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Lst>
  <p:notesMasterIdLst>
    <p:notesMasterId r:id="rId73"/>
  </p:notesMasterIdLst>
  <p:sldIdLst>
    <p:sldId id="256" r:id="rId2"/>
    <p:sldId id="265" r:id="rId3"/>
    <p:sldId id="257" r:id="rId4"/>
    <p:sldId id="259" r:id="rId5"/>
    <p:sldId id="258" r:id="rId6"/>
    <p:sldId id="260" r:id="rId7"/>
    <p:sldId id="261" r:id="rId8"/>
    <p:sldId id="262" r:id="rId9"/>
    <p:sldId id="263" r:id="rId10"/>
    <p:sldId id="264" r:id="rId11"/>
    <p:sldId id="325"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26"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0" r:id="rId47"/>
    <p:sldId id="299"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lma Tito" initials="TT" lastIdx="2" clrIdx="0">
    <p:extLst>
      <p:ext uri="{19B8F6BF-5375-455C-9EA6-DF929625EA0E}">
        <p15:presenceInfo xmlns:p15="http://schemas.microsoft.com/office/powerpoint/2012/main" userId="S::ttito@motorcarparts.com::9738c5f1-a53f-470f-8b88-e94a2668d8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2" autoAdjust="0"/>
    <p:restoredTop sz="94660"/>
  </p:normalViewPr>
  <p:slideViewPr>
    <p:cSldViewPr snapToGrid="0">
      <p:cViewPr varScale="1">
        <p:scale>
          <a:sx n="108" d="100"/>
          <a:sy n="108" d="100"/>
        </p:scale>
        <p:origin x="4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6586-7B92-41C9-97E5-52B24B5BEE70}" type="datetimeFigureOut">
              <a:rPr lang="en-US" smtClean="0"/>
              <a:t>07/20/2024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26773-4E13-4E3C-BB8D-94226ED2B681}" type="slidenum">
              <a:rPr lang="en-US" smtClean="0"/>
              <a:t>‹#›</a:t>
            </a:fld>
            <a:endParaRPr lang="en-US"/>
          </a:p>
        </p:txBody>
      </p:sp>
    </p:spTree>
    <p:extLst>
      <p:ext uri="{BB962C8B-B14F-4D97-AF65-F5344CB8AC3E}">
        <p14:creationId xmlns:p14="http://schemas.microsoft.com/office/powerpoint/2010/main" val="402330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326773-4E13-4E3C-BB8D-94226ED2B681}" type="slidenum">
              <a:rPr lang="en-US" smtClean="0"/>
              <a:t>1</a:t>
            </a:fld>
            <a:endParaRPr lang="en-US"/>
          </a:p>
        </p:txBody>
      </p:sp>
    </p:spTree>
    <p:extLst>
      <p:ext uri="{BB962C8B-B14F-4D97-AF65-F5344CB8AC3E}">
        <p14:creationId xmlns:p14="http://schemas.microsoft.com/office/powerpoint/2010/main" val="267016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26773-4E13-4E3C-BB8D-94226ED2B681}" type="slidenum">
              <a:rPr lang="en-US" smtClean="0"/>
              <a:t>46</a:t>
            </a:fld>
            <a:endParaRPr lang="en-US"/>
          </a:p>
        </p:txBody>
      </p:sp>
    </p:spTree>
    <p:extLst>
      <p:ext uri="{BB962C8B-B14F-4D97-AF65-F5344CB8AC3E}">
        <p14:creationId xmlns:p14="http://schemas.microsoft.com/office/powerpoint/2010/main" val="106593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D2A3C-324D-40B5-8667-432AC19F06AB}" type="datetimeFigureOut">
              <a:rPr lang="en-US" smtClean="0"/>
              <a:t>07/20/2024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264733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D2A3C-324D-40B5-8667-432AC19F06AB}" type="datetimeFigureOut">
              <a:rPr lang="en-US" smtClean="0"/>
              <a:t>07/20/2024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206125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D2A3C-324D-40B5-8667-432AC19F06AB}" type="datetimeFigureOut">
              <a:rPr lang="en-US" smtClean="0"/>
              <a:t>07/20/2024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1107082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D2A3C-324D-40B5-8667-432AC19F06AB}" type="datetimeFigureOut">
              <a:rPr lang="en-US" smtClean="0"/>
              <a:t>07/20/2024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FB1F-B9AA-47A9-A051-DC60CBD1FAD7}"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4776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D2A3C-324D-40B5-8667-432AC19F06AB}" type="datetimeFigureOut">
              <a:rPr lang="en-US" smtClean="0"/>
              <a:t>07/20/2024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755402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F8D2A3C-324D-40B5-8667-432AC19F06AB}" type="datetimeFigureOut">
              <a:rPr lang="en-US" smtClean="0"/>
              <a:t>07/20/2024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238765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F8D2A3C-324D-40B5-8667-432AC19F06AB}" type="datetimeFigureOut">
              <a:rPr lang="en-US" smtClean="0"/>
              <a:t>07/20/2024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2696367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D2A3C-324D-40B5-8667-432AC19F06AB}" type="datetimeFigureOut">
              <a:rPr lang="en-US" smtClean="0"/>
              <a:t>07/20/2024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199912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D2A3C-324D-40B5-8667-432AC19F06AB}" type="datetimeFigureOut">
              <a:rPr lang="en-US" smtClean="0"/>
              <a:t>07/20/2024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396712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D2A3C-324D-40B5-8667-432AC19F06AB}" type="datetimeFigureOut">
              <a:rPr lang="en-US" smtClean="0"/>
              <a:t>07/20/2024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308281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8D2A3C-324D-40B5-8667-432AC19F06AB}" type="datetimeFigureOut">
              <a:rPr lang="en-US" smtClean="0"/>
              <a:t>07/20/2024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380422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8D2A3C-324D-40B5-8667-432AC19F06AB}" type="datetimeFigureOut">
              <a:rPr lang="en-US" smtClean="0"/>
              <a:t>07/20/2024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64167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8D2A3C-324D-40B5-8667-432AC19F06AB}" type="datetimeFigureOut">
              <a:rPr lang="en-US" smtClean="0"/>
              <a:t>07/20/2024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393742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8D2A3C-324D-40B5-8667-432AC19F06AB}" type="datetimeFigureOut">
              <a:rPr lang="en-US" smtClean="0"/>
              <a:t>07/20/2024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166647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D2A3C-324D-40B5-8667-432AC19F06AB}" type="datetimeFigureOut">
              <a:rPr lang="en-US" smtClean="0"/>
              <a:t>07/20/2024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99560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D2A3C-324D-40B5-8667-432AC19F06AB}" type="datetimeFigureOut">
              <a:rPr lang="en-US" smtClean="0"/>
              <a:t>07/20/2024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223975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D2A3C-324D-40B5-8667-432AC19F06AB}" type="datetimeFigureOut">
              <a:rPr lang="en-US" smtClean="0"/>
              <a:t>07/20/2024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4FB1F-B9AA-47A9-A051-DC60CBD1FAD7}" type="slidenum">
              <a:rPr lang="en-US" smtClean="0"/>
              <a:t>‹#›</a:t>
            </a:fld>
            <a:endParaRPr lang="en-US"/>
          </a:p>
        </p:txBody>
      </p:sp>
    </p:spTree>
    <p:extLst>
      <p:ext uri="{BB962C8B-B14F-4D97-AF65-F5344CB8AC3E}">
        <p14:creationId xmlns:p14="http://schemas.microsoft.com/office/powerpoint/2010/main" val="259062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F8D2A3C-324D-40B5-8667-432AC19F06AB}" type="datetimeFigureOut">
              <a:rPr lang="en-US" smtClean="0"/>
              <a:t>07/20/2024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4C4FB1F-B9AA-47A9-A051-DC60CBD1FAD7}" type="slidenum">
              <a:rPr lang="en-US" smtClean="0"/>
              <a:t>‹#›</a:t>
            </a:fld>
            <a:endParaRPr lang="en-US"/>
          </a:p>
        </p:txBody>
      </p:sp>
    </p:spTree>
    <p:extLst>
      <p:ext uri="{BB962C8B-B14F-4D97-AF65-F5344CB8AC3E}">
        <p14:creationId xmlns:p14="http://schemas.microsoft.com/office/powerpoint/2010/main" val="1119401666"/>
      </p:ext>
    </p:extLst>
  </p:cSld>
  <p:clrMap bg1="dk1" tx1="lt1" bg2="dk2"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7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file:///C:\Help\mp4\company%20set%20up\company%20set%20up.html"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file:///C:\Help\mp4\chart%20of%20accounts\chart%20of%20accounts.html"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file:///C:\Help\mp4\set%20up%20agent\set%20up%20agen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file:///C:\Help\mp4\set%20up%20location\set%20up%20location.html"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file:///C:\Help\mp4\open%20cash%20disbursement%20template\open%20cash%20disbursement%20template.html"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collapse3"/><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file:///C:\Help\mp4\cd%20purchase%20of%20merchandise\cd%20purchase%20of%20merchandise.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collapse4"/><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collapse5"/></Relationships>
</file>

<file path=ppt/slides/_rels/slide26.xml.rels><?xml version="1.0" encoding="UTF-8" standalone="yes"?>
<Relationships xmlns="http://schemas.openxmlformats.org/package/2006/relationships"><Relationship Id="rId3" Type="http://schemas.openxmlformats.org/officeDocument/2006/relationships/hyperlink" Target="#collapse6"/><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file:///C:\Help\mp4\cd%20other%20trans\cd%20other%20tran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file:///C:\Help\mp4\open%20cash%20receipts%20template\open%20cash%20receipts%20template.html"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collapse8"/><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collapse9"/><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file:///C:\Help\mp4\cr%20other%20trans\cr%20other%20trans.html" TargetMode="External"/><Relationship Id="rId5" Type="http://schemas.openxmlformats.org/officeDocument/2006/relationships/hyperlink" Target="#collapse10"/><Relationship Id="rId4" Type="http://schemas.openxmlformats.org/officeDocument/2006/relationships/hyperlink" Target="file:///C:\Help\mp4\cr%20collection%20of%20ar\cr%20collection%20of%20ar.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file:///C:\Help\mp4\open%20sales%20on%20account\open%20sales%20on%20account.html"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collapse12"/><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soa%20merchandise\soa%20merchandise.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collapse13"/><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soa%20sales%20return\soa%20sales%20return.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file:///C:\Help\mp4\open%20purchase%20on%20account\open%20purchase%20on%20account.html"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collapse15"/><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poa%20merchandise\poa%20merchandise.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collapse16"/><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poa%20expenses\poa%20expense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collapse17"/><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poa%20return\poa%20return.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file:///C:\Help\mp4\open%20gen%20journal\open%20gen%20journal.html"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file:///C:\Help\mp4\gen%20journal\gen%20journal.html"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collapse1"/><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collapse1"/><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spl%20trans%20capital%20goods\spl%20trans%20capital%20goods.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collapse2"/><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collapse3"/><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spl%20vat%20payable\spl%20vat%20payable.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collapse4"/><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spl%20govt%20sale\spl%20govt%20sale.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file:///C:\Help\mp4\spl%20partial\spl%20partial.html" TargetMode="External"/><Relationship Id="rId4" Type="http://schemas.openxmlformats.org/officeDocument/2006/relationships/hyperlink" Target="#collapse5"/></Relationships>
</file>

<file path=ppt/slides/_rels/slide47.xml.rels><?xml version="1.0" encoding="UTF-8" standalone="yes"?>
<Relationships xmlns="http://schemas.openxmlformats.org/package/2006/relationships"><Relationship Id="rId3" Type="http://schemas.openxmlformats.org/officeDocument/2006/relationships/hyperlink" Target="#collapse6"/><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collapse6"/><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spl%20deferred%20output\spl%20deferred%20output.html"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collapse1"/><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journal%20reports\journal%20reports.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collapse2"/><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ledger%20report\ledger%20report.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collapse3"/><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trial%20balance%20report\trial%20balance%20report.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collapse4"/><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file:///C:\Help\mp4\financial%20statement\financial%20statement.html"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collapse1"/><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collapse2"/><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collapse3"/><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collapse4"/><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collapse5"/><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collapse6"/><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collapse1"/><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collapse2"/><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collapse3"/><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collapse4"/><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807525-F622-57A4-CA23-A4FD9C42EF24}"/>
              </a:ext>
            </a:extLst>
          </p:cNvPr>
          <p:cNvPicPr>
            <a:picLocks noChangeAspect="1"/>
          </p:cNvPicPr>
          <p:nvPr/>
        </p:nvPicPr>
        <p:blipFill>
          <a:blip r:embed="rId3"/>
          <a:stretch>
            <a:fillRect/>
          </a:stretch>
        </p:blipFill>
        <p:spPr>
          <a:xfrm>
            <a:off x="0" y="0"/>
            <a:ext cx="12192000" cy="6951215"/>
          </a:xfrm>
          <a:prstGeom prst="rect">
            <a:avLst/>
          </a:prstGeom>
        </p:spPr>
      </p:pic>
      <p:sp>
        <p:nvSpPr>
          <p:cNvPr id="2" name="Title 1">
            <a:extLst>
              <a:ext uri="{FF2B5EF4-FFF2-40B4-BE49-F238E27FC236}">
                <a16:creationId xmlns:a16="http://schemas.microsoft.com/office/drawing/2014/main" id="{FDD75FFE-B8C0-9EA3-582E-708A0D2C1C4D}"/>
              </a:ext>
            </a:extLst>
          </p:cNvPr>
          <p:cNvSpPr>
            <a:spLocks noGrp="1"/>
          </p:cNvSpPr>
          <p:nvPr>
            <p:ph type="ctrTitle"/>
          </p:nvPr>
        </p:nvSpPr>
        <p:spPr>
          <a:xfrm>
            <a:off x="344081" y="2368365"/>
            <a:ext cx="11946194" cy="1191581"/>
          </a:xfrm>
        </p:spPr>
        <p:txBody>
          <a:bodyPr>
            <a:normAutofit fontScale="90000"/>
          </a:bodyPr>
          <a:lstStyle/>
          <a:p>
            <a:r>
              <a:rPr lang="en-US" b="1" dirty="0"/>
              <a:t>EASY JOURNAL ACCOUNTING SYSTEM</a:t>
            </a:r>
          </a:p>
        </p:txBody>
      </p:sp>
      <p:sp>
        <p:nvSpPr>
          <p:cNvPr id="3" name="Subtitle 2">
            <a:extLst>
              <a:ext uri="{FF2B5EF4-FFF2-40B4-BE49-F238E27FC236}">
                <a16:creationId xmlns:a16="http://schemas.microsoft.com/office/drawing/2014/main" id="{A8D88F61-31BD-B3F4-D5C9-7649B6121184}"/>
              </a:ext>
            </a:extLst>
          </p:cNvPr>
          <p:cNvSpPr>
            <a:spLocks noGrp="1"/>
          </p:cNvSpPr>
          <p:nvPr>
            <p:ph type="subTitle" idx="1"/>
          </p:nvPr>
        </p:nvSpPr>
        <p:spPr>
          <a:xfrm>
            <a:off x="1757778" y="3777551"/>
            <a:ext cx="8925017" cy="783454"/>
          </a:xfrm>
        </p:spPr>
        <p:txBody>
          <a:bodyPr/>
          <a:lstStyle/>
          <a:p>
            <a:pPr algn="ctr"/>
            <a:r>
              <a:rPr lang="en-US" b="1" dirty="0">
                <a:solidFill>
                  <a:schemeClr val="bg1"/>
                </a:solidFill>
                <a:latin typeface="+mj-lt"/>
              </a:rPr>
              <a:t>YOUR COMPUTERIZED ACCOUNTING SYSTEM</a:t>
            </a:r>
          </a:p>
        </p:txBody>
      </p:sp>
    </p:spTree>
    <p:extLst>
      <p:ext uri="{BB962C8B-B14F-4D97-AF65-F5344CB8AC3E}">
        <p14:creationId xmlns:p14="http://schemas.microsoft.com/office/powerpoint/2010/main" val="255792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003980-6EAB-0881-5599-B968A369C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4" y="0"/>
            <a:ext cx="12254144" cy="6858000"/>
          </a:xfrm>
          <a:prstGeom prst="rect">
            <a:avLst/>
          </a:prstGeom>
        </p:spPr>
      </p:pic>
      <p:sp>
        <p:nvSpPr>
          <p:cNvPr id="2" name="Title 1">
            <a:extLst>
              <a:ext uri="{FF2B5EF4-FFF2-40B4-BE49-F238E27FC236}">
                <a16:creationId xmlns:a16="http://schemas.microsoft.com/office/drawing/2014/main" id="{BF60A34F-66CC-B640-1CD5-99ED5F8A7ED6}"/>
              </a:ext>
            </a:extLst>
          </p:cNvPr>
          <p:cNvSpPr>
            <a:spLocks noGrp="1"/>
          </p:cNvSpPr>
          <p:nvPr>
            <p:ph type="title"/>
          </p:nvPr>
        </p:nvSpPr>
        <p:spPr>
          <a:xfrm>
            <a:off x="535052" y="1155557"/>
            <a:ext cx="10820399" cy="955676"/>
          </a:xfrm>
        </p:spPr>
        <p:txBody>
          <a:bodyPr>
            <a:normAutofit/>
          </a:bodyPr>
          <a:lstStyle/>
          <a:p>
            <a:pPr algn="ctr"/>
            <a:r>
              <a:rPr lang="en-US" b="1" dirty="0"/>
              <a:t>Bir reports module</a:t>
            </a:r>
          </a:p>
        </p:txBody>
      </p:sp>
      <p:sp>
        <p:nvSpPr>
          <p:cNvPr id="6" name="TextBox 5">
            <a:extLst>
              <a:ext uri="{FF2B5EF4-FFF2-40B4-BE49-F238E27FC236}">
                <a16:creationId xmlns:a16="http://schemas.microsoft.com/office/drawing/2014/main" id="{A448BB70-A402-A936-7F3B-5F256B998B5C}"/>
              </a:ext>
            </a:extLst>
          </p:cNvPr>
          <p:cNvSpPr txBox="1"/>
          <p:nvPr/>
        </p:nvSpPr>
        <p:spPr>
          <a:xfrm>
            <a:off x="996565" y="2493228"/>
            <a:ext cx="9702064" cy="2308324"/>
          </a:xfrm>
          <a:prstGeom prst="rect">
            <a:avLst/>
          </a:prstGeom>
          <a:noFill/>
        </p:spPr>
        <p:txBody>
          <a:bodyPr wrap="square">
            <a:spAutoFit/>
          </a:bodyPr>
          <a:lstStyle/>
          <a:p>
            <a:r>
              <a:rPr lang="en-US" b="1" dirty="0">
                <a:solidFill>
                  <a:schemeClr val="bg1"/>
                </a:solidFill>
              </a:rPr>
              <a:t>BIR Forms </a:t>
            </a:r>
          </a:p>
          <a:p>
            <a:pPr marL="285750" indent="-285750">
              <a:buFont typeface="Wingdings" panose="05000000000000000000" pitchFamily="2" charset="2"/>
              <a:buChar char="§"/>
            </a:pPr>
            <a:r>
              <a:rPr lang="en-US" dirty="0">
                <a:solidFill>
                  <a:schemeClr val="bg1"/>
                </a:solidFill>
              </a:rPr>
              <a:t>Monthly Value Added Tax Declaration, BIR Form 2550M </a:t>
            </a:r>
          </a:p>
          <a:p>
            <a:pPr marL="285750" indent="-285750">
              <a:buFont typeface="Wingdings" panose="05000000000000000000" pitchFamily="2" charset="2"/>
              <a:buChar char="§"/>
            </a:pPr>
            <a:r>
              <a:rPr lang="en-US" dirty="0">
                <a:solidFill>
                  <a:schemeClr val="bg1"/>
                </a:solidFill>
              </a:rPr>
              <a:t>Quarterly Value Added Tax Return, BIR Form 2550Q </a:t>
            </a:r>
          </a:p>
          <a:p>
            <a:pPr marL="285750" indent="-285750">
              <a:buFont typeface="Wingdings" panose="05000000000000000000" pitchFamily="2" charset="2"/>
              <a:buChar char="§"/>
            </a:pPr>
            <a:r>
              <a:rPr lang="en-US" dirty="0">
                <a:solidFill>
                  <a:schemeClr val="bg1"/>
                </a:solidFill>
              </a:rPr>
              <a:t>Monthly Percentage Tax Return, BIR Form 2551M </a:t>
            </a:r>
          </a:p>
          <a:p>
            <a:pPr marL="285750" indent="-285750">
              <a:buFont typeface="Wingdings" panose="05000000000000000000" pitchFamily="2" charset="2"/>
              <a:buChar char="§"/>
            </a:pPr>
            <a:r>
              <a:rPr lang="en-US" dirty="0">
                <a:solidFill>
                  <a:schemeClr val="bg1"/>
                </a:solidFill>
              </a:rPr>
              <a:t>Monthly Remittance of Creditable Income Tax Withheld, BIR Form 1601E </a:t>
            </a:r>
          </a:p>
          <a:p>
            <a:pPr marL="285750" indent="-285750">
              <a:buFont typeface="Wingdings" panose="05000000000000000000" pitchFamily="2" charset="2"/>
              <a:buChar char="§"/>
            </a:pPr>
            <a:r>
              <a:rPr lang="en-US" dirty="0">
                <a:solidFill>
                  <a:schemeClr val="bg1"/>
                </a:solidFill>
              </a:rPr>
              <a:t>Monthly Remittance Return of Final Income Tax Withheld, BIR Form 1601F</a:t>
            </a:r>
          </a:p>
          <a:p>
            <a:pPr>
              <a:buFont typeface="Arial" panose="020B0604020202020204" pitchFamily="34" charset="0"/>
              <a:buChar char="•"/>
            </a:pPr>
            <a:endParaRPr lang="en-US" dirty="0">
              <a:solidFill>
                <a:schemeClr val="bg1"/>
              </a:solidFill>
            </a:endParaRPr>
          </a:p>
          <a:p>
            <a:r>
              <a:rPr lang="en-US" dirty="0">
                <a:solidFill>
                  <a:schemeClr val="bg1"/>
                </a:solidFill>
              </a:rPr>
              <a:t>These forms are convertible to XML file compatible for </a:t>
            </a:r>
            <a:r>
              <a:rPr lang="en-US" dirty="0" err="1">
                <a:solidFill>
                  <a:schemeClr val="bg1"/>
                </a:solidFill>
              </a:rPr>
              <a:t>eBIR</a:t>
            </a:r>
            <a:r>
              <a:rPr lang="en-US" dirty="0">
                <a:solidFill>
                  <a:schemeClr val="bg1"/>
                </a:solidFill>
              </a:rPr>
              <a:t> printing. </a:t>
            </a:r>
            <a:endParaRPr lang="en-US" b="1" dirty="0">
              <a:solidFill>
                <a:schemeClr val="bg1"/>
              </a:solidFill>
            </a:endParaRPr>
          </a:p>
        </p:txBody>
      </p:sp>
      <p:sp>
        <p:nvSpPr>
          <p:cNvPr id="3" name="TextBox 2">
            <a:extLst>
              <a:ext uri="{FF2B5EF4-FFF2-40B4-BE49-F238E27FC236}">
                <a16:creationId xmlns:a16="http://schemas.microsoft.com/office/drawing/2014/main" id="{8EE70C2A-083D-A2B9-B309-3820872D3CDE}"/>
              </a:ext>
            </a:extLst>
          </p:cNvPr>
          <p:cNvSpPr txBox="1"/>
          <p:nvPr/>
        </p:nvSpPr>
        <p:spPr>
          <a:xfrm>
            <a:off x="996565" y="5040723"/>
            <a:ext cx="9702064" cy="1323439"/>
          </a:xfrm>
          <a:prstGeom prst="rect">
            <a:avLst/>
          </a:prstGeom>
          <a:noFill/>
        </p:spPr>
        <p:txBody>
          <a:bodyPr wrap="square">
            <a:spAutoFit/>
          </a:bodyPr>
          <a:lstStyle/>
          <a:p>
            <a:r>
              <a:rPr lang="en-US" sz="2000" b="1" dirty="0">
                <a:solidFill>
                  <a:schemeClr val="bg1"/>
                </a:solidFill>
              </a:rPr>
              <a:t>BIR Certificates </a:t>
            </a:r>
          </a:p>
          <a:p>
            <a:pPr marL="342900" indent="-342900">
              <a:buFont typeface="Wingdings" panose="05000000000000000000" pitchFamily="2" charset="2"/>
              <a:buChar char="§"/>
            </a:pPr>
            <a:r>
              <a:rPr lang="en-US" sz="2000" dirty="0">
                <a:solidFill>
                  <a:schemeClr val="bg1"/>
                </a:solidFill>
              </a:rPr>
              <a:t>Certificate of Creditable Tax Withheld at Source, BIR Certificate 2307 </a:t>
            </a:r>
          </a:p>
          <a:p>
            <a:pPr marL="342900" indent="-342900">
              <a:buFont typeface="Wingdings" panose="05000000000000000000" pitchFamily="2" charset="2"/>
              <a:buChar char="§"/>
            </a:pPr>
            <a:r>
              <a:rPr lang="en-US" sz="2000" dirty="0">
                <a:solidFill>
                  <a:schemeClr val="bg1"/>
                </a:solidFill>
              </a:rPr>
              <a:t>Certificate of Final Taxes Withheld, BIR Certificate 2306 </a:t>
            </a:r>
          </a:p>
          <a:p>
            <a:endParaRPr lang="en-US" sz="2000" b="1" dirty="0">
              <a:solidFill>
                <a:schemeClr val="bg1"/>
              </a:solidFill>
            </a:endParaRPr>
          </a:p>
        </p:txBody>
      </p:sp>
    </p:spTree>
    <p:extLst>
      <p:ext uri="{BB962C8B-B14F-4D97-AF65-F5344CB8AC3E}">
        <p14:creationId xmlns:p14="http://schemas.microsoft.com/office/powerpoint/2010/main" val="200506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003980-6EAB-0881-5599-B968A369C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2" y="0"/>
            <a:ext cx="12254144" cy="6858000"/>
          </a:xfrm>
          <a:prstGeom prst="rect">
            <a:avLst/>
          </a:prstGeom>
        </p:spPr>
      </p:pic>
      <p:sp>
        <p:nvSpPr>
          <p:cNvPr id="2" name="Title 1">
            <a:extLst>
              <a:ext uri="{FF2B5EF4-FFF2-40B4-BE49-F238E27FC236}">
                <a16:creationId xmlns:a16="http://schemas.microsoft.com/office/drawing/2014/main" id="{BF60A34F-66CC-B640-1CD5-99ED5F8A7ED6}"/>
              </a:ext>
            </a:extLst>
          </p:cNvPr>
          <p:cNvSpPr>
            <a:spLocks noGrp="1"/>
          </p:cNvSpPr>
          <p:nvPr>
            <p:ph type="title"/>
          </p:nvPr>
        </p:nvSpPr>
        <p:spPr>
          <a:xfrm>
            <a:off x="486179" y="1178003"/>
            <a:ext cx="10820399" cy="955676"/>
          </a:xfrm>
        </p:spPr>
        <p:txBody>
          <a:bodyPr>
            <a:normAutofit/>
          </a:bodyPr>
          <a:lstStyle/>
          <a:p>
            <a:pPr algn="ctr"/>
            <a:r>
              <a:rPr lang="en-US" b="1" dirty="0"/>
              <a:t>Bir reports module</a:t>
            </a:r>
          </a:p>
        </p:txBody>
      </p:sp>
      <p:sp>
        <p:nvSpPr>
          <p:cNvPr id="7" name="TextBox 6">
            <a:extLst>
              <a:ext uri="{FF2B5EF4-FFF2-40B4-BE49-F238E27FC236}">
                <a16:creationId xmlns:a16="http://schemas.microsoft.com/office/drawing/2014/main" id="{195BD48D-6BE0-50AD-10DA-CD609538A89F}"/>
              </a:ext>
            </a:extLst>
          </p:cNvPr>
          <p:cNvSpPr txBox="1"/>
          <p:nvPr/>
        </p:nvSpPr>
        <p:spPr>
          <a:xfrm>
            <a:off x="1515737" y="3122509"/>
            <a:ext cx="9702064" cy="2246769"/>
          </a:xfrm>
          <a:prstGeom prst="rect">
            <a:avLst/>
          </a:prstGeom>
          <a:noFill/>
        </p:spPr>
        <p:txBody>
          <a:bodyPr wrap="square">
            <a:spAutoFit/>
          </a:bodyPr>
          <a:lstStyle/>
          <a:p>
            <a:r>
              <a:rPr lang="en-US" sz="2000" b="1" dirty="0">
                <a:solidFill>
                  <a:schemeClr val="bg1"/>
                </a:solidFill>
              </a:rPr>
              <a:t>BIR Reports Summary</a:t>
            </a:r>
          </a:p>
          <a:p>
            <a:pPr marL="342900" indent="-342900">
              <a:buFont typeface="Wingdings" panose="05000000000000000000" pitchFamily="2" charset="2"/>
              <a:buChar char="q"/>
            </a:pPr>
            <a:r>
              <a:rPr lang="en-US" sz="2000" dirty="0">
                <a:solidFill>
                  <a:schemeClr val="bg1"/>
                </a:solidFill>
              </a:rPr>
              <a:t>Summary List of Sales or SLS </a:t>
            </a:r>
          </a:p>
          <a:p>
            <a:pPr marL="342900" indent="-342900">
              <a:buFont typeface="Wingdings" panose="05000000000000000000" pitchFamily="2" charset="2"/>
              <a:buChar char="q"/>
            </a:pPr>
            <a:r>
              <a:rPr lang="en-US" sz="2000" dirty="0">
                <a:solidFill>
                  <a:schemeClr val="bg1"/>
                </a:solidFill>
              </a:rPr>
              <a:t>Summary List of Purchases or SLP </a:t>
            </a:r>
          </a:p>
          <a:p>
            <a:pPr marL="342900" indent="-342900">
              <a:buFont typeface="Wingdings" panose="05000000000000000000" pitchFamily="2" charset="2"/>
              <a:buChar char="q"/>
            </a:pPr>
            <a:r>
              <a:rPr lang="en-US" sz="2000" dirty="0">
                <a:solidFill>
                  <a:schemeClr val="bg1"/>
                </a:solidFill>
              </a:rPr>
              <a:t>Monthly </a:t>
            </a:r>
            <a:r>
              <a:rPr lang="en-US" sz="2000" dirty="0" err="1">
                <a:solidFill>
                  <a:schemeClr val="bg1"/>
                </a:solidFill>
              </a:rPr>
              <a:t>Alphalist</a:t>
            </a:r>
            <a:r>
              <a:rPr lang="en-US" sz="2000" dirty="0">
                <a:solidFill>
                  <a:schemeClr val="bg1"/>
                </a:solidFill>
              </a:rPr>
              <a:t> of Payees or MAP </a:t>
            </a:r>
          </a:p>
          <a:p>
            <a:pPr marL="342900" indent="-342900">
              <a:buFont typeface="Wingdings" panose="05000000000000000000" pitchFamily="2" charset="2"/>
              <a:buChar char="q"/>
            </a:pPr>
            <a:r>
              <a:rPr lang="en-US" sz="2000" dirty="0">
                <a:solidFill>
                  <a:schemeClr val="bg1"/>
                </a:solidFill>
              </a:rPr>
              <a:t>Semestral List of Regular Suppliers or SRS </a:t>
            </a:r>
          </a:p>
          <a:p>
            <a:pPr marL="342900" indent="-342900">
              <a:buFont typeface="Wingdings" panose="05000000000000000000" pitchFamily="2" charset="2"/>
              <a:buChar char="q"/>
            </a:pPr>
            <a:r>
              <a:rPr lang="en-US" sz="2000" dirty="0">
                <a:solidFill>
                  <a:schemeClr val="bg1"/>
                </a:solidFill>
              </a:rPr>
              <a:t>Summary of </a:t>
            </a:r>
            <a:r>
              <a:rPr lang="en-US" sz="2000" dirty="0" err="1">
                <a:solidFill>
                  <a:schemeClr val="bg1"/>
                </a:solidFill>
              </a:rPr>
              <a:t>Alphalist</a:t>
            </a:r>
            <a:r>
              <a:rPr lang="en-US" sz="2000" dirty="0">
                <a:solidFill>
                  <a:schemeClr val="bg1"/>
                </a:solidFill>
              </a:rPr>
              <a:t> of Withholding Tax Payers or SAWT </a:t>
            </a:r>
          </a:p>
          <a:p>
            <a:endParaRPr lang="en-US" sz="2000" b="1" dirty="0">
              <a:solidFill>
                <a:schemeClr val="bg1"/>
              </a:solidFill>
            </a:endParaRPr>
          </a:p>
        </p:txBody>
      </p:sp>
    </p:spTree>
    <p:extLst>
      <p:ext uri="{BB962C8B-B14F-4D97-AF65-F5344CB8AC3E}">
        <p14:creationId xmlns:p14="http://schemas.microsoft.com/office/powerpoint/2010/main" val="29305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C8CCE2-01B5-53A6-50CF-2927979B9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75FFE-B8C0-9EA3-582E-708A0D2C1C4D}"/>
              </a:ext>
            </a:extLst>
          </p:cNvPr>
          <p:cNvSpPr>
            <a:spLocks noGrp="1"/>
          </p:cNvSpPr>
          <p:nvPr>
            <p:ph type="ctrTitle"/>
          </p:nvPr>
        </p:nvSpPr>
        <p:spPr>
          <a:xfrm>
            <a:off x="122903" y="2833209"/>
            <a:ext cx="11946194" cy="1191581"/>
          </a:xfrm>
        </p:spPr>
        <p:txBody>
          <a:bodyPr>
            <a:normAutofit/>
          </a:bodyPr>
          <a:lstStyle/>
          <a:p>
            <a:pPr algn="ctr"/>
            <a:r>
              <a:rPr lang="en-US" b="1" dirty="0"/>
              <a:t>Getting started</a:t>
            </a:r>
          </a:p>
        </p:txBody>
      </p:sp>
    </p:spTree>
    <p:extLst>
      <p:ext uri="{BB962C8B-B14F-4D97-AF65-F5344CB8AC3E}">
        <p14:creationId xmlns:p14="http://schemas.microsoft.com/office/powerpoint/2010/main" val="48386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D9AD82-0783-7C71-A04E-81B16CED9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1E1B76-DB1C-5463-BF5F-D99AB5146E6F}"/>
              </a:ext>
            </a:extLst>
          </p:cNvPr>
          <p:cNvSpPr>
            <a:spLocks noGrp="1"/>
          </p:cNvSpPr>
          <p:nvPr>
            <p:ph type="ctrTitle"/>
          </p:nvPr>
        </p:nvSpPr>
        <p:spPr>
          <a:xfrm>
            <a:off x="3283175" y="1504750"/>
            <a:ext cx="6868032" cy="598700"/>
          </a:xfrm>
        </p:spPr>
        <p:txBody>
          <a:bodyPr>
            <a:normAutofit fontScale="90000"/>
          </a:bodyPr>
          <a:lstStyle/>
          <a:p>
            <a:pPr algn="ctr"/>
            <a:r>
              <a:rPr lang="en-US" sz="3200" b="1" dirty="0"/>
              <a:t>How to set up company information</a:t>
            </a:r>
          </a:p>
        </p:txBody>
      </p:sp>
      <p:sp>
        <p:nvSpPr>
          <p:cNvPr id="4" name="TextBox 3">
            <a:extLst>
              <a:ext uri="{FF2B5EF4-FFF2-40B4-BE49-F238E27FC236}">
                <a16:creationId xmlns:a16="http://schemas.microsoft.com/office/drawing/2014/main" id="{095E13AD-FCC9-FC0D-0B66-0E0943BCD824}"/>
              </a:ext>
            </a:extLst>
          </p:cNvPr>
          <p:cNvSpPr txBox="1"/>
          <p:nvPr/>
        </p:nvSpPr>
        <p:spPr>
          <a:xfrm>
            <a:off x="435511" y="6368289"/>
            <a:ext cx="2653918" cy="600164"/>
          </a:xfrm>
          <a:prstGeom prst="rect">
            <a:avLst/>
          </a:prstGeom>
          <a:noFill/>
        </p:spPr>
        <p:txBody>
          <a:bodyPr wrap="square">
            <a:spAutoFit/>
          </a:bodyPr>
          <a:lstStyle/>
          <a:p>
            <a:r>
              <a:rPr lang="en-US" sz="1100" dirty="0">
                <a:hlinkClick r:id="rId3" action="ppaction://hlinkfile">
                  <a:extLst>
                    <a:ext uri="{A12FA001-AC4F-418D-AE19-62706E023703}">
                      <ahyp:hlinkClr xmlns:ahyp="http://schemas.microsoft.com/office/drawing/2018/hyperlinkcolor" val="tx"/>
                    </a:ext>
                  </a:extLst>
                </a:hlinkClick>
              </a:rPr>
              <a:t>file:///C:/Help/mp4/company%20set%20up/company%20set%20up.html</a:t>
            </a:r>
            <a:endParaRPr lang="en-US" sz="1100" dirty="0"/>
          </a:p>
          <a:p>
            <a:endParaRPr lang="en-US" sz="1100" dirty="0"/>
          </a:p>
        </p:txBody>
      </p:sp>
      <p:pic>
        <p:nvPicPr>
          <p:cNvPr id="7" name="Picture 6">
            <a:extLst>
              <a:ext uri="{FF2B5EF4-FFF2-40B4-BE49-F238E27FC236}">
                <a16:creationId xmlns:a16="http://schemas.microsoft.com/office/drawing/2014/main" id="{BA06BD42-85A2-D324-E529-58BB5FE6FA7F}"/>
              </a:ext>
            </a:extLst>
          </p:cNvPr>
          <p:cNvPicPr>
            <a:picLocks noChangeAspect="1"/>
          </p:cNvPicPr>
          <p:nvPr/>
        </p:nvPicPr>
        <p:blipFill>
          <a:blip r:embed="rId4"/>
          <a:stretch>
            <a:fillRect/>
          </a:stretch>
        </p:blipFill>
        <p:spPr>
          <a:xfrm>
            <a:off x="3514420" y="2205747"/>
            <a:ext cx="7146618" cy="3779998"/>
          </a:xfrm>
          <a:prstGeom prst="rect">
            <a:avLst/>
          </a:prstGeom>
        </p:spPr>
      </p:pic>
      <p:sp>
        <p:nvSpPr>
          <p:cNvPr id="10" name="Callout: Down Arrow 9">
            <a:extLst>
              <a:ext uri="{FF2B5EF4-FFF2-40B4-BE49-F238E27FC236}">
                <a16:creationId xmlns:a16="http://schemas.microsoft.com/office/drawing/2014/main" id="{2B60D6B4-820D-8948-D97F-B547A51F1D27}"/>
              </a:ext>
            </a:extLst>
          </p:cNvPr>
          <p:cNvSpPr/>
          <p:nvPr/>
        </p:nvSpPr>
        <p:spPr>
          <a:xfrm>
            <a:off x="897149" y="5636709"/>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Tree>
    <p:extLst>
      <p:ext uri="{BB962C8B-B14F-4D97-AF65-F5344CB8AC3E}">
        <p14:creationId xmlns:p14="http://schemas.microsoft.com/office/powerpoint/2010/main" val="337566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2D314F-1DEA-B0BF-E35B-7F0472346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1E1B76-DB1C-5463-BF5F-D99AB5146E6F}"/>
              </a:ext>
            </a:extLst>
          </p:cNvPr>
          <p:cNvSpPr>
            <a:spLocks noGrp="1"/>
          </p:cNvSpPr>
          <p:nvPr>
            <p:ph type="ctrTitle"/>
          </p:nvPr>
        </p:nvSpPr>
        <p:spPr>
          <a:xfrm>
            <a:off x="1864996" y="1447924"/>
            <a:ext cx="11017046" cy="598700"/>
          </a:xfrm>
        </p:spPr>
        <p:txBody>
          <a:bodyPr>
            <a:normAutofit/>
          </a:bodyPr>
          <a:lstStyle/>
          <a:p>
            <a:pPr algn="ctr"/>
            <a:r>
              <a:rPr lang="en-US" sz="3200" b="1" dirty="0"/>
              <a:t>How to set up chart of account</a:t>
            </a:r>
          </a:p>
        </p:txBody>
      </p:sp>
      <p:sp>
        <p:nvSpPr>
          <p:cNvPr id="3" name="TextBox 2">
            <a:extLst>
              <a:ext uri="{FF2B5EF4-FFF2-40B4-BE49-F238E27FC236}">
                <a16:creationId xmlns:a16="http://schemas.microsoft.com/office/drawing/2014/main" id="{F7839C42-6B9F-2060-C63A-2A84C5409EF3}"/>
              </a:ext>
            </a:extLst>
          </p:cNvPr>
          <p:cNvSpPr txBox="1"/>
          <p:nvPr/>
        </p:nvSpPr>
        <p:spPr>
          <a:xfrm>
            <a:off x="173921" y="6117962"/>
            <a:ext cx="2462748" cy="769441"/>
          </a:xfrm>
          <a:prstGeom prst="rect">
            <a:avLst/>
          </a:prstGeom>
          <a:noFill/>
        </p:spPr>
        <p:txBody>
          <a:bodyPr wrap="square">
            <a:spAutoFit/>
          </a:bodyPr>
          <a:lstStyle/>
          <a:p>
            <a:r>
              <a:rPr lang="en-US" sz="1100" dirty="0">
                <a:hlinkClick r:id="rId3" action="ppaction://hlinkfile">
                  <a:extLst>
                    <a:ext uri="{A12FA001-AC4F-418D-AE19-62706E023703}">
                      <ahyp:hlinkClr xmlns:ahyp="http://schemas.microsoft.com/office/drawing/2018/hyperlinkcolor" val="tx"/>
                    </a:ext>
                  </a:extLst>
                </a:hlinkClick>
              </a:rPr>
              <a:t>file:///C:/Help/mp4/chart%20of%20accounts/chart%20of%20accounts.html</a:t>
            </a:r>
            <a:endParaRPr lang="en-US" sz="1100" dirty="0"/>
          </a:p>
          <a:p>
            <a:endParaRPr lang="en-US" sz="1100" dirty="0"/>
          </a:p>
        </p:txBody>
      </p:sp>
      <p:pic>
        <p:nvPicPr>
          <p:cNvPr id="8" name="Picture 7">
            <a:extLst>
              <a:ext uri="{FF2B5EF4-FFF2-40B4-BE49-F238E27FC236}">
                <a16:creationId xmlns:a16="http://schemas.microsoft.com/office/drawing/2014/main" id="{DD131019-FAA1-181E-C31A-52D943AAB214}"/>
              </a:ext>
            </a:extLst>
          </p:cNvPr>
          <p:cNvPicPr>
            <a:picLocks noChangeAspect="1"/>
          </p:cNvPicPr>
          <p:nvPr/>
        </p:nvPicPr>
        <p:blipFill>
          <a:blip r:embed="rId4"/>
          <a:stretch>
            <a:fillRect/>
          </a:stretch>
        </p:blipFill>
        <p:spPr>
          <a:xfrm>
            <a:off x="3495689" y="2447211"/>
            <a:ext cx="6844281" cy="3636247"/>
          </a:xfrm>
          <a:prstGeom prst="rect">
            <a:avLst/>
          </a:prstGeom>
        </p:spPr>
      </p:pic>
      <p:sp>
        <p:nvSpPr>
          <p:cNvPr id="10" name="Callout: Down Arrow 9">
            <a:extLst>
              <a:ext uri="{FF2B5EF4-FFF2-40B4-BE49-F238E27FC236}">
                <a16:creationId xmlns:a16="http://schemas.microsoft.com/office/drawing/2014/main" id="{C3FC3CEE-00AE-B012-EBC6-F33E3AB20B91}"/>
              </a:ext>
            </a:extLst>
          </p:cNvPr>
          <p:cNvSpPr/>
          <p:nvPr/>
        </p:nvSpPr>
        <p:spPr>
          <a:xfrm>
            <a:off x="351703" y="5410076"/>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Tree>
    <p:extLst>
      <p:ext uri="{BB962C8B-B14F-4D97-AF65-F5344CB8AC3E}">
        <p14:creationId xmlns:p14="http://schemas.microsoft.com/office/powerpoint/2010/main" val="98556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C72F2-8AE1-14C1-8B5D-08D870E8B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1E1B76-DB1C-5463-BF5F-D99AB5146E6F}"/>
              </a:ext>
            </a:extLst>
          </p:cNvPr>
          <p:cNvSpPr>
            <a:spLocks noGrp="1"/>
          </p:cNvSpPr>
          <p:nvPr>
            <p:ph type="ctrTitle"/>
          </p:nvPr>
        </p:nvSpPr>
        <p:spPr>
          <a:xfrm>
            <a:off x="2832674" y="1444948"/>
            <a:ext cx="6526651" cy="598700"/>
          </a:xfrm>
        </p:spPr>
        <p:txBody>
          <a:bodyPr>
            <a:normAutofit/>
          </a:bodyPr>
          <a:lstStyle/>
          <a:p>
            <a:pPr algn="ctr"/>
            <a:r>
              <a:rPr lang="en-US" sz="3200" b="1" dirty="0"/>
              <a:t>How to set up agent</a:t>
            </a:r>
          </a:p>
        </p:txBody>
      </p:sp>
      <p:sp>
        <p:nvSpPr>
          <p:cNvPr id="10" name="Callout: Down Arrow 9">
            <a:extLst>
              <a:ext uri="{FF2B5EF4-FFF2-40B4-BE49-F238E27FC236}">
                <a16:creationId xmlns:a16="http://schemas.microsoft.com/office/drawing/2014/main" id="{C3FC3CEE-00AE-B012-EBC6-F33E3AB20B91}"/>
              </a:ext>
            </a:extLst>
          </p:cNvPr>
          <p:cNvSpPr/>
          <p:nvPr/>
        </p:nvSpPr>
        <p:spPr>
          <a:xfrm>
            <a:off x="138409" y="5514316"/>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pic>
        <p:nvPicPr>
          <p:cNvPr id="12" name="Picture 11">
            <a:extLst>
              <a:ext uri="{FF2B5EF4-FFF2-40B4-BE49-F238E27FC236}">
                <a16:creationId xmlns:a16="http://schemas.microsoft.com/office/drawing/2014/main" id="{415CC36B-EEF0-7FF5-74ED-7B72A38D088D}"/>
              </a:ext>
            </a:extLst>
          </p:cNvPr>
          <p:cNvPicPr>
            <a:picLocks noChangeAspect="1"/>
          </p:cNvPicPr>
          <p:nvPr/>
        </p:nvPicPr>
        <p:blipFill>
          <a:blip r:embed="rId3"/>
          <a:stretch>
            <a:fillRect/>
          </a:stretch>
        </p:blipFill>
        <p:spPr>
          <a:xfrm>
            <a:off x="3749692" y="2141968"/>
            <a:ext cx="7347395" cy="3910957"/>
          </a:xfrm>
          <a:prstGeom prst="rect">
            <a:avLst/>
          </a:prstGeom>
        </p:spPr>
      </p:pic>
      <p:sp>
        <p:nvSpPr>
          <p:cNvPr id="4" name="TextBox 3">
            <a:extLst>
              <a:ext uri="{FF2B5EF4-FFF2-40B4-BE49-F238E27FC236}">
                <a16:creationId xmlns:a16="http://schemas.microsoft.com/office/drawing/2014/main" id="{F5E9AD65-98C4-7DA5-4475-5053ECEB330B}"/>
              </a:ext>
            </a:extLst>
          </p:cNvPr>
          <p:cNvSpPr txBox="1"/>
          <p:nvPr/>
        </p:nvSpPr>
        <p:spPr>
          <a:xfrm>
            <a:off x="138409" y="6217256"/>
            <a:ext cx="1894577"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file:///C:/Help/mp4/set%20up%20agent/set%20up%20agent.html</a:t>
            </a:r>
            <a:endParaRPr lang="en-US" sz="1100" dirty="0"/>
          </a:p>
          <a:p>
            <a:endParaRPr lang="en-US" sz="1100" dirty="0"/>
          </a:p>
        </p:txBody>
      </p:sp>
    </p:spTree>
    <p:extLst>
      <p:ext uri="{BB962C8B-B14F-4D97-AF65-F5344CB8AC3E}">
        <p14:creationId xmlns:p14="http://schemas.microsoft.com/office/powerpoint/2010/main" val="183903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28BB6D-795B-22B5-C043-1BC793836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1E1B76-DB1C-5463-BF5F-D99AB5146E6F}"/>
              </a:ext>
            </a:extLst>
          </p:cNvPr>
          <p:cNvSpPr>
            <a:spLocks noGrp="1"/>
          </p:cNvSpPr>
          <p:nvPr>
            <p:ph type="ctrTitle"/>
          </p:nvPr>
        </p:nvSpPr>
        <p:spPr>
          <a:xfrm>
            <a:off x="1037124" y="951833"/>
            <a:ext cx="11017046" cy="598700"/>
          </a:xfrm>
        </p:spPr>
        <p:txBody>
          <a:bodyPr>
            <a:normAutofit/>
          </a:bodyPr>
          <a:lstStyle/>
          <a:p>
            <a:pPr algn="ctr"/>
            <a:r>
              <a:rPr lang="en-US" sz="3200" b="1" dirty="0"/>
              <a:t>How to set up location</a:t>
            </a:r>
          </a:p>
        </p:txBody>
      </p:sp>
      <p:sp>
        <p:nvSpPr>
          <p:cNvPr id="10" name="Callout: Down Arrow 9">
            <a:extLst>
              <a:ext uri="{FF2B5EF4-FFF2-40B4-BE49-F238E27FC236}">
                <a16:creationId xmlns:a16="http://schemas.microsoft.com/office/drawing/2014/main" id="{C3FC3CEE-00AE-B012-EBC6-F33E3AB20B91}"/>
              </a:ext>
            </a:extLst>
          </p:cNvPr>
          <p:cNvSpPr/>
          <p:nvPr/>
        </p:nvSpPr>
        <p:spPr>
          <a:xfrm>
            <a:off x="138409" y="5514316"/>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3" name="TextBox 2">
            <a:extLst>
              <a:ext uri="{FF2B5EF4-FFF2-40B4-BE49-F238E27FC236}">
                <a16:creationId xmlns:a16="http://schemas.microsoft.com/office/drawing/2014/main" id="{4A0FCE9B-4689-81C7-E26F-46929F901731}"/>
              </a:ext>
            </a:extLst>
          </p:cNvPr>
          <p:cNvSpPr txBox="1"/>
          <p:nvPr/>
        </p:nvSpPr>
        <p:spPr>
          <a:xfrm>
            <a:off x="138409" y="6222202"/>
            <a:ext cx="8539765" cy="430887"/>
          </a:xfrm>
          <a:prstGeom prst="rect">
            <a:avLst/>
          </a:prstGeom>
          <a:noFill/>
        </p:spPr>
        <p:txBody>
          <a:bodyPr wrap="square">
            <a:spAutoFit/>
          </a:bodyPr>
          <a:lstStyle/>
          <a:p>
            <a:r>
              <a:rPr lang="en-US" sz="1100" dirty="0">
                <a:hlinkClick r:id="rId3" action="ppaction://hlinkfile"/>
              </a:rPr>
              <a:t>file:///C:/Help/mp4/set%20up%20location/set%20up%20location.html</a:t>
            </a:r>
            <a:endParaRPr lang="en-US" sz="1100" dirty="0"/>
          </a:p>
          <a:p>
            <a:endParaRPr lang="en-US" sz="1100" dirty="0"/>
          </a:p>
        </p:txBody>
      </p:sp>
      <p:pic>
        <p:nvPicPr>
          <p:cNvPr id="7" name="Picture 6">
            <a:extLst>
              <a:ext uri="{FF2B5EF4-FFF2-40B4-BE49-F238E27FC236}">
                <a16:creationId xmlns:a16="http://schemas.microsoft.com/office/drawing/2014/main" id="{2DC8D866-3F07-90DC-A204-9A703663505F}"/>
              </a:ext>
            </a:extLst>
          </p:cNvPr>
          <p:cNvPicPr>
            <a:picLocks noChangeAspect="1"/>
          </p:cNvPicPr>
          <p:nvPr/>
        </p:nvPicPr>
        <p:blipFill>
          <a:blip r:embed="rId4"/>
          <a:stretch>
            <a:fillRect/>
          </a:stretch>
        </p:blipFill>
        <p:spPr>
          <a:xfrm>
            <a:off x="3198718" y="1605126"/>
            <a:ext cx="8682455" cy="4617076"/>
          </a:xfrm>
          <a:prstGeom prst="rect">
            <a:avLst/>
          </a:prstGeom>
        </p:spPr>
      </p:pic>
    </p:spTree>
    <p:extLst>
      <p:ext uri="{BB962C8B-B14F-4D97-AF65-F5344CB8AC3E}">
        <p14:creationId xmlns:p14="http://schemas.microsoft.com/office/powerpoint/2010/main" val="278791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0CBDA-CE78-3C6B-AEE3-264A34BA3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75FFE-B8C0-9EA3-582E-708A0D2C1C4D}"/>
              </a:ext>
            </a:extLst>
          </p:cNvPr>
          <p:cNvSpPr>
            <a:spLocks noGrp="1"/>
          </p:cNvSpPr>
          <p:nvPr>
            <p:ph type="ctrTitle"/>
          </p:nvPr>
        </p:nvSpPr>
        <p:spPr>
          <a:xfrm>
            <a:off x="335968" y="2927658"/>
            <a:ext cx="11946194" cy="1191581"/>
          </a:xfrm>
        </p:spPr>
        <p:txBody>
          <a:bodyPr>
            <a:normAutofit/>
          </a:bodyPr>
          <a:lstStyle/>
          <a:p>
            <a:pPr algn="ctr"/>
            <a:r>
              <a:rPr lang="en-US" b="1" dirty="0"/>
              <a:t>Recording transactions</a:t>
            </a:r>
          </a:p>
        </p:txBody>
      </p:sp>
    </p:spTree>
    <p:extLst>
      <p:ext uri="{BB962C8B-B14F-4D97-AF65-F5344CB8AC3E}">
        <p14:creationId xmlns:p14="http://schemas.microsoft.com/office/powerpoint/2010/main" val="322354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C9EBFC-C96F-CBF2-4155-37F6880E5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3142695" y="1550413"/>
            <a:ext cx="8690944" cy="3539430"/>
          </a:xfrm>
          <a:prstGeom prst="rect">
            <a:avLst/>
          </a:prstGeom>
          <a:noFill/>
        </p:spPr>
        <p:txBody>
          <a:bodyPr wrap="square">
            <a:spAutoFit/>
          </a:bodyPr>
          <a:lstStyle/>
          <a:p>
            <a:r>
              <a:rPr lang="en-US" sz="2800" b="1" dirty="0">
                <a:solidFill>
                  <a:schemeClr val="bg1"/>
                </a:solidFill>
                <a:latin typeface="Calibri" panose="020F0502020204030204" pitchFamily="34" charset="0"/>
              </a:rPr>
              <a:t>Easy Journal Accounting System </a:t>
            </a:r>
            <a:r>
              <a:rPr lang="en-US" sz="2800" dirty="0">
                <a:solidFill>
                  <a:schemeClr val="bg1"/>
                </a:solidFill>
                <a:latin typeface="Calibri" panose="020F0502020204030204" pitchFamily="34" charset="0"/>
              </a:rPr>
              <a:t>follows the same principles in recording transactions as with the traditional manual accounting. However, It primarily differs in processing data. Unlike manual accounting, EASY JOURNAL ACCOUNTING SYSTEM is programmed to post transactions to its corresponding ledger and reports can be automatically generated. </a:t>
            </a:r>
            <a:br>
              <a:rPr lang="en-US" sz="2800" dirty="0">
                <a:solidFill>
                  <a:schemeClr val="bg1"/>
                </a:solidFill>
                <a:latin typeface="Calibri" panose="020F0502020204030204" pitchFamily="34" charset="0"/>
              </a:rPr>
            </a:br>
            <a:endParaRPr lang="en-US" sz="2800" dirty="0">
              <a:solidFill>
                <a:schemeClr val="bg1"/>
              </a:solidFill>
            </a:endParaRPr>
          </a:p>
        </p:txBody>
      </p:sp>
      <p:sp>
        <p:nvSpPr>
          <p:cNvPr id="2" name="TextBox 1">
            <a:extLst>
              <a:ext uri="{FF2B5EF4-FFF2-40B4-BE49-F238E27FC236}">
                <a16:creationId xmlns:a16="http://schemas.microsoft.com/office/drawing/2014/main" id="{A1F9EFAC-471B-0A1D-EC69-7A6C132A2107}"/>
              </a:ext>
            </a:extLst>
          </p:cNvPr>
          <p:cNvSpPr txBox="1"/>
          <p:nvPr/>
        </p:nvSpPr>
        <p:spPr>
          <a:xfrm>
            <a:off x="942475" y="4695028"/>
            <a:ext cx="9799210" cy="1815882"/>
          </a:xfrm>
          <a:prstGeom prst="rect">
            <a:avLst/>
          </a:prstGeom>
          <a:noFill/>
        </p:spPr>
        <p:txBody>
          <a:bodyPr wrap="square">
            <a:spAutoFit/>
          </a:bodyPr>
          <a:lstStyle/>
          <a:p>
            <a:r>
              <a:rPr lang="en-US" sz="2800" dirty="0">
                <a:solidFill>
                  <a:schemeClr val="bg1"/>
                </a:solidFill>
                <a:latin typeface="Calibri" panose="020F0502020204030204" pitchFamily="34" charset="0"/>
              </a:rPr>
              <a:t>The two methods of accounting has two types of journals. These are General Journal and Special Journal which are called Books of Original Entry. Special Journal is developed to facilitate recording enormous transactions. </a:t>
            </a:r>
            <a:endParaRPr lang="en-US" sz="2800" dirty="0">
              <a:solidFill>
                <a:schemeClr val="bg1"/>
              </a:solidFill>
            </a:endParaRPr>
          </a:p>
        </p:txBody>
      </p:sp>
    </p:spTree>
    <p:extLst>
      <p:ext uri="{BB962C8B-B14F-4D97-AF65-F5344CB8AC3E}">
        <p14:creationId xmlns:p14="http://schemas.microsoft.com/office/powerpoint/2010/main" val="183801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DB07A-C433-AB4A-3305-3266D3765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880369" y="2588422"/>
            <a:ext cx="10626571" cy="1015663"/>
          </a:xfrm>
          <a:prstGeom prst="rect">
            <a:avLst/>
          </a:prstGeom>
          <a:noFill/>
        </p:spPr>
        <p:txBody>
          <a:bodyPr wrap="square">
            <a:spAutoFit/>
          </a:bodyPr>
          <a:lstStyle/>
          <a:p>
            <a:r>
              <a:rPr lang="en-US" sz="2000" dirty="0">
                <a:latin typeface="Calibri" panose="020F0502020204030204" pitchFamily="34" charset="0"/>
              </a:rPr>
              <a:t>Special Journal is sub-divided into specialized books of accounts. Accordingly,  transactions are grouped according to the nature of the transaction, and each will be recorded to its corresponding type of journal such as;</a:t>
            </a:r>
            <a:endParaRPr lang="en-US" sz="2000" dirty="0"/>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501496" y="1357748"/>
            <a:ext cx="4425529" cy="750671"/>
          </a:xfrm>
        </p:spPr>
        <p:txBody>
          <a:bodyPr>
            <a:normAutofit fontScale="90000"/>
          </a:bodyPr>
          <a:lstStyle/>
          <a:p>
            <a:r>
              <a:rPr lang="en-US" b="1" dirty="0"/>
              <a:t>Special Journal</a:t>
            </a:r>
          </a:p>
        </p:txBody>
      </p:sp>
      <p:sp>
        <p:nvSpPr>
          <p:cNvPr id="9" name="TextBox 8">
            <a:extLst>
              <a:ext uri="{FF2B5EF4-FFF2-40B4-BE49-F238E27FC236}">
                <a16:creationId xmlns:a16="http://schemas.microsoft.com/office/drawing/2014/main" id="{26E2B980-B296-6185-FBDE-9AA66CA29832}"/>
              </a:ext>
            </a:extLst>
          </p:cNvPr>
          <p:cNvSpPr txBox="1"/>
          <p:nvPr/>
        </p:nvSpPr>
        <p:spPr>
          <a:xfrm>
            <a:off x="782327" y="3938381"/>
            <a:ext cx="11300182" cy="2585323"/>
          </a:xfrm>
          <a:prstGeom prst="rect">
            <a:avLst/>
          </a:prstGeom>
          <a:noFill/>
        </p:spPr>
        <p:txBody>
          <a:bodyPr wrap="square">
            <a:spAutoFit/>
          </a:bodyPr>
          <a:lstStyle/>
          <a:p>
            <a:pPr>
              <a:buFont typeface="+mj-lt"/>
              <a:buAutoNum type="arabicPeriod"/>
            </a:pPr>
            <a:r>
              <a:rPr lang="en-US" dirty="0">
                <a:solidFill>
                  <a:schemeClr val="bg1"/>
                </a:solidFill>
                <a:latin typeface="Calibri" panose="020F0502020204030204" pitchFamily="34" charset="0"/>
              </a:rPr>
              <a:t>Cash Disbursement Journal </a:t>
            </a:r>
          </a:p>
          <a:p>
            <a:pPr marL="742950" lvl="1" indent="-285750">
              <a:buFont typeface="+mj-lt"/>
              <a:buAutoNum type="arabicPeriod"/>
            </a:pPr>
            <a:r>
              <a:rPr lang="en-US" dirty="0">
                <a:solidFill>
                  <a:schemeClr val="bg1"/>
                </a:solidFill>
                <a:latin typeface="Calibri" panose="020F0502020204030204" pitchFamily="34" charset="0"/>
              </a:rPr>
              <a:t>All transactions involving “Cash Payments” are to be recorded in Cash Disbursement Journal.</a:t>
            </a:r>
          </a:p>
          <a:p>
            <a:pPr>
              <a:buFont typeface="+mj-lt"/>
              <a:buAutoNum type="arabicPeriod"/>
            </a:pPr>
            <a:r>
              <a:rPr lang="en-US" dirty="0">
                <a:solidFill>
                  <a:schemeClr val="bg1"/>
                </a:solidFill>
                <a:latin typeface="Calibri" panose="020F0502020204030204" pitchFamily="34" charset="0"/>
              </a:rPr>
              <a:t>Cash Receipts Journal </a:t>
            </a:r>
          </a:p>
          <a:p>
            <a:pPr marL="742950" lvl="1" indent="-285750">
              <a:buFont typeface="+mj-lt"/>
              <a:buAutoNum type="arabicPeriod"/>
            </a:pPr>
            <a:r>
              <a:rPr lang="en-US" dirty="0">
                <a:solidFill>
                  <a:schemeClr val="bg1"/>
                </a:solidFill>
                <a:latin typeface="Calibri" panose="020F0502020204030204" pitchFamily="34" charset="0"/>
              </a:rPr>
              <a:t>All transactions involving “Receipts of Cash” are to be recorded in Cash Receipts Journal.</a:t>
            </a:r>
          </a:p>
          <a:p>
            <a:pPr>
              <a:buFont typeface="+mj-lt"/>
              <a:buAutoNum type="arabicPeriod"/>
            </a:pPr>
            <a:r>
              <a:rPr lang="en-US" dirty="0">
                <a:solidFill>
                  <a:schemeClr val="bg1"/>
                </a:solidFill>
                <a:latin typeface="Calibri" panose="020F0502020204030204" pitchFamily="34" charset="0"/>
              </a:rPr>
              <a:t>Sales Journal </a:t>
            </a:r>
          </a:p>
          <a:p>
            <a:pPr marL="742950" lvl="1" indent="-285750">
              <a:buFont typeface="+mj-lt"/>
              <a:buAutoNum type="arabicPeriod"/>
            </a:pPr>
            <a:r>
              <a:rPr lang="en-US" dirty="0">
                <a:solidFill>
                  <a:schemeClr val="bg1"/>
                </a:solidFill>
                <a:latin typeface="Calibri" panose="020F0502020204030204" pitchFamily="34" charset="0"/>
              </a:rPr>
              <a:t>All transactions involving “Sale of Merchandise on Account and Return” are to be recorded in Sales Journal.</a:t>
            </a:r>
          </a:p>
          <a:p>
            <a:pPr>
              <a:buFont typeface="+mj-lt"/>
              <a:buAutoNum type="arabicPeriod"/>
            </a:pPr>
            <a:r>
              <a:rPr lang="en-US" dirty="0">
                <a:solidFill>
                  <a:schemeClr val="bg1"/>
                </a:solidFill>
                <a:latin typeface="Calibri" panose="020F0502020204030204" pitchFamily="34" charset="0"/>
              </a:rPr>
              <a:t>Purchases Journal </a:t>
            </a:r>
          </a:p>
          <a:p>
            <a:pPr marL="742950" lvl="1" indent="-285750">
              <a:buFont typeface="+mj-lt"/>
              <a:buAutoNum type="arabicPeriod"/>
            </a:pPr>
            <a:r>
              <a:rPr lang="en-US" dirty="0">
                <a:solidFill>
                  <a:schemeClr val="bg1"/>
                </a:solidFill>
                <a:latin typeface="Calibri" panose="020F0502020204030204" pitchFamily="34" charset="0"/>
              </a:rPr>
              <a:t>All transactions involving “Purchase of Merchandise on Account, Expenses and Other Purchases and Return” are to be recorded in Purchase Journal.</a:t>
            </a:r>
          </a:p>
        </p:txBody>
      </p:sp>
    </p:spTree>
    <p:extLst>
      <p:ext uri="{BB962C8B-B14F-4D97-AF65-F5344CB8AC3E}">
        <p14:creationId xmlns:p14="http://schemas.microsoft.com/office/powerpoint/2010/main" val="362725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49C076-0A00-1783-3A38-0891469DA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75FFE-B8C0-9EA3-582E-708A0D2C1C4D}"/>
              </a:ext>
            </a:extLst>
          </p:cNvPr>
          <p:cNvSpPr>
            <a:spLocks noGrp="1"/>
          </p:cNvSpPr>
          <p:nvPr>
            <p:ph type="ctrTitle"/>
          </p:nvPr>
        </p:nvSpPr>
        <p:spPr>
          <a:xfrm>
            <a:off x="122903" y="2013258"/>
            <a:ext cx="11946194" cy="1191581"/>
          </a:xfrm>
        </p:spPr>
        <p:txBody>
          <a:bodyPr>
            <a:normAutofit/>
          </a:bodyPr>
          <a:lstStyle/>
          <a:p>
            <a:pPr algn="ctr"/>
            <a:r>
              <a:rPr lang="en-US" b="1" dirty="0"/>
              <a:t>System overview</a:t>
            </a:r>
          </a:p>
        </p:txBody>
      </p:sp>
    </p:spTree>
    <p:extLst>
      <p:ext uri="{BB962C8B-B14F-4D97-AF65-F5344CB8AC3E}">
        <p14:creationId xmlns:p14="http://schemas.microsoft.com/office/powerpoint/2010/main" val="256930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BC49B7-3B14-488A-1D5D-7522D1180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1017233" y="2501189"/>
            <a:ext cx="10654145" cy="2308324"/>
          </a:xfrm>
          <a:prstGeom prst="rect">
            <a:avLst/>
          </a:prstGeom>
          <a:noFill/>
        </p:spPr>
        <p:txBody>
          <a:bodyPr wrap="square">
            <a:spAutoFit/>
          </a:bodyPr>
          <a:lstStyle/>
          <a:p>
            <a:r>
              <a:rPr lang="en-US" sz="2400" dirty="0">
                <a:solidFill>
                  <a:schemeClr val="bg1"/>
                </a:solidFill>
                <a:latin typeface="Calibri" panose="020F0502020204030204" pitchFamily="34" charset="0"/>
              </a:rPr>
              <a:t>All transactions that cannot be appropriately recorded to any type of Special Journal are to be recorded in General Journal. </a:t>
            </a:r>
            <a:br>
              <a:rPr lang="en-US" sz="2400" dirty="0">
                <a:solidFill>
                  <a:schemeClr val="bg1"/>
                </a:solidFill>
                <a:latin typeface="Calibri" panose="020F0502020204030204" pitchFamily="34" charset="0"/>
              </a:rPr>
            </a:br>
            <a:r>
              <a:rPr lang="en-US" sz="2400" dirty="0">
                <a:solidFill>
                  <a:schemeClr val="bg1"/>
                </a:solidFill>
                <a:latin typeface="Calibri" panose="020F0502020204030204" pitchFamily="34" charset="0"/>
              </a:rPr>
              <a:t>To begin recording transactions using EASY JOURNAL ACCOUNTING SYSTEM, you need to select the “Transaction” menu. Then select a particular journal you desire to enter. After you have selected a particular journal, the “Transaction Summary” will automatically appear</a:t>
            </a:r>
            <a:endParaRPr lang="en-US" sz="2400" dirty="0">
              <a:solidFill>
                <a:schemeClr val="bg1"/>
              </a:solidFill>
            </a:endParaRP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269628" y="1297817"/>
            <a:ext cx="5368657" cy="750671"/>
          </a:xfrm>
        </p:spPr>
        <p:txBody>
          <a:bodyPr>
            <a:normAutofit/>
          </a:bodyPr>
          <a:lstStyle/>
          <a:p>
            <a:r>
              <a:rPr lang="en-US" b="1" dirty="0"/>
              <a:t>General journal</a:t>
            </a:r>
          </a:p>
        </p:txBody>
      </p:sp>
      <p:sp>
        <p:nvSpPr>
          <p:cNvPr id="9" name="TextBox 8">
            <a:extLst>
              <a:ext uri="{FF2B5EF4-FFF2-40B4-BE49-F238E27FC236}">
                <a16:creationId xmlns:a16="http://schemas.microsoft.com/office/drawing/2014/main" id="{26E2B980-B296-6185-FBDE-9AA66CA29832}"/>
              </a:ext>
            </a:extLst>
          </p:cNvPr>
          <p:cNvSpPr txBox="1"/>
          <p:nvPr/>
        </p:nvSpPr>
        <p:spPr>
          <a:xfrm>
            <a:off x="1017233" y="4919008"/>
            <a:ext cx="9082631" cy="1938992"/>
          </a:xfrm>
          <a:prstGeom prst="rect">
            <a:avLst/>
          </a:prstGeom>
          <a:noFill/>
        </p:spPr>
        <p:txBody>
          <a:bodyPr wrap="square">
            <a:spAutoFit/>
          </a:bodyPr>
          <a:lstStyle/>
          <a:p>
            <a:r>
              <a:rPr lang="en-US" sz="2000" b="1" u="sng" dirty="0">
                <a:solidFill>
                  <a:schemeClr val="bg1"/>
                </a:solidFill>
                <a:latin typeface="Calibri" panose="020F0502020204030204" pitchFamily="34" charset="0"/>
              </a:rPr>
              <a:t>Transaction Summary</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“Transaction Summary” displays all the transactions that are posted in the system to different Journals. This serves as your books of accounts. Also, you need to open the Transaction Summary of a particular journal every time you post an entry in the system. </a:t>
            </a:r>
            <a:br>
              <a:rPr lang="en-US" sz="2000" dirty="0">
                <a:solidFill>
                  <a:schemeClr val="bg1"/>
                </a:solidFill>
              </a:rPr>
            </a:br>
            <a:endParaRPr lang="en-US"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0915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87876A-95D7-AA10-FDB7-7F2FBE143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955089" y="2811358"/>
            <a:ext cx="10654145" cy="3477875"/>
          </a:xfrm>
          <a:prstGeom prst="rect">
            <a:avLst/>
          </a:prstGeom>
          <a:noFill/>
        </p:spPr>
        <p:txBody>
          <a:bodyPr wrap="square">
            <a:spAutoFit/>
          </a:bodyPr>
          <a:lstStyle/>
          <a:p>
            <a:pPr marL="342900" indent="-342900">
              <a:buFont typeface="Wingdings" panose="05000000000000000000" pitchFamily="2" charset="2"/>
              <a:buChar char="q"/>
            </a:pPr>
            <a:r>
              <a:rPr lang="en-US" sz="2000" dirty="0">
                <a:solidFill>
                  <a:schemeClr val="bg1"/>
                </a:solidFill>
              </a:rPr>
              <a:t>Click on “Transaction” tab found on the upper left corner of your screen </a:t>
            </a:r>
          </a:p>
          <a:p>
            <a:pPr marL="342900" indent="-342900">
              <a:buFont typeface="Wingdings" panose="05000000000000000000" pitchFamily="2" charset="2"/>
              <a:buChar char="q"/>
            </a:pPr>
            <a:r>
              <a:rPr lang="en-US" sz="2000" dirty="0">
                <a:solidFill>
                  <a:schemeClr val="bg1"/>
                </a:solidFill>
              </a:rPr>
              <a:t>Select what particular journal you desire to display </a:t>
            </a:r>
          </a:p>
          <a:p>
            <a:pPr marL="342900" indent="-342900">
              <a:buFont typeface="Wingdings" panose="05000000000000000000" pitchFamily="2" charset="2"/>
              <a:buChar char="q"/>
            </a:pPr>
            <a:r>
              <a:rPr lang="en-US" sz="2000" dirty="0">
                <a:solidFill>
                  <a:schemeClr val="bg1"/>
                </a:solidFill>
              </a:rPr>
              <a:t>“Transaction Summary” screen will automatically appear </a:t>
            </a:r>
          </a:p>
          <a:p>
            <a:pPr marL="342900" indent="-342900">
              <a:buFont typeface="Wingdings" panose="05000000000000000000" pitchFamily="2" charset="2"/>
              <a:buChar char="q"/>
            </a:pPr>
            <a:r>
              <a:rPr lang="en-US" sz="2000" dirty="0">
                <a:solidFill>
                  <a:schemeClr val="bg1"/>
                </a:solidFill>
              </a:rPr>
              <a:t>Select a particular month and year you desire to view and click on “Display Summary” tab. Your window will automatically show all the transactions that have been entered in the particular journal that you have selected </a:t>
            </a:r>
          </a:p>
          <a:p>
            <a:pPr marL="342900" indent="-342900">
              <a:buFont typeface="Wingdings" panose="05000000000000000000" pitchFamily="2" charset="2"/>
              <a:buChar char="q"/>
            </a:pPr>
            <a:r>
              <a:rPr lang="en-US" sz="2000" dirty="0">
                <a:solidFill>
                  <a:schemeClr val="bg1"/>
                </a:solidFill>
              </a:rPr>
              <a:t>You may search any recorded transactions using the “Search Menu” found in the upper right corner of your screen. Learn More </a:t>
            </a:r>
          </a:p>
          <a:p>
            <a:pPr marL="342900" indent="-342900">
              <a:buFont typeface="Wingdings" panose="05000000000000000000" pitchFamily="2" charset="2"/>
              <a:buChar char="q"/>
            </a:pPr>
            <a:r>
              <a:rPr lang="en-US" sz="2000" dirty="0">
                <a:solidFill>
                  <a:schemeClr val="bg1"/>
                </a:solidFill>
              </a:rPr>
              <a:t>You may ”Cancel”, “Edit” or “Delete” any of the transactions found in the summary by pointing at the particular transaction, then click “Cancel” “Edit” or “Delete” </a:t>
            </a:r>
          </a:p>
          <a:p>
            <a:endParaRPr lang="en-US" sz="2000" dirty="0">
              <a:solidFill>
                <a:schemeClr val="bg1"/>
              </a:solidFill>
            </a:endParaRP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872667" y="1557034"/>
            <a:ext cx="7878192" cy="750671"/>
          </a:xfrm>
        </p:spPr>
        <p:txBody>
          <a:bodyPr>
            <a:normAutofit fontScale="90000"/>
          </a:bodyPr>
          <a:lstStyle/>
          <a:p>
            <a:r>
              <a:rPr lang="en-US" b="1" dirty="0"/>
              <a:t>How to display transaction summary</a:t>
            </a:r>
          </a:p>
        </p:txBody>
      </p:sp>
    </p:spTree>
    <p:extLst>
      <p:ext uri="{BB962C8B-B14F-4D97-AF65-F5344CB8AC3E}">
        <p14:creationId xmlns:p14="http://schemas.microsoft.com/office/powerpoint/2010/main" val="132083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5E37FD-0628-DEFB-CC4B-C1C43F9CE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1052744" y="2684119"/>
            <a:ext cx="10654145" cy="3416320"/>
          </a:xfrm>
          <a:prstGeom prst="rect">
            <a:avLst/>
          </a:prstGeom>
          <a:noFill/>
        </p:spPr>
        <p:txBody>
          <a:bodyPr wrap="square">
            <a:spAutoFit/>
          </a:bodyPr>
          <a:lstStyle/>
          <a:p>
            <a:pPr marL="342900" indent="-342900">
              <a:buFont typeface="Wingdings" panose="05000000000000000000" pitchFamily="2" charset="2"/>
              <a:buChar char="q"/>
            </a:pPr>
            <a:r>
              <a:rPr lang="en-US" sz="2400" dirty="0">
                <a:solidFill>
                  <a:schemeClr val="bg1"/>
                </a:solidFill>
              </a:rPr>
              <a:t>Click on “Transaction” tab found on the upper left corner of your screen. </a:t>
            </a:r>
          </a:p>
          <a:p>
            <a:pPr marL="342900" indent="-342900">
              <a:buFont typeface="Wingdings" panose="05000000000000000000" pitchFamily="2" charset="2"/>
              <a:buChar char="q"/>
            </a:pPr>
            <a:r>
              <a:rPr lang="en-US" sz="2400" dirty="0">
                <a:solidFill>
                  <a:schemeClr val="bg1"/>
                </a:solidFill>
              </a:rPr>
              <a:t>Select “Cash Disbursement” icon. </a:t>
            </a:r>
          </a:p>
          <a:p>
            <a:pPr marL="342900" indent="-342900">
              <a:buFont typeface="Wingdings" panose="05000000000000000000" pitchFamily="2" charset="2"/>
              <a:buChar char="q"/>
            </a:pPr>
            <a:r>
              <a:rPr lang="en-US" sz="2400" dirty="0">
                <a:solidFill>
                  <a:schemeClr val="bg1"/>
                </a:solidFill>
              </a:rPr>
              <a:t>Select “Cash Disbursement” icon. </a:t>
            </a:r>
          </a:p>
          <a:p>
            <a:pPr marL="342900" indent="-342900">
              <a:buFont typeface="Wingdings" panose="05000000000000000000" pitchFamily="2" charset="2"/>
              <a:buChar char="q"/>
            </a:pPr>
            <a:r>
              <a:rPr lang="en-US" sz="2400" dirty="0">
                <a:solidFill>
                  <a:schemeClr val="bg1"/>
                </a:solidFill>
              </a:rPr>
              <a:t>“Transaction Summary” screen will automatically appear. </a:t>
            </a:r>
          </a:p>
          <a:p>
            <a:pPr marL="342900" indent="-342900">
              <a:buFont typeface="Wingdings" panose="05000000000000000000" pitchFamily="2" charset="2"/>
              <a:buChar char="q"/>
            </a:pPr>
            <a:r>
              <a:rPr lang="en-US" sz="2400" dirty="0">
                <a:solidFill>
                  <a:schemeClr val="bg1"/>
                </a:solidFill>
              </a:rPr>
              <a:t>Select a particular month and year you desire to enter. </a:t>
            </a:r>
          </a:p>
          <a:p>
            <a:pPr marL="342900" indent="-342900">
              <a:buFont typeface="Wingdings" panose="05000000000000000000" pitchFamily="2" charset="2"/>
              <a:buChar char="q"/>
            </a:pPr>
            <a:r>
              <a:rPr lang="en-US" sz="2400" dirty="0">
                <a:solidFill>
                  <a:schemeClr val="bg1"/>
                </a:solidFill>
              </a:rPr>
              <a:t>Click on “New Entry" to enter new transaction. </a:t>
            </a:r>
          </a:p>
          <a:p>
            <a:pPr marL="342900" indent="-342900">
              <a:buFont typeface="Wingdings" panose="05000000000000000000" pitchFamily="2" charset="2"/>
              <a:buChar char="q"/>
            </a:pPr>
            <a:r>
              <a:rPr lang="en-US" sz="2400" dirty="0">
                <a:solidFill>
                  <a:schemeClr val="bg1"/>
                </a:solidFill>
              </a:rPr>
              <a:t>“Cash Disbursement” transaction template will appear. </a:t>
            </a:r>
          </a:p>
          <a:p>
            <a:pPr marL="342900" indent="-342900">
              <a:buFont typeface="Wingdings" panose="05000000000000000000" pitchFamily="2" charset="2"/>
              <a:buChar char="q"/>
            </a:pPr>
            <a:r>
              <a:rPr lang="en-US" sz="2400" dirty="0">
                <a:solidFill>
                  <a:schemeClr val="bg1"/>
                </a:solidFill>
              </a:rPr>
              <a:t>Cash Disbursement transaction template is divided into two parts: the Header and the Transaction Details. </a:t>
            </a: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188614" y="1619770"/>
            <a:ext cx="8139294" cy="750671"/>
          </a:xfrm>
        </p:spPr>
        <p:txBody>
          <a:bodyPr>
            <a:normAutofit fontScale="90000"/>
          </a:bodyPr>
          <a:lstStyle/>
          <a:p>
            <a:r>
              <a:rPr lang="en-US" b="1" dirty="0"/>
              <a:t>How to open cash disbursement template</a:t>
            </a:r>
          </a:p>
        </p:txBody>
      </p:sp>
    </p:spTree>
    <p:extLst>
      <p:ext uri="{BB962C8B-B14F-4D97-AF65-F5344CB8AC3E}">
        <p14:creationId xmlns:p14="http://schemas.microsoft.com/office/powerpoint/2010/main" val="4293190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CF5A89-E33C-38AB-8DF9-69986BF2D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llout: Down Arrow 3">
            <a:extLst>
              <a:ext uri="{FF2B5EF4-FFF2-40B4-BE49-F238E27FC236}">
                <a16:creationId xmlns:a16="http://schemas.microsoft.com/office/drawing/2014/main" id="{162353E4-FDFF-D004-C7E3-AB8843A935D5}"/>
              </a:ext>
            </a:extLst>
          </p:cNvPr>
          <p:cNvSpPr/>
          <p:nvPr/>
        </p:nvSpPr>
        <p:spPr>
          <a:xfrm>
            <a:off x="1092531" y="5098130"/>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6" name="TextBox 5">
            <a:extLst>
              <a:ext uri="{FF2B5EF4-FFF2-40B4-BE49-F238E27FC236}">
                <a16:creationId xmlns:a16="http://schemas.microsoft.com/office/drawing/2014/main" id="{F9103191-F38F-9707-A424-F4AED6894589}"/>
              </a:ext>
            </a:extLst>
          </p:cNvPr>
          <p:cNvSpPr txBox="1"/>
          <p:nvPr/>
        </p:nvSpPr>
        <p:spPr>
          <a:xfrm>
            <a:off x="777602" y="5806016"/>
            <a:ext cx="2143152" cy="1277273"/>
          </a:xfrm>
          <a:prstGeom prst="rect">
            <a:avLst/>
          </a:prstGeom>
          <a:noFill/>
        </p:spPr>
        <p:txBody>
          <a:bodyPr wrap="square">
            <a:spAutoFit/>
          </a:bodyPr>
          <a:lstStyle/>
          <a:p>
            <a:r>
              <a:rPr lang="en-US" sz="1100" dirty="0">
                <a:hlinkClick r:id="rId3" action="ppaction://hlinkfile">
                  <a:extLst>
                    <a:ext uri="{A12FA001-AC4F-418D-AE19-62706E023703}">
                      <ahyp:hlinkClr xmlns:ahyp="http://schemas.microsoft.com/office/drawing/2018/hyperlinkcolor" val="tx"/>
                    </a:ext>
                  </a:extLst>
                </a:hlinkClick>
              </a:rPr>
              <a:t>file:///C:/Help/mp4/open%20cash%20disbursement%20template/open%20cash%20disbursement%20template.html</a:t>
            </a:r>
            <a:endParaRPr lang="en-US" sz="1100" dirty="0"/>
          </a:p>
          <a:p>
            <a:endParaRPr lang="en-US" sz="1100" dirty="0"/>
          </a:p>
          <a:p>
            <a:endParaRPr lang="en-US" sz="1100" dirty="0"/>
          </a:p>
          <a:p>
            <a:endParaRPr lang="en-US" sz="1100" dirty="0"/>
          </a:p>
        </p:txBody>
      </p:sp>
      <p:sp>
        <p:nvSpPr>
          <p:cNvPr id="7" name="TextBox 6">
            <a:extLst>
              <a:ext uri="{FF2B5EF4-FFF2-40B4-BE49-F238E27FC236}">
                <a16:creationId xmlns:a16="http://schemas.microsoft.com/office/drawing/2014/main" id="{5D9B1341-98B9-9C5B-71D8-64B6B86A8061}"/>
              </a:ext>
            </a:extLst>
          </p:cNvPr>
          <p:cNvSpPr txBox="1"/>
          <p:nvPr/>
        </p:nvSpPr>
        <p:spPr>
          <a:xfrm>
            <a:off x="502393" y="2221299"/>
            <a:ext cx="10514795" cy="2800767"/>
          </a:xfrm>
          <a:prstGeom prst="rect">
            <a:avLst/>
          </a:prstGeom>
          <a:noFill/>
        </p:spPr>
        <p:txBody>
          <a:bodyPr wrap="square">
            <a:spAutoFit/>
          </a:bodyPr>
          <a:lstStyle/>
          <a:p>
            <a:r>
              <a:rPr lang="en-US" sz="1600" b="1" dirty="0">
                <a:solidFill>
                  <a:schemeClr val="bg1"/>
                </a:solidFill>
              </a:rPr>
              <a:t>Header</a:t>
            </a:r>
            <a:r>
              <a:rPr lang="en-US" sz="1600" dirty="0">
                <a:solidFill>
                  <a:schemeClr val="bg1"/>
                </a:solidFill>
              </a:rPr>
              <a:t> is found on the upper part of the template. You need to fill up the necessary information required in the Header like: </a:t>
            </a:r>
          </a:p>
          <a:p>
            <a:pPr marL="285750" indent="-285750">
              <a:buFont typeface="Wingdings" panose="05000000000000000000" pitchFamily="2" charset="2"/>
              <a:buChar char="§"/>
            </a:pPr>
            <a:r>
              <a:rPr lang="en-US" sz="1600" dirty="0">
                <a:solidFill>
                  <a:schemeClr val="bg1"/>
                </a:solidFill>
              </a:rPr>
              <a:t>Date </a:t>
            </a:r>
          </a:p>
          <a:p>
            <a:pPr marL="285750" indent="-285750">
              <a:buFont typeface="Wingdings" panose="05000000000000000000" pitchFamily="2" charset="2"/>
              <a:buChar char="§"/>
            </a:pPr>
            <a:r>
              <a:rPr lang="en-US" sz="1600" dirty="0">
                <a:solidFill>
                  <a:schemeClr val="bg1"/>
                </a:solidFill>
              </a:rPr>
              <a:t>Location</a:t>
            </a:r>
          </a:p>
          <a:p>
            <a:pPr marL="285750" indent="-285750">
              <a:buFont typeface="Wingdings" panose="05000000000000000000" pitchFamily="2" charset="2"/>
              <a:buChar char="§"/>
            </a:pPr>
            <a:r>
              <a:rPr lang="en-US" sz="1600" dirty="0">
                <a:solidFill>
                  <a:schemeClr val="bg1"/>
                </a:solidFill>
              </a:rPr>
              <a:t>CV no. </a:t>
            </a:r>
          </a:p>
          <a:p>
            <a:pPr marL="285750" indent="-285750">
              <a:buFont typeface="Wingdings" panose="05000000000000000000" pitchFamily="2" charset="2"/>
              <a:buChar char="§"/>
            </a:pPr>
            <a:r>
              <a:rPr lang="en-US" sz="1600" dirty="0">
                <a:solidFill>
                  <a:schemeClr val="bg1"/>
                </a:solidFill>
              </a:rPr>
              <a:t>Check No. </a:t>
            </a:r>
          </a:p>
          <a:p>
            <a:pPr marL="285750" indent="-285750">
              <a:buFont typeface="Wingdings" panose="05000000000000000000" pitchFamily="2" charset="2"/>
              <a:buChar char="§"/>
            </a:pPr>
            <a:r>
              <a:rPr lang="en-US" sz="1600" dirty="0">
                <a:solidFill>
                  <a:schemeClr val="bg1"/>
                </a:solidFill>
              </a:rPr>
              <a:t>Payee's name</a:t>
            </a:r>
          </a:p>
          <a:p>
            <a:pPr marL="285750" indent="-285750">
              <a:buFont typeface="Wingdings" panose="05000000000000000000" pitchFamily="2" charset="2"/>
              <a:buChar char="§"/>
            </a:pPr>
            <a:r>
              <a:rPr lang="en-US" sz="1600" dirty="0">
                <a:solidFill>
                  <a:schemeClr val="bg1"/>
                </a:solidFill>
              </a:rPr>
              <a:t>Address/TIN </a:t>
            </a:r>
          </a:p>
          <a:p>
            <a:pPr marL="285750" indent="-285750">
              <a:buFont typeface="Wingdings" panose="05000000000000000000" pitchFamily="2" charset="2"/>
              <a:buChar char="§"/>
            </a:pPr>
            <a:r>
              <a:rPr lang="en-US" sz="1600" dirty="0">
                <a:solidFill>
                  <a:schemeClr val="bg1"/>
                </a:solidFill>
              </a:rPr>
              <a:t>Cash Account</a:t>
            </a:r>
          </a:p>
          <a:p>
            <a:pPr marL="285750" indent="-285750">
              <a:buFont typeface="Wingdings" panose="05000000000000000000" pitchFamily="2" charset="2"/>
              <a:buChar char="§"/>
            </a:pPr>
            <a:r>
              <a:rPr lang="en-US" sz="1600" dirty="0">
                <a:solidFill>
                  <a:schemeClr val="bg1"/>
                </a:solidFill>
              </a:rPr>
              <a:t>Cash Amount </a:t>
            </a:r>
          </a:p>
          <a:p>
            <a:pPr marL="285750" indent="-285750">
              <a:buFont typeface="Wingdings" panose="05000000000000000000" pitchFamily="2" charset="2"/>
              <a:buChar char="§"/>
            </a:pPr>
            <a:r>
              <a:rPr lang="en-US" sz="1600" dirty="0">
                <a:solidFill>
                  <a:schemeClr val="bg1"/>
                </a:solidFill>
              </a:rPr>
              <a:t>Particular</a:t>
            </a:r>
          </a:p>
        </p:txBody>
      </p:sp>
      <p:sp>
        <p:nvSpPr>
          <p:cNvPr id="8" name="Title 5">
            <a:extLst>
              <a:ext uri="{FF2B5EF4-FFF2-40B4-BE49-F238E27FC236}">
                <a16:creationId xmlns:a16="http://schemas.microsoft.com/office/drawing/2014/main" id="{CB1DADD1-F50F-48F6-CBB1-074F2303AC15}"/>
              </a:ext>
            </a:extLst>
          </p:cNvPr>
          <p:cNvSpPr txBox="1">
            <a:spLocks/>
          </p:cNvSpPr>
          <p:nvPr/>
        </p:nvSpPr>
        <p:spPr>
          <a:xfrm>
            <a:off x="3128171" y="1343967"/>
            <a:ext cx="8519332" cy="750671"/>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cash disbursement template</a:t>
            </a:r>
          </a:p>
        </p:txBody>
      </p:sp>
      <p:pic>
        <p:nvPicPr>
          <p:cNvPr id="10" name="Picture 9">
            <a:extLst>
              <a:ext uri="{FF2B5EF4-FFF2-40B4-BE49-F238E27FC236}">
                <a16:creationId xmlns:a16="http://schemas.microsoft.com/office/drawing/2014/main" id="{52730528-C024-A1F0-21C7-17F1FB854A22}"/>
              </a:ext>
            </a:extLst>
          </p:cNvPr>
          <p:cNvPicPr>
            <a:picLocks noChangeAspect="1"/>
          </p:cNvPicPr>
          <p:nvPr/>
        </p:nvPicPr>
        <p:blipFill>
          <a:blip r:embed="rId4"/>
          <a:stretch>
            <a:fillRect/>
          </a:stretch>
        </p:blipFill>
        <p:spPr>
          <a:xfrm>
            <a:off x="3407377" y="2729836"/>
            <a:ext cx="7983070" cy="2859538"/>
          </a:xfrm>
          <a:prstGeom prst="rect">
            <a:avLst/>
          </a:prstGeom>
        </p:spPr>
      </p:pic>
    </p:spTree>
    <p:extLst>
      <p:ext uri="{BB962C8B-B14F-4D97-AF65-F5344CB8AC3E}">
        <p14:creationId xmlns:p14="http://schemas.microsoft.com/office/powerpoint/2010/main" val="3349393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5CECD3-3B11-6920-FE26-5B449DACD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llout: Down Arrow 3">
            <a:extLst>
              <a:ext uri="{FF2B5EF4-FFF2-40B4-BE49-F238E27FC236}">
                <a16:creationId xmlns:a16="http://schemas.microsoft.com/office/drawing/2014/main" id="{162353E4-FDFF-D004-C7E3-AB8843A935D5}"/>
              </a:ext>
            </a:extLst>
          </p:cNvPr>
          <p:cNvSpPr/>
          <p:nvPr/>
        </p:nvSpPr>
        <p:spPr>
          <a:xfrm>
            <a:off x="221942" y="5539666"/>
            <a:ext cx="1429760" cy="68253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7" name="TextBox 6">
            <a:extLst>
              <a:ext uri="{FF2B5EF4-FFF2-40B4-BE49-F238E27FC236}">
                <a16:creationId xmlns:a16="http://schemas.microsoft.com/office/drawing/2014/main" id="{5D9B1341-98B9-9C5B-71D8-64B6B86A8061}"/>
              </a:ext>
            </a:extLst>
          </p:cNvPr>
          <p:cNvSpPr txBox="1"/>
          <p:nvPr/>
        </p:nvSpPr>
        <p:spPr>
          <a:xfrm>
            <a:off x="988381" y="2118241"/>
            <a:ext cx="11065210" cy="3970318"/>
          </a:xfrm>
          <a:prstGeom prst="rect">
            <a:avLst/>
          </a:prstGeom>
          <a:noFill/>
        </p:spPr>
        <p:txBody>
          <a:bodyPr wrap="square">
            <a:spAutoFit/>
          </a:bodyPr>
          <a:lstStyle/>
          <a:p>
            <a:r>
              <a:rPr lang="en-US" b="1" dirty="0">
                <a:solidFill>
                  <a:schemeClr val="bg1"/>
                </a:solidFill>
              </a:rPr>
              <a:t>Transaction Details</a:t>
            </a:r>
            <a:r>
              <a:rPr lang="en-US" dirty="0">
                <a:solidFill>
                  <a:schemeClr val="bg1"/>
                </a:solidFill>
              </a:rPr>
              <a:t> is found in the lower part of the template. In this section, you need to identify the type of Cash Disbursement transaction you desire to enter. Cash Disbursement transactions are categorized into following types:</a:t>
            </a:r>
          </a:p>
          <a:p>
            <a:pPr>
              <a:buFont typeface="Arial" panose="020B0604020202020204" pitchFamily="34" charset="0"/>
              <a:buChar char="•"/>
            </a:pPr>
            <a:endParaRPr lang="en-US" dirty="0">
              <a:solidFill>
                <a:schemeClr val="bg1"/>
              </a:solidFill>
            </a:endParaRPr>
          </a:p>
          <a:p>
            <a:pPr marL="342900" indent="-342900">
              <a:buAutoNum type="alphaUcPeriod"/>
            </a:pPr>
            <a:r>
              <a:rPr lang="en-US" b="1" dirty="0">
                <a:solidFill>
                  <a:schemeClr val="bg1"/>
                </a:solidFill>
              </a:rPr>
              <a:t>Cash Purchase of Merchandise</a:t>
            </a:r>
            <a:r>
              <a:rPr lang="en-US" dirty="0">
                <a:solidFill>
                  <a:schemeClr val="bg1"/>
                </a:solidFill>
              </a:rPr>
              <a:t> </a:t>
            </a:r>
            <a:r>
              <a:rPr lang="en-US" b="1" i="1" dirty="0">
                <a:solidFill>
                  <a:schemeClr val="bg1"/>
                </a:solidFill>
                <a:hlinkClick r:id="rId3" action="ppaction://hlinkfile">
                  <a:extLst>
                    <a:ext uri="{A12FA001-AC4F-418D-AE19-62706E023703}">
                      <ahyp:hlinkClr xmlns:ahyp="http://schemas.microsoft.com/office/drawing/2018/hyperlinkcolor" val="tx"/>
                    </a:ext>
                  </a:extLst>
                </a:hlinkClick>
              </a:rPr>
              <a:t>How to record Cash Purchase of Merchandise transactions</a:t>
            </a:r>
            <a:r>
              <a:rPr lang="en-US" dirty="0">
                <a:solidFill>
                  <a:schemeClr val="bg1"/>
                </a:solidFill>
              </a:rPr>
              <a:t> </a:t>
            </a:r>
          </a:p>
          <a:p>
            <a:pPr marL="285750" indent="-285750">
              <a:buFont typeface="Wingdings" panose="05000000000000000000" pitchFamily="2" charset="2"/>
              <a:buChar char="§"/>
            </a:pPr>
            <a:r>
              <a:rPr lang="en-US" dirty="0">
                <a:solidFill>
                  <a:schemeClr val="bg1"/>
                </a:solidFill>
              </a:rPr>
              <a:t>Open Cash Disbursement template </a:t>
            </a:r>
          </a:p>
          <a:p>
            <a:pPr marL="285750" indent="-285750">
              <a:buFont typeface="Wingdings" panose="05000000000000000000" pitchFamily="2" charset="2"/>
              <a:buChar char="§"/>
            </a:pPr>
            <a:r>
              <a:rPr lang="en-US" dirty="0">
                <a:solidFill>
                  <a:schemeClr val="bg1"/>
                </a:solidFill>
              </a:rPr>
              <a:t>Fill up the information required on the Header part </a:t>
            </a:r>
          </a:p>
          <a:p>
            <a:pPr marL="285750" indent="-285750">
              <a:buFont typeface="Wingdings" panose="05000000000000000000" pitchFamily="2" charset="2"/>
              <a:buChar char="§"/>
            </a:pPr>
            <a:r>
              <a:rPr lang="en-US" dirty="0">
                <a:solidFill>
                  <a:schemeClr val="bg1"/>
                </a:solidFill>
              </a:rPr>
              <a:t>On the Transaction Details, fill up Invoice No. found in the first column of the Transaction Details </a:t>
            </a:r>
          </a:p>
          <a:p>
            <a:pPr marL="285750" indent="-285750">
              <a:buFont typeface="Wingdings" panose="05000000000000000000" pitchFamily="2" charset="2"/>
              <a:buChar char="§"/>
            </a:pPr>
            <a:r>
              <a:rPr lang="en-US" dirty="0">
                <a:solidFill>
                  <a:schemeClr val="bg1"/>
                </a:solidFill>
              </a:rPr>
              <a:t>Select Purchase Type under “Purchase Type” column then click “Enter” key. Learn More </a:t>
            </a:r>
          </a:p>
          <a:p>
            <a:pPr marL="285750" indent="-285750">
              <a:buFont typeface="Wingdings" panose="05000000000000000000" pitchFamily="2" charset="2"/>
              <a:buChar char="§"/>
            </a:pPr>
            <a:r>
              <a:rPr lang="en-US" dirty="0">
                <a:solidFill>
                  <a:schemeClr val="bg1"/>
                </a:solidFill>
              </a:rPr>
              <a:t>“VAT Computation” menu will automatically appear. Fill up necessary information. Learn More </a:t>
            </a:r>
          </a:p>
          <a:p>
            <a:pPr marL="285750" indent="-285750">
              <a:buFont typeface="Wingdings" panose="05000000000000000000" pitchFamily="2" charset="2"/>
              <a:buChar char="§"/>
            </a:pPr>
            <a:r>
              <a:rPr lang="en-US" dirty="0">
                <a:solidFill>
                  <a:schemeClr val="bg1"/>
                </a:solidFill>
              </a:rPr>
              <a:t>Click “OK” or press F5 </a:t>
            </a:r>
          </a:p>
          <a:p>
            <a:pPr marL="285750" indent="-285750">
              <a:buFont typeface="Wingdings" panose="05000000000000000000" pitchFamily="2" charset="2"/>
              <a:buChar char="§"/>
            </a:pPr>
            <a:r>
              <a:rPr lang="en-US" dirty="0">
                <a:solidFill>
                  <a:schemeClr val="bg1"/>
                </a:solidFill>
              </a:rPr>
              <a:t>Click Save &amp; New or Save &amp; Close button found on the bottom part to save the transaction </a:t>
            </a:r>
          </a:p>
          <a:p>
            <a:pPr>
              <a:buFont typeface="Arial" panose="020B0604020202020204" pitchFamily="34" charset="0"/>
              <a:buChar char="•"/>
            </a:pPr>
            <a:endParaRPr lang="en-US" dirty="0">
              <a:solidFill>
                <a:schemeClr val="bg1"/>
              </a:solidFill>
            </a:endParaRPr>
          </a:p>
          <a:p>
            <a:endParaRPr lang="en-US" dirty="0">
              <a:solidFill>
                <a:schemeClr val="bg1"/>
              </a:solidFill>
            </a:endParaRPr>
          </a:p>
        </p:txBody>
      </p:sp>
      <p:sp>
        <p:nvSpPr>
          <p:cNvPr id="8" name="Title 5">
            <a:extLst>
              <a:ext uri="{FF2B5EF4-FFF2-40B4-BE49-F238E27FC236}">
                <a16:creationId xmlns:a16="http://schemas.microsoft.com/office/drawing/2014/main" id="{CB1DADD1-F50F-48F6-CBB1-074F2303AC15}"/>
              </a:ext>
            </a:extLst>
          </p:cNvPr>
          <p:cNvSpPr txBox="1">
            <a:spLocks/>
          </p:cNvSpPr>
          <p:nvPr/>
        </p:nvSpPr>
        <p:spPr>
          <a:xfrm>
            <a:off x="3105369" y="1465906"/>
            <a:ext cx="7288567" cy="750671"/>
          </a:xfrm>
          <a:prstGeom prst="rect">
            <a:avLst/>
          </a:prstGeom>
        </p:spPr>
        <p:txBody>
          <a:bodyP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cash disbursement template</a:t>
            </a:r>
          </a:p>
        </p:txBody>
      </p:sp>
      <p:sp>
        <p:nvSpPr>
          <p:cNvPr id="5" name="TextBox 4">
            <a:extLst>
              <a:ext uri="{FF2B5EF4-FFF2-40B4-BE49-F238E27FC236}">
                <a16:creationId xmlns:a16="http://schemas.microsoft.com/office/drawing/2014/main" id="{C5078105-DDBB-24AC-278A-B930D4784429}"/>
              </a:ext>
            </a:extLst>
          </p:cNvPr>
          <p:cNvSpPr txBox="1"/>
          <p:nvPr/>
        </p:nvSpPr>
        <p:spPr>
          <a:xfrm>
            <a:off x="51451" y="6222202"/>
            <a:ext cx="2505318" cy="938719"/>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file:///C:/Help/mp4/cd%20purchase%20of%20merchandise/cd%20purchase%20of%20merchandise.html</a:t>
            </a:r>
            <a:endParaRPr lang="en-US" sz="1100" dirty="0"/>
          </a:p>
          <a:p>
            <a:endParaRPr lang="en-US" sz="1100" dirty="0"/>
          </a:p>
          <a:p>
            <a:endParaRPr lang="en-US" sz="1100" dirty="0"/>
          </a:p>
        </p:txBody>
      </p:sp>
    </p:spTree>
    <p:extLst>
      <p:ext uri="{BB962C8B-B14F-4D97-AF65-F5344CB8AC3E}">
        <p14:creationId xmlns:p14="http://schemas.microsoft.com/office/powerpoint/2010/main" val="189597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A21D1-0021-9DEA-EBB1-F912B7DFB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llout: Down Arrow 3">
            <a:extLst>
              <a:ext uri="{FF2B5EF4-FFF2-40B4-BE49-F238E27FC236}">
                <a16:creationId xmlns:a16="http://schemas.microsoft.com/office/drawing/2014/main" id="{162353E4-FDFF-D004-C7E3-AB8843A935D5}"/>
              </a:ext>
            </a:extLst>
          </p:cNvPr>
          <p:cNvSpPr/>
          <p:nvPr/>
        </p:nvSpPr>
        <p:spPr>
          <a:xfrm>
            <a:off x="207911" y="5069565"/>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7" name="TextBox 6">
            <a:extLst>
              <a:ext uri="{FF2B5EF4-FFF2-40B4-BE49-F238E27FC236}">
                <a16:creationId xmlns:a16="http://schemas.microsoft.com/office/drawing/2014/main" id="{5D9B1341-98B9-9C5B-71D8-64B6B86A8061}"/>
              </a:ext>
            </a:extLst>
          </p:cNvPr>
          <p:cNvSpPr txBox="1"/>
          <p:nvPr/>
        </p:nvSpPr>
        <p:spPr>
          <a:xfrm>
            <a:off x="585688" y="2478345"/>
            <a:ext cx="11065210" cy="1569660"/>
          </a:xfrm>
          <a:prstGeom prst="rect">
            <a:avLst/>
          </a:prstGeom>
          <a:noFill/>
        </p:spPr>
        <p:txBody>
          <a:bodyPr wrap="square">
            <a:spAutoFit/>
          </a:bodyPr>
          <a:lstStyle/>
          <a:p>
            <a:r>
              <a:rPr lang="en-US" sz="1600" b="1" dirty="0">
                <a:solidFill>
                  <a:schemeClr val="bg1"/>
                </a:solidFill>
              </a:rPr>
              <a:t>B. Payment of Accounts Payables</a:t>
            </a:r>
            <a:r>
              <a:rPr lang="en-US" sz="1600" dirty="0">
                <a:solidFill>
                  <a:schemeClr val="bg1"/>
                </a:solidFill>
              </a:rPr>
              <a:t> </a:t>
            </a:r>
          </a:p>
          <a:p>
            <a:r>
              <a:rPr lang="en-US" sz="1600" b="1" i="1" dirty="0">
                <a:solidFill>
                  <a:schemeClr val="bg1"/>
                </a:solidFill>
                <a:hlinkClick r:id="rId3" action="ppaction://hlinkfile">
                  <a:extLst>
                    <a:ext uri="{A12FA001-AC4F-418D-AE19-62706E023703}">
                      <ahyp:hlinkClr xmlns:ahyp="http://schemas.microsoft.com/office/drawing/2018/hyperlinkcolor" val="tx"/>
                    </a:ext>
                  </a:extLst>
                </a:hlinkClick>
              </a:rPr>
              <a:t>How to record Payment of Accounts Payables</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Cash Disbursement template </a:t>
            </a:r>
          </a:p>
          <a:p>
            <a:pPr marL="285750" indent="-285750">
              <a:buFont typeface="Wingdings" panose="05000000000000000000" pitchFamily="2" charset="2"/>
              <a:buChar char="§"/>
            </a:pPr>
            <a:r>
              <a:rPr lang="en-US" sz="1600" dirty="0">
                <a:solidFill>
                  <a:schemeClr val="bg1"/>
                </a:solidFill>
              </a:rPr>
              <a:t>Fill up the information required on the Header part </a:t>
            </a:r>
          </a:p>
          <a:p>
            <a:pPr marL="285750" indent="-285750">
              <a:buFont typeface="Wingdings" panose="05000000000000000000" pitchFamily="2" charset="2"/>
              <a:buChar char="§"/>
            </a:pPr>
            <a:r>
              <a:rPr lang="en-US" sz="1600" dirty="0">
                <a:solidFill>
                  <a:schemeClr val="bg1"/>
                </a:solidFill>
              </a:rPr>
              <a:t>Under “A/P” column, fill up the amount to be credited to Accounts Payable. Learn More </a:t>
            </a:r>
          </a:p>
          <a:p>
            <a:pPr marL="285750" indent="-285750">
              <a:buFont typeface="Wingdings" panose="05000000000000000000" pitchFamily="2" charset="2"/>
              <a:buChar char="§"/>
            </a:pPr>
            <a:r>
              <a:rPr lang="en-US" sz="1600" dirty="0">
                <a:solidFill>
                  <a:schemeClr val="bg1"/>
                </a:solidFill>
              </a:rPr>
              <a:t>Click Save &amp; New or Save &amp; Close button found on the bottom part to save the transaction </a:t>
            </a:r>
          </a:p>
        </p:txBody>
      </p:sp>
      <p:sp>
        <p:nvSpPr>
          <p:cNvPr id="8" name="Title 5">
            <a:extLst>
              <a:ext uri="{FF2B5EF4-FFF2-40B4-BE49-F238E27FC236}">
                <a16:creationId xmlns:a16="http://schemas.microsoft.com/office/drawing/2014/main" id="{CB1DADD1-F50F-48F6-CBB1-074F2303AC15}"/>
              </a:ext>
            </a:extLst>
          </p:cNvPr>
          <p:cNvSpPr txBox="1">
            <a:spLocks/>
          </p:cNvSpPr>
          <p:nvPr/>
        </p:nvSpPr>
        <p:spPr>
          <a:xfrm>
            <a:off x="3233839" y="1616462"/>
            <a:ext cx="7288567" cy="750671"/>
          </a:xfrm>
          <a:prstGeom prst="rect">
            <a:avLst/>
          </a:prstGeom>
        </p:spPr>
        <p:txBody>
          <a:bodyP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cash disbursement template</a:t>
            </a:r>
          </a:p>
        </p:txBody>
      </p:sp>
      <p:sp>
        <p:nvSpPr>
          <p:cNvPr id="3" name="TextBox 2">
            <a:extLst>
              <a:ext uri="{FF2B5EF4-FFF2-40B4-BE49-F238E27FC236}">
                <a16:creationId xmlns:a16="http://schemas.microsoft.com/office/drawing/2014/main" id="{3A987C0B-DEAB-D23D-9F09-65C3CB144A23}"/>
              </a:ext>
            </a:extLst>
          </p:cNvPr>
          <p:cNvSpPr txBox="1"/>
          <p:nvPr/>
        </p:nvSpPr>
        <p:spPr>
          <a:xfrm>
            <a:off x="207911" y="5777451"/>
            <a:ext cx="2138162" cy="938719"/>
          </a:xfrm>
          <a:prstGeom prst="rect">
            <a:avLst/>
          </a:prstGeom>
          <a:noFill/>
        </p:spPr>
        <p:txBody>
          <a:bodyPr wrap="square">
            <a:spAutoFit/>
          </a:bodyPr>
          <a:lstStyle/>
          <a:p>
            <a:r>
              <a:rPr lang="en-US" sz="1100" dirty="0"/>
              <a:t>file:///C:/Help/mp4/cd%20payment%20of%20accounts%20payable/cd%20payment%20of%20accounts%20payable.html</a:t>
            </a:r>
          </a:p>
        </p:txBody>
      </p:sp>
      <p:sp>
        <p:nvSpPr>
          <p:cNvPr id="6" name="TextBox 5">
            <a:extLst>
              <a:ext uri="{FF2B5EF4-FFF2-40B4-BE49-F238E27FC236}">
                <a16:creationId xmlns:a16="http://schemas.microsoft.com/office/drawing/2014/main" id="{610D8590-2657-8EE2-1470-E29F90AD0658}"/>
              </a:ext>
            </a:extLst>
          </p:cNvPr>
          <p:cNvSpPr txBox="1"/>
          <p:nvPr/>
        </p:nvSpPr>
        <p:spPr>
          <a:xfrm>
            <a:off x="2797136" y="4053902"/>
            <a:ext cx="8943801" cy="2246769"/>
          </a:xfrm>
          <a:prstGeom prst="rect">
            <a:avLst/>
          </a:prstGeom>
          <a:noFill/>
        </p:spPr>
        <p:txBody>
          <a:bodyPr wrap="square">
            <a:spAutoFit/>
          </a:bodyPr>
          <a:lstStyle/>
          <a:p>
            <a:r>
              <a:rPr lang="en-US" sz="1400" b="1" dirty="0">
                <a:solidFill>
                  <a:schemeClr val="bg1"/>
                </a:solidFill>
              </a:rPr>
              <a:t>C. Payment of Expenses</a:t>
            </a:r>
            <a:r>
              <a:rPr lang="en-US" sz="1400" dirty="0">
                <a:solidFill>
                  <a:schemeClr val="bg1"/>
                </a:solidFill>
              </a:rPr>
              <a:t> </a:t>
            </a:r>
            <a:r>
              <a:rPr lang="en-US" sz="1400" b="1" i="1" dirty="0">
                <a:solidFill>
                  <a:schemeClr val="bg1"/>
                </a:solidFill>
                <a:hlinkClick r:id="rId4" action="ppaction://hlinkfile">
                  <a:extLst>
                    <a:ext uri="{A12FA001-AC4F-418D-AE19-62706E023703}">
                      <ahyp:hlinkClr xmlns:ahyp="http://schemas.microsoft.com/office/drawing/2018/hyperlinkcolor" val="tx"/>
                    </a:ext>
                  </a:extLst>
                </a:hlinkClick>
              </a:rPr>
              <a:t>How to record Payment of Expenses</a:t>
            </a:r>
            <a:r>
              <a:rPr lang="en-US" sz="1400" dirty="0">
                <a:solidFill>
                  <a:schemeClr val="bg1"/>
                </a:solidFill>
              </a:rPr>
              <a:t> </a:t>
            </a:r>
          </a:p>
          <a:p>
            <a:pPr marL="285750" indent="-285750">
              <a:buFont typeface="Wingdings" panose="05000000000000000000" pitchFamily="2" charset="2"/>
              <a:buChar char="§"/>
            </a:pPr>
            <a:r>
              <a:rPr lang="en-US" sz="1400" dirty="0">
                <a:solidFill>
                  <a:schemeClr val="bg1"/>
                </a:solidFill>
              </a:rPr>
              <a:t>Open Cash Disbursement template </a:t>
            </a:r>
          </a:p>
          <a:p>
            <a:pPr marL="285750" indent="-285750">
              <a:buFont typeface="Wingdings" panose="05000000000000000000" pitchFamily="2" charset="2"/>
              <a:buChar char="§"/>
            </a:pPr>
            <a:r>
              <a:rPr lang="en-US" sz="1400" dirty="0">
                <a:solidFill>
                  <a:schemeClr val="bg1"/>
                </a:solidFill>
              </a:rPr>
              <a:t>Fill up the information required on the Header part </a:t>
            </a:r>
          </a:p>
          <a:p>
            <a:pPr marL="285750" indent="-285750">
              <a:buFont typeface="Wingdings" panose="05000000000000000000" pitchFamily="2" charset="2"/>
              <a:buChar char="§"/>
            </a:pPr>
            <a:r>
              <a:rPr lang="en-US" sz="1400" dirty="0">
                <a:solidFill>
                  <a:schemeClr val="bg1"/>
                </a:solidFill>
              </a:rPr>
              <a:t>Under “Expense Account Title”, select particular Expense Account Title you desire to enter. Learn More </a:t>
            </a:r>
          </a:p>
          <a:p>
            <a:pPr marL="285750" indent="-285750">
              <a:buFont typeface="Wingdings" panose="05000000000000000000" pitchFamily="2" charset="2"/>
              <a:buChar char="§"/>
            </a:pPr>
            <a:r>
              <a:rPr lang="en-US" sz="1400" dirty="0">
                <a:solidFill>
                  <a:schemeClr val="bg1"/>
                </a:solidFill>
              </a:rPr>
              <a:t>Select “Vat Type”. Learn More </a:t>
            </a:r>
          </a:p>
          <a:p>
            <a:pPr marL="285750" indent="-285750">
              <a:buFont typeface="Wingdings" panose="05000000000000000000" pitchFamily="2" charset="2"/>
              <a:buChar char="§"/>
            </a:pPr>
            <a:r>
              <a:rPr lang="en-US" sz="1400" dirty="0">
                <a:solidFill>
                  <a:schemeClr val="bg1"/>
                </a:solidFill>
              </a:rPr>
              <a:t>“VAT Computation” menu will automatically appear. Fill up the necessary information. Learn More </a:t>
            </a:r>
          </a:p>
          <a:p>
            <a:pPr marL="285750" indent="-285750">
              <a:buFont typeface="Wingdings" panose="05000000000000000000" pitchFamily="2" charset="2"/>
              <a:buChar char="§"/>
            </a:pPr>
            <a:r>
              <a:rPr lang="en-US" sz="1400" dirty="0">
                <a:solidFill>
                  <a:schemeClr val="bg1"/>
                </a:solidFill>
              </a:rPr>
              <a:t>Click OK or press F5 </a:t>
            </a:r>
          </a:p>
          <a:p>
            <a:pPr marL="285750" indent="-285750">
              <a:buFont typeface="Wingdings" panose="05000000000000000000" pitchFamily="2" charset="2"/>
              <a:buChar char="§"/>
            </a:pPr>
            <a:r>
              <a:rPr lang="en-US" sz="1400" dirty="0">
                <a:solidFill>
                  <a:schemeClr val="bg1"/>
                </a:solidFill>
              </a:rPr>
              <a:t>Click Save &amp; New or Save &amp; Close button found on the bottom part to save the transaction </a:t>
            </a:r>
          </a:p>
          <a:p>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135584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A34EA8-AFEF-2EFC-8087-397AD4C06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llout: Down Arrow 3">
            <a:extLst>
              <a:ext uri="{FF2B5EF4-FFF2-40B4-BE49-F238E27FC236}">
                <a16:creationId xmlns:a16="http://schemas.microsoft.com/office/drawing/2014/main" id="{162353E4-FDFF-D004-C7E3-AB8843A935D5}"/>
              </a:ext>
            </a:extLst>
          </p:cNvPr>
          <p:cNvSpPr/>
          <p:nvPr/>
        </p:nvSpPr>
        <p:spPr>
          <a:xfrm>
            <a:off x="499140" y="5196966"/>
            <a:ext cx="1311905" cy="922795"/>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7" name="TextBox 6">
            <a:extLst>
              <a:ext uri="{FF2B5EF4-FFF2-40B4-BE49-F238E27FC236}">
                <a16:creationId xmlns:a16="http://schemas.microsoft.com/office/drawing/2014/main" id="{5D9B1341-98B9-9C5B-71D8-64B6B86A8061}"/>
              </a:ext>
            </a:extLst>
          </p:cNvPr>
          <p:cNvSpPr txBox="1"/>
          <p:nvPr/>
        </p:nvSpPr>
        <p:spPr>
          <a:xfrm>
            <a:off x="821734" y="2673465"/>
            <a:ext cx="11065210" cy="2062103"/>
          </a:xfrm>
          <a:prstGeom prst="rect">
            <a:avLst/>
          </a:prstGeom>
          <a:noFill/>
        </p:spPr>
        <p:txBody>
          <a:bodyPr wrap="square">
            <a:spAutoFit/>
          </a:bodyPr>
          <a:lstStyle/>
          <a:p>
            <a:r>
              <a:rPr lang="en-US" sz="1600" b="1" dirty="0">
                <a:solidFill>
                  <a:schemeClr val="bg1"/>
                </a:solidFill>
              </a:rPr>
              <a:t>D. Other transactions involving Cash Payment</a:t>
            </a:r>
            <a:r>
              <a:rPr lang="en-US" sz="1600" dirty="0">
                <a:solidFill>
                  <a:schemeClr val="bg1"/>
                </a:solidFill>
              </a:rPr>
              <a:t> </a:t>
            </a:r>
          </a:p>
          <a:p>
            <a:r>
              <a:rPr lang="en-US" sz="1600" b="1" i="1" dirty="0">
                <a:solidFill>
                  <a:schemeClr val="bg1"/>
                </a:solidFill>
                <a:hlinkClick r:id="rId3" action="ppaction://hlinkfile">
                  <a:extLst>
                    <a:ext uri="{A12FA001-AC4F-418D-AE19-62706E023703}">
                      <ahyp:hlinkClr xmlns:ahyp="http://schemas.microsoft.com/office/drawing/2018/hyperlinkcolor" val="tx"/>
                    </a:ext>
                  </a:extLst>
                </a:hlinkClick>
              </a:rPr>
              <a:t>How to record Other transactions involving Cash Payment</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Cash Disbursement template </a:t>
            </a:r>
          </a:p>
          <a:p>
            <a:pPr marL="285750" indent="-285750">
              <a:buFont typeface="Wingdings" panose="05000000000000000000" pitchFamily="2" charset="2"/>
              <a:buChar char="§"/>
            </a:pPr>
            <a:r>
              <a:rPr lang="en-US" sz="1600" dirty="0">
                <a:solidFill>
                  <a:schemeClr val="bg1"/>
                </a:solidFill>
              </a:rPr>
              <a:t>Fill up information provided on the Header part </a:t>
            </a:r>
          </a:p>
          <a:p>
            <a:pPr marL="285750" indent="-285750">
              <a:buFont typeface="Wingdings" panose="05000000000000000000" pitchFamily="2" charset="2"/>
              <a:buChar char="§"/>
            </a:pPr>
            <a:r>
              <a:rPr lang="en-US" sz="1600" dirty="0">
                <a:solidFill>
                  <a:schemeClr val="bg1"/>
                </a:solidFill>
              </a:rPr>
              <a:t>Other transactions involving Cash Payments shall be recorded in the “Sundry” column. Learn More </a:t>
            </a:r>
          </a:p>
          <a:p>
            <a:pPr marL="285750" indent="-285750">
              <a:buFont typeface="Wingdings" panose="05000000000000000000" pitchFamily="2" charset="2"/>
              <a:buChar char="§"/>
            </a:pPr>
            <a:r>
              <a:rPr lang="en-US" sz="1600" dirty="0">
                <a:solidFill>
                  <a:schemeClr val="bg1"/>
                </a:solidFill>
              </a:rPr>
              <a:t>Select particular Account Title you desire to enter, then fill up amount either Debit or Credit </a:t>
            </a:r>
          </a:p>
          <a:p>
            <a:pPr marL="285750" indent="-285750">
              <a:buFont typeface="Wingdings" panose="05000000000000000000" pitchFamily="2" charset="2"/>
              <a:buChar char="§"/>
            </a:pPr>
            <a:r>
              <a:rPr lang="en-US" sz="1600" dirty="0">
                <a:solidFill>
                  <a:schemeClr val="bg1"/>
                </a:solidFill>
              </a:rPr>
              <a:t>Click Save &amp; New or Save &amp; Close button found on the bottom part to save the transaction </a:t>
            </a:r>
          </a:p>
          <a:p>
            <a:endParaRPr lang="en-US" sz="1600" dirty="0">
              <a:solidFill>
                <a:schemeClr val="bg1"/>
              </a:solidFill>
            </a:endParaRPr>
          </a:p>
        </p:txBody>
      </p:sp>
      <p:sp>
        <p:nvSpPr>
          <p:cNvPr id="8" name="Title 5">
            <a:extLst>
              <a:ext uri="{FF2B5EF4-FFF2-40B4-BE49-F238E27FC236}">
                <a16:creationId xmlns:a16="http://schemas.microsoft.com/office/drawing/2014/main" id="{CB1DADD1-F50F-48F6-CBB1-074F2303AC15}"/>
              </a:ext>
            </a:extLst>
          </p:cNvPr>
          <p:cNvSpPr txBox="1">
            <a:spLocks/>
          </p:cNvSpPr>
          <p:nvPr/>
        </p:nvSpPr>
        <p:spPr>
          <a:xfrm>
            <a:off x="3198329" y="1558166"/>
            <a:ext cx="7288567" cy="750671"/>
          </a:xfrm>
          <a:prstGeom prst="rect">
            <a:avLst/>
          </a:prstGeom>
        </p:spPr>
        <p:txBody>
          <a:bodyP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cash disbursement template</a:t>
            </a:r>
          </a:p>
        </p:txBody>
      </p:sp>
      <p:sp>
        <p:nvSpPr>
          <p:cNvPr id="5" name="TextBox 4">
            <a:extLst>
              <a:ext uri="{FF2B5EF4-FFF2-40B4-BE49-F238E27FC236}">
                <a16:creationId xmlns:a16="http://schemas.microsoft.com/office/drawing/2014/main" id="{8AECABFD-F36B-5EC9-D116-30D462BB18A9}"/>
              </a:ext>
            </a:extLst>
          </p:cNvPr>
          <p:cNvSpPr txBox="1"/>
          <p:nvPr/>
        </p:nvSpPr>
        <p:spPr>
          <a:xfrm>
            <a:off x="324861" y="6119761"/>
            <a:ext cx="2320685"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file:///C:/Help/mp4/cd%20other%20trans/cd%20other%20trans.html</a:t>
            </a:r>
            <a:endParaRPr lang="en-US" sz="1100" dirty="0"/>
          </a:p>
          <a:p>
            <a:endParaRPr lang="en-US" sz="1100" dirty="0"/>
          </a:p>
        </p:txBody>
      </p:sp>
    </p:spTree>
    <p:extLst>
      <p:ext uri="{BB962C8B-B14F-4D97-AF65-F5344CB8AC3E}">
        <p14:creationId xmlns:p14="http://schemas.microsoft.com/office/powerpoint/2010/main" val="315783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4D4BD-ED76-5AA3-F016-18F7FEF82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768927" y="2689674"/>
            <a:ext cx="10654145" cy="4185761"/>
          </a:xfrm>
          <a:prstGeom prst="rect">
            <a:avLst/>
          </a:prstGeom>
          <a:noFill/>
        </p:spPr>
        <p:txBody>
          <a:bodyPr wrap="square">
            <a:spAutoFit/>
          </a:bodyPr>
          <a:lstStyle/>
          <a:p>
            <a:pPr marL="285750" indent="-285750">
              <a:buFont typeface="Wingdings" panose="05000000000000000000" pitchFamily="2" charset="2"/>
              <a:buChar char="§"/>
            </a:pPr>
            <a:r>
              <a:rPr lang="en-US" sz="1400" dirty="0">
                <a:solidFill>
                  <a:schemeClr val="bg1"/>
                </a:solidFill>
              </a:rPr>
              <a:t>Click on “Transaction” tab found on the upper left corner of your screen. </a:t>
            </a:r>
          </a:p>
          <a:p>
            <a:pPr marL="285750" indent="-285750">
              <a:buFont typeface="Wingdings" panose="05000000000000000000" pitchFamily="2" charset="2"/>
              <a:buChar char="§"/>
            </a:pPr>
            <a:r>
              <a:rPr lang="en-US" sz="1400" dirty="0">
                <a:solidFill>
                  <a:schemeClr val="bg1"/>
                </a:solidFill>
              </a:rPr>
              <a:t>Select “Cash Receipts” icon. </a:t>
            </a:r>
          </a:p>
          <a:p>
            <a:pPr marL="285750" indent="-285750">
              <a:buFont typeface="Wingdings" panose="05000000000000000000" pitchFamily="2" charset="2"/>
              <a:buChar char="§"/>
            </a:pPr>
            <a:r>
              <a:rPr lang="en-US" sz="1400" dirty="0">
                <a:solidFill>
                  <a:schemeClr val="bg1"/>
                </a:solidFill>
              </a:rPr>
              <a:t>“Transaction Summary” screen will automatically appear. </a:t>
            </a:r>
          </a:p>
          <a:p>
            <a:pPr marL="285750" indent="-285750">
              <a:buFont typeface="Wingdings" panose="05000000000000000000" pitchFamily="2" charset="2"/>
              <a:buChar char="§"/>
            </a:pPr>
            <a:r>
              <a:rPr lang="en-US" sz="1400" dirty="0">
                <a:solidFill>
                  <a:schemeClr val="bg1"/>
                </a:solidFill>
              </a:rPr>
              <a:t>Select particular month and year you desire to enter. </a:t>
            </a:r>
          </a:p>
          <a:p>
            <a:pPr marL="285750" indent="-285750">
              <a:buFont typeface="Wingdings" panose="05000000000000000000" pitchFamily="2" charset="2"/>
              <a:buChar char="§"/>
            </a:pPr>
            <a:r>
              <a:rPr lang="en-US" sz="1400" dirty="0">
                <a:solidFill>
                  <a:schemeClr val="bg1"/>
                </a:solidFill>
              </a:rPr>
              <a:t>Click on “New Entry" to enter new transaction. </a:t>
            </a:r>
          </a:p>
          <a:p>
            <a:pPr marL="285750" indent="-285750">
              <a:buFont typeface="Wingdings" panose="05000000000000000000" pitchFamily="2" charset="2"/>
              <a:buChar char="§"/>
            </a:pPr>
            <a:r>
              <a:rPr lang="en-US" sz="1400" dirty="0">
                <a:solidFill>
                  <a:schemeClr val="bg1"/>
                </a:solidFill>
              </a:rPr>
              <a:t>“Cash Receipts” transaction template will appear. </a:t>
            </a:r>
          </a:p>
          <a:p>
            <a:br>
              <a:rPr lang="en-US" sz="1400" dirty="0">
                <a:solidFill>
                  <a:schemeClr val="bg1"/>
                </a:solidFill>
              </a:rPr>
            </a:br>
            <a:r>
              <a:rPr lang="en-US" sz="1400" dirty="0">
                <a:solidFill>
                  <a:schemeClr val="bg1"/>
                </a:solidFill>
              </a:rPr>
              <a:t>Cash Receipts transaction template is divided into two parts: the Header and the Transaction Details. </a:t>
            </a:r>
            <a:br>
              <a:rPr lang="en-US" sz="1400" dirty="0">
                <a:solidFill>
                  <a:schemeClr val="bg1"/>
                </a:solidFill>
              </a:rPr>
            </a:br>
            <a:br>
              <a:rPr lang="en-US" sz="1400" dirty="0">
                <a:solidFill>
                  <a:schemeClr val="bg1"/>
                </a:solidFill>
              </a:rPr>
            </a:br>
            <a:r>
              <a:rPr lang="en-US" sz="1400" b="1" dirty="0">
                <a:solidFill>
                  <a:schemeClr val="bg1"/>
                </a:solidFill>
              </a:rPr>
              <a:t>Header</a:t>
            </a:r>
            <a:r>
              <a:rPr lang="en-US" sz="1400" dirty="0">
                <a:solidFill>
                  <a:schemeClr val="bg1"/>
                </a:solidFill>
              </a:rPr>
              <a:t> is found on the upper part of the template. You need to fill up the necessary information required in the Header like: </a:t>
            </a:r>
          </a:p>
          <a:p>
            <a:pPr marL="285750" indent="-285750">
              <a:buFont typeface="Wingdings" panose="05000000000000000000" pitchFamily="2" charset="2"/>
              <a:buChar char="§"/>
            </a:pPr>
            <a:r>
              <a:rPr lang="en-US" sz="1400" dirty="0">
                <a:solidFill>
                  <a:schemeClr val="bg1"/>
                </a:solidFill>
              </a:rPr>
              <a:t>Date </a:t>
            </a:r>
          </a:p>
          <a:p>
            <a:pPr marL="285750" indent="-285750">
              <a:buFont typeface="Wingdings" panose="05000000000000000000" pitchFamily="2" charset="2"/>
              <a:buChar char="§"/>
            </a:pPr>
            <a:r>
              <a:rPr lang="en-US" sz="1400" dirty="0">
                <a:solidFill>
                  <a:schemeClr val="bg1"/>
                </a:solidFill>
              </a:rPr>
              <a:t>Location</a:t>
            </a:r>
          </a:p>
          <a:p>
            <a:pPr marL="285750" indent="-285750">
              <a:buFont typeface="Wingdings" panose="05000000000000000000" pitchFamily="2" charset="2"/>
              <a:buChar char="§"/>
            </a:pPr>
            <a:r>
              <a:rPr lang="en-US" sz="1400" dirty="0">
                <a:solidFill>
                  <a:schemeClr val="bg1"/>
                </a:solidFill>
              </a:rPr>
              <a:t>OR no. </a:t>
            </a:r>
          </a:p>
          <a:p>
            <a:pPr marL="285750" indent="-285750">
              <a:buFont typeface="Wingdings" panose="05000000000000000000" pitchFamily="2" charset="2"/>
              <a:buChar char="§"/>
            </a:pPr>
            <a:r>
              <a:rPr lang="en-US" sz="1400" dirty="0">
                <a:solidFill>
                  <a:schemeClr val="bg1"/>
                </a:solidFill>
              </a:rPr>
              <a:t>Payor's name</a:t>
            </a:r>
          </a:p>
          <a:p>
            <a:pPr marL="285750" indent="-285750">
              <a:buFont typeface="Wingdings" panose="05000000000000000000" pitchFamily="2" charset="2"/>
              <a:buChar char="§"/>
            </a:pPr>
            <a:r>
              <a:rPr lang="en-US" sz="1400" dirty="0">
                <a:solidFill>
                  <a:schemeClr val="bg1"/>
                </a:solidFill>
              </a:rPr>
              <a:t>Address/TIN </a:t>
            </a:r>
          </a:p>
          <a:p>
            <a:pPr marL="285750" indent="-285750">
              <a:buFont typeface="Wingdings" panose="05000000000000000000" pitchFamily="2" charset="2"/>
              <a:buChar char="§"/>
            </a:pPr>
            <a:r>
              <a:rPr lang="en-US" sz="1400" dirty="0">
                <a:solidFill>
                  <a:schemeClr val="bg1"/>
                </a:solidFill>
              </a:rPr>
              <a:t>Cash Account</a:t>
            </a:r>
          </a:p>
          <a:p>
            <a:pPr marL="285750" indent="-285750">
              <a:buFont typeface="Wingdings" panose="05000000000000000000" pitchFamily="2" charset="2"/>
              <a:buChar char="§"/>
            </a:pPr>
            <a:r>
              <a:rPr lang="en-US" sz="1400" dirty="0">
                <a:solidFill>
                  <a:schemeClr val="bg1"/>
                </a:solidFill>
              </a:rPr>
              <a:t>Cash Amount</a:t>
            </a:r>
          </a:p>
          <a:p>
            <a:pPr marL="285750" indent="-285750">
              <a:buFont typeface="Wingdings" panose="05000000000000000000" pitchFamily="2" charset="2"/>
              <a:buChar char="§"/>
            </a:pPr>
            <a:r>
              <a:rPr lang="en-US" sz="1400" dirty="0">
                <a:solidFill>
                  <a:schemeClr val="bg1"/>
                </a:solidFill>
              </a:rPr>
              <a:t>Particular</a:t>
            </a:r>
            <a:br>
              <a:rPr lang="en-US" sz="1400" dirty="0">
                <a:solidFill>
                  <a:schemeClr val="bg1"/>
                </a:solidFill>
              </a:rPr>
            </a:br>
            <a:endParaRPr lang="en-US" sz="1400" dirty="0">
              <a:solidFill>
                <a:schemeClr val="bg1"/>
              </a:solidFill>
            </a:endParaRP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766402" y="1619407"/>
            <a:ext cx="7655982" cy="750671"/>
          </a:xfrm>
        </p:spPr>
        <p:txBody>
          <a:bodyPr>
            <a:normAutofit fontScale="90000"/>
          </a:bodyPr>
          <a:lstStyle/>
          <a:p>
            <a:r>
              <a:rPr lang="en-US" b="1" dirty="0"/>
              <a:t>How to open cash receipts template</a:t>
            </a:r>
          </a:p>
        </p:txBody>
      </p:sp>
      <p:sp>
        <p:nvSpPr>
          <p:cNvPr id="2" name="Callout: Down Arrow 1">
            <a:extLst>
              <a:ext uri="{FF2B5EF4-FFF2-40B4-BE49-F238E27FC236}">
                <a16:creationId xmlns:a16="http://schemas.microsoft.com/office/drawing/2014/main" id="{8CEC3078-7170-3ED7-7A8A-58809B2D8CAF}"/>
              </a:ext>
            </a:extLst>
          </p:cNvPr>
          <p:cNvSpPr/>
          <p:nvPr/>
        </p:nvSpPr>
        <p:spPr>
          <a:xfrm>
            <a:off x="8232034" y="5164984"/>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5" name="TextBox 4">
            <a:extLst>
              <a:ext uri="{FF2B5EF4-FFF2-40B4-BE49-F238E27FC236}">
                <a16:creationId xmlns:a16="http://schemas.microsoft.com/office/drawing/2014/main" id="{17DA72F1-6B39-5CAF-AC47-EF065D1EC39E}"/>
              </a:ext>
            </a:extLst>
          </p:cNvPr>
          <p:cNvSpPr txBox="1"/>
          <p:nvPr/>
        </p:nvSpPr>
        <p:spPr>
          <a:xfrm>
            <a:off x="8029447" y="5959921"/>
            <a:ext cx="2392937" cy="938719"/>
          </a:xfrm>
          <a:prstGeom prst="rect">
            <a:avLst/>
          </a:prstGeom>
          <a:noFill/>
        </p:spPr>
        <p:txBody>
          <a:bodyPr wrap="square">
            <a:spAutoFit/>
          </a:bodyPr>
          <a:lstStyle/>
          <a:p>
            <a:r>
              <a:rPr lang="en-US" sz="1100" dirty="0">
                <a:hlinkClick r:id="rId3" action="ppaction://hlinkfile">
                  <a:extLst>
                    <a:ext uri="{A12FA001-AC4F-418D-AE19-62706E023703}">
                      <ahyp:hlinkClr xmlns:ahyp="http://schemas.microsoft.com/office/drawing/2018/hyperlinkcolor" val="tx"/>
                    </a:ext>
                  </a:extLst>
                </a:hlinkClick>
              </a:rPr>
              <a:t>file:///C:/Help/mp4/open%20cash%20receipts%20template/open%20cash%20receipts%20template.html</a:t>
            </a:r>
            <a:endParaRPr lang="en-US" sz="1100" dirty="0"/>
          </a:p>
          <a:p>
            <a:endParaRPr lang="en-US" sz="1100" dirty="0"/>
          </a:p>
        </p:txBody>
      </p:sp>
    </p:spTree>
    <p:extLst>
      <p:ext uri="{BB962C8B-B14F-4D97-AF65-F5344CB8AC3E}">
        <p14:creationId xmlns:p14="http://schemas.microsoft.com/office/powerpoint/2010/main" val="3009470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B098CF-8617-931F-8863-62A8FAE22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113062" y="1306014"/>
            <a:ext cx="10799837" cy="750671"/>
          </a:xfrm>
        </p:spPr>
        <p:txBody>
          <a:bodyPr>
            <a:normAutofit/>
          </a:bodyPr>
          <a:lstStyle/>
          <a:p>
            <a:r>
              <a:rPr lang="en-US" b="1" dirty="0"/>
              <a:t>cash receipts template</a:t>
            </a:r>
          </a:p>
        </p:txBody>
      </p:sp>
      <p:sp>
        <p:nvSpPr>
          <p:cNvPr id="3" name="TextBox 2">
            <a:extLst>
              <a:ext uri="{FF2B5EF4-FFF2-40B4-BE49-F238E27FC236}">
                <a16:creationId xmlns:a16="http://schemas.microsoft.com/office/drawing/2014/main" id="{5F7077DA-B707-B741-4B63-9A3F8FE08FDC}"/>
              </a:ext>
            </a:extLst>
          </p:cNvPr>
          <p:cNvSpPr txBox="1"/>
          <p:nvPr/>
        </p:nvSpPr>
        <p:spPr>
          <a:xfrm>
            <a:off x="563395" y="2610683"/>
            <a:ext cx="11065210" cy="3693319"/>
          </a:xfrm>
          <a:prstGeom prst="rect">
            <a:avLst/>
          </a:prstGeom>
          <a:noFill/>
        </p:spPr>
        <p:txBody>
          <a:bodyPr wrap="square">
            <a:spAutoFit/>
          </a:bodyPr>
          <a:lstStyle/>
          <a:p>
            <a:r>
              <a:rPr lang="en-US" b="1" dirty="0">
                <a:solidFill>
                  <a:schemeClr val="bg1"/>
                </a:solidFill>
              </a:rPr>
              <a:t>Transaction Details</a:t>
            </a:r>
            <a:r>
              <a:rPr lang="en-US" dirty="0">
                <a:solidFill>
                  <a:schemeClr val="bg1"/>
                </a:solidFill>
              </a:rPr>
              <a:t> is found in the lower part of the template. In this section, you need to identify the type of Cash Receipts transaction you desire to enter. Cash Receipts transactions are categorized in the following types: </a:t>
            </a:r>
            <a:br>
              <a:rPr lang="en-US" dirty="0">
                <a:solidFill>
                  <a:schemeClr val="bg1"/>
                </a:solidFill>
              </a:rPr>
            </a:br>
            <a:endParaRPr lang="en-US" dirty="0">
              <a:solidFill>
                <a:schemeClr val="bg1"/>
              </a:solidFill>
            </a:endParaRPr>
          </a:p>
          <a:p>
            <a:r>
              <a:rPr lang="en-US" b="1" dirty="0">
                <a:solidFill>
                  <a:schemeClr val="bg1"/>
                </a:solidFill>
              </a:rPr>
              <a:t>A. Merchandise Sold/Service Rendered for Cash</a:t>
            </a:r>
            <a:br>
              <a:rPr lang="en-US" dirty="0">
                <a:solidFill>
                  <a:schemeClr val="bg1"/>
                </a:solidFill>
              </a:rPr>
            </a:br>
            <a:r>
              <a:rPr lang="en-US" b="1" i="1" dirty="0">
                <a:solidFill>
                  <a:schemeClr val="bg1"/>
                </a:solidFill>
                <a:hlinkClick r:id="rId3" action="ppaction://hlinkfile">
                  <a:extLst>
                    <a:ext uri="{A12FA001-AC4F-418D-AE19-62706E023703}">
                      <ahyp:hlinkClr xmlns:ahyp="http://schemas.microsoft.com/office/drawing/2018/hyperlinkcolor" val="tx"/>
                    </a:ext>
                  </a:extLst>
                </a:hlinkClick>
              </a:rPr>
              <a:t>How to record Merchandise Sold/Service Rendered for Cash transactions</a:t>
            </a:r>
            <a:r>
              <a:rPr lang="en-US" dirty="0">
                <a:solidFill>
                  <a:schemeClr val="bg1"/>
                </a:solidFill>
              </a:rPr>
              <a:t> </a:t>
            </a:r>
          </a:p>
          <a:p>
            <a:pPr marL="285750" indent="-285750">
              <a:buFont typeface="Wingdings" panose="05000000000000000000" pitchFamily="2" charset="2"/>
              <a:buChar char="§"/>
            </a:pPr>
            <a:r>
              <a:rPr lang="en-US" dirty="0">
                <a:solidFill>
                  <a:schemeClr val="bg1"/>
                </a:solidFill>
              </a:rPr>
              <a:t>Open Cash Receipt template </a:t>
            </a:r>
          </a:p>
          <a:p>
            <a:pPr marL="285750" indent="-285750">
              <a:buFont typeface="Wingdings" panose="05000000000000000000" pitchFamily="2" charset="2"/>
              <a:buChar char="§"/>
            </a:pPr>
            <a:r>
              <a:rPr lang="en-US" dirty="0">
                <a:solidFill>
                  <a:schemeClr val="bg1"/>
                </a:solidFill>
              </a:rPr>
              <a:t>Fill up the information required on the Header part </a:t>
            </a:r>
          </a:p>
          <a:p>
            <a:pPr marL="285750" indent="-285750">
              <a:buFont typeface="Wingdings" panose="05000000000000000000" pitchFamily="2" charset="2"/>
              <a:buChar char="§"/>
            </a:pPr>
            <a:r>
              <a:rPr lang="en-US" dirty="0">
                <a:solidFill>
                  <a:schemeClr val="bg1"/>
                </a:solidFill>
              </a:rPr>
              <a:t>On the Transaction Details, fill up </a:t>
            </a:r>
            <a:r>
              <a:rPr lang="en-US" b="1" dirty="0">
                <a:solidFill>
                  <a:schemeClr val="bg1"/>
                </a:solidFill>
              </a:rPr>
              <a:t>Invoice No.</a:t>
            </a:r>
            <a:r>
              <a:rPr lang="en-US" dirty="0">
                <a:solidFill>
                  <a:schemeClr val="bg1"/>
                </a:solidFill>
              </a:rPr>
              <a:t> found in the first column of the Transaction Details. </a:t>
            </a:r>
          </a:p>
          <a:p>
            <a:pPr marL="285750" indent="-285750">
              <a:buFont typeface="Wingdings" panose="05000000000000000000" pitchFamily="2" charset="2"/>
              <a:buChar char="§"/>
            </a:pPr>
            <a:r>
              <a:rPr lang="en-US" dirty="0">
                <a:solidFill>
                  <a:schemeClr val="bg1"/>
                </a:solidFill>
              </a:rPr>
              <a:t>Select Sales Type under “Sales Type” column then press “Enter”. Learn More </a:t>
            </a:r>
          </a:p>
          <a:p>
            <a:pPr marL="285750" indent="-285750">
              <a:buFont typeface="Wingdings" panose="05000000000000000000" pitchFamily="2" charset="2"/>
              <a:buChar char="§"/>
            </a:pPr>
            <a:r>
              <a:rPr lang="en-US" dirty="0">
                <a:solidFill>
                  <a:schemeClr val="bg1"/>
                </a:solidFill>
              </a:rPr>
              <a:t>“VAT Computation” menu will automatically appear. Fill up the necessary information. Learn More </a:t>
            </a:r>
          </a:p>
          <a:p>
            <a:pPr marL="285750" indent="-285750">
              <a:buFont typeface="Wingdings" panose="05000000000000000000" pitchFamily="2" charset="2"/>
              <a:buChar char="§"/>
            </a:pPr>
            <a:r>
              <a:rPr lang="en-US" dirty="0">
                <a:solidFill>
                  <a:schemeClr val="bg1"/>
                </a:solidFill>
              </a:rPr>
              <a:t>Click OK or press F5 </a:t>
            </a:r>
          </a:p>
          <a:p>
            <a:pPr marL="285750" indent="-285750">
              <a:buFont typeface="Wingdings" panose="05000000000000000000" pitchFamily="2" charset="2"/>
              <a:buChar char="§"/>
            </a:pPr>
            <a:r>
              <a:rPr lang="en-US" dirty="0">
                <a:solidFill>
                  <a:schemeClr val="bg1"/>
                </a:solidFill>
              </a:rPr>
              <a:t>Click Save &amp; New or Save &amp; Close button found on the bottom part to save the transaction</a:t>
            </a:r>
          </a:p>
        </p:txBody>
      </p:sp>
    </p:spTree>
    <p:extLst>
      <p:ext uri="{BB962C8B-B14F-4D97-AF65-F5344CB8AC3E}">
        <p14:creationId xmlns:p14="http://schemas.microsoft.com/office/powerpoint/2010/main" val="318955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39394C-E5B6-3D47-5846-47835F387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41"/>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997652" y="1289869"/>
            <a:ext cx="10799837" cy="750671"/>
          </a:xfrm>
        </p:spPr>
        <p:txBody>
          <a:bodyPr>
            <a:normAutofit/>
          </a:bodyPr>
          <a:lstStyle/>
          <a:p>
            <a:r>
              <a:rPr lang="en-US" b="1" dirty="0"/>
              <a:t>cash receipts template</a:t>
            </a:r>
          </a:p>
        </p:txBody>
      </p:sp>
      <p:sp>
        <p:nvSpPr>
          <p:cNvPr id="2" name="Callout: Down Arrow 1">
            <a:extLst>
              <a:ext uri="{FF2B5EF4-FFF2-40B4-BE49-F238E27FC236}">
                <a16:creationId xmlns:a16="http://schemas.microsoft.com/office/drawing/2014/main" id="{8CEC3078-7170-3ED7-7A8A-58809B2D8CAF}"/>
              </a:ext>
            </a:extLst>
          </p:cNvPr>
          <p:cNvSpPr/>
          <p:nvPr/>
        </p:nvSpPr>
        <p:spPr>
          <a:xfrm>
            <a:off x="8429218" y="2500611"/>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3" name="TextBox 2">
            <a:extLst>
              <a:ext uri="{FF2B5EF4-FFF2-40B4-BE49-F238E27FC236}">
                <a16:creationId xmlns:a16="http://schemas.microsoft.com/office/drawing/2014/main" id="{5F7077DA-B707-B741-4B63-9A3F8FE08FDC}"/>
              </a:ext>
            </a:extLst>
          </p:cNvPr>
          <p:cNvSpPr txBox="1"/>
          <p:nvPr/>
        </p:nvSpPr>
        <p:spPr>
          <a:xfrm>
            <a:off x="607991" y="2529335"/>
            <a:ext cx="11065210" cy="1384995"/>
          </a:xfrm>
          <a:prstGeom prst="rect">
            <a:avLst/>
          </a:prstGeom>
          <a:noFill/>
        </p:spPr>
        <p:txBody>
          <a:bodyPr wrap="square">
            <a:spAutoFit/>
          </a:bodyPr>
          <a:lstStyle/>
          <a:p>
            <a:r>
              <a:rPr lang="en-US" sz="1400" b="1" dirty="0">
                <a:solidFill>
                  <a:schemeClr val="bg1"/>
                </a:solidFill>
              </a:rPr>
              <a:t>B. Collection of Accounts Receivables</a:t>
            </a:r>
            <a:br>
              <a:rPr lang="en-US" sz="1400" dirty="0">
                <a:solidFill>
                  <a:schemeClr val="bg1"/>
                </a:solidFill>
              </a:rPr>
            </a:br>
            <a:r>
              <a:rPr lang="en-US" sz="1400" b="1" i="1" dirty="0">
                <a:solidFill>
                  <a:schemeClr val="bg1"/>
                </a:solidFill>
                <a:hlinkClick r:id="rId3" action="ppaction://hlinkfile">
                  <a:extLst>
                    <a:ext uri="{A12FA001-AC4F-418D-AE19-62706E023703}">
                      <ahyp:hlinkClr xmlns:ahyp="http://schemas.microsoft.com/office/drawing/2018/hyperlinkcolor" val="tx"/>
                    </a:ext>
                  </a:extLst>
                </a:hlinkClick>
              </a:rPr>
              <a:t>How to record Collection of Accounts Receivable</a:t>
            </a:r>
            <a:r>
              <a:rPr lang="en-US" sz="1400" dirty="0">
                <a:solidFill>
                  <a:schemeClr val="bg1"/>
                </a:solidFill>
              </a:rPr>
              <a:t> Open Cash Receipts template </a:t>
            </a:r>
          </a:p>
          <a:p>
            <a:pPr marL="285750" indent="-285750">
              <a:buFont typeface="Wingdings" panose="05000000000000000000" pitchFamily="2" charset="2"/>
              <a:buChar char="§"/>
            </a:pPr>
            <a:r>
              <a:rPr lang="en-US" sz="1400" dirty="0">
                <a:solidFill>
                  <a:schemeClr val="bg1"/>
                </a:solidFill>
              </a:rPr>
              <a:t>Fill up the information required on the Header part </a:t>
            </a:r>
          </a:p>
          <a:p>
            <a:pPr marL="285750" indent="-285750">
              <a:buFont typeface="Wingdings" panose="05000000000000000000" pitchFamily="2" charset="2"/>
              <a:buChar char="§"/>
            </a:pPr>
            <a:r>
              <a:rPr lang="en-US" sz="1400" dirty="0">
                <a:solidFill>
                  <a:schemeClr val="bg1"/>
                </a:solidFill>
              </a:rPr>
              <a:t>Under “A/R” column, fill up the amount to be credited to Accounts Receivable. Learn More </a:t>
            </a:r>
          </a:p>
          <a:p>
            <a:pPr marL="285750" indent="-285750">
              <a:buFont typeface="Wingdings" panose="05000000000000000000" pitchFamily="2" charset="2"/>
              <a:buChar char="§"/>
            </a:pPr>
            <a:r>
              <a:rPr lang="en-US" sz="1400" dirty="0">
                <a:solidFill>
                  <a:schemeClr val="bg1"/>
                </a:solidFill>
              </a:rPr>
              <a:t>Click Save &amp; New or Save &amp; Close button found on the bottom part to save the transaction. </a:t>
            </a:r>
          </a:p>
          <a:p>
            <a:endParaRPr lang="en-US" sz="1400" dirty="0">
              <a:solidFill>
                <a:schemeClr val="bg1"/>
              </a:solidFill>
            </a:endParaRPr>
          </a:p>
        </p:txBody>
      </p:sp>
      <p:sp>
        <p:nvSpPr>
          <p:cNvPr id="5" name="TextBox 4">
            <a:extLst>
              <a:ext uri="{FF2B5EF4-FFF2-40B4-BE49-F238E27FC236}">
                <a16:creationId xmlns:a16="http://schemas.microsoft.com/office/drawing/2014/main" id="{A847A44F-4100-DBBD-7753-D82C65377F01}"/>
              </a:ext>
            </a:extLst>
          </p:cNvPr>
          <p:cNvSpPr txBox="1"/>
          <p:nvPr/>
        </p:nvSpPr>
        <p:spPr>
          <a:xfrm>
            <a:off x="8429218" y="3208497"/>
            <a:ext cx="2081943"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file:///C:/Help/mp4/cr%20collection%20of%20ar/cr%20collection%20of%20ar.html</a:t>
            </a:r>
            <a:endParaRPr lang="en-US" sz="1100" dirty="0"/>
          </a:p>
          <a:p>
            <a:endParaRPr lang="en-US" sz="1100" dirty="0"/>
          </a:p>
        </p:txBody>
      </p:sp>
      <p:sp>
        <p:nvSpPr>
          <p:cNvPr id="6" name="TextBox 5">
            <a:extLst>
              <a:ext uri="{FF2B5EF4-FFF2-40B4-BE49-F238E27FC236}">
                <a16:creationId xmlns:a16="http://schemas.microsoft.com/office/drawing/2014/main" id="{5E24695F-4EB2-9543-F402-FEF248E9354F}"/>
              </a:ext>
            </a:extLst>
          </p:cNvPr>
          <p:cNvSpPr txBox="1"/>
          <p:nvPr/>
        </p:nvSpPr>
        <p:spPr>
          <a:xfrm>
            <a:off x="607991" y="4026159"/>
            <a:ext cx="7984540" cy="1815882"/>
          </a:xfrm>
          <a:prstGeom prst="rect">
            <a:avLst/>
          </a:prstGeom>
          <a:noFill/>
        </p:spPr>
        <p:txBody>
          <a:bodyPr wrap="square">
            <a:spAutoFit/>
          </a:bodyPr>
          <a:lstStyle/>
          <a:p>
            <a:r>
              <a:rPr lang="en-US" sz="1400" b="1" dirty="0">
                <a:solidFill>
                  <a:schemeClr val="bg1"/>
                </a:solidFill>
              </a:rPr>
              <a:t>C. Other transactions involving Cash Collection</a:t>
            </a:r>
            <a:br>
              <a:rPr lang="en-US" sz="1400" dirty="0">
                <a:solidFill>
                  <a:schemeClr val="bg1"/>
                </a:solidFill>
              </a:rPr>
            </a:br>
            <a:r>
              <a:rPr lang="en-US" sz="1400" b="1" i="1" dirty="0">
                <a:solidFill>
                  <a:schemeClr val="bg1"/>
                </a:solidFill>
                <a:hlinkClick r:id="rId5" action="ppaction://hlinkfile">
                  <a:extLst>
                    <a:ext uri="{A12FA001-AC4F-418D-AE19-62706E023703}">
                      <ahyp:hlinkClr xmlns:ahyp="http://schemas.microsoft.com/office/drawing/2018/hyperlinkcolor" val="tx"/>
                    </a:ext>
                  </a:extLst>
                </a:hlinkClick>
              </a:rPr>
              <a:t>How to record Other transactions involving Cash Collection</a:t>
            </a:r>
            <a:r>
              <a:rPr lang="en-US" sz="1400" dirty="0">
                <a:solidFill>
                  <a:schemeClr val="bg1"/>
                </a:solidFill>
              </a:rPr>
              <a:t> </a:t>
            </a:r>
          </a:p>
          <a:p>
            <a:pPr marL="285750" indent="-285750">
              <a:buFont typeface="Wingdings" panose="05000000000000000000" pitchFamily="2" charset="2"/>
              <a:buChar char="§"/>
            </a:pPr>
            <a:r>
              <a:rPr lang="en-US" sz="1400" dirty="0">
                <a:solidFill>
                  <a:schemeClr val="bg1"/>
                </a:solidFill>
              </a:rPr>
              <a:t>Open Cash Receipt template </a:t>
            </a:r>
          </a:p>
          <a:p>
            <a:pPr marL="285750" indent="-285750">
              <a:buFont typeface="Wingdings" panose="05000000000000000000" pitchFamily="2" charset="2"/>
              <a:buChar char="§"/>
            </a:pPr>
            <a:r>
              <a:rPr lang="en-US" sz="1400" dirty="0">
                <a:solidFill>
                  <a:schemeClr val="bg1"/>
                </a:solidFill>
              </a:rPr>
              <a:t>Fill up the information required on the Header part </a:t>
            </a:r>
          </a:p>
          <a:p>
            <a:pPr marL="285750" indent="-285750">
              <a:buFont typeface="Wingdings" panose="05000000000000000000" pitchFamily="2" charset="2"/>
              <a:buChar char="§"/>
            </a:pPr>
            <a:r>
              <a:rPr lang="en-US" sz="1400" dirty="0">
                <a:solidFill>
                  <a:schemeClr val="bg1"/>
                </a:solidFill>
              </a:rPr>
              <a:t>Other transactions involving Cash Collection shall be recorded in the “Sundry” column. Learn More </a:t>
            </a:r>
          </a:p>
          <a:p>
            <a:pPr marL="285750" indent="-285750">
              <a:buFont typeface="Wingdings" panose="05000000000000000000" pitchFamily="2" charset="2"/>
              <a:buChar char="§"/>
            </a:pPr>
            <a:r>
              <a:rPr lang="en-US" sz="1400" dirty="0">
                <a:solidFill>
                  <a:schemeClr val="bg1"/>
                </a:solidFill>
              </a:rPr>
              <a:t>Select particular Account Title you desire to enter, then fill up amount either Debit or Credit. </a:t>
            </a:r>
          </a:p>
          <a:p>
            <a:pPr marL="285750" indent="-285750">
              <a:buFont typeface="Wingdings" panose="05000000000000000000" pitchFamily="2" charset="2"/>
              <a:buChar char="§"/>
            </a:pPr>
            <a:r>
              <a:rPr lang="en-US" sz="1400" dirty="0">
                <a:solidFill>
                  <a:schemeClr val="bg1"/>
                </a:solidFill>
              </a:rPr>
              <a:t>Click Save &amp; New or Save &amp; Close button found on the bottom part to save the transaction. </a:t>
            </a:r>
          </a:p>
        </p:txBody>
      </p:sp>
      <p:sp>
        <p:nvSpPr>
          <p:cNvPr id="9" name="Callout: Down Arrow 8">
            <a:extLst>
              <a:ext uri="{FF2B5EF4-FFF2-40B4-BE49-F238E27FC236}">
                <a16:creationId xmlns:a16="http://schemas.microsoft.com/office/drawing/2014/main" id="{0F5DBEEA-6788-3B91-A2C2-996C0BCDF7AF}"/>
              </a:ext>
            </a:extLst>
          </p:cNvPr>
          <p:cNvSpPr/>
          <p:nvPr/>
        </p:nvSpPr>
        <p:spPr>
          <a:xfrm>
            <a:off x="8676304" y="4464636"/>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11" name="TextBox 10">
            <a:extLst>
              <a:ext uri="{FF2B5EF4-FFF2-40B4-BE49-F238E27FC236}">
                <a16:creationId xmlns:a16="http://schemas.microsoft.com/office/drawing/2014/main" id="{50462CCB-807C-D9AC-B695-0BE479B178CE}"/>
              </a:ext>
            </a:extLst>
          </p:cNvPr>
          <p:cNvSpPr txBox="1"/>
          <p:nvPr/>
        </p:nvSpPr>
        <p:spPr>
          <a:xfrm>
            <a:off x="8473606" y="5165852"/>
            <a:ext cx="2037555" cy="769441"/>
          </a:xfrm>
          <a:prstGeom prst="rect">
            <a:avLst/>
          </a:prstGeom>
          <a:noFill/>
        </p:spPr>
        <p:txBody>
          <a:bodyPr wrap="square">
            <a:spAutoFit/>
          </a:bodyPr>
          <a:lstStyle/>
          <a:p>
            <a:r>
              <a:rPr lang="en-US" sz="1100" dirty="0">
                <a:hlinkClick r:id="rId6" action="ppaction://hlinkfile">
                  <a:extLst>
                    <a:ext uri="{A12FA001-AC4F-418D-AE19-62706E023703}">
                      <ahyp:hlinkClr xmlns:ahyp="http://schemas.microsoft.com/office/drawing/2018/hyperlinkcolor" val="tx"/>
                    </a:ext>
                  </a:extLst>
                </a:hlinkClick>
              </a:rPr>
              <a:t>file:///C:/Help/mp4/cr%20other%20trans/cr%20other%20trans.html</a:t>
            </a:r>
            <a:endParaRPr lang="en-US" sz="1100" dirty="0"/>
          </a:p>
          <a:p>
            <a:endParaRPr lang="en-US" sz="1100" dirty="0"/>
          </a:p>
        </p:txBody>
      </p:sp>
    </p:spTree>
    <p:extLst>
      <p:ext uri="{BB962C8B-B14F-4D97-AF65-F5344CB8AC3E}">
        <p14:creationId xmlns:p14="http://schemas.microsoft.com/office/powerpoint/2010/main" val="18420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38B30-4012-D4D1-3050-3B7D36390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1E1B76-DB1C-5463-BF5F-D99AB5146E6F}"/>
              </a:ext>
            </a:extLst>
          </p:cNvPr>
          <p:cNvSpPr>
            <a:spLocks noGrp="1"/>
          </p:cNvSpPr>
          <p:nvPr>
            <p:ph type="ctrTitle"/>
          </p:nvPr>
        </p:nvSpPr>
        <p:spPr>
          <a:xfrm>
            <a:off x="2906407" y="1362204"/>
            <a:ext cx="8206096" cy="961104"/>
          </a:xfrm>
        </p:spPr>
        <p:txBody>
          <a:bodyPr>
            <a:normAutofit fontScale="90000"/>
          </a:bodyPr>
          <a:lstStyle/>
          <a:p>
            <a:pPr algn="ctr"/>
            <a:r>
              <a:rPr lang="en-US" sz="3200" b="1" dirty="0"/>
              <a:t>What is Easy journal accounting system</a:t>
            </a:r>
          </a:p>
        </p:txBody>
      </p:sp>
      <p:sp>
        <p:nvSpPr>
          <p:cNvPr id="8" name="TextBox 7">
            <a:extLst>
              <a:ext uri="{FF2B5EF4-FFF2-40B4-BE49-F238E27FC236}">
                <a16:creationId xmlns:a16="http://schemas.microsoft.com/office/drawing/2014/main" id="{ACE65118-A3DF-5B26-8F6D-0CBBAB33BBBB}"/>
              </a:ext>
            </a:extLst>
          </p:cNvPr>
          <p:cNvSpPr txBox="1"/>
          <p:nvPr/>
        </p:nvSpPr>
        <p:spPr>
          <a:xfrm>
            <a:off x="771426" y="2643386"/>
            <a:ext cx="10341077" cy="3539430"/>
          </a:xfrm>
          <a:prstGeom prst="rect">
            <a:avLst/>
          </a:prstGeom>
          <a:noFill/>
        </p:spPr>
        <p:txBody>
          <a:bodyPr wrap="square">
            <a:spAutoFit/>
          </a:bodyPr>
          <a:lstStyle/>
          <a:p>
            <a:r>
              <a:rPr lang="en-US" sz="2800" b="1" dirty="0">
                <a:solidFill>
                  <a:schemeClr val="bg1"/>
                </a:solidFill>
                <a:latin typeface="Calibri" panose="020F0502020204030204" pitchFamily="34" charset="0"/>
              </a:rPr>
              <a:t>Easy Journal Accounting System</a:t>
            </a:r>
            <a:r>
              <a:rPr lang="en-US" sz="2800" dirty="0">
                <a:solidFill>
                  <a:schemeClr val="bg1"/>
                </a:solidFill>
                <a:latin typeface="Calibri" panose="020F0502020204030204" pitchFamily="34" charset="0"/>
              </a:rPr>
              <a:t> is a computerized accounting system. Although, manual and computerized processes both apply the same accounting system they differ big on how data are processed and transformed.</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Manual processes can be slower and more error-prone while   computerized accounting can be faster and more accurate and can automatically make calculations and generates reports.</a:t>
            </a:r>
            <a:endParaRPr lang="en-US" sz="2800" dirty="0">
              <a:solidFill>
                <a:schemeClr val="bg1"/>
              </a:solidFill>
            </a:endParaRPr>
          </a:p>
        </p:txBody>
      </p:sp>
    </p:spTree>
    <p:extLst>
      <p:ext uri="{BB962C8B-B14F-4D97-AF65-F5344CB8AC3E}">
        <p14:creationId xmlns:p14="http://schemas.microsoft.com/office/powerpoint/2010/main" val="1377234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10CF3B-1D6C-3397-A410-699F7C880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875459" y="2275175"/>
            <a:ext cx="10654145" cy="4031873"/>
          </a:xfrm>
          <a:prstGeom prst="rect">
            <a:avLst/>
          </a:prstGeom>
          <a:noFill/>
        </p:spPr>
        <p:txBody>
          <a:bodyPr wrap="square">
            <a:spAutoFit/>
          </a:bodyPr>
          <a:lstStyle/>
          <a:p>
            <a:pPr marL="285750" indent="-285750">
              <a:buFont typeface="Wingdings" panose="05000000000000000000" pitchFamily="2" charset="2"/>
              <a:buChar char="q"/>
            </a:pPr>
            <a:r>
              <a:rPr lang="en-US" sz="1600" dirty="0">
                <a:solidFill>
                  <a:schemeClr val="bg1"/>
                </a:solidFill>
              </a:rPr>
              <a:t>Click on “Transaction” tab found on the upper left corner of your screen. </a:t>
            </a:r>
          </a:p>
          <a:p>
            <a:pPr marL="285750" indent="-285750">
              <a:buFont typeface="Wingdings" panose="05000000000000000000" pitchFamily="2" charset="2"/>
              <a:buChar char="q"/>
            </a:pPr>
            <a:r>
              <a:rPr lang="en-US" sz="1600" dirty="0">
                <a:solidFill>
                  <a:schemeClr val="bg1"/>
                </a:solidFill>
              </a:rPr>
              <a:t>Select “Sales on Account” icon. </a:t>
            </a:r>
          </a:p>
          <a:p>
            <a:pPr marL="285750" indent="-285750">
              <a:buFont typeface="Wingdings" panose="05000000000000000000" pitchFamily="2" charset="2"/>
              <a:buChar char="q"/>
            </a:pPr>
            <a:r>
              <a:rPr lang="en-US" sz="1600" dirty="0">
                <a:solidFill>
                  <a:schemeClr val="bg1"/>
                </a:solidFill>
              </a:rPr>
              <a:t>“Transaction Summary” screen will automatically appear. </a:t>
            </a:r>
          </a:p>
          <a:p>
            <a:pPr marL="285750" indent="-285750">
              <a:buFont typeface="Wingdings" panose="05000000000000000000" pitchFamily="2" charset="2"/>
              <a:buChar char="q"/>
            </a:pPr>
            <a:r>
              <a:rPr lang="en-US" sz="1600" dirty="0">
                <a:solidFill>
                  <a:schemeClr val="bg1"/>
                </a:solidFill>
              </a:rPr>
              <a:t>Select a particular month and year you desire to enter. </a:t>
            </a:r>
          </a:p>
          <a:p>
            <a:pPr marL="285750" indent="-285750">
              <a:buFont typeface="Wingdings" panose="05000000000000000000" pitchFamily="2" charset="2"/>
              <a:buChar char="q"/>
            </a:pPr>
            <a:r>
              <a:rPr lang="en-US" sz="1600" dirty="0">
                <a:solidFill>
                  <a:schemeClr val="bg1"/>
                </a:solidFill>
              </a:rPr>
              <a:t>Click on “New Entry" to enter new transaction. </a:t>
            </a:r>
          </a:p>
          <a:p>
            <a:pPr marL="285750" indent="-285750">
              <a:buFont typeface="Wingdings" panose="05000000000000000000" pitchFamily="2" charset="2"/>
              <a:buChar char="q"/>
            </a:pPr>
            <a:r>
              <a:rPr lang="en-US" sz="1600" dirty="0">
                <a:solidFill>
                  <a:schemeClr val="bg1"/>
                </a:solidFill>
              </a:rPr>
              <a:t>“Sales on Account” transaction template will appear. </a:t>
            </a:r>
            <a:br>
              <a:rPr lang="en-US" sz="1600" dirty="0">
                <a:solidFill>
                  <a:schemeClr val="bg1"/>
                </a:solidFill>
              </a:rPr>
            </a:br>
            <a:r>
              <a:rPr lang="en-US" sz="1600" dirty="0">
                <a:solidFill>
                  <a:schemeClr val="bg1"/>
                </a:solidFill>
              </a:rPr>
              <a:t>Sales on Account transaction template is divided into two parts: the Header and the Transaction Details. </a:t>
            </a:r>
            <a:br>
              <a:rPr lang="en-US" sz="1600" dirty="0">
                <a:solidFill>
                  <a:schemeClr val="bg1"/>
                </a:solidFill>
              </a:rPr>
            </a:br>
            <a:br>
              <a:rPr lang="en-US" sz="1600" dirty="0">
                <a:solidFill>
                  <a:schemeClr val="bg1"/>
                </a:solidFill>
              </a:rPr>
            </a:br>
            <a:r>
              <a:rPr lang="en-US" sz="1600" b="1" dirty="0">
                <a:solidFill>
                  <a:schemeClr val="bg1"/>
                </a:solidFill>
              </a:rPr>
              <a:t>Header</a:t>
            </a:r>
            <a:r>
              <a:rPr lang="en-US" sz="1600" dirty="0">
                <a:solidFill>
                  <a:schemeClr val="bg1"/>
                </a:solidFill>
              </a:rPr>
              <a:t> is found on the upper part of the template. You need to fill up the necessary information required in the Header like: </a:t>
            </a:r>
          </a:p>
          <a:p>
            <a:pPr marL="285750" indent="-285750">
              <a:buFont typeface="Wingdings" panose="05000000000000000000" pitchFamily="2" charset="2"/>
              <a:buChar char="q"/>
            </a:pPr>
            <a:r>
              <a:rPr lang="en-US" sz="1600" dirty="0">
                <a:solidFill>
                  <a:schemeClr val="bg1"/>
                </a:solidFill>
              </a:rPr>
              <a:t>Date </a:t>
            </a:r>
          </a:p>
          <a:p>
            <a:pPr marL="285750" indent="-285750">
              <a:buFont typeface="Wingdings" panose="05000000000000000000" pitchFamily="2" charset="2"/>
              <a:buChar char="q"/>
            </a:pPr>
            <a:r>
              <a:rPr lang="en-US" sz="1600" dirty="0">
                <a:solidFill>
                  <a:schemeClr val="bg1"/>
                </a:solidFill>
              </a:rPr>
              <a:t>Location Learn More </a:t>
            </a:r>
          </a:p>
          <a:p>
            <a:pPr marL="285750" indent="-285750">
              <a:buFont typeface="Wingdings" panose="05000000000000000000" pitchFamily="2" charset="2"/>
              <a:buChar char="q"/>
            </a:pPr>
            <a:r>
              <a:rPr lang="en-US" sz="1600" dirty="0">
                <a:solidFill>
                  <a:schemeClr val="bg1"/>
                </a:solidFill>
              </a:rPr>
              <a:t>Invoice no. </a:t>
            </a:r>
          </a:p>
          <a:p>
            <a:pPr marL="285750" indent="-285750">
              <a:buFont typeface="Wingdings" panose="05000000000000000000" pitchFamily="2" charset="2"/>
              <a:buChar char="q"/>
            </a:pPr>
            <a:r>
              <a:rPr lang="en-US" sz="1600" dirty="0">
                <a:solidFill>
                  <a:schemeClr val="bg1"/>
                </a:solidFill>
              </a:rPr>
              <a:t>Customer's name Learn More </a:t>
            </a:r>
          </a:p>
          <a:p>
            <a:pPr marL="285750" indent="-285750">
              <a:buFont typeface="Wingdings" panose="05000000000000000000" pitchFamily="2" charset="2"/>
              <a:buChar char="q"/>
            </a:pPr>
            <a:r>
              <a:rPr lang="en-US" sz="1600" dirty="0">
                <a:solidFill>
                  <a:schemeClr val="bg1"/>
                </a:solidFill>
              </a:rPr>
              <a:t>Address/TIN </a:t>
            </a:r>
          </a:p>
          <a:p>
            <a:pPr marL="285750" indent="-285750">
              <a:buFont typeface="Wingdings" panose="05000000000000000000" pitchFamily="2" charset="2"/>
              <a:buChar char="q"/>
            </a:pPr>
            <a:r>
              <a:rPr lang="en-US" sz="1600" dirty="0">
                <a:solidFill>
                  <a:schemeClr val="bg1"/>
                </a:solidFill>
              </a:rPr>
              <a:t>Income Description Learn More </a:t>
            </a: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334575" y="1597746"/>
            <a:ext cx="7718124" cy="750671"/>
          </a:xfrm>
        </p:spPr>
        <p:txBody>
          <a:bodyPr>
            <a:normAutofit fontScale="90000"/>
          </a:bodyPr>
          <a:lstStyle/>
          <a:p>
            <a:r>
              <a:rPr lang="en-US" b="1" dirty="0"/>
              <a:t>How to open sales on account template</a:t>
            </a:r>
          </a:p>
        </p:txBody>
      </p:sp>
      <p:sp>
        <p:nvSpPr>
          <p:cNvPr id="2" name="Callout: Down Arrow 1">
            <a:extLst>
              <a:ext uri="{FF2B5EF4-FFF2-40B4-BE49-F238E27FC236}">
                <a16:creationId xmlns:a16="http://schemas.microsoft.com/office/drawing/2014/main" id="{50236FF5-675F-61DF-EB76-9ECB0F1519D3}"/>
              </a:ext>
            </a:extLst>
          </p:cNvPr>
          <p:cNvSpPr/>
          <p:nvPr/>
        </p:nvSpPr>
        <p:spPr>
          <a:xfrm>
            <a:off x="10131482" y="4891041"/>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5" name="TextBox 4">
            <a:extLst>
              <a:ext uri="{FF2B5EF4-FFF2-40B4-BE49-F238E27FC236}">
                <a16:creationId xmlns:a16="http://schemas.microsoft.com/office/drawing/2014/main" id="{783E4FF2-2131-ACF3-45AA-58716E1ECDA0}"/>
              </a:ext>
            </a:extLst>
          </p:cNvPr>
          <p:cNvSpPr txBox="1"/>
          <p:nvPr/>
        </p:nvSpPr>
        <p:spPr>
          <a:xfrm>
            <a:off x="9921826" y="5740696"/>
            <a:ext cx="1710901" cy="900246"/>
          </a:xfrm>
          <a:prstGeom prst="rect">
            <a:avLst/>
          </a:prstGeom>
          <a:noFill/>
        </p:spPr>
        <p:txBody>
          <a:bodyPr wrap="square">
            <a:spAutoFit/>
          </a:bodyPr>
          <a:lstStyle/>
          <a:p>
            <a:r>
              <a:rPr lang="en-US" sz="1050" dirty="0">
                <a:hlinkClick r:id="rId3" action="ppaction://hlinkfile">
                  <a:extLst>
                    <a:ext uri="{A12FA001-AC4F-418D-AE19-62706E023703}">
                      <ahyp:hlinkClr xmlns:ahyp="http://schemas.microsoft.com/office/drawing/2018/hyperlinkcolor" val="tx"/>
                    </a:ext>
                  </a:extLst>
                </a:hlinkClick>
              </a:rPr>
              <a:t>file:///C:/Help/mp4/open%20sales%20on%20account/open%20sales%20on%20account.html</a:t>
            </a:r>
            <a:endParaRPr lang="en-US" sz="1050" dirty="0"/>
          </a:p>
          <a:p>
            <a:endParaRPr lang="en-US" sz="1050" dirty="0"/>
          </a:p>
        </p:txBody>
      </p:sp>
    </p:spTree>
    <p:extLst>
      <p:ext uri="{BB962C8B-B14F-4D97-AF65-F5344CB8AC3E}">
        <p14:creationId xmlns:p14="http://schemas.microsoft.com/office/powerpoint/2010/main" val="1326670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3F6AD5-8913-1D5A-58FE-9A60DA866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706301" y="2553692"/>
            <a:ext cx="10654145" cy="3046988"/>
          </a:xfrm>
          <a:prstGeom prst="rect">
            <a:avLst/>
          </a:prstGeom>
          <a:noFill/>
        </p:spPr>
        <p:txBody>
          <a:bodyPr wrap="square">
            <a:spAutoFit/>
          </a:bodyPr>
          <a:lstStyle/>
          <a:p>
            <a:r>
              <a:rPr lang="en-US" sz="1600" b="1" dirty="0">
                <a:solidFill>
                  <a:schemeClr val="bg1"/>
                </a:solidFill>
              </a:rPr>
              <a:t>Transaction Details</a:t>
            </a:r>
            <a:r>
              <a:rPr lang="en-US" sz="1600" dirty="0">
                <a:solidFill>
                  <a:schemeClr val="bg1"/>
                </a:solidFill>
              </a:rPr>
              <a:t> is found in the lower part of the template. In this section, you need to identify the type of Sales on Account transaction you desire to enter. Sales on Account transactions are categorized in the following types: </a:t>
            </a:r>
            <a:br>
              <a:rPr lang="en-US" sz="1600" dirty="0">
                <a:solidFill>
                  <a:schemeClr val="bg1"/>
                </a:solidFill>
              </a:rPr>
            </a:br>
            <a:br>
              <a:rPr lang="en-US" sz="1600" dirty="0">
                <a:solidFill>
                  <a:schemeClr val="bg1"/>
                </a:solidFill>
              </a:rPr>
            </a:br>
            <a:r>
              <a:rPr lang="en-US" sz="1600" b="1" dirty="0" err="1">
                <a:solidFill>
                  <a:schemeClr val="bg1"/>
                </a:solidFill>
              </a:rPr>
              <a:t>A.Merchandise</a:t>
            </a:r>
            <a:r>
              <a:rPr lang="en-US" sz="1600" b="1" dirty="0">
                <a:solidFill>
                  <a:schemeClr val="bg1"/>
                </a:solidFill>
              </a:rPr>
              <a:t> Sold/Services Rendered on Account</a:t>
            </a:r>
            <a:br>
              <a:rPr lang="en-US" sz="1600" dirty="0">
                <a:solidFill>
                  <a:schemeClr val="bg1"/>
                </a:solidFill>
              </a:rPr>
            </a:br>
            <a:r>
              <a:rPr lang="en-US" sz="1600" b="1" i="1" dirty="0">
                <a:solidFill>
                  <a:schemeClr val="bg1"/>
                </a:solidFill>
                <a:hlinkClick r:id="rId3" action="ppaction://hlinkfile">
                  <a:extLst>
                    <a:ext uri="{A12FA001-AC4F-418D-AE19-62706E023703}">
                      <ahyp:hlinkClr xmlns:ahyp="http://schemas.microsoft.com/office/drawing/2018/hyperlinkcolor" val="tx"/>
                    </a:ext>
                  </a:extLst>
                </a:hlinkClick>
              </a:rPr>
              <a:t>How to record Merchandise Sold/Services Rendered on Account</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Sales on Account template </a:t>
            </a:r>
          </a:p>
          <a:p>
            <a:pPr marL="285750" indent="-285750">
              <a:buFont typeface="Wingdings" panose="05000000000000000000" pitchFamily="2" charset="2"/>
              <a:buChar char="§"/>
            </a:pPr>
            <a:r>
              <a:rPr lang="en-US" sz="1600" dirty="0">
                <a:solidFill>
                  <a:schemeClr val="bg1"/>
                </a:solidFill>
              </a:rPr>
              <a:t>Fill up the information required on the Header part </a:t>
            </a:r>
          </a:p>
          <a:p>
            <a:pPr marL="285750" indent="-285750">
              <a:buFont typeface="Wingdings" panose="05000000000000000000" pitchFamily="2" charset="2"/>
              <a:buChar char="§"/>
            </a:pPr>
            <a:r>
              <a:rPr lang="en-US" sz="1600" dirty="0">
                <a:solidFill>
                  <a:schemeClr val="bg1"/>
                </a:solidFill>
              </a:rPr>
              <a:t>Select Sales Type under “Sales Type” column then click “Enter” key. Learn More </a:t>
            </a:r>
          </a:p>
          <a:p>
            <a:pPr marL="285750" indent="-285750">
              <a:buFont typeface="Wingdings" panose="05000000000000000000" pitchFamily="2" charset="2"/>
              <a:buChar char="§"/>
            </a:pPr>
            <a:r>
              <a:rPr lang="en-US" sz="1600" dirty="0">
                <a:solidFill>
                  <a:schemeClr val="bg1"/>
                </a:solidFill>
              </a:rPr>
              <a:t>“VAT Computation” menu will automatically appear. Fill up the necessary information. Learn More </a:t>
            </a:r>
          </a:p>
          <a:p>
            <a:pPr marL="285750" indent="-285750">
              <a:buFont typeface="Wingdings" panose="05000000000000000000" pitchFamily="2" charset="2"/>
              <a:buChar char="§"/>
            </a:pPr>
            <a:r>
              <a:rPr lang="en-US" sz="1600" dirty="0">
                <a:solidFill>
                  <a:schemeClr val="bg1"/>
                </a:solidFill>
              </a:rPr>
              <a:t>Click OK or press F5 </a:t>
            </a:r>
          </a:p>
          <a:p>
            <a:pPr marL="285750" indent="-285750">
              <a:buFont typeface="Wingdings" panose="05000000000000000000" pitchFamily="2" charset="2"/>
              <a:buChar char="§"/>
            </a:pPr>
            <a:r>
              <a:rPr lang="en-US" sz="1600" dirty="0">
                <a:solidFill>
                  <a:schemeClr val="bg1"/>
                </a:solidFill>
              </a:rPr>
              <a:t>Click Save &amp; New or Save &amp; Close button found on the bottom part to save the transaction. </a:t>
            </a: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392163" y="1316439"/>
            <a:ext cx="10799837" cy="750671"/>
          </a:xfrm>
        </p:spPr>
        <p:txBody>
          <a:bodyPr>
            <a:normAutofit/>
          </a:bodyPr>
          <a:lstStyle/>
          <a:p>
            <a:r>
              <a:rPr lang="en-US" b="1" dirty="0"/>
              <a:t>sales on account template</a:t>
            </a:r>
          </a:p>
        </p:txBody>
      </p:sp>
      <p:sp>
        <p:nvSpPr>
          <p:cNvPr id="2" name="Callout: Down Arrow 1">
            <a:extLst>
              <a:ext uri="{FF2B5EF4-FFF2-40B4-BE49-F238E27FC236}">
                <a16:creationId xmlns:a16="http://schemas.microsoft.com/office/drawing/2014/main" id="{50236FF5-675F-61DF-EB76-9ECB0F1519D3}"/>
              </a:ext>
            </a:extLst>
          </p:cNvPr>
          <p:cNvSpPr/>
          <p:nvPr/>
        </p:nvSpPr>
        <p:spPr>
          <a:xfrm>
            <a:off x="10003710" y="5226570"/>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6" name="TextBox 5">
            <a:extLst>
              <a:ext uri="{FF2B5EF4-FFF2-40B4-BE49-F238E27FC236}">
                <a16:creationId xmlns:a16="http://schemas.microsoft.com/office/drawing/2014/main" id="{624B469F-9021-F661-34D6-127FE54D04B4}"/>
              </a:ext>
            </a:extLst>
          </p:cNvPr>
          <p:cNvSpPr txBox="1"/>
          <p:nvPr/>
        </p:nvSpPr>
        <p:spPr>
          <a:xfrm>
            <a:off x="9927909" y="5974790"/>
            <a:ext cx="1570969" cy="938719"/>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file:///C:/Help/mp4/soa%20merchandise/soa%20merchandise.html</a:t>
            </a:r>
            <a:endParaRPr lang="en-US" sz="1100" dirty="0"/>
          </a:p>
          <a:p>
            <a:endParaRPr lang="en-US" sz="1100" dirty="0"/>
          </a:p>
        </p:txBody>
      </p:sp>
    </p:spTree>
    <p:extLst>
      <p:ext uri="{BB962C8B-B14F-4D97-AF65-F5344CB8AC3E}">
        <p14:creationId xmlns:p14="http://schemas.microsoft.com/office/powerpoint/2010/main" val="11523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3F6AD5-8913-1D5A-58FE-9A60DA866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496205" y="1350192"/>
            <a:ext cx="10799837" cy="750671"/>
          </a:xfrm>
        </p:spPr>
        <p:txBody>
          <a:bodyPr>
            <a:normAutofit/>
          </a:bodyPr>
          <a:lstStyle/>
          <a:p>
            <a:r>
              <a:rPr lang="en-US" b="1" dirty="0"/>
              <a:t>sales on account template</a:t>
            </a:r>
          </a:p>
        </p:txBody>
      </p:sp>
      <p:sp>
        <p:nvSpPr>
          <p:cNvPr id="8" name="TextBox 7">
            <a:extLst>
              <a:ext uri="{FF2B5EF4-FFF2-40B4-BE49-F238E27FC236}">
                <a16:creationId xmlns:a16="http://schemas.microsoft.com/office/drawing/2014/main" id="{C9846B65-95E8-D317-7F46-91CA4C45F9A0}"/>
              </a:ext>
            </a:extLst>
          </p:cNvPr>
          <p:cNvSpPr txBox="1"/>
          <p:nvPr/>
        </p:nvSpPr>
        <p:spPr>
          <a:xfrm>
            <a:off x="1149976" y="2680091"/>
            <a:ext cx="10654145" cy="2554545"/>
          </a:xfrm>
          <a:prstGeom prst="rect">
            <a:avLst/>
          </a:prstGeom>
          <a:noFill/>
        </p:spPr>
        <p:txBody>
          <a:bodyPr wrap="square">
            <a:spAutoFit/>
          </a:bodyPr>
          <a:lstStyle/>
          <a:p>
            <a:r>
              <a:rPr lang="en-US" sz="1600" b="1" dirty="0">
                <a:solidFill>
                  <a:schemeClr val="bg1"/>
                </a:solidFill>
              </a:rPr>
              <a:t>B. Sales Return</a:t>
            </a:r>
            <a:br>
              <a:rPr lang="en-US" sz="1600" dirty="0">
                <a:solidFill>
                  <a:schemeClr val="bg1"/>
                </a:solidFill>
              </a:rPr>
            </a:br>
            <a:r>
              <a:rPr lang="en-US" sz="1600" b="1" i="1" dirty="0">
                <a:solidFill>
                  <a:schemeClr val="bg1"/>
                </a:solidFill>
                <a:hlinkClick r:id="rId3" action="ppaction://hlinkfile">
                  <a:extLst>
                    <a:ext uri="{A12FA001-AC4F-418D-AE19-62706E023703}">
                      <ahyp:hlinkClr xmlns:ahyp="http://schemas.microsoft.com/office/drawing/2018/hyperlinkcolor" val="tx"/>
                    </a:ext>
                  </a:extLst>
                </a:hlinkClick>
              </a:rPr>
              <a:t>How to record Sales Return</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Sales on Account template </a:t>
            </a:r>
          </a:p>
          <a:p>
            <a:pPr marL="285750" indent="-285750">
              <a:buFont typeface="Wingdings" panose="05000000000000000000" pitchFamily="2" charset="2"/>
              <a:buChar char="§"/>
            </a:pPr>
            <a:r>
              <a:rPr lang="en-US" sz="1600" dirty="0">
                <a:solidFill>
                  <a:schemeClr val="bg1"/>
                </a:solidFill>
              </a:rPr>
              <a:t>Fill up the information required on the Header part </a:t>
            </a:r>
          </a:p>
          <a:p>
            <a:pPr marL="285750" indent="-285750">
              <a:buFont typeface="Wingdings" panose="05000000000000000000" pitchFamily="2" charset="2"/>
              <a:buChar char="§"/>
            </a:pPr>
            <a:r>
              <a:rPr lang="en-US" sz="1600" dirty="0">
                <a:solidFill>
                  <a:schemeClr val="bg1"/>
                </a:solidFill>
              </a:rPr>
              <a:t>Click on Sales Return Button Learn More </a:t>
            </a:r>
          </a:p>
          <a:p>
            <a:pPr marL="285750" indent="-285750">
              <a:buFont typeface="Wingdings" panose="05000000000000000000" pitchFamily="2" charset="2"/>
              <a:buChar char="§"/>
            </a:pPr>
            <a:r>
              <a:rPr lang="en-US" sz="1600" dirty="0">
                <a:solidFill>
                  <a:schemeClr val="bg1"/>
                </a:solidFill>
              </a:rPr>
              <a:t>Fill up CM No </a:t>
            </a:r>
          </a:p>
          <a:p>
            <a:pPr marL="285750" indent="-285750">
              <a:buFont typeface="Wingdings" panose="05000000000000000000" pitchFamily="2" charset="2"/>
              <a:buChar char="§"/>
            </a:pPr>
            <a:r>
              <a:rPr lang="en-US" sz="1600" dirty="0">
                <a:solidFill>
                  <a:schemeClr val="bg1"/>
                </a:solidFill>
              </a:rPr>
              <a:t>Select Sales Type under “Sales Type” column then press “Enter”. Learn More </a:t>
            </a:r>
          </a:p>
          <a:p>
            <a:pPr marL="285750" indent="-285750">
              <a:buFont typeface="Wingdings" panose="05000000000000000000" pitchFamily="2" charset="2"/>
              <a:buChar char="§"/>
            </a:pPr>
            <a:r>
              <a:rPr lang="en-US" sz="1600" dirty="0">
                <a:solidFill>
                  <a:schemeClr val="bg1"/>
                </a:solidFill>
              </a:rPr>
              <a:t>“VAT Computation” menu will automatically appear. Fill up the necessary information. Learn More </a:t>
            </a:r>
          </a:p>
          <a:p>
            <a:pPr marL="285750" indent="-285750">
              <a:buFont typeface="Wingdings" panose="05000000000000000000" pitchFamily="2" charset="2"/>
              <a:buChar char="§"/>
            </a:pPr>
            <a:r>
              <a:rPr lang="en-US" sz="1600" dirty="0">
                <a:solidFill>
                  <a:schemeClr val="bg1"/>
                </a:solidFill>
              </a:rPr>
              <a:t>Click OK or press F5 </a:t>
            </a:r>
          </a:p>
          <a:p>
            <a:pPr marL="285750" indent="-285750">
              <a:buFont typeface="Wingdings" panose="05000000000000000000" pitchFamily="2" charset="2"/>
              <a:buChar char="§"/>
            </a:pPr>
            <a:r>
              <a:rPr lang="en-US" sz="1600" dirty="0">
                <a:solidFill>
                  <a:schemeClr val="bg1"/>
                </a:solidFill>
              </a:rPr>
              <a:t>Click Save &amp; New or Save &amp; Close button found on the bottom part to save the transaction. </a:t>
            </a:r>
          </a:p>
        </p:txBody>
      </p:sp>
      <p:sp>
        <p:nvSpPr>
          <p:cNvPr id="10" name="TextBox 9">
            <a:extLst>
              <a:ext uri="{FF2B5EF4-FFF2-40B4-BE49-F238E27FC236}">
                <a16:creationId xmlns:a16="http://schemas.microsoft.com/office/drawing/2014/main" id="{8FA337B0-9A9E-0A9D-F7F8-1208CF6D9C2F}"/>
              </a:ext>
            </a:extLst>
          </p:cNvPr>
          <p:cNvSpPr txBox="1"/>
          <p:nvPr/>
        </p:nvSpPr>
        <p:spPr>
          <a:xfrm>
            <a:off x="9957024" y="5949846"/>
            <a:ext cx="2072219"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file:///C:/Help/mp4/soa%20sales%20return/soa%20sales%20return.html</a:t>
            </a:r>
            <a:endParaRPr lang="en-US" sz="1100" dirty="0"/>
          </a:p>
          <a:p>
            <a:endParaRPr lang="en-US" sz="1100" dirty="0"/>
          </a:p>
        </p:txBody>
      </p:sp>
      <p:sp>
        <p:nvSpPr>
          <p:cNvPr id="11" name="Callout: Down Arrow 10">
            <a:extLst>
              <a:ext uri="{FF2B5EF4-FFF2-40B4-BE49-F238E27FC236}">
                <a16:creationId xmlns:a16="http://schemas.microsoft.com/office/drawing/2014/main" id="{4E621FA6-2B44-C57E-A419-B2B7FA3E9CB4}"/>
              </a:ext>
            </a:extLst>
          </p:cNvPr>
          <p:cNvSpPr/>
          <p:nvPr/>
        </p:nvSpPr>
        <p:spPr>
          <a:xfrm>
            <a:off x="10289258" y="5134114"/>
            <a:ext cx="1139202" cy="6770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Tree>
    <p:extLst>
      <p:ext uri="{BB962C8B-B14F-4D97-AF65-F5344CB8AC3E}">
        <p14:creationId xmlns:p14="http://schemas.microsoft.com/office/powerpoint/2010/main" val="2600461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7F983B-D723-1CB9-7381-EF9FC549A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768927" y="2302907"/>
            <a:ext cx="10654145" cy="4185761"/>
          </a:xfrm>
          <a:prstGeom prst="rect">
            <a:avLst/>
          </a:prstGeom>
          <a:noFill/>
        </p:spPr>
        <p:txBody>
          <a:bodyPr wrap="square">
            <a:spAutoFit/>
          </a:bodyPr>
          <a:lstStyle/>
          <a:p>
            <a:pPr marL="285750" indent="-285750">
              <a:buFont typeface="Wingdings" panose="05000000000000000000" pitchFamily="2" charset="2"/>
              <a:buChar char="q"/>
            </a:pPr>
            <a:r>
              <a:rPr lang="en-US" sz="1400" dirty="0">
                <a:solidFill>
                  <a:schemeClr val="bg1"/>
                </a:solidFill>
              </a:rPr>
              <a:t>Click on “Transaction” tab found on the upper left corner of your screen. </a:t>
            </a:r>
          </a:p>
          <a:p>
            <a:pPr marL="285750" indent="-285750">
              <a:buFont typeface="Wingdings" panose="05000000000000000000" pitchFamily="2" charset="2"/>
              <a:buChar char="q"/>
            </a:pPr>
            <a:r>
              <a:rPr lang="en-US" sz="1400" dirty="0">
                <a:solidFill>
                  <a:schemeClr val="bg1"/>
                </a:solidFill>
              </a:rPr>
              <a:t>Select “Purchases on Account” icon. </a:t>
            </a:r>
          </a:p>
          <a:p>
            <a:pPr marL="285750" indent="-285750">
              <a:buFont typeface="Wingdings" panose="05000000000000000000" pitchFamily="2" charset="2"/>
              <a:buChar char="q"/>
            </a:pPr>
            <a:r>
              <a:rPr lang="en-US" sz="1400" dirty="0">
                <a:solidFill>
                  <a:schemeClr val="bg1"/>
                </a:solidFill>
              </a:rPr>
              <a:t>“Transaction Summary” screen will automatically appear. </a:t>
            </a:r>
          </a:p>
          <a:p>
            <a:pPr marL="285750" indent="-285750">
              <a:buFont typeface="Wingdings" panose="05000000000000000000" pitchFamily="2" charset="2"/>
              <a:buChar char="q"/>
            </a:pPr>
            <a:r>
              <a:rPr lang="en-US" sz="1400" dirty="0">
                <a:solidFill>
                  <a:schemeClr val="bg1"/>
                </a:solidFill>
              </a:rPr>
              <a:t>Select a particular month and year you desire to enter. </a:t>
            </a:r>
          </a:p>
          <a:p>
            <a:pPr marL="285750" indent="-285750">
              <a:buFont typeface="Wingdings" panose="05000000000000000000" pitchFamily="2" charset="2"/>
              <a:buChar char="q"/>
            </a:pPr>
            <a:r>
              <a:rPr lang="en-US" sz="1400" dirty="0">
                <a:solidFill>
                  <a:schemeClr val="bg1"/>
                </a:solidFill>
              </a:rPr>
              <a:t>Click on “New Entry" to enter new transaction. </a:t>
            </a:r>
          </a:p>
          <a:p>
            <a:pPr marL="285750" indent="-285750">
              <a:buFont typeface="Wingdings" panose="05000000000000000000" pitchFamily="2" charset="2"/>
              <a:buChar char="q"/>
            </a:pPr>
            <a:r>
              <a:rPr lang="en-US" sz="1400" dirty="0">
                <a:solidFill>
                  <a:schemeClr val="bg1"/>
                </a:solidFill>
              </a:rPr>
              <a:t>“Purchases on Account” transaction template will appear. </a:t>
            </a:r>
          </a:p>
          <a:p>
            <a:br>
              <a:rPr lang="en-US" sz="1400" dirty="0">
                <a:solidFill>
                  <a:schemeClr val="bg1"/>
                </a:solidFill>
              </a:rPr>
            </a:br>
            <a:r>
              <a:rPr lang="en-US" sz="1400" dirty="0">
                <a:solidFill>
                  <a:schemeClr val="bg1"/>
                </a:solidFill>
              </a:rPr>
              <a:t>Purchases on Account transaction template is divided into two parts: the Header and the Transaction Details. </a:t>
            </a:r>
            <a:br>
              <a:rPr lang="en-US" sz="1400" dirty="0">
                <a:solidFill>
                  <a:schemeClr val="bg1"/>
                </a:solidFill>
              </a:rPr>
            </a:br>
            <a:br>
              <a:rPr lang="en-US" sz="1400" dirty="0">
                <a:solidFill>
                  <a:schemeClr val="bg1"/>
                </a:solidFill>
              </a:rPr>
            </a:br>
            <a:r>
              <a:rPr lang="en-US" sz="1400" b="1" dirty="0">
                <a:solidFill>
                  <a:schemeClr val="bg1"/>
                </a:solidFill>
              </a:rPr>
              <a:t>Header</a:t>
            </a:r>
            <a:r>
              <a:rPr lang="en-US" sz="1400" dirty="0">
                <a:solidFill>
                  <a:schemeClr val="bg1"/>
                </a:solidFill>
              </a:rPr>
              <a:t> is found on the upper part of the template. You need to fill up the necessary information required in the Header like: </a:t>
            </a:r>
          </a:p>
          <a:p>
            <a:pPr marL="285750" indent="-285750">
              <a:buFont typeface="Wingdings" panose="05000000000000000000" pitchFamily="2" charset="2"/>
              <a:buChar char="q"/>
            </a:pPr>
            <a:r>
              <a:rPr lang="en-US" sz="1400" dirty="0">
                <a:solidFill>
                  <a:schemeClr val="bg1"/>
                </a:solidFill>
              </a:rPr>
              <a:t>Date </a:t>
            </a:r>
          </a:p>
          <a:p>
            <a:pPr marL="285750" indent="-285750">
              <a:buFont typeface="Wingdings" panose="05000000000000000000" pitchFamily="2" charset="2"/>
              <a:buChar char="q"/>
            </a:pPr>
            <a:r>
              <a:rPr lang="en-US" sz="1400" dirty="0">
                <a:solidFill>
                  <a:schemeClr val="bg1"/>
                </a:solidFill>
              </a:rPr>
              <a:t>Location</a:t>
            </a:r>
          </a:p>
          <a:p>
            <a:pPr marL="285750" indent="-285750">
              <a:buFont typeface="Wingdings" panose="05000000000000000000" pitchFamily="2" charset="2"/>
              <a:buChar char="q"/>
            </a:pPr>
            <a:r>
              <a:rPr lang="en-US" sz="1400" dirty="0">
                <a:solidFill>
                  <a:schemeClr val="bg1"/>
                </a:solidFill>
              </a:rPr>
              <a:t>PV no. </a:t>
            </a:r>
          </a:p>
          <a:p>
            <a:pPr marL="285750" indent="-285750">
              <a:buFont typeface="Wingdings" panose="05000000000000000000" pitchFamily="2" charset="2"/>
              <a:buChar char="q"/>
            </a:pPr>
            <a:r>
              <a:rPr lang="en-US" sz="1400" dirty="0">
                <a:solidFill>
                  <a:schemeClr val="bg1"/>
                </a:solidFill>
              </a:rPr>
              <a:t>Supplier's name </a:t>
            </a:r>
          </a:p>
          <a:p>
            <a:pPr marL="285750" indent="-285750">
              <a:buFont typeface="Wingdings" panose="05000000000000000000" pitchFamily="2" charset="2"/>
              <a:buChar char="q"/>
            </a:pPr>
            <a:r>
              <a:rPr lang="en-US" sz="1400" dirty="0">
                <a:solidFill>
                  <a:schemeClr val="bg1"/>
                </a:solidFill>
              </a:rPr>
              <a:t>Accounts Payable Account </a:t>
            </a:r>
          </a:p>
          <a:p>
            <a:pPr marL="285750" indent="-285750">
              <a:buFont typeface="Wingdings" panose="05000000000000000000" pitchFamily="2" charset="2"/>
              <a:buChar char="q"/>
            </a:pPr>
            <a:r>
              <a:rPr lang="en-US" sz="1400" dirty="0">
                <a:solidFill>
                  <a:schemeClr val="bg1"/>
                </a:solidFill>
              </a:rPr>
              <a:t>A/P Amount </a:t>
            </a:r>
          </a:p>
          <a:p>
            <a:pPr marL="285750" indent="-285750">
              <a:buFont typeface="Wingdings" panose="05000000000000000000" pitchFamily="2" charset="2"/>
              <a:buChar char="q"/>
            </a:pPr>
            <a:r>
              <a:rPr lang="en-US" sz="1400" dirty="0">
                <a:solidFill>
                  <a:schemeClr val="bg1"/>
                </a:solidFill>
              </a:rPr>
              <a:t>Particular</a:t>
            </a:r>
          </a:p>
          <a:p>
            <a:br>
              <a:rPr lang="en-US" sz="1400" dirty="0">
                <a:solidFill>
                  <a:schemeClr val="bg1"/>
                </a:solidFill>
              </a:rPr>
            </a:br>
            <a:endParaRPr lang="en-US" sz="1400" dirty="0">
              <a:solidFill>
                <a:schemeClr val="bg1"/>
              </a:solidFill>
            </a:endParaRP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125116" y="1459903"/>
            <a:ext cx="10799837" cy="750671"/>
          </a:xfrm>
        </p:spPr>
        <p:txBody>
          <a:bodyPr>
            <a:normAutofit fontScale="90000"/>
          </a:bodyPr>
          <a:lstStyle/>
          <a:p>
            <a:r>
              <a:rPr lang="en-US" b="1" dirty="0"/>
              <a:t>How to open purchases on account template</a:t>
            </a:r>
          </a:p>
        </p:txBody>
      </p:sp>
      <p:sp>
        <p:nvSpPr>
          <p:cNvPr id="2" name="Callout: Down Arrow 1">
            <a:extLst>
              <a:ext uri="{FF2B5EF4-FFF2-40B4-BE49-F238E27FC236}">
                <a16:creationId xmlns:a16="http://schemas.microsoft.com/office/drawing/2014/main" id="{8CEC3078-7170-3ED7-7A8A-58809B2D8CAF}"/>
              </a:ext>
            </a:extLst>
          </p:cNvPr>
          <p:cNvSpPr/>
          <p:nvPr/>
        </p:nvSpPr>
        <p:spPr>
          <a:xfrm>
            <a:off x="7077937" y="5103674"/>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6" name="TextBox 5">
            <a:extLst>
              <a:ext uri="{FF2B5EF4-FFF2-40B4-BE49-F238E27FC236}">
                <a16:creationId xmlns:a16="http://schemas.microsoft.com/office/drawing/2014/main" id="{56FE524E-2823-1047-7BD9-2A26D8514517}"/>
              </a:ext>
            </a:extLst>
          </p:cNvPr>
          <p:cNvSpPr txBox="1"/>
          <p:nvPr/>
        </p:nvSpPr>
        <p:spPr>
          <a:xfrm>
            <a:off x="6749463" y="5873115"/>
            <a:ext cx="2554335" cy="707886"/>
          </a:xfrm>
          <a:prstGeom prst="rect">
            <a:avLst/>
          </a:prstGeom>
          <a:noFill/>
        </p:spPr>
        <p:txBody>
          <a:bodyPr wrap="square">
            <a:spAutoFit/>
          </a:bodyPr>
          <a:lstStyle/>
          <a:p>
            <a:r>
              <a:rPr lang="en-US" sz="1000" dirty="0">
                <a:hlinkClick r:id="rId3" action="ppaction://hlinkfile">
                  <a:extLst>
                    <a:ext uri="{A12FA001-AC4F-418D-AE19-62706E023703}">
                      <ahyp:hlinkClr xmlns:ahyp="http://schemas.microsoft.com/office/drawing/2018/hyperlinkcolor" val="tx"/>
                    </a:ext>
                  </a:extLst>
                </a:hlinkClick>
              </a:rPr>
              <a:t>file:///C:/Help/mp4/open%20purchase%20on%20account/open%20purchase%20on%20account.html</a:t>
            </a:r>
            <a:endParaRPr lang="en-US" sz="1000" dirty="0"/>
          </a:p>
          <a:p>
            <a:endParaRPr lang="en-US" sz="1000" dirty="0"/>
          </a:p>
        </p:txBody>
      </p:sp>
    </p:spTree>
    <p:extLst>
      <p:ext uri="{BB962C8B-B14F-4D97-AF65-F5344CB8AC3E}">
        <p14:creationId xmlns:p14="http://schemas.microsoft.com/office/powerpoint/2010/main" val="4123214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8DDD22-1B52-6333-9EF4-22DC2FDE9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953264" y="2229731"/>
            <a:ext cx="10654145" cy="3785652"/>
          </a:xfrm>
          <a:prstGeom prst="rect">
            <a:avLst/>
          </a:prstGeom>
          <a:noFill/>
        </p:spPr>
        <p:txBody>
          <a:bodyPr wrap="square">
            <a:spAutoFit/>
          </a:bodyPr>
          <a:lstStyle/>
          <a:p>
            <a:br>
              <a:rPr lang="en-US" sz="1600" dirty="0">
                <a:solidFill>
                  <a:schemeClr val="bg1"/>
                </a:solidFill>
              </a:rPr>
            </a:br>
            <a:r>
              <a:rPr lang="en-US" sz="1600" b="1" dirty="0">
                <a:solidFill>
                  <a:schemeClr val="bg1"/>
                </a:solidFill>
              </a:rPr>
              <a:t>Transaction Details</a:t>
            </a:r>
            <a:r>
              <a:rPr lang="en-US" sz="1600" dirty="0">
                <a:solidFill>
                  <a:schemeClr val="bg1"/>
                </a:solidFill>
              </a:rPr>
              <a:t> is found in the lower part of the template. In this section, you need to identify the type Of Purchase of Account transaction you desire to enter. Purchase on Account transactions are categorized in the following types: </a:t>
            </a:r>
            <a:br>
              <a:rPr lang="en-US" sz="1600" dirty="0">
                <a:solidFill>
                  <a:schemeClr val="bg1"/>
                </a:solidFill>
              </a:rPr>
            </a:br>
            <a:br>
              <a:rPr lang="en-US" sz="1600" dirty="0">
                <a:solidFill>
                  <a:schemeClr val="bg1"/>
                </a:solidFill>
              </a:rPr>
            </a:br>
            <a:r>
              <a:rPr lang="en-US" sz="1600" b="1" dirty="0">
                <a:solidFill>
                  <a:schemeClr val="bg1"/>
                </a:solidFill>
              </a:rPr>
              <a:t>A. Purchase of Merchandise on Account</a:t>
            </a:r>
            <a:r>
              <a:rPr lang="en-US" sz="1600" dirty="0">
                <a:solidFill>
                  <a:schemeClr val="bg1"/>
                </a:solidFill>
              </a:rPr>
              <a:t> </a:t>
            </a:r>
            <a:br>
              <a:rPr lang="en-US" sz="1600" dirty="0">
                <a:solidFill>
                  <a:schemeClr val="bg1"/>
                </a:solidFill>
              </a:rPr>
            </a:br>
            <a:r>
              <a:rPr lang="en-US" sz="1600" b="1" i="1" dirty="0">
                <a:solidFill>
                  <a:schemeClr val="bg1"/>
                </a:solidFill>
                <a:hlinkClick r:id="rId3" action="ppaction://hlinkfile">
                  <a:extLst>
                    <a:ext uri="{A12FA001-AC4F-418D-AE19-62706E023703}">
                      <ahyp:hlinkClr xmlns:ahyp="http://schemas.microsoft.com/office/drawing/2018/hyperlinkcolor" val="tx"/>
                    </a:ext>
                  </a:extLst>
                </a:hlinkClick>
              </a:rPr>
              <a:t>How to record Purchase of Merchandise on Account</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Purchase on Account template </a:t>
            </a:r>
          </a:p>
          <a:p>
            <a:pPr marL="285750" indent="-285750">
              <a:buFont typeface="Wingdings" panose="05000000000000000000" pitchFamily="2" charset="2"/>
              <a:buChar char="§"/>
            </a:pPr>
            <a:r>
              <a:rPr lang="en-US" sz="1600" dirty="0">
                <a:solidFill>
                  <a:schemeClr val="bg1"/>
                </a:solidFill>
              </a:rPr>
              <a:t>Fill up the information required on the Header part </a:t>
            </a:r>
          </a:p>
          <a:p>
            <a:pPr marL="285750" indent="-285750">
              <a:buFont typeface="Wingdings" panose="05000000000000000000" pitchFamily="2" charset="2"/>
              <a:buChar char="§"/>
            </a:pPr>
            <a:r>
              <a:rPr lang="en-US" sz="1600" dirty="0">
                <a:solidFill>
                  <a:schemeClr val="bg1"/>
                </a:solidFill>
              </a:rPr>
              <a:t>Select Purchase Type under “Purchase Type” column then press “Enter”. Learn More </a:t>
            </a:r>
          </a:p>
          <a:p>
            <a:pPr marL="285750" indent="-285750">
              <a:buFont typeface="Wingdings" panose="05000000000000000000" pitchFamily="2" charset="2"/>
              <a:buChar char="§"/>
            </a:pPr>
            <a:r>
              <a:rPr lang="en-US" sz="1600" dirty="0">
                <a:solidFill>
                  <a:schemeClr val="bg1"/>
                </a:solidFill>
              </a:rPr>
              <a:t>“VAT Computation” menu will automatically appear. Fill up the necessary information. Learn More </a:t>
            </a:r>
          </a:p>
          <a:p>
            <a:pPr marL="285750" indent="-285750">
              <a:buFont typeface="Wingdings" panose="05000000000000000000" pitchFamily="2" charset="2"/>
              <a:buChar char="§"/>
            </a:pPr>
            <a:r>
              <a:rPr lang="en-US" sz="1600" dirty="0">
                <a:solidFill>
                  <a:schemeClr val="bg1"/>
                </a:solidFill>
              </a:rPr>
              <a:t>Click OK or press F5 </a:t>
            </a:r>
          </a:p>
          <a:p>
            <a:pPr marL="285750" indent="-285750">
              <a:buFont typeface="Wingdings" panose="05000000000000000000" pitchFamily="2" charset="2"/>
              <a:buChar char="§"/>
            </a:pPr>
            <a:r>
              <a:rPr lang="en-US" sz="1600" dirty="0">
                <a:solidFill>
                  <a:schemeClr val="bg1"/>
                </a:solidFill>
              </a:rPr>
              <a:t>Click Save &amp; New or Save &amp; Close button found on the bottom part to save the transaction. </a:t>
            </a:r>
          </a:p>
          <a:p>
            <a:br>
              <a:rPr lang="en-US" sz="1600" dirty="0">
                <a:solidFill>
                  <a:schemeClr val="bg1"/>
                </a:solidFill>
              </a:rPr>
            </a:br>
            <a:endParaRPr lang="en-US" sz="1600" dirty="0">
              <a:solidFill>
                <a:schemeClr val="bg1"/>
              </a:solidFill>
            </a:endParaRP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983073" y="1271079"/>
            <a:ext cx="10799837" cy="750671"/>
          </a:xfrm>
        </p:spPr>
        <p:txBody>
          <a:bodyPr>
            <a:normAutofit/>
          </a:bodyPr>
          <a:lstStyle/>
          <a:p>
            <a:r>
              <a:rPr lang="en-US" b="1" dirty="0"/>
              <a:t>purchases on account template</a:t>
            </a:r>
          </a:p>
        </p:txBody>
      </p:sp>
      <p:sp>
        <p:nvSpPr>
          <p:cNvPr id="2" name="Callout: Down Arrow 1">
            <a:extLst>
              <a:ext uri="{FF2B5EF4-FFF2-40B4-BE49-F238E27FC236}">
                <a16:creationId xmlns:a16="http://schemas.microsoft.com/office/drawing/2014/main" id="{8CEC3078-7170-3ED7-7A8A-58809B2D8CAF}"/>
              </a:ext>
            </a:extLst>
          </p:cNvPr>
          <p:cNvSpPr/>
          <p:nvPr/>
        </p:nvSpPr>
        <p:spPr>
          <a:xfrm>
            <a:off x="9827786" y="5228413"/>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5" name="TextBox 4">
            <a:extLst>
              <a:ext uri="{FF2B5EF4-FFF2-40B4-BE49-F238E27FC236}">
                <a16:creationId xmlns:a16="http://schemas.microsoft.com/office/drawing/2014/main" id="{C90BA510-22A4-A002-5AFE-890E229A8C96}"/>
              </a:ext>
            </a:extLst>
          </p:cNvPr>
          <p:cNvSpPr txBox="1"/>
          <p:nvPr/>
        </p:nvSpPr>
        <p:spPr>
          <a:xfrm>
            <a:off x="9721049" y="5977143"/>
            <a:ext cx="2186866"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file:///C:/Help/mp4/poa%20merchandise/poa%20merchandise.html</a:t>
            </a:r>
            <a:endParaRPr lang="en-US" sz="1100" dirty="0"/>
          </a:p>
          <a:p>
            <a:endParaRPr lang="en-US" sz="1100" dirty="0"/>
          </a:p>
        </p:txBody>
      </p:sp>
    </p:spTree>
    <p:extLst>
      <p:ext uri="{BB962C8B-B14F-4D97-AF65-F5344CB8AC3E}">
        <p14:creationId xmlns:p14="http://schemas.microsoft.com/office/powerpoint/2010/main" val="1394224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263760-D3DE-F845-3F2D-8B6F0A4CC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693035" y="2653482"/>
            <a:ext cx="10654145" cy="2308324"/>
          </a:xfrm>
          <a:prstGeom prst="rect">
            <a:avLst/>
          </a:prstGeom>
          <a:noFill/>
        </p:spPr>
        <p:txBody>
          <a:bodyPr wrap="square">
            <a:spAutoFit/>
          </a:bodyPr>
          <a:lstStyle/>
          <a:p>
            <a:r>
              <a:rPr lang="en-US" sz="1600" b="1" dirty="0">
                <a:solidFill>
                  <a:schemeClr val="bg1"/>
                </a:solidFill>
              </a:rPr>
              <a:t>B. Expenses and Other Purchases on Account</a:t>
            </a:r>
            <a:r>
              <a:rPr lang="en-US" sz="1600" dirty="0">
                <a:solidFill>
                  <a:schemeClr val="bg1"/>
                </a:solidFill>
              </a:rPr>
              <a:t> </a:t>
            </a:r>
            <a:br>
              <a:rPr lang="en-US" sz="1600" dirty="0">
                <a:solidFill>
                  <a:schemeClr val="bg1"/>
                </a:solidFill>
              </a:rPr>
            </a:br>
            <a:r>
              <a:rPr lang="en-US" sz="1600" b="1" i="1" dirty="0">
                <a:solidFill>
                  <a:schemeClr val="bg1"/>
                </a:solidFill>
                <a:hlinkClick r:id="rId3" action="ppaction://hlinkfile">
                  <a:extLst>
                    <a:ext uri="{A12FA001-AC4F-418D-AE19-62706E023703}">
                      <ahyp:hlinkClr xmlns:ahyp="http://schemas.microsoft.com/office/drawing/2018/hyperlinkcolor" val="tx"/>
                    </a:ext>
                  </a:extLst>
                </a:hlinkClick>
              </a:rPr>
              <a:t>How to record Expenses and Other Purchases on Account</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Purchase on Account template </a:t>
            </a:r>
          </a:p>
          <a:p>
            <a:pPr marL="285750" indent="-285750">
              <a:buFont typeface="Wingdings" panose="05000000000000000000" pitchFamily="2" charset="2"/>
              <a:buChar char="§"/>
            </a:pPr>
            <a:r>
              <a:rPr lang="en-US" sz="1600" dirty="0">
                <a:solidFill>
                  <a:schemeClr val="bg1"/>
                </a:solidFill>
              </a:rPr>
              <a:t>Fill up the information required on the Header part </a:t>
            </a:r>
          </a:p>
          <a:p>
            <a:pPr marL="285750" indent="-285750">
              <a:buFont typeface="Wingdings" panose="05000000000000000000" pitchFamily="2" charset="2"/>
              <a:buChar char="§"/>
            </a:pPr>
            <a:r>
              <a:rPr lang="en-US" sz="1600" dirty="0">
                <a:solidFill>
                  <a:schemeClr val="bg1"/>
                </a:solidFill>
              </a:rPr>
              <a:t>Under “Expense &amp; Other Purchase Account”, select particular Account Title you desire to enter. Learn More </a:t>
            </a:r>
          </a:p>
          <a:p>
            <a:pPr marL="285750" indent="-285750">
              <a:buFont typeface="Wingdings" panose="05000000000000000000" pitchFamily="2" charset="2"/>
              <a:buChar char="§"/>
            </a:pPr>
            <a:r>
              <a:rPr lang="en-US" sz="1600" dirty="0">
                <a:solidFill>
                  <a:schemeClr val="bg1"/>
                </a:solidFill>
              </a:rPr>
              <a:t>Select “Vat Type”. Learn More </a:t>
            </a:r>
          </a:p>
          <a:p>
            <a:pPr marL="285750" indent="-285750">
              <a:buFont typeface="Wingdings" panose="05000000000000000000" pitchFamily="2" charset="2"/>
              <a:buChar char="§"/>
            </a:pPr>
            <a:r>
              <a:rPr lang="en-US" sz="1600" dirty="0">
                <a:solidFill>
                  <a:schemeClr val="bg1"/>
                </a:solidFill>
              </a:rPr>
              <a:t>“VAT Computation” menu will automatically appear. Fill up the necessary information. Learn More </a:t>
            </a:r>
          </a:p>
          <a:p>
            <a:pPr marL="285750" indent="-285750">
              <a:buFont typeface="Wingdings" panose="05000000000000000000" pitchFamily="2" charset="2"/>
              <a:buChar char="§"/>
            </a:pPr>
            <a:r>
              <a:rPr lang="en-US" sz="1600" dirty="0">
                <a:solidFill>
                  <a:schemeClr val="bg1"/>
                </a:solidFill>
              </a:rPr>
              <a:t>Click OK or press F5 </a:t>
            </a:r>
          </a:p>
          <a:p>
            <a:pPr marL="285750" indent="-285750">
              <a:buFont typeface="Wingdings" panose="05000000000000000000" pitchFamily="2" charset="2"/>
              <a:buChar char="§"/>
            </a:pPr>
            <a:r>
              <a:rPr lang="en-US" sz="1600" dirty="0">
                <a:solidFill>
                  <a:schemeClr val="bg1"/>
                </a:solidFill>
              </a:rPr>
              <a:t>Click Save &amp; New or Save &amp; Close button found on the bottom part to save the transaction. </a:t>
            </a: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098483" y="1236695"/>
            <a:ext cx="10799837" cy="750671"/>
          </a:xfrm>
        </p:spPr>
        <p:txBody>
          <a:bodyPr>
            <a:normAutofit/>
          </a:bodyPr>
          <a:lstStyle/>
          <a:p>
            <a:r>
              <a:rPr lang="en-US" b="1" dirty="0"/>
              <a:t>purchases on account template</a:t>
            </a:r>
          </a:p>
        </p:txBody>
      </p:sp>
      <p:sp>
        <p:nvSpPr>
          <p:cNvPr id="2" name="Callout: Down Arrow 1">
            <a:extLst>
              <a:ext uri="{FF2B5EF4-FFF2-40B4-BE49-F238E27FC236}">
                <a16:creationId xmlns:a16="http://schemas.microsoft.com/office/drawing/2014/main" id="{8CEC3078-7170-3ED7-7A8A-58809B2D8CAF}"/>
              </a:ext>
            </a:extLst>
          </p:cNvPr>
          <p:cNvSpPr/>
          <p:nvPr/>
        </p:nvSpPr>
        <p:spPr>
          <a:xfrm>
            <a:off x="9646986" y="5072994"/>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6" name="TextBox 5">
            <a:extLst>
              <a:ext uri="{FF2B5EF4-FFF2-40B4-BE49-F238E27FC236}">
                <a16:creationId xmlns:a16="http://schemas.microsoft.com/office/drawing/2014/main" id="{F3166B5B-06E9-47BC-F59A-23EEE14E934A}"/>
              </a:ext>
            </a:extLst>
          </p:cNvPr>
          <p:cNvSpPr txBox="1"/>
          <p:nvPr/>
        </p:nvSpPr>
        <p:spPr>
          <a:xfrm>
            <a:off x="9415448" y="5892068"/>
            <a:ext cx="1976367"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file:///C:/Help/mp4/poa%20expenses/poa%20expenses.html</a:t>
            </a:r>
            <a:endParaRPr lang="en-US" sz="1100" dirty="0"/>
          </a:p>
          <a:p>
            <a:endParaRPr lang="en-US" sz="1100" dirty="0"/>
          </a:p>
        </p:txBody>
      </p:sp>
    </p:spTree>
    <p:extLst>
      <p:ext uri="{BB962C8B-B14F-4D97-AF65-F5344CB8AC3E}">
        <p14:creationId xmlns:p14="http://schemas.microsoft.com/office/powerpoint/2010/main" val="339844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00CA32-FFAA-F2DF-8E81-539B09E3E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580401" y="2143650"/>
            <a:ext cx="10654145" cy="4031873"/>
          </a:xfrm>
          <a:prstGeom prst="rect">
            <a:avLst/>
          </a:prstGeom>
          <a:noFill/>
        </p:spPr>
        <p:txBody>
          <a:bodyPr wrap="square">
            <a:spAutoFit/>
          </a:bodyPr>
          <a:lstStyle/>
          <a:p>
            <a:r>
              <a:rPr lang="en-US" sz="1600" b="1" dirty="0">
                <a:solidFill>
                  <a:schemeClr val="bg1"/>
                </a:solidFill>
              </a:rPr>
              <a:t>C. Purchase Return</a:t>
            </a:r>
            <a:r>
              <a:rPr lang="en-US" sz="1600" dirty="0">
                <a:solidFill>
                  <a:schemeClr val="bg1"/>
                </a:solidFill>
              </a:rPr>
              <a:t> </a:t>
            </a:r>
            <a:br>
              <a:rPr lang="en-US" sz="1600" dirty="0">
                <a:solidFill>
                  <a:schemeClr val="bg1"/>
                </a:solidFill>
              </a:rPr>
            </a:br>
            <a:r>
              <a:rPr lang="en-US" sz="1600" b="1" i="1" dirty="0">
                <a:solidFill>
                  <a:schemeClr val="bg1"/>
                </a:solidFill>
                <a:hlinkClick r:id="rId3" action="ppaction://hlinkfile">
                  <a:extLst>
                    <a:ext uri="{A12FA001-AC4F-418D-AE19-62706E023703}">
                      <ahyp:hlinkClr xmlns:ahyp="http://schemas.microsoft.com/office/drawing/2018/hyperlinkcolor" val="tx"/>
                    </a:ext>
                  </a:extLst>
                </a:hlinkClick>
              </a:rPr>
              <a:t>How to record Purchase Return</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Purchase on Account template </a:t>
            </a:r>
          </a:p>
          <a:p>
            <a:pPr marL="285750" indent="-285750">
              <a:buFont typeface="Wingdings" panose="05000000000000000000" pitchFamily="2" charset="2"/>
              <a:buChar char="§"/>
            </a:pPr>
            <a:r>
              <a:rPr lang="en-US" sz="1600" dirty="0">
                <a:solidFill>
                  <a:schemeClr val="bg1"/>
                </a:solidFill>
              </a:rPr>
              <a:t>Fill up the information required on the Header part </a:t>
            </a:r>
          </a:p>
          <a:p>
            <a:pPr marL="285750" indent="-285750">
              <a:buFont typeface="Wingdings" panose="05000000000000000000" pitchFamily="2" charset="2"/>
              <a:buChar char="§"/>
            </a:pPr>
            <a:r>
              <a:rPr lang="en-US" sz="1600" dirty="0">
                <a:solidFill>
                  <a:schemeClr val="bg1"/>
                </a:solidFill>
              </a:rPr>
              <a:t>Click on Sales Return Button Learn More </a:t>
            </a:r>
          </a:p>
          <a:p>
            <a:pPr marL="285750" indent="-285750">
              <a:buFont typeface="Wingdings" panose="05000000000000000000" pitchFamily="2" charset="2"/>
              <a:buChar char="§"/>
            </a:pPr>
            <a:r>
              <a:rPr lang="en-US" sz="1600" dirty="0">
                <a:solidFill>
                  <a:schemeClr val="bg1"/>
                </a:solidFill>
              </a:rPr>
              <a:t>Fill up CM No. </a:t>
            </a:r>
          </a:p>
          <a:p>
            <a:pPr marL="285750" indent="-285750">
              <a:buFont typeface="Wingdings" panose="05000000000000000000" pitchFamily="2" charset="2"/>
              <a:buChar char="§"/>
            </a:pPr>
            <a:r>
              <a:rPr lang="en-US" sz="1600" dirty="0">
                <a:solidFill>
                  <a:schemeClr val="bg1"/>
                </a:solidFill>
              </a:rPr>
              <a:t>If it is a Return/Adjustment of Merchandise Purchased, you need to select Purchase Type under “Purchase Type” column then press “Enter”. Learn More </a:t>
            </a:r>
          </a:p>
          <a:p>
            <a:pPr marL="285750" indent="-285750">
              <a:buFont typeface="Wingdings" panose="05000000000000000000" pitchFamily="2" charset="2"/>
              <a:buChar char="§"/>
            </a:pPr>
            <a:r>
              <a:rPr lang="en-US" sz="1600" dirty="0">
                <a:solidFill>
                  <a:schemeClr val="bg1"/>
                </a:solidFill>
              </a:rPr>
              <a:t>“VAT Computation” menu will automatically appear. Fill up the necessary information. Learn More </a:t>
            </a:r>
          </a:p>
          <a:p>
            <a:pPr marL="285750" indent="-285750">
              <a:buFont typeface="Wingdings" panose="05000000000000000000" pitchFamily="2" charset="2"/>
              <a:buChar char="§"/>
            </a:pPr>
            <a:r>
              <a:rPr lang="en-US" sz="1600" dirty="0">
                <a:solidFill>
                  <a:schemeClr val="bg1"/>
                </a:solidFill>
              </a:rPr>
              <a:t>Click OK or press F5 </a:t>
            </a:r>
          </a:p>
          <a:p>
            <a:pPr marL="285750" indent="-285750">
              <a:buFont typeface="Wingdings" panose="05000000000000000000" pitchFamily="2" charset="2"/>
              <a:buChar char="§"/>
            </a:pPr>
            <a:r>
              <a:rPr lang="en-US" sz="1600" dirty="0">
                <a:solidFill>
                  <a:schemeClr val="bg1"/>
                </a:solidFill>
              </a:rPr>
              <a:t>Click </a:t>
            </a:r>
            <a:r>
              <a:rPr lang="en-US" sz="1600" i="1" dirty="0">
                <a:solidFill>
                  <a:schemeClr val="bg1"/>
                </a:solidFill>
              </a:rPr>
              <a:t>Save &amp; New</a:t>
            </a:r>
            <a:r>
              <a:rPr lang="en-US" sz="1600" dirty="0">
                <a:solidFill>
                  <a:schemeClr val="bg1"/>
                </a:solidFill>
              </a:rPr>
              <a:t> or </a:t>
            </a:r>
            <a:r>
              <a:rPr lang="en-US" sz="1600" i="1" dirty="0">
                <a:solidFill>
                  <a:schemeClr val="bg1"/>
                </a:solidFill>
              </a:rPr>
              <a:t>Save &amp; Close</a:t>
            </a:r>
            <a:r>
              <a:rPr lang="en-US" sz="1600" dirty="0">
                <a:solidFill>
                  <a:schemeClr val="bg1"/>
                </a:solidFill>
              </a:rPr>
              <a:t> button found in the bottom part to save the transaction </a:t>
            </a:r>
          </a:p>
          <a:p>
            <a:pPr marL="285750" indent="-285750">
              <a:buFont typeface="Wingdings" panose="05000000000000000000" pitchFamily="2" charset="2"/>
              <a:buChar char="§"/>
            </a:pPr>
            <a:r>
              <a:rPr lang="en-US" sz="1600" dirty="0">
                <a:solidFill>
                  <a:schemeClr val="bg1"/>
                </a:solidFill>
              </a:rPr>
              <a:t>If it is Return of Expenses and other Purchases, you need to select particular Account Title you desire to enter. </a:t>
            </a:r>
          </a:p>
          <a:p>
            <a:pPr marL="285750" indent="-285750">
              <a:buFont typeface="Wingdings" panose="05000000000000000000" pitchFamily="2" charset="2"/>
              <a:buChar char="§"/>
            </a:pPr>
            <a:r>
              <a:rPr lang="en-US" sz="1600" dirty="0">
                <a:solidFill>
                  <a:schemeClr val="bg1"/>
                </a:solidFill>
              </a:rPr>
              <a:t>Select "VAT Type" </a:t>
            </a:r>
          </a:p>
          <a:p>
            <a:pPr marL="285750" indent="-285750">
              <a:buFont typeface="Wingdings" panose="05000000000000000000" pitchFamily="2" charset="2"/>
              <a:buChar char="§"/>
            </a:pPr>
            <a:r>
              <a:rPr lang="en-US" sz="1600" dirty="0">
                <a:solidFill>
                  <a:schemeClr val="bg1"/>
                </a:solidFill>
              </a:rPr>
              <a:t>“VAT Computation” menu will automatically appear. Fill up the necessary information. Learn More </a:t>
            </a:r>
          </a:p>
          <a:p>
            <a:pPr marL="285750" indent="-285750">
              <a:buFont typeface="Wingdings" panose="05000000000000000000" pitchFamily="2" charset="2"/>
              <a:buChar char="§"/>
            </a:pPr>
            <a:r>
              <a:rPr lang="en-US" sz="1600" dirty="0">
                <a:solidFill>
                  <a:schemeClr val="bg1"/>
                </a:solidFill>
              </a:rPr>
              <a:t>Click OK or press F5 </a:t>
            </a:r>
          </a:p>
          <a:p>
            <a:pPr marL="285750" indent="-285750">
              <a:buFont typeface="Wingdings" panose="05000000000000000000" pitchFamily="2" charset="2"/>
              <a:buChar char="§"/>
            </a:pPr>
            <a:r>
              <a:rPr lang="en-US" sz="1600" dirty="0">
                <a:solidFill>
                  <a:schemeClr val="bg1"/>
                </a:solidFill>
              </a:rPr>
              <a:t>Click </a:t>
            </a:r>
            <a:r>
              <a:rPr lang="en-US" sz="1600" i="1" dirty="0">
                <a:solidFill>
                  <a:schemeClr val="bg1"/>
                </a:solidFill>
              </a:rPr>
              <a:t>Save &amp; New</a:t>
            </a:r>
            <a:r>
              <a:rPr lang="en-US" sz="1600" dirty="0">
                <a:solidFill>
                  <a:schemeClr val="bg1"/>
                </a:solidFill>
              </a:rPr>
              <a:t> or </a:t>
            </a:r>
            <a:r>
              <a:rPr lang="en-US" sz="1600" i="1" dirty="0">
                <a:solidFill>
                  <a:schemeClr val="bg1"/>
                </a:solidFill>
              </a:rPr>
              <a:t>Save &amp; Close</a:t>
            </a:r>
            <a:r>
              <a:rPr lang="en-US" sz="1600" dirty="0">
                <a:solidFill>
                  <a:schemeClr val="bg1"/>
                </a:solidFill>
              </a:rPr>
              <a:t> button found in the bottom part to save the transaction </a:t>
            </a: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974195" y="1254450"/>
            <a:ext cx="10799837" cy="750671"/>
          </a:xfrm>
        </p:spPr>
        <p:txBody>
          <a:bodyPr>
            <a:normAutofit/>
          </a:bodyPr>
          <a:lstStyle/>
          <a:p>
            <a:r>
              <a:rPr lang="en-US" b="1" dirty="0"/>
              <a:t>purchases on account template</a:t>
            </a:r>
          </a:p>
        </p:txBody>
      </p:sp>
      <p:sp>
        <p:nvSpPr>
          <p:cNvPr id="2" name="Callout: Down Arrow 1">
            <a:extLst>
              <a:ext uri="{FF2B5EF4-FFF2-40B4-BE49-F238E27FC236}">
                <a16:creationId xmlns:a16="http://schemas.microsoft.com/office/drawing/2014/main" id="{8CEC3078-7170-3ED7-7A8A-58809B2D8CAF}"/>
              </a:ext>
            </a:extLst>
          </p:cNvPr>
          <p:cNvSpPr/>
          <p:nvPr/>
        </p:nvSpPr>
        <p:spPr>
          <a:xfrm>
            <a:off x="10183778" y="5329138"/>
            <a:ext cx="1513293" cy="707886"/>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5" name="TextBox 4">
            <a:extLst>
              <a:ext uri="{FF2B5EF4-FFF2-40B4-BE49-F238E27FC236}">
                <a16:creationId xmlns:a16="http://schemas.microsoft.com/office/drawing/2014/main" id="{298FE39C-9BDD-C64C-8972-1123ACBFA07C}"/>
              </a:ext>
            </a:extLst>
          </p:cNvPr>
          <p:cNvSpPr txBox="1"/>
          <p:nvPr/>
        </p:nvSpPr>
        <p:spPr>
          <a:xfrm>
            <a:off x="9969995" y="6060322"/>
            <a:ext cx="1940858"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file:///C:/Help/mp4/poa%20return/poa%20return.html</a:t>
            </a:r>
            <a:endParaRPr lang="en-US" sz="1100" dirty="0"/>
          </a:p>
          <a:p>
            <a:endParaRPr lang="en-US" sz="1100" dirty="0"/>
          </a:p>
        </p:txBody>
      </p:sp>
    </p:spTree>
    <p:extLst>
      <p:ext uri="{BB962C8B-B14F-4D97-AF65-F5344CB8AC3E}">
        <p14:creationId xmlns:p14="http://schemas.microsoft.com/office/powerpoint/2010/main" val="108003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10639A-7789-A7FF-F730-410E84B9C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B8F034-C765-94EC-0468-AB87B072D63D}"/>
              </a:ext>
            </a:extLst>
          </p:cNvPr>
          <p:cNvSpPr txBox="1"/>
          <p:nvPr/>
        </p:nvSpPr>
        <p:spPr>
          <a:xfrm>
            <a:off x="1173997" y="2210642"/>
            <a:ext cx="10654145" cy="3293209"/>
          </a:xfrm>
          <a:prstGeom prst="rect">
            <a:avLst/>
          </a:prstGeom>
          <a:noFill/>
        </p:spPr>
        <p:txBody>
          <a:bodyPr wrap="square">
            <a:spAutoFit/>
          </a:bodyPr>
          <a:lstStyle/>
          <a:p>
            <a:pPr marL="285750" indent="-285750">
              <a:buFont typeface="Wingdings" panose="05000000000000000000" pitchFamily="2" charset="2"/>
              <a:buChar char="q"/>
            </a:pPr>
            <a:r>
              <a:rPr lang="en-US" sz="1600" dirty="0">
                <a:solidFill>
                  <a:schemeClr val="bg1"/>
                </a:solidFill>
              </a:rPr>
              <a:t>Click on “Transaction” tab found on the upper left corner of your screen. </a:t>
            </a:r>
          </a:p>
          <a:p>
            <a:pPr marL="285750" indent="-285750">
              <a:buFont typeface="Wingdings" panose="05000000000000000000" pitchFamily="2" charset="2"/>
              <a:buChar char="q"/>
            </a:pPr>
            <a:r>
              <a:rPr lang="en-US" sz="1600" dirty="0">
                <a:solidFill>
                  <a:schemeClr val="bg1"/>
                </a:solidFill>
              </a:rPr>
              <a:t>Select “General Journal” icon. </a:t>
            </a:r>
          </a:p>
          <a:p>
            <a:pPr marL="285750" indent="-285750">
              <a:buFont typeface="Wingdings" panose="05000000000000000000" pitchFamily="2" charset="2"/>
              <a:buChar char="q"/>
            </a:pPr>
            <a:r>
              <a:rPr lang="en-US" sz="1600" dirty="0">
                <a:solidFill>
                  <a:schemeClr val="bg1"/>
                </a:solidFill>
              </a:rPr>
              <a:t>“Transaction Summary” screen will automatically appear. </a:t>
            </a:r>
          </a:p>
          <a:p>
            <a:pPr marL="285750" indent="-285750">
              <a:buFont typeface="Wingdings" panose="05000000000000000000" pitchFamily="2" charset="2"/>
              <a:buChar char="q"/>
            </a:pPr>
            <a:r>
              <a:rPr lang="en-US" sz="1600" dirty="0">
                <a:solidFill>
                  <a:schemeClr val="bg1"/>
                </a:solidFill>
              </a:rPr>
              <a:t>Select particular month and year you desire to enter. </a:t>
            </a:r>
          </a:p>
          <a:p>
            <a:pPr marL="285750" indent="-285750">
              <a:buFont typeface="Wingdings" panose="05000000000000000000" pitchFamily="2" charset="2"/>
              <a:buChar char="q"/>
            </a:pPr>
            <a:r>
              <a:rPr lang="en-US" sz="1600" dirty="0">
                <a:solidFill>
                  <a:schemeClr val="bg1"/>
                </a:solidFill>
              </a:rPr>
              <a:t>Click on “New Entry" to enter new transaction. </a:t>
            </a:r>
          </a:p>
          <a:p>
            <a:pPr marL="285750" indent="-285750">
              <a:buFont typeface="Wingdings" panose="05000000000000000000" pitchFamily="2" charset="2"/>
              <a:buChar char="q"/>
            </a:pPr>
            <a:r>
              <a:rPr lang="en-US" sz="1600" dirty="0">
                <a:solidFill>
                  <a:schemeClr val="bg1"/>
                </a:solidFill>
              </a:rPr>
              <a:t>“General Journal” transaction template will appear. </a:t>
            </a:r>
            <a:br>
              <a:rPr lang="en-US" sz="1600" dirty="0">
                <a:solidFill>
                  <a:schemeClr val="bg1"/>
                </a:solidFill>
              </a:rPr>
            </a:br>
            <a:r>
              <a:rPr lang="en-US" sz="1600" dirty="0">
                <a:solidFill>
                  <a:schemeClr val="bg1"/>
                </a:solidFill>
              </a:rPr>
              <a:t>General Journal template is divided into two parts: the Header and the Transaction Details. </a:t>
            </a:r>
            <a:br>
              <a:rPr lang="en-US" sz="1600" dirty="0">
                <a:solidFill>
                  <a:schemeClr val="bg1"/>
                </a:solidFill>
              </a:rPr>
            </a:br>
            <a:br>
              <a:rPr lang="en-US" sz="1600" dirty="0">
                <a:solidFill>
                  <a:schemeClr val="bg1"/>
                </a:solidFill>
              </a:rPr>
            </a:br>
            <a:r>
              <a:rPr lang="en-US" sz="1600" b="1" dirty="0">
                <a:solidFill>
                  <a:schemeClr val="bg1"/>
                </a:solidFill>
              </a:rPr>
              <a:t>Header</a:t>
            </a:r>
            <a:r>
              <a:rPr lang="en-US" sz="1600" dirty="0">
                <a:solidFill>
                  <a:schemeClr val="bg1"/>
                </a:solidFill>
              </a:rPr>
              <a:t> is found on the upper part of the template. You need to fill up the necessary information required in the Header like: </a:t>
            </a:r>
          </a:p>
          <a:p>
            <a:pPr marL="285750" indent="-285750">
              <a:buFont typeface="Wingdings" panose="05000000000000000000" pitchFamily="2" charset="2"/>
              <a:buChar char="q"/>
            </a:pPr>
            <a:r>
              <a:rPr lang="en-US" sz="1600" dirty="0">
                <a:solidFill>
                  <a:schemeClr val="bg1"/>
                </a:solidFill>
              </a:rPr>
              <a:t>Date </a:t>
            </a:r>
          </a:p>
          <a:p>
            <a:pPr marL="285750" indent="-285750">
              <a:buFont typeface="Wingdings" panose="05000000000000000000" pitchFamily="2" charset="2"/>
              <a:buChar char="q"/>
            </a:pPr>
            <a:r>
              <a:rPr lang="en-US" sz="1600" dirty="0">
                <a:solidFill>
                  <a:schemeClr val="bg1"/>
                </a:solidFill>
              </a:rPr>
              <a:t>Location Learn More </a:t>
            </a:r>
          </a:p>
          <a:p>
            <a:pPr marL="285750" indent="-285750">
              <a:buFont typeface="Wingdings" panose="05000000000000000000" pitchFamily="2" charset="2"/>
              <a:buChar char="q"/>
            </a:pPr>
            <a:r>
              <a:rPr lang="en-US" sz="1600" dirty="0">
                <a:solidFill>
                  <a:schemeClr val="bg1"/>
                </a:solidFill>
              </a:rPr>
              <a:t>JV no. </a:t>
            </a:r>
          </a:p>
        </p:txBody>
      </p:sp>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265572" y="1469730"/>
            <a:ext cx="9540239" cy="619961"/>
          </a:xfrm>
        </p:spPr>
        <p:txBody>
          <a:bodyPr>
            <a:normAutofit fontScale="90000"/>
          </a:bodyPr>
          <a:lstStyle/>
          <a:p>
            <a:r>
              <a:rPr lang="en-US" b="1" dirty="0"/>
              <a:t>How to open general journal template</a:t>
            </a:r>
          </a:p>
        </p:txBody>
      </p:sp>
      <p:sp>
        <p:nvSpPr>
          <p:cNvPr id="2" name="Callout: Down Arrow 1">
            <a:extLst>
              <a:ext uri="{FF2B5EF4-FFF2-40B4-BE49-F238E27FC236}">
                <a16:creationId xmlns:a16="http://schemas.microsoft.com/office/drawing/2014/main" id="{50236FF5-675F-61DF-EB76-9ECB0F1519D3}"/>
              </a:ext>
            </a:extLst>
          </p:cNvPr>
          <p:cNvSpPr/>
          <p:nvPr/>
        </p:nvSpPr>
        <p:spPr>
          <a:xfrm>
            <a:off x="9878285" y="4755631"/>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6" name="TextBox 5">
            <a:extLst>
              <a:ext uri="{FF2B5EF4-FFF2-40B4-BE49-F238E27FC236}">
                <a16:creationId xmlns:a16="http://schemas.microsoft.com/office/drawing/2014/main" id="{A6BD7849-7E72-BC7C-30A9-27CF08E63038}"/>
              </a:ext>
            </a:extLst>
          </p:cNvPr>
          <p:cNvSpPr txBox="1"/>
          <p:nvPr/>
        </p:nvSpPr>
        <p:spPr>
          <a:xfrm>
            <a:off x="9811591" y="5837473"/>
            <a:ext cx="1778965" cy="938719"/>
          </a:xfrm>
          <a:prstGeom prst="rect">
            <a:avLst/>
          </a:prstGeom>
          <a:noFill/>
        </p:spPr>
        <p:txBody>
          <a:bodyPr wrap="square">
            <a:spAutoFit/>
          </a:bodyPr>
          <a:lstStyle/>
          <a:p>
            <a:r>
              <a:rPr lang="en-US" sz="1100" dirty="0">
                <a:hlinkClick r:id="rId3" action="ppaction://hlinkfile">
                  <a:extLst>
                    <a:ext uri="{A12FA001-AC4F-418D-AE19-62706E023703}">
                      <ahyp:hlinkClr xmlns:ahyp="http://schemas.microsoft.com/office/drawing/2018/hyperlinkcolor" val="tx"/>
                    </a:ext>
                  </a:extLst>
                </a:hlinkClick>
              </a:rPr>
              <a:t>file:///C:/Help/mp4/open%20gen%20journal/open%20gen%20journal.html</a:t>
            </a:r>
            <a:endParaRPr lang="en-US" sz="1100" dirty="0"/>
          </a:p>
          <a:p>
            <a:endParaRPr lang="en-US" sz="1100" dirty="0"/>
          </a:p>
        </p:txBody>
      </p:sp>
      <p:sp>
        <p:nvSpPr>
          <p:cNvPr id="9" name="TextBox 8">
            <a:extLst>
              <a:ext uri="{FF2B5EF4-FFF2-40B4-BE49-F238E27FC236}">
                <a16:creationId xmlns:a16="http://schemas.microsoft.com/office/drawing/2014/main" id="{BCAE6D56-4F8C-8362-C1B8-94EF1C7CC9B0}"/>
              </a:ext>
            </a:extLst>
          </p:cNvPr>
          <p:cNvSpPr txBox="1"/>
          <p:nvPr/>
        </p:nvSpPr>
        <p:spPr>
          <a:xfrm>
            <a:off x="1173997" y="5579093"/>
            <a:ext cx="7005554" cy="830997"/>
          </a:xfrm>
          <a:prstGeom prst="rect">
            <a:avLst/>
          </a:prstGeom>
          <a:noFill/>
        </p:spPr>
        <p:txBody>
          <a:bodyPr wrap="square">
            <a:spAutoFit/>
          </a:bodyPr>
          <a:lstStyle/>
          <a:p>
            <a:r>
              <a:rPr lang="en-US" sz="1600" b="1" dirty="0">
                <a:solidFill>
                  <a:schemeClr val="bg1"/>
                </a:solidFill>
              </a:rPr>
              <a:t>Transaction Details</a:t>
            </a:r>
            <a:r>
              <a:rPr lang="en-US" sz="1600" dirty="0">
                <a:solidFill>
                  <a:schemeClr val="bg1"/>
                </a:solidFill>
              </a:rPr>
              <a:t> is found in the lower part of the template. This template basically contains Account Title and its corresponding Debit and Credit column. </a:t>
            </a:r>
          </a:p>
        </p:txBody>
      </p:sp>
    </p:spTree>
    <p:extLst>
      <p:ext uri="{BB962C8B-B14F-4D97-AF65-F5344CB8AC3E}">
        <p14:creationId xmlns:p14="http://schemas.microsoft.com/office/powerpoint/2010/main" val="1027128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3D1EE-F79C-F1B3-9FDE-7328CF20F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082744" y="1694383"/>
            <a:ext cx="7721381" cy="619961"/>
          </a:xfrm>
        </p:spPr>
        <p:txBody>
          <a:bodyPr>
            <a:normAutofit fontScale="90000"/>
          </a:bodyPr>
          <a:lstStyle/>
          <a:p>
            <a:r>
              <a:rPr lang="en-US" b="1" dirty="0"/>
              <a:t>How to enter transaction in general journal</a:t>
            </a:r>
          </a:p>
        </p:txBody>
      </p:sp>
      <p:sp>
        <p:nvSpPr>
          <p:cNvPr id="2" name="Callout: Down Arrow 1">
            <a:extLst>
              <a:ext uri="{FF2B5EF4-FFF2-40B4-BE49-F238E27FC236}">
                <a16:creationId xmlns:a16="http://schemas.microsoft.com/office/drawing/2014/main" id="{50236FF5-675F-61DF-EB76-9ECB0F1519D3}"/>
              </a:ext>
            </a:extLst>
          </p:cNvPr>
          <p:cNvSpPr/>
          <p:nvPr/>
        </p:nvSpPr>
        <p:spPr>
          <a:xfrm>
            <a:off x="9781998" y="5273978"/>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3" name="TextBox 2">
            <a:extLst>
              <a:ext uri="{FF2B5EF4-FFF2-40B4-BE49-F238E27FC236}">
                <a16:creationId xmlns:a16="http://schemas.microsoft.com/office/drawing/2014/main" id="{E6613BBA-3DF8-13FF-3829-165D2F3040AA}"/>
              </a:ext>
            </a:extLst>
          </p:cNvPr>
          <p:cNvSpPr txBox="1"/>
          <p:nvPr/>
        </p:nvSpPr>
        <p:spPr>
          <a:xfrm>
            <a:off x="839949" y="2829443"/>
            <a:ext cx="10654145" cy="2677656"/>
          </a:xfrm>
          <a:prstGeom prst="rect">
            <a:avLst/>
          </a:prstGeom>
          <a:noFill/>
        </p:spPr>
        <p:txBody>
          <a:bodyPr wrap="square">
            <a:spAutoFit/>
          </a:bodyPr>
          <a:lstStyle/>
          <a:p>
            <a:pPr marL="342900" indent="-342900">
              <a:buFont typeface="Wingdings" panose="05000000000000000000" pitchFamily="2" charset="2"/>
              <a:buChar char="q"/>
            </a:pPr>
            <a:r>
              <a:rPr lang="en-US" sz="2400" dirty="0">
                <a:solidFill>
                  <a:schemeClr val="bg1"/>
                </a:solidFill>
              </a:rPr>
              <a:t>Open General Journal template </a:t>
            </a:r>
          </a:p>
          <a:p>
            <a:pPr marL="342900" indent="-342900">
              <a:buFont typeface="Wingdings" panose="05000000000000000000" pitchFamily="2" charset="2"/>
              <a:buChar char="q"/>
            </a:pPr>
            <a:r>
              <a:rPr lang="en-US" sz="2400" dirty="0">
                <a:solidFill>
                  <a:schemeClr val="bg1"/>
                </a:solidFill>
              </a:rPr>
              <a:t>Fill up the information required on the Header part </a:t>
            </a:r>
          </a:p>
          <a:p>
            <a:pPr marL="342900" indent="-342900">
              <a:buFont typeface="Wingdings" panose="05000000000000000000" pitchFamily="2" charset="2"/>
              <a:buChar char="q"/>
            </a:pPr>
            <a:r>
              <a:rPr lang="en-US" sz="2400" dirty="0">
                <a:solidFill>
                  <a:schemeClr val="bg1"/>
                </a:solidFill>
              </a:rPr>
              <a:t>Select a particular Account Title you desire to enter, then fill up amount either Debit or Credit. Learn More </a:t>
            </a:r>
          </a:p>
          <a:p>
            <a:pPr marL="342900" indent="-342900">
              <a:buFont typeface="Wingdings" panose="05000000000000000000" pitchFamily="2" charset="2"/>
              <a:buChar char="q"/>
            </a:pPr>
            <a:r>
              <a:rPr lang="en-US" sz="2400" dirty="0">
                <a:solidFill>
                  <a:schemeClr val="bg1"/>
                </a:solidFill>
              </a:rPr>
              <a:t>Click </a:t>
            </a:r>
            <a:r>
              <a:rPr lang="en-US" sz="2400" i="1" dirty="0">
                <a:solidFill>
                  <a:schemeClr val="bg1"/>
                </a:solidFill>
              </a:rPr>
              <a:t>Save &amp; New</a:t>
            </a:r>
            <a:r>
              <a:rPr lang="en-US" sz="2400" dirty="0">
                <a:solidFill>
                  <a:schemeClr val="bg1"/>
                </a:solidFill>
              </a:rPr>
              <a:t> or </a:t>
            </a:r>
            <a:r>
              <a:rPr lang="en-US" sz="2400" i="1" dirty="0">
                <a:solidFill>
                  <a:schemeClr val="bg1"/>
                </a:solidFill>
              </a:rPr>
              <a:t>Save &amp; Close</a:t>
            </a:r>
            <a:r>
              <a:rPr lang="en-US" sz="2400" dirty="0">
                <a:solidFill>
                  <a:schemeClr val="bg1"/>
                </a:solidFill>
              </a:rPr>
              <a:t> button found on the bottom part to save the transaction. </a:t>
            </a:r>
          </a:p>
          <a:p>
            <a:endParaRPr lang="en-US" sz="2400" dirty="0">
              <a:solidFill>
                <a:schemeClr val="bg1"/>
              </a:solidFill>
            </a:endParaRPr>
          </a:p>
        </p:txBody>
      </p:sp>
      <p:sp>
        <p:nvSpPr>
          <p:cNvPr id="8" name="TextBox 7">
            <a:extLst>
              <a:ext uri="{FF2B5EF4-FFF2-40B4-BE49-F238E27FC236}">
                <a16:creationId xmlns:a16="http://schemas.microsoft.com/office/drawing/2014/main" id="{71C95B8D-F306-C145-5D62-1525D118ACDE}"/>
              </a:ext>
            </a:extLst>
          </p:cNvPr>
          <p:cNvSpPr txBox="1"/>
          <p:nvPr/>
        </p:nvSpPr>
        <p:spPr>
          <a:xfrm>
            <a:off x="9602780" y="6080998"/>
            <a:ext cx="1650026" cy="938719"/>
          </a:xfrm>
          <a:prstGeom prst="rect">
            <a:avLst/>
          </a:prstGeom>
          <a:noFill/>
        </p:spPr>
        <p:txBody>
          <a:bodyPr wrap="square">
            <a:spAutoFit/>
          </a:bodyPr>
          <a:lstStyle/>
          <a:p>
            <a:r>
              <a:rPr lang="en-US" sz="1100" dirty="0">
                <a:hlinkClick r:id="rId3" action="ppaction://hlinkfile">
                  <a:extLst>
                    <a:ext uri="{A12FA001-AC4F-418D-AE19-62706E023703}">
                      <ahyp:hlinkClr xmlns:ahyp="http://schemas.microsoft.com/office/drawing/2018/hyperlinkcolor" val="tx"/>
                    </a:ext>
                  </a:extLst>
                </a:hlinkClick>
              </a:rPr>
              <a:t>file:///C:/Help/mp4/gen%20journal/gen%20journal.html</a:t>
            </a:r>
            <a:endParaRPr lang="en-US" sz="1100" dirty="0"/>
          </a:p>
          <a:p>
            <a:endParaRPr lang="en-US" sz="1100" dirty="0"/>
          </a:p>
          <a:p>
            <a:endParaRPr lang="en-US" sz="1100" dirty="0"/>
          </a:p>
        </p:txBody>
      </p:sp>
    </p:spTree>
    <p:extLst>
      <p:ext uri="{BB962C8B-B14F-4D97-AF65-F5344CB8AC3E}">
        <p14:creationId xmlns:p14="http://schemas.microsoft.com/office/powerpoint/2010/main" val="2638060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79BF0-FDA7-A8B1-FA02-0013D9798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75FFE-B8C0-9EA3-582E-708A0D2C1C4D}"/>
              </a:ext>
            </a:extLst>
          </p:cNvPr>
          <p:cNvSpPr>
            <a:spLocks noGrp="1"/>
          </p:cNvSpPr>
          <p:nvPr>
            <p:ph type="ctrTitle"/>
          </p:nvPr>
        </p:nvSpPr>
        <p:spPr>
          <a:xfrm>
            <a:off x="245806" y="2687961"/>
            <a:ext cx="11946194" cy="1191581"/>
          </a:xfrm>
        </p:spPr>
        <p:txBody>
          <a:bodyPr>
            <a:normAutofit/>
          </a:bodyPr>
          <a:lstStyle/>
          <a:p>
            <a:pPr algn="ctr"/>
            <a:r>
              <a:rPr lang="en-US" b="1" dirty="0"/>
              <a:t>Special type of transactions</a:t>
            </a:r>
          </a:p>
        </p:txBody>
      </p:sp>
    </p:spTree>
    <p:extLst>
      <p:ext uri="{BB962C8B-B14F-4D97-AF65-F5344CB8AC3E}">
        <p14:creationId xmlns:p14="http://schemas.microsoft.com/office/powerpoint/2010/main" val="287672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874DB9-4573-BAC9-1003-0C2BE7CF1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60A34F-66CC-B640-1CD5-99ED5F8A7ED6}"/>
              </a:ext>
            </a:extLst>
          </p:cNvPr>
          <p:cNvSpPr>
            <a:spLocks noGrp="1"/>
          </p:cNvSpPr>
          <p:nvPr>
            <p:ph type="title"/>
          </p:nvPr>
        </p:nvSpPr>
        <p:spPr>
          <a:xfrm>
            <a:off x="2502339" y="1447695"/>
            <a:ext cx="9402616" cy="955676"/>
          </a:xfrm>
        </p:spPr>
        <p:txBody>
          <a:bodyPr>
            <a:normAutofit fontScale="90000"/>
          </a:bodyPr>
          <a:lstStyle/>
          <a:p>
            <a:r>
              <a:rPr lang="en-US" b="1" dirty="0"/>
              <a:t>Easy journal accounting system modules</a:t>
            </a:r>
          </a:p>
        </p:txBody>
      </p:sp>
      <p:sp>
        <p:nvSpPr>
          <p:cNvPr id="3" name="TextBox 2">
            <a:extLst>
              <a:ext uri="{FF2B5EF4-FFF2-40B4-BE49-F238E27FC236}">
                <a16:creationId xmlns:a16="http://schemas.microsoft.com/office/drawing/2014/main" id="{B039B1A6-AAA4-BF40-CB6B-1DBED8B1A047}"/>
              </a:ext>
            </a:extLst>
          </p:cNvPr>
          <p:cNvSpPr txBox="1"/>
          <p:nvPr/>
        </p:nvSpPr>
        <p:spPr>
          <a:xfrm>
            <a:off x="642782" y="3545046"/>
            <a:ext cx="10341077" cy="954107"/>
          </a:xfrm>
          <a:prstGeom prst="rect">
            <a:avLst/>
          </a:prstGeom>
          <a:noFill/>
        </p:spPr>
        <p:txBody>
          <a:bodyPr wrap="square">
            <a:spAutoFit/>
          </a:bodyPr>
          <a:lstStyle/>
          <a:p>
            <a:r>
              <a:rPr lang="en-US" sz="2800" b="1" dirty="0">
                <a:solidFill>
                  <a:schemeClr val="bg1"/>
                </a:solidFill>
                <a:latin typeface="Calibri" panose="020F0502020204030204" pitchFamily="34" charset="0"/>
              </a:rPr>
              <a:t>Accounting Module </a:t>
            </a:r>
            <a:r>
              <a:rPr lang="en-US" sz="2800" dirty="0">
                <a:solidFill>
                  <a:schemeClr val="bg1"/>
                </a:solidFill>
                <a:latin typeface="Calibri" panose="020F0502020204030204" pitchFamily="34" charset="0"/>
              </a:rPr>
              <a:t>is where accounting transactions are recorded and financial reports are generated</a:t>
            </a:r>
            <a:r>
              <a:rPr lang="en-US" sz="2800" b="1" dirty="0">
                <a:solidFill>
                  <a:schemeClr val="bg1"/>
                </a:solidFill>
                <a:latin typeface="Calibri" panose="020F0502020204030204" pitchFamily="34" charset="0"/>
              </a:rPr>
              <a:t>.</a:t>
            </a:r>
            <a:endParaRPr lang="en-US" sz="2800" dirty="0">
              <a:solidFill>
                <a:schemeClr val="bg1"/>
              </a:solidFill>
            </a:endParaRPr>
          </a:p>
        </p:txBody>
      </p:sp>
      <p:sp>
        <p:nvSpPr>
          <p:cNvPr id="4" name="TextBox 3">
            <a:extLst>
              <a:ext uri="{FF2B5EF4-FFF2-40B4-BE49-F238E27FC236}">
                <a16:creationId xmlns:a16="http://schemas.microsoft.com/office/drawing/2014/main" id="{4BB8F034-C765-94EC-0468-AB87B072D63D}"/>
              </a:ext>
            </a:extLst>
          </p:cNvPr>
          <p:cNvSpPr txBox="1"/>
          <p:nvPr/>
        </p:nvSpPr>
        <p:spPr>
          <a:xfrm>
            <a:off x="642783" y="4806742"/>
            <a:ext cx="10341077" cy="523220"/>
          </a:xfrm>
          <a:prstGeom prst="rect">
            <a:avLst/>
          </a:prstGeom>
          <a:noFill/>
        </p:spPr>
        <p:txBody>
          <a:bodyPr wrap="square">
            <a:spAutoFit/>
          </a:bodyPr>
          <a:lstStyle/>
          <a:p>
            <a:r>
              <a:rPr lang="en-US" sz="2800" b="1" dirty="0">
                <a:solidFill>
                  <a:schemeClr val="bg1"/>
                </a:solidFill>
                <a:latin typeface="Calibri" panose="020F0502020204030204" pitchFamily="34" charset="0"/>
              </a:rPr>
              <a:t>BIR Reports Module </a:t>
            </a:r>
            <a:r>
              <a:rPr lang="en-US" sz="2800" dirty="0">
                <a:solidFill>
                  <a:schemeClr val="bg1"/>
                </a:solidFill>
                <a:latin typeface="Calibri" panose="020F0502020204030204" pitchFamily="34" charset="0"/>
              </a:rPr>
              <a:t>is where various BIR reports will be generated</a:t>
            </a:r>
            <a:endParaRPr lang="en-US" sz="2800" dirty="0">
              <a:solidFill>
                <a:schemeClr val="bg1"/>
              </a:solidFill>
            </a:endParaRPr>
          </a:p>
        </p:txBody>
      </p:sp>
    </p:spTree>
    <p:extLst>
      <p:ext uri="{BB962C8B-B14F-4D97-AF65-F5344CB8AC3E}">
        <p14:creationId xmlns:p14="http://schemas.microsoft.com/office/powerpoint/2010/main" val="957849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E8B7EC-1D93-DFA7-9F8A-A13E75D7B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875381" y="1477738"/>
            <a:ext cx="10654145" cy="619961"/>
          </a:xfrm>
        </p:spPr>
        <p:txBody>
          <a:bodyPr>
            <a:normAutofit/>
          </a:bodyPr>
          <a:lstStyle/>
          <a:p>
            <a:r>
              <a:rPr lang="en-US" b="1" dirty="0"/>
              <a:t>Special type of transactions</a:t>
            </a:r>
          </a:p>
        </p:txBody>
      </p:sp>
      <p:sp>
        <p:nvSpPr>
          <p:cNvPr id="3" name="TextBox 2">
            <a:extLst>
              <a:ext uri="{FF2B5EF4-FFF2-40B4-BE49-F238E27FC236}">
                <a16:creationId xmlns:a16="http://schemas.microsoft.com/office/drawing/2014/main" id="{E6613BBA-3DF8-13FF-3829-165D2F3040AA}"/>
              </a:ext>
            </a:extLst>
          </p:cNvPr>
          <p:cNvSpPr txBox="1"/>
          <p:nvPr/>
        </p:nvSpPr>
        <p:spPr>
          <a:xfrm>
            <a:off x="944558" y="2523232"/>
            <a:ext cx="10654145" cy="4154984"/>
          </a:xfrm>
          <a:prstGeom prst="rect">
            <a:avLst/>
          </a:prstGeom>
          <a:noFill/>
        </p:spPr>
        <p:txBody>
          <a:bodyPr wrap="square">
            <a:spAutoFit/>
          </a:bodyPr>
          <a:lstStyle/>
          <a:p>
            <a:r>
              <a:rPr lang="en-US" sz="2400" dirty="0">
                <a:solidFill>
                  <a:schemeClr val="bg1"/>
                </a:solidFill>
                <a:latin typeface="Calibri" panose="020F0502020204030204" pitchFamily="34" charset="0"/>
              </a:rPr>
              <a:t>There are certain transactions that require specific method when it is recorded in the system. Among these transactions are the following: </a:t>
            </a:r>
          </a:p>
          <a:p>
            <a:endParaRPr lang="en-US" sz="2400" dirty="0">
              <a:solidFill>
                <a:schemeClr val="bg1"/>
              </a:solidFill>
              <a:latin typeface="Calibri" panose="020F0502020204030204" pitchFamily="34" charset="0"/>
            </a:endParaRPr>
          </a:p>
          <a:p>
            <a:pPr marL="342900" indent="-342900">
              <a:buFont typeface="Wingdings" panose="05000000000000000000" pitchFamily="2" charset="2"/>
              <a:buChar char="q"/>
            </a:pPr>
            <a:r>
              <a:rPr lang="en-US" sz="2400" dirty="0">
                <a:solidFill>
                  <a:schemeClr val="bg1"/>
                </a:solidFill>
                <a:latin typeface="Calibri" panose="020F0502020204030204" pitchFamily="34" charset="0"/>
              </a:rPr>
              <a:t>Purchase of Capital Goods with corresponding Input Tax </a:t>
            </a:r>
          </a:p>
          <a:p>
            <a:pPr marL="342900" indent="-342900">
              <a:buFont typeface="Wingdings" panose="05000000000000000000" pitchFamily="2" charset="2"/>
              <a:buChar char="q"/>
            </a:pPr>
            <a:r>
              <a:rPr lang="en-US" sz="2400" dirty="0">
                <a:solidFill>
                  <a:schemeClr val="bg1"/>
                </a:solidFill>
                <a:latin typeface="Calibri" panose="020F0502020204030204" pitchFamily="34" charset="0"/>
              </a:rPr>
              <a:t>Importation with corresponding Input Tax </a:t>
            </a:r>
          </a:p>
          <a:p>
            <a:pPr marL="342900" indent="-342900">
              <a:buFont typeface="Wingdings" panose="05000000000000000000" pitchFamily="2" charset="2"/>
              <a:buChar char="q"/>
            </a:pPr>
            <a:r>
              <a:rPr lang="en-US" sz="2400" dirty="0">
                <a:solidFill>
                  <a:schemeClr val="bg1"/>
                </a:solidFill>
                <a:latin typeface="Calibri" panose="020F0502020204030204" pitchFamily="34" charset="0"/>
              </a:rPr>
              <a:t>Closing of Input and Output Tax to VAT Payable Account </a:t>
            </a:r>
          </a:p>
          <a:p>
            <a:pPr marL="342900" indent="-342900">
              <a:buFont typeface="Wingdings" panose="05000000000000000000" pitchFamily="2" charset="2"/>
              <a:buChar char="q"/>
            </a:pPr>
            <a:r>
              <a:rPr lang="en-US" sz="2400" dirty="0">
                <a:solidFill>
                  <a:schemeClr val="bg1"/>
                </a:solidFill>
                <a:latin typeface="Calibri" panose="020F0502020204030204" pitchFamily="34" charset="0"/>
              </a:rPr>
              <a:t>Government Sales with multiple Withholding tax </a:t>
            </a:r>
          </a:p>
          <a:p>
            <a:pPr marL="342900" indent="-342900">
              <a:buFont typeface="Wingdings" panose="05000000000000000000" pitchFamily="2" charset="2"/>
              <a:buChar char="q"/>
            </a:pPr>
            <a:r>
              <a:rPr lang="en-US" sz="2400" dirty="0">
                <a:solidFill>
                  <a:schemeClr val="bg1"/>
                </a:solidFill>
                <a:latin typeface="Calibri" panose="020F0502020204030204" pitchFamily="34" charset="0"/>
              </a:rPr>
              <a:t>Expense transaction having partly 12% VAT and VAT exempt tax implication </a:t>
            </a:r>
          </a:p>
          <a:p>
            <a:pPr marL="342900" indent="-342900">
              <a:buFont typeface="Wingdings" panose="05000000000000000000" pitchFamily="2" charset="2"/>
              <a:buChar char="q"/>
            </a:pPr>
            <a:r>
              <a:rPr lang="en-US" sz="2400" dirty="0">
                <a:solidFill>
                  <a:schemeClr val="bg1"/>
                </a:solidFill>
                <a:latin typeface="Calibri" panose="020F0502020204030204" pitchFamily="34" charset="0"/>
              </a:rPr>
              <a:t>How to enter Deferred Output tax on Services rendered on Account and recognize Output Tax upon collection. </a:t>
            </a:r>
          </a:p>
          <a:p>
            <a:endParaRPr lang="en-US" sz="2400" dirty="0">
              <a:solidFill>
                <a:schemeClr val="bg1"/>
              </a:solidFill>
            </a:endParaRPr>
          </a:p>
        </p:txBody>
      </p:sp>
    </p:spTree>
    <p:extLst>
      <p:ext uri="{BB962C8B-B14F-4D97-AF65-F5344CB8AC3E}">
        <p14:creationId xmlns:p14="http://schemas.microsoft.com/office/powerpoint/2010/main" val="376693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89216-02C0-A7A5-3991-0EA5E6D8D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956168" y="1265957"/>
            <a:ext cx="10654145" cy="1507630"/>
          </a:xfrm>
        </p:spPr>
        <p:txBody>
          <a:bodyPr>
            <a:normAutofit fontScale="90000"/>
          </a:bodyPr>
          <a:lstStyle/>
          <a:p>
            <a:r>
              <a:rPr lang="en-US" sz="3100" b="1" dirty="0">
                <a:hlinkClick r:id="rId3" action="ppaction://hlinkfile">
                  <a:extLst>
                    <a:ext uri="{A12FA001-AC4F-418D-AE19-62706E023703}">
                      <ahyp:hlinkClr xmlns:ahyp="http://schemas.microsoft.com/office/drawing/2018/hyperlinkcolor" val="tx"/>
                    </a:ext>
                  </a:extLst>
                </a:hlinkClick>
              </a:rPr>
              <a:t>How to record transaction involving Purchase of Capital Goods with corresponding Input Tax</a:t>
            </a:r>
            <a:r>
              <a:rPr lang="en-US" sz="3100" b="1" dirty="0"/>
              <a:t> </a:t>
            </a:r>
            <a:br>
              <a:rPr lang="en-US" b="1" dirty="0"/>
            </a:br>
            <a:endParaRPr lang="en-US" b="1" dirty="0"/>
          </a:p>
        </p:txBody>
      </p:sp>
      <p:sp>
        <p:nvSpPr>
          <p:cNvPr id="3" name="TextBox 2">
            <a:extLst>
              <a:ext uri="{FF2B5EF4-FFF2-40B4-BE49-F238E27FC236}">
                <a16:creationId xmlns:a16="http://schemas.microsoft.com/office/drawing/2014/main" id="{E6613BBA-3DF8-13FF-3829-165D2F3040AA}"/>
              </a:ext>
            </a:extLst>
          </p:cNvPr>
          <p:cNvSpPr txBox="1"/>
          <p:nvPr/>
        </p:nvSpPr>
        <p:spPr>
          <a:xfrm>
            <a:off x="997824" y="2483066"/>
            <a:ext cx="10654145" cy="4278094"/>
          </a:xfrm>
          <a:prstGeom prst="rect">
            <a:avLst/>
          </a:prstGeom>
          <a:noFill/>
        </p:spPr>
        <p:txBody>
          <a:bodyPr wrap="square">
            <a:spAutoFit/>
          </a:bodyPr>
          <a:lstStyle/>
          <a:p>
            <a:r>
              <a:rPr lang="en-US" sz="1600" dirty="0"/>
              <a:t>There are two ways on how to record Purchase of Capital Goods with corresponding Input Tax. You may enter it in Cash Disbursement Journal or in General Journal. </a:t>
            </a:r>
            <a:br>
              <a:rPr lang="en-US" sz="1600" dirty="0"/>
            </a:br>
            <a:br>
              <a:rPr lang="en-US" sz="1600" dirty="0">
                <a:solidFill>
                  <a:schemeClr val="bg1"/>
                </a:solidFill>
              </a:rPr>
            </a:br>
            <a:r>
              <a:rPr lang="en-US" sz="1600" b="1" dirty="0">
                <a:solidFill>
                  <a:schemeClr val="bg1"/>
                </a:solidFill>
              </a:rPr>
              <a:t>A. Under Cash Disbursement Journal</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Cash Disbursement template </a:t>
            </a:r>
          </a:p>
          <a:p>
            <a:pPr marL="285750" indent="-285750">
              <a:buFont typeface="Wingdings" panose="05000000000000000000" pitchFamily="2" charset="2"/>
              <a:buChar char="§"/>
            </a:pPr>
            <a:r>
              <a:rPr lang="en-US" sz="1600" dirty="0">
                <a:solidFill>
                  <a:schemeClr val="bg1"/>
                </a:solidFill>
              </a:rPr>
              <a:t>Provide the necessary information required in the header part </a:t>
            </a:r>
          </a:p>
          <a:p>
            <a:pPr marL="285750" indent="-285750">
              <a:buFont typeface="Wingdings" panose="05000000000000000000" pitchFamily="2" charset="2"/>
              <a:buChar char="§"/>
            </a:pPr>
            <a:r>
              <a:rPr lang="en-US" sz="1600" dirty="0">
                <a:solidFill>
                  <a:schemeClr val="bg1"/>
                </a:solidFill>
              </a:rPr>
              <a:t>In Sundry Account column, select a particular Capital Asset Account that pertains to the transaction you desire to enter. </a:t>
            </a:r>
          </a:p>
          <a:p>
            <a:pPr marL="285750" indent="-285750">
              <a:buFont typeface="Wingdings" panose="05000000000000000000" pitchFamily="2" charset="2"/>
              <a:buChar char="§"/>
            </a:pPr>
            <a:r>
              <a:rPr lang="en-US" sz="1600" dirty="0">
                <a:solidFill>
                  <a:schemeClr val="bg1"/>
                </a:solidFill>
              </a:rPr>
              <a:t>In the next row, select Input Tax Account </a:t>
            </a:r>
          </a:p>
          <a:p>
            <a:pPr marL="285750" indent="-285750">
              <a:buFont typeface="Wingdings" panose="05000000000000000000" pitchFamily="2" charset="2"/>
              <a:buChar char="§"/>
            </a:pPr>
            <a:r>
              <a:rPr lang="en-US" sz="1600" dirty="0">
                <a:solidFill>
                  <a:schemeClr val="bg1"/>
                </a:solidFill>
              </a:rPr>
              <a:t>A prompt will appear asking “Would you like to include this transaction in VAT Computation?” </a:t>
            </a:r>
          </a:p>
          <a:p>
            <a:pPr marL="285750" indent="-285750">
              <a:buFont typeface="Wingdings" panose="05000000000000000000" pitchFamily="2" charset="2"/>
              <a:buChar char="§"/>
            </a:pPr>
            <a:r>
              <a:rPr lang="en-US" sz="1600" dirty="0">
                <a:solidFill>
                  <a:schemeClr val="bg1"/>
                </a:solidFill>
              </a:rPr>
              <a:t>Click “Yes” </a:t>
            </a:r>
          </a:p>
          <a:p>
            <a:pPr marL="285750" indent="-285750">
              <a:buFont typeface="Wingdings" panose="05000000000000000000" pitchFamily="2" charset="2"/>
              <a:buChar char="§"/>
            </a:pPr>
            <a:r>
              <a:rPr lang="en-US" sz="1600" dirty="0">
                <a:solidFill>
                  <a:schemeClr val="bg1"/>
                </a:solidFill>
              </a:rPr>
              <a:t>Provide seller's information </a:t>
            </a:r>
          </a:p>
          <a:p>
            <a:pPr marL="285750" indent="-285750">
              <a:buFont typeface="Wingdings" panose="05000000000000000000" pitchFamily="2" charset="2"/>
              <a:buChar char="§"/>
            </a:pPr>
            <a:r>
              <a:rPr lang="en-US" sz="1600" dirty="0">
                <a:solidFill>
                  <a:schemeClr val="bg1"/>
                </a:solidFill>
              </a:rPr>
              <a:t>A menu will pop up. Select “Capital Goods” as Tax Source </a:t>
            </a:r>
          </a:p>
          <a:p>
            <a:pPr marL="285750" indent="-285750">
              <a:buFont typeface="Wingdings" panose="05000000000000000000" pitchFamily="2" charset="2"/>
              <a:buChar char="§"/>
            </a:pPr>
            <a:r>
              <a:rPr lang="en-US" sz="1600" dirty="0">
                <a:solidFill>
                  <a:schemeClr val="bg1"/>
                </a:solidFill>
              </a:rPr>
              <a:t>Click Ok </a:t>
            </a:r>
          </a:p>
          <a:p>
            <a:pPr marL="285750" indent="-285750">
              <a:buFont typeface="Wingdings" panose="05000000000000000000" pitchFamily="2" charset="2"/>
              <a:buChar char="§"/>
            </a:pPr>
            <a:r>
              <a:rPr lang="en-US" sz="1600" dirty="0">
                <a:solidFill>
                  <a:schemeClr val="bg1"/>
                </a:solidFill>
              </a:rPr>
              <a:t>Fill up “Input” amount </a:t>
            </a:r>
          </a:p>
          <a:p>
            <a:pPr marL="285750" indent="-285750">
              <a:buFont typeface="Wingdings" panose="05000000000000000000" pitchFamily="2" charset="2"/>
              <a:buChar char="§"/>
            </a:pPr>
            <a:r>
              <a:rPr lang="en-US" sz="1600" dirty="0">
                <a:solidFill>
                  <a:schemeClr val="bg1"/>
                </a:solidFill>
              </a:rPr>
              <a:t>Save transaction </a:t>
            </a:r>
          </a:p>
          <a:p>
            <a:endParaRPr lang="en-US" sz="1600" dirty="0">
              <a:solidFill>
                <a:schemeClr val="bg1"/>
              </a:solidFill>
            </a:endParaRPr>
          </a:p>
        </p:txBody>
      </p:sp>
    </p:spTree>
    <p:extLst>
      <p:ext uri="{BB962C8B-B14F-4D97-AF65-F5344CB8AC3E}">
        <p14:creationId xmlns:p14="http://schemas.microsoft.com/office/powerpoint/2010/main" val="3011325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2CABD7-9C88-649A-E5C0-7BFDF0D96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071578" y="1332953"/>
            <a:ext cx="10654145" cy="1507630"/>
          </a:xfrm>
        </p:spPr>
        <p:txBody>
          <a:bodyPr>
            <a:normAutofit fontScale="90000"/>
          </a:bodyPr>
          <a:lstStyle/>
          <a:p>
            <a:r>
              <a:rPr lang="en-US" sz="3100" b="1" dirty="0">
                <a:hlinkClick r:id="rId3" action="ppaction://hlinkfile">
                  <a:extLst>
                    <a:ext uri="{A12FA001-AC4F-418D-AE19-62706E023703}">
                      <ahyp:hlinkClr xmlns:ahyp="http://schemas.microsoft.com/office/drawing/2018/hyperlinkcolor" val="tx"/>
                    </a:ext>
                  </a:extLst>
                </a:hlinkClick>
              </a:rPr>
              <a:t>How to record transaction involving Purchase of Capital Goods with corresponding Input Tax</a:t>
            </a:r>
            <a:r>
              <a:rPr lang="en-US" sz="3100" b="1" dirty="0"/>
              <a:t> </a:t>
            </a:r>
            <a:br>
              <a:rPr lang="en-US" b="1" dirty="0"/>
            </a:br>
            <a:endParaRPr lang="en-US" b="1" dirty="0"/>
          </a:p>
        </p:txBody>
      </p:sp>
      <p:sp>
        <p:nvSpPr>
          <p:cNvPr id="3" name="TextBox 2">
            <a:extLst>
              <a:ext uri="{FF2B5EF4-FFF2-40B4-BE49-F238E27FC236}">
                <a16:creationId xmlns:a16="http://schemas.microsoft.com/office/drawing/2014/main" id="{E6613BBA-3DF8-13FF-3829-165D2F3040AA}"/>
              </a:ext>
            </a:extLst>
          </p:cNvPr>
          <p:cNvSpPr txBox="1"/>
          <p:nvPr/>
        </p:nvSpPr>
        <p:spPr>
          <a:xfrm>
            <a:off x="997824" y="2967116"/>
            <a:ext cx="10654145" cy="3416320"/>
          </a:xfrm>
          <a:prstGeom prst="rect">
            <a:avLst/>
          </a:prstGeom>
          <a:noFill/>
        </p:spPr>
        <p:txBody>
          <a:bodyPr wrap="square">
            <a:spAutoFit/>
          </a:bodyPr>
          <a:lstStyle/>
          <a:p>
            <a:r>
              <a:rPr lang="en-US" b="1" dirty="0">
                <a:solidFill>
                  <a:schemeClr val="bg1"/>
                </a:solidFill>
              </a:rPr>
              <a:t>B. Under General Journal</a:t>
            </a:r>
            <a:r>
              <a:rPr lang="en-US" dirty="0">
                <a:solidFill>
                  <a:schemeClr val="bg1"/>
                </a:solidFill>
              </a:rPr>
              <a:t> </a:t>
            </a:r>
          </a:p>
          <a:p>
            <a:pPr marL="285750" indent="-285750">
              <a:buFont typeface="Wingdings" panose="05000000000000000000" pitchFamily="2" charset="2"/>
              <a:buChar char="§"/>
            </a:pPr>
            <a:r>
              <a:rPr lang="en-US" dirty="0">
                <a:solidFill>
                  <a:schemeClr val="bg1"/>
                </a:solidFill>
              </a:rPr>
              <a:t>Open General Journal template </a:t>
            </a:r>
          </a:p>
          <a:p>
            <a:pPr marL="285750" indent="-285750">
              <a:buFont typeface="Wingdings" panose="05000000000000000000" pitchFamily="2" charset="2"/>
              <a:buChar char="§"/>
            </a:pPr>
            <a:r>
              <a:rPr lang="en-US" dirty="0">
                <a:solidFill>
                  <a:schemeClr val="bg1"/>
                </a:solidFill>
              </a:rPr>
              <a:t>Enter Capital Asset Account that pertains to the transaction you desire to enter </a:t>
            </a:r>
          </a:p>
          <a:p>
            <a:pPr marL="285750" indent="-285750">
              <a:buFont typeface="Wingdings" panose="05000000000000000000" pitchFamily="2" charset="2"/>
              <a:buChar char="§"/>
            </a:pPr>
            <a:r>
              <a:rPr lang="en-US" dirty="0">
                <a:solidFill>
                  <a:schemeClr val="bg1"/>
                </a:solidFill>
              </a:rPr>
              <a:t>In the next row, select Input Tax Account </a:t>
            </a:r>
          </a:p>
          <a:p>
            <a:pPr marL="285750" indent="-285750">
              <a:buFont typeface="Wingdings" panose="05000000000000000000" pitchFamily="2" charset="2"/>
              <a:buChar char="§"/>
            </a:pPr>
            <a:r>
              <a:rPr lang="en-US" dirty="0">
                <a:solidFill>
                  <a:schemeClr val="bg1"/>
                </a:solidFill>
              </a:rPr>
              <a:t>A prompt will appear asking “ Would you like to include this transaction in VAT Computation?” </a:t>
            </a:r>
          </a:p>
          <a:p>
            <a:pPr marL="285750" indent="-285750">
              <a:buFont typeface="Wingdings" panose="05000000000000000000" pitchFamily="2" charset="2"/>
              <a:buChar char="§"/>
            </a:pPr>
            <a:r>
              <a:rPr lang="en-US" dirty="0">
                <a:solidFill>
                  <a:schemeClr val="bg1"/>
                </a:solidFill>
              </a:rPr>
              <a:t>Click “Yes” </a:t>
            </a:r>
          </a:p>
          <a:p>
            <a:pPr marL="285750" indent="-285750">
              <a:buFont typeface="Wingdings" panose="05000000000000000000" pitchFamily="2" charset="2"/>
              <a:buChar char="§"/>
            </a:pPr>
            <a:r>
              <a:rPr lang="en-US" dirty="0">
                <a:solidFill>
                  <a:schemeClr val="bg1"/>
                </a:solidFill>
              </a:rPr>
              <a:t>A menu will pop up, provide seller's information </a:t>
            </a:r>
          </a:p>
          <a:p>
            <a:pPr marL="285750" indent="-285750">
              <a:buFont typeface="Wingdings" panose="05000000000000000000" pitchFamily="2" charset="2"/>
              <a:buChar char="§"/>
            </a:pPr>
            <a:r>
              <a:rPr lang="en-US" dirty="0">
                <a:solidFill>
                  <a:schemeClr val="bg1"/>
                </a:solidFill>
              </a:rPr>
              <a:t>Select “Capital Goods” as Tax Source </a:t>
            </a:r>
          </a:p>
          <a:p>
            <a:pPr marL="285750" indent="-285750">
              <a:buFont typeface="Wingdings" panose="05000000000000000000" pitchFamily="2" charset="2"/>
              <a:buChar char="§"/>
            </a:pPr>
            <a:r>
              <a:rPr lang="en-US" dirty="0">
                <a:solidFill>
                  <a:schemeClr val="bg1"/>
                </a:solidFill>
              </a:rPr>
              <a:t>Then Click Ok </a:t>
            </a:r>
          </a:p>
          <a:p>
            <a:pPr marL="285750" indent="-285750">
              <a:buFont typeface="Wingdings" panose="05000000000000000000" pitchFamily="2" charset="2"/>
              <a:buChar char="§"/>
            </a:pPr>
            <a:r>
              <a:rPr lang="en-US" dirty="0">
                <a:solidFill>
                  <a:schemeClr val="bg1"/>
                </a:solidFill>
              </a:rPr>
              <a:t>Fill up “Input” amount </a:t>
            </a:r>
          </a:p>
          <a:p>
            <a:pPr marL="285750" indent="-285750">
              <a:buFont typeface="Wingdings" panose="05000000000000000000" pitchFamily="2" charset="2"/>
              <a:buChar char="§"/>
            </a:pPr>
            <a:r>
              <a:rPr lang="en-US" dirty="0">
                <a:solidFill>
                  <a:schemeClr val="bg1"/>
                </a:solidFill>
              </a:rPr>
              <a:t>Save transaction </a:t>
            </a:r>
          </a:p>
          <a:p>
            <a:endParaRPr lang="en-US" dirty="0">
              <a:solidFill>
                <a:schemeClr val="bg1"/>
              </a:solidFill>
            </a:endParaRPr>
          </a:p>
        </p:txBody>
      </p:sp>
      <p:sp>
        <p:nvSpPr>
          <p:cNvPr id="2" name="Callout: Down Arrow 1">
            <a:extLst>
              <a:ext uri="{FF2B5EF4-FFF2-40B4-BE49-F238E27FC236}">
                <a16:creationId xmlns:a16="http://schemas.microsoft.com/office/drawing/2014/main" id="{B53BD1FE-B3D7-3C2A-AB50-63BC0DEF7956}"/>
              </a:ext>
            </a:extLst>
          </p:cNvPr>
          <p:cNvSpPr/>
          <p:nvPr/>
        </p:nvSpPr>
        <p:spPr>
          <a:xfrm>
            <a:off x="9984600" y="4727813"/>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5" name="TextBox 4">
            <a:extLst>
              <a:ext uri="{FF2B5EF4-FFF2-40B4-BE49-F238E27FC236}">
                <a16:creationId xmlns:a16="http://schemas.microsoft.com/office/drawing/2014/main" id="{1B088FEA-D611-2AA5-99BB-EFDD635AEF97}"/>
              </a:ext>
            </a:extLst>
          </p:cNvPr>
          <p:cNvSpPr txBox="1"/>
          <p:nvPr/>
        </p:nvSpPr>
        <p:spPr>
          <a:xfrm>
            <a:off x="9769389" y="5590939"/>
            <a:ext cx="2042002" cy="938719"/>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file:///C:/Help/mp4/spl%20trans%20capital%20goods/spl%20trans%20capital%20goods.html</a:t>
            </a:r>
            <a:endParaRPr lang="en-US" sz="1100" dirty="0"/>
          </a:p>
          <a:p>
            <a:endParaRPr lang="en-US" sz="1100" dirty="0"/>
          </a:p>
        </p:txBody>
      </p:sp>
    </p:spTree>
    <p:extLst>
      <p:ext uri="{BB962C8B-B14F-4D97-AF65-F5344CB8AC3E}">
        <p14:creationId xmlns:p14="http://schemas.microsoft.com/office/powerpoint/2010/main" val="35965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83BE84-987F-C345-3210-B0B8109C8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497706" y="1058118"/>
            <a:ext cx="9282962" cy="1507630"/>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record transaction involving Importation with corresponding Input Tax </a:t>
            </a:r>
            <a:endParaRPr lang="en-US" b="1" dirty="0"/>
          </a:p>
        </p:txBody>
      </p:sp>
      <p:sp>
        <p:nvSpPr>
          <p:cNvPr id="3" name="TextBox 2">
            <a:extLst>
              <a:ext uri="{FF2B5EF4-FFF2-40B4-BE49-F238E27FC236}">
                <a16:creationId xmlns:a16="http://schemas.microsoft.com/office/drawing/2014/main" id="{E6613BBA-3DF8-13FF-3829-165D2F3040AA}"/>
              </a:ext>
            </a:extLst>
          </p:cNvPr>
          <p:cNvSpPr txBox="1"/>
          <p:nvPr/>
        </p:nvSpPr>
        <p:spPr>
          <a:xfrm>
            <a:off x="439538" y="3164681"/>
            <a:ext cx="6074868" cy="3785652"/>
          </a:xfrm>
          <a:prstGeom prst="rect">
            <a:avLst/>
          </a:prstGeom>
          <a:noFill/>
        </p:spPr>
        <p:txBody>
          <a:bodyPr wrap="square">
            <a:spAutoFit/>
          </a:bodyPr>
          <a:lstStyle/>
          <a:p>
            <a:br>
              <a:rPr lang="en-US" sz="1600" dirty="0">
                <a:solidFill>
                  <a:schemeClr val="bg1"/>
                </a:solidFill>
              </a:rPr>
            </a:br>
            <a:r>
              <a:rPr lang="en-US" sz="1600" b="1" dirty="0">
                <a:solidFill>
                  <a:schemeClr val="bg1"/>
                </a:solidFill>
              </a:rPr>
              <a:t>A. Under Cash Disbursement Journal</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Cash Disbursement template </a:t>
            </a:r>
          </a:p>
          <a:p>
            <a:pPr marL="285750" indent="-285750">
              <a:buFont typeface="Wingdings" panose="05000000000000000000" pitchFamily="2" charset="2"/>
              <a:buChar char="§"/>
            </a:pPr>
            <a:r>
              <a:rPr lang="en-US" sz="1600" dirty="0">
                <a:solidFill>
                  <a:schemeClr val="bg1"/>
                </a:solidFill>
              </a:rPr>
              <a:t>Provide the necessary information required in the header part </a:t>
            </a:r>
          </a:p>
          <a:p>
            <a:pPr marL="285750" indent="-285750">
              <a:buFont typeface="Wingdings" panose="05000000000000000000" pitchFamily="2" charset="2"/>
              <a:buChar char="§"/>
            </a:pPr>
            <a:r>
              <a:rPr lang="en-US" sz="1600" dirty="0">
                <a:solidFill>
                  <a:schemeClr val="bg1"/>
                </a:solidFill>
              </a:rPr>
              <a:t>In Sundry Account column, enter Input Tax account </a:t>
            </a:r>
          </a:p>
          <a:p>
            <a:pPr marL="285750" indent="-285750">
              <a:buFont typeface="Wingdings" panose="05000000000000000000" pitchFamily="2" charset="2"/>
              <a:buChar char="§"/>
            </a:pPr>
            <a:r>
              <a:rPr lang="en-US" sz="1600" dirty="0">
                <a:solidFill>
                  <a:schemeClr val="bg1"/>
                </a:solidFill>
              </a:rPr>
              <a:t>A prompt will appear asking “ Would you like to include this transaction in VAT Computation?” </a:t>
            </a:r>
          </a:p>
          <a:p>
            <a:pPr marL="285750" indent="-285750">
              <a:buFont typeface="Wingdings" panose="05000000000000000000" pitchFamily="2" charset="2"/>
              <a:buChar char="§"/>
            </a:pPr>
            <a:r>
              <a:rPr lang="en-US" sz="1600" dirty="0">
                <a:solidFill>
                  <a:schemeClr val="bg1"/>
                </a:solidFill>
              </a:rPr>
              <a:t>Click “Yes” </a:t>
            </a:r>
          </a:p>
          <a:p>
            <a:pPr marL="285750" indent="-285750">
              <a:buFont typeface="Wingdings" panose="05000000000000000000" pitchFamily="2" charset="2"/>
              <a:buChar char="§"/>
            </a:pPr>
            <a:r>
              <a:rPr lang="en-US" sz="1600" dirty="0">
                <a:solidFill>
                  <a:schemeClr val="bg1"/>
                </a:solidFill>
              </a:rPr>
              <a:t>A menu will pop up, select “Importation” as Tax Source </a:t>
            </a:r>
          </a:p>
          <a:p>
            <a:pPr marL="285750" indent="-285750">
              <a:buFont typeface="Wingdings" panose="05000000000000000000" pitchFamily="2" charset="2"/>
              <a:buChar char="§"/>
            </a:pPr>
            <a:r>
              <a:rPr lang="en-US" sz="1600" dirty="0">
                <a:solidFill>
                  <a:schemeClr val="bg1"/>
                </a:solidFill>
              </a:rPr>
              <a:t>Fill up necessary information with regards to the particular Importation transaction </a:t>
            </a:r>
          </a:p>
          <a:p>
            <a:pPr marL="285750" indent="-285750">
              <a:buFont typeface="Wingdings" panose="05000000000000000000" pitchFamily="2" charset="2"/>
              <a:buChar char="§"/>
            </a:pPr>
            <a:r>
              <a:rPr lang="en-US" sz="1600" dirty="0">
                <a:solidFill>
                  <a:schemeClr val="bg1"/>
                </a:solidFill>
              </a:rPr>
              <a:t>Click Ok </a:t>
            </a:r>
          </a:p>
          <a:p>
            <a:pPr marL="285750" indent="-285750">
              <a:buFont typeface="Wingdings" panose="05000000000000000000" pitchFamily="2" charset="2"/>
              <a:buChar char="§"/>
            </a:pPr>
            <a:r>
              <a:rPr lang="en-US" sz="1600" dirty="0">
                <a:solidFill>
                  <a:schemeClr val="bg1"/>
                </a:solidFill>
              </a:rPr>
              <a:t>Save transaction </a:t>
            </a:r>
          </a:p>
          <a:p>
            <a:endParaRPr lang="en-US" sz="1600" dirty="0">
              <a:solidFill>
                <a:schemeClr val="bg1"/>
              </a:solidFill>
            </a:endParaRPr>
          </a:p>
        </p:txBody>
      </p:sp>
      <p:sp>
        <p:nvSpPr>
          <p:cNvPr id="4" name="TextBox 3">
            <a:extLst>
              <a:ext uri="{FF2B5EF4-FFF2-40B4-BE49-F238E27FC236}">
                <a16:creationId xmlns:a16="http://schemas.microsoft.com/office/drawing/2014/main" id="{F9811738-C9E9-86D9-9BA9-56277E7D72DB}"/>
              </a:ext>
            </a:extLst>
          </p:cNvPr>
          <p:cNvSpPr txBox="1"/>
          <p:nvPr/>
        </p:nvSpPr>
        <p:spPr>
          <a:xfrm>
            <a:off x="6315769" y="3371642"/>
            <a:ext cx="6074868" cy="3293209"/>
          </a:xfrm>
          <a:prstGeom prst="rect">
            <a:avLst/>
          </a:prstGeom>
          <a:noFill/>
        </p:spPr>
        <p:txBody>
          <a:bodyPr wrap="square">
            <a:spAutoFit/>
          </a:bodyPr>
          <a:lstStyle/>
          <a:p>
            <a:r>
              <a:rPr lang="en-US" sz="1600" b="1" dirty="0">
                <a:solidFill>
                  <a:schemeClr val="bg1"/>
                </a:solidFill>
              </a:rPr>
              <a:t>B. Under General Journal</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General Journal template </a:t>
            </a:r>
          </a:p>
          <a:p>
            <a:pPr marL="285750" indent="-285750">
              <a:buFont typeface="Wingdings" panose="05000000000000000000" pitchFamily="2" charset="2"/>
              <a:buChar char="§"/>
            </a:pPr>
            <a:r>
              <a:rPr lang="en-US" sz="1600" dirty="0">
                <a:solidFill>
                  <a:schemeClr val="bg1"/>
                </a:solidFill>
              </a:rPr>
              <a:t>Enter “Input Tax” account </a:t>
            </a:r>
          </a:p>
          <a:p>
            <a:pPr marL="285750" indent="-285750">
              <a:buFont typeface="Wingdings" panose="05000000000000000000" pitchFamily="2" charset="2"/>
              <a:buChar char="§"/>
            </a:pPr>
            <a:r>
              <a:rPr lang="en-US" sz="1600" dirty="0">
                <a:solidFill>
                  <a:schemeClr val="bg1"/>
                </a:solidFill>
              </a:rPr>
              <a:t>A prompt will appear asking “Would you like to include this transaction in VAT Computation?” </a:t>
            </a:r>
          </a:p>
          <a:p>
            <a:pPr marL="285750" indent="-285750">
              <a:buFont typeface="Wingdings" panose="05000000000000000000" pitchFamily="2" charset="2"/>
              <a:buChar char="§"/>
            </a:pPr>
            <a:r>
              <a:rPr lang="en-US" sz="1600" dirty="0">
                <a:solidFill>
                  <a:schemeClr val="bg1"/>
                </a:solidFill>
              </a:rPr>
              <a:t>Click “Yes” </a:t>
            </a:r>
          </a:p>
          <a:p>
            <a:pPr marL="285750" indent="-285750">
              <a:buFont typeface="Wingdings" panose="05000000000000000000" pitchFamily="2" charset="2"/>
              <a:buChar char="§"/>
            </a:pPr>
            <a:r>
              <a:rPr lang="en-US" sz="1600" dirty="0">
                <a:solidFill>
                  <a:schemeClr val="bg1"/>
                </a:solidFill>
              </a:rPr>
              <a:t>A menu will pop up, select “Importation” as Tax Source </a:t>
            </a:r>
          </a:p>
          <a:p>
            <a:pPr marL="285750" indent="-285750">
              <a:buFont typeface="Wingdings" panose="05000000000000000000" pitchFamily="2" charset="2"/>
              <a:buChar char="§"/>
            </a:pPr>
            <a:r>
              <a:rPr lang="en-US" sz="1600" dirty="0">
                <a:solidFill>
                  <a:schemeClr val="bg1"/>
                </a:solidFill>
              </a:rPr>
              <a:t>Click Ok </a:t>
            </a:r>
          </a:p>
          <a:p>
            <a:pPr marL="285750" indent="-285750">
              <a:buFont typeface="Wingdings" panose="05000000000000000000" pitchFamily="2" charset="2"/>
              <a:buChar char="§"/>
            </a:pPr>
            <a:r>
              <a:rPr lang="en-US" sz="1600" dirty="0">
                <a:solidFill>
                  <a:schemeClr val="bg1"/>
                </a:solidFill>
              </a:rPr>
              <a:t>Fill up necessary information with regards to the particular Importation transaction </a:t>
            </a:r>
          </a:p>
          <a:p>
            <a:pPr marL="285750" indent="-285750">
              <a:buFont typeface="Wingdings" panose="05000000000000000000" pitchFamily="2" charset="2"/>
              <a:buChar char="§"/>
            </a:pPr>
            <a:r>
              <a:rPr lang="en-US" sz="1600" dirty="0">
                <a:solidFill>
                  <a:schemeClr val="bg1"/>
                </a:solidFill>
              </a:rPr>
              <a:t>Then Click Ok </a:t>
            </a:r>
          </a:p>
          <a:p>
            <a:pPr marL="285750" indent="-285750">
              <a:buFont typeface="Wingdings" panose="05000000000000000000" pitchFamily="2" charset="2"/>
              <a:buChar char="§"/>
            </a:pPr>
            <a:r>
              <a:rPr lang="en-US" sz="1600" dirty="0">
                <a:solidFill>
                  <a:schemeClr val="bg1"/>
                </a:solidFill>
              </a:rPr>
              <a:t>Save transaction </a:t>
            </a:r>
          </a:p>
          <a:p>
            <a:endParaRPr lang="en-US" sz="1600" dirty="0">
              <a:solidFill>
                <a:schemeClr val="bg1"/>
              </a:solidFill>
            </a:endParaRPr>
          </a:p>
        </p:txBody>
      </p:sp>
      <p:sp>
        <p:nvSpPr>
          <p:cNvPr id="6" name="TextBox 5">
            <a:extLst>
              <a:ext uri="{FF2B5EF4-FFF2-40B4-BE49-F238E27FC236}">
                <a16:creationId xmlns:a16="http://schemas.microsoft.com/office/drawing/2014/main" id="{1719A282-FC86-ED08-A38D-1AD57561E008}"/>
              </a:ext>
            </a:extLst>
          </p:cNvPr>
          <p:cNvSpPr txBox="1"/>
          <p:nvPr/>
        </p:nvSpPr>
        <p:spPr>
          <a:xfrm>
            <a:off x="768927" y="2632978"/>
            <a:ext cx="10654145" cy="646331"/>
          </a:xfrm>
          <a:prstGeom prst="rect">
            <a:avLst/>
          </a:prstGeom>
          <a:noFill/>
        </p:spPr>
        <p:txBody>
          <a:bodyPr wrap="square">
            <a:spAutoFit/>
          </a:bodyPr>
          <a:lstStyle/>
          <a:p>
            <a:r>
              <a:rPr lang="en-US" dirty="0"/>
              <a:t>There are two ways on how to record Importation with corresponding Input Tax. You may enter it in Cash Disbursement Journal or in General Journal. </a:t>
            </a:r>
          </a:p>
        </p:txBody>
      </p:sp>
    </p:spTree>
    <p:extLst>
      <p:ext uri="{BB962C8B-B14F-4D97-AF65-F5344CB8AC3E}">
        <p14:creationId xmlns:p14="http://schemas.microsoft.com/office/powerpoint/2010/main" val="3756157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516469-6556-B197-D3C2-8FB945189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040663" y="1254623"/>
            <a:ext cx="7363967" cy="1248966"/>
          </a:xfrm>
        </p:spPr>
        <p:txBody>
          <a:bodyPr>
            <a:normAutofit fontScale="90000"/>
          </a:bodyPr>
          <a:lstStyle/>
          <a:p>
            <a:r>
              <a:rPr lang="en-US" sz="3200" b="1" dirty="0">
                <a:hlinkClick r:id="rId3" action="ppaction://hlinkfile">
                  <a:extLst>
                    <a:ext uri="{A12FA001-AC4F-418D-AE19-62706E023703}">
                      <ahyp:hlinkClr xmlns:ahyp="http://schemas.microsoft.com/office/drawing/2018/hyperlinkcolor" val="tx"/>
                    </a:ext>
                  </a:extLst>
                </a:hlinkClick>
              </a:rPr>
              <a:t>How to close Input Tax and Output Tax to VAT Payable Account</a:t>
            </a:r>
            <a:r>
              <a:rPr lang="en-US" sz="3200" b="1" dirty="0"/>
              <a:t> </a:t>
            </a:r>
          </a:p>
        </p:txBody>
      </p:sp>
      <p:sp>
        <p:nvSpPr>
          <p:cNvPr id="3" name="TextBox 2">
            <a:extLst>
              <a:ext uri="{FF2B5EF4-FFF2-40B4-BE49-F238E27FC236}">
                <a16:creationId xmlns:a16="http://schemas.microsoft.com/office/drawing/2014/main" id="{E6613BBA-3DF8-13FF-3829-165D2F3040AA}"/>
              </a:ext>
            </a:extLst>
          </p:cNvPr>
          <p:cNvSpPr txBox="1"/>
          <p:nvPr/>
        </p:nvSpPr>
        <p:spPr>
          <a:xfrm>
            <a:off x="1001166" y="2518351"/>
            <a:ext cx="10189667" cy="3693319"/>
          </a:xfrm>
          <a:prstGeom prst="rect">
            <a:avLst/>
          </a:prstGeom>
          <a:noFill/>
        </p:spPr>
        <p:txBody>
          <a:bodyPr wrap="square">
            <a:spAutoFit/>
          </a:bodyPr>
          <a:lstStyle/>
          <a:p>
            <a:pPr marL="285750" indent="-285750">
              <a:buFont typeface="Wingdings" panose="05000000000000000000" pitchFamily="2" charset="2"/>
              <a:buChar char="q"/>
            </a:pPr>
            <a:r>
              <a:rPr lang="en-US" dirty="0">
                <a:solidFill>
                  <a:schemeClr val="bg1"/>
                </a:solidFill>
              </a:rPr>
              <a:t>Open General Journal template </a:t>
            </a:r>
          </a:p>
          <a:p>
            <a:pPr marL="285750" indent="-285750">
              <a:buFont typeface="Wingdings" panose="05000000000000000000" pitchFamily="2" charset="2"/>
              <a:buChar char="q"/>
            </a:pPr>
            <a:r>
              <a:rPr lang="en-US" dirty="0">
                <a:solidFill>
                  <a:schemeClr val="bg1"/>
                </a:solidFill>
              </a:rPr>
              <a:t>Enter Output Tax Account </a:t>
            </a:r>
          </a:p>
          <a:p>
            <a:pPr marL="285750" indent="-285750">
              <a:buFont typeface="Wingdings" panose="05000000000000000000" pitchFamily="2" charset="2"/>
              <a:buChar char="q"/>
            </a:pPr>
            <a:r>
              <a:rPr lang="en-US" dirty="0">
                <a:solidFill>
                  <a:schemeClr val="bg1"/>
                </a:solidFill>
              </a:rPr>
              <a:t>A prompt will appear asking “Would you like to include this transaction in VAT Computation?” </a:t>
            </a:r>
          </a:p>
          <a:p>
            <a:pPr marL="285750" indent="-285750">
              <a:buFont typeface="Wingdings" panose="05000000000000000000" pitchFamily="2" charset="2"/>
              <a:buChar char="q"/>
            </a:pPr>
            <a:r>
              <a:rPr lang="en-US" dirty="0">
                <a:solidFill>
                  <a:schemeClr val="bg1"/>
                </a:solidFill>
              </a:rPr>
              <a:t>Click “NO” </a:t>
            </a:r>
          </a:p>
          <a:p>
            <a:pPr marL="285750" indent="-285750">
              <a:buFont typeface="Wingdings" panose="05000000000000000000" pitchFamily="2" charset="2"/>
              <a:buChar char="q"/>
            </a:pPr>
            <a:r>
              <a:rPr lang="en-US" dirty="0">
                <a:solidFill>
                  <a:schemeClr val="bg1"/>
                </a:solidFill>
              </a:rPr>
              <a:t>Fill up corresponding amount on Debit Side </a:t>
            </a:r>
          </a:p>
          <a:p>
            <a:pPr marL="285750" indent="-285750">
              <a:buFont typeface="Wingdings" panose="05000000000000000000" pitchFamily="2" charset="2"/>
              <a:buChar char="q"/>
            </a:pPr>
            <a:r>
              <a:rPr lang="en-US" dirty="0">
                <a:solidFill>
                  <a:schemeClr val="bg1"/>
                </a:solidFill>
              </a:rPr>
              <a:t>In the next row, enter Input Tax Account </a:t>
            </a:r>
          </a:p>
          <a:p>
            <a:pPr marL="285750" indent="-285750">
              <a:buFont typeface="Wingdings" panose="05000000000000000000" pitchFamily="2" charset="2"/>
              <a:buChar char="q"/>
            </a:pPr>
            <a:r>
              <a:rPr lang="en-US" dirty="0">
                <a:solidFill>
                  <a:schemeClr val="bg1"/>
                </a:solidFill>
              </a:rPr>
              <a:t>A prompt will appear asking “Would you like to include this transaction in VAT Computation?” </a:t>
            </a:r>
          </a:p>
          <a:p>
            <a:pPr marL="285750" indent="-285750">
              <a:buFont typeface="Wingdings" panose="05000000000000000000" pitchFamily="2" charset="2"/>
              <a:buChar char="q"/>
            </a:pPr>
            <a:r>
              <a:rPr lang="en-US" dirty="0">
                <a:solidFill>
                  <a:schemeClr val="bg1"/>
                </a:solidFill>
              </a:rPr>
              <a:t>Click “NO” </a:t>
            </a:r>
          </a:p>
          <a:p>
            <a:pPr marL="285750" indent="-285750">
              <a:buFont typeface="Wingdings" panose="05000000000000000000" pitchFamily="2" charset="2"/>
              <a:buChar char="q"/>
            </a:pPr>
            <a:r>
              <a:rPr lang="en-US" dirty="0">
                <a:solidFill>
                  <a:schemeClr val="bg1"/>
                </a:solidFill>
              </a:rPr>
              <a:t>Fill up corresponding amount on Credit Side </a:t>
            </a:r>
          </a:p>
          <a:p>
            <a:pPr marL="285750" indent="-285750">
              <a:buFont typeface="Wingdings" panose="05000000000000000000" pitchFamily="2" charset="2"/>
              <a:buChar char="q"/>
            </a:pPr>
            <a:r>
              <a:rPr lang="en-US" dirty="0">
                <a:solidFill>
                  <a:schemeClr val="bg1"/>
                </a:solidFill>
              </a:rPr>
              <a:t>Enter VAT Payable and its corresponding amount on Credit side </a:t>
            </a:r>
          </a:p>
          <a:p>
            <a:pPr marL="285750" indent="-285750">
              <a:buFont typeface="Wingdings" panose="05000000000000000000" pitchFamily="2" charset="2"/>
              <a:buChar char="q"/>
            </a:pPr>
            <a:r>
              <a:rPr lang="en-US" dirty="0">
                <a:solidFill>
                  <a:schemeClr val="bg1"/>
                </a:solidFill>
              </a:rPr>
              <a:t>Save transaction </a:t>
            </a:r>
          </a:p>
        </p:txBody>
      </p:sp>
      <p:sp>
        <p:nvSpPr>
          <p:cNvPr id="2" name="Callout: Down Arrow 1">
            <a:extLst>
              <a:ext uri="{FF2B5EF4-FFF2-40B4-BE49-F238E27FC236}">
                <a16:creationId xmlns:a16="http://schemas.microsoft.com/office/drawing/2014/main" id="{BEF40261-ED82-49B7-0C89-D124A3680113}"/>
              </a:ext>
            </a:extLst>
          </p:cNvPr>
          <p:cNvSpPr/>
          <p:nvPr/>
        </p:nvSpPr>
        <p:spPr>
          <a:xfrm>
            <a:off x="9113040" y="4855157"/>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8" name="TextBox 7">
            <a:extLst>
              <a:ext uri="{FF2B5EF4-FFF2-40B4-BE49-F238E27FC236}">
                <a16:creationId xmlns:a16="http://schemas.microsoft.com/office/drawing/2014/main" id="{BBC41C7F-5C4A-EB81-0A0B-26EFBA602152}"/>
              </a:ext>
            </a:extLst>
          </p:cNvPr>
          <p:cNvSpPr txBox="1"/>
          <p:nvPr/>
        </p:nvSpPr>
        <p:spPr>
          <a:xfrm>
            <a:off x="8834575" y="5728929"/>
            <a:ext cx="2307492" cy="938719"/>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file:///C:/Help/mp4/spl%20vat%20payable/spl%20vat%20payable.html</a:t>
            </a:r>
            <a:endParaRPr lang="en-US" sz="1100" dirty="0"/>
          </a:p>
          <a:p>
            <a:endParaRPr lang="en-US" sz="1100" dirty="0"/>
          </a:p>
          <a:p>
            <a:endParaRPr lang="en-US" sz="1100" dirty="0"/>
          </a:p>
        </p:txBody>
      </p:sp>
    </p:spTree>
    <p:extLst>
      <p:ext uri="{BB962C8B-B14F-4D97-AF65-F5344CB8AC3E}">
        <p14:creationId xmlns:p14="http://schemas.microsoft.com/office/powerpoint/2010/main" val="3635988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3FEDDE-C398-07E0-3668-5D09BCBFE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814046" y="951252"/>
            <a:ext cx="9377954" cy="1202831"/>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Enter Government Sale with multiple Withholding Taxes</a:t>
            </a:r>
            <a:r>
              <a:rPr lang="en-US" b="1" dirty="0"/>
              <a:t> </a:t>
            </a:r>
          </a:p>
        </p:txBody>
      </p:sp>
      <p:sp>
        <p:nvSpPr>
          <p:cNvPr id="3" name="TextBox 2">
            <a:extLst>
              <a:ext uri="{FF2B5EF4-FFF2-40B4-BE49-F238E27FC236}">
                <a16:creationId xmlns:a16="http://schemas.microsoft.com/office/drawing/2014/main" id="{E6613BBA-3DF8-13FF-3829-165D2F3040AA}"/>
              </a:ext>
            </a:extLst>
          </p:cNvPr>
          <p:cNvSpPr txBox="1"/>
          <p:nvPr/>
        </p:nvSpPr>
        <p:spPr>
          <a:xfrm>
            <a:off x="236563" y="3095658"/>
            <a:ext cx="6074868" cy="3754874"/>
          </a:xfrm>
          <a:prstGeom prst="rect">
            <a:avLst/>
          </a:prstGeom>
          <a:noFill/>
        </p:spPr>
        <p:txBody>
          <a:bodyPr wrap="square">
            <a:spAutoFit/>
          </a:bodyPr>
          <a:lstStyle/>
          <a:p>
            <a:r>
              <a:rPr lang="en-US" sz="1400" b="1" dirty="0">
                <a:solidFill>
                  <a:schemeClr val="bg1"/>
                </a:solidFill>
              </a:rPr>
              <a:t>A. Under Cash Receipts Journal</a:t>
            </a:r>
            <a:r>
              <a:rPr lang="en-US" sz="1400" dirty="0">
                <a:solidFill>
                  <a:schemeClr val="bg1"/>
                </a:solidFill>
              </a:rPr>
              <a:t> </a:t>
            </a:r>
          </a:p>
          <a:p>
            <a:pPr marL="285750" indent="-285750">
              <a:buFont typeface="Wingdings" panose="05000000000000000000" pitchFamily="2" charset="2"/>
              <a:buChar char="§"/>
            </a:pPr>
            <a:r>
              <a:rPr lang="en-US" sz="1400" dirty="0">
                <a:solidFill>
                  <a:schemeClr val="bg1"/>
                </a:solidFill>
              </a:rPr>
              <a:t>Open Cash Receipts template </a:t>
            </a:r>
          </a:p>
          <a:p>
            <a:pPr marL="285750" indent="-285750">
              <a:buFont typeface="Wingdings" panose="05000000000000000000" pitchFamily="2" charset="2"/>
              <a:buChar char="§"/>
            </a:pPr>
            <a:r>
              <a:rPr lang="en-US" sz="1400" dirty="0">
                <a:solidFill>
                  <a:schemeClr val="bg1"/>
                </a:solidFill>
              </a:rPr>
              <a:t>Provide necessary information on the header part </a:t>
            </a:r>
          </a:p>
          <a:p>
            <a:pPr marL="285750" indent="-285750">
              <a:buFont typeface="Wingdings" panose="05000000000000000000" pitchFamily="2" charset="2"/>
              <a:buChar char="§"/>
            </a:pPr>
            <a:r>
              <a:rPr lang="en-US" sz="1400" dirty="0">
                <a:solidFill>
                  <a:schemeClr val="bg1"/>
                </a:solidFill>
              </a:rPr>
              <a:t>On the Transaction Details, fill up </a:t>
            </a:r>
            <a:r>
              <a:rPr lang="en-US" sz="1400" b="1" dirty="0">
                <a:solidFill>
                  <a:schemeClr val="bg1"/>
                </a:solidFill>
              </a:rPr>
              <a:t>Invoice No.</a:t>
            </a:r>
            <a:r>
              <a:rPr lang="en-US" sz="1400" dirty="0">
                <a:solidFill>
                  <a:schemeClr val="bg1"/>
                </a:solidFill>
              </a:rPr>
              <a:t> found in the first column of the Transaction Details </a:t>
            </a:r>
          </a:p>
          <a:p>
            <a:pPr marL="285750" indent="-285750">
              <a:buFont typeface="Wingdings" panose="05000000000000000000" pitchFamily="2" charset="2"/>
              <a:buChar char="§"/>
            </a:pPr>
            <a:r>
              <a:rPr lang="en-US" sz="1400" dirty="0">
                <a:solidFill>
                  <a:schemeClr val="bg1"/>
                </a:solidFill>
              </a:rPr>
              <a:t>Under Cash Sales Type column, select either 12% VAT, or VAT Exempt, then press "Enter" </a:t>
            </a:r>
          </a:p>
          <a:p>
            <a:pPr marL="285750" indent="-285750">
              <a:buFont typeface="Wingdings" panose="05000000000000000000" pitchFamily="2" charset="2"/>
              <a:buChar char="§"/>
            </a:pPr>
            <a:r>
              <a:rPr lang="en-US" sz="1400" dirty="0">
                <a:solidFill>
                  <a:schemeClr val="bg1"/>
                </a:solidFill>
              </a:rPr>
              <a:t>“VAT Computation” menu will automatically appear. Fill up the necessary information </a:t>
            </a:r>
          </a:p>
          <a:p>
            <a:pPr marL="285750" indent="-285750">
              <a:buFont typeface="Wingdings" panose="05000000000000000000" pitchFamily="2" charset="2"/>
              <a:buChar char="§"/>
            </a:pPr>
            <a:r>
              <a:rPr lang="en-US" sz="1400" dirty="0">
                <a:solidFill>
                  <a:schemeClr val="bg1"/>
                </a:solidFill>
              </a:rPr>
              <a:t>Select ATC, Withholding Tax amount will be automatically computed </a:t>
            </a:r>
          </a:p>
          <a:p>
            <a:pPr marL="285750" indent="-285750">
              <a:buFont typeface="Wingdings" panose="05000000000000000000" pitchFamily="2" charset="2"/>
              <a:buChar char="§"/>
            </a:pPr>
            <a:r>
              <a:rPr lang="en-US" sz="1400" dirty="0">
                <a:solidFill>
                  <a:schemeClr val="bg1"/>
                </a:solidFill>
              </a:rPr>
              <a:t>Click OK </a:t>
            </a:r>
          </a:p>
          <a:p>
            <a:pPr marL="285750" indent="-285750">
              <a:buFont typeface="Wingdings" panose="05000000000000000000" pitchFamily="2" charset="2"/>
              <a:buChar char="§"/>
            </a:pPr>
            <a:r>
              <a:rPr lang="en-US" sz="1400" dirty="0">
                <a:solidFill>
                  <a:schemeClr val="bg1"/>
                </a:solidFill>
              </a:rPr>
              <a:t>Observe that figures are automatically posted in their respective columns </a:t>
            </a:r>
          </a:p>
          <a:p>
            <a:pPr marL="285750" indent="-285750">
              <a:buFont typeface="Wingdings" panose="05000000000000000000" pitchFamily="2" charset="2"/>
              <a:buChar char="§"/>
            </a:pPr>
            <a:r>
              <a:rPr lang="en-US" sz="1400" dirty="0">
                <a:solidFill>
                  <a:schemeClr val="bg1"/>
                </a:solidFill>
              </a:rPr>
              <a:t>Fill up the other Withholding Tax amount and its corresponding ATC below the first Withholding amount of the same column </a:t>
            </a:r>
          </a:p>
          <a:p>
            <a:pPr marL="285750" indent="-285750">
              <a:buFont typeface="Wingdings" panose="05000000000000000000" pitchFamily="2" charset="2"/>
              <a:buChar char="§"/>
            </a:pPr>
            <a:r>
              <a:rPr lang="en-US" sz="1400" dirty="0">
                <a:solidFill>
                  <a:schemeClr val="bg1"/>
                </a:solidFill>
              </a:rPr>
              <a:t>Save transaction </a:t>
            </a:r>
          </a:p>
          <a:p>
            <a:endParaRPr lang="en-US" sz="1400" dirty="0">
              <a:solidFill>
                <a:schemeClr val="bg1"/>
              </a:solidFill>
            </a:endParaRPr>
          </a:p>
        </p:txBody>
      </p:sp>
      <p:sp>
        <p:nvSpPr>
          <p:cNvPr id="4" name="TextBox 3">
            <a:extLst>
              <a:ext uri="{FF2B5EF4-FFF2-40B4-BE49-F238E27FC236}">
                <a16:creationId xmlns:a16="http://schemas.microsoft.com/office/drawing/2014/main" id="{F9811738-C9E9-86D9-9BA9-56277E7D72DB}"/>
              </a:ext>
            </a:extLst>
          </p:cNvPr>
          <p:cNvSpPr txBox="1"/>
          <p:nvPr/>
        </p:nvSpPr>
        <p:spPr>
          <a:xfrm>
            <a:off x="6260978" y="3105335"/>
            <a:ext cx="6074868" cy="3323987"/>
          </a:xfrm>
          <a:prstGeom prst="rect">
            <a:avLst/>
          </a:prstGeom>
          <a:noFill/>
        </p:spPr>
        <p:txBody>
          <a:bodyPr wrap="square">
            <a:spAutoFit/>
          </a:bodyPr>
          <a:lstStyle/>
          <a:p>
            <a:r>
              <a:rPr lang="en-US" sz="1400" b="1" dirty="0">
                <a:solidFill>
                  <a:schemeClr val="bg1"/>
                </a:solidFill>
              </a:rPr>
              <a:t>B. Under Sales on Account</a:t>
            </a:r>
            <a:r>
              <a:rPr lang="en-US" sz="1400" dirty="0">
                <a:solidFill>
                  <a:schemeClr val="bg1"/>
                </a:solidFill>
              </a:rPr>
              <a:t> </a:t>
            </a:r>
          </a:p>
          <a:p>
            <a:pPr marL="285750" indent="-285750">
              <a:buFont typeface="Wingdings" panose="05000000000000000000" pitchFamily="2" charset="2"/>
              <a:buChar char="§"/>
            </a:pPr>
            <a:r>
              <a:rPr lang="en-US" sz="1400" dirty="0">
                <a:solidFill>
                  <a:schemeClr val="bg1"/>
                </a:solidFill>
              </a:rPr>
              <a:t>Open Sales on Account template </a:t>
            </a:r>
          </a:p>
          <a:p>
            <a:pPr marL="285750" indent="-285750">
              <a:buFont typeface="Wingdings" panose="05000000000000000000" pitchFamily="2" charset="2"/>
              <a:buChar char="§"/>
            </a:pPr>
            <a:r>
              <a:rPr lang="en-US" sz="1400" dirty="0">
                <a:solidFill>
                  <a:schemeClr val="bg1"/>
                </a:solidFill>
              </a:rPr>
              <a:t>Provide the necessary information required in the header part </a:t>
            </a:r>
          </a:p>
          <a:p>
            <a:pPr marL="285750" indent="-285750">
              <a:buFont typeface="Wingdings" panose="05000000000000000000" pitchFamily="2" charset="2"/>
              <a:buChar char="§"/>
            </a:pPr>
            <a:r>
              <a:rPr lang="en-US" sz="1400" dirty="0">
                <a:solidFill>
                  <a:schemeClr val="bg1"/>
                </a:solidFill>
              </a:rPr>
              <a:t>Under Cash Sales Type column, select either 12% VAT or VAT Exempt, then press "Enter" </a:t>
            </a:r>
          </a:p>
          <a:p>
            <a:pPr marL="285750" indent="-285750">
              <a:buFont typeface="Wingdings" panose="05000000000000000000" pitchFamily="2" charset="2"/>
              <a:buChar char="§"/>
            </a:pPr>
            <a:r>
              <a:rPr lang="en-US" sz="1400" dirty="0">
                <a:solidFill>
                  <a:schemeClr val="bg1"/>
                </a:solidFill>
              </a:rPr>
              <a:t>“VAT Computation” menu will automatically appear. Fill up the necessary information Select ATC, Withholding Tax amount will be automatically computed </a:t>
            </a:r>
          </a:p>
          <a:p>
            <a:pPr marL="285750" indent="-285750">
              <a:buFont typeface="Wingdings" panose="05000000000000000000" pitchFamily="2" charset="2"/>
              <a:buChar char="§"/>
            </a:pPr>
            <a:r>
              <a:rPr lang="en-US" sz="1400" dirty="0">
                <a:solidFill>
                  <a:schemeClr val="bg1"/>
                </a:solidFill>
              </a:rPr>
              <a:t>Click OK </a:t>
            </a:r>
          </a:p>
          <a:p>
            <a:pPr marL="285750" indent="-285750">
              <a:buFont typeface="Wingdings" panose="05000000000000000000" pitchFamily="2" charset="2"/>
              <a:buChar char="§"/>
            </a:pPr>
            <a:r>
              <a:rPr lang="en-US" sz="1400" dirty="0">
                <a:solidFill>
                  <a:schemeClr val="bg1"/>
                </a:solidFill>
              </a:rPr>
              <a:t>Observe that figures are automatically posted in their respective columns </a:t>
            </a:r>
          </a:p>
          <a:p>
            <a:pPr marL="285750" indent="-285750">
              <a:buFont typeface="Wingdings" panose="05000000000000000000" pitchFamily="2" charset="2"/>
              <a:buChar char="§"/>
            </a:pPr>
            <a:r>
              <a:rPr lang="en-US" sz="1400" dirty="0">
                <a:solidFill>
                  <a:schemeClr val="bg1"/>
                </a:solidFill>
              </a:rPr>
              <a:t>Fill up the other Withholding Tax amount and its corresponding ATC below the first Withholding amount of the same column </a:t>
            </a:r>
          </a:p>
          <a:p>
            <a:pPr marL="285750" indent="-285750">
              <a:buFont typeface="Wingdings" panose="05000000000000000000" pitchFamily="2" charset="2"/>
              <a:buChar char="§"/>
            </a:pPr>
            <a:r>
              <a:rPr lang="en-US" sz="1400" dirty="0">
                <a:solidFill>
                  <a:schemeClr val="bg1"/>
                </a:solidFill>
              </a:rPr>
              <a:t>Save transaction </a:t>
            </a:r>
          </a:p>
          <a:p>
            <a:endParaRPr lang="en-US" sz="1400" dirty="0">
              <a:solidFill>
                <a:schemeClr val="bg1"/>
              </a:solidFill>
            </a:endParaRPr>
          </a:p>
        </p:txBody>
      </p:sp>
      <p:sp>
        <p:nvSpPr>
          <p:cNvPr id="6" name="TextBox 5">
            <a:extLst>
              <a:ext uri="{FF2B5EF4-FFF2-40B4-BE49-F238E27FC236}">
                <a16:creationId xmlns:a16="http://schemas.microsoft.com/office/drawing/2014/main" id="{1719A282-FC86-ED08-A38D-1AD57561E008}"/>
              </a:ext>
            </a:extLst>
          </p:cNvPr>
          <p:cNvSpPr txBox="1"/>
          <p:nvPr/>
        </p:nvSpPr>
        <p:spPr>
          <a:xfrm>
            <a:off x="236563" y="2351282"/>
            <a:ext cx="10654145" cy="646331"/>
          </a:xfrm>
          <a:prstGeom prst="rect">
            <a:avLst/>
          </a:prstGeom>
          <a:noFill/>
        </p:spPr>
        <p:txBody>
          <a:bodyPr wrap="square">
            <a:spAutoFit/>
          </a:bodyPr>
          <a:lstStyle/>
          <a:p>
            <a:r>
              <a:rPr lang="en-US" dirty="0"/>
              <a:t>There are two ways on how to record Government Sale with multiple Withholding Taxes. You may enter it in Cash Receipts Journal or in General Journal. </a:t>
            </a:r>
          </a:p>
        </p:txBody>
      </p:sp>
      <p:sp>
        <p:nvSpPr>
          <p:cNvPr id="5" name="TextBox 4">
            <a:extLst>
              <a:ext uri="{FF2B5EF4-FFF2-40B4-BE49-F238E27FC236}">
                <a16:creationId xmlns:a16="http://schemas.microsoft.com/office/drawing/2014/main" id="{ADA97BB3-D43A-67E0-E16F-1722A283480F}"/>
              </a:ext>
            </a:extLst>
          </p:cNvPr>
          <p:cNvSpPr txBox="1"/>
          <p:nvPr/>
        </p:nvSpPr>
        <p:spPr>
          <a:xfrm>
            <a:off x="10635448" y="2821614"/>
            <a:ext cx="1556551" cy="707886"/>
          </a:xfrm>
          <a:prstGeom prst="rect">
            <a:avLst/>
          </a:prstGeom>
          <a:noFill/>
        </p:spPr>
        <p:txBody>
          <a:bodyPr wrap="square">
            <a:spAutoFit/>
          </a:bodyPr>
          <a:lstStyle/>
          <a:p>
            <a:r>
              <a:rPr lang="en-US" sz="1000" dirty="0">
                <a:hlinkClick r:id="rId4" action="ppaction://hlinkfile">
                  <a:extLst>
                    <a:ext uri="{A12FA001-AC4F-418D-AE19-62706E023703}">
                      <ahyp:hlinkClr xmlns:ahyp="http://schemas.microsoft.com/office/drawing/2018/hyperlinkcolor" val="tx"/>
                    </a:ext>
                  </a:extLst>
                </a:hlinkClick>
              </a:rPr>
              <a:t>file:///C:/Help/mp4/spl%20govt%20sale/spl%20govt%20sale.html</a:t>
            </a:r>
            <a:endParaRPr lang="en-US" sz="1000" dirty="0"/>
          </a:p>
          <a:p>
            <a:endParaRPr lang="en-US" sz="1000" dirty="0"/>
          </a:p>
        </p:txBody>
      </p:sp>
      <p:sp>
        <p:nvSpPr>
          <p:cNvPr id="8" name="Callout: Down Arrow 7">
            <a:extLst>
              <a:ext uri="{FF2B5EF4-FFF2-40B4-BE49-F238E27FC236}">
                <a16:creationId xmlns:a16="http://schemas.microsoft.com/office/drawing/2014/main" id="{E453B9F3-DB11-E3A3-3F9A-6AD953E74511}"/>
              </a:ext>
            </a:extLst>
          </p:cNvPr>
          <p:cNvSpPr/>
          <p:nvPr/>
        </p:nvSpPr>
        <p:spPr>
          <a:xfrm>
            <a:off x="10770468" y="2170353"/>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Tree>
    <p:extLst>
      <p:ext uri="{BB962C8B-B14F-4D97-AF65-F5344CB8AC3E}">
        <p14:creationId xmlns:p14="http://schemas.microsoft.com/office/powerpoint/2010/main" val="3179536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1EEA3-1460-3DBB-64F6-064020364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223951" y="1344130"/>
            <a:ext cx="8166099" cy="923330"/>
          </a:xfrm>
        </p:spPr>
        <p:txBody>
          <a:bodyPr>
            <a:noAutofit/>
          </a:bodyPr>
          <a:lstStyle/>
          <a:p>
            <a:r>
              <a:rPr lang="en-US" sz="2800" b="1" dirty="0">
                <a:hlinkClick r:id="rId4" action="ppaction://hlinkfile">
                  <a:extLst>
                    <a:ext uri="{A12FA001-AC4F-418D-AE19-62706E023703}">
                      <ahyp:hlinkClr xmlns:ahyp="http://schemas.microsoft.com/office/drawing/2018/hyperlinkcolor" val="tx"/>
                    </a:ext>
                  </a:extLst>
                </a:hlinkClick>
              </a:rPr>
              <a:t>How to Enter Expense transaction having partly 12% VAT and VAT exempt tax implication.</a:t>
            </a:r>
            <a:r>
              <a:rPr lang="en-US" sz="2800" b="1" dirty="0"/>
              <a:t> </a:t>
            </a:r>
          </a:p>
        </p:txBody>
      </p:sp>
      <p:sp>
        <p:nvSpPr>
          <p:cNvPr id="4" name="TextBox 3">
            <a:extLst>
              <a:ext uri="{FF2B5EF4-FFF2-40B4-BE49-F238E27FC236}">
                <a16:creationId xmlns:a16="http://schemas.microsoft.com/office/drawing/2014/main" id="{F9811738-C9E9-86D9-9BA9-56277E7D72DB}"/>
              </a:ext>
            </a:extLst>
          </p:cNvPr>
          <p:cNvSpPr txBox="1"/>
          <p:nvPr/>
        </p:nvSpPr>
        <p:spPr>
          <a:xfrm>
            <a:off x="6033232" y="3020164"/>
            <a:ext cx="6074868" cy="3539430"/>
          </a:xfrm>
          <a:prstGeom prst="rect">
            <a:avLst/>
          </a:prstGeom>
          <a:noFill/>
        </p:spPr>
        <p:txBody>
          <a:bodyPr wrap="square">
            <a:spAutoFit/>
          </a:bodyPr>
          <a:lstStyle/>
          <a:p>
            <a:r>
              <a:rPr lang="en-US" sz="1400" b="1" dirty="0">
                <a:solidFill>
                  <a:schemeClr val="bg1"/>
                </a:solidFill>
              </a:rPr>
              <a:t>B. Under Purchase on Account Journal</a:t>
            </a:r>
            <a:r>
              <a:rPr lang="en-US" sz="1400" dirty="0">
                <a:solidFill>
                  <a:schemeClr val="bg1"/>
                </a:solidFill>
              </a:rPr>
              <a:t> </a:t>
            </a:r>
          </a:p>
          <a:p>
            <a:pPr marL="285750" indent="-285750">
              <a:buFont typeface="Wingdings" panose="05000000000000000000" pitchFamily="2" charset="2"/>
              <a:buChar char="§"/>
            </a:pPr>
            <a:r>
              <a:rPr lang="en-US" sz="1400" dirty="0">
                <a:solidFill>
                  <a:schemeClr val="bg1"/>
                </a:solidFill>
              </a:rPr>
              <a:t>Open Purchase on Account template </a:t>
            </a:r>
          </a:p>
          <a:p>
            <a:pPr marL="285750" indent="-285750">
              <a:buFont typeface="Wingdings" panose="05000000000000000000" pitchFamily="2" charset="2"/>
              <a:buChar char="§"/>
            </a:pPr>
            <a:r>
              <a:rPr lang="en-US" sz="1400" dirty="0">
                <a:solidFill>
                  <a:schemeClr val="bg1"/>
                </a:solidFill>
              </a:rPr>
              <a:t>Provide the necessary information on the header part </a:t>
            </a:r>
          </a:p>
          <a:p>
            <a:pPr marL="285750" indent="-285750">
              <a:buFont typeface="Wingdings" panose="05000000000000000000" pitchFamily="2" charset="2"/>
              <a:buChar char="§"/>
            </a:pPr>
            <a:r>
              <a:rPr lang="en-US" sz="1400" dirty="0">
                <a:solidFill>
                  <a:schemeClr val="bg1"/>
                </a:solidFill>
              </a:rPr>
              <a:t>Select particular Expense Account under Expense and other Purchases column </a:t>
            </a:r>
          </a:p>
          <a:p>
            <a:pPr marL="285750" indent="-285750">
              <a:buFont typeface="Wingdings" panose="05000000000000000000" pitchFamily="2" charset="2"/>
              <a:buChar char="§"/>
            </a:pPr>
            <a:r>
              <a:rPr lang="en-US" sz="1400" dirty="0">
                <a:solidFill>
                  <a:schemeClr val="bg1"/>
                </a:solidFill>
              </a:rPr>
              <a:t>On VAT Type column, select 12% VAT to record the portion under 12% VAT </a:t>
            </a:r>
          </a:p>
          <a:p>
            <a:pPr marL="285750" indent="-285750">
              <a:buFont typeface="Wingdings" panose="05000000000000000000" pitchFamily="2" charset="2"/>
              <a:buChar char="§"/>
            </a:pPr>
            <a:r>
              <a:rPr lang="en-US" sz="1400" dirty="0">
                <a:solidFill>
                  <a:schemeClr val="bg1"/>
                </a:solidFill>
              </a:rPr>
              <a:t>“VAT Computation” menu will appear. Learn more </a:t>
            </a:r>
          </a:p>
          <a:p>
            <a:pPr marL="285750" indent="-285750">
              <a:buFont typeface="Wingdings" panose="05000000000000000000" pitchFamily="2" charset="2"/>
              <a:buChar char="§"/>
            </a:pPr>
            <a:r>
              <a:rPr lang="en-US" sz="1400" dirty="0">
                <a:solidFill>
                  <a:schemeClr val="bg1"/>
                </a:solidFill>
              </a:rPr>
              <a:t>Click OK </a:t>
            </a:r>
          </a:p>
          <a:p>
            <a:pPr marL="285750" indent="-285750">
              <a:buFont typeface="Wingdings" panose="05000000000000000000" pitchFamily="2" charset="2"/>
              <a:buChar char="§"/>
            </a:pPr>
            <a:r>
              <a:rPr lang="en-US" sz="1400" dirty="0">
                <a:solidFill>
                  <a:schemeClr val="bg1"/>
                </a:solidFill>
              </a:rPr>
              <a:t>Then on the second row, again select the same Expense account </a:t>
            </a:r>
          </a:p>
          <a:p>
            <a:pPr marL="285750" indent="-285750">
              <a:buFont typeface="Wingdings" panose="05000000000000000000" pitchFamily="2" charset="2"/>
              <a:buChar char="§"/>
            </a:pPr>
            <a:r>
              <a:rPr lang="en-US" sz="1400" dirty="0">
                <a:solidFill>
                  <a:schemeClr val="bg1"/>
                </a:solidFill>
              </a:rPr>
              <a:t>On VAT Type column, select VAT Exempt to record the VAT Exempt portion </a:t>
            </a:r>
          </a:p>
          <a:p>
            <a:pPr marL="285750" indent="-285750">
              <a:buFont typeface="Wingdings" panose="05000000000000000000" pitchFamily="2" charset="2"/>
              <a:buChar char="§"/>
            </a:pPr>
            <a:r>
              <a:rPr lang="en-US" sz="1400" dirty="0">
                <a:solidFill>
                  <a:schemeClr val="bg1"/>
                </a:solidFill>
              </a:rPr>
              <a:t>“VAT Computation” menu will appear </a:t>
            </a:r>
          </a:p>
          <a:p>
            <a:pPr marL="285750" indent="-285750">
              <a:buFont typeface="Wingdings" panose="05000000000000000000" pitchFamily="2" charset="2"/>
              <a:buChar char="§"/>
            </a:pPr>
            <a:r>
              <a:rPr lang="en-US" sz="1400" dirty="0">
                <a:solidFill>
                  <a:schemeClr val="bg1"/>
                </a:solidFill>
              </a:rPr>
              <a:t>Fill up corresponding amount </a:t>
            </a:r>
          </a:p>
          <a:p>
            <a:pPr marL="285750" indent="-285750">
              <a:buFont typeface="Wingdings" panose="05000000000000000000" pitchFamily="2" charset="2"/>
              <a:buChar char="§"/>
            </a:pPr>
            <a:r>
              <a:rPr lang="en-US" sz="1400" dirty="0">
                <a:solidFill>
                  <a:schemeClr val="bg1"/>
                </a:solidFill>
              </a:rPr>
              <a:t>Save transaction </a:t>
            </a:r>
          </a:p>
          <a:p>
            <a:endParaRPr lang="en-US" sz="1400" dirty="0">
              <a:solidFill>
                <a:schemeClr val="bg1"/>
              </a:solidFill>
            </a:endParaRPr>
          </a:p>
        </p:txBody>
      </p:sp>
      <p:sp>
        <p:nvSpPr>
          <p:cNvPr id="6" name="TextBox 5">
            <a:extLst>
              <a:ext uri="{FF2B5EF4-FFF2-40B4-BE49-F238E27FC236}">
                <a16:creationId xmlns:a16="http://schemas.microsoft.com/office/drawing/2014/main" id="{1719A282-FC86-ED08-A38D-1AD57561E008}"/>
              </a:ext>
            </a:extLst>
          </p:cNvPr>
          <p:cNvSpPr txBox="1"/>
          <p:nvPr/>
        </p:nvSpPr>
        <p:spPr>
          <a:xfrm>
            <a:off x="611898" y="2292220"/>
            <a:ext cx="10654145" cy="646331"/>
          </a:xfrm>
          <a:prstGeom prst="rect">
            <a:avLst/>
          </a:prstGeom>
          <a:noFill/>
        </p:spPr>
        <p:txBody>
          <a:bodyPr wrap="square">
            <a:spAutoFit/>
          </a:bodyPr>
          <a:lstStyle/>
          <a:p>
            <a:r>
              <a:rPr lang="en-US" dirty="0"/>
              <a:t>There are two ways on how to record Expense transaction having party 12% VAT and VAT exempt tax implication. You may enter it in Cash Disbursement Journal or in Purchase on Account Journal. </a:t>
            </a:r>
          </a:p>
        </p:txBody>
      </p:sp>
      <p:sp>
        <p:nvSpPr>
          <p:cNvPr id="8" name="Callout: Down Arrow 7">
            <a:extLst>
              <a:ext uri="{FF2B5EF4-FFF2-40B4-BE49-F238E27FC236}">
                <a16:creationId xmlns:a16="http://schemas.microsoft.com/office/drawing/2014/main" id="{E453B9F3-DB11-E3A3-3F9A-6AD953E74511}"/>
              </a:ext>
            </a:extLst>
          </p:cNvPr>
          <p:cNvSpPr/>
          <p:nvPr/>
        </p:nvSpPr>
        <p:spPr>
          <a:xfrm>
            <a:off x="9974453" y="5449644"/>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14" name="Rectangle 2">
            <a:extLst>
              <a:ext uri="{FF2B5EF4-FFF2-40B4-BE49-F238E27FC236}">
                <a16:creationId xmlns:a16="http://schemas.microsoft.com/office/drawing/2014/main" id="{C2580918-B6FE-199F-A590-8BF229C95635}"/>
              </a:ext>
            </a:extLst>
          </p:cNvPr>
          <p:cNvSpPr>
            <a:spLocks noChangeArrowheads="1"/>
          </p:cNvSpPr>
          <p:nvPr/>
        </p:nvSpPr>
        <p:spPr bwMode="auto">
          <a:xfrm>
            <a:off x="427567" y="2696999"/>
            <a:ext cx="5417141"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chemeClr val="bg1"/>
                </a:solidFill>
                <a:effectLst/>
                <a:latin typeface="+mj-lt"/>
              </a:rPr>
            </a:br>
            <a:r>
              <a:rPr kumimoji="0" lang="en-US" altLang="en-US" sz="1400" b="1" i="0" u="none" strike="noStrike" cap="none" normalizeH="0" baseline="0" dirty="0">
                <a:ln>
                  <a:noFill/>
                </a:ln>
                <a:solidFill>
                  <a:schemeClr val="bg1"/>
                </a:solidFill>
                <a:effectLst/>
                <a:latin typeface="+mj-lt"/>
              </a:rPr>
              <a:t>A. Under Cash Disbursement Journal</a:t>
            </a:r>
            <a:r>
              <a:rPr kumimoji="0" lang="en-US" altLang="en-US" sz="1400" b="0" i="0" u="none" strike="noStrike" cap="none" normalizeH="0" baseline="0" dirty="0">
                <a:ln>
                  <a:noFill/>
                </a:ln>
                <a:solidFill>
                  <a:schemeClr val="bg1"/>
                </a:solidFill>
                <a:effectLst/>
                <a:latin typeface="+mj-lt"/>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rPr>
              <a:t>Open Cash Disbursement template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rPr>
              <a:t>Provide the necessary information required in the header part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rPr>
              <a:t>Select particular Expense Account under Expense Account Title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rPr>
              <a:t>On VAT Type column, select 12% VAT to record the portion under 12% VAT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dirty="0">
                <a:ln>
                  <a:noFill/>
                </a:ln>
                <a:solidFill>
                  <a:schemeClr val="bg1"/>
                </a:solidFill>
                <a:effectLst/>
                <a:latin typeface="+mj-lt"/>
              </a:rPr>
              <a:t>“VAT Computation” menu will appear. </a:t>
            </a:r>
            <a:r>
              <a:rPr kumimoji="0" lang="en-US" altLang="en-US" sz="1400" b="0" i="1" u="sng" strike="noStrike" cap="none" normalizeH="0" baseline="0" dirty="0">
                <a:ln>
                  <a:noFill/>
                </a:ln>
                <a:solidFill>
                  <a:schemeClr val="bg1"/>
                </a:solidFill>
                <a:effectLst/>
                <a:latin typeface="+mj-lt"/>
              </a:rPr>
              <a:t>Learn More</a:t>
            </a:r>
            <a:r>
              <a:rPr kumimoji="0" lang="en-US" altLang="en-US" sz="1400" b="0" i="0" u="sng" strike="noStrike" cap="none" normalizeH="0" baseline="0" dirty="0">
                <a:ln>
                  <a:noFill/>
                </a:ln>
                <a:solidFill>
                  <a:schemeClr val="bg1"/>
                </a:solidFill>
                <a:effectLst/>
                <a:latin typeface="+mj-lt"/>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sng" strike="noStrike" cap="none" normalizeH="0" baseline="0" dirty="0">
                <a:ln>
                  <a:noFill/>
                </a:ln>
                <a:solidFill>
                  <a:schemeClr val="bg1"/>
                </a:solidFill>
                <a:effectLst/>
                <a:latin typeface="+mj-lt"/>
              </a:rPr>
              <a:t>Click OK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sng" strike="noStrike" cap="none" normalizeH="0" baseline="0" dirty="0">
                <a:ln>
                  <a:noFill/>
                </a:ln>
                <a:solidFill>
                  <a:schemeClr val="bg1"/>
                </a:solidFill>
                <a:effectLst/>
                <a:latin typeface="+mj-lt"/>
              </a:rPr>
              <a:t>On the second row, again select the same Expense account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sng" strike="noStrike" cap="none" normalizeH="0" baseline="0" dirty="0">
                <a:ln>
                  <a:noFill/>
                </a:ln>
                <a:solidFill>
                  <a:schemeClr val="bg1"/>
                </a:solidFill>
                <a:effectLst/>
                <a:latin typeface="+mj-lt"/>
              </a:rPr>
              <a:t>On VAT Type column, select VAT Exempt to record the VAT Exempt potion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sng" strike="noStrike" cap="none" normalizeH="0" baseline="0" dirty="0">
                <a:ln>
                  <a:noFill/>
                </a:ln>
                <a:solidFill>
                  <a:schemeClr val="bg1"/>
                </a:solidFill>
                <a:effectLst/>
                <a:latin typeface="+mj-lt"/>
              </a:rPr>
              <a:t>“VAT Computation” menu will appear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sng" strike="noStrike" cap="none" normalizeH="0" baseline="0" dirty="0">
                <a:ln>
                  <a:noFill/>
                </a:ln>
                <a:solidFill>
                  <a:schemeClr val="bg1"/>
                </a:solidFill>
                <a:effectLst/>
                <a:latin typeface="+mj-lt"/>
              </a:rPr>
              <a:t>Fill up the corresponding amount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sng" strike="noStrike" cap="none" normalizeH="0" baseline="0" dirty="0">
                <a:ln>
                  <a:noFill/>
                </a:ln>
                <a:solidFill>
                  <a:schemeClr val="bg1"/>
                </a:solidFill>
                <a:effectLst/>
                <a:latin typeface="+mj-lt"/>
              </a:rPr>
              <a:t>Save transaction </a:t>
            </a:r>
            <a:endParaRPr kumimoji="0" lang="en-US" altLang="en-US" sz="1400" b="0" i="0" u="none" strike="noStrike" cap="none" normalizeH="0" baseline="0" dirty="0">
              <a:ln>
                <a:noFill/>
              </a:ln>
              <a:solidFill>
                <a:schemeClr val="bg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bg1"/>
              </a:solidFill>
              <a:effectLst/>
              <a:latin typeface="+mj-lt"/>
            </a:endParaRPr>
          </a:p>
        </p:txBody>
      </p:sp>
      <p:sp>
        <p:nvSpPr>
          <p:cNvPr id="3" name="TextBox 2">
            <a:extLst>
              <a:ext uri="{FF2B5EF4-FFF2-40B4-BE49-F238E27FC236}">
                <a16:creationId xmlns:a16="http://schemas.microsoft.com/office/drawing/2014/main" id="{6F3CC253-C246-F42C-61FC-8AA77B91E876}"/>
              </a:ext>
            </a:extLst>
          </p:cNvPr>
          <p:cNvSpPr txBox="1"/>
          <p:nvPr/>
        </p:nvSpPr>
        <p:spPr>
          <a:xfrm>
            <a:off x="10011552" y="6145429"/>
            <a:ext cx="1217392" cy="861774"/>
          </a:xfrm>
          <a:prstGeom prst="rect">
            <a:avLst/>
          </a:prstGeom>
          <a:noFill/>
        </p:spPr>
        <p:txBody>
          <a:bodyPr wrap="square">
            <a:spAutoFit/>
          </a:bodyPr>
          <a:lstStyle/>
          <a:p>
            <a:r>
              <a:rPr lang="en-US" sz="1000" dirty="0">
                <a:hlinkClick r:id="rId5" action="ppaction://hlinkfile">
                  <a:extLst>
                    <a:ext uri="{A12FA001-AC4F-418D-AE19-62706E023703}">
                      <ahyp:hlinkClr xmlns:ahyp="http://schemas.microsoft.com/office/drawing/2018/hyperlinkcolor" val="tx"/>
                    </a:ext>
                  </a:extLst>
                </a:hlinkClick>
              </a:rPr>
              <a:t>file:///C:/Help/mp4/spl%20partial/spl%20partial.html</a:t>
            </a:r>
            <a:endParaRPr lang="en-US" sz="1000" dirty="0"/>
          </a:p>
          <a:p>
            <a:endParaRPr lang="en-US" sz="1000" dirty="0"/>
          </a:p>
        </p:txBody>
      </p:sp>
    </p:spTree>
    <p:extLst>
      <p:ext uri="{BB962C8B-B14F-4D97-AF65-F5344CB8AC3E}">
        <p14:creationId xmlns:p14="http://schemas.microsoft.com/office/powerpoint/2010/main" val="2911754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91D13-88EF-1130-C3B8-57B20E715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762260" y="1654506"/>
            <a:ext cx="8867487" cy="957510"/>
          </a:xfrm>
        </p:spPr>
        <p:txBody>
          <a:bodyPr>
            <a:normAutofit fontScale="90000"/>
          </a:bodyPr>
          <a:lstStyle/>
          <a:p>
            <a:r>
              <a:rPr lang="en-US" sz="2800" b="1" dirty="0">
                <a:hlinkClick r:id="rId3" action="ppaction://hlinkfile">
                  <a:extLst>
                    <a:ext uri="{A12FA001-AC4F-418D-AE19-62706E023703}">
                      <ahyp:hlinkClr xmlns:ahyp="http://schemas.microsoft.com/office/drawing/2018/hyperlinkcolor" val="tx"/>
                    </a:ext>
                  </a:extLst>
                </a:hlinkClick>
              </a:rPr>
              <a:t>How to Enter Deferred Output tax on Services rendered on Account and recognize Output Tax upon collection</a:t>
            </a:r>
            <a:r>
              <a:rPr lang="en-US" sz="2800" b="1" dirty="0"/>
              <a:t> </a:t>
            </a:r>
            <a:br>
              <a:rPr lang="en-US" sz="2800" b="1" dirty="0"/>
            </a:br>
            <a:endParaRPr lang="en-US" sz="2800" b="1" dirty="0"/>
          </a:p>
        </p:txBody>
      </p:sp>
      <p:sp>
        <p:nvSpPr>
          <p:cNvPr id="6" name="TextBox 5">
            <a:extLst>
              <a:ext uri="{FF2B5EF4-FFF2-40B4-BE49-F238E27FC236}">
                <a16:creationId xmlns:a16="http://schemas.microsoft.com/office/drawing/2014/main" id="{1719A282-FC86-ED08-A38D-1AD57561E008}"/>
              </a:ext>
            </a:extLst>
          </p:cNvPr>
          <p:cNvSpPr txBox="1"/>
          <p:nvPr/>
        </p:nvSpPr>
        <p:spPr>
          <a:xfrm>
            <a:off x="768927" y="2612016"/>
            <a:ext cx="10654145" cy="3785652"/>
          </a:xfrm>
          <a:prstGeom prst="rect">
            <a:avLst/>
          </a:prstGeom>
          <a:noFill/>
        </p:spPr>
        <p:txBody>
          <a:bodyPr wrap="square">
            <a:spAutoFit/>
          </a:bodyPr>
          <a:lstStyle/>
          <a:p>
            <a:r>
              <a:rPr lang="en-US" sz="2000" dirty="0">
                <a:solidFill>
                  <a:schemeClr val="bg1"/>
                </a:solidFill>
              </a:rPr>
              <a:t>Deferred Output tax is recognized when a company rendered services to a customer or client but the payment for the said service is still collectible. Output Tax is recognized and to be offset against Deferred Output Tax when the amount has been collected. </a:t>
            </a:r>
            <a:br>
              <a:rPr lang="en-US" sz="2000" dirty="0">
                <a:solidFill>
                  <a:schemeClr val="bg1"/>
                </a:solidFill>
              </a:rPr>
            </a:br>
            <a:br>
              <a:rPr lang="en-US" sz="2000" dirty="0">
                <a:solidFill>
                  <a:schemeClr val="bg1"/>
                </a:solidFill>
              </a:rPr>
            </a:br>
            <a:r>
              <a:rPr lang="en-US" sz="2000" dirty="0">
                <a:solidFill>
                  <a:schemeClr val="bg1"/>
                </a:solidFill>
              </a:rPr>
              <a:t>There are two processes involve in recording this type of transaction: </a:t>
            </a:r>
            <a:br>
              <a:rPr lang="en-US" sz="2000" dirty="0">
                <a:solidFill>
                  <a:schemeClr val="bg1"/>
                </a:solidFill>
              </a:rPr>
            </a:br>
            <a:br>
              <a:rPr lang="en-US" sz="2000" dirty="0">
                <a:solidFill>
                  <a:schemeClr val="bg1"/>
                </a:solidFill>
              </a:rPr>
            </a:br>
            <a:r>
              <a:rPr lang="en-US" sz="2000" dirty="0">
                <a:solidFill>
                  <a:schemeClr val="bg1"/>
                </a:solidFill>
              </a:rPr>
              <a:t>First is to record the transaction in Sales on Account Journal to recognize Deferred Output Tax when service has rendered. </a:t>
            </a:r>
            <a:br>
              <a:rPr lang="en-US" sz="2000" dirty="0">
                <a:solidFill>
                  <a:schemeClr val="bg1"/>
                </a:solidFill>
              </a:rPr>
            </a:br>
            <a:br>
              <a:rPr lang="en-US" sz="2000" dirty="0">
                <a:solidFill>
                  <a:schemeClr val="bg1"/>
                </a:solidFill>
              </a:rPr>
            </a:br>
            <a:r>
              <a:rPr lang="en-US" sz="2000" dirty="0">
                <a:solidFill>
                  <a:schemeClr val="bg1"/>
                </a:solidFill>
              </a:rPr>
              <a:t>Then recognize Output Tax in Cash Receipts Journal upon collection. </a:t>
            </a:r>
            <a:br>
              <a:rPr lang="en-US" sz="2000" dirty="0">
                <a:solidFill>
                  <a:schemeClr val="bg1"/>
                </a:solidFill>
              </a:rPr>
            </a:br>
            <a:br>
              <a:rPr lang="en-US" sz="2000"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4115340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1578C-540C-D018-3D8B-3E7BAF0D0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113075" y="1634180"/>
            <a:ext cx="8290438" cy="957510"/>
          </a:xfrm>
        </p:spPr>
        <p:txBody>
          <a:bodyPr>
            <a:normAutofit fontScale="90000"/>
          </a:bodyPr>
          <a:lstStyle/>
          <a:p>
            <a:r>
              <a:rPr lang="en-US" sz="2800" b="1" dirty="0">
                <a:hlinkClick r:id="rId3" action="ppaction://hlinkfile">
                  <a:extLst>
                    <a:ext uri="{A12FA001-AC4F-418D-AE19-62706E023703}">
                      <ahyp:hlinkClr xmlns:ahyp="http://schemas.microsoft.com/office/drawing/2018/hyperlinkcolor" val="tx"/>
                    </a:ext>
                  </a:extLst>
                </a:hlinkClick>
              </a:rPr>
              <a:t>How to Enter Deferred Output tax on Services rendered on Account and recognize Output Tax upon collection</a:t>
            </a:r>
            <a:r>
              <a:rPr lang="en-US" sz="2800" b="1" dirty="0"/>
              <a:t> </a:t>
            </a:r>
            <a:br>
              <a:rPr lang="en-US" sz="2800" b="1" dirty="0"/>
            </a:br>
            <a:endParaRPr lang="en-US" sz="2800" b="1" dirty="0"/>
          </a:p>
        </p:txBody>
      </p:sp>
      <p:sp>
        <p:nvSpPr>
          <p:cNvPr id="4" name="TextBox 3">
            <a:extLst>
              <a:ext uri="{FF2B5EF4-FFF2-40B4-BE49-F238E27FC236}">
                <a16:creationId xmlns:a16="http://schemas.microsoft.com/office/drawing/2014/main" id="{F9811738-C9E9-86D9-9BA9-56277E7D72DB}"/>
              </a:ext>
            </a:extLst>
          </p:cNvPr>
          <p:cNvSpPr txBox="1"/>
          <p:nvPr/>
        </p:nvSpPr>
        <p:spPr>
          <a:xfrm>
            <a:off x="5621340" y="2430475"/>
            <a:ext cx="6074868" cy="4278094"/>
          </a:xfrm>
          <a:prstGeom prst="rect">
            <a:avLst/>
          </a:prstGeom>
          <a:noFill/>
        </p:spPr>
        <p:txBody>
          <a:bodyPr wrap="square">
            <a:spAutoFit/>
          </a:bodyPr>
          <a:lstStyle/>
          <a:p>
            <a:r>
              <a:rPr lang="en-US" sz="1600" b="1" dirty="0">
                <a:solidFill>
                  <a:schemeClr val="bg1"/>
                </a:solidFill>
              </a:rPr>
              <a:t>B. To recognize Output Tax in Cash Receipts Journal</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Cash Receipts template </a:t>
            </a:r>
          </a:p>
          <a:p>
            <a:pPr marL="285750" indent="-285750">
              <a:buFont typeface="Wingdings" panose="05000000000000000000" pitchFamily="2" charset="2"/>
              <a:buChar char="§"/>
            </a:pPr>
            <a:r>
              <a:rPr lang="en-US" sz="1600" dirty="0">
                <a:solidFill>
                  <a:schemeClr val="bg1"/>
                </a:solidFill>
              </a:rPr>
              <a:t>Fill up the information required on the Header part </a:t>
            </a:r>
          </a:p>
          <a:p>
            <a:pPr marL="285750" indent="-285750">
              <a:buFont typeface="Wingdings" panose="05000000000000000000" pitchFamily="2" charset="2"/>
              <a:buChar char="§"/>
            </a:pPr>
            <a:r>
              <a:rPr lang="en-US" sz="1600" dirty="0">
                <a:solidFill>
                  <a:schemeClr val="bg1"/>
                </a:solidFill>
              </a:rPr>
              <a:t>Under “A/R” column, fill up the amount to be credited to Accounts Receivable </a:t>
            </a:r>
          </a:p>
          <a:p>
            <a:pPr marL="285750" indent="-285750">
              <a:buFont typeface="Wingdings" panose="05000000000000000000" pitchFamily="2" charset="2"/>
              <a:buChar char="§"/>
            </a:pPr>
            <a:r>
              <a:rPr lang="en-US" sz="1600" dirty="0">
                <a:solidFill>
                  <a:schemeClr val="bg1"/>
                </a:solidFill>
              </a:rPr>
              <a:t>In Sundry Account column, select Deferred Output Account </a:t>
            </a:r>
            <a:r>
              <a:rPr lang="en-US" sz="1600" dirty="0" err="1">
                <a:solidFill>
                  <a:schemeClr val="bg1"/>
                </a:solidFill>
              </a:rPr>
              <a:t>Account</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In the next row, select Output Tax Account </a:t>
            </a:r>
          </a:p>
          <a:p>
            <a:pPr marL="285750" indent="-285750">
              <a:buFont typeface="Wingdings" panose="05000000000000000000" pitchFamily="2" charset="2"/>
              <a:buChar char="§"/>
            </a:pPr>
            <a:r>
              <a:rPr lang="en-US" sz="1600" dirty="0">
                <a:solidFill>
                  <a:schemeClr val="bg1"/>
                </a:solidFill>
              </a:rPr>
              <a:t>A prompt will appear asking “Would you like to include this transaction in VAT Computation?” </a:t>
            </a:r>
          </a:p>
          <a:p>
            <a:pPr marL="285750" indent="-285750">
              <a:buFont typeface="Wingdings" panose="05000000000000000000" pitchFamily="2" charset="2"/>
              <a:buChar char="§"/>
            </a:pPr>
            <a:r>
              <a:rPr lang="en-US" sz="1600" dirty="0">
                <a:solidFill>
                  <a:schemeClr val="bg1"/>
                </a:solidFill>
              </a:rPr>
              <a:t>Click “Yes” </a:t>
            </a:r>
          </a:p>
          <a:p>
            <a:pPr marL="285750" indent="-285750">
              <a:buFont typeface="Wingdings" panose="05000000000000000000" pitchFamily="2" charset="2"/>
              <a:buChar char="§"/>
            </a:pPr>
            <a:r>
              <a:rPr lang="en-US" sz="1600" dirty="0">
                <a:solidFill>
                  <a:schemeClr val="bg1"/>
                </a:solidFill>
              </a:rPr>
              <a:t>Select Agent Name </a:t>
            </a:r>
          </a:p>
          <a:p>
            <a:pPr marL="285750" indent="-285750">
              <a:buFont typeface="Wingdings" panose="05000000000000000000" pitchFamily="2" charset="2"/>
              <a:buChar char="§"/>
            </a:pPr>
            <a:r>
              <a:rPr lang="en-US" sz="1600" dirty="0">
                <a:solidFill>
                  <a:schemeClr val="bg1"/>
                </a:solidFill>
              </a:rPr>
              <a:t>Fill up ATC (Industry Cover by VAT) </a:t>
            </a:r>
          </a:p>
          <a:p>
            <a:pPr marL="285750" indent="-285750">
              <a:buFont typeface="Wingdings" panose="05000000000000000000" pitchFamily="2" charset="2"/>
              <a:buChar char="§"/>
            </a:pPr>
            <a:r>
              <a:rPr lang="en-US" sz="1600" dirty="0">
                <a:solidFill>
                  <a:schemeClr val="bg1"/>
                </a:solidFill>
              </a:rPr>
              <a:t>Click Ok or press “F5” </a:t>
            </a:r>
          </a:p>
          <a:p>
            <a:pPr marL="285750" indent="-285750">
              <a:buFont typeface="Wingdings" panose="05000000000000000000" pitchFamily="2" charset="2"/>
              <a:buChar char="§"/>
            </a:pPr>
            <a:r>
              <a:rPr lang="en-US" sz="1600" dirty="0">
                <a:solidFill>
                  <a:schemeClr val="bg1"/>
                </a:solidFill>
              </a:rPr>
              <a:t>Fill up “Output VAT” amount </a:t>
            </a:r>
          </a:p>
          <a:p>
            <a:pPr marL="285750" indent="-285750">
              <a:buFont typeface="Wingdings" panose="05000000000000000000" pitchFamily="2" charset="2"/>
              <a:buChar char="§"/>
            </a:pPr>
            <a:r>
              <a:rPr lang="en-US" sz="1600" dirty="0">
                <a:solidFill>
                  <a:schemeClr val="bg1"/>
                </a:solidFill>
              </a:rPr>
              <a:t>Save transaction </a:t>
            </a:r>
          </a:p>
          <a:p>
            <a:endParaRPr lang="en-US" sz="1600" dirty="0">
              <a:solidFill>
                <a:schemeClr val="bg1"/>
              </a:solidFill>
            </a:endParaRPr>
          </a:p>
        </p:txBody>
      </p:sp>
      <p:sp>
        <p:nvSpPr>
          <p:cNvPr id="8" name="Callout: Down Arrow 7">
            <a:extLst>
              <a:ext uri="{FF2B5EF4-FFF2-40B4-BE49-F238E27FC236}">
                <a16:creationId xmlns:a16="http://schemas.microsoft.com/office/drawing/2014/main" id="{E453B9F3-DB11-E3A3-3F9A-6AD953E74511}"/>
              </a:ext>
            </a:extLst>
          </p:cNvPr>
          <p:cNvSpPr/>
          <p:nvPr/>
        </p:nvSpPr>
        <p:spPr>
          <a:xfrm>
            <a:off x="1821485" y="5349366"/>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14" name="Rectangle 2">
            <a:extLst>
              <a:ext uri="{FF2B5EF4-FFF2-40B4-BE49-F238E27FC236}">
                <a16:creationId xmlns:a16="http://schemas.microsoft.com/office/drawing/2014/main" id="{C2580918-B6FE-199F-A590-8BF229C95635}"/>
              </a:ext>
            </a:extLst>
          </p:cNvPr>
          <p:cNvSpPr>
            <a:spLocks noChangeArrowheads="1"/>
          </p:cNvSpPr>
          <p:nvPr/>
        </p:nvSpPr>
        <p:spPr bwMode="auto">
          <a:xfrm>
            <a:off x="266343" y="2425489"/>
            <a:ext cx="541714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a:solidFill>
                  <a:schemeClr val="bg1"/>
                </a:solidFill>
              </a:rPr>
              <a:t>A. To record Deferred Output Tax in Sales on Account</a:t>
            </a:r>
            <a:r>
              <a:rPr lang="en-US" sz="1600" dirty="0">
                <a:solidFill>
                  <a:schemeClr val="bg1"/>
                </a:solidFill>
              </a:rPr>
              <a:t> </a:t>
            </a:r>
          </a:p>
          <a:p>
            <a:pPr marL="285750" indent="-285750">
              <a:buFont typeface="Wingdings" panose="05000000000000000000" pitchFamily="2" charset="2"/>
              <a:buChar char="§"/>
            </a:pPr>
            <a:r>
              <a:rPr lang="en-US" sz="1600" dirty="0">
                <a:solidFill>
                  <a:schemeClr val="bg1"/>
                </a:solidFill>
              </a:rPr>
              <a:t>Open Sales on Account template </a:t>
            </a:r>
          </a:p>
          <a:p>
            <a:pPr marL="285750" indent="-285750">
              <a:buFont typeface="Wingdings" panose="05000000000000000000" pitchFamily="2" charset="2"/>
              <a:buChar char="§"/>
            </a:pPr>
            <a:r>
              <a:rPr lang="en-US" sz="1600" dirty="0">
                <a:solidFill>
                  <a:schemeClr val="bg1"/>
                </a:solidFill>
              </a:rPr>
              <a:t>Fill up the information provided on the Header part </a:t>
            </a:r>
          </a:p>
          <a:p>
            <a:pPr marL="285750" indent="-285750">
              <a:buFont typeface="Wingdings" panose="05000000000000000000" pitchFamily="2" charset="2"/>
              <a:buChar char="§"/>
            </a:pPr>
            <a:r>
              <a:rPr lang="en-US" sz="1600" dirty="0">
                <a:solidFill>
                  <a:schemeClr val="bg1"/>
                </a:solidFill>
              </a:rPr>
              <a:t>Select Sales Type under “Sales Type” column then press “Enter” </a:t>
            </a:r>
          </a:p>
          <a:p>
            <a:pPr marL="285750" indent="-285750">
              <a:buFont typeface="Wingdings" panose="05000000000000000000" pitchFamily="2" charset="2"/>
              <a:buChar char="§"/>
            </a:pPr>
            <a:r>
              <a:rPr lang="en-US" sz="1600" dirty="0">
                <a:solidFill>
                  <a:schemeClr val="bg1"/>
                </a:solidFill>
              </a:rPr>
              <a:t>“VAT Computation” menu will automatically appear. Fill up the necessary information </a:t>
            </a:r>
          </a:p>
          <a:p>
            <a:pPr marL="285750" indent="-285750">
              <a:buFont typeface="Wingdings" panose="05000000000000000000" pitchFamily="2" charset="2"/>
              <a:buChar char="§"/>
            </a:pPr>
            <a:r>
              <a:rPr lang="en-US" sz="1600" dirty="0">
                <a:solidFill>
                  <a:schemeClr val="bg1"/>
                </a:solidFill>
              </a:rPr>
              <a:t>Click “Deferred Output Tax” check box </a:t>
            </a:r>
          </a:p>
          <a:p>
            <a:pPr marL="285750" indent="-285750">
              <a:buFont typeface="Wingdings" panose="05000000000000000000" pitchFamily="2" charset="2"/>
              <a:buChar char="§"/>
            </a:pPr>
            <a:r>
              <a:rPr lang="en-US" sz="1600" dirty="0">
                <a:solidFill>
                  <a:schemeClr val="bg1"/>
                </a:solidFill>
              </a:rPr>
              <a:t>Click OK or press F5 </a:t>
            </a:r>
          </a:p>
          <a:p>
            <a:pPr marL="285750" indent="-285750">
              <a:buFont typeface="Wingdings" panose="05000000000000000000" pitchFamily="2" charset="2"/>
              <a:buChar char="§"/>
            </a:pPr>
            <a:r>
              <a:rPr lang="en-US" sz="1600" dirty="0">
                <a:solidFill>
                  <a:schemeClr val="bg1"/>
                </a:solidFill>
              </a:rPr>
              <a:t>Save transaction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2241137C-32FB-B5CE-E3B3-4567C317E811}"/>
              </a:ext>
            </a:extLst>
          </p:cNvPr>
          <p:cNvSpPr txBox="1"/>
          <p:nvPr/>
        </p:nvSpPr>
        <p:spPr>
          <a:xfrm>
            <a:off x="1429304" y="6127210"/>
            <a:ext cx="2582607"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file:///C:/Help/mp4/spl%20deferred%20output/spl%20deferred%20output.html</a:t>
            </a:r>
            <a:endParaRPr lang="en-US" sz="1100" dirty="0"/>
          </a:p>
          <a:p>
            <a:endParaRPr lang="en-US" sz="1100" dirty="0"/>
          </a:p>
        </p:txBody>
      </p:sp>
    </p:spTree>
    <p:extLst>
      <p:ext uri="{BB962C8B-B14F-4D97-AF65-F5344CB8AC3E}">
        <p14:creationId xmlns:p14="http://schemas.microsoft.com/office/powerpoint/2010/main" val="24866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492C1-FABB-B78D-6EFB-0B19B2B6D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75FFE-B8C0-9EA3-582E-708A0D2C1C4D}"/>
              </a:ext>
            </a:extLst>
          </p:cNvPr>
          <p:cNvSpPr>
            <a:spLocks noGrp="1"/>
          </p:cNvSpPr>
          <p:nvPr>
            <p:ph type="ctrTitle"/>
          </p:nvPr>
        </p:nvSpPr>
        <p:spPr>
          <a:xfrm>
            <a:off x="245806" y="2687961"/>
            <a:ext cx="11946194" cy="1191581"/>
          </a:xfrm>
        </p:spPr>
        <p:txBody>
          <a:bodyPr>
            <a:normAutofit/>
          </a:bodyPr>
          <a:lstStyle/>
          <a:p>
            <a:pPr algn="ctr"/>
            <a:r>
              <a:rPr lang="en-US" b="1" dirty="0"/>
              <a:t>Generating financial reports</a:t>
            </a:r>
          </a:p>
        </p:txBody>
      </p:sp>
    </p:spTree>
    <p:extLst>
      <p:ext uri="{BB962C8B-B14F-4D97-AF65-F5344CB8AC3E}">
        <p14:creationId xmlns:p14="http://schemas.microsoft.com/office/powerpoint/2010/main" val="346581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75E452-1B79-2041-8747-E05DC95B1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60A34F-66CC-B640-1CD5-99ED5F8A7ED6}"/>
              </a:ext>
            </a:extLst>
          </p:cNvPr>
          <p:cNvSpPr>
            <a:spLocks noGrp="1"/>
          </p:cNvSpPr>
          <p:nvPr>
            <p:ph type="title"/>
          </p:nvPr>
        </p:nvSpPr>
        <p:spPr>
          <a:xfrm>
            <a:off x="685797" y="1105438"/>
            <a:ext cx="10820399" cy="955676"/>
          </a:xfrm>
        </p:spPr>
        <p:txBody>
          <a:bodyPr>
            <a:normAutofit/>
          </a:bodyPr>
          <a:lstStyle/>
          <a:p>
            <a:pPr algn="ctr"/>
            <a:r>
              <a:rPr lang="en-US" b="1" dirty="0"/>
              <a:t>Accounting module</a:t>
            </a:r>
          </a:p>
        </p:txBody>
      </p:sp>
      <p:pic>
        <p:nvPicPr>
          <p:cNvPr id="11" name="Picture 10">
            <a:extLst>
              <a:ext uri="{FF2B5EF4-FFF2-40B4-BE49-F238E27FC236}">
                <a16:creationId xmlns:a16="http://schemas.microsoft.com/office/drawing/2014/main" id="{9F3AF4F3-F67D-208E-6A5F-168B27977DA9}"/>
              </a:ext>
            </a:extLst>
          </p:cNvPr>
          <p:cNvPicPr>
            <a:picLocks noChangeAspect="1"/>
          </p:cNvPicPr>
          <p:nvPr/>
        </p:nvPicPr>
        <p:blipFill>
          <a:blip r:embed="rId3"/>
          <a:stretch>
            <a:fillRect/>
          </a:stretch>
        </p:blipFill>
        <p:spPr>
          <a:xfrm>
            <a:off x="2915285" y="3904720"/>
            <a:ext cx="5382376" cy="2324424"/>
          </a:xfrm>
          <a:prstGeom prst="rect">
            <a:avLst/>
          </a:prstGeom>
        </p:spPr>
      </p:pic>
      <p:sp>
        <p:nvSpPr>
          <p:cNvPr id="12" name="TextBox 11">
            <a:extLst>
              <a:ext uri="{FF2B5EF4-FFF2-40B4-BE49-F238E27FC236}">
                <a16:creationId xmlns:a16="http://schemas.microsoft.com/office/drawing/2014/main" id="{F799A3F2-005E-8115-B294-33C1A552D458}"/>
              </a:ext>
            </a:extLst>
          </p:cNvPr>
          <p:cNvSpPr txBox="1"/>
          <p:nvPr/>
        </p:nvSpPr>
        <p:spPr>
          <a:xfrm>
            <a:off x="925459" y="2798058"/>
            <a:ext cx="10341077" cy="1261884"/>
          </a:xfrm>
          <a:prstGeom prst="rect">
            <a:avLst/>
          </a:prstGeom>
          <a:noFill/>
        </p:spPr>
        <p:txBody>
          <a:bodyPr wrap="square">
            <a:spAutoFit/>
          </a:bodyPr>
          <a:lstStyle/>
          <a:p>
            <a:r>
              <a:rPr lang="en-US" sz="2800" b="1" dirty="0">
                <a:solidFill>
                  <a:schemeClr val="bg1"/>
                </a:solidFill>
                <a:latin typeface="Calibri" panose="020F0502020204030204" pitchFamily="34" charset="0"/>
              </a:rPr>
              <a:t>Transaction </a:t>
            </a:r>
            <a:r>
              <a:rPr lang="en-US" sz="2400" dirty="0">
                <a:solidFill>
                  <a:schemeClr val="bg1"/>
                </a:solidFill>
              </a:rPr>
              <a:t>where you will record accounting transactions into its corresponding journals. </a:t>
            </a:r>
          </a:p>
          <a:p>
            <a:r>
              <a:rPr lang="en-US" sz="2400" dirty="0">
                <a:solidFill>
                  <a:schemeClr val="bg1"/>
                </a:solidFill>
              </a:rPr>
              <a:t>	</a:t>
            </a:r>
          </a:p>
        </p:txBody>
      </p:sp>
    </p:spTree>
    <p:extLst>
      <p:ext uri="{BB962C8B-B14F-4D97-AF65-F5344CB8AC3E}">
        <p14:creationId xmlns:p14="http://schemas.microsoft.com/office/powerpoint/2010/main" val="1101835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006EDF-7B19-7AE5-4F9D-DD7753726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946402" y="1387713"/>
            <a:ext cx="10654145" cy="619961"/>
          </a:xfrm>
        </p:spPr>
        <p:txBody>
          <a:bodyPr>
            <a:normAutofit/>
          </a:bodyPr>
          <a:lstStyle/>
          <a:p>
            <a:r>
              <a:rPr lang="en-US" b="1" dirty="0"/>
              <a:t>Generating financial reports</a:t>
            </a:r>
          </a:p>
        </p:txBody>
      </p:sp>
      <p:sp>
        <p:nvSpPr>
          <p:cNvPr id="3" name="TextBox 2">
            <a:extLst>
              <a:ext uri="{FF2B5EF4-FFF2-40B4-BE49-F238E27FC236}">
                <a16:creationId xmlns:a16="http://schemas.microsoft.com/office/drawing/2014/main" id="{E6613BBA-3DF8-13FF-3829-165D2F3040AA}"/>
              </a:ext>
            </a:extLst>
          </p:cNvPr>
          <p:cNvSpPr txBox="1"/>
          <p:nvPr/>
        </p:nvSpPr>
        <p:spPr>
          <a:xfrm>
            <a:off x="893214" y="2228671"/>
            <a:ext cx="10654145" cy="1200329"/>
          </a:xfrm>
          <a:prstGeom prst="rect">
            <a:avLst/>
          </a:prstGeom>
          <a:noFill/>
        </p:spPr>
        <p:txBody>
          <a:bodyPr wrap="square">
            <a:spAutoFit/>
          </a:bodyPr>
          <a:lstStyle/>
          <a:p>
            <a:r>
              <a:rPr lang="en-US" sz="2400" dirty="0">
                <a:latin typeface="Calibri" panose="020F0502020204030204" pitchFamily="34" charset="0"/>
              </a:rPr>
              <a:t>There are Four (4) types of Financial Reports that the system is capable of generating, namely:</a:t>
            </a:r>
            <a:br>
              <a:rPr lang="en-US" sz="2400" dirty="0">
                <a:latin typeface="Calibri" panose="020F0502020204030204" pitchFamily="34" charset="0"/>
              </a:rPr>
            </a:br>
            <a:endParaRPr lang="en-US" sz="2400" dirty="0"/>
          </a:p>
        </p:txBody>
      </p:sp>
      <p:sp>
        <p:nvSpPr>
          <p:cNvPr id="2" name="TextBox 1">
            <a:extLst>
              <a:ext uri="{FF2B5EF4-FFF2-40B4-BE49-F238E27FC236}">
                <a16:creationId xmlns:a16="http://schemas.microsoft.com/office/drawing/2014/main" id="{B65631BE-97E6-C55C-C6AB-DC1E78252CC7}"/>
              </a:ext>
            </a:extLst>
          </p:cNvPr>
          <p:cNvSpPr txBox="1"/>
          <p:nvPr/>
        </p:nvSpPr>
        <p:spPr>
          <a:xfrm>
            <a:off x="804437" y="2948923"/>
            <a:ext cx="6137901" cy="3139321"/>
          </a:xfrm>
          <a:prstGeom prst="rect">
            <a:avLst/>
          </a:prstGeom>
          <a:noFill/>
        </p:spPr>
        <p:txBody>
          <a:bodyPr wrap="square">
            <a:spAutoFit/>
          </a:bodyPr>
          <a:lstStyle/>
          <a:p>
            <a:r>
              <a:rPr lang="en-US" b="1" dirty="0">
                <a:solidFill>
                  <a:schemeClr val="bg1"/>
                </a:solidFill>
                <a:latin typeface="Calibri" panose="020F0502020204030204" pitchFamily="34" charset="0"/>
              </a:rPr>
              <a:t>A. Journals</a:t>
            </a:r>
            <a:r>
              <a:rPr lang="en-US" dirty="0">
                <a:solidFill>
                  <a:schemeClr val="bg1"/>
                </a:solidFill>
                <a:latin typeface="Calibri" panose="020F0502020204030204" pitchFamily="34" charset="0"/>
              </a:rPr>
              <a:t> </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In this type of report, all of the transactions are generated in General Journal format. This means that Special Journal and General Journal can be viewed in traditional double entry form. </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There are five kinds of Journal report that the system is capable of generating: </a:t>
            </a:r>
          </a:p>
          <a:p>
            <a:pPr marL="285750" indent="-285750">
              <a:buFont typeface="Wingdings" panose="05000000000000000000" pitchFamily="2" charset="2"/>
              <a:buChar char="§"/>
            </a:pPr>
            <a:r>
              <a:rPr lang="en-US" dirty="0">
                <a:solidFill>
                  <a:schemeClr val="bg1"/>
                </a:solidFill>
                <a:latin typeface="Calibri" panose="020F0502020204030204" pitchFamily="34" charset="0"/>
              </a:rPr>
              <a:t>Cash Disbursement Journal </a:t>
            </a:r>
          </a:p>
          <a:p>
            <a:pPr marL="285750" indent="-285750">
              <a:buFont typeface="Wingdings" panose="05000000000000000000" pitchFamily="2" charset="2"/>
              <a:buChar char="§"/>
            </a:pPr>
            <a:r>
              <a:rPr lang="en-US" dirty="0">
                <a:solidFill>
                  <a:schemeClr val="bg1"/>
                </a:solidFill>
                <a:latin typeface="Calibri" panose="020F0502020204030204" pitchFamily="34" charset="0"/>
              </a:rPr>
              <a:t>Cash Receipts Journal </a:t>
            </a:r>
          </a:p>
          <a:p>
            <a:pPr marL="285750" indent="-285750">
              <a:buFont typeface="Wingdings" panose="05000000000000000000" pitchFamily="2" charset="2"/>
              <a:buChar char="§"/>
            </a:pPr>
            <a:r>
              <a:rPr lang="en-US" dirty="0">
                <a:solidFill>
                  <a:schemeClr val="bg1"/>
                </a:solidFill>
                <a:latin typeface="Calibri" panose="020F0502020204030204" pitchFamily="34" charset="0"/>
              </a:rPr>
              <a:t>Sales Journal </a:t>
            </a:r>
          </a:p>
          <a:p>
            <a:pPr marL="285750" indent="-285750">
              <a:buFont typeface="Wingdings" panose="05000000000000000000" pitchFamily="2" charset="2"/>
              <a:buChar char="§"/>
            </a:pPr>
            <a:r>
              <a:rPr lang="en-US" dirty="0">
                <a:solidFill>
                  <a:schemeClr val="bg1"/>
                </a:solidFill>
                <a:latin typeface="Calibri" panose="020F0502020204030204" pitchFamily="34" charset="0"/>
              </a:rPr>
              <a:t>Purchase Journal </a:t>
            </a:r>
          </a:p>
          <a:p>
            <a:pPr marL="285750" indent="-285750">
              <a:buFont typeface="Wingdings" panose="05000000000000000000" pitchFamily="2" charset="2"/>
              <a:buChar char="§"/>
            </a:pPr>
            <a:r>
              <a:rPr lang="en-US" dirty="0">
                <a:solidFill>
                  <a:schemeClr val="bg1"/>
                </a:solidFill>
                <a:latin typeface="Calibri" panose="020F0502020204030204" pitchFamily="34" charset="0"/>
              </a:rPr>
              <a:t>General Journal </a:t>
            </a:r>
            <a:endParaRPr lang="en-US" dirty="0">
              <a:solidFill>
                <a:schemeClr val="bg1"/>
              </a:solidFill>
            </a:endParaRPr>
          </a:p>
        </p:txBody>
      </p:sp>
      <p:sp>
        <p:nvSpPr>
          <p:cNvPr id="6" name="TextBox 5">
            <a:extLst>
              <a:ext uri="{FF2B5EF4-FFF2-40B4-BE49-F238E27FC236}">
                <a16:creationId xmlns:a16="http://schemas.microsoft.com/office/drawing/2014/main" id="{E0F11C78-ED13-EECB-31CF-DEB76B4D7FE1}"/>
              </a:ext>
            </a:extLst>
          </p:cNvPr>
          <p:cNvSpPr txBox="1"/>
          <p:nvPr/>
        </p:nvSpPr>
        <p:spPr>
          <a:xfrm>
            <a:off x="5603949" y="4500791"/>
            <a:ext cx="6602376" cy="2246769"/>
          </a:xfrm>
          <a:prstGeom prst="rect">
            <a:avLst/>
          </a:prstGeom>
          <a:noFill/>
        </p:spPr>
        <p:txBody>
          <a:bodyPr wrap="square">
            <a:spAutoFit/>
          </a:bodyPr>
          <a:lstStyle/>
          <a:p>
            <a:r>
              <a:rPr lang="en-US" sz="2000" b="1" dirty="0">
                <a:solidFill>
                  <a:schemeClr val="bg1"/>
                </a:solidFill>
                <a:latin typeface="Calibri" panose="020F0502020204030204" pitchFamily="34" charset="0"/>
              </a:rPr>
              <a:t>B. Ledger</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There are two kinds of Ledger report that the system is capable of generating: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Subsidiary Ledger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Creditors' Ledger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Debtors' Ledger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General Ledger </a:t>
            </a:r>
          </a:p>
        </p:txBody>
      </p:sp>
    </p:spTree>
    <p:extLst>
      <p:ext uri="{BB962C8B-B14F-4D97-AF65-F5344CB8AC3E}">
        <p14:creationId xmlns:p14="http://schemas.microsoft.com/office/powerpoint/2010/main" val="990894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839A77-26E4-604C-4B60-E5A0CE98A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008546" y="1546536"/>
            <a:ext cx="10654145" cy="619961"/>
          </a:xfrm>
        </p:spPr>
        <p:txBody>
          <a:bodyPr>
            <a:normAutofit/>
          </a:bodyPr>
          <a:lstStyle/>
          <a:p>
            <a:r>
              <a:rPr lang="en-US" b="1" dirty="0"/>
              <a:t>Generating financial reports</a:t>
            </a:r>
          </a:p>
        </p:txBody>
      </p:sp>
      <p:sp>
        <p:nvSpPr>
          <p:cNvPr id="2" name="TextBox 1">
            <a:extLst>
              <a:ext uri="{FF2B5EF4-FFF2-40B4-BE49-F238E27FC236}">
                <a16:creationId xmlns:a16="http://schemas.microsoft.com/office/drawing/2014/main" id="{B65631BE-97E6-C55C-C6AB-DC1E78252CC7}"/>
              </a:ext>
            </a:extLst>
          </p:cNvPr>
          <p:cNvSpPr txBox="1"/>
          <p:nvPr/>
        </p:nvSpPr>
        <p:spPr>
          <a:xfrm>
            <a:off x="717706" y="3324742"/>
            <a:ext cx="6120588" cy="2677656"/>
          </a:xfrm>
          <a:prstGeom prst="rect">
            <a:avLst/>
          </a:prstGeom>
          <a:noFill/>
        </p:spPr>
        <p:txBody>
          <a:bodyPr wrap="square">
            <a:spAutoFit/>
          </a:bodyPr>
          <a:lstStyle/>
          <a:p>
            <a:r>
              <a:rPr lang="en-US" sz="2400" b="1" dirty="0">
                <a:solidFill>
                  <a:schemeClr val="bg1"/>
                </a:solidFill>
                <a:latin typeface="Calibri" panose="020F0502020204030204" pitchFamily="34" charset="0"/>
              </a:rPr>
              <a:t>C. Trial Balance</a:t>
            </a:r>
            <a:r>
              <a:rPr lang="en-US" sz="2400" dirty="0">
                <a:solidFill>
                  <a:schemeClr val="bg1"/>
                </a:solidFill>
                <a:latin typeface="Calibri" panose="020F0502020204030204" pitchFamily="34" charset="0"/>
              </a:rPr>
              <a:t> </a:t>
            </a:r>
            <a:br>
              <a:rPr lang="en-US" sz="2400" dirty="0">
                <a:solidFill>
                  <a:schemeClr val="bg1"/>
                </a:solidFill>
                <a:latin typeface="Calibri" panose="020F0502020204030204" pitchFamily="34" charset="0"/>
              </a:rPr>
            </a:br>
            <a:r>
              <a:rPr lang="en-US" sz="2400" dirty="0">
                <a:solidFill>
                  <a:schemeClr val="bg1"/>
                </a:solidFill>
                <a:latin typeface="Calibri" panose="020F0502020204030204" pitchFamily="34" charset="0"/>
              </a:rPr>
              <a:t>There are two kinds of Trail Balance that the system is capable of generating: </a:t>
            </a:r>
          </a:p>
          <a:p>
            <a:pPr marL="342900" indent="-342900">
              <a:buFont typeface="Wingdings" panose="05000000000000000000" pitchFamily="2" charset="2"/>
              <a:buChar char="§"/>
            </a:pPr>
            <a:r>
              <a:rPr lang="en-US" sz="2400" dirty="0">
                <a:solidFill>
                  <a:schemeClr val="bg1"/>
                </a:solidFill>
                <a:latin typeface="Calibri" panose="020F0502020204030204" pitchFamily="34" charset="0"/>
              </a:rPr>
              <a:t>Year to Date </a:t>
            </a:r>
          </a:p>
          <a:p>
            <a:pPr marL="342900" indent="-342900">
              <a:buFont typeface="Wingdings" panose="05000000000000000000" pitchFamily="2" charset="2"/>
              <a:buChar char="§"/>
            </a:pPr>
            <a:r>
              <a:rPr lang="en-US" sz="2400" dirty="0">
                <a:solidFill>
                  <a:schemeClr val="bg1"/>
                </a:solidFill>
                <a:latin typeface="Calibri" panose="020F0502020204030204" pitchFamily="34" charset="0"/>
              </a:rPr>
              <a:t>Current Net Change </a:t>
            </a:r>
          </a:p>
          <a:p>
            <a:br>
              <a:rPr lang="en-US" sz="2400" dirty="0">
                <a:solidFill>
                  <a:schemeClr val="bg1"/>
                </a:solidFill>
                <a:latin typeface="Calibri" panose="020F0502020204030204" pitchFamily="34" charset="0"/>
              </a:rPr>
            </a:br>
            <a:endParaRPr lang="en-US" sz="2400" dirty="0">
              <a:solidFill>
                <a:schemeClr val="bg1"/>
              </a:solidFill>
            </a:endParaRPr>
          </a:p>
        </p:txBody>
      </p:sp>
      <p:sp>
        <p:nvSpPr>
          <p:cNvPr id="4" name="TextBox 3">
            <a:extLst>
              <a:ext uri="{FF2B5EF4-FFF2-40B4-BE49-F238E27FC236}">
                <a16:creationId xmlns:a16="http://schemas.microsoft.com/office/drawing/2014/main" id="{62925E56-FEBD-C19C-5BA6-A8EB47DFDE8A}"/>
              </a:ext>
            </a:extLst>
          </p:cNvPr>
          <p:cNvSpPr txBox="1"/>
          <p:nvPr/>
        </p:nvSpPr>
        <p:spPr>
          <a:xfrm>
            <a:off x="6900438" y="3180425"/>
            <a:ext cx="4907429" cy="2308324"/>
          </a:xfrm>
          <a:prstGeom prst="rect">
            <a:avLst/>
          </a:prstGeom>
          <a:noFill/>
        </p:spPr>
        <p:txBody>
          <a:bodyPr wrap="square">
            <a:spAutoFit/>
          </a:bodyPr>
          <a:lstStyle/>
          <a:p>
            <a:r>
              <a:rPr lang="en-US" sz="2400" b="1" dirty="0">
                <a:solidFill>
                  <a:schemeClr val="bg1"/>
                </a:solidFill>
                <a:latin typeface="Calibri" panose="020F0502020204030204" pitchFamily="34" charset="0"/>
              </a:rPr>
              <a:t>D. Worksheet</a:t>
            </a:r>
            <a:r>
              <a:rPr lang="en-US" sz="2400" dirty="0">
                <a:solidFill>
                  <a:schemeClr val="bg1"/>
                </a:solidFill>
                <a:latin typeface="Calibri" panose="020F0502020204030204" pitchFamily="34" charset="0"/>
              </a:rPr>
              <a:t> </a:t>
            </a:r>
            <a:br>
              <a:rPr lang="en-US" sz="2400" dirty="0">
                <a:solidFill>
                  <a:schemeClr val="bg1"/>
                </a:solidFill>
                <a:latin typeface="Calibri" panose="020F0502020204030204" pitchFamily="34" charset="0"/>
              </a:rPr>
            </a:br>
            <a:r>
              <a:rPr lang="en-US" sz="2400" dirty="0">
                <a:solidFill>
                  <a:schemeClr val="bg1"/>
                </a:solidFill>
                <a:latin typeface="Calibri" panose="020F0502020204030204" pitchFamily="34" charset="0"/>
              </a:rPr>
              <a:t>Since the system is adapting Periodic Inventory System, the Worksheet will serve as the gateway of generating Balance Sheet and Income Statement. </a:t>
            </a:r>
            <a:br>
              <a:rPr lang="en-US" sz="2400" dirty="0">
                <a:solidFill>
                  <a:schemeClr val="bg1"/>
                </a:solidFill>
              </a:rPr>
            </a:b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82636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98DCFA-8057-32F1-4046-FCFE9553A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997142" y="1349004"/>
            <a:ext cx="7824738" cy="1263790"/>
          </a:xfrm>
        </p:spPr>
        <p:txBody>
          <a:bodyPr>
            <a:normAutofit fontScale="90000"/>
          </a:bodyPr>
          <a:lstStyle/>
          <a:p>
            <a:r>
              <a:rPr lang="en-US" b="1" dirty="0">
                <a:hlinkClick r:id="rId3" action="ppaction://hlinkfile">
                  <a:extLst>
                    <a:ext uri="{A12FA001-AC4F-418D-AE19-62706E023703}">
                      <ahyp:hlinkClr xmlns:ahyp="http://schemas.microsoft.com/office/drawing/2018/hyperlinkcolor" val="tx"/>
                    </a:ext>
                  </a:extLst>
                </a:hlinkClick>
              </a:rPr>
              <a:t>How to generate Journal Reports</a:t>
            </a:r>
            <a:r>
              <a:rPr lang="en-US" b="1" dirty="0"/>
              <a:t> </a:t>
            </a:r>
            <a:br>
              <a:rPr lang="en-US" b="1" dirty="0"/>
            </a:br>
            <a:endParaRPr lang="en-US" b="1" dirty="0"/>
          </a:p>
        </p:txBody>
      </p:sp>
      <p:sp>
        <p:nvSpPr>
          <p:cNvPr id="5" name="TextBox 4">
            <a:extLst>
              <a:ext uri="{FF2B5EF4-FFF2-40B4-BE49-F238E27FC236}">
                <a16:creationId xmlns:a16="http://schemas.microsoft.com/office/drawing/2014/main" id="{62925E56-FEBD-C19C-5BA6-A8EB47DFDE8A}"/>
              </a:ext>
            </a:extLst>
          </p:cNvPr>
          <p:cNvSpPr txBox="1"/>
          <p:nvPr/>
        </p:nvSpPr>
        <p:spPr>
          <a:xfrm>
            <a:off x="1138091" y="2733921"/>
            <a:ext cx="10501745" cy="2677656"/>
          </a:xfrm>
          <a:prstGeom prst="rect">
            <a:avLst/>
          </a:prstGeom>
          <a:noFill/>
        </p:spPr>
        <p:txBody>
          <a:bodyPr wrap="square">
            <a:spAutoFit/>
          </a:bodyPr>
          <a:lstStyle/>
          <a:p>
            <a:pPr marL="342900" indent="-342900">
              <a:buFont typeface="Wingdings" panose="05000000000000000000" pitchFamily="2" charset="2"/>
              <a:buChar char="q"/>
            </a:pPr>
            <a:r>
              <a:rPr lang="en-US" sz="2400" dirty="0">
                <a:solidFill>
                  <a:schemeClr val="bg1"/>
                </a:solidFill>
              </a:rPr>
              <a:t>Click on “Reports” icon found on upper middle of your screen </a:t>
            </a:r>
          </a:p>
          <a:p>
            <a:pPr marL="342900" indent="-342900">
              <a:buFont typeface="Wingdings" panose="05000000000000000000" pitchFamily="2" charset="2"/>
              <a:buChar char="q"/>
            </a:pPr>
            <a:r>
              <a:rPr lang="en-US" sz="2400" dirty="0">
                <a:solidFill>
                  <a:schemeClr val="bg1"/>
                </a:solidFill>
              </a:rPr>
              <a:t>Select a particular Journal Report you want to generate </a:t>
            </a:r>
          </a:p>
          <a:p>
            <a:pPr marL="342900" indent="-342900">
              <a:buFont typeface="Wingdings" panose="05000000000000000000" pitchFamily="2" charset="2"/>
              <a:buChar char="q"/>
            </a:pPr>
            <a:r>
              <a:rPr lang="en-US" sz="2400" dirty="0">
                <a:solidFill>
                  <a:schemeClr val="bg1"/>
                </a:solidFill>
              </a:rPr>
              <a:t>“Report Option” will automatically appear which will be found on the left side corner </a:t>
            </a:r>
          </a:p>
          <a:p>
            <a:pPr marL="342900" indent="-342900">
              <a:buFont typeface="Wingdings" panose="05000000000000000000" pitchFamily="2" charset="2"/>
              <a:buChar char="q"/>
            </a:pPr>
            <a:r>
              <a:rPr lang="en-US" sz="2400" dirty="0">
                <a:solidFill>
                  <a:schemeClr val="bg1"/>
                </a:solidFill>
              </a:rPr>
              <a:t>Select Date Range </a:t>
            </a:r>
          </a:p>
          <a:p>
            <a:pPr marL="342900" indent="-342900">
              <a:buFont typeface="Wingdings" panose="05000000000000000000" pitchFamily="2" charset="2"/>
              <a:buChar char="q"/>
            </a:pPr>
            <a:r>
              <a:rPr lang="en-US" sz="2400" dirty="0">
                <a:solidFill>
                  <a:schemeClr val="bg1"/>
                </a:solidFill>
              </a:rPr>
              <a:t>Click “Preview” </a:t>
            </a:r>
          </a:p>
          <a:p>
            <a:endParaRPr lang="en-US" sz="2400" dirty="0">
              <a:solidFill>
                <a:schemeClr val="bg1"/>
              </a:solidFill>
              <a:latin typeface="Calibri" panose="020F0502020204030204" pitchFamily="34" charset="0"/>
            </a:endParaRPr>
          </a:p>
        </p:txBody>
      </p:sp>
      <p:sp>
        <p:nvSpPr>
          <p:cNvPr id="3" name="Callout: Down Arrow 2">
            <a:extLst>
              <a:ext uri="{FF2B5EF4-FFF2-40B4-BE49-F238E27FC236}">
                <a16:creationId xmlns:a16="http://schemas.microsoft.com/office/drawing/2014/main" id="{8CEB2B00-509E-DBB2-CF88-781C66F15F9E}"/>
              </a:ext>
            </a:extLst>
          </p:cNvPr>
          <p:cNvSpPr/>
          <p:nvPr/>
        </p:nvSpPr>
        <p:spPr>
          <a:xfrm>
            <a:off x="9100139" y="4728949"/>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8" name="TextBox 7">
            <a:extLst>
              <a:ext uri="{FF2B5EF4-FFF2-40B4-BE49-F238E27FC236}">
                <a16:creationId xmlns:a16="http://schemas.microsoft.com/office/drawing/2014/main" id="{B25B63C4-3ADD-2DC5-9DDE-1724524B3916}"/>
              </a:ext>
            </a:extLst>
          </p:cNvPr>
          <p:cNvSpPr txBox="1"/>
          <p:nvPr/>
        </p:nvSpPr>
        <p:spPr>
          <a:xfrm>
            <a:off x="8726749" y="5567420"/>
            <a:ext cx="2601934" cy="600164"/>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file:///C:/Help/mp4/journal%20reports/journal%20reports.html</a:t>
            </a:r>
            <a:endParaRPr lang="en-US" sz="1100" dirty="0"/>
          </a:p>
          <a:p>
            <a:endParaRPr lang="en-US" sz="1100" dirty="0"/>
          </a:p>
        </p:txBody>
      </p:sp>
    </p:spTree>
    <p:extLst>
      <p:ext uri="{BB962C8B-B14F-4D97-AF65-F5344CB8AC3E}">
        <p14:creationId xmlns:p14="http://schemas.microsoft.com/office/powerpoint/2010/main" val="3171650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9D8385-DB35-A564-6500-AFB2EF21C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693458" y="1254054"/>
            <a:ext cx="7995257" cy="1263790"/>
          </a:xfrm>
        </p:spPr>
        <p:txBody>
          <a:bodyPr>
            <a:normAutofit fontScale="90000"/>
          </a:bodyPr>
          <a:lstStyle/>
          <a:p>
            <a:r>
              <a:rPr lang="en-US" b="1" dirty="0">
                <a:hlinkClick r:id="rId3" action="ppaction://hlinkfile">
                  <a:extLst>
                    <a:ext uri="{A12FA001-AC4F-418D-AE19-62706E023703}">
                      <ahyp:hlinkClr xmlns:ahyp="http://schemas.microsoft.com/office/drawing/2018/hyperlinkcolor" val="tx"/>
                    </a:ext>
                  </a:extLst>
                </a:hlinkClick>
              </a:rPr>
              <a:t>How to generate Ledger Reports </a:t>
            </a:r>
            <a:br>
              <a:rPr lang="en-US" b="1" dirty="0"/>
            </a:br>
            <a:endParaRPr lang="en-US" b="1" dirty="0"/>
          </a:p>
        </p:txBody>
      </p:sp>
      <p:sp>
        <p:nvSpPr>
          <p:cNvPr id="5" name="TextBox 4">
            <a:extLst>
              <a:ext uri="{FF2B5EF4-FFF2-40B4-BE49-F238E27FC236}">
                <a16:creationId xmlns:a16="http://schemas.microsoft.com/office/drawing/2014/main" id="{62925E56-FEBD-C19C-5BA6-A8EB47DFDE8A}"/>
              </a:ext>
            </a:extLst>
          </p:cNvPr>
          <p:cNvSpPr txBox="1"/>
          <p:nvPr/>
        </p:nvSpPr>
        <p:spPr>
          <a:xfrm>
            <a:off x="845127" y="2209487"/>
            <a:ext cx="10501745" cy="4093428"/>
          </a:xfrm>
          <a:prstGeom prst="rect">
            <a:avLst/>
          </a:prstGeom>
          <a:noFill/>
        </p:spPr>
        <p:txBody>
          <a:bodyPr wrap="square">
            <a:spAutoFit/>
          </a:bodyPr>
          <a:lstStyle/>
          <a:p>
            <a:pPr marL="342900" indent="-342900">
              <a:buFont typeface="Wingdings" panose="05000000000000000000" pitchFamily="2" charset="2"/>
              <a:buChar char="q"/>
            </a:pPr>
            <a:r>
              <a:rPr lang="en-US" sz="2000" dirty="0">
                <a:solidFill>
                  <a:schemeClr val="bg1"/>
                </a:solidFill>
              </a:rPr>
              <a:t>Click on “Reports” icon found on upper middle of your screen </a:t>
            </a:r>
          </a:p>
          <a:p>
            <a:pPr marL="342900" indent="-342900">
              <a:buFont typeface="Wingdings" panose="05000000000000000000" pitchFamily="2" charset="2"/>
              <a:buChar char="q"/>
            </a:pPr>
            <a:r>
              <a:rPr lang="en-US" sz="2000" dirty="0">
                <a:solidFill>
                  <a:schemeClr val="bg1"/>
                </a:solidFill>
              </a:rPr>
              <a:t>Select a particular Ledger Report you want to generate </a:t>
            </a:r>
          </a:p>
          <a:p>
            <a:br>
              <a:rPr lang="en-US" sz="2000" dirty="0">
                <a:solidFill>
                  <a:schemeClr val="bg1"/>
                </a:solidFill>
              </a:rPr>
            </a:br>
            <a:r>
              <a:rPr lang="en-US" sz="2000" b="1" dirty="0">
                <a:solidFill>
                  <a:schemeClr val="bg1"/>
                </a:solidFill>
              </a:rPr>
              <a:t>A. For Subsidiary Ledger</a:t>
            </a:r>
            <a:r>
              <a:rPr lang="en-US" sz="2000" dirty="0">
                <a:solidFill>
                  <a:schemeClr val="bg1"/>
                </a:solidFill>
              </a:rPr>
              <a:t> </a:t>
            </a:r>
            <a:br>
              <a:rPr lang="en-US" sz="2000" dirty="0">
                <a:solidFill>
                  <a:schemeClr val="bg1"/>
                </a:solidFill>
              </a:rPr>
            </a:br>
            <a:r>
              <a:rPr lang="en-US" sz="2000" dirty="0">
                <a:solidFill>
                  <a:schemeClr val="bg1"/>
                </a:solidFill>
              </a:rPr>
              <a:t>Select either Creditors' Ledger or Debtors' Ledger </a:t>
            </a:r>
          </a:p>
          <a:p>
            <a:pPr marL="342900" indent="-342900">
              <a:buFont typeface="Wingdings" panose="05000000000000000000" pitchFamily="2" charset="2"/>
              <a:buChar char="q"/>
            </a:pPr>
            <a:r>
              <a:rPr lang="en-US" sz="2000" dirty="0">
                <a:solidFill>
                  <a:schemeClr val="bg1"/>
                </a:solidFill>
              </a:rPr>
              <a:t>Select Date Range and other Report filter options like viewing reports pertaining only to a particular Debtor or Creditor </a:t>
            </a:r>
          </a:p>
          <a:p>
            <a:br>
              <a:rPr lang="en-US" sz="2000" dirty="0">
                <a:solidFill>
                  <a:schemeClr val="bg1"/>
                </a:solidFill>
              </a:rPr>
            </a:br>
            <a:r>
              <a:rPr lang="en-US" sz="2000" b="1" dirty="0">
                <a:solidFill>
                  <a:schemeClr val="bg1"/>
                </a:solidFill>
              </a:rPr>
              <a:t>B. For General Ledger</a:t>
            </a:r>
            <a:r>
              <a:rPr lang="en-US" sz="2000" dirty="0">
                <a:solidFill>
                  <a:schemeClr val="bg1"/>
                </a:solidFill>
              </a:rPr>
              <a:t> </a:t>
            </a:r>
            <a:br>
              <a:rPr lang="en-US" sz="2000" dirty="0">
                <a:solidFill>
                  <a:schemeClr val="bg1"/>
                </a:solidFill>
              </a:rPr>
            </a:br>
            <a:r>
              <a:rPr lang="en-US" sz="2000" dirty="0">
                <a:solidFill>
                  <a:schemeClr val="bg1"/>
                </a:solidFill>
              </a:rPr>
              <a:t>Select Date Range and other Report filter options like viewing reports pertaining only to a particular Account </a:t>
            </a:r>
          </a:p>
          <a:p>
            <a:pPr marL="342900" indent="-342900">
              <a:buFont typeface="Wingdings" panose="05000000000000000000" pitchFamily="2" charset="2"/>
              <a:buChar char="q"/>
            </a:pPr>
            <a:r>
              <a:rPr lang="en-US" sz="2000" dirty="0">
                <a:solidFill>
                  <a:schemeClr val="bg1"/>
                </a:solidFill>
              </a:rPr>
              <a:t>Click Preview </a:t>
            </a:r>
          </a:p>
          <a:p>
            <a:endParaRPr lang="en-US" sz="2000" dirty="0">
              <a:solidFill>
                <a:schemeClr val="bg1"/>
              </a:solidFill>
              <a:latin typeface="Calibri" panose="020F0502020204030204" pitchFamily="34" charset="0"/>
            </a:endParaRPr>
          </a:p>
        </p:txBody>
      </p:sp>
      <p:sp>
        <p:nvSpPr>
          <p:cNvPr id="3" name="Callout: Down Arrow 2">
            <a:extLst>
              <a:ext uri="{FF2B5EF4-FFF2-40B4-BE49-F238E27FC236}">
                <a16:creationId xmlns:a16="http://schemas.microsoft.com/office/drawing/2014/main" id="{8CEB2B00-509E-DBB2-CF88-781C66F15F9E}"/>
              </a:ext>
            </a:extLst>
          </p:cNvPr>
          <p:cNvSpPr/>
          <p:nvPr/>
        </p:nvSpPr>
        <p:spPr>
          <a:xfrm>
            <a:off x="9179150" y="5375536"/>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4" name="TextBox 3">
            <a:extLst>
              <a:ext uri="{FF2B5EF4-FFF2-40B4-BE49-F238E27FC236}">
                <a16:creationId xmlns:a16="http://schemas.microsoft.com/office/drawing/2014/main" id="{B072CAD1-7D04-5A8B-8F3A-D954EB96DFD1}"/>
              </a:ext>
            </a:extLst>
          </p:cNvPr>
          <p:cNvSpPr txBox="1"/>
          <p:nvPr/>
        </p:nvSpPr>
        <p:spPr>
          <a:xfrm>
            <a:off x="8549196" y="6123756"/>
            <a:ext cx="3395569" cy="600164"/>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file:///C:/Help/mp4/ledger%20report/ledger%20report.html</a:t>
            </a:r>
            <a:endParaRPr lang="en-US" sz="1100" dirty="0"/>
          </a:p>
          <a:p>
            <a:endParaRPr lang="en-US" sz="1100" dirty="0"/>
          </a:p>
        </p:txBody>
      </p:sp>
    </p:spTree>
    <p:extLst>
      <p:ext uri="{BB962C8B-B14F-4D97-AF65-F5344CB8AC3E}">
        <p14:creationId xmlns:p14="http://schemas.microsoft.com/office/powerpoint/2010/main" val="1789914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490B9E-6735-7708-CD44-61FE03703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604682" y="1440350"/>
            <a:ext cx="9142658" cy="1263790"/>
          </a:xfrm>
        </p:spPr>
        <p:txBody>
          <a:bodyPr>
            <a:normAutofit fontScale="90000"/>
          </a:bodyPr>
          <a:lstStyle/>
          <a:p>
            <a:r>
              <a:rPr lang="en-US" b="1" dirty="0">
                <a:hlinkClick r:id="rId3" action="ppaction://hlinkfile">
                  <a:extLst>
                    <a:ext uri="{A12FA001-AC4F-418D-AE19-62706E023703}">
                      <ahyp:hlinkClr xmlns:ahyp="http://schemas.microsoft.com/office/drawing/2018/hyperlinkcolor" val="tx"/>
                    </a:ext>
                  </a:extLst>
                </a:hlinkClick>
              </a:rPr>
              <a:t>How to generate Trial Balance Reports </a:t>
            </a:r>
            <a:br>
              <a:rPr lang="en-US" b="1" dirty="0"/>
            </a:br>
            <a:endParaRPr lang="en-US" b="1" dirty="0"/>
          </a:p>
        </p:txBody>
      </p:sp>
      <p:sp>
        <p:nvSpPr>
          <p:cNvPr id="5" name="TextBox 4">
            <a:extLst>
              <a:ext uri="{FF2B5EF4-FFF2-40B4-BE49-F238E27FC236}">
                <a16:creationId xmlns:a16="http://schemas.microsoft.com/office/drawing/2014/main" id="{62925E56-FEBD-C19C-5BA6-A8EB47DFDE8A}"/>
              </a:ext>
            </a:extLst>
          </p:cNvPr>
          <p:cNvSpPr txBox="1"/>
          <p:nvPr/>
        </p:nvSpPr>
        <p:spPr>
          <a:xfrm>
            <a:off x="1439931" y="2533450"/>
            <a:ext cx="10501745" cy="3477875"/>
          </a:xfrm>
          <a:prstGeom prst="rect">
            <a:avLst/>
          </a:prstGeom>
          <a:noFill/>
        </p:spPr>
        <p:txBody>
          <a:bodyPr wrap="square">
            <a:spAutoFit/>
          </a:bodyPr>
          <a:lstStyle/>
          <a:p>
            <a:pPr marL="342900" indent="-342900">
              <a:buFont typeface="Wingdings" panose="05000000000000000000" pitchFamily="2" charset="2"/>
              <a:buChar char="q"/>
            </a:pPr>
            <a:r>
              <a:rPr lang="en-US" sz="2000" dirty="0">
                <a:solidFill>
                  <a:schemeClr val="bg1"/>
                </a:solidFill>
              </a:rPr>
              <a:t>Click on “Reports” icon found on upper middle of your screen </a:t>
            </a:r>
          </a:p>
          <a:p>
            <a:pPr marL="342900" indent="-342900">
              <a:buFont typeface="Wingdings" panose="05000000000000000000" pitchFamily="2" charset="2"/>
              <a:buChar char="q"/>
            </a:pPr>
            <a:r>
              <a:rPr lang="en-US" sz="2000" dirty="0">
                <a:solidFill>
                  <a:schemeClr val="bg1"/>
                </a:solidFill>
              </a:rPr>
              <a:t>Select a particular Trial Balance Report you want to generate </a:t>
            </a:r>
          </a:p>
          <a:p>
            <a:pPr marL="342900" indent="-342900">
              <a:buFont typeface="Wingdings" panose="05000000000000000000" pitchFamily="2" charset="2"/>
              <a:buChar char="q"/>
            </a:pPr>
            <a:endParaRPr lang="en-US" sz="2000" b="1" dirty="0">
              <a:solidFill>
                <a:schemeClr val="bg1"/>
              </a:solidFill>
            </a:endParaRPr>
          </a:p>
          <a:p>
            <a:r>
              <a:rPr lang="en-US" sz="2000" b="1" dirty="0">
                <a:solidFill>
                  <a:schemeClr val="bg1"/>
                </a:solidFill>
              </a:rPr>
              <a:t>For Year to Date</a:t>
            </a:r>
            <a:r>
              <a:rPr lang="en-US" sz="2000" dirty="0">
                <a:solidFill>
                  <a:schemeClr val="bg1"/>
                </a:solidFill>
              </a:rPr>
              <a:t> </a:t>
            </a:r>
            <a:br>
              <a:rPr lang="en-US" sz="2000" dirty="0">
                <a:solidFill>
                  <a:schemeClr val="bg1"/>
                </a:solidFill>
              </a:rPr>
            </a:br>
            <a:r>
              <a:rPr lang="en-US" sz="2000" dirty="0">
                <a:solidFill>
                  <a:schemeClr val="bg1"/>
                </a:solidFill>
              </a:rPr>
              <a:t>Select As of Date </a:t>
            </a:r>
          </a:p>
          <a:p>
            <a:pPr marL="342900" indent="-342900">
              <a:buFont typeface="Wingdings" panose="05000000000000000000" pitchFamily="2" charset="2"/>
              <a:buChar char="q"/>
            </a:pPr>
            <a:r>
              <a:rPr lang="en-US" sz="2000" dirty="0">
                <a:solidFill>
                  <a:schemeClr val="bg1"/>
                </a:solidFill>
              </a:rPr>
              <a:t>Click Preview </a:t>
            </a:r>
          </a:p>
          <a:p>
            <a:br>
              <a:rPr lang="en-US" sz="2000" dirty="0">
                <a:solidFill>
                  <a:schemeClr val="bg1"/>
                </a:solidFill>
              </a:rPr>
            </a:br>
            <a:r>
              <a:rPr lang="en-US" sz="2000" b="1" dirty="0">
                <a:solidFill>
                  <a:schemeClr val="bg1"/>
                </a:solidFill>
              </a:rPr>
              <a:t>For Current Net Change</a:t>
            </a:r>
            <a:r>
              <a:rPr lang="en-US" sz="2000" dirty="0">
                <a:solidFill>
                  <a:schemeClr val="bg1"/>
                </a:solidFill>
              </a:rPr>
              <a:t> </a:t>
            </a:r>
            <a:br>
              <a:rPr lang="en-US" sz="2000" dirty="0">
                <a:solidFill>
                  <a:schemeClr val="bg1"/>
                </a:solidFill>
              </a:rPr>
            </a:br>
            <a:r>
              <a:rPr lang="en-US" sz="2000" dirty="0">
                <a:solidFill>
                  <a:schemeClr val="bg1"/>
                </a:solidFill>
              </a:rPr>
              <a:t>Select Date Range </a:t>
            </a:r>
          </a:p>
          <a:p>
            <a:pPr marL="342900" indent="-342900">
              <a:buFont typeface="Wingdings" panose="05000000000000000000" pitchFamily="2" charset="2"/>
              <a:buChar char="q"/>
            </a:pPr>
            <a:r>
              <a:rPr lang="en-US" sz="2000" dirty="0">
                <a:solidFill>
                  <a:schemeClr val="bg1"/>
                </a:solidFill>
              </a:rPr>
              <a:t>Click Preview </a:t>
            </a:r>
          </a:p>
          <a:p>
            <a:endParaRPr lang="en-US" sz="2000" dirty="0">
              <a:solidFill>
                <a:schemeClr val="bg1"/>
              </a:solidFill>
              <a:latin typeface="Calibri" panose="020F0502020204030204" pitchFamily="34" charset="0"/>
            </a:endParaRPr>
          </a:p>
        </p:txBody>
      </p:sp>
      <p:sp>
        <p:nvSpPr>
          <p:cNvPr id="3" name="Callout: Down Arrow 2">
            <a:extLst>
              <a:ext uri="{FF2B5EF4-FFF2-40B4-BE49-F238E27FC236}">
                <a16:creationId xmlns:a16="http://schemas.microsoft.com/office/drawing/2014/main" id="{8CEB2B00-509E-DBB2-CF88-781C66F15F9E}"/>
              </a:ext>
            </a:extLst>
          </p:cNvPr>
          <p:cNvSpPr/>
          <p:nvPr/>
        </p:nvSpPr>
        <p:spPr>
          <a:xfrm>
            <a:off x="10055282" y="5161012"/>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6" name="TextBox 5">
            <a:extLst>
              <a:ext uri="{FF2B5EF4-FFF2-40B4-BE49-F238E27FC236}">
                <a16:creationId xmlns:a16="http://schemas.microsoft.com/office/drawing/2014/main" id="{1E48DA3D-3541-519D-00C5-2078B6D3D974}"/>
              </a:ext>
            </a:extLst>
          </p:cNvPr>
          <p:cNvSpPr txBox="1"/>
          <p:nvPr/>
        </p:nvSpPr>
        <p:spPr>
          <a:xfrm>
            <a:off x="9607821" y="5909232"/>
            <a:ext cx="2584179"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file:///C:/Help/mp4/trial%20balance%20report/trial%20balance%20report.html</a:t>
            </a:r>
            <a:endParaRPr lang="en-US" sz="1100" dirty="0"/>
          </a:p>
          <a:p>
            <a:endParaRPr lang="en-US" sz="1100" dirty="0"/>
          </a:p>
        </p:txBody>
      </p:sp>
    </p:spTree>
    <p:extLst>
      <p:ext uri="{BB962C8B-B14F-4D97-AF65-F5344CB8AC3E}">
        <p14:creationId xmlns:p14="http://schemas.microsoft.com/office/powerpoint/2010/main" val="4096943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A6670-A72A-24DC-E336-1352A5E2E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101831" y="1363943"/>
            <a:ext cx="7506985" cy="1263790"/>
          </a:xfrm>
        </p:spPr>
        <p:txBody>
          <a:bodyPr>
            <a:normAutofit fontScale="90000"/>
          </a:bodyPr>
          <a:lstStyle/>
          <a:p>
            <a:r>
              <a:rPr lang="en-US" b="1" dirty="0">
                <a:hlinkClick r:id="rId3" action="ppaction://hlinkfile">
                  <a:extLst>
                    <a:ext uri="{A12FA001-AC4F-418D-AE19-62706E023703}">
                      <ahyp:hlinkClr xmlns:ahyp="http://schemas.microsoft.com/office/drawing/2018/hyperlinkcolor" val="tx"/>
                    </a:ext>
                  </a:extLst>
                </a:hlinkClick>
              </a:rPr>
              <a:t>How to Generate Financial Statements </a:t>
            </a:r>
            <a:br>
              <a:rPr lang="en-US" b="1" dirty="0"/>
            </a:br>
            <a:endParaRPr lang="en-US" b="1" dirty="0"/>
          </a:p>
        </p:txBody>
      </p:sp>
      <p:sp>
        <p:nvSpPr>
          <p:cNvPr id="5" name="TextBox 4">
            <a:extLst>
              <a:ext uri="{FF2B5EF4-FFF2-40B4-BE49-F238E27FC236}">
                <a16:creationId xmlns:a16="http://schemas.microsoft.com/office/drawing/2014/main" id="{62925E56-FEBD-C19C-5BA6-A8EB47DFDE8A}"/>
              </a:ext>
            </a:extLst>
          </p:cNvPr>
          <p:cNvSpPr txBox="1"/>
          <p:nvPr/>
        </p:nvSpPr>
        <p:spPr>
          <a:xfrm>
            <a:off x="1431053" y="2939512"/>
            <a:ext cx="10501745" cy="2554545"/>
          </a:xfrm>
          <a:prstGeom prst="rect">
            <a:avLst/>
          </a:prstGeom>
          <a:noFill/>
        </p:spPr>
        <p:txBody>
          <a:bodyPr wrap="square">
            <a:spAutoFit/>
          </a:bodyPr>
          <a:lstStyle/>
          <a:p>
            <a:pPr marL="342900" indent="-342900">
              <a:buFont typeface="Wingdings" panose="05000000000000000000" pitchFamily="2" charset="2"/>
              <a:buChar char="q"/>
            </a:pPr>
            <a:r>
              <a:rPr lang="en-US" sz="2000" dirty="0">
                <a:solidFill>
                  <a:schemeClr val="bg1"/>
                </a:solidFill>
              </a:rPr>
              <a:t>Click on “Reports” icon found on the upper middle of your screen </a:t>
            </a:r>
          </a:p>
          <a:p>
            <a:pPr marL="342900" indent="-342900">
              <a:buFont typeface="Wingdings" panose="05000000000000000000" pitchFamily="2" charset="2"/>
              <a:buChar char="q"/>
            </a:pPr>
            <a:r>
              <a:rPr lang="en-US" sz="2000" dirty="0">
                <a:solidFill>
                  <a:schemeClr val="bg1"/>
                </a:solidFill>
              </a:rPr>
              <a:t>Select Worksheet </a:t>
            </a:r>
          </a:p>
          <a:p>
            <a:pPr marL="342900" indent="-342900">
              <a:buFont typeface="Wingdings" panose="05000000000000000000" pitchFamily="2" charset="2"/>
              <a:buChar char="q"/>
            </a:pPr>
            <a:r>
              <a:rPr lang="en-US" sz="2000" dirty="0">
                <a:solidFill>
                  <a:schemeClr val="bg1"/>
                </a:solidFill>
              </a:rPr>
              <a:t>Select “Report Date” </a:t>
            </a:r>
          </a:p>
          <a:p>
            <a:pPr marL="342900" indent="-342900">
              <a:buFont typeface="Wingdings" panose="05000000000000000000" pitchFamily="2" charset="2"/>
              <a:buChar char="q"/>
            </a:pPr>
            <a:r>
              <a:rPr lang="en-US" sz="2000" dirty="0">
                <a:solidFill>
                  <a:schemeClr val="bg1"/>
                </a:solidFill>
              </a:rPr>
              <a:t>Click “Preview Report“ </a:t>
            </a:r>
          </a:p>
          <a:p>
            <a:pPr marL="342900" indent="-342900">
              <a:buFont typeface="Wingdings" panose="05000000000000000000" pitchFamily="2" charset="2"/>
              <a:buChar char="q"/>
            </a:pPr>
            <a:r>
              <a:rPr lang="en-US" sz="2000" dirty="0">
                <a:solidFill>
                  <a:schemeClr val="bg1"/>
                </a:solidFill>
              </a:rPr>
              <a:t>Worksheet will automatically appear </a:t>
            </a:r>
          </a:p>
          <a:p>
            <a:pPr marL="342900" indent="-342900">
              <a:buFont typeface="Wingdings" panose="05000000000000000000" pitchFamily="2" charset="2"/>
              <a:buChar char="q"/>
            </a:pPr>
            <a:r>
              <a:rPr lang="en-US" sz="2000" dirty="0">
                <a:solidFill>
                  <a:schemeClr val="bg1"/>
                </a:solidFill>
              </a:rPr>
              <a:t>Select “Income Statement” to view Income Statement. </a:t>
            </a:r>
          </a:p>
          <a:p>
            <a:pPr marL="342900" indent="-342900">
              <a:buFont typeface="Wingdings" panose="05000000000000000000" pitchFamily="2" charset="2"/>
              <a:buChar char="q"/>
            </a:pPr>
            <a:r>
              <a:rPr lang="en-US" sz="2000" dirty="0">
                <a:solidFill>
                  <a:schemeClr val="bg1"/>
                </a:solidFill>
              </a:rPr>
              <a:t>Select “Balance Sheet” to view Balance Sheet </a:t>
            </a:r>
          </a:p>
          <a:p>
            <a:endParaRPr lang="en-US" sz="2000" dirty="0">
              <a:solidFill>
                <a:schemeClr val="bg1"/>
              </a:solidFill>
              <a:latin typeface="Calibri" panose="020F0502020204030204" pitchFamily="34" charset="0"/>
            </a:endParaRPr>
          </a:p>
        </p:txBody>
      </p:sp>
      <p:sp>
        <p:nvSpPr>
          <p:cNvPr id="3" name="Callout: Down Arrow 2">
            <a:extLst>
              <a:ext uri="{FF2B5EF4-FFF2-40B4-BE49-F238E27FC236}">
                <a16:creationId xmlns:a16="http://schemas.microsoft.com/office/drawing/2014/main" id="{8CEB2B00-509E-DBB2-CF88-781C66F15F9E}"/>
              </a:ext>
            </a:extLst>
          </p:cNvPr>
          <p:cNvSpPr/>
          <p:nvPr/>
        </p:nvSpPr>
        <p:spPr>
          <a:xfrm>
            <a:off x="9827718" y="4993655"/>
            <a:ext cx="1291590" cy="748220"/>
          </a:xfrm>
          <a:prstGeom prst="downArrow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Watch the video here</a:t>
            </a:r>
          </a:p>
        </p:txBody>
      </p:sp>
      <p:sp>
        <p:nvSpPr>
          <p:cNvPr id="4" name="TextBox 3">
            <a:extLst>
              <a:ext uri="{FF2B5EF4-FFF2-40B4-BE49-F238E27FC236}">
                <a16:creationId xmlns:a16="http://schemas.microsoft.com/office/drawing/2014/main" id="{D9BBF34A-939E-8C50-1D8D-5D3BA321D97D}"/>
              </a:ext>
            </a:extLst>
          </p:cNvPr>
          <p:cNvSpPr txBox="1"/>
          <p:nvPr/>
        </p:nvSpPr>
        <p:spPr>
          <a:xfrm>
            <a:off x="9694054" y="5915217"/>
            <a:ext cx="2042225" cy="769441"/>
          </a:xfrm>
          <a:prstGeom prst="rect">
            <a:avLst/>
          </a:prstGeom>
          <a:noFill/>
        </p:spPr>
        <p:txBody>
          <a:bodyPr wrap="square">
            <a:spAutoFit/>
          </a:bodyPr>
          <a:lstStyle/>
          <a:p>
            <a:r>
              <a:rPr lang="en-US" sz="1100" dirty="0">
                <a:hlinkClick r:id="rId4" action="ppaction://hlinkfile">
                  <a:extLst>
                    <a:ext uri="{A12FA001-AC4F-418D-AE19-62706E023703}">
                      <ahyp:hlinkClr xmlns:ahyp="http://schemas.microsoft.com/office/drawing/2018/hyperlinkcolor" val="tx"/>
                    </a:ext>
                  </a:extLst>
                </a:hlinkClick>
              </a:rPr>
              <a:t>file:///C:/Help/mp4/financial%20statement/financial%20statement.html</a:t>
            </a:r>
            <a:endParaRPr lang="en-US" sz="1100" dirty="0"/>
          </a:p>
          <a:p>
            <a:endParaRPr lang="en-US" sz="1100" dirty="0"/>
          </a:p>
        </p:txBody>
      </p:sp>
    </p:spTree>
    <p:extLst>
      <p:ext uri="{BB962C8B-B14F-4D97-AF65-F5344CB8AC3E}">
        <p14:creationId xmlns:p14="http://schemas.microsoft.com/office/powerpoint/2010/main" val="638005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E7234F-0BB5-B667-ED77-02330EF54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75FFE-B8C0-9EA3-582E-708A0D2C1C4D}"/>
              </a:ext>
            </a:extLst>
          </p:cNvPr>
          <p:cNvSpPr>
            <a:spLocks noGrp="1"/>
          </p:cNvSpPr>
          <p:nvPr>
            <p:ph type="ctrTitle"/>
          </p:nvPr>
        </p:nvSpPr>
        <p:spPr>
          <a:xfrm>
            <a:off x="-196693" y="2634695"/>
            <a:ext cx="11946194" cy="1191581"/>
          </a:xfrm>
        </p:spPr>
        <p:txBody>
          <a:bodyPr>
            <a:normAutofit/>
          </a:bodyPr>
          <a:lstStyle/>
          <a:p>
            <a:pPr algn="ctr"/>
            <a:r>
              <a:rPr lang="en-US" b="1" dirty="0"/>
              <a:t>Using utilities</a:t>
            </a:r>
          </a:p>
        </p:txBody>
      </p:sp>
    </p:spTree>
    <p:extLst>
      <p:ext uri="{BB962C8B-B14F-4D97-AF65-F5344CB8AC3E}">
        <p14:creationId xmlns:p14="http://schemas.microsoft.com/office/powerpoint/2010/main" val="2500358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8860B4-9713-E901-BB23-D6DC107C7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558962" y="1357528"/>
            <a:ext cx="6096767" cy="619961"/>
          </a:xfrm>
        </p:spPr>
        <p:txBody>
          <a:bodyPr>
            <a:normAutofit/>
          </a:bodyPr>
          <a:lstStyle/>
          <a:p>
            <a:r>
              <a:rPr lang="en-US" b="1" dirty="0"/>
              <a:t>Using utilities</a:t>
            </a:r>
          </a:p>
        </p:txBody>
      </p:sp>
      <p:sp>
        <p:nvSpPr>
          <p:cNvPr id="3" name="TextBox 2">
            <a:extLst>
              <a:ext uri="{FF2B5EF4-FFF2-40B4-BE49-F238E27FC236}">
                <a16:creationId xmlns:a16="http://schemas.microsoft.com/office/drawing/2014/main" id="{E6613BBA-3DF8-13FF-3829-165D2F3040AA}"/>
              </a:ext>
            </a:extLst>
          </p:cNvPr>
          <p:cNvSpPr txBox="1"/>
          <p:nvPr/>
        </p:nvSpPr>
        <p:spPr>
          <a:xfrm>
            <a:off x="570363" y="2322206"/>
            <a:ext cx="11408868" cy="830997"/>
          </a:xfrm>
          <a:prstGeom prst="rect">
            <a:avLst/>
          </a:prstGeom>
          <a:noFill/>
        </p:spPr>
        <p:txBody>
          <a:bodyPr wrap="square">
            <a:spAutoFit/>
          </a:bodyPr>
          <a:lstStyle/>
          <a:p>
            <a:r>
              <a:rPr lang="en-US" sz="2400" dirty="0">
                <a:latin typeface="Calibri" panose="020F0502020204030204" pitchFamily="34" charset="0"/>
              </a:rPr>
              <a:t>Items under Utilities Menu serve as tools that perform specific function which are useful in the system operation. These items are the following: </a:t>
            </a:r>
            <a:endParaRPr lang="en-US" sz="2400" dirty="0"/>
          </a:p>
        </p:txBody>
      </p:sp>
      <p:sp>
        <p:nvSpPr>
          <p:cNvPr id="2" name="TextBox 1">
            <a:extLst>
              <a:ext uri="{FF2B5EF4-FFF2-40B4-BE49-F238E27FC236}">
                <a16:creationId xmlns:a16="http://schemas.microsoft.com/office/drawing/2014/main" id="{B65631BE-97E6-C55C-C6AB-DC1E78252CC7}"/>
              </a:ext>
            </a:extLst>
          </p:cNvPr>
          <p:cNvSpPr txBox="1"/>
          <p:nvPr/>
        </p:nvSpPr>
        <p:spPr>
          <a:xfrm>
            <a:off x="2219108" y="3417065"/>
            <a:ext cx="8528508" cy="3785652"/>
          </a:xfrm>
          <a:prstGeom prst="rect">
            <a:avLst/>
          </a:prstGeom>
          <a:noFill/>
        </p:spPr>
        <p:txBody>
          <a:bodyPr wrap="square">
            <a:spAutoFit/>
          </a:bodyPr>
          <a:lstStyle/>
          <a:p>
            <a:r>
              <a:rPr lang="en-US" sz="2000" b="1" dirty="0">
                <a:solidFill>
                  <a:schemeClr val="bg1"/>
                </a:solidFill>
                <a:latin typeface="Calibri" panose="020F0502020204030204" pitchFamily="34" charset="0"/>
              </a:rPr>
              <a:t>A. Audit Trail</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Audit Trail serve as a reference on every item entered or edited in the system. </a:t>
            </a:r>
            <a:br>
              <a:rPr lang="en-US" sz="2000" dirty="0">
                <a:solidFill>
                  <a:schemeClr val="bg1"/>
                </a:solidFill>
                <a:latin typeface="Calibri" panose="020F0502020204030204" pitchFamily="34" charset="0"/>
              </a:rPr>
            </a:br>
            <a:br>
              <a:rPr lang="en-US" sz="2000" dirty="0">
                <a:solidFill>
                  <a:schemeClr val="bg1"/>
                </a:solidFill>
                <a:latin typeface="Calibri" panose="020F0502020204030204" pitchFamily="34" charset="0"/>
              </a:rPr>
            </a:br>
            <a:r>
              <a:rPr lang="en-US" sz="2000" b="1" dirty="0">
                <a:solidFill>
                  <a:schemeClr val="bg1"/>
                </a:solidFill>
                <a:latin typeface="Calibri" panose="020F0502020204030204" pitchFamily="34" charset="0"/>
              </a:rPr>
              <a:t>B. User's Account</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User's Account serves as User's data maintenance. The Admin User can set up control to every user's access in the system. </a:t>
            </a:r>
            <a:br>
              <a:rPr lang="en-US" sz="2000" dirty="0">
                <a:solidFill>
                  <a:schemeClr val="bg1"/>
                </a:solidFill>
                <a:latin typeface="Calibri" panose="020F0502020204030204" pitchFamily="34" charset="0"/>
              </a:rPr>
            </a:br>
            <a:br>
              <a:rPr lang="en-US" sz="2000" dirty="0">
                <a:solidFill>
                  <a:schemeClr val="bg1"/>
                </a:solidFill>
                <a:latin typeface="Calibri" panose="020F0502020204030204" pitchFamily="34" charset="0"/>
              </a:rPr>
            </a:br>
            <a:r>
              <a:rPr lang="en-US" sz="2000" b="1" dirty="0">
                <a:solidFill>
                  <a:schemeClr val="bg1"/>
                </a:solidFill>
                <a:latin typeface="Calibri" panose="020F0502020204030204" pitchFamily="34" charset="0"/>
              </a:rPr>
              <a:t>C. Set Up Printer Defaults</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The User can select a default printer if there is more than one printer connected to network. </a:t>
            </a:r>
            <a:br>
              <a:rPr lang="en-US" sz="2000" dirty="0">
                <a:solidFill>
                  <a:schemeClr val="bg1"/>
                </a:solidFill>
                <a:latin typeface="Calibri" panose="020F0502020204030204" pitchFamily="34" charset="0"/>
              </a:rPr>
            </a:br>
            <a:br>
              <a:rPr lang="en-US" sz="2000" dirty="0">
                <a:solidFill>
                  <a:schemeClr val="bg1"/>
                </a:solidFill>
                <a:latin typeface="Calibri" panose="020F0502020204030204" pitchFamily="34" charset="0"/>
              </a:rPr>
            </a:br>
            <a:endParaRPr lang="en-US" sz="2000" dirty="0">
              <a:solidFill>
                <a:schemeClr val="bg1"/>
              </a:solidFill>
            </a:endParaRPr>
          </a:p>
        </p:txBody>
      </p:sp>
    </p:spTree>
    <p:extLst>
      <p:ext uri="{BB962C8B-B14F-4D97-AF65-F5344CB8AC3E}">
        <p14:creationId xmlns:p14="http://schemas.microsoft.com/office/powerpoint/2010/main" val="564721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6B36B4-E323-9D2A-CA48-10D96EC28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674372" y="1459983"/>
            <a:ext cx="5315532" cy="619961"/>
          </a:xfrm>
        </p:spPr>
        <p:txBody>
          <a:bodyPr>
            <a:normAutofit/>
          </a:bodyPr>
          <a:lstStyle/>
          <a:p>
            <a:r>
              <a:rPr lang="en-US" b="1" dirty="0"/>
              <a:t>Using utilities</a:t>
            </a:r>
          </a:p>
        </p:txBody>
      </p:sp>
      <p:sp>
        <p:nvSpPr>
          <p:cNvPr id="2" name="TextBox 1">
            <a:extLst>
              <a:ext uri="{FF2B5EF4-FFF2-40B4-BE49-F238E27FC236}">
                <a16:creationId xmlns:a16="http://schemas.microsoft.com/office/drawing/2014/main" id="{B65631BE-97E6-C55C-C6AB-DC1E78252CC7}"/>
              </a:ext>
            </a:extLst>
          </p:cNvPr>
          <p:cNvSpPr txBox="1"/>
          <p:nvPr/>
        </p:nvSpPr>
        <p:spPr>
          <a:xfrm>
            <a:off x="749408" y="2333845"/>
            <a:ext cx="11151699" cy="4093428"/>
          </a:xfrm>
          <a:prstGeom prst="rect">
            <a:avLst/>
          </a:prstGeom>
          <a:noFill/>
        </p:spPr>
        <p:txBody>
          <a:bodyPr wrap="square">
            <a:spAutoFit/>
          </a:bodyPr>
          <a:lstStyle/>
          <a:p>
            <a:r>
              <a:rPr lang="en-US" sz="2000" b="1" dirty="0">
                <a:solidFill>
                  <a:schemeClr val="bg1"/>
                </a:solidFill>
                <a:latin typeface="Calibri" panose="020F0502020204030204" pitchFamily="34" charset="0"/>
              </a:rPr>
              <a:t>D. System Settings</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The User can set up default information involving VAT transactions. The User can assign Account Title for every VAT type on Sales and Purchases. </a:t>
            </a:r>
            <a:br>
              <a:rPr lang="en-US" sz="2000" dirty="0">
                <a:solidFill>
                  <a:schemeClr val="bg1"/>
                </a:solidFill>
                <a:latin typeface="Calibri" panose="020F0502020204030204" pitchFamily="34" charset="0"/>
              </a:rPr>
            </a:br>
            <a:br>
              <a:rPr lang="en-US" sz="2000" dirty="0">
                <a:solidFill>
                  <a:schemeClr val="bg1"/>
                </a:solidFill>
                <a:latin typeface="Calibri" panose="020F0502020204030204" pitchFamily="34" charset="0"/>
              </a:rPr>
            </a:br>
            <a:r>
              <a:rPr lang="en-US" sz="2000" b="1" dirty="0">
                <a:solidFill>
                  <a:schemeClr val="bg1"/>
                </a:solidFill>
                <a:latin typeface="Calibri" panose="020F0502020204030204" pitchFamily="34" charset="0"/>
              </a:rPr>
              <a:t>E. Entry Error Checker</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Error may occur when recording transaction to the system. This is caused by partial saving of data due to network fluctuation or sudden system failure while saving the transaction. The double entry process will be affected, and this may create disparity on the data processed by the system. Entry Error Checker will prompt if there is an error and you need to correct it using this Utility. </a:t>
            </a:r>
            <a:br>
              <a:rPr lang="en-US" sz="2000" dirty="0">
                <a:solidFill>
                  <a:schemeClr val="bg1"/>
                </a:solidFill>
                <a:latin typeface="Calibri" panose="020F0502020204030204" pitchFamily="34" charset="0"/>
              </a:rPr>
            </a:br>
            <a:br>
              <a:rPr lang="en-US" sz="2000" dirty="0">
                <a:solidFill>
                  <a:schemeClr val="bg1"/>
                </a:solidFill>
                <a:latin typeface="Calibri" panose="020F0502020204030204" pitchFamily="34" charset="0"/>
              </a:rPr>
            </a:br>
            <a:r>
              <a:rPr lang="en-US" sz="2000" b="1" dirty="0">
                <a:solidFill>
                  <a:schemeClr val="bg1"/>
                </a:solidFill>
                <a:latin typeface="Calibri" panose="020F0502020204030204" pitchFamily="34" charset="0"/>
              </a:rPr>
              <a:t>F. Back up Database</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For data security, you need to back up frequently the transactions encoded. You can save it through your drive D or C or you can use external storage device such as USB and the like. </a:t>
            </a:r>
            <a:endParaRPr lang="en-US" sz="2000" dirty="0">
              <a:solidFill>
                <a:schemeClr val="bg1"/>
              </a:solidFill>
            </a:endParaRPr>
          </a:p>
        </p:txBody>
      </p:sp>
    </p:spTree>
    <p:extLst>
      <p:ext uri="{BB962C8B-B14F-4D97-AF65-F5344CB8AC3E}">
        <p14:creationId xmlns:p14="http://schemas.microsoft.com/office/powerpoint/2010/main" val="1555255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3F9962-E6D6-DF82-3ABA-E8C8768D5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220330" y="1397839"/>
            <a:ext cx="10654145" cy="619961"/>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view Audit Trail </a:t>
            </a:r>
            <a:endParaRPr lang="en-US" b="1" dirty="0"/>
          </a:p>
        </p:txBody>
      </p:sp>
      <p:sp>
        <p:nvSpPr>
          <p:cNvPr id="2" name="TextBox 1">
            <a:extLst>
              <a:ext uri="{FF2B5EF4-FFF2-40B4-BE49-F238E27FC236}">
                <a16:creationId xmlns:a16="http://schemas.microsoft.com/office/drawing/2014/main" id="{B65631BE-97E6-C55C-C6AB-DC1E78252CC7}"/>
              </a:ext>
            </a:extLst>
          </p:cNvPr>
          <p:cNvSpPr txBox="1"/>
          <p:nvPr/>
        </p:nvSpPr>
        <p:spPr>
          <a:xfrm>
            <a:off x="722776" y="2547463"/>
            <a:ext cx="11151699" cy="4093428"/>
          </a:xfrm>
          <a:prstGeom prst="rect">
            <a:avLst/>
          </a:prstGeom>
          <a:noFill/>
        </p:spPr>
        <p:txBody>
          <a:bodyPr wrap="square">
            <a:spAutoFit/>
          </a:bodyPr>
          <a:lstStyle/>
          <a:p>
            <a:pPr marL="342900" indent="-342900">
              <a:buFont typeface="Wingdings" panose="05000000000000000000" pitchFamily="2" charset="2"/>
              <a:buChar char="q"/>
            </a:pPr>
            <a:r>
              <a:rPr lang="en-US" sz="2000" dirty="0">
                <a:solidFill>
                  <a:schemeClr val="bg1"/>
                </a:solidFill>
              </a:rPr>
              <a:t>Click on “Utilities” tab found on the upper middle of your screen. </a:t>
            </a:r>
          </a:p>
          <a:p>
            <a:pPr marL="342900" indent="-342900">
              <a:buFont typeface="Wingdings" panose="05000000000000000000" pitchFamily="2" charset="2"/>
              <a:buChar char="q"/>
            </a:pPr>
            <a:r>
              <a:rPr lang="en-US" sz="2000" dirty="0">
                <a:solidFill>
                  <a:schemeClr val="bg1"/>
                </a:solidFill>
              </a:rPr>
              <a:t>Select on “Audit Trail” </a:t>
            </a:r>
          </a:p>
          <a:p>
            <a:pPr marL="342900" indent="-342900">
              <a:buFont typeface="Wingdings" panose="05000000000000000000" pitchFamily="2" charset="2"/>
              <a:buChar char="q"/>
            </a:pPr>
            <a:r>
              <a:rPr lang="en-US" sz="2000" dirty="0">
                <a:solidFill>
                  <a:schemeClr val="bg1"/>
                </a:solidFill>
              </a:rPr>
              <a:t>“Audit Trail Summary” will automatically appear. </a:t>
            </a:r>
          </a:p>
          <a:p>
            <a:pPr marL="342900" indent="-342900">
              <a:buFont typeface="Wingdings" panose="05000000000000000000" pitchFamily="2" charset="2"/>
              <a:buChar char="q"/>
            </a:pPr>
            <a:r>
              <a:rPr lang="en-US" sz="2000" dirty="0">
                <a:solidFill>
                  <a:schemeClr val="bg1"/>
                </a:solidFill>
              </a:rPr>
              <a:t>Select a particular month and year you desire to view and click on “Display Summary” tab. Your window will automatically display all the transactions that have been recorded showing the details about the Date/Time the transaction was recorded, the User, Computer Name/IP address and the Description. </a:t>
            </a:r>
          </a:p>
          <a:p>
            <a:pPr marL="342900" indent="-342900">
              <a:buFont typeface="Wingdings" panose="05000000000000000000" pitchFamily="2" charset="2"/>
              <a:buChar char="q"/>
            </a:pPr>
            <a:r>
              <a:rPr lang="en-US" sz="2000" dirty="0">
                <a:solidFill>
                  <a:schemeClr val="bg1"/>
                </a:solidFill>
              </a:rPr>
              <a:t>You may search any recorded transactions using the “Search Menu” found in the upper right corner of your screen. First, you must select search category on “Search Menu” then type the information that pertains the record you want to search under particular search category you have selected. Click “Search”. The system will automatically display the transaction/s based on the information you have provided. </a:t>
            </a:r>
          </a:p>
          <a:p>
            <a:endParaRPr lang="en-US" sz="2000" dirty="0">
              <a:solidFill>
                <a:schemeClr val="bg1"/>
              </a:solidFill>
            </a:endParaRPr>
          </a:p>
        </p:txBody>
      </p:sp>
    </p:spTree>
    <p:extLst>
      <p:ext uri="{BB962C8B-B14F-4D97-AF65-F5344CB8AC3E}">
        <p14:creationId xmlns:p14="http://schemas.microsoft.com/office/powerpoint/2010/main" val="87851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B6099-15E5-21B2-90FA-86EDA1BE1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1">
            <a:extLst>
              <a:ext uri="{FF2B5EF4-FFF2-40B4-BE49-F238E27FC236}">
                <a16:creationId xmlns:a16="http://schemas.microsoft.com/office/drawing/2014/main" id="{BF60A34F-66CC-B640-1CD5-99ED5F8A7ED6}"/>
              </a:ext>
            </a:extLst>
          </p:cNvPr>
          <p:cNvSpPr>
            <a:spLocks noGrp="1"/>
          </p:cNvSpPr>
          <p:nvPr>
            <p:ph type="title"/>
          </p:nvPr>
        </p:nvSpPr>
        <p:spPr>
          <a:xfrm>
            <a:off x="614778" y="1078256"/>
            <a:ext cx="10820399" cy="955676"/>
          </a:xfrm>
        </p:spPr>
        <p:txBody>
          <a:bodyPr>
            <a:normAutofit/>
          </a:bodyPr>
          <a:lstStyle/>
          <a:p>
            <a:pPr algn="ctr"/>
            <a:r>
              <a:rPr lang="en-US" b="1" dirty="0"/>
              <a:t>Accounting module</a:t>
            </a:r>
          </a:p>
        </p:txBody>
      </p:sp>
      <p:sp>
        <p:nvSpPr>
          <p:cNvPr id="12" name="TextBox 11">
            <a:extLst>
              <a:ext uri="{FF2B5EF4-FFF2-40B4-BE49-F238E27FC236}">
                <a16:creationId xmlns:a16="http://schemas.microsoft.com/office/drawing/2014/main" id="{F799A3F2-005E-8115-B294-33C1A552D458}"/>
              </a:ext>
            </a:extLst>
          </p:cNvPr>
          <p:cNvSpPr txBox="1"/>
          <p:nvPr/>
        </p:nvSpPr>
        <p:spPr>
          <a:xfrm>
            <a:off x="1024781" y="2905780"/>
            <a:ext cx="10341077" cy="523220"/>
          </a:xfrm>
          <a:prstGeom prst="rect">
            <a:avLst/>
          </a:prstGeom>
          <a:noFill/>
        </p:spPr>
        <p:txBody>
          <a:bodyPr wrap="square">
            <a:spAutoFit/>
          </a:bodyPr>
          <a:lstStyle/>
          <a:p>
            <a:r>
              <a:rPr lang="en-US" sz="2800" b="1" dirty="0">
                <a:solidFill>
                  <a:schemeClr val="bg1"/>
                </a:solidFill>
                <a:latin typeface="Calibri" panose="020F0502020204030204" pitchFamily="34" charset="0"/>
              </a:rPr>
              <a:t>Reports </a:t>
            </a:r>
            <a:r>
              <a:rPr lang="en-US" sz="2400" dirty="0">
                <a:solidFill>
                  <a:schemeClr val="bg1"/>
                </a:solidFill>
              </a:rPr>
              <a:t>where various financial reports are automatically generated.	</a:t>
            </a:r>
          </a:p>
        </p:txBody>
      </p:sp>
      <p:pic>
        <p:nvPicPr>
          <p:cNvPr id="17" name="Picture 16">
            <a:extLst>
              <a:ext uri="{FF2B5EF4-FFF2-40B4-BE49-F238E27FC236}">
                <a16:creationId xmlns:a16="http://schemas.microsoft.com/office/drawing/2014/main" id="{C7E90C5E-8BB3-1054-9098-110AE2AD19AF}"/>
              </a:ext>
            </a:extLst>
          </p:cNvPr>
          <p:cNvPicPr>
            <a:picLocks noChangeAspect="1"/>
          </p:cNvPicPr>
          <p:nvPr/>
        </p:nvPicPr>
        <p:blipFill>
          <a:blip r:embed="rId3"/>
          <a:stretch>
            <a:fillRect/>
          </a:stretch>
        </p:blipFill>
        <p:spPr>
          <a:xfrm>
            <a:off x="1311789" y="4071865"/>
            <a:ext cx="9767062" cy="1592087"/>
          </a:xfrm>
          <a:prstGeom prst="rect">
            <a:avLst/>
          </a:prstGeom>
        </p:spPr>
      </p:pic>
    </p:spTree>
    <p:extLst>
      <p:ext uri="{BB962C8B-B14F-4D97-AF65-F5344CB8AC3E}">
        <p14:creationId xmlns:p14="http://schemas.microsoft.com/office/powerpoint/2010/main" val="2938270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0911F-1A79-93C1-0DB6-AF192EA0C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857626" y="1362328"/>
            <a:ext cx="10654145" cy="619961"/>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update User's Account </a:t>
            </a:r>
            <a:endParaRPr lang="en-US" b="1" dirty="0"/>
          </a:p>
        </p:txBody>
      </p:sp>
      <p:sp>
        <p:nvSpPr>
          <p:cNvPr id="2" name="TextBox 1">
            <a:extLst>
              <a:ext uri="{FF2B5EF4-FFF2-40B4-BE49-F238E27FC236}">
                <a16:creationId xmlns:a16="http://schemas.microsoft.com/office/drawing/2014/main" id="{B65631BE-97E6-C55C-C6AB-DC1E78252CC7}"/>
              </a:ext>
            </a:extLst>
          </p:cNvPr>
          <p:cNvSpPr txBox="1"/>
          <p:nvPr/>
        </p:nvSpPr>
        <p:spPr>
          <a:xfrm>
            <a:off x="707980" y="2229741"/>
            <a:ext cx="11484020" cy="707886"/>
          </a:xfrm>
          <a:prstGeom prst="rect">
            <a:avLst/>
          </a:prstGeom>
          <a:noFill/>
        </p:spPr>
        <p:txBody>
          <a:bodyPr wrap="square">
            <a:spAutoFit/>
          </a:bodyPr>
          <a:lstStyle/>
          <a:p>
            <a:pPr>
              <a:buFont typeface="Arial" panose="020B0604020202020204" pitchFamily="34" charset="0"/>
              <a:buChar char="•"/>
            </a:pPr>
            <a:r>
              <a:rPr lang="en-US" sz="2000" dirty="0"/>
              <a:t>Click on “Utilities” tab found on the upper middle of your screen. </a:t>
            </a:r>
          </a:p>
          <a:p>
            <a:pPr>
              <a:buFont typeface="Arial" panose="020B0604020202020204" pitchFamily="34" charset="0"/>
              <a:buChar char="•"/>
            </a:pPr>
            <a:r>
              <a:rPr lang="en-US" sz="2000" dirty="0"/>
              <a:t>Select on “User's Account” </a:t>
            </a:r>
          </a:p>
        </p:txBody>
      </p:sp>
      <p:sp>
        <p:nvSpPr>
          <p:cNvPr id="3" name="TextBox 2">
            <a:extLst>
              <a:ext uri="{FF2B5EF4-FFF2-40B4-BE49-F238E27FC236}">
                <a16:creationId xmlns:a16="http://schemas.microsoft.com/office/drawing/2014/main" id="{B81F728E-5FEA-2BBD-A08B-47E245D58A4A}"/>
              </a:ext>
            </a:extLst>
          </p:cNvPr>
          <p:cNvSpPr txBox="1"/>
          <p:nvPr/>
        </p:nvSpPr>
        <p:spPr>
          <a:xfrm>
            <a:off x="1282069" y="2929562"/>
            <a:ext cx="11151699" cy="3785652"/>
          </a:xfrm>
          <a:prstGeom prst="rect">
            <a:avLst/>
          </a:prstGeom>
          <a:noFill/>
        </p:spPr>
        <p:txBody>
          <a:bodyPr wrap="square">
            <a:spAutoFit/>
          </a:bodyPr>
          <a:lstStyle/>
          <a:p>
            <a:r>
              <a:rPr lang="en-US" sz="1600" b="1" dirty="0">
                <a:solidFill>
                  <a:schemeClr val="bg1"/>
                </a:solidFill>
              </a:rPr>
              <a:t>A. To Add New User</a:t>
            </a:r>
            <a:r>
              <a:rPr lang="en-US" sz="1600" dirty="0">
                <a:solidFill>
                  <a:schemeClr val="bg1"/>
                </a:solidFill>
              </a:rPr>
              <a:t> Click Add New (F5) found in the bottom portion of your screen. </a:t>
            </a:r>
          </a:p>
          <a:p>
            <a:r>
              <a:rPr lang="en-US" sz="1600" dirty="0">
                <a:solidFill>
                  <a:schemeClr val="bg1"/>
                </a:solidFill>
              </a:rPr>
              <a:t>Fill up all necessary information like: </a:t>
            </a:r>
          </a:p>
          <a:p>
            <a:pPr marL="742950" lvl="1" indent="-285750">
              <a:buFont typeface="Wingdings" panose="05000000000000000000" pitchFamily="2" charset="2"/>
              <a:buChar char="§"/>
            </a:pPr>
            <a:r>
              <a:rPr lang="en-US" sz="1600" dirty="0">
                <a:solidFill>
                  <a:schemeClr val="bg1"/>
                </a:solidFill>
              </a:rPr>
              <a:t>Employee Name </a:t>
            </a:r>
          </a:p>
          <a:p>
            <a:pPr marL="742950" lvl="1" indent="-285750">
              <a:buFont typeface="Wingdings" panose="05000000000000000000" pitchFamily="2" charset="2"/>
              <a:buChar char="§"/>
            </a:pPr>
            <a:r>
              <a:rPr lang="en-US" sz="1600" dirty="0">
                <a:solidFill>
                  <a:schemeClr val="bg1"/>
                </a:solidFill>
              </a:rPr>
              <a:t>Username </a:t>
            </a:r>
          </a:p>
          <a:p>
            <a:pPr marL="742950" lvl="1" indent="-285750">
              <a:buFont typeface="Wingdings" panose="05000000000000000000" pitchFamily="2" charset="2"/>
              <a:buChar char="§"/>
            </a:pPr>
            <a:r>
              <a:rPr lang="en-US" sz="1600" dirty="0">
                <a:solidFill>
                  <a:schemeClr val="bg1"/>
                </a:solidFill>
              </a:rPr>
              <a:t>Password </a:t>
            </a:r>
          </a:p>
          <a:p>
            <a:pPr marL="742950" lvl="1" indent="-285750">
              <a:buFont typeface="Wingdings" panose="05000000000000000000" pitchFamily="2" charset="2"/>
              <a:buChar char="§"/>
            </a:pPr>
            <a:r>
              <a:rPr lang="en-US" sz="1600" dirty="0">
                <a:solidFill>
                  <a:schemeClr val="bg1"/>
                </a:solidFill>
              </a:rPr>
              <a:t>Administrator Learn More </a:t>
            </a:r>
          </a:p>
          <a:p>
            <a:pPr marL="742950" lvl="1" indent="-285750">
              <a:buFont typeface="Wingdings" panose="05000000000000000000" pitchFamily="2" charset="2"/>
              <a:buChar char="§"/>
            </a:pPr>
            <a:r>
              <a:rPr lang="en-US" sz="1600" dirty="0">
                <a:solidFill>
                  <a:schemeClr val="bg1"/>
                </a:solidFill>
              </a:rPr>
              <a:t>User's Status Learn More </a:t>
            </a:r>
          </a:p>
          <a:p>
            <a:br>
              <a:rPr lang="en-US" sz="1600" dirty="0">
                <a:solidFill>
                  <a:schemeClr val="bg1"/>
                </a:solidFill>
              </a:rPr>
            </a:br>
            <a:r>
              <a:rPr lang="en-US" sz="1600" b="1" dirty="0">
                <a:solidFill>
                  <a:schemeClr val="bg1"/>
                </a:solidFill>
              </a:rPr>
              <a:t>B. To Edit Record</a:t>
            </a:r>
            <a:r>
              <a:rPr lang="en-US" sz="1600" dirty="0">
                <a:solidFill>
                  <a:schemeClr val="bg1"/>
                </a:solidFill>
              </a:rPr>
              <a:t> Click Edit Record (F2) found in the bottom portion of your screen. </a:t>
            </a:r>
          </a:p>
          <a:p>
            <a:pPr marL="285750" indent="-285750">
              <a:buFont typeface="Wingdings" panose="05000000000000000000" pitchFamily="2" charset="2"/>
              <a:buChar char="§"/>
            </a:pPr>
            <a:r>
              <a:rPr lang="en-US" sz="1600" dirty="0">
                <a:solidFill>
                  <a:schemeClr val="bg1"/>
                </a:solidFill>
              </a:rPr>
              <a:t>Edit Information </a:t>
            </a:r>
          </a:p>
          <a:p>
            <a:pPr marL="285750" indent="-285750">
              <a:buFont typeface="Wingdings" panose="05000000000000000000" pitchFamily="2" charset="2"/>
              <a:buChar char="§"/>
            </a:pPr>
            <a:r>
              <a:rPr lang="en-US" sz="1600" dirty="0">
                <a:solidFill>
                  <a:schemeClr val="bg1"/>
                </a:solidFill>
              </a:rPr>
              <a:t>Click Update Record (F5) </a:t>
            </a:r>
          </a:p>
          <a:p>
            <a:br>
              <a:rPr lang="en-US" sz="1600" dirty="0">
                <a:solidFill>
                  <a:schemeClr val="bg1"/>
                </a:solidFill>
              </a:rPr>
            </a:br>
            <a:r>
              <a:rPr lang="en-US" sz="1600" b="1" dirty="0">
                <a:solidFill>
                  <a:schemeClr val="bg1"/>
                </a:solidFill>
              </a:rPr>
              <a:t>C. To assign User's Privilege</a:t>
            </a:r>
            <a:r>
              <a:rPr lang="en-US" sz="1600" dirty="0">
                <a:solidFill>
                  <a:schemeClr val="bg1"/>
                </a:solidFill>
              </a:rPr>
              <a:t> Click User's Privilege (F2) found in the bottom portion of your screen. </a:t>
            </a:r>
          </a:p>
          <a:p>
            <a:pPr marL="285750" indent="-285750">
              <a:buFont typeface="Wingdings" panose="05000000000000000000" pitchFamily="2" charset="2"/>
              <a:buChar char="§"/>
            </a:pPr>
            <a:r>
              <a:rPr lang="en-US" sz="1600" dirty="0">
                <a:solidFill>
                  <a:schemeClr val="bg1"/>
                </a:solidFill>
              </a:rPr>
              <a:t>Assign Privilege to a certain User </a:t>
            </a:r>
          </a:p>
          <a:p>
            <a:pPr marL="285750" indent="-285750">
              <a:buFont typeface="Wingdings" panose="05000000000000000000" pitchFamily="2" charset="2"/>
              <a:buChar char="§"/>
            </a:pPr>
            <a:r>
              <a:rPr lang="en-US" sz="1600" dirty="0">
                <a:solidFill>
                  <a:schemeClr val="bg1"/>
                </a:solidFill>
              </a:rPr>
              <a:t>Click Update Record (F5) </a:t>
            </a:r>
          </a:p>
        </p:txBody>
      </p:sp>
    </p:spTree>
    <p:extLst>
      <p:ext uri="{BB962C8B-B14F-4D97-AF65-F5344CB8AC3E}">
        <p14:creationId xmlns:p14="http://schemas.microsoft.com/office/powerpoint/2010/main" val="212764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83F52B-838E-FDDA-1944-9B714434A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189277" y="1468862"/>
            <a:ext cx="8316183" cy="619961"/>
          </a:xfrm>
        </p:spPr>
        <p:txBody>
          <a:bodyPr>
            <a:normAutofit fontScale="90000"/>
          </a:bodyPr>
          <a:lstStyle/>
          <a:p>
            <a:r>
              <a:rPr lang="en-US" b="1" dirty="0">
                <a:hlinkClick r:id="rId3" action="ppaction://hlinkfile">
                  <a:extLst>
                    <a:ext uri="{A12FA001-AC4F-418D-AE19-62706E023703}">
                      <ahyp:hlinkClr xmlns:ahyp="http://schemas.microsoft.com/office/drawing/2018/hyperlinkcolor" val="tx"/>
                    </a:ext>
                  </a:extLst>
                </a:hlinkClick>
              </a:rPr>
              <a:t>How to Setup Printer Defaults </a:t>
            </a:r>
            <a:endParaRPr lang="en-US" b="1" dirty="0"/>
          </a:p>
        </p:txBody>
      </p:sp>
      <p:sp>
        <p:nvSpPr>
          <p:cNvPr id="3" name="TextBox 2">
            <a:extLst>
              <a:ext uri="{FF2B5EF4-FFF2-40B4-BE49-F238E27FC236}">
                <a16:creationId xmlns:a16="http://schemas.microsoft.com/office/drawing/2014/main" id="{B81F728E-5FEA-2BBD-A08B-47E245D58A4A}"/>
              </a:ext>
            </a:extLst>
          </p:cNvPr>
          <p:cNvSpPr txBox="1"/>
          <p:nvPr/>
        </p:nvSpPr>
        <p:spPr>
          <a:xfrm>
            <a:off x="771010" y="3142369"/>
            <a:ext cx="11169455" cy="2677656"/>
          </a:xfrm>
          <a:prstGeom prst="rect">
            <a:avLst/>
          </a:prstGeom>
          <a:noFill/>
        </p:spPr>
        <p:txBody>
          <a:bodyPr wrap="square">
            <a:spAutoFit/>
          </a:bodyPr>
          <a:lstStyle/>
          <a:p>
            <a:pPr marL="457200" indent="-457200">
              <a:buFont typeface="Wingdings" panose="05000000000000000000" pitchFamily="2" charset="2"/>
              <a:buChar char="q"/>
            </a:pPr>
            <a:r>
              <a:rPr lang="en-US" sz="2800" dirty="0">
                <a:solidFill>
                  <a:schemeClr val="bg1"/>
                </a:solidFill>
              </a:rPr>
              <a:t>Click on “Utilities” tab found on the upper middle of your screen. </a:t>
            </a:r>
          </a:p>
          <a:p>
            <a:pPr marL="457200" indent="-457200">
              <a:buFont typeface="Wingdings" panose="05000000000000000000" pitchFamily="2" charset="2"/>
              <a:buChar char="q"/>
            </a:pPr>
            <a:r>
              <a:rPr lang="en-US" sz="2800" dirty="0">
                <a:solidFill>
                  <a:schemeClr val="bg1"/>
                </a:solidFill>
              </a:rPr>
              <a:t>Select on “Setup Printer Defaults” </a:t>
            </a:r>
          </a:p>
          <a:p>
            <a:pPr marL="457200" indent="-457200">
              <a:buFont typeface="Wingdings" panose="05000000000000000000" pitchFamily="2" charset="2"/>
              <a:buChar char="q"/>
            </a:pPr>
            <a:r>
              <a:rPr lang="en-US" sz="2800" dirty="0">
                <a:solidFill>
                  <a:schemeClr val="bg1"/>
                </a:solidFill>
              </a:rPr>
              <a:t>Select particular printer from the list </a:t>
            </a:r>
          </a:p>
          <a:p>
            <a:pPr marL="457200" indent="-457200">
              <a:buFont typeface="Wingdings" panose="05000000000000000000" pitchFamily="2" charset="2"/>
              <a:buChar char="q"/>
            </a:pPr>
            <a:r>
              <a:rPr lang="en-US" sz="2800" dirty="0">
                <a:solidFill>
                  <a:schemeClr val="bg1"/>
                </a:solidFill>
              </a:rPr>
              <a:t>Click “Set as Default </a:t>
            </a:r>
          </a:p>
          <a:p>
            <a:endParaRPr lang="en-US" sz="2800" dirty="0">
              <a:solidFill>
                <a:schemeClr val="bg1"/>
              </a:solidFill>
            </a:endParaRPr>
          </a:p>
        </p:txBody>
      </p:sp>
    </p:spTree>
    <p:extLst>
      <p:ext uri="{BB962C8B-B14F-4D97-AF65-F5344CB8AC3E}">
        <p14:creationId xmlns:p14="http://schemas.microsoft.com/office/powerpoint/2010/main" val="594604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1587B2-0B76-151F-863E-C5292A946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881221" y="2066624"/>
            <a:ext cx="8171478" cy="619961"/>
          </a:xfrm>
        </p:spPr>
        <p:txBody>
          <a:bodyPr>
            <a:normAutofit fontScale="90000"/>
          </a:bodyPr>
          <a:lstStyle/>
          <a:p>
            <a:r>
              <a:rPr lang="en-US" b="1" dirty="0">
                <a:hlinkClick r:id="rId3" action="ppaction://hlinkfile">
                  <a:extLst>
                    <a:ext uri="{A12FA001-AC4F-418D-AE19-62706E023703}">
                      <ahyp:hlinkClr xmlns:ahyp="http://schemas.microsoft.com/office/drawing/2018/hyperlinkcolor" val="tx"/>
                    </a:ext>
                  </a:extLst>
                </a:hlinkClick>
              </a:rPr>
              <a:t>How to update default Accounts for VAT transaction (System Settings) </a:t>
            </a:r>
            <a:endParaRPr lang="en-US" b="1" dirty="0"/>
          </a:p>
        </p:txBody>
      </p:sp>
      <p:sp>
        <p:nvSpPr>
          <p:cNvPr id="3" name="TextBox 2">
            <a:extLst>
              <a:ext uri="{FF2B5EF4-FFF2-40B4-BE49-F238E27FC236}">
                <a16:creationId xmlns:a16="http://schemas.microsoft.com/office/drawing/2014/main" id="{B81F728E-5FEA-2BBD-A08B-47E245D58A4A}"/>
              </a:ext>
            </a:extLst>
          </p:cNvPr>
          <p:cNvSpPr txBox="1"/>
          <p:nvPr/>
        </p:nvSpPr>
        <p:spPr>
          <a:xfrm>
            <a:off x="1040301" y="3840479"/>
            <a:ext cx="11151699" cy="3539430"/>
          </a:xfrm>
          <a:prstGeom prst="rect">
            <a:avLst/>
          </a:prstGeom>
          <a:noFill/>
        </p:spPr>
        <p:txBody>
          <a:bodyPr wrap="square">
            <a:spAutoFit/>
          </a:bodyPr>
          <a:lstStyle/>
          <a:p>
            <a:pPr marL="457200" indent="-457200">
              <a:buFont typeface="Wingdings" panose="05000000000000000000" pitchFamily="2" charset="2"/>
              <a:buChar char="q"/>
            </a:pPr>
            <a:r>
              <a:rPr lang="en-US" sz="2800" dirty="0">
                <a:solidFill>
                  <a:schemeClr val="bg1"/>
                </a:solidFill>
              </a:rPr>
              <a:t>Click on “Utilities” tab found on the upper middle of your screen. </a:t>
            </a:r>
          </a:p>
          <a:p>
            <a:pPr marL="457200" indent="-457200">
              <a:buFont typeface="Wingdings" panose="05000000000000000000" pitchFamily="2" charset="2"/>
              <a:buChar char="q"/>
            </a:pPr>
            <a:r>
              <a:rPr lang="en-US" sz="2800" dirty="0">
                <a:solidFill>
                  <a:schemeClr val="bg1"/>
                </a:solidFill>
              </a:rPr>
              <a:t>Select on “System Settings” </a:t>
            </a:r>
          </a:p>
          <a:p>
            <a:pPr marL="457200" indent="-457200">
              <a:buFont typeface="Wingdings" panose="05000000000000000000" pitchFamily="2" charset="2"/>
              <a:buChar char="q"/>
            </a:pPr>
            <a:r>
              <a:rPr lang="en-US" sz="2800" dirty="0">
                <a:solidFill>
                  <a:schemeClr val="bg1"/>
                </a:solidFill>
              </a:rPr>
              <a:t>Update default accounts </a:t>
            </a:r>
          </a:p>
          <a:p>
            <a:pPr marL="457200" indent="-457200">
              <a:buFont typeface="Wingdings" panose="05000000000000000000" pitchFamily="2" charset="2"/>
              <a:buChar char="q"/>
            </a:pPr>
            <a:r>
              <a:rPr lang="en-US" sz="2800" dirty="0">
                <a:solidFill>
                  <a:schemeClr val="bg1"/>
                </a:solidFill>
              </a:rPr>
              <a:t>Click “Update Record” </a:t>
            </a:r>
          </a:p>
          <a:p>
            <a:br>
              <a:rPr lang="en-US" sz="2800" dirty="0">
                <a:solidFill>
                  <a:schemeClr val="bg1"/>
                </a:solidFill>
              </a:rPr>
            </a:b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509485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234B6F-62CB-BAE5-D416-14D763B6B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730301" y="1362476"/>
            <a:ext cx="8784037" cy="1124011"/>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correct entry using Entry Error Checker </a:t>
            </a:r>
            <a:endParaRPr lang="en-US" b="1" dirty="0"/>
          </a:p>
        </p:txBody>
      </p:sp>
      <p:sp>
        <p:nvSpPr>
          <p:cNvPr id="3" name="TextBox 2">
            <a:extLst>
              <a:ext uri="{FF2B5EF4-FFF2-40B4-BE49-F238E27FC236}">
                <a16:creationId xmlns:a16="http://schemas.microsoft.com/office/drawing/2014/main" id="{B81F728E-5FEA-2BBD-A08B-47E245D58A4A}"/>
              </a:ext>
            </a:extLst>
          </p:cNvPr>
          <p:cNvSpPr txBox="1"/>
          <p:nvPr/>
        </p:nvSpPr>
        <p:spPr>
          <a:xfrm>
            <a:off x="839665" y="3227525"/>
            <a:ext cx="11151699" cy="3108543"/>
          </a:xfrm>
          <a:prstGeom prst="rect">
            <a:avLst/>
          </a:prstGeom>
          <a:noFill/>
        </p:spPr>
        <p:txBody>
          <a:bodyPr wrap="square">
            <a:spAutoFit/>
          </a:bodyPr>
          <a:lstStyle/>
          <a:p>
            <a:pPr marL="457200" indent="-457200">
              <a:buFont typeface="Wingdings" panose="05000000000000000000" pitchFamily="2" charset="2"/>
              <a:buChar char="q"/>
            </a:pPr>
            <a:r>
              <a:rPr lang="en-US" sz="2800" dirty="0">
                <a:solidFill>
                  <a:schemeClr val="bg1"/>
                </a:solidFill>
              </a:rPr>
              <a:t>Click on “Utilities” tab found on the upper middle of your screen. </a:t>
            </a:r>
          </a:p>
          <a:p>
            <a:pPr marL="457200" indent="-457200">
              <a:buFont typeface="Wingdings" panose="05000000000000000000" pitchFamily="2" charset="2"/>
              <a:buChar char="q"/>
            </a:pPr>
            <a:r>
              <a:rPr lang="en-US" sz="2800" dirty="0">
                <a:solidFill>
                  <a:schemeClr val="bg1"/>
                </a:solidFill>
              </a:rPr>
              <a:t>Select on “Entry Error Checker” </a:t>
            </a:r>
          </a:p>
          <a:p>
            <a:pPr marL="457200" indent="-457200">
              <a:buFont typeface="Wingdings" panose="05000000000000000000" pitchFamily="2" charset="2"/>
              <a:buChar char="q"/>
            </a:pPr>
            <a:r>
              <a:rPr lang="en-US" sz="2800" dirty="0">
                <a:solidFill>
                  <a:schemeClr val="bg1"/>
                </a:solidFill>
              </a:rPr>
              <a:t>The system will prompt any existing error </a:t>
            </a:r>
          </a:p>
          <a:p>
            <a:pPr marL="457200" indent="-457200">
              <a:buFont typeface="Wingdings" panose="05000000000000000000" pitchFamily="2" charset="2"/>
              <a:buChar char="q"/>
            </a:pPr>
            <a:r>
              <a:rPr lang="en-US" sz="2800" dirty="0">
                <a:solidFill>
                  <a:schemeClr val="bg1"/>
                </a:solidFill>
              </a:rPr>
              <a:t>Correct the entry </a:t>
            </a:r>
          </a:p>
          <a:p>
            <a:pPr marL="457200" indent="-457200">
              <a:buFont typeface="Wingdings" panose="05000000000000000000" pitchFamily="2" charset="2"/>
              <a:buChar char="q"/>
            </a:pPr>
            <a:r>
              <a:rPr lang="en-US" sz="2800" dirty="0">
                <a:solidFill>
                  <a:schemeClr val="bg1"/>
                </a:solidFill>
              </a:rPr>
              <a:t>Click “Update” </a:t>
            </a:r>
          </a:p>
          <a:p>
            <a:endParaRPr lang="en-US" sz="2800" dirty="0">
              <a:solidFill>
                <a:schemeClr val="bg1"/>
              </a:solidFill>
            </a:endParaRPr>
          </a:p>
        </p:txBody>
      </p:sp>
    </p:spTree>
    <p:extLst>
      <p:ext uri="{BB962C8B-B14F-4D97-AF65-F5344CB8AC3E}">
        <p14:creationId xmlns:p14="http://schemas.microsoft.com/office/powerpoint/2010/main" val="2649090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C00C8-3EBA-831F-B775-D06116A01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537855" y="931022"/>
            <a:ext cx="10654145" cy="1124011"/>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Backup Database </a:t>
            </a:r>
            <a:endParaRPr lang="en-US" b="1" dirty="0"/>
          </a:p>
        </p:txBody>
      </p:sp>
      <p:sp>
        <p:nvSpPr>
          <p:cNvPr id="3" name="TextBox 2">
            <a:extLst>
              <a:ext uri="{FF2B5EF4-FFF2-40B4-BE49-F238E27FC236}">
                <a16:creationId xmlns:a16="http://schemas.microsoft.com/office/drawing/2014/main" id="{B81F728E-5FEA-2BBD-A08B-47E245D58A4A}"/>
              </a:ext>
            </a:extLst>
          </p:cNvPr>
          <p:cNvSpPr txBox="1"/>
          <p:nvPr/>
        </p:nvSpPr>
        <p:spPr>
          <a:xfrm>
            <a:off x="947381" y="2551786"/>
            <a:ext cx="11151699" cy="4524315"/>
          </a:xfrm>
          <a:prstGeom prst="rect">
            <a:avLst/>
          </a:prstGeom>
          <a:noFill/>
        </p:spPr>
        <p:txBody>
          <a:bodyPr wrap="square">
            <a:spAutoFit/>
          </a:bodyPr>
          <a:lstStyle/>
          <a:p>
            <a:pPr marL="457200" indent="-457200">
              <a:buFont typeface="Wingdings" panose="05000000000000000000" pitchFamily="2" charset="2"/>
              <a:buChar char="q"/>
            </a:pPr>
            <a:r>
              <a:rPr lang="en-US" sz="2400" dirty="0">
                <a:solidFill>
                  <a:schemeClr val="bg1"/>
                </a:solidFill>
              </a:rPr>
              <a:t>Click on “Utilities” tab found on the upper middle of your screen. </a:t>
            </a:r>
          </a:p>
          <a:p>
            <a:pPr marL="457200" indent="-457200">
              <a:buFont typeface="Wingdings" panose="05000000000000000000" pitchFamily="2" charset="2"/>
              <a:buChar char="q"/>
            </a:pPr>
            <a:r>
              <a:rPr lang="en-US" sz="2400" dirty="0">
                <a:solidFill>
                  <a:schemeClr val="bg1"/>
                </a:solidFill>
              </a:rPr>
              <a:t>Select on “Backup Database” </a:t>
            </a:r>
          </a:p>
          <a:p>
            <a:pPr marL="457200" indent="-457200">
              <a:buFont typeface="Wingdings" panose="05000000000000000000" pitchFamily="2" charset="2"/>
              <a:buChar char="q"/>
            </a:pPr>
            <a:r>
              <a:rPr lang="en-US" sz="2400" dirty="0">
                <a:solidFill>
                  <a:schemeClr val="bg1"/>
                </a:solidFill>
              </a:rPr>
              <a:t>Click “Backup Database” button. (Entries encoded on the Backup Setting will appear on the widow. However, should you want to change the backup location just click the “Search” button) </a:t>
            </a:r>
          </a:p>
          <a:p>
            <a:pPr marL="457200" indent="-457200">
              <a:buFont typeface="Wingdings" panose="05000000000000000000" pitchFamily="2" charset="2"/>
              <a:buChar char="q"/>
            </a:pPr>
            <a:r>
              <a:rPr lang="en-US" sz="2400" dirty="0">
                <a:solidFill>
                  <a:schemeClr val="bg1"/>
                </a:solidFill>
              </a:rPr>
              <a:t>Click “Backup Database Now” </a:t>
            </a:r>
          </a:p>
          <a:p>
            <a:pPr marL="457200" indent="-457200">
              <a:buFont typeface="Wingdings" panose="05000000000000000000" pitchFamily="2" charset="2"/>
              <a:buChar char="q"/>
            </a:pPr>
            <a:r>
              <a:rPr lang="en-US" sz="2400" dirty="0">
                <a:solidFill>
                  <a:schemeClr val="bg1"/>
                </a:solidFill>
              </a:rPr>
              <a:t>A new window will appear to show the backup is in progress. BACKUP SUCCESSFUL will prompt when it is finished. Then press any key to continue. </a:t>
            </a:r>
          </a:p>
          <a:p>
            <a:br>
              <a:rPr lang="en-US" sz="2400" dirty="0">
                <a:solidFill>
                  <a:schemeClr val="bg1"/>
                </a:solidFill>
              </a:rPr>
            </a:b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124047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9D59B-2E95-89C6-0C4F-DBD05B2BF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75FFE-B8C0-9EA3-582E-708A0D2C1C4D}"/>
              </a:ext>
            </a:extLst>
          </p:cNvPr>
          <p:cNvSpPr>
            <a:spLocks noGrp="1"/>
          </p:cNvSpPr>
          <p:nvPr>
            <p:ph type="ctrTitle"/>
          </p:nvPr>
        </p:nvSpPr>
        <p:spPr>
          <a:xfrm>
            <a:off x="380355" y="2954291"/>
            <a:ext cx="11946194" cy="1191581"/>
          </a:xfrm>
        </p:spPr>
        <p:txBody>
          <a:bodyPr>
            <a:normAutofit/>
          </a:bodyPr>
          <a:lstStyle/>
          <a:p>
            <a:pPr algn="ctr"/>
            <a:r>
              <a:rPr lang="en-US" b="1" dirty="0"/>
              <a:t>Generating </a:t>
            </a:r>
            <a:r>
              <a:rPr lang="en-US" b="1" dirty="0" err="1"/>
              <a:t>bir</a:t>
            </a:r>
            <a:r>
              <a:rPr lang="en-US" b="1" dirty="0"/>
              <a:t> reports</a:t>
            </a:r>
          </a:p>
        </p:txBody>
      </p:sp>
    </p:spTree>
    <p:extLst>
      <p:ext uri="{BB962C8B-B14F-4D97-AF65-F5344CB8AC3E}">
        <p14:creationId xmlns:p14="http://schemas.microsoft.com/office/powerpoint/2010/main" val="222980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27FF80-CB74-E936-1CBC-817A3EAF5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263531" y="868878"/>
            <a:ext cx="10654145" cy="1124011"/>
          </a:xfrm>
        </p:spPr>
        <p:txBody>
          <a:bodyPr>
            <a:normAutofit/>
          </a:bodyPr>
          <a:lstStyle/>
          <a:p>
            <a:r>
              <a:rPr lang="en-US" b="1" dirty="0"/>
              <a:t>Generating </a:t>
            </a:r>
            <a:r>
              <a:rPr lang="en-US" b="1" dirty="0" err="1"/>
              <a:t>bir</a:t>
            </a:r>
            <a:r>
              <a:rPr lang="en-US" b="1" dirty="0"/>
              <a:t> reports</a:t>
            </a:r>
          </a:p>
        </p:txBody>
      </p:sp>
      <p:sp>
        <p:nvSpPr>
          <p:cNvPr id="3" name="TextBox 2">
            <a:extLst>
              <a:ext uri="{FF2B5EF4-FFF2-40B4-BE49-F238E27FC236}">
                <a16:creationId xmlns:a16="http://schemas.microsoft.com/office/drawing/2014/main" id="{B81F728E-5FEA-2BBD-A08B-47E245D58A4A}"/>
              </a:ext>
            </a:extLst>
          </p:cNvPr>
          <p:cNvSpPr txBox="1"/>
          <p:nvPr/>
        </p:nvSpPr>
        <p:spPr>
          <a:xfrm>
            <a:off x="765977" y="2362692"/>
            <a:ext cx="11151699" cy="461665"/>
          </a:xfrm>
          <a:prstGeom prst="rect">
            <a:avLst/>
          </a:prstGeom>
          <a:noFill/>
        </p:spPr>
        <p:txBody>
          <a:bodyPr wrap="square">
            <a:spAutoFit/>
          </a:bodyPr>
          <a:lstStyle/>
          <a:p>
            <a:r>
              <a:rPr lang="en-US" sz="2400" dirty="0">
                <a:latin typeface="Calibri" panose="020F0502020204030204" pitchFamily="34" charset="0"/>
              </a:rPr>
              <a:t>There are Four (4) types of BIR Reports that the system is cable of generating, namely: </a:t>
            </a:r>
            <a:endParaRPr lang="en-US" sz="2400" dirty="0"/>
          </a:p>
        </p:txBody>
      </p:sp>
      <p:sp>
        <p:nvSpPr>
          <p:cNvPr id="2" name="TextBox 1">
            <a:extLst>
              <a:ext uri="{FF2B5EF4-FFF2-40B4-BE49-F238E27FC236}">
                <a16:creationId xmlns:a16="http://schemas.microsoft.com/office/drawing/2014/main" id="{3599D6F3-26EF-DA33-827E-C2AF316FF8B6}"/>
              </a:ext>
            </a:extLst>
          </p:cNvPr>
          <p:cNvSpPr txBox="1"/>
          <p:nvPr/>
        </p:nvSpPr>
        <p:spPr>
          <a:xfrm>
            <a:off x="765978" y="2515095"/>
            <a:ext cx="11151699" cy="2554545"/>
          </a:xfrm>
          <a:prstGeom prst="rect">
            <a:avLst/>
          </a:prstGeom>
          <a:noFill/>
        </p:spPr>
        <p:txBody>
          <a:bodyPr wrap="square">
            <a:spAutoFit/>
          </a:bodyPr>
          <a:lstStyle/>
          <a:p>
            <a:br>
              <a:rPr lang="en-US" sz="2000" dirty="0">
                <a:solidFill>
                  <a:schemeClr val="bg1"/>
                </a:solidFill>
                <a:latin typeface="Calibri" panose="020F0502020204030204" pitchFamily="34" charset="0"/>
              </a:rPr>
            </a:br>
            <a:r>
              <a:rPr lang="en-US" sz="2000" b="1" dirty="0">
                <a:solidFill>
                  <a:schemeClr val="bg1"/>
                </a:solidFill>
                <a:latin typeface="Calibri" panose="020F0502020204030204" pitchFamily="34" charset="0"/>
              </a:rPr>
              <a:t>A. BIR Forms</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There are Five (5) kinds of BIR Forms that the system is capable of generating: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Monthly Value Added Tax Declaration (BIR Form 2550M)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  Quarterly Value Added Tax Return (BIR Form 2550Q)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  Monthly Percentage Tax Return (BIR Form 2551M)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  Monthly Remittance of Creditable Income Tax Withheld (BIR Form 1601E)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  Monthly Remittance Return of Final Income Tax Withheld (BIR Form 1601F)</a:t>
            </a:r>
            <a:endParaRPr lang="en-US" sz="2000" dirty="0">
              <a:solidFill>
                <a:schemeClr val="bg1"/>
              </a:solidFill>
            </a:endParaRPr>
          </a:p>
        </p:txBody>
      </p:sp>
      <p:sp>
        <p:nvSpPr>
          <p:cNvPr id="4" name="TextBox 3">
            <a:extLst>
              <a:ext uri="{FF2B5EF4-FFF2-40B4-BE49-F238E27FC236}">
                <a16:creationId xmlns:a16="http://schemas.microsoft.com/office/drawing/2014/main" id="{3EF2C95F-496B-1AB0-631C-14490FF57CEF}"/>
              </a:ext>
            </a:extLst>
          </p:cNvPr>
          <p:cNvSpPr txBox="1"/>
          <p:nvPr/>
        </p:nvSpPr>
        <p:spPr>
          <a:xfrm>
            <a:off x="765979" y="5277725"/>
            <a:ext cx="11151699" cy="1323439"/>
          </a:xfrm>
          <a:prstGeom prst="rect">
            <a:avLst/>
          </a:prstGeom>
          <a:noFill/>
        </p:spPr>
        <p:txBody>
          <a:bodyPr wrap="square">
            <a:spAutoFit/>
          </a:bodyPr>
          <a:lstStyle/>
          <a:p>
            <a:r>
              <a:rPr lang="en-US" sz="2000" b="1" dirty="0">
                <a:solidFill>
                  <a:schemeClr val="bg1"/>
                </a:solidFill>
                <a:latin typeface="Calibri" panose="020F0502020204030204" pitchFamily="34" charset="0"/>
              </a:rPr>
              <a:t>B. BIR Certificates</a:t>
            </a:r>
            <a:r>
              <a:rPr lang="en-US" sz="2000" dirty="0">
                <a:solidFill>
                  <a:schemeClr val="bg1"/>
                </a:solidFill>
                <a:latin typeface="Calibri" panose="020F0502020204030204" pitchFamily="34" charset="0"/>
              </a:rPr>
              <a:t> </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There are Two (2) kinds of BIR Certificates that the system is capable of generating: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Certificate of Creditable Tax Withheld at Source (BIR Certificate 2307)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rPr>
              <a:t>Certificate of Final Taxes Withheld (BIR Certificate 2306)</a:t>
            </a:r>
          </a:p>
        </p:txBody>
      </p:sp>
    </p:spTree>
    <p:extLst>
      <p:ext uri="{BB962C8B-B14F-4D97-AF65-F5344CB8AC3E}">
        <p14:creationId xmlns:p14="http://schemas.microsoft.com/office/powerpoint/2010/main" val="3518112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0E8FBC-BB30-9C41-78D1-945A42B7D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184254" y="886634"/>
            <a:ext cx="10654145" cy="1124011"/>
          </a:xfrm>
        </p:spPr>
        <p:txBody>
          <a:bodyPr>
            <a:normAutofit/>
          </a:bodyPr>
          <a:lstStyle/>
          <a:p>
            <a:r>
              <a:rPr lang="en-US" b="1" dirty="0"/>
              <a:t>Generating </a:t>
            </a:r>
            <a:r>
              <a:rPr lang="en-US" b="1" dirty="0" err="1"/>
              <a:t>bir</a:t>
            </a:r>
            <a:r>
              <a:rPr lang="en-US" b="1" dirty="0"/>
              <a:t> reports</a:t>
            </a:r>
          </a:p>
        </p:txBody>
      </p:sp>
      <p:sp>
        <p:nvSpPr>
          <p:cNvPr id="2" name="TextBox 1">
            <a:extLst>
              <a:ext uri="{FF2B5EF4-FFF2-40B4-BE49-F238E27FC236}">
                <a16:creationId xmlns:a16="http://schemas.microsoft.com/office/drawing/2014/main" id="{3599D6F3-26EF-DA33-827E-C2AF316FF8B6}"/>
              </a:ext>
            </a:extLst>
          </p:cNvPr>
          <p:cNvSpPr txBox="1"/>
          <p:nvPr/>
        </p:nvSpPr>
        <p:spPr>
          <a:xfrm>
            <a:off x="1288876" y="2266236"/>
            <a:ext cx="11151699" cy="4524315"/>
          </a:xfrm>
          <a:prstGeom prst="rect">
            <a:avLst/>
          </a:prstGeom>
          <a:noFill/>
        </p:spPr>
        <p:txBody>
          <a:bodyPr wrap="square">
            <a:spAutoFit/>
          </a:bodyPr>
          <a:lstStyle/>
          <a:p>
            <a:r>
              <a:rPr lang="en-US" b="1" dirty="0">
                <a:solidFill>
                  <a:schemeClr val="bg1"/>
                </a:solidFill>
                <a:latin typeface="Calibri" panose="020F0502020204030204" pitchFamily="34" charset="0"/>
              </a:rPr>
              <a:t>C. BIR Reports Summary</a:t>
            </a:r>
            <a:r>
              <a:rPr lang="en-US" dirty="0">
                <a:solidFill>
                  <a:schemeClr val="bg1"/>
                </a:solidFill>
                <a:latin typeface="Calibri" panose="020F0502020204030204" pitchFamily="34" charset="0"/>
              </a:rPr>
              <a:t> </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There are Five (5) major kinds of BIR Reports Summary that the system is capable of generating: </a:t>
            </a:r>
          </a:p>
          <a:p>
            <a:pPr marL="342900" indent="-342900">
              <a:buFont typeface="Wingdings" panose="05000000000000000000" pitchFamily="2" charset="2"/>
              <a:buChar char="§"/>
            </a:pPr>
            <a:r>
              <a:rPr lang="en-US" dirty="0">
                <a:solidFill>
                  <a:schemeClr val="bg1"/>
                </a:solidFill>
                <a:latin typeface="Calibri" panose="020F0502020204030204" pitchFamily="34" charset="0"/>
              </a:rPr>
              <a:t>Summary List of Sales (SLS) </a:t>
            </a:r>
          </a:p>
          <a:p>
            <a:pPr marL="285750" indent="-285750">
              <a:buFont typeface="Wingdings" panose="05000000000000000000" pitchFamily="2" charset="2"/>
              <a:buChar char="§"/>
            </a:pPr>
            <a:r>
              <a:rPr lang="en-US" dirty="0">
                <a:solidFill>
                  <a:schemeClr val="bg1"/>
                </a:solidFill>
                <a:latin typeface="Calibri" panose="020F0502020204030204" pitchFamily="34" charset="0"/>
              </a:rPr>
              <a:t> Summary List of Purchases (SLP) </a:t>
            </a:r>
          </a:p>
          <a:p>
            <a:pPr marL="285750" indent="-285750">
              <a:buFont typeface="Wingdings" panose="05000000000000000000" pitchFamily="2" charset="2"/>
              <a:buChar char="§"/>
            </a:pPr>
            <a:r>
              <a:rPr lang="en-US" dirty="0">
                <a:solidFill>
                  <a:schemeClr val="bg1"/>
                </a:solidFill>
                <a:latin typeface="Calibri" panose="020F0502020204030204" pitchFamily="34" charset="0"/>
              </a:rPr>
              <a:t> Monthly </a:t>
            </a:r>
            <a:r>
              <a:rPr lang="en-US" dirty="0" err="1">
                <a:solidFill>
                  <a:schemeClr val="bg1"/>
                </a:solidFill>
                <a:latin typeface="Calibri" panose="020F0502020204030204" pitchFamily="34" charset="0"/>
              </a:rPr>
              <a:t>Alphalist</a:t>
            </a:r>
            <a:r>
              <a:rPr lang="en-US" dirty="0">
                <a:solidFill>
                  <a:schemeClr val="bg1"/>
                </a:solidFill>
                <a:latin typeface="Calibri" panose="020F0502020204030204" pitchFamily="34" charset="0"/>
              </a:rPr>
              <a:t> of Payees (MAP) </a:t>
            </a:r>
          </a:p>
          <a:p>
            <a:pPr marL="285750" indent="-285750">
              <a:buFont typeface="Wingdings" panose="05000000000000000000" pitchFamily="2" charset="2"/>
              <a:buChar char="§"/>
            </a:pPr>
            <a:r>
              <a:rPr lang="en-US" dirty="0">
                <a:solidFill>
                  <a:schemeClr val="bg1"/>
                </a:solidFill>
                <a:latin typeface="Calibri" panose="020F0502020204030204" pitchFamily="34" charset="0"/>
              </a:rPr>
              <a:t> Semestral List of Regular Suppliers (SRS) </a:t>
            </a:r>
          </a:p>
          <a:p>
            <a:pPr marL="285750" indent="-285750">
              <a:buFont typeface="Wingdings" panose="05000000000000000000" pitchFamily="2" charset="2"/>
              <a:buChar char="§"/>
            </a:pPr>
            <a:r>
              <a:rPr lang="en-US" dirty="0">
                <a:solidFill>
                  <a:schemeClr val="bg1"/>
                </a:solidFill>
                <a:latin typeface="Calibri" panose="020F0502020204030204" pitchFamily="34" charset="0"/>
              </a:rPr>
              <a:t> Summary of </a:t>
            </a:r>
            <a:r>
              <a:rPr lang="en-US" dirty="0" err="1">
                <a:solidFill>
                  <a:schemeClr val="bg1"/>
                </a:solidFill>
                <a:latin typeface="Calibri" panose="020F0502020204030204" pitchFamily="34" charset="0"/>
              </a:rPr>
              <a:t>Alphalist</a:t>
            </a:r>
            <a:r>
              <a:rPr lang="en-US" dirty="0">
                <a:solidFill>
                  <a:schemeClr val="bg1"/>
                </a:solidFill>
                <a:latin typeface="Calibri" panose="020F0502020204030204" pitchFamily="34" charset="0"/>
              </a:rPr>
              <a:t> of Withholding Tax Payers (SAWT) </a:t>
            </a:r>
          </a:p>
          <a:p>
            <a:pPr marL="285750" indent="-285750">
              <a:buFont typeface="Wingdings" panose="05000000000000000000" pitchFamily="2" charset="2"/>
              <a:buChar char="§"/>
            </a:pPr>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D. BIR Data File</a:t>
            </a:r>
            <a:r>
              <a:rPr lang="en-US" dirty="0">
                <a:solidFill>
                  <a:schemeClr val="bg1"/>
                </a:solidFill>
                <a:latin typeface="Calibri" panose="020F0502020204030204" pitchFamily="34" charset="0"/>
              </a:rPr>
              <a:t> </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There are Five (5) major kinds of BIR Data File that the system is capable of generating: </a:t>
            </a:r>
          </a:p>
          <a:p>
            <a:pPr marL="285750" indent="-285750">
              <a:buFont typeface="Wingdings" panose="05000000000000000000" pitchFamily="2" charset="2"/>
              <a:buChar char="§"/>
            </a:pPr>
            <a:r>
              <a:rPr lang="en-US" dirty="0">
                <a:solidFill>
                  <a:schemeClr val="bg1"/>
                </a:solidFill>
                <a:latin typeface="Calibri" panose="020F0502020204030204" pitchFamily="34" charset="0"/>
              </a:rPr>
              <a:t>Relief Sales Data File </a:t>
            </a:r>
          </a:p>
          <a:p>
            <a:pPr marL="285750" indent="-285750">
              <a:buFont typeface="Wingdings" panose="05000000000000000000" pitchFamily="2" charset="2"/>
              <a:buChar char="§"/>
            </a:pPr>
            <a:r>
              <a:rPr lang="en-US" dirty="0">
                <a:solidFill>
                  <a:schemeClr val="bg1"/>
                </a:solidFill>
                <a:latin typeface="Calibri" panose="020F0502020204030204" pitchFamily="34" charset="0"/>
              </a:rPr>
              <a:t>Relief Purchases Data File </a:t>
            </a:r>
          </a:p>
          <a:p>
            <a:pPr marL="285750" indent="-285750">
              <a:buFont typeface="Wingdings" panose="05000000000000000000" pitchFamily="2" charset="2"/>
              <a:buChar char="§"/>
            </a:pPr>
            <a:r>
              <a:rPr lang="en-US" dirty="0">
                <a:solidFill>
                  <a:schemeClr val="bg1"/>
                </a:solidFill>
                <a:latin typeface="Calibri" panose="020F0502020204030204" pitchFamily="34" charset="0"/>
              </a:rPr>
              <a:t>Importation Data File </a:t>
            </a:r>
          </a:p>
          <a:p>
            <a:pPr marL="285750" indent="-285750">
              <a:buFont typeface="Wingdings" panose="05000000000000000000" pitchFamily="2" charset="2"/>
              <a:buChar char="§"/>
            </a:pPr>
            <a:r>
              <a:rPr lang="en-US" dirty="0">
                <a:solidFill>
                  <a:schemeClr val="bg1"/>
                </a:solidFill>
                <a:latin typeface="Calibri" panose="020F0502020204030204" pitchFamily="34" charset="0"/>
              </a:rPr>
              <a:t>MAP Data File </a:t>
            </a:r>
          </a:p>
          <a:p>
            <a:pPr marL="285750" indent="-285750">
              <a:buFont typeface="Wingdings" panose="05000000000000000000" pitchFamily="2" charset="2"/>
              <a:buChar char="§"/>
            </a:pPr>
            <a:r>
              <a:rPr lang="en-US" dirty="0">
                <a:solidFill>
                  <a:schemeClr val="bg1"/>
                </a:solidFill>
                <a:latin typeface="Calibri" panose="020F0502020204030204" pitchFamily="34" charset="0"/>
              </a:rPr>
              <a:t>Annual Withholding Tax Data File </a:t>
            </a:r>
          </a:p>
          <a:p>
            <a:endParaRPr lang="en-US" dirty="0">
              <a:solidFill>
                <a:schemeClr val="bg1"/>
              </a:solidFill>
            </a:endParaRPr>
          </a:p>
        </p:txBody>
      </p:sp>
    </p:spTree>
    <p:extLst>
      <p:ext uri="{BB962C8B-B14F-4D97-AF65-F5344CB8AC3E}">
        <p14:creationId xmlns:p14="http://schemas.microsoft.com/office/powerpoint/2010/main" val="1759413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C8A0BD-FC8D-22EB-2C45-58ED2F7FD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1779059" y="774114"/>
            <a:ext cx="10654145" cy="1124011"/>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Generate BIR Forms</a:t>
            </a:r>
            <a:r>
              <a:rPr lang="en-US" b="1" dirty="0"/>
              <a:t> </a:t>
            </a:r>
          </a:p>
        </p:txBody>
      </p:sp>
      <p:sp>
        <p:nvSpPr>
          <p:cNvPr id="2" name="TextBox 1">
            <a:extLst>
              <a:ext uri="{FF2B5EF4-FFF2-40B4-BE49-F238E27FC236}">
                <a16:creationId xmlns:a16="http://schemas.microsoft.com/office/drawing/2014/main" id="{3599D6F3-26EF-DA33-827E-C2AF316FF8B6}"/>
              </a:ext>
            </a:extLst>
          </p:cNvPr>
          <p:cNvSpPr txBox="1"/>
          <p:nvPr/>
        </p:nvSpPr>
        <p:spPr>
          <a:xfrm>
            <a:off x="911870" y="2672239"/>
            <a:ext cx="11151699" cy="4185761"/>
          </a:xfrm>
          <a:prstGeom prst="rect">
            <a:avLst/>
          </a:prstGeom>
          <a:noFill/>
        </p:spPr>
        <p:txBody>
          <a:bodyPr wrap="square">
            <a:spAutoFit/>
          </a:bodyPr>
          <a:lstStyle/>
          <a:p>
            <a:r>
              <a:rPr lang="en-US" sz="1400" b="1" dirty="0">
                <a:solidFill>
                  <a:schemeClr val="bg1"/>
                </a:solidFill>
              </a:rPr>
              <a:t>A. For Monthly/Quarterly VAT Return or Monthly Percentage Tax Return (BIR Form 2550M/2550Q or 2551M)</a:t>
            </a:r>
            <a:r>
              <a:rPr lang="en-US" sz="1400" dirty="0">
                <a:solidFill>
                  <a:schemeClr val="bg1"/>
                </a:solidFill>
              </a:rPr>
              <a:t> </a:t>
            </a:r>
            <a:br>
              <a:rPr lang="en-US" sz="1400" dirty="0">
                <a:solidFill>
                  <a:schemeClr val="bg1"/>
                </a:solidFill>
              </a:rPr>
            </a:br>
            <a:r>
              <a:rPr lang="en-US" sz="1400" dirty="0">
                <a:solidFill>
                  <a:schemeClr val="bg1"/>
                </a:solidFill>
              </a:rPr>
              <a:t>Select Monthly/Quarterly VAT Return or Monthly Percentage Tax Return (2550M/2550Q or 2551M) </a:t>
            </a:r>
          </a:p>
          <a:p>
            <a:pPr marL="285750" indent="-285750">
              <a:buFont typeface="Wingdings" panose="05000000000000000000" pitchFamily="2" charset="2"/>
              <a:buChar char="§"/>
            </a:pPr>
            <a:r>
              <a:rPr lang="en-US" sz="1400" dirty="0">
                <a:solidFill>
                  <a:schemeClr val="bg1"/>
                </a:solidFill>
              </a:rPr>
              <a:t>Report Filter Option will appear </a:t>
            </a:r>
          </a:p>
          <a:p>
            <a:pPr marL="285750" indent="-285750">
              <a:buFont typeface="Wingdings" panose="05000000000000000000" pitchFamily="2" charset="2"/>
              <a:buChar char="§"/>
            </a:pPr>
            <a:r>
              <a:rPr lang="en-US" sz="1400" dirty="0">
                <a:solidFill>
                  <a:schemeClr val="bg1"/>
                </a:solidFill>
              </a:rPr>
              <a:t>Select Monthly/Year you want to generate </a:t>
            </a:r>
          </a:p>
          <a:p>
            <a:pPr marL="285750" indent="-285750">
              <a:buFont typeface="Wingdings" panose="05000000000000000000" pitchFamily="2" charset="2"/>
              <a:buChar char="§"/>
            </a:pPr>
            <a:r>
              <a:rPr lang="en-US" sz="1400" dirty="0">
                <a:solidFill>
                  <a:schemeClr val="bg1"/>
                </a:solidFill>
              </a:rPr>
              <a:t>Click “Preview” </a:t>
            </a:r>
          </a:p>
          <a:p>
            <a:pPr marL="285750" indent="-285750">
              <a:buFont typeface="Wingdings" panose="05000000000000000000" pitchFamily="2" charset="2"/>
              <a:buChar char="§"/>
            </a:pPr>
            <a:r>
              <a:rPr lang="en-US" sz="1400" dirty="0">
                <a:solidFill>
                  <a:schemeClr val="bg1"/>
                </a:solidFill>
              </a:rPr>
              <a:t>Monthly/Quarterly VAT Return or Monthly Percentage Tax Return will automatically appear. Learn More </a:t>
            </a:r>
          </a:p>
          <a:p>
            <a:pPr marL="285750" indent="-285750">
              <a:buFont typeface="Wingdings" panose="05000000000000000000" pitchFamily="2" charset="2"/>
              <a:buChar char="§"/>
            </a:pPr>
            <a:r>
              <a:rPr lang="en-US" sz="1400" dirty="0">
                <a:solidFill>
                  <a:schemeClr val="bg1"/>
                </a:solidFill>
              </a:rPr>
              <a:t>Print Return or Generate XML File for </a:t>
            </a:r>
            <a:r>
              <a:rPr lang="en-US" sz="1400" dirty="0" err="1">
                <a:solidFill>
                  <a:schemeClr val="bg1"/>
                </a:solidFill>
              </a:rPr>
              <a:t>eBIR</a:t>
            </a:r>
            <a:r>
              <a:rPr lang="en-US" sz="1400" dirty="0">
                <a:solidFill>
                  <a:schemeClr val="bg1"/>
                </a:solidFill>
              </a:rPr>
              <a:t> Form printing </a:t>
            </a:r>
          </a:p>
          <a:p>
            <a:br>
              <a:rPr lang="en-US" sz="1400" dirty="0">
                <a:solidFill>
                  <a:schemeClr val="bg1"/>
                </a:solidFill>
              </a:rPr>
            </a:br>
            <a:r>
              <a:rPr lang="en-US" sz="1400" b="1" dirty="0">
                <a:solidFill>
                  <a:schemeClr val="bg1"/>
                </a:solidFill>
              </a:rPr>
              <a:t>B. For Monthly Remittance of Withholding Taxes (BIR Form 1601E/1601F)</a:t>
            </a:r>
            <a:r>
              <a:rPr lang="en-US" sz="1400" dirty="0">
                <a:solidFill>
                  <a:schemeClr val="bg1"/>
                </a:solidFill>
              </a:rPr>
              <a:t> </a:t>
            </a:r>
            <a:br>
              <a:rPr lang="en-US" sz="1400" dirty="0">
                <a:solidFill>
                  <a:schemeClr val="bg1"/>
                </a:solidFill>
              </a:rPr>
            </a:br>
            <a:r>
              <a:rPr lang="en-US" sz="1400" dirty="0">
                <a:solidFill>
                  <a:schemeClr val="bg1"/>
                </a:solidFill>
              </a:rPr>
              <a:t>Select Withholding Tax Return (1601E/1601F) </a:t>
            </a:r>
          </a:p>
          <a:p>
            <a:pPr marL="285750" indent="-285750">
              <a:buFont typeface="Wingdings" panose="05000000000000000000" pitchFamily="2" charset="2"/>
              <a:buChar char="§"/>
            </a:pPr>
            <a:r>
              <a:rPr lang="en-US" sz="1400" dirty="0">
                <a:solidFill>
                  <a:schemeClr val="bg1"/>
                </a:solidFill>
              </a:rPr>
              <a:t>Report Filter Option will appear </a:t>
            </a:r>
          </a:p>
          <a:p>
            <a:pPr marL="285750" indent="-285750">
              <a:buFont typeface="Wingdings" panose="05000000000000000000" pitchFamily="2" charset="2"/>
              <a:buChar char="§"/>
            </a:pPr>
            <a:r>
              <a:rPr lang="en-US" sz="1400" dirty="0">
                <a:solidFill>
                  <a:schemeClr val="bg1"/>
                </a:solidFill>
              </a:rPr>
              <a:t>Select Monthly/Year you want to generate </a:t>
            </a:r>
          </a:p>
          <a:p>
            <a:pPr marL="285750" indent="-285750">
              <a:buFont typeface="Wingdings" panose="05000000000000000000" pitchFamily="2" charset="2"/>
              <a:buChar char="§"/>
            </a:pPr>
            <a:r>
              <a:rPr lang="en-US" sz="1400" dirty="0">
                <a:solidFill>
                  <a:schemeClr val="bg1"/>
                </a:solidFill>
              </a:rPr>
              <a:t>Select Location Learn More </a:t>
            </a:r>
          </a:p>
          <a:p>
            <a:pPr marL="285750" indent="-285750">
              <a:buFont typeface="Wingdings" panose="05000000000000000000" pitchFamily="2" charset="2"/>
              <a:buChar char="§"/>
            </a:pPr>
            <a:r>
              <a:rPr lang="en-US" sz="1400" dirty="0">
                <a:solidFill>
                  <a:schemeClr val="bg1"/>
                </a:solidFill>
              </a:rPr>
              <a:t>Click “Preview” </a:t>
            </a:r>
          </a:p>
          <a:p>
            <a:pPr marL="285750" indent="-285750">
              <a:buFont typeface="Wingdings" panose="05000000000000000000" pitchFamily="2" charset="2"/>
              <a:buChar char="§"/>
            </a:pPr>
            <a:r>
              <a:rPr lang="en-US" sz="1400" dirty="0">
                <a:solidFill>
                  <a:schemeClr val="bg1"/>
                </a:solidFill>
              </a:rPr>
              <a:t>Monthly Withholding Tax Return will automatically appear. Learn More </a:t>
            </a:r>
            <a:br>
              <a:rPr lang="en-US" sz="1400" dirty="0">
                <a:solidFill>
                  <a:schemeClr val="bg1"/>
                </a:solidFill>
              </a:rPr>
            </a:br>
            <a:r>
              <a:rPr lang="en-US" sz="1400" b="1" dirty="0">
                <a:solidFill>
                  <a:schemeClr val="bg1"/>
                </a:solidFill>
              </a:rPr>
              <a:t>Note:</a:t>
            </a:r>
            <a:r>
              <a:rPr lang="en-US" sz="1400" dirty="0">
                <a:solidFill>
                  <a:schemeClr val="bg1"/>
                </a:solidFill>
              </a:rPr>
              <a:t> Should you want to print the Monthly </a:t>
            </a:r>
            <a:r>
              <a:rPr lang="en-US" sz="1400" dirty="0" err="1">
                <a:solidFill>
                  <a:schemeClr val="bg1"/>
                </a:solidFill>
              </a:rPr>
              <a:t>Alphalist</a:t>
            </a:r>
            <a:r>
              <a:rPr lang="en-US" sz="1400" dirty="0">
                <a:solidFill>
                  <a:schemeClr val="bg1"/>
                </a:solidFill>
              </a:rPr>
              <a:t> of Payees to be attached in Monthly Withholding Tax Return, click the MAP button found on the upper left corner near the Preview button. </a:t>
            </a:r>
          </a:p>
          <a:p>
            <a:pPr marL="285750" indent="-285750">
              <a:buFont typeface="Wingdings" panose="05000000000000000000" pitchFamily="2" charset="2"/>
              <a:buChar char="§"/>
            </a:pPr>
            <a:r>
              <a:rPr lang="en-US" sz="1400" dirty="0">
                <a:solidFill>
                  <a:schemeClr val="bg1"/>
                </a:solidFill>
              </a:rPr>
              <a:t>To print the MAP Report, click the Printer Icon found on the upper right corner of the Report </a:t>
            </a:r>
          </a:p>
          <a:p>
            <a:pPr marL="285750" indent="-285750">
              <a:buFont typeface="Wingdings" panose="05000000000000000000" pitchFamily="2" charset="2"/>
              <a:buChar char="§"/>
            </a:pPr>
            <a:r>
              <a:rPr lang="en-US" sz="1400" dirty="0">
                <a:solidFill>
                  <a:schemeClr val="bg1"/>
                </a:solidFill>
              </a:rPr>
              <a:t>Print Return or Generate XML File for </a:t>
            </a:r>
            <a:r>
              <a:rPr lang="en-US" sz="1400" dirty="0" err="1">
                <a:solidFill>
                  <a:schemeClr val="bg1"/>
                </a:solidFill>
              </a:rPr>
              <a:t>eBIR</a:t>
            </a:r>
            <a:r>
              <a:rPr lang="en-US" sz="1400" dirty="0">
                <a:solidFill>
                  <a:schemeClr val="bg1"/>
                </a:solidFill>
              </a:rPr>
              <a:t> Form printing. </a:t>
            </a:r>
          </a:p>
        </p:txBody>
      </p:sp>
      <p:sp>
        <p:nvSpPr>
          <p:cNvPr id="3" name="TextBox 2">
            <a:extLst>
              <a:ext uri="{FF2B5EF4-FFF2-40B4-BE49-F238E27FC236}">
                <a16:creationId xmlns:a16="http://schemas.microsoft.com/office/drawing/2014/main" id="{58E46435-5793-2E43-7DD9-192F1FF2A02B}"/>
              </a:ext>
            </a:extLst>
          </p:cNvPr>
          <p:cNvSpPr txBox="1"/>
          <p:nvPr/>
        </p:nvSpPr>
        <p:spPr>
          <a:xfrm>
            <a:off x="2838325" y="2053056"/>
            <a:ext cx="3055481" cy="923330"/>
          </a:xfrm>
          <a:prstGeom prst="rect">
            <a:avLst/>
          </a:prstGeom>
          <a:noFill/>
        </p:spPr>
        <p:txBody>
          <a:bodyPr wrap="square">
            <a:spAutoFit/>
          </a:bodyPr>
          <a:lstStyle/>
          <a:p>
            <a:pPr>
              <a:buFont typeface="Arial" panose="020B0604020202020204" pitchFamily="34" charset="0"/>
              <a:buChar char="•"/>
            </a:pPr>
            <a:r>
              <a:rPr lang="en-US" dirty="0"/>
              <a:t>Go to BIR Reports Module </a:t>
            </a:r>
          </a:p>
          <a:p>
            <a:pPr>
              <a:buFont typeface="Arial" panose="020B0604020202020204" pitchFamily="34" charset="0"/>
              <a:buChar char="•"/>
            </a:pPr>
            <a:r>
              <a:rPr lang="en-US" dirty="0"/>
              <a:t>Click on BIR Form </a:t>
            </a:r>
          </a:p>
          <a:p>
            <a:endParaRPr lang="en-US" dirty="0"/>
          </a:p>
        </p:txBody>
      </p:sp>
    </p:spTree>
    <p:extLst>
      <p:ext uri="{BB962C8B-B14F-4D97-AF65-F5344CB8AC3E}">
        <p14:creationId xmlns:p14="http://schemas.microsoft.com/office/powerpoint/2010/main" val="2061915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9B2513-A467-9C47-8A59-CD6C626C8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320595" y="1052151"/>
            <a:ext cx="7977501" cy="1767840"/>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Generate BIR Certificates</a:t>
            </a:r>
            <a:r>
              <a:rPr lang="en-US" b="1" dirty="0"/>
              <a:t> </a:t>
            </a:r>
            <a:br>
              <a:rPr lang="en-US" b="1" dirty="0"/>
            </a:br>
            <a:endParaRPr lang="en-US" b="1" dirty="0"/>
          </a:p>
        </p:txBody>
      </p:sp>
      <p:sp>
        <p:nvSpPr>
          <p:cNvPr id="2" name="TextBox 1">
            <a:extLst>
              <a:ext uri="{FF2B5EF4-FFF2-40B4-BE49-F238E27FC236}">
                <a16:creationId xmlns:a16="http://schemas.microsoft.com/office/drawing/2014/main" id="{3599D6F3-26EF-DA33-827E-C2AF316FF8B6}"/>
              </a:ext>
            </a:extLst>
          </p:cNvPr>
          <p:cNvSpPr txBox="1"/>
          <p:nvPr/>
        </p:nvSpPr>
        <p:spPr>
          <a:xfrm>
            <a:off x="948000" y="3009810"/>
            <a:ext cx="11151699" cy="3477875"/>
          </a:xfrm>
          <a:prstGeom prst="rect">
            <a:avLst/>
          </a:prstGeom>
          <a:noFill/>
        </p:spPr>
        <p:txBody>
          <a:bodyPr wrap="square">
            <a:spAutoFit/>
          </a:bodyPr>
          <a:lstStyle/>
          <a:p>
            <a:pPr marL="342900" indent="-342900">
              <a:buFont typeface="Wingdings" panose="05000000000000000000" pitchFamily="2" charset="2"/>
              <a:buChar char="q"/>
            </a:pPr>
            <a:r>
              <a:rPr lang="en-US" sz="2000" dirty="0">
                <a:solidFill>
                  <a:schemeClr val="bg1"/>
                </a:solidFill>
              </a:rPr>
              <a:t>Go to BIR Reports Module </a:t>
            </a:r>
          </a:p>
          <a:p>
            <a:pPr marL="342900" indent="-342900">
              <a:buFont typeface="Wingdings" panose="05000000000000000000" pitchFamily="2" charset="2"/>
              <a:buChar char="q"/>
            </a:pPr>
            <a:r>
              <a:rPr lang="en-US" sz="2000" dirty="0">
                <a:solidFill>
                  <a:schemeClr val="bg1"/>
                </a:solidFill>
              </a:rPr>
              <a:t>Click on BIR Certificates </a:t>
            </a:r>
          </a:p>
          <a:p>
            <a:pPr marL="342900" indent="-342900">
              <a:buFont typeface="Wingdings" panose="05000000000000000000" pitchFamily="2" charset="2"/>
              <a:buChar char="q"/>
            </a:pPr>
            <a:r>
              <a:rPr lang="en-US" sz="2000" dirty="0">
                <a:solidFill>
                  <a:schemeClr val="bg1"/>
                </a:solidFill>
              </a:rPr>
              <a:t>Select BIR particular Certificate </a:t>
            </a:r>
          </a:p>
          <a:p>
            <a:pPr marL="342900" indent="-342900">
              <a:buFont typeface="Wingdings" panose="05000000000000000000" pitchFamily="2" charset="2"/>
              <a:buChar char="q"/>
            </a:pPr>
            <a:r>
              <a:rPr lang="en-US" sz="2000" dirty="0">
                <a:solidFill>
                  <a:schemeClr val="bg1"/>
                </a:solidFill>
              </a:rPr>
              <a:t>Report Filter Option will appear </a:t>
            </a:r>
          </a:p>
          <a:p>
            <a:pPr marL="342900" indent="-342900">
              <a:buFont typeface="Wingdings" panose="05000000000000000000" pitchFamily="2" charset="2"/>
              <a:buChar char="q"/>
            </a:pPr>
            <a:r>
              <a:rPr lang="en-US" sz="2000" dirty="0">
                <a:solidFill>
                  <a:schemeClr val="bg1"/>
                </a:solidFill>
              </a:rPr>
              <a:t>Select Agent's Name and Report covered period </a:t>
            </a:r>
            <a:r>
              <a:rPr lang="en-US" sz="2000" b="1" dirty="0">
                <a:solidFill>
                  <a:schemeClr val="bg1"/>
                </a:solidFill>
              </a:rPr>
              <a:t>Note: </a:t>
            </a:r>
            <a:r>
              <a:rPr lang="en-US" sz="2000" dirty="0">
                <a:solidFill>
                  <a:schemeClr val="bg1"/>
                </a:solidFill>
              </a:rPr>
              <a:t>You may generate BIR Certificate per Quarter, Monthly or per Transaction. Just select your option in Report Filter Option menu. </a:t>
            </a:r>
          </a:p>
          <a:p>
            <a:pPr marL="342900" indent="-342900">
              <a:buFont typeface="Wingdings" panose="05000000000000000000" pitchFamily="2" charset="2"/>
              <a:buChar char="q"/>
            </a:pPr>
            <a:r>
              <a:rPr lang="en-US" sz="2000" dirty="0">
                <a:solidFill>
                  <a:schemeClr val="bg1"/>
                </a:solidFill>
              </a:rPr>
              <a:t>Click “Preview” </a:t>
            </a:r>
          </a:p>
          <a:p>
            <a:pPr marL="342900" indent="-342900">
              <a:buFont typeface="Wingdings" panose="05000000000000000000" pitchFamily="2" charset="2"/>
              <a:buChar char="q"/>
            </a:pPr>
            <a:r>
              <a:rPr lang="en-US" sz="2000" dirty="0">
                <a:solidFill>
                  <a:schemeClr val="bg1"/>
                </a:solidFill>
              </a:rPr>
              <a:t>BIR Certificate will automatically appear </a:t>
            </a:r>
          </a:p>
          <a:p>
            <a:pPr marL="342900" indent="-342900">
              <a:buFont typeface="Wingdings" panose="05000000000000000000" pitchFamily="2" charset="2"/>
              <a:buChar char="q"/>
            </a:pPr>
            <a:r>
              <a:rPr lang="en-US" sz="2000" dirty="0">
                <a:solidFill>
                  <a:schemeClr val="bg1"/>
                </a:solidFill>
              </a:rPr>
              <a:t>Print Certificate </a:t>
            </a:r>
          </a:p>
          <a:p>
            <a:endParaRPr lang="en-US" sz="2000" dirty="0">
              <a:solidFill>
                <a:schemeClr val="bg1"/>
              </a:solidFill>
            </a:endParaRPr>
          </a:p>
        </p:txBody>
      </p:sp>
    </p:spTree>
    <p:extLst>
      <p:ext uri="{BB962C8B-B14F-4D97-AF65-F5344CB8AC3E}">
        <p14:creationId xmlns:p14="http://schemas.microsoft.com/office/powerpoint/2010/main" val="159579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453C10-F34A-0BB4-3DD6-32211C9D5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60A34F-66CC-B640-1CD5-99ED5F8A7ED6}"/>
              </a:ext>
            </a:extLst>
          </p:cNvPr>
          <p:cNvSpPr>
            <a:spLocks noGrp="1"/>
          </p:cNvSpPr>
          <p:nvPr>
            <p:ph type="title"/>
          </p:nvPr>
        </p:nvSpPr>
        <p:spPr>
          <a:xfrm>
            <a:off x="578011" y="1097524"/>
            <a:ext cx="10820399" cy="955676"/>
          </a:xfrm>
        </p:spPr>
        <p:txBody>
          <a:bodyPr>
            <a:normAutofit/>
          </a:bodyPr>
          <a:lstStyle/>
          <a:p>
            <a:pPr algn="ctr"/>
            <a:r>
              <a:rPr lang="en-US" b="1" dirty="0"/>
              <a:t>Accounting module</a:t>
            </a:r>
          </a:p>
        </p:txBody>
      </p:sp>
      <p:sp>
        <p:nvSpPr>
          <p:cNvPr id="12" name="TextBox 11">
            <a:extLst>
              <a:ext uri="{FF2B5EF4-FFF2-40B4-BE49-F238E27FC236}">
                <a16:creationId xmlns:a16="http://schemas.microsoft.com/office/drawing/2014/main" id="{F799A3F2-005E-8115-B294-33C1A552D458}"/>
              </a:ext>
            </a:extLst>
          </p:cNvPr>
          <p:cNvSpPr txBox="1"/>
          <p:nvPr/>
        </p:nvSpPr>
        <p:spPr>
          <a:xfrm>
            <a:off x="817673" y="2809007"/>
            <a:ext cx="10341077" cy="892552"/>
          </a:xfrm>
          <a:prstGeom prst="rect">
            <a:avLst/>
          </a:prstGeom>
          <a:noFill/>
        </p:spPr>
        <p:txBody>
          <a:bodyPr wrap="square">
            <a:spAutoFit/>
          </a:bodyPr>
          <a:lstStyle/>
          <a:p>
            <a:r>
              <a:rPr lang="en-US" sz="2800" b="1" dirty="0">
                <a:solidFill>
                  <a:schemeClr val="bg1"/>
                </a:solidFill>
                <a:latin typeface="Calibri" panose="020F0502020204030204" pitchFamily="34" charset="0"/>
              </a:rPr>
              <a:t>Library </a:t>
            </a:r>
            <a:r>
              <a:rPr lang="en-US" sz="2400" dirty="0">
                <a:solidFill>
                  <a:schemeClr val="bg1"/>
                </a:solidFill>
              </a:rPr>
              <a:t>is where you will find the list of information that the system requires.	</a:t>
            </a:r>
          </a:p>
        </p:txBody>
      </p:sp>
      <p:pic>
        <p:nvPicPr>
          <p:cNvPr id="4" name="Picture 3">
            <a:extLst>
              <a:ext uri="{FF2B5EF4-FFF2-40B4-BE49-F238E27FC236}">
                <a16:creationId xmlns:a16="http://schemas.microsoft.com/office/drawing/2014/main" id="{CBC82D3E-8ECD-B4CE-14F4-BA8E51979313}"/>
              </a:ext>
            </a:extLst>
          </p:cNvPr>
          <p:cNvPicPr>
            <a:picLocks noChangeAspect="1"/>
          </p:cNvPicPr>
          <p:nvPr/>
        </p:nvPicPr>
        <p:blipFill>
          <a:blip r:embed="rId3"/>
          <a:stretch>
            <a:fillRect/>
          </a:stretch>
        </p:blipFill>
        <p:spPr>
          <a:xfrm>
            <a:off x="2716442" y="4048993"/>
            <a:ext cx="5695143" cy="2174254"/>
          </a:xfrm>
          <a:prstGeom prst="rect">
            <a:avLst/>
          </a:prstGeom>
        </p:spPr>
      </p:pic>
    </p:spTree>
    <p:extLst>
      <p:ext uri="{BB962C8B-B14F-4D97-AF65-F5344CB8AC3E}">
        <p14:creationId xmlns:p14="http://schemas.microsoft.com/office/powerpoint/2010/main" val="2135670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87F25-8982-48A8-4FFE-32546ABF2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2676888" y="1493372"/>
            <a:ext cx="8340302" cy="1249680"/>
          </a:xfrm>
        </p:spPr>
        <p:txBody>
          <a:bodyPr>
            <a:normAutofit fontScale="90000"/>
          </a:bodyPr>
          <a:lstStyle/>
          <a:p>
            <a:r>
              <a:rPr lang="en-US" b="1" dirty="0">
                <a:hlinkClick r:id="rId3" action="ppaction://hlinkfile">
                  <a:extLst>
                    <a:ext uri="{A12FA001-AC4F-418D-AE19-62706E023703}">
                      <ahyp:hlinkClr xmlns:ahyp="http://schemas.microsoft.com/office/drawing/2018/hyperlinkcolor" val="tx"/>
                    </a:ext>
                  </a:extLst>
                </a:hlinkClick>
              </a:rPr>
              <a:t>How to Generate BIR Reports Summary</a:t>
            </a:r>
            <a:br>
              <a:rPr lang="en-US" b="1" dirty="0"/>
            </a:br>
            <a:endParaRPr lang="en-US" b="1" dirty="0"/>
          </a:p>
        </p:txBody>
      </p:sp>
      <p:sp>
        <p:nvSpPr>
          <p:cNvPr id="2" name="TextBox 1">
            <a:extLst>
              <a:ext uri="{FF2B5EF4-FFF2-40B4-BE49-F238E27FC236}">
                <a16:creationId xmlns:a16="http://schemas.microsoft.com/office/drawing/2014/main" id="{3599D6F3-26EF-DA33-827E-C2AF316FF8B6}"/>
              </a:ext>
            </a:extLst>
          </p:cNvPr>
          <p:cNvSpPr txBox="1"/>
          <p:nvPr/>
        </p:nvSpPr>
        <p:spPr>
          <a:xfrm>
            <a:off x="1709852" y="3082771"/>
            <a:ext cx="11151699" cy="2862322"/>
          </a:xfrm>
          <a:prstGeom prst="rect">
            <a:avLst/>
          </a:prstGeom>
          <a:noFill/>
        </p:spPr>
        <p:txBody>
          <a:bodyPr wrap="square">
            <a:spAutoFit/>
          </a:bodyPr>
          <a:lstStyle/>
          <a:p>
            <a:pPr marL="342900" indent="-342900">
              <a:buFont typeface="Wingdings" panose="05000000000000000000" pitchFamily="2" charset="2"/>
              <a:buChar char="q"/>
            </a:pPr>
            <a:r>
              <a:rPr lang="en-US" sz="2000" dirty="0">
                <a:solidFill>
                  <a:schemeClr val="bg1"/>
                </a:solidFill>
              </a:rPr>
              <a:t>Go to BIR Reports Module </a:t>
            </a:r>
          </a:p>
          <a:p>
            <a:pPr marL="342900" indent="-342900">
              <a:buFont typeface="Wingdings" panose="05000000000000000000" pitchFamily="2" charset="2"/>
              <a:buChar char="q"/>
            </a:pPr>
            <a:r>
              <a:rPr lang="en-US" sz="2000" dirty="0">
                <a:solidFill>
                  <a:schemeClr val="bg1"/>
                </a:solidFill>
              </a:rPr>
              <a:t>Click on BIR Reports Summary </a:t>
            </a:r>
          </a:p>
          <a:p>
            <a:pPr marL="342900" indent="-342900">
              <a:buFont typeface="Wingdings" panose="05000000000000000000" pitchFamily="2" charset="2"/>
              <a:buChar char="q"/>
            </a:pPr>
            <a:r>
              <a:rPr lang="en-US" sz="2000" dirty="0">
                <a:solidFill>
                  <a:schemeClr val="bg1"/>
                </a:solidFill>
              </a:rPr>
              <a:t>Select particular BIR Reports Summary </a:t>
            </a:r>
          </a:p>
          <a:p>
            <a:pPr marL="342900" indent="-342900">
              <a:buFont typeface="Wingdings" panose="05000000000000000000" pitchFamily="2" charset="2"/>
              <a:buChar char="q"/>
            </a:pPr>
            <a:r>
              <a:rPr lang="en-US" sz="2000" dirty="0">
                <a:solidFill>
                  <a:schemeClr val="bg1"/>
                </a:solidFill>
              </a:rPr>
              <a:t>Report Filter Option will appear </a:t>
            </a:r>
          </a:p>
          <a:p>
            <a:pPr marL="342900" indent="-342900">
              <a:buFont typeface="Wingdings" panose="05000000000000000000" pitchFamily="2" charset="2"/>
              <a:buChar char="q"/>
            </a:pPr>
            <a:r>
              <a:rPr lang="en-US" sz="2000" dirty="0">
                <a:solidFill>
                  <a:schemeClr val="bg1"/>
                </a:solidFill>
              </a:rPr>
              <a:t>Select a covered period you want to generate </a:t>
            </a:r>
          </a:p>
          <a:p>
            <a:pPr marL="342900" indent="-342900">
              <a:buFont typeface="Wingdings" panose="05000000000000000000" pitchFamily="2" charset="2"/>
              <a:buChar char="q"/>
            </a:pPr>
            <a:r>
              <a:rPr lang="en-US" sz="2000" dirty="0">
                <a:solidFill>
                  <a:schemeClr val="bg1"/>
                </a:solidFill>
              </a:rPr>
              <a:t>Click “Preview” </a:t>
            </a:r>
          </a:p>
          <a:p>
            <a:pPr marL="342900" indent="-342900">
              <a:buFont typeface="Wingdings" panose="05000000000000000000" pitchFamily="2" charset="2"/>
              <a:buChar char="q"/>
            </a:pPr>
            <a:r>
              <a:rPr lang="en-US" sz="2000" dirty="0">
                <a:solidFill>
                  <a:schemeClr val="bg1"/>
                </a:solidFill>
              </a:rPr>
              <a:t>BIR Report Summary will automatically appear </a:t>
            </a:r>
          </a:p>
          <a:p>
            <a:pPr marL="342900" indent="-342900">
              <a:buFont typeface="Wingdings" panose="05000000000000000000" pitchFamily="2" charset="2"/>
              <a:buChar char="q"/>
            </a:pPr>
            <a:r>
              <a:rPr lang="en-US" sz="2000" dirty="0">
                <a:solidFill>
                  <a:schemeClr val="bg1"/>
                </a:solidFill>
              </a:rPr>
              <a:t>Print Report </a:t>
            </a:r>
          </a:p>
          <a:p>
            <a:endParaRPr lang="en-US" sz="2000" dirty="0">
              <a:solidFill>
                <a:schemeClr val="bg1"/>
              </a:solidFill>
            </a:endParaRPr>
          </a:p>
        </p:txBody>
      </p:sp>
    </p:spTree>
    <p:extLst>
      <p:ext uri="{BB962C8B-B14F-4D97-AF65-F5344CB8AC3E}">
        <p14:creationId xmlns:p14="http://schemas.microsoft.com/office/powerpoint/2010/main" val="2912873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8C797-B413-1330-D7C9-AF0EEFBB6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id="{1A4ADFB0-F7EE-47E5-3163-485B71C9F9A6}"/>
              </a:ext>
            </a:extLst>
          </p:cNvPr>
          <p:cNvSpPr>
            <a:spLocks noGrp="1"/>
          </p:cNvSpPr>
          <p:nvPr>
            <p:ph type="title"/>
          </p:nvPr>
        </p:nvSpPr>
        <p:spPr>
          <a:xfrm>
            <a:off x="3005361" y="783158"/>
            <a:ext cx="8482344" cy="1249680"/>
          </a:xfrm>
        </p:spPr>
        <p:txBody>
          <a:bodyPr>
            <a:normAutofit/>
          </a:bodyPr>
          <a:lstStyle/>
          <a:p>
            <a:r>
              <a:rPr lang="en-US" b="1" dirty="0">
                <a:hlinkClick r:id="rId3" action="ppaction://hlinkfile">
                  <a:extLst>
                    <a:ext uri="{A12FA001-AC4F-418D-AE19-62706E023703}">
                      <ahyp:hlinkClr xmlns:ahyp="http://schemas.microsoft.com/office/drawing/2018/hyperlinkcolor" val="tx"/>
                    </a:ext>
                  </a:extLst>
                </a:hlinkClick>
              </a:rPr>
              <a:t>How to Generate BIR Data File</a:t>
            </a:r>
            <a:r>
              <a:rPr lang="en-US" b="1" dirty="0"/>
              <a:t> </a:t>
            </a:r>
          </a:p>
        </p:txBody>
      </p:sp>
      <p:sp>
        <p:nvSpPr>
          <p:cNvPr id="2" name="TextBox 1">
            <a:extLst>
              <a:ext uri="{FF2B5EF4-FFF2-40B4-BE49-F238E27FC236}">
                <a16:creationId xmlns:a16="http://schemas.microsoft.com/office/drawing/2014/main" id="{3599D6F3-26EF-DA33-827E-C2AF316FF8B6}"/>
              </a:ext>
            </a:extLst>
          </p:cNvPr>
          <p:cNvSpPr txBox="1"/>
          <p:nvPr/>
        </p:nvSpPr>
        <p:spPr>
          <a:xfrm>
            <a:off x="1336547" y="2658522"/>
            <a:ext cx="11151699" cy="3416320"/>
          </a:xfrm>
          <a:prstGeom prst="rect">
            <a:avLst/>
          </a:prstGeom>
          <a:noFill/>
        </p:spPr>
        <p:txBody>
          <a:bodyPr wrap="square">
            <a:spAutoFit/>
          </a:bodyPr>
          <a:lstStyle/>
          <a:p>
            <a:pPr marL="342900" indent="-342900">
              <a:buFont typeface="Wingdings" panose="05000000000000000000" pitchFamily="2" charset="2"/>
              <a:buChar char="q"/>
            </a:pPr>
            <a:r>
              <a:rPr lang="en-US" sz="2400" dirty="0">
                <a:solidFill>
                  <a:schemeClr val="bg1"/>
                </a:solidFill>
              </a:rPr>
              <a:t>Go to BIR Reports Module </a:t>
            </a:r>
          </a:p>
          <a:p>
            <a:pPr marL="342900" indent="-342900">
              <a:buFont typeface="Wingdings" panose="05000000000000000000" pitchFamily="2" charset="2"/>
              <a:buChar char="q"/>
            </a:pPr>
            <a:r>
              <a:rPr lang="en-US" sz="2400" dirty="0">
                <a:solidFill>
                  <a:schemeClr val="bg1"/>
                </a:solidFill>
              </a:rPr>
              <a:t>Click on BIR Data Files </a:t>
            </a:r>
          </a:p>
          <a:p>
            <a:pPr marL="342900" indent="-342900">
              <a:buFont typeface="Wingdings" panose="05000000000000000000" pitchFamily="2" charset="2"/>
              <a:buChar char="q"/>
            </a:pPr>
            <a:r>
              <a:rPr lang="en-US" sz="2400" dirty="0">
                <a:solidFill>
                  <a:schemeClr val="bg1"/>
                </a:solidFill>
              </a:rPr>
              <a:t>Select particular BIR Data File </a:t>
            </a:r>
          </a:p>
          <a:p>
            <a:pPr marL="342900" indent="-342900">
              <a:buFont typeface="Wingdings" panose="05000000000000000000" pitchFamily="2" charset="2"/>
              <a:buChar char="q"/>
            </a:pPr>
            <a:r>
              <a:rPr lang="en-US" sz="2400" dirty="0">
                <a:solidFill>
                  <a:schemeClr val="bg1"/>
                </a:solidFill>
              </a:rPr>
              <a:t>Report Filter Option will appear </a:t>
            </a:r>
          </a:p>
          <a:p>
            <a:pPr marL="342900" indent="-342900">
              <a:buFont typeface="Wingdings" panose="05000000000000000000" pitchFamily="2" charset="2"/>
              <a:buChar char="q"/>
            </a:pPr>
            <a:r>
              <a:rPr lang="en-US" sz="2400" dirty="0">
                <a:solidFill>
                  <a:schemeClr val="bg1"/>
                </a:solidFill>
              </a:rPr>
              <a:t>Select a covered period you want to generate </a:t>
            </a:r>
          </a:p>
          <a:p>
            <a:pPr marL="342900" indent="-342900">
              <a:buFont typeface="Wingdings" panose="05000000000000000000" pitchFamily="2" charset="2"/>
              <a:buChar char="q"/>
            </a:pPr>
            <a:r>
              <a:rPr lang="en-US" sz="2400" dirty="0">
                <a:solidFill>
                  <a:schemeClr val="bg1"/>
                </a:solidFill>
              </a:rPr>
              <a:t>Click “Generate Data File” </a:t>
            </a:r>
          </a:p>
          <a:p>
            <a:pPr marL="342900" indent="-342900">
              <a:buFont typeface="Wingdings" panose="05000000000000000000" pitchFamily="2" charset="2"/>
              <a:buChar char="q"/>
            </a:pPr>
            <a:r>
              <a:rPr lang="en-US" sz="2400" dirty="0">
                <a:solidFill>
                  <a:schemeClr val="bg1"/>
                </a:solidFill>
              </a:rPr>
              <a:t>Save Data File </a:t>
            </a:r>
          </a:p>
          <a:p>
            <a:pPr marL="342900" indent="-342900">
              <a:buFont typeface="Wingdings" panose="05000000000000000000" pitchFamily="2" charset="2"/>
              <a:buChar char="q"/>
            </a:pPr>
            <a:r>
              <a:rPr lang="en-US" sz="2400" dirty="0">
                <a:solidFill>
                  <a:schemeClr val="bg1"/>
                </a:solidFill>
              </a:rPr>
              <a:t>Burn saved Data File in CD for submission or submit through </a:t>
            </a:r>
            <a:r>
              <a:rPr lang="en-US" sz="2400" dirty="0" err="1">
                <a:solidFill>
                  <a:schemeClr val="bg1"/>
                </a:solidFill>
              </a:rPr>
              <a:t>eSubmission</a:t>
            </a:r>
            <a:r>
              <a:rPr lang="en-US" sz="2400" dirty="0">
                <a:solidFill>
                  <a:schemeClr val="bg1"/>
                </a:solidFill>
              </a:rPr>
              <a:t> </a:t>
            </a:r>
          </a:p>
          <a:p>
            <a:endParaRPr lang="en-US" sz="2400" dirty="0">
              <a:solidFill>
                <a:schemeClr val="bg1"/>
              </a:solidFill>
            </a:endParaRPr>
          </a:p>
        </p:txBody>
      </p:sp>
    </p:spTree>
    <p:extLst>
      <p:ext uri="{BB962C8B-B14F-4D97-AF65-F5344CB8AC3E}">
        <p14:creationId xmlns:p14="http://schemas.microsoft.com/office/powerpoint/2010/main" val="179942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60BFB9-BB18-F6B1-C86D-313045F74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60A34F-66CC-B640-1CD5-99ED5F8A7ED6}"/>
              </a:ext>
            </a:extLst>
          </p:cNvPr>
          <p:cNvSpPr>
            <a:spLocks noGrp="1"/>
          </p:cNvSpPr>
          <p:nvPr>
            <p:ph type="title"/>
          </p:nvPr>
        </p:nvSpPr>
        <p:spPr>
          <a:xfrm>
            <a:off x="579302" y="1070984"/>
            <a:ext cx="10820399" cy="955676"/>
          </a:xfrm>
        </p:spPr>
        <p:txBody>
          <a:bodyPr>
            <a:normAutofit/>
          </a:bodyPr>
          <a:lstStyle/>
          <a:p>
            <a:pPr algn="ctr"/>
            <a:r>
              <a:rPr lang="en-US" b="1" dirty="0"/>
              <a:t>Accounting module</a:t>
            </a:r>
          </a:p>
        </p:txBody>
      </p:sp>
      <p:sp>
        <p:nvSpPr>
          <p:cNvPr id="12" name="TextBox 11">
            <a:extLst>
              <a:ext uri="{FF2B5EF4-FFF2-40B4-BE49-F238E27FC236}">
                <a16:creationId xmlns:a16="http://schemas.microsoft.com/office/drawing/2014/main" id="{F799A3F2-005E-8115-B294-33C1A552D458}"/>
              </a:ext>
            </a:extLst>
          </p:cNvPr>
          <p:cNvSpPr txBox="1"/>
          <p:nvPr/>
        </p:nvSpPr>
        <p:spPr>
          <a:xfrm>
            <a:off x="925459" y="2632430"/>
            <a:ext cx="10341077" cy="892552"/>
          </a:xfrm>
          <a:prstGeom prst="rect">
            <a:avLst/>
          </a:prstGeom>
          <a:noFill/>
        </p:spPr>
        <p:txBody>
          <a:bodyPr wrap="square">
            <a:spAutoFit/>
          </a:bodyPr>
          <a:lstStyle/>
          <a:p>
            <a:r>
              <a:rPr lang="en-US" sz="2800" b="1" dirty="0">
                <a:solidFill>
                  <a:schemeClr val="bg1"/>
                </a:solidFill>
                <a:latin typeface="Calibri" panose="020F0502020204030204" pitchFamily="34" charset="0"/>
              </a:rPr>
              <a:t>Utilities </a:t>
            </a:r>
            <a:r>
              <a:rPr lang="en-US" sz="2400" dirty="0">
                <a:solidFill>
                  <a:schemeClr val="bg1"/>
                </a:solidFill>
              </a:rPr>
              <a:t>is where the other system’s necessary functions for its successful operation.	</a:t>
            </a:r>
          </a:p>
        </p:txBody>
      </p:sp>
      <p:pic>
        <p:nvPicPr>
          <p:cNvPr id="5" name="Picture 4">
            <a:extLst>
              <a:ext uri="{FF2B5EF4-FFF2-40B4-BE49-F238E27FC236}">
                <a16:creationId xmlns:a16="http://schemas.microsoft.com/office/drawing/2014/main" id="{A4181F0D-8728-5502-A677-42B8D6293B35}"/>
              </a:ext>
            </a:extLst>
          </p:cNvPr>
          <p:cNvPicPr>
            <a:picLocks noChangeAspect="1"/>
          </p:cNvPicPr>
          <p:nvPr/>
        </p:nvPicPr>
        <p:blipFill>
          <a:blip r:embed="rId3"/>
          <a:stretch>
            <a:fillRect/>
          </a:stretch>
        </p:blipFill>
        <p:spPr>
          <a:xfrm>
            <a:off x="2041120" y="3633134"/>
            <a:ext cx="7716630" cy="2833159"/>
          </a:xfrm>
          <a:prstGeom prst="rect">
            <a:avLst/>
          </a:prstGeom>
        </p:spPr>
      </p:pic>
    </p:spTree>
    <p:extLst>
      <p:ext uri="{BB962C8B-B14F-4D97-AF65-F5344CB8AC3E}">
        <p14:creationId xmlns:p14="http://schemas.microsoft.com/office/powerpoint/2010/main" val="241248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73D066-DA44-FA9D-8770-0C71976CD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60A34F-66CC-B640-1CD5-99ED5F8A7ED6}"/>
              </a:ext>
            </a:extLst>
          </p:cNvPr>
          <p:cNvSpPr>
            <a:spLocks noGrp="1"/>
          </p:cNvSpPr>
          <p:nvPr>
            <p:ph type="title"/>
          </p:nvPr>
        </p:nvSpPr>
        <p:spPr>
          <a:xfrm>
            <a:off x="2372554" y="1092868"/>
            <a:ext cx="7126553" cy="955676"/>
          </a:xfrm>
        </p:spPr>
        <p:txBody>
          <a:bodyPr>
            <a:normAutofit/>
          </a:bodyPr>
          <a:lstStyle/>
          <a:p>
            <a:pPr algn="ctr"/>
            <a:r>
              <a:rPr lang="en-US" b="1" dirty="0"/>
              <a:t>Bir reports module</a:t>
            </a:r>
          </a:p>
        </p:txBody>
      </p:sp>
      <p:sp>
        <p:nvSpPr>
          <p:cNvPr id="12" name="TextBox 11">
            <a:extLst>
              <a:ext uri="{FF2B5EF4-FFF2-40B4-BE49-F238E27FC236}">
                <a16:creationId xmlns:a16="http://schemas.microsoft.com/office/drawing/2014/main" id="{F799A3F2-005E-8115-B294-33C1A552D458}"/>
              </a:ext>
            </a:extLst>
          </p:cNvPr>
          <p:cNvSpPr txBox="1"/>
          <p:nvPr/>
        </p:nvSpPr>
        <p:spPr>
          <a:xfrm>
            <a:off x="1975205" y="2406723"/>
            <a:ext cx="8103131" cy="1323439"/>
          </a:xfrm>
          <a:prstGeom prst="rect">
            <a:avLst/>
          </a:prstGeom>
          <a:noFill/>
        </p:spPr>
        <p:txBody>
          <a:bodyPr wrap="square">
            <a:spAutoFit/>
          </a:bodyPr>
          <a:lstStyle/>
          <a:p>
            <a:r>
              <a:rPr lang="en-US" sz="2800" b="1" dirty="0">
                <a:latin typeface="Calibri" panose="020F0502020204030204" pitchFamily="34" charset="0"/>
              </a:rPr>
              <a:t>Easy Journal Accounting System </a:t>
            </a:r>
            <a:r>
              <a:rPr lang="en-US" sz="2800" dirty="0">
                <a:latin typeface="Calibri" panose="020F0502020204030204" pitchFamily="34" charset="0"/>
              </a:rPr>
              <a:t>is capable of generating BIR reports.</a:t>
            </a:r>
            <a:endParaRPr lang="en-US" sz="2400" dirty="0"/>
          </a:p>
          <a:p>
            <a:r>
              <a:rPr lang="en-US" sz="2400" dirty="0"/>
              <a:t>	</a:t>
            </a:r>
          </a:p>
        </p:txBody>
      </p:sp>
      <p:pic>
        <p:nvPicPr>
          <p:cNvPr id="4" name="Picture 3">
            <a:extLst>
              <a:ext uri="{FF2B5EF4-FFF2-40B4-BE49-F238E27FC236}">
                <a16:creationId xmlns:a16="http://schemas.microsoft.com/office/drawing/2014/main" id="{6B9CB300-6E7A-B955-3C41-B0D24F54706E}"/>
              </a:ext>
            </a:extLst>
          </p:cNvPr>
          <p:cNvPicPr>
            <a:picLocks noChangeAspect="1"/>
          </p:cNvPicPr>
          <p:nvPr/>
        </p:nvPicPr>
        <p:blipFill>
          <a:blip r:embed="rId3"/>
          <a:stretch>
            <a:fillRect/>
          </a:stretch>
        </p:blipFill>
        <p:spPr>
          <a:xfrm>
            <a:off x="455357" y="2061271"/>
            <a:ext cx="1064491" cy="1007172"/>
          </a:xfrm>
          <a:prstGeom prst="rect">
            <a:avLst/>
          </a:prstGeom>
        </p:spPr>
      </p:pic>
      <p:sp>
        <p:nvSpPr>
          <p:cNvPr id="5" name="TextBox 4">
            <a:extLst>
              <a:ext uri="{FF2B5EF4-FFF2-40B4-BE49-F238E27FC236}">
                <a16:creationId xmlns:a16="http://schemas.microsoft.com/office/drawing/2014/main" id="{0F9C71B9-CAEB-78A3-4786-FA0B6D413103}"/>
              </a:ext>
            </a:extLst>
          </p:cNvPr>
          <p:cNvSpPr txBox="1"/>
          <p:nvPr/>
        </p:nvSpPr>
        <p:spPr>
          <a:xfrm>
            <a:off x="3732899" y="3793547"/>
            <a:ext cx="6642778" cy="1323439"/>
          </a:xfrm>
          <a:prstGeom prst="rect">
            <a:avLst/>
          </a:prstGeom>
          <a:noFill/>
        </p:spPr>
        <p:txBody>
          <a:bodyPr wrap="square">
            <a:spAutoFit/>
          </a:bodyPr>
          <a:lstStyle/>
          <a:p>
            <a:pPr marL="342900" indent="-342900">
              <a:buFont typeface="Wingdings" panose="05000000000000000000" pitchFamily="2" charset="2"/>
              <a:buChar char="q"/>
            </a:pPr>
            <a:r>
              <a:rPr lang="en-US" sz="2000" b="1" dirty="0">
                <a:solidFill>
                  <a:schemeClr val="bg1"/>
                </a:solidFill>
              </a:rPr>
              <a:t>BIR Forms </a:t>
            </a:r>
          </a:p>
          <a:p>
            <a:pPr marL="342900" indent="-342900">
              <a:buFont typeface="Wingdings" panose="05000000000000000000" pitchFamily="2" charset="2"/>
              <a:buChar char="q"/>
            </a:pPr>
            <a:r>
              <a:rPr lang="en-US" sz="2000" b="1" dirty="0">
                <a:solidFill>
                  <a:schemeClr val="bg1"/>
                </a:solidFill>
              </a:rPr>
              <a:t>BIR Certificates </a:t>
            </a:r>
          </a:p>
          <a:p>
            <a:pPr marL="342900" indent="-342900">
              <a:buFont typeface="Wingdings" panose="05000000000000000000" pitchFamily="2" charset="2"/>
              <a:buChar char="q"/>
            </a:pPr>
            <a:r>
              <a:rPr lang="en-US" sz="2000" b="1" dirty="0">
                <a:solidFill>
                  <a:schemeClr val="bg1"/>
                </a:solidFill>
              </a:rPr>
              <a:t>BIR Reports Summary </a:t>
            </a:r>
          </a:p>
          <a:p>
            <a:pPr marL="342900" indent="-342900">
              <a:buFont typeface="Wingdings" panose="05000000000000000000" pitchFamily="2" charset="2"/>
              <a:buChar char="q"/>
            </a:pPr>
            <a:r>
              <a:rPr lang="en-US" sz="2000" b="1" dirty="0">
                <a:solidFill>
                  <a:schemeClr val="bg1"/>
                </a:solidFill>
              </a:rPr>
              <a:t>BIR DATA File </a:t>
            </a:r>
          </a:p>
        </p:txBody>
      </p:sp>
    </p:spTree>
    <p:extLst>
      <p:ext uri="{BB962C8B-B14F-4D97-AF65-F5344CB8AC3E}">
        <p14:creationId xmlns:p14="http://schemas.microsoft.com/office/powerpoint/2010/main" val="4041045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443</TotalTime>
  <Words>6927</Words>
  <Application>Microsoft Office PowerPoint</Application>
  <PresentationFormat>Widescreen</PresentationFormat>
  <Paragraphs>633</Paragraphs>
  <Slides>71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Bookman Old Style</vt:lpstr>
      <vt:lpstr>Calibri</vt:lpstr>
      <vt:lpstr>Rockwell</vt:lpstr>
      <vt:lpstr>Wingdings</vt:lpstr>
      <vt:lpstr>Damask</vt:lpstr>
      <vt:lpstr>EASY JOURNAL ACCOUNTING SYSTEM</vt:lpstr>
      <vt:lpstr>System overview</vt:lpstr>
      <vt:lpstr>What is Easy journal accounting system</vt:lpstr>
      <vt:lpstr>Easy journal accounting system modules</vt:lpstr>
      <vt:lpstr>Accounting module</vt:lpstr>
      <vt:lpstr>Accounting module</vt:lpstr>
      <vt:lpstr>Accounting module</vt:lpstr>
      <vt:lpstr>Accounting module</vt:lpstr>
      <vt:lpstr>Bir reports module</vt:lpstr>
      <vt:lpstr>Bir reports module</vt:lpstr>
      <vt:lpstr>Bir reports module</vt:lpstr>
      <vt:lpstr>Getting started</vt:lpstr>
      <vt:lpstr>How to set up company information</vt:lpstr>
      <vt:lpstr>How to set up chart of account</vt:lpstr>
      <vt:lpstr>How to set up agent</vt:lpstr>
      <vt:lpstr>How to set up location</vt:lpstr>
      <vt:lpstr>Recording transactions</vt:lpstr>
      <vt:lpstr>PowerPoint Presentation</vt:lpstr>
      <vt:lpstr>Special Journal</vt:lpstr>
      <vt:lpstr>General journal</vt:lpstr>
      <vt:lpstr>How to display transaction summary</vt:lpstr>
      <vt:lpstr>How to open cash disbursement template</vt:lpstr>
      <vt:lpstr>PowerPoint Presentation</vt:lpstr>
      <vt:lpstr>PowerPoint Presentation</vt:lpstr>
      <vt:lpstr>PowerPoint Presentation</vt:lpstr>
      <vt:lpstr>PowerPoint Presentation</vt:lpstr>
      <vt:lpstr>How to open cash receipts template</vt:lpstr>
      <vt:lpstr>cash receipts template</vt:lpstr>
      <vt:lpstr>cash receipts template</vt:lpstr>
      <vt:lpstr>How to open sales on account template</vt:lpstr>
      <vt:lpstr>sales on account template</vt:lpstr>
      <vt:lpstr>sales on account template</vt:lpstr>
      <vt:lpstr>How to open purchases on account template</vt:lpstr>
      <vt:lpstr>purchases on account template</vt:lpstr>
      <vt:lpstr>purchases on account template</vt:lpstr>
      <vt:lpstr>purchases on account template</vt:lpstr>
      <vt:lpstr>How to open general journal template</vt:lpstr>
      <vt:lpstr>How to enter transaction in general journal</vt:lpstr>
      <vt:lpstr>Special type of transactions</vt:lpstr>
      <vt:lpstr>Special type of transactions</vt:lpstr>
      <vt:lpstr>How to record transaction involving Purchase of Capital Goods with corresponding Input Tax  </vt:lpstr>
      <vt:lpstr>How to record transaction involving Purchase of Capital Goods with corresponding Input Tax  </vt:lpstr>
      <vt:lpstr>How to record transaction involving Importation with corresponding Input Tax </vt:lpstr>
      <vt:lpstr>How to close Input Tax and Output Tax to VAT Payable Account </vt:lpstr>
      <vt:lpstr>How to Enter Government Sale with multiple Withholding Taxes </vt:lpstr>
      <vt:lpstr>How to Enter Expense transaction having partly 12% VAT and VAT exempt tax implication. </vt:lpstr>
      <vt:lpstr>How to Enter Deferred Output tax on Services rendered on Account and recognize Output Tax upon collection  </vt:lpstr>
      <vt:lpstr>How to Enter Deferred Output tax on Services rendered on Account and recognize Output Tax upon collection  </vt:lpstr>
      <vt:lpstr>Generating financial reports</vt:lpstr>
      <vt:lpstr>Generating financial reports</vt:lpstr>
      <vt:lpstr>Generating financial reports</vt:lpstr>
      <vt:lpstr>How to generate Journal Reports  </vt:lpstr>
      <vt:lpstr>How to generate Ledger Reports  </vt:lpstr>
      <vt:lpstr>How to generate Trial Balance Reports  </vt:lpstr>
      <vt:lpstr>How to Generate Financial Statements  </vt:lpstr>
      <vt:lpstr>Using utilities</vt:lpstr>
      <vt:lpstr>Using utilities</vt:lpstr>
      <vt:lpstr>Using utilities</vt:lpstr>
      <vt:lpstr>How to view Audit Trail </vt:lpstr>
      <vt:lpstr>How to update User's Account </vt:lpstr>
      <vt:lpstr>How to Setup Printer Defaults </vt:lpstr>
      <vt:lpstr>How to update default Accounts for VAT transaction (System Settings) </vt:lpstr>
      <vt:lpstr>How to correct entry using Entry Error Checker </vt:lpstr>
      <vt:lpstr>How to Backup Database </vt:lpstr>
      <vt:lpstr>Generating bir reports</vt:lpstr>
      <vt:lpstr>Generating bir reports</vt:lpstr>
      <vt:lpstr>Generating bir reports</vt:lpstr>
      <vt:lpstr>How to Generate BIR Forms </vt:lpstr>
      <vt:lpstr>How to Generate BIR Certificates  </vt:lpstr>
      <vt:lpstr>How to Generate BIR Reports Summary </vt:lpstr>
      <vt:lpstr>How to Generate BIR Data File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Thelma Tito</dc:creator>
  <cp:lastModifiedBy>Thelma Tito</cp:lastModifiedBy>
  <cp:revision>56</cp:revision>
  <dcterms:created xsi:type="dcterms:W3CDTF">2024-07-19T18:20:40Z</dcterms:created>
  <dcterms:modified xsi:type="dcterms:W3CDTF">2024-07-20T22:46:10Z</dcterms:modified>
</cp:coreProperties>
</file>