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62" r:id="rId5"/>
    <p:sldId id="263" r:id="rId6"/>
    <p:sldId id="269" r:id="rId7"/>
    <p:sldId id="264" r:id="rId8"/>
    <p:sldId id="270" r:id="rId9"/>
    <p:sldId id="261" r:id="rId10"/>
    <p:sldId id="259" r:id="rId11"/>
    <p:sldId id="258" r:id="rId12"/>
    <p:sldId id="260" r:id="rId13"/>
    <p:sldId id="267" r:id="rId14"/>
    <p:sldId id="268"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11"/>
  </p:normalViewPr>
  <p:slideViewPr>
    <p:cSldViewPr snapToGrid="0" snapToObjects="1">
      <p:cViewPr varScale="1">
        <p:scale>
          <a:sx n="98" d="100"/>
          <a:sy n="98" d="100"/>
        </p:scale>
        <p:origin x="111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E1A0-4CA8-9745-8E05-98557F357A55}"/>
              </a:ext>
            </a:extLst>
          </p:cNvPr>
          <p:cNvSpPr>
            <a:spLocks noGrp="1"/>
          </p:cNvSpPr>
          <p:nvPr>
            <p:ph type="ctrTitle" hasCustomPrompt="1"/>
          </p:nvPr>
        </p:nvSpPr>
        <p:spPr>
          <a:xfrm>
            <a:off x="1524000" y="1122363"/>
            <a:ext cx="9144000" cy="2387600"/>
          </a:xfrm>
        </p:spPr>
        <p:txBody>
          <a:bodyPr anchor="b">
            <a:normAutofit/>
          </a:bodyPr>
          <a:lstStyle>
            <a:lvl1pPr algn="ctr">
              <a:defRPr sz="4400">
                <a:latin typeface="Times New Roman" panose="02020603050405020304" pitchFamily="18" charset="0"/>
                <a:cs typeface="Times New Roman" panose="02020603050405020304" pitchFamily="18" charset="0"/>
              </a:defRPr>
            </a:lvl1pPr>
          </a:lstStyle>
          <a:p>
            <a:r>
              <a:rPr lang="en-US" dirty="0"/>
              <a:t>Municipal Plastic Bottle Ban</a:t>
            </a:r>
          </a:p>
        </p:txBody>
      </p:sp>
      <p:sp>
        <p:nvSpPr>
          <p:cNvPr id="3" name="Subtitle 2">
            <a:extLst>
              <a:ext uri="{FF2B5EF4-FFF2-40B4-BE49-F238E27FC236}">
                <a16:creationId xmlns:a16="http://schemas.microsoft.com/office/drawing/2014/main" id="{6A5BFD2D-5310-BA48-8B55-E197FF7D308E}"/>
              </a:ext>
            </a:extLst>
          </p:cNvPr>
          <p:cNvSpPr>
            <a:spLocks noGrp="1"/>
          </p:cNvSpPr>
          <p:nvPr>
            <p:ph type="subTitle" idx="1"/>
          </p:nvPr>
        </p:nvSpPr>
        <p:spPr>
          <a:xfrm>
            <a:off x="1524000" y="3602038"/>
            <a:ext cx="9144000" cy="1655762"/>
          </a:xfrm>
        </p:spPr>
        <p:txBody>
          <a:bodyPr/>
          <a:lstStyle>
            <a:lvl1pPr marL="0" indent="0" algn="l">
              <a:spcBef>
                <a:spcPts val="0"/>
              </a:spcBef>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endParaRPr lang="en-US" dirty="0"/>
          </a:p>
          <a:p>
            <a:endParaRPr lang="en-US" dirty="0"/>
          </a:p>
          <a:p>
            <a:r>
              <a:rPr lang="en-US" dirty="0"/>
              <a:t>Barnstable County Commissioners</a:t>
            </a:r>
          </a:p>
          <a:p>
            <a:r>
              <a:rPr lang="en-US" dirty="0"/>
              <a:t>August 28, 2019</a:t>
            </a:r>
          </a:p>
        </p:txBody>
      </p:sp>
      <p:sp>
        <p:nvSpPr>
          <p:cNvPr id="4" name="Date Placeholder 3">
            <a:extLst>
              <a:ext uri="{FF2B5EF4-FFF2-40B4-BE49-F238E27FC236}">
                <a16:creationId xmlns:a16="http://schemas.microsoft.com/office/drawing/2014/main" id="{C8B98C7C-BC75-1C48-917E-1D8E851FAC77}"/>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6B5459BF-8441-3547-905A-1F0FF238F9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24010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99FB-29C6-9A46-9E01-FE3DCE8D9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B1EF91-E51D-534C-8376-3CFE92F61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F42E9-873D-6A42-8497-411F252B660D}"/>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2AB1396F-58BF-C04F-B487-3420857F0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AA202-61FB-C54F-8CC5-1488503E8D37}"/>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81801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D925B-3F0C-1741-8456-78D1ECD40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59A36E-0D7A-2D4D-B9D7-10F68D5F0D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180552-C2A0-EC48-8620-FE5BD8023841}"/>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8BB0BE97-3B6D-8C4A-9EA1-B0CB96DC5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57C6A-40FA-444C-AA5B-2D2C5B759C5D}"/>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80024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0D31-3B74-2F49-86B4-D67A6638E330}"/>
              </a:ext>
            </a:extLst>
          </p:cNvPr>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CF1B6C5-5BB2-0942-912E-A9D7D9537300}"/>
              </a:ext>
            </a:extLst>
          </p:cNvPr>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6D8D4AB-8058-F64D-A9F7-8DB2CA9FC70A}"/>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1C366E0D-4A16-594C-949C-510D006AC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702FF4-083B-B441-A10F-64D03AC64B83}"/>
              </a:ext>
            </a:extLst>
          </p:cNvPr>
          <p:cNvSpPr>
            <a:spLocks noGrp="1"/>
          </p:cNvSpPr>
          <p:nvPr>
            <p:ph type="sldNum" sz="quarter" idx="12"/>
          </p:nvPr>
        </p:nvSpPr>
        <p:spPr/>
        <p:txBody>
          <a:bodyPr/>
          <a:lstStyle/>
          <a:p>
            <a:fld id="{E11AD32B-B01D-5844-8D3F-97E0E336C887}" type="slidenum">
              <a:rPr lang="en-US" smtClean="0"/>
              <a:t>‹#›</a:t>
            </a:fld>
            <a:endParaRPr lang="en-US" dirty="0"/>
          </a:p>
        </p:txBody>
      </p:sp>
      <p:pic>
        <p:nvPicPr>
          <p:cNvPr id="8" name="Picture 7">
            <a:extLst>
              <a:ext uri="{FF2B5EF4-FFF2-40B4-BE49-F238E27FC236}">
                <a16:creationId xmlns:a16="http://schemas.microsoft.com/office/drawing/2014/main" id="{FAF92DE1-26C7-D646-AF4A-09175CC23419}"/>
              </a:ext>
            </a:extLst>
          </p:cNvPr>
          <p:cNvPicPr>
            <a:picLocks noChangeAspect="1"/>
          </p:cNvPicPr>
          <p:nvPr userDrawn="1"/>
        </p:nvPicPr>
        <p:blipFill>
          <a:blip r:embed="rId2"/>
          <a:stretch>
            <a:fillRect/>
          </a:stretch>
        </p:blipFill>
        <p:spPr>
          <a:xfrm>
            <a:off x="9444461" y="6367925"/>
            <a:ext cx="1929588" cy="381827"/>
          </a:xfrm>
          <a:prstGeom prst="rect">
            <a:avLst/>
          </a:prstGeom>
        </p:spPr>
      </p:pic>
    </p:spTree>
    <p:extLst>
      <p:ext uri="{BB962C8B-B14F-4D97-AF65-F5344CB8AC3E}">
        <p14:creationId xmlns:p14="http://schemas.microsoft.com/office/powerpoint/2010/main" val="274962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16611-86D4-2748-9049-5ADF66DF2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8522F-6AF6-6F4E-B7D3-2A06D95D2F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CCEB37-05C7-7E4B-B4D7-51A2807C5A1D}"/>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404B6009-1A52-0D44-AF91-2E55A44EA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C808A-5C31-E74A-B1B5-69BE83F19DFD}"/>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393643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9ED0-C7F3-6840-ADC0-3AEDDDC1E7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471045-2502-E54C-930F-1E66C68B0F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735E3-B394-424E-BAD2-EA15B0A6C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99CEF-7014-2947-A69B-6B7FEEC7ADFD}"/>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6" name="Footer Placeholder 5">
            <a:extLst>
              <a:ext uri="{FF2B5EF4-FFF2-40B4-BE49-F238E27FC236}">
                <a16:creationId xmlns:a16="http://schemas.microsoft.com/office/drawing/2014/main" id="{7B8CC850-679B-6E45-8F07-D80C7D912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A1B3A-A94A-FC4A-8B9F-42CAE934705B}"/>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209590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DBD3-F467-404A-B3C3-0986BF574E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ACB5D8-B34E-3448-9F5F-95D0E2EA0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36591-5333-A949-980B-9E957C7CC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0C9ACC-E708-8746-9912-8D8A59929A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318D28-7EF7-1D4F-B71E-F25B2C61D1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D7DE0B-5EAD-BB47-B7CD-B8C5737DE1C9}"/>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8" name="Footer Placeholder 7">
            <a:extLst>
              <a:ext uri="{FF2B5EF4-FFF2-40B4-BE49-F238E27FC236}">
                <a16:creationId xmlns:a16="http://schemas.microsoft.com/office/drawing/2014/main" id="{1E259901-EA60-884D-9B8E-A7E348129B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F140A-B257-A648-86F3-E424EEC4E61B}"/>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36417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5D14-2C92-3542-99F8-5AA41377DB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ACE9-E50F-3041-BEA9-9F745D3B5D59}"/>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4" name="Footer Placeholder 3">
            <a:extLst>
              <a:ext uri="{FF2B5EF4-FFF2-40B4-BE49-F238E27FC236}">
                <a16:creationId xmlns:a16="http://schemas.microsoft.com/office/drawing/2014/main" id="{9F43EA99-7026-6D4D-B13E-4E1A6E5C62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8400E9-EBBF-E545-81FE-BDCF30835D6A}"/>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329110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8566C4-F592-CC49-A5FD-80F5A2456806}"/>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3" name="Footer Placeholder 2">
            <a:extLst>
              <a:ext uri="{FF2B5EF4-FFF2-40B4-BE49-F238E27FC236}">
                <a16:creationId xmlns:a16="http://schemas.microsoft.com/office/drawing/2014/main" id="{3028A350-661B-AD45-822F-BEFCB854B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169B15-D3B5-4D4B-9CB6-DC6C6545BF8B}"/>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176410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1D4F-E365-604E-9418-F631323F4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FBB44-F9EB-AA42-97D0-CDBB40B9B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779AB-A6B9-3246-8234-DF1706D0A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1B48C-C831-4644-A281-C0ED2A59F310}"/>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6" name="Footer Placeholder 5">
            <a:extLst>
              <a:ext uri="{FF2B5EF4-FFF2-40B4-BE49-F238E27FC236}">
                <a16:creationId xmlns:a16="http://schemas.microsoft.com/office/drawing/2014/main" id="{48AEB182-BDB6-8D4B-82A2-33460CFB9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82EE7-EC35-8543-927B-8C724EDA2743}"/>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65708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2572-5484-9B45-BCAF-C69AF0932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78E275-BD69-B240-B0B1-6B1B62CEE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D3EB-9A4A-9A4F-9529-3DFD471A3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E9F79-9C89-1844-8DA4-711EED270886}"/>
              </a:ext>
            </a:extLst>
          </p:cNvPr>
          <p:cNvSpPr>
            <a:spLocks noGrp="1"/>
          </p:cNvSpPr>
          <p:nvPr>
            <p:ph type="dt" sz="half" idx="10"/>
          </p:nvPr>
        </p:nvSpPr>
        <p:spPr/>
        <p:txBody>
          <a:bodyPr/>
          <a:lstStyle/>
          <a:p>
            <a:fld id="{F2F1FD76-FF71-8A4F-B437-76821998876E}" type="datetimeFigureOut">
              <a:rPr lang="en-US" smtClean="0"/>
              <a:t>8/26/19</a:t>
            </a:fld>
            <a:endParaRPr lang="en-US"/>
          </a:p>
        </p:txBody>
      </p:sp>
      <p:sp>
        <p:nvSpPr>
          <p:cNvPr id="6" name="Footer Placeholder 5">
            <a:extLst>
              <a:ext uri="{FF2B5EF4-FFF2-40B4-BE49-F238E27FC236}">
                <a16:creationId xmlns:a16="http://schemas.microsoft.com/office/drawing/2014/main" id="{C64F1D10-5834-4B44-9241-4D0E4AAD6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2C856-5EB7-2B49-8213-C8464EFDEB66}"/>
              </a:ext>
            </a:extLst>
          </p:cNvPr>
          <p:cNvSpPr>
            <a:spLocks noGrp="1"/>
          </p:cNvSpPr>
          <p:nvPr>
            <p:ph type="sldNum" sz="quarter" idx="12"/>
          </p:nvPr>
        </p:nvSpPr>
        <p:spPr/>
        <p:txBody>
          <a:bodyPr/>
          <a:lstStyle/>
          <a:p>
            <a:fld id="{E11AD32B-B01D-5844-8D3F-97E0E336C887}" type="slidenum">
              <a:rPr lang="en-US" smtClean="0"/>
              <a:t>‹#›</a:t>
            </a:fld>
            <a:endParaRPr lang="en-US"/>
          </a:p>
        </p:txBody>
      </p:sp>
    </p:spTree>
    <p:extLst>
      <p:ext uri="{BB962C8B-B14F-4D97-AF65-F5344CB8AC3E}">
        <p14:creationId xmlns:p14="http://schemas.microsoft.com/office/powerpoint/2010/main" val="221032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D4DA-7045-2249-803C-51E7F7A6D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D0A7-E8C8-6F4F-A5A3-5236514C65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E1FB8-0253-E84A-9F6D-256A6860C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1FD76-FF71-8A4F-B437-76821998876E}" type="datetimeFigureOut">
              <a:rPr lang="en-US" smtClean="0"/>
              <a:t>8/26/19</a:t>
            </a:fld>
            <a:endParaRPr lang="en-US"/>
          </a:p>
        </p:txBody>
      </p:sp>
      <p:sp>
        <p:nvSpPr>
          <p:cNvPr id="5" name="Footer Placeholder 4">
            <a:extLst>
              <a:ext uri="{FF2B5EF4-FFF2-40B4-BE49-F238E27FC236}">
                <a16:creationId xmlns:a16="http://schemas.microsoft.com/office/drawing/2014/main" id="{2739E341-F21F-A14F-9A28-2B2229813C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185F5-3BC6-1F4A-AD58-0F97F7ABE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AD32B-B01D-5844-8D3F-97E0E336C887}" type="slidenum">
              <a:rPr lang="en-US" smtClean="0"/>
              <a:t>‹#›</a:t>
            </a:fld>
            <a:endParaRPr lang="en-US"/>
          </a:p>
        </p:txBody>
      </p:sp>
    </p:spTree>
    <p:extLst>
      <p:ext uri="{BB962C8B-B14F-4D97-AF65-F5344CB8AC3E}">
        <p14:creationId xmlns:p14="http://schemas.microsoft.com/office/powerpoint/2010/main" val="418506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HPBwGuL35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17EBFB2-7F58-8148-A985-0FCFA48C49A6}"/>
              </a:ext>
            </a:extLst>
          </p:cNvPr>
          <p:cNvSpPr>
            <a:spLocks noGrp="1"/>
          </p:cNvSpPr>
          <p:nvPr>
            <p:ph type="ctrTitle"/>
          </p:nvPr>
        </p:nvSpPr>
        <p:spPr>
          <a:xfrm>
            <a:off x="296563" y="4892358"/>
            <a:ext cx="4103985" cy="1325563"/>
          </a:xfrm>
        </p:spPr>
        <p:txBody>
          <a:bodyPr vert="horz" lIns="91440" tIns="45720" rIns="91440" bIns="45720" rtlCol="0" anchor="ctr">
            <a:normAutofit fontScale="90000"/>
          </a:bodyPr>
          <a:lstStyle/>
          <a:p>
            <a:pPr algn="r"/>
            <a:br>
              <a:rPr lang="en-US" sz="2400" kern="1200" dirty="0">
                <a:solidFill>
                  <a:schemeClr val="bg1"/>
                </a:solidFill>
                <a:latin typeface="+mj-lt"/>
                <a:ea typeface="+mj-ea"/>
                <a:cs typeface="+mj-cs"/>
              </a:rPr>
            </a:br>
            <a:r>
              <a:rPr lang="en-US" sz="2800" kern="1200" dirty="0">
                <a:solidFill>
                  <a:schemeClr val="bg1"/>
                </a:solidFill>
              </a:rPr>
              <a:t>Municipal Plastic Bottle Ban</a:t>
            </a:r>
            <a:br>
              <a:rPr lang="en-US" sz="2400" kern="1200" dirty="0">
                <a:solidFill>
                  <a:schemeClr val="bg1"/>
                </a:solidFill>
                <a:latin typeface="+mj-lt"/>
                <a:ea typeface="+mj-ea"/>
                <a:cs typeface="+mj-cs"/>
              </a:rPr>
            </a:br>
            <a:endParaRPr lang="en-US" sz="2400"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8580C24A-04CB-0148-880E-27C0D1A0BA8E}"/>
              </a:ext>
            </a:extLst>
          </p:cNvPr>
          <p:cNvPicPr>
            <a:picLocks noChangeAspect="1"/>
          </p:cNvPicPr>
          <p:nvPr/>
        </p:nvPicPr>
        <p:blipFill>
          <a:blip r:embed="rId2"/>
          <a:stretch>
            <a:fillRect/>
          </a:stretch>
        </p:blipFill>
        <p:spPr>
          <a:xfrm>
            <a:off x="795142" y="1240431"/>
            <a:ext cx="10595911" cy="2108370"/>
          </a:xfrm>
          <a:prstGeom prst="rect">
            <a:avLst/>
          </a:prstGeom>
        </p:spPr>
      </p:pic>
      <p:cxnSp>
        <p:nvCxnSpPr>
          <p:cNvPr id="13" name="Straight Connector 12">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FDE7E15-5028-EF4C-A82A-2393E4121D7E}"/>
              </a:ext>
            </a:extLst>
          </p:cNvPr>
          <p:cNvSpPr>
            <a:spLocks noGrp="1"/>
          </p:cNvSpPr>
          <p:nvPr>
            <p:ph type="subTitle" idx="1"/>
          </p:nvPr>
        </p:nvSpPr>
        <p:spPr>
          <a:xfrm>
            <a:off x="4952925" y="5021964"/>
            <a:ext cx="7016641" cy="1057567"/>
          </a:xfrm>
        </p:spPr>
        <p:txBody>
          <a:bodyPr vert="horz" lIns="91440" tIns="45720" rIns="91440" bIns="45720" rtlCol="0" anchor="ctr">
            <a:normAutofit fontScale="32500" lnSpcReduction="20000"/>
          </a:bodyPr>
          <a:lstStyle/>
          <a:p>
            <a:pPr>
              <a:spcAft>
                <a:spcPts val="600"/>
              </a:spcAft>
            </a:pPr>
            <a:endParaRPr lang="en-US" sz="1500" dirty="0">
              <a:solidFill>
                <a:schemeClr val="bg1"/>
              </a:solidFill>
              <a:latin typeface="+mn-lt"/>
              <a:cs typeface="+mn-cs"/>
            </a:endParaRPr>
          </a:p>
          <a:p>
            <a:pPr>
              <a:spcAft>
                <a:spcPts val="600"/>
              </a:spcAft>
            </a:pPr>
            <a:endParaRPr lang="en-US" sz="5900" dirty="0">
              <a:solidFill>
                <a:schemeClr val="bg1"/>
              </a:solidFill>
            </a:endParaRPr>
          </a:p>
          <a:p>
            <a:pPr>
              <a:spcAft>
                <a:spcPts val="600"/>
              </a:spcAft>
            </a:pPr>
            <a:r>
              <a:rPr lang="en-US" sz="5900" dirty="0">
                <a:solidFill>
                  <a:schemeClr val="bg1"/>
                </a:solidFill>
              </a:rPr>
              <a:t>Barnstable County Commissioners</a:t>
            </a:r>
          </a:p>
          <a:p>
            <a:pPr>
              <a:spcAft>
                <a:spcPts val="600"/>
              </a:spcAft>
            </a:pPr>
            <a:r>
              <a:rPr lang="en-US" sz="5900" dirty="0">
                <a:solidFill>
                  <a:schemeClr val="bg1"/>
                </a:solidFill>
              </a:rPr>
              <a:t>August 28, 2019</a:t>
            </a:r>
          </a:p>
        </p:txBody>
      </p:sp>
    </p:spTree>
    <p:extLst>
      <p:ext uri="{BB962C8B-B14F-4D97-AF65-F5344CB8AC3E}">
        <p14:creationId xmlns:p14="http://schemas.microsoft.com/office/powerpoint/2010/main" val="227085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862C-B0CC-D247-B5F3-C06C86D28EFB}"/>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0DBD2054-4037-AD49-A573-765948B631F9}"/>
              </a:ext>
            </a:extLst>
          </p:cNvPr>
          <p:cNvSpPr>
            <a:spLocks noGrp="1"/>
          </p:cNvSpPr>
          <p:nvPr>
            <p:ph idx="1"/>
          </p:nvPr>
        </p:nvSpPr>
        <p:spPr/>
        <p:txBody>
          <a:bodyPr/>
          <a:lstStyle/>
          <a:p>
            <a:pPr marL="0" indent="0" algn="just">
              <a:buNone/>
            </a:pPr>
            <a:r>
              <a:rPr lang="en-US" dirty="0"/>
              <a:t>The rationale for our Municipal Plastic Bottle Ban rests on the assumption that government is established to protect the welfare of the people it governs. Plastic bottles are made from non-renewable fuels, leach chemicals into consumables, and never biodegrade. Plastic bottles impact environmental health and the health and longevity of other species, who may ingest plastic as food. Ultimately, plastic re-enters the human food chain where the adverse consequences are both known and emerging.</a:t>
            </a:r>
          </a:p>
          <a:p>
            <a:pPr marL="0" indent="0">
              <a:buNone/>
            </a:pPr>
            <a:endParaRPr lang="en-US" dirty="0"/>
          </a:p>
        </p:txBody>
      </p:sp>
    </p:spTree>
    <p:extLst>
      <p:ext uri="{BB962C8B-B14F-4D97-AF65-F5344CB8AC3E}">
        <p14:creationId xmlns:p14="http://schemas.microsoft.com/office/powerpoint/2010/main" val="134910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36DD5-2925-C44C-B9D1-FFB03703D907}"/>
              </a:ext>
            </a:extLst>
          </p:cNvPr>
          <p:cNvSpPr>
            <a:spLocks noGrp="1"/>
          </p:cNvSpPr>
          <p:nvPr>
            <p:ph type="title"/>
          </p:nvPr>
        </p:nvSpPr>
        <p:spPr/>
        <p:txBody>
          <a:bodyPr/>
          <a:lstStyle/>
          <a:p>
            <a:r>
              <a:rPr lang="en-US" dirty="0"/>
              <a:t>Proposed by-law</a:t>
            </a:r>
          </a:p>
        </p:txBody>
      </p:sp>
      <p:sp>
        <p:nvSpPr>
          <p:cNvPr id="3" name="Content Placeholder 2">
            <a:extLst>
              <a:ext uri="{FF2B5EF4-FFF2-40B4-BE49-F238E27FC236}">
                <a16:creationId xmlns:a16="http://schemas.microsoft.com/office/drawing/2014/main" id="{51803384-B161-EB45-ACE7-3975DF0A216E}"/>
              </a:ext>
            </a:extLst>
          </p:cNvPr>
          <p:cNvSpPr>
            <a:spLocks noGrp="1"/>
          </p:cNvSpPr>
          <p:nvPr>
            <p:ph idx="1"/>
          </p:nvPr>
        </p:nvSpPr>
        <p:spPr/>
        <p:txBody>
          <a:bodyPr>
            <a:normAutofit fontScale="77500" lnSpcReduction="20000"/>
          </a:bodyPr>
          <a:lstStyle/>
          <a:p>
            <a:pPr marL="0" indent="0" algn="just">
              <a:buNone/>
            </a:pPr>
            <a:r>
              <a:rPr lang="en-US" dirty="0"/>
              <a:t>ARTICLE: To see if the Town will vote to adopt the following as a general by-law and to insert it into the Code of the Town of _______, Massachusetts as Chapter___, §____:</a:t>
            </a:r>
          </a:p>
          <a:p>
            <a:pPr marL="0" indent="0" algn="just">
              <a:buNone/>
            </a:pPr>
            <a:r>
              <a:rPr lang="en-US" dirty="0"/>
              <a:t>The purchase by the Town of _____________ of either water or any other beverage in single-use plastic bottles of any size is prohibited and the sale of water or any beverage in single-use plastic containers is prohibited on town property.</a:t>
            </a:r>
          </a:p>
          <a:p>
            <a:pPr marL="0" indent="0" algn="just">
              <a:buNone/>
            </a:pPr>
            <a:r>
              <a:rPr lang="en-US" dirty="0"/>
              <a:t>Any Town department when engaged in public health and safety operations shall be exempt from this Bylaw. </a:t>
            </a:r>
          </a:p>
          <a:p>
            <a:pPr marL="0" indent="0" algn="just">
              <a:buNone/>
            </a:pPr>
            <a:r>
              <a:rPr lang="en-US" dirty="0"/>
              <a:t>Effective date: As soon as practicable but no later than September 1, 2020.</a:t>
            </a:r>
          </a:p>
          <a:p>
            <a:pPr marL="0" indent="0" algn="just">
              <a:buNone/>
            </a:pPr>
            <a:r>
              <a:rPr lang="en-US" dirty="0"/>
              <a:t>In the event of a declaration (by Emergency Management Director, or other duly-authorized Town, Commonwealth, or United States official) of an emergency affecting the availability and/or quality of drinking water for ________ residents the Town shall be exempt from this Bylaw until seven (7) calendar days after such declaration has ended.</a:t>
            </a:r>
          </a:p>
          <a:p>
            <a:pPr marL="0" indent="0">
              <a:buNone/>
            </a:pPr>
            <a:r>
              <a:rPr lang="en-US" dirty="0"/>
              <a:t> </a:t>
            </a:r>
          </a:p>
        </p:txBody>
      </p:sp>
    </p:spTree>
    <p:extLst>
      <p:ext uri="{BB962C8B-B14F-4D97-AF65-F5344CB8AC3E}">
        <p14:creationId xmlns:p14="http://schemas.microsoft.com/office/powerpoint/2010/main" val="4043649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18EE2-2B10-B744-8B69-4BBE6D4F49EA}"/>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6729FCA5-7A6A-BC40-8F21-41F613118A39}"/>
              </a:ext>
            </a:extLst>
          </p:cNvPr>
          <p:cNvSpPr>
            <a:spLocks noGrp="1"/>
          </p:cNvSpPr>
          <p:nvPr>
            <p:ph idx="1"/>
          </p:nvPr>
        </p:nvSpPr>
        <p:spPr/>
        <p:txBody>
          <a:bodyPr/>
          <a:lstStyle/>
          <a:p>
            <a:pPr marL="0" indent="0" algn="just">
              <a:buNone/>
            </a:pPr>
            <a:r>
              <a:rPr lang="en-US" dirty="0"/>
              <a:t>After successful passage of the Municipal Plastic Bottle Ban in five Cape Cod towns this spring: Provincetown, Wellfleet, Harwich, Chatham, and Orleans, Sustainable Practices will be filing and working in the remaining Barnstable County towns: Barnstable, Bourne, Brewster, Dennis, Eastham, Falmouth, Mashpee, Sandwich, Truro, and Yarmouth. </a:t>
            </a:r>
          </a:p>
        </p:txBody>
      </p:sp>
    </p:spTree>
    <p:extLst>
      <p:ext uri="{BB962C8B-B14F-4D97-AF65-F5344CB8AC3E}">
        <p14:creationId xmlns:p14="http://schemas.microsoft.com/office/powerpoint/2010/main" val="51966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949F8-3811-B243-AABF-4A9410AE8177}"/>
              </a:ext>
            </a:extLst>
          </p:cNvPr>
          <p:cNvSpPr>
            <a:spLocks noGrp="1"/>
          </p:cNvSpPr>
          <p:nvPr>
            <p:ph type="title"/>
          </p:nvPr>
        </p:nvSpPr>
        <p:spPr/>
        <p:txBody>
          <a:bodyPr/>
          <a:lstStyle/>
          <a:p>
            <a:r>
              <a:rPr lang="en-US" dirty="0"/>
              <a:t>Municipal water infrastructure</a:t>
            </a:r>
          </a:p>
        </p:txBody>
      </p:sp>
      <p:pic>
        <p:nvPicPr>
          <p:cNvPr id="5" name="Content Placeholder 4">
            <a:extLst>
              <a:ext uri="{FF2B5EF4-FFF2-40B4-BE49-F238E27FC236}">
                <a16:creationId xmlns:a16="http://schemas.microsoft.com/office/drawing/2014/main" id="{9D80A4E1-115C-814C-83BC-4893FBFA053E}"/>
              </a:ext>
            </a:extLst>
          </p:cNvPr>
          <p:cNvPicPr>
            <a:picLocks noGrp="1" noChangeAspect="1"/>
          </p:cNvPicPr>
          <p:nvPr>
            <p:ph idx="1"/>
          </p:nvPr>
        </p:nvPicPr>
        <p:blipFill>
          <a:blip r:embed="rId2"/>
          <a:stretch>
            <a:fillRect/>
          </a:stretch>
        </p:blipFill>
        <p:spPr>
          <a:xfrm>
            <a:off x="579471" y="1690688"/>
            <a:ext cx="4239046" cy="4670135"/>
          </a:xfrm>
        </p:spPr>
      </p:pic>
      <p:pic>
        <p:nvPicPr>
          <p:cNvPr id="7" name="Picture 6">
            <a:extLst>
              <a:ext uri="{FF2B5EF4-FFF2-40B4-BE49-F238E27FC236}">
                <a16:creationId xmlns:a16="http://schemas.microsoft.com/office/drawing/2014/main" id="{18052D63-048C-AC42-9729-7DF0AEA61D6D}"/>
              </a:ext>
            </a:extLst>
          </p:cNvPr>
          <p:cNvPicPr>
            <a:picLocks noChangeAspect="1"/>
          </p:cNvPicPr>
          <p:nvPr/>
        </p:nvPicPr>
        <p:blipFill>
          <a:blip r:embed="rId3"/>
          <a:stretch>
            <a:fillRect/>
          </a:stretch>
        </p:blipFill>
        <p:spPr>
          <a:xfrm>
            <a:off x="1561995" y="3350945"/>
            <a:ext cx="2288791" cy="452906"/>
          </a:xfrm>
          <a:prstGeom prst="rect">
            <a:avLst/>
          </a:prstGeom>
        </p:spPr>
      </p:pic>
      <p:sp>
        <p:nvSpPr>
          <p:cNvPr id="8" name="TextBox 7">
            <a:extLst>
              <a:ext uri="{FF2B5EF4-FFF2-40B4-BE49-F238E27FC236}">
                <a16:creationId xmlns:a16="http://schemas.microsoft.com/office/drawing/2014/main" id="{C10B1A20-28B4-C140-A4E1-6A9FA5E98175}"/>
              </a:ext>
            </a:extLst>
          </p:cNvPr>
          <p:cNvSpPr txBox="1"/>
          <p:nvPr/>
        </p:nvSpPr>
        <p:spPr>
          <a:xfrm flipH="1">
            <a:off x="3412901" y="3196554"/>
            <a:ext cx="618184" cy="30777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with</a:t>
            </a:r>
          </a:p>
        </p:txBody>
      </p:sp>
      <p:sp>
        <p:nvSpPr>
          <p:cNvPr id="9" name="TextBox 8">
            <a:extLst>
              <a:ext uri="{FF2B5EF4-FFF2-40B4-BE49-F238E27FC236}">
                <a16:creationId xmlns:a16="http://schemas.microsoft.com/office/drawing/2014/main" id="{06712990-B3EE-0F46-80C6-8CA4C908BE50}"/>
              </a:ext>
            </a:extLst>
          </p:cNvPr>
          <p:cNvSpPr txBox="1"/>
          <p:nvPr/>
        </p:nvSpPr>
        <p:spPr>
          <a:xfrm>
            <a:off x="5215944" y="1996225"/>
            <a:ext cx="5769735"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We are working with merchants, municipalities and existing municipal water refill stations  to map out access and availability of municipal drinking water across Cape Cod. </a:t>
            </a:r>
          </a:p>
        </p:txBody>
      </p:sp>
    </p:spTree>
    <p:extLst>
      <p:ext uri="{BB962C8B-B14F-4D97-AF65-F5344CB8AC3E}">
        <p14:creationId xmlns:p14="http://schemas.microsoft.com/office/powerpoint/2010/main" val="1308079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1B6D7-A512-CB46-98EE-250DDBA530B7}"/>
              </a:ext>
            </a:extLst>
          </p:cNvPr>
          <p:cNvSpPr>
            <a:spLocks noGrp="1"/>
          </p:cNvSpPr>
          <p:nvPr>
            <p:ph type="title"/>
          </p:nvPr>
        </p:nvSpPr>
        <p:spPr/>
        <p:txBody>
          <a:bodyPr/>
          <a:lstStyle/>
          <a:p>
            <a:r>
              <a:rPr lang="en-US" dirty="0"/>
              <a:t>Opportunity</a:t>
            </a:r>
          </a:p>
        </p:txBody>
      </p:sp>
      <p:sp>
        <p:nvSpPr>
          <p:cNvPr id="3" name="Content Placeholder 2">
            <a:extLst>
              <a:ext uri="{FF2B5EF4-FFF2-40B4-BE49-F238E27FC236}">
                <a16:creationId xmlns:a16="http://schemas.microsoft.com/office/drawing/2014/main" id="{0DE41A62-48B2-5D4A-8D42-9AC667BDC59B}"/>
              </a:ext>
            </a:extLst>
          </p:cNvPr>
          <p:cNvSpPr>
            <a:spLocks noGrp="1"/>
          </p:cNvSpPr>
          <p:nvPr>
            <p:ph idx="1"/>
          </p:nvPr>
        </p:nvSpPr>
        <p:spPr/>
        <p:txBody>
          <a:bodyPr/>
          <a:lstStyle/>
          <a:p>
            <a:pPr marL="0" indent="0" algn="just">
              <a:buNone/>
            </a:pPr>
            <a:r>
              <a:rPr lang="en-US" dirty="0"/>
              <a:t>Cape Cod is a destination for many visitors because of our environment. We need to take active visible steps to protect and steward our natural resources for our livelihoods, health and welfare. However, our actions have the potential to be a significant example to our visitors as well.</a:t>
            </a:r>
          </a:p>
          <a:p>
            <a:pPr marL="0" indent="0" algn="just">
              <a:buNone/>
            </a:pPr>
            <a:endParaRPr lang="en-US" dirty="0"/>
          </a:p>
          <a:p>
            <a:pPr marL="0" indent="0" algn="just">
              <a:buNone/>
            </a:pPr>
            <a:r>
              <a:rPr lang="en-US" dirty="0"/>
              <a:t>The time for action is now and Cape Cod has an opportunity to set an example for others to follow elsewhere in our nation.</a:t>
            </a:r>
          </a:p>
        </p:txBody>
      </p:sp>
    </p:spTree>
    <p:extLst>
      <p:ext uri="{BB962C8B-B14F-4D97-AF65-F5344CB8AC3E}">
        <p14:creationId xmlns:p14="http://schemas.microsoft.com/office/powerpoint/2010/main" val="252192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1B50D-8956-C346-829F-8A5CBC9FD3A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AECE223-8E80-C04B-A7EF-0CD75B9FE093}"/>
              </a:ext>
            </a:extLst>
          </p:cNvPr>
          <p:cNvSpPr>
            <a:spLocks noGrp="1"/>
          </p:cNvSpPr>
          <p:nvPr>
            <p:ph idx="1"/>
          </p:nvPr>
        </p:nvSpPr>
        <p:spPr/>
        <p:txBody>
          <a:bodyPr/>
          <a:lstStyle/>
          <a:p>
            <a:pPr marL="0" indent="0">
              <a:buNone/>
            </a:pPr>
            <a:r>
              <a:rPr lang="en-US" dirty="0"/>
              <a:t>For more information on Sustainable Practices see:</a:t>
            </a:r>
          </a:p>
          <a:p>
            <a:pPr marL="0" indent="0">
              <a:buNone/>
            </a:pPr>
            <a:r>
              <a:rPr lang="en-US" dirty="0"/>
              <a:t>Website: </a:t>
            </a:r>
            <a:r>
              <a:rPr lang="en-US" dirty="0" err="1"/>
              <a:t>sustainablepracticesltd.org</a:t>
            </a:r>
            <a:endParaRPr lang="en-US" dirty="0"/>
          </a:p>
          <a:p>
            <a:pPr marL="0" indent="0">
              <a:buNone/>
            </a:pPr>
            <a:r>
              <a:rPr lang="en-US" dirty="0"/>
              <a:t>Facebook: @</a:t>
            </a:r>
            <a:r>
              <a:rPr lang="en-US" dirty="0" err="1"/>
              <a:t>sustainablepracticesltd</a:t>
            </a:r>
            <a:endParaRPr lang="en-US" dirty="0"/>
          </a:p>
          <a:p>
            <a:pPr marL="0" indent="0">
              <a:buNone/>
            </a:pPr>
            <a:endParaRPr lang="en-US" dirty="0"/>
          </a:p>
          <a:p>
            <a:pPr marL="0" indent="0">
              <a:buNone/>
            </a:pPr>
            <a:r>
              <a:rPr lang="en-US" dirty="0"/>
              <a:t>or send us a note:</a:t>
            </a:r>
          </a:p>
          <a:p>
            <a:pPr marL="0" indent="0">
              <a:buNone/>
            </a:pPr>
            <a:r>
              <a:rPr lang="en-US" dirty="0"/>
              <a:t>Email: </a:t>
            </a:r>
            <a:r>
              <a:rPr lang="en-US" dirty="0" err="1"/>
              <a:t>contactus@sustainablepracticesltd.org</a:t>
            </a:r>
            <a:endParaRPr lang="en-US" dirty="0"/>
          </a:p>
        </p:txBody>
      </p:sp>
    </p:spTree>
    <p:extLst>
      <p:ext uri="{BB962C8B-B14F-4D97-AF65-F5344CB8AC3E}">
        <p14:creationId xmlns:p14="http://schemas.microsoft.com/office/powerpoint/2010/main" val="43251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6DE3-558A-8940-AD12-7F2A9239B0A7}"/>
              </a:ext>
            </a:extLst>
          </p:cNvPr>
          <p:cNvSpPr>
            <a:spLocks noGrp="1"/>
          </p:cNvSpPr>
          <p:nvPr>
            <p:ph type="title"/>
          </p:nvPr>
        </p:nvSpPr>
        <p:spPr/>
        <p:txBody>
          <a:bodyPr/>
          <a:lstStyle/>
          <a:p>
            <a:r>
              <a:rPr lang="en-US" dirty="0"/>
              <a:t>We are Sustainable Practices</a:t>
            </a:r>
          </a:p>
        </p:txBody>
      </p:sp>
      <p:sp>
        <p:nvSpPr>
          <p:cNvPr id="8" name="Content Placeholder 7">
            <a:extLst>
              <a:ext uri="{FF2B5EF4-FFF2-40B4-BE49-F238E27FC236}">
                <a16:creationId xmlns:a16="http://schemas.microsoft.com/office/drawing/2014/main" id="{509DBC15-60D2-C04F-9AF2-5284DA6AFF24}"/>
              </a:ext>
            </a:extLst>
          </p:cNvPr>
          <p:cNvSpPr>
            <a:spLocks noGrp="1"/>
          </p:cNvSpPr>
          <p:nvPr>
            <p:ph idx="1"/>
          </p:nvPr>
        </p:nvSpPr>
        <p:spPr/>
        <p:txBody>
          <a:bodyPr/>
          <a:lstStyle/>
          <a:p>
            <a:pPr marL="0" indent="0" algn="just">
              <a:buNone/>
            </a:pPr>
            <a:r>
              <a:rPr lang="en-US" dirty="0">
                <a:hlinkClick r:id="rId2"/>
              </a:rPr>
              <a:t>We are Sustainable Practices</a:t>
            </a:r>
            <a:r>
              <a:rPr lang="en-US" dirty="0"/>
              <a:t>! In 2019 we initiated a Municipal Plastic Bottle Ban campaign on Cape Cod. The goal of our effort is to prohibit town government purchase of single-use plastic bottles and the sale of beverages in single-use plastic containers on town property. So far, we have successfully championed and passed the Municipal Plastic Bottle Ban in 5 of the 15 towns that comprise Cape Cod. We have 10 more towns that we are actively pursuing this fall!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642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41751D-8BB6-6A41-8E85-4BE4EC0B184B}"/>
              </a:ext>
            </a:extLst>
          </p:cNvPr>
          <p:cNvPicPr>
            <a:picLocks noGrp="1" noChangeAspect="1"/>
          </p:cNvPicPr>
          <p:nvPr>
            <p:ph idx="1"/>
          </p:nvPr>
        </p:nvPicPr>
        <p:blipFill rotWithShape="1">
          <a:blip r:embed="rId2"/>
          <a:srcRect t="22004" b="9814"/>
          <a:stretch/>
        </p:blipFill>
        <p:spPr>
          <a:xfrm>
            <a:off x="20" y="10"/>
            <a:ext cx="12191980" cy="6857990"/>
          </a:xfrm>
          <a:prstGeom prst="rect">
            <a:avLst/>
          </a:prstGeom>
        </p:spPr>
      </p:pic>
    </p:spTree>
    <p:extLst>
      <p:ext uri="{BB962C8B-B14F-4D97-AF65-F5344CB8AC3E}">
        <p14:creationId xmlns:p14="http://schemas.microsoft.com/office/powerpoint/2010/main" val="153024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D5BFE-D169-E14A-BCB5-80480C41E4E6}"/>
              </a:ext>
            </a:extLst>
          </p:cNvPr>
          <p:cNvSpPr>
            <a:spLocks noGrp="1"/>
          </p:cNvSpPr>
          <p:nvPr>
            <p:ph type="title"/>
          </p:nvPr>
        </p:nvSpPr>
        <p:spPr/>
        <p:txBody>
          <a:bodyPr/>
          <a:lstStyle/>
          <a:p>
            <a:r>
              <a:rPr lang="en-US" dirty="0"/>
              <a:t>Single-use plastic bottle problem</a:t>
            </a:r>
          </a:p>
        </p:txBody>
      </p:sp>
      <p:sp>
        <p:nvSpPr>
          <p:cNvPr id="3" name="Content Placeholder 2">
            <a:extLst>
              <a:ext uri="{FF2B5EF4-FFF2-40B4-BE49-F238E27FC236}">
                <a16:creationId xmlns:a16="http://schemas.microsoft.com/office/drawing/2014/main" id="{ADFCE013-ED01-6742-B1F1-200384861879}"/>
              </a:ext>
            </a:extLst>
          </p:cNvPr>
          <p:cNvSpPr>
            <a:spLocks noGrp="1"/>
          </p:cNvSpPr>
          <p:nvPr>
            <p:ph idx="1"/>
          </p:nvPr>
        </p:nvSpPr>
        <p:spPr/>
        <p:txBody>
          <a:bodyPr>
            <a:normAutofit/>
          </a:bodyPr>
          <a:lstStyle/>
          <a:p>
            <a:pPr marL="0" indent="0" algn="just">
              <a:buNone/>
            </a:pPr>
            <a:r>
              <a:rPr lang="en-US" dirty="0"/>
              <a:t>Single-use plastic bottles are a by-product of the fossil fuel industry and have a significant greenhouse gas footprint; they do not biodegrade and can last forever. Their production emits toxic waste into the air, and chemicals from plastic can leach into our beverages. After plastics are discarded, they pollute the air via incineration, contaminate groundwater through landfills, as well as harm to our oceans, beaches, roadways, and wildlife. Recycling is of little help and does not eliminate or reduce our dependence on plastic. Further, recycled plastic is used in many products, increasing its presence in the environment. Fundamentally, </a:t>
            </a:r>
            <a:r>
              <a:rPr lang="en-US" b="1" dirty="0"/>
              <a:t>recycling does not reduce the need for more plastic creation; recycled bottles are not made into new bottles. </a:t>
            </a:r>
          </a:p>
        </p:txBody>
      </p:sp>
    </p:spTree>
    <p:extLst>
      <p:ext uri="{BB962C8B-B14F-4D97-AF65-F5344CB8AC3E}">
        <p14:creationId xmlns:p14="http://schemas.microsoft.com/office/powerpoint/2010/main" val="37191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35C4FD-CD18-4A42-BCF9-11A0B190647E}"/>
              </a:ext>
            </a:extLst>
          </p:cNvPr>
          <p:cNvPicPr>
            <a:picLocks noGrp="1" noChangeAspect="1"/>
          </p:cNvPicPr>
          <p:nvPr>
            <p:ph idx="1"/>
          </p:nvPr>
        </p:nvPicPr>
        <p:blipFill>
          <a:blip r:embed="rId2"/>
          <a:stretch>
            <a:fillRect/>
          </a:stretch>
        </p:blipFill>
        <p:spPr>
          <a:xfrm>
            <a:off x="1922916" y="643466"/>
            <a:ext cx="8346167" cy="5571067"/>
          </a:xfrm>
          <a:prstGeom prst="rect">
            <a:avLst/>
          </a:prstGeom>
        </p:spPr>
      </p:pic>
    </p:spTree>
    <p:extLst>
      <p:ext uri="{BB962C8B-B14F-4D97-AF65-F5344CB8AC3E}">
        <p14:creationId xmlns:p14="http://schemas.microsoft.com/office/powerpoint/2010/main" val="253633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4E1F-162B-D94B-867A-B02F51CB6CD8}"/>
              </a:ext>
            </a:extLst>
          </p:cNvPr>
          <p:cNvSpPr>
            <a:spLocks noGrp="1"/>
          </p:cNvSpPr>
          <p:nvPr>
            <p:ph type="title"/>
          </p:nvPr>
        </p:nvSpPr>
        <p:spPr/>
        <p:txBody>
          <a:bodyPr/>
          <a:lstStyle/>
          <a:p>
            <a:r>
              <a:rPr lang="en-US" dirty="0"/>
              <a:t>Single-use plastic bottles, a U. S. issue</a:t>
            </a:r>
          </a:p>
        </p:txBody>
      </p:sp>
      <p:sp>
        <p:nvSpPr>
          <p:cNvPr id="3" name="Content Placeholder 2">
            <a:extLst>
              <a:ext uri="{FF2B5EF4-FFF2-40B4-BE49-F238E27FC236}">
                <a16:creationId xmlns:a16="http://schemas.microsoft.com/office/drawing/2014/main" id="{8F46171E-4FBD-1B4C-A931-7B7D68A08118}"/>
              </a:ext>
            </a:extLst>
          </p:cNvPr>
          <p:cNvSpPr>
            <a:spLocks noGrp="1"/>
          </p:cNvSpPr>
          <p:nvPr>
            <p:ph idx="1"/>
          </p:nvPr>
        </p:nvSpPr>
        <p:spPr/>
        <p:txBody>
          <a:bodyPr/>
          <a:lstStyle/>
          <a:p>
            <a:pPr marL="0" indent="0" algn="just">
              <a:buNone/>
            </a:pPr>
            <a:r>
              <a:rPr lang="en-US" dirty="0"/>
              <a:t>There are 50 billion plastic bottles consumed every year, about 30 billion of them in the U.S. </a:t>
            </a:r>
          </a:p>
          <a:p>
            <a:pPr marL="0" indent="0" algn="just">
              <a:buNone/>
            </a:pPr>
            <a:r>
              <a:rPr lang="en-US" dirty="0"/>
              <a:t>We consume roughly 60 percent of the world’s plastic bottles, even though we’re about 4.5 percent of the world population. </a:t>
            </a:r>
          </a:p>
          <a:p>
            <a:pPr marL="0" indent="0" algn="just">
              <a:buNone/>
            </a:pPr>
            <a:r>
              <a:rPr lang="en-US" dirty="0"/>
              <a:t>The majority of plastic bottles are from the sale and distribution of water! There are </a:t>
            </a:r>
            <a:r>
              <a:rPr lang="en-US" b="1" dirty="0"/>
              <a:t>1,500 single-use plastic water bottles consumed per SECOND in the U.S. </a:t>
            </a:r>
          </a:p>
        </p:txBody>
      </p:sp>
    </p:spTree>
    <p:extLst>
      <p:ext uri="{BB962C8B-B14F-4D97-AF65-F5344CB8AC3E}">
        <p14:creationId xmlns:p14="http://schemas.microsoft.com/office/powerpoint/2010/main" val="325627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E8FF2-C555-E744-8058-591A44410268}"/>
              </a:ext>
            </a:extLst>
          </p:cNvPr>
          <p:cNvSpPr>
            <a:spLocks noGrp="1"/>
          </p:cNvSpPr>
          <p:nvPr>
            <p:ph type="title"/>
          </p:nvPr>
        </p:nvSpPr>
        <p:spPr/>
        <p:txBody>
          <a:bodyPr/>
          <a:lstStyle/>
          <a:p>
            <a:r>
              <a:rPr lang="en-US" dirty="0"/>
              <a:t>Plastic use is a health and well-being issue</a:t>
            </a:r>
          </a:p>
        </p:txBody>
      </p:sp>
      <p:sp>
        <p:nvSpPr>
          <p:cNvPr id="3" name="Content Placeholder 2">
            <a:extLst>
              <a:ext uri="{FF2B5EF4-FFF2-40B4-BE49-F238E27FC236}">
                <a16:creationId xmlns:a16="http://schemas.microsoft.com/office/drawing/2014/main" id="{091866F5-4C3B-0247-8119-646ACF5E4A9F}"/>
              </a:ext>
            </a:extLst>
          </p:cNvPr>
          <p:cNvSpPr>
            <a:spLocks noGrp="1"/>
          </p:cNvSpPr>
          <p:nvPr>
            <p:ph idx="1"/>
          </p:nvPr>
        </p:nvSpPr>
        <p:spPr/>
        <p:txBody>
          <a:bodyPr/>
          <a:lstStyle/>
          <a:p>
            <a:pPr marL="0" indent="0" algn="just">
              <a:buNone/>
            </a:pPr>
            <a:r>
              <a:rPr lang="en-US" dirty="0"/>
              <a:t>Plastic has been found in rain, the air we breath and the water we drink; however, given that plastic was not created for human ingestion, there is not sufficient information to understand the consequences to human health from its ingestion and the leaching of its chemicals into consumables. Evidence does suggest that human ingestion of plastic may have adverse consequences. </a:t>
            </a:r>
            <a:r>
              <a:rPr lang="en-US" b="1" dirty="0"/>
              <a:t>The hazardous effects of plastics are far more costly than indicated by price. They affect our immediate and long-term well-being. </a:t>
            </a:r>
          </a:p>
        </p:txBody>
      </p:sp>
    </p:spTree>
    <p:extLst>
      <p:ext uri="{BB962C8B-B14F-4D97-AF65-F5344CB8AC3E}">
        <p14:creationId xmlns:p14="http://schemas.microsoft.com/office/powerpoint/2010/main" val="638329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A83-D2DE-7947-87EF-4335D6EEBA60}"/>
              </a:ext>
            </a:extLst>
          </p:cNvPr>
          <p:cNvSpPr>
            <a:spLocks noGrp="1"/>
          </p:cNvSpPr>
          <p:nvPr>
            <p:ph type="title"/>
          </p:nvPr>
        </p:nvSpPr>
        <p:spPr>
          <a:xfrm>
            <a:off x="838200" y="2507438"/>
            <a:ext cx="10515600" cy="1325563"/>
          </a:xfrm>
        </p:spPr>
        <p:txBody>
          <a:bodyPr/>
          <a:lstStyle/>
          <a:p>
            <a:pPr algn="r"/>
            <a:r>
              <a:rPr lang="en-US" dirty="0"/>
              <a:t>Municipal Plastic Bottle Ban</a:t>
            </a:r>
          </a:p>
        </p:txBody>
      </p:sp>
      <p:pic>
        <p:nvPicPr>
          <p:cNvPr id="5" name="Content Placeholder 4">
            <a:extLst>
              <a:ext uri="{FF2B5EF4-FFF2-40B4-BE49-F238E27FC236}">
                <a16:creationId xmlns:a16="http://schemas.microsoft.com/office/drawing/2014/main" id="{FF8C5A42-6F1F-5F4D-B1A6-F94A50608EFA}"/>
              </a:ext>
            </a:extLst>
          </p:cNvPr>
          <p:cNvPicPr>
            <a:picLocks noGrp="1" noChangeAspect="1"/>
          </p:cNvPicPr>
          <p:nvPr>
            <p:ph idx="1"/>
          </p:nvPr>
        </p:nvPicPr>
        <p:blipFill>
          <a:blip r:embed="rId2"/>
          <a:stretch>
            <a:fillRect/>
          </a:stretch>
        </p:blipFill>
        <p:spPr>
          <a:xfrm>
            <a:off x="746760" y="1867693"/>
            <a:ext cx="2907211" cy="2907211"/>
          </a:xfrm>
        </p:spPr>
      </p:pic>
    </p:spTree>
    <p:extLst>
      <p:ext uri="{BB962C8B-B14F-4D97-AF65-F5344CB8AC3E}">
        <p14:creationId xmlns:p14="http://schemas.microsoft.com/office/powerpoint/2010/main" val="221458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68D9-AC71-7940-9A9B-25F3C0A38A85}"/>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0C532463-03D0-1E44-93B2-8D581043BAAC}"/>
              </a:ext>
            </a:extLst>
          </p:cNvPr>
          <p:cNvSpPr>
            <a:spLocks noGrp="1"/>
          </p:cNvSpPr>
          <p:nvPr>
            <p:ph idx="1"/>
          </p:nvPr>
        </p:nvSpPr>
        <p:spPr/>
        <p:txBody>
          <a:bodyPr/>
          <a:lstStyle/>
          <a:p>
            <a:pPr marL="0" indent="0" algn="just">
              <a:buNone/>
            </a:pPr>
            <a:r>
              <a:rPr lang="en-US" dirty="0"/>
              <a:t>Our initiatives are focused on promoting municipal policy that addresses single-use plastic by eliminating purchase of single-use plastic bottled beverages by towns and prohibiting the sale of beverages in  single-use plastic containers on town property. We are actively engaged with many towns to promote alternatives to plastic and are primarily focused on behavioral change in favor of reusable containers.</a:t>
            </a:r>
          </a:p>
        </p:txBody>
      </p:sp>
    </p:spTree>
    <p:extLst>
      <p:ext uri="{BB962C8B-B14F-4D97-AF65-F5344CB8AC3E}">
        <p14:creationId xmlns:p14="http://schemas.microsoft.com/office/powerpoint/2010/main" val="3967715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940</Words>
  <Application>Microsoft Macintosh PowerPoint</Application>
  <PresentationFormat>Widescreen</PresentationFormat>
  <Paragraphs>43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Tw Cen MT</vt:lpstr>
      <vt:lpstr>Office Theme</vt:lpstr>
      <vt:lpstr> Municipal Plastic Bottle Ban </vt:lpstr>
      <vt:lpstr>We are Sustainable Practices</vt:lpstr>
      <vt:lpstr>PowerPoint Presentation</vt:lpstr>
      <vt:lpstr>Single-use plastic bottle problem</vt:lpstr>
      <vt:lpstr>PowerPoint Presentation</vt:lpstr>
      <vt:lpstr>Single-use plastic bottles, a U. S. issue</vt:lpstr>
      <vt:lpstr>Plastic use is a health and well-being issue</vt:lpstr>
      <vt:lpstr>Municipal Plastic Bottle Ban</vt:lpstr>
      <vt:lpstr>Focus</vt:lpstr>
      <vt:lpstr>Rationale</vt:lpstr>
      <vt:lpstr>Proposed by-law</vt:lpstr>
      <vt:lpstr>Status</vt:lpstr>
      <vt:lpstr>Municipal water infrastructure</vt:lpstr>
      <vt:lpstr>Opportunity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Municipal Plastic Bottle Ban </dc:title>
  <dc:creator>Madhavi Venkatesan</dc:creator>
  <cp:lastModifiedBy>Madhavi Venkatesan</cp:lastModifiedBy>
  <cp:revision>11</cp:revision>
  <dcterms:created xsi:type="dcterms:W3CDTF">2019-08-25T23:02:19Z</dcterms:created>
  <dcterms:modified xsi:type="dcterms:W3CDTF">2019-08-26T13:43:55Z</dcterms:modified>
</cp:coreProperties>
</file>