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Overlock"/>
      <p:regular r:id="rId36"/>
      <p:bold r:id="rId37"/>
      <p:italic r:id="rId38"/>
      <p:boldItalic r:id="rId39"/>
    </p:embeddedFon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gSs/tvKvTaMv079ZpfJ/5+x/zR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5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Overlock-bold.fntdata"/><Relationship Id="rId14" Type="http://schemas.openxmlformats.org/officeDocument/2006/relationships/slide" Target="slides/slide9.xml"/><Relationship Id="rId36" Type="http://schemas.openxmlformats.org/officeDocument/2006/relationships/font" Target="fonts/Overlock-regular.fntdata"/><Relationship Id="rId17" Type="http://schemas.openxmlformats.org/officeDocument/2006/relationships/slide" Target="slides/slide12.xml"/><Relationship Id="rId39" Type="http://schemas.openxmlformats.org/officeDocument/2006/relationships/font" Target="fonts/Overlock-boldItalic.fntdata"/><Relationship Id="rId16" Type="http://schemas.openxmlformats.org/officeDocument/2006/relationships/slide" Target="slides/slide11.xml"/><Relationship Id="rId38" Type="http://schemas.openxmlformats.org/officeDocument/2006/relationships/font" Target="fonts/Overlock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gov.uscis.gov/casestatus/landing.do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e3d27743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e3d27743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8e3d27743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*****</a:t>
            </a:r>
            <a:endParaRPr/>
          </a:p>
        </p:txBody>
      </p:sp>
      <p:sp>
        <p:nvSpPr>
          <p:cNvPr id="333" name="Google Shape;3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*******</a:t>
            </a:r>
            <a:endParaRPr/>
          </a:p>
        </p:txBody>
      </p:sp>
      <p:sp>
        <p:nvSpPr>
          <p:cNvPr id="359" name="Google Shape;35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e3d277432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e3d277432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8e3d277432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https://egov.uscis.gov/casestatus/landing.do</a:t>
            </a:r>
            <a:r>
              <a:rPr lang="en-US"/>
              <a:t>  add in </a:t>
            </a:r>
            <a:endParaRPr/>
          </a:p>
        </p:txBody>
      </p:sp>
      <p:sp>
        <p:nvSpPr>
          <p:cNvPr id="424" name="Google Shape;42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update numbers </a:t>
            </a:r>
            <a:endParaRPr/>
          </a:p>
        </p:txBody>
      </p:sp>
      <p:sp>
        <p:nvSpPr>
          <p:cNvPr id="181" name="Google Shape;1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2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79" name="Google Shape;79;p42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0" name="Google Shape;80;p4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3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3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43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4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4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44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4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5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5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45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1" name="Google Shape;101;p4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45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6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46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46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46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46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46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4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4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4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7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47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47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47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47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47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47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47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47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4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4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4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8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4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9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9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4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9" name="Google Shape;39;p3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3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3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3" name="Google Shape;63;p40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4" name="Google Shape;64;p4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0" name="Google Shape;70;p41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1" name="Google Shape;71;p41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2" name="Google Shape;72;p41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3" name="Google Shape;73;p4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7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6.xml"/><Relationship Id="rId21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19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.xml"/><Relationship Id="rId1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1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0"/>
          <p:cNvPicPr preferRelativeResize="0"/>
          <p:nvPr/>
        </p:nvPicPr>
        <p:blipFill rotWithShape="1">
          <a:blip r:embed="rId2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30"/>
          <p:cNvPicPr preferRelativeResize="0"/>
          <p:nvPr/>
        </p:nvPicPr>
        <p:blipFill rotWithShape="1">
          <a:blip r:embed="rId3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0"/>
          <p:cNvPicPr preferRelativeResize="0"/>
          <p:nvPr/>
        </p:nvPicPr>
        <p:blipFill rotWithShape="1">
          <a:blip r:embed="rId4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6"/>
          <p:cNvPicPr preferRelativeResize="0"/>
          <p:nvPr/>
        </p:nvPicPr>
        <p:blipFill rotWithShape="1">
          <a:blip r:embed="rId1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274"/>
                </a:srgbClr>
              </a:gs>
              <a:gs pos="36000">
                <a:srgbClr val="F3F3F3">
                  <a:alpha val="5490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6"/>
          <p:cNvPicPr preferRelativeResize="0"/>
          <p:nvPr/>
        </p:nvPicPr>
        <p:blipFill rotWithShape="1">
          <a:blip r:embed="rId3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6"/>
          <p:cNvPicPr preferRelativeResize="0"/>
          <p:nvPr/>
        </p:nvPicPr>
        <p:blipFill rotWithShape="1">
          <a:blip r:embed="rId4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3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3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7" name="Google Shape;157;p3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8" name="Google Shape;158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6.png"/><Relationship Id="rId8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egov.uscis.gov/casestatus/landing.do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22.png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uscis.gov/i-821d" TargetMode="External"/><Relationship Id="rId4" Type="http://schemas.openxmlformats.org/officeDocument/2006/relationships/hyperlink" Target="https://egov.uscis.gov/casestatus/landing.do" TargetMode="External"/><Relationship Id="rId5" Type="http://schemas.openxmlformats.org/officeDocument/2006/relationships/hyperlink" Target="https://hlcnifw.org/" TargetMode="External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uscis.gov/archive/renew-your-daca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/>
        </p:nvSpPr>
        <p:spPr>
          <a:xfrm>
            <a:off x="140338" y="4463578"/>
            <a:ext cx="1191132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*DACA Renewal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First-Time Applicants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building, orange, drawing, window&#10;&#10;Description automatically generated" id="169" name="Google Shape;1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343" y="151028"/>
            <a:ext cx="7431314" cy="43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 txBox="1"/>
          <p:nvPr/>
        </p:nvSpPr>
        <p:spPr>
          <a:xfrm>
            <a:off x="7369321" y="6363732"/>
            <a:ext cx="495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DACA- Deferred Action for Child Arrivals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/>
          <p:nvPr>
            <p:ph type="title"/>
          </p:nvPr>
        </p:nvSpPr>
        <p:spPr>
          <a:xfrm>
            <a:off x="646100" y="452725"/>
            <a:ext cx="109929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Form I-821 D </a:t>
            </a:r>
            <a:br>
              <a:rPr lang="en-US"/>
            </a:br>
            <a:r>
              <a:rPr lang="en-US" sz="2400">
                <a:solidFill>
                  <a:schemeClr val="lt1"/>
                </a:solidFill>
              </a:rPr>
              <a:t>Part 4: 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2400">
                <a:solidFill>
                  <a:schemeClr val="lt1"/>
                </a:solidFill>
              </a:rPr>
              <a:t>Criminal, National Security, and Public Safety Information.</a:t>
            </a:r>
            <a:endParaRPr sz="4800"/>
          </a:p>
        </p:txBody>
      </p:sp>
      <p:sp>
        <p:nvSpPr>
          <p:cNvPr id="265" name="Google Shape;265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10"/>
          <p:cNvSpPr txBox="1"/>
          <p:nvPr/>
        </p:nvSpPr>
        <p:spPr>
          <a:xfrm>
            <a:off x="646100" y="2150600"/>
            <a:ext cx="1142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 are very specific.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each carefully and pick between “NO” or “Yes.”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think one of the questions could potentially prevent you from getting approved, </a:t>
            </a:r>
            <a:r>
              <a:rPr b="0" i="1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seek law assistance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utting&#10;&#10;Description automatically generated" id="267" name="Google Shape;2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6365" y="3888849"/>
            <a:ext cx="5429769" cy="2814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68" name="Google Shape;2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e3d277432_0_0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Form I-821 D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>
                <a:solidFill>
                  <a:srgbClr val="FFFFFF"/>
                </a:solidFill>
              </a:rPr>
              <a:t>Part 5 and 6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5" name="Google Shape;275;g8e3d277432_0_0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g8e3d277432_0_0"/>
          <p:cNvSpPr txBox="1"/>
          <p:nvPr/>
        </p:nvSpPr>
        <p:spPr>
          <a:xfrm>
            <a:off x="231350" y="1853125"/>
            <a:ext cx="119607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5: 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Statement, Certification, Signature, and Contact Information of the REQUESTER. 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400"/>
              <a:buFont typeface="Noto Sans Symbols"/>
              <a:buChar char="○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REQUESTERS must complete this part.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6: 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Information, Certification, and Signature of the Interpreter. 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400"/>
              <a:buFont typeface="Noto Sans Symbols"/>
              <a:buChar char="○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REQUESTER using an interpreter must complete this part.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○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an interpreter or any other person helped to fill out the application, they must fill out Part 6.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filled out this application by yourself, SKIP Part 6.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close up of a sign&#10;&#10;Description automatically generated" id="277" name="Google Shape;277;g8e3d27743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3242" y="5271467"/>
            <a:ext cx="2763207" cy="1486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/>
          <p:nvPr>
            <p:ph type="title"/>
          </p:nvPr>
        </p:nvSpPr>
        <p:spPr>
          <a:xfrm>
            <a:off x="673865" y="18374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Form I-821D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Part 7 </a:t>
            </a:r>
            <a:endParaRPr/>
          </a:p>
        </p:txBody>
      </p:sp>
      <p:sp>
        <p:nvSpPr>
          <p:cNvPr id="283" name="Google Shape;283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579800" y="1825875"/>
            <a:ext cx="11219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Information, Declaration, and Signature of the Person Preparing this Request,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if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Other than the Requestor.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someone else prepared your request, he or she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complete Part 7.</a:t>
            </a:r>
            <a:endParaRPr b="1" i="0" sz="24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A close up of a logo&#10;&#10;Description automatically generated" id="285" name="Google Shape;28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270" y="3333333"/>
            <a:ext cx="7965175" cy="290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86" name="Google Shape;28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8186" y="5670642"/>
            <a:ext cx="2067796" cy="111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Form I-821-D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Part 8 </a:t>
            </a:r>
            <a:endParaRPr/>
          </a:p>
        </p:txBody>
      </p:sp>
      <p:sp>
        <p:nvSpPr>
          <p:cNvPr id="292" name="Google Shape;292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13"/>
          <p:cNvSpPr txBox="1"/>
          <p:nvPr/>
        </p:nvSpPr>
        <p:spPr>
          <a:xfrm>
            <a:off x="766050" y="1933925"/>
            <a:ext cx="11132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need additional space for Parts 1-7, add the additional information in Part 8.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pecify the additional part you are wanting to extend.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294" name="Google Shape;2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5859" y="3255499"/>
            <a:ext cx="7217383" cy="2919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95" name="Google Shape;29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 txBox="1"/>
          <p:nvPr>
            <p:ph type="title"/>
          </p:nvPr>
        </p:nvSpPr>
        <p:spPr>
          <a:xfrm>
            <a:off x="2912502" y="2245427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Overlock"/>
              <a:buNone/>
            </a:pPr>
            <a:r>
              <a:rPr lang="en-US" sz="9600">
                <a:latin typeface="Overlock"/>
                <a:ea typeface="Overlock"/>
                <a:cs typeface="Overlock"/>
                <a:sym typeface="Overlock"/>
              </a:rPr>
              <a:t>Form I-765  </a:t>
            </a:r>
            <a:endParaRPr/>
          </a:p>
        </p:txBody>
      </p:sp>
      <p:sp>
        <p:nvSpPr>
          <p:cNvPr id="301" name="Google Shape;301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02" name="Google Shape;302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303" name="Google Shape;3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 txBox="1"/>
          <p:nvPr>
            <p:ph type="title"/>
          </p:nvPr>
        </p:nvSpPr>
        <p:spPr>
          <a:xfrm>
            <a:off x="728761" y="436193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Form I-765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Part 1</a:t>
            </a:r>
            <a:endParaRPr/>
          </a:p>
        </p:txBody>
      </p:sp>
      <p:sp>
        <p:nvSpPr>
          <p:cNvPr id="309" name="Google Shape;309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728750" y="2744300"/>
            <a:ext cx="3848700" cy="3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if you are: applying as a first-time applicant (INITIAL), RENEWAL, or REPLACEMENT of a card.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ell phone&#10;&#10;Description automatically generated" id="311" name="Google Shape;3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450" y="573974"/>
            <a:ext cx="5341825" cy="482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12" name="Google Shape;3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Form I-765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Part 2: Information about You  </a:t>
            </a:r>
            <a:endParaRPr/>
          </a:p>
        </p:txBody>
      </p:sp>
      <p:sp>
        <p:nvSpPr>
          <p:cNvPr id="318" name="Google Shape;318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16"/>
          <p:cNvSpPr txBox="1"/>
          <p:nvPr/>
        </p:nvSpPr>
        <p:spPr>
          <a:xfrm>
            <a:off x="688775" y="1853250"/>
            <a:ext cx="11585100" cy="3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INITIAL applicants: SKIP THIS PART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USCIS # and social security number is not required.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INITIAL applicants: Check “NO” for 13.a to request a social security number. 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○"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Citizenship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If you have double citizenship, make sure to specify it here.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○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E.g. Mexico and El Salvador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Eligibility: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(C) (33)  = DACA   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○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SKIP 28-31b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Passport: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Attach a copy of your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native country’s passport along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this  application to support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information.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ell phone&#10;&#10;Description automatically generated" id="320" name="Google Shape;320;p16"/>
          <p:cNvPicPr preferRelativeResize="0"/>
          <p:nvPr/>
        </p:nvPicPr>
        <p:blipFill rotWithShape="1">
          <a:blip r:embed="rId3">
            <a:alphaModFix/>
          </a:blip>
          <a:srcRect b="72977" l="0" r="1070" t="0"/>
          <a:stretch/>
        </p:blipFill>
        <p:spPr>
          <a:xfrm>
            <a:off x="6035193" y="3418221"/>
            <a:ext cx="4792008" cy="1853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21" name="Google Shape;3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Form I-765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n-US" sz="2400"/>
              <a:t>Part 3:</a:t>
            </a:r>
            <a:r>
              <a:rPr lang="en-US" sz="2400"/>
              <a:t> </a:t>
            </a:r>
            <a:r>
              <a:rPr lang="en-US" sz="2400">
                <a:solidFill>
                  <a:schemeClr val="lt1"/>
                </a:solidFill>
              </a:rPr>
              <a:t>Applicant’s Statement, Contact Information, Declaration, Certification, and Signature. </a:t>
            </a:r>
            <a:endParaRPr sz="2400"/>
          </a:p>
        </p:txBody>
      </p:sp>
      <p:sp>
        <p:nvSpPr>
          <p:cNvPr id="327" name="Google Shape;327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17"/>
          <p:cNvSpPr txBox="1"/>
          <p:nvPr/>
        </p:nvSpPr>
        <p:spPr>
          <a:xfrm>
            <a:off x="1395750" y="2251025"/>
            <a:ext cx="8956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use an interpreter make sure to complete Part 3.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FORGET TO SIGN!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close up of a logo&#10;&#10;Description automatically generated" id="329" name="Google Shape;3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0696" y="4049210"/>
            <a:ext cx="7193683" cy="2624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30" name="Google Shape;33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/>
          <p:nvPr>
            <p:ph type="title"/>
          </p:nvPr>
        </p:nvSpPr>
        <p:spPr>
          <a:xfrm>
            <a:off x="646110" y="79156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Form I-765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Part 4 and 5 </a:t>
            </a:r>
            <a:endParaRPr/>
          </a:p>
        </p:txBody>
      </p:sp>
      <p:sp>
        <p:nvSpPr>
          <p:cNvPr id="336" name="Google Shape;33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646101" y="1836650"/>
            <a:ext cx="112521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use a preparer or an interpreter, have them complete Parts 4 and 5.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338" name="Google Shape;3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604" y="2834387"/>
            <a:ext cx="8201150" cy="3316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39" name="Google Shape;33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0229" y="5371492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>
            <p:ph type="title"/>
          </p:nvPr>
        </p:nvSpPr>
        <p:spPr>
          <a:xfrm>
            <a:off x="2033728" y="2080619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entury Gothic"/>
              <a:buNone/>
            </a:pPr>
            <a:r>
              <a:rPr b="1" lang="en-US" sz="9600"/>
              <a:t>Form</a:t>
            </a:r>
            <a:r>
              <a:rPr lang="en-US" sz="9600"/>
              <a:t> </a:t>
            </a:r>
            <a:r>
              <a:rPr b="1" lang="en-US" sz="9600"/>
              <a:t>I-765ws</a:t>
            </a:r>
            <a:endParaRPr/>
          </a:p>
        </p:txBody>
      </p:sp>
      <p:sp>
        <p:nvSpPr>
          <p:cNvPr id="345" name="Google Shape;345;p19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46" name="Google Shape;346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347" name="Google Shape;3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 txBox="1"/>
          <p:nvPr>
            <p:ph type="ctrTitle"/>
          </p:nvPr>
        </p:nvSpPr>
        <p:spPr>
          <a:xfrm>
            <a:off x="1683150" y="2247425"/>
            <a:ext cx="8825700" cy="3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b="1" lang="en-US" sz="7500"/>
              <a:t>D</a:t>
            </a:r>
            <a:r>
              <a:rPr b="1" lang="en-US" sz="75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isclaimer:</a:t>
            </a:r>
            <a:endParaRPr b="1" sz="7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t/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2800"/>
              <a:t>This powerpoint does not provide legal advice, it provides recommendations. Following the step-by-step instructions does not guarantee acceptance of the DACA application. This information is to be used as a guide, along with the directions provided by the Department of Homeland Security, US Citizenship and Immigration Services.</a:t>
            </a:r>
            <a:endParaRPr sz="7600"/>
          </a:p>
        </p:txBody>
      </p:sp>
      <p:sp>
        <p:nvSpPr>
          <p:cNvPr id="177" name="Google Shape;177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178" name="Google Shape;1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Form I-765ws </a:t>
            </a:r>
            <a:endParaRPr/>
          </a:p>
        </p:txBody>
      </p:sp>
      <p:sp>
        <p:nvSpPr>
          <p:cNvPr id="353" name="Google Shape;353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cell phone&#10;&#10;Description automatically generated" id="354" name="Google Shape;3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2925" y="1258725"/>
            <a:ext cx="6489149" cy="53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0"/>
          <p:cNvSpPr txBox="1"/>
          <p:nvPr/>
        </p:nvSpPr>
        <p:spPr>
          <a:xfrm>
            <a:off x="274100" y="1654050"/>
            <a:ext cx="5410500" cy="3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 your annual income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 your annual expenses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 assets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this space to explain why you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 Work Authorization.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Note: Often people share how having Work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Authorization may lead to their dream career.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sign&#10;&#10;Description automatically generated" id="356" name="Google Shape;35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379" y="5242438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1"/>
          <p:cNvSpPr txBox="1"/>
          <p:nvPr>
            <p:ph type="title"/>
          </p:nvPr>
        </p:nvSpPr>
        <p:spPr>
          <a:xfrm>
            <a:off x="1154938" y="3519903"/>
            <a:ext cx="88257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Century Gothic"/>
              <a:buNone/>
            </a:pPr>
            <a:r>
              <a:rPr lang="en-US" sz="9600"/>
              <a:t>Form G-1145</a:t>
            </a:r>
            <a:endParaRPr sz="8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Century Gothic"/>
              <a:buNone/>
            </a:pPr>
            <a:r>
              <a:rPr lang="en-US" sz="2800"/>
              <a:t>(Optional but Recommended)</a:t>
            </a:r>
            <a:r>
              <a:rPr lang="en-US" sz="8800"/>
              <a:t> </a:t>
            </a:r>
            <a:endParaRPr/>
          </a:p>
        </p:txBody>
      </p:sp>
      <p:sp>
        <p:nvSpPr>
          <p:cNvPr id="362" name="Google Shape;362;p21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63" name="Google Shape;363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364" name="Google Shape;3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Form G-1145 </a:t>
            </a:r>
            <a:endParaRPr/>
          </a:p>
        </p:txBody>
      </p:sp>
      <p:sp>
        <p:nvSpPr>
          <p:cNvPr id="370" name="Google Shape;370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22"/>
          <p:cNvSpPr txBox="1"/>
          <p:nvPr/>
        </p:nvSpPr>
        <p:spPr>
          <a:xfrm>
            <a:off x="822750" y="1611311"/>
            <a:ext cx="1054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Upon completion of this form, Homeland Security will send a notification once received.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social media post&#10;&#10;Description automatically generated" id="372" name="Google Shape;3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014" y="2528475"/>
            <a:ext cx="9010900" cy="30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73" name="Google Shape;37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3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3"/>
          <p:cNvPicPr preferRelativeResize="0"/>
          <p:nvPr/>
        </p:nvPicPr>
        <p:blipFill rotWithShape="1">
          <a:blip r:embed="rId4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23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3"/>
          <p:cNvPicPr preferRelativeResize="0"/>
          <p:nvPr/>
        </p:nvPicPr>
        <p:blipFill rotWithShape="1">
          <a:blip r:embed="rId6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3"/>
          <p:cNvSpPr txBox="1"/>
          <p:nvPr>
            <p:ph type="title"/>
          </p:nvPr>
        </p:nvSpPr>
        <p:spPr>
          <a:xfrm>
            <a:off x="468450" y="629275"/>
            <a:ext cx="40371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Form Fees 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and 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Mail-in Address </a:t>
            </a:r>
            <a:endParaRPr/>
          </a:p>
        </p:txBody>
      </p:sp>
      <p:pic>
        <p:nvPicPr>
          <p:cNvPr descr="A screenshot of a cell phone&#10;&#10;Description automatically generated" id="385" name="Google Shape;385;p23"/>
          <p:cNvPicPr preferRelativeResize="0"/>
          <p:nvPr/>
        </p:nvPicPr>
        <p:blipFill rotWithShape="1">
          <a:blip r:embed="rId7">
            <a:alphaModFix/>
          </a:blip>
          <a:srcRect b="4808" l="0" r="-2" t="3561"/>
          <a:stretch/>
        </p:blipFill>
        <p:spPr>
          <a:xfrm>
            <a:off x="4036989" y="501029"/>
            <a:ext cx="6793733" cy="616277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" name="Google Shape;388;p23"/>
          <p:cNvSpPr txBox="1"/>
          <p:nvPr/>
        </p:nvSpPr>
        <p:spPr>
          <a:xfrm>
            <a:off x="162725" y="2429225"/>
            <a:ext cx="39522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Along with completed forms, a cashiers check or money order of $495 needs to be mailed to the location listed.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Mail- in Address :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address for U.S Postal Service and second address for FEDEX, UPS, and DHL.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3317009" y="3793649"/>
            <a:ext cx="8544900" cy="3064500"/>
          </a:xfrm>
          <a:prstGeom prst="ellipse">
            <a:avLst/>
          </a:prstGeom>
          <a:solidFill>
            <a:schemeClr val="accent3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close up of a sign&#10;&#10;Description automatically generated" id="390" name="Google Shape;390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99096" y="5371481"/>
            <a:ext cx="2763207" cy="1486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4"/>
          <p:cNvSpPr txBox="1"/>
          <p:nvPr>
            <p:ph type="title"/>
          </p:nvPr>
        </p:nvSpPr>
        <p:spPr>
          <a:xfrm>
            <a:off x="530436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INITIAL Applicants </a:t>
            </a:r>
            <a:endParaRPr/>
          </a:p>
        </p:txBody>
      </p:sp>
      <p:sp>
        <p:nvSpPr>
          <p:cNvPr id="396" name="Google Shape;396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7" name="Google Shape;397;p24"/>
          <p:cNvSpPr txBox="1"/>
          <p:nvPr/>
        </p:nvSpPr>
        <p:spPr>
          <a:xfrm>
            <a:off x="677525" y="1160850"/>
            <a:ext cx="11319000" cy="4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Proof is required of residence within the US, since June 15, 2007, before the age of 16.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Copies </a:t>
            </a: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eeded:</a:t>
            </a:r>
            <a:endParaRPr b="1" i="0" sz="2400" u="none" cap="none" strike="noStrike">
              <a:solidFill>
                <a:srgbClr val="000000"/>
              </a:solidFill>
            </a:endParaRPr>
          </a:p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Passport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records (from the very first grade attended in the US)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Birth Certificate (If in another language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it needs to be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officially translated.)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chool ID’s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documentation with photo that may be relevant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Hospital records (e.g immunization records)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 of utility bill, if proof of US residence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diploma, certificates, or awards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Religious affiliation proof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 sure to send in anything that might make your case stronger </a:t>
            </a:r>
            <a:endParaRPr b="0" i="0" sz="2000" u="none" cap="none" strike="noStrike"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e.g </a:t>
            </a:r>
            <a:r>
              <a:rPr lang="en-US" sz="2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character reference letter </a:t>
            </a:r>
            <a:r>
              <a:rPr b="0" i="0" lang="en-US" sz="2000" u="none" cap="none" strike="noStrike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!! </a:t>
            </a:r>
            <a:endParaRPr b="0" i="0" sz="1600" u="none" cap="none" strike="noStrike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close up of a sign&#10;&#10;Description automatically generated" id="398" name="Google Shape;3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5"/>
          <p:cNvSpPr txBox="1"/>
          <p:nvPr>
            <p:ph type="title"/>
          </p:nvPr>
        </p:nvSpPr>
        <p:spPr>
          <a:xfrm>
            <a:off x="1903786" y="1000193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Organization of Paperwork </a:t>
            </a:r>
            <a:endParaRPr/>
          </a:p>
        </p:txBody>
      </p:sp>
      <p:sp>
        <p:nvSpPr>
          <p:cNvPr id="404" name="Google Shape;404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5" name="Google Shape;405;p25"/>
          <p:cNvSpPr txBox="1"/>
          <p:nvPr/>
        </p:nvSpPr>
        <p:spPr>
          <a:xfrm>
            <a:off x="480050" y="2114300"/>
            <a:ext cx="108285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important to create an organized and professional look to the application and required paperwork. Create a cover letter to help the USCIS officer go through paperwork. </a:t>
            </a:r>
            <a:endParaRPr b="0" i="0" sz="35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3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</a:t>
            </a:r>
            <a:r>
              <a:rPr lang="en-US" sz="3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</a:t>
            </a:r>
            <a:r>
              <a:rPr b="0" i="0" lang="en-US" sz="3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next s</a:t>
            </a:r>
            <a:r>
              <a:rPr lang="en-US" sz="3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lide.</a:t>
            </a:r>
            <a:r>
              <a:rPr b="0" i="0" lang="en-US" sz="3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sign&#10;&#10;Description automatically generated" id="406" name="Google Shape;4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e3d277432_0_8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cell phone&#10;&#10;Description automatically generated" id="413" name="Google Shape;413;g8e3d277432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1475" y="98938"/>
            <a:ext cx="6846201" cy="66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"/>
          <p:cNvSpPr txBox="1"/>
          <p:nvPr>
            <p:ph type="title"/>
          </p:nvPr>
        </p:nvSpPr>
        <p:spPr>
          <a:xfrm>
            <a:off x="947840" y="710266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RENEWAL,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But First-Time Self-Applicant</a:t>
            </a:r>
            <a:endParaRPr/>
          </a:p>
        </p:txBody>
      </p:sp>
      <p:sp>
        <p:nvSpPr>
          <p:cNvPr id="419" name="Google Shape;419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26"/>
          <p:cNvSpPr txBox="1"/>
          <p:nvPr/>
        </p:nvSpPr>
        <p:spPr>
          <a:xfrm>
            <a:off x="121500" y="2742900"/>
            <a:ext cx="115620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electing to self-apply for the first time, request a copy of the previous application from your lawyer. All previously submitted information should be provided for use as a template to use and follow throughout the renewal application.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sign&#10;&#10;Description automatically generated" id="421" name="Google Shape;4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How to check my status? </a:t>
            </a:r>
            <a:endParaRPr/>
          </a:p>
        </p:txBody>
      </p:sp>
      <p:sp>
        <p:nvSpPr>
          <p:cNvPr id="427" name="Google Shape;427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8" name="Google Shape;428;p27"/>
          <p:cNvSpPr txBox="1"/>
          <p:nvPr/>
        </p:nvSpPr>
        <p:spPr>
          <a:xfrm>
            <a:off x="646100" y="1517400"/>
            <a:ext cx="11158800" cy="1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 you receive a text and/or confirmation letter with a receipt number, go to the website below to check your status.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https://egov.uscis.gov/casestatus/landing.do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screenshot of a cell phone&#10;&#10;Description automatically generated" id="429" name="Google Shape;42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57" y="2894693"/>
            <a:ext cx="4639313" cy="3963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430" name="Google Shape;43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8"/>
          <p:cNvPicPr preferRelativeResize="0"/>
          <p:nvPr/>
        </p:nvPicPr>
        <p:blipFill rotWithShape="1">
          <a:blip r:embed="rId3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8"/>
          <p:cNvPicPr preferRelativeResize="0"/>
          <p:nvPr/>
        </p:nvPicPr>
        <p:blipFill rotWithShape="1">
          <a:blip r:embed="rId4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274"/>
                </a:srgbClr>
              </a:gs>
              <a:gs pos="36000">
                <a:srgbClr val="F3F3F3">
                  <a:alpha val="5490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28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8"/>
          <p:cNvPicPr preferRelativeResize="0"/>
          <p:nvPr/>
        </p:nvPicPr>
        <p:blipFill rotWithShape="1">
          <a:blip r:embed="rId6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0" y="58025"/>
            <a:ext cx="7294800" cy="67998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28"/>
          <p:cNvSpPr txBox="1"/>
          <p:nvPr>
            <p:ph type="title"/>
          </p:nvPr>
        </p:nvSpPr>
        <p:spPr>
          <a:xfrm>
            <a:off x="8192025" y="1476600"/>
            <a:ext cx="3631500" cy="46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600"/>
              <a:buFont typeface="Century Gothic"/>
              <a:buNone/>
            </a:pPr>
            <a:r>
              <a:rPr b="0" i="0" lang="en-US" sz="26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</a:t>
            </a:r>
            <a:r>
              <a:rPr lang="en-US" sz="2600">
                <a:solidFill>
                  <a:srgbClr val="EBEBEB"/>
                </a:solidFill>
              </a:rPr>
              <a:t>s</a:t>
            </a:r>
            <a:r>
              <a:rPr b="0" i="0" lang="en-US" sz="26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ubmitting </a:t>
            </a:r>
            <a:r>
              <a:rPr lang="en-US" sz="2600">
                <a:solidFill>
                  <a:srgbClr val="EBEBEB"/>
                </a:solidFill>
              </a:rPr>
              <a:t>the final </a:t>
            </a:r>
            <a:r>
              <a:rPr b="0" i="0" lang="en-US" sz="26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600">
                <a:solidFill>
                  <a:srgbClr val="EBEBEB"/>
                </a:solidFill>
              </a:rPr>
              <a:t>a</a:t>
            </a:r>
            <a:r>
              <a:rPr b="0" i="0" lang="en-US" sz="26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pplication triple check all of</a:t>
            </a:r>
            <a:r>
              <a:rPr lang="en-US" sz="2600">
                <a:solidFill>
                  <a:srgbClr val="EBEBEB"/>
                </a:solidFill>
              </a:rPr>
              <a:t> the </a:t>
            </a:r>
            <a:r>
              <a:rPr b="0" i="0" lang="en-US" sz="26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information. </a:t>
            </a:r>
            <a:endParaRPr b="0" i="0" sz="26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600"/>
              <a:buFont typeface="Century Gothic"/>
              <a:buNone/>
            </a:pPr>
            <a:r>
              <a:t/>
            </a:r>
            <a:endParaRPr sz="2600">
              <a:solidFill>
                <a:srgbClr val="EBEBEB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600"/>
              <a:buFont typeface="Century Gothic"/>
              <a:buNone/>
            </a:pPr>
            <a:r>
              <a:rPr b="0" i="0" lang="en-US" sz="26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not forget to sign </a:t>
            </a:r>
            <a:r>
              <a:rPr lang="en-US" sz="2600">
                <a:solidFill>
                  <a:srgbClr val="EBEBEB"/>
                </a:solidFill>
              </a:rPr>
              <a:t>the documents where signatures are required, </a:t>
            </a:r>
            <a:r>
              <a:rPr b="0" i="0" lang="en-US" sz="26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(two signatures</a:t>
            </a:r>
            <a:r>
              <a:rPr lang="en-US" sz="2600">
                <a:solidFill>
                  <a:srgbClr val="EBEBEB"/>
                </a:solidFill>
              </a:rPr>
              <a:t>).</a:t>
            </a:r>
            <a:r>
              <a:rPr b="0" i="0" lang="en-US" sz="26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600">
              <a:solidFill>
                <a:srgbClr val="EBEBEB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600"/>
              <a:buFont typeface="Century Gothic"/>
              <a:buNone/>
            </a:pPr>
            <a:r>
              <a:t/>
            </a:r>
            <a:endParaRPr sz="2600">
              <a:solidFill>
                <a:srgbClr val="EBEBEB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600"/>
              <a:buFont typeface="Century Gothic"/>
              <a:buNone/>
            </a:pPr>
            <a:r>
              <a:rPr lang="en-US" sz="2600">
                <a:solidFill>
                  <a:srgbClr val="EBEBEB"/>
                </a:solidFill>
              </a:rPr>
              <a:t>GOOD LUCK !!</a:t>
            </a:r>
            <a:endParaRPr sz="2600">
              <a:solidFill>
                <a:srgbClr val="EBEBEB"/>
              </a:solidFill>
            </a:endParaRPr>
          </a:p>
        </p:txBody>
      </p:sp>
      <p:sp>
        <p:nvSpPr>
          <p:cNvPr id="443" name="Google Shape;443;p28"/>
          <p:cNvSpPr/>
          <p:nvPr/>
        </p:nvSpPr>
        <p:spPr>
          <a:xfrm flipH="1">
            <a:off x="7463681" y="-1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28"/>
          <p:cNvSpPr/>
          <p:nvPr/>
        </p:nvSpPr>
        <p:spPr>
          <a:xfrm>
            <a:off x="0" y="0"/>
            <a:ext cx="7809954" cy="6858000"/>
          </a:xfrm>
          <a:custGeom>
            <a:rect b="b" l="l" r="r" t="t"/>
            <a:pathLst>
              <a:path extrusionOk="0" h="6858000" w="7809954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47" name="Google Shape;447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363" y="295713"/>
            <a:ext cx="7219275" cy="39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8"/>
          <p:cNvSpPr txBox="1"/>
          <p:nvPr/>
        </p:nvSpPr>
        <p:spPr>
          <a:xfrm>
            <a:off x="508575" y="4253500"/>
            <a:ext cx="6118200" cy="2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questions Contact: 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(260) 222-7099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hscholars1@gmail.com (general questions)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hlcni06@aol.com (contact a board member)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28"/>
          <p:cNvSpPr txBox="1"/>
          <p:nvPr/>
        </p:nvSpPr>
        <p:spPr>
          <a:xfrm>
            <a:off x="372825" y="6096000"/>
            <a:ext cx="11204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Disclaimer: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This powerpoint does not provide legal advice, it provides recommendations. Following the step-by-step instructions does not guarantee acceptance of the DACA application. This information is to be used as a guide, along with the directions provided by the Department of Homeland Security, US Citizenship and Immigration Services.</a:t>
            </a:r>
            <a:endParaRPr b="0" i="0" sz="2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/>
          <p:nvPr/>
        </p:nvSpPr>
        <p:spPr>
          <a:xfrm>
            <a:off x="486252" y="72965"/>
            <a:ext cx="6121500" cy="7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Index by Slide: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4………..What forms do I need?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5-13…….Form I-821 D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14-18…...Form  I-765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19-20……Form I-765WS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21-22……Form G1115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23………..Where to send? And fees.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24………..Att: Initial Request &amp; Documents needed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25-26………..Self-prepping cover letter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………..Renewal but First Time Self-Applicant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………..How to check my case?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</a:t>
            </a: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………..Resources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drawing&#10;&#10;Description automatically generated" id="185" name="Google Shape;1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7620" y="-166985"/>
            <a:ext cx="5300353" cy="4527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86" name="Google Shape;18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9"/>
          <p:cNvSpPr txBox="1"/>
          <p:nvPr>
            <p:ph type="title"/>
          </p:nvPr>
        </p:nvSpPr>
        <p:spPr>
          <a:xfrm>
            <a:off x="646111" y="89116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455" name="Google Shape;455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Google Shape;456;p29"/>
          <p:cNvSpPr txBox="1"/>
          <p:nvPr/>
        </p:nvSpPr>
        <p:spPr>
          <a:xfrm>
            <a:off x="646100" y="2291700"/>
            <a:ext cx="81681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USCIS Official DACA Website : </a:t>
            </a:r>
            <a:r>
              <a:rPr b="0" i="0" lang="en-US" sz="2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https://www.uscis.gov/i-821d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29"/>
          <p:cNvSpPr txBox="1"/>
          <p:nvPr/>
        </p:nvSpPr>
        <p:spPr>
          <a:xfrm>
            <a:off x="646100" y="3380385"/>
            <a:ext cx="835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to check my status : </a:t>
            </a:r>
            <a:r>
              <a:rPr b="0" i="0" lang="en-US" sz="2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https://egov.uscis.gov/casestatus/landing.do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29"/>
          <p:cNvSpPr txBox="1"/>
          <p:nvPr/>
        </p:nvSpPr>
        <p:spPr>
          <a:xfrm>
            <a:off x="646100" y="4343163"/>
            <a:ext cx="816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HLCNI: </a:t>
            </a:r>
            <a:r>
              <a:rPr b="0" i="0" lang="en-US" sz="24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https://hlcnifw.org/</a:t>
            </a:r>
            <a:endParaRPr b="0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29"/>
          <p:cNvSpPr txBox="1"/>
          <p:nvPr/>
        </p:nvSpPr>
        <p:spPr>
          <a:xfrm>
            <a:off x="558150" y="5392075"/>
            <a:ext cx="10895700" cy="1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Disclaimer : </a:t>
            </a:r>
            <a:r>
              <a:rPr lang="en-US" sz="19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powerpoint does not provide legal advice, it provides recommendations. Following the step-by-step instructions does not guarantee acceptance of the DACA application. This information is to be used as a guide, along with the directions provided by the Department of Homeland Security, US Citizenship and Immigration Services.</a:t>
            </a:r>
            <a:endParaRPr b="0" i="0" sz="19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close up of a sign&#10;&#10;Description automatically generated" id="460" name="Google Shape;46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23636" y="1717048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forms do I need?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1277486" y="1853248"/>
            <a:ext cx="814197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DACA application consists of four forms for both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RENEWALS or INITIAL applicants.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-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 I-821 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-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 I-765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-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 I-765 Worksheet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Char char="-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 G-1145 (not required but recommended)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1277475" y="5108675"/>
            <a:ext cx="798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forms are FREE of cost and available at: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https://www.uscis.gov/archive/renew-your-daca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195" name="Google Shape;19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/>
          <p:nvPr>
            <p:ph type="title"/>
          </p:nvPr>
        </p:nvSpPr>
        <p:spPr>
          <a:xfrm>
            <a:off x="1683170" y="24384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Overlock"/>
              <a:buNone/>
            </a:pPr>
            <a:r>
              <a:rPr lang="en-US" sz="9600">
                <a:latin typeface="Overlock"/>
                <a:ea typeface="Overlock"/>
                <a:cs typeface="Overlock"/>
                <a:sym typeface="Overlock"/>
              </a:rPr>
              <a:t>Form I-821 D</a:t>
            </a:r>
            <a:br>
              <a:rPr lang="en-US" sz="9600"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2800">
                <a:latin typeface="Overlock"/>
                <a:ea typeface="Overlock"/>
                <a:cs typeface="Overlock"/>
                <a:sym typeface="Overlock"/>
              </a:rPr>
              <a:t>(E</a:t>
            </a:r>
            <a:r>
              <a:rPr lang="en-US" sz="2800">
                <a:latin typeface="Overlock"/>
                <a:ea typeface="Overlock"/>
                <a:cs typeface="Overlock"/>
                <a:sym typeface="Overlock"/>
              </a:rPr>
              <a:t>ight Parts) </a:t>
            </a:r>
            <a:endParaRPr/>
          </a:p>
        </p:txBody>
      </p:sp>
      <p:sp>
        <p:nvSpPr>
          <p:cNvPr id="201" name="Google Shape;20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202" name="Google Shape;2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6"/>
          <p:cNvPicPr preferRelativeResize="0"/>
          <p:nvPr/>
        </p:nvPicPr>
        <p:blipFill rotWithShape="1">
          <a:blip r:embed="rId3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4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6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6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>
            <p:ph type="title"/>
          </p:nvPr>
        </p:nvSpPr>
        <p:spPr>
          <a:xfrm>
            <a:off x="648930" y="629266"/>
            <a:ext cx="3322912" cy="1641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80"/>
              <a:buFont typeface="Century Gothic"/>
              <a:buNone/>
            </a:pPr>
            <a:r>
              <a:rPr lang="en-US" sz="3402"/>
              <a:t>Form I-821D</a:t>
            </a:r>
            <a:br>
              <a:rPr lang="en-US" sz="3402"/>
            </a:br>
            <a:r>
              <a:rPr lang="en-US" sz="3402"/>
              <a:t>Part 1 </a:t>
            </a:r>
            <a:br>
              <a:rPr lang="en-US" sz="3402"/>
            </a:br>
            <a:endParaRPr sz="3402"/>
          </a:p>
        </p:txBody>
      </p:sp>
      <p:pic>
        <p:nvPicPr>
          <p:cNvPr descr="A screenshot of a cell phone&#10;&#10;Description automatically generated" id="214" name="Google Shape;214;p6"/>
          <p:cNvPicPr preferRelativeResize="0"/>
          <p:nvPr/>
        </p:nvPicPr>
        <p:blipFill rotWithShape="1">
          <a:blip r:embed="rId7">
            <a:alphaModFix/>
          </a:blip>
          <a:srcRect b="8222" l="0" r="1" t="285"/>
          <a:stretch/>
        </p:blipFill>
        <p:spPr>
          <a:xfrm>
            <a:off x="3971848" y="100025"/>
            <a:ext cx="6924756" cy="5638797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2352"/>
              </a:srgbClr>
            </a:outerShdw>
          </a:effectLst>
        </p:spPr>
      </p:pic>
      <p:sp>
        <p:nvSpPr>
          <p:cNvPr id="215" name="Google Shape;215;p6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6"/>
          <p:cNvSpPr txBox="1"/>
          <p:nvPr/>
        </p:nvSpPr>
        <p:spPr>
          <a:xfrm>
            <a:off x="291850" y="1928825"/>
            <a:ext cx="4037100" cy="4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1: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 information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1.1 &amp; 1.2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INITIAL or RENEWAL Request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 Legal Name: Including any second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last names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1757548" y="304008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close up of a sign&#10;&#10;Description automatically generated" id="219" name="Google Shape;21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55730" y="5630135"/>
            <a:ext cx="2236270" cy="120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7"/>
          <p:cNvPicPr preferRelativeResize="0"/>
          <p:nvPr/>
        </p:nvPicPr>
        <p:blipFill rotWithShape="1">
          <a:blip r:embed="rId3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4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7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 txBox="1"/>
          <p:nvPr>
            <p:ph type="title"/>
          </p:nvPr>
        </p:nvSpPr>
        <p:spPr>
          <a:xfrm>
            <a:off x="5861011" y="927685"/>
            <a:ext cx="52626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b="0" i="0" lang="en-US" sz="486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 I-821D</a:t>
            </a:r>
            <a:br>
              <a:rPr b="0" i="0" lang="en-US" sz="486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486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1 </a:t>
            </a:r>
            <a:endParaRPr sz="3780"/>
          </a:p>
        </p:txBody>
      </p:sp>
      <p:pic>
        <p:nvPicPr>
          <p:cNvPr descr="A screenshot of a cell phone&#10;&#10;Description automatically generated" id="230" name="Google Shape;23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90" y="146298"/>
            <a:ext cx="6629009" cy="633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"/>
          <p:cNvSpPr txBox="1"/>
          <p:nvPr>
            <p:ph idx="12" type="sldNum"/>
          </p:nvPr>
        </p:nvSpPr>
        <p:spPr>
          <a:xfrm>
            <a:off x="1036159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6825950" y="2044426"/>
            <a:ext cx="5170500" cy="3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1.6 and 1.7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equired for </a:t>
            </a:r>
            <a:r>
              <a:rPr b="0" i="0" lang="en-US" sz="2400" u="none" cap="none" strike="noStrike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RENEWAL ONLY</a:t>
            </a:r>
            <a:endParaRPr b="0" i="0" sz="2400" u="none" cap="none" strike="noStrike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Others name used: If you have legal papers</a:t>
            </a:r>
            <a:r>
              <a:rPr lang="en-US" sz="2400"/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state your name with only one last name.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that name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name is Daniel Martinez Gaytan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School Diploma: Daniel Martinez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sign&#10;&#10;Description automatically generated" id="233" name="Google Shape;23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04946" y="5579023"/>
            <a:ext cx="2191503" cy="117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/>
          <p:nvPr>
            <p:ph type="title"/>
          </p:nvPr>
        </p:nvSpPr>
        <p:spPr>
          <a:xfrm>
            <a:off x="646111" y="4727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Form I-821D </a:t>
            </a:r>
            <a:br>
              <a:rPr lang="en-US"/>
            </a:br>
            <a:r>
              <a:rPr i="1" lang="en-US" sz="2200"/>
              <a:t>Part 2: Residence and Travel Information</a:t>
            </a:r>
            <a:r>
              <a:rPr lang="en-US"/>
              <a:t> </a:t>
            </a:r>
            <a:endParaRPr/>
          </a:p>
        </p:txBody>
      </p:sp>
      <p:sp>
        <p:nvSpPr>
          <p:cNvPr id="239" name="Google Shape;23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8"/>
          <p:cNvSpPr txBox="1"/>
          <p:nvPr/>
        </p:nvSpPr>
        <p:spPr>
          <a:xfrm>
            <a:off x="540100" y="1493400"/>
            <a:ext cx="56568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All APPLICANTS must complete this part.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be aware that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INITIAL</a:t>
            </a: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Requesters must provide more extensive information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RENEWAL</a:t>
            </a: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Requesters.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646100" y="2970600"/>
            <a:ext cx="11350200" cy="3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Address</a:t>
            </a: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Create a constant timeline of your residencies with no gaps in-between.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RENEWAL Requests, make sure the information matches your previous applications. USCIS (United States Citizenship and Immigration Services) requires the address you have lived at since the last application</a:t>
            </a: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submitted, but it is always good to list all addresses.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RENEWAL Travel Information</a:t>
            </a: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If you leave the country under advance parole make sure to attach copies of the advanced parole paperwork to the </a:t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application. Verify the dates you listed as being out the country</a:t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check to see that it matches the documentation.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242" name="Google Shape;2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989" y="12"/>
            <a:ext cx="6740068" cy="2737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43" name="Google Shape;2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9"/>
          <p:cNvPicPr preferRelativeResize="0"/>
          <p:nvPr/>
        </p:nvPicPr>
        <p:blipFill rotWithShape="1">
          <a:blip r:embed="rId3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9"/>
          <p:cNvPicPr preferRelativeResize="0"/>
          <p:nvPr/>
        </p:nvPicPr>
        <p:blipFill rotWithShape="1">
          <a:blip r:embed="rId4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6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 txBox="1"/>
          <p:nvPr>
            <p:ph type="title"/>
          </p:nvPr>
        </p:nvSpPr>
        <p:spPr>
          <a:xfrm>
            <a:off x="648930" y="477078"/>
            <a:ext cx="9252154" cy="1376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 I-821D </a:t>
            </a:r>
            <a:br>
              <a:rPr b="0" i="0" lang="en-US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500">
                <a:solidFill>
                  <a:schemeClr val="lt1"/>
                </a:solidFill>
              </a:rPr>
              <a:t>Part 3: For INITIAL Requests ONLY.</a:t>
            </a:r>
            <a:r>
              <a:rPr b="0" i="0" lang="en-US" sz="47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700"/>
          </a:p>
        </p:txBody>
      </p:sp>
      <p:sp>
        <p:nvSpPr>
          <p:cNvPr id="255" name="Google Shape;255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648925" y="2793200"/>
            <a:ext cx="5451600" cy="3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740"/>
              <a:buFont typeface="Noto Sans Symbols"/>
              <a:buChar char="►"/>
            </a:pPr>
            <a:r>
              <a:rPr b="0" i="0" lang="en-US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 your initial entrance to the USA. Keep this date consistent throughout the application.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40"/>
              <a:buFont typeface="Noto Sans Symbols"/>
              <a:buChar char="►"/>
            </a:pPr>
            <a:r>
              <a:rPr b="0" i="0" lang="en-US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Immigration status depends case by case, but if you do not have status make sure to choose: </a:t>
            </a:r>
            <a:endParaRPr b="0" i="0" sz="21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“No Lawful Status.”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049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40"/>
              <a:buFont typeface="Noto Sans Symbols"/>
              <a:buChar char="►"/>
            </a:pPr>
            <a:r>
              <a:rPr b="0" i="0" lang="en-US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Education: Add name of high school.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049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40"/>
              <a:buFont typeface="Noto Sans Symbols"/>
              <a:buChar char="►"/>
            </a:pPr>
            <a:r>
              <a:rPr b="0" i="0" lang="en-US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Military Service: </a:t>
            </a:r>
            <a:r>
              <a:rPr lang="en-US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SKIP if you have never served.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able, indoor, book, wooden&#10;&#10;Description automatically generated" id="257" name="Google Shape;25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75293" y="1436979"/>
            <a:ext cx="5451627" cy="3298234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2352"/>
              </a:srgbClr>
            </a:outerShdw>
          </a:effectLst>
        </p:spPr>
      </p:pic>
      <p:sp>
        <p:nvSpPr>
          <p:cNvPr id="258" name="Google Shape;258;p9"/>
          <p:cNvSpPr txBox="1"/>
          <p:nvPr/>
        </p:nvSpPr>
        <p:spPr>
          <a:xfrm>
            <a:off x="648925" y="1899813"/>
            <a:ext cx="4848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RENEWAL requests should skip this part.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sign&#10;&#10;Description automatically generated" id="259" name="Google Shape;25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33242" y="5271467"/>
            <a:ext cx="2763208" cy="148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2020-07-23T01:54:28Z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0x010100A1AE1259C1ABD84DAEA9B1252612F453</vt:lpwstr>
  </property>
</Properties>
</file>