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8" r:id="rId4"/>
  </p:sldMasterIdLst>
  <p:notesMasterIdLst>
    <p:notesMasterId r:id="rId22"/>
  </p:notesMasterIdLst>
  <p:handoutMasterIdLst>
    <p:handoutMasterId r:id="rId23"/>
  </p:handoutMasterIdLst>
  <p:sldIdLst>
    <p:sldId id="1793" r:id="rId5"/>
    <p:sldId id="1838" r:id="rId6"/>
    <p:sldId id="1873" r:id="rId7"/>
    <p:sldId id="1871" r:id="rId8"/>
    <p:sldId id="1868" r:id="rId9"/>
    <p:sldId id="1881" r:id="rId10"/>
    <p:sldId id="1875" r:id="rId11"/>
    <p:sldId id="1876" r:id="rId12"/>
    <p:sldId id="1885" r:id="rId13"/>
    <p:sldId id="1845" r:id="rId14"/>
    <p:sldId id="1846" r:id="rId15"/>
    <p:sldId id="1877" r:id="rId16"/>
    <p:sldId id="1893" r:id="rId17"/>
    <p:sldId id="1880" r:id="rId18"/>
    <p:sldId id="1890" r:id="rId19"/>
    <p:sldId id="1891" r:id="rId20"/>
    <p:sldId id="18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d slides" id="{99C3285F-3F25-1740-9D15-CD1B8B240CF7}">
          <p14:sldIdLst>
            <p14:sldId id="1793"/>
            <p14:sldId id="1838"/>
            <p14:sldId id="1873"/>
            <p14:sldId id="1871"/>
            <p14:sldId id="1868"/>
            <p14:sldId id="1881"/>
            <p14:sldId id="1875"/>
            <p14:sldId id="1876"/>
            <p14:sldId id="1885"/>
            <p14:sldId id="1845"/>
            <p14:sldId id="1846"/>
            <p14:sldId id="1877"/>
            <p14:sldId id="1893"/>
            <p14:sldId id="1880"/>
            <p14:sldId id="1890"/>
            <p14:sldId id="1891"/>
            <p14:sldId id="18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B"/>
    <a:srgbClr val="DBCD7E"/>
    <a:srgbClr val="CBB642"/>
    <a:srgbClr val="FDF8E0"/>
    <a:srgbClr val="ECE6BF"/>
    <a:srgbClr val="BFEEE4"/>
    <a:srgbClr val="40CCB7"/>
    <a:srgbClr val="FBEE77"/>
    <a:srgbClr val="7FDDCD"/>
    <a:srgbClr val="7FB4C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7B443-7E96-4B47-B518-3BB79C14CCD1}" v="33" dt="2021-04-29T02:01:07.477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5094" autoAdjust="0"/>
  </p:normalViewPr>
  <p:slideViewPr>
    <p:cSldViewPr snapToGrid="0">
      <p:cViewPr varScale="1">
        <p:scale>
          <a:sx n="99" d="100"/>
          <a:sy n="99" d="100"/>
        </p:scale>
        <p:origin x="-112" y="-496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4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0A6E1-D56B-455D-933E-921C6AA3837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8A721-50CB-43FD-B8B8-FC516007ECBD}">
      <dgm:prSet phldrT="[Text]" custT="1"/>
      <dgm:spPr/>
      <dgm:t>
        <a:bodyPr/>
        <a:lstStyle/>
        <a:p>
          <a:r>
            <a:rPr lang="en-US" sz="1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County Level Outreach Coordination</a:t>
          </a:r>
        </a:p>
      </dgm:t>
    </dgm:pt>
    <dgm:pt modelId="{22DA17C5-3C75-456C-AB35-28A51EA5B199}" type="parTrans" cxnId="{1B365297-BFF1-42E5-930B-4A645A860F2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A669F2-FCEA-490B-A74D-CE40C372A6D7}" type="sibTrans" cxnId="{1B365297-BFF1-42E5-930B-4A645A860F2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8020229-4EC6-4E55-AF73-BDAC2E729D90}">
      <dgm:prSet phldrT="[Text]" custT="1"/>
      <dgm:spPr/>
      <dgm:t>
        <a:bodyPr/>
        <a:lstStyle/>
        <a:p>
          <a:r>
            <a:rPr lang="en-US" sz="1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SPA Level Outreach Coordination</a:t>
          </a:r>
        </a:p>
      </dgm:t>
    </dgm:pt>
    <dgm:pt modelId="{34F316D1-F512-4292-B002-F15FDFF7E283}" type="parTrans" cxnId="{6C07FD09-236B-48DE-B3C0-459C018BD0F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CFFA78A-26C1-4AC8-BE38-FBA96494F47E}" type="sibTrans" cxnId="{6C07FD09-236B-48DE-B3C0-459C018BD0F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9F4DA26-1504-410B-963F-86358E921C8F}">
      <dgm:prSet phldrT="[Text]" custT="1"/>
      <dgm:spPr/>
      <dgm:t>
        <a:bodyPr/>
        <a:lstStyle/>
        <a:p>
          <a:r>
            <a:rPr lang="en-US" sz="1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Zone/Hub Outreach Coordination</a:t>
          </a:r>
        </a:p>
      </dgm:t>
    </dgm:pt>
    <dgm:pt modelId="{95E2578C-8844-463B-8E87-DE8DC64D2D89}" type="parTrans" cxnId="{C2442D81-57CB-4246-A9DB-8E643452E58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95C199C-3D00-4FD5-A947-2A45245D8C65}" type="sibTrans" cxnId="{C2442D81-57CB-4246-A9DB-8E643452E58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B70AAB9-F812-4040-ACE9-3D2C747573C8}">
      <dgm:prSet phldrT="[Text]" custT="1"/>
      <dgm:spPr/>
      <dgm:t>
        <a:bodyPr/>
        <a:lstStyle/>
        <a:p>
          <a:r>
            <a:rPr lang="en-US" sz="1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Care Coordination (Individual)</a:t>
          </a:r>
        </a:p>
      </dgm:t>
    </dgm:pt>
    <dgm:pt modelId="{9846648D-06C9-46CF-8228-7B0FE92ECBE0}" type="parTrans" cxnId="{222F152D-09A3-4C91-B00F-5AA1597EA41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EC590B0-5D10-4B69-8CE3-78D809EE4D6D}" type="sibTrans" cxnId="{222F152D-09A3-4C91-B00F-5AA1597EA41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4D9C8B9-341A-4DCC-BA4E-8388C1BD8C50}" type="pres">
      <dgm:prSet presAssocID="{51E0A6E1-D56B-455D-933E-921C6AA3837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52C55-C2CF-492C-93AF-65D4F5A4C156}" type="pres">
      <dgm:prSet presAssocID="{51E0A6E1-D56B-455D-933E-921C6AA3837F}" presName="comp1" presStyleCnt="0"/>
      <dgm:spPr/>
    </dgm:pt>
    <dgm:pt modelId="{4578A0A7-0D0D-4AD9-9529-89FB1BFA1E24}" type="pres">
      <dgm:prSet presAssocID="{51E0A6E1-D56B-455D-933E-921C6AA3837F}" presName="circle1" presStyleLbl="node1" presStyleIdx="0" presStyleCnt="4" custLinFactNeighborX="-1018" custLinFactNeighborY="-1018"/>
      <dgm:spPr/>
      <dgm:t>
        <a:bodyPr/>
        <a:lstStyle/>
        <a:p>
          <a:endParaRPr lang="en-US"/>
        </a:p>
      </dgm:t>
    </dgm:pt>
    <dgm:pt modelId="{FFC6B4B5-DAB3-4D10-ACE1-E71E23D0BADF}" type="pres">
      <dgm:prSet presAssocID="{51E0A6E1-D56B-455D-933E-921C6AA3837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FF80-6DD9-468C-9F00-9B2DEDBB1F09}" type="pres">
      <dgm:prSet presAssocID="{51E0A6E1-D56B-455D-933E-921C6AA3837F}" presName="comp2" presStyleCnt="0"/>
      <dgm:spPr/>
    </dgm:pt>
    <dgm:pt modelId="{84388618-BD6D-4B31-8FC6-541C935AF9AF}" type="pres">
      <dgm:prSet presAssocID="{51E0A6E1-D56B-455D-933E-921C6AA3837F}" presName="circle2" presStyleLbl="node1" presStyleIdx="1" presStyleCnt="4" custLinFactNeighborX="-1273" custLinFactNeighborY="-1"/>
      <dgm:spPr/>
      <dgm:t>
        <a:bodyPr/>
        <a:lstStyle/>
        <a:p>
          <a:endParaRPr lang="en-US"/>
        </a:p>
      </dgm:t>
    </dgm:pt>
    <dgm:pt modelId="{BE23CB0F-EE00-4DAD-ADD6-7857F279FE0E}" type="pres">
      <dgm:prSet presAssocID="{51E0A6E1-D56B-455D-933E-921C6AA3837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90CC6-0CD7-4337-8498-BCD6EB63DFEC}" type="pres">
      <dgm:prSet presAssocID="{51E0A6E1-D56B-455D-933E-921C6AA3837F}" presName="comp3" presStyleCnt="0"/>
      <dgm:spPr/>
    </dgm:pt>
    <dgm:pt modelId="{2565CA43-1786-4D5B-A8A6-865248C1121D}" type="pres">
      <dgm:prSet presAssocID="{51E0A6E1-D56B-455D-933E-921C6AA3837F}" presName="circle3" presStyleLbl="node1" presStyleIdx="2" presStyleCnt="4" custLinFactNeighborX="-1697" custLinFactNeighborY="3395"/>
      <dgm:spPr/>
      <dgm:t>
        <a:bodyPr/>
        <a:lstStyle/>
        <a:p>
          <a:endParaRPr lang="en-US"/>
        </a:p>
      </dgm:t>
    </dgm:pt>
    <dgm:pt modelId="{688A22BA-8865-4B7C-9A9F-715C76D62F13}" type="pres">
      <dgm:prSet presAssocID="{51E0A6E1-D56B-455D-933E-921C6AA3837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C4C3C-6FCB-4C4D-81A1-AC4F53E04373}" type="pres">
      <dgm:prSet presAssocID="{51E0A6E1-D56B-455D-933E-921C6AA3837F}" presName="comp4" presStyleCnt="0"/>
      <dgm:spPr/>
    </dgm:pt>
    <dgm:pt modelId="{C42C87FD-5121-4E1C-99D3-588D011457D8}" type="pres">
      <dgm:prSet presAssocID="{51E0A6E1-D56B-455D-933E-921C6AA3837F}" presName="circle4" presStyleLbl="node1" presStyleIdx="3" presStyleCnt="4" custLinFactNeighborX="-2546" custLinFactNeighborY="5092"/>
      <dgm:spPr/>
      <dgm:t>
        <a:bodyPr/>
        <a:lstStyle/>
        <a:p>
          <a:endParaRPr lang="en-US"/>
        </a:p>
      </dgm:t>
    </dgm:pt>
    <dgm:pt modelId="{C7AB2E83-33EB-48EF-83C1-DD5EC914933C}" type="pres">
      <dgm:prSet presAssocID="{51E0A6E1-D56B-455D-933E-921C6AA3837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7FD09-236B-48DE-B3C0-459C018BD0F3}" srcId="{51E0A6E1-D56B-455D-933E-921C6AA3837F}" destId="{48020229-4EC6-4E55-AF73-BDAC2E729D90}" srcOrd="1" destOrd="0" parTransId="{34F316D1-F512-4292-B002-F15FDFF7E283}" sibTransId="{ECFFA78A-26C1-4AC8-BE38-FBA96494F47E}"/>
    <dgm:cxn modelId="{222F152D-09A3-4C91-B00F-5AA1597EA413}" srcId="{51E0A6E1-D56B-455D-933E-921C6AA3837F}" destId="{EB70AAB9-F812-4040-ACE9-3D2C747573C8}" srcOrd="3" destOrd="0" parTransId="{9846648D-06C9-46CF-8228-7B0FE92ECBE0}" sibTransId="{1EC590B0-5D10-4B69-8CE3-78D809EE4D6D}"/>
    <dgm:cxn modelId="{C2442D81-57CB-4246-A9DB-8E643452E58F}" srcId="{51E0A6E1-D56B-455D-933E-921C6AA3837F}" destId="{F9F4DA26-1504-410B-963F-86358E921C8F}" srcOrd="2" destOrd="0" parTransId="{95E2578C-8844-463B-8E87-DE8DC64D2D89}" sibTransId="{C95C199C-3D00-4FD5-A947-2A45245D8C65}"/>
    <dgm:cxn modelId="{FFF3B9C5-0E76-D745-AB17-7F3A10A4B2A7}" type="presOf" srcId="{F9F4DA26-1504-410B-963F-86358E921C8F}" destId="{688A22BA-8865-4B7C-9A9F-715C76D62F13}" srcOrd="1" destOrd="0" presId="urn:microsoft.com/office/officeart/2005/8/layout/venn2"/>
    <dgm:cxn modelId="{A1A9AF1C-D71E-FA42-861C-9C67F684EA04}" type="presOf" srcId="{48020229-4EC6-4E55-AF73-BDAC2E729D90}" destId="{BE23CB0F-EE00-4DAD-ADD6-7857F279FE0E}" srcOrd="1" destOrd="0" presId="urn:microsoft.com/office/officeart/2005/8/layout/venn2"/>
    <dgm:cxn modelId="{90889465-9EAE-AA41-954F-635C3003CD08}" type="presOf" srcId="{0DD8A721-50CB-43FD-B8B8-FC516007ECBD}" destId="{FFC6B4B5-DAB3-4D10-ACE1-E71E23D0BADF}" srcOrd="1" destOrd="0" presId="urn:microsoft.com/office/officeart/2005/8/layout/venn2"/>
    <dgm:cxn modelId="{B047B4DA-31DA-FB41-B9E5-41E6EBB2BF69}" type="presOf" srcId="{48020229-4EC6-4E55-AF73-BDAC2E729D90}" destId="{84388618-BD6D-4B31-8FC6-541C935AF9AF}" srcOrd="0" destOrd="0" presId="urn:microsoft.com/office/officeart/2005/8/layout/venn2"/>
    <dgm:cxn modelId="{61388AA8-0814-0649-B812-28CB7F5CA356}" type="presOf" srcId="{EB70AAB9-F812-4040-ACE9-3D2C747573C8}" destId="{C7AB2E83-33EB-48EF-83C1-DD5EC914933C}" srcOrd="1" destOrd="0" presId="urn:microsoft.com/office/officeart/2005/8/layout/venn2"/>
    <dgm:cxn modelId="{39F2253F-F033-FE42-8336-F073B4C4D79D}" type="presOf" srcId="{F9F4DA26-1504-410B-963F-86358E921C8F}" destId="{2565CA43-1786-4D5B-A8A6-865248C1121D}" srcOrd="0" destOrd="0" presId="urn:microsoft.com/office/officeart/2005/8/layout/venn2"/>
    <dgm:cxn modelId="{1B365297-BFF1-42E5-930B-4A645A860F28}" srcId="{51E0A6E1-D56B-455D-933E-921C6AA3837F}" destId="{0DD8A721-50CB-43FD-B8B8-FC516007ECBD}" srcOrd="0" destOrd="0" parTransId="{22DA17C5-3C75-456C-AB35-28A51EA5B199}" sibTransId="{D7A669F2-FCEA-490B-A74D-CE40C372A6D7}"/>
    <dgm:cxn modelId="{0AED0E66-39DE-C04E-B8DA-DB0DB420DA86}" type="presOf" srcId="{0DD8A721-50CB-43FD-B8B8-FC516007ECBD}" destId="{4578A0A7-0D0D-4AD9-9529-89FB1BFA1E24}" srcOrd="0" destOrd="0" presId="urn:microsoft.com/office/officeart/2005/8/layout/venn2"/>
    <dgm:cxn modelId="{E152E071-972D-4644-A9AA-4235D1A9ACC1}" type="presOf" srcId="{51E0A6E1-D56B-455D-933E-921C6AA3837F}" destId="{84D9C8B9-341A-4DCC-BA4E-8388C1BD8C50}" srcOrd="0" destOrd="0" presId="urn:microsoft.com/office/officeart/2005/8/layout/venn2"/>
    <dgm:cxn modelId="{2B5D471B-15F0-6746-B967-76683BCDF3BD}" type="presOf" srcId="{EB70AAB9-F812-4040-ACE9-3D2C747573C8}" destId="{C42C87FD-5121-4E1C-99D3-588D011457D8}" srcOrd="0" destOrd="0" presId="urn:microsoft.com/office/officeart/2005/8/layout/venn2"/>
    <dgm:cxn modelId="{B9F5432B-E049-9842-9CD6-10238D523335}" type="presParOf" srcId="{84D9C8B9-341A-4DCC-BA4E-8388C1BD8C50}" destId="{F7C52C55-C2CF-492C-93AF-65D4F5A4C156}" srcOrd="0" destOrd="0" presId="urn:microsoft.com/office/officeart/2005/8/layout/venn2"/>
    <dgm:cxn modelId="{65B62954-6DC8-A841-82B5-4D77B54C8D74}" type="presParOf" srcId="{F7C52C55-C2CF-492C-93AF-65D4F5A4C156}" destId="{4578A0A7-0D0D-4AD9-9529-89FB1BFA1E24}" srcOrd="0" destOrd="0" presId="urn:microsoft.com/office/officeart/2005/8/layout/venn2"/>
    <dgm:cxn modelId="{30C37ADA-E89D-B645-B530-2A4EE97D226C}" type="presParOf" srcId="{F7C52C55-C2CF-492C-93AF-65D4F5A4C156}" destId="{FFC6B4B5-DAB3-4D10-ACE1-E71E23D0BADF}" srcOrd="1" destOrd="0" presId="urn:microsoft.com/office/officeart/2005/8/layout/venn2"/>
    <dgm:cxn modelId="{BD588CF1-DCD4-C748-9A29-5EA147160A68}" type="presParOf" srcId="{84D9C8B9-341A-4DCC-BA4E-8388C1BD8C50}" destId="{AC70FF80-6DD9-468C-9F00-9B2DEDBB1F09}" srcOrd="1" destOrd="0" presId="urn:microsoft.com/office/officeart/2005/8/layout/venn2"/>
    <dgm:cxn modelId="{7417CF50-C33C-C942-AE19-6F6B800513E6}" type="presParOf" srcId="{AC70FF80-6DD9-468C-9F00-9B2DEDBB1F09}" destId="{84388618-BD6D-4B31-8FC6-541C935AF9AF}" srcOrd="0" destOrd="0" presId="urn:microsoft.com/office/officeart/2005/8/layout/venn2"/>
    <dgm:cxn modelId="{897EC4BC-42A0-2846-899A-8139509BA0A7}" type="presParOf" srcId="{AC70FF80-6DD9-468C-9F00-9B2DEDBB1F09}" destId="{BE23CB0F-EE00-4DAD-ADD6-7857F279FE0E}" srcOrd="1" destOrd="0" presId="urn:microsoft.com/office/officeart/2005/8/layout/venn2"/>
    <dgm:cxn modelId="{27B89836-B93D-984E-A517-494DA20033D7}" type="presParOf" srcId="{84D9C8B9-341A-4DCC-BA4E-8388C1BD8C50}" destId="{DAB90CC6-0CD7-4337-8498-BCD6EB63DFEC}" srcOrd="2" destOrd="0" presId="urn:microsoft.com/office/officeart/2005/8/layout/venn2"/>
    <dgm:cxn modelId="{A2E94D21-054B-7A4F-9871-5C10FBA314A3}" type="presParOf" srcId="{DAB90CC6-0CD7-4337-8498-BCD6EB63DFEC}" destId="{2565CA43-1786-4D5B-A8A6-865248C1121D}" srcOrd="0" destOrd="0" presId="urn:microsoft.com/office/officeart/2005/8/layout/venn2"/>
    <dgm:cxn modelId="{94B54623-62A4-9948-B3A3-B07D2C6B3637}" type="presParOf" srcId="{DAB90CC6-0CD7-4337-8498-BCD6EB63DFEC}" destId="{688A22BA-8865-4B7C-9A9F-715C76D62F13}" srcOrd="1" destOrd="0" presId="urn:microsoft.com/office/officeart/2005/8/layout/venn2"/>
    <dgm:cxn modelId="{C1F21FDE-59E6-1D4D-AF0C-EF0BA42AE325}" type="presParOf" srcId="{84D9C8B9-341A-4DCC-BA4E-8388C1BD8C50}" destId="{E77C4C3C-6FCB-4C4D-81A1-AC4F53E04373}" srcOrd="3" destOrd="0" presId="urn:microsoft.com/office/officeart/2005/8/layout/venn2"/>
    <dgm:cxn modelId="{0B14162A-E531-1846-B3C8-23F8182965C8}" type="presParOf" srcId="{E77C4C3C-6FCB-4C4D-81A1-AC4F53E04373}" destId="{C42C87FD-5121-4E1C-99D3-588D011457D8}" srcOrd="0" destOrd="0" presId="urn:microsoft.com/office/officeart/2005/8/layout/venn2"/>
    <dgm:cxn modelId="{F2FA0E76-C140-8046-A57F-0A5B5B6370B2}" type="presParOf" srcId="{E77C4C3C-6FCB-4C4D-81A1-AC4F53E04373}" destId="{C7AB2E83-33EB-48EF-83C1-DD5EC914933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A0A7-0D0D-4AD9-9529-89FB1BFA1E24}">
      <dsp:nvSpPr>
        <dsp:cNvPr id="0" name=""/>
        <dsp:cNvSpPr/>
      </dsp:nvSpPr>
      <dsp:spPr>
        <a:xfrm>
          <a:off x="1218357" y="0"/>
          <a:ext cx="5170417" cy="51704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County Level Outreach Coordination</a:t>
          </a:r>
        </a:p>
      </dsp:txBody>
      <dsp:txXfrm>
        <a:off x="3080741" y="258520"/>
        <a:ext cx="1445648" cy="775562"/>
      </dsp:txXfrm>
    </dsp:sp>
    <dsp:sp modelId="{84388618-BD6D-4B31-8FC6-541C935AF9AF}">
      <dsp:nvSpPr>
        <dsp:cNvPr id="0" name=""/>
        <dsp:cNvSpPr/>
      </dsp:nvSpPr>
      <dsp:spPr>
        <a:xfrm>
          <a:off x="1735378" y="1034042"/>
          <a:ext cx="4136333" cy="4136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SPA Level Outreach Coordination</a:t>
          </a:r>
        </a:p>
      </dsp:txBody>
      <dsp:txXfrm>
        <a:off x="3080720" y="1282222"/>
        <a:ext cx="1445648" cy="744540"/>
      </dsp:txXfrm>
    </dsp:sp>
    <dsp:sp modelId="{2565CA43-1786-4D5B-A8A6-865248C1121D}">
      <dsp:nvSpPr>
        <dsp:cNvPr id="0" name=""/>
        <dsp:cNvSpPr/>
      </dsp:nvSpPr>
      <dsp:spPr>
        <a:xfrm>
          <a:off x="2252430" y="2068166"/>
          <a:ext cx="3102250" cy="3102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Zone/Hub Outreach Coordination</a:t>
          </a:r>
        </a:p>
      </dsp:txBody>
      <dsp:txXfrm>
        <a:off x="3080731" y="2300835"/>
        <a:ext cx="1445648" cy="698006"/>
      </dsp:txXfrm>
    </dsp:sp>
    <dsp:sp modelId="{C42C87FD-5121-4E1C-99D3-588D011457D8}">
      <dsp:nvSpPr>
        <dsp:cNvPr id="0" name=""/>
        <dsp:cNvSpPr/>
      </dsp:nvSpPr>
      <dsp:spPr>
        <a:xfrm>
          <a:off x="2769461" y="3102250"/>
          <a:ext cx="2068166" cy="20681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Care Coordination (Individual)</a:t>
          </a:r>
        </a:p>
      </dsp:txBody>
      <dsp:txXfrm>
        <a:off x="3072337" y="3619291"/>
        <a:ext cx="1462414" cy="103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>
                <a:latin typeface="Calibri Light" panose="020F0302020204030204" pitchFamily="34" charset="0"/>
              </a:rPr>
              <a:t>9/27/21</a:t>
            </a:fld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>
                <a:latin typeface="Calibri Light" panose="020F0302020204030204" pitchFamily="34" charset="0"/>
              </a:rPr>
              <a:t>‹#›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D39D084F-DC83-4EB0-8CED-52E9AA3ECA1C}" type="datetimeFigureOut">
              <a:rPr lang="en-US" smtClean="0"/>
              <a:pPr/>
              <a:t>9/27/21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AC157E0A-F321-48DC-AF94-681D4DCF3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9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5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through: </a:t>
            </a:r>
          </a:p>
          <a:p>
            <a:r>
              <a:rPr lang="en-US" dirty="0"/>
              <a:t> *Where we are: Streets, riverbeds, railroad tracks, underpasses, encampments, parks, libraries, remote areas, urban areas, beaches, etc.</a:t>
            </a:r>
          </a:p>
          <a:p>
            <a:r>
              <a:rPr lang="en-US" dirty="0"/>
              <a:t>*Coordination of services – weekly meetings; encampment strategies; strong partnerships with service providers to help talk through who can do the what, when, and how. </a:t>
            </a:r>
          </a:p>
          <a:p>
            <a:r>
              <a:rPr lang="en-US" dirty="0"/>
              <a:t>*Importance of the Coordinated Entry System and the coordination of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1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through: </a:t>
            </a:r>
          </a:p>
          <a:p>
            <a:r>
              <a:rPr lang="en-US" dirty="0"/>
              <a:t> *Where we are: Streets, riverbeds, railroad tracks, underpasses, encampments, parks, libraries, remote areas, urban areas, beaches, etc.</a:t>
            </a:r>
          </a:p>
          <a:p>
            <a:r>
              <a:rPr lang="en-US" dirty="0"/>
              <a:t>*Coordination of services – weekly meetings; encampment strategies; strong partnerships with service providers to help talk through who can do the what, when, and how. </a:t>
            </a:r>
          </a:p>
          <a:p>
            <a:r>
              <a:rPr lang="en-US" dirty="0"/>
              <a:t>*Importance of the Coordinated Entry System and the coordination of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9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A17A3-DE69-497C-87F9-E784D53B4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A17A3-DE69-497C-87F9-E784D53B4B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long train on a steel track&#10;&#10;Description automatically generated">
            <a:extLst>
              <a:ext uri="{FF2B5EF4-FFF2-40B4-BE49-F238E27FC236}">
                <a16:creationId xmlns:a16="http://schemas.microsoft.com/office/drawing/2014/main" xmlns="" id="{52D48463-E310-4D2F-B2BD-782EDD4F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95"/>
            <a:ext cx="12189441" cy="68524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AC6592-002E-5244-85CB-0BEC9F92A897}"/>
              </a:ext>
            </a:extLst>
          </p:cNvPr>
          <p:cNvSpPr/>
          <p:nvPr userDrawn="1"/>
        </p:nvSpPr>
        <p:spPr>
          <a:xfrm flipH="1">
            <a:off x="-3449" y="5595"/>
            <a:ext cx="12192890" cy="6859588"/>
          </a:xfrm>
          <a:prstGeom prst="rect">
            <a:avLst/>
          </a:prstGeom>
          <a:solidFill>
            <a:srgbClr val="00668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99" b="0" i="0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1E378-F629-2841-9C73-E6C8D7FCF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948" y="2035001"/>
            <a:ext cx="6992688" cy="1243525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4800" b="1" kern="1200" cap="none" spc="300" baseline="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en-US" dirty="0"/>
              <a:t>Insert the Title of Your Presentation</a:t>
            </a:r>
          </a:p>
        </p:txBody>
      </p:sp>
      <p:sp>
        <p:nvSpPr>
          <p:cNvPr id="26" name="Text Placeholder 43">
            <a:extLst>
              <a:ext uri="{FF2B5EF4-FFF2-40B4-BE49-F238E27FC236}">
                <a16:creationId xmlns:a16="http://schemas.microsoft.com/office/drawing/2014/main" xmlns="" id="{F24ABD19-17D6-4360-AC91-72AE2458D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0947" y="1266853"/>
            <a:ext cx="6992688" cy="489365"/>
          </a:xfrm>
          <a:noFill/>
        </p:spPr>
        <p:txBody>
          <a:bodyPr wrap="square" lIns="108000" rIns="108000" rtlCol="0">
            <a:sp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Insert the Name of the Event</a:t>
            </a:r>
          </a:p>
        </p:txBody>
      </p:sp>
      <p:sp>
        <p:nvSpPr>
          <p:cNvPr id="27" name="Text Placeholder 43">
            <a:extLst>
              <a:ext uri="{FF2B5EF4-FFF2-40B4-BE49-F238E27FC236}">
                <a16:creationId xmlns:a16="http://schemas.microsoft.com/office/drawing/2014/main" xmlns="" id="{C5B29270-B2D7-49F4-AB36-23B9197AC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0947" y="3435389"/>
            <a:ext cx="7380617" cy="522451"/>
          </a:xfrm>
          <a:noFill/>
        </p:spPr>
        <p:txBody>
          <a:bodyPr wrap="square" lIns="108000" rIns="108000" rtlCol="0">
            <a:spAutoFit/>
          </a:bodyPr>
          <a:lstStyle>
            <a:lvl1pPr indent="0">
              <a:lnSpc>
                <a:spcPct val="114000"/>
              </a:lnSpc>
              <a:spcBef>
                <a:spcPts val="0"/>
              </a:spcBef>
              <a:buNone/>
              <a:defRPr lang="en-US" sz="2600" b="1" kern="1200" cap="none" spc="3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en-US" dirty="0"/>
              <a:t>Los Angeles Homeless Services Authority</a:t>
            </a:r>
          </a:p>
        </p:txBody>
      </p:sp>
      <p:sp>
        <p:nvSpPr>
          <p:cNvPr id="28" name="Text Placeholder 43">
            <a:extLst>
              <a:ext uri="{FF2B5EF4-FFF2-40B4-BE49-F238E27FC236}">
                <a16:creationId xmlns:a16="http://schemas.microsoft.com/office/drawing/2014/main" xmlns="" id="{F3E7003D-67E8-4DDB-B844-E72E7AE0BC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4804" y="4116265"/>
            <a:ext cx="6992688" cy="489365"/>
          </a:xfrm>
          <a:noFill/>
        </p:spPr>
        <p:txBody>
          <a:bodyPr wrap="square" lIns="108000" rIns="108000" rtlCol="0">
            <a:spAutoFit/>
          </a:bodyPr>
          <a:lstStyle>
            <a:lvl1pPr indent="0">
              <a:lnSpc>
                <a:spcPct val="114000"/>
              </a:lnSpc>
              <a:spcBef>
                <a:spcPts val="0"/>
              </a:spcBef>
              <a:buNone/>
              <a:defRPr lang="en-US" sz="24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Speaker’s Name – Job Title</a:t>
            </a:r>
          </a:p>
        </p:txBody>
      </p:sp>
      <p:sp>
        <p:nvSpPr>
          <p:cNvPr id="29" name="Text Placeholder 43">
            <a:extLst>
              <a:ext uri="{FF2B5EF4-FFF2-40B4-BE49-F238E27FC236}">
                <a16:creationId xmlns:a16="http://schemas.microsoft.com/office/drawing/2014/main" xmlns="" id="{EAA004CA-1BA9-480B-BA98-F326B885D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4804" y="4988561"/>
            <a:ext cx="6992688" cy="423193"/>
          </a:xfrm>
          <a:noFill/>
        </p:spPr>
        <p:txBody>
          <a:bodyPr wrap="square" lIns="108000" rIns="108000" rtlCol="0">
            <a:spAutoFit/>
          </a:bodyPr>
          <a:lstStyle>
            <a:lvl1pPr indent="0">
              <a:lnSpc>
                <a:spcPct val="114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65F6F88-3351-421F-8341-9322E8A62966}"/>
              </a:ext>
            </a:extLst>
          </p:cNvPr>
          <p:cNvCxnSpPr>
            <a:cxnSpLocks/>
          </p:cNvCxnSpPr>
          <p:nvPr userDrawn="1"/>
        </p:nvCxnSpPr>
        <p:spPr>
          <a:xfrm>
            <a:off x="4104804" y="4778559"/>
            <a:ext cx="1672542" cy="0"/>
          </a:xfrm>
          <a:prstGeom prst="line">
            <a:avLst/>
          </a:prstGeom>
          <a:ln w="31750">
            <a:solidFill>
              <a:srgbClr val="CAB5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xmlns="" id="{329A705F-8945-485E-BD89-B92C2D829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36" y="1365127"/>
            <a:ext cx="3083461" cy="39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51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9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53"/>
            <a:ext cx="12192000" cy="7514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9972" y="1415226"/>
            <a:ext cx="5403851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6051" y="1406175"/>
            <a:ext cx="5405967" cy="43307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BD346C-DB61-4C8F-9B31-D7B741D64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91" y="573569"/>
            <a:ext cx="11138108" cy="317500"/>
          </a:xfrm>
          <a:prstGeom prst="rect">
            <a:avLst/>
          </a:prstGeom>
          <a:solidFill>
            <a:srgbClr val="DAB600">
              <a:alpha val="70980"/>
            </a:srgbClr>
          </a:solidFill>
          <a:ln>
            <a:noFill/>
          </a:ln>
        </p:spPr>
        <p:txBody>
          <a:bodyPr lIns="182880" tIns="45709" rIns="91418" bIns="4570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rgbClr val="006587"/>
              </a:solidFill>
              <a:latin typeface="Garamond" pitchFamily="18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4" y="1678019"/>
            <a:ext cx="11013017" cy="43307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"/>
            <a:ext cx="12192000" cy="7242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E6E34-A400-48C8-91AF-138F4DFD7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972" y="1478592"/>
            <a:ext cx="5403851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690" y="1496699"/>
            <a:ext cx="5405967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3FA486-D510-4421-A05F-C51746F1E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91" y="573569"/>
            <a:ext cx="11138108" cy="317500"/>
          </a:xfrm>
          <a:prstGeom prst="rect">
            <a:avLst/>
          </a:prstGeom>
          <a:solidFill>
            <a:srgbClr val="DAB600">
              <a:alpha val="70980"/>
            </a:srgbClr>
          </a:solidFill>
          <a:ln>
            <a:noFill/>
          </a:ln>
        </p:spPr>
        <p:txBody>
          <a:bodyPr lIns="182880" tIns="45709" rIns="91418" bIns="4570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rgbClr val="006587"/>
              </a:solidFill>
              <a:latin typeface="Garamond" pitchFamily="18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4" y="1678019"/>
            <a:ext cx="11013017" cy="43307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"/>
            <a:ext cx="12192000" cy="7242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E6E34-A400-48C8-91AF-138F4DFD7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91" y="573569"/>
            <a:ext cx="11138108" cy="317500"/>
          </a:xfrm>
          <a:prstGeom prst="rect">
            <a:avLst/>
          </a:prstGeom>
          <a:solidFill>
            <a:srgbClr val="DAB600">
              <a:alpha val="70980"/>
            </a:srgbClr>
          </a:solidFill>
          <a:ln>
            <a:noFill/>
          </a:ln>
        </p:spPr>
        <p:txBody>
          <a:bodyPr lIns="182880" tIns="45709" rIns="91418" bIns="4570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rgbClr val="006587"/>
              </a:solidFill>
              <a:latin typeface="Garamond" pitchFamily="18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4" y="1678019"/>
            <a:ext cx="11013017" cy="43307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"/>
            <a:ext cx="12192000" cy="7242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E6E34-A400-48C8-91AF-138F4DFD7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91" y="573569"/>
            <a:ext cx="11138108" cy="317500"/>
          </a:xfrm>
          <a:prstGeom prst="rect">
            <a:avLst/>
          </a:prstGeom>
          <a:solidFill>
            <a:srgbClr val="DAB600">
              <a:alpha val="70980"/>
            </a:srgbClr>
          </a:solidFill>
          <a:ln>
            <a:noFill/>
          </a:ln>
        </p:spPr>
        <p:txBody>
          <a:bodyPr lIns="182880" tIns="45709" rIns="91418" bIns="4570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rgbClr val="006587"/>
              </a:solidFill>
              <a:latin typeface="Garamond" pitchFamily="18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4" y="1678019"/>
            <a:ext cx="11013017" cy="43307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"/>
            <a:ext cx="12192000" cy="7242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E6E34-A400-48C8-91AF-138F4DFD7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433" y="5433214"/>
            <a:ext cx="4143984" cy="1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2F658-7133-BF49-B567-901294A26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632" y="3070754"/>
            <a:ext cx="2875083" cy="78422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336EF8-56D0-5142-9B51-FEA51D3D5C32}"/>
              </a:ext>
            </a:extLst>
          </p:cNvPr>
          <p:cNvSpPr>
            <a:spLocks noChangeAspect="1"/>
          </p:cNvSpPr>
          <p:nvPr userDrawn="1"/>
        </p:nvSpPr>
        <p:spPr>
          <a:xfrm>
            <a:off x="-2743873" y="-685800"/>
            <a:ext cx="8229600" cy="82296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2E67670-73A0-1E46-AFCC-2A2DCADF36D6}"/>
              </a:ext>
            </a:extLst>
          </p:cNvPr>
          <p:cNvSpPr>
            <a:spLocks noChangeAspect="1"/>
          </p:cNvSpPr>
          <p:nvPr userDrawn="1"/>
        </p:nvSpPr>
        <p:spPr>
          <a:xfrm>
            <a:off x="4631633" y="914400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75C2EA0-22CA-5F44-9AF3-39446B3D7CF0}"/>
              </a:ext>
            </a:extLst>
          </p:cNvPr>
          <p:cNvSpPr>
            <a:spLocks noChangeAspect="1"/>
          </p:cNvSpPr>
          <p:nvPr userDrawn="1"/>
        </p:nvSpPr>
        <p:spPr>
          <a:xfrm>
            <a:off x="5386648" y="2852928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98D63D-1227-C74D-9ECB-DC93E1FC8732}"/>
              </a:ext>
            </a:extLst>
          </p:cNvPr>
          <p:cNvSpPr>
            <a:spLocks noChangeAspect="1"/>
          </p:cNvSpPr>
          <p:nvPr userDrawn="1"/>
        </p:nvSpPr>
        <p:spPr>
          <a:xfrm>
            <a:off x="5386648" y="3822192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BE12B66-0D5E-FE4D-B912-FCC093D4AD39}"/>
              </a:ext>
            </a:extLst>
          </p:cNvPr>
          <p:cNvSpPr>
            <a:spLocks noChangeAspect="1"/>
          </p:cNvSpPr>
          <p:nvPr userDrawn="1"/>
        </p:nvSpPr>
        <p:spPr>
          <a:xfrm>
            <a:off x="5158859" y="4791456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D70E46D-27A3-9A41-816A-97E6A5B629A8}"/>
              </a:ext>
            </a:extLst>
          </p:cNvPr>
          <p:cNvSpPr>
            <a:spLocks noChangeAspect="1"/>
          </p:cNvSpPr>
          <p:nvPr userDrawn="1"/>
        </p:nvSpPr>
        <p:spPr>
          <a:xfrm>
            <a:off x="5158859" y="1883664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EF863D4-B313-DC43-9B62-475C469B62E5}"/>
              </a:ext>
            </a:extLst>
          </p:cNvPr>
          <p:cNvSpPr>
            <a:spLocks noChangeAspect="1"/>
          </p:cNvSpPr>
          <p:nvPr userDrawn="1"/>
        </p:nvSpPr>
        <p:spPr>
          <a:xfrm>
            <a:off x="4631633" y="5760720"/>
            <a:ext cx="146304" cy="14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9A4E947F-94B2-3242-BEB3-C607362CF91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5727" y="557212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01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xmlns="" id="{DE21DB02-8F43-7347-8F11-8240CBE4E6F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77270" y="754389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xmlns="" id="{3EF1C4C6-F79D-084B-845F-392FE51E1DF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937283" y="1527048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02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xmlns="" id="{0814702E-95BC-2546-96AD-9FDB54EE156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728826" y="1734069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0" name="Text Placeholder 43">
            <a:extLst>
              <a:ext uri="{FF2B5EF4-FFF2-40B4-BE49-F238E27FC236}">
                <a16:creationId xmlns:a16="http://schemas.microsoft.com/office/drawing/2014/main" xmlns="" id="{2F505F6B-BF40-B844-A467-897674A8357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1777" y="2496312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03</a:t>
            </a:r>
          </a:p>
        </p:txBody>
      </p:sp>
      <p:sp>
        <p:nvSpPr>
          <p:cNvPr id="61" name="Text Placeholder 43">
            <a:extLst>
              <a:ext uri="{FF2B5EF4-FFF2-40B4-BE49-F238E27FC236}">
                <a16:creationId xmlns:a16="http://schemas.microsoft.com/office/drawing/2014/main" xmlns="" id="{E324BEAB-B8D1-9340-8F14-231D32B2053A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2648" y="2703333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68" name="Text Placeholder 43">
            <a:extLst>
              <a:ext uri="{FF2B5EF4-FFF2-40B4-BE49-F238E27FC236}">
                <a16:creationId xmlns:a16="http://schemas.microsoft.com/office/drawing/2014/main" xmlns="" id="{648A2D62-F07D-664F-9E35-1642E7A1455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21777" y="3465576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04</a:t>
            </a:r>
          </a:p>
        </p:txBody>
      </p:sp>
      <p:sp>
        <p:nvSpPr>
          <p:cNvPr id="69" name="Text Placeholder 43">
            <a:extLst>
              <a:ext uri="{FF2B5EF4-FFF2-40B4-BE49-F238E27FC236}">
                <a16:creationId xmlns:a16="http://schemas.microsoft.com/office/drawing/2014/main" xmlns="" id="{549A832B-4432-464B-BB8C-59F572F02CC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112648" y="3672597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76" name="Text Placeholder 43">
            <a:extLst>
              <a:ext uri="{FF2B5EF4-FFF2-40B4-BE49-F238E27FC236}">
                <a16:creationId xmlns:a16="http://schemas.microsoft.com/office/drawing/2014/main" xmlns="" id="{D87E0226-C919-C348-9EB1-9A068B45CFF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937283" y="4434840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05</a:t>
            </a:r>
          </a:p>
        </p:txBody>
      </p:sp>
      <p:sp>
        <p:nvSpPr>
          <p:cNvPr id="77" name="Text Placeholder 43">
            <a:extLst>
              <a:ext uri="{FF2B5EF4-FFF2-40B4-BE49-F238E27FC236}">
                <a16:creationId xmlns:a16="http://schemas.microsoft.com/office/drawing/2014/main" xmlns="" id="{99D49713-D414-134C-848F-2243392AD9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8826" y="4641861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6" name="Text Placeholder 43">
            <a:extLst>
              <a:ext uri="{FF2B5EF4-FFF2-40B4-BE49-F238E27FC236}">
                <a16:creationId xmlns:a16="http://schemas.microsoft.com/office/drawing/2014/main" xmlns="" id="{2A617545-28A2-3648-935B-7072A7205C1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485727" y="5404104"/>
            <a:ext cx="981106" cy="777240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4400" b="1" dirty="0">
                <a:solidFill>
                  <a:srgbClr val="CAB5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06</a:t>
            </a:r>
          </a:p>
        </p:txBody>
      </p:sp>
      <p:sp>
        <p:nvSpPr>
          <p:cNvPr id="87" name="Text Placeholder 43">
            <a:extLst>
              <a:ext uri="{FF2B5EF4-FFF2-40B4-BE49-F238E27FC236}">
                <a16:creationId xmlns:a16="http://schemas.microsoft.com/office/drawing/2014/main" xmlns="" id="{207A4246-632E-104C-83FB-F32E1E3159E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277270" y="5611125"/>
            <a:ext cx="4096191" cy="507831"/>
          </a:xfrm>
          <a:noFill/>
        </p:spPr>
        <p:txBody>
          <a:bodyPr wrap="square" lIns="108000" rIns="108000" rtlCol="0">
            <a:spAutoFit/>
          </a:bodyPr>
          <a:lstStyle>
            <a:lvl1pPr>
              <a:lnSpc>
                <a:spcPct val="100000"/>
              </a:lnSpc>
              <a:buNone/>
              <a:def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xmlns="" id="{71EA81D3-5779-4168-B648-861099B1A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928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E323404D-A502-E44B-A50E-3A158E62C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0238" y="822325"/>
            <a:ext cx="5211762" cy="521335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74F77-A64A-4347-8912-62CBB2C6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2" y="2647949"/>
            <a:ext cx="5494338" cy="3529013"/>
          </a:xfrm>
        </p:spPr>
        <p:txBody>
          <a:bodyPr anchor="t"/>
          <a:lstStyle>
            <a:lvl1pPr marL="11113" indent="-11113">
              <a:lnSpc>
                <a:spcPct val="114000"/>
              </a:lnSpc>
              <a:spcBef>
                <a:spcPts val="0"/>
              </a:spcBef>
              <a:buNone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73088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7575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62063" indent="-227013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719263" indent="-254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6C79E6-473B-5B4A-ABDD-B9EDEF6BD3B4}"/>
              </a:ext>
            </a:extLst>
          </p:cNvPr>
          <p:cNvCxnSpPr>
            <a:cxnSpLocks/>
          </p:cNvCxnSpPr>
          <p:nvPr userDrawn="1"/>
        </p:nvCxnSpPr>
        <p:spPr>
          <a:xfrm>
            <a:off x="0" y="457200"/>
            <a:ext cx="6675120" cy="0"/>
          </a:xfrm>
          <a:prstGeom prst="line">
            <a:avLst/>
          </a:prstGeom>
          <a:ln w="12700">
            <a:solidFill>
              <a:srgbClr val="7FB2C3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53B3B-907B-7248-B93D-3B0D52C58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462" y="906463"/>
            <a:ext cx="5212079" cy="784225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>
                <a:solidFill>
                  <a:srgbClr val="006688"/>
                </a:solidFill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8D5D573-BB75-D743-83C6-A2F90F1EE8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6462" y="1828799"/>
            <a:ext cx="5494338" cy="644525"/>
          </a:xfrm>
          <a:noFill/>
        </p:spPr>
        <p:txBody>
          <a:bodyPr wrap="square" rtlCol="0"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en-US" sz="1800" b="0" dirty="0" smtClean="0">
                <a:solidFill>
                  <a:srgbClr val="B99C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 Lorem ipsum dolor sit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do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eiusmod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incididunt</a:t>
            </a:r>
            <a:r>
              <a:rPr lang="en-US" altLang="ko-KR" b="1" dirty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 err="1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endParaRPr lang="ko-KR" altLang="en-US" b="1" dirty="0">
              <a:solidFill>
                <a:srgbClr val="0066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xmlns="" id="{7CF9C9AD-9B99-472E-8697-3A146F428E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780" y="92076"/>
            <a:ext cx="7380617" cy="323935"/>
          </a:xfrm>
          <a:noFill/>
        </p:spPr>
        <p:txBody>
          <a:bodyPr wrap="square" lIns="108000" rIns="108000" rtlCol="0">
            <a:spAutoFit/>
          </a:bodyPr>
          <a:lstStyle>
            <a:lvl1pPr indent="0">
              <a:lnSpc>
                <a:spcPct val="114000"/>
              </a:lnSpc>
              <a:spcBef>
                <a:spcPts val="0"/>
              </a:spcBef>
              <a:buNone/>
              <a:defRPr lang="en-US" sz="1400" b="0" kern="1200" cap="none" spc="300" baseline="0" dirty="0" smtClean="0">
                <a:solidFill>
                  <a:srgbClr val="B99C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en-US" dirty="0"/>
              <a:t>01 CHAPTER’S TITLE 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xmlns="" id="{A8672674-227D-4DF9-944F-F8A451F2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EF26B4-B890-1B47-80C1-9B05A4E86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6438" y="2256842"/>
            <a:ext cx="3200400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rgbClr val="006688"/>
                </a:solidFill>
              </a:defRPr>
            </a:lvl1pPr>
            <a:lvl2pPr>
              <a:defRPr lang="en-US" dirty="0" smtClean="0">
                <a:solidFill>
                  <a:srgbClr val="006688"/>
                </a:solidFill>
              </a:defRPr>
            </a:lvl2pPr>
            <a:lvl3pPr>
              <a:defRPr lang="en-US" dirty="0" smtClean="0">
                <a:solidFill>
                  <a:srgbClr val="006688"/>
                </a:solidFill>
              </a:defRPr>
            </a:lvl3pPr>
            <a:lvl4pPr>
              <a:defRPr lang="en-US" dirty="0" smtClean="0">
                <a:solidFill>
                  <a:srgbClr val="006688"/>
                </a:solidFill>
              </a:defRPr>
            </a:lvl4pPr>
            <a:lvl5pPr>
              <a:defRPr lang="en-US" dirty="0">
                <a:solidFill>
                  <a:srgbClr val="006688"/>
                </a:solidFill>
              </a:defRPr>
            </a:lvl5pPr>
          </a:lstStyle>
          <a:p>
            <a:pPr marL="11113" lvl="0" indent="-11113">
              <a:buNone/>
              <a:tabLst/>
            </a:pPr>
            <a:r>
              <a:rPr lang="en-US"/>
              <a:t>Click to edit Master text styles</a:t>
            </a:r>
          </a:p>
          <a:p>
            <a:pPr marL="11113" lvl="1" indent="-11113">
              <a:buNone/>
              <a:tabLst/>
            </a:pPr>
            <a:r>
              <a:rPr lang="en-US"/>
              <a:t>Second level</a:t>
            </a:r>
          </a:p>
          <a:p>
            <a:pPr marL="11113" lvl="2" indent="-11113">
              <a:buNone/>
              <a:tabLst/>
            </a:pPr>
            <a:r>
              <a:rPr lang="en-US"/>
              <a:t>Third level</a:t>
            </a:r>
          </a:p>
          <a:p>
            <a:pPr marL="11113" lvl="3" indent="-11113">
              <a:buNone/>
              <a:tabLst/>
            </a:pPr>
            <a:r>
              <a:rPr lang="en-US"/>
              <a:t>Fourth level</a:t>
            </a:r>
          </a:p>
          <a:p>
            <a:pPr marL="11113" lvl="4" indent="-11113"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9B2AF-93B0-B547-9D30-CAC24D0AB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91988" y="2256842"/>
            <a:ext cx="3263400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006688"/>
                </a:solidFill>
              </a:defRPr>
            </a:lvl1pPr>
            <a:lvl2pPr>
              <a:defRPr lang="en-US" smtClean="0">
                <a:solidFill>
                  <a:srgbClr val="006688"/>
                </a:solidFill>
              </a:defRPr>
            </a:lvl2pPr>
            <a:lvl3pPr>
              <a:defRPr lang="en-US" smtClean="0">
                <a:solidFill>
                  <a:srgbClr val="006688"/>
                </a:solidFill>
              </a:defRPr>
            </a:lvl3pPr>
            <a:lvl4pPr>
              <a:defRPr lang="en-US" smtClean="0">
                <a:solidFill>
                  <a:srgbClr val="006688"/>
                </a:solidFill>
              </a:defRPr>
            </a:lvl4pPr>
            <a:lvl5pPr>
              <a:defRPr lang="en-US">
                <a:solidFill>
                  <a:srgbClr val="006688"/>
                </a:solidFill>
              </a:defRPr>
            </a:lvl5pPr>
          </a:lstStyle>
          <a:p>
            <a:pPr marL="11113" lvl="0" indent="-11113">
              <a:buNone/>
              <a:tabLst/>
            </a:pPr>
            <a:r>
              <a:rPr lang="en-US"/>
              <a:t>Click to edit Master text styles</a:t>
            </a:r>
          </a:p>
          <a:p>
            <a:pPr marL="11113" lvl="1" indent="-11113">
              <a:buNone/>
              <a:tabLst/>
            </a:pPr>
            <a:r>
              <a:rPr lang="en-US"/>
              <a:t>Second level</a:t>
            </a:r>
          </a:p>
          <a:p>
            <a:pPr marL="11113" lvl="2" indent="-11113">
              <a:buNone/>
              <a:tabLst/>
            </a:pPr>
            <a:r>
              <a:rPr lang="en-US"/>
              <a:t>Third level</a:t>
            </a:r>
          </a:p>
          <a:p>
            <a:pPr marL="11113" lvl="3" indent="-11113">
              <a:buNone/>
              <a:tabLst/>
            </a:pPr>
            <a:r>
              <a:rPr lang="en-US"/>
              <a:t>Fourth level</a:t>
            </a:r>
          </a:p>
          <a:p>
            <a:pPr marL="11113" lvl="4" indent="-11113"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5DEEA-D3DB-F747-B495-04D7A25F9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4185551"/>
            <a:ext cx="3866470" cy="784225"/>
          </a:xfrm>
        </p:spPr>
        <p:txBody>
          <a:bodyPr/>
          <a:lstStyle>
            <a:lvl1pPr>
              <a:defRPr>
                <a:solidFill>
                  <a:srgbClr val="006688"/>
                </a:soli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3AB13-4D70-2742-9C84-9F435C5838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3679" y="1629594"/>
            <a:ext cx="2423159" cy="534762"/>
          </a:xfrm>
          <a:noFill/>
        </p:spPr>
        <p:txBody>
          <a:bodyPr wrap="square" lIns="108000" rIns="108000" rtlCol="0" anchor="b">
            <a:noAutofit/>
          </a:bodyPr>
          <a:lstStyle>
            <a:lvl1pPr marL="0" indent="0">
              <a:lnSpc>
                <a:spcPct val="80000"/>
              </a:lnSpc>
              <a:buNone/>
              <a:defRPr lang="en-US" sz="1800" b="1" dirty="0" smtClean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lnSpc>
                <a:spcPts val="1700"/>
              </a:lnSpc>
            </a:pP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Title</a:t>
            </a:r>
            <a:b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</a:t>
            </a:r>
            <a:endParaRPr lang="ko-KR" altLang="en-US" b="1" dirty="0">
              <a:solidFill>
                <a:srgbClr val="AD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DE6DC7-5DE1-9C4E-BB3C-7905E969DD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54281" y="1629594"/>
            <a:ext cx="2501106" cy="534762"/>
          </a:xfrm>
          <a:noFill/>
        </p:spPr>
        <p:txBody>
          <a:bodyPr wrap="square" lIns="108000" rIns="108000" rtlCol="0" anchor="b">
            <a:noAutofit/>
          </a:bodyPr>
          <a:lstStyle>
            <a:lvl1pPr marL="0" indent="0">
              <a:lnSpc>
                <a:spcPct val="80000"/>
              </a:lnSpc>
              <a:buNone/>
              <a:defRPr lang="en-US" sz="1800" b="1" dirty="0" smtClean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lnSpc>
                <a:spcPts val="1700"/>
              </a:lnSpc>
            </a:pP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Title</a:t>
            </a:r>
            <a:b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</a:t>
            </a:r>
            <a:endParaRPr lang="ko-KR" altLang="en-US" b="1" dirty="0">
              <a:solidFill>
                <a:srgbClr val="AD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C5EE0AF-91B0-484A-A617-C66BEF72BD47}"/>
              </a:ext>
            </a:extLst>
          </p:cNvPr>
          <p:cNvCxnSpPr>
            <a:cxnSpLocks/>
          </p:cNvCxnSpPr>
          <p:nvPr userDrawn="1"/>
        </p:nvCxnSpPr>
        <p:spPr>
          <a:xfrm>
            <a:off x="4526438" y="428480"/>
            <a:ext cx="7680960" cy="0"/>
          </a:xfrm>
          <a:prstGeom prst="line">
            <a:avLst/>
          </a:prstGeom>
          <a:ln w="12700">
            <a:solidFill>
              <a:srgbClr val="7FB2C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949288-3C5D-174D-A618-E9D6C8613765}"/>
              </a:ext>
            </a:extLst>
          </p:cNvPr>
          <p:cNvSpPr txBox="1"/>
          <p:nvPr userDrawn="1"/>
        </p:nvSpPr>
        <p:spPr>
          <a:xfrm>
            <a:off x="4415110" y="147933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ko-KR" altLang="en-US" sz="4400" b="1">
              <a:solidFill>
                <a:srgbClr val="AD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142C0F-6E24-FD4A-837A-538793AB9B2D}"/>
              </a:ext>
            </a:extLst>
          </p:cNvPr>
          <p:cNvSpPr txBox="1"/>
          <p:nvPr userDrawn="1"/>
        </p:nvSpPr>
        <p:spPr>
          <a:xfrm>
            <a:off x="7965712" y="147933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ko-KR" altLang="en-US" sz="4400" b="1">
              <a:solidFill>
                <a:srgbClr val="AD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CDCBDC5-9EDB-8E48-BBE3-F31513E8B1CA}"/>
              </a:ext>
            </a:extLst>
          </p:cNvPr>
          <p:cNvSpPr/>
          <p:nvPr userDrawn="1"/>
        </p:nvSpPr>
        <p:spPr>
          <a:xfrm>
            <a:off x="640081" y="3830648"/>
            <a:ext cx="2743200" cy="45719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B0B1A927-80B7-4240-8CC2-238B122A8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75" y="4872942"/>
            <a:ext cx="3881438" cy="830997"/>
          </a:xfrm>
          <a:noFill/>
        </p:spPr>
        <p:txBody>
          <a:bodyPr wrap="square" rtlCol="0">
            <a:spAutoFit/>
          </a:bodyPr>
          <a:lstStyle>
            <a:lvl1pPr marL="11113" indent="-11113">
              <a:lnSpc>
                <a:spcPct val="100000"/>
              </a:lnSpc>
              <a:buNone/>
              <a:tabLst/>
              <a:defRPr lang="en-US" sz="1600" b="1" smtClean="0">
                <a:solidFill>
                  <a:srgbClr val="0066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US" sz="1800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r>
              <a:rPr lang="en-US" altLang="ko-KR" dirty="0"/>
              <a:t> </a:t>
            </a:r>
            <a:r>
              <a:rPr lang="en-US" altLang="ko-KR" dirty="0" err="1"/>
              <a:t>labore</a:t>
            </a:r>
            <a:r>
              <a:rPr lang="en-US" altLang="ko-KR" dirty="0"/>
              <a:t> et dolore magna </a:t>
            </a:r>
            <a:r>
              <a:rPr lang="en-US" altLang="ko-KR" dirty="0" err="1"/>
              <a:t>aliqua</a:t>
            </a:r>
            <a:r>
              <a:rPr lang="en-US" altLang="ko-KR" dirty="0"/>
              <a:t>.</a:t>
            </a:r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xmlns="" id="{17E473C9-2C25-4B7D-9F7B-1BE104E0E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763" y="1"/>
            <a:ext cx="2743200" cy="3829049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/>
            </a:lvl1pPr>
          </a:lstStyle>
          <a:p>
            <a:pPr lvl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E5BCC0FD-19DE-4386-B6E3-3CEB47AA1D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542553" y="706077"/>
            <a:ext cx="2423159" cy="534762"/>
          </a:xfrm>
          <a:noFill/>
        </p:spPr>
        <p:txBody>
          <a:bodyPr wrap="square" lIns="108000" rIns="108000" rtlCol="0" anchor="b">
            <a:noAutofit/>
          </a:bodyPr>
          <a:lstStyle>
            <a:lvl1pPr marL="0" indent="0">
              <a:lnSpc>
                <a:spcPct val="80000"/>
              </a:lnSpc>
              <a:buNone/>
              <a:defRPr lang="ko-KR" altLang="en-US" sz="1400" b="0" kern="1200" dirty="0">
                <a:solidFill>
                  <a:srgbClr val="006688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lnSpc>
                <a:spcPts val="1700"/>
              </a:lnSpc>
            </a:pP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Title</a:t>
            </a:r>
            <a:b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b="1" dirty="0">
                <a:solidFill>
                  <a:srgbClr val="AD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</a:t>
            </a:r>
            <a:endParaRPr lang="ko-KR" altLang="en-US" b="1" dirty="0">
              <a:solidFill>
                <a:srgbClr val="AD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43">
            <a:extLst>
              <a:ext uri="{FF2B5EF4-FFF2-40B4-BE49-F238E27FC236}">
                <a16:creationId xmlns:a16="http://schemas.microsoft.com/office/drawing/2014/main" xmlns="" id="{1F7E8861-1DE6-4431-BBF0-AFF8BC70D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956" y="44374"/>
            <a:ext cx="7380617" cy="323935"/>
          </a:xfrm>
          <a:noFill/>
        </p:spPr>
        <p:txBody>
          <a:bodyPr wrap="square" lIns="108000" rIns="108000" rtlCol="0">
            <a:spAutoFit/>
          </a:bodyPr>
          <a:lstStyle>
            <a:lvl1pPr indent="0">
              <a:lnSpc>
                <a:spcPct val="114000"/>
              </a:lnSpc>
              <a:spcBef>
                <a:spcPts val="0"/>
              </a:spcBef>
              <a:buNone/>
              <a:defRPr lang="en-US" sz="1400" b="0" kern="1200" cap="none" spc="300" baseline="0" dirty="0" smtClean="0">
                <a:solidFill>
                  <a:srgbClr val="B99C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lvl="0"/>
            <a:r>
              <a:rPr lang="en-US" dirty="0"/>
              <a:t>01 CHAPTER’S TITLE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xmlns="" id="{DFBEFB8F-6927-4BD8-913E-B91ADAC52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2F658-7133-BF49-B567-901294A2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642"/>
            <a:ext cx="10447337" cy="651597"/>
          </a:xfrm>
        </p:spPr>
        <p:txBody>
          <a:bodyPr anchor="ctr"/>
          <a:lstStyle>
            <a:lvl1pPr>
              <a:lnSpc>
                <a:spcPct val="114000"/>
              </a:lnSpc>
              <a:defRPr>
                <a:solidFill>
                  <a:srgbClr val="0066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xmlns="" id="{584C7708-9EED-46E1-914A-4E005F195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AA495A-5827-484C-BCE3-AAF90E646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38" t="18132" r="10730" b="26540"/>
          <a:stretch/>
        </p:blipFill>
        <p:spPr>
          <a:xfrm>
            <a:off x="1080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1E378-F629-2841-9C73-E6C8D7FCF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4990" y="2778835"/>
            <a:ext cx="6289322" cy="867930"/>
          </a:xfr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defRPr lang="en-US" sz="56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Insert Divider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0675AE0-1E33-6345-8BA6-73FA70EB0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4587" y="3652590"/>
            <a:ext cx="4384428" cy="1"/>
          </a:xfrm>
          <a:prstGeom prst="line">
            <a:avLst/>
          </a:prstGeom>
          <a:ln w="25400">
            <a:solidFill>
              <a:srgbClr val="CAB5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1B85D2AB-68D7-C54F-83AB-A200393185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4988" y="3782155"/>
            <a:ext cx="6289321" cy="369324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2000" b="0" i="0" noProof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>
              <a:buNone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 the Subtitle of Your Presentation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xmlns="" id="{6C12EC30-133E-4F64-813C-E1C3F559BD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475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1E378-F629-2841-9C73-E6C8D7FCF0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4990" y="2778835"/>
            <a:ext cx="6289322" cy="867930"/>
          </a:xfr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defRPr lang="en-US" sz="56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en-US" dirty="0"/>
              <a:t>Insert Divider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0675AE0-1E33-6345-8BA6-73FA70EB0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914587" y="3652590"/>
            <a:ext cx="4384428" cy="1"/>
          </a:xfrm>
          <a:prstGeom prst="line">
            <a:avLst/>
          </a:prstGeom>
          <a:ln w="25400">
            <a:solidFill>
              <a:srgbClr val="CAB5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1B85D2AB-68D7-C54F-83AB-A200393185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4988" y="3782155"/>
            <a:ext cx="6289321" cy="369324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2000" b="0" i="0" noProof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>
              <a:buNone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 the Subtitle of Your Presentation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FE757DF3-48F2-4F42-9D7C-2B1603950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708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267603-D9BF-6E42-91BC-218865BE0213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D3F9A421-777F-FD44-B520-31EFAC00E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463" y="2659687"/>
            <a:ext cx="3992916" cy="1493807"/>
          </a:xfrm>
          <a:noFill/>
        </p:spPr>
        <p:txBody>
          <a:bodyPr wrap="square" rtlCol="0" anchor="ctr">
            <a:spAutoFit/>
          </a:bodyPr>
          <a:lstStyle>
            <a:lvl1pPr>
              <a:defRPr lang="en-US" sz="5600" dirty="0">
                <a:solidFill>
                  <a:srgbClr val="0066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5400"/>
              </a:lnSpc>
            </a:pPr>
            <a:r>
              <a:rPr lang="en-US" dirty="0"/>
              <a:t>Subsection Break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794D5EE-606E-924D-B8EC-2A3ACF3E2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06" t="18132" r="34176" b="2654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xmlns="" id="{2AE48DCB-3E8C-4EB7-9770-42EA4BF24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267603-D9BF-6E42-91BC-218865BE0213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D3F9A421-777F-FD44-B520-31EFAC00E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463" y="2659687"/>
            <a:ext cx="3992916" cy="1493807"/>
          </a:xfrm>
          <a:noFill/>
        </p:spPr>
        <p:txBody>
          <a:bodyPr wrap="square" rtlCol="0" anchor="ctr">
            <a:spAutoFit/>
          </a:bodyPr>
          <a:lstStyle>
            <a:lvl1pPr>
              <a:defRPr lang="en-US" sz="5600" dirty="0">
                <a:solidFill>
                  <a:srgbClr val="0066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ts val="5400"/>
              </a:lnSpc>
            </a:pPr>
            <a:r>
              <a:rPr lang="en-US" dirty="0"/>
              <a:t>Subsection Break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xmlns="" id="{6123BD19-67A3-419D-B6FA-1015FBED9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3DFDD0-6BD3-7848-A95A-8CA51AD0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2" y="906463"/>
            <a:ext cx="10447337" cy="784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721B7F-1801-474E-AD35-FCDEC5E5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462" y="1825625"/>
            <a:ext cx="10447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13" lvl="0" indent="-11113">
              <a:buNone/>
              <a:tabLst/>
            </a:pPr>
            <a:r>
              <a:rPr lang="en-US" dirty="0"/>
              <a:t>Click to edit Master text styles</a:t>
            </a:r>
          </a:p>
          <a:p>
            <a:pPr marL="11113" lvl="1" indent="-11113">
              <a:buNone/>
              <a:tabLst/>
            </a:pPr>
            <a:r>
              <a:rPr lang="en-US" dirty="0"/>
              <a:t>Second level</a:t>
            </a:r>
          </a:p>
          <a:p>
            <a:pPr marL="11113" lvl="2" indent="-11113">
              <a:buNone/>
              <a:tabLst/>
            </a:pPr>
            <a:r>
              <a:rPr lang="en-US" dirty="0"/>
              <a:t>Third level</a:t>
            </a:r>
          </a:p>
          <a:p>
            <a:pPr marL="11113" lvl="3" indent="-11113">
              <a:buNone/>
              <a:tabLst/>
            </a:pPr>
            <a:r>
              <a:rPr lang="en-US" dirty="0"/>
              <a:t>Fourth level</a:t>
            </a:r>
          </a:p>
          <a:p>
            <a:pPr marL="11113" lvl="4" indent="-11113">
              <a:buNone/>
              <a:tabLst/>
            </a:pPr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385A17-D6D5-2649-B548-D6839B092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2D6870-B4AB-7F4F-A6AB-0E957C3ED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3575" y="6522996"/>
            <a:ext cx="3263400" cy="1984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 kumimoji="0" lang="en-US" sz="7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 Light" panose="020F0302020204030204" pitchFamily="34" charset="0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398860-CBB7-4C3B-9701-DC423904BBBA}"/>
              </a:ext>
            </a:extLst>
          </p:cNvPr>
          <p:cNvSpPr txBox="1"/>
          <p:nvPr userDrawn="1"/>
        </p:nvSpPr>
        <p:spPr>
          <a:xfrm>
            <a:off x="11546975" y="6491430"/>
            <a:ext cx="344984" cy="2308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>
              <a:defRPr sz="1100">
                <a:latin typeface="+mj-lt"/>
              </a:defRPr>
            </a:lvl1pPr>
          </a:lstStyle>
          <a:p>
            <a:pPr algn="ctr"/>
            <a:fld id="{6E75E9E9-9C25-4164-8BD0-69E730975F05}" type="slidenum">
              <a:rPr lang="en-US" sz="90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00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60" r:id="rId2"/>
    <p:sldLayoutId id="2147483950" r:id="rId3"/>
    <p:sldLayoutId id="2147483964" r:id="rId4"/>
    <p:sldLayoutId id="2147483954" r:id="rId5"/>
    <p:sldLayoutId id="2147483962" r:id="rId6"/>
    <p:sldLayoutId id="2147483965" r:id="rId7"/>
    <p:sldLayoutId id="2147483951" r:id="rId8"/>
    <p:sldLayoutId id="2147483966" r:id="rId9"/>
    <p:sldLayoutId id="2147483955" r:id="rId10"/>
    <p:sldLayoutId id="2147483967" r:id="rId11"/>
    <p:sldLayoutId id="2147483969" r:id="rId12"/>
    <p:sldLayoutId id="2147483970" r:id="rId13"/>
    <p:sldLayoutId id="2147483972" r:id="rId14"/>
    <p:sldLayoutId id="2147483975" r:id="rId15"/>
    <p:sldLayoutId id="2147483976" r:id="rId16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1" userDrawn="1">
          <p15:clr>
            <a:srgbClr val="F26B43"/>
          </p15:clr>
        </p15:guide>
        <p15:guide id="4" orient="horz" pos="571" userDrawn="1">
          <p15:clr>
            <a:srgbClr val="F26B43"/>
          </p15:clr>
        </p15:guide>
        <p15:guide id="5" orient="horz" pos="1042" userDrawn="1">
          <p15:clr>
            <a:srgbClr val="F26B43"/>
          </p15:clr>
        </p15:guide>
        <p15:guide id="6" orient="horz" pos="1147" userDrawn="1">
          <p15:clr>
            <a:srgbClr val="F26B43"/>
          </p15:clr>
        </p15:guide>
        <p15:guide id="7" orient="horz" pos="1558" userDrawn="1">
          <p15:clr>
            <a:srgbClr val="F26B43"/>
          </p15:clr>
        </p15:guide>
        <p15:guide id="8" orient="horz" pos="1668" userDrawn="1">
          <p15:clr>
            <a:srgbClr val="F26B43"/>
          </p15:clr>
        </p15:guide>
        <p15:guide id="9" orient="horz" pos="34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usich.gov/resources/uploads/asset_library/Core-Components-of-Outreach-2019.pdf" TargetMode="Externa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hyperlink" Target="https://www.lahsa.org/documents?id=5404-best-practices-for-addressing-street-encampment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lahsa.org/documents?id=5404-best-practices-for-addressing-street-encampments" TargetMode="Externa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less.lacounty.gov/wp-content/uploads/2017/01/Strategy-E-1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8.svg"/><Relationship Id="rId13" Type="http://schemas.openxmlformats.org/officeDocument/2006/relationships/image" Target="../media/image14.png"/><Relationship Id="rId14" Type="http://schemas.openxmlformats.org/officeDocument/2006/relationships/image" Target="../media/image20.sv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10.png"/><Relationship Id="rId6" Type="http://schemas.openxmlformats.org/officeDocument/2006/relationships/image" Target="../media/image12.svg"/><Relationship Id="rId7" Type="http://schemas.openxmlformats.org/officeDocument/2006/relationships/image" Target="../media/image11.png"/><Relationship Id="rId8" Type="http://schemas.openxmlformats.org/officeDocument/2006/relationships/image" Target="../media/image14.svg"/><Relationship Id="rId9" Type="http://schemas.openxmlformats.org/officeDocument/2006/relationships/image" Target="../media/image12.png"/><Relationship Id="rId10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pixabay.com/en/drawing-pin-tack-thumbtack-red-146214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long train on a steel track&#10;&#10;Description automatically generated">
            <a:extLst>
              <a:ext uri="{FF2B5EF4-FFF2-40B4-BE49-F238E27FC236}">
                <a16:creationId xmlns:a16="http://schemas.microsoft.com/office/drawing/2014/main" xmlns="" id="{7BC12EF1-596B-482A-81E2-257A2CD34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100" cy="68643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B853EE-D054-4365-88B8-1F757641AE35}"/>
              </a:ext>
            </a:extLst>
          </p:cNvPr>
          <p:cNvSpPr/>
          <p:nvPr/>
        </p:nvSpPr>
        <p:spPr>
          <a:xfrm>
            <a:off x="0" y="0"/>
            <a:ext cx="12192000" cy="6864391"/>
          </a:xfrm>
          <a:prstGeom prst="rect">
            <a:avLst/>
          </a:prstGeom>
          <a:solidFill>
            <a:srgbClr val="00668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E8AC927-E059-44F3-8C68-98C96FDBF063}"/>
              </a:ext>
            </a:extLst>
          </p:cNvPr>
          <p:cNvCxnSpPr>
            <a:cxnSpLocks/>
          </p:cNvCxnSpPr>
          <p:nvPr/>
        </p:nvCxnSpPr>
        <p:spPr>
          <a:xfrm>
            <a:off x="4255488" y="4354390"/>
            <a:ext cx="1672542" cy="0"/>
          </a:xfrm>
          <a:prstGeom prst="line">
            <a:avLst/>
          </a:prstGeom>
          <a:ln w="31750">
            <a:solidFill>
              <a:srgbClr val="CAB54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AFD9A0C-CF62-4719-B418-26AC07A67766}"/>
              </a:ext>
            </a:extLst>
          </p:cNvPr>
          <p:cNvSpPr txBox="1">
            <a:spLocks/>
          </p:cNvSpPr>
          <p:nvPr/>
        </p:nvSpPr>
        <p:spPr>
          <a:xfrm>
            <a:off x="4090948" y="1365127"/>
            <a:ext cx="7454810" cy="2252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cap="none" spc="300" baseline="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4000" spc="-10" dirty="0">
                <a:latin typeface="+mj-lt"/>
              </a:rPr>
              <a:t>Street Outreach &amp; the Coordinated Outreach System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xmlns="" id="{01A59A0B-CD89-4B5E-95CC-ADF38042D6AC}"/>
              </a:ext>
            </a:extLst>
          </p:cNvPr>
          <p:cNvSpPr txBox="1">
            <a:spLocks/>
          </p:cNvSpPr>
          <p:nvPr/>
        </p:nvSpPr>
        <p:spPr>
          <a:xfrm>
            <a:off x="4090947" y="3525344"/>
            <a:ext cx="7380617" cy="42319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lvl1pPr marL="228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600" b="1" kern="1200" cap="none" spc="300" baseline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LOS ANGELES HOMELESS SERVICES AUTHORITY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xmlns="" id="{694D2FD7-2B5C-41DA-8116-1E1EEF2BEB18}"/>
              </a:ext>
            </a:extLst>
          </p:cNvPr>
          <p:cNvSpPr txBox="1">
            <a:spLocks/>
          </p:cNvSpPr>
          <p:nvPr/>
        </p:nvSpPr>
        <p:spPr>
          <a:xfrm>
            <a:off x="4115566" y="4627491"/>
            <a:ext cx="7766991" cy="16647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lvl1pPr marL="22860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dirty="0" smtClean="0"/>
              <a:t>Colleen Murphy, </a:t>
            </a:r>
            <a:r>
              <a:rPr lang="en-US" sz="1800" dirty="0" err="1" smtClean="0"/>
              <a:t>PGDip</a:t>
            </a:r>
            <a:r>
              <a:rPr lang="en-US" sz="1800" dirty="0" smtClean="0"/>
              <a:t>, Manager of Unsheltered Strategies, LAHSA</a:t>
            </a:r>
          </a:p>
          <a:p>
            <a:pPr marL="0"/>
            <a:endParaRPr lang="en-US" sz="1800" dirty="0"/>
          </a:p>
          <a:p>
            <a:pPr marL="0"/>
            <a:r>
              <a:rPr lang="en-US" sz="1800" dirty="0" smtClean="0"/>
              <a:t>Patrick </a:t>
            </a:r>
            <a:r>
              <a:rPr lang="en-US" sz="1800" dirty="0" err="1" smtClean="0"/>
              <a:t>Siggins</a:t>
            </a:r>
            <a:r>
              <a:rPr lang="en-US" sz="1800" dirty="0" smtClean="0"/>
              <a:t>, SPA 4 Outreach Coordinator, PATH</a:t>
            </a:r>
          </a:p>
          <a:p>
            <a:pPr marL="0"/>
            <a:endParaRPr lang="en-US" sz="1800" dirty="0"/>
          </a:p>
          <a:p>
            <a:pPr marL="0"/>
            <a:r>
              <a:rPr lang="en-US" sz="1800" dirty="0" smtClean="0"/>
              <a:t>September </a:t>
            </a:r>
            <a:r>
              <a:rPr lang="en-US" sz="1800" dirty="0" smtClean="0"/>
              <a:t>2021</a:t>
            </a:r>
            <a:endParaRPr lang="en-US" sz="1800" dirty="0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xmlns="" id="{8C182383-B987-4C34-A26A-AE00FE92DA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36" y="1365127"/>
            <a:ext cx="3083461" cy="39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57AF30C-C08D-43FC-BD1F-A9DF42AE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661612"/>
            <a:ext cx="5694794" cy="4700273"/>
          </a:xfrm>
        </p:spPr>
        <p:txBody>
          <a:bodyPr>
            <a:noAutofit/>
          </a:bodyPr>
          <a:lstStyle/>
          <a:p>
            <a:pPr marL="401638" indent="-234950">
              <a:buFont typeface="Arial"/>
              <a:buChar char="•"/>
            </a:pPr>
            <a:r>
              <a:rPr lang="en-US" sz="1500" dirty="0"/>
              <a:t>SPA-Based Outreach Coordinators are the glue </a:t>
            </a:r>
          </a:p>
          <a:p>
            <a:pPr marL="963613" lvl="1" indent="-234950">
              <a:buFont typeface="Arial"/>
              <a:buChar char="•"/>
            </a:pPr>
            <a:r>
              <a:rPr lang="en-US" sz="1500" dirty="0"/>
              <a:t>Coordinate strategies and teams</a:t>
            </a:r>
          </a:p>
          <a:p>
            <a:pPr marL="285750" indent="-119063">
              <a:buFont typeface="Arial"/>
              <a:buChar char="•"/>
            </a:pPr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Outreach hubs created in each SPA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/>
              <a:t>Teams assigned to hubs according to need (and in accordance with any contractual requirements) for proactive outreach</a:t>
            </a:r>
          </a:p>
          <a:p>
            <a:pPr lvl="1"/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Weekly strategy, update care coordination meetings in each SPA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Team huddles to address specific projects, needs</a:t>
            </a:r>
          </a:p>
          <a:p>
            <a:pPr marL="847725" lvl="1" indent="-285750">
              <a:buFont typeface="Arial"/>
              <a:buChar char="•"/>
            </a:pPr>
            <a:r>
              <a:rPr lang="en-US" sz="1500" dirty="0" smtClean="0"/>
              <a:t>ABH</a:t>
            </a:r>
            <a:r>
              <a:rPr lang="en-US" sz="1500" dirty="0"/>
              <a:t>, Roadmap IH</a:t>
            </a:r>
          </a:p>
          <a:p>
            <a:pPr marL="847725" lvl="1" indent="-285750">
              <a:buFont typeface="Arial"/>
              <a:buChar char="•"/>
            </a:pPr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LA-HOP requests deployed via teams assigned to these hubs and any other considerations (population, MH need, etc.)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Teams coordinate on-the-ground in their HUBs</a:t>
            </a:r>
          </a:p>
          <a:p>
            <a:pPr marL="401638" indent="-234950">
              <a:buFont typeface="Arial"/>
              <a:buChar char="•"/>
            </a:pPr>
            <a:endParaRPr lang="en-US" sz="1200" dirty="0"/>
          </a:p>
          <a:p>
            <a:pPr marL="401638" indent="-234950">
              <a:buFont typeface="Arial"/>
              <a:buChar char="•"/>
            </a:pPr>
            <a:r>
              <a:rPr lang="en-US" sz="1500" dirty="0"/>
              <a:t>HMIS ensures that teams know who is serving who</a:t>
            </a:r>
          </a:p>
          <a:p>
            <a:endParaRPr lang="en-US" sz="15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E3E83A-C4CA-48DA-A537-7A56F03D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46" y="731520"/>
            <a:ext cx="5470396" cy="532448"/>
          </a:xfrm>
        </p:spPr>
        <p:txBody>
          <a:bodyPr>
            <a:noAutofit/>
          </a:bodyPr>
          <a:lstStyle/>
          <a:p>
            <a:r>
              <a:rPr lang="en-US" sz="3000" b="1" dirty="0"/>
              <a:t>Outreach coordination</a:t>
            </a:r>
          </a:p>
        </p:txBody>
      </p:sp>
      <p:pic>
        <p:nvPicPr>
          <p:cNvPr id="12" name="Picture 11" descr="Screen Shot 2019-09-11 at 10.18.31 AM.png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2" t="16366" r="6020" b="22437"/>
          <a:stretch/>
        </p:blipFill>
        <p:spPr>
          <a:xfrm>
            <a:off x="6118542" y="281388"/>
            <a:ext cx="6073458" cy="4793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46218C-FE0E-4BCC-BDFE-D7D3DE4CC9F2}"/>
              </a:ext>
            </a:extLst>
          </p:cNvPr>
          <p:cNvSpPr/>
          <p:nvPr/>
        </p:nvSpPr>
        <p:spPr>
          <a:xfrm flipV="1">
            <a:off x="707278" y="1467106"/>
            <a:ext cx="2544758" cy="50465"/>
          </a:xfrm>
          <a:prstGeom prst="rect">
            <a:avLst/>
          </a:prstGeom>
          <a:solidFill>
            <a:srgbClr val="286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F968DE3-7113-4462-A827-21D7E451A050}"/>
              </a:ext>
            </a:extLst>
          </p:cNvPr>
          <p:cNvSpPr/>
          <p:nvPr/>
        </p:nvSpPr>
        <p:spPr>
          <a:xfrm>
            <a:off x="6722706" y="1063690"/>
            <a:ext cx="2990461" cy="2034073"/>
          </a:xfrm>
          <a:custGeom>
            <a:avLst/>
            <a:gdLst>
              <a:gd name="connsiteX0" fmla="*/ 167951 w 2990461"/>
              <a:gd name="connsiteY0" fmla="*/ 1987420 h 2034073"/>
              <a:gd name="connsiteX1" fmla="*/ 153955 w 2990461"/>
              <a:gd name="connsiteY1" fmla="*/ 1740159 h 2034073"/>
              <a:gd name="connsiteX2" fmla="*/ 37323 w 2990461"/>
              <a:gd name="connsiteY2" fmla="*/ 1679510 h 2034073"/>
              <a:gd name="connsiteX3" fmla="*/ 0 w 2990461"/>
              <a:gd name="connsiteY3" fmla="*/ 1567543 h 2034073"/>
              <a:gd name="connsiteX4" fmla="*/ 97972 w 2990461"/>
              <a:gd name="connsiteY4" fmla="*/ 1474237 h 2034073"/>
              <a:gd name="connsiteX5" fmla="*/ 102637 w 2990461"/>
              <a:gd name="connsiteY5" fmla="*/ 1287624 h 2034073"/>
              <a:gd name="connsiteX6" fmla="*/ 130629 w 2990461"/>
              <a:gd name="connsiteY6" fmla="*/ 1254967 h 2034073"/>
              <a:gd name="connsiteX7" fmla="*/ 135294 w 2990461"/>
              <a:gd name="connsiteY7" fmla="*/ 1194318 h 2034073"/>
              <a:gd name="connsiteX8" fmla="*/ 121298 w 2990461"/>
              <a:gd name="connsiteY8" fmla="*/ 1152330 h 2034073"/>
              <a:gd name="connsiteX9" fmla="*/ 158621 w 2990461"/>
              <a:gd name="connsiteY9" fmla="*/ 1133669 h 2034073"/>
              <a:gd name="connsiteX10" fmla="*/ 209939 w 2990461"/>
              <a:gd name="connsiteY10" fmla="*/ 1119673 h 2034073"/>
              <a:gd name="connsiteX11" fmla="*/ 270588 w 2990461"/>
              <a:gd name="connsiteY11" fmla="*/ 1124339 h 2034073"/>
              <a:gd name="connsiteX12" fmla="*/ 312576 w 2990461"/>
              <a:gd name="connsiteY12" fmla="*/ 1161661 h 2034073"/>
              <a:gd name="connsiteX13" fmla="*/ 363894 w 2990461"/>
              <a:gd name="connsiteY13" fmla="*/ 1110343 h 2034073"/>
              <a:gd name="connsiteX14" fmla="*/ 447870 w 2990461"/>
              <a:gd name="connsiteY14" fmla="*/ 1129004 h 2034073"/>
              <a:gd name="connsiteX15" fmla="*/ 447870 w 2990461"/>
              <a:gd name="connsiteY15" fmla="*/ 1129004 h 2034073"/>
              <a:gd name="connsiteX16" fmla="*/ 494523 w 2990461"/>
              <a:gd name="connsiteY16" fmla="*/ 1101012 h 2034073"/>
              <a:gd name="connsiteX17" fmla="*/ 471196 w 2990461"/>
              <a:gd name="connsiteY17" fmla="*/ 1045028 h 2034073"/>
              <a:gd name="connsiteX18" fmla="*/ 452535 w 2990461"/>
              <a:gd name="connsiteY18" fmla="*/ 1003041 h 2034073"/>
              <a:gd name="connsiteX19" fmla="*/ 499188 w 2990461"/>
              <a:gd name="connsiteY19" fmla="*/ 965718 h 2034073"/>
              <a:gd name="connsiteX20" fmla="*/ 522514 w 2990461"/>
              <a:gd name="connsiteY20" fmla="*/ 956388 h 2034073"/>
              <a:gd name="connsiteX21" fmla="*/ 489857 w 2990461"/>
              <a:gd name="connsiteY21" fmla="*/ 919065 h 2034073"/>
              <a:gd name="connsiteX22" fmla="*/ 466531 w 2990461"/>
              <a:gd name="connsiteY22" fmla="*/ 853751 h 2034073"/>
              <a:gd name="connsiteX23" fmla="*/ 503853 w 2990461"/>
              <a:gd name="connsiteY23" fmla="*/ 811763 h 2034073"/>
              <a:gd name="connsiteX24" fmla="*/ 503853 w 2990461"/>
              <a:gd name="connsiteY24" fmla="*/ 811763 h 2034073"/>
              <a:gd name="connsiteX25" fmla="*/ 527180 w 2990461"/>
              <a:gd name="connsiteY25" fmla="*/ 723122 h 2034073"/>
              <a:gd name="connsiteX26" fmla="*/ 802433 w 2990461"/>
              <a:gd name="connsiteY26" fmla="*/ 783771 h 2034073"/>
              <a:gd name="connsiteX27" fmla="*/ 849086 w 2990461"/>
              <a:gd name="connsiteY27" fmla="*/ 853751 h 2034073"/>
              <a:gd name="connsiteX28" fmla="*/ 872412 w 2990461"/>
              <a:gd name="connsiteY28" fmla="*/ 919065 h 2034073"/>
              <a:gd name="connsiteX29" fmla="*/ 1003041 w 2990461"/>
              <a:gd name="connsiteY29" fmla="*/ 979714 h 2034073"/>
              <a:gd name="connsiteX30" fmla="*/ 1091682 w 2990461"/>
              <a:gd name="connsiteY30" fmla="*/ 965718 h 2034073"/>
              <a:gd name="connsiteX31" fmla="*/ 1166327 w 2990461"/>
              <a:gd name="connsiteY31" fmla="*/ 1035698 h 2034073"/>
              <a:gd name="connsiteX32" fmla="*/ 1147665 w 2990461"/>
              <a:gd name="connsiteY32" fmla="*/ 1003041 h 2034073"/>
              <a:gd name="connsiteX33" fmla="*/ 1180323 w 2990461"/>
              <a:gd name="connsiteY33" fmla="*/ 947057 h 2034073"/>
              <a:gd name="connsiteX34" fmla="*/ 1189653 w 2990461"/>
              <a:gd name="connsiteY34" fmla="*/ 909734 h 2034073"/>
              <a:gd name="connsiteX35" fmla="*/ 1045029 w 2990461"/>
              <a:gd name="connsiteY35" fmla="*/ 737118 h 2034073"/>
              <a:gd name="connsiteX36" fmla="*/ 1045029 w 2990461"/>
              <a:gd name="connsiteY36" fmla="*/ 713792 h 2034073"/>
              <a:gd name="connsiteX37" fmla="*/ 1082351 w 2990461"/>
              <a:gd name="connsiteY37" fmla="*/ 657808 h 2034073"/>
              <a:gd name="connsiteX38" fmla="*/ 1143000 w 2990461"/>
              <a:gd name="connsiteY38" fmla="*/ 597159 h 2034073"/>
              <a:gd name="connsiteX39" fmla="*/ 1156996 w 2990461"/>
              <a:gd name="connsiteY39" fmla="*/ 545841 h 2034073"/>
              <a:gd name="connsiteX40" fmla="*/ 1124339 w 2990461"/>
              <a:gd name="connsiteY40" fmla="*/ 475861 h 2034073"/>
              <a:gd name="connsiteX41" fmla="*/ 1129004 w 2990461"/>
              <a:gd name="connsiteY41" fmla="*/ 419877 h 2034073"/>
              <a:gd name="connsiteX42" fmla="*/ 1217645 w 2990461"/>
              <a:gd name="connsiteY42" fmla="*/ 382555 h 2034073"/>
              <a:gd name="connsiteX43" fmla="*/ 1287625 w 2990461"/>
              <a:gd name="connsiteY43" fmla="*/ 368559 h 2034073"/>
              <a:gd name="connsiteX44" fmla="*/ 1418253 w 2990461"/>
              <a:gd name="connsiteY44" fmla="*/ 307910 h 2034073"/>
              <a:gd name="connsiteX45" fmla="*/ 1567543 w 2990461"/>
              <a:gd name="connsiteY45" fmla="*/ 195943 h 2034073"/>
              <a:gd name="connsiteX46" fmla="*/ 1642188 w 2990461"/>
              <a:gd name="connsiteY46" fmla="*/ 121298 h 2034073"/>
              <a:gd name="connsiteX47" fmla="*/ 1726163 w 2990461"/>
              <a:gd name="connsiteY47" fmla="*/ 116632 h 2034073"/>
              <a:gd name="connsiteX48" fmla="*/ 1791478 w 2990461"/>
              <a:gd name="connsiteY48" fmla="*/ 111967 h 2034073"/>
              <a:gd name="connsiteX49" fmla="*/ 1838131 w 2990461"/>
              <a:gd name="connsiteY49" fmla="*/ 158620 h 2034073"/>
              <a:gd name="connsiteX50" fmla="*/ 1908110 w 2990461"/>
              <a:gd name="connsiteY50" fmla="*/ 0 h 2034073"/>
              <a:gd name="connsiteX51" fmla="*/ 2034074 w 2990461"/>
              <a:gd name="connsiteY51" fmla="*/ 23326 h 2034073"/>
              <a:gd name="connsiteX52" fmla="*/ 2104053 w 2990461"/>
              <a:gd name="connsiteY52" fmla="*/ 60649 h 2034073"/>
              <a:gd name="connsiteX53" fmla="*/ 2220686 w 2990461"/>
              <a:gd name="connsiteY53" fmla="*/ 60649 h 2034073"/>
              <a:gd name="connsiteX54" fmla="*/ 2313992 w 2990461"/>
              <a:gd name="connsiteY54" fmla="*/ 83975 h 2034073"/>
              <a:gd name="connsiteX55" fmla="*/ 2369976 w 2990461"/>
              <a:gd name="connsiteY55" fmla="*/ 116632 h 2034073"/>
              <a:gd name="connsiteX56" fmla="*/ 2570584 w 2990461"/>
              <a:gd name="connsiteY56" fmla="*/ 116632 h 2034073"/>
              <a:gd name="connsiteX57" fmla="*/ 2645229 w 2990461"/>
              <a:gd name="connsiteY57" fmla="*/ 200608 h 2034073"/>
              <a:gd name="connsiteX58" fmla="*/ 2654559 w 2990461"/>
              <a:gd name="connsiteY58" fmla="*/ 326571 h 2034073"/>
              <a:gd name="connsiteX59" fmla="*/ 2990461 w 2990461"/>
              <a:gd name="connsiteY59" fmla="*/ 1292290 h 2034073"/>
              <a:gd name="connsiteX60" fmla="*/ 2864498 w 2990461"/>
              <a:gd name="connsiteY60" fmla="*/ 1306286 h 2034073"/>
              <a:gd name="connsiteX61" fmla="*/ 2757196 w 2990461"/>
              <a:gd name="connsiteY61" fmla="*/ 1278294 h 2034073"/>
              <a:gd name="connsiteX62" fmla="*/ 2729204 w 2990461"/>
              <a:gd name="connsiteY62" fmla="*/ 1231641 h 2034073"/>
              <a:gd name="connsiteX63" fmla="*/ 2682551 w 2990461"/>
              <a:gd name="connsiteY63" fmla="*/ 1236306 h 2034073"/>
              <a:gd name="connsiteX64" fmla="*/ 2617237 w 2990461"/>
              <a:gd name="connsiteY64" fmla="*/ 1231641 h 2034073"/>
              <a:gd name="connsiteX65" fmla="*/ 2542592 w 2990461"/>
              <a:gd name="connsiteY65" fmla="*/ 1198983 h 2034073"/>
              <a:gd name="connsiteX66" fmla="*/ 2486608 w 2990461"/>
              <a:gd name="connsiteY66" fmla="*/ 1226975 h 2034073"/>
              <a:gd name="connsiteX67" fmla="*/ 2486608 w 2990461"/>
              <a:gd name="connsiteY67" fmla="*/ 1226975 h 2034073"/>
              <a:gd name="connsiteX68" fmla="*/ 2463282 w 2990461"/>
              <a:gd name="connsiteY68" fmla="*/ 1399592 h 2034073"/>
              <a:gd name="connsiteX69" fmla="*/ 2411963 w 2990461"/>
              <a:gd name="connsiteY69" fmla="*/ 1436914 h 2034073"/>
              <a:gd name="connsiteX70" fmla="*/ 2645229 w 2990461"/>
              <a:gd name="connsiteY70" fmla="*/ 1651518 h 2034073"/>
              <a:gd name="connsiteX71" fmla="*/ 2537927 w 2990461"/>
              <a:gd name="connsiteY71" fmla="*/ 1698171 h 2034073"/>
              <a:gd name="connsiteX72" fmla="*/ 2528596 w 2990461"/>
              <a:gd name="connsiteY72" fmla="*/ 1880118 h 2034073"/>
              <a:gd name="connsiteX73" fmla="*/ 527180 w 2990461"/>
              <a:gd name="connsiteY73" fmla="*/ 1870788 h 2034073"/>
              <a:gd name="connsiteX74" fmla="*/ 480527 w 2990461"/>
              <a:gd name="connsiteY74" fmla="*/ 1898779 h 2034073"/>
              <a:gd name="connsiteX75" fmla="*/ 345233 w 2990461"/>
              <a:gd name="connsiteY75" fmla="*/ 1894114 h 2034073"/>
              <a:gd name="connsiteX76" fmla="*/ 424543 w 2990461"/>
              <a:gd name="connsiteY76" fmla="*/ 1978090 h 2034073"/>
              <a:gd name="connsiteX77" fmla="*/ 433874 w 2990461"/>
              <a:gd name="connsiteY77" fmla="*/ 2034073 h 2034073"/>
              <a:gd name="connsiteX78" fmla="*/ 340567 w 2990461"/>
              <a:gd name="connsiteY78" fmla="*/ 2034073 h 2034073"/>
              <a:gd name="connsiteX79" fmla="*/ 228600 w 2990461"/>
              <a:gd name="connsiteY79" fmla="*/ 2029408 h 2034073"/>
              <a:gd name="connsiteX80" fmla="*/ 167951 w 2990461"/>
              <a:gd name="connsiteY80" fmla="*/ 1987420 h 203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990461" h="2034073">
                <a:moveTo>
                  <a:pt x="167951" y="1987420"/>
                </a:moveTo>
                <a:lnTo>
                  <a:pt x="153955" y="1740159"/>
                </a:lnTo>
                <a:lnTo>
                  <a:pt x="37323" y="1679510"/>
                </a:lnTo>
                <a:lnTo>
                  <a:pt x="0" y="1567543"/>
                </a:lnTo>
                <a:lnTo>
                  <a:pt x="97972" y="1474237"/>
                </a:lnTo>
                <a:lnTo>
                  <a:pt x="102637" y="1287624"/>
                </a:lnTo>
                <a:lnTo>
                  <a:pt x="130629" y="1254967"/>
                </a:lnTo>
                <a:lnTo>
                  <a:pt x="135294" y="1194318"/>
                </a:lnTo>
                <a:lnTo>
                  <a:pt x="121298" y="1152330"/>
                </a:lnTo>
                <a:lnTo>
                  <a:pt x="158621" y="1133669"/>
                </a:lnTo>
                <a:lnTo>
                  <a:pt x="209939" y="1119673"/>
                </a:lnTo>
                <a:lnTo>
                  <a:pt x="270588" y="1124339"/>
                </a:lnTo>
                <a:lnTo>
                  <a:pt x="312576" y="1161661"/>
                </a:lnTo>
                <a:lnTo>
                  <a:pt x="363894" y="1110343"/>
                </a:lnTo>
                <a:lnTo>
                  <a:pt x="447870" y="1129004"/>
                </a:lnTo>
                <a:lnTo>
                  <a:pt x="447870" y="1129004"/>
                </a:lnTo>
                <a:lnTo>
                  <a:pt x="494523" y="1101012"/>
                </a:lnTo>
                <a:lnTo>
                  <a:pt x="471196" y="1045028"/>
                </a:lnTo>
                <a:lnTo>
                  <a:pt x="452535" y="1003041"/>
                </a:lnTo>
                <a:lnTo>
                  <a:pt x="499188" y="965718"/>
                </a:lnTo>
                <a:lnTo>
                  <a:pt x="522514" y="956388"/>
                </a:lnTo>
                <a:lnTo>
                  <a:pt x="489857" y="919065"/>
                </a:lnTo>
                <a:lnTo>
                  <a:pt x="466531" y="853751"/>
                </a:lnTo>
                <a:lnTo>
                  <a:pt x="503853" y="811763"/>
                </a:lnTo>
                <a:lnTo>
                  <a:pt x="503853" y="811763"/>
                </a:lnTo>
                <a:lnTo>
                  <a:pt x="527180" y="723122"/>
                </a:lnTo>
                <a:lnTo>
                  <a:pt x="802433" y="783771"/>
                </a:lnTo>
                <a:lnTo>
                  <a:pt x="849086" y="853751"/>
                </a:lnTo>
                <a:lnTo>
                  <a:pt x="872412" y="919065"/>
                </a:lnTo>
                <a:lnTo>
                  <a:pt x="1003041" y="979714"/>
                </a:lnTo>
                <a:lnTo>
                  <a:pt x="1091682" y="965718"/>
                </a:lnTo>
                <a:lnTo>
                  <a:pt x="1166327" y="1035698"/>
                </a:lnTo>
                <a:lnTo>
                  <a:pt x="1147665" y="1003041"/>
                </a:lnTo>
                <a:lnTo>
                  <a:pt x="1180323" y="947057"/>
                </a:lnTo>
                <a:lnTo>
                  <a:pt x="1189653" y="909734"/>
                </a:lnTo>
                <a:lnTo>
                  <a:pt x="1045029" y="737118"/>
                </a:lnTo>
                <a:lnTo>
                  <a:pt x="1045029" y="713792"/>
                </a:lnTo>
                <a:lnTo>
                  <a:pt x="1082351" y="657808"/>
                </a:lnTo>
                <a:lnTo>
                  <a:pt x="1143000" y="597159"/>
                </a:lnTo>
                <a:lnTo>
                  <a:pt x="1156996" y="545841"/>
                </a:lnTo>
                <a:lnTo>
                  <a:pt x="1124339" y="475861"/>
                </a:lnTo>
                <a:lnTo>
                  <a:pt x="1129004" y="419877"/>
                </a:lnTo>
                <a:lnTo>
                  <a:pt x="1217645" y="382555"/>
                </a:lnTo>
                <a:lnTo>
                  <a:pt x="1287625" y="368559"/>
                </a:lnTo>
                <a:lnTo>
                  <a:pt x="1418253" y="307910"/>
                </a:lnTo>
                <a:lnTo>
                  <a:pt x="1567543" y="195943"/>
                </a:lnTo>
                <a:lnTo>
                  <a:pt x="1642188" y="121298"/>
                </a:lnTo>
                <a:lnTo>
                  <a:pt x="1726163" y="116632"/>
                </a:lnTo>
                <a:lnTo>
                  <a:pt x="1791478" y="111967"/>
                </a:lnTo>
                <a:lnTo>
                  <a:pt x="1838131" y="158620"/>
                </a:lnTo>
                <a:lnTo>
                  <a:pt x="1908110" y="0"/>
                </a:lnTo>
                <a:lnTo>
                  <a:pt x="2034074" y="23326"/>
                </a:lnTo>
                <a:lnTo>
                  <a:pt x="2104053" y="60649"/>
                </a:lnTo>
                <a:lnTo>
                  <a:pt x="2220686" y="60649"/>
                </a:lnTo>
                <a:lnTo>
                  <a:pt x="2313992" y="83975"/>
                </a:lnTo>
                <a:lnTo>
                  <a:pt x="2369976" y="116632"/>
                </a:lnTo>
                <a:lnTo>
                  <a:pt x="2570584" y="116632"/>
                </a:lnTo>
                <a:lnTo>
                  <a:pt x="2645229" y="200608"/>
                </a:lnTo>
                <a:lnTo>
                  <a:pt x="2654559" y="326571"/>
                </a:lnTo>
                <a:lnTo>
                  <a:pt x="2990461" y="1292290"/>
                </a:lnTo>
                <a:lnTo>
                  <a:pt x="2864498" y="1306286"/>
                </a:lnTo>
                <a:lnTo>
                  <a:pt x="2757196" y="1278294"/>
                </a:lnTo>
                <a:lnTo>
                  <a:pt x="2729204" y="1231641"/>
                </a:lnTo>
                <a:lnTo>
                  <a:pt x="2682551" y="1236306"/>
                </a:lnTo>
                <a:lnTo>
                  <a:pt x="2617237" y="1231641"/>
                </a:lnTo>
                <a:lnTo>
                  <a:pt x="2542592" y="1198983"/>
                </a:lnTo>
                <a:lnTo>
                  <a:pt x="2486608" y="1226975"/>
                </a:lnTo>
                <a:lnTo>
                  <a:pt x="2486608" y="1226975"/>
                </a:lnTo>
                <a:lnTo>
                  <a:pt x="2463282" y="1399592"/>
                </a:lnTo>
                <a:lnTo>
                  <a:pt x="2411963" y="1436914"/>
                </a:lnTo>
                <a:lnTo>
                  <a:pt x="2645229" y="1651518"/>
                </a:lnTo>
                <a:lnTo>
                  <a:pt x="2537927" y="1698171"/>
                </a:lnTo>
                <a:lnTo>
                  <a:pt x="2528596" y="1880118"/>
                </a:lnTo>
                <a:lnTo>
                  <a:pt x="527180" y="1870788"/>
                </a:lnTo>
                <a:lnTo>
                  <a:pt x="480527" y="1898779"/>
                </a:lnTo>
                <a:lnTo>
                  <a:pt x="345233" y="1894114"/>
                </a:lnTo>
                <a:lnTo>
                  <a:pt x="424543" y="1978090"/>
                </a:lnTo>
                <a:lnTo>
                  <a:pt x="433874" y="2034073"/>
                </a:lnTo>
                <a:lnTo>
                  <a:pt x="340567" y="2034073"/>
                </a:lnTo>
                <a:lnTo>
                  <a:pt x="228600" y="2029408"/>
                </a:lnTo>
                <a:lnTo>
                  <a:pt x="167951" y="1987420"/>
                </a:lnTo>
                <a:close/>
              </a:path>
            </a:pathLst>
          </a:custGeom>
          <a:solidFill>
            <a:srgbClr val="006688">
              <a:alpha val="69804"/>
            </a:srgbClr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047437A-15FF-4F57-BBCB-2042B1BB915E}"/>
              </a:ext>
            </a:extLst>
          </p:cNvPr>
          <p:cNvSpPr/>
          <p:nvPr/>
        </p:nvSpPr>
        <p:spPr>
          <a:xfrm>
            <a:off x="6850879" y="2928359"/>
            <a:ext cx="1837345" cy="1110953"/>
          </a:xfrm>
          <a:custGeom>
            <a:avLst/>
            <a:gdLst>
              <a:gd name="connsiteX0" fmla="*/ 1823102 w 1837345"/>
              <a:gd name="connsiteY0" fmla="*/ 11394 h 1110953"/>
              <a:gd name="connsiteX1" fmla="*/ 1837345 w 1837345"/>
              <a:gd name="connsiteY1" fmla="*/ 1005555 h 1110953"/>
              <a:gd name="connsiteX2" fmla="*/ 1025495 w 1837345"/>
              <a:gd name="connsiteY2" fmla="*/ 1008404 h 1110953"/>
              <a:gd name="connsiteX3" fmla="*/ 803304 w 1837345"/>
              <a:gd name="connsiteY3" fmla="*/ 954280 h 1110953"/>
              <a:gd name="connsiteX4" fmla="*/ 524142 w 1837345"/>
              <a:gd name="connsiteY4" fmla="*/ 1110953 h 1110953"/>
              <a:gd name="connsiteX5" fmla="*/ 290557 w 1837345"/>
              <a:gd name="connsiteY5" fmla="*/ 1065376 h 1110953"/>
              <a:gd name="connsiteX6" fmla="*/ 330437 w 1837345"/>
              <a:gd name="connsiteY6" fmla="*/ 914400 h 1110953"/>
              <a:gd name="connsiteX7" fmla="*/ 319042 w 1837345"/>
              <a:gd name="connsiteY7" fmla="*/ 883065 h 1110953"/>
              <a:gd name="connsiteX8" fmla="*/ 336134 w 1837345"/>
              <a:gd name="connsiteY8" fmla="*/ 831791 h 1110953"/>
              <a:gd name="connsiteX9" fmla="*/ 333285 w 1837345"/>
              <a:gd name="connsiteY9" fmla="*/ 546931 h 1110953"/>
              <a:gd name="connsiteX10" fmla="*/ 341831 w 1837345"/>
              <a:gd name="connsiteY10" fmla="*/ 518445 h 1110953"/>
              <a:gd name="connsiteX11" fmla="*/ 435835 w 1837345"/>
              <a:gd name="connsiteY11" fmla="*/ 467170 h 1110953"/>
              <a:gd name="connsiteX12" fmla="*/ 398803 w 1837345"/>
              <a:gd name="connsiteY12" fmla="*/ 378863 h 1110953"/>
              <a:gd name="connsiteX13" fmla="*/ 353226 w 1837345"/>
              <a:gd name="connsiteY13" fmla="*/ 304800 h 1110953"/>
              <a:gd name="connsiteX14" fmla="*/ 190856 w 1837345"/>
              <a:gd name="connsiteY14" fmla="*/ 296254 h 1110953"/>
              <a:gd name="connsiteX15" fmla="*/ 182310 w 1837345"/>
              <a:gd name="connsiteY15" fmla="*/ 301951 h 1110953"/>
              <a:gd name="connsiteX16" fmla="*/ 145278 w 1837345"/>
              <a:gd name="connsiteY16" fmla="*/ 242131 h 1110953"/>
              <a:gd name="connsiteX17" fmla="*/ 8545 w 1837345"/>
              <a:gd name="connsiteY17" fmla="*/ 222191 h 1110953"/>
              <a:gd name="connsiteX18" fmla="*/ 0 w 1837345"/>
              <a:gd name="connsiteY18" fmla="*/ 165219 h 1110953"/>
              <a:gd name="connsiteX19" fmla="*/ 34183 w 1837345"/>
              <a:gd name="connsiteY19" fmla="*/ 105398 h 1110953"/>
              <a:gd name="connsiteX20" fmla="*/ 105398 w 1837345"/>
              <a:gd name="connsiteY20" fmla="*/ 165219 h 1110953"/>
              <a:gd name="connsiteX21" fmla="*/ 307648 w 1837345"/>
              <a:gd name="connsiteY21" fmla="*/ 170916 h 1110953"/>
              <a:gd name="connsiteX22" fmla="*/ 293405 w 1837345"/>
              <a:gd name="connsiteY22" fmla="*/ 113944 h 1110953"/>
              <a:gd name="connsiteX23" fmla="*/ 222190 w 1837345"/>
              <a:gd name="connsiteY23" fmla="*/ 22789 h 1110953"/>
              <a:gd name="connsiteX24" fmla="*/ 356074 w 1837345"/>
              <a:gd name="connsiteY24" fmla="*/ 34183 h 1110953"/>
              <a:gd name="connsiteX25" fmla="*/ 413046 w 1837345"/>
              <a:gd name="connsiteY25" fmla="*/ 0 h 1110953"/>
              <a:gd name="connsiteX26" fmla="*/ 1823102 w 1837345"/>
              <a:gd name="connsiteY26" fmla="*/ 11394 h 11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7345" h="1110953">
                <a:moveTo>
                  <a:pt x="1823102" y="11394"/>
                </a:moveTo>
                <a:lnTo>
                  <a:pt x="1837345" y="1005555"/>
                </a:lnTo>
                <a:lnTo>
                  <a:pt x="1025495" y="1008404"/>
                </a:lnTo>
                <a:lnTo>
                  <a:pt x="803304" y="954280"/>
                </a:lnTo>
                <a:lnTo>
                  <a:pt x="524142" y="1110953"/>
                </a:lnTo>
                <a:lnTo>
                  <a:pt x="290557" y="1065376"/>
                </a:lnTo>
                <a:lnTo>
                  <a:pt x="330437" y="914400"/>
                </a:lnTo>
                <a:lnTo>
                  <a:pt x="319042" y="883065"/>
                </a:lnTo>
                <a:lnTo>
                  <a:pt x="336134" y="831791"/>
                </a:lnTo>
                <a:cubicBezTo>
                  <a:pt x="335184" y="736838"/>
                  <a:pt x="334235" y="641884"/>
                  <a:pt x="333285" y="546931"/>
                </a:cubicBezTo>
                <a:lnTo>
                  <a:pt x="341831" y="518445"/>
                </a:lnTo>
                <a:lnTo>
                  <a:pt x="435835" y="467170"/>
                </a:lnTo>
                <a:lnTo>
                  <a:pt x="398803" y="378863"/>
                </a:lnTo>
                <a:lnTo>
                  <a:pt x="353226" y="304800"/>
                </a:lnTo>
                <a:lnTo>
                  <a:pt x="190856" y="296254"/>
                </a:lnTo>
                <a:lnTo>
                  <a:pt x="182310" y="301951"/>
                </a:lnTo>
                <a:lnTo>
                  <a:pt x="145278" y="242131"/>
                </a:lnTo>
                <a:lnTo>
                  <a:pt x="8545" y="222191"/>
                </a:lnTo>
                <a:lnTo>
                  <a:pt x="0" y="165219"/>
                </a:lnTo>
                <a:lnTo>
                  <a:pt x="34183" y="105398"/>
                </a:lnTo>
                <a:lnTo>
                  <a:pt x="105398" y="165219"/>
                </a:lnTo>
                <a:lnTo>
                  <a:pt x="307648" y="170916"/>
                </a:lnTo>
                <a:lnTo>
                  <a:pt x="293405" y="113944"/>
                </a:lnTo>
                <a:lnTo>
                  <a:pt x="222190" y="22789"/>
                </a:lnTo>
                <a:lnTo>
                  <a:pt x="356074" y="34183"/>
                </a:lnTo>
                <a:lnTo>
                  <a:pt x="413046" y="0"/>
                </a:lnTo>
                <a:lnTo>
                  <a:pt x="1823102" y="11394"/>
                </a:lnTo>
                <a:close/>
              </a:path>
            </a:pathLst>
          </a:custGeom>
          <a:solidFill>
            <a:srgbClr val="80B4C4">
              <a:alpha val="69804"/>
            </a:srgbClr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A17FA1F-67D3-43D1-9191-9B59179C1B60}"/>
              </a:ext>
            </a:extLst>
          </p:cNvPr>
          <p:cNvSpPr/>
          <p:nvPr/>
        </p:nvSpPr>
        <p:spPr>
          <a:xfrm>
            <a:off x="8673981" y="2247544"/>
            <a:ext cx="1814557" cy="1754736"/>
          </a:xfrm>
          <a:custGeom>
            <a:avLst/>
            <a:gdLst>
              <a:gd name="connsiteX0" fmla="*/ 0 w 1814557"/>
              <a:gd name="connsiteY0" fmla="*/ 686512 h 1754736"/>
              <a:gd name="connsiteX1" fmla="*/ 2849 w 1814557"/>
              <a:gd name="connsiteY1" fmla="*/ 1694916 h 1754736"/>
              <a:gd name="connsiteX2" fmla="*/ 515597 w 1814557"/>
              <a:gd name="connsiteY2" fmla="*/ 1680673 h 1754736"/>
              <a:gd name="connsiteX3" fmla="*/ 538385 w 1814557"/>
              <a:gd name="connsiteY3" fmla="*/ 1754736 h 1754736"/>
              <a:gd name="connsiteX4" fmla="*/ 766273 w 1814557"/>
              <a:gd name="connsiteY4" fmla="*/ 1720553 h 1754736"/>
              <a:gd name="connsiteX5" fmla="*/ 797608 w 1814557"/>
              <a:gd name="connsiteY5" fmla="*/ 1637944 h 1754736"/>
              <a:gd name="connsiteX6" fmla="*/ 846034 w 1814557"/>
              <a:gd name="connsiteY6" fmla="*/ 1552486 h 1754736"/>
              <a:gd name="connsiteX7" fmla="*/ 1102408 w 1814557"/>
              <a:gd name="connsiteY7" fmla="*/ 1373024 h 1754736"/>
              <a:gd name="connsiteX8" fmla="*/ 1404359 w 1814557"/>
              <a:gd name="connsiteY8" fmla="*/ 1096710 h 1754736"/>
              <a:gd name="connsiteX9" fmla="*/ 1612307 w 1814557"/>
              <a:gd name="connsiteY9" fmla="*/ 997009 h 1754736"/>
              <a:gd name="connsiteX10" fmla="*/ 1814557 w 1814557"/>
              <a:gd name="connsiteY10" fmla="*/ 743484 h 1754736"/>
              <a:gd name="connsiteX11" fmla="*/ 1803163 w 1814557"/>
              <a:gd name="connsiteY11" fmla="*/ 692209 h 1754736"/>
              <a:gd name="connsiteX12" fmla="*/ 1763283 w 1814557"/>
              <a:gd name="connsiteY12" fmla="*/ 470019 h 1754736"/>
              <a:gd name="connsiteX13" fmla="*/ 1677825 w 1814557"/>
              <a:gd name="connsiteY13" fmla="*/ 432987 h 1754736"/>
              <a:gd name="connsiteX14" fmla="*/ 1598064 w 1814557"/>
              <a:gd name="connsiteY14" fmla="*/ 424441 h 1754736"/>
              <a:gd name="connsiteX15" fmla="*/ 1532546 w 1814557"/>
              <a:gd name="connsiteY15" fmla="*/ 361772 h 1754736"/>
              <a:gd name="connsiteX16" fmla="*/ 1486969 w 1814557"/>
              <a:gd name="connsiteY16" fmla="*/ 273465 h 1754736"/>
              <a:gd name="connsiteX17" fmla="*/ 1478423 w 1814557"/>
              <a:gd name="connsiteY17" fmla="*/ 148127 h 1754736"/>
              <a:gd name="connsiteX18" fmla="*/ 1361630 w 1814557"/>
              <a:gd name="connsiteY18" fmla="*/ 79761 h 1754736"/>
              <a:gd name="connsiteX19" fmla="*/ 1233443 w 1814557"/>
              <a:gd name="connsiteY19" fmla="*/ 74063 h 1754736"/>
              <a:gd name="connsiteX20" fmla="*/ 1150834 w 1814557"/>
              <a:gd name="connsiteY20" fmla="*/ 79761 h 1754736"/>
              <a:gd name="connsiteX21" fmla="*/ 999858 w 1814557"/>
              <a:gd name="connsiteY21" fmla="*/ 0 h 1754736"/>
              <a:gd name="connsiteX22" fmla="*/ 1036890 w 1814557"/>
              <a:gd name="connsiteY22" fmla="*/ 102549 h 1754736"/>
              <a:gd name="connsiteX23" fmla="*/ 922946 w 1814557"/>
              <a:gd name="connsiteY23" fmla="*/ 116792 h 1754736"/>
              <a:gd name="connsiteX24" fmla="*/ 820397 w 1814557"/>
              <a:gd name="connsiteY24" fmla="*/ 96852 h 1754736"/>
              <a:gd name="connsiteX25" fmla="*/ 783365 w 1814557"/>
              <a:gd name="connsiteY25" fmla="*/ 54123 h 1754736"/>
              <a:gd name="connsiteX26" fmla="*/ 706453 w 1814557"/>
              <a:gd name="connsiteY26" fmla="*/ 48426 h 1754736"/>
              <a:gd name="connsiteX27" fmla="*/ 615298 w 1814557"/>
              <a:gd name="connsiteY27" fmla="*/ 17092 h 1754736"/>
              <a:gd name="connsiteX28" fmla="*/ 589660 w 1814557"/>
              <a:gd name="connsiteY28" fmla="*/ 14243 h 1754736"/>
              <a:gd name="connsiteX29" fmla="*/ 535537 w 1814557"/>
              <a:gd name="connsiteY29" fmla="*/ 37032 h 1754736"/>
              <a:gd name="connsiteX30" fmla="*/ 515597 w 1814557"/>
              <a:gd name="connsiteY30" fmla="*/ 205099 h 1754736"/>
              <a:gd name="connsiteX31" fmla="*/ 458625 w 1814557"/>
              <a:gd name="connsiteY31" fmla="*/ 253525 h 1754736"/>
              <a:gd name="connsiteX32" fmla="*/ 683664 w 1814557"/>
              <a:gd name="connsiteY32" fmla="*/ 464321 h 1754736"/>
              <a:gd name="connsiteX33" fmla="*/ 598206 w 1814557"/>
              <a:gd name="connsiteY33" fmla="*/ 515596 h 1754736"/>
              <a:gd name="connsiteX34" fmla="*/ 578266 w 1814557"/>
              <a:gd name="connsiteY34" fmla="*/ 697906 h 1754736"/>
              <a:gd name="connsiteX35" fmla="*/ 0 w 1814557"/>
              <a:gd name="connsiteY35" fmla="*/ 686512 h 17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14557" h="1754736">
                <a:moveTo>
                  <a:pt x="0" y="686512"/>
                </a:moveTo>
                <a:cubicBezTo>
                  <a:pt x="950" y="1022647"/>
                  <a:pt x="1899" y="1358781"/>
                  <a:pt x="2849" y="1694916"/>
                </a:cubicBezTo>
                <a:lnTo>
                  <a:pt x="515597" y="1680673"/>
                </a:lnTo>
                <a:lnTo>
                  <a:pt x="538385" y="1754736"/>
                </a:lnTo>
                <a:lnTo>
                  <a:pt x="766273" y="1720553"/>
                </a:lnTo>
                <a:lnTo>
                  <a:pt x="797608" y="1637944"/>
                </a:lnTo>
                <a:lnTo>
                  <a:pt x="846034" y="1552486"/>
                </a:lnTo>
                <a:lnTo>
                  <a:pt x="1102408" y="1373024"/>
                </a:lnTo>
                <a:lnTo>
                  <a:pt x="1404359" y="1096710"/>
                </a:lnTo>
                <a:lnTo>
                  <a:pt x="1612307" y="997009"/>
                </a:lnTo>
                <a:lnTo>
                  <a:pt x="1814557" y="743484"/>
                </a:lnTo>
                <a:lnTo>
                  <a:pt x="1803163" y="692209"/>
                </a:lnTo>
                <a:lnTo>
                  <a:pt x="1763283" y="470019"/>
                </a:lnTo>
                <a:lnTo>
                  <a:pt x="1677825" y="432987"/>
                </a:lnTo>
                <a:lnTo>
                  <a:pt x="1598064" y="424441"/>
                </a:lnTo>
                <a:lnTo>
                  <a:pt x="1532546" y="361772"/>
                </a:lnTo>
                <a:lnTo>
                  <a:pt x="1486969" y="273465"/>
                </a:lnTo>
                <a:lnTo>
                  <a:pt x="1478423" y="148127"/>
                </a:lnTo>
                <a:lnTo>
                  <a:pt x="1361630" y="79761"/>
                </a:lnTo>
                <a:lnTo>
                  <a:pt x="1233443" y="74063"/>
                </a:lnTo>
                <a:lnTo>
                  <a:pt x="1150834" y="79761"/>
                </a:lnTo>
                <a:lnTo>
                  <a:pt x="999858" y="0"/>
                </a:lnTo>
                <a:lnTo>
                  <a:pt x="1036890" y="102549"/>
                </a:lnTo>
                <a:lnTo>
                  <a:pt x="922946" y="116792"/>
                </a:lnTo>
                <a:lnTo>
                  <a:pt x="820397" y="96852"/>
                </a:lnTo>
                <a:lnTo>
                  <a:pt x="783365" y="54123"/>
                </a:lnTo>
                <a:lnTo>
                  <a:pt x="706453" y="48426"/>
                </a:lnTo>
                <a:lnTo>
                  <a:pt x="615298" y="17092"/>
                </a:lnTo>
                <a:lnTo>
                  <a:pt x="589660" y="14243"/>
                </a:lnTo>
                <a:lnTo>
                  <a:pt x="535537" y="37032"/>
                </a:lnTo>
                <a:lnTo>
                  <a:pt x="515597" y="205099"/>
                </a:lnTo>
                <a:lnTo>
                  <a:pt x="458625" y="253525"/>
                </a:lnTo>
                <a:lnTo>
                  <a:pt x="683664" y="464321"/>
                </a:lnTo>
                <a:lnTo>
                  <a:pt x="598206" y="515596"/>
                </a:lnTo>
                <a:lnTo>
                  <a:pt x="578266" y="697906"/>
                </a:lnTo>
                <a:lnTo>
                  <a:pt x="0" y="686512"/>
                </a:lnTo>
                <a:close/>
              </a:path>
            </a:pathLst>
          </a:custGeom>
          <a:solidFill>
            <a:srgbClr val="40CCB7">
              <a:alpha val="69804"/>
            </a:srgbClr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D91C088-870D-4CFE-A0CD-68C132A59E92}"/>
              </a:ext>
            </a:extLst>
          </p:cNvPr>
          <p:cNvSpPr/>
          <p:nvPr/>
        </p:nvSpPr>
        <p:spPr>
          <a:xfrm>
            <a:off x="9424961" y="2990956"/>
            <a:ext cx="1159602" cy="1529960"/>
          </a:xfrm>
          <a:custGeom>
            <a:avLst/>
            <a:gdLst>
              <a:gd name="connsiteX0" fmla="*/ 1062543 w 1159602"/>
              <a:gd name="connsiteY0" fmla="*/ 0 h 1529960"/>
              <a:gd name="connsiteX1" fmla="*/ 1126398 w 1159602"/>
              <a:gd name="connsiteY1" fmla="*/ 232432 h 1529960"/>
              <a:gd name="connsiteX2" fmla="*/ 1126398 w 1159602"/>
              <a:gd name="connsiteY2" fmla="*/ 283516 h 1529960"/>
              <a:gd name="connsiteX3" fmla="*/ 1085531 w 1159602"/>
              <a:gd name="connsiteY3" fmla="*/ 398454 h 1529960"/>
              <a:gd name="connsiteX4" fmla="*/ 1082976 w 1159602"/>
              <a:gd name="connsiteY4" fmla="*/ 515947 h 1529960"/>
              <a:gd name="connsiteX5" fmla="*/ 1093193 w 1159602"/>
              <a:gd name="connsiteY5" fmla="*/ 569585 h 1529960"/>
              <a:gd name="connsiteX6" fmla="*/ 1037001 w 1159602"/>
              <a:gd name="connsiteY6" fmla="*/ 666644 h 1529960"/>
              <a:gd name="connsiteX7" fmla="*/ 1024230 w 1159602"/>
              <a:gd name="connsiteY7" fmla="*/ 720282 h 1529960"/>
              <a:gd name="connsiteX8" fmla="*/ 998688 w 1159602"/>
              <a:gd name="connsiteY8" fmla="*/ 796908 h 1529960"/>
              <a:gd name="connsiteX9" fmla="*/ 1159602 w 1159602"/>
              <a:gd name="connsiteY9" fmla="*/ 1514635 h 1529960"/>
              <a:gd name="connsiteX10" fmla="*/ 1116181 w 1159602"/>
              <a:gd name="connsiteY10" fmla="*/ 1519743 h 1529960"/>
              <a:gd name="connsiteX11" fmla="*/ 1062543 w 1159602"/>
              <a:gd name="connsiteY11" fmla="*/ 1491647 h 1529960"/>
              <a:gd name="connsiteX12" fmla="*/ 1054880 w 1159602"/>
              <a:gd name="connsiteY12" fmla="*/ 1529960 h 1529960"/>
              <a:gd name="connsiteX13" fmla="*/ 796907 w 1159602"/>
              <a:gd name="connsiteY13" fmla="*/ 1524852 h 1529960"/>
              <a:gd name="connsiteX14" fmla="*/ 789245 w 1159602"/>
              <a:gd name="connsiteY14" fmla="*/ 1458443 h 1529960"/>
              <a:gd name="connsiteX15" fmla="*/ 722836 w 1159602"/>
              <a:gd name="connsiteY15" fmla="*/ 1432901 h 1529960"/>
              <a:gd name="connsiteX16" fmla="*/ 526163 w 1159602"/>
              <a:gd name="connsiteY16" fmla="*/ 1325625 h 1529960"/>
              <a:gd name="connsiteX17" fmla="*/ 482742 w 1159602"/>
              <a:gd name="connsiteY17" fmla="*/ 1323071 h 1529960"/>
              <a:gd name="connsiteX18" fmla="*/ 275852 w 1159602"/>
              <a:gd name="connsiteY18" fmla="*/ 1208132 h 1529960"/>
              <a:gd name="connsiteX19" fmla="*/ 219660 w 1159602"/>
              <a:gd name="connsiteY19" fmla="*/ 1312854 h 1529960"/>
              <a:gd name="connsiteX20" fmla="*/ 0 w 1159602"/>
              <a:gd name="connsiteY20" fmla="*/ 1205578 h 1529960"/>
              <a:gd name="connsiteX21" fmla="*/ 12771 w 1159602"/>
              <a:gd name="connsiteY21" fmla="*/ 980809 h 1529960"/>
              <a:gd name="connsiteX22" fmla="*/ 84288 w 1159602"/>
              <a:gd name="connsiteY22" fmla="*/ 807124 h 1529960"/>
              <a:gd name="connsiteX23" fmla="*/ 393345 w 1159602"/>
              <a:gd name="connsiteY23" fmla="*/ 600235 h 1529960"/>
              <a:gd name="connsiteX24" fmla="*/ 646210 w 1159602"/>
              <a:gd name="connsiteY24" fmla="*/ 349924 h 1529960"/>
              <a:gd name="connsiteX25" fmla="*/ 855654 w 1159602"/>
              <a:gd name="connsiteY25" fmla="*/ 252865 h 1529960"/>
              <a:gd name="connsiteX26" fmla="*/ 1062543 w 1159602"/>
              <a:gd name="connsiteY26" fmla="*/ 0 h 152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59602" h="1529960">
                <a:moveTo>
                  <a:pt x="1062543" y="0"/>
                </a:moveTo>
                <a:lnTo>
                  <a:pt x="1126398" y="232432"/>
                </a:lnTo>
                <a:lnTo>
                  <a:pt x="1126398" y="283516"/>
                </a:lnTo>
                <a:lnTo>
                  <a:pt x="1085531" y="398454"/>
                </a:lnTo>
                <a:cubicBezTo>
                  <a:pt x="1084679" y="437618"/>
                  <a:pt x="1083828" y="476783"/>
                  <a:pt x="1082976" y="515947"/>
                </a:cubicBezTo>
                <a:lnTo>
                  <a:pt x="1093193" y="569585"/>
                </a:lnTo>
                <a:lnTo>
                  <a:pt x="1037001" y="666644"/>
                </a:lnTo>
                <a:lnTo>
                  <a:pt x="1024230" y="720282"/>
                </a:lnTo>
                <a:lnTo>
                  <a:pt x="998688" y="796908"/>
                </a:lnTo>
                <a:lnTo>
                  <a:pt x="1159602" y="1514635"/>
                </a:lnTo>
                <a:lnTo>
                  <a:pt x="1116181" y="1519743"/>
                </a:lnTo>
                <a:lnTo>
                  <a:pt x="1062543" y="1491647"/>
                </a:lnTo>
                <a:lnTo>
                  <a:pt x="1054880" y="1529960"/>
                </a:lnTo>
                <a:lnTo>
                  <a:pt x="796907" y="1524852"/>
                </a:lnTo>
                <a:lnTo>
                  <a:pt x="789245" y="1458443"/>
                </a:lnTo>
                <a:lnTo>
                  <a:pt x="722836" y="1432901"/>
                </a:lnTo>
                <a:lnTo>
                  <a:pt x="526163" y="1325625"/>
                </a:lnTo>
                <a:lnTo>
                  <a:pt x="482742" y="1323071"/>
                </a:lnTo>
                <a:lnTo>
                  <a:pt x="275852" y="1208132"/>
                </a:lnTo>
                <a:lnTo>
                  <a:pt x="219660" y="1312854"/>
                </a:lnTo>
                <a:lnTo>
                  <a:pt x="0" y="1205578"/>
                </a:lnTo>
                <a:lnTo>
                  <a:pt x="12771" y="980809"/>
                </a:lnTo>
                <a:lnTo>
                  <a:pt x="84288" y="807124"/>
                </a:lnTo>
                <a:lnTo>
                  <a:pt x="393345" y="600235"/>
                </a:lnTo>
                <a:lnTo>
                  <a:pt x="646210" y="349924"/>
                </a:lnTo>
                <a:lnTo>
                  <a:pt x="855654" y="252865"/>
                </a:lnTo>
                <a:lnTo>
                  <a:pt x="1062543" y="0"/>
                </a:lnTo>
                <a:close/>
              </a:path>
            </a:pathLst>
          </a:custGeom>
          <a:solidFill>
            <a:srgbClr val="FCED78">
              <a:alpha val="69804"/>
            </a:srgbClr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F17D1FE-F013-4454-A05F-DA5645909C3F}"/>
              </a:ext>
            </a:extLst>
          </p:cNvPr>
          <p:cNvSpPr/>
          <p:nvPr/>
        </p:nvSpPr>
        <p:spPr>
          <a:xfrm>
            <a:off x="9361714" y="1262743"/>
            <a:ext cx="2710543" cy="3292928"/>
          </a:xfrm>
          <a:custGeom>
            <a:avLst/>
            <a:gdLst>
              <a:gd name="connsiteX0" fmla="*/ 0 w 2710543"/>
              <a:gd name="connsiteY0" fmla="*/ 5443 h 3292928"/>
              <a:gd name="connsiteX1" fmla="*/ 59872 w 2710543"/>
              <a:gd name="connsiteY1" fmla="*/ 0 h 3292928"/>
              <a:gd name="connsiteX2" fmla="*/ 283029 w 2710543"/>
              <a:gd name="connsiteY2" fmla="*/ 457200 h 3292928"/>
              <a:gd name="connsiteX3" fmla="*/ 370115 w 2710543"/>
              <a:gd name="connsiteY3" fmla="*/ 664028 h 3292928"/>
              <a:gd name="connsiteX4" fmla="*/ 544286 w 2710543"/>
              <a:gd name="connsiteY4" fmla="*/ 827314 h 3292928"/>
              <a:gd name="connsiteX5" fmla="*/ 587829 w 2710543"/>
              <a:gd name="connsiteY5" fmla="*/ 767443 h 3292928"/>
              <a:gd name="connsiteX6" fmla="*/ 527957 w 2710543"/>
              <a:gd name="connsiteY6" fmla="*/ 696686 h 3292928"/>
              <a:gd name="connsiteX7" fmla="*/ 560615 w 2710543"/>
              <a:gd name="connsiteY7" fmla="*/ 674914 h 3292928"/>
              <a:gd name="connsiteX8" fmla="*/ 930729 w 2710543"/>
              <a:gd name="connsiteY8" fmla="*/ 625928 h 3292928"/>
              <a:gd name="connsiteX9" fmla="*/ 919843 w 2710543"/>
              <a:gd name="connsiteY9" fmla="*/ 468086 h 3292928"/>
              <a:gd name="connsiteX10" fmla="*/ 957943 w 2710543"/>
              <a:gd name="connsiteY10" fmla="*/ 446314 h 3292928"/>
              <a:gd name="connsiteX11" fmla="*/ 1110343 w 2710543"/>
              <a:gd name="connsiteY11" fmla="*/ 424543 h 3292928"/>
              <a:gd name="connsiteX12" fmla="*/ 1121229 w 2710543"/>
              <a:gd name="connsiteY12" fmla="*/ 386443 h 3292928"/>
              <a:gd name="connsiteX13" fmla="*/ 1088572 w 2710543"/>
              <a:gd name="connsiteY13" fmla="*/ 364671 h 3292928"/>
              <a:gd name="connsiteX14" fmla="*/ 1083129 w 2710543"/>
              <a:gd name="connsiteY14" fmla="*/ 174171 h 3292928"/>
              <a:gd name="connsiteX15" fmla="*/ 1110343 w 2710543"/>
              <a:gd name="connsiteY15" fmla="*/ 125186 h 3292928"/>
              <a:gd name="connsiteX16" fmla="*/ 1137557 w 2710543"/>
              <a:gd name="connsiteY16" fmla="*/ 97971 h 3292928"/>
              <a:gd name="connsiteX17" fmla="*/ 1143000 w 2710543"/>
              <a:gd name="connsiteY17" fmla="*/ 81643 h 3292928"/>
              <a:gd name="connsiteX18" fmla="*/ 1257300 w 2710543"/>
              <a:gd name="connsiteY18" fmla="*/ 114300 h 3292928"/>
              <a:gd name="connsiteX19" fmla="*/ 1311729 w 2710543"/>
              <a:gd name="connsiteY19" fmla="*/ 136071 h 3292928"/>
              <a:gd name="connsiteX20" fmla="*/ 1409700 w 2710543"/>
              <a:gd name="connsiteY20" fmla="*/ 152400 h 3292928"/>
              <a:gd name="connsiteX21" fmla="*/ 1469572 w 2710543"/>
              <a:gd name="connsiteY21" fmla="*/ 152400 h 3292928"/>
              <a:gd name="connsiteX22" fmla="*/ 1491343 w 2710543"/>
              <a:gd name="connsiteY22" fmla="*/ 190500 h 3292928"/>
              <a:gd name="connsiteX23" fmla="*/ 1556657 w 2710543"/>
              <a:gd name="connsiteY23" fmla="*/ 152400 h 3292928"/>
              <a:gd name="connsiteX24" fmla="*/ 1578429 w 2710543"/>
              <a:gd name="connsiteY24" fmla="*/ 152400 h 3292928"/>
              <a:gd name="connsiteX25" fmla="*/ 1681843 w 2710543"/>
              <a:gd name="connsiteY25" fmla="*/ 70757 h 3292928"/>
              <a:gd name="connsiteX26" fmla="*/ 1758043 w 2710543"/>
              <a:gd name="connsiteY26" fmla="*/ 59871 h 3292928"/>
              <a:gd name="connsiteX27" fmla="*/ 1790700 w 2710543"/>
              <a:gd name="connsiteY27" fmla="*/ 119743 h 3292928"/>
              <a:gd name="connsiteX28" fmla="*/ 2051957 w 2710543"/>
              <a:gd name="connsiteY28" fmla="*/ 108857 h 3292928"/>
              <a:gd name="connsiteX29" fmla="*/ 2073729 w 2710543"/>
              <a:gd name="connsiteY29" fmla="*/ 179614 h 3292928"/>
              <a:gd name="connsiteX30" fmla="*/ 2149929 w 2710543"/>
              <a:gd name="connsiteY30" fmla="*/ 283028 h 3292928"/>
              <a:gd name="connsiteX31" fmla="*/ 2117272 w 2710543"/>
              <a:gd name="connsiteY31" fmla="*/ 332014 h 3292928"/>
              <a:gd name="connsiteX32" fmla="*/ 2057400 w 2710543"/>
              <a:gd name="connsiteY32" fmla="*/ 342900 h 3292928"/>
              <a:gd name="connsiteX33" fmla="*/ 2057400 w 2710543"/>
              <a:gd name="connsiteY33" fmla="*/ 429986 h 3292928"/>
              <a:gd name="connsiteX34" fmla="*/ 2030186 w 2710543"/>
              <a:gd name="connsiteY34" fmla="*/ 468086 h 3292928"/>
              <a:gd name="connsiteX35" fmla="*/ 2100943 w 2710543"/>
              <a:gd name="connsiteY35" fmla="*/ 527957 h 3292928"/>
              <a:gd name="connsiteX36" fmla="*/ 2155372 w 2710543"/>
              <a:gd name="connsiteY36" fmla="*/ 604157 h 3292928"/>
              <a:gd name="connsiteX37" fmla="*/ 2198915 w 2710543"/>
              <a:gd name="connsiteY37" fmla="*/ 642257 h 3292928"/>
              <a:gd name="connsiteX38" fmla="*/ 2237015 w 2710543"/>
              <a:gd name="connsiteY38" fmla="*/ 625928 h 3292928"/>
              <a:gd name="connsiteX39" fmla="*/ 2247900 w 2710543"/>
              <a:gd name="connsiteY39" fmla="*/ 691243 h 3292928"/>
              <a:gd name="connsiteX40" fmla="*/ 2318657 w 2710543"/>
              <a:gd name="connsiteY40" fmla="*/ 658586 h 3292928"/>
              <a:gd name="connsiteX41" fmla="*/ 2394857 w 2710543"/>
              <a:gd name="connsiteY41" fmla="*/ 620486 h 3292928"/>
              <a:gd name="connsiteX42" fmla="*/ 2481943 w 2710543"/>
              <a:gd name="connsiteY42" fmla="*/ 664028 h 3292928"/>
              <a:gd name="connsiteX43" fmla="*/ 2432957 w 2710543"/>
              <a:gd name="connsiteY43" fmla="*/ 680357 h 3292928"/>
              <a:gd name="connsiteX44" fmla="*/ 2449286 w 2710543"/>
              <a:gd name="connsiteY44" fmla="*/ 767443 h 3292928"/>
              <a:gd name="connsiteX45" fmla="*/ 2427515 w 2710543"/>
              <a:gd name="connsiteY45" fmla="*/ 789214 h 3292928"/>
              <a:gd name="connsiteX46" fmla="*/ 2416629 w 2710543"/>
              <a:gd name="connsiteY46" fmla="*/ 816428 h 3292928"/>
              <a:gd name="connsiteX47" fmla="*/ 2411186 w 2710543"/>
              <a:gd name="connsiteY47" fmla="*/ 876300 h 3292928"/>
              <a:gd name="connsiteX48" fmla="*/ 2329543 w 2710543"/>
              <a:gd name="connsiteY48" fmla="*/ 925286 h 3292928"/>
              <a:gd name="connsiteX49" fmla="*/ 2269672 w 2710543"/>
              <a:gd name="connsiteY49" fmla="*/ 941614 h 3292928"/>
              <a:gd name="connsiteX50" fmla="*/ 2237015 w 2710543"/>
              <a:gd name="connsiteY50" fmla="*/ 1006928 h 3292928"/>
              <a:gd name="connsiteX51" fmla="*/ 2209800 w 2710543"/>
              <a:gd name="connsiteY51" fmla="*/ 1028700 h 3292928"/>
              <a:gd name="connsiteX52" fmla="*/ 2215243 w 2710543"/>
              <a:gd name="connsiteY52" fmla="*/ 1017814 h 3292928"/>
              <a:gd name="connsiteX53" fmla="*/ 2209800 w 2710543"/>
              <a:gd name="connsiteY53" fmla="*/ 1273628 h 3292928"/>
              <a:gd name="connsiteX54" fmla="*/ 2710543 w 2710543"/>
              <a:gd name="connsiteY54" fmla="*/ 1300843 h 3292928"/>
              <a:gd name="connsiteX55" fmla="*/ 2601686 w 2710543"/>
              <a:gd name="connsiteY55" fmla="*/ 1409700 h 3292928"/>
              <a:gd name="connsiteX56" fmla="*/ 2618015 w 2710543"/>
              <a:gd name="connsiteY56" fmla="*/ 1823357 h 3292928"/>
              <a:gd name="connsiteX57" fmla="*/ 2563586 w 2710543"/>
              <a:gd name="connsiteY57" fmla="*/ 1877786 h 3292928"/>
              <a:gd name="connsiteX58" fmla="*/ 2585357 w 2710543"/>
              <a:gd name="connsiteY58" fmla="*/ 1915886 h 3292928"/>
              <a:gd name="connsiteX59" fmla="*/ 2487386 w 2710543"/>
              <a:gd name="connsiteY59" fmla="*/ 2117271 h 3292928"/>
              <a:gd name="connsiteX60" fmla="*/ 2487386 w 2710543"/>
              <a:gd name="connsiteY60" fmla="*/ 2133600 h 3292928"/>
              <a:gd name="connsiteX61" fmla="*/ 2454729 w 2710543"/>
              <a:gd name="connsiteY61" fmla="*/ 2139043 h 3292928"/>
              <a:gd name="connsiteX62" fmla="*/ 2400300 w 2710543"/>
              <a:gd name="connsiteY62" fmla="*/ 2133600 h 3292928"/>
              <a:gd name="connsiteX63" fmla="*/ 2073729 w 2710543"/>
              <a:gd name="connsiteY63" fmla="*/ 2307771 h 3292928"/>
              <a:gd name="connsiteX64" fmla="*/ 1894115 w 2710543"/>
              <a:gd name="connsiteY64" fmla="*/ 2307771 h 3292928"/>
              <a:gd name="connsiteX65" fmla="*/ 1894115 w 2710543"/>
              <a:gd name="connsiteY65" fmla="*/ 3216728 h 3292928"/>
              <a:gd name="connsiteX66" fmla="*/ 1915886 w 2710543"/>
              <a:gd name="connsiteY66" fmla="*/ 3276600 h 3292928"/>
              <a:gd name="connsiteX67" fmla="*/ 1905000 w 2710543"/>
              <a:gd name="connsiteY67" fmla="*/ 3292928 h 3292928"/>
              <a:gd name="connsiteX68" fmla="*/ 1632857 w 2710543"/>
              <a:gd name="connsiteY68" fmla="*/ 3260271 h 3292928"/>
              <a:gd name="connsiteX69" fmla="*/ 1605643 w 2710543"/>
              <a:gd name="connsiteY69" fmla="*/ 3282043 h 3292928"/>
              <a:gd name="connsiteX70" fmla="*/ 1540329 w 2710543"/>
              <a:gd name="connsiteY70" fmla="*/ 3271157 h 3292928"/>
              <a:gd name="connsiteX71" fmla="*/ 1540329 w 2710543"/>
              <a:gd name="connsiteY71" fmla="*/ 3271157 h 3292928"/>
              <a:gd name="connsiteX72" fmla="*/ 1475015 w 2710543"/>
              <a:gd name="connsiteY72" fmla="*/ 3249386 h 3292928"/>
              <a:gd name="connsiteX73" fmla="*/ 1426029 w 2710543"/>
              <a:gd name="connsiteY73" fmla="*/ 3260271 h 3292928"/>
              <a:gd name="connsiteX74" fmla="*/ 1387929 w 2710543"/>
              <a:gd name="connsiteY74" fmla="*/ 3243943 h 3292928"/>
              <a:gd name="connsiteX75" fmla="*/ 1371600 w 2710543"/>
              <a:gd name="connsiteY75" fmla="*/ 3233057 h 3292928"/>
              <a:gd name="connsiteX76" fmla="*/ 1235529 w 2710543"/>
              <a:gd name="connsiteY76" fmla="*/ 3238500 h 3292928"/>
              <a:gd name="connsiteX77" fmla="*/ 1083129 w 2710543"/>
              <a:gd name="connsiteY77" fmla="*/ 2514600 h 3292928"/>
              <a:gd name="connsiteX78" fmla="*/ 1148443 w 2710543"/>
              <a:gd name="connsiteY78" fmla="*/ 2286000 h 3292928"/>
              <a:gd name="connsiteX79" fmla="*/ 1137557 w 2710543"/>
              <a:gd name="connsiteY79" fmla="*/ 2100943 h 3292928"/>
              <a:gd name="connsiteX80" fmla="*/ 1208315 w 2710543"/>
              <a:gd name="connsiteY80" fmla="*/ 1981200 h 3292928"/>
              <a:gd name="connsiteX81" fmla="*/ 1137557 w 2710543"/>
              <a:gd name="connsiteY81" fmla="*/ 1725386 h 3292928"/>
              <a:gd name="connsiteX82" fmla="*/ 1083129 w 2710543"/>
              <a:gd name="connsiteY82" fmla="*/ 1453243 h 3292928"/>
              <a:gd name="connsiteX83" fmla="*/ 947057 w 2710543"/>
              <a:gd name="connsiteY83" fmla="*/ 1393371 h 3292928"/>
              <a:gd name="connsiteX84" fmla="*/ 876300 w 2710543"/>
              <a:gd name="connsiteY84" fmla="*/ 1387928 h 3292928"/>
              <a:gd name="connsiteX85" fmla="*/ 805543 w 2710543"/>
              <a:gd name="connsiteY85" fmla="*/ 1257300 h 3292928"/>
              <a:gd name="connsiteX86" fmla="*/ 789215 w 2710543"/>
              <a:gd name="connsiteY86" fmla="*/ 1104900 h 3292928"/>
              <a:gd name="connsiteX87" fmla="*/ 723900 w 2710543"/>
              <a:gd name="connsiteY87" fmla="*/ 1077686 h 3292928"/>
              <a:gd name="connsiteX88" fmla="*/ 658586 w 2710543"/>
              <a:gd name="connsiteY88" fmla="*/ 1061357 h 3292928"/>
              <a:gd name="connsiteX89" fmla="*/ 468086 w 2710543"/>
              <a:gd name="connsiteY89" fmla="*/ 1055914 h 3292928"/>
              <a:gd name="connsiteX90" fmla="*/ 310243 w 2710543"/>
              <a:gd name="connsiteY90" fmla="*/ 979714 h 3292928"/>
              <a:gd name="connsiteX91" fmla="*/ 0 w 2710543"/>
              <a:gd name="connsiteY91" fmla="*/ 5443 h 329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710543" h="3292928">
                <a:moveTo>
                  <a:pt x="0" y="5443"/>
                </a:moveTo>
                <a:lnTo>
                  <a:pt x="59872" y="0"/>
                </a:lnTo>
                <a:lnTo>
                  <a:pt x="283029" y="457200"/>
                </a:lnTo>
                <a:lnTo>
                  <a:pt x="370115" y="664028"/>
                </a:lnTo>
                <a:lnTo>
                  <a:pt x="544286" y="827314"/>
                </a:lnTo>
                <a:lnTo>
                  <a:pt x="587829" y="767443"/>
                </a:lnTo>
                <a:lnTo>
                  <a:pt x="527957" y="696686"/>
                </a:lnTo>
                <a:lnTo>
                  <a:pt x="560615" y="674914"/>
                </a:lnTo>
                <a:lnTo>
                  <a:pt x="930729" y="625928"/>
                </a:lnTo>
                <a:lnTo>
                  <a:pt x="919843" y="468086"/>
                </a:lnTo>
                <a:lnTo>
                  <a:pt x="957943" y="446314"/>
                </a:lnTo>
                <a:lnTo>
                  <a:pt x="1110343" y="424543"/>
                </a:lnTo>
                <a:lnTo>
                  <a:pt x="1121229" y="386443"/>
                </a:lnTo>
                <a:lnTo>
                  <a:pt x="1088572" y="364671"/>
                </a:lnTo>
                <a:lnTo>
                  <a:pt x="1083129" y="174171"/>
                </a:lnTo>
                <a:lnTo>
                  <a:pt x="1110343" y="125186"/>
                </a:lnTo>
                <a:lnTo>
                  <a:pt x="1137557" y="97971"/>
                </a:lnTo>
                <a:lnTo>
                  <a:pt x="1143000" y="81643"/>
                </a:lnTo>
                <a:lnTo>
                  <a:pt x="1257300" y="114300"/>
                </a:lnTo>
                <a:lnTo>
                  <a:pt x="1311729" y="136071"/>
                </a:lnTo>
                <a:lnTo>
                  <a:pt x="1409700" y="152400"/>
                </a:lnTo>
                <a:lnTo>
                  <a:pt x="1469572" y="152400"/>
                </a:lnTo>
                <a:lnTo>
                  <a:pt x="1491343" y="190500"/>
                </a:lnTo>
                <a:lnTo>
                  <a:pt x="1556657" y="152400"/>
                </a:lnTo>
                <a:lnTo>
                  <a:pt x="1578429" y="152400"/>
                </a:lnTo>
                <a:lnTo>
                  <a:pt x="1681843" y="70757"/>
                </a:lnTo>
                <a:lnTo>
                  <a:pt x="1758043" y="59871"/>
                </a:lnTo>
                <a:lnTo>
                  <a:pt x="1790700" y="119743"/>
                </a:lnTo>
                <a:lnTo>
                  <a:pt x="2051957" y="108857"/>
                </a:lnTo>
                <a:lnTo>
                  <a:pt x="2073729" y="179614"/>
                </a:lnTo>
                <a:lnTo>
                  <a:pt x="2149929" y="283028"/>
                </a:lnTo>
                <a:lnTo>
                  <a:pt x="2117272" y="332014"/>
                </a:lnTo>
                <a:lnTo>
                  <a:pt x="2057400" y="342900"/>
                </a:lnTo>
                <a:lnTo>
                  <a:pt x="2057400" y="429986"/>
                </a:lnTo>
                <a:lnTo>
                  <a:pt x="2030186" y="468086"/>
                </a:lnTo>
                <a:lnTo>
                  <a:pt x="2100943" y="527957"/>
                </a:lnTo>
                <a:lnTo>
                  <a:pt x="2155372" y="604157"/>
                </a:lnTo>
                <a:lnTo>
                  <a:pt x="2198915" y="642257"/>
                </a:lnTo>
                <a:lnTo>
                  <a:pt x="2237015" y="625928"/>
                </a:lnTo>
                <a:lnTo>
                  <a:pt x="2247900" y="691243"/>
                </a:lnTo>
                <a:lnTo>
                  <a:pt x="2318657" y="658586"/>
                </a:lnTo>
                <a:lnTo>
                  <a:pt x="2394857" y="620486"/>
                </a:lnTo>
                <a:lnTo>
                  <a:pt x="2481943" y="664028"/>
                </a:lnTo>
                <a:lnTo>
                  <a:pt x="2432957" y="680357"/>
                </a:lnTo>
                <a:lnTo>
                  <a:pt x="2449286" y="767443"/>
                </a:lnTo>
                <a:lnTo>
                  <a:pt x="2427515" y="789214"/>
                </a:lnTo>
                <a:lnTo>
                  <a:pt x="2416629" y="816428"/>
                </a:lnTo>
                <a:lnTo>
                  <a:pt x="2411186" y="876300"/>
                </a:lnTo>
                <a:lnTo>
                  <a:pt x="2329543" y="925286"/>
                </a:lnTo>
                <a:lnTo>
                  <a:pt x="2269672" y="941614"/>
                </a:lnTo>
                <a:lnTo>
                  <a:pt x="2237015" y="1006928"/>
                </a:lnTo>
                <a:lnTo>
                  <a:pt x="2209800" y="1028700"/>
                </a:lnTo>
                <a:lnTo>
                  <a:pt x="2215243" y="1017814"/>
                </a:lnTo>
                <a:lnTo>
                  <a:pt x="2209800" y="1273628"/>
                </a:lnTo>
                <a:lnTo>
                  <a:pt x="2710543" y="1300843"/>
                </a:lnTo>
                <a:lnTo>
                  <a:pt x="2601686" y="1409700"/>
                </a:lnTo>
                <a:lnTo>
                  <a:pt x="2618015" y="1823357"/>
                </a:lnTo>
                <a:lnTo>
                  <a:pt x="2563586" y="1877786"/>
                </a:lnTo>
                <a:lnTo>
                  <a:pt x="2585357" y="1915886"/>
                </a:lnTo>
                <a:lnTo>
                  <a:pt x="2487386" y="2117271"/>
                </a:lnTo>
                <a:lnTo>
                  <a:pt x="2487386" y="2133600"/>
                </a:lnTo>
                <a:lnTo>
                  <a:pt x="2454729" y="2139043"/>
                </a:lnTo>
                <a:lnTo>
                  <a:pt x="2400300" y="2133600"/>
                </a:lnTo>
                <a:lnTo>
                  <a:pt x="2073729" y="2307771"/>
                </a:lnTo>
                <a:lnTo>
                  <a:pt x="1894115" y="2307771"/>
                </a:lnTo>
                <a:lnTo>
                  <a:pt x="1894115" y="3216728"/>
                </a:lnTo>
                <a:lnTo>
                  <a:pt x="1915886" y="3276600"/>
                </a:lnTo>
                <a:lnTo>
                  <a:pt x="1905000" y="3292928"/>
                </a:lnTo>
                <a:lnTo>
                  <a:pt x="1632857" y="3260271"/>
                </a:lnTo>
                <a:lnTo>
                  <a:pt x="1605643" y="3282043"/>
                </a:lnTo>
                <a:lnTo>
                  <a:pt x="1540329" y="3271157"/>
                </a:lnTo>
                <a:lnTo>
                  <a:pt x="1540329" y="3271157"/>
                </a:lnTo>
                <a:lnTo>
                  <a:pt x="1475015" y="3249386"/>
                </a:lnTo>
                <a:lnTo>
                  <a:pt x="1426029" y="3260271"/>
                </a:lnTo>
                <a:lnTo>
                  <a:pt x="1387929" y="3243943"/>
                </a:lnTo>
                <a:lnTo>
                  <a:pt x="1371600" y="3233057"/>
                </a:lnTo>
                <a:lnTo>
                  <a:pt x="1235529" y="3238500"/>
                </a:lnTo>
                <a:lnTo>
                  <a:pt x="1083129" y="2514600"/>
                </a:lnTo>
                <a:lnTo>
                  <a:pt x="1148443" y="2286000"/>
                </a:lnTo>
                <a:lnTo>
                  <a:pt x="1137557" y="2100943"/>
                </a:lnTo>
                <a:lnTo>
                  <a:pt x="1208315" y="1981200"/>
                </a:lnTo>
                <a:lnTo>
                  <a:pt x="1137557" y="1725386"/>
                </a:lnTo>
                <a:lnTo>
                  <a:pt x="1083129" y="1453243"/>
                </a:lnTo>
                <a:lnTo>
                  <a:pt x="947057" y="1393371"/>
                </a:lnTo>
                <a:lnTo>
                  <a:pt x="876300" y="1387928"/>
                </a:lnTo>
                <a:lnTo>
                  <a:pt x="805543" y="1257300"/>
                </a:lnTo>
                <a:lnTo>
                  <a:pt x="789215" y="1104900"/>
                </a:lnTo>
                <a:lnTo>
                  <a:pt x="723900" y="1077686"/>
                </a:lnTo>
                <a:lnTo>
                  <a:pt x="658586" y="1061357"/>
                </a:lnTo>
                <a:lnTo>
                  <a:pt x="468086" y="1055914"/>
                </a:lnTo>
                <a:lnTo>
                  <a:pt x="310243" y="979714"/>
                </a:lnTo>
                <a:lnTo>
                  <a:pt x="0" y="5443"/>
                </a:lnTo>
                <a:close/>
              </a:path>
            </a:pathLst>
          </a:custGeom>
          <a:solidFill>
            <a:srgbClr val="B99C00">
              <a:alpha val="69804"/>
            </a:srgbClr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22B9BA-9425-4541-BE2B-441661C326C9}"/>
              </a:ext>
            </a:extLst>
          </p:cNvPr>
          <p:cNvSpPr/>
          <p:nvPr/>
        </p:nvSpPr>
        <p:spPr>
          <a:xfrm>
            <a:off x="8334239" y="5232640"/>
            <a:ext cx="555761" cy="1711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ACC36B-F305-47D9-9CEC-A752F74EE9D9}"/>
              </a:ext>
            </a:extLst>
          </p:cNvPr>
          <p:cNvSpPr txBox="1"/>
          <p:nvPr/>
        </p:nvSpPr>
        <p:spPr>
          <a:xfrm>
            <a:off x="8770257" y="5111413"/>
            <a:ext cx="2822303" cy="1468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01638" indent="-234950">
              <a:lnSpc>
                <a:spcPct val="114000"/>
              </a:lnSpc>
              <a:spcBef>
                <a:spcPts val="0"/>
              </a:spcBef>
              <a:buFont typeface="Arial"/>
              <a:buChar char="•"/>
              <a:tabLst/>
              <a:defRPr lang="en-US" sz="15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73088" lvl="1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lang="en-US" sz="15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7575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62063" indent="-227013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719263" indent="-254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66688" indent="0">
              <a:lnSpc>
                <a:spcPct val="150000"/>
              </a:lnSpc>
              <a:buNone/>
            </a:pPr>
            <a:r>
              <a:rPr lang="en-US" sz="1200" dirty="0"/>
              <a:t>Downtown Hub – Metro LA</a:t>
            </a:r>
          </a:p>
          <a:p>
            <a:pPr marL="166688" indent="0">
              <a:lnSpc>
                <a:spcPct val="150000"/>
              </a:lnSpc>
              <a:buNone/>
            </a:pPr>
            <a:r>
              <a:rPr lang="en-US" sz="1200" dirty="0"/>
              <a:t>SEW Hub</a:t>
            </a:r>
          </a:p>
          <a:p>
            <a:pPr marL="166688" indent="0">
              <a:lnSpc>
                <a:spcPct val="150000"/>
              </a:lnSpc>
              <a:buNone/>
            </a:pPr>
            <a:r>
              <a:rPr lang="en-US" sz="1200" dirty="0"/>
              <a:t>NELA Hub</a:t>
            </a:r>
          </a:p>
          <a:p>
            <a:pPr marL="166688" indent="0">
              <a:lnSpc>
                <a:spcPct val="150000"/>
              </a:lnSpc>
              <a:buNone/>
            </a:pPr>
            <a:r>
              <a:rPr lang="en-US" sz="1200" dirty="0"/>
              <a:t>Mid Town Hub</a:t>
            </a:r>
          </a:p>
          <a:p>
            <a:pPr marL="166688" indent="0">
              <a:lnSpc>
                <a:spcPct val="150000"/>
              </a:lnSpc>
              <a:buNone/>
            </a:pPr>
            <a:r>
              <a:rPr lang="en-US" sz="1200" dirty="0"/>
              <a:t>Hollywood Hub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ABFC6F-86BA-411A-B89F-5491DEB314B3}"/>
              </a:ext>
            </a:extLst>
          </p:cNvPr>
          <p:cNvSpPr/>
          <p:nvPr/>
        </p:nvSpPr>
        <p:spPr>
          <a:xfrm>
            <a:off x="8334238" y="5507613"/>
            <a:ext cx="555761" cy="171124"/>
          </a:xfrm>
          <a:prstGeom prst="rect">
            <a:avLst/>
          </a:prstGeom>
          <a:solidFill>
            <a:srgbClr val="40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1F22D0-823F-4614-8C57-FAD57CDE6C29}"/>
              </a:ext>
            </a:extLst>
          </p:cNvPr>
          <p:cNvSpPr/>
          <p:nvPr/>
        </p:nvSpPr>
        <p:spPr>
          <a:xfrm>
            <a:off x="8334237" y="5782546"/>
            <a:ext cx="555761" cy="171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C394CF-8AF3-4D25-BE63-1402952F2CA4}"/>
              </a:ext>
            </a:extLst>
          </p:cNvPr>
          <p:cNvSpPr/>
          <p:nvPr/>
        </p:nvSpPr>
        <p:spPr>
          <a:xfrm>
            <a:off x="8334237" y="6057479"/>
            <a:ext cx="555761" cy="171124"/>
          </a:xfrm>
          <a:prstGeom prst="rect">
            <a:avLst/>
          </a:prstGeom>
          <a:solidFill>
            <a:srgbClr val="348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CCFC5B-9A45-4A26-ACFC-590A1ACAA45D}"/>
              </a:ext>
            </a:extLst>
          </p:cNvPr>
          <p:cNvSpPr/>
          <p:nvPr/>
        </p:nvSpPr>
        <p:spPr>
          <a:xfrm>
            <a:off x="8334236" y="6332412"/>
            <a:ext cx="555761" cy="171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0B3FF505-6BC5-45FE-B7B1-8094EC1D6190}"/>
              </a:ext>
            </a:extLst>
          </p:cNvPr>
          <p:cNvSpPr/>
          <p:nvPr/>
        </p:nvSpPr>
        <p:spPr>
          <a:xfrm>
            <a:off x="7955280" y="5149098"/>
            <a:ext cx="160947" cy="1468404"/>
          </a:xfrm>
          <a:prstGeom prst="leftBrace">
            <a:avLst>
              <a:gd name="adj1" fmla="val 226010"/>
              <a:gd name="adj2" fmla="val 50000"/>
            </a:avLst>
          </a:prstGeom>
          <a:ln w="19050">
            <a:solidFill>
              <a:srgbClr val="80B4C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F0CED2-9B75-4987-BA60-7FC1A004CA31}"/>
              </a:ext>
            </a:extLst>
          </p:cNvPr>
          <p:cNvSpPr txBox="1"/>
          <p:nvPr/>
        </p:nvSpPr>
        <p:spPr>
          <a:xfrm>
            <a:off x="6542038" y="5608367"/>
            <a:ext cx="1510191" cy="549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01638" indent="-234950">
              <a:lnSpc>
                <a:spcPct val="114000"/>
              </a:lnSpc>
              <a:spcBef>
                <a:spcPts val="0"/>
              </a:spcBef>
              <a:buFont typeface="Arial"/>
              <a:buChar char="•"/>
              <a:tabLst/>
              <a:defRPr lang="en-US" sz="15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73088" lvl="1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lang="en-US" sz="15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7575" indent="-2286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62063" indent="-227013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719263" indent="-254000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dirty="0" smtClean="0">
                <a:solidFill>
                  <a:srgbClr val="00668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66688" indent="0">
              <a:lnSpc>
                <a:spcPct val="100000"/>
              </a:lnSpc>
              <a:buNone/>
            </a:pPr>
            <a:r>
              <a:rPr lang="en-US" sz="1600" b="1" dirty="0">
                <a:latin typeface="+mj-lt"/>
              </a:rPr>
              <a:t>SPA Zones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9C9B728-B093-42E0-AD7B-EAD9BA0EC0D3}"/>
              </a:ext>
            </a:extLst>
          </p:cNvPr>
          <p:cNvSpPr/>
          <p:nvPr/>
        </p:nvSpPr>
        <p:spPr>
          <a:xfrm>
            <a:off x="6480944" y="230856"/>
            <a:ext cx="5640977" cy="468388"/>
          </a:xfrm>
          <a:prstGeom prst="rect">
            <a:avLst/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SPA 4 Outreach Zones</a:t>
            </a:r>
          </a:p>
        </p:txBody>
      </p:sp>
    </p:spTree>
    <p:extLst>
      <p:ext uri="{BB962C8B-B14F-4D97-AF65-F5344CB8AC3E}">
        <p14:creationId xmlns:p14="http://schemas.microsoft.com/office/powerpoint/2010/main" val="400477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>
            <a:extLst>
              <a:ext uri="{FF2B5EF4-FFF2-40B4-BE49-F238E27FC236}">
                <a16:creationId xmlns:a16="http://schemas.microsoft.com/office/drawing/2014/main" xmlns="" id="{2AAE5164-1E14-4C45-BD49-9D3A383DF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0" r="-321"/>
          <a:stretch/>
        </p:blipFill>
        <p:spPr>
          <a:xfrm rot="3655570" flipH="1">
            <a:off x="3496439" y="-3142540"/>
            <a:ext cx="5199121" cy="76759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5D3DCB-CD59-43EF-8BD2-C9FE786BB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78" y="2272029"/>
            <a:ext cx="7176881" cy="4047491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Support enhanced collaboration among outreach teams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Facilitate care coordination among teams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Update teams on important things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Manage LA-HOP requests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Ensure complete and effective proactive and reactive outreach coverage for the SPA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Support coordinated outreach efforts in hot spots and in response to emergent needs (e.g., weather events)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Promote outreach best practices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Ensure strong connections to rest of the coordinated entry system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/>
              <a:t>Provide stakeholder education on outreach, outreach system</a:t>
            </a:r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xmlns="" id="{8BA05A82-2337-4178-9A2E-703F78ECE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05"/>
          <a:stretch/>
        </p:blipFill>
        <p:spPr>
          <a:xfrm flipH="1">
            <a:off x="7945119" y="0"/>
            <a:ext cx="4246881" cy="59294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357C2E-AE2C-408B-84CC-57234FAA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8" y="1015210"/>
            <a:ext cx="6764338" cy="7842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/>
              <a:t>What do Outreach Coordinators do?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BA7E8A-D293-4A9B-AE1B-943777FF3D8D}"/>
              </a:ext>
            </a:extLst>
          </p:cNvPr>
          <p:cNvSpPr/>
          <p:nvPr/>
        </p:nvSpPr>
        <p:spPr>
          <a:xfrm flipV="1">
            <a:off x="707278" y="1985266"/>
            <a:ext cx="2544758" cy="50465"/>
          </a:xfrm>
          <a:prstGeom prst="rect">
            <a:avLst/>
          </a:prstGeom>
          <a:solidFill>
            <a:srgbClr val="286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3C02CBB-1339-45E7-973D-F746AAAE60D3}"/>
              </a:ext>
            </a:extLst>
          </p:cNvPr>
          <p:cNvCxnSpPr>
            <a:cxnSpLocks/>
          </p:cNvCxnSpPr>
          <p:nvPr/>
        </p:nvCxnSpPr>
        <p:spPr>
          <a:xfrm>
            <a:off x="-735764" y="458379"/>
            <a:ext cx="6675120" cy="0"/>
          </a:xfrm>
          <a:prstGeom prst="line">
            <a:avLst/>
          </a:prstGeom>
          <a:ln w="12700">
            <a:solidFill>
              <a:srgbClr val="BFD8DF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0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E3E83A-C4CA-48DA-A537-7A56F03D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15" y="628499"/>
            <a:ext cx="6028424" cy="610366"/>
          </a:xfrm>
        </p:spPr>
        <p:txBody>
          <a:bodyPr>
            <a:noAutofit/>
          </a:bodyPr>
          <a:lstStyle/>
          <a:p>
            <a:r>
              <a:rPr lang="en-US" sz="3200" b="1" dirty="0"/>
              <a:t>Outreach coordination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AC9748-2BC3-4B4A-ABC7-0427172EC08F}"/>
              </a:ext>
            </a:extLst>
          </p:cNvPr>
          <p:cNvSpPr/>
          <p:nvPr/>
        </p:nvSpPr>
        <p:spPr>
          <a:xfrm flipV="1">
            <a:off x="758715" y="1262735"/>
            <a:ext cx="1737360" cy="50465"/>
          </a:xfrm>
          <a:prstGeom prst="rect">
            <a:avLst/>
          </a:prstGeom>
          <a:solidFill>
            <a:srgbClr val="286D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6BB3E00-CDED-4181-B66D-C8FFC0A7A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080826"/>
              </p:ext>
            </p:extLst>
          </p:nvPr>
        </p:nvGraphicFramePr>
        <p:xfrm>
          <a:off x="448363" y="1387699"/>
          <a:ext cx="7712401" cy="517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6D14A2D-7E62-4A88-9214-486A390D4277}"/>
              </a:ext>
            </a:extLst>
          </p:cNvPr>
          <p:cNvSpPr txBox="1">
            <a:spLocks/>
          </p:cNvSpPr>
          <p:nvPr/>
        </p:nvSpPr>
        <p:spPr>
          <a:xfrm>
            <a:off x="7443352" y="2587867"/>
            <a:ext cx="3273811" cy="7383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Teams coordinating a regional strategy (e.g., coordinating outreach around wildfire response with 3X daily huddles)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6722847-7133-46E6-A11D-481F88D7E44C}"/>
              </a:ext>
            </a:extLst>
          </p:cNvPr>
          <p:cNvCxnSpPr/>
          <p:nvPr/>
        </p:nvCxnSpPr>
        <p:spPr>
          <a:xfrm>
            <a:off x="4778478" y="1828797"/>
            <a:ext cx="2560320" cy="0"/>
          </a:xfrm>
          <a:prstGeom prst="straightConnector1">
            <a:avLst/>
          </a:prstGeom>
          <a:ln w="19050">
            <a:solidFill>
              <a:srgbClr val="CAB64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B21D1E3-5B33-4371-9AFB-7E16E37F9DD7}"/>
              </a:ext>
            </a:extLst>
          </p:cNvPr>
          <p:cNvCxnSpPr/>
          <p:nvPr/>
        </p:nvCxnSpPr>
        <p:spPr>
          <a:xfrm>
            <a:off x="4778478" y="2836276"/>
            <a:ext cx="2560320" cy="0"/>
          </a:xfrm>
          <a:prstGeom prst="straightConnector1">
            <a:avLst/>
          </a:prstGeom>
          <a:ln w="19050">
            <a:solidFill>
              <a:srgbClr val="CAB64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BEFE04B-EB8B-42E2-92D6-5567AB1B65BC}"/>
              </a:ext>
            </a:extLst>
          </p:cNvPr>
          <p:cNvCxnSpPr/>
          <p:nvPr/>
        </p:nvCxnSpPr>
        <p:spPr>
          <a:xfrm>
            <a:off x="4778478" y="3841954"/>
            <a:ext cx="2560320" cy="0"/>
          </a:xfrm>
          <a:prstGeom prst="straightConnector1">
            <a:avLst/>
          </a:prstGeom>
          <a:ln w="19050">
            <a:solidFill>
              <a:srgbClr val="CAB64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A1D4DD8-0B01-4BD6-A9AA-246D0CFCA7CA}"/>
              </a:ext>
            </a:extLst>
          </p:cNvPr>
          <p:cNvCxnSpPr/>
          <p:nvPr/>
        </p:nvCxnSpPr>
        <p:spPr>
          <a:xfrm>
            <a:off x="4778478" y="5321710"/>
            <a:ext cx="2560320" cy="0"/>
          </a:xfrm>
          <a:prstGeom prst="straightConnector1">
            <a:avLst/>
          </a:prstGeom>
          <a:ln w="19050">
            <a:solidFill>
              <a:srgbClr val="CAB64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3714908B-BE88-4520-AFF6-0CEF3CD4CF0C}"/>
              </a:ext>
            </a:extLst>
          </p:cNvPr>
          <p:cNvSpPr txBox="1">
            <a:spLocks/>
          </p:cNvSpPr>
          <p:nvPr/>
        </p:nvSpPr>
        <p:spPr>
          <a:xfrm>
            <a:off x="7443352" y="5116341"/>
            <a:ext cx="3273811" cy="8121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Teams consulting together on a complex client case (e.g. bringing in DMH HOME team or MDT medical provider on higher need clients)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3D7AD7A5-7815-481D-A2B0-E2ED08AEA0BB}"/>
              </a:ext>
            </a:extLst>
          </p:cNvPr>
          <p:cNvSpPr txBox="1">
            <a:spLocks/>
          </p:cNvSpPr>
          <p:nvPr/>
        </p:nvSpPr>
        <p:spPr>
          <a:xfrm>
            <a:off x="7443352" y="3759899"/>
            <a:ext cx="3273811" cy="960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Teams coordinating on an encampment project (e.g. meeting weekly to develop and implement an outreach strategy on A Bridge Home catchment area)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621D993C-0699-438C-A625-5A4783A19B13}"/>
              </a:ext>
            </a:extLst>
          </p:cNvPr>
          <p:cNvSpPr txBox="1">
            <a:spLocks/>
          </p:cNvSpPr>
          <p:nvPr/>
        </p:nvSpPr>
        <p:spPr>
          <a:xfrm>
            <a:off x="7443352" y="1563708"/>
            <a:ext cx="3273811" cy="960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Teams coordinating on a County-wide level (e.g., COVID-19 emergency response with weekly strategy meetings, training on new posture, resources)</a:t>
            </a:r>
          </a:p>
        </p:txBody>
      </p:sp>
    </p:spTree>
    <p:extLst>
      <p:ext uri="{BB962C8B-B14F-4D97-AF65-F5344CB8AC3E}">
        <p14:creationId xmlns:p14="http://schemas.microsoft.com/office/powerpoint/2010/main" val="153956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02" y="1916771"/>
            <a:ext cx="5341077" cy="5176938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/>
              <a:t>County-wide, web-based app designed by LAHSA, in collaboration with LA County Health Agency, LA County Homeless Initiative, and our broader outreach family to:</a:t>
            </a:r>
          </a:p>
          <a:p>
            <a:pPr marL="1019175" lvl="1" indent="-457200">
              <a:buFont typeface="Arial"/>
              <a:buChar char="•"/>
            </a:pPr>
            <a:r>
              <a:rPr lang="en-US" sz="3400" dirty="0" smtClean="0"/>
              <a:t>Ensure constituents can easily submit request for homeless outreach</a:t>
            </a:r>
          </a:p>
          <a:p>
            <a:pPr marL="1363662" lvl="2" indent="-457200">
              <a:buFont typeface="Arial"/>
              <a:buChar char="•"/>
            </a:pPr>
            <a:r>
              <a:rPr lang="en-US" sz="3400" dirty="0" smtClean="0"/>
              <a:t>Many different types of outreach teams and agencies performing outreach throughout LA County</a:t>
            </a:r>
          </a:p>
          <a:p>
            <a:pPr marL="1708150" lvl="3" indent="-457200">
              <a:buFont typeface="Arial"/>
              <a:buChar char="•"/>
            </a:pPr>
            <a:r>
              <a:rPr lang="en-US" sz="3400" dirty="0" smtClean="0"/>
              <a:t>Teams often have different skill sets, geographic coverage, and target population(s)</a:t>
            </a:r>
          </a:p>
          <a:p>
            <a:pPr marL="1708150" lvl="3" indent="-457200">
              <a:buFont typeface="Arial"/>
              <a:buChar char="•"/>
            </a:pPr>
            <a:r>
              <a:rPr lang="en-US" sz="3400" dirty="0" smtClean="0"/>
              <a:t>LA-HOP takes guesswork out of who should be contacted</a:t>
            </a:r>
          </a:p>
          <a:p>
            <a:pPr marL="1363662" lvl="2" indent="-457200">
              <a:buFont typeface="Arial"/>
              <a:buChar char="•"/>
            </a:pPr>
            <a:r>
              <a:rPr lang="en-US" sz="3400" dirty="0" smtClean="0"/>
              <a:t> Outreach Coordinator in the region acts as the “air traffic controller” for all requests.  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/>
              <a:t>Educate our community about what outreach teams can and can’t do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/>
              <a:t>Support the unique needs of outreach teams to respond to these requests 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002" y="778185"/>
            <a:ext cx="5815735" cy="7842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Los Angeles Homeless Outreach Portal (LA-HOP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 Shot 2021-09-27 at 1.48.09 PM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60" b="-44260"/>
          <a:stretch>
            <a:fillRect/>
          </a:stretch>
        </p:blipFill>
        <p:spPr>
          <a:xfrm>
            <a:off x="6016623" y="360528"/>
            <a:ext cx="5970119" cy="5971938"/>
          </a:xfrm>
        </p:spPr>
      </p:pic>
    </p:spTree>
    <p:extLst>
      <p:ext uri="{BB962C8B-B14F-4D97-AF65-F5344CB8AC3E}">
        <p14:creationId xmlns:p14="http://schemas.microsoft.com/office/powerpoint/2010/main" val="306809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357C2E-AE2C-408B-84CC-57234FAA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38" y="730730"/>
            <a:ext cx="5579023" cy="17425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/>
              <a:t>USICH’s 2019 Core Elements of Effective Street Outreach to People Experiencing Homelessness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7DF66BDB-741D-4A49-B408-DA00FD82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38" y="3307715"/>
            <a:ext cx="5632562" cy="2534285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/>
              <a:t>Street Outreach Efforts are </a:t>
            </a:r>
            <a:r>
              <a:rPr lang="en-US" sz="1600" b="1" dirty="0"/>
              <a:t>Systematic, Coordinated, and Comprehensive</a:t>
            </a:r>
          </a:p>
          <a:p>
            <a:pPr marL="285750" indent="-285750">
              <a:buFont typeface="Wingdings" charset="2"/>
              <a:buChar char="ü"/>
            </a:pPr>
            <a:endParaRPr lang="en-US" sz="1200" b="1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Street Outreach Efforts Are </a:t>
            </a:r>
            <a:r>
              <a:rPr lang="en-US" sz="1600" b="1" dirty="0"/>
              <a:t>Housing Focused </a:t>
            </a:r>
          </a:p>
          <a:p>
            <a:pPr marL="285750" indent="-285750">
              <a:buFont typeface="Wingdings" charset="2"/>
              <a:buChar char="ü"/>
            </a:pPr>
            <a:endParaRPr lang="en-US" sz="1200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Street Outreach Efforts Are </a:t>
            </a:r>
            <a:r>
              <a:rPr lang="en-US" sz="1600" b="1" dirty="0"/>
              <a:t>Person-Centered, Trauma-Informed, and Culturally Responsive</a:t>
            </a:r>
          </a:p>
          <a:p>
            <a:pPr marL="285750" indent="-285750">
              <a:buFont typeface="Wingdings" charset="2"/>
              <a:buChar char="ü"/>
            </a:pPr>
            <a:endParaRPr lang="en-US" sz="1200" dirty="0"/>
          </a:p>
          <a:p>
            <a:pPr marL="285750" indent="-285750">
              <a:buFont typeface="Wingdings" charset="2"/>
              <a:buChar char="ü"/>
            </a:pPr>
            <a:r>
              <a:rPr lang="en-US" sz="1600" dirty="0"/>
              <a:t>Street Efforts </a:t>
            </a:r>
            <a:r>
              <a:rPr lang="en-US" sz="1600" b="1" dirty="0"/>
              <a:t>Emphasize Safety and Reduce Harm</a:t>
            </a:r>
          </a:p>
          <a:p>
            <a:pPr marL="285750" indent="-285750">
              <a:buFont typeface="Wingdings" charset="2"/>
              <a:buChar char="ü"/>
            </a:pPr>
            <a:endParaRPr lang="en-US" sz="16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763DBE55-AB3F-4692-B5B8-047324C698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8238" y="2793999"/>
            <a:ext cx="5632562" cy="365761"/>
          </a:xfr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dirty="0"/>
              <a:t>How does LA’s System Match up to the Core Elements?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222BF-C2C3-4F28-87E9-A95E54D2FD3F}"/>
              </a:ext>
            </a:extLst>
          </p:cNvPr>
          <p:cNvSpPr txBox="1"/>
          <p:nvPr/>
        </p:nvSpPr>
        <p:spPr>
          <a:xfrm>
            <a:off x="768238" y="6390724"/>
            <a:ext cx="5852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/>
              </a:rPr>
              <a:t>https://www.usich.gov/resources/uploads/asset_library/Core-Components-of-Outreach-2019.pdf</a:t>
            </a:r>
            <a:endParaRPr lang="en-US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85A490-A3BA-400E-8B4A-DE4360D37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977" y="138004"/>
            <a:ext cx="5579023" cy="67199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BB2A15E-0ED6-4987-B9CA-C43B337F5C65}"/>
              </a:ext>
            </a:extLst>
          </p:cNvPr>
          <p:cNvCxnSpPr>
            <a:cxnSpLocks/>
          </p:cNvCxnSpPr>
          <p:nvPr/>
        </p:nvCxnSpPr>
        <p:spPr>
          <a:xfrm>
            <a:off x="-50800" y="458379"/>
            <a:ext cx="7040880" cy="0"/>
          </a:xfrm>
          <a:prstGeom prst="line">
            <a:avLst/>
          </a:prstGeom>
          <a:ln w="12700">
            <a:solidFill>
              <a:srgbClr val="BFD8DF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73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21-09-27 at 1.29.35 PM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712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ffers </a:t>
            </a:r>
            <a:r>
              <a:rPr lang="en-US" sz="2400" dirty="0"/>
              <a:t>guidance for </a:t>
            </a:r>
            <a:r>
              <a:rPr lang="en-US" sz="2400" dirty="0" smtClean="0"/>
              <a:t>balancing need for location</a:t>
            </a:r>
            <a:r>
              <a:rPr lang="en-US" sz="2400" dirty="0"/>
              <a:t>-specific work </a:t>
            </a:r>
            <a:r>
              <a:rPr lang="en-US" sz="2400" dirty="0" smtClean="0"/>
              <a:t>with </a:t>
            </a:r>
            <a:r>
              <a:rPr lang="en-US" sz="2400" dirty="0"/>
              <a:t>the importance of </a:t>
            </a:r>
            <a:r>
              <a:rPr lang="en-US" sz="2400" dirty="0" smtClean="0"/>
              <a:t>regional</a:t>
            </a:r>
            <a:r>
              <a:rPr lang="en-US" sz="2400" dirty="0"/>
              <a:t>, trauma-informed approach to unsheltered homelessness that places </a:t>
            </a:r>
            <a:r>
              <a:rPr lang="en-US" sz="2400" dirty="0" smtClean="0"/>
              <a:t>people experiencing </a:t>
            </a:r>
            <a:r>
              <a:rPr lang="en-US" sz="2400" dirty="0"/>
              <a:t>homelessness on the path to a stable, permanent home</a:t>
            </a:r>
            <a:r>
              <a:rPr lang="en-US" sz="2400" dirty="0" smtClean="0"/>
              <a:t>.</a:t>
            </a:r>
          </a:p>
          <a:p>
            <a:endParaRPr lang="en-US" sz="1800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://www.lahsa.org/documents?id=5404-best-practices-for-addressing-street-</a:t>
            </a:r>
            <a:r>
              <a:rPr lang="en-US" dirty="0" smtClean="0">
                <a:hlinkClick r:id="rId3"/>
              </a:rPr>
              <a:t>encampments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6462" y="906463"/>
            <a:ext cx="5815735" cy="7842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LAHSA’s Encampment Best Practices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975" y="5669835"/>
            <a:ext cx="6239079" cy="1097200"/>
          </a:xfrm>
        </p:spPr>
        <p:txBody>
          <a:bodyPr>
            <a:normAutofit fontScale="85000" lnSpcReduction="20000"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://www.lahsa.org/documents?id=5404-best-practices-for-addressing-street-</a:t>
            </a:r>
            <a:r>
              <a:rPr lang="en-US" dirty="0" smtClean="0">
                <a:hlinkClick r:id="rId2"/>
              </a:rPr>
              <a:t>encampments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659" y="855152"/>
            <a:ext cx="11190927" cy="784225"/>
          </a:xfrm>
        </p:spPr>
        <p:txBody>
          <a:bodyPr>
            <a:normAutofit/>
          </a:bodyPr>
          <a:lstStyle/>
          <a:p>
            <a:r>
              <a:rPr lang="en-US" sz="3200" b="1" dirty="0"/>
              <a:t>LAHSA’s Encampment Best </a:t>
            </a:r>
            <a:r>
              <a:rPr lang="en-US" sz="3200" b="1" dirty="0"/>
              <a:t>Practices, cont. 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21-09-27 at 1.3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76" y="1769966"/>
            <a:ext cx="7519661" cy="44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861E3-F94B-4058-9D07-310C7C466CF2}"/>
              </a:ext>
            </a:extLst>
          </p:cNvPr>
          <p:cNvSpPr/>
          <p:nvPr/>
        </p:nvSpPr>
        <p:spPr>
          <a:xfrm>
            <a:off x="2377436" y="1534347"/>
            <a:ext cx="8840959" cy="914400"/>
          </a:xfrm>
          <a:prstGeom prst="rect">
            <a:avLst/>
          </a:prstGeom>
          <a:solidFill>
            <a:srgbClr val="E5EEF2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/>
            <a:r>
              <a:rPr lang="en-US" sz="1400" b="1" dirty="0">
                <a:solidFill>
                  <a:schemeClr val="tx1"/>
                </a:solidFill>
              </a:rPr>
              <a:t>A high-functioning and collaborative leadership partnership between LAHSA, DHS, and DMH </a:t>
            </a:r>
            <a:r>
              <a:rPr lang="en-US" sz="1400" dirty="0">
                <a:solidFill>
                  <a:schemeClr val="tx1"/>
                </a:solidFill>
              </a:rPr>
              <a:t>adopted a systems change approach to implementing new structures, processes, and dynamics in order </a:t>
            </a:r>
            <a:r>
              <a:rPr lang="en-US" sz="1400" b="1" dirty="0">
                <a:solidFill>
                  <a:schemeClr val="tx1"/>
                </a:solidFill>
              </a:rPr>
              <a:t>to coordinate and direct the 200 teams delivering Strategy E6 homeless outreach services across the County.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B2173B-CA5D-4C63-AFE3-59482ECDD239}"/>
              </a:ext>
            </a:extLst>
          </p:cNvPr>
          <p:cNvSpPr/>
          <p:nvPr/>
        </p:nvSpPr>
        <p:spPr>
          <a:xfrm>
            <a:off x="2377435" y="2496558"/>
            <a:ext cx="8840959" cy="914400"/>
          </a:xfrm>
          <a:prstGeom prst="rect">
            <a:avLst/>
          </a:prstGeom>
          <a:solidFill>
            <a:srgbClr val="E5EEF2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3363"/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new regional coordination structure developed by E6 leadership forms the central backbone of E6, with SPA coordinators rapidly liaising outreach requests and effectively deploying teams</a:t>
            </a:r>
            <a:r>
              <a:rPr lang="en-US" sz="1400" dirty="0">
                <a:solidFill>
                  <a:schemeClr val="tx1"/>
                </a:solidFill>
              </a:rPr>
              <a:t>. This structure efficiently matches available resources to the observed needs of outreach clients.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182542-3D81-4D95-95ED-C6696C0C1AE3}"/>
              </a:ext>
            </a:extLst>
          </p:cNvPr>
          <p:cNvSpPr/>
          <p:nvPr/>
        </p:nvSpPr>
        <p:spPr>
          <a:xfrm>
            <a:off x="2377435" y="3472654"/>
            <a:ext cx="8840959" cy="914400"/>
          </a:xfrm>
          <a:prstGeom prst="rect">
            <a:avLst/>
          </a:prstGeom>
          <a:solidFill>
            <a:srgbClr val="E5EEF2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3363"/>
            <a:r>
              <a:rPr lang="en-US" sz="1400" dirty="0">
                <a:solidFill>
                  <a:schemeClr val="tx1"/>
                </a:solidFill>
              </a:rPr>
              <a:t>Implementing the </a:t>
            </a:r>
            <a:r>
              <a:rPr lang="en-US" sz="1400" b="1" dirty="0">
                <a:solidFill>
                  <a:schemeClr val="tx1"/>
                </a:solidFill>
              </a:rPr>
              <a:t>E6 network of over 200 outreach teams to connect persons experiencing unsheltered homelessness with the Coordinated Entry System</a:t>
            </a:r>
            <a:r>
              <a:rPr lang="en-US" sz="1400" dirty="0">
                <a:solidFill>
                  <a:schemeClr val="tx1"/>
                </a:solidFill>
              </a:rPr>
              <a:t> and field-based services made every location in LA County a possible entry point into the homeless service system.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8628" y="596196"/>
            <a:ext cx="10290732" cy="7842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 smtClean="0"/>
              <a:t>2019 RDA </a:t>
            </a:r>
            <a:r>
              <a:rPr lang="en-US" sz="3000" b="1" dirty="0"/>
              <a:t>evaluation findings on outreach coordination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B88AA6-959B-49EC-8186-6448A599CA63}"/>
              </a:ext>
            </a:extLst>
          </p:cNvPr>
          <p:cNvSpPr/>
          <p:nvPr/>
        </p:nvSpPr>
        <p:spPr>
          <a:xfrm>
            <a:off x="1098626" y="1534160"/>
            <a:ext cx="1278809" cy="914400"/>
          </a:xfrm>
          <a:prstGeom prst="rect">
            <a:avLst/>
          </a:prstGeom>
          <a:solidFill>
            <a:srgbClr val="006688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Finding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709492-2AFF-4A16-A7F9-1C10D0A46365}"/>
              </a:ext>
            </a:extLst>
          </p:cNvPr>
          <p:cNvSpPr/>
          <p:nvPr/>
        </p:nvSpPr>
        <p:spPr>
          <a:xfrm>
            <a:off x="1098628" y="2494467"/>
            <a:ext cx="1278809" cy="914400"/>
          </a:xfrm>
          <a:prstGeom prst="rect">
            <a:avLst/>
          </a:prstGeom>
          <a:solidFill>
            <a:srgbClr val="3484A0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Finding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39E69E-0A23-427E-97B4-6EE2EC8E6035}"/>
              </a:ext>
            </a:extLst>
          </p:cNvPr>
          <p:cNvSpPr/>
          <p:nvPr/>
        </p:nvSpPr>
        <p:spPr>
          <a:xfrm>
            <a:off x="1098628" y="3474907"/>
            <a:ext cx="1278809" cy="914400"/>
          </a:xfrm>
          <a:prstGeom prst="rect">
            <a:avLst/>
          </a:prstGeom>
          <a:solidFill>
            <a:srgbClr val="80B4C4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Finding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BE57A8-F923-4B68-A3D3-C94A3D50EADE}"/>
              </a:ext>
            </a:extLst>
          </p:cNvPr>
          <p:cNvSpPr/>
          <p:nvPr/>
        </p:nvSpPr>
        <p:spPr>
          <a:xfrm>
            <a:off x="2377435" y="4460427"/>
            <a:ext cx="8840959" cy="914400"/>
          </a:xfrm>
          <a:prstGeom prst="rect">
            <a:avLst/>
          </a:prstGeom>
          <a:solidFill>
            <a:srgbClr val="E5EEF2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/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investment in collaborative planning strengthened outreach partnerships that enable the outreach system to flex to meet the services and care coordination</a:t>
            </a:r>
            <a:r>
              <a:rPr lang="en-US" sz="1400" dirty="0">
                <a:solidFill>
                  <a:schemeClr val="tx1"/>
                </a:solidFill>
              </a:rPr>
              <a:t> needs of people experiencing unsheltered homelessness across LA County.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2B3580-C065-4D02-8E05-4C45015E12B4}"/>
              </a:ext>
            </a:extLst>
          </p:cNvPr>
          <p:cNvSpPr/>
          <p:nvPr/>
        </p:nvSpPr>
        <p:spPr>
          <a:xfrm>
            <a:off x="2377435" y="5445785"/>
            <a:ext cx="8840959" cy="914400"/>
          </a:xfrm>
          <a:prstGeom prst="rect">
            <a:avLst/>
          </a:prstGeom>
          <a:solidFill>
            <a:srgbClr val="E5EEF2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3363"/>
            <a:r>
              <a:rPr lang="en-US" sz="1400" b="1" dirty="0">
                <a:solidFill>
                  <a:schemeClr val="tx1"/>
                </a:solidFill>
              </a:rPr>
              <a:t>Measure H funds facilitate Strategy E6 coordination, enabling outreach teams across LA County –including teams that do not receive Measure H funds – to effectively coordinate as one organized system delivering street-based client services.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18FEBB-E3AF-4011-94ED-14687114B54E}"/>
              </a:ext>
            </a:extLst>
          </p:cNvPr>
          <p:cNvSpPr/>
          <p:nvPr/>
        </p:nvSpPr>
        <p:spPr>
          <a:xfrm>
            <a:off x="1098628" y="4460427"/>
            <a:ext cx="1278809" cy="914400"/>
          </a:xfrm>
          <a:prstGeom prst="rect">
            <a:avLst/>
          </a:prstGeom>
          <a:solidFill>
            <a:srgbClr val="00BA9B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Finding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161C629-8970-481E-9066-A22DD407482C}"/>
              </a:ext>
            </a:extLst>
          </p:cNvPr>
          <p:cNvSpPr/>
          <p:nvPr/>
        </p:nvSpPr>
        <p:spPr>
          <a:xfrm>
            <a:off x="1098628" y="5443694"/>
            <a:ext cx="1278809" cy="914400"/>
          </a:xfrm>
          <a:prstGeom prst="rect">
            <a:avLst/>
          </a:prstGeom>
          <a:solidFill>
            <a:srgbClr val="40CCB7"/>
          </a:solidFill>
          <a:ln>
            <a:solidFill>
              <a:srgbClr val="80B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Finding 5</a:t>
            </a:r>
          </a:p>
        </p:txBody>
      </p:sp>
    </p:spTree>
    <p:extLst>
      <p:ext uri="{BB962C8B-B14F-4D97-AF65-F5344CB8AC3E}">
        <p14:creationId xmlns:p14="http://schemas.microsoft.com/office/powerpoint/2010/main" val="267918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" r="19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28B870-D73A-4278-BCF1-ED25762ECFF0}"/>
              </a:ext>
            </a:extLst>
          </p:cNvPr>
          <p:cNvSpPr/>
          <p:nvPr/>
        </p:nvSpPr>
        <p:spPr>
          <a:xfrm>
            <a:off x="0" y="6336"/>
            <a:ext cx="12191999" cy="6851664"/>
          </a:xfrm>
          <a:prstGeom prst="rect">
            <a:avLst/>
          </a:prstGeom>
          <a:solidFill>
            <a:srgbClr val="0066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2B78DE-9CD8-4A90-94E2-69BF789B8775}"/>
              </a:ext>
            </a:extLst>
          </p:cNvPr>
          <p:cNvSpPr/>
          <p:nvPr/>
        </p:nvSpPr>
        <p:spPr>
          <a:xfrm>
            <a:off x="396662" y="1576417"/>
            <a:ext cx="10890769" cy="4126285"/>
          </a:xfrm>
          <a:prstGeom prst="rect">
            <a:avLst/>
          </a:prstGeom>
          <a:solidFill>
            <a:srgbClr val="00668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05305-F257-428B-B16A-68C37DDD8BF7}"/>
              </a:ext>
            </a:extLst>
          </p:cNvPr>
          <p:cNvSpPr/>
          <p:nvPr/>
        </p:nvSpPr>
        <p:spPr>
          <a:xfrm>
            <a:off x="622806" y="6247085"/>
            <a:ext cx="4791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chemeClr val="bg1"/>
                </a:solidFill>
                <a:ea typeface="ＭＳ Ｐゴシック" pitchFamily="34" charset="-128"/>
              </a:rPr>
              <a:t>To read E6 and the other County Coordination Strategies: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chemeClr val="bg1"/>
                </a:solidFill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http://homeless.lacounty.gov/wp-content/uploads/2017/01/Strategy-E-1.pdf</a:t>
            </a:r>
            <a:endParaRPr lang="en-US" altLang="en-US" sz="9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6C71F9A2-0A18-4EEB-A3B7-B8D2C55AD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68" y="1787902"/>
            <a:ext cx="9940413" cy="3633212"/>
          </a:xfrm>
        </p:spPr>
        <p:txBody>
          <a:bodyPr anchor="ctr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Strategy created and co-led by </a:t>
            </a:r>
            <a:r>
              <a:rPr lang="en-US" altLang="en-US" sz="1600" dirty="0" smtClean="0">
                <a:solidFill>
                  <a:schemeClr val="bg1"/>
                </a:solidFill>
              </a:rPr>
              <a:t>LAHSA, DHS and DMH </a:t>
            </a:r>
            <a:r>
              <a:rPr lang="en-US" altLang="en-US" sz="1600" dirty="0">
                <a:solidFill>
                  <a:schemeClr val="bg1"/>
                </a:solidFill>
              </a:rPr>
              <a:t>in 2016</a:t>
            </a:r>
          </a:p>
          <a:p>
            <a:pPr marL="285750" indent="-285750">
              <a:buFont typeface="Arial"/>
              <a:buChar char="•"/>
            </a:pPr>
            <a:endParaRPr lang="en-US" alt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Goal: Develop a coordinated outreach system to reduce duplication and increase efficiencies via: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Launch of DHS-funded Multidisciplinary Outreach Teams (MDT)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Increase in Generalist Outreach Workers</a:t>
            </a:r>
          </a:p>
          <a:p>
            <a:pPr lvl="2">
              <a:buClr>
                <a:srgbClr val="7FDDCD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LAHSA Homeless Engagement Teams (HET)</a:t>
            </a:r>
          </a:p>
          <a:p>
            <a:pPr lvl="2">
              <a:buClr>
                <a:srgbClr val="7FDDCD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CES Outreach</a:t>
            </a:r>
          </a:p>
          <a:p>
            <a:pPr lvl="2">
              <a:buClr>
                <a:srgbClr val="7FDDCD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MDT Public Spaces Outreach Workers</a:t>
            </a:r>
          </a:p>
          <a:p>
            <a:pPr lvl="1">
              <a:buClr>
                <a:srgbClr val="FBEE77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Creation of CES Outreach Coordinators and infrastructure that facilitates collaboration,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Develop a Centralized Outreach Request Portal (LA-HOP)</a:t>
            </a:r>
          </a:p>
          <a:p>
            <a:pPr lvl="1"/>
            <a:endParaRPr lang="en-US" altLang="en-US" sz="12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Strategy was independently evaluated by Resource Development Associates (RDA) in December 2019</a:t>
            </a:r>
          </a:p>
          <a:p>
            <a:pPr marL="847725" lvl="1" indent="-285750">
              <a:buFont typeface="Arial"/>
              <a:buChar char="•"/>
            </a:pPr>
            <a:r>
              <a:rPr lang="en-US" altLang="en-US" sz="1600" dirty="0">
                <a:solidFill>
                  <a:schemeClr val="bg1"/>
                </a:solidFill>
              </a:rPr>
              <a:t>https://homeless.lacounty.gov/wp-content/uploads/2020/02/rda.outreach011020.pdf</a:t>
            </a: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D0B9B43D-E400-49C5-AE0A-AE508D6B7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028" y="202803"/>
            <a:ext cx="9189662" cy="784225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Angeles’ coordinated outreach </a:t>
            </a: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goals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0628" y="623112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6969" y="60051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7048" y="6166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8922" y="658626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8574" y="57898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601" y="4451206"/>
            <a:ext cx="885174" cy="16840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1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A05305-F257-428B-B16A-68C37DDD8BF7}"/>
              </a:ext>
            </a:extLst>
          </p:cNvPr>
          <p:cNvSpPr/>
          <p:nvPr/>
        </p:nvSpPr>
        <p:spPr>
          <a:xfrm>
            <a:off x="4770120" y="6368280"/>
            <a:ext cx="7172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March 1, 2017, First Collaborative Outreach</a:t>
            </a:r>
            <a:r>
              <a:rPr kumimoji="0" lang="en-US" altLang="en-US" sz="9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 Effort under E.6 including HET, LAFH MDT, DMH, PATH SSVF, DPH, Sepulveda Basin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8A49AFA-5F68-4963-8A36-D721642E3B97}"/>
              </a:ext>
            </a:extLst>
          </p:cNvPr>
          <p:cNvCxnSpPr>
            <a:cxnSpLocks/>
          </p:cNvCxnSpPr>
          <p:nvPr/>
        </p:nvCxnSpPr>
        <p:spPr>
          <a:xfrm>
            <a:off x="0" y="987028"/>
            <a:ext cx="6675120" cy="0"/>
          </a:xfrm>
          <a:prstGeom prst="line">
            <a:avLst/>
          </a:prstGeom>
          <a:ln w="12700">
            <a:solidFill>
              <a:schemeClr val="bg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xmlns="" id="{FDF76C96-ECD2-4BF5-A631-62C14B2F2E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35" y="6215602"/>
            <a:ext cx="3559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6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01A83DC5-7D52-4B26-BC07-D5260ACD14E2}"/>
              </a:ext>
            </a:extLst>
          </p:cNvPr>
          <p:cNvCxnSpPr>
            <a:cxnSpLocks/>
          </p:cNvCxnSpPr>
          <p:nvPr/>
        </p:nvCxnSpPr>
        <p:spPr>
          <a:xfrm>
            <a:off x="0" y="426588"/>
            <a:ext cx="6675120" cy="0"/>
          </a:xfrm>
          <a:prstGeom prst="line">
            <a:avLst/>
          </a:prstGeom>
          <a:ln w="12700">
            <a:solidFill>
              <a:srgbClr val="BFD8DF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4446F23-EDFC-4910-8A48-9C770EB98289}"/>
              </a:ext>
            </a:extLst>
          </p:cNvPr>
          <p:cNvSpPr txBox="1">
            <a:spLocks noChangeArrowheads="1"/>
          </p:cNvSpPr>
          <p:nvPr/>
        </p:nvSpPr>
        <p:spPr>
          <a:xfrm>
            <a:off x="611495" y="689622"/>
            <a:ext cx="10780411" cy="784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/>
              <a:t>Los Angeles’ coordinated outreach </a:t>
            </a:r>
            <a:r>
              <a:rPr lang="en-US" altLang="en-US" sz="3200" b="1" dirty="0" smtClean="0"/>
              <a:t>strategy basics</a:t>
            </a:r>
            <a:endParaRPr lang="en-US" altLang="en-US" sz="3200" b="1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2237026B-4B2F-4E14-B67B-B74774371EB9}"/>
              </a:ext>
            </a:extLst>
          </p:cNvPr>
          <p:cNvSpPr txBox="1">
            <a:spLocks/>
          </p:cNvSpPr>
          <p:nvPr/>
        </p:nvSpPr>
        <p:spPr>
          <a:xfrm>
            <a:off x="611495" y="1414617"/>
            <a:ext cx="10135163" cy="6445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Goal: To develop a coordinated outreach system to reduce duplication and increase efficiencies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D78D17-BE70-4E18-BB6B-9E01B2DA1B8A}"/>
              </a:ext>
            </a:extLst>
          </p:cNvPr>
          <p:cNvSpPr/>
          <p:nvPr/>
        </p:nvSpPr>
        <p:spPr>
          <a:xfrm>
            <a:off x="837636" y="4083140"/>
            <a:ext cx="503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Streets, riverbeds, railroad tracks, underpasses, urban areas, remote areas, parks, libraries, encampments, beaches,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3EE9BA-67AC-4614-A20A-9B1153D80853}"/>
              </a:ext>
            </a:extLst>
          </p:cNvPr>
          <p:cNvSpPr/>
          <p:nvPr/>
        </p:nvSpPr>
        <p:spPr>
          <a:xfrm>
            <a:off x="6322142" y="2868116"/>
            <a:ext cx="5032222" cy="296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Whatever it takes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Housing focused while still addressing immediate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Client driven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Deeply embedded in our Coordinated Entry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Collaborative and coordinated at all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Embrace low and high tech strategies to ensure efficiencies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Nimble yet strategic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Data-driven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High value on training and continuous learning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3DDE1DC-3345-4B7D-A69F-78930DF43A12}"/>
              </a:ext>
            </a:extLst>
          </p:cNvPr>
          <p:cNvSpPr/>
          <p:nvPr/>
        </p:nvSpPr>
        <p:spPr>
          <a:xfrm>
            <a:off x="837637" y="2316538"/>
            <a:ext cx="1433615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Who?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E3DC648-E650-4BFB-AA28-603CB909D0C1}"/>
              </a:ext>
            </a:extLst>
          </p:cNvPr>
          <p:cNvSpPr/>
          <p:nvPr/>
        </p:nvSpPr>
        <p:spPr>
          <a:xfrm>
            <a:off x="837637" y="3543349"/>
            <a:ext cx="1433615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Where?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4151E37-EC79-4191-B1AA-73EB3C9AB3E5}"/>
              </a:ext>
            </a:extLst>
          </p:cNvPr>
          <p:cNvSpPr/>
          <p:nvPr/>
        </p:nvSpPr>
        <p:spPr>
          <a:xfrm>
            <a:off x="837637" y="4829152"/>
            <a:ext cx="1433615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When?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21558B-77AF-4E5B-87F6-23940C9FD476}"/>
              </a:ext>
            </a:extLst>
          </p:cNvPr>
          <p:cNvSpPr/>
          <p:nvPr/>
        </p:nvSpPr>
        <p:spPr>
          <a:xfrm>
            <a:off x="837636" y="2868116"/>
            <a:ext cx="5640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People who are sleeping on the streets or in cars / vehicles</a:t>
            </a:r>
          </a:p>
          <a:p>
            <a:pPr marL="0" lvl="1"/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Some teams focus on certain target populations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8E0FD3-C101-443E-AAA9-3997C782B058}"/>
              </a:ext>
            </a:extLst>
          </p:cNvPr>
          <p:cNvSpPr/>
          <p:nvPr/>
        </p:nvSpPr>
        <p:spPr>
          <a:xfrm>
            <a:off x="837636" y="5375959"/>
            <a:ext cx="452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solidFill>
                  <a:srgbClr val="006587"/>
                </a:solidFill>
                <a:cs typeface="Arial" panose="020B0604020202020204" pitchFamily="34" charset="0"/>
              </a:rPr>
              <a:t>Usually during daylight hours due to safety and ability to connect to housing and services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E6B0533-F5C1-4E71-81B6-08EF0C86DDE3}"/>
              </a:ext>
            </a:extLst>
          </p:cNvPr>
          <p:cNvSpPr/>
          <p:nvPr/>
        </p:nvSpPr>
        <p:spPr>
          <a:xfrm>
            <a:off x="6063482" y="2322838"/>
            <a:ext cx="1433615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Values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66336F-0BD0-4719-BD9F-B098FB9AF191}"/>
              </a:ext>
            </a:extLst>
          </p:cNvPr>
          <p:cNvCxnSpPr>
            <a:cxnSpLocks/>
          </p:cNvCxnSpPr>
          <p:nvPr/>
        </p:nvCxnSpPr>
        <p:spPr bwMode="auto">
          <a:xfrm>
            <a:off x="5637848" y="2198842"/>
            <a:ext cx="0" cy="4007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09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://partygames.guide/wp-content/uploads/2015/02/musical-chairs-1.jpg">
            <a:extLst>
              <a:ext uri="{FF2B5EF4-FFF2-40B4-BE49-F238E27FC236}">
                <a16:creationId xmlns:a16="http://schemas.microsoft.com/office/drawing/2014/main" xmlns="" id="{08E5DA57-3EF5-4026-99C2-54089F6CC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66" r="2641"/>
          <a:stretch/>
        </p:blipFill>
        <p:spPr bwMode="auto">
          <a:xfrm>
            <a:off x="0" y="0"/>
            <a:ext cx="12192000" cy="68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C55CB8-4695-4B36-A3D0-B02AA3DE35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8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0E2E83D-A181-4419-B9A5-1406C5F0BED8}"/>
              </a:ext>
            </a:extLst>
          </p:cNvPr>
          <p:cNvSpPr/>
          <p:nvPr/>
        </p:nvSpPr>
        <p:spPr>
          <a:xfrm>
            <a:off x="580104" y="1184826"/>
            <a:ext cx="1645920" cy="1645920"/>
          </a:xfrm>
          <a:prstGeom prst="ellipse">
            <a:avLst/>
          </a:prstGeom>
          <a:solidFill>
            <a:srgbClr val="006688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LAHSA Outreach Teams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0AA8A0A-943E-4151-A410-5F5C7C71DBB6}"/>
              </a:ext>
            </a:extLst>
          </p:cNvPr>
          <p:cNvSpPr/>
          <p:nvPr/>
        </p:nvSpPr>
        <p:spPr>
          <a:xfrm>
            <a:off x="6661972" y="854134"/>
            <a:ext cx="1645920" cy="1645920"/>
          </a:xfrm>
          <a:prstGeom prst="ellipse">
            <a:avLst/>
          </a:prstGeom>
          <a:solidFill>
            <a:srgbClr val="40CCB7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Agency Outreach Team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091666D-E839-40EE-955C-7DA7B7EFE03B}"/>
              </a:ext>
            </a:extLst>
          </p:cNvPr>
          <p:cNvSpPr/>
          <p:nvPr/>
        </p:nvSpPr>
        <p:spPr>
          <a:xfrm>
            <a:off x="3703347" y="4915067"/>
            <a:ext cx="1645920" cy="1645920"/>
          </a:xfrm>
          <a:prstGeom prst="ellipse">
            <a:avLst/>
          </a:prstGeom>
          <a:solidFill>
            <a:srgbClr val="40CCB7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Agency Outreach Team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4E57157-78D2-49CA-8E7C-DF36190B7A47}"/>
              </a:ext>
            </a:extLst>
          </p:cNvPr>
          <p:cNvSpPr/>
          <p:nvPr/>
        </p:nvSpPr>
        <p:spPr>
          <a:xfrm>
            <a:off x="7341006" y="5076360"/>
            <a:ext cx="1645920" cy="1645920"/>
          </a:xfrm>
          <a:prstGeom prst="ellipse">
            <a:avLst/>
          </a:prstGeom>
          <a:solidFill>
            <a:srgbClr val="3484A0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Other Specialty Outreach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8E7F7F5-79C1-4BE5-8876-183000A63563}"/>
              </a:ext>
            </a:extLst>
          </p:cNvPr>
          <p:cNvSpPr/>
          <p:nvPr/>
        </p:nvSpPr>
        <p:spPr>
          <a:xfrm>
            <a:off x="8986926" y="1137347"/>
            <a:ext cx="1645920" cy="1645920"/>
          </a:xfrm>
          <a:prstGeom prst="ellipse">
            <a:avLst/>
          </a:prstGeom>
          <a:solidFill>
            <a:srgbClr val="3484A0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DMH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Teams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79D86F1-86D6-4A88-B108-DB87C97AFC91}"/>
              </a:ext>
            </a:extLst>
          </p:cNvPr>
          <p:cNvSpPr/>
          <p:nvPr/>
        </p:nvSpPr>
        <p:spPr>
          <a:xfrm>
            <a:off x="3310027" y="889857"/>
            <a:ext cx="2058383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City/County Departments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795B8E3-649C-4E00-8FD6-CC2074C7B732}"/>
              </a:ext>
            </a:extLst>
          </p:cNvPr>
          <p:cNvSpPr/>
          <p:nvPr/>
        </p:nvSpPr>
        <p:spPr>
          <a:xfrm>
            <a:off x="3678429" y="1932442"/>
            <a:ext cx="2417016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Law Enforcement/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First Responders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3572F33-9758-44F9-8600-C89B2DE85304}"/>
              </a:ext>
            </a:extLst>
          </p:cNvPr>
          <p:cNvSpPr/>
          <p:nvPr/>
        </p:nvSpPr>
        <p:spPr>
          <a:xfrm>
            <a:off x="2121621" y="3325565"/>
            <a:ext cx="1742028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Concerned Citizens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3C5F570-7C51-4486-93FD-0C700FE0995F}"/>
              </a:ext>
            </a:extLst>
          </p:cNvPr>
          <p:cNvSpPr/>
          <p:nvPr/>
        </p:nvSpPr>
        <p:spPr>
          <a:xfrm>
            <a:off x="473914" y="4722418"/>
            <a:ext cx="1752109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Elected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Officials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16D48FD-B235-40A0-9D39-8924C3B9F27A}"/>
              </a:ext>
            </a:extLst>
          </p:cNvPr>
          <p:cNvSpPr/>
          <p:nvPr/>
        </p:nvSpPr>
        <p:spPr>
          <a:xfrm>
            <a:off x="9451744" y="4018808"/>
            <a:ext cx="1730478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Service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Providers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275ED12-4C05-4C7A-B360-0FF3C4A667FF}"/>
              </a:ext>
            </a:extLst>
          </p:cNvPr>
          <p:cNvSpPr/>
          <p:nvPr/>
        </p:nvSpPr>
        <p:spPr>
          <a:xfrm>
            <a:off x="9451744" y="2993205"/>
            <a:ext cx="1996443" cy="584980"/>
          </a:xfrm>
          <a:prstGeom prst="roundRect">
            <a:avLst>
              <a:gd name="adj" fmla="val 28433"/>
            </a:avLst>
          </a:prstGeom>
          <a:solidFill>
            <a:srgbClr val="7FB4C2"/>
          </a:solidFill>
          <a:ln w="28575">
            <a:solidFill>
              <a:srgbClr val="FBE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CES Regional 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Leads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85CAC60-9041-458E-B2C0-890AD9F713F6}"/>
              </a:ext>
            </a:extLst>
          </p:cNvPr>
          <p:cNvCxnSpPr>
            <a:cxnSpLocks/>
            <a:stCxn id="13" idx="1"/>
            <a:endCxn id="7" idx="6"/>
          </p:cNvCxnSpPr>
          <p:nvPr/>
        </p:nvCxnSpPr>
        <p:spPr>
          <a:xfrm flipH="1" flipV="1">
            <a:off x="2226024" y="2007786"/>
            <a:ext cx="1452405" cy="217146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99284FC-38F9-48B8-8EA1-F95BF8104186}"/>
              </a:ext>
            </a:extLst>
          </p:cNvPr>
          <p:cNvCxnSpPr>
            <a:cxnSpLocks/>
            <a:stCxn id="12" idx="1"/>
            <a:endCxn id="7" idx="7"/>
          </p:cNvCxnSpPr>
          <p:nvPr/>
        </p:nvCxnSpPr>
        <p:spPr>
          <a:xfrm flipH="1">
            <a:off x="1984985" y="1182347"/>
            <a:ext cx="1325042" cy="243518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8ABF537-D5FC-4F50-82B3-64D5A0C6A4E7}"/>
              </a:ext>
            </a:extLst>
          </p:cNvPr>
          <p:cNvCxnSpPr>
            <a:cxnSpLocks/>
            <a:stCxn id="15" idx="0"/>
            <a:endCxn id="7" idx="4"/>
          </p:cNvCxnSpPr>
          <p:nvPr/>
        </p:nvCxnSpPr>
        <p:spPr>
          <a:xfrm flipV="1">
            <a:off x="1349969" y="2830746"/>
            <a:ext cx="53095" cy="1891672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FF352C1-8F16-4302-9CCB-2C8B39C0E46E}"/>
              </a:ext>
            </a:extLst>
          </p:cNvPr>
          <p:cNvCxnSpPr>
            <a:cxnSpLocks/>
            <a:stCxn id="15" idx="3"/>
            <a:endCxn id="9" idx="3"/>
          </p:cNvCxnSpPr>
          <p:nvPr/>
        </p:nvCxnSpPr>
        <p:spPr>
          <a:xfrm>
            <a:off x="2226023" y="5014908"/>
            <a:ext cx="1718363" cy="1305040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7D32530-C32B-4868-981E-BB360A0FDA5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349969" y="3910545"/>
            <a:ext cx="1642666" cy="81187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9B2B8F4-58DB-4EB1-A70C-014297F7CDF6}"/>
              </a:ext>
            </a:extLst>
          </p:cNvPr>
          <p:cNvCxnSpPr>
            <a:stCxn id="17" idx="1"/>
            <a:endCxn id="7" idx="5"/>
          </p:cNvCxnSpPr>
          <p:nvPr/>
        </p:nvCxnSpPr>
        <p:spPr>
          <a:xfrm flipH="1" flipV="1">
            <a:off x="1984985" y="2589707"/>
            <a:ext cx="7466759" cy="695988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DB00D3DB-9CC2-4925-A213-1842F783176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368410" y="1124669"/>
            <a:ext cx="1534601" cy="57678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BA24CBD-86D1-4834-A775-C09005303479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8307892" y="1706590"/>
            <a:ext cx="679034" cy="253717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178E9BD4-A93C-4EBF-AC79-E0A6ACAAC3C9}"/>
              </a:ext>
            </a:extLst>
          </p:cNvPr>
          <p:cNvCxnSpPr>
            <a:cxnSpLocks/>
            <a:stCxn id="17" idx="0"/>
            <a:endCxn id="11" idx="5"/>
          </p:cNvCxnSpPr>
          <p:nvPr/>
        </p:nvCxnSpPr>
        <p:spPr>
          <a:xfrm flipH="1" flipV="1">
            <a:off x="10391807" y="2542228"/>
            <a:ext cx="58159" cy="450977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4289FFD-AB1A-4C24-B0D3-14C937D8503B}"/>
              </a:ext>
            </a:extLst>
          </p:cNvPr>
          <p:cNvCxnSpPr>
            <a:cxnSpLocks/>
            <a:stCxn id="14" idx="0"/>
            <a:endCxn id="117" idx="2"/>
          </p:cNvCxnSpPr>
          <p:nvPr/>
        </p:nvCxnSpPr>
        <p:spPr>
          <a:xfrm flipV="1">
            <a:off x="2992635" y="1511588"/>
            <a:ext cx="722495" cy="1813977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B7D3809-5D1C-466D-9B5D-BF14DA0DF2DC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flipH="1" flipV="1">
            <a:off x="4339219" y="1474837"/>
            <a:ext cx="547718" cy="457605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35ADA57-EB57-4953-AD27-C5D700321B45}"/>
              </a:ext>
            </a:extLst>
          </p:cNvPr>
          <p:cNvCxnSpPr>
            <a:stCxn id="13" idx="2"/>
            <a:endCxn id="9" idx="0"/>
          </p:cNvCxnSpPr>
          <p:nvPr/>
        </p:nvCxnSpPr>
        <p:spPr>
          <a:xfrm flipH="1">
            <a:off x="4526307" y="2517422"/>
            <a:ext cx="360630" cy="2397645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122B23B3-0885-4A6F-BCCA-E52EBA712E8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2226023" y="4311298"/>
            <a:ext cx="7225721" cy="703610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67959783-FEC0-4168-A675-A5E6A059ECF7}"/>
              </a:ext>
            </a:extLst>
          </p:cNvPr>
          <p:cNvCxnSpPr>
            <a:cxnSpLocks/>
            <a:stCxn id="9" idx="6"/>
            <a:endCxn id="16" idx="1"/>
          </p:cNvCxnSpPr>
          <p:nvPr/>
        </p:nvCxnSpPr>
        <p:spPr>
          <a:xfrm flipV="1">
            <a:off x="5349267" y="4311298"/>
            <a:ext cx="4102477" cy="1426729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A95F9F2-995E-494E-AC53-D5FC86EC5EDA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5349267" y="5738027"/>
            <a:ext cx="1991739" cy="16129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3753480-E7F5-4CF2-A9E0-0A9850E0F843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6095445" y="2224932"/>
            <a:ext cx="3356299" cy="2086366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F9BD45AD-6D00-4713-9780-F2065A1260D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095445" y="1706590"/>
            <a:ext cx="566527" cy="518342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6E7EDA44-B8A3-44C4-9947-54FCCD22A031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3863649" y="3618055"/>
            <a:ext cx="5588095" cy="69324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E2FEC680-F087-4069-81D5-D75FDFFCA89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863649" y="2288511"/>
            <a:ext cx="3039362" cy="1329544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721B0B0-BF53-408F-A7F7-538A666E2E10}"/>
              </a:ext>
            </a:extLst>
          </p:cNvPr>
          <p:cNvCxnSpPr>
            <a:stCxn id="11" idx="3"/>
            <a:endCxn id="9" idx="7"/>
          </p:cNvCxnSpPr>
          <p:nvPr/>
        </p:nvCxnSpPr>
        <p:spPr>
          <a:xfrm flipH="1">
            <a:off x="5108228" y="2542228"/>
            <a:ext cx="4119737" cy="2613878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61C58916-EE9D-4737-9824-C074917A648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2226023" y="3285695"/>
            <a:ext cx="7225721" cy="172921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854ACF60-6AE3-4C3A-AF46-113E8CC1CE28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 flipH="1">
            <a:off x="10316983" y="3578185"/>
            <a:ext cx="132983" cy="44062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578B7F1A-7362-4D9F-905D-806F542AF182}"/>
              </a:ext>
            </a:extLst>
          </p:cNvPr>
          <p:cNvCxnSpPr>
            <a:cxnSpLocks/>
            <a:stCxn id="16" idx="2"/>
            <a:endCxn id="10" idx="6"/>
          </p:cNvCxnSpPr>
          <p:nvPr/>
        </p:nvCxnSpPr>
        <p:spPr>
          <a:xfrm flipH="1">
            <a:off x="8986926" y="4603788"/>
            <a:ext cx="1330057" cy="1295532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0B6DF95-3302-476F-AC32-EEBABD67C0D0}"/>
              </a:ext>
            </a:extLst>
          </p:cNvPr>
          <p:cNvCxnSpPr>
            <a:stCxn id="17" idx="1"/>
            <a:endCxn id="10" idx="0"/>
          </p:cNvCxnSpPr>
          <p:nvPr/>
        </p:nvCxnSpPr>
        <p:spPr>
          <a:xfrm flipH="1">
            <a:off x="8163966" y="3285695"/>
            <a:ext cx="1287778" cy="1790665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BF9D6767-D386-4740-9B84-759CBC0ECCB6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6095445" y="2224932"/>
            <a:ext cx="3356299" cy="1060763"/>
          </a:xfrm>
          <a:prstGeom prst="straightConnector1">
            <a:avLst/>
          </a:prstGeom>
          <a:ln w="19050">
            <a:solidFill>
              <a:srgbClr val="FBEE7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25E4DCD-4BAF-41E4-89CF-9BB226041787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8745887" y="2542228"/>
            <a:ext cx="482078" cy="2775171"/>
          </a:xfrm>
          <a:prstGeom prst="line">
            <a:avLst/>
          </a:prstGeom>
          <a:ln w="19050">
            <a:solidFill>
              <a:srgbClr val="FBEE7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Graphic 108" descr="User">
            <a:extLst>
              <a:ext uri="{FF2B5EF4-FFF2-40B4-BE49-F238E27FC236}">
                <a16:creationId xmlns:a16="http://schemas.microsoft.com/office/drawing/2014/main" xmlns="" id="{18991424-91BB-4D62-B62E-67578E09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4656" y="3292231"/>
            <a:ext cx="651649" cy="651649"/>
          </a:xfrm>
          <a:prstGeom prst="rect">
            <a:avLst/>
          </a:prstGeom>
        </p:spPr>
      </p:pic>
      <p:pic>
        <p:nvPicPr>
          <p:cNvPr id="115" name="Graphic 114" descr="User">
            <a:extLst>
              <a:ext uri="{FF2B5EF4-FFF2-40B4-BE49-F238E27FC236}">
                <a16:creationId xmlns:a16="http://schemas.microsoft.com/office/drawing/2014/main" xmlns="" id="{EB133366-1A6F-4BD9-AD18-2B2610CBC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3911" y="4689083"/>
            <a:ext cx="651649" cy="651649"/>
          </a:xfrm>
          <a:prstGeom prst="rect">
            <a:avLst/>
          </a:prstGeom>
        </p:spPr>
      </p:pic>
      <p:pic>
        <p:nvPicPr>
          <p:cNvPr id="116" name="Graphic 115" descr="User">
            <a:extLst>
              <a:ext uri="{FF2B5EF4-FFF2-40B4-BE49-F238E27FC236}">
                <a16:creationId xmlns:a16="http://schemas.microsoft.com/office/drawing/2014/main" xmlns="" id="{2AFDCFCC-A89C-420A-A00B-F022E7343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85705" y="1888137"/>
            <a:ext cx="651649" cy="651649"/>
          </a:xfrm>
          <a:prstGeom prst="rect">
            <a:avLst/>
          </a:prstGeom>
        </p:spPr>
      </p:pic>
      <p:pic>
        <p:nvPicPr>
          <p:cNvPr id="117" name="Graphic 116" descr="User">
            <a:extLst>
              <a:ext uri="{FF2B5EF4-FFF2-40B4-BE49-F238E27FC236}">
                <a16:creationId xmlns:a16="http://schemas.microsoft.com/office/drawing/2014/main" xmlns="" id="{31E370A9-B158-47A7-A06E-08754235D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389305" y="859939"/>
            <a:ext cx="651649" cy="651649"/>
          </a:xfrm>
          <a:prstGeom prst="rect">
            <a:avLst/>
          </a:prstGeom>
        </p:spPr>
      </p:pic>
      <p:pic>
        <p:nvPicPr>
          <p:cNvPr id="118" name="Graphic 117" descr="User">
            <a:extLst>
              <a:ext uri="{FF2B5EF4-FFF2-40B4-BE49-F238E27FC236}">
                <a16:creationId xmlns:a16="http://schemas.microsoft.com/office/drawing/2014/main" xmlns="" id="{54C78DB9-1095-4B1B-8E70-1551F1809B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361" y="2955650"/>
            <a:ext cx="651649" cy="651649"/>
          </a:xfrm>
          <a:prstGeom prst="rect">
            <a:avLst/>
          </a:prstGeom>
        </p:spPr>
      </p:pic>
      <p:pic>
        <p:nvPicPr>
          <p:cNvPr id="119" name="Graphic 118" descr="User">
            <a:extLst>
              <a:ext uri="{FF2B5EF4-FFF2-40B4-BE49-F238E27FC236}">
                <a16:creationId xmlns:a16="http://schemas.microsoft.com/office/drawing/2014/main" xmlns="" id="{DDB98835-B76B-4EE8-AFFC-BCC3E1B2E7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497113" y="3981955"/>
            <a:ext cx="651649" cy="65164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9ACA9978-D0E5-4945-99E9-C15D1BF1A8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1871" y="1321843"/>
            <a:ext cx="429167" cy="42916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629B9AF1-1F73-4DB1-8709-94F9D9CC5A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5269" y="5035834"/>
            <a:ext cx="462076" cy="46207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DFCC94B0-23CE-4A63-8BC8-44E6C6010B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8502" y="1019976"/>
            <a:ext cx="462076" cy="46207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8D1999CF-5C0F-4C61-A2C1-7E1DA11E26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3455" y="1464919"/>
            <a:ext cx="462076" cy="46207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802D3724-43A7-4378-BBBE-3EEE98905F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991" y="5236031"/>
            <a:ext cx="462076" cy="462076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xmlns="" id="{DBBE174D-941D-4B8D-9471-9533878B0D2F}"/>
              </a:ext>
            </a:extLst>
          </p:cNvPr>
          <p:cNvSpPr txBox="1">
            <a:spLocks noChangeArrowheads="1"/>
          </p:cNvSpPr>
          <p:nvPr/>
        </p:nvSpPr>
        <p:spPr>
          <a:xfrm>
            <a:off x="490179" y="146242"/>
            <a:ext cx="7743659" cy="457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4000" b="0" kern="1200">
                <a:solidFill>
                  <a:srgbClr val="0066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</a:rPr>
              <a:t>Outreach model before E6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6777582D-94DF-405D-846A-8FF0258E1710}"/>
              </a:ext>
            </a:extLst>
          </p:cNvPr>
          <p:cNvCxnSpPr>
            <a:cxnSpLocks/>
          </p:cNvCxnSpPr>
          <p:nvPr/>
        </p:nvCxnSpPr>
        <p:spPr>
          <a:xfrm>
            <a:off x="0" y="692059"/>
            <a:ext cx="6675120" cy="0"/>
          </a:xfrm>
          <a:prstGeom prst="line">
            <a:avLst/>
          </a:prstGeom>
          <a:ln w="12700">
            <a:solidFill>
              <a:srgbClr val="BFD8DF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342" y="5892481"/>
            <a:ext cx="871818" cy="92516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1" dirty="0" smtClean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6868" y="1452852"/>
            <a:ext cx="11936375" cy="506884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C4112FD7-F94B-4E77-96E4-5DB2DF68B3A9}"/>
              </a:ext>
            </a:extLst>
          </p:cNvPr>
          <p:cNvSpPr/>
          <p:nvPr/>
        </p:nvSpPr>
        <p:spPr>
          <a:xfrm>
            <a:off x="9919394" y="2363379"/>
            <a:ext cx="1949710" cy="3534438"/>
          </a:xfrm>
          <a:prstGeom prst="roundRect">
            <a:avLst/>
          </a:prstGeom>
          <a:solidFill>
            <a:srgbClr val="CA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Connections to Supportive Services, Housing Resources via 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D948CF6-BCEA-41C6-87C9-C10160BA5EC3}"/>
              </a:ext>
            </a:extLst>
          </p:cNvPr>
          <p:cNvCxnSpPr>
            <a:cxnSpLocks/>
          </p:cNvCxnSpPr>
          <p:nvPr/>
        </p:nvCxnSpPr>
        <p:spPr>
          <a:xfrm>
            <a:off x="771662" y="1344550"/>
            <a:ext cx="3238452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C269885-3DCA-4EA9-9A2F-D3D34BA25065}"/>
              </a:ext>
            </a:extLst>
          </p:cNvPr>
          <p:cNvSpPr/>
          <p:nvPr/>
        </p:nvSpPr>
        <p:spPr>
          <a:xfrm>
            <a:off x="719277" y="722632"/>
            <a:ext cx="10955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Coordinated outreach model after E6 Strategy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68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143D2D34-75F9-4656-8AAB-DD56F65896AD}"/>
              </a:ext>
            </a:extLst>
          </p:cNvPr>
          <p:cNvSpPr/>
          <p:nvPr/>
        </p:nvSpPr>
        <p:spPr>
          <a:xfrm>
            <a:off x="913588" y="1983912"/>
            <a:ext cx="8761606" cy="4383801"/>
          </a:xfrm>
          <a:prstGeom prst="roundRect">
            <a:avLst>
              <a:gd name="adj" fmla="val 7541"/>
            </a:avLst>
          </a:prstGeom>
          <a:solidFill>
            <a:srgbClr val="BFD8DF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399E40C0-571E-417B-90AE-877322ABA79E}"/>
              </a:ext>
            </a:extLst>
          </p:cNvPr>
          <p:cNvSpPr/>
          <p:nvPr/>
        </p:nvSpPr>
        <p:spPr>
          <a:xfrm>
            <a:off x="1203072" y="2610593"/>
            <a:ext cx="1781835" cy="518944"/>
          </a:xfrm>
          <a:prstGeom prst="roundRect">
            <a:avLst/>
          </a:prstGeom>
          <a:solidFill>
            <a:srgbClr val="BA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All Stakeholders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0BA33D49-D2B5-4A63-B2A4-0EC8CC761EFF}"/>
              </a:ext>
            </a:extLst>
          </p:cNvPr>
          <p:cNvSpPr/>
          <p:nvPr/>
        </p:nvSpPr>
        <p:spPr>
          <a:xfrm>
            <a:off x="3274393" y="2176689"/>
            <a:ext cx="6108616" cy="373380"/>
          </a:xfrm>
          <a:prstGeom prst="roundRect">
            <a:avLst/>
          </a:prstGeom>
          <a:solidFill>
            <a:srgbClr val="348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Countywide Web Portal for Outreach Requests (LA-HOP)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959C1CBF-B235-4B06-928E-BB9AACA6E675}"/>
              </a:ext>
            </a:extLst>
          </p:cNvPr>
          <p:cNvSpPr/>
          <p:nvPr/>
        </p:nvSpPr>
        <p:spPr>
          <a:xfrm>
            <a:off x="3274393" y="2718363"/>
            <a:ext cx="6108616" cy="1687212"/>
          </a:xfrm>
          <a:prstGeom prst="roundRect">
            <a:avLst/>
          </a:prstGeom>
          <a:solidFill>
            <a:srgbClr val="7F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7EC12E18-03A1-4596-A606-38A401759AF5}"/>
              </a:ext>
            </a:extLst>
          </p:cNvPr>
          <p:cNvSpPr/>
          <p:nvPr/>
        </p:nvSpPr>
        <p:spPr>
          <a:xfrm>
            <a:off x="3277855" y="4592365"/>
            <a:ext cx="1853140" cy="1598463"/>
          </a:xfrm>
          <a:prstGeom prst="roundRect">
            <a:avLst/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74F3931-A98C-4A0D-B962-F8AAF9789C29}"/>
              </a:ext>
            </a:extLst>
          </p:cNvPr>
          <p:cNvSpPr/>
          <p:nvPr/>
        </p:nvSpPr>
        <p:spPr>
          <a:xfrm>
            <a:off x="5381593" y="4610272"/>
            <a:ext cx="1875408" cy="1598463"/>
          </a:xfrm>
          <a:prstGeom prst="roundRect">
            <a:avLst/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0418907-B6BF-47EB-8680-A68866500D66}"/>
              </a:ext>
            </a:extLst>
          </p:cNvPr>
          <p:cNvSpPr/>
          <p:nvPr/>
        </p:nvSpPr>
        <p:spPr>
          <a:xfrm>
            <a:off x="7529867" y="4592365"/>
            <a:ext cx="1853140" cy="1598463"/>
          </a:xfrm>
          <a:prstGeom prst="roundRect">
            <a:avLst/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2C95D7F-19C0-4436-B787-4D66336CFEA1}"/>
              </a:ext>
            </a:extLst>
          </p:cNvPr>
          <p:cNvSpPr txBox="1"/>
          <p:nvPr/>
        </p:nvSpPr>
        <p:spPr>
          <a:xfrm flipH="1">
            <a:off x="822147" y="1490484"/>
            <a:ext cx="10955517" cy="401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400">
                <a:solidFill>
                  <a:srgbClr val="B99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1800" dirty="0"/>
              <a:t>Outreach </a:t>
            </a:r>
            <a:r>
              <a:rPr lang="en-US" sz="1800" dirty="0" smtClean="0"/>
              <a:t>system led and supported </a:t>
            </a:r>
            <a:r>
              <a:rPr lang="en-US" sz="1800" dirty="0"/>
              <a:t>by </a:t>
            </a:r>
            <a:r>
              <a:rPr lang="en-US" sz="1800" dirty="0" smtClean="0"/>
              <a:t>LAHSA,DHS</a:t>
            </a:r>
            <a:r>
              <a:rPr lang="en-US" sz="1800" dirty="0"/>
              <a:t>, DMH E6 Leadership Team  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xmlns="" id="{8B346B73-5CB0-4121-9539-B8739646362A}"/>
              </a:ext>
            </a:extLst>
          </p:cNvPr>
          <p:cNvSpPr/>
          <p:nvPr/>
        </p:nvSpPr>
        <p:spPr>
          <a:xfrm>
            <a:off x="3274392" y="2713948"/>
            <a:ext cx="6108615" cy="3733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SPA-Wide Outreach Coordinators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C3E6FC9-6657-4CDB-95F6-112BD6A7C66A}"/>
              </a:ext>
            </a:extLst>
          </p:cNvPr>
          <p:cNvSpPr txBox="1"/>
          <p:nvPr/>
        </p:nvSpPr>
        <p:spPr>
          <a:xfrm flipH="1">
            <a:off x="3322517" y="3136908"/>
            <a:ext cx="5864420" cy="11406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171450" indent="-1111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Create and support SPA-wide Outreach strategy to ensure well-functioning system</a:t>
            </a:r>
          </a:p>
          <a:p>
            <a:pPr marL="171450" indent="-1111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Lead coordination of encampment or regional outreach operations</a:t>
            </a:r>
          </a:p>
          <a:p>
            <a:pPr marL="171450" indent="-1111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Facilitate collaboration and coordination between outreach teams, key resources, and stakeholders</a:t>
            </a:r>
          </a:p>
          <a:p>
            <a:pPr marL="171450" indent="-1111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Deploy requests from LA-HOP to appropriate Outreach teams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FE87EE9-665F-4D9C-8E1B-1EC8A2636358}"/>
              </a:ext>
            </a:extLst>
          </p:cNvPr>
          <p:cNvSpPr txBox="1"/>
          <p:nvPr/>
        </p:nvSpPr>
        <p:spPr>
          <a:xfrm flipH="1">
            <a:off x="3311775" y="5304135"/>
            <a:ext cx="17899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Funded via </a:t>
            </a:r>
          </a:p>
          <a:p>
            <a:pPr algn="ctr"/>
            <a:r>
              <a:rPr lang="en-US" sz="1200" dirty="0">
                <a:solidFill>
                  <a:srgbClr val="FFEB7D"/>
                </a:solidFill>
                <a:latin typeface="+mn-lt"/>
              </a:rPr>
              <a:t>Measure H and City of LA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580185C-694C-4CB0-AB96-585856ABFA39}"/>
              </a:ext>
            </a:extLst>
          </p:cNvPr>
          <p:cNvSpPr txBox="1"/>
          <p:nvPr/>
        </p:nvSpPr>
        <p:spPr>
          <a:xfrm flipH="1">
            <a:off x="3351827" y="4641956"/>
            <a:ext cx="170519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b="1" dirty="0">
                <a:solidFill>
                  <a:srgbClr val="FFEB7D"/>
                </a:solidFill>
                <a:latin typeface="+mn-lt"/>
              </a:rPr>
              <a:t>LAHSA Homeless Engagement </a:t>
            </a:r>
            <a:r>
              <a:rPr lang="en-US" sz="1600" b="1" dirty="0">
                <a:solidFill>
                  <a:srgbClr val="FFF5BE"/>
                </a:solidFill>
                <a:latin typeface="+mn-lt"/>
              </a:rPr>
              <a:t>Teams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CD84349-7C99-46E5-A78B-64961EC79433}"/>
              </a:ext>
            </a:extLst>
          </p:cNvPr>
          <p:cNvSpPr txBox="1"/>
          <p:nvPr/>
        </p:nvSpPr>
        <p:spPr>
          <a:xfrm flipH="1">
            <a:off x="5525083" y="4679359"/>
            <a:ext cx="16057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b="1" dirty="0">
                <a:solidFill>
                  <a:srgbClr val="FFEB7D"/>
                </a:solidFill>
                <a:latin typeface="+mn-lt"/>
              </a:rPr>
              <a:t>Multidisciplinary Outreach Teams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B61F22A-6059-482F-9246-EF23DF635114}"/>
              </a:ext>
            </a:extLst>
          </p:cNvPr>
          <p:cNvSpPr txBox="1"/>
          <p:nvPr/>
        </p:nvSpPr>
        <p:spPr>
          <a:xfrm flipH="1">
            <a:off x="5628770" y="5264134"/>
            <a:ext cx="1398394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endParaRPr lang="en-US" sz="5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Administered</a:t>
            </a:r>
            <a:r>
              <a:rPr lang="en-US" sz="1200" dirty="0">
                <a:solidFill>
                  <a:srgbClr val="FFF5BE"/>
                </a:solidFill>
                <a:latin typeface="+mn-lt"/>
              </a:rPr>
              <a:t> </a:t>
            </a:r>
          </a:p>
          <a:p>
            <a:pPr algn="ctr"/>
            <a:r>
              <a:rPr lang="en-US" sz="1200" dirty="0">
                <a:solidFill>
                  <a:srgbClr val="FFF5BE"/>
                </a:solidFill>
                <a:latin typeface="+mn-lt"/>
              </a:rPr>
              <a:t>via DHS 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+mn-lt"/>
              </a:rPr>
              <a:t>Funded primarily </a:t>
            </a:r>
            <a:r>
              <a:rPr lang="en-US" sz="1200" dirty="0">
                <a:solidFill>
                  <a:srgbClr val="FFF5BE"/>
                </a:solidFill>
                <a:latin typeface="+mn-lt"/>
              </a:rPr>
              <a:t>via Measure 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0E04085-7F2E-475D-B6A2-3BC47E40D44A}"/>
              </a:ext>
            </a:extLst>
          </p:cNvPr>
          <p:cNvSpPr txBox="1"/>
          <p:nvPr/>
        </p:nvSpPr>
        <p:spPr>
          <a:xfrm flipH="1">
            <a:off x="7529868" y="4661452"/>
            <a:ext cx="1853139" cy="5847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Other Outreach Teams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6ED5498-BEAF-42D9-B6BD-30F317F07A33}"/>
              </a:ext>
            </a:extLst>
          </p:cNvPr>
          <p:cNvSpPr txBox="1"/>
          <p:nvPr/>
        </p:nvSpPr>
        <p:spPr>
          <a:xfrm flipH="1">
            <a:off x="7707960" y="5246226"/>
            <a:ext cx="149695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32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(e.g., DMH HOME,)</a:t>
            </a:r>
          </a:p>
          <a:p>
            <a:pPr algn="ctr"/>
            <a:endParaRPr lang="en-US" sz="5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FFEB7D"/>
                </a:solidFill>
                <a:latin typeface="+mn-lt"/>
              </a:rPr>
              <a:t>Funded by other municipalities, funders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xmlns="" id="{89903F31-4850-4B8F-B390-FB6C849BF157}"/>
              </a:ext>
            </a:extLst>
          </p:cNvPr>
          <p:cNvCxnSpPr>
            <a:cxnSpLocks/>
            <a:stCxn id="45" idx="2"/>
          </p:cNvCxnSpPr>
          <p:nvPr/>
        </p:nvCxnSpPr>
        <p:spPr>
          <a:xfrm rot="16200000" flipH="1">
            <a:off x="2562106" y="2661421"/>
            <a:ext cx="244173" cy="1180404"/>
          </a:xfrm>
          <a:prstGeom prst="bentConnector2">
            <a:avLst/>
          </a:prstGeom>
          <a:ln w="19050">
            <a:solidFill>
              <a:srgbClr val="AD93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xmlns="" id="{A01EDD72-ACB0-4B22-AB15-BCF574C4D8DD}"/>
              </a:ext>
            </a:extLst>
          </p:cNvPr>
          <p:cNvCxnSpPr>
            <a:stCxn id="45" idx="0"/>
            <a:endCxn id="46" idx="1"/>
          </p:cNvCxnSpPr>
          <p:nvPr/>
        </p:nvCxnSpPr>
        <p:spPr>
          <a:xfrm rot="5400000" flipH="1" flipV="1">
            <a:off x="2560584" y="1896785"/>
            <a:ext cx="247214" cy="1180403"/>
          </a:xfrm>
          <a:prstGeom prst="bentConnector2">
            <a:avLst/>
          </a:prstGeom>
          <a:ln w="19050">
            <a:solidFill>
              <a:srgbClr val="AD93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65DC8AF5-05D7-4130-AB31-66F0E3FDFDE7}"/>
              </a:ext>
            </a:extLst>
          </p:cNvPr>
          <p:cNvCxnSpPr>
            <a:cxnSpLocks/>
            <a:stCxn id="46" idx="2"/>
            <a:endCxn id="7" idx="3"/>
          </p:cNvCxnSpPr>
          <p:nvPr/>
        </p:nvCxnSpPr>
        <p:spPr>
          <a:xfrm flipH="1">
            <a:off x="6328700" y="2550069"/>
            <a:ext cx="1" cy="163879"/>
          </a:xfrm>
          <a:prstGeom prst="straightConnector1">
            <a:avLst/>
          </a:prstGeom>
          <a:ln w="19050">
            <a:solidFill>
              <a:srgbClr val="AD93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7C04AE06-9EF3-4199-9771-64C428E411B1}"/>
              </a:ext>
            </a:extLst>
          </p:cNvPr>
          <p:cNvCxnSpPr>
            <a:cxnSpLocks/>
            <a:stCxn id="47" idx="2"/>
            <a:endCxn id="62" idx="0"/>
          </p:cNvCxnSpPr>
          <p:nvPr/>
        </p:nvCxnSpPr>
        <p:spPr>
          <a:xfrm flipH="1">
            <a:off x="6319297" y="4405575"/>
            <a:ext cx="9404" cy="204697"/>
          </a:xfrm>
          <a:prstGeom prst="line">
            <a:avLst/>
          </a:prstGeom>
          <a:ln w="19050">
            <a:solidFill>
              <a:srgbClr val="AD93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xmlns="" id="{EC09F29A-75D8-4760-93A7-330FD5D57022}"/>
              </a:ext>
            </a:extLst>
          </p:cNvPr>
          <p:cNvCxnSpPr>
            <a:cxnSpLocks/>
            <a:stCxn id="61" idx="0"/>
          </p:cNvCxnSpPr>
          <p:nvPr/>
        </p:nvCxnSpPr>
        <p:spPr>
          <a:xfrm rot="5400000" flipH="1" flipV="1">
            <a:off x="5220273" y="3483939"/>
            <a:ext cx="92579" cy="2124274"/>
          </a:xfrm>
          <a:prstGeom prst="bentConnector2">
            <a:avLst/>
          </a:prstGeom>
          <a:ln w="19050">
            <a:solidFill>
              <a:srgbClr val="AD93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xmlns="" id="{F38F1C0A-12CE-40F8-9B6F-3064225F9AAE}"/>
              </a:ext>
            </a:extLst>
          </p:cNvPr>
          <p:cNvCxnSpPr>
            <a:cxnSpLocks/>
            <a:stCxn id="63" idx="0"/>
          </p:cNvCxnSpPr>
          <p:nvPr/>
        </p:nvCxnSpPr>
        <p:spPr>
          <a:xfrm rot="16200000" flipV="1">
            <a:off x="7351542" y="3487470"/>
            <a:ext cx="92580" cy="2117210"/>
          </a:xfrm>
          <a:prstGeom prst="bentConnector2">
            <a:avLst/>
          </a:prstGeom>
          <a:ln w="19050">
            <a:solidFill>
              <a:srgbClr val="AD93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Arrow: Right 104">
            <a:extLst>
              <a:ext uri="{FF2B5EF4-FFF2-40B4-BE49-F238E27FC236}">
                <a16:creationId xmlns:a16="http://schemas.microsoft.com/office/drawing/2014/main" xmlns="" id="{85C1B989-3D2B-4480-B56F-2CB5EA6D5170}"/>
              </a:ext>
            </a:extLst>
          </p:cNvPr>
          <p:cNvSpPr/>
          <p:nvPr/>
        </p:nvSpPr>
        <p:spPr>
          <a:xfrm>
            <a:off x="9558745" y="3933496"/>
            <a:ext cx="429985" cy="403741"/>
          </a:xfrm>
          <a:prstGeom prst="rightArrow">
            <a:avLst>
              <a:gd name="adj1" fmla="val 56059"/>
              <a:gd name="adj2" fmla="val 47304"/>
            </a:avLst>
          </a:prstGeom>
          <a:solidFill>
            <a:srgbClr val="BF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F52B89DE-3CB0-46BF-B40C-90F8A96AA22C}"/>
              </a:ext>
            </a:extLst>
          </p:cNvPr>
          <p:cNvGrpSpPr/>
          <p:nvPr/>
        </p:nvGrpSpPr>
        <p:grpSpPr>
          <a:xfrm rot="155009">
            <a:off x="327131" y="3265385"/>
            <a:ext cx="2731393" cy="3114974"/>
            <a:chOff x="179922" y="3425038"/>
            <a:chExt cx="2807763" cy="3216801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A9009715-F860-4651-99A4-2F3C6807BC3A}"/>
                </a:ext>
              </a:extLst>
            </p:cNvPr>
            <p:cNvSpPr/>
            <p:nvPr/>
          </p:nvSpPr>
          <p:spPr>
            <a:xfrm rot="21332338">
              <a:off x="179922" y="3644669"/>
              <a:ext cx="2807763" cy="2997170"/>
            </a:xfrm>
            <a:prstGeom prst="roundRect">
              <a:avLst>
                <a:gd name="adj" fmla="val 0"/>
              </a:avLst>
            </a:prstGeom>
            <a:solidFill>
              <a:srgbClr val="EBE6BE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D239D2C-4F55-47E3-900F-6F5A31DAF9DA}"/>
                </a:ext>
              </a:extLst>
            </p:cNvPr>
            <p:cNvSpPr txBox="1"/>
            <p:nvPr/>
          </p:nvSpPr>
          <p:spPr>
            <a:xfrm rot="21278744" flipH="1">
              <a:off x="239572" y="4210239"/>
              <a:ext cx="2695079" cy="22247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defRPr sz="320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q"/>
              </a:pPr>
              <a:r>
                <a:rPr lang="en-US" sz="1200" dirty="0">
                  <a:solidFill>
                    <a:srgbClr val="006688"/>
                  </a:solidFill>
                  <a:latin typeface="+mn-lt"/>
                </a:rPr>
                <a:t>Proactively outreach to people experiencing homelessness</a:t>
              </a:r>
            </a:p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q"/>
              </a:pPr>
              <a:r>
                <a:rPr lang="en-US" sz="1200" dirty="0">
                  <a:solidFill>
                    <a:srgbClr val="006688"/>
                  </a:solidFill>
                  <a:latin typeface="+mn-lt"/>
                </a:rPr>
                <a:t>Respond to requests for outreach</a:t>
              </a:r>
            </a:p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q"/>
              </a:pPr>
              <a:r>
                <a:rPr lang="en-US" sz="1200" dirty="0">
                  <a:solidFill>
                    <a:srgbClr val="006688"/>
                  </a:solidFill>
                  <a:latin typeface="+mn-lt"/>
                </a:rPr>
                <a:t>Support participants with immediate needs (e.g., shelter, mental/physical health), connecting to permanent housing resources</a:t>
              </a:r>
            </a:p>
            <a:p>
              <a:pPr marL="228600" indent="-228600">
                <a:lnSpc>
                  <a:spcPct val="114000"/>
                </a:lnSpc>
                <a:buFont typeface="Wingdings" panose="05000000000000000000" pitchFamily="2" charset="2"/>
                <a:buChar char="q"/>
              </a:pPr>
              <a:r>
                <a:rPr lang="en-US" sz="1200" dirty="0">
                  <a:solidFill>
                    <a:srgbClr val="006688"/>
                  </a:solidFill>
                  <a:latin typeface="+mn-lt"/>
                </a:rPr>
                <a:t>Work with other outreach teams, first responders, other stakeholders to support participant’s care plans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B6F0AA9-EA2E-4FCC-A835-75021ABBCE02}"/>
                </a:ext>
              </a:extLst>
            </p:cNvPr>
            <p:cNvSpPr txBox="1"/>
            <p:nvPr/>
          </p:nvSpPr>
          <p:spPr>
            <a:xfrm rot="21332338" flipH="1">
              <a:off x="230123" y="3787737"/>
              <a:ext cx="2360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defRPr sz="320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600" b="1" dirty="0">
                  <a:solidFill>
                    <a:srgbClr val="006688"/>
                  </a:solidFill>
                </a:rPr>
                <a:t>Outreach To Do List</a:t>
              </a:r>
            </a:p>
          </p:txBody>
        </p:sp>
        <p:pic>
          <p:nvPicPr>
            <p:cNvPr id="107" name="Picture 10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182162EB-A6DB-4B4D-9E05-FB99FC1D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 rot="21332338">
              <a:off x="1000503" y="3425038"/>
              <a:ext cx="567067" cy="439477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>
            <a:endCxn id="62" idx="1"/>
          </p:cNvCxnSpPr>
          <p:nvPr/>
        </p:nvCxnSpPr>
        <p:spPr>
          <a:xfrm>
            <a:off x="5144803" y="5391696"/>
            <a:ext cx="236790" cy="17808"/>
          </a:xfrm>
          <a:prstGeom prst="straightConnector1">
            <a:avLst/>
          </a:prstGeom>
          <a:ln w="19050">
            <a:solidFill>
              <a:srgbClr val="AD9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2" idx="3"/>
          </p:cNvCxnSpPr>
          <p:nvPr/>
        </p:nvCxnSpPr>
        <p:spPr>
          <a:xfrm flipV="1">
            <a:off x="7257001" y="5402457"/>
            <a:ext cx="255703" cy="7047"/>
          </a:xfrm>
          <a:prstGeom prst="straightConnector1">
            <a:avLst/>
          </a:prstGeom>
          <a:ln w="19050">
            <a:solidFill>
              <a:srgbClr val="AD9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6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76" y="1698700"/>
            <a:ext cx="5494338" cy="352901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LA’s coordinated outreach hub structure advantageous as homelessness is regional and fluid</a:t>
            </a:r>
          </a:p>
          <a:p>
            <a:pPr marL="847725" lvl="1" indent="-285750">
              <a:buFont typeface="Arial"/>
              <a:buChar char="•"/>
            </a:pPr>
            <a:r>
              <a:rPr lang="en-US" sz="1600" dirty="0"/>
              <a:t>People move across CDs, </a:t>
            </a:r>
            <a:r>
              <a:rPr lang="en-US" sz="1600" dirty="0" err="1"/>
              <a:t>zipcodes</a:t>
            </a:r>
            <a:r>
              <a:rPr lang="en-US" sz="1600" dirty="0"/>
              <a:t>, neighborhoods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Service duplication by teams is avoided as all teams use LAHSA’s Homeless Management Information System (HMIS) to enter client information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Teams serving in a Hub become close partners and leverage each other regardless of agency, funding source </a:t>
            </a:r>
          </a:p>
          <a:p>
            <a:pPr marL="847725" lvl="1" indent="-285750">
              <a:buFont typeface="Arial"/>
              <a:buChar char="•"/>
            </a:pPr>
            <a:r>
              <a:rPr lang="en-US" sz="1600" dirty="0"/>
              <a:t>Federation model valuable as</a:t>
            </a:r>
          </a:p>
          <a:p>
            <a:pPr marL="1192212" lvl="2" indent="-285750">
              <a:buFont typeface="Arial"/>
              <a:buChar char="•"/>
            </a:pPr>
            <a:r>
              <a:rPr lang="en-US" sz="1600" dirty="0"/>
              <a:t>One agency can cover the geography and number of people in need</a:t>
            </a:r>
          </a:p>
          <a:p>
            <a:pPr marL="1192212" lvl="2" indent="-285750">
              <a:buFont typeface="Arial"/>
              <a:buChar char="•"/>
            </a:pPr>
            <a:r>
              <a:rPr lang="en-US" sz="1600" dirty="0"/>
              <a:t>Creates </a:t>
            </a:r>
          </a:p>
          <a:p>
            <a:pPr marL="1536700" lvl="3" indent="-285750">
              <a:buFont typeface="Arial"/>
              <a:buChar char="•"/>
            </a:pPr>
            <a:r>
              <a:rPr lang="en-US" sz="1600" dirty="0"/>
              <a:t>Redundancies</a:t>
            </a:r>
          </a:p>
          <a:p>
            <a:pPr marL="1536700" lvl="3" indent="-285750">
              <a:buFont typeface="Arial"/>
              <a:buChar char="•"/>
            </a:pPr>
            <a:r>
              <a:rPr lang="en-US" sz="1600" dirty="0"/>
              <a:t>Regional “outreach HMO”</a:t>
            </a:r>
          </a:p>
          <a:p>
            <a:pPr marL="1536700" lvl="3" indent="-285750">
              <a:buFont typeface="Arial"/>
              <a:buChar char="•"/>
            </a:pPr>
            <a:r>
              <a:rPr lang="en-US" sz="1600" dirty="0"/>
              <a:t>Force multiplier</a:t>
            </a:r>
          </a:p>
          <a:p>
            <a:pPr marL="1192212" lvl="2" indent="-285750">
              <a:buFont typeface="Arial"/>
              <a:buChar char="•"/>
            </a:pPr>
            <a:r>
              <a:rPr lang="en-US" sz="1600" dirty="0"/>
              <a:t>Outreach coordinators help facilitate effective system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6462" y="906463"/>
            <a:ext cx="5755951" cy="784225"/>
          </a:xfrm>
        </p:spPr>
        <p:txBody>
          <a:bodyPr>
            <a:normAutofit/>
          </a:bodyPr>
          <a:lstStyle/>
          <a:p>
            <a:r>
              <a:rPr lang="en-US" sz="3000" b="1" dirty="0"/>
              <a:t>LA’s outreach hub structure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49856495963_14f015fa50_k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27" r="16727"/>
          <a:stretch>
            <a:fillRect/>
          </a:stretch>
        </p:blipFill>
        <p:spPr>
          <a:xfrm>
            <a:off x="6980238" y="1132115"/>
            <a:ext cx="5211762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5832C39-5A8B-469A-BE29-2592C9089894}"/>
              </a:ext>
            </a:extLst>
          </p:cNvPr>
          <p:cNvSpPr/>
          <p:nvPr/>
        </p:nvSpPr>
        <p:spPr>
          <a:xfrm>
            <a:off x="6017554" y="3513602"/>
            <a:ext cx="5568654" cy="950244"/>
          </a:xfrm>
          <a:prstGeom prst="round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9A8DE7-6B78-414C-823A-927703315C9D}"/>
              </a:ext>
            </a:extLst>
          </p:cNvPr>
          <p:cNvSpPr/>
          <p:nvPr/>
        </p:nvSpPr>
        <p:spPr>
          <a:xfrm>
            <a:off x="766921" y="4591664"/>
            <a:ext cx="4591656" cy="1391341"/>
          </a:xfrm>
          <a:prstGeom prst="round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01A83DC5-7D52-4B26-BC07-D5260ACD14E2}"/>
              </a:ext>
            </a:extLst>
          </p:cNvPr>
          <p:cNvCxnSpPr>
            <a:cxnSpLocks/>
          </p:cNvCxnSpPr>
          <p:nvPr/>
        </p:nvCxnSpPr>
        <p:spPr>
          <a:xfrm>
            <a:off x="0" y="426588"/>
            <a:ext cx="6675120" cy="0"/>
          </a:xfrm>
          <a:prstGeom prst="line">
            <a:avLst/>
          </a:prstGeom>
          <a:ln w="12700">
            <a:solidFill>
              <a:srgbClr val="BFD8DF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4446F23-EDFC-4910-8A48-9C770EB98289}"/>
              </a:ext>
            </a:extLst>
          </p:cNvPr>
          <p:cNvSpPr txBox="1">
            <a:spLocks noChangeArrowheads="1"/>
          </p:cNvSpPr>
          <p:nvPr/>
        </p:nvSpPr>
        <p:spPr>
          <a:xfrm>
            <a:off x="611495" y="689622"/>
            <a:ext cx="10780411" cy="784225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Types of outreach modalities	</a:t>
            </a:r>
            <a:endParaRPr lang="en-US" alt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3DDE1DC-3345-4B7D-A69F-78930DF43A12}"/>
              </a:ext>
            </a:extLst>
          </p:cNvPr>
          <p:cNvSpPr/>
          <p:nvPr/>
        </p:nvSpPr>
        <p:spPr>
          <a:xfrm>
            <a:off x="837637" y="1864254"/>
            <a:ext cx="4255472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Proactive Outreach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66336F-0BD0-4719-BD9F-B098FB9AF191}"/>
              </a:ext>
            </a:extLst>
          </p:cNvPr>
          <p:cNvCxnSpPr>
            <a:cxnSpLocks/>
          </p:cNvCxnSpPr>
          <p:nvPr/>
        </p:nvCxnSpPr>
        <p:spPr bwMode="auto">
          <a:xfrm>
            <a:off x="5637848" y="2198842"/>
            <a:ext cx="0" cy="4007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E2CBE7-A761-44C3-B97E-B9314F0A9B82}"/>
              </a:ext>
            </a:extLst>
          </p:cNvPr>
          <p:cNvSpPr/>
          <p:nvPr/>
        </p:nvSpPr>
        <p:spPr>
          <a:xfrm>
            <a:off x="6322142" y="1864254"/>
            <a:ext cx="4255472" cy="512393"/>
          </a:xfrm>
          <a:prstGeom prst="roundRect">
            <a:avLst>
              <a:gd name="adj" fmla="val 50000"/>
            </a:avLst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Reactive Outreach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B494B3F-BDCE-41EC-80A3-63EEEF92EA81}"/>
              </a:ext>
            </a:extLst>
          </p:cNvPr>
          <p:cNvSpPr txBox="1">
            <a:spLocks/>
          </p:cNvSpPr>
          <p:nvPr/>
        </p:nvSpPr>
        <p:spPr>
          <a:xfrm>
            <a:off x="837628" y="2647949"/>
            <a:ext cx="4255472" cy="35204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600" dirty="0"/>
              <a:t>Provides regular, pre-emptive outreach services </a:t>
            </a:r>
          </a:p>
          <a:p>
            <a:pPr>
              <a:lnSpc>
                <a:spcPct val="114000"/>
              </a:lnSpc>
            </a:pPr>
            <a:endParaRPr lang="en-US" sz="1200" dirty="0"/>
          </a:p>
          <a:p>
            <a:pPr>
              <a:lnSpc>
                <a:spcPct val="114000"/>
              </a:lnSpc>
            </a:pPr>
            <a:r>
              <a:rPr lang="en-US" sz="1600" dirty="0"/>
              <a:t>A pre-determined pursuant to SPA outreach strategy or plan</a:t>
            </a:r>
          </a:p>
          <a:p>
            <a:pPr>
              <a:lnSpc>
                <a:spcPct val="114000"/>
              </a:lnSpc>
            </a:pPr>
            <a:endParaRPr lang="en-US" sz="1200" dirty="0"/>
          </a:p>
          <a:p>
            <a:pPr>
              <a:lnSpc>
                <a:spcPct val="114000"/>
              </a:lnSpc>
            </a:pPr>
            <a:r>
              <a:rPr lang="en-US" sz="1600" i="1" dirty="0"/>
              <a:t>Example: Teams conduct  proactive outreach 5+ days a week in a pre-defined area, working with those who are experiencing homelessness in this 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DEF585-E706-4BCD-8552-D00FECB24125}"/>
              </a:ext>
            </a:extLst>
          </p:cNvPr>
          <p:cNvSpPr txBox="1"/>
          <p:nvPr/>
        </p:nvSpPr>
        <p:spPr>
          <a:xfrm>
            <a:off x="6056882" y="2610801"/>
            <a:ext cx="5568655" cy="17153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Responds to requests from external requestors for outreach services </a:t>
            </a:r>
          </a:p>
          <a:p>
            <a:endParaRPr lang="en-US" sz="1200" dirty="0"/>
          </a:p>
          <a:p>
            <a:r>
              <a:rPr lang="en-US" dirty="0"/>
              <a:t>Example: A request is received and deployed via LA-HOP from a community stakeholder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7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8EC4B6B-9DCB-486B-85B1-5884090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21" y="402287"/>
            <a:ext cx="5570220" cy="784225"/>
          </a:xfrm>
        </p:spPr>
        <p:txBody>
          <a:bodyPr>
            <a:normAutofit/>
          </a:bodyPr>
          <a:lstStyle/>
          <a:p>
            <a:r>
              <a:rPr lang="en-US" sz="3200" b="1" dirty="0"/>
              <a:t>Types of outreach teams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A089DEA-8D5B-4541-BEB8-6601CBC4E15A}"/>
              </a:ext>
            </a:extLst>
          </p:cNvPr>
          <p:cNvSpPr txBox="1">
            <a:spLocks/>
          </p:cNvSpPr>
          <p:nvPr/>
        </p:nvSpPr>
        <p:spPr>
          <a:xfrm>
            <a:off x="4177970" y="2424313"/>
            <a:ext cx="10175520" cy="4202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1113" indent="-11113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73088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7575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62063" indent="-22701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719263" indent="-25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9FD15B-56E0-4CD7-9C96-51539B6EA368}"/>
              </a:ext>
            </a:extLst>
          </p:cNvPr>
          <p:cNvGrpSpPr/>
          <p:nvPr/>
        </p:nvGrpSpPr>
        <p:grpSpPr>
          <a:xfrm>
            <a:off x="7491531" y="254044"/>
            <a:ext cx="4611119" cy="5497828"/>
            <a:chOff x="6579676" y="130623"/>
            <a:chExt cx="5532807" cy="659675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5346B47-B518-4CF8-BE07-FFC1EF8D5D2B}"/>
                </a:ext>
              </a:extLst>
            </p:cNvPr>
            <p:cNvGrpSpPr/>
            <p:nvPr/>
          </p:nvGrpSpPr>
          <p:grpSpPr>
            <a:xfrm>
              <a:off x="6579676" y="914400"/>
              <a:ext cx="5532807" cy="5812977"/>
              <a:chOff x="74190" y="1210428"/>
              <a:chExt cx="5290748" cy="549984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xmlns="" id="{2E103E25-29CC-422A-A871-08B898A95C92}"/>
                  </a:ext>
                </a:extLst>
              </p:cNvPr>
              <p:cNvGrpSpPr/>
              <p:nvPr/>
            </p:nvGrpSpPr>
            <p:grpSpPr>
              <a:xfrm rot="21221083">
                <a:off x="74190" y="1210428"/>
                <a:ext cx="5290748" cy="5499846"/>
                <a:chOff x="74190" y="1210428"/>
                <a:chExt cx="5290748" cy="5499846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xmlns="" id="{8322D126-1EFD-4E1F-B459-87F35F657C17}"/>
                    </a:ext>
                  </a:extLst>
                </p:cNvPr>
                <p:cNvSpPr/>
                <p:nvPr/>
              </p:nvSpPr>
              <p:spPr>
                <a:xfrm>
                  <a:off x="74190" y="1210428"/>
                  <a:ext cx="5290748" cy="5499846"/>
                </a:xfrm>
                <a:custGeom>
                  <a:avLst/>
                  <a:gdLst>
                    <a:gd name="connsiteX0" fmla="*/ 186489 w 4830679"/>
                    <a:gd name="connsiteY0" fmla="*/ 12031 h 4150894"/>
                    <a:gd name="connsiteX1" fmla="*/ 4758489 w 4830679"/>
                    <a:gd name="connsiteY1" fmla="*/ 0 h 4150894"/>
                    <a:gd name="connsiteX2" fmla="*/ 4746458 w 4830679"/>
                    <a:gd name="connsiteY2" fmla="*/ 980573 h 4150894"/>
                    <a:gd name="connsiteX3" fmla="*/ 4770521 w 4830679"/>
                    <a:gd name="connsiteY3" fmla="*/ 1016668 h 4150894"/>
                    <a:gd name="connsiteX4" fmla="*/ 4830679 w 4830679"/>
                    <a:gd name="connsiteY4" fmla="*/ 1961147 h 4150894"/>
                    <a:gd name="connsiteX5" fmla="*/ 4505826 w 4830679"/>
                    <a:gd name="connsiteY5" fmla="*/ 2983831 h 4150894"/>
                    <a:gd name="connsiteX6" fmla="*/ 4487779 w 4830679"/>
                    <a:gd name="connsiteY6" fmla="*/ 3007894 h 4150894"/>
                    <a:gd name="connsiteX7" fmla="*/ 4421605 w 4830679"/>
                    <a:gd name="connsiteY7" fmla="*/ 2971800 h 4150894"/>
                    <a:gd name="connsiteX8" fmla="*/ 4385510 w 4830679"/>
                    <a:gd name="connsiteY8" fmla="*/ 2959768 h 4150894"/>
                    <a:gd name="connsiteX9" fmla="*/ 4367463 w 4830679"/>
                    <a:gd name="connsiteY9" fmla="*/ 3025942 h 4150894"/>
                    <a:gd name="connsiteX10" fmla="*/ 4355431 w 4830679"/>
                    <a:gd name="connsiteY10" fmla="*/ 3037973 h 4150894"/>
                    <a:gd name="connsiteX11" fmla="*/ 4313321 w 4830679"/>
                    <a:gd name="connsiteY11" fmla="*/ 3050005 h 4150894"/>
                    <a:gd name="connsiteX12" fmla="*/ 4265195 w 4830679"/>
                    <a:gd name="connsiteY12" fmla="*/ 3074068 h 4150894"/>
                    <a:gd name="connsiteX13" fmla="*/ 4241131 w 4830679"/>
                    <a:gd name="connsiteY13" fmla="*/ 3164305 h 4150894"/>
                    <a:gd name="connsiteX14" fmla="*/ 4265195 w 4830679"/>
                    <a:gd name="connsiteY14" fmla="*/ 3218447 h 4150894"/>
                    <a:gd name="connsiteX15" fmla="*/ 4307305 w 4830679"/>
                    <a:gd name="connsiteY15" fmla="*/ 3260557 h 4150894"/>
                    <a:gd name="connsiteX16" fmla="*/ 3603458 w 4830679"/>
                    <a:gd name="connsiteY16" fmla="*/ 3272589 h 4150894"/>
                    <a:gd name="connsiteX17" fmla="*/ 3603458 w 4830679"/>
                    <a:gd name="connsiteY17" fmla="*/ 3404936 h 4150894"/>
                    <a:gd name="connsiteX18" fmla="*/ 3555331 w 4830679"/>
                    <a:gd name="connsiteY18" fmla="*/ 3410952 h 4150894"/>
                    <a:gd name="connsiteX19" fmla="*/ 3531268 w 4830679"/>
                    <a:gd name="connsiteY19" fmla="*/ 3471110 h 4150894"/>
                    <a:gd name="connsiteX20" fmla="*/ 3501189 w 4830679"/>
                    <a:gd name="connsiteY20" fmla="*/ 3501189 h 4150894"/>
                    <a:gd name="connsiteX21" fmla="*/ 3435016 w 4830679"/>
                    <a:gd name="connsiteY21" fmla="*/ 3543300 h 4150894"/>
                    <a:gd name="connsiteX22" fmla="*/ 3398921 w 4830679"/>
                    <a:gd name="connsiteY22" fmla="*/ 3543300 h 4150894"/>
                    <a:gd name="connsiteX23" fmla="*/ 3338763 w 4830679"/>
                    <a:gd name="connsiteY23" fmla="*/ 3573379 h 4150894"/>
                    <a:gd name="connsiteX24" fmla="*/ 3290637 w 4830679"/>
                    <a:gd name="connsiteY24" fmla="*/ 3603457 h 4150894"/>
                    <a:gd name="connsiteX25" fmla="*/ 3290637 w 4830679"/>
                    <a:gd name="connsiteY25" fmla="*/ 3645568 h 4150894"/>
                    <a:gd name="connsiteX26" fmla="*/ 3296652 w 4830679"/>
                    <a:gd name="connsiteY26" fmla="*/ 3693694 h 4150894"/>
                    <a:gd name="connsiteX27" fmla="*/ 3260558 w 4830679"/>
                    <a:gd name="connsiteY27" fmla="*/ 3711742 h 4150894"/>
                    <a:gd name="connsiteX28" fmla="*/ 3218447 w 4830679"/>
                    <a:gd name="connsiteY28" fmla="*/ 3747836 h 4150894"/>
                    <a:gd name="connsiteX29" fmla="*/ 3176337 w 4830679"/>
                    <a:gd name="connsiteY29" fmla="*/ 3801979 h 4150894"/>
                    <a:gd name="connsiteX30" fmla="*/ 3158289 w 4830679"/>
                    <a:gd name="connsiteY30" fmla="*/ 3874168 h 4150894"/>
                    <a:gd name="connsiteX31" fmla="*/ 3116179 w 4830679"/>
                    <a:gd name="connsiteY31" fmla="*/ 3928310 h 4150894"/>
                    <a:gd name="connsiteX32" fmla="*/ 3152273 w 4830679"/>
                    <a:gd name="connsiteY32" fmla="*/ 3952373 h 4150894"/>
                    <a:gd name="connsiteX33" fmla="*/ 3068052 w 4830679"/>
                    <a:gd name="connsiteY33" fmla="*/ 4000500 h 4150894"/>
                    <a:gd name="connsiteX34" fmla="*/ 2899610 w 4830679"/>
                    <a:gd name="connsiteY34" fmla="*/ 3940342 h 4150894"/>
                    <a:gd name="connsiteX35" fmla="*/ 2809373 w 4830679"/>
                    <a:gd name="connsiteY35" fmla="*/ 3970421 h 4150894"/>
                    <a:gd name="connsiteX36" fmla="*/ 2791326 w 4830679"/>
                    <a:gd name="connsiteY36" fmla="*/ 4012531 h 4150894"/>
                    <a:gd name="connsiteX37" fmla="*/ 2725152 w 4830679"/>
                    <a:gd name="connsiteY37" fmla="*/ 4024563 h 4150894"/>
                    <a:gd name="connsiteX38" fmla="*/ 2658979 w 4830679"/>
                    <a:gd name="connsiteY38" fmla="*/ 4000500 h 4150894"/>
                    <a:gd name="connsiteX39" fmla="*/ 2592805 w 4830679"/>
                    <a:gd name="connsiteY39" fmla="*/ 4012531 h 4150894"/>
                    <a:gd name="connsiteX40" fmla="*/ 2520616 w 4830679"/>
                    <a:gd name="connsiteY40" fmla="*/ 4036594 h 4150894"/>
                    <a:gd name="connsiteX41" fmla="*/ 2454442 w 4830679"/>
                    <a:gd name="connsiteY41" fmla="*/ 4090736 h 4150894"/>
                    <a:gd name="connsiteX42" fmla="*/ 2436395 w 4830679"/>
                    <a:gd name="connsiteY42" fmla="*/ 4150894 h 4150894"/>
                    <a:gd name="connsiteX43" fmla="*/ 2087479 w 4830679"/>
                    <a:gd name="connsiteY43" fmla="*/ 4030579 h 4150894"/>
                    <a:gd name="connsiteX44" fmla="*/ 2015289 w 4830679"/>
                    <a:gd name="connsiteY44" fmla="*/ 4030579 h 4150894"/>
                    <a:gd name="connsiteX45" fmla="*/ 1900989 w 4830679"/>
                    <a:gd name="connsiteY45" fmla="*/ 3904247 h 4150894"/>
                    <a:gd name="connsiteX46" fmla="*/ 2003258 w 4830679"/>
                    <a:gd name="connsiteY46" fmla="*/ 3814010 h 4150894"/>
                    <a:gd name="connsiteX47" fmla="*/ 2039352 w 4830679"/>
                    <a:gd name="connsiteY47" fmla="*/ 3795963 h 4150894"/>
                    <a:gd name="connsiteX48" fmla="*/ 2063416 w 4830679"/>
                    <a:gd name="connsiteY48" fmla="*/ 3687679 h 4150894"/>
                    <a:gd name="connsiteX49" fmla="*/ 2039352 w 4830679"/>
                    <a:gd name="connsiteY49" fmla="*/ 3621505 h 4150894"/>
                    <a:gd name="connsiteX50" fmla="*/ 1858879 w 4830679"/>
                    <a:gd name="connsiteY50" fmla="*/ 3260557 h 4150894"/>
                    <a:gd name="connsiteX51" fmla="*/ 1720516 w 4830679"/>
                    <a:gd name="connsiteY51" fmla="*/ 3080084 h 4150894"/>
                    <a:gd name="connsiteX52" fmla="*/ 1521995 w 4830679"/>
                    <a:gd name="connsiteY52" fmla="*/ 2923673 h 4150894"/>
                    <a:gd name="connsiteX53" fmla="*/ 1419726 w 4830679"/>
                    <a:gd name="connsiteY53" fmla="*/ 2911642 h 4150894"/>
                    <a:gd name="connsiteX54" fmla="*/ 1335505 w 4830679"/>
                    <a:gd name="connsiteY54" fmla="*/ 2905626 h 4150894"/>
                    <a:gd name="connsiteX55" fmla="*/ 1209173 w 4830679"/>
                    <a:gd name="connsiteY55" fmla="*/ 2911642 h 4150894"/>
                    <a:gd name="connsiteX56" fmla="*/ 1040731 w 4830679"/>
                    <a:gd name="connsiteY56" fmla="*/ 2911642 h 4150894"/>
                    <a:gd name="connsiteX57" fmla="*/ 968542 w 4830679"/>
                    <a:gd name="connsiteY57" fmla="*/ 2923673 h 4150894"/>
                    <a:gd name="connsiteX58" fmla="*/ 788068 w 4830679"/>
                    <a:gd name="connsiteY58" fmla="*/ 2923673 h 4150894"/>
                    <a:gd name="connsiteX59" fmla="*/ 679784 w 4830679"/>
                    <a:gd name="connsiteY59" fmla="*/ 2929689 h 4150894"/>
                    <a:gd name="connsiteX60" fmla="*/ 613610 w 4830679"/>
                    <a:gd name="connsiteY60" fmla="*/ 2959768 h 4150894"/>
                    <a:gd name="connsiteX61" fmla="*/ 553452 w 4830679"/>
                    <a:gd name="connsiteY61" fmla="*/ 2989847 h 4150894"/>
                    <a:gd name="connsiteX62" fmla="*/ 487279 w 4830679"/>
                    <a:gd name="connsiteY62" fmla="*/ 3050005 h 4150894"/>
                    <a:gd name="connsiteX63" fmla="*/ 366963 w 4830679"/>
                    <a:gd name="connsiteY63" fmla="*/ 2959768 h 4150894"/>
                    <a:gd name="connsiteX64" fmla="*/ 210552 w 4830679"/>
                    <a:gd name="connsiteY64" fmla="*/ 2911642 h 4150894"/>
                    <a:gd name="connsiteX65" fmla="*/ 114300 w 4830679"/>
                    <a:gd name="connsiteY65" fmla="*/ 2893594 h 4150894"/>
                    <a:gd name="connsiteX66" fmla="*/ 36095 w 4830679"/>
                    <a:gd name="connsiteY66" fmla="*/ 2893594 h 4150894"/>
                    <a:gd name="connsiteX67" fmla="*/ 0 w 4830679"/>
                    <a:gd name="connsiteY67" fmla="*/ 2893594 h 4150894"/>
                    <a:gd name="connsiteX68" fmla="*/ 12031 w 4830679"/>
                    <a:gd name="connsiteY68" fmla="*/ 2845468 h 4150894"/>
                    <a:gd name="connsiteX69" fmla="*/ 18047 w 4830679"/>
                    <a:gd name="connsiteY69" fmla="*/ 2791326 h 4150894"/>
                    <a:gd name="connsiteX70" fmla="*/ 565484 w 4830679"/>
                    <a:gd name="connsiteY70" fmla="*/ 2430379 h 4150894"/>
                    <a:gd name="connsiteX71" fmla="*/ 1028700 w 4830679"/>
                    <a:gd name="connsiteY71" fmla="*/ 2430379 h 4150894"/>
                    <a:gd name="connsiteX72" fmla="*/ 1016668 w 4830679"/>
                    <a:gd name="connsiteY72" fmla="*/ 2165684 h 4150894"/>
                    <a:gd name="connsiteX73" fmla="*/ 1149016 w 4830679"/>
                    <a:gd name="connsiteY73" fmla="*/ 2159668 h 4150894"/>
                    <a:gd name="connsiteX74" fmla="*/ 1161047 w 4830679"/>
                    <a:gd name="connsiteY74" fmla="*/ 2087479 h 4150894"/>
                    <a:gd name="connsiteX75" fmla="*/ 1136984 w 4830679"/>
                    <a:gd name="connsiteY75" fmla="*/ 1979194 h 4150894"/>
                    <a:gd name="connsiteX76" fmla="*/ 1076826 w 4830679"/>
                    <a:gd name="connsiteY76" fmla="*/ 1846847 h 4150894"/>
                    <a:gd name="connsiteX77" fmla="*/ 968542 w 4830679"/>
                    <a:gd name="connsiteY77" fmla="*/ 1642310 h 4150894"/>
                    <a:gd name="connsiteX78" fmla="*/ 854242 w 4830679"/>
                    <a:gd name="connsiteY78" fmla="*/ 1395663 h 4150894"/>
                    <a:gd name="connsiteX79" fmla="*/ 800100 w 4830679"/>
                    <a:gd name="connsiteY79" fmla="*/ 1293394 h 4150894"/>
                    <a:gd name="connsiteX80" fmla="*/ 697831 w 4830679"/>
                    <a:gd name="connsiteY80" fmla="*/ 1088857 h 4150894"/>
                    <a:gd name="connsiteX81" fmla="*/ 547437 w 4830679"/>
                    <a:gd name="connsiteY81" fmla="*/ 770021 h 4150894"/>
                    <a:gd name="connsiteX82" fmla="*/ 385010 w 4830679"/>
                    <a:gd name="connsiteY82" fmla="*/ 469231 h 4150894"/>
                    <a:gd name="connsiteX83" fmla="*/ 282742 w 4830679"/>
                    <a:gd name="connsiteY83" fmla="*/ 216568 h 4150894"/>
                    <a:gd name="connsiteX84" fmla="*/ 186489 w 4830679"/>
                    <a:gd name="connsiteY84" fmla="*/ 12031 h 4150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830679" h="4150894">
                      <a:moveTo>
                        <a:pt x="186489" y="12031"/>
                      </a:moveTo>
                      <a:lnTo>
                        <a:pt x="4758489" y="0"/>
                      </a:lnTo>
                      <a:lnTo>
                        <a:pt x="4746458" y="980573"/>
                      </a:lnTo>
                      <a:lnTo>
                        <a:pt x="4770521" y="1016668"/>
                      </a:lnTo>
                      <a:lnTo>
                        <a:pt x="4830679" y="1961147"/>
                      </a:lnTo>
                      <a:lnTo>
                        <a:pt x="4505826" y="2983831"/>
                      </a:lnTo>
                      <a:lnTo>
                        <a:pt x="4487779" y="3007894"/>
                      </a:lnTo>
                      <a:lnTo>
                        <a:pt x="4421605" y="2971800"/>
                      </a:lnTo>
                      <a:lnTo>
                        <a:pt x="4385510" y="2959768"/>
                      </a:lnTo>
                      <a:lnTo>
                        <a:pt x="4367463" y="3025942"/>
                      </a:lnTo>
                      <a:lnTo>
                        <a:pt x="4355431" y="3037973"/>
                      </a:lnTo>
                      <a:lnTo>
                        <a:pt x="4313321" y="3050005"/>
                      </a:lnTo>
                      <a:lnTo>
                        <a:pt x="4265195" y="3074068"/>
                      </a:lnTo>
                      <a:lnTo>
                        <a:pt x="4241131" y="3164305"/>
                      </a:lnTo>
                      <a:lnTo>
                        <a:pt x="4265195" y="3218447"/>
                      </a:lnTo>
                      <a:lnTo>
                        <a:pt x="4307305" y="3260557"/>
                      </a:lnTo>
                      <a:lnTo>
                        <a:pt x="3603458" y="3272589"/>
                      </a:lnTo>
                      <a:lnTo>
                        <a:pt x="3603458" y="3404936"/>
                      </a:lnTo>
                      <a:lnTo>
                        <a:pt x="3555331" y="3410952"/>
                      </a:lnTo>
                      <a:lnTo>
                        <a:pt x="3531268" y="3471110"/>
                      </a:lnTo>
                      <a:lnTo>
                        <a:pt x="3501189" y="3501189"/>
                      </a:lnTo>
                      <a:lnTo>
                        <a:pt x="3435016" y="3543300"/>
                      </a:lnTo>
                      <a:lnTo>
                        <a:pt x="3398921" y="3543300"/>
                      </a:lnTo>
                      <a:lnTo>
                        <a:pt x="3338763" y="3573379"/>
                      </a:lnTo>
                      <a:lnTo>
                        <a:pt x="3290637" y="3603457"/>
                      </a:lnTo>
                      <a:lnTo>
                        <a:pt x="3290637" y="3645568"/>
                      </a:lnTo>
                      <a:lnTo>
                        <a:pt x="3296652" y="3693694"/>
                      </a:lnTo>
                      <a:lnTo>
                        <a:pt x="3260558" y="3711742"/>
                      </a:lnTo>
                      <a:lnTo>
                        <a:pt x="3218447" y="3747836"/>
                      </a:lnTo>
                      <a:lnTo>
                        <a:pt x="3176337" y="3801979"/>
                      </a:lnTo>
                      <a:lnTo>
                        <a:pt x="3158289" y="3874168"/>
                      </a:lnTo>
                      <a:lnTo>
                        <a:pt x="3116179" y="3928310"/>
                      </a:lnTo>
                      <a:lnTo>
                        <a:pt x="3152273" y="3952373"/>
                      </a:lnTo>
                      <a:lnTo>
                        <a:pt x="3068052" y="4000500"/>
                      </a:lnTo>
                      <a:lnTo>
                        <a:pt x="2899610" y="3940342"/>
                      </a:lnTo>
                      <a:lnTo>
                        <a:pt x="2809373" y="3970421"/>
                      </a:lnTo>
                      <a:lnTo>
                        <a:pt x="2791326" y="4012531"/>
                      </a:lnTo>
                      <a:lnTo>
                        <a:pt x="2725152" y="4024563"/>
                      </a:lnTo>
                      <a:lnTo>
                        <a:pt x="2658979" y="4000500"/>
                      </a:lnTo>
                      <a:lnTo>
                        <a:pt x="2592805" y="4012531"/>
                      </a:lnTo>
                      <a:lnTo>
                        <a:pt x="2520616" y="4036594"/>
                      </a:lnTo>
                      <a:lnTo>
                        <a:pt x="2454442" y="4090736"/>
                      </a:lnTo>
                      <a:lnTo>
                        <a:pt x="2436395" y="4150894"/>
                      </a:lnTo>
                      <a:lnTo>
                        <a:pt x="2087479" y="4030579"/>
                      </a:lnTo>
                      <a:lnTo>
                        <a:pt x="2015289" y="4030579"/>
                      </a:lnTo>
                      <a:lnTo>
                        <a:pt x="1900989" y="3904247"/>
                      </a:lnTo>
                      <a:lnTo>
                        <a:pt x="2003258" y="3814010"/>
                      </a:lnTo>
                      <a:lnTo>
                        <a:pt x="2039352" y="3795963"/>
                      </a:lnTo>
                      <a:lnTo>
                        <a:pt x="2063416" y="3687679"/>
                      </a:lnTo>
                      <a:lnTo>
                        <a:pt x="2039352" y="3621505"/>
                      </a:lnTo>
                      <a:lnTo>
                        <a:pt x="1858879" y="3260557"/>
                      </a:lnTo>
                      <a:lnTo>
                        <a:pt x="1720516" y="3080084"/>
                      </a:lnTo>
                      <a:lnTo>
                        <a:pt x="1521995" y="2923673"/>
                      </a:lnTo>
                      <a:lnTo>
                        <a:pt x="1419726" y="2911642"/>
                      </a:lnTo>
                      <a:lnTo>
                        <a:pt x="1335505" y="2905626"/>
                      </a:lnTo>
                      <a:lnTo>
                        <a:pt x="1209173" y="2911642"/>
                      </a:lnTo>
                      <a:lnTo>
                        <a:pt x="1040731" y="2911642"/>
                      </a:lnTo>
                      <a:lnTo>
                        <a:pt x="968542" y="2923673"/>
                      </a:lnTo>
                      <a:lnTo>
                        <a:pt x="788068" y="2923673"/>
                      </a:lnTo>
                      <a:lnTo>
                        <a:pt x="679784" y="2929689"/>
                      </a:lnTo>
                      <a:lnTo>
                        <a:pt x="613610" y="2959768"/>
                      </a:lnTo>
                      <a:lnTo>
                        <a:pt x="553452" y="2989847"/>
                      </a:lnTo>
                      <a:lnTo>
                        <a:pt x="487279" y="3050005"/>
                      </a:lnTo>
                      <a:lnTo>
                        <a:pt x="366963" y="2959768"/>
                      </a:lnTo>
                      <a:lnTo>
                        <a:pt x="210552" y="2911642"/>
                      </a:lnTo>
                      <a:lnTo>
                        <a:pt x="114300" y="2893594"/>
                      </a:lnTo>
                      <a:lnTo>
                        <a:pt x="36095" y="2893594"/>
                      </a:lnTo>
                      <a:lnTo>
                        <a:pt x="0" y="2893594"/>
                      </a:lnTo>
                      <a:lnTo>
                        <a:pt x="12031" y="2845468"/>
                      </a:lnTo>
                      <a:lnTo>
                        <a:pt x="18047" y="2791326"/>
                      </a:lnTo>
                      <a:lnTo>
                        <a:pt x="565484" y="2430379"/>
                      </a:lnTo>
                      <a:lnTo>
                        <a:pt x="1028700" y="2430379"/>
                      </a:lnTo>
                      <a:lnTo>
                        <a:pt x="1016668" y="2165684"/>
                      </a:lnTo>
                      <a:lnTo>
                        <a:pt x="1149016" y="2159668"/>
                      </a:lnTo>
                      <a:lnTo>
                        <a:pt x="1161047" y="2087479"/>
                      </a:lnTo>
                      <a:lnTo>
                        <a:pt x="1136984" y="1979194"/>
                      </a:lnTo>
                      <a:lnTo>
                        <a:pt x="1076826" y="1846847"/>
                      </a:lnTo>
                      <a:lnTo>
                        <a:pt x="968542" y="1642310"/>
                      </a:lnTo>
                      <a:lnTo>
                        <a:pt x="854242" y="1395663"/>
                      </a:lnTo>
                      <a:lnTo>
                        <a:pt x="800100" y="1293394"/>
                      </a:lnTo>
                      <a:lnTo>
                        <a:pt x="697831" y="1088857"/>
                      </a:lnTo>
                      <a:lnTo>
                        <a:pt x="547437" y="770021"/>
                      </a:lnTo>
                      <a:lnTo>
                        <a:pt x="385010" y="469231"/>
                      </a:lnTo>
                      <a:lnTo>
                        <a:pt x="282742" y="216568"/>
                      </a:lnTo>
                      <a:lnTo>
                        <a:pt x="186489" y="12031"/>
                      </a:lnTo>
                      <a:close/>
                    </a:path>
                  </a:pathLst>
                </a:custGeom>
                <a:solidFill>
                  <a:srgbClr val="3484A0"/>
                </a:solidFill>
                <a:ln>
                  <a:solidFill>
                    <a:srgbClr val="0463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D658C3D4-E508-4891-A0A2-F65C305CF8BF}"/>
                    </a:ext>
                  </a:extLst>
                </p:cNvPr>
                <p:cNvSpPr/>
                <p:nvPr/>
              </p:nvSpPr>
              <p:spPr>
                <a:xfrm>
                  <a:off x="552027" y="1486747"/>
                  <a:ext cx="4782312" cy="1977813"/>
                </a:xfrm>
                <a:custGeom>
                  <a:avLst/>
                  <a:gdLst>
                    <a:gd name="connsiteX0" fmla="*/ 0 w 4795520"/>
                    <a:gd name="connsiteY0" fmla="*/ 470746 h 1977813"/>
                    <a:gd name="connsiteX1" fmla="*/ 27093 w 4795520"/>
                    <a:gd name="connsiteY1" fmla="*/ 474133 h 1977813"/>
                    <a:gd name="connsiteX2" fmla="*/ 74506 w 4795520"/>
                    <a:gd name="connsiteY2" fmla="*/ 477520 h 1977813"/>
                    <a:gd name="connsiteX3" fmla="*/ 94826 w 4795520"/>
                    <a:gd name="connsiteY3" fmla="*/ 484293 h 1977813"/>
                    <a:gd name="connsiteX4" fmla="*/ 111760 w 4795520"/>
                    <a:gd name="connsiteY4" fmla="*/ 494453 h 1977813"/>
                    <a:gd name="connsiteX5" fmla="*/ 121920 w 4795520"/>
                    <a:gd name="connsiteY5" fmla="*/ 501226 h 1977813"/>
                    <a:gd name="connsiteX6" fmla="*/ 142240 w 4795520"/>
                    <a:gd name="connsiteY6" fmla="*/ 508000 h 1977813"/>
                    <a:gd name="connsiteX7" fmla="*/ 165946 w 4795520"/>
                    <a:gd name="connsiteY7" fmla="*/ 504613 h 1977813"/>
                    <a:gd name="connsiteX8" fmla="*/ 203200 w 4795520"/>
                    <a:gd name="connsiteY8" fmla="*/ 511386 h 1977813"/>
                    <a:gd name="connsiteX9" fmla="*/ 216746 w 4795520"/>
                    <a:gd name="connsiteY9" fmla="*/ 528320 h 1977813"/>
                    <a:gd name="connsiteX10" fmla="*/ 233680 w 4795520"/>
                    <a:gd name="connsiteY10" fmla="*/ 541866 h 1977813"/>
                    <a:gd name="connsiteX11" fmla="*/ 237066 w 4795520"/>
                    <a:gd name="connsiteY11" fmla="*/ 552026 h 1977813"/>
                    <a:gd name="connsiteX12" fmla="*/ 254000 w 4795520"/>
                    <a:gd name="connsiteY12" fmla="*/ 565573 h 1977813"/>
                    <a:gd name="connsiteX13" fmla="*/ 267546 w 4795520"/>
                    <a:gd name="connsiteY13" fmla="*/ 568960 h 1977813"/>
                    <a:gd name="connsiteX14" fmla="*/ 318346 w 4795520"/>
                    <a:gd name="connsiteY14" fmla="*/ 565573 h 1977813"/>
                    <a:gd name="connsiteX15" fmla="*/ 338666 w 4795520"/>
                    <a:gd name="connsiteY15" fmla="*/ 558800 h 1977813"/>
                    <a:gd name="connsiteX16" fmla="*/ 345440 w 4795520"/>
                    <a:gd name="connsiteY16" fmla="*/ 552026 h 1977813"/>
                    <a:gd name="connsiteX17" fmla="*/ 348826 w 4795520"/>
                    <a:gd name="connsiteY17" fmla="*/ 484293 h 1977813"/>
                    <a:gd name="connsiteX18" fmla="*/ 338666 w 4795520"/>
                    <a:gd name="connsiteY18" fmla="*/ 463973 h 1977813"/>
                    <a:gd name="connsiteX19" fmla="*/ 328506 w 4795520"/>
                    <a:gd name="connsiteY19" fmla="*/ 457200 h 1977813"/>
                    <a:gd name="connsiteX20" fmla="*/ 321733 w 4795520"/>
                    <a:gd name="connsiteY20" fmla="*/ 450426 h 1977813"/>
                    <a:gd name="connsiteX21" fmla="*/ 301413 w 4795520"/>
                    <a:gd name="connsiteY21" fmla="*/ 436880 h 1977813"/>
                    <a:gd name="connsiteX22" fmla="*/ 294640 w 4795520"/>
                    <a:gd name="connsiteY22" fmla="*/ 430106 h 1977813"/>
                    <a:gd name="connsiteX23" fmla="*/ 284480 w 4795520"/>
                    <a:gd name="connsiteY23" fmla="*/ 423333 h 1977813"/>
                    <a:gd name="connsiteX24" fmla="*/ 270933 w 4795520"/>
                    <a:gd name="connsiteY24" fmla="*/ 409786 h 1977813"/>
                    <a:gd name="connsiteX25" fmla="*/ 254000 w 4795520"/>
                    <a:gd name="connsiteY25" fmla="*/ 379306 h 1977813"/>
                    <a:gd name="connsiteX26" fmla="*/ 247226 w 4795520"/>
                    <a:gd name="connsiteY26" fmla="*/ 372533 h 1977813"/>
                    <a:gd name="connsiteX27" fmla="*/ 226906 w 4795520"/>
                    <a:gd name="connsiteY27" fmla="*/ 345440 h 1977813"/>
                    <a:gd name="connsiteX28" fmla="*/ 213360 w 4795520"/>
                    <a:gd name="connsiteY28" fmla="*/ 328506 h 1977813"/>
                    <a:gd name="connsiteX29" fmla="*/ 199813 w 4795520"/>
                    <a:gd name="connsiteY29" fmla="*/ 308186 h 1977813"/>
                    <a:gd name="connsiteX30" fmla="*/ 193040 w 4795520"/>
                    <a:gd name="connsiteY30" fmla="*/ 298026 h 1977813"/>
                    <a:gd name="connsiteX31" fmla="*/ 186266 w 4795520"/>
                    <a:gd name="connsiteY31" fmla="*/ 291253 h 1977813"/>
                    <a:gd name="connsiteX32" fmla="*/ 172720 w 4795520"/>
                    <a:gd name="connsiteY32" fmla="*/ 270933 h 1977813"/>
                    <a:gd name="connsiteX33" fmla="*/ 159173 w 4795520"/>
                    <a:gd name="connsiteY33" fmla="*/ 254000 h 1977813"/>
                    <a:gd name="connsiteX34" fmla="*/ 155786 w 4795520"/>
                    <a:gd name="connsiteY34" fmla="*/ 243840 h 1977813"/>
                    <a:gd name="connsiteX35" fmla="*/ 145626 w 4795520"/>
                    <a:gd name="connsiteY35" fmla="*/ 223520 h 1977813"/>
                    <a:gd name="connsiteX36" fmla="*/ 142240 w 4795520"/>
                    <a:gd name="connsiteY36" fmla="*/ 193040 h 1977813"/>
                    <a:gd name="connsiteX37" fmla="*/ 145626 w 4795520"/>
                    <a:gd name="connsiteY37" fmla="*/ 132080 h 1977813"/>
                    <a:gd name="connsiteX38" fmla="*/ 152400 w 4795520"/>
                    <a:gd name="connsiteY38" fmla="*/ 111760 h 1977813"/>
                    <a:gd name="connsiteX39" fmla="*/ 155786 w 4795520"/>
                    <a:gd name="connsiteY39" fmla="*/ 94826 h 1977813"/>
                    <a:gd name="connsiteX40" fmla="*/ 159173 w 4795520"/>
                    <a:gd name="connsiteY40" fmla="*/ 84666 h 1977813"/>
                    <a:gd name="connsiteX41" fmla="*/ 162560 w 4795520"/>
                    <a:gd name="connsiteY41" fmla="*/ 67733 h 1977813"/>
                    <a:gd name="connsiteX42" fmla="*/ 169333 w 4795520"/>
                    <a:gd name="connsiteY42" fmla="*/ 47413 h 1977813"/>
                    <a:gd name="connsiteX43" fmla="*/ 172720 w 4795520"/>
                    <a:gd name="connsiteY43" fmla="*/ 37253 h 1977813"/>
                    <a:gd name="connsiteX44" fmla="*/ 193040 w 4795520"/>
                    <a:gd name="connsiteY44" fmla="*/ 23706 h 1977813"/>
                    <a:gd name="connsiteX45" fmla="*/ 213360 w 4795520"/>
                    <a:gd name="connsiteY45" fmla="*/ 16933 h 1977813"/>
                    <a:gd name="connsiteX46" fmla="*/ 223520 w 4795520"/>
                    <a:gd name="connsiteY46" fmla="*/ 10160 h 1977813"/>
                    <a:gd name="connsiteX47" fmla="*/ 230293 w 4795520"/>
                    <a:gd name="connsiteY47" fmla="*/ 3386 h 1977813"/>
                    <a:gd name="connsiteX48" fmla="*/ 240453 w 4795520"/>
                    <a:gd name="connsiteY48" fmla="*/ 0 h 1977813"/>
                    <a:gd name="connsiteX49" fmla="*/ 254000 w 4795520"/>
                    <a:gd name="connsiteY49" fmla="*/ 3386 h 1977813"/>
                    <a:gd name="connsiteX50" fmla="*/ 260773 w 4795520"/>
                    <a:gd name="connsiteY50" fmla="*/ 10160 h 1977813"/>
                    <a:gd name="connsiteX51" fmla="*/ 270933 w 4795520"/>
                    <a:gd name="connsiteY51" fmla="*/ 16933 h 1977813"/>
                    <a:gd name="connsiteX52" fmla="*/ 277706 w 4795520"/>
                    <a:gd name="connsiteY52" fmla="*/ 27093 h 1977813"/>
                    <a:gd name="connsiteX53" fmla="*/ 298026 w 4795520"/>
                    <a:gd name="connsiteY53" fmla="*/ 33866 h 1977813"/>
                    <a:gd name="connsiteX54" fmla="*/ 314960 w 4795520"/>
                    <a:gd name="connsiteY54" fmla="*/ 44026 h 1977813"/>
                    <a:gd name="connsiteX55" fmla="*/ 321733 w 4795520"/>
                    <a:gd name="connsiteY55" fmla="*/ 50800 h 1977813"/>
                    <a:gd name="connsiteX56" fmla="*/ 328506 w 4795520"/>
                    <a:gd name="connsiteY56" fmla="*/ 71120 h 1977813"/>
                    <a:gd name="connsiteX57" fmla="*/ 345440 w 4795520"/>
                    <a:gd name="connsiteY57" fmla="*/ 88053 h 1977813"/>
                    <a:gd name="connsiteX58" fmla="*/ 365760 w 4795520"/>
                    <a:gd name="connsiteY58" fmla="*/ 98213 h 1977813"/>
                    <a:gd name="connsiteX59" fmla="*/ 372533 w 4795520"/>
                    <a:gd name="connsiteY59" fmla="*/ 128693 h 1977813"/>
                    <a:gd name="connsiteX60" fmla="*/ 379306 w 4795520"/>
                    <a:gd name="connsiteY60" fmla="*/ 138853 h 1977813"/>
                    <a:gd name="connsiteX61" fmla="*/ 399626 w 4795520"/>
                    <a:gd name="connsiteY61" fmla="*/ 145626 h 1977813"/>
                    <a:gd name="connsiteX62" fmla="*/ 477520 w 4795520"/>
                    <a:gd name="connsiteY62" fmla="*/ 142240 h 1977813"/>
                    <a:gd name="connsiteX63" fmla="*/ 494453 w 4795520"/>
                    <a:gd name="connsiteY63" fmla="*/ 138853 h 1977813"/>
                    <a:gd name="connsiteX64" fmla="*/ 497840 w 4795520"/>
                    <a:gd name="connsiteY64" fmla="*/ 128693 h 1977813"/>
                    <a:gd name="connsiteX65" fmla="*/ 501226 w 4795520"/>
                    <a:gd name="connsiteY65" fmla="*/ 88053 h 1977813"/>
                    <a:gd name="connsiteX66" fmla="*/ 511386 w 4795520"/>
                    <a:gd name="connsiteY66" fmla="*/ 84666 h 1977813"/>
                    <a:gd name="connsiteX67" fmla="*/ 707813 w 4795520"/>
                    <a:gd name="connsiteY67" fmla="*/ 88053 h 1977813"/>
                    <a:gd name="connsiteX68" fmla="*/ 731520 w 4795520"/>
                    <a:gd name="connsiteY68" fmla="*/ 94826 h 1977813"/>
                    <a:gd name="connsiteX69" fmla="*/ 738293 w 4795520"/>
                    <a:gd name="connsiteY69" fmla="*/ 101600 h 1977813"/>
                    <a:gd name="connsiteX70" fmla="*/ 748453 w 4795520"/>
                    <a:gd name="connsiteY70" fmla="*/ 104986 h 1977813"/>
                    <a:gd name="connsiteX71" fmla="*/ 772160 w 4795520"/>
                    <a:gd name="connsiteY71" fmla="*/ 115146 h 1977813"/>
                    <a:gd name="connsiteX72" fmla="*/ 778933 w 4795520"/>
                    <a:gd name="connsiteY72" fmla="*/ 121920 h 1977813"/>
                    <a:gd name="connsiteX73" fmla="*/ 792480 w 4795520"/>
                    <a:gd name="connsiteY73" fmla="*/ 149013 h 1977813"/>
                    <a:gd name="connsiteX74" fmla="*/ 812800 w 4795520"/>
                    <a:gd name="connsiteY74" fmla="*/ 162560 h 1977813"/>
                    <a:gd name="connsiteX75" fmla="*/ 883920 w 4795520"/>
                    <a:gd name="connsiteY75" fmla="*/ 159173 h 1977813"/>
                    <a:gd name="connsiteX76" fmla="*/ 894080 w 4795520"/>
                    <a:gd name="connsiteY76" fmla="*/ 155786 h 1977813"/>
                    <a:gd name="connsiteX77" fmla="*/ 955040 w 4795520"/>
                    <a:gd name="connsiteY77" fmla="*/ 159173 h 1977813"/>
                    <a:gd name="connsiteX78" fmla="*/ 965200 w 4795520"/>
                    <a:gd name="connsiteY78" fmla="*/ 182880 h 1977813"/>
                    <a:gd name="connsiteX79" fmla="*/ 971973 w 4795520"/>
                    <a:gd name="connsiteY79" fmla="*/ 203200 h 1977813"/>
                    <a:gd name="connsiteX80" fmla="*/ 982133 w 4795520"/>
                    <a:gd name="connsiteY80" fmla="*/ 213360 h 1977813"/>
                    <a:gd name="connsiteX81" fmla="*/ 1002453 w 4795520"/>
                    <a:gd name="connsiteY81" fmla="*/ 220133 h 1977813"/>
                    <a:gd name="connsiteX82" fmla="*/ 1060026 w 4795520"/>
                    <a:gd name="connsiteY82" fmla="*/ 226906 h 1977813"/>
                    <a:gd name="connsiteX83" fmla="*/ 1080346 w 4795520"/>
                    <a:gd name="connsiteY83" fmla="*/ 230293 h 1977813"/>
                    <a:gd name="connsiteX84" fmla="*/ 1120986 w 4795520"/>
                    <a:gd name="connsiteY84" fmla="*/ 233680 h 1977813"/>
                    <a:gd name="connsiteX85" fmla="*/ 1127760 w 4795520"/>
                    <a:gd name="connsiteY85" fmla="*/ 240453 h 1977813"/>
                    <a:gd name="connsiteX86" fmla="*/ 1148080 w 4795520"/>
                    <a:gd name="connsiteY86" fmla="*/ 247226 h 1977813"/>
                    <a:gd name="connsiteX87" fmla="*/ 1158240 w 4795520"/>
                    <a:gd name="connsiteY87" fmla="*/ 250613 h 1977813"/>
                    <a:gd name="connsiteX88" fmla="*/ 1246293 w 4795520"/>
                    <a:gd name="connsiteY88" fmla="*/ 254000 h 1977813"/>
                    <a:gd name="connsiteX89" fmla="*/ 1253066 w 4795520"/>
                    <a:gd name="connsiteY89" fmla="*/ 277706 h 1977813"/>
                    <a:gd name="connsiteX90" fmla="*/ 1273386 w 4795520"/>
                    <a:gd name="connsiteY90" fmla="*/ 287866 h 1977813"/>
                    <a:gd name="connsiteX91" fmla="*/ 1290320 w 4795520"/>
                    <a:gd name="connsiteY91" fmla="*/ 291253 h 1977813"/>
                    <a:gd name="connsiteX92" fmla="*/ 1408853 w 4795520"/>
                    <a:gd name="connsiteY92" fmla="*/ 294640 h 1977813"/>
                    <a:gd name="connsiteX93" fmla="*/ 1473200 w 4795520"/>
                    <a:gd name="connsiteY93" fmla="*/ 301413 h 1977813"/>
                    <a:gd name="connsiteX94" fmla="*/ 1537546 w 4795520"/>
                    <a:gd name="connsiteY94" fmla="*/ 304800 h 1977813"/>
                    <a:gd name="connsiteX95" fmla="*/ 1554480 w 4795520"/>
                    <a:gd name="connsiteY95" fmla="*/ 308186 h 1977813"/>
                    <a:gd name="connsiteX96" fmla="*/ 1591733 w 4795520"/>
                    <a:gd name="connsiteY96" fmla="*/ 311573 h 1977813"/>
                    <a:gd name="connsiteX97" fmla="*/ 1598506 w 4795520"/>
                    <a:gd name="connsiteY97" fmla="*/ 331893 h 1977813"/>
                    <a:gd name="connsiteX98" fmla="*/ 1605280 w 4795520"/>
                    <a:gd name="connsiteY98" fmla="*/ 338666 h 1977813"/>
                    <a:gd name="connsiteX99" fmla="*/ 1608666 w 4795520"/>
                    <a:gd name="connsiteY99" fmla="*/ 348826 h 1977813"/>
                    <a:gd name="connsiteX100" fmla="*/ 1615440 w 4795520"/>
                    <a:gd name="connsiteY100" fmla="*/ 355600 h 1977813"/>
                    <a:gd name="connsiteX101" fmla="*/ 1628986 w 4795520"/>
                    <a:gd name="connsiteY101" fmla="*/ 358986 h 1977813"/>
                    <a:gd name="connsiteX102" fmla="*/ 1683173 w 4795520"/>
                    <a:gd name="connsiteY102" fmla="*/ 362373 h 1977813"/>
                    <a:gd name="connsiteX103" fmla="*/ 1727200 w 4795520"/>
                    <a:gd name="connsiteY103" fmla="*/ 365760 h 1977813"/>
                    <a:gd name="connsiteX104" fmla="*/ 1737360 w 4795520"/>
                    <a:gd name="connsiteY104" fmla="*/ 416560 h 1977813"/>
                    <a:gd name="connsiteX105" fmla="*/ 1747520 w 4795520"/>
                    <a:gd name="connsiteY105" fmla="*/ 423333 h 1977813"/>
                    <a:gd name="connsiteX106" fmla="*/ 1754293 w 4795520"/>
                    <a:gd name="connsiteY106" fmla="*/ 436880 h 1977813"/>
                    <a:gd name="connsiteX107" fmla="*/ 1761066 w 4795520"/>
                    <a:gd name="connsiteY107" fmla="*/ 447040 h 1977813"/>
                    <a:gd name="connsiteX108" fmla="*/ 1771226 w 4795520"/>
                    <a:gd name="connsiteY108" fmla="*/ 477520 h 1977813"/>
                    <a:gd name="connsiteX109" fmla="*/ 1774613 w 4795520"/>
                    <a:gd name="connsiteY109" fmla="*/ 487680 h 1977813"/>
                    <a:gd name="connsiteX110" fmla="*/ 1778000 w 4795520"/>
                    <a:gd name="connsiteY110" fmla="*/ 497840 h 1977813"/>
                    <a:gd name="connsiteX111" fmla="*/ 1794933 w 4795520"/>
                    <a:gd name="connsiteY111" fmla="*/ 501226 h 1977813"/>
                    <a:gd name="connsiteX112" fmla="*/ 1801706 w 4795520"/>
                    <a:gd name="connsiteY112" fmla="*/ 528320 h 1977813"/>
                    <a:gd name="connsiteX113" fmla="*/ 1805093 w 4795520"/>
                    <a:gd name="connsiteY113" fmla="*/ 538480 h 1977813"/>
                    <a:gd name="connsiteX114" fmla="*/ 1808480 w 4795520"/>
                    <a:gd name="connsiteY114" fmla="*/ 552026 h 1977813"/>
                    <a:gd name="connsiteX115" fmla="*/ 1818640 w 4795520"/>
                    <a:gd name="connsiteY115" fmla="*/ 568960 h 1977813"/>
                    <a:gd name="connsiteX116" fmla="*/ 1859280 w 4795520"/>
                    <a:gd name="connsiteY116" fmla="*/ 572346 h 1977813"/>
                    <a:gd name="connsiteX117" fmla="*/ 1855893 w 4795520"/>
                    <a:gd name="connsiteY117" fmla="*/ 582506 h 1977813"/>
                    <a:gd name="connsiteX118" fmla="*/ 1832186 w 4795520"/>
                    <a:gd name="connsiteY118" fmla="*/ 599440 h 1977813"/>
                    <a:gd name="connsiteX119" fmla="*/ 1815253 w 4795520"/>
                    <a:gd name="connsiteY119" fmla="*/ 626533 h 1977813"/>
                    <a:gd name="connsiteX120" fmla="*/ 1805093 w 4795520"/>
                    <a:gd name="connsiteY120" fmla="*/ 646853 h 1977813"/>
                    <a:gd name="connsiteX121" fmla="*/ 1794933 w 4795520"/>
                    <a:gd name="connsiteY121" fmla="*/ 653626 h 1977813"/>
                    <a:gd name="connsiteX122" fmla="*/ 1781386 w 4795520"/>
                    <a:gd name="connsiteY122" fmla="*/ 670560 h 1977813"/>
                    <a:gd name="connsiteX123" fmla="*/ 1771226 w 4795520"/>
                    <a:gd name="connsiteY123" fmla="*/ 673946 h 1977813"/>
                    <a:gd name="connsiteX124" fmla="*/ 1761066 w 4795520"/>
                    <a:gd name="connsiteY124" fmla="*/ 680720 h 1977813"/>
                    <a:gd name="connsiteX125" fmla="*/ 1740746 w 4795520"/>
                    <a:gd name="connsiteY125" fmla="*/ 687493 h 1977813"/>
                    <a:gd name="connsiteX126" fmla="*/ 1723813 w 4795520"/>
                    <a:gd name="connsiteY126" fmla="*/ 701040 h 1977813"/>
                    <a:gd name="connsiteX127" fmla="*/ 1703493 w 4795520"/>
                    <a:gd name="connsiteY127" fmla="*/ 714586 h 1977813"/>
                    <a:gd name="connsiteX128" fmla="*/ 1683173 w 4795520"/>
                    <a:gd name="connsiteY128" fmla="*/ 721360 h 1977813"/>
                    <a:gd name="connsiteX129" fmla="*/ 1673013 w 4795520"/>
                    <a:gd name="connsiteY129" fmla="*/ 724746 h 1977813"/>
                    <a:gd name="connsiteX130" fmla="*/ 1662853 w 4795520"/>
                    <a:gd name="connsiteY130" fmla="*/ 731520 h 1977813"/>
                    <a:gd name="connsiteX131" fmla="*/ 1642533 w 4795520"/>
                    <a:gd name="connsiteY131" fmla="*/ 734906 h 1977813"/>
                    <a:gd name="connsiteX132" fmla="*/ 1628986 w 4795520"/>
                    <a:gd name="connsiteY132" fmla="*/ 738293 h 1977813"/>
                    <a:gd name="connsiteX133" fmla="*/ 1608666 w 4795520"/>
                    <a:gd name="connsiteY133" fmla="*/ 745066 h 1977813"/>
                    <a:gd name="connsiteX134" fmla="*/ 1598506 w 4795520"/>
                    <a:gd name="connsiteY134" fmla="*/ 748453 h 1977813"/>
                    <a:gd name="connsiteX135" fmla="*/ 1591733 w 4795520"/>
                    <a:gd name="connsiteY135" fmla="*/ 758613 h 1977813"/>
                    <a:gd name="connsiteX136" fmla="*/ 1581573 w 4795520"/>
                    <a:gd name="connsiteY136" fmla="*/ 762000 h 1977813"/>
                    <a:gd name="connsiteX137" fmla="*/ 1578186 w 4795520"/>
                    <a:gd name="connsiteY137" fmla="*/ 772160 h 1977813"/>
                    <a:gd name="connsiteX138" fmla="*/ 1568026 w 4795520"/>
                    <a:gd name="connsiteY138" fmla="*/ 782320 h 1977813"/>
                    <a:gd name="connsiteX139" fmla="*/ 1561253 w 4795520"/>
                    <a:gd name="connsiteY139" fmla="*/ 802640 h 1977813"/>
                    <a:gd name="connsiteX140" fmla="*/ 1557866 w 4795520"/>
                    <a:gd name="connsiteY140" fmla="*/ 812800 h 1977813"/>
                    <a:gd name="connsiteX141" fmla="*/ 1554480 w 4795520"/>
                    <a:gd name="connsiteY141" fmla="*/ 826346 h 1977813"/>
                    <a:gd name="connsiteX142" fmla="*/ 1564640 w 4795520"/>
                    <a:gd name="connsiteY142" fmla="*/ 829733 h 1977813"/>
                    <a:gd name="connsiteX143" fmla="*/ 1649306 w 4795520"/>
                    <a:gd name="connsiteY143" fmla="*/ 829733 h 1977813"/>
                    <a:gd name="connsiteX144" fmla="*/ 1750906 w 4795520"/>
                    <a:gd name="connsiteY144" fmla="*/ 833120 h 1977813"/>
                    <a:gd name="connsiteX145" fmla="*/ 1761066 w 4795520"/>
                    <a:gd name="connsiteY145" fmla="*/ 836506 h 1977813"/>
                    <a:gd name="connsiteX146" fmla="*/ 1771226 w 4795520"/>
                    <a:gd name="connsiteY146" fmla="*/ 843280 h 1977813"/>
                    <a:gd name="connsiteX147" fmla="*/ 1774613 w 4795520"/>
                    <a:gd name="connsiteY147" fmla="*/ 890693 h 1977813"/>
                    <a:gd name="connsiteX148" fmla="*/ 1794933 w 4795520"/>
                    <a:gd name="connsiteY148" fmla="*/ 897466 h 1977813"/>
                    <a:gd name="connsiteX149" fmla="*/ 1805093 w 4795520"/>
                    <a:gd name="connsiteY149" fmla="*/ 900853 h 1977813"/>
                    <a:gd name="connsiteX150" fmla="*/ 1811866 w 4795520"/>
                    <a:gd name="connsiteY150" fmla="*/ 921173 h 1977813"/>
                    <a:gd name="connsiteX151" fmla="*/ 1815253 w 4795520"/>
                    <a:gd name="connsiteY151" fmla="*/ 931333 h 1977813"/>
                    <a:gd name="connsiteX152" fmla="*/ 1822026 w 4795520"/>
                    <a:gd name="connsiteY152" fmla="*/ 955040 h 1977813"/>
                    <a:gd name="connsiteX153" fmla="*/ 1828800 w 4795520"/>
                    <a:gd name="connsiteY153" fmla="*/ 961813 h 1977813"/>
                    <a:gd name="connsiteX154" fmla="*/ 1832186 w 4795520"/>
                    <a:gd name="connsiteY154" fmla="*/ 971973 h 1977813"/>
                    <a:gd name="connsiteX155" fmla="*/ 1849120 w 4795520"/>
                    <a:gd name="connsiteY155" fmla="*/ 982133 h 1977813"/>
                    <a:gd name="connsiteX156" fmla="*/ 2225040 w 4795520"/>
                    <a:gd name="connsiteY156" fmla="*/ 985520 h 1977813"/>
                    <a:gd name="connsiteX157" fmla="*/ 2235200 w 4795520"/>
                    <a:gd name="connsiteY157" fmla="*/ 988906 h 1977813"/>
                    <a:gd name="connsiteX158" fmla="*/ 2228426 w 4795520"/>
                    <a:gd name="connsiteY158" fmla="*/ 999066 h 1977813"/>
                    <a:gd name="connsiteX159" fmla="*/ 2211493 w 4795520"/>
                    <a:gd name="connsiteY159" fmla="*/ 1012613 h 1977813"/>
                    <a:gd name="connsiteX160" fmla="*/ 2191173 w 4795520"/>
                    <a:gd name="connsiteY160" fmla="*/ 1019386 h 1977813"/>
                    <a:gd name="connsiteX161" fmla="*/ 2181013 w 4795520"/>
                    <a:gd name="connsiteY161" fmla="*/ 1022773 h 1977813"/>
                    <a:gd name="connsiteX162" fmla="*/ 2170853 w 4795520"/>
                    <a:gd name="connsiteY162" fmla="*/ 1026160 h 1977813"/>
                    <a:gd name="connsiteX163" fmla="*/ 2160693 w 4795520"/>
                    <a:gd name="connsiteY163" fmla="*/ 1029546 h 1977813"/>
                    <a:gd name="connsiteX164" fmla="*/ 2153920 w 4795520"/>
                    <a:gd name="connsiteY164" fmla="*/ 1036320 h 1977813"/>
                    <a:gd name="connsiteX165" fmla="*/ 2136986 w 4795520"/>
                    <a:gd name="connsiteY165" fmla="*/ 1046480 h 1977813"/>
                    <a:gd name="connsiteX166" fmla="*/ 2130213 w 4795520"/>
                    <a:gd name="connsiteY166" fmla="*/ 1076960 h 1977813"/>
                    <a:gd name="connsiteX167" fmla="*/ 2109893 w 4795520"/>
                    <a:gd name="connsiteY167" fmla="*/ 1087120 h 1977813"/>
                    <a:gd name="connsiteX168" fmla="*/ 2025226 w 4795520"/>
                    <a:gd name="connsiteY168" fmla="*/ 1090506 h 1977813"/>
                    <a:gd name="connsiteX169" fmla="*/ 2015066 w 4795520"/>
                    <a:gd name="connsiteY169" fmla="*/ 1093893 h 1977813"/>
                    <a:gd name="connsiteX170" fmla="*/ 1998133 w 4795520"/>
                    <a:gd name="connsiteY170" fmla="*/ 1097280 h 1977813"/>
                    <a:gd name="connsiteX171" fmla="*/ 1991360 w 4795520"/>
                    <a:gd name="connsiteY171" fmla="*/ 1107440 h 1977813"/>
                    <a:gd name="connsiteX172" fmla="*/ 1987973 w 4795520"/>
                    <a:gd name="connsiteY172" fmla="*/ 1148080 h 1977813"/>
                    <a:gd name="connsiteX173" fmla="*/ 1930400 w 4795520"/>
                    <a:gd name="connsiteY173" fmla="*/ 1151466 h 1977813"/>
                    <a:gd name="connsiteX174" fmla="*/ 1923626 w 4795520"/>
                    <a:gd name="connsiteY174" fmla="*/ 1171786 h 1977813"/>
                    <a:gd name="connsiteX175" fmla="*/ 1920240 w 4795520"/>
                    <a:gd name="connsiteY175" fmla="*/ 1219200 h 1977813"/>
                    <a:gd name="connsiteX176" fmla="*/ 1910080 w 4795520"/>
                    <a:gd name="connsiteY176" fmla="*/ 1222586 h 1977813"/>
                    <a:gd name="connsiteX177" fmla="*/ 1872826 w 4795520"/>
                    <a:gd name="connsiteY177" fmla="*/ 1225973 h 1977813"/>
                    <a:gd name="connsiteX178" fmla="*/ 1862666 w 4795520"/>
                    <a:gd name="connsiteY178" fmla="*/ 1229360 h 1977813"/>
                    <a:gd name="connsiteX179" fmla="*/ 1859280 w 4795520"/>
                    <a:gd name="connsiteY179" fmla="*/ 1270000 h 1977813"/>
                    <a:gd name="connsiteX180" fmla="*/ 1855893 w 4795520"/>
                    <a:gd name="connsiteY180" fmla="*/ 1280160 h 1977813"/>
                    <a:gd name="connsiteX181" fmla="*/ 1845733 w 4795520"/>
                    <a:gd name="connsiteY181" fmla="*/ 1286933 h 1977813"/>
                    <a:gd name="connsiteX182" fmla="*/ 1838960 w 4795520"/>
                    <a:gd name="connsiteY182" fmla="*/ 1297093 h 1977813"/>
                    <a:gd name="connsiteX183" fmla="*/ 1825413 w 4795520"/>
                    <a:gd name="connsiteY183" fmla="*/ 1310640 h 1977813"/>
                    <a:gd name="connsiteX184" fmla="*/ 1822026 w 4795520"/>
                    <a:gd name="connsiteY184" fmla="*/ 1320800 h 1977813"/>
                    <a:gd name="connsiteX185" fmla="*/ 1808480 w 4795520"/>
                    <a:gd name="connsiteY185" fmla="*/ 1341120 h 1977813"/>
                    <a:gd name="connsiteX186" fmla="*/ 1818640 w 4795520"/>
                    <a:gd name="connsiteY186" fmla="*/ 1358053 h 1977813"/>
                    <a:gd name="connsiteX187" fmla="*/ 1828800 w 4795520"/>
                    <a:gd name="connsiteY187" fmla="*/ 1361440 h 1977813"/>
                    <a:gd name="connsiteX188" fmla="*/ 1849120 w 4795520"/>
                    <a:gd name="connsiteY188" fmla="*/ 1371600 h 1977813"/>
                    <a:gd name="connsiteX189" fmla="*/ 1869440 w 4795520"/>
                    <a:gd name="connsiteY189" fmla="*/ 1368213 h 1977813"/>
                    <a:gd name="connsiteX190" fmla="*/ 1889760 w 4795520"/>
                    <a:gd name="connsiteY190" fmla="*/ 1378373 h 1977813"/>
                    <a:gd name="connsiteX191" fmla="*/ 1896533 w 4795520"/>
                    <a:gd name="connsiteY191" fmla="*/ 1388533 h 1977813"/>
                    <a:gd name="connsiteX192" fmla="*/ 1923626 w 4795520"/>
                    <a:gd name="connsiteY192" fmla="*/ 1398693 h 1977813"/>
                    <a:gd name="connsiteX193" fmla="*/ 1947333 w 4795520"/>
                    <a:gd name="connsiteY193" fmla="*/ 1405466 h 1977813"/>
                    <a:gd name="connsiteX194" fmla="*/ 1971040 w 4795520"/>
                    <a:gd name="connsiteY194" fmla="*/ 1398693 h 1977813"/>
                    <a:gd name="connsiteX195" fmla="*/ 1981200 w 4795520"/>
                    <a:gd name="connsiteY195" fmla="*/ 1391920 h 1977813"/>
                    <a:gd name="connsiteX196" fmla="*/ 1987973 w 4795520"/>
                    <a:gd name="connsiteY196" fmla="*/ 1385146 h 1977813"/>
                    <a:gd name="connsiteX197" fmla="*/ 1998133 w 4795520"/>
                    <a:gd name="connsiteY197" fmla="*/ 1381760 h 1977813"/>
                    <a:gd name="connsiteX198" fmla="*/ 2004906 w 4795520"/>
                    <a:gd name="connsiteY198" fmla="*/ 1374986 h 1977813"/>
                    <a:gd name="connsiteX199" fmla="*/ 2028613 w 4795520"/>
                    <a:gd name="connsiteY199" fmla="*/ 1368213 h 1977813"/>
                    <a:gd name="connsiteX200" fmla="*/ 2048933 w 4795520"/>
                    <a:gd name="connsiteY200" fmla="*/ 1361440 h 1977813"/>
                    <a:gd name="connsiteX201" fmla="*/ 2045546 w 4795520"/>
                    <a:gd name="connsiteY201" fmla="*/ 1374986 h 1977813"/>
                    <a:gd name="connsiteX202" fmla="*/ 2042160 w 4795520"/>
                    <a:gd name="connsiteY202" fmla="*/ 1385146 h 1977813"/>
                    <a:gd name="connsiteX203" fmla="*/ 2048933 w 4795520"/>
                    <a:gd name="connsiteY203" fmla="*/ 1456266 h 1977813"/>
                    <a:gd name="connsiteX204" fmla="*/ 2052320 w 4795520"/>
                    <a:gd name="connsiteY204" fmla="*/ 1479973 h 1977813"/>
                    <a:gd name="connsiteX205" fmla="*/ 2048933 w 4795520"/>
                    <a:gd name="connsiteY205" fmla="*/ 1537546 h 1977813"/>
                    <a:gd name="connsiteX206" fmla="*/ 2042160 w 4795520"/>
                    <a:gd name="connsiteY206" fmla="*/ 1557866 h 1977813"/>
                    <a:gd name="connsiteX207" fmla="*/ 2038773 w 4795520"/>
                    <a:gd name="connsiteY207" fmla="*/ 1571413 h 1977813"/>
                    <a:gd name="connsiteX208" fmla="*/ 2032000 w 4795520"/>
                    <a:gd name="connsiteY208" fmla="*/ 1591733 h 1977813"/>
                    <a:gd name="connsiteX209" fmla="*/ 2015066 w 4795520"/>
                    <a:gd name="connsiteY209" fmla="*/ 1605280 h 1977813"/>
                    <a:gd name="connsiteX210" fmla="*/ 2004906 w 4795520"/>
                    <a:gd name="connsiteY210" fmla="*/ 1612053 h 1977813"/>
                    <a:gd name="connsiteX211" fmla="*/ 1998133 w 4795520"/>
                    <a:gd name="connsiteY211" fmla="*/ 1632373 h 1977813"/>
                    <a:gd name="connsiteX212" fmla="*/ 1866053 w 4795520"/>
                    <a:gd name="connsiteY212" fmla="*/ 1642533 h 1977813"/>
                    <a:gd name="connsiteX213" fmla="*/ 1811866 w 4795520"/>
                    <a:gd name="connsiteY213" fmla="*/ 1656080 h 1977813"/>
                    <a:gd name="connsiteX214" fmla="*/ 1788160 w 4795520"/>
                    <a:gd name="connsiteY214" fmla="*/ 1662853 h 1977813"/>
                    <a:gd name="connsiteX215" fmla="*/ 1781386 w 4795520"/>
                    <a:gd name="connsiteY215" fmla="*/ 1669626 h 1977813"/>
                    <a:gd name="connsiteX216" fmla="*/ 1781386 w 4795520"/>
                    <a:gd name="connsiteY216" fmla="*/ 1689946 h 1977813"/>
                    <a:gd name="connsiteX217" fmla="*/ 1788160 w 4795520"/>
                    <a:gd name="connsiteY217" fmla="*/ 1696720 h 1977813"/>
                    <a:gd name="connsiteX218" fmla="*/ 1788160 w 4795520"/>
                    <a:gd name="connsiteY218" fmla="*/ 1767840 h 1977813"/>
                    <a:gd name="connsiteX219" fmla="*/ 1781386 w 4795520"/>
                    <a:gd name="connsiteY219" fmla="*/ 1788160 h 1977813"/>
                    <a:gd name="connsiteX220" fmla="*/ 1778000 w 4795520"/>
                    <a:gd name="connsiteY220" fmla="*/ 1798320 h 1977813"/>
                    <a:gd name="connsiteX221" fmla="*/ 1771226 w 4795520"/>
                    <a:gd name="connsiteY221" fmla="*/ 1818640 h 1977813"/>
                    <a:gd name="connsiteX222" fmla="*/ 1767840 w 4795520"/>
                    <a:gd name="connsiteY222" fmla="*/ 1828800 h 1977813"/>
                    <a:gd name="connsiteX223" fmla="*/ 1761066 w 4795520"/>
                    <a:gd name="connsiteY223" fmla="*/ 1838960 h 1977813"/>
                    <a:gd name="connsiteX224" fmla="*/ 1757680 w 4795520"/>
                    <a:gd name="connsiteY224" fmla="*/ 1852506 h 1977813"/>
                    <a:gd name="connsiteX225" fmla="*/ 1754293 w 4795520"/>
                    <a:gd name="connsiteY225" fmla="*/ 1869440 h 1977813"/>
                    <a:gd name="connsiteX226" fmla="*/ 1750906 w 4795520"/>
                    <a:gd name="connsiteY226" fmla="*/ 1879600 h 1977813"/>
                    <a:gd name="connsiteX227" fmla="*/ 1740746 w 4795520"/>
                    <a:gd name="connsiteY227" fmla="*/ 1886373 h 1977813"/>
                    <a:gd name="connsiteX228" fmla="*/ 1737360 w 4795520"/>
                    <a:gd name="connsiteY228" fmla="*/ 1896533 h 1977813"/>
                    <a:gd name="connsiteX229" fmla="*/ 1747520 w 4795520"/>
                    <a:gd name="connsiteY229" fmla="*/ 1903306 h 1977813"/>
                    <a:gd name="connsiteX230" fmla="*/ 1761066 w 4795520"/>
                    <a:gd name="connsiteY230" fmla="*/ 1920240 h 1977813"/>
                    <a:gd name="connsiteX231" fmla="*/ 1767840 w 4795520"/>
                    <a:gd name="connsiteY231" fmla="*/ 1927013 h 1977813"/>
                    <a:gd name="connsiteX232" fmla="*/ 1778000 w 4795520"/>
                    <a:gd name="connsiteY232" fmla="*/ 1960880 h 1977813"/>
                    <a:gd name="connsiteX233" fmla="*/ 1798320 w 4795520"/>
                    <a:gd name="connsiteY233" fmla="*/ 1954106 h 1977813"/>
                    <a:gd name="connsiteX234" fmla="*/ 1808480 w 4795520"/>
                    <a:gd name="connsiteY234" fmla="*/ 1947333 h 1977813"/>
                    <a:gd name="connsiteX235" fmla="*/ 1828800 w 4795520"/>
                    <a:gd name="connsiteY235" fmla="*/ 1940560 h 1977813"/>
                    <a:gd name="connsiteX236" fmla="*/ 1835573 w 4795520"/>
                    <a:gd name="connsiteY236" fmla="*/ 1933786 h 1977813"/>
                    <a:gd name="connsiteX237" fmla="*/ 1842346 w 4795520"/>
                    <a:gd name="connsiteY237" fmla="*/ 1940560 h 1977813"/>
                    <a:gd name="connsiteX238" fmla="*/ 1866053 w 4795520"/>
                    <a:gd name="connsiteY238" fmla="*/ 1971040 h 1977813"/>
                    <a:gd name="connsiteX239" fmla="*/ 1876213 w 4795520"/>
                    <a:gd name="connsiteY239" fmla="*/ 1977813 h 1977813"/>
                    <a:gd name="connsiteX240" fmla="*/ 1933786 w 4795520"/>
                    <a:gd name="connsiteY240" fmla="*/ 1974426 h 1977813"/>
                    <a:gd name="connsiteX241" fmla="*/ 1950720 w 4795520"/>
                    <a:gd name="connsiteY241" fmla="*/ 1964266 h 1977813"/>
                    <a:gd name="connsiteX242" fmla="*/ 1960880 w 4795520"/>
                    <a:gd name="connsiteY242" fmla="*/ 1957493 h 1977813"/>
                    <a:gd name="connsiteX243" fmla="*/ 1981200 w 4795520"/>
                    <a:gd name="connsiteY243" fmla="*/ 1943946 h 1977813"/>
                    <a:gd name="connsiteX244" fmla="*/ 1987973 w 4795520"/>
                    <a:gd name="connsiteY244" fmla="*/ 1933786 h 1977813"/>
                    <a:gd name="connsiteX245" fmla="*/ 1998133 w 4795520"/>
                    <a:gd name="connsiteY245" fmla="*/ 1930400 h 1977813"/>
                    <a:gd name="connsiteX246" fmla="*/ 2001520 w 4795520"/>
                    <a:gd name="connsiteY246" fmla="*/ 1920240 h 1977813"/>
                    <a:gd name="connsiteX247" fmla="*/ 2008293 w 4795520"/>
                    <a:gd name="connsiteY247" fmla="*/ 1913466 h 1977813"/>
                    <a:gd name="connsiteX248" fmla="*/ 2032000 w 4795520"/>
                    <a:gd name="connsiteY248" fmla="*/ 1886373 h 1977813"/>
                    <a:gd name="connsiteX249" fmla="*/ 2042160 w 4795520"/>
                    <a:gd name="connsiteY249" fmla="*/ 1876213 h 1977813"/>
                    <a:gd name="connsiteX250" fmla="*/ 2062480 w 4795520"/>
                    <a:gd name="connsiteY250" fmla="*/ 1866053 h 1977813"/>
                    <a:gd name="connsiteX251" fmla="*/ 2082800 w 4795520"/>
                    <a:gd name="connsiteY251" fmla="*/ 1859280 h 1977813"/>
                    <a:gd name="connsiteX252" fmla="*/ 2092960 w 4795520"/>
                    <a:gd name="connsiteY252" fmla="*/ 1855893 h 1977813"/>
                    <a:gd name="connsiteX253" fmla="*/ 2113280 w 4795520"/>
                    <a:gd name="connsiteY253" fmla="*/ 1845733 h 1977813"/>
                    <a:gd name="connsiteX254" fmla="*/ 2123440 w 4795520"/>
                    <a:gd name="connsiteY254" fmla="*/ 1838960 h 1977813"/>
                    <a:gd name="connsiteX255" fmla="*/ 2130213 w 4795520"/>
                    <a:gd name="connsiteY255" fmla="*/ 1832186 h 1977813"/>
                    <a:gd name="connsiteX256" fmla="*/ 2140373 w 4795520"/>
                    <a:gd name="connsiteY256" fmla="*/ 1828800 h 1977813"/>
                    <a:gd name="connsiteX257" fmla="*/ 2147146 w 4795520"/>
                    <a:gd name="connsiteY257" fmla="*/ 1822026 h 1977813"/>
                    <a:gd name="connsiteX258" fmla="*/ 2170853 w 4795520"/>
                    <a:gd name="connsiteY258" fmla="*/ 1815253 h 1977813"/>
                    <a:gd name="connsiteX259" fmla="*/ 2262293 w 4795520"/>
                    <a:gd name="connsiteY259" fmla="*/ 1811866 h 1977813"/>
                    <a:gd name="connsiteX260" fmla="*/ 2292773 w 4795520"/>
                    <a:gd name="connsiteY260" fmla="*/ 1805093 h 1977813"/>
                    <a:gd name="connsiteX261" fmla="*/ 2299546 w 4795520"/>
                    <a:gd name="connsiteY261" fmla="*/ 1794933 h 1977813"/>
                    <a:gd name="connsiteX262" fmla="*/ 2306320 w 4795520"/>
                    <a:gd name="connsiteY262" fmla="*/ 1788160 h 1977813"/>
                    <a:gd name="connsiteX263" fmla="*/ 2336800 w 4795520"/>
                    <a:gd name="connsiteY263" fmla="*/ 1794933 h 1977813"/>
                    <a:gd name="connsiteX264" fmla="*/ 2343573 w 4795520"/>
                    <a:gd name="connsiteY264" fmla="*/ 1805093 h 1977813"/>
                    <a:gd name="connsiteX265" fmla="*/ 2367280 w 4795520"/>
                    <a:gd name="connsiteY265" fmla="*/ 1825413 h 1977813"/>
                    <a:gd name="connsiteX266" fmla="*/ 2380826 w 4795520"/>
                    <a:gd name="connsiteY266" fmla="*/ 1855893 h 1977813"/>
                    <a:gd name="connsiteX267" fmla="*/ 2384213 w 4795520"/>
                    <a:gd name="connsiteY267" fmla="*/ 1866053 h 1977813"/>
                    <a:gd name="connsiteX268" fmla="*/ 2380826 w 4795520"/>
                    <a:gd name="connsiteY268" fmla="*/ 1886373 h 1977813"/>
                    <a:gd name="connsiteX269" fmla="*/ 2377440 w 4795520"/>
                    <a:gd name="connsiteY269" fmla="*/ 1906693 h 1977813"/>
                    <a:gd name="connsiteX270" fmla="*/ 2468880 w 4795520"/>
                    <a:gd name="connsiteY270" fmla="*/ 1903306 h 1977813"/>
                    <a:gd name="connsiteX271" fmla="*/ 2479040 w 4795520"/>
                    <a:gd name="connsiteY271" fmla="*/ 1896533 h 1977813"/>
                    <a:gd name="connsiteX272" fmla="*/ 2499360 w 4795520"/>
                    <a:gd name="connsiteY272" fmla="*/ 1889760 h 1977813"/>
                    <a:gd name="connsiteX273" fmla="*/ 2509520 w 4795520"/>
                    <a:gd name="connsiteY273" fmla="*/ 1886373 h 1977813"/>
                    <a:gd name="connsiteX274" fmla="*/ 2556933 w 4795520"/>
                    <a:gd name="connsiteY274" fmla="*/ 1893146 h 1977813"/>
                    <a:gd name="connsiteX275" fmla="*/ 2570480 w 4795520"/>
                    <a:gd name="connsiteY275" fmla="*/ 1896533 h 1977813"/>
                    <a:gd name="connsiteX276" fmla="*/ 2597573 w 4795520"/>
                    <a:gd name="connsiteY276" fmla="*/ 1893146 h 1977813"/>
                    <a:gd name="connsiteX277" fmla="*/ 2607733 w 4795520"/>
                    <a:gd name="connsiteY277" fmla="*/ 1886373 h 1977813"/>
                    <a:gd name="connsiteX278" fmla="*/ 2651760 w 4795520"/>
                    <a:gd name="connsiteY278" fmla="*/ 1889760 h 1977813"/>
                    <a:gd name="connsiteX279" fmla="*/ 2672080 w 4795520"/>
                    <a:gd name="connsiteY279" fmla="*/ 1906693 h 1977813"/>
                    <a:gd name="connsiteX280" fmla="*/ 2692400 w 4795520"/>
                    <a:gd name="connsiteY280" fmla="*/ 1916853 h 1977813"/>
                    <a:gd name="connsiteX281" fmla="*/ 2712720 w 4795520"/>
                    <a:gd name="connsiteY281" fmla="*/ 1927013 h 1977813"/>
                    <a:gd name="connsiteX282" fmla="*/ 2739813 w 4795520"/>
                    <a:gd name="connsiteY282" fmla="*/ 1923626 h 1977813"/>
                    <a:gd name="connsiteX283" fmla="*/ 2766906 w 4795520"/>
                    <a:gd name="connsiteY283" fmla="*/ 1903306 h 1977813"/>
                    <a:gd name="connsiteX284" fmla="*/ 2777066 w 4795520"/>
                    <a:gd name="connsiteY284" fmla="*/ 1899920 h 1977813"/>
                    <a:gd name="connsiteX285" fmla="*/ 2868506 w 4795520"/>
                    <a:gd name="connsiteY285" fmla="*/ 1899920 h 1977813"/>
                    <a:gd name="connsiteX286" fmla="*/ 2878666 w 4795520"/>
                    <a:gd name="connsiteY286" fmla="*/ 1893146 h 1977813"/>
                    <a:gd name="connsiteX287" fmla="*/ 2892213 w 4795520"/>
                    <a:gd name="connsiteY287" fmla="*/ 1889760 h 1977813"/>
                    <a:gd name="connsiteX288" fmla="*/ 2902373 w 4795520"/>
                    <a:gd name="connsiteY288" fmla="*/ 1886373 h 1977813"/>
                    <a:gd name="connsiteX289" fmla="*/ 2926080 w 4795520"/>
                    <a:gd name="connsiteY289" fmla="*/ 1879600 h 1977813"/>
                    <a:gd name="connsiteX290" fmla="*/ 2932853 w 4795520"/>
                    <a:gd name="connsiteY290" fmla="*/ 1869440 h 1977813"/>
                    <a:gd name="connsiteX291" fmla="*/ 2936240 w 4795520"/>
                    <a:gd name="connsiteY291" fmla="*/ 1859280 h 1977813"/>
                    <a:gd name="connsiteX292" fmla="*/ 2949786 w 4795520"/>
                    <a:gd name="connsiteY292" fmla="*/ 1842346 h 1977813"/>
                    <a:gd name="connsiteX293" fmla="*/ 2959946 w 4795520"/>
                    <a:gd name="connsiteY293" fmla="*/ 1838960 h 1977813"/>
                    <a:gd name="connsiteX294" fmla="*/ 2970106 w 4795520"/>
                    <a:gd name="connsiteY294" fmla="*/ 1828800 h 1977813"/>
                    <a:gd name="connsiteX295" fmla="*/ 2976880 w 4795520"/>
                    <a:gd name="connsiteY295" fmla="*/ 1818640 h 1977813"/>
                    <a:gd name="connsiteX296" fmla="*/ 2990426 w 4795520"/>
                    <a:gd name="connsiteY296" fmla="*/ 1811866 h 1977813"/>
                    <a:gd name="connsiteX297" fmla="*/ 3000586 w 4795520"/>
                    <a:gd name="connsiteY297" fmla="*/ 1805093 h 1977813"/>
                    <a:gd name="connsiteX298" fmla="*/ 3010746 w 4795520"/>
                    <a:gd name="connsiteY298" fmla="*/ 1801706 h 1977813"/>
                    <a:gd name="connsiteX299" fmla="*/ 3020906 w 4795520"/>
                    <a:gd name="connsiteY299" fmla="*/ 1794933 h 1977813"/>
                    <a:gd name="connsiteX300" fmla="*/ 3027680 w 4795520"/>
                    <a:gd name="connsiteY300" fmla="*/ 1788160 h 1977813"/>
                    <a:gd name="connsiteX301" fmla="*/ 3037840 w 4795520"/>
                    <a:gd name="connsiteY301" fmla="*/ 1784773 h 1977813"/>
                    <a:gd name="connsiteX302" fmla="*/ 3048000 w 4795520"/>
                    <a:gd name="connsiteY302" fmla="*/ 1778000 h 1977813"/>
                    <a:gd name="connsiteX303" fmla="*/ 3068320 w 4795520"/>
                    <a:gd name="connsiteY303" fmla="*/ 1767840 h 1977813"/>
                    <a:gd name="connsiteX304" fmla="*/ 3078480 w 4795520"/>
                    <a:gd name="connsiteY304" fmla="*/ 1771226 h 1977813"/>
                    <a:gd name="connsiteX305" fmla="*/ 3081866 w 4795520"/>
                    <a:gd name="connsiteY305" fmla="*/ 1781386 h 1977813"/>
                    <a:gd name="connsiteX306" fmla="*/ 3088640 w 4795520"/>
                    <a:gd name="connsiteY306" fmla="*/ 1788160 h 1977813"/>
                    <a:gd name="connsiteX307" fmla="*/ 3092026 w 4795520"/>
                    <a:gd name="connsiteY307" fmla="*/ 1798320 h 1977813"/>
                    <a:gd name="connsiteX308" fmla="*/ 3095413 w 4795520"/>
                    <a:gd name="connsiteY308" fmla="*/ 1869440 h 1977813"/>
                    <a:gd name="connsiteX309" fmla="*/ 3119120 w 4795520"/>
                    <a:gd name="connsiteY309" fmla="*/ 1879600 h 1977813"/>
                    <a:gd name="connsiteX310" fmla="*/ 3234266 w 4795520"/>
                    <a:gd name="connsiteY310" fmla="*/ 1879600 h 1977813"/>
                    <a:gd name="connsiteX311" fmla="*/ 3247813 w 4795520"/>
                    <a:gd name="connsiteY311" fmla="*/ 1882986 h 1977813"/>
                    <a:gd name="connsiteX312" fmla="*/ 3268133 w 4795520"/>
                    <a:gd name="connsiteY312" fmla="*/ 1889760 h 1977813"/>
                    <a:gd name="connsiteX313" fmla="*/ 3271520 w 4795520"/>
                    <a:gd name="connsiteY313" fmla="*/ 1899920 h 1977813"/>
                    <a:gd name="connsiteX314" fmla="*/ 3274906 w 4795520"/>
                    <a:gd name="connsiteY314" fmla="*/ 1927013 h 1977813"/>
                    <a:gd name="connsiteX315" fmla="*/ 3302000 w 4795520"/>
                    <a:gd name="connsiteY315" fmla="*/ 1940560 h 1977813"/>
                    <a:gd name="connsiteX316" fmla="*/ 3356186 w 4795520"/>
                    <a:gd name="connsiteY316" fmla="*/ 1943946 h 1977813"/>
                    <a:gd name="connsiteX317" fmla="*/ 3366346 w 4795520"/>
                    <a:gd name="connsiteY317" fmla="*/ 1947333 h 1977813"/>
                    <a:gd name="connsiteX318" fmla="*/ 3444240 w 4795520"/>
                    <a:gd name="connsiteY318" fmla="*/ 1947333 h 1977813"/>
                    <a:gd name="connsiteX319" fmla="*/ 3447626 w 4795520"/>
                    <a:gd name="connsiteY319" fmla="*/ 1937173 h 1977813"/>
                    <a:gd name="connsiteX320" fmla="*/ 3474720 w 4795520"/>
                    <a:gd name="connsiteY320" fmla="*/ 1923626 h 1977813"/>
                    <a:gd name="connsiteX321" fmla="*/ 3495040 w 4795520"/>
                    <a:gd name="connsiteY321" fmla="*/ 1913466 h 1977813"/>
                    <a:gd name="connsiteX322" fmla="*/ 3501813 w 4795520"/>
                    <a:gd name="connsiteY322" fmla="*/ 1903306 h 1977813"/>
                    <a:gd name="connsiteX323" fmla="*/ 3518746 w 4795520"/>
                    <a:gd name="connsiteY323" fmla="*/ 1882986 h 1977813"/>
                    <a:gd name="connsiteX324" fmla="*/ 3522133 w 4795520"/>
                    <a:gd name="connsiteY324" fmla="*/ 1872826 h 1977813"/>
                    <a:gd name="connsiteX325" fmla="*/ 3522133 w 4795520"/>
                    <a:gd name="connsiteY325" fmla="*/ 1825413 h 1977813"/>
                    <a:gd name="connsiteX326" fmla="*/ 3532293 w 4795520"/>
                    <a:gd name="connsiteY326" fmla="*/ 1815253 h 1977813"/>
                    <a:gd name="connsiteX327" fmla="*/ 3549226 w 4795520"/>
                    <a:gd name="connsiteY327" fmla="*/ 1801706 h 1977813"/>
                    <a:gd name="connsiteX328" fmla="*/ 3552613 w 4795520"/>
                    <a:gd name="connsiteY328" fmla="*/ 1791546 h 1977813"/>
                    <a:gd name="connsiteX329" fmla="*/ 3566160 w 4795520"/>
                    <a:gd name="connsiteY329" fmla="*/ 1771226 h 1977813"/>
                    <a:gd name="connsiteX330" fmla="*/ 3562773 w 4795520"/>
                    <a:gd name="connsiteY330" fmla="*/ 1747520 h 1977813"/>
                    <a:gd name="connsiteX331" fmla="*/ 3559386 w 4795520"/>
                    <a:gd name="connsiteY331" fmla="*/ 1737360 h 1977813"/>
                    <a:gd name="connsiteX332" fmla="*/ 3556000 w 4795520"/>
                    <a:gd name="connsiteY332" fmla="*/ 1723813 h 1977813"/>
                    <a:gd name="connsiteX333" fmla="*/ 3552613 w 4795520"/>
                    <a:gd name="connsiteY333" fmla="*/ 1713653 h 1977813"/>
                    <a:gd name="connsiteX334" fmla="*/ 3549226 w 4795520"/>
                    <a:gd name="connsiteY334" fmla="*/ 1700106 h 1977813"/>
                    <a:gd name="connsiteX335" fmla="*/ 3542453 w 4795520"/>
                    <a:gd name="connsiteY335" fmla="*/ 1679786 h 1977813"/>
                    <a:gd name="connsiteX336" fmla="*/ 3532293 w 4795520"/>
                    <a:gd name="connsiteY336" fmla="*/ 1645920 h 1977813"/>
                    <a:gd name="connsiteX337" fmla="*/ 3525520 w 4795520"/>
                    <a:gd name="connsiteY337" fmla="*/ 1635760 h 1977813"/>
                    <a:gd name="connsiteX338" fmla="*/ 3525520 w 4795520"/>
                    <a:gd name="connsiteY338" fmla="*/ 1601893 h 1977813"/>
                    <a:gd name="connsiteX339" fmla="*/ 3535680 w 4795520"/>
                    <a:gd name="connsiteY339" fmla="*/ 1598506 h 1977813"/>
                    <a:gd name="connsiteX340" fmla="*/ 3559386 w 4795520"/>
                    <a:gd name="connsiteY340" fmla="*/ 1595120 h 1977813"/>
                    <a:gd name="connsiteX341" fmla="*/ 3579706 w 4795520"/>
                    <a:gd name="connsiteY341" fmla="*/ 1591733 h 1977813"/>
                    <a:gd name="connsiteX342" fmla="*/ 3613573 w 4795520"/>
                    <a:gd name="connsiteY342" fmla="*/ 1588346 h 1977813"/>
                    <a:gd name="connsiteX343" fmla="*/ 3640666 w 4795520"/>
                    <a:gd name="connsiteY343" fmla="*/ 1584960 h 1977813"/>
                    <a:gd name="connsiteX344" fmla="*/ 3647440 w 4795520"/>
                    <a:gd name="connsiteY344" fmla="*/ 1595120 h 1977813"/>
                    <a:gd name="connsiteX345" fmla="*/ 3650826 w 4795520"/>
                    <a:gd name="connsiteY345" fmla="*/ 1605280 h 1977813"/>
                    <a:gd name="connsiteX346" fmla="*/ 3654213 w 4795520"/>
                    <a:gd name="connsiteY346" fmla="*/ 1618826 h 1977813"/>
                    <a:gd name="connsiteX347" fmla="*/ 3660986 w 4795520"/>
                    <a:gd name="connsiteY347" fmla="*/ 1625600 h 1977813"/>
                    <a:gd name="connsiteX348" fmla="*/ 3691466 w 4795520"/>
                    <a:gd name="connsiteY348" fmla="*/ 1622213 h 1977813"/>
                    <a:gd name="connsiteX349" fmla="*/ 3701626 w 4795520"/>
                    <a:gd name="connsiteY349" fmla="*/ 1618826 h 1977813"/>
                    <a:gd name="connsiteX350" fmla="*/ 3715173 w 4795520"/>
                    <a:gd name="connsiteY350" fmla="*/ 1615440 h 1977813"/>
                    <a:gd name="connsiteX351" fmla="*/ 3732106 w 4795520"/>
                    <a:gd name="connsiteY351" fmla="*/ 1639146 h 1977813"/>
                    <a:gd name="connsiteX352" fmla="*/ 3735493 w 4795520"/>
                    <a:gd name="connsiteY352" fmla="*/ 1649306 h 1977813"/>
                    <a:gd name="connsiteX353" fmla="*/ 3762586 w 4795520"/>
                    <a:gd name="connsiteY353" fmla="*/ 1645920 h 1977813"/>
                    <a:gd name="connsiteX354" fmla="*/ 3772746 w 4795520"/>
                    <a:gd name="connsiteY354" fmla="*/ 1642533 h 1977813"/>
                    <a:gd name="connsiteX355" fmla="*/ 3823546 w 4795520"/>
                    <a:gd name="connsiteY355" fmla="*/ 1645920 h 1977813"/>
                    <a:gd name="connsiteX356" fmla="*/ 3830320 w 4795520"/>
                    <a:gd name="connsiteY356" fmla="*/ 1652693 h 1977813"/>
                    <a:gd name="connsiteX357" fmla="*/ 3837093 w 4795520"/>
                    <a:gd name="connsiteY357" fmla="*/ 1662853 h 1977813"/>
                    <a:gd name="connsiteX358" fmla="*/ 3847253 w 4795520"/>
                    <a:gd name="connsiteY358" fmla="*/ 1666240 h 1977813"/>
                    <a:gd name="connsiteX359" fmla="*/ 3857413 w 4795520"/>
                    <a:gd name="connsiteY359" fmla="*/ 1673013 h 1977813"/>
                    <a:gd name="connsiteX360" fmla="*/ 3867573 w 4795520"/>
                    <a:gd name="connsiteY360" fmla="*/ 1662853 h 1977813"/>
                    <a:gd name="connsiteX361" fmla="*/ 3870960 w 4795520"/>
                    <a:gd name="connsiteY361" fmla="*/ 1652693 h 1977813"/>
                    <a:gd name="connsiteX362" fmla="*/ 3891280 w 4795520"/>
                    <a:gd name="connsiteY362" fmla="*/ 1645920 h 1977813"/>
                    <a:gd name="connsiteX363" fmla="*/ 3935306 w 4795520"/>
                    <a:gd name="connsiteY363" fmla="*/ 1649306 h 1977813"/>
                    <a:gd name="connsiteX364" fmla="*/ 3969173 w 4795520"/>
                    <a:gd name="connsiteY364" fmla="*/ 1656080 h 1977813"/>
                    <a:gd name="connsiteX365" fmla="*/ 4019973 w 4795520"/>
                    <a:gd name="connsiteY365" fmla="*/ 1673013 h 1977813"/>
                    <a:gd name="connsiteX366" fmla="*/ 4070773 w 4795520"/>
                    <a:gd name="connsiteY366" fmla="*/ 1669626 h 1977813"/>
                    <a:gd name="connsiteX367" fmla="*/ 4084320 w 4795520"/>
                    <a:gd name="connsiteY367" fmla="*/ 1666240 h 1977813"/>
                    <a:gd name="connsiteX368" fmla="*/ 4128346 w 4795520"/>
                    <a:gd name="connsiteY368" fmla="*/ 1662853 h 1977813"/>
                    <a:gd name="connsiteX369" fmla="*/ 4165600 w 4795520"/>
                    <a:gd name="connsiteY369" fmla="*/ 1659466 h 1977813"/>
                    <a:gd name="connsiteX370" fmla="*/ 4348480 w 4795520"/>
                    <a:gd name="connsiteY370" fmla="*/ 1656080 h 1977813"/>
                    <a:gd name="connsiteX371" fmla="*/ 4378960 w 4795520"/>
                    <a:gd name="connsiteY371" fmla="*/ 1652693 h 1977813"/>
                    <a:gd name="connsiteX372" fmla="*/ 4389120 w 4795520"/>
                    <a:gd name="connsiteY372" fmla="*/ 1649306 h 1977813"/>
                    <a:gd name="connsiteX373" fmla="*/ 4721013 w 4795520"/>
                    <a:gd name="connsiteY373" fmla="*/ 1645920 h 1977813"/>
                    <a:gd name="connsiteX374" fmla="*/ 4731173 w 4795520"/>
                    <a:gd name="connsiteY374" fmla="*/ 1642533 h 1977813"/>
                    <a:gd name="connsiteX375" fmla="*/ 4734560 w 4795520"/>
                    <a:gd name="connsiteY375" fmla="*/ 1652693 h 1977813"/>
                    <a:gd name="connsiteX376" fmla="*/ 4737946 w 4795520"/>
                    <a:gd name="connsiteY376" fmla="*/ 1683173 h 1977813"/>
                    <a:gd name="connsiteX377" fmla="*/ 4744720 w 4795520"/>
                    <a:gd name="connsiteY377" fmla="*/ 1703493 h 1977813"/>
                    <a:gd name="connsiteX378" fmla="*/ 4748106 w 4795520"/>
                    <a:gd name="connsiteY378" fmla="*/ 1713653 h 1977813"/>
                    <a:gd name="connsiteX379" fmla="*/ 4758266 w 4795520"/>
                    <a:gd name="connsiteY379" fmla="*/ 1744133 h 1977813"/>
                    <a:gd name="connsiteX380" fmla="*/ 4761653 w 4795520"/>
                    <a:gd name="connsiteY380" fmla="*/ 1754293 h 1977813"/>
                    <a:gd name="connsiteX381" fmla="*/ 4771813 w 4795520"/>
                    <a:gd name="connsiteY381" fmla="*/ 1761066 h 1977813"/>
                    <a:gd name="connsiteX382" fmla="*/ 4795520 w 4795520"/>
                    <a:gd name="connsiteY382" fmla="*/ 1754293 h 1977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</a:cxnLst>
                  <a:rect l="l" t="t" r="r" b="b"/>
                  <a:pathLst>
                    <a:path w="4795520" h="1977813">
                      <a:moveTo>
                        <a:pt x="0" y="470746"/>
                      </a:moveTo>
                      <a:cubicBezTo>
                        <a:pt x="9031" y="471875"/>
                        <a:pt x="18029" y="473309"/>
                        <a:pt x="27093" y="474133"/>
                      </a:cubicBezTo>
                      <a:cubicBezTo>
                        <a:pt x="42873" y="475568"/>
                        <a:pt x="58837" y="475170"/>
                        <a:pt x="74506" y="477520"/>
                      </a:cubicBezTo>
                      <a:cubicBezTo>
                        <a:pt x="81567" y="478579"/>
                        <a:pt x="94826" y="484293"/>
                        <a:pt x="94826" y="484293"/>
                      </a:cubicBezTo>
                      <a:cubicBezTo>
                        <a:pt x="108057" y="497522"/>
                        <a:pt x="94174" y="485660"/>
                        <a:pt x="111760" y="494453"/>
                      </a:cubicBezTo>
                      <a:cubicBezTo>
                        <a:pt x="115401" y="496273"/>
                        <a:pt x="118201" y="499573"/>
                        <a:pt x="121920" y="501226"/>
                      </a:cubicBezTo>
                      <a:cubicBezTo>
                        <a:pt x="128444" y="504126"/>
                        <a:pt x="142240" y="508000"/>
                        <a:pt x="142240" y="508000"/>
                      </a:cubicBezTo>
                      <a:cubicBezTo>
                        <a:pt x="150142" y="506871"/>
                        <a:pt x="157964" y="504613"/>
                        <a:pt x="165946" y="504613"/>
                      </a:cubicBezTo>
                      <a:cubicBezTo>
                        <a:pt x="185091" y="504613"/>
                        <a:pt x="188912" y="506624"/>
                        <a:pt x="203200" y="511386"/>
                      </a:cubicBezTo>
                      <a:cubicBezTo>
                        <a:pt x="219563" y="527751"/>
                        <a:pt x="199646" y="506946"/>
                        <a:pt x="216746" y="528320"/>
                      </a:cubicBezTo>
                      <a:cubicBezTo>
                        <a:pt x="222260" y="535212"/>
                        <a:pt x="226138" y="536839"/>
                        <a:pt x="233680" y="541866"/>
                      </a:cubicBezTo>
                      <a:cubicBezTo>
                        <a:pt x="234809" y="545253"/>
                        <a:pt x="235229" y="548965"/>
                        <a:pt x="237066" y="552026"/>
                      </a:cubicBezTo>
                      <a:cubicBezTo>
                        <a:pt x="239587" y="556228"/>
                        <a:pt x="250272" y="563975"/>
                        <a:pt x="254000" y="565573"/>
                      </a:cubicBezTo>
                      <a:cubicBezTo>
                        <a:pt x="258278" y="567406"/>
                        <a:pt x="263031" y="567831"/>
                        <a:pt x="267546" y="568960"/>
                      </a:cubicBezTo>
                      <a:cubicBezTo>
                        <a:pt x="284479" y="567831"/>
                        <a:pt x="301546" y="567973"/>
                        <a:pt x="318346" y="565573"/>
                      </a:cubicBezTo>
                      <a:cubicBezTo>
                        <a:pt x="325414" y="564563"/>
                        <a:pt x="338666" y="558800"/>
                        <a:pt x="338666" y="558800"/>
                      </a:cubicBezTo>
                      <a:cubicBezTo>
                        <a:pt x="340924" y="556542"/>
                        <a:pt x="343445" y="554520"/>
                        <a:pt x="345440" y="552026"/>
                      </a:cubicBezTo>
                      <a:cubicBezTo>
                        <a:pt x="362786" y="530343"/>
                        <a:pt x="352877" y="524805"/>
                        <a:pt x="348826" y="484293"/>
                      </a:cubicBezTo>
                      <a:cubicBezTo>
                        <a:pt x="348214" y="478170"/>
                        <a:pt x="342790" y="468097"/>
                        <a:pt x="338666" y="463973"/>
                      </a:cubicBezTo>
                      <a:cubicBezTo>
                        <a:pt x="335788" y="461095"/>
                        <a:pt x="331684" y="459743"/>
                        <a:pt x="328506" y="457200"/>
                      </a:cubicBezTo>
                      <a:cubicBezTo>
                        <a:pt x="326013" y="455205"/>
                        <a:pt x="324287" y="452342"/>
                        <a:pt x="321733" y="450426"/>
                      </a:cubicBezTo>
                      <a:cubicBezTo>
                        <a:pt x="315221" y="445542"/>
                        <a:pt x="307169" y="442637"/>
                        <a:pt x="301413" y="436880"/>
                      </a:cubicBezTo>
                      <a:cubicBezTo>
                        <a:pt x="299155" y="434622"/>
                        <a:pt x="297133" y="432101"/>
                        <a:pt x="294640" y="430106"/>
                      </a:cubicBezTo>
                      <a:cubicBezTo>
                        <a:pt x="291462" y="427563"/>
                        <a:pt x="287570" y="425982"/>
                        <a:pt x="284480" y="423333"/>
                      </a:cubicBezTo>
                      <a:cubicBezTo>
                        <a:pt x="279631" y="419177"/>
                        <a:pt x="270933" y="409786"/>
                        <a:pt x="270933" y="409786"/>
                      </a:cubicBezTo>
                      <a:cubicBezTo>
                        <a:pt x="266675" y="397012"/>
                        <a:pt x="265643" y="390947"/>
                        <a:pt x="254000" y="379306"/>
                      </a:cubicBezTo>
                      <a:cubicBezTo>
                        <a:pt x="251742" y="377048"/>
                        <a:pt x="249142" y="375087"/>
                        <a:pt x="247226" y="372533"/>
                      </a:cubicBezTo>
                      <a:cubicBezTo>
                        <a:pt x="224249" y="341898"/>
                        <a:pt x="242441" y="360973"/>
                        <a:pt x="226906" y="345440"/>
                      </a:cubicBezTo>
                      <a:cubicBezTo>
                        <a:pt x="219282" y="322562"/>
                        <a:pt x="229855" y="347358"/>
                        <a:pt x="213360" y="328506"/>
                      </a:cubicBezTo>
                      <a:cubicBezTo>
                        <a:pt x="207999" y="322380"/>
                        <a:pt x="204329" y="314959"/>
                        <a:pt x="199813" y="308186"/>
                      </a:cubicBezTo>
                      <a:cubicBezTo>
                        <a:pt x="197555" y="304799"/>
                        <a:pt x="195918" y="300904"/>
                        <a:pt x="193040" y="298026"/>
                      </a:cubicBezTo>
                      <a:cubicBezTo>
                        <a:pt x="190782" y="295768"/>
                        <a:pt x="188182" y="293807"/>
                        <a:pt x="186266" y="291253"/>
                      </a:cubicBezTo>
                      <a:cubicBezTo>
                        <a:pt x="181382" y="284741"/>
                        <a:pt x="178477" y="276689"/>
                        <a:pt x="172720" y="270933"/>
                      </a:cubicBezTo>
                      <a:cubicBezTo>
                        <a:pt x="166418" y="264632"/>
                        <a:pt x="163446" y="262547"/>
                        <a:pt x="159173" y="254000"/>
                      </a:cubicBezTo>
                      <a:cubicBezTo>
                        <a:pt x="157576" y="250807"/>
                        <a:pt x="157383" y="247033"/>
                        <a:pt x="155786" y="243840"/>
                      </a:cubicBezTo>
                      <a:cubicBezTo>
                        <a:pt x="142656" y="217579"/>
                        <a:pt x="154139" y="249058"/>
                        <a:pt x="145626" y="223520"/>
                      </a:cubicBezTo>
                      <a:cubicBezTo>
                        <a:pt x="144497" y="213360"/>
                        <a:pt x="142240" y="203262"/>
                        <a:pt x="142240" y="193040"/>
                      </a:cubicBezTo>
                      <a:cubicBezTo>
                        <a:pt x="142240" y="172689"/>
                        <a:pt x="143102" y="152274"/>
                        <a:pt x="145626" y="132080"/>
                      </a:cubicBezTo>
                      <a:cubicBezTo>
                        <a:pt x="146512" y="124995"/>
                        <a:pt x="151000" y="118761"/>
                        <a:pt x="152400" y="111760"/>
                      </a:cubicBezTo>
                      <a:cubicBezTo>
                        <a:pt x="153529" y="106115"/>
                        <a:pt x="154390" y="100411"/>
                        <a:pt x="155786" y="94826"/>
                      </a:cubicBezTo>
                      <a:cubicBezTo>
                        <a:pt x="156652" y="91363"/>
                        <a:pt x="158307" y="88129"/>
                        <a:pt x="159173" y="84666"/>
                      </a:cubicBezTo>
                      <a:cubicBezTo>
                        <a:pt x="160569" y="79082"/>
                        <a:pt x="161045" y="73286"/>
                        <a:pt x="162560" y="67733"/>
                      </a:cubicBezTo>
                      <a:cubicBezTo>
                        <a:pt x="164439" y="60845"/>
                        <a:pt x="167075" y="54186"/>
                        <a:pt x="169333" y="47413"/>
                      </a:cubicBezTo>
                      <a:cubicBezTo>
                        <a:pt x="170462" y="44026"/>
                        <a:pt x="169750" y="39233"/>
                        <a:pt x="172720" y="37253"/>
                      </a:cubicBezTo>
                      <a:cubicBezTo>
                        <a:pt x="179493" y="32737"/>
                        <a:pt x="185317" y="26280"/>
                        <a:pt x="193040" y="23706"/>
                      </a:cubicBezTo>
                      <a:cubicBezTo>
                        <a:pt x="199813" y="21448"/>
                        <a:pt x="207419" y="20893"/>
                        <a:pt x="213360" y="16933"/>
                      </a:cubicBezTo>
                      <a:cubicBezTo>
                        <a:pt x="216747" y="14675"/>
                        <a:pt x="220342" y="12703"/>
                        <a:pt x="223520" y="10160"/>
                      </a:cubicBezTo>
                      <a:cubicBezTo>
                        <a:pt x="226013" y="8165"/>
                        <a:pt x="227555" y="5029"/>
                        <a:pt x="230293" y="3386"/>
                      </a:cubicBezTo>
                      <a:cubicBezTo>
                        <a:pt x="233354" y="1549"/>
                        <a:pt x="237066" y="1129"/>
                        <a:pt x="240453" y="0"/>
                      </a:cubicBezTo>
                      <a:cubicBezTo>
                        <a:pt x="244969" y="1129"/>
                        <a:pt x="249837" y="1304"/>
                        <a:pt x="254000" y="3386"/>
                      </a:cubicBezTo>
                      <a:cubicBezTo>
                        <a:pt x="256856" y="4814"/>
                        <a:pt x="258280" y="8165"/>
                        <a:pt x="260773" y="10160"/>
                      </a:cubicBezTo>
                      <a:cubicBezTo>
                        <a:pt x="263951" y="12703"/>
                        <a:pt x="267546" y="14675"/>
                        <a:pt x="270933" y="16933"/>
                      </a:cubicBezTo>
                      <a:cubicBezTo>
                        <a:pt x="273191" y="20320"/>
                        <a:pt x="274254" y="24936"/>
                        <a:pt x="277706" y="27093"/>
                      </a:cubicBezTo>
                      <a:cubicBezTo>
                        <a:pt x="283760" y="30877"/>
                        <a:pt x="298026" y="33866"/>
                        <a:pt x="298026" y="33866"/>
                      </a:cubicBezTo>
                      <a:cubicBezTo>
                        <a:pt x="315192" y="51032"/>
                        <a:pt x="292975" y="30835"/>
                        <a:pt x="314960" y="44026"/>
                      </a:cubicBezTo>
                      <a:cubicBezTo>
                        <a:pt x="317698" y="45669"/>
                        <a:pt x="319475" y="48542"/>
                        <a:pt x="321733" y="50800"/>
                      </a:cubicBezTo>
                      <a:cubicBezTo>
                        <a:pt x="323991" y="57573"/>
                        <a:pt x="323457" y="66072"/>
                        <a:pt x="328506" y="71120"/>
                      </a:cubicBezTo>
                      <a:cubicBezTo>
                        <a:pt x="334151" y="76764"/>
                        <a:pt x="337867" y="85528"/>
                        <a:pt x="345440" y="88053"/>
                      </a:cubicBezTo>
                      <a:cubicBezTo>
                        <a:pt x="359461" y="92727"/>
                        <a:pt x="352630" y="89460"/>
                        <a:pt x="365760" y="98213"/>
                      </a:cubicBezTo>
                      <a:cubicBezTo>
                        <a:pt x="367061" y="106023"/>
                        <a:pt x="368363" y="120353"/>
                        <a:pt x="372533" y="128693"/>
                      </a:cubicBezTo>
                      <a:cubicBezTo>
                        <a:pt x="374353" y="132334"/>
                        <a:pt x="375854" y="136696"/>
                        <a:pt x="379306" y="138853"/>
                      </a:cubicBezTo>
                      <a:cubicBezTo>
                        <a:pt x="385360" y="142637"/>
                        <a:pt x="399626" y="145626"/>
                        <a:pt x="399626" y="145626"/>
                      </a:cubicBezTo>
                      <a:cubicBezTo>
                        <a:pt x="425591" y="144497"/>
                        <a:pt x="451597" y="144092"/>
                        <a:pt x="477520" y="142240"/>
                      </a:cubicBezTo>
                      <a:cubicBezTo>
                        <a:pt x="483262" y="141830"/>
                        <a:pt x="489664" y="142046"/>
                        <a:pt x="494453" y="138853"/>
                      </a:cubicBezTo>
                      <a:cubicBezTo>
                        <a:pt x="497423" y="136873"/>
                        <a:pt x="496711" y="132080"/>
                        <a:pt x="497840" y="128693"/>
                      </a:cubicBezTo>
                      <a:cubicBezTo>
                        <a:pt x="498969" y="115146"/>
                        <a:pt x="497229" y="101046"/>
                        <a:pt x="501226" y="88053"/>
                      </a:cubicBezTo>
                      <a:cubicBezTo>
                        <a:pt x="502276" y="84641"/>
                        <a:pt x="507816" y="84666"/>
                        <a:pt x="511386" y="84666"/>
                      </a:cubicBezTo>
                      <a:cubicBezTo>
                        <a:pt x="576871" y="84666"/>
                        <a:pt x="642337" y="86924"/>
                        <a:pt x="707813" y="88053"/>
                      </a:cubicBezTo>
                      <a:cubicBezTo>
                        <a:pt x="710338" y="88684"/>
                        <a:pt x="728053" y="92746"/>
                        <a:pt x="731520" y="94826"/>
                      </a:cubicBezTo>
                      <a:cubicBezTo>
                        <a:pt x="734258" y="96469"/>
                        <a:pt x="735555" y="99957"/>
                        <a:pt x="738293" y="101600"/>
                      </a:cubicBezTo>
                      <a:cubicBezTo>
                        <a:pt x="741354" y="103437"/>
                        <a:pt x="745172" y="103580"/>
                        <a:pt x="748453" y="104986"/>
                      </a:cubicBezTo>
                      <a:cubicBezTo>
                        <a:pt x="777747" y="117541"/>
                        <a:pt x="748333" y="107205"/>
                        <a:pt x="772160" y="115146"/>
                      </a:cubicBezTo>
                      <a:cubicBezTo>
                        <a:pt x="774418" y="117404"/>
                        <a:pt x="777505" y="119064"/>
                        <a:pt x="778933" y="121920"/>
                      </a:cubicBezTo>
                      <a:cubicBezTo>
                        <a:pt x="787657" y="139370"/>
                        <a:pt x="780236" y="139830"/>
                        <a:pt x="792480" y="149013"/>
                      </a:cubicBezTo>
                      <a:cubicBezTo>
                        <a:pt x="798993" y="153897"/>
                        <a:pt x="812800" y="162560"/>
                        <a:pt x="812800" y="162560"/>
                      </a:cubicBezTo>
                      <a:cubicBezTo>
                        <a:pt x="836507" y="161431"/>
                        <a:pt x="860268" y="161144"/>
                        <a:pt x="883920" y="159173"/>
                      </a:cubicBezTo>
                      <a:cubicBezTo>
                        <a:pt x="887478" y="158877"/>
                        <a:pt x="890510" y="155786"/>
                        <a:pt x="894080" y="155786"/>
                      </a:cubicBezTo>
                      <a:cubicBezTo>
                        <a:pt x="914431" y="155786"/>
                        <a:pt x="934720" y="158044"/>
                        <a:pt x="955040" y="159173"/>
                      </a:cubicBezTo>
                      <a:cubicBezTo>
                        <a:pt x="965785" y="175291"/>
                        <a:pt x="959236" y="162999"/>
                        <a:pt x="965200" y="182880"/>
                      </a:cubicBezTo>
                      <a:cubicBezTo>
                        <a:pt x="967252" y="189719"/>
                        <a:pt x="966924" y="198151"/>
                        <a:pt x="971973" y="203200"/>
                      </a:cubicBezTo>
                      <a:cubicBezTo>
                        <a:pt x="975360" y="206587"/>
                        <a:pt x="977946" y="211034"/>
                        <a:pt x="982133" y="213360"/>
                      </a:cubicBezTo>
                      <a:cubicBezTo>
                        <a:pt x="988374" y="216827"/>
                        <a:pt x="995680" y="217875"/>
                        <a:pt x="1002453" y="220133"/>
                      </a:cubicBezTo>
                      <a:cubicBezTo>
                        <a:pt x="1027647" y="228531"/>
                        <a:pt x="1009038" y="223265"/>
                        <a:pt x="1060026" y="226906"/>
                      </a:cubicBezTo>
                      <a:cubicBezTo>
                        <a:pt x="1066799" y="228035"/>
                        <a:pt x="1073521" y="229535"/>
                        <a:pt x="1080346" y="230293"/>
                      </a:cubicBezTo>
                      <a:cubicBezTo>
                        <a:pt x="1093856" y="231794"/>
                        <a:pt x="1107694" y="230832"/>
                        <a:pt x="1120986" y="233680"/>
                      </a:cubicBezTo>
                      <a:cubicBezTo>
                        <a:pt x="1124108" y="234349"/>
                        <a:pt x="1124904" y="239025"/>
                        <a:pt x="1127760" y="240453"/>
                      </a:cubicBezTo>
                      <a:cubicBezTo>
                        <a:pt x="1134146" y="243646"/>
                        <a:pt x="1141307" y="244968"/>
                        <a:pt x="1148080" y="247226"/>
                      </a:cubicBezTo>
                      <a:cubicBezTo>
                        <a:pt x="1151467" y="248355"/>
                        <a:pt x="1154673" y="250476"/>
                        <a:pt x="1158240" y="250613"/>
                      </a:cubicBezTo>
                      <a:lnTo>
                        <a:pt x="1246293" y="254000"/>
                      </a:lnTo>
                      <a:cubicBezTo>
                        <a:pt x="1246924" y="256525"/>
                        <a:pt x="1250986" y="274239"/>
                        <a:pt x="1253066" y="277706"/>
                      </a:cubicBezTo>
                      <a:cubicBezTo>
                        <a:pt x="1258266" y="286373"/>
                        <a:pt x="1263833" y="285743"/>
                        <a:pt x="1273386" y="287866"/>
                      </a:cubicBezTo>
                      <a:cubicBezTo>
                        <a:pt x="1279005" y="289115"/>
                        <a:pt x="1284571" y="290966"/>
                        <a:pt x="1290320" y="291253"/>
                      </a:cubicBezTo>
                      <a:cubicBezTo>
                        <a:pt x="1329798" y="293227"/>
                        <a:pt x="1369342" y="293511"/>
                        <a:pt x="1408853" y="294640"/>
                      </a:cubicBezTo>
                      <a:cubicBezTo>
                        <a:pt x="1439824" y="300833"/>
                        <a:pt x="1424173" y="298441"/>
                        <a:pt x="1473200" y="301413"/>
                      </a:cubicBezTo>
                      <a:lnTo>
                        <a:pt x="1537546" y="304800"/>
                      </a:lnTo>
                      <a:cubicBezTo>
                        <a:pt x="1543191" y="305929"/>
                        <a:pt x="1548768" y="307472"/>
                        <a:pt x="1554480" y="308186"/>
                      </a:cubicBezTo>
                      <a:cubicBezTo>
                        <a:pt x="1566853" y="309732"/>
                        <a:pt x="1580755" y="305661"/>
                        <a:pt x="1591733" y="311573"/>
                      </a:cubicBezTo>
                      <a:cubicBezTo>
                        <a:pt x="1598019" y="314958"/>
                        <a:pt x="1593457" y="326845"/>
                        <a:pt x="1598506" y="331893"/>
                      </a:cubicBezTo>
                      <a:lnTo>
                        <a:pt x="1605280" y="338666"/>
                      </a:lnTo>
                      <a:cubicBezTo>
                        <a:pt x="1606409" y="342053"/>
                        <a:pt x="1606829" y="345765"/>
                        <a:pt x="1608666" y="348826"/>
                      </a:cubicBezTo>
                      <a:cubicBezTo>
                        <a:pt x="1610309" y="351564"/>
                        <a:pt x="1612584" y="354172"/>
                        <a:pt x="1615440" y="355600"/>
                      </a:cubicBezTo>
                      <a:cubicBezTo>
                        <a:pt x="1619603" y="357681"/>
                        <a:pt x="1624355" y="358523"/>
                        <a:pt x="1628986" y="358986"/>
                      </a:cubicBezTo>
                      <a:cubicBezTo>
                        <a:pt x="1646994" y="360787"/>
                        <a:pt x="1665118" y="361128"/>
                        <a:pt x="1683173" y="362373"/>
                      </a:cubicBezTo>
                      <a:lnTo>
                        <a:pt x="1727200" y="365760"/>
                      </a:lnTo>
                      <a:cubicBezTo>
                        <a:pt x="1727364" y="367235"/>
                        <a:pt x="1730154" y="411756"/>
                        <a:pt x="1737360" y="416560"/>
                      </a:cubicBezTo>
                      <a:lnTo>
                        <a:pt x="1747520" y="423333"/>
                      </a:lnTo>
                      <a:cubicBezTo>
                        <a:pt x="1749778" y="427849"/>
                        <a:pt x="1751788" y="432497"/>
                        <a:pt x="1754293" y="436880"/>
                      </a:cubicBezTo>
                      <a:cubicBezTo>
                        <a:pt x="1756312" y="440414"/>
                        <a:pt x="1759413" y="443321"/>
                        <a:pt x="1761066" y="447040"/>
                      </a:cubicBezTo>
                      <a:cubicBezTo>
                        <a:pt x="1761077" y="447065"/>
                        <a:pt x="1769528" y="472427"/>
                        <a:pt x="1771226" y="477520"/>
                      </a:cubicBezTo>
                      <a:lnTo>
                        <a:pt x="1774613" y="487680"/>
                      </a:lnTo>
                      <a:cubicBezTo>
                        <a:pt x="1775742" y="491067"/>
                        <a:pt x="1774499" y="497140"/>
                        <a:pt x="1778000" y="497840"/>
                      </a:cubicBezTo>
                      <a:lnTo>
                        <a:pt x="1794933" y="501226"/>
                      </a:lnTo>
                      <a:cubicBezTo>
                        <a:pt x="1802675" y="524450"/>
                        <a:pt x="1793533" y="495625"/>
                        <a:pt x="1801706" y="528320"/>
                      </a:cubicBezTo>
                      <a:cubicBezTo>
                        <a:pt x="1802572" y="531783"/>
                        <a:pt x="1804112" y="535047"/>
                        <a:pt x="1805093" y="538480"/>
                      </a:cubicBezTo>
                      <a:cubicBezTo>
                        <a:pt x="1806372" y="542955"/>
                        <a:pt x="1807201" y="547551"/>
                        <a:pt x="1808480" y="552026"/>
                      </a:cubicBezTo>
                      <a:cubicBezTo>
                        <a:pt x="1809722" y="556373"/>
                        <a:pt x="1812163" y="567572"/>
                        <a:pt x="1818640" y="568960"/>
                      </a:cubicBezTo>
                      <a:cubicBezTo>
                        <a:pt x="1831932" y="571808"/>
                        <a:pt x="1845733" y="571217"/>
                        <a:pt x="1859280" y="572346"/>
                      </a:cubicBezTo>
                      <a:cubicBezTo>
                        <a:pt x="1858151" y="575733"/>
                        <a:pt x="1857968" y="579601"/>
                        <a:pt x="1855893" y="582506"/>
                      </a:cubicBezTo>
                      <a:cubicBezTo>
                        <a:pt x="1845848" y="596568"/>
                        <a:pt x="1845035" y="595156"/>
                        <a:pt x="1832186" y="599440"/>
                      </a:cubicBezTo>
                      <a:cubicBezTo>
                        <a:pt x="1824126" y="623621"/>
                        <a:pt x="1831354" y="615800"/>
                        <a:pt x="1815253" y="626533"/>
                      </a:cubicBezTo>
                      <a:cubicBezTo>
                        <a:pt x="1812499" y="634795"/>
                        <a:pt x="1811657" y="640289"/>
                        <a:pt x="1805093" y="646853"/>
                      </a:cubicBezTo>
                      <a:cubicBezTo>
                        <a:pt x="1802215" y="649731"/>
                        <a:pt x="1798320" y="651368"/>
                        <a:pt x="1794933" y="653626"/>
                      </a:cubicBezTo>
                      <a:cubicBezTo>
                        <a:pt x="1791856" y="658241"/>
                        <a:pt x="1786748" y="667343"/>
                        <a:pt x="1781386" y="670560"/>
                      </a:cubicBezTo>
                      <a:cubicBezTo>
                        <a:pt x="1778325" y="672397"/>
                        <a:pt x="1774613" y="672817"/>
                        <a:pt x="1771226" y="673946"/>
                      </a:cubicBezTo>
                      <a:cubicBezTo>
                        <a:pt x="1767839" y="676204"/>
                        <a:pt x="1764786" y="679067"/>
                        <a:pt x="1761066" y="680720"/>
                      </a:cubicBezTo>
                      <a:cubicBezTo>
                        <a:pt x="1754542" y="683620"/>
                        <a:pt x="1740746" y="687493"/>
                        <a:pt x="1740746" y="687493"/>
                      </a:cubicBezTo>
                      <a:cubicBezTo>
                        <a:pt x="1728232" y="706264"/>
                        <a:pt x="1741132" y="691418"/>
                        <a:pt x="1723813" y="701040"/>
                      </a:cubicBezTo>
                      <a:cubicBezTo>
                        <a:pt x="1716697" y="704993"/>
                        <a:pt x="1711216" y="712012"/>
                        <a:pt x="1703493" y="714586"/>
                      </a:cubicBezTo>
                      <a:lnTo>
                        <a:pt x="1683173" y="721360"/>
                      </a:lnTo>
                      <a:lnTo>
                        <a:pt x="1673013" y="724746"/>
                      </a:lnTo>
                      <a:cubicBezTo>
                        <a:pt x="1669626" y="727004"/>
                        <a:pt x="1666715" y="730233"/>
                        <a:pt x="1662853" y="731520"/>
                      </a:cubicBezTo>
                      <a:cubicBezTo>
                        <a:pt x="1656339" y="733691"/>
                        <a:pt x="1649266" y="733559"/>
                        <a:pt x="1642533" y="734906"/>
                      </a:cubicBezTo>
                      <a:cubicBezTo>
                        <a:pt x="1637969" y="735819"/>
                        <a:pt x="1633444" y="736956"/>
                        <a:pt x="1628986" y="738293"/>
                      </a:cubicBezTo>
                      <a:cubicBezTo>
                        <a:pt x="1622147" y="740345"/>
                        <a:pt x="1615439" y="742808"/>
                        <a:pt x="1608666" y="745066"/>
                      </a:cubicBezTo>
                      <a:lnTo>
                        <a:pt x="1598506" y="748453"/>
                      </a:lnTo>
                      <a:cubicBezTo>
                        <a:pt x="1596248" y="751840"/>
                        <a:pt x="1594911" y="756070"/>
                        <a:pt x="1591733" y="758613"/>
                      </a:cubicBezTo>
                      <a:cubicBezTo>
                        <a:pt x="1588945" y="760843"/>
                        <a:pt x="1584097" y="759476"/>
                        <a:pt x="1581573" y="762000"/>
                      </a:cubicBezTo>
                      <a:cubicBezTo>
                        <a:pt x="1579049" y="764524"/>
                        <a:pt x="1580166" y="769190"/>
                        <a:pt x="1578186" y="772160"/>
                      </a:cubicBezTo>
                      <a:cubicBezTo>
                        <a:pt x="1575529" y="776145"/>
                        <a:pt x="1571413" y="778933"/>
                        <a:pt x="1568026" y="782320"/>
                      </a:cubicBezTo>
                      <a:lnTo>
                        <a:pt x="1561253" y="802640"/>
                      </a:lnTo>
                      <a:cubicBezTo>
                        <a:pt x="1560124" y="806027"/>
                        <a:pt x="1558732" y="809337"/>
                        <a:pt x="1557866" y="812800"/>
                      </a:cubicBezTo>
                      <a:lnTo>
                        <a:pt x="1554480" y="826346"/>
                      </a:lnTo>
                      <a:cubicBezTo>
                        <a:pt x="1557867" y="827475"/>
                        <a:pt x="1561119" y="829146"/>
                        <a:pt x="1564640" y="829733"/>
                      </a:cubicBezTo>
                      <a:cubicBezTo>
                        <a:pt x="1601357" y="835853"/>
                        <a:pt x="1605718" y="832458"/>
                        <a:pt x="1649306" y="829733"/>
                      </a:cubicBezTo>
                      <a:cubicBezTo>
                        <a:pt x="1683173" y="830862"/>
                        <a:pt x="1717083" y="831070"/>
                        <a:pt x="1750906" y="833120"/>
                      </a:cubicBezTo>
                      <a:cubicBezTo>
                        <a:pt x="1754469" y="833336"/>
                        <a:pt x="1757873" y="834910"/>
                        <a:pt x="1761066" y="836506"/>
                      </a:cubicBezTo>
                      <a:cubicBezTo>
                        <a:pt x="1764707" y="838326"/>
                        <a:pt x="1767839" y="841022"/>
                        <a:pt x="1771226" y="843280"/>
                      </a:cubicBezTo>
                      <a:cubicBezTo>
                        <a:pt x="1772355" y="859084"/>
                        <a:pt x="1768262" y="876177"/>
                        <a:pt x="1774613" y="890693"/>
                      </a:cubicBezTo>
                      <a:cubicBezTo>
                        <a:pt x="1777475" y="897234"/>
                        <a:pt x="1788160" y="895208"/>
                        <a:pt x="1794933" y="897466"/>
                      </a:cubicBezTo>
                      <a:lnTo>
                        <a:pt x="1805093" y="900853"/>
                      </a:lnTo>
                      <a:lnTo>
                        <a:pt x="1811866" y="921173"/>
                      </a:lnTo>
                      <a:cubicBezTo>
                        <a:pt x="1812995" y="924560"/>
                        <a:pt x="1814387" y="927870"/>
                        <a:pt x="1815253" y="931333"/>
                      </a:cubicBezTo>
                      <a:cubicBezTo>
                        <a:pt x="1815884" y="933858"/>
                        <a:pt x="1819946" y="951573"/>
                        <a:pt x="1822026" y="955040"/>
                      </a:cubicBezTo>
                      <a:cubicBezTo>
                        <a:pt x="1823669" y="957778"/>
                        <a:pt x="1826542" y="959555"/>
                        <a:pt x="1828800" y="961813"/>
                      </a:cubicBezTo>
                      <a:cubicBezTo>
                        <a:pt x="1829929" y="965200"/>
                        <a:pt x="1830349" y="968912"/>
                        <a:pt x="1832186" y="971973"/>
                      </a:cubicBezTo>
                      <a:cubicBezTo>
                        <a:pt x="1835466" y="977439"/>
                        <a:pt x="1842660" y="982020"/>
                        <a:pt x="1849120" y="982133"/>
                      </a:cubicBezTo>
                      <a:lnTo>
                        <a:pt x="2225040" y="985520"/>
                      </a:lnTo>
                      <a:cubicBezTo>
                        <a:pt x="2228427" y="986649"/>
                        <a:pt x="2234334" y="985443"/>
                        <a:pt x="2235200" y="988906"/>
                      </a:cubicBezTo>
                      <a:cubicBezTo>
                        <a:pt x="2236187" y="992855"/>
                        <a:pt x="2230969" y="995888"/>
                        <a:pt x="2228426" y="999066"/>
                      </a:cubicBezTo>
                      <a:cubicBezTo>
                        <a:pt x="2224542" y="1003921"/>
                        <a:pt x="2216959" y="1010184"/>
                        <a:pt x="2211493" y="1012613"/>
                      </a:cubicBezTo>
                      <a:cubicBezTo>
                        <a:pt x="2204969" y="1015513"/>
                        <a:pt x="2197946" y="1017128"/>
                        <a:pt x="2191173" y="1019386"/>
                      </a:cubicBezTo>
                      <a:lnTo>
                        <a:pt x="2181013" y="1022773"/>
                      </a:lnTo>
                      <a:lnTo>
                        <a:pt x="2170853" y="1026160"/>
                      </a:lnTo>
                      <a:lnTo>
                        <a:pt x="2160693" y="1029546"/>
                      </a:lnTo>
                      <a:cubicBezTo>
                        <a:pt x="2158435" y="1031804"/>
                        <a:pt x="2156658" y="1034677"/>
                        <a:pt x="2153920" y="1036320"/>
                      </a:cubicBezTo>
                      <a:cubicBezTo>
                        <a:pt x="2131935" y="1049511"/>
                        <a:pt x="2154152" y="1029314"/>
                        <a:pt x="2136986" y="1046480"/>
                      </a:cubicBezTo>
                      <a:cubicBezTo>
                        <a:pt x="2136911" y="1046856"/>
                        <a:pt x="2131581" y="1074908"/>
                        <a:pt x="2130213" y="1076960"/>
                      </a:cubicBezTo>
                      <a:cubicBezTo>
                        <a:pt x="2127673" y="1080769"/>
                        <a:pt x="2114625" y="1086782"/>
                        <a:pt x="2109893" y="1087120"/>
                      </a:cubicBezTo>
                      <a:cubicBezTo>
                        <a:pt x="2081720" y="1089132"/>
                        <a:pt x="2053448" y="1089377"/>
                        <a:pt x="2025226" y="1090506"/>
                      </a:cubicBezTo>
                      <a:cubicBezTo>
                        <a:pt x="2021839" y="1091635"/>
                        <a:pt x="2018529" y="1093027"/>
                        <a:pt x="2015066" y="1093893"/>
                      </a:cubicBezTo>
                      <a:cubicBezTo>
                        <a:pt x="2009482" y="1095289"/>
                        <a:pt x="2003131" y="1094424"/>
                        <a:pt x="1998133" y="1097280"/>
                      </a:cubicBezTo>
                      <a:cubicBezTo>
                        <a:pt x="1994599" y="1099299"/>
                        <a:pt x="1993618" y="1104053"/>
                        <a:pt x="1991360" y="1107440"/>
                      </a:cubicBezTo>
                      <a:cubicBezTo>
                        <a:pt x="1990231" y="1120987"/>
                        <a:pt x="1998993" y="1140121"/>
                        <a:pt x="1987973" y="1148080"/>
                      </a:cubicBezTo>
                      <a:cubicBezTo>
                        <a:pt x="1972388" y="1159335"/>
                        <a:pt x="1948439" y="1144820"/>
                        <a:pt x="1930400" y="1151466"/>
                      </a:cubicBezTo>
                      <a:cubicBezTo>
                        <a:pt x="1923700" y="1153934"/>
                        <a:pt x="1923626" y="1171786"/>
                        <a:pt x="1923626" y="1171786"/>
                      </a:cubicBezTo>
                      <a:cubicBezTo>
                        <a:pt x="1922497" y="1187591"/>
                        <a:pt x="1924322" y="1203890"/>
                        <a:pt x="1920240" y="1219200"/>
                      </a:cubicBezTo>
                      <a:cubicBezTo>
                        <a:pt x="1919320" y="1222649"/>
                        <a:pt x="1913614" y="1222081"/>
                        <a:pt x="1910080" y="1222586"/>
                      </a:cubicBezTo>
                      <a:cubicBezTo>
                        <a:pt x="1897736" y="1224349"/>
                        <a:pt x="1885244" y="1224844"/>
                        <a:pt x="1872826" y="1225973"/>
                      </a:cubicBezTo>
                      <a:cubicBezTo>
                        <a:pt x="1869439" y="1227102"/>
                        <a:pt x="1863716" y="1225948"/>
                        <a:pt x="1862666" y="1229360"/>
                      </a:cubicBezTo>
                      <a:cubicBezTo>
                        <a:pt x="1858669" y="1242353"/>
                        <a:pt x="1861076" y="1256526"/>
                        <a:pt x="1859280" y="1270000"/>
                      </a:cubicBezTo>
                      <a:cubicBezTo>
                        <a:pt x="1858808" y="1273539"/>
                        <a:pt x="1858123" y="1277372"/>
                        <a:pt x="1855893" y="1280160"/>
                      </a:cubicBezTo>
                      <a:cubicBezTo>
                        <a:pt x="1853350" y="1283338"/>
                        <a:pt x="1849120" y="1284675"/>
                        <a:pt x="1845733" y="1286933"/>
                      </a:cubicBezTo>
                      <a:cubicBezTo>
                        <a:pt x="1843475" y="1290320"/>
                        <a:pt x="1841609" y="1294003"/>
                        <a:pt x="1838960" y="1297093"/>
                      </a:cubicBezTo>
                      <a:cubicBezTo>
                        <a:pt x="1834804" y="1301942"/>
                        <a:pt x="1825413" y="1310640"/>
                        <a:pt x="1825413" y="1310640"/>
                      </a:cubicBezTo>
                      <a:cubicBezTo>
                        <a:pt x="1824284" y="1314027"/>
                        <a:pt x="1823760" y="1317679"/>
                        <a:pt x="1822026" y="1320800"/>
                      </a:cubicBezTo>
                      <a:cubicBezTo>
                        <a:pt x="1818073" y="1327916"/>
                        <a:pt x="1808480" y="1341120"/>
                        <a:pt x="1808480" y="1341120"/>
                      </a:cubicBezTo>
                      <a:cubicBezTo>
                        <a:pt x="1811144" y="1349113"/>
                        <a:pt x="1810890" y="1353403"/>
                        <a:pt x="1818640" y="1358053"/>
                      </a:cubicBezTo>
                      <a:cubicBezTo>
                        <a:pt x="1821701" y="1359890"/>
                        <a:pt x="1825607" y="1359843"/>
                        <a:pt x="1828800" y="1361440"/>
                      </a:cubicBezTo>
                      <a:cubicBezTo>
                        <a:pt x="1855061" y="1374570"/>
                        <a:pt x="1823582" y="1363087"/>
                        <a:pt x="1849120" y="1371600"/>
                      </a:cubicBezTo>
                      <a:cubicBezTo>
                        <a:pt x="1855893" y="1370471"/>
                        <a:pt x="1862573" y="1368213"/>
                        <a:pt x="1869440" y="1368213"/>
                      </a:cubicBezTo>
                      <a:cubicBezTo>
                        <a:pt x="1876450" y="1368213"/>
                        <a:pt x="1884624" y="1374949"/>
                        <a:pt x="1889760" y="1378373"/>
                      </a:cubicBezTo>
                      <a:cubicBezTo>
                        <a:pt x="1892018" y="1381760"/>
                        <a:pt x="1893655" y="1385655"/>
                        <a:pt x="1896533" y="1388533"/>
                      </a:cubicBezTo>
                      <a:cubicBezTo>
                        <a:pt x="1905497" y="1397497"/>
                        <a:pt x="1911166" y="1395924"/>
                        <a:pt x="1923626" y="1398693"/>
                      </a:cubicBezTo>
                      <a:cubicBezTo>
                        <a:pt x="1936381" y="1401528"/>
                        <a:pt x="1936021" y="1401696"/>
                        <a:pt x="1947333" y="1405466"/>
                      </a:cubicBezTo>
                      <a:cubicBezTo>
                        <a:pt x="1951679" y="1404380"/>
                        <a:pt x="1966177" y="1401124"/>
                        <a:pt x="1971040" y="1398693"/>
                      </a:cubicBezTo>
                      <a:cubicBezTo>
                        <a:pt x="1974681" y="1396873"/>
                        <a:pt x="1978022" y="1394463"/>
                        <a:pt x="1981200" y="1391920"/>
                      </a:cubicBezTo>
                      <a:cubicBezTo>
                        <a:pt x="1983693" y="1389925"/>
                        <a:pt x="1985235" y="1386789"/>
                        <a:pt x="1987973" y="1385146"/>
                      </a:cubicBezTo>
                      <a:cubicBezTo>
                        <a:pt x="1991034" y="1383309"/>
                        <a:pt x="1994746" y="1382889"/>
                        <a:pt x="1998133" y="1381760"/>
                      </a:cubicBezTo>
                      <a:cubicBezTo>
                        <a:pt x="2000391" y="1379502"/>
                        <a:pt x="2002168" y="1376629"/>
                        <a:pt x="2004906" y="1374986"/>
                      </a:cubicBezTo>
                      <a:cubicBezTo>
                        <a:pt x="2008696" y="1372712"/>
                        <a:pt x="2025667" y="1369097"/>
                        <a:pt x="2028613" y="1368213"/>
                      </a:cubicBezTo>
                      <a:cubicBezTo>
                        <a:pt x="2035452" y="1366161"/>
                        <a:pt x="2048933" y="1361440"/>
                        <a:pt x="2048933" y="1361440"/>
                      </a:cubicBezTo>
                      <a:cubicBezTo>
                        <a:pt x="2047804" y="1365955"/>
                        <a:pt x="2046825" y="1370511"/>
                        <a:pt x="2045546" y="1374986"/>
                      </a:cubicBezTo>
                      <a:cubicBezTo>
                        <a:pt x="2044565" y="1378418"/>
                        <a:pt x="2042160" y="1381576"/>
                        <a:pt x="2042160" y="1385146"/>
                      </a:cubicBezTo>
                      <a:cubicBezTo>
                        <a:pt x="2042160" y="1438920"/>
                        <a:pt x="2039738" y="1428685"/>
                        <a:pt x="2048933" y="1456266"/>
                      </a:cubicBezTo>
                      <a:cubicBezTo>
                        <a:pt x="2050062" y="1464168"/>
                        <a:pt x="2052320" y="1471990"/>
                        <a:pt x="2052320" y="1479973"/>
                      </a:cubicBezTo>
                      <a:cubicBezTo>
                        <a:pt x="2052320" y="1499197"/>
                        <a:pt x="2051419" y="1518483"/>
                        <a:pt x="2048933" y="1537546"/>
                      </a:cubicBezTo>
                      <a:cubicBezTo>
                        <a:pt x="2048010" y="1544626"/>
                        <a:pt x="2043892" y="1550940"/>
                        <a:pt x="2042160" y="1557866"/>
                      </a:cubicBezTo>
                      <a:cubicBezTo>
                        <a:pt x="2041031" y="1562382"/>
                        <a:pt x="2040110" y="1566955"/>
                        <a:pt x="2038773" y="1571413"/>
                      </a:cubicBezTo>
                      <a:cubicBezTo>
                        <a:pt x="2036721" y="1578252"/>
                        <a:pt x="2037941" y="1587773"/>
                        <a:pt x="2032000" y="1591733"/>
                      </a:cubicBezTo>
                      <a:cubicBezTo>
                        <a:pt x="2000731" y="1612578"/>
                        <a:pt x="2039195" y="1585977"/>
                        <a:pt x="2015066" y="1605280"/>
                      </a:cubicBezTo>
                      <a:cubicBezTo>
                        <a:pt x="2011888" y="1607823"/>
                        <a:pt x="2008293" y="1609795"/>
                        <a:pt x="2004906" y="1612053"/>
                      </a:cubicBezTo>
                      <a:cubicBezTo>
                        <a:pt x="2002648" y="1618826"/>
                        <a:pt x="2004074" y="1628413"/>
                        <a:pt x="1998133" y="1632373"/>
                      </a:cubicBezTo>
                      <a:cubicBezTo>
                        <a:pt x="1954145" y="1661697"/>
                        <a:pt x="1992042" y="1639033"/>
                        <a:pt x="1866053" y="1642533"/>
                      </a:cubicBezTo>
                      <a:cubicBezTo>
                        <a:pt x="1857146" y="1669250"/>
                        <a:pt x="1866953" y="1650282"/>
                        <a:pt x="1811866" y="1656080"/>
                      </a:cubicBezTo>
                      <a:cubicBezTo>
                        <a:pt x="1805647" y="1656735"/>
                        <a:pt x="1794459" y="1660753"/>
                        <a:pt x="1788160" y="1662853"/>
                      </a:cubicBezTo>
                      <a:cubicBezTo>
                        <a:pt x="1785902" y="1665111"/>
                        <a:pt x="1783029" y="1666888"/>
                        <a:pt x="1781386" y="1669626"/>
                      </a:cubicBezTo>
                      <a:cubicBezTo>
                        <a:pt x="1776871" y="1677151"/>
                        <a:pt x="1776871" y="1682421"/>
                        <a:pt x="1781386" y="1689946"/>
                      </a:cubicBezTo>
                      <a:cubicBezTo>
                        <a:pt x="1783029" y="1692684"/>
                        <a:pt x="1785902" y="1694462"/>
                        <a:pt x="1788160" y="1696720"/>
                      </a:cubicBezTo>
                      <a:cubicBezTo>
                        <a:pt x="1797409" y="1724472"/>
                        <a:pt x="1795003" y="1713095"/>
                        <a:pt x="1788160" y="1767840"/>
                      </a:cubicBezTo>
                      <a:cubicBezTo>
                        <a:pt x="1787274" y="1774925"/>
                        <a:pt x="1783644" y="1781387"/>
                        <a:pt x="1781386" y="1788160"/>
                      </a:cubicBezTo>
                      <a:lnTo>
                        <a:pt x="1778000" y="1798320"/>
                      </a:lnTo>
                      <a:lnTo>
                        <a:pt x="1771226" y="1818640"/>
                      </a:lnTo>
                      <a:cubicBezTo>
                        <a:pt x="1770097" y="1822027"/>
                        <a:pt x="1769820" y="1825830"/>
                        <a:pt x="1767840" y="1828800"/>
                      </a:cubicBezTo>
                      <a:lnTo>
                        <a:pt x="1761066" y="1838960"/>
                      </a:lnTo>
                      <a:cubicBezTo>
                        <a:pt x="1759937" y="1843475"/>
                        <a:pt x="1758690" y="1847963"/>
                        <a:pt x="1757680" y="1852506"/>
                      </a:cubicBezTo>
                      <a:cubicBezTo>
                        <a:pt x="1756431" y="1858125"/>
                        <a:pt x="1755689" y="1863855"/>
                        <a:pt x="1754293" y="1869440"/>
                      </a:cubicBezTo>
                      <a:cubicBezTo>
                        <a:pt x="1753427" y="1872903"/>
                        <a:pt x="1753136" y="1876812"/>
                        <a:pt x="1750906" y="1879600"/>
                      </a:cubicBezTo>
                      <a:cubicBezTo>
                        <a:pt x="1748363" y="1882778"/>
                        <a:pt x="1744133" y="1884115"/>
                        <a:pt x="1740746" y="1886373"/>
                      </a:cubicBezTo>
                      <a:cubicBezTo>
                        <a:pt x="1739617" y="1889760"/>
                        <a:pt x="1736034" y="1893219"/>
                        <a:pt x="1737360" y="1896533"/>
                      </a:cubicBezTo>
                      <a:cubicBezTo>
                        <a:pt x="1738872" y="1900312"/>
                        <a:pt x="1744342" y="1900763"/>
                        <a:pt x="1747520" y="1903306"/>
                      </a:cubicBezTo>
                      <a:cubicBezTo>
                        <a:pt x="1756605" y="1910574"/>
                        <a:pt x="1753243" y="1910462"/>
                        <a:pt x="1761066" y="1920240"/>
                      </a:cubicBezTo>
                      <a:cubicBezTo>
                        <a:pt x="1763061" y="1922733"/>
                        <a:pt x="1765582" y="1924755"/>
                        <a:pt x="1767840" y="1927013"/>
                      </a:cubicBezTo>
                      <a:cubicBezTo>
                        <a:pt x="1776085" y="1951749"/>
                        <a:pt x="1772881" y="1940407"/>
                        <a:pt x="1778000" y="1960880"/>
                      </a:cubicBezTo>
                      <a:cubicBezTo>
                        <a:pt x="1784773" y="1958622"/>
                        <a:pt x="1792379" y="1958066"/>
                        <a:pt x="1798320" y="1954106"/>
                      </a:cubicBezTo>
                      <a:cubicBezTo>
                        <a:pt x="1801707" y="1951848"/>
                        <a:pt x="1804761" y="1948986"/>
                        <a:pt x="1808480" y="1947333"/>
                      </a:cubicBezTo>
                      <a:cubicBezTo>
                        <a:pt x="1815004" y="1944433"/>
                        <a:pt x="1828800" y="1940560"/>
                        <a:pt x="1828800" y="1940560"/>
                      </a:cubicBezTo>
                      <a:cubicBezTo>
                        <a:pt x="1831058" y="1938302"/>
                        <a:pt x="1832380" y="1933786"/>
                        <a:pt x="1835573" y="1933786"/>
                      </a:cubicBezTo>
                      <a:cubicBezTo>
                        <a:pt x="1838766" y="1933786"/>
                        <a:pt x="1840430" y="1938006"/>
                        <a:pt x="1842346" y="1940560"/>
                      </a:cubicBezTo>
                      <a:cubicBezTo>
                        <a:pt x="1854931" y="1957340"/>
                        <a:pt x="1852266" y="1959551"/>
                        <a:pt x="1866053" y="1971040"/>
                      </a:cubicBezTo>
                      <a:cubicBezTo>
                        <a:pt x="1869180" y="1973646"/>
                        <a:pt x="1872826" y="1975555"/>
                        <a:pt x="1876213" y="1977813"/>
                      </a:cubicBezTo>
                      <a:cubicBezTo>
                        <a:pt x="1895404" y="1976684"/>
                        <a:pt x="1914657" y="1976339"/>
                        <a:pt x="1933786" y="1974426"/>
                      </a:cubicBezTo>
                      <a:cubicBezTo>
                        <a:pt x="1945550" y="1973250"/>
                        <a:pt x="1942697" y="1970684"/>
                        <a:pt x="1950720" y="1964266"/>
                      </a:cubicBezTo>
                      <a:cubicBezTo>
                        <a:pt x="1953898" y="1961723"/>
                        <a:pt x="1957753" y="1960099"/>
                        <a:pt x="1960880" y="1957493"/>
                      </a:cubicBezTo>
                      <a:cubicBezTo>
                        <a:pt x="1977793" y="1943399"/>
                        <a:pt x="1963344" y="1949898"/>
                        <a:pt x="1981200" y="1943946"/>
                      </a:cubicBezTo>
                      <a:cubicBezTo>
                        <a:pt x="1983458" y="1940559"/>
                        <a:pt x="1984795" y="1936329"/>
                        <a:pt x="1987973" y="1933786"/>
                      </a:cubicBezTo>
                      <a:cubicBezTo>
                        <a:pt x="1990761" y="1931556"/>
                        <a:pt x="1995609" y="1932924"/>
                        <a:pt x="1998133" y="1930400"/>
                      </a:cubicBezTo>
                      <a:cubicBezTo>
                        <a:pt x="2000657" y="1927876"/>
                        <a:pt x="1999683" y="1923301"/>
                        <a:pt x="2001520" y="1920240"/>
                      </a:cubicBezTo>
                      <a:cubicBezTo>
                        <a:pt x="2003163" y="1917502"/>
                        <a:pt x="2006298" y="1915959"/>
                        <a:pt x="2008293" y="1913466"/>
                      </a:cubicBezTo>
                      <a:cubicBezTo>
                        <a:pt x="2030687" y="1885471"/>
                        <a:pt x="1990235" y="1928136"/>
                        <a:pt x="2032000" y="1886373"/>
                      </a:cubicBezTo>
                      <a:cubicBezTo>
                        <a:pt x="2035387" y="1882986"/>
                        <a:pt x="2037616" y="1877728"/>
                        <a:pt x="2042160" y="1876213"/>
                      </a:cubicBezTo>
                      <a:cubicBezTo>
                        <a:pt x="2079224" y="1863857"/>
                        <a:pt x="2023077" y="1883564"/>
                        <a:pt x="2062480" y="1866053"/>
                      </a:cubicBezTo>
                      <a:cubicBezTo>
                        <a:pt x="2069004" y="1863153"/>
                        <a:pt x="2076027" y="1861538"/>
                        <a:pt x="2082800" y="1859280"/>
                      </a:cubicBezTo>
                      <a:cubicBezTo>
                        <a:pt x="2086187" y="1858151"/>
                        <a:pt x="2089990" y="1857873"/>
                        <a:pt x="2092960" y="1855893"/>
                      </a:cubicBezTo>
                      <a:cubicBezTo>
                        <a:pt x="2122077" y="1836483"/>
                        <a:pt x="2085237" y="1859754"/>
                        <a:pt x="2113280" y="1845733"/>
                      </a:cubicBezTo>
                      <a:cubicBezTo>
                        <a:pt x="2116921" y="1843913"/>
                        <a:pt x="2120262" y="1841503"/>
                        <a:pt x="2123440" y="1838960"/>
                      </a:cubicBezTo>
                      <a:cubicBezTo>
                        <a:pt x="2125933" y="1836965"/>
                        <a:pt x="2127475" y="1833829"/>
                        <a:pt x="2130213" y="1832186"/>
                      </a:cubicBezTo>
                      <a:cubicBezTo>
                        <a:pt x="2133274" y="1830349"/>
                        <a:pt x="2136986" y="1829929"/>
                        <a:pt x="2140373" y="1828800"/>
                      </a:cubicBezTo>
                      <a:cubicBezTo>
                        <a:pt x="2142631" y="1826542"/>
                        <a:pt x="2144408" y="1823669"/>
                        <a:pt x="2147146" y="1822026"/>
                      </a:cubicBezTo>
                      <a:cubicBezTo>
                        <a:pt x="2149942" y="1820348"/>
                        <a:pt x="2169202" y="1815359"/>
                        <a:pt x="2170853" y="1815253"/>
                      </a:cubicBezTo>
                      <a:cubicBezTo>
                        <a:pt x="2201291" y="1813289"/>
                        <a:pt x="2231813" y="1812995"/>
                        <a:pt x="2262293" y="1811866"/>
                      </a:cubicBezTo>
                      <a:cubicBezTo>
                        <a:pt x="2262504" y="1811831"/>
                        <a:pt x="2288384" y="1808605"/>
                        <a:pt x="2292773" y="1805093"/>
                      </a:cubicBezTo>
                      <a:cubicBezTo>
                        <a:pt x="2295951" y="1802550"/>
                        <a:pt x="2297003" y="1798111"/>
                        <a:pt x="2299546" y="1794933"/>
                      </a:cubicBezTo>
                      <a:cubicBezTo>
                        <a:pt x="2301541" y="1792440"/>
                        <a:pt x="2304062" y="1790418"/>
                        <a:pt x="2306320" y="1788160"/>
                      </a:cubicBezTo>
                      <a:cubicBezTo>
                        <a:pt x="2306531" y="1788195"/>
                        <a:pt x="2332411" y="1791421"/>
                        <a:pt x="2336800" y="1794933"/>
                      </a:cubicBezTo>
                      <a:cubicBezTo>
                        <a:pt x="2339978" y="1797476"/>
                        <a:pt x="2340695" y="1802215"/>
                        <a:pt x="2343573" y="1805093"/>
                      </a:cubicBezTo>
                      <a:cubicBezTo>
                        <a:pt x="2358893" y="1820413"/>
                        <a:pt x="2351095" y="1801135"/>
                        <a:pt x="2367280" y="1825413"/>
                      </a:cubicBezTo>
                      <a:cubicBezTo>
                        <a:pt x="2378014" y="1841514"/>
                        <a:pt x="2372765" y="1831710"/>
                        <a:pt x="2380826" y="1855893"/>
                      </a:cubicBezTo>
                      <a:lnTo>
                        <a:pt x="2384213" y="1866053"/>
                      </a:lnTo>
                      <a:cubicBezTo>
                        <a:pt x="2383084" y="1872826"/>
                        <a:pt x="2382997" y="1879859"/>
                        <a:pt x="2380826" y="1886373"/>
                      </a:cubicBezTo>
                      <a:cubicBezTo>
                        <a:pt x="2374261" y="1906068"/>
                        <a:pt x="2370846" y="1886914"/>
                        <a:pt x="2377440" y="1906693"/>
                      </a:cubicBezTo>
                      <a:cubicBezTo>
                        <a:pt x="2407920" y="1905564"/>
                        <a:pt x="2438530" y="1906341"/>
                        <a:pt x="2468880" y="1903306"/>
                      </a:cubicBezTo>
                      <a:cubicBezTo>
                        <a:pt x="2472930" y="1902901"/>
                        <a:pt x="2475321" y="1898186"/>
                        <a:pt x="2479040" y="1896533"/>
                      </a:cubicBezTo>
                      <a:cubicBezTo>
                        <a:pt x="2485564" y="1893633"/>
                        <a:pt x="2492587" y="1892018"/>
                        <a:pt x="2499360" y="1889760"/>
                      </a:cubicBezTo>
                      <a:lnTo>
                        <a:pt x="2509520" y="1886373"/>
                      </a:lnTo>
                      <a:cubicBezTo>
                        <a:pt x="2526151" y="1888452"/>
                        <a:pt x="2540669" y="1889893"/>
                        <a:pt x="2556933" y="1893146"/>
                      </a:cubicBezTo>
                      <a:cubicBezTo>
                        <a:pt x="2561497" y="1894059"/>
                        <a:pt x="2565964" y="1895404"/>
                        <a:pt x="2570480" y="1896533"/>
                      </a:cubicBezTo>
                      <a:cubicBezTo>
                        <a:pt x="2579511" y="1895404"/>
                        <a:pt x="2588792" y="1895541"/>
                        <a:pt x="2597573" y="1893146"/>
                      </a:cubicBezTo>
                      <a:cubicBezTo>
                        <a:pt x="2601500" y="1892075"/>
                        <a:pt x="2603671" y="1886627"/>
                        <a:pt x="2607733" y="1886373"/>
                      </a:cubicBezTo>
                      <a:cubicBezTo>
                        <a:pt x="2622423" y="1885455"/>
                        <a:pt x="2637084" y="1888631"/>
                        <a:pt x="2651760" y="1889760"/>
                      </a:cubicBezTo>
                      <a:cubicBezTo>
                        <a:pt x="2676985" y="1906576"/>
                        <a:pt x="2646004" y="1884963"/>
                        <a:pt x="2672080" y="1906693"/>
                      </a:cubicBezTo>
                      <a:cubicBezTo>
                        <a:pt x="2686636" y="1918823"/>
                        <a:pt x="2677128" y="1909217"/>
                        <a:pt x="2692400" y="1916853"/>
                      </a:cubicBezTo>
                      <a:cubicBezTo>
                        <a:pt x="2718661" y="1929983"/>
                        <a:pt x="2687182" y="1918500"/>
                        <a:pt x="2712720" y="1927013"/>
                      </a:cubicBezTo>
                      <a:cubicBezTo>
                        <a:pt x="2721751" y="1925884"/>
                        <a:pt x="2731242" y="1926687"/>
                        <a:pt x="2739813" y="1923626"/>
                      </a:cubicBezTo>
                      <a:cubicBezTo>
                        <a:pt x="2786133" y="1907083"/>
                        <a:pt x="2745221" y="1916317"/>
                        <a:pt x="2766906" y="1903306"/>
                      </a:cubicBezTo>
                      <a:cubicBezTo>
                        <a:pt x="2769967" y="1901469"/>
                        <a:pt x="2773679" y="1901049"/>
                        <a:pt x="2777066" y="1899920"/>
                      </a:cubicBezTo>
                      <a:cubicBezTo>
                        <a:pt x="2815229" y="1903736"/>
                        <a:pt x="2824740" y="1906485"/>
                        <a:pt x="2868506" y="1899920"/>
                      </a:cubicBezTo>
                      <a:cubicBezTo>
                        <a:pt x="2872531" y="1899316"/>
                        <a:pt x="2874925" y="1894749"/>
                        <a:pt x="2878666" y="1893146"/>
                      </a:cubicBezTo>
                      <a:cubicBezTo>
                        <a:pt x="2882944" y="1891312"/>
                        <a:pt x="2887737" y="1891039"/>
                        <a:pt x="2892213" y="1889760"/>
                      </a:cubicBezTo>
                      <a:cubicBezTo>
                        <a:pt x="2895646" y="1888779"/>
                        <a:pt x="2898940" y="1887354"/>
                        <a:pt x="2902373" y="1886373"/>
                      </a:cubicBezTo>
                      <a:cubicBezTo>
                        <a:pt x="2932167" y="1877860"/>
                        <a:pt x="2901700" y="1887725"/>
                        <a:pt x="2926080" y="1879600"/>
                      </a:cubicBezTo>
                      <a:cubicBezTo>
                        <a:pt x="2928338" y="1876213"/>
                        <a:pt x="2931033" y="1873081"/>
                        <a:pt x="2932853" y="1869440"/>
                      </a:cubicBezTo>
                      <a:cubicBezTo>
                        <a:pt x="2934450" y="1866247"/>
                        <a:pt x="2934643" y="1862473"/>
                        <a:pt x="2936240" y="1859280"/>
                      </a:cubicBezTo>
                      <a:cubicBezTo>
                        <a:pt x="2938217" y="1855326"/>
                        <a:pt x="2945287" y="1845045"/>
                        <a:pt x="2949786" y="1842346"/>
                      </a:cubicBezTo>
                      <a:cubicBezTo>
                        <a:pt x="2952847" y="1840509"/>
                        <a:pt x="2956559" y="1840089"/>
                        <a:pt x="2959946" y="1838960"/>
                      </a:cubicBezTo>
                      <a:cubicBezTo>
                        <a:pt x="2963333" y="1835573"/>
                        <a:pt x="2967040" y="1832479"/>
                        <a:pt x="2970106" y="1828800"/>
                      </a:cubicBezTo>
                      <a:cubicBezTo>
                        <a:pt x="2972712" y="1825673"/>
                        <a:pt x="2973753" y="1821246"/>
                        <a:pt x="2976880" y="1818640"/>
                      </a:cubicBezTo>
                      <a:cubicBezTo>
                        <a:pt x="2980758" y="1815408"/>
                        <a:pt x="2986043" y="1814371"/>
                        <a:pt x="2990426" y="1811866"/>
                      </a:cubicBezTo>
                      <a:cubicBezTo>
                        <a:pt x="2993960" y="1809847"/>
                        <a:pt x="2996945" y="1806913"/>
                        <a:pt x="3000586" y="1805093"/>
                      </a:cubicBezTo>
                      <a:cubicBezTo>
                        <a:pt x="3003779" y="1803496"/>
                        <a:pt x="3007553" y="1803303"/>
                        <a:pt x="3010746" y="1801706"/>
                      </a:cubicBezTo>
                      <a:cubicBezTo>
                        <a:pt x="3014387" y="1799886"/>
                        <a:pt x="3017728" y="1797475"/>
                        <a:pt x="3020906" y="1794933"/>
                      </a:cubicBezTo>
                      <a:cubicBezTo>
                        <a:pt x="3023399" y="1792938"/>
                        <a:pt x="3024942" y="1789803"/>
                        <a:pt x="3027680" y="1788160"/>
                      </a:cubicBezTo>
                      <a:cubicBezTo>
                        <a:pt x="3030741" y="1786323"/>
                        <a:pt x="3034647" y="1786370"/>
                        <a:pt x="3037840" y="1784773"/>
                      </a:cubicBezTo>
                      <a:cubicBezTo>
                        <a:pt x="3041481" y="1782953"/>
                        <a:pt x="3044359" y="1779820"/>
                        <a:pt x="3048000" y="1778000"/>
                      </a:cubicBezTo>
                      <a:cubicBezTo>
                        <a:pt x="3076043" y="1763979"/>
                        <a:pt x="3039203" y="1787250"/>
                        <a:pt x="3068320" y="1767840"/>
                      </a:cubicBezTo>
                      <a:cubicBezTo>
                        <a:pt x="3071707" y="1768969"/>
                        <a:pt x="3075956" y="1768702"/>
                        <a:pt x="3078480" y="1771226"/>
                      </a:cubicBezTo>
                      <a:cubicBezTo>
                        <a:pt x="3081004" y="1773750"/>
                        <a:pt x="3080029" y="1778325"/>
                        <a:pt x="3081866" y="1781386"/>
                      </a:cubicBezTo>
                      <a:cubicBezTo>
                        <a:pt x="3083509" y="1784124"/>
                        <a:pt x="3086382" y="1785902"/>
                        <a:pt x="3088640" y="1788160"/>
                      </a:cubicBezTo>
                      <a:cubicBezTo>
                        <a:pt x="3089769" y="1791547"/>
                        <a:pt x="3091730" y="1794763"/>
                        <a:pt x="3092026" y="1798320"/>
                      </a:cubicBezTo>
                      <a:cubicBezTo>
                        <a:pt x="3093997" y="1821972"/>
                        <a:pt x="3091346" y="1846057"/>
                        <a:pt x="3095413" y="1869440"/>
                      </a:cubicBezTo>
                      <a:cubicBezTo>
                        <a:pt x="3096476" y="1875552"/>
                        <a:pt x="3116457" y="1878934"/>
                        <a:pt x="3119120" y="1879600"/>
                      </a:cubicBezTo>
                      <a:cubicBezTo>
                        <a:pt x="3173243" y="1874187"/>
                        <a:pt x="3157725" y="1874133"/>
                        <a:pt x="3234266" y="1879600"/>
                      </a:cubicBezTo>
                      <a:cubicBezTo>
                        <a:pt x="3238909" y="1879932"/>
                        <a:pt x="3243355" y="1881649"/>
                        <a:pt x="3247813" y="1882986"/>
                      </a:cubicBezTo>
                      <a:cubicBezTo>
                        <a:pt x="3254652" y="1885038"/>
                        <a:pt x="3268133" y="1889760"/>
                        <a:pt x="3268133" y="1889760"/>
                      </a:cubicBezTo>
                      <a:cubicBezTo>
                        <a:pt x="3269262" y="1893147"/>
                        <a:pt x="3270881" y="1896408"/>
                        <a:pt x="3271520" y="1899920"/>
                      </a:cubicBezTo>
                      <a:cubicBezTo>
                        <a:pt x="3273148" y="1908874"/>
                        <a:pt x="3272291" y="1918296"/>
                        <a:pt x="3274906" y="1927013"/>
                      </a:cubicBezTo>
                      <a:cubicBezTo>
                        <a:pt x="3277430" y="1935425"/>
                        <a:pt x="3299445" y="1940400"/>
                        <a:pt x="3302000" y="1940560"/>
                      </a:cubicBezTo>
                      <a:lnTo>
                        <a:pt x="3356186" y="1943946"/>
                      </a:lnTo>
                      <a:cubicBezTo>
                        <a:pt x="3359573" y="1945075"/>
                        <a:pt x="3362812" y="1946828"/>
                        <a:pt x="3366346" y="1947333"/>
                      </a:cubicBezTo>
                      <a:cubicBezTo>
                        <a:pt x="3405473" y="1952923"/>
                        <a:pt x="3403891" y="1950696"/>
                        <a:pt x="3444240" y="1947333"/>
                      </a:cubicBezTo>
                      <a:cubicBezTo>
                        <a:pt x="3445369" y="1943946"/>
                        <a:pt x="3445789" y="1940234"/>
                        <a:pt x="3447626" y="1937173"/>
                      </a:cubicBezTo>
                      <a:cubicBezTo>
                        <a:pt x="3455046" y="1924807"/>
                        <a:pt x="3461217" y="1932628"/>
                        <a:pt x="3474720" y="1923626"/>
                      </a:cubicBezTo>
                      <a:cubicBezTo>
                        <a:pt x="3487850" y="1914873"/>
                        <a:pt x="3481019" y="1918140"/>
                        <a:pt x="3495040" y="1913466"/>
                      </a:cubicBezTo>
                      <a:cubicBezTo>
                        <a:pt x="3497298" y="1910079"/>
                        <a:pt x="3499207" y="1906433"/>
                        <a:pt x="3501813" y="1903306"/>
                      </a:cubicBezTo>
                      <a:cubicBezTo>
                        <a:pt x="3511177" y="1892069"/>
                        <a:pt x="3512439" y="1895600"/>
                        <a:pt x="3518746" y="1882986"/>
                      </a:cubicBezTo>
                      <a:cubicBezTo>
                        <a:pt x="3520343" y="1879793"/>
                        <a:pt x="3521004" y="1876213"/>
                        <a:pt x="3522133" y="1872826"/>
                      </a:cubicBezTo>
                      <a:cubicBezTo>
                        <a:pt x="3519168" y="1855040"/>
                        <a:pt x="3515351" y="1844063"/>
                        <a:pt x="3522133" y="1825413"/>
                      </a:cubicBezTo>
                      <a:cubicBezTo>
                        <a:pt x="3523770" y="1820912"/>
                        <a:pt x="3529227" y="1818932"/>
                        <a:pt x="3532293" y="1815253"/>
                      </a:cubicBezTo>
                      <a:cubicBezTo>
                        <a:pt x="3544077" y="1801112"/>
                        <a:pt x="3532547" y="1807266"/>
                        <a:pt x="3549226" y="1801706"/>
                      </a:cubicBezTo>
                      <a:cubicBezTo>
                        <a:pt x="3550355" y="1798319"/>
                        <a:pt x="3550879" y="1794667"/>
                        <a:pt x="3552613" y="1791546"/>
                      </a:cubicBezTo>
                      <a:cubicBezTo>
                        <a:pt x="3556567" y="1784430"/>
                        <a:pt x="3566160" y="1771226"/>
                        <a:pt x="3566160" y="1771226"/>
                      </a:cubicBezTo>
                      <a:cubicBezTo>
                        <a:pt x="3565031" y="1763324"/>
                        <a:pt x="3564339" y="1755347"/>
                        <a:pt x="3562773" y="1747520"/>
                      </a:cubicBezTo>
                      <a:cubicBezTo>
                        <a:pt x="3562073" y="1744019"/>
                        <a:pt x="3560367" y="1740793"/>
                        <a:pt x="3559386" y="1737360"/>
                      </a:cubicBezTo>
                      <a:cubicBezTo>
                        <a:pt x="3558107" y="1732884"/>
                        <a:pt x="3557279" y="1728289"/>
                        <a:pt x="3556000" y="1723813"/>
                      </a:cubicBezTo>
                      <a:cubicBezTo>
                        <a:pt x="3555019" y="1720380"/>
                        <a:pt x="3553594" y="1717086"/>
                        <a:pt x="3552613" y="1713653"/>
                      </a:cubicBezTo>
                      <a:cubicBezTo>
                        <a:pt x="3551334" y="1709177"/>
                        <a:pt x="3550563" y="1704564"/>
                        <a:pt x="3549226" y="1700106"/>
                      </a:cubicBezTo>
                      <a:cubicBezTo>
                        <a:pt x="3547174" y="1693267"/>
                        <a:pt x="3544185" y="1686712"/>
                        <a:pt x="3542453" y="1679786"/>
                      </a:cubicBezTo>
                      <a:cubicBezTo>
                        <a:pt x="3540560" y="1672215"/>
                        <a:pt x="3535589" y="1650865"/>
                        <a:pt x="3532293" y="1645920"/>
                      </a:cubicBezTo>
                      <a:lnTo>
                        <a:pt x="3525520" y="1635760"/>
                      </a:lnTo>
                      <a:cubicBezTo>
                        <a:pt x="3522548" y="1623872"/>
                        <a:pt x="3518299" y="1614530"/>
                        <a:pt x="3525520" y="1601893"/>
                      </a:cubicBezTo>
                      <a:cubicBezTo>
                        <a:pt x="3527291" y="1598793"/>
                        <a:pt x="3532179" y="1599206"/>
                        <a:pt x="3535680" y="1598506"/>
                      </a:cubicBezTo>
                      <a:cubicBezTo>
                        <a:pt x="3543507" y="1596941"/>
                        <a:pt x="3551497" y="1596334"/>
                        <a:pt x="3559386" y="1595120"/>
                      </a:cubicBezTo>
                      <a:cubicBezTo>
                        <a:pt x="3566173" y="1594076"/>
                        <a:pt x="3572892" y="1592585"/>
                        <a:pt x="3579706" y="1591733"/>
                      </a:cubicBezTo>
                      <a:cubicBezTo>
                        <a:pt x="3590964" y="1590326"/>
                        <a:pt x="3602297" y="1589599"/>
                        <a:pt x="3613573" y="1588346"/>
                      </a:cubicBezTo>
                      <a:cubicBezTo>
                        <a:pt x="3622619" y="1587341"/>
                        <a:pt x="3631635" y="1586089"/>
                        <a:pt x="3640666" y="1584960"/>
                      </a:cubicBezTo>
                      <a:cubicBezTo>
                        <a:pt x="3642924" y="1588347"/>
                        <a:pt x="3645620" y="1591479"/>
                        <a:pt x="3647440" y="1595120"/>
                      </a:cubicBezTo>
                      <a:cubicBezTo>
                        <a:pt x="3649036" y="1598313"/>
                        <a:pt x="3649845" y="1601848"/>
                        <a:pt x="3650826" y="1605280"/>
                      </a:cubicBezTo>
                      <a:cubicBezTo>
                        <a:pt x="3652105" y="1609755"/>
                        <a:pt x="3652132" y="1614663"/>
                        <a:pt x="3654213" y="1618826"/>
                      </a:cubicBezTo>
                      <a:cubicBezTo>
                        <a:pt x="3655641" y="1621682"/>
                        <a:pt x="3658728" y="1623342"/>
                        <a:pt x="3660986" y="1625600"/>
                      </a:cubicBezTo>
                      <a:cubicBezTo>
                        <a:pt x="3671146" y="1624471"/>
                        <a:pt x="3681383" y="1623894"/>
                        <a:pt x="3691466" y="1622213"/>
                      </a:cubicBezTo>
                      <a:cubicBezTo>
                        <a:pt x="3694987" y="1621626"/>
                        <a:pt x="3698193" y="1619807"/>
                        <a:pt x="3701626" y="1618826"/>
                      </a:cubicBezTo>
                      <a:cubicBezTo>
                        <a:pt x="3706102" y="1617547"/>
                        <a:pt x="3710657" y="1616569"/>
                        <a:pt x="3715173" y="1615440"/>
                      </a:cubicBezTo>
                      <a:cubicBezTo>
                        <a:pt x="3732107" y="1621083"/>
                        <a:pt x="3724204" y="1615439"/>
                        <a:pt x="3732106" y="1639146"/>
                      </a:cubicBezTo>
                      <a:lnTo>
                        <a:pt x="3735493" y="1649306"/>
                      </a:lnTo>
                      <a:cubicBezTo>
                        <a:pt x="3744524" y="1648177"/>
                        <a:pt x="3753632" y="1647548"/>
                        <a:pt x="3762586" y="1645920"/>
                      </a:cubicBezTo>
                      <a:cubicBezTo>
                        <a:pt x="3766098" y="1645281"/>
                        <a:pt x="3769176" y="1642533"/>
                        <a:pt x="3772746" y="1642533"/>
                      </a:cubicBezTo>
                      <a:cubicBezTo>
                        <a:pt x="3789717" y="1642533"/>
                        <a:pt x="3806613" y="1644791"/>
                        <a:pt x="3823546" y="1645920"/>
                      </a:cubicBezTo>
                      <a:cubicBezTo>
                        <a:pt x="3825804" y="1648178"/>
                        <a:pt x="3828325" y="1650200"/>
                        <a:pt x="3830320" y="1652693"/>
                      </a:cubicBezTo>
                      <a:cubicBezTo>
                        <a:pt x="3832863" y="1655871"/>
                        <a:pt x="3833915" y="1660310"/>
                        <a:pt x="3837093" y="1662853"/>
                      </a:cubicBezTo>
                      <a:cubicBezTo>
                        <a:pt x="3839881" y="1665083"/>
                        <a:pt x="3844060" y="1664643"/>
                        <a:pt x="3847253" y="1666240"/>
                      </a:cubicBezTo>
                      <a:cubicBezTo>
                        <a:pt x="3850894" y="1668060"/>
                        <a:pt x="3854026" y="1670755"/>
                        <a:pt x="3857413" y="1673013"/>
                      </a:cubicBezTo>
                      <a:cubicBezTo>
                        <a:pt x="3860800" y="1669626"/>
                        <a:pt x="3864916" y="1666838"/>
                        <a:pt x="3867573" y="1662853"/>
                      </a:cubicBezTo>
                      <a:cubicBezTo>
                        <a:pt x="3869553" y="1659883"/>
                        <a:pt x="3868055" y="1654768"/>
                        <a:pt x="3870960" y="1652693"/>
                      </a:cubicBezTo>
                      <a:cubicBezTo>
                        <a:pt x="3876770" y="1648543"/>
                        <a:pt x="3891280" y="1645920"/>
                        <a:pt x="3891280" y="1645920"/>
                      </a:cubicBezTo>
                      <a:cubicBezTo>
                        <a:pt x="3905955" y="1647049"/>
                        <a:pt x="3920668" y="1647765"/>
                        <a:pt x="3935306" y="1649306"/>
                      </a:cubicBezTo>
                      <a:cubicBezTo>
                        <a:pt x="3949647" y="1650816"/>
                        <a:pt x="3956129" y="1652819"/>
                        <a:pt x="3969173" y="1656080"/>
                      </a:cubicBezTo>
                      <a:cubicBezTo>
                        <a:pt x="3997999" y="1675296"/>
                        <a:pt x="3981402" y="1668727"/>
                        <a:pt x="4019973" y="1673013"/>
                      </a:cubicBezTo>
                      <a:cubicBezTo>
                        <a:pt x="4036906" y="1671884"/>
                        <a:pt x="4053895" y="1671403"/>
                        <a:pt x="4070773" y="1669626"/>
                      </a:cubicBezTo>
                      <a:cubicBezTo>
                        <a:pt x="4075402" y="1669139"/>
                        <a:pt x="4079697" y="1666784"/>
                        <a:pt x="4084320" y="1666240"/>
                      </a:cubicBezTo>
                      <a:cubicBezTo>
                        <a:pt x="4098938" y="1664520"/>
                        <a:pt x="4113678" y="1664075"/>
                        <a:pt x="4128346" y="1662853"/>
                      </a:cubicBezTo>
                      <a:cubicBezTo>
                        <a:pt x="4140772" y="1661817"/>
                        <a:pt x="4153137" y="1659849"/>
                        <a:pt x="4165600" y="1659466"/>
                      </a:cubicBezTo>
                      <a:cubicBezTo>
                        <a:pt x="4226542" y="1657591"/>
                        <a:pt x="4287520" y="1657209"/>
                        <a:pt x="4348480" y="1656080"/>
                      </a:cubicBezTo>
                      <a:cubicBezTo>
                        <a:pt x="4358640" y="1654951"/>
                        <a:pt x="4368877" y="1654374"/>
                        <a:pt x="4378960" y="1652693"/>
                      </a:cubicBezTo>
                      <a:cubicBezTo>
                        <a:pt x="4382481" y="1652106"/>
                        <a:pt x="4385551" y="1649377"/>
                        <a:pt x="4389120" y="1649306"/>
                      </a:cubicBezTo>
                      <a:lnTo>
                        <a:pt x="4721013" y="1645920"/>
                      </a:lnTo>
                      <a:cubicBezTo>
                        <a:pt x="4724400" y="1644791"/>
                        <a:pt x="4727980" y="1640937"/>
                        <a:pt x="4731173" y="1642533"/>
                      </a:cubicBezTo>
                      <a:cubicBezTo>
                        <a:pt x="4734366" y="1644129"/>
                        <a:pt x="4733973" y="1649172"/>
                        <a:pt x="4734560" y="1652693"/>
                      </a:cubicBezTo>
                      <a:cubicBezTo>
                        <a:pt x="4736240" y="1662776"/>
                        <a:pt x="4735941" y="1673149"/>
                        <a:pt x="4737946" y="1683173"/>
                      </a:cubicBezTo>
                      <a:cubicBezTo>
                        <a:pt x="4739346" y="1690174"/>
                        <a:pt x="4742462" y="1696720"/>
                        <a:pt x="4744720" y="1703493"/>
                      </a:cubicBezTo>
                      <a:lnTo>
                        <a:pt x="4748106" y="1713653"/>
                      </a:lnTo>
                      <a:lnTo>
                        <a:pt x="4758266" y="1744133"/>
                      </a:lnTo>
                      <a:cubicBezTo>
                        <a:pt x="4759395" y="1747520"/>
                        <a:pt x="4758683" y="1752313"/>
                        <a:pt x="4761653" y="1754293"/>
                      </a:cubicBezTo>
                      <a:lnTo>
                        <a:pt x="4771813" y="1761066"/>
                      </a:lnTo>
                      <a:cubicBezTo>
                        <a:pt x="4793708" y="1757418"/>
                        <a:pt x="4787277" y="1762536"/>
                        <a:pt x="4795520" y="1754293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xmlns="" id="{4619B75C-46C4-4E69-A1D5-9623A6109B7C}"/>
                    </a:ext>
                  </a:extLst>
                </p:cNvPr>
                <p:cNvSpPr/>
                <p:nvPr/>
              </p:nvSpPr>
              <p:spPr>
                <a:xfrm>
                  <a:off x="304800" y="3281680"/>
                  <a:ext cx="3335867" cy="1635760"/>
                </a:xfrm>
                <a:custGeom>
                  <a:avLst/>
                  <a:gdLst>
                    <a:gd name="connsiteX0" fmla="*/ 0 w 3335867"/>
                    <a:gd name="connsiteY0" fmla="*/ 1452880 h 1635760"/>
                    <a:gd name="connsiteX1" fmla="*/ 16933 w 3335867"/>
                    <a:gd name="connsiteY1" fmla="*/ 1466427 h 1635760"/>
                    <a:gd name="connsiteX2" fmla="*/ 23707 w 3335867"/>
                    <a:gd name="connsiteY2" fmla="*/ 1486747 h 1635760"/>
                    <a:gd name="connsiteX3" fmla="*/ 37253 w 3335867"/>
                    <a:gd name="connsiteY3" fmla="*/ 1507067 h 1635760"/>
                    <a:gd name="connsiteX4" fmla="*/ 44027 w 3335867"/>
                    <a:gd name="connsiteY4" fmla="*/ 1517227 h 1635760"/>
                    <a:gd name="connsiteX5" fmla="*/ 54187 w 3335867"/>
                    <a:gd name="connsiteY5" fmla="*/ 1520613 h 1635760"/>
                    <a:gd name="connsiteX6" fmla="*/ 91440 w 3335867"/>
                    <a:gd name="connsiteY6" fmla="*/ 1517227 h 1635760"/>
                    <a:gd name="connsiteX7" fmla="*/ 111760 w 3335867"/>
                    <a:gd name="connsiteY7" fmla="*/ 1500293 h 1635760"/>
                    <a:gd name="connsiteX8" fmla="*/ 118533 w 3335867"/>
                    <a:gd name="connsiteY8" fmla="*/ 1490133 h 1635760"/>
                    <a:gd name="connsiteX9" fmla="*/ 125307 w 3335867"/>
                    <a:gd name="connsiteY9" fmla="*/ 1469813 h 1635760"/>
                    <a:gd name="connsiteX10" fmla="*/ 128693 w 3335867"/>
                    <a:gd name="connsiteY10" fmla="*/ 1442720 h 1635760"/>
                    <a:gd name="connsiteX11" fmla="*/ 138853 w 3335867"/>
                    <a:gd name="connsiteY11" fmla="*/ 1439333 h 1635760"/>
                    <a:gd name="connsiteX12" fmla="*/ 169333 w 3335867"/>
                    <a:gd name="connsiteY12" fmla="*/ 1442720 h 1635760"/>
                    <a:gd name="connsiteX13" fmla="*/ 172720 w 3335867"/>
                    <a:gd name="connsiteY13" fmla="*/ 1452880 h 1635760"/>
                    <a:gd name="connsiteX14" fmla="*/ 182880 w 3335867"/>
                    <a:gd name="connsiteY14" fmla="*/ 1463040 h 1635760"/>
                    <a:gd name="connsiteX15" fmla="*/ 189653 w 3335867"/>
                    <a:gd name="connsiteY15" fmla="*/ 1473200 h 1635760"/>
                    <a:gd name="connsiteX16" fmla="*/ 237067 w 3335867"/>
                    <a:gd name="connsiteY16" fmla="*/ 1469813 h 1635760"/>
                    <a:gd name="connsiteX17" fmla="*/ 250613 w 3335867"/>
                    <a:gd name="connsiteY17" fmla="*/ 1486747 h 1635760"/>
                    <a:gd name="connsiteX18" fmla="*/ 260773 w 3335867"/>
                    <a:gd name="connsiteY18" fmla="*/ 1490133 h 1635760"/>
                    <a:gd name="connsiteX19" fmla="*/ 287867 w 3335867"/>
                    <a:gd name="connsiteY19" fmla="*/ 1486747 h 1635760"/>
                    <a:gd name="connsiteX20" fmla="*/ 308187 w 3335867"/>
                    <a:gd name="connsiteY20" fmla="*/ 1479973 h 1635760"/>
                    <a:gd name="connsiteX21" fmla="*/ 318347 w 3335867"/>
                    <a:gd name="connsiteY21" fmla="*/ 1483360 h 1635760"/>
                    <a:gd name="connsiteX22" fmla="*/ 328507 w 3335867"/>
                    <a:gd name="connsiteY22" fmla="*/ 1513840 h 1635760"/>
                    <a:gd name="connsiteX23" fmla="*/ 362373 w 3335867"/>
                    <a:gd name="connsiteY23" fmla="*/ 1524000 h 1635760"/>
                    <a:gd name="connsiteX24" fmla="*/ 375920 w 3335867"/>
                    <a:gd name="connsiteY24" fmla="*/ 1537547 h 1635760"/>
                    <a:gd name="connsiteX25" fmla="*/ 389467 w 3335867"/>
                    <a:gd name="connsiteY25" fmla="*/ 1557867 h 1635760"/>
                    <a:gd name="connsiteX26" fmla="*/ 406400 w 3335867"/>
                    <a:gd name="connsiteY26" fmla="*/ 1584960 h 1635760"/>
                    <a:gd name="connsiteX27" fmla="*/ 426720 w 3335867"/>
                    <a:gd name="connsiteY27" fmla="*/ 1581573 h 1635760"/>
                    <a:gd name="connsiteX28" fmla="*/ 433493 w 3335867"/>
                    <a:gd name="connsiteY28" fmla="*/ 1571413 h 1635760"/>
                    <a:gd name="connsiteX29" fmla="*/ 440267 w 3335867"/>
                    <a:gd name="connsiteY29" fmla="*/ 1564640 h 1635760"/>
                    <a:gd name="connsiteX30" fmla="*/ 457200 w 3335867"/>
                    <a:gd name="connsiteY30" fmla="*/ 1537547 h 1635760"/>
                    <a:gd name="connsiteX31" fmla="*/ 470747 w 3335867"/>
                    <a:gd name="connsiteY31" fmla="*/ 1534160 h 1635760"/>
                    <a:gd name="connsiteX32" fmla="*/ 514773 w 3335867"/>
                    <a:gd name="connsiteY32" fmla="*/ 1537547 h 1635760"/>
                    <a:gd name="connsiteX33" fmla="*/ 521547 w 3335867"/>
                    <a:gd name="connsiteY33" fmla="*/ 1544320 h 1635760"/>
                    <a:gd name="connsiteX34" fmla="*/ 531707 w 3335867"/>
                    <a:gd name="connsiteY34" fmla="*/ 1551093 h 1635760"/>
                    <a:gd name="connsiteX35" fmla="*/ 548640 w 3335867"/>
                    <a:gd name="connsiteY35" fmla="*/ 1561253 h 1635760"/>
                    <a:gd name="connsiteX36" fmla="*/ 653627 w 3335867"/>
                    <a:gd name="connsiteY36" fmla="*/ 1564640 h 1635760"/>
                    <a:gd name="connsiteX37" fmla="*/ 667173 w 3335867"/>
                    <a:gd name="connsiteY37" fmla="*/ 1595120 h 1635760"/>
                    <a:gd name="connsiteX38" fmla="*/ 670560 w 3335867"/>
                    <a:gd name="connsiteY38" fmla="*/ 1605280 h 1635760"/>
                    <a:gd name="connsiteX39" fmla="*/ 690880 w 3335867"/>
                    <a:gd name="connsiteY39" fmla="*/ 1615440 h 1635760"/>
                    <a:gd name="connsiteX40" fmla="*/ 721360 w 3335867"/>
                    <a:gd name="connsiteY40" fmla="*/ 1612053 h 1635760"/>
                    <a:gd name="connsiteX41" fmla="*/ 728133 w 3335867"/>
                    <a:gd name="connsiteY41" fmla="*/ 1601893 h 1635760"/>
                    <a:gd name="connsiteX42" fmla="*/ 731520 w 3335867"/>
                    <a:gd name="connsiteY42" fmla="*/ 1591733 h 1635760"/>
                    <a:gd name="connsiteX43" fmla="*/ 734907 w 3335867"/>
                    <a:gd name="connsiteY43" fmla="*/ 1578187 h 1635760"/>
                    <a:gd name="connsiteX44" fmla="*/ 741680 w 3335867"/>
                    <a:gd name="connsiteY44" fmla="*/ 1571413 h 1635760"/>
                    <a:gd name="connsiteX45" fmla="*/ 762000 w 3335867"/>
                    <a:gd name="connsiteY45" fmla="*/ 1561253 h 1635760"/>
                    <a:gd name="connsiteX46" fmla="*/ 812800 w 3335867"/>
                    <a:gd name="connsiteY46" fmla="*/ 1564640 h 1635760"/>
                    <a:gd name="connsiteX47" fmla="*/ 816187 w 3335867"/>
                    <a:gd name="connsiteY47" fmla="*/ 1574800 h 1635760"/>
                    <a:gd name="connsiteX48" fmla="*/ 819573 w 3335867"/>
                    <a:gd name="connsiteY48" fmla="*/ 1595120 h 1635760"/>
                    <a:gd name="connsiteX49" fmla="*/ 843280 w 3335867"/>
                    <a:gd name="connsiteY49" fmla="*/ 1612053 h 1635760"/>
                    <a:gd name="connsiteX50" fmla="*/ 863600 w 3335867"/>
                    <a:gd name="connsiteY50" fmla="*/ 1625600 h 1635760"/>
                    <a:gd name="connsiteX51" fmla="*/ 873760 w 3335867"/>
                    <a:gd name="connsiteY51" fmla="*/ 1632373 h 1635760"/>
                    <a:gd name="connsiteX52" fmla="*/ 883920 w 3335867"/>
                    <a:gd name="connsiteY52" fmla="*/ 1635760 h 1635760"/>
                    <a:gd name="connsiteX53" fmla="*/ 917787 w 3335867"/>
                    <a:gd name="connsiteY53" fmla="*/ 1632373 h 1635760"/>
                    <a:gd name="connsiteX54" fmla="*/ 927947 w 3335867"/>
                    <a:gd name="connsiteY54" fmla="*/ 1625600 h 1635760"/>
                    <a:gd name="connsiteX55" fmla="*/ 948267 w 3335867"/>
                    <a:gd name="connsiteY55" fmla="*/ 1608667 h 1635760"/>
                    <a:gd name="connsiteX56" fmla="*/ 968587 w 3335867"/>
                    <a:gd name="connsiteY56" fmla="*/ 1601893 h 1635760"/>
                    <a:gd name="connsiteX57" fmla="*/ 995680 w 3335867"/>
                    <a:gd name="connsiteY57" fmla="*/ 1595120 h 1635760"/>
                    <a:gd name="connsiteX58" fmla="*/ 1019387 w 3335867"/>
                    <a:gd name="connsiteY58" fmla="*/ 1588347 h 1635760"/>
                    <a:gd name="connsiteX59" fmla="*/ 1063413 w 3335867"/>
                    <a:gd name="connsiteY59" fmla="*/ 1571413 h 1635760"/>
                    <a:gd name="connsiteX60" fmla="*/ 1070187 w 3335867"/>
                    <a:gd name="connsiteY60" fmla="*/ 1578187 h 1635760"/>
                    <a:gd name="connsiteX61" fmla="*/ 1080347 w 3335867"/>
                    <a:gd name="connsiteY61" fmla="*/ 1584960 h 1635760"/>
                    <a:gd name="connsiteX62" fmla="*/ 1087120 w 3335867"/>
                    <a:gd name="connsiteY62" fmla="*/ 1595120 h 1635760"/>
                    <a:gd name="connsiteX63" fmla="*/ 1097280 w 3335867"/>
                    <a:gd name="connsiteY63" fmla="*/ 1601893 h 1635760"/>
                    <a:gd name="connsiteX64" fmla="*/ 1120987 w 3335867"/>
                    <a:gd name="connsiteY64" fmla="*/ 1612053 h 1635760"/>
                    <a:gd name="connsiteX65" fmla="*/ 1175173 w 3335867"/>
                    <a:gd name="connsiteY65" fmla="*/ 1608667 h 1635760"/>
                    <a:gd name="connsiteX66" fmla="*/ 1185333 w 3335867"/>
                    <a:gd name="connsiteY66" fmla="*/ 1605280 h 1635760"/>
                    <a:gd name="connsiteX67" fmla="*/ 1198880 w 3335867"/>
                    <a:gd name="connsiteY67" fmla="*/ 1591733 h 1635760"/>
                    <a:gd name="connsiteX68" fmla="*/ 1212427 w 3335867"/>
                    <a:gd name="connsiteY68" fmla="*/ 1574800 h 1635760"/>
                    <a:gd name="connsiteX69" fmla="*/ 1219200 w 3335867"/>
                    <a:gd name="connsiteY69" fmla="*/ 1564640 h 1635760"/>
                    <a:gd name="connsiteX70" fmla="*/ 1229360 w 3335867"/>
                    <a:gd name="connsiteY70" fmla="*/ 1554480 h 1635760"/>
                    <a:gd name="connsiteX71" fmla="*/ 1242907 w 3335867"/>
                    <a:gd name="connsiteY71" fmla="*/ 1537547 h 1635760"/>
                    <a:gd name="connsiteX72" fmla="*/ 1253067 w 3335867"/>
                    <a:gd name="connsiteY72" fmla="*/ 1520613 h 1635760"/>
                    <a:gd name="connsiteX73" fmla="*/ 1266613 w 3335867"/>
                    <a:gd name="connsiteY73" fmla="*/ 1500293 h 1635760"/>
                    <a:gd name="connsiteX74" fmla="*/ 1276773 w 3335867"/>
                    <a:gd name="connsiteY74" fmla="*/ 1479973 h 1635760"/>
                    <a:gd name="connsiteX75" fmla="*/ 1280160 w 3335867"/>
                    <a:gd name="connsiteY75" fmla="*/ 1469813 h 1635760"/>
                    <a:gd name="connsiteX76" fmla="*/ 1293707 w 3335867"/>
                    <a:gd name="connsiteY76" fmla="*/ 1452880 h 1635760"/>
                    <a:gd name="connsiteX77" fmla="*/ 1307253 w 3335867"/>
                    <a:gd name="connsiteY77" fmla="*/ 1432560 h 1635760"/>
                    <a:gd name="connsiteX78" fmla="*/ 1320800 w 3335867"/>
                    <a:gd name="connsiteY78" fmla="*/ 1412240 h 1635760"/>
                    <a:gd name="connsiteX79" fmla="*/ 1324187 w 3335867"/>
                    <a:gd name="connsiteY79" fmla="*/ 1402080 h 1635760"/>
                    <a:gd name="connsiteX80" fmla="*/ 1337733 w 3335867"/>
                    <a:gd name="connsiteY80" fmla="*/ 1381760 h 1635760"/>
                    <a:gd name="connsiteX81" fmla="*/ 1344507 w 3335867"/>
                    <a:gd name="connsiteY81" fmla="*/ 1374987 h 1635760"/>
                    <a:gd name="connsiteX82" fmla="*/ 1358053 w 3335867"/>
                    <a:gd name="connsiteY82" fmla="*/ 1354667 h 1635760"/>
                    <a:gd name="connsiteX83" fmla="*/ 1364827 w 3335867"/>
                    <a:gd name="connsiteY83" fmla="*/ 1344507 h 1635760"/>
                    <a:gd name="connsiteX84" fmla="*/ 1371600 w 3335867"/>
                    <a:gd name="connsiteY84" fmla="*/ 1334347 h 1635760"/>
                    <a:gd name="connsiteX85" fmla="*/ 1378373 w 3335867"/>
                    <a:gd name="connsiteY85" fmla="*/ 1327573 h 1635760"/>
                    <a:gd name="connsiteX86" fmla="*/ 1398693 w 3335867"/>
                    <a:gd name="connsiteY86" fmla="*/ 1330960 h 1635760"/>
                    <a:gd name="connsiteX87" fmla="*/ 1442720 w 3335867"/>
                    <a:gd name="connsiteY87" fmla="*/ 1324187 h 1635760"/>
                    <a:gd name="connsiteX88" fmla="*/ 1452880 w 3335867"/>
                    <a:gd name="connsiteY88" fmla="*/ 1317413 h 1635760"/>
                    <a:gd name="connsiteX89" fmla="*/ 1473200 w 3335867"/>
                    <a:gd name="connsiteY89" fmla="*/ 1310640 h 1635760"/>
                    <a:gd name="connsiteX90" fmla="*/ 1500293 w 3335867"/>
                    <a:gd name="connsiteY90" fmla="*/ 1317413 h 1635760"/>
                    <a:gd name="connsiteX91" fmla="*/ 1530773 w 3335867"/>
                    <a:gd name="connsiteY91" fmla="*/ 1330960 h 1635760"/>
                    <a:gd name="connsiteX92" fmla="*/ 1584960 w 3335867"/>
                    <a:gd name="connsiteY92" fmla="*/ 1337733 h 1635760"/>
                    <a:gd name="connsiteX93" fmla="*/ 1689947 w 3335867"/>
                    <a:gd name="connsiteY93" fmla="*/ 1337733 h 1635760"/>
                    <a:gd name="connsiteX94" fmla="*/ 1693333 w 3335867"/>
                    <a:gd name="connsiteY94" fmla="*/ 1347893 h 1635760"/>
                    <a:gd name="connsiteX95" fmla="*/ 1706880 w 3335867"/>
                    <a:gd name="connsiteY95" fmla="*/ 1351280 h 1635760"/>
                    <a:gd name="connsiteX96" fmla="*/ 1757680 w 3335867"/>
                    <a:gd name="connsiteY96" fmla="*/ 1347893 h 1635760"/>
                    <a:gd name="connsiteX97" fmla="*/ 1767840 w 3335867"/>
                    <a:gd name="connsiteY97" fmla="*/ 1341120 h 1635760"/>
                    <a:gd name="connsiteX98" fmla="*/ 1788160 w 3335867"/>
                    <a:gd name="connsiteY98" fmla="*/ 1334347 h 1635760"/>
                    <a:gd name="connsiteX99" fmla="*/ 1794933 w 3335867"/>
                    <a:gd name="connsiteY99" fmla="*/ 1327573 h 1635760"/>
                    <a:gd name="connsiteX100" fmla="*/ 1815253 w 3335867"/>
                    <a:gd name="connsiteY100" fmla="*/ 1320800 h 1635760"/>
                    <a:gd name="connsiteX101" fmla="*/ 1859280 w 3335867"/>
                    <a:gd name="connsiteY101" fmla="*/ 1324187 h 1635760"/>
                    <a:gd name="connsiteX102" fmla="*/ 1872827 w 3335867"/>
                    <a:gd name="connsiteY102" fmla="*/ 1327573 h 1635760"/>
                    <a:gd name="connsiteX103" fmla="*/ 1889760 w 3335867"/>
                    <a:gd name="connsiteY103" fmla="*/ 1330960 h 1635760"/>
                    <a:gd name="connsiteX104" fmla="*/ 1910080 w 3335867"/>
                    <a:gd name="connsiteY104" fmla="*/ 1337733 h 1635760"/>
                    <a:gd name="connsiteX105" fmla="*/ 1920240 w 3335867"/>
                    <a:gd name="connsiteY105" fmla="*/ 1341120 h 1635760"/>
                    <a:gd name="connsiteX106" fmla="*/ 1974427 w 3335867"/>
                    <a:gd name="connsiteY106" fmla="*/ 1351280 h 1635760"/>
                    <a:gd name="connsiteX107" fmla="*/ 1987973 w 3335867"/>
                    <a:gd name="connsiteY107" fmla="*/ 1354667 h 1635760"/>
                    <a:gd name="connsiteX108" fmla="*/ 2008293 w 3335867"/>
                    <a:gd name="connsiteY108" fmla="*/ 1361440 h 1635760"/>
                    <a:gd name="connsiteX109" fmla="*/ 2123440 w 3335867"/>
                    <a:gd name="connsiteY109" fmla="*/ 1358053 h 1635760"/>
                    <a:gd name="connsiteX110" fmla="*/ 2133600 w 3335867"/>
                    <a:gd name="connsiteY110" fmla="*/ 1354667 h 1635760"/>
                    <a:gd name="connsiteX111" fmla="*/ 2140373 w 3335867"/>
                    <a:gd name="connsiteY111" fmla="*/ 1347893 h 1635760"/>
                    <a:gd name="connsiteX112" fmla="*/ 2143760 w 3335867"/>
                    <a:gd name="connsiteY112" fmla="*/ 1337733 h 1635760"/>
                    <a:gd name="connsiteX113" fmla="*/ 2164080 w 3335867"/>
                    <a:gd name="connsiteY113" fmla="*/ 1341120 h 1635760"/>
                    <a:gd name="connsiteX114" fmla="*/ 2184400 w 3335867"/>
                    <a:gd name="connsiteY114" fmla="*/ 1351280 h 1635760"/>
                    <a:gd name="connsiteX115" fmla="*/ 2194560 w 3335867"/>
                    <a:gd name="connsiteY115" fmla="*/ 1354667 h 1635760"/>
                    <a:gd name="connsiteX116" fmla="*/ 2201333 w 3335867"/>
                    <a:gd name="connsiteY116" fmla="*/ 1364827 h 1635760"/>
                    <a:gd name="connsiteX117" fmla="*/ 2241973 w 3335867"/>
                    <a:gd name="connsiteY117" fmla="*/ 1368213 h 1635760"/>
                    <a:gd name="connsiteX118" fmla="*/ 2248747 w 3335867"/>
                    <a:gd name="connsiteY118" fmla="*/ 1270000 h 1635760"/>
                    <a:gd name="connsiteX119" fmla="*/ 2252133 w 3335867"/>
                    <a:gd name="connsiteY119" fmla="*/ 1249680 h 1635760"/>
                    <a:gd name="connsiteX120" fmla="*/ 2262293 w 3335867"/>
                    <a:gd name="connsiteY120" fmla="*/ 1242907 h 1635760"/>
                    <a:gd name="connsiteX121" fmla="*/ 2289387 w 3335867"/>
                    <a:gd name="connsiteY121" fmla="*/ 1236133 h 1635760"/>
                    <a:gd name="connsiteX122" fmla="*/ 2309707 w 3335867"/>
                    <a:gd name="connsiteY122" fmla="*/ 1229360 h 1635760"/>
                    <a:gd name="connsiteX123" fmla="*/ 2340187 w 3335867"/>
                    <a:gd name="connsiteY123" fmla="*/ 1222587 h 1635760"/>
                    <a:gd name="connsiteX124" fmla="*/ 2346960 w 3335867"/>
                    <a:gd name="connsiteY124" fmla="*/ 1215813 h 1635760"/>
                    <a:gd name="connsiteX125" fmla="*/ 2367280 w 3335867"/>
                    <a:gd name="connsiteY125" fmla="*/ 1202267 h 1635760"/>
                    <a:gd name="connsiteX126" fmla="*/ 2380827 w 3335867"/>
                    <a:gd name="connsiteY126" fmla="*/ 1188720 h 1635760"/>
                    <a:gd name="connsiteX127" fmla="*/ 2401147 w 3335867"/>
                    <a:gd name="connsiteY127" fmla="*/ 1178560 h 1635760"/>
                    <a:gd name="connsiteX128" fmla="*/ 2455333 w 3335867"/>
                    <a:gd name="connsiteY128" fmla="*/ 1185333 h 1635760"/>
                    <a:gd name="connsiteX129" fmla="*/ 2472267 w 3335867"/>
                    <a:gd name="connsiteY129" fmla="*/ 1188720 h 1635760"/>
                    <a:gd name="connsiteX130" fmla="*/ 2492587 w 3335867"/>
                    <a:gd name="connsiteY130" fmla="*/ 1195493 h 1635760"/>
                    <a:gd name="connsiteX131" fmla="*/ 2519680 w 3335867"/>
                    <a:gd name="connsiteY131" fmla="*/ 1215813 h 1635760"/>
                    <a:gd name="connsiteX132" fmla="*/ 2529840 w 3335867"/>
                    <a:gd name="connsiteY132" fmla="*/ 1222587 h 1635760"/>
                    <a:gd name="connsiteX133" fmla="*/ 2536613 w 3335867"/>
                    <a:gd name="connsiteY133" fmla="*/ 1232747 h 1635760"/>
                    <a:gd name="connsiteX134" fmla="*/ 2546773 w 3335867"/>
                    <a:gd name="connsiteY134" fmla="*/ 1236133 h 1635760"/>
                    <a:gd name="connsiteX135" fmla="*/ 2553547 w 3335867"/>
                    <a:gd name="connsiteY135" fmla="*/ 1242907 h 1635760"/>
                    <a:gd name="connsiteX136" fmla="*/ 2556933 w 3335867"/>
                    <a:gd name="connsiteY136" fmla="*/ 1253067 h 1635760"/>
                    <a:gd name="connsiteX137" fmla="*/ 2563707 w 3335867"/>
                    <a:gd name="connsiteY137" fmla="*/ 1259840 h 1635760"/>
                    <a:gd name="connsiteX138" fmla="*/ 2570480 w 3335867"/>
                    <a:gd name="connsiteY138" fmla="*/ 1280160 h 1635760"/>
                    <a:gd name="connsiteX139" fmla="*/ 2580640 w 3335867"/>
                    <a:gd name="connsiteY139" fmla="*/ 1300480 h 1635760"/>
                    <a:gd name="connsiteX140" fmla="*/ 2587413 w 3335867"/>
                    <a:gd name="connsiteY140" fmla="*/ 1310640 h 1635760"/>
                    <a:gd name="connsiteX141" fmla="*/ 2604347 w 3335867"/>
                    <a:gd name="connsiteY141" fmla="*/ 1327573 h 1635760"/>
                    <a:gd name="connsiteX142" fmla="*/ 2614507 w 3335867"/>
                    <a:gd name="connsiteY142" fmla="*/ 1344507 h 1635760"/>
                    <a:gd name="connsiteX143" fmla="*/ 2631440 w 3335867"/>
                    <a:gd name="connsiteY143" fmla="*/ 1361440 h 1635760"/>
                    <a:gd name="connsiteX144" fmla="*/ 2648373 w 3335867"/>
                    <a:gd name="connsiteY144" fmla="*/ 1358053 h 1635760"/>
                    <a:gd name="connsiteX145" fmla="*/ 2655147 w 3335867"/>
                    <a:gd name="connsiteY145" fmla="*/ 1351280 h 1635760"/>
                    <a:gd name="connsiteX146" fmla="*/ 2665307 w 3335867"/>
                    <a:gd name="connsiteY146" fmla="*/ 1347893 h 1635760"/>
                    <a:gd name="connsiteX147" fmla="*/ 2678853 w 3335867"/>
                    <a:gd name="connsiteY147" fmla="*/ 1317413 h 1635760"/>
                    <a:gd name="connsiteX148" fmla="*/ 2699173 w 3335867"/>
                    <a:gd name="connsiteY148" fmla="*/ 1310640 h 1635760"/>
                    <a:gd name="connsiteX149" fmla="*/ 2709333 w 3335867"/>
                    <a:gd name="connsiteY149" fmla="*/ 1307253 h 1635760"/>
                    <a:gd name="connsiteX150" fmla="*/ 2719493 w 3335867"/>
                    <a:gd name="connsiteY150" fmla="*/ 1303867 h 1635760"/>
                    <a:gd name="connsiteX151" fmla="*/ 2726267 w 3335867"/>
                    <a:gd name="connsiteY151" fmla="*/ 1283547 h 1635760"/>
                    <a:gd name="connsiteX152" fmla="*/ 2729653 w 3335867"/>
                    <a:gd name="connsiteY152" fmla="*/ 1273387 h 1635760"/>
                    <a:gd name="connsiteX153" fmla="*/ 2743200 w 3335867"/>
                    <a:gd name="connsiteY153" fmla="*/ 1259840 h 1635760"/>
                    <a:gd name="connsiteX154" fmla="*/ 2773680 w 3335867"/>
                    <a:gd name="connsiteY154" fmla="*/ 1256453 h 1635760"/>
                    <a:gd name="connsiteX155" fmla="*/ 2892213 w 3335867"/>
                    <a:gd name="connsiteY155" fmla="*/ 1253067 h 1635760"/>
                    <a:gd name="connsiteX156" fmla="*/ 2905760 w 3335867"/>
                    <a:gd name="connsiteY156" fmla="*/ 1236133 h 1635760"/>
                    <a:gd name="connsiteX157" fmla="*/ 2909147 w 3335867"/>
                    <a:gd name="connsiteY157" fmla="*/ 1225973 h 1635760"/>
                    <a:gd name="connsiteX158" fmla="*/ 2905760 w 3335867"/>
                    <a:gd name="connsiteY158" fmla="*/ 1181947 h 1635760"/>
                    <a:gd name="connsiteX159" fmla="*/ 2902373 w 3335867"/>
                    <a:gd name="connsiteY159" fmla="*/ 1171787 h 1635760"/>
                    <a:gd name="connsiteX160" fmla="*/ 2895600 w 3335867"/>
                    <a:gd name="connsiteY160" fmla="*/ 1144693 h 1635760"/>
                    <a:gd name="connsiteX161" fmla="*/ 2888827 w 3335867"/>
                    <a:gd name="connsiteY161" fmla="*/ 1124373 h 1635760"/>
                    <a:gd name="connsiteX162" fmla="*/ 2885440 w 3335867"/>
                    <a:gd name="connsiteY162" fmla="*/ 1114213 h 1635760"/>
                    <a:gd name="connsiteX163" fmla="*/ 2888827 w 3335867"/>
                    <a:gd name="connsiteY163" fmla="*/ 1083733 h 1635760"/>
                    <a:gd name="connsiteX164" fmla="*/ 2898987 w 3335867"/>
                    <a:gd name="connsiteY164" fmla="*/ 1076960 h 1635760"/>
                    <a:gd name="connsiteX165" fmla="*/ 2919307 w 3335867"/>
                    <a:gd name="connsiteY165" fmla="*/ 1070187 h 1635760"/>
                    <a:gd name="connsiteX166" fmla="*/ 2926080 w 3335867"/>
                    <a:gd name="connsiteY166" fmla="*/ 1063413 h 1635760"/>
                    <a:gd name="connsiteX167" fmla="*/ 2932853 w 3335867"/>
                    <a:gd name="connsiteY167" fmla="*/ 1016000 h 1635760"/>
                    <a:gd name="connsiteX168" fmla="*/ 2956560 w 3335867"/>
                    <a:gd name="connsiteY168" fmla="*/ 988907 h 1635760"/>
                    <a:gd name="connsiteX169" fmla="*/ 2963333 w 3335867"/>
                    <a:gd name="connsiteY169" fmla="*/ 982133 h 1635760"/>
                    <a:gd name="connsiteX170" fmla="*/ 2959947 w 3335867"/>
                    <a:gd name="connsiteY170" fmla="*/ 938107 h 1635760"/>
                    <a:gd name="connsiteX171" fmla="*/ 2953173 w 3335867"/>
                    <a:gd name="connsiteY171" fmla="*/ 927947 h 1635760"/>
                    <a:gd name="connsiteX172" fmla="*/ 2946400 w 3335867"/>
                    <a:gd name="connsiteY172" fmla="*/ 907627 h 1635760"/>
                    <a:gd name="connsiteX173" fmla="*/ 2936240 w 3335867"/>
                    <a:gd name="connsiteY173" fmla="*/ 904240 h 1635760"/>
                    <a:gd name="connsiteX174" fmla="*/ 2919307 w 3335867"/>
                    <a:gd name="connsiteY174" fmla="*/ 890693 h 1635760"/>
                    <a:gd name="connsiteX175" fmla="*/ 2912533 w 3335867"/>
                    <a:gd name="connsiteY175" fmla="*/ 880533 h 1635760"/>
                    <a:gd name="connsiteX176" fmla="*/ 2902373 w 3335867"/>
                    <a:gd name="connsiteY176" fmla="*/ 870373 h 1635760"/>
                    <a:gd name="connsiteX177" fmla="*/ 2895600 w 3335867"/>
                    <a:gd name="connsiteY177" fmla="*/ 860213 h 1635760"/>
                    <a:gd name="connsiteX178" fmla="*/ 2885440 w 3335867"/>
                    <a:gd name="connsiteY178" fmla="*/ 853440 h 1635760"/>
                    <a:gd name="connsiteX179" fmla="*/ 2878667 w 3335867"/>
                    <a:gd name="connsiteY179" fmla="*/ 843280 h 1635760"/>
                    <a:gd name="connsiteX180" fmla="*/ 2875280 w 3335867"/>
                    <a:gd name="connsiteY180" fmla="*/ 833120 h 1635760"/>
                    <a:gd name="connsiteX181" fmla="*/ 2865120 w 3335867"/>
                    <a:gd name="connsiteY181" fmla="*/ 822960 h 1635760"/>
                    <a:gd name="connsiteX182" fmla="*/ 2858347 w 3335867"/>
                    <a:gd name="connsiteY182" fmla="*/ 812800 h 1635760"/>
                    <a:gd name="connsiteX183" fmla="*/ 2831253 w 3335867"/>
                    <a:gd name="connsiteY183" fmla="*/ 809413 h 1635760"/>
                    <a:gd name="connsiteX184" fmla="*/ 2817707 w 3335867"/>
                    <a:gd name="connsiteY184" fmla="*/ 806027 h 1635760"/>
                    <a:gd name="connsiteX185" fmla="*/ 2780453 w 3335867"/>
                    <a:gd name="connsiteY185" fmla="*/ 802640 h 1635760"/>
                    <a:gd name="connsiteX186" fmla="*/ 2763520 w 3335867"/>
                    <a:gd name="connsiteY186" fmla="*/ 789093 h 1635760"/>
                    <a:gd name="connsiteX187" fmla="*/ 2760133 w 3335867"/>
                    <a:gd name="connsiteY187" fmla="*/ 778933 h 1635760"/>
                    <a:gd name="connsiteX188" fmla="*/ 2749973 w 3335867"/>
                    <a:gd name="connsiteY188" fmla="*/ 758613 h 1635760"/>
                    <a:gd name="connsiteX189" fmla="*/ 2746587 w 3335867"/>
                    <a:gd name="connsiteY189" fmla="*/ 738293 h 1635760"/>
                    <a:gd name="connsiteX190" fmla="*/ 2726267 w 3335867"/>
                    <a:gd name="connsiteY190" fmla="*/ 731520 h 1635760"/>
                    <a:gd name="connsiteX191" fmla="*/ 2716107 w 3335867"/>
                    <a:gd name="connsiteY191" fmla="*/ 728133 h 1635760"/>
                    <a:gd name="connsiteX192" fmla="*/ 2705947 w 3335867"/>
                    <a:gd name="connsiteY192" fmla="*/ 724747 h 1635760"/>
                    <a:gd name="connsiteX193" fmla="*/ 2695787 w 3335867"/>
                    <a:gd name="connsiteY193" fmla="*/ 721360 h 1635760"/>
                    <a:gd name="connsiteX194" fmla="*/ 2689013 w 3335867"/>
                    <a:gd name="connsiteY194" fmla="*/ 714587 h 1635760"/>
                    <a:gd name="connsiteX195" fmla="*/ 2685627 w 3335867"/>
                    <a:gd name="connsiteY195" fmla="*/ 701040 h 1635760"/>
                    <a:gd name="connsiteX196" fmla="*/ 2678853 w 3335867"/>
                    <a:gd name="connsiteY196" fmla="*/ 680720 h 1635760"/>
                    <a:gd name="connsiteX197" fmla="*/ 2672080 w 3335867"/>
                    <a:gd name="connsiteY197" fmla="*/ 653627 h 1635760"/>
                    <a:gd name="connsiteX198" fmla="*/ 2668693 w 3335867"/>
                    <a:gd name="connsiteY198" fmla="*/ 609600 h 1635760"/>
                    <a:gd name="connsiteX199" fmla="*/ 2661920 w 3335867"/>
                    <a:gd name="connsiteY199" fmla="*/ 589280 h 1635760"/>
                    <a:gd name="connsiteX200" fmla="*/ 2651760 w 3335867"/>
                    <a:gd name="connsiteY200" fmla="*/ 582507 h 1635760"/>
                    <a:gd name="connsiteX201" fmla="*/ 2580640 w 3335867"/>
                    <a:gd name="connsiteY201" fmla="*/ 575733 h 1635760"/>
                    <a:gd name="connsiteX202" fmla="*/ 2536613 w 3335867"/>
                    <a:gd name="connsiteY202" fmla="*/ 592667 h 1635760"/>
                    <a:gd name="connsiteX203" fmla="*/ 2536613 w 3335867"/>
                    <a:gd name="connsiteY203" fmla="*/ 592667 h 1635760"/>
                    <a:gd name="connsiteX204" fmla="*/ 2523067 w 3335867"/>
                    <a:gd name="connsiteY204" fmla="*/ 596053 h 1635760"/>
                    <a:gd name="connsiteX205" fmla="*/ 2502747 w 3335867"/>
                    <a:gd name="connsiteY205" fmla="*/ 602827 h 1635760"/>
                    <a:gd name="connsiteX206" fmla="*/ 2482427 w 3335867"/>
                    <a:gd name="connsiteY206" fmla="*/ 575733 h 1635760"/>
                    <a:gd name="connsiteX207" fmla="*/ 2475653 w 3335867"/>
                    <a:gd name="connsiteY207" fmla="*/ 565573 h 1635760"/>
                    <a:gd name="connsiteX208" fmla="*/ 2472267 w 3335867"/>
                    <a:gd name="connsiteY208" fmla="*/ 555413 h 1635760"/>
                    <a:gd name="connsiteX209" fmla="*/ 2475653 w 3335867"/>
                    <a:gd name="connsiteY209" fmla="*/ 524933 h 1635760"/>
                    <a:gd name="connsiteX210" fmla="*/ 2492587 w 3335867"/>
                    <a:gd name="connsiteY210" fmla="*/ 511387 h 1635760"/>
                    <a:gd name="connsiteX211" fmla="*/ 2499360 w 3335867"/>
                    <a:gd name="connsiteY211" fmla="*/ 504613 h 1635760"/>
                    <a:gd name="connsiteX212" fmla="*/ 2529840 w 3335867"/>
                    <a:gd name="connsiteY212" fmla="*/ 491067 h 1635760"/>
                    <a:gd name="connsiteX213" fmla="*/ 2543387 w 3335867"/>
                    <a:gd name="connsiteY213" fmla="*/ 474133 h 1635760"/>
                    <a:gd name="connsiteX214" fmla="*/ 2553547 w 3335867"/>
                    <a:gd name="connsiteY214" fmla="*/ 470747 h 1635760"/>
                    <a:gd name="connsiteX215" fmla="*/ 2567093 w 3335867"/>
                    <a:gd name="connsiteY215" fmla="*/ 453813 h 1635760"/>
                    <a:gd name="connsiteX216" fmla="*/ 2573867 w 3335867"/>
                    <a:gd name="connsiteY216" fmla="*/ 447040 h 1635760"/>
                    <a:gd name="connsiteX217" fmla="*/ 2594187 w 3335867"/>
                    <a:gd name="connsiteY217" fmla="*/ 450427 h 1635760"/>
                    <a:gd name="connsiteX218" fmla="*/ 2600960 w 3335867"/>
                    <a:gd name="connsiteY218" fmla="*/ 460587 h 1635760"/>
                    <a:gd name="connsiteX219" fmla="*/ 2611120 w 3335867"/>
                    <a:gd name="connsiteY219" fmla="*/ 463973 h 1635760"/>
                    <a:gd name="connsiteX220" fmla="*/ 2617893 w 3335867"/>
                    <a:gd name="connsiteY220" fmla="*/ 470747 h 1635760"/>
                    <a:gd name="connsiteX221" fmla="*/ 2638213 w 3335867"/>
                    <a:gd name="connsiteY221" fmla="*/ 477520 h 1635760"/>
                    <a:gd name="connsiteX222" fmla="*/ 2648373 w 3335867"/>
                    <a:gd name="connsiteY222" fmla="*/ 480907 h 1635760"/>
                    <a:gd name="connsiteX223" fmla="*/ 2678853 w 3335867"/>
                    <a:gd name="connsiteY223" fmla="*/ 494453 h 1635760"/>
                    <a:gd name="connsiteX224" fmla="*/ 2689013 w 3335867"/>
                    <a:gd name="connsiteY224" fmla="*/ 497840 h 1635760"/>
                    <a:gd name="connsiteX225" fmla="*/ 2719493 w 3335867"/>
                    <a:gd name="connsiteY225" fmla="*/ 514773 h 1635760"/>
                    <a:gd name="connsiteX226" fmla="*/ 2746587 w 3335867"/>
                    <a:gd name="connsiteY226" fmla="*/ 535093 h 1635760"/>
                    <a:gd name="connsiteX227" fmla="*/ 2756747 w 3335867"/>
                    <a:gd name="connsiteY227" fmla="*/ 538480 h 1635760"/>
                    <a:gd name="connsiteX228" fmla="*/ 2777067 w 3335867"/>
                    <a:gd name="connsiteY228" fmla="*/ 552027 h 1635760"/>
                    <a:gd name="connsiteX229" fmla="*/ 2797387 w 3335867"/>
                    <a:gd name="connsiteY229" fmla="*/ 568960 h 1635760"/>
                    <a:gd name="connsiteX230" fmla="*/ 2817707 w 3335867"/>
                    <a:gd name="connsiteY230" fmla="*/ 579120 h 1635760"/>
                    <a:gd name="connsiteX231" fmla="*/ 2854960 w 3335867"/>
                    <a:gd name="connsiteY231" fmla="*/ 575733 h 1635760"/>
                    <a:gd name="connsiteX232" fmla="*/ 2871893 w 3335867"/>
                    <a:gd name="connsiteY232" fmla="*/ 558800 h 1635760"/>
                    <a:gd name="connsiteX233" fmla="*/ 2882053 w 3335867"/>
                    <a:gd name="connsiteY233" fmla="*/ 555413 h 1635760"/>
                    <a:gd name="connsiteX234" fmla="*/ 2898987 w 3335867"/>
                    <a:gd name="connsiteY234" fmla="*/ 538480 h 1635760"/>
                    <a:gd name="connsiteX235" fmla="*/ 2936240 w 3335867"/>
                    <a:gd name="connsiteY235" fmla="*/ 528320 h 1635760"/>
                    <a:gd name="connsiteX236" fmla="*/ 2963333 w 3335867"/>
                    <a:gd name="connsiteY236" fmla="*/ 521547 h 1635760"/>
                    <a:gd name="connsiteX237" fmla="*/ 2980267 w 3335867"/>
                    <a:gd name="connsiteY237" fmla="*/ 518160 h 1635760"/>
                    <a:gd name="connsiteX238" fmla="*/ 3000587 w 3335867"/>
                    <a:gd name="connsiteY238" fmla="*/ 511387 h 1635760"/>
                    <a:gd name="connsiteX239" fmla="*/ 3017520 w 3335867"/>
                    <a:gd name="connsiteY239" fmla="*/ 501227 h 1635760"/>
                    <a:gd name="connsiteX240" fmla="*/ 3031067 w 3335867"/>
                    <a:gd name="connsiteY240" fmla="*/ 487680 h 1635760"/>
                    <a:gd name="connsiteX241" fmla="*/ 3041227 w 3335867"/>
                    <a:gd name="connsiteY241" fmla="*/ 480907 h 1635760"/>
                    <a:gd name="connsiteX242" fmla="*/ 3061547 w 3335867"/>
                    <a:gd name="connsiteY242" fmla="*/ 457200 h 1635760"/>
                    <a:gd name="connsiteX243" fmla="*/ 3071707 w 3335867"/>
                    <a:gd name="connsiteY243" fmla="*/ 447040 h 1635760"/>
                    <a:gd name="connsiteX244" fmla="*/ 3081867 w 3335867"/>
                    <a:gd name="connsiteY244" fmla="*/ 440267 h 1635760"/>
                    <a:gd name="connsiteX245" fmla="*/ 3102187 w 3335867"/>
                    <a:gd name="connsiteY245" fmla="*/ 419947 h 1635760"/>
                    <a:gd name="connsiteX246" fmla="*/ 3108960 w 3335867"/>
                    <a:gd name="connsiteY246" fmla="*/ 413173 h 1635760"/>
                    <a:gd name="connsiteX247" fmla="*/ 3122507 w 3335867"/>
                    <a:gd name="connsiteY247" fmla="*/ 396240 h 1635760"/>
                    <a:gd name="connsiteX248" fmla="*/ 3125893 w 3335867"/>
                    <a:gd name="connsiteY248" fmla="*/ 386080 h 1635760"/>
                    <a:gd name="connsiteX249" fmla="*/ 3132667 w 3335867"/>
                    <a:gd name="connsiteY249" fmla="*/ 379307 h 1635760"/>
                    <a:gd name="connsiteX250" fmla="*/ 3149600 w 3335867"/>
                    <a:gd name="connsiteY250" fmla="*/ 365760 h 1635760"/>
                    <a:gd name="connsiteX251" fmla="*/ 3152987 w 3335867"/>
                    <a:gd name="connsiteY251" fmla="*/ 355600 h 1635760"/>
                    <a:gd name="connsiteX252" fmla="*/ 3169920 w 3335867"/>
                    <a:gd name="connsiteY252" fmla="*/ 331893 h 1635760"/>
                    <a:gd name="connsiteX253" fmla="*/ 3176693 w 3335867"/>
                    <a:gd name="connsiteY253" fmla="*/ 311573 h 1635760"/>
                    <a:gd name="connsiteX254" fmla="*/ 3190240 w 3335867"/>
                    <a:gd name="connsiteY254" fmla="*/ 294640 h 1635760"/>
                    <a:gd name="connsiteX255" fmla="*/ 3200400 w 3335867"/>
                    <a:gd name="connsiteY255" fmla="*/ 254000 h 1635760"/>
                    <a:gd name="connsiteX256" fmla="*/ 3200400 w 3335867"/>
                    <a:gd name="connsiteY256" fmla="*/ 254000 h 1635760"/>
                    <a:gd name="connsiteX257" fmla="*/ 3207173 w 3335867"/>
                    <a:gd name="connsiteY257" fmla="*/ 223520 h 1635760"/>
                    <a:gd name="connsiteX258" fmla="*/ 3213947 w 3335867"/>
                    <a:gd name="connsiteY258" fmla="*/ 196427 h 1635760"/>
                    <a:gd name="connsiteX259" fmla="*/ 3224107 w 3335867"/>
                    <a:gd name="connsiteY259" fmla="*/ 149013 h 1635760"/>
                    <a:gd name="connsiteX260" fmla="*/ 3230880 w 3335867"/>
                    <a:gd name="connsiteY260" fmla="*/ 138853 h 1635760"/>
                    <a:gd name="connsiteX261" fmla="*/ 3234267 w 3335867"/>
                    <a:gd name="connsiteY261" fmla="*/ 128693 h 1635760"/>
                    <a:gd name="connsiteX262" fmla="*/ 3244427 w 3335867"/>
                    <a:gd name="connsiteY262" fmla="*/ 118533 h 1635760"/>
                    <a:gd name="connsiteX263" fmla="*/ 3257973 w 3335867"/>
                    <a:gd name="connsiteY263" fmla="*/ 98213 h 1635760"/>
                    <a:gd name="connsiteX264" fmla="*/ 3271520 w 3335867"/>
                    <a:gd name="connsiteY264" fmla="*/ 81280 h 1635760"/>
                    <a:gd name="connsiteX265" fmla="*/ 3281680 w 3335867"/>
                    <a:gd name="connsiteY265" fmla="*/ 71120 h 1635760"/>
                    <a:gd name="connsiteX266" fmla="*/ 3291840 w 3335867"/>
                    <a:gd name="connsiteY266" fmla="*/ 50800 h 1635760"/>
                    <a:gd name="connsiteX267" fmla="*/ 3302000 w 3335867"/>
                    <a:gd name="connsiteY267" fmla="*/ 37253 h 1635760"/>
                    <a:gd name="connsiteX268" fmla="*/ 3322320 w 3335867"/>
                    <a:gd name="connsiteY268" fmla="*/ 23707 h 1635760"/>
                    <a:gd name="connsiteX269" fmla="*/ 3329093 w 3335867"/>
                    <a:gd name="connsiteY269" fmla="*/ 16933 h 1635760"/>
                    <a:gd name="connsiteX270" fmla="*/ 3335867 w 3335867"/>
                    <a:gd name="connsiteY270" fmla="*/ 0 h 1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</a:cxnLst>
                  <a:rect l="l" t="t" r="r" b="b"/>
                  <a:pathLst>
                    <a:path w="3335867" h="1635760">
                      <a:moveTo>
                        <a:pt x="0" y="1452880"/>
                      </a:moveTo>
                      <a:cubicBezTo>
                        <a:pt x="5644" y="1457396"/>
                        <a:pt x="12788" y="1460505"/>
                        <a:pt x="16933" y="1466427"/>
                      </a:cubicBezTo>
                      <a:cubicBezTo>
                        <a:pt x="21027" y="1472276"/>
                        <a:pt x="19747" y="1480806"/>
                        <a:pt x="23707" y="1486747"/>
                      </a:cubicBezTo>
                      <a:lnTo>
                        <a:pt x="37253" y="1507067"/>
                      </a:lnTo>
                      <a:cubicBezTo>
                        <a:pt x="39511" y="1510454"/>
                        <a:pt x="40165" y="1515940"/>
                        <a:pt x="44027" y="1517227"/>
                      </a:cubicBezTo>
                      <a:lnTo>
                        <a:pt x="54187" y="1520613"/>
                      </a:lnTo>
                      <a:cubicBezTo>
                        <a:pt x="66605" y="1519484"/>
                        <a:pt x="79248" y="1519840"/>
                        <a:pt x="91440" y="1517227"/>
                      </a:cubicBezTo>
                      <a:cubicBezTo>
                        <a:pt x="96844" y="1516069"/>
                        <a:pt x="109007" y="1503597"/>
                        <a:pt x="111760" y="1500293"/>
                      </a:cubicBezTo>
                      <a:cubicBezTo>
                        <a:pt x="114366" y="1497166"/>
                        <a:pt x="116880" y="1493852"/>
                        <a:pt x="118533" y="1490133"/>
                      </a:cubicBezTo>
                      <a:cubicBezTo>
                        <a:pt x="121433" y="1483609"/>
                        <a:pt x="125307" y="1469813"/>
                        <a:pt x="125307" y="1469813"/>
                      </a:cubicBezTo>
                      <a:cubicBezTo>
                        <a:pt x="126436" y="1460782"/>
                        <a:pt x="124997" y="1451037"/>
                        <a:pt x="128693" y="1442720"/>
                      </a:cubicBezTo>
                      <a:cubicBezTo>
                        <a:pt x="130143" y="1439458"/>
                        <a:pt x="135283" y="1439333"/>
                        <a:pt x="138853" y="1439333"/>
                      </a:cubicBezTo>
                      <a:cubicBezTo>
                        <a:pt x="149076" y="1439333"/>
                        <a:pt x="159173" y="1441591"/>
                        <a:pt x="169333" y="1442720"/>
                      </a:cubicBezTo>
                      <a:cubicBezTo>
                        <a:pt x="170462" y="1446107"/>
                        <a:pt x="170740" y="1449910"/>
                        <a:pt x="172720" y="1452880"/>
                      </a:cubicBezTo>
                      <a:cubicBezTo>
                        <a:pt x="175377" y="1456865"/>
                        <a:pt x="179814" y="1459361"/>
                        <a:pt x="182880" y="1463040"/>
                      </a:cubicBezTo>
                      <a:cubicBezTo>
                        <a:pt x="185486" y="1466167"/>
                        <a:pt x="187395" y="1469813"/>
                        <a:pt x="189653" y="1473200"/>
                      </a:cubicBezTo>
                      <a:cubicBezTo>
                        <a:pt x="205458" y="1472071"/>
                        <a:pt x="221253" y="1468825"/>
                        <a:pt x="237067" y="1469813"/>
                      </a:cubicBezTo>
                      <a:cubicBezTo>
                        <a:pt x="240811" y="1470047"/>
                        <a:pt x="249599" y="1485936"/>
                        <a:pt x="250613" y="1486747"/>
                      </a:cubicBezTo>
                      <a:cubicBezTo>
                        <a:pt x="253401" y="1488977"/>
                        <a:pt x="257386" y="1489004"/>
                        <a:pt x="260773" y="1490133"/>
                      </a:cubicBezTo>
                      <a:cubicBezTo>
                        <a:pt x="269804" y="1489004"/>
                        <a:pt x="278967" y="1488654"/>
                        <a:pt x="287867" y="1486747"/>
                      </a:cubicBezTo>
                      <a:cubicBezTo>
                        <a:pt x="294848" y="1485251"/>
                        <a:pt x="308187" y="1479973"/>
                        <a:pt x="308187" y="1479973"/>
                      </a:cubicBezTo>
                      <a:cubicBezTo>
                        <a:pt x="311574" y="1481102"/>
                        <a:pt x="316576" y="1480260"/>
                        <a:pt x="318347" y="1483360"/>
                      </a:cubicBezTo>
                      <a:cubicBezTo>
                        <a:pt x="333483" y="1509850"/>
                        <a:pt x="311355" y="1496689"/>
                        <a:pt x="328507" y="1513840"/>
                      </a:cubicBezTo>
                      <a:cubicBezTo>
                        <a:pt x="338775" y="1524107"/>
                        <a:pt x="347452" y="1521868"/>
                        <a:pt x="362373" y="1524000"/>
                      </a:cubicBezTo>
                      <a:cubicBezTo>
                        <a:pt x="366889" y="1528516"/>
                        <a:pt x="373900" y="1531489"/>
                        <a:pt x="375920" y="1537547"/>
                      </a:cubicBezTo>
                      <a:cubicBezTo>
                        <a:pt x="380822" y="1552251"/>
                        <a:pt x="376783" y="1545183"/>
                        <a:pt x="389467" y="1557867"/>
                      </a:cubicBezTo>
                      <a:cubicBezTo>
                        <a:pt x="397527" y="1582048"/>
                        <a:pt x="390299" y="1574227"/>
                        <a:pt x="406400" y="1584960"/>
                      </a:cubicBezTo>
                      <a:cubicBezTo>
                        <a:pt x="413173" y="1583831"/>
                        <a:pt x="420578" y="1584644"/>
                        <a:pt x="426720" y="1581573"/>
                      </a:cubicBezTo>
                      <a:cubicBezTo>
                        <a:pt x="430360" y="1579753"/>
                        <a:pt x="430950" y="1574591"/>
                        <a:pt x="433493" y="1571413"/>
                      </a:cubicBezTo>
                      <a:cubicBezTo>
                        <a:pt x="435488" y="1568920"/>
                        <a:pt x="438009" y="1566898"/>
                        <a:pt x="440267" y="1564640"/>
                      </a:cubicBezTo>
                      <a:cubicBezTo>
                        <a:pt x="445712" y="1548303"/>
                        <a:pt x="442590" y="1543808"/>
                        <a:pt x="457200" y="1537547"/>
                      </a:cubicBezTo>
                      <a:cubicBezTo>
                        <a:pt x="461478" y="1535713"/>
                        <a:pt x="466231" y="1535289"/>
                        <a:pt x="470747" y="1534160"/>
                      </a:cubicBezTo>
                      <a:cubicBezTo>
                        <a:pt x="485422" y="1535289"/>
                        <a:pt x="500340" y="1534660"/>
                        <a:pt x="514773" y="1537547"/>
                      </a:cubicBezTo>
                      <a:cubicBezTo>
                        <a:pt x="517904" y="1538173"/>
                        <a:pt x="519054" y="1542325"/>
                        <a:pt x="521547" y="1544320"/>
                      </a:cubicBezTo>
                      <a:cubicBezTo>
                        <a:pt x="524725" y="1546862"/>
                        <a:pt x="528529" y="1548550"/>
                        <a:pt x="531707" y="1551093"/>
                      </a:cubicBezTo>
                      <a:cubicBezTo>
                        <a:pt x="539146" y="1557044"/>
                        <a:pt x="537528" y="1560599"/>
                        <a:pt x="548640" y="1561253"/>
                      </a:cubicBezTo>
                      <a:cubicBezTo>
                        <a:pt x="583593" y="1563309"/>
                        <a:pt x="618631" y="1563511"/>
                        <a:pt x="653627" y="1564640"/>
                      </a:cubicBezTo>
                      <a:cubicBezTo>
                        <a:pt x="664361" y="1580741"/>
                        <a:pt x="659112" y="1570937"/>
                        <a:pt x="667173" y="1595120"/>
                      </a:cubicBezTo>
                      <a:cubicBezTo>
                        <a:pt x="668302" y="1598507"/>
                        <a:pt x="667590" y="1603300"/>
                        <a:pt x="670560" y="1605280"/>
                      </a:cubicBezTo>
                      <a:cubicBezTo>
                        <a:pt x="683690" y="1614033"/>
                        <a:pt x="676859" y="1610766"/>
                        <a:pt x="690880" y="1615440"/>
                      </a:cubicBezTo>
                      <a:cubicBezTo>
                        <a:pt x="701040" y="1614311"/>
                        <a:pt x="711753" y="1615547"/>
                        <a:pt x="721360" y="1612053"/>
                      </a:cubicBezTo>
                      <a:cubicBezTo>
                        <a:pt x="725185" y="1610662"/>
                        <a:pt x="726313" y="1605534"/>
                        <a:pt x="728133" y="1601893"/>
                      </a:cubicBezTo>
                      <a:cubicBezTo>
                        <a:pt x="729730" y="1598700"/>
                        <a:pt x="730539" y="1595166"/>
                        <a:pt x="731520" y="1591733"/>
                      </a:cubicBezTo>
                      <a:cubicBezTo>
                        <a:pt x="732799" y="1587258"/>
                        <a:pt x="732826" y="1582350"/>
                        <a:pt x="734907" y="1578187"/>
                      </a:cubicBezTo>
                      <a:cubicBezTo>
                        <a:pt x="736335" y="1575331"/>
                        <a:pt x="739187" y="1573408"/>
                        <a:pt x="741680" y="1571413"/>
                      </a:cubicBezTo>
                      <a:cubicBezTo>
                        <a:pt x="751057" y="1563911"/>
                        <a:pt x="751271" y="1564830"/>
                        <a:pt x="762000" y="1561253"/>
                      </a:cubicBezTo>
                      <a:cubicBezTo>
                        <a:pt x="778933" y="1562382"/>
                        <a:pt x="796336" y="1560524"/>
                        <a:pt x="812800" y="1564640"/>
                      </a:cubicBezTo>
                      <a:cubicBezTo>
                        <a:pt x="816263" y="1565506"/>
                        <a:pt x="815413" y="1571315"/>
                        <a:pt x="816187" y="1574800"/>
                      </a:cubicBezTo>
                      <a:cubicBezTo>
                        <a:pt x="817677" y="1581503"/>
                        <a:pt x="816502" y="1588978"/>
                        <a:pt x="819573" y="1595120"/>
                      </a:cubicBezTo>
                      <a:cubicBezTo>
                        <a:pt x="826002" y="1607978"/>
                        <a:pt x="832452" y="1608444"/>
                        <a:pt x="843280" y="1612053"/>
                      </a:cubicBezTo>
                      <a:lnTo>
                        <a:pt x="863600" y="1625600"/>
                      </a:lnTo>
                      <a:cubicBezTo>
                        <a:pt x="866987" y="1627858"/>
                        <a:pt x="869899" y="1631086"/>
                        <a:pt x="873760" y="1632373"/>
                      </a:cubicBezTo>
                      <a:lnTo>
                        <a:pt x="883920" y="1635760"/>
                      </a:lnTo>
                      <a:cubicBezTo>
                        <a:pt x="895209" y="1634631"/>
                        <a:pt x="906732" y="1634924"/>
                        <a:pt x="917787" y="1632373"/>
                      </a:cubicBezTo>
                      <a:cubicBezTo>
                        <a:pt x="921753" y="1631458"/>
                        <a:pt x="924820" y="1628206"/>
                        <a:pt x="927947" y="1625600"/>
                      </a:cubicBezTo>
                      <a:cubicBezTo>
                        <a:pt x="937064" y="1618003"/>
                        <a:pt x="937454" y="1613473"/>
                        <a:pt x="948267" y="1608667"/>
                      </a:cubicBezTo>
                      <a:cubicBezTo>
                        <a:pt x="954791" y="1605767"/>
                        <a:pt x="961814" y="1604151"/>
                        <a:pt x="968587" y="1601893"/>
                      </a:cubicBezTo>
                      <a:cubicBezTo>
                        <a:pt x="986733" y="1595844"/>
                        <a:pt x="971174" y="1600566"/>
                        <a:pt x="995680" y="1595120"/>
                      </a:cubicBezTo>
                      <a:cubicBezTo>
                        <a:pt x="1008435" y="1592285"/>
                        <a:pt x="1008075" y="1592117"/>
                        <a:pt x="1019387" y="1588347"/>
                      </a:cubicBezTo>
                      <a:cubicBezTo>
                        <a:pt x="1030103" y="1556198"/>
                        <a:pt x="1019050" y="1567381"/>
                        <a:pt x="1063413" y="1571413"/>
                      </a:cubicBezTo>
                      <a:cubicBezTo>
                        <a:pt x="1065671" y="1573671"/>
                        <a:pt x="1067693" y="1576192"/>
                        <a:pt x="1070187" y="1578187"/>
                      </a:cubicBezTo>
                      <a:cubicBezTo>
                        <a:pt x="1073365" y="1580730"/>
                        <a:pt x="1077469" y="1582082"/>
                        <a:pt x="1080347" y="1584960"/>
                      </a:cubicBezTo>
                      <a:cubicBezTo>
                        <a:pt x="1083225" y="1587838"/>
                        <a:pt x="1084242" y="1592242"/>
                        <a:pt x="1087120" y="1595120"/>
                      </a:cubicBezTo>
                      <a:cubicBezTo>
                        <a:pt x="1089998" y="1597998"/>
                        <a:pt x="1093746" y="1599874"/>
                        <a:pt x="1097280" y="1601893"/>
                      </a:cubicBezTo>
                      <a:cubicBezTo>
                        <a:pt x="1109002" y="1608591"/>
                        <a:pt x="1109585" y="1608253"/>
                        <a:pt x="1120987" y="1612053"/>
                      </a:cubicBezTo>
                      <a:cubicBezTo>
                        <a:pt x="1139049" y="1610924"/>
                        <a:pt x="1157175" y="1610561"/>
                        <a:pt x="1175173" y="1608667"/>
                      </a:cubicBezTo>
                      <a:cubicBezTo>
                        <a:pt x="1178723" y="1608293"/>
                        <a:pt x="1182428" y="1607355"/>
                        <a:pt x="1185333" y="1605280"/>
                      </a:cubicBezTo>
                      <a:cubicBezTo>
                        <a:pt x="1190530" y="1601568"/>
                        <a:pt x="1198880" y="1591733"/>
                        <a:pt x="1198880" y="1591733"/>
                      </a:cubicBezTo>
                      <a:cubicBezTo>
                        <a:pt x="1205474" y="1571953"/>
                        <a:pt x="1197108" y="1590119"/>
                        <a:pt x="1212427" y="1574800"/>
                      </a:cubicBezTo>
                      <a:cubicBezTo>
                        <a:pt x="1215305" y="1571922"/>
                        <a:pt x="1216594" y="1567767"/>
                        <a:pt x="1219200" y="1564640"/>
                      </a:cubicBezTo>
                      <a:cubicBezTo>
                        <a:pt x="1222266" y="1560961"/>
                        <a:pt x="1226294" y="1558159"/>
                        <a:pt x="1229360" y="1554480"/>
                      </a:cubicBezTo>
                      <a:cubicBezTo>
                        <a:pt x="1250712" y="1528858"/>
                        <a:pt x="1223207" y="1557244"/>
                        <a:pt x="1242907" y="1537547"/>
                      </a:cubicBezTo>
                      <a:cubicBezTo>
                        <a:pt x="1249381" y="1518121"/>
                        <a:pt x="1241910" y="1535490"/>
                        <a:pt x="1253067" y="1520613"/>
                      </a:cubicBezTo>
                      <a:cubicBezTo>
                        <a:pt x="1257951" y="1514101"/>
                        <a:pt x="1266613" y="1500293"/>
                        <a:pt x="1266613" y="1500293"/>
                      </a:cubicBezTo>
                      <a:cubicBezTo>
                        <a:pt x="1274966" y="1466884"/>
                        <a:pt x="1263833" y="1501540"/>
                        <a:pt x="1276773" y="1479973"/>
                      </a:cubicBezTo>
                      <a:cubicBezTo>
                        <a:pt x="1278610" y="1476912"/>
                        <a:pt x="1278563" y="1473006"/>
                        <a:pt x="1280160" y="1469813"/>
                      </a:cubicBezTo>
                      <a:cubicBezTo>
                        <a:pt x="1288451" y="1453230"/>
                        <a:pt x="1284253" y="1465485"/>
                        <a:pt x="1293707" y="1452880"/>
                      </a:cubicBezTo>
                      <a:cubicBezTo>
                        <a:pt x="1298591" y="1446368"/>
                        <a:pt x="1302738" y="1439333"/>
                        <a:pt x="1307253" y="1432560"/>
                      </a:cubicBezTo>
                      <a:lnTo>
                        <a:pt x="1320800" y="1412240"/>
                      </a:lnTo>
                      <a:cubicBezTo>
                        <a:pt x="1321929" y="1408853"/>
                        <a:pt x="1322453" y="1405201"/>
                        <a:pt x="1324187" y="1402080"/>
                      </a:cubicBezTo>
                      <a:cubicBezTo>
                        <a:pt x="1328140" y="1394964"/>
                        <a:pt x="1331976" y="1387516"/>
                        <a:pt x="1337733" y="1381760"/>
                      </a:cubicBezTo>
                      <a:cubicBezTo>
                        <a:pt x="1339991" y="1379502"/>
                        <a:pt x="1342591" y="1377541"/>
                        <a:pt x="1344507" y="1374987"/>
                      </a:cubicBezTo>
                      <a:cubicBezTo>
                        <a:pt x="1349391" y="1368475"/>
                        <a:pt x="1353538" y="1361440"/>
                        <a:pt x="1358053" y="1354667"/>
                      </a:cubicBezTo>
                      <a:lnTo>
                        <a:pt x="1364827" y="1344507"/>
                      </a:lnTo>
                      <a:cubicBezTo>
                        <a:pt x="1367085" y="1341120"/>
                        <a:pt x="1368722" y="1337225"/>
                        <a:pt x="1371600" y="1334347"/>
                      </a:cubicBezTo>
                      <a:lnTo>
                        <a:pt x="1378373" y="1327573"/>
                      </a:lnTo>
                      <a:cubicBezTo>
                        <a:pt x="1385146" y="1328702"/>
                        <a:pt x="1391826" y="1330960"/>
                        <a:pt x="1398693" y="1330960"/>
                      </a:cubicBezTo>
                      <a:cubicBezTo>
                        <a:pt x="1418191" y="1330960"/>
                        <a:pt x="1426362" y="1328276"/>
                        <a:pt x="1442720" y="1324187"/>
                      </a:cubicBezTo>
                      <a:cubicBezTo>
                        <a:pt x="1446107" y="1321929"/>
                        <a:pt x="1449160" y="1319066"/>
                        <a:pt x="1452880" y="1317413"/>
                      </a:cubicBezTo>
                      <a:cubicBezTo>
                        <a:pt x="1459404" y="1314513"/>
                        <a:pt x="1473200" y="1310640"/>
                        <a:pt x="1473200" y="1310640"/>
                      </a:cubicBezTo>
                      <a:cubicBezTo>
                        <a:pt x="1479634" y="1311927"/>
                        <a:pt x="1493354" y="1313944"/>
                        <a:pt x="1500293" y="1317413"/>
                      </a:cubicBezTo>
                      <a:cubicBezTo>
                        <a:pt x="1519216" y="1326874"/>
                        <a:pt x="1501641" y="1325133"/>
                        <a:pt x="1530773" y="1330960"/>
                      </a:cubicBezTo>
                      <a:cubicBezTo>
                        <a:pt x="1559934" y="1336792"/>
                        <a:pt x="1541974" y="1333826"/>
                        <a:pt x="1584960" y="1337733"/>
                      </a:cubicBezTo>
                      <a:cubicBezTo>
                        <a:pt x="1609886" y="1336267"/>
                        <a:pt x="1663303" y="1330628"/>
                        <a:pt x="1689947" y="1337733"/>
                      </a:cubicBezTo>
                      <a:cubicBezTo>
                        <a:pt x="1693396" y="1338653"/>
                        <a:pt x="1690546" y="1345663"/>
                        <a:pt x="1693333" y="1347893"/>
                      </a:cubicBezTo>
                      <a:cubicBezTo>
                        <a:pt x="1696968" y="1350801"/>
                        <a:pt x="1702364" y="1350151"/>
                        <a:pt x="1706880" y="1351280"/>
                      </a:cubicBezTo>
                      <a:cubicBezTo>
                        <a:pt x="1723813" y="1350151"/>
                        <a:pt x="1740940" y="1350683"/>
                        <a:pt x="1757680" y="1347893"/>
                      </a:cubicBezTo>
                      <a:cubicBezTo>
                        <a:pt x="1761695" y="1347224"/>
                        <a:pt x="1764121" y="1342773"/>
                        <a:pt x="1767840" y="1341120"/>
                      </a:cubicBezTo>
                      <a:cubicBezTo>
                        <a:pt x="1774364" y="1338220"/>
                        <a:pt x="1788160" y="1334347"/>
                        <a:pt x="1788160" y="1334347"/>
                      </a:cubicBezTo>
                      <a:cubicBezTo>
                        <a:pt x="1790418" y="1332089"/>
                        <a:pt x="1792077" y="1329001"/>
                        <a:pt x="1794933" y="1327573"/>
                      </a:cubicBezTo>
                      <a:cubicBezTo>
                        <a:pt x="1801319" y="1324380"/>
                        <a:pt x="1815253" y="1320800"/>
                        <a:pt x="1815253" y="1320800"/>
                      </a:cubicBezTo>
                      <a:cubicBezTo>
                        <a:pt x="1829929" y="1321929"/>
                        <a:pt x="1844662" y="1322467"/>
                        <a:pt x="1859280" y="1324187"/>
                      </a:cubicBezTo>
                      <a:cubicBezTo>
                        <a:pt x="1863903" y="1324731"/>
                        <a:pt x="1868283" y="1326563"/>
                        <a:pt x="1872827" y="1327573"/>
                      </a:cubicBezTo>
                      <a:cubicBezTo>
                        <a:pt x="1878446" y="1328822"/>
                        <a:pt x="1884207" y="1329445"/>
                        <a:pt x="1889760" y="1330960"/>
                      </a:cubicBezTo>
                      <a:cubicBezTo>
                        <a:pt x="1896648" y="1332839"/>
                        <a:pt x="1903307" y="1335475"/>
                        <a:pt x="1910080" y="1337733"/>
                      </a:cubicBezTo>
                      <a:cubicBezTo>
                        <a:pt x="1913467" y="1338862"/>
                        <a:pt x="1916777" y="1340254"/>
                        <a:pt x="1920240" y="1341120"/>
                      </a:cubicBezTo>
                      <a:cubicBezTo>
                        <a:pt x="1956163" y="1350100"/>
                        <a:pt x="1938096" y="1346738"/>
                        <a:pt x="1974427" y="1351280"/>
                      </a:cubicBezTo>
                      <a:cubicBezTo>
                        <a:pt x="1978942" y="1352409"/>
                        <a:pt x="1983515" y="1353330"/>
                        <a:pt x="1987973" y="1354667"/>
                      </a:cubicBezTo>
                      <a:cubicBezTo>
                        <a:pt x="1994812" y="1356719"/>
                        <a:pt x="2008293" y="1361440"/>
                        <a:pt x="2008293" y="1361440"/>
                      </a:cubicBezTo>
                      <a:cubicBezTo>
                        <a:pt x="2046675" y="1360311"/>
                        <a:pt x="2085097" y="1360125"/>
                        <a:pt x="2123440" y="1358053"/>
                      </a:cubicBezTo>
                      <a:cubicBezTo>
                        <a:pt x="2127005" y="1357860"/>
                        <a:pt x="2130539" y="1356504"/>
                        <a:pt x="2133600" y="1354667"/>
                      </a:cubicBezTo>
                      <a:cubicBezTo>
                        <a:pt x="2136338" y="1353024"/>
                        <a:pt x="2138115" y="1350151"/>
                        <a:pt x="2140373" y="1347893"/>
                      </a:cubicBezTo>
                      <a:cubicBezTo>
                        <a:pt x="2141502" y="1344506"/>
                        <a:pt x="2140327" y="1338714"/>
                        <a:pt x="2143760" y="1337733"/>
                      </a:cubicBezTo>
                      <a:cubicBezTo>
                        <a:pt x="2150363" y="1335847"/>
                        <a:pt x="2157377" y="1339630"/>
                        <a:pt x="2164080" y="1341120"/>
                      </a:cubicBezTo>
                      <a:cubicBezTo>
                        <a:pt x="2179401" y="1344525"/>
                        <a:pt x="2169788" y="1343974"/>
                        <a:pt x="2184400" y="1351280"/>
                      </a:cubicBezTo>
                      <a:cubicBezTo>
                        <a:pt x="2187593" y="1352877"/>
                        <a:pt x="2191173" y="1353538"/>
                        <a:pt x="2194560" y="1354667"/>
                      </a:cubicBezTo>
                      <a:cubicBezTo>
                        <a:pt x="2196818" y="1358054"/>
                        <a:pt x="2198455" y="1361949"/>
                        <a:pt x="2201333" y="1364827"/>
                      </a:cubicBezTo>
                      <a:cubicBezTo>
                        <a:pt x="2214399" y="1377893"/>
                        <a:pt x="2221513" y="1370487"/>
                        <a:pt x="2241973" y="1368213"/>
                      </a:cubicBezTo>
                      <a:cubicBezTo>
                        <a:pt x="2254979" y="1329200"/>
                        <a:pt x="2242513" y="1369749"/>
                        <a:pt x="2248747" y="1270000"/>
                      </a:cubicBezTo>
                      <a:cubicBezTo>
                        <a:pt x="2249175" y="1263147"/>
                        <a:pt x="2249062" y="1255822"/>
                        <a:pt x="2252133" y="1249680"/>
                      </a:cubicBezTo>
                      <a:cubicBezTo>
                        <a:pt x="2253953" y="1246039"/>
                        <a:pt x="2258468" y="1244298"/>
                        <a:pt x="2262293" y="1242907"/>
                      </a:cubicBezTo>
                      <a:cubicBezTo>
                        <a:pt x="2271042" y="1239726"/>
                        <a:pt x="2280555" y="1239077"/>
                        <a:pt x="2289387" y="1236133"/>
                      </a:cubicBezTo>
                      <a:cubicBezTo>
                        <a:pt x="2296160" y="1233875"/>
                        <a:pt x="2302706" y="1230760"/>
                        <a:pt x="2309707" y="1229360"/>
                      </a:cubicBezTo>
                      <a:cubicBezTo>
                        <a:pt x="2331204" y="1225060"/>
                        <a:pt x="2321056" y="1227369"/>
                        <a:pt x="2340187" y="1222587"/>
                      </a:cubicBezTo>
                      <a:cubicBezTo>
                        <a:pt x="2342445" y="1220329"/>
                        <a:pt x="2344406" y="1217729"/>
                        <a:pt x="2346960" y="1215813"/>
                      </a:cubicBezTo>
                      <a:cubicBezTo>
                        <a:pt x="2353472" y="1210929"/>
                        <a:pt x="2361524" y="1208023"/>
                        <a:pt x="2367280" y="1202267"/>
                      </a:cubicBezTo>
                      <a:cubicBezTo>
                        <a:pt x="2371796" y="1197751"/>
                        <a:pt x="2374769" y="1190740"/>
                        <a:pt x="2380827" y="1188720"/>
                      </a:cubicBezTo>
                      <a:cubicBezTo>
                        <a:pt x="2394848" y="1184046"/>
                        <a:pt x="2388017" y="1187313"/>
                        <a:pt x="2401147" y="1178560"/>
                      </a:cubicBezTo>
                      <a:cubicBezTo>
                        <a:pt x="2457283" y="1187917"/>
                        <a:pt x="2373950" y="1174482"/>
                        <a:pt x="2455333" y="1185333"/>
                      </a:cubicBezTo>
                      <a:cubicBezTo>
                        <a:pt x="2461039" y="1186094"/>
                        <a:pt x="2466713" y="1187205"/>
                        <a:pt x="2472267" y="1188720"/>
                      </a:cubicBezTo>
                      <a:cubicBezTo>
                        <a:pt x="2479155" y="1190599"/>
                        <a:pt x="2492587" y="1195493"/>
                        <a:pt x="2492587" y="1195493"/>
                      </a:cubicBezTo>
                      <a:cubicBezTo>
                        <a:pt x="2505117" y="1208024"/>
                        <a:pt x="2496701" y="1200494"/>
                        <a:pt x="2519680" y="1215813"/>
                      </a:cubicBezTo>
                      <a:lnTo>
                        <a:pt x="2529840" y="1222587"/>
                      </a:lnTo>
                      <a:cubicBezTo>
                        <a:pt x="2532098" y="1225974"/>
                        <a:pt x="2533435" y="1230204"/>
                        <a:pt x="2536613" y="1232747"/>
                      </a:cubicBezTo>
                      <a:cubicBezTo>
                        <a:pt x="2539401" y="1234977"/>
                        <a:pt x="2543712" y="1234296"/>
                        <a:pt x="2546773" y="1236133"/>
                      </a:cubicBezTo>
                      <a:cubicBezTo>
                        <a:pt x="2549511" y="1237776"/>
                        <a:pt x="2551289" y="1240649"/>
                        <a:pt x="2553547" y="1242907"/>
                      </a:cubicBezTo>
                      <a:cubicBezTo>
                        <a:pt x="2554676" y="1246294"/>
                        <a:pt x="2555096" y="1250006"/>
                        <a:pt x="2556933" y="1253067"/>
                      </a:cubicBezTo>
                      <a:cubicBezTo>
                        <a:pt x="2558576" y="1255805"/>
                        <a:pt x="2562279" y="1256984"/>
                        <a:pt x="2563707" y="1259840"/>
                      </a:cubicBezTo>
                      <a:cubicBezTo>
                        <a:pt x="2566900" y="1266226"/>
                        <a:pt x="2566520" y="1274219"/>
                        <a:pt x="2570480" y="1280160"/>
                      </a:cubicBezTo>
                      <a:cubicBezTo>
                        <a:pt x="2589890" y="1309277"/>
                        <a:pt x="2566619" y="1272437"/>
                        <a:pt x="2580640" y="1300480"/>
                      </a:cubicBezTo>
                      <a:cubicBezTo>
                        <a:pt x="2582460" y="1304121"/>
                        <a:pt x="2584733" y="1307577"/>
                        <a:pt x="2587413" y="1310640"/>
                      </a:cubicBezTo>
                      <a:cubicBezTo>
                        <a:pt x="2592670" y="1316647"/>
                        <a:pt x="2604347" y="1327573"/>
                        <a:pt x="2604347" y="1327573"/>
                      </a:cubicBezTo>
                      <a:cubicBezTo>
                        <a:pt x="2610227" y="1345217"/>
                        <a:pt x="2603881" y="1331224"/>
                        <a:pt x="2614507" y="1344507"/>
                      </a:cubicBezTo>
                      <a:cubicBezTo>
                        <a:pt x="2627408" y="1360634"/>
                        <a:pt x="2614023" y="1349829"/>
                        <a:pt x="2631440" y="1361440"/>
                      </a:cubicBezTo>
                      <a:cubicBezTo>
                        <a:pt x="2637084" y="1360311"/>
                        <a:pt x="2643082" y="1360320"/>
                        <a:pt x="2648373" y="1358053"/>
                      </a:cubicBezTo>
                      <a:cubicBezTo>
                        <a:pt x="2651308" y="1356795"/>
                        <a:pt x="2652409" y="1352923"/>
                        <a:pt x="2655147" y="1351280"/>
                      </a:cubicBezTo>
                      <a:cubicBezTo>
                        <a:pt x="2658208" y="1349443"/>
                        <a:pt x="2661920" y="1349022"/>
                        <a:pt x="2665307" y="1347893"/>
                      </a:cubicBezTo>
                      <a:cubicBezTo>
                        <a:pt x="2666430" y="1344523"/>
                        <a:pt x="2672074" y="1321650"/>
                        <a:pt x="2678853" y="1317413"/>
                      </a:cubicBezTo>
                      <a:cubicBezTo>
                        <a:pt x="2684907" y="1313629"/>
                        <a:pt x="2692400" y="1312898"/>
                        <a:pt x="2699173" y="1310640"/>
                      </a:cubicBezTo>
                      <a:lnTo>
                        <a:pt x="2709333" y="1307253"/>
                      </a:lnTo>
                      <a:lnTo>
                        <a:pt x="2719493" y="1303867"/>
                      </a:lnTo>
                      <a:lnTo>
                        <a:pt x="2726267" y="1283547"/>
                      </a:lnTo>
                      <a:lnTo>
                        <a:pt x="2729653" y="1273387"/>
                      </a:lnTo>
                      <a:cubicBezTo>
                        <a:pt x="2733371" y="1262231"/>
                        <a:pt x="2730451" y="1261965"/>
                        <a:pt x="2743200" y="1259840"/>
                      </a:cubicBezTo>
                      <a:cubicBezTo>
                        <a:pt x="2753283" y="1258159"/>
                        <a:pt x="2763468" y="1256917"/>
                        <a:pt x="2773680" y="1256453"/>
                      </a:cubicBezTo>
                      <a:cubicBezTo>
                        <a:pt x="2813166" y="1254658"/>
                        <a:pt x="2852702" y="1254196"/>
                        <a:pt x="2892213" y="1253067"/>
                      </a:cubicBezTo>
                      <a:cubicBezTo>
                        <a:pt x="2898514" y="1246766"/>
                        <a:pt x="2901487" y="1244679"/>
                        <a:pt x="2905760" y="1236133"/>
                      </a:cubicBezTo>
                      <a:cubicBezTo>
                        <a:pt x="2907357" y="1232940"/>
                        <a:pt x="2908018" y="1229360"/>
                        <a:pt x="2909147" y="1225973"/>
                      </a:cubicBezTo>
                      <a:cubicBezTo>
                        <a:pt x="2908018" y="1211298"/>
                        <a:pt x="2907586" y="1196552"/>
                        <a:pt x="2905760" y="1181947"/>
                      </a:cubicBezTo>
                      <a:cubicBezTo>
                        <a:pt x="2905317" y="1178405"/>
                        <a:pt x="2903312" y="1175231"/>
                        <a:pt x="2902373" y="1171787"/>
                      </a:cubicBezTo>
                      <a:cubicBezTo>
                        <a:pt x="2899924" y="1162806"/>
                        <a:pt x="2898544" y="1153525"/>
                        <a:pt x="2895600" y="1144693"/>
                      </a:cubicBezTo>
                      <a:lnTo>
                        <a:pt x="2888827" y="1124373"/>
                      </a:lnTo>
                      <a:lnTo>
                        <a:pt x="2885440" y="1114213"/>
                      </a:lnTo>
                      <a:cubicBezTo>
                        <a:pt x="2886569" y="1104053"/>
                        <a:pt x="2885333" y="1093340"/>
                        <a:pt x="2888827" y="1083733"/>
                      </a:cubicBezTo>
                      <a:cubicBezTo>
                        <a:pt x="2890218" y="1079908"/>
                        <a:pt x="2895268" y="1078613"/>
                        <a:pt x="2898987" y="1076960"/>
                      </a:cubicBezTo>
                      <a:cubicBezTo>
                        <a:pt x="2905511" y="1074060"/>
                        <a:pt x="2919307" y="1070187"/>
                        <a:pt x="2919307" y="1070187"/>
                      </a:cubicBezTo>
                      <a:cubicBezTo>
                        <a:pt x="2921565" y="1067929"/>
                        <a:pt x="2925240" y="1066494"/>
                        <a:pt x="2926080" y="1063413"/>
                      </a:cubicBezTo>
                      <a:cubicBezTo>
                        <a:pt x="2926446" y="1062069"/>
                        <a:pt x="2929521" y="1023330"/>
                        <a:pt x="2932853" y="1016000"/>
                      </a:cubicBezTo>
                      <a:cubicBezTo>
                        <a:pt x="2943982" y="991516"/>
                        <a:pt x="2941964" y="1000584"/>
                        <a:pt x="2956560" y="988907"/>
                      </a:cubicBezTo>
                      <a:cubicBezTo>
                        <a:pt x="2959053" y="986912"/>
                        <a:pt x="2961075" y="984391"/>
                        <a:pt x="2963333" y="982133"/>
                      </a:cubicBezTo>
                      <a:cubicBezTo>
                        <a:pt x="2962204" y="967458"/>
                        <a:pt x="2962660" y="952574"/>
                        <a:pt x="2959947" y="938107"/>
                      </a:cubicBezTo>
                      <a:cubicBezTo>
                        <a:pt x="2959197" y="934106"/>
                        <a:pt x="2954826" y="931667"/>
                        <a:pt x="2953173" y="927947"/>
                      </a:cubicBezTo>
                      <a:cubicBezTo>
                        <a:pt x="2950273" y="921423"/>
                        <a:pt x="2953173" y="909885"/>
                        <a:pt x="2946400" y="907627"/>
                      </a:cubicBezTo>
                      <a:cubicBezTo>
                        <a:pt x="2943013" y="906498"/>
                        <a:pt x="2939433" y="905837"/>
                        <a:pt x="2936240" y="904240"/>
                      </a:cubicBezTo>
                      <a:cubicBezTo>
                        <a:pt x="2930369" y="901305"/>
                        <a:pt x="2923509" y="895945"/>
                        <a:pt x="2919307" y="890693"/>
                      </a:cubicBezTo>
                      <a:cubicBezTo>
                        <a:pt x="2916764" y="887515"/>
                        <a:pt x="2915139" y="883660"/>
                        <a:pt x="2912533" y="880533"/>
                      </a:cubicBezTo>
                      <a:cubicBezTo>
                        <a:pt x="2909467" y="876854"/>
                        <a:pt x="2905439" y="874052"/>
                        <a:pt x="2902373" y="870373"/>
                      </a:cubicBezTo>
                      <a:cubicBezTo>
                        <a:pt x="2899767" y="867246"/>
                        <a:pt x="2898478" y="863091"/>
                        <a:pt x="2895600" y="860213"/>
                      </a:cubicBezTo>
                      <a:cubicBezTo>
                        <a:pt x="2892722" y="857335"/>
                        <a:pt x="2888827" y="855698"/>
                        <a:pt x="2885440" y="853440"/>
                      </a:cubicBezTo>
                      <a:cubicBezTo>
                        <a:pt x="2883182" y="850053"/>
                        <a:pt x="2880487" y="846921"/>
                        <a:pt x="2878667" y="843280"/>
                      </a:cubicBezTo>
                      <a:cubicBezTo>
                        <a:pt x="2877070" y="840087"/>
                        <a:pt x="2877260" y="836090"/>
                        <a:pt x="2875280" y="833120"/>
                      </a:cubicBezTo>
                      <a:cubicBezTo>
                        <a:pt x="2872623" y="829135"/>
                        <a:pt x="2868186" y="826639"/>
                        <a:pt x="2865120" y="822960"/>
                      </a:cubicBezTo>
                      <a:cubicBezTo>
                        <a:pt x="2862514" y="819833"/>
                        <a:pt x="2862126" y="814312"/>
                        <a:pt x="2858347" y="812800"/>
                      </a:cubicBezTo>
                      <a:cubicBezTo>
                        <a:pt x="2849896" y="809420"/>
                        <a:pt x="2840231" y="810909"/>
                        <a:pt x="2831253" y="809413"/>
                      </a:cubicBezTo>
                      <a:cubicBezTo>
                        <a:pt x="2826662" y="808648"/>
                        <a:pt x="2822320" y="806642"/>
                        <a:pt x="2817707" y="806027"/>
                      </a:cubicBezTo>
                      <a:cubicBezTo>
                        <a:pt x="2805347" y="804379"/>
                        <a:pt x="2792871" y="803769"/>
                        <a:pt x="2780453" y="802640"/>
                      </a:cubicBezTo>
                      <a:cubicBezTo>
                        <a:pt x="2775836" y="799562"/>
                        <a:pt x="2766738" y="794457"/>
                        <a:pt x="2763520" y="789093"/>
                      </a:cubicBezTo>
                      <a:cubicBezTo>
                        <a:pt x="2761683" y="786032"/>
                        <a:pt x="2761730" y="782126"/>
                        <a:pt x="2760133" y="778933"/>
                      </a:cubicBezTo>
                      <a:cubicBezTo>
                        <a:pt x="2747003" y="752672"/>
                        <a:pt x="2758486" y="784151"/>
                        <a:pt x="2749973" y="758613"/>
                      </a:cubicBezTo>
                      <a:cubicBezTo>
                        <a:pt x="2748844" y="751840"/>
                        <a:pt x="2751109" y="743461"/>
                        <a:pt x="2746587" y="738293"/>
                      </a:cubicBezTo>
                      <a:cubicBezTo>
                        <a:pt x="2741886" y="732920"/>
                        <a:pt x="2733040" y="733778"/>
                        <a:pt x="2726267" y="731520"/>
                      </a:cubicBezTo>
                      <a:lnTo>
                        <a:pt x="2716107" y="728133"/>
                      </a:lnTo>
                      <a:lnTo>
                        <a:pt x="2705947" y="724747"/>
                      </a:lnTo>
                      <a:lnTo>
                        <a:pt x="2695787" y="721360"/>
                      </a:lnTo>
                      <a:cubicBezTo>
                        <a:pt x="2693529" y="719102"/>
                        <a:pt x="2690441" y="717443"/>
                        <a:pt x="2689013" y="714587"/>
                      </a:cubicBezTo>
                      <a:cubicBezTo>
                        <a:pt x="2686931" y="710424"/>
                        <a:pt x="2686964" y="705498"/>
                        <a:pt x="2685627" y="701040"/>
                      </a:cubicBezTo>
                      <a:cubicBezTo>
                        <a:pt x="2683575" y="694201"/>
                        <a:pt x="2680585" y="687647"/>
                        <a:pt x="2678853" y="680720"/>
                      </a:cubicBezTo>
                      <a:lnTo>
                        <a:pt x="2672080" y="653627"/>
                      </a:lnTo>
                      <a:cubicBezTo>
                        <a:pt x="2670951" y="638951"/>
                        <a:pt x="2670989" y="624139"/>
                        <a:pt x="2668693" y="609600"/>
                      </a:cubicBezTo>
                      <a:cubicBezTo>
                        <a:pt x="2667579" y="602548"/>
                        <a:pt x="2667861" y="593240"/>
                        <a:pt x="2661920" y="589280"/>
                      </a:cubicBezTo>
                      <a:cubicBezTo>
                        <a:pt x="2658533" y="587022"/>
                        <a:pt x="2655401" y="584327"/>
                        <a:pt x="2651760" y="582507"/>
                      </a:cubicBezTo>
                      <a:cubicBezTo>
                        <a:pt x="2633341" y="573298"/>
                        <a:pt x="2582182" y="575819"/>
                        <a:pt x="2580640" y="575733"/>
                      </a:cubicBezTo>
                      <a:cubicBezTo>
                        <a:pt x="2548874" y="580271"/>
                        <a:pt x="2563575" y="574692"/>
                        <a:pt x="2536613" y="592667"/>
                      </a:cubicBezTo>
                      <a:lnTo>
                        <a:pt x="2536613" y="592667"/>
                      </a:lnTo>
                      <a:cubicBezTo>
                        <a:pt x="2532098" y="593796"/>
                        <a:pt x="2527525" y="594716"/>
                        <a:pt x="2523067" y="596053"/>
                      </a:cubicBezTo>
                      <a:cubicBezTo>
                        <a:pt x="2516228" y="598105"/>
                        <a:pt x="2502747" y="602827"/>
                        <a:pt x="2502747" y="602827"/>
                      </a:cubicBezTo>
                      <a:cubicBezTo>
                        <a:pt x="2490216" y="590296"/>
                        <a:pt x="2497747" y="598712"/>
                        <a:pt x="2482427" y="575733"/>
                      </a:cubicBezTo>
                      <a:lnTo>
                        <a:pt x="2475653" y="565573"/>
                      </a:lnTo>
                      <a:cubicBezTo>
                        <a:pt x="2474524" y="562186"/>
                        <a:pt x="2472267" y="558983"/>
                        <a:pt x="2472267" y="555413"/>
                      </a:cubicBezTo>
                      <a:cubicBezTo>
                        <a:pt x="2472267" y="545191"/>
                        <a:pt x="2472963" y="534795"/>
                        <a:pt x="2475653" y="524933"/>
                      </a:cubicBezTo>
                      <a:cubicBezTo>
                        <a:pt x="2476794" y="520750"/>
                        <a:pt x="2490620" y="512961"/>
                        <a:pt x="2492587" y="511387"/>
                      </a:cubicBezTo>
                      <a:cubicBezTo>
                        <a:pt x="2495080" y="509392"/>
                        <a:pt x="2496504" y="506041"/>
                        <a:pt x="2499360" y="504613"/>
                      </a:cubicBezTo>
                      <a:cubicBezTo>
                        <a:pt x="2547735" y="480425"/>
                        <a:pt x="2499947" y="510995"/>
                        <a:pt x="2529840" y="491067"/>
                      </a:cubicBezTo>
                      <a:cubicBezTo>
                        <a:pt x="2532917" y="486452"/>
                        <a:pt x="2538025" y="477350"/>
                        <a:pt x="2543387" y="474133"/>
                      </a:cubicBezTo>
                      <a:cubicBezTo>
                        <a:pt x="2546448" y="472296"/>
                        <a:pt x="2550160" y="471876"/>
                        <a:pt x="2553547" y="470747"/>
                      </a:cubicBezTo>
                      <a:cubicBezTo>
                        <a:pt x="2569910" y="454382"/>
                        <a:pt x="2549993" y="475187"/>
                        <a:pt x="2567093" y="453813"/>
                      </a:cubicBezTo>
                      <a:cubicBezTo>
                        <a:pt x="2569088" y="451320"/>
                        <a:pt x="2571609" y="449298"/>
                        <a:pt x="2573867" y="447040"/>
                      </a:cubicBezTo>
                      <a:cubicBezTo>
                        <a:pt x="2580640" y="448169"/>
                        <a:pt x="2588045" y="447356"/>
                        <a:pt x="2594187" y="450427"/>
                      </a:cubicBezTo>
                      <a:cubicBezTo>
                        <a:pt x="2597827" y="452247"/>
                        <a:pt x="2597782" y="458044"/>
                        <a:pt x="2600960" y="460587"/>
                      </a:cubicBezTo>
                      <a:cubicBezTo>
                        <a:pt x="2603748" y="462817"/>
                        <a:pt x="2607733" y="462844"/>
                        <a:pt x="2611120" y="463973"/>
                      </a:cubicBezTo>
                      <a:cubicBezTo>
                        <a:pt x="2613378" y="466231"/>
                        <a:pt x="2615037" y="469319"/>
                        <a:pt x="2617893" y="470747"/>
                      </a:cubicBezTo>
                      <a:cubicBezTo>
                        <a:pt x="2624279" y="473940"/>
                        <a:pt x="2631440" y="475262"/>
                        <a:pt x="2638213" y="477520"/>
                      </a:cubicBezTo>
                      <a:cubicBezTo>
                        <a:pt x="2641600" y="478649"/>
                        <a:pt x="2645403" y="478927"/>
                        <a:pt x="2648373" y="480907"/>
                      </a:cubicBezTo>
                      <a:cubicBezTo>
                        <a:pt x="2664474" y="491641"/>
                        <a:pt x="2654670" y="486392"/>
                        <a:pt x="2678853" y="494453"/>
                      </a:cubicBezTo>
                      <a:cubicBezTo>
                        <a:pt x="2682240" y="495582"/>
                        <a:pt x="2686043" y="495860"/>
                        <a:pt x="2689013" y="497840"/>
                      </a:cubicBezTo>
                      <a:cubicBezTo>
                        <a:pt x="2712303" y="513367"/>
                        <a:pt x="2701610" y="508813"/>
                        <a:pt x="2719493" y="514773"/>
                      </a:cubicBezTo>
                      <a:cubicBezTo>
                        <a:pt x="2727517" y="522797"/>
                        <a:pt x="2735097" y="531263"/>
                        <a:pt x="2746587" y="535093"/>
                      </a:cubicBezTo>
                      <a:lnTo>
                        <a:pt x="2756747" y="538480"/>
                      </a:lnTo>
                      <a:cubicBezTo>
                        <a:pt x="2789158" y="570891"/>
                        <a:pt x="2747660" y="532422"/>
                        <a:pt x="2777067" y="552027"/>
                      </a:cubicBezTo>
                      <a:cubicBezTo>
                        <a:pt x="2799537" y="567008"/>
                        <a:pt x="2775226" y="557879"/>
                        <a:pt x="2797387" y="568960"/>
                      </a:cubicBezTo>
                      <a:cubicBezTo>
                        <a:pt x="2825430" y="582981"/>
                        <a:pt x="2788590" y="559710"/>
                        <a:pt x="2817707" y="579120"/>
                      </a:cubicBezTo>
                      <a:cubicBezTo>
                        <a:pt x="2830125" y="577991"/>
                        <a:pt x="2842768" y="578346"/>
                        <a:pt x="2854960" y="575733"/>
                      </a:cubicBezTo>
                      <a:cubicBezTo>
                        <a:pt x="2868838" y="572759"/>
                        <a:pt x="2862531" y="566290"/>
                        <a:pt x="2871893" y="558800"/>
                      </a:cubicBezTo>
                      <a:cubicBezTo>
                        <a:pt x="2874681" y="556570"/>
                        <a:pt x="2878666" y="556542"/>
                        <a:pt x="2882053" y="555413"/>
                      </a:cubicBezTo>
                      <a:cubicBezTo>
                        <a:pt x="2887698" y="549769"/>
                        <a:pt x="2891414" y="541004"/>
                        <a:pt x="2898987" y="538480"/>
                      </a:cubicBezTo>
                      <a:cubicBezTo>
                        <a:pt x="2933670" y="526920"/>
                        <a:pt x="2905129" y="535500"/>
                        <a:pt x="2936240" y="528320"/>
                      </a:cubicBezTo>
                      <a:cubicBezTo>
                        <a:pt x="2945311" y="526227"/>
                        <a:pt x="2954205" y="523373"/>
                        <a:pt x="2963333" y="521547"/>
                      </a:cubicBezTo>
                      <a:cubicBezTo>
                        <a:pt x="2968978" y="520418"/>
                        <a:pt x="2974713" y="519675"/>
                        <a:pt x="2980267" y="518160"/>
                      </a:cubicBezTo>
                      <a:cubicBezTo>
                        <a:pt x="2987155" y="516281"/>
                        <a:pt x="3000587" y="511387"/>
                        <a:pt x="3000587" y="511387"/>
                      </a:cubicBezTo>
                      <a:cubicBezTo>
                        <a:pt x="3025606" y="486364"/>
                        <a:pt x="2986754" y="523202"/>
                        <a:pt x="3017520" y="501227"/>
                      </a:cubicBezTo>
                      <a:cubicBezTo>
                        <a:pt x="3022717" y="497515"/>
                        <a:pt x="3025753" y="491222"/>
                        <a:pt x="3031067" y="487680"/>
                      </a:cubicBezTo>
                      <a:lnTo>
                        <a:pt x="3041227" y="480907"/>
                      </a:lnTo>
                      <a:cubicBezTo>
                        <a:pt x="3051542" y="465433"/>
                        <a:pt x="3045122" y="473625"/>
                        <a:pt x="3061547" y="457200"/>
                      </a:cubicBezTo>
                      <a:cubicBezTo>
                        <a:pt x="3064934" y="453813"/>
                        <a:pt x="3067722" y="449697"/>
                        <a:pt x="3071707" y="447040"/>
                      </a:cubicBezTo>
                      <a:cubicBezTo>
                        <a:pt x="3075094" y="444782"/>
                        <a:pt x="3078825" y="442971"/>
                        <a:pt x="3081867" y="440267"/>
                      </a:cubicBezTo>
                      <a:cubicBezTo>
                        <a:pt x="3089026" y="433903"/>
                        <a:pt x="3095414" y="426720"/>
                        <a:pt x="3102187" y="419947"/>
                      </a:cubicBezTo>
                      <a:lnTo>
                        <a:pt x="3108960" y="413173"/>
                      </a:lnTo>
                      <a:cubicBezTo>
                        <a:pt x="3117474" y="387633"/>
                        <a:pt x="3104998" y="418126"/>
                        <a:pt x="3122507" y="396240"/>
                      </a:cubicBezTo>
                      <a:cubicBezTo>
                        <a:pt x="3124737" y="393452"/>
                        <a:pt x="3124056" y="389141"/>
                        <a:pt x="3125893" y="386080"/>
                      </a:cubicBezTo>
                      <a:cubicBezTo>
                        <a:pt x="3127536" y="383342"/>
                        <a:pt x="3130672" y="381800"/>
                        <a:pt x="3132667" y="379307"/>
                      </a:cubicBezTo>
                      <a:cubicBezTo>
                        <a:pt x="3143809" y="365380"/>
                        <a:pt x="3133484" y="371133"/>
                        <a:pt x="3149600" y="365760"/>
                      </a:cubicBezTo>
                      <a:cubicBezTo>
                        <a:pt x="3150729" y="362373"/>
                        <a:pt x="3151216" y="358700"/>
                        <a:pt x="3152987" y="355600"/>
                      </a:cubicBezTo>
                      <a:cubicBezTo>
                        <a:pt x="3155489" y="351221"/>
                        <a:pt x="3167299" y="337790"/>
                        <a:pt x="3169920" y="331893"/>
                      </a:cubicBezTo>
                      <a:cubicBezTo>
                        <a:pt x="3172820" y="325369"/>
                        <a:pt x="3171644" y="316621"/>
                        <a:pt x="3176693" y="311573"/>
                      </a:cubicBezTo>
                      <a:cubicBezTo>
                        <a:pt x="3186345" y="301922"/>
                        <a:pt x="3181696" y="307457"/>
                        <a:pt x="3190240" y="294640"/>
                      </a:cubicBezTo>
                      <a:cubicBezTo>
                        <a:pt x="3194801" y="267277"/>
                        <a:pt x="3191456" y="280834"/>
                        <a:pt x="3200400" y="254000"/>
                      </a:cubicBezTo>
                      <a:lnTo>
                        <a:pt x="3200400" y="254000"/>
                      </a:lnTo>
                      <a:cubicBezTo>
                        <a:pt x="3210615" y="202930"/>
                        <a:pt x="3197608" y="266564"/>
                        <a:pt x="3207173" y="223520"/>
                      </a:cubicBezTo>
                      <a:cubicBezTo>
                        <a:pt x="3212620" y="199008"/>
                        <a:pt x="3207896" y="214577"/>
                        <a:pt x="3213947" y="196427"/>
                      </a:cubicBezTo>
                      <a:cubicBezTo>
                        <a:pt x="3215380" y="184958"/>
                        <a:pt x="3216681" y="160153"/>
                        <a:pt x="3224107" y="149013"/>
                      </a:cubicBezTo>
                      <a:cubicBezTo>
                        <a:pt x="3226365" y="145626"/>
                        <a:pt x="3229060" y="142494"/>
                        <a:pt x="3230880" y="138853"/>
                      </a:cubicBezTo>
                      <a:cubicBezTo>
                        <a:pt x="3232477" y="135660"/>
                        <a:pt x="3232287" y="131663"/>
                        <a:pt x="3234267" y="128693"/>
                      </a:cubicBezTo>
                      <a:cubicBezTo>
                        <a:pt x="3236924" y="124708"/>
                        <a:pt x="3241487" y="122314"/>
                        <a:pt x="3244427" y="118533"/>
                      </a:cubicBezTo>
                      <a:cubicBezTo>
                        <a:pt x="3249425" y="112107"/>
                        <a:pt x="3252216" y="103969"/>
                        <a:pt x="3257973" y="98213"/>
                      </a:cubicBezTo>
                      <a:cubicBezTo>
                        <a:pt x="3277673" y="78516"/>
                        <a:pt x="3250168" y="106902"/>
                        <a:pt x="3271520" y="81280"/>
                      </a:cubicBezTo>
                      <a:cubicBezTo>
                        <a:pt x="3274586" y="77601"/>
                        <a:pt x="3278293" y="74507"/>
                        <a:pt x="3281680" y="71120"/>
                      </a:cubicBezTo>
                      <a:cubicBezTo>
                        <a:pt x="3285874" y="58539"/>
                        <a:pt x="3283634" y="62289"/>
                        <a:pt x="3291840" y="50800"/>
                      </a:cubicBezTo>
                      <a:cubicBezTo>
                        <a:pt x="3295121" y="46207"/>
                        <a:pt x="3297781" y="41003"/>
                        <a:pt x="3302000" y="37253"/>
                      </a:cubicBezTo>
                      <a:cubicBezTo>
                        <a:pt x="3308084" y="31845"/>
                        <a:pt x="3316564" y="29464"/>
                        <a:pt x="3322320" y="23707"/>
                      </a:cubicBezTo>
                      <a:lnTo>
                        <a:pt x="3329093" y="16933"/>
                      </a:lnTo>
                      <a:cubicBezTo>
                        <a:pt x="3333278" y="4378"/>
                        <a:pt x="3330883" y="9966"/>
                        <a:pt x="3335867" y="0"/>
                      </a:cubicBezTo>
                    </a:path>
                  </a:pathLst>
                </a:custGeom>
                <a:noFill/>
                <a:ln>
                  <a:solidFill>
                    <a:srgbClr val="00698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xmlns="" id="{7C773FF5-FB48-421A-8F19-FA8675270C8C}"/>
                    </a:ext>
                  </a:extLst>
                </p:cNvPr>
                <p:cNvSpPr/>
                <p:nvPr/>
              </p:nvSpPr>
              <p:spPr>
                <a:xfrm>
                  <a:off x="2167467" y="4643120"/>
                  <a:ext cx="311573" cy="1043093"/>
                </a:xfrm>
                <a:custGeom>
                  <a:avLst/>
                  <a:gdLst>
                    <a:gd name="connsiteX0" fmla="*/ 250613 w 311573"/>
                    <a:gd name="connsiteY0" fmla="*/ 0 h 1043093"/>
                    <a:gd name="connsiteX1" fmla="*/ 237066 w 311573"/>
                    <a:gd name="connsiteY1" fmla="*/ 44027 h 1043093"/>
                    <a:gd name="connsiteX2" fmla="*/ 213360 w 311573"/>
                    <a:gd name="connsiteY2" fmla="*/ 47413 h 1043093"/>
                    <a:gd name="connsiteX3" fmla="*/ 186266 w 311573"/>
                    <a:gd name="connsiteY3" fmla="*/ 54187 h 1043093"/>
                    <a:gd name="connsiteX4" fmla="*/ 176106 w 311573"/>
                    <a:gd name="connsiteY4" fmla="*/ 74507 h 1043093"/>
                    <a:gd name="connsiteX5" fmla="*/ 172720 w 311573"/>
                    <a:gd name="connsiteY5" fmla="*/ 101600 h 1043093"/>
                    <a:gd name="connsiteX6" fmla="*/ 169333 w 311573"/>
                    <a:gd name="connsiteY6" fmla="*/ 111760 h 1043093"/>
                    <a:gd name="connsiteX7" fmla="*/ 159173 w 311573"/>
                    <a:gd name="connsiteY7" fmla="*/ 118533 h 1043093"/>
                    <a:gd name="connsiteX8" fmla="*/ 159173 w 311573"/>
                    <a:gd name="connsiteY8" fmla="*/ 138853 h 1043093"/>
                    <a:gd name="connsiteX9" fmla="*/ 172720 w 311573"/>
                    <a:gd name="connsiteY9" fmla="*/ 152400 h 1043093"/>
                    <a:gd name="connsiteX10" fmla="*/ 179493 w 311573"/>
                    <a:gd name="connsiteY10" fmla="*/ 172720 h 1043093"/>
                    <a:gd name="connsiteX11" fmla="*/ 182880 w 311573"/>
                    <a:gd name="connsiteY11" fmla="*/ 220133 h 1043093"/>
                    <a:gd name="connsiteX12" fmla="*/ 189653 w 311573"/>
                    <a:gd name="connsiteY12" fmla="*/ 226907 h 1043093"/>
                    <a:gd name="connsiteX13" fmla="*/ 209973 w 311573"/>
                    <a:gd name="connsiteY13" fmla="*/ 237067 h 1043093"/>
                    <a:gd name="connsiteX14" fmla="*/ 230293 w 311573"/>
                    <a:gd name="connsiteY14" fmla="*/ 247227 h 1043093"/>
                    <a:gd name="connsiteX15" fmla="*/ 237066 w 311573"/>
                    <a:gd name="connsiteY15" fmla="*/ 257387 h 1043093"/>
                    <a:gd name="connsiteX16" fmla="*/ 240453 w 311573"/>
                    <a:gd name="connsiteY16" fmla="*/ 270933 h 1043093"/>
                    <a:gd name="connsiteX17" fmla="*/ 247226 w 311573"/>
                    <a:gd name="connsiteY17" fmla="*/ 294640 h 1043093"/>
                    <a:gd name="connsiteX18" fmla="*/ 243840 w 311573"/>
                    <a:gd name="connsiteY18" fmla="*/ 338667 h 1043093"/>
                    <a:gd name="connsiteX19" fmla="*/ 240453 w 311573"/>
                    <a:gd name="connsiteY19" fmla="*/ 348827 h 1043093"/>
                    <a:gd name="connsiteX20" fmla="*/ 233680 w 311573"/>
                    <a:gd name="connsiteY20" fmla="*/ 386080 h 1043093"/>
                    <a:gd name="connsiteX21" fmla="*/ 237066 w 311573"/>
                    <a:gd name="connsiteY21" fmla="*/ 406400 h 1043093"/>
                    <a:gd name="connsiteX22" fmla="*/ 250613 w 311573"/>
                    <a:gd name="connsiteY22" fmla="*/ 419947 h 1043093"/>
                    <a:gd name="connsiteX23" fmla="*/ 260773 w 311573"/>
                    <a:gd name="connsiteY23" fmla="*/ 440267 h 1043093"/>
                    <a:gd name="connsiteX24" fmla="*/ 257386 w 311573"/>
                    <a:gd name="connsiteY24" fmla="*/ 453813 h 1043093"/>
                    <a:gd name="connsiteX25" fmla="*/ 243840 w 311573"/>
                    <a:gd name="connsiteY25" fmla="*/ 470747 h 1043093"/>
                    <a:gd name="connsiteX26" fmla="*/ 230293 w 311573"/>
                    <a:gd name="connsiteY26" fmla="*/ 491067 h 1043093"/>
                    <a:gd name="connsiteX27" fmla="*/ 243840 w 311573"/>
                    <a:gd name="connsiteY27" fmla="*/ 511387 h 1043093"/>
                    <a:gd name="connsiteX28" fmla="*/ 254000 w 311573"/>
                    <a:gd name="connsiteY28" fmla="*/ 531707 h 1043093"/>
                    <a:gd name="connsiteX29" fmla="*/ 257386 w 311573"/>
                    <a:gd name="connsiteY29" fmla="*/ 589280 h 1043093"/>
                    <a:gd name="connsiteX30" fmla="*/ 277706 w 311573"/>
                    <a:gd name="connsiteY30" fmla="*/ 596053 h 1043093"/>
                    <a:gd name="connsiteX31" fmla="*/ 301413 w 311573"/>
                    <a:gd name="connsiteY31" fmla="*/ 623147 h 1043093"/>
                    <a:gd name="connsiteX32" fmla="*/ 308186 w 311573"/>
                    <a:gd name="connsiteY32" fmla="*/ 643467 h 1043093"/>
                    <a:gd name="connsiteX33" fmla="*/ 311573 w 311573"/>
                    <a:gd name="connsiteY33" fmla="*/ 653627 h 1043093"/>
                    <a:gd name="connsiteX34" fmla="*/ 304800 w 311573"/>
                    <a:gd name="connsiteY34" fmla="*/ 673947 h 1043093"/>
                    <a:gd name="connsiteX35" fmla="*/ 301413 w 311573"/>
                    <a:gd name="connsiteY35" fmla="*/ 684107 h 1043093"/>
                    <a:gd name="connsiteX36" fmla="*/ 298026 w 311573"/>
                    <a:gd name="connsiteY36" fmla="*/ 697653 h 1043093"/>
                    <a:gd name="connsiteX37" fmla="*/ 281093 w 311573"/>
                    <a:gd name="connsiteY37" fmla="*/ 701040 h 1043093"/>
                    <a:gd name="connsiteX38" fmla="*/ 270933 w 311573"/>
                    <a:gd name="connsiteY38" fmla="*/ 721360 h 1043093"/>
                    <a:gd name="connsiteX39" fmla="*/ 267546 w 311573"/>
                    <a:gd name="connsiteY39" fmla="*/ 765387 h 1043093"/>
                    <a:gd name="connsiteX40" fmla="*/ 264160 w 311573"/>
                    <a:gd name="connsiteY40" fmla="*/ 775547 h 1043093"/>
                    <a:gd name="connsiteX41" fmla="*/ 254000 w 311573"/>
                    <a:gd name="connsiteY41" fmla="*/ 778933 h 1043093"/>
                    <a:gd name="connsiteX42" fmla="*/ 247226 w 311573"/>
                    <a:gd name="connsiteY42" fmla="*/ 785707 h 1043093"/>
                    <a:gd name="connsiteX43" fmla="*/ 233680 w 311573"/>
                    <a:gd name="connsiteY43" fmla="*/ 806027 h 1043093"/>
                    <a:gd name="connsiteX44" fmla="*/ 237066 w 311573"/>
                    <a:gd name="connsiteY44" fmla="*/ 829733 h 1043093"/>
                    <a:gd name="connsiteX45" fmla="*/ 250613 w 311573"/>
                    <a:gd name="connsiteY45" fmla="*/ 833120 h 1043093"/>
                    <a:gd name="connsiteX46" fmla="*/ 260773 w 311573"/>
                    <a:gd name="connsiteY46" fmla="*/ 839893 h 1043093"/>
                    <a:gd name="connsiteX47" fmla="*/ 264160 w 311573"/>
                    <a:gd name="connsiteY47" fmla="*/ 850053 h 1043093"/>
                    <a:gd name="connsiteX48" fmla="*/ 260773 w 311573"/>
                    <a:gd name="connsiteY48" fmla="*/ 938107 h 1043093"/>
                    <a:gd name="connsiteX49" fmla="*/ 243840 w 311573"/>
                    <a:gd name="connsiteY49" fmla="*/ 951653 h 1043093"/>
                    <a:gd name="connsiteX50" fmla="*/ 186266 w 311573"/>
                    <a:gd name="connsiteY50" fmla="*/ 955040 h 1043093"/>
                    <a:gd name="connsiteX51" fmla="*/ 152400 w 311573"/>
                    <a:gd name="connsiteY51" fmla="*/ 958427 h 1043093"/>
                    <a:gd name="connsiteX52" fmla="*/ 50800 w 311573"/>
                    <a:gd name="connsiteY52" fmla="*/ 961813 h 1043093"/>
                    <a:gd name="connsiteX53" fmla="*/ 40640 w 311573"/>
                    <a:gd name="connsiteY53" fmla="*/ 965200 h 1043093"/>
                    <a:gd name="connsiteX54" fmla="*/ 47413 w 311573"/>
                    <a:gd name="connsiteY54" fmla="*/ 985520 h 1043093"/>
                    <a:gd name="connsiteX55" fmla="*/ 44026 w 311573"/>
                    <a:gd name="connsiteY55" fmla="*/ 1012613 h 1043093"/>
                    <a:gd name="connsiteX56" fmla="*/ 33866 w 311573"/>
                    <a:gd name="connsiteY56" fmla="*/ 1016000 h 1043093"/>
                    <a:gd name="connsiteX57" fmla="*/ 13546 w 311573"/>
                    <a:gd name="connsiteY57" fmla="*/ 1026160 h 1043093"/>
                    <a:gd name="connsiteX58" fmla="*/ 0 w 311573"/>
                    <a:gd name="connsiteY58" fmla="*/ 1043093 h 104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11573" h="1043093">
                      <a:moveTo>
                        <a:pt x="250613" y="0"/>
                      </a:moveTo>
                      <a:cubicBezTo>
                        <a:pt x="249014" y="17591"/>
                        <a:pt x="256897" y="38078"/>
                        <a:pt x="237066" y="44027"/>
                      </a:cubicBezTo>
                      <a:cubicBezTo>
                        <a:pt x="229420" y="46321"/>
                        <a:pt x="221187" y="45848"/>
                        <a:pt x="213360" y="47413"/>
                      </a:cubicBezTo>
                      <a:cubicBezTo>
                        <a:pt x="204231" y="49239"/>
                        <a:pt x="186266" y="54187"/>
                        <a:pt x="186266" y="54187"/>
                      </a:cubicBezTo>
                      <a:cubicBezTo>
                        <a:pt x="180844" y="62320"/>
                        <a:pt x="177858" y="64869"/>
                        <a:pt x="176106" y="74507"/>
                      </a:cubicBezTo>
                      <a:cubicBezTo>
                        <a:pt x="174478" y="83461"/>
                        <a:pt x="174348" y="92646"/>
                        <a:pt x="172720" y="101600"/>
                      </a:cubicBezTo>
                      <a:cubicBezTo>
                        <a:pt x="172081" y="105112"/>
                        <a:pt x="171563" y="108972"/>
                        <a:pt x="169333" y="111760"/>
                      </a:cubicBezTo>
                      <a:cubicBezTo>
                        <a:pt x="166790" y="114938"/>
                        <a:pt x="162560" y="116275"/>
                        <a:pt x="159173" y="118533"/>
                      </a:cubicBezTo>
                      <a:cubicBezTo>
                        <a:pt x="156299" y="127154"/>
                        <a:pt x="153015" y="130232"/>
                        <a:pt x="159173" y="138853"/>
                      </a:cubicBezTo>
                      <a:cubicBezTo>
                        <a:pt x="162885" y="144050"/>
                        <a:pt x="172720" y="152400"/>
                        <a:pt x="172720" y="152400"/>
                      </a:cubicBezTo>
                      <a:cubicBezTo>
                        <a:pt x="174978" y="159173"/>
                        <a:pt x="178984" y="165598"/>
                        <a:pt x="179493" y="172720"/>
                      </a:cubicBezTo>
                      <a:cubicBezTo>
                        <a:pt x="180622" y="188524"/>
                        <a:pt x="179960" y="204560"/>
                        <a:pt x="182880" y="220133"/>
                      </a:cubicBezTo>
                      <a:cubicBezTo>
                        <a:pt x="183468" y="223271"/>
                        <a:pt x="187160" y="224912"/>
                        <a:pt x="189653" y="226907"/>
                      </a:cubicBezTo>
                      <a:cubicBezTo>
                        <a:pt x="205824" y="239844"/>
                        <a:pt x="193285" y="228723"/>
                        <a:pt x="209973" y="237067"/>
                      </a:cubicBezTo>
                      <a:cubicBezTo>
                        <a:pt x="236234" y="250197"/>
                        <a:pt x="204755" y="238714"/>
                        <a:pt x="230293" y="247227"/>
                      </a:cubicBezTo>
                      <a:cubicBezTo>
                        <a:pt x="232551" y="250614"/>
                        <a:pt x="235463" y="253646"/>
                        <a:pt x="237066" y="257387"/>
                      </a:cubicBezTo>
                      <a:cubicBezTo>
                        <a:pt x="238899" y="261665"/>
                        <a:pt x="239174" y="266458"/>
                        <a:pt x="240453" y="270933"/>
                      </a:cubicBezTo>
                      <a:cubicBezTo>
                        <a:pt x="250157" y="304892"/>
                        <a:pt x="236658" y="252357"/>
                        <a:pt x="247226" y="294640"/>
                      </a:cubicBezTo>
                      <a:cubicBezTo>
                        <a:pt x="246097" y="309316"/>
                        <a:pt x="245666" y="324062"/>
                        <a:pt x="243840" y="338667"/>
                      </a:cubicBezTo>
                      <a:cubicBezTo>
                        <a:pt x="243397" y="342209"/>
                        <a:pt x="241153" y="345326"/>
                        <a:pt x="240453" y="348827"/>
                      </a:cubicBezTo>
                      <a:cubicBezTo>
                        <a:pt x="228306" y="409554"/>
                        <a:pt x="243726" y="345888"/>
                        <a:pt x="233680" y="386080"/>
                      </a:cubicBezTo>
                      <a:cubicBezTo>
                        <a:pt x="234809" y="392853"/>
                        <a:pt x="233995" y="400258"/>
                        <a:pt x="237066" y="406400"/>
                      </a:cubicBezTo>
                      <a:cubicBezTo>
                        <a:pt x="239922" y="412112"/>
                        <a:pt x="247071" y="414633"/>
                        <a:pt x="250613" y="419947"/>
                      </a:cubicBezTo>
                      <a:cubicBezTo>
                        <a:pt x="259366" y="433077"/>
                        <a:pt x="256099" y="426246"/>
                        <a:pt x="260773" y="440267"/>
                      </a:cubicBezTo>
                      <a:cubicBezTo>
                        <a:pt x="259644" y="444782"/>
                        <a:pt x="259219" y="449535"/>
                        <a:pt x="257386" y="453813"/>
                      </a:cubicBezTo>
                      <a:cubicBezTo>
                        <a:pt x="251862" y="466702"/>
                        <a:pt x="251122" y="461038"/>
                        <a:pt x="243840" y="470747"/>
                      </a:cubicBezTo>
                      <a:cubicBezTo>
                        <a:pt x="238956" y="477260"/>
                        <a:pt x="230293" y="491067"/>
                        <a:pt x="230293" y="491067"/>
                      </a:cubicBezTo>
                      <a:cubicBezTo>
                        <a:pt x="236245" y="508923"/>
                        <a:pt x="229746" y="494474"/>
                        <a:pt x="243840" y="511387"/>
                      </a:cubicBezTo>
                      <a:cubicBezTo>
                        <a:pt x="251134" y="520140"/>
                        <a:pt x="250606" y="521525"/>
                        <a:pt x="254000" y="531707"/>
                      </a:cubicBezTo>
                      <a:cubicBezTo>
                        <a:pt x="255129" y="550898"/>
                        <a:pt x="250740" y="571241"/>
                        <a:pt x="257386" y="589280"/>
                      </a:cubicBezTo>
                      <a:cubicBezTo>
                        <a:pt x="259854" y="595979"/>
                        <a:pt x="277706" y="596053"/>
                        <a:pt x="277706" y="596053"/>
                      </a:cubicBezTo>
                      <a:cubicBezTo>
                        <a:pt x="284338" y="602685"/>
                        <a:pt x="296932" y="613065"/>
                        <a:pt x="301413" y="623147"/>
                      </a:cubicBezTo>
                      <a:cubicBezTo>
                        <a:pt x="304313" y="629671"/>
                        <a:pt x="305928" y="636694"/>
                        <a:pt x="308186" y="643467"/>
                      </a:cubicBezTo>
                      <a:lnTo>
                        <a:pt x="311573" y="653627"/>
                      </a:lnTo>
                      <a:lnTo>
                        <a:pt x="304800" y="673947"/>
                      </a:lnTo>
                      <a:cubicBezTo>
                        <a:pt x="303671" y="677334"/>
                        <a:pt x="302279" y="680644"/>
                        <a:pt x="301413" y="684107"/>
                      </a:cubicBezTo>
                      <a:cubicBezTo>
                        <a:pt x="300284" y="688622"/>
                        <a:pt x="301602" y="694673"/>
                        <a:pt x="298026" y="697653"/>
                      </a:cubicBezTo>
                      <a:cubicBezTo>
                        <a:pt x="293604" y="701338"/>
                        <a:pt x="286737" y="699911"/>
                        <a:pt x="281093" y="701040"/>
                      </a:cubicBezTo>
                      <a:cubicBezTo>
                        <a:pt x="276439" y="708021"/>
                        <a:pt x="272012" y="712733"/>
                        <a:pt x="270933" y="721360"/>
                      </a:cubicBezTo>
                      <a:cubicBezTo>
                        <a:pt x="269107" y="735965"/>
                        <a:pt x="269372" y="750782"/>
                        <a:pt x="267546" y="765387"/>
                      </a:cubicBezTo>
                      <a:cubicBezTo>
                        <a:pt x="267103" y="768929"/>
                        <a:pt x="266684" y="773023"/>
                        <a:pt x="264160" y="775547"/>
                      </a:cubicBezTo>
                      <a:cubicBezTo>
                        <a:pt x="261636" y="778071"/>
                        <a:pt x="257387" y="777804"/>
                        <a:pt x="254000" y="778933"/>
                      </a:cubicBezTo>
                      <a:cubicBezTo>
                        <a:pt x="251742" y="781191"/>
                        <a:pt x="249142" y="783152"/>
                        <a:pt x="247226" y="785707"/>
                      </a:cubicBezTo>
                      <a:cubicBezTo>
                        <a:pt x="242342" y="792219"/>
                        <a:pt x="233680" y="806027"/>
                        <a:pt x="233680" y="806027"/>
                      </a:cubicBezTo>
                      <a:cubicBezTo>
                        <a:pt x="234809" y="813929"/>
                        <a:pt x="232835" y="822964"/>
                        <a:pt x="237066" y="829733"/>
                      </a:cubicBezTo>
                      <a:cubicBezTo>
                        <a:pt x="239533" y="833680"/>
                        <a:pt x="246335" y="831286"/>
                        <a:pt x="250613" y="833120"/>
                      </a:cubicBezTo>
                      <a:cubicBezTo>
                        <a:pt x="254354" y="834723"/>
                        <a:pt x="257386" y="837635"/>
                        <a:pt x="260773" y="839893"/>
                      </a:cubicBezTo>
                      <a:cubicBezTo>
                        <a:pt x="261902" y="843280"/>
                        <a:pt x="264160" y="846483"/>
                        <a:pt x="264160" y="850053"/>
                      </a:cubicBezTo>
                      <a:cubicBezTo>
                        <a:pt x="264160" y="879426"/>
                        <a:pt x="263795" y="908890"/>
                        <a:pt x="260773" y="938107"/>
                      </a:cubicBezTo>
                      <a:cubicBezTo>
                        <a:pt x="259882" y="946722"/>
                        <a:pt x="250966" y="950940"/>
                        <a:pt x="243840" y="951653"/>
                      </a:cubicBezTo>
                      <a:cubicBezTo>
                        <a:pt x="224711" y="953566"/>
                        <a:pt x="205438" y="953620"/>
                        <a:pt x="186266" y="955040"/>
                      </a:cubicBezTo>
                      <a:cubicBezTo>
                        <a:pt x="174952" y="955878"/>
                        <a:pt x="163689" y="957298"/>
                        <a:pt x="152400" y="958427"/>
                      </a:cubicBezTo>
                      <a:cubicBezTo>
                        <a:pt x="106355" y="973775"/>
                        <a:pt x="139213" y="965497"/>
                        <a:pt x="50800" y="961813"/>
                      </a:cubicBezTo>
                      <a:cubicBezTo>
                        <a:pt x="47413" y="962942"/>
                        <a:pt x="41145" y="961666"/>
                        <a:pt x="40640" y="965200"/>
                      </a:cubicBezTo>
                      <a:cubicBezTo>
                        <a:pt x="39630" y="972268"/>
                        <a:pt x="47413" y="985520"/>
                        <a:pt x="47413" y="985520"/>
                      </a:cubicBezTo>
                      <a:cubicBezTo>
                        <a:pt x="46284" y="994551"/>
                        <a:pt x="47722" y="1004296"/>
                        <a:pt x="44026" y="1012613"/>
                      </a:cubicBezTo>
                      <a:cubicBezTo>
                        <a:pt x="42576" y="1015875"/>
                        <a:pt x="37059" y="1014403"/>
                        <a:pt x="33866" y="1016000"/>
                      </a:cubicBezTo>
                      <a:cubicBezTo>
                        <a:pt x="7605" y="1029130"/>
                        <a:pt x="39084" y="1017647"/>
                        <a:pt x="13546" y="1026160"/>
                      </a:cubicBezTo>
                      <a:cubicBezTo>
                        <a:pt x="5002" y="1038977"/>
                        <a:pt x="9651" y="1033442"/>
                        <a:pt x="0" y="1043093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219638BF-71EB-44ED-BB94-0D68DEB06353}"/>
                    </a:ext>
                  </a:extLst>
                </p:cNvPr>
                <p:cNvSpPr/>
                <p:nvPr/>
              </p:nvSpPr>
              <p:spPr>
                <a:xfrm>
                  <a:off x="2468880" y="5336295"/>
                  <a:ext cx="1168400" cy="793572"/>
                </a:xfrm>
                <a:custGeom>
                  <a:avLst/>
                  <a:gdLst>
                    <a:gd name="connsiteX0" fmla="*/ 0 w 1168400"/>
                    <a:gd name="connsiteY0" fmla="*/ 4478 h 793572"/>
                    <a:gd name="connsiteX1" fmla="*/ 121920 w 1168400"/>
                    <a:gd name="connsiteY1" fmla="*/ 7865 h 793572"/>
                    <a:gd name="connsiteX2" fmla="*/ 152400 w 1168400"/>
                    <a:gd name="connsiteY2" fmla="*/ 55278 h 793572"/>
                    <a:gd name="connsiteX3" fmla="*/ 162560 w 1168400"/>
                    <a:gd name="connsiteY3" fmla="*/ 48505 h 793572"/>
                    <a:gd name="connsiteX4" fmla="*/ 169333 w 1168400"/>
                    <a:gd name="connsiteY4" fmla="*/ 58665 h 793572"/>
                    <a:gd name="connsiteX5" fmla="*/ 172720 w 1168400"/>
                    <a:gd name="connsiteY5" fmla="*/ 68825 h 793572"/>
                    <a:gd name="connsiteX6" fmla="*/ 179493 w 1168400"/>
                    <a:gd name="connsiteY6" fmla="*/ 99305 h 793572"/>
                    <a:gd name="connsiteX7" fmla="*/ 186267 w 1168400"/>
                    <a:gd name="connsiteY7" fmla="*/ 197518 h 793572"/>
                    <a:gd name="connsiteX8" fmla="*/ 196427 w 1168400"/>
                    <a:gd name="connsiteY8" fmla="*/ 214452 h 793572"/>
                    <a:gd name="connsiteX9" fmla="*/ 216747 w 1168400"/>
                    <a:gd name="connsiteY9" fmla="*/ 221225 h 793572"/>
                    <a:gd name="connsiteX10" fmla="*/ 226907 w 1168400"/>
                    <a:gd name="connsiteY10" fmla="*/ 217838 h 793572"/>
                    <a:gd name="connsiteX11" fmla="*/ 243840 w 1168400"/>
                    <a:gd name="connsiteY11" fmla="*/ 197518 h 793572"/>
                    <a:gd name="connsiteX12" fmla="*/ 250613 w 1168400"/>
                    <a:gd name="connsiteY12" fmla="*/ 173812 h 793572"/>
                    <a:gd name="connsiteX13" fmla="*/ 254000 w 1168400"/>
                    <a:gd name="connsiteY13" fmla="*/ 163652 h 793572"/>
                    <a:gd name="connsiteX14" fmla="*/ 260773 w 1168400"/>
                    <a:gd name="connsiteY14" fmla="*/ 129785 h 793572"/>
                    <a:gd name="connsiteX15" fmla="*/ 264160 w 1168400"/>
                    <a:gd name="connsiteY15" fmla="*/ 119625 h 793572"/>
                    <a:gd name="connsiteX16" fmla="*/ 274320 w 1168400"/>
                    <a:gd name="connsiteY16" fmla="*/ 116238 h 793572"/>
                    <a:gd name="connsiteX17" fmla="*/ 284480 w 1168400"/>
                    <a:gd name="connsiteY17" fmla="*/ 123012 h 793572"/>
                    <a:gd name="connsiteX18" fmla="*/ 287867 w 1168400"/>
                    <a:gd name="connsiteY18" fmla="*/ 133172 h 793572"/>
                    <a:gd name="connsiteX19" fmla="*/ 291253 w 1168400"/>
                    <a:gd name="connsiteY19" fmla="*/ 224612 h 793572"/>
                    <a:gd name="connsiteX20" fmla="*/ 294640 w 1168400"/>
                    <a:gd name="connsiteY20" fmla="*/ 248318 h 793572"/>
                    <a:gd name="connsiteX21" fmla="*/ 298027 w 1168400"/>
                    <a:gd name="connsiteY21" fmla="*/ 265252 h 793572"/>
                    <a:gd name="connsiteX22" fmla="*/ 301413 w 1168400"/>
                    <a:gd name="connsiteY22" fmla="*/ 285572 h 793572"/>
                    <a:gd name="connsiteX23" fmla="*/ 318347 w 1168400"/>
                    <a:gd name="connsiteY23" fmla="*/ 288958 h 793572"/>
                    <a:gd name="connsiteX24" fmla="*/ 321733 w 1168400"/>
                    <a:gd name="connsiteY24" fmla="*/ 349918 h 793572"/>
                    <a:gd name="connsiteX25" fmla="*/ 325120 w 1168400"/>
                    <a:gd name="connsiteY25" fmla="*/ 360078 h 793572"/>
                    <a:gd name="connsiteX26" fmla="*/ 328507 w 1168400"/>
                    <a:gd name="connsiteY26" fmla="*/ 387172 h 793572"/>
                    <a:gd name="connsiteX27" fmla="*/ 331893 w 1168400"/>
                    <a:gd name="connsiteY27" fmla="*/ 400718 h 793572"/>
                    <a:gd name="connsiteX28" fmla="*/ 335280 w 1168400"/>
                    <a:gd name="connsiteY28" fmla="*/ 424425 h 793572"/>
                    <a:gd name="connsiteX29" fmla="*/ 342053 w 1168400"/>
                    <a:gd name="connsiteY29" fmla="*/ 461678 h 793572"/>
                    <a:gd name="connsiteX30" fmla="*/ 345440 w 1168400"/>
                    <a:gd name="connsiteY30" fmla="*/ 475225 h 793572"/>
                    <a:gd name="connsiteX31" fmla="*/ 386080 w 1168400"/>
                    <a:gd name="connsiteY31" fmla="*/ 481998 h 793572"/>
                    <a:gd name="connsiteX32" fmla="*/ 396240 w 1168400"/>
                    <a:gd name="connsiteY32" fmla="*/ 505705 h 793572"/>
                    <a:gd name="connsiteX33" fmla="*/ 406400 w 1168400"/>
                    <a:gd name="connsiteY33" fmla="*/ 529412 h 793572"/>
                    <a:gd name="connsiteX34" fmla="*/ 416560 w 1168400"/>
                    <a:gd name="connsiteY34" fmla="*/ 532798 h 793572"/>
                    <a:gd name="connsiteX35" fmla="*/ 545253 w 1168400"/>
                    <a:gd name="connsiteY35" fmla="*/ 539572 h 793572"/>
                    <a:gd name="connsiteX36" fmla="*/ 589280 w 1168400"/>
                    <a:gd name="connsiteY36" fmla="*/ 542958 h 793572"/>
                    <a:gd name="connsiteX37" fmla="*/ 626533 w 1168400"/>
                    <a:gd name="connsiteY37" fmla="*/ 519252 h 793572"/>
                    <a:gd name="connsiteX38" fmla="*/ 629920 w 1168400"/>
                    <a:gd name="connsiteY38" fmla="*/ 509092 h 793572"/>
                    <a:gd name="connsiteX39" fmla="*/ 653627 w 1168400"/>
                    <a:gd name="connsiteY39" fmla="*/ 502318 h 793572"/>
                    <a:gd name="connsiteX40" fmla="*/ 704427 w 1168400"/>
                    <a:gd name="connsiteY40" fmla="*/ 498932 h 793572"/>
                    <a:gd name="connsiteX41" fmla="*/ 707813 w 1168400"/>
                    <a:gd name="connsiteY41" fmla="*/ 488772 h 793572"/>
                    <a:gd name="connsiteX42" fmla="*/ 717973 w 1168400"/>
                    <a:gd name="connsiteY42" fmla="*/ 461678 h 793572"/>
                    <a:gd name="connsiteX43" fmla="*/ 728133 w 1168400"/>
                    <a:gd name="connsiteY43" fmla="*/ 458292 h 793572"/>
                    <a:gd name="connsiteX44" fmla="*/ 741680 w 1168400"/>
                    <a:gd name="connsiteY44" fmla="*/ 461678 h 793572"/>
                    <a:gd name="connsiteX45" fmla="*/ 762000 w 1168400"/>
                    <a:gd name="connsiteY45" fmla="*/ 468452 h 793572"/>
                    <a:gd name="connsiteX46" fmla="*/ 772160 w 1168400"/>
                    <a:gd name="connsiteY46" fmla="*/ 478612 h 793572"/>
                    <a:gd name="connsiteX47" fmla="*/ 785707 w 1168400"/>
                    <a:gd name="connsiteY47" fmla="*/ 481998 h 793572"/>
                    <a:gd name="connsiteX48" fmla="*/ 843280 w 1168400"/>
                    <a:gd name="connsiteY48" fmla="*/ 478612 h 793572"/>
                    <a:gd name="connsiteX49" fmla="*/ 883920 w 1168400"/>
                    <a:gd name="connsiteY49" fmla="*/ 488772 h 793572"/>
                    <a:gd name="connsiteX50" fmla="*/ 887307 w 1168400"/>
                    <a:gd name="connsiteY50" fmla="*/ 498932 h 793572"/>
                    <a:gd name="connsiteX51" fmla="*/ 880533 w 1168400"/>
                    <a:gd name="connsiteY51" fmla="*/ 522638 h 793572"/>
                    <a:gd name="connsiteX52" fmla="*/ 883920 w 1168400"/>
                    <a:gd name="connsiteY52" fmla="*/ 546345 h 793572"/>
                    <a:gd name="connsiteX53" fmla="*/ 890693 w 1168400"/>
                    <a:gd name="connsiteY53" fmla="*/ 590372 h 793572"/>
                    <a:gd name="connsiteX54" fmla="*/ 853440 w 1168400"/>
                    <a:gd name="connsiteY54" fmla="*/ 607305 h 793572"/>
                    <a:gd name="connsiteX55" fmla="*/ 846667 w 1168400"/>
                    <a:gd name="connsiteY55" fmla="*/ 627625 h 793572"/>
                    <a:gd name="connsiteX56" fmla="*/ 843280 w 1168400"/>
                    <a:gd name="connsiteY56" fmla="*/ 637785 h 793572"/>
                    <a:gd name="connsiteX57" fmla="*/ 822960 w 1168400"/>
                    <a:gd name="connsiteY57" fmla="*/ 644558 h 793572"/>
                    <a:gd name="connsiteX58" fmla="*/ 812800 w 1168400"/>
                    <a:gd name="connsiteY58" fmla="*/ 651332 h 793572"/>
                    <a:gd name="connsiteX59" fmla="*/ 802640 w 1168400"/>
                    <a:gd name="connsiteY59" fmla="*/ 688585 h 793572"/>
                    <a:gd name="connsiteX60" fmla="*/ 812800 w 1168400"/>
                    <a:gd name="connsiteY60" fmla="*/ 742772 h 793572"/>
                    <a:gd name="connsiteX61" fmla="*/ 816187 w 1168400"/>
                    <a:gd name="connsiteY61" fmla="*/ 752932 h 793572"/>
                    <a:gd name="connsiteX62" fmla="*/ 822960 w 1168400"/>
                    <a:gd name="connsiteY62" fmla="*/ 773252 h 793572"/>
                    <a:gd name="connsiteX63" fmla="*/ 850053 w 1168400"/>
                    <a:gd name="connsiteY63" fmla="*/ 766478 h 793572"/>
                    <a:gd name="connsiteX64" fmla="*/ 856827 w 1168400"/>
                    <a:gd name="connsiteY64" fmla="*/ 759705 h 793572"/>
                    <a:gd name="connsiteX65" fmla="*/ 866987 w 1168400"/>
                    <a:gd name="connsiteY65" fmla="*/ 756318 h 793572"/>
                    <a:gd name="connsiteX66" fmla="*/ 900853 w 1168400"/>
                    <a:gd name="connsiteY66" fmla="*/ 725838 h 793572"/>
                    <a:gd name="connsiteX67" fmla="*/ 904240 w 1168400"/>
                    <a:gd name="connsiteY67" fmla="*/ 715678 h 793572"/>
                    <a:gd name="connsiteX68" fmla="*/ 900853 w 1168400"/>
                    <a:gd name="connsiteY68" fmla="*/ 695358 h 793572"/>
                    <a:gd name="connsiteX69" fmla="*/ 897467 w 1168400"/>
                    <a:gd name="connsiteY69" fmla="*/ 685198 h 793572"/>
                    <a:gd name="connsiteX70" fmla="*/ 900853 w 1168400"/>
                    <a:gd name="connsiteY70" fmla="*/ 664878 h 793572"/>
                    <a:gd name="connsiteX71" fmla="*/ 948267 w 1168400"/>
                    <a:gd name="connsiteY71" fmla="*/ 678425 h 793572"/>
                    <a:gd name="connsiteX72" fmla="*/ 955040 w 1168400"/>
                    <a:gd name="connsiteY72" fmla="*/ 688585 h 793572"/>
                    <a:gd name="connsiteX73" fmla="*/ 958427 w 1168400"/>
                    <a:gd name="connsiteY73" fmla="*/ 705518 h 793572"/>
                    <a:gd name="connsiteX74" fmla="*/ 965200 w 1168400"/>
                    <a:gd name="connsiteY74" fmla="*/ 712292 h 793572"/>
                    <a:gd name="connsiteX75" fmla="*/ 982133 w 1168400"/>
                    <a:gd name="connsiteY75" fmla="*/ 725838 h 793572"/>
                    <a:gd name="connsiteX76" fmla="*/ 1093893 w 1168400"/>
                    <a:gd name="connsiteY76" fmla="*/ 729225 h 793572"/>
                    <a:gd name="connsiteX77" fmla="*/ 1124373 w 1168400"/>
                    <a:gd name="connsiteY77" fmla="*/ 732612 h 793572"/>
                    <a:gd name="connsiteX78" fmla="*/ 1134533 w 1168400"/>
                    <a:gd name="connsiteY78" fmla="*/ 739385 h 793572"/>
                    <a:gd name="connsiteX79" fmla="*/ 1144693 w 1168400"/>
                    <a:gd name="connsiteY79" fmla="*/ 742772 h 793572"/>
                    <a:gd name="connsiteX80" fmla="*/ 1151467 w 1168400"/>
                    <a:gd name="connsiteY80" fmla="*/ 749545 h 793572"/>
                    <a:gd name="connsiteX81" fmla="*/ 1161627 w 1168400"/>
                    <a:gd name="connsiteY81" fmla="*/ 780025 h 793572"/>
                    <a:gd name="connsiteX82" fmla="*/ 1168400 w 1168400"/>
                    <a:gd name="connsiteY82" fmla="*/ 793572 h 79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1168400" h="793572">
                      <a:moveTo>
                        <a:pt x="0" y="4478"/>
                      </a:moveTo>
                      <a:cubicBezTo>
                        <a:pt x="40640" y="5607"/>
                        <a:pt x="84604" y="-8272"/>
                        <a:pt x="121920" y="7865"/>
                      </a:cubicBezTo>
                      <a:cubicBezTo>
                        <a:pt x="230236" y="54704"/>
                        <a:pt x="52520" y="67764"/>
                        <a:pt x="152400" y="55278"/>
                      </a:cubicBezTo>
                      <a:cubicBezTo>
                        <a:pt x="155787" y="53020"/>
                        <a:pt x="158569" y="47707"/>
                        <a:pt x="162560" y="48505"/>
                      </a:cubicBezTo>
                      <a:cubicBezTo>
                        <a:pt x="166551" y="49303"/>
                        <a:pt x="167513" y="55024"/>
                        <a:pt x="169333" y="58665"/>
                      </a:cubicBezTo>
                      <a:cubicBezTo>
                        <a:pt x="170930" y="61858"/>
                        <a:pt x="171739" y="65392"/>
                        <a:pt x="172720" y="68825"/>
                      </a:cubicBezTo>
                      <a:cubicBezTo>
                        <a:pt x="175910" y="79989"/>
                        <a:pt x="177164" y="87660"/>
                        <a:pt x="179493" y="99305"/>
                      </a:cubicBezTo>
                      <a:cubicBezTo>
                        <a:pt x="181623" y="152547"/>
                        <a:pt x="176266" y="162515"/>
                        <a:pt x="186267" y="197518"/>
                      </a:cubicBezTo>
                      <a:cubicBezTo>
                        <a:pt x="188198" y="204278"/>
                        <a:pt x="189333" y="210905"/>
                        <a:pt x="196427" y="214452"/>
                      </a:cubicBezTo>
                      <a:cubicBezTo>
                        <a:pt x="202813" y="217645"/>
                        <a:pt x="216747" y="221225"/>
                        <a:pt x="216747" y="221225"/>
                      </a:cubicBezTo>
                      <a:cubicBezTo>
                        <a:pt x="220134" y="220096"/>
                        <a:pt x="223937" y="219818"/>
                        <a:pt x="226907" y="217838"/>
                      </a:cubicBezTo>
                      <a:cubicBezTo>
                        <a:pt x="232525" y="214092"/>
                        <a:pt x="240716" y="203766"/>
                        <a:pt x="243840" y="197518"/>
                      </a:cubicBezTo>
                      <a:cubicBezTo>
                        <a:pt x="246549" y="192100"/>
                        <a:pt x="249164" y="178882"/>
                        <a:pt x="250613" y="173812"/>
                      </a:cubicBezTo>
                      <a:cubicBezTo>
                        <a:pt x="251594" y="170379"/>
                        <a:pt x="253226" y="167137"/>
                        <a:pt x="254000" y="163652"/>
                      </a:cubicBezTo>
                      <a:cubicBezTo>
                        <a:pt x="260651" y="133726"/>
                        <a:pt x="254028" y="153393"/>
                        <a:pt x="260773" y="129785"/>
                      </a:cubicBezTo>
                      <a:cubicBezTo>
                        <a:pt x="261754" y="126352"/>
                        <a:pt x="261636" y="122149"/>
                        <a:pt x="264160" y="119625"/>
                      </a:cubicBezTo>
                      <a:cubicBezTo>
                        <a:pt x="266684" y="117101"/>
                        <a:pt x="270933" y="117367"/>
                        <a:pt x="274320" y="116238"/>
                      </a:cubicBezTo>
                      <a:cubicBezTo>
                        <a:pt x="277707" y="118496"/>
                        <a:pt x="281937" y="119834"/>
                        <a:pt x="284480" y="123012"/>
                      </a:cubicBezTo>
                      <a:cubicBezTo>
                        <a:pt x="286710" y="125800"/>
                        <a:pt x="287630" y="129610"/>
                        <a:pt x="287867" y="133172"/>
                      </a:cubicBezTo>
                      <a:cubicBezTo>
                        <a:pt x="289896" y="163605"/>
                        <a:pt x="289462" y="194164"/>
                        <a:pt x="291253" y="224612"/>
                      </a:cubicBezTo>
                      <a:cubicBezTo>
                        <a:pt x="291722" y="232580"/>
                        <a:pt x="293328" y="240444"/>
                        <a:pt x="294640" y="248318"/>
                      </a:cubicBezTo>
                      <a:cubicBezTo>
                        <a:pt x="295586" y="253996"/>
                        <a:pt x="296997" y="259588"/>
                        <a:pt x="298027" y="265252"/>
                      </a:cubicBezTo>
                      <a:cubicBezTo>
                        <a:pt x="299255" y="272008"/>
                        <a:pt x="296944" y="280358"/>
                        <a:pt x="301413" y="285572"/>
                      </a:cubicBezTo>
                      <a:cubicBezTo>
                        <a:pt x="305159" y="289943"/>
                        <a:pt x="312702" y="287829"/>
                        <a:pt x="318347" y="288958"/>
                      </a:cubicBezTo>
                      <a:cubicBezTo>
                        <a:pt x="319476" y="309278"/>
                        <a:pt x="319804" y="329658"/>
                        <a:pt x="321733" y="349918"/>
                      </a:cubicBezTo>
                      <a:cubicBezTo>
                        <a:pt x="322071" y="353472"/>
                        <a:pt x="324481" y="356566"/>
                        <a:pt x="325120" y="360078"/>
                      </a:cubicBezTo>
                      <a:cubicBezTo>
                        <a:pt x="326748" y="369033"/>
                        <a:pt x="327011" y="378194"/>
                        <a:pt x="328507" y="387172"/>
                      </a:cubicBezTo>
                      <a:cubicBezTo>
                        <a:pt x="329272" y="391763"/>
                        <a:pt x="331060" y="396139"/>
                        <a:pt x="331893" y="400718"/>
                      </a:cubicBezTo>
                      <a:cubicBezTo>
                        <a:pt x="333321" y="408572"/>
                        <a:pt x="334225" y="416512"/>
                        <a:pt x="335280" y="424425"/>
                      </a:cubicBezTo>
                      <a:cubicBezTo>
                        <a:pt x="341584" y="471698"/>
                        <a:pt x="334819" y="436358"/>
                        <a:pt x="342053" y="461678"/>
                      </a:cubicBezTo>
                      <a:cubicBezTo>
                        <a:pt x="343332" y="466154"/>
                        <a:pt x="341214" y="473274"/>
                        <a:pt x="345440" y="475225"/>
                      </a:cubicBezTo>
                      <a:cubicBezTo>
                        <a:pt x="357909" y="480980"/>
                        <a:pt x="372533" y="479740"/>
                        <a:pt x="386080" y="481998"/>
                      </a:cubicBezTo>
                      <a:cubicBezTo>
                        <a:pt x="393129" y="510191"/>
                        <a:pt x="384546" y="482318"/>
                        <a:pt x="396240" y="505705"/>
                      </a:cubicBezTo>
                      <a:cubicBezTo>
                        <a:pt x="400287" y="513799"/>
                        <a:pt x="399355" y="522367"/>
                        <a:pt x="406400" y="529412"/>
                      </a:cubicBezTo>
                      <a:cubicBezTo>
                        <a:pt x="408924" y="531936"/>
                        <a:pt x="413000" y="532537"/>
                        <a:pt x="416560" y="532798"/>
                      </a:cubicBezTo>
                      <a:cubicBezTo>
                        <a:pt x="459403" y="535933"/>
                        <a:pt x="502422" y="536278"/>
                        <a:pt x="545253" y="539572"/>
                      </a:cubicBezTo>
                      <a:lnTo>
                        <a:pt x="589280" y="542958"/>
                      </a:lnTo>
                      <a:cubicBezTo>
                        <a:pt x="647892" y="538075"/>
                        <a:pt x="626533" y="553449"/>
                        <a:pt x="626533" y="519252"/>
                      </a:cubicBezTo>
                      <a:cubicBezTo>
                        <a:pt x="626533" y="515682"/>
                        <a:pt x="627396" y="511616"/>
                        <a:pt x="629920" y="509092"/>
                      </a:cubicBezTo>
                      <a:cubicBezTo>
                        <a:pt x="631525" y="507487"/>
                        <a:pt x="653528" y="502328"/>
                        <a:pt x="653627" y="502318"/>
                      </a:cubicBezTo>
                      <a:cubicBezTo>
                        <a:pt x="670505" y="500541"/>
                        <a:pt x="687494" y="500061"/>
                        <a:pt x="704427" y="498932"/>
                      </a:cubicBezTo>
                      <a:cubicBezTo>
                        <a:pt x="705556" y="495545"/>
                        <a:pt x="706947" y="492235"/>
                        <a:pt x="707813" y="488772"/>
                      </a:cubicBezTo>
                      <a:cubicBezTo>
                        <a:pt x="710222" y="479136"/>
                        <a:pt x="709263" y="468646"/>
                        <a:pt x="717973" y="461678"/>
                      </a:cubicBezTo>
                      <a:cubicBezTo>
                        <a:pt x="720761" y="459448"/>
                        <a:pt x="724746" y="459421"/>
                        <a:pt x="728133" y="458292"/>
                      </a:cubicBezTo>
                      <a:cubicBezTo>
                        <a:pt x="732649" y="459421"/>
                        <a:pt x="737222" y="460341"/>
                        <a:pt x="741680" y="461678"/>
                      </a:cubicBezTo>
                      <a:cubicBezTo>
                        <a:pt x="748519" y="463730"/>
                        <a:pt x="762000" y="468452"/>
                        <a:pt x="762000" y="468452"/>
                      </a:cubicBezTo>
                      <a:cubicBezTo>
                        <a:pt x="765387" y="471839"/>
                        <a:pt x="768002" y="476236"/>
                        <a:pt x="772160" y="478612"/>
                      </a:cubicBezTo>
                      <a:cubicBezTo>
                        <a:pt x="776201" y="480921"/>
                        <a:pt x="781052" y="481998"/>
                        <a:pt x="785707" y="481998"/>
                      </a:cubicBezTo>
                      <a:cubicBezTo>
                        <a:pt x="804931" y="481998"/>
                        <a:pt x="824089" y="479741"/>
                        <a:pt x="843280" y="478612"/>
                      </a:cubicBezTo>
                      <a:cubicBezTo>
                        <a:pt x="853798" y="479780"/>
                        <a:pt x="874814" y="477389"/>
                        <a:pt x="883920" y="488772"/>
                      </a:cubicBezTo>
                      <a:cubicBezTo>
                        <a:pt x="886150" y="491560"/>
                        <a:pt x="886178" y="495545"/>
                        <a:pt x="887307" y="498932"/>
                      </a:cubicBezTo>
                      <a:cubicBezTo>
                        <a:pt x="885710" y="503722"/>
                        <a:pt x="880533" y="518386"/>
                        <a:pt x="880533" y="522638"/>
                      </a:cubicBezTo>
                      <a:cubicBezTo>
                        <a:pt x="880533" y="530621"/>
                        <a:pt x="882865" y="538432"/>
                        <a:pt x="883920" y="546345"/>
                      </a:cubicBezTo>
                      <a:cubicBezTo>
                        <a:pt x="888842" y="583254"/>
                        <a:pt x="885003" y="561918"/>
                        <a:pt x="890693" y="590372"/>
                      </a:cubicBezTo>
                      <a:cubicBezTo>
                        <a:pt x="882322" y="623861"/>
                        <a:pt x="897383" y="581671"/>
                        <a:pt x="853440" y="607305"/>
                      </a:cubicBezTo>
                      <a:cubicBezTo>
                        <a:pt x="847273" y="610903"/>
                        <a:pt x="848925" y="620852"/>
                        <a:pt x="846667" y="627625"/>
                      </a:cubicBezTo>
                      <a:cubicBezTo>
                        <a:pt x="845538" y="631012"/>
                        <a:pt x="846667" y="636656"/>
                        <a:pt x="843280" y="637785"/>
                      </a:cubicBezTo>
                      <a:lnTo>
                        <a:pt x="822960" y="644558"/>
                      </a:lnTo>
                      <a:cubicBezTo>
                        <a:pt x="819573" y="646816"/>
                        <a:pt x="814957" y="647880"/>
                        <a:pt x="812800" y="651332"/>
                      </a:cubicBezTo>
                      <a:cubicBezTo>
                        <a:pt x="807746" y="659419"/>
                        <a:pt x="804574" y="678916"/>
                        <a:pt x="802640" y="688585"/>
                      </a:cubicBezTo>
                      <a:cubicBezTo>
                        <a:pt x="806737" y="729553"/>
                        <a:pt x="802440" y="711691"/>
                        <a:pt x="812800" y="742772"/>
                      </a:cubicBezTo>
                      <a:lnTo>
                        <a:pt x="816187" y="752932"/>
                      </a:lnTo>
                      <a:lnTo>
                        <a:pt x="822960" y="773252"/>
                      </a:lnTo>
                      <a:cubicBezTo>
                        <a:pt x="826604" y="772523"/>
                        <a:pt x="844845" y="769603"/>
                        <a:pt x="850053" y="766478"/>
                      </a:cubicBezTo>
                      <a:cubicBezTo>
                        <a:pt x="852791" y="764835"/>
                        <a:pt x="854089" y="761348"/>
                        <a:pt x="856827" y="759705"/>
                      </a:cubicBezTo>
                      <a:cubicBezTo>
                        <a:pt x="859888" y="757868"/>
                        <a:pt x="863866" y="758052"/>
                        <a:pt x="866987" y="756318"/>
                      </a:cubicBezTo>
                      <a:cubicBezTo>
                        <a:pt x="880427" y="748852"/>
                        <a:pt x="893769" y="740007"/>
                        <a:pt x="900853" y="725838"/>
                      </a:cubicBezTo>
                      <a:cubicBezTo>
                        <a:pt x="902450" y="722645"/>
                        <a:pt x="903111" y="719065"/>
                        <a:pt x="904240" y="715678"/>
                      </a:cubicBezTo>
                      <a:cubicBezTo>
                        <a:pt x="903111" y="708905"/>
                        <a:pt x="902343" y="702061"/>
                        <a:pt x="900853" y="695358"/>
                      </a:cubicBezTo>
                      <a:cubicBezTo>
                        <a:pt x="900079" y="691873"/>
                        <a:pt x="897467" y="688768"/>
                        <a:pt x="897467" y="685198"/>
                      </a:cubicBezTo>
                      <a:cubicBezTo>
                        <a:pt x="897467" y="678331"/>
                        <a:pt x="899724" y="671651"/>
                        <a:pt x="900853" y="664878"/>
                      </a:cubicBezTo>
                      <a:cubicBezTo>
                        <a:pt x="965676" y="669865"/>
                        <a:pt x="936044" y="653980"/>
                        <a:pt x="948267" y="678425"/>
                      </a:cubicBezTo>
                      <a:cubicBezTo>
                        <a:pt x="950087" y="682066"/>
                        <a:pt x="952782" y="685198"/>
                        <a:pt x="955040" y="688585"/>
                      </a:cubicBezTo>
                      <a:cubicBezTo>
                        <a:pt x="956169" y="694229"/>
                        <a:pt x="956160" y="700227"/>
                        <a:pt x="958427" y="705518"/>
                      </a:cubicBezTo>
                      <a:cubicBezTo>
                        <a:pt x="959685" y="708453"/>
                        <a:pt x="963205" y="709799"/>
                        <a:pt x="965200" y="712292"/>
                      </a:cubicBezTo>
                      <a:cubicBezTo>
                        <a:pt x="976339" y="726218"/>
                        <a:pt x="966019" y="720468"/>
                        <a:pt x="982133" y="725838"/>
                      </a:cubicBezTo>
                      <a:cubicBezTo>
                        <a:pt x="1021121" y="751833"/>
                        <a:pt x="982941" y="729225"/>
                        <a:pt x="1093893" y="729225"/>
                      </a:cubicBezTo>
                      <a:cubicBezTo>
                        <a:pt x="1104116" y="729225"/>
                        <a:pt x="1114213" y="731483"/>
                        <a:pt x="1124373" y="732612"/>
                      </a:cubicBezTo>
                      <a:cubicBezTo>
                        <a:pt x="1127760" y="734870"/>
                        <a:pt x="1130892" y="737565"/>
                        <a:pt x="1134533" y="739385"/>
                      </a:cubicBezTo>
                      <a:cubicBezTo>
                        <a:pt x="1137726" y="740982"/>
                        <a:pt x="1141632" y="740935"/>
                        <a:pt x="1144693" y="742772"/>
                      </a:cubicBezTo>
                      <a:cubicBezTo>
                        <a:pt x="1147431" y="744415"/>
                        <a:pt x="1149209" y="747287"/>
                        <a:pt x="1151467" y="749545"/>
                      </a:cubicBezTo>
                      <a:lnTo>
                        <a:pt x="1161627" y="780025"/>
                      </a:lnTo>
                      <a:cubicBezTo>
                        <a:pt x="1165519" y="791701"/>
                        <a:pt x="1162488" y="787660"/>
                        <a:pt x="1168400" y="793572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xmlns="" id="{42DC2306-9DBC-406B-B53E-A07AB7EC22FE}"/>
                    </a:ext>
                  </a:extLst>
                </p:cNvPr>
                <p:cNvSpPr/>
                <p:nvPr/>
              </p:nvSpPr>
              <p:spPr>
                <a:xfrm>
                  <a:off x="2407920" y="5022427"/>
                  <a:ext cx="962990" cy="806026"/>
                </a:xfrm>
                <a:custGeom>
                  <a:avLst/>
                  <a:gdLst>
                    <a:gd name="connsiteX0" fmla="*/ 944880 w 962990"/>
                    <a:gd name="connsiteY0" fmla="*/ 806026 h 806026"/>
                    <a:gd name="connsiteX1" fmla="*/ 938107 w 962990"/>
                    <a:gd name="connsiteY1" fmla="*/ 789093 h 806026"/>
                    <a:gd name="connsiteX2" fmla="*/ 958427 w 962990"/>
                    <a:gd name="connsiteY2" fmla="*/ 762000 h 806026"/>
                    <a:gd name="connsiteX3" fmla="*/ 958427 w 962990"/>
                    <a:gd name="connsiteY3" fmla="*/ 721360 h 806026"/>
                    <a:gd name="connsiteX4" fmla="*/ 951653 w 962990"/>
                    <a:gd name="connsiteY4" fmla="*/ 711200 h 806026"/>
                    <a:gd name="connsiteX5" fmla="*/ 941493 w 962990"/>
                    <a:gd name="connsiteY5" fmla="*/ 707813 h 806026"/>
                    <a:gd name="connsiteX6" fmla="*/ 931333 w 962990"/>
                    <a:gd name="connsiteY6" fmla="*/ 701040 h 806026"/>
                    <a:gd name="connsiteX7" fmla="*/ 914400 w 962990"/>
                    <a:gd name="connsiteY7" fmla="*/ 690880 h 806026"/>
                    <a:gd name="connsiteX8" fmla="*/ 917787 w 962990"/>
                    <a:gd name="connsiteY8" fmla="*/ 673946 h 806026"/>
                    <a:gd name="connsiteX9" fmla="*/ 927947 w 962990"/>
                    <a:gd name="connsiteY9" fmla="*/ 667173 h 806026"/>
                    <a:gd name="connsiteX10" fmla="*/ 934720 w 962990"/>
                    <a:gd name="connsiteY10" fmla="*/ 657013 h 806026"/>
                    <a:gd name="connsiteX11" fmla="*/ 931333 w 962990"/>
                    <a:gd name="connsiteY11" fmla="*/ 643466 h 806026"/>
                    <a:gd name="connsiteX12" fmla="*/ 911013 w 962990"/>
                    <a:gd name="connsiteY12" fmla="*/ 629920 h 806026"/>
                    <a:gd name="connsiteX13" fmla="*/ 883920 w 962990"/>
                    <a:gd name="connsiteY13" fmla="*/ 626533 h 806026"/>
                    <a:gd name="connsiteX14" fmla="*/ 877147 w 962990"/>
                    <a:gd name="connsiteY14" fmla="*/ 646853 h 806026"/>
                    <a:gd name="connsiteX15" fmla="*/ 866987 w 962990"/>
                    <a:gd name="connsiteY15" fmla="*/ 650240 h 806026"/>
                    <a:gd name="connsiteX16" fmla="*/ 856827 w 962990"/>
                    <a:gd name="connsiteY16" fmla="*/ 646853 h 806026"/>
                    <a:gd name="connsiteX17" fmla="*/ 836507 w 962990"/>
                    <a:gd name="connsiteY17" fmla="*/ 623146 h 806026"/>
                    <a:gd name="connsiteX18" fmla="*/ 829733 w 962990"/>
                    <a:gd name="connsiteY18" fmla="*/ 616373 h 806026"/>
                    <a:gd name="connsiteX19" fmla="*/ 822960 w 962990"/>
                    <a:gd name="connsiteY19" fmla="*/ 592666 h 806026"/>
                    <a:gd name="connsiteX20" fmla="*/ 816187 w 962990"/>
                    <a:gd name="connsiteY20" fmla="*/ 572346 h 806026"/>
                    <a:gd name="connsiteX21" fmla="*/ 799253 w 962990"/>
                    <a:gd name="connsiteY21" fmla="*/ 558800 h 806026"/>
                    <a:gd name="connsiteX22" fmla="*/ 785707 w 962990"/>
                    <a:gd name="connsiteY22" fmla="*/ 545253 h 806026"/>
                    <a:gd name="connsiteX23" fmla="*/ 778933 w 962990"/>
                    <a:gd name="connsiteY23" fmla="*/ 538480 h 806026"/>
                    <a:gd name="connsiteX24" fmla="*/ 755227 w 962990"/>
                    <a:gd name="connsiteY24" fmla="*/ 531706 h 806026"/>
                    <a:gd name="connsiteX25" fmla="*/ 738293 w 962990"/>
                    <a:gd name="connsiteY25" fmla="*/ 528320 h 806026"/>
                    <a:gd name="connsiteX26" fmla="*/ 728133 w 962990"/>
                    <a:gd name="connsiteY26" fmla="*/ 524933 h 806026"/>
                    <a:gd name="connsiteX27" fmla="*/ 714587 w 962990"/>
                    <a:gd name="connsiteY27" fmla="*/ 521546 h 806026"/>
                    <a:gd name="connsiteX28" fmla="*/ 707813 w 962990"/>
                    <a:gd name="connsiteY28" fmla="*/ 514773 h 806026"/>
                    <a:gd name="connsiteX29" fmla="*/ 697653 w 962990"/>
                    <a:gd name="connsiteY29" fmla="*/ 511386 h 806026"/>
                    <a:gd name="connsiteX30" fmla="*/ 629920 w 962990"/>
                    <a:gd name="connsiteY30" fmla="*/ 508000 h 806026"/>
                    <a:gd name="connsiteX31" fmla="*/ 619760 w 962990"/>
                    <a:gd name="connsiteY31" fmla="*/ 501226 h 806026"/>
                    <a:gd name="connsiteX32" fmla="*/ 612987 w 962990"/>
                    <a:gd name="connsiteY32" fmla="*/ 491066 h 806026"/>
                    <a:gd name="connsiteX33" fmla="*/ 606213 w 962990"/>
                    <a:gd name="connsiteY33" fmla="*/ 484293 h 806026"/>
                    <a:gd name="connsiteX34" fmla="*/ 602827 w 962990"/>
                    <a:gd name="connsiteY34" fmla="*/ 426720 h 806026"/>
                    <a:gd name="connsiteX35" fmla="*/ 609600 w 962990"/>
                    <a:gd name="connsiteY35" fmla="*/ 406400 h 806026"/>
                    <a:gd name="connsiteX36" fmla="*/ 606213 w 962990"/>
                    <a:gd name="connsiteY36" fmla="*/ 375920 h 806026"/>
                    <a:gd name="connsiteX37" fmla="*/ 602827 w 962990"/>
                    <a:gd name="connsiteY37" fmla="*/ 365760 h 806026"/>
                    <a:gd name="connsiteX38" fmla="*/ 585893 w 962990"/>
                    <a:gd name="connsiteY38" fmla="*/ 352213 h 806026"/>
                    <a:gd name="connsiteX39" fmla="*/ 575733 w 962990"/>
                    <a:gd name="connsiteY39" fmla="*/ 348826 h 806026"/>
                    <a:gd name="connsiteX40" fmla="*/ 565573 w 962990"/>
                    <a:gd name="connsiteY40" fmla="*/ 342053 h 806026"/>
                    <a:gd name="connsiteX41" fmla="*/ 545253 w 962990"/>
                    <a:gd name="connsiteY41" fmla="*/ 335280 h 806026"/>
                    <a:gd name="connsiteX42" fmla="*/ 535093 w 962990"/>
                    <a:gd name="connsiteY42" fmla="*/ 331893 h 806026"/>
                    <a:gd name="connsiteX43" fmla="*/ 524933 w 962990"/>
                    <a:gd name="connsiteY43" fmla="*/ 328506 h 806026"/>
                    <a:gd name="connsiteX44" fmla="*/ 521547 w 962990"/>
                    <a:gd name="connsiteY44" fmla="*/ 318346 h 806026"/>
                    <a:gd name="connsiteX45" fmla="*/ 514773 w 962990"/>
                    <a:gd name="connsiteY45" fmla="*/ 311573 h 806026"/>
                    <a:gd name="connsiteX46" fmla="*/ 518160 w 962990"/>
                    <a:gd name="connsiteY46" fmla="*/ 274320 h 806026"/>
                    <a:gd name="connsiteX47" fmla="*/ 538480 w 962990"/>
                    <a:gd name="connsiteY47" fmla="*/ 270933 h 806026"/>
                    <a:gd name="connsiteX48" fmla="*/ 572347 w 962990"/>
                    <a:gd name="connsiteY48" fmla="*/ 267546 h 806026"/>
                    <a:gd name="connsiteX49" fmla="*/ 575733 w 962990"/>
                    <a:gd name="connsiteY49" fmla="*/ 257386 h 806026"/>
                    <a:gd name="connsiteX50" fmla="*/ 572347 w 962990"/>
                    <a:gd name="connsiteY50" fmla="*/ 145626 h 806026"/>
                    <a:gd name="connsiteX51" fmla="*/ 562187 w 962990"/>
                    <a:gd name="connsiteY51" fmla="*/ 125306 h 806026"/>
                    <a:gd name="connsiteX52" fmla="*/ 555413 w 962990"/>
                    <a:gd name="connsiteY52" fmla="*/ 118533 h 806026"/>
                    <a:gd name="connsiteX53" fmla="*/ 548640 w 962990"/>
                    <a:gd name="connsiteY53" fmla="*/ 108373 h 806026"/>
                    <a:gd name="connsiteX54" fmla="*/ 528320 w 962990"/>
                    <a:gd name="connsiteY54" fmla="*/ 91440 h 806026"/>
                    <a:gd name="connsiteX55" fmla="*/ 521547 w 962990"/>
                    <a:gd name="connsiteY55" fmla="*/ 84666 h 806026"/>
                    <a:gd name="connsiteX56" fmla="*/ 511387 w 962990"/>
                    <a:gd name="connsiteY56" fmla="*/ 81280 h 806026"/>
                    <a:gd name="connsiteX57" fmla="*/ 436880 w 962990"/>
                    <a:gd name="connsiteY57" fmla="*/ 77893 h 806026"/>
                    <a:gd name="connsiteX58" fmla="*/ 426720 w 962990"/>
                    <a:gd name="connsiteY58" fmla="*/ 67733 h 806026"/>
                    <a:gd name="connsiteX59" fmla="*/ 413173 w 962990"/>
                    <a:gd name="connsiteY59" fmla="*/ 47413 h 806026"/>
                    <a:gd name="connsiteX60" fmla="*/ 403013 w 962990"/>
                    <a:gd name="connsiteY60" fmla="*/ 30480 h 806026"/>
                    <a:gd name="connsiteX61" fmla="*/ 392853 w 962990"/>
                    <a:gd name="connsiteY61" fmla="*/ 27093 h 806026"/>
                    <a:gd name="connsiteX62" fmla="*/ 382693 w 962990"/>
                    <a:gd name="connsiteY62" fmla="*/ 20320 h 806026"/>
                    <a:gd name="connsiteX63" fmla="*/ 348827 w 962990"/>
                    <a:gd name="connsiteY63" fmla="*/ 13546 h 806026"/>
                    <a:gd name="connsiteX64" fmla="*/ 311573 w 962990"/>
                    <a:gd name="connsiteY64" fmla="*/ 6773 h 806026"/>
                    <a:gd name="connsiteX65" fmla="*/ 264160 w 962990"/>
                    <a:gd name="connsiteY65" fmla="*/ 3386 h 806026"/>
                    <a:gd name="connsiteX66" fmla="*/ 196427 w 962990"/>
                    <a:gd name="connsiteY66" fmla="*/ 0 h 806026"/>
                    <a:gd name="connsiteX67" fmla="*/ 101600 w 962990"/>
                    <a:gd name="connsiteY67" fmla="*/ 3386 h 806026"/>
                    <a:gd name="connsiteX68" fmla="*/ 60960 w 962990"/>
                    <a:gd name="connsiteY68" fmla="*/ 10160 h 806026"/>
                    <a:gd name="connsiteX69" fmla="*/ 40640 w 962990"/>
                    <a:gd name="connsiteY69" fmla="*/ 13546 h 806026"/>
                    <a:gd name="connsiteX70" fmla="*/ 10160 w 962990"/>
                    <a:gd name="connsiteY70" fmla="*/ 27093 h 806026"/>
                    <a:gd name="connsiteX71" fmla="*/ 0 w 962990"/>
                    <a:gd name="connsiteY71" fmla="*/ 37253 h 806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962990" h="806026">
                      <a:moveTo>
                        <a:pt x="944880" y="806026"/>
                      </a:moveTo>
                      <a:cubicBezTo>
                        <a:pt x="942622" y="800382"/>
                        <a:pt x="937020" y="795074"/>
                        <a:pt x="938107" y="789093"/>
                      </a:cubicBezTo>
                      <a:cubicBezTo>
                        <a:pt x="939810" y="779729"/>
                        <a:pt x="951237" y="769189"/>
                        <a:pt x="958427" y="762000"/>
                      </a:cubicBezTo>
                      <a:cubicBezTo>
                        <a:pt x="964102" y="744972"/>
                        <a:pt x="964908" y="747284"/>
                        <a:pt x="958427" y="721360"/>
                      </a:cubicBezTo>
                      <a:cubicBezTo>
                        <a:pt x="957440" y="717411"/>
                        <a:pt x="954831" y="713743"/>
                        <a:pt x="951653" y="711200"/>
                      </a:cubicBezTo>
                      <a:cubicBezTo>
                        <a:pt x="948865" y="708970"/>
                        <a:pt x="944686" y="709410"/>
                        <a:pt x="941493" y="707813"/>
                      </a:cubicBezTo>
                      <a:cubicBezTo>
                        <a:pt x="937852" y="705993"/>
                        <a:pt x="934511" y="703583"/>
                        <a:pt x="931333" y="701040"/>
                      </a:cubicBezTo>
                      <a:cubicBezTo>
                        <a:pt x="918050" y="690413"/>
                        <a:pt x="932045" y="696761"/>
                        <a:pt x="914400" y="690880"/>
                      </a:cubicBezTo>
                      <a:cubicBezTo>
                        <a:pt x="915529" y="685235"/>
                        <a:pt x="914931" y="678944"/>
                        <a:pt x="917787" y="673946"/>
                      </a:cubicBezTo>
                      <a:cubicBezTo>
                        <a:pt x="919806" y="670412"/>
                        <a:pt x="925069" y="670051"/>
                        <a:pt x="927947" y="667173"/>
                      </a:cubicBezTo>
                      <a:cubicBezTo>
                        <a:pt x="930825" y="664295"/>
                        <a:pt x="932462" y="660400"/>
                        <a:pt x="934720" y="657013"/>
                      </a:cubicBezTo>
                      <a:cubicBezTo>
                        <a:pt x="933591" y="652497"/>
                        <a:pt x="933642" y="647507"/>
                        <a:pt x="931333" y="643466"/>
                      </a:cubicBezTo>
                      <a:cubicBezTo>
                        <a:pt x="925364" y="633020"/>
                        <a:pt x="920712" y="633152"/>
                        <a:pt x="911013" y="629920"/>
                      </a:cubicBezTo>
                      <a:cubicBezTo>
                        <a:pt x="903507" y="622413"/>
                        <a:pt x="898524" y="613754"/>
                        <a:pt x="883920" y="626533"/>
                      </a:cubicBezTo>
                      <a:cubicBezTo>
                        <a:pt x="878547" y="631235"/>
                        <a:pt x="883920" y="644595"/>
                        <a:pt x="877147" y="646853"/>
                      </a:cubicBezTo>
                      <a:lnTo>
                        <a:pt x="866987" y="650240"/>
                      </a:lnTo>
                      <a:cubicBezTo>
                        <a:pt x="863600" y="649111"/>
                        <a:pt x="859732" y="648928"/>
                        <a:pt x="856827" y="646853"/>
                      </a:cubicBezTo>
                      <a:cubicBezTo>
                        <a:pt x="841605" y="635980"/>
                        <a:pt x="846056" y="635081"/>
                        <a:pt x="836507" y="623146"/>
                      </a:cubicBezTo>
                      <a:cubicBezTo>
                        <a:pt x="834512" y="620653"/>
                        <a:pt x="831991" y="618631"/>
                        <a:pt x="829733" y="616373"/>
                      </a:cubicBezTo>
                      <a:cubicBezTo>
                        <a:pt x="818344" y="582200"/>
                        <a:pt x="835729" y="635229"/>
                        <a:pt x="822960" y="592666"/>
                      </a:cubicBezTo>
                      <a:cubicBezTo>
                        <a:pt x="820908" y="585827"/>
                        <a:pt x="821236" y="577394"/>
                        <a:pt x="816187" y="572346"/>
                      </a:cubicBezTo>
                      <a:cubicBezTo>
                        <a:pt x="806535" y="562695"/>
                        <a:pt x="812070" y="567344"/>
                        <a:pt x="799253" y="558800"/>
                      </a:cubicBezTo>
                      <a:cubicBezTo>
                        <a:pt x="793234" y="540739"/>
                        <a:pt x="800758" y="554283"/>
                        <a:pt x="785707" y="545253"/>
                      </a:cubicBezTo>
                      <a:cubicBezTo>
                        <a:pt x="782969" y="543610"/>
                        <a:pt x="781671" y="540123"/>
                        <a:pt x="778933" y="538480"/>
                      </a:cubicBezTo>
                      <a:cubicBezTo>
                        <a:pt x="775605" y="536483"/>
                        <a:pt x="757572" y="532227"/>
                        <a:pt x="755227" y="531706"/>
                      </a:cubicBezTo>
                      <a:cubicBezTo>
                        <a:pt x="749608" y="530457"/>
                        <a:pt x="743878" y="529716"/>
                        <a:pt x="738293" y="528320"/>
                      </a:cubicBezTo>
                      <a:cubicBezTo>
                        <a:pt x="734830" y="527454"/>
                        <a:pt x="731566" y="525914"/>
                        <a:pt x="728133" y="524933"/>
                      </a:cubicBezTo>
                      <a:cubicBezTo>
                        <a:pt x="723658" y="523654"/>
                        <a:pt x="719102" y="522675"/>
                        <a:pt x="714587" y="521546"/>
                      </a:cubicBezTo>
                      <a:cubicBezTo>
                        <a:pt x="712329" y="519288"/>
                        <a:pt x="710551" y="516416"/>
                        <a:pt x="707813" y="514773"/>
                      </a:cubicBezTo>
                      <a:cubicBezTo>
                        <a:pt x="704752" y="512936"/>
                        <a:pt x="701209" y="511695"/>
                        <a:pt x="697653" y="511386"/>
                      </a:cubicBezTo>
                      <a:cubicBezTo>
                        <a:pt x="675132" y="509428"/>
                        <a:pt x="652498" y="509129"/>
                        <a:pt x="629920" y="508000"/>
                      </a:cubicBezTo>
                      <a:cubicBezTo>
                        <a:pt x="626533" y="505742"/>
                        <a:pt x="622638" y="504104"/>
                        <a:pt x="619760" y="501226"/>
                      </a:cubicBezTo>
                      <a:cubicBezTo>
                        <a:pt x="616882" y="498348"/>
                        <a:pt x="615530" y="494244"/>
                        <a:pt x="612987" y="491066"/>
                      </a:cubicBezTo>
                      <a:cubicBezTo>
                        <a:pt x="610992" y="488573"/>
                        <a:pt x="608471" y="486551"/>
                        <a:pt x="606213" y="484293"/>
                      </a:cubicBezTo>
                      <a:cubicBezTo>
                        <a:pt x="596918" y="456407"/>
                        <a:pt x="596312" y="463638"/>
                        <a:pt x="602827" y="426720"/>
                      </a:cubicBezTo>
                      <a:cubicBezTo>
                        <a:pt x="604068" y="419689"/>
                        <a:pt x="609600" y="406400"/>
                        <a:pt x="609600" y="406400"/>
                      </a:cubicBezTo>
                      <a:cubicBezTo>
                        <a:pt x="608471" y="396240"/>
                        <a:pt x="607893" y="386003"/>
                        <a:pt x="606213" y="375920"/>
                      </a:cubicBezTo>
                      <a:cubicBezTo>
                        <a:pt x="605626" y="372399"/>
                        <a:pt x="604664" y="368821"/>
                        <a:pt x="602827" y="365760"/>
                      </a:cubicBezTo>
                      <a:cubicBezTo>
                        <a:pt x="600127" y="361259"/>
                        <a:pt x="589849" y="354191"/>
                        <a:pt x="585893" y="352213"/>
                      </a:cubicBezTo>
                      <a:cubicBezTo>
                        <a:pt x="582700" y="350616"/>
                        <a:pt x="578926" y="350423"/>
                        <a:pt x="575733" y="348826"/>
                      </a:cubicBezTo>
                      <a:cubicBezTo>
                        <a:pt x="572092" y="347006"/>
                        <a:pt x="569292" y="343706"/>
                        <a:pt x="565573" y="342053"/>
                      </a:cubicBezTo>
                      <a:cubicBezTo>
                        <a:pt x="559049" y="339153"/>
                        <a:pt x="552026" y="337538"/>
                        <a:pt x="545253" y="335280"/>
                      </a:cubicBezTo>
                      <a:lnTo>
                        <a:pt x="535093" y="331893"/>
                      </a:lnTo>
                      <a:lnTo>
                        <a:pt x="524933" y="328506"/>
                      </a:lnTo>
                      <a:cubicBezTo>
                        <a:pt x="523804" y="325119"/>
                        <a:pt x="523384" y="321407"/>
                        <a:pt x="521547" y="318346"/>
                      </a:cubicBezTo>
                      <a:cubicBezTo>
                        <a:pt x="519904" y="315608"/>
                        <a:pt x="515018" y="314757"/>
                        <a:pt x="514773" y="311573"/>
                      </a:cubicBezTo>
                      <a:cubicBezTo>
                        <a:pt x="513817" y="299141"/>
                        <a:pt x="511877" y="285090"/>
                        <a:pt x="518160" y="274320"/>
                      </a:cubicBezTo>
                      <a:cubicBezTo>
                        <a:pt x="521620" y="268389"/>
                        <a:pt x="531666" y="271785"/>
                        <a:pt x="538480" y="270933"/>
                      </a:cubicBezTo>
                      <a:cubicBezTo>
                        <a:pt x="549738" y="269526"/>
                        <a:pt x="561058" y="268675"/>
                        <a:pt x="572347" y="267546"/>
                      </a:cubicBezTo>
                      <a:cubicBezTo>
                        <a:pt x="573476" y="264159"/>
                        <a:pt x="575733" y="260956"/>
                        <a:pt x="575733" y="257386"/>
                      </a:cubicBezTo>
                      <a:cubicBezTo>
                        <a:pt x="575733" y="220116"/>
                        <a:pt x="574414" y="182839"/>
                        <a:pt x="572347" y="145626"/>
                      </a:cubicBezTo>
                      <a:cubicBezTo>
                        <a:pt x="571973" y="138901"/>
                        <a:pt x="566037" y="130118"/>
                        <a:pt x="562187" y="125306"/>
                      </a:cubicBezTo>
                      <a:cubicBezTo>
                        <a:pt x="560192" y="122813"/>
                        <a:pt x="557408" y="121026"/>
                        <a:pt x="555413" y="118533"/>
                      </a:cubicBezTo>
                      <a:cubicBezTo>
                        <a:pt x="552870" y="115355"/>
                        <a:pt x="551246" y="111500"/>
                        <a:pt x="548640" y="108373"/>
                      </a:cubicBezTo>
                      <a:cubicBezTo>
                        <a:pt x="536571" y="93890"/>
                        <a:pt x="541642" y="102098"/>
                        <a:pt x="528320" y="91440"/>
                      </a:cubicBezTo>
                      <a:cubicBezTo>
                        <a:pt x="525827" y="89445"/>
                        <a:pt x="524285" y="86309"/>
                        <a:pt x="521547" y="84666"/>
                      </a:cubicBezTo>
                      <a:cubicBezTo>
                        <a:pt x="518486" y="82829"/>
                        <a:pt x="514945" y="81565"/>
                        <a:pt x="511387" y="81280"/>
                      </a:cubicBezTo>
                      <a:cubicBezTo>
                        <a:pt x="486605" y="79298"/>
                        <a:pt x="461716" y="79022"/>
                        <a:pt x="436880" y="77893"/>
                      </a:cubicBezTo>
                      <a:cubicBezTo>
                        <a:pt x="433493" y="74506"/>
                        <a:pt x="429660" y="71514"/>
                        <a:pt x="426720" y="67733"/>
                      </a:cubicBezTo>
                      <a:cubicBezTo>
                        <a:pt x="421722" y="61307"/>
                        <a:pt x="413173" y="47413"/>
                        <a:pt x="413173" y="47413"/>
                      </a:cubicBezTo>
                      <a:cubicBezTo>
                        <a:pt x="410509" y="39420"/>
                        <a:pt x="410763" y="35130"/>
                        <a:pt x="403013" y="30480"/>
                      </a:cubicBezTo>
                      <a:cubicBezTo>
                        <a:pt x="399952" y="28643"/>
                        <a:pt x="396046" y="28690"/>
                        <a:pt x="392853" y="27093"/>
                      </a:cubicBezTo>
                      <a:cubicBezTo>
                        <a:pt x="389212" y="25273"/>
                        <a:pt x="386334" y="22140"/>
                        <a:pt x="382693" y="20320"/>
                      </a:cubicBezTo>
                      <a:cubicBezTo>
                        <a:pt x="372956" y="15451"/>
                        <a:pt x="358190" y="15106"/>
                        <a:pt x="348827" y="13546"/>
                      </a:cubicBezTo>
                      <a:cubicBezTo>
                        <a:pt x="335138" y="11265"/>
                        <a:pt x="325667" y="8183"/>
                        <a:pt x="311573" y="6773"/>
                      </a:cubicBezTo>
                      <a:cubicBezTo>
                        <a:pt x="295807" y="5196"/>
                        <a:pt x="279977" y="4316"/>
                        <a:pt x="264160" y="3386"/>
                      </a:cubicBezTo>
                      <a:lnTo>
                        <a:pt x="196427" y="0"/>
                      </a:lnTo>
                      <a:cubicBezTo>
                        <a:pt x="164818" y="1129"/>
                        <a:pt x="133178" y="1582"/>
                        <a:pt x="101600" y="3386"/>
                      </a:cubicBezTo>
                      <a:cubicBezTo>
                        <a:pt x="87399" y="4197"/>
                        <a:pt x="74757" y="7652"/>
                        <a:pt x="60960" y="10160"/>
                      </a:cubicBezTo>
                      <a:cubicBezTo>
                        <a:pt x="54204" y="11388"/>
                        <a:pt x="47413" y="12417"/>
                        <a:pt x="40640" y="13546"/>
                      </a:cubicBezTo>
                      <a:cubicBezTo>
                        <a:pt x="16459" y="21607"/>
                        <a:pt x="26261" y="16360"/>
                        <a:pt x="10160" y="27093"/>
                      </a:cubicBezTo>
                      <a:cubicBezTo>
                        <a:pt x="2761" y="38192"/>
                        <a:pt x="7457" y="37253"/>
                        <a:pt x="0" y="37253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xmlns="" id="{9B11CA8D-6105-40E1-B6B7-A287A9DD35BA}"/>
                    </a:ext>
                  </a:extLst>
                </p:cNvPr>
                <p:cNvSpPr/>
                <p:nvPr/>
              </p:nvSpPr>
              <p:spPr>
                <a:xfrm>
                  <a:off x="2976880" y="4517813"/>
                  <a:ext cx="338667" cy="676333"/>
                </a:xfrm>
                <a:custGeom>
                  <a:avLst/>
                  <a:gdLst>
                    <a:gd name="connsiteX0" fmla="*/ 0 w 338667"/>
                    <a:gd name="connsiteY0" fmla="*/ 657014 h 676333"/>
                    <a:gd name="connsiteX1" fmla="*/ 186267 w 338667"/>
                    <a:gd name="connsiteY1" fmla="*/ 640080 h 676333"/>
                    <a:gd name="connsiteX2" fmla="*/ 189653 w 338667"/>
                    <a:gd name="connsiteY2" fmla="*/ 629920 h 676333"/>
                    <a:gd name="connsiteX3" fmla="*/ 189653 w 338667"/>
                    <a:gd name="connsiteY3" fmla="*/ 491067 h 676333"/>
                    <a:gd name="connsiteX4" fmla="*/ 199813 w 338667"/>
                    <a:gd name="connsiteY4" fmla="*/ 457200 h 676333"/>
                    <a:gd name="connsiteX5" fmla="*/ 220133 w 338667"/>
                    <a:gd name="connsiteY5" fmla="*/ 450427 h 676333"/>
                    <a:gd name="connsiteX6" fmla="*/ 247227 w 338667"/>
                    <a:gd name="connsiteY6" fmla="*/ 436880 h 676333"/>
                    <a:gd name="connsiteX7" fmla="*/ 247227 w 338667"/>
                    <a:gd name="connsiteY7" fmla="*/ 436880 h 676333"/>
                    <a:gd name="connsiteX8" fmla="*/ 267547 w 338667"/>
                    <a:gd name="connsiteY8" fmla="*/ 423334 h 676333"/>
                    <a:gd name="connsiteX9" fmla="*/ 277707 w 338667"/>
                    <a:gd name="connsiteY9" fmla="*/ 416560 h 676333"/>
                    <a:gd name="connsiteX10" fmla="*/ 287867 w 338667"/>
                    <a:gd name="connsiteY10" fmla="*/ 413174 h 676333"/>
                    <a:gd name="connsiteX11" fmla="*/ 308187 w 338667"/>
                    <a:gd name="connsiteY11" fmla="*/ 399627 h 676333"/>
                    <a:gd name="connsiteX12" fmla="*/ 318347 w 338667"/>
                    <a:gd name="connsiteY12" fmla="*/ 382694 h 676333"/>
                    <a:gd name="connsiteX13" fmla="*/ 325120 w 338667"/>
                    <a:gd name="connsiteY13" fmla="*/ 362374 h 676333"/>
                    <a:gd name="connsiteX14" fmla="*/ 328507 w 338667"/>
                    <a:gd name="connsiteY14" fmla="*/ 267547 h 676333"/>
                    <a:gd name="connsiteX15" fmla="*/ 331893 w 338667"/>
                    <a:gd name="connsiteY15" fmla="*/ 257387 h 676333"/>
                    <a:gd name="connsiteX16" fmla="*/ 338667 w 338667"/>
                    <a:gd name="connsiteY16" fmla="*/ 250614 h 676333"/>
                    <a:gd name="connsiteX17" fmla="*/ 335280 w 338667"/>
                    <a:gd name="connsiteY17" fmla="*/ 240454 h 676333"/>
                    <a:gd name="connsiteX18" fmla="*/ 260773 w 338667"/>
                    <a:gd name="connsiteY18" fmla="*/ 230294 h 676333"/>
                    <a:gd name="connsiteX19" fmla="*/ 257387 w 338667"/>
                    <a:gd name="connsiteY19" fmla="*/ 220134 h 676333"/>
                    <a:gd name="connsiteX20" fmla="*/ 260773 w 338667"/>
                    <a:gd name="connsiteY20" fmla="*/ 193040 h 676333"/>
                    <a:gd name="connsiteX21" fmla="*/ 267547 w 338667"/>
                    <a:gd name="connsiteY21" fmla="*/ 186267 h 676333"/>
                    <a:gd name="connsiteX22" fmla="*/ 298027 w 338667"/>
                    <a:gd name="connsiteY22" fmla="*/ 169334 h 676333"/>
                    <a:gd name="connsiteX23" fmla="*/ 304800 w 338667"/>
                    <a:gd name="connsiteY23" fmla="*/ 162560 h 676333"/>
                    <a:gd name="connsiteX24" fmla="*/ 314960 w 338667"/>
                    <a:gd name="connsiteY24" fmla="*/ 155787 h 676333"/>
                    <a:gd name="connsiteX25" fmla="*/ 311573 w 338667"/>
                    <a:gd name="connsiteY25" fmla="*/ 135467 h 676333"/>
                    <a:gd name="connsiteX26" fmla="*/ 304800 w 338667"/>
                    <a:gd name="connsiteY26" fmla="*/ 125307 h 676333"/>
                    <a:gd name="connsiteX27" fmla="*/ 284480 w 338667"/>
                    <a:gd name="connsiteY27" fmla="*/ 118534 h 676333"/>
                    <a:gd name="connsiteX28" fmla="*/ 274320 w 338667"/>
                    <a:gd name="connsiteY28" fmla="*/ 111760 h 676333"/>
                    <a:gd name="connsiteX29" fmla="*/ 254000 w 338667"/>
                    <a:gd name="connsiteY29" fmla="*/ 104987 h 676333"/>
                    <a:gd name="connsiteX30" fmla="*/ 240453 w 338667"/>
                    <a:gd name="connsiteY30" fmla="*/ 77894 h 676333"/>
                    <a:gd name="connsiteX31" fmla="*/ 233680 w 338667"/>
                    <a:gd name="connsiteY31" fmla="*/ 57574 h 676333"/>
                    <a:gd name="connsiteX32" fmla="*/ 230293 w 338667"/>
                    <a:gd name="connsiteY32" fmla="*/ 0 h 67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8667" h="676333">
                      <a:moveTo>
                        <a:pt x="0" y="657014"/>
                      </a:moveTo>
                      <a:cubicBezTo>
                        <a:pt x="221688" y="652908"/>
                        <a:pt x="165484" y="712825"/>
                        <a:pt x="186267" y="640080"/>
                      </a:cubicBezTo>
                      <a:cubicBezTo>
                        <a:pt x="187248" y="636648"/>
                        <a:pt x="188524" y="633307"/>
                        <a:pt x="189653" y="629920"/>
                      </a:cubicBezTo>
                      <a:cubicBezTo>
                        <a:pt x="197740" y="549056"/>
                        <a:pt x="189653" y="644917"/>
                        <a:pt x="189653" y="491067"/>
                      </a:cubicBezTo>
                      <a:cubicBezTo>
                        <a:pt x="189653" y="481526"/>
                        <a:pt x="187932" y="463141"/>
                        <a:pt x="199813" y="457200"/>
                      </a:cubicBezTo>
                      <a:cubicBezTo>
                        <a:pt x="206199" y="454007"/>
                        <a:pt x="220133" y="450427"/>
                        <a:pt x="220133" y="450427"/>
                      </a:cubicBezTo>
                      <a:cubicBezTo>
                        <a:pt x="231956" y="438606"/>
                        <a:pt x="223878" y="444664"/>
                        <a:pt x="247227" y="436880"/>
                      </a:cubicBezTo>
                      <a:lnTo>
                        <a:pt x="247227" y="436880"/>
                      </a:lnTo>
                      <a:lnTo>
                        <a:pt x="267547" y="423334"/>
                      </a:lnTo>
                      <a:cubicBezTo>
                        <a:pt x="270934" y="421076"/>
                        <a:pt x="273845" y="417847"/>
                        <a:pt x="277707" y="416560"/>
                      </a:cubicBezTo>
                      <a:lnTo>
                        <a:pt x="287867" y="413174"/>
                      </a:lnTo>
                      <a:cubicBezTo>
                        <a:pt x="294640" y="408658"/>
                        <a:pt x="305613" y="407350"/>
                        <a:pt x="308187" y="399627"/>
                      </a:cubicBezTo>
                      <a:cubicBezTo>
                        <a:pt x="312583" y="386438"/>
                        <a:pt x="309049" y="391991"/>
                        <a:pt x="318347" y="382694"/>
                      </a:cubicBezTo>
                      <a:cubicBezTo>
                        <a:pt x="320605" y="375921"/>
                        <a:pt x="324865" y="369509"/>
                        <a:pt x="325120" y="362374"/>
                      </a:cubicBezTo>
                      <a:cubicBezTo>
                        <a:pt x="326249" y="330765"/>
                        <a:pt x="326471" y="299111"/>
                        <a:pt x="328507" y="267547"/>
                      </a:cubicBezTo>
                      <a:cubicBezTo>
                        <a:pt x="328737" y="263985"/>
                        <a:pt x="330056" y="260448"/>
                        <a:pt x="331893" y="257387"/>
                      </a:cubicBezTo>
                      <a:cubicBezTo>
                        <a:pt x="333536" y="254649"/>
                        <a:pt x="336409" y="252872"/>
                        <a:pt x="338667" y="250614"/>
                      </a:cubicBezTo>
                      <a:cubicBezTo>
                        <a:pt x="337538" y="247227"/>
                        <a:pt x="338185" y="242529"/>
                        <a:pt x="335280" y="240454"/>
                      </a:cubicBezTo>
                      <a:cubicBezTo>
                        <a:pt x="319701" y="229326"/>
                        <a:pt x="266551" y="230655"/>
                        <a:pt x="260773" y="230294"/>
                      </a:cubicBezTo>
                      <a:cubicBezTo>
                        <a:pt x="259644" y="226907"/>
                        <a:pt x="257387" y="223704"/>
                        <a:pt x="257387" y="220134"/>
                      </a:cubicBezTo>
                      <a:cubicBezTo>
                        <a:pt x="257387" y="211032"/>
                        <a:pt x="258158" y="201758"/>
                        <a:pt x="260773" y="193040"/>
                      </a:cubicBezTo>
                      <a:cubicBezTo>
                        <a:pt x="261691" y="189982"/>
                        <a:pt x="264993" y="188183"/>
                        <a:pt x="267547" y="186267"/>
                      </a:cubicBezTo>
                      <a:cubicBezTo>
                        <a:pt x="286182" y="172291"/>
                        <a:pt x="282186" y="174613"/>
                        <a:pt x="298027" y="169334"/>
                      </a:cubicBezTo>
                      <a:cubicBezTo>
                        <a:pt x="300285" y="167076"/>
                        <a:pt x="302307" y="164555"/>
                        <a:pt x="304800" y="162560"/>
                      </a:cubicBezTo>
                      <a:cubicBezTo>
                        <a:pt x="307978" y="160017"/>
                        <a:pt x="313973" y="159736"/>
                        <a:pt x="314960" y="155787"/>
                      </a:cubicBezTo>
                      <a:cubicBezTo>
                        <a:pt x="316625" y="149125"/>
                        <a:pt x="313744" y="141981"/>
                        <a:pt x="311573" y="135467"/>
                      </a:cubicBezTo>
                      <a:cubicBezTo>
                        <a:pt x="310286" y="131606"/>
                        <a:pt x="308252" y="127464"/>
                        <a:pt x="304800" y="125307"/>
                      </a:cubicBezTo>
                      <a:cubicBezTo>
                        <a:pt x="298746" y="121523"/>
                        <a:pt x="284480" y="118534"/>
                        <a:pt x="284480" y="118534"/>
                      </a:cubicBezTo>
                      <a:cubicBezTo>
                        <a:pt x="281093" y="116276"/>
                        <a:pt x="278040" y="113413"/>
                        <a:pt x="274320" y="111760"/>
                      </a:cubicBezTo>
                      <a:cubicBezTo>
                        <a:pt x="267796" y="108860"/>
                        <a:pt x="254000" y="104987"/>
                        <a:pt x="254000" y="104987"/>
                      </a:cubicBezTo>
                      <a:cubicBezTo>
                        <a:pt x="246217" y="81638"/>
                        <a:pt x="252276" y="89715"/>
                        <a:pt x="240453" y="77894"/>
                      </a:cubicBezTo>
                      <a:lnTo>
                        <a:pt x="233680" y="57574"/>
                      </a:lnTo>
                      <a:cubicBezTo>
                        <a:pt x="225295" y="32418"/>
                        <a:pt x="230293" y="50995"/>
                        <a:pt x="230293" y="0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xmlns="" id="{78BDC386-D61B-4E0E-AB50-8092B17212D4}"/>
                    </a:ext>
                  </a:extLst>
                </p:cNvPr>
                <p:cNvSpPr/>
                <p:nvPr/>
              </p:nvSpPr>
              <p:spPr>
                <a:xfrm>
                  <a:off x="3247009" y="4934373"/>
                  <a:ext cx="1023578" cy="602827"/>
                </a:xfrm>
                <a:custGeom>
                  <a:avLst/>
                  <a:gdLst>
                    <a:gd name="connsiteX0" fmla="*/ 10964 w 1023578"/>
                    <a:gd name="connsiteY0" fmla="*/ 0 h 602827"/>
                    <a:gd name="connsiteX1" fmla="*/ 7578 w 1023578"/>
                    <a:gd name="connsiteY1" fmla="*/ 54187 h 602827"/>
                    <a:gd name="connsiteX2" fmla="*/ 804 w 1023578"/>
                    <a:gd name="connsiteY2" fmla="*/ 74507 h 602827"/>
                    <a:gd name="connsiteX3" fmla="*/ 4191 w 1023578"/>
                    <a:gd name="connsiteY3" fmla="*/ 98214 h 602827"/>
                    <a:gd name="connsiteX4" fmla="*/ 99018 w 1023578"/>
                    <a:gd name="connsiteY4" fmla="*/ 108374 h 602827"/>
                    <a:gd name="connsiteX5" fmla="*/ 95631 w 1023578"/>
                    <a:gd name="connsiteY5" fmla="*/ 132080 h 602827"/>
                    <a:gd name="connsiteX6" fmla="*/ 92244 w 1023578"/>
                    <a:gd name="connsiteY6" fmla="*/ 142240 h 602827"/>
                    <a:gd name="connsiteX7" fmla="*/ 119338 w 1023578"/>
                    <a:gd name="connsiteY7" fmla="*/ 149014 h 602827"/>
                    <a:gd name="connsiteX8" fmla="*/ 139658 w 1023578"/>
                    <a:gd name="connsiteY8" fmla="*/ 155787 h 602827"/>
                    <a:gd name="connsiteX9" fmla="*/ 187071 w 1023578"/>
                    <a:gd name="connsiteY9" fmla="*/ 152400 h 602827"/>
                    <a:gd name="connsiteX10" fmla="*/ 200618 w 1023578"/>
                    <a:gd name="connsiteY10" fmla="*/ 149014 h 602827"/>
                    <a:gd name="connsiteX11" fmla="*/ 227711 w 1023578"/>
                    <a:gd name="connsiteY11" fmla="*/ 152400 h 602827"/>
                    <a:gd name="connsiteX12" fmla="*/ 237871 w 1023578"/>
                    <a:gd name="connsiteY12" fmla="*/ 155787 h 602827"/>
                    <a:gd name="connsiteX13" fmla="*/ 244644 w 1023578"/>
                    <a:gd name="connsiteY13" fmla="*/ 179494 h 602827"/>
                    <a:gd name="connsiteX14" fmla="*/ 254804 w 1023578"/>
                    <a:gd name="connsiteY14" fmla="*/ 182880 h 602827"/>
                    <a:gd name="connsiteX15" fmla="*/ 271738 w 1023578"/>
                    <a:gd name="connsiteY15" fmla="*/ 179494 h 602827"/>
                    <a:gd name="connsiteX16" fmla="*/ 285284 w 1023578"/>
                    <a:gd name="connsiteY16" fmla="*/ 176107 h 602827"/>
                    <a:gd name="connsiteX17" fmla="*/ 319151 w 1023578"/>
                    <a:gd name="connsiteY17" fmla="*/ 169334 h 602827"/>
                    <a:gd name="connsiteX18" fmla="*/ 336084 w 1023578"/>
                    <a:gd name="connsiteY18" fmla="*/ 145627 h 602827"/>
                    <a:gd name="connsiteX19" fmla="*/ 325924 w 1023578"/>
                    <a:gd name="connsiteY19" fmla="*/ 135467 h 602827"/>
                    <a:gd name="connsiteX20" fmla="*/ 305604 w 1023578"/>
                    <a:gd name="connsiteY20" fmla="*/ 125307 h 602827"/>
                    <a:gd name="connsiteX21" fmla="*/ 285284 w 1023578"/>
                    <a:gd name="connsiteY21" fmla="*/ 108374 h 602827"/>
                    <a:gd name="connsiteX22" fmla="*/ 298831 w 1023578"/>
                    <a:gd name="connsiteY22" fmla="*/ 74507 h 602827"/>
                    <a:gd name="connsiteX23" fmla="*/ 308991 w 1023578"/>
                    <a:gd name="connsiteY23" fmla="*/ 71120 h 602827"/>
                    <a:gd name="connsiteX24" fmla="*/ 322538 w 1023578"/>
                    <a:gd name="connsiteY24" fmla="*/ 74507 h 602827"/>
                    <a:gd name="connsiteX25" fmla="*/ 339471 w 1023578"/>
                    <a:gd name="connsiteY25" fmla="*/ 94827 h 602827"/>
                    <a:gd name="connsiteX26" fmla="*/ 349631 w 1023578"/>
                    <a:gd name="connsiteY26" fmla="*/ 98214 h 602827"/>
                    <a:gd name="connsiteX27" fmla="*/ 359791 w 1023578"/>
                    <a:gd name="connsiteY27" fmla="*/ 108374 h 602827"/>
                    <a:gd name="connsiteX28" fmla="*/ 380111 w 1023578"/>
                    <a:gd name="connsiteY28" fmla="*/ 121920 h 602827"/>
                    <a:gd name="connsiteX29" fmla="*/ 393658 w 1023578"/>
                    <a:gd name="connsiteY29" fmla="*/ 135467 h 602827"/>
                    <a:gd name="connsiteX30" fmla="*/ 397044 w 1023578"/>
                    <a:gd name="connsiteY30" fmla="*/ 145627 h 602827"/>
                    <a:gd name="connsiteX31" fmla="*/ 403818 w 1023578"/>
                    <a:gd name="connsiteY31" fmla="*/ 152400 h 602827"/>
                    <a:gd name="connsiteX32" fmla="*/ 393658 w 1023578"/>
                    <a:gd name="connsiteY32" fmla="*/ 186267 h 602827"/>
                    <a:gd name="connsiteX33" fmla="*/ 383498 w 1023578"/>
                    <a:gd name="connsiteY33" fmla="*/ 189654 h 602827"/>
                    <a:gd name="connsiteX34" fmla="*/ 376724 w 1023578"/>
                    <a:gd name="connsiteY34" fmla="*/ 196427 h 602827"/>
                    <a:gd name="connsiteX35" fmla="*/ 390271 w 1023578"/>
                    <a:gd name="connsiteY35" fmla="*/ 216747 h 602827"/>
                    <a:gd name="connsiteX36" fmla="*/ 403818 w 1023578"/>
                    <a:gd name="connsiteY36" fmla="*/ 220134 h 602827"/>
                    <a:gd name="connsiteX37" fmla="*/ 488484 w 1023578"/>
                    <a:gd name="connsiteY37" fmla="*/ 223520 h 602827"/>
                    <a:gd name="connsiteX38" fmla="*/ 498644 w 1023578"/>
                    <a:gd name="connsiteY38" fmla="*/ 220134 h 602827"/>
                    <a:gd name="connsiteX39" fmla="*/ 502031 w 1023578"/>
                    <a:gd name="connsiteY39" fmla="*/ 209974 h 602827"/>
                    <a:gd name="connsiteX40" fmla="*/ 505418 w 1023578"/>
                    <a:gd name="connsiteY40" fmla="*/ 159174 h 602827"/>
                    <a:gd name="connsiteX41" fmla="*/ 512191 w 1023578"/>
                    <a:gd name="connsiteY41" fmla="*/ 152400 h 602827"/>
                    <a:gd name="connsiteX42" fmla="*/ 556218 w 1023578"/>
                    <a:gd name="connsiteY42" fmla="*/ 149014 h 602827"/>
                    <a:gd name="connsiteX43" fmla="*/ 579924 w 1023578"/>
                    <a:gd name="connsiteY43" fmla="*/ 152400 h 602827"/>
                    <a:gd name="connsiteX44" fmla="*/ 576538 w 1023578"/>
                    <a:gd name="connsiteY44" fmla="*/ 169334 h 602827"/>
                    <a:gd name="connsiteX45" fmla="*/ 566378 w 1023578"/>
                    <a:gd name="connsiteY45" fmla="*/ 189654 h 602827"/>
                    <a:gd name="connsiteX46" fmla="*/ 573151 w 1023578"/>
                    <a:gd name="connsiteY46" fmla="*/ 203200 h 602827"/>
                    <a:gd name="connsiteX47" fmla="*/ 593471 w 1023578"/>
                    <a:gd name="connsiteY47" fmla="*/ 209974 h 602827"/>
                    <a:gd name="connsiteX48" fmla="*/ 603631 w 1023578"/>
                    <a:gd name="connsiteY48" fmla="*/ 213360 h 602827"/>
                    <a:gd name="connsiteX49" fmla="*/ 634111 w 1023578"/>
                    <a:gd name="connsiteY49" fmla="*/ 220134 h 602827"/>
                    <a:gd name="connsiteX50" fmla="*/ 640884 w 1023578"/>
                    <a:gd name="connsiteY50" fmla="*/ 230294 h 602827"/>
                    <a:gd name="connsiteX51" fmla="*/ 644271 w 1023578"/>
                    <a:gd name="connsiteY51" fmla="*/ 264160 h 602827"/>
                    <a:gd name="connsiteX52" fmla="*/ 647658 w 1023578"/>
                    <a:gd name="connsiteY52" fmla="*/ 274320 h 602827"/>
                    <a:gd name="connsiteX53" fmla="*/ 651044 w 1023578"/>
                    <a:gd name="connsiteY53" fmla="*/ 291254 h 602827"/>
                    <a:gd name="connsiteX54" fmla="*/ 657818 w 1023578"/>
                    <a:gd name="connsiteY54" fmla="*/ 298027 h 602827"/>
                    <a:gd name="connsiteX55" fmla="*/ 674751 w 1023578"/>
                    <a:gd name="connsiteY55" fmla="*/ 314960 h 602827"/>
                    <a:gd name="connsiteX56" fmla="*/ 695071 w 1023578"/>
                    <a:gd name="connsiteY56" fmla="*/ 338667 h 602827"/>
                    <a:gd name="connsiteX57" fmla="*/ 705231 w 1023578"/>
                    <a:gd name="connsiteY57" fmla="*/ 348827 h 602827"/>
                    <a:gd name="connsiteX58" fmla="*/ 718778 w 1023578"/>
                    <a:gd name="connsiteY58" fmla="*/ 369147 h 602827"/>
                    <a:gd name="connsiteX59" fmla="*/ 732324 w 1023578"/>
                    <a:gd name="connsiteY59" fmla="*/ 389467 h 602827"/>
                    <a:gd name="connsiteX60" fmla="*/ 742484 w 1023578"/>
                    <a:gd name="connsiteY60" fmla="*/ 396240 h 602827"/>
                    <a:gd name="connsiteX61" fmla="*/ 749258 w 1023578"/>
                    <a:gd name="connsiteY61" fmla="*/ 403014 h 602827"/>
                    <a:gd name="connsiteX62" fmla="*/ 759418 w 1023578"/>
                    <a:gd name="connsiteY62" fmla="*/ 406400 h 602827"/>
                    <a:gd name="connsiteX63" fmla="*/ 769578 w 1023578"/>
                    <a:gd name="connsiteY63" fmla="*/ 413174 h 602827"/>
                    <a:gd name="connsiteX64" fmla="*/ 789898 w 1023578"/>
                    <a:gd name="connsiteY64" fmla="*/ 419947 h 602827"/>
                    <a:gd name="connsiteX65" fmla="*/ 800058 w 1023578"/>
                    <a:gd name="connsiteY65" fmla="*/ 426720 h 602827"/>
                    <a:gd name="connsiteX66" fmla="*/ 827151 w 1023578"/>
                    <a:gd name="connsiteY66" fmla="*/ 433494 h 602827"/>
                    <a:gd name="connsiteX67" fmla="*/ 837311 w 1023578"/>
                    <a:gd name="connsiteY67" fmla="*/ 440267 h 602827"/>
                    <a:gd name="connsiteX68" fmla="*/ 881338 w 1023578"/>
                    <a:gd name="connsiteY68" fmla="*/ 447040 h 602827"/>
                    <a:gd name="connsiteX69" fmla="*/ 945684 w 1023578"/>
                    <a:gd name="connsiteY69" fmla="*/ 453814 h 602827"/>
                    <a:gd name="connsiteX70" fmla="*/ 976164 w 1023578"/>
                    <a:gd name="connsiteY70" fmla="*/ 457200 h 602827"/>
                    <a:gd name="connsiteX71" fmla="*/ 986324 w 1023578"/>
                    <a:gd name="connsiteY71" fmla="*/ 460587 h 602827"/>
                    <a:gd name="connsiteX72" fmla="*/ 1003258 w 1023578"/>
                    <a:gd name="connsiteY72" fmla="*/ 463974 h 602827"/>
                    <a:gd name="connsiteX73" fmla="*/ 1016804 w 1023578"/>
                    <a:gd name="connsiteY73" fmla="*/ 484294 h 602827"/>
                    <a:gd name="connsiteX74" fmla="*/ 1023578 w 1023578"/>
                    <a:gd name="connsiteY74" fmla="*/ 491067 h 602827"/>
                    <a:gd name="connsiteX75" fmla="*/ 1020191 w 1023578"/>
                    <a:gd name="connsiteY75" fmla="*/ 518160 h 602827"/>
                    <a:gd name="connsiteX76" fmla="*/ 1013418 w 1023578"/>
                    <a:gd name="connsiteY76" fmla="*/ 524934 h 602827"/>
                    <a:gd name="connsiteX77" fmla="*/ 1006644 w 1023578"/>
                    <a:gd name="connsiteY77" fmla="*/ 545254 h 602827"/>
                    <a:gd name="connsiteX78" fmla="*/ 1003258 w 1023578"/>
                    <a:gd name="connsiteY78" fmla="*/ 555414 h 602827"/>
                    <a:gd name="connsiteX79" fmla="*/ 1006644 w 1023578"/>
                    <a:gd name="connsiteY79" fmla="*/ 602827 h 602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1023578" h="602827">
                      <a:moveTo>
                        <a:pt x="10964" y="0"/>
                      </a:moveTo>
                      <a:cubicBezTo>
                        <a:pt x="9835" y="18062"/>
                        <a:pt x="10023" y="36255"/>
                        <a:pt x="7578" y="54187"/>
                      </a:cubicBezTo>
                      <a:cubicBezTo>
                        <a:pt x="6613" y="61261"/>
                        <a:pt x="804" y="74507"/>
                        <a:pt x="804" y="74507"/>
                      </a:cubicBezTo>
                      <a:cubicBezTo>
                        <a:pt x="1933" y="82409"/>
                        <a:pt x="-3463" y="95946"/>
                        <a:pt x="4191" y="98214"/>
                      </a:cubicBezTo>
                      <a:cubicBezTo>
                        <a:pt x="128867" y="135155"/>
                        <a:pt x="67840" y="77196"/>
                        <a:pt x="99018" y="108374"/>
                      </a:cubicBezTo>
                      <a:cubicBezTo>
                        <a:pt x="97889" y="116276"/>
                        <a:pt x="97197" y="124253"/>
                        <a:pt x="95631" y="132080"/>
                      </a:cubicBezTo>
                      <a:cubicBezTo>
                        <a:pt x="94931" y="135581"/>
                        <a:pt x="89339" y="140165"/>
                        <a:pt x="92244" y="142240"/>
                      </a:cubicBezTo>
                      <a:cubicBezTo>
                        <a:pt x="99819" y="147651"/>
                        <a:pt x="110506" y="146070"/>
                        <a:pt x="119338" y="149014"/>
                      </a:cubicBezTo>
                      <a:lnTo>
                        <a:pt x="139658" y="155787"/>
                      </a:lnTo>
                      <a:cubicBezTo>
                        <a:pt x="155462" y="154658"/>
                        <a:pt x="171323" y="154150"/>
                        <a:pt x="187071" y="152400"/>
                      </a:cubicBezTo>
                      <a:cubicBezTo>
                        <a:pt x="191697" y="151886"/>
                        <a:pt x="195963" y="149014"/>
                        <a:pt x="200618" y="149014"/>
                      </a:cubicBezTo>
                      <a:cubicBezTo>
                        <a:pt x="209719" y="149014"/>
                        <a:pt x="218680" y="151271"/>
                        <a:pt x="227711" y="152400"/>
                      </a:cubicBezTo>
                      <a:cubicBezTo>
                        <a:pt x="231098" y="153529"/>
                        <a:pt x="235347" y="153263"/>
                        <a:pt x="237871" y="155787"/>
                      </a:cubicBezTo>
                      <a:cubicBezTo>
                        <a:pt x="239744" y="157660"/>
                        <a:pt x="244285" y="179045"/>
                        <a:pt x="244644" y="179494"/>
                      </a:cubicBezTo>
                      <a:cubicBezTo>
                        <a:pt x="246874" y="182282"/>
                        <a:pt x="251417" y="181751"/>
                        <a:pt x="254804" y="182880"/>
                      </a:cubicBezTo>
                      <a:cubicBezTo>
                        <a:pt x="260449" y="181751"/>
                        <a:pt x="266119" y="180743"/>
                        <a:pt x="271738" y="179494"/>
                      </a:cubicBezTo>
                      <a:cubicBezTo>
                        <a:pt x="276282" y="178484"/>
                        <a:pt x="280720" y="177020"/>
                        <a:pt x="285284" y="176107"/>
                      </a:cubicBezTo>
                      <a:cubicBezTo>
                        <a:pt x="326833" y="167796"/>
                        <a:pt x="287665" y="177204"/>
                        <a:pt x="319151" y="169334"/>
                      </a:cubicBezTo>
                      <a:cubicBezTo>
                        <a:pt x="335222" y="153263"/>
                        <a:pt x="330679" y="161846"/>
                        <a:pt x="336084" y="145627"/>
                      </a:cubicBezTo>
                      <a:cubicBezTo>
                        <a:pt x="332697" y="142240"/>
                        <a:pt x="329909" y="138124"/>
                        <a:pt x="325924" y="135467"/>
                      </a:cubicBezTo>
                      <a:cubicBezTo>
                        <a:pt x="295376" y="115101"/>
                        <a:pt x="337578" y="151951"/>
                        <a:pt x="305604" y="125307"/>
                      </a:cubicBezTo>
                      <a:cubicBezTo>
                        <a:pt x="279528" y="103577"/>
                        <a:pt x="310509" y="125190"/>
                        <a:pt x="285284" y="108374"/>
                      </a:cubicBezTo>
                      <a:cubicBezTo>
                        <a:pt x="288295" y="84289"/>
                        <a:pt x="281492" y="83177"/>
                        <a:pt x="298831" y="74507"/>
                      </a:cubicBezTo>
                      <a:cubicBezTo>
                        <a:pt x="302024" y="72910"/>
                        <a:pt x="305604" y="72249"/>
                        <a:pt x="308991" y="71120"/>
                      </a:cubicBezTo>
                      <a:cubicBezTo>
                        <a:pt x="313507" y="72249"/>
                        <a:pt x="318497" y="72198"/>
                        <a:pt x="322538" y="74507"/>
                      </a:cubicBezTo>
                      <a:cubicBezTo>
                        <a:pt x="345112" y="87407"/>
                        <a:pt x="321937" y="80800"/>
                        <a:pt x="339471" y="94827"/>
                      </a:cubicBezTo>
                      <a:cubicBezTo>
                        <a:pt x="342259" y="97057"/>
                        <a:pt x="346244" y="97085"/>
                        <a:pt x="349631" y="98214"/>
                      </a:cubicBezTo>
                      <a:cubicBezTo>
                        <a:pt x="353018" y="101601"/>
                        <a:pt x="356010" y="105434"/>
                        <a:pt x="359791" y="108374"/>
                      </a:cubicBezTo>
                      <a:cubicBezTo>
                        <a:pt x="366217" y="113372"/>
                        <a:pt x="374355" y="116164"/>
                        <a:pt x="380111" y="121920"/>
                      </a:cubicBezTo>
                      <a:lnTo>
                        <a:pt x="393658" y="135467"/>
                      </a:lnTo>
                      <a:cubicBezTo>
                        <a:pt x="394787" y="138854"/>
                        <a:pt x="395207" y="142566"/>
                        <a:pt x="397044" y="145627"/>
                      </a:cubicBezTo>
                      <a:cubicBezTo>
                        <a:pt x="398687" y="148365"/>
                        <a:pt x="403465" y="149226"/>
                        <a:pt x="403818" y="152400"/>
                      </a:cubicBezTo>
                      <a:cubicBezTo>
                        <a:pt x="404756" y="160838"/>
                        <a:pt x="402360" y="179305"/>
                        <a:pt x="393658" y="186267"/>
                      </a:cubicBezTo>
                      <a:cubicBezTo>
                        <a:pt x="390870" y="188497"/>
                        <a:pt x="386885" y="188525"/>
                        <a:pt x="383498" y="189654"/>
                      </a:cubicBezTo>
                      <a:cubicBezTo>
                        <a:pt x="381240" y="191912"/>
                        <a:pt x="377249" y="193277"/>
                        <a:pt x="376724" y="196427"/>
                      </a:cubicBezTo>
                      <a:cubicBezTo>
                        <a:pt x="374888" y="207441"/>
                        <a:pt x="381668" y="213060"/>
                        <a:pt x="390271" y="216747"/>
                      </a:cubicBezTo>
                      <a:cubicBezTo>
                        <a:pt x="394549" y="218581"/>
                        <a:pt x="399174" y="219814"/>
                        <a:pt x="403818" y="220134"/>
                      </a:cubicBezTo>
                      <a:cubicBezTo>
                        <a:pt x="431996" y="222077"/>
                        <a:pt x="460262" y="222391"/>
                        <a:pt x="488484" y="223520"/>
                      </a:cubicBezTo>
                      <a:cubicBezTo>
                        <a:pt x="491871" y="222391"/>
                        <a:pt x="496120" y="222658"/>
                        <a:pt x="498644" y="220134"/>
                      </a:cubicBezTo>
                      <a:cubicBezTo>
                        <a:pt x="501168" y="217610"/>
                        <a:pt x="501637" y="213522"/>
                        <a:pt x="502031" y="209974"/>
                      </a:cubicBezTo>
                      <a:cubicBezTo>
                        <a:pt x="503905" y="193107"/>
                        <a:pt x="502469" y="175887"/>
                        <a:pt x="505418" y="159174"/>
                      </a:cubicBezTo>
                      <a:cubicBezTo>
                        <a:pt x="505973" y="156030"/>
                        <a:pt x="509060" y="153026"/>
                        <a:pt x="512191" y="152400"/>
                      </a:cubicBezTo>
                      <a:cubicBezTo>
                        <a:pt x="526624" y="149513"/>
                        <a:pt x="541542" y="150143"/>
                        <a:pt x="556218" y="149014"/>
                      </a:cubicBezTo>
                      <a:cubicBezTo>
                        <a:pt x="564120" y="150143"/>
                        <a:pt x="574280" y="146756"/>
                        <a:pt x="579924" y="152400"/>
                      </a:cubicBezTo>
                      <a:cubicBezTo>
                        <a:pt x="583994" y="156470"/>
                        <a:pt x="577934" y="163749"/>
                        <a:pt x="576538" y="169334"/>
                      </a:cubicBezTo>
                      <a:cubicBezTo>
                        <a:pt x="573734" y="180549"/>
                        <a:pt x="572998" y="179723"/>
                        <a:pt x="566378" y="189654"/>
                      </a:cubicBezTo>
                      <a:cubicBezTo>
                        <a:pt x="568636" y="194169"/>
                        <a:pt x="569112" y="200171"/>
                        <a:pt x="573151" y="203200"/>
                      </a:cubicBezTo>
                      <a:cubicBezTo>
                        <a:pt x="578863" y="207484"/>
                        <a:pt x="586698" y="207716"/>
                        <a:pt x="593471" y="209974"/>
                      </a:cubicBezTo>
                      <a:cubicBezTo>
                        <a:pt x="596858" y="211103"/>
                        <a:pt x="600131" y="212660"/>
                        <a:pt x="603631" y="213360"/>
                      </a:cubicBezTo>
                      <a:cubicBezTo>
                        <a:pt x="625128" y="217660"/>
                        <a:pt x="614980" y="215351"/>
                        <a:pt x="634111" y="220134"/>
                      </a:cubicBezTo>
                      <a:cubicBezTo>
                        <a:pt x="636369" y="223521"/>
                        <a:pt x="639969" y="226328"/>
                        <a:pt x="640884" y="230294"/>
                      </a:cubicBezTo>
                      <a:cubicBezTo>
                        <a:pt x="643435" y="241348"/>
                        <a:pt x="642546" y="252947"/>
                        <a:pt x="644271" y="264160"/>
                      </a:cubicBezTo>
                      <a:cubicBezTo>
                        <a:pt x="644814" y="267688"/>
                        <a:pt x="646792" y="270857"/>
                        <a:pt x="647658" y="274320"/>
                      </a:cubicBezTo>
                      <a:cubicBezTo>
                        <a:pt x="649054" y="279905"/>
                        <a:pt x="648776" y="285963"/>
                        <a:pt x="651044" y="291254"/>
                      </a:cubicBezTo>
                      <a:cubicBezTo>
                        <a:pt x="652302" y="294189"/>
                        <a:pt x="655823" y="295534"/>
                        <a:pt x="657818" y="298027"/>
                      </a:cubicBezTo>
                      <a:cubicBezTo>
                        <a:pt x="679169" y="324714"/>
                        <a:pt x="648884" y="292789"/>
                        <a:pt x="674751" y="314960"/>
                      </a:cubicBezTo>
                      <a:cubicBezTo>
                        <a:pt x="698495" y="335312"/>
                        <a:pt x="680091" y="320691"/>
                        <a:pt x="695071" y="338667"/>
                      </a:cubicBezTo>
                      <a:cubicBezTo>
                        <a:pt x="698137" y="342346"/>
                        <a:pt x="701844" y="345440"/>
                        <a:pt x="705231" y="348827"/>
                      </a:cubicBezTo>
                      <a:cubicBezTo>
                        <a:pt x="711709" y="368259"/>
                        <a:pt x="703979" y="350119"/>
                        <a:pt x="718778" y="369147"/>
                      </a:cubicBezTo>
                      <a:cubicBezTo>
                        <a:pt x="723776" y="375573"/>
                        <a:pt x="725551" y="384952"/>
                        <a:pt x="732324" y="389467"/>
                      </a:cubicBezTo>
                      <a:cubicBezTo>
                        <a:pt x="735711" y="391725"/>
                        <a:pt x="739306" y="393697"/>
                        <a:pt x="742484" y="396240"/>
                      </a:cubicBezTo>
                      <a:cubicBezTo>
                        <a:pt x="744978" y="398235"/>
                        <a:pt x="746520" y="401371"/>
                        <a:pt x="749258" y="403014"/>
                      </a:cubicBezTo>
                      <a:cubicBezTo>
                        <a:pt x="752319" y="404851"/>
                        <a:pt x="756031" y="405271"/>
                        <a:pt x="759418" y="406400"/>
                      </a:cubicBezTo>
                      <a:cubicBezTo>
                        <a:pt x="762805" y="408658"/>
                        <a:pt x="765858" y="411521"/>
                        <a:pt x="769578" y="413174"/>
                      </a:cubicBezTo>
                      <a:cubicBezTo>
                        <a:pt x="776102" y="416074"/>
                        <a:pt x="783957" y="415987"/>
                        <a:pt x="789898" y="419947"/>
                      </a:cubicBezTo>
                      <a:cubicBezTo>
                        <a:pt x="793285" y="422205"/>
                        <a:pt x="796233" y="425329"/>
                        <a:pt x="800058" y="426720"/>
                      </a:cubicBezTo>
                      <a:cubicBezTo>
                        <a:pt x="808807" y="429901"/>
                        <a:pt x="827151" y="433494"/>
                        <a:pt x="827151" y="433494"/>
                      </a:cubicBezTo>
                      <a:cubicBezTo>
                        <a:pt x="830538" y="435752"/>
                        <a:pt x="833670" y="438447"/>
                        <a:pt x="837311" y="440267"/>
                      </a:cubicBezTo>
                      <a:cubicBezTo>
                        <a:pt x="849518" y="446371"/>
                        <a:pt x="871618" y="446068"/>
                        <a:pt x="881338" y="447040"/>
                      </a:cubicBezTo>
                      <a:cubicBezTo>
                        <a:pt x="912867" y="454923"/>
                        <a:pt x="884700" y="448732"/>
                        <a:pt x="945684" y="453814"/>
                      </a:cubicBezTo>
                      <a:cubicBezTo>
                        <a:pt x="955871" y="454663"/>
                        <a:pt x="966004" y="456071"/>
                        <a:pt x="976164" y="457200"/>
                      </a:cubicBezTo>
                      <a:cubicBezTo>
                        <a:pt x="979551" y="458329"/>
                        <a:pt x="982861" y="459721"/>
                        <a:pt x="986324" y="460587"/>
                      </a:cubicBezTo>
                      <a:cubicBezTo>
                        <a:pt x="991909" y="461983"/>
                        <a:pt x="998714" y="460440"/>
                        <a:pt x="1003258" y="463974"/>
                      </a:cubicBezTo>
                      <a:cubicBezTo>
                        <a:pt x="1009684" y="468972"/>
                        <a:pt x="1011047" y="478538"/>
                        <a:pt x="1016804" y="484294"/>
                      </a:cubicBezTo>
                      <a:lnTo>
                        <a:pt x="1023578" y="491067"/>
                      </a:lnTo>
                      <a:cubicBezTo>
                        <a:pt x="1022449" y="500098"/>
                        <a:pt x="1022806" y="509443"/>
                        <a:pt x="1020191" y="518160"/>
                      </a:cubicBezTo>
                      <a:cubicBezTo>
                        <a:pt x="1019273" y="521218"/>
                        <a:pt x="1014846" y="522078"/>
                        <a:pt x="1013418" y="524934"/>
                      </a:cubicBezTo>
                      <a:cubicBezTo>
                        <a:pt x="1010225" y="531320"/>
                        <a:pt x="1008902" y="538481"/>
                        <a:pt x="1006644" y="545254"/>
                      </a:cubicBezTo>
                      <a:lnTo>
                        <a:pt x="1003258" y="555414"/>
                      </a:lnTo>
                      <a:cubicBezTo>
                        <a:pt x="1007484" y="589228"/>
                        <a:pt x="1006644" y="573406"/>
                        <a:pt x="1006644" y="602827"/>
                      </a:cubicBezTo>
                    </a:path>
                  </a:pathLst>
                </a:custGeom>
                <a:noFill/>
                <a:ln>
                  <a:solidFill>
                    <a:srgbClr val="0066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97CAC7BF-6356-4C54-A7A7-A1B01774F0D6}"/>
                  </a:ext>
                </a:extLst>
              </p:cNvPr>
              <p:cNvSpPr/>
              <p:nvPr/>
            </p:nvSpPr>
            <p:spPr>
              <a:xfrm rot="21225167">
                <a:off x="3375511" y="1749888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54D8C9DF-8A19-45AA-9B4C-1A02D88D7C7E}"/>
                  </a:ext>
                </a:extLst>
              </p:cNvPr>
              <p:cNvSpPr/>
              <p:nvPr/>
            </p:nvSpPr>
            <p:spPr>
              <a:xfrm rot="21225167">
                <a:off x="1439315" y="3128544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2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29B6D6A-D69E-45A9-BAC0-64D2CE7C1BE4}"/>
                  </a:ext>
                </a:extLst>
              </p:cNvPr>
              <p:cNvSpPr/>
              <p:nvPr/>
            </p:nvSpPr>
            <p:spPr>
              <a:xfrm rot="21225167">
                <a:off x="4055352" y="3823324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3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CEDC67AA-FFEF-4B30-AA59-B88347ACA4A1}"/>
                  </a:ext>
                </a:extLst>
              </p:cNvPr>
              <p:cNvSpPr/>
              <p:nvPr/>
            </p:nvSpPr>
            <p:spPr>
              <a:xfrm rot="21225167">
                <a:off x="1815435" y="4846131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5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43B80501-3E3F-40A5-BA3C-5B384FF3EBCB}"/>
                  </a:ext>
                </a:extLst>
              </p:cNvPr>
              <p:cNvSpPr/>
              <p:nvPr/>
            </p:nvSpPr>
            <p:spPr>
              <a:xfrm rot="21225167">
                <a:off x="2640421" y="4638692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4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07925488-75C8-4785-A35D-B3B9E95C6C4F}"/>
                  </a:ext>
                </a:extLst>
              </p:cNvPr>
              <p:cNvSpPr/>
              <p:nvPr/>
            </p:nvSpPr>
            <p:spPr>
              <a:xfrm rot="21225167">
                <a:off x="2710373" y="5984483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8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30042EA9-AE4B-49AF-A42E-BFE1CA0AB77E}"/>
                  </a:ext>
                </a:extLst>
              </p:cNvPr>
              <p:cNvSpPr/>
              <p:nvPr/>
            </p:nvSpPr>
            <p:spPr>
              <a:xfrm rot="21225167">
                <a:off x="3543228" y="5258050"/>
                <a:ext cx="581577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SPA 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670BCEF-D1EE-4940-A03C-4EBC402F3C14}"/>
                  </a:ext>
                </a:extLst>
              </p:cNvPr>
              <p:cNvSpPr/>
              <p:nvPr/>
            </p:nvSpPr>
            <p:spPr>
              <a:xfrm rot="21225167">
                <a:off x="2771676" y="5117304"/>
                <a:ext cx="294652" cy="296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6688"/>
                    </a:solidFill>
                    <a:latin typeface="+mj-lt"/>
                  </a:rPr>
                  <a:t>6</a:t>
                </a:r>
              </a:p>
            </p:txBody>
          </p:sp>
        </p:grp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A84C612E-71AD-4C1D-87BC-F5FBDA158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30922" r="1171"/>
            <a:stretch/>
          </p:blipFill>
          <p:spPr>
            <a:xfrm>
              <a:off x="6955526" y="3434374"/>
              <a:ext cx="1561067" cy="1561884"/>
            </a:xfrm>
            <a:prstGeom prst="ellipse">
              <a:avLst/>
            </a:prstGeom>
            <a:ln w="57150">
              <a:solidFill>
                <a:srgbClr val="CAB641"/>
              </a:solidFill>
            </a:ln>
            <a:effectLst/>
          </p:spPr>
        </p:pic>
        <p:pic>
          <p:nvPicPr>
            <p:cNvPr id="21" name="Picture 20" descr="A picture containing text, sky, outdoor, person&#10;&#10;Description automatically generated">
              <a:extLst>
                <a:ext uri="{FF2B5EF4-FFF2-40B4-BE49-F238E27FC236}">
                  <a16:creationId xmlns:a16="http://schemas.microsoft.com/office/drawing/2014/main" xmlns="" id="{B1D1EC01-4E8E-46CD-9A7B-BAC23E9B8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r="43505"/>
            <a:stretch/>
          </p:blipFill>
          <p:spPr>
            <a:xfrm>
              <a:off x="8616518" y="2309035"/>
              <a:ext cx="1572768" cy="1573056"/>
            </a:xfrm>
            <a:prstGeom prst="ellipse">
              <a:avLst/>
            </a:prstGeom>
            <a:ln w="57150">
              <a:solidFill>
                <a:srgbClr val="CAB641"/>
              </a:solidFill>
            </a:ln>
            <a:effectLst/>
          </p:spPr>
        </p:pic>
        <p:pic>
          <p:nvPicPr>
            <p:cNvPr id="96" name="Picture 95" descr="A picture containing sky, outdoor, person, bicycle&#10;&#10;Description automatically generated">
              <a:extLst>
                <a:ext uri="{FF2B5EF4-FFF2-40B4-BE49-F238E27FC236}">
                  <a16:creationId xmlns:a16="http://schemas.microsoft.com/office/drawing/2014/main" xmlns="" id="{4A524200-8E80-46C9-9E2F-AF3145E74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45488" t="-1" r="2894" b="22310"/>
            <a:stretch/>
          </p:blipFill>
          <p:spPr>
            <a:xfrm>
              <a:off x="10282577" y="1391790"/>
              <a:ext cx="1697731" cy="1699321"/>
            </a:xfrm>
            <a:prstGeom prst="ellipse">
              <a:avLst/>
            </a:prstGeom>
            <a:ln w="57150">
              <a:solidFill>
                <a:srgbClr val="CAB641"/>
              </a:solidFill>
            </a:ln>
            <a:effectLst/>
          </p:spPr>
        </p:pic>
        <p:pic>
          <p:nvPicPr>
            <p:cNvPr id="23" name="Picture 22" descr="A picture containing person&#10;&#10;Description automatically generated">
              <a:extLst>
                <a:ext uri="{FF2B5EF4-FFF2-40B4-BE49-F238E27FC236}">
                  <a16:creationId xmlns:a16="http://schemas.microsoft.com/office/drawing/2014/main" xmlns="" id="{18B2078A-350B-48E1-87C0-0EE98ACB3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l="45823" r="5178"/>
            <a:stretch/>
          </p:blipFill>
          <p:spPr>
            <a:xfrm>
              <a:off x="9964952" y="4120007"/>
              <a:ext cx="1645687" cy="1643323"/>
            </a:xfrm>
            <a:prstGeom prst="ellipse">
              <a:avLst/>
            </a:prstGeom>
            <a:ln w="57150">
              <a:solidFill>
                <a:srgbClr val="CAB641"/>
              </a:solidFill>
            </a:ln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42E47A83-E7BC-4ABC-8E65-749F3523DA92}"/>
                </a:ext>
              </a:extLst>
            </p:cNvPr>
            <p:cNvCxnSpPr>
              <a:cxnSpLocks/>
              <a:stCxn id="96" idx="2"/>
              <a:endCxn id="21" idx="7"/>
            </p:cNvCxnSpPr>
            <p:nvPr/>
          </p:nvCxnSpPr>
          <p:spPr>
            <a:xfrm flipH="1">
              <a:off x="9958959" y="2241451"/>
              <a:ext cx="323618" cy="297953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0B5B0521-EC2A-4E42-96A8-13AC4C846B6A}"/>
                </a:ext>
              </a:extLst>
            </p:cNvPr>
            <p:cNvCxnSpPr>
              <a:cxnSpLocks/>
              <a:stCxn id="96" idx="4"/>
              <a:endCxn id="23" idx="0"/>
            </p:cNvCxnSpPr>
            <p:nvPr/>
          </p:nvCxnSpPr>
          <p:spPr>
            <a:xfrm flipH="1">
              <a:off x="10787796" y="3091111"/>
              <a:ext cx="343647" cy="1028896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9E865CBA-6E5F-43DB-B6C0-A0BFED6A983F}"/>
                </a:ext>
              </a:extLst>
            </p:cNvPr>
            <p:cNvCxnSpPr>
              <a:cxnSpLocks/>
              <a:stCxn id="21" idx="3"/>
              <a:endCxn id="104" idx="7"/>
            </p:cNvCxnSpPr>
            <p:nvPr/>
          </p:nvCxnSpPr>
          <p:spPr>
            <a:xfrm flipH="1">
              <a:off x="8287980" y="3651722"/>
              <a:ext cx="558865" cy="11385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E7F6A04-A393-4806-9EC2-FC318BE3BB24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9958959" y="3651722"/>
              <a:ext cx="246998" cy="708944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6FE02496-1520-4260-9855-25E9785564D6}"/>
                </a:ext>
              </a:extLst>
            </p:cNvPr>
            <p:cNvCxnSpPr>
              <a:cxnSpLocks/>
              <a:stCxn id="104" idx="6"/>
              <a:endCxn id="23" idx="2"/>
            </p:cNvCxnSpPr>
            <p:nvPr/>
          </p:nvCxnSpPr>
          <p:spPr>
            <a:xfrm>
              <a:off x="8516593" y="4215316"/>
              <a:ext cx="1448359" cy="726353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xmlns="" id="{9D689E8F-4408-4792-ACE7-E7290A3CDBEF}"/>
                </a:ext>
              </a:extLst>
            </p:cNvPr>
            <p:cNvSpPr/>
            <p:nvPr/>
          </p:nvSpPr>
          <p:spPr>
            <a:xfrm>
              <a:off x="10336003" y="1088998"/>
              <a:ext cx="1274635" cy="416011"/>
            </a:xfrm>
            <a:prstGeom prst="roundRect">
              <a:avLst>
                <a:gd name="adj" fmla="val 50000"/>
              </a:avLst>
            </a:prstGeom>
            <a:solidFill>
              <a:srgbClr val="006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LAHSA HET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xmlns="" id="{710FD49A-12DD-46EE-8E6D-D326C9709ECE}"/>
                </a:ext>
              </a:extLst>
            </p:cNvPr>
            <p:cNvSpPr/>
            <p:nvPr/>
          </p:nvSpPr>
          <p:spPr>
            <a:xfrm>
              <a:off x="6951038" y="4694985"/>
              <a:ext cx="1445966" cy="416011"/>
            </a:xfrm>
            <a:prstGeom prst="roundRect">
              <a:avLst>
                <a:gd name="adj" fmla="val 50000"/>
              </a:avLst>
            </a:prstGeom>
            <a:solidFill>
              <a:srgbClr val="006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LAHSA CARE+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EBE9C277-89D6-45E2-B511-9118D2EEDF20}"/>
                </a:ext>
              </a:extLst>
            </p:cNvPr>
            <p:cNvSpPr/>
            <p:nvPr/>
          </p:nvSpPr>
          <p:spPr>
            <a:xfrm>
              <a:off x="10695366" y="4031611"/>
              <a:ext cx="1368367" cy="416011"/>
            </a:xfrm>
            <a:prstGeom prst="roundRect">
              <a:avLst>
                <a:gd name="adj" fmla="val 50000"/>
              </a:avLst>
            </a:prstGeom>
            <a:solidFill>
              <a:srgbClr val="006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HOPICS MDT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EF7BB3F1-D6A1-46E7-AED2-30C0AC0DF832}"/>
                </a:ext>
              </a:extLst>
            </p:cNvPr>
            <p:cNvSpPr/>
            <p:nvPr/>
          </p:nvSpPr>
          <p:spPr>
            <a:xfrm>
              <a:off x="8744441" y="2055292"/>
              <a:ext cx="1376327" cy="416011"/>
            </a:xfrm>
            <a:prstGeom prst="roundRect">
              <a:avLst>
                <a:gd name="adj" fmla="val 50000"/>
              </a:avLst>
            </a:prstGeom>
            <a:solidFill>
              <a:srgbClr val="006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DMH HOME</a:t>
              </a:r>
            </a:p>
          </p:txBody>
        </p:sp>
        <p:pic>
          <p:nvPicPr>
            <p:cNvPr id="1026" name="Picture 2" descr="May be an image of 10 people and people smiling">
              <a:extLst>
                <a:ext uri="{FF2B5EF4-FFF2-40B4-BE49-F238E27FC236}">
                  <a16:creationId xmlns:a16="http://schemas.microsoft.com/office/drawing/2014/main" xmlns="" id="{77BC5A54-3419-4323-A4A2-AA6BE2F4E2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45573" y="182013"/>
              <a:ext cx="1682590" cy="1682496"/>
            </a:xfrm>
            <a:prstGeom prst="ellipse">
              <a:avLst/>
            </a:prstGeom>
            <a:ln w="57150">
              <a:solidFill>
                <a:srgbClr val="CAB64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4EC2EFDF-A329-495A-B498-3AB5C0DF2622}"/>
                </a:ext>
              </a:extLst>
            </p:cNvPr>
            <p:cNvCxnSpPr>
              <a:cxnSpLocks/>
              <a:stCxn id="1026" idx="6"/>
              <a:endCxn id="96" idx="1"/>
            </p:cNvCxnSpPr>
            <p:nvPr/>
          </p:nvCxnSpPr>
          <p:spPr>
            <a:xfrm>
              <a:off x="9128163" y="1023261"/>
              <a:ext cx="1403041" cy="617389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AE1D8FAC-D6EF-4B25-9A3F-3D3BB21C730F}"/>
                </a:ext>
              </a:extLst>
            </p:cNvPr>
            <p:cNvCxnSpPr>
              <a:cxnSpLocks/>
              <a:stCxn id="21" idx="1"/>
              <a:endCxn id="1026" idx="4"/>
            </p:cNvCxnSpPr>
            <p:nvPr/>
          </p:nvCxnSpPr>
          <p:spPr>
            <a:xfrm flipH="1" flipV="1">
              <a:off x="8286868" y="1864509"/>
              <a:ext cx="559977" cy="674895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18669456-3443-4A5C-9691-BA6193B85973}"/>
                </a:ext>
              </a:extLst>
            </p:cNvPr>
            <p:cNvCxnSpPr>
              <a:cxnSpLocks/>
              <a:stCxn id="104" idx="0"/>
              <a:endCxn id="1026" idx="3"/>
            </p:cNvCxnSpPr>
            <p:nvPr/>
          </p:nvCxnSpPr>
          <p:spPr>
            <a:xfrm flipH="1" flipV="1">
              <a:off x="7691983" y="1618113"/>
              <a:ext cx="44077" cy="1816261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xmlns="" id="{D8338267-C77E-490C-A1CB-02BAC9F59FF7}"/>
                </a:ext>
              </a:extLst>
            </p:cNvPr>
            <p:cNvSpPr/>
            <p:nvPr/>
          </p:nvSpPr>
          <p:spPr>
            <a:xfrm>
              <a:off x="8775300" y="130623"/>
              <a:ext cx="1413986" cy="416011"/>
            </a:xfrm>
            <a:prstGeom prst="roundRect">
              <a:avLst>
                <a:gd name="adj" fmla="val 50000"/>
              </a:avLst>
            </a:prstGeom>
            <a:solidFill>
              <a:srgbClr val="006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LAHSA HOST</a:t>
              </a:r>
            </a:p>
          </p:txBody>
        </p:sp>
      </p:grpSp>
      <p:sp>
        <p:nvSpPr>
          <p:cNvPr id="48" name="Text Placeholder 17">
            <a:extLst>
              <a:ext uri="{FF2B5EF4-FFF2-40B4-BE49-F238E27FC236}">
                <a16:creationId xmlns:a16="http://schemas.microsoft.com/office/drawing/2014/main" xmlns="" id="{441B2976-2AA5-4C49-A49C-319DB8C2B8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5779" y="1067325"/>
            <a:ext cx="7094557" cy="797184"/>
          </a:xfrm>
        </p:spPr>
        <p:txBody>
          <a:bodyPr/>
          <a:lstStyle/>
          <a:p>
            <a:r>
              <a:rPr lang="en-US" b="1" dirty="0"/>
              <a:t>Federation of outreach teams working closely together to </a:t>
            </a:r>
            <a:r>
              <a:rPr lang="en-US" b="1" u="sng" dirty="0"/>
              <a:t>ensure coverage, reduce duplication, leverage strategic strengths/resources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E7DDB08-9FB3-484D-A1D8-42F7B9E359F3}"/>
              </a:ext>
            </a:extLst>
          </p:cNvPr>
          <p:cNvSpPr txBox="1"/>
          <p:nvPr/>
        </p:nvSpPr>
        <p:spPr>
          <a:xfrm>
            <a:off x="858367" y="1851040"/>
            <a:ext cx="11139899" cy="512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LAHSA Homeless Engagement Teams (HET)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Teams of 2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Can tap into specialists from MDTs and Specialists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both City of LA and Measure H</a:t>
            </a:r>
          </a:p>
          <a:p>
            <a:endParaRPr lang="en-US" sz="700" dirty="0" smtClean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LAHSA </a:t>
            </a:r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CARE, CARE+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Collaborative project integrating outreach in to the work into LASAN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City of </a:t>
            </a:r>
            <a:r>
              <a:rPr lang="en-US" sz="1200" b="1" dirty="0" smtClean="0">
                <a:solidFill>
                  <a:srgbClr val="006587"/>
                </a:solidFill>
                <a:cs typeface="Arial" panose="020B0604020202020204" pitchFamily="34" charset="0"/>
              </a:rPr>
              <a:t>LA</a:t>
            </a:r>
          </a:p>
          <a:p>
            <a:endParaRPr lang="en-US" sz="900" b="1" dirty="0" smtClean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LAHSA Roadmap</a:t>
            </a:r>
            <a:endParaRPr lang="en-US" sz="1200" b="1" dirty="0" smtClean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6587"/>
                </a:solidFill>
                <a:cs typeface="Arial" panose="020B0604020202020204" pitchFamily="34" charset="0"/>
              </a:rPr>
              <a:t>Supports priority encampment outreach as determined by City of LA Council Districts</a:t>
            </a:r>
          </a:p>
          <a:p>
            <a:r>
              <a:rPr lang="en-US" sz="1200" b="1" dirty="0" smtClean="0">
                <a:solidFill>
                  <a:srgbClr val="006587"/>
                </a:solidFill>
                <a:cs typeface="Arial" panose="020B0604020202020204" pitchFamily="34" charset="0"/>
              </a:rPr>
              <a:t>Funded via City of LA</a:t>
            </a:r>
          </a:p>
          <a:p>
            <a:endParaRPr lang="en-US" sz="900" dirty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LAHSA County Law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LAHSA HOST: Teams that with LASD to integrate services into their approach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LAHSA HOST Regional: Work with other PDs to integrate services into their approach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Measure H</a:t>
            </a:r>
          </a:p>
          <a:p>
            <a:endParaRPr lang="en-US" sz="900" dirty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DMH HOME </a:t>
            </a:r>
            <a:endParaRPr lang="en-US" sz="1200" dirty="0">
              <a:solidFill>
                <a:srgbClr val="006587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Focus on people who are gravely disabled/GD-adjacent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State MHSA and Federal PATH</a:t>
            </a:r>
          </a:p>
          <a:p>
            <a:endParaRPr lang="en-US" sz="800" dirty="0">
              <a:solidFill>
                <a:srgbClr val="006587"/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Multi-Disciplinary Teams (MDT)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DHS administered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Teams with 5 members: health, 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mental health, substance use, 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case management, peer capacity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primarily via Measure H</a:t>
            </a:r>
          </a:p>
          <a:p>
            <a:endParaRPr lang="en-US" sz="800" dirty="0">
              <a:solidFill>
                <a:srgbClr val="006587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46AE324-FD84-4F13-9024-C410ABC8B421}"/>
              </a:ext>
            </a:extLst>
          </p:cNvPr>
          <p:cNvSpPr/>
          <p:nvPr/>
        </p:nvSpPr>
        <p:spPr>
          <a:xfrm>
            <a:off x="7315554" y="5807037"/>
            <a:ext cx="4545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Other-Generalist Team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Community partner agency teams 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Some have a special population focus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a variety of entities</a:t>
            </a:r>
            <a:endParaRPr lang="en-US" sz="1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98290" y="58393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6587"/>
                </a:solidFill>
                <a:latin typeface="+mj-lt"/>
                <a:cs typeface="Arial" panose="020B0604020202020204" pitchFamily="34" charset="0"/>
              </a:rPr>
              <a:t>Public Spaces MDT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DHS administered</a:t>
            </a:r>
          </a:p>
          <a:p>
            <a:r>
              <a:rPr lang="en-US" sz="1200" dirty="0">
                <a:solidFill>
                  <a:srgbClr val="006587"/>
                </a:solidFill>
                <a:cs typeface="Arial" panose="020B0604020202020204" pitchFamily="34" charset="0"/>
              </a:rPr>
              <a:t>Smaller teams of 2 added to serve Public Spaces </a:t>
            </a:r>
          </a:p>
          <a:p>
            <a:r>
              <a:rPr lang="en-US" sz="1200" b="1" dirty="0">
                <a:solidFill>
                  <a:srgbClr val="006587"/>
                </a:solidFill>
                <a:cs typeface="Arial" panose="020B0604020202020204" pitchFamily="34" charset="0"/>
              </a:rPr>
              <a:t>Funded via Measure H</a:t>
            </a:r>
          </a:p>
        </p:txBody>
      </p:sp>
    </p:spTree>
    <p:extLst>
      <p:ext uri="{BB962C8B-B14F-4D97-AF65-F5344CB8AC3E}">
        <p14:creationId xmlns:p14="http://schemas.microsoft.com/office/powerpoint/2010/main" val="5609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8EC4B6B-9DCB-486B-85B1-5884090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21" y="402287"/>
            <a:ext cx="10388024" cy="784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What services and referrals do outreach provide?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A089DEA-8D5B-4541-BEB8-6601CBC4E15A}"/>
              </a:ext>
            </a:extLst>
          </p:cNvPr>
          <p:cNvSpPr txBox="1">
            <a:spLocks/>
          </p:cNvSpPr>
          <p:nvPr/>
        </p:nvSpPr>
        <p:spPr>
          <a:xfrm>
            <a:off x="4177970" y="2424313"/>
            <a:ext cx="10175520" cy="4202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1113" indent="-11113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73088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7575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262063" indent="-227013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719263" indent="-2540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tabLst/>
              <a:defRPr lang="en-US" sz="1400" kern="1200" dirty="0" smtClean="0">
                <a:solidFill>
                  <a:srgbClr val="00668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xmlns="" id="{441B2976-2AA5-4C49-A49C-319DB8C2B8D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5778" y="1047128"/>
            <a:ext cx="11496701" cy="429398"/>
          </a:xfr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b="1" dirty="0"/>
              <a:t>Outreach referrals, services are voluntary, client driven, employ a progressive engagement model, and driven by resource availability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7CDBAAF7-1D1A-4FC7-9171-58B76ED0D433}"/>
              </a:ext>
            </a:extLst>
          </p:cNvPr>
          <p:cNvSpPr/>
          <p:nvPr/>
        </p:nvSpPr>
        <p:spPr>
          <a:xfrm>
            <a:off x="2201610" y="1594907"/>
            <a:ext cx="1523999" cy="726813"/>
          </a:xfrm>
          <a:prstGeom prst="roundRect">
            <a:avLst/>
          </a:prstGeom>
          <a:solidFill>
            <a:srgbClr val="00B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Assist with obtaining documentation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1201347-099B-4E4D-88A8-DBEAE237F29E}"/>
              </a:ext>
            </a:extLst>
          </p:cNvPr>
          <p:cNvSpPr/>
          <p:nvPr/>
        </p:nvSpPr>
        <p:spPr>
          <a:xfrm>
            <a:off x="2201610" y="2448007"/>
            <a:ext cx="1523999" cy="726813"/>
          </a:xfrm>
          <a:prstGeom prst="roundRect">
            <a:avLst/>
          </a:prstGeom>
          <a:solidFill>
            <a:srgbClr val="40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Birth Certificate (In State or Out of State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49BB8AE-6F30-4690-BB4C-652AD4C871A1}"/>
              </a:ext>
            </a:extLst>
          </p:cNvPr>
          <p:cNvSpPr/>
          <p:nvPr/>
        </p:nvSpPr>
        <p:spPr>
          <a:xfrm>
            <a:off x="558302" y="1600317"/>
            <a:ext cx="1523999" cy="726813"/>
          </a:xfrm>
          <a:prstGeom prst="roundRect">
            <a:avLst/>
          </a:prstGeom>
          <a:solidFill>
            <a:srgbClr val="006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Completing an initial assessment of needs and eligibility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8ECF7F1-F7D0-4F69-8E91-F1D6664D9DF2}"/>
              </a:ext>
            </a:extLst>
          </p:cNvPr>
          <p:cNvSpPr/>
          <p:nvPr/>
        </p:nvSpPr>
        <p:spPr>
          <a:xfrm>
            <a:off x="558302" y="2453417"/>
            <a:ext cx="1523999" cy="726813"/>
          </a:xfrm>
          <a:prstGeom prst="roundRect">
            <a:avLst/>
          </a:prstGeom>
          <a:solidFill>
            <a:srgbClr val="348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CES Survey / Next Step Tool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2115AC3-C8C0-4313-BE0E-98B304508F1F}"/>
              </a:ext>
            </a:extLst>
          </p:cNvPr>
          <p:cNvSpPr/>
          <p:nvPr/>
        </p:nvSpPr>
        <p:spPr>
          <a:xfrm>
            <a:off x="2201610" y="3300694"/>
            <a:ext cx="1523999" cy="726813"/>
          </a:xfrm>
          <a:prstGeom prst="roundRect">
            <a:avLst/>
          </a:prstGeom>
          <a:solidFill>
            <a:srgbClr val="40C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California Identification Card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BE5B8E4D-B7BA-4B3B-B39D-7EB6EEA88CC9}"/>
              </a:ext>
            </a:extLst>
          </p:cNvPr>
          <p:cNvSpPr/>
          <p:nvPr/>
        </p:nvSpPr>
        <p:spPr>
          <a:xfrm>
            <a:off x="3853119" y="1610556"/>
            <a:ext cx="1523999" cy="726813"/>
          </a:xfrm>
          <a:prstGeom prst="roundRect">
            <a:avLst/>
          </a:prstGeom>
          <a:solidFill>
            <a:srgbClr val="BB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Assist with obtaining benefits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0B64EFDC-A9D6-4941-B4F2-975E8EE76523}"/>
              </a:ext>
            </a:extLst>
          </p:cNvPr>
          <p:cNvSpPr/>
          <p:nvPr/>
        </p:nvSpPr>
        <p:spPr>
          <a:xfrm>
            <a:off x="3853119" y="2463656"/>
            <a:ext cx="1523999" cy="726813"/>
          </a:xfrm>
          <a:prstGeom prst="roundRect">
            <a:avLst/>
          </a:prstGeom>
          <a:solidFill>
            <a:srgbClr val="CA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Public benefits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3217ECF-68BE-40F9-AED5-C5249B91405F}"/>
              </a:ext>
            </a:extLst>
          </p:cNvPr>
          <p:cNvSpPr/>
          <p:nvPr/>
        </p:nvSpPr>
        <p:spPr>
          <a:xfrm>
            <a:off x="3853119" y="3316343"/>
            <a:ext cx="1523999" cy="726813"/>
          </a:xfrm>
          <a:prstGeom prst="roundRect">
            <a:avLst/>
          </a:prstGeom>
          <a:solidFill>
            <a:srgbClr val="CA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Medical Insurance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420B710B-57AB-46AF-9294-31155EF4FC7C}"/>
              </a:ext>
            </a:extLst>
          </p:cNvPr>
          <p:cNvSpPr/>
          <p:nvPr/>
        </p:nvSpPr>
        <p:spPr>
          <a:xfrm>
            <a:off x="5574833" y="1606946"/>
            <a:ext cx="3225789" cy="726813"/>
          </a:xfrm>
          <a:prstGeom prst="roundRect">
            <a:avLst/>
          </a:prstGeom>
          <a:solidFill>
            <a:srgbClr val="43C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Addressing physical and mental health needs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A7AB9EC6-0694-4B26-85DC-6543E5DF5B23}"/>
              </a:ext>
            </a:extLst>
          </p:cNvPr>
          <p:cNvSpPr/>
          <p:nvPr/>
        </p:nvSpPr>
        <p:spPr>
          <a:xfrm>
            <a:off x="5574833" y="2432703"/>
            <a:ext cx="972345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Urgent Care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4F09E85-327F-42D8-88DC-68EF3856B4C0}"/>
              </a:ext>
            </a:extLst>
          </p:cNvPr>
          <p:cNvSpPr/>
          <p:nvPr/>
        </p:nvSpPr>
        <p:spPr>
          <a:xfrm>
            <a:off x="6593417" y="2426519"/>
            <a:ext cx="1200946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Mental Health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A17722E5-6C58-4BC6-BF8C-31B51C27D8E6}"/>
              </a:ext>
            </a:extLst>
          </p:cNvPr>
          <p:cNvSpPr/>
          <p:nvPr/>
        </p:nvSpPr>
        <p:spPr>
          <a:xfrm>
            <a:off x="7843912" y="2446990"/>
            <a:ext cx="956710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Food Resources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CC25D166-005D-489A-AEB0-C8EF4FCC1336}"/>
              </a:ext>
            </a:extLst>
          </p:cNvPr>
          <p:cNvSpPr/>
          <p:nvPr/>
        </p:nvSpPr>
        <p:spPr>
          <a:xfrm>
            <a:off x="5574833" y="3048055"/>
            <a:ext cx="972345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Primary Care Provider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55B7558D-AB30-4603-BEA4-9C5634059E72}"/>
              </a:ext>
            </a:extLst>
          </p:cNvPr>
          <p:cNvSpPr/>
          <p:nvPr/>
        </p:nvSpPr>
        <p:spPr>
          <a:xfrm>
            <a:off x="5574833" y="3663407"/>
            <a:ext cx="972345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HIV Services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C28F0A79-C459-45BF-AFA9-CEA501E55273}"/>
              </a:ext>
            </a:extLst>
          </p:cNvPr>
          <p:cNvSpPr/>
          <p:nvPr/>
        </p:nvSpPr>
        <p:spPr>
          <a:xfrm>
            <a:off x="5574833" y="4278759"/>
            <a:ext cx="972345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TB Tests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A90990AE-7B3C-43FB-9C73-6C5A113F30E8}"/>
              </a:ext>
            </a:extLst>
          </p:cNvPr>
          <p:cNvSpPr/>
          <p:nvPr/>
        </p:nvSpPr>
        <p:spPr>
          <a:xfrm>
            <a:off x="5574833" y="4894111"/>
            <a:ext cx="972345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Vision / Dental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CD14EFE9-0349-4BA6-95FD-4A34F889F956}"/>
              </a:ext>
            </a:extLst>
          </p:cNvPr>
          <p:cNvSpPr/>
          <p:nvPr/>
        </p:nvSpPr>
        <p:spPr>
          <a:xfrm>
            <a:off x="6593417" y="3054332"/>
            <a:ext cx="1233729" cy="726813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Specialized Multidisciplinary Outreach Teams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204CF33A-7D05-4FE7-A199-975A9B644096}"/>
              </a:ext>
            </a:extLst>
          </p:cNvPr>
          <p:cNvSpPr/>
          <p:nvPr/>
        </p:nvSpPr>
        <p:spPr>
          <a:xfrm>
            <a:off x="6593417" y="3855635"/>
            <a:ext cx="1200947" cy="684198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Substance Use Disorder Resources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66EDBAA-1E13-4EEF-B49B-97A17765AE5E}"/>
              </a:ext>
            </a:extLst>
          </p:cNvPr>
          <p:cNvSpPr/>
          <p:nvPr/>
        </p:nvSpPr>
        <p:spPr>
          <a:xfrm>
            <a:off x="7875619" y="3048055"/>
            <a:ext cx="925003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Shower Sites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C17B4DE0-E3E1-4931-B7CC-9DB02DE50F10}"/>
              </a:ext>
            </a:extLst>
          </p:cNvPr>
          <p:cNvSpPr/>
          <p:nvPr/>
        </p:nvSpPr>
        <p:spPr>
          <a:xfrm>
            <a:off x="7890261" y="3643436"/>
            <a:ext cx="910361" cy="560587"/>
          </a:xfrm>
          <a:prstGeom prst="roundRect">
            <a:avLst/>
          </a:prstGeom>
          <a:solidFill>
            <a:srgbClr val="7F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Clothing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D02BF199-3875-4EEB-8188-63B5B39B955E}"/>
              </a:ext>
            </a:extLst>
          </p:cNvPr>
          <p:cNvSpPr/>
          <p:nvPr/>
        </p:nvSpPr>
        <p:spPr>
          <a:xfrm>
            <a:off x="8931504" y="1637295"/>
            <a:ext cx="1171677" cy="684425"/>
          </a:xfrm>
          <a:prstGeom prst="roundRect">
            <a:avLst/>
          </a:prstGeom>
          <a:solidFill>
            <a:srgbClr val="CAB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COVID-19 resources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BD0233D2-6DC5-4A3F-A52F-5BC541A4DD31}"/>
              </a:ext>
            </a:extLst>
          </p:cNvPr>
          <p:cNvSpPr/>
          <p:nvPr/>
        </p:nvSpPr>
        <p:spPr>
          <a:xfrm>
            <a:off x="8931504" y="2421102"/>
            <a:ext cx="1171677" cy="507313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COVID Tier 1 Assessments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F5BFCDA7-7348-440A-B3F8-DCAA4D258DA3}"/>
              </a:ext>
            </a:extLst>
          </p:cNvPr>
          <p:cNvSpPr/>
          <p:nvPr/>
        </p:nvSpPr>
        <p:spPr>
          <a:xfrm>
            <a:off x="8931504" y="3027797"/>
            <a:ext cx="1171677" cy="424551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PRK Connection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B79DEB52-967C-4BA2-AEF4-FA882769CDBD}"/>
              </a:ext>
            </a:extLst>
          </p:cNvPr>
          <p:cNvSpPr/>
          <p:nvPr/>
        </p:nvSpPr>
        <p:spPr>
          <a:xfrm>
            <a:off x="8931504" y="3551730"/>
            <a:ext cx="1171677" cy="379825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COVID Testing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F4FB2146-607D-4303-9868-A597E012C1DB}"/>
              </a:ext>
            </a:extLst>
          </p:cNvPr>
          <p:cNvSpPr/>
          <p:nvPr/>
        </p:nvSpPr>
        <p:spPr>
          <a:xfrm>
            <a:off x="8931504" y="4030937"/>
            <a:ext cx="1171677" cy="424551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COVID Vaccination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9D5C362A-7194-44DA-AF44-4EDDDE0DEBEC}"/>
              </a:ext>
            </a:extLst>
          </p:cNvPr>
          <p:cNvSpPr/>
          <p:nvPr/>
        </p:nvSpPr>
        <p:spPr>
          <a:xfrm>
            <a:off x="8931504" y="4554870"/>
            <a:ext cx="1171677" cy="335814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PPE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A6557C80-C633-42A0-A24B-CF3B7EB7D70A}"/>
              </a:ext>
            </a:extLst>
          </p:cNvPr>
          <p:cNvSpPr/>
          <p:nvPr/>
        </p:nvSpPr>
        <p:spPr>
          <a:xfrm>
            <a:off x="8931504" y="4990066"/>
            <a:ext cx="1171677" cy="464495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Shelter in Place Support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5AE8A79-D204-4A82-9C2B-29CB3C461A81}"/>
              </a:ext>
            </a:extLst>
          </p:cNvPr>
          <p:cNvSpPr/>
          <p:nvPr/>
        </p:nvSpPr>
        <p:spPr>
          <a:xfrm>
            <a:off x="8931504" y="5553941"/>
            <a:ext cx="1171677" cy="330610"/>
          </a:xfrm>
          <a:prstGeom prst="roundRect">
            <a:avLst/>
          </a:prstGeom>
          <a:solidFill>
            <a:srgbClr val="DDC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Hygiene 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6105E0-30F1-41AE-A0F9-54F7E5BD5EF6}"/>
              </a:ext>
            </a:extLst>
          </p:cNvPr>
          <p:cNvSpPr/>
          <p:nvPr/>
        </p:nvSpPr>
        <p:spPr>
          <a:xfrm>
            <a:off x="2852243" y="5653502"/>
            <a:ext cx="5449383" cy="30857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Connections to Interim and Permanent Housing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A0FA3CE4-5DBC-4511-8CDC-44FDC3B6C434}"/>
              </a:ext>
            </a:extLst>
          </p:cNvPr>
          <p:cNvSpPr/>
          <p:nvPr/>
        </p:nvSpPr>
        <p:spPr>
          <a:xfrm>
            <a:off x="558302" y="3293437"/>
            <a:ext cx="1523999" cy="72681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4"/>
                </a:solidFill>
              </a:rPr>
              <a:t>ABH, Other roadmap IH assessments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DC612C66-1ED3-43B8-88CF-D5B9CB308ABC}"/>
              </a:ext>
            </a:extLst>
          </p:cNvPr>
          <p:cNvGraphicFramePr>
            <a:graphicFrameLocks noGrp="1"/>
          </p:cNvGraphicFramePr>
          <p:nvPr/>
        </p:nvGraphicFramePr>
        <p:xfrm>
          <a:off x="1147073" y="6087924"/>
          <a:ext cx="9494255" cy="579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98851">
                  <a:extLst>
                    <a:ext uri="{9D8B030D-6E8A-4147-A177-3AD203B41FA5}">
                      <a16:colId xmlns:a16="http://schemas.microsoft.com/office/drawing/2014/main" xmlns="" val="379383062"/>
                    </a:ext>
                  </a:extLst>
                </a:gridCol>
                <a:gridCol w="1898851">
                  <a:extLst>
                    <a:ext uri="{9D8B030D-6E8A-4147-A177-3AD203B41FA5}">
                      <a16:colId xmlns:a16="http://schemas.microsoft.com/office/drawing/2014/main" xmlns="" val="2316472727"/>
                    </a:ext>
                  </a:extLst>
                </a:gridCol>
                <a:gridCol w="1898851">
                  <a:extLst>
                    <a:ext uri="{9D8B030D-6E8A-4147-A177-3AD203B41FA5}">
                      <a16:colId xmlns:a16="http://schemas.microsoft.com/office/drawing/2014/main" xmlns="" val="786246762"/>
                    </a:ext>
                  </a:extLst>
                </a:gridCol>
                <a:gridCol w="1898851">
                  <a:extLst>
                    <a:ext uri="{9D8B030D-6E8A-4147-A177-3AD203B41FA5}">
                      <a16:colId xmlns:a16="http://schemas.microsoft.com/office/drawing/2014/main" xmlns="" val="3369960108"/>
                    </a:ext>
                  </a:extLst>
                </a:gridCol>
                <a:gridCol w="1898851">
                  <a:extLst>
                    <a:ext uri="{9D8B030D-6E8A-4147-A177-3AD203B41FA5}">
                      <a16:colId xmlns:a16="http://schemas.microsoft.com/office/drawing/2014/main" xmlns="" val="555491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Family Reunification</a:t>
                      </a:r>
                    </a:p>
                  </a:txBody>
                  <a:tcPr anchor="ctr">
                    <a:lnR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Interim Housing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Rapid Rehousing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Permanent Supportive Housing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Higher Level of Care Housing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FD8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47508352"/>
                  </a:ext>
                </a:extLst>
              </a:tr>
            </a:tbl>
          </a:graphicData>
        </a:graphic>
      </p:graphicFrame>
      <p:sp>
        <p:nvSpPr>
          <p:cNvPr id="39" name="Rectangle: Rounded Corners 96">
            <a:extLst>
              <a:ext uri="{FF2B5EF4-FFF2-40B4-BE49-F238E27FC236}">
                <a16:creationId xmlns:a16="http://schemas.microsoft.com/office/drawing/2014/main" xmlns="" id="{D02BF199-3875-4EEB-8188-63B5B39B955E}"/>
              </a:ext>
            </a:extLst>
          </p:cNvPr>
          <p:cNvSpPr/>
          <p:nvPr/>
        </p:nvSpPr>
        <p:spPr>
          <a:xfrm>
            <a:off x="10292812" y="1649790"/>
            <a:ext cx="1171677" cy="6844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Legal services</a:t>
            </a:r>
          </a:p>
        </p:txBody>
      </p:sp>
      <p:sp>
        <p:nvSpPr>
          <p:cNvPr id="40" name="Rectangle: Rounded Corners 97">
            <a:extLst>
              <a:ext uri="{FF2B5EF4-FFF2-40B4-BE49-F238E27FC236}">
                <a16:creationId xmlns:a16="http://schemas.microsoft.com/office/drawing/2014/main" xmlns="" id="{BD0233D2-6DC5-4A3F-A52F-5BC541A4DD31}"/>
              </a:ext>
            </a:extLst>
          </p:cNvPr>
          <p:cNvSpPr/>
          <p:nvPr/>
        </p:nvSpPr>
        <p:spPr>
          <a:xfrm>
            <a:off x="10292812" y="2433597"/>
            <a:ext cx="1171677" cy="5073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Immigration</a:t>
            </a:r>
          </a:p>
        </p:txBody>
      </p:sp>
      <p:sp>
        <p:nvSpPr>
          <p:cNvPr id="41" name="Rectangle: Rounded Corners 98">
            <a:extLst>
              <a:ext uri="{FF2B5EF4-FFF2-40B4-BE49-F238E27FC236}">
                <a16:creationId xmlns:a16="http://schemas.microsoft.com/office/drawing/2014/main" xmlns="" id="{F5BFCDA7-7348-440A-B3F8-DCAA4D258DA3}"/>
              </a:ext>
            </a:extLst>
          </p:cNvPr>
          <p:cNvSpPr/>
          <p:nvPr/>
        </p:nvSpPr>
        <p:spPr>
          <a:xfrm>
            <a:off x="10292812" y="3040292"/>
            <a:ext cx="1171677" cy="4245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Legal Clinics</a:t>
            </a:r>
          </a:p>
        </p:txBody>
      </p:sp>
      <p:sp>
        <p:nvSpPr>
          <p:cNvPr id="42" name="Rectangle: Rounded Corners 99">
            <a:extLst>
              <a:ext uri="{FF2B5EF4-FFF2-40B4-BE49-F238E27FC236}">
                <a16:creationId xmlns:a16="http://schemas.microsoft.com/office/drawing/2014/main" xmlns="" id="{B79DEB52-967C-4BA2-AEF4-FA882769CDBD}"/>
              </a:ext>
            </a:extLst>
          </p:cNvPr>
          <p:cNvSpPr/>
          <p:nvPr/>
        </p:nvSpPr>
        <p:spPr>
          <a:xfrm>
            <a:off x="10292812" y="3564225"/>
            <a:ext cx="1171677" cy="5037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Expungement Resources</a:t>
            </a:r>
          </a:p>
        </p:txBody>
      </p:sp>
      <p:sp>
        <p:nvSpPr>
          <p:cNvPr id="43" name="Rectangle: Rounded Corners 99">
            <a:extLst>
              <a:ext uri="{FF2B5EF4-FFF2-40B4-BE49-F238E27FC236}">
                <a16:creationId xmlns:a16="http://schemas.microsoft.com/office/drawing/2014/main" xmlns="" id="{B79DEB52-967C-4BA2-AEF4-FA882769CDBD}"/>
              </a:ext>
            </a:extLst>
          </p:cNvPr>
          <p:cNvSpPr/>
          <p:nvPr/>
        </p:nvSpPr>
        <p:spPr>
          <a:xfrm>
            <a:off x="10292812" y="4168623"/>
            <a:ext cx="1171677" cy="6526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Ticket Forgiveness Programs</a:t>
            </a:r>
          </a:p>
        </p:txBody>
      </p:sp>
      <p:sp>
        <p:nvSpPr>
          <p:cNvPr id="44" name="Rectangle: Rounded Corners 99">
            <a:extLst>
              <a:ext uri="{FF2B5EF4-FFF2-40B4-BE49-F238E27FC236}">
                <a16:creationId xmlns:a16="http://schemas.microsoft.com/office/drawing/2014/main" xmlns="" id="{B79DEB52-967C-4BA2-AEF4-FA882769CDBD}"/>
              </a:ext>
            </a:extLst>
          </p:cNvPr>
          <p:cNvSpPr/>
          <p:nvPr/>
        </p:nvSpPr>
        <p:spPr>
          <a:xfrm>
            <a:off x="10292812" y="4999021"/>
            <a:ext cx="1171677" cy="65269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Benefits Advocacy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29B45A3-E573-4FBA-891F-679B4B553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6023"/>
      </p:ext>
    </p:extLst>
  </p:cSld>
  <p:clrMapOvr>
    <a:masterClrMapping/>
  </p:clrMapOvr>
</p:sld>
</file>

<file path=ppt/theme/theme1.xml><?xml version="1.0" encoding="utf-8"?>
<a:theme xmlns:a="http://schemas.openxmlformats.org/drawingml/2006/main" name="LAHSA Master">
  <a:themeElements>
    <a:clrScheme name="Custom 1">
      <a:dk1>
        <a:srgbClr val="006688"/>
      </a:dk1>
      <a:lt1>
        <a:srgbClr val="FFFFFF"/>
      </a:lt1>
      <a:dk2>
        <a:srgbClr val="B99C00"/>
      </a:dk2>
      <a:lt2>
        <a:srgbClr val="F5F5F5"/>
      </a:lt2>
      <a:accent1>
        <a:srgbClr val="006688"/>
      </a:accent1>
      <a:accent2>
        <a:srgbClr val="33849F"/>
      </a:accent2>
      <a:accent3>
        <a:srgbClr val="00BA9C"/>
      </a:accent3>
      <a:accent4>
        <a:srgbClr val="7FDCCD"/>
      </a:accent4>
      <a:accent5>
        <a:srgbClr val="DCCD7F"/>
      </a:accent5>
      <a:accent6>
        <a:srgbClr val="FCED78"/>
      </a:accent6>
      <a:hlink>
        <a:srgbClr val="006688"/>
      </a:hlink>
      <a:folHlink>
        <a:srgbClr val="7FDCCD"/>
      </a:folHlink>
    </a:clrScheme>
    <a:fontScheme name="Calibri">
      <a:majorFont>
        <a:latin typeface="Calibri Regular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688"/>
        </a:solidFill>
        <a:ln>
          <a:noFill/>
        </a:ln>
      </a:spPr>
      <a:bodyPr rtlCol="0" anchor="ctr"/>
      <a:lstStyle>
        <a:defPPr algn="ctr">
          <a:defRPr sz="27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AD9300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l">
          <a:defRPr sz="2400" b="1" dirty="0" smtClean="0">
            <a:solidFill>
              <a:schemeClr val="accent4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LAHSA PowerPoint Template 2020" id="{F811B194-5F65-4A17-A08F-5DEBD953696C}" vid="{24C7C88A-1F9D-44FB-BE7A-8F3551E9A8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5FE5BFA4E17540960660E6510C06D4" ma:contentTypeVersion="13" ma:contentTypeDescription="Create a new document." ma:contentTypeScope="" ma:versionID="3a5e2c926d219b3acb2c4e71aa82156f">
  <xsd:schema xmlns:xsd="http://www.w3.org/2001/XMLSchema" xmlns:xs="http://www.w3.org/2001/XMLSchema" xmlns:p="http://schemas.microsoft.com/office/2006/metadata/properties" xmlns:ns3="ca2b036c-14e1-42dc-916c-7157c2b1254b" xmlns:ns4="503c90e4-6b06-4ed6-b83f-faec0d49cbfc" targetNamespace="http://schemas.microsoft.com/office/2006/metadata/properties" ma:root="true" ma:fieldsID="e1b460f9981cb0b94300b0994ea05373" ns3:_="" ns4:_="">
    <xsd:import namespace="ca2b036c-14e1-42dc-916c-7157c2b1254b"/>
    <xsd:import namespace="503c90e4-6b06-4ed6-b83f-faec0d49cb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b036c-14e1-42dc-916c-7157c2b12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c90e4-6b06-4ed6-b83f-faec0d49c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5524-A27C-482A-8CFD-2BC635668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4DDAC-CAA0-4E87-980F-6BF5010B47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6984B2-830F-41DC-92E3-BC3BE58FC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b036c-14e1-42dc-916c-7157c2b1254b"/>
    <ds:schemaRef ds:uri="503c90e4-6b06-4ed6-b83f-faec0d49c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10810</TotalTime>
  <Words>2161</Words>
  <Application>Microsoft Macintosh PowerPoint</Application>
  <PresentationFormat>Custom</PresentationFormat>
  <Paragraphs>303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LAHSA Master</vt:lpstr>
      <vt:lpstr>PowerPoint Presentation</vt:lpstr>
      <vt:lpstr>Los Angeles’ coordinated outreach strategy goals</vt:lpstr>
      <vt:lpstr>PowerPoint Presentation</vt:lpstr>
      <vt:lpstr>PowerPoint Presentation</vt:lpstr>
      <vt:lpstr>PowerPoint Presentation</vt:lpstr>
      <vt:lpstr>LA’s outreach hub structure</vt:lpstr>
      <vt:lpstr>PowerPoint Presentation</vt:lpstr>
      <vt:lpstr>Types of outreach teams</vt:lpstr>
      <vt:lpstr>What services and referrals do outreach provide?</vt:lpstr>
      <vt:lpstr>Outreach coordination</vt:lpstr>
      <vt:lpstr>What do Outreach Coordinators do?</vt:lpstr>
      <vt:lpstr>Outreach coordination model</vt:lpstr>
      <vt:lpstr>Los Angeles Homeless Outreach Portal (LA-HOP)</vt:lpstr>
      <vt:lpstr>USICH’s 2019 Core Elements of Effective Street Outreach to People Experiencing Homelessness</vt:lpstr>
      <vt:lpstr>LAHSA’s Encampment Best Practices </vt:lpstr>
      <vt:lpstr>LAHSA’s Encampment Best Practices, cont. </vt:lpstr>
      <vt:lpstr>2019 RDA evaluation findings on outreach coordination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Paloma Beltroy</dc:creator>
  <cp:lastModifiedBy>Colleen Murphy</cp:lastModifiedBy>
  <cp:revision>106</cp:revision>
  <dcterms:created xsi:type="dcterms:W3CDTF">2020-10-23T22:26:37Z</dcterms:created>
  <dcterms:modified xsi:type="dcterms:W3CDTF">2021-09-27T20:57:00Z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0x010100D65FE5BFA4E17540960660E6510C06D4</vt:lpwstr>
  </property>
  <property fmtid="{D5CDD505-2E9C-101B-9397-08002B2CF9AE}" pid="3" name="_dlc_DocIdItemGuid">
    <vt:lpwstr>ad2bf3ac-9fa4-42d7-aee4-10f869595c95</vt:lpwstr>
  </property>
</Properties>
</file>