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9" r:id="rId1"/>
  </p:sldMasterIdLst>
  <p:notesMasterIdLst>
    <p:notesMasterId r:id="rId18"/>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85" d="100"/>
          <a:sy n="85" d="100"/>
        </p:scale>
        <p:origin x="155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E01747-0F2C-0A4B-B542-5D51411A9432}" type="datetimeFigureOut">
              <a:rPr lang="en-US" smtClean="0"/>
              <a:pPr/>
              <a:t>1/10/2022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303F2C-B512-8A40-B47C-509F363FC97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303F2C-B512-8A40-B47C-509F363FC97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Different</a:t>
            </a:r>
            <a:r>
              <a:rPr lang="en-US" baseline="0" dirty="0"/>
              <a:t> strains of yeast have very different tolerances for ethanol</a:t>
            </a:r>
          </a:p>
          <a:p>
            <a:r>
              <a:rPr lang="en-US" dirty="0"/>
              <a:t>Different</a:t>
            </a:r>
            <a:r>
              <a:rPr lang="en-US" baseline="0" dirty="0"/>
              <a:t> strains of yeast have different abilities to metabolize various complex sugars.</a:t>
            </a:r>
            <a:endParaRPr lang="en-US" dirty="0"/>
          </a:p>
        </p:txBody>
      </p:sp>
      <p:sp>
        <p:nvSpPr>
          <p:cNvPr id="4" name="Slide Number Placeholder 3"/>
          <p:cNvSpPr>
            <a:spLocks noGrp="1"/>
          </p:cNvSpPr>
          <p:nvPr>
            <p:ph type="sldNum" sz="quarter" idx="10"/>
          </p:nvPr>
        </p:nvSpPr>
        <p:spPr/>
        <p:txBody>
          <a:bodyPr/>
          <a:lstStyle/>
          <a:p>
            <a:fld id="{74303F2C-B512-8A40-B47C-509F363FC970}"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They are basically</a:t>
            </a:r>
            <a:r>
              <a:rPr lang="en-US" baseline="0" dirty="0"/>
              <a:t> telling you. Our yeasts need these nutrients to grow well.</a:t>
            </a:r>
            <a:endParaRPr lang="en-US" dirty="0"/>
          </a:p>
        </p:txBody>
      </p:sp>
      <p:sp>
        <p:nvSpPr>
          <p:cNvPr id="4" name="Slide Number Placeholder 3"/>
          <p:cNvSpPr>
            <a:spLocks noGrp="1"/>
          </p:cNvSpPr>
          <p:nvPr>
            <p:ph type="sldNum" sz="quarter" idx="10"/>
          </p:nvPr>
        </p:nvSpPr>
        <p:spPr/>
        <p:txBody>
          <a:bodyPr/>
          <a:lstStyle/>
          <a:p>
            <a:fld id="{74303F2C-B512-8A40-B47C-509F363FC970}"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Water source</a:t>
            </a:r>
            <a:r>
              <a:rPr lang="en-US" baseline="0" dirty="0"/>
              <a:t> any time variables here? Honey source (what were the bees feeding on when you collected those frames that year?) unless the weather of another year was exactly the same chance are the bees weren’t using the same pollen at the same time. Fruit sources (other yeast as likely present get as much information </a:t>
            </a:r>
            <a:r>
              <a:rPr lang="en-US" baseline="0"/>
              <a:t>as possible</a:t>
            </a:r>
            <a:endParaRPr lang="en-US" dirty="0"/>
          </a:p>
        </p:txBody>
      </p:sp>
      <p:sp>
        <p:nvSpPr>
          <p:cNvPr id="4" name="Slide Number Placeholder 3"/>
          <p:cNvSpPr>
            <a:spLocks noGrp="1"/>
          </p:cNvSpPr>
          <p:nvPr>
            <p:ph type="sldNum" sz="quarter" idx="10"/>
          </p:nvPr>
        </p:nvSpPr>
        <p:spPr/>
        <p:txBody>
          <a:bodyPr/>
          <a:lstStyle/>
          <a:p>
            <a:fld id="{74303F2C-B512-8A40-B47C-509F363FC970}"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303F2C-B512-8A40-B47C-509F363FC97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78182" y="802299"/>
            <a:ext cx="5536652"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478182" y="3531205"/>
            <a:ext cx="5536652"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4A74A8-0264-D741-B42D-9D49A7C0075D}" type="datetimeFigureOut">
              <a:rPr lang="en-US" smtClean="0"/>
              <a:pPr/>
              <a:t>1/10/2022</a:t>
            </a:fld>
            <a:endParaRPr lang="en-US"/>
          </a:p>
        </p:txBody>
      </p:sp>
      <p:sp>
        <p:nvSpPr>
          <p:cNvPr id="5" name="Footer Placeholder 4"/>
          <p:cNvSpPr>
            <a:spLocks noGrp="1"/>
          </p:cNvSpPr>
          <p:nvPr>
            <p:ph type="ftr" sz="quarter" idx="11"/>
          </p:nvPr>
        </p:nvSpPr>
        <p:spPr>
          <a:xfrm>
            <a:off x="2478181" y="329308"/>
            <a:ext cx="3004429"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170A5AEC-235D-1C45-ABBB-2D3BB171D042}" type="slidenum">
              <a:rPr lang="en-US" smtClean="0"/>
              <a:pPr/>
              <a:t>‹#›</a:t>
            </a:fld>
            <a:endParaRPr lang="en-US"/>
          </a:p>
        </p:txBody>
      </p:sp>
      <p:cxnSp>
        <p:nvCxnSpPr>
          <p:cNvPr id="8" name="Straight Connector 7"/>
          <p:cNvCxnSpPr/>
          <p:nvPr/>
        </p:nvCxnSpPr>
        <p:spPr>
          <a:xfrm>
            <a:off x="2316514" y="798973"/>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8078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A74A8-0264-D741-B42D-9D49A7C0075D}"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5AEC-235D-1C45-ABBB-2D3BB171D042}" type="slidenum">
              <a:rPr lang="en-US" smtClean="0"/>
              <a:pPr/>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3346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881269"/>
            <a:ext cx="1103027" cy="457759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A74A8-0264-D741-B42D-9D49A7C0075D}"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5AEC-235D-1C45-ABBB-2D3BB171D042}" type="slidenum">
              <a:rPr lang="en-US" smtClean="0"/>
              <a:pPr/>
              <a:t>‹#›</a:t>
            </a:fld>
            <a:endParaRPr lang="en-US"/>
          </a:p>
        </p:txBody>
      </p:sp>
      <p:cxnSp>
        <p:nvCxnSpPr>
          <p:cNvPr id="8" name="Straight Connector 7"/>
          <p:cNvCxnSpPr/>
          <p:nvPr/>
        </p:nvCxnSpPr>
        <p:spPr>
          <a:xfrm flipH="1">
            <a:off x="6918028" y="719273"/>
            <a:ext cx="1096806"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009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A74A8-0264-D741-B42D-9D49A7C0075D}"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5AEC-235D-1C45-ABBB-2D3BB171D042}" type="slidenum">
              <a:rPr lang="en-US" smtClean="0"/>
              <a:pPr/>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6577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5411" y="1756130"/>
            <a:ext cx="5525081"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535412" y="3806196"/>
            <a:ext cx="5525081"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A74A8-0264-D741-B42D-9D49A7C0075D}"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5AEC-235D-1C45-ABBB-2D3BB171D042}" type="slidenum">
              <a:rPr lang="en-US" smtClean="0"/>
              <a:pPr/>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3137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890"/>
            <a:ext cx="6479421"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5412" y="2013936"/>
            <a:ext cx="3079690"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35143" y="2013936"/>
            <a:ext cx="3079690"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4A74A8-0264-D741-B42D-9D49A7C0075D}" type="datetimeFigureOut">
              <a:rPr lang="en-US" smtClean="0"/>
              <a:pPr/>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A5AEC-235D-1C45-ABBB-2D3BB171D042}" type="slidenum">
              <a:rPr lang="en-US" smtClean="0"/>
              <a:pPr/>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9452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164"/>
            <a:ext cx="6479422"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5413" y="2019550"/>
            <a:ext cx="3079690"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535413" y="2824270"/>
            <a:ext cx="3079690"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35142" y="2023004"/>
            <a:ext cx="3079691"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35142" y="2821491"/>
            <a:ext cx="3079691"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4A74A8-0264-D741-B42D-9D49A7C0075D}" type="datetimeFigureOut">
              <a:rPr lang="en-US" smtClean="0"/>
              <a:pPr/>
              <a:t>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0A5AEC-235D-1C45-ABBB-2D3BB171D042}" type="slidenum">
              <a:rPr lang="en-US" smtClean="0"/>
              <a:pPr/>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8822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4A74A8-0264-D741-B42D-9D49A7C0075D}" type="datetimeFigureOut">
              <a:rPr lang="en-US" smtClean="0"/>
              <a:pPr/>
              <a:t>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0A5AEC-235D-1C45-ABBB-2D3BB171D042}" type="slidenum">
              <a:rPr lang="en-US" smtClean="0"/>
              <a:pPr/>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950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4A74A8-0264-D741-B42D-9D49A7C0075D}" type="datetimeFigureOut">
              <a:rPr lang="en-US" smtClean="0"/>
              <a:pPr/>
              <a:t>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0A5AEC-235D-1C45-ABBB-2D3BB171D042}" type="slidenum">
              <a:rPr lang="en-US" smtClean="0"/>
              <a:pPr/>
              <a:t>‹#›</a:t>
            </a:fld>
            <a:endParaRPr lang="en-US"/>
          </a:p>
        </p:txBody>
      </p:sp>
    </p:spTree>
    <p:extLst>
      <p:ext uri="{BB962C8B-B14F-4D97-AF65-F5344CB8AC3E}">
        <p14:creationId xmlns:p14="http://schemas.microsoft.com/office/powerpoint/2010/main" val="400178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5356" y="798973"/>
            <a:ext cx="2329635"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5413" y="3205492"/>
            <a:ext cx="2330998"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74A74A8-0264-D741-B42D-9D49A7C0075D}" type="datetimeFigureOut">
              <a:rPr lang="en-US" smtClean="0"/>
              <a:pPr/>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A5AEC-235D-1C45-ABBB-2D3BB171D042}" type="slidenum">
              <a:rPr lang="en-US" smtClean="0"/>
              <a:pPr/>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7992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2"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535412" y="5469857"/>
            <a:ext cx="3153672" cy="320123"/>
          </a:xfrm>
        </p:spPr>
        <p:txBody>
          <a:bodyPr/>
          <a:lstStyle>
            <a:lvl1pPr algn="l">
              <a:defRPr/>
            </a:lvl1pPr>
          </a:lstStyle>
          <a:p>
            <a:fld id="{674A74A8-0264-D741-B42D-9D49A7C0075D}" type="datetimeFigureOut">
              <a:rPr lang="en-US" smtClean="0"/>
              <a:pPr/>
              <a:t>1/10/2022</a:t>
            </a:fld>
            <a:endParaRPr lang="en-US"/>
          </a:p>
        </p:txBody>
      </p:sp>
      <p:sp>
        <p:nvSpPr>
          <p:cNvPr id="6" name="Footer Placeholder 5"/>
          <p:cNvSpPr>
            <a:spLocks noGrp="1"/>
          </p:cNvSpPr>
          <p:nvPr>
            <p:ph type="ftr" sz="quarter" idx="11"/>
          </p:nvPr>
        </p:nvSpPr>
        <p:spPr>
          <a:xfrm>
            <a:off x="1536252" y="318641"/>
            <a:ext cx="3152831" cy="320931"/>
          </a:xfrm>
        </p:spPr>
        <p:txBody>
          <a:bodyPr/>
          <a:lstStyle/>
          <a:p>
            <a:endParaRPr lang="en-US"/>
          </a:p>
        </p:txBody>
      </p:sp>
      <p:sp>
        <p:nvSpPr>
          <p:cNvPr id="7" name="Slide Number Placeholder 6"/>
          <p:cNvSpPr>
            <a:spLocks noGrp="1"/>
          </p:cNvSpPr>
          <p:nvPr>
            <p:ph type="sldNum" sz="quarter" idx="12"/>
          </p:nvPr>
        </p:nvSpPr>
        <p:spPr/>
        <p:txBody>
          <a:bodyPr/>
          <a:lstStyle/>
          <a:p>
            <a:fld id="{170A5AEC-235D-1C45-ABBB-2D3BB171D042}" type="slidenum">
              <a:rPr lang="en-US" smtClean="0"/>
              <a:pPr/>
              <a:t>‹#›</a:t>
            </a:fld>
            <a:endParaRPr lang="en-US"/>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173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873" b="-2873"/>
          <a:stretch/>
        </p:blipFill>
        <p:spPr>
          <a:xfrm>
            <a:off x="0" y="6163056"/>
            <a:ext cx="9144000" cy="715502"/>
          </a:xfrm>
          <a:prstGeom prst="rect">
            <a:avLst/>
          </a:prstGeom>
        </p:spPr>
      </p:pic>
      <p:sp>
        <p:nvSpPr>
          <p:cNvPr id="2" name="Title Placeholder 1"/>
          <p:cNvSpPr>
            <a:spLocks noGrp="1"/>
          </p:cNvSpPr>
          <p:nvPr>
            <p:ph type="title"/>
          </p:nvPr>
        </p:nvSpPr>
        <p:spPr>
          <a:xfrm>
            <a:off x="1535413" y="804520"/>
            <a:ext cx="6479421"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5413" y="2015733"/>
            <a:ext cx="6479421"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74A74A8-0264-D741-B42D-9D49A7C0075D}" type="datetimeFigureOut">
              <a:rPr lang="en-US" smtClean="0"/>
              <a:pPr/>
              <a:t>1/10/2022</a:t>
            </a:fld>
            <a:endParaRPr lang="en-US"/>
          </a:p>
        </p:txBody>
      </p:sp>
      <p:sp>
        <p:nvSpPr>
          <p:cNvPr id="5" name="Footer Placeholder 4"/>
          <p:cNvSpPr>
            <a:spLocks noGrp="1"/>
          </p:cNvSpPr>
          <p:nvPr>
            <p:ph type="ftr" sz="quarter" idx="3"/>
          </p:nvPr>
        </p:nvSpPr>
        <p:spPr>
          <a:xfrm>
            <a:off x="1535413" y="329308"/>
            <a:ext cx="3942082"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170A5AEC-235D-1C45-ABBB-2D3BB171D042}" type="slidenum">
              <a:rPr lang="en-US" smtClean="0"/>
              <a:pPr/>
              <a:t>‹#›</a:t>
            </a:fld>
            <a:endParaRPr lang="en-US"/>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9722166"/>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file:///C:\Users\Robert\Downloads\%0dDavid%20Voss%20-%20Michigan%20State%20University%20%0dhttps:\www.linkedin.com&#160;&#8250;%20david-voss-90461213%0d"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facebook.com/TheFatLazyHo" TargetMode="External"/><Relationship Id="rId2" Type="http://schemas.openxmlformats.org/officeDocument/2006/relationships/hyperlink" Target="file:///C:\Users\Robert\Downloads\%0dDavid%20Voss%20-%20Michigan%20State%20University%20%0dhttps:\www.linkedin.com&#160;&#8250;%20david-voss-90461213%0d" TargetMode="External"/><Relationship Id="rId1" Type="http://schemas.openxmlformats.org/officeDocument/2006/relationships/slideLayout" Target="../slideLayouts/slideLayout2.xml"/><Relationship Id="rId4" Type="http://schemas.openxmlformats.org/officeDocument/2006/relationships/hyperlink" Target="mailto:voss@chemistry.ms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t>How to Make Mead</a:t>
            </a:r>
          </a:p>
        </p:txBody>
      </p:sp>
      <p:sp>
        <p:nvSpPr>
          <p:cNvPr id="3" name="Subtitle 2"/>
          <p:cNvSpPr>
            <a:spLocks noGrp="1"/>
          </p:cNvSpPr>
          <p:nvPr>
            <p:ph type="subTitle" idx="1"/>
          </p:nvPr>
        </p:nvSpPr>
        <p:spPr/>
        <p:txBody>
          <a:bodyPr/>
          <a:lstStyle/>
          <a:p>
            <a:r>
              <a:rPr lang="en-US" dirty="0">
                <a:solidFill>
                  <a:schemeClr val="tx1"/>
                </a:solidFill>
              </a:rPr>
              <a:t>The Essentials of Mead Making</a:t>
            </a:r>
          </a:p>
        </p:txBody>
      </p:sp>
      <p:pic>
        <p:nvPicPr>
          <p:cNvPr id="2050" name="Picture 2" descr="152,912 BEST Mead IMAGES, STOCK PHOTOS &amp;amp; VECTORS | Adobe Stock">
            <a:extLst>
              <a:ext uri="{FF2B5EF4-FFF2-40B4-BE49-F238E27FC236}">
                <a16:creationId xmlns:a16="http://schemas.microsoft.com/office/drawing/2014/main" id="{42F1782E-29EE-4004-855F-0506003F8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1733"/>
            <a:ext cx="4089401" cy="272626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aine Mead Works | Honey Maker Mead | Honey Wine in Maine">
            <a:extLst>
              <a:ext uri="{FF2B5EF4-FFF2-40B4-BE49-F238E27FC236}">
                <a16:creationId xmlns:a16="http://schemas.microsoft.com/office/drawing/2014/main" id="{1E5E2B75-CDB9-4870-AD56-EABE91D0CE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0323" y="49591"/>
            <a:ext cx="3889022" cy="24306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ABD1211-BB66-47E1-9633-771A211B200A}"/>
              </a:ext>
            </a:extLst>
          </p:cNvPr>
          <p:cNvSpPr txBox="1"/>
          <p:nvPr/>
        </p:nvSpPr>
        <p:spPr>
          <a:xfrm>
            <a:off x="4425244" y="4368800"/>
            <a:ext cx="4210756" cy="921855"/>
          </a:xfrm>
          <a:prstGeom prst="rect">
            <a:avLst/>
          </a:prstGeom>
          <a:noFill/>
        </p:spPr>
        <p:txBody>
          <a:bodyPr wrap="square" rtlCol="0">
            <a:spAutoFit/>
          </a:bodyPr>
          <a:lstStyle/>
          <a:p>
            <a:pPr marL="0" marR="0">
              <a:lnSpc>
                <a:spcPct val="107000"/>
              </a:lnSpc>
              <a:spcBef>
                <a:spcPts val="0"/>
              </a:spcBef>
              <a:spcAft>
                <a:spcPts val="0"/>
              </a:spcAft>
            </a:pPr>
            <a:r>
              <a:rPr lang="en-US" sz="1400" dirty="0">
                <a:solidFill>
                  <a:srgbClr val="050505"/>
                </a:solidFill>
                <a:effectLst/>
                <a:latin typeface="Segoe UI Historic" panose="020B0502040204020203" pitchFamily="34" charset="0"/>
                <a:ea typeface="Calibri" panose="020F0502020204030204" pitchFamily="34" charset="0"/>
                <a:cs typeface="Times New Roman" panose="02020603050405020304" pitchFamily="18" charset="0"/>
              </a:rPr>
              <a:t>Our guest speaker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225"/>
              </a:spcAft>
            </a:pPr>
            <a:r>
              <a:rPr lang="en-US" sz="1800" b="1" u="sng" dirty="0">
                <a:solidFill>
                  <a:srgbClr val="0000FF"/>
                </a:solidFill>
                <a:effectLst/>
                <a:latin typeface="Roboto" panose="02000000000000000000" pitchFamily="2" charset="0"/>
                <a:ea typeface="Times New Roman" panose="02020603050405020304" pitchFamily="18" charset="0"/>
                <a:cs typeface="Times New Roman" panose="02020603050405020304" pitchFamily="18" charset="0"/>
                <a:hlinkClick r:id="rId4"/>
              </a:rPr>
              <a:t>David Voss - Michigan State University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Reproducibility</a:t>
            </a:r>
            <a:endParaRPr lang="en-US" dirty="0"/>
          </a:p>
        </p:txBody>
      </p:sp>
      <p:sp>
        <p:nvSpPr>
          <p:cNvPr id="3" name="Content Placeholder 2"/>
          <p:cNvSpPr>
            <a:spLocks noGrp="1"/>
          </p:cNvSpPr>
          <p:nvPr>
            <p:ph idx="1"/>
          </p:nvPr>
        </p:nvSpPr>
        <p:spPr/>
        <p:txBody>
          <a:bodyPr>
            <a:normAutofit/>
          </a:bodyPr>
          <a:lstStyle/>
          <a:p>
            <a:r>
              <a:rPr lang="en-US" dirty="0"/>
              <a:t>If you make a mead you like the chances of doing it again are directly proportionally to how much information you recorded as you were making it (and how thoroughly you sterilized everything)</a:t>
            </a:r>
          </a:p>
          <a:p>
            <a:r>
              <a:rPr lang="en-US" dirty="0"/>
              <a:t>At the least take a specific gravity of the starting must and periodically as it ferments.</a:t>
            </a:r>
          </a:p>
          <a:p>
            <a:r>
              <a:rPr lang="en-US" dirty="0"/>
              <a:t>pH and refractive index are also very useful, but involve more expensive apparatus .</a:t>
            </a:r>
          </a:p>
          <a:p>
            <a:pPr>
              <a:buNone/>
            </a:pPr>
            <a:endParaRPr lang="en-US" dirty="0"/>
          </a:p>
        </p:txBody>
      </p:sp>
      <p:pic>
        <p:nvPicPr>
          <p:cNvPr id="5122" name="Picture 2">
            <a:extLst>
              <a:ext uri="{FF2B5EF4-FFF2-40B4-BE49-F238E27FC236}">
                <a16:creationId xmlns:a16="http://schemas.microsoft.com/office/drawing/2014/main" id="{2D447621-092B-4BB9-9673-E0CCC9E8DA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41039"/>
            <a:ext cx="1747379" cy="309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Racking the Mead</a:t>
            </a:r>
          </a:p>
        </p:txBody>
      </p:sp>
      <p:sp>
        <p:nvSpPr>
          <p:cNvPr id="3" name="Content Placeholder 2"/>
          <p:cNvSpPr>
            <a:spLocks noGrp="1"/>
          </p:cNvSpPr>
          <p:nvPr>
            <p:ph idx="1"/>
          </p:nvPr>
        </p:nvSpPr>
        <p:spPr/>
        <p:txBody>
          <a:bodyPr>
            <a:normAutofit fontScale="92500" lnSpcReduction="10000"/>
          </a:bodyPr>
          <a:lstStyle/>
          <a:p>
            <a:r>
              <a:rPr lang="en-US" dirty="0"/>
              <a:t>When primary fermentation has ceased (CO</a:t>
            </a:r>
            <a:r>
              <a:rPr lang="en-US" baseline="-25000" dirty="0"/>
              <a:t>2</a:t>
            </a:r>
            <a:r>
              <a:rPr lang="en-US" dirty="0"/>
              <a:t> evolution has definitely stopped) it is time to rack the mead (separate the liquid from the lees) This can be done via siphon, simple drainage using a tank with a spigot or using a filter. Once in the new container (should be the same size as the original) it is fitted with an airlock so secondary fermentation can begin (fruit or more honey can also be added at this point) Multiple </a:t>
            </a:r>
            <a:r>
              <a:rPr lang="en-US" dirty="0" err="1"/>
              <a:t>rackings</a:t>
            </a:r>
            <a:r>
              <a:rPr lang="en-US" dirty="0"/>
              <a:t> may be necessary. When you are satisfied with the flavor it is done and time to bottle.</a:t>
            </a:r>
          </a:p>
        </p:txBody>
      </p:sp>
      <p:pic>
        <p:nvPicPr>
          <p:cNvPr id="8194" name="Picture 2" descr="How to Rack One Gallon Of Mead Honey Wine - YouTube">
            <a:extLst>
              <a:ext uri="{FF2B5EF4-FFF2-40B4-BE49-F238E27FC236}">
                <a16:creationId xmlns:a16="http://schemas.microsoft.com/office/drawing/2014/main" id="{D2FD9103-6E5B-4039-8124-1B863DC91C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240866"/>
            <a:ext cx="2156178" cy="16171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Bottling the Mead</a:t>
            </a:r>
          </a:p>
        </p:txBody>
      </p:sp>
      <p:sp>
        <p:nvSpPr>
          <p:cNvPr id="3" name="Content Placeholder 2"/>
          <p:cNvSpPr>
            <a:spLocks noGrp="1"/>
          </p:cNvSpPr>
          <p:nvPr>
            <p:ph idx="1"/>
          </p:nvPr>
        </p:nvSpPr>
        <p:spPr/>
        <p:txBody>
          <a:bodyPr/>
          <a:lstStyle/>
          <a:p>
            <a:r>
              <a:rPr lang="en-US" dirty="0"/>
              <a:t>Bottles can be as simple a used wine bottles (cleaned obviously) with new corks, screw-cap bottles, bottle-cap top bottles (requires a bottle capper) or </a:t>
            </a:r>
            <a:r>
              <a:rPr lang="en-US" dirty="0" err="1"/>
              <a:t>Grolsch</a:t>
            </a:r>
            <a:r>
              <a:rPr lang="en-US" dirty="0"/>
              <a:t> bottles (expensive at first but completely reusable) If you know or suspect further fermentation may occur in the bottle, be sure to use pressure </a:t>
            </a:r>
            <a:r>
              <a:rPr lang="en-US"/>
              <a:t>resistant bottles.</a:t>
            </a:r>
            <a:endParaRPr lang="en-US" dirty="0"/>
          </a:p>
        </p:txBody>
      </p:sp>
      <p:pic>
        <p:nvPicPr>
          <p:cNvPr id="9218" name="Picture 2" descr="First batch all racked and looking good! Went for Queen Elizabeth Mead  recipe. All the herbs came from my garden and the surrounding hills, and  local Heather Honey from bees in the">
            <a:extLst>
              <a:ext uri="{FF2B5EF4-FFF2-40B4-BE49-F238E27FC236}">
                <a16:creationId xmlns:a16="http://schemas.microsoft.com/office/drawing/2014/main" id="{B62A1A3A-1153-4372-A74F-C5CE39C5EB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1932" y="4400657"/>
            <a:ext cx="1842068" cy="245533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Traditional Mead Recipe</a:t>
            </a:r>
            <a:br>
              <a:rPr lang="en-US" dirty="0"/>
            </a:br>
            <a:r>
              <a:rPr lang="en-US" dirty="0"/>
              <a:t>from </a:t>
            </a:r>
            <a:r>
              <a:rPr lang="en-US" dirty="0" err="1"/>
              <a:t>MeadMaking.net</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12 lbs unprocessed honey, 5 gallons spring water, 2 packets dry yeast, 2 tsp yeast nutrient.	Heat 2 gallons of spring water to 160° F in a large kettle and remove from heat. Add yeast nutrient and 12 lbs unprocessed honey, and then stir until thoroughly dissolved. Transfer kettle back to heat and bring back to 160° F; maintain this temperature for 30 minutes. Skim off any foam that accumulates. Remove from heat and let cool; add 1 to 2 gallons spring water to quickly bring the temperature back down below 90° F. Transfer the must to primary fermentation chamber and aerate by shaking or stirring for 5 minutes. Start yeast per packet instructions before pitching into must. Add fermentation lock and store in a cool dark place for 14 to 28 days. When you see one bubble every sixty seconds, primary fermentation has concluded. Rack the mead into the secondary fermentation chamber and store in a cool dark place for 2 to 4 months. Sample the mead and bottle once it has achieved an acceptable level of clarity and shows </a:t>
            </a:r>
            <a:r>
              <a:rPr lang="en-US" b="1"/>
              <a:t>no further signs </a:t>
            </a:r>
            <a:r>
              <a:rPr lang="en-US" b="1" dirty="0"/>
              <a:t>of fermentation.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1911" y="731837"/>
            <a:ext cx="8229600" cy="1278778"/>
          </a:xfrm>
        </p:spPr>
        <p:txBody>
          <a:bodyPr>
            <a:normAutofit fontScale="90000"/>
          </a:bodyPr>
          <a:lstStyle/>
          <a:p>
            <a:r>
              <a:rPr lang="en-US" dirty="0"/>
              <a:t>A Complex </a:t>
            </a:r>
            <a:r>
              <a:rPr lang="en-US" dirty="0" err="1"/>
              <a:t>Metheglin</a:t>
            </a:r>
            <a:br>
              <a:rPr lang="en-US" dirty="0"/>
            </a:br>
            <a:r>
              <a:rPr lang="en-US" dirty="0"/>
              <a:t>Royal </a:t>
            </a:r>
            <a:r>
              <a:rPr lang="en-US" dirty="0" err="1"/>
              <a:t>Metheglin</a:t>
            </a:r>
            <a:r>
              <a:rPr lang="en-US" dirty="0"/>
              <a:t> by </a:t>
            </a:r>
            <a:r>
              <a:rPr lang="en-US" dirty="0" err="1"/>
              <a:t>BYO.com</a:t>
            </a:r>
            <a:br>
              <a:rPr lang="en-US" dirty="0"/>
            </a:br>
            <a:endParaRPr lang="en-US" dirty="0"/>
          </a:p>
        </p:txBody>
      </p:sp>
      <p:sp>
        <p:nvSpPr>
          <p:cNvPr id="3" name="Content Placeholder 2"/>
          <p:cNvSpPr>
            <a:spLocks noGrp="1"/>
          </p:cNvSpPr>
          <p:nvPr>
            <p:ph idx="1"/>
          </p:nvPr>
        </p:nvSpPr>
        <p:spPr>
          <a:xfrm>
            <a:off x="457200" y="2054864"/>
            <a:ext cx="8229600" cy="4071299"/>
          </a:xfrm>
        </p:spPr>
        <p:txBody>
          <a:bodyPr>
            <a:normAutofit fontScale="70000" lnSpcReduction="20000"/>
          </a:bodyPr>
          <a:lstStyle/>
          <a:p>
            <a:r>
              <a:rPr lang="en-US" b="1" dirty="0"/>
              <a:t>     </a:t>
            </a:r>
            <a:r>
              <a:rPr lang="en-US" b="1" i="1" dirty="0"/>
              <a:t>1 Gallon Ingredients 3 lbs. (1.4 kg) honey 3 tsp. (15 </a:t>
            </a:r>
            <a:r>
              <a:rPr lang="en-US" b="1" i="1" dirty="0" err="1"/>
              <a:t>g</a:t>
            </a:r>
            <a:r>
              <a:rPr lang="en-US" b="1" i="1" dirty="0"/>
              <a:t>) fresh rosemary leaves 3 tsp. (15 </a:t>
            </a:r>
            <a:r>
              <a:rPr lang="en-US" b="1" i="1" dirty="0" err="1"/>
              <a:t>g</a:t>
            </a:r>
            <a:r>
              <a:rPr lang="en-US" b="1" i="1" dirty="0"/>
              <a:t>) fresh thyme leaves 3 tsp. (15 </a:t>
            </a:r>
            <a:r>
              <a:rPr lang="en-US" b="1" i="1" dirty="0" err="1"/>
              <a:t>g</a:t>
            </a:r>
            <a:r>
              <a:rPr lang="en-US" b="1" i="1" dirty="0"/>
              <a:t>) orange zest 3 tsp. (15 </a:t>
            </a:r>
            <a:r>
              <a:rPr lang="en-US" b="1" i="1" dirty="0" err="1"/>
              <a:t>g</a:t>
            </a:r>
            <a:r>
              <a:rPr lang="en-US" b="1" i="1" dirty="0"/>
              <a:t>) lemon zest 3 fresh sage leaves 3 bay leaves 1 tsp. (5 </a:t>
            </a:r>
            <a:r>
              <a:rPr lang="en-US" b="1" i="1" dirty="0" err="1"/>
              <a:t>g</a:t>
            </a:r>
            <a:r>
              <a:rPr lang="en-US" b="1" i="1" dirty="0"/>
              <a:t>) dried hyssop 4 allspice berries 6 cloves 3 tsp. (15 </a:t>
            </a:r>
            <a:r>
              <a:rPr lang="en-US" b="1" i="1" dirty="0" err="1"/>
              <a:t>g</a:t>
            </a:r>
            <a:r>
              <a:rPr lang="en-US" b="1" i="1" dirty="0"/>
              <a:t>) fresh ginger, chopped 2 bags Earl Grey tea 1 tsp. (5 </a:t>
            </a:r>
            <a:r>
              <a:rPr lang="en-US" b="1" i="1" dirty="0" err="1"/>
              <a:t>g</a:t>
            </a:r>
            <a:r>
              <a:rPr lang="en-US" b="1" i="1" dirty="0"/>
              <a:t>) </a:t>
            </a:r>
            <a:r>
              <a:rPr lang="en-US" b="1" i="1" dirty="0" err="1"/>
              <a:t>pectic</a:t>
            </a:r>
            <a:r>
              <a:rPr lang="en-US" b="1" i="1" dirty="0"/>
              <a:t> enzyme 1 tsp. (5 </a:t>
            </a:r>
            <a:r>
              <a:rPr lang="en-US" b="1" i="1" dirty="0" err="1"/>
              <a:t>g</a:t>
            </a:r>
            <a:r>
              <a:rPr lang="en-US" b="1" i="1" dirty="0"/>
              <a:t>) acid blend 1-1/2 cups (360 mL) orange juice 1 package </a:t>
            </a:r>
            <a:r>
              <a:rPr lang="en-US" b="1" i="1" dirty="0" err="1"/>
              <a:t>Montrachet</a:t>
            </a:r>
            <a:r>
              <a:rPr lang="en-US" b="1" i="1" dirty="0"/>
              <a:t> yeast (5 to 7 g)1 tsp. (5 </a:t>
            </a:r>
            <a:r>
              <a:rPr lang="en-US" b="1" i="1" dirty="0" err="1"/>
              <a:t>g</a:t>
            </a:r>
            <a:r>
              <a:rPr lang="en-US" b="1" i="1" dirty="0"/>
              <a:t>) yeast nutrient    1/4 tsp. (about 1 </a:t>
            </a:r>
            <a:r>
              <a:rPr lang="en-US" b="1" i="1" dirty="0" err="1"/>
              <a:t>g</a:t>
            </a:r>
            <a:r>
              <a:rPr lang="en-US" b="1" i="1" dirty="0"/>
              <a:t>) grape tannin 1 </a:t>
            </a:r>
            <a:r>
              <a:rPr lang="en-US" b="1" i="1" dirty="0" err="1"/>
              <a:t>campden</a:t>
            </a:r>
            <a:r>
              <a:rPr lang="en-US" b="1" i="1" dirty="0"/>
              <a:t> </a:t>
            </a:r>
            <a:r>
              <a:rPr lang="en-US" b="1" i="1" dirty="0" err="1"/>
              <a:t>tablet Step</a:t>
            </a:r>
            <a:r>
              <a:rPr lang="en-US" b="1" i="1" dirty="0"/>
              <a:t> by Step    Boil the honey in water (1 part honey to 2 parts water) in a large non-reactive pot for 10 to 20 minutes, skimming off the foam. When the foam stops rising, add herbs and spices. Cool and transfer to a two-gallon plastic container. Brew the tea by steeping in a cup of boiling water for 5 minutes. Add the tea to the honey mixture along with the acid, the </a:t>
            </a:r>
            <a:r>
              <a:rPr lang="en-US" b="1" i="1" dirty="0" err="1"/>
              <a:t>pectic</a:t>
            </a:r>
            <a:r>
              <a:rPr lang="en-US" b="1" i="1" dirty="0"/>
              <a:t> enzyme and water to make a gallon. Add the </a:t>
            </a:r>
            <a:r>
              <a:rPr lang="en-US" b="1" i="1" dirty="0" err="1"/>
              <a:t>campden</a:t>
            </a:r>
            <a:r>
              <a:rPr lang="en-US" b="1" i="1" dirty="0"/>
              <a:t> tablet and let the mixture sit, well-covered, for 24 hours. Make a yeast starter by combining the yeast and yeast nutrient with tepid orange juice. Cover, shake vigorously, let stand until bubbly (1 to 3 hours), then add to the must. Add tannin and allow the mixture to ferment. Rack after the most vigorous fermentation and siphon the wine into a one-gallon, </a:t>
            </a:r>
            <a:r>
              <a:rPr lang="en-US" b="1" i="1" dirty="0" err="1"/>
              <a:t>airlocked</a:t>
            </a:r>
            <a:r>
              <a:rPr lang="en-US" b="1" i="1" dirty="0"/>
              <a:t> </a:t>
            </a:r>
            <a:r>
              <a:rPr lang="en-US" b="1" i="1" dirty="0" err="1"/>
              <a:t>fermenter</a:t>
            </a:r>
            <a:r>
              <a:rPr lang="en-US" b="1" i="1" dirty="0"/>
              <a:t>. Rack into another </a:t>
            </a:r>
            <a:r>
              <a:rPr lang="en-US" b="1" i="1" dirty="0" err="1"/>
              <a:t>airlocked</a:t>
            </a:r>
            <a:r>
              <a:rPr lang="en-US" b="1" i="1" dirty="0"/>
              <a:t> </a:t>
            </a:r>
            <a:r>
              <a:rPr lang="en-US" b="1" i="1" dirty="0" err="1"/>
              <a:t>fermenter</a:t>
            </a:r>
            <a:r>
              <a:rPr lang="en-US" b="1" i="1" dirty="0"/>
              <a:t> in 3 months and again in 6 months. Rack again before bottling, about one year after fermentation started. Bottle and cork. Store in a cool cellar for 6 months before using</a:t>
            </a:r>
            <a:r>
              <a:rPr lang="en-US" b="1" i="1"/>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remium Photo | Questions and answers or q&amp;amp;a concept design">
            <a:extLst>
              <a:ext uri="{FF2B5EF4-FFF2-40B4-BE49-F238E27FC236}">
                <a16:creationId xmlns:a16="http://schemas.microsoft.com/office/drawing/2014/main" id="{E38C423C-6EA0-4AD0-B9A6-B59A3BAEB5E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7704" y="808213"/>
            <a:ext cx="6603659" cy="4441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905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9A86CA-6EB7-4B6E-8389-7C23450FB5A6}"/>
              </a:ext>
            </a:extLst>
          </p:cNvPr>
          <p:cNvSpPr txBox="1"/>
          <p:nvPr/>
        </p:nvSpPr>
        <p:spPr>
          <a:xfrm>
            <a:off x="1351843" y="411874"/>
            <a:ext cx="7656689" cy="5970481"/>
          </a:xfrm>
          <a:prstGeom prst="rect">
            <a:avLst/>
          </a:prstGeom>
          <a:noFill/>
        </p:spPr>
        <p:txBody>
          <a:bodyPr wrap="square">
            <a:spAutoFit/>
          </a:bodyPr>
          <a:lstStyle/>
          <a:p>
            <a:pPr marL="0" marR="0">
              <a:lnSpc>
                <a:spcPct val="107000"/>
              </a:lnSpc>
              <a:spcBef>
                <a:spcPts val="0"/>
              </a:spcBef>
              <a:spcAft>
                <a:spcPts val="0"/>
              </a:spcAft>
            </a:pPr>
            <a:r>
              <a:rPr lang="en-US" sz="2400" dirty="0">
                <a:solidFill>
                  <a:srgbClr val="050505"/>
                </a:solidFill>
                <a:effectLst/>
                <a:latin typeface="Segoe UI Historic" panose="020B0502040204020203" pitchFamily="34" charset="0"/>
                <a:ea typeface="Calibri" panose="020F0502020204030204" pitchFamily="34" charset="0"/>
                <a:cs typeface="Times New Roman" panose="02020603050405020304" pitchFamily="18" charset="0"/>
              </a:rPr>
              <a:t>Our guest speaker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225"/>
              </a:spcAft>
            </a:pPr>
            <a:r>
              <a:rPr lang="en-US" sz="3200" u="sng" dirty="0">
                <a:solidFill>
                  <a:srgbClr val="0000FF"/>
                </a:solidFill>
                <a:effectLst/>
                <a:latin typeface="Roboto" panose="02000000000000000000" pitchFamily="2" charset="0"/>
                <a:ea typeface="Times New Roman" panose="02020603050405020304" pitchFamily="18" charset="0"/>
                <a:cs typeface="Times New Roman" panose="02020603050405020304" pitchFamily="18" charset="0"/>
                <a:hlinkClick r:id="rId2"/>
              </a:rPr>
              <a:t>David Voss - Michigan State University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u="sng" dirty="0">
                <a:solidFill>
                  <a:srgbClr val="0000FF"/>
                </a:solidFill>
                <a:effectLst/>
                <a:latin typeface="Roboto" panose="02000000000000000000" pitchFamily="2" charset="0"/>
                <a:ea typeface="Times New Roman" panose="02020603050405020304" pitchFamily="18" charset="0"/>
                <a:cs typeface="Times New Roman" panose="02020603050405020304" pitchFamily="18" charset="0"/>
                <a:hlinkClick r:id="rId2"/>
              </a:rPr>
              <a:t>https://www.linkedin.com › david-voss-90461213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solidFill>
                  <a:srgbClr val="202124"/>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5F6368"/>
                </a:solidFill>
                <a:effectLst/>
                <a:latin typeface="Roboto" panose="02000000000000000000" pitchFamily="2" charset="0"/>
                <a:ea typeface="Times New Roman" panose="02020603050405020304" pitchFamily="18" charset="0"/>
                <a:cs typeface="Times New Roman" panose="02020603050405020304" pitchFamily="18" charset="0"/>
              </a:rPr>
              <a:t>David Voss</a:t>
            </a:r>
            <a:r>
              <a:rPr lang="en-US" sz="1800" dirty="0">
                <a:solidFill>
                  <a:srgbClr val="4D5156"/>
                </a:solidFill>
                <a:effectLst/>
                <a:latin typeface="Roboto" panose="02000000000000000000" pitchFamily="2" charset="0"/>
                <a:ea typeface="Times New Roman" panose="02020603050405020304" pitchFamily="18" charset="0"/>
                <a:cs typeface="Times New Roman" panose="02020603050405020304" pitchFamily="18" charset="0"/>
              </a:rPr>
              <a:t>. Teaching Laboratory Manager at </a:t>
            </a:r>
            <a:r>
              <a:rPr lang="en-US" sz="1800" b="1" dirty="0">
                <a:solidFill>
                  <a:srgbClr val="5F6368"/>
                </a:solidFill>
                <a:effectLst/>
                <a:latin typeface="Roboto" panose="02000000000000000000" pitchFamily="2" charset="0"/>
                <a:ea typeface="Times New Roman" panose="02020603050405020304" pitchFamily="18" charset="0"/>
                <a:cs typeface="Times New Roman" panose="02020603050405020304" pitchFamily="18" charset="0"/>
              </a:rPr>
              <a:t>Michigan State </a:t>
            </a:r>
          </a:p>
          <a:p>
            <a:pPr marL="0" marR="0">
              <a:lnSpc>
                <a:spcPct val="107000"/>
              </a:lnSpc>
              <a:spcBef>
                <a:spcPts val="0"/>
              </a:spcBef>
              <a:spcAft>
                <a:spcPts val="0"/>
              </a:spcAft>
            </a:pPr>
            <a:r>
              <a:rPr lang="en-US" sz="1800" dirty="0">
                <a:solidFill>
                  <a:srgbClr val="4D5156"/>
                </a:solidFill>
                <a:effectLst/>
                <a:latin typeface="Roboto" panose="02000000000000000000" pitchFamily="2" charset="0"/>
                <a:ea typeface="Times New Roman" panose="02020603050405020304" pitchFamily="18" charset="0"/>
                <a:cs typeface="Times New Roman" panose="02020603050405020304" pitchFamily="18" charset="0"/>
              </a:rPr>
              <a:t>Dave Voss is 57, and has been at MSU since he started working on his Masters Degree in 1987. Got that in 1990 but never left the university (or them department). Started making mead with friends about 1997. Have done dozens of different varieties, from straight meads to </a:t>
            </a:r>
            <a:r>
              <a:rPr lang="en-US" sz="1800" dirty="0" err="1">
                <a:solidFill>
                  <a:srgbClr val="4D5156"/>
                </a:solidFill>
                <a:effectLst/>
                <a:latin typeface="Roboto" panose="02000000000000000000" pitchFamily="2" charset="0"/>
                <a:ea typeface="Times New Roman" panose="02020603050405020304" pitchFamily="18" charset="0"/>
                <a:cs typeface="Times New Roman" panose="02020603050405020304" pitchFamily="18" charset="0"/>
              </a:rPr>
              <a:t>cysers</a:t>
            </a:r>
            <a:r>
              <a:rPr lang="en-US" sz="1800" dirty="0">
                <a:solidFill>
                  <a:srgbClr val="4D5156"/>
                </a:solidFill>
                <a:effectLst/>
                <a:latin typeface="Roboto" panose="02000000000000000000" pitchFamily="2" charset="0"/>
                <a:ea typeface="Times New Roman" panose="02020603050405020304" pitchFamily="18" charset="0"/>
                <a:cs typeface="Times New Roman" panose="02020603050405020304" pitchFamily="18" charset="0"/>
              </a:rPr>
              <a:t>, floral, and heavier fruits; using both beer and wine yeasts depending on what we were trying to make.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4D5156"/>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4D5156"/>
                </a:solidFill>
                <a:effectLst/>
                <a:latin typeface="Roboto" panose="02000000000000000000" pitchFamily="2" charset="0"/>
                <a:ea typeface="Times New Roman" panose="02020603050405020304" pitchFamily="18" charset="0"/>
                <a:cs typeface="Times New Roman" panose="02020603050405020304" pitchFamily="18" charset="0"/>
              </a:rPr>
              <a:t>Topic: Making Mead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4D5156"/>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300"/>
              </a:spcAft>
            </a:pPr>
            <a:r>
              <a:rPr lang="en-US" sz="2400" dirty="0">
                <a:solidFill>
                  <a:srgbClr val="000000"/>
                </a:solidFill>
                <a:effectLst/>
                <a:latin typeface="inherit"/>
                <a:ea typeface="Times New Roman" panose="02020603050405020304" pitchFamily="18" charset="0"/>
                <a:cs typeface="Segoe UI Historic" panose="020B0502040204020203" pitchFamily="34" charset="0"/>
              </a:rPr>
              <a:t>Married to </a:t>
            </a:r>
            <a:r>
              <a:rPr lang="en-US" sz="2400" b="1" u="none" strike="noStrike" dirty="0">
                <a:solidFill>
                  <a:srgbClr val="000000"/>
                </a:solidFill>
                <a:effectLst/>
                <a:latin typeface="inherit"/>
                <a:ea typeface="Times New Roman" panose="02020603050405020304" pitchFamily="18" charset="0"/>
                <a:cs typeface="Segoe UI Historic" panose="020B0502040204020203" pitchFamily="34" charset="0"/>
                <a:hlinkClick r:id="rId3"/>
              </a:rPr>
              <a:t>Lisa Sanders-Voss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1C1E21"/>
                </a:solidFill>
                <a:effectLst/>
                <a:latin typeface="inherit"/>
                <a:ea typeface="Times New Roman" panose="02020603050405020304" pitchFamily="18" charset="0"/>
                <a:cs typeface="Segoe UI Historic" panose="020B0502040204020203" pitchFamily="34" charset="0"/>
              </a:rPr>
              <a:t>Since June 13, 1988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FF0000"/>
                </a:solidFill>
                <a:effectLst/>
                <a:latin typeface="Roboto" panose="02000000000000000000" pitchFamily="2" charset="0"/>
                <a:ea typeface="Times New Roman" panose="02020603050405020304" pitchFamily="18" charset="0"/>
                <a:cs typeface="Times New Roman" panose="02020603050405020304" pitchFamily="18" charset="0"/>
              </a:rPr>
              <a:t> </a:t>
            </a:r>
            <a:r>
              <a:rPr lang="en-US" sz="1800" b="1" u="sng" dirty="0">
                <a:solidFill>
                  <a:srgbClr val="FF0000"/>
                </a:solidFill>
                <a:effectLst/>
                <a:latin typeface="Roboto" panose="02000000000000000000" pitchFamily="2"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voss@chemistry.msu.edu</a:t>
            </a:r>
            <a:r>
              <a:rPr lang="en-US" sz="1800" b="1" dirty="0">
                <a:solidFill>
                  <a:srgbClr val="FF0000"/>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86939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Kinds of Mead</a:t>
            </a:r>
          </a:p>
        </p:txBody>
      </p:sp>
      <p:sp>
        <p:nvSpPr>
          <p:cNvPr id="3" name="Content Placeholder 2"/>
          <p:cNvSpPr>
            <a:spLocks noGrp="1"/>
          </p:cNvSpPr>
          <p:nvPr>
            <p:ph idx="1"/>
          </p:nvPr>
        </p:nvSpPr>
        <p:spPr/>
        <p:txBody>
          <a:bodyPr>
            <a:normAutofit/>
          </a:bodyPr>
          <a:lstStyle/>
          <a:p>
            <a:r>
              <a:rPr lang="en-US" dirty="0"/>
              <a:t>Still meads are not carbonated</a:t>
            </a:r>
          </a:p>
          <a:p>
            <a:r>
              <a:rPr lang="en-US" dirty="0"/>
              <a:t>Sparkling meads are carbonated with CO</a:t>
            </a:r>
            <a:r>
              <a:rPr lang="en-US" baseline="-25000" dirty="0"/>
              <a:t>2</a:t>
            </a:r>
            <a:r>
              <a:rPr lang="en-US" dirty="0"/>
              <a:t> generated during secondary fermentation, often in the bottle.</a:t>
            </a:r>
          </a:p>
          <a:p>
            <a:r>
              <a:rPr lang="en-US" dirty="0" err="1"/>
              <a:t>Melomels</a:t>
            </a:r>
            <a:r>
              <a:rPr lang="en-US" dirty="0"/>
              <a:t> contain fruit (Other than apples or grapes)</a:t>
            </a:r>
          </a:p>
          <a:p>
            <a:r>
              <a:rPr lang="en-US" dirty="0" err="1"/>
              <a:t>Pyment</a:t>
            </a:r>
            <a:r>
              <a:rPr lang="en-US" dirty="0"/>
              <a:t> contains grapes or grape juice</a:t>
            </a:r>
          </a:p>
          <a:p>
            <a:r>
              <a:rPr lang="en-US" dirty="0" err="1"/>
              <a:t>Cyser</a:t>
            </a:r>
            <a:r>
              <a:rPr lang="en-US" dirty="0"/>
              <a:t> (also spelled </a:t>
            </a:r>
            <a:r>
              <a:rPr lang="en-US" dirty="0" err="1"/>
              <a:t>cyzer</a:t>
            </a:r>
            <a:r>
              <a:rPr lang="en-US" dirty="0"/>
              <a:t>) contains apple cider</a:t>
            </a:r>
          </a:p>
          <a:p>
            <a:r>
              <a:rPr lang="en-US" dirty="0" err="1"/>
              <a:t>Metheglins</a:t>
            </a:r>
            <a:r>
              <a:rPr lang="en-US" dirty="0"/>
              <a:t> contain herbs/spices</a:t>
            </a:r>
          </a:p>
          <a:p>
            <a:endParaRPr lang="en-US" dirty="0"/>
          </a:p>
        </p:txBody>
      </p:sp>
      <p:pic>
        <p:nvPicPr>
          <p:cNvPr id="1026" name="Picture 2" descr="Diet Fruit Honey Food Brewing Eat Mead-20 Inch By 30 Inch Laminated Poster With Bright Colors And Vivid Imagery-Fits Perfectly In Many Attractive Frames">
            <a:extLst>
              <a:ext uri="{FF2B5EF4-FFF2-40B4-BE49-F238E27FC236}">
                <a16:creationId xmlns:a16="http://schemas.microsoft.com/office/drawing/2014/main" id="{E765E0AD-C664-41BD-8A6B-3201D1125A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0246" y="5004246"/>
            <a:ext cx="1853754" cy="18537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Mead Making at its Simplest</a:t>
            </a:r>
          </a:p>
        </p:txBody>
      </p:sp>
      <p:sp>
        <p:nvSpPr>
          <p:cNvPr id="3" name="Content Placeholder 2"/>
          <p:cNvSpPr>
            <a:spLocks noGrp="1"/>
          </p:cNvSpPr>
          <p:nvPr>
            <p:ph idx="1"/>
          </p:nvPr>
        </p:nvSpPr>
        <p:spPr/>
        <p:txBody>
          <a:bodyPr>
            <a:normAutofit fontScale="62500" lnSpcReduction="20000"/>
          </a:bodyPr>
          <a:lstStyle/>
          <a:p>
            <a:r>
              <a:rPr lang="en-US" sz="2400" dirty="0"/>
              <a:t>Ingredients</a:t>
            </a:r>
          </a:p>
          <a:p>
            <a:pPr lvl="1"/>
            <a:r>
              <a:rPr lang="en-US" sz="2400" dirty="0"/>
              <a:t>Honey 3-5 pounds, per gallon of mixture</a:t>
            </a:r>
          </a:p>
          <a:p>
            <a:pPr lvl="1"/>
            <a:r>
              <a:rPr lang="en-US" sz="2400" dirty="0"/>
              <a:t>Yeast (originally what was around randomly, later added deliberately)</a:t>
            </a:r>
          </a:p>
          <a:p>
            <a:pPr lvl="1"/>
            <a:r>
              <a:rPr lang="en-US" sz="2400" dirty="0"/>
              <a:t>Water</a:t>
            </a:r>
          </a:p>
          <a:p>
            <a:r>
              <a:rPr lang="en-US" sz="2400" dirty="0"/>
              <a:t>Method</a:t>
            </a:r>
          </a:p>
          <a:p>
            <a:pPr lvl="1"/>
            <a:r>
              <a:rPr lang="en-US" sz="2400" dirty="0"/>
              <a:t>Bring water to a simmer (175-180 °F)</a:t>
            </a:r>
          </a:p>
          <a:p>
            <a:pPr lvl="1"/>
            <a:r>
              <a:rPr lang="en-US" sz="2400" dirty="0"/>
              <a:t>Add honey slowly mix thoroughly until homogenous. Skim off any floating </a:t>
            </a:r>
            <a:r>
              <a:rPr lang="en-US" sz="2400" dirty="0" err="1"/>
              <a:t>insolubles</a:t>
            </a:r>
            <a:r>
              <a:rPr lang="en-US" dirty="0"/>
              <a:t>. </a:t>
            </a:r>
            <a:r>
              <a:rPr lang="en-US" sz="2595" dirty="0"/>
              <a:t>This solution is called the must </a:t>
            </a:r>
          </a:p>
          <a:p>
            <a:pPr lvl="1"/>
            <a:r>
              <a:rPr lang="en-US" sz="2400" dirty="0"/>
              <a:t>Cool to well below 170 °F, add yeast</a:t>
            </a:r>
          </a:p>
          <a:p>
            <a:pPr lvl="1"/>
            <a:r>
              <a:rPr lang="en-US" sz="2400" dirty="0"/>
              <a:t>Close system with bubbler, yeast should start producing CO</a:t>
            </a:r>
            <a:r>
              <a:rPr lang="en-US" sz="2400" baseline="-25000" dirty="0"/>
              <a:t>2</a:t>
            </a:r>
            <a:r>
              <a:rPr lang="en-US" sz="2400" dirty="0"/>
              <a:t> in 24 hours</a:t>
            </a:r>
          </a:p>
        </p:txBody>
      </p:sp>
      <p:pic>
        <p:nvPicPr>
          <p:cNvPr id="3074" name="Picture 2" descr="5 Essential Things You Should Know About Mead | TIME.com">
            <a:extLst>
              <a:ext uri="{FF2B5EF4-FFF2-40B4-BE49-F238E27FC236}">
                <a16:creationId xmlns:a16="http://schemas.microsoft.com/office/drawing/2014/main" id="{55F8BC52-6C71-4794-B1B2-C893818CC8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8586" y="5171916"/>
            <a:ext cx="1535413" cy="168608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What’s Going On In The </a:t>
            </a:r>
            <a:r>
              <a:rPr lang="en-US" dirty="0" err="1"/>
              <a:t>Fermenter</a:t>
            </a: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a:t>The yeast reproduce as long as there is oxygen present (since the system is closed there is a finite supply)</a:t>
            </a:r>
          </a:p>
          <a:p>
            <a:pPr marL="514350" indent="-514350">
              <a:buFont typeface="+mj-lt"/>
              <a:buAutoNum type="arabicPeriod"/>
            </a:pPr>
            <a:r>
              <a:rPr lang="en-US" dirty="0"/>
              <a:t>When the yeast use up the available oxygen they stop reproducing and start fermenting the available </a:t>
            </a:r>
            <a:r>
              <a:rPr lang="en-US" dirty="0" err="1"/>
              <a:t>sugar(s</a:t>
            </a:r>
            <a:r>
              <a:rPr lang="en-US" dirty="0"/>
              <a:t>) to ethanol and CO2</a:t>
            </a:r>
          </a:p>
          <a:p>
            <a:pPr marL="514350" indent="-514350">
              <a:buFont typeface="+mj-lt"/>
              <a:buAutoNum type="arabicPeriod"/>
            </a:pPr>
            <a:r>
              <a:rPr lang="en-US" dirty="0"/>
              <a:t>When all of the sugar is consumed or when so much ethanol has been produced that the particular strain of yeast cannot tolerate more, fermentation ceases</a:t>
            </a:r>
          </a:p>
        </p:txBody>
      </p:sp>
      <p:pic>
        <p:nvPicPr>
          <p:cNvPr id="4098" name="Picture 2" descr="How to Make Mead (Honey Wine) : 17 Steps (with Pictures) - Instructables">
            <a:extLst>
              <a:ext uri="{FF2B5EF4-FFF2-40B4-BE49-F238E27FC236}">
                <a16:creationId xmlns:a16="http://schemas.microsoft.com/office/drawing/2014/main" id="{5AC41761-98A6-4C51-A01A-D838A0D873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805951"/>
            <a:ext cx="1535413" cy="204721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Practical Considerations I</a:t>
            </a:r>
            <a:br>
              <a:rPr lang="en-US" dirty="0"/>
            </a:br>
            <a:r>
              <a:rPr lang="en-US" dirty="0"/>
              <a:t>Cleaning and Sanitizing</a:t>
            </a:r>
          </a:p>
        </p:txBody>
      </p:sp>
      <p:sp>
        <p:nvSpPr>
          <p:cNvPr id="3" name="Content Placeholder 2"/>
          <p:cNvSpPr>
            <a:spLocks noGrp="1"/>
          </p:cNvSpPr>
          <p:nvPr>
            <p:ph idx="1"/>
          </p:nvPr>
        </p:nvSpPr>
        <p:spPr/>
        <p:txBody>
          <a:bodyPr/>
          <a:lstStyle/>
          <a:p>
            <a:r>
              <a:rPr lang="en-US" dirty="0"/>
              <a:t>Cleaning is removing the gross impurities from items with soap/detergents and hot water</a:t>
            </a:r>
          </a:p>
          <a:p>
            <a:r>
              <a:rPr lang="en-US" dirty="0"/>
              <a:t>Sanitizing is treating tools &amp; containers with dilute bleach to completely sterilize surfaces, so that the only microorganisms that will be present is the deliberately added yeast.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Practical Considerations II</a:t>
            </a:r>
            <a:br>
              <a:rPr lang="en-US" dirty="0"/>
            </a:br>
            <a:r>
              <a:rPr lang="en-US" dirty="0"/>
              <a:t>Honey</a:t>
            </a:r>
          </a:p>
        </p:txBody>
      </p:sp>
      <p:sp>
        <p:nvSpPr>
          <p:cNvPr id="3" name="Content Placeholder 2"/>
          <p:cNvSpPr>
            <a:spLocks noGrp="1"/>
          </p:cNvSpPr>
          <p:nvPr>
            <p:ph idx="1"/>
          </p:nvPr>
        </p:nvSpPr>
        <p:spPr/>
        <p:txBody>
          <a:bodyPr/>
          <a:lstStyle/>
          <a:p>
            <a:r>
              <a:rPr lang="en-US" dirty="0"/>
              <a:t>This is normally of the greatest concern to the mead maker. What is the pollen source, is it source monolithic or varied? Since you are the apiarist, you have much more knowledge here than most other people trying their hand at mead. If you are first trying a simple mead, the most reproducible results will be with whatever is your most consistent honey.</a:t>
            </a:r>
          </a:p>
        </p:txBody>
      </p:sp>
      <p:pic>
        <p:nvPicPr>
          <p:cNvPr id="6146" name="Picture 2" descr="Mead aka Honey Wine - Your 101 Guide • Travelling Corkscrew">
            <a:extLst>
              <a:ext uri="{FF2B5EF4-FFF2-40B4-BE49-F238E27FC236}">
                <a16:creationId xmlns:a16="http://schemas.microsoft.com/office/drawing/2014/main" id="{E589D4E8-D058-4623-A8DB-A088BC049E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0500" y="4674363"/>
            <a:ext cx="3873500" cy="21756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Practical Considerations III</a:t>
            </a:r>
            <a:br>
              <a:rPr lang="en-US" dirty="0"/>
            </a:br>
            <a:r>
              <a:rPr lang="en-US" dirty="0"/>
              <a:t>Water</a:t>
            </a:r>
          </a:p>
        </p:txBody>
      </p:sp>
      <p:sp>
        <p:nvSpPr>
          <p:cNvPr id="3" name="Content Placeholder 2"/>
          <p:cNvSpPr>
            <a:spLocks noGrp="1"/>
          </p:cNvSpPr>
          <p:nvPr>
            <p:ph idx="1"/>
          </p:nvPr>
        </p:nvSpPr>
        <p:spPr/>
        <p:txBody>
          <a:bodyPr>
            <a:normAutofit fontScale="92500" lnSpcReduction="20000"/>
          </a:bodyPr>
          <a:lstStyle/>
          <a:p>
            <a:r>
              <a:rPr lang="en-US" dirty="0"/>
              <a:t>Spring water is often considered ideal as it has sufficient minerals to help grow the yeast, but not too many that may impart bad flavors, or in some cases poison the yeast.</a:t>
            </a:r>
          </a:p>
          <a:p>
            <a:r>
              <a:rPr lang="en-US" dirty="0"/>
              <a:t>Distilled or RO water will not work well unless you deliberately add minerals (these are sold at brewing supply shops)</a:t>
            </a:r>
          </a:p>
          <a:p>
            <a:r>
              <a:rPr lang="en-US" dirty="0"/>
              <a:t>If you do not have a good source of spring water, obtaining distilled water and adding the appropriate minerals may be the best way to get consistent results.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Practical Considerations IV</a:t>
            </a:r>
            <a:br>
              <a:rPr lang="en-US" dirty="0"/>
            </a:br>
            <a:r>
              <a:rPr lang="en-US" dirty="0"/>
              <a:t>Yeast</a:t>
            </a:r>
          </a:p>
        </p:txBody>
      </p:sp>
      <p:sp>
        <p:nvSpPr>
          <p:cNvPr id="3" name="Content Placeholder 2"/>
          <p:cNvSpPr>
            <a:spLocks noGrp="1"/>
          </p:cNvSpPr>
          <p:nvPr>
            <p:ph idx="1"/>
          </p:nvPr>
        </p:nvSpPr>
        <p:spPr/>
        <p:txBody>
          <a:bodyPr/>
          <a:lstStyle/>
          <a:p>
            <a:r>
              <a:rPr lang="en-US" dirty="0"/>
              <a:t>There are almost innumerable strains of yeast</a:t>
            </a:r>
          </a:p>
          <a:p>
            <a:r>
              <a:rPr lang="en-US" dirty="0"/>
              <a:t>To start, use a strain that is recommended for the type of mead you want to make</a:t>
            </a:r>
          </a:p>
          <a:p>
            <a:r>
              <a:rPr lang="en-US" dirty="0"/>
              <a:t>Some yeast manufacturers recommend and sell nutrient packets (minerals and micronutrients combined) for their yeasts. They’re a good idea if you are going to use those yeasts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Does This Take?</a:t>
            </a:r>
          </a:p>
        </p:txBody>
      </p:sp>
      <p:sp>
        <p:nvSpPr>
          <p:cNvPr id="3" name="Content Placeholder 2"/>
          <p:cNvSpPr>
            <a:spLocks noGrp="1"/>
          </p:cNvSpPr>
          <p:nvPr>
            <p:ph idx="1"/>
          </p:nvPr>
        </p:nvSpPr>
        <p:spPr/>
        <p:txBody>
          <a:bodyPr/>
          <a:lstStyle/>
          <a:p>
            <a:r>
              <a:rPr lang="en-US" dirty="0"/>
              <a:t>There is no one good answer. Depending on the temperature where primary fermentation is taking place (75-80° F would be ideal) 6 weeks to 6 months is reasonable. The room itself (glass containers can be covered with aluminum foil) should be mostly dark and relatively undisturbed.</a:t>
            </a:r>
          </a:p>
          <a:p>
            <a:pPr>
              <a:buNone/>
            </a:pPr>
            <a:endParaRPr lang="en-US" dirty="0"/>
          </a:p>
        </p:txBody>
      </p:sp>
      <p:pic>
        <p:nvPicPr>
          <p:cNvPr id="7170" name="Picture 2" descr="Mead Making Workshop: The Art of Making Mead - LewisTalkWA">
            <a:extLst>
              <a:ext uri="{FF2B5EF4-FFF2-40B4-BE49-F238E27FC236}">
                <a16:creationId xmlns:a16="http://schemas.microsoft.com/office/drawing/2014/main" id="{B5CCA695-D884-41A8-8A0F-A68878A489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25" y="4413886"/>
            <a:ext cx="3762375" cy="2428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133</TotalTime>
  <Words>1632</Words>
  <Application>Microsoft Office PowerPoint</Application>
  <PresentationFormat>On-screen Show (4:3)</PresentationFormat>
  <Paragraphs>74</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inherit</vt:lpstr>
      <vt:lpstr>Palatino Linotype</vt:lpstr>
      <vt:lpstr>Roboto</vt:lpstr>
      <vt:lpstr>Segoe UI Historic</vt:lpstr>
      <vt:lpstr>Gallery</vt:lpstr>
      <vt:lpstr>How to Make Mead</vt:lpstr>
      <vt:lpstr>Basic Kinds of Mead</vt:lpstr>
      <vt:lpstr>Mead Making at its Simplest</vt:lpstr>
      <vt:lpstr>What’s Going On In The Fermenter</vt:lpstr>
      <vt:lpstr>Practical Considerations I Cleaning and Sanitizing</vt:lpstr>
      <vt:lpstr>Practical Considerations II Honey</vt:lpstr>
      <vt:lpstr>Practical Considerations III Water</vt:lpstr>
      <vt:lpstr>Practical Considerations IV Yeast</vt:lpstr>
      <vt:lpstr>How Long Does This Take?</vt:lpstr>
      <vt:lpstr>Reproducibility</vt:lpstr>
      <vt:lpstr>Racking the Mead</vt:lpstr>
      <vt:lpstr>Bottling the Mead</vt:lpstr>
      <vt:lpstr>A Traditional Mead Recipe from MeadMaking.net</vt:lpstr>
      <vt:lpstr>A Complex Metheglin Royal Metheglin by BYO.com </vt:lpstr>
      <vt:lpstr>PowerPoint Presentation</vt:lpstr>
      <vt:lpstr>PowerPoint Presentation</vt:lpstr>
    </vt:vector>
  </TitlesOfParts>
  <Company>MSU Chemistry Dept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Mead</dc:title>
  <dc:creator>David Voss</dc:creator>
  <cp:lastModifiedBy>Robert Johnson</cp:lastModifiedBy>
  <cp:revision>56</cp:revision>
  <dcterms:created xsi:type="dcterms:W3CDTF">2017-01-09T17:55:07Z</dcterms:created>
  <dcterms:modified xsi:type="dcterms:W3CDTF">2022-01-11T02:32:17Z</dcterms:modified>
</cp:coreProperties>
</file>