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4.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9.jpg" ContentType="image/jpeg"/>
  <Override PartName="/ppt/media/image30.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5" r:id="rId5"/>
    <p:sldMasterId id="2147483749" r:id="rId6"/>
    <p:sldMasterId id="2147483758" r:id="rId7"/>
    <p:sldMasterId id="2147483767" r:id="rId8"/>
    <p:sldMasterId id="2147483776" r:id="rId9"/>
    <p:sldMasterId id="2147483785" r:id="rId10"/>
    <p:sldMasterId id="2147483887" r:id="rId11"/>
    <p:sldMasterId id="2147483895" r:id="rId12"/>
  </p:sldMasterIdLst>
  <p:notesMasterIdLst>
    <p:notesMasterId r:id="rId27"/>
  </p:notesMasterIdLst>
  <p:handoutMasterIdLst>
    <p:handoutMasterId r:id="rId28"/>
  </p:handoutMasterIdLst>
  <p:sldIdLst>
    <p:sldId id="141168515" r:id="rId13"/>
    <p:sldId id="667" r:id="rId14"/>
    <p:sldId id="141168508" r:id="rId15"/>
    <p:sldId id="3047" r:id="rId16"/>
    <p:sldId id="671" r:id="rId17"/>
    <p:sldId id="661" r:id="rId18"/>
    <p:sldId id="141168504" r:id="rId19"/>
    <p:sldId id="3046" r:id="rId20"/>
    <p:sldId id="678" r:id="rId21"/>
    <p:sldId id="3051" r:id="rId22"/>
    <p:sldId id="692" r:id="rId23"/>
    <p:sldId id="712" r:id="rId24"/>
    <p:sldId id="702" r:id="rId25"/>
    <p:sldId id="59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owski, Steven M." initials="MSM" lastIdx="1" clrIdx="0">
    <p:extLst>
      <p:ext uri="{19B8F6BF-5375-455C-9EA6-DF929625EA0E}">
        <p15:presenceInfo xmlns:p15="http://schemas.microsoft.com/office/powerpoint/2012/main" userId="S::Steven.Markowski@va.gov::3974d1fc-e9e0-4e7c-9e57-ce5fe8e4e7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38F"/>
    <a:srgbClr val="1038B8"/>
    <a:srgbClr val="1D487D"/>
    <a:srgbClr val="F6F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autoAdjust="0"/>
    <p:restoredTop sz="88972" autoAdjust="0"/>
  </p:normalViewPr>
  <p:slideViewPr>
    <p:cSldViewPr>
      <p:cViewPr varScale="1">
        <p:scale>
          <a:sx n="59" d="100"/>
          <a:sy n="59" d="100"/>
        </p:scale>
        <p:origin x="1700" y="60"/>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0" d="100"/>
        <a:sy n="60" d="100"/>
      </p:scale>
      <p:origin x="0" y="0"/>
    </p:cViewPr>
  </p:sorterViewPr>
  <p:notesViewPr>
    <p:cSldViewPr>
      <p:cViewPr>
        <p:scale>
          <a:sx n="93" d="100"/>
          <a:sy n="93" d="100"/>
        </p:scale>
        <p:origin x="3180" y="-5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Burial</a:t>
            </a:r>
            <a:r>
              <a:rPr lang="en-US" baseline="0" dirty="0"/>
              <a:t> Access for Veterans (%)</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2.8409090909090839E-2"/>
                  <c:y val="-2.6595744680851063E-3"/>
                </c:manualLayout>
              </c:layout>
              <c:tx>
                <c:rich>
                  <a:bodyPr/>
                  <a:lstStyle/>
                  <a:p>
                    <a:r>
                      <a:rPr lang="en-US" dirty="0"/>
                      <a:t>84.20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5C5-44D7-BD1A-AFB949E31AE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FY 10</c:v>
                </c:pt>
                <c:pt idx="1">
                  <c:v>FY 20</c:v>
                </c:pt>
                <c:pt idx="2">
                  <c:v>FY 21</c:v>
                </c:pt>
                <c:pt idx="3">
                  <c:v>FY 22</c:v>
                </c:pt>
              </c:strCache>
            </c:strRef>
          </c:cat>
          <c:val>
            <c:numRef>
              <c:f>Sheet1!$B$2:$B$5</c:f>
              <c:numCache>
                <c:formatCode>0.00</c:formatCode>
                <c:ptCount val="4"/>
                <c:pt idx="0">
                  <c:v>84.2</c:v>
                </c:pt>
                <c:pt idx="1">
                  <c:v>93</c:v>
                </c:pt>
                <c:pt idx="2">
                  <c:v>93.78</c:v>
                </c:pt>
                <c:pt idx="3">
                  <c:v>93.99</c:v>
                </c:pt>
              </c:numCache>
            </c:numRef>
          </c:val>
          <c:extLst>
            <c:ext xmlns:c16="http://schemas.microsoft.com/office/drawing/2014/chart" uri="{C3380CC4-5D6E-409C-BE32-E72D297353CC}">
              <c16:uniqueId val="{00000000-9A75-47C7-BE06-1E955BEC37D6}"/>
            </c:ext>
          </c:extLst>
        </c:ser>
        <c:ser>
          <c:idx val="1"/>
          <c:order val="1"/>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FY 10</c:v>
                </c:pt>
                <c:pt idx="1">
                  <c:v>FY 20</c:v>
                </c:pt>
                <c:pt idx="2">
                  <c:v>FY 21</c:v>
                </c:pt>
                <c:pt idx="3">
                  <c:v>FY 22</c:v>
                </c:pt>
              </c:strCache>
            </c:strRef>
          </c:cat>
          <c:val>
            <c:numRef>
              <c:f>Sheet1!$C$2:$C$5</c:f>
              <c:numCache>
                <c:formatCode>General</c:formatCode>
                <c:ptCount val="4"/>
              </c:numCache>
            </c:numRef>
          </c:val>
          <c:extLst>
            <c:ext xmlns:c16="http://schemas.microsoft.com/office/drawing/2014/chart" uri="{C3380CC4-5D6E-409C-BE32-E72D297353CC}">
              <c16:uniqueId val="{00000001-9A75-47C7-BE06-1E955BEC37D6}"/>
            </c:ext>
          </c:extLst>
        </c:ser>
        <c:ser>
          <c:idx val="2"/>
          <c:order val="2"/>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FY 10</c:v>
                </c:pt>
                <c:pt idx="1">
                  <c:v>FY 20</c:v>
                </c:pt>
                <c:pt idx="2">
                  <c:v>FY 21</c:v>
                </c:pt>
                <c:pt idx="3">
                  <c:v>FY 22</c:v>
                </c:pt>
              </c:strCache>
            </c:strRef>
          </c:cat>
          <c:val>
            <c:numRef>
              <c:f>Sheet1!$D$2:$D$5</c:f>
              <c:numCache>
                <c:formatCode>General</c:formatCode>
                <c:ptCount val="4"/>
              </c:numCache>
            </c:numRef>
          </c:val>
          <c:extLst>
            <c:ext xmlns:c16="http://schemas.microsoft.com/office/drawing/2014/chart" uri="{C3380CC4-5D6E-409C-BE32-E72D297353CC}">
              <c16:uniqueId val="{00000002-9A75-47C7-BE06-1E955BEC37D6}"/>
            </c:ext>
          </c:extLst>
        </c:ser>
        <c:dLbls>
          <c:showLegendKey val="0"/>
          <c:showVal val="1"/>
          <c:showCatName val="0"/>
          <c:showSerName val="0"/>
          <c:showPercent val="0"/>
          <c:showBubbleSize val="0"/>
        </c:dLbls>
        <c:gapWidth val="150"/>
        <c:shape val="box"/>
        <c:axId val="537173464"/>
        <c:axId val="537174776"/>
        <c:axId val="0"/>
      </c:bar3DChart>
      <c:catAx>
        <c:axId val="53717346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Fiscal</a:t>
                </a:r>
                <a:r>
                  <a:rPr lang="en-US" sz="1600" baseline="0" dirty="0"/>
                  <a:t> Year</a:t>
                </a:r>
                <a:endParaRPr lang="en-US" sz="1600" dirty="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37174776"/>
        <c:crosses val="autoZero"/>
        <c:auto val="1"/>
        <c:lblAlgn val="ctr"/>
        <c:lblOffset val="100"/>
        <c:noMultiLvlLbl val="0"/>
      </c:catAx>
      <c:valAx>
        <c:axId val="537174776"/>
        <c:scaling>
          <c:orientation val="minMax"/>
          <c:max val="95"/>
          <c:min val="8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 of</a:t>
                </a:r>
                <a:r>
                  <a:rPr lang="en-US" sz="1600" baseline="0" dirty="0"/>
                  <a:t> Vets Served</a:t>
                </a:r>
                <a:endParaRPr lang="en-US" sz="1600"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37173464"/>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9"/>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7" y="9"/>
            <a:ext cx="3038475" cy="465621"/>
          </a:xfrm>
          <a:prstGeom prst="rect">
            <a:avLst/>
          </a:prstGeom>
        </p:spPr>
        <p:txBody>
          <a:bodyPr vert="horz" lIns="91440" tIns="45720" rIns="91440" bIns="45720" rtlCol="0"/>
          <a:lstStyle>
            <a:lvl1pPr algn="r">
              <a:defRPr sz="1200"/>
            </a:lvl1pPr>
          </a:lstStyle>
          <a:p>
            <a:fld id="{DA42935B-0476-430B-A095-CBB973D9DB1F}" type="datetimeFigureOut">
              <a:rPr lang="en-US" smtClean="0"/>
              <a:t>8/29/2021</a:t>
            </a:fld>
            <a:endParaRPr lang="en-US" dirty="0"/>
          </a:p>
        </p:txBody>
      </p:sp>
      <p:sp>
        <p:nvSpPr>
          <p:cNvPr id="4" name="Footer Placeholder 3"/>
          <p:cNvSpPr>
            <a:spLocks noGrp="1"/>
          </p:cNvSpPr>
          <p:nvPr>
            <p:ph type="ftr" sz="quarter" idx="2"/>
          </p:nvPr>
        </p:nvSpPr>
        <p:spPr>
          <a:xfrm>
            <a:off x="10" y="8829189"/>
            <a:ext cx="3038475" cy="4656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7" y="8829189"/>
            <a:ext cx="3038475" cy="465621"/>
          </a:xfrm>
          <a:prstGeom prst="rect">
            <a:avLst/>
          </a:prstGeom>
        </p:spPr>
        <p:txBody>
          <a:bodyPr vert="horz" lIns="91440" tIns="45720" rIns="91440" bIns="45720" rtlCol="0" anchor="b"/>
          <a:lstStyle>
            <a:lvl1pPr algn="r">
              <a:defRPr sz="1200"/>
            </a:lvl1pPr>
          </a:lstStyle>
          <a:p>
            <a:fld id="{A9CDB2F7-601E-4E8E-ACE3-B7B37E03AFF0}" type="slidenum">
              <a:rPr lang="en-US" smtClean="0"/>
              <a:t>‹#›</a:t>
            </a:fld>
            <a:endParaRPr lang="en-US" dirty="0"/>
          </a:p>
        </p:txBody>
      </p:sp>
    </p:spTree>
    <p:extLst>
      <p:ext uri="{BB962C8B-B14F-4D97-AF65-F5344CB8AC3E}">
        <p14:creationId xmlns:p14="http://schemas.microsoft.com/office/powerpoint/2010/main" val="201136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7"/>
            <a:ext cx="3037840" cy="464820"/>
          </a:xfrm>
          <a:prstGeom prst="rect">
            <a:avLst/>
          </a:prstGeom>
        </p:spPr>
        <p:txBody>
          <a:bodyPr vert="horz" lIns="93177" tIns="46589" rIns="93177" bIns="46589" rtlCol="0"/>
          <a:lstStyle>
            <a:lvl1pPr algn="r">
              <a:defRPr sz="1200"/>
            </a:lvl1pPr>
          </a:lstStyle>
          <a:p>
            <a:fld id="{234AAEB3-19F5-4DA8-AB71-33219D031240}" type="datetimeFigureOut">
              <a:rPr lang="en-US" smtClean="0"/>
              <a:t>8/29/2021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7"/>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4"/>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4"/>
            <a:ext cx="3037840" cy="464820"/>
          </a:xfrm>
          <a:prstGeom prst="rect">
            <a:avLst/>
          </a:prstGeom>
        </p:spPr>
        <p:txBody>
          <a:bodyPr vert="horz" lIns="93177" tIns="46589" rIns="93177" bIns="46589" rtlCol="0" anchor="b"/>
          <a:lstStyle>
            <a:lvl1pPr algn="r">
              <a:defRPr sz="1200"/>
            </a:lvl1pPr>
          </a:lstStyle>
          <a:p>
            <a:fld id="{2ED443D2-1ADE-4D54-830B-1FB79285356E}" type="slidenum">
              <a:rPr lang="en-US" smtClean="0"/>
              <a:t>‹#›</a:t>
            </a:fld>
            <a:endParaRPr lang="en-US" dirty="0"/>
          </a:p>
        </p:txBody>
      </p:sp>
    </p:spTree>
    <p:extLst>
      <p:ext uri="{BB962C8B-B14F-4D97-AF65-F5344CB8AC3E}">
        <p14:creationId xmlns:p14="http://schemas.microsoft.com/office/powerpoint/2010/main" val="211720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j-lt"/>
              </a:rPr>
              <a:t>Introduce self as new USMA</a:t>
            </a:r>
          </a:p>
          <a:p>
            <a:pPr marL="171450" indent="-171450">
              <a:buFont typeface="Arial" panose="020B0604020202020204" pitchFamily="34" charset="0"/>
              <a:buChar char="•"/>
            </a:pPr>
            <a:r>
              <a:rPr lang="en-US" dirty="0">
                <a:latin typeface="+mj-lt"/>
              </a:rPr>
              <a:t>Explain NCA’s mission </a:t>
            </a:r>
          </a:p>
          <a:p>
            <a:endParaRPr lang="en-US" dirty="0">
              <a:latin typeface="+mj-lt"/>
            </a:endParaRPr>
          </a:p>
        </p:txBody>
      </p:sp>
      <p:sp>
        <p:nvSpPr>
          <p:cNvPr id="4" name="Slide Number Placeholder 3"/>
          <p:cNvSpPr>
            <a:spLocks noGrp="1"/>
          </p:cNvSpPr>
          <p:nvPr>
            <p:ph type="sldNum" sz="quarter" idx="10"/>
          </p:nvPr>
        </p:nvSpPr>
        <p:spPr/>
        <p:txBody>
          <a:bodyPr/>
          <a:lstStyle/>
          <a:p>
            <a:fld id="{E6A82040-60DC-4B6F-852A-BF8844DD522C}" type="slidenum">
              <a:rPr lang="en-US" smtClean="0"/>
              <a:t>1</a:t>
            </a:fld>
            <a:endParaRPr lang="en-US" dirty="0"/>
          </a:p>
        </p:txBody>
      </p:sp>
    </p:spTree>
    <p:extLst>
      <p:ext uri="{BB962C8B-B14F-4D97-AF65-F5344CB8AC3E}">
        <p14:creationId xmlns:p14="http://schemas.microsoft.com/office/powerpoint/2010/main" val="53463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443D2-1ADE-4D54-830B-1FB79285356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9121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443D2-1ADE-4D54-830B-1FB79285356E}" type="slidenum">
              <a:rPr lang="en-US" smtClean="0"/>
              <a:t>11</a:t>
            </a:fld>
            <a:endParaRPr lang="en-US" dirty="0"/>
          </a:p>
        </p:txBody>
      </p:sp>
    </p:spTree>
    <p:extLst>
      <p:ext uri="{BB962C8B-B14F-4D97-AF65-F5344CB8AC3E}">
        <p14:creationId xmlns:p14="http://schemas.microsoft.com/office/powerpoint/2010/main" val="428050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lvl="0"/>
            <a:endParaRPr lang="en-US"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22909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6CF36-BAF6-49C0-88FE-E0C376D857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070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14</a:t>
            </a:fld>
            <a:endParaRPr lang="en-US" dirty="0"/>
          </a:p>
        </p:txBody>
      </p:sp>
    </p:spTree>
    <p:extLst>
      <p:ext uri="{BB962C8B-B14F-4D97-AF65-F5344CB8AC3E}">
        <p14:creationId xmlns:p14="http://schemas.microsoft.com/office/powerpoint/2010/main" val="426710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443D2-1ADE-4D54-830B-1FB79285356E}" type="slidenum">
              <a:rPr lang="en-US" smtClean="0"/>
              <a:t>2</a:t>
            </a:fld>
            <a:endParaRPr lang="en-US" dirty="0"/>
          </a:p>
        </p:txBody>
      </p:sp>
    </p:spTree>
    <p:extLst>
      <p:ext uri="{BB962C8B-B14F-4D97-AF65-F5344CB8AC3E}">
        <p14:creationId xmlns:p14="http://schemas.microsoft.com/office/powerpoint/2010/main" val="369317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6"/>
            <a:ext cx="5608320" cy="4575803"/>
          </a:xfrm>
        </p:spPr>
        <p:txBody>
          <a:bodyPr/>
          <a:lstStyle/>
          <a:p>
            <a:endParaRPr lang="en-US" dirty="0"/>
          </a:p>
        </p:txBody>
      </p:sp>
      <p:sp>
        <p:nvSpPr>
          <p:cNvPr id="4" name="Slide Number Placeholder 3"/>
          <p:cNvSpPr>
            <a:spLocks noGrp="1"/>
          </p:cNvSpPr>
          <p:nvPr>
            <p:ph type="sldNum" sz="quarter" idx="10"/>
          </p:nvPr>
        </p:nvSpPr>
        <p:spPr/>
        <p:txBody>
          <a:bodyPr/>
          <a:lstStyle/>
          <a:p>
            <a:fld id="{2ED443D2-1ADE-4D54-830B-1FB79285356E}" type="slidenum">
              <a:rPr lang="en-US" smtClean="0"/>
              <a:t>3</a:t>
            </a:fld>
            <a:endParaRPr lang="en-US" dirty="0"/>
          </a:p>
        </p:txBody>
      </p:sp>
    </p:spTree>
    <p:extLst>
      <p:ext uri="{BB962C8B-B14F-4D97-AF65-F5344CB8AC3E}">
        <p14:creationId xmlns:p14="http://schemas.microsoft.com/office/powerpoint/2010/main" val="71887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55004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5</a:t>
            </a:fld>
            <a:endParaRPr lang="en-US" dirty="0"/>
          </a:p>
        </p:txBody>
      </p:sp>
    </p:spTree>
    <p:extLst>
      <p:ext uri="{BB962C8B-B14F-4D97-AF65-F5344CB8AC3E}">
        <p14:creationId xmlns:p14="http://schemas.microsoft.com/office/powerpoint/2010/main" val="234122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443D2-1ADE-4D54-830B-1FB79285356E}" type="slidenum">
              <a:rPr lang="en-US" smtClean="0"/>
              <a:t>6</a:t>
            </a:fld>
            <a:endParaRPr lang="en-US"/>
          </a:p>
        </p:txBody>
      </p:sp>
    </p:spTree>
    <p:extLst>
      <p:ext uri="{BB962C8B-B14F-4D97-AF65-F5344CB8AC3E}">
        <p14:creationId xmlns:p14="http://schemas.microsoft.com/office/powerpoint/2010/main" val="133276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04800"/>
            <a:ext cx="3352800" cy="2514600"/>
          </a:xfrm>
        </p:spPr>
      </p:sp>
      <p:sp>
        <p:nvSpPr>
          <p:cNvPr id="3" name="Notes Placeholder 2"/>
          <p:cNvSpPr>
            <a:spLocks noGrp="1"/>
          </p:cNvSpPr>
          <p:nvPr>
            <p:ph type="body" idx="1"/>
          </p:nvPr>
        </p:nvSpPr>
        <p:spPr>
          <a:xfrm>
            <a:off x="701040" y="2819400"/>
            <a:ext cx="5608320" cy="6010575"/>
          </a:xfrm>
        </p:spPr>
        <p:txBody>
          <a:bodyPr/>
          <a:lstStyle/>
          <a:p>
            <a:endParaRPr lang="en-US" dirty="0"/>
          </a:p>
        </p:txBody>
      </p:sp>
      <p:sp>
        <p:nvSpPr>
          <p:cNvPr id="4" name="Slide Number Placeholder 3"/>
          <p:cNvSpPr>
            <a:spLocks noGrp="1"/>
          </p:cNvSpPr>
          <p:nvPr>
            <p:ph type="sldNum" sz="quarter" idx="5"/>
          </p:nvPr>
        </p:nvSpPr>
        <p:spPr/>
        <p:txBody>
          <a:bodyPr/>
          <a:lstStyle/>
          <a:p>
            <a:fld id="{2ED443D2-1ADE-4D54-830B-1FB79285356E}" type="slidenum">
              <a:rPr lang="en-US" smtClean="0"/>
              <a:t>7</a:t>
            </a:fld>
            <a:endParaRPr lang="en-US" dirty="0"/>
          </a:p>
        </p:txBody>
      </p:sp>
    </p:spTree>
    <p:extLst>
      <p:ext uri="{BB962C8B-B14F-4D97-AF65-F5344CB8AC3E}">
        <p14:creationId xmlns:p14="http://schemas.microsoft.com/office/powerpoint/2010/main" val="120765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443D2-1ADE-4D54-830B-1FB79285356E}" type="slidenum">
              <a:rPr lang="en-US" smtClean="0"/>
              <a:t>8</a:t>
            </a:fld>
            <a:endParaRPr lang="en-US" dirty="0"/>
          </a:p>
        </p:txBody>
      </p:sp>
    </p:spTree>
    <p:extLst>
      <p:ext uri="{BB962C8B-B14F-4D97-AF65-F5344CB8AC3E}">
        <p14:creationId xmlns:p14="http://schemas.microsoft.com/office/powerpoint/2010/main" val="355450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443D2-1ADE-4D54-830B-1FB79285356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81109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a:prstGeom prst="rect">
            <a:avLst/>
          </a:prstGeom>
        </p:spPr>
        <p:txBody>
          <a:bodyPr/>
          <a:lstStyle>
            <a:lvl1pPr>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fld id="{B7E29224-3AFB-471E-81F9-C4D6B4BB71AC}" type="datetime1">
              <a:rPr lang="en-US" smtClean="0">
                <a:solidFill>
                  <a:prstClr val="white"/>
                </a:solidFill>
              </a:rPr>
              <a:t>8/29/2021</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F673221A-0008-49CE-89D9-8A86DA71527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0640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12906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23331"/>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31"/>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37CA488-A14B-4403-8826-C684206B7B3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3062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32600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813"/>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0" y="-318185"/>
            <a:ext cx="9144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48934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304800"/>
            <a:ext cx="82296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65895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1981200"/>
            <a:ext cx="82296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4132476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0358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0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870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49D45CFE-934E-47FA-B59E-2E7778C32758}"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92319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766B336-58D2-4290-8931-053CE095EDBD}"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68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076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7"/>
            <a:ext cx="7696200" cy="487363"/>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457200" y="1600201"/>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fld id="{842F606E-413A-4336-BB9D-A80D4BFACF44}" type="datetime1">
              <a:rPr lang="en-US" smtClean="0">
                <a:solidFill>
                  <a:prstClr val="white"/>
                </a:solidFill>
              </a:rPr>
              <a:t>8/29/2021</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10"/>
          <p:cNvSpPr>
            <a:spLocks noGrp="1"/>
          </p:cNvSpPr>
          <p:nvPr>
            <p:ph type="sldNum" sz="quarter" idx="12"/>
          </p:nvPr>
        </p:nvSpPr>
        <p:spPr/>
        <p:txBody>
          <a:bodyPr/>
          <a:lstStyle>
            <a:lvl1pPr>
              <a:defRPr/>
            </a:lvl1pPr>
          </a:lstStyle>
          <a:p>
            <a:pPr>
              <a:defRPr/>
            </a:pPr>
            <a:fld id="{6B864F98-A3F4-4225-9B73-C923C3F85F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7904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813"/>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0" y="-318185"/>
            <a:ext cx="9144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2159296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304800"/>
            <a:ext cx="82296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63147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1981200"/>
            <a:ext cx="82296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351683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0419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0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8600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A1777673-5073-44C8-B8F5-4ACABBC4F1C0}"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386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BFBCDC25-3D34-4AE8-B4C6-1851DE9B7F30}"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121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03824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813"/>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0" y="-318185"/>
            <a:ext cx="9144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322142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304800"/>
            <a:ext cx="82296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366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705"/>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73705"/>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fld id="{941F03ED-2648-4C41-846A-75C220F3AE18}" type="datetime1">
              <a:rPr lang="en-US" smtClean="0">
                <a:solidFill>
                  <a:prstClr val="white"/>
                </a:solidFill>
              </a:rPr>
              <a:t>8/29/2021</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953D45C7-AFA8-4622-8BFA-D400F3569C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34214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1981200"/>
            <a:ext cx="82296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278289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7856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0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3922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6E52B13C-CF79-4A2A-B623-C3745538056D}"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6729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467CA2C3-67D9-4008-891E-31A1ED441204}"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820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18943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813"/>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0" y="-318185"/>
            <a:ext cx="9144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49533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304800"/>
            <a:ext cx="82296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183063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1981200"/>
            <a:ext cx="82296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3203831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3412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8"/>
          <p:cNvSpPr>
            <a:spLocks noGrp="1"/>
          </p:cNvSpPr>
          <p:nvPr>
            <p:ph type="dt" sz="half" idx="10"/>
          </p:nvPr>
        </p:nvSpPr>
        <p:spPr/>
        <p:txBody>
          <a:bodyPr/>
          <a:lstStyle>
            <a:lvl1pPr>
              <a:defRPr/>
            </a:lvl1pPr>
          </a:lstStyle>
          <a:p>
            <a:pPr>
              <a:defRPr/>
            </a:pPr>
            <a:fld id="{B79052A9-71C6-42D5-8F0D-7C668B151E45}" type="datetime1">
              <a:rPr lang="en-US" smtClean="0">
                <a:solidFill>
                  <a:prstClr val="white"/>
                </a:solidFill>
              </a:rPr>
              <a:t>8/29/2021</a:t>
            </a:fld>
            <a:endParaRPr lang="en-US" dirty="0">
              <a:solidFill>
                <a:prstClr val="white"/>
              </a:solidFill>
            </a:endParaRPr>
          </a:p>
        </p:txBody>
      </p:sp>
      <p:sp>
        <p:nvSpPr>
          <p:cNvPr id="3"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10"/>
          <p:cNvSpPr>
            <a:spLocks noGrp="1"/>
          </p:cNvSpPr>
          <p:nvPr>
            <p:ph type="sldNum" sz="quarter" idx="12"/>
          </p:nvPr>
        </p:nvSpPr>
        <p:spPr/>
        <p:txBody>
          <a:bodyPr/>
          <a:lstStyle>
            <a:lvl1pPr>
              <a:defRPr/>
            </a:lvl1pPr>
          </a:lstStyle>
          <a:p>
            <a:pPr>
              <a:defRPr/>
            </a:pPr>
            <a:fld id="{F33254E7-20DF-4EEC-B4C6-77997BC292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36912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0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0168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911D9A7D-B908-4576-89ED-7D057BA4B7F6}"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033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F2790B3D-96F6-4615-85D6-A403697FC35E}"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069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7"/>
            <a:ext cx="7772400" cy="1470025"/>
          </a:xfrm>
          <a:prstGeom prst="rect">
            <a:avLst/>
          </a:prstGeom>
        </p:spPr>
        <p:txBody>
          <a:bodyPr/>
          <a:lstStyle>
            <a:lvl1pPr>
              <a:defRPr>
                <a:solidFill>
                  <a:schemeClr val="bg1"/>
                </a:solidFill>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8"/>
          <p:cNvSpPr>
            <a:spLocks noGrp="1"/>
          </p:cNvSpPr>
          <p:nvPr>
            <p:ph type="dt" sz="half" idx="10"/>
          </p:nvPr>
        </p:nvSpPr>
        <p:spPr/>
        <p:txBody>
          <a:bodyPr/>
          <a:lstStyle>
            <a:lvl1pPr>
              <a:defRPr/>
            </a:lvl1pPr>
          </a:lstStyle>
          <a:p>
            <a:pPr>
              <a:defRPr/>
            </a:pPr>
            <a:fld id="{A69C1326-035E-4728-A812-BBB1755BCC1F}" type="datetime1">
              <a:rPr lang="en-US" smtClean="0">
                <a:solidFill>
                  <a:prstClr val="white"/>
                </a:solidFill>
              </a:rPr>
              <a:t>8/29/2021</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F673221A-0008-49CE-89D9-8A86DA71527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62219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7566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8762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586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6314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8129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F857C7B-3056-4EC6-AAB2-05131790EB6D}"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761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a:prstGeom prst="rect">
            <a:avLst/>
          </a:prstGeom>
        </p:spPr>
        <p:txBody>
          <a:bodyPr/>
          <a:lstStyle>
            <a:lvl1pPr>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fld id="{05CE66CA-F72F-491C-B1B8-D98B996F5EA4}" type="datetime1">
              <a:rPr lang="en-US" smtClean="0">
                <a:solidFill>
                  <a:prstClr val="white"/>
                </a:solidFill>
              </a:rPr>
              <a:t>8/29/2021</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F673221A-0008-49CE-89D9-8A86DA71527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50246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CC676AA4-B6EC-4822-8A22-6AE90761534D}" type="datetime1">
              <a:rPr lang="en-US" smtClean="0">
                <a:solidFill>
                  <a:srgbClr val="000000"/>
                </a:solidFill>
              </a:rPr>
              <a:t>8/29/2021</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2706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826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Agenda</a:t>
            </a:r>
            <a:endParaRPr lang="en-US" sz="3600" u="sng"/>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a:solidFill>
                  <a:srgbClr val="000000"/>
                </a:solidFill>
              </a:rPr>
              <a:t>Good News Story</a:t>
            </a:r>
          </a:p>
          <a:p>
            <a:pPr marL="0" lvl="1">
              <a:spcBef>
                <a:spcPts val="1200"/>
              </a:spcBef>
            </a:pPr>
            <a:endParaRPr lang="en-US" sz="2000" b="1">
              <a:solidFill>
                <a:srgbClr val="000000"/>
              </a:solidFill>
            </a:endParaRPr>
          </a:p>
        </p:txBody>
      </p:sp>
    </p:spTree>
    <p:extLst>
      <p:ext uri="{BB962C8B-B14F-4D97-AF65-F5344CB8AC3E}">
        <p14:creationId xmlns:p14="http://schemas.microsoft.com/office/powerpoint/2010/main" val="430242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1873368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7061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37368306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1325124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2675789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561571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249043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7"/>
            <a:ext cx="7696200" cy="487363"/>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457200" y="1600201"/>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fld id="{FE96D37A-82FE-4B50-8BB0-498233F094EA}" type="datetime1">
              <a:rPr lang="en-US" smtClean="0">
                <a:solidFill>
                  <a:prstClr val="white"/>
                </a:solidFill>
              </a:rPr>
              <a:t>8/29/2021</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10"/>
          <p:cNvSpPr>
            <a:spLocks noGrp="1"/>
          </p:cNvSpPr>
          <p:nvPr>
            <p:ph type="sldNum" sz="quarter" idx="12"/>
          </p:nvPr>
        </p:nvSpPr>
        <p:spPr/>
        <p:txBody>
          <a:bodyPr/>
          <a:lstStyle>
            <a:lvl1pPr>
              <a:defRPr/>
            </a:lvl1pPr>
          </a:lstStyle>
          <a:p>
            <a:pPr>
              <a:defRPr/>
            </a:pPr>
            <a:fld id="{6B864F98-A3F4-4225-9B73-C923C3F85F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13854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29158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705"/>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73705"/>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fld id="{BF1F2576-F1D8-41A2-AE21-3296DEF20227}" type="datetime1">
              <a:rPr lang="en-US" smtClean="0">
                <a:solidFill>
                  <a:prstClr val="white"/>
                </a:solidFill>
              </a:rPr>
              <a:t>8/29/2021</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953D45C7-AFA8-4622-8BFA-D400F3569C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0482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8"/>
          <p:cNvSpPr>
            <a:spLocks noGrp="1"/>
          </p:cNvSpPr>
          <p:nvPr>
            <p:ph type="dt" sz="half" idx="10"/>
          </p:nvPr>
        </p:nvSpPr>
        <p:spPr/>
        <p:txBody>
          <a:bodyPr/>
          <a:lstStyle>
            <a:lvl1pPr>
              <a:defRPr/>
            </a:lvl1pPr>
          </a:lstStyle>
          <a:p>
            <a:pPr>
              <a:defRPr/>
            </a:pPr>
            <a:fld id="{5B2D772C-5886-47E5-8F46-FBA6ED76B1DB}" type="datetime1">
              <a:rPr lang="en-US" smtClean="0">
                <a:solidFill>
                  <a:prstClr val="white"/>
                </a:solidFill>
              </a:rPr>
              <a:t>8/29/2021</a:t>
            </a:fld>
            <a:endParaRPr lang="en-US" dirty="0">
              <a:solidFill>
                <a:prstClr val="white"/>
              </a:solidFill>
            </a:endParaRPr>
          </a:p>
        </p:txBody>
      </p:sp>
      <p:sp>
        <p:nvSpPr>
          <p:cNvPr id="3"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10"/>
          <p:cNvSpPr>
            <a:spLocks noGrp="1"/>
          </p:cNvSpPr>
          <p:nvPr>
            <p:ph type="sldNum" sz="quarter" idx="12"/>
          </p:nvPr>
        </p:nvSpPr>
        <p:spPr/>
        <p:txBody>
          <a:bodyPr/>
          <a:lstStyle>
            <a:lvl1pPr>
              <a:defRPr/>
            </a:lvl1pPr>
          </a:lstStyle>
          <a:p>
            <a:pPr>
              <a:defRPr/>
            </a:pPr>
            <a:fld id="{F33254E7-20DF-4EEC-B4C6-77997BC292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8804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58722CB-A57C-4CE6-BE8C-812A24C2671D}" type="datetime1">
              <a:rPr lang="en-US" smtClean="0">
                <a:solidFill>
                  <a:prstClr val="black">
                    <a:tint val="75000"/>
                  </a:prstClr>
                </a:solidFill>
              </a:rPr>
              <a:t>8/29/2021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5DB31B4-4655-594E-908F-791C6CD479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622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ags" Target="../tags/tag1.xml"/><Relationship Id="rId4" Type="http://schemas.openxmlformats.org/officeDocument/2006/relationships/slideLayout" Target="../slideLayouts/slideLayout14.xml"/><Relationship Id="rId9" Type="http://schemas.openxmlformats.org/officeDocument/2006/relationships/theme" Target="../theme/theme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ags" Target="../tags/tag3.xml"/><Relationship Id="rId4" Type="http://schemas.openxmlformats.org/officeDocument/2006/relationships/slideLayout" Target="../slideLayouts/slideLayout22.xml"/><Relationship Id="rId9" Type="http://schemas.openxmlformats.org/officeDocument/2006/relationships/theme" Target="../theme/theme4.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3.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ags" Target="../tags/tag5.xml"/><Relationship Id="rId4" Type="http://schemas.openxmlformats.org/officeDocument/2006/relationships/slideLayout" Target="../slideLayouts/slideLayout30.xml"/><Relationship Id="rId9" Type="http://schemas.openxmlformats.org/officeDocument/2006/relationships/theme" Target="../theme/theme5.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e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ags" Target="../tags/tag7.xml"/><Relationship Id="rId4" Type="http://schemas.openxmlformats.org/officeDocument/2006/relationships/slideLayout" Target="../slideLayouts/slideLayout38.xml"/><Relationship Id="rId9" Type="http://schemas.openxmlformats.org/officeDocument/2006/relationships/theme" Target="../theme/theme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8.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7.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9.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fld id="{C8C8ACD6-C2D3-43A1-84ED-5AE0297C207D}" type="datetime1">
              <a:rPr lang="en-US" smtClean="0">
                <a:solidFill>
                  <a:prstClr val="white"/>
                </a:solidFill>
              </a:rPr>
              <a:t>8/29/2021</a:t>
            </a:fld>
            <a:endParaRPr lang="en-US" dirty="0">
              <a:solidFill>
                <a:prstClr val="white"/>
              </a:solidFill>
            </a:endParaRP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endParaRPr lang="en-US" dirty="0">
              <a:solidFill>
                <a:prstClr val="white"/>
              </a:solidFill>
            </a:endParaRP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pitchFamily="34" charset="0"/>
                <a:ea typeface="ヒラギノ角ゴ Pro W3" charset="-128"/>
                <a:cs typeface="+mn-cs"/>
              </a:defRPr>
            </a:lvl1pPr>
          </a:lstStyle>
          <a:p>
            <a:pPr fontAlgn="base">
              <a:spcBef>
                <a:spcPct val="0"/>
              </a:spcBef>
              <a:spcAft>
                <a:spcPct val="0"/>
              </a:spcAft>
              <a:defRPr/>
            </a:pPr>
            <a:fld id="{A687B29D-AAB7-4F84-A803-086484AB6C62}" type="slidenum">
              <a:rPr lang="en-US">
                <a:solidFill>
                  <a:prstClr val="white"/>
                </a:solidFill>
              </a:rPr>
              <a:pPr fontAlgn="base">
                <a:spcBef>
                  <a:spcPct val="0"/>
                </a:spcBef>
                <a:spcAft>
                  <a:spcPct val="0"/>
                </a:spcAft>
                <a:defRPr/>
              </a:pPr>
              <a:t>‹#›</a:t>
            </a:fld>
            <a:endParaRPr lang="en-US" dirty="0">
              <a:solidFill>
                <a:prstClr val="white"/>
              </a:solidFill>
            </a:endParaRPr>
          </a:p>
        </p:txBody>
      </p:sp>
    </p:spTree>
    <p:extLst>
      <p:ext uri="{BB962C8B-B14F-4D97-AF65-F5344CB8AC3E}">
        <p14:creationId xmlns:p14="http://schemas.microsoft.com/office/powerpoint/2010/main" val="2838025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fld id="{363A1261-13D9-4641-A644-A5D3C5B7814C}" type="datetime1">
              <a:rPr lang="en-US" smtClean="0">
                <a:solidFill>
                  <a:prstClr val="white"/>
                </a:solidFill>
              </a:rPr>
              <a:t>8/29/2021</a:t>
            </a:fld>
            <a:endParaRPr lang="en-US" dirty="0">
              <a:solidFill>
                <a:prstClr val="white"/>
              </a:solidFill>
            </a:endParaRP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endParaRPr lang="en-US" dirty="0">
              <a:solidFill>
                <a:prstClr val="white"/>
              </a:solidFill>
            </a:endParaRP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pitchFamily="34" charset="0"/>
                <a:ea typeface="ヒラギノ角ゴ Pro W3" charset="-128"/>
                <a:cs typeface="+mn-cs"/>
              </a:defRPr>
            </a:lvl1pPr>
          </a:lstStyle>
          <a:p>
            <a:pPr fontAlgn="base">
              <a:spcBef>
                <a:spcPct val="0"/>
              </a:spcBef>
              <a:spcAft>
                <a:spcPct val="0"/>
              </a:spcAft>
              <a:defRPr/>
            </a:pPr>
            <a:fld id="{A687B29D-AAB7-4F84-A803-086484AB6C62}" type="slidenum">
              <a:rPr lang="en-US">
                <a:solidFill>
                  <a:prstClr val="white"/>
                </a:solidFill>
              </a:rPr>
              <a:pPr fontAlgn="base">
                <a:spcBef>
                  <a:spcPct val="0"/>
                </a:spcBef>
                <a:spcAft>
                  <a:spcPct val="0"/>
                </a:spcAft>
                <a:defRPr/>
              </a:pPr>
              <a:t>‹#›</a:t>
            </a:fld>
            <a:endParaRPr lang="en-US" dirty="0">
              <a:solidFill>
                <a:prstClr val="white"/>
              </a:solidFill>
            </a:endParaRPr>
          </a:p>
        </p:txBody>
      </p:sp>
    </p:spTree>
    <p:extLst>
      <p:ext uri="{BB962C8B-B14F-4D97-AF65-F5344CB8AC3E}">
        <p14:creationId xmlns:p14="http://schemas.microsoft.com/office/powerpoint/2010/main" val="30176657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73"/>
            <a:ext cx="9144000" cy="731839"/>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90974" y="6266033"/>
            <a:ext cx="2209800" cy="491987"/>
          </a:xfrm>
          <a:prstGeom prst="rect">
            <a:avLst/>
          </a:prstGeom>
        </p:spPr>
      </p:pic>
      <p:sp>
        <p:nvSpPr>
          <p:cNvPr id="6" name="Slide Number Placeholder 5"/>
          <p:cNvSpPr>
            <a:spLocks noGrp="1"/>
          </p:cNvSpPr>
          <p:nvPr>
            <p:ph type="sldNum" sz="quarter" idx="4"/>
          </p:nvPr>
        </p:nvSpPr>
        <p:spPr>
          <a:xfrm>
            <a:off x="6937830" y="640014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2" name="Picture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7591" y="6248400"/>
            <a:ext cx="1930400" cy="582368"/>
          </a:xfrm>
          <a:prstGeom prst="rect">
            <a:avLst/>
          </a:prstGeom>
        </p:spPr>
      </p:pic>
    </p:spTree>
    <p:extLst>
      <p:ext uri="{BB962C8B-B14F-4D97-AF65-F5344CB8AC3E}">
        <p14:creationId xmlns:p14="http://schemas.microsoft.com/office/powerpoint/2010/main" val="76219528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73"/>
            <a:ext cx="9144000" cy="731839"/>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90974" y="6266033"/>
            <a:ext cx="2209800" cy="491987"/>
          </a:xfrm>
          <a:prstGeom prst="rect">
            <a:avLst/>
          </a:prstGeom>
        </p:spPr>
      </p:pic>
      <p:sp>
        <p:nvSpPr>
          <p:cNvPr id="6" name="Slide Number Placeholder 5"/>
          <p:cNvSpPr>
            <a:spLocks noGrp="1"/>
          </p:cNvSpPr>
          <p:nvPr>
            <p:ph type="sldNum" sz="quarter" idx="4"/>
          </p:nvPr>
        </p:nvSpPr>
        <p:spPr>
          <a:xfrm>
            <a:off x="6937830" y="640014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2" name="Picture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7591" y="6248400"/>
            <a:ext cx="1930400" cy="582368"/>
          </a:xfrm>
          <a:prstGeom prst="rect">
            <a:avLst/>
          </a:prstGeom>
        </p:spPr>
      </p:pic>
    </p:spTree>
    <p:extLst>
      <p:ext uri="{BB962C8B-B14F-4D97-AF65-F5344CB8AC3E}">
        <p14:creationId xmlns:p14="http://schemas.microsoft.com/office/powerpoint/2010/main" val="338019135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73"/>
            <a:ext cx="9144000" cy="731839"/>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90974" y="6266033"/>
            <a:ext cx="2209800" cy="491987"/>
          </a:xfrm>
          <a:prstGeom prst="rect">
            <a:avLst/>
          </a:prstGeom>
        </p:spPr>
      </p:pic>
      <p:sp>
        <p:nvSpPr>
          <p:cNvPr id="6" name="Slide Number Placeholder 5"/>
          <p:cNvSpPr>
            <a:spLocks noGrp="1"/>
          </p:cNvSpPr>
          <p:nvPr>
            <p:ph type="sldNum" sz="quarter" idx="4"/>
          </p:nvPr>
        </p:nvSpPr>
        <p:spPr>
          <a:xfrm>
            <a:off x="6937830" y="640014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2" name="Picture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7591" y="6248400"/>
            <a:ext cx="1930400" cy="582368"/>
          </a:xfrm>
          <a:prstGeom prst="rect">
            <a:avLst/>
          </a:prstGeom>
        </p:spPr>
      </p:pic>
    </p:spTree>
    <p:extLst>
      <p:ext uri="{BB962C8B-B14F-4D97-AF65-F5344CB8AC3E}">
        <p14:creationId xmlns:p14="http://schemas.microsoft.com/office/powerpoint/2010/main" val="252774762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73"/>
            <a:ext cx="9144000" cy="731839"/>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90974" y="6266033"/>
            <a:ext cx="2209800" cy="491987"/>
          </a:xfrm>
          <a:prstGeom prst="rect">
            <a:avLst/>
          </a:prstGeom>
        </p:spPr>
      </p:pic>
      <p:sp>
        <p:nvSpPr>
          <p:cNvPr id="6" name="Slide Number Placeholder 5"/>
          <p:cNvSpPr>
            <a:spLocks noGrp="1"/>
          </p:cNvSpPr>
          <p:nvPr>
            <p:ph type="sldNum" sz="quarter" idx="4"/>
          </p:nvPr>
        </p:nvSpPr>
        <p:spPr>
          <a:xfrm>
            <a:off x="6937830" y="640014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2" name="Picture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7591" y="6248400"/>
            <a:ext cx="1930400" cy="582368"/>
          </a:xfrm>
          <a:prstGeom prst="rect">
            <a:avLst/>
          </a:prstGeom>
        </p:spPr>
      </p:pic>
    </p:spTree>
    <p:extLst>
      <p:ext uri="{BB962C8B-B14F-4D97-AF65-F5344CB8AC3E}">
        <p14:creationId xmlns:p14="http://schemas.microsoft.com/office/powerpoint/2010/main" val="26963305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fld id="{45D60BAB-D7EF-44DD-AE5E-B9A8F30D6FE6}" type="datetime1">
              <a:rPr lang="en-US" smtClean="0">
                <a:solidFill>
                  <a:prstClr val="white"/>
                </a:solidFill>
              </a:rPr>
              <a:t>8/29/2021</a:t>
            </a:fld>
            <a:endParaRPr lang="en-US" dirty="0">
              <a:solidFill>
                <a:prstClr val="white"/>
              </a:solidFill>
            </a:endParaRP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endParaRPr lang="en-US" dirty="0">
              <a:solidFill>
                <a:prstClr val="white"/>
              </a:solidFill>
            </a:endParaRP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pitchFamily="34" charset="0"/>
                <a:ea typeface="ヒラギノ角ゴ Pro W3" charset="-128"/>
                <a:cs typeface="+mn-cs"/>
              </a:defRPr>
            </a:lvl1pPr>
          </a:lstStyle>
          <a:p>
            <a:pPr fontAlgn="base">
              <a:spcBef>
                <a:spcPct val="0"/>
              </a:spcBef>
              <a:spcAft>
                <a:spcPct val="0"/>
              </a:spcAft>
              <a:defRPr/>
            </a:pPr>
            <a:fld id="{A687B29D-AAB7-4F84-A803-086484AB6C62}" type="slidenum">
              <a:rPr lang="en-US">
                <a:solidFill>
                  <a:prstClr val="white"/>
                </a:solidFill>
              </a:rPr>
              <a:pPr fontAlgn="base">
                <a:spcBef>
                  <a:spcPct val="0"/>
                </a:spcBef>
                <a:spcAft>
                  <a:spcPct val="0"/>
                </a:spcAft>
                <a:defRPr/>
              </a:pPr>
              <a:t>‹#›</a:t>
            </a:fld>
            <a:endParaRPr lang="en-US" dirty="0">
              <a:solidFill>
                <a:prstClr val="white"/>
              </a:solidFill>
            </a:endParaRPr>
          </a:p>
        </p:txBody>
      </p:sp>
    </p:spTree>
    <p:extLst>
      <p:ext uri="{BB962C8B-B14F-4D97-AF65-F5344CB8AC3E}">
        <p14:creationId xmlns:p14="http://schemas.microsoft.com/office/powerpoint/2010/main" val="4203540127"/>
      </p:ext>
    </p:extLst>
  </p:cSld>
  <p:clrMap bg1="lt1" tx1="dk1" bg2="lt2" tx2="dk2" accent1="accent1" accent2="accent2" accent3="accent3" accent4="accent4" accent5="accent5" accent6="accent6" hlink="hlink" folHlink="folHlink"/>
  <p:sldLayoutIdLst>
    <p:sldLayoutId id="2147483786" r:id="rId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71406"/>
            <a:ext cx="2209800" cy="491986"/>
          </a:xfrm>
          <a:prstGeom prst="rect">
            <a:avLst/>
          </a:prstGeom>
        </p:spPr>
      </p:pic>
      <p:sp>
        <p:nvSpPr>
          <p:cNvPr id="6" name="Slide Number Placeholder 5"/>
          <p:cNvSpPr>
            <a:spLocks noGrp="1"/>
          </p:cNvSpPr>
          <p:nvPr>
            <p:ph type="sldNum" sz="quarter" idx="4"/>
          </p:nvPr>
        </p:nvSpPr>
        <p:spPr>
          <a:xfrm>
            <a:off x="6937830" y="640013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41669093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231133645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facebook.com/NationalCemeteri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idx="1"/>
          </p:nvPr>
        </p:nvSpPr>
        <p:spPr/>
        <p:txBody>
          <a:bodyPr/>
          <a:lstStyle/>
          <a:p>
            <a:endParaRPr lang="en-US" dirty="0"/>
          </a:p>
        </p:txBody>
      </p:sp>
      <p:sp>
        <p:nvSpPr>
          <p:cNvPr id="12" name="object 2"/>
          <p:cNvSpPr txBox="1"/>
          <p:nvPr/>
        </p:nvSpPr>
        <p:spPr>
          <a:xfrm>
            <a:off x="2639" y="10886"/>
            <a:ext cx="9114155" cy="6858000"/>
          </a:xfrm>
          <a:prstGeom prst="rect">
            <a:avLst/>
          </a:prstGeom>
        </p:spPr>
        <p:txBody>
          <a:bodyPr vert="horz" wrap="square" lIns="0" tIns="0" rIns="0" bIns="0" rtlCol="0">
            <a:spAutoFit/>
          </a:bodyPr>
          <a:lstStyle/>
          <a:p>
            <a:pPr marR="511175" algn="r">
              <a:lnSpc>
                <a:spcPct val="100000"/>
              </a:lnSpc>
            </a:pPr>
            <a:r>
              <a:rPr sz="1200" spc="-10" dirty="0">
                <a:solidFill>
                  <a:srgbClr val="888888"/>
                </a:solidFill>
                <a:latin typeface="Calibri"/>
                <a:cs typeface="Calibri"/>
              </a:rPr>
              <a:t>1</a:t>
            </a:r>
            <a:endParaRPr sz="1200" dirty="0">
              <a:latin typeface="Calibri"/>
              <a:cs typeface="Calibri"/>
            </a:endParaRPr>
          </a:p>
        </p:txBody>
      </p:sp>
      <p:sp>
        <p:nvSpPr>
          <p:cNvPr id="13" name="object 3"/>
          <p:cNvSpPr/>
          <p:nvPr/>
        </p:nvSpPr>
        <p:spPr>
          <a:xfrm>
            <a:off x="0" y="-36676"/>
            <a:ext cx="9146639" cy="685799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5"/>
          <p:cNvSpPr txBox="1"/>
          <p:nvPr/>
        </p:nvSpPr>
        <p:spPr>
          <a:xfrm>
            <a:off x="12458" y="2685010"/>
            <a:ext cx="8730271" cy="13696057"/>
          </a:xfrm>
          <a:prstGeom prst="rect">
            <a:avLst/>
          </a:prstGeom>
        </p:spPr>
        <p:txBody>
          <a:bodyPr vert="horz" wrap="square" lIns="0" tIns="0" rIns="0" bIns="0" rtlCol="0">
            <a:spAutoFit/>
          </a:bodyPr>
          <a:lstStyle/>
          <a:p>
            <a:pPr algn="r"/>
            <a:r>
              <a:rPr lang="en-US" sz="2400" dirty="0">
                <a:latin typeface="Georgia" panose="02040502050405020303" pitchFamily="18" charset="0"/>
                <a:cs typeface="Arial" panose="020B0604020202020204" pitchFamily="34" charset="0"/>
              </a:rPr>
              <a:t>NCA Overview</a:t>
            </a:r>
          </a:p>
          <a:p>
            <a:pPr algn="r"/>
            <a:r>
              <a:rPr lang="en-US" dirty="0">
                <a:latin typeface="Georgia" panose="02040502050405020303" pitchFamily="18" charset="0"/>
                <a:cs typeface="Arial" panose="020B0604020202020204" pitchFamily="34" charset="0"/>
              </a:rPr>
              <a:t>August 28, 2021</a:t>
            </a:r>
            <a:endParaRPr lang="en-US" b="1" dirty="0">
              <a:latin typeface="Georgia" panose="02040502050405020303" pitchFamily="18" charset="0"/>
              <a:cs typeface="Arial" panose="020B0604020202020204" pitchFamily="34" charset="0"/>
            </a:endParaRPr>
          </a:p>
          <a:p>
            <a:pPr algn="r"/>
            <a:r>
              <a:rPr lang="en-US" sz="2400" b="1" dirty="0">
                <a:solidFill>
                  <a:srgbClr val="FF0000"/>
                </a:solidFill>
                <a:latin typeface="Georgia" panose="02040502050405020303" pitchFamily="18" charset="0"/>
                <a:cs typeface="Arial" panose="020B0604020202020204" pitchFamily="34" charset="0"/>
              </a:rPr>
              <a:t>American Legion</a:t>
            </a:r>
          </a:p>
          <a:p>
            <a:pPr algn="r"/>
            <a:r>
              <a:rPr lang="en-US" sz="2400" b="1" dirty="0">
                <a:solidFill>
                  <a:srgbClr val="FF0000"/>
                </a:solidFill>
                <a:latin typeface="Georgia" panose="02040502050405020303" pitchFamily="18" charset="0"/>
                <a:cs typeface="Arial" panose="020B0604020202020204" pitchFamily="34" charset="0"/>
              </a:rPr>
              <a:t>Veterans Affairs and </a:t>
            </a:r>
            <a:br>
              <a:rPr lang="en-US" sz="2400" b="1" dirty="0">
                <a:solidFill>
                  <a:srgbClr val="FF0000"/>
                </a:solidFill>
                <a:latin typeface="Georgia" panose="02040502050405020303" pitchFamily="18" charset="0"/>
                <a:cs typeface="Arial" panose="020B0604020202020204" pitchFamily="34" charset="0"/>
              </a:rPr>
            </a:br>
            <a:r>
              <a:rPr lang="en-US" sz="2400" b="1" dirty="0">
                <a:solidFill>
                  <a:srgbClr val="FF0000"/>
                </a:solidFill>
                <a:latin typeface="Georgia" panose="02040502050405020303" pitchFamily="18" charset="0"/>
                <a:cs typeface="Arial" panose="020B0604020202020204" pitchFamily="34" charset="0"/>
              </a:rPr>
              <a:t>Rehabilitation Commission</a:t>
            </a:r>
          </a:p>
          <a:p>
            <a:pPr algn="r"/>
            <a:endParaRPr lang="en-US" sz="2400" b="1" dirty="0">
              <a:solidFill>
                <a:srgbClr val="FF0000"/>
              </a:solidFill>
              <a:latin typeface="Georgia" panose="02040502050405020303" pitchFamily="18" charset="0"/>
              <a:cs typeface="Arial" panose="020B0604020202020204" pitchFamily="34" charset="0"/>
            </a:endParaRPr>
          </a:p>
          <a:p>
            <a:pPr algn="r"/>
            <a:r>
              <a:rPr lang="en-US" sz="2400" b="1" dirty="0">
                <a:solidFill>
                  <a:srgbClr val="FF0000"/>
                </a:solidFill>
                <a:latin typeface="Georgia" panose="02040502050405020303" pitchFamily="18" charset="0"/>
                <a:cs typeface="Arial" panose="020B0604020202020204" pitchFamily="34" charset="0"/>
              </a:rPr>
              <a:t>National Cemetery Committee </a:t>
            </a:r>
            <a:endParaRPr lang="en-US" dirty="0">
              <a:latin typeface="Georgia" panose="02040502050405020303" pitchFamily="18" charset="0"/>
              <a:cs typeface="Arial" panose="020B0604020202020204" pitchFamily="34" charset="0"/>
            </a:endParaRPr>
          </a:p>
          <a:p>
            <a:pPr algn="r"/>
            <a:endParaRPr lang="en-US" sz="44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6000" b="1" dirty="0">
              <a:latin typeface="Georgia" panose="02040502050405020303" pitchFamily="18" charset="0"/>
              <a:cs typeface="Arial" panose="020B0604020202020204" pitchFamily="34" charset="0"/>
            </a:endParaRPr>
          </a:p>
          <a:p>
            <a:pPr algn="r"/>
            <a:endParaRPr lang="en-US" sz="60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4000" b="1" dirty="0">
              <a:latin typeface="Georgia" panose="02040502050405020303" pitchFamily="18" charset="0"/>
              <a:cs typeface="Arial" panose="020B0604020202020204" pitchFamily="34" charset="0"/>
            </a:endParaRPr>
          </a:p>
          <a:p>
            <a:pPr algn="r"/>
            <a:endParaRPr lang="en-US" sz="4000" b="1" dirty="0">
              <a:latin typeface="Georgia" panose="02040502050405020303" pitchFamily="18" charset="0"/>
              <a:cs typeface="Arial" panose="020B0604020202020204" pitchFamily="34" charset="0"/>
            </a:endParaRPr>
          </a:p>
          <a:p>
            <a:pPr algn="r"/>
            <a:endParaRPr lang="en-US" sz="5400" b="1" dirty="0">
              <a:latin typeface="Georgia" panose="02040502050405020303" pitchFamily="18" charset="0"/>
              <a:cs typeface="Arial" panose="020B0604020202020204" pitchFamily="34" charset="0"/>
            </a:endParaRPr>
          </a:p>
          <a:p>
            <a:pPr algn="r"/>
            <a:endParaRPr lang="en-US" sz="3200" b="1" dirty="0">
              <a:latin typeface="Georgia" panose="02040502050405020303" pitchFamily="18" charset="0"/>
              <a:cs typeface="Arial" panose="020B0604020202020204" pitchFamily="34" charset="0"/>
            </a:endParaRPr>
          </a:p>
          <a:p>
            <a:pPr algn="r"/>
            <a:endParaRPr lang="en-US" sz="3600" b="1" dirty="0">
              <a:latin typeface="Georgia" panose="02040502050405020303" pitchFamily="18" charset="0"/>
              <a:cs typeface="Arial" panose="020B0604020202020204" pitchFamily="34" charset="0"/>
            </a:endParaRPr>
          </a:p>
          <a:p>
            <a:pPr algn="ctr"/>
            <a:endParaRPr lang="en-US" sz="1100" dirty="0">
              <a:latin typeface="Georgia" panose="02040502050405020303" pitchFamily="18" charset="0"/>
              <a:hlinkClick r:id="" action="ppaction://noaction"/>
            </a:endParaRPr>
          </a:p>
          <a:p>
            <a:pPr algn="ctr"/>
            <a:endParaRPr lang="en-US" sz="1100" dirty="0">
              <a:latin typeface="Georgia" panose="02040502050405020303" pitchFamily="18" charset="0"/>
              <a:hlinkClick r:id="" action="ppaction://noaction"/>
            </a:endParaRPr>
          </a:p>
          <a:p>
            <a:pPr algn="ctr"/>
            <a:endParaRPr lang="en-US" sz="1100" dirty="0">
              <a:latin typeface="Georgia" panose="02040502050405020303" pitchFamily="18" charset="0"/>
              <a:hlinkClick r:id="" action="ppaction://noaction"/>
            </a:endParaRPr>
          </a:p>
          <a:p>
            <a:pPr lvl="2" algn="ctr"/>
            <a:endParaRPr lang="en-US" sz="1100" i="1" dirty="0">
              <a:latin typeface="Georgia" panose="02040502050405020303" pitchFamily="18" charset="0"/>
              <a:hlinkClick r:id="rId4"/>
            </a:endParaRPr>
          </a:p>
          <a:p>
            <a:pPr algn="ctr"/>
            <a:endParaRPr lang="en-US" sz="3600" dirty="0">
              <a:latin typeface="Georgia" panose="02040502050405020303" pitchFamily="18" charset="0"/>
            </a:endParaRPr>
          </a:p>
          <a:p>
            <a:pPr algn="r"/>
            <a:endParaRPr lang="en-US" sz="2800" b="1" dirty="0">
              <a:latin typeface="Arial" panose="020B0604020202020204" pitchFamily="34" charset="0"/>
              <a:cs typeface="Arial" panose="020B0604020202020204" pitchFamily="34" charset="0"/>
            </a:endParaRPr>
          </a:p>
          <a:p>
            <a:pPr algn="r"/>
            <a:endParaRPr lang="en-US" sz="5400" b="1" dirty="0">
              <a:latin typeface="Arial" panose="020B0604020202020204" pitchFamily="34" charset="0"/>
              <a:cs typeface="Arial" panose="020B0604020202020204" pitchFamily="34" charset="0"/>
            </a:endParaRPr>
          </a:p>
          <a:p>
            <a:pPr marL="12700" algn="r">
              <a:lnSpc>
                <a:spcPct val="100000"/>
              </a:lnSpc>
            </a:pPr>
            <a:endParaRPr lang="en-US" sz="2000" b="1" i="1" dirty="0">
              <a:latin typeface="Georgia" panose="02040502050405020303" pitchFamily="18" charset="0"/>
              <a:cs typeface="Arial"/>
            </a:endParaRPr>
          </a:p>
          <a:p>
            <a:pPr marL="12700" algn="r">
              <a:lnSpc>
                <a:spcPct val="100000"/>
              </a:lnSpc>
            </a:pPr>
            <a:endParaRPr lang="en-US" sz="2000" b="1" i="1" dirty="0">
              <a:latin typeface="Arial"/>
              <a:cs typeface="Arial"/>
            </a:endParaRPr>
          </a:p>
          <a:p>
            <a:pPr marL="12700" algn="r">
              <a:lnSpc>
                <a:spcPct val="100000"/>
              </a:lnSpc>
            </a:pPr>
            <a:endParaRPr lang="en-US" sz="2000" b="1" i="1" dirty="0">
              <a:latin typeface="Arial"/>
              <a:cs typeface="Arial"/>
            </a:endParaRPr>
          </a:p>
        </p:txBody>
      </p:sp>
      <p:pic>
        <p:nvPicPr>
          <p:cNvPr id="8" name="Picture 2" descr="image001">
            <a:extLst>
              <a:ext uri="{FF2B5EF4-FFF2-40B4-BE49-F238E27FC236}">
                <a16:creationId xmlns:a16="http://schemas.microsoft.com/office/drawing/2014/main" id="{9726B7E7-ABEC-4B1A-A7E3-8FCC81631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028" y="6172200"/>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195B2D7-5A3A-41BA-92C3-7D9FEF46B1FA}"/>
              </a:ext>
            </a:extLst>
          </p:cNvPr>
          <p:cNvSpPr txBox="1"/>
          <p:nvPr/>
        </p:nvSpPr>
        <p:spPr>
          <a:xfrm>
            <a:off x="1810116" y="1646237"/>
            <a:ext cx="7376160" cy="900246"/>
          </a:xfrm>
          <a:prstGeom prst="rect">
            <a:avLst/>
          </a:prstGeom>
          <a:noFill/>
        </p:spPr>
        <p:txBody>
          <a:bodyPr wrap="square" rtlCol="0">
            <a:spAutoFit/>
          </a:bodyPr>
          <a:lstStyle/>
          <a:p>
            <a:pPr marL="12700">
              <a:tabLst>
                <a:tab pos="356235" algn="l"/>
              </a:tabLst>
            </a:pPr>
            <a:r>
              <a:rPr lang="en-US" sz="1750" b="1" i="1" spc="-20" dirty="0">
                <a:solidFill>
                  <a:schemeClr val="tx2">
                    <a:lumMod val="75000"/>
                  </a:schemeClr>
                </a:solidFill>
                <a:latin typeface="Georgia" panose="02040502050405020303" pitchFamily="18" charset="0"/>
                <a:cs typeface="Arial"/>
              </a:rPr>
              <a:t>Mission:  </a:t>
            </a:r>
            <a:r>
              <a:rPr lang="en-US" sz="1750" i="1" spc="-20" dirty="0">
                <a:solidFill>
                  <a:schemeClr val="tx2">
                    <a:lumMod val="75000"/>
                  </a:schemeClr>
                </a:solidFill>
                <a:latin typeface="Georgia" panose="02040502050405020303" pitchFamily="18" charset="0"/>
                <a:cs typeface="Arial"/>
              </a:rPr>
              <a:t>The</a:t>
            </a:r>
            <a:r>
              <a:rPr lang="en-US" sz="1750" i="1" spc="10"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National</a:t>
            </a:r>
            <a:r>
              <a:rPr lang="en-US" sz="1750" i="1" spc="15" dirty="0">
                <a:solidFill>
                  <a:schemeClr val="tx2">
                    <a:lumMod val="75000"/>
                  </a:schemeClr>
                </a:solidFill>
                <a:latin typeface="Georgia" panose="02040502050405020303" pitchFamily="18" charset="0"/>
                <a:cs typeface="Arial"/>
              </a:rPr>
              <a:t> </a:t>
            </a:r>
            <a:r>
              <a:rPr lang="en-US" sz="1750" i="1" spc="-20" dirty="0">
                <a:solidFill>
                  <a:schemeClr val="tx2">
                    <a:lumMod val="75000"/>
                  </a:schemeClr>
                </a:solidFill>
                <a:latin typeface="Georgia" panose="02040502050405020303" pitchFamily="18" charset="0"/>
                <a:cs typeface="Arial"/>
              </a:rPr>
              <a:t>Cemete</a:t>
            </a:r>
            <a:r>
              <a:rPr lang="en-US" sz="1750" i="1" spc="-5" dirty="0">
                <a:solidFill>
                  <a:schemeClr val="tx2">
                    <a:lumMod val="75000"/>
                  </a:schemeClr>
                </a:solidFill>
                <a:latin typeface="Georgia" panose="02040502050405020303" pitchFamily="18" charset="0"/>
                <a:cs typeface="Arial"/>
              </a:rPr>
              <a:t>r</a:t>
            </a:r>
            <a:r>
              <a:rPr lang="en-US" sz="1750" i="1" spc="-15" dirty="0">
                <a:solidFill>
                  <a:schemeClr val="tx2">
                    <a:lumMod val="75000"/>
                  </a:schemeClr>
                </a:solidFill>
                <a:latin typeface="Georgia" panose="02040502050405020303" pitchFamily="18" charset="0"/>
                <a:cs typeface="Arial"/>
              </a:rPr>
              <a:t>y</a:t>
            </a:r>
            <a:r>
              <a:rPr lang="en-US" sz="1750" i="1" spc="-120"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Admini</a:t>
            </a:r>
            <a:r>
              <a:rPr lang="en-US" sz="1750" i="1" spc="-10" dirty="0">
                <a:solidFill>
                  <a:schemeClr val="tx2">
                    <a:lumMod val="75000"/>
                  </a:schemeClr>
                </a:solidFill>
                <a:latin typeface="Georgia" panose="02040502050405020303" pitchFamily="18" charset="0"/>
                <a:cs typeface="Arial"/>
              </a:rPr>
              <a:t>str</a:t>
            </a:r>
            <a:r>
              <a:rPr lang="en-US" sz="1750" i="1" spc="-15" dirty="0">
                <a:solidFill>
                  <a:schemeClr val="tx2">
                    <a:lumMod val="75000"/>
                  </a:schemeClr>
                </a:solidFill>
                <a:latin typeface="Georgia" panose="02040502050405020303" pitchFamily="18" charset="0"/>
                <a:cs typeface="Arial"/>
              </a:rPr>
              <a:t>a</a:t>
            </a:r>
            <a:r>
              <a:rPr lang="en-US" sz="1750" i="1" spc="-10" dirty="0">
                <a:solidFill>
                  <a:schemeClr val="tx2">
                    <a:lumMod val="75000"/>
                  </a:schemeClr>
                </a:solidFill>
                <a:latin typeface="Georgia" panose="02040502050405020303" pitchFamily="18" charset="0"/>
                <a:cs typeface="Arial"/>
              </a:rPr>
              <a:t>ti</a:t>
            </a:r>
            <a:r>
              <a:rPr lang="en-US" sz="1750" i="1" spc="-15" dirty="0">
                <a:solidFill>
                  <a:schemeClr val="tx2">
                    <a:lumMod val="75000"/>
                  </a:schemeClr>
                </a:solidFill>
                <a:latin typeface="Georgia" panose="02040502050405020303" pitchFamily="18" charset="0"/>
                <a:cs typeface="Arial"/>
              </a:rPr>
              <a:t>o</a:t>
            </a:r>
            <a:r>
              <a:rPr lang="en-US" sz="1750" i="1" spc="-20" dirty="0">
                <a:solidFill>
                  <a:schemeClr val="tx2">
                    <a:lumMod val="75000"/>
                  </a:schemeClr>
                </a:solidFill>
                <a:latin typeface="Georgia" panose="02040502050405020303" pitchFamily="18" charset="0"/>
                <a:cs typeface="Arial"/>
              </a:rPr>
              <a:t>n</a:t>
            </a:r>
            <a:r>
              <a:rPr lang="en-US" sz="1750" i="1" spc="10"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ho</a:t>
            </a:r>
            <a:r>
              <a:rPr lang="en-US" sz="1750" i="1" spc="-20" dirty="0">
                <a:solidFill>
                  <a:schemeClr val="tx2">
                    <a:lumMod val="75000"/>
                  </a:schemeClr>
                </a:solidFill>
                <a:latin typeface="Georgia" panose="02040502050405020303" pitchFamily="18" charset="0"/>
                <a:cs typeface="Arial"/>
              </a:rPr>
              <a:t>n</a:t>
            </a:r>
            <a:r>
              <a:rPr lang="en-US" sz="1750" i="1" spc="-15" dirty="0">
                <a:solidFill>
                  <a:schemeClr val="tx2">
                    <a:lumMod val="75000"/>
                  </a:schemeClr>
                </a:solidFill>
                <a:latin typeface="Georgia" panose="02040502050405020303" pitchFamily="18" charset="0"/>
                <a:cs typeface="Arial"/>
              </a:rPr>
              <a:t>ors</a:t>
            </a:r>
            <a:r>
              <a:rPr lang="en-US" sz="1750" i="1" spc="5" dirty="0">
                <a:solidFill>
                  <a:schemeClr val="tx2">
                    <a:lumMod val="75000"/>
                  </a:schemeClr>
                </a:solidFill>
                <a:latin typeface="Georgia" panose="02040502050405020303" pitchFamily="18" charset="0"/>
                <a:cs typeface="Arial"/>
              </a:rPr>
              <a:t> </a:t>
            </a:r>
            <a:r>
              <a:rPr lang="en-US" sz="1750" i="1" spc="-180" dirty="0">
                <a:solidFill>
                  <a:schemeClr val="tx2">
                    <a:lumMod val="75000"/>
                  </a:schemeClr>
                </a:solidFill>
                <a:latin typeface="Georgia" panose="02040502050405020303" pitchFamily="18" charset="0"/>
                <a:cs typeface="Arial"/>
              </a:rPr>
              <a:t>V</a:t>
            </a:r>
            <a:r>
              <a:rPr lang="en-US" sz="1750" i="1" spc="-15" dirty="0">
                <a:solidFill>
                  <a:schemeClr val="tx2">
                    <a:lumMod val="75000"/>
                  </a:schemeClr>
                </a:solidFill>
                <a:latin typeface="Georgia" panose="02040502050405020303" pitchFamily="18" charset="0"/>
                <a:cs typeface="Arial"/>
              </a:rPr>
              <a:t>et</a:t>
            </a:r>
            <a:r>
              <a:rPr lang="en-US" sz="1750" i="1" spc="-10" dirty="0">
                <a:solidFill>
                  <a:schemeClr val="tx2">
                    <a:lumMod val="75000"/>
                  </a:schemeClr>
                </a:solidFill>
                <a:latin typeface="Georgia" panose="02040502050405020303" pitchFamily="18" charset="0"/>
                <a:cs typeface="Arial"/>
              </a:rPr>
              <a:t>er</a:t>
            </a:r>
            <a:r>
              <a:rPr lang="en-US" sz="1750" i="1" spc="-15" dirty="0">
                <a:solidFill>
                  <a:schemeClr val="tx2">
                    <a:lumMod val="75000"/>
                  </a:schemeClr>
                </a:solidFill>
                <a:latin typeface="Georgia" panose="02040502050405020303" pitchFamily="18" charset="0"/>
                <a:cs typeface="Arial"/>
              </a:rPr>
              <a:t>ans</a:t>
            </a:r>
            <a:r>
              <a:rPr lang="en-US" sz="1750" i="1" spc="5" dirty="0">
                <a:solidFill>
                  <a:schemeClr val="tx2">
                    <a:lumMod val="75000"/>
                  </a:schemeClr>
                </a:solidFill>
                <a:latin typeface="Georgia" panose="02040502050405020303" pitchFamily="18" charset="0"/>
                <a:cs typeface="Arial"/>
              </a:rPr>
              <a:t> </a:t>
            </a:r>
            <a:r>
              <a:rPr lang="en-US" sz="1750" i="1" spc="-20" dirty="0">
                <a:solidFill>
                  <a:schemeClr val="tx2">
                    <a:lumMod val="75000"/>
                  </a:schemeClr>
                </a:solidFill>
                <a:latin typeface="Georgia" panose="02040502050405020303" pitchFamily="18" charset="0"/>
                <a:cs typeface="Arial"/>
              </a:rPr>
              <a:t>a</a:t>
            </a:r>
            <a:r>
              <a:rPr lang="en-US" sz="1750" i="1" spc="-10" dirty="0">
                <a:solidFill>
                  <a:schemeClr val="tx2">
                    <a:lumMod val="75000"/>
                  </a:schemeClr>
                </a:solidFill>
                <a:latin typeface="Georgia" panose="02040502050405020303" pitchFamily="18" charset="0"/>
                <a:cs typeface="Arial"/>
              </a:rPr>
              <a:t>n</a:t>
            </a:r>
            <a:r>
              <a:rPr lang="en-US" sz="1750" i="1" spc="-20" dirty="0">
                <a:solidFill>
                  <a:schemeClr val="tx2">
                    <a:lumMod val="75000"/>
                  </a:schemeClr>
                </a:solidFill>
                <a:latin typeface="Georgia" panose="02040502050405020303" pitchFamily="18" charset="0"/>
                <a:cs typeface="Arial"/>
              </a:rPr>
              <a:t>d</a:t>
            </a:r>
            <a:r>
              <a:rPr lang="en-US" sz="1750" i="1" spc="15"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th</a:t>
            </a:r>
            <a:r>
              <a:rPr lang="en-US" sz="1750" i="1" spc="-10" dirty="0">
                <a:solidFill>
                  <a:schemeClr val="tx2">
                    <a:lumMod val="75000"/>
                  </a:schemeClr>
                </a:solidFill>
                <a:latin typeface="Georgia" panose="02040502050405020303" pitchFamily="18" charset="0"/>
                <a:cs typeface="Arial"/>
              </a:rPr>
              <a:t>eir</a:t>
            </a:r>
            <a:r>
              <a:rPr lang="en-US" sz="1750" i="1" spc="-5" dirty="0">
                <a:solidFill>
                  <a:schemeClr val="tx2">
                    <a:lumMod val="75000"/>
                  </a:schemeClr>
                </a:solidFill>
                <a:latin typeface="Georgia" panose="02040502050405020303" pitchFamily="18" charset="0"/>
                <a:cs typeface="Arial"/>
              </a:rPr>
              <a:t> </a:t>
            </a:r>
            <a:r>
              <a:rPr lang="en-US" sz="1750" i="1" spc="-20" dirty="0">
                <a:solidFill>
                  <a:schemeClr val="tx2">
                    <a:lumMod val="75000"/>
                  </a:schemeClr>
                </a:solidFill>
                <a:latin typeface="Georgia" panose="02040502050405020303" pitchFamily="18" charset="0"/>
                <a:cs typeface="Arial"/>
              </a:rPr>
              <a:t>fam</a:t>
            </a:r>
            <a:r>
              <a:rPr lang="en-US" sz="1750" i="1" spc="-5" dirty="0">
                <a:solidFill>
                  <a:schemeClr val="tx2">
                    <a:lumMod val="75000"/>
                  </a:schemeClr>
                </a:solidFill>
                <a:latin typeface="Georgia" panose="02040502050405020303" pitchFamily="18" charset="0"/>
                <a:cs typeface="Arial"/>
              </a:rPr>
              <a:t>i</a:t>
            </a:r>
            <a:r>
              <a:rPr lang="en-US" sz="1750" i="1" spc="-10" dirty="0">
                <a:solidFill>
                  <a:schemeClr val="tx2">
                    <a:lumMod val="75000"/>
                  </a:schemeClr>
                </a:solidFill>
                <a:latin typeface="Georgia" panose="02040502050405020303" pitchFamily="18" charset="0"/>
                <a:cs typeface="Arial"/>
              </a:rPr>
              <a:t>li</a:t>
            </a:r>
            <a:r>
              <a:rPr lang="en-US" sz="1750" i="1" spc="-15" dirty="0">
                <a:solidFill>
                  <a:schemeClr val="tx2">
                    <a:lumMod val="75000"/>
                  </a:schemeClr>
                </a:solidFill>
                <a:latin typeface="Georgia" panose="02040502050405020303" pitchFamily="18" charset="0"/>
                <a:cs typeface="Arial"/>
              </a:rPr>
              <a:t>es</a:t>
            </a:r>
            <a:r>
              <a:rPr lang="en-US" sz="1750" i="1" spc="15"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with</a:t>
            </a:r>
            <a:r>
              <a:rPr lang="en-US" sz="1750" i="1" dirty="0">
                <a:solidFill>
                  <a:schemeClr val="tx2">
                    <a:lumMod val="75000"/>
                  </a:schemeClr>
                </a:solidFill>
                <a:latin typeface="Georgia" panose="02040502050405020303" pitchFamily="18" charset="0"/>
                <a:cs typeface="Arial"/>
              </a:rPr>
              <a:t> </a:t>
            </a:r>
            <a:r>
              <a:rPr lang="en-US" sz="1750" i="1" spc="-10" dirty="0">
                <a:solidFill>
                  <a:schemeClr val="tx2">
                    <a:lumMod val="75000"/>
                  </a:schemeClr>
                </a:solidFill>
                <a:latin typeface="Georgia" panose="02040502050405020303" pitchFamily="18" charset="0"/>
                <a:cs typeface="Arial"/>
              </a:rPr>
              <a:t>f</a:t>
            </a:r>
            <a:r>
              <a:rPr lang="en-US" sz="1750" i="1" spc="-5" dirty="0">
                <a:solidFill>
                  <a:schemeClr val="tx2">
                    <a:lumMod val="75000"/>
                  </a:schemeClr>
                </a:solidFill>
                <a:latin typeface="Georgia" panose="02040502050405020303" pitchFamily="18" charset="0"/>
                <a:cs typeface="Arial"/>
              </a:rPr>
              <a:t>i</a:t>
            </a:r>
            <a:r>
              <a:rPr lang="en-US" sz="1750" i="1" spc="-20" dirty="0">
                <a:solidFill>
                  <a:schemeClr val="tx2">
                    <a:lumMod val="75000"/>
                  </a:schemeClr>
                </a:solidFill>
                <a:latin typeface="Georgia" panose="02040502050405020303" pitchFamily="18" charset="0"/>
                <a:cs typeface="Arial"/>
              </a:rPr>
              <a:t>n</a:t>
            </a:r>
            <a:r>
              <a:rPr lang="en-US" sz="1750" i="1" spc="-15" dirty="0">
                <a:solidFill>
                  <a:schemeClr val="tx2">
                    <a:lumMod val="75000"/>
                  </a:schemeClr>
                </a:solidFill>
                <a:latin typeface="Georgia" panose="02040502050405020303" pitchFamily="18" charset="0"/>
                <a:cs typeface="Arial"/>
              </a:rPr>
              <a:t>a</a:t>
            </a:r>
            <a:r>
              <a:rPr lang="en-US" sz="1750" i="1" spc="-10" dirty="0">
                <a:solidFill>
                  <a:schemeClr val="tx2">
                    <a:lumMod val="75000"/>
                  </a:schemeClr>
                </a:solidFill>
                <a:latin typeface="Georgia" panose="02040502050405020303" pitchFamily="18" charset="0"/>
                <a:cs typeface="Arial"/>
              </a:rPr>
              <a:t>l r</a:t>
            </a:r>
            <a:r>
              <a:rPr lang="en-US" sz="1750" i="1" spc="-15" dirty="0">
                <a:solidFill>
                  <a:schemeClr val="tx2">
                    <a:lumMod val="75000"/>
                  </a:schemeClr>
                </a:solidFill>
                <a:latin typeface="Georgia" panose="02040502050405020303" pitchFamily="18" charset="0"/>
                <a:cs typeface="Arial"/>
              </a:rPr>
              <a:t>es</a:t>
            </a:r>
            <a:r>
              <a:rPr lang="en-US" sz="1750" i="1" spc="-5" dirty="0">
                <a:solidFill>
                  <a:schemeClr val="tx2">
                    <a:lumMod val="75000"/>
                  </a:schemeClr>
                </a:solidFill>
                <a:latin typeface="Georgia" panose="02040502050405020303" pitchFamily="18" charset="0"/>
                <a:cs typeface="Arial"/>
              </a:rPr>
              <a:t>t</a:t>
            </a:r>
            <a:r>
              <a:rPr lang="en-US" sz="1750" i="1" spc="-10" dirty="0">
                <a:solidFill>
                  <a:schemeClr val="tx2">
                    <a:lumMod val="75000"/>
                  </a:schemeClr>
                </a:solidFill>
                <a:latin typeface="Georgia" panose="02040502050405020303" pitchFamily="18" charset="0"/>
                <a:cs typeface="Arial"/>
              </a:rPr>
              <a:t>i</a:t>
            </a:r>
            <a:r>
              <a:rPr lang="en-US" sz="1750" i="1" spc="-15" dirty="0">
                <a:solidFill>
                  <a:schemeClr val="tx2">
                    <a:lumMod val="75000"/>
                  </a:schemeClr>
                </a:solidFill>
                <a:latin typeface="Georgia" panose="02040502050405020303" pitchFamily="18" charset="0"/>
                <a:cs typeface="Arial"/>
              </a:rPr>
              <a:t>n</a:t>
            </a:r>
            <a:r>
              <a:rPr lang="en-US" sz="1750" i="1" spc="-20" dirty="0">
                <a:solidFill>
                  <a:schemeClr val="tx2">
                    <a:lumMod val="75000"/>
                  </a:schemeClr>
                </a:solidFill>
                <a:latin typeface="Georgia" panose="02040502050405020303" pitchFamily="18" charset="0"/>
                <a:cs typeface="Arial"/>
              </a:rPr>
              <a:t>g</a:t>
            </a:r>
            <a:r>
              <a:rPr lang="en-US" sz="1750" i="1" spc="-5" dirty="0">
                <a:solidFill>
                  <a:schemeClr val="tx2">
                    <a:lumMod val="75000"/>
                  </a:schemeClr>
                </a:solidFill>
                <a:latin typeface="Georgia" panose="02040502050405020303" pitchFamily="18" charset="0"/>
                <a:cs typeface="Arial"/>
              </a:rPr>
              <a:t> </a:t>
            </a:r>
            <a:r>
              <a:rPr lang="en-US" sz="1750" i="1" spc="-10" dirty="0">
                <a:solidFill>
                  <a:schemeClr val="tx2">
                    <a:lumMod val="75000"/>
                  </a:schemeClr>
                </a:solidFill>
                <a:latin typeface="Georgia" panose="02040502050405020303" pitchFamily="18" charset="0"/>
                <a:cs typeface="Arial"/>
              </a:rPr>
              <a:t>pl</a:t>
            </a:r>
            <a:r>
              <a:rPr lang="en-US" sz="1750" i="1" spc="-15" dirty="0">
                <a:solidFill>
                  <a:schemeClr val="tx2">
                    <a:lumMod val="75000"/>
                  </a:schemeClr>
                </a:solidFill>
                <a:latin typeface="Georgia" panose="02040502050405020303" pitchFamily="18" charset="0"/>
                <a:cs typeface="Arial"/>
              </a:rPr>
              <a:t>aces</a:t>
            </a:r>
            <a:r>
              <a:rPr lang="en-US" sz="1750" i="1" spc="15"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in</a:t>
            </a:r>
            <a:r>
              <a:rPr lang="en-US" sz="1750" i="1" spc="10" dirty="0">
                <a:solidFill>
                  <a:schemeClr val="tx2">
                    <a:lumMod val="75000"/>
                  </a:schemeClr>
                </a:solidFill>
                <a:latin typeface="Georgia" panose="02040502050405020303" pitchFamily="18" charset="0"/>
                <a:cs typeface="Arial"/>
              </a:rPr>
              <a:t> </a:t>
            </a:r>
            <a:r>
              <a:rPr lang="en-US" sz="1750" i="1" spc="-20" dirty="0">
                <a:solidFill>
                  <a:schemeClr val="tx2">
                    <a:lumMod val="75000"/>
                  </a:schemeClr>
                </a:solidFill>
                <a:latin typeface="Georgia" panose="02040502050405020303" pitchFamily="18" charset="0"/>
                <a:cs typeface="Arial"/>
              </a:rPr>
              <a:t>n</a:t>
            </a:r>
            <a:r>
              <a:rPr lang="en-US" sz="1750" i="1" spc="-15" dirty="0">
                <a:solidFill>
                  <a:schemeClr val="tx2">
                    <a:lumMod val="75000"/>
                  </a:schemeClr>
                </a:solidFill>
                <a:latin typeface="Georgia" panose="02040502050405020303" pitchFamily="18" charset="0"/>
                <a:cs typeface="Arial"/>
              </a:rPr>
              <a:t>a</a:t>
            </a:r>
            <a:r>
              <a:rPr lang="en-US" sz="1750" i="1" spc="-10" dirty="0">
                <a:solidFill>
                  <a:schemeClr val="tx2">
                    <a:lumMod val="75000"/>
                  </a:schemeClr>
                </a:solidFill>
                <a:latin typeface="Georgia" panose="02040502050405020303" pitchFamily="18" charset="0"/>
                <a:cs typeface="Arial"/>
              </a:rPr>
              <a:t>ti</a:t>
            </a:r>
            <a:r>
              <a:rPr lang="en-US" sz="1750" i="1" spc="-15" dirty="0">
                <a:solidFill>
                  <a:schemeClr val="tx2">
                    <a:lumMod val="75000"/>
                  </a:schemeClr>
                </a:solidFill>
                <a:latin typeface="Georgia" panose="02040502050405020303" pitchFamily="18" charset="0"/>
                <a:cs typeface="Arial"/>
              </a:rPr>
              <a:t>o</a:t>
            </a:r>
            <a:r>
              <a:rPr lang="en-US" sz="1750" i="1" spc="-20" dirty="0">
                <a:solidFill>
                  <a:schemeClr val="tx2">
                    <a:lumMod val="75000"/>
                  </a:schemeClr>
                </a:solidFill>
                <a:latin typeface="Georgia" panose="02040502050405020303" pitchFamily="18" charset="0"/>
                <a:cs typeface="Arial"/>
              </a:rPr>
              <a:t>n</a:t>
            </a:r>
            <a:r>
              <a:rPr lang="en-US" sz="1750" i="1" spc="-15" dirty="0">
                <a:solidFill>
                  <a:schemeClr val="tx2">
                    <a:lumMod val="75000"/>
                  </a:schemeClr>
                </a:solidFill>
                <a:latin typeface="Georgia" panose="02040502050405020303" pitchFamily="18" charset="0"/>
                <a:cs typeface="Arial"/>
              </a:rPr>
              <a:t>a</a:t>
            </a:r>
            <a:r>
              <a:rPr lang="en-US" sz="1750" i="1" spc="-10" dirty="0">
                <a:solidFill>
                  <a:schemeClr val="tx2">
                    <a:lumMod val="75000"/>
                  </a:schemeClr>
                </a:solidFill>
                <a:latin typeface="Georgia" panose="02040502050405020303" pitchFamily="18" charset="0"/>
                <a:cs typeface="Arial"/>
              </a:rPr>
              <a:t>l</a:t>
            </a:r>
            <a:r>
              <a:rPr lang="en-US" sz="1750" i="1" spc="10"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sh</a:t>
            </a:r>
            <a:r>
              <a:rPr lang="en-US" sz="1750" i="1" spc="-10" dirty="0">
                <a:solidFill>
                  <a:schemeClr val="tx2">
                    <a:lumMod val="75000"/>
                  </a:schemeClr>
                </a:solidFill>
                <a:latin typeface="Georgia" panose="02040502050405020303" pitchFamily="18" charset="0"/>
                <a:cs typeface="Arial"/>
              </a:rPr>
              <a:t>rin</a:t>
            </a:r>
            <a:r>
              <a:rPr lang="en-US" sz="1750" i="1" spc="-15" dirty="0">
                <a:solidFill>
                  <a:schemeClr val="tx2">
                    <a:lumMod val="75000"/>
                  </a:schemeClr>
                </a:solidFill>
                <a:latin typeface="Georgia" panose="02040502050405020303" pitchFamily="18" charset="0"/>
                <a:cs typeface="Arial"/>
              </a:rPr>
              <a:t>es</a:t>
            </a:r>
            <a:r>
              <a:rPr lang="en-US" sz="1750" i="1" spc="20" dirty="0">
                <a:solidFill>
                  <a:schemeClr val="tx2">
                    <a:lumMod val="75000"/>
                  </a:schemeClr>
                </a:solidFill>
                <a:latin typeface="Georgia" panose="02040502050405020303" pitchFamily="18" charset="0"/>
                <a:cs typeface="Arial"/>
              </a:rPr>
              <a:t> </a:t>
            </a:r>
            <a:r>
              <a:rPr lang="en-US" sz="1750" i="1" spc="-20" dirty="0">
                <a:solidFill>
                  <a:schemeClr val="tx2">
                    <a:lumMod val="75000"/>
                  </a:schemeClr>
                </a:solidFill>
                <a:latin typeface="Georgia" panose="02040502050405020303" pitchFamily="18" charset="0"/>
                <a:cs typeface="Arial"/>
              </a:rPr>
              <a:t>a</a:t>
            </a:r>
            <a:r>
              <a:rPr lang="en-US" sz="1750" i="1" spc="-15" dirty="0">
                <a:solidFill>
                  <a:schemeClr val="tx2">
                    <a:lumMod val="75000"/>
                  </a:schemeClr>
                </a:solidFill>
                <a:latin typeface="Georgia" panose="02040502050405020303" pitchFamily="18" charset="0"/>
                <a:cs typeface="Arial"/>
              </a:rPr>
              <a:t>n</a:t>
            </a:r>
            <a:r>
              <a:rPr lang="en-US" sz="1750" i="1" spc="-20" dirty="0">
                <a:solidFill>
                  <a:schemeClr val="tx2">
                    <a:lumMod val="75000"/>
                  </a:schemeClr>
                </a:solidFill>
                <a:latin typeface="Georgia" panose="02040502050405020303" pitchFamily="18" charset="0"/>
                <a:cs typeface="Arial"/>
              </a:rPr>
              <a:t>d</a:t>
            </a:r>
            <a:r>
              <a:rPr lang="en-US" sz="1750" i="1" spc="15" dirty="0">
                <a:solidFill>
                  <a:schemeClr val="tx2">
                    <a:lumMod val="75000"/>
                  </a:schemeClr>
                </a:solidFill>
                <a:latin typeface="Georgia" panose="02040502050405020303" pitchFamily="18" charset="0"/>
                <a:cs typeface="Arial"/>
              </a:rPr>
              <a:t> </a:t>
            </a:r>
            <a:r>
              <a:rPr lang="en-US" sz="1750" i="1" spc="-10" dirty="0">
                <a:solidFill>
                  <a:schemeClr val="tx2">
                    <a:lumMod val="75000"/>
                  </a:schemeClr>
                </a:solidFill>
                <a:latin typeface="Georgia" panose="02040502050405020303" pitchFamily="18" charset="0"/>
                <a:cs typeface="Arial"/>
              </a:rPr>
              <a:t>l</a:t>
            </a:r>
            <a:r>
              <a:rPr lang="en-US" sz="1750" i="1" spc="-15" dirty="0">
                <a:solidFill>
                  <a:schemeClr val="tx2">
                    <a:lumMod val="75000"/>
                  </a:schemeClr>
                </a:solidFill>
                <a:latin typeface="Georgia" panose="02040502050405020303" pitchFamily="18" charset="0"/>
                <a:cs typeface="Arial"/>
              </a:rPr>
              <a:t>as</a:t>
            </a:r>
            <a:r>
              <a:rPr lang="en-US" sz="1750" i="1" spc="-5" dirty="0">
                <a:solidFill>
                  <a:schemeClr val="tx2">
                    <a:lumMod val="75000"/>
                  </a:schemeClr>
                </a:solidFill>
                <a:latin typeface="Georgia" panose="02040502050405020303" pitchFamily="18" charset="0"/>
                <a:cs typeface="Arial"/>
              </a:rPr>
              <a:t>t</a:t>
            </a:r>
            <a:r>
              <a:rPr lang="en-US" sz="1750" i="1" spc="-10" dirty="0">
                <a:solidFill>
                  <a:schemeClr val="tx2">
                    <a:lumMod val="75000"/>
                  </a:schemeClr>
                </a:solidFill>
                <a:latin typeface="Georgia" panose="02040502050405020303" pitchFamily="18" charset="0"/>
                <a:cs typeface="Arial"/>
              </a:rPr>
              <a:t>i</a:t>
            </a:r>
            <a:r>
              <a:rPr lang="en-US" sz="1750" i="1" spc="-15" dirty="0">
                <a:solidFill>
                  <a:schemeClr val="tx2">
                    <a:lumMod val="75000"/>
                  </a:schemeClr>
                </a:solidFill>
                <a:latin typeface="Georgia" panose="02040502050405020303" pitchFamily="18" charset="0"/>
                <a:cs typeface="Arial"/>
              </a:rPr>
              <a:t>n</a:t>
            </a:r>
            <a:r>
              <a:rPr lang="en-US" sz="1750" i="1" spc="-20" dirty="0">
                <a:solidFill>
                  <a:schemeClr val="tx2">
                    <a:lumMod val="75000"/>
                  </a:schemeClr>
                </a:solidFill>
                <a:latin typeface="Georgia" panose="02040502050405020303" pitchFamily="18" charset="0"/>
                <a:cs typeface="Arial"/>
              </a:rPr>
              <a:t>g</a:t>
            </a:r>
            <a:r>
              <a:rPr lang="en-US" sz="1750" i="1" spc="-10" dirty="0">
                <a:solidFill>
                  <a:schemeClr val="tx2">
                    <a:lumMod val="75000"/>
                  </a:schemeClr>
                </a:solidFill>
                <a:latin typeface="Georgia" panose="02040502050405020303" pitchFamily="18" charset="0"/>
                <a:cs typeface="Arial"/>
              </a:rPr>
              <a:t> tr</a:t>
            </a:r>
            <a:r>
              <a:rPr lang="en-US" sz="1750" i="1" spc="-5" dirty="0">
                <a:solidFill>
                  <a:schemeClr val="tx2">
                    <a:lumMod val="75000"/>
                  </a:schemeClr>
                </a:solidFill>
                <a:latin typeface="Georgia" panose="02040502050405020303" pitchFamily="18" charset="0"/>
                <a:cs typeface="Arial"/>
              </a:rPr>
              <a:t>i</a:t>
            </a:r>
            <a:r>
              <a:rPr lang="en-US" sz="1750" i="1" spc="-20" dirty="0">
                <a:solidFill>
                  <a:schemeClr val="tx2">
                    <a:lumMod val="75000"/>
                  </a:schemeClr>
                </a:solidFill>
                <a:latin typeface="Georgia" panose="02040502050405020303" pitchFamily="18" charset="0"/>
                <a:cs typeface="Arial"/>
              </a:rPr>
              <a:t>bu</a:t>
            </a:r>
            <a:r>
              <a:rPr lang="en-US" sz="1750" i="1" spc="-5" dirty="0">
                <a:solidFill>
                  <a:schemeClr val="tx2">
                    <a:lumMod val="75000"/>
                  </a:schemeClr>
                </a:solidFill>
                <a:latin typeface="Georgia" panose="02040502050405020303" pitchFamily="18" charset="0"/>
                <a:cs typeface="Arial"/>
              </a:rPr>
              <a:t>t</a:t>
            </a:r>
            <a:r>
              <a:rPr lang="en-US" sz="1750" i="1" spc="-15" dirty="0">
                <a:solidFill>
                  <a:schemeClr val="tx2">
                    <a:lumMod val="75000"/>
                  </a:schemeClr>
                </a:solidFill>
                <a:latin typeface="Georgia" panose="02040502050405020303" pitchFamily="18" charset="0"/>
                <a:cs typeface="Arial"/>
              </a:rPr>
              <a:t>es</a:t>
            </a:r>
            <a:r>
              <a:rPr lang="en-US" sz="1750" i="1" spc="-10"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tha</a:t>
            </a:r>
            <a:r>
              <a:rPr lang="en-US" sz="1750" i="1" spc="-10" dirty="0">
                <a:solidFill>
                  <a:schemeClr val="tx2">
                    <a:lumMod val="75000"/>
                  </a:schemeClr>
                </a:solidFill>
                <a:latin typeface="Georgia" panose="02040502050405020303" pitchFamily="18" charset="0"/>
                <a:cs typeface="Arial"/>
              </a:rPr>
              <a:t>t</a:t>
            </a:r>
            <a:r>
              <a:rPr lang="en-US" sz="1750" i="1" spc="-5" dirty="0">
                <a:solidFill>
                  <a:schemeClr val="tx2">
                    <a:lumMod val="75000"/>
                  </a:schemeClr>
                </a:solidFill>
                <a:latin typeface="Georgia" panose="02040502050405020303" pitchFamily="18" charset="0"/>
                <a:cs typeface="Arial"/>
              </a:rPr>
              <a:t> </a:t>
            </a:r>
            <a:r>
              <a:rPr lang="en-US" sz="1750" i="1" spc="-20" dirty="0">
                <a:solidFill>
                  <a:schemeClr val="tx2">
                    <a:lumMod val="75000"/>
                  </a:schemeClr>
                </a:solidFill>
                <a:latin typeface="Georgia" panose="02040502050405020303" pitchFamily="18" charset="0"/>
                <a:cs typeface="Arial"/>
              </a:rPr>
              <a:t>commemora</a:t>
            </a:r>
            <a:r>
              <a:rPr lang="en-US" sz="1750" i="1" spc="-5" dirty="0">
                <a:solidFill>
                  <a:schemeClr val="tx2">
                    <a:lumMod val="75000"/>
                  </a:schemeClr>
                </a:solidFill>
                <a:latin typeface="Georgia" panose="02040502050405020303" pitchFamily="18" charset="0"/>
                <a:cs typeface="Arial"/>
              </a:rPr>
              <a:t>t</a:t>
            </a:r>
            <a:r>
              <a:rPr lang="en-US" sz="1750" i="1" spc="-20" dirty="0">
                <a:solidFill>
                  <a:schemeClr val="tx2">
                    <a:lumMod val="75000"/>
                  </a:schemeClr>
                </a:solidFill>
                <a:latin typeface="Georgia" panose="02040502050405020303" pitchFamily="18" charset="0"/>
                <a:cs typeface="Arial"/>
              </a:rPr>
              <a:t>e</a:t>
            </a:r>
            <a:r>
              <a:rPr lang="en-US" sz="1750" i="1" spc="35"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the</a:t>
            </a:r>
            <a:r>
              <a:rPr lang="en-US" sz="1750" i="1" spc="-10" dirty="0">
                <a:solidFill>
                  <a:schemeClr val="tx2">
                    <a:lumMod val="75000"/>
                  </a:schemeClr>
                </a:solidFill>
                <a:latin typeface="Georgia" panose="02040502050405020303" pitchFamily="18" charset="0"/>
                <a:cs typeface="Arial"/>
              </a:rPr>
              <a:t>ir</a:t>
            </a:r>
            <a:r>
              <a:rPr lang="en-US" sz="1750" i="1" spc="5"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se</a:t>
            </a:r>
            <a:r>
              <a:rPr lang="en-US" sz="1750" i="1" spc="-10" dirty="0">
                <a:solidFill>
                  <a:schemeClr val="tx2">
                    <a:lumMod val="75000"/>
                  </a:schemeClr>
                </a:solidFill>
                <a:latin typeface="Georgia" panose="02040502050405020303" pitchFamily="18" charset="0"/>
                <a:cs typeface="Arial"/>
              </a:rPr>
              <a:t>rv</a:t>
            </a:r>
            <a:r>
              <a:rPr lang="en-US" sz="1750" i="1" spc="-15" dirty="0">
                <a:solidFill>
                  <a:schemeClr val="tx2">
                    <a:lumMod val="75000"/>
                  </a:schemeClr>
                </a:solidFill>
                <a:latin typeface="Georgia" panose="02040502050405020303" pitchFamily="18" charset="0"/>
                <a:cs typeface="Arial"/>
              </a:rPr>
              <a:t>ice</a:t>
            </a:r>
            <a:r>
              <a:rPr lang="en-US" sz="1750" i="1" spc="-5" dirty="0">
                <a:solidFill>
                  <a:schemeClr val="tx2">
                    <a:lumMod val="75000"/>
                  </a:schemeClr>
                </a:solidFill>
                <a:latin typeface="Georgia" panose="02040502050405020303" pitchFamily="18" charset="0"/>
                <a:cs typeface="Arial"/>
              </a:rPr>
              <a:t> </a:t>
            </a:r>
            <a:r>
              <a:rPr lang="en-US" sz="1750" i="1" spc="-20" dirty="0">
                <a:solidFill>
                  <a:schemeClr val="tx2">
                    <a:lumMod val="75000"/>
                  </a:schemeClr>
                </a:solidFill>
                <a:latin typeface="Georgia" panose="02040502050405020303" pitchFamily="18" charset="0"/>
                <a:cs typeface="Arial"/>
              </a:rPr>
              <a:t>and</a:t>
            </a:r>
            <a:r>
              <a:rPr lang="en-US" sz="1750" i="1" spc="-15" dirty="0">
                <a:solidFill>
                  <a:schemeClr val="tx2">
                    <a:lumMod val="75000"/>
                  </a:schemeClr>
                </a:solidFill>
                <a:latin typeface="Georgia" panose="02040502050405020303" pitchFamily="18" charset="0"/>
                <a:cs typeface="Arial"/>
              </a:rPr>
              <a:t> sac</a:t>
            </a:r>
            <a:r>
              <a:rPr lang="en-US" sz="1750" i="1" spc="-5" dirty="0">
                <a:solidFill>
                  <a:schemeClr val="tx2">
                    <a:lumMod val="75000"/>
                  </a:schemeClr>
                </a:solidFill>
                <a:latin typeface="Georgia" panose="02040502050405020303" pitchFamily="18" charset="0"/>
                <a:cs typeface="Arial"/>
              </a:rPr>
              <a:t>r</a:t>
            </a:r>
            <a:r>
              <a:rPr lang="en-US" sz="1750" i="1" spc="-10" dirty="0">
                <a:solidFill>
                  <a:schemeClr val="tx2">
                    <a:lumMod val="75000"/>
                  </a:schemeClr>
                </a:solidFill>
                <a:latin typeface="Georgia" panose="02040502050405020303" pitchFamily="18" charset="0"/>
                <a:cs typeface="Arial"/>
              </a:rPr>
              <a:t>if</a:t>
            </a:r>
            <a:r>
              <a:rPr lang="en-US" sz="1750" i="1" spc="-5" dirty="0">
                <a:solidFill>
                  <a:schemeClr val="tx2">
                    <a:lumMod val="75000"/>
                  </a:schemeClr>
                </a:solidFill>
                <a:latin typeface="Georgia" panose="02040502050405020303" pitchFamily="18" charset="0"/>
                <a:cs typeface="Arial"/>
              </a:rPr>
              <a:t>i</a:t>
            </a:r>
            <a:r>
              <a:rPr lang="en-US" sz="1750" i="1" spc="-15" dirty="0">
                <a:solidFill>
                  <a:schemeClr val="tx2">
                    <a:lumMod val="75000"/>
                  </a:schemeClr>
                </a:solidFill>
                <a:latin typeface="Georgia" panose="02040502050405020303" pitchFamily="18" charset="0"/>
                <a:cs typeface="Arial"/>
              </a:rPr>
              <a:t>ce</a:t>
            </a:r>
            <a:r>
              <a:rPr lang="en-US" sz="1750" i="1" spc="-5"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to</a:t>
            </a:r>
            <a:r>
              <a:rPr lang="en-US" sz="1750" i="1" spc="-5" dirty="0">
                <a:solidFill>
                  <a:schemeClr val="tx2">
                    <a:lumMod val="75000"/>
                  </a:schemeClr>
                </a:solidFill>
                <a:latin typeface="Georgia" panose="02040502050405020303" pitchFamily="18" charset="0"/>
                <a:cs typeface="Arial"/>
              </a:rPr>
              <a:t> </a:t>
            </a:r>
            <a:r>
              <a:rPr lang="en-US" sz="1750" i="1" spc="-20" dirty="0">
                <a:solidFill>
                  <a:schemeClr val="tx2">
                    <a:lumMod val="75000"/>
                  </a:schemeClr>
                </a:solidFill>
                <a:latin typeface="Georgia" panose="02040502050405020303" pitchFamily="18" charset="0"/>
                <a:cs typeface="Arial"/>
              </a:rPr>
              <a:t>o</a:t>
            </a:r>
            <a:r>
              <a:rPr lang="en-US" sz="1750" i="1" spc="-15" dirty="0">
                <a:solidFill>
                  <a:schemeClr val="tx2">
                    <a:lumMod val="75000"/>
                  </a:schemeClr>
                </a:solidFill>
                <a:latin typeface="Georgia" panose="02040502050405020303" pitchFamily="18" charset="0"/>
                <a:cs typeface="Arial"/>
              </a:rPr>
              <a:t>u</a:t>
            </a:r>
            <a:r>
              <a:rPr lang="en-US" sz="1750" i="1" spc="-10" dirty="0">
                <a:solidFill>
                  <a:schemeClr val="tx2">
                    <a:lumMod val="75000"/>
                  </a:schemeClr>
                </a:solidFill>
                <a:latin typeface="Georgia" panose="02040502050405020303" pitchFamily="18" charset="0"/>
                <a:cs typeface="Arial"/>
              </a:rPr>
              <a:t>r</a:t>
            </a:r>
            <a:r>
              <a:rPr lang="en-US" sz="1750" i="1" spc="25" dirty="0">
                <a:solidFill>
                  <a:schemeClr val="tx2">
                    <a:lumMod val="75000"/>
                  </a:schemeClr>
                </a:solidFill>
                <a:latin typeface="Georgia" panose="02040502050405020303" pitchFamily="18" charset="0"/>
                <a:cs typeface="Arial"/>
              </a:rPr>
              <a:t> </a:t>
            </a:r>
            <a:r>
              <a:rPr lang="en-US" sz="1750" i="1" spc="-15" dirty="0">
                <a:solidFill>
                  <a:schemeClr val="tx2">
                    <a:lumMod val="75000"/>
                  </a:schemeClr>
                </a:solidFill>
                <a:latin typeface="Georgia" panose="02040502050405020303" pitchFamily="18" charset="0"/>
                <a:cs typeface="Arial"/>
              </a:rPr>
              <a:t>Nat</a:t>
            </a:r>
            <a:r>
              <a:rPr lang="en-US" sz="1750" i="1" spc="-5" dirty="0">
                <a:solidFill>
                  <a:schemeClr val="tx2">
                    <a:lumMod val="75000"/>
                  </a:schemeClr>
                </a:solidFill>
                <a:latin typeface="Georgia" panose="02040502050405020303" pitchFamily="18" charset="0"/>
                <a:cs typeface="Arial"/>
              </a:rPr>
              <a:t>i</a:t>
            </a:r>
            <a:r>
              <a:rPr lang="en-US" sz="1750" i="1" spc="-20" dirty="0">
                <a:solidFill>
                  <a:schemeClr val="tx2">
                    <a:lumMod val="75000"/>
                  </a:schemeClr>
                </a:solidFill>
                <a:latin typeface="Georgia" panose="02040502050405020303" pitchFamily="18" charset="0"/>
                <a:cs typeface="Arial"/>
              </a:rPr>
              <a:t>o</a:t>
            </a:r>
            <a:r>
              <a:rPr lang="en-US" sz="1750" i="1" spc="-10" dirty="0">
                <a:solidFill>
                  <a:schemeClr val="tx2">
                    <a:lumMod val="75000"/>
                  </a:schemeClr>
                </a:solidFill>
                <a:latin typeface="Georgia" panose="02040502050405020303" pitchFamily="18" charset="0"/>
                <a:cs typeface="Arial"/>
              </a:rPr>
              <a:t>n.</a:t>
            </a:r>
          </a:p>
        </p:txBody>
      </p:sp>
    </p:spTree>
    <p:extLst>
      <p:ext uri="{BB962C8B-B14F-4D97-AF65-F5344CB8AC3E}">
        <p14:creationId xmlns:p14="http://schemas.microsoft.com/office/powerpoint/2010/main" val="247787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177"/>
            <a:ext cx="7772400" cy="1143000"/>
          </a:xfrm>
        </p:spPr>
        <p:txBody>
          <a:bodyPr/>
          <a:lstStyle/>
          <a:p>
            <a:r>
              <a:rPr lang="en-US" sz="3200" b="1" dirty="0">
                <a:latin typeface="Georgia" panose="02040502050405020303" pitchFamily="18" charset="0"/>
              </a:rPr>
              <a:t>Providing Access and Choosing VA</a:t>
            </a:r>
            <a:br>
              <a:rPr lang="en-US" sz="2800" dirty="0">
                <a:highlight>
                  <a:srgbClr val="FFFF00"/>
                </a:highlight>
                <a:latin typeface="Georgia" panose="02040502050405020303" pitchFamily="18" charset="0"/>
              </a:rPr>
            </a:br>
            <a:endParaRPr lang="en-US" sz="1800" dirty="0">
              <a:highlight>
                <a:srgbClr val="FFFF00"/>
              </a:highlight>
              <a:latin typeface="Georgia" panose="02040502050405020303" pitchFamily="18" charset="0"/>
            </a:endParaRPr>
          </a:p>
        </p:txBody>
      </p:sp>
      <p:sp>
        <p:nvSpPr>
          <p:cNvPr id="3" name="Slide Number Placeholder 2"/>
          <p:cNvSpPr>
            <a:spLocks noGrp="1"/>
          </p:cNvSpPr>
          <p:nvPr>
            <p:ph type="sldNum" sz="quarter" idx="12"/>
          </p:nvPr>
        </p:nvSpPr>
        <p:spPr/>
        <p:txBody>
          <a:bodyPr/>
          <a:lstStyle/>
          <a:p>
            <a:pPr>
              <a:defRPr/>
            </a:pPr>
            <a:fld id="{953D45C7-AFA8-4622-8BFA-D400F3569C1E}" type="slidenum">
              <a:rPr lang="en-US" smtClean="0">
                <a:solidFill>
                  <a:prstClr val="white"/>
                </a:solidFill>
              </a:rPr>
              <a:pPr>
                <a:defRPr/>
              </a:pPr>
              <a:t>10</a:t>
            </a:fld>
            <a:endParaRPr lang="en-US" dirty="0">
              <a:solidFill>
                <a:prstClr val="white"/>
              </a:solidFill>
            </a:endParaRPr>
          </a:p>
        </p:txBody>
      </p:sp>
      <p:pic>
        <p:nvPicPr>
          <p:cNvPr id="56" name="Picture 2" descr="image001">
            <a:extLst>
              <a:ext uri="{FF2B5EF4-FFF2-40B4-BE49-F238E27FC236}">
                <a16:creationId xmlns:a16="http://schemas.microsoft.com/office/drawing/2014/main" id="{8D8181A4-92CB-4D64-928F-81D3C77ED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07" y="6008931"/>
            <a:ext cx="149678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B862143-925D-4A87-8F5D-6C32A9275CCB}"/>
              </a:ext>
            </a:extLst>
          </p:cNvPr>
          <p:cNvGraphicFramePr>
            <a:graphicFrameLocks noGrp="1"/>
          </p:cNvGraphicFramePr>
          <p:nvPr/>
        </p:nvGraphicFramePr>
        <p:xfrm>
          <a:off x="1447800" y="941449"/>
          <a:ext cx="6400800" cy="5379350"/>
        </p:xfrm>
        <a:graphic>
          <a:graphicData uri="http://schemas.openxmlformats.org/drawingml/2006/table">
            <a:tbl>
              <a:tblPr/>
              <a:tblGrid>
                <a:gridCol w="380999">
                  <a:extLst>
                    <a:ext uri="{9D8B030D-6E8A-4147-A177-3AD203B41FA5}">
                      <a16:colId xmlns:a16="http://schemas.microsoft.com/office/drawing/2014/main" val="150749013"/>
                    </a:ext>
                  </a:extLst>
                </a:gridCol>
                <a:gridCol w="2743201">
                  <a:extLst>
                    <a:ext uri="{9D8B030D-6E8A-4147-A177-3AD203B41FA5}">
                      <a16:colId xmlns:a16="http://schemas.microsoft.com/office/drawing/2014/main" val="2307682363"/>
                    </a:ext>
                  </a:extLst>
                </a:gridCol>
                <a:gridCol w="1828800">
                  <a:extLst>
                    <a:ext uri="{9D8B030D-6E8A-4147-A177-3AD203B41FA5}">
                      <a16:colId xmlns:a16="http://schemas.microsoft.com/office/drawing/2014/main" val="1998161769"/>
                    </a:ext>
                  </a:extLst>
                </a:gridCol>
                <a:gridCol w="1447800">
                  <a:extLst>
                    <a:ext uri="{9D8B030D-6E8A-4147-A177-3AD203B41FA5}">
                      <a16:colId xmlns:a16="http://schemas.microsoft.com/office/drawing/2014/main" val="1944187639"/>
                    </a:ext>
                  </a:extLst>
                </a:gridCol>
              </a:tblGrid>
              <a:tr h="452915">
                <a:tc>
                  <a:txBody>
                    <a:bodyPr/>
                    <a:lstStyle/>
                    <a:p>
                      <a:pPr algn="ctr" fontAlgn="b"/>
                      <a:endParaRPr lang="en-US" sz="1600" b="1" i="0" u="none" strike="noStrike" dirty="0">
                        <a:solidFill>
                          <a:srgbClr val="FFFFFF"/>
                        </a:solidFill>
                        <a:effectLst/>
                        <a:latin typeface="Calibri" panose="020F0502020204030204" pitchFamily="34"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fontAlgn="b"/>
                      <a:r>
                        <a:rPr lang="en-US" sz="1600" b="1" i="0" u="none" strike="noStrike" dirty="0">
                          <a:solidFill>
                            <a:srgbClr val="FFFFFF"/>
                          </a:solidFill>
                          <a:effectLst/>
                          <a:latin typeface="Calibri" panose="020F0502020204030204" pitchFamily="34" charset="0"/>
                        </a:rPr>
                        <a:t>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fontAlgn="b"/>
                      <a:r>
                        <a:rPr lang="en-US" sz="1600" b="1" i="0" u="none" strike="noStrike">
                          <a:solidFill>
                            <a:srgbClr val="FFFFFF"/>
                          </a:solidFill>
                          <a:effectLst/>
                          <a:latin typeface="Calibri" panose="020F0502020204030204" pitchFamily="34" charset="0"/>
                        </a:rPr>
                        <a:t>Status</a:t>
                      </a:r>
                      <a:endParaRPr lang="en-US" sz="1600" b="1" i="0" u="none" strike="noStrike" dirty="0">
                        <a:solidFill>
                          <a:srgbClr val="FFFFFF"/>
                        </a:solidFill>
                        <a:effectLst/>
                        <a:latin typeface="Calibri" panose="020F0502020204030204" pitchFamily="34"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fontAlgn="b"/>
                      <a:r>
                        <a:rPr lang="en-US" sz="1600" b="1" i="0" u="none" strike="noStrike">
                          <a:solidFill>
                            <a:srgbClr val="FFFFFF"/>
                          </a:solidFill>
                          <a:effectLst/>
                          <a:latin typeface="Calibri" panose="020F0502020204030204" pitchFamily="34" charset="0"/>
                        </a:rPr>
                        <a:t>Total Veterans </a:t>
                      </a:r>
                    </a:p>
                    <a:p>
                      <a:pPr algn="ctr" fontAlgn="b"/>
                      <a:r>
                        <a:rPr lang="en-US" sz="1600" b="1" i="0" u="none" strike="noStrike">
                          <a:solidFill>
                            <a:srgbClr val="FFFFFF"/>
                          </a:solidFill>
                          <a:effectLst/>
                          <a:latin typeface="Calibri" panose="020F0502020204030204" pitchFamily="34" charset="0"/>
                        </a:rPr>
                        <a:t>Served</a:t>
                      </a:r>
                      <a:endParaRPr lang="en-US" sz="1600" b="1" i="0" u="none" strike="noStrike" dirty="0">
                        <a:solidFill>
                          <a:srgbClr val="FFFFFF"/>
                        </a:solidFill>
                        <a:effectLst/>
                        <a:latin typeface="Calibri" panose="020F0502020204030204" pitchFamily="34"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707244042"/>
                  </a:ext>
                </a:extLst>
              </a:tr>
              <a:tr h="230690">
                <a:tc>
                  <a:txBody>
                    <a:bodyPr/>
                    <a:lstStyle/>
                    <a:p>
                      <a:pPr algn="l" fontAlgn="b"/>
                      <a:r>
                        <a:rPr lang="en-US" sz="1200" b="0" i="0" u="none" strike="noStrike" dirty="0">
                          <a:solidFill>
                            <a:srgbClr val="000000"/>
                          </a:solidFill>
                          <a:effectLst/>
                          <a:latin typeface="Georgia" panose="02040502050405020303" pitchFamily="18" charset="0"/>
                        </a:rPr>
                        <a:t>1</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Tallahassee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Oct 2015</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63,571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6283197"/>
                  </a:ext>
                </a:extLst>
              </a:tr>
              <a:tr h="230690">
                <a:tc>
                  <a:txBody>
                    <a:bodyPr/>
                    <a:lstStyle/>
                    <a:p>
                      <a:pPr algn="l" fontAlgn="b"/>
                      <a:r>
                        <a:rPr lang="en-US" sz="1200" b="0" i="0" u="none" strike="noStrike" dirty="0">
                          <a:solidFill>
                            <a:srgbClr val="000000"/>
                          </a:solidFill>
                          <a:effectLst/>
                          <a:latin typeface="Georgia" panose="02040502050405020303" pitchFamily="18" charset="0"/>
                        </a:rPr>
                        <a:t>2</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Cape Canaveral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Jan 2016</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311,826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8098974"/>
                  </a:ext>
                </a:extLst>
              </a:tr>
              <a:tr h="230690">
                <a:tc>
                  <a:txBody>
                    <a:bodyPr/>
                    <a:lstStyle/>
                    <a:p>
                      <a:pPr algn="l" fontAlgn="b"/>
                      <a:r>
                        <a:rPr lang="en-US" sz="1200" b="0" i="0" u="none" strike="noStrike" dirty="0">
                          <a:solidFill>
                            <a:srgbClr val="000000"/>
                          </a:solidFill>
                          <a:effectLst/>
                          <a:latin typeface="Georgia" panose="02040502050405020303" pitchFamily="18" charset="0"/>
                        </a:rPr>
                        <a:t>3</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Omaha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Sept 2016</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103,602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19689541"/>
                  </a:ext>
                </a:extLst>
              </a:tr>
              <a:tr h="230690">
                <a:tc>
                  <a:txBody>
                    <a:bodyPr/>
                    <a:lstStyle/>
                    <a:p>
                      <a:pPr algn="l" fontAlgn="b"/>
                      <a:r>
                        <a:rPr lang="en-US" sz="1200" b="0" i="0" u="none" strike="noStrike" dirty="0">
                          <a:solidFill>
                            <a:srgbClr val="000000"/>
                          </a:solidFill>
                          <a:effectLst/>
                          <a:latin typeface="Georgia" panose="02040502050405020303" pitchFamily="18" charset="0"/>
                        </a:rPr>
                        <a:t>4</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Pikes Peak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Nov 2018</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277,649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42905936"/>
                  </a:ext>
                </a:extLst>
              </a:tr>
              <a:tr h="230690">
                <a:tc>
                  <a:txBody>
                    <a:bodyPr/>
                    <a:lstStyle/>
                    <a:p>
                      <a:pPr algn="l" fontAlgn="b"/>
                      <a:r>
                        <a:rPr lang="en-US" sz="1200" b="0" i="0" u="none" strike="noStrike" dirty="0">
                          <a:solidFill>
                            <a:srgbClr val="000000"/>
                          </a:solidFill>
                          <a:effectLst/>
                          <a:latin typeface="Georgia" panose="02040502050405020303" pitchFamily="18" charset="0"/>
                        </a:rPr>
                        <a:t>5</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Western New York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Georgia" panose="02040502050405020303" pitchFamily="18" charset="0"/>
                        </a:rPr>
                        <a:t>Opened Nov 2020</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          155,459 </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238404885"/>
                  </a:ext>
                </a:extLst>
              </a:tr>
              <a:tr h="230690">
                <a:tc gridSpan="4">
                  <a:txBody>
                    <a:bodyPr/>
                    <a:lstStyle/>
                    <a:p>
                      <a:pPr algn="l" fontAlgn="b"/>
                      <a:r>
                        <a:rPr lang="en-US" sz="1200" b="1" i="0" u="none" strike="noStrike" dirty="0">
                          <a:solidFill>
                            <a:srgbClr val="000000"/>
                          </a:solidFill>
                          <a:effectLst/>
                          <a:latin typeface="Georgia" panose="02040502050405020303" pitchFamily="18" charset="0"/>
                        </a:rPr>
                        <a:t>Urban Cemeteries</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pPr algn="l" fontAlgn="b"/>
                      <a:endParaRPr lang="en-US" sz="12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07641300"/>
                  </a:ext>
                </a:extLst>
              </a:tr>
              <a:tr h="230690">
                <a:tc>
                  <a:txBody>
                    <a:bodyPr/>
                    <a:lstStyle/>
                    <a:p>
                      <a:pPr algn="l" fontAlgn="b"/>
                      <a:r>
                        <a:rPr lang="en-US" sz="1200" b="0" i="0" u="none" strike="noStrike" dirty="0">
                          <a:solidFill>
                            <a:srgbClr val="000000"/>
                          </a:solidFill>
                          <a:effectLst/>
                          <a:latin typeface="Georgia" panose="02040502050405020303" pitchFamily="18" charset="0"/>
                        </a:rPr>
                        <a:t>6</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Los Angeles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Oct 2019</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kern="1200" dirty="0">
                          <a:solidFill>
                            <a:srgbClr val="000000"/>
                          </a:solidFill>
                          <a:effectLst/>
                          <a:latin typeface="Georgia" panose="02040502050405020303" pitchFamily="18" charset="0"/>
                          <a:ea typeface="+mn-ea"/>
                          <a:cs typeface="+mn-cs"/>
                        </a:rPr>
                        <a:t>          519,302 </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08150983"/>
                  </a:ext>
                </a:extLst>
              </a:tr>
              <a:tr h="219370">
                <a:tc>
                  <a:txBody>
                    <a:bodyPr/>
                    <a:lstStyle/>
                    <a:p>
                      <a:pPr algn="l" fontAlgn="b"/>
                      <a:r>
                        <a:rPr lang="en-US" sz="1200" b="0" i="0" u="none" strike="noStrike" dirty="0">
                          <a:solidFill>
                            <a:srgbClr val="000000"/>
                          </a:solidFill>
                          <a:effectLst/>
                          <a:latin typeface="Georgia" panose="02040502050405020303" pitchFamily="18" charset="0"/>
                        </a:rPr>
                        <a:t>7</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St. Albans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Georgia" panose="02040502050405020303" pitchFamily="18" charset="0"/>
                        </a:rPr>
                        <a:t>Under Construction</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          695,176 </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40121595"/>
                  </a:ext>
                </a:extLst>
              </a:tr>
              <a:tr h="230690">
                <a:tc>
                  <a:txBody>
                    <a:bodyPr/>
                    <a:lstStyle/>
                    <a:p>
                      <a:pPr algn="l" fontAlgn="b"/>
                      <a:r>
                        <a:rPr lang="en-US" sz="1200" b="0" i="0" u="none" strike="noStrike" dirty="0">
                          <a:solidFill>
                            <a:srgbClr val="000000"/>
                          </a:solidFill>
                          <a:effectLst/>
                          <a:latin typeface="Georgia" panose="02040502050405020303" pitchFamily="18" charset="0"/>
                        </a:rPr>
                        <a:t>8</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Indianapolis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Under Construction</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218,765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23874889"/>
                  </a:ext>
                </a:extLst>
              </a:tr>
              <a:tr h="230690">
                <a:tc>
                  <a:txBody>
                    <a:bodyPr/>
                    <a:lstStyle/>
                    <a:p>
                      <a:pPr algn="l" fontAlgn="b"/>
                      <a:r>
                        <a:rPr lang="en-US" sz="1200" b="0" i="0" u="none" strike="noStrike" dirty="0">
                          <a:solidFill>
                            <a:srgbClr val="000000"/>
                          </a:solidFill>
                          <a:effectLst/>
                          <a:latin typeface="Georgia" panose="02040502050405020303" pitchFamily="18" charset="0"/>
                        </a:rPr>
                        <a:t>9</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Alameda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Under Construction</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419,780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74240139"/>
                  </a:ext>
                </a:extLst>
              </a:tr>
              <a:tr h="230690">
                <a:tc>
                  <a:txBody>
                    <a:bodyPr/>
                    <a:lstStyle/>
                    <a:p>
                      <a:pPr algn="l" fontAlgn="b"/>
                      <a:r>
                        <a:rPr lang="en-US" sz="1200" b="0" i="0" u="none" strike="noStrike" dirty="0">
                          <a:solidFill>
                            <a:srgbClr val="000000"/>
                          </a:solidFill>
                          <a:effectLst/>
                          <a:latin typeface="Georgia" panose="02040502050405020303" pitchFamily="18" charset="0"/>
                        </a:rPr>
                        <a:t>10</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Chicago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Land acquisition underway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          497,173 </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95774538"/>
                  </a:ext>
                </a:extLst>
              </a:tr>
              <a:tr h="230690">
                <a:tc gridSpan="4">
                  <a:txBody>
                    <a:bodyPr/>
                    <a:lstStyle/>
                    <a:p>
                      <a:pPr algn="l" fontAlgn="b"/>
                      <a:r>
                        <a:rPr lang="en-US" sz="1200" b="1" i="0" u="none" strike="noStrike" dirty="0">
                          <a:solidFill>
                            <a:srgbClr val="000000"/>
                          </a:solidFill>
                          <a:effectLst/>
                          <a:latin typeface="Georgia" panose="02040502050405020303" pitchFamily="18" charset="0"/>
                        </a:rPr>
                        <a:t>Rural Cemeteries</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pPr algn="l" fontAlgn="b"/>
                      <a:endParaRPr lang="en-US" sz="12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835154313"/>
                  </a:ext>
                </a:extLst>
              </a:tr>
              <a:tr h="230690">
                <a:tc>
                  <a:txBody>
                    <a:bodyPr/>
                    <a:lstStyle/>
                    <a:p>
                      <a:pPr algn="l" fontAlgn="b"/>
                      <a:r>
                        <a:rPr lang="en-US" sz="1200" b="0" i="0" u="none" strike="noStrike" dirty="0">
                          <a:solidFill>
                            <a:srgbClr val="000000"/>
                          </a:solidFill>
                          <a:effectLst/>
                          <a:latin typeface="Georgia" panose="02040502050405020303" pitchFamily="18" charset="0"/>
                        </a:rPr>
                        <a:t>11</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Yellowstone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May 2014</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16,063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72626503"/>
                  </a:ext>
                </a:extLst>
              </a:tr>
              <a:tr h="230690">
                <a:tc>
                  <a:txBody>
                    <a:bodyPr/>
                    <a:lstStyle/>
                    <a:p>
                      <a:pPr algn="l" fontAlgn="b"/>
                      <a:r>
                        <a:rPr lang="en-US" sz="1200" b="0" i="0" u="none" strike="noStrike" dirty="0">
                          <a:solidFill>
                            <a:srgbClr val="000000"/>
                          </a:solidFill>
                          <a:effectLst/>
                          <a:latin typeface="Georgia" panose="02040502050405020303" pitchFamily="18" charset="0"/>
                        </a:rPr>
                        <a:t>12</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Fargo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Sept 2019</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31,862 </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91628001"/>
                  </a:ext>
                </a:extLst>
              </a:tr>
              <a:tr h="230690">
                <a:tc>
                  <a:txBody>
                    <a:bodyPr/>
                    <a:lstStyle/>
                    <a:p>
                      <a:pPr algn="l" fontAlgn="b"/>
                      <a:r>
                        <a:rPr lang="en-US" sz="1200" b="0" i="0" u="none" strike="noStrike" dirty="0">
                          <a:solidFill>
                            <a:srgbClr val="000000"/>
                          </a:solidFill>
                          <a:effectLst/>
                          <a:latin typeface="Georgia" panose="02040502050405020303" pitchFamily="18" charset="0"/>
                        </a:rPr>
                        <a:t>13</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Northwoods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Aug 2020</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37,071 </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90213405"/>
                  </a:ext>
                </a:extLst>
              </a:tr>
              <a:tr h="230690">
                <a:tc>
                  <a:txBody>
                    <a:bodyPr/>
                    <a:lstStyle/>
                    <a:p>
                      <a:pPr algn="l" fontAlgn="b"/>
                      <a:r>
                        <a:rPr lang="en-US" sz="1200" b="0" i="0" u="none" strike="noStrike" dirty="0">
                          <a:solidFill>
                            <a:srgbClr val="000000"/>
                          </a:solidFill>
                          <a:effectLst/>
                          <a:latin typeface="Georgia" panose="02040502050405020303" pitchFamily="18" charset="0"/>
                        </a:rPr>
                        <a:t>14</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Snake River Canyon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Mar 2020</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15,809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46829479"/>
                  </a:ext>
                </a:extLst>
              </a:tr>
              <a:tr h="230690">
                <a:tc>
                  <a:txBody>
                    <a:bodyPr/>
                    <a:lstStyle/>
                    <a:p>
                      <a:pPr algn="l" fontAlgn="b"/>
                      <a:r>
                        <a:rPr lang="en-US" sz="1200" b="0" i="0" u="none" strike="noStrike" dirty="0">
                          <a:solidFill>
                            <a:srgbClr val="000000"/>
                          </a:solidFill>
                          <a:effectLst/>
                          <a:latin typeface="Georgia" panose="02040502050405020303" pitchFamily="18" charset="0"/>
                        </a:rPr>
                        <a:t>15</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Cheyenne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Georgia" panose="02040502050405020303" pitchFamily="18" charset="0"/>
                        </a:rPr>
                        <a:t>Opened Oct 2020</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55,855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92276357"/>
                  </a:ext>
                </a:extLst>
              </a:tr>
              <a:tr h="230690">
                <a:tc>
                  <a:txBody>
                    <a:bodyPr/>
                    <a:lstStyle/>
                    <a:p>
                      <a:pPr algn="l" fontAlgn="b"/>
                      <a:r>
                        <a:rPr lang="en-US" sz="1200" b="0" i="0" u="none" strike="noStrike" dirty="0">
                          <a:solidFill>
                            <a:srgbClr val="000000"/>
                          </a:solidFill>
                          <a:effectLst/>
                          <a:latin typeface="Georgia" panose="02040502050405020303" pitchFamily="18" charset="0"/>
                        </a:rPr>
                        <a:t>16</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Acadia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Opened Aug 2020</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19,327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4286116"/>
                  </a:ext>
                </a:extLst>
              </a:tr>
              <a:tr h="230690">
                <a:tc>
                  <a:txBody>
                    <a:bodyPr/>
                    <a:lstStyle/>
                    <a:p>
                      <a:pPr algn="l" fontAlgn="b"/>
                      <a:r>
                        <a:rPr lang="en-US" sz="1200" b="0" i="0" u="none" strike="noStrike" dirty="0">
                          <a:solidFill>
                            <a:srgbClr val="000000"/>
                          </a:solidFill>
                          <a:effectLst/>
                          <a:latin typeface="Georgia" panose="02040502050405020303" pitchFamily="18" charset="0"/>
                        </a:rPr>
                        <a:t>17</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Cedar City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Under Construction</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Georgia" panose="02040502050405020303" pitchFamily="18" charset="0"/>
                        </a:rPr>
                        <a:t>            14,426 </a:t>
                      </a:r>
                      <a:endParaRPr lang="en-US" sz="1200" b="0" i="0" u="none" strike="noStrike" dirty="0">
                        <a:solidFill>
                          <a:srgbClr val="000000"/>
                        </a:solidFill>
                        <a:effectLst/>
                        <a:latin typeface="Georgia" panose="02040502050405020303" pitchFamily="18" charset="0"/>
                      </a:endParaRP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57037437"/>
                  </a:ext>
                </a:extLst>
              </a:tr>
              <a:tr h="230690">
                <a:tc>
                  <a:txBody>
                    <a:bodyPr/>
                    <a:lstStyle/>
                    <a:p>
                      <a:pPr algn="l" fontAlgn="b"/>
                      <a:r>
                        <a:rPr lang="en-US" sz="1200" b="0" i="0" u="none" strike="noStrike" dirty="0">
                          <a:solidFill>
                            <a:srgbClr val="000000"/>
                          </a:solidFill>
                          <a:effectLst/>
                          <a:latin typeface="Georgia" panose="02040502050405020303" pitchFamily="18" charset="0"/>
                        </a:rPr>
                        <a:t>18</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Elko National Cemetery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Land acquisition underway</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Georgia" panose="02040502050405020303" pitchFamily="18" charset="0"/>
                        </a:rPr>
                        <a:t>              3,769 </a:t>
                      </a:r>
                    </a:p>
                  </a:txBody>
                  <a:tcPr marL="6350" marR="6350" marT="6350"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8357033"/>
                  </a:ext>
                </a:extLst>
              </a:tr>
            </a:tbl>
          </a:graphicData>
        </a:graphic>
      </p:graphicFrame>
      <p:sp>
        <p:nvSpPr>
          <p:cNvPr id="6" name="TextBox 5">
            <a:extLst>
              <a:ext uri="{FF2B5EF4-FFF2-40B4-BE49-F238E27FC236}">
                <a16:creationId xmlns:a16="http://schemas.microsoft.com/office/drawing/2014/main" id="{53404434-10E7-4E51-A692-0D548A2295F5}"/>
              </a:ext>
            </a:extLst>
          </p:cNvPr>
          <p:cNvSpPr txBox="1"/>
          <p:nvPr/>
        </p:nvSpPr>
        <p:spPr>
          <a:xfrm>
            <a:off x="3380108" y="6521933"/>
            <a:ext cx="2133600" cy="307777"/>
          </a:xfrm>
          <a:prstGeom prst="rect">
            <a:avLst/>
          </a:prstGeom>
          <a:noFill/>
        </p:spPr>
        <p:txBody>
          <a:bodyPr wrap="square" rtlCol="0">
            <a:spAutoFit/>
          </a:bodyPr>
          <a:lstStyle/>
          <a:p>
            <a:r>
              <a:rPr lang="en-US" sz="1400" i="1" dirty="0">
                <a:solidFill>
                  <a:schemeClr val="bg1"/>
                </a:solidFill>
                <a:latin typeface="Georgia" panose="02040502050405020303" pitchFamily="18" charset="0"/>
              </a:rPr>
              <a:t>(As of June 2021)</a:t>
            </a:r>
          </a:p>
        </p:txBody>
      </p:sp>
    </p:spTree>
    <p:extLst>
      <p:ext uri="{BB962C8B-B14F-4D97-AF65-F5344CB8AC3E}">
        <p14:creationId xmlns:p14="http://schemas.microsoft.com/office/powerpoint/2010/main" val="379052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1F57-9F9D-46B4-8742-9216E5CBEA73}"/>
              </a:ext>
            </a:extLst>
          </p:cNvPr>
          <p:cNvSpPr>
            <a:spLocks noGrp="1"/>
          </p:cNvSpPr>
          <p:nvPr>
            <p:ph type="title"/>
          </p:nvPr>
        </p:nvSpPr>
        <p:spPr>
          <a:xfrm>
            <a:off x="990600" y="-161308"/>
            <a:ext cx="7696200" cy="1143000"/>
          </a:xfrm>
        </p:spPr>
        <p:txBody>
          <a:bodyPr/>
          <a:lstStyle/>
          <a:p>
            <a:pPr algn="l"/>
            <a:br>
              <a:rPr lang="en-US" sz="2400" b="1" dirty="0">
                <a:latin typeface="Georgia" panose="02040502050405020303" pitchFamily="18" charset="0"/>
              </a:rPr>
            </a:br>
            <a:r>
              <a:rPr lang="en-US" sz="3200" b="1" dirty="0">
                <a:latin typeface="Georgia" panose="02040502050405020303" pitchFamily="18" charset="0"/>
              </a:rPr>
              <a:t>Veterans Cemetery Grants Program</a:t>
            </a:r>
          </a:p>
        </p:txBody>
      </p:sp>
      <p:sp>
        <p:nvSpPr>
          <p:cNvPr id="4" name="Slide Number Placeholder 3">
            <a:extLst>
              <a:ext uri="{FF2B5EF4-FFF2-40B4-BE49-F238E27FC236}">
                <a16:creationId xmlns:a16="http://schemas.microsoft.com/office/drawing/2014/main" id="{C7BAE98D-51F0-473D-81CD-1F80A9D1D067}"/>
              </a:ext>
            </a:extLst>
          </p:cNvPr>
          <p:cNvSpPr>
            <a:spLocks noGrp="1"/>
          </p:cNvSpPr>
          <p:nvPr>
            <p:ph type="sldNum" sz="quarter" idx="12"/>
          </p:nvPr>
        </p:nvSpPr>
        <p:spPr/>
        <p:txBody>
          <a:bodyPr/>
          <a:lstStyle/>
          <a:p>
            <a:pPr>
              <a:defRPr/>
            </a:pPr>
            <a:fld id="{953D45C7-AFA8-4622-8BFA-D400F3569C1E}" type="slidenum">
              <a:rPr lang="en-US" smtClean="0">
                <a:solidFill>
                  <a:prstClr val="white"/>
                </a:solidFill>
              </a:rPr>
              <a:pPr>
                <a:defRPr/>
              </a:pPr>
              <a:t>11</a:t>
            </a:fld>
            <a:endParaRPr lang="en-US" dirty="0">
              <a:solidFill>
                <a:prstClr val="white"/>
              </a:solidFill>
            </a:endParaRPr>
          </a:p>
        </p:txBody>
      </p:sp>
      <p:sp>
        <p:nvSpPr>
          <p:cNvPr id="5" name="Rectangle 4">
            <a:extLst>
              <a:ext uri="{FF2B5EF4-FFF2-40B4-BE49-F238E27FC236}">
                <a16:creationId xmlns:a16="http://schemas.microsoft.com/office/drawing/2014/main" id="{B76C2E74-879F-439F-A282-139C3E0F172F}"/>
              </a:ext>
            </a:extLst>
          </p:cNvPr>
          <p:cNvSpPr/>
          <p:nvPr/>
        </p:nvSpPr>
        <p:spPr>
          <a:xfrm>
            <a:off x="228600" y="1465053"/>
            <a:ext cx="5867400" cy="4170372"/>
          </a:xfrm>
          <a:prstGeom prst="rect">
            <a:avLst/>
          </a:prstGeom>
        </p:spPr>
        <p:txBody>
          <a:bodyPr wrap="square">
            <a:spAutoFit/>
          </a:bodyPr>
          <a:lstStyle/>
          <a:p>
            <a:pPr marL="285750" indent="-285750">
              <a:buFont typeface="Arial" panose="020B0604020202020204" pitchFamily="34" charset="0"/>
              <a:buChar char="•"/>
            </a:pPr>
            <a:r>
              <a:rPr lang="en-US" sz="1900" dirty="0">
                <a:latin typeface="Georgia" panose="02040502050405020303" pitchFamily="18" charset="0"/>
              </a:rPr>
              <a:t>2020 was the 42</a:t>
            </a:r>
            <a:r>
              <a:rPr lang="en-US" sz="1900" baseline="30000" dirty="0">
                <a:latin typeface="Georgia" panose="02040502050405020303" pitchFamily="18" charset="0"/>
              </a:rPr>
              <a:t>nd</a:t>
            </a:r>
            <a:r>
              <a:rPr lang="en-US" sz="1900" dirty="0">
                <a:latin typeface="Georgia" panose="02040502050405020303" pitchFamily="18" charset="0"/>
              </a:rPr>
              <a:t> Anniversary  of the Veterans </a:t>
            </a:r>
          </a:p>
          <a:p>
            <a:r>
              <a:rPr lang="en-US" sz="1900" dirty="0">
                <a:latin typeface="Georgia" panose="02040502050405020303" pitchFamily="18" charset="0"/>
              </a:rPr>
              <a:t>    Cemetery Grants Program (VCGP)</a:t>
            </a:r>
          </a:p>
          <a:p>
            <a:pPr marL="285750" indent="-285750">
              <a:buFont typeface="Arial" panose="020B0604020202020204" pitchFamily="34" charset="0"/>
              <a:buChar char="•"/>
            </a:pPr>
            <a:endParaRPr lang="en-US" sz="1900" dirty="0">
              <a:latin typeface="Georgia" panose="02040502050405020303" pitchFamily="18" charset="0"/>
            </a:endParaRPr>
          </a:p>
          <a:p>
            <a:pPr marL="285750" indent="-285750">
              <a:buFont typeface="Arial" panose="020B0604020202020204" pitchFamily="34" charset="0"/>
              <a:buChar char="•"/>
            </a:pPr>
            <a:r>
              <a:rPr lang="en-US" sz="1900" dirty="0">
                <a:latin typeface="Georgia" panose="02040502050405020303" pitchFamily="18" charset="0"/>
              </a:rPr>
              <a:t>Since 1978, VA has provided </a:t>
            </a:r>
          </a:p>
          <a:p>
            <a:r>
              <a:rPr lang="en-US" sz="1900" dirty="0">
                <a:latin typeface="Georgia" panose="02040502050405020303" pitchFamily="18" charset="0"/>
              </a:rPr>
              <a:t>     more than $907 million in grants</a:t>
            </a:r>
          </a:p>
          <a:p>
            <a:pPr marL="285750" indent="-285750">
              <a:buFont typeface="Arial" panose="020B0604020202020204" pitchFamily="34" charset="0"/>
              <a:buChar char="•"/>
            </a:pPr>
            <a:endParaRPr lang="en-US" sz="1900" dirty="0">
              <a:latin typeface="Georgia" panose="02040502050405020303" pitchFamily="18" charset="0"/>
            </a:endParaRPr>
          </a:p>
          <a:p>
            <a:pPr marL="285750" indent="-285750">
              <a:buFont typeface="Arial" panose="020B0604020202020204" pitchFamily="34" charset="0"/>
              <a:buChar char="•"/>
            </a:pPr>
            <a:r>
              <a:rPr lang="en-US" sz="1900" dirty="0">
                <a:latin typeface="Georgia" panose="02040502050405020303" pitchFamily="18" charset="0"/>
              </a:rPr>
              <a:t>119 state, tribal, and territory Veteran </a:t>
            </a:r>
            <a:br>
              <a:rPr lang="en-US" sz="1900" dirty="0">
                <a:latin typeface="Georgia" panose="02040502050405020303" pitchFamily="18" charset="0"/>
              </a:rPr>
            </a:br>
            <a:r>
              <a:rPr lang="en-US" sz="1900" dirty="0">
                <a:latin typeface="Georgia" panose="02040502050405020303" pitchFamily="18" charset="0"/>
              </a:rPr>
              <a:t>Cemeteries throughout the country</a:t>
            </a:r>
          </a:p>
          <a:p>
            <a:endParaRPr lang="en-US" sz="1900" dirty="0">
              <a:latin typeface="Georgia" panose="02040502050405020303" pitchFamily="18" charset="0"/>
            </a:endParaRPr>
          </a:p>
          <a:p>
            <a:pPr marL="285750" indent="-285750">
              <a:buFont typeface="Arial" panose="020B0604020202020204" pitchFamily="34" charset="0"/>
              <a:buChar char="•"/>
            </a:pPr>
            <a:r>
              <a:rPr lang="en-US" sz="1900" dirty="0">
                <a:latin typeface="Georgia" panose="02040502050405020303" pitchFamily="18" charset="0"/>
              </a:rPr>
              <a:t>13 tribal Veteran cemeteries in operation</a:t>
            </a:r>
          </a:p>
          <a:p>
            <a:pPr marL="285750" indent="-285750">
              <a:buFont typeface="Arial" panose="020B0604020202020204" pitchFamily="34" charset="0"/>
              <a:buChar char="•"/>
            </a:pPr>
            <a:endParaRPr lang="en-US" sz="1900" dirty="0">
              <a:latin typeface="Georgia" panose="02040502050405020303" pitchFamily="18" charset="0"/>
            </a:endParaRPr>
          </a:p>
          <a:p>
            <a:pPr marL="285750" indent="-285750">
              <a:buFont typeface="Arial" panose="020B0604020202020204" pitchFamily="34" charset="0"/>
              <a:buChar char="•"/>
            </a:pPr>
            <a:r>
              <a:rPr lang="en-US" sz="1900" dirty="0">
                <a:latin typeface="Georgia" panose="02040502050405020303" pitchFamily="18" charset="0"/>
              </a:rPr>
              <a:t>FY 2020, state, territory and tribal Veteran</a:t>
            </a:r>
          </a:p>
          <a:p>
            <a:r>
              <a:rPr lang="en-US" sz="1900" dirty="0">
                <a:latin typeface="Georgia" panose="02040502050405020303" pitchFamily="18" charset="0"/>
              </a:rPr>
              <a:t>    Cemeteries conducted 37,268 interments</a:t>
            </a:r>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251C45CB-4A96-41A0-BF32-924EBC1B9518}"/>
              </a:ext>
            </a:extLst>
          </p:cNvPr>
          <p:cNvSpPr/>
          <p:nvPr/>
        </p:nvSpPr>
        <p:spPr>
          <a:xfrm>
            <a:off x="4811138" y="4740441"/>
            <a:ext cx="4572000" cy="738664"/>
          </a:xfrm>
          <a:prstGeom prst="rect">
            <a:avLst/>
          </a:prstGeom>
        </p:spPr>
        <p:txBody>
          <a:bodyPr>
            <a:spAutoFit/>
          </a:bodyPr>
          <a:lstStyle/>
          <a:p>
            <a:pPr algn="ctr"/>
            <a:r>
              <a:rPr lang="en-US" sz="1400" b="1" i="1" dirty="0">
                <a:latin typeface="Georgia" panose="02040502050405020303" pitchFamily="18" charset="0"/>
              </a:rPr>
              <a:t>Arizona Southern </a:t>
            </a:r>
          </a:p>
          <a:p>
            <a:pPr algn="ctr"/>
            <a:r>
              <a:rPr lang="en-US" sz="1400" b="1" i="1" dirty="0">
                <a:latin typeface="Georgia" panose="02040502050405020303" pitchFamily="18" charset="0"/>
              </a:rPr>
              <a:t>Veterans Memorial Cemetery</a:t>
            </a:r>
          </a:p>
          <a:p>
            <a:pPr algn="ctr"/>
            <a:r>
              <a:rPr lang="en-US" sz="1400" i="1" dirty="0">
                <a:latin typeface="Georgia" panose="02040502050405020303" pitchFamily="18" charset="0"/>
              </a:rPr>
              <a:t>Arizona</a:t>
            </a:r>
          </a:p>
        </p:txBody>
      </p:sp>
      <p:pic>
        <p:nvPicPr>
          <p:cNvPr id="7" name="Picture 2" descr="image001">
            <a:extLst>
              <a:ext uri="{FF2B5EF4-FFF2-40B4-BE49-F238E27FC236}">
                <a16:creationId xmlns:a16="http://schemas.microsoft.com/office/drawing/2014/main" id="{74833E64-9DD1-425D-8E57-16AD5860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833835"/>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BC7131B-D9A2-476F-A7F4-4E1669BB3C86}"/>
              </a:ext>
            </a:extLst>
          </p:cNvPr>
          <p:cNvPicPr>
            <a:picLocks noChangeAspect="1"/>
          </p:cNvPicPr>
          <p:nvPr/>
        </p:nvPicPr>
        <p:blipFill>
          <a:blip r:embed="rId4"/>
          <a:stretch>
            <a:fillRect/>
          </a:stretch>
        </p:blipFill>
        <p:spPr>
          <a:xfrm>
            <a:off x="5129479" y="1829062"/>
            <a:ext cx="3761841" cy="2819401"/>
          </a:xfrm>
          <a:prstGeom prst="rect">
            <a:avLst/>
          </a:prstGeom>
        </p:spPr>
      </p:pic>
    </p:spTree>
    <p:extLst>
      <p:ext uri="{BB962C8B-B14F-4D97-AF65-F5344CB8AC3E}">
        <p14:creationId xmlns:p14="http://schemas.microsoft.com/office/powerpoint/2010/main" val="306633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929054" y="106730"/>
            <a:ext cx="8001000" cy="492443"/>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Times New Roman" panose="02020603050405020304" pitchFamily="18" charset="0"/>
              </a:rPr>
              <a:t>Veterans Legacy Program</a:t>
            </a:r>
            <a:endParaRPr kumimoji="0"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Times New Roman" panose="02020603050405020304" pitchFamily="18" charset="0"/>
            </a:endParaRPr>
          </a:p>
        </p:txBody>
      </p:sp>
      <p:sp>
        <p:nvSpPr>
          <p:cNvPr id="2" name="Rectangle 1"/>
          <p:cNvSpPr/>
          <p:nvPr/>
        </p:nvSpPr>
        <p:spPr>
          <a:xfrm>
            <a:off x="586552" y="1371600"/>
            <a:ext cx="8557448" cy="70788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D45C7-AFA8-4622-8BFA-D400F3569C1E}" type="slidenum">
              <a:rPr kumimoji="0" lang="en-US" sz="1000" b="0" i="0" u="none" strike="noStrike" kern="1200" cap="none" spc="0" normalizeH="0" baseline="0" noProof="0" smtClean="0">
                <a:ln>
                  <a:noFill/>
                </a:ln>
                <a:solidFill>
                  <a:prstClr val="white"/>
                </a:solidFill>
                <a:effectLst/>
                <a:uLnTx/>
                <a:uFillTx/>
                <a:latin typeface="Arial" pitchFamily="34" charset="0"/>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white"/>
              </a:solidFill>
              <a:effectLst/>
              <a:uLnTx/>
              <a:uFillTx/>
              <a:latin typeface="Arial" pitchFamily="34" charset="0"/>
              <a:ea typeface="ヒラギノ角ゴ Pro W3" charset="-128"/>
              <a:cs typeface="+mn-cs"/>
            </a:endParaRPr>
          </a:p>
        </p:txBody>
      </p:sp>
      <p:sp>
        <p:nvSpPr>
          <p:cNvPr id="11" name="TextBox 10">
            <a:extLst>
              <a:ext uri="{FF2B5EF4-FFF2-40B4-BE49-F238E27FC236}">
                <a16:creationId xmlns:a16="http://schemas.microsoft.com/office/drawing/2014/main" id="{70B53829-691C-4B9B-BA1C-9CEC2A551B38}"/>
              </a:ext>
            </a:extLst>
          </p:cNvPr>
          <p:cNvSpPr txBox="1"/>
          <p:nvPr/>
        </p:nvSpPr>
        <p:spPr>
          <a:xfrm>
            <a:off x="5310952" y="1086309"/>
            <a:ext cx="41910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36CCDD8-B47B-4E94-8CAC-FB993FA74DD1}"/>
              </a:ext>
            </a:extLst>
          </p:cNvPr>
          <p:cNvSpPr txBox="1"/>
          <p:nvPr/>
        </p:nvSpPr>
        <p:spPr>
          <a:xfrm>
            <a:off x="237931" y="3229819"/>
            <a:ext cx="8915400" cy="406265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lang="en-US" sz="2200" dirty="0">
              <a:solidFill>
                <a:prstClr val="black"/>
              </a:solidFill>
              <a:latin typeface="Georgia" panose="02040502050405020303"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Georgia" panose="02040502050405020303"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Georgia" panose="02040502050405020303" pitchFamily="18" charset="0"/>
                <a:cs typeface="Times New Roman" panose="02020603050405020304" pitchFamily="18" charset="0"/>
              </a:rPr>
              <a:t>Engaging students and communities with VA national cemeteries since 2016.</a:t>
            </a:r>
          </a:p>
          <a:p>
            <a:pPr marR="0" lvl="0" algn="l" defTabSz="914400" rtl="0" eaLnBrk="1" fontAlgn="auto" latinLnBrk="0" hangingPunct="1">
              <a:lnSpc>
                <a:spcPct val="100000"/>
              </a:lnSpc>
              <a:spcBef>
                <a:spcPts val="0"/>
              </a:spcBef>
              <a:spcAft>
                <a:spcPts val="0"/>
              </a:spcAft>
              <a:buClrTx/>
              <a:buSzTx/>
              <a:tabLst/>
              <a:defRPr/>
            </a:pPr>
            <a:endParaRPr lang="en-US" sz="800" dirty="0">
              <a:solidFill>
                <a:prstClr val="black"/>
              </a:solidFill>
              <a:latin typeface="Georgia" panose="02040502050405020303"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Georgia" panose="02040502050405020303" pitchFamily="18" charset="0"/>
                <a:cs typeface="Times New Roman" panose="02020603050405020304" pitchFamily="18" charset="0"/>
              </a:rPr>
              <a:t>Launching new grant program in 2021.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prstClr val="black"/>
              </a:solidFill>
              <a:latin typeface="Georgia" panose="02040502050405020303"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Georgia" panose="02040502050405020303" pitchFamily="18" charset="0"/>
                <a:cs typeface="Times New Roman" panose="02020603050405020304" pitchFamily="18" charset="0"/>
              </a:rPr>
              <a:t>Young Americans discovering the American Veteran tradition, at schools such as Texas A&amp;M University, San Francisco State University, Black Hills State University, and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F6FE6D21-C6CA-402F-875D-3978ACE80C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52223" y="1032774"/>
            <a:ext cx="3504829" cy="2694146"/>
          </a:xfrm>
          <a:prstGeom prst="rect">
            <a:avLst/>
          </a:prstGeom>
        </p:spPr>
      </p:pic>
      <p:pic>
        <p:nvPicPr>
          <p:cNvPr id="18" name="Content Placeholder 17">
            <a:extLst>
              <a:ext uri="{FF2B5EF4-FFF2-40B4-BE49-F238E27FC236}">
                <a16:creationId xmlns:a16="http://schemas.microsoft.com/office/drawing/2014/main" id="{E667C87B-DA80-4ECF-A2EB-F7C5664B3AD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0373" y="1032195"/>
            <a:ext cx="4144903" cy="2771904"/>
          </a:xfrm>
        </p:spPr>
      </p:pic>
      <p:pic>
        <p:nvPicPr>
          <p:cNvPr id="9" name="Picture 2" descr="image001">
            <a:extLst>
              <a:ext uri="{FF2B5EF4-FFF2-40B4-BE49-F238E27FC236}">
                <a16:creationId xmlns:a16="http://schemas.microsoft.com/office/drawing/2014/main" id="{1AB652F8-8111-4971-9984-89A6C7089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943600"/>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88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6B312E-3A6C-41CE-B823-C7A77B4AEFF9}"/>
              </a:ext>
            </a:extLst>
          </p:cNvPr>
          <p:cNvSpPr txBox="1"/>
          <p:nvPr/>
        </p:nvSpPr>
        <p:spPr>
          <a:xfrm>
            <a:off x="142406" y="1089645"/>
            <a:ext cx="7706194" cy="4739759"/>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t>Web App that honors Veterans in NCA cemeteries and extends the memorialization experience</a:t>
            </a:r>
            <a:br>
              <a:rPr kumimoji="0" lang="en-US" sz="2400" b="0" i="0" u="none" strike="noStrike" kern="1200" cap="none" spc="0" normalizeH="0" baseline="0" noProof="0" dirty="0">
                <a:ln>
                  <a:noFill/>
                </a:ln>
                <a:solidFill>
                  <a:prstClr val="black"/>
                </a:solidFill>
                <a:effectLst/>
                <a:uLnTx/>
                <a:uFillTx/>
                <a:latin typeface="Georgia" panose="02040502050405020303" pitchFamily="18" charset="0"/>
              </a:rPr>
            </a:b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rPr>
              <a:t> </a:t>
            </a:r>
          </a:p>
          <a:p>
            <a:pPr marL="571500" indent="-571500">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t>More than 3.7 Million Veterans </a:t>
            </a:r>
            <a:b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b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t>have a VLM profile page</a:t>
            </a:r>
            <a:br>
              <a:rPr kumimoji="0" lang="en-US" sz="2400" b="0" i="0" u="none" strike="noStrike" kern="1200" cap="none" spc="0" normalizeH="0" baseline="0" noProof="0" dirty="0">
                <a:ln>
                  <a:noFill/>
                </a:ln>
                <a:solidFill>
                  <a:prstClr val="black"/>
                </a:solidFill>
                <a:effectLst/>
                <a:uLnTx/>
                <a:uFillTx/>
                <a:latin typeface="Georgia" panose="02040502050405020303" pitchFamily="18" charset="0"/>
              </a:rPr>
            </a:br>
            <a:r>
              <a:rPr lang="en-US" sz="1600" dirty="0">
                <a:solidFill>
                  <a:prstClr val="black"/>
                </a:solidFill>
                <a:latin typeface="Georgia" panose="02040502050405020303" pitchFamily="18" charset="0"/>
              </a:rPr>
              <a:t>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t>Profile Pages Includes:</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t>Birth/Death Dates</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t>Military Service Details</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t>Cemetery Information</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t>Headstone/Marker photo(s)</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t>GIS map and directions</a:t>
            </a:r>
            <a:br>
              <a:rPr kumimoji="0" lang="en-US" sz="2200" b="0" i="0" u="none" strike="noStrike" kern="1200" cap="none" spc="0" normalizeH="0" baseline="0" noProof="0" dirty="0">
                <a:ln>
                  <a:noFill/>
                </a:ln>
                <a:solidFill>
                  <a:prstClr val="black"/>
                </a:solidFill>
                <a:effectLst/>
                <a:uLnTx/>
                <a:uFillTx/>
                <a:latin typeface="Georgia" panose="02040502050405020303" pitchFamily="18" charset="0"/>
              </a:rPr>
            </a:br>
            <a:r>
              <a:rPr kumimoji="0" lang="en-US" b="0" i="0" u="none" strike="noStrike" kern="1200" cap="none" spc="0" normalizeH="0" baseline="0" noProof="0" dirty="0">
                <a:ln>
                  <a:noFill/>
                </a:ln>
                <a:solidFill>
                  <a:prstClr val="black"/>
                </a:solidFill>
                <a:effectLst/>
                <a:uLnTx/>
                <a:uFillTx/>
                <a:latin typeface="Georgia" panose="020405020504050203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lumMod val="60000"/>
                    <a:lumOff val="40000"/>
                  </a:srgbClr>
                </a:solidFill>
                <a:effectLst/>
                <a:uLnTx/>
                <a:uFillTx/>
                <a:latin typeface="Georgia" panose="02040502050405020303" pitchFamily="18" charset="0"/>
              </a:rPr>
              <a:t>        </a:t>
            </a:r>
            <a:r>
              <a:rPr kumimoji="0" lang="en-US" sz="2200" b="1" i="0" u="none" strike="noStrike" kern="1200" cap="none" spc="0" normalizeH="0" baseline="0" noProof="0" dirty="0">
                <a:ln>
                  <a:noFill/>
                </a:ln>
                <a:solidFill>
                  <a:srgbClr val="1F497D">
                    <a:lumMod val="60000"/>
                    <a:lumOff val="40000"/>
                  </a:srgbClr>
                </a:solidFill>
                <a:effectLst/>
                <a:uLnTx/>
                <a:uFillTx/>
                <a:latin typeface="Georgia" panose="02040502050405020303" pitchFamily="18" charset="0"/>
              </a:rPr>
              <a:t>www.va.gov/remember</a:t>
            </a:r>
          </a:p>
        </p:txBody>
      </p:sp>
      <p:pic>
        <p:nvPicPr>
          <p:cNvPr id="7" name="Picture 6">
            <a:hlinkClick r:id="rId3"/>
            <a:extLst>
              <a:ext uri="{FF2B5EF4-FFF2-40B4-BE49-F238E27FC236}">
                <a16:creationId xmlns:a16="http://schemas.microsoft.com/office/drawing/2014/main" id="{2322ADB6-0897-41A3-BC89-4D14656217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41091" y="1905000"/>
            <a:ext cx="3286056" cy="4343400"/>
          </a:xfrm>
          <a:prstGeom prst="rect">
            <a:avLst/>
          </a:prstGeom>
        </p:spPr>
      </p:pic>
      <p:sp>
        <p:nvSpPr>
          <p:cNvPr id="8" name="TextBox 7">
            <a:extLst>
              <a:ext uri="{FF2B5EF4-FFF2-40B4-BE49-F238E27FC236}">
                <a16:creationId xmlns:a16="http://schemas.microsoft.com/office/drawing/2014/main" id="{CD4F51C7-FA3C-467B-A0C9-0AD4DC0363C7}"/>
              </a:ext>
            </a:extLst>
          </p:cNvPr>
          <p:cNvSpPr txBox="1"/>
          <p:nvPr/>
        </p:nvSpPr>
        <p:spPr>
          <a:xfrm>
            <a:off x="1361607" y="53556"/>
            <a:ext cx="6705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Times New Roman" panose="02020603050405020304" pitchFamily="18" charset="0"/>
              </a:rPr>
              <a:t>Veterans Legacy Memorial</a:t>
            </a:r>
          </a:p>
        </p:txBody>
      </p:sp>
      <p:pic>
        <p:nvPicPr>
          <p:cNvPr id="6" name="Picture 2" descr="image001">
            <a:extLst>
              <a:ext uri="{FF2B5EF4-FFF2-40B4-BE49-F238E27FC236}">
                <a16:creationId xmlns:a16="http://schemas.microsoft.com/office/drawing/2014/main" id="{EC381C8D-879E-4F6D-B601-2306531B4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06" y="5933342"/>
            <a:ext cx="1987580" cy="50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B8B2B44F-35FB-4112-94C9-1481632197D1}"/>
              </a:ext>
            </a:extLst>
          </p:cNvPr>
          <p:cNvSpPr>
            <a:spLocks noGrp="1"/>
          </p:cNvSpPr>
          <p:nvPr>
            <p:ph type="sldNum" sz="quarter" idx="12"/>
          </p:nvPr>
        </p:nvSpPr>
        <p:spPr>
          <a:xfrm>
            <a:off x="6553200" y="6553200"/>
            <a:ext cx="2133600" cy="304800"/>
          </a:xfrm>
        </p:spPr>
        <p:txBody>
          <a:bodyPr/>
          <a:lstStyle/>
          <a:p>
            <a:fld id="{D983F1FA-211D-3044-9E35-958DFBC26156}"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55535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idx="1"/>
          </p:nvPr>
        </p:nvSpPr>
        <p:spPr/>
        <p:txBody>
          <a:bodyPr/>
          <a:lstStyle/>
          <a:p>
            <a:endParaRPr lang="en-US" dirty="0"/>
          </a:p>
        </p:txBody>
      </p:sp>
      <p:sp>
        <p:nvSpPr>
          <p:cNvPr id="12" name="object 2"/>
          <p:cNvSpPr txBox="1"/>
          <p:nvPr/>
        </p:nvSpPr>
        <p:spPr>
          <a:xfrm>
            <a:off x="2639" y="10886"/>
            <a:ext cx="9114155" cy="6858000"/>
          </a:xfrm>
          <a:prstGeom prst="rect">
            <a:avLst/>
          </a:prstGeom>
        </p:spPr>
        <p:txBody>
          <a:bodyPr vert="horz" wrap="square" lIns="0" tIns="0" rIns="0" bIns="0" rtlCol="0">
            <a:spAutoFit/>
          </a:bodyPr>
          <a:lstStyle/>
          <a:p>
            <a:pPr marR="511175" algn="r">
              <a:lnSpc>
                <a:spcPct val="100000"/>
              </a:lnSpc>
            </a:pPr>
            <a:r>
              <a:rPr sz="1200" spc="-10" dirty="0">
                <a:solidFill>
                  <a:srgbClr val="888888"/>
                </a:solidFill>
                <a:latin typeface="Calibri"/>
                <a:cs typeface="Calibri"/>
              </a:rPr>
              <a:t>1</a:t>
            </a:r>
            <a:endParaRPr sz="1200" dirty="0">
              <a:latin typeface="Calibri"/>
              <a:cs typeface="Calibri"/>
            </a:endParaRPr>
          </a:p>
        </p:txBody>
      </p:sp>
      <p:sp>
        <p:nvSpPr>
          <p:cNvPr id="13" name="object 3"/>
          <p:cNvSpPr/>
          <p:nvPr/>
        </p:nvSpPr>
        <p:spPr>
          <a:xfrm>
            <a:off x="-29845" y="-1"/>
            <a:ext cx="9146639" cy="685799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5"/>
          <p:cNvSpPr txBox="1"/>
          <p:nvPr/>
        </p:nvSpPr>
        <p:spPr>
          <a:xfrm>
            <a:off x="295940" y="1905000"/>
            <a:ext cx="8730271" cy="4124206"/>
          </a:xfrm>
          <a:prstGeom prst="rect">
            <a:avLst/>
          </a:prstGeom>
        </p:spPr>
        <p:txBody>
          <a:bodyPr vert="horz" wrap="square" lIns="0" tIns="0" rIns="0" bIns="0" rtlCol="0">
            <a:spAutoFit/>
          </a:bodyPr>
          <a:lstStyle/>
          <a:p>
            <a:pPr algn="r"/>
            <a:endParaRPr lang="en-US" sz="2800" b="1" dirty="0">
              <a:latin typeface="Georgia" panose="02040502050405020303" pitchFamily="18" charset="0"/>
              <a:cs typeface="Arial" panose="020B0604020202020204" pitchFamily="34" charset="0"/>
            </a:endParaRPr>
          </a:p>
          <a:p>
            <a:pPr algn="ctr"/>
            <a:endParaRPr lang="en-US" sz="1100" dirty="0">
              <a:latin typeface="Georgia" panose="02040502050405020303" pitchFamily="18" charset="0"/>
              <a:hlinkClick r:id="rId4"/>
            </a:endParaRPr>
          </a:p>
          <a:p>
            <a:pPr algn="ctr"/>
            <a:endParaRPr lang="en-US" sz="1100" dirty="0">
              <a:latin typeface="Georgia" panose="02040502050405020303" pitchFamily="18" charset="0"/>
              <a:hlinkClick r:id="rId4"/>
            </a:endParaRPr>
          </a:p>
          <a:p>
            <a:pPr algn="ctr"/>
            <a:endParaRPr lang="en-US" sz="1100" dirty="0">
              <a:latin typeface="Georgia" panose="02040502050405020303" pitchFamily="18" charset="0"/>
              <a:hlinkClick r:id="rId4"/>
            </a:endParaRPr>
          </a:p>
          <a:p>
            <a:pPr lvl="2" algn="ctr"/>
            <a:endParaRPr lang="en-US" sz="1100" i="1" dirty="0">
              <a:latin typeface="Georgia" panose="02040502050405020303" pitchFamily="18" charset="0"/>
              <a:hlinkClick r:id="rId4"/>
            </a:endParaRPr>
          </a:p>
          <a:p>
            <a:pPr algn="ctr"/>
            <a:r>
              <a:rPr lang="en-US" sz="5400" b="1" dirty="0">
                <a:latin typeface="Georgia" panose="02040502050405020303" pitchFamily="18" charset="0"/>
              </a:rPr>
              <a:t>Thank You</a:t>
            </a:r>
          </a:p>
          <a:p>
            <a:pPr algn="r"/>
            <a:endParaRPr lang="en-US" sz="2800" b="1" dirty="0">
              <a:latin typeface="Arial" panose="020B0604020202020204" pitchFamily="34" charset="0"/>
              <a:cs typeface="Arial" panose="020B0604020202020204" pitchFamily="34" charset="0"/>
            </a:endParaRPr>
          </a:p>
          <a:p>
            <a:pPr algn="r"/>
            <a:endParaRPr lang="en-US" sz="5400" b="1" dirty="0">
              <a:latin typeface="Arial" panose="020B0604020202020204" pitchFamily="34" charset="0"/>
              <a:cs typeface="Arial" panose="020B0604020202020204" pitchFamily="34" charset="0"/>
            </a:endParaRPr>
          </a:p>
          <a:p>
            <a:pPr marL="12700" algn="r">
              <a:lnSpc>
                <a:spcPct val="100000"/>
              </a:lnSpc>
            </a:pPr>
            <a:endParaRPr lang="en-US" sz="2000" b="1" i="1" dirty="0">
              <a:latin typeface="Georgia" panose="02040502050405020303" pitchFamily="18" charset="0"/>
              <a:cs typeface="Arial"/>
            </a:endParaRPr>
          </a:p>
          <a:p>
            <a:pPr marL="12700" algn="r">
              <a:lnSpc>
                <a:spcPct val="100000"/>
              </a:lnSpc>
            </a:pPr>
            <a:endParaRPr lang="en-US" sz="2000" b="1" i="1" dirty="0">
              <a:latin typeface="Arial"/>
              <a:cs typeface="Arial"/>
            </a:endParaRPr>
          </a:p>
          <a:p>
            <a:pPr marL="12700" algn="r">
              <a:lnSpc>
                <a:spcPct val="100000"/>
              </a:lnSpc>
            </a:pPr>
            <a:endParaRPr lang="en-US" sz="2000" b="1" i="1" dirty="0">
              <a:latin typeface="Arial"/>
              <a:cs typeface="Arial"/>
            </a:endParaRPr>
          </a:p>
        </p:txBody>
      </p:sp>
      <p:pic>
        <p:nvPicPr>
          <p:cNvPr id="9" name="Picture 2" descr="image001">
            <a:extLst>
              <a:ext uri="{FF2B5EF4-FFF2-40B4-BE49-F238E27FC236}">
                <a16:creationId xmlns:a16="http://schemas.microsoft.com/office/drawing/2014/main" id="{C1E6F142-91FC-4CC3-BA5A-E76AE6C89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70" y="6127101"/>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03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50891" y="-572445"/>
            <a:ext cx="8229600" cy="1290637"/>
          </a:xfrm>
          <a:prstGeom prst="rect">
            <a:avLst/>
          </a:prstGeom>
          <a:noFill/>
          <a:ln w="9525">
            <a:noFill/>
            <a:miter lim="800000"/>
            <a:headEnd/>
            <a:tailEnd/>
          </a:ln>
        </p:spPr>
        <p:txBody>
          <a:bodyPr vert="horz" wrap="square" lIns="91417" tIns="45708" rIns="91417" bIns="45708" numCol="1" anchor="b" anchorCtr="0" compatLnSpc="1">
            <a:prstTxWarp prst="textNoShape">
              <a:avLst/>
            </a:prstTxWarp>
          </a:bodyPr>
          <a:lstStyle>
            <a:lvl1pPr algn="l" defTabSz="457086" rtl="0" eaLnBrk="0" fontAlgn="base" hangingPunct="0">
              <a:spcBef>
                <a:spcPct val="0"/>
              </a:spcBef>
              <a:spcAft>
                <a:spcPct val="0"/>
              </a:spcAft>
              <a:defRPr sz="4000" kern="1200">
                <a:solidFill>
                  <a:schemeClr val="bg1"/>
                </a:solidFill>
                <a:latin typeface="Georgia"/>
                <a:ea typeface="Georgia" pitchFamily="18" charset="0"/>
                <a:cs typeface="Georgia"/>
              </a:defRPr>
            </a:lvl1pPr>
            <a:lvl2pPr algn="l" defTabSz="457086" rtl="0" eaLnBrk="0" fontAlgn="base" hangingPunct="0">
              <a:spcBef>
                <a:spcPct val="0"/>
              </a:spcBef>
              <a:spcAft>
                <a:spcPct val="0"/>
              </a:spcAft>
              <a:defRPr sz="4000">
                <a:solidFill>
                  <a:schemeClr val="bg1"/>
                </a:solidFill>
                <a:latin typeface="Georgia" pitchFamily="18" charset="0"/>
                <a:ea typeface="Georgia" pitchFamily="18" charset="0"/>
                <a:cs typeface="Georgia" pitchFamily="18" charset="0"/>
              </a:defRPr>
            </a:lvl2pPr>
            <a:lvl3pPr algn="l" defTabSz="457086" rtl="0" eaLnBrk="0" fontAlgn="base" hangingPunct="0">
              <a:spcBef>
                <a:spcPct val="0"/>
              </a:spcBef>
              <a:spcAft>
                <a:spcPct val="0"/>
              </a:spcAft>
              <a:defRPr sz="4000">
                <a:solidFill>
                  <a:schemeClr val="bg1"/>
                </a:solidFill>
                <a:latin typeface="Georgia" pitchFamily="18" charset="0"/>
                <a:ea typeface="Georgia" pitchFamily="18" charset="0"/>
                <a:cs typeface="Georgia" pitchFamily="18" charset="0"/>
              </a:defRPr>
            </a:lvl3pPr>
            <a:lvl4pPr algn="l" defTabSz="457086" rtl="0" eaLnBrk="0" fontAlgn="base" hangingPunct="0">
              <a:spcBef>
                <a:spcPct val="0"/>
              </a:spcBef>
              <a:spcAft>
                <a:spcPct val="0"/>
              </a:spcAft>
              <a:defRPr sz="4000">
                <a:solidFill>
                  <a:schemeClr val="bg1"/>
                </a:solidFill>
                <a:latin typeface="Georgia" pitchFamily="18" charset="0"/>
                <a:ea typeface="Georgia" pitchFamily="18" charset="0"/>
                <a:cs typeface="Georgia" pitchFamily="18" charset="0"/>
              </a:defRPr>
            </a:lvl4pPr>
            <a:lvl5pPr algn="l" defTabSz="457086" rtl="0" eaLnBrk="0" fontAlgn="base" hangingPunct="0">
              <a:spcBef>
                <a:spcPct val="0"/>
              </a:spcBef>
              <a:spcAft>
                <a:spcPct val="0"/>
              </a:spcAft>
              <a:defRPr sz="4000">
                <a:solidFill>
                  <a:schemeClr val="bg1"/>
                </a:solidFill>
                <a:latin typeface="Georgia" pitchFamily="18" charset="0"/>
                <a:ea typeface="Georgia" pitchFamily="18" charset="0"/>
                <a:cs typeface="Georgia" pitchFamily="18" charset="0"/>
              </a:defRPr>
            </a:lvl5pPr>
            <a:lvl6pPr marL="457086" algn="l" defTabSz="457086"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174" algn="l" defTabSz="457086"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260" algn="l" defTabSz="457086"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347" algn="l" defTabSz="457086"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a:lstStyle>
          <a:p>
            <a:pPr algn="ctr">
              <a:defRPr/>
            </a:pPr>
            <a:r>
              <a:rPr lang="en-US" sz="3200" b="1" dirty="0">
                <a:solidFill>
                  <a:sysClr val="window" lastClr="FFFFFF"/>
                </a:solidFill>
              </a:rPr>
              <a:t>History, Mission, Priorities</a:t>
            </a:r>
          </a:p>
        </p:txBody>
      </p:sp>
      <p:pic>
        <p:nvPicPr>
          <p:cNvPr id="8" name="Picture 2" descr="C:\Users\cemcotherej\Desktop\Abraham_Lincoln_O-77_matte_collodion_pri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5556" y="1102734"/>
            <a:ext cx="1591244" cy="19890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63509" y="1086785"/>
            <a:ext cx="6137291" cy="4739759"/>
          </a:xfrm>
          <a:prstGeom prst="rect">
            <a:avLst/>
          </a:prstGeom>
        </p:spPr>
        <p:txBody>
          <a:bodyPr wrap="square">
            <a:spAutoFit/>
          </a:bodyPr>
          <a:lstStyle/>
          <a:p>
            <a:pPr marL="12700" marR="181610">
              <a:spcAft>
                <a:spcPts val="600"/>
              </a:spcAft>
              <a:tabLst>
                <a:tab pos="356235" algn="l"/>
              </a:tabLst>
            </a:pPr>
            <a:r>
              <a:rPr lang="en-US" sz="1600" b="1" u="sng" spc="-20" dirty="0">
                <a:latin typeface="Georgia" panose="02040502050405020303" pitchFamily="18" charset="0"/>
                <a:cs typeface="Arial"/>
              </a:rPr>
              <a:t>History</a:t>
            </a:r>
          </a:p>
          <a:p>
            <a:pPr marL="12700" marR="181610">
              <a:spcAft>
                <a:spcPts val="600"/>
              </a:spcAft>
              <a:tabLst>
                <a:tab pos="356235" algn="l"/>
              </a:tabLst>
            </a:pPr>
            <a:endParaRPr lang="en-US" sz="200" b="1" u="sng" spc="-20" dirty="0">
              <a:latin typeface="Georgia" panose="02040502050405020303" pitchFamily="18" charset="0"/>
              <a:cs typeface="Arial"/>
            </a:endParaRPr>
          </a:p>
          <a:p>
            <a:pPr marL="355600" marR="181610" indent="-342900">
              <a:spcAft>
                <a:spcPts val="600"/>
              </a:spcAft>
              <a:buFont typeface="Arial" panose="020B0604020202020204" pitchFamily="34" charset="0"/>
              <a:buChar char="•"/>
              <a:tabLst>
                <a:tab pos="356235" algn="l"/>
              </a:tabLst>
            </a:pPr>
            <a:r>
              <a:rPr lang="en-US" sz="1400" spc="-15" dirty="0">
                <a:latin typeface="Georgia" panose="02040502050405020303" pitchFamily="18" charset="0"/>
                <a:cs typeface="Arial"/>
              </a:rPr>
              <a:t>The Omnibus bill of 1862, signed into law on July 17, authorized President Lincoln to purchase grounds for use as national cemeteries</a:t>
            </a:r>
          </a:p>
          <a:p>
            <a:pPr marL="355600" marR="181610" indent="-342900">
              <a:spcAft>
                <a:spcPts val="600"/>
              </a:spcAft>
              <a:buFont typeface="Arial" panose="020B0604020202020204" pitchFamily="34" charset="0"/>
              <a:buChar char="•"/>
              <a:tabLst>
                <a:tab pos="356235" algn="l"/>
              </a:tabLst>
            </a:pPr>
            <a:endParaRPr lang="en-US" sz="900" spc="-15" dirty="0">
              <a:latin typeface="Georgia" panose="02040502050405020303" pitchFamily="18" charset="0"/>
              <a:cs typeface="Arial"/>
            </a:endParaRPr>
          </a:p>
          <a:p>
            <a:pPr marL="355600" marR="181610" indent="-342900">
              <a:spcAft>
                <a:spcPts val="600"/>
              </a:spcAft>
              <a:buFont typeface="Arial" panose="020B0604020202020204" pitchFamily="34" charset="0"/>
              <a:buChar char="•"/>
              <a:tabLst>
                <a:tab pos="356235" algn="l"/>
              </a:tabLst>
            </a:pPr>
            <a:r>
              <a:rPr lang="en-US" sz="1400" spc="-15" dirty="0">
                <a:latin typeface="Georgia" panose="02040502050405020303" pitchFamily="18" charset="0"/>
                <a:cs typeface="Arial"/>
              </a:rPr>
              <a:t>Fourteen nat</a:t>
            </a:r>
            <a:r>
              <a:rPr lang="en-US" sz="1400" spc="-5" dirty="0">
                <a:latin typeface="Georgia" panose="02040502050405020303" pitchFamily="18" charset="0"/>
                <a:cs typeface="Arial"/>
              </a:rPr>
              <a:t>i</a:t>
            </a:r>
            <a:r>
              <a:rPr lang="en-US" sz="1400" spc="-20" dirty="0">
                <a:latin typeface="Georgia" panose="02040502050405020303" pitchFamily="18" charset="0"/>
                <a:cs typeface="Arial"/>
              </a:rPr>
              <a:t>o</a:t>
            </a:r>
            <a:r>
              <a:rPr lang="en-US" sz="1400" spc="-15" dirty="0">
                <a:latin typeface="Georgia" panose="02040502050405020303" pitchFamily="18" charset="0"/>
                <a:cs typeface="Arial"/>
              </a:rPr>
              <a:t>nal ce</a:t>
            </a:r>
            <a:r>
              <a:rPr lang="en-US" sz="1400" spc="-20" dirty="0">
                <a:latin typeface="Georgia" panose="02040502050405020303" pitchFamily="18" charset="0"/>
                <a:cs typeface="Arial"/>
              </a:rPr>
              <a:t>met</a:t>
            </a:r>
            <a:r>
              <a:rPr lang="en-US" sz="1400" spc="-15" dirty="0">
                <a:latin typeface="Georgia" panose="02040502050405020303" pitchFamily="18" charset="0"/>
                <a:cs typeface="Arial"/>
              </a:rPr>
              <a:t>e</a:t>
            </a:r>
            <a:r>
              <a:rPr lang="en-US" sz="1400" spc="-10" dirty="0">
                <a:latin typeface="Georgia" panose="02040502050405020303" pitchFamily="18" charset="0"/>
                <a:cs typeface="Arial"/>
              </a:rPr>
              <a:t>rie</a:t>
            </a:r>
            <a:r>
              <a:rPr lang="en-US" sz="1400" spc="-15" dirty="0">
                <a:latin typeface="Georgia" panose="02040502050405020303" pitchFamily="18" charset="0"/>
                <a:cs typeface="Arial"/>
              </a:rPr>
              <a:t>s were e</a:t>
            </a:r>
            <a:r>
              <a:rPr lang="en-US" sz="1400" spc="-10" dirty="0">
                <a:latin typeface="Georgia" panose="02040502050405020303" pitchFamily="18" charset="0"/>
                <a:cs typeface="Arial"/>
              </a:rPr>
              <a:t>s</a:t>
            </a:r>
            <a:r>
              <a:rPr lang="en-US" sz="1400" spc="-15" dirty="0">
                <a:latin typeface="Georgia" panose="02040502050405020303" pitchFamily="18" charset="0"/>
                <a:cs typeface="Arial"/>
              </a:rPr>
              <a:t>ta</a:t>
            </a:r>
            <a:r>
              <a:rPr lang="en-US" sz="1400" spc="-10" dirty="0">
                <a:latin typeface="Georgia" panose="02040502050405020303" pitchFamily="18" charset="0"/>
                <a:cs typeface="Arial"/>
              </a:rPr>
              <a:t>blis</a:t>
            </a:r>
            <a:r>
              <a:rPr lang="en-US" sz="1400" spc="-20" dirty="0">
                <a:latin typeface="Georgia" panose="02040502050405020303" pitchFamily="18" charset="0"/>
                <a:cs typeface="Arial"/>
              </a:rPr>
              <a:t>h</a:t>
            </a:r>
            <a:r>
              <a:rPr lang="en-US" sz="1400" spc="-15" dirty="0">
                <a:latin typeface="Georgia" panose="02040502050405020303" pitchFamily="18" charset="0"/>
                <a:cs typeface="Arial"/>
              </a:rPr>
              <a:t>e</a:t>
            </a:r>
            <a:r>
              <a:rPr lang="en-US" sz="1400" spc="-20" dirty="0">
                <a:latin typeface="Georgia" panose="02040502050405020303" pitchFamily="18" charset="0"/>
                <a:cs typeface="Arial"/>
              </a:rPr>
              <a:t>d</a:t>
            </a:r>
            <a:r>
              <a:rPr lang="en-US" sz="1400" spc="-5" dirty="0">
                <a:latin typeface="Georgia" panose="02040502050405020303" pitchFamily="18" charset="0"/>
                <a:cs typeface="Arial"/>
              </a:rPr>
              <a:t> i</a:t>
            </a:r>
            <a:r>
              <a:rPr lang="en-US" sz="1400" spc="-20" dirty="0">
                <a:latin typeface="Georgia" panose="02040502050405020303" pitchFamily="18" charset="0"/>
                <a:cs typeface="Arial"/>
              </a:rPr>
              <a:t>n</a:t>
            </a:r>
            <a:r>
              <a:rPr lang="en-US" sz="1400" spc="-5" dirty="0">
                <a:latin typeface="Georgia" panose="02040502050405020303" pitchFamily="18" charset="0"/>
                <a:cs typeface="Arial"/>
              </a:rPr>
              <a:t> </a:t>
            </a:r>
            <a:r>
              <a:rPr lang="en-US" sz="1400" spc="-10" dirty="0">
                <a:latin typeface="Georgia" panose="02040502050405020303" pitchFamily="18" charset="0"/>
                <a:cs typeface="Arial"/>
              </a:rPr>
              <a:t>1</a:t>
            </a:r>
            <a:r>
              <a:rPr lang="en-US" sz="1400" spc="-20" dirty="0">
                <a:latin typeface="Georgia" panose="02040502050405020303" pitchFamily="18" charset="0"/>
                <a:cs typeface="Arial"/>
              </a:rPr>
              <a:t>8</a:t>
            </a:r>
            <a:r>
              <a:rPr lang="en-US" sz="1400" spc="-15" dirty="0">
                <a:latin typeface="Georgia" panose="02040502050405020303" pitchFamily="18" charset="0"/>
                <a:cs typeface="Arial"/>
              </a:rPr>
              <a:t>6</a:t>
            </a:r>
            <a:r>
              <a:rPr lang="en-US" sz="1400" spc="-20" dirty="0">
                <a:latin typeface="Georgia" panose="02040502050405020303" pitchFamily="18" charset="0"/>
                <a:cs typeface="Arial"/>
              </a:rPr>
              <a:t>2</a:t>
            </a:r>
          </a:p>
          <a:p>
            <a:pPr marL="355600" marR="181610" indent="-342900">
              <a:spcAft>
                <a:spcPts val="600"/>
              </a:spcAft>
              <a:buFont typeface="Arial" panose="020B0604020202020204" pitchFamily="34" charset="0"/>
              <a:buChar char="•"/>
              <a:tabLst>
                <a:tab pos="356235" algn="l"/>
              </a:tabLst>
            </a:pPr>
            <a:endParaRPr lang="en-US" sz="900" dirty="0">
              <a:latin typeface="Georgia" panose="02040502050405020303" pitchFamily="18" charset="0"/>
              <a:cs typeface="Arial"/>
            </a:endParaRPr>
          </a:p>
          <a:p>
            <a:pPr marL="355600" marR="181610" indent="-342900">
              <a:spcAft>
                <a:spcPts val="600"/>
              </a:spcAft>
              <a:buFont typeface="Arial" panose="020B0604020202020204" pitchFamily="34" charset="0"/>
              <a:buChar char="•"/>
              <a:tabLst>
                <a:tab pos="356235" algn="l"/>
              </a:tabLst>
            </a:pPr>
            <a:r>
              <a:rPr lang="en-US" sz="1400" spc="-15" dirty="0">
                <a:latin typeface="Georgia" panose="02040502050405020303" pitchFamily="18" charset="0"/>
                <a:cs typeface="Arial"/>
              </a:rPr>
              <a:t>Previously</a:t>
            </a:r>
            <a:r>
              <a:rPr lang="en-US" sz="1400" spc="-5" dirty="0">
                <a:latin typeface="Georgia" panose="02040502050405020303" pitchFamily="18" charset="0"/>
                <a:cs typeface="Arial"/>
              </a:rPr>
              <a:t> </a:t>
            </a:r>
            <a:r>
              <a:rPr lang="en-US" sz="1400" spc="-10" dirty="0">
                <a:latin typeface="Georgia" panose="02040502050405020303" pitchFamily="18" charset="0"/>
                <a:cs typeface="Arial"/>
              </a:rPr>
              <a:t>s</a:t>
            </a:r>
            <a:r>
              <a:rPr lang="en-US" sz="1400" spc="-15" dirty="0">
                <a:latin typeface="Georgia" panose="02040502050405020303" pitchFamily="18" charset="0"/>
                <a:cs typeface="Arial"/>
              </a:rPr>
              <a:t>oldie</a:t>
            </a:r>
            <a:r>
              <a:rPr lang="en-US" sz="1400" spc="-5" dirty="0">
                <a:latin typeface="Georgia" panose="02040502050405020303" pitchFamily="18" charset="0"/>
                <a:cs typeface="Arial"/>
              </a:rPr>
              <a:t>r</a:t>
            </a:r>
            <a:r>
              <a:rPr lang="en-US" sz="1400" spc="-15" dirty="0">
                <a:latin typeface="Georgia" panose="02040502050405020303" pitchFamily="18" charset="0"/>
                <a:cs typeface="Arial"/>
              </a:rPr>
              <a:t>s</a:t>
            </a:r>
            <a:r>
              <a:rPr lang="en-US" sz="1400" spc="-5" dirty="0">
                <a:latin typeface="Georgia" panose="02040502050405020303" pitchFamily="18" charset="0"/>
                <a:cs typeface="Arial"/>
              </a:rPr>
              <a:t> were </a:t>
            </a:r>
            <a:r>
              <a:rPr lang="en-US" sz="1400" spc="-15" dirty="0">
                <a:latin typeface="Georgia" panose="02040502050405020303" pitchFamily="18" charset="0"/>
                <a:cs typeface="Arial"/>
              </a:rPr>
              <a:t>bur</a:t>
            </a:r>
            <a:r>
              <a:rPr lang="en-US" sz="1400" spc="-5" dirty="0">
                <a:latin typeface="Georgia" panose="02040502050405020303" pitchFamily="18" charset="0"/>
                <a:cs typeface="Arial"/>
              </a:rPr>
              <a:t>i</a:t>
            </a:r>
            <a:r>
              <a:rPr lang="en-US" sz="1400" spc="-20" dirty="0">
                <a:latin typeface="Georgia" panose="02040502050405020303" pitchFamily="18" charset="0"/>
                <a:cs typeface="Arial"/>
              </a:rPr>
              <a:t>ed whe</a:t>
            </a:r>
            <a:r>
              <a:rPr lang="en-US" sz="1400" dirty="0">
                <a:latin typeface="Georgia" panose="02040502050405020303" pitchFamily="18" charset="0"/>
                <a:cs typeface="Arial"/>
              </a:rPr>
              <a:t>r</a:t>
            </a:r>
            <a:r>
              <a:rPr lang="en-US" sz="1400" spc="-20" dirty="0">
                <a:latin typeface="Georgia" panose="02040502050405020303" pitchFamily="18" charset="0"/>
                <a:cs typeface="Arial"/>
              </a:rPr>
              <a:t>e</a:t>
            </a:r>
            <a:r>
              <a:rPr lang="en-US" sz="1400" spc="15" dirty="0">
                <a:latin typeface="Georgia" panose="02040502050405020303" pitchFamily="18" charset="0"/>
                <a:cs typeface="Arial"/>
              </a:rPr>
              <a:t> </a:t>
            </a:r>
            <a:r>
              <a:rPr lang="en-US" sz="1400" spc="-15" dirty="0">
                <a:latin typeface="Georgia" panose="02040502050405020303" pitchFamily="18" charset="0"/>
                <a:cs typeface="Arial"/>
              </a:rPr>
              <a:t>th</a:t>
            </a:r>
            <a:r>
              <a:rPr lang="en-US" sz="1400" spc="-10" dirty="0">
                <a:latin typeface="Georgia" panose="02040502050405020303" pitchFamily="18" charset="0"/>
                <a:cs typeface="Arial"/>
              </a:rPr>
              <a:t>e</a:t>
            </a:r>
            <a:r>
              <a:rPr lang="en-US" sz="1400" spc="-15" dirty="0">
                <a:latin typeface="Georgia" panose="02040502050405020303" pitchFamily="18" charset="0"/>
                <a:cs typeface="Arial"/>
              </a:rPr>
              <a:t>y</a:t>
            </a:r>
            <a:r>
              <a:rPr lang="en-US" sz="1400" spc="-5" dirty="0">
                <a:latin typeface="Georgia" panose="02040502050405020303" pitchFamily="18" charset="0"/>
                <a:cs typeface="Arial"/>
              </a:rPr>
              <a:t> </a:t>
            </a:r>
            <a:r>
              <a:rPr lang="en-US" sz="1400" spc="-10" dirty="0">
                <a:latin typeface="Georgia" panose="02040502050405020303" pitchFamily="18" charset="0"/>
                <a:cs typeface="Arial"/>
              </a:rPr>
              <a:t>fell</a:t>
            </a:r>
          </a:p>
          <a:p>
            <a:pPr marL="12700">
              <a:tabLst>
                <a:tab pos="356235" algn="l"/>
              </a:tabLst>
            </a:pPr>
            <a:endParaRPr lang="en-US" sz="1200" b="1" spc="-10" dirty="0">
              <a:latin typeface="Georgia" panose="02040502050405020303" pitchFamily="18" charset="0"/>
              <a:cs typeface="Arial"/>
            </a:endParaRPr>
          </a:p>
          <a:p>
            <a:pPr marL="12700">
              <a:tabLst>
                <a:tab pos="356235" algn="l"/>
              </a:tabLst>
            </a:pPr>
            <a:r>
              <a:rPr lang="en-US" sz="1600" b="1" u="sng" spc="-10" dirty="0">
                <a:latin typeface="Georgia" panose="02040502050405020303" pitchFamily="18" charset="0"/>
                <a:cs typeface="Arial"/>
              </a:rPr>
              <a:t>Today</a:t>
            </a:r>
          </a:p>
          <a:p>
            <a:pPr marL="12700">
              <a:tabLst>
                <a:tab pos="356235" algn="l"/>
              </a:tabLst>
            </a:pPr>
            <a:endParaRPr lang="en-US" sz="900" b="1" u="sng" spc="-10" dirty="0">
              <a:latin typeface="Georgia" panose="02040502050405020303" pitchFamily="18" charset="0"/>
              <a:cs typeface="Arial"/>
            </a:endParaRPr>
          </a:p>
          <a:p>
            <a:pPr marL="298450" indent="-285750">
              <a:lnSpc>
                <a:spcPct val="100000"/>
              </a:lnSpc>
              <a:spcAft>
                <a:spcPts val="600"/>
              </a:spcAft>
              <a:buFont typeface="Arial" panose="020B0604020202020204" pitchFamily="34" charset="0"/>
              <a:buChar char="•"/>
              <a:tabLst>
                <a:tab pos="354965" algn="l"/>
              </a:tabLst>
            </a:pPr>
            <a:r>
              <a:rPr lang="en-US" sz="1400" b="1" spc="-5" dirty="0">
                <a:latin typeface="Georgia" panose="02040502050405020303" pitchFamily="18" charset="0"/>
                <a:cs typeface="Arial" panose="020B0604020202020204" pitchFamily="34" charset="0"/>
              </a:rPr>
              <a:t>155 </a:t>
            </a:r>
            <a:r>
              <a:rPr lang="en-US" sz="1400" spc="-5" dirty="0">
                <a:latin typeface="Georgia" panose="02040502050405020303" pitchFamily="18" charset="0"/>
                <a:cs typeface="Arial" panose="020B0604020202020204" pitchFamily="34" charset="0"/>
              </a:rPr>
              <a:t>national cemeteries</a:t>
            </a:r>
          </a:p>
          <a:p>
            <a:pPr marL="298450" indent="-285750">
              <a:lnSpc>
                <a:spcPct val="100000"/>
              </a:lnSpc>
              <a:spcAft>
                <a:spcPts val="600"/>
              </a:spcAft>
              <a:buFont typeface="Arial" panose="020B0604020202020204" pitchFamily="34" charset="0"/>
              <a:buChar char="•"/>
              <a:tabLst>
                <a:tab pos="354965" algn="l"/>
              </a:tabLst>
            </a:pPr>
            <a:endParaRPr lang="en-US" sz="900" spc="-5" dirty="0">
              <a:latin typeface="Georgia" panose="02040502050405020303" pitchFamily="18" charset="0"/>
              <a:cs typeface="Arial" panose="020B0604020202020204" pitchFamily="34" charset="0"/>
            </a:endParaRPr>
          </a:p>
          <a:p>
            <a:pPr marL="298450" indent="-285750">
              <a:lnSpc>
                <a:spcPct val="100000"/>
              </a:lnSpc>
              <a:spcAft>
                <a:spcPts val="600"/>
              </a:spcAft>
              <a:buFont typeface="Arial" panose="020B0604020202020204" pitchFamily="34" charset="0"/>
              <a:buChar char="•"/>
              <a:tabLst>
                <a:tab pos="354965" algn="l"/>
              </a:tabLst>
            </a:pPr>
            <a:r>
              <a:rPr lang="en-US" sz="1400" dirty="0">
                <a:solidFill>
                  <a:schemeClr val="tx1">
                    <a:lumMod val="95000"/>
                    <a:lumOff val="5000"/>
                  </a:schemeClr>
                </a:solidFill>
                <a:latin typeface="Georgia" panose="02040502050405020303" pitchFamily="18" charset="0"/>
                <a:cs typeface="Arial" pitchFamily="34" charset="0"/>
              </a:rPr>
              <a:t>Perpetual care provided for </a:t>
            </a:r>
            <a:r>
              <a:rPr lang="en-US" sz="1400" b="1" dirty="0">
                <a:solidFill>
                  <a:schemeClr val="tx1">
                    <a:lumMod val="95000"/>
                    <a:lumOff val="5000"/>
                  </a:schemeClr>
                </a:solidFill>
                <a:latin typeface="Georgia" panose="02040502050405020303" pitchFamily="18" charset="0"/>
                <a:cs typeface="Arial" pitchFamily="34" charset="0"/>
              </a:rPr>
              <a:t>4.84 million </a:t>
            </a:r>
            <a:r>
              <a:rPr lang="en-US" sz="1400" dirty="0">
                <a:solidFill>
                  <a:schemeClr val="tx1">
                    <a:lumMod val="95000"/>
                    <a:lumOff val="5000"/>
                  </a:schemeClr>
                </a:solidFill>
                <a:latin typeface="Georgia" panose="02040502050405020303" pitchFamily="18" charset="0"/>
                <a:cs typeface="Arial" pitchFamily="34" charset="0"/>
              </a:rPr>
              <a:t>Veterans service members, and family members </a:t>
            </a:r>
          </a:p>
          <a:p>
            <a:pPr marL="298450" indent="-285750">
              <a:lnSpc>
                <a:spcPct val="100000"/>
              </a:lnSpc>
              <a:spcAft>
                <a:spcPts val="600"/>
              </a:spcAft>
              <a:buFont typeface="Arial" panose="020B0604020202020204" pitchFamily="34" charset="0"/>
              <a:buChar char="•"/>
              <a:tabLst>
                <a:tab pos="354965" algn="l"/>
              </a:tabLst>
            </a:pPr>
            <a:endParaRPr lang="en-US" sz="900" dirty="0">
              <a:solidFill>
                <a:schemeClr val="tx1">
                  <a:lumMod val="95000"/>
                  <a:lumOff val="5000"/>
                </a:schemeClr>
              </a:solidFill>
              <a:latin typeface="Georgia" panose="02040502050405020303" pitchFamily="18" charset="0"/>
              <a:cs typeface="Arial" pitchFamily="34" charset="0"/>
            </a:endParaRPr>
          </a:p>
          <a:p>
            <a:pPr marL="298450" indent="-285750">
              <a:lnSpc>
                <a:spcPct val="100000"/>
              </a:lnSpc>
              <a:spcAft>
                <a:spcPts val="600"/>
              </a:spcAft>
              <a:buFont typeface="Arial" panose="020B0604020202020204" pitchFamily="34" charset="0"/>
              <a:buChar char="•"/>
              <a:tabLst>
                <a:tab pos="354965" algn="l"/>
              </a:tabLst>
            </a:pPr>
            <a:r>
              <a:rPr lang="en-US" sz="1400" dirty="0">
                <a:solidFill>
                  <a:schemeClr val="tx1">
                    <a:lumMod val="95000"/>
                    <a:lumOff val="5000"/>
                  </a:schemeClr>
                </a:solidFill>
                <a:latin typeface="Georgia" panose="02040502050405020303" pitchFamily="18" charset="0"/>
                <a:cs typeface="Arial" pitchFamily="34" charset="0"/>
              </a:rPr>
              <a:t>More than </a:t>
            </a:r>
            <a:r>
              <a:rPr lang="en-US" sz="1400" b="1" dirty="0">
                <a:solidFill>
                  <a:schemeClr val="tx1">
                    <a:lumMod val="95000"/>
                    <a:lumOff val="5000"/>
                  </a:schemeClr>
                </a:solidFill>
                <a:latin typeface="Georgia" panose="02040502050405020303" pitchFamily="18" charset="0"/>
                <a:cs typeface="Arial" pitchFamily="34" charset="0"/>
              </a:rPr>
              <a:t>3.82</a:t>
            </a:r>
            <a:r>
              <a:rPr lang="en-US" sz="1400" dirty="0">
                <a:solidFill>
                  <a:schemeClr val="tx1">
                    <a:lumMod val="95000"/>
                    <a:lumOff val="5000"/>
                  </a:schemeClr>
                </a:solidFill>
                <a:latin typeface="Georgia" panose="02040502050405020303" pitchFamily="18" charset="0"/>
                <a:cs typeface="Arial" pitchFamily="34" charset="0"/>
              </a:rPr>
              <a:t> </a:t>
            </a:r>
            <a:r>
              <a:rPr lang="en-US" sz="1400" b="1" dirty="0">
                <a:solidFill>
                  <a:schemeClr val="tx1">
                    <a:lumMod val="95000"/>
                    <a:lumOff val="5000"/>
                  </a:schemeClr>
                </a:solidFill>
                <a:latin typeface="Georgia" panose="02040502050405020303" pitchFamily="18" charset="0"/>
                <a:cs typeface="Arial" pitchFamily="34" charset="0"/>
              </a:rPr>
              <a:t>million</a:t>
            </a:r>
            <a:r>
              <a:rPr lang="en-US" sz="1400" dirty="0">
                <a:solidFill>
                  <a:schemeClr val="tx1">
                    <a:lumMod val="95000"/>
                    <a:lumOff val="5000"/>
                  </a:schemeClr>
                </a:solidFill>
                <a:latin typeface="Georgia" panose="02040502050405020303" pitchFamily="18" charset="0"/>
                <a:cs typeface="Arial" pitchFamily="34" charset="0"/>
              </a:rPr>
              <a:t> gravesites</a:t>
            </a:r>
          </a:p>
          <a:p>
            <a:pPr marL="298450" indent="-285750">
              <a:lnSpc>
                <a:spcPct val="100000"/>
              </a:lnSpc>
              <a:spcAft>
                <a:spcPts val="600"/>
              </a:spcAft>
              <a:buFont typeface="Arial" panose="020B0604020202020204" pitchFamily="34" charset="0"/>
              <a:buChar char="•"/>
              <a:tabLst>
                <a:tab pos="354965" algn="l"/>
              </a:tabLst>
            </a:pPr>
            <a:endParaRPr lang="en-US" sz="900" dirty="0">
              <a:solidFill>
                <a:schemeClr val="tx1">
                  <a:lumMod val="95000"/>
                  <a:lumOff val="5000"/>
                </a:schemeClr>
              </a:solidFill>
              <a:latin typeface="Georgia" panose="02040502050405020303" pitchFamily="18" charset="0"/>
              <a:cs typeface="Arial" pitchFamily="34" charset="0"/>
            </a:endParaRPr>
          </a:p>
          <a:p>
            <a:pPr marL="298450" indent="-285750">
              <a:lnSpc>
                <a:spcPct val="100000"/>
              </a:lnSpc>
              <a:spcAft>
                <a:spcPts val="600"/>
              </a:spcAft>
              <a:buFont typeface="Arial" panose="020B0604020202020204" pitchFamily="34" charset="0"/>
              <a:buChar char="•"/>
              <a:tabLst>
                <a:tab pos="354965" algn="l"/>
              </a:tabLst>
            </a:pPr>
            <a:r>
              <a:rPr lang="en-US" sz="1400" b="1" dirty="0">
                <a:solidFill>
                  <a:schemeClr val="tx1">
                    <a:lumMod val="95000"/>
                    <a:lumOff val="5000"/>
                  </a:schemeClr>
                </a:solidFill>
                <a:latin typeface="Georgia" panose="02040502050405020303" pitchFamily="18" charset="0"/>
                <a:cs typeface="Arial" pitchFamily="34" charset="0"/>
              </a:rPr>
              <a:t>9,245 </a:t>
            </a:r>
            <a:r>
              <a:rPr lang="en-US" sz="1400" dirty="0">
                <a:solidFill>
                  <a:schemeClr val="tx1">
                    <a:lumMod val="95000"/>
                    <a:lumOff val="5000"/>
                  </a:schemeClr>
                </a:solidFill>
                <a:latin typeface="Georgia" panose="02040502050405020303" pitchFamily="18" charset="0"/>
                <a:cs typeface="Arial" pitchFamily="34" charset="0"/>
              </a:rPr>
              <a:t>developed acres</a:t>
            </a:r>
            <a:endParaRPr lang="en-US" sz="1600" dirty="0">
              <a:latin typeface="Georgia" panose="02040502050405020303" pitchFamily="18" charset="0"/>
              <a:cs typeface="Arial"/>
            </a:endParaRPr>
          </a:p>
        </p:txBody>
      </p:sp>
      <p:sp>
        <p:nvSpPr>
          <p:cNvPr id="4" name="Slide Number Placeholder 3"/>
          <p:cNvSpPr>
            <a:spLocks noGrp="1"/>
          </p:cNvSpPr>
          <p:nvPr>
            <p:ph type="sldNum" sz="quarter" idx="12"/>
          </p:nvPr>
        </p:nvSpPr>
        <p:spPr/>
        <p:txBody>
          <a:bodyPr/>
          <a:lstStyle/>
          <a:p>
            <a:pPr>
              <a:defRPr/>
            </a:pPr>
            <a:fld id="{953D45C7-AFA8-4622-8BFA-D400F3569C1E}" type="slidenum">
              <a:rPr lang="en-US" smtClean="0">
                <a:solidFill>
                  <a:prstClr val="white"/>
                </a:solidFill>
              </a:rPr>
              <a:pPr>
                <a:defRPr/>
              </a:pPr>
              <a:t>2</a:t>
            </a:fld>
            <a:endParaRPr lang="en-US" dirty="0">
              <a:solidFill>
                <a:prstClr val="white"/>
              </a:solidFill>
            </a:endParaRPr>
          </a:p>
        </p:txBody>
      </p:sp>
      <p:pic>
        <p:nvPicPr>
          <p:cNvPr id="6" name="Picture 2" descr="image001">
            <a:extLst>
              <a:ext uri="{FF2B5EF4-FFF2-40B4-BE49-F238E27FC236}">
                <a16:creationId xmlns:a16="http://schemas.microsoft.com/office/drawing/2014/main" id="{D9B609A2-FB7A-4678-BFD8-EEB7B4059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898847"/>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5667ABA-15F1-493F-B0EE-581F028D0A55}"/>
              </a:ext>
            </a:extLst>
          </p:cNvPr>
          <p:cNvSpPr txBox="1"/>
          <p:nvPr/>
        </p:nvSpPr>
        <p:spPr>
          <a:xfrm>
            <a:off x="3429000" y="6550223"/>
            <a:ext cx="2133600" cy="307777"/>
          </a:xfrm>
          <a:prstGeom prst="rect">
            <a:avLst/>
          </a:prstGeom>
          <a:noFill/>
        </p:spPr>
        <p:txBody>
          <a:bodyPr wrap="square" rtlCol="0">
            <a:spAutoFit/>
          </a:bodyPr>
          <a:lstStyle/>
          <a:p>
            <a:r>
              <a:rPr lang="en-US" sz="1400" i="1" dirty="0">
                <a:solidFill>
                  <a:schemeClr val="bg1"/>
                </a:solidFill>
                <a:latin typeface="Georgia" panose="02040502050405020303" pitchFamily="18" charset="0"/>
              </a:rPr>
              <a:t>(As of June 2021)</a:t>
            </a:r>
          </a:p>
        </p:txBody>
      </p:sp>
      <p:pic>
        <p:nvPicPr>
          <p:cNvPr id="9" name="Picture 4">
            <a:extLst>
              <a:ext uri="{FF2B5EF4-FFF2-40B4-BE49-F238E27FC236}">
                <a16:creationId xmlns:a16="http://schemas.microsoft.com/office/drawing/2014/main" id="{44B5B03A-C08D-497A-9B9C-E43FF1E75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629400" y="3262785"/>
            <a:ext cx="2271012" cy="2833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97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9350" y="0"/>
            <a:ext cx="8306263" cy="830997"/>
          </a:xfrm>
          <a:prstGeom prst="rect">
            <a:avLst/>
          </a:prstGeom>
        </p:spPr>
        <p:txBody>
          <a:bodyPr wrap="square">
            <a:spAutoFit/>
          </a:bodyPr>
          <a:lstStyle/>
          <a:p>
            <a:r>
              <a:rPr lang="en-US" sz="2400" b="1" kern="0" dirty="0">
                <a:solidFill>
                  <a:schemeClr val="bg1"/>
                </a:solidFill>
                <a:latin typeface="Georgia" panose="02040502050405020303" pitchFamily="18" charset="0"/>
              </a:rPr>
              <a:t>Partnering to Serve Veterans </a:t>
            </a:r>
          </a:p>
          <a:p>
            <a:r>
              <a:rPr lang="en-US" sz="2400" b="1" kern="0" dirty="0">
                <a:solidFill>
                  <a:schemeClr val="bg1"/>
                </a:solidFill>
                <a:latin typeface="Georgia" panose="02040502050405020303" pitchFamily="18" charset="0"/>
              </a:rPr>
              <a:t>Managing Military and Veterans Cemeteries</a:t>
            </a:r>
          </a:p>
        </p:txBody>
      </p:sp>
      <p:sp>
        <p:nvSpPr>
          <p:cNvPr id="24" name="TextBox 23"/>
          <p:cNvSpPr txBox="1"/>
          <p:nvPr/>
        </p:nvSpPr>
        <p:spPr>
          <a:xfrm>
            <a:off x="50800" y="975680"/>
            <a:ext cx="4521200" cy="4924425"/>
          </a:xfrm>
          <a:prstGeom prst="rect">
            <a:avLst/>
          </a:prstGeom>
          <a:noFill/>
        </p:spPr>
        <p:txBody>
          <a:bodyPr wrap="square" rtlCol="0">
            <a:spAutoFit/>
          </a:bodyPr>
          <a:lstStyle/>
          <a:p>
            <a:pPr marL="355600" indent="-342900">
              <a:lnSpc>
                <a:spcPct val="100000"/>
              </a:lnSpc>
              <a:buFont typeface="Arial" panose="020B0604020202020204" pitchFamily="34" charset="0"/>
              <a:buChar char="•"/>
              <a:tabLst>
                <a:tab pos="355600" algn="l"/>
              </a:tabLst>
            </a:pPr>
            <a:r>
              <a:rPr lang="en-US" sz="1600" b="1" dirty="0">
                <a:latin typeface="Georgia" panose="02040502050405020303" pitchFamily="18" charset="0"/>
                <a:cs typeface="Arial" panose="020B0604020202020204" pitchFamily="34" charset="0"/>
              </a:rPr>
              <a:t>Army</a:t>
            </a:r>
            <a:r>
              <a:rPr lang="en-US" sz="1600" b="1" spc="-5" dirty="0">
                <a:latin typeface="Georgia" panose="02040502050405020303" pitchFamily="18" charset="0"/>
                <a:cs typeface="Arial" panose="020B0604020202020204" pitchFamily="34" charset="0"/>
              </a:rPr>
              <a:t>: </a:t>
            </a:r>
            <a:r>
              <a:rPr lang="en-US" sz="1600" spc="-5" dirty="0">
                <a:latin typeface="Georgia" panose="02040502050405020303" pitchFamily="18" charset="0"/>
                <a:cs typeface="Arial" panose="020B0604020202020204" pitchFamily="34" charset="0"/>
              </a:rPr>
              <a:t>30 cemeteries </a:t>
            </a:r>
          </a:p>
          <a:p>
            <a:pPr marL="812800" lvl="1" indent="-342900">
              <a:buFont typeface="Arial" panose="020B0604020202020204" pitchFamily="34" charset="0"/>
              <a:buChar char="•"/>
              <a:tabLst>
                <a:tab pos="355600" algn="l"/>
              </a:tabLst>
            </a:pPr>
            <a:r>
              <a:rPr lang="en-US" sz="1600" spc="-5" dirty="0">
                <a:latin typeface="Georgia" panose="02040502050405020303" pitchFamily="18" charset="0"/>
                <a:cs typeface="Arial" panose="020B0604020202020204" pitchFamily="34" charset="0"/>
              </a:rPr>
              <a:t>2 national cemeteries (Arlington NC, SAHNC)</a:t>
            </a:r>
          </a:p>
          <a:p>
            <a:pPr marL="812800" lvl="1" indent="-342900">
              <a:buFont typeface="Arial" panose="020B0604020202020204" pitchFamily="34" charset="0"/>
              <a:buChar char="•"/>
              <a:tabLst>
                <a:tab pos="355600" algn="l"/>
              </a:tabLst>
            </a:pPr>
            <a:r>
              <a:rPr lang="en-US" sz="1600" spc="-5" dirty="0">
                <a:latin typeface="Georgia" panose="02040502050405020303" pitchFamily="18" charset="0"/>
                <a:cs typeface="Arial" panose="020B0604020202020204" pitchFamily="34" charset="0"/>
              </a:rPr>
              <a:t>28 post cemeteries and other sites</a:t>
            </a:r>
          </a:p>
          <a:p>
            <a:pPr marL="12700">
              <a:lnSpc>
                <a:spcPct val="100000"/>
              </a:lnSpc>
              <a:tabLst>
                <a:tab pos="355600" algn="l"/>
              </a:tabLst>
            </a:pPr>
            <a:r>
              <a:rPr lang="en-US" sz="1600" dirty="0">
                <a:latin typeface="Georgia" panose="02040502050405020303" pitchFamily="18" charset="0"/>
                <a:cs typeface="Arial" panose="020B0604020202020204" pitchFamily="34" charset="0"/>
              </a:rPr>
              <a:t> </a:t>
            </a:r>
          </a:p>
          <a:p>
            <a:pPr marL="355600" indent="-342900">
              <a:lnSpc>
                <a:spcPct val="100000"/>
              </a:lnSpc>
              <a:buFont typeface="Arial" panose="020B0604020202020204" pitchFamily="34" charset="0"/>
              <a:buChar char="•"/>
              <a:tabLst>
                <a:tab pos="355600" algn="l"/>
              </a:tabLst>
            </a:pPr>
            <a:r>
              <a:rPr lang="en-US" sz="1600" b="1" dirty="0">
                <a:latin typeface="Georgia" panose="02040502050405020303" pitchFamily="18" charset="0"/>
                <a:cs typeface="Arial" panose="020B0604020202020204" pitchFamily="34" charset="0"/>
              </a:rPr>
              <a:t>Interior</a:t>
            </a:r>
            <a:r>
              <a:rPr lang="en-US" sz="1600" b="1" spc="-5" dirty="0">
                <a:latin typeface="Georgia" panose="02040502050405020303" pitchFamily="18" charset="0"/>
                <a:cs typeface="Arial" panose="020B0604020202020204" pitchFamily="34" charset="0"/>
              </a:rPr>
              <a:t>: </a:t>
            </a:r>
            <a:r>
              <a:rPr lang="en-US" sz="1600" spc="-5" dirty="0">
                <a:latin typeface="Georgia" panose="02040502050405020303" pitchFamily="18" charset="0"/>
                <a:cs typeface="Arial" panose="020B0604020202020204" pitchFamily="34" charset="0"/>
              </a:rPr>
              <a:t>14 national cemeteries</a:t>
            </a:r>
          </a:p>
          <a:p>
            <a:pPr marL="755650" lvl="1" indent="-285750">
              <a:buFont typeface="Arial" panose="020B0604020202020204" pitchFamily="34" charset="0"/>
              <a:buChar char="•"/>
              <a:tabLst>
                <a:tab pos="355600" algn="l"/>
              </a:tabLst>
            </a:pPr>
            <a:r>
              <a:rPr lang="en-US" sz="1600" dirty="0">
                <a:latin typeface="Georgia" panose="02040502050405020303" pitchFamily="18" charset="0"/>
                <a:cs typeface="Arial" panose="020B0604020202020204" pitchFamily="34" charset="0"/>
              </a:rPr>
              <a:t>National Park Service historic sites </a:t>
            </a:r>
            <a:br>
              <a:rPr lang="en-US" sz="1600" dirty="0">
                <a:latin typeface="Georgia" panose="02040502050405020303" pitchFamily="18" charset="0"/>
                <a:cs typeface="Arial" panose="020B0604020202020204" pitchFamily="34" charset="0"/>
              </a:rPr>
            </a:br>
            <a:r>
              <a:rPr lang="en-US" sz="1600" dirty="0">
                <a:latin typeface="Georgia" panose="02040502050405020303" pitchFamily="18" charset="0"/>
                <a:cs typeface="Arial" panose="020B0604020202020204" pitchFamily="34" charset="0"/>
              </a:rPr>
              <a:t>such as Gett</a:t>
            </a:r>
            <a:r>
              <a:rPr lang="en-US" sz="1600" spc="-20" dirty="0">
                <a:latin typeface="Georgia" panose="02040502050405020303" pitchFamily="18" charset="0"/>
                <a:cs typeface="Arial" panose="020B0604020202020204" pitchFamily="34" charset="0"/>
              </a:rPr>
              <a:t>y</a:t>
            </a:r>
            <a:r>
              <a:rPr lang="en-US" sz="1600" dirty="0">
                <a:latin typeface="Georgia" panose="02040502050405020303" pitchFamily="18" charset="0"/>
                <a:cs typeface="Arial" panose="020B0604020202020204" pitchFamily="34" charset="0"/>
              </a:rPr>
              <a:t>sburg</a:t>
            </a:r>
            <a:r>
              <a:rPr lang="en-US" sz="1600" spc="15" dirty="0">
                <a:latin typeface="Georgia" panose="02040502050405020303" pitchFamily="18" charset="0"/>
                <a:cs typeface="Arial" panose="020B0604020202020204" pitchFamily="34" charset="0"/>
              </a:rPr>
              <a:t>, PA</a:t>
            </a:r>
            <a:r>
              <a:rPr lang="en-US" sz="1600" dirty="0">
                <a:latin typeface="Georgia" panose="02040502050405020303" pitchFamily="18" charset="0"/>
                <a:cs typeface="Arial" panose="020B0604020202020204" pitchFamily="34" charset="0"/>
              </a:rPr>
              <a:t> including one </a:t>
            </a:r>
            <a:br>
              <a:rPr lang="en-US" sz="1600" dirty="0">
                <a:latin typeface="Georgia" panose="02040502050405020303" pitchFamily="18" charset="0"/>
                <a:cs typeface="Arial" panose="020B0604020202020204" pitchFamily="34" charset="0"/>
              </a:rPr>
            </a:br>
            <a:r>
              <a:rPr lang="en-US" sz="1600" dirty="0">
                <a:latin typeface="Georgia" panose="02040502050405020303" pitchFamily="18" charset="0"/>
                <a:cs typeface="Arial" panose="020B0604020202020204" pitchFamily="34" charset="0"/>
              </a:rPr>
              <a:t>NC open to interment  - Andersonville, GA</a:t>
            </a:r>
          </a:p>
          <a:p>
            <a:pPr marL="469900" lvl="1">
              <a:tabLst>
                <a:tab pos="355600" algn="l"/>
              </a:tabLst>
            </a:pPr>
            <a:r>
              <a:rPr lang="en-US" sz="1600" dirty="0">
                <a:latin typeface="Georgia" panose="02040502050405020303" pitchFamily="18" charset="0"/>
                <a:cs typeface="Arial" panose="020B0604020202020204" pitchFamily="34" charset="0"/>
              </a:rPr>
              <a:t> </a:t>
            </a:r>
          </a:p>
          <a:p>
            <a:pPr marL="355600" indent="-342900">
              <a:lnSpc>
                <a:spcPct val="100000"/>
              </a:lnSpc>
              <a:buFont typeface="Arial" panose="020B0604020202020204" pitchFamily="34" charset="0"/>
              <a:buChar char="•"/>
              <a:tabLst>
                <a:tab pos="355600" algn="l"/>
              </a:tabLst>
            </a:pPr>
            <a:r>
              <a:rPr lang="en-US" sz="1600" b="1" dirty="0">
                <a:latin typeface="Georgia" panose="02040502050405020303" pitchFamily="18" charset="0"/>
                <a:cs typeface="Arial" panose="020B0604020202020204" pitchFamily="34" charset="0"/>
              </a:rPr>
              <a:t>American Battle Monuments Commission: </a:t>
            </a:r>
            <a:r>
              <a:rPr lang="en-US" sz="1600" dirty="0">
                <a:latin typeface="Georgia" panose="02040502050405020303" pitchFamily="18" charset="0"/>
                <a:cs typeface="Arial" panose="020B0604020202020204" pitchFamily="34" charset="0"/>
              </a:rPr>
              <a:t>26</a:t>
            </a:r>
            <a:endParaRPr lang="en-US" sz="1600" spc="-5" dirty="0">
              <a:latin typeface="Georgia" panose="02040502050405020303" pitchFamily="18" charset="0"/>
              <a:cs typeface="Arial" panose="020B0604020202020204" pitchFamily="34" charset="0"/>
            </a:endParaRPr>
          </a:p>
          <a:p>
            <a:pPr marL="755650" lvl="1" indent="-285750">
              <a:buFont typeface="Arial" panose="020B0604020202020204" pitchFamily="34" charset="0"/>
              <a:buChar char="•"/>
              <a:tabLst>
                <a:tab pos="355600" algn="l"/>
              </a:tabLst>
            </a:pPr>
            <a:r>
              <a:rPr lang="en-US" sz="1600" dirty="0">
                <a:latin typeface="Georgia" panose="02040502050405020303" pitchFamily="18" charset="0"/>
                <a:cs typeface="Arial" panose="020B0604020202020204" pitchFamily="34" charset="0"/>
              </a:rPr>
              <a:t>Overseas cemeteries</a:t>
            </a:r>
          </a:p>
          <a:p>
            <a:pPr marL="755650" lvl="1" indent="-285750">
              <a:buFont typeface="Arial" panose="020B0604020202020204" pitchFamily="34" charset="0"/>
              <a:buChar char="•"/>
              <a:tabLst>
                <a:tab pos="355600" algn="l"/>
              </a:tabLst>
            </a:pPr>
            <a:endParaRPr lang="en-US" spc="-185" dirty="0">
              <a:latin typeface="Georgia" panose="02040502050405020303" pitchFamily="18" charset="0"/>
              <a:cs typeface="Arial" panose="020B0604020202020204" pitchFamily="34" charset="0"/>
            </a:endParaRPr>
          </a:p>
          <a:p>
            <a:pPr marL="469900" lvl="1">
              <a:tabLst>
                <a:tab pos="355600" algn="l"/>
              </a:tabLst>
            </a:pPr>
            <a:r>
              <a:rPr lang="en-US" b="1" spc="-185" dirty="0">
                <a:latin typeface="Georgia" panose="02040502050405020303" pitchFamily="18" charset="0"/>
                <a:cs typeface="Arial" panose="020B0604020202020204" pitchFamily="34" charset="0"/>
              </a:rPr>
              <a:t>NCA:  119  VA  </a:t>
            </a:r>
            <a:r>
              <a:rPr lang="en-US" b="1" dirty="0">
                <a:latin typeface="Georgia" panose="02040502050405020303" pitchFamily="18" charset="0"/>
                <a:cs typeface="Arial" panose="020B0604020202020204" pitchFamily="34" charset="0"/>
              </a:rPr>
              <a:t>gran</a:t>
            </a:r>
            <a:r>
              <a:rPr lang="en-US" b="1" spc="5" dirty="0">
                <a:latin typeface="Georgia" panose="02040502050405020303" pitchFamily="18" charset="0"/>
                <a:cs typeface="Arial" panose="020B0604020202020204" pitchFamily="34" charset="0"/>
              </a:rPr>
              <a:t>t</a:t>
            </a:r>
            <a:r>
              <a:rPr lang="en-US" b="1" dirty="0">
                <a:latin typeface="Georgia" panose="02040502050405020303" pitchFamily="18" charset="0"/>
                <a:cs typeface="Arial" panose="020B0604020202020204" pitchFamily="34" charset="0"/>
              </a:rPr>
              <a:t>-funded cemeteri</a:t>
            </a:r>
            <a:r>
              <a:rPr lang="en-US" b="1" spc="-10" dirty="0">
                <a:latin typeface="Georgia" panose="02040502050405020303" pitchFamily="18" charset="0"/>
                <a:cs typeface="Arial" panose="020B0604020202020204" pitchFamily="34" charset="0"/>
              </a:rPr>
              <a:t>es</a:t>
            </a:r>
            <a:r>
              <a:rPr lang="en-US" b="1" spc="-5" dirty="0">
                <a:latin typeface="Georgia" panose="02040502050405020303" pitchFamily="18" charset="0"/>
                <a:cs typeface="Arial" panose="020B0604020202020204" pitchFamily="34" charset="0"/>
              </a:rPr>
              <a:t> </a:t>
            </a:r>
            <a:br>
              <a:rPr lang="en-US" b="1" spc="-5" dirty="0">
                <a:latin typeface="Georgia" panose="02040502050405020303" pitchFamily="18" charset="0"/>
                <a:cs typeface="Arial" panose="020B0604020202020204" pitchFamily="34" charset="0"/>
              </a:rPr>
            </a:br>
            <a:r>
              <a:rPr lang="en-US" b="1" i="1" spc="-5" dirty="0">
                <a:latin typeface="Georgia" panose="02040502050405020303" pitchFamily="18" charset="0"/>
                <a:cs typeface="Arial" panose="020B0604020202020204" pitchFamily="34" charset="0"/>
              </a:rPr>
              <a:t>(</a:t>
            </a:r>
            <a:r>
              <a:rPr lang="en-US" b="1" i="1" dirty="0">
                <a:latin typeface="Georgia" panose="02040502050405020303" pitchFamily="18" charset="0"/>
                <a:cs typeface="Arial" panose="020B0604020202020204" pitchFamily="34" charset="0"/>
              </a:rPr>
              <a:t>State/territorial/tribal)</a:t>
            </a:r>
          </a:p>
          <a:p>
            <a:pPr marL="469900" lvl="1">
              <a:tabLst>
                <a:tab pos="355600" algn="l"/>
              </a:tabLst>
            </a:pPr>
            <a:endParaRPr lang="en-US" dirty="0">
              <a:latin typeface="Georgia" panose="02040502050405020303" pitchFamily="18" charset="0"/>
              <a:cs typeface="Arial" panose="020B0604020202020204" pitchFamily="34" charset="0"/>
            </a:endParaRPr>
          </a:p>
        </p:txBody>
      </p:sp>
      <p:sp>
        <p:nvSpPr>
          <p:cNvPr id="26" name="Rectangle 25"/>
          <p:cNvSpPr/>
          <p:nvPr/>
        </p:nvSpPr>
        <p:spPr>
          <a:xfrm>
            <a:off x="5513708" y="4775690"/>
            <a:ext cx="2773708" cy="738664"/>
          </a:xfrm>
          <a:prstGeom prst="rect">
            <a:avLst/>
          </a:prstGeom>
          <a:ln>
            <a:solidFill>
              <a:schemeClr val="tx1"/>
            </a:solidFill>
          </a:ln>
        </p:spPr>
        <p:txBody>
          <a:bodyPr wrap="square">
            <a:spAutoFit/>
          </a:bodyPr>
          <a:lstStyle/>
          <a:p>
            <a:pPr marL="12700" algn="ctr">
              <a:lnSpc>
                <a:spcPct val="100000"/>
              </a:lnSpc>
              <a:tabLst>
                <a:tab pos="355600" algn="l"/>
              </a:tabLst>
            </a:pPr>
            <a:r>
              <a:rPr lang="en-US" sz="1400" spc="-5" dirty="0">
                <a:latin typeface="Georgia" panose="02040502050405020303" pitchFamily="18" charset="0"/>
                <a:cs typeface="Arial" panose="020B0604020202020204" pitchFamily="34" charset="0"/>
              </a:rPr>
              <a:t>Epinal American Cemetery </a:t>
            </a:r>
          </a:p>
          <a:p>
            <a:pPr marL="12700" algn="ctr">
              <a:lnSpc>
                <a:spcPct val="100000"/>
              </a:lnSpc>
              <a:tabLst>
                <a:tab pos="355600" algn="l"/>
              </a:tabLst>
            </a:pPr>
            <a:r>
              <a:rPr lang="en-US" sz="1400" spc="-5" dirty="0">
                <a:latin typeface="Georgia" panose="02040502050405020303" pitchFamily="18" charset="0"/>
                <a:cs typeface="Arial" panose="020B0604020202020204" pitchFamily="34" charset="0"/>
              </a:rPr>
              <a:t>France </a:t>
            </a:r>
          </a:p>
          <a:p>
            <a:pPr marL="12700" algn="ctr">
              <a:lnSpc>
                <a:spcPct val="100000"/>
              </a:lnSpc>
              <a:tabLst>
                <a:tab pos="355600" algn="l"/>
              </a:tabLst>
            </a:pPr>
            <a:r>
              <a:rPr lang="en-US" sz="1400" spc="-5" dirty="0">
                <a:latin typeface="Georgia" panose="02040502050405020303" pitchFamily="18" charset="0"/>
                <a:cs typeface="Arial" panose="020B0604020202020204" pitchFamily="34" charset="0"/>
              </a:rPr>
              <a:t>Memorial Day 2014</a:t>
            </a:r>
            <a:endParaRPr lang="en-US" sz="1400" dirty="0">
              <a:highlight>
                <a:srgbClr val="FFFF00"/>
              </a:highlight>
              <a:latin typeface="Georgia" panose="02040502050405020303" pitchFamily="18" charset="0"/>
              <a:cs typeface="Arial" panose="020B0604020202020204" pitchFamily="34" charset="0"/>
            </a:endParaRPr>
          </a:p>
        </p:txBody>
      </p:sp>
      <p:pic>
        <p:nvPicPr>
          <p:cNvPr id="6" name="Picture 2" descr="image001">
            <a:extLst>
              <a:ext uri="{FF2B5EF4-FFF2-40B4-BE49-F238E27FC236}">
                <a16:creationId xmlns:a16="http://schemas.microsoft.com/office/drawing/2014/main" id="{4006B1DF-532E-48AD-B140-1413FE88C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903756"/>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FF28B72-72EB-44F5-8D39-1BDF0FB48A2D}"/>
              </a:ext>
            </a:extLst>
          </p:cNvPr>
          <p:cNvSpPr txBox="1"/>
          <p:nvPr/>
        </p:nvSpPr>
        <p:spPr>
          <a:xfrm>
            <a:off x="3380108" y="6521933"/>
            <a:ext cx="2133600" cy="307777"/>
          </a:xfrm>
          <a:prstGeom prst="rect">
            <a:avLst/>
          </a:prstGeom>
          <a:noFill/>
        </p:spPr>
        <p:txBody>
          <a:bodyPr wrap="square" rtlCol="0">
            <a:spAutoFit/>
          </a:bodyPr>
          <a:lstStyle/>
          <a:p>
            <a:r>
              <a:rPr lang="en-US" sz="1400" i="1" dirty="0">
                <a:solidFill>
                  <a:schemeClr val="bg1"/>
                </a:solidFill>
                <a:latin typeface="Georgia" panose="02040502050405020303" pitchFamily="18" charset="0"/>
              </a:rPr>
              <a:t>(As of June 2021)</a:t>
            </a:r>
          </a:p>
        </p:txBody>
      </p:sp>
      <p:sp>
        <p:nvSpPr>
          <p:cNvPr id="8" name="Slide Number Placeholder 2">
            <a:extLst>
              <a:ext uri="{FF2B5EF4-FFF2-40B4-BE49-F238E27FC236}">
                <a16:creationId xmlns:a16="http://schemas.microsoft.com/office/drawing/2014/main" id="{FCD4363D-A8EB-469B-8EAD-5D24906DB4AE}"/>
              </a:ext>
            </a:extLst>
          </p:cNvPr>
          <p:cNvSpPr>
            <a:spLocks noGrp="1"/>
          </p:cNvSpPr>
          <p:nvPr>
            <p:ph type="sldNum" sz="quarter" idx="12"/>
          </p:nvPr>
        </p:nvSpPr>
        <p:spPr>
          <a:xfrm>
            <a:off x="6553200" y="6553200"/>
            <a:ext cx="2133600" cy="304800"/>
          </a:xfrm>
        </p:spPr>
        <p:txBody>
          <a:bodyPr/>
          <a:lstStyle/>
          <a:p>
            <a:fld id="{D983F1FA-211D-3044-9E35-958DFBC26156}" type="slidenum">
              <a:rPr lang="en-US" smtClean="0">
                <a:solidFill>
                  <a:prstClr val="white"/>
                </a:solidFill>
              </a:rPr>
              <a:pPr/>
              <a:t>3</a:t>
            </a:fld>
            <a:endParaRPr lang="en-US" dirty="0">
              <a:solidFill>
                <a:prstClr val="white"/>
              </a:solidFill>
            </a:endParaRPr>
          </a:p>
        </p:txBody>
      </p:sp>
      <p:pic>
        <p:nvPicPr>
          <p:cNvPr id="3" name="Picture 2">
            <a:extLst>
              <a:ext uri="{FF2B5EF4-FFF2-40B4-BE49-F238E27FC236}">
                <a16:creationId xmlns:a16="http://schemas.microsoft.com/office/drawing/2014/main" id="{90B95449-ED24-48D4-BAD3-4ABFA320FD87}"/>
              </a:ext>
            </a:extLst>
          </p:cNvPr>
          <p:cNvPicPr>
            <a:picLocks noChangeAspect="1"/>
          </p:cNvPicPr>
          <p:nvPr/>
        </p:nvPicPr>
        <p:blipFill>
          <a:blip r:embed="rId4"/>
          <a:stretch>
            <a:fillRect/>
          </a:stretch>
        </p:blipFill>
        <p:spPr>
          <a:xfrm>
            <a:off x="4511895" y="1979337"/>
            <a:ext cx="4554134" cy="2558704"/>
          </a:xfrm>
          <a:prstGeom prst="rect">
            <a:avLst/>
          </a:prstGeom>
        </p:spPr>
      </p:pic>
    </p:spTree>
    <p:extLst>
      <p:ext uri="{BB962C8B-B14F-4D97-AF65-F5344CB8AC3E}">
        <p14:creationId xmlns:p14="http://schemas.microsoft.com/office/powerpoint/2010/main" val="340152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9ABAE4B-CBF1-4C8C-BBB2-548B62F2EF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62600" y="894636"/>
            <a:ext cx="2743200" cy="2650079"/>
          </a:xfrm>
          <a:prstGeom prst="rect">
            <a:avLst/>
          </a:prstGeom>
        </p:spPr>
      </p:pic>
      <p:sp>
        <p:nvSpPr>
          <p:cNvPr id="6" name="object 2"/>
          <p:cNvSpPr txBox="1">
            <a:spLocks/>
          </p:cNvSpPr>
          <p:nvPr/>
        </p:nvSpPr>
        <p:spPr>
          <a:xfrm>
            <a:off x="63794" y="-228600"/>
            <a:ext cx="9385005" cy="910048"/>
          </a:xfrm>
          <a:prstGeom prst="rect">
            <a:avLst/>
          </a:prstGeom>
        </p:spPr>
        <p:txBody>
          <a:bodyPr vert="horz" wrap="square" lIns="0" tIns="413567" rIns="0" bIns="0" rtlCol="0">
            <a:spAutoFit/>
          </a:bodyPr>
          <a:lstStyle>
            <a:lvl1pPr>
              <a:defRPr sz="3200" b="0" i="0">
                <a:solidFill>
                  <a:schemeClr val="tx1"/>
                </a:solidFill>
                <a:latin typeface="Arial"/>
                <a:ea typeface="+mj-ea"/>
                <a:cs typeface="Arial"/>
              </a:defRPr>
            </a:lvl1pPr>
          </a:lstStyle>
          <a:p>
            <a:pPr marL="849630" algn="ctr"/>
            <a:r>
              <a:rPr lang="en-US" b="1" kern="0" dirty="0">
                <a:solidFill>
                  <a:schemeClr val="bg1"/>
                </a:solidFill>
                <a:latin typeface="Georgia" panose="02040502050405020303" pitchFamily="18" charset="0"/>
              </a:rPr>
              <a:t>El</a:t>
            </a:r>
            <a:r>
              <a:rPr lang="en-US" b="1" kern="0" spc="5" dirty="0">
                <a:solidFill>
                  <a:schemeClr val="bg1"/>
                </a:solidFill>
                <a:latin typeface="Georgia" panose="02040502050405020303" pitchFamily="18" charset="0"/>
              </a:rPr>
              <a:t>i</a:t>
            </a:r>
            <a:r>
              <a:rPr lang="en-US" b="1" kern="0" dirty="0">
                <a:solidFill>
                  <a:schemeClr val="bg1"/>
                </a:solidFill>
                <a:latin typeface="Georgia" panose="02040502050405020303" pitchFamily="18" charset="0"/>
              </a:rPr>
              <a:t>gi</a:t>
            </a:r>
            <a:r>
              <a:rPr lang="en-US" b="1" kern="0" spc="10" dirty="0">
                <a:solidFill>
                  <a:schemeClr val="bg1"/>
                </a:solidFill>
                <a:latin typeface="Georgia" panose="02040502050405020303" pitchFamily="18" charset="0"/>
              </a:rPr>
              <a:t>b</a:t>
            </a:r>
            <a:r>
              <a:rPr lang="en-US" b="1" kern="0" dirty="0">
                <a:solidFill>
                  <a:schemeClr val="bg1"/>
                </a:solidFill>
                <a:latin typeface="Georgia" panose="02040502050405020303" pitchFamily="18" charset="0"/>
              </a:rPr>
              <a:t>il</a:t>
            </a:r>
            <a:r>
              <a:rPr lang="en-US" b="1" kern="0" spc="10" dirty="0">
                <a:solidFill>
                  <a:schemeClr val="bg1"/>
                </a:solidFill>
                <a:latin typeface="Georgia" panose="02040502050405020303" pitchFamily="18" charset="0"/>
              </a:rPr>
              <a:t>i</a:t>
            </a:r>
            <a:r>
              <a:rPr lang="en-US" b="1" kern="0" dirty="0">
                <a:solidFill>
                  <a:schemeClr val="bg1"/>
                </a:solidFill>
                <a:latin typeface="Georgia" panose="02040502050405020303" pitchFamily="18" charset="0"/>
              </a:rPr>
              <a:t>ty</a:t>
            </a:r>
            <a:r>
              <a:rPr lang="en-US" b="1" kern="0" spc="-30" dirty="0">
                <a:solidFill>
                  <a:schemeClr val="bg1"/>
                </a:solidFill>
                <a:latin typeface="Georgia" panose="02040502050405020303" pitchFamily="18" charset="0"/>
              </a:rPr>
              <a:t> </a:t>
            </a:r>
            <a:r>
              <a:rPr lang="en-US" b="1" kern="0" dirty="0">
                <a:solidFill>
                  <a:schemeClr val="bg1"/>
                </a:solidFill>
                <a:latin typeface="Georgia" panose="02040502050405020303" pitchFamily="18" charset="0"/>
              </a:rPr>
              <a:t>Cr</a:t>
            </a:r>
            <a:r>
              <a:rPr lang="en-US" b="1" kern="0" spc="10" dirty="0">
                <a:solidFill>
                  <a:schemeClr val="bg1"/>
                </a:solidFill>
                <a:latin typeface="Georgia" panose="02040502050405020303" pitchFamily="18" charset="0"/>
              </a:rPr>
              <a:t>i</a:t>
            </a:r>
            <a:r>
              <a:rPr lang="en-US" b="1" kern="0" dirty="0">
                <a:solidFill>
                  <a:schemeClr val="bg1"/>
                </a:solidFill>
                <a:latin typeface="Georgia" panose="02040502050405020303" pitchFamily="18" charset="0"/>
              </a:rPr>
              <a:t>teria</a:t>
            </a:r>
            <a:r>
              <a:rPr lang="en-US" b="1" kern="0" spc="-15" dirty="0">
                <a:solidFill>
                  <a:schemeClr val="bg1"/>
                </a:solidFill>
                <a:latin typeface="Georgia" panose="02040502050405020303" pitchFamily="18" charset="0"/>
              </a:rPr>
              <a:t> </a:t>
            </a:r>
            <a:r>
              <a:rPr lang="en-US" b="1" kern="0" dirty="0">
                <a:solidFill>
                  <a:schemeClr val="bg1"/>
                </a:solidFill>
                <a:latin typeface="Georgia" panose="02040502050405020303" pitchFamily="18" charset="0"/>
              </a:rPr>
              <a:t>and Sch</a:t>
            </a:r>
            <a:r>
              <a:rPr lang="en-US" b="1" kern="0" spc="10" dirty="0">
                <a:solidFill>
                  <a:schemeClr val="bg1"/>
                </a:solidFill>
                <a:latin typeface="Georgia" panose="02040502050405020303" pitchFamily="18" charset="0"/>
              </a:rPr>
              <a:t>e</a:t>
            </a:r>
            <a:r>
              <a:rPr lang="en-US" b="1" kern="0" dirty="0">
                <a:solidFill>
                  <a:schemeClr val="bg1"/>
                </a:solidFill>
                <a:latin typeface="Georgia" panose="02040502050405020303" pitchFamily="18" charset="0"/>
              </a:rPr>
              <a:t>du</a:t>
            </a:r>
            <a:r>
              <a:rPr lang="en-US" b="1" kern="0" spc="10" dirty="0">
                <a:solidFill>
                  <a:schemeClr val="bg1"/>
                </a:solidFill>
                <a:latin typeface="Georgia" panose="02040502050405020303" pitchFamily="18" charset="0"/>
              </a:rPr>
              <a:t>l</a:t>
            </a:r>
            <a:r>
              <a:rPr lang="en-US" b="1" kern="0" dirty="0">
                <a:solidFill>
                  <a:schemeClr val="bg1"/>
                </a:solidFill>
                <a:latin typeface="Georgia" panose="02040502050405020303" pitchFamily="18" charset="0"/>
              </a:rPr>
              <a:t>ing</a:t>
            </a:r>
          </a:p>
        </p:txBody>
      </p:sp>
      <p:sp>
        <p:nvSpPr>
          <p:cNvPr id="8" name="object 4"/>
          <p:cNvSpPr txBox="1"/>
          <p:nvPr/>
        </p:nvSpPr>
        <p:spPr>
          <a:xfrm>
            <a:off x="688340" y="3585519"/>
            <a:ext cx="3860165" cy="249299"/>
          </a:xfrm>
          <a:prstGeom prst="rect">
            <a:avLst/>
          </a:prstGeom>
        </p:spPr>
        <p:txBody>
          <a:bodyPr vert="horz" wrap="square" lIns="0" tIns="0" rIns="0" bIns="0" rtlCol="0">
            <a:spAutoFit/>
          </a:bodyPr>
          <a:lstStyle/>
          <a:p>
            <a:pPr marL="355600" marR="5080" indent="-342900">
              <a:lnSpc>
                <a:spcPct val="90000"/>
              </a:lnSpc>
              <a:buFont typeface="Wingdings" panose="05000000000000000000" pitchFamily="2" charset="2"/>
              <a:buChar char="Ø"/>
              <a:tabLst>
                <a:tab pos="356235" algn="l"/>
              </a:tabLst>
            </a:pPr>
            <a:endParaRPr sz="1800" dirty="0">
              <a:latin typeface="Arial"/>
              <a:cs typeface="Arial"/>
            </a:endParaRPr>
          </a:p>
        </p:txBody>
      </p:sp>
      <p:sp>
        <p:nvSpPr>
          <p:cNvPr id="9" name="object 5"/>
          <p:cNvSpPr txBox="1"/>
          <p:nvPr/>
        </p:nvSpPr>
        <p:spPr>
          <a:xfrm>
            <a:off x="688340" y="5379635"/>
            <a:ext cx="3263265" cy="221599"/>
          </a:xfrm>
          <a:prstGeom prst="rect">
            <a:avLst/>
          </a:prstGeom>
        </p:spPr>
        <p:txBody>
          <a:bodyPr vert="horz" wrap="square" lIns="0" tIns="0" rIns="0" bIns="0" rtlCol="0">
            <a:spAutoFit/>
          </a:bodyPr>
          <a:lstStyle/>
          <a:p>
            <a:pPr marL="355600" marR="5080" indent="-342900">
              <a:lnSpc>
                <a:spcPct val="80000"/>
              </a:lnSpc>
              <a:buFont typeface="Wingdings" panose="05000000000000000000" pitchFamily="2" charset="2"/>
              <a:buChar char="Ø"/>
              <a:tabLst>
                <a:tab pos="356235" algn="l"/>
              </a:tabLst>
            </a:pPr>
            <a:endParaRPr sz="1800" dirty="0">
              <a:latin typeface="Arial"/>
              <a:cs typeface="Arial"/>
            </a:endParaRPr>
          </a:p>
        </p:txBody>
      </p:sp>
      <p:sp>
        <p:nvSpPr>
          <p:cNvPr id="11" name="object 7"/>
          <p:cNvSpPr txBox="1"/>
          <p:nvPr/>
        </p:nvSpPr>
        <p:spPr>
          <a:xfrm>
            <a:off x="4660754" y="3568542"/>
            <a:ext cx="4232359" cy="738664"/>
          </a:xfrm>
          <a:prstGeom prst="rect">
            <a:avLst/>
          </a:prstGeom>
          <a:ln>
            <a:solidFill>
              <a:schemeClr val="tx2"/>
            </a:solidFill>
          </a:ln>
        </p:spPr>
        <p:txBody>
          <a:bodyPr vert="horz" wrap="square" lIns="0" tIns="0" rIns="0" bIns="0" rtlCol="0">
            <a:spAutoFit/>
          </a:bodyPr>
          <a:lstStyle/>
          <a:p>
            <a:pPr marL="12700" marR="5080" algn="ctr">
              <a:lnSpc>
                <a:spcPct val="100000"/>
              </a:lnSpc>
            </a:pPr>
            <a:r>
              <a:rPr sz="1600" b="1" spc="-10" dirty="0">
                <a:solidFill>
                  <a:schemeClr val="accent2">
                    <a:lumMod val="50000"/>
                  </a:schemeClr>
                </a:solidFill>
                <a:latin typeface="Georgia" panose="02040502050405020303" pitchFamily="18" charset="0"/>
                <a:cs typeface="Arial"/>
              </a:rPr>
              <a:t>The</a:t>
            </a:r>
            <a:r>
              <a:rPr sz="1600" b="1" spc="5" dirty="0">
                <a:solidFill>
                  <a:schemeClr val="accent2">
                    <a:lumMod val="50000"/>
                  </a:schemeClr>
                </a:solidFill>
                <a:latin typeface="Georgia" panose="02040502050405020303" pitchFamily="18" charset="0"/>
                <a:cs typeface="Arial"/>
              </a:rPr>
              <a:t> </a:t>
            </a:r>
            <a:r>
              <a:rPr sz="1600" b="1" spc="-10" dirty="0">
                <a:solidFill>
                  <a:schemeClr val="accent2">
                    <a:lumMod val="50000"/>
                  </a:schemeClr>
                </a:solidFill>
                <a:latin typeface="Georgia" panose="02040502050405020303" pitchFamily="18" charset="0"/>
                <a:cs typeface="Arial"/>
              </a:rPr>
              <a:t>National</a:t>
            </a:r>
            <a:r>
              <a:rPr sz="1600" b="1" dirty="0">
                <a:solidFill>
                  <a:schemeClr val="accent2">
                    <a:lumMod val="50000"/>
                  </a:schemeClr>
                </a:solidFill>
                <a:latin typeface="Georgia" panose="02040502050405020303" pitchFamily="18" charset="0"/>
                <a:cs typeface="Arial"/>
              </a:rPr>
              <a:t> </a:t>
            </a:r>
            <a:r>
              <a:rPr sz="1600" b="1" spc="-10" dirty="0">
                <a:solidFill>
                  <a:schemeClr val="accent2">
                    <a:lumMod val="50000"/>
                  </a:schemeClr>
                </a:solidFill>
                <a:latin typeface="Georgia" panose="02040502050405020303" pitchFamily="18" charset="0"/>
                <a:cs typeface="Arial"/>
              </a:rPr>
              <a:t>Cemetery Schedul</a:t>
            </a:r>
            <a:r>
              <a:rPr sz="1600" b="1" dirty="0">
                <a:solidFill>
                  <a:schemeClr val="accent2">
                    <a:lumMod val="50000"/>
                  </a:schemeClr>
                </a:solidFill>
                <a:latin typeface="Georgia" panose="02040502050405020303" pitchFamily="18" charset="0"/>
                <a:cs typeface="Arial"/>
              </a:rPr>
              <a:t>i</a:t>
            </a:r>
            <a:r>
              <a:rPr sz="1600" b="1" spc="-10" dirty="0">
                <a:solidFill>
                  <a:schemeClr val="accent2">
                    <a:lumMod val="50000"/>
                  </a:schemeClr>
                </a:solidFill>
                <a:latin typeface="Georgia" panose="02040502050405020303" pitchFamily="18" charset="0"/>
                <a:cs typeface="Arial"/>
              </a:rPr>
              <a:t>ng</a:t>
            </a:r>
            <a:r>
              <a:rPr sz="1600" b="1" spc="-30" dirty="0">
                <a:solidFill>
                  <a:schemeClr val="accent2">
                    <a:lumMod val="50000"/>
                  </a:schemeClr>
                </a:solidFill>
                <a:latin typeface="Georgia" panose="02040502050405020303" pitchFamily="18" charset="0"/>
                <a:cs typeface="Arial"/>
              </a:rPr>
              <a:t> </a:t>
            </a:r>
            <a:r>
              <a:rPr sz="1600" b="1" spc="-25" dirty="0">
                <a:solidFill>
                  <a:schemeClr val="accent2">
                    <a:lumMod val="50000"/>
                  </a:schemeClr>
                </a:solidFill>
                <a:latin typeface="Georgia" panose="02040502050405020303" pitchFamily="18" charset="0"/>
                <a:cs typeface="Arial"/>
              </a:rPr>
              <a:t>O</a:t>
            </a:r>
            <a:r>
              <a:rPr sz="1600" b="1" spc="-30" dirty="0">
                <a:solidFill>
                  <a:schemeClr val="accent2">
                    <a:lumMod val="50000"/>
                  </a:schemeClr>
                </a:solidFill>
                <a:latin typeface="Georgia" panose="02040502050405020303" pitchFamily="18" charset="0"/>
                <a:cs typeface="Arial"/>
              </a:rPr>
              <a:t>f</a:t>
            </a:r>
            <a:r>
              <a:rPr sz="1600" b="1" spc="-10" dirty="0">
                <a:solidFill>
                  <a:schemeClr val="accent2">
                    <a:lumMod val="50000"/>
                  </a:schemeClr>
                </a:solidFill>
                <a:latin typeface="Georgia" panose="02040502050405020303" pitchFamily="18" charset="0"/>
                <a:cs typeface="Arial"/>
              </a:rPr>
              <a:t>fice</a:t>
            </a:r>
            <a:r>
              <a:rPr sz="1600" b="1" spc="5" dirty="0">
                <a:solidFill>
                  <a:schemeClr val="accent2">
                    <a:lumMod val="50000"/>
                  </a:schemeClr>
                </a:solidFill>
                <a:latin typeface="Georgia" panose="02040502050405020303" pitchFamily="18" charset="0"/>
                <a:cs typeface="Arial"/>
              </a:rPr>
              <a:t> </a:t>
            </a:r>
            <a:r>
              <a:rPr sz="1600" b="1" spc="-10" dirty="0">
                <a:solidFill>
                  <a:schemeClr val="accent2">
                    <a:lumMod val="50000"/>
                  </a:schemeClr>
                </a:solidFill>
                <a:latin typeface="Georgia" panose="02040502050405020303" pitchFamily="18" charset="0"/>
                <a:cs typeface="Arial"/>
              </a:rPr>
              <a:t>se</a:t>
            </a:r>
            <a:r>
              <a:rPr sz="1600" b="1" spc="-15" dirty="0">
                <a:solidFill>
                  <a:schemeClr val="accent2">
                    <a:lumMod val="50000"/>
                  </a:schemeClr>
                </a:solidFill>
                <a:latin typeface="Georgia" panose="02040502050405020303" pitchFamily="18" charset="0"/>
                <a:cs typeface="Arial"/>
              </a:rPr>
              <a:t>r</a:t>
            </a:r>
            <a:r>
              <a:rPr sz="1600" b="1" spc="-10" dirty="0">
                <a:solidFill>
                  <a:schemeClr val="accent2">
                    <a:lumMod val="50000"/>
                  </a:schemeClr>
                </a:solidFill>
                <a:latin typeface="Georgia" panose="02040502050405020303" pitchFamily="18" charset="0"/>
                <a:cs typeface="Arial"/>
              </a:rPr>
              <a:t>ves</a:t>
            </a:r>
            <a:r>
              <a:rPr sz="1600" b="1" spc="-5" dirty="0">
                <a:solidFill>
                  <a:schemeClr val="accent2">
                    <a:lumMod val="50000"/>
                  </a:schemeClr>
                </a:solidFill>
                <a:latin typeface="Georgia" panose="02040502050405020303" pitchFamily="18" charset="0"/>
                <a:cs typeface="Arial"/>
              </a:rPr>
              <a:t> </a:t>
            </a:r>
            <a:r>
              <a:rPr sz="1600" b="1" spc="-10" dirty="0">
                <a:solidFill>
                  <a:schemeClr val="accent2">
                    <a:lumMod val="50000"/>
                  </a:schemeClr>
                </a:solidFill>
                <a:latin typeface="Georgia" panose="02040502050405020303" pitchFamily="18" charset="0"/>
                <a:cs typeface="Arial"/>
              </a:rPr>
              <a:t>a</a:t>
            </a:r>
            <a:r>
              <a:rPr sz="1600" b="1" dirty="0">
                <a:solidFill>
                  <a:schemeClr val="accent2">
                    <a:lumMod val="50000"/>
                  </a:schemeClr>
                </a:solidFill>
                <a:latin typeface="Georgia" panose="02040502050405020303" pitchFamily="18" charset="0"/>
                <a:cs typeface="Arial"/>
              </a:rPr>
              <a:t>l</a:t>
            </a:r>
            <a:r>
              <a:rPr sz="1600" b="1" spc="-5" dirty="0">
                <a:solidFill>
                  <a:schemeClr val="accent2">
                    <a:lumMod val="50000"/>
                  </a:schemeClr>
                </a:solidFill>
                <a:latin typeface="Georgia" panose="02040502050405020303" pitchFamily="18" charset="0"/>
                <a:cs typeface="Arial"/>
              </a:rPr>
              <a:t>l</a:t>
            </a:r>
            <a:r>
              <a:rPr sz="1600" b="1" spc="-10" dirty="0">
                <a:solidFill>
                  <a:schemeClr val="accent2">
                    <a:lumMod val="50000"/>
                  </a:schemeClr>
                </a:solidFill>
                <a:latin typeface="Georgia" panose="02040502050405020303" pitchFamily="18" charset="0"/>
                <a:cs typeface="Arial"/>
              </a:rPr>
              <a:t> </a:t>
            </a:r>
            <a:r>
              <a:rPr lang="en-US" sz="1600" b="1" spc="-10" dirty="0">
                <a:solidFill>
                  <a:schemeClr val="accent2">
                    <a:lumMod val="50000"/>
                  </a:schemeClr>
                </a:solidFill>
                <a:latin typeface="Georgia" panose="02040502050405020303" pitchFamily="18" charset="0"/>
                <a:cs typeface="Arial"/>
              </a:rPr>
              <a:t>VA </a:t>
            </a:r>
            <a:r>
              <a:rPr sz="1600" b="1" spc="-10" dirty="0">
                <a:solidFill>
                  <a:schemeClr val="accent2">
                    <a:lumMod val="50000"/>
                  </a:schemeClr>
                </a:solidFill>
                <a:latin typeface="Georgia" panose="02040502050405020303" pitchFamily="18" charset="0"/>
                <a:cs typeface="Arial"/>
              </a:rPr>
              <a:t>nat</a:t>
            </a:r>
            <a:r>
              <a:rPr sz="1600" b="1" dirty="0">
                <a:solidFill>
                  <a:schemeClr val="accent2">
                    <a:lumMod val="50000"/>
                  </a:schemeClr>
                </a:solidFill>
                <a:latin typeface="Georgia" panose="02040502050405020303" pitchFamily="18" charset="0"/>
                <a:cs typeface="Arial"/>
              </a:rPr>
              <a:t>i</a:t>
            </a:r>
            <a:r>
              <a:rPr sz="1600" b="1" spc="-10" dirty="0">
                <a:solidFill>
                  <a:schemeClr val="accent2">
                    <a:lumMod val="50000"/>
                  </a:schemeClr>
                </a:solidFill>
                <a:latin typeface="Georgia" panose="02040502050405020303" pitchFamily="18" charset="0"/>
                <a:cs typeface="Arial"/>
              </a:rPr>
              <a:t>onal cemeteries,</a:t>
            </a:r>
            <a:r>
              <a:rPr sz="1600" b="1" spc="10" dirty="0">
                <a:solidFill>
                  <a:schemeClr val="accent2">
                    <a:lumMod val="50000"/>
                  </a:schemeClr>
                </a:solidFill>
                <a:latin typeface="Georgia" panose="02040502050405020303" pitchFamily="18" charset="0"/>
                <a:cs typeface="Arial"/>
              </a:rPr>
              <a:t> </a:t>
            </a:r>
            <a:r>
              <a:rPr sz="1600" b="1" spc="-10" dirty="0">
                <a:solidFill>
                  <a:schemeClr val="accent2">
                    <a:lumMod val="50000"/>
                  </a:schemeClr>
                </a:solidFill>
                <a:latin typeface="Georgia" panose="02040502050405020303" pitchFamily="18" charset="0"/>
                <a:cs typeface="Arial"/>
              </a:rPr>
              <a:t>seven</a:t>
            </a:r>
            <a:r>
              <a:rPr sz="1600" b="1" spc="10" dirty="0">
                <a:solidFill>
                  <a:schemeClr val="accent2">
                    <a:lumMod val="50000"/>
                  </a:schemeClr>
                </a:solidFill>
                <a:latin typeface="Georgia" panose="02040502050405020303" pitchFamily="18" charset="0"/>
                <a:cs typeface="Arial"/>
              </a:rPr>
              <a:t> </a:t>
            </a:r>
            <a:r>
              <a:rPr sz="1600" b="1" spc="-10" dirty="0">
                <a:solidFill>
                  <a:schemeClr val="accent2">
                    <a:lumMod val="50000"/>
                  </a:schemeClr>
                </a:solidFill>
                <a:latin typeface="Georgia" panose="02040502050405020303" pitchFamily="18" charset="0"/>
                <a:cs typeface="Arial"/>
              </a:rPr>
              <a:t>da</a:t>
            </a:r>
            <a:r>
              <a:rPr sz="1600" b="1" spc="-30" dirty="0">
                <a:solidFill>
                  <a:schemeClr val="accent2">
                    <a:lumMod val="50000"/>
                  </a:schemeClr>
                </a:solidFill>
                <a:latin typeface="Georgia" panose="02040502050405020303" pitchFamily="18" charset="0"/>
                <a:cs typeface="Arial"/>
              </a:rPr>
              <a:t>y</a:t>
            </a:r>
            <a:r>
              <a:rPr sz="1600" b="1" spc="-10" dirty="0">
                <a:solidFill>
                  <a:schemeClr val="accent2">
                    <a:lumMod val="50000"/>
                  </a:schemeClr>
                </a:solidFill>
                <a:latin typeface="Georgia" panose="02040502050405020303" pitchFamily="18" charset="0"/>
                <a:cs typeface="Arial"/>
              </a:rPr>
              <a:t>s a</a:t>
            </a:r>
            <a:r>
              <a:rPr sz="1600" b="1" spc="-5" dirty="0">
                <a:solidFill>
                  <a:schemeClr val="accent2">
                    <a:lumMod val="50000"/>
                  </a:schemeClr>
                </a:solidFill>
                <a:latin typeface="Georgia" panose="02040502050405020303" pitchFamily="18" charset="0"/>
                <a:cs typeface="Arial"/>
              </a:rPr>
              <a:t> </a:t>
            </a:r>
            <a:r>
              <a:rPr sz="1600" b="1" spc="-30" dirty="0">
                <a:solidFill>
                  <a:schemeClr val="accent2">
                    <a:lumMod val="50000"/>
                  </a:schemeClr>
                </a:solidFill>
                <a:latin typeface="Georgia" panose="02040502050405020303" pitchFamily="18" charset="0"/>
                <a:cs typeface="Arial"/>
              </a:rPr>
              <a:t>w</a:t>
            </a:r>
            <a:r>
              <a:rPr sz="1600" b="1" spc="-10" dirty="0">
                <a:solidFill>
                  <a:schemeClr val="accent2">
                    <a:lumMod val="50000"/>
                  </a:schemeClr>
                </a:solidFill>
                <a:latin typeface="Georgia" panose="02040502050405020303" pitchFamily="18" charset="0"/>
                <a:cs typeface="Arial"/>
              </a:rPr>
              <a:t>ee</a:t>
            </a:r>
            <a:r>
              <a:rPr sz="1600" b="1" spc="-5" dirty="0">
                <a:solidFill>
                  <a:schemeClr val="accent2">
                    <a:lumMod val="50000"/>
                  </a:schemeClr>
                </a:solidFill>
                <a:latin typeface="Georgia" panose="02040502050405020303" pitchFamily="18" charset="0"/>
                <a:cs typeface="Arial"/>
              </a:rPr>
              <a:t>k,</a:t>
            </a:r>
            <a:r>
              <a:rPr sz="1600" b="1" spc="20" dirty="0">
                <a:solidFill>
                  <a:schemeClr val="accent2">
                    <a:lumMod val="50000"/>
                  </a:schemeClr>
                </a:solidFill>
                <a:latin typeface="Georgia" panose="02040502050405020303" pitchFamily="18" charset="0"/>
                <a:cs typeface="Arial"/>
              </a:rPr>
              <a:t> </a:t>
            </a:r>
            <a:r>
              <a:rPr sz="1600" b="1" spc="-10" dirty="0">
                <a:solidFill>
                  <a:schemeClr val="accent2">
                    <a:lumMod val="50000"/>
                  </a:schemeClr>
                </a:solidFill>
                <a:latin typeface="Georgia" panose="02040502050405020303" pitchFamily="18" charset="0"/>
                <a:cs typeface="Arial"/>
              </a:rPr>
              <a:t>362</a:t>
            </a:r>
            <a:r>
              <a:rPr sz="1600" b="1" spc="-5" dirty="0">
                <a:solidFill>
                  <a:schemeClr val="accent2">
                    <a:lumMod val="50000"/>
                  </a:schemeClr>
                </a:solidFill>
                <a:latin typeface="Georgia" panose="02040502050405020303" pitchFamily="18" charset="0"/>
                <a:cs typeface="Arial"/>
              </a:rPr>
              <a:t> </a:t>
            </a:r>
            <a:r>
              <a:rPr sz="1600" b="1" spc="-10" dirty="0">
                <a:solidFill>
                  <a:schemeClr val="accent2">
                    <a:lumMod val="50000"/>
                  </a:schemeClr>
                </a:solidFill>
                <a:latin typeface="Georgia" panose="02040502050405020303" pitchFamily="18" charset="0"/>
                <a:cs typeface="Arial"/>
              </a:rPr>
              <a:t>da</a:t>
            </a:r>
            <a:r>
              <a:rPr sz="1600" b="1" spc="-25" dirty="0">
                <a:solidFill>
                  <a:schemeClr val="accent2">
                    <a:lumMod val="50000"/>
                  </a:schemeClr>
                </a:solidFill>
                <a:latin typeface="Georgia" panose="02040502050405020303" pitchFamily="18" charset="0"/>
                <a:cs typeface="Arial"/>
              </a:rPr>
              <a:t>y</a:t>
            </a:r>
            <a:r>
              <a:rPr sz="1600" b="1" spc="-10" dirty="0">
                <a:solidFill>
                  <a:schemeClr val="accent2">
                    <a:lumMod val="50000"/>
                  </a:schemeClr>
                </a:solidFill>
                <a:latin typeface="Georgia" panose="02040502050405020303" pitchFamily="18" charset="0"/>
                <a:cs typeface="Arial"/>
              </a:rPr>
              <a:t>s</a:t>
            </a:r>
            <a:r>
              <a:rPr sz="1600" b="1" spc="25" dirty="0">
                <a:solidFill>
                  <a:schemeClr val="accent2">
                    <a:lumMod val="50000"/>
                  </a:schemeClr>
                </a:solidFill>
                <a:latin typeface="Georgia" panose="02040502050405020303" pitchFamily="18" charset="0"/>
                <a:cs typeface="Arial"/>
              </a:rPr>
              <a:t> </a:t>
            </a:r>
            <a:r>
              <a:rPr sz="1600" b="1" spc="-10" dirty="0">
                <a:solidFill>
                  <a:schemeClr val="accent2">
                    <a:lumMod val="50000"/>
                  </a:schemeClr>
                </a:solidFill>
                <a:latin typeface="Georgia" panose="02040502050405020303" pitchFamily="18" charset="0"/>
                <a:cs typeface="Arial"/>
              </a:rPr>
              <a:t>a</a:t>
            </a:r>
            <a:r>
              <a:rPr sz="1600" b="1" spc="5" dirty="0">
                <a:solidFill>
                  <a:schemeClr val="accent2">
                    <a:lumMod val="50000"/>
                  </a:schemeClr>
                </a:solidFill>
                <a:latin typeface="Georgia" panose="02040502050405020303" pitchFamily="18" charset="0"/>
                <a:cs typeface="Arial"/>
              </a:rPr>
              <a:t> </a:t>
            </a:r>
            <a:r>
              <a:rPr sz="1600" b="1" spc="-30" dirty="0">
                <a:solidFill>
                  <a:schemeClr val="accent2">
                    <a:lumMod val="50000"/>
                  </a:schemeClr>
                </a:solidFill>
                <a:latin typeface="Georgia" panose="02040502050405020303" pitchFamily="18" charset="0"/>
                <a:cs typeface="Arial"/>
              </a:rPr>
              <a:t>y</a:t>
            </a:r>
            <a:r>
              <a:rPr sz="1600" b="1" spc="-10" dirty="0">
                <a:solidFill>
                  <a:schemeClr val="accent2">
                    <a:lumMod val="50000"/>
                  </a:schemeClr>
                </a:solidFill>
                <a:latin typeface="Georgia" panose="02040502050405020303" pitchFamily="18" charset="0"/>
                <a:cs typeface="Arial"/>
              </a:rPr>
              <a:t>ear</a:t>
            </a:r>
            <a:endParaRPr sz="1600" b="1" dirty="0">
              <a:solidFill>
                <a:schemeClr val="accent2">
                  <a:lumMod val="50000"/>
                </a:schemeClr>
              </a:solidFill>
              <a:latin typeface="Georgia" panose="02040502050405020303" pitchFamily="18" charset="0"/>
              <a:cs typeface="Arial"/>
            </a:endParaRPr>
          </a:p>
        </p:txBody>
      </p:sp>
      <p:sp>
        <p:nvSpPr>
          <p:cNvPr id="2" name="TextBox 1"/>
          <p:cNvSpPr txBox="1"/>
          <p:nvPr/>
        </p:nvSpPr>
        <p:spPr>
          <a:xfrm>
            <a:off x="0" y="990600"/>
            <a:ext cx="4483248" cy="4339650"/>
          </a:xfrm>
          <a:prstGeom prst="rect">
            <a:avLst/>
          </a:prstGeom>
          <a:noFill/>
        </p:spPr>
        <p:txBody>
          <a:bodyPr wrap="square" rtlCol="0">
            <a:spAutoFit/>
          </a:bodyPr>
          <a:lstStyle/>
          <a:p>
            <a:pPr marL="685800" indent="-342900">
              <a:lnSpc>
                <a:spcPct val="100000"/>
              </a:lnSpc>
              <a:spcBef>
                <a:spcPts val="3"/>
              </a:spcBef>
              <a:buFont typeface="Arial" panose="020B0604020202020204" pitchFamily="34" charset="0"/>
              <a:buChar char="•"/>
            </a:pPr>
            <a:endParaRPr lang="en-US" sz="2000" dirty="0">
              <a:latin typeface="Georgia" panose="02040502050405020303" pitchFamily="18" charset="0"/>
              <a:cs typeface="Arial" panose="020B0604020202020204" pitchFamily="34" charset="0"/>
            </a:endParaRPr>
          </a:p>
          <a:p>
            <a:pPr marL="698500" marR="5080" indent="-342900">
              <a:buFont typeface="Arial" panose="020B0604020202020204" pitchFamily="34" charset="0"/>
              <a:buChar char="•"/>
              <a:tabLst>
                <a:tab pos="356235" algn="l"/>
              </a:tabLst>
            </a:pPr>
            <a:r>
              <a:rPr lang="en-US" sz="2000" dirty="0">
                <a:latin typeface="Georgia" panose="02040502050405020303" pitchFamily="18" charset="0"/>
                <a:cs typeface="Arial" panose="020B0604020202020204" pitchFamily="34" charset="0"/>
              </a:rPr>
              <a:t>A</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y </a:t>
            </a:r>
            <a:r>
              <a:rPr lang="en-US" sz="2000" spc="-100" dirty="0">
                <a:latin typeface="Georgia" panose="02040502050405020303" pitchFamily="18" charset="0"/>
                <a:cs typeface="Arial" panose="020B0604020202020204" pitchFamily="34" charset="0"/>
              </a:rPr>
              <a:t>service member</a:t>
            </a:r>
            <a:r>
              <a:rPr lang="en-US" sz="2000" spc="-10" dirty="0">
                <a:latin typeface="Georgia" panose="02040502050405020303" pitchFamily="18" charset="0"/>
                <a:cs typeface="Arial" panose="020B0604020202020204" pitchFamily="34" charset="0"/>
              </a:rPr>
              <a:t> </a:t>
            </a:r>
            <a:r>
              <a:rPr lang="en-US" sz="2000" spc="-40" dirty="0">
                <a:latin typeface="Georgia" panose="02040502050405020303" pitchFamily="18" charset="0"/>
                <a:cs typeface="Arial" panose="020B0604020202020204" pitchFamily="34" charset="0"/>
              </a:rPr>
              <a:t>w</a:t>
            </a:r>
            <a:r>
              <a:rPr lang="en-US" sz="2000" dirty="0">
                <a:latin typeface="Georgia" panose="02040502050405020303" pitchFamily="18" charset="0"/>
                <a:cs typeface="Arial" panose="020B0604020202020204" pitchFamily="34" charset="0"/>
              </a:rPr>
              <a:t>ho</a:t>
            </a:r>
            <a:r>
              <a:rPr lang="en-US" sz="2000" spc="40" dirty="0">
                <a:latin typeface="Georgia" panose="02040502050405020303" pitchFamily="18" charset="0"/>
                <a:cs typeface="Arial" panose="020B0604020202020204" pitchFamily="34" charset="0"/>
              </a:rPr>
              <a:t> dies on active duty or Veteran who </a:t>
            </a:r>
            <a:r>
              <a:rPr lang="en-US" sz="2000" spc="-40" dirty="0">
                <a:latin typeface="Georgia" panose="02040502050405020303" pitchFamily="18" charset="0"/>
                <a:cs typeface="Arial" panose="020B0604020202020204" pitchFamily="34" charset="0"/>
              </a:rPr>
              <a:t>w</a:t>
            </a:r>
            <a:r>
              <a:rPr lang="en-US" sz="2000" dirty="0">
                <a:latin typeface="Georgia" panose="02040502050405020303" pitchFamily="18" charset="0"/>
                <a:cs typeface="Arial" panose="020B0604020202020204" pitchFamily="34" charset="0"/>
              </a:rPr>
              <a:t>as</a:t>
            </a:r>
            <a:r>
              <a:rPr lang="en-US" sz="2000" spc="30"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d</a:t>
            </a:r>
            <a:r>
              <a:rPr lang="en-US" sz="2000" spc="-10" dirty="0">
                <a:latin typeface="Georgia" panose="02040502050405020303" pitchFamily="18" charset="0"/>
                <a:cs typeface="Arial" panose="020B0604020202020204" pitchFamily="34" charset="0"/>
              </a:rPr>
              <a:t>i</a:t>
            </a:r>
            <a:r>
              <a:rPr lang="en-US" sz="2000" dirty="0">
                <a:latin typeface="Georgia" panose="02040502050405020303" pitchFamily="18" charset="0"/>
                <a:cs typeface="Arial" panose="020B0604020202020204" pitchFamily="34" charset="0"/>
              </a:rPr>
              <a:t>sch</a:t>
            </a:r>
            <a:r>
              <a:rPr lang="en-US" sz="2000" spc="-10" dirty="0">
                <a:latin typeface="Georgia" panose="02040502050405020303" pitchFamily="18" charset="0"/>
                <a:cs typeface="Arial" panose="020B0604020202020204" pitchFamily="34" charset="0"/>
              </a:rPr>
              <a:t>a</a:t>
            </a:r>
            <a:r>
              <a:rPr lang="en-US" sz="2000" dirty="0">
                <a:latin typeface="Georgia" panose="02040502050405020303" pitchFamily="18" charset="0"/>
                <a:cs typeface="Arial" panose="020B0604020202020204" pitchFamily="34" charset="0"/>
              </a:rPr>
              <a:t>rg</a:t>
            </a:r>
            <a:r>
              <a:rPr lang="en-US" sz="2000" spc="-10" dirty="0">
                <a:latin typeface="Georgia" panose="02040502050405020303" pitchFamily="18" charset="0"/>
                <a:cs typeface="Arial" panose="020B0604020202020204" pitchFamily="34" charset="0"/>
              </a:rPr>
              <a:t>e</a:t>
            </a:r>
            <a:r>
              <a:rPr lang="en-US" sz="2000" dirty="0">
                <a:latin typeface="Georgia" panose="02040502050405020303" pitchFamily="18" charset="0"/>
                <a:cs typeface="Arial" panose="020B0604020202020204" pitchFamily="34" charset="0"/>
              </a:rPr>
              <a:t>d u</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d</a:t>
            </a:r>
            <a:r>
              <a:rPr lang="en-US" sz="2000" spc="-10" dirty="0">
                <a:latin typeface="Georgia" panose="02040502050405020303" pitchFamily="18" charset="0"/>
                <a:cs typeface="Arial" panose="020B0604020202020204" pitchFamily="34" charset="0"/>
              </a:rPr>
              <a:t>e</a:t>
            </a:r>
            <a:r>
              <a:rPr lang="en-US" sz="2000" dirty="0">
                <a:latin typeface="Georgia" panose="02040502050405020303" pitchFamily="18" charset="0"/>
                <a:cs typeface="Arial" panose="020B0604020202020204" pitchFamily="34" charset="0"/>
              </a:rPr>
              <a:t>r</a:t>
            </a:r>
            <a:r>
              <a:rPr lang="en-US" sz="2000" spc="10"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co</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d</a:t>
            </a:r>
            <a:r>
              <a:rPr lang="en-US" sz="2000" spc="-10" dirty="0">
                <a:latin typeface="Georgia" panose="02040502050405020303" pitchFamily="18" charset="0"/>
                <a:cs typeface="Arial" panose="020B0604020202020204" pitchFamily="34" charset="0"/>
              </a:rPr>
              <a:t>i</a:t>
            </a:r>
            <a:r>
              <a:rPr lang="en-US" sz="2000" dirty="0">
                <a:latin typeface="Georgia" panose="02040502050405020303" pitchFamily="18" charset="0"/>
                <a:cs typeface="Arial" panose="020B0604020202020204" pitchFamily="34" charset="0"/>
              </a:rPr>
              <a:t>tio</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s</a:t>
            </a:r>
            <a:r>
              <a:rPr lang="en-US" sz="2000" spc="25"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ot</a:t>
            </a:r>
            <a:r>
              <a:rPr lang="en-US" sz="2000" spc="-10" dirty="0">
                <a:latin typeface="Georgia" panose="02040502050405020303" pitchFamily="18" charset="0"/>
                <a:cs typeface="Arial" panose="020B0604020202020204" pitchFamily="34" charset="0"/>
              </a:rPr>
              <a:t>h</a:t>
            </a:r>
            <a:r>
              <a:rPr lang="en-US" sz="2000" dirty="0">
                <a:latin typeface="Georgia" panose="02040502050405020303" pitchFamily="18" charset="0"/>
                <a:cs typeface="Arial" panose="020B0604020202020204" pitchFamily="34" charset="0"/>
              </a:rPr>
              <a:t>er th</a:t>
            </a:r>
            <a:r>
              <a:rPr lang="en-US" sz="2000" spc="-10" dirty="0">
                <a:latin typeface="Georgia" panose="02040502050405020303" pitchFamily="18" charset="0"/>
                <a:cs typeface="Arial" panose="020B0604020202020204" pitchFamily="34" charset="0"/>
              </a:rPr>
              <a:t>a</a:t>
            </a:r>
            <a:r>
              <a:rPr lang="en-US" sz="2000" dirty="0">
                <a:latin typeface="Georgia" panose="02040502050405020303" pitchFamily="18" charset="0"/>
                <a:cs typeface="Arial" panose="020B0604020202020204" pitchFamily="34" charset="0"/>
              </a:rPr>
              <a:t>n </a:t>
            </a:r>
            <a:r>
              <a:rPr lang="en-US" sz="2000" spc="-10" dirty="0">
                <a:latin typeface="Georgia" panose="02040502050405020303" pitchFamily="18" charset="0"/>
                <a:cs typeface="Arial" panose="020B0604020202020204" pitchFamily="34" charset="0"/>
              </a:rPr>
              <a:t>d</a:t>
            </a:r>
            <a:r>
              <a:rPr lang="en-US" sz="2000" dirty="0">
                <a:latin typeface="Georgia" panose="02040502050405020303" pitchFamily="18" charset="0"/>
                <a:cs typeface="Arial" panose="020B0604020202020204" pitchFamily="34" charset="0"/>
              </a:rPr>
              <a:t>is</a:t>
            </a:r>
            <a:r>
              <a:rPr lang="en-US" sz="2000" spc="-10" dirty="0">
                <a:latin typeface="Georgia" panose="02040502050405020303" pitchFamily="18" charset="0"/>
                <a:cs typeface="Arial" panose="020B0604020202020204" pitchFamily="34" charset="0"/>
              </a:rPr>
              <a:t>h</a:t>
            </a:r>
            <a:r>
              <a:rPr lang="en-US" sz="2000" dirty="0">
                <a:latin typeface="Georgia" panose="02040502050405020303" pitchFamily="18" charset="0"/>
                <a:cs typeface="Arial" panose="020B0604020202020204" pitchFamily="34" charset="0"/>
              </a:rPr>
              <a:t>o</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or</a:t>
            </a:r>
            <a:r>
              <a:rPr lang="en-US" sz="2000" spc="-10" dirty="0">
                <a:latin typeface="Georgia" panose="02040502050405020303" pitchFamily="18" charset="0"/>
                <a:cs typeface="Arial" panose="020B0604020202020204" pitchFamily="34" charset="0"/>
              </a:rPr>
              <a:t>a</a:t>
            </a:r>
            <a:r>
              <a:rPr lang="en-US" sz="2000" dirty="0">
                <a:latin typeface="Georgia" panose="02040502050405020303" pitchFamily="18" charset="0"/>
                <a:cs typeface="Arial" panose="020B0604020202020204" pitchFamily="34" charset="0"/>
              </a:rPr>
              <a:t>b</a:t>
            </a:r>
            <a:r>
              <a:rPr lang="en-US" sz="2000" spc="-10" dirty="0">
                <a:latin typeface="Georgia" panose="02040502050405020303" pitchFamily="18" charset="0"/>
                <a:cs typeface="Arial" panose="020B0604020202020204" pitchFamily="34" charset="0"/>
              </a:rPr>
              <a:t>l</a:t>
            </a:r>
            <a:r>
              <a:rPr lang="en-US" sz="2000" dirty="0">
                <a:latin typeface="Georgia" panose="02040502050405020303" pitchFamily="18" charset="0"/>
                <a:cs typeface="Arial" panose="020B0604020202020204" pitchFamily="34" charset="0"/>
              </a:rPr>
              <a:t>e</a:t>
            </a:r>
          </a:p>
          <a:p>
            <a:pPr marL="698500" marR="5080" indent="-342900">
              <a:lnSpc>
                <a:spcPct val="80000"/>
              </a:lnSpc>
              <a:buFont typeface="Arial" panose="020B0604020202020204" pitchFamily="34" charset="0"/>
              <a:buChar char="•"/>
              <a:tabLst>
                <a:tab pos="356235" algn="l"/>
              </a:tabLst>
            </a:pPr>
            <a:endParaRPr lang="en-US" sz="2000" i="1" dirty="0">
              <a:latin typeface="Georgia" panose="02040502050405020303" pitchFamily="18" charset="0"/>
              <a:cs typeface="Arial" panose="020B0604020202020204" pitchFamily="34" charset="0"/>
            </a:endParaRPr>
          </a:p>
          <a:p>
            <a:pPr marL="698500" marR="5080" indent="-342900">
              <a:buFont typeface="Arial" panose="020B0604020202020204" pitchFamily="34" charset="0"/>
              <a:buChar char="•"/>
              <a:tabLst>
                <a:tab pos="356235" algn="l"/>
              </a:tabLst>
            </a:pPr>
            <a:r>
              <a:rPr lang="en-US" sz="2000" dirty="0">
                <a:latin typeface="Georgia" panose="02040502050405020303" pitchFamily="18" charset="0"/>
                <a:cs typeface="Arial" panose="020B0604020202020204" pitchFamily="34" charset="0"/>
              </a:rPr>
              <a:t>N</a:t>
            </a:r>
            <a:r>
              <a:rPr lang="en-US" sz="2000" spc="-10" dirty="0">
                <a:latin typeface="Georgia" panose="02040502050405020303" pitchFamily="18" charset="0"/>
                <a:cs typeface="Arial" panose="020B0604020202020204" pitchFamily="34" charset="0"/>
              </a:rPr>
              <a:t>a</a:t>
            </a:r>
            <a:r>
              <a:rPr lang="en-US" sz="2000" dirty="0">
                <a:latin typeface="Georgia" panose="02040502050405020303" pitchFamily="18" charset="0"/>
                <a:cs typeface="Arial" panose="020B0604020202020204" pitchFamily="34" charset="0"/>
              </a:rPr>
              <a:t>tio</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al</a:t>
            </a:r>
            <a:r>
              <a:rPr lang="en-US" sz="2000" spc="15"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Gu</a:t>
            </a:r>
            <a:r>
              <a:rPr lang="en-US" sz="2000" spc="-10" dirty="0">
                <a:latin typeface="Georgia" panose="02040502050405020303" pitchFamily="18" charset="0"/>
                <a:cs typeface="Arial" panose="020B0604020202020204" pitchFamily="34" charset="0"/>
              </a:rPr>
              <a:t>a</a:t>
            </a:r>
            <a:r>
              <a:rPr lang="en-US" sz="2000" dirty="0">
                <a:latin typeface="Georgia" panose="02040502050405020303" pitchFamily="18" charset="0"/>
                <a:cs typeface="Arial" panose="020B0604020202020204" pitchFamily="34" charset="0"/>
              </a:rPr>
              <a:t>rd mem</a:t>
            </a:r>
            <a:r>
              <a:rPr lang="en-US" sz="2000" spc="-10" dirty="0">
                <a:latin typeface="Georgia" panose="02040502050405020303" pitchFamily="18" charset="0"/>
                <a:cs typeface="Arial" panose="020B0604020202020204" pitchFamily="34" charset="0"/>
              </a:rPr>
              <a:t>b</a:t>
            </a:r>
            <a:r>
              <a:rPr lang="en-US" sz="2000" dirty="0">
                <a:latin typeface="Georgia" panose="02040502050405020303" pitchFamily="18" charset="0"/>
                <a:cs typeface="Arial" panose="020B0604020202020204" pitchFamily="34" charset="0"/>
              </a:rPr>
              <a:t>ers</a:t>
            </a:r>
            <a:r>
              <a:rPr lang="en-US" sz="2000" spc="5"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a</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d R</a:t>
            </a:r>
            <a:r>
              <a:rPr lang="en-US" sz="2000" spc="-10" dirty="0">
                <a:latin typeface="Georgia" panose="02040502050405020303" pitchFamily="18" charset="0"/>
                <a:cs typeface="Arial" panose="020B0604020202020204" pitchFamily="34" charset="0"/>
              </a:rPr>
              <a:t>e</a:t>
            </a:r>
            <a:r>
              <a:rPr lang="en-US" sz="2000" dirty="0">
                <a:latin typeface="Georgia" panose="02040502050405020303" pitchFamily="18" charset="0"/>
                <a:cs typeface="Arial" panose="020B0604020202020204" pitchFamily="34" charset="0"/>
              </a:rPr>
              <a:t>serv</a:t>
            </a:r>
            <a:r>
              <a:rPr lang="en-US" sz="2000" spc="-10" dirty="0">
                <a:latin typeface="Georgia" panose="02040502050405020303" pitchFamily="18" charset="0"/>
                <a:cs typeface="Arial" panose="020B0604020202020204" pitchFamily="34" charset="0"/>
              </a:rPr>
              <a:t>i</a:t>
            </a:r>
            <a:r>
              <a:rPr lang="en-US" sz="2000" dirty="0">
                <a:latin typeface="Georgia" panose="02040502050405020303" pitchFamily="18" charset="0"/>
                <a:cs typeface="Arial" panose="020B0604020202020204" pitchFamily="34" charset="0"/>
              </a:rPr>
              <a:t>sts </a:t>
            </a:r>
            <a:r>
              <a:rPr lang="en-US" sz="2000" spc="-40" dirty="0">
                <a:latin typeface="Georgia" panose="02040502050405020303" pitchFamily="18" charset="0"/>
                <a:cs typeface="Arial" panose="020B0604020202020204" pitchFamily="34" charset="0"/>
              </a:rPr>
              <a:t>w</a:t>
            </a:r>
            <a:r>
              <a:rPr lang="en-US" sz="2000" dirty="0">
                <a:latin typeface="Georgia" panose="02040502050405020303" pitchFamily="18" charset="0"/>
                <a:cs typeface="Arial" panose="020B0604020202020204" pitchFamily="34" charset="0"/>
              </a:rPr>
              <a:t>ho were called to Federal active duty or</a:t>
            </a:r>
            <a:r>
              <a:rPr lang="en-US" sz="2000" spc="40"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are</a:t>
            </a:r>
            <a:r>
              <a:rPr lang="en-US" sz="2000" spc="-10"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e</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titled to retir</a:t>
            </a:r>
            <a:r>
              <a:rPr lang="en-US" sz="2000" spc="-10" dirty="0">
                <a:latin typeface="Georgia" panose="02040502050405020303" pitchFamily="18" charset="0"/>
                <a:cs typeface="Arial" panose="020B0604020202020204" pitchFamily="34" charset="0"/>
              </a:rPr>
              <a:t>e</a:t>
            </a:r>
            <a:r>
              <a:rPr lang="en-US" sz="2000" dirty="0">
                <a:latin typeface="Georgia" panose="02040502050405020303" pitchFamily="18" charset="0"/>
                <a:cs typeface="Arial" panose="020B0604020202020204" pitchFamily="34" charset="0"/>
              </a:rPr>
              <a:t>d </a:t>
            </a:r>
            <a:r>
              <a:rPr lang="en-US" sz="2000" spc="-10" dirty="0">
                <a:latin typeface="Georgia" panose="02040502050405020303" pitchFamily="18" charset="0"/>
                <a:cs typeface="Arial" panose="020B0604020202020204" pitchFamily="34" charset="0"/>
              </a:rPr>
              <a:t>p</a:t>
            </a:r>
            <a:r>
              <a:rPr lang="en-US" sz="2000" dirty="0">
                <a:latin typeface="Georgia" panose="02040502050405020303" pitchFamily="18" charset="0"/>
                <a:cs typeface="Arial" panose="020B0604020202020204" pitchFamily="34" charset="0"/>
              </a:rPr>
              <a:t>ay</a:t>
            </a:r>
          </a:p>
          <a:p>
            <a:pPr marL="698500" marR="5080" indent="-342900">
              <a:buFont typeface="Arial" panose="020B0604020202020204" pitchFamily="34" charset="0"/>
              <a:buChar char="•"/>
              <a:tabLst>
                <a:tab pos="356235" algn="l"/>
              </a:tabLst>
            </a:pPr>
            <a:endParaRPr lang="en-US" sz="2000" dirty="0">
              <a:latin typeface="Georgia" panose="02040502050405020303" pitchFamily="18" charset="0"/>
              <a:cs typeface="Arial" panose="020B0604020202020204" pitchFamily="34" charset="0"/>
            </a:endParaRPr>
          </a:p>
          <a:p>
            <a:pPr marL="698500" marR="5080" indent="-342900">
              <a:buFont typeface="Arial" panose="020B0604020202020204" pitchFamily="34" charset="0"/>
              <a:buChar char="•"/>
              <a:tabLst>
                <a:tab pos="356235" algn="l"/>
              </a:tabLst>
            </a:pPr>
            <a:r>
              <a:rPr lang="en-US" sz="2000" dirty="0">
                <a:latin typeface="Georgia" panose="02040502050405020303" pitchFamily="18" charset="0"/>
                <a:cs typeface="Arial" panose="020B0604020202020204" pitchFamily="34" charset="0"/>
              </a:rPr>
              <a:t>S</a:t>
            </a:r>
            <a:r>
              <a:rPr lang="en-US" sz="2000" spc="-10" dirty="0">
                <a:latin typeface="Georgia" panose="02040502050405020303" pitchFamily="18" charset="0"/>
                <a:cs typeface="Arial" panose="020B0604020202020204" pitchFamily="34" charset="0"/>
              </a:rPr>
              <a:t>p</a:t>
            </a:r>
            <a:r>
              <a:rPr lang="en-US" sz="2000" dirty="0">
                <a:latin typeface="Georgia" panose="02040502050405020303" pitchFamily="18" charset="0"/>
                <a:cs typeface="Arial" panose="020B0604020202020204" pitchFamily="34" charset="0"/>
              </a:rPr>
              <a:t>o</a:t>
            </a:r>
            <a:r>
              <a:rPr lang="en-US" sz="2000" spc="-10" dirty="0">
                <a:latin typeface="Georgia" panose="02040502050405020303" pitchFamily="18" charset="0"/>
                <a:cs typeface="Arial" panose="020B0604020202020204" pitchFamily="34" charset="0"/>
              </a:rPr>
              <a:t>u</a:t>
            </a:r>
            <a:r>
              <a:rPr lang="en-US" sz="2000" dirty="0">
                <a:latin typeface="Georgia" panose="02040502050405020303" pitchFamily="18" charset="0"/>
                <a:cs typeface="Arial" panose="020B0604020202020204" pitchFamily="34" charset="0"/>
              </a:rPr>
              <a:t>ses,</a:t>
            </a:r>
            <a:r>
              <a:rPr lang="en-US" sz="2000" spc="10"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dependent c</a:t>
            </a:r>
            <a:r>
              <a:rPr lang="en-US" sz="2000" spc="-10" dirty="0">
                <a:latin typeface="Georgia" panose="02040502050405020303" pitchFamily="18" charset="0"/>
                <a:cs typeface="Arial" panose="020B0604020202020204" pitchFamily="34" charset="0"/>
              </a:rPr>
              <a:t>h</a:t>
            </a:r>
            <a:r>
              <a:rPr lang="en-US" sz="2000" dirty="0">
                <a:latin typeface="Georgia" panose="02040502050405020303" pitchFamily="18" charset="0"/>
                <a:cs typeface="Arial" panose="020B0604020202020204" pitchFamily="34" charset="0"/>
              </a:rPr>
              <a:t>i</a:t>
            </a:r>
            <a:r>
              <a:rPr lang="en-US" sz="2000" spc="-10" dirty="0">
                <a:latin typeface="Georgia" panose="02040502050405020303" pitchFamily="18" charset="0"/>
                <a:cs typeface="Arial" panose="020B0604020202020204" pitchFamily="34" charset="0"/>
              </a:rPr>
              <a:t>l</a:t>
            </a:r>
            <a:r>
              <a:rPr lang="en-US" sz="2000" dirty="0">
                <a:latin typeface="Georgia" panose="02040502050405020303" pitchFamily="18" charset="0"/>
                <a:cs typeface="Arial" panose="020B0604020202020204" pitchFamily="34" charset="0"/>
              </a:rPr>
              <a:t>dr</a:t>
            </a:r>
            <a:r>
              <a:rPr lang="en-US" sz="2000" spc="-10" dirty="0">
                <a:latin typeface="Georgia" panose="02040502050405020303" pitchFamily="18" charset="0"/>
                <a:cs typeface="Arial" panose="020B0604020202020204" pitchFamily="34" charset="0"/>
              </a:rPr>
              <a:t>e</a:t>
            </a:r>
            <a:r>
              <a:rPr lang="en-US" sz="2000" dirty="0">
                <a:latin typeface="Georgia" panose="02040502050405020303" pitchFamily="18" charset="0"/>
                <a:cs typeface="Arial" panose="020B0604020202020204" pitchFamily="34" charset="0"/>
              </a:rPr>
              <a:t>n</a:t>
            </a:r>
            <a:r>
              <a:rPr lang="en-US" sz="2000" spc="20"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a</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d cert</a:t>
            </a:r>
            <a:r>
              <a:rPr lang="en-US" sz="2000" spc="-10" dirty="0">
                <a:latin typeface="Georgia" panose="02040502050405020303" pitchFamily="18" charset="0"/>
                <a:cs typeface="Arial" panose="020B0604020202020204" pitchFamily="34" charset="0"/>
              </a:rPr>
              <a:t>a</a:t>
            </a:r>
            <a:r>
              <a:rPr lang="en-US" sz="2000" dirty="0">
                <a:latin typeface="Georgia" panose="02040502050405020303" pitchFamily="18" charset="0"/>
                <a:cs typeface="Arial" panose="020B0604020202020204" pitchFamily="34" charset="0"/>
              </a:rPr>
              <a:t>in</a:t>
            </a:r>
            <a:r>
              <a:rPr lang="en-US" sz="2000" spc="5" dirty="0">
                <a:latin typeface="Georgia" panose="02040502050405020303" pitchFamily="18" charset="0"/>
                <a:cs typeface="Arial" panose="020B0604020202020204" pitchFamily="34" charset="0"/>
              </a:rPr>
              <a:t> </a:t>
            </a:r>
            <a:r>
              <a:rPr lang="en-US" sz="2000" dirty="0">
                <a:latin typeface="Georgia" panose="02040502050405020303" pitchFamily="18" charset="0"/>
                <a:cs typeface="Arial" panose="020B0604020202020204" pitchFamily="34" charset="0"/>
              </a:rPr>
              <a:t>p</a:t>
            </a:r>
            <a:r>
              <a:rPr lang="en-US" sz="2000" spc="-10" dirty="0">
                <a:latin typeface="Georgia" panose="02040502050405020303" pitchFamily="18" charset="0"/>
                <a:cs typeface="Arial" panose="020B0604020202020204" pitchFamily="34" charset="0"/>
              </a:rPr>
              <a:t>a</a:t>
            </a:r>
            <a:r>
              <a:rPr lang="en-US" sz="2000" dirty="0">
                <a:latin typeface="Georgia" panose="02040502050405020303" pitchFamily="18" charset="0"/>
                <a:cs typeface="Arial" panose="020B0604020202020204" pitchFamily="34" charset="0"/>
              </a:rPr>
              <a:t>re</a:t>
            </a:r>
            <a:r>
              <a:rPr lang="en-US" sz="2000" spc="-10" dirty="0">
                <a:latin typeface="Georgia" panose="02040502050405020303" pitchFamily="18" charset="0"/>
                <a:cs typeface="Arial" panose="020B0604020202020204" pitchFamily="34" charset="0"/>
              </a:rPr>
              <a:t>n</a:t>
            </a:r>
            <a:r>
              <a:rPr lang="en-US" sz="2000" dirty="0">
                <a:latin typeface="Georgia" panose="02040502050405020303" pitchFamily="18" charset="0"/>
                <a:cs typeface="Arial" panose="020B0604020202020204" pitchFamily="34" charset="0"/>
              </a:rPr>
              <a:t>ts</a:t>
            </a:r>
          </a:p>
        </p:txBody>
      </p:sp>
      <p:pic>
        <p:nvPicPr>
          <p:cNvPr id="3074" name="Picture 2" descr="P:\Photos &amp; Graphics\Graphics\items-for-command-brief.png"/>
          <p:cNvPicPr>
            <a:picLocks noChangeAspect="1" noChangeArrowheads="1"/>
          </p:cNvPicPr>
          <p:nvPr/>
        </p:nvPicPr>
        <p:blipFill rotWithShape="1">
          <a:blip r:embed="rId4">
            <a:extLst>
              <a:ext uri="{28A0092B-C50C-407E-A947-70E740481C1C}">
                <a14:useLocalDpi xmlns:a14="http://schemas.microsoft.com/office/drawing/2010/main" val="0"/>
              </a:ext>
            </a:extLst>
          </a:blip>
          <a:srcRect l="11952" t="4911" r="50000" b="84205"/>
          <a:stretch/>
        </p:blipFill>
        <p:spPr bwMode="auto">
          <a:xfrm>
            <a:off x="4958300" y="4405949"/>
            <a:ext cx="3983426" cy="16379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extBox 3">
            <a:extLst>
              <a:ext uri="{FF2B5EF4-FFF2-40B4-BE49-F238E27FC236}">
                <a16:creationId xmlns:a16="http://schemas.microsoft.com/office/drawing/2014/main" id="{203FCBB9-5387-4011-946A-4F6B84E06322}"/>
              </a:ext>
            </a:extLst>
          </p:cNvPr>
          <p:cNvSpPr txBox="1"/>
          <p:nvPr/>
        </p:nvSpPr>
        <p:spPr>
          <a:xfrm>
            <a:off x="3944231" y="6038612"/>
            <a:ext cx="5143500" cy="369332"/>
          </a:xfrm>
          <a:prstGeom prst="rect">
            <a:avLst/>
          </a:prstGeom>
          <a:noFill/>
          <a:ln w="38100">
            <a:solidFill>
              <a:srgbClr val="1038B8"/>
            </a:solidFill>
          </a:ln>
        </p:spPr>
        <p:txBody>
          <a:bodyPr wrap="square" rtlCol="0">
            <a:spAutoFit/>
          </a:bodyPr>
          <a:lstStyle/>
          <a:p>
            <a:r>
              <a:rPr lang="en-US" b="1" dirty="0"/>
              <a:t>https://www.cem.va.gov/burial_benefits/need.asp</a:t>
            </a:r>
          </a:p>
        </p:txBody>
      </p:sp>
      <p:sp>
        <p:nvSpPr>
          <p:cNvPr id="12" name="TextBox 11">
            <a:extLst>
              <a:ext uri="{FF2B5EF4-FFF2-40B4-BE49-F238E27FC236}">
                <a16:creationId xmlns:a16="http://schemas.microsoft.com/office/drawing/2014/main" id="{BE436D94-5C57-449C-BFAF-F534EA64D73A}"/>
              </a:ext>
            </a:extLst>
          </p:cNvPr>
          <p:cNvSpPr txBox="1"/>
          <p:nvPr/>
        </p:nvSpPr>
        <p:spPr>
          <a:xfrm>
            <a:off x="6052820" y="5629229"/>
            <a:ext cx="2588260" cy="307777"/>
          </a:xfrm>
          <a:prstGeom prst="rect">
            <a:avLst/>
          </a:prstGeom>
          <a:noFill/>
        </p:spPr>
        <p:txBody>
          <a:bodyPr wrap="square" rtlCol="0">
            <a:spAutoFit/>
          </a:bodyPr>
          <a:lstStyle/>
          <a:p>
            <a:r>
              <a:rPr lang="en-US" sz="1400" b="1" dirty="0">
                <a:solidFill>
                  <a:srgbClr val="FF0000"/>
                </a:solidFill>
                <a:latin typeface="Georgia" panose="02040502050405020303" pitchFamily="18" charset="0"/>
              </a:rPr>
              <a:t>PRESS OPTION 1</a:t>
            </a:r>
          </a:p>
        </p:txBody>
      </p:sp>
      <p:pic>
        <p:nvPicPr>
          <p:cNvPr id="13" name="Picture 2" descr="image001">
            <a:extLst>
              <a:ext uri="{FF2B5EF4-FFF2-40B4-BE49-F238E27FC236}">
                <a16:creationId xmlns:a16="http://schemas.microsoft.com/office/drawing/2014/main" id="{185E4DCE-AC6C-4A87-8611-08AD6B2C80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4" y="5921737"/>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92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V:\National Cemetery Administration\402b2\Photos\AAA Best\In memory of headsto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207" y="3940075"/>
            <a:ext cx="1212171" cy="16381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V:\National Cemetery Administration\402b2\Photos\Columbarium\nmcp.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33630" b="1"/>
          <a:stretch/>
        </p:blipFill>
        <p:spPr bwMode="auto">
          <a:xfrm>
            <a:off x="1887572" y="1089672"/>
            <a:ext cx="2692710" cy="16371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object 5"/>
          <p:cNvSpPr/>
          <p:nvPr/>
        </p:nvSpPr>
        <p:spPr>
          <a:xfrm>
            <a:off x="1849861" y="3406385"/>
            <a:ext cx="2598620" cy="1140515"/>
          </a:xfrm>
          <a:prstGeom prst="rect">
            <a:avLst/>
          </a:prstGeom>
          <a:blipFill>
            <a:blip r:embed="rId5" cstate="email">
              <a:extLst>
                <a:ext uri="{28A0092B-C50C-407E-A947-70E740481C1C}">
                  <a14:useLocalDpi xmlns:a14="http://schemas.microsoft.com/office/drawing/2010/main"/>
                </a:ext>
              </a:extLst>
            </a:blip>
            <a:stretch>
              <a:fillRect/>
            </a:stretch>
          </a:blipFill>
          <a:ln>
            <a:solidFill>
              <a:schemeClr val="tx1"/>
            </a:solidFill>
          </a:ln>
        </p:spPr>
        <p:txBody>
          <a:bodyPr wrap="square" lIns="0" tIns="0" rIns="0" bIns="0" rtlCol="0"/>
          <a:lstStyle/>
          <a:p>
            <a:endParaRPr dirty="0"/>
          </a:p>
        </p:txBody>
      </p:sp>
      <p:sp>
        <p:nvSpPr>
          <p:cNvPr id="13" name="object 15"/>
          <p:cNvSpPr/>
          <p:nvPr/>
        </p:nvSpPr>
        <p:spPr>
          <a:xfrm>
            <a:off x="7097975" y="4446163"/>
            <a:ext cx="1866871" cy="146517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3"/>
          <p:cNvSpPr/>
          <p:nvPr/>
        </p:nvSpPr>
        <p:spPr>
          <a:xfrm>
            <a:off x="7208161" y="2921766"/>
            <a:ext cx="1596026" cy="1531584"/>
          </a:xfrm>
          <a:prstGeom prst="rect">
            <a:avLst/>
          </a:prstGeom>
          <a:blipFill>
            <a:blip r:embed="rId7" cstate="email">
              <a:extLst>
                <a:ext uri="{28A0092B-C50C-407E-A947-70E740481C1C}">
                  <a14:useLocalDpi xmlns:a14="http://schemas.microsoft.com/office/drawing/2010/main"/>
                </a:ext>
              </a:extLst>
            </a:blip>
            <a:stretch>
              <a:fillRect/>
            </a:stretch>
          </a:blipFill>
          <a:ln>
            <a:solidFill>
              <a:schemeClr val="tx1"/>
            </a:solidFill>
          </a:ln>
        </p:spPr>
        <p:txBody>
          <a:bodyPr wrap="square" lIns="0" tIns="0" rIns="0" bIns="0" rtlCol="0"/>
          <a:lstStyle/>
          <a:p>
            <a:endParaRPr dirty="0"/>
          </a:p>
        </p:txBody>
      </p:sp>
      <p:sp>
        <p:nvSpPr>
          <p:cNvPr id="15" name="object 3"/>
          <p:cNvSpPr/>
          <p:nvPr/>
        </p:nvSpPr>
        <p:spPr>
          <a:xfrm>
            <a:off x="7010400" y="964552"/>
            <a:ext cx="2042023" cy="1314893"/>
          </a:xfrm>
          <a:prstGeom prst="rect">
            <a:avLst/>
          </a:prstGeom>
          <a:blipFill>
            <a:blip r:embed="rId8" cstate="email">
              <a:extLst>
                <a:ext uri="{28A0092B-C50C-407E-A947-70E740481C1C}">
                  <a14:useLocalDpi xmlns:a14="http://schemas.microsoft.com/office/drawing/2010/main"/>
                </a:ext>
              </a:extLst>
            </a:blip>
            <a:stretch>
              <a:fillRect/>
            </a:stretch>
          </a:blipFill>
          <a:ln>
            <a:solidFill>
              <a:schemeClr val="tx1"/>
            </a:solidFill>
          </a:ln>
        </p:spPr>
        <p:txBody>
          <a:bodyPr wrap="square" lIns="0" tIns="0" rIns="0" bIns="0" rtlCol="0"/>
          <a:lstStyle/>
          <a:p>
            <a:endParaRPr dirty="0"/>
          </a:p>
        </p:txBody>
      </p:sp>
      <p:sp>
        <p:nvSpPr>
          <p:cNvPr id="17" name="Title 16"/>
          <p:cNvSpPr>
            <a:spLocks noGrp="1"/>
          </p:cNvSpPr>
          <p:nvPr>
            <p:ph type="title"/>
          </p:nvPr>
        </p:nvSpPr>
        <p:spPr>
          <a:xfrm>
            <a:off x="894274" y="117398"/>
            <a:ext cx="8122707" cy="615553"/>
          </a:xfrm>
        </p:spPr>
        <p:txBody>
          <a:bodyPr>
            <a:noAutofit/>
          </a:bodyPr>
          <a:lstStyle/>
          <a:p>
            <a:r>
              <a:rPr lang="en-US" sz="3200" b="1" dirty="0">
                <a:latin typeface="Georgia" panose="02040502050405020303" pitchFamily="18" charset="0"/>
              </a:rPr>
              <a:t>Burial and Memorial Benefits</a:t>
            </a:r>
          </a:p>
        </p:txBody>
      </p:sp>
      <p:sp>
        <p:nvSpPr>
          <p:cNvPr id="19" name="object 10"/>
          <p:cNvSpPr txBox="1"/>
          <p:nvPr/>
        </p:nvSpPr>
        <p:spPr>
          <a:xfrm>
            <a:off x="419704" y="3033995"/>
            <a:ext cx="1269097" cy="492443"/>
          </a:xfrm>
          <a:prstGeom prst="rect">
            <a:avLst/>
          </a:prstGeom>
          <a:ln>
            <a:solidFill>
              <a:schemeClr val="tx2"/>
            </a:solidFill>
          </a:ln>
        </p:spPr>
        <p:txBody>
          <a:bodyPr vert="horz" wrap="square" lIns="0" tIns="0" rIns="0" bIns="0" rtlCol="0">
            <a:spAutoFit/>
          </a:bodyPr>
          <a:lstStyle/>
          <a:p>
            <a:pPr marL="12700" algn="ctr"/>
            <a:r>
              <a:rPr sz="1600" b="1" spc="-10" dirty="0">
                <a:solidFill>
                  <a:schemeClr val="accent2">
                    <a:lumMod val="50000"/>
                  </a:schemeClr>
                </a:solidFill>
                <a:latin typeface="Georgia" panose="02040502050405020303" pitchFamily="18" charset="0"/>
                <a:cs typeface="Arial"/>
              </a:rPr>
              <a:t>Uprig</a:t>
            </a:r>
            <a:r>
              <a:rPr sz="1600" b="1" spc="-20" dirty="0">
                <a:solidFill>
                  <a:schemeClr val="accent2">
                    <a:lumMod val="50000"/>
                  </a:schemeClr>
                </a:solidFill>
                <a:latin typeface="Georgia" panose="02040502050405020303" pitchFamily="18" charset="0"/>
                <a:cs typeface="Arial"/>
              </a:rPr>
              <a:t>h</a:t>
            </a:r>
            <a:r>
              <a:rPr sz="1600" b="1" spc="-10" dirty="0">
                <a:solidFill>
                  <a:schemeClr val="accent2">
                    <a:lumMod val="50000"/>
                  </a:schemeClr>
                </a:solidFill>
                <a:latin typeface="Georgia" panose="02040502050405020303" pitchFamily="18" charset="0"/>
                <a:cs typeface="Arial"/>
              </a:rPr>
              <a:t>t</a:t>
            </a:r>
            <a:r>
              <a:rPr sz="1600" b="1" spc="15" dirty="0">
                <a:solidFill>
                  <a:schemeClr val="accent2">
                    <a:lumMod val="50000"/>
                  </a:schemeClr>
                </a:solidFill>
                <a:latin typeface="Georgia" panose="02040502050405020303" pitchFamily="18" charset="0"/>
                <a:cs typeface="Arial"/>
              </a:rPr>
              <a:t> </a:t>
            </a:r>
            <a:endParaRPr lang="en-US" sz="1600" b="1" spc="15" dirty="0">
              <a:solidFill>
                <a:schemeClr val="accent2">
                  <a:lumMod val="50000"/>
                </a:schemeClr>
              </a:solidFill>
              <a:latin typeface="Georgia" panose="02040502050405020303" pitchFamily="18" charset="0"/>
              <a:cs typeface="Arial"/>
            </a:endParaRPr>
          </a:p>
          <a:p>
            <a:pPr marL="12700" algn="ctr">
              <a:lnSpc>
                <a:spcPct val="100000"/>
              </a:lnSpc>
            </a:pPr>
            <a:r>
              <a:rPr sz="1600" b="1" spc="-10" dirty="0">
                <a:solidFill>
                  <a:schemeClr val="accent2">
                    <a:lumMod val="50000"/>
                  </a:schemeClr>
                </a:solidFill>
                <a:latin typeface="Georgia" panose="02040502050405020303" pitchFamily="18" charset="0"/>
                <a:cs typeface="Arial"/>
              </a:rPr>
              <a:t>Heads</a:t>
            </a:r>
            <a:r>
              <a:rPr sz="1600" b="1" spc="-15" dirty="0">
                <a:solidFill>
                  <a:schemeClr val="accent2">
                    <a:lumMod val="50000"/>
                  </a:schemeClr>
                </a:solidFill>
                <a:latin typeface="Georgia" panose="02040502050405020303" pitchFamily="18" charset="0"/>
                <a:cs typeface="Arial"/>
              </a:rPr>
              <a:t>t</a:t>
            </a:r>
            <a:r>
              <a:rPr sz="1600" b="1" spc="-10" dirty="0">
                <a:solidFill>
                  <a:schemeClr val="accent2">
                    <a:lumMod val="50000"/>
                  </a:schemeClr>
                </a:solidFill>
                <a:latin typeface="Georgia" panose="02040502050405020303" pitchFamily="18" charset="0"/>
                <a:cs typeface="Arial"/>
              </a:rPr>
              <a:t>o</a:t>
            </a:r>
            <a:r>
              <a:rPr sz="1600" b="1" spc="-20" dirty="0">
                <a:solidFill>
                  <a:schemeClr val="accent2">
                    <a:lumMod val="50000"/>
                  </a:schemeClr>
                </a:solidFill>
                <a:latin typeface="Georgia" panose="02040502050405020303" pitchFamily="18" charset="0"/>
                <a:cs typeface="Arial"/>
              </a:rPr>
              <a:t>n</a:t>
            </a:r>
            <a:r>
              <a:rPr sz="1600" b="1" spc="-10" dirty="0">
                <a:solidFill>
                  <a:schemeClr val="accent2">
                    <a:lumMod val="50000"/>
                  </a:schemeClr>
                </a:solidFill>
                <a:latin typeface="Georgia" panose="02040502050405020303" pitchFamily="18" charset="0"/>
                <a:cs typeface="Arial"/>
              </a:rPr>
              <a:t>e</a:t>
            </a:r>
            <a:endParaRPr sz="1600" dirty="0">
              <a:solidFill>
                <a:schemeClr val="accent2">
                  <a:lumMod val="50000"/>
                </a:schemeClr>
              </a:solidFill>
              <a:latin typeface="Georgia" panose="02040502050405020303" pitchFamily="18" charset="0"/>
              <a:cs typeface="Arial"/>
            </a:endParaRPr>
          </a:p>
        </p:txBody>
      </p:sp>
      <p:sp>
        <p:nvSpPr>
          <p:cNvPr id="20" name="Rectangle 19"/>
          <p:cNvSpPr/>
          <p:nvPr/>
        </p:nvSpPr>
        <p:spPr>
          <a:xfrm>
            <a:off x="2369063" y="2813651"/>
            <a:ext cx="1743426" cy="369332"/>
          </a:xfrm>
          <a:prstGeom prst="rect">
            <a:avLst/>
          </a:prstGeom>
          <a:ln>
            <a:solidFill>
              <a:schemeClr val="tx2"/>
            </a:solidFill>
          </a:ln>
        </p:spPr>
        <p:txBody>
          <a:bodyPr wrap="none">
            <a:spAutoFit/>
          </a:bodyPr>
          <a:lstStyle/>
          <a:p>
            <a:pPr marR="5080" algn="r">
              <a:lnSpc>
                <a:spcPct val="100000"/>
              </a:lnSpc>
            </a:pPr>
            <a:r>
              <a:rPr lang="en-US" b="1" dirty="0">
                <a:solidFill>
                  <a:schemeClr val="accent2">
                    <a:lumMod val="50000"/>
                  </a:schemeClr>
                </a:solidFill>
                <a:latin typeface="Georgia" panose="02040502050405020303" pitchFamily="18" charset="0"/>
                <a:cs typeface="Arial"/>
              </a:rPr>
              <a:t>Niche</a:t>
            </a:r>
            <a:r>
              <a:rPr lang="en-US" b="1" spc="-10" dirty="0">
                <a:solidFill>
                  <a:schemeClr val="accent2">
                    <a:lumMod val="50000"/>
                  </a:schemeClr>
                </a:solidFill>
                <a:latin typeface="Georgia" panose="02040502050405020303" pitchFamily="18" charset="0"/>
                <a:cs typeface="Arial"/>
              </a:rPr>
              <a:t> </a:t>
            </a:r>
            <a:r>
              <a:rPr lang="en-US" b="1" dirty="0">
                <a:solidFill>
                  <a:schemeClr val="accent2">
                    <a:lumMod val="50000"/>
                  </a:schemeClr>
                </a:solidFill>
                <a:latin typeface="Georgia" panose="02040502050405020303" pitchFamily="18" charset="0"/>
                <a:cs typeface="Arial"/>
              </a:rPr>
              <a:t>Co</a:t>
            </a:r>
            <a:r>
              <a:rPr lang="en-US" b="1" spc="-40" dirty="0">
                <a:solidFill>
                  <a:schemeClr val="accent2">
                    <a:lumMod val="50000"/>
                  </a:schemeClr>
                </a:solidFill>
                <a:latin typeface="Georgia" panose="02040502050405020303" pitchFamily="18" charset="0"/>
                <a:cs typeface="Arial"/>
              </a:rPr>
              <a:t>v</a:t>
            </a:r>
            <a:r>
              <a:rPr lang="en-US" b="1" dirty="0">
                <a:solidFill>
                  <a:schemeClr val="accent2">
                    <a:lumMod val="50000"/>
                  </a:schemeClr>
                </a:solidFill>
                <a:latin typeface="Georgia" panose="02040502050405020303" pitchFamily="18" charset="0"/>
                <a:cs typeface="Arial"/>
              </a:rPr>
              <a:t>e</a:t>
            </a:r>
            <a:r>
              <a:rPr lang="en-US" b="1" spc="-10" dirty="0">
                <a:solidFill>
                  <a:schemeClr val="accent2">
                    <a:lumMod val="50000"/>
                  </a:schemeClr>
                </a:solidFill>
                <a:latin typeface="Georgia" panose="02040502050405020303" pitchFamily="18" charset="0"/>
                <a:cs typeface="Arial"/>
              </a:rPr>
              <a:t>r</a:t>
            </a:r>
            <a:r>
              <a:rPr lang="en-US" b="1" dirty="0">
                <a:solidFill>
                  <a:schemeClr val="accent2">
                    <a:lumMod val="50000"/>
                  </a:schemeClr>
                </a:solidFill>
                <a:latin typeface="Georgia" panose="02040502050405020303" pitchFamily="18" charset="0"/>
                <a:cs typeface="Arial"/>
              </a:rPr>
              <a:t>s</a:t>
            </a:r>
            <a:endParaRPr lang="en-US" dirty="0">
              <a:solidFill>
                <a:schemeClr val="accent2">
                  <a:lumMod val="50000"/>
                </a:schemeClr>
              </a:solidFill>
              <a:latin typeface="Georgia" panose="02040502050405020303" pitchFamily="18" charset="0"/>
              <a:cs typeface="Arial"/>
            </a:endParaRPr>
          </a:p>
        </p:txBody>
      </p:sp>
      <p:sp>
        <p:nvSpPr>
          <p:cNvPr id="21" name="Rectangle 20"/>
          <p:cNvSpPr/>
          <p:nvPr/>
        </p:nvSpPr>
        <p:spPr>
          <a:xfrm>
            <a:off x="2119852" y="4737015"/>
            <a:ext cx="1905001" cy="369332"/>
          </a:xfrm>
          <a:prstGeom prst="rect">
            <a:avLst/>
          </a:prstGeom>
          <a:ln>
            <a:solidFill>
              <a:schemeClr val="tx2"/>
            </a:solidFill>
          </a:ln>
        </p:spPr>
        <p:txBody>
          <a:bodyPr wrap="square">
            <a:spAutoFit/>
          </a:bodyPr>
          <a:lstStyle/>
          <a:p>
            <a:pPr marR="5080" algn="ctr">
              <a:lnSpc>
                <a:spcPct val="100000"/>
              </a:lnSpc>
            </a:pPr>
            <a:r>
              <a:rPr lang="en-US" b="1" dirty="0">
                <a:solidFill>
                  <a:schemeClr val="accent2">
                    <a:lumMod val="50000"/>
                  </a:schemeClr>
                </a:solidFill>
                <a:latin typeface="Georgia" panose="02040502050405020303" pitchFamily="18" charset="0"/>
                <a:cs typeface="Arial"/>
              </a:rPr>
              <a:t>Flat Marker</a:t>
            </a:r>
            <a:endParaRPr lang="en-US" dirty="0">
              <a:solidFill>
                <a:schemeClr val="accent2">
                  <a:lumMod val="50000"/>
                </a:schemeClr>
              </a:solidFill>
              <a:latin typeface="Georgia" panose="02040502050405020303" pitchFamily="18" charset="0"/>
              <a:cs typeface="Arial"/>
            </a:endParaRPr>
          </a:p>
        </p:txBody>
      </p:sp>
      <p:sp>
        <p:nvSpPr>
          <p:cNvPr id="22" name="Rectangle 21"/>
          <p:cNvSpPr/>
          <p:nvPr/>
        </p:nvSpPr>
        <p:spPr>
          <a:xfrm>
            <a:off x="6150480" y="5911334"/>
            <a:ext cx="2939040" cy="369332"/>
          </a:xfrm>
          <a:prstGeom prst="rect">
            <a:avLst/>
          </a:prstGeom>
          <a:ln>
            <a:solidFill>
              <a:schemeClr val="tx2"/>
            </a:solidFill>
          </a:ln>
        </p:spPr>
        <p:txBody>
          <a:bodyPr wrap="square">
            <a:spAutoFit/>
          </a:bodyPr>
          <a:lstStyle/>
          <a:p>
            <a:pPr marR="5080" algn="ctr">
              <a:lnSpc>
                <a:spcPct val="100000"/>
              </a:lnSpc>
            </a:pPr>
            <a:r>
              <a:rPr lang="en-US" b="1" dirty="0">
                <a:solidFill>
                  <a:schemeClr val="accent2">
                    <a:lumMod val="50000"/>
                  </a:schemeClr>
                </a:solidFill>
                <a:latin typeface="Georgia" panose="02040502050405020303" pitchFamily="18" charset="0"/>
                <a:cs typeface="Arial"/>
              </a:rPr>
              <a:t>Bronze Medallion</a:t>
            </a:r>
            <a:endParaRPr lang="en-US" dirty="0">
              <a:solidFill>
                <a:schemeClr val="accent2">
                  <a:lumMod val="50000"/>
                </a:schemeClr>
              </a:solidFill>
              <a:latin typeface="Georgia" panose="02040502050405020303" pitchFamily="18" charset="0"/>
              <a:cs typeface="Arial"/>
            </a:endParaRPr>
          </a:p>
        </p:txBody>
      </p:sp>
      <p:sp>
        <p:nvSpPr>
          <p:cNvPr id="23" name="Rectangle 22"/>
          <p:cNvSpPr/>
          <p:nvPr/>
        </p:nvSpPr>
        <p:spPr>
          <a:xfrm>
            <a:off x="5202680" y="3524576"/>
            <a:ext cx="1477007" cy="830997"/>
          </a:xfrm>
          <a:prstGeom prst="rect">
            <a:avLst/>
          </a:prstGeom>
          <a:ln>
            <a:solidFill>
              <a:schemeClr val="tx2"/>
            </a:solidFill>
          </a:ln>
        </p:spPr>
        <p:txBody>
          <a:bodyPr wrap="none">
            <a:spAutoFit/>
          </a:bodyPr>
          <a:lstStyle/>
          <a:p>
            <a:pPr marR="5080" algn="ctr">
              <a:lnSpc>
                <a:spcPct val="100000"/>
              </a:lnSpc>
            </a:pPr>
            <a:r>
              <a:rPr lang="en-US" sz="1600" b="1" dirty="0">
                <a:solidFill>
                  <a:schemeClr val="accent2">
                    <a:lumMod val="50000"/>
                  </a:schemeClr>
                </a:solidFill>
                <a:latin typeface="Georgia" panose="02040502050405020303" pitchFamily="18" charset="0"/>
                <a:cs typeface="Arial"/>
              </a:rPr>
              <a:t>Presidential</a:t>
            </a:r>
          </a:p>
          <a:p>
            <a:pPr marR="5080" algn="ctr">
              <a:lnSpc>
                <a:spcPct val="100000"/>
              </a:lnSpc>
            </a:pPr>
            <a:r>
              <a:rPr lang="en-US" sz="1600" b="1" dirty="0">
                <a:solidFill>
                  <a:schemeClr val="accent2">
                    <a:lumMod val="50000"/>
                  </a:schemeClr>
                </a:solidFill>
                <a:latin typeface="Georgia" panose="02040502050405020303" pitchFamily="18" charset="0"/>
                <a:cs typeface="Arial"/>
              </a:rPr>
              <a:t>Memorial</a:t>
            </a:r>
          </a:p>
          <a:p>
            <a:pPr marR="5080" algn="ctr">
              <a:lnSpc>
                <a:spcPct val="100000"/>
              </a:lnSpc>
            </a:pPr>
            <a:r>
              <a:rPr lang="en-US" sz="1600" b="1" dirty="0">
                <a:solidFill>
                  <a:schemeClr val="accent2">
                    <a:lumMod val="50000"/>
                  </a:schemeClr>
                </a:solidFill>
                <a:latin typeface="Georgia" panose="02040502050405020303" pitchFamily="18" charset="0"/>
                <a:cs typeface="Arial"/>
              </a:rPr>
              <a:t>Certificate</a:t>
            </a:r>
            <a:endParaRPr lang="en-US" sz="1600" dirty="0">
              <a:solidFill>
                <a:schemeClr val="accent2">
                  <a:lumMod val="50000"/>
                </a:schemeClr>
              </a:solidFill>
              <a:latin typeface="Georgia" panose="02040502050405020303" pitchFamily="18" charset="0"/>
              <a:cs typeface="Arial"/>
            </a:endParaRPr>
          </a:p>
        </p:txBody>
      </p:sp>
      <p:sp>
        <p:nvSpPr>
          <p:cNvPr id="24" name="Rectangle 23"/>
          <p:cNvSpPr/>
          <p:nvPr/>
        </p:nvSpPr>
        <p:spPr>
          <a:xfrm>
            <a:off x="7298326" y="2360056"/>
            <a:ext cx="1505861" cy="369332"/>
          </a:xfrm>
          <a:prstGeom prst="rect">
            <a:avLst/>
          </a:prstGeom>
          <a:ln>
            <a:solidFill>
              <a:schemeClr val="tx2"/>
            </a:solidFill>
          </a:ln>
        </p:spPr>
        <p:txBody>
          <a:bodyPr wrap="none">
            <a:spAutoFit/>
          </a:bodyPr>
          <a:lstStyle/>
          <a:p>
            <a:pPr marR="5080" algn="r">
              <a:lnSpc>
                <a:spcPct val="100000"/>
              </a:lnSpc>
            </a:pPr>
            <a:r>
              <a:rPr lang="en-US" b="1" dirty="0">
                <a:solidFill>
                  <a:schemeClr val="accent2">
                    <a:lumMod val="50000"/>
                  </a:schemeClr>
                </a:solidFill>
                <a:latin typeface="Georgia" panose="02040502050405020303" pitchFamily="18" charset="0"/>
                <a:cs typeface="Arial"/>
              </a:rPr>
              <a:t>Burial Flag</a:t>
            </a:r>
            <a:endParaRPr lang="en-US" dirty="0">
              <a:solidFill>
                <a:schemeClr val="accent2">
                  <a:lumMod val="50000"/>
                </a:schemeClr>
              </a:solidFill>
              <a:latin typeface="Georgia" panose="02040502050405020303" pitchFamily="18" charset="0"/>
              <a:cs typeface="Arial"/>
            </a:endParaRPr>
          </a:p>
        </p:txBody>
      </p:sp>
      <p:sp>
        <p:nvSpPr>
          <p:cNvPr id="25" name="object 10"/>
          <p:cNvSpPr txBox="1"/>
          <p:nvPr/>
        </p:nvSpPr>
        <p:spPr>
          <a:xfrm>
            <a:off x="353785" y="5749388"/>
            <a:ext cx="1335017" cy="492443"/>
          </a:xfrm>
          <a:prstGeom prst="rect">
            <a:avLst/>
          </a:prstGeom>
          <a:ln>
            <a:solidFill>
              <a:schemeClr val="tx2"/>
            </a:solidFill>
          </a:ln>
        </p:spPr>
        <p:txBody>
          <a:bodyPr vert="horz" wrap="square" lIns="0" tIns="0" rIns="0" bIns="0" rtlCol="0">
            <a:spAutoFit/>
          </a:bodyPr>
          <a:lstStyle/>
          <a:p>
            <a:pPr marL="12700" algn="ctr"/>
            <a:r>
              <a:rPr lang="en-US" sz="1600" b="1" spc="-10" dirty="0">
                <a:solidFill>
                  <a:schemeClr val="accent2">
                    <a:lumMod val="50000"/>
                  </a:schemeClr>
                </a:solidFill>
                <a:latin typeface="Georgia" panose="02040502050405020303" pitchFamily="18" charset="0"/>
                <a:cs typeface="Arial"/>
              </a:rPr>
              <a:t>“In</a:t>
            </a:r>
            <a:r>
              <a:rPr lang="en-US" sz="1600" b="1" spc="5" dirty="0">
                <a:solidFill>
                  <a:schemeClr val="accent2">
                    <a:lumMod val="50000"/>
                  </a:schemeClr>
                </a:solidFill>
                <a:latin typeface="Georgia" panose="02040502050405020303" pitchFamily="18" charset="0"/>
                <a:cs typeface="Arial"/>
              </a:rPr>
              <a:t> </a:t>
            </a:r>
            <a:r>
              <a:rPr lang="en-US" sz="1600" b="1" spc="-15" dirty="0">
                <a:solidFill>
                  <a:schemeClr val="accent2">
                    <a:lumMod val="50000"/>
                  </a:schemeClr>
                </a:solidFill>
                <a:latin typeface="Georgia" panose="02040502050405020303" pitchFamily="18" charset="0"/>
                <a:cs typeface="Arial"/>
              </a:rPr>
              <a:t>Memory</a:t>
            </a:r>
            <a:r>
              <a:rPr lang="en-US" sz="1600" b="1" spc="20" dirty="0">
                <a:solidFill>
                  <a:schemeClr val="accent2">
                    <a:lumMod val="50000"/>
                  </a:schemeClr>
                </a:solidFill>
                <a:latin typeface="Georgia" panose="02040502050405020303" pitchFamily="18" charset="0"/>
                <a:cs typeface="Arial"/>
              </a:rPr>
              <a:t> </a:t>
            </a:r>
          </a:p>
          <a:p>
            <a:pPr marL="12700" algn="ctr"/>
            <a:r>
              <a:rPr lang="en-US" sz="1600" b="1" spc="-10" dirty="0">
                <a:solidFill>
                  <a:schemeClr val="accent2">
                    <a:lumMod val="50000"/>
                  </a:schemeClr>
                </a:solidFill>
                <a:latin typeface="Georgia" panose="02040502050405020303" pitchFamily="18" charset="0"/>
                <a:cs typeface="Arial"/>
              </a:rPr>
              <a:t>o</a:t>
            </a:r>
            <a:r>
              <a:rPr lang="en-US" sz="1600" b="1" spc="-20" dirty="0">
                <a:solidFill>
                  <a:schemeClr val="accent2">
                    <a:lumMod val="50000"/>
                  </a:schemeClr>
                </a:solidFill>
                <a:latin typeface="Georgia" panose="02040502050405020303" pitchFamily="18" charset="0"/>
                <a:cs typeface="Arial"/>
              </a:rPr>
              <a:t>f</a:t>
            </a:r>
            <a:r>
              <a:rPr lang="en-US" sz="1600" b="1" spc="-15" dirty="0">
                <a:solidFill>
                  <a:schemeClr val="accent2">
                    <a:lumMod val="50000"/>
                  </a:schemeClr>
                </a:solidFill>
                <a:latin typeface="Georgia" panose="02040502050405020303" pitchFamily="18" charset="0"/>
                <a:cs typeface="Arial"/>
              </a:rPr>
              <a:t>…”</a:t>
            </a:r>
            <a:endParaRPr lang="en-US" sz="1600" dirty="0">
              <a:solidFill>
                <a:schemeClr val="accent2">
                  <a:lumMod val="50000"/>
                </a:schemeClr>
              </a:solidFill>
              <a:latin typeface="Georgia" panose="02040502050405020303" pitchFamily="18" charset="0"/>
              <a:cs typeface="Aria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pic>
        <p:nvPicPr>
          <p:cNvPr id="26"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9704" y="1209578"/>
            <a:ext cx="1269098" cy="1693110"/>
          </a:xfrm>
          <a:prstGeom prst="rect">
            <a:avLst/>
          </a:prstGeom>
          <a:noFill/>
          <a:ln w="9525">
            <a:solidFill>
              <a:schemeClr val="tx1"/>
            </a:solidFill>
            <a:miter lim="800000"/>
            <a:headEnd/>
            <a:tailEnd/>
          </a:ln>
          <a:effectLst/>
        </p:spPr>
      </p:pic>
      <p:pic>
        <p:nvPicPr>
          <p:cNvPr id="5" name="Picture 4">
            <a:extLst>
              <a:ext uri="{FF2B5EF4-FFF2-40B4-BE49-F238E27FC236}">
                <a16:creationId xmlns:a16="http://schemas.microsoft.com/office/drawing/2014/main" id="{2A9277D6-14F6-40FA-A879-9F3528AA9E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500" y="4720612"/>
            <a:ext cx="1584960" cy="1584960"/>
          </a:xfrm>
          <a:prstGeom prst="rect">
            <a:avLst/>
          </a:prstGeom>
        </p:spPr>
      </p:pic>
      <p:sp>
        <p:nvSpPr>
          <p:cNvPr id="7" name="TextBox 6">
            <a:extLst>
              <a:ext uri="{FF2B5EF4-FFF2-40B4-BE49-F238E27FC236}">
                <a16:creationId xmlns:a16="http://schemas.microsoft.com/office/drawing/2014/main" id="{D1DCC481-AF15-4E13-8CE8-3BC63CC71E72}"/>
              </a:ext>
            </a:extLst>
          </p:cNvPr>
          <p:cNvSpPr txBox="1"/>
          <p:nvPr/>
        </p:nvSpPr>
        <p:spPr>
          <a:xfrm>
            <a:off x="2157738" y="5595500"/>
            <a:ext cx="2152378" cy="646331"/>
          </a:xfrm>
          <a:prstGeom prst="rect">
            <a:avLst/>
          </a:prstGeom>
          <a:noFill/>
          <a:ln>
            <a:solidFill>
              <a:srgbClr val="1D487D"/>
            </a:solidFill>
          </a:ln>
        </p:spPr>
        <p:txBody>
          <a:bodyPr wrap="square" rtlCol="0">
            <a:spAutoFit/>
          </a:bodyPr>
          <a:lstStyle/>
          <a:p>
            <a:r>
              <a:rPr lang="en-US" b="1" dirty="0">
                <a:solidFill>
                  <a:schemeClr val="accent2">
                    <a:lumMod val="50000"/>
                  </a:schemeClr>
                </a:solidFill>
                <a:latin typeface="Georgia" panose="02040502050405020303" pitchFamily="18" charset="0"/>
              </a:rPr>
              <a:t>Medal of Honor Medallion</a:t>
            </a:r>
          </a:p>
        </p:txBody>
      </p:sp>
      <p:pic>
        <p:nvPicPr>
          <p:cNvPr id="2" name="Picture 1">
            <a:extLst>
              <a:ext uri="{FF2B5EF4-FFF2-40B4-BE49-F238E27FC236}">
                <a16:creationId xmlns:a16="http://schemas.microsoft.com/office/drawing/2014/main" id="{D0EFAB62-67CC-4A7E-8E99-408E68906DC5}"/>
              </a:ext>
            </a:extLst>
          </p:cNvPr>
          <p:cNvPicPr>
            <a:picLocks noChangeAspect="1"/>
          </p:cNvPicPr>
          <p:nvPr/>
        </p:nvPicPr>
        <p:blipFill>
          <a:blip r:embed="rId11"/>
          <a:stretch>
            <a:fillRect/>
          </a:stretch>
        </p:blipFill>
        <p:spPr>
          <a:xfrm>
            <a:off x="4934939" y="1005485"/>
            <a:ext cx="1769843" cy="2288997"/>
          </a:xfrm>
          <a:prstGeom prst="rect">
            <a:avLst/>
          </a:prstGeom>
          <a:ln>
            <a:solidFill>
              <a:schemeClr val="tx1"/>
            </a:solidFill>
          </a:ln>
        </p:spPr>
      </p:pic>
    </p:spTree>
    <p:extLst>
      <p:ext uri="{BB962C8B-B14F-4D97-AF65-F5344CB8AC3E}">
        <p14:creationId xmlns:p14="http://schemas.microsoft.com/office/powerpoint/2010/main" val="376714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3038635" y="4228684"/>
            <a:ext cx="3371527" cy="1632718"/>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Rectangle 5"/>
          <p:cNvSpPr/>
          <p:nvPr/>
        </p:nvSpPr>
        <p:spPr>
          <a:xfrm>
            <a:off x="247972" y="1219200"/>
            <a:ext cx="8667427" cy="2739211"/>
          </a:xfrm>
          <a:prstGeom prst="rect">
            <a:avLst/>
          </a:prstGeom>
        </p:spPr>
        <p:txBody>
          <a:bodyPr wrap="square">
            <a:spAutoFit/>
          </a:bodyPr>
          <a:lstStyle/>
          <a:p>
            <a:pPr marL="12700" algn="ctr">
              <a:lnSpc>
                <a:spcPct val="100000"/>
              </a:lnSpc>
              <a:tabLst>
                <a:tab pos="356235" algn="l"/>
                <a:tab pos="2996565" algn="l"/>
              </a:tabLst>
            </a:pPr>
            <a:r>
              <a:rPr lang="en-US" sz="4000" b="1" dirty="0">
                <a:latin typeface="Georgia" panose="02040502050405020303" pitchFamily="18" charset="0"/>
                <a:cs typeface="Arial"/>
              </a:rPr>
              <a:t>In</a:t>
            </a:r>
            <a:r>
              <a:rPr lang="en-US" sz="4000" b="1" spc="-10" dirty="0">
                <a:latin typeface="Georgia" panose="02040502050405020303" pitchFamily="18" charset="0"/>
                <a:cs typeface="Arial"/>
              </a:rPr>
              <a:t> 2</a:t>
            </a:r>
            <a:r>
              <a:rPr lang="en-US" sz="4000" b="1" dirty="0">
                <a:latin typeface="Georgia" panose="02040502050405020303" pitchFamily="18" charset="0"/>
                <a:cs typeface="Arial"/>
              </a:rPr>
              <a:t>0</a:t>
            </a:r>
            <a:r>
              <a:rPr lang="en-US" sz="4000" b="1" spc="-15" dirty="0">
                <a:latin typeface="Georgia" panose="02040502050405020303" pitchFamily="18" charset="0"/>
                <a:cs typeface="Arial"/>
              </a:rPr>
              <a:t>19</a:t>
            </a:r>
            <a:r>
              <a:rPr lang="en-US" sz="4000" b="1" dirty="0">
                <a:latin typeface="Georgia" panose="02040502050405020303" pitchFamily="18" charset="0"/>
                <a:cs typeface="Arial"/>
              </a:rPr>
              <a:t>,</a:t>
            </a:r>
            <a:r>
              <a:rPr lang="en-US" sz="4000" b="1" spc="-25" dirty="0">
                <a:latin typeface="Georgia" panose="02040502050405020303" pitchFamily="18" charset="0"/>
                <a:cs typeface="Arial"/>
              </a:rPr>
              <a:t> </a:t>
            </a:r>
            <a:r>
              <a:rPr lang="en-US" sz="4000" b="1" dirty="0">
                <a:latin typeface="Georgia" panose="02040502050405020303" pitchFamily="18" charset="0"/>
                <a:cs typeface="Arial"/>
              </a:rPr>
              <a:t>for the 7</a:t>
            </a:r>
            <a:r>
              <a:rPr lang="en-US" sz="4000" b="1" baseline="30000" dirty="0">
                <a:latin typeface="Georgia" panose="02040502050405020303" pitchFamily="18" charset="0"/>
                <a:cs typeface="Arial"/>
              </a:rPr>
              <a:t>th</a:t>
            </a:r>
            <a:r>
              <a:rPr lang="en-US" sz="4000" b="1" dirty="0">
                <a:latin typeface="Georgia" panose="02040502050405020303" pitchFamily="18" charset="0"/>
                <a:cs typeface="Arial"/>
              </a:rPr>
              <a:t> consecutive time, NCA </a:t>
            </a:r>
            <a:r>
              <a:rPr lang="en-US" sz="4000" b="1" spc="-10" dirty="0">
                <a:latin typeface="Georgia" panose="02040502050405020303" pitchFamily="18" charset="0"/>
                <a:cs typeface="Arial"/>
              </a:rPr>
              <a:t>a</a:t>
            </a:r>
            <a:r>
              <a:rPr lang="en-US" sz="4000" b="1" dirty="0">
                <a:latin typeface="Georgia" panose="02040502050405020303" pitchFamily="18" charset="0"/>
                <a:cs typeface="Arial"/>
              </a:rPr>
              <a:t>chi</a:t>
            </a:r>
            <a:r>
              <a:rPr lang="en-US" sz="4000" b="1" spc="-15" dirty="0">
                <a:latin typeface="Georgia" panose="02040502050405020303" pitchFamily="18" charset="0"/>
                <a:cs typeface="Arial"/>
              </a:rPr>
              <a:t>e</a:t>
            </a:r>
            <a:r>
              <a:rPr lang="en-US" sz="4000" b="1" dirty="0">
                <a:latin typeface="Georgia" panose="02040502050405020303" pitchFamily="18" charset="0"/>
                <a:cs typeface="Arial"/>
              </a:rPr>
              <a:t>ved</a:t>
            </a:r>
            <a:r>
              <a:rPr lang="en-US" sz="4000" b="1" spc="-25" dirty="0">
                <a:latin typeface="Georgia" panose="02040502050405020303" pitchFamily="18" charset="0"/>
                <a:cs typeface="Arial"/>
              </a:rPr>
              <a:t> </a:t>
            </a:r>
            <a:r>
              <a:rPr lang="en-US" sz="4000" b="1" dirty="0">
                <a:latin typeface="Georgia" panose="02040502050405020303" pitchFamily="18" charset="0"/>
                <a:cs typeface="Arial"/>
              </a:rPr>
              <a:t>t</a:t>
            </a:r>
            <a:r>
              <a:rPr lang="en-US" sz="4000" b="1" spc="-10" dirty="0">
                <a:latin typeface="Georgia" panose="02040502050405020303" pitchFamily="18" charset="0"/>
                <a:cs typeface="Arial"/>
              </a:rPr>
              <a:t>h</a:t>
            </a:r>
            <a:r>
              <a:rPr lang="en-US" sz="4000" b="1" dirty="0">
                <a:latin typeface="Georgia" panose="02040502050405020303" pitchFamily="18" charset="0"/>
                <a:cs typeface="Arial"/>
              </a:rPr>
              <a:t>e</a:t>
            </a:r>
            <a:r>
              <a:rPr lang="en-US" sz="4000" b="1" spc="-5" dirty="0">
                <a:latin typeface="Georgia" panose="02040502050405020303" pitchFamily="18" charset="0"/>
                <a:cs typeface="Arial"/>
              </a:rPr>
              <a:t> </a:t>
            </a:r>
            <a:r>
              <a:rPr lang="en-US" sz="4000" b="1" dirty="0">
                <a:solidFill>
                  <a:schemeClr val="tx2">
                    <a:lumMod val="60000"/>
                    <a:lumOff val="40000"/>
                  </a:schemeClr>
                </a:solidFill>
                <a:latin typeface="Georgia" panose="02040502050405020303" pitchFamily="18" charset="0"/>
                <a:cs typeface="Arial"/>
              </a:rPr>
              <a:t>h</a:t>
            </a:r>
            <a:r>
              <a:rPr lang="en-US" sz="4000" b="1" spc="-10" dirty="0">
                <a:solidFill>
                  <a:schemeClr val="tx2">
                    <a:lumMod val="60000"/>
                    <a:lumOff val="40000"/>
                  </a:schemeClr>
                </a:solidFill>
                <a:latin typeface="Georgia" panose="02040502050405020303" pitchFamily="18" charset="0"/>
                <a:cs typeface="Arial"/>
              </a:rPr>
              <a:t>i</a:t>
            </a:r>
            <a:r>
              <a:rPr lang="en-US" sz="4000" b="1" dirty="0">
                <a:solidFill>
                  <a:schemeClr val="tx2">
                    <a:lumMod val="60000"/>
                    <a:lumOff val="40000"/>
                  </a:schemeClr>
                </a:solidFill>
                <a:latin typeface="Georgia" panose="02040502050405020303" pitchFamily="18" charset="0"/>
                <a:cs typeface="Arial"/>
              </a:rPr>
              <a:t>g</a:t>
            </a:r>
            <a:r>
              <a:rPr lang="en-US" sz="4000" b="1" spc="-15" dirty="0">
                <a:solidFill>
                  <a:schemeClr val="tx2">
                    <a:lumMod val="60000"/>
                    <a:lumOff val="40000"/>
                  </a:schemeClr>
                </a:solidFill>
                <a:latin typeface="Georgia" panose="02040502050405020303" pitchFamily="18" charset="0"/>
                <a:cs typeface="Arial"/>
              </a:rPr>
              <a:t>h</a:t>
            </a:r>
            <a:r>
              <a:rPr lang="en-US" sz="4000" b="1" dirty="0">
                <a:solidFill>
                  <a:schemeClr val="tx2">
                    <a:lumMod val="60000"/>
                    <a:lumOff val="40000"/>
                  </a:schemeClr>
                </a:solidFill>
                <a:latin typeface="Georgia" panose="02040502050405020303" pitchFamily="18" charset="0"/>
                <a:cs typeface="Arial"/>
              </a:rPr>
              <a:t>est ra</a:t>
            </a:r>
            <a:r>
              <a:rPr lang="en-US" sz="4000" b="1" spc="-10" dirty="0">
                <a:solidFill>
                  <a:schemeClr val="tx2">
                    <a:lumMod val="60000"/>
                    <a:lumOff val="40000"/>
                  </a:schemeClr>
                </a:solidFill>
                <a:latin typeface="Georgia" panose="02040502050405020303" pitchFamily="18" charset="0"/>
                <a:cs typeface="Arial"/>
              </a:rPr>
              <a:t>n</a:t>
            </a:r>
            <a:r>
              <a:rPr lang="en-US" sz="4000" b="1" dirty="0">
                <a:solidFill>
                  <a:schemeClr val="tx2">
                    <a:lumMod val="60000"/>
                    <a:lumOff val="40000"/>
                  </a:schemeClr>
                </a:solidFill>
                <a:latin typeface="Georgia" panose="02040502050405020303" pitchFamily="18" charset="0"/>
                <a:cs typeface="Arial"/>
              </a:rPr>
              <a:t>king</a:t>
            </a:r>
            <a:r>
              <a:rPr lang="en-US" sz="4000" b="1" spc="-25" dirty="0">
                <a:solidFill>
                  <a:schemeClr val="tx2">
                    <a:lumMod val="60000"/>
                    <a:lumOff val="40000"/>
                  </a:schemeClr>
                </a:solidFill>
                <a:latin typeface="Georgia" panose="02040502050405020303" pitchFamily="18" charset="0"/>
                <a:cs typeface="Arial"/>
              </a:rPr>
              <a:t> </a:t>
            </a:r>
            <a:r>
              <a:rPr lang="en-US" sz="4000" b="1" dirty="0">
                <a:solidFill>
                  <a:schemeClr val="tx2">
                    <a:lumMod val="60000"/>
                    <a:lumOff val="40000"/>
                  </a:schemeClr>
                </a:solidFill>
                <a:latin typeface="Georgia" panose="02040502050405020303" pitchFamily="18" charset="0"/>
                <a:cs typeface="Arial"/>
              </a:rPr>
              <a:t>of</a:t>
            </a:r>
            <a:r>
              <a:rPr lang="en-US" sz="4000" b="1" spc="-10" dirty="0">
                <a:solidFill>
                  <a:schemeClr val="tx2">
                    <a:lumMod val="60000"/>
                    <a:lumOff val="40000"/>
                  </a:schemeClr>
                </a:solidFill>
                <a:latin typeface="Georgia" panose="02040502050405020303" pitchFamily="18" charset="0"/>
                <a:cs typeface="Arial"/>
              </a:rPr>
              <a:t> </a:t>
            </a:r>
            <a:r>
              <a:rPr lang="en-US" sz="4000" b="1" dirty="0">
                <a:solidFill>
                  <a:schemeClr val="tx2">
                    <a:lumMod val="60000"/>
                    <a:lumOff val="40000"/>
                  </a:schemeClr>
                </a:solidFill>
                <a:latin typeface="Georgia" panose="02040502050405020303" pitchFamily="18" charset="0"/>
                <a:cs typeface="Arial"/>
              </a:rPr>
              <a:t>a</a:t>
            </a:r>
            <a:r>
              <a:rPr lang="en-US" sz="4000" b="1" spc="-10" dirty="0">
                <a:solidFill>
                  <a:schemeClr val="tx2">
                    <a:lumMod val="60000"/>
                    <a:lumOff val="40000"/>
                  </a:schemeClr>
                </a:solidFill>
                <a:latin typeface="Georgia" panose="02040502050405020303" pitchFamily="18" charset="0"/>
                <a:cs typeface="Arial"/>
              </a:rPr>
              <a:t>n</a:t>
            </a:r>
            <a:r>
              <a:rPr lang="en-US" sz="4000" b="1" dirty="0">
                <a:solidFill>
                  <a:schemeClr val="tx2">
                    <a:lumMod val="60000"/>
                    <a:lumOff val="40000"/>
                  </a:schemeClr>
                </a:solidFill>
                <a:latin typeface="Georgia" panose="02040502050405020303" pitchFamily="18" charset="0"/>
                <a:cs typeface="Arial"/>
              </a:rPr>
              <a:t>y </a:t>
            </a:r>
            <a:r>
              <a:rPr lang="en-US" sz="4000" b="1" spc="-15" dirty="0">
                <a:solidFill>
                  <a:schemeClr val="tx2">
                    <a:lumMod val="60000"/>
                    <a:lumOff val="40000"/>
                  </a:schemeClr>
                </a:solidFill>
                <a:latin typeface="Georgia" panose="02040502050405020303" pitchFamily="18" charset="0"/>
                <a:cs typeface="Arial"/>
              </a:rPr>
              <a:t>p</a:t>
            </a:r>
            <a:r>
              <a:rPr lang="en-US" sz="4000" b="1" dirty="0">
                <a:solidFill>
                  <a:schemeClr val="tx2">
                    <a:lumMod val="60000"/>
                    <a:lumOff val="40000"/>
                  </a:schemeClr>
                </a:solidFill>
                <a:latin typeface="Georgia" panose="02040502050405020303" pitchFamily="18" charset="0"/>
                <a:cs typeface="Arial"/>
              </a:rPr>
              <a:t>art</a:t>
            </a:r>
            <a:r>
              <a:rPr lang="en-US" sz="4000" b="1" spc="-10" dirty="0">
                <a:solidFill>
                  <a:schemeClr val="tx2">
                    <a:lumMod val="60000"/>
                    <a:lumOff val="40000"/>
                  </a:schemeClr>
                </a:solidFill>
                <a:latin typeface="Georgia" panose="02040502050405020303" pitchFamily="18" charset="0"/>
                <a:cs typeface="Arial"/>
              </a:rPr>
              <a:t>i</a:t>
            </a:r>
            <a:r>
              <a:rPr lang="en-US" sz="4000" b="1" dirty="0">
                <a:solidFill>
                  <a:schemeClr val="tx2">
                    <a:lumMod val="60000"/>
                    <a:lumOff val="40000"/>
                  </a:schemeClr>
                </a:solidFill>
                <a:latin typeface="Georgia" panose="02040502050405020303" pitchFamily="18" charset="0"/>
                <a:cs typeface="Arial"/>
              </a:rPr>
              <a:t>cipa</a:t>
            </a:r>
            <a:r>
              <a:rPr lang="en-US" sz="4000" b="1" spc="-10" dirty="0">
                <a:solidFill>
                  <a:schemeClr val="tx2">
                    <a:lumMod val="60000"/>
                    <a:lumOff val="40000"/>
                  </a:schemeClr>
                </a:solidFill>
                <a:latin typeface="Georgia" panose="02040502050405020303" pitchFamily="18" charset="0"/>
                <a:cs typeface="Arial"/>
              </a:rPr>
              <a:t>t</a:t>
            </a:r>
            <a:r>
              <a:rPr lang="en-US" sz="4000" b="1" dirty="0">
                <a:solidFill>
                  <a:schemeClr val="tx2">
                    <a:lumMod val="60000"/>
                    <a:lumOff val="40000"/>
                  </a:schemeClr>
                </a:solidFill>
                <a:latin typeface="Georgia" panose="02040502050405020303" pitchFamily="18" charset="0"/>
                <a:cs typeface="Arial"/>
              </a:rPr>
              <a:t>ing</a:t>
            </a:r>
            <a:r>
              <a:rPr lang="en-US" sz="4000" b="1" spc="-30" dirty="0">
                <a:solidFill>
                  <a:schemeClr val="tx2">
                    <a:lumMod val="60000"/>
                    <a:lumOff val="40000"/>
                  </a:schemeClr>
                </a:solidFill>
                <a:latin typeface="Georgia" panose="02040502050405020303" pitchFamily="18" charset="0"/>
                <a:cs typeface="Arial"/>
              </a:rPr>
              <a:t> </a:t>
            </a:r>
            <a:r>
              <a:rPr lang="en-US" sz="4000" b="1" dirty="0">
                <a:solidFill>
                  <a:schemeClr val="tx2">
                    <a:lumMod val="60000"/>
                    <a:lumOff val="40000"/>
                  </a:schemeClr>
                </a:solidFill>
                <a:latin typeface="Georgia" panose="02040502050405020303" pitchFamily="18" charset="0"/>
                <a:cs typeface="Arial"/>
              </a:rPr>
              <a:t>or</a:t>
            </a:r>
            <a:r>
              <a:rPr lang="en-US" sz="4000" b="1" spc="-10" dirty="0">
                <a:solidFill>
                  <a:schemeClr val="tx2">
                    <a:lumMod val="60000"/>
                    <a:lumOff val="40000"/>
                  </a:schemeClr>
                </a:solidFill>
                <a:latin typeface="Georgia" panose="02040502050405020303" pitchFamily="18" charset="0"/>
                <a:cs typeface="Arial"/>
              </a:rPr>
              <a:t>g</a:t>
            </a:r>
            <a:r>
              <a:rPr lang="en-US" sz="4000" b="1" dirty="0">
                <a:solidFill>
                  <a:schemeClr val="tx2">
                    <a:lumMod val="60000"/>
                    <a:lumOff val="40000"/>
                  </a:schemeClr>
                </a:solidFill>
                <a:latin typeface="Georgia" panose="02040502050405020303" pitchFamily="18" charset="0"/>
                <a:cs typeface="Arial"/>
              </a:rPr>
              <a:t>a</a:t>
            </a:r>
            <a:r>
              <a:rPr lang="en-US" sz="4000" b="1" spc="-10" dirty="0">
                <a:solidFill>
                  <a:schemeClr val="tx2">
                    <a:lumMod val="60000"/>
                    <a:lumOff val="40000"/>
                  </a:schemeClr>
                </a:solidFill>
                <a:latin typeface="Georgia" panose="02040502050405020303" pitchFamily="18" charset="0"/>
                <a:cs typeface="Arial"/>
              </a:rPr>
              <a:t>n</a:t>
            </a:r>
            <a:r>
              <a:rPr lang="en-US" sz="4000" b="1" dirty="0">
                <a:solidFill>
                  <a:schemeClr val="tx2">
                    <a:lumMod val="60000"/>
                    <a:lumOff val="40000"/>
                  </a:schemeClr>
                </a:solidFill>
                <a:latin typeface="Georgia" panose="02040502050405020303" pitchFamily="18" charset="0"/>
                <a:cs typeface="Arial"/>
              </a:rPr>
              <a:t>izati</a:t>
            </a:r>
            <a:r>
              <a:rPr lang="en-US" sz="4000" b="1" spc="-15" dirty="0">
                <a:solidFill>
                  <a:schemeClr val="tx2">
                    <a:lumMod val="60000"/>
                    <a:lumOff val="40000"/>
                  </a:schemeClr>
                </a:solidFill>
                <a:latin typeface="Georgia" panose="02040502050405020303" pitchFamily="18" charset="0"/>
                <a:cs typeface="Arial"/>
              </a:rPr>
              <a:t>o</a:t>
            </a:r>
            <a:r>
              <a:rPr lang="en-US" sz="4000" b="1" dirty="0">
                <a:solidFill>
                  <a:schemeClr val="tx2">
                    <a:lumMod val="60000"/>
                    <a:lumOff val="40000"/>
                  </a:schemeClr>
                </a:solidFill>
                <a:latin typeface="Georgia" panose="02040502050405020303" pitchFamily="18" charset="0"/>
                <a:cs typeface="Arial"/>
              </a:rPr>
              <a:t>n public or private</a:t>
            </a:r>
            <a:r>
              <a:rPr lang="en-US" sz="3200" b="1" dirty="0">
                <a:solidFill>
                  <a:schemeClr val="accent2">
                    <a:lumMod val="50000"/>
                  </a:schemeClr>
                </a:solidFill>
                <a:latin typeface="+mj-lt"/>
                <a:cs typeface="Arial"/>
              </a:rPr>
              <a:t>!</a:t>
            </a:r>
            <a:br>
              <a:rPr lang="en-US" sz="3200" b="1" dirty="0">
                <a:solidFill>
                  <a:schemeClr val="accent2">
                    <a:lumMod val="50000"/>
                  </a:schemeClr>
                </a:solidFill>
                <a:latin typeface="+mj-lt"/>
                <a:cs typeface="Arial"/>
              </a:rPr>
            </a:br>
            <a:r>
              <a:rPr lang="en-US" sz="1200" b="1" dirty="0">
                <a:solidFill>
                  <a:schemeClr val="accent2">
                    <a:lumMod val="50000"/>
                  </a:schemeClr>
                </a:solidFill>
                <a:latin typeface="Georgia" panose="02040502050405020303" pitchFamily="18" charset="0"/>
                <a:cs typeface="Arial"/>
              </a:rPr>
              <a:t>*This is measured every three years*</a:t>
            </a:r>
          </a:p>
        </p:txBody>
      </p:sp>
      <p:sp>
        <p:nvSpPr>
          <p:cNvPr id="3" name="TextBox 2"/>
          <p:cNvSpPr txBox="1"/>
          <p:nvPr/>
        </p:nvSpPr>
        <p:spPr>
          <a:xfrm>
            <a:off x="914400" y="56375"/>
            <a:ext cx="8000999" cy="584775"/>
          </a:xfrm>
          <a:prstGeom prst="rect">
            <a:avLst/>
          </a:prstGeom>
          <a:noFill/>
        </p:spPr>
        <p:txBody>
          <a:bodyPr wrap="square" rtlCol="0">
            <a:spAutoFit/>
          </a:bodyPr>
          <a:lstStyle/>
          <a:p>
            <a:pPr algn="ctr"/>
            <a:r>
              <a:rPr lang="en-US" sz="3200" b="1" dirty="0">
                <a:solidFill>
                  <a:schemeClr val="bg1"/>
                </a:solidFill>
                <a:latin typeface="Georgia" panose="02040502050405020303" pitchFamily="18" charset="0"/>
              </a:rPr>
              <a:t>Customer Satisfaction</a:t>
            </a:r>
          </a:p>
        </p:txBody>
      </p:sp>
      <p:sp>
        <p:nvSpPr>
          <p:cNvPr id="2" name="Slide Number Placeholder 1"/>
          <p:cNvSpPr>
            <a:spLocks noGrp="1"/>
          </p:cNvSpPr>
          <p:nvPr>
            <p:ph type="sldNum" sz="quarter" idx="12"/>
          </p:nvPr>
        </p:nvSpPr>
        <p:spPr/>
        <p:txBody>
          <a:bodyPr/>
          <a:lstStyle/>
          <a:p>
            <a:pPr>
              <a:defRPr/>
            </a:pPr>
            <a:fld id="{6B864F98-A3F4-4225-9B73-C923C3F85F37}" type="slidenum">
              <a:rPr lang="en-US" smtClean="0">
                <a:solidFill>
                  <a:prstClr val="white"/>
                </a:solidFill>
              </a:rPr>
              <a:pPr>
                <a:defRPr/>
              </a:pPr>
              <a:t>6</a:t>
            </a:fld>
            <a:endParaRPr lang="en-US" dirty="0">
              <a:solidFill>
                <a:prstClr val="white"/>
              </a:solidFill>
            </a:endParaRPr>
          </a:p>
        </p:txBody>
      </p:sp>
      <p:pic>
        <p:nvPicPr>
          <p:cNvPr id="7" name="Picture 2" descr="image001">
            <a:extLst>
              <a:ext uri="{FF2B5EF4-FFF2-40B4-BE49-F238E27FC236}">
                <a16:creationId xmlns:a16="http://schemas.microsoft.com/office/drawing/2014/main" id="{07C403EF-7611-48D7-9A7C-DEB795A4D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861402"/>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68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707CB0-A00C-4E14-B0E4-08BD33E18889}"/>
              </a:ext>
            </a:extLst>
          </p:cNvPr>
          <p:cNvSpPr>
            <a:spLocks noGrp="1"/>
          </p:cNvSpPr>
          <p:nvPr>
            <p:ph idx="1"/>
          </p:nvPr>
        </p:nvSpPr>
        <p:spPr>
          <a:xfrm>
            <a:off x="4114800" y="1200429"/>
            <a:ext cx="5157926" cy="5286781"/>
          </a:xfrm>
        </p:spPr>
        <p:txBody>
          <a:bodyPr>
            <a:normAutofit/>
          </a:bodyPr>
          <a:lstStyle/>
          <a:p>
            <a:pPr marL="0" indent="0">
              <a:buNone/>
            </a:pPr>
            <a:r>
              <a:rPr lang="en-US" sz="2600" dirty="0"/>
              <a:t>•</a:t>
            </a:r>
            <a:r>
              <a:rPr lang="en-US" sz="2200" dirty="0"/>
              <a:t>	The most recent CDC guidance removed masking and physical distancing requirements for fully vaccinated individuals. Restrictions remain in place for unvaccinated individuals. NCA is abiding by this guidance at cemetery and office locations.  </a:t>
            </a:r>
          </a:p>
          <a:p>
            <a:pPr marL="0" indent="0">
              <a:buNone/>
            </a:pPr>
            <a:endParaRPr lang="en-US" sz="900" dirty="0"/>
          </a:p>
          <a:p>
            <a:pPr marL="0" indent="0">
              <a:buNone/>
            </a:pPr>
            <a:r>
              <a:rPr lang="en-US" sz="2400" dirty="0"/>
              <a:t>•</a:t>
            </a:r>
            <a:r>
              <a:rPr lang="en-US" sz="2200" dirty="0"/>
              <a:t>	NCA continues to encourage employees to be vaccinated.</a:t>
            </a:r>
            <a:r>
              <a:rPr lang="en-US" sz="2400" dirty="0"/>
              <a:t>  </a:t>
            </a:r>
          </a:p>
          <a:p>
            <a:pPr marL="0" indent="0">
              <a:buNone/>
            </a:pPr>
            <a:r>
              <a:rPr lang="en-US" sz="800" dirty="0"/>
              <a:t> </a:t>
            </a:r>
          </a:p>
          <a:p>
            <a:pPr marL="0" indent="0">
              <a:buNone/>
            </a:pPr>
            <a:r>
              <a:rPr lang="en-US" sz="2400" dirty="0"/>
              <a:t>•	</a:t>
            </a:r>
            <a:r>
              <a:rPr lang="en-US" sz="2200" dirty="0"/>
              <a:t>Telework continues at most office locations as “return to work” plans are finalized</a:t>
            </a:r>
          </a:p>
          <a:p>
            <a:endParaRPr lang="en-US" dirty="0"/>
          </a:p>
        </p:txBody>
      </p:sp>
      <p:sp>
        <p:nvSpPr>
          <p:cNvPr id="3" name="Slide Number Placeholder 2">
            <a:extLst>
              <a:ext uri="{FF2B5EF4-FFF2-40B4-BE49-F238E27FC236}">
                <a16:creationId xmlns:a16="http://schemas.microsoft.com/office/drawing/2014/main" id="{8F85E0D6-EEEA-418C-98E8-3621085D1B77}"/>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a:solidFill>
                <a:prstClr val="white"/>
              </a:solidFill>
            </a:endParaRPr>
          </a:p>
        </p:txBody>
      </p:sp>
      <p:sp>
        <p:nvSpPr>
          <p:cNvPr id="4" name="Title 3">
            <a:extLst>
              <a:ext uri="{FF2B5EF4-FFF2-40B4-BE49-F238E27FC236}">
                <a16:creationId xmlns:a16="http://schemas.microsoft.com/office/drawing/2014/main" id="{E01E821B-1B12-46FC-BF03-275D5843F490}"/>
              </a:ext>
            </a:extLst>
          </p:cNvPr>
          <p:cNvSpPr>
            <a:spLocks noGrp="1"/>
          </p:cNvSpPr>
          <p:nvPr>
            <p:ph type="title"/>
          </p:nvPr>
        </p:nvSpPr>
        <p:spPr>
          <a:xfrm>
            <a:off x="0" y="62172"/>
            <a:ext cx="9144000" cy="1345162"/>
          </a:xfrm>
        </p:spPr>
        <p:txBody>
          <a:bodyPr/>
          <a:lstStyle/>
          <a:p>
            <a:r>
              <a:rPr lang="en-US" sz="4000" dirty="0">
                <a:latin typeface="Georgia" panose="02040502050405020303" pitchFamily="18" charset="0"/>
              </a:rPr>
              <a:t>NCA COVID Operations</a:t>
            </a:r>
            <a:br>
              <a:rPr lang="en-US" dirty="0"/>
            </a:br>
            <a:endParaRPr lang="en-US" dirty="0"/>
          </a:p>
        </p:txBody>
      </p:sp>
      <p:graphicFrame>
        <p:nvGraphicFramePr>
          <p:cNvPr id="5" name="Table 4">
            <a:extLst>
              <a:ext uri="{FF2B5EF4-FFF2-40B4-BE49-F238E27FC236}">
                <a16:creationId xmlns:a16="http://schemas.microsoft.com/office/drawing/2014/main" id="{57ADA82A-1400-4F66-AFAF-D732AE13FD04}"/>
              </a:ext>
            </a:extLst>
          </p:cNvPr>
          <p:cNvGraphicFramePr>
            <a:graphicFrameLocks noGrp="1"/>
          </p:cNvGraphicFramePr>
          <p:nvPr>
            <p:extLst>
              <p:ext uri="{D42A27DB-BD31-4B8C-83A1-F6EECF244321}">
                <p14:modId xmlns:p14="http://schemas.microsoft.com/office/powerpoint/2010/main" val="1769641730"/>
              </p:ext>
            </p:extLst>
          </p:nvPr>
        </p:nvGraphicFramePr>
        <p:xfrm>
          <a:off x="69459" y="1524000"/>
          <a:ext cx="3913504" cy="3733800"/>
        </p:xfrm>
        <a:graphic>
          <a:graphicData uri="http://schemas.openxmlformats.org/drawingml/2006/table">
            <a:tbl>
              <a:tblPr firstRow="1" bandRow="1">
                <a:tableStyleId>{5C22544A-7EE6-4342-B048-85BDC9FD1C3A}</a:tableStyleId>
              </a:tblPr>
              <a:tblGrid>
                <a:gridCol w="1662747">
                  <a:extLst>
                    <a:ext uri="{9D8B030D-6E8A-4147-A177-3AD203B41FA5}">
                      <a16:colId xmlns:a16="http://schemas.microsoft.com/office/drawing/2014/main" val="839120035"/>
                    </a:ext>
                  </a:extLst>
                </a:gridCol>
                <a:gridCol w="2250757">
                  <a:extLst>
                    <a:ext uri="{9D8B030D-6E8A-4147-A177-3AD203B41FA5}">
                      <a16:colId xmlns:a16="http://schemas.microsoft.com/office/drawing/2014/main" val="2405835430"/>
                    </a:ext>
                  </a:extLst>
                </a:gridCol>
              </a:tblGrid>
              <a:tr h="426720">
                <a:tc gridSpan="2">
                  <a:txBody>
                    <a:bodyPr/>
                    <a:lstStyle/>
                    <a:p>
                      <a:pPr algn="ctr"/>
                      <a:r>
                        <a:rPr lang="en-US" dirty="0">
                          <a:latin typeface="+mn-lt"/>
                        </a:rPr>
                        <a:t>COVID Related Impacts</a:t>
                      </a:r>
                    </a:p>
                  </a:txBody>
                  <a:tcPr/>
                </a:tc>
                <a:tc hMerge="1">
                  <a:txBody>
                    <a:bodyPr/>
                    <a:lstStyle/>
                    <a:p>
                      <a:endParaRPr lang="en-US" dirty="0"/>
                    </a:p>
                  </a:txBody>
                  <a:tcPr/>
                </a:tc>
                <a:extLst>
                  <a:ext uri="{0D108BD9-81ED-4DB2-BD59-A6C34878D82A}">
                    <a16:rowId xmlns:a16="http://schemas.microsoft.com/office/drawing/2014/main" val="4218038318"/>
                  </a:ext>
                </a:extLst>
              </a:tr>
              <a:tr h="1102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Number of direct interments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(March to June 2020)</a:t>
                      </a:r>
                    </a:p>
                  </a:txBody>
                  <a:tcPr/>
                </a:tc>
                <a:tc>
                  <a:txBody>
                    <a:bodyPr/>
                    <a:lstStyle/>
                    <a:p>
                      <a:pPr algn="ctr"/>
                      <a:r>
                        <a:rPr lang="en-US" sz="1400" dirty="0">
                          <a:latin typeface="+mn-lt"/>
                        </a:rPr>
                        <a:t>20,780</a:t>
                      </a:r>
                    </a:p>
                    <a:p>
                      <a:pPr algn="ctr"/>
                      <a:r>
                        <a:rPr lang="en-US" sz="1400" i="1" dirty="0">
                          <a:latin typeface="+mn-lt"/>
                        </a:rPr>
                        <a:t>Casket:  13,774</a:t>
                      </a:r>
                    </a:p>
                    <a:p>
                      <a:pPr algn="ctr"/>
                      <a:r>
                        <a:rPr lang="en-US" sz="1400" i="1" dirty="0">
                          <a:latin typeface="+mn-lt"/>
                        </a:rPr>
                        <a:t>Cremains: 7,006</a:t>
                      </a:r>
                    </a:p>
                  </a:txBody>
                  <a:tcPr/>
                </a:tc>
                <a:extLst>
                  <a:ext uri="{0D108BD9-81ED-4DB2-BD59-A6C34878D82A}">
                    <a16:rowId xmlns:a16="http://schemas.microsoft.com/office/drawing/2014/main" val="4000304014"/>
                  </a:ext>
                </a:extLst>
              </a:tr>
              <a:tr h="1351280">
                <a:tc>
                  <a:txBody>
                    <a:bodyPr/>
                    <a:lstStyle/>
                    <a:p>
                      <a:r>
                        <a:rPr lang="en-US" sz="1400" dirty="0">
                          <a:latin typeface="+mn-lt"/>
                        </a:rPr>
                        <a:t>Number of memorial services conducted post-direct interment</a:t>
                      </a:r>
                    </a:p>
                    <a:p>
                      <a:endParaRPr lang="en-US" sz="1400" dirty="0">
                        <a:latin typeface="+mn-lt"/>
                      </a:endParaRPr>
                    </a:p>
                  </a:txBody>
                  <a:tcPr/>
                </a:tc>
                <a:tc>
                  <a:txBody>
                    <a:bodyPr/>
                    <a:lstStyle/>
                    <a:p>
                      <a:pPr algn="ctr"/>
                      <a:r>
                        <a:rPr lang="en-US" sz="1400" dirty="0">
                          <a:latin typeface="+mn-lt"/>
                        </a:rPr>
                        <a:t>2,391 through June 1, 2021</a:t>
                      </a:r>
                    </a:p>
                  </a:txBody>
                  <a:tcPr/>
                </a:tc>
                <a:extLst>
                  <a:ext uri="{0D108BD9-81ED-4DB2-BD59-A6C34878D82A}">
                    <a16:rowId xmlns:a16="http://schemas.microsoft.com/office/drawing/2014/main" val="3797080467"/>
                  </a:ext>
                </a:extLst>
              </a:tr>
              <a:tr h="853440">
                <a:tc>
                  <a:txBody>
                    <a:bodyPr/>
                    <a:lstStyle/>
                    <a:p>
                      <a:r>
                        <a:rPr lang="en-US" sz="1400" dirty="0">
                          <a:latin typeface="+mn-lt"/>
                        </a:rPr>
                        <a:t>Number of COVID burials </a:t>
                      </a:r>
                    </a:p>
                    <a:p>
                      <a:endParaRPr lang="en-US" sz="1400" dirty="0">
                        <a:latin typeface="+mn-lt"/>
                      </a:endParaRPr>
                    </a:p>
                  </a:txBody>
                  <a:tcPr/>
                </a:tc>
                <a:tc>
                  <a:txBody>
                    <a:bodyPr/>
                    <a:lstStyle/>
                    <a:p>
                      <a:pPr algn="ctr"/>
                      <a:r>
                        <a:rPr lang="en-US" sz="1400" dirty="0">
                          <a:latin typeface="+mn-lt"/>
                        </a:rPr>
                        <a:t>7,337 completed (117 scheduled)</a:t>
                      </a:r>
                    </a:p>
                  </a:txBody>
                  <a:tcPr/>
                </a:tc>
                <a:extLst>
                  <a:ext uri="{0D108BD9-81ED-4DB2-BD59-A6C34878D82A}">
                    <a16:rowId xmlns:a16="http://schemas.microsoft.com/office/drawing/2014/main" val="2914019007"/>
                  </a:ext>
                </a:extLst>
              </a:tr>
            </a:tbl>
          </a:graphicData>
        </a:graphic>
      </p:graphicFrame>
      <p:pic>
        <p:nvPicPr>
          <p:cNvPr id="6" name="Picture 2" descr="image001">
            <a:extLst>
              <a:ext uri="{FF2B5EF4-FFF2-40B4-BE49-F238E27FC236}">
                <a16:creationId xmlns:a16="http://schemas.microsoft.com/office/drawing/2014/main" id="{39708233-1A79-4488-91CF-BA0001328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4" y="5942791"/>
            <a:ext cx="1561860" cy="47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2F4F610-708C-4648-8319-026C07C05E7D}"/>
              </a:ext>
            </a:extLst>
          </p:cNvPr>
          <p:cNvSpPr txBox="1"/>
          <p:nvPr/>
        </p:nvSpPr>
        <p:spPr>
          <a:xfrm>
            <a:off x="3380108" y="6521933"/>
            <a:ext cx="2133600" cy="307777"/>
          </a:xfrm>
          <a:prstGeom prst="rect">
            <a:avLst/>
          </a:prstGeom>
          <a:noFill/>
        </p:spPr>
        <p:txBody>
          <a:bodyPr wrap="square" rtlCol="0">
            <a:spAutoFit/>
          </a:bodyPr>
          <a:lstStyle/>
          <a:p>
            <a:r>
              <a:rPr lang="en-US" sz="1400" i="1" dirty="0">
                <a:solidFill>
                  <a:schemeClr val="bg1"/>
                </a:solidFill>
                <a:latin typeface="Georgia" panose="02040502050405020303" pitchFamily="18" charset="0"/>
              </a:rPr>
              <a:t>(As of June 2021)</a:t>
            </a:r>
          </a:p>
        </p:txBody>
      </p:sp>
    </p:spTree>
    <p:extLst>
      <p:ext uri="{BB962C8B-B14F-4D97-AF65-F5344CB8AC3E}">
        <p14:creationId xmlns:p14="http://schemas.microsoft.com/office/powerpoint/2010/main" val="233287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2AAF-1768-498D-A6C9-D017409A56F7}"/>
              </a:ext>
            </a:extLst>
          </p:cNvPr>
          <p:cNvSpPr>
            <a:spLocks noGrp="1"/>
          </p:cNvSpPr>
          <p:nvPr>
            <p:ph type="title"/>
          </p:nvPr>
        </p:nvSpPr>
        <p:spPr>
          <a:xfrm>
            <a:off x="453788" y="0"/>
            <a:ext cx="8229600" cy="1143000"/>
          </a:xfrm>
        </p:spPr>
        <p:txBody>
          <a:bodyPr/>
          <a:lstStyle/>
          <a:p>
            <a:r>
              <a:rPr lang="en-US" sz="3600" b="1" dirty="0">
                <a:latin typeface="Georgia" panose="02040502050405020303" pitchFamily="18" charset="0"/>
                <a:cs typeface="Times New Roman" panose="02020603050405020304" pitchFamily="18" charset="0"/>
              </a:rPr>
              <a:t>Increasing Access</a:t>
            </a:r>
          </a:p>
        </p:txBody>
      </p:sp>
      <p:sp>
        <p:nvSpPr>
          <p:cNvPr id="4" name="Slide Number Placeholder 3">
            <a:extLst>
              <a:ext uri="{FF2B5EF4-FFF2-40B4-BE49-F238E27FC236}">
                <a16:creationId xmlns:a16="http://schemas.microsoft.com/office/drawing/2014/main" id="{2F1DEEEF-67AF-491C-86B9-7D9C36FEE30D}"/>
              </a:ext>
            </a:extLst>
          </p:cNvPr>
          <p:cNvSpPr>
            <a:spLocks noGrp="1"/>
          </p:cNvSpPr>
          <p:nvPr>
            <p:ph type="sldNum" sz="quarter" idx="12"/>
          </p:nvPr>
        </p:nvSpPr>
        <p:spPr/>
        <p:txBody>
          <a:bodyPr/>
          <a:lstStyle/>
          <a:p>
            <a:pPr>
              <a:defRPr/>
            </a:pPr>
            <a:fld id="{953D45C7-AFA8-4622-8BFA-D400F3569C1E}" type="slidenum">
              <a:rPr lang="en-US" smtClean="0">
                <a:solidFill>
                  <a:prstClr val="white"/>
                </a:solidFill>
              </a:rPr>
              <a:pPr>
                <a:defRPr/>
              </a:pPr>
              <a:t>8</a:t>
            </a:fld>
            <a:endParaRPr lang="en-US" dirty="0">
              <a:solidFill>
                <a:prstClr val="white"/>
              </a:solidFill>
            </a:endParaRPr>
          </a:p>
        </p:txBody>
      </p:sp>
      <p:pic>
        <p:nvPicPr>
          <p:cNvPr id="6" name="Picture 2" descr="image001">
            <a:extLst>
              <a:ext uri="{FF2B5EF4-FFF2-40B4-BE49-F238E27FC236}">
                <a16:creationId xmlns:a16="http://schemas.microsoft.com/office/drawing/2014/main" id="{66D58BBE-41B0-4D22-A53D-3D5F6F85C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851478"/>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a:extLst>
              <a:ext uri="{FF2B5EF4-FFF2-40B4-BE49-F238E27FC236}">
                <a16:creationId xmlns:a16="http://schemas.microsoft.com/office/drawing/2014/main" id="{027C2EF7-B5B3-4E78-B454-681CB7589200}"/>
              </a:ext>
            </a:extLst>
          </p:cNvPr>
          <p:cNvGraphicFramePr/>
          <p:nvPr/>
        </p:nvGraphicFramePr>
        <p:xfrm>
          <a:off x="-172092" y="1076308"/>
          <a:ext cx="6705600" cy="4775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6AF8920-CDE4-4CF8-8CF7-FE81860328DB}"/>
              </a:ext>
            </a:extLst>
          </p:cNvPr>
          <p:cNvSpPr txBox="1"/>
          <p:nvPr/>
        </p:nvSpPr>
        <p:spPr>
          <a:xfrm>
            <a:off x="6381750" y="906066"/>
            <a:ext cx="2590800" cy="5324535"/>
          </a:xfrm>
          <a:prstGeom prst="rect">
            <a:avLst/>
          </a:prstGeom>
          <a:noFill/>
        </p:spPr>
        <p:txBody>
          <a:bodyPr wrap="square" rtlCol="0">
            <a:spAutoFit/>
          </a:bodyPr>
          <a:lstStyle/>
          <a:p>
            <a:endParaRPr lang="en-US" sz="1600" dirty="0">
              <a:latin typeface="Georgia" panose="02040502050405020303" pitchFamily="18" charset="0"/>
            </a:endParaRPr>
          </a:p>
          <a:p>
            <a:pPr marL="285750" indent="-285750">
              <a:buFont typeface="Arial" panose="020B0604020202020204" pitchFamily="34" charset="0"/>
              <a:buChar char="•"/>
            </a:pPr>
            <a:r>
              <a:rPr lang="en-US" sz="1600" dirty="0">
                <a:latin typeface="Georgia" panose="02040502050405020303" pitchFamily="18" charset="0"/>
              </a:rPr>
              <a:t>In 2010, we covered 84.2% of the population. </a:t>
            </a:r>
          </a:p>
          <a:p>
            <a:pPr marL="285750" indent="-285750">
              <a:buFont typeface="Arial" panose="020B0604020202020204" pitchFamily="34" charset="0"/>
              <a:buChar char="•"/>
            </a:pPr>
            <a:endParaRPr lang="en-US" sz="1600" dirty="0">
              <a:latin typeface="Georgia" panose="02040502050405020303" pitchFamily="18" charset="0"/>
            </a:endParaRPr>
          </a:p>
          <a:p>
            <a:pPr marL="285750" indent="-285750">
              <a:buFont typeface="Arial" panose="020B0604020202020204" pitchFamily="34" charset="0"/>
              <a:buChar char="•"/>
            </a:pPr>
            <a:r>
              <a:rPr lang="en-US" sz="1600" dirty="0">
                <a:latin typeface="Georgia" panose="02040502050405020303" pitchFamily="18" charset="0"/>
              </a:rPr>
              <a:t>By the end of FY 2021, we expect to cover 93.78% of the population.  </a:t>
            </a:r>
          </a:p>
          <a:p>
            <a:endParaRPr lang="en-US" sz="1600" dirty="0">
              <a:latin typeface="Georgia" panose="02040502050405020303" pitchFamily="18" charset="0"/>
            </a:endParaRPr>
          </a:p>
          <a:p>
            <a:pPr marL="285750" indent="-285750">
              <a:buFont typeface="Arial" panose="020B0604020202020204" pitchFamily="34" charset="0"/>
              <a:buChar char="•"/>
            </a:pPr>
            <a:r>
              <a:rPr lang="en-US" sz="1600" dirty="0">
                <a:latin typeface="Georgia" panose="02040502050405020303" pitchFamily="18" charset="0"/>
              </a:rPr>
              <a:t>NCA’s goal is to achieve 95%. </a:t>
            </a:r>
            <a:br>
              <a:rPr lang="en-US" sz="1600" dirty="0">
                <a:latin typeface="Georgia" panose="02040502050405020303" pitchFamily="18" charset="0"/>
              </a:rPr>
            </a:br>
            <a:endParaRPr lang="en-US" sz="1600" dirty="0">
              <a:latin typeface="Georgia" panose="02040502050405020303" pitchFamily="18" charset="0"/>
            </a:endParaRPr>
          </a:p>
          <a:p>
            <a:pPr marL="285750" indent="-285750">
              <a:buFont typeface="Arial" panose="020B0604020202020204" pitchFamily="34" charset="0"/>
              <a:buChar char="•"/>
            </a:pPr>
            <a:r>
              <a:rPr lang="en-US" sz="1600" dirty="0">
                <a:latin typeface="Georgia" panose="02040502050405020303" pitchFamily="18" charset="0"/>
              </a:rPr>
              <a:t>Access is defined as providing the Veteran population with reasonable access to a burial option within 75 miles of their homes.</a:t>
            </a:r>
          </a:p>
          <a:p>
            <a:pPr marL="285750" indent="-285750">
              <a:buFont typeface="Arial" panose="020B0604020202020204" pitchFamily="34" charset="0"/>
              <a:buChar char="•"/>
            </a:pPr>
            <a:endParaRPr lang="en-US" dirty="0"/>
          </a:p>
          <a:p>
            <a:endParaRPr lang="en-US" dirty="0"/>
          </a:p>
        </p:txBody>
      </p:sp>
      <p:sp>
        <p:nvSpPr>
          <p:cNvPr id="8" name="TextBox 7">
            <a:extLst>
              <a:ext uri="{FF2B5EF4-FFF2-40B4-BE49-F238E27FC236}">
                <a16:creationId xmlns:a16="http://schemas.microsoft.com/office/drawing/2014/main" id="{ACA1B5C3-34AE-4043-A877-0149405FDF65}"/>
              </a:ext>
            </a:extLst>
          </p:cNvPr>
          <p:cNvSpPr txBox="1"/>
          <p:nvPr/>
        </p:nvSpPr>
        <p:spPr>
          <a:xfrm>
            <a:off x="3380108" y="6521933"/>
            <a:ext cx="2133600" cy="307777"/>
          </a:xfrm>
          <a:prstGeom prst="rect">
            <a:avLst/>
          </a:prstGeom>
          <a:noFill/>
        </p:spPr>
        <p:txBody>
          <a:bodyPr wrap="square" rtlCol="0">
            <a:spAutoFit/>
          </a:bodyPr>
          <a:lstStyle/>
          <a:p>
            <a:r>
              <a:rPr lang="en-US" sz="1400" i="1" dirty="0">
                <a:solidFill>
                  <a:schemeClr val="bg1"/>
                </a:solidFill>
                <a:latin typeface="Georgia" panose="02040502050405020303" pitchFamily="18" charset="0"/>
              </a:rPr>
              <a:t>(As of June 2021)</a:t>
            </a:r>
          </a:p>
        </p:txBody>
      </p:sp>
    </p:spTree>
    <p:extLst>
      <p:ext uri="{BB962C8B-B14F-4D97-AF65-F5344CB8AC3E}">
        <p14:creationId xmlns:p14="http://schemas.microsoft.com/office/powerpoint/2010/main" val="167043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177"/>
            <a:ext cx="7772400" cy="1143000"/>
          </a:xfrm>
        </p:spPr>
        <p:txBody>
          <a:bodyPr/>
          <a:lstStyle/>
          <a:p>
            <a:r>
              <a:rPr lang="en-US" sz="3200" b="1" dirty="0">
                <a:latin typeface="Georgia" panose="02040502050405020303" pitchFamily="18" charset="0"/>
              </a:rPr>
              <a:t>Providing Access and Choosing VA</a:t>
            </a:r>
            <a:br>
              <a:rPr lang="en-US" sz="2800" dirty="0">
                <a:highlight>
                  <a:srgbClr val="FFFF00"/>
                </a:highlight>
                <a:latin typeface="Georgia" panose="02040502050405020303" pitchFamily="18" charset="0"/>
              </a:rPr>
            </a:br>
            <a:endParaRPr lang="en-US" sz="1800" dirty="0">
              <a:highlight>
                <a:srgbClr val="FFFF00"/>
              </a:highlight>
              <a:latin typeface="Georgia" panose="02040502050405020303" pitchFamily="18" charset="0"/>
            </a:endParaRPr>
          </a:p>
        </p:txBody>
      </p:sp>
      <p:sp>
        <p:nvSpPr>
          <p:cNvPr id="22" name="object 2"/>
          <p:cNvSpPr/>
          <p:nvPr/>
        </p:nvSpPr>
        <p:spPr>
          <a:xfrm>
            <a:off x="1438275" y="1246068"/>
            <a:ext cx="6562598" cy="45843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3" name="object 21"/>
          <p:cNvSpPr/>
          <p:nvPr/>
        </p:nvSpPr>
        <p:spPr>
          <a:xfrm>
            <a:off x="2667000" y="1482012"/>
            <a:ext cx="539562" cy="478053"/>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1038B8"/>
          </a:solidFill>
        </p:spPr>
        <p:txBody>
          <a:bodyPr wrap="square" lIns="0" tIns="0" rIns="0" bIns="0" rtlCol="0"/>
          <a:lstStyle/>
          <a:p>
            <a:endParaRPr dirty="0"/>
          </a:p>
        </p:txBody>
      </p:sp>
      <p:sp>
        <p:nvSpPr>
          <p:cNvPr id="24" name="Oval 23"/>
          <p:cNvSpPr/>
          <p:nvPr/>
        </p:nvSpPr>
        <p:spPr>
          <a:xfrm>
            <a:off x="2590631" y="1352999"/>
            <a:ext cx="692300" cy="736078"/>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bject 23"/>
          <p:cNvSpPr/>
          <p:nvPr/>
        </p:nvSpPr>
        <p:spPr>
          <a:xfrm>
            <a:off x="2399524" y="2089077"/>
            <a:ext cx="534951" cy="476156"/>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1038B8"/>
          </a:solidFill>
        </p:spPr>
        <p:txBody>
          <a:bodyPr wrap="square" lIns="0" tIns="0" rIns="0" bIns="0" rtlCol="0"/>
          <a:lstStyle/>
          <a:p>
            <a:endParaRPr dirty="0"/>
          </a:p>
        </p:txBody>
      </p:sp>
      <p:sp>
        <p:nvSpPr>
          <p:cNvPr id="26" name="object 23"/>
          <p:cNvSpPr/>
          <p:nvPr/>
        </p:nvSpPr>
        <p:spPr>
          <a:xfrm>
            <a:off x="3259614" y="2201116"/>
            <a:ext cx="534951" cy="476156"/>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1038B8"/>
          </a:solidFill>
        </p:spPr>
        <p:txBody>
          <a:bodyPr wrap="square" lIns="0" tIns="0" rIns="0" bIns="0" rtlCol="0"/>
          <a:lstStyle/>
          <a:p>
            <a:endParaRPr dirty="0"/>
          </a:p>
        </p:txBody>
      </p:sp>
      <p:sp>
        <p:nvSpPr>
          <p:cNvPr id="27" name="object 23"/>
          <p:cNvSpPr/>
          <p:nvPr/>
        </p:nvSpPr>
        <p:spPr>
          <a:xfrm>
            <a:off x="2055680" y="2763744"/>
            <a:ext cx="534951" cy="476156"/>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1038B8"/>
          </a:solidFill>
        </p:spPr>
        <p:txBody>
          <a:bodyPr wrap="square" lIns="0" tIns="0" rIns="0" bIns="0" rtlCol="0"/>
          <a:lstStyle/>
          <a:p>
            <a:endParaRPr dirty="0"/>
          </a:p>
        </p:txBody>
      </p:sp>
      <p:sp>
        <p:nvSpPr>
          <p:cNvPr id="28" name="object 23"/>
          <p:cNvSpPr/>
          <p:nvPr/>
        </p:nvSpPr>
        <p:spPr>
          <a:xfrm>
            <a:off x="2718904" y="2829672"/>
            <a:ext cx="534951" cy="476156"/>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1038B8"/>
          </a:solidFill>
        </p:spPr>
        <p:txBody>
          <a:bodyPr wrap="square" lIns="0" tIns="0" rIns="0" bIns="0" rtlCol="0"/>
          <a:lstStyle/>
          <a:p>
            <a:endParaRPr dirty="0"/>
          </a:p>
        </p:txBody>
      </p:sp>
      <p:sp>
        <p:nvSpPr>
          <p:cNvPr id="29" name="object 23"/>
          <p:cNvSpPr/>
          <p:nvPr/>
        </p:nvSpPr>
        <p:spPr>
          <a:xfrm>
            <a:off x="4189449" y="1244882"/>
            <a:ext cx="534951" cy="476156"/>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1038B8"/>
          </a:solidFill>
        </p:spPr>
        <p:txBody>
          <a:bodyPr wrap="square" lIns="0" tIns="0" rIns="0" bIns="0" rtlCol="0"/>
          <a:lstStyle/>
          <a:p>
            <a:endParaRPr dirty="0"/>
          </a:p>
        </p:txBody>
      </p:sp>
      <p:sp>
        <p:nvSpPr>
          <p:cNvPr id="30" name="object 23"/>
          <p:cNvSpPr/>
          <p:nvPr/>
        </p:nvSpPr>
        <p:spPr>
          <a:xfrm>
            <a:off x="5181600" y="1838234"/>
            <a:ext cx="534951" cy="476156"/>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1038B8"/>
          </a:solidFill>
        </p:spPr>
        <p:txBody>
          <a:bodyPr wrap="square" lIns="0" tIns="0" rIns="0" bIns="0" rtlCol="0"/>
          <a:lstStyle/>
          <a:p>
            <a:endParaRPr dirty="0"/>
          </a:p>
        </p:txBody>
      </p:sp>
      <p:sp>
        <p:nvSpPr>
          <p:cNvPr id="31" name="object 23"/>
          <p:cNvSpPr/>
          <p:nvPr/>
        </p:nvSpPr>
        <p:spPr>
          <a:xfrm>
            <a:off x="7495454" y="1588906"/>
            <a:ext cx="534951" cy="476156"/>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1038B8"/>
          </a:solidFill>
        </p:spPr>
        <p:txBody>
          <a:bodyPr wrap="square" lIns="0" tIns="0" rIns="0" bIns="0" rtlCol="0"/>
          <a:lstStyle/>
          <a:p>
            <a:endParaRPr dirty="0"/>
          </a:p>
        </p:txBody>
      </p:sp>
      <p:sp>
        <p:nvSpPr>
          <p:cNvPr id="32" name="object 31"/>
          <p:cNvSpPr/>
          <p:nvPr/>
        </p:nvSpPr>
        <p:spPr>
          <a:xfrm>
            <a:off x="4343400" y="2375653"/>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7030A0"/>
          </a:solidFill>
        </p:spPr>
        <p:txBody>
          <a:bodyPr wrap="square" lIns="0" tIns="0" rIns="0" bIns="0" rtlCol="0"/>
          <a:lstStyle/>
          <a:p>
            <a:endParaRPr dirty="0"/>
          </a:p>
        </p:txBody>
      </p:sp>
      <p:sp>
        <p:nvSpPr>
          <p:cNvPr id="33" name="Oval 32"/>
          <p:cNvSpPr/>
          <p:nvPr/>
        </p:nvSpPr>
        <p:spPr>
          <a:xfrm>
            <a:off x="4210340" y="2309233"/>
            <a:ext cx="692300" cy="736078"/>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bject 31"/>
          <p:cNvSpPr/>
          <p:nvPr/>
        </p:nvSpPr>
        <p:spPr>
          <a:xfrm>
            <a:off x="3490389" y="2883514"/>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7030A0"/>
          </a:solidFill>
        </p:spPr>
        <p:txBody>
          <a:bodyPr wrap="square" lIns="0" tIns="0" rIns="0" bIns="0" rtlCol="0"/>
          <a:lstStyle/>
          <a:p>
            <a:endParaRPr dirty="0"/>
          </a:p>
        </p:txBody>
      </p:sp>
      <p:sp>
        <p:nvSpPr>
          <p:cNvPr id="36" name="object 31"/>
          <p:cNvSpPr/>
          <p:nvPr/>
        </p:nvSpPr>
        <p:spPr>
          <a:xfrm>
            <a:off x="5749850" y="4463096"/>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7030A0"/>
          </a:solidFill>
        </p:spPr>
        <p:txBody>
          <a:bodyPr wrap="square" lIns="0" tIns="0" rIns="0" bIns="0" rtlCol="0"/>
          <a:lstStyle/>
          <a:p>
            <a:endParaRPr dirty="0"/>
          </a:p>
        </p:txBody>
      </p:sp>
      <p:sp>
        <p:nvSpPr>
          <p:cNvPr id="37" name="object 31"/>
          <p:cNvSpPr/>
          <p:nvPr/>
        </p:nvSpPr>
        <p:spPr>
          <a:xfrm>
            <a:off x="6248400" y="4724400"/>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7030A0"/>
          </a:solidFill>
        </p:spPr>
        <p:txBody>
          <a:bodyPr wrap="square" lIns="0" tIns="0" rIns="0" bIns="0" rtlCol="0"/>
          <a:lstStyle/>
          <a:p>
            <a:endParaRPr dirty="0"/>
          </a:p>
        </p:txBody>
      </p:sp>
      <p:sp>
        <p:nvSpPr>
          <p:cNvPr id="38" name="Oval 37"/>
          <p:cNvSpPr/>
          <p:nvPr/>
        </p:nvSpPr>
        <p:spPr>
          <a:xfrm>
            <a:off x="5632300" y="4403530"/>
            <a:ext cx="692300" cy="736078"/>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115048" y="4629152"/>
            <a:ext cx="692300" cy="736078"/>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bject 31"/>
          <p:cNvSpPr/>
          <p:nvPr/>
        </p:nvSpPr>
        <p:spPr>
          <a:xfrm>
            <a:off x="1447800" y="2857835"/>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C00000"/>
          </a:solidFill>
        </p:spPr>
        <p:txBody>
          <a:bodyPr wrap="square" lIns="0" tIns="0" rIns="0" bIns="0" rtlCol="0"/>
          <a:lstStyle/>
          <a:p>
            <a:endParaRPr dirty="0"/>
          </a:p>
        </p:txBody>
      </p:sp>
      <p:sp>
        <p:nvSpPr>
          <p:cNvPr id="41" name="object 31"/>
          <p:cNvSpPr/>
          <p:nvPr/>
        </p:nvSpPr>
        <p:spPr>
          <a:xfrm>
            <a:off x="1827080" y="3581400"/>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C00000"/>
          </a:solidFill>
        </p:spPr>
        <p:txBody>
          <a:bodyPr wrap="square" lIns="0" tIns="0" rIns="0" bIns="0" rtlCol="0"/>
          <a:lstStyle/>
          <a:p>
            <a:endParaRPr dirty="0"/>
          </a:p>
        </p:txBody>
      </p:sp>
      <p:sp>
        <p:nvSpPr>
          <p:cNvPr id="42" name="object 31"/>
          <p:cNvSpPr/>
          <p:nvPr/>
        </p:nvSpPr>
        <p:spPr>
          <a:xfrm>
            <a:off x="5292650" y="2351267"/>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C00000"/>
          </a:solidFill>
        </p:spPr>
        <p:txBody>
          <a:bodyPr wrap="square" lIns="0" tIns="0" rIns="0" bIns="0" rtlCol="0"/>
          <a:lstStyle/>
          <a:p>
            <a:endParaRPr dirty="0"/>
          </a:p>
        </p:txBody>
      </p:sp>
      <p:sp>
        <p:nvSpPr>
          <p:cNvPr id="43" name="object 31"/>
          <p:cNvSpPr/>
          <p:nvPr/>
        </p:nvSpPr>
        <p:spPr>
          <a:xfrm>
            <a:off x="5593906" y="2624716"/>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C00000"/>
          </a:solidFill>
        </p:spPr>
        <p:txBody>
          <a:bodyPr wrap="square" lIns="0" tIns="0" rIns="0" bIns="0" rtlCol="0"/>
          <a:lstStyle/>
          <a:p>
            <a:endParaRPr dirty="0"/>
          </a:p>
        </p:txBody>
      </p:sp>
      <p:sp>
        <p:nvSpPr>
          <p:cNvPr id="44" name="object 31"/>
          <p:cNvSpPr/>
          <p:nvPr/>
        </p:nvSpPr>
        <p:spPr>
          <a:xfrm>
            <a:off x="7086600" y="2349134"/>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C00000"/>
          </a:solidFill>
        </p:spPr>
        <p:txBody>
          <a:bodyPr wrap="square" lIns="0" tIns="0" rIns="0" bIns="0" rtlCol="0"/>
          <a:lstStyle/>
          <a:p>
            <a:endParaRPr dirty="0"/>
          </a:p>
        </p:txBody>
      </p:sp>
      <p:sp>
        <p:nvSpPr>
          <p:cNvPr id="45" name="object 31"/>
          <p:cNvSpPr/>
          <p:nvPr/>
        </p:nvSpPr>
        <p:spPr>
          <a:xfrm>
            <a:off x="6594550" y="2102204"/>
            <a:ext cx="457200" cy="498126"/>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7030A0"/>
          </a:solidFill>
        </p:spPr>
        <p:txBody>
          <a:bodyPr wrap="square" lIns="0" tIns="0" rIns="0" bIns="0" rtlCol="0"/>
          <a:lstStyle/>
          <a:p>
            <a:endParaRPr dirty="0"/>
          </a:p>
        </p:txBody>
      </p:sp>
      <p:sp>
        <p:nvSpPr>
          <p:cNvPr id="46" name="TextBox 45"/>
          <p:cNvSpPr txBox="1"/>
          <p:nvPr/>
        </p:nvSpPr>
        <p:spPr>
          <a:xfrm>
            <a:off x="3206562" y="3745992"/>
            <a:ext cx="627313" cy="333534"/>
          </a:xfrm>
          <a:prstGeom prst="rect">
            <a:avLst/>
          </a:prstGeom>
          <a:solidFill>
            <a:srgbClr val="FFFF99"/>
          </a:solidFill>
        </p:spPr>
        <p:txBody>
          <a:bodyPr wrap="square" rtlCol="0">
            <a:spAutoFit/>
          </a:bodyPr>
          <a:lstStyle/>
          <a:p>
            <a:endParaRPr lang="en-US" dirty="0"/>
          </a:p>
        </p:txBody>
      </p:sp>
      <p:sp>
        <p:nvSpPr>
          <p:cNvPr id="47" name="TextBox 46"/>
          <p:cNvSpPr txBox="1"/>
          <p:nvPr/>
        </p:nvSpPr>
        <p:spPr>
          <a:xfrm>
            <a:off x="3253855" y="3912759"/>
            <a:ext cx="566467" cy="333534"/>
          </a:xfrm>
          <a:prstGeom prst="rect">
            <a:avLst/>
          </a:prstGeom>
          <a:solidFill>
            <a:srgbClr val="FFFF99"/>
          </a:solidFill>
        </p:spPr>
        <p:txBody>
          <a:bodyPr wrap="square" rtlCol="0">
            <a:spAutoFit/>
          </a:bodyPr>
          <a:lstStyle/>
          <a:p>
            <a:endParaRPr lang="en-US" dirty="0"/>
          </a:p>
        </p:txBody>
      </p:sp>
      <p:sp>
        <p:nvSpPr>
          <p:cNvPr id="48" name="TextBox 47"/>
          <p:cNvSpPr txBox="1"/>
          <p:nvPr/>
        </p:nvSpPr>
        <p:spPr>
          <a:xfrm>
            <a:off x="6594550" y="5913644"/>
            <a:ext cx="3013902" cy="430887"/>
          </a:xfrm>
          <a:prstGeom prst="rect">
            <a:avLst/>
          </a:prstGeom>
          <a:noFill/>
        </p:spPr>
        <p:txBody>
          <a:bodyPr wrap="square" rtlCol="0">
            <a:spAutoFit/>
          </a:bodyPr>
          <a:lstStyle/>
          <a:p>
            <a:r>
              <a:rPr lang="en-US" sz="1100" b="1" dirty="0">
                <a:latin typeface="Georgia" panose="02040502050405020303" pitchFamily="18" charset="0"/>
              </a:rPr>
              <a:t>Circle denotes open or dedicated national cemetery</a:t>
            </a:r>
          </a:p>
        </p:txBody>
      </p:sp>
      <p:sp>
        <p:nvSpPr>
          <p:cNvPr id="49" name="TextBox 48"/>
          <p:cNvSpPr txBox="1"/>
          <p:nvPr/>
        </p:nvSpPr>
        <p:spPr>
          <a:xfrm>
            <a:off x="7367950" y="4403530"/>
            <a:ext cx="1783447" cy="276999"/>
          </a:xfrm>
          <a:prstGeom prst="rect">
            <a:avLst/>
          </a:prstGeom>
          <a:noFill/>
        </p:spPr>
        <p:txBody>
          <a:bodyPr wrap="square" rtlCol="0">
            <a:spAutoFit/>
          </a:bodyPr>
          <a:lstStyle/>
          <a:p>
            <a:r>
              <a:rPr lang="en-US" sz="1200" dirty="0">
                <a:latin typeface="Georgia" panose="02040502050405020303" pitchFamily="18" charset="0"/>
              </a:rPr>
              <a:t>New national cemetery</a:t>
            </a:r>
          </a:p>
        </p:txBody>
      </p:sp>
      <p:sp>
        <p:nvSpPr>
          <p:cNvPr id="50" name="TextBox 49"/>
          <p:cNvSpPr txBox="1"/>
          <p:nvPr/>
        </p:nvSpPr>
        <p:spPr>
          <a:xfrm>
            <a:off x="7367950" y="4687553"/>
            <a:ext cx="1977392" cy="276999"/>
          </a:xfrm>
          <a:prstGeom prst="rect">
            <a:avLst/>
          </a:prstGeom>
          <a:noFill/>
        </p:spPr>
        <p:txBody>
          <a:bodyPr wrap="square" rtlCol="0">
            <a:spAutoFit/>
          </a:bodyPr>
          <a:lstStyle/>
          <a:p>
            <a:r>
              <a:rPr lang="en-US" sz="1200" dirty="0">
                <a:latin typeface="Georgia" panose="02040502050405020303" pitchFamily="18" charset="0"/>
              </a:rPr>
              <a:t>Urban Columbaria only </a:t>
            </a:r>
          </a:p>
        </p:txBody>
      </p:sp>
      <p:sp>
        <p:nvSpPr>
          <p:cNvPr id="51" name="TextBox 50"/>
          <p:cNvSpPr txBox="1"/>
          <p:nvPr/>
        </p:nvSpPr>
        <p:spPr>
          <a:xfrm>
            <a:off x="7387899" y="4985609"/>
            <a:ext cx="2806131" cy="276999"/>
          </a:xfrm>
          <a:prstGeom prst="rect">
            <a:avLst/>
          </a:prstGeom>
          <a:noFill/>
        </p:spPr>
        <p:txBody>
          <a:bodyPr wrap="square" rtlCol="0">
            <a:spAutoFit/>
          </a:bodyPr>
          <a:lstStyle/>
          <a:p>
            <a:r>
              <a:rPr lang="en-US" sz="1200" dirty="0">
                <a:latin typeface="Georgia" panose="02040502050405020303" pitchFamily="18" charset="0"/>
              </a:rPr>
              <a:t>Rural national cemetery</a:t>
            </a:r>
          </a:p>
        </p:txBody>
      </p:sp>
      <p:sp>
        <p:nvSpPr>
          <p:cNvPr id="52" name="object 31"/>
          <p:cNvSpPr/>
          <p:nvPr/>
        </p:nvSpPr>
        <p:spPr>
          <a:xfrm>
            <a:off x="7143601" y="4421010"/>
            <a:ext cx="224349" cy="249063"/>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7030A0"/>
          </a:solidFill>
        </p:spPr>
        <p:txBody>
          <a:bodyPr wrap="square" lIns="0" tIns="0" rIns="0" bIns="0" rtlCol="0"/>
          <a:lstStyle/>
          <a:p>
            <a:endParaRPr dirty="0"/>
          </a:p>
        </p:txBody>
      </p:sp>
      <p:sp>
        <p:nvSpPr>
          <p:cNvPr id="53" name="object 31"/>
          <p:cNvSpPr/>
          <p:nvPr/>
        </p:nvSpPr>
        <p:spPr>
          <a:xfrm>
            <a:off x="7147722" y="4730511"/>
            <a:ext cx="228600" cy="206057"/>
          </a:xfrm>
          <a:custGeom>
            <a:avLst/>
            <a:gdLst/>
            <a:ahLst/>
            <a:cxnLst/>
            <a:rect l="l" t="t" r="r" b="b"/>
            <a:pathLst>
              <a:path w="228600" h="168275">
                <a:moveTo>
                  <a:pt x="228600" y="64388"/>
                </a:moveTo>
                <a:lnTo>
                  <a:pt x="0" y="64388"/>
                </a:lnTo>
                <a:lnTo>
                  <a:pt x="70637" y="104012"/>
                </a:lnTo>
                <a:lnTo>
                  <a:pt x="43662" y="168275"/>
                </a:lnTo>
                <a:lnTo>
                  <a:pt x="114300" y="128650"/>
                </a:lnTo>
                <a:lnTo>
                  <a:pt x="168304" y="128650"/>
                </a:lnTo>
                <a:lnTo>
                  <a:pt x="157962" y="104012"/>
                </a:lnTo>
                <a:lnTo>
                  <a:pt x="228600" y="64388"/>
                </a:lnTo>
                <a:close/>
              </a:path>
              <a:path w="228600" h="168275">
                <a:moveTo>
                  <a:pt x="168304" y="128650"/>
                </a:moveTo>
                <a:lnTo>
                  <a:pt x="114300" y="128650"/>
                </a:lnTo>
                <a:lnTo>
                  <a:pt x="184937" y="168275"/>
                </a:lnTo>
                <a:lnTo>
                  <a:pt x="168304" y="128650"/>
                </a:lnTo>
                <a:close/>
              </a:path>
              <a:path w="228600" h="168275">
                <a:moveTo>
                  <a:pt x="114300" y="0"/>
                </a:moveTo>
                <a:lnTo>
                  <a:pt x="87312" y="64388"/>
                </a:lnTo>
                <a:lnTo>
                  <a:pt x="141287" y="64388"/>
                </a:lnTo>
                <a:lnTo>
                  <a:pt x="114300" y="0"/>
                </a:lnTo>
                <a:close/>
              </a:path>
            </a:pathLst>
          </a:custGeom>
          <a:solidFill>
            <a:srgbClr val="C00000"/>
          </a:solidFill>
        </p:spPr>
        <p:txBody>
          <a:bodyPr wrap="square" lIns="0" tIns="0" rIns="0" bIns="0" rtlCol="0"/>
          <a:lstStyle/>
          <a:p>
            <a:endParaRPr dirty="0"/>
          </a:p>
        </p:txBody>
      </p:sp>
      <p:sp>
        <p:nvSpPr>
          <p:cNvPr id="54" name="object 25"/>
          <p:cNvSpPr/>
          <p:nvPr/>
        </p:nvSpPr>
        <p:spPr>
          <a:xfrm>
            <a:off x="7159299" y="5019797"/>
            <a:ext cx="228600" cy="228600"/>
          </a:xfrm>
          <a:custGeom>
            <a:avLst/>
            <a:gdLst/>
            <a:ahLst/>
            <a:cxnLst/>
            <a:rect l="l" t="t" r="r" b="b"/>
            <a:pathLst>
              <a:path w="228600" h="228600">
                <a:moveTo>
                  <a:pt x="228600" y="87375"/>
                </a:moveTo>
                <a:lnTo>
                  <a:pt x="0" y="87375"/>
                </a:lnTo>
                <a:lnTo>
                  <a:pt x="70612" y="141224"/>
                </a:lnTo>
                <a:lnTo>
                  <a:pt x="43687" y="228600"/>
                </a:lnTo>
                <a:lnTo>
                  <a:pt x="114300" y="174625"/>
                </a:lnTo>
                <a:lnTo>
                  <a:pt x="168280" y="174625"/>
                </a:lnTo>
                <a:lnTo>
                  <a:pt x="157987" y="141224"/>
                </a:lnTo>
                <a:lnTo>
                  <a:pt x="228600" y="87375"/>
                </a:lnTo>
                <a:close/>
              </a:path>
              <a:path w="228600" h="228600">
                <a:moveTo>
                  <a:pt x="168280" y="174625"/>
                </a:moveTo>
                <a:lnTo>
                  <a:pt x="114300" y="174625"/>
                </a:lnTo>
                <a:lnTo>
                  <a:pt x="184912" y="228600"/>
                </a:lnTo>
                <a:lnTo>
                  <a:pt x="168280" y="174625"/>
                </a:lnTo>
                <a:close/>
              </a:path>
              <a:path w="228600" h="228600">
                <a:moveTo>
                  <a:pt x="114300" y="0"/>
                </a:moveTo>
                <a:lnTo>
                  <a:pt x="87375" y="87375"/>
                </a:lnTo>
                <a:lnTo>
                  <a:pt x="141224" y="87375"/>
                </a:lnTo>
                <a:lnTo>
                  <a:pt x="114300" y="0"/>
                </a:lnTo>
                <a:close/>
              </a:path>
            </a:pathLst>
          </a:custGeom>
          <a:solidFill>
            <a:srgbClr val="1038B8"/>
          </a:solidFill>
        </p:spPr>
        <p:txBody>
          <a:bodyPr wrap="square" lIns="0" tIns="0" rIns="0" bIns="0" rtlCol="0"/>
          <a:lstStyle/>
          <a:p>
            <a:endParaRPr dirty="0"/>
          </a:p>
        </p:txBody>
      </p:sp>
      <p:sp>
        <p:nvSpPr>
          <p:cNvPr id="3" name="Slide Number Placeholder 2"/>
          <p:cNvSpPr>
            <a:spLocks noGrp="1"/>
          </p:cNvSpPr>
          <p:nvPr>
            <p:ph type="sldNum" sz="quarter" idx="12"/>
          </p:nvPr>
        </p:nvSpPr>
        <p:spPr/>
        <p:txBody>
          <a:bodyPr/>
          <a:lstStyle/>
          <a:p>
            <a:pPr>
              <a:defRPr/>
            </a:pPr>
            <a:fld id="{953D45C7-AFA8-4622-8BFA-D400F3569C1E}" type="slidenum">
              <a:rPr lang="en-US" smtClean="0">
                <a:solidFill>
                  <a:prstClr val="white"/>
                </a:solidFill>
              </a:rPr>
              <a:pPr>
                <a:defRPr/>
              </a:pPr>
              <a:t>9</a:t>
            </a:fld>
            <a:endParaRPr lang="en-US" dirty="0">
              <a:solidFill>
                <a:prstClr val="white"/>
              </a:solidFill>
            </a:endParaRPr>
          </a:p>
        </p:txBody>
      </p:sp>
      <p:sp>
        <p:nvSpPr>
          <p:cNvPr id="55" name="Oval 54"/>
          <p:cNvSpPr/>
          <p:nvPr/>
        </p:nvSpPr>
        <p:spPr>
          <a:xfrm>
            <a:off x="3372839" y="2781979"/>
            <a:ext cx="692300" cy="736078"/>
          </a:xfrm>
          <a:prstGeom prst="ellipse">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2" descr="image001">
            <a:extLst>
              <a:ext uri="{FF2B5EF4-FFF2-40B4-BE49-F238E27FC236}">
                <a16:creationId xmlns:a16="http://schemas.microsoft.com/office/drawing/2014/main" id="{8D8181A4-92CB-4D64-928F-81D3C77ED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903756"/>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Oval 56">
            <a:extLst>
              <a:ext uri="{FF2B5EF4-FFF2-40B4-BE49-F238E27FC236}">
                <a16:creationId xmlns:a16="http://schemas.microsoft.com/office/drawing/2014/main" id="{BCE2D65C-AFFA-489C-84AB-29053D95DDD9}"/>
              </a:ext>
            </a:extLst>
          </p:cNvPr>
          <p:cNvSpPr/>
          <p:nvPr/>
        </p:nvSpPr>
        <p:spPr>
          <a:xfrm>
            <a:off x="4108300" y="1120230"/>
            <a:ext cx="692300" cy="736078"/>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9EE28CF-A539-4AFE-B3DF-3046734647B7}"/>
              </a:ext>
            </a:extLst>
          </p:cNvPr>
          <p:cNvSpPr/>
          <p:nvPr/>
        </p:nvSpPr>
        <p:spPr>
          <a:xfrm>
            <a:off x="1709273" y="3503852"/>
            <a:ext cx="692300" cy="736078"/>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F91B6F7-A628-4DF5-89BD-19AF1C018FB3}"/>
              </a:ext>
            </a:extLst>
          </p:cNvPr>
          <p:cNvSpPr/>
          <p:nvPr/>
        </p:nvSpPr>
        <p:spPr>
          <a:xfrm>
            <a:off x="7436984" y="1468249"/>
            <a:ext cx="692300" cy="736078"/>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D75E1B2-8EFE-4F25-B5ED-F8DEC5600B57}"/>
              </a:ext>
            </a:extLst>
          </p:cNvPr>
          <p:cNvSpPr/>
          <p:nvPr/>
        </p:nvSpPr>
        <p:spPr>
          <a:xfrm>
            <a:off x="6489482" y="1999190"/>
            <a:ext cx="675194" cy="736078"/>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9A9552E7-1C58-4AAB-BD9C-8CD0E8C2DB87}"/>
              </a:ext>
            </a:extLst>
          </p:cNvPr>
          <p:cNvSpPr/>
          <p:nvPr/>
        </p:nvSpPr>
        <p:spPr>
          <a:xfrm>
            <a:off x="5126435" y="1704078"/>
            <a:ext cx="675194" cy="736078"/>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9CACE55-8574-43CD-9A4B-B79D4B4DDF3E}"/>
              </a:ext>
            </a:extLst>
          </p:cNvPr>
          <p:cNvSpPr/>
          <p:nvPr/>
        </p:nvSpPr>
        <p:spPr>
          <a:xfrm>
            <a:off x="2336335" y="2020488"/>
            <a:ext cx="675194" cy="736078"/>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81BF1B6-DEFA-4361-9CD6-193C8276CCB7}"/>
              </a:ext>
            </a:extLst>
          </p:cNvPr>
          <p:cNvSpPr/>
          <p:nvPr/>
        </p:nvSpPr>
        <p:spPr>
          <a:xfrm>
            <a:off x="3172140" y="2070662"/>
            <a:ext cx="675194" cy="736078"/>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EAF117E-981A-4035-852C-61C34B4140BD}"/>
              </a:ext>
            </a:extLst>
          </p:cNvPr>
          <p:cNvSpPr txBox="1"/>
          <p:nvPr/>
        </p:nvSpPr>
        <p:spPr>
          <a:xfrm>
            <a:off x="3380108" y="6521933"/>
            <a:ext cx="2133600" cy="307777"/>
          </a:xfrm>
          <a:prstGeom prst="rect">
            <a:avLst/>
          </a:prstGeom>
          <a:noFill/>
        </p:spPr>
        <p:txBody>
          <a:bodyPr wrap="square" rtlCol="0">
            <a:spAutoFit/>
          </a:bodyPr>
          <a:lstStyle/>
          <a:p>
            <a:r>
              <a:rPr lang="en-US" sz="1400" i="1" dirty="0">
                <a:solidFill>
                  <a:schemeClr val="bg1"/>
                </a:solidFill>
                <a:latin typeface="Georgia" panose="02040502050405020303" pitchFamily="18" charset="0"/>
              </a:rPr>
              <a:t>(As of June 2021)</a:t>
            </a:r>
          </a:p>
        </p:txBody>
      </p:sp>
    </p:spTree>
    <p:extLst>
      <p:ext uri="{BB962C8B-B14F-4D97-AF65-F5344CB8AC3E}">
        <p14:creationId xmlns:p14="http://schemas.microsoft.com/office/powerpoint/2010/main" val="3042053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HA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HA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VHA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B99139-3344-4630-ABC7-F6CCFCD1A366}">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9C9E42DD-978A-4DCF-AFE8-CD20394AF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3A05492-B9A5-43E1-B546-858DD14E95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30685</TotalTime>
  <Words>1002</Words>
  <Application>Microsoft Office PowerPoint</Application>
  <PresentationFormat>On-screen Show (4:3)</PresentationFormat>
  <Paragraphs>282</Paragraphs>
  <Slides>14</Slides>
  <Notes>14</Notes>
  <HiddenSlides>0</HiddenSlides>
  <MMClips>0</MMClips>
  <ScaleCrop>false</ScaleCrop>
  <HeadingPairs>
    <vt:vector size="8" baseType="variant">
      <vt:variant>
        <vt:lpstr>Fonts Used</vt:lpstr>
      </vt:variant>
      <vt:variant>
        <vt:i4>6</vt:i4>
      </vt:variant>
      <vt:variant>
        <vt:lpstr>Theme</vt:lpstr>
      </vt:variant>
      <vt:variant>
        <vt:i4>9</vt:i4>
      </vt:variant>
      <vt:variant>
        <vt:lpstr>Embedded OLE Servers</vt:lpstr>
      </vt:variant>
      <vt:variant>
        <vt:i4>1</vt:i4>
      </vt:variant>
      <vt:variant>
        <vt:lpstr>Slide Titles</vt:lpstr>
      </vt:variant>
      <vt:variant>
        <vt:i4>14</vt:i4>
      </vt:variant>
    </vt:vector>
  </HeadingPairs>
  <TitlesOfParts>
    <vt:vector size="30" baseType="lpstr">
      <vt:lpstr>Arial</vt:lpstr>
      <vt:lpstr>Calibri</vt:lpstr>
      <vt:lpstr>Georgia</vt:lpstr>
      <vt:lpstr>Myriad Pro</vt:lpstr>
      <vt:lpstr>Times New Roman</vt:lpstr>
      <vt:lpstr>Wingdings</vt:lpstr>
      <vt:lpstr>VHA PP</vt:lpstr>
      <vt:lpstr>1_VHA PP</vt:lpstr>
      <vt:lpstr>3_Office Theme</vt:lpstr>
      <vt:lpstr>7_Office Theme</vt:lpstr>
      <vt:lpstr>8_Office Theme</vt:lpstr>
      <vt:lpstr>9_Office Theme</vt:lpstr>
      <vt:lpstr>2_VHA PP</vt:lpstr>
      <vt:lpstr>15_Office Theme</vt:lpstr>
      <vt:lpstr>10_Office Theme</vt:lpstr>
      <vt:lpstr>think-cell Slide</vt:lpstr>
      <vt:lpstr>PowerPoint Presentation</vt:lpstr>
      <vt:lpstr>PowerPoint Presentation</vt:lpstr>
      <vt:lpstr>PowerPoint Presentation</vt:lpstr>
      <vt:lpstr>PowerPoint Presentation</vt:lpstr>
      <vt:lpstr>Burial and Memorial Benefits</vt:lpstr>
      <vt:lpstr>PowerPoint Presentation</vt:lpstr>
      <vt:lpstr>NCA COVID Operations </vt:lpstr>
      <vt:lpstr>Increasing Access</vt:lpstr>
      <vt:lpstr>Providing Access and Choosing VA </vt:lpstr>
      <vt:lpstr>Providing Access and Choosing VA </vt:lpstr>
      <vt:lpstr> Veterans Cemetery Grants Program</vt:lpstr>
      <vt:lpstr>PowerPoint Presentation</vt:lpstr>
      <vt:lpstr>PowerPoint Presentation</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Ellett, Tiffany L.</cp:lastModifiedBy>
  <cp:revision>841</cp:revision>
  <cp:lastPrinted>2021-03-10T13:18:26Z</cp:lastPrinted>
  <dcterms:created xsi:type="dcterms:W3CDTF">2017-03-22T14:36:07Z</dcterms:created>
  <dcterms:modified xsi:type="dcterms:W3CDTF">2021-08-29T22:10:35Z</dcterms:modified>
</cp:coreProperties>
</file>