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C_C9C3C0F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9" r:id="rId3"/>
    <p:sldId id="284" r:id="rId4"/>
    <p:sldId id="285" r:id="rId5"/>
    <p:sldId id="266" r:id="rId6"/>
    <p:sldId id="268" r:id="rId7"/>
    <p:sldId id="257" r:id="rId8"/>
    <p:sldId id="283" r:id="rId9"/>
    <p:sldId id="282" r:id="rId10"/>
    <p:sldId id="271" r:id="rId11"/>
    <p:sldId id="270" r:id="rId12"/>
    <p:sldId id="267" r:id="rId13"/>
    <p:sldId id="258" r:id="rId14"/>
    <p:sldId id="262" r:id="rId15"/>
    <p:sldId id="280" r:id="rId16"/>
    <p:sldId id="272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8106F8-7084-40B9-9D37-AAB330157D9C}">
          <p14:sldIdLst>
            <p14:sldId id="264"/>
            <p14:sldId id="279"/>
            <p14:sldId id="284"/>
            <p14:sldId id="285"/>
            <p14:sldId id="266"/>
            <p14:sldId id="268"/>
            <p14:sldId id="257"/>
            <p14:sldId id="283"/>
            <p14:sldId id="282"/>
            <p14:sldId id="271"/>
            <p14:sldId id="270"/>
            <p14:sldId id="267"/>
            <p14:sldId id="258"/>
            <p14:sldId id="262"/>
            <p14:sldId id="280"/>
            <p14:sldId id="272"/>
          </p14:sldIdLst>
        </p14:section>
        <p14:section name="Appendix" id="{F4C6BE13-C46D-4802-AA29-FF83E14D0A80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A6B87D-062A-2702-BABC-DD6E2094FD6B}" name="Michael Doherty" initials="MD" userId="S::mdoherty@pharmosaic.com::617d9670-3e04-488f-a308-f32f5af0876e" providerId="AD"/>
  <p188:author id="{908A45FD-E017-9C84-E197-0D2B38E772D9}" name="camdenwhitlock3" initials="ca" userId="S::camdenwhitlock3_icloud.com#ext#@netorgft16712299.onmicrosoft.com::19a3e9ba-e92a-4232-87aa-a87e9609de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AA4"/>
    <a:srgbClr val="579CCC"/>
    <a:srgbClr val="0065A5"/>
    <a:srgbClr val="FF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F8472-479B-467D-BD35-1FBA54CCB223}" v="1" dt="2026-01-25T13:57:07.891"/>
    <p1510:client id="{644D37A8-BCF4-390B-8308-15C8B743321C}" v="152" dt="2026-01-25T14:14:35.406"/>
    <p1510:client id="{6CA5CA23-CEFD-8C03-C3C7-0EE3D5C83EAC}" v="4" dt="2026-01-25T13:04:01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8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lock, Camden Ruth" userId="3ab33b9c-9348-49d8-a082-bf481050e4e4" providerId="ADAL" clId="{5029CC8E-AC06-469B-9799-01DB28EF69FE}"/>
    <pc:docChg chg="modSld modMainMaster">
      <pc:chgData name="Whitlock, Camden Ruth" userId="3ab33b9c-9348-49d8-a082-bf481050e4e4" providerId="ADAL" clId="{5029CC8E-AC06-469B-9799-01DB28EF69FE}" dt="2026-01-25T13:57:23.049" v="13" actId="20577"/>
      <pc:docMkLst>
        <pc:docMk/>
      </pc:docMkLst>
      <pc:sldChg chg="modSp mod">
        <pc:chgData name="Whitlock, Camden Ruth" userId="3ab33b9c-9348-49d8-a082-bf481050e4e4" providerId="ADAL" clId="{5029CC8E-AC06-469B-9799-01DB28EF69FE}" dt="2026-01-25T13:57:04.953" v="7" actId="20577"/>
        <pc:sldMkLst>
          <pc:docMk/>
          <pc:sldMk cId="195467307" sldId="264"/>
        </pc:sldMkLst>
        <pc:spChg chg="mod">
          <ac:chgData name="Whitlock, Camden Ruth" userId="3ab33b9c-9348-49d8-a082-bf481050e4e4" providerId="ADAL" clId="{5029CC8E-AC06-469B-9799-01DB28EF69FE}" dt="2026-01-25T13:57:04.953" v="7" actId="20577"/>
          <ac:spMkLst>
            <pc:docMk/>
            <pc:sldMk cId="195467307" sldId="264"/>
            <ac:spMk id="12" creationId="{C2E09ED1-9EF3-6086-8E8C-41F2353E1394}"/>
          </ac:spMkLst>
        </pc:spChg>
      </pc:sldChg>
      <pc:sldMasterChg chg="modSldLayout">
        <pc:chgData name="Whitlock, Camden Ruth" userId="3ab33b9c-9348-49d8-a082-bf481050e4e4" providerId="ADAL" clId="{5029CC8E-AC06-469B-9799-01DB28EF69FE}" dt="2026-01-25T13:57:23.049" v="13" actId="20577"/>
        <pc:sldMasterMkLst>
          <pc:docMk/>
          <pc:sldMasterMk cId="2460954070" sldId="2147483660"/>
        </pc:sldMasterMkLst>
        <pc:sldLayoutChg chg="addSp delSp modSp mod">
          <pc:chgData name="Whitlock, Camden Ruth" userId="3ab33b9c-9348-49d8-a082-bf481050e4e4" providerId="ADAL" clId="{5029CC8E-AC06-469B-9799-01DB28EF69FE}" dt="2026-01-25T13:57:18.225" v="11" actId="20577"/>
          <pc:sldLayoutMkLst>
            <pc:docMk/>
            <pc:sldMasterMk cId="2460954070" sldId="2147483660"/>
            <pc:sldLayoutMk cId="949138452" sldId="2147483662"/>
          </pc:sldLayoutMkLst>
          <pc:spChg chg="mod">
            <ac:chgData name="Whitlock, Camden Ruth" userId="3ab33b9c-9348-49d8-a082-bf481050e4e4" providerId="ADAL" clId="{5029CC8E-AC06-469B-9799-01DB28EF69FE}" dt="2026-01-25T13:57:18.225" v="11" actId="20577"/>
            <ac:spMkLst>
              <pc:docMk/>
              <pc:sldMasterMk cId="2460954070" sldId="2147483660"/>
              <pc:sldLayoutMk cId="949138452" sldId="2147483662"/>
              <ac:spMk id="8" creationId="{B35FCDC7-4A15-A54C-6638-4D16CE5BC0A3}"/>
            </ac:spMkLst>
          </pc:spChg>
          <pc:picChg chg="add mod">
            <ac:chgData name="Whitlock, Camden Ruth" userId="3ab33b9c-9348-49d8-a082-bf481050e4e4" providerId="ADAL" clId="{5029CC8E-AC06-469B-9799-01DB28EF69FE}" dt="2026-01-21T01:36:06.487" v="3"/>
            <ac:picMkLst>
              <pc:docMk/>
              <pc:sldMasterMk cId="2460954070" sldId="2147483660"/>
              <pc:sldLayoutMk cId="949138452" sldId="2147483662"/>
              <ac:picMk id="4" creationId="{3FDE5021-C017-EE68-F732-8F9593D8DDBE}"/>
            </ac:picMkLst>
          </pc:picChg>
        </pc:sldLayoutChg>
        <pc:sldLayoutChg chg="addSp delSp modSp mod">
          <pc:chgData name="Whitlock, Camden Ruth" userId="3ab33b9c-9348-49d8-a082-bf481050e4e4" providerId="ADAL" clId="{5029CC8E-AC06-469B-9799-01DB28EF69FE}" dt="2026-01-25T13:57:23.049" v="13" actId="20577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Whitlock, Camden Ruth" userId="3ab33b9c-9348-49d8-a082-bf481050e4e4" providerId="ADAL" clId="{5029CC8E-AC06-469B-9799-01DB28EF69FE}" dt="2026-01-25T13:57:23.049" v="13" actId="20577"/>
            <ac:spMkLst>
              <pc:docMk/>
              <pc:sldMasterMk cId="2460954070" sldId="2147483660"/>
              <pc:sldLayoutMk cId="2591524520" sldId="2147483663"/>
              <ac:spMk id="9" creationId="{30620AD4-8AEC-7AB8-F215-6FD6F502EC49}"/>
            </ac:spMkLst>
          </pc:spChg>
          <pc:picChg chg="add mod">
            <ac:chgData name="Whitlock, Camden Ruth" userId="3ab33b9c-9348-49d8-a082-bf481050e4e4" providerId="ADAL" clId="{5029CC8E-AC06-469B-9799-01DB28EF69FE}" dt="2026-01-21T01:36:08.958" v="5"/>
            <ac:picMkLst>
              <pc:docMk/>
              <pc:sldMasterMk cId="2460954070" sldId="2147483660"/>
              <pc:sldLayoutMk cId="2591524520" sldId="2147483663"/>
              <ac:picMk id="4" creationId="{11A7751C-F50E-0178-3A36-BA5D8542ED01}"/>
            </ac:picMkLst>
          </pc:picChg>
        </pc:sldLayoutChg>
        <pc:sldLayoutChg chg="addSp delSp modSp mod">
          <pc:chgData name="Whitlock, Camden Ruth" userId="3ab33b9c-9348-49d8-a082-bf481050e4e4" providerId="ADAL" clId="{5029CC8E-AC06-469B-9799-01DB28EF69FE}" dt="2026-01-25T13:57:12.716" v="9" actId="20577"/>
          <pc:sldLayoutMkLst>
            <pc:docMk/>
            <pc:sldMasterMk cId="2460954070" sldId="2147483660"/>
            <pc:sldLayoutMk cId="3146388984" sldId="2147483667"/>
          </pc:sldLayoutMkLst>
          <pc:spChg chg="mod">
            <ac:chgData name="Whitlock, Camden Ruth" userId="3ab33b9c-9348-49d8-a082-bf481050e4e4" providerId="ADAL" clId="{5029CC8E-AC06-469B-9799-01DB28EF69FE}" dt="2026-01-25T13:57:12.716" v="9" actId="20577"/>
            <ac:spMkLst>
              <pc:docMk/>
              <pc:sldMasterMk cId="2460954070" sldId="2147483660"/>
              <pc:sldLayoutMk cId="3146388984" sldId="2147483667"/>
              <ac:spMk id="7" creationId="{0EFBEF95-A911-5D0B-25F7-C4BF00553C84}"/>
            </ac:spMkLst>
          </pc:spChg>
          <pc:picChg chg="add mod">
            <ac:chgData name="Whitlock, Camden Ruth" userId="3ab33b9c-9348-49d8-a082-bf481050e4e4" providerId="ADAL" clId="{5029CC8E-AC06-469B-9799-01DB28EF69FE}" dt="2026-01-21T01:36:01.903" v="1"/>
            <ac:picMkLst>
              <pc:docMk/>
              <pc:sldMasterMk cId="2460954070" sldId="2147483660"/>
              <pc:sldLayoutMk cId="3146388984" sldId="2147483667"/>
              <ac:picMk id="2" creationId="{C8451CAB-E188-A5CD-C20E-B40BE35E6ECA}"/>
            </ac:picMkLst>
          </pc:picChg>
        </pc:sldLayoutChg>
      </pc:sldMasterChg>
    </pc:docChg>
  </pc:docChgLst>
  <pc:docChgLst>
    <pc:chgData name="camdenwhitlock3" userId="S::camdenwhitlock3_icloud.com#ext#@netorgft16712299.onmicrosoft.com::19a3e9ba-e92a-4232-87aa-a87e9609de11" providerId="AD" clId="Web-{A136E46C-392D-442E-2FBE-9203B1EACA0A}"/>
    <pc:docChg chg="modSld">
      <pc:chgData name="camdenwhitlock3" userId="S::camdenwhitlock3_icloud.com#ext#@netorgft16712299.onmicrosoft.com::19a3e9ba-e92a-4232-87aa-a87e9609de11" providerId="AD" clId="Web-{A136E46C-392D-442E-2FBE-9203B1EACA0A}" dt="2026-01-21T01:39:50.160" v="12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A136E46C-392D-442E-2FBE-9203B1EACA0A}" dt="2026-01-21T01:39:26.612" v="11" actId="20577"/>
        <pc:sldMkLst>
          <pc:docMk/>
          <pc:sldMk cId="2900376335" sldId="262"/>
        </pc:sldMkLst>
        <pc:spChg chg="mod">
          <ac:chgData name="camdenwhitlock3" userId="S::camdenwhitlock3_icloud.com#ext#@netorgft16712299.onmicrosoft.com::19a3e9ba-e92a-4232-87aa-a87e9609de11" providerId="AD" clId="Web-{A136E46C-392D-442E-2FBE-9203B1EACA0A}" dt="2026-01-21T01:39:26.612" v="11" actId="20577"/>
          <ac:spMkLst>
            <pc:docMk/>
            <pc:sldMk cId="2900376335" sldId="262"/>
            <ac:spMk id="5" creationId="{2B6F3874-519B-913E-A324-304BD6A70221}"/>
          </ac:spMkLst>
        </pc:spChg>
      </pc:sldChg>
      <pc:sldChg chg="delSp">
        <pc:chgData name="camdenwhitlock3" userId="S::camdenwhitlock3_icloud.com#ext#@netorgft16712299.onmicrosoft.com::19a3e9ba-e92a-4232-87aa-a87e9609de11" providerId="AD" clId="Web-{A136E46C-392D-442E-2FBE-9203B1EACA0A}" dt="2026-01-21T01:39:50.160" v="12"/>
        <pc:sldMkLst>
          <pc:docMk/>
          <pc:sldMk cId="195467307" sldId="264"/>
        </pc:sldMkLst>
      </pc:sldChg>
      <pc:sldChg chg="addSp delSp modSp">
        <pc:chgData name="camdenwhitlock3" userId="S::camdenwhitlock3_icloud.com#ext#@netorgft16712299.onmicrosoft.com::19a3e9ba-e92a-4232-87aa-a87e9609de11" providerId="AD" clId="Web-{A136E46C-392D-442E-2FBE-9203B1EACA0A}" dt="2026-01-21T01:38:56.734" v="6" actId="1076"/>
        <pc:sldMkLst>
          <pc:docMk/>
          <pc:sldMk cId="3741011873" sldId="271"/>
        </pc:sldMkLst>
        <pc:picChg chg="add mod">
          <ac:chgData name="camdenwhitlock3" userId="S::camdenwhitlock3_icloud.com#ext#@netorgft16712299.onmicrosoft.com::19a3e9ba-e92a-4232-87aa-a87e9609de11" providerId="AD" clId="Web-{A136E46C-392D-442E-2FBE-9203B1EACA0A}" dt="2026-01-21T01:38:56.734" v="6" actId="1076"/>
          <ac:picMkLst>
            <pc:docMk/>
            <pc:sldMk cId="3741011873" sldId="271"/>
            <ac:picMk id="3" creationId="{F52904ED-1F45-44FC-2352-2FD884BE26B1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A136E46C-392D-442E-2FBE-9203B1EACA0A}" dt="2026-01-21T01:38:42.451" v="3" actId="1076"/>
        <pc:sldMkLst>
          <pc:docMk/>
          <pc:sldMk cId="4162286584" sldId="279"/>
        </pc:sldMkLst>
        <pc:picChg chg="add mod">
          <ac:chgData name="camdenwhitlock3" userId="S::camdenwhitlock3_icloud.com#ext#@netorgft16712299.onmicrosoft.com::19a3e9ba-e92a-4232-87aa-a87e9609de11" providerId="AD" clId="Web-{A136E46C-392D-442E-2FBE-9203B1EACA0A}" dt="2026-01-21T01:38:42.451" v="3" actId="1076"/>
          <ac:picMkLst>
            <pc:docMk/>
            <pc:sldMk cId="4162286584" sldId="279"/>
            <ac:picMk id="3" creationId="{F61E97B2-CD7E-EFBF-D82D-7BE2043AAB2D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A136E46C-392D-442E-2FBE-9203B1EACA0A}" dt="2026-01-21T01:39:07.969" v="9" actId="1076"/>
        <pc:sldMkLst>
          <pc:docMk/>
          <pc:sldMk cId="663350634" sldId="280"/>
        </pc:sldMkLst>
        <pc:picChg chg="add mod">
          <ac:chgData name="camdenwhitlock3" userId="S::camdenwhitlock3_icloud.com#ext#@netorgft16712299.onmicrosoft.com::19a3e9ba-e92a-4232-87aa-a87e9609de11" providerId="AD" clId="Web-{A136E46C-392D-442E-2FBE-9203B1EACA0A}" dt="2026-01-21T01:39:07.969" v="9" actId="1076"/>
          <ac:picMkLst>
            <pc:docMk/>
            <pc:sldMk cId="663350634" sldId="280"/>
            <ac:picMk id="3" creationId="{0F3645F0-2171-3666-DEDA-08E1C707CF2F}"/>
          </ac:picMkLst>
        </pc:picChg>
      </pc:sldChg>
    </pc:docChg>
  </pc:docChgLst>
  <pc:docChgLst>
    <pc:chgData name="camdenwhitlock3" userId="S::camdenwhitlock3_icloud.com#ext#@netorgft16712299.onmicrosoft.com::19a3e9ba-e92a-4232-87aa-a87e9609de11" providerId="AD" clId="Web-{644D37A8-BCF4-390B-8308-15C8B743321C}"/>
    <pc:docChg chg="modSld">
      <pc:chgData name="camdenwhitlock3" userId="S::camdenwhitlock3_icloud.com#ext#@netorgft16712299.onmicrosoft.com::19a3e9ba-e92a-4232-87aa-a87e9609de11" providerId="AD" clId="Web-{644D37A8-BCF4-390B-8308-15C8B743321C}" dt="2026-01-25T14:14:35.406" v="149" actId="1076"/>
      <pc:docMkLst>
        <pc:docMk/>
      </pc:docMkLst>
      <pc:sldChg chg="addSp delSp modSp">
        <pc:chgData name="camdenwhitlock3" userId="S::camdenwhitlock3_icloud.com#ext#@netorgft16712299.onmicrosoft.com::19a3e9ba-e92a-4232-87aa-a87e9609de11" providerId="AD" clId="Web-{644D37A8-BCF4-390B-8308-15C8B743321C}" dt="2026-01-25T14:14:35.406" v="149" actId="1076"/>
        <pc:sldMkLst>
          <pc:docMk/>
          <pc:sldMk cId="2527721170" sldId="267"/>
        </pc:sldMkLst>
        <pc:picChg chg="del">
          <ac:chgData name="camdenwhitlock3" userId="S::camdenwhitlock3_icloud.com#ext#@netorgft16712299.onmicrosoft.com::19a3e9ba-e92a-4232-87aa-a87e9609de11" providerId="AD" clId="Web-{644D37A8-BCF4-390B-8308-15C8B743321C}" dt="2026-01-25T14:14:18.483" v="146"/>
          <ac:picMkLst>
            <pc:docMk/>
            <pc:sldMk cId="2527721170" sldId="267"/>
            <ac:picMk id="2" creationId="{3338C853-8893-8E89-50CA-7F03B1BD0BF0}"/>
          </ac:picMkLst>
        </pc:picChg>
        <pc:picChg chg="add mod">
          <ac:chgData name="camdenwhitlock3" userId="S::camdenwhitlock3_icloud.com#ext#@netorgft16712299.onmicrosoft.com::19a3e9ba-e92a-4232-87aa-a87e9609de11" providerId="AD" clId="Web-{644D37A8-BCF4-390B-8308-15C8B743321C}" dt="2026-01-25T14:14:35.406" v="149" actId="1076"/>
          <ac:picMkLst>
            <pc:docMk/>
            <pc:sldMk cId="2527721170" sldId="267"/>
            <ac:picMk id="6" creationId="{A195195C-F923-F915-ADF9-D3C8547DA800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644D37A8-BCF4-390B-8308-15C8B743321C}" dt="2026-01-25T14:12:28.107" v="123" actId="1076"/>
        <pc:sldMkLst>
          <pc:docMk/>
          <pc:sldMk cId="3490020077" sldId="285"/>
        </pc:sldMkLst>
        <pc:spChg chg="mod">
          <ac:chgData name="camdenwhitlock3" userId="S::camdenwhitlock3_icloud.com#ext#@netorgft16712299.onmicrosoft.com::19a3e9ba-e92a-4232-87aa-a87e9609de11" providerId="AD" clId="Web-{644D37A8-BCF4-390B-8308-15C8B743321C}" dt="2026-01-25T14:12:27.997" v="116" actId="1076"/>
          <ac:spMkLst>
            <pc:docMk/>
            <pc:sldMk cId="3490020077" sldId="285"/>
            <ac:spMk id="8" creationId="{35E67040-FE5A-2453-1B51-F5BD55EF598D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13" v="117" actId="1076"/>
          <ac:spMkLst>
            <pc:docMk/>
            <pc:sldMk cId="3490020077" sldId="285"/>
            <ac:spMk id="9" creationId="{5DCA809D-2144-A071-6C95-870D1013C8A6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28" v="118" actId="1076"/>
          <ac:spMkLst>
            <pc:docMk/>
            <pc:sldMk cId="3490020077" sldId="285"/>
            <ac:spMk id="10" creationId="{999CC266-B504-0A01-90CA-5D9688A11515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44" v="119" actId="1076"/>
          <ac:spMkLst>
            <pc:docMk/>
            <pc:sldMk cId="3490020077" sldId="285"/>
            <ac:spMk id="11" creationId="{00FA1DA6-0ED4-CDA7-F740-4B543BA86CDA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60" v="120" actId="1076"/>
          <ac:spMkLst>
            <pc:docMk/>
            <pc:sldMk cId="3490020077" sldId="285"/>
            <ac:spMk id="12" creationId="{48BD656E-0B62-DB89-A524-B8F525A80B22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75" v="121" actId="1076"/>
          <ac:spMkLst>
            <pc:docMk/>
            <pc:sldMk cId="3490020077" sldId="285"/>
            <ac:spMk id="13" creationId="{A2477487-4B75-5D28-6CD6-4195C351E99F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091" v="122" actId="1076"/>
          <ac:spMkLst>
            <pc:docMk/>
            <pc:sldMk cId="3490020077" sldId="285"/>
            <ac:spMk id="14" creationId="{3CD390C7-3405-3C4C-8770-14DC22B66B05}"/>
          </ac:spMkLst>
        </pc:spChg>
        <pc:spChg chg="mod">
          <ac:chgData name="camdenwhitlock3" userId="S::camdenwhitlock3_icloud.com#ext#@netorgft16712299.onmicrosoft.com::19a3e9ba-e92a-4232-87aa-a87e9609de11" providerId="AD" clId="Web-{644D37A8-BCF4-390B-8308-15C8B743321C}" dt="2026-01-25T14:12:28.107" v="123" actId="1076"/>
          <ac:spMkLst>
            <pc:docMk/>
            <pc:sldMk cId="3490020077" sldId="285"/>
            <ac:spMk id="15" creationId="{C67F21A9-BF93-5F36-B1C6-AF579AD78C50}"/>
          </ac:spMkLst>
        </pc:spChg>
        <pc:picChg chg="add mod ord modCrop">
          <ac:chgData name="camdenwhitlock3" userId="S::camdenwhitlock3_icloud.com#ext#@netorgft16712299.onmicrosoft.com::19a3e9ba-e92a-4232-87aa-a87e9609de11" providerId="AD" clId="Web-{644D37A8-BCF4-390B-8308-15C8B743321C}" dt="2026-01-25T14:12:27.872" v="112" actId="1076"/>
          <ac:picMkLst>
            <pc:docMk/>
            <pc:sldMk cId="3490020077" sldId="285"/>
            <ac:picMk id="2" creationId="{E9079D43-6D08-058E-42D9-8204D3D416F3}"/>
          </ac:picMkLst>
        </pc:picChg>
        <pc:picChg chg="add del mod">
          <ac:chgData name="camdenwhitlock3" userId="S::camdenwhitlock3_icloud.com#ext#@netorgft16712299.onmicrosoft.com::19a3e9ba-e92a-4232-87aa-a87e9609de11" providerId="AD" clId="Web-{644D37A8-BCF4-390B-8308-15C8B743321C}" dt="2026-01-25T14:07:28.426" v="33"/>
          <ac:picMkLst>
            <pc:docMk/>
            <pc:sldMk cId="3490020077" sldId="285"/>
            <ac:picMk id="4" creationId="{9CB16E05-2762-4293-44DC-0F813D88D329}"/>
          </ac:picMkLst>
        </pc:picChg>
        <pc:picChg chg="add mod ord modCrop">
          <ac:chgData name="camdenwhitlock3" userId="S::camdenwhitlock3_icloud.com#ext#@netorgft16712299.onmicrosoft.com::19a3e9ba-e92a-4232-87aa-a87e9609de11" providerId="AD" clId="Web-{644D37A8-BCF4-390B-8308-15C8B743321C}" dt="2026-01-25T14:12:27.919" v="113" actId="1076"/>
          <ac:picMkLst>
            <pc:docMk/>
            <pc:sldMk cId="3490020077" sldId="285"/>
            <ac:picMk id="5" creationId="{23B2FAB0-2B42-2251-9D9F-E6BE7374F73C}"/>
          </ac:picMkLst>
        </pc:picChg>
        <pc:picChg chg="add mod ord modCrop">
          <ac:chgData name="camdenwhitlock3" userId="S::camdenwhitlock3_icloud.com#ext#@netorgft16712299.onmicrosoft.com::19a3e9ba-e92a-4232-87aa-a87e9609de11" providerId="AD" clId="Web-{644D37A8-BCF4-390B-8308-15C8B743321C}" dt="2026-01-25T14:12:27.982" v="115" actId="1076"/>
          <ac:picMkLst>
            <pc:docMk/>
            <pc:sldMk cId="3490020077" sldId="285"/>
            <ac:picMk id="6" creationId="{3BFBAD36-2C94-A7C5-5291-F9E1EA90556D}"/>
          </ac:picMkLst>
        </pc:picChg>
        <pc:picChg chg="del mod">
          <ac:chgData name="camdenwhitlock3" userId="S::camdenwhitlock3_icloud.com#ext#@netorgft16712299.onmicrosoft.com::19a3e9ba-e92a-4232-87aa-a87e9609de11" providerId="AD" clId="Web-{644D37A8-BCF4-390B-8308-15C8B743321C}" dt="2026-01-25T14:03:46.488" v="1"/>
          <ac:picMkLst>
            <pc:docMk/>
            <pc:sldMk cId="3490020077" sldId="285"/>
            <ac:picMk id="7" creationId="{17DFEDDA-78D9-525E-4A3D-0B9E8CCE28EA}"/>
          </ac:picMkLst>
        </pc:picChg>
        <pc:picChg chg="add mod ord modCrop">
          <ac:chgData name="camdenwhitlock3" userId="S::camdenwhitlock3_icloud.com#ext#@netorgft16712299.onmicrosoft.com::19a3e9ba-e92a-4232-87aa-a87e9609de11" providerId="AD" clId="Web-{644D37A8-BCF4-390B-8308-15C8B743321C}" dt="2026-01-25T14:12:27.950" v="114" actId="1076"/>
          <ac:picMkLst>
            <pc:docMk/>
            <pc:sldMk cId="3490020077" sldId="285"/>
            <ac:picMk id="16" creationId="{1F7572E3-0151-91B2-E96F-E750F5437B0D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644D37A8-BCF4-390B-8308-15C8B743321C}" dt="2026-01-25T14:12:44.482" v="145"/>
        <pc:sldMkLst>
          <pc:docMk/>
          <pc:sldMk cId="3269849238" sldId="287"/>
        </pc:sldMkLst>
        <pc:spChg chg="add del mod">
          <ac:chgData name="camdenwhitlock3" userId="S::camdenwhitlock3_icloud.com#ext#@netorgft16712299.onmicrosoft.com::19a3e9ba-e92a-4232-87aa-a87e9609de11" providerId="AD" clId="Web-{644D37A8-BCF4-390B-8308-15C8B743321C}" dt="2026-01-25T14:12:44.482" v="145"/>
          <ac:spMkLst>
            <pc:docMk/>
            <pc:sldMk cId="3269849238" sldId="287"/>
            <ac:spMk id="4" creationId="{09CC7BBD-337A-6035-9DF9-81CCCE2EB44B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6.263" v="131"/>
          <ac:spMkLst>
            <pc:docMk/>
            <pc:sldMk cId="3269849238" sldId="287"/>
            <ac:spMk id="8" creationId="{B90A84B7-6B6A-D39C-7388-ACA92D1D1D95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6.263" v="130"/>
          <ac:spMkLst>
            <pc:docMk/>
            <pc:sldMk cId="3269849238" sldId="287"/>
            <ac:spMk id="9" creationId="{3B773FAA-0A85-F51D-48E4-8C2F84CDA8C5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6.263" v="129"/>
          <ac:spMkLst>
            <pc:docMk/>
            <pc:sldMk cId="3269849238" sldId="287"/>
            <ac:spMk id="10" creationId="{D577CA8F-9EC9-57E4-129A-4EF989A7E89F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6.263" v="128"/>
          <ac:spMkLst>
            <pc:docMk/>
            <pc:sldMk cId="3269849238" sldId="287"/>
            <ac:spMk id="11" creationId="{0B0E5494-FE52-691A-EEA8-70A2E9B87C85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6.263" v="127"/>
          <ac:spMkLst>
            <pc:docMk/>
            <pc:sldMk cId="3269849238" sldId="287"/>
            <ac:spMk id="12" creationId="{8B0DE6F7-6824-F678-8C03-41942E160C59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5.825" v="126"/>
          <ac:spMkLst>
            <pc:docMk/>
            <pc:sldMk cId="3269849238" sldId="287"/>
            <ac:spMk id="13" creationId="{538BAF1C-E254-C559-6079-05CA55E392A4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5.825" v="125"/>
          <ac:spMkLst>
            <pc:docMk/>
            <pc:sldMk cId="3269849238" sldId="287"/>
            <ac:spMk id="14" creationId="{2A21D8E3-BBB9-A24E-7D31-74ADF706BE88}"/>
          </ac:spMkLst>
        </pc:spChg>
        <pc:spChg chg="del">
          <ac:chgData name="camdenwhitlock3" userId="S::camdenwhitlock3_icloud.com#ext#@netorgft16712299.onmicrosoft.com::19a3e9ba-e92a-4232-87aa-a87e9609de11" providerId="AD" clId="Web-{644D37A8-BCF4-390B-8308-15C8B743321C}" dt="2026-01-25T14:12:35.825" v="124"/>
          <ac:spMkLst>
            <pc:docMk/>
            <pc:sldMk cId="3269849238" sldId="287"/>
            <ac:spMk id="15" creationId="{FA370C21-C293-5289-0C10-2BCD99E3EA7D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32" v="137"/>
          <ac:spMkLst>
            <pc:docMk/>
            <pc:sldMk cId="3269849238" sldId="287"/>
            <ac:spMk id="23" creationId="{9C5D09E1-2764-D2D5-5007-A987A62FD363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32" v="138"/>
          <ac:spMkLst>
            <pc:docMk/>
            <pc:sldMk cId="3269849238" sldId="287"/>
            <ac:spMk id="25" creationId="{9651310D-B278-E52C-F6A0-748E3B2BE16B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47" v="139"/>
          <ac:spMkLst>
            <pc:docMk/>
            <pc:sldMk cId="3269849238" sldId="287"/>
            <ac:spMk id="27" creationId="{2A7DA99D-B0DD-180B-653D-6DF41011C926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63" v="140"/>
          <ac:spMkLst>
            <pc:docMk/>
            <pc:sldMk cId="3269849238" sldId="287"/>
            <ac:spMk id="29" creationId="{95387A3C-2BE2-F953-82DD-A7CFAF5E26C5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78" v="141"/>
          <ac:spMkLst>
            <pc:docMk/>
            <pc:sldMk cId="3269849238" sldId="287"/>
            <ac:spMk id="31" creationId="{FFD909EB-EB33-CC7A-F910-2FE6DD375499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794" v="142"/>
          <ac:spMkLst>
            <pc:docMk/>
            <pc:sldMk cId="3269849238" sldId="287"/>
            <ac:spMk id="33" creationId="{871B850C-8230-5E1F-7EC8-4B68CE59BB5C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810" v="143"/>
          <ac:spMkLst>
            <pc:docMk/>
            <pc:sldMk cId="3269849238" sldId="287"/>
            <ac:spMk id="35" creationId="{B8918DA8-0785-C024-189F-11CC3794D0E7}"/>
          </ac:spMkLst>
        </pc:spChg>
        <pc:spChg chg="add">
          <ac:chgData name="camdenwhitlock3" userId="S::camdenwhitlock3_icloud.com#ext#@netorgft16712299.onmicrosoft.com::19a3e9ba-e92a-4232-87aa-a87e9609de11" providerId="AD" clId="Web-{644D37A8-BCF4-390B-8308-15C8B743321C}" dt="2026-01-25T14:12:36.825" v="144"/>
          <ac:spMkLst>
            <pc:docMk/>
            <pc:sldMk cId="3269849238" sldId="287"/>
            <ac:spMk id="37" creationId="{1E4217C0-A807-84D2-BEED-7E0D3A4CDEB5}"/>
          </ac:spMkLst>
        </pc:spChg>
        <pc:picChg chg="add">
          <ac:chgData name="camdenwhitlock3" userId="S::camdenwhitlock3_icloud.com#ext#@netorgft16712299.onmicrosoft.com::19a3e9ba-e92a-4232-87aa-a87e9609de11" providerId="AD" clId="Web-{644D37A8-BCF4-390B-8308-15C8B743321C}" dt="2026-01-25T14:12:36.607" v="133"/>
          <ac:picMkLst>
            <pc:docMk/>
            <pc:sldMk cId="3269849238" sldId="287"/>
            <ac:picMk id="6" creationId="{CD279DE0-1FDC-CF35-E8B9-8DCDF8D141C0}"/>
          </ac:picMkLst>
        </pc:picChg>
        <pc:picChg chg="del">
          <ac:chgData name="camdenwhitlock3" userId="S::camdenwhitlock3_icloud.com#ext#@netorgft16712299.onmicrosoft.com::19a3e9ba-e92a-4232-87aa-a87e9609de11" providerId="AD" clId="Web-{644D37A8-BCF4-390B-8308-15C8B743321C}" dt="2026-01-25T14:12:36.263" v="132"/>
          <ac:picMkLst>
            <pc:docMk/>
            <pc:sldMk cId="3269849238" sldId="287"/>
            <ac:picMk id="7" creationId="{390A4C65-ED06-0CFD-4011-913D9D1B02A9}"/>
          </ac:picMkLst>
        </pc:picChg>
        <pc:picChg chg="add">
          <ac:chgData name="camdenwhitlock3" userId="S::camdenwhitlock3_icloud.com#ext#@netorgft16712299.onmicrosoft.com::19a3e9ba-e92a-4232-87aa-a87e9609de11" providerId="AD" clId="Web-{644D37A8-BCF4-390B-8308-15C8B743321C}" dt="2026-01-25T14:12:36.638" v="134"/>
          <ac:picMkLst>
            <pc:docMk/>
            <pc:sldMk cId="3269849238" sldId="287"/>
            <ac:picMk id="17" creationId="{FC7BDE13-C626-D509-A0EA-7D25535982C6}"/>
          </ac:picMkLst>
        </pc:picChg>
        <pc:picChg chg="add">
          <ac:chgData name="camdenwhitlock3" userId="S::camdenwhitlock3_icloud.com#ext#@netorgft16712299.onmicrosoft.com::19a3e9ba-e92a-4232-87aa-a87e9609de11" providerId="AD" clId="Web-{644D37A8-BCF4-390B-8308-15C8B743321C}" dt="2026-01-25T14:12:36.685" v="135"/>
          <ac:picMkLst>
            <pc:docMk/>
            <pc:sldMk cId="3269849238" sldId="287"/>
            <ac:picMk id="19" creationId="{7C2FDC2F-9A62-A1D2-AB79-D0B85ED19524}"/>
          </ac:picMkLst>
        </pc:picChg>
        <pc:picChg chg="add">
          <ac:chgData name="camdenwhitlock3" userId="S::camdenwhitlock3_icloud.com#ext#@netorgft16712299.onmicrosoft.com::19a3e9ba-e92a-4232-87aa-a87e9609de11" providerId="AD" clId="Web-{644D37A8-BCF4-390B-8308-15C8B743321C}" dt="2026-01-25T14:12:36.716" v="136"/>
          <ac:picMkLst>
            <pc:docMk/>
            <pc:sldMk cId="3269849238" sldId="287"/>
            <ac:picMk id="21" creationId="{D7FE8A15-80DB-05CC-A064-C4CAA1CBEB82}"/>
          </ac:picMkLst>
        </pc:picChg>
      </pc:sldChg>
    </pc:docChg>
  </pc:docChgLst>
  <pc:docChgLst>
    <pc:chgData name="camdenwhitlock3" userId="S::camdenwhitlock3_icloud.com#ext#@netorgft16712299.onmicrosoft.com::19a3e9ba-e92a-4232-87aa-a87e9609de11" providerId="AD" clId="Web-{E5BBF921-42EF-666E-AFC3-F5D5D35899E0}"/>
    <pc:docChg chg="modSld">
      <pc:chgData name="camdenwhitlock3" userId="S::camdenwhitlock3_icloud.com#ext#@netorgft16712299.onmicrosoft.com::19a3e9ba-e92a-4232-87aa-a87e9609de11" providerId="AD" clId="Web-{E5BBF921-42EF-666E-AFC3-F5D5D35899E0}" dt="2026-01-21T01:38:14.612" v="6" actId="14100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E5BBF921-42EF-666E-AFC3-F5D5D35899E0}" dt="2026-01-21T01:36:31.903" v="0"/>
        <pc:sldMkLst>
          <pc:docMk/>
          <pc:sldMk cId="195467307" sldId="264"/>
        </pc:sldMkLst>
        <pc:picChg chg="mod">
          <ac:chgData name="camdenwhitlock3" userId="S::camdenwhitlock3_icloud.com#ext#@netorgft16712299.onmicrosoft.com::19a3e9ba-e92a-4232-87aa-a87e9609de11" providerId="AD" clId="Web-{E5BBF921-42EF-666E-AFC3-F5D5D35899E0}" dt="2026-01-21T01:36:31.903" v="0"/>
          <ac:picMkLst>
            <pc:docMk/>
            <pc:sldMk cId="195467307" sldId="264"/>
            <ac:picMk id="9" creationId="{AB5F2080-99F1-1D65-C4C5-BCA04C95CBA5}"/>
          </ac:picMkLst>
        </pc:picChg>
      </pc:sldChg>
      <pc:sldChg chg="addSp delSp modSp">
        <pc:chgData name="camdenwhitlock3" userId="S::camdenwhitlock3_icloud.com#ext#@netorgft16712299.onmicrosoft.com::19a3e9ba-e92a-4232-87aa-a87e9609de11" providerId="AD" clId="Web-{E5BBF921-42EF-666E-AFC3-F5D5D35899E0}" dt="2026-01-21T01:38:14.612" v="6" actId="14100"/>
        <pc:sldMkLst>
          <pc:docMk/>
          <pc:sldMk cId="0" sldId="266"/>
        </pc:sldMkLst>
        <pc:picChg chg="add mod">
          <ac:chgData name="camdenwhitlock3" userId="S::camdenwhitlock3_icloud.com#ext#@netorgft16712299.onmicrosoft.com::19a3e9ba-e92a-4232-87aa-a87e9609de11" providerId="AD" clId="Web-{E5BBF921-42EF-666E-AFC3-F5D5D35899E0}" dt="2026-01-21T01:38:14.612" v="6" actId="14100"/>
          <ac:picMkLst>
            <pc:docMk/>
            <pc:sldMk cId="0" sldId="266"/>
            <ac:picMk id="2" creationId="{65D8F21A-5E09-A374-0580-FCFF8C267CBE}"/>
          </ac:picMkLst>
        </pc:picChg>
      </pc:sldChg>
    </pc:docChg>
  </pc:docChgLst>
  <pc:docChgLst>
    <pc:chgData name="camdenwhitlock3" userId="S::camdenwhitlock3_icloud.com#ext#@netorgft16712299.onmicrosoft.com::19a3e9ba-e92a-4232-87aa-a87e9609de11" providerId="AD" clId="Web-{6CA5CA23-CEFD-8C03-C3C7-0EE3D5C83EAC}"/>
    <pc:docChg chg="modSld">
      <pc:chgData name="camdenwhitlock3" userId="S::camdenwhitlock3_icloud.com#ext#@netorgft16712299.onmicrosoft.com::19a3e9ba-e92a-4232-87aa-a87e9609de11" providerId="AD" clId="Web-{6CA5CA23-CEFD-8C03-C3C7-0EE3D5C83EAC}" dt="2026-01-25T13:04:00.087" v="0" actId="20577"/>
      <pc:docMkLst>
        <pc:docMk/>
      </pc:docMkLst>
      <pc:sldChg chg="modSp">
        <pc:chgData name="camdenwhitlock3" userId="S::camdenwhitlock3_icloud.com#ext#@netorgft16712299.onmicrosoft.com::19a3e9ba-e92a-4232-87aa-a87e9609de11" providerId="AD" clId="Web-{6CA5CA23-CEFD-8C03-C3C7-0EE3D5C83EAC}" dt="2026-01-25T13:04:00.087" v="0" actId="20577"/>
        <pc:sldMkLst>
          <pc:docMk/>
          <pc:sldMk cId="195467307" sldId="264"/>
        </pc:sldMkLst>
        <pc:spChg chg="mod">
          <ac:chgData name="camdenwhitlock3" userId="S::camdenwhitlock3_icloud.com#ext#@netorgft16712299.onmicrosoft.com::19a3e9ba-e92a-4232-87aa-a87e9609de11" providerId="AD" clId="Web-{6CA5CA23-CEFD-8C03-C3C7-0EE3D5C83EAC}" dt="2026-01-25T13:04:00.087" v="0" actId="20577"/>
          <ac:spMkLst>
            <pc:docMk/>
            <pc:sldMk cId="195467307" sldId="264"/>
            <ac:spMk id="11" creationId="{07E308B3-3885-1755-07ED-49FA412DA429}"/>
          </ac:spMkLst>
        </pc:spChg>
      </pc:sldChg>
    </pc:docChg>
  </pc:docChgLst>
</pc:chgInfo>
</file>

<file path=ppt/comments/modernComment_10C_C9C3C0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C2448C-BB0C-244E-8E77-AAB34937F134}" authorId="{9DA6B87D-062A-2702-BABC-DD6E2094FD6B}" status="resolved" created="2025-08-02T03:12:51.253" complete="100000">
    <pc:sldMkLst xmlns:pc="http://schemas.microsoft.com/office/powerpoint/2013/main/command">
      <pc:docMk/>
      <pc:sldMk cId="3385049335" sldId="268"/>
    </pc:sldMkLst>
    <p188:txBody>
      <a:bodyPr/>
      <a:lstStyle/>
      <a:p>
        <a:r>
          <a:rPr lang="en-US"/>
          <a:t>Understandung Diverse Actives
- Small Molecules
- Polymers
- Bioligics
Expertise with Numerous Dosage Forms (working in this...)
Injectable
Transdermal
Topical &amp; Local Delivery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harmosaic.com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harmosaic.com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harmosaic.com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424E4F-19C1-15CD-2928-8EF08A179DAD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335E691-B429-1A81-FFF9-7B7A93F2F8B9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FCDC7-4A15-A54C-6638-4D16CE5BC0A3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DE5021-C017-EE68-F732-8F9593D8DD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EF11D03-A079-9923-DEA2-AAD5E8E73C09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20AD4-8AEC-7AB8-F215-6FD6F502EC49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A7751C-F50E-0178-3A36-BA5D8542E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045253-8466-80C9-8126-D6913DF5C93E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FB1392A-B024-278B-74DD-3EFABBC893A3}"/>
              </a:ext>
            </a:extLst>
          </p:cNvPr>
          <p:cNvSpPr/>
          <p:nvPr userDrawn="1"/>
        </p:nvSpPr>
        <p:spPr>
          <a:xfrm>
            <a:off x="0" y="6032460"/>
            <a:ext cx="12192000" cy="825540"/>
          </a:xfrm>
          <a:custGeom>
            <a:avLst/>
            <a:gdLst/>
            <a:ahLst/>
            <a:cxnLst/>
            <a:rect l="l" t="t" r="r" b="b"/>
            <a:pathLst>
              <a:path w="4816592" h="326139">
                <a:moveTo>
                  <a:pt x="0" y="0"/>
                </a:moveTo>
                <a:lnTo>
                  <a:pt x="4816592" y="0"/>
                </a:lnTo>
                <a:lnTo>
                  <a:pt x="4816592" y="326139"/>
                </a:lnTo>
                <a:lnTo>
                  <a:pt x="0" y="326139"/>
                </a:lnTo>
                <a:close/>
              </a:path>
            </a:pathLst>
          </a:custGeom>
          <a:solidFill>
            <a:srgbClr val="579CCC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BEF95-A911-5D0B-25F7-C4BF00553C84}"/>
              </a:ext>
            </a:extLst>
          </p:cNvPr>
          <p:cNvSpPr txBox="1"/>
          <p:nvPr userDrawn="1"/>
        </p:nvSpPr>
        <p:spPr>
          <a:xfrm>
            <a:off x="5885623" y="6205449"/>
            <a:ext cx="6036246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499"/>
              </a:lnSpc>
            </a:pP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2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 tooltip="http://www.pharmosaic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| Slide </a:t>
            </a:r>
            <a:fld id="{330EA680-D336-4FF7-8B7A-9848BB0A1C32}" type="slidenum">
              <a:rPr lang="en-US" sz="1200" smtClean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pPr algn="r">
                <a:lnSpc>
                  <a:spcPts val="3499"/>
                </a:lnSpc>
              </a:pPr>
              <a:t>‹#›</a:t>
            </a:fld>
            <a:endParaRPr lang="en-US" sz="1200" b="1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  <a:sym typeface="Lato Bol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451CAB-E188-A5CD-C20E-B40BE35E6E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558" y="6073755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0FA342-3388-EA3A-DA39-CC1B5BDF13D0}"/>
              </a:ext>
            </a:extLst>
          </p:cNvPr>
          <p:cNvSpPr txBox="1">
            <a:spLocks/>
          </p:cNvSpPr>
          <p:nvPr userDrawn="1"/>
        </p:nvSpPr>
        <p:spPr>
          <a:xfrm>
            <a:off x="8610600" y="6295964"/>
            <a:ext cx="10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68421F-171E-400E-9AF0-9F6CABAB63C1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harmosaic.com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mailto:mdoherty@pharmosaic.com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www.linkedin.com/in/michaelquinndohert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pharmosaic.com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mailto:Mdoherty@pharmosaic.com" TargetMode="External"/><Relationship Id="rId4" Type="http://schemas.openxmlformats.org/officeDocument/2006/relationships/hyperlink" Target="https://www.linkedin.com/company/pharmosaic-consulting/" TargetMode="Externa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0C_C9C3C0F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6" y="-2971"/>
            <a:ext cx="12188300" cy="688771"/>
            <a:chOff x="0" y="0"/>
            <a:chExt cx="5096870" cy="326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6870" cy="326139"/>
            </a:xfrm>
            <a:custGeom>
              <a:avLst/>
              <a:gdLst/>
              <a:ahLst/>
              <a:cxnLst/>
              <a:rect l="l" t="t" r="r" b="b"/>
              <a:pathLst>
                <a:path w="5096870" h="326139">
                  <a:moveTo>
                    <a:pt x="0" y="0"/>
                  </a:moveTo>
                  <a:lnTo>
                    <a:pt x="5096870" y="0"/>
                  </a:lnTo>
                  <a:lnTo>
                    <a:pt x="5096870" y="326139"/>
                  </a:lnTo>
                  <a:lnTo>
                    <a:pt x="0" y="326139"/>
                  </a:lnTo>
                  <a:close/>
                </a:path>
              </a:pathLst>
            </a:custGeom>
            <a:solidFill>
              <a:srgbClr val="579CC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8237" y="54527"/>
              <a:ext cx="4815130" cy="2716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17" y="3009343"/>
            <a:ext cx="12192001" cy="4014734"/>
            <a:chOff x="0" y="0"/>
            <a:chExt cx="4816593" cy="144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449379"/>
            </a:xfrm>
            <a:custGeom>
              <a:avLst/>
              <a:gdLst/>
              <a:ahLst/>
              <a:cxnLst/>
              <a:rect l="l" t="t" r="r" b="b"/>
              <a:pathLst>
                <a:path w="4816592" h="1449379">
                  <a:moveTo>
                    <a:pt x="0" y="0"/>
                  </a:moveTo>
                  <a:lnTo>
                    <a:pt x="4816592" y="0"/>
                  </a:lnTo>
                  <a:lnTo>
                    <a:pt x="4816592" y="1449379"/>
                  </a:lnTo>
                  <a:lnTo>
                    <a:pt x="0" y="1449379"/>
                  </a:lnTo>
                  <a:close/>
                </a:path>
              </a:pathLst>
            </a:custGeom>
            <a:solidFill>
              <a:srgbClr val="579CC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487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6177DA8A-1749-83D3-170B-C05BB5F9AB2C}"/>
              </a:ext>
            </a:extLst>
          </p:cNvPr>
          <p:cNvSpPr txBox="1"/>
          <p:nvPr/>
        </p:nvSpPr>
        <p:spPr>
          <a:xfrm>
            <a:off x="3207743" y="3431117"/>
            <a:ext cx="5776515" cy="134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33"/>
              </a:lnSpc>
            </a:pPr>
            <a:r>
              <a:rPr lang="en-US" sz="3500" b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Expertise That Sticks</a:t>
            </a:r>
          </a:p>
          <a:p>
            <a:pPr algn="ctr">
              <a:lnSpc>
                <a:spcPts val="3733"/>
              </a:lnSpc>
            </a:pPr>
            <a:r>
              <a:rPr lang="en-US" sz="2000" b="1" i="1" err="1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Pharmosaic</a:t>
            </a:r>
            <a:r>
              <a:rPr lang="en-US" sz="2000" b="1" i="1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 Consulting™ LLC Pitch Deck</a:t>
            </a:r>
          </a:p>
          <a:p>
            <a:pPr algn="ctr">
              <a:lnSpc>
                <a:spcPts val="3733"/>
              </a:lnSpc>
            </a:pPr>
            <a:r>
              <a:rPr lang="en-US" sz="15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Presented by Michael Quinn Doherty</a:t>
            </a:r>
            <a:endParaRPr lang="en-US" sz="1500" b="1">
              <a:solidFill>
                <a:srgbClr val="FFFFFF"/>
              </a:solidFill>
              <a:latin typeface="Lato Bold"/>
              <a:ea typeface="Lato Bold"/>
              <a:cs typeface="Lato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2E09ED1-9EF3-6086-8E8C-41F2353E1394}"/>
              </a:ext>
            </a:extLst>
          </p:cNvPr>
          <p:cNvSpPr txBox="1"/>
          <p:nvPr/>
        </p:nvSpPr>
        <p:spPr>
          <a:xfrm>
            <a:off x="7253246" y="6446532"/>
            <a:ext cx="4633764" cy="257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333"/>
              </a:lnSpc>
            </a:pPr>
            <a:r>
              <a:rPr lang="en-US" sz="13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Confidential | </a:t>
            </a:r>
            <a:r>
              <a:rPr lang="en-US" sz="13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/>
                <a:ea typeface="Lato Bold"/>
                <a:cs typeface="Lato Bold"/>
                <a:sym typeface="Lato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endParaRPr lang="en-US" sz="1300" b="1" dirty="0">
              <a:solidFill>
                <a:schemeClr val="tx2">
                  <a:lumMod val="90000"/>
                  <a:lumOff val="10000"/>
                </a:schemeClr>
              </a:solidFill>
              <a:latin typeface="Lato Bold"/>
              <a:ea typeface="Lato Bold"/>
              <a:cs typeface="Lato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F2080-99F1-1D65-C4C5-BCA04C95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1159356"/>
            <a:ext cx="5080000" cy="1385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E308B3-3885-1755-07ED-49FA412DA429}"/>
              </a:ext>
            </a:extLst>
          </p:cNvPr>
          <p:cNvSpPr txBox="1"/>
          <p:nvPr/>
        </p:nvSpPr>
        <p:spPr>
          <a:xfrm>
            <a:off x="3883057" y="4780551"/>
            <a:ext cx="44280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Founder &amp; Principal Consultant</a:t>
            </a:r>
            <a:r>
              <a:rPr lang="en-US" sz="120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, </a:t>
            </a:r>
            <a:r>
              <a:rPr lang="en-US" sz="1200" err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Pharmosaic</a:t>
            </a:r>
            <a:r>
              <a:rPr lang="en-US" sz="120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 Consulting</a:t>
            </a:r>
            <a:endParaRPr lang="en-US" sz="1200">
              <a:solidFill>
                <a:srgbClr val="FFFD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A712E-AAA9-62C1-CB16-9FE991C95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827E11-F8D0-883F-5C3F-3F097964410D}"/>
              </a:ext>
            </a:extLst>
          </p:cNvPr>
          <p:cNvSpPr txBox="1"/>
          <p:nvPr/>
        </p:nvSpPr>
        <p:spPr>
          <a:xfrm>
            <a:off x="876576" y="1208430"/>
            <a:ext cx="6047256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Grounded in chemistry.</a:t>
            </a:r>
            <a:endParaRPr lang="en-US" sz="4400" b="1" i="1">
              <a:latin typeface="Lato Bold"/>
              <a:ea typeface="Lato Bold"/>
              <a:cs typeface="Lato Bold"/>
            </a:endParaRPr>
          </a:p>
          <a:p>
            <a:r>
              <a:rPr lang="en-US" sz="4400" b="1" i="1">
                <a:latin typeface="Lato Bold"/>
                <a:ea typeface="Lato Bold"/>
                <a:cs typeface="Lato Bold"/>
              </a:rPr>
              <a:t>Guided by strategy.</a:t>
            </a:r>
          </a:p>
          <a:p>
            <a:r>
              <a:rPr lang="en-US" sz="4400" b="1" i="1">
                <a:latin typeface="Lato Bold"/>
                <a:ea typeface="Lato Bold"/>
                <a:cs typeface="Lato Bold"/>
              </a:rPr>
              <a:t>Measured in outcomes.</a:t>
            </a:r>
          </a:p>
          <a:p>
            <a:endParaRPr lang="en-US" sz="3200" i="1">
              <a:latin typeface="Lato"/>
              <a:ea typeface="Lato Bold"/>
              <a:cs typeface="Lato Bold"/>
            </a:endParaRPr>
          </a:p>
          <a:p>
            <a:r>
              <a:rPr lang="en-US" sz="3200" i="1">
                <a:latin typeface="Lato"/>
                <a:ea typeface="Lato Bold"/>
                <a:cs typeface="Lato Bold"/>
              </a:rPr>
              <a:t>We move your development program forward.</a:t>
            </a:r>
          </a:p>
        </p:txBody>
      </p:sp>
      <p:pic>
        <p:nvPicPr>
          <p:cNvPr id="3" name="Picture 2" descr="A blue and black rectangular pattern&#10;&#10;AI-generated content may be incorrect.">
            <a:extLst>
              <a:ext uri="{FF2B5EF4-FFF2-40B4-BE49-F238E27FC236}">
                <a16:creationId xmlns:a16="http://schemas.microsoft.com/office/drawing/2014/main" id="{F52904ED-1F45-44FC-2352-2FD884BE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54" y="-733"/>
            <a:ext cx="51816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1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661BF-4779-82C4-09B6-5B18FF5A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9EB7-BD58-3554-36EE-E9FA2C82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06291-5C3E-D2A2-EB45-758D8E1C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702"/>
            <a:ext cx="4694057" cy="4136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Fractional leadership </a:t>
            </a:r>
            <a:endParaRPr lang="en-US"/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Support for R&amp;D challenges</a:t>
            </a:r>
            <a:endParaRPr lang="en-US"/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Strategic oversight</a:t>
            </a: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Technical advising</a:t>
            </a: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Knowledge &amp;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B2DD4-04EF-8990-F188-49826A111A75}"/>
              </a:ext>
            </a:extLst>
          </p:cNvPr>
          <p:cNvSpPr txBox="1"/>
          <p:nvPr/>
        </p:nvSpPr>
        <p:spPr>
          <a:xfrm>
            <a:off x="840153" y="1235363"/>
            <a:ext cx="9550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Leadership &amp; Program Support</a:t>
            </a:r>
          </a:p>
        </p:txBody>
      </p:sp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BFAEA82-2145-ED00-2150-1FA5F269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90" y="1672294"/>
            <a:ext cx="5731936" cy="3821290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58351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633D6-DED8-ECC9-67F7-AAA55718F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C484BF-9F8F-03E9-7E3A-DFB386F0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A60D-9342-D9E7-67C4-E1A517677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163"/>
            <a:ext cx="5297055" cy="14596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Solving unmet patient needs</a:t>
            </a:r>
            <a:endParaRPr lang="en-US"/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Advancing disruptive drug delivery</a:t>
            </a: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Exploring novel therapeutic modalities</a:t>
            </a:r>
            <a:endParaRPr lang="en-US" sz="1600">
              <a:latin typeface="Lato Bold"/>
              <a:ea typeface="Lato Bold"/>
              <a:cs typeface="Lato Bold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083EB-3677-42D7-5F3D-28C192A1AD6E}"/>
              </a:ext>
            </a:extLst>
          </p:cNvPr>
          <p:cNvSpPr txBox="1"/>
          <p:nvPr/>
        </p:nvSpPr>
        <p:spPr>
          <a:xfrm>
            <a:off x="840153" y="1235363"/>
            <a:ext cx="9550755" cy="369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Innovation &amp; Technology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C4125E-A3C2-BB75-2F40-7EA6035509B6}"/>
              </a:ext>
            </a:extLst>
          </p:cNvPr>
          <p:cNvSpPr txBox="1">
            <a:spLocks/>
          </p:cNvSpPr>
          <p:nvPr/>
        </p:nvSpPr>
        <p:spPr>
          <a:xfrm>
            <a:off x="6132176" y="1716624"/>
            <a:ext cx="5297055" cy="1459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Designing innovative formulation strategies</a:t>
            </a:r>
            <a:endParaRPr lang="en-US" sz="1600">
              <a:latin typeface="Lato"/>
              <a:ea typeface="Lato Bold"/>
              <a:cs typeface="Lato Bold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Lato"/>
                <a:cs typeface="Lato"/>
              </a:rPr>
              <a:t>Accelerating emerging technologies</a:t>
            </a: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Lato"/>
              <a:ea typeface="Lato"/>
              <a:cs typeface="Lato"/>
            </a:endParaRPr>
          </a:p>
        </p:txBody>
      </p:sp>
      <p:pic>
        <p:nvPicPr>
          <p:cNvPr id="6" name="Picture 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A195195C-F923-F915-ADF9-D3C8547D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789"/>
            <a:ext cx="12192000" cy="19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74DE5-6D3E-D50A-D270-D7171982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96311-885B-C119-2D40-0D1A2511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9754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Michael Quinn Doherty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49C39-9EE6-DD5F-6867-313510D2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28" y="1100843"/>
            <a:ext cx="5259754" cy="36299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i="1">
                <a:latin typeface="Lato"/>
                <a:ea typeface="Lato"/>
                <a:cs typeface="Lato"/>
              </a:rPr>
              <a:t>Founder &amp; Principal Consultant</a:t>
            </a:r>
          </a:p>
          <a:p>
            <a:pPr marL="0" indent="0">
              <a:buNone/>
            </a:pPr>
            <a:r>
              <a:rPr lang="en-US" sz="1800" b="1" err="1">
                <a:latin typeface="Lato"/>
                <a:ea typeface="Lato"/>
                <a:cs typeface="Lato"/>
              </a:rPr>
              <a:t>Pharmosaic</a:t>
            </a:r>
            <a:r>
              <a:rPr lang="en-US" sz="1800" b="1">
                <a:latin typeface="Lato"/>
                <a:ea typeface="Lato"/>
                <a:cs typeface="Lato"/>
              </a:rPr>
              <a:t> Consulting™ LLC</a:t>
            </a:r>
          </a:p>
          <a:p>
            <a:pPr marL="0" indent="0">
              <a:buNone/>
            </a:pPr>
            <a:endParaRPr lang="en-US" sz="800" b="1" i="1">
              <a:latin typeface="Lato"/>
              <a:ea typeface="Lato"/>
              <a:cs typeface="Lato"/>
            </a:endParaRPr>
          </a:p>
          <a:p>
            <a:pPr marL="285750" indent="-285750"/>
            <a:r>
              <a:rPr lang="en-US" sz="1600">
                <a:latin typeface="Lato"/>
                <a:ea typeface="Lato"/>
                <a:cs typeface="Lato"/>
              </a:rPr>
              <a:t>20+ years in drug substance &amp; product development</a:t>
            </a:r>
          </a:p>
          <a:p>
            <a:pPr marL="285750" indent="-285750"/>
            <a:r>
              <a:rPr lang="en-US" sz="1600">
                <a:latin typeface="Lato"/>
                <a:ea typeface="Lato"/>
                <a:cs typeface="Lato"/>
              </a:rPr>
              <a:t>Leadership roles at CDMOs &amp; pharma companies</a:t>
            </a:r>
          </a:p>
          <a:p>
            <a:pPr marL="285750" indent="-285750"/>
            <a:r>
              <a:rPr lang="en-US" sz="1600">
                <a:latin typeface="Lato"/>
                <a:ea typeface="Lato"/>
                <a:cs typeface="Lato"/>
              </a:rPr>
              <a:t>Expertise in biologic and small molecule development </a:t>
            </a:r>
          </a:p>
          <a:p>
            <a:pPr marL="285750" indent="-285750"/>
            <a:r>
              <a:rPr lang="en-US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Strong foundation in chemistry</a:t>
            </a:r>
          </a:p>
          <a:p>
            <a:pPr marL="285750" indent="-285750"/>
            <a:r>
              <a:rPr lang="en-US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Commitment to scientific rigor</a:t>
            </a:r>
          </a:p>
          <a:p>
            <a:pPr marL="285750" indent="-285750"/>
            <a:r>
              <a:rPr lang="en-US" sz="1600" kern="120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Innovator </a:t>
            </a:r>
            <a:r>
              <a:rPr lang="en-US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</a:t>
            </a:r>
            <a:r>
              <a:rPr lang="en-US" sz="1600" kern="120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topical</a:t>
            </a:r>
            <a:r>
              <a:rPr lang="en-US" sz="18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kern="120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injectable</a:t>
            </a:r>
            <a:r>
              <a:rPr lang="en-US" sz="1800" kern="120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</a:t>
            </a:r>
            <a:r>
              <a:rPr lang="en-US" sz="1600">
                <a:latin typeface="Lato"/>
                <a:ea typeface="Lato"/>
                <a:cs typeface="Lato"/>
              </a:rPr>
              <a:t> controlled-release delivery systems</a:t>
            </a:r>
            <a:endParaRPr lang="en-US"/>
          </a:p>
          <a:p>
            <a:pPr marL="285750" indent="-285750"/>
            <a:r>
              <a:rPr lang="en-US" sz="1600">
                <a:latin typeface="Lato"/>
                <a:ea typeface="Lato"/>
                <a:cs typeface="Lato"/>
              </a:rPr>
              <a:t>Delivers evidence-based, data-driven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20854-7A5B-4A4A-6D7E-AB6807BAFEF0}"/>
              </a:ext>
            </a:extLst>
          </p:cNvPr>
          <p:cNvSpPr txBox="1"/>
          <p:nvPr/>
        </p:nvSpPr>
        <p:spPr>
          <a:xfrm>
            <a:off x="836247" y="4929554"/>
            <a:ext cx="3778738" cy="745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r>
              <a:rPr lang="en-US" sz="1400" b="1" u="sng">
                <a:solidFill>
                  <a:srgbClr val="00B0F0"/>
                </a:solidFill>
                <a:latin typeface="Lato Bold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mdoherty@pharmosaic.com</a:t>
            </a:r>
            <a:r>
              <a:rPr lang="en-US" sz="1400" b="1">
                <a:solidFill>
                  <a:srgbClr val="00B0F0"/>
                </a:solidFill>
                <a:latin typeface="Lato Bold"/>
                <a:ea typeface="Lato"/>
                <a:cs typeface="Lato"/>
              </a:rPr>
              <a:t> </a:t>
            </a:r>
            <a:r>
              <a:rPr lang="en-US" sz="1400" b="1">
                <a:latin typeface="Lato Bold"/>
                <a:ea typeface="Lato"/>
                <a:cs typeface="Lato"/>
              </a:rPr>
              <a:t>​</a:t>
            </a:r>
          </a:p>
          <a:p>
            <a:pPr>
              <a:lnSpc>
                <a:spcPts val="975"/>
              </a:lnSpc>
            </a:pPr>
            <a:r>
              <a:rPr lang="en-US" sz="1400" b="1">
                <a:latin typeface="Lato Bold"/>
                <a:ea typeface="Lato"/>
                <a:cs typeface="Lato"/>
              </a:rPr>
              <a:t>​</a:t>
            </a:r>
          </a:p>
          <a:p>
            <a:pPr>
              <a:lnSpc>
                <a:spcPts val="2325"/>
              </a:lnSpc>
            </a:pPr>
            <a:r>
              <a:rPr lang="en-US" sz="1400" b="1" u="sng">
                <a:solidFill>
                  <a:srgbClr val="00B0F0"/>
                </a:solidFill>
                <a:latin typeface="Lato Bold"/>
                <a:ea typeface="Lato"/>
                <a:cs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linkedin.com/in/michaelquinndoherty</a:t>
            </a:r>
            <a:r>
              <a:rPr lang="en-US" sz="1400" b="1">
                <a:solidFill>
                  <a:srgbClr val="767676"/>
                </a:solidFill>
                <a:latin typeface="Lato Bold"/>
                <a:ea typeface="Lato"/>
                <a:cs typeface="Lato"/>
              </a:rPr>
              <a:t> </a:t>
            </a:r>
          </a:p>
        </p:txBody>
      </p:sp>
      <p:pic>
        <p:nvPicPr>
          <p:cNvPr id="7" name="Graphic 6" descr="Download LinkedIn Logo in SVG Vector or PNG File Format - Logo.wine">
            <a:extLst>
              <a:ext uri="{FF2B5EF4-FFF2-40B4-BE49-F238E27FC236}">
                <a16:creationId xmlns:a16="http://schemas.microsoft.com/office/drawing/2014/main" id="{CA99D319-1F75-85B5-F5B5-4E46FD232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0200" y="5302523"/>
            <a:ext cx="552345" cy="371603"/>
          </a:xfrm>
          <a:prstGeom prst="rect">
            <a:avLst/>
          </a:prstGeom>
        </p:spPr>
      </p:pic>
      <p:pic>
        <p:nvPicPr>
          <p:cNvPr id="9" name="Picture 8" descr="Email Generic Flat icon | Freepik">
            <a:extLst>
              <a:ext uri="{FF2B5EF4-FFF2-40B4-BE49-F238E27FC236}">
                <a16:creationId xmlns:a16="http://schemas.microsoft.com/office/drawing/2014/main" id="{4B43E084-F8FB-09CD-9F6E-9D1E2EDA8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84" y="4931707"/>
            <a:ext cx="312288" cy="310989"/>
          </a:xfrm>
          <a:prstGeom prst="rect">
            <a:avLst/>
          </a:prstGeom>
        </p:spPr>
      </p:pic>
      <p:pic>
        <p:nvPicPr>
          <p:cNvPr id="11" name="Picture 10" descr="A person in a suit&#10;&#10;AI-generated content may be incorrect.">
            <a:extLst>
              <a:ext uri="{FF2B5EF4-FFF2-40B4-BE49-F238E27FC236}">
                <a16:creationId xmlns:a16="http://schemas.microsoft.com/office/drawing/2014/main" id="{C2E0BE12-82A4-1794-A783-1193354468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856" t="2533" r="26779"/>
          <a:stretch>
            <a:fillRect/>
          </a:stretch>
        </p:blipFill>
        <p:spPr>
          <a:xfrm>
            <a:off x="6727659" y="365126"/>
            <a:ext cx="5185615" cy="5301080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61270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A2E934-DEB6-39EB-28DB-0031BEF49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2559D8-8364-B056-D5F6-836AD8A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1997"/>
            <a:ext cx="10515600" cy="128788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65A5"/>
                </a:solidFill>
                <a:latin typeface="Lato"/>
                <a:ea typeface="Lato"/>
                <a:cs typeface="Lato"/>
              </a:rPr>
              <a:t>Connect With </a:t>
            </a:r>
            <a:r>
              <a:rPr lang="en-US" b="1" err="1">
                <a:solidFill>
                  <a:srgbClr val="0065A5"/>
                </a:solidFill>
                <a:latin typeface="Lato"/>
                <a:ea typeface="Lato"/>
                <a:cs typeface="Lato"/>
              </a:rPr>
              <a:t>Pharmosaic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B6F3874-519B-913E-A324-304BD6A70221}"/>
              </a:ext>
            </a:extLst>
          </p:cNvPr>
          <p:cNvSpPr>
            <a:spLocks noGrp="1"/>
          </p:cNvSpPr>
          <p:nvPr/>
        </p:nvSpPr>
        <p:spPr>
          <a:xfrm>
            <a:off x="1793495" y="2421582"/>
            <a:ext cx="6722731" cy="16958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www.pharmosaic.com</a:t>
            </a:r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endParaRPr lang="en-US" sz="1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linkedin.com/company/pharmosaic-consulting</a:t>
            </a:r>
          </a:p>
          <a:p>
            <a:endParaRPr lang="en-US" sz="1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r>
              <a:rPr lang="en-US" sz="2000" b="1">
                <a:solidFill>
                  <a:srgbClr val="00B0F0"/>
                </a:solidFill>
                <a:latin typeface="Lato Bold"/>
                <a:ea typeface="Lato Bold"/>
                <a:cs typeface="Lato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mdoherty@pharmosaic.com</a:t>
            </a:r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  <a:p>
            <a:endParaRPr lang="en-US" sz="2000" b="1">
              <a:solidFill>
                <a:srgbClr val="00B0F0"/>
              </a:solidFill>
              <a:latin typeface="Lato Bold"/>
              <a:ea typeface="Lato Bold"/>
              <a:cs typeface="Lato Bold"/>
            </a:endParaRPr>
          </a:p>
        </p:txBody>
      </p:sp>
      <p:pic>
        <p:nvPicPr>
          <p:cNvPr id="6" name="Graphic 11" descr="Download LinkedIn Logo in SVG Vector or PNG File Format - Logo.wine">
            <a:extLst>
              <a:ext uri="{FF2B5EF4-FFF2-40B4-BE49-F238E27FC236}">
                <a16:creationId xmlns:a16="http://schemas.microsoft.com/office/drawing/2014/main" id="{2E5ADE6F-65F4-F62E-3933-0E18B3344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337" y="3050359"/>
            <a:ext cx="689114" cy="459410"/>
          </a:xfrm>
          <a:prstGeom prst="rect">
            <a:avLst/>
          </a:prstGeom>
        </p:spPr>
      </p:pic>
      <p:pic>
        <p:nvPicPr>
          <p:cNvPr id="7" name="Picture 6" descr="A blue circle with black letters&#10;&#10;AI-generated content may be incorrect.">
            <a:extLst>
              <a:ext uri="{FF2B5EF4-FFF2-40B4-BE49-F238E27FC236}">
                <a16:creationId xmlns:a16="http://schemas.microsoft.com/office/drawing/2014/main" id="{6A4E812D-1F3A-B640-E59A-CF8E7911E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677" y="2505003"/>
            <a:ext cx="370348" cy="338510"/>
          </a:xfrm>
          <a:prstGeom prst="rect">
            <a:avLst/>
          </a:prstGeom>
        </p:spPr>
      </p:pic>
      <p:pic>
        <p:nvPicPr>
          <p:cNvPr id="10" name="Picture 9" descr="Email Generic Flat icon | Freepik">
            <a:extLst>
              <a:ext uri="{FF2B5EF4-FFF2-40B4-BE49-F238E27FC236}">
                <a16:creationId xmlns:a16="http://schemas.microsoft.com/office/drawing/2014/main" id="{F093D187-0996-6196-7E27-66F7C8563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094" y="3666506"/>
            <a:ext cx="370903" cy="369604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B52DB286-C480-90FA-D074-CC217B399EFE}"/>
              </a:ext>
            </a:extLst>
          </p:cNvPr>
          <p:cNvSpPr txBox="1"/>
          <p:nvPr/>
        </p:nvSpPr>
        <p:spPr>
          <a:xfrm>
            <a:off x="558268" y="5267037"/>
            <a:ext cx="1107724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/>
              <a:t>We take your development program further—with sharp strategy, efficient execution, and measurable impact.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0037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0675-BA61-6245-2FCF-766BEDA67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EF7A6CE-3D28-030A-4FD9-35765D0FE38B}"/>
              </a:ext>
            </a:extLst>
          </p:cNvPr>
          <p:cNvSpPr txBox="1"/>
          <p:nvPr/>
        </p:nvSpPr>
        <p:spPr>
          <a:xfrm>
            <a:off x="1017388" y="1454651"/>
            <a:ext cx="507861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Transforming Data into Clear Insight.</a:t>
            </a:r>
          </a:p>
          <a:p>
            <a:endParaRPr lang="en-US" sz="4400" b="1" i="1">
              <a:latin typeface="Lato Bold"/>
              <a:ea typeface="Lato Bold"/>
              <a:cs typeface="Lato Bold"/>
            </a:endParaRPr>
          </a:p>
          <a:p>
            <a:r>
              <a:rPr lang="en-US" sz="3200" i="1">
                <a:latin typeface="Lato"/>
                <a:ea typeface="Lato Bold"/>
                <a:cs typeface="Lato Bold"/>
              </a:rPr>
              <a:t>Advancing step by step, together.</a:t>
            </a:r>
          </a:p>
        </p:txBody>
      </p:sp>
      <p:pic>
        <p:nvPicPr>
          <p:cNvPr id="3" name="Picture 2" descr="A blue and black rectangular pattern&#10;&#10;AI-generated content may be incorrect.">
            <a:extLst>
              <a:ext uri="{FF2B5EF4-FFF2-40B4-BE49-F238E27FC236}">
                <a16:creationId xmlns:a16="http://schemas.microsoft.com/office/drawing/2014/main" id="{0F3645F0-2171-3666-DEDA-08E1C707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54" y="-733"/>
            <a:ext cx="51816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9C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C0981-7058-C831-2C5F-30BCCE675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90DBE64-3679-04A7-5891-E905A08C4176}"/>
              </a:ext>
            </a:extLst>
          </p:cNvPr>
          <p:cNvSpPr txBox="1"/>
          <p:nvPr/>
        </p:nvSpPr>
        <p:spPr>
          <a:xfrm>
            <a:off x="2360246" y="2076938"/>
            <a:ext cx="74715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/>
              </a:rPr>
              <a:t>Thank You</a:t>
            </a:r>
            <a:endParaRPr lang="en-US" sz="7200" b="1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E50029-B675-ED4B-34C7-432853EBE7B4}"/>
              </a:ext>
            </a:extLst>
          </p:cNvPr>
          <p:cNvSpPr txBox="1"/>
          <p:nvPr/>
        </p:nvSpPr>
        <p:spPr>
          <a:xfrm>
            <a:off x="3873288" y="3666859"/>
            <a:ext cx="44280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Founder &amp; Principal Consultant</a:t>
            </a:r>
            <a:r>
              <a:rPr lang="en-US" sz="120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, </a:t>
            </a:r>
            <a:r>
              <a:rPr lang="en-US" sz="1200" err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Pharmosaic</a:t>
            </a:r>
            <a:r>
              <a:rPr lang="en-US" sz="1200">
                <a:solidFill>
                  <a:srgbClr val="FFFDF6"/>
                </a:solidFill>
                <a:latin typeface="Lato"/>
                <a:ea typeface="Calibri"/>
                <a:cs typeface="Calibri"/>
              </a:rPr>
              <a:t> Consulting™ LLC</a:t>
            </a:r>
            <a:endParaRPr lang="en-US" sz="1200">
              <a:solidFill>
                <a:srgbClr val="FFFDF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3F908-F6F3-5956-6A37-57440E163573}"/>
              </a:ext>
            </a:extLst>
          </p:cNvPr>
          <p:cNvSpPr txBox="1"/>
          <p:nvPr/>
        </p:nvSpPr>
        <p:spPr>
          <a:xfrm>
            <a:off x="3814672" y="3266321"/>
            <a:ext cx="45452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DF6"/>
                </a:solidFill>
                <a:latin typeface="Lato"/>
                <a:ea typeface="Calibri"/>
                <a:cs typeface="Calibri"/>
              </a:rPr>
              <a:t>Presented by Michael Doherty</a:t>
            </a:r>
            <a:endParaRPr lang="en-US" sz="2000" b="1">
              <a:solidFill>
                <a:srgbClr val="FFFD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2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E09F3-805A-6CB2-571F-B8263A549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053575-337C-E8E6-A498-776DE14B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Pharmosaic Consulting™ LLC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205C-B271-DE4E-D5D4-1E9FD796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8327"/>
            <a:ext cx="8205789" cy="41364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Drug Substance Developability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Formulation of Small Molecules, Biologics, &amp; Polymeric Actives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Liquid &amp; Semisolid Drug Product Development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Process Development &amp; Scale-Up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Statistical Analysis &amp; Design of Experiments (DoE)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CMC (Chemistry, Manufacturing, &amp; Controls)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Quality by Design (</a:t>
            </a:r>
            <a:r>
              <a:rPr lang="en-US" sz="160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QbD</a:t>
            </a: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Innovation &amp; Emerging Technologies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Fractional Leadership in Formulation &amp; Pharmaceutical Development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86412-2827-F2AF-83F4-9576FE81D92B}"/>
              </a:ext>
            </a:extLst>
          </p:cNvPr>
          <p:cNvSpPr txBox="1"/>
          <p:nvPr/>
        </p:nvSpPr>
        <p:spPr>
          <a:xfrm>
            <a:off x="842540" y="1269193"/>
            <a:ext cx="9550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Services Offered</a:t>
            </a:r>
          </a:p>
        </p:txBody>
      </p:sp>
    </p:spTree>
    <p:extLst>
      <p:ext uri="{BB962C8B-B14F-4D97-AF65-F5344CB8AC3E}">
        <p14:creationId xmlns:p14="http://schemas.microsoft.com/office/powerpoint/2010/main" val="84475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68B44D-54C0-BDBA-E429-BFF4ACD1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6B778-ED3B-963E-4A47-9DB65E8B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Our Values: A Mosaic of What Matters Most</a:t>
            </a:r>
            <a:endParaRPr lang="en-US" sz="3000"/>
          </a:p>
        </p:txBody>
      </p:sp>
      <p:pic>
        <p:nvPicPr>
          <p:cNvPr id="6" name="Picture 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CD279DE0-1FDC-CF35-E8B9-8DCDF8D1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" t="16501" r="71668" b="15353"/>
          <a:stretch>
            <a:fillRect/>
          </a:stretch>
        </p:blipFill>
        <p:spPr>
          <a:xfrm>
            <a:off x="710624" y="1829655"/>
            <a:ext cx="2941802" cy="3526478"/>
          </a:xfrm>
          <a:prstGeom prst="rect">
            <a:avLst/>
          </a:prstGeom>
        </p:spPr>
      </p:pic>
      <p:pic>
        <p:nvPicPr>
          <p:cNvPr id="17" name="Picture 16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FC7BDE13-C626-D509-A0EA-7D255359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56" r="46441" b="278"/>
          <a:stretch>
            <a:fillRect/>
          </a:stretch>
        </p:blipFill>
        <p:spPr>
          <a:xfrm>
            <a:off x="3538199" y="1338223"/>
            <a:ext cx="2761706" cy="3852147"/>
          </a:xfrm>
          <a:prstGeom prst="rect">
            <a:avLst/>
          </a:prstGeom>
        </p:spPr>
      </p:pic>
      <p:pic>
        <p:nvPicPr>
          <p:cNvPr id="19" name="Picture 18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7C2FDC2F-9A62-A1D2-AB79-D0B85ED19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26" t="16479" r="4272" b="15356"/>
          <a:stretch>
            <a:fillRect/>
          </a:stretch>
        </p:blipFill>
        <p:spPr>
          <a:xfrm>
            <a:off x="8716502" y="1830895"/>
            <a:ext cx="2723782" cy="3346638"/>
          </a:xfrm>
          <a:prstGeom prst="rect">
            <a:avLst/>
          </a:prstGeom>
        </p:spPr>
      </p:pic>
      <p:pic>
        <p:nvPicPr>
          <p:cNvPr id="21" name="Picture 20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D7FE8A15-80DB-05CC-A064-C4CAA1CB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11" t="12183" r="25485" b="9755"/>
          <a:stretch>
            <a:fillRect/>
          </a:stretch>
        </p:blipFill>
        <p:spPr>
          <a:xfrm>
            <a:off x="6134118" y="1989268"/>
            <a:ext cx="2776760" cy="32083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5D09E1-2764-D2D5-5007-A987A62FD363}"/>
              </a:ext>
            </a:extLst>
          </p:cNvPr>
          <p:cNvSpPr txBox="1"/>
          <p:nvPr/>
        </p:nvSpPr>
        <p:spPr>
          <a:xfrm>
            <a:off x="1084444" y="2582338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Shaped by Care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51310D-B278-E52C-F6A0-748E3B2BE16B}"/>
              </a:ext>
            </a:extLst>
          </p:cNvPr>
          <p:cNvSpPr txBox="1"/>
          <p:nvPr/>
        </p:nvSpPr>
        <p:spPr>
          <a:xfrm>
            <a:off x="3816156" y="2412651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Vision-Driven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7DA99D-B0DD-180B-653D-6DF41011C926}"/>
              </a:ext>
            </a:extLst>
          </p:cNvPr>
          <p:cNvSpPr txBox="1"/>
          <p:nvPr/>
        </p:nvSpPr>
        <p:spPr>
          <a:xfrm>
            <a:off x="6420092" y="2745468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Guided by Strategy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87A3C-2BE2-F953-82DD-A7CFAF5E26C5}"/>
              </a:ext>
            </a:extLst>
          </p:cNvPr>
          <p:cNvSpPr txBox="1"/>
          <p:nvPr/>
        </p:nvSpPr>
        <p:spPr>
          <a:xfrm>
            <a:off x="8978275" y="2914011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Chemistry Core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FD909EB-EB33-CC7A-F910-2FE6DD375499}"/>
              </a:ext>
            </a:extLst>
          </p:cNvPr>
          <p:cNvSpPr txBox="1">
            <a:spLocks/>
          </p:cNvSpPr>
          <p:nvPr/>
        </p:nvSpPr>
        <p:spPr>
          <a:xfrm>
            <a:off x="1116841" y="2930585"/>
            <a:ext cx="2137906" cy="2431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300">
                <a:solidFill>
                  <a:schemeClr val="bg1"/>
                </a:solidFill>
                <a:latin typeface="Lato"/>
                <a:ea typeface="Lato"/>
                <a:cs typeface="Lato"/>
              </a:rPr>
              <a:t>We embrace innovation to deliver future-ready solutions that advance development and improve patient outcomes.</a:t>
            </a:r>
            <a:endParaRPr lang="en-US" sz="130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871B850C-8230-5E1F-7EC8-4B68CE59BB5C}"/>
              </a:ext>
            </a:extLst>
          </p:cNvPr>
          <p:cNvSpPr txBox="1">
            <a:spLocks/>
          </p:cNvSpPr>
          <p:nvPr/>
        </p:nvSpPr>
        <p:spPr>
          <a:xfrm>
            <a:off x="3948469" y="2763262"/>
            <a:ext cx="1989712" cy="2431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prioritize patients and build partnerships grounded in empathy, transparency, and shared commitment.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B8918DA8-0785-C024-189F-11CC3794D0E7}"/>
              </a:ext>
            </a:extLst>
          </p:cNvPr>
          <p:cNvSpPr txBox="1">
            <a:spLocks/>
          </p:cNvSpPr>
          <p:nvPr/>
        </p:nvSpPr>
        <p:spPr>
          <a:xfrm>
            <a:off x="6659987" y="3115408"/>
            <a:ext cx="1722236" cy="2084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blend expertise with proactive risk management for flexible solutions.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1E4217C0-A807-84D2-BEED-7E0D3A4CDEB5}"/>
              </a:ext>
            </a:extLst>
          </p:cNvPr>
          <p:cNvSpPr txBox="1">
            <a:spLocks/>
          </p:cNvSpPr>
          <p:nvPr/>
        </p:nvSpPr>
        <p:spPr>
          <a:xfrm>
            <a:off x="9199230" y="3264303"/>
            <a:ext cx="1760413" cy="108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Our science drives precise, data-led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326984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0675-BA61-6245-2FCF-766BEDA67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EF7A6CE-3D28-030A-4FD9-35765D0FE38B}"/>
              </a:ext>
            </a:extLst>
          </p:cNvPr>
          <p:cNvSpPr txBox="1"/>
          <p:nvPr/>
        </p:nvSpPr>
        <p:spPr>
          <a:xfrm>
            <a:off x="681233" y="871604"/>
            <a:ext cx="5078612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Formulation Expertise that Delivers.</a:t>
            </a:r>
          </a:p>
          <a:p>
            <a:endParaRPr lang="en-US" sz="4400" b="1">
              <a:latin typeface="Lato Bold"/>
              <a:ea typeface="Lato Bold"/>
              <a:cs typeface="Lato Bold"/>
            </a:endParaRPr>
          </a:p>
          <a:p>
            <a:r>
              <a:rPr lang="en-US" sz="3200" i="1">
                <a:latin typeface="Lato"/>
                <a:ea typeface="Lato Bold"/>
                <a:cs typeface="Lato Bold"/>
              </a:rPr>
              <a:t>Solving complex pharmaceutical challenges with precision.</a:t>
            </a:r>
          </a:p>
        </p:txBody>
      </p:sp>
      <p:pic>
        <p:nvPicPr>
          <p:cNvPr id="3" name="Picture 2" descr="A blue and black rectangular pattern&#10;&#10;AI-generated content may be incorrect.">
            <a:extLst>
              <a:ext uri="{FF2B5EF4-FFF2-40B4-BE49-F238E27FC236}">
                <a16:creationId xmlns:a16="http://schemas.microsoft.com/office/drawing/2014/main" id="{F61E97B2-CD7E-EFBF-D82D-7BE2043A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54" y="-733"/>
            <a:ext cx="51816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8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7682C-1B3E-327C-9A75-A449C442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820E25-54DC-1C50-7468-9E4F70B4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 err="1">
                <a:solidFill>
                  <a:srgbClr val="0065A5"/>
                </a:solidFill>
                <a:latin typeface="Lato"/>
                <a:ea typeface="Lato"/>
                <a:cs typeface="Lato"/>
              </a:rPr>
              <a:t>Pharmosaic</a:t>
            </a:r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 Consulting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2CE2-4338-7646-2A73-1ECA7A88A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8327"/>
            <a:ext cx="8205789" cy="41364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Drug Substance Developability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Formulation of Small Molecules, Biologics, &amp; Polymeric Actives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Liquid &amp; Semisolid Drug Product Development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Process Development &amp; Scale-Up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Statistical Analysis &amp; Design of Experiments (DoE)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CMC (Chemistry, Manufacturing, &amp; Controls)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Quality by Design (</a:t>
            </a:r>
            <a:r>
              <a:rPr lang="en-US" sz="160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QbD</a:t>
            </a: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)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Innovation &amp; Emerging Technologies</a:t>
            </a:r>
            <a:endParaRPr lang="en-US" sz="160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Fractional Leadership in Formulation &amp; Pharmaceutical Development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385AB-AC58-5114-712B-1C8754597758}"/>
              </a:ext>
            </a:extLst>
          </p:cNvPr>
          <p:cNvSpPr txBox="1"/>
          <p:nvPr/>
        </p:nvSpPr>
        <p:spPr>
          <a:xfrm>
            <a:off x="842540" y="1269193"/>
            <a:ext cx="9550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Services Offered</a:t>
            </a:r>
          </a:p>
        </p:txBody>
      </p:sp>
    </p:spTree>
    <p:extLst>
      <p:ext uri="{BB962C8B-B14F-4D97-AF65-F5344CB8AC3E}">
        <p14:creationId xmlns:p14="http://schemas.microsoft.com/office/powerpoint/2010/main" val="188604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9D2C8-1430-A987-C270-60175403D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E9079D43-6D08-058E-42D9-8204D3D4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" t="16501" r="71668" b="15353"/>
          <a:stretch>
            <a:fillRect/>
          </a:stretch>
        </p:blipFill>
        <p:spPr>
          <a:xfrm>
            <a:off x="710624" y="1829655"/>
            <a:ext cx="2941802" cy="3526478"/>
          </a:xfrm>
          <a:prstGeom prst="rect">
            <a:avLst/>
          </a:prstGeom>
        </p:spPr>
      </p:pic>
      <p:pic>
        <p:nvPicPr>
          <p:cNvPr id="5" name="Picture 4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23B2FAB0-2B42-2251-9D9F-E6BE7374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56" r="46441" b="278"/>
          <a:stretch>
            <a:fillRect/>
          </a:stretch>
        </p:blipFill>
        <p:spPr>
          <a:xfrm>
            <a:off x="3538199" y="1338223"/>
            <a:ext cx="2761706" cy="3852147"/>
          </a:xfrm>
          <a:prstGeom prst="rect">
            <a:avLst/>
          </a:prstGeom>
        </p:spPr>
      </p:pic>
      <p:pic>
        <p:nvPicPr>
          <p:cNvPr id="16" name="Picture 1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1F7572E3-0151-91B2-E96F-E750F5437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26" t="16479" r="4272" b="15356"/>
          <a:stretch>
            <a:fillRect/>
          </a:stretch>
        </p:blipFill>
        <p:spPr>
          <a:xfrm>
            <a:off x="8716502" y="1830895"/>
            <a:ext cx="2723782" cy="3346638"/>
          </a:xfrm>
          <a:prstGeom prst="rect">
            <a:avLst/>
          </a:prstGeom>
        </p:spPr>
      </p:pic>
      <p:pic>
        <p:nvPicPr>
          <p:cNvPr id="6" name="Picture 5" descr="A blue rectangles on a black background&#10;&#10;AI-generated content may be incorrect.">
            <a:extLst>
              <a:ext uri="{FF2B5EF4-FFF2-40B4-BE49-F238E27FC236}">
                <a16:creationId xmlns:a16="http://schemas.microsoft.com/office/drawing/2014/main" id="{3BFBAD36-2C94-A7C5-5291-F9E1EA90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11" t="12183" r="25485" b="9755"/>
          <a:stretch>
            <a:fillRect/>
          </a:stretch>
        </p:blipFill>
        <p:spPr>
          <a:xfrm>
            <a:off x="6134118" y="1989268"/>
            <a:ext cx="2776760" cy="32083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FA054E-7ED1-E50C-1CB3-EA08644F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Our Values: A Mosaic of What Matters Most</a:t>
            </a:r>
            <a:endParaRPr lang="en-US" sz="3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67040-FE5A-2453-1B51-F5BD55EF598D}"/>
              </a:ext>
            </a:extLst>
          </p:cNvPr>
          <p:cNvSpPr txBox="1"/>
          <p:nvPr/>
        </p:nvSpPr>
        <p:spPr>
          <a:xfrm>
            <a:off x="1084444" y="2582338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Shaped by Care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A809D-2144-A071-6C95-870D1013C8A6}"/>
              </a:ext>
            </a:extLst>
          </p:cNvPr>
          <p:cNvSpPr txBox="1"/>
          <p:nvPr/>
        </p:nvSpPr>
        <p:spPr>
          <a:xfrm>
            <a:off x="3816156" y="2412651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Vision-Driven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CC266-B504-0A01-90CA-5D9688A11515}"/>
              </a:ext>
            </a:extLst>
          </p:cNvPr>
          <p:cNvSpPr txBox="1"/>
          <p:nvPr/>
        </p:nvSpPr>
        <p:spPr>
          <a:xfrm>
            <a:off x="6420092" y="2745468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Guided by Strategy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A1DA6-0ED4-CDA7-F740-4B543BA86CDA}"/>
              </a:ext>
            </a:extLst>
          </p:cNvPr>
          <p:cNvSpPr txBox="1"/>
          <p:nvPr/>
        </p:nvSpPr>
        <p:spPr>
          <a:xfrm>
            <a:off x="8978275" y="2914011"/>
            <a:ext cx="22019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Chemistry Core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8BD656E-0B62-DB89-A524-B8F525A8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841" y="2930585"/>
            <a:ext cx="2137906" cy="2431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>
                <a:solidFill>
                  <a:schemeClr val="bg1"/>
                </a:solidFill>
                <a:latin typeface="Lato"/>
                <a:ea typeface="Lato"/>
                <a:cs typeface="Lato"/>
              </a:rPr>
              <a:t>We embrace innovation to deliver future-ready solutions that advance development and improve patient outcomes.</a:t>
            </a:r>
            <a:endParaRPr lang="en-US" sz="130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140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77487-4B75-5D28-6CD6-4195C351E99F}"/>
              </a:ext>
            </a:extLst>
          </p:cNvPr>
          <p:cNvSpPr txBox="1">
            <a:spLocks/>
          </p:cNvSpPr>
          <p:nvPr/>
        </p:nvSpPr>
        <p:spPr>
          <a:xfrm>
            <a:off x="3948469" y="2763262"/>
            <a:ext cx="1989712" cy="2431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prioritize patients and build partnerships grounded in empathy, transparency, and shared commitment.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CD390C7-3405-3C4C-8770-14DC22B66B05}"/>
              </a:ext>
            </a:extLst>
          </p:cNvPr>
          <p:cNvSpPr txBox="1">
            <a:spLocks/>
          </p:cNvSpPr>
          <p:nvPr/>
        </p:nvSpPr>
        <p:spPr>
          <a:xfrm>
            <a:off x="6659987" y="3115408"/>
            <a:ext cx="1722236" cy="2084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 blend expertise with proactive risk management for flexible solutions.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7F21A9-BF93-5F36-B1C6-AF579AD78C50}"/>
              </a:ext>
            </a:extLst>
          </p:cNvPr>
          <p:cNvSpPr txBox="1">
            <a:spLocks/>
          </p:cNvSpPr>
          <p:nvPr/>
        </p:nvSpPr>
        <p:spPr>
          <a:xfrm>
            <a:off x="9199230" y="3264303"/>
            <a:ext cx="1760413" cy="108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Our science drives precise, data-led drug development.</a:t>
            </a:r>
          </a:p>
        </p:txBody>
      </p:sp>
    </p:spTree>
    <p:extLst>
      <p:ext uri="{BB962C8B-B14F-4D97-AF65-F5344CB8AC3E}">
        <p14:creationId xmlns:p14="http://schemas.microsoft.com/office/powerpoint/2010/main" val="349002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9FF0398-2E66-8172-63B4-6B79BE38DFFB}"/>
              </a:ext>
            </a:extLst>
          </p:cNvPr>
          <p:cNvSpPr txBox="1"/>
          <p:nvPr/>
        </p:nvSpPr>
        <p:spPr>
          <a:xfrm>
            <a:off x="6094159" y="1338526"/>
            <a:ext cx="5317007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Structure.</a:t>
            </a:r>
          </a:p>
          <a:p>
            <a:pPr algn="r"/>
            <a:r>
              <a:rPr lang="en-US" sz="4400" b="1" i="1">
                <a:solidFill>
                  <a:srgbClr val="000000"/>
                </a:solidFill>
                <a:latin typeface="Lato Bold"/>
                <a:ea typeface="Lato Bold"/>
                <a:cs typeface="Lato Bold"/>
              </a:rPr>
              <a:t>Function. Performance.</a:t>
            </a:r>
            <a:endParaRPr lang="en-US" sz="4400">
              <a:solidFill>
                <a:srgbClr val="000000"/>
              </a:solidFill>
              <a:latin typeface="Aptos" panose="020B0004020202020204"/>
              <a:ea typeface="Lato Bold"/>
              <a:cs typeface="Lato Bold"/>
            </a:endParaRPr>
          </a:p>
          <a:p>
            <a:pPr algn="r"/>
            <a:endParaRPr lang="en-US" sz="4800" b="1" i="1">
              <a:latin typeface="Lato Bold"/>
              <a:ea typeface="Lato Bold"/>
              <a:cs typeface="Lato Bold"/>
            </a:endParaRPr>
          </a:p>
          <a:p>
            <a:pPr algn="r"/>
            <a:r>
              <a:rPr lang="en-US" sz="3200" i="1">
                <a:latin typeface="Lato"/>
                <a:ea typeface="Lato Bold"/>
                <a:cs typeface="Lato Bold"/>
              </a:rPr>
              <a:t>It all starts with chemistry.</a:t>
            </a:r>
            <a:endParaRPr lang="en-US" sz="3200">
              <a:latin typeface="Lato"/>
            </a:endParaRPr>
          </a:p>
        </p:txBody>
      </p:sp>
      <p:pic>
        <p:nvPicPr>
          <p:cNvPr id="2" name="Picture 1" descr="A blue and black rectangular pattern&#10;&#10;AI-generated content may be incorrect.">
            <a:extLst>
              <a:ext uri="{FF2B5EF4-FFF2-40B4-BE49-F238E27FC236}">
                <a16:creationId xmlns:a16="http://schemas.microsoft.com/office/drawing/2014/main" id="{65D8F21A-5E09-A374-0580-FCFF8C267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17" y="-3175"/>
            <a:ext cx="5181600" cy="6038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A9DDB-1F3B-3ABE-6000-C969799DD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A9F17-A176-0DB4-1045-7ADC6780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E7E1F-1750-874B-23AF-76ABE5E079D0}"/>
              </a:ext>
            </a:extLst>
          </p:cNvPr>
          <p:cNvSpPr txBox="1"/>
          <p:nvPr/>
        </p:nvSpPr>
        <p:spPr>
          <a:xfrm>
            <a:off x="840153" y="1235363"/>
            <a:ext cx="9550755" cy="369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Active &amp; Dosage Form Development &amp; Integration</a:t>
            </a:r>
          </a:p>
        </p:txBody>
      </p:sp>
      <p:pic>
        <p:nvPicPr>
          <p:cNvPr id="2" name="Picture 1" descr="A blue and white mosaic&#10;&#10;AI-generated content may be incorrect.">
            <a:extLst>
              <a:ext uri="{FF2B5EF4-FFF2-40B4-BE49-F238E27FC236}">
                <a16:creationId xmlns:a16="http://schemas.microsoft.com/office/drawing/2014/main" id="{DA8584D8-0175-F001-D8C4-95431DDB2B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" t="72952" r="-37"/>
          <a:stretch>
            <a:fillRect/>
          </a:stretch>
        </p:blipFill>
        <p:spPr>
          <a:xfrm>
            <a:off x="-376" y="3425995"/>
            <a:ext cx="12192011" cy="194708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AC9C4C-C305-121D-5E08-2C012588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163"/>
            <a:ext cx="5297055" cy="14596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latin typeface="Lato"/>
                <a:ea typeface="Lato Bold"/>
                <a:cs typeface="Lato Bold"/>
              </a:rPr>
              <a:t>Understanding Diverse Actives</a:t>
            </a:r>
            <a:endParaRPr lang="en-US"/>
          </a:p>
          <a:p>
            <a:pPr marL="285750" indent="-285750">
              <a:lnSpc>
                <a:spcPct val="10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Small molecules</a:t>
            </a:r>
            <a:endParaRPr lang="en-US" sz="1600">
              <a:latin typeface="Lato Bold"/>
              <a:ea typeface="Lato Bold"/>
              <a:cs typeface="Lato Bold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Polymers</a:t>
            </a:r>
            <a:endParaRPr lang="en-US" sz="1600">
              <a:latin typeface="Lato Bold"/>
              <a:ea typeface="Lato Bold"/>
              <a:cs typeface="Lato Bold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Biologics</a:t>
            </a: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en-US" sz="1600">
              <a:latin typeface="Lato"/>
              <a:ea typeface="Lato"/>
              <a:cs typeface="Lato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799560-4EC5-0EB3-C80C-18755C418565}"/>
              </a:ext>
            </a:extLst>
          </p:cNvPr>
          <p:cNvSpPr txBox="1">
            <a:spLocks/>
          </p:cNvSpPr>
          <p:nvPr/>
        </p:nvSpPr>
        <p:spPr>
          <a:xfrm>
            <a:off x="5616479" y="1716624"/>
            <a:ext cx="5297055" cy="1459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latin typeface="Lato"/>
                <a:ea typeface="Lato Bold"/>
                <a:cs typeface="Lato Bold"/>
              </a:rPr>
              <a:t>Expertise Across Various Formulations</a:t>
            </a:r>
            <a:endParaRPr lang="en-US"/>
          </a:p>
          <a:p>
            <a:pPr marL="285750" indent="-285750">
              <a:lnSpc>
                <a:spcPct val="10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Injectables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err="1">
                <a:latin typeface="Lato"/>
                <a:ea typeface="Lato Bold"/>
                <a:cs typeface="Lato Bold"/>
              </a:rPr>
              <a:t>Transdermals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>
                <a:latin typeface="Lato"/>
                <a:ea typeface="Lato Bold"/>
                <a:cs typeface="Lato Bold"/>
              </a:rPr>
              <a:t>Topical, mucosal &amp; localized delivery systems</a:t>
            </a: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/>
            <a:endParaRPr lang="en-US" sz="1600">
              <a:latin typeface="Lato"/>
              <a:ea typeface="Lato"/>
              <a:cs typeface="Lato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850493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DB422-B79D-2AC7-D1C7-23697AE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65C66-8D0F-E671-7C51-10DF6A1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327"/>
            <a:ext cx="4779434" cy="4136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Identifying the most developable assets to reduce risk and streamline development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Understanding the properties and behavior of the asset to develop control strategies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Investigating behavior in excipients that are appropriate for the intended dosage form, condition, patient population, region, </a:t>
            </a:r>
            <a:r>
              <a:rPr lang="en-US" sz="1600" err="1">
                <a:latin typeface="Lato"/>
                <a:ea typeface="+mn-lt"/>
                <a:cs typeface="+mn-lt"/>
              </a:rPr>
              <a:t>etc</a:t>
            </a:r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1BF92-25D8-CA0C-4D13-18C0FBB3CB31}"/>
              </a:ext>
            </a:extLst>
          </p:cNvPr>
          <p:cNvSpPr txBox="1"/>
          <p:nvPr/>
        </p:nvSpPr>
        <p:spPr>
          <a:xfrm>
            <a:off x="842540" y="1269193"/>
            <a:ext cx="9550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Lead Selection &amp; </a:t>
            </a:r>
            <a:r>
              <a:rPr kumimoji="0" lang="en-US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Preformulation</a:t>
            </a:r>
            <a:endParaRPr lang="en-US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8" name="Picture 7" descr="A drop of liquid dripping from a pipette&#10;&#10;AI-generated content may be incorrect.">
            <a:extLst>
              <a:ext uri="{FF2B5EF4-FFF2-40B4-BE49-F238E27FC236}">
                <a16:creationId xmlns:a16="http://schemas.microsoft.com/office/drawing/2014/main" id="{333DCF2D-120A-72CB-F36B-0CC5660328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2" r="3132"/>
          <a:stretch>
            <a:fillRect/>
          </a:stretch>
        </p:blipFill>
        <p:spPr>
          <a:xfrm>
            <a:off x="6291344" y="1627189"/>
            <a:ext cx="5058117" cy="3597754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47135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DB422-B79D-2AC7-D1C7-23697AE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65C66-8D0F-E671-7C51-10DF6A1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074"/>
            <a:ext cx="5057112" cy="4117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Using </a:t>
            </a:r>
            <a:r>
              <a:rPr lang="en-US" sz="1600" err="1">
                <a:latin typeface="Lato"/>
                <a:ea typeface="+mn-lt"/>
                <a:cs typeface="+mn-lt"/>
              </a:rPr>
              <a:t>preformulation</a:t>
            </a:r>
            <a:r>
              <a:rPr lang="en-US" sz="1600">
                <a:latin typeface="Lato"/>
                <a:ea typeface="+mn-lt"/>
                <a:cs typeface="+mn-lt"/>
              </a:rPr>
              <a:t> studies to inform complex dosage form development and manufacturing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6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Determination of what is possible, building complexity as needed—simplicity first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6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In-depth technical knowledge of excipients and manufacturing requirements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6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Developing scalable processes at early stages</a:t>
            </a:r>
            <a:endParaRPr lang="en-US" sz="1600">
              <a:latin typeface="Lato"/>
              <a:ea typeface="Lato"/>
              <a:cs typeface="Lato"/>
            </a:endParaRPr>
          </a:p>
          <a:p>
            <a:pPr>
              <a:lnSpc>
                <a:spcPct val="16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Informing later control and risk mitigation strategies</a:t>
            </a:r>
            <a:endParaRPr lang="en-US" sz="1600">
              <a:latin typeface="Lato"/>
              <a:ea typeface="Lato"/>
              <a:cs typeface="Lato"/>
            </a:endParaRPr>
          </a:p>
        </p:txBody>
      </p:sp>
      <p:pic>
        <p:nvPicPr>
          <p:cNvPr id="5" name="Picture 4" descr="A group of syringes on a blue background&#10;&#10;AI-generated content may be incorrect.">
            <a:extLst>
              <a:ext uri="{FF2B5EF4-FFF2-40B4-BE49-F238E27FC236}">
                <a16:creationId xmlns:a16="http://schemas.microsoft.com/office/drawing/2014/main" id="{B1126C10-E96A-3E30-FA45-82A1A3AC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7" t="18844" r="16976" b="1071"/>
          <a:stretch>
            <a:fillRect/>
          </a:stretch>
        </p:blipFill>
        <p:spPr>
          <a:xfrm>
            <a:off x="6286922" y="1623586"/>
            <a:ext cx="5061201" cy="3594651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CB70A-499D-1F13-40BC-BA04A34DD65B}"/>
              </a:ext>
            </a:extLst>
          </p:cNvPr>
          <p:cNvSpPr txBox="1"/>
          <p:nvPr/>
        </p:nvSpPr>
        <p:spPr>
          <a:xfrm>
            <a:off x="842540" y="1269193"/>
            <a:ext cx="9550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Formulation Development &amp; Scale-Up</a:t>
            </a:r>
            <a:endParaRPr lang="en-US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07233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DB422-B79D-2AC7-D1C7-23697AE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102"/>
          </a:xfrm>
        </p:spPr>
        <p:txBody>
          <a:bodyPr>
            <a:noAutofit/>
          </a:bodyPr>
          <a:lstStyle/>
          <a:p>
            <a:r>
              <a:rPr lang="en-US" sz="3000" b="1">
                <a:solidFill>
                  <a:srgbClr val="0065A5"/>
                </a:solidFill>
                <a:latin typeface="Lato"/>
                <a:ea typeface="Lato"/>
                <a:cs typeface="Lato"/>
              </a:rPr>
              <a:t>Expert Consulting in Pharmaceutical Development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65C66-8D0F-E671-7C51-10DF6A1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556"/>
            <a:ext cx="4772977" cy="3833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Defining the Target Product Profile</a:t>
            </a: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Developing risk mitigation and control strategies</a:t>
            </a: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Establishing specifications (CQAs) through CPP identification and performance testing (IVPT)</a:t>
            </a: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Exploring the design space using DoE</a:t>
            </a:r>
            <a:endParaRPr lang="en-US" sz="1600">
              <a:latin typeface="Lato"/>
              <a:ea typeface="Lato"/>
              <a:cs typeface="Lato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1600">
                <a:latin typeface="Lato"/>
                <a:ea typeface="+mn-lt"/>
                <a:cs typeface="+mn-lt"/>
              </a:rPr>
              <a:t>Authoring and reviewing critical documentation</a:t>
            </a:r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61BF6-0A8A-A9A1-8EE0-0F55725752EE}"/>
              </a:ext>
            </a:extLst>
          </p:cNvPr>
          <p:cNvSpPr txBox="1"/>
          <p:nvPr/>
        </p:nvSpPr>
        <p:spPr>
          <a:xfrm>
            <a:off x="838200" y="1205669"/>
            <a:ext cx="51595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Quality by Design (</a:t>
            </a:r>
            <a:r>
              <a:rPr lang="en-US" b="1" i="1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QbD</a:t>
            </a:r>
            <a:r>
              <a:rPr lang="en-US" b="1" i="1">
                <a:solidFill>
                  <a:srgbClr val="000000"/>
                </a:solidFill>
                <a:latin typeface="Lato"/>
                <a:ea typeface="Lato"/>
                <a:cs typeface="Lato"/>
              </a:rPr>
              <a:t>) &amp; Chemistry, Manufacturing, and Controls (CMC)</a:t>
            </a:r>
            <a:endParaRPr lang="en-US"/>
          </a:p>
        </p:txBody>
      </p:sp>
      <p:pic>
        <p:nvPicPr>
          <p:cNvPr id="6" name="Picture 5" descr="A person in a white coat writing on a clipboard&#10;&#10;AI-generated content may be incorrect.">
            <a:extLst>
              <a:ext uri="{FF2B5EF4-FFF2-40B4-BE49-F238E27FC236}">
                <a16:creationId xmlns:a16="http://schemas.microsoft.com/office/drawing/2014/main" id="{E5CA25A1-3A3B-2AB4-9C0B-94FBCA2CC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7" b="4427"/>
          <a:stretch>
            <a:fillRect/>
          </a:stretch>
        </p:blipFill>
        <p:spPr>
          <a:xfrm>
            <a:off x="6291344" y="1627189"/>
            <a:ext cx="5058117" cy="3597754"/>
          </a:xfrm>
          <a:prstGeom prst="rect">
            <a:avLst/>
          </a:prstGeom>
          <a:ln w="28575">
            <a:solidFill>
              <a:srgbClr val="3B7AA4"/>
            </a:solidFill>
          </a:ln>
        </p:spPr>
      </p:pic>
    </p:spTree>
    <p:extLst>
      <p:ext uri="{BB962C8B-B14F-4D97-AF65-F5344CB8AC3E}">
        <p14:creationId xmlns:p14="http://schemas.microsoft.com/office/powerpoint/2010/main" val="1065640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718</Words>
  <Application>Microsoft Office PowerPoint</Application>
  <PresentationFormat>Widescreen</PresentationFormat>
  <Paragraphs>135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Pharmosaic Consulting</vt:lpstr>
      <vt:lpstr>Our Values: A Mosaic of What Matters Most</vt:lpstr>
      <vt:lpstr>PowerPoint Presentation</vt:lpstr>
      <vt:lpstr>Expert Consulting in Pharmaceutical Development</vt:lpstr>
      <vt:lpstr>Expert Consulting in Pharmaceutical Development</vt:lpstr>
      <vt:lpstr>Expert Consulting in Pharmaceutical Development</vt:lpstr>
      <vt:lpstr>Expert Consulting in Pharmaceutical Development</vt:lpstr>
      <vt:lpstr>PowerPoint Presentation</vt:lpstr>
      <vt:lpstr>Expert Consulting in Pharmaceutical Development</vt:lpstr>
      <vt:lpstr>Expert Consulting in Pharmaceutical Development</vt:lpstr>
      <vt:lpstr>Michael Quinn Doherty</vt:lpstr>
      <vt:lpstr>Connect With Pharmosaic</vt:lpstr>
      <vt:lpstr>PowerPoint Presentation</vt:lpstr>
      <vt:lpstr>PowerPoint Presentation</vt:lpstr>
      <vt:lpstr>Pharmosaic Consulting™ LLC</vt:lpstr>
      <vt:lpstr>Our Values: A Mosaic of What Matters Most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Whitlock, Camden Ruth</cp:lastModifiedBy>
  <cp:revision>66</cp:revision>
  <dcterms:created xsi:type="dcterms:W3CDTF">2025-07-04T18:07:01Z</dcterms:created>
  <dcterms:modified xsi:type="dcterms:W3CDTF">2026-01-25T14:14:40Z</dcterms:modified>
</cp:coreProperties>
</file>