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3" r:id="rId3"/>
    <p:sldId id="280" r:id="rId4"/>
    <p:sldId id="271" r:id="rId5"/>
    <p:sldId id="270" r:id="rId6"/>
    <p:sldId id="258" r:id="rId7"/>
    <p:sldId id="262" r:id="rId8"/>
    <p:sldId id="279" r:id="rId9"/>
    <p:sldId id="260" r:id="rId10"/>
    <p:sldId id="284" r:id="rId11"/>
    <p:sldId id="257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3EFFB4-40CB-4A0F-8A99-7464FE4972DB}">
          <p14:sldIdLst>
            <p14:sldId id="264"/>
            <p14:sldId id="283"/>
            <p14:sldId id="280"/>
            <p14:sldId id="271"/>
            <p14:sldId id="270"/>
            <p14:sldId id="258"/>
            <p14:sldId id="262"/>
            <p14:sldId id="279"/>
            <p14:sldId id="260"/>
          </p14:sldIdLst>
        </p14:section>
        <p14:section name="Appendix" id="{6C722850-DE67-46A2-802C-1475B69584B1}">
          <p14:sldIdLst>
            <p14:sldId id="284"/>
            <p14:sldId id="257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A6B87D-062A-2702-BABC-DD6E2094FD6B}" name="Michael Doherty" initials="MD" userId="S::mdoherty@pharmosaic.com::617d9670-3e04-488f-a308-f32f5af0876e" providerId="AD"/>
  <p188:author id="{908A45FD-E017-9C84-E197-0D2B38E772D9}" name="camdenwhitlock3" initials="ca" userId="S::camdenwhitlock3_icloud.com#ext#@netorgft16712299.onmicrosoft.com::19a3e9ba-e92a-4232-87aa-a87e9609de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5"/>
    <a:srgbClr val="3B7AA4"/>
    <a:srgbClr val="579CCC"/>
    <a:srgbClr val="FF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332F8-A703-1E4E-3B22-D9D5C39F72A6}" v="1" dt="2026-01-25T14:15:02.095"/>
    <p1510:client id="{7FF5F659-6395-06A5-D45A-5F544D378520}" v="9" dt="2026-01-25T13:04:42.354"/>
    <p1510:client id="{95519F51-9A05-015E-F075-88E8B551E7CF}" v="31" dt="2026-01-25T14:13:57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8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lock, Camden Ruth" userId="3ab33b9c-9348-49d8-a082-bf481050e4e4" providerId="ADAL" clId="{5029CC8E-AC06-469B-9799-01DB28EF69FE}"/>
    <pc:docChg chg="custSel modMainMaster">
      <pc:chgData name="Whitlock, Camden Ruth" userId="3ab33b9c-9348-49d8-a082-bf481050e4e4" providerId="ADAL" clId="{5029CC8E-AC06-469B-9799-01DB28EF69FE}" dt="2026-01-25T13:56:42.079" v="21" actId="20577"/>
      <pc:docMkLst>
        <pc:docMk/>
      </pc:docMkLst>
      <pc:sldMasterChg chg="modSldLayout">
        <pc:chgData name="Whitlock, Camden Ruth" userId="3ab33b9c-9348-49d8-a082-bf481050e4e4" providerId="ADAL" clId="{5029CC8E-AC06-469B-9799-01DB28EF69FE}" dt="2026-01-25T13:56:42.079" v="21" actId="20577"/>
        <pc:sldMasterMkLst>
          <pc:docMk/>
          <pc:sldMasterMk cId="2460954070" sldId="2147483660"/>
        </pc:sldMasterMkLst>
        <pc:sldLayoutChg chg="addSp delSp modSp mod">
          <pc:chgData name="Whitlock, Camden Ruth" userId="3ab33b9c-9348-49d8-a082-bf481050e4e4" providerId="ADAL" clId="{5029CC8E-AC06-469B-9799-01DB28EF69FE}" dt="2026-01-21T01:34:17.493" v="15" actId="478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Sp delSp modSp mod">
          <pc:chgData name="Whitlock, Camden Ruth" userId="3ab33b9c-9348-49d8-a082-bf481050e4e4" providerId="ADAL" clId="{5029CC8E-AC06-469B-9799-01DB28EF69FE}" dt="2026-01-25T13:56:36.963" v="19" actId="20577"/>
          <pc:sldLayoutMkLst>
            <pc:docMk/>
            <pc:sldMasterMk cId="2460954070" sldId="2147483660"/>
            <pc:sldLayoutMk cId="949138452" sldId="2147483662"/>
          </pc:sldLayoutMkLst>
          <pc:spChg chg="mod">
            <ac:chgData name="Whitlock, Camden Ruth" userId="3ab33b9c-9348-49d8-a082-bf481050e4e4" providerId="ADAL" clId="{5029CC8E-AC06-469B-9799-01DB28EF69FE}" dt="2026-01-25T13:56:36.963" v="19" actId="20577"/>
            <ac:spMkLst>
              <pc:docMk/>
              <pc:sldMasterMk cId="2460954070" sldId="2147483660"/>
              <pc:sldLayoutMk cId="949138452" sldId="2147483662"/>
              <ac:spMk id="8" creationId="{B35FCDC7-4A15-A54C-6638-4D16CE5BC0A3}"/>
            </ac:spMkLst>
          </pc:spChg>
          <pc:picChg chg="add mod">
            <ac:chgData name="Whitlock, Camden Ruth" userId="3ab33b9c-9348-49d8-a082-bf481050e4e4" providerId="ADAL" clId="{5029CC8E-AC06-469B-9799-01DB28EF69FE}" dt="2026-01-21T01:26:47.170" v="7"/>
            <ac:picMkLst>
              <pc:docMk/>
              <pc:sldMasterMk cId="2460954070" sldId="2147483660"/>
              <pc:sldLayoutMk cId="949138452" sldId="2147483662"/>
              <ac:picMk id="4" creationId="{E504EBE3-8CA0-86E7-A52D-7DEF34BC0019}"/>
            </ac:picMkLst>
          </pc:picChg>
        </pc:sldLayoutChg>
        <pc:sldLayoutChg chg="addSp delSp modSp mod">
          <pc:chgData name="Whitlock, Camden Ruth" userId="3ab33b9c-9348-49d8-a082-bf481050e4e4" providerId="ADAL" clId="{5029CC8E-AC06-469B-9799-01DB28EF69FE}" dt="2026-01-25T13:56:42.079" v="21" actId="20577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Whitlock, Camden Ruth" userId="3ab33b9c-9348-49d8-a082-bf481050e4e4" providerId="ADAL" clId="{5029CC8E-AC06-469B-9799-01DB28EF69FE}" dt="2026-01-25T13:56:42.079" v="21" actId="20577"/>
            <ac:spMkLst>
              <pc:docMk/>
              <pc:sldMasterMk cId="2460954070" sldId="2147483660"/>
              <pc:sldLayoutMk cId="2591524520" sldId="2147483663"/>
              <ac:spMk id="9" creationId="{30620AD4-8AEC-7AB8-F215-6FD6F502EC49}"/>
            </ac:spMkLst>
          </pc:spChg>
          <pc:picChg chg="add mod">
            <ac:chgData name="Whitlock, Camden Ruth" userId="3ab33b9c-9348-49d8-a082-bf481050e4e4" providerId="ADAL" clId="{5029CC8E-AC06-469B-9799-01DB28EF69FE}" dt="2026-01-21T01:26:44.117" v="5"/>
            <ac:picMkLst>
              <pc:docMk/>
              <pc:sldMasterMk cId="2460954070" sldId="2147483660"/>
              <pc:sldLayoutMk cId="2591524520" sldId="2147483663"/>
              <ac:picMk id="4" creationId="{3DF8B237-728A-03C8-88ED-D13FBC557150}"/>
            </ac:picMkLst>
          </pc:picChg>
        </pc:sldLayoutChg>
        <pc:sldLayoutChg chg="modSp mod">
          <pc:chgData name="Whitlock, Camden Ruth" userId="3ab33b9c-9348-49d8-a082-bf481050e4e4" providerId="ADAL" clId="{5029CC8E-AC06-469B-9799-01DB28EF69FE}" dt="2026-01-25T13:56:30.900" v="17" actId="20577"/>
          <pc:sldLayoutMkLst>
            <pc:docMk/>
            <pc:sldMasterMk cId="2460954070" sldId="2147483660"/>
            <pc:sldLayoutMk cId="3146388984" sldId="2147483667"/>
          </pc:sldLayoutMkLst>
          <pc:spChg chg="mod">
            <ac:chgData name="Whitlock, Camden Ruth" userId="3ab33b9c-9348-49d8-a082-bf481050e4e4" providerId="ADAL" clId="{5029CC8E-AC06-469B-9799-01DB28EF69FE}" dt="2026-01-25T13:56:30.900" v="17" actId="20577"/>
            <ac:spMkLst>
              <pc:docMk/>
              <pc:sldMasterMk cId="2460954070" sldId="2147483660"/>
              <pc:sldLayoutMk cId="3146388984" sldId="2147483667"/>
              <ac:spMk id="7" creationId="{0EFBEF95-A911-5D0B-25F7-C4BF00553C84}"/>
            </ac:spMkLst>
          </pc:spChg>
          <pc:picChg chg="mod">
            <ac:chgData name="Whitlock, Camden Ruth" userId="3ab33b9c-9348-49d8-a082-bf481050e4e4" providerId="ADAL" clId="{5029CC8E-AC06-469B-9799-01DB28EF69FE}" dt="2026-01-21T01:26:30.440" v="1" actId="1076"/>
            <ac:picMkLst>
              <pc:docMk/>
              <pc:sldMasterMk cId="2460954070" sldId="2147483660"/>
              <pc:sldLayoutMk cId="3146388984" sldId="2147483667"/>
              <ac:picMk id="6" creationId="{9C5F8F12-5946-FAAD-9EA8-E0F79848B39C}"/>
            </ac:picMkLst>
          </pc:picChg>
        </pc:sldLayoutChg>
      </pc:sldMasterChg>
    </pc:docChg>
  </pc:docChgLst>
  <pc:docChgLst>
    <pc:chgData name="camdenwhitlock3" userId="S::camdenwhitlock3_icloud.com#ext#@netorgft16712299.onmicrosoft.com::19a3e9ba-e92a-4232-87aa-a87e9609de11" providerId="AD" clId="Web-{7FF5F659-6395-06A5-D45A-5F544D378520}"/>
    <pc:docChg chg="modSld">
      <pc:chgData name="camdenwhitlock3" userId="S::camdenwhitlock3_icloud.com#ext#@netorgft16712299.onmicrosoft.com::19a3e9ba-e92a-4232-87aa-a87e9609de11" providerId="AD" clId="Web-{7FF5F659-6395-06A5-D45A-5F544D378520}" dt="2026-01-25T13:04:42.354" v="3" actId="20577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7FF5F659-6395-06A5-D45A-5F544D378520}" dt="2026-01-25T13:04:42.354" v="3" actId="20577"/>
        <pc:sldMkLst>
          <pc:docMk/>
          <pc:sldMk cId="195467307" sldId="264"/>
        </pc:sldMkLst>
        <pc:spChg chg="mod">
          <ac:chgData name="camdenwhitlock3" userId="S::camdenwhitlock3_icloud.com#ext#@netorgft16712299.onmicrosoft.com::19a3e9ba-e92a-4232-87aa-a87e9609de11" providerId="AD" clId="Web-{7FF5F659-6395-06A5-D45A-5F544D378520}" dt="2026-01-25T13:04:31.619" v="1" actId="20577"/>
          <ac:spMkLst>
            <pc:docMk/>
            <pc:sldMk cId="195467307" sldId="264"/>
            <ac:spMk id="11" creationId="{07E308B3-3885-1755-07ED-49FA412DA429}"/>
          </ac:spMkLst>
        </pc:spChg>
        <pc:spChg chg="mod">
          <ac:chgData name="camdenwhitlock3" userId="S::camdenwhitlock3_icloud.com#ext#@netorgft16712299.onmicrosoft.com::19a3e9ba-e92a-4232-87aa-a87e9609de11" providerId="AD" clId="Web-{7FF5F659-6395-06A5-D45A-5F544D378520}" dt="2026-01-25T13:04:42.354" v="3" actId="20577"/>
          <ac:spMkLst>
            <pc:docMk/>
            <pc:sldMk cId="195467307" sldId="264"/>
            <ac:spMk id="12" creationId="{C2E09ED1-9EF3-6086-8E8C-41F2353E1394}"/>
          </ac:spMkLst>
        </pc:spChg>
      </pc:sldChg>
    </pc:docChg>
  </pc:docChgLst>
  <pc:docChgLst>
    <pc:chgData name="camdenwhitlock3" userId="S::camdenwhitlock3_icloud.com#ext#@netorgft16712299.onmicrosoft.com::19a3e9ba-e92a-4232-87aa-a87e9609de11" providerId="AD" clId="Web-{266B4A57-B37F-050B-2DBF-66E2FE3A4569}"/>
    <pc:docChg chg="modSld">
      <pc:chgData name="camdenwhitlock3" userId="S::camdenwhitlock3_icloud.com#ext#@netorgft16712299.onmicrosoft.com::19a3e9ba-e92a-4232-87aa-a87e9609de11" providerId="AD" clId="Web-{266B4A57-B37F-050B-2DBF-66E2FE3A4569}" dt="2026-01-21T01:24:39.986" v="0"/>
      <pc:docMkLst>
        <pc:docMk/>
      </pc:docMkLst>
      <pc:sldChg chg="delSp">
        <pc:chgData name="camdenwhitlock3" userId="S::camdenwhitlock3_icloud.com#ext#@netorgft16712299.onmicrosoft.com::19a3e9ba-e92a-4232-87aa-a87e9609de11" providerId="AD" clId="Web-{266B4A57-B37F-050B-2DBF-66E2FE3A4569}" dt="2026-01-21T01:24:39.986" v="0"/>
        <pc:sldMkLst>
          <pc:docMk/>
          <pc:sldMk cId="195467307" sldId="264"/>
        </pc:sldMkLst>
      </pc:sldChg>
    </pc:docChg>
  </pc:docChgLst>
  <pc:docChgLst>
    <pc:chgData name="camdenwhitlock3" userId="S::camdenwhitlock3_icloud.com#ext#@netorgft16712299.onmicrosoft.com::19a3e9ba-e92a-4232-87aa-a87e9609de11" providerId="AD" clId="Web-{2265D3E1-D541-D5EA-267E-F74DA073D9FF}"/>
    <pc:docChg chg="modSld">
      <pc:chgData name="camdenwhitlock3" userId="S::camdenwhitlock3_icloud.com#ext#@netorgft16712299.onmicrosoft.com::19a3e9ba-e92a-4232-87aa-a87e9609de11" providerId="AD" clId="Web-{2265D3E1-D541-D5EA-267E-F74DA073D9FF}" dt="2026-01-21T01:33:53.447" v="24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2265D3E1-D541-D5EA-267E-F74DA073D9FF}" dt="2026-01-21T01:30:59.146" v="3" actId="20577"/>
        <pc:sldMkLst>
          <pc:docMk/>
          <pc:sldMk cId="2900376335" sldId="262"/>
        </pc:sldMkLst>
        <pc:spChg chg="mod">
          <ac:chgData name="camdenwhitlock3" userId="S::camdenwhitlock3_icloud.com#ext#@netorgft16712299.onmicrosoft.com::19a3e9ba-e92a-4232-87aa-a87e9609de11" providerId="AD" clId="Web-{2265D3E1-D541-D5EA-267E-F74DA073D9FF}" dt="2026-01-21T01:30:59.146" v="3" actId="20577"/>
          <ac:spMkLst>
            <pc:docMk/>
            <pc:sldMk cId="2900376335" sldId="262"/>
            <ac:spMk id="10" creationId="{2B6F3874-519B-913E-A324-304BD6A70221}"/>
          </ac:spMkLst>
        </pc:spChg>
      </pc:sldChg>
      <pc:sldChg chg="modSp">
        <pc:chgData name="camdenwhitlock3" userId="S::camdenwhitlock3_icloud.com#ext#@netorgft16712299.onmicrosoft.com::19a3e9ba-e92a-4232-87aa-a87e9609de11" providerId="AD" clId="Web-{2265D3E1-D541-D5EA-267E-F74DA073D9FF}" dt="2026-01-21T01:33:53.447" v="24"/>
        <pc:sldMkLst>
          <pc:docMk/>
          <pc:sldMk cId="463720156" sldId="263"/>
        </pc:sldMkLst>
        <pc:picChg chg="mod modCrop">
          <ac:chgData name="camdenwhitlock3" userId="S::camdenwhitlock3_icloud.com#ext#@netorgft16712299.onmicrosoft.com::19a3e9ba-e92a-4232-87aa-a87e9609de11" providerId="AD" clId="Web-{2265D3E1-D541-D5EA-267E-F74DA073D9FF}" dt="2026-01-21T01:33:53.447" v="24"/>
          <ac:picMkLst>
            <pc:docMk/>
            <pc:sldMk cId="463720156" sldId="263"/>
            <ac:picMk id="2" creationId="{38AC9D30-01B3-5C2A-2726-1AF3F33DAFF8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2265D3E1-D541-D5EA-267E-F74DA073D9FF}" dt="2026-01-21T01:32:17.835" v="14" actId="14100"/>
        <pc:sldMkLst>
          <pc:docMk/>
          <pc:sldMk cId="3741011873" sldId="271"/>
        </pc:sldMkLst>
        <pc:picChg chg="add mod modCrop">
          <ac:chgData name="camdenwhitlock3" userId="S::camdenwhitlock3_icloud.com#ext#@netorgft16712299.onmicrosoft.com::19a3e9ba-e92a-4232-87aa-a87e9609de11" providerId="AD" clId="Web-{2265D3E1-D541-D5EA-267E-F74DA073D9FF}" dt="2026-01-21T01:32:17.835" v="14" actId="14100"/>
          <ac:picMkLst>
            <pc:docMk/>
            <pc:sldMk cId="3741011873" sldId="271"/>
            <ac:picMk id="3" creationId="{39920063-7C4A-A8AF-4BC5-DEC97BE1E5EB}"/>
          </ac:picMkLst>
        </pc:picChg>
      </pc:sldChg>
      <pc:sldChg chg="addSp delSp">
        <pc:chgData name="camdenwhitlock3" userId="S::camdenwhitlock3_icloud.com#ext#@netorgft16712299.onmicrosoft.com::19a3e9ba-e92a-4232-87aa-a87e9609de11" providerId="AD" clId="Web-{2265D3E1-D541-D5EA-267E-F74DA073D9FF}" dt="2026-01-21T01:32:29.851" v="16"/>
        <pc:sldMkLst>
          <pc:docMk/>
          <pc:sldMk cId="4162286584" sldId="279"/>
        </pc:sldMkLst>
        <pc:picChg chg="add">
          <ac:chgData name="camdenwhitlock3" userId="S::camdenwhitlock3_icloud.com#ext#@netorgft16712299.onmicrosoft.com::19a3e9ba-e92a-4232-87aa-a87e9609de11" providerId="AD" clId="Web-{2265D3E1-D541-D5EA-267E-F74DA073D9FF}" dt="2026-01-21T01:32:29.851" v="16"/>
          <ac:picMkLst>
            <pc:docMk/>
            <pc:sldMk cId="4162286584" sldId="279"/>
            <ac:picMk id="4" creationId="{6FC212E7-E973-976D-371D-5AB51A43BA67}"/>
          </ac:picMkLst>
        </pc:picChg>
      </pc:sldChg>
      <pc:sldChg chg="modSp">
        <pc:chgData name="camdenwhitlock3" userId="S::camdenwhitlock3_icloud.com#ext#@netorgft16712299.onmicrosoft.com::19a3e9ba-e92a-4232-87aa-a87e9609de11" providerId="AD" clId="Web-{2265D3E1-D541-D5EA-267E-F74DA073D9FF}" dt="2026-01-21T01:30:37.958" v="1" actId="20577"/>
        <pc:sldMkLst>
          <pc:docMk/>
          <pc:sldMk cId="2536413071" sldId="283"/>
        </pc:sldMkLst>
        <pc:spChg chg="mod">
          <ac:chgData name="camdenwhitlock3" userId="S::camdenwhitlock3_icloud.com#ext#@netorgft16712299.onmicrosoft.com::19a3e9ba-e92a-4232-87aa-a87e9609de11" providerId="AD" clId="Web-{2265D3E1-D541-D5EA-267E-F74DA073D9FF}" dt="2026-01-21T01:30:37.958" v="1" actId="20577"/>
          <ac:spMkLst>
            <pc:docMk/>
            <pc:sldMk cId="2536413071" sldId="283"/>
            <ac:spMk id="2" creationId="{E922B857-32B5-FF63-65F9-AA62BF56D810}"/>
          </ac:spMkLst>
        </pc:spChg>
      </pc:sldChg>
    </pc:docChg>
  </pc:docChgLst>
  <pc:docChgLst>
    <pc:chgData name="camdenwhitlock3" userId="S::camdenwhitlock3_icloud.com#ext#@netorgft16712299.onmicrosoft.com::19a3e9ba-e92a-4232-87aa-a87e9609de11" providerId="AD" clId="Web-{FBFC993A-B122-FC56-DB41-DA9EA34C7520}"/>
    <pc:docChg chg="modSld">
      <pc:chgData name="camdenwhitlock3" userId="S::camdenwhitlock3_icloud.com#ext#@netorgft16712299.onmicrosoft.com::19a3e9ba-e92a-4232-87aa-a87e9609de11" providerId="AD" clId="Web-{FBFC993A-B122-FC56-DB41-DA9EA34C7520}" dt="2026-01-21T01:28:56.993" v="10"/>
      <pc:docMkLst>
        <pc:docMk/>
      </pc:docMkLst>
      <pc:sldChg chg="addSp delSp modSp">
        <pc:chgData name="camdenwhitlock3" userId="S::camdenwhitlock3_icloud.com#ext#@netorgft16712299.onmicrosoft.com::19a3e9ba-e92a-4232-87aa-a87e9609de11" providerId="AD" clId="Web-{FBFC993A-B122-FC56-DB41-DA9EA34C7520}" dt="2026-01-21T01:28:56.993" v="10"/>
        <pc:sldMkLst>
          <pc:docMk/>
          <pc:sldMk cId="195467307" sldId="264"/>
        </pc:sldMkLst>
      </pc:sldChg>
    </pc:docChg>
  </pc:docChgLst>
  <pc:docChgLst>
    <pc:chgData name="camdenwhitlock3" userId="S::camdenwhitlock3_icloud.com#ext#@netorgft16712299.onmicrosoft.com::19a3e9ba-e92a-4232-87aa-a87e9609de11" providerId="AD" clId="Web-{95519F51-9A05-015E-F075-88E8B551E7CF}"/>
    <pc:docChg chg="modSld">
      <pc:chgData name="camdenwhitlock3" userId="S::camdenwhitlock3_icloud.com#ext#@netorgft16712299.onmicrosoft.com::19a3e9ba-e92a-4232-87aa-a87e9609de11" providerId="AD" clId="Web-{95519F51-9A05-015E-F075-88E8B551E7CF}" dt="2026-01-25T14:13:57.500" v="25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95519F51-9A05-015E-F075-88E8B551E7CF}" dt="2026-01-25T14:13:57.500" v="25"/>
        <pc:sldMkLst>
          <pc:docMk/>
          <pc:sldMk cId="463720156" sldId="263"/>
        </pc:sldMkLst>
        <pc:picChg chg="mod modCrop">
          <ac:chgData name="camdenwhitlock3" userId="S::camdenwhitlock3_icloud.com#ext#@netorgft16712299.onmicrosoft.com::19a3e9ba-e92a-4232-87aa-a87e9609de11" providerId="AD" clId="Web-{95519F51-9A05-015E-F075-88E8B551E7CF}" dt="2026-01-25T14:13:57.500" v="25"/>
          <ac:picMkLst>
            <pc:docMk/>
            <pc:sldMk cId="463720156" sldId="263"/>
            <ac:picMk id="2" creationId="{38AC9D30-01B3-5C2A-2726-1AF3F33DAFF8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95519F51-9A05-015E-F075-88E8B551E7CF}" dt="2026-01-25T14:13:10.952" v="11"/>
        <pc:sldMkLst>
          <pc:docMk/>
          <pc:sldMk cId="3490020077" sldId="280"/>
        </pc:sldMkLst>
        <pc:spChg chg="add del mod">
          <ac:chgData name="camdenwhitlock3" userId="S::camdenwhitlock3_icloud.com#ext#@netorgft16712299.onmicrosoft.com::19a3e9ba-e92a-4232-87aa-a87e9609de11" providerId="AD" clId="Web-{95519F51-9A05-015E-F075-88E8B551E7CF}" dt="2026-01-25T14:13:04.749" v="10"/>
          <ac:spMkLst>
            <pc:docMk/>
            <pc:sldMk cId="3490020077" sldId="280"/>
            <ac:spMk id="4" creationId="{D79DDFCF-9E12-913F-6F36-E9ABC6BE4D89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9.061" v="8"/>
          <ac:spMkLst>
            <pc:docMk/>
            <pc:sldMk cId="3490020077" sldId="280"/>
            <ac:spMk id="8" creationId="{35E67040-FE5A-2453-1B51-F5BD55EF598D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9.061" v="7"/>
          <ac:spMkLst>
            <pc:docMk/>
            <pc:sldMk cId="3490020077" sldId="280"/>
            <ac:spMk id="9" creationId="{5DCA809D-2144-A071-6C95-870D1013C8A6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9.061" v="6"/>
          <ac:spMkLst>
            <pc:docMk/>
            <pc:sldMk cId="3490020077" sldId="280"/>
            <ac:spMk id="10" creationId="{999CC266-B504-0A01-90CA-5D9688A11515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9.061" v="5"/>
          <ac:spMkLst>
            <pc:docMk/>
            <pc:sldMk cId="3490020077" sldId="280"/>
            <ac:spMk id="11" creationId="{00FA1DA6-0ED4-CDA7-F740-4B543BA86CDA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9.061" v="4"/>
          <ac:spMkLst>
            <pc:docMk/>
            <pc:sldMk cId="3490020077" sldId="280"/>
            <ac:spMk id="12" creationId="{48BD656E-0B62-DB89-A524-B8F525A80B22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8.624" v="3"/>
          <ac:spMkLst>
            <pc:docMk/>
            <pc:sldMk cId="3490020077" sldId="280"/>
            <ac:spMk id="13" creationId="{A2477487-4B75-5D28-6CD6-4195C351E99F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8.624" v="2"/>
          <ac:spMkLst>
            <pc:docMk/>
            <pc:sldMk cId="3490020077" sldId="280"/>
            <ac:spMk id="14" creationId="{3CD390C7-3405-3C4C-8770-14DC22B66B05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2:58.624" v="1"/>
          <ac:spMkLst>
            <pc:docMk/>
            <pc:sldMk cId="3490020077" sldId="280"/>
            <ac:spMk id="15" creationId="{C67F21A9-BF93-5F36-B1C6-AF579AD78C50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18" creationId="{9C5D09E1-2764-D2D5-5007-A987A62FD363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19" creationId="{9651310D-B278-E52C-F6A0-748E3B2BE16B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20" creationId="{2A7DA99D-B0DD-180B-653D-6DF41011C926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21" creationId="{95387A3C-2BE2-F953-82DD-A7CFAF5E26C5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22" creationId="{FFD909EB-EB33-CC7A-F910-2FE6DD375499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23" creationId="{871B850C-8230-5E1F-7EC8-4B68CE59BB5C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24" creationId="{B8918DA8-0785-C024-189F-11CC3794D0E7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spMkLst>
            <pc:docMk/>
            <pc:sldMk cId="3490020077" sldId="280"/>
            <ac:spMk id="25" creationId="{1E4217C0-A807-84D2-BEED-7E0D3A4CDEB5}"/>
          </ac:spMkLst>
        </pc:spChg>
        <pc:pic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picMkLst>
            <pc:docMk/>
            <pc:sldMk cId="3490020077" sldId="280"/>
            <ac:picMk id="5" creationId="{CD279DE0-1FDC-CF35-E8B9-8DCDF8D141C0}"/>
          </ac:picMkLst>
        </pc:picChg>
        <pc:picChg chg="del">
          <ac:chgData name="camdenwhitlock3" userId="S::camdenwhitlock3_icloud.com#ext#@netorgft16712299.onmicrosoft.com::19a3e9ba-e92a-4232-87aa-a87e9609de11" providerId="AD" clId="Web-{95519F51-9A05-015E-F075-88E8B551E7CF}" dt="2026-01-25T14:12:59.061" v="9"/>
          <ac:picMkLst>
            <pc:docMk/>
            <pc:sldMk cId="3490020077" sldId="280"/>
            <ac:picMk id="7" creationId="{17DFEDDA-78D9-525E-4A3D-0B9E8CCE28EA}"/>
          </ac:picMkLst>
        </pc:picChg>
        <pc:picChg chg="add">
          <ac:chgData name="camdenwhitlock3" userId="S::camdenwhitlock3_icloud.com#ext#@netorgft16712299.onmicrosoft.com::19a3e9ba-e92a-4232-87aa-a87e9609de11" providerId="AD" clId="Web-{95519F51-9A05-015E-F075-88E8B551E7CF}" dt="2026-01-25T14:13:10.952" v="11"/>
          <ac:picMkLst>
            <pc:docMk/>
            <pc:sldMk cId="3490020077" sldId="280"/>
            <ac:picMk id="17" creationId="{D7FE8A15-80DB-05CC-A064-C4CAA1CBEB82}"/>
          </ac:picMkLst>
        </pc:picChg>
      </pc:sldChg>
      <pc:sldChg chg="modSp">
        <pc:chgData name="camdenwhitlock3" userId="S::camdenwhitlock3_icloud.com#ext#@netorgft16712299.onmicrosoft.com::19a3e9ba-e92a-4232-87aa-a87e9609de11" providerId="AD" clId="Web-{95519F51-9A05-015E-F075-88E8B551E7CF}" dt="2026-01-25T13:57:48.245" v="0" actId="20577"/>
        <pc:sldMkLst>
          <pc:docMk/>
          <pc:sldMk cId="2536413071" sldId="283"/>
        </pc:sldMkLst>
        <pc:spChg chg="mod">
          <ac:chgData name="camdenwhitlock3" userId="S::camdenwhitlock3_icloud.com#ext#@netorgft16712299.onmicrosoft.com::19a3e9ba-e92a-4232-87aa-a87e9609de11" providerId="AD" clId="Web-{95519F51-9A05-015E-F075-88E8B551E7CF}" dt="2026-01-25T13:57:48.245" v="0" actId="20577"/>
          <ac:spMkLst>
            <pc:docMk/>
            <pc:sldMk cId="2536413071" sldId="283"/>
            <ac:spMk id="2" creationId="{E922B857-32B5-FF63-65F9-AA62BF56D810}"/>
          </ac:spMkLst>
        </pc:spChg>
      </pc:sldChg>
      <pc:sldChg chg="addSp delSp modSp">
        <pc:chgData name="camdenwhitlock3" userId="S::camdenwhitlock3_icloud.com#ext#@netorgft16712299.onmicrosoft.com::19a3e9ba-e92a-4232-87aa-a87e9609de11" providerId="AD" clId="Web-{95519F51-9A05-015E-F075-88E8B551E7CF}" dt="2026-01-25T14:13:24.359" v="22"/>
        <pc:sldMkLst>
          <pc:docMk/>
          <pc:sldMk cId="2674788646" sldId="284"/>
        </pc:sldMkLst>
        <pc:spChg chg="add del mod">
          <ac:chgData name="camdenwhitlock3" userId="S::camdenwhitlock3_icloud.com#ext#@netorgft16712299.onmicrosoft.com::19a3e9ba-e92a-4232-87aa-a87e9609de11" providerId="AD" clId="Web-{95519F51-9A05-015E-F075-88E8B551E7CF}" dt="2026-01-25T14:13:24.359" v="22"/>
          <ac:spMkLst>
            <pc:docMk/>
            <pc:sldMk cId="2674788646" sldId="284"/>
            <ac:spMk id="4" creationId="{D628A3D8-46DA-17B9-AE52-0BFB71EBA8D4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859" v="19"/>
          <ac:spMkLst>
            <pc:docMk/>
            <pc:sldMk cId="2674788646" sldId="284"/>
            <ac:spMk id="8" creationId="{3B5EA948-A5E3-A31D-A1A6-11AC7662B649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859" v="18"/>
          <ac:spMkLst>
            <pc:docMk/>
            <pc:sldMk cId="2674788646" sldId="284"/>
            <ac:spMk id="9" creationId="{CD42A899-50DD-33BC-7A37-45460D9E1034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859" v="17"/>
          <ac:spMkLst>
            <pc:docMk/>
            <pc:sldMk cId="2674788646" sldId="284"/>
            <ac:spMk id="10" creationId="{4DAB4505-45DB-8869-58B3-F24467514D43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859" v="16"/>
          <ac:spMkLst>
            <pc:docMk/>
            <pc:sldMk cId="2674788646" sldId="284"/>
            <ac:spMk id="11" creationId="{50A90616-160D-B3F0-F3DF-CF53C67B705E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859" v="15"/>
          <ac:spMkLst>
            <pc:docMk/>
            <pc:sldMk cId="2674788646" sldId="284"/>
            <ac:spMk id="12" creationId="{7A72052A-BC92-5FB1-CD7A-0D537F673112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437" v="14"/>
          <ac:spMkLst>
            <pc:docMk/>
            <pc:sldMk cId="2674788646" sldId="284"/>
            <ac:spMk id="13" creationId="{A372A8CF-8808-EA68-019D-0F80CB7D06F0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437" v="13"/>
          <ac:spMkLst>
            <pc:docMk/>
            <pc:sldMk cId="2674788646" sldId="284"/>
            <ac:spMk id="14" creationId="{EFBF17D8-9065-642F-2B30-3D79DE4F0D77}"/>
          </ac:spMkLst>
        </pc:spChg>
        <pc:spChg chg="del">
          <ac:chgData name="camdenwhitlock3" userId="S::camdenwhitlock3_icloud.com#ext#@netorgft16712299.onmicrosoft.com::19a3e9ba-e92a-4232-87aa-a87e9609de11" providerId="AD" clId="Web-{95519F51-9A05-015E-F075-88E8B551E7CF}" dt="2026-01-25T14:13:18.437" v="12"/>
          <ac:spMkLst>
            <pc:docMk/>
            <pc:sldMk cId="2674788646" sldId="284"/>
            <ac:spMk id="15" creationId="{E87C5BC4-837A-357D-6E12-69D869876DD5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18" creationId="{24B3CBB5-EE2E-553B-1158-5C965D857FF7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19" creationId="{B1D7FA94-AC49-C13C-7690-BFCF32121009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20" creationId="{E561B0A8-F34D-B58C-87E7-AC4D86352AF8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21" creationId="{FF03DF83-D61D-4FD8-8301-99E648D161EE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22" creationId="{C4CA290A-6B11-B88C-054C-1BEB4A3E4CB6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23" creationId="{93D0CB02-F4BC-7EFF-FC51-5DB2CE324A32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24" creationId="{29B495DA-A773-719C-E487-CE2F451F4FEF}"/>
          </ac:spMkLst>
        </pc:spChg>
        <pc:sp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spMkLst>
            <pc:docMk/>
            <pc:sldMk cId="2674788646" sldId="284"/>
            <ac:spMk id="25" creationId="{0CF57488-E88D-92C5-C318-F4205346E868}"/>
          </ac:spMkLst>
        </pc:spChg>
        <pc:pic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picMkLst>
            <pc:docMk/>
            <pc:sldMk cId="2674788646" sldId="284"/>
            <ac:picMk id="6" creationId="{C0CF9610-BEDC-3EA4-CF7D-FC94D676E6A2}"/>
          </ac:picMkLst>
        </pc:picChg>
        <pc:picChg chg="del">
          <ac:chgData name="camdenwhitlock3" userId="S::camdenwhitlock3_icloud.com#ext#@netorgft16712299.onmicrosoft.com::19a3e9ba-e92a-4232-87aa-a87e9609de11" providerId="AD" clId="Web-{95519F51-9A05-015E-F075-88E8B551E7CF}" dt="2026-01-25T14:13:18.859" v="20"/>
          <ac:picMkLst>
            <pc:docMk/>
            <pc:sldMk cId="2674788646" sldId="284"/>
            <ac:picMk id="7" creationId="{583FED4E-4576-B1F7-35D5-E2C0A46B9997}"/>
          </ac:picMkLst>
        </pc:picChg>
        <pc:picChg chg="add">
          <ac:chgData name="camdenwhitlock3" userId="S::camdenwhitlock3_icloud.com#ext#@netorgft16712299.onmicrosoft.com::19a3e9ba-e92a-4232-87aa-a87e9609de11" providerId="AD" clId="Web-{95519F51-9A05-015E-F075-88E8B551E7CF}" dt="2026-01-25T14:13:19.687" v="21"/>
          <ac:picMkLst>
            <pc:docMk/>
            <pc:sldMk cId="2674788646" sldId="284"/>
            <ac:picMk id="16" creationId="{4D51B685-2075-8DD2-070A-E288DB4073F5}"/>
          </ac:picMkLst>
        </pc:picChg>
      </pc:sldChg>
    </pc:docChg>
  </pc:docChgLst>
  <pc:docChgLst>
    <pc:chgData name="camdenwhitlock3" userId="S::camdenwhitlock3_icloud.com#ext#@netorgft16712299.onmicrosoft.com::19a3e9ba-e92a-4232-87aa-a87e9609de11" providerId="AD" clId="Web-{3114CA23-B670-7DB3-0543-6BE2B577E480}"/>
    <pc:docChg chg="modSld">
      <pc:chgData name="camdenwhitlock3" userId="S::camdenwhitlock3_icloud.com#ext#@netorgft16712299.onmicrosoft.com::19a3e9ba-e92a-4232-87aa-a87e9609de11" providerId="AD" clId="Web-{3114CA23-B670-7DB3-0543-6BE2B577E480}" dt="2026-01-21T01:24:09.327" v="7"/>
      <pc:docMkLst>
        <pc:docMk/>
      </pc:docMkLst>
      <pc:sldChg chg="addSp delSp modSp">
        <pc:chgData name="camdenwhitlock3" userId="S::camdenwhitlock3_icloud.com#ext#@netorgft16712299.onmicrosoft.com::19a3e9ba-e92a-4232-87aa-a87e9609de11" providerId="AD" clId="Web-{3114CA23-B670-7DB3-0543-6BE2B577E480}" dt="2026-01-21T01:24:09.327" v="7"/>
        <pc:sldMkLst>
          <pc:docMk/>
          <pc:sldMk cId="195467307" sldId="264"/>
        </pc:sldMkLst>
        <pc:spChg chg="mod">
          <ac:chgData name="camdenwhitlock3" userId="S::camdenwhitlock3_icloud.com#ext#@netorgft16712299.onmicrosoft.com::19a3e9ba-e92a-4232-87aa-a87e9609de11" providerId="AD" clId="Web-{3114CA23-B670-7DB3-0543-6BE2B577E480}" dt="2026-01-21T01:23:12.061" v="3" actId="20577"/>
          <ac:spMkLst>
            <pc:docMk/>
            <pc:sldMk cId="195467307" sldId="264"/>
            <ac:spMk id="15" creationId="{6177DA8A-1749-83D3-170B-C05BB5F9AB2C}"/>
          </ac:spMkLst>
        </pc:spChg>
        <pc:picChg chg="mod">
          <ac:chgData name="camdenwhitlock3" userId="S::camdenwhitlock3_icloud.com#ext#@netorgft16712299.onmicrosoft.com::19a3e9ba-e92a-4232-87aa-a87e9609de11" providerId="AD" clId="Web-{3114CA23-B670-7DB3-0543-6BE2B577E480}" dt="2026-01-21T01:23:40.983" v="4"/>
          <ac:picMkLst>
            <pc:docMk/>
            <pc:sldMk cId="195467307" sldId="264"/>
            <ac:picMk id="9" creationId="{AB5F2080-99F1-1D65-C4C5-BCA04C95CBA5}"/>
          </ac:picMkLst>
        </pc:picChg>
      </pc:sldChg>
    </pc:docChg>
  </pc:docChgLst>
  <pc:docChgLst>
    <pc:chgData name="camdenwhitlock3" userId="S::camdenwhitlock3_icloud.com#ext#@netorgft16712299.onmicrosoft.com::19a3e9ba-e92a-4232-87aa-a87e9609de11" providerId="AD" clId="Web-{775332F8-A703-1E4E-3B22-D9D5C39F72A6}"/>
    <pc:docChg chg="modSld">
      <pc:chgData name="camdenwhitlock3" userId="S::camdenwhitlock3_icloud.com#ext#@netorgft16712299.onmicrosoft.com::19a3e9ba-e92a-4232-87aa-a87e9609de11" providerId="AD" clId="Web-{775332F8-A703-1E4E-3B22-D9D5C39F72A6}" dt="2026-01-25T14:15:02.095" v="0" actId="1076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775332F8-A703-1E4E-3B22-D9D5C39F72A6}" dt="2026-01-25T14:15:02.095" v="0" actId="1076"/>
        <pc:sldMkLst>
          <pc:docMk/>
          <pc:sldMk cId="463720156" sldId="263"/>
        </pc:sldMkLst>
        <pc:picChg chg="mod">
          <ac:chgData name="camdenwhitlock3" userId="S::camdenwhitlock3_icloud.com#ext#@netorgft16712299.onmicrosoft.com::19a3e9ba-e92a-4232-87aa-a87e9609de11" providerId="AD" clId="Web-{775332F8-A703-1E4E-3B22-D9D5C39F72A6}" dt="2026-01-25T14:15:02.095" v="0" actId="1076"/>
          <ac:picMkLst>
            <pc:docMk/>
            <pc:sldMk cId="463720156" sldId="263"/>
            <ac:picMk id="2" creationId="{38AC9D30-01B3-5C2A-2726-1AF3F33DAFF8}"/>
          </ac:picMkLst>
        </pc:picChg>
      </pc:sldChg>
    </pc:docChg>
  </pc:docChgLst>
  <pc:docChgLst>
    <pc:chgData clId="Web-{95519F51-9A05-015E-F075-88E8B551E7CF}"/>
    <pc:docChg chg="modSld">
      <pc:chgData name="" userId="" providerId="" clId="Web-{95519F51-9A05-015E-F075-88E8B551E7CF}" dt="2026-01-25T13:57:46.745" v="0" actId="20577"/>
      <pc:docMkLst>
        <pc:docMk/>
      </pc:docMkLst>
      <pc:sldChg chg="modSp">
        <pc:chgData name="" userId="" providerId="" clId="Web-{95519F51-9A05-015E-F075-88E8B551E7CF}" dt="2026-01-25T13:57:46.745" v="0" actId="20577"/>
        <pc:sldMkLst>
          <pc:docMk/>
          <pc:sldMk cId="2536413071" sldId="283"/>
        </pc:sldMkLst>
        <pc:spChg chg="mod">
          <ac:chgData name="" userId="" providerId="" clId="Web-{95519F51-9A05-015E-F075-88E8B551E7CF}" dt="2026-01-25T13:57:46.745" v="0" actId="20577"/>
          <ac:spMkLst>
            <pc:docMk/>
            <pc:sldMk cId="2536413071" sldId="283"/>
            <ac:spMk id="2" creationId="{E922B857-32B5-FF63-65F9-AA62BF56D81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harmosaic.com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harmosaic.com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armosaic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424E4F-19C1-15CD-2928-8EF08A179DAD}"/>
              </a:ext>
            </a:extLst>
          </p:cNvPr>
          <p:cNvSpPr txBox="1">
            <a:spLocks/>
          </p:cNvSpPr>
          <p:nvPr userDrawn="1"/>
        </p:nvSpPr>
        <p:spPr>
          <a:xfrm>
            <a:off x="8610600" y="6295964"/>
            <a:ext cx="10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68421F-171E-400E-9AF0-9F6CABAB63C1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>
              <a:solidFill>
                <a:schemeClr val="bg1"/>
              </a:solidFill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335E691-B429-1A81-FFF9-7B7A93F2F8B9}"/>
              </a:ext>
            </a:extLst>
          </p:cNvPr>
          <p:cNvSpPr/>
          <p:nvPr userDrawn="1"/>
        </p:nvSpPr>
        <p:spPr>
          <a:xfrm>
            <a:off x="0" y="6032460"/>
            <a:ext cx="12192000" cy="825540"/>
          </a:xfrm>
          <a:custGeom>
            <a:avLst/>
            <a:gdLst/>
            <a:ahLst/>
            <a:cxnLst/>
            <a:rect l="l" t="t" r="r" b="b"/>
            <a:pathLst>
              <a:path w="4816592" h="326139">
                <a:moveTo>
                  <a:pt x="0" y="0"/>
                </a:moveTo>
                <a:lnTo>
                  <a:pt x="4816592" y="0"/>
                </a:lnTo>
                <a:lnTo>
                  <a:pt x="4816592" y="326139"/>
                </a:lnTo>
                <a:lnTo>
                  <a:pt x="0" y="326139"/>
                </a:lnTo>
                <a:close/>
              </a:path>
            </a:pathLst>
          </a:custGeom>
          <a:solidFill>
            <a:srgbClr val="579CCC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FCDC7-4A15-A54C-6638-4D16CE5BC0A3}"/>
              </a:ext>
            </a:extLst>
          </p:cNvPr>
          <p:cNvSpPr txBox="1"/>
          <p:nvPr userDrawn="1"/>
        </p:nvSpPr>
        <p:spPr>
          <a:xfrm>
            <a:off x="5885623" y="6205449"/>
            <a:ext cx="6036246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499"/>
              </a:lnSpc>
            </a:pP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2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 tooltip="http://www.pharmosaic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| Slide </a:t>
            </a:r>
            <a:fld id="{330EA680-D336-4FF7-8B7A-9848BB0A1C32}" type="slidenum">
              <a:rPr lang="en-US" sz="1200" smtClean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pPr algn="r">
                <a:lnSpc>
                  <a:spcPts val="3499"/>
                </a:lnSpc>
              </a:pPr>
              <a:t>‹#›</a:t>
            </a:fld>
            <a:endParaRPr lang="en-US" sz="1200" b="1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  <a:sym typeface="Lato Bold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04EBE3-8CA0-86E7-A52D-7DEF34BC00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558" y="6073755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EF11D03-A079-9923-DEA2-AAD5E8E73C09}"/>
              </a:ext>
            </a:extLst>
          </p:cNvPr>
          <p:cNvSpPr/>
          <p:nvPr userDrawn="1"/>
        </p:nvSpPr>
        <p:spPr>
          <a:xfrm>
            <a:off x="0" y="6032460"/>
            <a:ext cx="12192000" cy="825540"/>
          </a:xfrm>
          <a:custGeom>
            <a:avLst/>
            <a:gdLst/>
            <a:ahLst/>
            <a:cxnLst/>
            <a:rect l="l" t="t" r="r" b="b"/>
            <a:pathLst>
              <a:path w="4816592" h="326139">
                <a:moveTo>
                  <a:pt x="0" y="0"/>
                </a:moveTo>
                <a:lnTo>
                  <a:pt x="4816592" y="0"/>
                </a:lnTo>
                <a:lnTo>
                  <a:pt x="4816592" y="326139"/>
                </a:lnTo>
                <a:lnTo>
                  <a:pt x="0" y="326139"/>
                </a:lnTo>
                <a:close/>
              </a:path>
            </a:pathLst>
          </a:custGeom>
          <a:solidFill>
            <a:srgbClr val="579CCC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20AD4-8AEC-7AB8-F215-6FD6F502EC49}"/>
              </a:ext>
            </a:extLst>
          </p:cNvPr>
          <p:cNvSpPr txBox="1"/>
          <p:nvPr userDrawn="1"/>
        </p:nvSpPr>
        <p:spPr>
          <a:xfrm>
            <a:off x="5885623" y="6205449"/>
            <a:ext cx="6036246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499"/>
              </a:lnSpc>
            </a:pP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2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 tooltip="http://www.pharmosaic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| Slide </a:t>
            </a:r>
            <a:fld id="{330EA680-D336-4FF7-8B7A-9848BB0A1C32}" type="slidenum">
              <a:rPr lang="en-US" sz="1200" smtClean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pPr algn="r">
                <a:lnSpc>
                  <a:spcPts val="3499"/>
                </a:lnSpc>
              </a:pPr>
              <a:t>‹#›</a:t>
            </a:fld>
            <a:endParaRPr lang="en-US" sz="1200" b="1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  <a:sym typeface="Lato Bold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F8B237-728A-03C8-88ED-D13FBC5571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558" y="6073755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045253-8466-80C9-8126-D6913DF5C93E}"/>
              </a:ext>
            </a:extLst>
          </p:cNvPr>
          <p:cNvSpPr txBox="1">
            <a:spLocks/>
          </p:cNvSpPr>
          <p:nvPr userDrawn="1"/>
        </p:nvSpPr>
        <p:spPr>
          <a:xfrm>
            <a:off x="8610600" y="6295964"/>
            <a:ext cx="10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68421F-171E-400E-9AF0-9F6CABAB63C1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FB1392A-B024-278B-74DD-3EFABBC893A3}"/>
              </a:ext>
            </a:extLst>
          </p:cNvPr>
          <p:cNvSpPr/>
          <p:nvPr userDrawn="1"/>
        </p:nvSpPr>
        <p:spPr>
          <a:xfrm>
            <a:off x="0" y="6032460"/>
            <a:ext cx="12192000" cy="825540"/>
          </a:xfrm>
          <a:custGeom>
            <a:avLst/>
            <a:gdLst/>
            <a:ahLst/>
            <a:cxnLst/>
            <a:rect l="l" t="t" r="r" b="b"/>
            <a:pathLst>
              <a:path w="4816592" h="326139">
                <a:moveTo>
                  <a:pt x="0" y="0"/>
                </a:moveTo>
                <a:lnTo>
                  <a:pt x="4816592" y="0"/>
                </a:lnTo>
                <a:lnTo>
                  <a:pt x="4816592" y="326139"/>
                </a:lnTo>
                <a:lnTo>
                  <a:pt x="0" y="326139"/>
                </a:lnTo>
                <a:close/>
              </a:path>
            </a:pathLst>
          </a:custGeom>
          <a:solidFill>
            <a:srgbClr val="579CCC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5F8F12-5946-FAAD-9EA8-E0F79848B3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558" y="6073755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BEF95-A911-5D0B-25F7-C4BF00553C84}"/>
              </a:ext>
            </a:extLst>
          </p:cNvPr>
          <p:cNvSpPr txBox="1"/>
          <p:nvPr userDrawn="1"/>
        </p:nvSpPr>
        <p:spPr>
          <a:xfrm>
            <a:off x="5885623" y="6205449"/>
            <a:ext cx="6036246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499"/>
              </a:lnSpc>
            </a:pP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2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3" tooltip="http://www.pharmosaic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| Slide </a:t>
            </a:r>
            <a:fld id="{330EA680-D336-4FF7-8B7A-9848BB0A1C32}" type="slidenum">
              <a:rPr lang="en-US" sz="1200" smtClean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pPr algn="r">
                <a:lnSpc>
                  <a:spcPts val="3499"/>
                </a:lnSpc>
              </a:pPr>
              <a:t>‹#›</a:t>
            </a:fld>
            <a:endParaRPr lang="en-US" sz="1200" b="1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0FA342-3388-EA3A-DA39-CC1B5BDF13D0}"/>
              </a:ext>
            </a:extLst>
          </p:cNvPr>
          <p:cNvSpPr txBox="1">
            <a:spLocks/>
          </p:cNvSpPr>
          <p:nvPr userDrawn="1"/>
        </p:nvSpPr>
        <p:spPr>
          <a:xfrm>
            <a:off x="8610600" y="6295964"/>
            <a:ext cx="10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68421F-171E-400E-9AF0-9F6CABAB63C1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harmosaic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pharmosaic.com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linkedin.com/company/pharmosaic-consulting-llc/" TargetMode="External"/><Relationship Id="rId4" Type="http://schemas.openxmlformats.org/officeDocument/2006/relationships/hyperlink" Target="https://www.linkedin.com/company/pharmosaic-consulting/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mailto:mdoherty@pharmosaic.com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hyperlink" Target="https://www.linkedin.com/in/michaelquinndohert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pharmosaic.com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mailto:Mdoherty@pharmosaic.com" TargetMode="External"/><Relationship Id="rId4" Type="http://schemas.openxmlformats.org/officeDocument/2006/relationships/hyperlink" Target="https://www.linkedin.com/company/pharmosaic-consulting/" TargetMode="Externa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6" y="-2971"/>
            <a:ext cx="12188300" cy="688771"/>
            <a:chOff x="0" y="0"/>
            <a:chExt cx="5096870" cy="326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870" cy="326139"/>
            </a:xfrm>
            <a:custGeom>
              <a:avLst/>
              <a:gdLst/>
              <a:ahLst/>
              <a:cxnLst/>
              <a:rect l="l" t="t" r="r" b="b"/>
              <a:pathLst>
                <a:path w="5096870" h="326139">
                  <a:moveTo>
                    <a:pt x="0" y="0"/>
                  </a:moveTo>
                  <a:lnTo>
                    <a:pt x="5096870" y="0"/>
                  </a:lnTo>
                  <a:lnTo>
                    <a:pt x="5096870" y="326139"/>
                  </a:lnTo>
                  <a:lnTo>
                    <a:pt x="0" y="326139"/>
                  </a:lnTo>
                  <a:close/>
                </a:path>
              </a:pathLst>
            </a:custGeom>
            <a:solidFill>
              <a:srgbClr val="579CC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8237" y="54527"/>
              <a:ext cx="4815130" cy="2716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17" y="3009343"/>
            <a:ext cx="12192001" cy="4014734"/>
            <a:chOff x="0" y="0"/>
            <a:chExt cx="4816593" cy="144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449379"/>
            </a:xfrm>
            <a:custGeom>
              <a:avLst/>
              <a:gdLst/>
              <a:ahLst/>
              <a:cxnLst/>
              <a:rect l="l" t="t" r="r" b="b"/>
              <a:pathLst>
                <a:path w="4816592" h="1449379">
                  <a:moveTo>
                    <a:pt x="0" y="0"/>
                  </a:moveTo>
                  <a:lnTo>
                    <a:pt x="4816592" y="0"/>
                  </a:lnTo>
                  <a:lnTo>
                    <a:pt x="4816592" y="1449379"/>
                  </a:lnTo>
                  <a:lnTo>
                    <a:pt x="0" y="1449379"/>
                  </a:lnTo>
                  <a:close/>
                </a:path>
              </a:pathLst>
            </a:custGeom>
            <a:solidFill>
              <a:srgbClr val="579CC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487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6177DA8A-1749-83D3-170B-C05BB5F9AB2C}"/>
              </a:ext>
            </a:extLst>
          </p:cNvPr>
          <p:cNvSpPr txBox="1"/>
          <p:nvPr/>
        </p:nvSpPr>
        <p:spPr>
          <a:xfrm>
            <a:off x="3207743" y="3431117"/>
            <a:ext cx="5776515" cy="1350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33"/>
              </a:lnSpc>
            </a:pPr>
            <a:r>
              <a:rPr lang="en-US" sz="3500" b="1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Expertise That Sticks</a:t>
            </a:r>
          </a:p>
          <a:p>
            <a:pPr algn="ctr">
              <a:lnSpc>
                <a:spcPts val="3733"/>
              </a:lnSpc>
            </a:pPr>
            <a:r>
              <a:rPr lang="en-US" sz="2000" b="1" i="1" err="1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Pharmosaic</a:t>
            </a:r>
            <a:r>
              <a:rPr lang="en-US" sz="2000" b="1" i="1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 Consulting™ LLC Email Deck</a:t>
            </a:r>
            <a:endParaRPr lang="en-US" sz="2000"/>
          </a:p>
          <a:p>
            <a:pPr algn="ctr">
              <a:lnSpc>
                <a:spcPts val="3733"/>
              </a:lnSpc>
            </a:pPr>
            <a:r>
              <a:rPr lang="en-US" sz="15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Presented by Michael Quinn Doherty</a:t>
            </a:r>
            <a:endParaRPr lang="en-US" sz="1500" b="1">
              <a:solidFill>
                <a:srgbClr val="FFFFFF"/>
              </a:solidFill>
              <a:latin typeface="Lato Bold"/>
              <a:ea typeface="Lato Bold"/>
              <a:cs typeface="Lato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C2E09ED1-9EF3-6086-8E8C-41F2353E1394}"/>
              </a:ext>
            </a:extLst>
          </p:cNvPr>
          <p:cNvSpPr txBox="1"/>
          <p:nvPr/>
        </p:nvSpPr>
        <p:spPr>
          <a:xfrm>
            <a:off x="7253246" y="6446532"/>
            <a:ext cx="4633764" cy="257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333"/>
              </a:lnSpc>
            </a:pPr>
            <a:r>
              <a:rPr lang="en-US" sz="13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3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endParaRPr lang="en-US" sz="1300" b="1" dirty="0">
              <a:solidFill>
                <a:schemeClr val="tx2">
                  <a:lumMod val="90000"/>
                  <a:lumOff val="10000"/>
                </a:schemeClr>
              </a:solidFill>
              <a:latin typeface="Lato Bold"/>
              <a:ea typeface="Lato Bold"/>
              <a:cs typeface="Lato Bold"/>
            </a:endParaRP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AB5F2080-99F1-1D65-C4C5-BCA04C95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1159356"/>
            <a:ext cx="5080000" cy="1385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E308B3-3885-1755-07ED-49FA412DA429}"/>
              </a:ext>
            </a:extLst>
          </p:cNvPr>
          <p:cNvSpPr txBox="1"/>
          <p:nvPr/>
        </p:nvSpPr>
        <p:spPr>
          <a:xfrm>
            <a:off x="3883057" y="4780551"/>
            <a:ext cx="44280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dirty="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Founder &amp; Principal Consultant</a:t>
            </a:r>
            <a:r>
              <a:rPr lang="en-US" sz="1200" dirty="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, </a:t>
            </a:r>
            <a:r>
              <a:rPr lang="en-US" sz="1200" dirty="0" err="1">
                <a:solidFill>
                  <a:srgbClr val="FFFDF6"/>
                </a:solidFill>
                <a:latin typeface="Lato"/>
                <a:ea typeface="Calibri"/>
                <a:cs typeface="Calibri"/>
              </a:rPr>
              <a:t>Pharmosaic</a:t>
            </a:r>
            <a:r>
              <a:rPr lang="en-US" sz="1200" dirty="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 Consulting</a:t>
            </a:r>
            <a:endParaRPr lang="en-US" sz="1200" dirty="0">
              <a:solidFill>
                <a:srgbClr val="FFFD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589B7-1E46-930E-3D0B-D4192ED54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48D6F2-7F88-9FE2-79F6-F272DACA3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Our Values: A Mosaic of What Matters Most</a:t>
            </a:r>
            <a:endParaRPr lang="en-US" sz="3000"/>
          </a:p>
        </p:txBody>
      </p:sp>
      <p:pic>
        <p:nvPicPr>
          <p:cNvPr id="5" name="Picture 4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E6DB8046-CBCD-2499-AD57-407778490D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6" t="16501" r="71668" b="15353"/>
          <a:stretch>
            <a:fillRect/>
          </a:stretch>
        </p:blipFill>
        <p:spPr>
          <a:xfrm>
            <a:off x="710624" y="1829655"/>
            <a:ext cx="2941802" cy="3526478"/>
          </a:xfrm>
          <a:prstGeom prst="rect">
            <a:avLst/>
          </a:prstGeom>
        </p:spPr>
      </p:pic>
      <p:pic>
        <p:nvPicPr>
          <p:cNvPr id="6" name="Picture 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C0CF9610-BEDC-3EA4-CF7D-FC94D676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56" r="46441" b="278"/>
          <a:stretch>
            <a:fillRect/>
          </a:stretch>
        </p:blipFill>
        <p:spPr>
          <a:xfrm>
            <a:off x="3538199" y="1338223"/>
            <a:ext cx="2761706" cy="3852147"/>
          </a:xfrm>
          <a:prstGeom prst="rect">
            <a:avLst/>
          </a:prstGeom>
        </p:spPr>
      </p:pic>
      <p:pic>
        <p:nvPicPr>
          <p:cNvPr id="16" name="Picture 1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4D51B685-2075-8DD2-070A-E288DB40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26" t="16479" r="4272" b="15356"/>
          <a:stretch>
            <a:fillRect/>
          </a:stretch>
        </p:blipFill>
        <p:spPr>
          <a:xfrm>
            <a:off x="8716502" y="1830895"/>
            <a:ext cx="2723782" cy="3346638"/>
          </a:xfrm>
          <a:prstGeom prst="rect">
            <a:avLst/>
          </a:prstGeom>
        </p:spPr>
      </p:pic>
      <p:pic>
        <p:nvPicPr>
          <p:cNvPr id="17" name="Picture 16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26F66E5F-C220-BAB3-0830-8E0366B7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11" t="12183" r="25485" b="9755"/>
          <a:stretch>
            <a:fillRect/>
          </a:stretch>
        </p:blipFill>
        <p:spPr>
          <a:xfrm>
            <a:off x="6134118" y="1989268"/>
            <a:ext cx="2776760" cy="3208346"/>
          </a:xfrm>
          <a:prstGeom prst="rect">
            <a:avLst/>
          </a:prstGeom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24B3CBB5-EE2E-553B-1158-5C965D857FF7}"/>
              </a:ext>
            </a:extLst>
          </p:cNvPr>
          <p:cNvSpPr txBox="1"/>
          <p:nvPr/>
        </p:nvSpPr>
        <p:spPr>
          <a:xfrm>
            <a:off x="1084444" y="2582338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Shaped by Care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B1D7FA94-AC49-C13C-7690-BFCF32121009}"/>
              </a:ext>
            </a:extLst>
          </p:cNvPr>
          <p:cNvSpPr txBox="1"/>
          <p:nvPr/>
        </p:nvSpPr>
        <p:spPr>
          <a:xfrm>
            <a:off x="3816156" y="2412651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Vision-Driven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E561B0A8-F34D-B58C-87E7-AC4D86352AF8}"/>
              </a:ext>
            </a:extLst>
          </p:cNvPr>
          <p:cNvSpPr txBox="1"/>
          <p:nvPr/>
        </p:nvSpPr>
        <p:spPr>
          <a:xfrm>
            <a:off x="6420092" y="2745468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Guided by Strategy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FF03DF83-D61D-4FD8-8301-99E648D161EE}"/>
              </a:ext>
            </a:extLst>
          </p:cNvPr>
          <p:cNvSpPr txBox="1"/>
          <p:nvPr/>
        </p:nvSpPr>
        <p:spPr>
          <a:xfrm>
            <a:off x="8978275" y="2914011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Chemistry Core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CA290A-6B11-B88C-054C-1BEB4A3E4CB6}"/>
              </a:ext>
            </a:extLst>
          </p:cNvPr>
          <p:cNvSpPr txBox="1">
            <a:spLocks/>
          </p:cNvSpPr>
          <p:nvPr/>
        </p:nvSpPr>
        <p:spPr>
          <a:xfrm>
            <a:off x="1116841" y="2930585"/>
            <a:ext cx="2137906" cy="2431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300">
                <a:solidFill>
                  <a:schemeClr val="bg1"/>
                </a:solidFill>
                <a:latin typeface="Lato"/>
                <a:ea typeface="Lato"/>
                <a:cs typeface="Lato"/>
              </a:rPr>
              <a:t>We embrace innovation to deliver future-ready solutions that advance development and improve patient outcomes.</a:t>
            </a:r>
            <a:endParaRPr lang="en-US" sz="130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3D0CB02-F4BC-7EFF-FC51-5DB2CE324A32}"/>
              </a:ext>
            </a:extLst>
          </p:cNvPr>
          <p:cNvSpPr txBox="1">
            <a:spLocks/>
          </p:cNvSpPr>
          <p:nvPr/>
        </p:nvSpPr>
        <p:spPr>
          <a:xfrm>
            <a:off x="3948469" y="2763262"/>
            <a:ext cx="1989712" cy="2431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prioritize patients and build partnerships grounded in empathy, transparency, and shared commitment.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9B495DA-A773-719C-E487-CE2F451F4FEF}"/>
              </a:ext>
            </a:extLst>
          </p:cNvPr>
          <p:cNvSpPr txBox="1">
            <a:spLocks/>
          </p:cNvSpPr>
          <p:nvPr/>
        </p:nvSpPr>
        <p:spPr>
          <a:xfrm>
            <a:off x="6659987" y="3115408"/>
            <a:ext cx="1722236" cy="2084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blend expertise with proactive risk management for flexible solutions.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CF57488-E88D-92C5-C318-F4205346E868}"/>
              </a:ext>
            </a:extLst>
          </p:cNvPr>
          <p:cNvSpPr txBox="1">
            <a:spLocks/>
          </p:cNvSpPr>
          <p:nvPr/>
        </p:nvSpPr>
        <p:spPr>
          <a:xfrm>
            <a:off x="9199230" y="3264303"/>
            <a:ext cx="1760413" cy="1080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Our science drives precise, data-led drug development.</a:t>
            </a:r>
          </a:p>
        </p:txBody>
      </p:sp>
    </p:spTree>
    <p:extLst>
      <p:ext uri="{BB962C8B-B14F-4D97-AF65-F5344CB8AC3E}">
        <p14:creationId xmlns:p14="http://schemas.microsoft.com/office/powerpoint/2010/main" val="2674788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DB422-B79D-2AC7-D1C7-23697AE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Rooted in Liquid and Semisolid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65C66-8D0F-E671-7C51-10DF6A1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1"/>
            <a:ext cx="10515600" cy="4507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i="1">
                <a:latin typeface="Lato"/>
                <a:ea typeface="Lato"/>
                <a:cs typeface="Lato"/>
              </a:rPr>
              <a:t>At </a:t>
            </a:r>
            <a:r>
              <a:rPr lang="en-US" sz="1800" b="1" i="1" err="1">
                <a:latin typeface="Lato"/>
                <a:ea typeface="Lato"/>
                <a:cs typeface="Lato"/>
              </a:rPr>
              <a:t>Pharmosaic</a:t>
            </a:r>
            <a:r>
              <a:rPr lang="en-US" sz="1800" b="1" i="1">
                <a:latin typeface="Lato"/>
                <a:ea typeface="Lato"/>
                <a:cs typeface="Lato"/>
              </a:rPr>
              <a:t> Consulting™</a:t>
            </a:r>
            <a:r>
              <a:rPr lang="en-US" sz="1800" i="1">
                <a:latin typeface="Lato"/>
                <a:ea typeface="Lato"/>
                <a:cs typeface="Lato"/>
              </a:rPr>
              <a:t>, we deliver superior support throughout the pharmaceutical development process, including:</a:t>
            </a:r>
          </a:p>
          <a:p>
            <a:pPr marL="0" indent="0">
              <a:buNone/>
            </a:pPr>
            <a:endParaRPr lang="en-US" sz="1800">
              <a:latin typeface="Lato"/>
              <a:ea typeface="Lato"/>
              <a:cs typeface="Lato"/>
            </a:endParaRPr>
          </a:p>
          <a:p>
            <a:r>
              <a:rPr lang="en-US" sz="1600">
                <a:latin typeface="Lato"/>
                <a:ea typeface="Lato"/>
                <a:cs typeface="Lato"/>
              </a:rPr>
              <a:t>Lead selection of small molecules, biologics, and polymeric actives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Drug product development for </a:t>
            </a:r>
            <a:r>
              <a:rPr lang="en-US" sz="1600" b="1">
                <a:latin typeface="Lato"/>
                <a:ea typeface="Lato"/>
                <a:cs typeface="Lato"/>
              </a:rPr>
              <a:t>liquid and semisolid dosage forms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Formulation Development, Process Development and </a:t>
            </a:r>
            <a:r>
              <a:rPr lang="en-US" sz="1600" b="1">
                <a:latin typeface="Lato"/>
                <a:ea typeface="Lato"/>
                <a:cs typeface="Lato"/>
              </a:rPr>
              <a:t>Scale-Up</a:t>
            </a:r>
            <a:r>
              <a:rPr lang="en-US" sz="1600">
                <a:latin typeface="Lato"/>
                <a:ea typeface="Lato"/>
                <a:cs typeface="Lato"/>
              </a:rPr>
              <a:t> 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Statistical analysis and Design of Experiment (</a:t>
            </a:r>
            <a:r>
              <a:rPr lang="en-US" sz="1600" b="1">
                <a:latin typeface="Lato"/>
                <a:ea typeface="Lato"/>
                <a:cs typeface="Lato"/>
              </a:rPr>
              <a:t>DoE</a:t>
            </a:r>
            <a:r>
              <a:rPr lang="en-US" sz="1600">
                <a:latin typeface="Lato"/>
                <a:ea typeface="Lato"/>
                <a:cs typeface="Lato"/>
              </a:rPr>
              <a:t>)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Chemistry, Manufacturing, and Controls (</a:t>
            </a:r>
            <a:r>
              <a:rPr lang="en-US" sz="1600" b="1">
                <a:latin typeface="Lato"/>
                <a:ea typeface="Lato"/>
                <a:cs typeface="Lato"/>
              </a:rPr>
              <a:t>CMC</a:t>
            </a:r>
            <a:r>
              <a:rPr lang="en-US" sz="1600">
                <a:latin typeface="Lato"/>
                <a:ea typeface="Lato"/>
                <a:cs typeface="Lato"/>
              </a:rPr>
              <a:t>) strategy and Quality by Design (</a:t>
            </a:r>
            <a:r>
              <a:rPr lang="en-US" sz="1600" b="1" err="1">
                <a:latin typeface="Lato"/>
                <a:ea typeface="Lato"/>
                <a:cs typeface="Lato"/>
              </a:rPr>
              <a:t>QbD</a:t>
            </a:r>
            <a:r>
              <a:rPr lang="en-US" sz="1600">
                <a:latin typeface="Lato"/>
                <a:ea typeface="Lato"/>
                <a:cs typeface="Lato"/>
              </a:rPr>
              <a:t>)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Fractional leadership, strategic development and accelerating emerging technologies</a:t>
            </a:r>
          </a:p>
          <a:p>
            <a:endParaRPr lang="en-US" sz="18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en-US" sz="1800" i="1">
                <a:latin typeface="Lato"/>
                <a:ea typeface="Lato"/>
                <a:cs typeface="Lato"/>
              </a:rPr>
              <a:t>From early-stage concepts and minimal viable products to late-phase troubleshooting, Pharmosaic brings deep, adaptable expertise to meet the evolving challenges of pharmaceutical R&amp;D and manufacturing.</a:t>
            </a:r>
          </a:p>
        </p:txBody>
      </p:sp>
    </p:spTree>
    <p:extLst>
      <p:ext uri="{BB962C8B-B14F-4D97-AF65-F5344CB8AC3E}">
        <p14:creationId xmlns:p14="http://schemas.microsoft.com/office/powerpoint/2010/main" val="47135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12A39-804A-A385-5504-7646600F0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D5DA6E-DC7C-6538-15E6-D32B47C0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0645-A12C-28C5-B9C3-59B6AB4E7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163"/>
            <a:ext cx="10515600" cy="14596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 sz="1600" b="1">
                <a:latin typeface="Lato"/>
                <a:ea typeface="Lato"/>
                <a:cs typeface="Lato"/>
              </a:rPr>
              <a:t>Drug substance lead selection, </a:t>
            </a:r>
            <a:r>
              <a:rPr lang="en-US" sz="1600" b="1" err="1">
                <a:latin typeface="Lato"/>
                <a:ea typeface="Lato"/>
                <a:cs typeface="Lato"/>
              </a:rPr>
              <a:t>preformulation</a:t>
            </a:r>
            <a:r>
              <a:rPr lang="en-US" sz="1600" b="1">
                <a:latin typeface="Lato"/>
                <a:ea typeface="Lato"/>
                <a:cs typeface="Lato"/>
              </a:rPr>
              <a:t>, and formulation</a:t>
            </a:r>
            <a:r>
              <a:rPr lang="en-US" sz="1600">
                <a:latin typeface="Lato"/>
                <a:ea typeface="Lato"/>
                <a:cs typeface="Lato"/>
              </a:rPr>
              <a:t> for liquid and semisolid dosage forms</a:t>
            </a:r>
          </a:p>
          <a:p>
            <a:pPr marL="285750" indent="-285750"/>
            <a:r>
              <a:rPr lang="en-US" sz="1600" b="1">
                <a:latin typeface="Lato"/>
                <a:ea typeface="Lato"/>
                <a:cs typeface="Lato"/>
              </a:rPr>
              <a:t>Comprehensive drug product development</a:t>
            </a:r>
            <a:r>
              <a:rPr lang="en-US" sz="1600">
                <a:latin typeface="Lato"/>
                <a:ea typeface="Lato"/>
                <a:cs typeface="Lato"/>
              </a:rPr>
              <a:t> for injectable and local delivery systems</a:t>
            </a:r>
          </a:p>
          <a:p>
            <a:pPr marL="285750" indent="-285750"/>
            <a:r>
              <a:rPr lang="en-US" sz="1600" b="1">
                <a:latin typeface="Lato"/>
                <a:ea typeface="Lato"/>
                <a:cs typeface="Lato"/>
              </a:rPr>
              <a:t>Integration of small molecules and biologics </a:t>
            </a:r>
            <a:r>
              <a:rPr lang="en-US" sz="1600">
                <a:latin typeface="Lato"/>
                <a:ea typeface="Lato"/>
                <a:cs typeface="Lato"/>
              </a:rPr>
              <a:t>into commercially viable dosage forms</a:t>
            </a:r>
          </a:p>
          <a:p>
            <a:pPr marL="285750" indent="-285750"/>
            <a:r>
              <a:rPr lang="en-US" sz="1600" b="1">
                <a:latin typeface="Lato"/>
                <a:ea typeface="Lato"/>
                <a:cs typeface="Lato"/>
              </a:rPr>
              <a:t>Application of advanced technologies</a:t>
            </a:r>
            <a:r>
              <a:rPr lang="en-US" sz="1600">
                <a:latin typeface="Lato"/>
                <a:ea typeface="Lato"/>
                <a:cs typeface="Lato"/>
              </a:rPr>
              <a:t> to accelerate and enhance drug development</a:t>
            </a: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en-US" sz="1600">
              <a:latin typeface="Lato"/>
              <a:ea typeface="Lato"/>
              <a:cs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F58BE-AF0D-474F-4A6A-7E91979FE162}"/>
              </a:ext>
            </a:extLst>
          </p:cNvPr>
          <p:cNvSpPr txBox="1"/>
          <p:nvPr/>
        </p:nvSpPr>
        <p:spPr>
          <a:xfrm>
            <a:off x="840153" y="1235363"/>
            <a:ext cx="9550755" cy="369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Lato"/>
                <a:ea typeface="Lato"/>
                <a:cs typeface="Lato"/>
              </a:rPr>
              <a:t>Offering strategic and hands-on support across the development lifecycle, with expertise in:</a:t>
            </a:r>
          </a:p>
        </p:txBody>
      </p:sp>
      <p:pic>
        <p:nvPicPr>
          <p:cNvPr id="2" name="Picture 1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38AC9D30-01B3-5C2A-2726-1AF3F33D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6" t="27417" r="53" b="32715"/>
          <a:stretch>
            <a:fillRect/>
          </a:stretch>
        </p:blipFill>
        <p:spPr>
          <a:xfrm>
            <a:off x="-376" y="3556251"/>
            <a:ext cx="12198485" cy="19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27FF0-20B5-A582-9A55-14962ADD8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ED53E-5290-D60C-55D6-2B664891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9754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About </a:t>
            </a:r>
            <a:r>
              <a:rPr lang="en-US" sz="3000" b="1" err="1">
                <a:solidFill>
                  <a:srgbClr val="0065A5"/>
                </a:solidFill>
                <a:latin typeface="Lato"/>
                <a:ea typeface="Lato"/>
                <a:cs typeface="Lato"/>
              </a:rPr>
              <a:t>Pharmosaic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2FE91-EA4F-094F-BE89-BD5314B33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1"/>
            <a:ext cx="5259754" cy="36186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Founded</a:t>
            </a:r>
            <a:r>
              <a:rPr lang="en-US" sz="1600">
                <a:latin typeface="Lato" panose="020F0502020204030203" pitchFamily="34" charset="0"/>
                <a:ea typeface="+mn-lt"/>
                <a:cs typeface="+mn-lt"/>
              </a:rPr>
              <a:t> in 2024, </a:t>
            </a:r>
            <a:r>
              <a:rPr lang="en-US" sz="1600" b="1" err="1">
                <a:latin typeface="Lato" panose="020F0502020204030203" pitchFamily="34" charset="0"/>
                <a:ea typeface="+mn-lt"/>
                <a:cs typeface="+mn-lt"/>
              </a:rPr>
              <a:t>Pharmosic</a:t>
            </a:r>
            <a:r>
              <a:rPr lang="en-US" sz="1600" b="1">
                <a:latin typeface="Lato" panose="020F0502020204030203" pitchFamily="34" charset="0"/>
                <a:ea typeface="+mn-lt"/>
                <a:cs typeface="+mn-lt"/>
              </a:rPr>
              <a:t> Consulting</a:t>
            </a:r>
            <a:r>
              <a:rPr lang="en-US" sz="1600">
                <a:latin typeface="Lato" panose="020F0502020204030203" pitchFamily="34" charset="0"/>
                <a:ea typeface="+mn-lt"/>
                <a:cs typeface="+mn-lt"/>
              </a:rPr>
              <a:t> was created to meet the rising need for specialized guidance in liquid and semisolid drug development. </a:t>
            </a:r>
          </a:p>
          <a:p>
            <a:pPr marL="0" indent="0">
              <a:buNone/>
            </a:pPr>
            <a:r>
              <a:rPr lang="en-US" sz="1600">
                <a:latin typeface="Lato" panose="020F0502020204030203" pitchFamily="34" charset="0"/>
                <a:ea typeface="+mn-lt"/>
                <a:cs typeface="+mn-lt"/>
              </a:rPr>
              <a:t>Our work is rooted in the conviction that meaningful progress begins with a deep understanding of fundamental science and that quality can be built into these impactful therapies to minimize risk and meet patient demands. </a:t>
            </a:r>
          </a:p>
          <a:p>
            <a:pPr marL="0" indent="0">
              <a:buNone/>
            </a:pPr>
            <a:r>
              <a:rPr lang="en-US" sz="1600">
                <a:latin typeface="Lato" panose="020F0502020204030203" pitchFamily="34" charset="0"/>
                <a:ea typeface="+mn-lt"/>
                <a:cs typeface="+mn-lt"/>
              </a:rPr>
              <a:t>By combining that foundation with robust statistical methodologies and decades of biopharmaceutical development experience, we help teams make insightful data-driven decisions that move developmental programs forward with confidence, clarity and speed.</a:t>
            </a:r>
            <a:endParaRPr lang="en-US" sz="16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2B857-32B5-FF63-65F9-AA62BF56D810}"/>
              </a:ext>
            </a:extLst>
          </p:cNvPr>
          <p:cNvSpPr txBox="1"/>
          <p:nvPr/>
        </p:nvSpPr>
        <p:spPr>
          <a:xfrm>
            <a:off x="838320" y="5017477"/>
            <a:ext cx="4556130" cy="7455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50"/>
              </a:lnSpc>
            </a:pPr>
            <a:r>
              <a:rPr lang="en-US" sz="1400" b="1" u="sng" dirty="0">
                <a:solidFill>
                  <a:srgbClr val="00B0F0"/>
                </a:solidFill>
                <a:latin typeface="Lato Bold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endParaRPr lang="en-US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ts val="975"/>
              </a:lnSpc>
            </a:pPr>
            <a:r>
              <a:rPr lang="en-US" sz="1400" b="1" dirty="0">
                <a:latin typeface="Lato Bold"/>
                <a:ea typeface="Lato"/>
                <a:cs typeface="Lato"/>
              </a:rPr>
              <a:t>​</a:t>
            </a:r>
          </a:p>
          <a:p>
            <a:pPr>
              <a:lnSpc>
                <a:spcPts val="2325"/>
              </a:lnSpc>
            </a:pPr>
            <a:r>
              <a:rPr lang="en-US" sz="1400" b="1" dirty="0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linkedin.com/company/pharmosaic-consulting</a:t>
            </a:r>
            <a:endParaRPr lang="en-US" dirty="0" err="1">
              <a:solidFill>
                <a:srgbClr val="00B0F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" name="Graphic 6" descr="Download LinkedIn Logo in SVG Vector or PNG File Format - Logo.wine">
            <a:extLst>
              <a:ext uri="{FF2B5EF4-FFF2-40B4-BE49-F238E27FC236}">
                <a16:creationId xmlns:a16="http://schemas.microsoft.com/office/drawing/2014/main" id="{7AB14346-2106-CD6F-9E4F-EA8FB1549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969" y="5390446"/>
            <a:ext cx="552345" cy="371603"/>
          </a:xfrm>
          <a:prstGeom prst="rect">
            <a:avLst/>
          </a:prstGeom>
        </p:spPr>
      </p:pic>
      <p:pic>
        <p:nvPicPr>
          <p:cNvPr id="11" name="Picture 10" descr="A blue circle with black letters&#10;&#10;AI-generated content may be incorrect.">
            <a:extLst>
              <a:ext uri="{FF2B5EF4-FFF2-40B4-BE49-F238E27FC236}">
                <a16:creationId xmlns:a16="http://schemas.microsoft.com/office/drawing/2014/main" id="{0D984B4C-6B7A-8A1D-234A-F9D1A17EC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16" y="5098730"/>
            <a:ext cx="298664" cy="293361"/>
          </a:xfrm>
          <a:prstGeom prst="rect">
            <a:avLst/>
          </a:prstGeom>
        </p:spPr>
      </p:pic>
      <p:pic>
        <p:nvPicPr>
          <p:cNvPr id="5" name="Picture 4" descr="A drop of liquid dripping from a pipette&#10;&#10;AI-generated content may be incorrect.">
            <a:extLst>
              <a:ext uri="{FF2B5EF4-FFF2-40B4-BE49-F238E27FC236}">
                <a16:creationId xmlns:a16="http://schemas.microsoft.com/office/drawing/2014/main" id="{F5F08988-2424-0C53-F3A5-A189E55D56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968" t="269" r="13155" b="-269"/>
          <a:stretch>
            <a:fillRect/>
          </a:stretch>
        </p:blipFill>
        <p:spPr>
          <a:xfrm>
            <a:off x="6715126" y="351647"/>
            <a:ext cx="5129769" cy="5354275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253641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9D2C8-1430-A987-C270-60175403D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FA054E-7ED1-E50C-1CB3-EA08644F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Our Values: A Mosaic of What Matters Most</a:t>
            </a:r>
            <a:endParaRPr lang="en-US" sz="3000"/>
          </a:p>
        </p:txBody>
      </p:sp>
      <p:pic>
        <p:nvPicPr>
          <p:cNvPr id="5" name="Picture 4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CD279DE0-1FDC-CF35-E8B9-8DCDF8D14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6" t="16501" r="71668" b="15353"/>
          <a:stretch>
            <a:fillRect/>
          </a:stretch>
        </p:blipFill>
        <p:spPr>
          <a:xfrm>
            <a:off x="710624" y="1829655"/>
            <a:ext cx="2941802" cy="3526478"/>
          </a:xfrm>
          <a:prstGeom prst="rect">
            <a:avLst/>
          </a:prstGeom>
        </p:spPr>
      </p:pic>
      <p:pic>
        <p:nvPicPr>
          <p:cNvPr id="6" name="Picture 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FC7BDE13-C626-D509-A0EA-7D255359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56" r="46441" b="278"/>
          <a:stretch>
            <a:fillRect/>
          </a:stretch>
        </p:blipFill>
        <p:spPr>
          <a:xfrm>
            <a:off x="3538199" y="1338223"/>
            <a:ext cx="2761706" cy="3852147"/>
          </a:xfrm>
          <a:prstGeom prst="rect">
            <a:avLst/>
          </a:prstGeom>
        </p:spPr>
      </p:pic>
      <p:pic>
        <p:nvPicPr>
          <p:cNvPr id="16" name="Picture 1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7C2FDC2F-9A62-A1D2-AB79-D0B85ED19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26" t="16479" r="4272" b="15356"/>
          <a:stretch>
            <a:fillRect/>
          </a:stretch>
        </p:blipFill>
        <p:spPr>
          <a:xfrm>
            <a:off x="8716502" y="1830895"/>
            <a:ext cx="2723782" cy="3346638"/>
          </a:xfrm>
          <a:prstGeom prst="rect">
            <a:avLst/>
          </a:prstGeom>
        </p:spPr>
      </p:pic>
      <p:pic>
        <p:nvPicPr>
          <p:cNvPr id="17" name="Picture 16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D7FE8A15-80DB-05CC-A064-C4CAA1CB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11" t="12183" r="25485" b="9755"/>
          <a:stretch>
            <a:fillRect/>
          </a:stretch>
        </p:blipFill>
        <p:spPr>
          <a:xfrm>
            <a:off x="6134118" y="1989268"/>
            <a:ext cx="2776760" cy="3208346"/>
          </a:xfrm>
          <a:prstGeom prst="rect">
            <a:avLst/>
          </a:prstGeom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9C5D09E1-2764-D2D5-5007-A987A62FD363}"/>
              </a:ext>
            </a:extLst>
          </p:cNvPr>
          <p:cNvSpPr txBox="1"/>
          <p:nvPr/>
        </p:nvSpPr>
        <p:spPr>
          <a:xfrm>
            <a:off x="1084444" y="2582338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Shaped by Care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9651310D-B278-E52C-F6A0-748E3B2BE16B}"/>
              </a:ext>
            </a:extLst>
          </p:cNvPr>
          <p:cNvSpPr txBox="1"/>
          <p:nvPr/>
        </p:nvSpPr>
        <p:spPr>
          <a:xfrm>
            <a:off x="3816156" y="2412651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Vision-Driven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2A7DA99D-B0DD-180B-653D-6DF41011C926}"/>
              </a:ext>
            </a:extLst>
          </p:cNvPr>
          <p:cNvSpPr txBox="1"/>
          <p:nvPr/>
        </p:nvSpPr>
        <p:spPr>
          <a:xfrm>
            <a:off x="6420092" y="2745468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Guided by Strategy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95387A3C-2BE2-F953-82DD-A7CFAF5E26C5}"/>
              </a:ext>
            </a:extLst>
          </p:cNvPr>
          <p:cNvSpPr txBox="1"/>
          <p:nvPr/>
        </p:nvSpPr>
        <p:spPr>
          <a:xfrm>
            <a:off x="8978275" y="2914011"/>
            <a:ext cx="220197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Chemistry Core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FD909EB-EB33-CC7A-F910-2FE6DD375499}"/>
              </a:ext>
            </a:extLst>
          </p:cNvPr>
          <p:cNvSpPr txBox="1">
            <a:spLocks/>
          </p:cNvSpPr>
          <p:nvPr/>
        </p:nvSpPr>
        <p:spPr>
          <a:xfrm>
            <a:off x="1116841" y="2930585"/>
            <a:ext cx="2137906" cy="2431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300">
                <a:solidFill>
                  <a:schemeClr val="bg1"/>
                </a:solidFill>
                <a:latin typeface="Lato"/>
                <a:ea typeface="Lato"/>
                <a:cs typeface="Lato"/>
              </a:rPr>
              <a:t>We embrace innovation to deliver future-ready solutions that advance development and improve patient outcomes.</a:t>
            </a:r>
            <a:endParaRPr lang="en-US" sz="130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71B850C-8230-5E1F-7EC8-4B68CE59BB5C}"/>
              </a:ext>
            </a:extLst>
          </p:cNvPr>
          <p:cNvSpPr txBox="1">
            <a:spLocks/>
          </p:cNvSpPr>
          <p:nvPr/>
        </p:nvSpPr>
        <p:spPr>
          <a:xfrm>
            <a:off x="3948469" y="2763262"/>
            <a:ext cx="1989712" cy="2431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prioritize patients and build partnerships grounded in empathy, transparency, and shared commitment.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8918DA8-0785-C024-189F-11CC3794D0E7}"/>
              </a:ext>
            </a:extLst>
          </p:cNvPr>
          <p:cNvSpPr txBox="1">
            <a:spLocks/>
          </p:cNvSpPr>
          <p:nvPr/>
        </p:nvSpPr>
        <p:spPr>
          <a:xfrm>
            <a:off x="6659987" y="3115408"/>
            <a:ext cx="1722236" cy="2084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blend expertise with proactive risk management for flexible solutions.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E4217C0-A807-84D2-BEED-7E0D3A4CDEB5}"/>
              </a:ext>
            </a:extLst>
          </p:cNvPr>
          <p:cNvSpPr txBox="1">
            <a:spLocks/>
          </p:cNvSpPr>
          <p:nvPr/>
        </p:nvSpPr>
        <p:spPr>
          <a:xfrm>
            <a:off x="9199230" y="3264303"/>
            <a:ext cx="1760413" cy="1080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Our science drives precise, data-led drug development.</a:t>
            </a:r>
          </a:p>
        </p:txBody>
      </p:sp>
    </p:spTree>
    <p:extLst>
      <p:ext uri="{BB962C8B-B14F-4D97-AF65-F5344CB8AC3E}">
        <p14:creationId xmlns:p14="http://schemas.microsoft.com/office/powerpoint/2010/main" val="349002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A712E-AAA9-62C1-CB16-9FE991C95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827E11-F8D0-883F-5C3F-3F097964410D}"/>
              </a:ext>
            </a:extLst>
          </p:cNvPr>
          <p:cNvSpPr txBox="1"/>
          <p:nvPr/>
        </p:nvSpPr>
        <p:spPr>
          <a:xfrm>
            <a:off x="590826" y="1200943"/>
            <a:ext cx="6047256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Grounded in chemistry.</a:t>
            </a:r>
            <a:endParaRPr lang="en-US" sz="4400" b="1" i="1">
              <a:latin typeface="Lato Bold"/>
              <a:ea typeface="Lato Bold"/>
              <a:cs typeface="Lato Bold"/>
            </a:endParaRPr>
          </a:p>
          <a:p>
            <a:r>
              <a:rPr lang="en-US" sz="4400" b="1" i="1">
                <a:latin typeface="Lato Bold"/>
                <a:ea typeface="Lato Bold"/>
                <a:cs typeface="Lato Bold"/>
              </a:rPr>
              <a:t>Guided by strategy.</a:t>
            </a:r>
          </a:p>
          <a:p>
            <a:r>
              <a:rPr lang="en-US" sz="4400" b="1" i="1">
                <a:latin typeface="Lato Bold"/>
                <a:ea typeface="Lato Bold"/>
                <a:cs typeface="Lato Bold"/>
              </a:rPr>
              <a:t>Measured in outcomes.</a:t>
            </a:r>
          </a:p>
          <a:p>
            <a:endParaRPr lang="en-US" sz="3200" i="1">
              <a:latin typeface="Lato"/>
              <a:ea typeface="Lato Bold"/>
              <a:cs typeface="Lato Bold"/>
            </a:endParaRPr>
          </a:p>
          <a:p>
            <a:r>
              <a:rPr lang="en-US" sz="3200" i="1">
                <a:latin typeface="Lato"/>
                <a:ea typeface="Lato Bold"/>
                <a:cs typeface="Lato Bold"/>
              </a:rPr>
              <a:t>We move your development program forward.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20063-7C4A-A8AF-4BC5-DEC97BE1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15776" b="11901"/>
          <a:stretch>
            <a:fillRect/>
          </a:stretch>
        </p:blipFill>
        <p:spPr>
          <a:xfrm flipH="1">
            <a:off x="7014909" y="0"/>
            <a:ext cx="5173745" cy="604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1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661BF-4779-82C4-09B6-5B18FF5A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9EB7-BD58-3554-36EE-E9FA2C82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Overview of Services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06291-5C3E-D2A2-EB45-758D8E1C9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799"/>
            <a:ext cx="5257800" cy="38212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Drug Substance Developability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Liquid &amp; Semisolid Drug Product Development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Formulation of Small Molecules, Biologics, &amp; Polymeric Actives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Process Development &amp; Scale-Up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Statistical Analysis &amp; Design of Experiments (DoE)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CMC (Chemistry, Manufacturing, &amp; Controls)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Quality by Design (</a:t>
            </a:r>
            <a:r>
              <a:rPr lang="en-US" sz="160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QbD</a:t>
            </a: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Innovation &amp; Emerging Technologies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Fractional Leadership in Formulation &amp; Pharmaceutical Development</a:t>
            </a:r>
            <a:endParaRPr lang="en-US" sz="1600"/>
          </a:p>
        </p:txBody>
      </p:sp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BFAEA82-2145-ED00-2150-1FA5F269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107"/>
          <a:stretch>
            <a:fillRect/>
          </a:stretch>
        </p:blipFill>
        <p:spPr>
          <a:xfrm>
            <a:off x="6489624" y="1515799"/>
            <a:ext cx="4694057" cy="3821290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58351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74DE5-6D3E-D50A-D270-D7171982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96311-885B-C119-2D40-0D1A2511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9754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Michael Quinn Doherty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49C39-9EE6-DD5F-6867-313510D2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1"/>
            <a:ext cx="5259754" cy="36186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 i="1">
                <a:latin typeface="Lato"/>
                <a:ea typeface="Lato"/>
                <a:cs typeface="Lato"/>
              </a:rPr>
              <a:t>Founder &amp; Principal Consultant</a:t>
            </a:r>
            <a:endParaRPr lang="en-US" sz="14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en-US" sz="1400" b="1">
                <a:latin typeface="Lato"/>
                <a:ea typeface="Lato"/>
                <a:cs typeface="Lato"/>
              </a:rPr>
              <a:t>Pharmosaic Consulting™ LLC</a:t>
            </a:r>
            <a:endParaRPr lang="en-US"/>
          </a:p>
          <a:p>
            <a:pPr marL="0" indent="0">
              <a:buNone/>
            </a:pPr>
            <a:endParaRPr lang="en-US" sz="800" b="1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en-US" sz="1400">
                <a:latin typeface="Lato"/>
                <a:ea typeface="Lato"/>
                <a:cs typeface="Lato"/>
              </a:rPr>
              <a:t>With over 20 years of experience spanning drug substance, drug delivery, and product development, Michael brings deep expertise and sharp perspective to every project.</a:t>
            </a:r>
            <a:endParaRPr lang="en-US"/>
          </a:p>
          <a:p>
            <a:pPr marL="0" indent="0">
              <a:buNone/>
            </a:pPr>
            <a:endParaRPr lang="en-US" sz="8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en-US" sz="1400">
                <a:latin typeface="Lato"/>
                <a:ea typeface="Lato"/>
                <a:cs typeface="Lato"/>
              </a:rPr>
              <a:t>He has held leadership roles at both CDMOs and pharmaceutical companies, advancing high-concentration biologic delivery, pioneering topical formulas, and driving innovation in controlled-release technologies.</a:t>
            </a:r>
          </a:p>
          <a:p>
            <a:pPr marL="0" indent="0">
              <a:buNone/>
            </a:pPr>
            <a:endParaRPr lang="en-US" sz="8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en-US" sz="1400">
                <a:latin typeface="Lato"/>
                <a:ea typeface="+mn-lt"/>
                <a:cs typeface="+mn-lt"/>
              </a:rPr>
              <a:t>With a foundation in chemistry and a commitment to scientific rigor, he consistently delivers innovative, evidence-based solutions to the industry’s toughest pharmaceutical challenges.</a:t>
            </a:r>
            <a:endParaRPr lang="en-US" sz="1400">
              <a:latin typeface="Aptos"/>
              <a:ea typeface="Lato"/>
              <a:cs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20854-7A5B-4A4A-6D7E-AB6807BAFEF0}"/>
              </a:ext>
            </a:extLst>
          </p:cNvPr>
          <p:cNvSpPr txBox="1"/>
          <p:nvPr/>
        </p:nvSpPr>
        <p:spPr>
          <a:xfrm>
            <a:off x="846016" y="5017477"/>
            <a:ext cx="3778738" cy="7455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50"/>
              </a:lnSpc>
            </a:pPr>
            <a:r>
              <a:rPr lang="en-US" sz="1400" b="1" u="sng">
                <a:solidFill>
                  <a:srgbClr val="00B0F0"/>
                </a:solidFill>
                <a:latin typeface="Lato Bold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mdoherty@pharmosaic.com</a:t>
            </a:r>
            <a:r>
              <a:rPr lang="en-US" sz="1400" b="1">
                <a:solidFill>
                  <a:srgbClr val="00B0F0"/>
                </a:solidFill>
                <a:latin typeface="Lato Bold"/>
                <a:ea typeface="Lato"/>
                <a:cs typeface="Lato"/>
              </a:rPr>
              <a:t> </a:t>
            </a:r>
            <a:r>
              <a:rPr lang="en-US" sz="1400" b="1">
                <a:latin typeface="Lato Bold"/>
                <a:ea typeface="Lato"/>
                <a:cs typeface="Lato"/>
              </a:rPr>
              <a:t>​</a:t>
            </a:r>
          </a:p>
          <a:p>
            <a:pPr>
              <a:lnSpc>
                <a:spcPts val="975"/>
              </a:lnSpc>
            </a:pPr>
            <a:r>
              <a:rPr lang="en-US" sz="1400" b="1">
                <a:latin typeface="Lato Bold"/>
                <a:ea typeface="Lato"/>
                <a:cs typeface="Lato"/>
              </a:rPr>
              <a:t>​</a:t>
            </a:r>
          </a:p>
          <a:p>
            <a:pPr>
              <a:lnSpc>
                <a:spcPts val="2325"/>
              </a:lnSpc>
            </a:pPr>
            <a:r>
              <a:rPr lang="en-US" sz="1400" b="1" u="sng">
                <a:solidFill>
                  <a:srgbClr val="00B0F0"/>
                </a:solidFill>
                <a:latin typeface="Lato Bold"/>
                <a:ea typeface="Lato"/>
                <a:cs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linkedin.com/in/michaelquinndoherty</a:t>
            </a:r>
            <a:r>
              <a:rPr lang="en-US" sz="1400" b="1">
                <a:solidFill>
                  <a:srgbClr val="767676"/>
                </a:solidFill>
                <a:latin typeface="Lato Bold"/>
                <a:ea typeface="Lato"/>
                <a:cs typeface="Lato"/>
              </a:rPr>
              <a:t> </a:t>
            </a:r>
          </a:p>
        </p:txBody>
      </p:sp>
      <p:pic>
        <p:nvPicPr>
          <p:cNvPr id="7" name="Picture 6" descr="Email Generic Flat icon | Freepik">
            <a:extLst>
              <a:ext uri="{FF2B5EF4-FFF2-40B4-BE49-F238E27FC236}">
                <a16:creationId xmlns:a16="http://schemas.microsoft.com/office/drawing/2014/main" id="{4B43E084-F8FB-09CD-9F6E-9D1E2EDA8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53" y="5021173"/>
            <a:ext cx="312288" cy="310989"/>
          </a:xfrm>
          <a:prstGeom prst="rect">
            <a:avLst/>
          </a:prstGeom>
        </p:spPr>
      </p:pic>
      <p:pic>
        <p:nvPicPr>
          <p:cNvPr id="8" name="Graphic 6" descr="Download LinkedIn Logo in SVG Vector or PNG File Format - Logo.wine">
            <a:extLst>
              <a:ext uri="{FF2B5EF4-FFF2-40B4-BE49-F238E27FC236}">
                <a16:creationId xmlns:a16="http://schemas.microsoft.com/office/drawing/2014/main" id="{CA99D319-1F75-85B5-F5B5-4E46FD232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969" y="5390446"/>
            <a:ext cx="552345" cy="371603"/>
          </a:xfrm>
          <a:prstGeom prst="rect">
            <a:avLst/>
          </a:prstGeom>
        </p:spPr>
      </p:pic>
      <p:pic>
        <p:nvPicPr>
          <p:cNvPr id="5" name="Picture 4" descr="A person in a suit&#10;&#10;AI-generated content may be incorrect.">
            <a:extLst>
              <a:ext uri="{FF2B5EF4-FFF2-40B4-BE49-F238E27FC236}">
                <a16:creationId xmlns:a16="http://schemas.microsoft.com/office/drawing/2014/main" id="{B8C1E917-A4FB-7C37-A24C-9C8965A8DB6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680" t="988" r="28729" b="2841"/>
          <a:stretch>
            <a:fillRect/>
          </a:stretch>
        </p:blipFill>
        <p:spPr>
          <a:xfrm>
            <a:off x="6737684" y="365125"/>
            <a:ext cx="5135736" cy="5285964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61270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A2E934-DEB6-39EB-28DB-0031BEF49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2559D8-8364-B056-D5F6-836AD8A6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51997"/>
            <a:ext cx="10515600" cy="128788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65A5"/>
                </a:solidFill>
                <a:latin typeface="Lato"/>
                <a:ea typeface="Lato"/>
                <a:cs typeface="Lato"/>
              </a:rPr>
              <a:t>Connect With </a:t>
            </a:r>
            <a:r>
              <a:rPr lang="en-US" b="1" err="1">
                <a:solidFill>
                  <a:srgbClr val="0065A5"/>
                </a:solidFill>
                <a:latin typeface="Lato"/>
                <a:ea typeface="Lato"/>
                <a:cs typeface="Lato"/>
              </a:rPr>
              <a:t>Pharmosaic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DB286-C480-90FA-D074-CC217B399EFE}"/>
              </a:ext>
            </a:extLst>
          </p:cNvPr>
          <p:cNvSpPr txBox="1"/>
          <p:nvPr/>
        </p:nvSpPr>
        <p:spPr>
          <a:xfrm>
            <a:off x="558268" y="5267037"/>
            <a:ext cx="1107724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/>
              <a:t>We take your development program further—with sharp strategy, efficient execution, and measurable impact.</a:t>
            </a:r>
            <a:endParaRPr lang="en-US" sz="160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B6F3874-519B-913E-A324-304BD6A70221}"/>
              </a:ext>
            </a:extLst>
          </p:cNvPr>
          <p:cNvSpPr>
            <a:spLocks noGrp="1"/>
          </p:cNvSpPr>
          <p:nvPr/>
        </p:nvSpPr>
        <p:spPr>
          <a:xfrm>
            <a:off x="1793495" y="2421582"/>
            <a:ext cx="6722731" cy="16958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endParaRPr lang="en-US" sz="2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endParaRPr lang="en-US" sz="1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r>
              <a:rPr lang="en-US" sz="2000" b="1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linkedin.com/company/pharmosaic-consulting</a:t>
            </a:r>
          </a:p>
          <a:p>
            <a:endParaRPr lang="en-US" sz="1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r>
              <a:rPr lang="en-US" sz="2000" b="1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mdoherty@pharmosaic.com</a:t>
            </a:r>
            <a:endParaRPr lang="en-US" sz="2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endParaRPr lang="en-US" sz="2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</p:txBody>
      </p:sp>
      <p:pic>
        <p:nvPicPr>
          <p:cNvPr id="13" name="Graphic 11" descr="Download LinkedIn Logo in SVG Vector or PNG File Format - Logo.wine">
            <a:extLst>
              <a:ext uri="{FF2B5EF4-FFF2-40B4-BE49-F238E27FC236}">
                <a16:creationId xmlns:a16="http://schemas.microsoft.com/office/drawing/2014/main" id="{2E5ADE6F-65F4-F62E-3933-0E18B3344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337" y="3050359"/>
            <a:ext cx="689114" cy="459410"/>
          </a:xfrm>
          <a:prstGeom prst="rect">
            <a:avLst/>
          </a:prstGeom>
        </p:spPr>
      </p:pic>
      <p:pic>
        <p:nvPicPr>
          <p:cNvPr id="14" name="Picture 13" descr="A blue circle with black letters&#10;&#10;AI-generated content may be incorrect.">
            <a:extLst>
              <a:ext uri="{FF2B5EF4-FFF2-40B4-BE49-F238E27FC236}">
                <a16:creationId xmlns:a16="http://schemas.microsoft.com/office/drawing/2014/main" id="{6A4E812D-1F3A-B640-E59A-CF8E7911E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677" y="2505003"/>
            <a:ext cx="370348" cy="338510"/>
          </a:xfrm>
          <a:prstGeom prst="rect">
            <a:avLst/>
          </a:prstGeom>
        </p:spPr>
      </p:pic>
      <p:pic>
        <p:nvPicPr>
          <p:cNvPr id="5" name="Picture 4" descr="Email Generic Flat icon | Freepik">
            <a:extLst>
              <a:ext uri="{FF2B5EF4-FFF2-40B4-BE49-F238E27FC236}">
                <a16:creationId xmlns:a16="http://schemas.microsoft.com/office/drawing/2014/main" id="{F093D187-0996-6196-7E27-66F7C8563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094" y="3666506"/>
            <a:ext cx="370903" cy="36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90675-BA61-6245-2FCF-766BEDA67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EF7A6CE-3D28-030A-4FD9-35765D0FE38B}"/>
              </a:ext>
            </a:extLst>
          </p:cNvPr>
          <p:cNvSpPr txBox="1"/>
          <p:nvPr/>
        </p:nvSpPr>
        <p:spPr>
          <a:xfrm>
            <a:off x="681233" y="871604"/>
            <a:ext cx="5078612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Formulation Expertise that Delivers.</a:t>
            </a:r>
          </a:p>
          <a:p>
            <a:endParaRPr lang="en-US" sz="4400" b="1">
              <a:latin typeface="Lato Bold"/>
              <a:ea typeface="Lato Bold"/>
              <a:cs typeface="Lato Bold"/>
            </a:endParaRPr>
          </a:p>
          <a:p>
            <a:r>
              <a:rPr lang="en-US" sz="3200" i="1">
                <a:latin typeface="Lato"/>
                <a:ea typeface="Lato Bold"/>
                <a:cs typeface="Lato Bold"/>
              </a:rPr>
              <a:t>Solving complex pharmaceutical challenges with precision.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212E7-E973-976D-371D-5AB51A4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r="15776" b="11901"/>
          <a:stretch>
            <a:fillRect/>
          </a:stretch>
        </p:blipFill>
        <p:spPr>
          <a:xfrm flipH="1">
            <a:off x="7014909" y="0"/>
            <a:ext cx="5173745" cy="604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8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AB812D-3CA9-959B-63EF-C37B8C5374F3}"/>
              </a:ext>
            </a:extLst>
          </p:cNvPr>
          <p:cNvSpPr txBox="1"/>
          <p:nvPr/>
        </p:nvSpPr>
        <p:spPr>
          <a:xfrm>
            <a:off x="2360246" y="2106246"/>
            <a:ext cx="7471507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DF6"/>
              </a:solidFill>
              <a:effectLst/>
              <a:uLnTx/>
              <a:uFillTx/>
              <a:latin typeface="Lato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DF6"/>
                </a:solidFill>
                <a:effectLst/>
                <a:uLnTx/>
                <a:uFillTx/>
                <a:latin typeface="Lato"/>
                <a:ea typeface="Calibri"/>
                <a:cs typeface="Calibri"/>
              </a:rPr>
              <a:t>Presented by Michael Doherty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DF6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FFFDF6"/>
              </a:solidFill>
              <a:effectLst/>
              <a:uLnTx/>
              <a:uFillTx/>
              <a:latin typeface="Lato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DF6"/>
                </a:solidFill>
                <a:effectLst/>
                <a:uLnTx/>
                <a:uFillTx/>
                <a:latin typeface="Lato"/>
                <a:ea typeface="Calibri"/>
                <a:cs typeface="Calibri"/>
              </a:rPr>
              <a:t>Founder &amp; Principal Consultant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DF6"/>
                </a:solidFill>
                <a:effectLst/>
                <a:uLnTx/>
                <a:uFillTx/>
                <a:latin typeface="Lato"/>
                <a:ea typeface="Calibri"/>
                <a:cs typeface="Calibri"/>
              </a:rPr>
              <a:t>, Pharmosaic Consulting™ LLC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DF6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53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706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About Pharmosaic</vt:lpstr>
      <vt:lpstr>Our Values: A Mosaic of What Matters Most</vt:lpstr>
      <vt:lpstr>PowerPoint Presentation</vt:lpstr>
      <vt:lpstr>Overview of Services</vt:lpstr>
      <vt:lpstr>Michael Quinn Doherty</vt:lpstr>
      <vt:lpstr>Connect With Pharmosaic</vt:lpstr>
      <vt:lpstr>PowerPoint Presentation</vt:lpstr>
      <vt:lpstr>PowerPoint Presentation</vt:lpstr>
      <vt:lpstr>Our Values: A Mosaic of What Matters Most</vt:lpstr>
      <vt:lpstr>Rooted in Liquid and Semisolid Development</vt:lpstr>
      <vt:lpstr>Expert Consulting in Pharmaceutical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Whitlock, Camden Ruth</cp:lastModifiedBy>
  <cp:revision>14</cp:revision>
  <dcterms:created xsi:type="dcterms:W3CDTF">2025-07-04T18:07:01Z</dcterms:created>
  <dcterms:modified xsi:type="dcterms:W3CDTF">2026-01-25T14:15:02Z</dcterms:modified>
</cp:coreProperties>
</file>