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1" r:id="rId3"/>
    <p:sldId id="263" r:id="rId4"/>
    <p:sldId id="262" r:id="rId5"/>
    <p:sldId id="268" r:id="rId6"/>
    <p:sldId id="264" r:id="rId7"/>
    <p:sldId id="265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1C1B3A-A14D-5B5F-93B1-A4F2B58B44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AE180B-ECF9-A210-B2B4-06D300A7FC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63F98-1BBE-411E-A2BE-119EC473228B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F5076-CB6D-94A2-B6C9-BDC65B090B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CA6D93-6862-6409-A4EA-5AF47D0628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F6408-720C-4797-9A9D-EF2F41C278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76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0" y="2235200"/>
            <a:ext cx="8574622" cy="1911927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4166177"/>
            <a:ext cx="6987645" cy="121862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25EEF1-78A2-A8F3-69DD-148CC0AEB0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40072" y="108471"/>
            <a:ext cx="4777694" cy="73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2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86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516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940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903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21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719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010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98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2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4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16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07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26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6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94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3240B-D329-41F9-BC61-CA6F99189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0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C08FEA-C1D9-4B68-9539-B5079176A516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AE3240B-D329-41F9-BC61-CA6F991896A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A98E54D-CC25-941C-DEC7-E5C5D89A98D0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527796" y="6418875"/>
            <a:ext cx="2848119" cy="43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2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2675388-EA7A-9665-EBA5-FF437EBFC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Business Metrics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70A4002-1AAA-FFCC-EB19-3D24931758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 sample of ideas and suggestions for Business Metrics to assess the health of the business as well as progress towards Goals/Missions.</a:t>
            </a:r>
          </a:p>
        </p:txBody>
      </p:sp>
    </p:spTree>
    <p:extLst>
      <p:ext uri="{BB962C8B-B14F-4D97-AF65-F5344CB8AC3E}">
        <p14:creationId xmlns:p14="http://schemas.microsoft.com/office/powerpoint/2010/main" val="400780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80EDA-31A7-5808-4E40-B707DBB3C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7CCCA-311F-AAD8-F682-E83E53AFB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Profit per product per unit</a:t>
            </a:r>
          </a:p>
          <a:p>
            <a:r>
              <a:rPr lang="en-GB" dirty="0"/>
              <a:t>Age range of Products (products designed in 1960’s or all new designs this year)</a:t>
            </a:r>
          </a:p>
          <a:p>
            <a:r>
              <a:rPr lang="en-GB" dirty="0"/>
              <a:t>Number of products</a:t>
            </a:r>
          </a:p>
          <a:p>
            <a:r>
              <a:rPr lang="en-GB" dirty="0"/>
              <a:t>Average sales per product</a:t>
            </a:r>
          </a:p>
          <a:p>
            <a:r>
              <a:rPr lang="en-GB" dirty="0"/>
              <a:t>Price distribution of products</a:t>
            </a:r>
          </a:p>
          <a:p>
            <a:r>
              <a:rPr lang="en-GB" dirty="0"/>
              <a:t>Technical performance measures</a:t>
            </a:r>
          </a:p>
          <a:p>
            <a:r>
              <a:rPr lang="en-GB" dirty="0"/>
              <a:t>Count of products with Sunset dates or end-of-life dates in next 6m, 12m, 3year, etc</a:t>
            </a:r>
          </a:p>
        </p:txBody>
      </p:sp>
    </p:spTree>
    <p:extLst>
      <p:ext uri="{BB962C8B-B14F-4D97-AF65-F5344CB8AC3E}">
        <p14:creationId xmlns:p14="http://schemas.microsoft.com/office/powerpoint/2010/main" val="2997219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5A03-06BC-1696-89B9-9C06E0D46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29816"/>
          </a:xfrm>
        </p:spPr>
        <p:txBody>
          <a:bodyPr>
            <a:normAutofit fontScale="90000"/>
          </a:bodyPr>
          <a:lstStyle/>
          <a:p>
            <a:r>
              <a:rPr lang="en-GB" dirty="0"/>
              <a:t>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02752-86A8-E883-853A-D035C1051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27584"/>
            <a:ext cx="10018713" cy="4744615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Quantifiable</a:t>
            </a:r>
            <a:r>
              <a:rPr lang="en-GB" dirty="0"/>
              <a:t> – metrics must be measurable, factual and objective that are gathered in a repeatable and standardised way. Ideally automated but not essential.</a:t>
            </a:r>
          </a:p>
          <a:p>
            <a:endParaRPr lang="en-GB" dirty="0"/>
          </a:p>
          <a:p>
            <a:r>
              <a:rPr lang="en-GB" b="1" dirty="0"/>
              <a:t>Actionable</a:t>
            </a:r>
            <a:r>
              <a:rPr lang="en-GB" dirty="0"/>
              <a:t> – metrics must be used to drive a response in terms of actions and decisions. Reporting information with no resultant action is meaningless and wasted.</a:t>
            </a:r>
          </a:p>
          <a:p>
            <a:endParaRPr lang="en-GB" dirty="0"/>
          </a:p>
          <a:p>
            <a:r>
              <a:rPr lang="en-GB" b="1" dirty="0"/>
              <a:t>Minimal</a:t>
            </a:r>
            <a:r>
              <a:rPr lang="en-GB" dirty="0"/>
              <a:t> – it is better to have three simple, strong metrics that actually influence the business that 20 complex, elaborate metrics that get confusing. Keep the number of metrics to a minimum in number and in complexity.</a:t>
            </a:r>
          </a:p>
          <a:p>
            <a:endParaRPr lang="en-GB" dirty="0"/>
          </a:p>
          <a:p>
            <a:r>
              <a:rPr lang="en-GB" b="1" dirty="0"/>
              <a:t>Targeted</a:t>
            </a:r>
            <a:r>
              <a:rPr lang="en-GB" dirty="0"/>
              <a:t> – metrics for the business need to be targeted and relevant, no good copying another businesses metrics for the sake of it. Ensure the metrics achieve something for </a:t>
            </a:r>
            <a:r>
              <a:rPr lang="en-GB" b="1" dirty="0"/>
              <a:t>your</a:t>
            </a:r>
            <a:r>
              <a:rPr lang="en-GB" dirty="0"/>
              <a:t> business.</a:t>
            </a:r>
          </a:p>
          <a:p>
            <a:endParaRPr lang="en-GB" dirty="0"/>
          </a:p>
          <a:p>
            <a:r>
              <a:rPr lang="en-GB" b="1" dirty="0"/>
              <a:t>Timely</a:t>
            </a:r>
            <a:r>
              <a:rPr lang="en-GB" dirty="0"/>
              <a:t> – metrics should be recorded and presented in such timeframe that they have maximum effort. No good reporting “Late on X deliveries this month” when half of them could have been avoided by finding out sooner.</a:t>
            </a:r>
          </a:p>
        </p:txBody>
      </p:sp>
    </p:spTree>
    <p:extLst>
      <p:ext uri="{BB962C8B-B14F-4D97-AF65-F5344CB8AC3E}">
        <p14:creationId xmlns:p14="http://schemas.microsoft.com/office/powerpoint/2010/main" val="54237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B480E-49DC-2A3B-0493-5CC7C5CB6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636A-2297-F669-ECDA-64E78B9B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29816"/>
          </a:xfrm>
        </p:spPr>
        <p:txBody>
          <a:bodyPr>
            <a:normAutofit fontScale="90000"/>
          </a:bodyPr>
          <a:lstStyle/>
          <a:p>
            <a:r>
              <a:rPr lang="en-GB" dirty="0"/>
              <a:t>Why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B736C-2901-F008-F451-24363BB38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27584"/>
            <a:ext cx="10018713" cy="4363617"/>
          </a:xfrm>
        </p:spPr>
        <p:txBody>
          <a:bodyPr>
            <a:normAutofit/>
          </a:bodyPr>
          <a:lstStyle/>
          <a:p>
            <a:r>
              <a:rPr lang="en-GB" dirty="0"/>
              <a:t>See performance trends over time</a:t>
            </a:r>
          </a:p>
          <a:p>
            <a:r>
              <a:rPr lang="en-GB" dirty="0"/>
              <a:t>Take action in the right areas</a:t>
            </a:r>
          </a:p>
          <a:p>
            <a:r>
              <a:rPr lang="en-GB" dirty="0"/>
              <a:t>Able to see the impact of improvements</a:t>
            </a:r>
          </a:p>
          <a:p>
            <a:r>
              <a:rPr lang="en-GB" dirty="0"/>
              <a:t>Operational metrics linked to financial</a:t>
            </a:r>
          </a:p>
          <a:p>
            <a:r>
              <a:rPr lang="en-GB" dirty="0"/>
              <a:t>Align and concentrate people in the business toward the things that matter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73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5D13-09C3-1578-7AB6-3457AD37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1049694"/>
            <a:ext cx="10018713" cy="909735"/>
          </a:xfrm>
        </p:spPr>
        <p:txBody>
          <a:bodyPr anchor="t"/>
          <a:lstStyle/>
          <a:p>
            <a:r>
              <a:rPr lang="en-GB" dirty="0"/>
              <a:t>Metrics – key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52222-F911-2561-797D-3244D6D9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88501"/>
            <a:ext cx="10018713" cy="38830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When creating/selecting any metric, the following should be considered:</a:t>
            </a:r>
          </a:p>
          <a:p>
            <a:r>
              <a:rPr lang="en-GB" dirty="0"/>
              <a:t>Time to gather data and report – hourly, daily, weekly</a:t>
            </a:r>
          </a:p>
          <a:p>
            <a:pPr lvl="1"/>
            <a:r>
              <a:rPr lang="en-GB" dirty="0"/>
              <a:t>Too frequent and overhead/time will increase</a:t>
            </a:r>
          </a:p>
          <a:p>
            <a:pPr lvl="1"/>
            <a:r>
              <a:rPr lang="en-GB" dirty="0"/>
              <a:t>Too infrequent and ability to act quickly reduces</a:t>
            </a:r>
          </a:p>
          <a:p>
            <a:r>
              <a:rPr lang="en-GB" dirty="0"/>
              <a:t>What to measure</a:t>
            </a:r>
          </a:p>
          <a:p>
            <a:r>
              <a:rPr lang="en-GB" dirty="0"/>
              <a:t>How to measure consistently and periodically</a:t>
            </a:r>
          </a:p>
          <a:p>
            <a:r>
              <a:rPr lang="en-GB" dirty="0"/>
              <a:t>What will you do with this information</a:t>
            </a:r>
          </a:p>
          <a:p>
            <a:r>
              <a:rPr lang="en-GB" dirty="0"/>
              <a:t>How will you overcome “reality bias” – if correctly measured and reported, numbers don’t like but people might not believe them</a:t>
            </a:r>
          </a:p>
        </p:txBody>
      </p:sp>
    </p:spTree>
    <p:extLst>
      <p:ext uri="{BB962C8B-B14F-4D97-AF65-F5344CB8AC3E}">
        <p14:creationId xmlns:p14="http://schemas.microsoft.com/office/powerpoint/2010/main" val="2608587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96AFCE-6565-681D-3C76-E604FFD2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examples of different Metrics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71DC68-AC11-7ECC-7C4D-C2463533D5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Next section…</a:t>
            </a:r>
          </a:p>
        </p:txBody>
      </p:sp>
    </p:spTree>
    <p:extLst>
      <p:ext uri="{BB962C8B-B14F-4D97-AF65-F5344CB8AC3E}">
        <p14:creationId xmlns:p14="http://schemas.microsoft.com/office/powerpoint/2010/main" val="5824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5454-574D-C0E0-54BF-6CFE0742C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F94F-3CEA-9752-A196-EBC452B4E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Your business should have Mission Statements or Quarterly/Annual targets or similar (ideally 3 -5, no more)</a:t>
            </a:r>
          </a:p>
          <a:p>
            <a:pPr marL="0" indent="0">
              <a:buNone/>
            </a:pPr>
            <a:r>
              <a:rPr lang="en-GB" dirty="0"/>
              <a:t>Essential to know how you are progressing with these;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Sales per month of Product A, B and C</a:t>
            </a:r>
          </a:p>
          <a:p>
            <a:r>
              <a:rPr lang="en-GB" dirty="0"/>
              <a:t>Cumulative Sales to-date</a:t>
            </a:r>
          </a:p>
          <a:p>
            <a:r>
              <a:rPr lang="en-GB" dirty="0"/>
              <a:t>Unit Production Cost</a:t>
            </a:r>
          </a:p>
          <a:p>
            <a:r>
              <a:rPr lang="en-GB" dirty="0"/>
              <a:t>Clients on-boarded in last 30days</a:t>
            </a:r>
          </a:p>
          <a:p>
            <a:r>
              <a:rPr lang="en-GB" dirty="0"/>
              <a:t>etc</a:t>
            </a:r>
          </a:p>
        </p:txBody>
      </p:sp>
    </p:spTree>
    <p:extLst>
      <p:ext uri="{BB962C8B-B14F-4D97-AF65-F5344CB8AC3E}">
        <p14:creationId xmlns:p14="http://schemas.microsoft.com/office/powerpoint/2010/main" val="222238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7264A-BCCB-F214-050F-8CE0BFF4E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CABBD-3555-E700-96AF-B32CDF61E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36711"/>
            <a:ext cx="10018713" cy="38815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Highly dependent on Accounting methods</a:t>
            </a:r>
          </a:p>
          <a:p>
            <a:pPr marL="0" indent="0">
              <a:buNone/>
            </a:pPr>
            <a:r>
              <a:rPr lang="en-GB" dirty="0"/>
              <a:t>Assuming a Profit First approach;</a:t>
            </a:r>
          </a:p>
          <a:p>
            <a:r>
              <a:rPr lang="en-GB" dirty="0"/>
              <a:t>Balance of each Account as of “today”</a:t>
            </a:r>
          </a:p>
          <a:p>
            <a:r>
              <a:rPr lang="en-GB" dirty="0"/>
              <a:t>Balances over time</a:t>
            </a:r>
          </a:p>
          <a:p>
            <a:r>
              <a:rPr lang="en-GB" dirty="0"/>
              <a:t>Value of investments</a:t>
            </a:r>
          </a:p>
          <a:p>
            <a:pPr marL="0" indent="0">
              <a:buNone/>
            </a:pPr>
            <a:r>
              <a:rPr lang="en-GB" dirty="0"/>
              <a:t>Other examples;</a:t>
            </a:r>
          </a:p>
          <a:p>
            <a:r>
              <a:rPr lang="en-GB" dirty="0"/>
              <a:t>Earnings Before Interest, Tax, Depreciation and Amortisation (EBITA)</a:t>
            </a:r>
          </a:p>
          <a:p>
            <a:r>
              <a:rPr lang="en-GB" dirty="0"/>
              <a:t>Revenues per head (and Revenue per head over time)</a:t>
            </a:r>
          </a:p>
          <a:p>
            <a:r>
              <a:rPr lang="en-GB" dirty="0"/>
              <a:t>Profit per head (and Profit per head over time)</a:t>
            </a:r>
          </a:p>
          <a:p>
            <a:r>
              <a:rPr lang="en-GB" dirty="0"/>
              <a:t>Estimated Cost at Completion (EAC) – project cost for total of done and remaining</a:t>
            </a:r>
          </a:p>
          <a:p>
            <a:r>
              <a:rPr lang="en-GB" dirty="0"/>
              <a:t>Estimated Cost to Complete (ETC) – project cost for remaining work </a:t>
            </a:r>
          </a:p>
        </p:txBody>
      </p:sp>
    </p:spTree>
    <p:extLst>
      <p:ext uri="{BB962C8B-B14F-4D97-AF65-F5344CB8AC3E}">
        <p14:creationId xmlns:p14="http://schemas.microsoft.com/office/powerpoint/2010/main" val="216164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46867-441C-35F8-E80E-A8630B7A7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People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9189D-878B-8935-B93B-CE71C0417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18049"/>
            <a:ext cx="10018713" cy="36731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Useful to monitor the status of the workforce (depending on number of employees/contractors)</a:t>
            </a:r>
          </a:p>
          <a:p>
            <a:r>
              <a:rPr lang="en-GB" dirty="0"/>
              <a:t>Number of employees</a:t>
            </a:r>
          </a:p>
          <a:p>
            <a:r>
              <a:rPr lang="en-GB" dirty="0"/>
              <a:t>Distribution of experience (i.e. 50% less than 6month in job, 10% more than 30years, etc)</a:t>
            </a:r>
          </a:p>
          <a:p>
            <a:r>
              <a:rPr lang="en-GB" dirty="0"/>
              <a:t>Distribution of Remuneration (i.e. how many people in each pay band)</a:t>
            </a:r>
          </a:p>
          <a:p>
            <a:r>
              <a:rPr lang="en-GB" dirty="0"/>
              <a:t>Rate of new hires</a:t>
            </a:r>
          </a:p>
          <a:p>
            <a:r>
              <a:rPr lang="en-GB" dirty="0"/>
              <a:t>Rate of leavers</a:t>
            </a:r>
          </a:p>
          <a:p>
            <a:r>
              <a:rPr lang="en-GB" dirty="0"/>
              <a:t>Average utilisation (i.e. if using a Time and Attendance system, what proportion of time is value adding/productive)</a:t>
            </a:r>
          </a:p>
        </p:txBody>
      </p:sp>
    </p:spTree>
    <p:extLst>
      <p:ext uri="{BB962C8B-B14F-4D97-AF65-F5344CB8AC3E}">
        <p14:creationId xmlns:p14="http://schemas.microsoft.com/office/powerpoint/2010/main" val="341481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AA2A4-298A-6E6E-A1E3-4BF638DD0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Schedule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67503-C5BD-151E-89A7-FDD5801D9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341985"/>
            <a:ext cx="10018713" cy="3449216"/>
          </a:xfrm>
        </p:spPr>
        <p:txBody>
          <a:bodyPr/>
          <a:lstStyle/>
          <a:p>
            <a:r>
              <a:rPr lang="en-GB" dirty="0"/>
              <a:t>Number of late order, deliveries, etc </a:t>
            </a:r>
          </a:p>
          <a:p>
            <a:r>
              <a:rPr lang="en-GB" dirty="0"/>
              <a:t>Average Length of delays</a:t>
            </a:r>
          </a:p>
          <a:p>
            <a:r>
              <a:rPr lang="en-GB" dirty="0"/>
              <a:t>Value of delayed products (e.g. sum cost total of expected but yet to deliver goods)</a:t>
            </a:r>
          </a:p>
          <a:p>
            <a:r>
              <a:rPr lang="en-GB" dirty="0"/>
              <a:t>Variance Meter (proportion of early work vs late work)</a:t>
            </a:r>
          </a:p>
          <a:p>
            <a:r>
              <a:rPr lang="en-GB" dirty="0"/>
              <a:t>Earned Value Management (EVM)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220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616</TotalTime>
  <Words>679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Business Metrics</vt:lpstr>
      <vt:lpstr>Checklist</vt:lpstr>
      <vt:lpstr>Why needed?</vt:lpstr>
      <vt:lpstr>Metrics – key decisions</vt:lpstr>
      <vt:lpstr>Some examples of different Metrics</vt:lpstr>
      <vt:lpstr>Progress Metrics</vt:lpstr>
      <vt:lpstr>Financial Metrics</vt:lpstr>
      <vt:lpstr>People Metrics</vt:lpstr>
      <vt:lpstr>Schedule Metrics</vt:lpstr>
      <vt:lpstr>Product Metrics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Copperwheat</dc:creator>
  <cp:lastModifiedBy>Ben Copperwheat</cp:lastModifiedBy>
  <cp:revision>12</cp:revision>
  <dcterms:created xsi:type="dcterms:W3CDTF">2023-10-29T20:20:01Z</dcterms:created>
  <dcterms:modified xsi:type="dcterms:W3CDTF">2024-02-16T23:45:32Z</dcterms:modified>
</cp:coreProperties>
</file>