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5"/>
  </p:sldMasterIdLst>
  <p:notesMasterIdLst>
    <p:notesMasterId r:id="rId13"/>
  </p:notesMasterIdLst>
  <p:sldIdLst>
    <p:sldId id="256" r:id="rId6"/>
    <p:sldId id="257" r:id="rId7"/>
    <p:sldId id="258" r:id="rId8"/>
    <p:sldId id="263" r:id="rId9"/>
    <p:sldId id="262" r:id="rId10"/>
    <p:sldId id="259"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41BEB37-27B1-4106-A18B-486456A5D1E6}">
          <p14:sldIdLst>
            <p14:sldId id="256"/>
            <p14:sldId id="257"/>
            <p14:sldId id="258"/>
            <p14:sldId id="263"/>
            <p14:sldId id="262"/>
            <p14:sldId id="259"/>
            <p14:sldId id="26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sler, Michael" initials="PM" lastIdx="11" clrIdx="0">
    <p:extLst>
      <p:ext uri="{19B8F6BF-5375-455C-9EA6-DF929625EA0E}">
        <p15:presenceInfo xmlns:p15="http://schemas.microsoft.com/office/powerpoint/2012/main" userId="S-1-5-21-1678042142-465620487-3890853694-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46" autoAdjust="0"/>
    <p:restoredTop sz="94660"/>
  </p:normalViewPr>
  <p:slideViewPr>
    <p:cSldViewPr snapToGrid="0">
      <p:cViewPr varScale="1">
        <p:scale>
          <a:sx n="82" d="100"/>
          <a:sy n="82" d="100"/>
        </p:scale>
        <p:origin x="8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9FCF63-2672-4943-9890-A3C97DFBE454}" type="datetimeFigureOut">
              <a:rPr lang="en-GB" smtClean="0"/>
              <a:t>12/02/2024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D2275-3A27-4F87-A8D3-ADCF0A0439DE}" type="slidenum">
              <a:rPr lang="en-GB" smtClean="0"/>
              <a:t>‹#›</a:t>
            </a:fld>
            <a:endParaRPr lang="en-GB"/>
          </a:p>
        </p:txBody>
      </p:sp>
    </p:spTree>
    <p:extLst>
      <p:ext uri="{BB962C8B-B14F-4D97-AF65-F5344CB8AC3E}">
        <p14:creationId xmlns:p14="http://schemas.microsoft.com/office/powerpoint/2010/main" val="17231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0" y="2235200"/>
            <a:ext cx="8574622" cy="1911927"/>
          </a:xfrm>
        </p:spPr>
        <p:txBody>
          <a:bodyPr anchor="b">
            <a:normAutofit/>
          </a:bodyPr>
          <a:lstStyle>
            <a:lvl1pPr algn="r">
              <a:defRPr sz="6000">
                <a:effectLst/>
              </a:defRPr>
            </a:lvl1pPr>
          </a:lstStyle>
          <a:p>
            <a:r>
              <a:rPr lang="en-GB"/>
              <a:t>Click to edit Master title style</a:t>
            </a:r>
            <a:endParaRPr lang="en-US" dirty="0"/>
          </a:p>
        </p:txBody>
      </p:sp>
      <p:sp>
        <p:nvSpPr>
          <p:cNvPr id="3" name="Subtitle 2"/>
          <p:cNvSpPr>
            <a:spLocks noGrp="1"/>
          </p:cNvSpPr>
          <p:nvPr>
            <p:ph type="subTitle" idx="1"/>
          </p:nvPr>
        </p:nvSpPr>
        <p:spPr>
          <a:xfrm>
            <a:off x="4515377" y="4166177"/>
            <a:ext cx="6987645" cy="121862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pic>
        <p:nvPicPr>
          <p:cNvPr id="7" name="Picture 6">
            <a:extLst>
              <a:ext uri="{FF2B5EF4-FFF2-40B4-BE49-F238E27FC236}">
                <a16:creationId xmlns:a16="http://schemas.microsoft.com/office/drawing/2014/main" id="{6F25EEF1-78A2-A8F3-69DD-148CC0AEB023}"/>
              </a:ext>
            </a:extLst>
          </p:cNvPr>
          <p:cNvPicPr>
            <a:picLocks noChangeAspect="1"/>
          </p:cNvPicPr>
          <p:nvPr/>
        </p:nvPicPr>
        <p:blipFill>
          <a:blip r:embed="rId2"/>
          <a:stretch>
            <a:fillRect/>
          </a:stretch>
        </p:blipFill>
        <p:spPr>
          <a:xfrm>
            <a:off x="7740072" y="108471"/>
            <a:ext cx="4777694" cy="736629"/>
          </a:xfrm>
          <a:prstGeom prst="rect">
            <a:avLst/>
          </a:prstGeom>
        </p:spPr>
      </p:pic>
    </p:spTree>
    <p:extLst>
      <p:ext uri="{BB962C8B-B14F-4D97-AF65-F5344CB8AC3E}">
        <p14:creationId xmlns:p14="http://schemas.microsoft.com/office/powerpoint/2010/main" val="72591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4C08FEA-C1D9-4B68-9539-B5079176A516}"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82487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3550977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598487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001973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757608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GB"/>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880285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2936155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3030862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A4BC688D-C369-DB47-8D8F-4F7564C8871C}"/>
              </a:ext>
            </a:extLst>
          </p:cNvPr>
          <p:cNvSpPr>
            <a:spLocks noGrp="1"/>
          </p:cNvSpPr>
          <p:nvPr>
            <p:ph type="title"/>
          </p:nvPr>
        </p:nvSpPr>
        <p:spPr>
          <a:xfrm>
            <a:off x="1" y="3922300"/>
            <a:ext cx="8910734" cy="2098636"/>
          </a:xfrm>
          <a:prstGeom prst="rect">
            <a:avLst/>
          </a:prstGeom>
        </p:spPr>
        <p:txBody>
          <a:bodyPr vert="horz" lIns="503998" tIns="45720" rIns="91440" bIns="45720" rtlCol="0" anchor="b">
            <a:noAutofit/>
          </a:bodyPr>
          <a:lstStyle>
            <a:lvl1pPr algn="l">
              <a:defRPr lang="en-ID" sz="6600" dirty="0">
                <a:solidFill>
                  <a:schemeClr val="bg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endParaRPr lang="en-ID" dirty="0"/>
          </a:p>
        </p:txBody>
      </p:sp>
      <p:sp>
        <p:nvSpPr>
          <p:cNvPr id="6" name="Footer Placeholder 4">
            <a:extLst>
              <a:ext uri="{FF2B5EF4-FFF2-40B4-BE49-F238E27FC236}">
                <a16:creationId xmlns:a16="http://schemas.microsoft.com/office/drawing/2014/main" id="{D8E8D3A4-9B09-47C6-91F8-A02BF936DF7C}"/>
              </a:ext>
            </a:extLst>
          </p:cNvPr>
          <p:cNvSpPr>
            <a:spLocks noGrp="1"/>
          </p:cNvSpPr>
          <p:nvPr>
            <p:ph type="ftr" sz="quarter" idx="3"/>
          </p:nvPr>
        </p:nvSpPr>
        <p:spPr>
          <a:xfrm>
            <a:off x="9509760" y="6356350"/>
            <a:ext cx="2170071" cy="365125"/>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Tree>
    <p:extLst>
      <p:ext uri="{BB962C8B-B14F-4D97-AF65-F5344CB8AC3E}">
        <p14:creationId xmlns:p14="http://schemas.microsoft.com/office/powerpoint/2010/main" val="2459419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mp; Content max space">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0722D901-6F6C-9346-B64D-46D47F302B80}"/>
              </a:ext>
            </a:extLst>
          </p:cNvPr>
          <p:cNvSpPr>
            <a:spLocks noGrp="1"/>
          </p:cNvSpPr>
          <p:nvPr>
            <p:ph idx="1" hasCustomPrompt="1"/>
          </p:nvPr>
        </p:nvSpPr>
        <p:spPr>
          <a:xfrm>
            <a:off x="550863" y="1825625"/>
            <a:ext cx="11189581" cy="4351338"/>
          </a:xfrm>
          <a:prstGeom prst="rect">
            <a:avLst/>
          </a:prstGeom>
        </p:spPr>
        <p:txBody>
          <a:bodyPr vert="horz" lIns="91440" tIns="45720" rIns="91440" bIns="45720" rtlCol="0">
            <a:normAutofit/>
          </a:bodyPr>
          <a:lstStyle>
            <a:lvl1pPr marL="285750" indent="-285750">
              <a:buClr>
                <a:schemeClr val="accent3"/>
              </a:buClr>
              <a:buSzPct val="130000"/>
              <a:buFont typeface="Wingdings" panose="05000000000000000000" pitchFamily="2" charset="2"/>
              <a:buChar char="§"/>
              <a:defRPr sz="1800"/>
            </a:lvl1pPr>
            <a:lvl2pPr marL="742950" indent="-285750">
              <a:buClr>
                <a:schemeClr val="accent3"/>
              </a:buClr>
              <a:buSzPct val="130000"/>
              <a:buFont typeface="Wingdings" panose="05000000000000000000" pitchFamily="2" charset="2"/>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marL="1200150" indent="-285750">
              <a:buClr>
                <a:schemeClr val="accent3"/>
              </a:buClr>
              <a:buSzPct val="130000"/>
              <a:buFont typeface="Wingdings" panose="05000000000000000000" pitchFamily="2" charset="2"/>
              <a:buChar char="§"/>
              <a:defRPr sz="1800">
                <a:latin typeface="Open Sans Light" panose="020B0306030504020204" pitchFamily="34" charset="0"/>
                <a:ea typeface="Open Sans Light" panose="020B0306030504020204" pitchFamily="34" charset="0"/>
                <a:cs typeface="Open Sans Light" panose="020B0306030504020204" pitchFamily="34" charset="0"/>
              </a:defRPr>
            </a:lvl3pPr>
            <a:lvl4pPr marL="1657350" indent="-285750">
              <a:buClr>
                <a:schemeClr val="accent3"/>
              </a:buClr>
              <a:buSzPct val="130000"/>
              <a:buFont typeface="Wingdings" panose="05000000000000000000" pitchFamily="2" charset="2"/>
              <a:buChar char="§"/>
              <a:defRPr sz="1800">
                <a:latin typeface="Open Sans Light" panose="020B0306030504020204" pitchFamily="34" charset="0"/>
                <a:ea typeface="Open Sans Light" panose="020B0306030504020204" pitchFamily="34" charset="0"/>
                <a:cs typeface="Open Sans Light" panose="020B0306030504020204" pitchFamily="34" charset="0"/>
              </a:defRPr>
            </a:lvl4pPr>
            <a:lvl5pPr marL="2114550" indent="-285750">
              <a:buClr>
                <a:schemeClr val="accent3"/>
              </a:buClr>
              <a:buSzPct val="130000"/>
              <a:buFont typeface="Wingdings" panose="05000000000000000000" pitchFamily="2" charset="2"/>
              <a:buChar char="§"/>
              <a:defRPr sz="18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sp>
        <p:nvSpPr>
          <p:cNvPr id="2" name="Footer Placeholder 1">
            <a:extLst>
              <a:ext uri="{FF2B5EF4-FFF2-40B4-BE49-F238E27FC236}">
                <a16:creationId xmlns:a16="http://schemas.microsoft.com/office/drawing/2014/main" id="{A97CB903-D64E-5842-9AD9-DF8D9FEC969C}"/>
              </a:ext>
            </a:extLst>
          </p:cNvPr>
          <p:cNvSpPr>
            <a:spLocks noGrp="1"/>
          </p:cNvSpPr>
          <p:nvPr>
            <p:ph type="ftr" sz="quarter" idx="10"/>
          </p:nvPr>
        </p:nvSpPr>
        <p:spPr>
          <a:xfrm>
            <a:off x="9550400" y="6356350"/>
            <a:ext cx="2190044" cy="365125"/>
          </a:xfrm>
        </p:spPr>
        <p:txBody>
          <a:bodyPr/>
          <a:lstStyle/>
          <a:p>
            <a:endParaRPr lang="en-GB"/>
          </a:p>
        </p:txBody>
      </p:sp>
      <p:sp>
        <p:nvSpPr>
          <p:cNvPr id="3" name="Slide Number Placeholder 2">
            <a:extLst>
              <a:ext uri="{FF2B5EF4-FFF2-40B4-BE49-F238E27FC236}">
                <a16:creationId xmlns:a16="http://schemas.microsoft.com/office/drawing/2014/main" id="{5588D52B-2414-1B4A-9419-D3C2B739D936}"/>
              </a:ext>
            </a:extLst>
          </p:cNvPr>
          <p:cNvSpPr>
            <a:spLocks noGrp="1"/>
          </p:cNvSpPr>
          <p:nvPr>
            <p:ph type="sldNum" sz="quarter" idx="11"/>
          </p:nvPr>
        </p:nvSpPr>
        <p:spPr>
          <a:xfrm>
            <a:off x="550863" y="6356350"/>
            <a:ext cx="462597" cy="365125"/>
          </a:xfrm>
        </p:spPr>
        <p:txBody>
          <a:bodyPr/>
          <a:lstStyle/>
          <a:p>
            <a:fld id="{3BFCCD9A-BFCA-4371-AA83-0159419F8AEE}" type="slidenum">
              <a:rPr lang="en-GB" smtClean="0"/>
              <a:t>‹#›</a:t>
            </a:fld>
            <a:endParaRPr lang="en-GB"/>
          </a:p>
        </p:txBody>
      </p:sp>
      <p:sp>
        <p:nvSpPr>
          <p:cNvPr id="7" name="Title 6">
            <a:extLst>
              <a:ext uri="{FF2B5EF4-FFF2-40B4-BE49-F238E27FC236}">
                <a16:creationId xmlns:a16="http://schemas.microsoft.com/office/drawing/2014/main" id="{6FD78851-51C3-8247-A0AB-209D680BABDD}"/>
              </a:ext>
            </a:extLst>
          </p:cNvPr>
          <p:cNvSpPr>
            <a:spLocks noGrp="1"/>
          </p:cNvSpPr>
          <p:nvPr>
            <p:ph type="title" hasCustomPrompt="1"/>
          </p:nvPr>
        </p:nvSpPr>
        <p:spPr>
          <a:xfrm>
            <a:off x="550863" y="298174"/>
            <a:ext cx="9149728" cy="410742"/>
          </a:xfrm>
          <a:prstGeom prst="rect">
            <a:avLst/>
          </a:prstGeom>
        </p:spPr>
        <p:txBody>
          <a:bodyPr/>
          <a:lstStyle/>
          <a:p>
            <a:r>
              <a:rPr lang="en-GB" dirty="0"/>
              <a:t>Click to edit master title style</a:t>
            </a:r>
            <a:endParaRPr lang="en-US" dirty="0"/>
          </a:p>
        </p:txBody>
      </p:sp>
      <p:sp>
        <p:nvSpPr>
          <p:cNvPr id="11" name="Text Placeholder 10"/>
          <p:cNvSpPr>
            <a:spLocks noGrp="1"/>
          </p:cNvSpPr>
          <p:nvPr>
            <p:ph type="body" sz="quarter" idx="12"/>
          </p:nvPr>
        </p:nvSpPr>
        <p:spPr>
          <a:xfrm>
            <a:off x="550863" y="708916"/>
            <a:ext cx="9149728" cy="563294"/>
          </a:xfrm>
          <a:prstGeom prst="rect">
            <a:avLst/>
          </a:prstGeom>
        </p:spPr>
        <p:txBody>
          <a:bodyPr/>
          <a:lstStyle>
            <a:lvl1pPr marL="0" indent="0">
              <a:buNone/>
              <a:defRPr sz="2400">
                <a:solidFill>
                  <a:schemeClr val="accent3"/>
                </a:solidFill>
              </a:defRPr>
            </a:lvl1pPr>
          </a:lstStyle>
          <a:p>
            <a:pPr lvl="0"/>
            <a:r>
              <a:rPr lang="en-US"/>
              <a:t>Edit Master text styles</a:t>
            </a:r>
          </a:p>
        </p:txBody>
      </p:sp>
    </p:spTree>
    <p:extLst>
      <p:ext uri="{BB962C8B-B14F-4D97-AF65-F5344CB8AC3E}">
        <p14:creationId xmlns:p14="http://schemas.microsoft.com/office/powerpoint/2010/main" val="4014998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657061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1_Title &amp; Content max space">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0722D901-6F6C-9346-B64D-46D47F302B80}"/>
              </a:ext>
            </a:extLst>
          </p:cNvPr>
          <p:cNvSpPr>
            <a:spLocks noGrp="1"/>
          </p:cNvSpPr>
          <p:nvPr>
            <p:ph idx="1" hasCustomPrompt="1"/>
          </p:nvPr>
        </p:nvSpPr>
        <p:spPr>
          <a:xfrm>
            <a:off x="550863" y="1825625"/>
            <a:ext cx="11189581" cy="4351338"/>
          </a:xfrm>
          <a:prstGeom prst="rect">
            <a:avLst/>
          </a:prstGeom>
        </p:spPr>
        <p:txBody>
          <a:bodyPr vert="horz" lIns="91440" tIns="45720" rIns="91440" bIns="45720" rtlCol="0">
            <a:normAutofit/>
          </a:bodyPr>
          <a:lstStyle>
            <a:lvl1pPr marL="285750" indent="-285750">
              <a:buClr>
                <a:schemeClr val="accent3"/>
              </a:buClr>
              <a:buSzPct val="130000"/>
              <a:buFont typeface="Wingdings" panose="05000000000000000000" pitchFamily="2" charset="2"/>
              <a:buChar char="§"/>
              <a:defRPr sz="1800">
                <a:solidFill>
                  <a:schemeClr val="bg1"/>
                </a:solidFill>
              </a:defRPr>
            </a:lvl1pPr>
            <a:lvl2pPr marL="742950" indent="-285750">
              <a:buClr>
                <a:schemeClr val="accent3"/>
              </a:buClr>
              <a:buSzPct val="130000"/>
              <a:buFont typeface="Wingdings" panose="05000000000000000000" pitchFamily="2" charset="2"/>
              <a:buChar char="§"/>
              <a:defRPr sz="1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200150" indent="-285750">
              <a:buClr>
                <a:schemeClr val="accent3"/>
              </a:buClr>
              <a:buSzPct val="130000"/>
              <a:buFont typeface="Wingdings" panose="05000000000000000000" pitchFamily="2" charset="2"/>
              <a:buChar char="§"/>
              <a:defRPr sz="1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57350" indent="-285750">
              <a:buClr>
                <a:schemeClr val="accent3"/>
              </a:buClr>
              <a:buSzPct val="130000"/>
              <a:buFont typeface="Wingdings" panose="05000000000000000000" pitchFamily="2" charset="2"/>
              <a:buChar char="§"/>
              <a:defRPr sz="1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114550" indent="-285750">
              <a:buClr>
                <a:schemeClr val="accent3"/>
              </a:buClr>
              <a:buSzPct val="130000"/>
              <a:buFont typeface="Wingdings" panose="05000000000000000000" pitchFamily="2" charset="2"/>
              <a:buChar char="§"/>
              <a:defRPr sz="1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D" dirty="0"/>
          </a:p>
        </p:txBody>
      </p:sp>
      <p:sp>
        <p:nvSpPr>
          <p:cNvPr id="2" name="Footer Placeholder 1">
            <a:extLst>
              <a:ext uri="{FF2B5EF4-FFF2-40B4-BE49-F238E27FC236}">
                <a16:creationId xmlns:a16="http://schemas.microsoft.com/office/drawing/2014/main" id="{A97CB903-D64E-5842-9AD9-DF8D9FEC969C}"/>
              </a:ext>
            </a:extLst>
          </p:cNvPr>
          <p:cNvSpPr>
            <a:spLocks noGrp="1"/>
          </p:cNvSpPr>
          <p:nvPr>
            <p:ph type="ftr" sz="quarter" idx="10"/>
          </p:nvPr>
        </p:nvSpPr>
        <p:spPr>
          <a:xfrm>
            <a:off x="9624060" y="6356350"/>
            <a:ext cx="2116384" cy="365125"/>
          </a:xfrm>
        </p:spPr>
        <p:txBody>
          <a:bodyPr/>
          <a:lstStyle>
            <a:lvl1pPr>
              <a:defRPr>
                <a:solidFill>
                  <a:schemeClr val="bg1"/>
                </a:solidFill>
              </a:defRPr>
            </a:lvl1pPr>
          </a:lstStyle>
          <a:p>
            <a:endParaRPr lang="en-GB"/>
          </a:p>
        </p:txBody>
      </p:sp>
      <p:sp>
        <p:nvSpPr>
          <p:cNvPr id="3" name="Slide Number Placeholder 2">
            <a:extLst>
              <a:ext uri="{FF2B5EF4-FFF2-40B4-BE49-F238E27FC236}">
                <a16:creationId xmlns:a16="http://schemas.microsoft.com/office/drawing/2014/main" id="{5588D52B-2414-1B4A-9419-D3C2B739D936}"/>
              </a:ext>
            </a:extLst>
          </p:cNvPr>
          <p:cNvSpPr>
            <a:spLocks noGrp="1"/>
          </p:cNvSpPr>
          <p:nvPr>
            <p:ph type="sldNum" sz="quarter" idx="11"/>
          </p:nvPr>
        </p:nvSpPr>
        <p:spPr>
          <a:xfrm>
            <a:off x="550863" y="6356350"/>
            <a:ext cx="424497" cy="365125"/>
          </a:xfrm>
        </p:spPr>
        <p:txBody>
          <a:bodyPr/>
          <a:lstStyle>
            <a:lvl1pPr>
              <a:defRPr>
                <a:solidFill>
                  <a:schemeClr val="bg1"/>
                </a:solidFill>
              </a:defRPr>
            </a:lvl1pPr>
          </a:lstStyle>
          <a:p>
            <a:fld id="{3BFCCD9A-BFCA-4371-AA83-0159419F8AEE}" type="slidenum">
              <a:rPr lang="en-GB" smtClean="0"/>
              <a:t>‹#›</a:t>
            </a:fld>
            <a:endParaRPr lang="en-GB"/>
          </a:p>
        </p:txBody>
      </p:sp>
      <p:sp>
        <p:nvSpPr>
          <p:cNvPr id="7" name="Title 6">
            <a:extLst>
              <a:ext uri="{FF2B5EF4-FFF2-40B4-BE49-F238E27FC236}">
                <a16:creationId xmlns:a16="http://schemas.microsoft.com/office/drawing/2014/main" id="{6FD78851-51C3-8247-A0AB-209D680BABDD}"/>
              </a:ext>
            </a:extLst>
          </p:cNvPr>
          <p:cNvSpPr>
            <a:spLocks noGrp="1"/>
          </p:cNvSpPr>
          <p:nvPr>
            <p:ph type="title" hasCustomPrompt="1"/>
          </p:nvPr>
        </p:nvSpPr>
        <p:spPr>
          <a:xfrm>
            <a:off x="550863" y="334708"/>
            <a:ext cx="11176538" cy="374208"/>
          </a:xfrm>
          <a:prstGeom prst="rect">
            <a:avLst/>
          </a:prstGeom>
        </p:spPr>
        <p:txBody>
          <a:bodyPr/>
          <a:lstStyle>
            <a:lvl1pPr>
              <a:defRPr>
                <a:solidFill>
                  <a:schemeClr val="bg1"/>
                </a:solidFill>
              </a:defRPr>
            </a:lvl1pPr>
          </a:lstStyle>
          <a:p>
            <a:r>
              <a:rPr lang="en-GB" dirty="0"/>
              <a:t>Click to edit master title style</a:t>
            </a:r>
            <a:endParaRPr lang="en-US" dirty="0"/>
          </a:p>
        </p:txBody>
      </p:sp>
      <p:sp>
        <p:nvSpPr>
          <p:cNvPr id="10" name="Text Placeholder 10"/>
          <p:cNvSpPr>
            <a:spLocks noGrp="1"/>
          </p:cNvSpPr>
          <p:nvPr>
            <p:ph type="body" sz="quarter" idx="12"/>
          </p:nvPr>
        </p:nvSpPr>
        <p:spPr>
          <a:xfrm>
            <a:off x="550863" y="729107"/>
            <a:ext cx="7165975" cy="314517"/>
          </a:xfrm>
          <a:prstGeom prst="rect">
            <a:avLst/>
          </a:prstGeom>
        </p:spPr>
        <p:txBody>
          <a:bodyPr/>
          <a:lstStyle>
            <a:lvl1pPr marL="0" indent="0">
              <a:buNone/>
              <a:defRPr sz="2400">
                <a:solidFill>
                  <a:schemeClr val="accent3"/>
                </a:solidFill>
              </a:defRPr>
            </a:lvl1pPr>
          </a:lstStyle>
          <a:p>
            <a:pPr lvl="0"/>
            <a:r>
              <a:rPr lang="en-US"/>
              <a:t>Edit Master text styles</a:t>
            </a:r>
          </a:p>
        </p:txBody>
      </p:sp>
    </p:spTree>
    <p:extLst>
      <p:ext uri="{BB962C8B-B14F-4D97-AF65-F5344CB8AC3E}">
        <p14:creationId xmlns:p14="http://schemas.microsoft.com/office/powerpoint/2010/main" val="3002422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4C08FEA-C1D9-4B68-9539-B5079176A516}"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418477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4C08FEA-C1D9-4B68-9539-B5079176A516}"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243047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4C08FEA-C1D9-4B68-9539-B5079176A516}" type="datetimeFigureOut">
              <a:rPr lang="en-GB" smtClean="0"/>
              <a:t>12/02/2024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07185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4C08FEA-C1D9-4B68-9539-B5079176A516}" type="datetimeFigureOut">
              <a:rPr lang="en-GB" smtClean="0"/>
              <a:t>12/02/2024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68639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08FEA-C1D9-4B68-9539-B5079176A516}" type="datetimeFigureOut">
              <a:rPr lang="en-GB" smtClean="0"/>
              <a:t>12/02/2024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343441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GB"/>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4C08FEA-C1D9-4B68-9539-B5079176A516}"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12751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GB"/>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4C08FEA-C1D9-4B68-9539-B5079176A516}"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CCD9A-BFCA-4371-AA83-0159419F8AEE}" type="slidenum">
              <a:rPr lang="en-GB" smtClean="0"/>
              <a:t>‹#›</a:t>
            </a:fld>
            <a:endParaRPr lang="en-GB"/>
          </a:p>
        </p:txBody>
      </p:sp>
    </p:spTree>
    <p:extLst>
      <p:ext uri="{BB962C8B-B14F-4D97-AF65-F5344CB8AC3E}">
        <p14:creationId xmlns:p14="http://schemas.microsoft.com/office/powerpoint/2010/main" val="322374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4C08FEA-C1D9-4B68-9539-B5079176A516}" type="datetimeFigureOut">
              <a:rPr lang="en-GB" smtClean="0"/>
              <a:t>12/02/2024</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BFCCD9A-BFCA-4371-AA83-0159419F8AEE}" type="slidenum">
              <a:rPr lang="en-GB" smtClean="0"/>
              <a:t>‹#›</a:t>
            </a:fld>
            <a:endParaRPr lang="en-GB"/>
          </a:p>
        </p:txBody>
      </p:sp>
      <p:pic>
        <p:nvPicPr>
          <p:cNvPr id="26" name="Picture 25">
            <a:extLst>
              <a:ext uri="{FF2B5EF4-FFF2-40B4-BE49-F238E27FC236}">
                <a16:creationId xmlns:a16="http://schemas.microsoft.com/office/drawing/2014/main" id="{0A98E54D-CC25-941C-DEC7-E5C5D89A98D0}"/>
              </a:ext>
            </a:extLst>
          </p:cNvPr>
          <p:cNvPicPr>
            <a:picLocks noChangeAspect="1"/>
          </p:cNvPicPr>
          <p:nvPr/>
        </p:nvPicPr>
        <p:blipFill>
          <a:blip r:embed="rId22"/>
          <a:stretch>
            <a:fillRect/>
          </a:stretch>
        </p:blipFill>
        <p:spPr>
          <a:xfrm>
            <a:off x="9527796" y="6418875"/>
            <a:ext cx="2848119" cy="439125"/>
          </a:xfrm>
          <a:prstGeom prst="rect">
            <a:avLst/>
          </a:prstGeom>
        </p:spPr>
      </p:pic>
    </p:spTree>
    <p:extLst>
      <p:ext uri="{BB962C8B-B14F-4D97-AF65-F5344CB8AC3E}">
        <p14:creationId xmlns:p14="http://schemas.microsoft.com/office/powerpoint/2010/main" val="72943326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GB" dirty="0"/>
              <a:t>Design To Value</a:t>
            </a:r>
            <a:br>
              <a:rPr lang="en-GB" dirty="0"/>
            </a:br>
            <a:r>
              <a:rPr lang="en-GB" dirty="0"/>
              <a:t>Methodology</a:t>
            </a:r>
            <a:endParaRPr lang="en-GB" sz="1800" dirty="0"/>
          </a:p>
        </p:txBody>
      </p:sp>
      <p:sp>
        <p:nvSpPr>
          <p:cNvPr id="2" name="Subtitle 1">
            <a:extLst>
              <a:ext uri="{FF2B5EF4-FFF2-40B4-BE49-F238E27FC236}">
                <a16:creationId xmlns:a16="http://schemas.microsoft.com/office/drawing/2014/main" id="{8ED67E05-BDF0-41B1-5082-534D4DAD4B87}"/>
              </a:ext>
            </a:extLst>
          </p:cNvPr>
          <p:cNvSpPr>
            <a:spLocks noGrp="1"/>
          </p:cNvSpPr>
          <p:nvPr>
            <p:ph type="subTitle" idx="1"/>
          </p:nvPr>
        </p:nvSpPr>
        <p:spPr/>
        <p:txBody>
          <a:bodyPr/>
          <a:lstStyle/>
          <a:p>
            <a:r>
              <a:rPr lang="en-GB" dirty="0"/>
              <a:t>What is it? Where and how is it used? How is it done?</a:t>
            </a:r>
          </a:p>
        </p:txBody>
      </p:sp>
    </p:spTree>
    <p:extLst>
      <p:ext uri="{BB962C8B-B14F-4D97-AF65-F5344CB8AC3E}">
        <p14:creationId xmlns:p14="http://schemas.microsoft.com/office/powerpoint/2010/main" val="1095036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362626" y="2266713"/>
            <a:ext cx="4963529" cy="3875427"/>
          </a:xfrm>
        </p:spPr>
        <p:txBody>
          <a:bodyPr>
            <a:normAutofit/>
          </a:bodyPr>
          <a:lstStyle/>
          <a:p>
            <a:pPr marL="0" indent="0">
              <a:buNone/>
            </a:pPr>
            <a:endParaRPr lang="en-GB" dirty="0"/>
          </a:p>
          <a:p>
            <a:r>
              <a:rPr lang="en-GB" dirty="0"/>
              <a:t>A basic end result (illustration) </a:t>
            </a:r>
          </a:p>
          <a:p>
            <a:pPr marL="457200" lvl="1" indent="0">
              <a:buNone/>
            </a:pPr>
            <a:r>
              <a:rPr lang="en-GB" dirty="0"/>
              <a:t>Single Customer/Market, Single Product</a:t>
            </a:r>
          </a:p>
          <a:p>
            <a:r>
              <a:rPr lang="en-GB" dirty="0"/>
              <a:t>Proportioned cross-comparisons across;</a:t>
            </a:r>
          </a:p>
          <a:p>
            <a:pPr lvl="1"/>
            <a:r>
              <a:rPr lang="en-GB" dirty="0"/>
              <a:t>Ranked Customer Key Acquisition Factors in terms of Value Importance</a:t>
            </a:r>
          </a:p>
          <a:p>
            <a:pPr lvl="1"/>
            <a:r>
              <a:rPr lang="en-GB" dirty="0"/>
              <a:t>Solution performance</a:t>
            </a:r>
          </a:p>
          <a:p>
            <a:pPr lvl="1"/>
            <a:r>
              <a:rPr lang="en-GB" dirty="0"/>
              <a:t>Recurring cost (RC) to achieve solution</a:t>
            </a:r>
          </a:p>
          <a:p>
            <a:pPr lvl="1"/>
            <a:r>
              <a:rPr lang="en-GB" dirty="0"/>
              <a:t>Non-recurring cost (NRC) to achieve solution</a:t>
            </a:r>
          </a:p>
          <a:p>
            <a:endParaRPr lang="en-GB" dirty="0"/>
          </a:p>
        </p:txBody>
      </p:sp>
      <p:sp>
        <p:nvSpPr>
          <p:cNvPr id="5" name="Title 4"/>
          <p:cNvSpPr>
            <a:spLocks noGrp="1"/>
          </p:cNvSpPr>
          <p:nvPr>
            <p:ph type="title"/>
          </p:nvPr>
        </p:nvSpPr>
        <p:spPr/>
        <p:txBody>
          <a:bodyPr>
            <a:normAutofit fontScale="90000"/>
          </a:bodyPr>
          <a:lstStyle/>
          <a:p>
            <a:r>
              <a:rPr lang="en-GB" dirty="0"/>
              <a:t>What is Design to Value (DTV)?</a:t>
            </a:r>
          </a:p>
        </p:txBody>
      </p:sp>
      <p:pic>
        <p:nvPicPr>
          <p:cNvPr id="10" name="Picture 9"/>
          <p:cNvPicPr>
            <a:picLocks noChangeAspect="1"/>
          </p:cNvPicPr>
          <p:nvPr/>
        </p:nvPicPr>
        <p:blipFill>
          <a:blip r:embed="rId2"/>
          <a:stretch>
            <a:fillRect/>
          </a:stretch>
        </p:blipFill>
        <p:spPr>
          <a:xfrm>
            <a:off x="6642865" y="2693324"/>
            <a:ext cx="5296540" cy="3448816"/>
          </a:xfrm>
          <a:prstGeom prst="rect">
            <a:avLst/>
          </a:prstGeom>
        </p:spPr>
      </p:pic>
      <p:sp>
        <p:nvSpPr>
          <p:cNvPr id="11" name="Content Placeholder 5"/>
          <p:cNvSpPr txBox="1">
            <a:spLocks/>
          </p:cNvSpPr>
          <p:nvPr/>
        </p:nvSpPr>
        <p:spPr>
          <a:xfrm>
            <a:off x="2088378" y="1164702"/>
            <a:ext cx="9338512" cy="978132"/>
          </a:xfrm>
          <a:prstGeom prst="rect">
            <a:avLst/>
          </a:prstGeom>
        </p:spPr>
        <p:txBody>
          <a:bodyPr vert="horz" lIns="91440" tIns="45720" rIns="91440" bIns="45720" rtlCol="0">
            <a:normAutofit/>
          </a:bodyPr>
          <a:lstStyle>
            <a:lvl1pPr marL="285750" indent="-285750" algn="l" defTabSz="914400" rtl="0" eaLnBrk="1" latinLnBrk="0" hangingPunct="1">
              <a:lnSpc>
                <a:spcPct val="90000"/>
              </a:lnSpc>
              <a:spcBef>
                <a:spcPts val="1000"/>
              </a:spcBef>
              <a:buClr>
                <a:schemeClr val="accent3"/>
              </a:buClr>
              <a:buSzPct val="130000"/>
              <a:buFont typeface="Wingdings" panose="05000000000000000000" pitchFamily="2" charset="2"/>
              <a:buChar char="§"/>
              <a:defRPr lang="en-US" sz="1800" b="0" i="0" kern="1200">
                <a:solidFill>
                  <a:schemeClr val="tx1"/>
                </a:solidFill>
                <a:latin typeface="+mn-lt"/>
                <a:ea typeface="Open Sans Light" panose="020B0306030504020204" pitchFamily="34" charset="0"/>
                <a:cs typeface="Open Sans Light" panose="020B0306030504020204" pitchFamily="34" charset="0"/>
              </a:defRPr>
            </a:lvl1pPr>
            <a:lvl2pPr marL="742950" indent="-285750" algn="l" defTabSz="914400" rtl="0" eaLnBrk="1" latinLnBrk="0" hangingPunct="1">
              <a:lnSpc>
                <a:spcPct val="90000"/>
              </a:lnSpc>
              <a:spcBef>
                <a:spcPts val="500"/>
              </a:spcBef>
              <a:buClr>
                <a:schemeClr val="accent3"/>
              </a:buClr>
              <a:buSzPct val="130000"/>
              <a:buFont typeface="Wingdings" panose="05000000000000000000" pitchFamily="2" charset="2"/>
              <a:buChar char="§"/>
              <a:defRPr lang="en-US"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200150" indent="-285750" algn="l" defTabSz="914400" rtl="0" eaLnBrk="1" latinLnBrk="0" hangingPunct="1">
              <a:lnSpc>
                <a:spcPct val="90000"/>
              </a:lnSpc>
              <a:spcBef>
                <a:spcPts val="500"/>
              </a:spcBef>
              <a:buClr>
                <a:schemeClr val="accent3"/>
              </a:buClr>
              <a:buSzPct val="130000"/>
              <a:buFont typeface="Wingdings" panose="05000000000000000000" pitchFamily="2" charset="2"/>
              <a:buChar char="§"/>
              <a:defRPr lang="en-US"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57350" indent="-285750" algn="l" defTabSz="914400" rtl="0" eaLnBrk="1" latinLnBrk="0" hangingPunct="1">
              <a:lnSpc>
                <a:spcPct val="90000"/>
              </a:lnSpc>
              <a:spcBef>
                <a:spcPts val="500"/>
              </a:spcBef>
              <a:buClr>
                <a:schemeClr val="accent3"/>
              </a:buClr>
              <a:buSzPct val="130000"/>
              <a:buFont typeface="Wingdings" panose="05000000000000000000" pitchFamily="2" charset="2"/>
              <a:buChar char="§"/>
              <a:defRPr lang="en-US"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114550" indent="-285750" algn="l" defTabSz="914400" rtl="0" eaLnBrk="1" latinLnBrk="0" hangingPunct="1">
              <a:lnSpc>
                <a:spcPct val="90000"/>
              </a:lnSpc>
              <a:spcBef>
                <a:spcPts val="500"/>
              </a:spcBef>
              <a:buClr>
                <a:schemeClr val="accent3"/>
              </a:buClr>
              <a:buSzPct val="130000"/>
              <a:buFont typeface="Wingdings" panose="05000000000000000000" pitchFamily="2" charset="2"/>
              <a:buChar char="§"/>
              <a:defRPr lang="en-ID" sz="1800" b="0" i="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GB" b="1" dirty="0"/>
              <a:t>A methodology to identify, assess and enable action to improve value, reduce cost or modify performance to align toward Customer value-importance.</a:t>
            </a:r>
          </a:p>
          <a:p>
            <a:endParaRPr lang="en-GB" dirty="0"/>
          </a:p>
        </p:txBody>
      </p:sp>
    </p:spTree>
    <p:extLst>
      <p:ext uri="{BB962C8B-B14F-4D97-AF65-F5344CB8AC3E}">
        <p14:creationId xmlns:p14="http://schemas.microsoft.com/office/powerpoint/2010/main" val="213739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632856" y="1745673"/>
            <a:ext cx="9672453" cy="4431290"/>
          </a:xfrm>
        </p:spPr>
        <p:txBody>
          <a:bodyPr>
            <a:normAutofit lnSpcReduction="10000"/>
          </a:bodyPr>
          <a:lstStyle/>
          <a:p>
            <a:pPr marL="0" indent="0">
              <a:buNone/>
            </a:pPr>
            <a:r>
              <a:rPr lang="en-GB" b="1" dirty="0"/>
              <a:t>Regular Uses</a:t>
            </a:r>
          </a:p>
          <a:p>
            <a:r>
              <a:rPr lang="en-GB" dirty="0"/>
              <a:t>Bids, particularly large or complex</a:t>
            </a:r>
          </a:p>
          <a:p>
            <a:r>
              <a:rPr lang="en-GB" dirty="0"/>
              <a:t>New Product releases</a:t>
            </a:r>
          </a:p>
          <a:p>
            <a:r>
              <a:rPr lang="en-GB" dirty="0"/>
              <a:t>Assess and prioritise development/engineering efforts to target Customer value</a:t>
            </a:r>
          </a:p>
          <a:p>
            <a:r>
              <a:rPr lang="en-GB" dirty="0"/>
              <a:t>Use to develop Customer and/or System Requirements</a:t>
            </a:r>
          </a:p>
          <a:p>
            <a:r>
              <a:rPr lang="en-GB" dirty="0"/>
              <a:t>Use output to position (PTW) correctly</a:t>
            </a:r>
          </a:p>
          <a:p>
            <a:r>
              <a:rPr lang="en-GB" dirty="0"/>
              <a:t>Support sales/marketing effort and discussions</a:t>
            </a:r>
          </a:p>
          <a:p>
            <a:pPr marL="0" indent="0">
              <a:buNone/>
            </a:pPr>
            <a:endParaRPr lang="en-GB" dirty="0"/>
          </a:p>
          <a:p>
            <a:pPr marL="0" indent="0">
              <a:buNone/>
            </a:pPr>
            <a:r>
              <a:rPr lang="en-GB" b="1" dirty="0"/>
              <a:t>Extended Uses</a:t>
            </a:r>
          </a:p>
          <a:p>
            <a:r>
              <a:rPr lang="en-GB" dirty="0"/>
              <a:t>Evaluate competition </a:t>
            </a:r>
          </a:p>
          <a:p>
            <a:r>
              <a:rPr lang="en-GB" dirty="0"/>
              <a:t>Evaluate international vs domestic markets (different acquisition factors and/or different importance ranking)</a:t>
            </a:r>
          </a:p>
        </p:txBody>
      </p:sp>
      <p:sp>
        <p:nvSpPr>
          <p:cNvPr id="5" name="Title 4"/>
          <p:cNvSpPr>
            <a:spLocks noGrp="1"/>
          </p:cNvSpPr>
          <p:nvPr>
            <p:ph type="title"/>
          </p:nvPr>
        </p:nvSpPr>
        <p:spPr/>
        <p:txBody>
          <a:bodyPr>
            <a:normAutofit fontScale="90000"/>
          </a:bodyPr>
          <a:lstStyle/>
          <a:p>
            <a:r>
              <a:rPr lang="en-GB" dirty="0"/>
              <a:t>Why?</a:t>
            </a:r>
          </a:p>
        </p:txBody>
      </p:sp>
      <p:sp>
        <p:nvSpPr>
          <p:cNvPr id="7" name="Text Placeholder 6"/>
          <p:cNvSpPr>
            <a:spLocks noGrp="1"/>
          </p:cNvSpPr>
          <p:nvPr>
            <p:ph type="body" sz="quarter" idx="12"/>
          </p:nvPr>
        </p:nvSpPr>
        <p:spPr>
          <a:xfrm>
            <a:off x="1632856" y="945647"/>
            <a:ext cx="9149728" cy="563294"/>
          </a:xfrm>
        </p:spPr>
        <p:txBody>
          <a:bodyPr/>
          <a:lstStyle/>
          <a:p>
            <a:r>
              <a:rPr lang="en-GB" dirty="0"/>
              <a:t>How can this be used?</a:t>
            </a:r>
          </a:p>
        </p:txBody>
      </p:sp>
    </p:spTree>
    <p:extLst>
      <p:ext uri="{BB962C8B-B14F-4D97-AF65-F5344CB8AC3E}">
        <p14:creationId xmlns:p14="http://schemas.microsoft.com/office/powerpoint/2010/main" val="326268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a:t>Some illustrative conclusions</a:t>
            </a:r>
          </a:p>
        </p:txBody>
      </p:sp>
      <p:pic>
        <p:nvPicPr>
          <p:cNvPr id="8" name="Picture 7"/>
          <p:cNvPicPr>
            <a:picLocks noChangeAspect="1"/>
          </p:cNvPicPr>
          <p:nvPr/>
        </p:nvPicPr>
        <p:blipFill>
          <a:blip r:embed="rId2"/>
          <a:stretch>
            <a:fillRect/>
          </a:stretch>
        </p:blipFill>
        <p:spPr>
          <a:xfrm>
            <a:off x="4708851" y="1221436"/>
            <a:ext cx="7375718" cy="4802663"/>
          </a:xfrm>
          <a:prstGeom prst="rect">
            <a:avLst/>
          </a:prstGeom>
        </p:spPr>
      </p:pic>
      <p:sp>
        <p:nvSpPr>
          <p:cNvPr id="9" name="Rectangle 8"/>
          <p:cNvSpPr/>
          <p:nvPr/>
        </p:nvSpPr>
        <p:spPr>
          <a:xfrm>
            <a:off x="5944817" y="1784730"/>
            <a:ext cx="432261" cy="4312496"/>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rgbClr val="7030A0"/>
                </a:solidFill>
              </a:rPr>
              <a:t>A</a:t>
            </a:r>
          </a:p>
        </p:txBody>
      </p:sp>
      <p:sp>
        <p:nvSpPr>
          <p:cNvPr id="10" name="Rectangle 9"/>
          <p:cNvSpPr/>
          <p:nvPr/>
        </p:nvSpPr>
        <p:spPr>
          <a:xfrm>
            <a:off x="1435473" y="980420"/>
            <a:ext cx="3232809" cy="1060549"/>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7030A0"/>
                </a:solidFill>
              </a:rPr>
              <a:t>A</a:t>
            </a:r>
          </a:p>
          <a:p>
            <a:r>
              <a:rPr lang="en-GB" sz="1050" b="1" dirty="0">
                <a:solidFill>
                  <a:srgbClr val="7030A0"/>
                </a:solidFill>
              </a:rPr>
              <a:t>~highest costs, very low importance and low performance.</a:t>
            </a:r>
          </a:p>
          <a:p>
            <a:r>
              <a:rPr lang="en-GB" sz="1050" b="1" dirty="0">
                <a:solidFill>
                  <a:srgbClr val="7030A0"/>
                </a:solidFill>
              </a:rPr>
              <a:t>Negatively disproportionate.</a:t>
            </a:r>
          </a:p>
          <a:p>
            <a:r>
              <a:rPr lang="en-GB" sz="1050" b="1" dirty="0">
                <a:solidFill>
                  <a:srgbClr val="7030A0"/>
                </a:solidFill>
              </a:rPr>
              <a:t>Consider scaling back or cutting out.</a:t>
            </a:r>
          </a:p>
        </p:txBody>
      </p:sp>
      <p:sp>
        <p:nvSpPr>
          <p:cNvPr id="11" name="Rectangle 10"/>
          <p:cNvSpPr/>
          <p:nvPr/>
        </p:nvSpPr>
        <p:spPr>
          <a:xfrm>
            <a:off x="1435472" y="3140984"/>
            <a:ext cx="3232809" cy="84012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7030A0"/>
                </a:solidFill>
              </a:rPr>
              <a:t>C</a:t>
            </a:r>
          </a:p>
          <a:p>
            <a:r>
              <a:rPr lang="en-GB" sz="1050" b="1" dirty="0">
                <a:solidFill>
                  <a:srgbClr val="7030A0"/>
                </a:solidFill>
              </a:rPr>
              <a:t>Important to Customer, achieving good performance at low cost.</a:t>
            </a:r>
          </a:p>
          <a:p>
            <a:r>
              <a:rPr lang="en-GB" sz="1050" b="1" dirty="0">
                <a:solidFill>
                  <a:srgbClr val="7030A0"/>
                </a:solidFill>
              </a:rPr>
              <a:t>Enhance or leave as is. </a:t>
            </a:r>
          </a:p>
        </p:txBody>
      </p:sp>
      <p:sp>
        <p:nvSpPr>
          <p:cNvPr id="12" name="Rectangle 11"/>
          <p:cNvSpPr/>
          <p:nvPr/>
        </p:nvSpPr>
        <p:spPr>
          <a:xfrm>
            <a:off x="8338882" y="1784730"/>
            <a:ext cx="465513" cy="4312496"/>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rgbClr val="7030A0"/>
                </a:solidFill>
              </a:rPr>
              <a:t>C</a:t>
            </a:r>
          </a:p>
        </p:txBody>
      </p:sp>
      <p:sp>
        <p:nvSpPr>
          <p:cNvPr id="13" name="Rectangle 12"/>
          <p:cNvSpPr/>
          <p:nvPr/>
        </p:nvSpPr>
        <p:spPr>
          <a:xfrm>
            <a:off x="1435473" y="2179945"/>
            <a:ext cx="3232810" cy="84012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7030A0"/>
                </a:solidFill>
              </a:rPr>
              <a:t>B</a:t>
            </a:r>
          </a:p>
          <a:p>
            <a:r>
              <a:rPr lang="en-GB" sz="1050" b="1" dirty="0">
                <a:solidFill>
                  <a:srgbClr val="7030A0"/>
                </a:solidFill>
              </a:rPr>
              <a:t>Highest importance to Customer but lowest performance with costs proportionally higher.</a:t>
            </a:r>
          </a:p>
          <a:p>
            <a:r>
              <a:rPr lang="en-GB" sz="1050" b="1" dirty="0">
                <a:solidFill>
                  <a:srgbClr val="7030A0"/>
                </a:solidFill>
              </a:rPr>
              <a:t>Look at absolute costs and see what is driving factor.</a:t>
            </a:r>
          </a:p>
        </p:txBody>
      </p:sp>
      <p:sp>
        <p:nvSpPr>
          <p:cNvPr id="14" name="Rectangle 13"/>
          <p:cNvSpPr/>
          <p:nvPr/>
        </p:nvSpPr>
        <p:spPr>
          <a:xfrm>
            <a:off x="6776089" y="1784729"/>
            <a:ext cx="423950" cy="4312497"/>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rgbClr val="7030A0"/>
                </a:solidFill>
              </a:rPr>
              <a:t>B</a:t>
            </a:r>
          </a:p>
        </p:txBody>
      </p:sp>
      <p:sp>
        <p:nvSpPr>
          <p:cNvPr id="15" name="Rectangle 14"/>
          <p:cNvSpPr/>
          <p:nvPr/>
        </p:nvSpPr>
        <p:spPr>
          <a:xfrm>
            <a:off x="1435472" y="4102022"/>
            <a:ext cx="3232809" cy="1012849"/>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7030A0"/>
                </a:solidFill>
              </a:rPr>
              <a:t>D</a:t>
            </a:r>
          </a:p>
          <a:p>
            <a:r>
              <a:rPr lang="en-GB" sz="1050" b="1" dirty="0">
                <a:solidFill>
                  <a:srgbClr val="7030A0"/>
                </a:solidFill>
              </a:rPr>
              <a:t>Good balance between Value and Performance with low development cost. Production cost could be looked at.</a:t>
            </a:r>
          </a:p>
          <a:p>
            <a:r>
              <a:rPr lang="en-GB" sz="1050" b="1" dirty="0">
                <a:solidFill>
                  <a:srgbClr val="7030A0"/>
                </a:solidFill>
              </a:rPr>
              <a:t>Look at absolute costs and see what is driving factor</a:t>
            </a:r>
          </a:p>
        </p:txBody>
      </p:sp>
      <p:sp>
        <p:nvSpPr>
          <p:cNvPr id="16" name="Rectangle 15"/>
          <p:cNvSpPr/>
          <p:nvPr/>
        </p:nvSpPr>
        <p:spPr>
          <a:xfrm>
            <a:off x="11159667" y="1784729"/>
            <a:ext cx="423950" cy="4312497"/>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rgbClr val="7030A0"/>
                </a:solidFill>
              </a:rPr>
              <a:t>E</a:t>
            </a:r>
          </a:p>
        </p:txBody>
      </p:sp>
      <p:sp>
        <p:nvSpPr>
          <p:cNvPr id="17" name="Rectangle 16"/>
          <p:cNvSpPr/>
          <p:nvPr/>
        </p:nvSpPr>
        <p:spPr>
          <a:xfrm>
            <a:off x="9572960" y="1784728"/>
            <a:ext cx="423950" cy="4312497"/>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rgbClr val="7030A0"/>
                </a:solidFill>
              </a:rPr>
              <a:t>D</a:t>
            </a:r>
          </a:p>
        </p:txBody>
      </p:sp>
      <p:sp>
        <p:nvSpPr>
          <p:cNvPr id="18" name="Rectangle 17"/>
          <p:cNvSpPr/>
          <p:nvPr/>
        </p:nvSpPr>
        <p:spPr>
          <a:xfrm>
            <a:off x="1446932" y="5183979"/>
            <a:ext cx="3232809" cy="84012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7030A0"/>
                </a:solidFill>
              </a:rPr>
              <a:t>E</a:t>
            </a:r>
          </a:p>
          <a:p>
            <a:r>
              <a:rPr lang="en-GB" sz="1050" b="1" dirty="0">
                <a:solidFill>
                  <a:srgbClr val="7030A0"/>
                </a:solidFill>
              </a:rPr>
              <a:t>Performance is higher than what the customer values.</a:t>
            </a:r>
          </a:p>
          <a:p>
            <a:r>
              <a:rPr lang="en-GB" sz="1050" b="1" dirty="0">
                <a:solidFill>
                  <a:srgbClr val="7030A0"/>
                </a:solidFill>
              </a:rPr>
              <a:t>Selling point or opportunity to reduce cost.</a:t>
            </a:r>
          </a:p>
        </p:txBody>
      </p:sp>
    </p:spTree>
    <p:extLst>
      <p:ext uri="{BB962C8B-B14F-4D97-AF65-F5344CB8AC3E}">
        <p14:creationId xmlns:p14="http://schemas.microsoft.com/office/powerpoint/2010/main" val="131867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a:t>Some illustrative conclusions</a:t>
            </a:r>
          </a:p>
        </p:txBody>
      </p:sp>
      <p:pic>
        <p:nvPicPr>
          <p:cNvPr id="8" name="Picture 7"/>
          <p:cNvPicPr>
            <a:picLocks noChangeAspect="1"/>
          </p:cNvPicPr>
          <p:nvPr/>
        </p:nvPicPr>
        <p:blipFill>
          <a:blip r:embed="rId2"/>
          <a:stretch>
            <a:fillRect/>
          </a:stretch>
        </p:blipFill>
        <p:spPr>
          <a:xfrm>
            <a:off x="4624507" y="1682952"/>
            <a:ext cx="7375718" cy="4802663"/>
          </a:xfrm>
          <a:prstGeom prst="rect">
            <a:avLst/>
          </a:prstGeom>
        </p:spPr>
      </p:pic>
      <p:sp>
        <p:nvSpPr>
          <p:cNvPr id="9" name="Rectangle 8"/>
          <p:cNvSpPr/>
          <p:nvPr/>
        </p:nvSpPr>
        <p:spPr>
          <a:xfrm>
            <a:off x="5860473" y="2246246"/>
            <a:ext cx="432261" cy="4312496"/>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bg1">
                    <a:lumMod val="85000"/>
                  </a:schemeClr>
                </a:solidFill>
              </a:rPr>
              <a:t>A</a:t>
            </a:r>
          </a:p>
        </p:txBody>
      </p:sp>
      <p:sp>
        <p:nvSpPr>
          <p:cNvPr id="10" name="Rectangle 9"/>
          <p:cNvSpPr/>
          <p:nvPr/>
        </p:nvSpPr>
        <p:spPr>
          <a:xfrm>
            <a:off x="1488495" y="1015550"/>
            <a:ext cx="3090805" cy="1149675"/>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bg1">
                    <a:lumMod val="85000"/>
                  </a:schemeClr>
                </a:solidFill>
              </a:rPr>
              <a:t>A</a:t>
            </a:r>
          </a:p>
          <a:p>
            <a:r>
              <a:rPr lang="en-GB" sz="1050" b="1" dirty="0">
                <a:solidFill>
                  <a:schemeClr val="bg1">
                    <a:lumMod val="85000"/>
                  </a:schemeClr>
                </a:solidFill>
              </a:rPr>
              <a:t>~highest costs, very low importance and low performance.</a:t>
            </a:r>
          </a:p>
          <a:p>
            <a:r>
              <a:rPr lang="en-GB" sz="1050" b="1" dirty="0">
                <a:solidFill>
                  <a:schemeClr val="bg1">
                    <a:lumMod val="85000"/>
                  </a:schemeClr>
                </a:solidFill>
              </a:rPr>
              <a:t>Negatively disproportionate.</a:t>
            </a:r>
          </a:p>
          <a:p>
            <a:r>
              <a:rPr lang="en-GB" sz="1050" b="1" dirty="0">
                <a:solidFill>
                  <a:schemeClr val="bg1">
                    <a:lumMod val="85000"/>
                  </a:schemeClr>
                </a:solidFill>
              </a:rPr>
              <a:t>Consider scaling back or cutting out.</a:t>
            </a:r>
          </a:p>
        </p:txBody>
      </p:sp>
      <p:sp>
        <p:nvSpPr>
          <p:cNvPr id="11" name="Rectangle 10"/>
          <p:cNvSpPr/>
          <p:nvPr/>
        </p:nvSpPr>
        <p:spPr>
          <a:xfrm>
            <a:off x="1488496" y="3176114"/>
            <a:ext cx="3090804" cy="910722"/>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bg1">
                    <a:lumMod val="85000"/>
                  </a:schemeClr>
                </a:solidFill>
              </a:rPr>
              <a:t>C</a:t>
            </a:r>
          </a:p>
          <a:p>
            <a:r>
              <a:rPr lang="en-GB" sz="1050" b="1" dirty="0">
                <a:solidFill>
                  <a:schemeClr val="bg1">
                    <a:lumMod val="85000"/>
                  </a:schemeClr>
                </a:solidFill>
              </a:rPr>
              <a:t>Important to Customer, achieving good performance at low cost.</a:t>
            </a:r>
          </a:p>
          <a:p>
            <a:r>
              <a:rPr lang="en-GB" sz="1050" b="1" dirty="0">
                <a:solidFill>
                  <a:schemeClr val="bg1">
                    <a:lumMod val="85000"/>
                  </a:schemeClr>
                </a:solidFill>
              </a:rPr>
              <a:t>Enhance or leave as is. </a:t>
            </a:r>
          </a:p>
        </p:txBody>
      </p:sp>
      <p:sp>
        <p:nvSpPr>
          <p:cNvPr id="12" name="Rectangle 11"/>
          <p:cNvSpPr/>
          <p:nvPr/>
        </p:nvSpPr>
        <p:spPr>
          <a:xfrm>
            <a:off x="8254538" y="2246246"/>
            <a:ext cx="465513" cy="4312496"/>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bg1">
                    <a:lumMod val="85000"/>
                  </a:schemeClr>
                </a:solidFill>
              </a:rPr>
              <a:t>C</a:t>
            </a:r>
          </a:p>
        </p:txBody>
      </p:sp>
      <p:sp>
        <p:nvSpPr>
          <p:cNvPr id="13" name="Rectangle 12"/>
          <p:cNvSpPr/>
          <p:nvPr/>
        </p:nvSpPr>
        <p:spPr>
          <a:xfrm>
            <a:off x="1488495" y="2215075"/>
            <a:ext cx="3090806" cy="910722"/>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bg1">
                    <a:lumMod val="85000"/>
                  </a:schemeClr>
                </a:solidFill>
              </a:rPr>
              <a:t>B</a:t>
            </a:r>
          </a:p>
          <a:p>
            <a:r>
              <a:rPr lang="en-GB" sz="1050" b="1" dirty="0">
                <a:solidFill>
                  <a:schemeClr val="bg1">
                    <a:lumMod val="85000"/>
                  </a:schemeClr>
                </a:solidFill>
              </a:rPr>
              <a:t>Highest importance to Customer but lowest performance with costs proportionally higher.</a:t>
            </a:r>
          </a:p>
          <a:p>
            <a:r>
              <a:rPr lang="en-GB" sz="1050" b="1" dirty="0">
                <a:solidFill>
                  <a:schemeClr val="bg1">
                    <a:lumMod val="85000"/>
                  </a:schemeClr>
                </a:solidFill>
              </a:rPr>
              <a:t>Look at absolute costs and see what is driving factor.</a:t>
            </a:r>
          </a:p>
        </p:txBody>
      </p:sp>
      <p:sp>
        <p:nvSpPr>
          <p:cNvPr id="14" name="Rectangle 13"/>
          <p:cNvSpPr/>
          <p:nvPr/>
        </p:nvSpPr>
        <p:spPr>
          <a:xfrm>
            <a:off x="6691745" y="2246245"/>
            <a:ext cx="423950" cy="4312497"/>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bg1">
                    <a:lumMod val="85000"/>
                  </a:schemeClr>
                </a:solidFill>
              </a:rPr>
              <a:t>B</a:t>
            </a:r>
          </a:p>
        </p:txBody>
      </p:sp>
      <p:sp>
        <p:nvSpPr>
          <p:cNvPr id="15" name="Rectangle 14"/>
          <p:cNvSpPr/>
          <p:nvPr/>
        </p:nvSpPr>
        <p:spPr>
          <a:xfrm>
            <a:off x="1488496" y="4137153"/>
            <a:ext cx="3090804" cy="910722"/>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bg1">
                    <a:lumMod val="85000"/>
                  </a:schemeClr>
                </a:solidFill>
              </a:rPr>
              <a:t>D</a:t>
            </a:r>
          </a:p>
          <a:p>
            <a:r>
              <a:rPr lang="en-GB" sz="1050" b="1" dirty="0">
                <a:solidFill>
                  <a:schemeClr val="bg1">
                    <a:lumMod val="85000"/>
                  </a:schemeClr>
                </a:solidFill>
              </a:rPr>
              <a:t>Good balance between Value and Performance with low development cost. Production cost could be looked at.</a:t>
            </a:r>
          </a:p>
        </p:txBody>
      </p:sp>
      <p:sp>
        <p:nvSpPr>
          <p:cNvPr id="16" name="Rectangle 15"/>
          <p:cNvSpPr/>
          <p:nvPr/>
        </p:nvSpPr>
        <p:spPr>
          <a:xfrm>
            <a:off x="11075323" y="2246245"/>
            <a:ext cx="423950" cy="4312497"/>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bg1">
                    <a:lumMod val="85000"/>
                  </a:schemeClr>
                </a:solidFill>
              </a:rPr>
              <a:t>E</a:t>
            </a:r>
          </a:p>
        </p:txBody>
      </p:sp>
      <p:sp>
        <p:nvSpPr>
          <p:cNvPr id="17" name="Rectangle 16"/>
          <p:cNvSpPr/>
          <p:nvPr/>
        </p:nvSpPr>
        <p:spPr>
          <a:xfrm>
            <a:off x="9488616" y="2246244"/>
            <a:ext cx="423950" cy="4312497"/>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b="1" dirty="0">
                <a:solidFill>
                  <a:schemeClr val="bg1">
                    <a:lumMod val="85000"/>
                  </a:schemeClr>
                </a:solidFill>
              </a:rPr>
              <a:t>D</a:t>
            </a:r>
          </a:p>
        </p:txBody>
      </p:sp>
      <p:sp>
        <p:nvSpPr>
          <p:cNvPr id="18" name="Rectangle 17"/>
          <p:cNvSpPr/>
          <p:nvPr/>
        </p:nvSpPr>
        <p:spPr>
          <a:xfrm>
            <a:off x="1488495" y="5098192"/>
            <a:ext cx="3090805" cy="910722"/>
          </a:xfrm>
          <a:prstGeom prst="rect">
            <a:avLst/>
          </a:prstGeom>
          <a:noFill/>
          <a:ln w="38100">
            <a:solidFill>
              <a:schemeClr val="accent1">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bg1">
                    <a:lumMod val="85000"/>
                  </a:schemeClr>
                </a:solidFill>
              </a:rPr>
              <a:t>E</a:t>
            </a:r>
          </a:p>
          <a:p>
            <a:r>
              <a:rPr lang="en-GB" sz="1050" b="1" dirty="0">
                <a:solidFill>
                  <a:schemeClr val="bg1">
                    <a:lumMod val="85000"/>
                  </a:schemeClr>
                </a:solidFill>
              </a:rPr>
              <a:t>Performance is higher than what the customer values.</a:t>
            </a:r>
          </a:p>
          <a:p>
            <a:r>
              <a:rPr lang="en-GB" sz="1050" b="1" dirty="0">
                <a:solidFill>
                  <a:schemeClr val="bg1">
                    <a:lumMod val="85000"/>
                  </a:schemeClr>
                </a:solidFill>
              </a:rPr>
              <a:t>Selling point or opportunity to reduce cost.</a:t>
            </a:r>
          </a:p>
        </p:txBody>
      </p:sp>
      <p:sp>
        <p:nvSpPr>
          <p:cNvPr id="19" name="Down Arrow 18"/>
          <p:cNvSpPr/>
          <p:nvPr/>
        </p:nvSpPr>
        <p:spPr>
          <a:xfrm>
            <a:off x="7487574" y="1512437"/>
            <a:ext cx="357448" cy="1987222"/>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0" name="TextBox 19"/>
          <p:cNvSpPr txBox="1"/>
          <p:nvPr/>
        </p:nvSpPr>
        <p:spPr>
          <a:xfrm>
            <a:off x="5860473" y="1221285"/>
            <a:ext cx="5877098" cy="30777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sz="1400" dirty="0"/>
              <a:t>Justifying Value-based pricing or price increase possible because…</a:t>
            </a:r>
          </a:p>
        </p:txBody>
      </p:sp>
      <p:sp>
        <p:nvSpPr>
          <p:cNvPr id="21" name="Down Arrow 20"/>
          <p:cNvSpPr/>
          <p:nvPr/>
        </p:nvSpPr>
        <p:spPr>
          <a:xfrm>
            <a:off x="7917511" y="1529063"/>
            <a:ext cx="357448" cy="1817195"/>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2" name="Down Arrow 21"/>
          <p:cNvSpPr/>
          <p:nvPr/>
        </p:nvSpPr>
        <p:spPr>
          <a:xfrm>
            <a:off x="7084920" y="1529063"/>
            <a:ext cx="357448" cy="1696276"/>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3" name="Down Arrow 22"/>
          <p:cNvSpPr/>
          <p:nvPr/>
        </p:nvSpPr>
        <p:spPr>
          <a:xfrm>
            <a:off x="10272783" y="1529063"/>
            <a:ext cx="357448" cy="1164261"/>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4" name="Down Arrow 23"/>
          <p:cNvSpPr/>
          <p:nvPr/>
        </p:nvSpPr>
        <p:spPr>
          <a:xfrm>
            <a:off x="10647729" y="1529062"/>
            <a:ext cx="357448" cy="1106073"/>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5" name="Down Arrow 24"/>
          <p:cNvSpPr/>
          <p:nvPr/>
        </p:nvSpPr>
        <p:spPr>
          <a:xfrm>
            <a:off x="9525360" y="1529063"/>
            <a:ext cx="357448" cy="1164261"/>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6" name="Down Arrow 25"/>
          <p:cNvSpPr/>
          <p:nvPr/>
        </p:nvSpPr>
        <p:spPr>
          <a:xfrm>
            <a:off x="11075323" y="1539318"/>
            <a:ext cx="357448" cy="1106073"/>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27" name="Down Arrow 26"/>
          <p:cNvSpPr/>
          <p:nvPr/>
        </p:nvSpPr>
        <p:spPr>
          <a:xfrm>
            <a:off x="11450269" y="1513297"/>
            <a:ext cx="357448" cy="2460187"/>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033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586204" y="1825625"/>
            <a:ext cx="10154240" cy="4351338"/>
          </a:xfrm>
        </p:spPr>
        <p:txBody>
          <a:bodyPr>
            <a:normAutofit lnSpcReduction="10000"/>
          </a:bodyPr>
          <a:lstStyle/>
          <a:p>
            <a:r>
              <a:rPr lang="en-GB" dirty="0"/>
              <a:t>Where can we reduce costs? Getting low performance at high expense</a:t>
            </a:r>
          </a:p>
          <a:p>
            <a:r>
              <a:rPr lang="en-GB" dirty="0"/>
              <a:t>Where should we increase performance to meet Customer value-importance?</a:t>
            </a:r>
          </a:p>
          <a:p>
            <a:r>
              <a:rPr lang="en-GB" dirty="0"/>
              <a:t>Where are we over-achieving performance for low Customer importance?</a:t>
            </a:r>
          </a:p>
          <a:p>
            <a:r>
              <a:rPr lang="en-GB" dirty="0"/>
              <a:t>Where are we exceeding expectations?</a:t>
            </a:r>
          </a:p>
          <a:p>
            <a:r>
              <a:rPr lang="en-GB" dirty="0"/>
              <a:t>Promotes greater awareness and visibility between Business-Customer and engineering development</a:t>
            </a:r>
          </a:p>
          <a:p>
            <a:pPr marL="0" indent="0">
              <a:buNone/>
            </a:pPr>
            <a:endParaRPr lang="en-GB" dirty="0"/>
          </a:p>
          <a:p>
            <a:r>
              <a:rPr lang="en-GB" dirty="0"/>
              <a:t>“Tangibly” underpin </a:t>
            </a:r>
            <a:r>
              <a:rPr lang="en-GB" b="1" u="sng" dirty="0"/>
              <a:t>Value based pricing</a:t>
            </a:r>
          </a:p>
          <a:p>
            <a:r>
              <a:rPr lang="en-GB" dirty="0"/>
              <a:t>Identify areas of focus for cost reduction (</a:t>
            </a:r>
            <a:r>
              <a:rPr lang="en-GB" b="1" u="sng" dirty="0"/>
              <a:t>Productivity savings </a:t>
            </a:r>
            <a:r>
              <a:rPr lang="en-GB" dirty="0"/>
              <a:t>in NRC and RC)</a:t>
            </a:r>
          </a:p>
          <a:p>
            <a:r>
              <a:rPr lang="en-GB" dirty="0"/>
              <a:t>Strengthen understanding to support</a:t>
            </a:r>
            <a:r>
              <a:rPr lang="en-GB" b="1" dirty="0"/>
              <a:t> </a:t>
            </a:r>
            <a:r>
              <a:rPr lang="en-GB" b="1" u="sng" dirty="0"/>
              <a:t>Profitable new business</a:t>
            </a:r>
          </a:p>
          <a:p>
            <a:endParaRPr lang="en-GB" b="1" u="sng" dirty="0"/>
          </a:p>
          <a:p>
            <a:r>
              <a:rPr lang="en-GB" b="1" dirty="0"/>
              <a:t>Pinpoints where to focus</a:t>
            </a:r>
          </a:p>
        </p:txBody>
      </p:sp>
      <p:sp>
        <p:nvSpPr>
          <p:cNvPr id="5" name="Title 4"/>
          <p:cNvSpPr>
            <a:spLocks noGrp="1"/>
          </p:cNvSpPr>
          <p:nvPr>
            <p:ph type="title"/>
          </p:nvPr>
        </p:nvSpPr>
        <p:spPr/>
        <p:txBody>
          <a:bodyPr>
            <a:normAutofit fontScale="90000"/>
          </a:bodyPr>
          <a:lstStyle/>
          <a:p>
            <a:r>
              <a:rPr lang="en-GB" dirty="0"/>
              <a:t>Post-DTV options</a:t>
            </a:r>
          </a:p>
        </p:txBody>
      </p:sp>
      <p:sp>
        <p:nvSpPr>
          <p:cNvPr id="7" name="Text Placeholder 6"/>
          <p:cNvSpPr>
            <a:spLocks noGrp="1"/>
          </p:cNvSpPr>
          <p:nvPr>
            <p:ph type="body" sz="quarter" idx="12"/>
          </p:nvPr>
        </p:nvSpPr>
        <p:spPr>
          <a:xfrm>
            <a:off x="1661206" y="985623"/>
            <a:ext cx="9149728" cy="563294"/>
          </a:xfrm>
        </p:spPr>
        <p:txBody>
          <a:bodyPr/>
          <a:lstStyle/>
          <a:p>
            <a:r>
              <a:rPr lang="en-GB" dirty="0"/>
              <a:t>DTV presents a number of opportunities and benefits</a:t>
            </a:r>
          </a:p>
        </p:txBody>
      </p:sp>
    </p:spTree>
    <p:extLst>
      <p:ext uri="{BB962C8B-B14F-4D97-AF65-F5344CB8AC3E}">
        <p14:creationId xmlns:p14="http://schemas.microsoft.com/office/powerpoint/2010/main" val="2978655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1595535" y="862111"/>
            <a:ext cx="10740552" cy="789407"/>
          </a:xfrm>
        </p:spPr>
        <p:txBody>
          <a:bodyPr>
            <a:normAutofit/>
          </a:bodyPr>
          <a:lstStyle/>
          <a:p>
            <a:r>
              <a:rPr lang="en-GB" sz="1800" dirty="0"/>
              <a:t>Six main steps for basic uses.</a:t>
            </a:r>
          </a:p>
          <a:p>
            <a:r>
              <a:rPr lang="en-GB" sz="1800" dirty="0"/>
              <a:t>Expandable for more detailed analysis (competitor, multiple markets, concept comparison, etc</a:t>
            </a:r>
            <a:r>
              <a:rPr lang="en-GB" sz="600" dirty="0"/>
              <a:t>)</a:t>
            </a:r>
          </a:p>
        </p:txBody>
      </p:sp>
      <p:sp>
        <p:nvSpPr>
          <p:cNvPr id="2" name="Content Placeholder 1"/>
          <p:cNvSpPr>
            <a:spLocks noGrp="1"/>
          </p:cNvSpPr>
          <p:nvPr>
            <p:ph idx="1"/>
          </p:nvPr>
        </p:nvSpPr>
        <p:spPr>
          <a:xfrm>
            <a:off x="1520890" y="1825625"/>
            <a:ext cx="10219554" cy="4351338"/>
          </a:xfrm>
        </p:spPr>
        <p:txBody>
          <a:bodyPr>
            <a:normAutofit lnSpcReduction="10000"/>
          </a:bodyPr>
          <a:lstStyle/>
          <a:p>
            <a:r>
              <a:rPr lang="en-GB" dirty="0">
                <a:solidFill>
                  <a:schemeClr val="tx1"/>
                </a:solidFill>
              </a:rPr>
              <a:t>Step 1 – Determine, classify and rank Key Acquisition Factors for Customer Value-Importance</a:t>
            </a:r>
          </a:p>
          <a:p>
            <a:r>
              <a:rPr lang="en-GB" dirty="0">
                <a:solidFill>
                  <a:schemeClr val="tx1"/>
                </a:solidFill>
              </a:rPr>
              <a:t>Step 2 – Analyse Solution performance (Own and Competitors’)</a:t>
            </a:r>
          </a:p>
          <a:p>
            <a:r>
              <a:rPr lang="en-GB" dirty="0">
                <a:solidFill>
                  <a:schemeClr val="tx1"/>
                </a:solidFill>
              </a:rPr>
              <a:t>Step 3 – Assess Price options and produce Price – Performance Value Map</a:t>
            </a:r>
          </a:p>
          <a:p>
            <a:r>
              <a:rPr lang="en-GB" dirty="0">
                <a:solidFill>
                  <a:schemeClr val="tx1"/>
                </a:solidFill>
              </a:rPr>
              <a:t>Step 4 – Divide own solution to key elements, assign contribution % of each element to each KAF</a:t>
            </a:r>
          </a:p>
          <a:p>
            <a:r>
              <a:rPr lang="en-GB" dirty="0">
                <a:solidFill>
                  <a:schemeClr val="tx1"/>
                </a:solidFill>
              </a:rPr>
              <a:t>Step 5 – Estimate Recurring and Non-recurring cost for each element</a:t>
            </a:r>
          </a:p>
          <a:p>
            <a:r>
              <a:rPr lang="en-GB" dirty="0">
                <a:solidFill>
                  <a:schemeClr val="tx1"/>
                </a:solidFill>
              </a:rPr>
              <a:t>Step 6 – Final Calculations and Plotting</a:t>
            </a:r>
          </a:p>
          <a:p>
            <a:endParaRPr lang="en-GB" dirty="0">
              <a:solidFill>
                <a:schemeClr val="tx1"/>
              </a:solidFill>
            </a:endParaRPr>
          </a:p>
          <a:p>
            <a:r>
              <a:rPr lang="en-GB" dirty="0">
                <a:solidFill>
                  <a:schemeClr val="tx1"/>
                </a:solidFill>
              </a:rPr>
              <a:t>Use the comparison to inform the way forward</a:t>
            </a:r>
          </a:p>
          <a:p>
            <a:r>
              <a:rPr lang="en-GB" dirty="0">
                <a:solidFill>
                  <a:schemeClr val="tx1"/>
                </a:solidFill>
              </a:rPr>
              <a:t>All scoring and ranking adopts the same scaling to proportionally/relatively compare</a:t>
            </a:r>
          </a:p>
          <a:p>
            <a:r>
              <a:rPr lang="en-GB" dirty="0">
                <a:solidFill>
                  <a:schemeClr val="tx1"/>
                </a:solidFill>
              </a:rPr>
              <a:t>Requires the correct team to act as Customers or get Customer engagement directly</a:t>
            </a:r>
          </a:p>
          <a:p>
            <a:r>
              <a:rPr lang="en-GB" dirty="0">
                <a:solidFill>
                  <a:schemeClr val="tx1"/>
                </a:solidFill>
              </a:rPr>
              <a:t>Best carried out in workshops</a:t>
            </a:r>
          </a:p>
        </p:txBody>
      </p:sp>
      <p:sp>
        <p:nvSpPr>
          <p:cNvPr id="3" name="Title 2"/>
          <p:cNvSpPr>
            <a:spLocks noGrp="1"/>
          </p:cNvSpPr>
          <p:nvPr>
            <p:ph type="title"/>
          </p:nvPr>
        </p:nvSpPr>
        <p:spPr/>
        <p:txBody>
          <a:bodyPr>
            <a:normAutofit fontScale="90000"/>
          </a:bodyPr>
          <a:lstStyle/>
          <a:p>
            <a:r>
              <a:rPr lang="en-GB" dirty="0">
                <a:solidFill>
                  <a:schemeClr val="tx1"/>
                </a:solidFill>
              </a:rPr>
              <a:t>DTV Outline Process</a:t>
            </a:r>
          </a:p>
        </p:txBody>
      </p:sp>
    </p:spTree>
    <p:extLst>
      <p:ext uri="{BB962C8B-B14F-4D97-AF65-F5344CB8AC3E}">
        <p14:creationId xmlns:p14="http://schemas.microsoft.com/office/powerpoint/2010/main" val="16779078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x Theme">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ptx Theme" id="{1574D1C8-7EDB-4D4F-B0B1-378F3014201A}" vid="{B6FE3A14-B840-4CB4-92FC-2414F7B38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proval_x0020_Status xmlns="8c637265-d3a9-4b27-b589-176c9134e658">Draft</Approval_x0020_Status>
    <DLCPolicyLabelClientValue xmlns="8c637265-d3a9-4b27-b589-176c9134e658" xsi:nil="true"/>
    <Sensitivity1 xmlns="64d85c6f-4569-4827-9572-5b8ec31d50b2" xsi:nil="true"/>
    <Description0 xmlns="8c637265-d3a9-4b27-b589-176c9134e658">Requirements Management</Description0>
    <Author0 xmlns="8c637265-d3a9-4b27-b589-176c9134e658" xsi:nil="true"/>
    <DLCPolicyLabelLock xmlns="8c637265-d3a9-4b27-b589-176c9134e658" xsi:nil="true"/>
    <Reference xmlns="8c637265-d3a9-4b27-b589-176c9134e658" xsi:nil="true"/>
    <Security_x0020_Classification xmlns="8c637265-d3a9-4b27-b589-176c9134e658">OFFICIAL</Security_x0020_Classification>
    <DLCPolicyLabelValue xmlns="8c637265-d3a9-4b27-b589-176c9134e658">0.2</DLCPolicyLabelVal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18B709F2C9BB439044787860B3780E" ma:contentTypeVersion="11" ma:contentTypeDescription="Create a new document." ma:contentTypeScope="" ma:versionID="ae1fe8266aba234b77cdfe1a73a43bb6">
  <xsd:schema xmlns:xsd="http://www.w3.org/2001/XMLSchema" xmlns:xs="http://www.w3.org/2001/XMLSchema" xmlns:p="http://schemas.microsoft.com/office/2006/metadata/properties" xmlns:ns1="http://schemas.microsoft.com/sharepoint/v3" xmlns:ns2="64d85c6f-4569-4827-9572-5b8ec31d50b2" xmlns:ns3="8c637265-d3a9-4b27-b589-176c9134e658" xmlns:ns4="50cd5ddb-0d5b-4b5a-8e2e-f400d5c9126e" targetNamespace="http://schemas.microsoft.com/office/2006/metadata/properties" ma:root="true" ma:fieldsID="54a7d843f68036840e5845fdad838cca" ns1:_="" ns2:_="" ns3:_="" ns4:_="">
    <xsd:import namespace="http://schemas.microsoft.com/sharepoint/v3"/>
    <xsd:import namespace="64d85c6f-4569-4827-9572-5b8ec31d50b2"/>
    <xsd:import namespace="8c637265-d3a9-4b27-b589-176c9134e658"/>
    <xsd:import namespace="50cd5ddb-0d5b-4b5a-8e2e-f400d5c9126e"/>
    <xsd:element name="properties">
      <xsd:complexType>
        <xsd:sequence>
          <xsd:element name="documentManagement">
            <xsd:complexType>
              <xsd:all>
                <xsd:element ref="ns2:Sensitivity1" minOccurs="0"/>
                <xsd:element ref="ns3:Description0"/>
                <xsd:element ref="ns4:SharedWithUsers" minOccurs="0"/>
                <xsd:element ref="ns1:_dlc_Exempt" minOccurs="0"/>
                <xsd:element ref="ns3:DLCPolicyLabelValue" minOccurs="0"/>
                <xsd:element ref="ns3:DLCPolicyLabelClientValue" minOccurs="0"/>
                <xsd:element ref="ns3:DLCPolicyLabelLock" minOccurs="0"/>
                <xsd:element ref="ns3:Author0" minOccurs="0"/>
                <xsd:element ref="ns3:Reference" minOccurs="0"/>
                <xsd:element ref="ns3:Approval_x0020_Status" minOccurs="0"/>
                <xsd:element ref="ns3:Security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d85c6f-4569-4827-9572-5b8ec31d50b2" elementFormDefault="qualified">
    <xsd:import namespace="http://schemas.microsoft.com/office/2006/documentManagement/types"/>
    <xsd:import namespace="http://schemas.microsoft.com/office/infopath/2007/PartnerControls"/>
    <xsd:element name="Sensitivity1" ma:index="8" nillable="true" ma:displayName="Sensitivity1" ma:internalName="Sensitivity1">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c637265-d3a9-4b27-b589-176c9134e658" elementFormDefault="qualified">
    <xsd:import namespace="http://schemas.microsoft.com/office/2006/documentManagement/types"/>
    <xsd:import namespace="http://schemas.microsoft.com/office/infopath/2007/PartnerControls"/>
    <xsd:element name="Description0" ma:index="9" ma:displayName="Description" ma:default="Requirements Management" ma:format="Dropdown" ma:internalName="Description0">
      <xsd:simpleType>
        <xsd:restriction base="dms:Choice">
          <xsd:enumeration value="Requirements Management"/>
          <xsd:enumeration value="System Architecture Design"/>
          <xsd:enumeration value="System Modelling"/>
          <xsd:enumeration value="System &amp; Aircraft Integration"/>
          <xsd:enumeration value="Test &amp; Acceptance (IVVQ)"/>
          <xsd:enumeration value="Configuration Management"/>
          <xsd:enumeration value="Test &amp; Acceptance"/>
          <xsd:enumeration value="Engineering Management"/>
          <xsd:enumeration value="System Integration"/>
          <xsd:enumeration value="Aircraft Integration"/>
          <xsd:enumeration value="Template"/>
        </xsd:restriction>
      </xsd:simpleType>
    </xsd:element>
    <xsd:element name="DLCPolicyLabelValue" ma:index="12"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13"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14" nillable="true" ma:displayName="Label Locked" ma:description="Indicates whether the label should be updated when item properties are modified." ma:hidden="true" ma:internalName="DLCPolicyLabelLock" ma:readOnly="false">
      <xsd:simpleType>
        <xsd:restriction base="dms:Text"/>
      </xsd:simpleType>
    </xsd:element>
    <xsd:element name="Author0" ma:index="15" nillable="true" ma:displayName="Author" ma:internalName="Author0">
      <xsd:simpleType>
        <xsd:restriction base="dms:Text">
          <xsd:maxLength value="255"/>
        </xsd:restriction>
      </xsd:simpleType>
    </xsd:element>
    <xsd:element name="Reference" ma:index="16" nillable="true" ma:displayName="Reference" ma:internalName="Reference">
      <xsd:simpleType>
        <xsd:restriction base="dms:Text">
          <xsd:maxLength value="255"/>
        </xsd:restriction>
      </xsd:simpleType>
    </xsd:element>
    <xsd:element name="Approval_x0020_Status" ma:index="17" nillable="true" ma:displayName="Approval Status" ma:default="Draft" ma:format="Dropdown" ma:internalName="Approval_x0020_Status">
      <xsd:simpleType>
        <xsd:restriction base="dms:Choice">
          <xsd:enumeration value="Draft"/>
          <xsd:enumeration value="Approved for Gate Review"/>
          <xsd:enumeration value="Gate Approved"/>
          <xsd:enumeration value="Issued for Approval"/>
          <xsd:enumeration value="Approved"/>
          <xsd:enumeration value="Approved with Notifications"/>
          <xsd:enumeration value="Superseded"/>
          <xsd:enumeration value="For Information Only"/>
          <xsd:enumeration value="Revision Cancelled"/>
        </xsd:restriction>
      </xsd:simpleType>
    </xsd:element>
    <xsd:element name="Security_x0020_Classification" ma:index="18" nillable="true" ma:displayName="Security Classification" ma:default="OFFICIAL" ma:format="Dropdown" ma:internalName="Security_x0020_Classification">
      <xsd:simpleType>
        <xsd:restriction base="dms:Choice">
          <xsd:enumeration value="OFFICIAL"/>
          <xsd:enumeration value="OFFICIAL SENSITIVE"/>
        </xsd:restriction>
      </xsd:simpleType>
    </xsd:element>
  </xsd:schema>
  <xsd:schema xmlns:xsd="http://www.w3.org/2001/XMLSchema" xmlns:xs="http://www.w3.org/2001/XMLSchema" xmlns:dms="http://schemas.microsoft.com/office/2006/documentManagement/types" xmlns:pc="http://schemas.microsoft.com/office/infopath/2007/PartnerControls" targetNamespace="50cd5ddb-0d5b-4b5a-8e2e-f400d5c9126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Document</p:Name>
  <p:Description/>
  <p:Statement/>
  <p:PolicyItems>
    <p:PolicyItem featureId="Microsoft.Office.RecordsManagement.PolicyFeatures.PolicyLabel" staticId="0x010100B818B709F2C9BB439044787860B3780E|801092262" UniqueId="55dd54ba-7c8f-4f85-b1c6-8521f03ab18f">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segment type="metadata">_UIVersionString</segment>
        </label>
      </p:CustomData>
    </p:PolicyItem>
  </p:PolicyItems>
</p:Policy>
</file>

<file path=customXml/itemProps1.xml><?xml version="1.0" encoding="utf-8"?>
<ds:datastoreItem xmlns:ds="http://schemas.openxmlformats.org/officeDocument/2006/customXml" ds:itemID="{EEE33478-5FDE-4985-9E16-7203398B43BE}">
  <ds:schemaRefs>
    <ds:schemaRef ds:uri="http://schemas.microsoft.com/sharepoint/v3/contenttype/forms"/>
  </ds:schemaRefs>
</ds:datastoreItem>
</file>

<file path=customXml/itemProps2.xml><?xml version="1.0" encoding="utf-8"?>
<ds:datastoreItem xmlns:ds="http://schemas.openxmlformats.org/officeDocument/2006/customXml" ds:itemID="{0E8DE36B-2514-4D8B-817E-B330910F8FA7}">
  <ds:schemaRefs>
    <ds:schemaRef ds:uri="http://schemas.microsoft.com/sharepoint/v3"/>
    <ds:schemaRef ds:uri="8c637265-d3a9-4b27-b589-176c9134e658"/>
    <ds:schemaRef ds:uri="http://purl.org/dc/elements/1.1/"/>
    <ds:schemaRef ds:uri="http://schemas.openxmlformats.org/package/2006/metadata/core-properties"/>
    <ds:schemaRef ds:uri="http://schemas.microsoft.com/office/infopath/2007/PartnerControls"/>
    <ds:schemaRef ds:uri="http://purl.org/dc/terms/"/>
    <ds:schemaRef ds:uri="50cd5ddb-0d5b-4b5a-8e2e-f400d5c9126e"/>
    <ds:schemaRef ds:uri="http://schemas.microsoft.com/office/2006/metadata/properties"/>
    <ds:schemaRef ds:uri="http://schemas.microsoft.com/office/2006/documentManagement/types"/>
    <ds:schemaRef ds:uri="64d85c6f-4569-4827-9572-5b8ec31d50b2"/>
    <ds:schemaRef ds:uri="http://www.w3.org/XML/1998/namespace"/>
    <ds:schemaRef ds:uri="http://purl.org/dc/dcmitype/"/>
  </ds:schemaRefs>
</ds:datastoreItem>
</file>

<file path=customXml/itemProps3.xml><?xml version="1.0" encoding="utf-8"?>
<ds:datastoreItem xmlns:ds="http://schemas.openxmlformats.org/officeDocument/2006/customXml" ds:itemID="{B62FAB35-CFA8-4C0B-A6EB-45E4D762B0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4d85c6f-4569-4827-9572-5b8ec31d50b2"/>
    <ds:schemaRef ds:uri="8c637265-d3a9-4b27-b589-176c9134e658"/>
    <ds:schemaRef ds:uri="50cd5ddb-0d5b-4b5a-8e2e-f400d5c912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EFCD876-8C8E-4ABA-9755-C1AABE0DF620}">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pptx Theme</Template>
  <TotalTime>15482</TotalTime>
  <Words>641</Words>
  <Application>Microsoft Office PowerPoint</Application>
  <PresentationFormat>Widescreen</PresentationFormat>
  <Paragraphs>96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Corbel</vt:lpstr>
      <vt:lpstr>Open Sans Light</vt:lpstr>
      <vt:lpstr>Wingdings</vt:lpstr>
      <vt:lpstr>pptx Theme</vt:lpstr>
      <vt:lpstr>Design To Value Methodology</vt:lpstr>
      <vt:lpstr>What is Design to Value (DTV)?</vt:lpstr>
      <vt:lpstr>Why?</vt:lpstr>
      <vt:lpstr>Some illustrative conclusions</vt:lpstr>
      <vt:lpstr>Some illustrative conclusions</vt:lpstr>
      <vt:lpstr>Post-DTV options</vt:lpstr>
      <vt:lpstr>DTV Outline Process</vt:lpstr>
    </vt:vector>
  </TitlesOfParts>
  <Company>NHC1-CHD-MECM01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TAWG #2 Requirements and Acceptance Proposals</dc:title>
  <dc:creator>Copperwheat, Ben</dc:creator>
  <cp:lastModifiedBy>Ben Copperwheat</cp:lastModifiedBy>
  <cp:revision>191</cp:revision>
  <dcterms:created xsi:type="dcterms:W3CDTF">2023-03-24T23:20:59Z</dcterms:created>
  <dcterms:modified xsi:type="dcterms:W3CDTF">2024-02-12T23:34:10Z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0x010100B818B709F2C9BB439044787860B3780E</vt:lpwstr>
  </property>
</Properties>
</file>