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5"/>
  </p:sldMasterIdLst>
  <p:notesMasterIdLst>
    <p:notesMasterId r:id="rId13"/>
  </p:notesMasterIdLst>
  <p:sldIdLst>
    <p:sldId id="256" r:id="rId6"/>
    <p:sldId id="257" r:id="rId7"/>
    <p:sldId id="258" r:id="rId8"/>
    <p:sldId id="263" r:id="rId9"/>
    <p:sldId id="262" r:id="rId10"/>
    <p:sldId id="259" r:id="rId11"/>
    <p:sldId id="26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41BEB37-27B1-4106-A18B-486456A5D1E6}">
          <p14:sldIdLst>
            <p14:sldId id="256"/>
            <p14:sldId id="257"/>
            <p14:sldId id="258"/>
            <p14:sldId id="263"/>
            <p14:sldId id="262"/>
            <p14:sldId id="259"/>
            <p14:sldId id="26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sler, Michael" initials="PM" lastIdx="11" clrIdx="0">
    <p:extLst>
      <p:ext uri="{19B8F6BF-5375-455C-9EA6-DF929625EA0E}">
        <p15:presenceInfo xmlns:p15="http://schemas.microsoft.com/office/powerpoint/2012/main" userId="S-1-5-21-1678042142-465620487-3890853694-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46" autoAdjust="0"/>
    <p:restoredTop sz="94660"/>
  </p:normalViewPr>
  <p:slideViewPr>
    <p:cSldViewPr snapToGrid="0">
      <p:cViewPr varScale="1">
        <p:scale>
          <a:sx n="82" d="100"/>
          <a:sy n="82" d="100"/>
        </p:scale>
        <p:origin x="8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9FCF63-2672-4943-9890-A3C97DFBE454}" type="datetimeFigureOut">
              <a:rPr lang="en-GB" smtClean="0"/>
              <a:t>12/02/2024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ED2275-3A27-4F87-A8D3-ADCF0A0439DE}" type="slidenum">
              <a:rPr lang="en-GB" smtClean="0"/>
              <a:t>‹#›</a:t>
            </a:fld>
            <a:endParaRPr lang="en-GB"/>
          </a:p>
        </p:txBody>
      </p:sp>
    </p:spTree>
    <p:extLst>
      <p:ext uri="{BB962C8B-B14F-4D97-AF65-F5344CB8AC3E}">
        <p14:creationId xmlns:p14="http://schemas.microsoft.com/office/powerpoint/2010/main" val="172310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0" y="2235200"/>
            <a:ext cx="8574622" cy="1911927"/>
          </a:xfrm>
        </p:spPr>
        <p:txBody>
          <a:bodyPr anchor="b">
            <a:normAutofit/>
          </a:bodyPr>
          <a:lstStyle>
            <a:lvl1pPr algn="r">
              <a:defRPr sz="6000">
                <a:effectLst/>
              </a:defRPr>
            </a:lvl1pPr>
          </a:lstStyle>
          <a:p>
            <a:r>
              <a:rPr lang="en-GB"/>
              <a:t>Click to edit Master title style</a:t>
            </a:r>
            <a:endParaRPr lang="en-US" dirty="0"/>
          </a:p>
        </p:txBody>
      </p:sp>
      <p:sp>
        <p:nvSpPr>
          <p:cNvPr id="3" name="Subtitle 2"/>
          <p:cNvSpPr>
            <a:spLocks noGrp="1"/>
          </p:cNvSpPr>
          <p:nvPr>
            <p:ph type="subTitle" idx="1"/>
          </p:nvPr>
        </p:nvSpPr>
        <p:spPr>
          <a:xfrm>
            <a:off x="4515377" y="4166177"/>
            <a:ext cx="6987645" cy="121862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44C08FEA-C1D9-4B68-9539-B5079176A516}" type="datetimeFigureOut">
              <a:rPr lang="en-GB" smtClean="0"/>
              <a:t>12/02/2024</a:t>
            </a:fld>
            <a:endParaRPr lang="en-GB"/>
          </a:p>
        </p:txBody>
      </p:sp>
      <p:sp>
        <p:nvSpPr>
          <p:cNvPr id="5" name="Footer Placeholder 4"/>
          <p:cNvSpPr>
            <a:spLocks noGrp="1"/>
          </p:cNvSpPr>
          <p:nvPr>
            <p:ph type="ftr" sz="quarter" idx="11"/>
          </p:nvPr>
        </p:nvSpPr>
        <p:spPr>
          <a:xfrm>
            <a:off x="5332412" y="5883275"/>
            <a:ext cx="4324044" cy="365125"/>
          </a:xfrm>
        </p:spPr>
        <p:txBody>
          <a:bodyPr/>
          <a:lstStyle/>
          <a:p>
            <a:endParaRPr lang="en-GB"/>
          </a:p>
        </p:txBody>
      </p:sp>
      <p:sp>
        <p:nvSpPr>
          <p:cNvPr id="6" name="Slide Number Placeholder 5"/>
          <p:cNvSpPr>
            <a:spLocks noGrp="1"/>
          </p:cNvSpPr>
          <p:nvPr>
            <p:ph type="sldNum" sz="quarter" idx="12"/>
          </p:nvPr>
        </p:nvSpPr>
        <p:spPr/>
        <p:txBody>
          <a:bodyPr/>
          <a:lstStyle/>
          <a:p>
            <a:fld id="{3BFCCD9A-BFCA-4371-AA83-0159419F8AEE}" type="slidenum">
              <a:rPr lang="en-GB" smtClean="0"/>
              <a:t>‹#›</a:t>
            </a:fld>
            <a:endParaRPr lang="en-GB"/>
          </a:p>
        </p:txBody>
      </p:sp>
      <p:pic>
        <p:nvPicPr>
          <p:cNvPr id="7" name="Picture 6">
            <a:extLst>
              <a:ext uri="{FF2B5EF4-FFF2-40B4-BE49-F238E27FC236}">
                <a16:creationId xmlns:a16="http://schemas.microsoft.com/office/drawing/2014/main" id="{6F25EEF1-78A2-A8F3-69DD-148CC0AEB023}"/>
              </a:ext>
            </a:extLst>
          </p:cNvPr>
          <p:cNvPicPr>
            <a:picLocks noChangeAspect="1"/>
          </p:cNvPicPr>
          <p:nvPr/>
        </p:nvPicPr>
        <p:blipFill>
          <a:blip r:embed="rId2"/>
          <a:stretch>
            <a:fillRect/>
          </a:stretch>
        </p:blipFill>
        <p:spPr>
          <a:xfrm>
            <a:off x="7740072" y="108471"/>
            <a:ext cx="4777694" cy="736629"/>
          </a:xfrm>
          <a:prstGeom prst="rect">
            <a:avLst/>
          </a:prstGeom>
        </p:spPr>
      </p:pic>
    </p:spTree>
    <p:extLst>
      <p:ext uri="{BB962C8B-B14F-4D97-AF65-F5344CB8AC3E}">
        <p14:creationId xmlns:p14="http://schemas.microsoft.com/office/powerpoint/2010/main" val="725919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4C08FEA-C1D9-4B68-9539-B5079176A516}" type="datetimeFigureOut">
              <a:rPr lang="en-GB" smtClean="0"/>
              <a:t>12/02/2024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82487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GB"/>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4C08FEA-C1D9-4B68-9539-B5079176A516}"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3550977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GB"/>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4C08FEA-C1D9-4B68-9539-B5079176A516}"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1598487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GB"/>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4C08FEA-C1D9-4B68-9539-B5079176A516}"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1001973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GB"/>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GB"/>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4C08FEA-C1D9-4B68-9539-B5079176A516}"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1757608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GB"/>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GB"/>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4C08FEA-C1D9-4B68-9539-B5079176A516}"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18802855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4C08FEA-C1D9-4B68-9539-B5079176A516}"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2936155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4C08FEA-C1D9-4B68-9539-B5079176A516}"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30308623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A4BC688D-C369-DB47-8D8F-4F7564C8871C}"/>
              </a:ext>
            </a:extLst>
          </p:cNvPr>
          <p:cNvSpPr>
            <a:spLocks noGrp="1"/>
          </p:cNvSpPr>
          <p:nvPr>
            <p:ph type="title"/>
          </p:nvPr>
        </p:nvSpPr>
        <p:spPr>
          <a:xfrm>
            <a:off x="1" y="3922300"/>
            <a:ext cx="8910734" cy="2098636"/>
          </a:xfrm>
          <a:prstGeom prst="rect">
            <a:avLst/>
          </a:prstGeom>
        </p:spPr>
        <p:txBody>
          <a:bodyPr vert="horz" lIns="503998" tIns="45720" rIns="91440" bIns="45720" rtlCol="0" anchor="b">
            <a:noAutofit/>
          </a:bodyPr>
          <a:lstStyle>
            <a:lvl1pPr algn="l">
              <a:defRPr lang="en-ID" sz="6600" dirty="0">
                <a:solidFill>
                  <a:schemeClr val="bg2"/>
                </a:solidFill>
                <a:latin typeface="Open Sans Light" panose="020B0306030504020204" pitchFamily="34" charset="0"/>
                <a:ea typeface="Open Sans Light" panose="020B0306030504020204" pitchFamily="34" charset="0"/>
                <a:cs typeface="Open Sans Light" panose="020B0306030504020204" pitchFamily="34" charset="0"/>
              </a:defRPr>
            </a:lvl1pPr>
          </a:lstStyle>
          <a:p>
            <a:r>
              <a:rPr lang="en-US"/>
              <a:t>Click to edit Master title style</a:t>
            </a:r>
            <a:endParaRPr lang="en-ID" dirty="0"/>
          </a:p>
        </p:txBody>
      </p:sp>
      <p:sp>
        <p:nvSpPr>
          <p:cNvPr id="6" name="Footer Placeholder 4">
            <a:extLst>
              <a:ext uri="{FF2B5EF4-FFF2-40B4-BE49-F238E27FC236}">
                <a16:creationId xmlns:a16="http://schemas.microsoft.com/office/drawing/2014/main" id="{D8E8D3A4-9B09-47C6-91F8-A02BF936DF7C}"/>
              </a:ext>
            </a:extLst>
          </p:cNvPr>
          <p:cNvSpPr>
            <a:spLocks noGrp="1"/>
          </p:cNvSpPr>
          <p:nvPr>
            <p:ph type="ftr" sz="quarter" idx="3"/>
          </p:nvPr>
        </p:nvSpPr>
        <p:spPr>
          <a:xfrm>
            <a:off x="9509760" y="6356350"/>
            <a:ext cx="2170071" cy="365125"/>
          </a:xfrm>
          <a:prstGeom prst="rect">
            <a:avLst/>
          </a:prstGeom>
        </p:spPr>
        <p:txBody>
          <a:bodyPr vert="horz" lIns="91440" tIns="45720" rIns="91440" bIns="45720" rtlCol="0" anchor="ctr"/>
          <a:lstStyle>
            <a:lvl1pPr algn="ctr">
              <a:defRPr sz="1200">
                <a:solidFill>
                  <a:schemeClr val="bg1"/>
                </a:solidFill>
              </a:defRPr>
            </a:lvl1pPr>
          </a:lstStyle>
          <a:p>
            <a:endParaRPr lang="en-GB"/>
          </a:p>
        </p:txBody>
      </p:sp>
    </p:spTree>
    <p:extLst>
      <p:ext uri="{BB962C8B-B14F-4D97-AF65-F5344CB8AC3E}">
        <p14:creationId xmlns:p14="http://schemas.microsoft.com/office/powerpoint/2010/main" val="24594199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mp; Content max space">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0722D901-6F6C-9346-B64D-46D47F302B80}"/>
              </a:ext>
            </a:extLst>
          </p:cNvPr>
          <p:cNvSpPr>
            <a:spLocks noGrp="1"/>
          </p:cNvSpPr>
          <p:nvPr>
            <p:ph idx="1" hasCustomPrompt="1"/>
          </p:nvPr>
        </p:nvSpPr>
        <p:spPr>
          <a:xfrm>
            <a:off x="550863" y="1825625"/>
            <a:ext cx="11189581" cy="4351338"/>
          </a:xfrm>
          <a:prstGeom prst="rect">
            <a:avLst/>
          </a:prstGeom>
        </p:spPr>
        <p:txBody>
          <a:bodyPr vert="horz" lIns="91440" tIns="45720" rIns="91440" bIns="45720" rtlCol="0">
            <a:normAutofit/>
          </a:bodyPr>
          <a:lstStyle>
            <a:lvl1pPr marL="285750" indent="-285750">
              <a:buClr>
                <a:schemeClr val="accent3"/>
              </a:buClr>
              <a:buSzPct val="130000"/>
              <a:buFont typeface="Wingdings" panose="05000000000000000000" pitchFamily="2" charset="2"/>
              <a:buChar char="§"/>
              <a:defRPr sz="1800"/>
            </a:lvl1pPr>
            <a:lvl2pPr marL="742950" indent="-285750">
              <a:buClr>
                <a:schemeClr val="accent3"/>
              </a:buClr>
              <a:buSzPct val="130000"/>
              <a:buFont typeface="Wingdings" panose="05000000000000000000" pitchFamily="2" charset="2"/>
              <a:buChar char="§"/>
              <a:defRPr sz="1800">
                <a:latin typeface="Open Sans Light" panose="020B0306030504020204" pitchFamily="34" charset="0"/>
                <a:ea typeface="Open Sans Light" panose="020B0306030504020204" pitchFamily="34" charset="0"/>
                <a:cs typeface="Open Sans Light" panose="020B0306030504020204" pitchFamily="34" charset="0"/>
              </a:defRPr>
            </a:lvl2pPr>
            <a:lvl3pPr marL="1200150" indent="-285750">
              <a:buClr>
                <a:schemeClr val="accent3"/>
              </a:buClr>
              <a:buSzPct val="130000"/>
              <a:buFont typeface="Wingdings" panose="05000000000000000000" pitchFamily="2" charset="2"/>
              <a:buChar char="§"/>
              <a:defRPr sz="1800">
                <a:latin typeface="Open Sans Light" panose="020B0306030504020204" pitchFamily="34" charset="0"/>
                <a:ea typeface="Open Sans Light" panose="020B0306030504020204" pitchFamily="34" charset="0"/>
                <a:cs typeface="Open Sans Light" panose="020B0306030504020204" pitchFamily="34" charset="0"/>
              </a:defRPr>
            </a:lvl3pPr>
            <a:lvl4pPr marL="1657350" indent="-285750">
              <a:buClr>
                <a:schemeClr val="accent3"/>
              </a:buClr>
              <a:buSzPct val="130000"/>
              <a:buFont typeface="Wingdings" panose="05000000000000000000" pitchFamily="2" charset="2"/>
              <a:buChar char="§"/>
              <a:defRPr sz="1800">
                <a:latin typeface="Open Sans Light" panose="020B0306030504020204" pitchFamily="34" charset="0"/>
                <a:ea typeface="Open Sans Light" panose="020B0306030504020204" pitchFamily="34" charset="0"/>
                <a:cs typeface="Open Sans Light" panose="020B0306030504020204" pitchFamily="34" charset="0"/>
              </a:defRPr>
            </a:lvl4pPr>
            <a:lvl5pPr marL="2114550" indent="-285750">
              <a:buClr>
                <a:schemeClr val="accent3"/>
              </a:buClr>
              <a:buSzPct val="130000"/>
              <a:buFont typeface="Wingdings" panose="05000000000000000000" pitchFamily="2" charset="2"/>
              <a:buChar char="§"/>
              <a:defRPr sz="1800">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D" dirty="0"/>
          </a:p>
        </p:txBody>
      </p:sp>
      <p:sp>
        <p:nvSpPr>
          <p:cNvPr id="2" name="Footer Placeholder 1">
            <a:extLst>
              <a:ext uri="{FF2B5EF4-FFF2-40B4-BE49-F238E27FC236}">
                <a16:creationId xmlns:a16="http://schemas.microsoft.com/office/drawing/2014/main" id="{A97CB903-D64E-5842-9AD9-DF8D9FEC969C}"/>
              </a:ext>
            </a:extLst>
          </p:cNvPr>
          <p:cNvSpPr>
            <a:spLocks noGrp="1"/>
          </p:cNvSpPr>
          <p:nvPr>
            <p:ph type="ftr" sz="quarter" idx="10"/>
          </p:nvPr>
        </p:nvSpPr>
        <p:spPr>
          <a:xfrm>
            <a:off x="9550400" y="6356350"/>
            <a:ext cx="2190044" cy="365125"/>
          </a:xfrm>
        </p:spPr>
        <p:txBody>
          <a:bodyPr/>
          <a:lstStyle/>
          <a:p>
            <a:endParaRPr lang="en-GB"/>
          </a:p>
        </p:txBody>
      </p:sp>
      <p:sp>
        <p:nvSpPr>
          <p:cNvPr id="3" name="Slide Number Placeholder 2">
            <a:extLst>
              <a:ext uri="{FF2B5EF4-FFF2-40B4-BE49-F238E27FC236}">
                <a16:creationId xmlns:a16="http://schemas.microsoft.com/office/drawing/2014/main" id="{5588D52B-2414-1B4A-9419-D3C2B739D936}"/>
              </a:ext>
            </a:extLst>
          </p:cNvPr>
          <p:cNvSpPr>
            <a:spLocks noGrp="1"/>
          </p:cNvSpPr>
          <p:nvPr>
            <p:ph type="sldNum" sz="quarter" idx="11"/>
          </p:nvPr>
        </p:nvSpPr>
        <p:spPr>
          <a:xfrm>
            <a:off x="550863" y="6356350"/>
            <a:ext cx="462597" cy="365125"/>
          </a:xfrm>
        </p:spPr>
        <p:txBody>
          <a:bodyPr/>
          <a:lstStyle/>
          <a:p>
            <a:fld id="{3BFCCD9A-BFCA-4371-AA83-0159419F8AEE}" type="slidenum">
              <a:rPr lang="en-GB" smtClean="0"/>
              <a:t>‹#›</a:t>
            </a:fld>
            <a:endParaRPr lang="en-GB"/>
          </a:p>
        </p:txBody>
      </p:sp>
      <p:sp>
        <p:nvSpPr>
          <p:cNvPr id="7" name="Title 6">
            <a:extLst>
              <a:ext uri="{FF2B5EF4-FFF2-40B4-BE49-F238E27FC236}">
                <a16:creationId xmlns:a16="http://schemas.microsoft.com/office/drawing/2014/main" id="{6FD78851-51C3-8247-A0AB-209D680BABDD}"/>
              </a:ext>
            </a:extLst>
          </p:cNvPr>
          <p:cNvSpPr>
            <a:spLocks noGrp="1"/>
          </p:cNvSpPr>
          <p:nvPr>
            <p:ph type="title" hasCustomPrompt="1"/>
          </p:nvPr>
        </p:nvSpPr>
        <p:spPr>
          <a:xfrm>
            <a:off x="550863" y="298174"/>
            <a:ext cx="9149728" cy="410742"/>
          </a:xfrm>
          <a:prstGeom prst="rect">
            <a:avLst/>
          </a:prstGeom>
        </p:spPr>
        <p:txBody>
          <a:bodyPr/>
          <a:lstStyle/>
          <a:p>
            <a:r>
              <a:rPr lang="en-GB" dirty="0"/>
              <a:t>Click to edit master title style</a:t>
            </a:r>
            <a:endParaRPr lang="en-US" dirty="0"/>
          </a:p>
        </p:txBody>
      </p:sp>
      <p:sp>
        <p:nvSpPr>
          <p:cNvPr id="11" name="Text Placeholder 10"/>
          <p:cNvSpPr>
            <a:spLocks noGrp="1"/>
          </p:cNvSpPr>
          <p:nvPr>
            <p:ph type="body" sz="quarter" idx="12"/>
          </p:nvPr>
        </p:nvSpPr>
        <p:spPr>
          <a:xfrm>
            <a:off x="550863" y="708916"/>
            <a:ext cx="9149728" cy="563294"/>
          </a:xfrm>
          <a:prstGeom prst="rect">
            <a:avLst/>
          </a:prstGeom>
        </p:spPr>
        <p:txBody>
          <a:bodyPr/>
          <a:lstStyle>
            <a:lvl1pPr marL="0" indent="0">
              <a:buNone/>
              <a:defRPr sz="2400">
                <a:solidFill>
                  <a:schemeClr val="accent3"/>
                </a:solidFill>
              </a:defRPr>
            </a:lvl1pPr>
          </a:lstStyle>
          <a:p>
            <a:pPr lvl="0"/>
            <a:r>
              <a:rPr lang="en-US"/>
              <a:t>Edit Master text styles</a:t>
            </a:r>
          </a:p>
        </p:txBody>
      </p:sp>
    </p:spTree>
    <p:extLst>
      <p:ext uri="{BB962C8B-B14F-4D97-AF65-F5344CB8AC3E}">
        <p14:creationId xmlns:p14="http://schemas.microsoft.com/office/powerpoint/2010/main" val="4014998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4C08FEA-C1D9-4B68-9539-B5079176A516}"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10951856" y="5867131"/>
            <a:ext cx="551167" cy="365125"/>
          </a:xfrm>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6570612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1_Title &amp; Content max space">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0722D901-6F6C-9346-B64D-46D47F302B80}"/>
              </a:ext>
            </a:extLst>
          </p:cNvPr>
          <p:cNvSpPr>
            <a:spLocks noGrp="1"/>
          </p:cNvSpPr>
          <p:nvPr>
            <p:ph idx="1" hasCustomPrompt="1"/>
          </p:nvPr>
        </p:nvSpPr>
        <p:spPr>
          <a:xfrm>
            <a:off x="550863" y="1825625"/>
            <a:ext cx="11189581" cy="4351338"/>
          </a:xfrm>
          <a:prstGeom prst="rect">
            <a:avLst/>
          </a:prstGeom>
        </p:spPr>
        <p:txBody>
          <a:bodyPr vert="horz" lIns="91440" tIns="45720" rIns="91440" bIns="45720" rtlCol="0">
            <a:normAutofit/>
          </a:bodyPr>
          <a:lstStyle>
            <a:lvl1pPr marL="285750" indent="-285750">
              <a:buClr>
                <a:schemeClr val="accent3"/>
              </a:buClr>
              <a:buSzPct val="130000"/>
              <a:buFont typeface="Wingdings" panose="05000000000000000000" pitchFamily="2" charset="2"/>
              <a:buChar char="§"/>
              <a:defRPr sz="1800">
                <a:solidFill>
                  <a:schemeClr val="bg1"/>
                </a:solidFill>
              </a:defRPr>
            </a:lvl1pPr>
            <a:lvl2pPr marL="742950" indent="-285750">
              <a:buClr>
                <a:schemeClr val="accent3"/>
              </a:buClr>
              <a:buSzPct val="130000"/>
              <a:buFont typeface="Wingdings" panose="05000000000000000000" pitchFamily="2" charset="2"/>
              <a:buChar char="§"/>
              <a:defRPr sz="1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200150" indent="-285750">
              <a:buClr>
                <a:schemeClr val="accent3"/>
              </a:buClr>
              <a:buSzPct val="130000"/>
              <a:buFont typeface="Wingdings" panose="05000000000000000000" pitchFamily="2" charset="2"/>
              <a:buChar char="§"/>
              <a:defRPr sz="1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57350" indent="-285750">
              <a:buClr>
                <a:schemeClr val="accent3"/>
              </a:buClr>
              <a:buSzPct val="130000"/>
              <a:buFont typeface="Wingdings" panose="05000000000000000000" pitchFamily="2" charset="2"/>
              <a:buChar char="§"/>
              <a:defRPr sz="1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114550" indent="-285750">
              <a:buClr>
                <a:schemeClr val="accent3"/>
              </a:buClr>
              <a:buSzPct val="130000"/>
              <a:buFont typeface="Wingdings" panose="05000000000000000000" pitchFamily="2" charset="2"/>
              <a:buChar char="§"/>
              <a:defRPr sz="18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D" dirty="0"/>
          </a:p>
        </p:txBody>
      </p:sp>
      <p:sp>
        <p:nvSpPr>
          <p:cNvPr id="2" name="Footer Placeholder 1">
            <a:extLst>
              <a:ext uri="{FF2B5EF4-FFF2-40B4-BE49-F238E27FC236}">
                <a16:creationId xmlns:a16="http://schemas.microsoft.com/office/drawing/2014/main" id="{A97CB903-D64E-5842-9AD9-DF8D9FEC969C}"/>
              </a:ext>
            </a:extLst>
          </p:cNvPr>
          <p:cNvSpPr>
            <a:spLocks noGrp="1"/>
          </p:cNvSpPr>
          <p:nvPr>
            <p:ph type="ftr" sz="quarter" idx="10"/>
          </p:nvPr>
        </p:nvSpPr>
        <p:spPr>
          <a:xfrm>
            <a:off x="9624060" y="6356350"/>
            <a:ext cx="2116384" cy="365125"/>
          </a:xfrm>
        </p:spPr>
        <p:txBody>
          <a:bodyPr/>
          <a:lstStyle>
            <a:lvl1pPr>
              <a:defRPr>
                <a:solidFill>
                  <a:schemeClr val="bg1"/>
                </a:solidFill>
              </a:defRPr>
            </a:lvl1pPr>
          </a:lstStyle>
          <a:p>
            <a:endParaRPr lang="en-GB"/>
          </a:p>
        </p:txBody>
      </p:sp>
      <p:sp>
        <p:nvSpPr>
          <p:cNvPr id="3" name="Slide Number Placeholder 2">
            <a:extLst>
              <a:ext uri="{FF2B5EF4-FFF2-40B4-BE49-F238E27FC236}">
                <a16:creationId xmlns:a16="http://schemas.microsoft.com/office/drawing/2014/main" id="{5588D52B-2414-1B4A-9419-D3C2B739D936}"/>
              </a:ext>
            </a:extLst>
          </p:cNvPr>
          <p:cNvSpPr>
            <a:spLocks noGrp="1"/>
          </p:cNvSpPr>
          <p:nvPr>
            <p:ph type="sldNum" sz="quarter" idx="11"/>
          </p:nvPr>
        </p:nvSpPr>
        <p:spPr>
          <a:xfrm>
            <a:off x="550863" y="6356350"/>
            <a:ext cx="424497" cy="365125"/>
          </a:xfrm>
        </p:spPr>
        <p:txBody>
          <a:bodyPr/>
          <a:lstStyle>
            <a:lvl1pPr>
              <a:defRPr>
                <a:solidFill>
                  <a:schemeClr val="bg1"/>
                </a:solidFill>
              </a:defRPr>
            </a:lvl1pPr>
          </a:lstStyle>
          <a:p>
            <a:fld id="{3BFCCD9A-BFCA-4371-AA83-0159419F8AEE}" type="slidenum">
              <a:rPr lang="en-GB" smtClean="0"/>
              <a:t>‹#›</a:t>
            </a:fld>
            <a:endParaRPr lang="en-GB"/>
          </a:p>
        </p:txBody>
      </p:sp>
      <p:sp>
        <p:nvSpPr>
          <p:cNvPr id="7" name="Title 6">
            <a:extLst>
              <a:ext uri="{FF2B5EF4-FFF2-40B4-BE49-F238E27FC236}">
                <a16:creationId xmlns:a16="http://schemas.microsoft.com/office/drawing/2014/main" id="{6FD78851-51C3-8247-A0AB-209D680BABDD}"/>
              </a:ext>
            </a:extLst>
          </p:cNvPr>
          <p:cNvSpPr>
            <a:spLocks noGrp="1"/>
          </p:cNvSpPr>
          <p:nvPr>
            <p:ph type="title" hasCustomPrompt="1"/>
          </p:nvPr>
        </p:nvSpPr>
        <p:spPr>
          <a:xfrm>
            <a:off x="550863" y="334708"/>
            <a:ext cx="11176538" cy="374208"/>
          </a:xfrm>
          <a:prstGeom prst="rect">
            <a:avLst/>
          </a:prstGeom>
        </p:spPr>
        <p:txBody>
          <a:bodyPr/>
          <a:lstStyle>
            <a:lvl1pPr>
              <a:defRPr>
                <a:solidFill>
                  <a:schemeClr val="bg1"/>
                </a:solidFill>
              </a:defRPr>
            </a:lvl1pPr>
          </a:lstStyle>
          <a:p>
            <a:r>
              <a:rPr lang="en-GB" dirty="0"/>
              <a:t>Click to edit master title style</a:t>
            </a:r>
            <a:endParaRPr lang="en-US" dirty="0"/>
          </a:p>
        </p:txBody>
      </p:sp>
      <p:sp>
        <p:nvSpPr>
          <p:cNvPr id="10" name="Text Placeholder 10"/>
          <p:cNvSpPr>
            <a:spLocks noGrp="1"/>
          </p:cNvSpPr>
          <p:nvPr>
            <p:ph type="body" sz="quarter" idx="12"/>
          </p:nvPr>
        </p:nvSpPr>
        <p:spPr>
          <a:xfrm>
            <a:off x="550863" y="729107"/>
            <a:ext cx="7165975" cy="314517"/>
          </a:xfrm>
          <a:prstGeom prst="rect">
            <a:avLst/>
          </a:prstGeom>
        </p:spPr>
        <p:txBody>
          <a:bodyPr/>
          <a:lstStyle>
            <a:lvl1pPr marL="0" indent="0">
              <a:buNone/>
              <a:defRPr sz="2400">
                <a:solidFill>
                  <a:schemeClr val="accent3"/>
                </a:solidFill>
              </a:defRPr>
            </a:lvl1pPr>
          </a:lstStyle>
          <a:p>
            <a:pPr lvl="0"/>
            <a:r>
              <a:rPr lang="en-US"/>
              <a:t>Edit Master text styles</a:t>
            </a:r>
          </a:p>
        </p:txBody>
      </p:sp>
    </p:spTree>
    <p:extLst>
      <p:ext uri="{BB962C8B-B14F-4D97-AF65-F5344CB8AC3E}">
        <p14:creationId xmlns:p14="http://schemas.microsoft.com/office/powerpoint/2010/main" val="3002422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44C08FEA-C1D9-4B68-9539-B5079176A516}" type="datetimeFigureOut">
              <a:rPr lang="en-GB" smtClean="0"/>
              <a:t>12/02/2024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418477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GB"/>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44C08FEA-C1D9-4B68-9539-B5079176A516}" type="datetimeFigureOut">
              <a:rPr lang="en-GB" smtClean="0"/>
              <a:t>12/02/2024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243047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44C08FEA-C1D9-4B68-9539-B5079176A516}" type="datetimeFigureOut">
              <a:rPr lang="en-GB" smtClean="0"/>
              <a:t>12/02/2024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1071859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4C08FEA-C1D9-4B68-9539-B5079176A516}" type="datetimeFigureOut">
              <a:rPr lang="en-GB" smtClean="0"/>
              <a:t>12/02/2024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1686390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08FEA-C1D9-4B68-9539-B5079176A516}" type="datetimeFigureOut">
              <a:rPr lang="en-GB" smtClean="0"/>
              <a:t>12/02/2024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343441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GB"/>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4C08FEA-C1D9-4B68-9539-B5079176A516}" type="datetimeFigureOut">
              <a:rPr lang="en-GB" smtClean="0"/>
              <a:t>12/02/2024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1275191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GB"/>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44C08FEA-C1D9-4B68-9539-B5079176A516}" type="datetimeFigureOut">
              <a:rPr lang="en-GB" smtClean="0"/>
              <a:t>12/02/2024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BFCCD9A-BFCA-4371-AA83-0159419F8AEE}" type="slidenum">
              <a:rPr lang="en-GB" smtClean="0"/>
              <a:t>‹#›</a:t>
            </a:fld>
            <a:endParaRPr lang="en-GB"/>
          </a:p>
        </p:txBody>
      </p:sp>
    </p:spTree>
    <p:extLst>
      <p:ext uri="{BB962C8B-B14F-4D97-AF65-F5344CB8AC3E}">
        <p14:creationId xmlns:p14="http://schemas.microsoft.com/office/powerpoint/2010/main" val="3223743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4C08FEA-C1D9-4B68-9539-B5079176A516}" type="datetimeFigureOut">
              <a:rPr lang="en-GB" smtClean="0"/>
              <a:t>12/02/2024</a:t>
            </a:fld>
            <a:endParaRPr lang="en-GB"/>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GB"/>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BFCCD9A-BFCA-4371-AA83-0159419F8AEE}" type="slidenum">
              <a:rPr lang="en-GB" smtClean="0"/>
              <a:t>‹#›</a:t>
            </a:fld>
            <a:endParaRPr lang="en-GB"/>
          </a:p>
        </p:txBody>
      </p:sp>
      <p:pic>
        <p:nvPicPr>
          <p:cNvPr id="26" name="Picture 25">
            <a:extLst>
              <a:ext uri="{FF2B5EF4-FFF2-40B4-BE49-F238E27FC236}">
                <a16:creationId xmlns:a16="http://schemas.microsoft.com/office/drawing/2014/main" id="{0A98E54D-CC25-941C-DEC7-E5C5D89A98D0}"/>
              </a:ext>
            </a:extLst>
          </p:cNvPr>
          <p:cNvPicPr>
            <a:picLocks noChangeAspect="1"/>
          </p:cNvPicPr>
          <p:nvPr/>
        </p:nvPicPr>
        <p:blipFill>
          <a:blip r:embed="rId22"/>
          <a:stretch>
            <a:fillRect/>
          </a:stretch>
        </p:blipFill>
        <p:spPr>
          <a:xfrm>
            <a:off x="9527796" y="6418875"/>
            <a:ext cx="2848119" cy="439125"/>
          </a:xfrm>
          <a:prstGeom prst="rect">
            <a:avLst/>
          </a:prstGeom>
        </p:spPr>
      </p:pic>
    </p:spTree>
    <p:extLst>
      <p:ext uri="{BB962C8B-B14F-4D97-AF65-F5344CB8AC3E}">
        <p14:creationId xmlns:p14="http://schemas.microsoft.com/office/powerpoint/2010/main" val="729433266"/>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695" r:id="rId20"/>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fontScale="90000"/>
          </a:bodyPr>
          <a:lstStyle/>
          <a:p>
            <a:r>
              <a:rPr lang="en-GB" dirty="0"/>
              <a:t>Design To Value</a:t>
            </a:r>
            <a:br>
              <a:rPr lang="en-GB" dirty="0"/>
            </a:br>
            <a:r>
              <a:rPr lang="en-GB" dirty="0"/>
              <a:t>Methodology</a:t>
            </a:r>
            <a:endParaRPr lang="en-GB" sz="1800" dirty="0"/>
          </a:p>
        </p:txBody>
      </p:sp>
      <p:sp>
        <p:nvSpPr>
          <p:cNvPr id="2" name="Subtitle 1">
            <a:extLst>
              <a:ext uri="{FF2B5EF4-FFF2-40B4-BE49-F238E27FC236}">
                <a16:creationId xmlns:a16="http://schemas.microsoft.com/office/drawing/2014/main" id="{8ED67E05-BDF0-41B1-5082-534D4DAD4B87}"/>
              </a:ext>
            </a:extLst>
          </p:cNvPr>
          <p:cNvSpPr>
            <a:spLocks noGrp="1"/>
          </p:cNvSpPr>
          <p:nvPr>
            <p:ph type="subTitle" idx="1"/>
          </p:nvPr>
        </p:nvSpPr>
        <p:spPr/>
        <p:txBody>
          <a:bodyPr/>
          <a:lstStyle/>
          <a:p>
            <a:r>
              <a:rPr lang="en-GB" dirty="0"/>
              <a:t>What is it? Where and how is it used? How is it done?</a:t>
            </a:r>
          </a:p>
        </p:txBody>
      </p:sp>
    </p:spTree>
    <p:extLst>
      <p:ext uri="{BB962C8B-B14F-4D97-AF65-F5344CB8AC3E}">
        <p14:creationId xmlns:p14="http://schemas.microsoft.com/office/powerpoint/2010/main" val="1095036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362626" y="2266713"/>
            <a:ext cx="4963529" cy="3875427"/>
          </a:xfrm>
        </p:spPr>
        <p:txBody>
          <a:bodyPr>
            <a:normAutofit/>
          </a:bodyPr>
          <a:lstStyle/>
          <a:p>
            <a:pPr marL="0" indent="0">
              <a:buNone/>
            </a:pPr>
            <a:endParaRPr lang="en-GB" dirty="0"/>
          </a:p>
          <a:p>
            <a:r>
              <a:rPr lang="en-GB" dirty="0"/>
              <a:t>A basic end result (illustration) </a:t>
            </a:r>
          </a:p>
          <a:p>
            <a:pPr marL="457200" lvl="1" indent="0">
              <a:buNone/>
            </a:pPr>
            <a:r>
              <a:rPr lang="en-GB" dirty="0"/>
              <a:t>Single Customer/Market, Single Product</a:t>
            </a:r>
          </a:p>
          <a:p>
            <a:r>
              <a:rPr lang="en-GB" dirty="0"/>
              <a:t>Proportioned cross-comparisons across;</a:t>
            </a:r>
          </a:p>
          <a:p>
            <a:pPr lvl="1"/>
            <a:r>
              <a:rPr lang="en-GB" dirty="0"/>
              <a:t>Ranked Customer Key Acquisition Factors in terms of Value Importance</a:t>
            </a:r>
          </a:p>
          <a:p>
            <a:pPr lvl="1"/>
            <a:r>
              <a:rPr lang="en-GB" dirty="0"/>
              <a:t>Solution performance</a:t>
            </a:r>
          </a:p>
          <a:p>
            <a:pPr lvl="1"/>
            <a:r>
              <a:rPr lang="en-GB" dirty="0"/>
              <a:t>Recurring cost (RC) to achieve solution</a:t>
            </a:r>
          </a:p>
          <a:p>
            <a:pPr lvl="1"/>
            <a:r>
              <a:rPr lang="en-GB" dirty="0"/>
              <a:t>Non-recurring cost (NRC) to achieve solution</a:t>
            </a:r>
          </a:p>
          <a:p>
            <a:endParaRPr lang="en-GB" dirty="0"/>
          </a:p>
        </p:txBody>
      </p:sp>
      <p:sp>
        <p:nvSpPr>
          <p:cNvPr id="5" name="Title 4"/>
          <p:cNvSpPr>
            <a:spLocks noGrp="1"/>
          </p:cNvSpPr>
          <p:nvPr>
            <p:ph type="title"/>
          </p:nvPr>
        </p:nvSpPr>
        <p:spPr/>
        <p:txBody>
          <a:bodyPr>
            <a:normAutofit fontScale="90000"/>
          </a:bodyPr>
          <a:lstStyle/>
          <a:p>
            <a:r>
              <a:rPr lang="en-GB" dirty="0"/>
              <a:t>What is Design to Value (DTV)?</a:t>
            </a:r>
          </a:p>
        </p:txBody>
      </p:sp>
      <p:pic>
        <p:nvPicPr>
          <p:cNvPr id="10" name="Picture 9"/>
          <p:cNvPicPr>
            <a:picLocks noChangeAspect="1"/>
          </p:cNvPicPr>
          <p:nvPr/>
        </p:nvPicPr>
        <p:blipFill>
          <a:blip r:embed="rId2"/>
          <a:stretch>
            <a:fillRect/>
          </a:stretch>
        </p:blipFill>
        <p:spPr>
          <a:xfrm>
            <a:off x="6642865" y="2693324"/>
            <a:ext cx="5296540" cy="3448816"/>
          </a:xfrm>
          <a:prstGeom prst="rect">
            <a:avLst/>
          </a:prstGeom>
        </p:spPr>
      </p:pic>
      <p:sp>
        <p:nvSpPr>
          <p:cNvPr id="11" name="Content Placeholder 5"/>
          <p:cNvSpPr txBox="1">
            <a:spLocks/>
          </p:cNvSpPr>
          <p:nvPr/>
        </p:nvSpPr>
        <p:spPr>
          <a:xfrm>
            <a:off x="2088378" y="1164702"/>
            <a:ext cx="9338512" cy="978132"/>
          </a:xfrm>
          <a:prstGeom prst="rect">
            <a:avLst/>
          </a:prstGeom>
        </p:spPr>
        <p:txBody>
          <a:bodyPr vert="horz" lIns="91440" tIns="45720" rIns="91440" bIns="45720" rtlCol="0">
            <a:normAutofit/>
          </a:bodyPr>
          <a:lstStyle>
            <a:lvl1pPr marL="285750" indent="-285750" algn="l" defTabSz="914400" rtl="0" eaLnBrk="1" latinLnBrk="0" hangingPunct="1">
              <a:lnSpc>
                <a:spcPct val="90000"/>
              </a:lnSpc>
              <a:spcBef>
                <a:spcPts val="1000"/>
              </a:spcBef>
              <a:buClr>
                <a:schemeClr val="accent3"/>
              </a:buClr>
              <a:buSzPct val="130000"/>
              <a:buFont typeface="Wingdings" panose="05000000000000000000" pitchFamily="2" charset="2"/>
              <a:buChar char="§"/>
              <a:defRPr lang="en-US" sz="1800" b="0" i="0" kern="1200">
                <a:solidFill>
                  <a:schemeClr val="tx1"/>
                </a:solidFill>
                <a:latin typeface="+mn-lt"/>
                <a:ea typeface="Open Sans Light" panose="020B0306030504020204" pitchFamily="34" charset="0"/>
                <a:cs typeface="Open Sans Light" panose="020B0306030504020204" pitchFamily="34" charset="0"/>
              </a:defRPr>
            </a:lvl1pPr>
            <a:lvl2pPr marL="742950" indent="-285750" algn="l" defTabSz="914400" rtl="0" eaLnBrk="1" latinLnBrk="0" hangingPunct="1">
              <a:lnSpc>
                <a:spcPct val="90000"/>
              </a:lnSpc>
              <a:spcBef>
                <a:spcPts val="500"/>
              </a:spcBef>
              <a:buClr>
                <a:schemeClr val="accent3"/>
              </a:buClr>
              <a:buSzPct val="130000"/>
              <a:buFont typeface="Wingdings" panose="05000000000000000000" pitchFamily="2" charset="2"/>
              <a:buChar char="§"/>
              <a:defRPr lang="en-US" sz="1800" b="0" i="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1200150" indent="-285750" algn="l" defTabSz="914400" rtl="0" eaLnBrk="1" latinLnBrk="0" hangingPunct="1">
              <a:lnSpc>
                <a:spcPct val="90000"/>
              </a:lnSpc>
              <a:spcBef>
                <a:spcPts val="500"/>
              </a:spcBef>
              <a:buClr>
                <a:schemeClr val="accent3"/>
              </a:buClr>
              <a:buSzPct val="130000"/>
              <a:buFont typeface="Wingdings" panose="05000000000000000000" pitchFamily="2" charset="2"/>
              <a:buChar char="§"/>
              <a:defRPr lang="en-US" sz="1800" b="0" i="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657350" indent="-285750" algn="l" defTabSz="914400" rtl="0" eaLnBrk="1" latinLnBrk="0" hangingPunct="1">
              <a:lnSpc>
                <a:spcPct val="90000"/>
              </a:lnSpc>
              <a:spcBef>
                <a:spcPts val="500"/>
              </a:spcBef>
              <a:buClr>
                <a:schemeClr val="accent3"/>
              </a:buClr>
              <a:buSzPct val="130000"/>
              <a:buFont typeface="Wingdings" panose="05000000000000000000" pitchFamily="2" charset="2"/>
              <a:buChar char="§"/>
              <a:defRPr lang="en-US" sz="1800" b="0" i="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2114550" indent="-285750" algn="l" defTabSz="914400" rtl="0" eaLnBrk="1" latinLnBrk="0" hangingPunct="1">
              <a:lnSpc>
                <a:spcPct val="90000"/>
              </a:lnSpc>
              <a:spcBef>
                <a:spcPts val="500"/>
              </a:spcBef>
              <a:buClr>
                <a:schemeClr val="accent3"/>
              </a:buClr>
              <a:buSzPct val="130000"/>
              <a:buFont typeface="Wingdings" panose="05000000000000000000" pitchFamily="2" charset="2"/>
              <a:buChar char="§"/>
              <a:defRPr lang="en-ID" sz="1800" b="0" i="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None/>
            </a:pPr>
            <a:r>
              <a:rPr lang="en-GB" b="1" dirty="0"/>
              <a:t>A methodology to identify, assess and enable action to improve value, reduce cost or modify performance to align toward Customer value-importance.</a:t>
            </a:r>
          </a:p>
          <a:p>
            <a:endParaRPr lang="en-GB" dirty="0"/>
          </a:p>
        </p:txBody>
      </p:sp>
    </p:spTree>
    <p:extLst>
      <p:ext uri="{BB962C8B-B14F-4D97-AF65-F5344CB8AC3E}">
        <p14:creationId xmlns:p14="http://schemas.microsoft.com/office/powerpoint/2010/main" val="2137397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632856" y="1745673"/>
            <a:ext cx="9672453" cy="4431290"/>
          </a:xfrm>
        </p:spPr>
        <p:txBody>
          <a:bodyPr>
            <a:normAutofit lnSpcReduction="10000"/>
          </a:bodyPr>
          <a:lstStyle/>
          <a:p>
            <a:pPr marL="0" indent="0">
              <a:buNone/>
            </a:pPr>
            <a:r>
              <a:rPr lang="en-GB" b="1" dirty="0"/>
              <a:t>Regular Uses</a:t>
            </a:r>
          </a:p>
          <a:p>
            <a:r>
              <a:rPr lang="en-GB" dirty="0"/>
              <a:t>Bids, particularly large or complex</a:t>
            </a:r>
          </a:p>
          <a:p>
            <a:r>
              <a:rPr lang="en-GB" dirty="0"/>
              <a:t>New Product releases</a:t>
            </a:r>
          </a:p>
          <a:p>
            <a:r>
              <a:rPr lang="en-GB" dirty="0"/>
              <a:t>Assess and prioritise development/engineering efforts to target Customer value</a:t>
            </a:r>
          </a:p>
          <a:p>
            <a:r>
              <a:rPr lang="en-GB" dirty="0"/>
              <a:t>Use to develop Customer and/or System Requirements</a:t>
            </a:r>
          </a:p>
          <a:p>
            <a:r>
              <a:rPr lang="en-GB" dirty="0"/>
              <a:t>Use output to position (PTW) correctly</a:t>
            </a:r>
          </a:p>
          <a:p>
            <a:r>
              <a:rPr lang="en-GB" dirty="0"/>
              <a:t>Support sales/marketing effort and discussions</a:t>
            </a:r>
          </a:p>
          <a:p>
            <a:pPr marL="0" indent="0">
              <a:buNone/>
            </a:pPr>
            <a:endParaRPr lang="en-GB" dirty="0"/>
          </a:p>
          <a:p>
            <a:pPr marL="0" indent="0">
              <a:buNone/>
            </a:pPr>
            <a:r>
              <a:rPr lang="en-GB" b="1" dirty="0"/>
              <a:t>Extended Uses</a:t>
            </a:r>
          </a:p>
          <a:p>
            <a:r>
              <a:rPr lang="en-GB" dirty="0"/>
              <a:t>Evaluate competition </a:t>
            </a:r>
          </a:p>
          <a:p>
            <a:r>
              <a:rPr lang="en-GB" dirty="0"/>
              <a:t>Evaluate international vs domestic markets (different acquisition factors and/or different importance ranking)</a:t>
            </a:r>
          </a:p>
        </p:txBody>
      </p:sp>
      <p:sp>
        <p:nvSpPr>
          <p:cNvPr id="5" name="Title 4"/>
          <p:cNvSpPr>
            <a:spLocks noGrp="1"/>
          </p:cNvSpPr>
          <p:nvPr>
            <p:ph type="title"/>
          </p:nvPr>
        </p:nvSpPr>
        <p:spPr/>
        <p:txBody>
          <a:bodyPr>
            <a:normAutofit fontScale="90000"/>
          </a:bodyPr>
          <a:lstStyle/>
          <a:p>
            <a:r>
              <a:rPr lang="en-GB" dirty="0"/>
              <a:t>Why?</a:t>
            </a:r>
          </a:p>
        </p:txBody>
      </p:sp>
      <p:sp>
        <p:nvSpPr>
          <p:cNvPr id="7" name="Text Placeholder 6"/>
          <p:cNvSpPr>
            <a:spLocks noGrp="1"/>
          </p:cNvSpPr>
          <p:nvPr>
            <p:ph type="body" sz="quarter" idx="12"/>
          </p:nvPr>
        </p:nvSpPr>
        <p:spPr>
          <a:xfrm>
            <a:off x="1632856" y="945647"/>
            <a:ext cx="9149728" cy="563294"/>
          </a:xfrm>
        </p:spPr>
        <p:txBody>
          <a:bodyPr/>
          <a:lstStyle/>
          <a:p>
            <a:r>
              <a:rPr lang="en-GB" dirty="0"/>
              <a:t>How can this be used?</a:t>
            </a:r>
          </a:p>
        </p:txBody>
      </p:sp>
    </p:spTree>
    <p:extLst>
      <p:ext uri="{BB962C8B-B14F-4D97-AF65-F5344CB8AC3E}">
        <p14:creationId xmlns:p14="http://schemas.microsoft.com/office/powerpoint/2010/main" val="3262683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t>Some illustrative conclusions</a:t>
            </a:r>
          </a:p>
        </p:txBody>
      </p:sp>
      <p:pic>
        <p:nvPicPr>
          <p:cNvPr id="8" name="Picture 7"/>
          <p:cNvPicPr>
            <a:picLocks noChangeAspect="1"/>
          </p:cNvPicPr>
          <p:nvPr/>
        </p:nvPicPr>
        <p:blipFill>
          <a:blip r:embed="rId2"/>
          <a:stretch>
            <a:fillRect/>
          </a:stretch>
        </p:blipFill>
        <p:spPr>
          <a:xfrm>
            <a:off x="4708851" y="1221436"/>
            <a:ext cx="7375718" cy="4802663"/>
          </a:xfrm>
          <a:prstGeom prst="rect">
            <a:avLst/>
          </a:prstGeom>
        </p:spPr>
      </p:pic>
      <p:sp>
        <p:nvSpPr>
          <p:cNvPr id="9" name="Rectangle 8"/>
          <p:cNvSpPr/>
          <p:nvPr/>
        </p:nvSpPr>
        <p:spPr>
          <a:xfrm>
            <a:off x="5944817" y="1784730"/>
            <a:ext cx="432261" cy="4312496"/>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rgbClr val="7030A0"/>
                </a:solidFill>
              </a:rPr>
              <a:t>A</a:t>
            </a:r>
          </a:p>
        </p:txBody>
      </p:sp>
      <p:sp>
        <p:nvSpPr>
          <p:cNvPr id="10" name="Rectangle 9"/>
          <p:cNvSpPr/>
          <p:nvPr/>
        </p:nvSpPr>
        <p:spPr>
          <a:xfrm>
            <a:off x="1435473" y="980420"/>
            <a:ext cx="3232809" cy="1060549"/>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rgbClr val="7030A0"/>
                </a:solidFill>
              </a:rPr>
              <a:t>A</a:t>
            </a:r>
          </a:p>
          <a:p>
            <a:r>
              <a:rPr lang="en-GB" sz="1050" b="1" dirty="0">
                <a:solidFill>
                  <a:srgbClr val="7030A0"/>
                </a:solidFill>
              </a:rPr>
              <a:t>~highest costs, very low importance and low performance.</a:t>
            </a:r>
          </a:p>
          <a:p>
            <a:r>
              <a:rPr lang="en-GB" sz="1050" b="1" dirty="0">
                <a:solidFill>
                  <a:srgbClr val="7030A0"/>
                </a:solidFill>
              </a:rPr>
              <a:t>Negatively disproportionate.</a:t>
            </a:r>
          </a:p>
          <a:p>
            <a:r>
              <a:rPr lang="en-GB" sz="1050" b="1" dirty="0">
                <a:solidFill>
                  <a:srgbClr val="7030A0"/>
                </a:solidFill>
              </a:rPr>
              <a:t>Consider scaling back or cutting out.</a:t>
            </a:r>
          </a:p>
        </p:txBody>
      </p:sp>
      <p:sp>
        <p:nvSpPr>
          <p:cNvPr id="11" name="Rectangle 10"/>
          <p:cNvSpPr/>
          <p:nvPr/>
        </p:nvSpPr>
        <p:spPr>
          <a:xfrm>
            <a:off x="1435472" y="3140984"/>
            <a:ext cx="3232809" cy="840120"/>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rgbClr val="7030A0"/>
                </a:solidFill>
              </a:rPr>
              <a:t>C</a:t>
            </a:r>
          </a:p>
          <a:p>
            <a:r>
              <a:rPr lang="en-GB" sz="1050" b="1" dirty="0">
                <a:solidFill>
                  <a:srgbClr val="7030A0"/>
                </a:solidFill>
              </a:rPr>
              <a:t>Important to Customer, achieving good performance at low cost.</a:t>
            </a:r>
          </a:p>
          <a:p>
            <a:r>
              <a:rPr lang="en-GB" sz="1050" b="1" dirty="0">
                <a:solidFill>
                  <a:srgbClr val="7030A0"/>
                </a:solidFill>
              </a:rPr>
              <a:t>Enhance or leave as is. </a:t>
            </a:r>
          </a:p>
        </p:txBody>
      </p:sp>
      <p:sp>
        <p:nvSpPr>
          <p:cNvPr id="12" name="Rectangle 11"/>
          <p:cNvSpPr/>
          <p:nvPr/>
        </p:nvSpPr>
        <p:spPr>
          <a:xfrm>
            <a:off x="8338882" y="1784730"/>
            <a:ext cx="465513" cy="4312496"/>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rgbClr val="7030A0"/>
                </a:solidFill>
              </a:rPr>
              <a:t>C</a:t>
            </a:r>
          </a:p>
        </p:txBody>
      </p:sp>
      <p:sp>
        <p:nvSpPr>
          <p:cNvPr id="13" name="Rectangle 12"/>
          <p:cNvSpPr/>
          <p:nvPr/>
        </p:nvSpPr>
        <p:spPr>
          <a:xfrm>
            <a:off x="1435473" y="2179945"/>
            <a:ext cx="3232810" cy="840120"/>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rgbClr val="7030A0"/>
                </a:solidFill>
              </a:rPr>
              <a:t>B</a:t>
            </a:r>
          </a:p>
          <a:p>
            <a:r>
              <a:rPr lang="en-GB" sz="1050" b="1" dirty="0">
                <a:solidFill>
                  <a:srgbClr val="7030A0"/>
                </a:solidFill>
              </a:rPr>
              <a:t>Highest importance to Customer but lowest performance with costs proportionally higher.</a:t>
            </a:r>
          </a:p>
          <a:p>
            <a:r>
              <a:rPr lang="en-GB" sz="1050" b="1" dirty="0">
                <a:solidFill>
                  <a:srgbClr val="7030A0"/>
                </a:solidFill>
              </a:rPr>
              <a:t>Look at absolute costs and see what is driving factor.</a:t>
            </a:r>
          </a:p>
        </p:txBody>
      </p:sp>
      <p:sp>
        <p:nvSpPr>
          <p:cNvPr id="14" name="Rectangle 13"/>
          <p:cNvSpPr/>
          <p:nvPr/>
        </p:nvSpPr>
        <p:spPr>
          <a:xfrm>
            <a:off x="6776089" y="1784729"/>
            <a:ext cx="423950" cy="4312497"/>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rgbClr val="7030A0"/>
                </a:solidFill>
              </a:rPr>
              <a:t>B</a:t>
            </a:r>
          </a:p>
        </p:txBody>
      </p:sp>
      <p:sp>
        <p:nvSpPr>
          <p:cNvPr id="15" name="Rectangle 14"/>
          <p:cNvSpPr/>
          <p:nvPr/>
        </p:nvSpPr>
        <p:spPr>
          <a:xfrm>
            <a:off x="1435472" y="4102022"/>
            <a:ext cx="3232809" cy="1012849"/>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rgbClr val="7030A0"/>
                </a:solidFill>
              </a:rPr>
              <a:t>D</a:t>
            </a:r>
          </a:p>
          <a:p>
            <a:r>
              <a:rPr lang="en-GB" sz="1050" b="1" dirty="0">
                <a:solidFill>
                  <a:srgbClr val="7030A0"/>
                </a:solidFill>
              </a:rPr>
              <a:t>Good balance between Value and Performance with low development cost. Production cost could be looked at.</a:t>
            </a:r>
          </a:p>
          <a:p>
            <a:r>
              <a:rPr lang="en-GB" sz="1050" b="1" dirty="0">
                <a:solidFill>
                  <a:srgbClr val="7030A0"/>
                </a:solidFill>
              </a:rPr>
              <a:t>Look at absolute costs and see what is driving factor</a:t>
            </a:r>
          </a:p>
        </p:txBody>
      </p:sp>
      <p:sp>
        <p:nvSpPr>
          <p:cNvPr id="16" name="Rectangle 15"/>
          <p:cNvSpPr/>
          <p:nvPr/>
        </p:nvSpPr>
        <p:spPr>
          <a:xfrm>
            <a:off x="11159667" y="1784729"/>
            <a:ext cx="423950" cy="4312497"/>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rgbClr val="7030A0"/>
                </a:solidFill>
              </a:rPr>
              <a:t>E</a:t>
            </a:r>
          </a:p>
        </p:txBody>
      </p:sp>
      <p:sp>
        <p:nvSpPr>
          <p:cNvPr id="17" name="Rectangle 16"/>
          <p:cNvSpPr/>
          <p:nvPr/>
        </p:nvSpPr>
        <p:spPr>
          <a:xfrm>
            <a:off x="9572960" y="1784728"/>
            <a:ext cx="423950" cy="4312497"/>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rgbClr val="7030A0"/>
                </a:solidFill>
              </a:rPr>
              <a:t>D</a:t>
            </a:r>
          </a:p>
        </p:txBody>
      </p:sp>
      <p:sp>
        <p:nvSpPr>
          <p:cNvPr id="18" name="Rectangle 17"/>
          <p:cNvSpPr/>
          <p:nvPr/>
        </p:nvSpPr>
        <p:spPr>
          <a:xfrm>
            <a:off x="1446932" y="5183979"/>
            <a:ext cx="3232809" cy="840120"/>
          </a:xfrm>
          <a:prstGeom prst="rect">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rgbClr val="7030A0"/>
                </a:solidFill>
              </a:rPr>
              <a:t>E</a:t>
            </a:r>
          </a:p>
          <a:p>
            <a:r>
              <a:rPr lang="en-GB" sz="1050" b="1" dirty="0">
                <a:solidFill>
                  <a:srgbClr val="7030A0"/>
                </a:solidFill>
              </a:rPr>
              <a:t>Performance is higher than what the customer values.</a:t>
            </a:r>
          </a:p>
          <a:p>
            <a:r>
              <a:rPr lang="en-GB" sz="1050" b="1" dirty="0">
                <a:solidFill>
                  <a:srgbClr val="7030A0"/>
                </a:solidFill>
              </a:rPr>
              <a:t>Selling point or opportunity to reduce cost.</a:t>
            </a:r>
          </a:p>
        </p:txBody>
      </p:sp>
    </p:spTree>
    <p:extLst>
      <p:ext uri="{BB962C8B-B14F-4D97-AF65-F5344CB8AC3E}">
        <p14:creationId xmlns:p14="http://schemas.microsoft.com/office/powerpoint/2010/main" val="1318673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t>Some illustrative conclusions</a:t>
            </a:r>
          </a:p>
        </p:txBody>
      </p:sp>
      <p:pic>
        <p:nvPicPr>
          <p:cNvPr id="8" name="Picture 7"/>
          <p:cNvPicPr>
            <a:picLocks noChangeAspect="1"/>
          </p:cNvPicPr>
          <p:nvPr/>
        </p:nvPicPr>
        <p:blipFill>
          <a:blip r:embed="rId2"/>
          <a:stretch>
            <a:fillRect/>
          </a:stretch>
        </p:blipFill>
        <p:spPr>
          <a:xfrm>
            <a:off x="4624507" y="1682952"/>
            <a:ext cx="7375718" cy="4802663"/>
          </a:xfrm>
          <a:prstGeom prst="rect">
            <a:avLst/>
          </a:prstGeom>
        </p:spPr>
      </p:pic>
      <p:sp>
        <p:nvSpPr>
          <p:cNvPr id="9" name="Rectangle 8"/>
          <p:cNvSpPr/>
          <p:nvPr/>
        </p:nvSpPr>
        <p:spPr>
          <a:xfrm>
            <a:off x="5860473" y="2246246"/>
            <a:ext cx="432261" cy="4312496"/>
          </a:xfrm>
          <a:prstGeom prst="rect">
            <a:avLst/>
          </a:prstGeom>
          <a:noFill/>
          <a:ln w="38100">
            <a:solidFill>
              <a:schemeClr val="accent1">
                <a:alpha val="1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chemeClr val="bg1">
                    <a:lumMod val="85000"/>
                  </a:schemeClr>
                </a:solidFill>
              </a:rPr>
              <a:t>A</a:t>
            </a:r>
          </a:p>
        </p:txBody>
      </p:sp>
      <p:sp>
        <p:nvSpPr>
          <p:cNvPr id="10" name="Rectangle 9"/>
          <p:cNvSpPr/>
          <p:nvPr/>
        </p:nvSpPr>
        <p:spPr>
          <a:xfrm>
            <a:off x="1488495" y="1015550"/>
            <a:ext cx="3090805" cy="1149675"/>
          </a:xfrm>
          <a:prstGeom prst="rect">
            <a:avLst/>
          </a:prstGeom>
          <a:noFill/>
          <a:ln w="38100">
            <a:solidFill>
              <a:schemeClr val="accent1">
                <a:alpha val="1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chemeClr val="bg1">
                    <a:lumMod val="85000"/>
                  </a:schemeClr>
                </a:solidFill>
              </a:rPr>
              <a:t>A</a:t>
            </a:r>
          </a:p>
          <a:p>
            <a:r>
              <a:rPr lang="en-GB" sz="1050" b="1" dirty="0">
                <a:solidFill>
                  <a:schemeClr val="bg1">
                    <a:lumMod val="85000"/>
                  </a:schemeClr>
                </a:solidFill>
              </a:rPr>
              <a:t>~highest costs, very low importance and low performance.</a:t>
            </a:r>
          </a:p>
          <a:p>
            <a:r>
              <a:rPr lang="en-GB" sz="1050" b="1" dirty="0">
                <a:solidFill>
                  <a:schemeClr val="bg1">
                    <a:lumMod val="85000"/>
                  </a:schemeClr>
                </a:solidFill>
              </a:rPr>
              <a:t>Negatively disproportionate.</a:t>
            </a:r>
          </a:p>
          <a:p>
            <a:r>
              <a:rPr lang="en-GB" sz="1050" b="1" dirty="0">
                <a:solidFill>
                  <a:schemeClr val="bg1">
                    <a:lumMod val="85000"/>
                  </a:schemeClr>
                </a:solidFill>
              </a:rPr>
              <a:t>Consider scaling back or cutting out.</a:t>
            </a:r>
          </a:p>
        </p:txBody>
      </p:sp>
      <p:sp>
        <p:nvSpPr>
          <p:cNvPr id="11" name="Rectangle 10"/>
          <p:cNvSpPr/>
          <p:nvPr/>
        </p:nvSpPr>
        <p:spPr>
          <a:xfrm>
            <a:off x="1488496" y="3176114"/>
            <a:ext cx="3090804" cy="910722"/>
          </a:xfrm>
          <a:prstGeom prst="rect">
            <a:avLst/>
          </a:prstGeom>
          <a:noFill/>
          <a:ln w="38100">
            <a:solidFill>
              <a:schemeClr val="accent1">
                <a:alpha val="1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chemeClr val="bg1">
                    <a:lumMod val="85000"/>
                  </a:schemeClr>
                </a:solidFill>
              </a:rPr>
              <a:t>C</a:t>
            </a:r>
          </a:p>
          <a:p>
            <a:r>
              <a:rPr lang="en-GB" sz="1050" b="1" dirty="0">
                <a:solidFill>
                  <a:schemeClr val="bg1">
                    <a:lumMod val="85000"/>
                  </a:schemeClr>
                </a:solidFill>
              </a:rPr>
              <a:t>Important to Customer, achieving good performance at low cost.</a:t>
            </a:r>
          </a:p>
          <a:p>
            <a:r>
              <a:rPr lang="en-GB" sz="1050" b="1" dirty="0">
                <a:solidFill>
                  <a:schemeClr val="bg1">
                    <a:lumMod val="85000"/>
                  </a:schemeClr>
                </a:solidFill>
              </a:rPr>
              <a:t>Enhance or leave as is. </a:t>
            </a:r>
          </a:p>
        </p:txBody>
      </p:sp>
      <p:sp>
        <p:nvSpPr>
          <p:cNvPr id="12" name="Rectangle 11"/>
          <p:cNvSpPr/>
          <p:nvPr/>
        </p:nvSpPr>
        <p:spPr>
          <a:xfrm>
            <a:off x="8254538" y="2246246"/>
            <a:ext cx="465513" cy="4312496"/>
          </a:xfrm>
          <a:prstGeom prst="rect">
            <a:avLst/>
          </a:prstGeom>
          <a:noFill/>
          <a:ln w="38100">
            <a:solidFill>
              <a:schemeClr val="accent1">
                <a:alpha val="1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chemeClr val="bg1">
                    <a:lumMod val="85000"/>
                  </a:schemeClr>
                </a:solidFill>
              </a:rPr>
              <a:t>C</a:t>
            </a:r>
          </a:p>
        </p:txBody>
      </p:sp>
      <p:sp>
        <p:nvSpPr>
          <p:cNvPr id="13" name="Rectangle 12"/>
          <p:cNvSpPr/>
          <p:nvPr/>
        </p:nvSpPr>
        <p:spPr>
          <a:xfrm>
            <a:off x="1488495" y="2215075"/>
            <a:ext cx="3090806" cy="910722"/>
          </a:xfrm>
          <a:prstGeom prst="rect">
            <a:avLst/>
          </a:prstGeom>
          <a:noFill/>
          <a:ln w="38100">
            <a:solidFill>
              <a:schemeClr val="accent1">
                <a:alpha val="1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chemeClr val="bg1">
                    <a:lumMod val="85000"/>
                  </a:schemeClr>
                </a:solidFill>
              </a:rPr>
              <a:t>B</a:t>
            </a:r>
          </a:p>
          <a:p>
            <a:r>
              <a:rPr lang="en-GB" sz="1050" b="1" dirty="0">
                <a:solidFill>
                  <a:schemeClr val="bg1">
                    <a:lumMod val="85000"/>
                  </a:schemeClr>
                </a:solidFill>
              </a:rPr>
              <a:t>Highest importance to Customer but lowest performance with costs proportionally higher.</a:t>
            </a:r>
          </a:p>
          <a:p>
            <a:r>
              <a:rPr lang="en-GB" sz="1050" b="1" dirty="0">
                <a:solidFill>
                  <a:schemeClr val="bg1">
                    <a:lumMod val="85000"/>
                  </a:schemeClr>
                </a:solidFill>
              </a:rPr>
              <a:t>Look at absolute costs and see what is driving factor.</a:t>
            </a:r>
          </a:p>
        </p:txBody>
      </p:sp>
      <p:sp>
        <p:nvSpPr>
          <p:cNvPr id="14" name="Rectangle 13"/>
          <p:cNvSpPr/>
          <p:nvPr/>
        </p:nvSpPr>
        <p:spPr>
          <a:xfrm>
            <a:off x="6691745" y="2246245"/>
            <a:ext cx="423950" cy="4312497"/>
          </a:xfrm>
          <a:prstGeom prst="rect">
            <a:avLst/>
          </a:prstGeom>
          <a:noFill/>
          <a:ln w="38100">
            <a:solidFill>
              <a:schemeClr val="accent1">
                <a:alpha val="1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chemeClr val="bg1">
                    <a:lumMod val="85000"/>
                  </a:schemeClr>
                </a:solidFill>
              </a:rPr>
              <a:t>B</a:t>
            </a:r>
          </a:p>
        </p:txBody>
      </p:sp>
      <p:sp>
        <p:nvSpPr>
          <p:cNvPr id="15" name="Rectangle 14"/>
          <p:cNvSpPr/>
          <p:nvPr/>
        </p:nvSpPr>
        <p:spPr>
          <a:xfrm>
            <a:off x="1488496" y="4137153"/>
            <a:ext cx="3090804" cy="910722"/>
          </a:xfrm>
          <a:prstGeom prst="rect">
            <a:avLst/>
          </a:prstGeom>
          <a:noFill/>
          <a:ln w="38100">
            <a:solidFill>
              <a:schemeClr val="accent1">
                <a:alpha val="1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chemeClr val="bg1">
                    <a:lumMod val="85000"/>
                  </a:schemeClr>
                </a:solidFill>
              </a:rPr>
              <a:t>D</a:t>
            </a:r>
          </a:p>
          <a:p>
            <a:r>
              <a:rPr lang="en-GB" sz="1050" b="1" dirty="0">
                <a:solidFill>
                  <a:schemeClr val="bg1">
                    <a:lumMod val="85000"/>
                  </a:schemeClr>
                </a:solidFill>
              </a:rPr>
              <a:t>Good balance between Value and Performance with low development cost. Production cost could be looked at.</a:t>
            </a:r>
          </a:p>
        </p:txBody>
      </p:sp>
      <p:sp>
        <p:nvSpPr>
          <p:cNvPr id="16" name="Rectangle 15"/>
          <p:cNvSpPr/>
          <p:nvPr/>
        </p:nvSpPr>
        <p:spPr>
          <a:xfrm>
            <a:off x="11075323" y="2246245"/>
            <a:ext cx="423950" cy="4312497"/>
          </a:xfrm>
          <a:prstGeom prst="rect">
            <a:avLst/>
          </a:prstGeom>
          <a:noFill/>
          <a:ln w="38100">
            <a:solidFill>
              <a:schemeClr val="accent1">
                <a:alpha val="1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chemeClr val="bg1">
                    <a:lumMod val="85000"/>
                  </a:schemeClr>
                </a:solidFill>
              </a:rPr>
              <a:t>E</a:t>
            </a:r>
          </a:p>
        </p:txBody>
      </p:sp>
      <p:sp>
        <p:nvSpPr>
          <p:cNvPr id="17" name="Rectangle 16"/>
          <p:cNvSpPr/>
          <p:nvPr/>
        </p:nvSpPr>
        <p:spPr>
          <a:xfrm>
            <a:off x="9488616" y="2246244"/>
            <a:ext cx="423950" cy="4312497"/>
          </a:xfrm>
          <a:prstGeom prst="rect">
            <a:avLst/>
          </a:prstGeom>
          <a:noFill/>
          <a:ln w="38100">
            <a:solidFill>
              <a:schemeClr val="accent1">
                <a:alpha val="1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b="1" dirty="0">
                <a:solidFill>
                  <a:schemeClr val="bg1">
                    <a:lumMod val="85000"/>
                  </a:schemeClr>
                </a:solidFill>
              </a:rPr>
              <a:t>D</a:t>
            </a:r>
          </a:p>
        </p:txBody>
      </p:sp>
      <p:sp>
        <p:nvSpPr>
          <p:cNvPr id="18" name="Rectangle 17"/>
          <p:cNvSpPr/>
          <p:nvPr/>
        </p:nvSpPr>
        <p:spPr>
          <a:xfrm>
            <a:off x="1488495" y="5098192"/>
            <a:ext cx="3090805" cy="910722"/>
          </a:xfrm>
          <a:prstGeom prst="rect">
            <a:avLst/>
          </a:prstGeom>
          <a:noFill/>
          <a:ln w="38100">
            <a:solidFill>
              <a:schemeClr val="accent1">
                <a:alpha val="13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chemeClr val="bg1">
                    <a:lumMod val="85000"/>
                  </a:schemeClr>
                </a:solidFill>
              </a:rPr>
              <a:t>E</a:t>
            </a:r>
          </a:p>
          <a:p>
            <a:r>
              <a:rPr lang="en-GB" sz="1050" b="1" dirty="0">
                <a:solidFill>
                  <a:schemeClr val="bg1">
                    <a:lumMod val="85000"/>
                  </a:schemeClr>
                </a:solidFill>
              </a:rPr>
              <a:t>Performance is higher than what the customer values.</a:t>
            </a:r>
          </a:p>
          <a:p>
            <a:r>
              <a:rPr lang="en-GB" sz="1050" b="1" dirty="0">
                <a:solidFill>
                  <a:schemeClr val="bg1">
                    <a:lumMod val="85000"/>
                  </a:schemeClr>
                </a:solidFill>
              </a:rPr>
              <a:t>Selling point or opportunity to reduce cost.</a:t>
            </a:r>
          </a:p>
        </p:txBody>
      </p:sp>
      <p:sp>
        <p:nvSpPr>
          <p:cNvPr id="19" name="Down Arrow 18"/>
          <p:cNvSpPr/>
          <p:nvPr/>
        </p:nvSpPr>
        <p:spPr>
          <a:xfrm>
            <a:off x="7487574" y="1512437"/>
            <a:ext cx="357448" cy="1987222"/>
          </a:xfrm>
          <a:prstGeom prst="down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20" name="TextBox 19"/>
          <p:cNvSpPr txBox="1"/>
          <p:nvPr/>
        </p:nvSpPr>
        <p:spPr>
          <a:xfrm>
            <a:off x="5860473" y="1221285"/>
            <a:ext cx="5877098" cy="30777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en-GB" sz="1400" dirty="0"/>
              <a:t>Justifying Value-based pricing or price increase possible because…</a:t>
            </a:r>
          </a:p>
        </p:txBody>
      </p:sp>
      <p:sp>
        <p:nvSpPr>
          <p:cNvPr id="21" name="Down Arrow 20"/>
          <p:cNvSpPr/>
          <p:nvPr/>
        </p:nvSpPr>
        <p:spPr>
          <a:xfrm>
            <a:off x="7917511" y="1529063"/>
            <a:ext cx="357448" cy="1817195"/>
          </a:xfrm>
          <a:prstGeom prst="down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22" name="Down Arrow 21"/>
          <p:cNvSpPr/>
          <p:nvPr/>
        </p:nvSpPr>
        <p:spPr>
          <a:xfrm>
            <a:off x="7084920" y="1529063"/>
            <a:ext cx="357448" cy="1696276"/>
          </a:xfrm>
          <a:prstGeom prst="down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23" name="Down Arrow 22"/>
          <p:cNvSpPr/>
          <p:nvPr/>
        </p:nvSpPr>
        <p:spPr>
          <a:xfrm>
            <a:off x="10272783" y="1529063"/>
            <a:ext cx="357448" cy="1164261"/>
          </a:xfrm>
          <a:prstGeom prst="down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24" name="Down Arrow 23"/>
          <p:cNvSpPr/>
          <p:nvPr/>
        </p:nvSpPr>
        <p:spPr>
          <a:xfrm>
            <a:off x="10647729" y="1529062"/>
            <a:ext cx="357448" cy="1106073"/>
          </a:xfrm>
          <a:prstGeom prst="down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25" name="Down Arrow 24"/>
          <p:cNvSpPr/>
          <p:nvPr/>
        </p:nvSpPr>
        <p:spPr>
          <a:xfrm>
            <a:off x="9525360" y="1529063"/>
            <a:ext cx="357448" cy="1164261"/>
          </a:xfrm>
          <a:prstGeom prst="down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26" name="Down Arrow 25"/>
          <p:cNvSpPr/>
          <p:nvPr/>
        </p:nvSpPr>
        <p:spPr>
          <a:xfrm>
            <a:off x="11075323" y="1539318"/>
            <a:ext cx="357448" cy="1106073"/>
          </a:xfrm>
          <a:prstGeom prst="down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
        <p:nvSpPr>
          <p:cNvPr id="27" name="Down Arrow 26"/>
          <p:cNvSpPr/>
          <p:nvPr/>
        </p:nvSpPr>
        <p:spPr>
          <a:xfrm>
            <a:off x="11450269" y="1513297"/>
            <a:ext cx="357448" cy="2460187"/>
          </a:xfrm>
          <a:prstGeom prst="down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120331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1586204" y="1825625"/>
            <a:ext cx="10154240" cy="4351338"/>
          </a:xfrm>
        </p:spPr>
        <p:txBody>
          <a:bodyPr>
            <a:normAutofit lnSpcReduction="10000"/>
          </a:bodyPr>
          <a:lstStyle/>
          <a:p>
            <a:r>
              <a:rPr lang="en-GB" dirty="0"/>
              <a:t>Where can we reduce costs? Getting low performance at high expense</a:t>
            </a:r>
          </a:p>
          <a:p>
            <a:r>
              <a:rPr lang="en-GB" dirty="0"/>
              <a:t>Where should we increase performance to meet Customer value-importance?</a:t>
            </a:r>
          </a:p>
          <a:p>
            <a:r>
              <a:rPr lang="en-GB" dirty="0"/>
              <a:t>Where are we over-achieving performance for low Customer importance?</a:t>
            </a:r>
          </a:p>
          <a:p>
            <a:r>
              <a:rPr lang="en-GB" dirty="0"/>
              <a:t>Where are we exceeding expectations?</a:t>
            </a:r>
          </a:p>
          <a:p>
            <a:r>
              <a:rPr lang="en-GB" dirty="0"/>
              <a:t>Promotes greater awareness and visibility between Business-Customer and engineering development</a:t>
            </a:r>
          </a:p>
          <a:p>
            <a:pPr marL="0" indent="0">
              <a:buNone/>
            </a:pPr>
            <a:endParaRPr lang="en-GB" dirty="0"/>
          </a:p>
          <a:p>
            <a:r>
              <a:rPr lang="en-GB" dirty="0"/>
              <a:t>“Tangibly” underpin </a:t>
            </a:r>
            <a:r>
              <a:rPr lang="en-GB" b="1" u="sng" dirty="0"/>
              <a:t>Value based pricing</a:t>
            </a:r>
          </a:p>
          <a:p>
            <a:r>
              <a:rPr lang="en-GB" dirty="0"/>
              <a:t>Identify areas of focus for cost reduction (</a:t>
            </a:r>
            <a:r>
              <a:rPr lang="en-GB" b="1" u="sng" dirty="0"/>
              <a:t>Productivity savings </a:t>
            </a:r>
            <a:r>
              <a:rPr lang="en-GB" dirty="0"/>
              <a:t>in NRC and RC)</a:t>
            </a:r>
          </a:p>
          <a:p>
            <a:r>
              <a:rPr lang="en-GB" dirty="0"/>
              <a:t>Strengthen understanding to support</a:t>
            </a:r>
            <a:r>
              <a:rPr lang="en-GB" b="1" dirty="0"/>
              <a:t> </a:t>
            </a:r>
            <a:r>
              <a:rPr lang="en-GB" b="1" u="sng" dirty="0"/>
              <a:t>Profitable new business</a:t>
            </a:r>
          </a:p>
          <a:p>
            <a:endParaRPr lang="en-GB" b="1" u="sng" dirty="0"/>
          </a:p>
          <a:p>
            <a:r>
              <a:rPr lang="en-GB" b="1" dirty="0"/>
              <a:t>Pinpoints where to focus</a:t>
            </a:r>
          </a:p>
        </p:txBody>
      </p:sp>
      <p:sp>
        <p:nvSpPr>
          <p:cNvPr id="5" name="Title 4"/>
          <p:cNvSpPr>
            <a:spLocks noGrp="1"/>
          </p:cNvSpPr>
          <p:nvPr>
            <p:ph type="title"/>
          </p:nvPr>
        </p:nvSpPr>
        <p:spPr/>
        <p:txBody>
          <a:bodyPr>
            <a:normAutofit fontScale="90000"/>
          </a:bodyPr>
          <a:lstStyle/>
          <a:p>
            <a:r>
              <a:rPr lang="en-GB" dirty="0"/>
              <a:t>Post-DTV options</a:t>
            </a:r>
          </a:p>
        </p:txBody>
      </p:sp>
      <p:sp>
        <p:nvSpPr>
          <p:cNvPr id="7" name="Text Placeholder 6"/>
          <p:cNvSpPr>
            <a:spLocks noGrp="1"/>
          </p:cNvSpPr>
          <p:nvPr>
            <p:ph type="body" sz="quarter" idx="12"/>
          </p:nvPr>
        </p:nvSpPr>
        <p:spPr>
          <a:xfrm>
            <a:off x="1661206" y="985623"/>
            <a:ext cx="9149728" cy="563294"/>
          </a:xfrm>
        </p:spPr>
        <p:txBody>
          <a:bodyPr/>
          <a:lstStyle/>
          <a:p>
            <a:r>
              <a:rPr lang="en-GB" dirty="0"/>
              <a:t>DTV presents a number of opportunities and benefits</a:t>
            </a:r>
          </a:p>
        </p:txBody>
      </p:sp>
    </p:spTree>
    <p:extLst>
      <p:ext uri="{BB962C8B-B14F-4D97-AF65-F5344CB8AC3E}">
        <p14:creationId xmlns:p14="http://schemas.microsoft.com/office/powerpoint/2010/main" val="2978655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2"/>
          </p:nvPr>
        </p:nvSpPr>
        <p:spPr>
          <a:xfrm>
            <a:off x="1595535" y="862111"/>
            <a:ext cx="10740552" cy="789407"/>
          </a:xfrm>
        </p:spPr>
        <p:txBody>
          <a:bodyPr>
            <a:normAutofit/>
          </a:bodyPr>
          <a:lstStyle/>
          <a:p>
            <a:r>
              <a:rPr lang="en-GB" sz="1800" dirty="0"/>
              <a:t>Six main steps for basic uses.</a:t>
            </a:r>
          </a:p>
          <a:p>
            <a:r>
              <a:rPr lang="en-GB" sz="1800" dirty="0"/>
              <a:t>Expandable for more detailed analysis (competitor, multiple markets, concept comparison, etc</a:t>
            </a:r>
            <a:r>
              <a:rPr lang="en-GB" sz="600" dirty="0"/>
              <a:t>)</a:t>
            </a:r>
          </a:p>
        </p:txBody>
      </p:sp>
      <p:sp>
        <p:nvSpPr>
          <p:cNvPr id="2" name="Content Placeholder 1"/>
          <p:cNvSpPr>
            <a:spLocks noGrp="1"/>
          </p:cNvSpPr>
          <p:nvPr>
            <p:ph idx="1"/>
          </p:nvPr>
        </p:nvSpPr>
        <p:spPr>
          <a:xfrm>
            <a:off x="1520890" y="1825625"/>
            <a:ext cx="10219554" cy="4351338"/>
          </a:xfrm>
        </p:spPr>
        <p:txBody>
          <a:bodyPr>
            <a:normAutofit lnSpcReduction="10000"/>
          </a:bodyPr>
          <a:lstStyle/>
          <a:p>
            <a:r>
              <a:rPr lang="en-GB" dirty="0">
                <a:solidFill>
                  <a:schemeClr val="tx1"/>
                </a:solidFill>
              </a:rPr>
              <a:t>Step 1 – Determine, classify and rank Key Acquisition Factors for Customer Value-Importance</a:t>
            </a:r>
          </a:p>
          <a:p>
            <a:r>
              <a:rPr lang="en-GB" dirty="0">
                <a:solidFill>
                  <a:schemeClr val="tx1"/>
                </a:solidFill>
              </a:rPr>
              <a:t>Step 2 – Analyse Solution performance (Own and Competitors’)</a:t>
            </a:r>
          </a:p>
          <a:p>
            <a:r>
              <a:rPr lang="en-GB" dirty="0">
                <a:solidFill>
                  <a:schemeClr val="tx1"/>
                </a:solidFill>
              </a:rPr>
              <a:t>Step 3 – Assess Price options and produce Price – Performance Value Map</a:t>
            </a:r>
          </a:p>
          <a:p>
            <a:r>
              <a:rPr lang="en-GB" dirty="0">
                <a:solidFill>
                  <a:schemeClr val="tx1"/>
                </a:solidFill>
              </a:rPr>
              <a:t>Step 4 – Divide own solution to key elements, assign contribution % of each element to each KAF</a:t>
            </a:r>
          </a:p>
          <a:p>
            <a:r>
              <a:rPr lang="en-GB" dirty="0">
                <a:solidFill>
                  <a:schemeClr val="tx1"/>
                </a:solidFill>
              </a:rPr>
              <a:t>Step 5 – Estimate Recurring and Non-recurring cost for each element</a:t>
            </a:r>
          </a:p>
          <a:p>
            <a:r>
              <a:rPr lang="en-GB" dirty="0">
                <a:solidFill>
                  <a:schemeClr val="tx1"/>
                </a:solidFill>
              </a:rPr>
              <a:t>Step 6 – Final Calculations and Plotting</a:t>
            </a:r>
          </a:p>
          <a:p>
            <a:endParaRPr lang="en-GB" dirty="0">
              <a:solidFill>
                <a:schemeClr val="tx1"/>
              </a:solidFill>
            </a:endParaRPr>
          </a:p>
          <a:p>
            <a:r>
              <a:rPr lang="en-GB" dirty="0">
                <a:solidFill>
                  <a:schemeClr val="tx1"/>
                </a:solidFill>
              </a:rPr>
              <a:t>Use the comparison to inform the way forward</a:t>
            </a:r>
          </a:p>
          <a:p>
            <a:r>
              <a:rPr lang="en-GB" dirty="0">
                <a:solidFill>
                  <a:schemeClr val="tx1"/>
                </a:solidFill>
              </a:rPr>
              <a:t>All scoring and ranking adopts the same scaling to proportionally/relatively compare</a:t>
            </a:r>
          </a:p>
          <a:p>
            <a:r>
              <a:rPr lang="en-GB" dirty="0">
                <a:solidFill>
                  <a:schemeClr val="tx1"/>
                </a:solidFill>
              </a:rPr>
              <a:t>Requires the correct team to act as Customers or get Customer engagement directly</a:t>
            </a:r>
          </a:p>
          <a:p>
            <a:r>
              <a:rPr lang="en-GB" dirty="0">
                <a:solidFill>
                  <a:schemeClr val="tx1"/>
                </a:solidFill>
              </a:rPr>
              <a:t>Best carried out in workshops</a:t>
            </a:r>
          </a:p>
        </p:txBody>
      </p:sp>
      <p:sp>
        <p:nvSpPr>
          <p:cNvPr id="3" name="Title 2"/>
          <p:cNvSpPr>
            <a:spLocks noGrp="1"/>
          </p:cNvSpPr>
          <p:nvPr>
            <p:ph type="title"/>
          </p:nvPr>
        </p:nvSpPr>
        <p:spPr/>
        <p:txBody>
          <a:bodyPr>
            <a:normAutofit fontScale="90000"/>
          </a:bodyPr>
          <a:lstStyle/>
          <a:p>
            <a:r>
              <a:rPr lang="en-GB" dirty="0">
                <a:solidFill>
                  <a:schemeClr val="tx1"/>
                </a:solidFill>
              </a:rPr>
              <a:t>DTV Outline Process</a:t>
            </a:r>
          </a:p>
        </p:txBody>
      </p:sp>
    </p:spTree>
    <p:extLst>
      <p:ext uri="{BB962C8B-B14F-4D97-AF65-F5344CB8AC3E}">
        <p14:creationId xmlns:p14="http://schemas.microsoft.com/office/powerpoint/2010/main" val="167790787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x Theme">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ptx Theme" id="{1574D1C8-7EDB-4D4F-B0B1-378F3014201A}" vid="{B6FE3A14-B840-4CB4-92FC-2414F7B38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proval_x0020_Status xmlns="8c637265-d3a9-4b27-b589-176c9134e658">Draft</Approval_x0020_Status>
    <DLCPolicyLabelClientValue xmlns="8c637265-d3a9-4b27-b589-176c9134e658" xsi:nil="true"/>
    <Sensitivity1 xmlns="64d85c6f-4569-4827-9572-5b8ec31d50b2" xsi:nil="true"/>
    <Description0 xmlns="8c637265-d3a9-4b27-b589-176c9134e658">Requirements Management</Description0>
    <Author0 xmlns="8c637265-d3a9-4b27-b589-176c9134e658" xsi:nil="true"/>
    <DLCPolicyLabelLock xmlns="8c637265-d3a9-4b27-b589-176c9134e658" xsi:nil="true"/>
    <Reference xmlns="8c637265-d3a9-4b27-b589-176c9134e658" xsi:nil="true"/>
    <Security_x0020_Classification xmlns="8c637265-d3a9-4b27-b589-176c9134e658">OFFICIAL</Security_x0020_Classification>
    <DLCPolicyLabelValue xmlns="8c637265-d3a9-4b27-b589-176c9134e658">0.2</DLCPolicyLabelVal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18B709F2C9BB439044787860B3780E" ma:contentTypeVersion="11" ma:contentTypeDescription="Create a new document." ma:contentTypeScope="" ma:versionID="ae1fe8266aba234b77cdfe1a73a43bb6">
  <xsd:schema xmlns:xsd="http://www.w3.org/2001/XMLSchema" xmlns:xs="http://www.w3.org/2001/XMLSchema" xmlns:p="http://schemas.microsoft.com/office/2006/metadata/properties" xmlns:ns1="http://schemas.microsoft.com/sharepoint/v3" xmlns:ns2="64d85c6f-4569-4827-9572-5b8ec31d50b2" xmlns:ns3="8c637265-d3a9-4b27-b589-176c9134e658" xmlns:ns4="50cd5ddb-0d5b-4b5a-8e2e-f400d5c9126e" targetNamespace="http://schemas.microsoft.com/office/2006/metadata/properties" ma:root="true" ma:fieldsID="54a7d843f68036840e5845fdad838cca" ns1:_="" ns2:_="" ns3:_="" ns4:_="">
    <xsd:import namespace="http://schemas.microsoft.com/sharepoint/v3"/>
    <xsd:import namespace="64d85c6f-4569-4827-9572-5b8ec31d50b2"/>
    <xsd:import namespace="8c637265-d3a9-4b27-b589-176c9134e658"/>
    <xsd:import namespace="50cd5ddb-0d5b-4b5a-8e2e-f400d5c9126e"/>
    <xsd:element name="properties">
      <xsd:complexType>
        <xsd:sequence>
          <xsd:element name="documentManagement">
            <xsd:complexType>
              <xsd:all>
                <xsd:element ref="ns2:Sensitivity1" minOccurs="0"/>
                <xsd:element ref="ns3:Description0"/>
                <xsd:element ref="ns4:SharedWithUsers" minOccurs="0"/>
                <xsd:element ref="ns1:_dlc_Exempt" minOccurs="0"/>
                <xsd:element ref="ns3:DLCPolicyLabelValue" minOccurs="0"/>
                <xsd:element ref="ns3:DLCPolicyLabelClientValue" minOccurs="0"/>
                <xsd:element ref="ns3:DLCPolicyLabelLock" minOccurs="0"/>
                <xsd:element ref="ns3:Author0" minOccurs="0"/>
                <xsd:element ref="ns3:Reference" minOccurs="0"/>
                <xsd:element ref="ns3:Approval_x0020_Status" minOccurs="0"/>
                <xsd:element ref="ns3:Security_x0020_Classifi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11"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4d85c6f-4569-4827-9572-5b8ec31d50b2" elementFormDefault="qualified">
    <xsd:import namespace="http://schemas.microsoft.com/office/2006/documentManagement/types"/>
    <xsd:import namespace="http://schemas.microsoft.com/office/infopath/2007/PartnerControls"/>
    <xsd:element name="Sensitivity1" ma:index="8" nillable="true" ma:displayName="Sensitivity1" ma:internalName="Sensitivity1">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c637265-d3a9-4b27-b589-176c9134e658" elementFormDefault="qualified">
    <xsd:import namespace="http://schemas.microsoft.com/office/2006/documentManagement/types"/>
    <xsd:import namespace="http://schemas.microsoft.com/office/infopath/2007/PartnerControls"/>
    <xsd:element name="Description0" ma:index="9" ma:displayName="Description" ma:default="Requirements Management" ma:format="Dropdown" ma:internalName="Description0">
      <xsd:simpleType>
        <xsd:restriction base="dms:Choice">
          <xsd:enumeration value="Requirements Management"/>
          <xsd:enumeration value="System Architecture Design"/>
          <xsd:enumeration value="System Modelling"/>
          <xsd:enumeration value="System &amp; Aircraft Integration"/>
          <xsd:enumeration value="Test &amp; Acceptance (IVVQ)"/>
          <xsd:enumeration value="Configuration Management"/>
          <xsd:enumeration value="Test &amp; Acceptance"/>
          <xsd:enumeration value="Engineering Management"/>
          <xsd:enumeration value="System Integration"/>
          <xsd:enumeration value="Aircraft Integration"/>
          <xsd:enumeration value="Template"/>
        </xsd:restriction>
      </xsd:simpleType>
    </xsd:element>
    <xsd:element name="DLCPolicyLabelValue" ma:index="12" nillable="true" ma:displayName="Label" ma:description="Stores the current value of the label." ma:internalName="DLCPolicyLabelValue" ma:readOnly="true">
      <xsd:simpleType>
        <xsd:restriction base="dms:Note">
          <xsd:maxLength value="255"/>
        </xsd:restriction>
      </xsd:simpleType>
    </xsd:element>
    <xsd:element name="DLCPolicyLabelClientValue" ma:index="13" nillable="true" ma:displayName="Client Label Value" ma:description="Stores the last label value computed on the client." ma:hidden="true" ma:internalName="DLCPolicyLabelClientValue" ma:readOnly="false">
      <xsd:simpleType>
        <xsd:restriction base="dms:Note"/>
      </xsd:simpleType>
    </xsd:element>
    <xsd:element name="DLCPolicyLabelLock" ma:index="14" nillable="true" ma:displayName="Label Locked" ma:description="Indicates whether the label should be updated when item properties are modified." ma:hidden="true" ma:internalName="DLCPolicyLabelLock" ma:readOnly="false">
      <xsd:simpleType>
        <xsd:restriction base="dms:Text"/>
      </xsd:simpleType>
    </xsd:element>
    <xsd:element name="Author0" ma:index="15" nillable="true" ma:displayName="Author" ma:internalName="Author0">
      <xsd:simpleType>
        <xsd:restriction base="dms:Text">
          <xsd:maxLength value="255"/>
        </xsd:restriction>
      </xsd:simpleType>
    </xsd:element>
    <xsd:element name="Reference" ma:index="16" nillable="true" ma:displayName="Reference" ma:internalName="Reference">
      <xsd:simpleType>
        <xsd:restriction base="dms:Text">
          <xsd:maxLength value="255"/>
        </xsd:restriction>
      </xsd:simpleType>
    </xsd:element>
    <xsd:element name="Approval_x0020_Status" ma:index="17" nillable="true" ma:displayName="Approval Status" ma:default="Draft" ma:format="Dropdown" ma:internalName="Approval_x0020_Status">
      <xsd:simpleType>
        <xsd:restriction base="dms:Choice">
          <xsd:enumeration value="Draft"/>
          <xsd:enumeration value="Approved for Gate Review"/>
          <xsd:enumeration value="Gate Approved"/>
          <xsd:enumeration value="Issued for Approval"/>
          <xsd:enumeration value="Approved"/>
          <xsd:enumeration value="Approved with Notifications"/>
          <xsd:enumeration value="Superseded"/>
          <xsd:enumeration value="For Information Only"/>
          <xsd:enumeration value="Revision Cancelled"/>
        </xsd:restriction>
      </xsd:simpleType>
    </xsd:element>
    <xsd:element name="Security_x0020_Classification" ma:index="18" nillable="true" ma:displayName="Security Classification" ma:default="OFFICIAL" ma:format="Dropdown" ma:internalName="Security_x0020_Classification">
      <xsd:simpleType>
        <xsd:restriction base="dms:Choice">
          <xsd:enumeration value="OFFICIAL"/>
          <xsd:enumeration value="OFFICIAL SENSITIVE"/>
        </xsd:restriction>
      </xsd:simpleType>
    </xsd:element>
  </xsd:schema>
  <xsd:schema xmlns:xsd="http://www.w3.org/2001/XMLSchema" xmlns:xs="http://www.w3.org/2001/XMLSchema" xmlns:dms="http://schemas.microsoft.com/office/2006/documentManagement/types" xmlns:pc="http://schemas.microsoft.com/office/infopath/2007/PartnerControls" targetNamespace="50cd5ddb-0d5b-4b5a-8e2e-f400d5c9126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p:Policy xmlns:p="office.server.policy" id="" local="true">
  <p:Name>Document</p:Name>
  <p:Description/>
  <p:Statement/>
  <p:PolicyItems>
    <p:PolicyItem featureId="Microsoft.Office.RecordsManagement.PolicyFeatures.PolicyLabel" staticId="0x010100B818B709F2C9BB439044787860B3780E|801092262" UniqueId="55dd54ba-7c8f-4f85-b1c6-8521f03ab18f">
      <p:Name>Labels</p:Name>
      <p:Description>Generates labels that can be inserted in Microsoft Office documents to ensure that document properties or other important information are included when documents are printed. Labels can also be used to search for documents.</p:Description>
      <p:CustomData>
        <label>
          <segment type="metadata">_UIVersionString</segment>
        </label>
      </p:CustomData>
    </p:PolicyItem>
  </p:PolicyItems>
</p:Policy>
</file>

<file path=customXml/itemProps1.xml><?xml version="1.0" encoding="utf-8"?>
<ds:datastoreItem xmlns:ds="http://schemas.openxmlformats.org/officeDocument/2006/customXml" ds:itemID="{EEE33478-5FDE-4985-9E16-7203398B43BE}">
  <ds:schemaRefs>
    <ds:schemaRef ds:uri="http://schemas.microsoft.com/sharepoint/v3/contenttype/forms"/>
  </ds:schemaRefs>
</ds:datastoreItem>
</file>

<file path=customXml/itemProps2.xml><?xml version="1.0" encoding="utf-8"?>
<ds:datastoreItem xmlns:ds="http://schemas.openxmlformats.org/officeDocument/2006/customXml" ds:itemID="{0E8DE36B-2514-4D8B-817E-B330910F8FA7}">
  <ds:schemaRefs>
    <ds:schemaRef ds:uri="http://schemas.microsoft.com/sharepoint/v3"/>
    <ds:schemaRef ds:uri="8c637265-d3a9-4b27-b589-176c9134e658"/>
    <ds:schemaRef ds:uri="http://purl.org/dc/elements/1.1/"/>
    <ds:schemaRef ds:uri="http://schemas.openxmlformats.org/package/2006/metadata/core-properties"/>
    <ds:schemaRef ds:uri="http://schemas.microsoft.com/office/infopath/2007/PartnerControls"/>
    <ds:schemaRef ds:uri="http://purl.org/dc/terms/"/>
    <ds:schemaRef ds:uri="50cd5ddb-0d5b-4b5a-8e2e-f400d5c9126e"/>
    <ds:schemaRef ds:uri="http://schemas.microsoft.com/office/2006/metadata/properties"/>
    <ds:schemaRef ds:uri="http://schemas.microsoft.com/office/2006/documentManagement/types"/>
    <ds:schemaRef ds:uri="64d85c6f-4569-4827-9572-5b8ec31d50b2"/>
    <ds:schemaRef ds:uri="http://www.w3.org/XML/1998/namespace"/>
    <ds:schemaRef ds:uri="http://purl.org/dc/dcmitype/"/>
  </ds:schemaRefs>
</ds:datastoreItem>
</file>

<file path=customXml/itemProps3.xml><?xml version="1.0" encoding="utf-8"?>
<ds:datastoreItem xmlns:ds="http://schemas.openxmlformats.org/officeDocument/2006/customXml" ds:itemID="{B62FAB35-CFA8-4C0B-A6EB-45E4D762B0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4d85c6f-4569-4827-9572-5b8ec31d50b2"/>
    <ds:schemaRef ds:uri="8c637265-d3a9-4b27-b589-176c9134e658"/>
    <ds:schemaRef ds:uri="50cd5ddb-0d5b-4b5a-8e2e-f400d5c912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EEFCD876-8C8E-4ABA-9755-C1AABE0DF620}">
  <ds:schemaRefs>
    <ds:schemaRef ds:uri="office.server.policy"/>
  </ds:schemaRefs>
</ds:datastoreItem>
</file>

<file path=docProps/app.xml><?xml version="1.0" encoding="utf-8"?>
<Properties xmlns="http://schemas.openxmlformats.org/officeDocument/2006/extended-properties" xmlns:vt="http://schemas.openxmlformats.org/officeDocument/2006/docPropsVTypes">
  <Template>pptx Theme</Template>
  <TotalTime>15482</TotalTime>
  <Words>641</Words>
  <Application>Microsoft Office PowerPoint</Application>
  <PresentationFormat>Widescreen</PresentationFormat>
  <Paragraphs>96</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Corbel</vt:lpstr>
      <vt:lpstr>Open Sans Light</vt:lpstr>
      <vt:lpstr>Wingdings</vt:lpstr>
      <vt:lpstr>pptx Theme</vt:lpstr>
      <vt:lpstr>Design To Value Methodology</vt:lpstr>
      <vt:lpstr>What is Design to Value (DTV)?</vt:lpstr>
      <vt:lpstr>Why?</vt:lpstr>
      <vt:lpstr>Some illustrative conclusions</vt:lpstr>
      <vt:lpstr>Some illustrative conclusions</vt:lpstr>
      <vt:lpstr>Post-DTV options</vt:lpstr>
      <vt:lpstr>DTV Outline Process</vt:lpstr>
    </vt:vector>
  </TitlesOfParts>
  <Company>NHC1-CHD-MECM01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TAWG #2 Requirements and Acceptance Proposals</dc:title>
  <dc:creator>Copperwheat, Ben</dc:creator>
  <cp:lastModifiedBy>Ben Copperwheat</cp:lastModifiedBy>
  <cp:revision>191</cp:revision>
  <dcterms:created xsi:type="dcterms:W3CDTF">2023-03-24T23:20:59Z</dcterms:created>
  <dcterms:modified xsi:type="dcterms:W3CDTF">2024-02-12T23:34:10Z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0x010100B818B709F2C9BB439044787860B3780E</vt:lpwstr>
  </property>
</Properties>
</file>