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Roboto"/>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italic.fntdata"/><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font" Target="fonts/Roboto-bold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Roboto-bold.fntdata"/><Relationship Id="rId6" Type="http://schemas.openxmlformats.org/officeDocument/2006/relationships/slide" Target="slides/slide1.xml"/><Relationship Id="rId18" Type="http://schemas.openxmlformats.org/officeDocument/2006/relationships/font" Target="fonts/Roboto-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c6f73a04f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c6f73a04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6a2b32810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6a2b32810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6a2b32810b_0_1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6a2b32810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c6f73a04f_0_4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c6f73a04f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c6f73a04f_0_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c6f73a04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c6f73a04f_0_1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c6f73a04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1156c7d8b57_0_5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1156c7d8b57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156c7d8b57_0_6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1156c7d8b57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 price increase from Beary for the last 16 years.  First price increase (+7%) and new contract 2022-2024.</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156c7d8b57_0_4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156c7d8b57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2222"/>
                </a:solidFill>
                <a:highlight>
                  <a:srgbClr val="FFFFFF"/>
                </a:highlight>
              </a:rPr>
              <a:t>Autumn Fields has many non native (and even some listed on the invasive species list) plants that ensure an endless cycle of planting, disease, decline, removal and right back to planting. These trees were planted within the last 15-20 years, and most are diseased or declining. Non native trees have higher rates of disease and are detrimental to our ecosystem. Native trees are a safe haven for key fungi, insect and bird populations that play a crucial role in maintaining a healthy and balanced microbiome that limits/ controls harmful insects and diseases.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6a2b32810b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6a2b32810b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156c7d8b57_0_4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156c7d8b57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6a2b32810b_0_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6a2b32810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2"/>
              </a:buClr>
              <a:buSzPts val="12000"/>
              <a:buNone/>
              <a:defRPr sz="12000">
                <a:solidFill>
                  <a:schemeClr val="dk2"/>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1600"/>
              </a:spcBef>
              <a:spcAft>
                <a:spcPts val="0"/>
              </a:spcAft>
              <a:buClr>
                <a:schemeClr val="lt1"/>
              </a:buClr>
              <a:buSzPts val="1200"/>
              <a:buChar char="○"/>
              <a:defRPr sz="1200">
                <a:solidFill>
                  <a:schemeClr val="lt1"/>
                </a:solidFill>
              </a:defRPr>
            </a:lvl2pPr>
            <a:lvl3pPr indent="-304800" lvl="2" marL="1371600" rtl="0">
              <a:spcBef>
                <a:spcPts val="1600"/>
              </a:spcBef>
              <a:spcAft>
                <a:spcPts val="0"/>
              </a:spcAft>
              <a:buClr>
                <a:schemeClr val="lt1"/>
              </a:buClr>
              <a:buSzPts val="1200"/>
              <a:buChar char="■"/>
              <a:defRPr sz="1200">
                <a:solidFill>
                  <a:schemeClr val="lt1"/>
                </a:solidFill>
              </a:defRPr>
            </a:lvl3pPr>
            <a:lvl4pPr indent="-304800" lvl="3" marL="1828800" rtl="0">
              <a:spcBef>
                <a:spcPts val="1600"/>
              </a:spcBef>
              <a:spcAft>
                <a:spcPts val="0"/>
              </a:spcAft>
              <a:buClr>
                <a:schemeClr val="lt1"/>
              </a:buClr>
              <a:buSzPts val="1200"/>
              <a:buChar char="●"/>
              <a:defRPr sz="1200">
                <a:solidFill>
                  <a:schemeClr val="lt1"/>
                </a:solidFill>
              </a:defRPr>
            </a:lvl4pPr>
            <a:lvl5pPr indent="-304800" lvl="4" marL="2286000" rtl="0">
              <a:spcBef>
                <a:spcPts val="1600"/>
              </a:spcBef>
              <a:spcAft>
                <a:spcPts val="0"/>
              </a:spcAft>
              <a:buClr>
                <a:schemeClr val="lt1"/>
              </a:buClr>
              <a:buSzPts val="1200"/>
              <a:buChar char="○"/>
              <a:defRPr sz="1200">
                <a:solidFill>
                  <a:schemeClr val="lt1"/>
                </a:solidFill>
              </a:defRPr>
            </a:lvl5pPr>
            <a:lvl6pPr indent="-304800" lvl="5" marL="2743200" rtl="0">
              <a:spcBef>
                <a:spcPts val="1600"/>
              </a:spcBef>
              <a:spcAft>
                <a:spcPts val="0"/>
              </a:spcAft>
              <a:buClr>
                <a:schemeClr val="lt1"/>
              </a:buClr>
              <a:buSzPts val="1200"/>
              <a:buChar char="■"/>
              <a:defRPr sz="1200">
                <a:solidFill>
                  <a:schemeClr val="lt1"/>
                </a:solidFill>
              </a:defRPr>
            </a:lvl6pPr>
            <a:lvl7pPr indent="-304800" lvl="6" marL="3200400" rtl="0">
              <a:spcBef>
                <a:spcPts val="1600"/>
              </a:spcBef>
              <a:spcAft>
                <a:spcPts val="0"/>
              </a:spcAft>
              <a:buClr>
                <a:schemeClr val="lt1"/>
              </a:buClr>
              <a:buSzPts val="1200"/>
              <a:buChar char="●"/>
              <a:defRPr sz="1200">
                <a:solidFill>
                  <a:schemeClr val="lt1"/>
                </a:solidFill>
              </a:defRPr>
            </a:lvl7pPr>
            <a:lvl8pPr indent="-304800" lvl="7" marL="3657600" rtl="0">
              <a:spcBef>
                <a:spcPts val="1600"/>
              </a:spcBef>
              <a:spcAft>
                <a:spcPts val="0"/>
              </a:spcAft>
              <a:buClr>
                <a:schemeClr val="lt1"/>
              </a:buClr>
              <a:buSzPts val="1200"/>
              <a:buChar char="○"/>
              <a:defRPr sz="1200">
                <a:solidFill>
                  <a:schemeClr val="lt1"/>
                </a:solidFill>
              </a:defRPr>
            </a:lvl8pPr>
            <a:lvl9pPr indent="-304800" lvl="8" marL="4114800" rtl="0">
              <a:spcBef>
                <a:spcPts val="1600"/>
              </a:spcBef>
              <a:spcAft>
                <a:spcPts val="160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2"/>
              </a:buClr>
              <a:buSzPts val="4200"/>
              <a:buNone/>
              <a:defRPr sz="4200">
                <a:solidFill>
                  <a:schemeClr val="dk2"/>
                </a:solidFill>
              </a:defRPr>
            </a:lvl1pPr>
            <a:lvl2pPr lvl="1" rtl="0" algn="ctr">
              <a:spcBef>
                <a:spcPts val="0"/>
              </a:spcBef>
              <a:spcAft>
                <a:spcPts val="0"/>
              </a:spcAft>
              <a:buClr>
                <a:schemeClr val="dk2"/>
              </a:buClr>
              <a:buSzPts val="4200"/>
              <a:buNone/>
              <a:defRPr sz="4200">
                <a:solidFill>
                  <a:schemeClr val="dk2"/>
                </a:solidFill>
              </a:defRPr>
            </a:lvl2pPr>
            <a:lvl3pPr lvl="2" rtl="0" algn="ctr">
              <a:spcBef>
                <a:spcPts val="0"/>
              </a:spcBef>
              <a:spcAft>
                <a:spcPts val="0"/>
              </a:spcAft>
              <a:buClr>
                <a:schemeClr val="dk2"/>
              </a:buClr>
              <a:buSzPts val="4200"/>
              <a:buNone/>
              <a:defRPr sz="4200">
                <a:solidFill>
                  <a:schemeClr val="dk2"/>
                </a:solidFill>
              </a:defRPr>
            </a:lvl3pPr>
            <a:lvl4pPr lvl="3" rtl="0" algn="ctr">
              <a:spcBef>
                <a:spcPts val="0"/>
              </a:spcBef>
              <a:spcAft>
                <a:spcPts val="0"/>
              </a:spcAft>
              <a:buClr>
                <a:schemeClr val="dk2"/>
              </a:buClr>
              <a:buSzPts val="4200"/>
              <a:buNone/>
              <a:defRPr sz="4200">
                <a:solidFill>
                  <a:schemeClr val="dk2"/>
                </a:solidFill>
              </a:defRPr>
            </a:lvl4pPr>
            <a:lvl5pPr lvl="4" rtl="0" algn="ctr">
              <a:spcBef>
                <a:spcPts val="0"/>
              </a:spcBef>
              <a:spcAft>
                <a:spcPts val="0"/>
              </a:spcAft>
              <a:buClr>
                <a:schemeClr val="dk2"/>
              </a:buClr>
              <a:buSzPts val="4200"/>
              <a:buNone/>
              <a:defRPr sz="4200">
                <a:solidFill>
                  <a:schemeClr val="dk2"/>
                </a:solidFill>
              </a:defRPr>
            </a:lvl5pPr>
            <a:lvl6pPr lvl="5" rtl="0" algn="ctr">
              <a:spcBef>
                <a:spcPts val="0"/>
              </a:spcBef>
              <a:spcAft>
                <a:spcPts val="0"/>
              </a:spcAft>
              <a:buClr>
                <a:schemeClr val="dk2"/>
              </a:buClr>
              <a:buSzPts val="4200"/>
              <a:buNone/>
              <a:defRPr sz="4200">
                <a:solidFill>
                  <a:schemeClr val="dk2"/>
                </a:solidFill>
              </a:defRPr>
            </a:lvl6pPr>
            <a:lvl7pPr lvl="6" rtl="0" algn="ctr">
              <a:spcBef>
                <a:spcPts val="0"/>
              </a:spcBef>
              <a:spcAft>
                <a:spcPts val="0"/>
              </a:spcAft>
              <a:buClr>
                <a:schemeClr val="dk2"/>
              </a:buClr>
              <a:buSzPts val="4200"/>
              <a:buNone/>
              <a:defRPr sz="4200">
                <a:solidFill>
                  <a:schemeClr val="dk2"/>
                </a:solidFill>
              </a:defRPr>
            </a:lvl7pPr>
            <a:lvl8pPr lvl="7" rtl="0" algn="ctr">
              <a:spcBef>
                <a:spcPts val="0"/>
              </a:spcBef>
              <a:spcAft>
                <a:spcPts val="0"/>
              </a:spcAft>
              <a:buClr>
                <a:schemeClr val="dk2"/>
              </a:buClr>
              <a:buSzPts val="4200"/>
              <a:buNone/>
              <a:defRPr sz="4200">
                <a:solidFill>
                  <a:schemeClr val="dk2"/>
                </a:solidFill>
              </a:defRPr>
            </a:lvl8pPr>
            <a:lvl9pPr lvl="8" rtl="0"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rtl="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latin typeface="Roboto"/>
                <a:ea typeface="Roboto"/>
                <a:cs typeface="Roboto"/>
                <a:sym typeface="Roboto"/>
              </a:defRPr>
            </a:lvl1pPr>
            <a:lvl2pPr lvl="1" rtl="0" algn="r">
              <a:buNone/>
              <a:defRPr sz="1000">
                <a:solidFill>
                  <a:schemeClr val="lt2"/>
                </a:solidFill>
                <a:latin typeface="Roboto"/>
                <a:ea typeface="Roboto"/>
                <a:cs typeface="Roboto"/>
                <a:sym typeface="Roboto"/>
              </a:defRPr>
            </a:lvl2pPr>
            <a:lvl3pPr lvl="2" rtl="0" algn="r">
              <a:buNone/>
              <a:defRPr sz="1000">
                <a:solidFill>
                  <a:schemeClr val="lt2"/>
                </a:solidFill>
                <a:latin typeface="Roboto"/>
                <a:ea typeface="Roboto"/>
                <a:cs typeface="Roboto"/>
                <a:sym typeface="Roboto"/>
              </a:defRPr>
            </a:lvl3pPr>
            <a:lvl4pPr lvl="3" rtl="0" algn="r">
              <a:buNone/>
              <a:defRPr sz="1000">
                <a:solidFill>
                  <a:schemeClr val="lt2"/>
                </a:solidFill>
                <a:latin typeface="Roboto"/>
                <a:ea typeface="Roboto"/>
                <a:cs typeface="Roboto"/>
                <a:sym typeface="Roboto"/>
              </a:defRPr>
            </a:lvl4pPr>
            <a:lvl5pPr lvl="4" rtl="0" algn="r">
              <a:buNone/>
              <a:defRPr sz="1000">
                <a:solidFill>
                  <a:schemeClr val="lt2"/>
                </a:solidFill>
                <a:latin typeface="Roboto"/>
                <a:ea typeface="Roboto"/>
                <a:cs typeface="Roboto"/>
                <a:sym typeface="Roboto"/>
              </a:defRPr>
            </a:lvl5pPr>
            <a:lvl6pPr lvl="5" rtl="0" algn="r">
              <a:buNone/>
              <a:defRPr sz="1000">
                <a:solidFill>
                  <a:schemeClr val="lt2"/>
                </a:solidFill>
                <a:latin typeface="Roboto"/>
                <a:ea typeface="Roboto"/>
                <a:cs typeface="Roboto"/>
                <a:sym typeface="Roboto"/>
              </a:defRPr>
            </a:lvl6pPr>
            <a:lvl7pPr lvl="6" rtl="0" algn="r">
              <a:buNone/>
              <a:defRPr sz="1000">
                <a:solidFill>
                  <a:schemeClr val="lt2"/>
                </a:solidFill>
                <a:latin typeface="Roboto"/>
                <a:ea typeface="Roboto"/>
                <a:cs typeface="Roboto"/>
                <a:sym typeface="Roboto"/>
              </a:defRPr>
            </a:lvl7pPr>
            <a:lvl8pPr lvl="7" rtl="0" algn="r">
              <a:buNone/>
              <a:defRPr sz="1000">
                <a:solidFill>
                  <a:schemeClr val="lt2"/>
                </a:solidFill>
                <a:latin typeface="Roboto"/>
                <a:ea typeface="Roboto"/>
                <a:cs typeface="Roboto"/>
                <a:sym typeface="Roboto"/>
              </a:defRPr>
            </a:lvl8pPr>
            <a:lvl9pPr lvl="8" rtl="0"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www.larawayroadcorridor.com" TargetMode="Externa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hyperlink" Target="mailto:board@autumnfields.net" TargetMode="External"/><Relationship Id="rId4" Type="http://schemas.openxmlformats.org/officeDocument/2006/relationships/hyperlink" Target="https://autumnfields.net/" TargetMode="External"/><Relationship Id="rId5"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www.frankfortil.org/residents/special_events/earth_day_celebration.php" TargetMode="External"/><Relationship Id="rId4" Type="http://schemas.openxmlformats.org/officeDocument/2006/relationships/hyperlink" Target="https://www.frankfortil.org/residents/special_events/earth_day_celebration.php"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mailto:arc@autumnfields.net"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3"/>
          <p:cNvSpPr txBox="1"/>
          <p:nvPr>
            <p:ph type="ctrTitle"/>
          </p:nvPr>
        </p:nvSpPr>
        <p:spPr>
          <a:xfrm>
            <a:off x="460950" y="1327825"/>
            <a:ext cx="8222100" cy="3117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100"/>
              <a:t>Autumn Fields Homeowners Common Areas Maintenance Association</a:t>
            </a:r>
            <a:endParaRPr sz="4100"/>
          </a:p>
          <a:p>
            <a:pPr indent="0" lvl="0" marL="0" rtl="0" algn="ctr">
              <a:spcBef>
                <a:spcPts val="0"/>
              </a:spcBef>
              <a:spcAft>
                <a:spcPts val="0"/>
              </a:spcAft>
              <a:buNone/>
            </a:pPr>
            <a:r>
              <a:t/>
            </a:r>
            <a:endParaRPr sz="4100"/>
          </a:p>
          <a:p>
            <a:pPr indent="0" lvl="0" marL="0" rtl="0" algn="ctr">
              <a:spcBef>
                <a:spcPts val="0"/>
              </a:spcBef>
              <a:spcAft>
                <a:spcPts val="0"/>
              </a:spcAft>
              <a:buNone/>
            </a:pPr>
            <a:r>
              <a:rPr lang="en" sz="2800"/>
              <a:t>2024 Budget Presentation</a:t>
            </a:r>
            <a:endParaRPr sz="2800"/>
          </a:p>
          <a:p>
            <a:pPr indent="0" lvl="0" marL="0" rtl="0" algn="ctr">
              <a:spcBef>
                <a:spcPts val="0"/>
              </a:spcBef>
              <a:spcAft>
                <a:spcPts val="0"/>
              </a:spcAft>
              <a:buNone/>
            </a:pPr>
            <a:r>
              <a:rPr lang="en" sz="2800"/>
              <a:t>February 27, 2024</a:t>
            </a:r>
            <a:endParaRPr sz="2800"/>
          </a:p>
        </p:txBody>
      </p:sp>
      <p:sp>
        <p:nvSpPr>
          <p:cNvPr id="68" name="Google Shape;68;p13"/>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22"/>
          <p:cNvPicPr preferRelativeResize="0"/>
          <p:nvPr/>
        </p:nvPicPr>
        <p:blipFill>
          <a:blip r:embed="rId3">
            <a:alphaModFix/>
          </a:blip>
          <a:stretch>
            <a:fillRect/>
          </a:stretch>
        </p:blipFill>
        <p:spPr>
          <a:xfrm>
            <a:off x="483450" y="0"/>
            <a:ext cx="8099126" cy="51972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3"/>
          <p:cNvSpPr txBox="1"/>
          <p:nvPr>
            <p:ph type="title"/>
          </p:nvPr>
        </p:nvSpPr>
        <p:spPr>
          <a:xfrm>
            <a:off x="471900" y="201450"/>
            <a:ext cx="8222100" cy="1305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Laraway Road Corridor Project</a:t>
            </a:r>
            <a:endParaRPr/>
          </a:p>
          <a:p>
            <a:pPr indent="0" lvl="0" marL="0" rtl="0" algn="ctr">
              <a:spcBef>
                <a:spcPts val="0"/>
              </a:spcBef>
              <a:spcAft>
                <a:spcPts val="0"/>
              </a:spcAft>
              <a:buNone/>
            </a:pPr>
            <a:r>
              <a:rPr lang="en" sz="2000" u="sng">
                <a:solidFill>
                  <a:schemeClr val="hlink"/>
                </a:solidFill>
                <a:hlinkClick r:id="rId3"/>
              </a:rPr>
              <a:t>www.larawayroadcorridor.com</a:t>
            </a:r>
            <a:r>
              <a:rPr lang="en" sz="2000"/>
              <a:t> </a:t>
            </a:r>
            <a:endParaRPr sz="2000"/>
          </a:p>
        </p:txBody>
      </p:sp>
      <p:pic>
        <p:nvPicPr>
          <p:cNvPr id="133" name="Google Shape;133;p23"/>
          <p:cNvPicPr preferRelativeResize="0"/>
          <p:nvPr/>
        </p:nvPicPr>
        <p:blipFill>
          <a:blip r:embed="rId4">
            <a:alphaModFix/>
          </a:blip>
          <a:stretch>
            <a:fillRect/>
          </a:stretch>
        </p:blipFill>
        <p:spPr>
          <a:xfrm>
            <a:off x="1835525" y="1744750"/>
            <a:ext cx="5607424" cy="33987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4"/>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Thanks!</a:t>
            </a:r>
            <a:endParaRPr sz="3000"/>
          </a:p>
        </p:txBody>
      </p:sp>
      <p:sp>
        <p:nvSpPr>
          <p:cNvPr id="139" name="Google Shape;139;p24"/>
          <p:cNvSpPr txBox="1"/>
          <p:nvPr>
            <p:ph idx="1" type="body"/>
          </p:nvPr>
        </p:nvSpPr>
        <p:spPr>
          <a:xfrm>
            <a:off x="226075" y="1536350"/>
            <a:ext cx="2950200" cy="31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Questions? </a:t>
            </a:r>
            <a:r>
              <a:rPr lang="en" sz="1800"/>
              <a:t>Contact us at: </a:t>
            </a:r>
            <a:endParaRPr sz="1800"/>
          </a:p>
          <a:p>
            <a:pPr indent="0" lvl="0" marL="0" rtl="0" algn="l">
              <a:spcBef>
                <a:spcPts val="1600"/>
              </a:spcBef>
              <a:spcAft>
                <a:spcPts val="0"/>
              </a:spcAft>
              <a:buNone/>
            </a:pPr>
            <a:r>
              <a:rPr lang="en" sz="1800" u="sng">
                <a:solidFill>
                  <a:schemeClr val="hlink"/>
                </a:solidFill>
                <a:hlinkClick r:id="rId3"/>
              </a:rPr>
              <a:t>board@autumnfields.net</a:t>
            </a:r>
            <a:endParaRPr sz="1800"/>
          </a:p>
          <a:p>
            <a:pPr indent="0" lvl="0" marL="0" rtl="0" algn="l">
              <a:spcBef>
                <a:spcPts val="1600"/>
              </a:spcBef>
              <a:spcAft>
                <a:spcPts val="0"/>
              </a:spcAft>
              <a:buNone/>
            </a:pPr>
            <a:r>
              <a:t/>
            </a:r>
            <a:endParaRPr sz="1800"/>
          </a:p>
          <a:p>
            <a:pPr indent="0" lvl="0" marL="0" rtl="0" algn="l">
              <a:spcBef>
                <a:spcPts val="1600"/>
              </a:spcBef>
              <a:spcAft>
                <a:spcPts val="0"/>
              </a:spcAft>
              <a:buNone/>
            </a:pPr>
            <a:r>
              <a:rPr lang="en" sz="1800"/>
              <a:t>Resources for Residents:</a:t>
            </a:r>
            <a:endParaRPr sz="1800"/>
          </a:p>
          <a:p>
            <a:pPr indent="0" lvl="0" marL="0" rtl="0" algn="l">
              <a:spcBef>
                <a:spcPts val="1600"/>
              </a:spcBef>
              <a:spcAft>
                <a:spcPts val="0"/>
              </a:spcAft>
              <a:buNone/>
            </a:pPr>
            <a:r>
              <a:rPr lang="en" sz="1800" u="sng">
                <a:solidFill>
                  <a:schemeClr val="hlink"/>
                </a:solidFill>
                <a:hlinkClick r:id="rId4"/>
              </a:rPr>
              <a:t>https://autumnfields.net/</a:t>
            </a:r>
            <a:r>
              <a:rPr lang="en" sz="1800"/>
              <a:t> </a:t>
            </a:r>
            <a:endParaRPr sz="1800"/>
          </a:p>
          <a:p>
            <a:pPr indent="0" lvl="0" marL="0" rtl="0" algn="l">
              <a:spcBef>
                <a:spcPts val="1600"/>
              </a:spcBef>
              <a:spcAft>
                <a:spcPts val="0"/>
              </a:spcAft>
              <a:buNone/>
            </a:pPr>
            <a:r>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 </a:t>
            </a:r>
            <a:endParaRPr sz="1400"/>
          </a:p>
        </p:txBody>
      </p:sp>
      <p:pic>
        <p:nvPicPr>
          <p:cNvPr id="140" name="Google Shape;140;p24"/>
          <p:cNvPicPr preferRelativeResize="0"/>
          <p:nvPr/>
        </p:nvPicPr>
        <p:blipFill>
          <a:blip r:embed="rId5">
            <a:alphaModFix/>
          </a:blip>
          <a:stretch>
            <a:fillRect/>
          </a:stretch>
        </p:blipFill>
        <p:spPr>
          <a:xfrm>
            <a:off x="3951000" y="570788"/>
            <a:ext cx="4692101" cy="4001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4"/>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Agenda</a:t>
            </a:r>
            <a:endParaRPr/>
          </a:p>
        </p:txBody>
      </p:sp>
      <p:sp>
        <p:nvSpPr>
          <p:cNvPr id="74" name="Google Shape;74;p14"/>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Char char="●"/>
            </a:pPr>
            <a:r>
              <a:rPr lang="en" sz="2200">
                <a:solidFill>
                  <a:srgbClr val="000000"/>
                </a:solidFill>
              </a:rPr>
              <a:t>Meet your board members</a:t>
            </a:r>
            <a:endParaRPr sz="2200">
              <a:solidFill>
                <a:srgbClr val="000000"/>
              </a:solidFill>
            </a:endParaRPr>
          </a:p>
          <a:p>
            <a:pPr indent="-368300" lvl="0" marL="457200" rtl="0" algn="l">
              <a:spcBef>
                <a:spcPts val="0"/>
              </a:spcBef>
              <a:spcAft>
                <a:spcPts val="0"/>
              </a:spcAft>
              <a:buClr>
                <a:srgbClr val="000000"/>
              </a:buClr>
              <a:buSzPts val="2200"/>
              <a:buChar char="●"/>
            </a:pPr>
            <a:r>
              <a:rPr lang="en" sz="2200">
                <a:solidFill>
                  <a:srgbClr val="000000"/>
                </a:solidFill>
              </a:rPr>
              <a:t>2023 Financial Review &amp; 2024 Budget</a:t>
            </a:r>
            <a:endParaRPr sz="2200">
              <a:solidFill>
                <a:srgbClr val="000000"/>
              </a:solidFill>
            </a:endParaRPr>
          </a:p>
          <a:p>
            <a:pPr indent="-368300" lvl="0" marL="457200" rtl="0" algn="l">
              <a:spcBef>
                <a:spcPts val="0"/>
              </a:spcBef>
              <a:spcAft>
                <a:spcPts val="0"/>
              </a:spcAft>
              <a:buClr>
                <a:srgbClr val="000000"/>
              </a:buClr>
              <a:buSzPts val="2200"/>
              <a:buChar char="●"/>
            </a:pPr>
            <a:r>
              <a:rPr lang="en" sz="2200">
                <a:solidFill>
                  <a:srgbClr val="000000"/>
                </a:solidFill>
              </a:rPr>
              <a:t>Landscaping</a:t>
            </a:r>
            <a:r>
              <a:rPr lang="en" sz="2200">
                <a:solidFill>
                  <a:srgbClr val="000000"/>
                </a:solidFill>
              </a:rPr>
              <a:t> &amp; Maintenance Update</a:t>
            </a:r>
            <a:endParaRPr sz="2200">
              <a:solidFill>
                <a:srgbClr val="000000"/>
              </a:solidFill>
            </a:endParaRPr>
          </a:p>
          <a:p>
            <a:pPr indent="-368300" lvl="0" marL="457200" rtl="0" algn="l">
              <a:spcBef>
                <a:spcPts val="0"/>
              </a:spcBef>
              <a:spcAft>
                <a:spcPts val="0"/>
              </a:spcAft>
              <a:buClr>
                <a:srgbClr val="000000"/>
              </a:buClr>
              <a:buSzPts val="2200"/>
              <a:buChar char="●"/>
            </a:pPr>
            <a:r>
              <a:rPr lang="en" sz="2200">
                <a:solidFill>
                  <a:srgbClr val="000000"/>
                </a:solidFill>
              </a:rPr>
              <a:t>Architectural</a:t>
            </a:r>
            <a:r>
              <a:rPr lang="en" sz="2200">
                <a:solidFill>
                  <a:srgbClr val="000000"/>
                </a:solidFill>
              </a:rPr>
              <a:t> Review Committee Update</a:t>
            </a:r>
            <a:endParaRPr sz="2200">
              <a:solidFill>
                <a:srgbClr val="000000"/>
              </a:solidFill>
            </a:endParaRPr>
          </a:p>
          <a:p>
            <a:pPr indent="-368300" lvl="0" marL="457200" rtl="0" algn="l">
              <a:spcBef>
                <a:spcPts val="0"/>
              </a:spcBef>
              <a:spcAft>
                <a:spcPts val="0"/>
              </a:spcAft>
              <a:buClr>
                <a:srgbClr val="000000"/>
              </a:buClr>
              <a:buSzPts val="2200"/>
              <a:buChar char="●"/>
            </a:pPr>
            <a:r>
              <a:rPr lang="en" sz="2200">
                <a:solidFill>
                  <a:srgbClr val="000000"/>
                </a:solidFill>
              </a:rPr>
              <a:t>North Lot Concerns/Laraway Road Project</a:t>
            </a:r>
            <a:endParaRPr sz="2200">
              <a:solidFill>
                <a:srgbClr val="000000"/>
              </a:solidFill>
            </a:endParaRPr>
          </a:p>
          <a:p>
            <a:pPr indent="-368300" lvl="0" marL="457200" rtl="0" algn="l">
              <a:spcBef>
                <a:spcPts val="0"/>
              </a:spcBef>
              <a:spcAft>
                <a:spcPts val="0"/>
              </a:spcAft>
              <a:buClr>
                <a:srgbClr val="000000"/>
              </a:buClr>
              <a:buSzPts val="2200"/>
              <a:buChar char="●"/>
            </a:pPr>
            <a:r>
              <a:rPr lang="en" sz="2200">
                <a:solidFill>
                  <a:srgbClr val="000000"/>
                </a:solidFill>
              </a:rPr>
              <a:t>Questions?</a:t>
            </a:r>
            <a:endParaRPr sz="220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5"/>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2023 Financial Review &amp; 2024 Budget</a:t>
            </a:r>
            <a:endParaRPr/>
          </a:p>
          <a:p>
            <a:pPr indent="0" lvl="0" marL="0" rtl="0" algn="ctr">
              <a:spcBef>
                <a:spcPts val="0"/>
              </a:spcBef>
              <a:spcAft>
                <a:spcPts val="0"/>
              </a:spcAft>
              <a:buNone/>
            </a:pPr>
            <a:r>
              <a:rPr lang="en"/>
              <a:t>(Income)</a:t>
            </a:r>
            <a:endParaRPr/>
          </a:p>
        </p:txBody>
      </p:sp>
      <p:pic>
        <p:nvPicPr>
          <p:cNvPr id="80" name="Google Shape;80;p15"/>
          <p:cNvPicPr preferRelativeResize="0"/>
          <p:nvPr/>
        </p:nvPicPr>
        <p:blipFill>
          <a:blip r:embed="rId3">
            <a:alphaModFix/>
          </a:blip>
          <a:stretch>
            <a:fillRect/>
          </a:stretch>
        </p:blipFill>
        <p:spPr>
          <a:xfrm>
            <a:off x="81900" y="1716700"/>
            <a:ext cx="8980198" cy="1710100"/>
          </a:xfrm>
          <a:prstGeom prst="rect">
            <a:avLst/>
          </a:prstGeom>
          <a:noFill/>
          <a:ln>
            <a:noFill/>
          </a:ln>
        </p:spPr>
      </p:pic>
      <p:pic>
        <p:nvPicPr>
          <p:cNvPr id="81" name="Google Shape;81;p15"/>
          <p:cNvPicPr preferRelativeResize="0"/>
          <p:nvPr/>
        </p:nvPicPr>
        <p:blipFill>
          <a:blip r:embed="rId4">
            <a:alphaModFix/>
          </a:blip>
          <a:stretch>
            <a:fillRect/>
          </a:stretch>
        </p:blipFill>
        <p:spPr>
          <a:xfrm>
            <a:off x="2465256" y="3637075"/>
            <a:ext cx="4820569" cy="1506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6"/>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2023 Financial Review &amp; 2024 Budget </a:t>
            </a:r>
            <a:endParaRPr/>
          </a:p>
          <a:p>
            <a:pPr indent="0" lvl="0" marL="0" rtl="0" algn="ctr">
              <a:spcBef>
                <a:spcPts val="0"/>
              </a:spcBef>
              <a:spcAft>
                <a:spcPts val="0"/>
              </a:spcAft>
              <a:buNone/>
            </a:pPr>
            <a:r>
              <a:rPr lang="en"/>
              <a:t>(Expenses)</a:t>
            </a:r>
            <a:endParaRPr/>
          </a:p>
        </p:txBody>
      </p:sp>
      <p:pic>
        <p:nvPicPr>
          <p:cNvPr id="87" name="Google Shape;87;p16"/>
          <p:cNvPicPr preferRelativeResize="0"/>
          <p:nvPr/>
        </p:nvPicPr>
        <p:blipFill>
          <a:blip r:embed="rId3">
            <a:alphaModFix/>
          </a:blip>
          <a:stretch>
            <a:fillRect/>
          </a:stretch>
        </p:blipFill>
        <p:spPr>
          <a:xfrm>
            <a:off x="152400" y="1993125"/>
            <a:ext cx="8839204" cy="1933576"/>
          </a:xfrm>
          <a:prstGeom prst="rect">
            <a:avLst/>
          </a:prstGeom>
          <a:noFill/>
          <a:ln>
            <a:noFill/>
          </a:ln>
        </p:spPr>
      </p:pic>
      <p:pic>
        <p:nvPicPr>
          <p:cNvPr id="88" name="Google Shape;88;p16"/>
          <p:cNvPicPr preferRelativeResize="0"/>
          <p:nvPr/>
        </p:nvPicPr>
        <p:blipFill>
          <a:blip r:embed="rId4">
            <a:alphaModFix/>
          </a:blip>
          <a:stretch>
            <a:fillRect/>
          </a:stretch>
        </p:blipFill>
        <p:spPr>
          <a:xfrm>
            <a:off x="152400" y="1722176"/>
            <a:ext cx="8839204" cy="21148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7"/>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2023 Financial Review &amp; 2024 Budget </a:t>
            </a:r>
            <a:endParaRPr/>
          </a:p>
          <a:p>
            <a:pPr indent="0" lvl="0" marL="0" rtl="0" algn="ctr">
              <a:spcBef>
                <a:spcPts val="0"/>
              </a:spcBef>
              <a:spcAft>
                <a:spcPts val="0"/>
              </a:spcAft>
              <a:buNone/>
            </a:pPr>
            <a:r>
              <a:rPr lang="en"/>
              <a:t>(Expenses cont.)</a:t>
            </a:r>
            <a:endParaRPr/>
          </a:p>
        </p:txBody>
      </p:sp>
      <p:sp>
        <p:nvSpPr>
          <p:cNvPr id="94" name="Google Shape;94;p17"/>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95" name="Google Shape;95;p17"/>
          <p:cNvPicPr preferRelativeResize="0"/>
          <p:nvPr/>
        </p:nvPicPr>
        <p:blipFill>
          <a:blip r:embed="rId3">
            <a:alphaModFix/>
          </a:blip>
          <a:stretch>
            <a:fillRect/>
          </a:stretch>
        </p:blipFill>
        <p:spPr>
          <a:xfrm>
            <a:off x="152400" y="1722176"/>
            <a:ext cx="8839204" cy="211485"/>
          </a:xfrm>
          <a:prstGeom prst="rect">
            <a:avLst/>
          </a:prstGeom>
          <a:noFill/>
          <a:ln>
            <a:noFill/>
          </a:ln>
        </p:spPr>
      </p:pic>
      <p:pic>
        <p:nvPicPr>
          <p:cNvPr id="96" name="Google Shape;96;p17"/>
          <p:cNvPicPr preferRelativeResize="0"/>
          <p:nvPr/>
        </p:nvPicPr>
        <p:blipFill>
          <a:blip r:embed="rId4">
            <a:alphaModFix/>
          </a:blip>
          <a:stretch>
            <a:fillRect/>
          </a:stretch>
        </p:blipFill>
        <p:spPr>
          <a:xfrm>
            <a:off x="152400" y="2052586"/>
            <a:ext cx="8839204" cy="217527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8"/>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Landscaping &amp; Maintenance Update</a:t>
            </a:r>
            <a:endParaRPr/>
          </a:p>
        </p:txBody>
      </p:sp>
      <p:sp>
        <p:nvSpPr>
          <p:cNvPr id="102" name="Google Shape;102;p18"/>
          <p:cNvSpPr txBox="1"/>
          <p:nvPr>
            <p:ph idx="1" type="body"/>
          </p:nvPr>
        </p:nvSpPr>
        <p:spPr>
          <a:xfrm>
            <a:off x="375750" y="1707200"/>
            <a:ext cx="8414400" cy="3224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Clr>
                <a:srgbClr val="000000"/>
              </a:buClr>
              <a:buSzPts val="1500"/>
              <a:buChar char="●"/>
            </a:pPr>
            <a:r>
              <a:rPr lang="en" sz="1500">
                <a:solidFill>
                  <a:srgbClr val="000000"/>
                </a:solidFill>
              </a:rPr>
              <a:t>Beary Landscaping maintenance contract: 2022-2024 </a:t>
            </a:r>
            <a:endParaRPr sz="1500">
              <a:solidFill>
                <a:srgbClr val="000000"/>
              </a:solidFill>
            </a:endParaRPr>
          </a:p>
          <a:p>
            <a:pPr indent="-323850" lvl="1" marL="914400" rtl="0" algn="l">
              <a:spcBef>
                <a:spcPts val="0"/>
              </a:spcBef>
              <a:spcAft>
                <a:spcPts val="0"/>
              </a:spcAft>
              <a:buClr>
                <a:srgbClr val="000000"/>
              </a:buClr>
              <a:buSzPts val="1500"/>
              <a:buChar char="○"/>
            </a:pPr>
            <a:r>
              <a:rPr lang="en" sz="1500">
                <a:solidFill>
                  <a:srgbClr val="000000"/>
                </a:solidFill>
              </a:rPr>
              <a:t>Fuel Surcharges</a:t>
            </a:r>
            <a:endParaRPr sz="1500">
              <a:solidFill>
                <a:srgbClr val="000000"/>
              </a:solidFill>
            </a:endParaRPr>
          </a:p>
          <a:p>
            <a:pPr indent="-323850" lvl="1" marL="914400" rtl="0" algn="l">
              <a:spcBef>
                <a:spcPts val="0"/>
              </a:spcBef>
              <a:spcAft>
                <a:spcPts val="0"/>
              </a:spcAft>
              <a:buClr>
                <a:srgbClr val="000000"/>
              </a:buClr>
              <a:buSzPts val="1500"/>
              <a:buChar char="○"/>
            </a:pPr>
            <a:r>
              <a:rPr lang="en" sz="1500">
                <a:solidFill>
                  <a:srgbClr val="000000"/>
                </a:solidFill>
              </a:rPr>
              <a:t>15% anticipated increase starting in 2025, will explore competitive bids</a:t>
            </a:r>
            <a:endParaRPr sz="1500">
              <a:solidFill>
                <a:srgbClr val="000000"/>
              </a:solidFill>
            </a:endParaRPr>
          </a:p>
          <a:p>
            <a:pPr indent="-323850" lvl="0" marL="457200" rtl="0" algn="l">
              <a:spcBef>
                <a:spcPts val="0"/>
              </a:spcBef>
              <a:spcAft>
                <a:spcPts val="0"/>
              </a:spcAft>
              <a:buClr>
                <a:srgbClr val="000000"/>
              </a:buClr>
              <a:buSzPts val="1500"/>
              <a:buChar char="●"/>
            </a:pPr>
            <a:r>
              <a:rPr lang="en" sz="1500">
                <a:solidFill>
                  <a:srgbClr val="000000"/>
                </a:solidFill>
              </a:rPr>
              <a:t>Annual mulching to continue in 2024 using less mulch per tree</a:t>
            </a:r>
            <a:endParaRPr sz="1500">
              <a:solidFill>
                <a:srgbClr val="000000"/>
              </a:solidFill>
            </a:endParaRPr>
          </a:p>
          <a:p>
            <a:pPr indent="-323850" lvl="1" marL="914400" rtl="0" algn="l">
              <a:spcBef>
                <a:spcPts val="0"/>
              </a:spcBef>
              <a:spcAft>
                <a:spcPts val="0"/>
              </a:spcAft>
              <a:buClr>
                <a:srgbClr val="000000"/>
              </a:buClr>
              <a:buSzPts val="1500"/>
              <a:buChar char="○"/>
            </a:pPr>
            <a:r>
              <a:rPr lang="en" sz="1500">
                <a:solidFill>
                  <a:srgbClr val="000000"/>
                </a:solidFill>
              </a:rPr>
              <a:t>Did not mulch in 2023 in order for mulch to further settle before resuming mulching</a:t>
            </a:r>
            <a:endParaRPr sz="1500">
              <a:solidFill>
                <a:srgbClr val="000000"/>
              </a:solidFill>
            </a:endParaRPr>
          </a:p>
          <a:p>
            <a:pPr indent="-323850" lvl="1" marL="914400" rtl="0" algn="l">
              <a:spcBef>
                <a:spcPts val="0"/>
              </a:spcBef>
              <a:spcAft>
                <a:spcPts val="0"/>
              </a:spcAft>
              <a:buClr>
                <a:srgbClr val="000000"/>
              </a:buClr>
              <a:buSzPts val="1500"/>
              <a:buChar char="○"/>
            </a:pPr>
            <a:r>
              <a:rPr lang="en" sz="1500">
                <a:solidFill>
                  <a:srgbClr val="000000"/>
                </a:solidFill>
              </a:rPr>
              <a:t>Continue to remove and replace diseased and dead trees</a:t>
            </a:r>
            <a:endParaRPr sz="1500">
              <a:solidFill>
                <a:srgbClr val="000000"/>
              </a:solidFill>
            </a:endParaRPr>
          </a:p>
          <a:p>
            <a:pPr indent="-323850" lvl="0" marL="457200" rtl="0" algn="l">
              <a:spcBef>
                <a:spcPts val="0"/>
              </a:spcBef>
              <a:spcAft>
                <a:spcPts val="0"/>
              </a:spcAft>
              <a:buClr>
                <a:srgbClr val="000000"/>
              </a:buClr>
              <a:buSzPts val="1500"/>
              <a:buChar char="●"/>
            </a:pPr>
            <a:r>
              <a:rPr lang="en" sz="1500">
                <a:solidFill>
                  <a:srgbClr val="000000"/>
                </a:solidFill>
              </a:rPr>
              <a:t>The Village of Frankfort is responsible for the maintenance of parkway trees</a:t>
            </a:r>
            <a:endParaRPr sz="1500">
              <a:solidFill>
                <a:srgbClr val="000000"/>
              </a:solidFill>
            </a:endParaRPr>
          </a:p>
          <a:p>
            <a:pPr indent="-323850" lvl="0" marL="457200" rtl="0" algn="l">
              <a:spcBef>
                <a:spcPts val="0"/>
              </a:spcBef>
              <a:spcAft>
                <a:spcPts val="0"/>
              </a:spcAft>
              <a:buClr>
                <a:srgbClr val="000000"/>
              </a:buClr>
              <a:buSzPts val="1500"/>
              <a:buChar char="●"/>
            </a:pPr>
            <a:r>
              <a:rPr lang="en" sz="1500" u="sng">
                <a:solidFill>
                  <a:schemeClr val="hlink"/>
                </a:solidFill>
                <a:hlinkClick r:id="rId3"/>
              </a:rPr>
              <a:t>Autumn Fields Spring Cleanup </a:t>
            </a:r>
            <a:r>
              <a:rPr lang="en" sz="1500" u="sng">
                <a:solidFill>
                  <a:schemeClr val="hlink"/>
                </a:solidFill>
                <a:highlight>
                  <a:srgbClr val="FFFFFF"/>
                </a:highlight>
                <a:hlinkClick r:id="rId4"/>
              </a:rPr>
              <a:t>Saturday, April 20, 2024</a:t>
            </a:r>
            <a:endParaRPr sz="1500">
              <a:solidFill>
                <a:srgbClr val="222222"/>
              </a:solidFill>
              <a:highlight>
                <a:srgbClr val="FFFFFF"/>
              </a:highlight>
            </a:endParaRPr>
          </a:p>
          <a:p>
            <a:pPr indent="-323850" lvl="1" marL="914400" rtl="0" algn="l">
              <a:spcBef>
                <a:spcPts val="0"/>
              </a:spcBef>
              <a:spcAft>
                <a:spcPts val="0"/>
              </a:spcAft>
              <a:buClr>
                <a:srgbClr val="000000"/>
              </a:buClr>
              <a:buSzPts val="1500"/>
              <a:buChar char="○"/>
            </a:pPr>
            <a:r>
              <a:rPr lang="en" sz="1500">
                <a:solidFill>
                  <a:srgbClr val="000000"/>
                </a:solidFill>
                <a:highlight>
                  <a:srgbClr val="FFFFFF"/>
                </a:highlight>
              </a:rPr>
              <a:t>Village of Frankfort encourages residents to clean up our community 9:00 AM - 11:30 AM</a:t>
            </a:r>
            <a:endParaRPr sz="1500">
              <a:solidFill>
                <a:srgbClr val="000000"/>
              </a:solidFill>
            </a:endParaRPr>
          </a:p>
          <a:p>
            <a:pPr indent="-323850" lvl="1" marL="914400" rtl="0" algn="l">
              <a:spcBef>
                <a:spcPts val="0"/>
              </a:spcBef>
              <a:spcAft>
                <a:spcPts val="0"/>
              </a:spcAft>
              <a:buClr>
                <a:srgbClr val="000000"/>
              </a:buClr>
              <a:buSzPts val="1500"/>
              <a:buChar char="○"/>
            </a:pPr>
            <a:r>
              <a:rPr lang="en" sz="1500">
                <a:solidFill>
                  <a:srgbClr val="000000"/>
                </a:solidFill>
              </a:rPr>
              <a:t>Volunteer hours for high school students in the subdivision</a:t>
            </a:r>
            <a:endParaRPr sz="1500">
              <a:solidFill>
                <a:srgbClr val="000000"/>
              </a:solidFill>
            </a:endParaRPr>
          </a:p>
          <a:p>
            <a:pPr indent="0" lvl="0" marL="914400" rtl="0" algn="l">
              <a:spcBef>
                <a:spcPts val="1600"/>
              </a:spcBef>
              <a:spcAft>
                <a:spcPts val="1600"/>
              </a:spcAft>
              <a:buNone/>
            </a:pPr>
            <a:r>
              <a:t/>
            </a:r>
            <a:endParaRPr sz="1900">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9"/>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Earth Day Cleanup 2023! Join us April 20th!</a:t>
            </a:r>
            <a:endParaRPr/>
          </a:p>
        </p:txBody>
      </p:sp>
      <p:pic>
        <p:nvPicPr>
          <p:cNvPr id="108" name="Google Shape;108;p19"/>
          <p:cNvPicPr preferRelativeResize="0"/>
          <p:nvPr/>
        </p:nvPicPr>
        <p:blipFill>
          <a:blip r:embed="rId3">
            <a:alphaModFix/>
          </a:blip>
          <a:stretch>
            <a:fillRect/>
          </a:stretch>
        </p:blipFill>
        <p:spPr>
          <a:xfrm>
            <a:off x="267575" y="2091725"/>
            <a:ext cx="4100593" cy="2306575"/>
          </a:xfrm>
          <a:prstGeom prst="rect">
            <a:avLst/>
          </a:prstGeom>
          <a:noFill/>
          <a:ln>
            <a:noFill/>
          </a:ln>
        </p:spPr>
      </p:pic>
      <p:pic>
        <p:nvPicPr>
          <p:cNvPr id="109" name="Google Shape;109;p19"/>
          <p:cNvPicPr preferRelativeResize="0"/>
          <p:nvPr/>
        </p:nvPicPr>
        <p:blipFill>
          <a:blip r:embed="rId4">
            <a:alphaModFix/>
          </a:blip>
          <a:stretch>
            <a:fillRect/>
          </a:stretch>
        </p:blipFill>
        <p:spPr>
          <a:xfrm>
            <a:off x="4150690" y="2091713"/>
            <a:ext cx="3075475" cy="2306599"/>
          </a:xfrm>
          <a:prstGeom prst="rect">
            <a:avLst/>
          </a:prstGeom>
          <a:noFill/>
          <a:ln>
            <a:noFill/>
          </a:ln>
        </p:spPr>
      </p:pic>
      <p:pic>
        <p:nvPicPr>
          <p:cNvPr id="110" name="Google Shape;110;p19"/>
          <p:cNvPicPr preferRelativeResize="0"/>
          <p:nvPr/>
        </p:nvPicPr>
        <p:blipFill>
          <a:blip r:embed="rId5">
            <a:alphaModFix/>
          </a:blip>
          <a:stretch>
            <a:fillRect/>
          </a:stretch>
        </p:blipFill>
        <p:spPr>
          <a:xfrm>
            <a:off x="7226169" y="2091725"/>
            <a:ext cx="1729931" cy="23065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0"/>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Architectural Review Committee Update</a:t>
            </a:r>
            <a:endParaRPr/>
          </a:p>
        </p:txBody>
      </p:sp>
      <p:sp>
        <p:nvSpPr>
          <p:cNvPr id="116" name="Google Shape;116;p20"/>
          <p:cNvSpPr txBox="1"/>
          <p:nvPr>
            <p:ph idx="1" type="body"/>
          </p:nvPr>
        </p:nvSpPr>
        <p:spPr>
          <a:xfrm>
            <a:off x="471900" y="1919075"/>
            <a:ext cx="8222100" cy="32244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rgbClr val="000000"/>
              </a:buClr>
              <a:buSzPts val="1700"/>
              <a:buChar char="●"/>
            </a:pPr>
            <a:r>
              <a:rPr lang="en" sz="1700">
                <a:solidFill>
                  <a:srgbClr val="000000"/>
                </a:solidFill>
              </a:rPr>
              <a:t>W</a:t>
            </a:r>
            <a:r>
              <a:rPr lang="en" sz="1700">
                <a:solidFill>
                  <a:srgbClr val="000000"/>
                </a:solidFill>
              </a:rPr>
              <a:t>hen you need a permit from the Village of Frankfort, you will need an ARC approval letter to give to the Village with the permit request  </a:t>
            </a:r>
            <a:endParaRPr sz="1700">
              <a:solidFill>
                <a:srgbClr val="000000"/>
              </a:solidFill>
            </a:endParaRPr>
          </a:p>
          <a:p>
            <a:pPr indent="-336550" lvl="0" marL="457200" rtl="0" algn="l">
              <a:spcBef>
                <a:spcPts val="0"/>
              </a:spcBef>
              <a:spcAft>
                <a:spcPts val="0"/>
              </a:spcAft>
              <a:buClr>
                <a:srgbClr val="000000"/>
              </a:buClr>
              <a:buSzPts val="1700"/>
              <a:buChar char="●"/>
            </a:pPr>
            <a:r>
              <a:rPr lang="en" sz="1700">
                <a:solidFill>
                  <a:srgbClr val="000000"/>
                </a:solidFill>
              </a:rPr>
              <a:t>It is HIGHLY recommended that you have the ARC approval letter to turn in with your permit paperwork so that it does not get </a:t>
            </a:r>
            <a:r>
              <a:rPr lang="en" sz="1700">
                <a:solidFill>
                  <a:srgbClr val="000000"/>
                </a:solidFill>
              </a:rPr>
              <a:t>separated</a:t>
            </a:r>
            <a:endParaRPr sz="1700">
              <a:solidFill>
                <a:srgbClr val="000000"/>
              </a:solidFill>
            </a:endParaRPr>
          </a:p>
          <a:p>
            <a:pPr indent="-336550" lvl="0" marL="457200" rtl="0" algn="l">
              <a:spcBef>
                <a:spcPts val="0"/>
              </a:spcBef>
              <a:spcAft>
                <a:spcPts val="0"/>
              </a:spcAft>
              <a:buSzPts val="1700"/>
              <a:buChar char="●"/>
            </a:pPr>
            <a:r>
              <a:rPr lang="en" sz="1700">
                <a:solidFill>
                  <a:srgbClr val="000000"/>
                </a:solidFill>
              </a:rPr>
              <a:t>To obtain an ARC letter, the </a:t>
            </a:r>
            <a:r>
              <a:rPr b="1" lang="en" sz="1700" u="sng">
                <a:solidFill>
                  <a:srgbClr val="000000"/>
                </a:solidFill>
              </a:rPr>
              <a:t>homeowner</a:t>
            </a:r>
            <a:r>
              <a:rPr lang="en" sz="1700">
                <a:solidFill>
                  <a:srgbClr val="000000"/>
                </a:solidFill>
              </a:rPr>
              <a:t> must contact</a:t>
            </a:r>
            <a:r>
              <a:rPr lang="en" sz="1700"/>
              <a:t> </a:t>
            </a:r>
            <a:r>
              <a:rPr lang="en" sz="1700" u="sng">
                <a:solidFill>
                  <a:srgbClr val="0000FF"/>
                </a:solidFill>
                <a:hlinkClick r:id="rId3">
                  <a:extLst>
                    <a:ext uri="{A12FA001-AC4F-418D-AE19-62706E023703}">
                      <ahyp:hlinkClr val="tx"/>
                    </a:ext>
                  </a:extLst>
                </a:hlinkClick>
              </a:rPr>
              <a:t>arc@autumnfields.net</a:t>
            </a:r>
            <a:r>
              <a:rPr lang="en" sz="1700">
                <a:solidFill>
                  <a:srgbClr val="0000FF"/>
                </a:solidFill>
              </a:rPr>
              <a:t> </a:t>
            </a:r>
            <a:r>
              <a:rPr lang="en" sz="1700">
                <a:solidFill>
                  <a:srgbClr val="000000"/>
                </a:solidFill>
              </a:rPr>
              <a:t>with:</a:t>
            </a:r>
            <a:endParaRPr sz="1700">
              <a:solidFill>
                <a:srgbClr val="000000"/>
              </a:solidFill>
            </a:endParaRPr>
          </a:p>
          <a:p>
            <a:pPr indent="-336550" lvl="1" marL="914400" rtl="0" algn="l">
              <a:spcBef>
                <a:spcPts val="0"/>
              </a:spcBef>
              <a:spcAft>
                <a:spcPts val="0"/>
              </a:spcAft>
              <a:buClr>
                <a:srgbClr val="000000"/>
              </a:buClr>
              <a:buSzPts val="1700"/>
              <a:buChar char="○"/>
            </a:pPr>
            <a:r>
              <a:rPr lang="en" sz="1700">
                <a:solidFill>
                  <a:srgbClr val="000000"/>
                </a:solidFill>
              </a:rPr>
              <a:t>Homeowner’s name, address and phone number</a:t>
            </a:r>
            <a:endParaRPr sz="1700">
              <a:solidFill>
                <a:srgbClr val="000000"/>
              </a:solidFill>
            </a:endParaRPr>
          </a:p>
          <a:p>
            <a:pPr indent="-336550" lvl="1" marL="914400" rtl="0" algn="l">
              <a:spcBef>
                <a:spcPts val="0"/>
              </a:spcBef>
              <a:spcAft>
                <a:spcPts val="0"/>
              </a:spcAft>
              <a:buClr>
                <a:srgbClr val="000000"/>
              </a:buClr>
              <a:buSzPts val="1700"/>
              <a:buChar char="○"/>
            </a:pPr>
            <a:r>
              <a:rPr lang="en" sz="1700">
                <a:solidFill>
                  <a:srgbClr val="000000"/>
                </a:solidFill>
              </a:rPr>
              <a:t>Contractor company name, contact person and phone number</a:t>
            </a:r>
            <a:endParaRPr sz="1700">
              <a:solidFill>
                <a:srgbClr val="000000"/>
              </a:solidFill>
            </a:endParaRPr>
          </a:p>
          <a:p>
            <a:pPr indent="-336550" lvl="1" marL="914400" rtl="0" algn="l">
              <a:spcBef>
                <a:spcPts val="0"/>
              </a:spcBef>
              <a:spcAft>
                <a:spcPts val="0"/>
              </a:spcAft>
              <a:buClr>
                <a:srgbClr val="000000"/>
              </a:buClr>
              <a:buSzPts val="1700"/>
              <a:buChar char="○"/>
            </a:pPr>
            <a:r>
              <a:rPr lang="en" sz="1700">
                <a:solidFill>
                  <a:srgbClr val="000000"/>
                </a:solidFill>
              </a:rPr>
              <a:t>Description of work to be done </a:t>
            </a:r>
            <a:endParaRPr sz="1700">
              <a:solidFill>
                <a:srgbClr val="000000"/>
              </a:solidFill>
            </a:endParaRPr>
          </a:p>
          <a:p>
            <a:pPr indent="-336550" lvl="1" marL="914400" rtl="0" algn="l">
              <a:spcBef>
                <a:spcPts val="0"/>
              </a:spcBef>
              <a:spcAft>
                <a:spcPts val="0"/>
              </a:spcAft>
              <a:buClr>
                <a:srgbClr val="000000"/>
              </a:buClr>
              <a:buSzPts val="1700"/>
              <a:buChar char="○"/>
            </a:pPr>
            <a:r>
              <a:rPr lang="en" sz="1700">
                <a:solidFill>
                  <a:srgbClr val="000000"/>
                </a:solidFill>
              </a:rPr>
              <a:t>Brand of product and color choice </a:t>
            </a:r>
            <a:endParaRPr sz="1700">
              <a:solidFill>
                <a:srgbClr val="000000"/>
              </a:solidFill>
            </a:endParaRPr>
          </a:p>
          <a:p>
            <a:pPr indent="0" lvl="0" marL="457200" rtl="0" algn="l">
              <a:spcBef>
                <a:spcPts val="1600"/>
              </a:spcBef>
              <a:spcAft>
                <a:spcPts val="16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1"/>
          <p:cNvSpPr txBox="1"/>
          <p:nvPr>
            <p:ph type="title"/>
          </p:nvPr>
        </p:nvSpPr>
        <p:spPr>
          <a:xfrm>
            <a:off x="471900" y="201450"/>
            <a:ext cx="8222100" cy="1305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North Lot Concerns</a:t>
            </a:r>
            <a:endParaRPr/>
          </a:p>
          <a:p>
            <a:pPr indent="0" lvl="0" marL="0" rtl="0" algn="ctr">
              <a:spcBef>
                <a:spcPts val="0"/>
              </a:spcBef>
              <a:spcAft>
                <a:spcPts val="0"/>
              </a:spcAft>
              <a:buNone/>
            </a:pPr>
            <a:r>
              <a:rPr lang="en"/>
              <a:t>SE Corner of Wolf &amp; Laraway</a:t>
            </a:r>
            <a:endParaRPr/>
          </a:p>
        </p:txBody>
      </p:sp>
      <p:pic>
        <p:nvPicPr>
          <p:cNvPr id="122" name="Google Shape;122;p21"/>
          <p:cNvPicPr preferRelativeResize="0"/>
          <p:nvPr/>
        </p:nvPicPr>
        <p:blipFill>
          <a:blip r:embed="rId3">
            <a:alphaModFix/>
          </a:blip>
          <a:stretch>
            <a:fillRect/>
          </a:stretch>
        </p:blipFill>
        <p:spPr>
          <a:xfrm>
            <a:off x="219550" y="2108425"/>
            <a:ext cx="8839199" cy="24283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