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56c7d8b5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56c7d8b5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56c7d8b57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56c7d8b5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56c7d8b57_0_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56c7d8b5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56c7d8b57_0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56c7d8b5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price increase from Beary for the last 16 years.  First price increase (+7%) and new contract 2022-2024.</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56c7d8b57_0_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56c7d8b5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rgbClr val="FFFFFF"/>
                </a:highlight>
              </a:rPr>
              <a:t>Autumn Fields has many non native (and even some listed on the invasive species list) plants that ensure an endless cycle of planting, disease, decline, removal and right back to planting. These trees were planted within the last 15-20 years, and most are diseased or declining. Non native trees have higher rates of disease and are detrimental to our ecosystem. Native trees are a safe haven for key fungi, insect and bird populations that play a crucial role in maintaining a healthy and balanced microbiome that limits/ controls harmful insects and diseases.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56c7d8b57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56c7d8b5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56c7d8b57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56c7d8b5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larawayroadcorridor.com"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mailto:board@autumnfields.net" TargetMode="External"/><Relationship Id="rId4" Type="http://schemas.openxmlformats.org/officeDocument/2006/relationships/hyperlink" Target="https://autumnfields.net/" TargetMode="External"/><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arc@autumnfields.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460950" y="1327825"/>
            <a:ext cx="8222100" cy="311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t>Autumn Fields Homeowners Common Areas Maintenance Association</a:t>
            </a:r>
            <a:endParaRPr sz="4100"/>
          </a:p>
          <a:p>
            <a:pPr indent="0" lvl="0" marL="0" rtl="0" algn="ctr">
              <a:spcBef>
                <a:spcPts val="0"/>
              </a:spcBef>
              <a:spcAft>
                <a:spcPts val="0"/>
              </a:spcAft>
              <a:buNone/>
            </a:pPr>
            <a:r>
              <a:t/>
            </a:r>
            <a:endParaRPr sz="4100"/>
          </a:p>
          <a:p>
            <a:pPr indent="0" lvl="0" marL="0" rtl="0" algn="ctr">
              <a:spcBef>
                <a:spcPts val="0"/>
              </a:spcBef>
              <a:spcAft>
                <a:spcPts val="0"/>
              </a:spcAft>
              <a:buNone/>
            </a:pPr>
            <a:r>
              <a:rPr lang="en" sz="2800"/>
              <a:t>2022 Budget Presentation</a:t>
            </a:r>
            <a:endParaRPr sz="2800"/>
          </a:p>
          <a:p>
            <a:pPr indent="0" lvl="0" marL="0" rtl="0" algn="ctr">
              <a:spcBef>
                <a:spcPts val="0"/>
              </a:spcBef>
              <a:spcAft>
                <a:spcPts val="0"/>
              </a:spcAft>
              <a:buNone/>
            </a:pPr>
            <a:r>
              <a:rPr lang="en" sz="2800"/>
              <a:t>March 22, 2022</a:t>
            </a:r>
            <a:endParaRPr sz="2800"/>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2"/>
          <p:cNvPicPr preferRelativeResize="0"/>
          <p:nvPr/>
        </p:nvPicPr>
        <p:blipFill>
          <a:blip r:embed="rId3">
            <a:alphaModFix/>
          </a:blip>
          <a:stretch>
            <a:fillRect/>
          </a:stretch>
        </p:blipFill>
        <p:spPr>
          <a:xfrm>
            <a:off x="483450" y="0"/>
            <a:ext cx="8099126" cy="5197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471900" y="201450"/>
            <a:ext cx="8222100" cy="130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Laraway Road Corridor Project</a:t>
            </a:r>
            <a:endParaRPr/>
          </a:p>
          <a:p>
            <a:pPr indent="0" lvl="0" marL="0" rtl="0" algn="ctr">
              <a:spcBef>
                <a:spcPts val="0"/>
              </a:spcBef>
              <a:spcAft>
                <a:spcPts val="0"/>
              </a:spcAft>
              <a:buNone/>
            </a:pPr>
            <a:r>
              <a:rPr lang="en" sz="2000" u="sng">
                <a:solidFill>
                  <a:schemeClr val="hlink"/>
                </a:solidFill>
                <a:hlinkClick r:id="rId3"/>
              </a:rPr>
              <a:t>www.larawayroadcorridor.com</a:t>
            </a:r>
            <a:r>
              <a:rPr lang="en" sz="2000"/>
              <a:t> </a:t>
            </a:r>
            <a:endParaRPr sz="2000"/>
          </a:p>
        </p:txBody>
      </p:sp>
      <p:pic>
        <p:nvPicPr>
          <p:cNvPr id="131" name="Google Shape;131;p23"/>
          <p:cNvPicPr preferRelativeResize="0"/>
          <p:nvPr/>
        </p:nvPicPr>
        <p:blipFill>
          <a:blip r:embed="rId4">
            <a:alphaModFix/>
          </a:blip>
          <a:stretch>
            <a:fillRect/>
          </a:stretch>
        </p:blipFill>
        <p:spPr>
          <a:xfrm>
            <a:off x="1835525" y="1744750"/>
            <a:ext cx="5607424" cy="3398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Thanks!</a:t>
            </a:r>
            <a:endParaRPr sz="3000"/>
          </a:p>
        </p:txBody>
      </p:sp>
      <p:sp>
        <p:nvSpPr>
          <p:cNvPr id="137" name="Google Shape;137;p24"/>
          <p:cNvSpPr txBox="1"/>
          <p:nvPr>
            <p:ph idx="1" type="body"/>
          </p:nvPr>
        </p:nvSpPr>
        <p:spPr>
          <a:xfrm>
            <a:off x="226075" y="1536350"/>
            <a:ext cx="29502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Questions? </a:t>
            </a:r>
            <a:r>
              <a:rPr lang="en" sz="1800"/>
              <a:t>Contact us at: </a:t>
            </a:r>
            <a:endParaRPr sz="1800"/>
          </a:p>
          <a:p>
            <a:pPr indent="0" lvl="0" marL="0" rtl="0" algn="l">
              <a:spcBef>
                <a:spcPts val="1600"/>
              </a:spcBef>
              <a:spcAft>
                <a:spcPts val="0"/>
              </a:spcAft>
              <a:buNone/>
            </a:pPr>
            <a:r>
              <a:rPr lang="en" sz="1800" u="sng">
                <a:solidFill>
                  <a:schemeClr val="hlink"/>
                </a:solidFill>
                <a:hlinkClick r:id="rId3"/>
              </a:rPr>
              <a:t>board@autumnfields.net</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Resources for Residents:</a:t>
            </a:r>
            <a:endParaRPr sz="1800"/>
          </a:p>
          <a:p>
            <a:pPr indent="0" lvl="0" marL="0" rtl="0" algn="l">
              <a:spcBef>
                <a:spcPts val="1600"/>
              </a:spcBef>
              <a:spcAft>
                <a:spcPts val="0"/>
              </a:spcAft>
              <a:buNone/>
            </a:pPr>
            <a:r>
              <a:rPr lang="en" sz="1800" u="sng">
                <a:solidFill>
                  <a:schemeClr val="hlink"/>
                </a:solidFill>
                <a:hlinkClick r:id="rId4"/>
              </a:rPr>
              <a:t>https://autumnfields.net/</a:t>
            </a:r>
            <a:r>
              <a:rPr lang="en" sz="1800"/>
              <a:t> </a:t>
            </a:r>
            <a:endParaRPr sz="1800"/>
          </a:p>
          <a:p>
            <a:pPr indent="0" lvl="0" marL="0" rtl="0" algn="l">
              <a:spcBef>
                <a:spcPts val="160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 </a:t>
            </a:r>
            <a:endParaRPr sz="1400"/>
          </a:p>
        </p:txBody>
      </p:sp>
      <p:pic>
        <p:nvPicPr>
          <p:cNvPr id="138" name="Google Shape;138;p24"/>
          <p:cNvPicPr preferRelativeResize="0"/>
          <p:nvPr/>
        </p:nvPicPr>
        <p:blipFill>
          <a:blip r:embed="rId5">
            <a:alphaModFix/>
          </a:blip>
          <a:stretch>
            <a:fillRect/>
          </a:stretch>
        </p:blipFill>
        <p:spPr>
          <a:xfrm>
            <a:off x="3951000" y="570788"/>
            <a:ext cx="4692101" cy="4001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74" name="Google Shape;74;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Char char="●"/>
            </a:pPr>
            <a:r>
              <a:rPr lang="en" sz="2200">
                <a:solidFill>
                  <a:srgbClr val="000000"/>
                </a:solidFill>
              </a:rPr>
              <a:t>Meet your board members</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2021 Financial Review &amp; 2022 Budget</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Landscaping</a:t>
            </a:r>
            <a:r>
              <a:rPr lang="en" sz="2200">
                <a:solidFill>
                  <a:srgbClr val="000000"/>
                </a:solidFill>
              </a:rPr>
              <a:t> &amp; Maintenance Update</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Architectural</a:t>
            </a:r>
            <a:r>
              <a:rPr lang="en" sz="2200">
                <a:solidFill>
                  <a:srgbClr val="000000"/>
                </a:solidFill>
              </a:rPr>
              <a:t> Review Committee Update</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North Lot Proposal/Laraway Road Project</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Questions?</a:t>
            </a:r>
            <a:endParaRPr sz="2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460950" y="12570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Meet your Board Members	</a:t>
            </a:r>
            <a:endParaRPr/>
          </a:p>
        </p:txBody>
      </p:sp>
      <p:sp>
        <p:nvSpPr>
          <p:cNvPr id="80" name="Google Shape;80;p15"/>
          <p:cNvSpPr txBox="1"/>
          <p:nvPr/>
        </p:nvSpPr>
        <p:spPr>
          <a:xfrm>
            <a:off x="460950" y="1610600"/>
            <a:ext cx="77067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Roboto"/>
                <a:ea typeface="Roboto"/>
                <a:cs typeface="Roboto"/>
                <a:sym typeface="Roboto"/>
              </a:rPr>
              <a:t>David Hurst, President</a:t>
            </a:r>
            <a:endParaRPr sz="2600">
              <a:solidFill>
                <a:schemeClr val="lt1"/>
              </a:solidFill>
              <a:latin typeface="Roboto"/>
              <a:ea typeface="Roboto"/>
              <a:cs typeface="Roboto"/>
              <a:sym typeface="Roboto"/>
            </a:endParaRPr>
          </a:p>
          <a:p>
            <a:pPr indent="0" lvl="0" marL="0" rtl="0" algn="l">
              <a:spcBef>
                <a:spcPts val="0"/>
              </a:spcBef>
              <a:spcAft>
                <a:spcPts val="0"/>
              </a:spcAft>
              <a:buNone/>
            </a:pPr>
            <a:r>
              <a:rPr lang="en" sz="2600">
                <a:solidFill>
                  <a:schemeClr val="lt1"/>
                </a:solidFill>
                <a:latin typeface="Roboto"/>
                <a:ea typeface="Roboto"/>
                <a:cs typeface="Roboto"/>
                <a:sym typeface="Roboto"/>
              </a:rPr>
              <a:t>Greg Flesch, Secretary</a:t>
            </a:r>
            <a:endParaRPr sz="2600">
              <a:solidFill>
                <a:schemeClr val="lt1"/>
              </a:solidFill>
              <a:latin typeface="Roboto"/>
              <a:ea typeface="Roboto"/>
              <a:cs typeface="Roboto"/>
              <a:sym typeface="Roboto"/>
            </a:endParaRPr>
          </a:p>
          <a:p>
            <a:pPr indent="0" lvl="0" marL="0" rtl="0" algn="l">
              <a:spcBef>
                <a:spcPts val="0"/>
              </a:spcBef>
              <a:spcAft>
                <a:spcPts val="0"/>
              </a:spcAft>
              <a:buNone/>
            </a:pPr>
            <a:r>
              <a:rPr lang="en" sz="2600">
                <a:solidFill>
                  <a:schemeClr val="lt1"/>
                </a:solidFill>
                <a:latin typeface="Roboto"/>
                <a:ea typeface="Roboto"/>
                <a:cs typeface="Roboto"/>
                <a:sym typeface="Roboto"/>
              </a:rPr>
              <a:t>Ron Wojcik, Treasurer</a:t>
            </a:r>
            <a:endParaRPr sz="2600">
              <a:solidFill>
                <a:schemeClr val="lt1"/>
              </a:solidFill>
              <a:latin typeface="Roboto"/>
              <a:ea typeface="Roboto"/>
              <a:cs typeface="Roboto"/>
              <a:sym typeface="Roboto"/>
            </a:endParaRPr>
          </a:p>
          <a:p>
            <a:pPr indent="0" lvl="0" marL="0" rtl="0" algn="l">
              <a:spcBef>
                <a:spcPts val="0"/>
              </a:spcBef>
              <a:spcAft>
                <a:spcPts val="0"/>
              </a:spcAft>
              <a:buNone/>
            </a:pPr>
            <a:r>
              <a:rPr lang="en" sz="2600">
                <a:solidFill>
                  <a:schemeClr val="lt1"/>
                </a:solidFill>
                <a:latin typeface="Roboto"/>
                <a:ea typeface="Roboto"/>
                <a:cs typeface="Roboto"/>
                <a:sym typeface="Roboto"/>
              </a:rPr>
              <a:t>Laura Nienhouse, </a:t>
            </a:r>
            <a:r>
              <a:rPr lang="en" sz="2600">
                <a:solidFill>
                  <a:schemeClr val="lt1"/>
                </a:solidFill>
                <a:latin typeface="Roboto"/>
                <a:ea typeface="Roboto"/>
                <a:cs typeface="Roboto"/>
                <a:sym typeface="Roboto"/>
              </a:rPr>
              <a:t>Architectural</a:t>
            </a:r>
            <a:r>
              <a:rPr lang="en" sz="2600">
                <a:solidFill>
                  <a:schemeClr val="lt1"/>
                </a:solidFill>
                <a:latin typeface="Roboto"/>
                <a:ea typeface="Roboto"/>
                <a:cs typeface="Roboto"/>
                <a:sym typeface="Roboto"/>
              </a:rPr>
              <a:t> Review Committee</a:t>
            </a:r>
            <a:endParaRPr sz="2600">
              <a:solidFill>
                <a:schemeClr val="lt1"/>
              </a:solidFill>
              <a:latin typeface="Roboto"/>
              <a:ea typeface="Roboto"/>
              <a:cs typeface="Roboto"/>
              <a:sym typeface="Roboto"/>
            </a:endParaRPr>
          </a:p>
          <a:p>
            <a:pPr indent="0" lvl="0" marL="0" rtl="0" algn="l">
              <a:spcBef>
                <a:spcPts val="0"/>
              </a:spcBef>
              <a:spcAft>
                <a:spcPts val="0"/>
              </a:spcAft>
              <a:buNone/>
            </a:pPr>
            <a:r>
              <a:rPr lang="en" sz="2600">
                <a:solidFill>
                  <a:schemeClr val="lt1"/>
                </a:solidFill>
                <a:latin typeface="Roboto"/>
                <a:ea typeface="Roboto"/>
                <a:cs typeface="Roboto"/>
                <a:sym typeface="Roboto"/>
              </a:rPr>
              <a:t>Gunars Inka, Landscaping &amp; Maintenance</a:t>
            </a:r>
            <a:endParaRPr sz="2600">
              <a:solidFill>
                <a:schemeClr val="lt1"/>
              </a:solidFill>
              <a:latin typeface="Roboto"/>
              <a:ea typeface="Roboto"/>
              <a:cs typeface="Roboto"/>
              <a:sym typeface="Roboto"/>
            </a:endParaRPr>
          </a:p>
          <a:p>
            <a:pPr indent="0" lvl="0" marL="0" rtl="0" algn="l">
              <a:spcBef>
                <a:spcPts val="0"/>
              </a:spcBef>
              <a:spcAft>
                <a:spcPts val="0"/>
              </a:spcAft>
              <a:buNone/>
            </a:pPr>
            <a:r>
              <a:rPr lang="en" sz="2600">
                <a:solidFill>
                  <a:schemeClr val="lt1"/>
                </a:solidFill>
                <a:latin typeface="Roboto"/>
                <a:ea typeface="Roboto"/>
                <a:cs typeface="Roboto"/>
                <a:sym typeface="Roboto"/>
              </a:rPr>
              <a:t>Al Travaglini, Architectural Review Committee</a:t>
            </a:r>
            <a:endParaRPr sz="260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2021 Financial Review &amp; 2022 Budget</a:t>
            </a:r>
            <a:endParaRPr/>
          </a:p>
          <a:p>
            <a:pPr indent="0" lvl="0" marL="0" rtl="0" algn="ctr">
              <a:spcBef>
                <a:spcPts val="0"/>
              </a:spcBef>
              <a:spcAft>
                <a:spcPts val="0"/>
              </a:spcAft>
              <a:buNone/>
            </a:pPr>
            <a:r>
              <a:rPr lang="en"/>
              <a:t>(Income)</a:t>
            </a:r>
            <a:endParaRPr/>
          </a:p>
        </p:txBody>
      </p:sp>
      <p:pic>
        <p:nvPicPr>
          <p:cNvPr id="86" name="Google Shape;86;p16"/>
          <p:cNvPicPr preferRelativeResize="0"/>
          <p:nvPr/>
        </p:nvPicPr>
        <p:blipFill>
          <a:blip r:embed="rId3">
            <a:alphaModFix/>
          </a:blip>
          <a:stretch>
            <a:fillRect/>
          </a:stretch>
        </p:blipFill>
        <p:spPr>
          <a:xfrm>
            <a:off x="152400" y="3821563"/>
            <a:ext cx="3626031" cy="767700"/>
          </a:xfrm>
          <a:prstGeom prst="rect">
            <a:avLst/>
          </a:prstGeom>
          <a:noFill/>
          <a:ln>
            <a:noFill/>
          </a:ln>
        </p:spPr>
      </p:pic>
      <p:pic>
        <p:nvPicPr>
          <p:cNvPr id="87" name="Google Shape;87;p16"/>
          <p:cNvPicPr preferRelativeResize="0"/>
          <p:nvPr/>
        </p:nvPicPr>
        <p:blipFill>
          <a:blip r:embed="rId4">
            <a:alphaModFix/>
          </a:blip>
          <a:stretch>
            <a:fillRect/>
          </a:stretch>
        </p:blipFill>
        <p:spPr>
          <a:xfrm>
            <a:off x="152400" y="1782100"/>
            <a:ext cx="8839201" cy="1837063"/>
          </a:xfrm>
          <a:prstGeom prst="rect">
            <a:avLst/>
          </a:prstGeom>
          <a:noFill/>
          <a:ln>
            <a:noFill/>
          </a:ln>
        </p:spPr>
      </p:pic>
      <p:pic>
        <p:nvPicPr>
          <p:cNvPr id="88" name="Google Shape;88;p16"/>
          <p:cNvPicPr preferRelativeResize="0"/>
          <p:nvPr/>
        </p:nvPicPr>
        <p:blipFill>
          <a:blip r:embed="rId5">
            <a:alphaModFix/>
          </a:blip>
          <a:stretch>
            <a:fillRect/>
          </a:stretch>
        </p:blipFill>
        <p:spPr>
          <a:xfrm>
            <a:off x="4012000" y="3894850"/>
            <a:ext cx="4979601" cy="621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2021 Financial Review &amp; 2022 Budget </a:t>
            </a:r>
            <a:endParaRPr/>
          </a:p>
          <a:p>
            <a:pPr indent="0" lvl="0" marL="0" rtl="0" algn="ctr">
              <a:spcBef>
                <a:spcPts val="0"/>
              </a:spcBef>
              <a:spcAft>
                <a:spcPts val="0"/>
              </a:spcAft>
              <a:buNone/>
            </a:pPr>
            <a:r>
              <a:rPr lang="en"/>
              <a:t>(Expenses)</a:t>
            </a:r>
            <a:endParaRPr/>
          </a:p>
        </p:txBody>
      </p:sp>
      <p:pic>
        <p:nvPicPr>
          <p:cNvPr id="94" name="Google Shape;94;p17"/>
          <p:cNvPicPr preferRelativeResize="0"/>
          <p:nvPr/>
        </p:nvPicPr>
        <p:blipFill>
          <a:blip r:embed="rId3">
            <a:alphaModFix/>
          </a:blip>
          <a:stretch>
            <a:fillRect/>
          </a:stretch>
        </p:blipFill>
        <p:spPr>
          <a:xfrm>
            <a:off x="152400" y="1971475"/>
            <a:ext cx="8839202" cy="234858"/>
          </a:xfrm>
          <a:prstGeom prst="rect">
            <a:avLst/>
          </a:prstGeom>
          <a:noFill/>
          <a:ln>
            <a:noFill/>
          </a:ln>
        </p:spPr>
      </p:pic>
      <p:pic>
        <p:nvPicPr>
          <p:cNvPr id="95" name="Google Shape;95;p17"/>
          <p:cNvPicPr preferRelativeResize="0"/>
          <p:nvPr/>
        </p:nvPicPr>
        <p:blipFill>
          <a:blip r:embed="rId4">
            <a:alphaModFix/>
          </a:blip>
          <a:stretch>
            <a:fillRect/>
          </a:stretch>
        </p:blipFill>
        <p:spPr>
          <a:xfrm>
            <a:off x="152400" y="2358733"/>
            <a:ext cx="8839203" cy="23760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2021 Financial Review &amp; 2022 Budget </a:t>
            </a:r>
            <a:endParaRPr/>
          </a:p>
          <a:p>
            <a:pPr indent="0" lvl="0" marL="0" rtl="0" algn="ctr">
              <a:spcBef>
                <a:spcPts val="0"/>
              </a:spcBef>
              <a:spcAft>
                <a:spcPts val="0"/>
              </a:spcAft>
              <a:buNone/>
            </a:pPr>
            <a:r>
              <a:rPr lang="en"/>
              <a:t>(Expenses cont.)</a:t>
            </a:r>
            <a:endParaRPr/>
          </a:p>
        </p:txBody>
      </p:sp>
      <p:pic>
        <p:nvPicPr>
          <p:cNvPr id="101" name="Google Shape;101;p18"/>
          <p:cNvPicPr preferRelativeResize="0"/>
          <p:nvPr/>
        </p:nvPicPr>
        <p:blipFill>
          <a:blip r:embed="rId3">
            <a:alphaModFix/>
          </a:blip>
          <a:stretch>
            <a:fillRect/>
          </a:stretch>
        </p:blipFill>
        <p:spPr>
          <a:xfrm>
            <a:off x="163648" y="1839025"/>
            <a:ext cx="8838901" cy="234850"/>
          </a:xfrm>
          <a:prstGeom prst="rect">
            <a:avLst/>
          </a:prstGeom>
          <a:noFill/>
          <a:ln>
            <a:noFill/>
          </a:ln>
        </p:spPr>
      </p:pic>
      <p:pic>
        <p:nvPicPr>
          <p:cNvPr id="102" name="Google Shape;102;p18"/>
          <p:cNvPicPr preferRelativeResize="0"/>
          <p:nvPr/>
        </p:nvPicPr>
        <p:blipFill>
          <a:blip r:embed="rId4">
            <a:alphaModFix/>
          </a:blip>
          <a:stretch>
            <a:fillRect/>
          </a:stretch>
        </p:blipFill>
        <p:spPr>
          <a:xfrm>
            <a:off x="152400" y="2226275"/>
            <a:ext cx="8839203" cy="26686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Landscaping &amp; Maintenance Update</a:t>
            </a:r>
            <a:endParaRPr/>
          </a:p>
        </p:txBody>
      </p:sp>
      <p:sp>
        <p:nvSpPr>
          <p:cNvPr id="108" name="Google Shape;108;p19"/>
          <p:cNvSpPr txBox="1"/>
          <p:nvPr>
            <p:ph idx="1" type="body"/>
          </p:nvPr>
        </p:nvSpPr>
        <p:spPr>
          <a:xfrm>
            <a:off x="375750" y="1919100"/>
            <a:ext cx="8414400" cy="3224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Beary Landscaping maintenance contract renewed 2022-2024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Annual mulching to continue on rotation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Continue to remove and replace diseased and dead trees</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Tree/Shrub shortage, increasing costs</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Arborists expect further spread of disease to common area trees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Wolf Road common area berm damage/Progressive Insurance claim</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The Village of Frankfort is responsible for the maintenance of parkway trees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Autumn Fields entrance sign lighting and electrical repaired at no cost by resident Josh Luedtdke.  Thank you Josh!</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Architectural Review Committee Update</a:t>
            </a:r>
            <a:endParaRPr/>
          </a:p>
        </p:txBody>
      </p:sp>
      <p:sp>
        <p:nvSpPr>
          <p:cNvPr id="114" name="Google Shape;114;p20"/>
          <p:cNvSpPr txBox="1"/>
          <p:nvPr>
            <p:ph idx="1" type="body"/>
          </p:nvPr>
        </p:nvSpPr>
        <p:spPr>
          <a:xfrm>
            <a:off x="471900" y="1919075"/>
            <a:ext cx="8222100" cy="3224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solidFill>
                  <a:srgbClr val="000000"/>
                </a:solidFill>
              </a:rPr>
              <a:t>W</a:t>
            </a:r>
            <a:r>
              <a:rPr lang="en" sz="1700">
                <a:solidFill>
                  <a:srgbClr val="000000"/>
                </a:solidFill>
              </a:rPr>
              <a:t>hen you need a permit from the Village of Frankfort, you will need an ARC approval letter to give to the Village with the permit request.  </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It is HIGHLY recommended that you have the ARC approval letter to turn in with your permit paperwork so that it does not get </a:t>
            </a:r>
            <a:r>
              <a:rPr lang="en" sz="1700">
                <a:solidFill>
                  <a:srgbClr val="000000"/>
                </a:solidFill>
              </a:rPr>
              <a:t>separated</a:t>
            </a:r>
            <a:r>
              <a:rPr lang="en" sz="1700">
                <a:solidFill>
                  <a:srgbClr val="000000"/>
                </a:solidFill>
              </a:rPr>
              <a:t>.</a:t>
            </a:r>
            <a:endParaRPr sz="1700">
              <a:solidFill>
                <a:srgbClr val="000000"/>
              </a:solidFill>
            </a:endParaRPr>
          </a:p>
          <a:p>
            <a:pPr indent="-336550" lvl="0" marL="457200" rtl="0" algn="l">
              <a:spcBef>
                <a:spcPts val="0"/>
              </a:spcBef>
              <a:spcAft>
                <a:spcPts val="0"/>
              </a:spcAft>
              <a:buSzPts val="1700"/>
              <a:buChar char="●"/>
            </a:pPr>
            <a:r>
              <a:rPr lang="en" sz="1700">
                <a:solidFill>
                  <a:srgbClr val="000000"/>
                </a:solidFill>
              </a:rPr>
              <a:t>To obtain an ARC letter, the </a:t>
            </a:r>
            <a:r>
              <a:rPr b="1" lang="en" sz="1700" u="sng">
                <a:solidFill>
                  <a:srgbClr val="000000"/>
                </a:solidFill>
              </a:rPr>
              <a:t>homeowner</a:t>
            </a:r>
            <a:r>
              <a:rPr lang="en" sz="1700">
                <a:solidFill>
                  <a:srgbClr val="000000"/>
                </a:solidFill>
              </a:rPr>
              <a:t> must contact</a:t>
            </a:r>
            <a:r>
              <a:rPr lang="en" sz="1700"/>
              <a:t> </a:t>
            </a:r>
            <a:r>
              <a:rPr lang="en" sz="1700" u="sng">
                <a:solidFill>
                  <a:srgbClr val="0000FF"/>
                </a:solidFill>
                <a:hlinkClick r:id="rId3">
                  <a:extLst>
                    <a:ext uri="{A12FA001-AC4F-418D-AE19-62706E023703}">
                      <ahyp:hlinkClr val="tx"/>
                    </a:ext>
                  </a:extLst>
                </a:hlinkClick>
              </a:rPr>
              <a:t>arc@autumnfields.net</a:t>
            </a:r>
            <a:r>
              <a:rPr lang="en" sz="1700">
                <a:solidFill>
                  <a:srgbClr val="0000FF"/>
                </a:solidFill>
              </a:rPr>
              <a:t> </a:t>
            </a:r>
            <a:r>
              <a:rPr lang="en" sz="1700">
                <a:solidFill>
                  <a:srgbClr val="000000"/>
                </a:solidFill>
              </a:rPr>
              <a:t>with:</a:t>
            </a:r>
            <a:endParaRPr sz="1700">
              <a:solidFill>
                <a:srgbClr val="000000"/>
              </a:solidFill>
            </a:endParaRPr>
          </a:p>
          <a:p>
            <a:pPr indent="-336550" lvl="1" marL="914400" rtl="0" algn="l">
              <a:spcBef>
                <a:spcPts val="0"/>
              </a:spcBef>
              <a:spcAft>
                <a:spcPts val="0"/>
              </a:spcAft>
              <a:buClr>
                <a:srgbClr val="000000"/>
              </a:buClr>
              <a:buSzPts val="1700"/>
              <a:buChar char="○"/>
            </a:pPr>
            <a:r>
              <a:rPr lang="en" sz="1700">
                <a:solidFill>
                  <a:srgbClr val="000000"/>
                </a:solidFill>
              </a:rPr>
              <a:t>Homeowner’s name, address and phone number. </a:t>
            </a:r>
            <a:endParaRPr sz="1700">
              <a:solidFill>
                <a:srgbClr val="000000"/>
              </a:solidFill>
            </a:endParaRPr>
          </a:p>
          <a:p>
            <a:pPr indent="-336550" lvl="1" marL="914400" rtl="0" algn="l">
              <a:spcBef>
                <a:spcPts val="0"/>
              </a:spcBef>
              <a:spcAft>
                <a:spcPts val="0"/>
              </a:spcAft>
              <a:buClr>
                <a:srgbClr val="000000"/>
              </a:buClr>
              <a:buSzPts val="1700"/>
              <a:buChar char="○"/>
            </a:pPr>
            <a:r>
              <a:rPr lang="en" sz="1700">
                <a:solidFill>
                  <a:srgbClr val="000000"/>
                </a:solidFill>
              </a:rPr>
              <a:t>Contractor company name, contact person and phone number. </a:t>
            </a:r>
            <a:endParaRPr sz="1700">
              <a:solidFill>
                <a:srgbClr val="000000"/>
              </a:solidFill>
            </a:endParaRPr>
          </a:p>
          <a:p>
            <a:pPr indent="-336550" lvl="1" marL="914400" rtl="0" algn="l">
              <a:spcBef>
                <a:spcPts val="0"/>
              </a:spcBef>
              <a:spcAft>
                <a:spcPts val="0"/>
              </a:spcAft>
              <a:buClr>
                <a:srgbClr val="000000"/>
              </a:buClr>
              <a:buSzPts val="1700"/>
              <a:buChar char="○"/>
            </a:pPr>
            <a:r>
              <a:rPr lang="en" sz="1700">
                <a:solidFill>
                  <a:srgbClr val="000000"/>
                </a:solidFill>
              </a:rPr>
              <a:t>Description of work to be done. </a:t>
            </a:r>
            <a:endParaRPr sz="1700">
              <a:solidFill>
                <a:srgbClr val="000000"/>
              </a:solidFill>
            </a:endParaRPr>
          </a:p>
          <a:p>
            <a:pPr indent="-336550" lvl="1" marL="914400" rtl="0" algn="l">
              <a:spcBef>
                <a:spcPts val="0"/>
              </a:spcBef>
              <a:spcAft>
                <a:spcPts val="0"/>
              </a:spcAft>
              <a:buClr>
                <a:srgbClr val="000000"/>
              </a:buClr>
              <a:buSzPts val="1700"/>
              <a:buChar char="○"/>
            </a:pPr>
            <a:r>
              <a:rPr lang="en" sz="1700">
                <a:solidFill>
                  <a:srgbClr val="000000"/>
                </a:solidFill>
              </a:rPr>
              <a:t>Brand of product and color choice. </a:t>
            </a:r>
            <a:endParaRPr sz="1700">
              <a:solidFill>
                <a:srgbClr val="000000"/>
              </a:solidFill>
            </a:endParaRPr>
          </a:p>
          <a:p>
            <a:pPr indent="0" lvl="0" marL="45720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471900" y="201450"/>
            <a:ext cx="8222100" cy="130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Casey’s Gas Station Proposal </a:t>
            </a:r>
            <a:endParaRPr/>
          </a:p>
          <a:p>
            <a:pPr indent="0" lvl="0" marL="0" rtl="0" algn="ctr">
              <a:spcBef>
                <a:spcPts val="0"/>
              </a:spcBef>
              <a:spcAft>
                <a:spcPts val="0"/>
              </a:spcAft>
              <a:buNone/>
            </a:pPr>
            <a:r>
              <a:rPr lang="en"/>
              <a:t>SE Corner of Wolf &amp; Laraway</a:t>
            </a:r>
            <a:endParaRPr/>
          </a:p>
        </p:txBody>
      </p:sp>
      <p:pic>
        <p:nvPicPr>
          <p:cNvPr id="120" name="Google Shape;120;p21"/>
          <p:cNvPicPr preferRelativeResize="0"/>
          <p:nvPr/>
        </p:nvPicPr>
        <p:blipFill>
          <a:blip r:embed="rId3">
            <a:alphaModFix/>
          </a:blip>
          <a:stretch>
            <a:fillRect/>
          </a:stretch>
        </p:blipFill>
        <p:spPr>
          <a:xfrm>
            <a:off x="219550" y="2108425"/>
            <a:ext cx="8839199" cy="2428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