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theme/themeOverride15.xml" ContentType="application/vnd.openxmlformats-officedocument.themeOverride+xml"/>
  <Override PartName="/ppt/notesSlides/notesSlide17.xml" ContentType="application/vnd.openxmlformats-officedocument.presentationml.notesSlide+xml"/>
  <Override PartName="/ppt/theme/themeOverride16.xml" ContentType="application/vnd.openxmlformats-officedocument.themeOverride+xml"/>
  <Override PartName="/ppt/notesSlides/notesSlide18.xml" ContentType="application/vnd.openxmlformats-officedocument.presentationml.notesSlide+xml"/>
  <Override PartName="/ppt/theme/themeOverride17.xml" ContentType="application/vnd.openxmlformats-officedocument.themeOverride+xml"/>
  <Override PartName="/ppt/notesSlides/notesSlide19.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ppt/theme/themeOverride19.xml" ContentType="application/vnd.openxmlformats-officedocument.themeOverride+xml"/>
  <Override PartName="/ppt/notesSlides/notesSlide21.xml" ContentType="application/vnd.openxmlformats-officedocument.presentationml.notesSlide+xml"/>
  <Override PartName="/ppt/theme/themeOverride20.xml" ContentType="application/vnd.openxmlformats-officedocument.themeOverride+xml"/>
  <Override PartName="/ppt/notesSlides/notesSlide22.xml" ContentType="application/vnd.openxmlformats-officedocument.presentationml.notesSlide+xml"/>
  <Override PartName="/ppt/theme/themeOverride21.xml" ContentType="application/vnd.openxmlformats-officedocument.themeOverride+xml"/>
  <Override PartName="/ppt/notesSlides/notesSlide23.xml" ContentType="application/vnd.openxmlformats-officedocument.presentationml.notesSlide+xml"/>
  <Override PartName="/ppt/theme/themeOverride22.xml" ContentType="application/vnd.openxmlformats-officedocument.themeOverride+xml"/>
  <Override PartName="/ppt/notesSlides/notesSlide24.xml" ContentType="application/vnd.openxmlformats-officedocument.presentationml.notesSlide+xml"/>
  <Override PartName="/ppt/theme/themeOverride23.xml" ContentType="application/vnd.openxmlformats-officedocument.themeOverride+xml"/>
  <Override PartName="/ppt/notesSlides/notesSlide25.xml" ContentType="application/vnd.openxmlformats-officedocument.presentationml.notesSlide+xml"/>
  <Override PartName="/ppt/theme/themeOverride24.xml" ContentType="application/vnd.openxmlformats-officedocument.themeOverride+xml"/>
  <Override PartName="/ppt/notesSlides/notesSlide26.xml" ContentType="application/vnd.openxmlformats-officedocument.presentationml.notesSlide+xml"/>
  <Override PartName="/ppt/theme/themeOverride25.xml" ContentType="application/vnd.openxmlformats-officedocument.themeOverride+xml"/>
  <Override PartName="/ppt/notesSlides/notesSlide27.xml" ContentType="application/vnd.openxmlformats-officedocument.presentationml.notesSlide+xml"/>
  <Override PartName="/ppt/theme/themeOverride26.xml" ContentType="application/vnd.openxmlformats-officedocument.themeOverride+xml"/>
  <Override PartName="/ppt/notesSlides/notesSlide28.xml" ContentType="application/vnd.openxmlformats-officedocument.presentationml.notesSlide+xml"/>
  <Override PartName="/ppt/theme/themeOverride27.xml" ContentType="application/vnd.openxmlformats-officedocument.themeOverride+xml"/>
  <Override PartName="/ppt/notesSlides/notesSlide29.xml" ContentType="application/vnd.openxmlformats-officedocument.presentationml.notesSlide+xml"/>
  <Override PartName="/ppt/theme/themeOverride28.xml" ContentType="application/vnd.openxmlformats-officedocument.themeOverride+xml"/>
  <Override PartName="/ppt/notesSlides/notesSlide30.xml" ContentType="application/vnd.openxmlformats-officedocument.presentationml.notesSlide+xml"/>
  <Override PartName="/ppt/theme/themeOverride29.xml" ContentType="application/vnd.openxmlformats-officedocument.themeOverride+xml"/>
  <Override PartName="/ppt/notesSlides/notesSlide31.xml" ContentType="application/vnd.openxmlformats-officedocument.presentationml.notesSlide+xml"/>
  <Override PartName="/ppt/theme/themeOverride30.xml" ContentType="application/vnd.openxmlformats-officedocument.themeOverride+xml"/>
  <Override PartName="/ppt/notesSlides/notesSlide32.xml" ContentType="application/vnd.openxmlformats-officedocument.presentationml.notesSlide+xml"/>
  <Override PartName="/ppt/theme/themeOverride31.xml" ContentType="application/vnd.openxmlformats-officedocument.themeOverride+xml"/>
  <Override PartName="/ppt/notesSlides/notesSlide33.xml" ContentType="application/vnd.openxmlformats-officedocument.presentationml.notesSlide+xml"/>
  <Override PartName="/ppt/theme/themeOverride3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6" r:id="rId2"/>
    <p:sldMasterId id="2147484044" r:id="rId3"/>
  </p:sldMasterIdLst>
  <p:notesMasterIdLst>
    <p:notesMasterId r:id="rId39"/>
  </p:notesMasterIdLst>
  <p:handoutMasterIdLst>
    <p:handoutMasterId r:id="rId40"/>
  </p:handoutMasterIdLst>
  <p:sldIdLst>
    <p:sldId id="341" r:id="rId4"/>
    <p:sldId id="5354" r:id="rId5"/>
    <p:sldId id="499" r:id="rId6"/>
    <p:sldId id="257" r:id="rId7"/>
    <p:sldId id="2748" r:id="rId8"/>
    <p:sldId id="5488" r:id="rId9"/>
    <p:sldId id="5475" r:id="rId10"/>
    <p:sldId id="302" r:id="rId11"/>
    <p:sldId id="2766" r:id="rId12"/>
    <p:sldId id="267" r:id="rId13"/>
    <p:sldId id="268" r:id="rId14"/>
    <p:sldId id="5489" r:id="rId15"/>
    <p:sldId id="5490" r:id="rId16"/>
    <p:sldId id="5491" r:id="rId17"/>
    <p:sldId id="376" r:id="rId18"/>
    <p:sldId id="5492" r:id="rId19"/>
    <p:sldId id="279" r:id="rId20"/>
    <p:sldId id="351" r:id="rId21"/>
    <p:sldId id="5493" r:id="rId22"/>
    <p:sldId id="397" r:id="rId23"/>
    <p:sldId id="470" r:id="rId24"/>
    <p:sldId id="7387" r:id="rId25"/>
    <p:sldId id="7388" r:id="rId26"/>
    <p:sldId id="7389" r:id="rId27"/>
    <p:sldId id="271" r:id="rId28"/>
    <p:sldId id="2796" r:id="rId29"/>
    <p:sldId id="272" r:id="rId30"/>
    <p:sldId id="273" r:id="rId31"/>
    <p:sldId id="2844" r:id="rId32"/>
    <p:sldId id="2736" r:id="rId33"/>
    <p:sldId id="275" r:id="rId34"/>
    <p:sldId id="274" r:id="rId35"/>
    <p:sldId id="276" r:id="rId36"/>
    <p:sldId id="277" r:id="rId37"/>
    <p:sldId id="278" r:id="rId38"/>
  </p:sldIdLst>
  <p:sldSz cx="9144000" cy="5143500" type="screen16x9"/>
  <p:notesSz cx="6858000" cy="9144000"/>
  <p:custDataLst>
    <p:tags r:id="rId41"/>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Main" id="{903F115E-A04A-4336-BB20-2DECD2347ED9}">
          <p14:sldIdLst>
            <p14:sldId id="341"/>
            <p14:sldId id="5354"/>
            <p14:sldId id="499"/>
            <p14:sldId id="257"/>
            <p14:sldId id="2748"/>
            <p14:sldId id="5488"/>
            <p14:sldId id="5475"/>
            <p14:sldId id="302"/>
            <p14:sldId id="2766"/>
            <p14:sldId id="267"/>
            <p14:sldId id="268"/>
            <p14:sldId id="5489"/>
            <p14:sldId id="5490"/>
            <p14:sldId id="5491"/>
            <p14:sldId id="376"/>
            <p14:sldId id="5492"/>
            <p14:sldId id="279"/>
            <p14:sldId id="351"/>
            <p14:sldId id="5493"/>
            <p14:sldId id="397"/>
            <p14:sldId id="470"/>
            <p14:sldId id="7387"/>
            <p14:sldId id="7388"/>
            <p14:sldId id="7389"/>
            <p14:sldId id="271"/>
            <p14:sldId id="2796"/>
            <p14:sldId id="272"/>
            <p14:sldId id="273"/>
            <p14:sldId id="2844"/>
            <p14:sldId id="2736"/>
            <p14:sldId id="275"/>
            <p14:sldId id="274"/>
            <p14:sldId id="276"/>
            <p14:sldId id="277"/>
            <p14:sldId id="27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Sumit Patel -X (patsum - FUTURE STATE at Cisco)" initials="SP-(-FSaC" lastIdx="33" clrIdx="1">
    <p:extLst>
      <p:ext uri="{19B8F6BF-5375-455C-9EA6-DF929625EA0E}">
        <p15:presenceInfo xmlns:p15="http://schemas.microsoft.com/office/powerpoint/2012/main" userId="S-1-5-21-1708537768-1303643608-725345543-10857946" providerId="AD"/>
      </p:ext>
    </p:extLst>
  </p:cmAuthor>
  <p:cmAuthor id="2" name="Barb Rigel (brigel)" initials="BR(" lastIdx="1" clrIdx="2">
    <p:extLst>
      <p:ext uri="{19B8F6BF-5375-455C-9EA6-DF929625EA0E}">
        <p15:presenceInfo xmlns:p15="http://schemas.microsoft.com/office/powerpoint/2012/main" userId="S-1-5-21-1708537768-1303643608-725345543-11624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a:srgbClr val="FF33CC"/>
    <a:srgbClr val="FBAB18"/>
    <a:srgbClr val="86DBF2"/>
    <a:srgbClr val="E6E6E6"/>
    <a:srgbClr val="26194B"/>
    <a:srgbClr val="049FD9"/>
    <a:srgbClr val="1FAED4"/>
    <a:srgbClr val="72C0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58" autoAdjust="0"/>
    <p:restoredTop sz="92518" autoAdjust="0"/>
  </p:normalViewPr>
  <p:slideViewPr>
    <p:cSldViewPr snapToGrid="0" snapToObjects="1" showGuides="1">
      <p:cViewPr varScale="1">
        <p:scale>
          <a:sx n="137" d="100"/>
          <a:sy n="137" d="100"/>
        </p:scale>
        <p:origin x="462" y="114"/>
      </p:cViewPr>
      <p:guideLst>
        <p:guide orient="horz" pos="1620"/>
        <p:guide pos="2880"/>
      </p:guideLst>
    </p:cSldViewPr>
  </p:slideViewPr>
  <p:notesTextViewPr>
    <p:cViewPr>
      <p:scale>
        <a:sx n="125" d="100"/>
        <a:sy n="125" d="100"/>
      </p:scale>
      <p:origin x="0" y="0"/>
    </p:cViewPr>
  </p:notesTextViewPr>
  <p:sorterViewPr>
    <p:cViewPr>
      <p:scale>
        <a:sx n="131" d="100"/>
        <a:sy n="131" d="100"/>
      </p:scale>
      <p:origin x="0" y="0"/>
    </p:cViewPr>
  </p:sorterViewPr>
  <p:notesViewPr>
    <p:cSldViewPr snapToGrid="0" snapToObjects="1" showGuides="1">
      <p:cViewPr varScale="1">
        <p:scale>
          <a:sx n="49" d="100"/>
          <a:sy n="49" d="100"/>
        </p:scale>
        <p:origin x="1878" y="1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10/31/2019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10/31/2019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isco.com/c/en/us/about/case-studies-customer-success-stories/atlanta-braves.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isco.com/c/dam/en/us/services/collateral/se/strategically-solving-dx-wp.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formation-age.com/state-application-development-growing-says-gartner-123464619/"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gartner.com/smarterwithgartner/make-application-development-cool-again/" TargetMode="External"/><Relationship Id="rId5" Type="http://schemas.openxmlformats.org/officeDocument/2006/relationships/hyperlink" Target="https://www.cio.com/article/3235726/5-hurdles-to-adopting-devops.html" TargetMode="External"/><Relationship Id="rId4" Type="http://schemas.openxmlformats.org/officeDocument/2006/relationships/hyperlink" Target="https://www.accenture.com/_acnmedia/PDF-80/Accenture-gbu-mobility-whitepaper-1.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298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CiscoSansTT ExtraLight" pitchFamily="34" charset="0"/>
                <a:cs typeface="CiscoSansTT ExtraLight" pitchFamily="34" charset="0"/>
              </a:rPr>
              <a:t>Our team of experts is ready to guide you, every step of the way along your intent-based networking journey throughout your entire transformation.  </a:t>
            </a:r>
          </a:p>
          <a:p>
            <a:pPr lvl="0"/>
            <a:r>
              <a:rPr lang="en-US" dirty="0">
                <a:latin typeface="CiscoSansTT ExtraLight" pitchFamily="34" charset="0"/>
                <a:cs typeface="CiscoSansTT ExtraLight" pitchFamily="34" charset="0"/>
              </a:rPr>
              <a:t>Let’s talk about each step:</a:t>
            </a:r>
          </a:p>
          <a:p>
            <a:r>
              <a:rPr lang="en-US" dirty="0">
                <a:latin typeface="CiscoSansTT ExtraLight" pitchFamily="34" charset="0"/>
                <a:cs typeface="CiscoSansTT ExtraLight" pitchFamily="34" charset="0"/>
              </a:rPr>
              <a:t> </a:t>
            </a:r>
          </a:p>
          <a:p>
            <a:pPr lvl="0"/>
            <a:r>
              <a:rPr lang="en-US" b="1" dirty="0">
                <a:latin typeface="CiscoSansTT ExtraLight" pitchFamily="34" charset="0"/>
                <a:cs typeface="CiscoSansTT ExtraLight" pitchFamily="34" charset="0"/>
              </a:rPr>
              <a:t>Onboard</a:t>
            </a:r>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Define program plans and success criteria</a:t>
            </a:r>
          </a:p>
          <a:p>
            <a:pPr lvl="0"/>
            <a:r>
              <a:rPr lang="en-US" b="1" dirty="0">
                <a:latin typeface="CiscoSansTT ExtraLight" pitchFamily="34" charset="0"/>
                <a:cs typeface="CiscoSansTT ExtraLight" pitchFamily="34" charset="0"/>
              </a:rPr>
              <a:t>Implement</a:t>
            </a:r>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Deploy and integrate with your current infrastructure</a:t>
            </a:r>
          </a:p>
          <a:p>
            <a:pPr lvl="0"/>
            <a:r>
              <a:rPr lang="en-US" b="1" dirty="0">
                <a:latin typeface="CiscoSansTT ExtraLight" pitchFamily="34" charset="0"/>
                <a:cs typeface="CiscoSansTT ExtraLight" pitchFamily="34" charset="0"/>
              </a:rPr>
              <a:t>Use</a:t>
            </a:r>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Start consuming your Cisco solution with an initial use case</a:t>
            </a:r>
          </a:p>
          <a:p>
            <a:pPr lvl="0"/>
            <a:r>
              <a:rPr lang="en-US" b="1" dirty="0">
                <a:latin typeface="CiscoSansTT ExtraLight" pitchFamily="34" charset="0"/>
                <a:cs typeface="CiscoSansTT ExtraLight" pitchFamily="34" charset="0"/>
              </a:rPr>
              <a:t>Engage</a:t>
            </a:r>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Extend your footprint across use cases and infrastructure scope</a:t>
            </a:r>
          </a:p>
          <a:p>
            <a:pPr lvl="0"/>
            <a:r>
              <a:rPr lang="en-US" b="1" dirty="0">
                <a:latin typeface="CiscoSansTT ExtraLight" pitchFamily="34" charset="0"/>
                <a:cs typeface="CiscoSansTT ExtraLight" pitchFamily="34" charset="0"/>
              </a:rPr>
              <a:t>Adopt</a:t>
            </a:r>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Extend to enterprise-wide deployment and integrations to realize the full benefits</a:t>
            </a:r>
          </a:p>
          <a:p>
            <a:pPr lvl="0"/>
            <a:r>
              <a:rPr lang="en-US" b="1" dirty="0">
                <a:latin typeface="CiscoSansTT ExtraLight" pitchFamily="34" charset="0"/>
                <a:cs typeface="CiscoSansTT ExtraLight" pitchFamily="34" charset="0"/>
              </a:rPr>
              <a:t>Optimize</a:t>
            </a:r>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Optimize performance through upgrades and process changes</a:t>
            </a:r>
          </a:p>
          <a:p>
            <a:r>
              <a:rPr lang="en-US" b="1" dirty="0">
                <a:latin typeface="CiscoSansTT ExtraLight" pitchFamily="34" charset="0"/>
                <a:cs typeface="CiscoSansTT ExtraLight" pitchFamily="34" charset="0"/>
              </a:rPr>
              <a:t> </a:t>
            </a:r>
            <a:endParaRPr lang="en-US" dirty="0">
              <a:latin typeface="CiscoSansTT ExtraLight" pitchFamily="34" charset="0"/>
              <a:cs typeface="CiscoSansTT ExtraLight" pitchFamily="34" charset="0"/>
            </a:endParaRPr>
          </a:p>
          <a:p>
            <a:endParaRPr lang="en-GB" noProof="1">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2431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iscoSansTT ExtraLight" pitchFamily="34" charset="0"/>
                <a:cs typeface="CiscoSansTT ExtraLight" pitchFamily="34" charset="0"/>
              </a:rPr>
              <a:t>Our end-to-end portfolio of services helps you accelerate transformation with less risk and disruption. Expert guidance makes your journey to the new network more secure, simple, agile, and innovative. </a:t>
            </a:r>
          </a:p>
          <a:p>
            <a:endParaRPr lang="en-US" dirty="0">
              <a:latin typeface="CiscoSansTT ExtraLight" pitchFamily="34" charset="0"/>
              <a:cs typeface="CiscoSansTT ExtraLight" pitchFamily="34" charset="0"/>
            </a:endParaRPr>
          </a:p>
          <a:p>
            <a:pPr marL="171450" indent="-171450" defTabSz="470230">
              <a:buFont typeface="Arial" panose="020B0604020202020204" pitchFamily="34" charset="0"/>
              <a:buChar char="•"/>
              <a:defRPr/>
            </a:pPr>
            <a:r>
              <a:rPr lang="en-US" dirty="0">
                <a:latin typeface="CiscoSansTT ExtraLight" pitchFamily="34" charset="0"/>
                <a:cs typeface="CiscoSansTT ExtraLight" pitchFamily="34" charset="0"/>
              </a:rPr>
              <a:t>We’ve  been helping customers transform and optimize networks for more than 30 years. Our expert guidance spans the entire IT adoption lifecycle so you can easily move wherever business takes you.</a:t>
            </a:r>
          </a:p>
          <a:p>
            <a:pPr defTabSz="470230">
              <a:defRPr/>
            </a:pPr>
            <a:r>
              <a:rPr lang="en-US" dirty="0">
                <a:latin typeface="CiscoSansTT ExtraLight" pitchFamily="34" charset="0"/>
                <a:cs typeface="CiscoSansTT ExtraLight" pitchFamily="34" charset="0"/>
              </a:rPr>
              <a:t> </a:t>
            </a:r>
          </a:p>
          <a:p>
            <a:pPr marL="171450" indent="-171450" defTabSz="470230">
              <a:buFont typeface="Arial" panose="020B0604020202020204" pitchFamily="34" charset="0"/>
              <a:buChar char="•"/>
              <a:defRPr/>
            </a:pPr>
            <a:r>
              <a:rPr lang="en-US" dirty="0">
                <a:latin typeface="CiscoSansTT ExtraLight" pitchFamily="34" charset="0"/>
                <a:cs typeface="CiscoSansTT ExtraLight" pitchFamily="34" charset="0"/>
              </a:rPr>
              <a:t>It starts with infrastructure readiness. Advisory and Implementation services help define your IT vision and strategy with validated designs for integration of new technologies. Our dedicated advisors work with you to address risks and boost agility so you can upgrade with confidence using our proven best practices and tools that will help unlock your desired business outcomes. </a:t>
            </a:r>
          </a:p>
          <a:p>
            <a:pPr marL="171450" indent="-171450">
              <a:buFont typeface="Arial" panose="020B0604020202020204" pitchFamily="34" charset="0"/>
              <a:buChar char="•"/>
            </a:pPr>
            <a:endParaRPr lang="en-US" dirty="0">
              <a:latin typeface="CiscoSansTT ExtraLight" pitchFamily="34" charset="0"/>
              <a:cs typeface="CiscoSansTT ExtraLight" pitchFamily="34" charset="0"/>
            </a:endParaRPr>
          </a:p>
          <a:p>
            <a:pPr marL="171450" indent="-171450">
              <a:buFont typeface="Arial" panose="020B0604020202020204" pitchFamily="34" charset="0"/>
              <a:buChar char="•"/>
            </a:pPr>
            <a:r>
              <a:rPr lang="en-US" dirty="0">
                <a:latin typeface="CiscoSansTT ExtraLight" pitchFamily="34" charset="0"/>
                <a:cs typeface="CiscoSansTT ExtraLight" pitchFamily="34" charset="0"/>
              </a:rPr>
              <a:t>Once deployed, the focus turns to running your IT environment more efficiently and effectively. Our Optimization services let you predict opportunities with analytics and insights so you can make the most of your technology while maximizing network uptime.  </a:t>
            </a:r>
          </a:p>
          <a:p>
            <a:pPr marL="171450" indent="-171450">
              <a:buFont typeface="Arial" panose="020B0604020202020204" pitchFamily="34" charset="0"/>
              <a:buChar char="•"/>
            </a:pPr>
            <a:endParaRPr lang="en-US" dirty="0">
              <a:latin typeface="CiscoSansTT ExtraLight" pitchFamily="34" charset="0"/>
              <a:cs typeface="CiscoSansTT ExtraLight" pitchFamily="34" charset="0"/>
            </a:endParaRPr>
          </a:p>
          <a:p>
            <a:pPr marL="171450" indent="-171450">
              <a:buFont typeface="Arial" panose="020B0604020202020204" pitchFamily="34" charset="0"/>
              <a:buChar char="•"/>
            </a:pPr>
            <a:r>
              <a:rPr lang="en-US" dirty="0">
                <a:latin typeface="CiscoSansTT ExtraLight" pitchFamily="34" charset="0"/>
                <a:cs typeface="CiscoSansTT ExtraLight" pitchFamily="34" charset="0"/>
              </a:rPr>
              <a:t>Managed services offers proactive management, monitoring, and optimization of your network infrastructure and processes so you can reduce costly inefficiencies. </a:t>
            </a:r>
          </a:p>
          <a:p>
            <a:pPr marL="171450" indent="-171450">
              <a:buFont typeface="Arial" panose="020B0604020202020204" pitchFamily="34" charset="0"/>
              <a:buChar char="•"/>
            </a:pPr>
            <a:endParaRPr lang="en-US" dirty="0">
              <a:latin typeface="CiscoSansTT ExtraLight" pitchFamily="34" charset="0"/>
              <a:cs typeface="CiscoSansTT ExtraLight" pitchFamily="34" charset="0"/>
            </a:endParaRPr>
          </a:p>
          <a:p>
            <a:pPr marL="171450" indent="-171450">
              <a:buFont typeface="Arial" panose="020B0604020202020204" pitchFamily="34" charset="0"/>
              <a:buChar char="•"/>
            </a:pPr>
            <a:r>
              <a:rPr lang="en-US" dirty="0">
                <a:latin typeface="CiscoSansTT ExtraLight" pitchFamily="34" charset="0"/>
                <a:cs typeface="CiscoSansTT ExtraLight" pitchFamily="34" charset="0"/>
              </a:rPr>
              <a:t>Our award-winning Technical services provide 24/7 centralized support to help you maintain business continuity and keep things running smoothly. We’ll minimize disruption by resolving critical issues 50% faster, which improves operations and reduces risk.  </a:t>
            </a:r>
          </a:p>
          <a:p>
            <a:pPr marL="171450" indent="-171450">
              <a:buFont typeface="Arial" panose="020B0604020202020204" pitchFamily="34" charset="0"/>
              <a:buChar char="•"/>
            </a:pPr>
            <a:endParaRPr lang="en-US" dirty="0">
              <a:latin typeface="CiscoSansTT ExtraLight" pitchFamily="34" charset="0"/>
              <a:cs typeface="CiscoSansTT ExtraLight" pitchFamily="34" charset="0"/>
            </a:endParaRPr>
          </a:p>
          <a:p>
            <a:pPr marL="171450" indent="-171450">
              <a:buFont typeface="Arial" panose="020B0604020202020204" pitchFamily="34" charset="0"/>
              <a:buChar char="•"/>
            </a:pPr>
            <a:r>
              <a:rPr lang="en-US" dirty="0">
                <a:latin typeface="CiscoSansTT ExtraLight" pitchFamily="34" charset="0"/>
                <a:cs typeface="CiscoSansTT ExtraLight" pitchFamily="34" charset="0"/>
              </a:rPr>
              <a:t>We offer hands-on, instructor-led training services and on-demand virtual learning to build your in-house skills so your staff can hit the ground running and stay ahead of technology evolution.</a:t>
            </a:r>
          </a:p>
          <a:p>
            <a:endParaRPr lang="en-US" dirty="0">
              <a:latin typeface="CiscoSansTT ExtraLight" pitchFamily="34" charset="0"/>
              <a:cs typeface="CiscoSansTT ExtraLight" pitchFamily="34" charset="0"/>
            </a:endParaRPr>
          </a:p>
          <a:p>
            <a:pPr marL="171450" indent="-171450">
              <a:buFont typeface="Arial" panose="020B0604020202020204" pitchFamily="34" charset="0"/>
              <a:buChar char="•"/>
            </a:pPr>
            <a:r>
              <a:rPr lang="en-US" b="1" dirty="0">
                <a:latin typeface="CiscoSansTT ExtraLight" pitchFamily="34" charset="0"/>
                <a:cs typeface="CiscoSansTT ExtraLight" pitchFamily="34" charset="0"/>
              </a:rPr>
              <a:t>Throughout the lifecycle, security must be the foundation of the network, not an afterthought</a:t>
            </a:r>
            <a:r>
              <a:rPr lang="en-US" dirty="0">
                <a:latin typeface="CiscoSansTT ExtraLight" pitchFamily="34" charset="0"/>
                <a:cs typeface="CiscoSansTT ExtraLight" pitchFamily="34" charset="0"/>
              </a:rPr>
              <a:t>. You can’t secure what you can’t see. You need visibility into devices and their configurations. We provide innovative and tested tools to help you identify security vulnerabilities and real-time threats, so you can quickly mitigate them and protect your assets.</a:t>
            </a:r>
          </a:p>
          <a:p>
            <a:pPr defTabSz="967263" eaLnBrk="1" fontAlgn="auto" hangingPunct="1">
              <a:spcBef>
                <a:spcPts val="0"/>
              </a:spcBef>
              <a:spcAft>
                <a:spcPts val="0"/>
              </a:spcAft>
              <a:tabLst>
                <a:tab pos="5262854" algn="l"/>
              </a:tabLst>
              <a:defRPr/>
            </a:pPr>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828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646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81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684" indent="-166684">
              <a:buFont typeface="Wingdings" panose="05000000000000000000" pitchFamily="2" charset="2"/>
              <a:buChar char="§"/>
            </a:pPr>
            <a:r>
              <a:rPr lang="en-US" dirty="0">
                <a:latin typeface="CiscoSansTT ExtraLight" pitchFamily="34" charset="0"/>
                <a:cs typeface="CiscoSansTT ExtraLight" pitchFamily="34" charset="0"/>
              </a:rPr>
              <a:t>Business Critical Services is designed to help customers get the maximum value from your Cisco Product and Solutions today by aligning services to your business outcomes, and helping you prepare for the future. </a:t>
            </a: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With new service capabilities combined with legacy offers, we can help predict opportunities for improvement, preempt risks, and navigate technology transitions.</a:t>
            </a:r>
            <a:endParaRPr lang="en-US" sz="1400" dirty="0">
              <a:latin typeface="CiscoSansTT ExtraLight" pitchFamily="34" charset="0"/>
              <a:cs typeface="CiscoSansTT ExtraLight" pitchFamily="34" charset="0"/>
            </a:endParaRP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We use  three themes (Foundation, Acceleration and Transformation) to help understand where you are is in your transformational maturity and then we apply the RIGHT framework of service capabilities that map to your business and IT goals.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Foundation services, we help customers strengthen their infrastructure foundation and securely stabilize their business to Accelerate Cost Efficiency and Compliance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Acceleration services, we help customers Accelerate Business Agility and Reduce Security Risk</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Transformation services -- We help with set a transformational agenda and strategy, when you are ready for business transformation.</a:t>
            </a:r>
            <a:endParaRPr lang="en-US" sz="1100"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9276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450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05322" eaLnBrk="1" fontAlgn="auto" hangingPunct="1">
              <a:lnSpc>
                <a:spcPct val="120000"/>
              </a:lnSpc>
              <a:spcBef>
                <a:spcPts val="0"/>
              </a:spcBef>
              <a:spcAft>
                <a:spcPts val="0"/>
              </a:spcAft>
              <a:defRPr/>
            </a:pPr>
            <a:r>
              <a:rPr lang="en-US" dirty="0">
                <a:latin typeface="CiscoSansTT ExtraLight" pitchFamily="34" charset="0"/>
                <a:cs typeface="CiscoSansTT ExtraLight" pitchFamily="34" charset="0"/>
              </a:rPr>
              <a:t>Driving efficiency and outcomes</a:t>
            </a:r>
          </a:p>
          <a:p>
            <a:pPr defTabSz="705322" eaLnBrk="1" fontAlgn="auto" hangingPunct="1">
              <a:lnSpc>
                <a:spcPct val="120000"/>
              </a:lnSpc>
              <a:spcBef>
                <a:spcPts val="0"/>
              </a:spcBef>
              <a:spcAft>
                <a:spcPts val="0"/>
              </a:spcAft>
              <a:defRPr/>
            </a:pPr>
            <a:r>
              <a:rPr lang="en-US" dirty="0">
                <a:latin typeface="CiscoSansTT ExtraLight" pitchFamily="34" charset="0"/>
                <a:cs typeface="CiscoSansTT ExtraLight" pitchFamily="34" charset="0"/>
              </a:rPr>
              <a:t>Cisco’s Managed Services portfolio encompasses the key technologies and solutions that enterprises and service providers rely on to stay competitive in a rapidly-changing marketplace. </a:t>
            </a:r>
            <a:r>
              <a:rPr lang="en-US" dirty="0">
                <a:solidFill>
                  <a:srgbClr val="000000"/>
                </a:solidFill>
                <a:latin typeface="CiscoSansTT ExtraLight" pitchFamily="34" charset="0"/>
                <a:cs typeface="CiscoSansTT ExtraLight" pitchFamily="34" charset="0"/>
              </a:rPr>
              <a:t>ITIL principles, Cisco best practices and smart tools deliver a more consistently reliable experience for employees and customers:</a:t>
            </a:r>
          </a:p>
          <a:p>
            <a:pPr marL="176336" indent="-176336" defTabSz="705322" eaLnBrk="1" fontAlgn="auto" hangingPunct="1">
              <a:lnSpc>
                <a:spcPct val="120000"/>
              </a:lnSpc>
              <a:spcBef>
                <a:spcPts val="0"/>
              </a:spcBef>
              <a:spcAft>
                <a:spcPts val="0"/>
              </a:spcAft>
              <a:buFont typeface="Arial" panose="020B0604020202020204" pitchFamily="34" charset="0"/>
              <a:buChar char="•"/>
              <a:defRPr/>
            </a:pPr>
            <a:r>
              <a:rPr lang="en-US" dirty="0">
                <a:solidFill>
                  <a:srgbClr val="000000"/>
                </a:solidFill>
                <a:latin typeface="CiscoSansTT ExtraLight" pitchFamily="34" charset="0"/>
                <a:cs typeface="CiscoSansTT ExtraLight" pitchFamily="34" charset="0"/>
              </a:rPr>
              <a:t>Standardized network, collaboration, data center and security configurations increase deployment speed of new technologies;</a:t>
            </a:r>
          </a:p>
          <a:p>
            <a:pPr marL="176336" indent="-176336" defTabSz="705322" eaLnBrk="1" fontAlgn="auto" hangingPunct="1">
              <a:lnSpc>
                <a:spcPct val="120000"/>
              </a:lnSpc>
              <a:spcBef>
                <a:spcPts val="0"/>
              </a:spcBef>
              <a:spcAft>
                <a:spcPts val="0"/>
              </a:spcAft>
              <a:buFont typeface="Arial" panose="020B0604020202020204" pitchFamily="34" charset="0"/>
              <a:buChar char="•"/>
              <a:defRPr/>
            </a:pPr>
            <a:r>
              <a:rPr lang="en-US" dirty="0">
                <a:solidFill>
                  <a:srgbClr val="000000"/>
                </a:solidFill>
                <a:latin typeface="CiscoSansTT ExtraLight" pitchFamily="34" charset="0"/>
                <a:cs typeface="CiscoSansTT ExtraLight" pitchFamily="34" charset="0"/>
              </a:rPr>
              <a:t>Automation provides predictive network analysis and rapid resolution, eliminating repetitive tasks and reducing human intervention, significantly increasing infrastructure management efficiency; and </a:t>
            </a:r>
          </a:p>
          <a:p>
            <a:pPr marL="176336" indent="-176336" defTabSz="705322" eaLnBrk="1" fontAlgn="auto" hangingPunct="1">
              <a:lnSpc>
                <a:spcPct val="120000"/>
              </a:lnSpc>
              <a:spcBef>
                <a:spcPts val="0"/>
              </a:spcBef>
              <a:spcAft>
                <a:spcPts val="0"/>
              </a:spcAft>
              <a:buFont typeface="Arial" panose="020B0604020202020204" pitchFamily="34" charset="0"/>
              <a:buChar char="•"/>
              <a:defRPr/>
            </a:pPr>
            <a:r>
              <a:rPr lang="en-US" dirty="0">
                <a:solidFill>
                  <a:srgbClr val="000000"/>
                </a:solidFill>
                <a:latin typeface="CiscoSansTT ExtraLight" pitchFamily="34" charset="0"/>
                <a:cs typeface="CiscoSansTT ExtraLight" pitchFamily="34" charset="0"/>
              </a:rPr>
              <a:t>World class orchestration simplifies and expedites the administration of policies in complex, heterogeneous environments, mitigating risk and compliance issues. </a:t>
            </a:r>
            <a:endParaRPr lang="en-US" dirty="0">
              <a:latin typeface="CiscoSansTT ExtraLight" pitchFamily="34" charset="0"/>
              <a:cs typeface="CiscoSansTT ExtraLight" pitchFamily="34" charset="0"/>
            </a:endParaRPr>
          </a:p>
          <a:p>
            <a:pPr marL="0" indent="0" defTabSz="470230">
              <a:buFont typeface="Arial" charset="0"/>
              <a:buNone/>
              <a:defRPr/>
            </a:pPr>
            <a:endParaRPr lang="en-US" dirty="0">
              <a:latin typeface="CiscoSansTT ExtraLight" pitchFamily="34" charset="0"/>
              <a:cs typeface="CiscoSansTT ExtraLight" pitchFamily="34" charset="0"/>
            </a:endParaRPr>
          </a:p>
          <a:p>
            <a:pPr defTabSz="470230">
              <a:defRPr/>
            </a:pPr>
            <a:r>
              <a:rPr lang="en-US" dirty="0">
                <a:latin typeface="CiscoSansTT ExtraLight" pitchFamily="34" charset="0"/>
                <a:cs typeface="CiscoSansTT ExtraLight" pitchFamily="34" charset="0"/>
              </a:rPr>
              <a:t>Network: </a:t>
            </a:r>
            <a:r>
              <a:rPr lang="en-US" dirty="0">
                <a:solidFill>
                  <a:srgbClr val="FF0000"/>
                </a:solidFill>
                <a:latin typeface="CiscoSansTT ExtraLight" pitchFamily="34" charset="0"/>
                <a:ea typeface="CiscoSansTT" charset="0"/>
                <a:cs typeface="CiscoSansTT ExtraLight" pitchFamily="34" charset="0"/>
              </a:rPr>
              <a:t>Simplify IT operations while resolving incidents and managing problems</a:t>
            </a:r>
          </a:p>
          <a:p>
            <a:pPr defTabSz="470230">
              <a:defRPr/>
            </a:pPr>
            <a:endParaRPr lang="en-US" dirty="0">
              <a:latin typeface="CiscoSansTT ExtraLight" pitchFamily="34" charset="0"/>
              <a:cs typeface="CiscoSansTT ExtraLight" pitchFamily="34" charset="0"/>
            </a:endParaRP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Routing &amp; Switching</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NFV</a:t>
            </a:r>
          </a:p>
          <a:p>
            <a:pPr marL="293894" indent="-293894">
              <a:buFont typeface="Arial"/>
              <a:buChar char="•"/>
            </a:pPr>
            <a:r>
              <a:rPr lang="en-US" dirty="0" err="1">
                <a:solidFill>
                  <a:schemeClr val="bg1">
                    <a:lumMod val="50000"/>
                  </a:schemeClr>
                </a:solidFill>
                <a:latin typeface="CiscoSansTT ExtraLight" pitchFamily="34" charset="0"/>
                <a:cs typeface="CiscoSansTT ExtraLight" pitchFamily="34" charset="0"/>
              </a:rPr>
              <a:t>iWAN</a:t>
            </a:r>
            <a:endParaRPr lang="en-US" dirty="0">
              <a:solidFill>
                <a:schemeClr val="bg1">
                  <a:lumMod val="50000"/>
                </a:schemeClr>
              </a:solidFill>
              <a:latin typeface="CiscoSansTT ExtraLight" pitchFamily="34" charset="0"/>
              <a:cs typeface="CiscoSansTT ExtraLight" pitchFamily="34" charset="0"/>
            </a:endParaRP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MPLS</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Carrier E</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Optical</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Wi-Fi / WLAN</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Meraki</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VMS</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Mobility</a:t>
            </a:r>
          </a:p>
          <a:p>
            <a:pPr marL="293894" indent="-293894">
              <a:buFont typeface="Arial"/>
              <a:buChar char="•"/>
            </a:pPr>
            <a:r>
              <a:rPr lang="en-US" dirty="0" err="1">
                <a:solidFill>
                  <a:schemeClr val="bg1">
                    <a:lumMod val="50000"/>
                  </a:schemeClr>
                </a:solidFill>
                <a:latin typeface="CiscoSansTT ExtraLight" pitchFamily="34" charset="0"/>
                <a:cs typeface="CiscoSansTT ExtraLight" pitchFamily="34" charset="0"/>
              </a:rPr>
              <a:t>VoLTE</a:t>
            </a:r>
            <a:endParaRPr lang="en-US" dirty="0">
              <a:solidFill>
                <a:schemeClr val="bg1">
                  <a:lumMod val="50000"/>
                </a:schemeClr>
              </a:solidFill>
              <a:latin typeface="CiscoSansTT ExtraLight" pitchFamily="34" charset="0"/>
              <a:cs typeface="CiscoSansTT ExtraLight" pitchFamily="34" charset="0"/>
            </a:endParaRP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Jasper</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Application Visibility/Control</a:t>
            </a:r>
          </a:p>
          <a:p>
            <a:pPr marL="293894" indent="-293894">
              <a:buFont typeface="Arial"/>
              <a:buChar char="•"/>
            </a:pPr>
            <a:endParaRPr lang="en-US" dirty="0">
              <a:solidFill>
                <a:schemeClr val="bg1">
                  <a:lumMod val="50000"/>
                </a:schemeClr>
              </a:solidFill>
              <a:latin typeface="CiscoSansTT ExtraLight" pitchFamily="34" charset="0"/>
              <a:cs typeface="CiscoSansTT ExtraLight" pitchFamily="34" charset="0"/>
            </a:endParaRPr>
          </a:p>
          <a:p>
            <a:pPr defTabSz="470230">
              <a:defRPr/>
            </a:pPr>
            <a:r>
              <a:rPr lang="en-US" dirty="0">
                <a:latin typeface="CiscoSansTT ExtraLight" pitchFamily="34" charset="0"/>
                <a:cs typeface="CiscoSansTT ExtraLight" pitchFamily="34" charset="0"/>
              </a:rPr>
              <a:t>Collaboration: </a:t>
            </a:r>
            <a:r>
              <a:rPr lang="en-US" dirty="0">
                <a:latin typeface="CiscoSansTT ExtraLight" pitchFamily="34" charset="0"/>
                <a:ea typeface="CiscoSansTT" charset="0"/>
                <a:cs typeface="CiscoSansTT ExtraLight" pitchFamily="34" charset="0"/>
              </a:rPr>
              <a:t>Provide consistent end-user experience </a:t>
            </a:r>
            <a:r>
              <a:rPr lang="en-US" dirty="0">
                <a:solidFill>
                  <a:srgbClr val="FF0000"/>
                </a:solidFill>
                <a:latin typeface="CiscoSansTT ExtraLight" pitchFamily="34" charset="0"/>
                <a:ea typeface="CiscoSansTT" charset="0"/>
                <a:cs typeface="CiscoSansTT ExtraLight" pitchFamily="34" charset="0"/>
              </a:rPr>
              <a:t>and encourage broader user adoption</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UC: Voice, Voicemail, IM/Presence, Mobility</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Business Video</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Contact Center</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Hosted Collaboration Solution (HCS)</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Remote Expert</a:t>
            </a:r>
          </a:p>
          <a:p>
            <a:pPr marL="293894" indent="-293894">
              <a:buFont typeface="Arial"/>
              <a:buChar char="•"/>
            </a:pPr>
            <a:r>
              <a:rPr lang="en-US" dirty="0" err="1">
                <a:solidFill>
                  <a:schemeClr val="bg1">
                    <a:lumMod val="50000"/>
                  </a:schemeClr>
                </a:solidFill>
                <a:latin typeface="CiscoSansTT ExtraLight" pitchFamily="34" charset="0"/>
                <a:cs typeface="CiscoSansTT ExtraLight" pitchFamily="34" charset="0"/>
              </a:rPr>
              <a:t>CaaS</a:t>
            </a:r>
            <a:endParaRPr lang="en-US" dirty="0">
              <a:solidFill>
                <a:schemeClr val="bg1">
                  <a:lumMod val="50000"/>
                </a:schemeClr>
              </a:solidFill>
              <a:latin typeface="CiscoSansTT ExtraLight" pitchFamily="34" charset="0"/>
              <a:cs typeface="CiscoSansTT ExtraLight" pitchFamily="34" charset="0"/>
            </a:endParaRPr>
          </a:p>
          <a:p>
            <a:pPr marL="293894" indent="-293894">
              <a:buFont typeface="Arial"/>
              <a:buChar char="•"/>
            </a:pPr>
            <a:r>
              <a:rPr lang="en-US" dirty="0" err="1">
                <a:solidFill>
                  <a:schemeClr val="bg1">
                    <a:lumMod val="50000"/>
                  </a:schemeClr>
                </a:solidFill>
                <a:latin typeface="CiscoSansTT ExtraLight" pitchFamily="34" charset="0"/>
                <a:cs typeface="CiscoSansTT ExtraLight" pitchFamily="34" charset="0"/>
              </a:rPr>
              <a:t>CCaaS</a:t>
            </a:r>
            <a:endParaRPr lang="en-US" dirty="0">
              <a:solidFill>
                <a:schemeClr val="bg1">
                  <a:lumMod val="50000"/>
                </a:schemeClr>
              </a:solidFill>
              <a:latin typeface="CiscoSansTT ExtraLight" pitchFamily="34" charset="0"/>
              <a:cs typeface="CiscoSansTT ExtraLight" pitchFamily="34" charset="0"/>
            </a:endParaRPr>
          </a:p>
          <a:p>
            <a:pPr defTabSz="470230">
              <a:defRPr/>
            </a:pPr>
            <a:endParaRPr lang="en-US" dirty="0">
              <a:latin typeface="CiscoSansTT ExtraLight" pitchFamily="34" charset="0"/>
              <a:cs typeface="CiscoSansTT ExtraLight" pitchFamily="34" charset="0"/>
            </a:endParaRPr>
          </a:p>
          <a:p>
            <a:pPr defTabSz="470230">
              <a:defRPr/>
            </a:pPr>
            <a:r>
              <a:rPr lang="en-US" dirty="0">
                <a:latin typeface="CiscoSansTT ExtraLight" pitchFamily="34" charset="0"/>
                <a:cs typeface="CiscoSansTT ExtraLight" pitchFamily="34" charset="0"/>
              </a:rPr>
              <a:t>Data Center: </a:t>
            </a:r>
            <a:r>
              <a:rPr lang="en-US" dirty="0">
                <a:latin typeface="CiscoSansTT ExtraLight" pitchFamily="34" charset="0"/>
                <a:ea typeface="CiscoSansTT" charset="0"/>
                <a:cs typeface="CiscoSansTT ExtraLight" pitchFamily="34" charset="0"/>
              </a:rPr>
              <a:t>Provide holistic operations management </a:t>
            </a:r>
            <a:r>
              <a:rPr lang="en-US" dirty="0">
                <a:solidFill>
                  <a:srgbClr val="FF0000"/>
                </a:solidFill>
                <a:latin typeface="CiscoSansTT ExtraLight" pitchFamily="34" charset="0"/>
                <a:ea typeface="CiscoSansTT" charset="0"/>
                <a:cs typeface="CiscoSansTT ExtraLight" pitchFamily="34" charset="0"/>
              </a:rPr>
              <a:t>underpinning network and collaboration infrastructures</a:t>
            </a:r>
          </a:p>
          <a:p>
            <a:pPr defTabSz="470230">
              <a:defRPr/>
            </a:pPr>
            <a:endParaRPr lang="en-US" dirty="0">
              <a:latin typeface="CiscoSansTT ExtraLight" pitchFamily="34" charset="0"/>
              <a:cs typeface="CiscoSansTT ExtraLight" pitchFamily="34" charset="0"/>
            </a:endParaRP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Compute</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Storage</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DC Network</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ACI</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VMS</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VDI*</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Converged Cloud</a:t>
            </a:r>
          </a:p>
          <a:p>
            <a:pPr marL="293894" indent="-293894">
              <a:buFont typeface="Arial"/>
              <a:buChar char="•"/>
            </a:pPr>
            <a:r>
              <a:rPr lang="en-US" dirty="0" err="1">
                <a:solidFill>
                  <a:schemeClr val="bg1">
                    <a:lumMod val="50000"/>
                  </a:schemeClr>
                </a:solidFill>
                <a:latin typeface="CiscoSansTT ExtraLight" pitchFamily="34" charset="0"/>
                <a:cs typeface="CiscoSansTT ExtraLight" pitchFamily="34" charset="0"/>
              </a:rPr>
              <a:t>HyperFlex</a:t>
            </a:r>
            <a:endParaRPr lang="en-US" dirty="0">
              <a:solidFill>
                <a:schemeClr val="bg1">
                  <a:lumMod val="50000"/>
                </a:schemeClr>
              </a:solidFill>
              <a:latin typeface="CiscoSansTT ExtraLight" pitchFamily="34" charset="0"/>
              <a:cs typeface="CiscoSansTT ExtraLight" pitchFamily="34" charset="0"/>
            </a:endParaRP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SAP HANA</a:t>
            </a:r>
          </a:p>
          <a:p>
            <a:pPr marL="293894" indent="-293894">
              <a:buFont typeface="Arial"/>
              <a:buChar char="•"/>
            </a:pPr>
            <a:r>
              <a:rPr lang="en-US" dirty="0" err="1">
                <a:solidFill>
                  <a:schemeClr val="bg1">
                    <a:lumMod val="50000"/>
                  </a:schemeClr>
                </a:solidFill>
                <a:latin typeface="CiscoSansTT ExtraLight" pitchFamily="34" charset="0"/>
                <a:cs typeface="CiscoSansTT ExtraLight" pitchFamily="34" charset="0"/>
              </a:rPr>
              <a:t>Hadoop</a:t>
            </a:r>
            <a:endParaRPr lang="en-US" dirty="0">
              <a:solidFill>
                <a:schemeClr val="bg1">
                  <a:lumMod val="50000"/>
                </a:schemeClr>
              </a:solidFill>
              <a:latin typeface="CiscoSansTT ExtraLight" pitchFamily="34" charset="0"/>
              <a:cs typeface="CiscoSansTT ExtraLight" pitchFamily="34" charset="0"/>
            </a:endParaRP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Open Stack</a:t>
            </a:r>
          </a:p>
          <a:p>
            <a:pPr marL="293894" indent="-293894">
              <a:buFont typeface="Arial"/>
              <a:buChar char="•"/>
            </a:pPr>
            <a:r>
              <a:rPr lang="en-US" dirty="0" err="1">
                <a:solidFill>
                  <a:schemeClr val="bg1">
                    <a:lumMod val="50000"/>
                  </a:schemeClr>
                </a:solidFill>
                <a:latin typeface="CiscoSansTT ExtraLight" pitchFamily="34" charset="0"/>
                <a:cs typeface="CiscoSansTT ExtraLight" pitchFamily="34" charset="0"/>
              </a:rPr>
              <a:t>Tetration</a:t>
            </a:r>
            <a:r>
              <a:rPr lang="en-US" dirty="0">
                <a:solidFill>
                  <a:schemeClr val="bg1">
                    <a:lumMod val="50000"/>
                  </a:schemeClr>
                </a:solidFill>
                <a:latin typeface="CiscoSansTT ExtraLight" pitchFamily="34" charset="0"/>
                <a:cs typeface="CiscoSansTT ExtraLight" pitchFamily="34" charset="0"/>
              </a:rPr>
              <a:t>*</a:t>
            </a:r>
          </a:p>
          <a:p>
            <a:pPr defTabSz="470230">
              <a:defRPr/>
            </a:pPr>
            <a:endParaRPr lang="en-US" dirty="0">
              <a:latin typeface="CiscoSansTT ExtraLight" pitchFamily="34" charset="0"/>
              <a:cs typeface="CiscoSansTT ExtraLight" pitchFamily="34" charset="0"/>
            </a:endParaRPr>
          </a:p>
          <a:p>
            <a:pPr defTabSz="470230">
              <a:defRPr/>
            </a:pPr>
            <a:r>
              <a:rPr lang="en-US" dirty="0">
                <a:latin typeface="CiscoSansTT ExtraLight" pitchFamily="34" charset="0"/>
                <a:cs typeface="CiscoSansTT ExtraLight" pitchFamily="34" charset="0"/>
              </a:rPr>
              <a:t>Security: </a:t>
            </a:r>
            <a:r>
              <a:rPr lang="en-US" dirty="0">
                <a:latin typeface="CiscoSansTT ExtraLight" pitchFamily="34" charset="0"/>
                <a:ea typeface="CiscoSansTT" charset="0"/>
                <a:cs typeface="CiscoSansTT ExtraLight" pitchFamily="34" charset="0"/>
              </a:rPr>
              <a:t>Discover and eliminate security issues </a:t>
            </a:r>
            <a:r>
              <a:rPr lang="en-US" dirty="0">
                <a:solidFill>
                  <a:srgbClr val="FF0000"/>
                </a:solidFill>
                <a:latin typeface="CiscoSansTT ExtraLight" pitchFamily="34" charset="0"/>
                <a:ea typeface="CiscoSansTT" charset="0"/>
                <a:cs typeface="CiscoSansTT ExtraLight" pitchFamily="34" charset="0"/>
              </a:rPr>
              <a:t>with advanced threat analytics</a:t>
            </a:r>
          </a:p>
          <a:p>
            <a:pPr defTabSz="470230">
              <a:defRPr/>
            </a:pPr>
            <a:endParaRPr lang="en-US" dirty="0">
              <a:latin typeface="CiscoSansTT ExtraLight" pitchFamily="34" charset="0"/>
              <a:cs typeface="CiscoSansTT ExtraLight" pitchFamily="34" charset="0"/>
            </a:endParaRP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Access Control</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Firewalls</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Intrusion Prevention</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VPN</a:t>
            </a:r>
          </a:p>
          <a:p>
            <a:pPr marL="293894" indent="-293894">
              <a:buFont typeface="Arial"/>
              <a:buChar char="•"/>
            </a:pPr>
            <a:r>
              <a:rPr lang="en-US" dirty="0" err="1">
                <a:solidFill>
                  <a:schemeClr val="bg1">
                    <a:lumMod val="50000"/>
                  </a:schemeClr>
                </a:solidFill>
                <a:latin typeface="CiscoSansTT ExtraLight" pitchFamily="34" charset="0"/>
                <a:cs typeface="CiscoSansTT ExtraLight" pitchFamily="34" charset="0"/>
              </a:rPr>
              <a:t>IronPort</a:t>
            </a:r>
            <a:endParaRPr lang="en-US" dirty="0">
              <a:solidFill>
                <a:schemeClr val="bg1">
                  <a:lumMod val="50000"/>
                </a:schemeClr>
              </a:solidFill>
              <a:latin typeface="CiscoSansTT ExtraLight" pitchFamily="34" charset="0"/>
              <a:cs typeface="CiscoSansTT ExtraLight" pitchFamily="34" charset="0"/>
            </a:endParaRP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IOS Security</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Identity Services</a:t>
            </a:r>
          </a:p>
          <a:p>
            <a:pPr marL="293894" indent="-293894">
              <a:buFont typeface="Arial"/>
              <a:buChar char="•"/>
            </a:pPr>
            <a:r>
              <a:rPr lang="en-US" dirty="0">
                <a:solidFill>
                  <a:schemeClr val="bg1">
                    <a:lumMod val="50000"/>
                  </a:schemeClr>
                </a:solidFill>
                <a:latin typeface="CiscoSansTT ExtraLight" pitchFamily="34" charset="0"/>
                <a:cs typeface="CiscoSansTT ExtraLight" pitchFamily="34" charset="0"/>
              </a:rPr>
              <a:t>Threat Analytics</a:t>
            </a:r>
          </a:p>
          <a:p>
            <a:pPr defTabSz="470230">
              <a:defRPr/>
            </a:pPr>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093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iscoSansTT ExtraLight" pitchFamily="34" charset="0"/>
                <a:cs typeface="CiscoSansTT ExtraLight" pitchFamily="34" charset="0"/>
              </a:rPr>
              <a:t>How do we make a difference? </a:t>
            </a:r>
          </a:p>
          <a:p>
            <a:pPr marL="174708" indent="-174708">
              <a:buFont typeface="Arial" panose="020B0604020202020204" pitchFamily="34" charset="0"/>
              <a:buChar char="•"/>
            </a:pPr>
            <a:r>
              <a:rPr lang="en-US" dirty="0">
                <a:latin typeface="CiscoSansTT ExtraLight" pitchFamily="34" charset="0"/>
                <a:cs typeface="CiscoSansTT ExtraLight" pitchFamily="34" charset="0"/>
              </a:rPr>
              <a:t>Digital transformation is creating a new workforce, which means new job roles and new skills</a:t>
            </a:r>
          </a:p>
          <a:p>
            <a:pPr marL="174708" indent="-174708">
              <a:buFont typeface="Arial" panose="020B0604020202020204" pitchFamily="34" charset="0"/>
              <a:buChar char="•"/>
            </a:pPr>
            <a:r>
              <a:rPr lang="en-US" dirty="0">
                <a:latin typeface="CiscoSansTT ExtraLight" pitchFamily="34" charset="0"/>
                <a:cs typeface="CiscoSansTT ExtraLight" pitchFamily="34" charset="0"/>
              </a:rPr>
              <a:t>We’re working to </a:t>
            </a:r>
            <a:r>
              <a:rPr lang="en-US" dirty="0" err="1">
                <a:latin typeface="CiscoSansTT ExtraLight" pitchFamily="34" charset="0"/>
                <a:cs typeface="CiscoSansTT ExtraLight" pitchFamily="34" charset="0"/>
              </a:rPr>
              <a:t>upskill</a:t>
            </a:r>
            <a:r>
              <a:rPr lang="en-US" dirty="0">
                <a:latin typeface="CiscoSansTT ExtraLight" pitchFamily="34" charset="0"/>
                <a:cs typeface="CiscoSansTT ExtraLight" pitchFamily="34" charset="0"/>
              </a:rPr>
              <a:t> the existing workforce through training and certifications, so your organization can succeed</a:t>
            </a:r>
          </a:p>
          <a:p>
            <a:pPr marL="174708" indent="-174708">
              <a:buFont typeface="Arial" panose="020B0604020202020204" pitchFamily="34" charset="0"/>
              <a:buChar char="•"/>
            </a:pPr>
            <a:r>
              <a:rPr lang="en-US" dirty="0">
                <a:latin typeface="CiscoSansTT ExtraLight" pitchFamily="34" charset="0"/>
                <a:cs typeface="CiscoSansTT ExtraLight" pitchFamily="34" charset="0"/>
              </a:rPr>
              <a:t>We’re ensuring you can have confidence in your new hires through certification</a:t>
            </a:r>
          </a:p>
          <a:p>
            <a:pPr marL="174708" indent="-174708">
              <a:buFont typeface="Arial" panose="020B0604020202020204" pitchFamily="34" charset="0"/>
              <a:buChar char="•"/>
            </a:pPr>
            <a:r>
              <a:rPr lang="en-US" dirty="0">
                <a:latin typeface="CiscoSansTT ExtraLight" pitchFamily="34" charset="0"/>
                <a:cs typeface="CiscoSansTT ExtraLight" pitchFamily="34" charset="0"/>
              </a:rPr>
              <a:t>And we’re meeting the learner where they are, setting your organization up for optimal outcomes</a:t>
            </a: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20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476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684" indent="-166684">
              <a:buFont typeface="Wingdings" panose="05000000000000000000" pitchFamily="2" charset="2"/>
              <a:buChar char="§"/>
            </a:pPr>
            <a:r>
              <a:rPr lang="en-US" dirty="0">
                <a:latin typeface="CiscoSansTT ExtraLight" pitchFamily="34" charset="0"/>
                <a:cs typeface="CiscoSansTT ExtraLight" pitchFamily="34" charset="0"/>
              </a:rPr>
              <a:t>Business Critical Services is designed to help customers get the maximum value from your Cisco Product and Solutions today by aligning services to your business outcomes, and helping you prepare for the future. </a:t>
            </a: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With new service capabilities combined with legacy offers, we can help predict opportunities for improvement, preempt risks, and navigate technology transitions.</a:t>
            </a:r>
            <a:endParaRPr lang="en-US" sz="1400" dirty="0">
              <a:latin typeface="CiscoSansTT ExtraLight" pitchFamily="34" charset="0"/>
              <a:cs typeface="CiscoSansTT ExtraLight" pitchFamily="34" charset="0"/>
            </a:endParaRP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We use  three themes (Foundation, Acceleration and Transformation) to help understand where you are is in your transformational maturity and then we apply the RIGHT framework of service capabilities that map to your business and IT goals.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Foundation services, we help customers strengthen their infrastructure foundation and securely stabilize their business to Accelerate Cost Efficiency and Compliance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Acceleration services, we help customers Accelerate Business Agility and Reduce Security Risk</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Transformation services -- We help with set a transformational agenda and strategy, when you are ready for business transformation.</a:t>
            </a:r>
            <a:endParaRPr lang="en-US" sz="1100"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Light" panose="020B05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iscoSansTT Light" panose="020B0503020201020303" pitchFamily="34" charset="0"/>
              <a:ea typeface="+mn-ea"/>
              <a:cs typeface="+mn-cs"/>
            </a:endParaRPr>
          </a:p>
        </p:txBody>
      </p:sp>
    </p:spTree>
    <p:extLst>
      <p:ext uri="{BB962C8B-B14F-4D97-AF65-F5344CB8AC3E}">
        <p14:creationId xmlns:p14="http://schemas.microsoft.com/office/powerpoint/2010/main" val="424772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latin typeface="CiscoSansTT ExtraLight" pitchFamily="34" charset="0"/>
                <a:cs typeface="CiscoSansTT ExtraLight" pitchFamily="34" charset="0"/>
              </a:rPr>
              <a:t>What does it mean to power a wireless-first world? It’s more than just laptops, phones, and tablets … It is an ever-expanding number of things from wearables, digital building sensors, RFID, audio/video, and more. </a:t>
            </a:r>
          </a:p>
          <a:p>
            <a:pPr lvl="0">
              <a:defRPr/>
            </a:pPr>
            <a:endParaRPr lang="en-US" dirty="0">
              <a:latin typeface="CiscoSansTT ExtraLight" pitchFamily="34" charset="0"/>
              <a:cs typeface="CiscoSansTT ExtraLight" pitchFamily="34" charset="0"/>
            </a:endParaRPr>
          </a:p>
          <a:p>
            <a:pPr lvl="0">
              <a:defRPr/>
            </a:pPr>
            <a:r>
              <a:rPr lang="en-US" dirty="0">
                <a:latin typeface="CiscoSansTT ExtraLight" pitchFamily="34" charset="0"/>
                <a:cs typeface="CiscoSansTT ExtraLight" pitchFamily="34" charset="0"/>
              </a:rPr>
              <a:t>More things are connecting on the network than ever. By 2022, over 50% of connected devices will be IoT. And pretty much everything is connecting wirelessly. How can we ensure the network can deliver a reliable, scalable, and secure experience?</a:t>
            </a:r>
          </a:p>
          <a:p>
            <a:pPr lvl="0">
              <a:defRPr/>
            </a:pPr>
            <a:endParaRPr lang="en-US" dirty="0">
              <a:latin typeface="CiscoSansTT ExtraLight" pitchFamily="34" charset="0"/>
              <a:cs typeface="CiscoSansTT ExtraLight" pitchFamily="34" charset="0"/>
            </a:endParaRPr>
          </a:p>
          <a:p>
            <a:pPr lvl="0">
              <a:defRPr/>
            </a:pPr>
            <a:r>
              <a:rPr lang="en-US" dirty="0">
                <a:latin typeface="CiscoSansTT ExtraLight" pitchFamily="34" charset="0"/>
                <a:cs typeface="CiscoSansTT ExtraLight" pitchFamily="34" charset="0"/>
              </a:rPr>
              <a:t>We need access networks to deliver pervasive all-wireless environments that are always on, so users and things can seamlessly roam without interruption … within buildings, between buildings, and on the go.</a:t>
            </a:r>
          </a:p>
          <a:p>
            <a:pPr lvl="0">
              <a:defRPr/>
            </a:pPr>
            <a:endParaRPr lang="en-US" dirty="0">
              <a:latin typeface="CiscoSansTT ExtraLight" pitchFamily="34" charset="0"/>
              <a:cs typeface="CiscoSansTT ExtraLight" pitchFamily="34" charset="0"/>
            </a:endParaRPr>
          </a:p>
          <a:p>
            <a:pPr lvl="0">
              <a:defRPr/>
            </a:pPr>
            <a:r>
              <a:rPr lang="en-US" dirty="0">
                <a:latin typeface="CiscoSansTT ExtraLight" pitchFamily="34" charset="0"/>
                <a:cs typeface="CiscoSansTT ExtraLight" pitchFamily="34" charset="0"/>
              </a:rPr>
              <a:t>And we must also be “wired for wireless.” When you think about it, it takes a lot of wires to power up a wireless network to provide the performance, reliability, and scalability that today’s enterprise need.</a:t>
            </a:r>
          </a:p>
          <a:p>
            <a:pPr lvl="0">
              <a:defRPr/>
            </a:pPr>
            <a:endParaRPr lang="en-US" dirty="0">
              <a:latin typeface="CiscoSansTT ExtraLight" pitchFamily="34" charset="0"/>
              <a:cs typeface="CiscoSansTT ExtraLight" pitchFamily="34" charset="0"/>
            </a:endParaRPr>
          </a:p>
          <a:p>
            <a:pPr lvl="0">
              <a:defRPr/>
            </a:pPr>
            <a:r>
              <a:rPr lang="en-US" dirty="0">
                <a:latin typeface="CiscoSansTT ExtraLight" pitchFamily="34" charset="0"/>
                <a:cs typeface="CiscoSansTT ExtraLight" pitchFamily="34" charset="0"/>
              </a:rPr>
              <a:t>It must also have a software-defined fabric that can easily identify what is connecting to the network and carry a unified policy on how to manage users, devices, and things as they onboard the network and drop them in their respective segments to minimize risks and meet compliance. For example, it should be able to distinguish between an iPhone and Raspberry Pi and provide access to only the relevant applications.</a:t>
            </a: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6598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as a sensor Cisco DNA Center is pulling for all sorts of sources; we have over 16 sources today using networking telemetry, and you know that number is going to grow (our competitors have 2–4). That means we have greater breadth and depth to give a clearer picture on the state of the network, clients, and applications. </a:t>
            </a:r>
          </a:p>
          <a:p>
            <a:r>
              <a:rPr lang="en-US" dirty="0"/>
              <a:t> </a:t>
            </a:r>
          </a:p>
          <a:p>
            <a:r>
              <a:rPr lang="en-US" dirty="0"/>
              <a:t>All that data goes into our powerful correlation engine where we can correlate and analyze the data, so that we provide only the information IT needs: the issues insights for the network, applications, and clients, as well as meeting compliance. And we baseline this information, so we can start seeing trends.</a:t>
            </a:r>
          </a:p>
          <a:p>
            <a:r>
              <a:rPr lang="en-US" dirty="0"/>
              <a:t> </a:t>
            </a:r>
          </a:p>
          <a:p>
            <a:r>
              <a:rPr lang="en-US" dirty="0"/>
              <a:t>We are looking for over 100 of the most common problems across clients, applications, routers, switches, and wireless, and adding the guided remediation through the amazing knowledge base we have built over 30 years – which we can provide at the right time for IT. </a:t>
            </a:r>
          </a:p>
          <a:p>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8161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baseline="0" dirty="0"/>
              <a:t>Assurance driving at the concept of SLA – and guaranteeing the intended services</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1" indent="0" algn="l" defTabSz="457200" rtl="0" eaLnBrk="0" fontAlgn="base" latinLnBrk="0" hangingPunct="0">
              <a:lnSpc>
                <a:spcPct val="100000"/>
              </a:lnSpc>
              <a:spcBef>
                <a:spcPct val="30000"/>
              </a:spcBef>
              <a:spcAft>
                <a:spcPct val="0"/>
              </a:spcAft>
              <a:buClrTx/>
              <a:buSzTx/>
              <a:buFontTx/>
              <a:buNone/>
              <a:tabLst/>
              <a:defRPr/>
            </a:pPr>
            <a:r>
              <a:rPr lang="en-US" baseline="0" dirty="0"/>
              <a:t>From management system to infra – southbound operation is to validate network </a:t>
            </a:r>
            <a:r>
              <a:rPr lang="en-US" baseline="0" dirty="0" err="1"/>
              <a:t>configs</a:t>
            </a:r>
            <a:r>
              <a:rPr lang="en-US" baseline="0" dirty="0"/>
              <a:t>, changes, compliance, audits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baseline="0" dirty="0"/>
              <a:t>From infra to management system – </a:t>
            </a:r>
            <a:r>
              <a:rPr lang="en-US" baseline="0" dirty="0" err="1"/>
              <a:t>northboound</a:t>
            </a:r>
            <a:r>
              <a:rPr lang="en-US" baseline="0" dirty="0"/>
              <a:t> to determine health of network, users, devices and apps, troubleshoot quickly, predict issues and provide faster remediation (eventually automated)</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baseline="0" dirty="0"/>
          </a:p>
          <a:p>
            <a:r>
              <a:rPr lang="en-US" sz="1200" b="1" kern="1200" dirty="0">
                <a:solidFill>
                  <a:schemeClr val="tx1"/>
                </a:solidFill>
                <a:effectLst/>
                <a:latin typeface="+mn-lt"/>
                <a:ea typeface="ＭＳ Ｐゴシック" charset="0"/>
                <a:cs typeface="ＭＳ Ｐゴシック" charset="0"/>
              </a:rPr>
              <a:t>What is Assurance?</a:t>
            </a:r>
            <a:endParaRPr lang="en-US" sz="1400" kern="1200" dirty="0">
              <a:solidFill>
                <a:schemeClr val="tx1"/>
              </a:solidFill>
              <a:effectLst/>
              <a:latin typeface="+mn-lt"/>
              <a:ea typeface="ＭＳ Ｐゴシック" charset="0"/>
              <a:cs typeface="ＭＳ Ｐゴシック" charset="0"/>
            </a:endParaRPr>
          </a:p>
          <a:p>
            <a:pPr lvl="0"/>
            <a:r>
              <a:rPr lang="en-US" sz="1200" kern="1200" dirty="0">
                <a:solidFill>
                  <a:schemeClr val="tx1"/>
                </a:solidFill>
                <a:effectLst/>
                <a:latin typeface="+mn-lt"/>
                <a:ea typeface="ＭＳ Ｐゴシック" charset="0"/>
                <a:cs typeface="ＭＳ Ｐゴシック" charset="0"/>
              </a:rPr>
              <a:t>Most people in this room have heard of Network Assurance and Wireless Assurance … but I’m sure I’ll get multiple definitions. And we expect that … because when we have context of what we are solving, then we are trying to assure different things … applications performance, user experience, and what place you are working with in the network.</a:t>
            </a:r>
            <a:endParaRPr lang="en-US" sz="1400" kern="1200" dirty="0">
              <a:solidFill>
                <a:schemeClr val="tx1"/>
              </a:solidFill>
              <a:effectLst/>
              <a:latin typeface="+mn-lt"/>
              <a:ea typeface="ＭＳ Ｐゴシック" charset="0"/>
              <a:cs typeface="ＭＳ Ｐゴシック" charset="0"/>
            </a:endParaRPr>
          </a:p>
          <a:p>
            <a:pPr lvl="0"/>
            <a:r>
              <a:rPr lang="en-US" sz="1200" kern="1200" dirty="0">
                <a:solidFill>
                  <a:schemeClr val="tx1"/>
                </a:solidFill>
                <a:effectLst/>
                <a:latin typeface="+mn-lt"/>
                <a:ea typeface="ＭＳ Ｐゴシック" charset="0"/>
                <a:cs typeface="ＭＳ Ｐゴシック" charset="0"/>
              </a:rPr>
              <a:t>We break Assurance down to three main areas:</a:t>
            </a:r>
            <a:endParaRPr lang="en-US" sz="1400" kern="1200" dirty="0">
              <a:solidFill>
                <a:schemeClr val="tx1"/>
              </a:solidFill>
              <a:effectLst/>
              <a:latin typeface="+mn-lt"/>
              <a:ea typeface="ＭＳ Ｐゴシック" charset="0"/>
              <a:cs typeface="ＭＳ Ｐゴシック" charset="0"/>
            </a:endParaRPr>
          </a:p>
          <a:p>
            <a:pPr lvl="0"/>
            <a:r>
              <a:rPr lang="en-US" sz="1200" kern="1200" dirty="0">
                <a:solidFill>
                  <a:schemeClr val="tx1"/>
                </a:solidFill>
                <a:effectLst/>
                <a:latin typeface="+mn-lt"/>
                <a:ea typeface="ＭＳ Ｐゴシック" charset="0"/>
                <a:cs typeface="ＭＳ Ｐゴシック" charset="0"/>
              </a:rPr>
              <a:t>#1 – Continuous verification: we need to make sure the network works. Did the business intent get translated into the right technology policies and consistently applied to the network? Making a change or turning up a new application involves a tremendous amount of work on the front end and back end. You all have very short windows to make sure everything is deployed successfully. As a result, you spend months testing and validating. And, after the roll out, you face the moment of truth, where your team is running around to make sure everything is working like it should. It doesn’t have to be that way. Today’s networks need to advance, and have systems in place.</a:t>
            </a:r>
            <a:endParaRPr lang="en-US" sz="1400" kern="1200" dirty="0">
              <a:solidFill>
                <a:schemeClr val="tx1"/>
              </a:solidFill>
              <a:effectLst/>
              <a:latin typeface="+mn-lt"/>
              <a:ea typeface="ＭＳ Ｐゴシック" charset="0"/>
              <a:cs typeface="ＭＳ Ｐゴシック" charset="0"/>
            </a:endParaRPr>
          </a:p>
          <a:p>
            <a:pPr lvl="0"/>
            <a:r>
              <a:rPr lang="en-US" sz="1200" kern="1200" dirty="0">
                <a:solidFill>
                  <a:schemeClr val="tx1"/>
                </a:solidFill>
                <a:effectLst/>
                <a:latin typeface="+mn-lt"/>
                <a:ea typeface="ＭＳ Ｐゴシック" charset="0"/>
                <a:cs typeface="ＭＳ Ｐゴシック" charset="0"/>
              </a:rPr>
              <a:t>#2 – Insights and Visibility: Let’s face it – everyone thinks when they have a technology issue, it’s got to be the network. This part of assurance reveals the root cause of the problem, in real-time or historical. Finally, you can say “It’s not the network – and I can prove it!” This information also helps IT get ahead of issues and avoid users calling in for help, since you can see trends and predict what is happening.</a:t>
            </a:r>
            <a:endParaRPr lang="en-US" sz="1400" kern="1200" dirty="0">
              <a:solidFill>
                <a:schemeClr val="tx1"/>
              </a:solidFill>
              <a:effectLst/>
              <a:latin typeface="+mn-lt"/>
              <a:ea typeface="ＭＳ Ｐゴシック" charset="0"/>
              <a:cs typeface="ＭＳ Ｐゴシック" charset="0"/>
            </a:endParaRPr>
          </a:p>
          <a:p>
            <a:pPr lvl="0"/>
            <a:r>
              <a:rPr lang="en-US" sz="1200" kern="1200" dirty="0">
                <a:solidFill>
                  <a:schemeClr val="tx1"/>
                </a:solidFill>
                <a:effectLst/>
                <a:latin typeface="+mn-lt"/>
                <a:ea typeface="ＭＳ Ｐゴシック" charset="0"/>
                <a:cs typeface="ＭＳ Ｐゴシック" charset="0"/>
              </a:rPr>
              <a:t>#3 – Corrective Actions: Ultimately, we need to solve the problem. The mean time to resolution is a key IT metric of success or failure. And organizations are constantly changing, IT faces turnover, and having a means to get the right answers without retaining will help increase the productivity.</a:t>
            </a:r>
            <a:endParaRPr lang="en-US" sz="14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I’m sure you’ll agree, this is a high bar for any vendor to accomplish. You cannot do this with a point products. It takes a systems approach with a full end-to-end architectural strategy. And I’m delighted to share with you how we are bringing all of this to life and taking Intent-based Networking with rich context.</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505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684" indent="-166684">
              <a:buFont typeface="Wingdings" panose="05000000000000000000" pitchFamily="2" charset="2"/>
              <a:buChar char="§"/>
            </a:pPr>
            <a:r>
              <a:rPr lang="en-US" dirty="0">
                <a:latin typeface="CiscoSansTT ExtraLight" pitchFamily="34" charset="0"/>
                <a:cs typeface="CiscoSansTT ExtraLight" pitchFamily="34" charset="0"/>
              </a:rPr>
              <a:t>Business Critical Services is designed to help customers get the maximum value from your Cisco Product and Solutions today by aligning services to your business outcomes, and helping you prepare for the future. </a:t>
            </a: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With new service capabilities combined with legacy offers, we can help predict opportunities for improvement, preempt risks, and navigate technology transitions.</a:t>
            </a:r>
            <a:endParaRPr lang="en-US" sz="1400" dirty="0">
              <a:latin typeface="CiscoSansTT ExtraLight" pitchFamily="34" charset="0"/>
              <a:cs typeface="CiscoSansTT ExtraLight" pitchFamily="34" charset="0"/>
            </a:endParaRP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We use  three themes (Foundation, Acceleration and Transformation) to help understand where you are is in your transformational maturity and then we apply the RIGHT framework of service capabilities that map to your business and IT goals.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Foundation services, we help customers strengthen their infrastructure foundation and securely stabilize their business to Accelerate Cost Efficiency and Compliance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Acceleration services, we help customers Accelerate Business Agility and Reduce Security Risk</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Transformation services -- We help with set a transformational agenda and strategy, when you are ready for business transformation.</a:t>
            </a:r>
            <a:endParaRPr lang="en-US" sz="1100"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Light" panose="020B05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iscoSansTT Light" panose="020B0503020201020303" pitchFamily="34" charset="0"/>
              <a:ea typeface="+mn-ea"/>
              <a:cs typeface="+mn-cs"/>
            </a:endParaRPr>
          </a:p>
        </p:txBody>
      </p:sp>
    </p:spTree>
    <p:extLst>
      <p:ext uri="{BB962C8B-B14F-4D97-AF65-F5344CB8AC3E}">
        <p14:creationId xmlns:p14="http://schemas.microsoft.com/office/powerpoint/2010/main" val="2658120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684" indent="-166684">
              <a:buFont typeface="Wingdings" panose="05000000000000000000" pitchFamily="2" charset="2"/>
              <a:buChar char="§"/>
            </a:pPr>
            <a:r>
              <a:rPr lang="en-US" dirty="0">
                <a:latin typeface="CiscoSansTT ExtraLight" pitchFamily="34" charset="0"/>
                <a:cs typeface="CiscoSansTT ExtraLight" pitchFamily="34" charset="0"/>
              </a:rPr>
              <a:t>Business Critical Services is designed to help customers get the maximum value from your Cisco Product and Solutions today by aligning services to your business outcomes, and helping you prepare for the future. </a:t>
            </a: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With new service capabilities combined with legacy offers, we can help predict opportunities for improvement, preempt risks, and navigate technology transitions.</a:t>
            </a:r>
            <a:endParaRPr lang="en-US" sz="1400" dirty="0">
              <a:latin typeface="CiscoSansTT ExtraLight" pitchFamily="34" charset="0"/>
              <a:cs typeface="CiscoSansTT ExtraLight" pitchFamily="34" charset="0"/>
            </a:endParaRP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We use  three themes (Foundation, Acceleration and Transformation) to help understand where you are is in your transformational maturity and then we apply the RIGHT framework of service capabilities that map to your business and IT goals.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Foundation services, we help customers strengthen their infrastructure foundation and securely stabilize their business to Accelerate Cost Efficiency and Compliance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Acceleration services, we help customers Accelerate Business Agility and Reduce Security Risk</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Transformation services -- We help with set a transformational agenda and strategy, when you are ready for business transformation.</a:t>
            </a:r>
            <a:endParaRPr lang="en-US" sz="1100"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Light" panose="020B05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iscoSansTT Light" panose="020B0503020201020303" pitchFamily="34" charset="0"/>
              <a:ea typeface="+mn-ea"/>
              <a:cs typeface="+mn-cs"/>
            </a:endParaRPr>
          </a:p>
        </p:txBody>
      </p:sp>
    </p:spTree>
    <p:extLst>
      <p:ext uri="{BB962C8B-B14F-4D97-AF65-F5344CB8AC3E}">
        <p14:creationId xmlns:p14="http://schemas.microsoft.com/office/powerpoint/2010/main" val="2410770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684" indent="-166684">
              <a:buFont typeface="Wingdings" panose="05000000000000000000" pitchFamily="2" charset="2"/>
              <a:buChar char="§"/>
            </a:pPr>
            <a:r>
              <a:rPr lang="en-US" dirty="0">
                <a:latin typeface="CiscoSansTT ExtraLight" pitchFamily="34" charset="0"/>
                <a:cs typeface="CiscoSansTT ExtraLight" pitchFamily="34" charset="0"/>
              </a:rPr>
              <a:t>Business Critical Services is designed to help customers get the maximum value from your Cisco Product and Solutions today by aligning services to your business outcomes, and helping you prepare for the future. </a:t>
            </a: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With new service capabilities combined with legacy offers, we can help predict opportunities for improvement, preempt risks, and navigate technology transitions.</a:t>
            </a:r>
            <a:endParaRPr lang="en-US" sz="1400" dirty="0">
              <a:latin typeface="CiscoSansTT ExtraLight" pitchFamily="34" charset="0"/>
              <a:cs typeface="CiscoSansTT ExtraLight" pitchFamily="34" charset="0"/>
            </a:endParaRPr>
          </a:p>
          <a:p>
            <a:pPr marL="166684" indent="-166684">
              <a:buFont typeface="Wingdings" panose="05000000000000000000" pitchFamily="2" charset="2"/>
              <a:buChar char="§"/>
            </a:pPr>
            <a:r>
              <a:rPr lang="en-US" dirty="0">
                <a:latin typeface="CiscoSansTT ExtraLight" pitchFamily="34" charset="0"/>
                <a:cs typeface="CiscoSansTT ExtraLight" pitchFamily="34" charset="0"/>
              </a:rPr>
              <a:t>We use  three themes (Foundation, Acceleration and Transformation) to help understand where you are is in your transformational maturity and then we apply the RIGHT framework of service capabilities that map to your business and IT goals.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Foundation services, we help customers strengthen their infrastructure foundation and securely stabilize their business to Accelerate Cost Efficiency and Compliance </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Acceleration services, we help customers Accelerate Business Agility and Reduce Security Risk</a:t>
            </a:r>
            <a:endParaRPr lang="en-US" sz="1400" dirty="0">
              <a:latin typeface="CiscoSansTT ExtraLight" pitchFamily="34" charset="0"/>
              <a:cs typeface="CiscoSansTT ExtraLight" pitchFamily="34" charset="0"/>
            </a:endParaRPr>
          </a:p>
          <a:p>
            <a:pPr marL="611174" lvl="1" indent="-166684">
              <a:buFont typeface="Wingdings" panose="05000000000000000000" pitchFamily="2" charset="2"/>
              <a:buChar char="§"/>
            </a:pPr>
            <a:r>
              <a:rPr lang="en-US" dirty="0">
                <a:latin typeface="CiscoSansTT ExtraLight" pitchFamily="34" charset="0"/>
                <a:cs typeface="CiscoSansTT ExtraLight" pitchFamily="34" charset="0"/>
              </a:rPr>
              <a:t>With Transformation services -- We help with set a transformational agenda and strategy, when you are ready for business transformation.</a:t>
            </a:r>
            <a:endParaRPr lang="en-US" sz="1100"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Light" panose="020B05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iscoSansTT Light" panose="020B0503020201020303" pitchFamily="34" charset="0"/>
              <a:ea typeface="+mn-ea"/>
              <a:cs typeface="+mn-cs"/>
            </a:endParaRPr>
          </a:p>
        </p:txBody>
      </p:sp>
    </p:spTree>
    <p:extLst>
      <p:ext uri="{BB962C8B-B14F-4D97-AF65-F5344CB8AC3E}">
        <p14:creationId xmlns:p14="http://schemas.microsoft.com/office/powerpoint/2010/main" val="2615752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iscoSansTT ExtraLight" pitchFamily="34" charset="0"/>
                <a:cs typeface="CiscoSansTT ExtraLight" pitchFamily="34" charset="0"/>
              </a:rPr>
              <a:t>Let’s take a closer look at how we addressed the challenges a few of our customers have faced when adopting new technologies.</a:t>
            </a: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699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585" fontAlgn="base">
              <a:spcBef>
                <a:spcPct val="0"/>
              </a:spcBef>
              <a:spcAft>
                <a:spcPts val="800"/>
              </a:spcAft>
              <a:buSzPct val="80000"/>
            </a:pPr>
            <a:r>
              <a:rPr lang="en-US" sz="1200" b="1" dirty="0">
                <a:solidFill>
                  <a:srgbClr val="00BCEB">
                    <a:lumMod val="50000"/>
                  </a:srgbClr>
                </a:solidFill>
                <a:latin typeface="CiscoSans ExtraLight" charset="0"/>
                <a:ea typeface="Calibri" charset="0"/>
                <a:cs typeface="CiscoSans ExtraLight" charset="0"/>
              </a:rPr>
              <a:t>Challenges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Connecting a wide range of global operations (sales, R&amp;D, manufacturing, contact centers) at 88 sites.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If the WAN underperformed at just a few key sites, it impacted the business and customers.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Different NI teams were competing with each other for a share of limited bandwidth, leading to increasing frustration. The traditional response to growing demand was to throw more MPLS bandwidth at the problem—but, it became unsustainable.</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Exploring other implementation options and stretching QoS mechanisms made an already-complicated architecture even more complex, without solving the underlying bandwidth problem. </a:t>
            </a:r>
          </a:p>
          <a:p>
            <a:pPr defTabSz="609585" fontAlgn="base">
              <a:spcBef>
                <a:spcPct val="0"/>
              </a:spcBef>
              <a:spcAft>
                <a:spcPts val="800"/>
              </a:spcAft>
              <a:buSzPct val="80000"/>
            </a:pPr>
            <a:r>
              <a:rPr lang="en-US" sz="1200" b="1" dirty="0">
                <a:solidFill>
                  <a:srgbClr val="00BCEB">
                    <a:lumMod val="50000"/>
                  </a:srgbClr>
                </a:solidFill>
                <a:latin typeface="CiscoSans ExtraLight" charset="0"/>
                <a:ea typeface="Calibri" charset="0"/>
                <a:cs typeface="CiscoSans ExtraLight" charset="0"/>
              </a:rPr>
              <a:t>Results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Cisco software-defined networking intelligence and centralized policy control automatically optimizes traffic and application performance across the WAN. </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Cisco SD-WAN improved capacity and performance of the global network, without adding huge new costs.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MPLS spending reduced by 25 percent with increased bandwidth of 3,075 percent.</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Shifting to a universal SD-WAN solution, instead of manually configuring each site’s transport connectivity on a case-by-case basis, has made NI’s environment much simpler to manage</a:t>
            </a:r>
          </a:p>
          <a:p>
            <a:pPr defTabSz="609585" fontAlgn="base">
              <a:spcBef>
                <a:spcPct val="0"/>
              </a:spcBef>
              <a:spcAft>
                <a:spcPts val="800"/>
              </a:spcAft>
              <a:buSzPct val="80000"/>
            </a:pPr>
            <a:r>
              <a:rPr lang="en-US" sz="1200" b="1" dirty="0">
                <a:solidFill>
                  <a:srgbClr val="00BCEB">
                    <a:lumMod val="50000"/>
                  </a:srgbClr>
                </a:solidFill>
                <a:latin typeface="CiscoSans ExtraLight" charset="0"/>
                <a:ea typeface="Calibri" charset="0"/>
                <a:cs typeface="CiscoSans ExtraLight" charset="0"/>
              </a:rPr>
              <a:t>Cisco Services and Solutions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SD-WAN Advise and Implement Services, SD-WAN Routing &amp; Management (vEdge-1000, 2000,5000), vManage, and Cisco DNA Advantage</a:t>
            </a:r>
          </a:p>
          <a:p>
            <a:pPr defTabSz="609585" fontAlgn="base">
              <a:spcBef>
                <a:spcPct val="0"/>
              </a:spcBef>
              <a:spcAft>
                <a:spcPts val="800"/>
              </a:spcAft>
              <a:buSzPct val="80000"/>
            </a:pPr>
            <a:endParaRPr lang="en-US" sz="1400" b="1" dirty="0">
              <a:solidFill>
                <a:srgbClr val="00BCEB">
                  <a:lumMod val="50000"/>
                </a:srgbClr>
              </a:solidFill>
              <a:latin typeface="CiscoSans ExtraLight" charset="0"/>
              <a:ea typeface="Calibri" charset="0"/>
              <a:cs typeface="CiscoSans ExtraLight"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D406F-84EB-4B49-B09A-E68FABB9D50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2338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iscoSansTT ExtraLight" pitchFamily="34" charset="0"/>
                <a:cs typeface="CiscoSansTT ExtraLight" pitchFamily="34" charset="0"/>
              </a:rPr>
              <a:t>Cisco designed and delivered scalable, high-performance Wi-Fi on cruise ships, resulting in measured improvement of customer satisfaction due to high performance Wi-Fi and streaming capability.</a:t>
            </a:r>
          </a:p>
          <a:p>
            <a:r>
              <a:rPr lang="en-US" dirty="0">
                <a:latin typeface="CiscoSansTT ExtraLight" pitchFamily="34" charset="0"/>
                <a:cs typeface="CiscoSansTT ExtraLight" pitchFamily="34" charset="0"/>
              </a:rPr>
              <a:t> </a:t>
            </a:r>
            <a:r>
              <a:rPr lang="en-US" b="1" dirty="0">
                <a:latin typeface="CiscoSansTT ExtraLight" pitchFamily="34" charset="0"/>
                <a:cs typeface="CiscoSansTT ExtraLight" pitchFamily="34" charset="0"/>
              </a:rPr>
              <a:t> </a:t>
            </a:r>
            <a:endParaRPr lang="en-US" sz="1050" dirty="0">
              <a:latin typeface="CiscoSansTT ExtraLight" pitchFamily="34" charset="0"/>
              <a:cs typeface="CiscoSansTT ExtraLight" pitchFamily="34" charset="0"/>
            </a:endParaRPr>
          </a:p>
          <a:p>
            <a:r>
              <a:rPr lang="en-US" b="1" dirty="0">
                <a:latin typeface="CiscoSansTT ExtraLight" pitchFamily="34" charset="0"/>
                <a:cs typeface="CiscoSansTT ExtraLight" pitchFamily="34" charset="0"/>
              </a:rPr>
              <a:t>Challenges:</a:t>
            </a:r>
            <a:endParaRPr lang="en-US" dirty="0">
              <a:latin typeface="CiscoSansTT ExtraLight" pitchFamily="34" charset="0"/>
              <a:cs typeface="CiscoSansTT ExtraLight" pitchFamily="34" charset="0"/>
            </a:endParaRPr>
          </a:p>
          <a:p>
            <a:pPr lvl="0"/>
            <a:r>
              <a:rPr lang="en-US" dirty="0">
                <a:latin typeface="CiscoSansTT ExtraLight" pitchFamily="34" charset="0"/>
                <a:cs typeface="CiscoSansTT ExtraLight" pitchFamily="34" charset="0"/>
              </a:rPr>
              <a:t>Needed a modern digital experience for passengers, including digital TVs, phones, and improved Wi-Fi performance for better customer satisfaction</a:t>
            </a:r>
          </a:p>
          <a:p>
            <a:pPr lvl="0"/>
            <a:r>
              <a:rPr lang="en-US" dirty="0">
                <a:latin typeface="CiscoSansTT ExtraLight" pitchFamily="34" charset="0"/>
                <a:cs typeface="CiscoSansTT ExtraLight" pitchFamily="34" charset="0"/>
              </a:rPr>
              <a:t>Faced challenging ship environment with metal firewalls and complex infrastructure</a:t>
            </a:r>
          </a:p>
          <a:p>
            <a:pPr lvl="0"/>
            <a:r>
              <a:rPr lang="en-US" dirty="0">
                <a:latin typeface="CiscoSansTT ExtraLight" pitchFamily="34" charset="0"/>
                <a:cs typeface="CiscoSansTT ExtraLight" pitchFamily="34" charset="0"/>
              </a:rPr>
              <a:t>5-day deadline to implement new network—with passengers onboard</a:t>
            </a:r>
          </a:p>
          <a:p>
            <a:pPr lvl="0"/>
            <a:r>
              <a:rPr lang="en-US" dirty="0">
                <a:latin typeface="CiscoSansTT ExtraLight" pitchFamily="34" charset="0"/>
                <a:cs typeface="CiscoSansTT ExtraLight" pitchFamily="34" charset="0"/>
              </a:rPr>
              <a:t>Short timeframe to design, test, and completion of the new network design, with passengers onboard. Ships are only docked for a few days at a time.</a:t>
            </a:r>
          </a:p>
          <a:p>
            <a:pPr lvl="0"/>
            <a:endParaRPr lang="en-US" dirty="0">
              <a:latin typeface="CiscoSansTT ExtraLight" pitchFamily="34" charset="0"/>
              <a:cs typeface="CiscoSansTT ExtraLight" pitchFamily="34" charset="0"/>
            </a:endParaRPr>
          </a:p>
          <a:p>
            <a:r>
              <a:rPr lang="en-US" b="1" dirty="0">
                <a:latin typeface="CiscoSansTT ExtraLight" pitchFamily="34" charset="0"/>
                <a:cs typeface="CiscoSansTT ExtraLight" pitchFamily="34" charset="0"/>
              </a:rPr>
              <a:t>Solution:</a:t>
            </a:r>
            <a:endParaRPr lang="en-US" dirty="0">
              <a:latin typeface="CiscoSansTT ExtraLight" pitchFamily="34" charset="0"/>
              <a:cs typeface="CiscoSansTT ExtraLight" pitchFamily="34" charset="0"/>
            </a:endParaRPr>
          </a:p>
          <a:p>
            <a:pPr lvl="0"/>
            <a:r>
              <a:rPr lang="en-US" dirty="0">
                <a:latin typeface="CiscoSansTT ExtraLight" pitchFamily="34" charset="0"/>
                <a:cs typeface="CiscoSansTT ExtraLight" pitchFamily="34" charset="0"/>
              </a:rPr>
              <a:t>Cisco designed and implemented a wireless network with thousands of access points across physical metal firewalls and in passenger cabins</a:t>
            </a:r>
          </a:p>
          <a:p>
            <a:pPr lvl="1"/>
            <a:r>
              <a:rPr lang="en-US" dirty="0">
                <a:latin typeface="CiscoSansTT ExtraLight" pitchFamily="34" charset="0"/>
                <a:cs typeface="CiscoSansTT ExtraLight" pitchFamily="34" charset="0"/>
              </a:rPr>
              <a:t>Scaled from 300 to 3500 access point to deliver increased performance with higher density – all while maintaining pleasing aesthetics for passengers</a:t>
            </a:r>
          </a:p>
          <a:p>
            <a:pPr lvl="0"/>
            <a:r>
              <a:rPr lang="en-US" dirty="0">
                <a:latin typeface="CiscoSansTT ExtraLight" pitchFamily="34" charset="0"/>
                <a:cs typeface="CiscoSansTT ExtraLight" pitchFamily="34" charset="0"/>
              </a:rPr>
              <a:t>Our services included comprehensive site surveys, Wi-Fi RF design, validation, and tuning </a:t>
            </a:r>
          </a:p>
          <a:p>
            <a:pPr lvl="0"/>
            <a:r>
              <a:rPr lang="en-US" dirty="0">
                <a:latin typeface="CiscoSansTT ExtraLight" pitchFamily="34" charset="0"/>
                <a:cs typeface="CiscoSansTT ExtraLight" pitchFamily="34" charset="0"/>
              </a:rPr>
              <a:t>Also, foundational architecture design, digital infrastructure solution configuration, and integration</a:t>
            </a:r>
          </a:p>
          <a:p>
            <a:pPr lvl="0"/>
            <a:r>
              <a:rPr lang="en-US" dirty="0">
                <a:latin typeface="CiscoSansTT ExtraLight" pitchFamily="34" charset="0"/>
                <a:cs typeface="CiscoSansTT ExtraLight" pitchFamily="34" charset="0"/>
              </a:rPr>
              <a:t>Use-case evaluation was tested in a Cisco lab to enable a 5-day deployment</a:t>
            </a:r>
          </a:p>
          <a:p>
            <a:pPr lvl="1"/>
            <a:r>
              <a:rPr lang="en-US" dirty="0">
                <a:latin typeface="CiscoSansTT ExtraLight" pitchFamily="34" charset="0"/>
                <a:cs typeface="CiscoSansTT ExtraLight" pitchFamily="34" charset="0"/>
              </a:rPr>
              <a:t>Accelerated deployment avoided revenue loss by keeping ships in production</a:t>
            </a:r>
          </a:p>
          <a:p>
            <a:r>
              <a:rPr lang="en-US" dirty="0">
                <a:latin typeface="CiscoSansTT ExtraLight" pitchFamily="34" charset="0"/>
                <a:cs typeface="CiscoSansTT ExtraLight" pitchFamily="34" charset="0"/>
              </a:rPr>
              <a:t> </a:t>
            </a:r>
          </a:p>
          <a:p>
            <a:r>
              <a:rPr lang="en-US" b="1" dirty="0">
                <a:latin typeface="CiscoSansTT ExtraLight" pitchFamily="34" charset="0"/>
                <a:cs typeface="CiscoSansTT ExtraLight" pitchFamily="34" charset="0"/>
              </a:rPr>
              <a:t>Customer satisfaction and market share:</a:t>
            </a:r>
            <a:endParaRPr lang="en-US" dirty="0">
              <a:latin typeface="CiscoSansTT ExtraLight" pitchFamily="34" charset="0"/>
              <a:cs typeface="CiscoSansTT ExtraLight" pitchFamily="34" charset="0"/>
            </a:endParaRPr>
          </a:p>
          <a:p>
            <a:pPr lvl="0"/>
            <a:r>
              <a:rPr lang="en-US" dirty="0">
                <a:latin typeface="CiscoSansTT ExtraLight" pitchFamily="34" charset="0"/>
                <a:cs typeface="CiscoSansTT ExtraLight" pitchFamily="34" charset="0"/>
              </a:rPr>
              <a:t>Ships with upgraded Wi-Fi are at the top of customer satisfaction ratings (compared to ships without new Wi-Fi)</a:t>
            </a:r>
          </a:p>
          <a:p>
            <a:pPr lvl="0"/>
            <a:r>
              <a:rPr lang="en-US" dirty="0">
                <a:latin typeface="CiscoSansTT ExtraLight" pitchFamily="34" charset="0"/>
                <a:cs typeface="CiscoSansTT ExtraLight" pitchFamily="34" charset="0"/>
              </a:rPr>
              <a:t>Competitive advantage of high-performance Wi-Fi is expected to yield more repeat business, and recaptured market share</a:t>
            </a: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3041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CiscoSansTT ExtraLight" pitchFamily="34" charset="0"/>
                <a:cs typeface="CiscoSansTT ExtraLight" pitchFamily="34" charset="0"/>
              </a:rPr>
              <a:t>Cisco helped modernize Baptist Health’s IT environment without interrupting vital healthcare systems.  Because hospitals never close.</a:t>
            </a:r>
          </a:p>
          <a:p>
            <a:pPr lvl="0"/>
            <a:endParaRPr lang="en-US" dirty="0">
              <a:latin typeface="CiscoSansTT ExtraLight" pitchFamily="34" charset="0"/>
              <a:cs typeface="CiscoSansTT ExtraLight" pitchFamily="34" charset="0"/>
            </a:endParaRPr>
          </a:p>
          <a:p>
            <a:r>
              <a:rPr lang="en-US" b="1" dirty="0">
                <a:latin typeface="CiscoSansTT ExtraLight" pitchFamily="34" charset="0"/>
                <a:cs typeface="CiscoSansTT ExtraLight" pitchFamily="34" charset="0"/>
              </a:rPr>
              <a:t>Challenges</a:t>
            </a:r>
            <a:endParaRPr lang="en-US" dirty="0">
              <a:latin typeface="CiscoSansTT ExtraLight" pitchFamily="34" charset="0"/>
              <a:cs typeface="CiscoSansTT ExtraLight" pitchFamily="34" charset="0"/>
            </a:endParaRPr>
          </a:p>
          <a:p>
            <a:pPr lvl="0"/>
            <a:r>
              <a:rPr lang="en-US" dirty="0">
                <a:latin typeface="CiscoSansTT ExtraLight" pitchFamily="34" charset="0"/>
                <a:cs typeface="CiscoSansTT ExtraLight" pitchFamily="34" charset="0"/>
              </a:rPr>
              <a:t>Ineffective wireless connectivity. Coverage was impacting clinical workflows</a:t>
            </a:r>
          </a:p>
          <a:p>
            <a:pPr lvl="0"/>
            <a:r>
              <a:rPr lang="en-US" dirty="0">
                <a:latin typeface="CiscoSansTT ExtraLight" pitchFamily="34" charset="0"/>
                <a:cs typeface="CiscoSansTT ExtraLight" pitchFamily="34" charset="0"/>
              </a:rPr>
              <a:t>Network outages significantly affected application performance and availability</a:t>
            </a:r>
          </a:p>
          <a:p>
            <a:pPr lvl="0"/>
            <a:r>
              <a:rPr lang="en-US" dirty="0">
                <a:latin typeface="CiscoSansTT ExtraLight" pitchFamily="34" charset="0"/>
                <a:cs typeface="CiscoSansTT ExtraLight" pitchFamily="34" charset="0"/>
              </a:rPr>
              <a:t>Underlying infrastructure limited the organization’s ability to take advantage of new technologies to improve patient care and experiences</a:t>
            </a:r>
          </a:p>
          <a:p>
            <a:pPr lvl="0"/>
            <a:endParaRPr lang="en-US" dirty="0">
              <a:latin typeface="CiscoSansTT ExtraLight" pitchFamily="34" charset="0"/>
              <a:cs typeface="CiscoSansTT ExtraLight" pitchFamily="34" charset="0"/>
            </a:endParaRPr>
          </a:p>
          <a:p>
            <a:r>
              <a:rPr lang="en-US" b="1" dirty="0">
                <a:latin typeface="CiscoSansTT ExtraLight" pitchFamily="34" charset="0"/>
                <a:cs typeface="CiscoSansTT ExtraLight" pitchFamily="34" charset="0"/>
              </a:rPr>
              <a:t>Results</a:t>
            </a:r>
            <a:endParaRPr lang="en-US" dirty="0">
              <a:latin typeface="CiscoSansTT ExtraLight" pitchFamily="34" charset="0"/>
              <a:cs typeface="CiscoSansTT ExtraLight" pitchFamily="34" charset="0"/>
            </a:endParaRPr>
          </a:p>
          <a:p>
            <a:pPr lvl="0"/>
            <a:r>
              <a:rPr lang="en-US" dirty="0">
                <a:latin typeface="CiscoSansTT ExtraLight" pitchFamily="34" charset="0"/>
                <a:cs typeface="CiscoSansTT ExtraLight" pitchFamily="34" charset="0"/>
              </a:rPr>
              <a:t>Maintained business continuity and security through seamless upgrade with near-zero downtime</a:t>
            </a:r>
          </a:p>
          <a:p>
            <a:pPr lvl="0"/>
            <a:r>
              <a:rPr lang="en-US" dirty="0">
                <a:latin typeface="CiscoSansTT ExtraLight" pitchFamily="34" charset="0"/>
                <a:cs typeface="CiscoSansTT ExtraLight" pitchFamily="34" charset="0"/>
              </a:rPr>
              <a:t>Over 100 percent increase in infrastructure reliability and availability</a:t>
            </a:r>
          </a:p>
          <a:p>
            <a:pPr lvl="0"/>
            <a:r>
              <a:rPr lang="en-US" dirty="0">
                <a:latin typeface="CiscoSansTT ExtraLight" pitchFamily="34" charset="0"/>
                <a:cs typeface="CiscoSansTT ExtraLight" pitchFamily="34" charset="0"/>
              </a:rPr>
              <a:t>Application performance is up by 100 to 600%</a:t>
            </a:r>
          </a:p>
          <a:p>
            <a:pPr lvl="0"/>
            <a:r>
              <a:rPr lang="en-US" dirty="0">
                <a:latin typeface="CiscoSansTT ExtraLight" pitchFamily="34" charset="0"/>
                <a:cs typeface="CiscoSansTT ExtraLight" pitchFamily="34" charset="0"/>
              </a:rPr>
              <a:t>Enhanced network protection and compliance</a:t>
            </a:r>
          </a:p>
          <a:p>
            <a:pPr lvl="0"/>
            <a:r>
              <a:rPr lang="en-US" dirty="0">
                <a:latin typeface="CiscoSansTT ExtraLight" pitchFamily="34" charset="0"/>
                <a:cs typeface="CiscoSansTT ExtraLight" pitchFamily="34" charset="0"/>
              </a:rPr>
              <a:t>Created a solid foundation for enabling and adopting new technologies</a:t>
            </a:r>
          </a:p>
          <a:p>
            <a:pPr lvl="0"/>
            <a:r>
              <a:rPr lang="en-US" dirty="0">
                <a:latin typeface="CiscoSansTT ExtraLight" pitchFamily="34" charset="0"/>
                <a:cs typeface="CiscoSansTT ExtraLight" pitchFamily="34" charset="0"/>
              </a:rPr>
              <a:t>Improved wireless coverage by 20% and Wi-Fi speed by 1200%</a:t>
            </a:r>
          </a:p>
          <a:p>
            <a:pPr lvl="1"/>
            <a:r>
              <a:rPr lang="en-US" dirty="0">
                <a:latin typeface="CiscoSansTT ExtraLight" pitchFamily="34" charset="0"/>
                <a:cs typeface="CiscoSansTT ExtraLight" pitchFamily="34" charset="0"/>
              </a:rPr>
              <a:t>Increasing Wi-Fi speed by 1200% is like driving 60 mph on the highway and suddenly increasing speed to 720 mph. The opportunities with such a massive increase are many.</a:t>
            </a:r>
          </a:p>
          <a:p>
            <a:r>
              <a:rPr lang="en-US" dirty="0">
                <a:latin typeface="CiscoSansTT ExtraLight" pitchFamily="34" charset="0"/>
                <a:cs typeface="CiscoSansTT ExtraLight" pitchFamily="34" charset="0"/>
              </a:rPr>
              <a:t> </a:t>
            </a:r>
          </a:p>
          <a:p>
            <a:r>
              <a:rPr lang="en-US" dirty="0">
                <a:latin typeface="CiscoSansTT ExtraLight" pitchFamily="34" charset="0"/>
                <a:cs typeface="CiscoSansTT ExtraLight" pitchFamily="34" charset="0"/>
              </a:rPr>
              <a:t> “For a hospital, having a reliable network is literally a matter of life or death. With the services team from Cisco, we knew it was in good hands and that we could focus on our patients.” – Dr. Mason Brown, CMIO</a:t>
            </a:r>
          </a:p>
          <a:p>
            <a:endParaRPr lang="en-US" sz="1130" dirty="0">
              <a:latin typeface="CiscoSansTT ExtraLight" pitchFamily="34" charset="0"/>
              <a:cs typeface="CiscoSansTT ExtraLight" pitchFamily="34" charset="0"/>
            </a:endParaRPr>
          </a:p>
          <a:p>
            <a:r>
              <a:rPr lang="en-US" sz="1130" dirty="0">
                <a:solidFill>
                  <a:schemeClr val="accent1">
                    <a:lumMod val="50000"/>
                  </a:schemeClr>
                </a:solidFill>
                <a:latin typeface="CiscoSansTT ExtraLight" pitchFamily="34" charset="0"/>
                <a:cs typeface="CiscoSansTT ExtraLight" pitchFamily="34" charset="0"/>
              </a:rPr>
              <a:t>“Working together, we enabled Baptist Health to meet its patient care goals.”</a:t>
            </a:r>
            <a:endParaRPr lang="en-US" sz="1130" dirty="0">
              <a:latin typeface="CiscoSansTT ExtraLight" pitchFamily="34" charset="0"/>
              <a:cs typeface="CiscoSansTT ExtraLight" pitchFamily="34" charset="0"/>
            </a:endParaRPr>
          </a:p>
          <a:p>
            <a:r>
              <a:rPr lang="en-US" sz="1130" dirty="0">
                <a:solidFill>
                  <a:schemeClr val="accent1">
                    <a:lumMod val="50000"/>
                  </a:schemeClr>
                </a:solidFill>
                <a:latin typeface="CiscoSansTT ExtraLight" pitchFamily="34" charset="0"/>
                <a:cs typeface="CiscoSansTT ExtraLight" pitchFamily="34" charset="0"/>
              </a:rPr>
              <a:t>“When we did run into an issue, we could escalate technical requests to the Cisco TAC [Technical Assistance Center] exponentially faster, and we had the right resources available instantly. The partnership really pays off in reducing deployment risk for everyone—us and the client.” </a:t>
            </a:r>
          </a:p>
          <a:p>
            <a:r>
              <a:rPr lang="en-US" sz="1130" dirty="0">
                <a:solidFill>
                  <a:schemeClr val="accent1">
                    <a:lumMod val="50000"/>
                  </a:schemeClr>
                </a:solidFill>
                <a:latin typeface="CiscoSansTT ExtraLight" pitchFamily="34" charset="0"/>
                <a:cs typeface="CiscoSansTT ExtraLight" pitchFamily="34" charset="0"/>
              </a:rPr>
              <a:t>			Paul Schwartz</a:t>
            </a:r>
          </a:p>
          <a:p>
            <a:r>
              <a:rPr lang="en-US" sz="1130" dirty="0">
                <a:solidFill>
                  <a:schemeClr val="accent1">
                    <a:lumMod val="50000"/>
                  </a:schemeClr>
                </a:solidFill>
                <a:latin typeface="CiscoSansTT ExtraLight" pitchFamily="34" charset="0"/>
                <a:cs typeface="CiscoSansTT ExtraLight" pitchFamily="34" charset="0"/>
              </a:rPr>
              <a:t>			Practice Manager and Technology Consulting Lead, Cerner</a:t>
            </a:r>
          </a:p>
          <a:p>
            <a:endParaRPr lang="en-US" sz="1130"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644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 Not only did the Atlanta Braves plan to build the most technologically advanced sports venue in the world,</a:t>
            </a:r>
            <a:r>
              <a:rPr lang="en-US" b="1" baseline="0" dirty="0"/>
              <a:t> t</a:t>
            </a:r>
            <a:r>
              <a:rPr lang="en-US" b="1" dirty="0"/>
              <a:t>hey wanted to give fans new digital experiences to enjoy and share. With Cisco as their partner throughout the journey, SunTrust Park has become the model for a state-of-the-art, digitally enhanced stadium experience.</a:t>
            </a:r>
          </a:p>
          <a:p>
            <a:r>
              <a:rPr lang="en-US" dirty="0"/>
              <a:t> </a:t>
            </a:r>
          </a:p>
          <a:p>
            <a:r>
              <a:rPr lang="en-US" dirty="0"/>
              <a:t>The scale and size of the new infrastructure was 10</a:t>
            </a:r>
            <a:r>
              <a:rPr lang="en-US" baseline="0" dirty="0"/>
              <a:t> times</a:t>
            </a:r>
            <a:r>
              <a:rPr lang="en-US" dirty="0"/>
              <a:t> larger and 100</a:t>
            </a:r>
            <a:r>
              <a:rPr lang="en-US" baseline="0" dirty="0"/>
              <a:t> times</a:t>
            </a:r>
            <a:r>
              <a:rPr lang="en-US" dirty="0"/>
              <a:t> more sophisticated than ever before. Unified technology ensures vendors and providers use a single technology environment for the entire venue. And the expert assistance of Cisco Services means that, despite the size of the environment—close to 10,000 ports—Braves IT can manage everything with a team of just 18 people.</a:t>
            </a:r>
          </a:p>
          <a:p>
            <a:r>
              <a:rPr lang="en-US" dirty="0"/>
              <a:t> </a:t>
            </a:r>
          </a:p>
          <a:p>
            <a:r>
              <a:rPr lang="en-US" dirty="0"/>
              <a:t>For more details:</a:t>
            </a:r>
          </a:p>
          <a:p>
            <a:r>
              <a:rPr lang="en-US" u="sng" dirty="0">
                <a:hlinkClick r:id="rId3"/>
              </a:rPr>
              <a:t>https://www.cisco.com/c/en/us/about/case-studies-customer-success-stories/atlanta-braves.html</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7023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7023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28291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86200" y="8685213"/>
            <a:ext cx="2971800" cy="457200"/>
          </a:xfrm>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ＭＳ Ｐゴシック" charset="0"/>
                <a:cs typeface="ＭＳ Ｐゴシック" charset="0"/>
              </a:rPr>
              <a:t>Key Message: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ＭＳ Ｐゴシック" charset="0"/>
                <a:cs typeface="ＭＳ Ｐゴシック" charset="0"/>
              </a:rPr>
              <a:t>The speed of change has never been faster, with unprecedented opportunities and risks in business. Delivering the outcomes business demands in this hyper-connected digital</a:t>
            </a:r>
            <a:r>
              <a:rPr lang="en-US" sz="1200" b="1" kern="1200" baseline="0" dirty="0">
                <a:solidFill>
                  <a:schemeClr val="tx1"/>
                </a:solidFill>
                <a:effectLst/>
                <a:latin typeface="+mn-lt"/>
                <a:ea typeface="ＭＳ Ｐゴシック" charset="0"/>
                <a:cs typeface="ＭＳ Ｐゴシック" charset="0"/>
              </a:rPr>
              <a:t> </a:t>
            </a:r>
            <a:r>
              <a:rPr lang="en-US" sz="1200" b="1" kern="1200" dirty="0">
                <a:solidFill>
                  <a:schemeClr val="tx1"/>
                </a:solidFill>
                <a:effectLst/>
                <a:latin typeface="+mn-lt"/>
                <a:ea typeface="ＭＳ Ｐゴシック" charset="0"/>
                <a:cs typeface="ＭＳ Ｐゴシック" charset="0"/>
              </a:rPr>
              <a:t>world requires carefully navigating the digital transformation. Adding</a:t>
            </a:r>
            <a:r>
              <a:rPr lang="en-US" sz="1200" b="1" kern="1200" baseline="0" dirty="0">
                <a:solidFill>
                  <a:schemeClr val="tx1"/>
                </a:solidFill>
                <a:effectLst/>
                <a:latin typeface="+mn-lt"/>
                <a:ea typeface="ＭＳ Ｐゴシック" charset="0"/>
                <a:cs typeface="ＭＳ Ｐゴシック" charset="0"/>
              </a:rPr>
              <a:t> to the complexity for us both, as technology suppliers, is that the move to SaaS makes it easier for our customers to change solutions. We need to work even harder to earn their trust and keep their business, because the choices out there are many.</a:t>
            </a:r>
            <a:endParaRPr lang="en-US" sz="1200" b="1" kern="1200" dirty="0">
              <a:solidFill>
                <a:schemeClr val="tx1"/>
              </a:solidFill>
              <a:effectLst/>
              <a:latin typeface="+mn-lt"/>
              <a:ea typeface="ＭＳ Ｐゴシック" charset="0"/>
              <a:cs typeface="ＭＳ Ｐゴシック"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1"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a:t>Today, companies are forced to seriously consider implementing a digital transformation strategy – one that offers an opportunity to engage customers differently and deliver on expectations of an unrivaled customer experience regardless of channel, media, location, or device.</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61% of CIOs are saying that projects are more complex, and 71% of IT executives are trying to increase the speed of new technology adoption. At the same time, more devices means more potential points of weakness, and major cyber attacks have risen by 45% in the past four years. And 69% of IT executives say they lack the right people, knowledge, and technology to transform.</a:t>
            </a:r>
          </a:p>
          <a:p>
            <a:endParaRPr lang="en-US" sz="120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It</a:t>
            </a:r>
            <a:r>
              <a:rPr lang="en-US" sz="1200" b="0" i="0" kern="1200" baseline="0" dirty="0">
                <a:solidFill>
                  <a:schemeClr val="tx1"/>
                </a:solidFill>
                <a:effectLst/>
                <a:latin typeface="+mn-lt"/>
                <a:ea typeface="ＭＳ Ｐゴシック" charset="0"/>
                <a:cs typeface="ＭＳ Ｐゴシック" charset="0"/>
              </a:rPr>
              <a:t> </a:t>
            </a:r>
            <a:r>
              <a:rPr lang="en-US" sz="1200" b="0" i="0" kern="1200" dirty="0">
                <a:solidFill>
                  <a:schemeClr val="tx1"/>
                </a:solidFill>
                <a:effectLst/>
                <a:latin typeface="+mn-lt"/>
                <a:ea typeface="ＭＳ Ｐゴシック" charset="0"/>
                <a:cs typeface="ＭＳ Ｐゴシック" charset="0"/>
              </a:rPr>
              <a:t>takes the right expertise to successfully transform, and that’s why </a:t>
            </a:r>
            <a:r>
              <a:rPr lang="en-US" sz="1200" b="1" i="0" kern="1200" dirty="0">
                <a:solidFill>
                  <a:schemeClr val="tx1"/>
                </a:solidFill>
                <a:effectLst/>
                <a:latin typeface="+mn-lt"/>
                <a:ea typeface="ＭＳ Ｐゴシック" charset="0"/>
                <a:cs typeface="ＭＳ Ｐゴシック" charset="0"/>
              </a:rPr>
              <a:t>75% of enterprises will turn to third-party services for their digital transformation </a:t>
            </a:r>
            <a:r>
              <a:rPr lang="en-US" sz="1200" b="0" i="0" kern="1200" dirty="0">
                <a:solidFill>
                  <a:schemeClr val="tx1"/>
                </a:solidFill>
                <a:effectLst/>
                <a:latin typeface="+mn-lt"/>
                <a:ea typeface="ＭＳ Ｐゴシック" charset="0"/>
                <a:cs typeface="ＭＳ Ｐゴシック" charset="0"/>
              </a:rPr>
              <a:t>initiatives. </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a:t>
            </a:r>
          </a:p>
          <a:p>
            <a:r>
              <a:rPr lang="en-US" sz="1200" b="1" kern="1200" dirty="0">
                <a:solidFill>
                  <a:schemeClr val="tx1"/>
                </a:solidFill>
                <a:effectLst/>
                <a:latin typeface="+mn-lt"/>
                <a:ea typeface="ＭＳ Ｐゴシック" charset="0"/>
                <a:cs typeface="ＭＳ Ｐゴシック" charset="0"/>
              </a:rPr>
              <a:t>More Details and Sources</a:t>
            </a:r>
          </a:p>
          <a:p>
            <a:endParaRPr lang="en-US" sz="1200" b="1"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Increasing complexity: </a:t>
            </a:r>
          </a:p>
          <a:p>
            <a:pPr fontAlgn="base"/>
            <a:r>
              <a:rPr lang="en-US" sz="1200" kern="1200" dirty="0">
                <a:solidFill>
                  <a:schemeClr val="tx1"/>
                </a:solidFill>
                <a:effectLst/>
                <a:latin typeface="+mn-lt"/>
                <a:ea typeface="ＭＳ Ｐゴシック" charset="0"/>
                <a:cs typeface="ＭＳ Ｐゴシック" charset="0"/>
              </a:rPr>
              <a:t>With new technologies like multicloud and the explosion of devices and applications connecting to the network, it’s no secret that IT complexity is growing. Indeed, 61% of CIOs say projects are more complex, and 58% say more ambitious, than 5 years ago. (Source: Harvey Nash/KPMG CIO Survey 2017, pg8. https://assets.kpmg.com/content/dam/kpmg/xx/pdf/2017/07/harvey-nash-kpmg-cio-survey-2017.pdf) </a:t>
            </a:r>
          </a:p>
          <a:p>
            <a:endParaRPr lang="en-US" sz="1200"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Need for speed:</a:t>
            </a:r>
          </a:p>
          <a:p>
            <a:r>
              <a:rPr lang="en-US" sz="1200" kern="1200" dirty="0">
                <a:solidFill>
                  <a:schemeClr val="tx1"/>
                </a:solidFill>
                <a:effectLst/>
                <a:latin typeface="+mn-lt"/>
                <a:ea typeface="ＭＳ Ｐゴシック" charset="0"/>
                <a:cs typeface="ＭＳ Ｐゴシック" charset="0"/>
              </a:rPr>
              <a:t>There is also mounting pressure to keep up with the rapid pace of technology change and to innovate faster. 71% of IT executives need to increase the speed of new technology adoption to support business priorities. (Source: Connected Futures: Insights at the Speed of Change: Services for Digital Business, Oct 2017, https://www.cisco.com/c/dam/en/us/services/collateral/se/insights-speed-it-services.pdf?dtid=osscdc000283.</a:t>
            </a:r>
          </a:p>
          <a:p>
            <a:r>
              <a:rPr lang="en-US" sz="1200" kern="1200" dirty="0">
                <a:solidFill>
                  <a:schemeClr val="tx1"/>
                </a:solidFill>
                <a:effectLst/>
                <a:latin typeface="+mn-lt"/>
                <a:ea typeface="ＭＳ Ｐゴシック" charset="0"/>
                <a:cs typeface="ＭＳ Ｐゴシック" charset="0"/>
              </a:rPr>
              <a:t>US only, Respondents: Executive IT services decision-makers, Company size: 1,000+ employees)</a:t>
            </a:r>
          </a:p>
          <a:p>
            <a:endParaRPr lang="en-US" sz="1200"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Security threats: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And with more and more devices, each connected device represents a potential point of weakness. In the past four years, major cyber attacks rose by 45%. (Source: Harvey Nash/KPMG CIO Survey 2017, pg8. https://assets.kpmg.com/content/dam/kpmg/xx/pdf/2017/07/harvey-nash-kpmg-cio-survey-2017.pdf) </a:t>
            </a:r>
          </a:p>
          <a:p>
            <a:endParaRPr lang="en-US" sz="1200" kern="1200" dirty="0">
              <a:solidFill>
                <a:schemeClr val="tx1"/>
              </a:solidFill>
              <a:effectLst/>
              <a:latin typeface="+mn-lt"/>
              <a:ea typeface="ＭＳ Ｐゴシック" charset="0"/>
              <a:cs typeface="ＭＳ Ｐゴシック" charset="0"/>
            </a:endParaRPr>
          </a:p>
          <a:p>
            <a:pPr fontAlgn="base"/>
            <a:r>
              <a:rPr lang="en-US" sz="1200" b="1" kern="1200" dirty="0">
                <a:solidFill>
                  <a:schemeClr val="tx1"/>
                </a:solidFill>
                <a:effectLst/>
                <a:latin typeface="+mn-lt"/>
                <a:ea typeface="ＭＳ Ｐゴシック" charset="0"/>
                <a:cs typeface="ＭＳ Ｐゴシック" charset="0"/>
              </a:rPr>
              <a:t>Knowledge gap:</a:t>
            </a:r>
          </a:p>
          <a:p>
            <a:pPr fontAlgn="base"/>
            <a:r>
              <a:rPr lang="en-US" sz="1200" kern="1200" dirty="0">
                <a:solidFill>
                  <a:schemeClr val="tx1"/>
                </a:solidFill>
                <a:effectLst/>
                <a:latin typeface="+mn-lt"/>
                <a:ea typeface="ＭＳ Ｐゴシック" charset="0"/>
                <a:cs typeface="ＭＳ Ｐゴシック" charset="0"/>
              </a:rPr>
              <a:t>Lastly, according to the IDC Worldwide Digital Leader Survey 2017, 69% of IT executives stated they lacked the right people, knowledge, and technology to transform. Companies seeking to implement digital transformation are creatively looking to other sources of talent to enable their digital strategies. (Source: </a:t>
            </a:r>
            <a:r>
              <a:rPr lang="en-US" sz="1200" b="0" i="0" kern="1200" dirty="0">
                <a:solidFill>
                  <a:schemeClr val="tx1"/>
                </a:solidFill>
                <a:effectLst/>
                <a:latin typeface="+mn-lt"/>
                <a:ea typeface="ＭＳ Ｐゴシック" charset="0"/>
                <a:cs typeface="ＭＳ Ｐゴシック" charset="0"/>
              </a:rPr>
              <a:t>IDC: Strategically Solving the DX Talent Gap with Third-Party Services, Oct 2017. </a:t>
            </a:r>
          </a:p>
          <a:p>
            <a:pPr fontAlgn="base"/>
            <a:r>
              <a:rPr lang="en-US" sz="1200" b="0" i="0" u="sng" kern="1200" dirty="0">
                <a:solidFill>
                  <a:schemeClr val="tx1"/>
                </a:solidFill>
                <a:effectLst/>
                <a:latin typeface="+mn-lt"/>
                <a:ea typeface="ＭＳ Ｐゴシック" charset="0"/>
                <a:cs typeface="ＭＳ Ｐゴシック" charset="0"/>
                <a:hlinkClick r:id="rId3"/>
              </a:rPr>
              <a:t>https://www.cisco.com/c/dam/en/us/services/collateral/se/strategically-solving-dx-wp.pdf</a:t>
            </a:r>
            <a:r>
              <a:rPr lang="en-US" sz="1200" b="0" i="0" u="sng" kern="1200" dirty="0">
                <a:solidFill>
                  <a:schemeClr val="tx1"/>
                </a:solidFill>
                <a:effectLst/>
                <a:latin typeface="+mn-lt"/>
                <a:ea typeface="ＭＳ Ｐゴシック" charset="0"/>
                <a:cs typeface="ＭＳ Ｐゴシック" charset="0"/>
              </a:rPr>
              <a:t>)</a:t>
            </a:r>
            <a:endParaRPr lang="en-US" sz="1200" kern="1200" dirty="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a:p>
            <a:r>
              <a:rPr lang="en-US" sz="1200" b="1" i="1" kern="1200" dirty="0">
                <a:solidFill>
                  <a:schemeClr val="tx1"/>
                </a:solidFill>
                <a:effectLst/>
                <a:latin typeface="+mn-lt"/>
                <a:ea typeface="ＭＳ Ｐゴシック" charset="0"/>
                <a:cs typeface="ＭＳ Ｐゴシック" charset="0"/>
              </a:rPr>
              <a:t>While innovative technologies power digital transformation, it also takes the right expertise to successfully transform. Together, we use our specialized inventory of people, data, and ML/AI to create a differentiated, reliable, trusted experience.</a:t>
            </a:r>
          </a:p>
          <a:p>
            <a:endParaRPr lang="en-US" sz="1200" kern="1200" dirty="0">
              <a:solidFill>
                <a:schemeClr val="tx1"/>
              </a:solidFill>
              <a:effectLst/>
              <a:latin typeface="+mn-lt"/>
              <a:ea typeface="ＭＳ Ｐゴシック" charset="0"/>
              <a:cs typeface="ＭＳ Ｐゴシック" charset="0"/>
            </a:endParaRPr>
          </a:p>
          <a:p>
            <a:pPr fontAlgn="base"/>
            <a:r>
              <a:rPr lang="en-US" sz="1200" kern="1200" dirty="0">
                <a:solidFill>
                  <a:schemeClr val="tx1"/>
                </a:solidFill>
                <a:effectLst/>
                <a:latin typeface="+mn-lt"/>
                <a:ea typeface="ＭＳ Ｐゴシック" charset="0"/>
                <a:cs typeface="ＭＳ Ｐゴシック" charset="0"/>
              </a:rPr>
              <a:t>75% of enterprises will turn to third-party services for their digital transformation initiatives. (Source: </a:t>
            </a:r>
            <a:r>
              <a:rPr lang="en-US" sz="1200" b="0" i="0" kern="1200" dirty="0">
                <a:solidFill>
                  <a:schemeClr val="tx1"/>
                </a:solidFill>
                <a:effectLst/>
                <a:latin typeface="+mn-lt"/>
                <a:ea typeface="ＭＳ Ｐゴシック" charset="0"/>
                <a:cs typeface="ＭＳ Ｐゴシック" charset="0"/>
              </a:rPr>
              <a:t>IDC: Strategically Solving the DX Talent Gap with Third-Party Services, Oct 2017. </a:t>
            </a:r>
          </a:p>
          <a:p>
            <a:pPr fontAlgn="base"/>
            <a:r>
              <a:rPr lang="en-US" sz="1200" b="0" i="0" u="sng" kern="1200" dirty="0">
                <a:solidFill>
                  <a:schemeClr val="tx1"/>
                </a:solidFill>
                <a:effectLst/>
                <a:latin typeface="+mn-lt"/>
                <a:ea typeface="ＭＳ Ｐゴシック" charset="0"/>
                <a:cs typeface="ＭＳ Ｐゴシック" charset="0"/>
                <a:hlinkClick r:id="rId3"/>
              </a:rPr>
              <a:t>https://www.cisco.com/c/dam/en/us/services/collateral/se/strategically-solving-dx-wp.pdf</a:t>
            </a:r>
            <a:r>
              <a:rPr lang="en-US" sz="1200" b="0" i="0" u="sng" kern="1200" dirty="0">
                <a:solidFill>
                  <a:schemeClr val="tx1"/>
                </a:solidFill>
                <a:effectLst/>
                <a:latin typeface="+mn-lt"/>
                <a:ea typeface="ＭＳ Ｐゴシック" charset="0"/>
                <a:cs typeface="ＭＳ Ｐゴシック" charset="0"/>
              </a:rPr>
              <a:t>)</a:t>
            </a:r>
            <a:endParaRPr lang="en-US" sz="1200" b="0" i="0" kern="1200" dirty="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637422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PDF of written</a:t>
            </a:r>
            <a:r>
              <a:rPr lang="en-US" baseline="0" dirty="0"/>
              <a:t> case study: https://www.cisco.com/c/dam/en/us/solutions/collateral/industry-solutions/huntingtonnationalbank-voc-case-study.pdf</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Challenges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Disparate, legacy infrastructure created inconsistent performance experiences for branch colleagues.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Mainstream services like guest Wi-Fi access and bring-your-own-device needed to be deployed</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IT team was spending too much time firefighting circuit failures and applying security patches.</a:t>
            </a:r>
          </a:p>
          <a:p>
            <a:pPr defTabSz="609585" fontAlgn="base">
              <a:spcBef>
                <a:spcPct val="0"/>
              </a:spcBef>
              <a:spcAft>
                <a:spcPts val="800"/>
              </a:spcAft>
              <a:buSzPct val="80000"/>
            </a:pPr>
            <a:endParaRPr lang="en-US" sz="1400" b="1" dirty="0">
              <a:solidFill>
                <a:srgbClr val="00BCEB">
                  <a:lumMod val="50000"/>
                </a:srgbClr>
              </a:solidFill>
              <a:latin typeface="CiscoSans ExtraLight" charset="0"/>
              <a:ea typeface="Calibri" charset="0"/>
              <a:cs typeface="CiscoSans ExtraLight" charset="0"/>
            </a:endParaRPr>
          </a:p>
          <a:p>
            <a:pPr defTabSz="609585" fontAlgn="base">
              <a:spcBef>
                <a:spcPct val="0"/>
              </a:spcBef>
              <a:spcAft>
                <a:spcPts val="800"/>
              </a:spcAft>
              <a:buSzPct val="80000"/>
            </a:pPr>
            <a:r>
              <a:rPr lang="en-US" sz="1400" b="1" dirty="0">
                <a:solidFill>
                  <a:srgbClr val="00BCEB">
                    <a:lumMod val="50000"/>
                  </a:srgbClr>
                </a:solidFill>
                <a:latin typeface="CiscoSans ExtraLight" charset="0"/>
                <a:ea typeface="Calibri" charset="0"/>
                <a:cs typeface="CiscoSans ExtraLight" charset="0"/>
              </a:rPr>
              <a:t>Results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Avoided a 60+% increase in network expense for redundant links</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Raised agility, productivity, and service</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Delivered higher return on investment</a:t>
            </a:r>
          </a:p>
          <a:p>
            <a:pPr marL="228594" indent="-228594" defTabSz="609585" fontAlgn="base">
              <a:spcBef>
                <a:spcPct val="0"/>
              </a:spcBef>
              <a:spcAft>
                <a:spcPts val="800"/>
              </a:spcAft>
              <a:buSzPct val="80000"/>
              <a:buFont typeface="Wingdings" panose="05000000000000000000" pitchFamily="2" charset="2"/>
              <a:buChar char="q"/>
            </a:pPr>
            <a:r>
              <a:rPr lang="en-US" sz="1200" dirty="0">
                <a:solidFill>
                  <a:srgbClr val="00BCEB">
                    <a:lumMod val="50000"/>
                  </a:srgbClr>
                </a:solidFill>
                <a:latin typeface="CiscoSans ExtraLight" charset="0"/>
                <a:ea typeface="Calibri" charset="0"/>
                <a:cs typeface="CiscoSans ExtraLight" charset="0"/>
              </a:rPr>
              <a:t>Accelerated growth, at lowest cost versus alternative solutions</a:t>
            </a:r>
          </a:p>
          <a:p>
            <a:pPr defTabSz="609585" fontAlgn="base">
              <a:spcBef>
                <a:spcPct val="0"/>
              </a:spcBef>
              <a:spcAft>
                <a:spcPts val="800"/>
              </a:spcAft>
              <a:buSzPct val="80000"/>
            </a:pPr>
            <a:endParaRPr lang="en-US" sz="1400" b="1" dirty="0">
              <a:solidFill>
                <a:srgbClr val="00BCEB">
                  <a:lumMod val="50000"/>
                </a:srgbClr>
              </a:solidFill>
              <a:latin typeface="CiscoSans ExtraLight" charset="0"/>
              <a:ea typeface="Calibri" charset="0"/>
              <a:cs typeface="CiscoSans ExtraLight" charset="0"/>
            </a:endParaRPr>
          </a:p>
          <a:p>
            <a:pPr defTabSz="609585" fontAlgn="base">
              <a:spcBef>
                <a:spcPct val="0"/>
              </a:spcBef>
              <a:spcAft>
                <a:spcPts val="800"/>
              </a:spcAft>
              <a:buSzPct val="80000"/>
            </a:pPr>
            <a:r>
              <a:rPr lang="en-US" sz="1400" b="1" dirty="0">
                <a:solidFill>
                  <a:srgbClr val="00BCEB">
                    <a:lumMod val="50000"/>
                  </a:srgbClr>
                </a:solidFill>
                <a:latin typeface="CiscoSans ExtraLight" charset="0"/>
                <a:ea typeface="Calibri" charset="0"/>
                <a:cs typeface="CiscoSans ExtraLight" charset="0"/>
              </a:rPr>
              <a:t>Cisco Services</a:t>
            </a:r>
          </a:p>
          <a:p>
            <a:pPr marL="171450" marR="0" lvl="0" indent="-171450" algn="l" defTabSz="457200"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Cisco DNA Center Advise and Implement - </a:t>
            </a: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Planning, design, and implementation support to get up-and-running quickly</a:t>
            </a:r>
          </a:p>
          <a:p>
            <a:pPr marL="171450" lvl="0" indent="-171450">
              <a:spcAft>
                <a:spcPts val="600"/>
              </a:spcAft>
              <a:buSzPct val="80000"/>
              <a:buFont typeface="Arial" panose="020B0604020202020204" pitchFamily="34" charset="0"/>
              <a:buChar char="•"/>
              <a:defRPr/>
            </a:pPr>
            <a:r>
              <a:rPr kumimoji="0" lang="en-US" sz="1200" b="1"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Technical Services </a:t>
            </a:r>
            <a:r>
              <a:rPr lang="en-US" sz="1200" dirty="0">
                <a:solidFill>
                  <a:srgbClr val="282828"/>
                </a:solidFill>
                <a:latin typeface="CiscoSansTT ExtraLight"/>
                <a:cs typeface="CiscoSans"/>
              </a:rPr>
              <a:t>–  Enhance IT operations and maximize uptime</a:t>
            </a:r>
          </a:p>
          <a:p>
            <a:pPr marL="171450" marR="0" lvl="0" indent="-171450" algn="l" defTabSz="457200"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Training Services</a:t>
            </a: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 – Develop in-house talent to maximize the value of technology</a:t>
            </a:r>
          </a:p>
          <a:p>
            <a:pPr marL="228594" indent="-228594" defTabSz="609585" fontAlgn="base">
              <a:spcBef>
                <a:spcPct val="0"/>
              </a:spcBef>
              <a:spcAft>
                <a:spcPts val="800"/>
              </a:spcAft>
              <a:buSzPct val="80000"/>
              <a:buFont typeface="Wingdings" panose="05000000000000000000" pitchFamily="2" charset="2"/>
              <a:buChar char="q"/>
            </a:pPr>
            <a:endParaRPr lang="en-US" sz="1200" dirty="0">
              <a:solidFill>
                <a:srgbClr val="00BCEB">
                  <a:lumMod val="50000"/>
                </a:srgbClr>
              </a:solidFill>
              <a:latin typeface="CiscoSans ExtraLight" charset="0"/>
              <a:ea typeface="Calibri" charset="0"/>
              <a:cs typeface="CiscoSans ExtraLight"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D406F-84EB-4B49-B09A-E68FABB9D50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58264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Major North American retailer wanted a single solution provider to manage voice, wireless, routers, and switches, and chose Cisco to transform its entire phone and network infrastructure.</a:t>
            </a:r>
          </a:p>
          <a:p>
            <a:endParaRPr lang="en-US" sz="1160" dirty="0">
              <a:latin typeface="CiscoSansTT ExtraLight" pitchFamily="34" charset="0"/>
              <a:ea typeface="Calibri" panose="020F0502020204030204" pitchFamily="34" charset="0"/>
              <a:cs typeface="CiscoSansTT ExtraLight" pitchFamily="34" charset="0"/>
            </a:endParaRPr>
          </a:p>
          <a:p>
            <a:pPr marL="171450" indent="-171450">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A dedicated management platform now supports more than 200,000 phones, and 90,000 network, wireless, and third-party devices plus 30,000 access points. And, it is scalable for future growth and innovation.</a:t>
            </a:r>
          </a:p>
          <a:p>
            <a:endParaRPr lang="en-US" sz="1160" dirty="0">
              <a:latin typeface="CiscoSansTT ExtraLight" pitchFamily="34" charset="0"/>
              <a:ea typeface="Calibri" panose="020F0502020204030204" pitchFamily="34" charset="0"/>
              <a:cs typeface="CiscoSansTT ExtraLight" pitchFamily="34" charset="0"/>
            </a:endParaRPr>
          </a:p>
          <a:p>
            <a:r>
              <a:rPr lang="en-US" sz="1160" b="1" u="sng" dirty="0">
                <a:latin typeface="CiscoSansTT ExtraLight" pitchFamily="34" charset="0"/>
                <a:ea typeface="Calibri" panose="020F0502020204030204" pitchFamily="34" charset="0"/>
                <a:cs typeface="CiscoSansTT ExtraLight" pitchFamily="34" charset="0"/>
              </a:rPr>
              <a:t>Challenges:</a:t>
            </a:r>
          </a:p>
          <a:p>
            <a:pPr marL="171450" indent="-171450">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Non-uniform network equipment and an obsolete phone system</a:t>
            </a:r>
          </a:p>
          <a:p>
            <a:pPr marL="171450" indent="-171450">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Limited visibility into its network</a:t>
            </a:r>
          </a:p>
          <a:p>
            <a:pPr marL="628650" lvl="1" indent="-171450">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With 200,000 voice end points and 2000+ stores across a wide geography, that posed problems.</a:t>
            </a:r>
          </a:p>
          <a:p>
            <a:endParaRPr lang="en-US" sz="1160" dirty="0">
              <a:latin typeface="CiscoSansTT ExtraLight" pitchFamily="34" charset="0"/>
              <a:ea typeface="Calibri" panose="020F0502020204030204" pitchFamily="34" charset="0"/>
              <a:cs typeface="CiscoSansTT ExtraLight" pitchFamily="34" charset="0"/>
            </a:endParaRPr>
          </a:p>
          <a:p>
            <a:pPr marL="171450" indent="-171450">
              <a:lnSpc>
                <a:spcPct val="107000"/>
              </a:lnSpc>
              <a:spcAft>
                <a:spcPts val="800"/>
              </a:spcAft>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Cisco’s solution was trifold: </a:t>
            </a:r>
          </a:p>
          <a:p>
            <a:pPr marL="685800" lvl="1" indent="-228600">
              <a:buFont typeface="+mj-lt"/>
              <a:buAutoNum type="arabicPeriod"/>
            </a:pPr>
            <a:r>
              <a:rPr lang="en-US" sz="1160" dirty="0">
                <a:latin typeface="CiscoSansTT ExtraLight" pitchFamily="34" charset="0"/>
                <a:ea typeface="Calibri" panose="020F0502020204030204" pitchFamily="34" charset="0"/>
                <a:cs typeface="CiscoSansTT ExtraLight" pitchFamily="34" charset="0"/>
              </a:rPr>
              <a:t>Replaced the aging PBX infrastructure with a new phone system</a:t>
            </a:r>
          </a:p>
          <a:p>
            <a:pPr marL="685800" lvl="1" indent="-228600">
              <a:buFont typeface="+mj-lt"/>
              <a:buAutoNum type="arabicPeriod"/>
            </a:pPr>
            <a:r>
              <a:rPr lang="en-US" sz="1160" dirty="0">
                <a:latin typeface="CiscoSansTT ExtraLight" pitchFamily="34" charset="0"/>
                <a:ea typeface="Calibri" panose="020F0502020204030204" pitchFamily="34" charset="0"/>
                <a:cs typeface="CiscoSansTT ExtraLight" pitchFamily="34" charset="0"/>
              </a:rPr>
              <a:t>Installed a second network router for greater resilience</a:t>
            </a:r>
          </a:p>
          <a:p>
            <a:pPr marL="685800" lvl="1" indent="-228600">
              <a:buFont typeface="+mj-lt"/>
              <a:buAutoNum type="arabicPeriod"/>
            </a:pPr>
            <a:r>
              <a:rPr lang="en-US" sz="1160" dirty="0">
                <a:latin typeface="CiscoSansTT ExtraLight" pitchFamily="34" charset="0"/>
                <a:ea typeface="Calibri" panose="020F0502020204030204" pitchFamily="34" charset="0"/>
                <a:cs typeface="CiscoSansTT ExtraLight" pitchFamily="34" charset="0"/>
              </a:rPr>
              <a:t>Took over management of switch and wireless infrastructure. Designed, implemented, and managed solution for 2,000+ stores in North America (U.S., Guam, Puerto Rico, and U.S. Virgin Islands) </a:t>
            </a:r>
          </a:p>
          <a:p>
            <a:pPr lvl="1"/>
            <a:endParaRPr lang="en-US" sz="1160" dirty="0">
              <a:latin typeface="CiscoSansTT ExtraLight" pitchFamily="34" charset="0"/>
              <a:ea typeface="Calibri" panose="020F0502020204030204" pitchFamily="34" charset="0"/>
              <a:cs typeface="CiscoSansTT ExtraLight" pitchFamily="34" charset="0"/>
            </a:endParaRPr>
          </a:p>
          <a:p>
            <a:pPr marL="171450" indent="-171450">
              <a:lnSpc>
                <a:spcPct val="107000"/>
              </a:lnSpc>
              <a:spcAft>
                <a:spcPts val="800"/>
              </a:spcAft>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Deployed a new phone system in all U.S. stores in just over 8 months with virtually no disruption of service. We also quickly updated routers and switches, and soon after, added 180 Canadian stores</a:t>
            </a:r>
          </a:p>
          <a:p>
            <a:pPr marL="171450" indent="-171450">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Greater network insight identified that 250+ APs in the stores were down, preventing hand-held inventory devices from connecting to the network, severely impacting operations. Cisco deployed engineers to 320 impacted stores and in less than 3 months, 100% of store APs were online and functioning as expected. </a:t>
            </a:r>
          </a:p>
          <a:p>
            <a:endParaRPr lang="en-US" sz="1160" dirty="0">
              <a:latin typeface="CiscoSansTT ExtraLight" pitchFamily="34" charset="0"/>
              <a:ea typeface="Calibri" panose="020F0502020204030204" pitchFamily="34" charset="0"/>
              <a:cs typeface="CiscoSansTT ExtraLight" pitchFamily="34" charset="0"/>
            </a:endParaRPr>
          </a:p>
          <a:p>
            <a:pPr marL="171450" indent="-171450">
              <a:buFont typeface="Arial" panose="020B0604020202020204" pitchFamily="34" charset="0"/>
              <a:buChar char="•"/>
            </a:pPr>
            <a:r>
              <a:rPr lang="en-US" sz="1160" dirty="0">
                <a:latin typeface="CiscoSansTT ExtraLight" pitchFamily="34" charset="0"/>
                <a:ea typeface="Calibri" panose="020F0502020204030204" pitchFamily="34" charset="0"/>
                <a:cs typeface="CiscoSansTT ExtraLight" pitchFamily="34" charset="0"/>
              </a:rPr>
              <a:t>Before we took over management of all stores, more than 2000 devices had been down for an extended time. We cut that number to less than 100. New stores were added with virtually no incidents, and we reduced the mean time to restore by 51%, to less than 2.4 hours. </a:t>
            </a:r>
          </a:p>
          <a:p>
            <a:pPr>
              <a:lnSpc>
                <a:spcPct val="107000"/>
              </a:lnSpc>
              <a:spcAft>
                <a:spcPts val="800"/>
              </a:spcAft>
            </a:pPr>
            <a:endParaRPr lang="en-US" dirty="0">
              <a:latin typeface="CiscoSansTT ExtraLight" pitchFamily="34" charset="0"/>
              <a:ea typeface="Calibri" panose="020F0502020204030204" pitchFamily="34" charset="0"/>
              <a:cs typeface="CiscoSansTT ExtraLight" pitchFamily="34" charset="0"/>
            </a:endParaRPr>
          </a:p>
          <a:p>
            <a:pPr>
              <a:lnSpc>
                <a:spcPct val="107000"/>
              </a:lnSpc>
              <a:spcAft>
                <a:spcPts val="800"/>
              </a:spcAft>
            </a:pPr>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7206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iscoSansTT ExtraLight" pitchFamily="34" charset="0"/>
                <a:cs typeface="CiscoSansTT ExtraLight" pitchFamily="34" charset="0"/>
              </a:rPr>
              <a:t>Cisco designed, validated, and implemented a software-defined access infrastructure based on Catalyst 9000 switches and Cisco DNA, resulting in greater agility, enhanced security, and reduced costs.</a:t>
            </a:r>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 </a:t>
            </a:r>
          </a:p>
          <a:p>
            <a:r>
              <a:rPr lang="en-US" b="1" dirty="0">
                <a:latin typeface="CiscoSansTT ExtraLight" pitchFamily="34" charset="0"/>
                <a:cs typeface="CiscoSansTT ExtraLight" pitchFamily="34" charset="0"/>
              </a:rPr>
              <a:t>Challenge:</a:t>
            </a:r>
            <a:endParaRPr lang="en-US" dirty="0">
              <a:latin typeface="CiscoSansTT ExtraLight" pitchFamily="34" charset="0"/>
              <a:cs typeface="CiscoSansTT ExtraLight" pitchFamily="34" charset="0"/>
            </a:endParaRP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Wanted to operate like an agile startup, but limited by the company’s network infrastructure</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Moving research equipment from one group of scientists to another took too long, impacting the ability for scientists to collaborate</a:t>
            </a:r>
          </a:p>
          <a:p>
            <a:pPr marL="628650" lvl="1" indent="-171450">
              <a:buFont typeface="Arial" panose="020B0604020202020204" pitchFamily="34" charset="0"/>
              <a:buChar char="•"/>
            </a:pPr>
            <a:r>
              <a:rPr lang="en-US" dirty="0">
                <a:latin typeface="CiscoSansTT ExtraLight" pitchFamily="34" charset="0"/>
                <a:cs typeface="CiscoSansTT ExtraLight" pitchFamily="34" charset="0"/>
              </a:rPr>
              <a:t>Instead of </a:t>
            </a:r>
            <a:r>
              <a:rPr lang="en-US" b="1" dirty="0">
                <a:latin typeface="CiscoSansTT ExtraLight" pitchFamily="34" charset="0"/>
                <a:cs typeface="CiscoSansTT ExtraLight" pitchFamily="34" charset="0"/>
              </a:rPr>
              <a:t>four weeks </a:t>
            </a:r>
            <a:r>
              <a:rPr lang="en-US" dirty="0">
                <a:latin typeface="CiscoSansTT ExtraLight" pitchFamily="34" charset="0"/>
                <a:cs typeface="CiscoSansTT ExtraLight" pitchFamily="34" charset="0"/>
              </a:rPr>
              <a:t>to set up a new lab, they wanted it to happen </a:t>
            </a:r>
            <a:r>
              <a:rPr lang="en-US" b="1" dirty="0">
                <a:latin typeface="CiscoSansTT ExtraLight" pitchFamily="34" charset="0"/>
                <a:cs typeface="CiscoSansTT ExtraLight" pitchFamily="34" charset="0"/>
              </a:rPr>
              <a:t>overnight</a:t>
            </a:r>
            <a:endParaRPr lang="en-US" dirty="0">
              <a:latin typeface="CiscoSansTT ExtraLight" pitchFamily="34" charset="0"/>
              <a:cs typeface="CiscoSansTT ExtraLight" pitchFamily="34" charset="0"/>
            </a:endParaRP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Keeping their IP safe while partnering with other researchers was a big concern</a:t>
            </a:r>
          </a:p>
          <a:p>
            <a:pPr marL="628650" lvl="1" indent="-171450">
              <a:buFont typeface="Arial" panose="020B0604020202020204" pitchFamily="34" charset="0"/>
              <a:buChar char="•"/>
            </a:pPr>
            <a:r>
              <a:rPr lang="en-US" dirty="0">
                <a:latin typeface="CiscoSansTT ExtraLight" pitchFamily="34" charset="0"/>
                <a:cs typeface="CiscoSansTT ExtraLight" pitchFamily="34" charset="0"/>
              </a:rPr>
              <a:t>A weak network security posture made IP vulnerable</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Cost of reconfiguring networks and devices was too high, so they needed to automate existing manual processes</a:t>
            </a:r>
          </a:p>
          <a:p>
            <a:r>
              <a:rPr lang="en-US" dirty="0">
                <a:latin typeface="CiscoSansTT ExtraLight" pitchFamily="34" charset="0"/>
                <a:cs typeface="CiscoSansTT ExtraLight" pitchFamily="34" charset="0"/>
              </a:rPr>
              <a:t> </a:t>
            </a:r>
            <a:endParaRPr lang="en-US" sz="1800" dirty="0">
              <a:latin typeface="CiscoSansTT ExtraLight" pitchFamily="34" charset="0"/>
              <a:cs typeface="CiscoSansTT ExtraLight" pitchFamily="34" charset="0"/>
            </a:endParaRPr>
          </a:p>
          <a:p>
            <a:r>
              <a:rPr lang="en-US" b="1" dirty="0">
                <a:latin typeface="CiscoSansTT ExtraLight" pitchFamily="34" charset="0"/>
                <a:cs typeface="CiscoSansTT ExtraLight" pitchFamily="34" charset="0"/>
              </a:rPr>
              <a:t>Solution:</a:t>
            </a:r>
            <a:endParaRPr lang="en-US" dirty="0">
              <a:latin typeface="CiscoSansTT ExtraLight" pitchFamily="34" charset="0"/>
              <a:cs typeface="CiscoSansTT ExtraLight" pitchFamily="34" charset="0"/>
            </a:endParaRP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Deployed a Cisco SD-Access fabric based on Catalyst 9000 switches and Cisco DNA</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Cisco experts designed and implemented the SD-Access network, enabling faster time to production</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Using best practices, we validated the solution architecture in a Cisco lab with Solution Validation Service for SD-Access deployment</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Starting with a successful pilot gave the company the confidence to roll out SD-Access to other sites</a:t>
            </a:r>
          </a:p>
          <a:p>
            <a:r>
              <a:rPr lang="en-US" dirty="0">
                <a:latin typeface="CiscoSansTT ExtraLight" pitchFamily="34" charset="0"/>
                <a:cs typeface="CiscoSansTT ExtraLight" pitchFamily="34" charset="0"/>
              </a:rPr>
              <a:t> </a:t>
            </a:r>
          </a:p>
          <a:p>
            <a:r>
              <a:rPr lang="en-US" b="1" dirty="0">
                <a:latin typeface="CiscoSansTT ExtraLight" pitchFamily="34" charset="0"/>
                <a:cs typeface="CiscoSansTT ExtraLight" pitchFamily="34" charset="0"/>
              </a:rPr>
              <a:t>Business results:</a:t>
            </a:r>
            <a:endParaRPr lang="en-US" dirty="0">
              <a:latin typeface="CiscoSansTT ExtraLight" pitchFamily="34" charset="0"/>
              <a:cs typeface="CiscoSansTT ExtraLight" pitchFamily="34" charset="0"/>
            </a:endParaRPr>
          </a:p>
          <a:p>
            <a:pPr marL="171450" lvl="0" indent="-171450">
              <a:buFont typeface="Arial" panose="020B0604020202020204" pitchFamily="34" charset="0"/>
              <a:buChar char="•"/>
            </a:pPr>
            <a:r>
              <a:rPr lang="en-US" b="1" dirty="0">
                <a:latin typeface="CiscoSansTT ExtraLight" pitchFamily="34" charset="0"/>
                <a:cs typeface="CiscoSansTT ExtraLight" pitchFamily="34" charset="0"/>
              </a:rPr>
              <a:t>Greater agility for innovation</a:t>
            </a:r>
            <a:r>
              <a:rPr lang="en-US" dirty="0">
                <a:latin typeface="CiscoSansTT ExtraLight" pitchFamily="34" charset="0"/>
                <a:cs typeface="CiscoSansTT ExtraLight" pitchFamily="34" charset="0"/>
              </a:rPr>
              <a:t>. Now they can move research equipment overnight instead of the previous SLA of 4 weeks to move and reconfigure network devices for a research team.</a:t>
            </a:r>
          </a:p>
          <a:p>
            <a:pPr marL="171450" lvl="0" indent="-171450">
              <a:buFont typeface="Arial" panose="020B0604020202020204" pitchFamily="34" charset="0"/>
              <a:buChar char="•"/>
            </a:pPr>
            <a:r>
              <a:rPr lang="en-US" b="1" dirty="0">
                <a:latin typeface="CiscoSansTT ExtraLight" pitchFamily="34" charset="0"/>
                <a:cs typeface="CiscoSansTT ExtraLight" pitchFamily="34" charset="0"/>
              </a:rPr>
              <a:t>Enhanced security for collaboration </a:t>
            </a:r>
            <a:r>
              <a:rPr lang="en-US" dirty="0">
                <a:latin typeface="CiscoSansTT ExtraLight" pitchFamily="34" charset="0"/>
                <a:cs typeface="CiscoSansTT ExtraLight" pitchFamily="34" charset="0"/>
              </a:rPr>
              <a:t>– Collaboration with partners is seamless thanks to Cisco DNA policy-based security access controls. This makes security segmentation easier and provides security access controls needed for compliance and secure collaboration.</a:t>
            </a:r>
          </a:p>
          <a:p>
            <a:pPr lvl="0"/>
            <a:r>
              <a:rPr lang="en-US" b="1" dirty="0">
                <a:latin typeface="CiscoSansTT ExtraLight" pitchFamily="34" charset="0"/>
                <a:cs typeface="CiscoSansTT ExtraLight" pitchFamily="34" charset="0"/>
              </a:rPr>
              <a:t>Reduced Pox </a:t>
            </a:r>
            <a:endParaRPr lang="en-US" dirty="0">
              <a:latin typeface="CiscoSansTT ExtraLight" pitchFamily="34" charset="0"/>
              <a:cs typeface="CiscoSansTT ExtraLight" pitchFamily="34" charset="0"/>
            </a:endParaRPr>
          </a:p>
          <a:p>
            <a:pPr marL="628650" lvl="1" indent="-171450">
              <a:buFont typeface="Arial" panose="020B0604020202020204" pitchFamily="34" charset="0"/>
              <a:buChar char="•"/>
            </a:pPr>
            <a:r>
              <a:rPr lang="en-US" dirty="0">
                <a:latin typeface="CiscoSansTT ExtraLight" pitchFamily="34" charset="0"/>
                <a:cs typeface="CiscoSansTT ExtraLight" pitchFamily="34" charset="0"/>
              </a:rPr>
              <a:t>Simplified access controls</a:t>
            </a:r>
          </a:p>
          <a:p>
            <a:pPr marL="628650" lvl="1" indent="-171450">
              <a:buFont typeface="Arial" panose="020B0604020202020204" pitchFamily="34" charset="0"/>
              <a:buChar char="•"/>
            </a:pPr>
            <a:r>
              <a:rPr lang="en-US" dirty="0">
                <a:latin typeface="CiscoSansTT ExtraLight" pitchFamily="34" charset="0"/>
                <a:cs typeface="CiscoSansTT ExtraLight" pitchFamily="34" charset="0"/>
              </a:rPr>
              <a:t>Fewer firewalls to maintain since policy-based access controls also enable segmentation based on roles</a:t>
            </a:r>
          </a:p>
          <a:p>
            <a:pPr marL="628650" lvl="1" indent="-171450">
              <a:buFont typeface="Arial" panose="020B0604020202020204" pitchFamily="34" charset="0"/>
              <a:buChar char="•"/>
            </a:pPr>
            <a:r>
              <a:rPr lang="en-US" dirty="0">
                <a:latin typeface="CiscoSansTT ExtraLight" pitchFamily="34" charset="0"/>
                <a:cs typeface="CiscoSansTT ExtraLight" pitchFamily="34" charset="0"/>
              </a:rPr>
              <a:t>Less effort to move equipment. Today, they can simply unplug devices and plug them in again in a new location and get the same security profile</a:t>
            </a: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971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iscoSansTT ExtraLight" pitchFamily="34" charset="0"/>
                <a:ea typeface="Calibri" panose="020F0502020204030204" pitchFamily="34" charset="0"/>
                <a:cs typeface="CiscoSansTT ExtraLight" pitchFamily="34" charset="0"/>
              </a:rPr>
              <a:t>Key message: Change and transformation is hard, and you don’t have to go it alone. Cisco and our partners bring the expertise and best practices to help you realize your transformation goals.</a:t>
            </a:r>
          </a:p>
          <a:p>
            <a:endParaRPr lang="en-US" dirty="0">
              <a:latin typeface="CiscoSansTT ExtraLight" pitchFamily="34" charset="0"/>
              <a:ea typeface="Calibri" panose="020F0502020204030204" pitchFamily="34" charset="0"/>
              <a:cs typeface="CiscoSansTT ExtraLight" pitchFamily="34" charset="0"/>
            </a:endParaRPr>
          </a:p>
          <a:p>
            <a:r>
              <a:rPr lang="en-US" dirty="0">
                <a:latin typeface="CiscoSansTT ExtraLight" pitchFamily="34" charset="0"/>
                <a:ea typeface="Calibri" panose="020F0502020204030204" pitchFamily="34" charset="0"/>
                <a:cs typeface="CiscoSansTT ExtraLight" pitchFamily="34" charset="0"/>
              </a:rPr>
              <a:t>Transforming your business and operations requires more than just innovative technologies</a:t>
            </a:r>
          </a:p>
          <a:p>
            <a:r>
              <a:rPr lang="en-US" dirty="0">
                <a:latin typeface="CiscoSansTT ExtraLight" pitchFamily="34" charset="0"/>
                <a:ea typeface="Calibri" panose="020F0502020204030204" pitchFamily="34" charset="0"/>
                <a:cs typeface="CiscoSansTT ExtraLight" pitchFamily="34" charset="0"/>
              </a:rPr>
              <a:t>Process improvements and expertise are equally important to your successful journey</a:t>
            </a:r>
          </a:p>
          <a:p>
            <a:r>
              <a:rPr lang="en-US" dirty="0">
                <a:latin typeface="CiscoSansTT ExtraLight" pitchFamily="34" charset="0"/>
                <a:ea typeface="Calibri" panose="020F0502020204030204" pitchFamily="34" charset="0"/>
                <a:cs typeface="CiscoSansTT ExtraLight" pitchFamily="34" charset="0"/>
              </a:rPr>
              <a:t>With experts from Cisco and our partners by your side, you can accelerate your journey to reach your transformation goals faster and with less risk</a:t>
            </a:r>
          </a:p>
          <a:p>
            <a:r>
              <a:rPr lang="en-US" dirty="0">
                <a:latin typeface="CiscoSansTT ExtraLight" pitchFamily="34" charset="0"/>
                <a:ea typeface="Calibri" panose="020F0502020204030204" pitchFamily="34" charset="0"/>
                <a:cs typeface="CiscoSansTT ExtraLight" pitchFamily="34" charset="0"/>
              </a:rPr>
              <a:t>We guide you through the transformation of your current infrastructure to the desired end-state</a:t>
            </a:r>
          </a:p>
          <a:p>
            <a:r>
              <a:rPr lang="en-US" dirty="0">
                <a:latin typeface="CiscoSansTT ExtraLight" pitchFamily="34" charset="0"/>
                <a:ea typeface="Calibri" panose="020F0502020204030204" pitchFamily="34" charset="0"/>
                <a:cs typeface="CiscoSansTT ExtraLight" pitchFamily="34" charset="0"/>
              </a:rPr>
              <a:t>We’ll partner with you to establish the right processes and build your in-house skills </a:t>
            </a:r>
          </a:p>
          <a:p>
            <a:endParaRPr lang="en-US" dirty="0">
              <a:latin typeface="CiscoSansTT ExtraLight" pitchFamily="34" charset="0"/>
              <a:ea typeface="Calibri" panose="020F0502020204030204"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445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cs typeface="CiscoSansTT ExtraLight" pitchFamily="34" charset="0"/>
              </a:rPr>
              <a:t>Find out more details on each of the Customer Experience portfolio on Cisco.com https://www.cisco.com/c/en/us/services/overview.html</a:t>
            </a:r>
          </a:p>
          <a:p>
            <a:endParaRPr lang="en-US" dirty="0">
              <a:latin typeface="+mj-lt"/>
              <a:cs typeface="CiscoSansTT ExtraLight" pitchFamily="34" charset="0"/>
            </a:endParaRPr>
          </a:p>
          <a:p>
            <a:endParaRPr lang="en-US" dirty="0">
              <a:latin typeface="+mj-lt"/>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itchFamily="34" charset="0"/>
                <a:ea typeface="+mn-ea"/>
                <a:cs typeface="CiscoSansTT ExtraLight"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iscoSansTT ExtraLight" pitchFamily="34" charset="0"/>
              <a:ea typeface="+mn-ea"/>
              <a:cs typeface="CiscoSansTT ExtraLight" pitchFamily="34" charset="0"/>
            </a:endParaRPr>
          </a:p>
        </p:txBody>
      </p:sp>
    </p:spTree>
    <p:extLst>
      <p:ext uri="{BB962C8B-B14F-4D97-AF65-F5344CB8AC3E}">
        <p14:creationId xmlns:p14="http://schemas.microsoft.com/office/powerpoint/2010/main" val="1985659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061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9" name="Google Shape;179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9700" lvl="0" indent="0" algn="l" rtl="0">
              <a:spcBef>
                <a:spcPts val="360"/>
              </a:spcBef>
              <a:spcAft>
                <a:spcPts val="0"/>
              </a:spcAft>
              <a:buClr>
                <a:schemeClr val="dk1"/>
              </a:buClr>
              <a:buSzPts val="1400"/>
              <a:buFontTx/>
              <a:buNone/>
            </a:pPr>
            <a:r>
              <a:rPr lang="en-US" b="1" dirty="0"/>
              <a:t>Key message: We’re in a time of rapid transformation that creates both challenges and opportunities for IT.</a:t>
            </a:r>
          </a:p>
          <a:p>
            <a:pPr marL="139700" lvl="0" indent="0" algn="l" rtl="0">
              <a:spcBef>
                <a:spcPts val="360"/>
              </a:spcBef>
              <a:spcAft>
                <a:spcPts val="0"/>
              </a:spcAft>
              <a:buClr>
                <a:schemeClr val="dk1"/>
              </a:buClr>
              <a:buSzPts val="1400"/>
              <a:buFontTx/>
              <a:buNone/>
            </a:pPr>
            <a:endParaRPr lang="en-US" dirty="0"/>
          </a:p>
          <a:p>
            <a:pPr marL="139700" lvl="0" indent="0" algn="l" rtl="0">
              <a:spcBef>
                <a:spcPts val="360"/>
              </a:spcBef>
              <a:spcAft>
                <a:spcPts val="0"/>
              </a:spcAft>
              <a:buClr>
                <a:schemeClr val="dk1"/>
              </a:buClr>
              <a:buSzPts val="1400"/>
              <a:buFontTx/>
              <a:buNone/>
            </a:pPr>
            <a:r>
              <a:rPr lang="en-US" dirty="0"/>
              <a:t>IT leaders feel under extreme pressure to defend their investments and ROI while they continue to struggle with skills gaps and overall IT complexity. At the same time, demand for apps and numbers of devices are accelerating. These challenges, however, also put IT front and center in business strategy, as digitization and efficiencies can drive new business opportunities.</a:t>
            </a:r>
          </a:p>
          <a:p>
            <a:pPr marL="139700" lvl="0" indent="0" algn="l" rtl="0">
              <a:spcBef>
                <a:spcPts val="360"/>
              </a:spcBef>
              <a:spcAft>
                <a:spcPts val="0"/>
              </a:spcAft>
              <a:buClr>
                <a:schemeClr val="dk1"/>
              </a:buClr>
              <a:buSzPts val="1400"/>
              <a:buFontTx/>
              <a:buNone/>
            </a:pPr>
            <a:endParaRPr lang="en-US" dirty="0"/>
          </a:p>
          <a:p>
            <a:pPr marL="139700" lvl="0" indent="0" algn="l" rtl="0">
              <a:spcBef>
                <a:spcPts val="360"/>
              </a:spcBef>
              <a:spcAft>
                <a:spcPts val="0"/>
              </a:spcAft>
              <a:buClr>
                <a:schemeClr val="dk1"/>
              </a:buClr>
              <a:buSzPts val="1400"/>
              <a:buFontTx/>
              <a:buNone/>
            </a:pPr>
            <a:r>
              <a:rPr lang="en-US" dirty="0"/>
              <a:t>Sources:</a:t>
            </a:r>
          </a:p>
          <a:p>
            <a:pPr marL="457200" lvl="0" indent="-317500" algn="l" rtl="0">
              <a:spcBef>
                <a:spcPts val="360"/>
              </a:spcBef>
              <a:spcAft>
                <a:spcPts val="0"/>
              </a:spcAft>
              <a:buClr>
                <a:schemeClr val="dk1"/>
              </a:buClr>
              <a:buSzPts val="1400"/>
              <a:buFont typeface="Calibri"/>
              <a:buAutoNum type="arabicPeriod"/>
            </a:pPr>
            <a:r>
              <a:rPr lang="en-US" dirty="0"/>
              <a:t>81% of IT leaders feel under extreme pressure to defend their investments and ROI, IDG – State of the CIO 2019 (Feb 2019)</a:t>
            </a:r>
            <a:endParaRPr dirty="0"/>
          </a:p>
          <a:p>
            <a:pPr marL="457200" lvl="0" indent="-317500" algn="l" rtl="0">
              <a:spcBef>
                <a:spcPts val="0"/>
              </a:spcBef>
              <a:spcAft>
                <a:spcPts val="0"/>
              </a:spcAft>
              <a:buClr>
                <a:schemeClr val="dk1"/>
              </a:buClr>
              <a:buSzPts val="1400"/>
              <a:buFont typeface="Calibri"/>
              <a:buAutoNum type="arabicPeriod"/>
            </a:pPr>
            <a:r>
              <a:rPr lang="en-US" dirty="0"/>
              <a:t>93% of of IT leaders say a skills gap is slowing their transformation, Cisco – Connected Futures: Next-Generation IT Talent Strategies (Feb 2019)</a:t>
            </a:r>
            <a:endParaRPr dirty="0"/>
          </a:p>
          <a:p>
            <a:pPr marL="457200" lvl="0" indent="-317500" algn="l" rtl="0">
              <a:spcBef>
                <a:spcPts val="0"/>
              </a:spcBef>
              <a:spcAft>
                <a:spcPts val="0"/>
              </a:spcAft>
              <a:buClr>
                <a:schemeClr val="dk1"/>
              </a:buClr>
              <a:buSzPts val="1400"/>
              <a:buFont typeface="Calibri"/>
              <a:buAutoNum type="arabicPeriod"/>
            </a:pPr>
            <a:r>
              <a:rPr lang="en-US" dirty="0"/>
              <a:t>61% of CIOs say that projects are more complex than ever before, Harvey Nash/KPMG CIO Survey 2017, pg8. https://</a:t>
            </a:r>
            <a:r>
              <a:rPr lang="en-US" dirty="0" err="1"/>
              <a:t>assets.kpmg.com</a:t>
            </a:r>
            <a:r>
              <a:rPr lang="en-US" dirty="0"/>
              <a:t>/content/dam/</a:t>
            </a:r>
            <a:r>
              <a:rPr lang="en-US" dirty="0" err="1"/>
              <a:t>kpmg</a:t>
            </a:r>
            <a:r>
              <a:rPr lang="en-US" dirty="0"/>
              <a:t>/xx/pdf/2017/07/harvey-nash-kpmg-cio-survey-2017.pdf) </a:t>
            </a:r>
            <a:endParaRPr dirty="0"/>
          </a:p>
          <a:p>
            <a:pPr marL="457200" lvl="0" indent="-317500" algn="l" rtl="0">
              <a:spcBef>
                <a:spcPts val="0"/>
              </a:spcBef>
              <a:spcAft>
                <a:spcPts val="0"/>
              </a:spcAft>
              <a:buClr>
                <a:schemeClr val="dk1"/>
              </a:buClr>
              <a:buSzPts val="1400"/>
              <a:buFont typeface="Calibri"/>
              <a:buAutoNum type="arabicPeriod"/>
            </a:pPr>
            <a:r>
              <a:rPr lang="en-US" dirty="0"/>
              <a:t>Gartner predicts that market demand for app development will grow at least five times faster than IT’s capacity to deliver it through 2021 and that one out of every three new B2E mobile apps will fail within six months of launch by 2019. </a:t>
            </a:r>
            <a:r>
              <a:rPr lang="en-US" u="sng" dirty="0">
                <a:solidFill>
                  <a:schemeClr val="hlink"/>
                </a:solidFill>
                <a:hlinkClick r:id="rId3"/>
              </a:rPr>
              <a:t>https://www.information-age.com/state-application-development-growing-says-gartner-123464619/</a:t>
            </a:r>
            <a:endParaRPr dirty="0"/>
          </a:p>
          <a:p>
            <a:pPr marL="457200" lvl="0" indent="-317500" algn="l" rtl="0">
              <a:spcBef>
                <a:spcPts val="0"/>
              </a:spcBef>
              <a:spcAft>
                <a:spcPts val="0"/>
              </a:spcAft>
              <a:buClr>
                <a:schemeClr val="dk1"/>
              </a:buClr>
              <a:buSzPts val="1400"/>
              <a:buFont typeface="Calibri"/>
              <a:buAutoNum type="arabicPeriod"/>
            </a:pPr>
            <a:r>
              <a:rPr lang="en-US" dirty="0"/>
              <a:t>By 2022, 50% of enterprise data will be processed through edge computing, outside a centralized data center, https://</a:t>
            </a:r>
            <a:r>
              <a:rPr lang="en-US" dirty="0" err="1"/>
              <a:t>www.dimensiondata.com</a:t>
            </a:r>
            <a:r>
              <a:rPr lang="en-US" dirty="0"/>
              <a:t>/insights/-/media/dd/insights/tech-trends/digital-infrastructure-2019/digital-infrastructure-2019-technology-trends-infographic.pdf?la=</a:t>
            </a:r>
            <a:r>
              <a:rPr lang="en-US" dirty="0" err="1"/>
              <a:t>en</a:t>
            </a:r>
            <a:endParaRPr dirty="0"/>
          </a:p>
          <a:p>
            <a:pPr marL="457200" lvl="0" indent="-317500" algn="l" rtl="0">
              <a:spcBef>
                <a:spcPts val="0"/>
              </a:spcBef>
              <a:spcAft>
                <a:spcPts val="0"/>
              </a:spcAft>
              <a:buClr>
                <a:schemeClr val="dk1"/>
              </a:buClr>
              <a:buSzPts val="1400"/>
              <a:buFont typeface="Calibri"/>
              <a:buAutoNum type="arabicPeriod"/>
            </a:pPr>
            <a:r>
              <a:rPr lang="en-US" dirty="0"/>
              <a:t>The number of devices connected to IP networks will be more than three times the global population by 2022. There will be 3.6 networked devices per capita by 2022, up from 2.4 networked devices per capita in 2017. There will be 28.5 billion networked devices by 2022, up from 18 billion in 2017. https://www.cisco.com/c/</a:t>
            </a:r>
            <a:r>
              <a:rPr lang="en-US" dirty="0" err="1"/>
              <a:t>en</a:t>
            </a:r>
            <a:r>
              <a:rPr lang="en-US" dirty="0"/>
              <a:t>/us/solutions/collateral/service-provider/visual-networking-index-</a:t>
            </a:r>
            <a:r>
              <a:rPr lang="en-US" dirty="0" err="1"/>
              <a:t>vni</a:t>
            </a:r>
            <a:r>
              <a:rPr lang="en-US" dirty="0"/>
              <a:t>/white-paper-c11-741490.html</a:t>
            </a:r>
          </a:p>
          <a:p>
            <a:pPr marL="457200" lvl="0" indent="-317500" algn="l" rtl="0">
              <a:spcBef>
                <a:spcPts val="0"/>
              </a:spcBef>
              <a:spcAft>
                <a:spcPts val="0"/>
              </a:spcAft>
              <a:buClr>
                <a:schemeClr val="dk1"/>
              </a:buClr>
              <a:buSzPts val="1400"/>
              <a:buFont typeface="Calibri"/>
              <a:buAutoNum type="arabicPeriod"/>
            </a:pPr>
            <a:endParaRPr dirty="0"/>
          </a:p>
          <a:p>
            <a:pPr marL="0" lvl="0" indent="0" algn="l" rtl="0">
              <a:spcBef>
                <a:spcPts val="360"/>
              </a:spcBef>
              <a:spcAft>
                <a:spcPts val="0"/>
              </a:spcAft>
              <a:buClr>
                <a:schemeClr val="dk1"/>
              </a:buClr>
              <a:buSzPts val="1400"/>
              <a:buFont typeface="Calibri"/>
              <a:buNone/>
            </a:pPr>
            <a:r>
              <a:rPr lang="en-US" b="1" dirty="0"/>
              <a:t>Application data points:</a:t>
            </a:r>
            <a:endParaRPr b="1" dirty="0"/>
          </a:p>
          <a:p>
            <a:pPr marL="457200" lvl="0" indent="-317500" algn="l" rtl="0">
              <a:spcBef>
                <a:spcPts val="360"/>
              </a:spcBef>
              <a:spcAft>
                <a:spcPts val="0"/>
              </a:spcAft>
              <a:buClr>
                <a:schemeClr val="dk1"/>
              </a:buClr>
              <a:buSzPts val="1400"/>
              <a:buFont typeface="Calibri"/>
              <a:buChar char="●"/>
            </a:pPr>
            <a:r>
              <a:rPr lang="en-US" dirty="0"/>
              <a:t>IDC predicts that enterprises’ </a:t>
            </a:r>
            <a:r>
              <a:rPr lang="en-US" b="1" dirty="0"/>
              <a:t>adoption of mobile apps will double</a:t>
            </a:r>
            <a:r>
              <a:rPr lang="en-US" dirty="0"/>
              <a:t> in the next two years, from an average of eight enterprise applications today. And most of these applications will need to be developed and customized by the enterprise, with additional complexities that may include the use of AI, analytics, and back-end integration to legacy systems of record. According to IDC, the majority of enterprises will </a:t>
            </a:r>
            <a:r>
              <a:rPr lang="en-US" b="1" dirty="0"/>
              <a:t>increase their spending on mobile app development by up to 25 percent</a:t>
            </a:r>
            <a:r>
              <a:rPr lang="en-US" dirty="0"/>
              <a:t>. IDC, Enterprise Mobile Applications Survey: Adoption Trends &amp; Highlights, Nov 2017. (Sourced from Accenture, </a:t>
            </a:r>
            <a:r>
              <a:rPr lang="en-US" u="sng" dirty="0">
                <a:solidFill>
                  <a:schemeClr val="hlink"/>
                </a:solidFill>
                <a:hlinkClick r:id="rId4"/>
              </a:rPr>
              <a:t>here</a:t>
            </a:r>
            <a:r>
              <a:rPr lang="en-US" dirty="0"/>
              <a:t>)</a:t>
            </a:r>
            <a:endParaRPr dirty="0"/>
          </a:p>
          <a:p>
            <a:pPr marL="457200" lvl="0" indent="-317500" algn="l" rtl="0">
              <a:spcBef>
                <a:spcPts val="0"/>
              </a:spcBef>
              <a:spcAft>
                <a:spcPts val="0"/>
              </a:spcAft>
              <a:buClr>
                <a:schemeClr val="dk1"/>
              </a:buClr>
              <a:buSzPts val="1400"/>
              <a:buFont typeface="Calibri"/>
              <a:buChar char="●"/>
            </a:pPr>
            <a:r>
              <a:rPr lang="en-US" dirty="0"/>
              <a:t>According to Forrester Research, only 13 percent of organizations have implemented DevOps, with 50 percent piloting or conducting proof of concepts. CIO article: </a:t>
            </a:r>
            <a:r>
              <a:rPr lang="en-US" sz="1100" u="sng" dirty="0">
                <a:solidFill>
                  <a:schemeClr val="hlink"/>
                </a:solidFill>
                <a:latin typeface="CiscoSansTT ExtraLight" panose="020B0303020201020303" pitchFamily="34" charset="0"/>
                <a:ea typeface="Arial"/>
                <a:cs typeface="CiscoSansTT ExtraLight" panose="020B0303020201020303" pitchFamily="34" charset="0"/>
                <a:sym typeface="Arial"/>
                <a:hlinkClick r:id="rId5"/>
              </a:rPr>
              <a:t>https://www.cio.com/article/3235726/5-hurdles-to-adopting-devops.html</a:t>
            </a:r>
            <a:r>
              <a:rPr lang="en-US" dirty="0"/>
              <a:t> </a:t>
            </a:r>
            <a:endParaRPr dirty="0"/>
          </a:p>
          <a:p>
            <a:pPr marL="457200" lvl="0" indent="-317500" algn="l" rtl="0">
              <a:spcBef>
                <a:spcPts val="0"/>
              </a:spcBef>
              <a:spcAft>
                <a:spcPts val="0"/>
              </a:spcAft>
              <a:buClr>
                <a:schemeClr val="dk1"/>
              </a:buClr>
              <a:buSzPts val="1400"/>
              <a:buFont typeface="Calibri"/>
              <a:buChar char="●"/>
            </a:pPr>
            <a:r>
              <a:rPr lang="en-US" dirty="0"/>
              <a:t>“Top-performing organizations expect to develop 40% of their new critical solutions in-house” – Gartner: </a:t>
            </a:r>
            <a:r>
              <a:rPr lang="en-US" u="sng" dirty="0">
                <a:solidFill>
                  <a:schemeClr val="hlink"/>
                </a:solidFill>
                <a:hlinkClick r:id="rId6"/>
              </a:rPr>
              <a:t>https://www.gartner.com/smarterwithgartner/make-application-development-cool-again/</a:t>
            </a:r>
            <a:r>
              <a:rPr lang="en-US" dirty="0"/>
              <a:t> </a:t>
            </a:r>
            <a:endParaRPr dirty="0"/>
          </a:p>
          <a:p>
            <a:pPr marL="457200" lvl="0" indent="-317500" algn="l" rtl="0">
              <a:spcBef>
                <a:spcPts val="0"/>
              </a:spcBef>
              <a:spcAft>
                <a:spcPts val="0"/>
              </a:spcAft>
              <a:buClr>
                <a:srgbClr val="212529"/>
              </a:buClr>
              <a:buSzPts val="1400"/>
              <a:buFont typeface="Open Sans"/>
              <a:buChar char="●"/>
            </a:pPr>
            <a:r>
              <a:rPr lang="en-US" dirty="0">
                <a:sym typeface="Open Sans"/>
              </a:rPr>
              <a:t>Well over half of IT professionals (62%) surveyed reported having a backlog of mobile apps, some with more than 10 apps waiting to be developed.</a:t>
            </a:r>
            <a:endParaRPr dirty="0"/>
          </a:p>
          <a:p>
            <a:pPr marL="0" lvl="0" indent="0" algn="l" rtl="0">
              <a:spcBef>
                <a:spcPts val="360"/>
              </a:spcBef>
              <a:spcAft>
                <a:spcPts val="0"/>
              </a:spcAft>
              <a:buClr>
                <a:schemeClr val="dk1"/>
              </a:buClr>
              <a:buSzPts val="1400"/>
              <a:buFont typeface="Calibri"/>
              <a:buNone/>
            </a:pPr>
            <a:endParaRPr dirty="0"/>
          </a:p>
          <a:p>
            <a:pPr marL="0" lvl="0" indent="0" algn="l" rtl="0">
              <a:spcBef>
                <a:spcPts val="360"/>
              </a:spcBef>
              <a:spcAft>
                <a:spcPts val="0"/>
              </a:spcAft>
              <a:buClr>
                <a:schemeClr val="dk1"/>
              </a:buClr>
              <a:buSzPts val="1400"/>
              <a:buFont typeface="Calibri"/>
              <a:buNone/>
            </a:pPr>
            <a:r>
              <a:rPr lang="en-US" b="1" dirty="0"/>
              <a:t>Nick notes:</a:t>
            </a:r>
            <a:endParaRPr b="1" dirty="0"/>
          </a:p>
          <a:p>
            <a:pPr marL="0" lvl="0" indent="0" algn="l" rtl="0">
              <a:spcBef>
                <a:spcPts val="360"/>
              </a:spcBef>
              <a:spcAft>
                <a:spcPts val="0"/>
              </a:spcAft>
              <a:buClr>
                <a:schemeClr val="dk1"/>
              </a:buClr>
              <a:buSzPts val="1400"/>
              <a:buFont typeface="Calibri"/>
              <a:buNone/>
            </a:pPr>
            <a:r>
              <a:rPr lang="en-US" dirty="0" err="1"/>
              <a:t>Multicloud</a:t>
            </a:r>
            <a:r>
              <a:rPr lang="en-US" dirty="0"/>
              <a:t>, application complexity, data explosion causing exponential scale.  </a:t>
            </a:r>
            <a:endParaRPr dirty="0"/>
          </a:p>
          <a:p>
            <a:pPr marL="0" lvl="0" indent="0" algn="l" rtl="0">
              <a:spcBef>
                <a:spcPts val="360"/>
              </a:spcBef>
              <a:spcAft>
                <a:spcPts val="0"/>
              </a:spcAft>
              <a:buClr>
                <a:schemeClr val="dk1"/>
              </a:buClr>
              <a:buSzPts val="1400"/>
              <a:buFont typeface="Calibri"/>
              <a:buNone/>
            </a:pPr>
            <a:r>
              <a:rPr lang="en-US" dirty="0"/>
              <a:t>Implementation requirements for infrastructure requiring new skills to meet complexity needs.  </a:t>
            </a:r>
            <a:endParaRPr dirty="0"/>
          </a:p>
          <a:p>
            <a:pPr marL="0" lvl="0" indent="0" algn="l" rtl="0">
              <a:spcBef>
                <a:spcPts val="360"/>
              </a:spcBef>
              <a:spcAft>
                <a:spcPts val="0"/>
              </a:spcAft>
              <a:buClr>
                <a:schemeClr val="dk1"/>
              </a:buClr>
              <a:buSzPts val="1400"/>
              <a:buFont typeface="Calibri"/>
              <a:buNone/>
            </a:pPr>
            <a:r>
              <a:rPr lang="en-US" dirty="0"/>
              <a:t>Network complexity w. IoT, devices, cloud, edge, and data center are nearing the limits for humans’ ability to manage IT.  </a:t>
            </a:r>
            <a:endParaRPr dirty="0"/>
          </a:p>
          <a:p>
            <a:pPr marL="0" lvl="0" indent="0" algn="l" rtl="0">
              <a:spcBef>
                <a:spcPts val="360"/>
              </a:spcBef>
              <a:spcAft>
                <a:spcPts val="0"/>
              </a:spcAft>
              <a:buClr>
                <a:schemeClr val="dk1"/>
              </a:buClr>
              <a:buSzPts val="1400"/>
              <a:buFont typeface="Calibri"/>
              <a:buNone/>
            </a:pPr>
            <a:r>
              <a:rPr lang="en-US" dirty="0"/>
              <a:t>Tech is the differentiator.</a:t>
            </a:r>
            <a:endParaRPr dirty="0"/>
          </a:p>
          <a:p>
            <a:pPr marL="0" lvl="0" indent="0" algn="l" rtl="0">
              <a:spcBef>
                <a:spcPts val="360"/>
              </a:spcBef>
              <a:spcAft>
                <a:spcPts val="0"/>
              </a:spcAft>
              <a:buClr>
                <a:schemeClr val="dk1"/>
              </a:buClr>
              <a:buSzPts val="1400"/>
              <a:buFont typeface="Calibri"/>
              <a:buNone/>
            </a:pPr>
            <a:r>
              <a:rPr lang="en-US" dirty="0"/>
              <a:t>Making tech critical to top and bottom line (success nonnegotiable) and coming with that, CEO/CFO oversight for ROI and TCO.</a:t>
            </a:r>
            <a:endParaRPr dirty="0"/>
          </a:p>
          <a:p>
            <a:pPr marL="0" lvl="0" indent="0" algn="l" rtl="0">
              <a:spcBef>
                <a:spcPts val="360"/>
              </a:spcBef>
              <a:spcAft>
                <a:spcPts val="0"/>
              </a:spcAft>
              <a:buClr>
                <a:schemeClr val="dk1"/>
              </a:buClr>
              <a:buSzPts val="1400"/>
              <a:buFont typeface="Calibri"/>
              <a:buNone/>
            </a:pPr>
            <a:endParaRPr dirty="0"/>
          </a:p>
          <a:p>
            <a:pPr marL="0" lvl="0" indent="0" algn="l" rtl="0">
              <a:spcBef>
                <a:spcPts val="360"/>
              </a:spcBef>
              <a:spcAft>
                <a:spcPts val="0"/>
              </a:spcAft>
              <a:buClr>
                <a:schemeClr val="dk1"/>
              </a:buClr>
              <a:buSzPts val="1400"/>
              <a:buFont typeface="Calibri"/>
              <a:buNone/>
            </a:pPr>
            <a:endParaRPr dirty="0"/>
          </a:p>
          <a:p>
            <a:pPr marL="0" lvl="0" indent="0" algn="l" rtl="0">
              <a:spcBef>
                <a:spcPts val="360"/>
              </a:spcBef>
              <a:spcAft>
                <a:spcPts val="0"/>
              </a:spcAft>
              <a:buClr>
                <a:schemeClr val="dk1"/>
              </a:buClr>
              <a:buSzPts val="14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
        <p:nvSpPr>
          <p:cNvPr id="1800" name="Google Shape;1800;p2:notes"/>
          <p:cNvSpPr txBox="1">
            <a:spLocks noGrp="1"/>
          </p:cNvSpPr>
          <p:nvPr>
            <p:ph type="sldNum" idx="12"/>
          </p:nvPr>
        </p:nvSpPr>
        <p:spPr>
          <a:xfrm>
            <a:off x="3884613" y="8685213"/>
            <a:ext cx="2971800" cy="4575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iscoSansTT ExtraLight" panose="020B0303020201020303" pitchFamily="34" charset="0"/>
                <a:ea typeface="+mn-ea"/>
                <a:cs typeface="CiscoSansTT ExtraLight" panose="020B0303020201020303"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CiscoSansTT ExtraLight" panose="020B0303020201020303" pitchFamily="34" charset="0"/>
              <a:ea typeface="+mn-ea"/>
              <a:cs typeface="CiscoSansTT ExtraLight" panose="020B0303020201020303" pitchFamily="34" charset="0"/>
              <a:sym typeface="Arial"/>
            </a:endParaRPr>
          </a:p>
        </p:txBody>
      </p:sp>
    </p:spTree>
    <p:extLst>
      <p:ext uri="{BB962C8B-B14F-4D97-AF65-F5344CB8AC3E}">
        <p14:creationId xmlns:p14="http://schemas.microsoft.com/office/powerpoint/2010/main" val="118728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b="1" dirty="0"/>
              <a:t>Key Message: To thrive with today’s fast-pace change, IT leaders must focus on three key drivers of efficiency and service quality.</a:t>
            </a:r>
          </a:p>
          <a:p>
            <a:pPr defTabSz="897301" eaLnBrk="1" fontAlgn="auto" hangingPunct="1">
              <a:spcBef>
                <a:spcPts val="0"/>
              </a:spcBef>
              <a:spcAft>
                <a:spcPts val="0"/>
              </a:spcAft>
              <a:defRPr/>
            </a:pPr>
            <a:endParaRPr lang="en-US" sz="900" dirty="0"/>
          </a:p>
          <a:p>
            <a:pPr defTabSz="897301" eaLnBrk="1" fontAlgn="auto" hangingPunct="1">
              <a:spcBef>
                <a:spcPts val="0"/>
              </a:spcBef>
              <a:spcAft>
                <a:spcPts val="0"/>
              </a:spcAft>
              <a:defRPr/>
            </a:pPr>
            <a:r>
              <a:rPr lang="en-US" sz="900" dirty="0"/>
              <a:t>How do you handle thousands of devices and users and give them secure access to multiple clouds?</a:t>
            </a:r>
          </a:p>
          <a:p>
            <a:pPr defTabSz="897301" eaLnBrk="1" fontAlgn="auto" hangingPunct="1">
              <a:spcBef>
                <a:spcPts val="0"/>
              </a:spcBef>
              <a:spcAft>
                <a:spcPts val="0"/>
              </a:spcAft>
              <a:defRPr/>
            </a:pPr>
            <a:endParaRPr lang="en-US" sz="900" dirty="0"/>
          </a:p>
          <a:p>
            <a:pPr defTabSz="897301" eaLnBrk="1" fontAlgn="auto" hangingPunct="1">
              <a:spcBef>
                <a:spcPts val="0"/>
              </a:spcBef>
              <a:spcAft>
                <a:spcPts val="0"/>
              </a:spcAft>
              <a:defRPr/>
            </a:pPr>
            <a:r>
              <a:rPr lang="en-US" sz="900" dirty="0"/>
              <a:t>Manual methods for managing device and security profiles or user access controls won’t scale, so automation is required. And visibility is key for managing more devices effectively and meeting service level guidelines. With the right tools, you can glean actionable insights from your operational data so that you can focus your scarce resources on the critical areas. And security threats have become so numerous and ever-evolving that security must be addressed at multiple levels. It must be designed into the architecture to prevent, detect, and stop security threats from causing downtime or data breaches.</a:t>
            </a:r>
          </a:p>
          <a:p>
            <a:pPr defTabSz="897301" eaLnBrk="1" fontAlgn="auto" hangingPunct="1">
              <a:spcBef>
                <a:spcPts val="0"/>
              </a:spcBef>
              <a:spcAft>
                <a:spcPts val="0"/>
              </a:spcAft>
              <a:defRPr/>
            </a:pPr>
            <a:endParaRPr lang="en-US" sz="900" dirty="0"/>
          </a:p>
          <a:p>
            <a:pPr defTabSz="673065"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02DB87D-6B77-4EDA-945D-D9A3E7BC547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00271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 name="Rectangle 5">
            <a:extLst>
              <a:ext uri="{FF2B5EF4-FFF2-40B4-BE49-F238E27FC236}">
                <a16:creationId xmlns:a16="http://schemas.microsoft.com/office/drawing/2014/main" id="{DC9B548D-1B90-4404-8E5A-8DE484DBA0DA}"/>
              </a:ext>
            </a:extLst>
          </p:cNvPr>
          <p:cNvSpPr/>
          <p:nvPr/>
        </p:nvSpPr>
        <p:spPr>
          <a:xfrm>
            <a:off x="457200" y="4674780"/>
            <a:ext cx="6217919" cy="4154984"/>
          </a:xfrm>
          <a:prstGeom prst="rect">
            <a:avLst/>
          </a:prstGeom>
        </p:spPr>
        <p:txBody>
          <a:bodyPr wrap="square">
            <a:spAutoFit/>
          </a:bodyPr>
          <a:lstStyle/>
          <a:p>
            <a:pPr marL="342900" marR="0" lvl="0" indent="-342900" algn="l" defTabSz="457200" rtl="0" eaLnBrk="1" fontAlgn="base"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You’re not alone in this transition to Intent-based networking</a:t>
            </a:r>
          </a:p>
          <a:p>
            <a:pPr marL="342900" marR="0" lvl="0" indent="-342900" algn="l" defTabSz="457200" rtl="0" eaLnBrk="1" fontAlgn="base"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will make sure you are ready for upcoming industry trends and new technologies</a:t>
            </a:r>
          </a:p>
          <a:p>
            <a:pPr marL="342900" marR="0" lvl="0" indent="-342900" algn="l" defTabSz="457200" rtl="0" eaLnBrk="1" fontAlgn="base"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Our team will focus on a three-pronged approach to help you with transformation of technology, people, and process</a:t>
            </a:r>
          </a:p>
          <a:p>
            <a:pPr marL="342900" marR="0" lvl="0" indent="-342900" algn="l" defTabSz="457200" rtl="0" eaLnBrk="1" fontAlgn="base"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Technology </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Our experts will help you accelerate adoption of new technologies</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We’ll onboard, test, and validate your solutions</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 you can get the most of out of your technology investment</a:t>
            </a:r>
          </a:p>
          <a:p>
            <a:pPr marL="342900" marR="0" lvl="0" indent="-342900" algn="l" defTabSz="457200" rtl="0" eaLnBrk="1" fontAlgn="base"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People</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S PGothic" panose="020B0600070205080204" pitchFamily="34" charset="-128"/>
              </a:rPr>
              <a:t>W</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S PGothic" panose="020B0600070205080204" pitchFamily="34" charset="-128"/>
              </a:rPr>
              <a:t>e can help you drive positive change management to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S PGothic" panose="020B0600070205080204" pitchFamily="34" charset="-128"/>
              </a:rPr>
              <a:t>get the most out of your people so you can innovate faster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S PGothic" panose="020B0600070205080204" pitchFamily="34" charset="-128"/>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After all, technology is only as good as the people behind it</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We’ll ensure your staff has the skills to efficiently run and manage new technologies</a:t>
            </a:r>
          </a:p>
          <a:p>
            <a:pPr marL="342900" marR="0" lvl="0" indent="-342900" algn="l" defTabSz="457200" rtl="0" eaLnBrk="1" fontAlgn="base"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Process</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Our innovative tools, best practices, and recommendations will improve processes </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can help you simplify operations by delivering innovations in analytics, automation and network management.</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 efficiencies, visibility and security of your network</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Cut costs</a:t>
            </a:r>
          </a:p>
          <a:p>
            <a:pPr marL="342900" marR="0" lvl="0" indent="-342900" algn="l" defTabSz="457200" rtl="0" eaLnBrk="1" fontAlgn="base"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S PGothic" panose="020B0600070205080204" pitchFamily="34" charset="-128"/>
              </a:rPr>
              <a:t>With proven methodologies and years of deploying some of the world’s most complex wireless networks, our experts will help you evolve from reacting to trouble tickets to proactively transforming your network</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S PGothic" panose="020B0600070205080204" pitchFamily="34" charset="-128"/>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053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0224" y="4229100"/>
            <a:ext cx="6557551" cy="3600450"/>
          </a:xfrm>
        </p:spPr>
        <p:txBody>
          <a:bodyPr/>
          <a:lstStyle/>
          <a:p>
            <a:r>
              <a:rPr lang="en-US" b="1" dirty="0"/>
              <a:t>Key message: Intent-based Networking is Cisco’s answer to today’s IT imperatives</a:t>
            </a:r>
            <a:endParaRPr lang="en-US" dirty="0"/>
          </a:p>
          <a:p>
            <a:pPr lvl="0"/>
            <a:r>
              <a:rPr lang="en-US" dirty="0"/>
              <a:t>Intent-based Networking </a:t>
            </a:r>
          </a:p>
          <a:p>
            <a:pPr lvl="1"/>
            <a:r>
              <a:rPr lang="en-US" dirty="0"/>
              <a:t>Open, software-defined architecture </a:t>
            </a:r>
          </a:p>
          <a:p>
            <a:pPr lvl="1"/>
            <a:r>
              <a:rPr lang="en-US" dirty="0"/>
              <a:t>Scales to support today’s volume of users and devices</a:t>
            </a:r>
          </a:p>
          <a:p>
            <a:pPr lvl="1"/>
            <a:r>
              <a:rPr lang="en-US" b="1" dirty="0"/>
              <a:t>Automates</a:t>
            </a:r>
            <a:r>
              <a:rPr lang="en-US" dirty="0"/>
              <a:t> network functions </a:t>
            </a:r>
            <a:r>
              <a:rPr lang="en-US" b="1" dirty="0"/>
              <a:t>based on the intent</a:t>
            </a:r>
            <a:r>
              <a:rPr lang="en-US" dirty="0"/>
              <a:t> or goals of the business</a:t>
            </a:r>
          </a:p>
          <a:p>
            <a:pPr lvl="0"/>
            <a:r>
              <a:rPr lang="en-US" dirty="0"/>
              <a:t>Constantly learning, adapting and protecting</a:t>
            </a:r>
          </a:p>
          <a:p>
            <a:pPr lvl="1"/>
            <a:r>
              <a:rPr lang="en-US" b="1" dirty="0"/>
              <a:t>Constantly learning</a:t>
            </a:r>
            <a:r>
              <a:rPr lang="en-US" dirty="0"/>
              <a:t> – automatically identifies and prioritizes anything or anyone that connects to the network.</a:t>
            </a:r>
          </a:p>
          <a:p>
            <a:pPr lvl="1"/>
            <a:r>
              <a:rPr lang="en-US" b="1" dirty="0"/>
              <a:t>Constantly adapting</a:t>
            </a:r>
            <a:r>
              <a:rPr lang="en-US" dirty="0"/>
              <a:t> – respond instantly to business demands with limited staff and budget </a:t>
            </a:r>
          </a:p>
          <a:p>
            <a:pPr lvl="1"/>
            <a:r>
              <a:rPr lang="en-US" b="1" dirty="0"/>
              <a:t>Constantly protecting</a:t>
            </a:r>
            <a:r>
              <a:rPr lang="en-US" dirty="0"/>
              <a:t> – see and predict issues and threats and respond faster. Constantly monitoring the network for anomalous behavior, </a:t>
            </a:r>
          </a:p>
          <a:p>
            <a:pPr lvl="0"/>
            <a:r>
              <a:rPr lang="en-US" dirty="0"/>
              <a:t>Allows you to move:</a:t>
            </a:r>
          </a:p>
          <a:p>
            <a:pPr lvl="1"/>
            <a:r>
              <a:rPr lang="en-US" dirty="0"/>
              <a:t>From manual operations to automated policy changes</a:t>
            </a:r>
          </a:p>
          <a:p>
            <a:pPr lvl="1"/>
            <a:r>
              <a:rPr lang="en-US" dirty="0"/>
              <a:t>From data to Insights</a:t>
            </a:r>
          </a:p>
          <a:p>
            <a:pPr lvl="1"/>
            <a:r>
              <a:rPr lang="en-US" dirty="0"/>
              <a:t>From perimeter security to security everywhere</a:t>
            </a:r>
          </a:p>
          <a:p>
            <a:r>
              <a:rPr lang="en-US" dirty="0"/>
              <a:t> </a:t>
            </a:r>
          </a:p>
          <a:p>
            <a:pPr lvl="0"/>
            <a:r>
              <a:rPr lang="en-US" dirty="0"/>
              <a:t>Rather than policy changes taking months, thousands of devices can now be updated with a single policy change.</a:t>
            </a:r>
          </a:p>
          <a:p>
            <a:endParaRPr lang="en-US" sz="1100" dirty="0"/>
          </a:p>
          <a:p>
            <a:endParaRPr lang="en-US" sz="1100" dirty="0"/>
          </a:p>
          <a:p>
            <a:r>
              <a:rPr lang="en-US" sz="1100" dirty="0"/>
              <a:t>HEALTHCARE USE CASE EXAMPLE:</a:t>
            </a:r>
          </a:p>
          <a:p>
            <a:pPr marL="171450" indent="-171450">
              <a:buFont typeface="Arial" panose="020B0604020202020204" pitchFamily="34" charset="0"/>
              <a:buChar char="•"/>
            </a:pPr>
            <a:r>
              <a:rPr lang="en-US" sz="1100" dirty="0"/>
              <a:t>It’s constantly learning. </a:t>
            </a:r>
          </a:p>
          <a:p>
            <a:pPr marL="171450" indent="-171450">
              <a:buFont typeface="Arial" panose="020B0604020202020204" pitchFamily="34" charset="0"/>
              <a:buChar char="•"/>
            </a:pPr>
            <a:r>
              <a:rPr lang="en-US" sz="1100" dirty="0"/>
              <a:t>The new network is always watching, authenticating, analyzing, and responding. </a:t>
            </a:r>
          </a:p>
          <a:p>
            <a:pPr marL="171450" indent="-171450">
              <a:buFont typeface="Arial" panose="020B0604020202020204" pitchFamily="34" charset="0"/>
              <a:buChar char="•"/>
            </a:pPr>
            <a:r>
              <a:rPr lang="en-US" sz="1100" dirty="0"/>
              <a:t>It can help you turn your patient, clinician, device, and application data into contextual, actionable, and predictive insights that take quality of care to new levels. </a:t>
            </a:r>
          </a:p>
          <a:p>
            <a:pPr marL="171450" indent="-171450">
              <a:buFont typeface="Arial" panose="020B0604020202020204" pitchFamily="34" charset="0"/>
              <a:buChar char="•"/>
            </a:pPr>
            <a:r>
              <a:rPr lang="en-US" sz="1100" dirty="0"/>
              <a:t>It’s constantly adapting.</a:t>
            </a:r>
          </a:p>
          <a:p>
            <a:pPr marL="171450" indent="-171450">
              <a:buFont typeface="Arial" panose="020B0604020202020204" pitchFamily="34" charset="0"/>
              <a:buChar char="•"/>
            </a:pPr>
            <a:r>
              <a:rPr lang="en-US" sz="1100" dirty="0"/>
              <a:t>The new network accelerates and simplifies everything and will automatically respond to new digital requirements. </a:t>
            </a:r>
          </a:p>
          <a:p>
            <a:pPr marL="171450" indent="-171450">
              <a:buFont typeface="Arial" panose="020B0604020202020204" pitchFamily="34" charset="0"/>
              <a:buChar char="•"/>
            </a:pPr>
            <a:r>
              <a:rPr lang="en-US" sz="1100" dirty="0"/>
              <a:t>That allows you to focus your IT resources on initiatives to improve patient care and reduce costs, which can all be quickly deployed and optimized across a network that understands your needs.</a:t>
            </a:r>
          </a:p>
          <a:p>
            <a:pPr marL="171450" indent="-171450">
              <a:buFont typeface="Arial" panose="020B0604020202020204" pitchFamily="34" charset="0"/>
              <a:buChar char="•"/>
            </a:pPr>
            <a:r>
              <a:rPr lang="en-US" sz="1100" dirty="0"/>
              <a:t>It’s constantly protecting. </a:t>
            </a:r>
          </a:p>
          <a:p>
            <a:pPr marL="171450" indent="-171450">
              <a:buFont typeface="Arial" panose="020B0604020202020204" pitchFamily="34" charset="0"/>
              <a:buChar char="•"/>
            </a:pPr>
            <a:r>
              <a:rPr lang="en-US" sz="1100" dirty="0"/>
              <a:t>The new network creates an all-seeing protection umbrella for all threats—even those hiding in encrypted traffic—and quickly detects and mitigates them. </a:t>
            </a:r>
          </a:p>
          <a:p>
            <a:pPr marL="171450" indent="-171450">
              <a:buFont typeface="Arial" panose="020B0604020202020204" pitchFamily="34" charset="0"/>
              <a:buChar char="•"/>
            </a:pPr>
            <a:r>
              <a:rPr lang="en-US" sz="1100" dirty="0"/>
              <a:t> This keeps your most critical medical systems, sensitive data, and patients safe. </a:t>
            </a:r>
          </a:p>
          <a:p>
            <a:pPr marL="171450" indent="-171450">
              <a:buFont typeface="Arial" panose="020B0604020202020204" pitchFamily="34" charset="0"/>
              <a:buChar char="•"/>
            </a:pPr>
            <a:r>
              <a:rPr lang="en-US" sz="1100" dirty="0"/>
              <a:t> Want to make sure we capture that the network needs to adapt to support these new patient care initiatives.</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1981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CiscoSansTT ExtraLight" pitchFamily="34" charset="0"/>
                <a:cs typeface="CiscoSansTT ExtraLight" pitchFamily="34" charset="0"/>
              </a:rPr>
              <a:t>Start enjoying the benefits of next-generation technologies faster. Depending on your needs and goals, we offer a full portfolio of custom services that help you:</a:t>
            </a:r>
          </a:p>
          <a:p>
            <a:r>
              <a:rPr lang="en-US" dirty="0">
                <a:latin typeface="CiscoSansTT ExtraLight" pitchFamily="34" charset="0"/>
                <a:cs typeface="CiscoSansTT ExtraLight" pitchFamily="34" charset="0"/>
              </a:rPr>
              <a:t> </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Innovate and deploy faster</a:t>
            </a:r>
          </a:p>
          <a:p>
            <a:pPr marL="628650" lvl="1" indent="-171450">
              <a:buFont typeface="Arial" panose="020B0604020202020204" pitchFamily="34" charset="0"/>
              <a:buChar char="•"/>
            </a:pPr>
            <a:r>
              <a:rPr lang="en-US" dirty="0">
                <a:latin typeface="CiscoSansTT ExtraLight" pitchFamily="34" charset="0"/>
                <a:cs typeface="CiscoSansTT ExtraLight" pitchFamily="34" charset="0"/>
              </a:rPr>
              <a:t>Less time managing your products and more time innovating</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Migrate to Wi-Fi 6 with a Cisco validated integration plan</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Reduce risk</a:t>
            </a:r>
          </a:p>
          <a:p>
            <a:pPr marL="628650" lvl="1" indent="-171450">
              <a:buFont typeface="Arial" panose="020B0604020202020204" pitchFamily="34" charset="0"/>
              <a:buChar char="•"/>
            </a:pPr>
            <a:r>
              <a:rPr lang="en-US" dirty="0">
                <a:latin typeface="CiscoSansTT ExtraLight" pitchFamily="34" charset="0"/>
                <a:cs typeface="CiscoSansTT ExtraLight" pitchFamily="34" charset="0"/>
              </a:rPr>
              <a:t>Drive business productivity with end-to-end network visibility </a:t>
            </a:r>
          </a:p>
          <a:p>
            <a:pPr marL="628650" lvl="1" indent="-171450">
              <a:buFont typeface="Arial" panose="020B0604020202020204" pitchFamily="34" charset="0"/>
              <a:buChar char="•"/>
            </a:pPr>
            <a:r>
              <a:rPr lang="en-US" dirty="0">
                <a:latin typeface="CiscoSansTT ExtraLight" pitchFamily="34" charset="0"/>
                <a:cs typeface="CiscoSansTT ExtraLight" pitchFamily="34" charset="0"/>
              </a:rPr>
              <a:t>Predict new opportunities, mitigate risk, and effectively navigate your network transformation</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Extract more value</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Build your in-house expertise with new network knowledge and training for your IT staff</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Minimize disruption and extract more value for faster ROI</a:t>
            </a:r>
          </a:p>
          <a:p>
            <a:pPr marL="171450" lvl="0" indent="-171450">
              <a:buFont typeface="Arial" panose="020B0604020202020204" pitchFamily="34" charset="0"/>
              <a:buChar char="•"/>
            </a:pPr>
            <a:r>
              <a:rPr lang="en-US" dirty="0">
                <a:latin typeface="CiscoSansTT ExtraLight" pitchFamily="34" charset="0"/>
                <a:cs typeface="CiscoSansTT ExtraLight" pitchFamily="34" charset="0"/>
              </a:rPr>
              <a:t>Maximize security</a:t>
            </a:r>
          </a:p>
          <a:p>
            <a:pPr lvl="1"/>
            <a:r>
              <a:rPr lang="en-US" dirty="0">
                <a:latin typeface="CiscoSansTT ExtraLight" pitchFamily="34" charset="0"/>
                <a:cs typeface="CiscoSansTT ExtraLight" pitchFamily="34" charset="0"/>
              </a:rPr>
              <a:t>Security is integrated at each step (including security and product alerts in support services)</a:t>
            </a:r>
          </a:p>
          <a:p>
            <a:pPr lvl="1"/>
            <a:r>
              <a:rPr lang="en-US" dirty="0">
                <a:latin typeface="CiscoSansTT ExtraLight" pitchFamily="34" charset="0"/>
                <a:cs typeface="CiscoSansTT ExtraLight" pitchFamily="34" charset="0"/>
              </a:rPr>
              <a:t>Our team of experts utilize best practices to keep your network secure</a:t>
            </a:r>
          </a:p>
          <a:p>
            <a:r>
              <a:rPr lang="en-US" b="1" dirty="0">
                <a:latin typeface="CiscoSansTT ExtraLight" pitchFamily="34" charset="0"/>
                <a:cs typeface="CiscoSansTT ExtraLight" pitchFamily="34" charset="0"/>
              </a:rPr>
              <a:t> </a:t>
            </a:r>
            <a:endParaRPr lang="en-US" sz="1050" dirty="0">
              <a:latin typeface="CiscoSansTT ExtraLight" pitchFamily="34" charset="0"/>
              <a:cs typeface="CiscoSansTT ExtraLight" pitchFamily="34" charset="0"/>
            </a:endParaRPr>
          </a:p>
          <a:p>
            <a:r>
              <a:rPr lang="en-US" b="1" dirty="0">
                <a:latin typeface="CiscoSansTT ExtraLight" pitchFamily="34" charset="0"/>
                <a:cs typeface="CiscoSansTT ExtraLight" pitchFamily="34" charset="0"/>
              </a:rPr>
              <a:t> </a:t>
            </a:r>
            <a:endParaRPr lang="en-US" sz="1050" dirty="0">
              <a:latin typeface="CiscoSansTT ExtraLight" pitchFamily="34" charset="0"/>
              <a:cs typeface="CiscoSansTT ExtraLight" pitchFamily="34" charset="0"/>
            </a:endParaRPr>
          </a:p>
          <a:p>
            <a:r>
              <a:rPr lang="en-US" b="1" dirty="0">
                <a:latin typeface="CiscoSansTT ExtraLight" pitchFamily="34" charset="0"/>
                <a:cs typeface="CiscoSansTT ExtraLight" pitchFamily="34" charset="0"/>
              </a:rPr>
              <a:t> </a:t>
            </a:r>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954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9" rtl="0" eaLnBrk="1" fontAlgn="ctr" latinLnBrk="0" hangingPunct="1">
              <a:lnSpc>
                <a:spcPct val="100000"/>
              </a:lnSpc>
              <a:spcBef>
                <a:spcPts val="0"/>
              </a:spcBef>
              <a:spcAft>
                <a:spcPts val="0"/>
              </a:spcAft>
              <a:buClrTx/>
              <a:buSzTx/>
              <a:buFontTx/>
              <a:buNone/>
              <a:tabLst/>
              <a:defRPr/>
            </a:pPr>
            <a:r>
              <a:rPr lang="en-US" sz="1200" dirty="0"/>
              <a:t>Every business has different skills and needs. Cisco and our partners can augment your IT capabilities, quickly fill expertise gaps, and help you extract more value from your intent-based networking</a:t>
            </a:r>
            <a:r>
              <a:rPr lang="en-US" sz="1200" baseline="0" dirty="0"/>
              <a:t> solution and </a:t>
            </a:r>
            <a:r>
              <a:rPr lang="en-US" sz="1200" dirty="0"/>
              <a:t>current infrastructure. </a:t>
            </a:r>
            <a:r>
              <a:rPr lang="en-US" sz="1200" baseline="0" dirty="0"/>
              <a:t>  </a:t>
            </a:r>
            <a:r>
              <a:rPr lang="en-US" sz="1200" b="0" i="0" kern="1200" baseline="0" dirty="0">
                <a:solidFill>
                  <a:schemeClr val="tx1"/>
                </a:solidFill>
                <a:effectLst/>
                <a:latin typeface="+mn-lt"/>
                <a:ea typeface="+mn-ea"/>
                <a:cs typeface="+mn-cs"/>
              </a:rPr>
              <a:t>We have a portfolio of services to help you c</a:t>
            </a:r>
            <a:r>
              <a:rPr lang="en-US" sz="1200" b="0" i="0" kern="1200" dirty="0">
                <a:solidFill>
                  <a:schemeClr val="tx1"/>
                </a:solidFill>
                <a:effectLst/>
                <a:latin typeface="+mn-lt"/>
                <a:ea typeface="+mn-ea"/>
                <a:cs typeface="+mn-cs"/>
              </a:rPr>
              <a:t>reate efficient, scalable operations</a:t>
            </a:r>
            <a:r>
              <a:rPr lang="en-US" sz="1200" b="0" i="0" kern="1200" baseline="0" dirty="0">
                <a:solidFill>
                  <a:schemeClr val="tx1"/>
                </a:solidFill>
                <a:effectLst/>
                <a:latin typeface="+mn-lt"/>
                <a:ea typeface="+mn-ea"/>
                <a:cs typeface="+mn-cs"/>
              </a:rPr>
              <a:t> so you can </a:t>
            </a:r>
            <a:r>
              <a:rPr lang="en-US" sz="1200" b="0" i="0" kern="1200" dirty="0">
                <a:solidFill>
                  <a:schemeClr val="tx1"/>
                </a:solidFill>
                <a:effectLst/>
                <a:latin typeface="+mn-lt"/>
                <a:ea typeface="+mn-ea"/>
                <a:cs typeface="+mn-cs"/>
              </a:rPr>
              <a:t>remain competitive in today’s fast-paced, ever-changing world. We're committed to keeping your business simply and securely running during daily business operations, and reducing risk while adding new hardware or software, or engaging in significant business transformation.  Our services for intent-based networking will get you up and running faster with confidence so you can start seeing the benefits</a:t>
            </a:r>
            <a:r>
              <a:rPr lang="en-US" sz="1200" b="0" i="0" kern="1200" baseline="0" dirty="0">
                <a:solidFill>
                  <a:schemeClr val="tx1"/>
                </a:solidFill>
                <a:effectLst/>
                <a:latin typeface="+mn-lt"/>
                <a:ea typeface="+mn-ea"/>
                <a:cs typeface="+mn-cs"/>
              </a:rPr>
              <a:t> quickly.</a:t>
            </a:r>
            <a:endParaRPr lang="en-US" sz="1200" b="0" i="0" kern="1200" dirty="0">
              <a:solidFill>
                <a:schemeClr val="tx1"/>
              </a:solidFill>
              <a:effectLst/>
              <a:latin typeface="+mn-lt"/>
              <a:ea typeface="+mn-ea"/>
              <a:cs typeface="+mn-cs"/>
            </a:endParaRPr>
          </a:p>
          <a:p>
            <a:pPr rtl="0" eaLnBrk="1" fontAlgn="ctr" latinLnBrk="0" hangingPunct="1"/>
            <a:endParaRPr lang="en-US" sz="1200" b="0" i="0" u="none" strike="noStrike" kern="1200" dirty="0">
              <a:solidFill>
                <a:schemeClr val="tx1"/>
              </a:solidFill>
              <a:effectLst/>
              <a:latin typeface="+mn-lt"/>
              <a:ea typeface="+mn-ea"/>
              <a:cs typeface="+mn-cs"/>
            </a:endParaRPr>
          </a:p>
          <a:p>
            <a:endParaRPr lang="en-US" baseline="0" dirty="0"/>
          </a:p>
          <a:p>
            <a:r>
              <a:rPr lang="en-US" baseline="0" dirty="0"/>
              <a:t>-------------------------------------------------------------------------------</a:t>
            </a:r>
          </a:p>
          <a:p>
            <a:r>
              <a:rPr lang="en-US" baseline="0" dirty="0"/>
              <a:t>More details on positioning the six areas of service offerings:</a:t>
            </a:r>
          </a:p>
          <a:p>
            <a:endParaRPr lang="en-US" baseline="0" dirty="0"/>
          </a:p>
          <a:p>
            <a:pPr rtl="0" eaLnBrk="1" fontAlgn="ctr" latinLnBrk="0" hangingPunct="1"/>
            <a:r>
              <a:rPr lang="en-US" sz="1200" b="1" i="0" u="none" strike="noStrike" kern="1200" dirty="0">
                <a:solidFill>
                  <a:schemeClr val="tx1"/>
                </a:solidFill>
                <a:effectLst/>
                <a:latin typeface="+mn-lt"/>
                <a:ea typeface="+mn-ea"/>
                <a:cs typeface="+mn-cs"/>
              </a:rPr>
              <a:t>Advisory:  Develop A</a:t>
            </a:r>
            <a:r>
              <a:rPr lang="en-US" sz="1200" b="1" i="0" u="none" strike="noStrike" kern="1200" baseline="0" dirty="0">
                <a:solidFill>
                  <a:schemeClr val="tx1"/>
                </a:solidFill>
                <a:effectLst/>
                <a:latin typeface="+mn-lt"/>
                <a:ea typeface="+mn-ea"/>
                <a:cs typeface="+mn-cs"/>
              </a:rPr>
              <a:t> Roadmap and Business Case</a:t>
            </a:r>
          </a:p>
          <a:p>
            <a:pPr rtl="0" eaLnBrk="1" fontAlgn="ctr" latinLnBrk="0" hangingPunct="1"/>
            <a:r>
              <a:rPr lang="en-US" sz="1200" b="0" i="0" u="none" strike="noStrike" kern="1200" baseline="0" dirty="0">
                <a:solidFill>
                  <a:schemeClr val="tx1"/>
                </a:solidFill>
                <a:effectLst/>
                <a:latin typeface="+mn-lt"/>
                <a:ea typeface="+mn-ea"/>
                <a:cs typeface="+mn-cs"/>
              </a:rPr>
              <a:t>We can help you a</a:t>
            </a:r>
            <a:r>
              <a:rPr lang="en-US" sz="1200" b="0" i="0" kern="1200" dirty="0">
                <a:solidFill>
                  <a:schemeClr val="tx1"/>
                </a:solidFill>
                <a:effectLst/>
                <a:latin typeface="+mn-lt"/>
                <a:ea typeface="+mn-ea"/>
                <a:cs typeface="+mn-cs"/>
              </a:rPr>
              <a:t>chieve your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desired business results by</a:t>
            </a:r>
            <a:r>
              <a:rPr lang="en-US" sz="1200" b="0" i="0" kern="1200" baseline="0" dirty="0">
                <a:solidFill>
                  <a:schemeClr val="tx1"/>
                </a:solidFill>
                <a:effectLst/>
                <a:latin typeface="+mn-lt"/>
                <a:ea typeface="+mn-ea"/>
                <a:cs typeface="+mn-cs"/>
              </a:rPr>
              <a:t> utilizing our</a:t>
            </a:r>
            <a:r>
              <a:rPr lang="en-US" sz="1200" b="0" i="0" kern="1200" dirty="0">
                <a:solidFill>
                  <a:schemeClr val="tx1"/>
                </a:solidFill>
                <a:effectLst/>
                <a:latin typeface="+mn-lt"/>
                <a:ea typeface="+mn-ea"/>
                <a:cs typeface="+mn-cs"/>
              </a:rPr>
              <a:t> technology guidance and expertise</a:t>
            </a:r>
            <a:r>
              <a:rPr lang="en-US" sz="1200" b="0" i="0" kern="1200" baseline="0" dirty="0">
                <a:solidFill>
                  <a:schemeClr val="tx1"/>
                </a:solidFill>
                <a:effectLst/>
                <a:latin typeface="+mn-lt"/>
                <a:ea typeface="+mn-ea"/>
                <a:cs typeface="+mn-cs"/>
              </a:rPr>
              <a:t> to design the right solution based on your goals and developing a roadmap to help you get there.</a:t>
            </a:r>
          </a:p>
          <a:p>
            <a:pPr rtl="0" eaLnBrk="1" fontAlgn="ctr" latinLnBrk="0" hangingPunct="1"/>
            <a:endParaRPr lang="en-US" sz="1200" b="0" i="0" u="none" strike="noStrike" kern="1200" baseline="0" dirty="0">
              <a:solidFill>
                <a:schemeClr val="tx1"/>
              </a:solidFill>
              <a:effectLst/>
              <a:latin typeface="+mn-lt"/>
              <a:ea typeface="+mn-ea"/>
              <a:cs typeface="+mn-cs"/>
            </a:endParaRPr>
          </a:p>
          <a:p>
            <a:pPr rtl="0" eaLnBrk="1" fontAlgn="ctr" latinLnBrk="0" hangingPunct="1"/>
            <a:r>
              <a:rPr lang="en-US" sz="1200" b="1" i="0" u="none" strike="noStrike" kern="1200" baseline="0" dirty="0">
                <a:solidFill>
                  <a:schemeClr val="tx1"/>
                </a:solidFill>
                <a:effectLst/>
                <a:latin typeface="+mn-lt"/>
                <a:ea typeface="+mn-ea"/>
                <a:cs typeface="+mn-cs"/>
              </a:rPr>
              <a:t>Implementation:  Migrate and Integrate</a:t>
            </a:r>
          </a:p>
          <a:p>
            <a:pPr rtl="0" eaLnBrk="1" fontAlgn="ctr" latinLnBrk="0" hangingPunct="1"/>
            <a:r>
              <a:rPr lang="en-US" sz="1200" b="0" i="0" kern="1200" dirty="0">
                <a:solidFill>
                  <a:schemeClr val="tx1"/>
                </a:solidFill>
                <a:effectLst/>
                <a:latin typeface="+mn-lt"/>
                <a:ea typeface="+mn-ea"/>
                <a:cs typeface="+mn-cs"/>
              </a:rPr>
              <a:t>We</a:t>
            </a:r>
            <a:r>
              <a:rPr lang="en-US" sz="1200" b="0" i="0" kern="1200" baseline="0" dirty="0">
                <a:solidFill>
                  <a:schemeClr val="tx1"/>
                </a:solidFill>
                <a:effectLst/>
                <a:latin typeface="+mn-lt"/>
                <a:ea typeface="+mn-ea"/>
                <a:cs typeface="+mn-cs"/>
              </a:rPr>
              <a:t> will help you s</a:t>
            </a:r>
            <a:r>
              <a:rPr lang="en-US" sz="1200" b="0" i="0" kern="1200" dirty="0">
                <a:solidFill>
                  <a:schemeClr val="tx1"/>
                </a:solidFill>
                <a:effectLst/>
                <a:latin typeface="+mn-lt"/>
                <a:ea typeface="+mn-ea"/>
                <a:cs typeface="+mn-cs"/>
              </a:rPr>
              <a:t>peed your deployment and simplify your IT with our</a:t>
            </a:r>
            <a:r>
              <a:rPr lang="en-US" sz="1200" b="0" i="0" kern="1200" baseline="0" dirty="0">
                <a:solidFill>
                  <a:schemeClr val="tx1"/>
                </a:solidFill>
                <a:effectLst/>
                <a:latin typeface="+mn-lt"/>
                <a:ea typeface="+mn-ea"/>
                <a:cs typeface="+mn-cs"/>
              </a:rPr>
              <a:t> proven migration and integration methods and tools.</a:t>
            </a:r>
          </a:p>
          <a:p>
            <a:pPr rtl="0" eaLnBrk="1" fontAlgn="ctr" latinLnBrk="0" hangingPunct="1"/>
            <a:endParaRPr lang="en-US" sz="1200" b="0" i="0" u="none" strike="noStrike" kern="1200" baseline="0" dirty="0">
              <a:solidFill>
                <a:schemeClr val="tx1"/>
              </a:solidFill>
              <a:effectLst/>
              <a:latin typeface="+mn-lt"/>
              <a:ea typeface="+mn-ea"/>
              <a:cs typeface="+mn-cs"/>
            </a:endParaRPr>
          </a:p>
          <a:p>
            <a:pPr rtl="0" eaLnBrk="1" fontAlgn="ctr" latinLnBrk="0" hangingPunct="1"/>
            <a:r>
              <a:rPr lang="en-US" sz="1200" b="1" i="0" u="none" strike="noStrike" kern="1200" baseline="0" dirty="0">
                <a:solidFill>
                  <a:schemeClr val="tx1"/>
                </a:solidFill>
                <a:effectLst/>
                <a:latin typeface="+mn-lt"/>
                <a:ea typeface="+mn-ea"/>
                <a:cs typeface="+mn-cs"/>
              </a:rPr>
              <a:t>Optimization:  Achieve Operational Excellence</a:t>
            </a:r>
          </a:p>
          <a:p>
            <a:pPr rtl="0" eaLnBrk="1" fontAlgn="ctr" latinLnBrk="0" hangingPunct="1"/>
            <a:r>
              <a:rPr lang="en-US" sz="1200" b="0" i="0" kern="1200" dirty="0">
                <a:solidFill>
                  <a:schemeClr val="tx1"/>
                </a:solidFill>
                <a:effectLst/>
                <a:latin typeface="+mn-lt"/>
                <a:ea typeface="+mn-ea"/>
                <a:cs typeface="+mn-cs"/>
              </a:rPr>
              <a:t>We can help you improve efficiency, performance, and productivity to boost the value of your SD Access investment.</a:t>
            </a:r>
          </a:p>
          <a:p>
            <a:pPr rtl="0" eaLnBrk="1" fontAlgn="ctr" latinLnBrk="0" hangingPunct="1"/>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Managed: Minimize Disruption</a:t>
            </a:r>
          </a:p>
          <a:p>
            <a:pPr rtl="0" eaLnBrk="1" fontAlgn="ctr" latinLnBrk="0" hangingPunct="1"/>
            <a:r>
              <a:rPr lang="en-US" sz="1200" b="0" i="0" kern="1200" dirty="0">
                <a:solidFill>
                  <a:schemeClr val="tx1"/>
                </a:solidFill>
                <a:effectLst/>
                <a:latin typeface="+mn-lt"/>
                <a:ea typeface="+mn-ea"/>
                <a:cs typeface="+mn-cs"/>
              </a:rPr>
              <a:t>We</a:t>
            </a:r>
            <a:r>
              <a:rPr lang="en-US" sz="1200" b="0" i="0" kern="1200" baseline="0" dirty="0">
                <a:solidFill>
                  <a:schemeClr val="tx1"/>
                </a:solidFill>
                <a:effectLst/>
                <a:latin typeface="+mn-lt"/>
                <a:ea typeface="+mn-ea"/>
                <a:cs typeface="+mn-cs"/>
              </a:rPr>
              <a:t> will proactively monitor and m</a:t>
            </a:r>
            <a:r>
              <a:rPr lang="en-US" sz="1200" b="0" i="0" kern="1200" dirty="0">
                <a:solidFill>
                  <a:schemeClr val="tx1"/>
                </a:solidFill>
                <a:effectLst/>
                <a:latin typeface="+mn-lt"/>
                <a:ea typeface="+mn-ea"/>
                <a:cs typeface="+mn-cs"/>
              </a:rPr>
              <a:t>anage your IT and network assets in the cloud and on-premises</a:t>
            </a:r>
            <a:r>
              <a:rPr lang="en-US" sz="1200" b="0" i="0" kern="1200" baseline="0" dirty="0">
                <a:solidFill>
                  <a:schemeClr val="tx1"/>
                </a:solidFill>
                <a:effectLst/>
                <a:latin typeface="+mn-lt"/>
                <a:ea typeface="+mn-ea"/>
                <a:cs typeface="+mn-cs"/>
              </a:rPr>
              <a:t> so you can utilize SD Access quickly while we do the day-to-day management.</a:t>
            </a:r>
            <a:endParaRPr lang="en-US" sz="1200" b="0" i="0" kern="1200" dirty="0">
              <a:solidFill>
                <a:schemeClr val="tx1"/>
              </a:solidFill>
              <a:effectLst/>
              <a:latin typeface="+mn-lt"/>
              <a:ea typeface="+mn-ea"/>
              <a:cs typeface="+mn-cs"/>
            </a:endParaRPr>
          </a:p>
          <a:p>
            <a:pPr rtl="0" eaLnBrk="1" fontAlgn="ctr" latinLnBrk="0" hangingPunct="1"/>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Technical:  Maintain Reliability</a:t>
            </a:r>
            <a:r>
              <a:rPr lang="en-US" sz="1200" b="1" i="0" u="none" strike="noStrike" kern="1200" baseline="0" dirty="0">
                <a:solidFill>
                  <a:schemeClr val="tx1"/>
                </a:solidFill>
                <a:effectLst/>
                <a:latin typeface="+mn-lt"/>
                <a:ea typeface="+mn-ea"/>
                <a:cs typeface="+mn-cs"/>
              </a:rPr>
              <a:t> and ROI</a:t>
            </a:r>
            <a:endParaRPr lang="en-US" sz="1200" b="1" i="0" u="none" strike="noStrike" kern="1200" dirty="0">
              <a:solidFill>
                <a:schemeClr val="tx1"/>
              </a:solidFill>
              <a:effectLst/>
              <a:latin typeface="+mn-lt"/>
              <a:ea typeface="+mn-ea"/>
              <a:cs typeface="+mn-cs"/>
            </a:endParaRPr>
          </a:p>
          <a:p>
            <a:pPr rtl="0" eaLnBrk="1" fontAlgn="ctr" latinLnBrk="0" hangingPunct="1"/>
            <a:r>
              <a:rPr lang="en-US" sz="1200" b="0" i="0" kern="1200" dirty="0">
                <a:solidFill>
                  <a:schemeClr val="tx1"/>
                </a:solidFill>
                <a:effectLst/>
                <a:latin typeface="+mn-lt"/>
                <a:ea typeface="+mn-ea"/>
                <a:cs typeface="+mn-cs"/>
              </a:rPr>
              <a:t>Keep IT working consistently, efficiently, and securely</a:t>
            </a:r>
            <a:r>
              <a:rPr lang="en-US" sz="1200" b="0" i="0" kern="1200" baseline="0" dirty="0">
                <a:solidFill>
                  <a:schemeClr val="tx1"/>
                </a:solidFill>
                <a:effectLst/>
                <a:latin typeface="+mn-lt"/>
                <a:ea typeface="+mn-ea"/>
                <a:cs typeface="+mn-cs"/>
              </a:rPr>
              <a:t> with our solution support services.  You’ll get centralized support of your hardware and software components to resolve issues faster.</a:t>
            </a:r>
            <a:endParaRPr lang="en-US" sz="1200" b="0" i="0" kern="1200" dirty="0">
              <a:solidFill>
                <a:schemeClr val="tx1"/>
              </a:solidFill>
              <a:effectLst/>
              <a:latin typeface="+mn-lt"/>
              <a:ea typeface="+mn-ea"/>
              <a:cs typeface="+mn-cs"/>
            </a:endParaRPr>
          </a:p>
          <a:p>
            <a:pPr rtl="0" eaLnBrk="1" fontAlgn="ctr" latinLnBrk="0" hangingPunct="1"/>
            <a:endParaRPr lang="en-US" sz="1200" b="0" i="0" u="none" strike="noStrike" kern="1200" dirty="0">
              <a:solidFill>
                <a:schemeClr val="tx1"/>
              </a:solidFill>
              <a:effectLst/>
              <a:latin typeface="+mn-lt"/>
              <a:ea typeface="+mn-ea"/>
              <a:cs typeface="+mn-cs"/>
            </a:endParaRPr>
          </a:p>
          <a:p>
            <a:pPr rtl="0" eaLnBrk="1" fontAlgn="ctr" latinLnBrk="0" hangingPunct="1"/>
            <a:r>
              <a:rPr lang="en-US" sz="1200" b="1" i="0" u="none" strike="noStrike" kern="1200" dirty="0">
                <a:solidFill>
                  <a:schemeClr val="tx1"/>
                </a:solidFill>
                <a:effectLst/>
                <a:latin typeface="+mn-lt"/>
                <a:ea typeface="+mn-ea"/>
                <a:cs typeface="+mn-cs"/>
              </a:rPr>
              <a:t>Training:  Build</a:t>
            </a:r>
            <a:r>
              <a:rPr lang="en-US" sz="1200" b="1" i="0" u="none" strike="noStrike" kern="1200" baseline="0" dirty="0">
                <a:solidFill>
                  <a:schemeClr val="tx1"/>
                </a:solidFill>
                <a:effectLst/>
                <a:latin typeface="+mn-lt"/>
                <a:ea typeface="+mn-ea"/>
                <a:cs typeface="+mn-cs"/>
              </a:rPr>
              <a:t> Expertise</a:t>
            </a:r>
            <a:endParaRPr lang="en-US" sz="1200" b="1" i="0" u="none" strike="noStrike" kern="1200" dirty="0">
              <a:solidFill>
                <a:schemeClr val="tx1"/>
              </a:solidFill>
              <a:effectLst/>
              <a:latin typeface="+mn-lt"/>
              <a:ea typeface="+mn-ea"/>
              <a:cs typeface="+mn-cs"/>
            </a:endParaRPr>
          </a:p>
          <a:p>
            <a:pPr rtl="0" eaLnBrk="1" fontAlgn="ctr" latinLnBrk="0" hangingPunct="1"/>
            <a:r>
              <a:rPr lang="en-US" sz="1200" b="0" i="0" kern="1200" dirty="0">
                <a:solidFill>
                  <a:schemeClr val="tx1"/>
                </a:solidFill>
                <a:effectLst/>
                <a:latin typeface="+mn-lt"/>
                <a:ea typeface="+mn-ea"/>
                <a:cs typeface="+mn-cs"/>
              </a:rPr>
              <a:t>As technology changes</a:t>
            </a:r>
            <a:r>
              <a:rPr lang="en-US" sz="1200" b="0" i="0" kern="1200" baseline="0" dirty="0">
                <a:solidFill>
                  <a:schemeClr val="tx1"/>
                </a:solidFill>
                <a:effectLst/>
                <a:latin typeface="+mn-lt"/>
                <a:ea typeface="+mn-ea"/>
                <a:cs typeface="+mn-cs"/>
              </a:rPr>
              <a:t> quickly, your staff has to keep up.  </a:t>
            </a:r>
            <a:r>
              <a:rPr lang="en-US" sz="1200" b="0" i="0" kern="1200" dirty="0">
                <a:solidFill>
                  <a:schemeClr val="tx1"/>
                </a:solidFill>
                <a:effectLst/>
                <a:latin typeface="+mn-lt"/>
                <a:ea typeface="+mn-ea"/>
                <a:cs typeface="+mn-cs"/>
              </a:rPr>
              <a:t>Develop talent truly capable of transforming businesses in the digital age</a:t>
            </a:r>
            <a:r>
              <a:rPr lang="en-US" sz="1200" b="0" i="0" kern="1200" baseline="0" dirty="0">
                <a:solidFill>
                  <a:schemeClr val="tx1"/>
                </a:solidFill>
                <a:effectLst/>
                <a:latin typeface="+mn-lt"/>
                <a:ea typeface="+mn-ea"/>
                <a:cs typeface="+mn-cs"/>
              </a:rPr>
              <a:t> with our training courses.  We’ll train your staff with the skills they need to migrate and manage your intent-based networking solution.</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73716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Text Placeholder 3"/>
          <p:cNvSpPr txBox="1">
            <a:spLocks/>
          </p:cNvSpPr>
          <p:nvPr userDrawn="1"/>
        </p:nvSpPr>
        <p:spPr>
          <a:xfrm>
            <a:off x="6533413" y="4348762"/>
            <a:ext cx="2193494" cy="28813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b="0" i="0" kern="1200" dirty="0" smtClean="0">
                <a:solidFill>
                  <a:schemeClr val="bg1"/>
                </a:solidFill>
                <a:latin typeface="+mn-lt"/>
                <a:ea typeface="+mn-ea"/>
                <a:cs typeface="CiscoSansTT ExtraLight"/>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r"/>
            <a:r>
              <a:rPr lang="en-US" dirty="0"/>
              <a:t>Updated</a:t>
            </a:r>
            <a:r>
              <a:rPr lang="en-US" baseline="0" dirty="0"/>
              <a:t> </a:t>
            </a:r>
            <a:r>
              <a:rPr lang="en-US" dirty="0"/>
              <a:t>May 2017</a:t>
            </a: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rotWithShape="0">
          <a:gsLst>
            <a:gs pos="0">
              <a:schemeClr val="tx2"/>
            </a:gs>
            <a:gs pos="100000">
              <a:schemeClr val="accent1"/>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cstate="print">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3" y="3300364"/>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8266401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lumMod val="75000"/>
                </a:schemeClr>
              </a:solidFill>
            </a:endParaRPr>
          </a:p>
        </p:txBody>
      </p:sp>
      <p:sp>
        <p:nvSpPr>
          <p:cNvPr id="8" name="Freeform 6">
            <a:extLst>
              <a:ext uri="{FF2B5EF4-FFF2-40B4-BE49-F238E27FC236}">
                <a16:creationId xmlns:a16="http://schemas.microsoft.com/office/drawing/2014/main" id="{28A9012D-3D5F-4AAB-8B6A-10ACD982707E}"/>
              </a:ext>
            </a:extLst>
          </p:cNvPr>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Text Placeholder 3">
            <a:extLst>
              <a:ext uri="{FF2B5EF4-FFF2-40B4-BE49-F238E27FC236}">
                <a16:creationId xmlns:a16="http://schemas.microsoft.com/office/drawing/2014/main" id="{CA3CBE8D-DDD5-4733-B0DA-C56CAD45D812}"/>
              </a:ext>
            </a:extLst>
          </p:cNvPr>
          <p:cNvSpPr txBox="1">
            <a:spLocks/>
          </p:cNvSpPr>
          <p:nvPr userDrawn="1"/>
        </p:nvSpPr>
        <p:spPr>
          <a:xfrm>
            <a:off x="6533413" y="4348762"/>
            <a:ext cx="2193494" cy="28813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b="0" i="0" kern="1200" dirty="0" smtClean="0">
                <a:solidFill>
                  <a:schemeClr val="bg1"/>
                </a:solidFill>
                <a:latin typeface="+mn-lt"/>
                <a:ea typeface="+mn-ea"/>
                <a:cs typeface="CiscoSansTT ExtraLight"/>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r"/>
            <a:r>
              <a:rPr lang="en-US" dirty="0"/>
              <a:t>Updated</a:t>
            </a:r>
            <a:r>
              <a:rPr lang="en-US" baseline="0" dirty="0"/>
              <a:t> </a:t>
            </a:r>
            <a:r>
              <a:rPr lang="en-US" dirty="0"/>
              <a:t>May 2017</a:t>
            </a:r>
          </a:p>
        </p:txBody>
      </p:sp>
    </p:spTree>
    <p:extLst>
      <p:ext uri="{BB962C8B-B14F-4D97-AF65-F5344CB8AC3E}">
        <p14:creationId xmlns:p14="http://schemas.microsoft.com/office/powerpoint/2010/main" val="529974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
        <p:nvSpPr>
          <p:cNvPr id="4" name="Rectangle 3">
            <a:extLst>
              <a:ext uri="{FF2B5EF4-FFF2-40B4-BE49-F238E27FC236}">
                <a16:creationId xmlns:a16="http://schemas.microsoft.com/office/drawing/2014/main" id="{47B9AAEB-8575-4B41-9715-C77DB8AA32A4}"/>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6111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
        <p:nvSpPr>
          <p:cNvPr id="4" name="Rectangle 3">
            <a:extLst>
              <a:ext uri="{FF2B5EF4-FFF2-40B4-BE49-F238E27FC236}">
                <a16:creationId xmlns:a16="http://schemas.microsoft.com/office/drawing/2014/main" id="{F2A0F23B-A67C-4E49-92A6-40A87C04FD72}"/>
              </a:ext>
            </a:extLst>
          </p:cNvPr>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19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
        <p:nvSpPr>
          <p:cNvPr id="6" name="Rectangle 5">
            <a:extLst>
              <a:ext uri="{FF2B5EF4-FFF2-40B4-BE49-F238E27FC236}">
                <a16:creationId xmlns:a16="http://schemas.microsoft.com/office/drawing/2014/main" id="{BFE3DF2D-F018-45EE-9334-392DB2C60786}"/>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570214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
        <p:nvSpPr>
          <p:cNvPr id="6" name="Rectangle 5">
            <a:extLst>
              <a:ext uri="{FF2B5EF4-FFF2-40B4-BE49-F238E27FC236}">
                <a16:creationId xmlns:a16="http://schemas.microsoft.com/office/drawing/2014/main" id="{6BC3B027-FA97-45B3-9129-E8AF44D4E8D7}"/>
              </a:ext>
            </a:extLst>
          </p:cNvPr>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708051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410245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8254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646441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
        <p:nvSpPr>
          <p:cNvPr id="6" name="Rectangle 5">
            <a:extLst>
              <a:ext uri="{FF2B5EF4-FFF2-40B4-BE49-F238E27FC236}">
                <a16:creationId xmlns:a16="http://schemas.microsoft.com/office/drawing/2014/main" id="{A97115CB-820D-4AF9-913D-5F153CEE4A75}"/>
              </a:ext>
            </a:extLst>
          </p:cNvPr>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7" name="Rectangle 6">
            <a:extLst>
              <a:ext uri="{FF2B5EF4-FFF2-40B4-BE49-F238E27FC236}">
                <a16:creationId xmlns:a16="http://schemas.microsoft.com/office/drawing/2014/main" id="{BA3DC843-A342-49AF-84E0-3FD9D7ECB0AD}"/>
              </a:ext>
            </a:extLst>
          </p:cNvPr>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085292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881920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462626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021852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314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860858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165717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16613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200273411"/>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8" name="Rectangle 7">
            <a:extLst>
              <a:ext uri="{FF2B5EF4-FFF2-40B4-BE49-F238E27FC236}">
                <a16:creationId xmlns:a16="http://schemas.microsoft.com/office/drawing/2014/main" id="{3DDD5FFD-667E-4DA3-87C6-8059829E1B89}"/>
              </a:ext>
            </a:extLst>
          </p:cNvPr>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9" name="Rectangle 4">
            <a:extLst>
              <a:ext uri="{FF2B5EF4-FFF2-40B4-BE49-F238E27FC236}">
                <a16:creationId xmlns:a16="http://schemas.microsoft.com/office/drawing/2014/main" id="{BE7E1F1D-46C4-4805-83AB-E4C71B2B4AE1}"/>
              </a:ext>
            </a:extLst>
          </p:cNvPr>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247097352"/>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4" pos="2675">
          <p15:clr>
            <a:srgbClr val="FBAE40"/>
          </p15:clr>
        </p15:guide>
        <p15:guide id="5" orient="horz" pos="219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061840253"/>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62921453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295493876"/>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941696327"/>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 name="Rectangle 5">
            <a:extLst>
              <a:ext uri="{FF2B5EF4-FFF2-40B4-BE49-F238E27FC236}">
                <a16:creationId xmlns:a16="http://schemas.microsoft.com/office/drawing/2014/main" id="{CE16B3EF-1DCE-4D94-BD8D-013862B1BF9D}"/>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8BFE6333-1C9E-449B-B1FD-E51AC2E66D45}"/>
              </a:ext>
            </a:extLst>
          </p:cNvPr>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76103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dirty="0">
                <a:ea typeface="ＭＳ Ｐゴシック" charset="0"/>
              </a:rPr>
              <a:t>Presentation ID</a:t>
            </a:r>
          </a:p>
        </p:txBody>
      </p:sp>
      <p:sp>
        <p:nvSpPr>
          <p:cNvPr id="5" name="Title 1"/>
          <p:cNvSpPr>
            <a:spLocks noGrp="1"/>
          </p:cNvSpPr>
          <p:nvPr>
            <p:ph type="title" hasCustomPrompt="1"/>
          </p:nvPr>
        </p:nvSpPr>
        <p:spPr>
          <a:xfrm>
            <a:off x="356616" y="384048"/>
            <a:ext cx="8513064" cy="434974"/>
          </a:xfrm>
        </p:spPr>
        <p:txBody>
          <a:bodyPr/>
          <a:lstStyle>
            <a:lvl1pPr>
              <a:defRPr baseline="0">
                <a:solidFill>
                  <a:schemeClr val="accent6"/>
                </a:solidFill>
              </a:defRPr>
            </a:lvl1pPr>
          </a:lstStyle>
          <a:p>
            <a:r>
              <a:rPr lang="en-US" dirty="0"/>
              <a:t>Slide Title</a:t>
            </a:r>
          </a:p>
        </p:txBody>
      </p:sp>
      <p:sp>
        <p:nvSpPr>
          <p:cNvPr id="6" name="Text Placeholder 5"/>
          <p:cNvSpPr>
            <a:spLocks noGrp="1"/>
          </p:cNvSpPr>
          <p:nvPr>
            <p:ph type="body" sz="quarter" idx="12"/>
          </p:nvPr>
        </p:nvSpPr>
        <p:spPr>
          <a:xfrm>
            <a:off x="356616" y="777134"/>
            <a:ext cx="8513064" cy="381000"/>
          </a:xfrm>
        </p:spPr>
        <p:txBody>
          <a:bodyPr/>
          <a:lstStyle>
            <a:lvl1pPr marL="1785" indent="0">
              <a:buNone/>
              <a:defRPr>
                <a:solidFill>
                  <a:schemeClr val="tx1"/>
                </a:solidFill>
              </a:defRPr>
            </a:lvl1pPr>
          </a:lstStyle>
          <a:p>
            <a:pPr lvl="0"/>
            <a:r>
              <a:rPr lang="en-US"/>
              <a:t>Edit Master text styles</a:t>
            </a:r>
          </a:p>
        </p:txBody>
      </p:sp>
    </p:spTree>
    <p:extLst>
      <p:ext uri="{BB962C8B-B14F-4D97-AF65-F5344CB8AC3E}">
        <p14:creationId xmlns:p14="http://schemas.microsoft.com/office/powerpoint/2010/main" val="24892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rgbClr val="0D274D"/>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rgbClr val="0D274D"/>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rgbClr val="0D274D"/>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rgbClr val="0D274D"/>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rgbClr val="0D274D"/>
                </a:solidFill>
                <a:latin typeface="+mj-lt"/>
                <a:cs typeface="CiscoSansTT ExtraLight"/>
              </a:defRPr>
            </a:lvl1pPr>
          </a:lstStyle>
          <a:p>
            <a:r>
              <a:rPr lang="en-GB" dirty="0"/>
              <a:t>Presentation Title Goes Here</a:t>
            </a:r>
            <a:endParaRPr lang="en-US" dirty="0"/>
          </a:p>
        </p:txBody>
      </p:sp>
      <p:pic>
        <p:nvPicPr>
          <p:cNvPr id="10" name="Picture 9">
            <a:extLst>
              <a:ext uri="{FF2B5EF4-FFF2-40B4-BE49-F238E27FC236}">
                <a16:creationId xmlns:a16="http://schemas.microsoft.com/office/drawing/2014/main" id="{FB42E39A-4106-2142-8C7F-8C9B55DAEB21}"/>
              </a:ext>
            </a:extLst>
          </p:cNvPr>
          <p:cNvPicPr>
            <a:picLocks noChangeAspect="1"/>
          </p:cNvPicPr>
          <p:nvPr userDrawn="1"/>
        </p:nvPicPr>
        <p:blipFill>
          <a:blip r:embed="rId2"/>
          <a:stretch>
            <a:fillRect/>
          </a:stretch>
        </p:blipFill>
        <p:spPr>
          <a:xfrm>
            <a:off x="463292" y="393254"/>
            <a:ext cx="809166" cy="448212"/>
          </a:xfrm>
          <a:prstGeom prst="rect">
            <a:avLst/>
          </a:prstGeom>
        </p:spPr>
      </p:pic>
    </p:spTree>
    <p:extLst>
      <p:ext uri="{BB962C8B-B14F-4D97-AF65-F5344CB8AC3E}">
        <p14:creationId xmlns:p14="http://schemas.microsoft.com/office/powerpoint/2010/main" val="572446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rgbClr val="0D274D"/>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237564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742417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014555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545679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617603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126322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516315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852944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617862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434989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293539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5883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765071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707690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23860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805554692"/>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24220834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493100029"/>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85639082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66786143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42813904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5366712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971430492"/>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63772059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468313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1"/>
                </a:solidFill>
                <a:latin typeface="+mn-lt"/>
                <a:ea typeface="+mn-ea"/>
                <a:cs typeface="CiscoSans Thin"/>
              </a:rPr>
              <a:t>© 2018  Cisco and/or its affiliates. All rights reserved.   Cisco Confidential</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68" r:id="rId14"/>
    <p:sldLayoutId id="2147483897" r:id="rId15"/>
    <p:sldLayoutId id="2147484015" r:id="rId1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2019  Cisco and/or its affiliates. All rights reserved.   Cisco Confidential</a:t>
            </a:r>
          </a:p>
        </p:txBody>
      </p:sp>
      <p:sp>
        <p:nvSpPr>
          <p:cNvPr id="4" name="Rectangle 4">
            <a:extLst>
              <a:ext uri="{FF2B5EF4-FFF2-40B4-BE49-F238E27FC236}">
                <a16:creationId xmlns:a16="http://schemas.microsoft.com/office/drawing/2014/main" id="{8738EC07-4A3E-47DF-8597-647C0372DE30}"/>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1"/>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83284175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40" r:id="rId22"/>
    <p:sldLayoutId id="2147484042" r:id="rId23"/>
    <p:sldLayoutId id="2147484043" r:id="rId24"/>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8" orient="horz" pos="2892">
          <p15:clr>
            <a:srgbClr val="F26B43"/>
          </p15:clr>
        </p15:guide>
        <p15:guide id="9" pos="336">
          <p15:clr>
            <a:srgbClr val="F26B43"/>
          </p15:clr>
        </p15:guide>
        <p15:guide id="10" pos="5448">
          <p15:clr>
            <a:srgbClr val="F26B43"/>
          </p15:clr>
        </p15:guide>
        <p15:guide id="11" orient="horz" pos="757">
          <p15:clr>
            <a:srgbClr val="F26B43"/>
          </p15:clr>
        </p15:guide>
        <p15:guide id="12" orient="horz" pos="335">
          <p15:clr>
            <a:srgbClr val="F26B43"/>
          </p15:clr>
        </p15:guide>
        <p15:guide id="13" pos="2876">
          <p15:clr>
            <a:srgbClr val="F26B43"/>
          </p15:clr>
        </p15:guide>
        <p15:guide id="14"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76359" y="491437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21715752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 id="2147484067" r:id="rId23"/>
    <p:sldLayoutId id="2147484068" r:id="rId24"/>
    <p:sldLayoutId id="2147484069" r:id="rId25"/>
    <p:sldLayoutId id="2147484070"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1.xml"/><Relationship Id="rId7" Type="http://schemas.openxmlformats.org/officeDocument/2006/relationships/image" Target="../media/image17.wmf"/><Relationship Id="rId2" Type="http://schemas.openxmlformats.org/officeDocument/2006/relationships/slideLayout" Target="../slideLayouts/slideLayout28.xml"/><Relationship Id="rId1" Type="http://schemas.openxmlformats.org/officeDocument/2006/relationships/themeOverride" Target="../theme/themeOverride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wmf"/><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hemeOverride" Target="../theme/themeOverr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hemeOverride" Target="../theme/themeOverride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themeOverride" Target="../theme/themeOverride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hemeOverride" Target="../theme/themeOverride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3.png"/><Relationship Id="rId2" Type="http://schemas.openxmlformats.org/officeDocument/2006/relationships/slideLayout" Target="../slideLayouts/slideLayout28.xml"/><Relationship Id="rId1" Type="http://schemas.openxmlformats.org/officeDocument/2006/relationships/themeOverride" Target="../theme/themeOverride14.xml"/><Relationship Id="rId6" Type="http://schemas.openxmlformats.org/officeDocument/2006/relationships/image" Target="../media/image22.wmf"/><Relationship Id="rId5" Type="http://schemas.openxmlformats.org/officeDocument/2006/relationships/image" Target="../media/image21.png"/><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hemeOverride" Target="../theme/themeOverride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hemeOverride" Target="../theme/themeOverr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hemeOverride" Target="../theme/themeOverr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8.xml"/><Relationship Id="rId1" Type="http://schemas.openxmlformats.org/officeDocument/2006/relationships/themeOverride" Target="../theme/themeOverride1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hemeOverride" Target="../theme/themeOverr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hemeOverride" Target="../theme/themeOverride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hemeOverride" Target="../theme/themeOverride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hemeOverride" Target="../theme/themeOverride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hemeOverride" Target="../theme/themeOverride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8.jpeg"/><Relationship Id="rId2" Type="http://schemas.openxmlformats.org/officeDocument/2006/relationships/slideLayout" Target="../slideLayouts/slideLayout26.xml"/><Relationship Id="rId1" Type="http://schemas.openxmlformats.org/officeDocument/2006/relationships/themeOverride" Target="../theme/themeOverride2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xml"/><Relationship Id="rId1" Type="http://schemas.openxmlformats.org/officeDocument/2006/relationships/themeOverride" Target="../theme/themeOverride25.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themeOverride" Target="../theme/themeOverride2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4.jpeg"/><Relationship Id="rId2" Type="http://schemas.openxmlformats.org/officeDocument/2006/relationships/slideLayout" Target="../slideLayouts/slideLayout26.xml"/><Relationship Id="rId1" Type="http://schemas.openxmlformats.org/officeDocument/2006/relationships/themeOverride" Target="../theme/themeOverride27.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8.jpeg"/><Relationship Id="rId2" Type="http://schemas.openxmlformats.org/officeDocument/2006/relationships/slideLayout" Target="../slideLayouts/slideLayout26.xml"/><Relationship Id="rId1" Type="http://schemas.openxmlformats.org/officeDocument/2006/relationships/themeOverride" Target="../theme/themeOverride28.xml"/><Relationship Id="rId6" Type="http://schemas.openxmlformats.org/officeDocument/2006/relationships/image" Target="../media/image27.jpeg"/><Relationship Id="rId5" Type="http://schemas.openxmlformats.org/officeDocument/2006/relationships/image" Target="../media/image35.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themeOverride" Target="../theme/themeOverride29.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8.xml"/><Relationship Id="rId1" Type="http://schemas.openxmlformats.org/officeDocument/2006/relationships/themeOverride" Target="../theme/themeOverride30.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3.xml"/><Relationship Id="rId7" Type="http://schemas.openxmlformats.org/officeDocument/2006/relationships/image" Target="../media/image40.png"/><Relationship Id="rId2" Type="http://schemas.openxmlformats.org/officeDocument/2006/relationships/slideLayout" Target="../slideLayouts/slideLayout28.xml"/><Relationship Id="rId1" Type="http://schemas.openxmlformats.org/officeDocument/2006/relationships/themeOverride" Target="../theme/themeOverride31.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4.xml"/><Relationship Id="rId7" Type="http://schemas.openxmlformats.org/officeDocument/2006/relationships/image" Target="../media/image17.wmf"/><Relationship Id="rId2" Type="http://schemas.openxmlformats.org/officeDocument/2006/relationships/slideLayout" Target="../slideLayouts/slideLayout28.xml"/><Relationship Id="rId1" Type="http://schemas.openxmlformats.org/officeDocument/2006/relationships/themeOverride" Target="../theme/themeOverride3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14.wmf"/><Relationship Id="rId4" Type="http://schemas.openxmlformats.org/officeDocument/2006/relationships/hyperlink" Target="https://www.cisco.com/c/en/us/solutions/enterprise-networks/service-listing.html" TargetMode="Externa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4.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hemeOverride" Target="../theme/themeOverride4.xml"/><Relationship Id="rId6" Type="http://schemas.openxmlformats.org/officeDocument/2006/relationships/image" Target="../media/image9.jpeg"/><Relationship Id="rId5" Type="http://schemas.openxmlformats.org/officeDocument/2006/relationships/image" Target="../media/image8.tif"/><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hemeOverride" Target="../theme/themeOverride5.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hemeOverride" Target="../theme/themeOverride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Y:\Production\Cisco Projects\C97 Presentation (PPT-PDF)\C97-736634-00\Supporting Files\BG2.png"/>
          <p:cNvPicPr>
            <a:picLocks noChangeAspect="1" noChangeArrowheads="1"/>
          </p:cNvPicPr>
          <p:nvPr/>
        </p:nvPicPr>
        <p:blipFill>
          <a:blip r:embed="rId3"/>
          <a:srcRect r="12476" b="14955"/>
          <a:stretch>
            <a:fillRect/>
          </a:stretch>
        </p:blipFill>
        <p:spPr bwMode="auto">
          <a:xfrm>
            <a:off x="2300810" y="4572"/>
            <a:ext cx="6843191" cy="5138928"/>
          </a:xfrm>
          <a:prstGeom prst="rect">
            <a:avLst/>
          </a:prstGeom>
          <a:noFill/>
        </p:spPr>
      </p:pic>
      <p:sp>
        <p:nvSpPr>
          <p:cNvPr id="16" name="Rectangle 15"/>
          <p:cNvSpPr/>
          <p:nvPr/>
        </p:nvSpPr>
        <p:spPr>
          <a:xfrm>
            <a:off x="2667000" y="4572"/>
            <a:ext cx="6477745" cy="5146302"/>
          </a:xfrm>
          <a:prstGeom prst="rect">
            <a:avLst/>
          </a:prstGeom>
          <a:gradFill flip="none" rotWithShape="1">
            <a:gsLst>
              <a:gs pos="100000">
                <a:schemeClr val="accent1">
                  <a:alpha val="26000"/>
                </a:schemeClr>
              </a:gs>
              <a:gs pos="0">
                <a:schemeClr val="tx2">
                  <a:alpha val="27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15" name="Subtitle 14"/>
          <p:cNvSpPr>
            <a:spLocks noGrp="1"/>
          </p:cNvSpPr>
          <p:nvPr>
            <p:ph type="subTitle" idx="1"/>
          </p:nvPr>
        </p:nvSpPr>
        <p:spPr>
          <a:xfrm>
            <a:off x="423789" y="3907164"/>
            <a:ext cx="8296421" cy="288131"/>
          </a:xfrm>
        </p:spPr>
        <p:txBody>
          <a:bodyPr/>
          <a:lstStyle/>
          <a:p>
            <a:endParaRPr lang="en-US" dirty="0">
              <a:latin typeface="+mj-lt"/>
            </a:endParaRPr>
          </a:p>
        </p:txBody>
      </p:sp>
      <p:sp>
        <p:nvSpPr>
          <p:cNvPr id="2" name="Text Placeholder 1"/>
          <p:cNvSpPr>
            <a:spLocks noGrp="1"/>
          </p:cNvSpPr>
          <p:nvPr>
            <p:ph type="body" sz="quarter" idx="11"/>
          </p:nvPr>
        </p:nvSpPr>
        <p:spPr>
          <a:xfrm>
            <a:off x="423789" y="4209672"/>
            <a:ext cx="8296421" cy="288131"/>
          </a:xfrm>
        </p:spPr>
        <p:txBody>
          <a:bodyPr/>
          <a:lstStyle/>
          <a:p>
            <a:endParaRPr lang="en-US" dirty="0">
              <a:latin typeface="+mj-lt"/>
            </a:endParaRPr>
          </a:p>
        </p:txBody>
      </p:sp>
      <p:sp>
        <p:nvSpPr>
          <p:cNvPr id="9" name="Text Placeholder 8"/>
          <p:cNvSpPr>
            <a:spLocks noGrp="1"/>
          </p:cNvSpPr>
          <p:nvPr>
            <p:ph type="body" sz="quarter" idx="12"/>
          </p:nvPr>
        </p:nvSpPr>
        <p:spPr>
          <a:xfrm>
            <a:off x="417245" y="4538483"/>
            <a:ext cx="8296421" cy="288131"/>
          </a:xfrm>
        </p:spPr>
        <p:txBody>
          <a:bodyPr/>
          <a:lstStyle/>
          <a:p>
            <a:r>
              <a:rPr lang="en-US" dirty="0">
                <a:latin typeface="+mj-lt"/>
              </a:rPr>
              <a:t>September 2019</a:t>
            </a:r>
          </a:p>
        </p:txBody>
      </p:sp>
      <p:sp>
        <p:nvSpPr>
          <p:cNvPr id="10" name="Text Placeholder 9"/>
          <p:cNvSpPr>
            <a:spLocks noGrp="1"/>
          </p:cNvSpPr>
          <p:nvPr>
            <p:ph type="body" sz="quarter" idx="13"/>
          </p:nvPr>
        </p:nvSpPr>
        <p:spPr>
          <a:xfrm>
            <a:off x="423789" y="2888749"/>
            <a:ext cx="6113489" cy="624753"/>
          </a:xfrm>
        </p:spPr>
        <p:txBody>
          <a:bodyPr/>
          <a:lstStyle/>
          <a:p>
            <a:r>
              <a:rPr lang="en-US" noProof="0" dirty="0"/>
              <a:t>Accelerating </a:t>
            </a:r>
            <a:r>
              <a:rPr lang="en-US" dirty="0"/>
              <a:t>your Intent-based networking journey</a:t>
            </a:r>
            <a:endParaRPr lang="en-US" noProof="0" dirty="0">
              <a:solidFill>
                <a:schemeClr val="tx1"/>
              </a:solidFill>
            </a:endParaRPr>
          </a:p>
        </p:txBody>
      </p:sp>
      <p:sp>
        <p:nvSpPr>
          <p:cNvPr id="3" name="Title 2"/>
          <p:cNvSpPr>
            <a:spLocks noGrp="1"/>
          </p:cNvSpPr>
          <p:nvPr>
            <p:ph type="ctrTitle"/>
          </p:nvPr>
        </p:nvSpPr>
        <p:spPr>
          <a:xfrm>
            <a:off x="384693" y="1367980"/>
            <a:ext cx="7714278" cy="1520769"/>
          </a:xfrm>
        </p:spPr>
        <p:txBody>
          <a:bodyPr/>
          <a:lstStyle/>
          <a:p>
            <a:r>
              <a:rPr lang="en-US" sz="4800" noProof="0" dirty="0"/>
              <a:t>Cisco </a:t>
            </a:r>
            <a:r>
              <a:rPr lang="en-US" sz="4800" dirty="0"/>
              <a:t>Customer Experience  </a:t>
            </a:r>
            <a:br>
              <a:rPr lang="en-US" dirty="0"/>
            </a:br>
            <a:r>
              <a:rPr lang="en-US" sz="3600" dirty="0"/>
              <a:t>for Enterprise Networks</a:t>
            </a:r>
            <a:endParaRPr lang="en-US" sz="3600" noProof="0" dirty="0"/>
          </a:p>
        </p:txBody>
      </p:sp>
    </p:spTree>
    <p:extLst>
      <p:ext uri="{BB962C8B-B14F-4D97-AF65-F5344CB8AC3E}">
        <p14:creationId xmlns:p14="http://schemas.microsoft.com/office/powerpoint/2010/main" val="19022819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step-by-step guide to a successful journey</a:t>
            </a:r>
            <a:br>
              <a:rPr lang="en-US" dirty="0"/>
            </a:br>
            <a:r>
              <a:rPr lang="en-US" sz="1800" dirty="0"/>
              <a:t>For a better customer experience</a:t>
            </a:r>
            <a:endParaRPr lang="en-US" dirty="0"/>
          </a:p>
        </p:txBody>
      </p:sp>
      <p:sp>
        <p:nvSpPr>
          <p:cNvPr id="4" name="Rounded Rectangle 3"/>
          <p:cNvSpPr/>
          <p:nvPr/>
        </p:nvSpPr>
        <p:spPr>
          <a:xfrm>
            <a:off x="548640" y="2667047"/>
            <a:ext cx="8046679" cy="25236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 name="Text Box 56" descr="© INSCALE GmbH, 26.05.2010&#10;http://www.presentationload.com/">
            <a:extLst>
              <a:ext uri="{FF2B5EF4-FFF2-40B4-BE49-F238E27FC236}">
                <a16:creationId xmlns:a16="http://schemas.microsoft.com/office/drawing/2014/main" id="{42EF3471-10B4-D140-9D3A-22B37FA3A033}"/>
              </a:ext>
            </a:extLst>
          </p:cNvPr>
          <p:cNvSpPr txBox="1">
            <a:spLocks noChangeArrowheads="1"/>
          </p:cNvSpPr>
          <p:nvPr/>
        </p:nvSpPr>
        <p:spPr bwMode="gray">
          <a:xfrm>
            <a:off x="1035447" y="1486048"/>
            <a:ext cx="1280180" cy="838691"/>
          </a:xfrm>
          <a:prstGeom prst="rect">
            <a:avLst/>
          </a:prstGeom>
          <a:solidFill>
            <a:schemeClr val="bg2"/>
          </a:solidFill>
          <a:ln w="9525">
            <a:noFill/>
            <a:miter lim="800000"/>
            <a:headEnd/>
            <a:tailEnd/>
          </a:ln>
          <a:effectLst/>
        </p:spPr>
        <p:txBody>
          <a:bodyPr wrap="square" lIns="119995" tIns="0" rIns="95996" bIns="0" anchor="b" anchorCtr="0">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1">
                <a:ln>
                  <a:noFill/>
                </a:ln>
                <a:solidFill>
                  <a:srgbClr val="00BCEB"/>
                </a:solidFill>
                <a:effectLst/>
                <a:uLnTx/>
                <a:uFillTx/>
                <a:latin typeface="CiscoSansTT ExtraLight"/>
                <a:ea typeface="ＭＳ Ｐゴシック" charset="0"/>
                <a:cs typeface="Calibri" pitchFamily="34" charset="0"/>
              </a:rPr>
              <a:t>Onboard</a:t>
            </a:r>
            <a:endParaRPr kumimoji="0" lang="en-GB" sz="1100" b="1" i="0" u="none" strike="noStrike" kern="1200" cap="none" spc="0" normalizeH="0" baseline="0" noProof="1">
              <a:ln>
                <a:noFill/>
              </a:ln>
              <a:solidFill>
                <a:srgbClr val="00BCEB"/>
              </a:solidFill>
              <a:effectLst/>
              <a:uLnTx/>
              <a:uFillTx/>
              <a:latin typeface="CiscoSansTT ExtraLight"/>
              <a:ea typeface="ＭＳ Ｐゴシック" charset="0"/>
              <a:cs typeface="Calibri" pitchFamily="34" charset="0"/>
            </a:endParaRP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100" b="0" i="0" u="none" strike="noStrike" kern="1200" cap="none" spc="0" normalizeH="0" baseline="0" noProof="1">
                <a:ln>
                  <a:noFill/>
                </a:ln>
                <a:solidFill>
                  <a:srgbClr val="282828"/>
                </a:solidFill>
                <a:effectLst/>
                <a:uLnTx/>
                <a:uFillTx/>
                <a:latin typeface="CiscoSansTT ExtraLight"/>
                <a:ea typeface="ＭＳ Ｐゴシック" charset="0"/>
                <a:cs typeface="Calibri" pitchFamily="34" charset="0"/>
              </a:rPr>
              <a:t>Define program plans and success criteria</a:t>
            </a:r>
          </a:p>
        </p:txBody>
      </p:sp>
      <p:grpSp>
        <p:nvGrpSpPr>
          <p:cNvPr id="35" name="Group 34"/>
          <p:cNvGrpSpPr/>
          <p:nvPr/>
        </p:nvGrpSpPr>
        <p:grpSpPr>
          <a:xfrm>
            <a:off x="936585" y="1542328"/>
            <a:ext cx="99612" cy="1120629"/>
            <a:chOff x="936585" y="1542327"/>
            <a:chExt cx="99612" cy="1120629"/>
          </a:xfrm>
        </p:grpSpPr>
        <p:sp>
          <p:nvSpPr>
            <p:cNvPr id="33" name="Line 55" descr="© INSCALE GmbH, 26.05.2010&#10;http://www.presentationload.com/"/>
            <p:cNvSpPr>
              <a:spLocks noChangeShapeType="1"/>
            </p:cNvSpPr>
            <p:nvPr/>
          </p:nvSpPr>
          <p:spPr bwMode="gray">
            <a:xfrm flipV="1">
              <a:off x="986391" y="1542327"/>
              <a:ext cx="0" cy="1120629"/>
            </a:xfrm>
            <a:prstGeom prst="line">
              <a:avLst/>
            </a:prstGeom>
            <a:noFill/>
            <a:ln w="9525">
              <a:solidFill>
                <a:schemeClr val="accent3"/>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282828"/>
                </a:solidFill>
                <a:effectLst/>
                <a:uLnTx/>
                <a:uFillTx/>
                <a:latin typeface="CiscoSansTT ExtraLight"/>
                <a:ea typeface="ＭＳ Ｐゴシック" charset="0"/>
                <a:cs typeface="Calibri" pitchFamily="34" charset="0"/>
              </a:endParaRPr>
            </a:p>
          </p:txBody>
        </p:sp>
        <p:sp>
          <p:nvSpPr>
            <p:cNvPr id="34" name="Gleichschenkliges Dreieck 57"/>
            <p:cNvSpPr/>
            <p:nvPr/>
          </p:nvSpPr>
          <p:spPr bwMode="auto">
            <a:xfrm>
              <a:off x="936585" y="2594159"/>
              <a:ext cx="99612" cy="64405"/>
            </a:xfrm>
            <a:prstGeom prst="triangle">
              <a:avLst/>
            </a:prstGeom>
            <a:solidFill>
              <a:schemeClr val="accent3"/>
            </a:solidFill>
            <a:ln w="12700">
              <a:solidFill>
                <a:schemeClr val="tx2"/>
              </a:solidFill>
              <a:round/>
              <a:headEnd/>
              <a:tailEnd/>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nvGrpSpPr>
          <p:cNvPr id="7" name="Group 6"/>
          <p:cNvGrpSpPr/>
          <p:nvPr/>
        </p:nvGrpSpPr>
        <p:grpSpPr>
          <a:xfrm>
            <a:off x="2134703" y="2919412"/>
            <a:ext cx="99612" cy="1120629"/>
            <a:chOff x="1366202" y="2894408"/>
            <a:chExt cx="106680" cy="1200150"/>
          </a:xfrm>
        </p:grpSpPr>
        <p:sp>
          <p:nvSpPr>
            <p:cNvPr id="31" name="Line 55" descr="© INSCALE GmbH, 26.05.2010&#10;http://www.presentationload.com/"/>
            <p:cNvSpPr>
              <a:spLocks noChangeShapeType="1"/>
            </p:cNvSpPr>
            <p:nvPr/>
          </p:nvSpPr>
          <p:spPr bwMode="gray">
            <a:xfrm flipV="1">
              <a:off x="1419542" y="2894408"/>
              <a:ext cx="0" cy="1200150"/>
            </a:xfrm>
            <a:prstGeom prst="line">
              <a:avLst/>
            </a:prstGeom>
            <a:noFill/>
            <a:ln w="9525">
              <a:solidFill>
                <a:schemeClr val="accent3"/>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282828"/>
                </a:solidFill>
                <a:effectLst/>
                <a:uLnTx/>
                <a:uFillTx/>
                <a:latin typeface="CiscoSansTT ExtraLight"/>
                <a:ea typeface="ＭＳ Ｐゴシック" charset="0"/>
                <a:cs typeface="Calibri" pitchFamily="34" charset="0"/>
              </a:endParaRPr>
            </a:p>
          </p:txBody>
        </p:sp>
        <p:sp>
          <p:nvSpPr>
            <p:cNvPr id="32" name="Gleichschenkliges Dreieck 76"/>
            <p:cNvSpPr/>
            <p:nvPr/>
          </p:nvSpPr>
          <p:spPr bwMode="auto">
            <a:xfrm flipH="1" flipV="1">
              <a:off x="1366202" y="2894409"/>
              <a:ext cx="106680" cy="68975"/>
            </a:xfrm>
            <a:prstGeom prst="triangle">
              <a:avLst/>
            </a:prstGeom>
            <a:solidFill>
              <a:schemeClr val="accent3"/>
            </a:solidFill>
            <a:ln w="12700">
              <a:solidFill>
                <a:schemeClr val="tx2"/>
              </a:solidFill>
              <a:round/>
              <a:headEnd/>
              <a:tailEnd/>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nvGrpSpPr>
          <p:cNvPr id="8" name="Group 7"/>
          <p:cNvGrpSpPr/>
          <p:nvPr/>
        </p:nvGrpSpPr>
        <p:grpSpPr>
          <a:xfrm>
            <a:off x="4536774" y="2919412"/>
            <a:ext cx="99612" cy="1120629"/>
            <a:chOff x="5608133" y="2894408"/>
            <a:chExt cx="106680" cy="1200150"/>
          </a:xfrm>
        </p:grpSpPr>
        <p:sp>
          <p:nvSpPr>
            <p:cNvPr id="29" name="Line 55" descr="© INSCALE GmbH, 26.05.2010&#10;http://www.presentationload.com/"/>
            <p:cNvSpPr>
              <a:spLocks noChangeShapeType="1"/>
            </p:cNvSpPr>
            <p:nvPr/>
          </p:nvSpPr>
          <p:spPr bwMode="gray">
            <a:xfrm flipV="1">
              <a:off x="5661473" y="2894408"/>
              <a:ext cx="0" cy="1200150"/>
            </a:xfrm>
            <a:prstGeom prst="line">
              <a:avLst/>
            </a:prstGeom>
            <a:noFill/>
            <a:ln w="9525">
              <a:solidFill>
                <a:schemeClr val="accent3"/>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282828"/>
                </a:solidFill>
                <a:effectLst/>
                <a:uLnTx/>
                <a:uFillTx/>
                <a:latin typeface="CiscoSansTT ExtraLight"/>
                <a:ea typeface="ＭＳ Ｐゴシック" charset="0"/>
                <a:cs typeface="Calibri" pitchFamily="34" charset="0"/>
              </a:endParaRPr>
            </a:p>
          </p:txBody>
        </p:sp>
        <p:sp>
          <p:nvSpPr>
            <p:cNvPr id="30" name="Gleichschenkliges Dreieck 120"/>
            <p:cNvSpPr/>
            <p:nvPr/>
          </p:nvSpPr>
          <p:spPr bwMode="auto">
            <a:xfrm flipH="1" flipV="1">
              <a:off x="5608133" y="2894409"/>
              <a:ext cx="106680" cy="68975"/>
            </a:xfrm>
            <a:prstGeom prst="triangle">
              <a:avLst/>
            </a:prstGeom>
            <a:solidFill>
              <a:schemeClr val="accent3"/>
            </a:solidFill>
            <a:ln w="12700">
              <a:solidFill>
                <a:schemeClr val="tx2"/>
              </a:solidFill>
              <a:round/>
              <a:headEnd/>
              <a:tailEnd/>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nvGrpSpPr>
          <p:cNvPr id="9" name="Group 8"/>
          <p:cNvGrpSpPr/>
          <p:nvPr/>
        </p:nvGrpSpPr>
        <p:grpSpPr>
          <a:xfrm>
            <a:off x="6991983" y="2919411"/>
            <a:ext cx="99612" cy="1120629"/>
            <a:chOff x="8436089" y="2894407"/>
            <a:chExt cx="106680" cy="1200150"/>
          </a:xfrm>
        </p:grpSpPr>
        <p:sp>
          <p:nvSpPr>
            <p:cNvPr id="27" name="Line 55" descr="© INSCALE GmbH, 26.05.2010&#10;http://www.presentationload.com/"/>
            <p:cNvSpPr>
              <a:spLocks noChangeShapeType="1"/>
            </p:cNvSpPr>
            <p:nvPr/>
          </p:nvSpPr>
          <p:spPr bwMode="gray">
            <a:xfrm flipV="1">
              <a:off x="8489429" y="2894407"/>
              <a:ext cx="0" cy="1200150"/>
            </a:xfrm>
            <a:prstGeom prst="line">
              <a:avLst/>
            </a:prstGeom>
            <a:noFill/>
            <a:ln w="9525">
              <a:solidFill>
                <a:schemeClr val="accent3"/>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282828"/>
                </a:solidFill>
                <a:effectLst/>
                <a:uLnTx/>
                <a:uFillTx/>
                <a:latin typeface="CiscoSansTT ExtraLight"/>
                <a:ea typeface="ＭＳ Ｐゴシック" charset="0"/>
                <a:cs typeface="Calibri" pitchFamily="34" charset="0"/>
              </a:endParaRPr>
            </a:p>
          </p:txBody>
        </p:sp>
        <p:sp>
          <p:nvSpPr>
            <p:cNvPr id="28" name="Gleichschenkliges Dreieck 126"/>
            <p:cNvSpPr/>
            <p:nvPr/>
          </p:nvSpPr>
          <p:spPr bwMode="auto">
            <a:xfrm flipH="1" flipV="1">
              <a:off x="8436089" y="2894408"/>
              <a:ext cx="106680" cy="68975"/>
            </a:xfrm>
            <a:prstGeom prst="triangle">
              <a:avLst/>
            </a:prstGeom>
            <a:solidFill>
              <a:schemeClr val="accent3"/>
            </a:solidFill>
            <a:ln w="12700">
              <a:solidFill>
                <a:schemeClr val="tx2"/>
              </a:solidFill>
              <a:round/>
              <a:headEnd/>
              <a:tailEnd/>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nvGrpSpPr>
          <p:cNvPr id="10" name="Group 9"/>
          <p:cNvGrpSpPr/>
          <p:nvPr/>
        </p:nvGrpSpPr>
        <p:grpSpPr>
          <a:xfrm>
            <a:off x="5769282" y="1542328"/>
            <a:ext cx="99612" cy="1120629"/>
            <a:chOff x="6262636" y="1428690"/>
            <a:chExt cx="106680" cy="1200150"/>
          </a:xfrm>
        </p:grpSpPr>
        <p:sp>
          <p:nvSpPr>
            <p:cNvPr id="25" name="Line 55" descr="© INSCALE GmbH, 26.05.2010&#10;http://www.presentationload.com/"/>
            <p:cNvSpPr>
              <a:spLocks noChangeShapeType="1"/>
            </p:cNvSpPr>
            <p:nvPr/>
          </p:nvSpPr>
          <p:spPr bwMode="gray">
            <a:xfrm flipV="1">
              <a:off x="6315976" y="1428690"/>
              <a:ext cx="0" cy="1200150"/>
            </a:xfrm>
            <a:prstGeom prst="line">
              <a:avLst/>
            </a:prstGeom>
            <a:noFill/>
            <a:ln w="9525">
              <a:solidFill>
                <a:schemeClr val="accent3"/>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282828"/>
                </a:solidFill>
                <a:effectLst/>
                <a:uLnTx/>
                <a:uFillTx/>
                <a:latin typeface="CiscoSansTT ExtraLight"/>
                <a:ea typeface="ＭＳ Ｐゴシック" charset="0"/>
                <a:cs typeface="Calibri" pitchFamily="34" charset="0"/>
              </a:endParaRPr>
            </a:p>
          </p:txBody>
        </p:sp>
        <p:sp>
          <p:nvSpPr>
            <p:cNvPr id="26" name="Gleichschenkliges Dreieck 108"/>
            <p:cNvSpPr/>
            <p:nvPr/>
          </p:nvSpPr>
          <p:spPr bwMode="auto">
            <a:xfrm>
              <a:off x="6262636" y="2555160"/>
              <a:ext cx="106680" cy="68975"/>
            </a:xfrm>
            <a:prstGeom prst="triangle">
              <a:avLst/>
            </a:prstGeom>
            <a:solidFill>
              <a:schemeClr val="accent3"/>
            </a:solidFill>
            <a:ln w="12700">
              <a:solidFill>
                <a:schemeClr val="tx2"/>
              </a:solidFill>
              <a:round/>
              <a:headEnd/>
              <a:tailEnd/>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sp>
        <p:nvSpPr>
          <p:cNvPr id="11" name="Text Box 56" descr="© INSCALE GmbH, 26.05.2010&#10;http://www.presentationload.com/">
            <a:extLst>
              <a:ext uri="{FF2B5EF4-FFF2-40B4-BE49-F238E27FC236}">
                <a16:creationId xmlns:a16="http://schemas.microsoft.com/office/drawing/2014/main" id="{F772EF2B-ADFF-F345-9E0B-FC7F2DB85D45}"/>
              </a:ext>
            </a:extLst>
          </p:cNvPr>
          <p:cNvSpPr txBox="1">
            <a:spLocks noChangeArrowheads="1"/>
          </p:cNvSpPr>
          <p:nvPr/>
        </p:nvSpPr>
        <p:spPr bwMode="gray">
          <a:xfrm>
            <a:off x="5871533" y="1486048"/>
            <a:ext cx="1848915" cy="1007968"/>
          </a:xfrm>
          <a:prstGeom prst="rect">
            <a:avLst/>
          </a:prstGeom>
          <a:solidFill>
            <a:schemeClr val="bg2"/>
          </a:solidFill>
          <a:ln w="9525">
            <a:noFill/>
            <a:miter lim="800000"/>
            <a:headEnd/>
            <a:tailEnd/>
          </a:ln>
          <a:effectLst/>
        </p:spPr>
        <p:txBody>
          <a:bodyPr wrap="square" lIns="119995" tIns="0" rIns="95996" bIns="0" anchor="b" anchorCtr="0">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1">
                <a:ln>
                  <a:noFill/>
                </a:ln>
                <a:solidFill>
                  <a:srgbClr val="E3241B"/>
                </a:solidFill>
                <a:effectLst/>
                <a:uLnTx/>
                <a:uFillTx/>
                <a:latin typeface="CiscoSansTT ExtraLight"/>
                <a:ea typeface="ＭＳ Ｐゴシック" charset="0"/>
                <a:cs typeface="Calibri" pitchFamily="34" charset="0"/>
              </a:rPr>
              <a:t>Adopt</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100" b="0" i="0" u="none" strike="noStrike" kern="1200" cap="none" spc="0" normalizeH="0" baseline="0" noProof="1">
                <a:ln>
                  <a:noFill/>
                </a:ln>
                <a:solidFill>
                  <a:srgbClr val="282828"/>
                </a:solidFill>
                <a:effectLst/>
                <a:uLnTx/>
                <a:uFillTx/>
                <a:latin typeface="CiscoSansTT ExtraLight"/>
                <a:ea typeface="ＭＳ Ｐゴシック" charset="0"/>
                <a:cs typeface="Calibri" pitchFamily="34" charset="0"/>
              </a:rPr>
              <a:t>Extend to enterprise-wide deployment and integrations to realize full benefits</a:t>
            </a:r>
          </a:p>
        </p:txBody>
      </p:sp>
      <p:grpSp>
        <p:nvGrpSpPr>
          <p:cNvPr id="3" name="Group 2"/>
          <p:cNvGrpSpPr/>
          <p:nvPr/>
        </p:nvGrpSpPr>
        <p:grpSpPr>
          <a:xfrm>
            <a:off x="3331747" y="1542328"/>
            <a:ext cx="99612" cy="1120629"/>
            <a:chOff x="3331747" y="1542328"/>
            <a:chExt cx="99612" cy="1120629"/>
          </a:xfrm>
        </p:grpSpPr>
        <p:sp>
          <p:nvSpPr>
            <p:cNvPr id="23" name="Line 55" descr="© INSCALE GmbH, 26.05.2010&#10;http://www.presentationload.com/"/>
            <p:cNvSpPr>
              <a:spLocks noChangeShapeType="1"/>
            </p:cNvSpPr>
            <p:nvPr/>
          </p:nvSpPr>
          <p:spPr bwMode="gray">
            <a:xfrm flipV="1">
              <a:off x="3381553" y="1542328"/>
              <a:ext cx="0" cy="1120629"/>
            </a:xfrm>
            <a:prstGeom prst="line">
              <a:avLst/>
            </a:prstGeom>
            <a:noFill/>
            <a:ln w="9525">
              <a:solidFill>
                <a:schemeClr val="accent3"/>
              </a:solidFill>
              <a:prstDash val="solid"/>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282828"/>
                </a:solidFill>
                <a:effectLst/>
                <a:uLnTx/>
                <a:uFillTx/>
                <a:latin typeface="CiscoSansTT ExtraLight"/>
                <a:ea typeface="ＭＳ Ｐゴシック" charset="0"/>
                <a:cs typeface="Calibri" pitchFamily="34" charset="0"/>
              </a:endParaRPr>
            </a:p>
          </p:txBody>
        </p:sp>
        <p:sp>
          <p:nvSpPr>
            <p:cNvPr id="24" name="Gleichschenkliges Dreieck 102"/>
            <p:cNvSpPr/>
            <p:nvPr/>
          </p:nvSpPr>
          <p:spPr bwMode="auto">
            <a:xfrm>
              <a:off x="3331747" y="2594159"/>
              <a:ext cx="99612" cy="64405"/>
            </a:xfrm>
            <a:prstGeom prst="triangle">
              <a:avLst/>
            </a:prstGeom>
            <a:solidFill>
              <a:schemeClr val="accent3"/>
            </a:solidFill>
            <a:ln w="12700">
              <a:solidFill>
                <a:schemeClr val="tx2"/>
              </a:solidFill>
              <a:round/>
              <a:headEnd/>
              <a:tailEnd/>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sp>
        <p:nvSpPr>
          <p:cNvPr id="13" name="Text Box 56" descr="© INSCALE GmbH, 26.05.2010&#10;http://www.presentationload.com/">
            <a:extLst>
              <a:ext uri="{FF2B5EF4-FFF2-40B4-BE49-F238E27FC236}">
                <a16:creationId xmlns:a16="http://schemas.microsoft.com/office/drawing/2014/main" id="{BC4842B7-49CD-2347-8862-1AEBEF908FD0}"/>
              </a:ext>
            </a:extLst>
          </p:cNvPr>
          <p:cNvSpPr txBox="1">
            <a:spLocks noChangeArrowheads="1"/>
          </p:cNvSpPr>
          <p:nvPr/>
        </p:nvSpPr>
        <p:spPr bwMode="gray">
          <a:xfrm>
            <a:off x="3431358" y="1486048"/>
            <a:ext cx="1638181" cy="838691"/>
          </a:xfrm>
          <a:prstGeom prst="rect">
            <a:avLst/>
          </a:prstGeom>
          <a:solidFill>
            <a:schemeClr val="bg2"/>
          </a:solidFill>
          <a:ln w="9525">
            <a:noFill/>
            <a:miter lim="800000"/>
            <a:headEnd/>
            <a:tailEnd/>
          </a:ln>
          <a:effectLst/>
        </p:spPr>
        <p:txBody>
          <a:bodyPr wrap="square" lIns="119995" tIns="0" rIns="95996" bIns="0" anchor="b" anchorCtr="0">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1">
                <a:ln>
                  <a:noFill/>
                </a:ln>
                <a:solidFill>
                  <a:srgbClr val="6EBE4A"/>
                </a:solidFill>
                <a:effectLst/>
                <a:uLnTx/>
                <a:uFillTx/>
                <a:latin typeface="CiscoSansTT ExtraLight"/>
                <a:ea typeface="ＭＳ Ｐゴシック" charset="0"/>
                <a:cs typeface="Calibri" pitchFamily="34" charset="0"/>
              </a:rPr>
              <a:t>Use</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100" b="0" i="0" u="none" strike="noStrike" kern="1200" cap="none" spc="0" normalizeH="0" baseline="0" noProof="1">
                <a:ln>
                  <a:noFill/>
                </a:ln>
                <a:solidFill>
                  <a:srgbClr val="282828"/>
                </a:solidFill>
                <a:effectLst/>
                <a:uLnTx/>
                <a:uFillTx/>
                <a:latin typeface="CiscoSansTT ExtraLight"/>
                <a:ea typeface="ＭＳ Ｐゴシック" charset="0"/>
                <a:cs typeface="Calibri" pitchFamily="34" charset="0"/>
              </a:rPr>
              <a:t>Start consuming your</a:t>
            </a:r>
            <a:br>
              <a:rPr kumimoji="0" lang="en-GB" sz="1100" b="0" i="0" u="none" strike="noStrike" kern="1200" cap="none" spc="0" normalizeH="0" baseline="0" noProof="1">
                <a:ln>
                  <a:noFill/>
                </a:ln>
                <a:solidFill>
                  <a:srgbClr val="282828"/>
                </a:solidFill>
                <a:effectLst/>
                <a:uLnTx/>
                <a:uFillTx/>
                <a:latin typeface="CiscoSansTT ExtraLight"/>
                <a:ea typeface="ＭＳ Ｐゴシック" charset="0"/>
                <a:cs typeface="Calibri" pitchFamily="34" charset="0"/>
              </a:rPr>
            </a:br>
            <a:r>
              <a:rPr kumimoji="0" lang="en-GB" sz="1100" b="0" i="0" u="none" strike="noStrike" kern="1200" cap="none" spc="0" normalizeH="0" baseline="0" noProof="1">
                <a:ln>
                  <a:noFill/>
                </a:ln>
                <a:solidFill>
                  <a:srgbClr val="282828"/>
                </a:solidFill>
                <a:effectLst/>
                <a:uLnTx/>
                <a:uFillTx/>
                <a:latin typeface="CiscoSansTT ExtraLight"/>
                <a:ea typeface="ＭＳ Ｐゴシック" charset="0"/>
                <a:cs typeface="Calibri" pitchFamily="34" charset="0"/>
              </a:rPr>
              <a:t>Cisco solution with an initial use case</a:t>
            </a:r>
          </a:p>
        </p:txBody>
      </p:sp>
      <p:sp>
        <p:nvSpPr>
          <p:cNvPr id="14" name="Text Box 56" descr="© INSCALE GmbH, 26.05.2010&#10;http://www.presentationload.com/">
            <a:extLst>
              <a:ext uri="{FF2B5EF4-FFF2-40B4-BE49-F238E27FC236}">
                <a16:creationId xmlns:a16="http://schemas.microsoft.com/office/drawing/2014/main" id="{4A42EC29-E186-1E40-B7F5-65594997E2D3}"/>
              </a:ext>
            </a:extLst>
          </p:cNvPr>
          <p:cNvSpPr txBox="1">
            <a:spLocks noChangeArrowheads="1"/>
          </p:cNvSpPr>
          <p:nvPr/>
        </p:nvSpPr>
        <p:spPr bwMode="gray">
          <a:xfrm>
            <a:off x="2234313" y="3220367"/>
            <a:ext cx="1591232" cy="838691"/>
          </a:xfrm>
          <a:prstGeom prst="rect">
            <a:avLst/>
          </a:prstGeom>
          <a:solidFill>
            <a:schemeClr val="bg2"/>
          </a:solidFill>
          <a:ln w="9525">
            <a:noFill/>
            <a:miter lim="800000"/>
            <a:headEnd/>
            <a:tailEnd/>
          </a:ln>
          <a:effectLst/>
        </p:spPr>
        <p:txBody>
          <a:bodyPr wrap="square" lIns="119995" tIns="0" rIns="95996" bIns="0" anchor="b" anchorCtr="0">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1">
                <a:ln>
                  <a:noFill/>
                </a:ln>
                <a:solidFill>
                  <a:srgbClr val="005073"/>
                </a:solidFill>
                <a:effectLst/>
                <a:uLnTx/>
                <a:uFillTx/>
                <a:latin typeface="CiscoSansTT ExtraLight"/>
                <a:ea typeface="ＭＳ Ｐゴシック" charset="0"/>
                <a:cs typeface="Calibri" pitchFamily="34" charset="0"/>
              </a:rPr>
              <a:t>Implement</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100" b="0" i="0" u="none" strike="noStrike" kern="1200" cap="none" spc="0" normalizeH="0" baseline="0" noProof="1">
                <a:ln>
                  <a:noFill/>
                </a:ln>
                <a:solidFill>
                  <a:srgbClr val="282828"/>
                </a:solidFill>
                <a:effectLst/>
                <a:uLnTx/>
                <a:uFillTx/>
                <a:latin typeface="CiscoSansTT ExtraLight"/>
                <a:ea typeface="ＭＳ Ｐゴシック" charset="0"/>
                <a:cs typeface="Calibri" pitchFamily="34" charset="0"/>
              </a:rPr>
              <a:t>Deploy and integrate with the current infrastructure</a:t>
            </a:r>
          </a:p>
        </p:txBody>
      </p:sp>
      <p:sp>
        <p:nvSpPr>
          <p:cNvPr id="15" name="Text Box 56" descr="© INSCALE GmbH, 26.05.2010&#10;http://www.presentationload.com/">
            <a:extLst>
              <a:ext uri="{FF2B5EF4-FFF2-40B4-BE49-F238E27FC236}">
                <a16:creationId xmlns:a16="http://schemas.microsoft.com/office/drawing/2014/main" id="{FDFC84E9-2A7D-AA46-A6B5-915606DB72B7}"/>
              </a:ext>
            </a:extLst>
          </p:cNvPr>
          <p:cNvSpPr txBox="1">
            <a:spLocks noChangeArrowheads="1"/>
          </p:cNvSpPr>
          <p:nvPr/>
        </p:nvSpPr>
        <p:spPr bwMode="gray">
          <a:xfrm>
            <a:off x="4646313" y="3220368"/>
            <a:ext cx="1591230" cy="838691"/>
          </a:xfrm>
          <a:prstGeom prst="rect">
            <a:avLst/>
          </a:prstGeom>
          <a:noFill/>
          <a:ln w="9525">
            <a:noFill/>
            <a:miter lim="800000"/>
            <a:headEnd/>
            <a:tailEnd/>
          </a:ln>
          <a:effectLst/>
        </p:spPr>
        <p:txBody>
          <a:bodyPr wrap="square" lIns="119995" tIns="0" rIns="95996" bIns="0" anchor="b" anchorCtr="0">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1">
                <a:ln>
                  <a:noFill/>
                </a:ln>
                <a:solidFill>
                  <a:srgbClr val="FBAB18"/>
                </a:solidFill>
                <a:effectLst/>
                <a:uLnTx/>
                <a:uFillTx/>
                <a:latin typeface="CiscoSansTT ExtraLight"/>
                <a:ea typeface="ＭＳ Ｐゴシック" charset="0"/>
                <a:cs typeface="Calibri" pitchFamily="34" charset="0"/>
              </a:rPr>
              <a:t>Engage</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100" b="0" i="0" u="none" strike="noStrike" kern="1200" cap="none" spc="0" normalizeH="0" baseline="0" noProof="1">
                <a:ln>
                  <a:noFill/>
                </a:ln>
                <a:solidFill>
                  <a:srgbClr val="282828"/>
                </a:solidFill>
                <a:effectLst/>
                <a:uLnTx/>
                <a:uFillTx/>
                <a:latin typeface="CiscoSansTT ExtraLight"/>
                <a:ea typeface="ＭＳ Ｐゴシック" charset="0"/>
                <a:cs typeface="Calibri" pitchFamily="34" charset="0"/>
              </a:rPr>
              <a:t>Extend the footprint across use cases and infrastructure scope</a:t>
            </a:r>
          </a:p>
        </p:txBody>
      </p:sp>
      <p:sp>
        <p:nvSpPr>
          <p:cNvPr id="16" name="Text Box 56" descr="© INSCALE GmbH, 26.05.2010&#10;http://www.presentationload.com/">
            <a:extLst>
              <a:ext uri="{FF2B5EF4-FFF2-40B4-BE49-F238E27FC236}">
                <a16:creationId xmlns:a16="http://schemas.microsoft.com/office/drawing/2014/main" id="{E6C85193-A186-8D43-B578-C653B120BA36}"/>
              </a:ext>
            </a:extLst>
          </p:cNvPr>
          <p:cNvSpPr txBox="1">
            <a:spLocks noChangeArrowheads="1"/>
          </p:cNvSpPr>
          <p:nvPr/>
        </p:nvSpPr>
        <p:spPr bwMode="gray">
          <a:xfrm>
            <a:off x="7100020" y="3220367"/>
            <a:ext cx="1683234" cy="838691"/>
          </a:xfrm>
          <a:prstGeom prst="rect">
            <a:avLst/>
          </a:prstGeom>
          <a:solidFill>
            <a:schemeClr val="bg2"/>
          </a:solidFill>
          <a:ln w="9525">
            <a:noFill/>
            <a:miter lim="800000"/>
            <a:headEnd/>
            <a:tailEnd/>
          </a:ln>
          <a:effectLst/>
        </p:spPr>
        <p:txBody>
          <a:bodyPr wrap="square" lIns="119995" tIns="0" rIns="95996" bIns="0" anchor="b" anchorCtr="0">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1">
                <a:ln>
                  <a:noFill/>
                </a:ln>
                <a:solidFill>
                  <a:srgbClr val="00BCEB">
                    <a:lumMod val="75000"/>
                  </a:srgbClr>
                </a:solidFill>
                <a:effectLst/>
                <a:uLnTx/>
                <a:uFillTx/>
                <a:latin typeface="CiscoSansTT ExtraLight"/>
                <a:ea typeface="ＭＳ Ｐゴシック" charset="0"/>
                <a:cs typeface="Calibri" pitchFamily="34" charset="0"/>
              </a:rPr>
              <a:t>Optimize</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sz="1100" b="0" i="0" u="none" strike="noStrike" kern="1200" cap="none" spc="0" normalizeH="0" baseline="0" noProof="1">
                <a:ln>
                  <a:noFill/>
                </a:ln>
                <a:solidFill>
                  <a:srgbClr val="282828"/>
                </a:solidFill>
                <a:effectLst/>
                <a:uLnTx/>
                <a:uFillTx/>
                <a:latin typeface="CiscoSansTT ExtraLight"/>
                <a:ea typeface="ＭＳ Ｐゴシック" charset="0"/>
                <a:cs typeface="Calibri" pitchFamily="34" charset="0"/>
              </a:rPr>
              <a:t>Optimize performance through upgrades and process changes </a:t>
            </a:r>
          </a:p>
        </p:txBody>
      </p:sp>
      <p:sp>
        <p:nvSpPr>
          <p:cNvPr id="17" name="TextBox 16">
            <a:extLst>
              <a:ext uri="{FF2B5EF4-FFF2-40B4-BE49-F238E27FC236}">
                <a16:creationId xmlns:a16="http://schemas.microsoft.com/office/drawing/2014/main" id="{8496281A-832C-46D0-A2B7-40F108FAAB25}"/>
              </a:ext>
            </a:extLst>
          </p:cNvPr>
          <p:cNvSpPr txBox="1"/>
          <p:nvPr/>
        </p:nvSpPr>
        <p:spPr>
          <a:xfrm>
            <a:off x="680514" y="1453680"/>
            <a:ext cx="308098"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CEB"/>
                </a:solidFill>
                <a:effectLst/>
                <a:uLnTx/>
                <a:uFillTx/>
                <a:latin typeface="CiscoSansTT ExtraLight"/>
                <a:ea typeface="ＭＳ Ｐゴシック" charset="0"/>
              </a:rPr>
              <a:t>1</a:t>
            </a:r>
          </a:p>
        </p:txBody>
      </p:sp>
      <p:sp>
        <p:nvSpPr>
          <p:cNvPr id="18" name="TextBox 17">
            <a:extLst>
              <a:ext uri="{FF2B5EF4-FFF2-40B4-BE49-F238E27FC236}">
                <a16:creationId xmlns:a16="http://schemas.microsoft.com/office/drawing/2014/main" id="{D1B87BDE-18A6-49DB-A751-CE785CEEF20B}"/>
              </a:ext>
            </a:extLst>
          </p:cNvPr>
          <p:cNvSpPr txBox="1"/>
          <p:nvPr/>
        </p:nvSpPr>
        <p:spPr>
          <a:xfrm>
            <a:off x="2072829" y="3810004"/>
            <a:ext cx="123432" cy="246221"/>
          </a:xfrm>
          <a:prstGeom prst="rect">
            <a:avLst/>
          </a:prstGeom>
          <a:noFill/>
        </p:spPr>
        <p:txBody>
          <a:bodyPr wrap="square" lIns="0" tIns="0" rIns="32004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5073"/>
                </a:solidFill>
                <a:effectLst/>
                <a:uLnTx/>
                <a:uFillTx/>
                <a:latin typeface="CiscoSansTT ExtraLight"/>
                <a:ea typeface="ＭＳ Ｐゴシック" charset="0"/>
              </a:rPr>
              <a:t>2</a:t>
            </a:r>
          </a:p>
        </p:txBody>
      </p:sp>
      <p:sp>
        <p:nvSpPr>
          <p:cNvPr id="19" name="TextBox 18">
            <a:extLst>
              <a:ext uri="{FF2B5EF4-FFF2-40B4-BE49-F238E27FC236}">
                <a16:creationId xmlns:a16="http://schemas.microsoft.com/office/drawing/2014/main" id="{70CC0C72-5285-4F2D-99DB-A6A91F24C98A}"/>
              </a:ext>
            </a:extLst>
          </p:cNvPr>
          <p:cNvSpPr txBox="1"/>
          <p:nvPr/>
        </p:nvSpPr>
        <p:spPr>
          <a:xfrm>
            <a:off x="3074771" y="1453680"/>
            <a:ext cx="308098"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EBE4A"/>
                </a:solidFill>
                <a:effectLst/>
                <a:uLnTx/>
                <a:uFillTx/>
                <a:latin typeface="CiscoSansTT ExtraLight"/>
                <a:ea typeface="ＭＳ Ｐゴシック" charset="0"/>
              </a:rPr>
              <a:t>3</a:t>
            </a:r>
          </a:p>
        </p:txBody>
      </p:sp>
      <p:sp>
        <p:nvSpPr>
          <p:cNvPr id="20" name="TextBox 19">
            <a:extLst>
              <a:ext uri="{FF2B5EF4-FFF2-40B4-BE49-F238E27FC236}">
                <a16:creationId xmlns:a16="http://schemas.microsoft.com/office/drawing/2014/main" id="{E8AB8589-7BF7-4305-9BF0-E762C4E1D782}"/>
              </a:ext>
            </a:extLst>
          </p:cNvPr>
          <p:cNvSpPr txBox="1"/>
          <p:nvPr/>
        </p:nvSpPr>
        <p:spPr>
          <a:xfrm>
            <a:off x="4462443" y="3810004"/>
            <a:ext cx="123432" cy="246221"/>
          </a:xfrm>
          <a:prstGeom prst="rect">
            <a:avLst/>
          </a:prstGeom>
          <a:noFill/>
        </p:spPr>
        <p:txBody>
          <a:bodyPr wrap="square" lIns="0" tIns="0" rIns="32004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BAB18"/>
                </a:solidFill>
                <a:effectLst/>
                <a:uLnTx/>
                <a:uFillTx/>
                <a:latin typeface="CiscoSansTT ExtraLight"/>
                <a:ea typeface="ＭＳ Ｐゴシック" charset="0"/>
              </a:rPr>
              <a:t>4</a:t>
            </a:r>
          </a:p>
        </p:txBody>
      </p:sp>
      <p:sp>
        <p:nvSpPr>
          <p:cNvPr id="21" name="TextBox 20">
            <a:extLst>
              <a:ext uri="{FF2B5EF4-FFF2-40B4-BE49-F238E27FC236}">
                <a16:creationId xmlns:a16="http://schemas.microsoft.com/office/drawing/2014/main" id="{69B68CB5-84DB-4739-AC6F-65554F431C8D}"/>
              </a:ext>
            </a:extLst>
          </p:cNvPr>
          <p:cNvSpPr txBox="1"/>
          <p:nvPr/>
        </p:nvSpPr>
        <p:spPr>
          <a:xfrm>
            <a:off x="5513816" y="1453680"/>
            <a:ext cx="308098"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3241B"/>
                </a:solidFill>
                <a:effectLst/>
                <a:uLnTx/>
                <a:uFillTx/>
                <a:latin typeface="CiscoSansTT ExtraLight"/>
                <a:ea typeface="ＭＳ Ｐゴシック" charset="0"/>
              </a:rPr>
              <a:t>5</a:t>
            </a:r>
          </a:p>
        </p:txBody>
      </p:sp>
      <p:sp>
        <p:nvSpPr>
          <p:cNvPr id="22" name="TextBox 21">
            <a:extLst>
              <a:ext uri="{FF2B5EF4-FFF2-40B4-BE49-F238E27FC236}">
                <a16:creationId xmlns:a16="http://schemas.microsoft.com/office/drawing/2014/main" id="{ACFBD721-108C-4BAA-962E-228BD7D4E3BA}"/>
              </a:ext>
            </a:extLst>
          </p:cNvPr>
          <p:cNvSpPr txBox="1"/>
          <p:nvPr/>
        </p:nvSpPr>
        <p:spPr>
          <a:xfrm>
            <a:off x="6921765" y="3810004"/>
            <a:ext cx="123432" cy="246221"/>
          </a:xfrm>
          <a:prstGeom prst="rect">
            <a:avLst/>
          </a:prstGeom>
          <a:noFill/>
        </p:spPr>
        <p:txBody>
          <a:bodyPr wrap="square" lIns="0" tIns="0" rIns="32004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CEB">
                    <a:lumMod val="75000"/>
                  </a:srgbClr>
                </a:solidFill>
                <a:effectLst/>
                <a:uLnTx/>
                <a:uFillTx/>
                <a:latin typeface="CiscoSansTT ExtraLight"/>
                <a:ea typeface="ＭＳ Ｐゴシック" charset="0"/>
              </a:rPr>
              <a:t>6</a:t>
            </a:r>
          </a:p>
        </p:txBody>
      </p:sp>
    </p:spTree>
    <p:extLst>
      <p:ext uri="{BB962C8B-B14F-4D97-AF65-F5344CB8AC3E}">
        <p14:creationId xmlns:p14="http://schemas.microsoft.com/office/powerpoint/2010/main" val="316948564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trusted experts will help you get there faster</a:t>
            </a:r>
          </a:p>
        </p:txBody>
      </p:sp>
      <p:sp>
        <p:nvSpPr>
          <p:cNvPr id="5" name="Rectangle 4">
            <a:extLst>
              <a:ext uri="{FF2B5EF4-FFF2-40B4-BE49-F238E27FC236}">
                <a16:creationId xmlns:a16="http://schemas.microsoft.com/office/drawing/2014/main" id="{5B6C5DAE-B9BA-604C-9F6A-CC9888B47A36}"/>
              </a:ext>
            </a:extLst>
          </p:cNvPr>
          <p:cNvSpPr/>
          <p:nvPr/>
        </p:nvSpPr>
        <p:spPr>
          <a:xfrm>
            <a:off x="0" y="2226427"/>
            <a:ext cx="9144000" cy="848546"/>
          </a:xfrm>
          <a:prstGeom prst="rect">
            <a:avLst/>
          </a:prstGeom>
          <a:solidFill>
            <a:schemeClr val="accent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005073"/>
              </a:solidFill>
              <a:effectLst/>
              <a:uLnTx/>
              <a:uFillTx/>
              <a:latin typeface="CiscoSans" charset="0"/>
              <a:ea typeface="CiscoSans" charset="0"/>
              <a:cs typeface="CiscoSans" charset="0"/>
            </a:endParaRPr>
          </a:p>
        </p:txBody>
      </p:sp>
      <p:sp>
        <p:nvSpPr>
          <p:cNvPr id="6" name="Rectangle 5">
            <a:extLst>
              <a:ext uri="{FF2B5EF4-FFF2-40B4-BE49-F238E27FC236}">
                <a16:creationId xmlns:a16="http://schemas.microsoft.com/office/drawing/2014/main" id="{1E16C963-05D3-8E44-AB53-F02EB13A39EC}"/>
              </a:ext>
            </a:extLst>
          </p:cNvPr>
          <p:cNvSpPr/>
          <p:nvPr/>
        </p:nvSpPr>
        <p:spPr>
          <a:xfrm flipH="1">
            <a:off x="61993" y="2610235"/>
            <a:ext cx="1555225" cy="430887"/>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Strategic Services (Advisory)</a:t>
            </a:r>
          </a:p>
        </p:txBody>
      </p:sp>
      <p:sp>
        <p:nvSpPr>
          <p:cNvPr id="8" name="Rectangle 7">
            <a:extLst>
              <a:ext uri="{FF2B5EF4-FFF2-40B4-BE49-F238E27FC236}">
                <a16:creationId xmlns:a16="http://schemas.microsoft.com/office/drawing/2014/main" id="{32FD1CA6-30EB-4EAB-AFA9-E7CB2ADEF514}"/>
              </a:ext>
            </a:extLst>
          </p:cNvPr>
          <p:cNvSpPr/>
          <p:nvPr/>
        </p:nvSpPr>
        <p:spPr>
          <a:xfrm flipH="1">
            <a:off x="1671954" y="2610235"/>
            <a:ext cx="1462913" cy="430887"/>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lang="en-US" sz="1400" dirty="0">
                <a:solidFill>
                  <a:srgbClr val="FFFFFF"/>
                </a:solidFill>
                <a:latin typeface="CiscoSansTT ExtraLight"/>
              </a:rPr>
              <a:t>Strategic Services (Implementation)</a:t>
            </a:r>
            <a:endParaRPr kumimoji="0" lang="en-US" sz="14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endParaRPr>
          </a:p>
        </p:txBody>
      </p:sp>
      <p:sp>
        <p:nvSpPr>
          <p:cNvPr id="10" name="Rectangle 9">
            <a:extLst>
              <a:ext uri="{FF2B5EF4-FFF2-40B4-BE49-F238E27FC236}">
                <a16:creationId xmlns:a16="http://schemas.microsoft.com/office/drawing/2014/main" id="{8E5645D9-B598-4BF3-939B-D02E0FB18A6A}"/>
              </a:ext>
            </a:extLst>
          </p:cNvPr>
          <p:cNvSpPr/>
          <p:nvPr/>
        </p:nvSpPr>
        <p:spPr>
          <a:xfrm flipH="1">
            <a:off x="4597781" y="2714109"/>
            <a:ext cx="1408176" cy="223138"/>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lang="en-US" sz="1450" dirty="0">
                <a:solidFill>
                  <a:srgbClr val="FFFFFF"/>
                </a:solidFill>
                <a:latin typeface="CiscoSansTT ExtraLight"/>
              </a:rPr>
              <a:t>Operate</a:t>
            </a:r>
            <a:endParaRPr kumimoji="0" lang="en-US" sz="145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endParaRPr>
          </a:p>
        </p:txBody>
      </p:sp>
      <p:sp>
        <p:nvSpPr>
          <p:cNvPr id="12" name="Rectangle 11">
            <a:extLst>
              <a:ext uri="{FF2B5EF4-FFF2-40B4-BE49-F238E27FC236}">
                <a16:creationId xmlns:a16="http://schemas.microsoft.com/office/drawing/2014/main" id="{E6C5E239-E26A-4701-9E11-16B89164BC66}"/>
              </a:ext>
            </a:extLst>
          </p:cNvPr>
          <p:cNvSpPr/>
          <p:nvPr/>
        </p:nvSpPr>
        <p:spPr>
          <a:xfrm flipH="1">
            <a:off x="3134868" y="2610235"/>
            <a:ext cx="1408176" cy="430887"/>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lang="en-US" sz="1400" dirty="0">
                <a:solidFill>
                  <a:srgbClr val="FFFFFF"/>
                </a:solidFill>
                <a:latin typeface="CiscoSansTT ExtraLight"/>
              </a:rPr>
              <a:t>Perform &amp; Transform</a:t>
            </a:r>
            <a:endParaRPr kumimoji="0" lang="en-US" sz="14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endParaRPr>
          </a:p>
        </p:txBody>
      </p:sp>
      <p:sp>
        <p:nvSpPr>
          <p:cNvPr id="14" name="Rectangle 13">
            <a:extLst>
              <a:ext uri="{FF2B5EF4-FFF2-40B4-BE49-F238E27FC236}">
                <a16:creationId xmlns:a16="http://schemas.microsoft.com/office/drawing/2014/main" id="{BC00A366-D654-46E4-A9F0-5AB7FD1C3248}"/>
              </a:ext>
            </a:extLst>
          </p:cNvPr>
          <p:cNvSpPr/>
          <p:nvPr/>
        </p:nvSpPr>
        <p:spPr>
          <a:xfrm flipH="1">
            <a:off x="6060694" y="2710262"/>
            <a:ext cx="1408176" cy="230832"/>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145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Support</a:t>
            </a:r>
          </a:p>
        </p:txBody>
      </p:sp>
      <p:sp>
        <p:nvSpPr>
          <p:cNvPr id="16" name="Rectangle 15">
            <a:extLst>
              <a:ext uri="{FF2B5EF4-FFF2-40B4-BE49-F238E27FC236}">
                <a16:creationId xmlns:a16="http://schemas.microsoft.com/office/drawing/2014/main" id="{8D831753-C761-44B8-8DB7-9791234605F7}"/>
              </a:ext>
            </a:extLst>
          </p:cNvPr>
          <p:cNvSpPr/>
          <p:nvPr/>
        </p:nvSpPr>
        <p:spPr>
          <a:xfrm flipH="1">
            <a:off x="7523607" y="2710262"/>
            <a:ext cx="1408176" cy="230832"/>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145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Training</a:t>
            </a:r>
          </a:p>
        </p:txBody>
      </p:sp>
      <p:sp>
        <p:nvSpPr>
          <p:cNvPr id="18" name="Rectangle: Rounded Corners 39">
            <a:extLst>
              <a:ext uri="{FF2B5EF4-FFF2-40B4-BE49-F238E27FC236}">
                <a16:creationId xmlns:a16="http://schemas.microsoft.com/office/drawing/2014/main" id="{A6BF6142-EF05-43C5-84AD-819DC9B877BC}"/>
              </a:ext>
            </a:extLst>
          </p:cNvPr>
          <p:cNvSpPr/>
          <p:nvPr/>
        </p:nvSpPr>
        <p:spPr>
          <a:xfrm>
            <a:off x="548640" y="3381992"/>
            <a:ext cx="8046720" cy="419833"/>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cs typeface="+mn-cs"/>
              </a:rPr>
              <a:t>Relentless focus on simplicity, agility, and innovation</a:t>
            </a:r>
          </a:p>
        </p:txBody>
      </p:sp>
      <p:sp>
        <p:nvSpPr>
          <p:cNvPr id="21" name="Oval 20"/>
          <p:cNvSpPr>
            <a:spLocks noChangeAspect="1"/>
          </p:cNvSpPr>
          <p:nvPr/>
        </p:nvSpPr>
        <p:spPr>
          <a:xfrm>
            <a:off x="532415" y="1844368"/>
            <a:ext cx="764438" cy="76443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2" name="Oval 21"/>
          <p:cNvSpPr>
            <a:spLocks noChangeAspect="1"/>
          </p:cNvSpPr>
          <p:nvPr/>
        </p:nvSpPr>
        <p:spPr>
          <a:xfrm>
            <a:off x="7845476" y="1844368"/>
            <a:ext cx="764438" cy="76443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3" name="Oval 22"/>
          <p:cNvSpPr>
            <a:spLocks noChangeAspect="1"/>
          </p:cNvSpPr>
          <p:nvPr/>
        </p:nvSpPr>
        <p:spPr>
          <a:xfrm>
            <a:off x="1995027" y="1844368"/>
            <a:ext cx="764438" cy="76443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4" name="Oval 23"/>
          <p:cNvSpPr>
            <a:spLocks noChangeAspect="1"/>
          </p:cNvSpPr>
          <p:nvPr/>
        </p:nvSpPr>
        <p:spPr>
          <a:xfrm>
            <a:off x="3457639" y="1844368"/>
            <a:ext cx="764438" cy="76443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5" name="Oval 24"/>
          <p:cNvSpPr>
            <a:spLocks noChangeAspect="1"/>
          </p:cNvSpPr>
          <p:nvPr/>
        </p:nvSpPr>
        <p:spPr>
          <a:xfrm>
            <a:off x="4920251" y="1844368"/>
            <a:ext cx="764438" cy="76443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Oval 25"/>
          <p:cNvSpPr>
            <a:spLocks noChangeAspect="1"/>
          </p:cNvSpPr>
          <p:nvPr/>
        </p:nvSpPr>
        <p:spPr>
          <a:xfrm>
            <a:off x="6382863" y="1844368"/>
            <a:ext cx="764438" cy="76443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165" y="1892920"/>
            <a:ext cx="642938" cy="642938"/>
          </a:xfrm>
          <a:prstGeom prst="rect">
            <a:avLst/>
          </a:prstGeom>
        </p:spPr>
      </p:pic>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7206" y="1895778"/>
            <a:ext cx="640080" cy="640080"/>
          </a:xfrm>
          <a:prstGeom prst="rect">
            <a:avLst/>
          </a:prstGeom>
        </p:spPr>
      </p:pic>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9818" y="1895778"/>
            <a:ext cx="640080" cy="640080"/>
          </a:xfrm>
          <a:prstGeom prst="rect">
            <a:avLst/>
          </a:prstGeom>
        </p:spPr>
      </p:pic>
      <p:pic>
        <p:nvPicPr>
          <p:cNvPr id="30" name="Picture 2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82430" y="1895778"/>
            <a:ext cx="640080" cy="640080"/>
          </a:xfrm>
          <a:prstGeom prst="rect">
            <a:avLst/>
          </a:prstGeom>
        </p:spPr>
      </p:pic>
      <p:pic>
        <p:nvPicPr>
          <p:cNvPr id="31" name="Picture 3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45042" y="1895778"/>
            <a:ext cx="640080" cy="640080"/>
          </a:xfrm>
          <a:prstGeom prst="rect">
            <a:avLst/>
          </a:prstGeom>
        </p:spPr>
      </p:pic>
      <p:pic>
        <p:nvPicPr>
          <p:cNvPr id="32" name="Picture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07655" y="1895778"/>
            <a:ext cx="640080" cy="640080"/>
          </a:xfrm>
          <a:prstGeom prst="rect">
            <a:avLst/>
          </a:prstGeom>
        </p:spPr>
      </p:pic>
    </p:spTree>
    <p:extLst>
      <p:ext uri="{BB962C8B-B14F-4D97-AF65-F5344CB8AC3E}">
        <p14:creationId xmlns:p14="http://schemas.microsoft.com/office/powerpoint/2010/main" val="369943523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Services</a:t>
            </a:r>
            <a:br>
              <a:rPr lang="en-US" dirty="0"/>
            </a:br>
            <a:r>
              <a:rPr lang="en-US" dirty="0"/>
              <a:t>Advisory</a:t>
            </a:r>
          </a:p>
        </p:txBody>
      </p:sp>
      <p:grpSp>
        <p:nvGrpSpPr>
          <p:cNvPr id="13" name="Group 12"/>
          <p:cNvGrpSpPr/>
          <p:nvPr/>
        </p:nvGrpSpPr>
        <p:grpSpPr>
          <a:xfrm>
            <a:off x="546100" y="1360738"/>
            <a:ext cx="8047038" cy="1930273"/>
            <a:chOff x="546100" y="1509395"/>
            <a:chExt cx="8047038" cy="1930273"/>
          </a:xfrm>
        </p:grpSpPr>
        <p:sp>
          <p:nvSpPr>
            <p:cNvPr id="4" name="Rounded Rectangle 3"/>
            <p:cNvSpPr/>
            <p:nvPr/>
          </p:nvSpPr>
          <p:spPr>
            <a:xfrm>
              <a:off x="2852928" y="1509395"/>
              <a:ext cx="5740210" cy="1930273"/>
            </a:xfrm>
            <a:prstGeom prst="roundRect">
              <a:avLst>
                <a:gd name="adj" fmla="val 364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 name="Rounded Rectangle 2"/>
            <p:cNvSpPr/>
            <p:nvPr/>
          </p:nvSpPr>
          <p:spPr>
            <a:xfrm>
              <a:off x="546100" y="1509395"/>
              <a:ext cx="2498852" cy="1930273"/>
            </a:xfrm>
            <a:prstGeom prst="roundRect">
              <a:avLst>
                <a:gd name="adj" fmla="val 3640"/>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 name="Rectangle 4"/>
            <p:cNvSpPr/>
            <p:nvPr/>
          </p:nvSpPr>
          <p:spPr>
            <a:xfrm>
              <a:off x="942151" y="2542985"/>
              <a:ext cx="1706750" cy="590931"/>
            </a:xfrm>
            <a:prstGeom prst="rect">
              <a:avLst/>
            </a:prstGeom>
          </p:spPr>
          <p:txBody>
            <a:bodyPr wrap="square">
              <a:spAutoFit/>
            </a:bodyPr>
            <a:lstStyle/>
            <a:p>
              <a:pPr marL="0" marR="0" lvl="0" indent="0" algn="ctr" defTabSz="60957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Your roadmap</a:t>
              </a:r>
              <a:b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to success</a:t>
              </a:r>
              <a:endParaRPr kumimoji="0" lang="en-US" sz="1800" b="0" i="0" u="none" strike="noStrike" kern="1200" cap="none" spc="0" normalizeH="0" baseline="0" noProof="0" dirty="0">
                <a:ln>
                  <a:noFill/>
                </a:ln>
                <a:solidFill>
                  <a:srgbClr val="282828"/>
                </a:solidFill>
                <a:effectLst/>
                <a:uLnTx/>
                <a:uFillTx/>
                <a:latin typeface="CiscoSansTT ExtraLight"/>
                <a:ea typeface="CiscoSans ExtraLight" charset="0"/>
                <a:cs typeface="CiscoSans ExtraLight" charset="0"/>
              </a:endParaRPr>
            </a:p>
          </p:txBody>
        </p:sp>
        <p:grpSp>
          <p:nvGrpSpPr>
            <p:cNvPr id="6" name="Group 5"/>
            <p:cNvGrpSpPr>
              <a:grpSpLocks noChangeAspect="1"/>
            </p:cNvGrpSpPr>
            <p:nvPr/>
          </p:nvGrpSpPr>
          <p:grpSpPr>
            <a:xfrm>
              <a:off x="1357557" y="1881738"/>
              <a:ext cx="875939" cy="499655"/>
              <a:chOff x="4217644" y="2466553"/>
              <a:chExt cx="709979" cy="404988"/>
            </a:xfrm>
          </p:grpSpPr>
          <p:sp>
            <p:nvSpPr>
              <p:cNvPr id="7" name="Freeform 99"/>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 name="Freeform 100"/>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 name="Freeform 101"/>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 name="Freeform 102"/>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 name="Freeform 103"/>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12" name="Rectangle 11"/>
            <p:cNvSpPr/>
            <p:nvPr/>
          </p:nvSpPr>
          <p:spPr>
            <a:xfrm>
              <a:off x="3152775" y="1751256"/>
              <a:ext cx="5282565" cy="1446550"/>
            </a:xfrm>
            <a:prstGeom prst="rect">
              <a:avLst/>
            </a:prstGeom>
          </p:spPr>
          <p:txBody>
            <a:bodyPr wrap="square" lIns="0" tIns="0" rIns="0" bIns="0">
              <a:spAutoFit/>
            </a:bodyPr>
            <a:lstStyle/>
            <a:p>
              <a:pPr marL="228600" marR="0" lvl="0" indent="-228600" algn="l" defTabSz="914377"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Build a strategy and roadmap with predictive steps and detailed proactive design … so you can move with confidence</a:t>
              </a:r>
            </a:p>
            <a:p>
              <a:pPr marL="228600" marR="0" lvl="0" indent="-228600" algn="l" defTabSz="914377"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Simplify and streamline existing processes and turn business challenges into opportunities</a:t>
              </a:r>
            </a:p>
            <a:p>
              <a:pPr marL="228600" marR="0" lvl="0" indent="-228600" algn="l" defTabSz="914377"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Reduce risks using proven methods to lower OpEx with consistency and standardization across your network</a:t>
              </a:r>
            </a:p>
          </p:txBody>
        </p:sp>
      </p:grpSp>
      <p:grpSp>
        <p:nvGrpSpPr>
          <p:cNvPr id="34" name="Group 33"/>
          <p:cNvGrpSpPr/>
          <p:nvPr/>
        </p:nvGrpSpPr>
        <p:grpSpPr>
          <a:xfrm>
            <a:off x="2154214" y="3512376"/>
            <a:ext cx="4830810" cy="1088325"/>
            <a:chOff x="2321650" y="3512376"/>
            <a:chExt cx="4830810" cy="1088325"/>
          </a:xfrm>
        </p:grpSpPr>
        <p:sp>
          <p:nvSpPr>
            <p:cNvPr id="14" name="Rectangle 13"/>
            <p:cNvSpPr/>
            <p:nvPr/>
          </p:nvSpPr>
          <p:spPr>
            <a:xfrm>
              <a:off x="2321650" y="4015485"/>
              <a:ext cx="1610270" cy="584775"/>
            </a:xfrm>
            <a:prstGeom prst="rect">
              <a:avLst/>
            </a:prstGeom>
            <a:solidFill>
              <a:schemeClr val="tx1">
                <a:lumMod val="75000"/>
                <a:lumOff val="25000"/>
              </a:schemeClr>
            </a:solidFill>
          </p:spPr>
          <p:txBody>
            <a:bodyPr wrap="square" lIns="91440" tIns="45720" rIns="91440" bIns="4572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iscoSansTT ExtraLight"/>
                  <a:ea typeface="ＭＳ Ｐゴシック" charset="0"/>
                </a:rPr>
                <a:t>50</a:t>
              </a: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a:t>
              </a:r>
              <a:endParaRPr kumimoji="0" lang="en-US" sz="1200" b="0" i="0" u="none" strike="noStrike" kern="1200" cap="none" spc="0" normalizeH="0" baseline="0" noProof="0" dirty="0">
                <a:ln>
                  <a:noFill/>
                </a:ln>
                <a:solidFill>
                  <a:srgbClr val="FFFFFF"/>
                </a:solidFill>
                <a:effectLst/>
                <a:uLnTx/>
                <a:uFillTx/>
                <a:latin typeface="CiscoSansTT ExtraLight"/>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TT ExtraLight"/>
                  <a:ea typeface="ＭＳ Ｐゴシック" charset="0"/>
                </a:rPr>
                <a:t>Faster deployment</a:t>
              </a:r>
            </a:p>
          </p:txBody>
        </p:sp>
        <p:grpSp>
          <p:nvGrpSpPr>
            <p:cNvPr id="32" name="Group 31"/>
            <p:cNvGrpSpPr/>
            <p:nvPr/>
          </p:nvGrpSpPr>
          <p:grpSpPr>
            <a:xfrm>
              <a:off x="2941294" y="3512376"/>
              <a:ext cx="370983" cy="389763"/>
              <a:chOff x="2941294" y="3653154"/>
              <a:chExt cx="370983" cy="389763"/>
            </a:xfrm>
          </p:grpSpPr>
          <p:sp>
            <p:nvSpPr>
              <p:cNvPr id="20" name="Freeform 6"/>
              <p:cNvSpPr>
                <a:spLocks noEditPoints="1"/>
              </p:cNvSpPr>
              <p:nvPr/>
            </p:nvSpPr>
            <p:spPr bwMode="auto">
              <a:xfrm>
                <a:off x="2941294" y="3653154"/>
                <a:ext cx="302328" cy="318953"/>
              </a:xfrm>
              <a:custGeom>
                <a:avLst/>
                <a:gdLst>
                  <a:gd name="T0" fmla="*/ 256 w 1964"/>
                  <a:gd name="T1" fmla="*/ 454 h 2072"/>
                  <a:gd name="T2" fmla="*/ 156 w 1964"/>
                  <a:gd name="T3" fmla="*/ 600 h 2072"/>
                  <a:gd name="T4" fmla="*/ 82 w 1964"/>
                  <a:gd name="T5" fmla="*/ 758 h 2072"/>
                  <a:gd name="T6" fmla="*/ 30 w 1964"/>
                  <a:gd name="T7" fmla="*/ 920 h 2072"/>
                  <a:gd name="T8" fmla="*/ 4 w 1964"/>
                  <a:gd name="T9" fmla="*/ 1088 h 2072"/>
                  <a:gd name="T10" fmla="*/ 2 w 1964"/>
                  <a:gd name="T11" fmla="*/ 1256 h 2072"/>
                  <a:gd name="T12" fmla="*/ 24 w 1964"/>
                  <a:gd name="T13" fmla="*/ 1422 h 2072"/>
                  <a:gd name="T14" fmla="*/ 68 w 1964"/>
                  <a:gd name="T15" fmla="*/ 1584 h 2072"/>
                  <a:gd name="T16" fmla="*/ 138 w 1964"/>
                  <a:gd name="T17" fmla="*/ 1738 h 2072"/>
                  <a:gd name="T18" fmla="*/ 230 w 1964"/>
                  <a:gd name="T19" fmla="*/ 1882 h 2072"/>
                  <a:gd name="T20" fmla="*/ 346 w 1964"/>
                  <a:gd name="T21" fmla="*/ 2014 h 2072"/>
                  <a:gd name="T22" fmla="*/ 402 w 1964"/>
                  <a:gd name="T23" fmla="*/ 2062 h 2072"/>
                  <a:gd name="T24" fmla="*/ 442 w 1964"/>
                  <a:gd name="T25" fmla="*/ 2072 h 2072"/>
                  <a:gd name="T26" fmla="*/ 480 w 1964"/>
                  <a:gd name="T27" fmla="*/ 2056 h 2072"/>
                  <a:gd name="T28" fmla="*/ 498 w 1964"/>
                  <a:gd name="T29" fmla="*/ 2034 h 2072"/>
                  <a:gd name="T30" fmla="*/ 508 w 1964"/>
                  <a:gd name="T31" fmla="*/ 1994 h 2072"/>
                  <a:gd name="T32" fmla="*/ 494 w 1964"/>
                  <a:gd name="T33" fmla="*/ 1956 h 2072"/>
                  <a:gd name="T34" fmla="*/ 446 w 1964"/>
                  <a:gd name="T35" fmla="*/ 1912 h 2072"/>
                  <a:gd name="T36" fmla="*/ 344 w 1964"/>
                  <a:gd name="T37" fmla="*/ 1796 h 2072"/>
                  <a:gd name="T38" fmla="*/ 262 w 1964"/>
                  <a:gd name="T39" fmla="*/ 1670 h 2072"/>
                  <a:gd name="T40" fmla="*/ 202 w 1964"/>
                  <a:gd name="T41" fmla="*/ 1534 h 2072"/>
                  <a:gd name="T42" fmla="*/ 162 w 1964"/>
                  <a:gd name="T43" fmla="*/ 1392 h 2072"/>
                  <a:gd name="T44" fmla="*/ 144 w 1964"/>
                  <a:gd name="T45" fmla="*/ 1246 h 2072"/>
                  <a:gd name="T46" fmla="*/ 146 w 1964"/>
                  <a:gd name="T47" fmla="*/ 1098 h 2072"/>
                  <a:gd name="T48" fmla="*/ 168 w 1964"/>
                  <a:gd name="T49" fmla="*/ 950 h 2072"/>
                  <a:gd name="T50" fmla="*/ 212 w 1964"/>
                  <a:gd name="T51" fmla="*/ 808 h 2072"/>
                  <a:gd name="T52" fmla="*/ 278 w 1964"/>
                  <a:gd name="T53" fmla="*/ 670 h 2072"/>
                  <a:gd name="T54" fmla="*/ 366 w 1964"/>
                  <a:gd name="T55" fmla="*/ 540 h 2072"/>
                  <a:gd name="T56" fmla="*/ 408 w 1964"/>
                  <a:gd name="T57" fmla="*/ 488 h 2072"/>
                  <a:gd name="T58" fmla="*/ 418 w 1964"/>
                  <a:gd name="T59" fmla="*/ 448 h 2072"/>
                  <a:gd name="T60" fmla="*/ 404 w 1964"/>
                  <a:gd name="T61" fmla="*/ 410 h 2072"/>
                  <a:gd name="T62" fmla="*/ 382 w 1964"/>
                  <a:gd name="T63" fmla="*/ 390 h 2072"/>
                  <a:gd name="T64" fmla="*/ 344 w 1964"/>
                  <a:gd name="T65" fmla="*/ 382 h 2072"/>
                  <a:gd name="T66" fmla="*/ 304 w 1964"/>
                  <a:gd name="T67" fmla="*/ 396 h 2072"/>
                  <a:gd name="T68" fmla="*/ 974 w 1964"/>
                  <a:gd name="T69" fmla="*/ 18 h 2072"/>
                  <a:gd name="T70" fmla="*/ 948 w 1964"/>
                  <a:gd name="T71" fmla="*/ 30 h 2072"/>
                  <a:gd name="T72" fmla="*/ 922 w 1964"/>
                  <a:gd name="T73" fmla="*/ 60 h 2072"/>
                  <a:gd name="T74" fmla="*/ 916 w 1964"/>
                  <a:gd name="T75" fmla="*/ 102 h 2072"/>
                  <a:gd name="T76" fmla="*/ 926 w 1964"/>
                  <a:gd name="T77" fmla="*/ 128 h 2072"/>
                  <a:gd name="T78" fmla="*/ 956 w 1964"/>
                  <a:gd name="T79" fmla="*/ 154 h 2072"/>
                  <a:gd name="T80" fmla="*/ 998 w 1964"/>
                  <a:gd name="T81" fmla="*/ 158 h 2072"/>
                  <a:gd name="T82" fmla="*/ 1112 w 1964"/>
                  <a:gd name="T83" fmla="*/ 144 h 2072"/>
                  <a:gd name="T84" fmla="*/ 1284 w 1964"/>
                  <a:gd name="T85" fmla="*/ 146 h 2072"/>
                  <a:gd name="T86" fmla="*/ 1450 w 1964"/>
                  <a:gd name="T87" fmla="*/ 178 h 2072"/>
                  <a:gd name="T88" fmla="*/ 1608 w 1964"/>
                  <a:gd name="T89" fmla="*/ 234 h 2072"/>
                  <a:gd name="T90" fmla="*/ 1756 w 1964"/>
                  <a:gd name="T91" fmla="*/ 320 h 2072"/>
                  <a:gd name="T92" fmla="*/ 1846 w 1964"/>
                  <a:gd name="T93" fmla="*/ 390 h 2072"/>
                  <a:gd name="T94" fmla="*/ 1884 w 1964"/>
                  <a:gd name="T95" fmla="*/ 406 h 2072"/>
                  <a:gd name="T96" fmla="*/ 1924 w 1964"/>
                  <a:gd name="T97" fmla="*/ 400 h 2072"/>
                  <a:gd name="T98" fmla="*/ 1946 w 1964"/>
                  <a:gd name="T99" fmla="*/ 382 h 2072"/>
                  <a:gd name="T100" fmla="*/ 1962 w 1964"/>
                  <a:gd name="T101" fmla="*/ 344 h 2072"/>
                  <a:gd name="T102" fmla="*/ 1956 w 1964"/>
                  <a:gd name="T103" fmla="*/ 304 h 2072"/>
                  <a:gd name="T104" fmla="*/ 1940 w 1964"/>
                  <a:gd name="T105" fmla="*/ 282 h 2072"/>
                  <a:gd name="T106" fmla="*/ 1782 w 1964"/>
                  <a:gd name="T107" fmla="*/ 166 h 2072"/>
                  <a:gd name="T108" fmla="*/ 1610 w 1964"/>
                  <a:gd name="T109" fmla="*/ 80 h 2072"/>
                  <a:gd name="T110" fmla="*/ 1426 w 1964"/>
                  <a:gd name="T111" fmla="*/ 24 h 2072"/>
                  <a:gd name="T112" fmla="*/ 1236 w 1964"/>
                  <a:gd name="T113" fmla="*/ 0 h 2072"/>
                  <a:gd name="T114" fmla="*/ 1040 w 1964"/>
                  <a:gd name="T115" fmla="*/ 8 h 2072"/>
                  <a:gd name="T116" fmla="*/ 974 w 1964"/>
                  <a:gd name="T117" fmla="*/ 18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4" h="2072">
                    <a:moveTo>
                      <a:pt x="294" y="406"/>
                    </a:moveTo>
                    <a:lnTo>
                      <a:pt x="294" y="406"/>
                    </a:lnTo>
                    <a:lnTo>
                      <a:pt x="256" y="454"/>
                    </a:lnTo>
                    <a:lnTo>
                      <a:pt x="220" y="502"/>
                    </a:lnTo>
                    <a:lnTo>
                      <a:pt x="186" y="550"/>
                    </a:lnTo>
                    <a:lnTo>
                      <a:pt x="156" y="600"/>
                    </a:lnTo>
                    <a:lnTo>
                      <a:pt x="128" y="652"/>
                    </a:lnTo>
                    <a:lnTo>
                      <a:pt x="104" y="704"/>
                    </a:lnTo>
                    <a:lnTo>
                      <a:pt x="82" y="758"/>
                    </a:lnTo>
                    <a:lnTo>
                      <a:pt x="62" y="812"/>
                    </a:lnTo>
                    <a:lnTo>
                      <a:pt x="44" y="866"/>
                    </a:lnTo>
                    <a:lnTo>
                      <a:pt x="30" y="920"/>
                    </a:lnTo>
                    <a:lnTo>
                      <a:pt x="20" y="976"/>
                    </a:lnTo>
                    <a:lnTo>
                      <a:pt x="10" y="1032"/>
                    </a:lnTo>
                    <a:lnTo>
                      <a:pt x="4" y="1088"/>
                    </a:lnTo>
                    <a:lnTo>
                      <a:pt x="0" y="1144"/>
                    </a:lnTo>
                    <a:lnTo>
                      <a:pt x="0" y="1200"/>
                    </a:lnTo>
                    <a:lnTo>
                      <a:pt x="2" y="1256"/>
                    </a:lnTo>
                    <a:lnTo>
                      <a:pt x="6" y="1312"/>
                    </a:lnTo>
                    <a:lnTo>
                      <a:pt x="14" y="1368"/>
                    </a:lnTo>
                    <a:lnTo>
                      <a:pt x="24" y="1422"/>
                    </a:lnTo>
                    <a:lnTo>
                      <a:pt x="36" y="1478"/>
                    </a:lnTo>
                    <a:lnTo>
                      <a:pt x="52" y="1532"/>
                    </a:lnTo>
                    <a:lnTo>
                      <a:pt x="68" y="1584"/>
                    </a:lnTo>
                    <a:lnTo>
                      <a:pt x="90" y="1636"/>
                    </a:lnTo>
                    <a:lnTo>
                      <a:pt x="112" y="1688"/>
                    </a:lnTo>
                    <a:lnTo>
                      <a:pt x="138" y="1738"/>
                    </a:lnTo>
                    <a:lnTo>
                      <a:pt x="166" y="1788"/>
                    </a:lnTo>
                    <a:lnTo>
                      <a:pt x="196" y="1836"/>
                    </a:lnTo>
                    <a:lnTo>
                      <a:pt x="230" y="1882"/>
                    </a:lnTo>
                    <a:lnTo>
                      <a:pt x="266" y="1928"/>
                    </a:lnTo>
                    <a:lnTo>
                      <a:pt x="304" y="1972"/>
                    </a:lnTo>
                    <a:lnTo>
                      <a:pt x="346" y="2014"/>
                    </a:lnTo>
                    <a:lnTo>
                      <a:pt x="390" y="2054"/>
                    </a:lnTo>
                    <a:lnTo>
                      <a:pt x="390" y="2054"/>
                    </a:lnTo>
                    <a:lnTo>
                      <a:pt x="402" y="2062"/>
                    </a:lnTo>
                    <a:lnTo>
                      <a:pt x="414" y="2068"/>
                    </a:lnTo>
                    <a:lnTo>
                      <a:pt x="428" y="2070"/>
                    </a:lnTo>
                    <a:lnTo>
                      <a:pt x="442" y="2072"/>
                    </a:lnTo>
                    <a:lnTo>
                      <a:pt x="454" y="2068"/>
                    </a:lnTo>
                    <a:lnTo>
                      <a:pt x="468" y="2064"/>
                    </a:lnTo>
                    <a:lnTo>
                      <a:pt x="480" y="2056"/>
                    </a:lnTo>
                    <a:lnTo>
                      <a:pt x="490" y="2046"/>
                    </a:lnTo>
                    <a:lnTo>
                      <a:pt x="490" y="2046"/>
                    </a:lnTo>
                    <a:lnTo>
                      <a:pt x="498" y="2034"/>
                    </a:lnTo>
                    <a:lnTo>
                      <a:pt x="504" y="2022"/>
                    </a:lnTo>
                    <a:lnTo>
                      <a:pt x="508" y="2008"/>
                    </a:lnTo>
                    <a:lnTo>
                      <a:pt x="508" y="1994"/>
                    </a:lnTo>
                    <a:lnTo>
                      <a:pt x="506" y="1982"/>
                    </a:lnTo>
                    <a:lnTo>
                      <a:pt x="500" y="1968"/>
                    </a:lnTo>
                    <a:lnTo>
                      <a:pt x="494" y="1956"/>
                    </a:lnTo>
                    <a:lnTo>
                      <a:pt x="484" y="1946"/>
                    </a:lnTo>
                    <a:lnTo>
                      <a:pt x="484" y="1946"/>
                    </a:lnTo>
                    <a:lnTo>
                      <a:pt x="446" y="1912"/>
                    </a:lnTo>
                    <a:lnTo>
                      <a:pt x="410" y="1874"/>
                    </a:lnTo>
                    <a:lnTo>
                      <a:pt x="376" y="1836"/>
                    </a:lnTo>
                    <a:lnTo>
                      <a:pt x="344" y="1796"/>
                    </a:lnTo>
                    <a:lnTo>
                      <a:pt x="314" y="1754"/>
                    </a:lnTo>
                    <a:lnTo>
                      <a:pt x="288" y="1712"/>
                    </a:lnTo>
                    <a:lnTo>
                      <a:pt x="262" y="1670"/>
                    </a:lnTo>
                    <a:lnTo>
                      <a:pt x="240" y="1626"/>
                    </a:lnTo>
                    <a:lnTo>
                      <a:pt x="220" y="1580"/>
                    </a:lnTo>
                    <a:lnTo>
                      <a:pt x="202" y="1534"/>
                    </a:lnTo>
                    <a:lnTo>
                      <a:pt x="186" y="1488"/>
                    </a:lnTo>
                    <a:lnTo>
                      <a:pt x="174" y="1440"/>
                    </a:lnTo>
                    <a:lnTo>
                      <a:pt x="162" y="1392"/>
                    </a:lnTo>
                    <a:lnTo>
                      <a:pt x="154" y="1344"/>
                    </a:lnTo>
                    <a:lnTo>
                      <a:pt x="148" y="1294"/>
                    </a:lnTo>
                    <a:lnTo>
                      <a:pt x="144" y="1246"/>
                    </a:lnTo>
                    <a:lnTo>
                      <a:pt x="142" y="1196"/>
                    </a:lnTo>
                    <a:lnTo>
                      <a:pt x="142" y="1146"/>
                    </a:lnTo>
                    <a:lnTo>
                      <a:pt x="146" y="1098"/>
                    </a:lnTo>
                    <a:lnTo>
                      <a:pt x="150" y="1048"/>
                    </a:lnTo>
                    <a:lnTo>
                      <a:pt x="158" y="1000"/>
                    </a:lnTo>
                    <a:lnTo>
                      <a:pt x="168" y="950"/>
                    </a:lnTo>
                    <a:lnTo>
                      <a:pt x="180" y="902"/>
                    </a:lnTo>
                    <a:lnTo>
                      <a:pt x="196" y="854"/>
                    </a:lnTo>
                    <a:lnTo>
                      <a:pt x="212" y="808"/>
                    </a:lnTo>
                    <a:lnTo>
                      <a:pt x="232" y="760"/>
                    </a:lnTo>
                    <a:lnTo>
                      <a:pt x="254" y="714"/>
                    </a:lnTo>
                    <a:lnTo>
                      <a:pt x="278" y="670"/>
                    </a:lnTo>
                    <a:lnTo>
                      <a:pt x="306" y="626"/>
                    </a:lnTo>
                    <a:lnTo>
                      <a:pt x="334" y="582"/>
                    </a:lnTo>
                    <a:lnTo>
                      <a:pt x="366" y="540"/>
                    </a:lnTo>
                    <a:lnTo>
                      <a:pt x="400" y="500"/>
                    </a:lnTo>
                    <a:lnTo>
                      <a:pt x="400" y="500"/>
                    </a:lnTo>
                    <a:lnTo>
                      <a:pt x="408" y="488"/>
                    </a:lnTo>
                    <a:lnTo>
                      <a:pt x="414" y="474"/>
                    </a:lnTo>
                    <a:lnTo>
                      <a:pt x="418" y="462"/>
                    </a:lnTo>
                    <a:lnTo>
                      <a:pt x="418" y="448"/>
                    </a:lnTo>
                    <a:lnTo>
                      <a:pt x="416" y="434"/>
                    </a:lnTo>
                    <a:lnTo>
                      <a:pt x="412" y="422"/>
                    </a:lnTo>
                    <a:lnTo>
                      <a:pt x="404" y="410"/>
                    </a:lnTo>
                    <a:lnTo>
                      <a:pt x="394" y="400"/>
                    </a:lnTo>
                    <a:lnTo>
                      <a:pt x="394" y="400"/>
                    </a:lnTo>
                    <a:lnTo>
                      <a:pt x="382" y="390"/>
                    </a:lnTo>
                    <a:lnTo>
                      <a:pt x="370" y="386"/>
                    </a:lnTo>
                    <a:lnTo>
                      <a:pt x="356" y="382"/>
                    </a:lnTo>
                    <a:lnTo>
                      <a:pt x="344" y="382"/>
                    </a:lnTo>
                    <a:lnTo>
                      <a:pt x="330" y="384"/>
                    </a:lnTo>
                    <a:lnTo>
                      <a:pt x="316" y="390"/>
                    </a:lnTo>
                    <a:lnTo>
                      <a:pt x="304" y="396"/>
                    </a:lnTo>
                    <a:lnTo>
                      <a:pt x="294" y="406"/>
                    </a:lnTo>
                    <a:lnTo>
                      <a:pt x="294" y="406"/>
                    </a:lnTo>
                    <a:close/>
                    <a:moveTo>
                      <a:pt x="974" y="18"/>
                    </a:moveTo>
                    <a:lnTo>
                      <a:pt x="974" y="18"/>
                    </a:lnTo>
                    <a:lnTo>
                      <a:pt x="960" y="22"/>
                    </a:lnTo>
                    <a:lnTo>
                      <a:pt x="948" y="30"/>
                    </a:lnTo>
                    <a:lnTo>
                      <a:pt x="938" y="38"/>
                    </a:lnTo>
                    <a:lnTo>
                      <a:pt x="928" y="48"/>
                    </a:lnTo>
                    <a:lnTo>
                      <a:pt x="922" y="60"/>
                    </a:lnTo>
                    <a:lnTo>
                      <a:pt x="918" y="74"/>
                    </a:lnTo>
                    <a:lnTo>
                      <a:pt x="916" y="88"/>
                    </a:lnTo>
                    <a:lnTo>
                      <a:pt x="916" y="102"/>
                    </a:lnTo>
                    <a:lnTo>
                      <a:pt x="916" y="102"/>
                    </a:lnTo>
                    <a:lnTo>
                      <a:pt x="920" y="116"/>
                    </a:lnTo>
                    <a:lnTo>
                      <a:pt x="926" y="128"/>
                    </a:lnTo>
                    <a:lnTo>
                      <a:pt x="934" y="138"/>
                    </a:lnTo>
                    <a:lnTo>
                      <a:pt x="944" y="148"/>
                    </a:lnTo>
                    <a:lnTo>
                      <a:pt x="956" y="154"/>
                    </a:lnTo>
                    <a:lnTo>
                      <a:pt x="970" y="158"/>
                    </a:lnTo>
                    <a:lnTo>
                      <a:pt x="984" y="160"/>
                    </a:lnTo>
                    <a:lnTo>
                      <a:pt x="998" y="158"/>
                    </a:lnTo>
                    <a:lnTo>
                      <a:pt x="998" y="158"/>
                    </a:lnTo>
                    <a:lnTo>
                      <a:pt x="1056" y="150"/>
                    </a:lnTo>
                    <a:lnTo>
                      <a:pt x="1112" y="144"/>
                    </a:lnTo>
                    <a:lnTo>
                      <a:pt x="1170" y="142"/>
                    </a:lnTo>
                    <a:lnTo>
                      <a:pt x="1226" y="142"/>
                    </a:lnTo>
                    <a:lnTo>
                      <a:pt x="1284" y="146"/>
                    </a:lnTo>
                    <a:lnTo>
                      <a:pt x="1340" y="154"/>
                    </a:lnTo>
                    <a:lnTo>
                      <a:pt x="1394" y="164"/>
                    </a:lnTo>
                    <a:lnTo>
                      <a:pt x="1450" y="178"/>
                    </a:lnTo>
                    <a:lnTo>
                      <a:pt x="1504" y="194"/>
                    </a:lnTo>
                    <a:lnTo>
                      <a:pt x="1556" y="212"/>
                    </a:lnTo>
                    <a:lnTo>
                      <a:pt x="1608" y="234"/>
                    </a:lnTo>
                    <a:lnTo>
                      <a:pt x="1658" y="260"/>
                    </a:lnTo>
                    <a:lnTo>
                      <a:pt x="1708" y="288"/>
                    </a:lnTo>
                    <a:lnTo>
                      <a:pt x="1756" y="320"/>
                    </a:lnTo>
                    <a:lnTo>
                      <a:pt x="1802" y="354"/>
                    </a:lnTo>
                    <a:lnTo>
                      <a:pt x="1846" y="390"/>
                    </a:lnTo>
                    <a:lnTo>
                      <a:pt x="1846" y="390"/>
                    </a:lnTo>
                    <a:lnTo>
                      <a:pt x="1858" y="398"/>
                    </a:lnTo>
                    <a:lnTo>
                      <a:pt x="1870" y="404"/>
                    </a:lnTo>
                    <a:lnTo>
                      <a:pt x="1884" y="406"/>
                    </a:lnTo>
                    <a:lnTo>
                      <a:pt x="1896" y="406"/>
                    </a:lnTo>
                    <a:lnTo>
                      <a:pt x="1910" y="404"/>
                    </a:lnTo>
                    <a:lnTo>
                      <a:pt x="1924" y="400"/>
                    </a:lnTo>
                    <a:lnTo>
                      <a:pt x="1934" y="392"/>
                    </a:lnTo>
                    <a:lnTo>
                      <a:pt x="1946" y="382"/>
                    </a:lnTo>
                    <a:lnTo>
                      <a:pt x="1946" y="382"/>
                    </a:lnTo>
                    <a:lnTo>
                      <a:pt x="1954" y="370"/>
                    </a:lnTo>
                    <a:lnTo>
                      <a:pt x="1960" y="358"/>
                    </a:lnTo>
                    <a:lnTo>
                      <a:pt x="1962" y="344"/>
                    </a:lnTo>
                    <a:lnTo>
                      <a:pt x="1964" y="330"/>
                    </a:lnTo>
                    <a:lnTo>
                      <a:pt x="1962" y="318"/>
                    </a:lnTo>
                    <a:lnTo>
                      <a:pt x="1956" y="304"/>
                    </a:lnTo>
                    <a:lnTo>
                      <a:pt x="1950" y="292"/>
                    </a:lnTo>
                    <a:lnTo>
                      <a:pt x="1940" y="282"/>
                    </a:lnTo>
                    <a:lnTo>
                      <a:pt x="1940" y="282"/>
                    </a:lnTo>
                    <a:lnTo>
                      <a:pt x="1890" y="240"/>
                    </a:lnTo>
                    <a:lnTo>
                      <a:pt x="1836" y="202"/>
                    </a:lnTo>
                    <a:lnTo>
                      <a:pt x="1782" y="166"/>
                    </a:lnTo>
                    <a:lnTo>
                      <a:pt x="1726" y="134"/>
                    </a:lnTo>
                    <a:lnTo>
                      <a:pt x="1670" y="106"/>
                    </a:lnTo>
                    <a:lnTo>
                      <a:pt x="1610" y="80"/>
                    </a:lnTo>
                    <a:lnTo>
                      <a:pt x="1550" y="58"/>
                    </a:lnTo>
                    <a:lnTo>
                      <a:pt x="1490" y="40"/>
                    </a:lnTo>
                    <a:lnTo>
                      <a:pt x="1426" y="24"/>
                    </a:lnTo>
                    <a:lnTo>
                      <a:pt x="1364" y="14"/>
                    </a:lnTo>
                    <a:lnTo>
                      <a:pt x="1300" y="6"/>
                    </a:lnTo>
                    <a:lnTo>
                      <a:pt x="1236" y="0"/>
                    </a:lnTo>
                    <a:lnTo>
                      <a:pt x="1170" y="0"/>
                    </a:lnTo>
                    <a:lnTo>
                      <a:pt x="1106" y="2"/>
                    </a:lnTo>
                    <a:lnTo>
                      <a:pt x="1040" y="8"/>
                    </a:lnTo>
                    <a:lnTo>
                      <a:pt x="974" y="18"/>
                    </a:lnTo>
                    <a:lnTo>
                      <a:pt x="974" y="18"/>
                    </a:lnTo>
                    <a:close/>
                    <a:moveTo>
                      <a:pt x="974" y="18"/>
                    </a:moveTo>
                    <a:lnTo>
                      <a:pt x="974" y="18"/>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1" name="Freeform 7"/>
              <p:cNvSpPr>
                <a:spLocks/>
              </p:cNvSpPr>
              <p:nvPr/>
            </p:nvSpPr>
            <p:spPr bwMode="auto">
              <a:xfrm>
                <a:off x="2941294" y="3711957"/>
                <a:ext cx="78199" cy="260150"/>
              </a:xfrm>
              <a:custGeom>
                <a:avLst/>
                <a:gdLst>
                  <a:gd name="T0" fmla="*/ 294 w 508"/>
                  <a:gd name="T1" fmla="*/ 24 h 1690"/>
                  <a:gd name="T2" fmla="*/ 220 w 508"/>
                  <a:gd name="T3" fmla="*/ 120 h 1690"/>
                  <a:gd name="T4" fmla="*/ 156 w 508"/>
                  <a:gd name="T5" fmla="*/ 218 h 1690"/>
                  <a:gd name="T6" fmla="*/ 104 w 508"/>
                  <a:gd name="T7" fmla="*/ 322 h 1690"/>
                  <a:gd name="T8" fmla="*/ 62 w 508"/>
                  <a:gd name="T9" fmla="*/ 430 h 1690"/>
                  <a:gd name="T10" fmla="*/ 30 w 508"/>
                  <a:gd name="T11" fmla="*/ 538 h 1690"/>
                  <a:gd name="T12" fmla="*/ 10 w 508"/>
                  <a:gd name="T13" fmla="*/ 650 h 1690"/>
                  <a:gd name="T14" fmla="*/ 0 w 508"/>
                  <a:gd name="T15" fmla="*/ 762 h 1690"/>
                  <a:gd name="T16" fmla="*/ 2 w 508"/>
                  <a:gd name="T17" fmla="*/ 874 h 1690"/>
                  <a:gd name="T18" fmla="*/ 14 w 508"/>
                  <a:gd name="T19" fmla="*/ 986 h 1690"/>
                  <a:gd name="T20" fmla="*/ 36 w 508"/>
                  <a:gd name="T21" fmla="*/ 1096 h 1690"/>
                  <a:gd name="T22" fmla="*/ 68 w 508"/>
                  <a:gd name="T23" fmla="*/ 1202 h 1690"/>
                  <a:gd name="T24" fmla="*/ 112 w 508"/>
                  <a:gd name="T25" fmla="*/ 1306 h 1690"/>
                  <a:gd name="T26" fmla="*/ 166 w 508"/>
                  <a:gd name="T27" fmla="*/ 1406 h 1690"/>
                  <a:gd name="T28" fmla="*/ 230 w 508"/>
                  <a:gd name="T29" fmla="*/ 1500 h 1690"/>
                  <a:gd name="T30" fmla="*/ 304 w 508"/>
                  <a:gd name="T31" fmla="*/ 1590 h 1690"/>
                  <a:gd name="T32" fmla="*/ 390 w 508"/>
                  <a:gd name="T33" fmla="*/ 1672 h 1690"/>
                  <a:gd name="T34" fmla="*/ 402 w 508"/>
                  <a:gd name="T35" fmla="*/ 1680 h 1690"/>
                  <a:gd name="T36" fmla="*/ 428 w 508"/>
                  <a:gd name="T37" fmla="*/ 1688 h 1690"/>
                  <a:gd name="T38" fmla="*/ 454 w 508"/>
                  <a:gd name="T39" fmla="*/ 1686 h 1690"/>
                  <a:gd name="T40" fmla="*/ 480 w 508"/>
                  <a:gd name="T41" fmla="*/ 1674 h 1690"/>
                  <a:gd name="T42" fmla="*/ 490 w 508"/>
                  <a:gd name="T43" fmla="*/ 1664 h 1690"/>
                  <a:gd name="T44" fmla="*/ 504 w 508"/>
                  <a:gd name="T45" fmla="*/ 1640 h 1690"/>
                  <a:gd name="T46" fmla="*/ 508 w 508"/>
                  <a:gd name="T47" fmla="*/ 1612 h 1690"/>
                  <a:gd name="T48" fmla="*/ 500 w 508"/>
                  <a:gd name="T49" fmla="*/ 1586 h 1690"/>
                  <a:gd name="T50" fmla="*/ 484 w 508"/>
                  <a:gd name="T51" fmla="*/ 1564 h 1690"/>
                  <a:gd name="T52" fmla="*/ 446 w 508"/>
                  <a:gd name="T53" fmla="*/ 1530 h 1690"/>
                  <a:gd name="T54" fmla="*/ 376 w 508"/>
                  <a:gd name="T55" fmla="*/ 1454 h 1690"/>
                  <a:gd name="T56" fmla="*/ 314 w 508"/>
                  <a:gd name="T57" fmla="*/ 1372 h 1690"/>
                  <a:gd name="T58" fmla="*/ 262 w 508"/>
                  <a:gd name="T59" fmla="*/ 1288 h 1690"/>
                  <a:gd name="T60" fmla="*/ 220 w 508"/>
                  <a:gd name="T61" fmla="*/ 1198 h 1690"/>
                  <a:gd name="T62" fmla="*/ 186 w 508"/>
                  <a:gd name="T63" fmla="*/ 1106 h 1690"/>
                  <a:gd name="T64" fmla="*/ 162 w 508"/>
                  <a:gd name="T65" fmla="*/ 1010 h 1690"/>
                  <a:gd name="T66" fmla="*/ 148 w 508"/>
                  <a:gd name="T67" fmla="*/ 912 h 1690"/>
                  <a:gd name="T68" fmla="*/ 142 w 508"/>
                  <a:gd name="T69" fmla="*/ 814 h 1690"/>
                  <a:gd name="T70" fmla="*/ 146 w 508"/>
                  <a:gd name="T71" fmla="*/ 716 h 1690"/>
                  <a:gd name="T72" fmla="*/ 158 w 508"/>
                  <a:gd name="T73" fmla="*/ 618 h 1690"/>
                  <a:gd name="T74" fmla="*/ 180 w 508"/>
                  <a:gd name="T75" fmla="*/ 520 h 1690"/>
                  <a:gd name="T76" fmla="*/ 212 w 508"/>
                  <a:gd name="T77" fmla="*/ 426 h 1690"/>
                  <a:gd name="T78" fmla="*/ 254 w 508"/>
                  <a:gd name="T79" fmla="*/ 332 h 1690"/>
                  <a:gd name="T80" fmla="*/ 306 w 508"/>
                  <a:gd name="T81" fmla="*/ 244 h 1690"/>
                  <a:gd name="T82" fmla="*/ 366 w 508"/>
                  <a:gd name="T83" fmla="*/ 158 h 1690"/>
                  <a:gd name="T84" fmla="*/ 400 w 508"/>
                  <a:gd name="T85" fmla="*/ 118 h 1690"/>
                  <a:gd name="T86" fmla="*/ 414 w 508"/>
                  <a:gd name="T87" fmla="*/ 92 h 1690"/>
                  <a:gd name="T88" fmla="*/ 418 w 508"/>
                  <a:gd name="T89" fmla="*/ 66 h 1690"/>
                  <a:gd name="T90" fmla="*/ 412 w 508"/>
                  <a:gd name="T91" fmla="*/ 40 h 1690"/>
                  <a:gd name="T92" fmla="*/ 394 w 508"/>
                  <a:gd name="T93" fmla="*/ 18 h 1690"/>
                  <a:gd name="T94" fmla="*/ 382 w 508"/>
                  <a:gd name="T95" fmla="*/ 8 h 1690"/>
                  <a:gd name="T96" fmla="*/ 356 w 508"/>
                  <a:gd name="T97" fmla="*/ 0 h 1690"/>
                  <a:gd name="T98" fmla="*/ 330 w 508"/>
                  <a:gd name="T99" fmla="*/ 2 h 1690"/>
                  <a:gd name="T100" fmla="*/ 304 w 508"/>
                  <a:gd name="T101" fmla="*/ 14 h 1690"/>
                  <a:gd name="T102" fmla="*/ 294 w 508"/>
                  <a:gd name="T103" fmla="*/ 24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8" h="1690">
                    <a:moveTo>
                      <a:pt x="294" y="24"/>
                    </a:moveTo>
                    <a:lnTo>
                      <a:pt x="294" y="24"/>
                    </a:lnTo>
                    <a:lnTo>
                      <a:pt x="256" y="72"/>
                    </a:lnTo>
                    <a:lnTo>
                      <a:pt x="220" y="120"/>
                    </a:lnTo>
                    <a:lnTo>
                      <a:pt x="186" y="168"/>
                    </a:lnTo>
                    <a:lnTo>
                      <a:pt x="156" y="218"/>
                    </a:lnTo>
                    <a:lnTo>
                      <a:pt x="128" y="270"/>
                    </a:lnTo>
                    <a:lnTo>
                      <a:pt x="104" y="322"/>
                    </a:lnTo>
                    <a:lnTo>
                      <a:pt x="82" y="376"/>
                    </a:lnTo>
                    <a:lnTo>
                      <a:pt x="62" y="430"/>
                    </a:lnTo>
                    <a:lnTo>
                      <a:pt x="44" y="484"/>
                    </a:lnTo>
                    <a:lnTo>
                      <a:pt x="30" y="538"/>
                    </a:lnTo>
                    <a:lnTo>
                      <a:pt x="20" y="594"/>
                    </a:lnTo>
                    <a:lnTo>
                      <a:pt x="10" y="650"/>
                    </a:lnTo>
                    <a:lnTo>
                      <a:pt x="4" y="706"/>
                    </a:lnTo>
                    <a:lnTo>
                      <a:pt x="0" y="762"/>
                    </a:lnTo>
                    <a:lnTo>
                      <a:pt x="0" y="818"/>
                    </a:lnTo>
                    <a:lnTo>
                      <a:pt x="2" y="874"/>
                    </a:lnTo>
                    <a:lnTo>
                      <a:pt x="6" y="930"/>
                    </a:lnTo>
                    <a:lnTo>
                      <a:pt x="14" y="986"/>
                    </a:lnTo>
                    <a:lnTo>
                      <a:pt x="24" y="1040"/>
                    </a:lnTo>
                    <a:lnTo>
                      <a:pt x="36" y="1096"/>
                    </a:lnTo>
                    <a:lnTo>
                      <a:pt x="52" y="1150"/>
                    </a:lnTo>
                    <a:lnTo>
                      <a:pt x="68" y="1202"/>
                    </a:lnTo>
                    <a:lnTo>
                      <a:pt x="90" y="1254"/>
                    </a:lnTo>
                    <a:lnTo>
                      <a:pt x="112" y="1306"/>
                    </a:lnTo>
                    <a:lnTo>
                      <a:pt x="138" y="1356"/>
                    </a:lnTo>
                    <a:lnTo>
                      <a:pt x="166" y="1406"/>
                    </a:lnTo>
                    <a:lnTo>
                      <a:pt x="196" y="1454"/>
                    </a:lnTo>
                    <a:lnTo>
                      <a:pt x="230" y="1500"/>
                    </a:lnTo>
                    <a:lnTo>
                      <a:pt x="266" y="1546"/>
                    </a:lnTo>
                    <a:lnTo>
                      <a:pt x="304" y="1590"/>
                    </a:lnTo>
                    <a:lnTo>
                      <a:pt x="346" y="1632"/>
                    </a:lnTo>
                    <a:lnTo>
                      <a:pt x="390" y="1672"/>
                    </a:lnTo>
                    <a:lnTo>
                      <a:pt x="390" y="1672"/>
                    </a:lnTo>
                    <a:lnTo>
                      <a:pt x="402" y="1680"/>
                    </a:lnTo>
                    <a:lnTo>
                      <a:pt x="414" y="1686"/>
                    </a:lnTo>
                    <a:lnTo>
                      <a:pt x="428" y="1688"/>
                    </a:lnTo>
                    <a:lnTo>
                      <a:pt x="442" y="1690"/>
                    </a:lnTo>
                    <a:lnTo>
                      <a:pt x="454" y="1686"/>
                    </a:lnTo>
                    <a:lnTo>
                      <a:pt x="468" y="1682"/>
                    </a:lnTo>
                    <a:lnTo>
                      <a:pt x="480" y="1674"/>
                    </a:lnTo>
                    <a:lnTo>
                      <a:pt x="490" y="1664"/>
                    </a:lnTo>
                    <a:lnTo>
                      <a:pt x="490" y="1664"/>
                    </a:lnTo>
                    <a:lnTo>
                      <a:pt x="498" y="1652"/>
                    </a:lnTo>
                    <a:lnTo>
                      <a:pt x="504" y="1640"/>
                    </a:lnTo>
                    <a:lnTo>
                      <a:pt x="508" y="1626"/>
                    </a:lnTo>
                    <a:lnTo>
                      <a:pt x="508" y="1612"/>
                    </a:lnTo>
                    <a:lnTo>
                      <a:pt x="506" y="1600"/>
                    </a:lnTo>
                    <a:lnTo>
                      <a:pt x="500" y="1586"/>
                    </a:lnTo>
                    <a:lnTo>
                      <a:pt x="494" y="1574"/>
                    </a:lnTo>
                    <a:lnTo>
                      <a:pt x="484" y="1564"/>
                    </a:lnTo>
                    <a:lnTo>
                      <a:pt x="484" y="1564"/>
                    </a:lnTo>
                    <a:lnTo>
                      <a:pt x="446" y="1530"/>
                    </a:lnTo>
                    <a:lnTo>
                      <a:pt x="410" y="1492"/>
                    </a:lnTo>
                    <a:lnTo>
                      <a:pt x="376" y="1454"/>
                    </a:lnTo>
                    <a:lnTo>
                      <a:pt x="344" y="1414"/>
                    </a:lnTo>
                    <a:lnTo>
                      <a:pt x="314" y="1372"/>
                    </a:lnTo>
                    <a:lnTo>
                      <a:pt x="288" y="1330"/>
                    </a:lnTo>
                    <a:lnTo>
                      <a:pt x="262" y="1288"/>
                    </a:lnTo>
                    <a:lnTo>
                      <a:pt x="240" y="1244"/>
                    </a:lnTo>
                    <a:lnTo>
                      <a:pt x="220" y="1198"/>
                    </a:lnTo>
                    <a:lnTo>
                      <a:pt x="202" y="1152"/>
                    </a:lnTo>
                    <a:lnTo>
                      <a:pt x="186" y="1106"/>
                    </a:lnTo>
                    <a:lnTo>
                      <a:pt x="174" y="1058"/>
                    </a:lnTo>
                    <a:lnTo>
                      <a:pt x="162" y="1010"/>
                    </a:lnTo>
                    <a:lnTo>
                      <a:pt x="154" y="962"/>
                    </a:lnTo>
                    <a:lnTo>
                      <a:pt x="148" y="912"/>
                    </a:lnTo>
                    <a:lnTo>
                      <a:pt x="144" y="864"/>
                    </a:lnTo>
                    <a:lnTo>
                      <a:pt x="142" y="814"/>
                    </a:lnTo>
                    <a:lnTo>
                      <a:pt x="142" y="764"/>
                    </a:lnTo>
                    <a:lnTo>
                      <a:pt x="146" y="716"/>
                    </a:lnTo>
                    <a:lnTo>
                      <a:pt x="150" y="666"/>
                    </a:lnTo>
                    <a:lnTo>
                      <a:pt x="158" y="618"/>
                    </a:lnTo>
                    <a:lnTo>
                      <a:pt x="168" y="568"/>
                    </a:lnTo>
                    <a:lnTo>
                      <a:pt x="180" y="520"/>
                    </a:lnTo>
                    <a:lnTo>
                      <a:pt x="196" y="472"/>
                    </a:lnTo>
                    <a:lnTo>
                      <a:pt x="212" y="426"/>
                    </a:lnTo>
                    <a:lnTo>
                      <a:pt x="232" y="378"/>
                    </a:lnTo>
                    <a:lnTo>
                      <a:pt x="254" y="332"/>
                    </a:lnTo>
                    <a:lnTo>
                      <a:pt x="278" y="288"/>
                    </a:lnTo>
                    <a:lnTo>
                      <a:pt x="306" y="244"/>
                    </a:lnTo>
                    <a:lnTo>
                      <a:pt x="334" y="200"/>
                    </a:lnTo>
                    <a:lnTo>
                      <a:pt x="366" y="158"/>
                    </a:lnTo>
                    <a:lnTo>
                      <a:pt x="400" y="118"/>
                    </a:lnTo>
                    <a:lnTo>
                      <a:pt x="400" y="118"/>
                    </a:lnTo>
                    <a:lnTo>
                      <a:pt x="408" y="106"/>
                    </a:lnTo>
                    <a:lnTo>
                      <a:pt x="414" y="92"/>
                    </a:lnTo>
                    <a:lnTo>
                      <a:pt x="418" y="80"/>
                    </a:lnTo>
                    <a:lnTo>
                      <a:pt x="418" y="66"/>
                    </a:lnTo>
                    <a:lnTo>
                      <a:pt x="416" y="52"/>
                    </a:lnTo>
                    <a:lnTo>
                      <a:pt x="412" y="40"/>
                    </a:lnTo>
                    <a:lnTo>
                      <a:pt x="404" y="28"/>
                    </a:lnTo>
                    <a:lnTo>
                      <a:pt x="394" y="18"/>
                    </a:lnTo>
                    <a:lnTo>
                      <a:pt x="394" y="18"/>
                    </a:lnTo>
                    <a:lnTo>
                      <a:pt x="382" y="8"/>
                    </a:lnTo>
                    <a:lnTo>
                      <a:pt x="370" y="4"/>
                    </a:lnTo>
                    <a:lnTo>
                      <a:pt x="356" y="0"/>
                    </a:lnTo>
                    <a:lnTo>
                      <a:pt x="344" y="0"/>
                    </a:lnTo>
                    <a:lnTo>
                      <a:pt x="330" y="2"/>
                    </a:lnTo>
                    <a:lnTo>
                      <a:pt x="316" y="8"/>
                    </a:lnTo>
                    <a:lnTo>
                      <a:pt x="304" y="14"/>
                    </a:lnTo>
                    <a:lnTo>
                      <a:pt x="294" y="24"/>
                    </a:lnTo>
                    <a:lnTo>
                      <a:pt x="294"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3" name="Line 9"/>
              <p:cNvSpPr>
                <a:spLocks noChangeShapeType="1"/>
              </p:cNvSpPr>
              <p:nvPr/>
            </p:nvSpPr>
            <p:spPr bwMode="auto">
              <a:xfrm>
                <a:off x="3091227" y="36559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4" name="Freeform 10"/>
              <p:cNvSpPr>
                <a:spLocks/>
              </p:cNvSpPr>
              <p:nvPr/>
            </p:nvSpPr>
            <p:spPr bwMode="auto">
              <a:xfrm>
                <a:off x="3013335" y="3657156"/>
                <a:ext cx="104368" cy="173638"/>
              </a:xfrm>
              <a:custGeom>
                <a:avLst/>
                <a:gdLst>
                  <a:gd name="T0" fmla="*/ 616 w 678"/>
                  <a:gd name="T1" fmla="*/ 1116 h 1128"/>
                  <a:gd name="T2" fmla="*/ 616 w 678"/>
                  <a:gd name="T3" fmla="*/ 1116 h 1128"/>
                  <a:gd name="T4" fmla="*/ 616 w 678"/>
                  <a:gd name="T5" fmla="*/ 1116 h 1128"/>
                  <a:gd name="T6" fmla="*/ 634 w 678"/>
                  <a:gd name="T7" fmla="*/ 1104 h 1128"/>
                  <a:gd name="T8" fmla="*/ 650 w 678"/>
                  <a:gd name="T9" fmla="*/ 1088 h 1128"/>
                  <a:gd name="T10" fmla="*/ 664 w 678"/>
                  <a:gd name="T11" fmla="*/ 1070 h 1128"/>
                  <a:gd name="T12" fmla="*/ 672 w 678"/>
                  <a:gd name="T13" fmla="*/ 1050 h 1128"/>
                  <a:gd name="T14" fmla="*/ 676 w 678"/>
                  <a:gd name="T15" fmla="*/ 1028 h 1128"/>
                  <a:gd name="T16" fmla="*/ 678 w 678"/>
                  <a:gd name="T17" fmla="*/ 1006 h 1128"/>
                  <a:gd name="T18" fmla="*/ 674 w 678"/>
                  <a:gd name="T19" fmla="*/ 984 h 1128"/>
                  <a:gd name="T20" fmla="*/ 666 w 678"/>
                  <a:gd name="T21" fmla="*/ 962 h 1128"/>
                  <a:gd name="T22" fmla="*/ 216 w 678"/>
                  <a:gd name="T23" fmla="*/ 64 h 1128"/>
                  <a:gd name="T24" fmla="*/ 216 w 678"/>
                  <a:gd name="T25" fmla="*/ 64 h 1128"/>
                  <a:gd name="T26" fmla="*/ 204 w 678"/>
                  <a:gd name="T27" fmla="*/ 44 h 1128"/>
                  <a:gd name="T28" fmla="*/ 188 w 678"/>
                  <a:gd name="T29" fmla="*/ 28 h 1128"/>
                  <a:gd name="T30" fmla="*/ 170 w 678"/>
                  <a:gd name="T31" fmla="*/ 16 h 1128"/>
                  <a:gd name="T32" fmla="*/ 150 w 678"/>
                  <a:gd name="T33" fmla="*/ 6 h 1128"/>
                  <a:gd name="T34" fmla="*/ 128 w 678"/>
                  <a:gd name="T35" fmla="*/ 2 h 1128"/>
                  <a:gd name="T36" fmla="*/ 106 w 678"/>
                  <a:gd name="T37" fmla="*/ 0 h 1128"/>
                  <a:gd name="T38" fmla="*/ 84 w 678"/>
                  <a:gd name="T39" fmla="*/ 4 h 1128"/>
                  <a:gd name="T40" fmla="*/ 62 w 678"/>
                  <a:gd name="T41" fmla="*/ 12 h 1128"/>
                  <a:gd name="T42" fmla="*/ 62 w 678"/>
                  <a:gd name="T43" fmla="*/ 12 h 1128"/>
                  <a:gd name="T44" fmla="*/ 62 w 678"/>
                  <a:gd name="T45" fmla="*/ 12 h 1128"/>
                  <a:gd name="T46" fmla="*/ 44 w 678"/>
                  <a:gd name="T47" fmla="*/ 24 h 1128"/>
                  <a:gd name="T48" fmla="*/ 28 w 678"/>
                  <a:gd name="T49" fmla="*/ 40 h 1128"/>
                  <a:gd name="T50" fmla="*/ 14 w 678"/>
                  <a:gd name="T51" fmla="*/ 58 h 1128"/>
                  <a:gd name="T52" fmla="*/ 6 w 678"/>
                  <a:gd name="T53" fmla="*/ 78 h 1128"/>
                  <a:gd name="T54" fmla="*/ 0 w 678"/>
                  <a:gd name="T55" fmla="*/ 100 h 1128"/>
                  <a:gd name="T56" fmla="*/ 0 w 678"/>
                  <a:gd name="T57" fmla="*/ 122 h 1128"/>
                  <a:gd name="T58" fmla="*/ 4 w 678"/>
                  <a:gd name="T59" fmla="*/ 144 h 1128"/>
                  <a:gd name="T60" fmla="*/ 12 w 678"/>
                  <a:gd name="T61" fmla="*/ 166 h 1128"/>
                  <a:gd name="T62" fmla="*/ 462 w 678"/>
                  <a:gd name="T63" fmla="*/ 1064 h 1128"/>
                  <a:gd name="T64" fmla="*/ 462 w 678"/>
                  <a:gd name="T65" fmla="*/ 1064 h 1128"/>
                  <a:gd name="T66" fmla="*/ 474 w 678"/>
                  <a:gd name="T67" fmla="*/ 1084 h 1128"/>
                  <a:gd name="T68" fmla="*/ 490 w 678"/>
                  <a:gd name="T69" fmla="*/ 1100 h 1128"/>
                  <a:gd name="T70" fmla="*/ 508 w 678"/>
                  <a:gd name="T71" fmla="*/ 1114 h 1128"/>
                  <a:gd name="T72" fmla="*/ 528 w 678"/>
                  <a:gd name="T73" fmla="*/ 1122 h 1128"/>
                  <a:gd name="T74" fmla="*/ 550 w 678"/>
                  <a:gd name="T75" fmla="*/ 1126 h 1128"/>
                  <a:gd name="T76" fmla="*/ 572 w 678"/>
                  <a:gd name="T77" fmla="*/ 1128 h 1128"/>
                  <a:gd name="T78" fmla="*/ 594 w 678"/>
                  <a:gd name="T79" fmla="*/ 1124 h 1128"/>
                  <a:gd name="T80" fmla="*/ 616 w 678"/>
                  <a:gd name="T81" fmla="*/ 1116 h 1128"/>
                  <a:gd name="T82" fmla="*/ 616 w 678"/>
                  <a:gd name="T83" fmla="*/ 1116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8" h="1128">
                    <a:moveTo>
                      <a:pt x="616" y="1116"/>
                    </a:moveTo>
                    <a:lnTo>
                      <a:pt x="616" y="1116"/>
                    </a:lnTo>
                    <a:lnTo>
                      <a:pt x="616" y="1116"/>
                    </a:lnTo>
                    <a:lnTo>
                      <a:pt x="634" y="1104"/>
                    </a:lnTo>
                    <a:lnTo>
                      <a:pt x="650" y="1088"/>
                    </a:lnTo>
                    <a:lnTo>
                      <a:pt x="664" y="1070"/>
                    </a:lnTo>
                    <a:lnTo>
                      <a:pt x="672" y="1050"/>
                    </a:lnTo>
                    <a:lnTo>
                      <a:pt x="676" y="1028"/>
                    </a:lnTo>
                    <a:lnTo>
                      <a:pt x="678" y="1006"/>
                    </a:lnTo>
                    <a:lnTo>
                      <a:pt x="674" y="984"/>
                    </a:lnTo>
                    <a:lnTo>
                      <a:pt x="666" y="962"/>
                    </a:lnTo>
                    <a:lnTo>
                      <a:pt x="216" y="64"/>
                    </a:lnTo>
                    <a:lnTo>
                      <a:pt x="216" y="64"/>
                    </a:lnTo>
                    <a:lnTo>
                      <a:pt x="204" y="44"/>
                    </a:lnTo>
                    <a:lnTo>
                      <a:pt x="188" y="28"/>
                    </a:lnTo>
                    <a:lnTo>
                      <a:pt x="170" y="16"/>
                    </a:lnTo>
                    <a:lnTo>
                      <a:pt x="150" y="6"/>
                    </a:lnTo>
                    <a:lnTo>
                      <a:pt x="128" y="2"/>
                    </a:lnTo>
                    <a:lnTo>
                      <a:pt x="106" y="0"/>
                    </a:lnTo>
                    <a:lnTo>
                      <a:pt x="84" y="4"/>
                    </a:lnTo>
                    <a:lnTo>
                      <a:pt x="62" y="12"/>
                    </a:lnTo>
                    <a:lnTo>
                      <a:pt x="62" y="12"/>
                    </a:lnTo>
                    <a:lnTo>
                      <a:pt x="62" y="12"/>
                    </a:lnTo>
                    <a:lnTo>
                      <a:pt x="44" y="24"/>
                    </a:lnTo>
                    <a:lnTo>
                      <a:pt x="28" y="40"/>
                    </a:lnTo>
                    <a:lnTo>
                      <a:pt x="14" y="58"/>
                    </a:lnTo>
                    <a:lnTo>
                      <a:pt x="6" y="78"/>
                    </a:lnTo>
                    <a:lnTo>
                      <a:pt x="0" y="100"/>
                    </a:lnTo>
                    <a:lnTo>
                      <a:pt x="0" y="122"/>
                    </a:lnTo>
                    <a:lnTo>
                      <a:pt x="4" y="144"/>
                    </a:lnTo>
                    <a:lnTo>
                      <a:pt x="12" y="166"/>
                    </a:lnTo>
                    <a:lnTo>
                      <a:pt x="462" y="1064"/>
                    </a:lnTo>
                    <a:lnTo>
                      <a:pt x="462" y="1064"/>
                    </a:lnTo>
                    <a:lnTo>
                      <a:pt x="474" y="1084"/>
                    </a:lnTo>
                    <a:lnTo>
                      <a:pt x="490" y="1100"/>
                    </a:lnTo>
                    <a:lnTo>
                      <a:pt x="508" y="1114"/>
                    </a:lnTo>
                    <a:lnTo>
                      <a:pt x="528" y="1122"/>
                    </a:lnTo>
                    <a:lnTo>
                      <a:pt x="550" y="1126"/>
                    </a:lnTo>
                    <a:lnTo>
                      <a:pt x="572" y="1128"/>
                    </a:lnTo>
                    <a:lnTo>
                      <a:pt x="594" y="1124"/>
                    </a:lnTo>
                    <a:lnTo>
                      <a:pt x="616" y="1116"/>
                    </a:lnTo>
                    <a:lnTo>
                      <a:pt x="616" y="1116"/>
                    </a:lnTo>
                    <a:close/>
                  </a:path>
                </a:pathLst>
              </a:custGeom>
              <a:solidFill>
                <a:srgbClr val="0EBB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5" name="Freeform 11"/>
              <p:cNvSpPr>
                <a:spLocks/>
              </p:cNvSpPr>
              <p:nvPr/>
            </p:nvSpPr>
            <p:spPr bwMode="auto">
              <a:xfrm>
                <a:off x="3067521" y="3782459"/>
                <a:ext cx="65576" cy="65576"/>
              </a:xfrm>
              <a:custGeom>
                <a:avLst/>
                <a:gdLst>
                  <a:gd name="T0" fmla="*/ 72 w 426"/>
                  <a:gd name="T1" fmla="*/ 374 h 426"/>
                  <a:gd name="T2" fmla="*/ 108 w 426"/>
                  <a:gd name="T3" fmla="*/ 398 h 426"/>
                  <a:gd name="T4" fmla="*/ 146 w 426"/>
                  <a:gd name="T5" fmla="*/ 416 h 426"/>
                  <a:gd name="T6" fmla="*/ 186 w 426"/>
                  <a:gd name="T7" fmla="*/ 424 h 426"/>
                  <a:gd name="T8" fmla="*/ 226 w 426"/>
                  <a:gd name="T9" fmla="*/ 426 h 426"/>
                  <a:gd name="T10" fmla="*/ 268 w 426"/>
                  <a:gd name="T11" fmla="*/ 418 h 426"/>
                  <a:gd name="T12" fmla="*/ 306 w 426"/>
                  <a:gd name="T13" fmla="*/ 404 h 426"/>
                  <a:gd name="T14" fmla="*/ 342 w 426"/>
                  <a:gd name="T15" fmla="*/ 382 h 426"/>
                  <a:gd name="T16" fmla="*/ 374 w 426"/>
                  <a:gd name="T17" fmla="*/ 352 h 426"/>
                  <a:gd name="T18" fmla="*/ 386 w 426"/>
                  <a:gd name="T19" fmla="*/ 336 h 426"/>
                  <a:gd name="T20" fmla="*/ 408 w 426"/>
                  <a:gd name="T21" fmla="*/ 298 h 426"/>
                  <a:gd name="T22" fmla="*/ 420 w 426"/>
                  <a:gd name="T23" fmla="*/ 260 h 426"/>
                  <a:gd name="T24" fmla="*/ 426 w 426"/>
                  <a:gd name="T25" fmla="*/ 218 h 426"/>
                  <a:gd name="T26" fmla="*/ 424 w 426"/>
                  <a:gd name="T27" fmla="*/ 178 h 426"/>
                  <a:gd name="T28" fmla="*/ 412 w 426"/>
                  <a:gd name="T29" fmla="*/ 138 h 426"/>
                  <a:gd name="T30" fmla="*/ 394 w 426"/>
                  <a:gd name="T31" fmla="*/ 100 h 426"/>
                  <a:gd name="T32" fmla="*/ 368 w 426"/>
                  <a:gd name="T33" fmla="*/ 68 h 426"/>
                  <a:gd name="T34" fmla="*/ 354 w 426"/>
                  <a:gd name="T35" fmla="*/ 52 h 426"/>
                  <a:gd name="T36" fmla="*/ 318 w 426"/>
                  <a:gd name="T37" fmla="*/ 26 h 426"/>
                  <a:gd name="T38" fmla="*/ 280 w 426"/>
                  <a:gd name="T39" fmla="*/ 10 h 426"/>
                  <a:gd name="T40" fmla="*/ 240 w 426"/>
                  <a:gd name="T41" fmla="*/ 0 h 426"/>
                  <a:gd name="T42" fmla="*/ 198 w 426"/>
                  <a:gd name="T43" fmla="*/ 0 h 426"/>
                  <a:gd name="T44" fmla="*/ 158 w 426"/>
                  <a:gd name="T45" fmla="*/ 6 h 426"/>
                  <a:gd name="T46" fmla="*/ 120 w 426"/>
                  <a:gd name="T47" fmla="*/ 20 h 426"/>
                  <a:gd name="T48" fmla="*/ 84 w 426"/>
                  <a:gd name="T49" fmla="*/ 42 h 426"/>
                  <a:gd name="T50" fmla="*/ 52 w 426"/>
                  <a:gd name="T51" fmla="*/ 72 h 426"/>
                  <a:gd name="T52" fmla="*/ 38 w 426"/>
                  <a:gd name="T53" fmla="*/ 90 h 426"/>
                  <a:gd name="T54" fmla="*/ 18 w 426"/>
                  <a:gd name="T55" fmla="*/ 126 h 426"/>
                  <a:gd name="T56" fmla="*/ 4 w 426"/>
                  <a:gd name="T57" fmla="*/ 166 h 426"/>
                  <a:gd name="T58" fmla="*/ 0 w 426"/>
                  <a:gd name="T59" fmla="*/ 206 h 426"/>
                  <a:gd name="T60" fmla="*/ 2 w 426"/>
                  <a:gd name="T61" fmla="*/ 248 h 426"/>
                  <a:gd name="T62" fmla="*/ 12 w 426"/>
                  <a:gd name="T63" fmla="*/ 286 h 426"/>
                  <a:gd name="T64" fmla="*/ 30 w 426"/>
                  <a:gd name="T65" fmla="*/ 324 h 426"/>
                  <a:gd name="T66" fmla="*/ 56 w 426"/>
                  <a:gd name="T67" fmla="*/ 358 h 426"/>
                  <a:gd name="T68" fmla="*/ 72 w 426"/>
                  <a:gd name="T69" fmla="*/ 37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72" y="374"/>
                    </a:moveTo>
                    <a:lnTo>
                      <a:pt x="72" y="374"/>
                    </a:lnTo>
                    <a:lnTo>
                      <a:pt x="90" y="386"/>
                    </a:lnTo>
                    <a:lnTo>
                      <a:pt x="108" y="398"/>
                    </a:lnTo>
                    <a:lnTo>
                      <a:pt x="126" y="408"/>
                    </a:lnTo>
                    <a:lnTo>
                      <a:pt x="146" y="416"/>
                    </a:lnTo>
                    <a:lnTo>
                      <a:pt x="166" y="420"/>
                    </a:lnTo>
                    <a:lnTo>
                      <a:pt x="186" y="424"/>
                    </a:lnTo>
                    <a:lnTo>
                      <a:pt x="206" y="426"/>
                    </a:lnTo>
                    <a:lnTo>
                      <a:pt x="226" y="426"/>
                    </a:lnTo>
                    <a:lnTo>
                      <a:pt x="248" y="422"/>
                    </a:lnTo>
                    <a:lnTo>
                      <a:pt x="268" y="418"/>
                    </a:lnTo>
                    <a:lnTo>
                      <a:pt x="286" y="412"/>
                    </a:lnTo>
                    <a:lnTo>
                      <a:pt x="306" y="404"/>
                    </a:lnTo>
                    <a:lnTo>
                      <a:pt x="324" y="394"/>
                    </a:lnTo>
                    <a:lnTo>
                      <a:pt x="342" y="382"/>
                    </a:lnTo>
                    <a:lnTo>
                      <a:pt x="358" y="368"/>
                    </a:lnTo>
                    <a:lnTo>
                      <a:pt x="374" y="352"/>
                    </a:lnTo>
                    <a:lnTo>
                      <a:pt x="374" y="352"/>
                    </a:lnTo>
                    <a:lnTo>
                      <a:pt x="386" y="336"/>
                    </a:lnTo>
                    <a:lnTo>
                      <a:pt x="398" y="318"/>
                    </a:lnTo>
                    <a:lnTo>
                      <a:pt x="408" y="298"/>
                    </a:lnTo>
                    <a:lnTo>
                      <a:pt x="416" y="280"/>
                    </a:lnTo>
                    <a:lnTo>
                      <a:pt x="420" y="260"/>
                    </a:lnTo>
                    <a:lnTo>
                      <a:pt x="424" y="240"/>
                    </a:lnTo>
                    <a:lnTo>
                      <a:pt x="426" y="218"/>
                    </a:lnTo>
                    <a:lnTo>
                      <a:pt x="426" y="198"/>
                    </a:lnTo>
                    <a:lnTo>
                      <a:pt x="424" y="178"/>
                    </a:lnTo>
                    <a:lnTo>
                      <a:pt x="418" y="158"/>
                    </a:lnTo>
                    <a:lnTo>
                      <a:pt x="412" y="138"/>
                    </a:lnTo>
                    <a:lnTo>
                      <a:pt x="404" y="120"/>
                    </a:lnTo>
                    <a:lnTo>
                      <a:pt x="394" y="100"/>
                    </a:lnTo>
                    <a:lnTo>
                      <a:pt x="382" y="84"/>
                    </a:lnTo>
                    <a:lnTo>
                      <a:pt x="368" y="68"/>
                    </a:lnTo>
                    <a:lnTo>
                      <a:pt x="354" y="52"/>
                    </a:lnTo>
                    <a:lnTo>
                      <a:pt x="354" y="52"/>
                    </a:lnTo>
                    <a:lnTo>
                      <a:pt x="336" y="38"/>
                    </a:lnTo>
                    <a:lnTo>
                      <a:pt x="318" y="26"/>
                    </a:lnTo>
                    <a:lnTo>
                      <a:pt x="300" y="18"/>
                    </a:lnTo>
                    <a:lnTo>
                      <a:pt x="280" y="10"/>
                    </a:lnTo>
                    <a:lnTo>
                      <a:pt x="260" y="4"/>
                    </a:lnTo>
                    <a:lnTo>
                      <a:pt x="240" y="0"/>
                    </a:lnTo>
                    <a:lnTo>
                      <a:pt x="218" y="0"/>
                    </a:lnTo>
                    <a:lnTo>
                      <a:pt x="198" y="0"/>
                    </a:lnTo>
                    <a:lnTo>
                      <a:pt x="178" y="2"/>
                    </a:lnTo>
                    <a:lnTo>
                      <a:pt x="158" y="6"/>
                    </a:lnTo>
                    <a:lnTo>
                      <a:pt x="138" y="12"/>
                    </a:lnTo>
                    <a:lnTo>
                      <a:pt x="120" y="20"/>
                    </a:lnTo>
                    <a:lnTo>
                      <a:pt x="102" y="30"/>
                    </a:lnTo>
                    <a:lnTo>
                      <a:pt x="84" y="42"/>
                    </a:lnTo>
                    <a:lnTo>
                      <a:pt x="68" y="56"/>
                    </a:lnTo>
                    <a:lnTo>
                      <a:pt x="52" y="72"/>
                    </a:lnTo>
                    <a:lnTo>
                      <a:pt x="52" y="72"/>
                    </a:lnTo>
                    <a:lnTo>
                      <a:pt x="38" y="90"/>
                    </a:lnTo>
                    <a:lnTo>
                      <a:pt x="28" y="108"/>
                    </a:lnTo>
                    <a:lnTo>
                      <a:pt x="18" y="126"/>
                    </a:lnTo>
                    <a:lnTo>
                      <a:pt x="10" y="146"/>
                    </a:lnTo>
                    <a:lnTo>
                      <a:pt x="4" y="166"/>
                    </a:lnTo>
                    <a:lnTo>
                      <a:pt x="2" y="186"/>
                    </a:lnTo>
                    <a:lnTo>
                      <a:pt x="0" y="206"/>
                    </a:lnTo>
                    <a:lnTo>
                      <a:pt x="0" y="226"/>
                    </a:lnTo>
                    <a:lnTo>
                      <a:pt x="2" y="248"/>
                    </a:lnTo>
                    <a:lnTo>
                      <a:pt x="6" y="268"/>
                    </a:lnTo>
                    <a:lnTo>
                      <a:pt x="12" y="286"/>
                    </a:lnTo>
                    <a:lnTo>
                      <a:pt x="20" y="306"/>
                    </a:lnTo>
                    <a:lnTo>
                      <a:pt x="30" y="324"/>
                    </a:lnTo>
                    <a:lnTo>
                      <a:pt x="42" y="342"/>
                    </a:lnTo>
                    <a:lnTo>
                      <a:pt x="56" y="358"/>
                    </a:lnTo>
                    <a:lnTo>
                      <a:pt x="72" y="374"/>
                    </a:lnTo>
                    <a:lnTo>
                      <a:pt x="72" y="374"/>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6" name="Freeform 12"/>
              <p:cNvSpPr>
                <a:spLocks/>
              </p:cNvSpPr>
              <p:nvPr/>
            </p:nvSpPr>
            <p:spPr bwMode="auto">
              <a:xfrm>
                <a:off x="3160805" y="3885596"/>
                <a:ext cx="30171" cy="157321"/>
              </a:xfrm>
              <a:custGeom>
                <a:avLst/>
                <a:gdLst>
                  <a:gd name="T0" fmla="*/ 0 w 196"/>
                  <a:gd name="T1" fmla="*/ 924 h 1022"/>
                  <a:gd name="T2" fmla="*/ 0 w 196"/>
                  <a:gd name="T3" fmla="*/ 924 h 1022"/>
                  <a:gd name="T4" fmla="*/ 0 w 196"/>
                  <a:gd name="T5" fmla="*/ 94 h 1022"/>
                  <a:gd name="T6" fmla="*/ 0 w 196"/>
                  <a:gd name="T7" fmla="*/ 94 h 1022"/>
                  <a:gd name="T8" fmla="*/ 2 w 196"/>
                  <a:gd name="T9" fmla="*/ 74 h 1022"/>
                  <a:gd name="T10" fmla="*/ 8 w 196"/>
                  <a:gd name="T11" fmla="*/ 58 h 1022"/>
                  <a:gd name="T12" fmla="*/ 18 w 196"/>
                  <a:gd name="T13" fmla="*/ 42 h 1022"/>
                  <a:gd name="T14" fmla="*/ 30 w 196"/>
                  <a:gd name="T15" fmla="*/ 28 h 1022"/>
                  <a:gd name="T16" fmla="*/ 44 w 196"/>
                  <a:gd name="T17" fmla="*/ 16 h 1022"/>
                  <a:gd name="T18" fmla="*/ 62 w 196"/>
                  <a:gd name="T19" fmla="*/ 8 h 1022"/>
                  <a:gd name="T20" fmla="*/ 80 w 196"/>
                  <a:gd name="T21" fmla="*/ 2 h 1022"/>
                  <a:gd name="T22" fmla="*/ 100 w 196"/>
                  <a:gd name="T23" fmla="*/ 0 h 1022"/>
                  <a:gd name="T24" fmla="*/ 100 w 196"/>
                  <a:gd name="T25" fmla="*/ 0 h 1022"/>
                  <a:gd name="T26" fmla="*/ 120 w 196"/>
                  <a:gd name="T27" fmla="*/ 2 h 1022"/>
                  <a:gd name="T28" fmla="*/ 138 w 196"/>
                  <a:gd name="T29" fmla="*/ 8 h 1022"/>
                  <a:gd name="T30" fmla="*/ 154 w 196"/>
                  <a:gd name="T31" fmla="*/ 16 h 1022"/>
                  <a:gd name="T32" fmla="*/ 168 w 196"/>
                  <a:gd name="T33" fmla="*/ 28 h 1022"/>
                  <a:gd name="T34" fmla="*/ 180 w 196"/>
                  <a:gd name="T35" fmla="*/ 42 h 1022"/>
                  <a:gd name="T36" fmla="*/ 188 w 196"/>
                  <a:gd name="T37" fmla="*/ 58 h 1022"/>
                  <a:gd name="T38" fmla="*/ 194 w 196"/>
                  <a:gd name="T39" fmla="*/ 74 h 1022"/>
                  <a:gd name="T40" fmla="*/ 196 w 196"/>
                  <a:gd name="T41" fmla="*/ 94 h 1022"/>
                  <a:gd name="T42" fmla="*/ 196 w 196"/>
                  <a:gd name="T43" fmla="*/ 94 h 1022"/>
                  <a:gd name="T44" fmla="*/ 196 w 196"/>
                  <a:gd name="T45" fmla="*/ 924 h 1022"/>
                  <a:gd name="T46" fmla="*/ 196 w 196"/>
                  <a:gd name="T47" fmla="*/ 924 h 1022"/>
                  <a:gd name="T48" fmla="*/ 194 w 196"/>
                  <a:gd name="T49" fmla="*/ 944 h 1022"/>
                  <a:gd name="T50" fmla="*/ 188 w 196"/>
                  <a:gd name="T51" fmla="*/ 962 h 1022"/>
                  <a:gd name="T52" fmla="*/ 180 w 196"/>
                  <a:gd name="T53" fmla="*/ 978 h 1022"/>
                  <a:gd name="T54" fmla="*/ 168 w 196"/>
                  <a:gd name="T55" fmla="*/ 994 h 1022"/>
                  <a:gd name="T56" fmla="*/ 154 w 196"/>
                  <a:gd name="T57" fmla="*/ 1004 h 1022"/>
                  <a:gd name="T58" fmla="*/ 138 w 196"/>
                  <a:gd name="T59" fmla="*/ 1014 h 1022"/>
                  <a:gd name="T60" fmla="*/ 120 w 196"/>
                  <a:gd name="T61" fmla="*/ 1020 h 1022"/>
                  <a:gd name="T62" fmla="*/ 100 w 196"/>
                  <a:gd name="T63" fmla="*/ 1022 h 1022"/>
                  <a:gd name="T64" fmla="*/ 100 w 196"/>
                  <a:gd name="T65" fmla="*/ 1022 h 1022"/>
                  <a:gd name="T66" fmla="*/ 80 w 196"/>
                  <a:gd name="T67" fmla="*/ 1020 h 1022"/>
                  <a:gd name="T68" fmla="*/ 62 w 196"/>
                  <a:gd name="T69" fmla="*/ 1014 h 1022"/>
                  <a:gd name="T70" fmla="*/ 44 w 196"/>
                  <a:gd name="T71" fmla="*/ 1004 h 1022"/>
                  <a:gd name="T72" fmla="*/ 30 w 196"/>
                  <a:gd name="T73" fmla="*/ 994 h 1022"/>
                  <a:gd name="T74" fmla="*/ 18 w 196"/>
                  <a:gd name="T75" fmla="*/ 978 h 1022"/>
                  <a:gd name="T76" fmla="*/ 8 w 196"/>
                  <a:gd name="T77" fmla="*/ 962 h 1022"/>
                  <a:gd name="T78" fmla="*/ 2 w 196"/>
                  <a:gd name="T79" fmla="*/ 944 h 1022"/>
                  <a:gd name="T80" fmla="*/ 0 w 196"/>
                  <a:gd name="T81" fmla="*/ 924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022">
                    <a:moveTo>
                      <a:pt x="0" y="924"/>
                    </a:moveTo>
                    <a:lnTo>
                      <a:pt x="0" y="924"/>
                    </a:lnTo>
                    <a:lnTo>
                      <a:pt x="0" y="94"/>
                    </a:lnTo>
                    <a:lnTo>
                      <a:pt x="0" y="94"/>
                    </a:lnTo>
                    <a:lnTo>
                      <a:pt x="2" y="74"/>
                    </a:lnTo>
                    <a:lnTo>
                      <a:pt x="8" y="58"/>
                    </a:lnTo>
                    <a:lnTo>
                      <a:pt x="18" y="42"/>
                    </a:lnTo>
                    <a:lnTo>
                      <a:pt x="30" y="28"/>
                    </a:lnTo>
                    <a:lnTo>
                      <a:pt x="44" y="16"/>
                    </a:lnTo>
                    <a:lnTo>
                      <a:pt x="62" y="8"/>
                    </a:lnTo>
                    <a:lnTo>
                      <a:pt x="80" y="2"/>
                    </a:lnTo>
                    <a:lnTo>
                      <a:pt x="100" y="0"/>
                    </a:lnTo>
                    <a:lnTo>
                      <a:pt x="100" y="0"/>
                    </a:lnTo>
                    <a:lnTo>
                      <a:pt x="120" y="2"/>
                    </a:lnTo>
                    <a:lnTo>
                      <a:pt x="138" y="8"/>
                    </a:lnTo>
                    <a:lnTo>
                      <a:pt x="154" y="16"/>
                    </a:lnTo>
                    <a:lnTo>
                      <a:pt x="168" y="28"/>
                    </a:lnTo>
                    <a:lnTo>
                      <a:pt x="180" y="42"/>
                    </a:lnTo>
                    <a:lnTo>
                      <a:pt x="188" y="58"/>
                    </a:lnTo>
                    <a:lnTo>
                      <a:pt x="194" y="74"/>
                    </a:lnTo>
                    <a:lnTo>
                      <a:pt x="196" y="94"/>
                    </a:lnTo>
                    <a:lnTo>
                      <a:pt x="196" y="94"/>
                    </a:lnTo>
                    <a:lnTo>
                      <a:pt x="196" y="924"/>
                    </a:lnTo>
                    <a:lnTo>
                      <a:pt x="196" y="924"/>
                    </a:lnTo>
                    <a:lnTo>
                      <a:pt x="194" y="944"/>
                    </a:lnTo>
                    <a:lnTo>
                      <a:pt x="188" y="962"/>
                    </a:lnTo>
                    <a:lnTo>
                      <a:pt x="180" y="978"/>
                    </a:lnTo>
                    <a:lnTo>
                      <a:pt x="168" y="994"/>
                    </a:lnTo>
                    <a:lnTo>
                      <a:pt x="154" y="1004"/>
                    </a:lnTo>
                    <a:lnTo>
                      <a:pt x="138" y="1014"/>
                    </a:lnTo>
                    <a:lnTo>
                      <a:pt x="120" y="1020"/>
                    </a:lnTo>
                    <a:lnTo>
                      <a:pt x="100" y="1022"/>
                    </a:lnTo>
                    <a:lnTo>
                      <a:pt x="100" y="1022"/>
                    </a:lnTo>
                    <a:lnTo>
                      <a:pt x="80" y="1020"/>
                    </a:lnTo>
                    <a:lnTo>
                      <a:pt x="62" y="1014"/>
                    </a:lnTo>
                    <a:lnTo>
                      <a:pt x="44" y="1004"/>
                    </a:lnTo>
                    <a:lnTo>
                      <a:pt x="30" y="994"/>
                    </a:lnTo>
                    <a:lnTo>
                      <a:pt x="18" y="978"/>
                    </a:lnTo>
                    <a:lnTo>
                      <a:pt x="8" y="962"/>
                    </a:lnTo>
                    <a:lnTo>
                      <a:pt x="2" y="944"/>
                    </a:lnTo>
                    <a:lnTo>
                      <a:pt x="0" y="9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7" name="Freeform 13"/>
              <p:cNvSpPr>
                <a:spLocks/>
              </p:cNvSpPr>
              <p:nvPr/>
            </p:nvSpPr>
            <p:spPr bwMode="auto">
              <a:xfrm>
                <a:off x="3160805" y="3885596"/>
                <a:ext cx="30171" cy="157321"/>
              </a:xfrm>
              <a:custGeom>
                <a:avLst/>
                <a:gdLst>
                  <a:gd name="T0" fmla="*/ 0 w 196"/>
                  <a:gd name="T1" fmla="*/ 924 h 1022"/>
                  <a:gd name="T2" fmla="*/ 0 w 196"/>
                  <a:gd name="T3" fmla="*/ 924 h 1022"/>
                  <a:gd name="T4" fmla="*/ 0 w 196"/>
                  <a:gd name="T5" fmla="*/ 94 h 1022"/>
                  <a:gd name="T6" fmla="*/ 0 w 196"/>
                  <a:gd name="T7" fmla="*/ 94 h 1022"/>
                  <a:gd name="T8" fmla="*/ 2 w 196"/>
                  <a:gd name="T9" fmla="*/ 74 h 1022"/>
                  <a:gd name="T10" fmla="*/ 8 w 196"/>
                  <a:gd name="T11" fmla="*/ 58 h 1022"/>
                  <a:gd name="T12" fmla="*/ 18 w 196"/>
                  <a:gd name="T13" fmla="*/ 42 h 1022"/>
                  <a:gd name="T14" fmla="*/ 30 w 196"/>
                  <a:gd name="T15" fmla="*/ 28 h 1022"/>
                  <a:gd name="T16" fmla="*/ 44 w 196"/>
                  <a:gd name="T17" fmla="*/ 16 h 1022"/>
                  <a:gd name="T18" fmla="*/ 62 w 196"/>
                  <a:gd name="T19" fmla="*/ 8 h 1022"/>
                  <a:gd name="T20" fmla="*/ 80 w 196"/>
                  <a:gd name="T21" fmla="*/ 2 h 1022"/>
                  <a:gd name="T22" fmla="*/ 100 w 196"/>
                  <a:gd name="T23" fmla="*/ 0 h 1022"/>
                  <a:gd name="T24" fmla="*/ 100 w 196"/>
                  <a:gd name="T25" fmla="*/ 0 h 1022"/>
                  <a:gd name="T26" fmla="*/ 120 w 196"/>
                  <a:gd name="T27" fmla="*/ 2 h 1022"/>
                  <a:gd name="T28" fmla="*/ 138 w 196"/>
                  <a:gd name="T29" fmla="*/ 8 h 1022"/>
                  <a:gd name="T30" fmla="*/ 154 w 196"/>
                  <a:gd name="T31" fmla="*/ 16 h 1022"/>
                  <a:gd name="T32" fmla="*/ 168 w 196"/>
                  <a:gd name="T33" fmla="*/ 28 h 1022"/>
                  <a:gd name="T34" fmla="*/ 180 w 196"/>
                  <a:gd name="T35" fmla="*/ 42 h 1022"/>
                  <a:gd name="T36" fmla="*/ 188 w 196"/>
                  <a:gd name="T37" fmla="*/ 58 h 1022"/>
                  <a:gd name="T38" fmla="*/ 194 w 196"/>
                  <a:gd name="T39" fmla="*/ 74 h 1022"/>
                  <a:gd name="T40" fmla="*/ 196 w 196"/>
                  <a:gd name="T41" fmla="*/ 94 h 1022"/>
                  <a:gd name="T42" fmla="*/ 196 w 196"/>
                  <a:gd name="T43" fmla="*/ 94 h 1022"/>
                  <a:gd name="T44" fmla="*/ 196 w 196"/>
                  <a:gd name="T45" fmla="*/ 924 h 1022"/>
                  <a:gd name="T46" fmla="*/ 196 w 196"/>
                  <a:gd name="T47" fmla="*/ 924 h 1022"/>
                  <a:gd name="T48" fmla="*/ 194 w 196"/>
                  <a:gd name="T49" fmla="*/ 944 h 1022"/>
                  <a:gd name="T50" fmla="*/ 188 w 196"/>
                  <a:gd name="T51" fmla="*/ 962 h 1022"/>
                  <a:gd name="T52" fmla="*/ 180 w 196"/>
                  <a:gd name="T53" fmla="*/ 978 h 1022"/>
                  <a:gd name="T54" fmla="*/ 168 w 196"/>
                  <a:gd name="T55" fmla="*/ 994 h 1022"/>
                  <a:gd name="T56" fmla="*/ 154 w 196"/>
                  <a:gd name="T57" fmla="*/ 1004 h 1022"/>
                  <a:gd name="T58" fmla="*/ 138 w 196"/>
                  <a:gd name="T59" fmla="*/ 1014 h 1022"/>
                  <a:gd name="T60" fmla="*/ 120 w 196"/>
                  <a:gd name="T61" fmla="*/ 1020 h 1022"/>
                  <a:gd name="T62" fmla="*/ 100 w 196"/>
                  <a:gd name="T63" fmla="*/ 1022 h 1022"/>
                  <a:gd name="T64" fmla="*/ 100 w 196"/>
                  <a:gd name="T65" fmla="*/ 1022 h 1022"/>
                  <a:gd name="T66" fmla="*/ 80 w 196"/>
                  <a:gd name="T67" fmla="*/ 1020 h 1022"/>
                  <a:gd name="T68" fmla="*/ 62 w 196"/>
                  <a:gd name="T69" fmla="*/ 1014 h 1022"/>
                  <a:gd name="T70" fmla="*/ 44 w 196"/>
                  <a:gd name="T71" fmla="*/ 1004 h 1022"/>
                  <a:gd name="T72" fmla="*/ 30 w 196"/>
                  <a:gd name="T73" fmla="*/ 994 h 1022"/>
                  <a:gd name="T74" fmla="*/ 18 w 196"/>
                  <a:gd name="T75" fmla="*/ 978 h 1022"/>
                  <a:gd name="T76" fmla="*/ 8 w 196"/>
                  <a:gd name="T77" fmla="*/ 962 h 1022"/>
                  <a:gd name="T78" fmla="*/ 2 w 196"/>
                  <a:gd name="T79" fmla="*/ 944 h 1022"/>
                  <a:gd name="T80" fmla="*/ 0 w 196"/>
                  <a:gd name="T81" fmla="*/ 924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022">
                    <a:moveTo>
                      <a:pt x="0" y="924"/>
                    </a:moveTo>
                    <a:lnTo>
                      <a:pt x="0" y="924"/>
                    </a:lnTo>
                    <a:lnTo>
                      <a:pt x="0" y="94"/>
                    </a:lnTo>
                    <a:lnTo>
                      <a:pt x="0" y="94"/>
                    </a:lnTo>
                    <a:lnTo>
                      <a:pt x="2" y="74"/>
                    </a:lnTo>
                    <a:lnTo>
                      <a:pt x="8" y="58"/>
                    </a:lnTo>
                    <a:lnTo>
                      <a:pt x="18" y="42"/>
                    </a:lnTo>
                    <a:lnTo>
                      <a:pt x="30" y="28"/>
                    </a:lnTo>
                    <a:lnTo>
                      <a:pt x="44" y="16"/>
                    </a:lnTo>
                    <a:lnTo>
                      <a:pt x="62" y="8"/>
                    </a:lnTo>
                    <a:lnTo>
                      <a:pt x="80" y="2"/>
                    </a:lnTo>
                    <a:lnTo>
                      <a:pt x="100" y="0"/>
                    </a:lnTo>
                    <a:lnTo>
                      <a:pt x="100" y="0"/>
                    </a:lnTo>
                    <a:lnTo>
                      <a:pt x="120" y="2"/>
                    </a:lnTo>
                    <a:lnTo>
                      <a:pt x="138" y="8"/>
                    </a:lnTo>
                    <a:lnTo>
                      <a:pt x="154" y="16"/>
                    </a:lnTo>
                    <a:lnTo>
                      <a:pt x="168" y="28"/>
                    </a:lnTo>
                    <a:lnTo>
                      <a:pt x="180" y="42"/>
                    </a:lnTo>
                    <a:lnTo>
                      <a:pt x="188" y="58"/>
                    </a:lnTo>
                    <a:lnTo>
                      <a:pt x="194" y="74"/>
                    </a:lnTo>
                    <a:lnTo>
                      <a:pt x="196" y="94"/>
                    </a:lnTo>
                    <a:lnTo>
                      <a:pt x="196" y="94"/>
                    </a:lnTo>
                    <a:lnTo>
                      <a:pt x="196" y="924"/>
                    </a:lnTo>
                    <a:lnTo>
                      <a:pt x="196" y="924"/>
                    </a:lnTo>
                    <a:lnTo>
                      <a:pt x="194" y="944"/>
                    </a:lnTo>
                    <a:lnTo>
                      <a:pt x="188" y="962"/>
                    </a:lnTo>
                    <a:lnTo>
                      <a:pt x="180" y="978"/>
                    </a:lnTo>
                    <a:lnTo>
                      <a:pt x="168" y="994"/>
                    </a:lnTo>
                    <a:lnTo>
                      <a:pt x="154" y="1004"/>
                    </a:lnTo>
                    <a:lnTo>
                      <a:pt x="138" y="1014"/>
                    </a:lnTo>
                    <a:lnTo>
                      <a:pt x="120" y="1020"/>
                    </a:lnTo>
                    <a:lnTo>
                      <a:pt x="100" y="1022"/>
                    </a:lnTo>
                    <a:lnTo>
                      <a:pt x="100" y="1022"/>
                    </a:lnTo>
                    <a:lnTo>
                      <a:pt x="80" y="1020"/>
                    </a:lnTo>
                    <a:lnTo>
                      <a:pt x="62" y="1014"/>
                    </a:lnTo>
                    <a:lnTo>
                      <a:pt x="44" y="1004"/>
                    </a:lnTo>
                    <a:lnTo>
                      <a:pt x="30" y="994"/>
                    </a:lnTo>
                    <a:lnTo>
                      <a:pt x="18" y="978"/>
                    </a:lnTo>
                    <a:lnTo>
                      <a:pt x="8" y="962"/>
                    </a:lnTo>
                    <a:lnTo>
                      <a:pt x="2" y="944"/>
                    </a:lnTo>
                    <a:lnTo>
                      <a:pt x="0" y="9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8" name="Freeform 14"/>
              <p:cNvSpPr>
                <a:spLocks/>
              </p:cNvSpPr>
              <p:nvPr/>
            </p:nvSpPr>
            <p:spPr bwMode="auto">
              <a:xfrm>
                <a:off x="3097692" y="3948709"/>
                <a:ext cx="157321" cy="29556"/>
              </a:xfrm>
              <a:custGeom>
                <a:avLst/>
                <a:gdLst>
                  <a:gd name="T0" fmla="*/ 94 w 1022"/>
                  <a:gd name="T1" fmla="*/ 0 h 192"/>
                  <a:gd name="T2" fmla="*/ 94 w 1022"/>
                  <a:gd name="T3" fmla="*/ 0 h 192"/>
                  <a:gd name="T4" fmla="*/ 924 w 1022"/>
                  <a:gd name="T5" fmla="*/ 0 h 192"/>
                  <a:gd name="T6" fmla="*/ 924 w 1022"/>
                  <a:gd name="T7" fmla="*/ 0 h 192"/>
                  <a:gd name="T8" fmla="*/ 942 w 1022"/>
                  <a:gd name="T9" fmla="*/ 2 h 192"/>
                  <a:gd name="T10" fmla="*/ 960 w 1022"/>
                  <a:gd name="T11" fmla="*/ 8 h 192"/>
                  <a:gd name="T12" fmla="*/ 978 w 1022"/>
                  <a:gd name="T13" fmla="*/ 16 h 192"/>
                  <a:gd name="T14" fmla="*/ 992 w 1022"/>
                  <a:gd name="T15" fmla="*/ 28 h 192"/>
                  <a:gd name="T16" fmla="*/ 1004 w 1022"/>
                  <a:gd name="T17" fmla="*/ 44 h 192"/>
                  <a:gd name="T18" fmla="*/ 1014 w 1022"/>
                  <a:gd name="T19" fmla="*/ 60 h 192"/>
                  <a:gd name="T20" fmla="*/ 1020 w 1022"/>
                  <a:gd name="T21" fmla="*/ 78 h 192"/>
                  <a:gd name="T22" fmla="*/ 1022 w 1022"/>
                  <a:gd name="T23" fmla="*/ 98 h 192"/>
                  <a:gd name="T24" fmla="*/ 1022 w 1022"/>
                  <a:gd name="T25" fmla="*/ 98 h 192"/>
                  <a:gd name="T26" fmla="*/ 1020 w 1022"/>
                  <a:gd name="T27" fmla="*/ 116 h 192"/>
                  <a:gd name="T28" fmla="*/ 1014 w 1022"/>
                  <a:gd name="T29" fmla="*/ 134 h 192"/>
                  <a:gd name="T30" fmla="*/ 1004 w 1022"/>
                  <a:gd name="T31" fmla="*/ 150 h 192"/>
                  <a:gd name="T32" fmla="*/ 992 w 1022"/>
                  <a:gd name="T33" fmla="*/ 164 h 192"/>
                  <a:gd name="T34" fmla="*/ 978 w 1022"/>
                  <a:gd name="T35" fmla="*/ 176 h 192"/>
                  <a:gd name="T36" fmla="*/ 960 w 1022"/>
                  <a:gd name="T37" fmla="*/ 184 h 192"/>
                  <a:gd name="T38" fmla="*/ 942 w 1022"/>
                  <a:gd name="T39" fmla="*/ 190 h 192"/>
                  <a:gd name="T40" fmla="*/ 924 w 1022"/>
                  <a:gd name="T41" fmla="*/ 192 h 192"/>
                  <a:gd name="T42" fmla="*/ 924 w 1022"/>
                  <a:gd name="T43" fmla="*/ 192 h 192"/>
                  <a:gd name="T44" fmla="*/ 94 w 1022"/>
                  <a:gd name="T45" fmla="*/ 192 h 192"/>
                  <a:gd name="T46" fmla="*/ 94 w 1022"/>
                  <a:gd name="T47" fmla="*/ 192 h 192"/>
                  <a:gd name="T48" fmla="*/ 76 w 1022"/>
                  <a:gd name="T49" fmla="*/ 190 h 192"/>
                  <a:gd name="T50" fmla="*/ 58 w 1022"/>
                  <a:gd name="T51" fmla="*/ 184 h 192"/>
                  <a:gd name="T52" fmla="*/ 42 w 1022"/>
                  <a:gd name="T53" fmla="*/ 176 h 192"/>
                  <a:gd name="T54" fmla="*/ 28 w 1022"/>
                  <a:gd name="T55" fmla="*/ 164 h 192"/>
                  <a:gd name="T56" fmla="*/ 16 w 1022"/>
                  <a:gd name="T57" fmla="*/ 150 h 192"/>
                  <a:gd name="T58" fmla="*/ 8 w 1022"/>
                  <a:gd name="T59" fmla="*/ 134 h 192"/>
                  <a:gd name="T60" fmla="*/ 2 w 1022"/>
                  <a:gd name="T61" fmla="*/ 116 h 192"/>
                  <a:gd name="T62" fmla="*/ 0 w 1022"/>
                  <a:gd name="T63" fmla="*/ 98 h 192"/>
                  <a:gd name="T64" fmla="*/ 0 w 1022"/>
                  <a:gd name="T65" fmla="*/ 98 h 192"/>
                  <a:gd name="T66" fmla="*/ 2 w 1022"/>
                  <a:gd name="T67" fmla="*/ 78 h 192"/>
                  <a:gd name="T68" fmla="*/ 8 w 1022"/>
                  <a:gd name="T69" fmla="*/ 60 h 192"/>
                  <a:gd name="T70" fmla="*/ 16 w 1022"/>
                  <a:gd name="T71" fmla="*/ 44 h 192"/>
                  <a:gd name="T72" fmla="*/ 28 w 1022"/>
                  <a:gd name="T73" fmla="*/ 28 h 192"/>
                  <a:gd name="T74" fmla="*/ 42 w 1022"/>
                  <a:gd name="T75" fmla="*/ 16 h 192"/>
                  <a:gd name="T76" fmla="*/ 58 w 1022"/>
                  <a:gd name="T77" fmla="*/ 8 h 192"/>
                  <a:gd name="T78" fmla="*/ 76 w 1022"/>
                  <a:gd name="T79" fmla="*/ 2 h 192"/>
                  <a:gd name="T80" fmla="*/ 94 w 1022"/>
                  <a:gd name="T8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2" h="192">
                    <a:moveTo>
                      <a:pt x="94" y="0"/>
                    </a:moveTo>
                    <a:lnTo>
                      <a:pt x="94" y="0"/>
                    </a:lnTo>
                    <a:lnTo>
                      <a:pt x="924" y="0"/>
                    </a:lnTo>
                    <a:lnTo>
                      <a:pt x="924" y="0"/>
                    </a:lnTo>
                    <a:lnTo>
                      <a:pt x="942" y="2"/>
                    </a:lnTo>
                    <a:lnTo>
                      <a:pt x="960" y="8"/>
                    </a:lnTo>
                    <a:lnTo>
                      <a:pt x="978" y="16"/>
                    </a:lnTo>
                    <a:lnTo>
                      <a:pt x="992" y="28"/>
                    </a:lnTo>
                    <a:lnTo>
                      <a:pt x="1004" y="44"/>
                    </a:lnTo>
                    <a:lnTo>
                      <a:pt x="1014" y="60"/>
                    </a:lnTo>
                    <a:lnTo>
                      <a:pt x="1020" y="78"/>
                    </a:lnTo>
                    <a:lnTo>
                      <a:pt x="1022" y="98"/>
                    </a:lnTo>
                    <a:lnTo>
                      <a:pt x="1022" y="98"/>
                    </a:lnTo>
                    <a:lnTo>
                      <a:pt x="1020" y="116"/>
                    </a:lnTo>
                    <a:lnTo>
                      <a:pt x="1014" y="134"/>
                    </a:lnTo>
                    <a:lnTo>
                      <a:pt x="1004" y="150"/>
                    </a:lnTo>
                    <a:lnTo>
                      <a:pt x="992" y="164"/>
                    </a:lnTo>
                    <a:lnTo>
                      <a:pt x="978" y="176"/>
                    </a:lnTo>
                    <a:lnTo>
                      <a:pt x="960" y="184"/>
                    </a:lnTo>
                    <a:lnTo>
                      <a:pt x="942" y="190"/>
                    </a:lnTo>
                    <a:lnTo>
                      <a:pt x="924" y="192"/>
                    </a:lnTo>
                    <a:lnTo>
                      <a:pt x="924" y="192"/>
                    </a:lnTo>
                    <a:lnTo>
                      <a:pt x="94" y="192"/>
                    </a:lnTo>
                    <a:lnTo>
                      <a:pt x="94" y="192"/>
                    </a:lnTo>
                    <a:lnTo>
                      <a:pt x="76" y="190"/>
                    </a:lnTo>
                    <a:lnTo>
                      <a:pt x="58" y="184"/>
                    </a:lnTo>
                    <a:lnTo>
                      <a:pt x="42" y="176"/>
                    </a:lnTo>
                    <a:lnTo>
                      <a:pt x="28" y="164"/>
                    </a:lnTo>
                    <a:lnTo>
                      <a:pt x="16" y="150"/>
                    </a:lnTo>
                    <a:lnTo>
                      <a:pt x="8" y="134"/>
                    </a:lnTo>
                    <a:lnTo>
                      <a:pt x="2" y="116"/>
                    </a:lnTo>
                    <a:lnTo>
                      <a:pt x="0" y="98"/>
                    </a:lnTo>
                    <a:lnTo>
                      <a:pt x="0" y="98"/>
                    </a:lnTo>
                    <a:lnTo>
                      <a:pt x="2" y="78"/>
                    </a:lnTo>
                    <a:lnTo>
                      <a:pt x="8" y="60"/>
                    </a:lnTo>
                    <a:lnTo>
                      <a:pt x="16" y="44"/>
                    </a:lnTo>
                    <a:lnTo>
                      <a:pt x="28" y="28"/>
                    </a:lnTo>
                    <a:lnTo>
                      <a:pt x="42" y="16"/>
                    </a:lnTo>
                    <a:lnTo>
                      <a:pt x="58" y="8"/>
                    </a:lnTo>
                    <a:lnTo>
                      <a:pt x="76" y="2"/>
                    </a:lnTo>
                    <a:lnTo>
                      <a:pt x="94"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9" name="Freeform 15"/>
              <p:cNvSpPr>
                <a:spLocks/>
              </p:cNvSpPr>
              <p:nvPr/>
            </p:nvSpPr>
            <p:spPr bwMode="auto">
              <a:xfrm>
                <a:off x="3097692" y="3948709"/>
                <a:ext cx="157321" cy="29556"/>
              </a:xfrm>
              <a:custGeom>
                <a:avLst/>
                <a:gdLst>
                  <a:gd name="T0" fmla="*/ 94 w 1022"/>
                  <a:gd name="T1" fmla="*/ 0 h 192"/>
                  <a:gd name="T2" fmla="*/ 94 w 1022"/>
                  <a:gd name="T3" fmla="*/ 0 h 192"/>
                  <a:gd name="T4" fmla="*/ 924 w 1022"/>
                  <a:gd name="T5" fmla="*/ 0 h 192"/>
                  <a:gd name="T6" fmla="*/ 924 w 1022"/>
                  <a:gd name="T7" fmla="*/ 0 h 192"/>
                  <a:gd name="T8" fmla="*/ 942 w 1022"/>
                  <a:gd name="T9" fmla="*/ 2 h 192"/>
                  <a:gd name="T10" fmla="*/ 960 w 1022"/>
                  <a:gd name="T11" fmla="*/ 8 h 192"/>
                  <a:gd name="T12" fmla="*/ 978 w 1022"/>
                  <a:gd name="T13" fmla="*/ 16 h 192"/>
                  <a:gd name="T14" fmla="*/ 992 w 1022"/>
                  <a:gd name="T15" fmla="*/ 28 h 192"/>
                  <a:gd name="T16" fmla="*/ 1004 w 1022"/>
                  <a:gd name="T17" fmla="*/ 44 h 192"/>
                  <a:gd name="T18" fmla="*/ 1014 w 1022"/>
                  <a:gd name="T19" fmla="*/ 60 h 192"/>
                  <a:gd name="T20" fmla="*/ 1020 w 1022"/>
                  <a:gd name="T21" fmla="*/ 78 h 192"/>
                  <a:gd name="T22" fmla="*/ 1022 w 1022"/>
                  <a:gd name="T23" fmla="*/ 98 h 192"/>
                  <a:gd name="T24" fmla="*/ 1022 w 1022"/>
                  <a:gd name="T25" fmla="*/ 98 h 192"/>
                  <a:gd name="T26" fmla="*/ 1020 w 1022"/>
                  <a:gd name="T27" fmla="*/ 116 h 192"/>
                  <a:gd name="T28" fmla="*/ 1014 w 1022"/>
                  <a:gd name="T29" fmla="*/ 134 h 192"/>
                  <a:gd name="T30" fmla="*/ 1004 w 1022"/>
                  <a:gd name="T31" fmla="*/ 150 h 192"/>
                  <a:gd name="T32" fmla="*/ 992 w 1022"/>
                  <a:gd name="T33" fmla="*/ 164 h 192"/>
                  <a:gd name="T34" fmla="*/ 978 w 1022"/>
                  <a:gd name="T35" fmla="*/ 176 h 192"/>
                  <a:gd name="T36" fmla="*/ 960 w 1022"/>
                  <a:gd name="T37" fmla="*/ 184 h 192"/>
                  <a:gd name="T38" fmla="*/ 942 w 1022"/>
                  <a:gd name="T39" fmla="*/ 190 h 192"/>
                  <a:gd name="T40" fmla="*/ 924 w 1022"/>
                  <a:gd name="T41" fmla="*/ 192 h 192"/>
                  <a:gd name="T42" fmla="*/ 924 w 1022"/>
                  <a:gd name="T43" fmla="*/ 192 h 192"/>
                  <a:gd name="T44" fmla="*/ 94 w 1022"/>
                  <a:gd name="T45" fmla="*/ 192 h 192"/>
                  <a:gd name="T46" fmla="*/ 94 w 1022"/>
                  <a:gd name="T47" fmla="*/ 192 h 192"/>
                  <a:gd name="T48" fmla="*/ 76 w 1022"/>
                  <a:gd name="T49" fmla="*/ 190 h 192"/>
                  <a:gd name="T50" fmla="*/ 58 w 1022"/>
                  <a:gd name="T51" fmla="*/ 184 h 192"/>
                  <a:gd name="T52" fmla="*/ 42 w 1022"/>
                  <a:gd name="T53" fmla="*/ 176 h 192"/>
                  <a:gd name="T54" fmla="*/ 28 w 1022"/>
                  <a:gd name="T55" fmla="*/ 164 h 192"/>
                  <a:gd name="T56" fmla="*/ 16 w 1022"/>
                  <a:gd name="T57" fmla="*/ 150 h 192"/>
                  <a:gd name="T58" fmla="*/ 8 w 1022"/>
                  <a:gd name="T59" fmla="*/ 134 h 192"/>
                  <a:gd name="T60" fmla="*/ 2 w 1022"/>
                  <a:gd name="T61" fmla="*/ 116 h 192"/>
                  <a:gd name="T62" fmla="*/ 0 w 1022"/>
                  <a:gd name="T63" fmla="*/ 98 h 192"/>
                  <a:gd name="T64" fmla="*/ 0 w 1022"/>
                  <a:gd name="T65" fmla="*/ 98 h 192"/>
                  <a:gd name="T66" fmla="*/ 2 w 1022"/>
                  <a:gd name="T67" fmla="*/ 78 h 192"/>
                  <a:gd name="T68" fmla="*/ 8 w 1022"/>
                  <a:gd name="T69" fmla="*/ 60 h 192"/>
                  <a:gd name="T70" fmla="*/ 16 w 1022"/>
                  <a:gd name="T71" fmla="*/ 44 h 192"/>
                  <a:gd name="T72" fmla="*/ 28 w 1022"/>
                  <a:gd name="T73" fmla="*/ 28 h 192"/>
                  <a:gd name="T74" fmla="*/ 42 w 1022"/>
                  <a:gd name="T75" fmla="*/ 16 h 192"/>
                  <a:gd name="T76" fmla="*/ 58 w 1022"/>
                  <a:gd name="T77" fmla="*/ 8 h 192"/>
                  <a:gd name="T78" fmla="*/ 76 w 1022"/>
                  <a:gd name="T79" fmla="*/ 2 h 192"/>
                  <a:gd name="T80" fmla="*/ 94 w 1022"/>
                  <a:gd name="T8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2" h="192">
                    <a:moveTo>
                      <a:pt x="94" y="0"/>
                    </a:moveTo>
                    <a:lnTo>
                      <a:pt x="94" y="0"/>
                    </a:lnTo>
                    <a:lnTo>
                      <a:pt x="924" y="0"/>
                    </a:lnTo>
                    <a:lnTo>
                      <a:pt x="924" y="0"/>
                    </a:lnTo>
                    <a:lnTo>
                      <a:pt x="942" y="2"/>
                    </a:lnTo>
                    <a:lnTo>
                      <a:pt x="960" y="8"/>
                    </a:lnTo>
                    <a:lnTo>
                      <a:pt x="978" y="16"/>
                    </a:lnTo>
                    <a:lnTo>
                      <a:pt x="992" y="28"/>
                    </a:lnTo>
                    <a:lnTo>
                      <a:pt x="1004" y="44"/>
                    </a:lnTo>
                    <a:lnTo>
                      <a:pt x="1014" y="60"/>
                    </a:lnTo>
                    <a:lnTo>
                      <a:pt x="1020" y="78"/>
                    </a:lnTo>
                    <a:lnTo>
                      <a:pt x="1022" y="98"/>
                    </a:lnTo>
                    <a:lnTo>
                      <a:pt x="1022" y="98"/>
                    </a:lnTo>
                    <a:lnTo>
                      <a:pt x="1020" y="116"/>
                    </a:lnTo>
                    <a:lnTo>
                      <a:pt x="1014" y="134"/>
                    </a:lnTo>
                    <a:lnTo>
                      <a:pt x="1004" y="150"/>
                    </a:lnTo>
                    <a:lnTo>
                      <a:pt x="992" y="164"/>
                    </a:lnTo>
                    <a:lnTo>
                      <a:pt x="978" y="176"/>
                    </a:lnTo>
                    <a:lnTo>
                      <a:pt x="960" y="184"/>
                    </a:lnTo>
                    <a:lnTo>
                      <a:pt x="942" y="190"/>
                    </a:lnTo>
                    <a:lnTo>
                      <a:pt x="924" y="192"/>
                    </a:lnTo>
                    <a:lnTo>
                      <a:pt x="924" y="192"/>
                    </a:lnTo>
                    <a:lnTo>
                      <a:pt x="94" y="192"/>
                    </a:lnTo>
                    <a:lnTo>
                      <a:pt x="94" y="192"/>
                    </a:lnTo>
                    <a:lnTo>
                      <a:pt x="76" y="190"/>
                    </a:lnTo>
                    <a:lnTo>
                      <a:pt x="58" y="184"/>
                    </a:lnTo>
                    <a:lnTo>
                      <a:pt x="42" y="176"/>
                    </a:lnTo>
                    <a:lnTo>
                      <a:pt x="28" y="164"/>
                    </a:lnTo>
                    <a:lnTo>
                      <a:pt x="16" y="150"/>
                    </a:lnTo>
                    <a:lnTo>
                      <a:pt x="8" y="134"/>
                    </a:lnTo>
                    <a:lnTo>
                      <a:pt x="2" y="116"/>
                    </a:lnTo>
                    <a:lnTo>
                      <a:pt x="0" y="98"/>
                    </a:lnTo>
                    <a:lnTo>
                      <a:pt x="0" y="98"/>
                    </a:lnTo>
                    <a:lnTo>
                      <a:pt x="2" y="78"/>
                    </a:lnTo>
                    <a:lnTo>
                      <a:pt x="8" y="60"/>
                    </a:lnTo>
                    <a:lnTo>
                      <a:pt x="16" y="44"/>
                    </a:lnTo>
                    <a:lnTo>
                      <a:pt x="28" y="28"/>
                    </a:lnTo>
                    <a:lnTo>
                      <a:pt x="42" y="16"/>
                    </a:lnTo>
                    <a:lnTo>
                      <a:pt x="58" y="8"/>
                    </a:lnTo>
                    <a:lnTo>
                      <a:pt x="76" y="2"/>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0" name="Freeform 16"/>
              <p:cNvSpPr>
                <a:spLocks/>
              </p:cNvSpPr>
              <p:nvPr/>
            </p:nvSpPr>
            <p:spPr bwMode="auto">
              <a:xfrm>
                <a:off x="3116164" y="3904068"/>
                <a:ext cx="119761" cy="119761"/>
              </a:xfrm>
              <a:custGeom>
                <a:avLst/>
                <a:gdLst>
                  <a:gd name="T0" fmla="*/ 28 w 778"/>
                  <a:gd name="T1" fmla="*/ 616 h 778"/>
                  <a:gd name="T2" fmla="*/ 28 w 778"/>
                  <a:gd name="T3" fmla="*/ 616 h 778"/>
                  <a:gd name="T4" fmla="*/ 616 w 778"/>
                  <a:gd name="T5" fmla="*/ 28 h 778"/>
                  <a:gd name="T6" fmla="*/ 616 w 778"/>
                  <a:gd name="T7" fmla="*/ 28 h 778"/>
                  <a:gd name="T8" fmla="*/ 630 w 778"/>
                  <a:gd name="T9" fmla="*/ 16 h 778"/>
                  <a:gd name="T10" fmla="*/ 646 w 778"/>
                  <a:gd name="T11" fmla="*/ 6 h 778"/>
                  <a:gd name="T12" fmla="*/ 664 w 778"/>
                  <a:gd name="T13" fmla="*/ 2 h 778"/>
                  <a:gd name="T14" fmla="*/ 682 w 778"/>
                  <a:gd name="T15" fmla="*/ 0 h 778"/>
                  <a:gd name="T16" fmla="*/ 702 w 778"/>
                  <a:gd name="T17" fmla="*/ 2 h 778"/>
                  <a:gd name="T18" fmla="*/ 718 w 778"/>
                  <a:gd name="T19" fmla="*/ 6 h 778"/>
                  <a:gd name="T20" fmla="*/ 734 w 778"/>
                  <a:gd name="T21" fmla="*/ 16 h 778"/>
                  <a:gd name="T22" fmla="*/ 748 w 778"/>
                  <a:gd name="T23" fmla="*/ 28 h 778"/>
                  <a:gd name="T24" fmla="*/ 748 w 778"/>
                  <a:gd name="T25" fmla="*/ 28 h 778"/>
                  <a:gd name="T26" fmla="*/ 762 w 778"/>
                  <a:gd name="T27" fmla="*/ 44 h 778"/>
                  <a:gd name="T28" fmla="*/ 770 w 778"/>
                  <a:gd name="T29" fmla="*/ 60 h 778"/>
                  <a:gd name="T30" fmla="*/ 776 w 778"/>
                  <a:gd name="T31" fmla="*/ 78 h 778"/>
                  <a:gd name="T32" fmla="*/ 778 w 778"/>
                  <a:gd name="T33" fmla="*/ 96 h 778"/>
                  <a:gd name="T34" fmla="*/ 776 w 778"/>
                  <a:gd name="T35" fmla="*/ 114 h 778"/>
                  <a:gd name="T36" fmla="*/ 770 w 778"/>
                  <a:gd name="T37" fmla="*/ 132 h 778"/>
                  <a:gd name="T38" fmla="*/ 762 w 778"/>
                  <a:gd name="T39" fmla="*/ 150 h 778"/>
                  <a:gd name="T40" fmla="*/ 748 w 778"/>
                  <a:gd name="T41" fmla="*/ 164 h 778"/>
                  <a:gd name="T42" fmla="*/ 748 w 778"/>
                  <a:gd name="T43" fmla="*/ 164 h 778"/>
                  <a:gd name="T44" fmla="*/ 164 w 778"/>
                  <a:gd name="T45" fmla="*/ 748 h 778"/>
                  <a:gd name="T46" fmla="*/ 164 w 778"/>
                  <a:gd name="T47" fmla="*/ 748 h 778"/>
                  <a:gd name="T48" fmla="*/ 150 w 778"/>
                  <a:gd name="T49" fmla="*/ 760 h 778"/>
                  <a:gd name="T50" fmla="*/ 132 w 778"/>
                  <a:gd name="T51" fmla="*/ 770 h 778"/>
                  <a:gd name="T52" fmla="*/ 116 w 778"/>
                  <a:gd name="T53" fmla="*/ 776 h 778"/>
                  <a:gd name="T54" fmla="*/ 96 w 778"/>
                  <a:gd name="T55" fmla="*/ 778 h 778"/>
                  <a:gd name="T56" fmla="*/ 78 w 778"/>
                  <a:gd name="T57" fmla="*/ 776 h 778"/>
                  <a:gd name="T58" fmla="*/ 60 w 778"/>
                  <a:gd name="T59" fmla="*/ 770 h 778"/>
                  <a:gd name="T60" fmla="*/ 44 w 778"/>
                  <a:gd name="T61" fmla="*/ 760 h 778"/>
                  <a:gd name="T62" fmla="*/ 28 w 778"/>
                  <a:gd name="T63" fmla="*/ 748 h 778"/>
                  <a:gd name="T64" fmla="*/ 28 w 778"/>
                  <a:gd name="T65" fmla="*/ 748 h 778"/>
                  <a:gd name="T66" fmla="*/ 28 w 778"/>
                  <a:gd name="T67" fmla="*/ 748 h 778"/>
                  <a:gd name="T68" fmla="*/ 16 w 778"/>
                  <a:gd name="T69" fmla="*/ 734 h 778"/>
                  <a:gd name="T70" fmla="*/ 6 w 778"/>
                  <a:gd name="T71" fmla="*/ 718 h 778"/>
                  <a:gd name="T72" fmla="*/ 2 w 778"/>
                  <a:gd name="T73" fmla="*/ 700 h 778"/>
                  <a:gd name="T74" fmla="*/ 0 w 778"/>
                  <a:gd name="T75" fmla="*/ 682 h 778"/>
                  <a:gd name="T76" fmla="*/ 2 w 778"/>
                  <a:gd name="T77" fmla="*/ 664 h 778"/>
                  <a:gd name="T78" fmla="*/ 6 w 778"/>
                  <a:gd name="T79" fmla="*/ 646 h 778"/>
                  <a:gd name="T80" fmla="*/ 16 w 778"/>
                  <a:gd name="T81" fmla="*/ 630 h 778"/>
                  <a:gd name="T82" fmla="*/ 28 w 778"/>
                  <a:gd name="T83" fmla="*/ 61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8" h="778">
                    <a:moveTo>
                      <a:pt x="28" y="616"/>
                    </a:moveTo>
                    <a:lnTo>
                      <a:pt x="28" y="616"/>
                    </a:lnTo>
                    <a:lnTo>
                      <a:pt x="616" y="28"/>
                    </a:lnTo>
                    <a:lnTo>
                      <a:pt x="616" y="28"/>
                    </a:lnTo>
                    <a:lnTo>
                      <a:pt x="630" y="16"/>
                    </a:lnTo>
                    <a:lnTo>
                      <a:pt x="646" y="6"/>
                    </a:lnTo>
                    <a:lnTo>
                      <a:pt x="664" y="2"/>
                    </a:lnTo>
                    <a:lnTo>
                      <a:pt x="682" y="0"/>
                    </a:lnTo>
                    <a:lnTo>
                      <a:pt x="702" y="2"/>
                    </a:lnTo>
                    <a:lnTo>
                      <a:pt x="718" y="6"/>
                    </a:lnTo>
                    <a:lnTo>
                      <a:pt x="734" y="16"/>
                    </a:lnTo>
                    <a:lnTo>
                      <a:pt x="748" y="28"/>
                    </a:lnTo>
                    <a:lnTo>
                      <a:pt x="748" y="28"/>
                    </a:lnTo>
                    <a:lnTo>
                      <a:pt x="762" y="44"/>
                    </a:lnTo>
                    <a:lnTo>
                      <a:pt x="770" y="60"/>
                    </a:lnTo>
                    <a:lnTo>
                      <a:pt x="776" y="78"/>
                    </a:lnTo>
                    <a:lnTo>
                      <a:pt x="778" y="96"/>
                    </a:lnTo>
                    <a:lnTo>
                      <a:pt x="776" y="114"/>
                    </a:lnTo>
                    <a:lnTo>
                      <a:pt x="770" y="132"/>
                    </a:lnTo>
                    <a:lnTo>
                      <a:pt x="762" y="150"/>
                    </a:lnTo>
                    <a:lnTo>
                      <a:pt x="748" y="164"/>
                    </a:lnTo>
                    <a:lnTo>
                      <a:pt x="748" y="164"/>
                    </a:lnTo>
                    <a:lnTo>
                      <a:pt x="164" y="748"/>
                    </a:lnTo>
                    <a:lnTo>
                      <a:pt x="164" y="748"/>
                    </a:lnTo>
                    <a:lnTo>
                      <a:pt x="150" y="760"/>
                    </a:lnTo>
                    <a:lnTo>
                      <a:pt x="132" y="770"/>
                    </a:lnTo>
                    <a:lnTo>
                      <a:pt x="116" y="776"/>
                    </a:lnTo>
                    <a:lnTo>
                      <a:pt x="96" y="778"/>
                    </a:lnTo>
                    <a:lnTo>
                      <a:pt x="78" y="776"/>
                    </a:lnTo>
                    <a:lnTo>
                      <a:pt x="60" y="770"/>
                    </a:lnTo>
                    <a:lnTo>
                      <a:pt x="44" y="760"/>
                    </a:lnTo>
                    <a:lnTo>
                      <a:pt x="28" y="748"/>
                    </a:lnTo>
                    <a:lnTo>
                      <a:pt x="28" y="748"/>
                    </a:lnTo>
                    <a:lnTo>
                      <a:pt x="28" y="748"/>
                    </a:lnTo>
                    <a:lnTo>
                      <a:pt x="16" y="734"/>
                    </a:lnTo>
                    <a:lnTo>
                      <a:pt x="6" y="718"/>
                    </a:lnTo>
                    <a:lnTo>
                      <a:pt x="2" y="700"/>
                    </a:lnTo>
                    <a:lnTo>
                      <a:pt x="0" y="682"/>
                    </a:lnTo>
                    <a:lnTo>
                      <a:pt x="2" y="664"/>
                    </a:lnTo>
                    <a:lnTo>
                      <a:pt x="6" y="646"/>
                    </a:lnTo>
                    <a:lnTo>
                      <a:pt x="16" y="630"/>
                    </a:lnTo>
                    <a:lnTo>
                      <a:pt x="28" y="6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1" name="Freeform 17"/>
              <p:cNvSpPr>
                <a:spLocks/>
              </p:cNvSpPr>
              <p:nvPr/>
            </p:nvSpPr>
            <p:spPr bwMode="auto">
              <a:xfrm>
                <a:off x="3116164" y="3904068"/>
                <a:ext cx="119761" cy="119761"/>
              </a:xfrm>
              <a:custGeom>
                <a:avLst/>
                <a:gdLst>
                  <a:gd name="T0" fmla="*/ 28 w 778"/>
                  <a:gd name="T1" fmla="*/ 616 h 778"/>
                  <a:gd name="T2" fmla="*/ 28 w 778"/>
                  <a:gd name="T3" fmla="*/ 616 h 778"/>
                  <a:gd name="T4" fmla="*/ 616 w 778"/>
                  <a:gd name="T5" fmla="*/ 28 h 778"/>
                  <a:gd name="T6" fmla="*/ 616 w 778"/>
                  <a:gd name="T7" fmla="*/ 28 h 778"/>
                  <a:gd name="T8" fmla="*/ 630 w 778"/>
                  <a:gd name="T9" fmla="*/ 16 h 778"/>
                  <a:gd name="T10" fmla="*/ 646 w 778"/>
                  <a:gd name="T11" fmla="*/ 6 h 778"/>
                  <a:gd name="T12" fmla="*/ 664 w 778"/>
                  <a:gd name="T13" fmla="*/ 2 h 778"/>
                  <a:gd name="T14" fmla="*/ 682 w 778"/>
                  <a:gd name="T15" fmla="*/ 0 h 778"/>
                  <a:gd name="T16" fmla="*/ 702 w 778"/>
                  <a:gd name="T17" fmla="*/ 2 h 778"/>
                  <a:gd name="T18" fmla="*/ 718 w 778"/>
                  <a:gd name="T19" fmla="*/ 6 h 778"/>
                  <a:gd name="T20" fmla="*/ 734 w 778"/>
                  <a:gd name="T21" fmla="*/ 16 h 778"/>
                  <a:gd name="T22" fmla="*/ 748 w 778"/>
                  <a:gd name="T23" fmla="*/ 28 h 778"/>
                  <a:gd name="T24" fmla="*/ 748 w 778"/>
                  <a:gd name="T25" fmla="*/ 28 h 778"/>
                  <a:gd name="T26" fmla="*/ 762 w 778"/>
                  <a:gd name="T27" fmla="*/ 44 h 778"/>
                  <a:gd name="T28" fmla="*/ 770 w 778"/>
                  <a:gd name="T29" fmla="*/ 60 h 778"/>
                  <a:gd name="T30" fmla="*/ 776 w 778"/>
                  <a:gd name="T31" fmla="*/ 78 h 778"/>
                  <a:gd name="T32" fmla="*/ 778 w 778"/>
                  <a:gd name="T33" fmla="*/ 96 h 778"/>
                  <a:gd name="T34" fmla="*/ 776 w 778"/>
                  <a:gd name="T35" fmla="*/ 114 h 778"/>
                  <a:gd name="T36" fmla="*/ 770 w 778"/>
                  <a:gd name="T37" fmla="*/ 132 h 778"/>
                  <a:gd name="T38" fmla="*/ 762 w 778"/>
                  <a:gd name="T39" fmla="*/ 150 h 778"/>
                  <a:gd name="T40" fmla="*/ 748 w 778"/>
                  <a:gd name="T41" fmla="*/ 164 h 778"/>
                  <a:gd name="T42" fmla="*/ 748 w 778"/>
                  <a:gd name="T43" fmla="*/ 164 h 778"/>
                  <a:gd name="T44" fmla="*/ 164 w 778"/>
                  <a:gd name="T45" fmla="*/ 748 h 778"/>
                  <a:gd name="T46" fmla="*/ 164 w 778"/>
                  <a:gd name="T47" fmla="*/ 748 h 778"/>
                  <a:gd name="T48" fmla="*/ 150 w 778"/>
                  <a:gd name="T49" fmla="*/ 760 h 778"/>
                  <a:gd name="T50" fmla="*/ 132 w 778"/>
                  <a:gd name="T51" fmla="*/ 770 h 778"/>
                  <a:gd name="T52" fmla="*/ 116 w 778"/>
                  <a:gd name="T53" fmla="*/ 776 h 778"/>
                  <a:gd name="T54" fmla="*/ 96 w 778"/>
                  <a:gd name="T55" fmla="*/ 778 h 778"/>
                  <a:gd name="T56" fmla="*/ 78 w 778"/>
                  <a:gd name="T57" fmla="*/ 776 h 778"/>
                  <a:gd name="T58" fmla="*/ 60 w 778"/>
                  <a:gd name="T59" fmla="*/ 770 h 778"/>
                  <a:gd name="T60" fmla="*/ 44 w 778"/>
                  <a:gd name="T61" fmla="*/ 760 h 778"/>
                  <a:gd name="T62" fmla="*/ 28 w 778"/>
                  <a:gd name="T63" fmla="*/ 748 h 778"/>
                  <a:gd name="T64" fmla="*/ 28 w 778"/>
                  <a:gd name="T65" fmla="*/ 748 h 778"/>
                  <a:gd name="T66" fmla="*/ 28 w 778"/>
                  <a:gd name="T67" fmla="*/ 748 h 778"/>
                  <a:gd name="T68" fmla="*/ 16 w 778"/>
                  <a:gd name="T69" fmla="*/ 734 h 778"/>
                  <a:gd name="T70" fmla="*/ 6 w 778"/>
                  <a:gd name="T71" fmla="*/ 718 h 778"/>
                  <a:gd name="T72" fmla="*/ 2 w 778"/>
                  <a:gd name="T73" fmla="*/ 700 h 778"/>
                  <a:gd name="T74" fmla="*/ 0 w 778"/>
                  <a:gd name="T75" fmla="*/ 682 h 778"/>
                  <a:gd name="T76" fmla="*/ 2 w 778"/>
                  <a:gd name="T77" fmla="*/ 664 h 778"/>
                  <a:gd name="T78" fmla="*/ 6 w 778"/>
                  <a:gd name="T79" fmla="*/ 646 h 778"/>
                  <a:gd name="T80" fmla="*/ 16 w 778"/>
                  <a:gd name="T81" fmla="*/ 630 h 778"/>
                  <a:gd name="T82" fmla="*/ 28 w 778"/>
                  <a:gd name="T83" fmla="*/ 61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8" h="778">
                    <a:moveTo>
                      <a:pt x="28" y="616"/>
                    </a:moveTo>
                    <a:lnTo>
                      <a:pt x="28" y="616"/>
                    </a:lnTo>
                    <a:lnTo>
                      <a:pt x="616" y="28"/>
                    </a:lnTo>
                    <a:lnTo>
                      <a:pt x="616" y="28"/>
                    </a:lnTo>
                    <a:lnTo>
                      <a:pt x="630" y="16"/>
                    </a:lnTo>
                    <a:lnTo>
                      <a:pt x="646" y="6"/>
                    </a:lnTo>
                    <a:lnTo>
                      <a:pt x="664" y="2"/>
                    </a:lnTo>
                    <a:lnTo>
                      <a:pt x="682" y="0"/>
                    </a:lnTo>
                    <a:lnTo>
                      <a:pt x="702" y="2"/>
                    </a:lnTo>
                    <a:lnTo>
                      <a:pt x="718" y="6"/>
                    </a:lnTo>
                    <a:lnTo>
                      <a:pt x="734" y="16"/>
                    </a:lnTo>
                    <a:lnTo>
                      <a:pt x="748" y="28"/>
                    </a:lnTo>
                    <a:lnTo>
                      <a:pt x="748" y="28"/>
                    </a:lnTo>
                    <a:lnTo>
                      <a:pt x="762" y="44"/>
                    </a:lnTo>
                    <a:lnTo>
                      <a:pt x="770" y="60"/>
                    </a:lnTo>
                    <a:lnTo>
                      <a:pt x="776" y="78"/>
                    </a:lnTo>
                    <a:lnTo>
                      <a:pt x="778" y="96"/>
                    </a:lnTo>
                    <a:lnTo>
                      <a:pt x="776" y="114"/>
                    </a:lnTo>
                    <a:lnTo>
                      <a:pt x="770" y="132"/>
                    </a:lnTo>
                    <a:lnTo>
                      <a:pt x="762" y="150"/>
                    </a:lnTo>
                    <a:lnTo>
                      <a:pt x="748" y="164"/>
                    </a:lnTo>
                    <a:lnTo>
                      <a:pt x="748" y="164"/>
                    </a:lnTo>
                    <a:lnTo>
                      <a:pt x="164" y="748"/>
                    </a:lnTo>
                    <a:lnTo>
                      <a:pt x="164" y="748"/>
                    </a:lnTo>
                    <a:lnTo>
                      <a:pt x="150" y="760"/>
                    </a:lnTo>
                    <a:lnTo>
                      <a:pt x="132" y="770"/>
                    </a:lnTo>
                    <a:lnTo>
                      <a:pt x="116" y="776"/>
                    </a:lnTo>
                    <a:lnTo>
                      <a:pt x="96" y="778"/>
                    </a:lnTo>
                    <a:lnTo>
                      <a:pt x="78" y="776"/>
                    </a:lnTo>
                    <a:lnTo>
                      <a:pt x="60" y="770"/>
                    </a:lnTo>
                    <a:lnTo>
                      <a:pt x="44" y="760"/>
                    </a:lnTo>
                    <a:lnTo>
                      <a:pt x="28" y="748"/>
                    </a:lnTo>
                    <a:lnTo>
                      <a:pt x="28" y="748"/>
                    </a:lnTo>
                    <a:lnTo>
                      <a:pt x="28" y="748"/>
                    </a:lnTo>
                    <a:lnTo>
                      <a:pt x="16" y="734"/>
                    </a:lnTo>
                    <a:lnTo>
                      <a:pt x="6" y="718"/>
                    </a:lnTo>
                    <a:lnTo>
                      <a:pt x="2" y="700"/>
                    </a:lnTo>
                    <a:lnTo>
                      <a:pt x="0" y="682"/>
                    </a:lnTo>
                    <a:lnTo>
                      <a:pt x="2" y="664"/>
                    </a:lnTo>
                    <a:lnTo>
                      <a:pt x="6" y="646"/>
                    </a:lnTo>
                    <a:lnTo>
                      <a:pt x="16" y="630"/>
                    </a:lnTo>
                    <a:lnTo>
                      <a:pt x="28" y="6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096" name="Freeform 18"/>
              <p:cNvSpPr>
                <a:spLocks/>
              </p:cNvSpPr>
              <p:nvPr/>
            </p:nvSpPr>
            <p:spPr bwMode="auto">
              <a:xfrm>
                <a:off x="3116164" y="3904068"/>
                <a:ext cx="119761" cy="119761"/>
              </a:xfrm>
              <a:custGeom>
                <a:avLst/>
                <a:gdLst>
                  <a:gd name="T0" fmla="*/ 164 w 778"/>
                  <a:gd name="T1" fmla="*/ 28 h 778"/>
                  <a:gd name="T2" fmla="*/ 164 w 778"/>
                  <a:gd name="T3" fmla="*/ 28 h 778"/>
                  <a:gd name="T4" fmla="*/ 748 w 778"/>
                  <a:gd name="T5" fmla="*/ 616 h 778"/>
                  <a:gd name="T6" fmla="*/ 748 w 778"/>
                  <a:gd name="T7" fmla="*/ 616 h 778"/>
                  <a:gd name="T8" fmla="*/ 762 w 778"/>
                  <a:gd name="T9" fmla="*/ 630 h 778"/>
                  <a:gd name="T10" fmla="*/ 770 w 778"/>
                  <a:gd name="T11" fmla="*/ 646 h 778"/>
                  <a:gd name="T12" fmla="*/ 776 w 778"/>
                  <a:gd name="T13" fmla="*/ 664 h 778"/>
                  <a:gd name="T14" fmla="*/ 778 w 778"/>
                  <a:gd name="T15" fmla="*/ 682 h 778"/>
                  <a:gd name="T16" fmla="*/ 776 w 778"/>
                  <a:gd name="T17" fmla="*/ 700 h 778"/>
                  <a:gd name="T18" fmla="*/ 770 w 778"/>
                  <a:gd name="T19" fmla="*/ 718 h 778"/>
                  <a:gd name="T20" fmla="*/ 762 w 778"/>
                  <a:gd name="T21" fmla="*/ 734 h 778"/>
                  <a:gd name="T22" fmla="*/ 748 w 778"/>
                  <a:gd name="T23" fmla="*/ 748 h 778"/>
                  <a:gd name="T24" fmla="*/ 748 w 778"/>
                  <a:gd name="T25" fmla="*/ 748 h 778"/>
                  <a:gd name="T26" fmla="*/ 734 w 778"/>
                  <a:gd name="T27" fmla="*/ 760 h 778"/>
                  <a:gd name="T28" fmla="*/ 718 w 778"/>
                  <a:gd name="T29" fmla="*/ 770 h 778"/>
                  <a:gd name="T30" fmla="*/ 702 w 778"/>
                  <a:gd name="T31" fmla="*/ 776 h 778"/>
                  <a:gd name="T32" fmla="*/ 682 w 778"/>
                  <a:gd name="T33" fmla="*/ 778 h 778"/>
                  <a:gd name="T34" fmla="*/ 664 w 778"/>
                  <a:gd name="T35" fmla="*/ 776 h 778"/>
                  <a:gd name="T36" fmla="*/ 646 w 778"/>
                  <a:gd name="T37" fmla="*/ 770 h 778"/>
                  <a:gd name="T38" fmla="*/ 630 w 778"/>
                  <a:gd name="T39" fmla="*/ 760 h 778"/>
                  <a:gd name="T40" fmla="*/ 616 w 778"/>
                  <a:gd name="T41" fmla="*/ 748 h 778"/>
                  <a:gd name="T42" fmla="*/ 616 w 778"/>
                  <a:gd name="T43" fmla="*/ 748 h 778"/>
                  <a:gd name="T44" fmla="*/ 28 w 778"/>
                  <a:gd name="T45" fmla="*/ 164 h 778"/>
                  <a:gd name="T46" fmla="*/ 28 w 778"/>
                  <a:gd name="T47" fmla="*/ 164 h 778"/>
                  <a:gd name="T48" fmla="*/ 16 w 778"/>
                  <a:gd name="T49" fmla="*/ 150 h 778"/>
                  <a:gd name="T50" fmla="*/ 6 w 778"/>
                  <a:gd name="T51" fmla="*/ 132 h 778"/>
                  <a:gd name="T52" fmla="*/ 2 w 778"/>
                  <a:gd name="T53" fmla="*/ 114 h 778"/>
                  <a:gd name="T54" fmla="*/ 0 w 778"/>
                  <a:gd name="T55" fmla="*/ 96 h 778"/>
                  <a:gd name="T56" fmla="*/ 2 w 778"/>
                  <a:gd name="T57" fmla="*/ 78 h 778"/>
                  <a:gd name="T58" fmla="*/ 6 w 778"/>
                  <a:gd name="T59" fmla="*/ 60 h 778"/>
                  <a:gd name="T60" fmla="*/ 16 w 778"/>
                  <a:gd name="T61" fmla="*/ 44 h 778"/>
                  <a:gd name="T62" fmla="*/ 28 w 778"/>
                  <a:gd name="T63" fmla="*/ 28 h 778"/>
                  <a:gd name="T64" fmla="*/ 28 w 778"/>
                  <a:gd name="T65" fmla="*/ 28 h 778"/>
                  <a:gd name="T66" fmla="*/ 28 w 778"/>
                  <a:gd name="T67" fmla="*/ 28 h 778"/>
                  <a:gd name="T68" fmla="*/ 44 w 778"/>
                  <a:gd name="T69" fmla="*/ 16 h 778"/>
                  <a:gd name="T70" fmla="*/ 60 w 778"/>
                  <a:gd name="T71" fmla="*/ 6 h 778"/>
                  <a:gd name="T72" fmla="*/ 78 w 778"/>
                  <a:gd name="T73" fmla="*/ 2 h 778"/>
                  <a:gd name="T74" fmla="*/ 96 w 778"/>
                  <a:gd name="T75" fmla="*/ 0 h 778"/>
                  <a:gd name="T76" fmla="*/ 116 w 778"/>
                  <a:gd name="T77" fmla="*/ 2 h 778"/>
                  <a:gd name="T78" fmla="*/ 132 w 778"/>
                  <a:gd name="T79" fmla="*/ 6 h 778"/>
                  <a:gd name="T80" fmla="*/ 150 w 778"/>
                  <a:gd name="T81" fmla="*/ 16 h 778"/>
                  <a:gd name="T82" fmla="*/ 164 w 778"/>
                  <a:gd name="T83" fmla="*/ 28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8" h="778">
                    <a:moveTo>
                      <a:pt x="164" y="28"/>
                    </a:moveTo>
                    <a:lnTo>
                      <a:pt x="164" y="28"/>
                    </a:lnTo>
                    <a:lnTo>
                      <a:pt x="748" y="616"/>
                    </a:lnTo>
                    <a:lnTo>
                      <a:pt x="748" y="616"/>
                    </a:lnTo>
                    <a:lnTo>
                      <a:pt x="762" y="630"/>
                    </a:lnTo>
                    <a:lnTo>
                      <a:pt x="770" y="646"/>
                    </a:lnTo>
                    <a:lnTo>
                      <a:pt x="776" y="664"/>
                    </a:lnTo>
                    <a:lnTo>
                      <a:pt x="778" y="682"/>
                    </a:lnTo>
                    <a:lnTo>
                      <a:pt x="776" y="700"/>
                    </a:lnTo>
                    <a:lnTo>
                      <a:pt x="770" y="718"/>
                    </a:lnTo>
                    <a:lnTo>
                      <a:pt x="762" y="734"/>
                    </a:lnTo>
                    <a:lnTo>
                      <a:pt x="748" y="748"/>
                    </a:lnTo>
                    <a:lnTo>
                      <a:pt x="748" y="748"/>
                    </a:lnTo>
                    <a:lnTo>
                      <a:pt x="734" y="760"/>
                    </a:lnTo>
                    <a:lnTo>
                      <a:pt x="718" y="770"/>
                    </a:lnTo>
                    <a:lnTo>
                      <a:pt x="702" y="776"/>
                    </a:lnTo>
                    <a:lnTo>
                      <a:pt x="682" y="778"/>
                    </a:lnTo>
                    <a:lnTo>
                      <a:pt x="664" y="776"/>
                    </a:lnTo>
                    <a:lnTo>
                      <a:pt x="646" y="770"/>
                    </a:lnTo>
                    <a:lnTo>
                      <a:pt x="630" y="760"/>
                    </a:lnTo>
                    <a:lnTo>
                      <a:pt x="616" y="748"/>
                    </a:lnTo>
                    <a:lnTo>
                      <a:pt x="616" y="748"/>
                    </a:lnTo>
                    <a:lnTo>
                      <a:pt x="28" y="164"/>
                    </a:lnTo>
                    <a:lnTo>
                      <a:pt x="28" y="164"/>
                    </a:lnTo>
                    <a:lnTo>
                      <a:pt x="16" y="150"/>
                    </a:lnTo>
                    <a:lnTo>
                      <a:pt x="6" y="132"/>
                    </a:lnTo>
                    <a:lnTo>
                      <a:pt x="2" y="114"/>
                    </a:lnTo>
                    <a:lnTo>
                      <a:pt x="0" y="96"/>
                    </a:lnTo>
                    <a:lnTo>
                      <a:pt x="2" y="78"/>
                    </a:lnTo>
                    <a:lnTo>
                      <a:pt x="6" y="60"/>
                    </a:lnTo>
                    <a:lnTo>
                      <a:pt x="16" y="44"/>
                    </a:lnTo>
                    <a:lnTo>
                      <a:pt x="28" y="28"/>
                    </a:lnTo>
                    <a:lnTo>
                      <a:pt x="28" y="28"/>
                    </a:lnTo>
                    <a:lnTo>
                      <a:pt x="28" y="28"/>
                    </a:lnTo>
                    <a:lnTo>
                      <a:pt x="44" y="16"/>
                    </a:lnTo>
                    <a:lnTo>
                      <a:pt x="60" y="6"/>
                    </a:lnTo>
                    <a:lnTo>
                      <a:pt x="78" y="2"/>
                    </a:lnTo>
                    <a:lnTo>
                      <a:pt x="96" y="0"/>
                    </a:lnTo>
                    <a:lnTo>
                      <a:pt x="116" y="2"/>
                    </a:lnTo>
                    <a:lnTo>
                      <a:pt x="132" y="6"/>
                    </a:lnTo>
                    <a:lnTo>
                      <a:pt x="150" y="16"/>
                    </a:lnTo>
                    <a:lnTo>
                      <a:pt x="164" y="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099" name="Freeform 20"/>
              <p:cNvSpPr>
                <a:spLocks noEditPoints="1"/>
              </p:cNvSpPr>
              <p:nvPr/>
            </p:nvSpPr>
            <p:spPr bwMode="auto">
              <a:xfrm>
                <a:off x="3127863" y="3915767"/>
                <a:ext cx="96363" cy="96055"/>
              </a:xfrm>
              <a:custGeom>
                <a:avLst/>
                <a:gdLst>
                  <a:gd name="T0" fmla="*/ 332 w 626"/>
                  <a:gd name="T1" fmla="*/ 154 h 624"/>
                  <a:gd name="T2" fmla="*/ 378 w 626"/>
                  <a:gd name="T3" fmla="*/ 166 h 624"/>
                  <a:gd name="T4" fmla="*/ 418 w 626"/>
                  <a:gd name="T5" fmla="*/ 190 h 624"/>
                  <a:gd name="T6" fmla="*/ 448 w 626"/>
                  <a:gd name="T7" fmla="*/ 224 h 624"/>
                  <a:gd name="T8" fmla="*/ 468 w 626"/>
                  <a:gd name="T9" fmla="*/ 266 h 624"/>
                  <a:gd name="T10" fmla="*/ 476 w 626"/>
                  <a:gd name="T11" fmla="*/ 314 h 624"/>
                  <a:gd name="T12" fmla="*/ 472 w 626"/>
                  <a:gd name="T13" fmla="*/ 348 h 624"/>
                  <a:gd name="T14" fmla="*/ 456 w 626"/>
                  <a:gd name="T15" fmla="*/ 392 h 624"/>
                  <a:gd name="T16" fmla="*/ 428 w 626"/>
                  <a:gd name="T17" fmla="*/ 428 h 624"/>
                  <a:gd name="T18" fmla="*/ 392 w 626"/>
                  <a:gd name="T19" fmla="*/ 456 h 624"/>
                  <a:gd name="T20" fmla="*/ 348 w 626"/>
                  <a:gd name="T21" fmla="*/ 472 h 624"/>
                  <a:gd name="T22" fmla="*/ 314 w 626"/>
                  <a:gd name="T23" fmla="*/ 476 h 624"/>
                  <a:gd name="T24" fmla="*/ 266 w 626"/>
                  <a:gd name="T25" fmla="*/ 468 h 624"/>
                  <a:gd name="T26" fmla="*/ 224 w 626"/>
                  <a:gd name="T27" fmla="*/ 448 h 624"/>
                  <a:gd name="T28" fmla="*/ 188 w 626"/>
                  <a:gd name="T29" fmla="*/ 418 h 624"/>
                  <a:gd name="T30" fmla="*/ 162 w 626"/>
                  <a:gd name="T31" fmla="*/ 378 h 624"/>
                  <a:gd name="T32" fmla="*/ 150 w 626"/>
                  <a:gd name="T33" fmla="*/ 332 h 624"/>
                  <a:gd name="T34" fmla="*/ 150 w 626"/>
                  <a:gd name="T35" fmla="*/ 298 h 624"/>
                  <a:gd name="T36" fmla="*/ 162 w 626"/>
                  <a:gd name="T37" fmla="*/ 252 h 624"/>
                  <a:gd name="T38" fmla="*/ 188 w 626"/>
                  <a:gd name="T39" fmla="*/ 212 h 624"/>
                  <a:gd name="T40" fmla="*/ 224 w 626"/>
                  <a:gd name="T41" fmla="*/ 180 h 624"/>
                  <a:gd name="T42" fmla="*/ 266 w 626"/>
                  <a:gd name="T43" fmla="*/ 160 h 624"/>
                  <a:gd name="T44" fmla="*/ 314 w 626"/>
                  <a:gd name="T45" fmla="*/ 152 h 624"/>
                  <a:gd name="T46" fmla="*/ 282 w 626"/>
                  <a:gd name="T47" fmla="*/ 2 h 624"/>
                  <a:gd name="T48" fmla="*/ 192 w 626"/>
                  <a:gd name="T49" fmla="*/ 24 h 624"/>
                  <a:gd name="T50" fmla="*/ 114 w 626"/>
                  <a:gd name="T51" fmla="*/ 72 h 624"/>
                  <a:gd name="T52" fmla="*/ 54 w 626"/>
                  <a:gd name="T53" fmla="*/ 138 h 624"/>
                  <a:gd name="T54" fmla="*/ 14 w 626"/>
                  <a:gd name="T55" fmla="*/ 220 h 624"/>
                  <a:gd name="T56" fmla="*/ 0 w 626"/>
                  <a:gd name="T57" fmla="*/ 314 h 624"/>
                  <a:gd name="T58" fmla="*/ 6 w 626"/>
                  <a:gd name="T59" fmla="*/ 376 h 624"/>
                  <a:gd name="T60" fmla="*/ 38 w 626"/>
                  <a:gd name="T61" fmla="*/ 462 h 624"/>
                  <a:gd name="T62" fmla="*/ 92 w 626"/>
                  <a:gd name="T63" fmla="*/ 534 h 624"/>
                  <a:gd name="T64" fmla="*/ 164 w 626"/>
                  <a:gd name="T65" fmla="*/ 588 h 624"/>
                  <a:gd name="T66" fmla="*/ 252 w 626"/>
                  <a:gd name="T67" fmla="*/ 618 h 624"/>
                  <a:gd name="T68" fmla="*/ 314 w 626"/>
                  <a:gd name="T69" fmla="*/ 624 h 624"/>
                  <a:gd name="T70" fmla="*/ 406 w 626"/>
                  <a:gd name="T71" fmla="*/ 610 h 624"/>
                  <a:gd name="T72" fmla="*/ 488 w 626"/>
                  <a:gd name="T73" fmla="*/ 572 h 624"/>
                  <a:gd name="T74" fmla="*/ 554 w 626"/>
                  <a:gd name="T75" fmla="*/ 512 h 624"/>
                  <a:gd name="T76" fmla="*/ 600 w 626"/>
                  <a:gd name="T77" fmla="*/ 434 h 624"/>
                  <a:gd name="T78" fmla="*/ 624 w 626"/>
                  <a:gd name="T79" fmla="*/ 346 h 624"/>
                  <a:gd name="T80" fmla="*/ 624 w 626"/>
                  <a:gd name="T81" fmla="*/ 282 h 624"/>
                  <a:gd name="T82" fmla="*/ 600 w 626"/>
                  <a:gd name="T83" fmla="*/ 192 h 624"/>
                  <a:gd name="T84" fmla="*/ 554 w 626"/>
                  <a:gd name="T85" fmla="*/ 114 h 624"/>
                  <a:gd name="T86" fmla="*/ 488 w 626"/>
                  <a:gd name="T87" fmla="*/ 54 h 624"/>
                  <a:gd name="T88" fmla="*/ 406 w 626"/>
                  <a:gd name="T89" fmla="*/ 14 h 624"/>
                  <a:gd name="T90" fmla="*/ 314 w 626"/>
                  <a:gd name="T91"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6" h="624">
                    <a:moveTo>
                      <a:pt x="314" y="152"/>
                    </a:moveTo>
                    <a:lnTo>
                      <a:pt x="314" y="152"/>
                    </a:lnTo>
                    <a:lnTo>
                      <a:pt x="332" y="154"/>
                    </a:lnTo>
                    <a:lnTo>
                      <a:pt x="348" y="156"/>
                    </a:lnTo>
                    <a:lnTo>
                      <a:pt x="362" y="160"/>
                    </a:lnTo>
                    <a:lnTo>
                      <a:pt x="378" y="166"/>
                    </a:lnTo>
                    <a:lnTo>
                      <a:pt x="392" y="172"/>
                    </a:lnTo>
                    <a:lnTo>
                      <a:pt x="406" y="180"/>
                    </a:lnTo>
                    <a:lnTo>
                      <a:pt x="418" y="190"/>
                    </a:lnTo>
                    <a:lnTo>
                      <a:pt x="428" y="200"/>
                    </a:lnTo>
                    <a:lnTo>
                      <a:pt x="440" y="212"/>
                    </a:lnTo>
                    <a:lnTo>
                      <a:pt x="448" y="224"/>
                    </a:lnTo>
                    <a:lnTo>
                      <a:pt x="456" y="238"/>
                    </a:lnTo>
                    <a:lnTo>
                      <a:pt x="464" y="252"/>
                    </a:lnTo>
                    <a:lnTo>
                      <a:pt x="468" y="266"/>
                    </a:lnTo>
                    <a:lnTo>
                      <a:pt x="472" y="282"/>
                    </a:lnTo>
                    <a:lnTo>
                      <a:pt x="476" y="298"/>
                    </a:lnTo>
                    <a:lnTo>
                      <a:pt x="476" y="314"/>
                    </a:lnTo>
                    <a:lnTo>
                      <a:pt x="476" y="314"/>
                    </a:lnTo>
                    <a:lnTo>
                      <a:pt x="476" y="332"/>
                    </a:lnTo>
                    <a:lnTo>
                      <a:pt x="472" y="348"/>
                    </a:lnTo>
                    <a:lnTo>
                      <a:pt x="468" y="362"/>
                    </a:lnTo>
                    <a:lnTo>
                      <a:pt x="464" y="378"/>
                    </a:lnTo>
                    <a:lnTo>
                      <a:pt x="456" y="392"/>
                    </a:lnTo>
                    <a:lnTo>
                      <a:pt x="448" y="404"/>
                    </a:lnTo>
                    <a:lnTo>
                      <a:pt x="440" y="418"/>
                    </a:lnTo>
                    <a:lnTo>
                      <a:pt x="428" y="428"/>
                    </a:lnTo>
                    <a:lnTo>
                      <a:pt x="418" y="440"/>
                    </a:lnTo>
                    <a:lnTo>
                      <a:pt x="406" y="448"/>
                    </a:lnTo>
                    <a:lnTo>
                      <a:pt x="392" y="456"/>
                    </a:lnTo>
                    <a:lnTo>
                      <a:pt x="378" y="464"/>
                    </a:lnTo>
                    <a:lnTo>
                      <a:pt x="362" y="468"/>
                    </a:lnTo>
                    <a:lnTo>
                      <a:pt x="348" y="472"/>
                    </a:lnTo>
                    <a:lnTo>
                      <a:pt x="332" y="476"/>
                    </a:lnTo>
                    <a:lnTo>
                      <a:pt x="314" y="476"/>
                    </a:lnTo>
                    <a:lnTo>
                      <a:pt x="314" y="476"/>
                    </a:lnTo>
                    <a:lnTo>
                      <a:pt x="298" y="476"/>
                    </a:lnTo>
                    <a:lnTo>
                      <a:pt x="282" y="472"/>
                    </a:lnTo>
                    <a:lnTo>
                      <a:pt x="266" y="468"/>
                    </a:lnTo>
                    <a:lnTo>
                      <a:pt x="252" y="464"/>
                    </a:lnTo>
                    <a:lnTo>
                      <a:pt x="236" y="456"/>
                    </a:lnTo>
                    <a:lnTo>
                      <a:pt x="224" y="448"/>
                    </a:lnTo>
                    <a:lnTo>
                      <a:pt x="210" y="440"/>
                    </a:lnTo>
                    <a:lnTo>
                      <a:pt x="198" y="428"/>
                    </a:lnTo>
                    <a:lnTo>
                      <a:pt x="188" y="418"/>
                    </a:lnTo>
                    <a:lnTo>
                      <a:pt x="178" y="404"/>
                    </a:lnTo>
                    <a:lnTo>
                      <a:pt x="170" y="392"/>
                    </a:lnTo>
                    <a:lnTo>
                      <a:pt x="162" y="378"/>
                    </a:lnTo>
                    <a:lnTo>
                      <a:pt x="156" y="362"/>
                    </a:lnTo>
                    <a:lnTo>
                      <a:pt x="152" y="348"/>
                    </a:lnTo>
                    <a:lnTo>
                      <a:pt x="150" y="332"/>
                    </a:lnTo>
                    <a:lnTo>
                      <a:pt x="150" y="314"/>
                    </a:lnTo>
                    <a:lnTo>
                      <a:pt x="150" y="314"/>
                    </a:lnTo>
                    <a:lnTo>
                      <a:pt x="150" y="298"/>
                    </a:lnTo>
                    <a:lnTo>
                      <a:pt x="152" y="282"/>
                    </a:lnTo>
                    <a:lnTo>
                      <a:pt x="156" y="266"/>
                    </a:lnTo>
                    <a:lnTo>
                      <a:pt x="162" y="252"/>
                    </a:lnTo>
                    <a:lnTo>
                      <a:pt x="170" y="238"/>
                    </a:lnTo>
                    <a:lnTo>
                      <a:pt x="178" y="224"/>
                    </a:lnTo>
                    <a:lnTo>
                      <a:pt x="188" y="212"/>
                    </a:lnTo>
                    <a:lnTo>
                      <a:pt x="198" y="200"/>
                    </a:lnTo>
                    <a:lnTo>
                      <a:pt x="210" y="190"/>
                    </a:lnTo>
                    <a:lnTo>
                      <a:pt x="224" y="180"/>
                    </a:lnTo>
                    <a:lnTo>
                      <a:pt x="236" y="172"/>
                    </a:lnTo>
                    <a:lnTo>
                      <a:pt x="252" y="166"/>
                    </a:lnTo>
                    <a:lnTo>
                      <a:pt x="266" y="160"/>
                    </a:lnTo>
                    <a:lnTo>
                      <a:pt x="282" y="156"/>
                    </a:lnTo>
                    <a:lnTo>
                      <a:pt x="298" y="154"/>
                    </a:lnTo>
                    <a:lnTo>
                      <a:pt x="314" y="152"/>
                    </a:lnTo>
                    <a:close/>
                    <a:moveTo>
                      <a:pt x="314" y="0"/>
                    </a:moveTo>
                    <a:lnTo>
                      <a:pt x="314" y="0"/>
                    </a:lnTo>
                    <a:lnTo>
                      <a:pt x="282" y="2"/>
                    </a:lnTo>
                    <a:lnTo>
                      <a:pt x="252" y="6"/>
                    </a:lnTo>
                    <a:lnTo>
                      <a:pt x="222" y="14"/>
                    </a:lnTo>
                    <a:lnTo>
                      <a:pt x="192" y="24"/>
                    </a:lnTo>
                    <a:lnTo>
                      <a:pt x="164" y="38"/>
                    </a:lnTo>
                    <a:lnTo>
                      <a:pt x="138" y="54"/>
                    </a:lnTo>
                    <a:lnTo>
                      <a:pt x="114" y="72"/>
                    </a:lnTo>
                    <a:lnTo>
                      <a:pt x="92" y="92"/>
                    </a:lnTo>
                    <a:lnTo>
                      <a:pt x="72" y="114"/>
                    </a:lnTo>
                    <a:lnTo>
                      <a:pt x="54" y="138"/>
                    </a:lnTo>
                    <a:lnTo>
                      <a:pt x="38" y="164"/>
                    </a:lnTo>
                    <a:lnTo>
                      <a:pt x="24" y="192"/>
                    </a:lnTo>
                    <a:lnTo>
                      <a:pt x="14" y="220"/>
                    </a:lnTo>
                    <a:lnTo>
                      <a:pt x="6" y="250"/>
                    </a:lnTo>
                    <a:lnTo>
                      <a:pt x="2" y="282"/>
                    </a:lnTo>
                    <a:lnTo>
                      <a:pt x="0" y="314"/>
                    </a:lnTo>
                    <a:lnTo>
                      <a:pt x="0" y="314"/>
                    </a:lnTo>
                    <a:lnTo>
                      <a:pt x="2" y="346"/>
                    </a:lnTo>
                    <a:lnTo>
                      <a:pt x="6" y="376"/>
                    </a:lnTo>
                    <a:lnTo>
                      <a:pt x="14" y="406"/>
                    </a:lnTo>
                    <a:lnTo>
                      <a:pt x="24" y="434"/>
                    </a:lnTo>
                    <a:lnTo>
                      <a:pt x="38" y="462"/>
                    </a:lnTo>
                    <a:lnTo>
                      <a:pt x="54" y="488"/>
                    </a:lnTo>
                    <a:lnTo>
                      <a:pt x="72" y="512"/>
                    </a:lnTo>
                    <a:lnTo>
                      <a:pt x="92" y="534"/>
                    </a:lnTo>
                    <a:lnTo>
                      <a:pt x="114" y="554"/>
                    </a:lnTo>
                    <a:lnTo>
                      <a:pt x="138" y="572"/>
                    </a:lnTo>
                    <a:lnTo>
                      <a:pt x="164" y="588"/>
                    </a:lnTo>
                    <a:lnTo>
                      <a:pt x="192" y="600"/>
                    </a:lnTo>
                    <a:lnTo>
                      <a:pt x="222" y="610"/>
                    </a:lnTo>
                    <a:lnTo>
                      <a:pt x="252" y="618"/>
                    </a:lnTo>
                    <a:lnTo>
                      <a:pt x="282" y="624"/>
                    </a:lnTo>
                    <a:lnTo>
                      <a:pt x="314" y="624"/>
                    </a:lnTo>
                    <a:lnTo>
                      <a:pt x="314" y="624"/>
                    </a:lnTo>
                    <a:lnTo>
                      <a:pt x="346" y="624"/>
                    </a:lnTo>
                    <a:lnTo>
                      <a:pt x="378" y="618"/>
                    </a:lnTo>
                    <a:lnTo>
                      <a:pt x="406" y="610"/>
                    </a:lnTo>
                    <a:lnTo>
                      <a:pt x="436" y="600"/>
                    </a:lnTo>
                    <a:lnTo>
                      <a:pt x="462" y="588"/>
                    </a:lnTo>
                    <a:lnTo>
                      <a:pt x="488" y="572"/>
                    </a:lnTo>
                    <a:lnTo>
                      <a:pt x="512" y="554"/>
                    </a:lnTo>
                    <a:lnTo>
                      <a:pt x="534" y="534"/>
                    </a:lnTo>
                    <a:lnTo>
                      <a:pt x="554" y="512"/>
                    </a:lnTo>
                    <a:lnTo>
                      <a:pt x="572" y="488"/>
                    </a:lnTo>
                    <a:lnTo>
                      <a:pt x="588" y="462"/>
                    </a:lnTo>
                    <a:lnTo>
                      <a:pt x="600" y="434"/>
                    </a:lnTo>
                    <a:lnTo>
                      <a:pt x="610" y="406"/>
                    </a:lnTo>
                    <a:lnTo>
                      <a:pt x="618" y="376"/>
                    </a:lnTo>
                    <a:lnTo>
                      <a:pt x="624" y="346"/>
                    </a:lnTo>
                    <a:lnTo>
                      <a:pt x="626" y="314"/>
                    </a:lnTo>
                    <a:lnTo>
                      <a:pt x="626" y="314"/>
                    </a:lnTo>
                    <a:lnTo>
                      <a:pt x="624" y="282"/>
                    </a:lnTo>
                    <a:lnTo>
                      <a:pt x="618" y="250"/>
                    </a:lnTo>
                    <a:lnTo>
                      <a:pt x="610" y="220"/>
                    </a:lnTo>
                    <a:lnTo>
                      <a:pt x="600" y="192"/>
                    </a:lnTo>
                    <a:lnTo>
                      <a:pt x="588" y="164"/>
                    </a:lnTo>
                    <a:lnTo>
                      <a:pt x="572" y="138"/>
                    </a:lnTo>
                    <a:lnTo>
                      <a:pt x="554" y="114"/>
                    </a:lnTo>
                    <a:lnTo>
                      <a:pt x="534" y="92"/>
                    </a:lnTo>
                    <a:lnTo>
                      <a:pt x="512" y="72"/>
                    </a:lnTo>
                    <a:lnTo>
                      <a:pt x="488" y="54"/>
                    </a:lnTo>
                    <a:lnTo>
                      <a:pt x="462" y="38"/>
                    </a:lnTo>
                    <a:lnTo>
                      <a:pt x="436" y="24"/>
                    </a:lnTo>
                    <a:lnTo>
                      <a:pt x="406" y="14"/>
                    </a:lnTo>
                    <a:lnTo>
                      <a:pt x="378" y="6"/>
                    </a:lnTo>
                    <a:lnTo>
                      <a:pt x="346" y="2"/>
                    </a:lnTo>
                    <a:lnTo>
                      <a:pt x="314" y="0"/>
                    </a:lnTo>
                    <a:lnTo>
                      <a:pt x="314"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0" name="Freeform 21"/>
              <p:cNvSpPr>
                <a:spLocks/>
              </p:cNvSpPr>
              <p:nvPr/>
            </p:nvSpPr>
            <p:spPr bwMode="auto">
              <a:xfrm>
                <a:off x="3150953" y="3939165"/>
                <a:ext cx="50183" cy="49875"/>
              </a:xfrm>
              <a:custGeom>
                <a:avLst/>
                <a:gdLst>
                  <a:gd name="T0" fmla="*/ 164 w 326"/>
                  <a:gd name="T1" fmla="*/ 0 h 324"/>
                  <a:gd name="T2" fmla="*/ 198 w 326"/>
                  <a:gd name="T3" fmla="*/ 4 h 324"/>
                  <a:gd name="T4" fmla="*/ 228 w 326"/>
                  <a:gd name="T5" fmla="*/ 14 h 324"/>
                  <a:gd name="T6" fmla="*/ 256 w 326"/>
                  <a:gd name="T7" fmla="*/ 28 h 324"/>
                  <a:gd name="T8" fmla="*/ 278 w 326"/>
                  <a:gd name="T9" fmla="*/ 48 h 324"/>
                  <a:gd name="T10" fmla="*/ 298 w 326"/>
                  <a:gd name="T11" fmla="*/ 72 h 324"/>
                  <a:gd name="T12" fmla="*/ 314 w 326"/>
                  <a:gd name="T13" fmla="*/ 100 h 324"/>
                  <a:gd name="T14" fmla="*/ 322 w 326"/>
                  <a:gd name="T15" fmla="*/ 130 h 324"/>
                  <a:gd name="T16" fmla="*/ 326 w 326"/>
                  <a:gd name="T17" fmla="*/ 162 h 324"/>
                  <a:gd name="T18" fmla="*/ 326 w 326"/>
                  <a:gd name="T19" fmla="*/ 180 h 324"/>
                  <a:gd name="T20" fmla="*/ 318 w 326"/>
                  <a:gd name="T21" fmla="*/ 210 h 324"/>
                  <a:gd name="T22" fmla="*/ 306 w 326"/>
                  <a:gd name="T23" fmla="*/ 240 h 324"/>
                  <a:gd name="T24" fmla="*/ 290 w 326"/>
                  <a:gd name="T25" fmla="*/ 266 h 324"/>
                  <a:gd name="T26" fmla="*/ 268 w 326"/>
                  <a:gd name="T27" fmla="*/ 288 h 324"/>
                  <a:gd name="T28" fmla="*/ 242 w 326"/>
                  <a:gd name="T29" fmla="*/ 304 h 324"/>
                  <a:gd name="T30" fmla="*/ 212 w 326"/>
                  <a:gd name="T31" fmla="*/ 316 h 324"/>
                  <a:gd name="T32" fmla="*/ 182 w 326"/>
                  <a:gd name="T33" fmla="*/ 324 h 324"/>
                  <a:gd name="T34" fmla="*/ 164 w 326"/>
                  <a:gd name="T35" fmla="*/ 324 h 324"/>
                  <a:gd name="T36" fmla="*/ 132 w 326"/>
                  <a:gd name="T37" fmla="*/ 320 h 324"/>
                  <a:gd name="T38" fmla="*/ 102 w 326"/>
                  <a:gd name="T39" fmla="*/ 312 h 324"/>
                  <a:gd name="T40" fmla="*/ 74 w 326"/>
                  <a:gd name="T41" fmla="*/ 296 h 324"/>
                  <a:gd name="T42" fmla="*/ 48 w 326"/>
                  <a:gd name="T43" fmla="*/ 276 h 324"/>
                  <a:gd name="T44" fmla="*/ 28 w 326"/>
                  <a:gd name="T45" fmla="*/ 252 h 324"/>
                  <a:gd name="T46" fmla="*/ 12 w 326"/>
                  <a:gd name="T47" fmla="*/ 226 h 324"/>
                  <a:gd name="T48" fmla="*/ 2 w 326"/>
                  <a:gd name="T49" fmla="*/ 196 h 324"/>
                  <a:gd name="T50" fmla="*/ 0 w 326"/>
                  <a:gd name="T51" fmla="*/ 162 h 324"/>
                  <a:gd name="T52" fmla="*/ 0 w 326"/>
                  <a:gd name="T53" fmla="*/ 146 h 324"/>
                  <a:gd name="T54" fmla="*/ 6 w 326"/>
                  <a:gd name="T55" fmla="*/ 114 h 324"/>
                  <a:gd name="T56" fmla="*/ 20 w 326"/>
                  <a:gd name="T57" fmla="*/ 86 h 324"/>
                  <a:gd name="T58" fmla="*/ 38 w 326"/>
                  <a:gd name="T59" fmla="*/ 60 h 324"/>
                  <a:gd name="T60" fmla="*/ 60 w 326"/>
                  <a:gd name="T61" fmla="*/ 38 h 324"/>
                  <a:gd name="T62" fmla="*/ 86 w 326"/>
                  <a:gd name="T63" fmla="*/ 20 h 324"/>
                  <a:gd name="T64" fmla="*/ 116 w 326"/>
                  <a:gd name="T65" fmla="*/ 8 h 324"/>
                  <a:gd name="T66" fmla="*/ 148 w 326"/>
                  <a:gd name="T67" fmla="*/ 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6" h="324">
                    <a:moveTo>
                      <a:pt x="164" y="0"/>
                    </a:moveTo>
                    <a:lnTo>
                      <a:pt x="164" y="0"/>
                    </a:lnTo>
                    <a:lnTo>
                      <a:pt x="182" y="2"/>
                    </a:lnTo>
                    <a:lnTo>
                      <a:pt x="198" y="4"/>
                    </a:lnTo>
                    <a:lnTo>
                      <a:pt x="212" y="8"/>
                    </a:lnTo>
                    <a:lnTo>
                      <a:pt x="228" y="14"/>
                    </a:lnTo>
                    <a:lnTo>
                      <a:pt x="242" y="20"/>
                    </a:lnTo>
                    <a:lnTo>
                      <a:pt x="256" y="28"/>
                    </a:lnTo>
                    <a:lnTo>
                      <a:pt x="268" y="38"/>
                    </a:lnTo>
                    <a:lnTo>
                      <a:pt x="278" y="48"/>
                    </a:lnTo>
                    <a:lnTo>
                      <a:pt x="290" y="60"/>
                    </a:lnTo>
                    <a:lnTo>
                      <a:pt x="298" y="72"/>
                    </a:lnTo>
                    <a:lnTo>
                      <a:pt x="306" y="86"/>
                    </a:lnTo>
                    <a:lnTo>
                      <a:pt x="314" y="100"/>
                    </a:lnTo>
                    <a:lnTo>
                      <a:pt x="318" y="114"/>
                    </a:lnTo>
                    <a:lnTo>
                      <a:pt x="322" y="130"/>
                    </a:lnTo>
                    <a:lnTo>
                      <a:pt x="326" y="146"/>
                    </a:lnTo>
                    <a:lnTo>
                      <a:pt x="326" y="162"/>
                    </a:lnTo>
                    <a:lnTo>
                      <a:pt x="326" y="162"/>
                    </a:lnTo>
                    <a:lnTo>
                      <a:pt x="326" y="180"/>
                    </a:lnTo>
                    <a:lnTo>
                      <a:pt x="322" y="196"/>
                    </a:lnTo>
                    <a:lnTo>
                      <a:pt x="318" y="210"/>
                    </a:lnTo>
                    <a:lnTo>
                      <a:pt x="314" y="226"/>
                    </a:lnTo>
                    <a:lnTo>
                      <a:pt x="306" y="240"/>
                    </a:lnTo>
                    <a:lnTo>
                      <a:pt x="298" y="252"/>
                    </a:lnTo>
                    <a:lnTo>
                      <a:pt x="290" y="266"/>
                    </a:lnTo>
                    <a:lnTo>
                      <a:pt x="278" y="276"/>
                    </a:lnTo>
                    <a:lnTo>
                      <a:pt x="268" y="288"/>
                    </a:lnTo>
                    <a:lnTo>
                      <a:pt x="256" y="296"/>
                    </a:lnTo>
                    <a:lnTo>
                      <a:pt x="242" y="304"/>
                    </a:lnTo>
                    <a:lnTo>
                      <a:pt x="228" y="312"/>
                    </a:lnTo>
                    <a:lnTo>
                      <a:pt x="212" y="316"/>
                    </a:lnTo>
                    <a:lnTo>
                      <a:pt x="198" y="320"/>
                    </a:lnTo>
                    <a:lnTo>
                      <a:pt x="182" y="324"/>
                    </a:lnTo>
                    <a:lnTo>
                      <a:pt x="164" y="324"/>
                    </a:lnTo>
                    <a:lnTo>
                      <a:pt x="164" y="324"/>
                    </a:lnTo>
                    <a:lnTo>
                      <a:pt x="148" y="324"/>
                    </a:lnTo>
                    <a:lnTo>
                      <a:pt x="132" y="320"/>
                    </a:lnTo>
                    <a:lnTo>
                      <a:pt x="116" y="316"/>
                    </a:lnTo>
                    <a:lnTo>
                      <a:pt x="102" y="312"/>
                    </a:lnTo>
                    <a:lnTo>
                      <a:pt x="86" y="304"/>
                    </a:lnTo>
                    <a:lnTo>
                      <a:pt x="74" y="296"/>
                    </a:lnTo>
                    <a:lnTo>
                      <a:pt x="60" y="288"/>
                    </a:lnTo>
                    <a:lnTo>
                      <a:pt x="48" y="276"/>
                    </a:lnTo>
                    <a:lnTo>
                      <a:pt x="38" y="266"/>
                    </a:lnTo>
                    <a:lnTo>
                      <a:pt x="28" y="252"/>
                    </a:lnTo>
                    <a:lnTo>
                      <a:pt x="20" y="240"/>
                    </a:lnTo>
                    <a:lnTo>
                      <a:pt x="12" y="226"/>
                    </a:lnTo>
                    <a:lnTo>
                      <a:pt x="6" y="210"/>
                    </a:lnTo>
                    <a:lnTo>
                      <a:pt x="2" y="196"/>
                    </a:lnTo>
                    <a:lnTo>
                      <a:pt x="0" y="180"/>
                    </a:lnTo>
                    <a:lnTo>
                      <a:pt x="0" y="162"/>
                    </a:lnTo>
                    <a:lnTo>
                      <a:pt x="0" y="162"/>
                    </a:lnTo>
                    <a:lnTo>
                      <a:pt x="0" y="146"/>
                    </a:lnTo>
                    <a:lnTo>
                      <a:pt x="2" y="130"/>
                    </a:lnTo>
                    <a:lnTo>
                      <a:pt x="6" y="114"/>
                    </a:lnTo>
                    <a:lnTo>
                      <a:pt x="12" y="100"/>
                    </a:lnTo>
                    <a:lnTo>
                      <a:pt x="20" y="86"/>
                    </a:lnTo>
                    <a:lnTo>
                      <a:pt x="28" y="72"/>
                    </a:lnTo>
                    <a:lnTo>
                      <a:pt x="38" y="60"/>
                    </a:lnTo>
                    <a:lnTo>
                      <a:pt x="48" y="48"/>
                    </a:lnTo>
                    <a:lnTo>
                      <a:pt x="60" y="38"/>
                    </a:lnTo>
                    <a:lnTo>
                      <a:pt x="74" y="28"/>
                    </a:lnTo>
                    <a:lnTo>
                      <a:pt x="86" y="20"/>
                    </a:lnTo>
                    <a:lnTo>
                      <a:pt x="102" y="14"/>
                    </a:lnTo>
                    <a:lnTo>
                      <a:pt x="116" y="8"/>
                    </a:lnTo>
                    <a:lnTo>
                      <a:pt x="132" y="4"/>
                    </a:lnTo>
                    <a:lnTo>
                      <a:pt x="148" y="2"/>
                    </a:lnTo>
                    <a:lnTo>
                      <a:pt x="1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1" name="Freeform 22"/>
              <p:cNvSpPr>
                <a:spLocks/>
              </p:cNvSpPr>
              <p:nvPr/>
            </p:nvSpPr>
            <p:spPr bwMode="auto">
              <a:xfrm>
                <a:off x="3127863" y="3915767"/>
                <a:ext cx="96363" cy="96055"/>
              </a:xfrm>
              <a:custGeom>
                <a:avLst/>
                <a:gdLst>
                  <a:gd name="T0" fmla="*/ 314 w 626"/>
                  <a:gd name="T1" fmla="*/ 0 h 624"/>
                  <a:gd name="T2" fmla="*/ 252 w 626"/>
                  <a:gd name="T3" fmla="*/ 6 h 624"/>
                  <a:gd name="T4" fmla="*/ 192 w 626"/>
                  <a:gd name="T5" fmla="*/ 24 h 624"/>
                  <a:gd name="T6" fmla="*/ 138 w 626"/>
                  <a:gd name="T7" fmla="*/ 54 h 624"/>
                  <a:gd name="T8" fmla="*/ 92 w 626"/>
                  <a:gd name="T9" fmla="*/ 92 h 624"/>
                  <a:gd name="T10" fmla="*/ 54 w 626"/>
                  <a:gd name="T11" fmla="*/ 138 h 624"/>
                  <a:gd name="T12" fmla="*/ 24 w 626"/>
                  <a:gd name="T13" fmla="*/ 192 h 624"/>
                  <a:gd name="T14" fmla="*/ 6 w 626"/>
                  <a:gd name="T15" fmla="*/ 250 h 624"/>
                  <a:gd name="T16" fmla="*/ 0 w 626"/>
                  <a:gd name="T17" fmla="*/ 314 h 624"/>
                  <a:gd name="T18" fmla="*/ 2 w 626"/>
                  <a:gd name="T19" fmla="*/ 346 h 624"/>
                  <a:gd name="T20" fmla="*/ 14 w 626"/>
                  <a:gd name="T21" fmla="*/ 406 h 624"/>
                  <a:gd name="T22" fmla="*/ 38 w 626"/>
                  <a:gd name="T23" fmla="*/ 462 h 624"/>
                  <a:gd name="T24" fmla="*/ 72 w 626"/>
                  <a:gd name="T25" fmla="*/ 512 h 624"/>
                  <a:gd name="T26" fmla="*/ 114 w 626"/>
                  <a:gd name="T27" fmla="*/ 554 h 624"/>
                  <a:gd name="T28" fmla="*/ 164 w 626"/>
                  <a:gd name="T29" fmla="*/ 588 h 624"/>
                  <a:gd name="T30" fmla="*/ 222 w 626"/>
                  <a:gd name="T31" fmla="*/ 610 h 624"/>
                  <a:gd name="T32" fmla="*/ 282 w 626"/>
                  <a:gd name="T33" fmla="*/ 624 h 624"/>
                  <a:gd name="T34" fmla="*/ 314 w 626"/>
                  <a:gd name="T35" fmla="*/ 624 h 624"/>
                  <a:gd name="T36" fmla="*/ 378 w 626"/>
                  <a:gd name="T37" fmla="*/ 618 h 624"/>
                  <a:gd name="T38" fmla="*/ 436 w 626"/>
                  <a:gd name="T39" fmla="*/ 600 h 624"/>
                  <a:gd name="T40" fmla="*/ 488 w 626"/>
                  <a:gd name="T41" fmla="*/ 572 h 624"/>
                  <a:gd name="T42" fmla="*/ 534 w 626"/>
                  <a:gd name="T43" fmla="*/ 534 h 624"/>
                  <a:gd name="T44" fmla="*/ 572 w 626"/>
                  <a:gd name="T45" fmla="*/ 488 h 624"/>
                  <a:gd name="T46" fmla="*/ 600 w 626"/>
                  <a:gd name="T47" fmla="*/ 434 h 624"/>
                  <a:gd name="T48" fmla="*/ 618 w 626"/>
                  <a:gd name="T49" fmla="*/ 376 h 624"/>
                  <a:gd name="T50" fmla="*/ 626 w 626"/>
                  <a:gd name="T51" fmla="*/ 314 h 624"/>
                  <a:gd name="T52" fmla="*/ 624 w 626"/>
                  <a:gd name="T53" fmla="*/ 282 h 624"/>
                  <a:gd name="T54" fmla="*/ 610 w 626"/>
                  <a:gd name="T55" fmla="*/ 220 h 624"/>
                  <a:gd name="T56" fmla="*/ 588 w 626"/>
                  <a:gd name="T57" fmla="*/ 164 h 624"/>
                  <a:gd name="T58" fmla="*/ 554 w 626"/>
                  <a:gd name="T59" fmla="*/ 114 h 624"/>
                  <a:gd name="T60" fmla="*/ 512 w 626"/>
                  <a:gd name="T61" fmla="*/ 72 h 624"/>
                  <a:gd name="T62" fmla="*/ 462 w 626"/>
                  <a:gd name="T63" fmla="*/ 38 h 624"/>
                  <a:gd name="T64" fmla="*/ 406 w 626"/>
                  <a:gd name="T65" fmla="*/ 14 h 624"/>
                  <a:gd name="T66" fmla="*/ 346 w 626"/>
                  <a:gd name="T67" fmla="*/ 2 h 624"/>
                  <a:gd name="T68" fmla="*/ 314 w 626"/>
                  <a:gd name="T6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6" h="624">
                    <a:moveTo>
                      <a:pt x="314" y="0"/>
                    </a:moveTo>
                    <a:lnTo>
                      <a:pt x="314" y="0"/>
                    </a:lnTo>
                    <a:lnTo>
                      <a:pt x="282" y="2"/>
                    </a:lnTo>
                    <a:lnTo>
                      <a:pt x="252" y="6"/>
                    </a:lnTo>
                    <a:lnTo>
                      <a:pt x="222" y="14"/>
                    </a:lnTo>
                    <a:lnTo>
                      <a:pt x="192" y="24"/>
                    </a:lnTo>
                    <a:lnTo>
                      <a:pt x="164" y="38"/>
                    </a:lnTo>
                    <a:lnTo>
                      <a:pt x="138" y="54"/>
                    </a:lnTo>
                    <a:lnTo>
                      <a:pt x="114" y="72"/>
                    </a:lnTo>
                    <a:lnTo>
                      <a:pt x="92" y="92"/>
                    </a:lnTo>
                    <a:lnTo>
                      <a:pt x="72" y="114"/>
                    </a:lnTo>
                    <a:lnTo>
                      <a:pt x="54" y="138"/>
                    </a:lnTo>
                    <a:lnTo>
                      <a:pt x="38" y="164"/>
                    </a:lnTo>
                    <a:lnTo>
                      <a:pt x="24" y="192"/>
                    </a:lnTo>
                    <a:lnTo>
                      <a:pt x="14" y="220"/>
                    </a:lnTo>
                    <a:lnTo>
                      <a:pt x="6" y="250"/>
                    </a:lnTo>
                    <a:lnTo>
                      <a:pt x="2" y="282"/>
                    </a:lnTo>
                    <a:lnTo>
                      <a:pt x="0" y="314"/>
                    </a:lnTo>
                    <a:lnTo>
                      <a:pt x="0" y="314"/>
                    </a:lnTo>
                    <a:lnTo>
                      <a:pt x="2" y="346"/>
                    </a:lnTo>
                    <a:lnTo>
                      <a:pt x="6" y="376"/>
                    </a:lnTo>
                    <a:lnTo>
                      <a:pt x="14" y="406"/>
                    </a:lnTo>
                    <a:lnTo>
                      <a:pt x="24" y="434"/>
                    </a:lnTo>
                    <a:lnTo>
                      <a:pt x="38" y="462"/>
                    </a:lnTo>
                    <a:lnTo>
                      <a:pt x="54" y="488"/>
                    </a:lnTo>
                    <a:lnTo>
                      <a:pt x="72" y="512"/>
                    </a:lnTo>
                    <a:lnTo>
                      <a:pt x="92" y="534"/>
                    </a:lnTo>
                    <a:lnTo>
                      <a:pt x="114" y="554"/>
                    </a:lnTo>
                    <a:lnTo>
                      <a:pt x="138" y="572"/>
                    </a:lnTo>
                    <a:lnTo>
                      <a:pt x="164" y="588"/>
                    </a:lnTo>
                    <a:lnTo>
                      <a:pt x="192" y="600"/>
                    </a:lnTo>
                    <a:lnTo>
                      <a:pt x="222" y="610"/>
                    </a:lnTo>
                    <a:lnTo>
                      <a:pt x="252" y="618"/>
                    </a:lnTo>
                    <a:lnTo>
                      <a:pt x="282" y="624"/>
                    </a:lnTo>
                    <a:lnTo>
                      <a:pt x="314" y="624"/>
                    </a:lnTo>
                    <a:lnTo>
                      <a:pt x="314" y="624"/>
                    </a:lnTo>
                    <a:lnTo>
                      <a:pt x="346" y="624"/>
                    </a:lnTo>
                    <a:lnTo>
                      <a:pt x="378" y="618"/>
                    </a:lnTo>
                    <a:lnTo>
                      <a:pt x="406" y="610"/>
                    </a:lnTo>
                    <a:lnTo>
                      <a:pt x="436" y="600"/>
                    </a:lnTo>
                    <a:lnTo>
                      <a:pt x="462" y="588"/>
                    </a:lnTo>
                    <a:lnTo>
                      <a:pt x="488" y="572"/>
                    </a:lnTo>
                    <a:lnTo>
                      <a:pt x="512" y="554"/>
                    </a:lnTo>
                    <a:lnTo>
                      <a:pt x="534" y="534"/>
                    </a:lnTo>
                    <a:lnTo>
                      <a:pt x="554" y="512"/>
                    </a:lnTo>
                    <a:lnTo>
                      <a:pt x="572" y="488"/>
                    </a:lnTo>
                    <a:lnTo>
                      <a:pt x="588" y="462"/>
                    </a:lnTo>
                    <a:lnTo>
                      <a:pt x="600" y="434"/>
                    </a:lnTo>
                    <a:lnTo>
                      <a:pt x="610" y="406"/>
                    </a:lnTo>
                    <a:lnTo>
                      <a:pt x="618" y="376"/>
                    </a:lnTo>
                    <a:lnTo>
                      <a:pt x="624" y="346"/>
                    </a:lnTo>
                    <a:lnTo>
                      <a:pt x="626" y="314"/>
                    </a:lnTo>
                    <a:lnTo>
                      <a:pt x="626" y="314"/>
                    </a:lnTo>
                    <a:lnTo>
                      <a:pt x="624" y="282"/>
                    </a:lnTo>
                    <a:lnTo>
                      <a:pt x="618" y="250"/>
                    </a:lnTo>
                    <a:lnTo>
                      <a:pt x="610" y="220"/>
                    </a:lnTo>
                    <a:lnTo>
                      <a:pt x="600" y="192"/>
                    </a:lnTo>
                    <a:lnTo>
                      <a:pt x="588" y="164"/>
                    </a:lnTo>
                    <a:lnTo>
                      <a:pt x="572" y="138"/>
                    </a:lnTo>
                    <a:lnTo>
                      <a:pt x="554" y="114"/>
                    </a:lnTo>
                    <a:lnTo>
                      <a:pt x="534" y="92"/>
                    </a:lnTo>
                    <a:lnTo>
                      <a:pt x="512" y="72"/>
                    </a:lnTo>
                    <a:lnTo>
                      <a:pt x="488" y="54"/>
                    </a:lnTo>
                    <a:lnTo>
                      <a:pt x="462" y="38"/>
                    </a:lnTo>
                    <a:lnTo>
                      <a:pt x="436" y="24"/>
                    </a:lnTo>
                    <a:lnTo>
                      <a:pt x="406" y="14"/>
                    </a:lnTo>
                    <a:lnTo>
                      <a:pt x="378" y="6"/>
                    </a:lnTo>
                    <a:lnTo>
                      <a:pt x="346" y="2"/>
                    </a:lnTo>
                    <a:lnTo>
                      <a:pt x="314" y="0"/>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2" name="Freeform 23"/>
              <p:cNvSpPr>
                <a:spLocks/>
              </p:cNvSpPr>
              <p:nvPr/>
            </p:nvSpPr>
            <p:spPr bwMode="auto">
              <a:xfrm>
                <a:off x="3237157" y="3788617"/>
                <a:ext cx="23706" cy="127150"/>
              </a:xfrm>
              <a:custGeom>
                <a:avLst/>
                <a:gdLst>
                  <a:gd name="T0" fmla="*/ 0 w 154"/>
                  <a:gd name="T1" fmla="*/ 746 h 826"/>
                  <a:gd name="T2" fmla="*/ 0 w 154"/>
                  <a:gd name="T3" fmla="*/ 746 h 826"/>
                  <a:gd name="T4" fmla="*/ 0 w 154"/>
                  <a:gd name="T5" fmla="*/ 76 h 826"/>
                  <a:gd name="T6" fmla="*/ 0 w 154"/>
                  <a:gd name="T7" fmla="*/ 76 h 826"/>
                  <a:gd name="T8" fmla="*/ 2 w 154"/>
                  <a:gd name="T9" fmla="*/ 60 h 826"/>
                  <a:gd name="T10" fmla="*/ 6 w 154"/>
                  <a:gd name="T11" fmla="*/ 46 h 826"/>
                  <a:gd name="T12" fmla="*/ 14 w 154"/>
                  <a:gd name="T13" fmla="*/ 34 h 826"/>
                  <a:gd name="T14" fmla="*/ 24 w 154"/>
                  <a:gd name="T15" fmla="*/ 22 h 826"/>
                  <a:gd name="T16" fmla="*/ 34 w 154"/>
                  <a:gd name="T17" fmla="*/ 14 h 826"/>
                  <a:gd name="T18" fmla="*/ 48 w 154"/>
                  <a:gd name="T19" fmla="*/ 6 h 826"/>
                  <a:gd name="T20" fmla="*/ 64 w 154"/>
                  <a:gd name="T21" fmla="*/ 2 h 826"/>
                  <a:gd name="T22" fmla="*/ 80 w 154"/>
                  <a:gd name="T23" fmla="*/ 0 h 826"/>
                  <a:gd name="T24" fmla="*/ 80 w 154"/>
                  <a:gd name="T25" fmla="*/ 0 h 826"/>
                  <a:gd name="T26" fmla="*/ 94 w 154"/>
                  <a:gd name="T27" fmla="*/ 2 h 826"/>
                  <a:gd name="T28" fmla="*/ 108 w 154"/>
                  <a:gd name="T29" fmla="*/ 6 h 826"/>
                  <a:gd name="T30" fmla="*/ 120 w 154"/>
                  <a:gd name="T31" fmla="*/ 14 h 826"/>
                  <a:gd name="T32" fmla="*/ 132 w 154"/>
                  <a:gd name="T33" fmla="*/ 22 h 826"/>
                  <a:gd name="T34" fmla="*/ 140 w 154"/>
                  <a:gd name="T35" fmla="*/ 34 h 826"/>
                  <a:gd name="T36" fmla="*/ 148 w 154"/>
                  <a:gd name="T37" fmla="*/ 46 h 826"/>
                  <a:gd name="T38" fmla="*/ 152 w 154"/>
                  <a:gd name="T39" fmla="*/ 60 h 826"/>
                  <a:gd name="T40" fmla="*/ 154 w 154"/>
                  <a:gd name="T41" fmla="*/ 76 h 826"/>
                  <a:gd name="T42" fmla="*/ 154 w 154"/>
                  <a:gd name="T43" fmla="*/ 76 h 826"/>
                  <a:gd name="T44" fmla="*/ 154 w 154"/>
                  <a:gd name="T45" fmla="*/ 746 h 826"/>
                  <a:gd name="T46" fmla="*/ 154 w 154"/>
                  <a:gd name="T47" fmla="*/ 746 h 826"/>
                  <a:gd name="T48" fmla="*/ 152 w 154"/>
                  <a:gd name="T49" fmla="*/ 762 h 826"/>
                  <a:gd name="T50" fmla="*/ 148 w 154"/>
                  <a:gd name="T51" fmla="*/ 778 h 826"/>
                  <a:gd name="T52" fmla="*/ 140 w 154"/>
                  <a:gd name="T53" fmla="*/ 792 h 826"/>
                  <a:gd name="T54" fmla="*/ 132 w 154"/>
                  <a:gd name="T55" fmla="*/ 802 h 826"/>
                  <a:gd name="T56" fmla="*/ 120 w 154"/>
                  <a:gd name="T57" fmla="*/ 812 h 826"/>
                  <a:gd name="T58" fmla="*/ 108 w 154"/>
                  <a:gd name="T59" fmla="*/ 820 h 826"/>
                  <a:gd name="T60" fmla="*/ 94 w 154"/>
                  <a:gd name="T61" fmla="*/ 824 h 826"/>
                  <a:gd name="T62" fmla="*/ 80 w 154"/>
                  <a:gd name="T63" fmla="*/ 826 h 826"/>
                  <a:gd name="T64" fmla="*/ 80 w 154"/>
                  <a:gd name="T65" fmla="*/ 826 h 826"/>
                  <a:gd name="T66" fmla="*/ 64 w 154"/>
                  <a:gd name="T67" fmla="*/ 824 h 826"/>
                  <a:gd name="T68" fmla="*/ 48 w 154"/>
                  <a:gd name="T69" fmla="*/ 820 h 826"/>
                  <a:gd name="T70" fmla="*/ 34 w 154"/>
                  <a:gd name="T71" fmla="*/ 812 h 826"/>
                  <a:gd name="T72" fmla="*/ 24 w 154"/>
                  <a:gd name="T73" fmla="*/ 802 h 826"/>
                  <a:gd name="T74" fmla="*/ 14 w 154"/>
                  <a:gd name="T75" fmla="*/ 792 h 826"/>
                  <a:gd name="T76" fmla="*/ 6 w 154"/>
                  <a:gd name="T77" fmla="*/ 778 h 826"/>
                  <a:gd name="T78" fmla="*/ 2 w 154"/>
                  <a:gd name="T79" fmla="*/ 762 h 826"/>
                  <a:gd name="T80" fmla="*/ 0 w 154"/>
                  <a:gd name="T81" fmla="*/ 746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826">
                    <a:moveTo>
                      <a:pt x="0" y="746"/>
                    </a:moveTo>
                    <a:lnTo>
                      <a:pt x="0" y="746"/>
                    </a:lnTo>
                    <a:lnTo>
                      <a:pt x="0" y="76"/>
                    </a:lnTo>
                    <a:lnTo>
                      <a:pt x="0" y="76"/>
                    </a:lnTo>
                    <a:lnTo>
                      <a:pt x="2" y="60"/>
                    </a:lnTo>
                    <a:lnTo>
                      <a:pt x="6" y="46"/>
                    </a:lnTo>
                    <a:lnTo>
                      <a:pt x="14" y="34"/>
                    </a:lnTo>
                    <a:lnTo>
                      <a:pt x="24" y="22"/>
                    </a:lnTo>
                    <a:lnTo>
                      <a:pt x="34" y="14"/>
                    </a:lnTo>
                    <a:lnTo>
                      <a:pt x="48" y="6"/>
                    </a:lnTo>
                    <a:lnTo>
                      <a:pt x="64" y="2"/>
                    </a:lnTo>
                    <a:lnTo>
                      <a:pt x="80" y="0"/>
                    </a:lnTo>
                    <a:lnTo>
                      <a:pt x="80" y="0"/>
                    </a:lnTo>
                    <a:lnTo>
                      <a:pt x="94" y="2"/>
                    </a:lnTo>
                    <a:lnTo>
                      <a:pt x="108" y="6"/>
                    </a:lnTo>
                    <a:lnTo>
                      <a:pt x="120" y="14"/>
                    </a:lnTo>
                    <a:lnTo>
                      <a:pt x="132" y="22"/>
                    </a:lnTo>
                    <a:lnTo>
                      <a:pt x="140" y="34"/>
                    </a:lnTo>
                    <a:lnTo>
                      <a:pt x="148" y="46"/>
                    </a:lnTo>
                    <a:lnTo>
                      <a:pt x="152" y="60"/>
                    </a:lnTo>
                    <a:lnTo>
                      <a:pt x="154" y="76"/>
                    </a:lnTo>
                    <a:lnTo>
                      <a:pt x="154" y="76"/>
                    </a:lnTo>
                    <a:lnTo>
                      <a:pt x="154" y="746"/>
                    </a:lnTo>
                    <a:lnTo>
                      <a:pt x="154" y="746"/>
                    </a:lnTo>
                    <a:lnTo>
                      <a:pt x="152" y="762"/>
                    </a:lnTo>
                    <a:lnTo>
                      <a:pt x="148" y="778"/>
                    </a:lnTo>
                    <a:lnTo>
                      <a:pt x="140" y="792"/>
                    </a:lnTo>
                    <a:lnTo>
                      <a:pt x="132" y="802"/>
                    </a:lnTo>
                    <a:lnTo>
                      <a:pt x="120" y="812"/>
                    </a:lnTo>
                    <a:lnTo>
                      <a:pt x="108" y="820"/>
                    </a:lnTo>
                    <a:lnTo>
                      <a:pt x="94" y="824"/>
                    </a:lnTo>
                    <a:lnTo>
                      <a:pt x="80" y="826"/>
                    </a:lnTo>
                    <a:lnTo>
                      <a:pt x="80" y="826"/>
                    </a:lnTo>
                    <a:lnTo>
                      <a:pt x="64" y="824"/>
                    </a:lnTo>
                    <a:lnTo>
                      <a:pt x="48" y="820"/>
                    </a:lnTo>
                    <a:lnTo>
                      <a:pt x="34" y="812"/>
                    </a:lnTo>
                    <a:lnTo>
                      <a:pt x="24" y="802"/>
                    </a:lnTo>
                    <a:lnTo>
                      <a:pt x="14" y="792"/>
                    </a:lnTo>
                    <a:lnTo>
                      <a:pt x="6" y="778"/>
                    </a:lnTo>
                    <a:lnTo>
                      <a:pt x="2" y="762"/>
                    </a:lnTo>
                    <a:lnTo>
                      <a:pt x="0" y="7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3" name="Freeform 24"/>
              <p:cNvSpPr>
                <a:spLocks/>
              </p:cNvSpPr>
              <p:nvPr/>
            </p:nvSpPr>
            <p:spPr bwMode="auto">
              <a:xfrm>
                <a:off x="3237157" y="3788617"/>
                <a:ext cx="23706" cy="127150"/>
              </a:xfrm>
              <a:custGeom>
                <a:avLst/>
                <a:gdLst>
                  <a:gd name="T0" fmla="*/ 0 w 154"/>
                  <a:gd name="T1" fmla="*/ 746 h 826"/>
                  <a:gd name="T2" fmla="*/ 0 w 154"/>
                  <a:gd name="T3" fmla="*/ 746 h 826"/>
                  <a:gd name="T4" fmla="*/ 0 w 154"/>
                  <a:gd name="T5" fmla="*/ 76 h 826"/>
                  <a:gd name="T6" fmla="*/ 0 w 154"/>
                  <a:gd name="T7" fmla="*/ 76 h 826"/>
                  <a:gd name="T8" fmla="*/ 2 w 154"/>
                  <a:gd name="T9" fmla="*/ 60 h 826"/>
                  <a:gd name="T10" fmla="*/ 6 w 154"/>
                  <a:gd name="T11" fmla="*/ 46 h 826"/>
                  <a:gd name="T12" fmla="*/ 14 w 154"/>
                  <a:gd name="T13" fmla="*/ 34 h 826"/>
                  <a:gd name="T14" fmla="*/ 24 w 154"/>
                  <a:gd name="T15" fmla="*/ 22 h 826"/>
                  <a:gd name="T16" fmla="*/ 34 w 154"/>
                  <a:gd name="T17" fmla="*/ 14 h 826"/>
                  <a:gd name="T18" fmla="*/ 48 w 154"/>
                  <a:gd name="T19" fmla="*/ 6 h 826"/>
                  <a:gd name="T20" fmla="*/ 64 w 154"/>
                  <a:gd name="T21" fmla="*/ 2 h 826"/>
                  <a:gd name="T22" fmla="*/ 80 w 154"/>
                  <a:gd name="T23" fmla="*/ 0 h 826"/>
                  <a:gd name="T24" fmla="*/ 80 w 154"/>
                  <a:gd name="T25" fmla="*/ 0 h 826"/>
                  <a:gd name="T26" fmla="*/ 94 w 154"/>
                  <a:gd name="T27" fmla="*/ 2 h 826"/>
                  <a:gd name="T28" fmla="*/ 108 w 154"/>
                  <a:gd name="T29" fmla="*/ 6 h 826"/>
                  <a:gd name="T30" fmla="*/ 120 w 154"/>
                  <a:gd name="T31" fmla="*/ 14 h 826"/>
                  <a:gd name="T32" fmla="*/ 132 w 154"/>
                  <a:gd name="T33" fmla="*/ 22 h 826"/>
                  <a:gd name="T34" fmla="*/ 140 w 154"/>
                  <a:gd name="T35" fmla="*/ 34 h 826"/>
                  <a:gd name="T36" fmla="*/ 148 w 154"/>
                  <a:gd name="T37" fmla="*/ 46 h 826"/>
                  <a:gd name="T38" fmla="*/ 152 w 154"/>
                  <a:gd name="T39" fmla="*/ 60 h 826"/>
                  <a:gd name="T40" fmla="*/ 154 w 154"/>
                  <a:gd name="T41" fmla="*/ 76 h 826"/>
                  <a:gd name="T42" fmla="*/ 154 w 154"/>
                  <a:gd name="T43" fmla="*/ 76 h 826"/>
                  <a:gd name="T44" fmla="*/ 154 w 154"/>
                  <a:gd name="T45" fmla="*/ 746 h 826"/>
                  <a:gd name="T46" fmla="*/ 154 w 154"/>
                  <a:gd name="T47" fmla="*/ 746 h 826"/>
                  <a:gd name="T48" fmla="*/ 152 w 154"/>
                  <a:gd name="T49" fmla="*/ 762 h 826"/>
                  <a:gd name="T50" fmla="*/ 148 w 154"/>
                  <a:gd name="T51" fmla="*/ 778 h 826"/>
                  <a:gd name="T52" fmla="*/ 140 w 154"/>
                  <a:gd name="T53" fmla="*/ 792 h 826"/>
                  <a:gd name="T54" fmla="*/ 132 w 154"/>
                  <a:gd name="T55" fmla="*/ 802 h 826"/>
                  <a:gd name="T56" fmla="*/ 120 w 154"/>
                  <a:gd name="T57" fmla="*/ 812 h 826"/>
                  <a:gd name="T58" fmla="*/ 108 w 154"/>
                  <a:gd name="T59" fmla="*/ 820 h 826"/>
                  <a:gd name="T60" fmla="*/ 94 w 154"/>
                  <a:gd name="T61" fmla="*/ 824 h 826"/>
                  <a:gd name="T62" fmla="*/ 80 w 154"/>
                  <a:gd name="T63" fmla="*/ 826 h 826"/>
                  <a:gd name="T64" fmla="*/ 80 w 154"/>
                  <a:gd name="T65" fmla="*/ 826 h 826"/>
                  <a:gd name="T66" fmla="*/ 64 w 154"/>
                  <a:gd name="T67" fmla="*/ 824 h 826"/>
                  <a:gd name="T68" fmla="*/ 48 w 154"/>
                  <a:gd name="T69" fmla="*/ 820 h 826"/>
                  <a:gd name="T70" fmla="*/ 34 w 154"/>
                  <a:gd name="T71" fmla="*/ 812 h 826"/>
                  <a:gd name="T72" fmla="*/ 24 w 154"/>
                  <a:gd name="T73" fmla="*/ 802 h 826"/>
                  <a:gd name="T74" fmla="*/ 14 w 154"/>
                  <a:gd name="T75" fmla="*/ 792 h 826"/>
                  <a:gd name="T76" fmla="*/ 6 w 154"/>
                  <a:gd name="T77" fmla="*/ 778 h 826"/>
                  <a:gd name="T78" fmla="*/ 2 w 154"/>
                  <a:gd name="T79" fmla="*/ 762 h 826"/>
                  <a:gd name="T80" fmla="*/ 0 w 154"/>
                  <a:gd name="T81" fmla="*/ 746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826">
                    <a:moveTo>
                      <a:pt x="0" y="746"/>
                    </a:moveTo>
                    <a:lnTo>
                      <a:pt x="0" y="746"/>
                    </a:lnTo>
                    <a:lnTo>
                      <a:pt x="0" y="76"/>
                    </a:lnTo>
                    <a:lnTo>
                      <a:pt x="0" y="76"/>
                    </a:lnTo>
                    <a:lnTo>
                      <a:pt x="2" y="60"/>
                    </a:lnTo>
                    <a:lnTo>
                      <a:pt x="6" y="46"/>
                    </a:lnTo>
                    <a:lnTo>
                      <a:pt x="14" y="34"/>
                    </a:lnTo>
                    <a:lnTo>
                      <a:pt x="24" y="22"/>
                    </a:lnTo>
                    <a:lnTo>
                      <a:pt x="34" y="14"/>
                    </a:lnTo>
                    <a:lnTo>
                      <a:pt x="48" y="6"/>
                    </a:lnTo>
                    <a:lnTo>
                      <a:pt x="64" y="2"/>
                    </a:lnTo>
                    <a:lnTo>
                      <a:pt x="80" y="0"/>
                    </a:lnTo>
                    <a:lnTo>
                      <a:pt x="80" y="0"/>
                    </a:lnTo>
                    <a:lnTo>
                      <a:pt x="94" y="2"/>
                    </a:lnTo>
                    <a:lnTo>
                      <a:pt x="108" y="6"/>
                    </a:lnTo>
                    <a:lnTo>
                      <a:pt x="120" y="14"/>
                    </a:lnTo>
                    <a:lnTo>
                      <a:pt x="132" y="22"/>
                    </a:lnTo>
                    <a:lnTo>
                      <a:pt x="140" y="34"/>
                    </a:lnTo>
                    <a:lnTo>
                      <a:pt x="148" y="46"/>
                    </a:lnTo>
                    <a:lnTo>
                      <a:pt x="152" y="60"/>
                    </a:lnTo>
                    <a:lnTo>
                      <a:pt x="154" y="76"/>
                    </a:lnTo>
                    <a:lnTo>
                      <a:pt x="154" y="76"/>
                    </a:lnTo>
                    <a:lnTo>
                      <a:pt x="154" y="746"/>
                    </a:lnTo>
                    <a:lnTo>
                      <a:pt x="154" y="746"/>
                    </a:lnTo>
                    <a:lnTo>
                      <a:pt x="152" y="762"/>
                    </a:lnTo>
                    <a:lnTo>
                      <a:pt x="148" y="778"/>
                    </a:lnTo>
                    <a:lnTo>
                      <a:pt x="140" y="792"/>
                    </a:lnTo>
                    <a:lnTo>
                      <a:pt x="132" y="802"/>
                    </a:lnTo>
                    <a:lnTo>
                      <a:pt x="120" y="812"/>
                    </a:lnTo>
                    <a:lnTo>
                      <a:pt x="108" y="820"/>
                    </a:lnTo>
                    <a:lnTo>
                      <a:pt x="94" y="824"/>
                    </a:lnTo>
                    <a:lnTo>
                      <a:pt x="80" y="826"/>
                    </a:lnTo>
                    <a:lnTo>
                      <a:pt x="80" y="826"/>
                    </a:lnTo>
                    <a:lnTo>
                      <a:pt x="64" y="824"/>
                    </a:lnTo>
                    <a:lnTo>
                      <a:pt x="48" y="820"/>
                    </a:lnTo>
                    <a:lnTo>
                      <a:pt x="34" y="812"/>
                    </a:lnTo>
                    <a:lnTo>
                      <a:pt x="24" y="802"/>
                    </a:lnTo>
                    <a:lnTo>
                      <a:pt x="14" y="792"/>
                    </a:lnTo>
                    <a:lnTo>
                      <a:pt x="6" y="778"/>
                    </a:lnTo>
                    <a:lnTo>
                      <a:pt x="2" y="762"/>
                    </a:lnTo>
                    <a:lnTo>
                      <a:pt x="0" y="7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4" name="Freeform 25"/>
              <p:cNvSpPr>
                <a:spLocks/>
              </p:cNvSpPr>
              <p:nvPr/>
            </p:nvSpPr>
            <p:spPr bwMode="auto">
              <a:xfrm>
                <a:off x="3185743" y="3840031"/>
                <a:ext cx="126534" cy="23398"/>
              </a:xfrm>
              <a:custGeom>
                <a:avLst/>
                <a:gdLst>
                  <a:gd name="T0" fmla="*/ 76 w 822"/>
                  <a:gd name="T1" fmla="*/ 0 h 152"/>
                  <a:gd name="T2" fmla="*/ 76 w 822"/>
                  <a:gd name="T3" fmla="*/ 0 h 152"/>
                  <a:gd name="T4" fmla="*/ 744 w 822"/>
                  <a:gd name="T5" fmla="*/ 0 h 152"/>
                  <a:gd name="T6" fmla="*/ 744 w 822"/>
                  <a:gd name="T7" fmla="*/ 0 h 152"/>
                  <a:gd name="T8" fmla="*/ 758 w 822"/>
                  <a:gd name="T9" fmla="*/ 2 h 152"/>
                  <a:gd name="T10" fmla="*/ 772 w 822"/>
                  <a:gd name="T11" fmla="*/ 6 h 152"/>
                  <a:gd name="T12" fmla="*/ 786 w 822"/>
                  <a:gd name="T13" fmla="*/ 14 h 152"/>
                  <a:gd name="T14" fmla="*/ 798 w 822"/>
                  <a:gd name="T15" fmla="*/ 22 h 152"/>
                  <a:gd name="T16" fmla="*/ 808 w 822"/>
                  <a:gd name="T17" fmla="*/ 34 h 152"/>
                  <a:gd name="T18" fmla="*/ 816 w 822"/>
                  <a:gd name="T19" fmla="*/ 48 h 152"/>
                  <a:gd name="T20" fmla="*/ 820 w 822"/>
                  <a:gd name="T21" fmla="*/ 62 h 152"/>
                  <a:gd name="T22" fmla="*/ 822 w 822"/>
                  <a:gd name="T23" fmla="*/ 78 h 152"/>
                  <a:gd name="T24" fmla="*/ 822 w 822"/>
                  <a:gd name="T25" fmla="*/ 78 h 152"/>
                  <a:gd name="T26" fmla="*/ 820 w 822"/>
                  <a:gd name="T27" fmla="*/ 94 h 152"/>
                  <a:gd name="T28" fmla="*/ 816 w 822"/>
                  <a:gd name="T29" fmla="*/ 108 h 152"/>
                  <a:gd name="T30" fmla="*/ 808 w 822"/>
                  <a:gd name="T31" fmla="*/ 120 h 152"/>
                  <a:gd name="T32" fmla="*/ 798 w 822"/>
                  <a:gd name="T33" fmla="*/ 130 h 152"/>
                  <a:gd name="T34" fmla="*/ 786 w 822"/>
                  <a:gd name="T35" fmla="*/ 140 h 152"/>
                  <a:gd name="T36" fmla="*/ 772 w 822"/>
                  <a:gd name="T37" fmla="*/ 146 h 152"/>
                  <a:gd name="T38" fmla="*/ 758 w 822"/>
                  <a:gd name="T39" fmla="*/ 152 h 152"/>
                  <a:gd name="T40" fmla="*/ 744 w 822"/>
                  <a:gd name="T41" fmla="*/ 152 h 152"/>
                  <a:gd name="T42" fmla="*/ 744 w 822"/>
                  <a:gd name="T43" fmla="*/ 152 h 152"/>
                  <a:gd name="T44" fmla="*/ 76 w 822"/>
                  <a:gd name="T45" fmla="*/ 152 h 152"/>
                  <a:gd name="T46" fmla="*/ 76 w 822"/>
                  <a:gd name="T47" fmla="*/ 152 h 152"/>
                  <a:gd name="T48" fmla="*/ 62 w 822"/>
                  <a:gd name="T49" fmla="*/ 152 h 152"/>
                  <a:gd name="T50" fmla="*/ 48 w 822"/>
                  <a:gd name="T51" fmla="*/ 146 h 152"/>
                  <a:gd name="T52" fmla="*/ 34 w 822"/>
                  <a:gd name="T53" fmla="*/ 140 h 152"/>
                  <a:gd name="T54" fmla="*/ 24 w 822"/>
                  <a:gd name="T55" fmla="*/ 130 h 152"/>
                  <a:gd name="T56" fmla="*/ 14 w 822"/>
                  <a:gd name="T57" fmla="*/ 120 h 152"/>
                  <a:gd name="T58" fmla="*/ 6 w 822"/>
                  <a:gd name="T59" fmla="*/ 108 h 152"/>
                  <a:gd name="T60" fmla="*/ 2 w 822"/>
                  <a:gd name="T61" fmla="*/ 94 h 152"/>
                  <a:gd name="T62" fmla="*/ 0 w 822"/>
                  <a:gd name="T63" fmla="*/ 78 h 152"/>
                  <a:gd name="T64" fmla="*/ 0 w 822"/>
                  <a:gd name="T65" fmla="*/ 78 h 152"/>
                  <a:gd name="T66" fmla="*/ 2 w 822"/>
                  <a:gd name="T67" fmla="*/ 62 h 152"/>
                  <a:gd name="T68" fmla="*/ 6 w 822"/>
                  <a:gd name="T69" fmla="*/ 48 h 152"/>
                  <a:gd name="T70" fmla="*/ 14 w 822"/>
                  <a:gd name="T71" fmla="*/ 34 h 152"/>
                  <a:gd name="T72" fmla="*/ 24 w 822"/>
                  <a:gd name="T73" fmla="*/ 22 h 152"/>
                  <a:gd name="T74" fmla="*/ 34 w 822"/>
                  <a:gd name="T75" fmla="*/ 14 h 152"/>
                  <a:gd name="T76" fmla="*/ 48 w 822"/>
                  <a:gd name="T77" fmla="*/ 6 h 152"/>
                  <a:gd name="T78" fmla="*/ 62 w 822"/>
                  <a:gd name="T79" fmla="*/ 2 h 152"/>
                  <a:gd name="T80" fmla="*/ 76 w 82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2" h="152">
                    <a:moveTo>
                      <a:pt x="76" y="0"/>
                    </a:moveTo>
                    <a:lnTo>
                      <a:pt x="76" y="0"/>
                    </a:lnTo>
                    <a:lnTo>
                      <a:pt x="744" y="0"/>
                    </a:lnTo>
                    <a:lnTo>
                      <a:pt x="744" y="0"/>
                    </a:lnTo>
                    <a:lnTo>
                      <a:pt x="758" y="2"/>
                    </a:lnTo>
                    <a:lnTo>
                      <a:pt x="772" y="6"/>
                    </a:lnTo>
                    <a:lnTo>
                      <a:pt x="786" y="14"/>
                    </a:lnTo>
                    <a:lnTo>
                      <a:pt x="798" y="22"/>
                    </a:lnTo>
                    <a:lnTo>
                      <a:pt x="808" y="34"/>
                    </a:lnTo>
                    <a:lnTo>
                      <a:pt x="816" y="48"/>
                    </a:lnTo>
                    <a:lnTo>
                      <a:pt x="820" y="62"/>
                    </a:lnTo>
                    <a:lnTo>
                      <a:pt x="822" y="78"/>
                    </a:lnTo>
                    <a:lnTo>
                      <a:pt x="822" y="78"/>
                    </a:lnTo>
                    <a:lnTo>
                      <a:pt x="820" y="94"/>
                    </a:lnTo>
                    <a:lnTo>
                      <a:pt x="816" y="108"/>
                    </a:lnTo>
                    <a:lnTo>
                      <a:pt x="808" y="120"/>
                    </a:lnTo>
                    <a:lnTo>
                      <a:pt x="798" y="130"/>
                    </a:lnTo>
                    <a:lnTo>
                      <a:pt x="786" y="140"/>
                    </a:lnTo>
                    <a:lnTo>
                      <a:pt x="772" y="146"/>
                    </a:lnTo>
                    <a:lnTo>
                      <a:pt x="758" y="152"/>
                    </a:lnTo>
                    <a:lnTo>
                      <a:pt x="744" y="152"/>
                    </a:lnTo>
                    <a:lnTo>
                      <a:pt x="744" y="152"/>
                    </a:lnTo>
                    <a:lnTo>
                      <a:pt x="76" y="152"/>
                    </a:lnTo>
                    <a:lnTo>
                      <a:pt x="76" y="152"/>
                    </a:lnTo>
                    <a:lnTo>
                      <a:pt x="62" y="152"/>
                    </a:lnTo>
                    <a:lnTo>
                      <a:pt x="48" y="146"/>
                    </a:lnTo>
                    <a:lnTo>
                      <a:pt x="34" y="140"/>
                    </a:lnTo>
                    <a:lnTo>
                      <a:pt x="24" y="130"/>
                    </a:lnTo>
                    <a:lnTo>
                      <a:pt x="14" y="120"/>
                    </a:lnTo>
                    <a:lnTo>
                      <a:pt x="6" y="108"/>
                    </a:lnTo>
                    <a:lnTo>
                      <a:pt x="2" y="94"/>
                    </a:lnTo>
                    <a:lnTo>
                      <a:pt x="0" y="78"/>
                    </a:lnTo>
                    <a:lnTo>
                      <a:pt x="0" y="78"/>
                    </a:lnTo>
                    <a:lnTo>
                      <a:pt x="2" y="62"/>
                    </a:lnTo>
                    <a:lnTo>
                      <a:pt x="6" y="48"/>
                    </a:lnTo>
                    <a:lnTo>
                      <a:pt x="14" y="34"/>
                    </a:lnTo>
                    <a:lnTo>
                      <a:pt x="24" y="22"/>
                    </a:lnTo>
                    <a:lnTo>
                      <a:pt x="34" y="14"/>
                    </a:lnTo>
                    <a:lnTo>
                      <a:pt x="48" y="6"/>
                    </a:lnTo>
                    <a:lnTo>
                      <a:pt x="62" y="2"/>
                    </a:lnTo>
                    <a:lnTo>
                      <a:pt x="7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5" name="Freeform 26"/>
              <p:cNvSpPr>
                <a:spLocks/>
              </p:cNvSpPr>
              <p:nvPr/>
            </p:nvSpPr>
            <p:spPr bwMode="auto">
              <a:xfrm>
                <a:off x="3185743" y="3840031"/>
                <a:ext cx="126534" cy="23398"/>
              </a:xfrm>
              <a:custGeom>
                <a:avLst/>
                <a:gdLst>
                  <a:gd name="T0" fmla="*/ 76 w 822"/>
                  <a:gd name="T1" fmla="*/ 0 h 152"/>
                  <a:gd name="T2" fmla="*/ 76 w 822"/>
                  <a:gd name="T3" fmla="*/ 0 h 152"/>
                  <a:gd name="T4" fmla="*/ 744 w 822"/>
                  <a:gd name="T5" fmla="*/ 0 h 152"/>
                  <a:gd name="T6" fmla="*/ 744 w 822"/>
                  <a:gd name="T7" fmla="*/ 0 h 152"/>
                  <a:gd name="T8" fmla="*/ 758 w 822"/>
                  <a:gd name="T9" fmla="*/ 2 h 152"/>
                  <a:gd name="T10" fmla="*/ 772 w 822"/>
                  <a:gd name="T11" fmla="*/ 6 h 152"/>
                  <a:gd name="T12" fmla="*/ 786 w 822"/>
                  <a:gd name="T13" fmla="*/ 14 h 152"/>
                  <a:gd name="T14" fmla="*/ 798 w 822"/>
                  <a:gd name="T15" fmla="*/ 22 h 152"/>
                  <a:gd name="T16" fmla="*/ 808 w 822"/>
                  <a:gd name="T17" fmla="*/ 34 h 152"/>
                  <a:gd name="T18" fmla="*/ 816 w 822"/>
                  <a:gd name="T19" fmla="*/ 48 h 152"/>
                  <a:gd name="T20" fmla="*/ 820 w 822"/>
                  <a:gd name="T21" fmla="*/ 62 h 152"/>
                  <a:gd name="T22" fmla="*/ 822 w 822"/>
                  <a:gd name="T23" fmla="*/ 78 h 152"/>
                  <a:gd name="T24" fmla="*/ 822 w 822"/>
                  <a:gd name="T25" fmla="*/ 78 h 152"/>
                  <a:gd name="T26" fmla="*/ 820 w 822"/>
                  <a:gd name="T27" fmla="*/ 94 h 152"/>
                  <a:gd name="T28" fmla="*/ 816 w 822"/>
                  <a:gd name="T29" fmla="*/ 108 h 152"/>
                  <a:gd name="T30" fmla="*/ 808 w 822"/>
                  <a:gd name="T31" fmla="*/ 120 h 152"/>
                  <a:gd name="T32" fmla="*/ 798 w 822"/>
                  <a:gd name="T33" fmla="*/ 130 h 152"/>
                  <a:gd name="T34" fmla="*/ 786 w 822"/>
                  <a:gd name="T35" fmla="*/ 140 h 152"/>
                  <a:gd name="T36" fmla="*/ 772 w 822"/>
                  <a:gd name="T37" fmla="*/ 146 h 152"/>
                  <a:gd name="T38" fmla="*/ 758 w 822"/>
                  <a:gd name="T39" fmla="*/ 152 h 152"/>
                  <a:gd name="T40" fmla="*/ 744 w 822"/>
                  <a:gd name="T41" fmla="*/ 152 h 152"/>
                  <a:gd name="T42" fmla="*/ 744 w 822"/>
                  <a:gd name="T43" fmla="*/ 152 h 152"/>
                  <a:gd name="T44" fmla="*/ 76 w 822"/>
                  <a:gd name="T45" fmla="*/ 152 h 152"/>
                  <a:gd name="T46" fmla="*/ 76 w 822"/>
                  <a:gd name="T47" fmla="*/ 152 h 152"/>
                  <a:gd name="T48" fmla="*/ 62 w 822"/>
                  <a:gd name="T49" fmla="*/ 152 h 152"/>
                  <a:gd name="T50" fmla="*/ 48 w 822"/>
                  <a:gd name="T51" fmla="*/ 146 h 152"/>
                  <a:gd name="T52" fmla="*/ 34 w 822"/>
                  <a:gd name="T53" fmla="*/ 140 h 152"/>
                  <a:gd name="T54" fmla="*/ 24 w 822"/>
                  <a:gd name="T55" fmla="*/ 130 h 152"/>
                  <a:gd name="T56" fmla="*/ 14 w 822"/>
                  <a:gd name="T57" fmla="*/ 120 h 152"/>
                  <a:gd name="T58" fmla="*/ 6 w 822"/>
                  <a:gd name="T59" fmla="*/ 108 h 152"/>
                  <a:gd name="T60" fmla="*/ 2 w 822"/>
                  <a:gd name="T61" fmla="*/ 94 h 152"/>
                  <a:gd name="T62" fmla="*/ 0 w 822"/>
                  <a:gd name="T63" fmla="*/ 78 h 152"/>
                  <a:gd name="T64" fmla="*/ 0 w 822"/>
                  <a:gd name="T65" fmla="*/ 78 h 152"/>
                  <a:gd name="T66" fmla="*/ 2 w 822"/>
                  <a:gd name="T67" fmla="*/ 62 h 152"/>
                  <a:gd name="T68" fmla="*/ 6 w 822"/>
                  <a:gd name="T69" fmla="*/ 48 h 152"/>
                  <a:gd name="T70" fmla="*/ 14 w 822"/>
                  <a:gd name="T71" fmla="*/ 34 h 152"/>
                  <a:gd name="T72" fmla="*/ 24 w 822"/>
                  <a:gd name="T73" fmla="*/ 22 h 152"/>
                  <a:gd name="T74" fmla="*/ 34 w 822"/>
                  <a:gd name="T75" fmla="*/ 14 h 152"/>
                  <a:gd name="T76" fmla="*/ 48 w 822"/>
                  <a:gd name="T77" fmla="*/ 6 h 152"/>
                  <a:gd name="T78" fmla="*/ 62 w 822"/>
                  <a:gd name="T79" fmla="*/ 2 h 152"/>
                  <a:gd name="T80" fmla="*/ 76 w 82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2" h="152">
                    <a:moveTo>
                      <a:pt x="76" y="0"/>
                    </a:moveTo>
                    <a:lnTo>
                      <a:pt x="76" y="0"/>
                    </a:lnTo>
                    <a:lnTo>
                      <a:pt x="744" y="0"/>
                    </a:lnTo>
                    <a:lnTo>
                      <a:pt x="744" y="0"/>
                    </a:lnTo>
                    <a:lnTo>
                      <a:pt x="758" y="2"/>
                    </a:lnTo>
                    <a:lnTo>
                      <a:pt x="772" y="6"/>
                    </a:lnTo>
                    <a:lnTo>
                      <a:pt x="786" y="14"/>
                    </a:lnTo>
                    <a:lnTo>
                      <a:pt x="798" y="22"/>
                    </a:lnTo>
                    <a:lnTo>
                      <a:pt x="808" y="34"/>
                    </a:lnTo>
                    <a:lnTo>
                      <a:pt x="816" y="48"/>
                    </a:lnTo>
                    <a:lnTo>
                      <a:pt x="820" y="62"/>
                    </a:lnTo>
                    <a:lnTo>
                      <a:pt x="822" y="78"/>
                    </a:lnTo>
                    <a:lnTo>
                      <a:pt x="822" y="78"/>
                    </a:lnTo>
                    <a:lnTo>
                      <a:pt x="820" y="94"/>
                    </a:lnTo>
                    <a:lnTo>
                      <a:pt x="816" y="108"/>
                    </a:lnTo>
                    <a:lnTo>
                      <a:pt x="808" y="120"/>
                    </a:lnTo>
                    <a:lnTo>
                      <a:pt x="798" y="130"/>
                    </a:lnTo>
                    <a:lnTo>
                      <a:pt x="786" y="140"/>
                    </a:lnTo>
                    <a:lnTo>
                      <a:pt x="772" y="146"/>
                    </a:lnTo>
                    <a:lnTo>
                      <a:pt x="758" y="152"/>
                    </a:lnTo>
                    <a:lnTo>
                      <a:pt x="744" y="152"/>
                    </a:lnTo>
                    <a:lnTo>
                      <a:pt x="744" y="152"/>
                    </a:lnTo>
                    <a:lnTo>
                      <a:pt x="76" y="152"/>
                    </a:lnTo>
                    <a:lnTo>
                      <a:pt x="76" y="152"/>
                    </a:lnTo>
                    <a:lnTo>
                      <a:pt x="62" y="152"/>
                    </a:lnTo>
                    <a:lnTo>
                      <a:pt x="48" y="146"/>
                    </a:lnTo>
                    <a:lnTo>
                      <a:pt x="34" y="140"/>
                    </a:lnTo>
                    <a:lnTo>
                      <a:pt x="24" y="130"/>
                    </a:lnTo>
                    <a:lnTo>
                      <a:pt x="14" y="120"/>
                    </a:lnTo>
                    <a:lnTo>
                      <a:pt x="6" y="108"/>
                    </a:lnTo>
                    <a:lnTo>
                      <a:pt x="2" y="94"/>
                    </a:lnTo>
                    <a:lnTo>
                      <a:pt x="0" y="78"/>
                    </a:lnTo>
                    <a:lnTo>
                      <a:pt x="0" y="78"/>
                    </a:lnTo>
                    <a:lnTo>
                      <a:pt x="2" y="62"/>
                    </a:lnTo>
                    <a:lnTo>
                      <a:pt x="6" y="48"/>
                    </a:lnTo>
                    <a:lnTo>
                      <a:pt x="14" y="34"/>
                    </a:lnTo>
                    <a:lnTo>
                      <a:pt x="24" y="22"/>
                    </a:lnTo>
                    <a:lnTo>
                      <a:pt x="34" y="14"/>
                    </a:lnTo>
                    <a:lnTo>
                      <a:pt x="48" y="6"/>
                    </a:lnTo>
                    <a:lnTo>
                      <a:pt x="62" y="2"/>
                    </a:lnTo>
                    <a:lnTo>
                      <a:pt x="76" y="0"/>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6" name="Freeform 27"/>
              <p:cNvSpPr>
                <a:spLocks/>
              </p:cNvSpPr>
              <p:nvPr/>
            </p:nvSpPr>
            <p:spPr bwMode="auto">
              <a:xfrm>
                <a:off x="3201136" y="3803702"/>
                <a:ext cx="96055" cy="96055"/>
              </a:xfrm>
              <a:custGeom>
                <a:avLst/>
                <a:gdLst>
                  <a:gd name="T0" fmla="*/ 22 w 624"/>
                  <a:gd name="T1" fmla="*/ 496 h 624"/>
                  <a:gd name="T2" fmla="*/ 22 w 624"/>
                  <a:gd name="T3" fmla="*/ 496 h 624"/>
                  <a:gd name="T4" fmla="*/ 494 w 624"/>
                  <a:gd name="T5" fmla="*/ 24 h 624"/>
                  <a:gd name="T6" fmla="*/ 494 w 624"/>
                  <a:gd name="T7" fmla="*/ 24 h 624"/>
                  <a:gd name="T8" fmla="*/ 506 w 624"/>
                  <a:gd name="T9" fmla="*/ 14 h 624"/>
                  <a:gd name="T10" fmla="*/ 518 w 624"/>
                  <a:gd name="T11" fmla="*/ 6 h 624"/>
                  <a:gd name="T12" fmla="*/ 532 w 624"/>
                  <a:gd name="T13" fmla="*/ 2 h 624"/>
                  <a:gd name="T14" fmla="*/ 548 w 624"/>
                  <a:gd name="T15" fmla="*/ 0 h 624"/>
                  <a:gd name="T16" fmla="*/ 562 w 624"/>
                  <a:gd name="T17" fmla="*/ 2 h 624"/>
                  <a:gd name="T18" fmla="*/ 576 w 624"/>
                  <a:gd name="T19" fmla="*/ 6 h 624"/>
                  <a:gd name="T20" fmla="*/ 590 w 624"/>
                  <a:gd name="T21" fmla="*/ 14 h 624"/>
                  <a:gd name="T22" fmla="*/ 600 w 624"/>
                  <a:gd name="T23" fmla="*/ 24 h 624"/>
                  <a:gd name="T24" fmla="*/ 600 w 624"/>
                  <a:gd name="T25" fmla="*/ 24 h 624"/>
                  <a:gd name="T26" fmla="*/ 610 w 624"/>
                  <a:gd name="T27" fmla="*/ 36 h 624"/>
                  <a:gd name="T28" fmla="*/ 618 w 624"/>
                  <a:gd name="T29" fmla="*/ 50 h 624"/>
                  <a:gd name="T30" fmla="*/ 622 w 624"/>
                  <a:gd name="T31" fmla="*/ 64 h 624"/>
                  <a:gd name="T32" fmla="*/ 624 w 624"/>
                  <a:gd name="T33" fmla="*/ 78 h 624"/>
                  <a:gd name="T34" fmla="*/ 622 w 624"/>
                  <a:gd name="T35" fmla="*/ 92 h 624"/>
                  <a:gd name="T36" fmla="*/ 618 w 624"/>
                  <a:gd name="T37" fmla="*/ 108 h 624"/>
                  <a:gd name="T38" fmla="*/ 610 w 624"/>
                  <a:gd name="T39" fmla="*/ 120 h 624"/>
                  <a:gd name="T40" fmla="*/ 600 w 624"/>
                  <a:gd name="T41" fmla="*/ 134 h 624"/>
                  <a:gd name="T42" fmla="*/ 600 w 624"/>
                  <a:gd name="T43" fmla="*/ 134 h 624"/>
                  <a:gd name="T44" fmla="*/ 132 w 624"/>
                  <a:gd name="T45" fmla="*/ 602 h 624"/>
                  <a:gd name="T46" fmla="*/ 132 w 624"/>
                  <a:gd name="T47" fmla="*/ 602 h 624"/>
                  <a:gd name="T48" fmla="*/ 120 w 624"/>
                  <a:gd name="T49" fmla="*/ 612 h 624"/>
                  <a:gd name="T50" fmla="*/ 106 w 624"/>
                  <a:gd name="T51" fmla="*/ 618 h 624"/>
                  <a:gd name="T52" fmla="*/ 92 w 624"/>
                  <a:gd name="T53" fmla="*/ 624 h 624"/>
                  <a:gd name="T54" fmla="*/ 78 w 624"/>
                  <a:gd name="T55" fmla="*/ 624 h 624"/>
                  <a:gd name="T56" fmla="*/ 62 w 624"/>
                  <a:gd name="T57" fmla="*/ 624 h 624"/>
                  <a:gd name="T58" fmla="*/ 48 w 624"/>
                  <a:gd name="T59" fmla="*/ 618 h 624"/>
                  <a:gd name="T60" fmla="*/ 34 w 624"/>
                  <a:gd name="T61" fmla="*/ 612 h 624"/>
                  <a:gd name="T62" fmla="*/ 22 w 624"/>
                  <a:gd name="T63" fmla="*/ 602 h 624"/>
                  <a:gd name="T64" fmla="*/ 22 w 624"/>
                  <a:gd name="T65" fmla="*/ 602 h 624"/>
                  <a:gd name="T66" fmla="*/ 22 w 624"/>
                  <a:gd name="T67" fmla="*/ 602 h 624"/>
                  <a:gd name="T68" fmla="*/ 12 w 624"/>
                  <a:gd name="T69" fmla="*/ 590 h 624"/>
                  <a:gd name="T70" fmla="*/ 6 w 624"/>
                  <a:gd name="T71" fmla="*/ 578 h 624"/>
                  <a:gd name="T72" fmla="*/ 0 w 624"/>
                  <a:gd name="T73" fmla="*/ 564 h 624"/>
                  <a:gd name="T74" fmla="*/ 0 w 624"/>
                  <a:gd name="T75" fmla="*/ 548 h 624"/>
                  <a:gd name="T76" fmla="*/ 0 w 624"/>
                  <a:gd name="T77" fmla="*/ 534 h 624"/>
                  <a:gd name="T78" fmla="*/ 6 w 624"/>
                  <a:gd name="T79" fmla="*/ 520 h 624"/>
                  <a:gd name="T80" fmla="*/ 12 w 624"/>
                  <a:gd name="T81" fmla="*/ 506 h 624"/>
                  <a:gd name="T82" fmla="*/ 22 w 624"/>
                  <a:gd name="T83" fmla="*/ 49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624">
                    <a:moveTo>
                      <a:pt x="22" y="496"/>
                    </a:moveTo>
                    <a:lnTo>
                      <a:pt x="22" y="496"/>
                    </a:lnTo>
                    <a:lnTo>
                      <a:pt x="494" y="24"/>
                    </a:lnTo>
                    <a:lnTo>
                      <a:pt x="494" y="24"/>
                    </a:lnTo>
                    <a:lnTo>
                      <a:pt x="506" y="14"/>
                    </a:lnTo>
                    <a:lnTo>
                      <a:pt x="518" y="6"/>
                    </a:lnTo>
                    <a:lnTo>
                      <a:pt x="532" y="2"/>
                    </a:lnTo>
                    <a:lnTo>
                      <a:pt x="548" y="0"/>
                    </a:lnTo>
                    <a:lnTo>
                      <a:pt x="562" y="2"/>
                    </a:lnTo>
                    <a:lnTo>
                      <a:pt x="576" y="6"/>
                    </a:lnTo>
                    <a:lnTo>
                      <a:pt x="590" y="14"/>
                    </a:lnTo>
                    <a:lnTo>
                      <a:pt x="600" y="24"/>
                    </a:lnTo>
                    <a:lnTo>
                      <a:pt x="600" y="24"/>
                    </a:lnTo>
                    <a:lnTo>
                      <a:pt x="610" y="36"/>
                    </a:lnTo>
                    <a:lnTo>
                      <a:pt x="618" y="50"/>
                    </a:lnTo>
                    <a:lnTo>
                      <a:pt x="622" y="64"/>
                    </a:lnTo>
                    <a:lnTo>
                      <a:pt x="624" y="78"/>
                    </a:lnTo>
                    <a:lnTo>
                      <a:pt x="622" y="92"/>
                    </a:lnTo>
                    <a:lnTo>
                      <a:pt x="618" y="108"/>
                    </a:lnTo>
                    <a:lnTo>
                      <a:pt x="610" y="120"/>
                    </a:lnTo>
                    <a:lnTo>
                      <a:pt x="600" y="134"/>
                    </a:lnTo>
                    <a:lnTo>
                      <a:pt x="600" y="134"/>
                    </a:lnTo>
                    <a:lnTo>
                      <a:pt x="132" y="602"/>
                    </a:lnTo>
                    <a:lnTo>
                      <a:pt x="132" y="602"/>
                    </a:lnTo>
                    <a:lnTo>
                      <a:pt x="120" y="612"/>
                    </a:lnTo>
                    <a:lnTo>
                      <a:pt x="106" y="618"/>
                    </a:lnTo>
                    <a:lnTo>
                      <a:pt x="92" y="624"/>
                    </a:lnTo>
                    <a:lnTo>
                      <a:pt x="78" y="624"/>
                    </a:lnTo>
                    <a:lnTo>
                      <a:pt x="62" y="624"/>
                    </a:lnTo>
                    <a:lnTo>
                      <a:pt x="48" y="618"/>
                    </a:lnTo>
                    <a:lnTo>
                      <a:pt x="34" y="612"/>
                    </a:lnTo>
                    <a:lnTo>
                      <a:pt x="22" y="602"/>
                    </a:lnTo>
                    <a:lnTo>
                      <a:pt x="22" y="602"/>
                    </a:lnTo>
                    <a:lnTo>
                      <a:pt x="22" y="602"/>
                    </a:lnTo>
                    <a:lnTo>
                      <a:pt x="12" y="590"/>
                    </a:lnTo>
                    <a:lnTo>
                      <a:pt x="6" y="578"/>
                    </a:lnTo>
                    <a:lnTo>
                      <a:pt x="0" y="564"/>
                    </a:lnTo>
                    <a:lnTo>
                      <a:pt x="0" y="548"/>
                    </a:lnTo>
                    <a:lnTo>
                      <a:pt x="0" y="534"/>
                    </a:lnTo>
                    <a:lnTo>
                      <a:pt x="6" y="520"/>
                    </a:lnTo>
                    <a:lnTo>
                      <a:pt x="12" y="506"/>
                    </a:lnTo>
                    <a:lnTo>
                      <a:pt x="22" y="496"/>
                    </a:ln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7" name="Freeform 28"/>
              <p:cNvSpPr>
                <a:spLocks/>
              </p:cNvSpPr>
              <p:nvPr/>
            </p:nvSpPr>
            <p:spPr bwMode="auto">
              <a:xfrm>
                <a:off x="3201136" y="3803702"/>
                <a:ext cx="96055" cy="96055"/>
              </a:xfrm>
              <a:custGeom>
                <a:avLst/>
                <a:gdLst>
                  <a:gd name="T0" fmla="*/ 22 w 624"/>
                  <a:gd name="T1" fmla="*/ 496 h 624"/>
                  <a:gd name="T2" fmla="*/ 22 w 624"/>
                  <a:gd name="T3" fmla="*/ 496 h 624"/>
                  <a:gd name="T4" fmla="*/ 494 w 624"/>
                  <a:gd name="T5" fmla="*/ 24 h 624"/>
                  <a:gd name="T6" fmla="*/ 494 w 624"/>
                  <a:gd name="T7" fmla="*/ 24 h 624"/>
                  <a:gd name="T8" fmla="*/ 506 w 624"/>
                  <a:gd name="T9" fmla="*/ 14 h 624"/>
                  <a:gd name="T10" fmla="*/ 518 w 624"/>
                  <a:gd name="T11" fmla="*/ 6 h 624"/>
                  <a:gd name="T12" fmla="*/ 532 w 624"/>
                  <a:gd name="T13" fmla="*/ 2 h 624"/>
                  <a:gd name="T14" fmla="*/ 548 w 624"/>
                  <a:gd name="T15" fmla="*/ 0 h 624"/>
                  <a:gd name="T16" fmla="*/ 562 w 624"/>
                  <a:gd name="T17" fmla="*/ 2 h 624"/>
                  <a:gd name="T18" fmla="*/ 576 w 624"/>
                  <a:gd name="T19" fmla="*/ 6 h 624"/>
                  <a:gd name="T20" fmla="*/ 590 w 624"/>
                  <a:gd name="T21" fmla="*/ 14 h 624"/>
                  <a:gd name="T22" fmla="*/ 600 w 624"/>
                  <a:gd name="T23" fmla="*/ 24 h 624"/>
                  <a:gd name="T24" fmla="*/ 600 w 624"/>
                  <a:gd name="T25" fmla="*/ 24 h 624"/>
                  <a:gd name="T26" fmla="*/ 610 w 624"/>
                  <a:gd name="T27" fmla="*/ 36 h 624"/>
                  <a:gd name="T28" fmla="*/ 618 w 624"/>
                  <a:gd name="T29" fmla="*/ 50 h 624"/>
                  <a:gd name="T30" fmla="*/ 622 w 624"/>
                  <a:gd name="T31" fmla="*/ 64 h 624"/>
                  <a:gd name="T32" fmla="*/ 624 w 624"/>
                  <a:gd name="T33" fmla="*/ 78 h 624"/>
                  <a:gd name="T34" fmla="*/ 622 w 624"/>
                  <a:gd name="T35" fmla="*/ 92 h 624"/>
                  <a:gd name="T36" fmla="*/ 618 w 624"/>
                  <a:gd name="T37" fmla="*/ 108 h 624"/>
                  <a:gd name="T38" fmla="*/ 610 w 624"/>
                  <a:gd name="T39" fmla="*/ 120 h 624"/>
                  <a:gd name="T40" fmla="*/ 600 w 624"/>
                  <a:gd name="T41" fmla="*/ 134 h 624"/>
                  <a:gd name="T42" fmla="*/ 600 w 624"/>
                  <a:gd name="T43" fmla="*/ 134 h 624"/>
                  <a:gd name="T44" fmla="*/ 132 w 624"/>
                  <a:gd name="T45" fmla="*/ 602 h 624"/>
                  <a:gd name="T46" fmla="*/ 132 w 624"/>
                  <a:gd name="T47" fmla="*/ 602 h 624"/>
                  <a:gd name="T48" fmla="*/ 120 w 624"/>
                  <a:gd name="T49" fmla="*/ 612 h 624"/>
                  <a:gd name="T50" fmla="*/ 106 w 624"/>
                  <a:gd name="T51" fmla="*/ 618 h 624"/>
                  <a:gd name="T52" fmla="*/ 92 w 624"/>
                  <a:gd name="T53" fmla="*/ 624 h 624"/>
                  <a:gd name="T54" fmla="*/ 78 w 624"/>
                  <a:gd name="T55" fmla="*/ 624 h 624"/>
                  <a:gd name="T56" fmla="*/ 62 w 624"/>
                  <a:gd name="T57" fmla="*/ 624 h 624"/>
                  <a:gd name="T58" fmla="*/ 48 w 624"/>
                  <a:gd name="T59" fmla="*/ 618 h 624"/>
                  <a:gd name="T60" fmla="*/ 34 w 624"/>
                  <a:gd name="T61" fmla="*/ 612 h 624"/>
                  <a:gd name="T62" fmla="*/ 22 w 624"/>
                  <a:gd name="T63" fmla="*/ 602 h 624"/>
                  <a:gd name="T64" fmla="*/ 22 w 624"/>
                  <a:gd name="T65" fmla="*/ 602 h 624"/>
                  <a:gd name="T66" fmla="*/ 22 w 624"/>
                  <a:gd name="T67" fmla="*/ 602 h 624"/>
                  <a:gd name="T68" fmla="*/ 12 w 624"/>
                  <a:gd name="T69" fmla="*/ 590 h 624"/>
                  <a:gd name="T70" fmla="*/ 6 w 624"/>
                  <a:gd name="T71" fmla="*/ 578 h 624"/>
                  <a:gd name="T72" fmla="*/ 0 w 624"/>
                  <a:gd name="T73" fmla="*/ 564 h 624"/>
                  <a:gd name="T74" fmla="*/ 0 w 624"/>
                  <a:gd name="T75" fmla="*/ 548 h 624"/>
                  <a:gd name="T76" fmla="*/ 0 w 624"/>
                  <a:gd name="T77" fmla="*/ 534 h 624"/>
                  <a:gd name="T78" fmla="*/ 6 w 624"/>
                  <a:gd name="T79" fmla="*/ 520 h 624"/>
                  <a:gd name="T80" fmla="*/ 12 w 624"/>
                  <a:gd name="T81" fmla="*/ 506 h 624"/>
                  <a:gd name="T82" fmla="*/ 22 w 624"/>
                  <a:gd name="T83" fmla="*/ 49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624">
                    <a:moveTo>
                      <a:pt x="22" y="496"/>
                    </a:moveTo>
                    <a:lnTo>
                      <a:pt x="22" y="496"/>
                    </a:lnTo>
                    <a:lnTo>
                      <a:pt x="494" y="24"/>
                    </a:lnTo>
                    <a:lnTo>
                      <a:pt x="494" y="24"/>
                    </a:lnTo>
                    <a:lnTo>
                      <a:pt x="506" y="14"/>
                    </a:lnTo>
                    <a:lnTo>
                      <a:pt x="518" y="6"/>
                    </a:lnTo>
                    <a:lnTo>
                      <a:pt x="532" y="2"/>
                    </a:lnTo>
                    <a:lnTo>
                      <a:pt x="548" y="0"/>
                    </a:lnTo>
                    <a:lnTo>
                      <a:pt x="562" y="2"/>
                    </a:lnTo>
                    <a:lnTo>
                      <a:pt x="576" y="6"/>
                    </a:lnTo>
                    <a:lnTo>
                      <a:pt x="590" y="14"/>
                    </a:lnTo>
                    <a:lnTo>
                      <a:pt x="600" y="24"/>
                    </a:lnTo>
                    <a:lnTo>
                      <a:pt x="600" y="24"/>
                    </a:lnTo>
                    <a:lnTo>
                      <a:pt x="610" y="36"/>
                    </a:lnTo>
                    <a:lnTo>
                      <a:pt x="618" y="50"/>
                    </a:lnTo>
                    <a:lnTo>
                      <a:pt x="622" y="64"/>
                    </a:lnTo>
                    <a:lnTo>
                      <a:pt x="624" y="78"/>
                    </a:lnTo>
                    <a:lnTo>
                      <a:pt x="622" y="92"/>
                    </a:lnTo>
                    <a:lnTo>
                      <a:pt x="618" y="108"/>
                    </a:lnTo>
                    <a:lnTo>
                      <a:pt x="610" y="120"/>
                    </a:lnTo>
                    <a:lnTo>
                      <a:pt x="600" y="134"/>
                    </a:lnTo>
                    <a:lnTo>
                      <a:pt x="600" y="134"/>
                    </a:lnTo>
                    <a:lnTo>
                      <a:pt x="132" y="602"/>
                    </a:lnTo>
                    <a:lnTo>
                      <a:pt x="132" y="602"/>
                    </a:lnTo>
                    <a:lnTo>
                      <a:pt x="120" y="612"/>
                    </a:lnTo>
                    <a:lnTo>
                      <a:pt x="106" y="618"/>
                    </a:lnTo>
                    <a:lnTo>
                      <a:pt x="92" y="624"/>
                    </a:lnTo>
                    <a:lnTo>
                      <a:pt x="78" y="624"/>
                    </a:lnTo>
                    <a:lnTo>
                      <a:pt x="62" y="624"/>
                    </a:lnTo>
                    <a:lnTo>
                      <a:pt x="48" y="618"/>
                    </a:lnTo>
                    <a:lnTo>
                      <a:pt x="34" y="612"/>
                    </a:lnTo>
                    <a:lnTo>
                      <a:pt x="22" y="602"/>
                    </a:lnTo>
                    <a:lnTo>
                      <a:pt x="22" y="602"/>
                    </a:lnTo>
                    <a:lnTo>
                      <a:pt x="22" y="602"/>
                    </a:lnTo>
                    <a:lnTo>
                      <a:pt x="12" y="590"/>
                    </a:lnTo>
                    <a:lnTo>
                      <a:pt x="6" y="578"/>
                    </a:lnTo>
                    <a:lnTo>
                      <a:pt x="0" y="564"/>
                    </a:lnTo>
                    <a:lnTo>
                      <a:pt x="0" y="548"/>
                    </a:lnTo>
                    <a:lnTo>
                      <a:pt x="0" y="534"/>
                    </a:lnTo>
                    <a:lnTo>
                      <a:pt x="6" y="520"/>
                    </a:lnTo>
                    <a:lnTo>
                      <a:pt x="12" y="506"/>
                    </a:lnTo>
                    <a:lnTo>
                      <a:pt x="22" y="496"/>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8" name="Freeform 29"/>
              <p:cNvSpPr>
                <a:spLocks/>
              </p:cNvSpPr>
              <p:nvPr/>
            </p:nvSpPr>
            <p:spPr bwMode="auto">
              <a:xfrm>
                <a:off x="3201136" y="3803702"/>
                <a:ext cx="96055" cy="96055"/>
              </a:xfrm>
              <a:custGeom>
                <a:avLst/>
                <a:gdLst>
                  <a:gd name="T0" fmla="*/ 132 w 624"/>
                  <a:gd name="T1" fmla="*/ 24 h 624"/>
                  <a:gd name="T2" fmla="*/ 132 w 624"/>
                  <a:gd name="T3" fmla="*/ 24 h 624"/>
                  <a:gd name="T4" fmla="*/ 600 w 624"/>
                  <a:gd name="T5" fmla="*/ 496 h 624"/>
                  <a:gd name="T6" fmla="*/ 600 w 624"/>
                  <a:gd name="T7" fmla="*/ 496 h 624"/>
                  <a:gd name="T8" fmla="*/ 610 w 624"/>
                  <a:gd name="T9" fmla="*/ 506 h 624"/>
                  <a:gd name="T10" fmla="*/ 618 w 624"/>
                  <a:gd name="T11" fmla="*/ 520 h 624"/>
                  <a:gd name="T12" fmla="*/ 622 w 624"/>
                  <a:gd name="T13" fmla="*/ 534 h 624"/>
                  <a:gd name="T14" fmla="*/ 624 w 624"/>
                  <a:gd name="T15" fmla="*/ 548 h 624"/>
                  <a:gd name="T16" fmla="*/ 622 w 624"/>
                  <a:gd name="T17" fmla="*/ 564 h 624"/>
                  <a:gd name="T18" fmla="*/ 618 w 624"/>
                  <a:gd name="T19" fmla="*/ 578 h 624"/>
                  <a:gd name="T20" fmla="*/ 610 w 624"/>
                  <a:gd name="T21" fmla="*/ 590 h 624"/>
                  <a:gd name="T22" fmla="*/ 600 w 624"/>
                  <a:gd name="T23" fmla="*/ 602 h 624"/>
                  <a:gd name="T24" fmla="*/ 600 w 624"/>
                  <a:gd name="T25" fmla="*/ 602 h 624"/>
                  <a:gd name="T26" fmla="*/ 590 w 624"/>
                  <a:gd name="T27" fmla="*/ 612 h 624"/>
                  <a:gd name="T28" fmla="*/ 576 w 624"/>
                  <a:gd name="T29" fmla="*/ 618 h 624"/>
                  <a:gd name="T30" fmla="*/ 562 w 624"/>
                  <a:gd name="T31" fmla="*/ 624 h 624"/>
                  <a:gd name="T32" fmla="*/ 548 w 624"/>
                  <a:gd name="T33" fmla="*/ 624 h 624"/>
                  <a:gd name="T34" fmla="*/ 532 w 624"/>
                  <a:gd name="T35" fmla="*/ 624 h 624"/>
                  <a:gd name="T36" fmla="*/ 518 w 624"/>
                  <a:gd name="T37" fmla="*/ 618 h 624"/>
                  <a:gd name="T38" fmla="*/ 506 w 624"/>
                  <a:gd name="T39" fmla="*/ 612 h 624"/>
                  <a:gd name="T40" fmla="*/ 494 w 624"/>
                  <a:gd name="T41" fmla="*/ 602 h 624"/>
                  <a:gd name="T42" fmla="*/ 494 w 624"/>
                  <a:gd name="T43" fmla="*/ 602 h 624"/>
                  <a:gd name="T44" fmla="*/ 22 w 624"/>
                  <a:gd name="T45" fmla="*/ 134 h 624"/>
                  <a:gd name="T46" fmla="*/ 22 w 624"/>
                  <a:gd name="T47" fmla="*/ 134 h 624"/>
                  <a:gd name="T48" fmla="*/ 12 w 624"/>
                  <a:gd name="T49" fmla="*/ 120 h 624"/>
                  <a:gd name="T50" fmla="*/ 6 w 624"/>
                  <a:gd name="T51" fmla="*/ 108 h 624"/>
                  <a:gd name="T52" fmla="*/ 0 w 624"/>
                  <a:gd name="T53" fmla="*/ 92 h 624"/>
                  <a:gd name="T54" fmla="*/ 0 w 624"/>
                  <a:gd name="T55" fmla="*/ 78 h 624"/>
                  <a:gd name="T56" fmla="*/ 0 w 624"/>
                  <a:gd name="T57" fmla="*/ 64 h 624"/>
                  <a:gd name="T58" fmla="*/ 6 w 624"/>
                  <a:gd name="T59" fmla="*/ 50 h 624"/>
                  <a:gd name="T60" fmla="*/ 12 w 624"/>
                  <a:gd name="T61" fmla="*/ 36 h 624"/>
                  <a:gd name="T62" fmla="*/ 22 w 624"/>
                  <a:gd name="T63" fmla="*/ 24 h 624"/>
                  <a:gd name="T64" fmla="*/ 22 w 624"/>
                  <a:gd name="T65" fmla="*/ 24 h 624"/>
                  <a:gd name="T66" fmla="*/ 22 w 624"/>
                  <a:gd name="T67" fmla="*/ 24 h 624"/>
                  <a:gd name="T68" fmla="*/ 34 w 624"/>
                  <a:gd name="T69" fmla="*/ 14 h 624"/>
                  <a:gd name="T70" fmla="*/ 48 w 624"/>
                  <a:gd name="T71" fmla="*/ 6 h 624"/>
                  <a:gd name="T72" fmla="*/ 62 w 624"/>
                  <a:gd name="T73" fmla="*/ 2 h 624"/>
                  <a:gd name="T74" fmla="*/ 78 w 624"/>
                  <a:gd name="T75" fmla="*/ 0 h 624"/>
                  <a:gd name="T76" fmla="*/ 92 w 624"/>
                  <a:gd name="T77" fmla="*/ 2 h 624"/>
                  <a:gd name="T78" fmla="*/ 106 w 624"/>
                  <a:gd name="T79" fmla="*/ 6 h 624"/>
                  <a:gd name="T80" fmla="*/ 120 w 624"/>
                  <a:gd name="T81" fmla="*/ 14 h 624"/>
                  <a:gd name="T82" fmla="*/ 132 w 624"/>
                  <a:gd name="T83" fmla="*/ 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624">
                    <a:moveTo>
                      <a:pt x="132" y="24"/>
                    </a:moveTo>
                    <a:lnTo>
                      <a:pt x="132" y="24"/>
                    </a:lnTo>
                    <a:lnTo>
                      <a:pt x="600" y="496"/>
                    </a:lnTo>
                    <a:lnTo>
                      <a:pt x="600" y="496"/>
                    </a:lnTo>
                    <a:lnTo>
                      <a:pt x="610" y="506"/>
                    </a:lnTo>
                    <a:lnTo>
                      <a:pt x="618" y="520"/>
                    </a:lnTo>
                    <a:lnTo>
                      <a:pt x="622" y="534"/>
                    </a:lnTo>
                    <a:lnTo>
                      <a:pt x="624" y="548"/>
                    </a:lnTo>
                    <a:lnTo>
                      <a:pt x="622" y="564"/>
                    </a:lnTo>
                    <a:lnTo>
                      <a:pt x="618" y="578"/>
                    </a:lnTo>
                    <a:lnTo>
                      <a:pt x="610" y="590"/>
                    </a:lnTo>
                    <a:lnTo>
                      <a:pt x="600" y="602"/>
                    </a:lnTo>
                    <a:lnTo>
                      <a:pt x="600" y="602"/>
                    </a:lnTo>
                    <a:lnTo>
                      <a:pt x="590" y="612"/>
                    </a:lnTo>
                    <a:lnTo>
                      <a:pt x="576" y="618"/>
                    </a:lnTo>
                    <a:lnTo>
                      <a:pt x="562" y="624"/>
                    </a:lnTo>
                    <a:lnTo>
                      <a:pt x="548" y="624"/>
                    </a:lnTo>
                    <a:lnTo>
                      <a:pt x="532" y="624"/>
                    </a:lnTo>
                    <a:lnTo>
                      <a:pt x="518" y="618"/>
                    </a:lnTo>
                    <a:lnTo>
                      <a:pt x="506" y="612"/>
                    </a:lnTo>
                    <a:lnTo>
                      <a:pt x="494" y="602"/>
                    </a:lnTo>
                    <a:lnTo>
                      <a:pt x="494" y="602"/>
                    </a:lnTo>
                    <a:lnTo>
                      <a:pt x="22" y="134"/>
                    </a:lnTo>
                    <a:lnTo>
                      <a:pt x="22" y="134"/>
                    </a:lnTo>
                    <a:lnTo>
                      <a:pt x="12" y="120"/>
                    </a:lnTo>
                    <a:lnTo>
                      <a:pt x="6" y="108"/>
                    </a:lnTo>
                    <a:lnTo>
                      <a:pt x="0" y="92"/>
                    </a:lnTo>
                    <a:lnTo>
                      <a:pt x="0" y="78"/>
                    </a:lnTo>
                    <a:lnTo>
                      <a:pt x="0" y="64"/>
                    </a:lnTo>
                    <a:lnTo>
                      <a:pt x="6" y="50"/>
                    </a:lnTo>
                    <a:lnTo>
                      <a:pt x="12" y="36"/>
                    </a:lnTo>
                    <a:lnTo>
                      <a:pt x="22" y="24"/>
                    </a:lnTo>
                    <a:lnTo>
                      <a:pt x="22" y="24"/>
                    </a:lnTo>
                    <a:lnTo>
                      <a:pt x="22" y="24"/>
                    </a:lnTo>
                    <a:lnTo>
                      <a:pt x="34" y="14"/>
                    </a:lnTo>
                    <a:lnTo>
                      <a:pt x="48" y="6"/>
                    </a:lnTo>
                    <a:lnTo>
                      <a:pt x="62" y="2"/>
                    </a:lnTo>
                    <a:lnTo>
                      <a:pt x="78" y="0"/>
                    </a:lnTo>
                    <a:lnTo>
                      <a:pt x="92" y="2"/>
                    </a:lnTo>
                    <a:lnTo>
                      <a:pt x="106" y="6"/>
                    </a:lnTo>
                    <a:lnTo>
                      <a:pt x="120" y="14"/>
                    </a:lnTo>
                    <a:lnTo>
                      <a:pt x="132" y="2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9" name="Freeform 30"/>
              <p:cNvSpPr>
                <a:spLocks/>
              </p:cNvSpPr>
              <p:nvPr/>
            </p:nvSpPr>
            <p:spPr bwMode="auto">
              <a:xfrm>
                <a:off x="3201136" y="3803702"/>
                <a:ext cx="96055" cy="96055"/>
              </a:xfrm>
              <a:custGeom>
                <a:avLst/>
                <a:gdLst>
                  <a:gd name="T0" fmla="*/ 132 w 624"/>
                  <a:gd name="T1" fmla="*/ 24 h 624"/>
                  <a:gd name="T2" fmla="*/ 132 w 624"/>
                  <a:gd name="T3" fmla="*/ 24 h 624"/>
                  <a:gd name="T4" fmla="*/ 600 w 624"/>
                  <a:gd name="T5" fmla="*/ 496 h 624"/>
                  <a:gd name="T6" fmla="*/ 600 w 624"/>
                  <a:gd name="T7" fmla="*/ 496 h 624"/>
                  <a:gd name="T8" fmla="*/ 610 w 624"/>
                  <a:gd name="T9" fmla="*/ 506 h 624"/>
                  <a:gd name="T10" fmla="*/ 618 w 624"/>
                  <a:gd name="T11" fmla="*/ 520 h 624"/>
                  <a:gd name="T12" fmla="*/ 622 w 624"/>
                  <a:gd name="T13" fmla="*/ 534 h 624"/>
                  <a:gd name="T14" fmla="*/ 624 w 624"/>
                  <a:gd name="T15" fmla="*/ 548 h 624"/>
                  <a:gd name="T16" fmla="*/ 622 w 624"/>
                  <a:gd name="T17" fmla="*/ 564 h 624"/>
                  <a:gd name="T18" fmla="*/ 618 w 624"/>
                  <a:gd name="T19" fmla="*/ 578 h 624"/>
                  <a:gd name="T20" fmla="*/ 610 w 624"/>
                  <a:gd name="T21" fmla="*/ 590 h 624"/>
                  <a:gd name="T22" fmla="*/ 600 w 624"/>
                  <a:gd name="T23" fmla="*/ 602 h 624"/>
                  <a:gd name="T24" fmla="*/ 600 w 624"/>
                  <a:gd name="T25" fmla="*/ 602 h 624"/>
                  <a:gd name="T26" fmla="*/ 590 w 624"/>
                  <a:gd name="T27" fmla="*/ 612 h 624"/>
                  <a:gd name="T28" fmla="*/ 576 w 624"/>
                  <a:gd name="T29" fmla="*/ 618 h 624"/>
                  <a:gd name="T30" fmla="*/ 562 w 624"/>
                  <a:gd name="T31" fmla="*/ 624 h 624"/>
                  <a:gd name="T32" fmla="*/ 548 w 624"/>
                  <a:gd name="T33" fmla="*/ 624 h 624"/>
                  <a:gd name="T34" fmla="*/ 532 w 624"/>
                  <a:gd name="T35" fmla="*/ 624 h 624"/>
                  <a:gd name="T36" fmla="*/ 518 w 624"/>
                  <a:gd name="T37" fmla="*/ 618 h 624"/>
                  <a:gd name="T38" fmla="*/ 506 w 624"/>
                  <a:gd name="T39" fmla="*/ 612 h 624"/>
                  <a:gd name="T40" fmla="*/ 494 w 624"/>
                  <a:gd name="T41" fmla="*/ 602 h 624"/>
                  <a:gd name="T42" fmla="*/ 494 w 624"/>
                  <a:gd name="T43" fmla="*/ 602 h 624"/>
                  <a:gd name="T44" fmla="*/ 22 w 624"/>
                  <a:gd name="T45" fmla="*/ 134 h 624"/>
                  <a:gd name="T46" fmla="*/ 22 w 624"/>
                  <a:gd name="T47" fmla="*/ 134 h 624"/>
                  <a:gd name="T48" fmla="*/ 12 w 624"/>
                  <a:gd name="T49" fmla="*/ 120 h 624"/>
                  <a:gd name="T50" fmla="*/ 6 w 624"/>
                  <a:gd name="T51" fmla="*/ 108 h 624"/>
                  <a:gd name="T52" fmla="*/ 0 w 624"/>
                  <a:gd name="T53" fmla="*/ 92 h 624"/>
                  <a:gd name="T54" fmla="*/ 0 w 624"/>
                  <a:gd name="T55" fmla="*/ 78 h 624"/>
                  <a:gd name="T56" fmla="*/ 0 w 624"/>
                  <a:gd name="T57" fmla="*/ 64 h 624"/>
                  <a:gd name="T58" fmla="*/ 6 w 624"/>
                  <a:gd name="T59" fmla="*/ 50 h 624"/>
                  <a:gd name="T60" fmla="*/ 12 w 624"/>
                  <a:gd name="T61" fmla="*/ 36 h 624"/>
                  <a:gd name="T62" fmla="*/ 22 w 624"/>
                  <a:gd name="T63" fmla="*/ 24 h 624"/>
                  <a:gd name="T64" fmla="*/ 22 w 624"/>
                  <a:gd name="T65" fmla="*/ 24 h 624"/>
                  <a:gd name="T66" fmla="*/ 22 w 624"/>
                  <a:gd name="T67" fmla="*/ 24 h 624"/>
                  <a:gd name="T68" fmla="*/ 34 w 624"/>
                  <a:gd name="T69" fmla="*/ 14 h 624"/>
                  <a:gd name="T70" fmla="*/ 48 w 624"/>
                  <a:gd name="T71" fmla="*/ 6 h 624"/>
                  <a:gd name="T72" fmla="*/ 62 w 624"/>
                  <a:gd name="T73" fmla="*/ 2 h 624"/>
                  <a:gd name="T74" fmla="*/ 78 w 624"/>
                  <a:gd name="T75" fmla="*/ 0 h 624"/>
                  <a:gd name="T76" fmla="*/ 92 w 624"/>
                  <a:gd name="T77" fmla="*/ 2 h 624"/>
                  <a:gd name="T78" fmla="*/ 106 w 624"/>
                  <a:gd name="T79" fmla="*/ 6 h 624"/>
                  <a:gd name="T80" fmla="*/ 120 w 624"/>
                  <a:gd name="T81" fmla="*/ 14 h 624"/>
                  <a:gd name="T82" fmla="*/ 132 w 624"/>
                  <a:gd name="T83" fmla="*/ 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624">
                    <a:moveTo>
                      <a:pt x="132" y="24"/>
                    </a:moveTo>
                    <a:lnTo>
                      <a:pt x="132" y="24"/>
                    </a:lnTo>
                    <a:lnTo>
                      <a:pt x="600" y="496"/>
                    </a:lnTo>
                    <a:lnTo>
                      <a:pt x="600" y="496"/>
                    </a:lnTo>
                    <a:lnTo>
                      <a:pt x="610" y="506"/>
                    </a:lnTo>
                    <a:lnTo>
                      <a:pt x="618" y="520"/>
                    </a:lnTo>
                    <a:lnTo>
                      <a:pt x="622" y="534"/>
                    </a:lnTo>
                    <a:lnTo>
                      <a:pt x="624" y="548"/>
                    </a:lnTo>
                    <a:lnTo>
                      <a:pt x="622" y="564"/>
                    </a:lnTo>
                    <a:lnTo>
                      <a:pt x="618" y="578"/>
                    </a:lnTo>
                    <a:lnTo>
                      <a:pt x="610" y="590"/>
                    </a:lnTo>
                    <a:lnTo>
                      <a:pt x="600" y="602"/>
                    </a:lnTo>
                    <a:lnTo>
                      <a:pt x="600" y="602"/>
                    </a:lnTo>
                    <a:lnTo>
                      <a:pt x="590" y="612"/>
                    </a:lnTo>
                    <a:lnTo>
                      <a:pt x="576" y="618"/>
                    </a:lnTo>
                    <a:lnTo>
                      <a:pt x="562" y="624"/>
                    </a:lnTo>
                    <a:lnTo>
                      <a:pt x="548" y="624"/>
                    </a:lnTo>
                    <a:lnTo>
                      <a:pt x="532" y="624"/>
                    </a:lnTo>
                    <a:lnTo>
                      <a:pt x="518" y="618"/>
                    </a:lnTo>
                    <a:lnTo>
                      <a:pt x="506" y="612"/>
                    </a:lnTo>
                    <a:lnTo>
                      <a:pt x="494" y="602"/>
                    </a:lnTo>
                    <a:lnTo>
                      <a:pt x="494" y="602"/>
                    </a:lnTo>
                    <a:lnTo>
                      <a:pt x="22" y="134"/>
                    </a:lnTo>
                    <a:lnTo>
                      <a:pt x="22" y="134"/>
                    </a:lnTo>
                    <a:lnTo>
                      <a:pt x="12" y="120"/>
                    </a:lnTo>
                    <a:lnTo>
                      <a:pt x="6" y="108"/>
                    </a:lnTo>
                    <a:lnTo>
                      <a:pt x="0" y="92"/>
                    </a:lnTo>
                    <a:lnTo>
                      <a:pt x="0" y="78"/>
                    </a:lnTo>
                    <a:lnTo>
                      <a:pt x="0" y="64"/>
                    </a:lnTo>
                    <a:lnTo>
                      <a:pt x="6" y="50"/>
                    </a:lnTo>
                    <a:lnTo>
                      <a:pt x="12" y="36"/>
                    </a:lnTo>
                    <a:lnTo>
                      <a:pt x="22" y="24"/>
                    </a:lnTo>
                    <a:lnTo>
                      <a:pt x="22" y="24"/>
                    </a:lnTo>
                    <a:lnTo>
                      <a:pt x="22" y="24"/>
                    </a:lnTo>
                    <a:lnTo>
                      <a:pt x="34" y="14"/>
                    </a:lnTo>
                    <a:lnTo>
                      <a:pt x="48" y="6"/>
                    </a:lnTo>
                    <a:lnTo>
                      <a:pt x="62" y="2"/>
                    </a:lnTo>
                    <a:lnTo>
                      <a:pt x="78" y="0"/>
                    </a:lnTo>
                    <a:lnTo>
                      <a:pt x="92" y="2"/>
                    </a:lnTo>
                    <a:lnTo>
                      <a:pt x="106" y="6"/>
                    </a:lnTo>
                    <a:lnTo>
                      <a:pt x="120" y="14"/>
                    </a:lnTo>
                    <a:lnTo>
                      <a:pt x="132" y="24"/>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10" name="Freeform 31"/>
              <p:cNvSpPr>
                <a:spLocks noEditPoints="1"/>
              </p:cNvSpPr>
              <p:nvPr/>
            </p:nvSpPr>
            <p:spPr bwMode="auto">
              <a:xfrm>
                <a:off x="3210064" y="3812938"/>
                <a:ext cx="77891" cy="77891"/>
              </a:xfrm>
              <a:custGeom>
                <a:avLst/>
                <a:gdLst>
                  <a:gd name="T0" fmla="*/ 268 w 506"/>
                  <a:gd name="T1" fmla="*/ 124 h 506"/>
                  <a:gd name="T2" fmla="*/ 306 w 506"/>
                  <a:gd name="T3" fmla="*/ 134 h 506"/>
                  <a:gd name="T4" fmla="*/ 338 w 506"/>
                  <a:gd name="T5" fmla="*/ 154 h 506"/>
                  <a:gd name="T6" fmla="*/ 364 w 506"/>
                  <a:gd name="T7" fmla="*/ 182 h 506"/>
                  <a:gd name="T8" fmla="*/ 380 w 506"/>
                  <a:gd name="T9" fmla="*/ 216 h 506"/>
                  <a:gd name="T10" fmla="*/ 386 w 506"/>
                  <a:gd name="T11" fmla="*/ 254 h 506"/>
                  <a:gd name="T12" fmla="*/ 384 w 506"/>
                  <a:gd name="T13" fmla="*/ 280 h 506"/>
                  <a:gd name="T14" fmla="*/ 370 w 506"/>
                  <a:gd name="T15" fmla="*/ 316 h 506"/>
                  <a:gd name="T16" fmla="*/ 348 w 506"/>
                  <a:gd name="T17" fmla="*/ 346 h 506"/>
                  <a:gd name="T18" fmla="*/ 318 w 506"/>
                  <a:gd name="T19" fmla="*/ 370 h 506"/>
                  <a:gd name="T20" fmla="*/ 282 w 506"/>
                  <a:gd name="T21" fmla="*/ 382 h 506"/>
                  <a:gd name="T22" fmla="*/ 256 w 506"/>
                  <a:gd name="T23" fmla="*/ 386 h 506"/>
                  <a:gd name="T24" fmla="*/ 216 w 506"/>
                  <a:gd name="T25" fmla="*/ 380 h 506"/>
                  <a:gd name="T26" fmla="*/ 180 w 506"/>
                  <a:gd name="T27" fmla="*/ 362 h 506"/>
                  <a:gd name="T28" fmla="*/ 144 w 506"/>
                  <a:gd name="T29" fmla="*/ 328 h 506"/>
                  <a:gd name="T30" fmla="*/ 128 w 506"/>
                  <a:gd name="T31" fmla="*/ 294 h 506"/>
                  <a:gd name="T32" fmla="*/ 120 w 506"/>
                  <a:gd name="T33" fmla="*/ 254 h 506"/>
                  <a:gd name="T34" fmla="*/ 124 w 506"/>
                  <a:gd name="T35" fmla="*/ 228 h 506"/>
                  <a:gd name="T36" fmla="*/ 138 w 506"/>
                  <a:gd name="T37" fmla="*/ 192 h 506"/>
                  <a:gd name="T38" fmla="*/ 160 w 506"/>
                  <a:gd name="T39" fmla="*/ 162 h 506"/>
                  <a:gd name="T40" fmla="*/ 204 w 506"/>
                  <a:gd name="T41" fmla="*/ 134 h 506"/>
                  <a:gd name="T42" fmla="*/ 242 w 506"/>
                  <a:gd name="T43" fmla="*/ 124 h 506"/>
                  <a:gd name="T44" fmla="*/ 256 w 506"/>
                  <a:gd name="T45" fmla="*/ 0 h 506"/>
                  <a:gd name="T46" fmla="*/ 180 w 506"/>
                  <a:gd name="T47" fmla="*/ 10 h 506"/>
                  <a:gd name="T48" fmla="*/ 112 w 506"/>
                  <a:gd name="T49" fmla="*/ 42 h 506"/>
                  <a:gd name="T50" fmla="*/ 58 w 506"/>
                  <a:gd name="T51" fmla="*/ 92 h 506"/>
                  <a:gd name="T52" fmla="*/ 20 w 506"/>
                  <a:gd name="T53" fmla="*/ 154 h 506"/>
                  <a:gd name="T54" fmla="*/ 2 w 506"/>
                  <a:gd name="T55" fmla="*/ 228 h 506"/>
                  <a:gd name="T56" fmla="*/ 2 w 506"/>
                  <a:gd name="T57" fmla="*/ 280 h 506"/>
                  <a:gd name="T58" fmla="*/ 20 w 506"/>
                  <a:gd name="T59" fmla="*/ 352 h 506"/>
                  <a:gd name="T60" fmla="*/ 58 w 506"/>
                  <a:gd name="T61" fmla="*/ 414 h 506"/>
                  <a:gd name="T62" fmla="*/ 112 w 506"/>
                  <a:gd name="T63" fmla="*/ 462 h 506"/>
                  <a:gd name="T64" fmla="*/ 180 w 506"/>
                  <a:gd name="T65" fmla="*/ 494 h 506"/>
                  <a:gd name="T66" fmla="*/ 256 w 506"/>
                  <a:gd name="T67" fmla="*/ 506 h 506"/>
                  <a:gd name="T68" fmla="*/ 306 w 506"/>
                  <a:gd name="T69" fmla="*/ 500 h 506"/>
                  <a:gd name="T70" fmla="*/ 374 w 506"/>
                  <a:gd name="T71" fmla="*/ 474 h 506"/>
                  <a:gd name="T72" fmla="*/ 432 w 506"/>
                  <a:gd name="T73" fmla="*/ 432 h 506"/>
                  <a:gd name="T74" fmla="*/ 476 w 506"/>
                  <a:gd name="T75" fmla="*/ 374 h 506"/>
                  <a:gd name="T76" fmla="*/ 502 w 506"/>
                  <a:gd name="T77" fmla="*/ 304 h 506"/>
                  <a:gd name="T78" fmla="*/ 506 w 506"/>
                  <a:gd name="T79" fmla="*/ 254 h 506"/>
                  <a:gd name="T80" fmla="*/ 494 w 506"/>
                  <a:gd name="T81" fmla="*/ 178 h 506"/>
                  <a:gd name="T82" fmla="*/ 464 w 506"/>
                  <a:gd name="T83" fmla="*/ 112 h 506"/>
                  <a:gd name="T84" fmla="*/ 414 w 506"/>
                  <a:gd name="T85" fmla="*/ 58 h 506"/>
                  <a:gd name="T86" fmla="*/ 352 w 506"/>
                  <a:gd name="T87" fmla="*/ 20 h 506"/>
                  <a:gd name="T88" fmla="*/ 280 w 506"/>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6" h="506">
                    <a:moveTo>
                      <a:pt x="256" y="124"/>
                    </a:moveTo>
                    <a:lnTo>
                      <a:pt x="256" y="124"/>
                    </a:lnTo>
                    <a:lnTo>
                      <a:pt x="268" y="124"/>
                    </a:lnTo>
                    <a:lnTo>
                      <a:pt x="282" y="126"/>
                    </a:lnTo>
                    <a:lnTo>
                      <a:pt x="294" y="130"/>
                    </a:lnTo>
                    <a:lnTo>
                      <a:pt x="306" y="134"/>
                    </a:lnTo>
                    <a:lnTo>
                      <a:pt x="318" y="140"/>
                    </a:lnTo>
                    <a:lnTo>
                      <a:pt x="328" y="146"/>
                    </a:lnTo>
                    <a:lnTo>
                      <a:pt x="338" y="154"/>
                    </a:lnTo>
                    <a:lnTo>
                      <a:pt x="348" y="162"/>
                    </a:lnTo>
                    <a:lnTo>
                      <a:pt x="356" y="172"/>
                    </a:lnTo>
                    <a:lnTo>
                      <a:pt x="364" y="182"/>
                    </a:lnTo>
                    <a:lnTo>
                      <a:pt x="370" y="192"/>
                    </a:lnTo>
                    <a:lnTo>
                      <a:pt x="376" y="204"/>
                    </a:lnTo>
                    <a:lnTo>
                      <a:pt x="380" y="216"/>
                    </a:lnTo>
                    <a:lnTo>
                      <a:pt x="384" y="228"/>
                    </a:lnTo>
                    <a:lnTo>
                      <a:pt x="386" y="240"/>
                    </a:lnTo>
                    <a:lnTo>
                      <a:pt x="386" y="254"/>
                    </a:lnTo>
                    <a:lnTo>
                      <a:pt x="386" y="254"/>
                    </a:lnTo>
                    <a:lnTo>
                      <a:pt x="386" y="268"/>
                    </a:lnTo>
                    <a:lnTo>
                      <a:pt x="384" y="280"/>
                    </a:lnTo>
                    <a:lnTo>
                      <a:pt x="380" y="294"/>
                    </a:lnTo>
                    <a:lnTo>
                      <a:pt x="376" y="306"/>
                    </a:lnTo>
                    <a:lnTo>
                      <a:pt x="370" y="316"/>
                    </a:lnTo>
                    <a:lnTo>
                      <a:pt x="364" y="328"/>
                    </a:lnTo>
                    <a:lnTo>
                      <a:pt x="356" y="338"/>
                    </a:lnTo>
                    <a:lnTo>
                      <a:pt x="348" y="346"/>
                    </a:lnTo>
                    <a:lnTo>
                      <a:pt x="338" y="356"/>
                    </a:lnTo>
                    <a:lnTo>
                      <a:pt x="328" y="362"/>
                    </a:lnTo>
                    <a:lnTo>
                      <a:pt x="318" y="370"/>
                    </a:lnTo>
                    <a:lnTo>
                      <a:pt x="306" y="374"/>
                    </a:lnTo>
                    <a:lnTo>
                      <a:pt x="294" y="380"/>
                    </a:lnTo>
                    <a:lnTo>
                      <a:pt x="282" y="382"/>
                    </a:lnTo>
                    <a:lnTo>
                      <a:pt x="268" y="384"/>
                    </a:lnTo>
                    <a:lnTo>
                      <a:pt x="256" y="386"/>
                    </a:lnTo>
                    <a:lnTo>
                      <a:pt x="256" y="386"/>
                    </a:lnTo>
                    <a:lnTo>
                      <a:pt x="242" y="384"/>
                    </a:lnTo>
                    <a:lnTo>
                      <a:pt x="228" y="382"/>
                    </a:lnTo>
                    <a:lnTo>
                      <a:pt x="216" y="380"/>
                    </a:lnTo>
                    <a:lnTo>
                      <a:pt x="204" y="374"/>
                    </a:lnTo>
                    <a:lnTo>
                      <a:pt x="192" y="370"/>
                    </a:lnTo>
                    <a:lnTo>
                      <a:pt x="180" y="362"/>
                    </a:lnTo>
                    <a:lnTo>
                      <a:pt x="160" y="346"/>
                    </a:lnTo>
                    <a:lnTo>
                      <a:pt x="152" y="338"/>
                    </a:lnTo>
                    <a:lnTo>
                      <a:pt x="144" y="328"/>
                    </a:lnTo>
                    <a:lnTo>
                      <a:pt x="138" y="316"/>
                    </a:lnTo>
                    <a:lnTo>
                      <a:pt x="132" y="306"/>
                    </a:lnTo>
                    <a:lnTo>
                      <a:pt x="128" y="294"/>
                    </a:lnTo>
                    <a:lnTo>
                      <a:pt x="124" y="280"/>
                    </a:lnTo>
                    <a:lnTo>
                      <a:pt x="122" y="268"/>
                    </a:lnTo>
                    <a:lnTo>
                      <a:pt x="120" y="254"/>
                    </a:lnTo>
                    <a:lnTo>
                      <a:pt x="120" y="254"/>
                    </a:lnTo>
                    <a:lnTo>
                      <a:pt x="122" y="240"/>
                    </a:lnTo>
                    <a:lnTo>
                      <a:pt x="124" y="228"/>
                    </a:lnTo>
                    <a:lnTo>
                      <a:pt x="128" y="216"/>
                    </a:lnTo>
                    <a:lnTo>
                      <a:pt x="132" y="204"/>
                    </a:lnTo>
                    <a:lnTo>
                      <a:pt x="138" y="192"/>
                    </a:lnTo>
                    <a:lnTo>
                      <a:pt x="144" y="182"/>
                    </a:lnTo>
                    <a:lnTo>
                      <a:pt x="152" y="172"/>
                    </a:lnTo>
                    <a:lnTo>
                      <a:pt x="160" y="162"/>
                    </a:lnTo>
                    <a:lnTo>
                      <a:pt x="180" y="146"/>
                    </a:lnTo>
                    <a:lnTo>
                      <a:pt x="192" y="140"/>
                    </a:lnTo>
                    <a:lnTo>
                      <a:pt x="204" y="134"/>
                    </a:lnTo>
                    <a:lnTo>
                      <a:pt x="216" y="130"/>
                    </a:lnTo>
                    <a:lnTo>
                      <a:pt x="228" y="126"/>
                    </a:lnTo>
                    <a:lnTo>
                      <a:pt x="242" y="124"/>
                    </a:lnTo>
                    <a:lnTo>
                      <a:pt x="256" y="124"/>
                    </a:lnTo>
                    <a:close/>
                    <a:moveTo>
                      <a:pt x="256" y="0"/>
                    </a:moveTo>
                    <a:lnTo>
                      <a:pt x="256" y="0"/>
                    </a:lnTo>
                    <a:lnTo>
                      <a:pt x="228" y="0"/>
                    </a:lnTo>
                    <a:lnTo>
                      <a:pt x="204" y="4"/>
                    </a:lnTo>
                    <a:lnTo>
                      <a:pt x="180" y="10"/>
                    </a:lnTo>
                    <a:lnTo>
                      <a:pt x="156" y="20"/>
                    </a:lnTo>
                    <a:lnTo>
                      <a:pt x="134" y="30"/>
                    </a:lnTo>
                    <a:lnTo>
                      <a:pt x="112" y="42"/>
                    </a:lnTo>
                    <a:lnTo>
                      <a:pt x="92" y="58"/>
                    </a:lnTo>
                    <a:lnTo>
                      <a:pt x="74" y="74"/>
                    </a:lnTo>
                    <a:lnTo>
                      <a:pt x="58" y="92"/>
                    </a:lnTo>
                    <a:lnTo>
                      <a:pt x="44" y="112"/>
                    </a:lnTo>
                    <a:lnTo>
                      <a:pt x="32" y="132"/>
                    </a:lnTo>
                    <a:lnTo>
                      <a:pt x="20" y="154"/>
                    </a:lnTo>
                    <a:lnTo>
                      <a:pt x="12" y="178"/>
                    </a:lnTo>
                    <a:lnTo>
                      <a:pt x="6" y="202"/>
                    </a:lnTo>
                    <a:lnTo>
                      <a:pt x="2" y="228"/>
                    </a:lnTo>
                    <a:lnTo>
                      <a:pt x="0" y="254"/>
                    </a:lnTo>
                    <a:lnTo>
                      <a:pt x="0" y="254"/>
                    </a:lnTo>
                    <a:lnTo>
                      <a:pt x="2" y="280"/>
                    </a:lnTo>
                    <a:lnTo>
                      <a:pt x="6" y="304"/>
                    </a:lnTo>
                    <a:lnTo>
                      <a:pt x="12" y="328"/>
                    </a:lnTo>
                    <a:lnTo>
                      <a:pt x="20" y="352"/>
                    </a:lnTo>
                    <a:lnTo>
                      <a:pt x="32" y="374"/>
                    </a:lnTo>
                    <a:lnTo>
                      <a:pt x="44" y="394"/>
                    </a:lnTo>
                    <a:lnTo>
                      <a:pt x="58" y="414"/>
                    </a:lnTo>
                    <a:lnTo>
                      <a:pt x="74" y="432"/>
                    </a:lnTo>
                    <a:lnTo>
                      <a:pt x="92" y="448"/>
                    </a:lnTo>
                    <a:lnTo>
                      <a:pt x="112" y="462"/>
                    </a:lnTo>
                    <a:lnTo>
                      <a:pt x="134" y="474"/>
                    </a:lnTo>
                    <a:lnTo>
                      <a:pt x="156" y="486"/>
                    </a:lnTo>
                    <a:lnTo>
                      <a:pt x="180" y="494"/>
                    </a:lnTo>
                    <a:lnTo>
                      <a:pt x="204" y="500"/>
                    </a:lnTo>
                    <a:lnTo>
                      <a:pt x="228" y="504"/>
                    </a:lnTo>
                    <a:lnTo>
                      <a:pt x="256" y="506"/>
                    </a:lnTo>
                    <a:lnTo>
                      <a:pt x="256" y="506"/>
                    </a:lnTo>
                    <a:lnTo>
                      <a:pt x="280" y="504"/>
                    </a:lnTo>
                    <a:lnTo>
                      <a:pt x="306" y="500"/>
                    </a:lnTo>
                    <a:lnTo>
                      <a:pt x="330" y="494"/>
                    </a:lnTo>
                    <a:lnTo>
                      <a:pt x="352" y="486"/>
                    </a:lnTo>
                    <a:lnTo>
                      <a:pt x="374" y="474"/>
                    </a:lnTo>
                    <a:lnTo>
                      <a:pt x="396" y="462"/>
                    </a:lnTo>
                    <a:lnTo>
                      <a:pt x="414" y="448"/>
                    </a:lnTo>
                    <a:lnTo>
                      <a:pt x="432" y="432"/>
                    </a:lnTo>
                    <a:lnTo>
                      <a:pt x="448" y="414"/>
                    </a:lnTo>
                    <a:lnTo>
                      <a:pt x="464" y="394"/>
                    </a:lnTo>
                    <a:lnTo>
                      <a:pt x="476" y="374"/>
                    </a:lnTo>
                    <a:lnTo>
                      <a:pt x="486" y="352"/>
                    </a:lnTo>
                    <a:lnTo>
                      <a:pt x="494" y="328"/>
                    </a:lnTo>
                    <a:lnTo>
                      <a:pt x="502" y="304"/>
                    </a:lnTo>
                    <a:lnTo>
                      <a:pt x="504" y="280"/>
                    </a:lnTo>
                    <a:lnTo>
                      <a:pt x="506" y="254"/>
                    </a:lnTo>
                    <a:lnTo>
                      <a:pt x="506" y="254"/>
                    </a:lnTo>
                    <a:lnTo>
                      <a:pt x="504" y="228"/>
                    </a:lnTo>
                    <a:lnTo>
                      <a:pt x="502" y="202"/>
                    </a:lnTo>
                    <a:lnTo>
                      <a:pt x="494" y="178"/>
                    </a:lnTo>
                    <a:lnTo>
                      <a:pt x="486" y="154"/>
                    </a:lnTo>
                    <a:lnTo>
                      <a:pt x="476" y="132"/>
                    </a:lnTo>
                    <a:lnTo>
                      <a:pt x="464" y="112"/>
                    </a:lnTo>
                    <a:lnTo>
                      <a:pt x="448" y="92"/>
                    </a:lnTo>
                    <a:lnTo>
                      <a:pt x="432" y="74"/>
                    </a:lnTo>
                    <a:lnTo>
                      <a:pt x="414" y="58"/>
                    </a:lnTo>
                    <a:lnTo>
                      <a:pt x="396" y="42"/>
                    </a:lnTo>
                    <a:lnTo>
                      <a:pt x="374" y="30"/>
                    </a:lnTo>
                    <a:lnTo>
                      <a:pt x="352" y="20"/>
                    </a:lnTo>
                    <a:lnTo>
                      <a:pt x="330" y="10"/>
                    </a:lnTo>
                    <a:lnTo>
                      <a:pt x="306" y="4"/>
                    </a:lnTo>
                    <a:lnTo>
                      <a:pt x="280" y="0"/>
                    </a:lnTo>
                    <a:lnTo>
                      <a:pt x="256" y="0"/>
                    </a:lnTo>
                    <a:lnTo>
                      <a:pt x="256"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11" name="Freeform 32"/>
              <p:cNvSpPr>
                <a:spLocks/>
              </p:cNvSpPr>
              <p:nvPr/>
            </p:nvSpPr>
            <p:spPr bwMode="auto">
              <a:xfrm>
                <a:off x="3228537" y="3832026"/>
                <a:ext cx="40947" cy="40331"/>
              </a:xfrm>
              <a:custGeom>
                <a:avLst/>
                <a:gdLst>
                  <a:gd name="T0" fmla="*/ 136 w 266"/>
                  <a:gd name="T1" fmla="*/ 0 h 262"/>
                  <a:gd name="T2" fmla="*/ 162 w 266"/>
                  <a:gd name="T3" fmla="*/ 2 h 262"/>
                  <a:gd name="T4" fmla="*/ 186 w 266"/>
                  <a:gd name="T5" fmla="*/ 10 h 262"/>
                  <a:gd name="T6" fmla="*/ 208 w 266"/>
                  <a:gd name="T7" fmla="*/ 22 h 262"/>
                  <a:gd name="T8" fmla="*/ 228 w 266"/>
                  <a:gd name="T9" fmla="*/ 38 h 262"/>
                  <a:gd name="T10" fmla="*/ 244 w 266"/>
                  <a:gd name="T11" fmla="*/ 58 h 262"/>
                  <a:gd name="T12" fmla="*/ 256 w 266"/>
                  <a:gd name="T13" fmla="*/ 80 h 262"/>
                  <a:gd name="T14" fmla="*/ 264 w 266"/>
                  <a:gd name="T15" fmla="*/ 104 h 262"/>
                  <a:gd name="T16" fmla="*/ 266 w 266"/>
                  <a:gd name="T17" fmla="*/ 130 h 262"/>
                  <a:gd name="T18" fmla="*/ 266 w 266"/>
                  <a:gd name="T19" fmla="*/ 144 h 262"/>
                  <a:gd name="T20" fmla="*/ 260 w 266"/>
                  <a:gd name="T21" fmla="*/ 170 h 262"/>
                  <a:gd name="T22" fmla="*/ 250 w 266"/>
                  <a:gd name="T23" fmla="*/ 192 h 262"/>
                  <a:gd name="T24" fmla="*/ 236 w 266"/>
                  <a:gd name="T25" fmla="*/ 214 h 262"/>
                  <a:gd name="T26" fmla="*/ 218 w 266"/>
                  <a:gd name="T27" fmla="*/ 232 h 262"/>
                  <a:gd name="T28" fmla="*/ 198 w 266"/>
                  <a:gd name="T29" fmla="*/ 246 h 262"/>
                  <a:gd name="T30" fmla="*/ 174 w 266"/>
                  <a:gd name="T31" fmla="*/ 256 h 262"/>
                  <a:gd name="T32" fmla="*/ 148 w 266"/>
                  <a:gd name="T33" fmla="*/ 260 h 262"/>
                  <a:gd name="T34" fmla="*/ 136 w 266"/>
                  <a:gd name="T35" fmla="*/ 262 h 262"/>
                  <a:gd name="T36" fmla="*/ 108 w 266"/>
                  <a:gd name="T37" fmla="*/ 258 h 262"/>
                  <a:gd name="T38" fmla="*/ 84 w 266"/>
                  <a:gd name="T39" fmla="*/ 250 h 262"/>
                  <a:gd name="T40" fmla="*/ 60 w 266"/>
                  <a:gd name="T41" fmla="*/ 238 h 262"/>
                  <a:gd name="T42" fmla="*/ 32 w 266"/>
                  <a:gd name="T43" fmla="*/ 214 h 262"/>
                  <a:gd name="T44" fmla="*/ 18 w 266"/>
                  <a:gd name="T45" fmla="*/ 192 h 262"/>
                  <a:gd name="T46" fmla="*/ 8 w 266"/>
                  <a:gd name="T47" fmla="*/ 170 h 262"/>
                  <a:gd name="T48" fmla="*/ 2 w 266"/>
                  <a:gd name="T49" fmla="*/ 144 h 262"/>
                  <a:gd name="T50" fmla="*/ 0 w 266"/>
                  <a:gd name="T51" fmla="*/ 130 h 262"/>
                  <a:gd name="T52" fmla="*/ 4 w 266"/>
                  <a:gd name="T53" fmla="*/ 104 h 262"/>
                  <a:gd name="T54" fmla="*/ 12 w 266"/>
                  <a:gd name="T55" fmla="*/ 80 h 262"/>
                  <a:gd name="T56" fmla="*/ 24 w 266"/>
                  <a:gd name="T57" fmla="*/ 58 h 262"/>
                  <a:gd name="T58" fmla="*/ 40 w 266"/>
                  <a:gd name="T59" fmla="*/ 38 h 262"/>
                  <a:gd name="T60" fmla="*/ 72 w 266"/>
                  <a:gd name="T61" fmla="*/ 16 h 262"/>
                  <a:gd name="T62" fmla="*/ 96 w 266"/>
                  <a:gd name="T63" fmla="*/ 6 h 262"/>
                  <a:gd name="T64" fmla="*/ 122 w 266"/>
                  <a:gd name="T6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6" h="262">
                    <a:moveTo>
                      <a:pt x="136" y="0"/>
                    </a:moveTo>
                    <a:lnTo>
                      <a:pt x="136" y="0"/>
                    </a:lnTo>
                    <a:lnTo>
                      <a:pt x="148" y="0"/>
                    </a:lnTo>
                    <a:lnTo>
                      <a:pt x="162" y="2"/>
                    </a:lnTo>
                    <a:lnTo>
                      <a:pt x="174" y="6"/>
                    </a:lnTo>
                    <a:lnTo>
                      <a:pt x="186" y="10"/>
                    </a:lnTo>
                    <a:lnTo>
                      <a:pt x="198" y="16"/>
                    </a:lnTo>
                    <a:lnTo>
                      <a:pt x="208" y="22"/>
                    </a:lnTo>
                    <a:lnTo>
                      <a:pt x="218" y="30"/>
                    </a:lnTo>
                    <a:lnTo>
                      <a:pt x="228" y="38"/>
                    </a:lnTo>
                    <a:lnTo>
                      <a:pt x="236" y="48"/>
                    </a:lnTo>
                    <a:lnTo>
                      <a:pt x="244" y="58"/>
                    </a:lnTo>
                    <a:lnTo>
                      <a:pt x="250" y="68"/>
                    </a:lnTo>
                    <a:lnTo>
                      <a:pt x="256" y="80"/>
                    </a:lnTo>
                    <a:lnTo>
                      <a:pt x="260" y="92"/>
                    </a:lnTo>
                    <a:lnTo>
                      <a:pt x="264" y="104"/>
                    </a:lnTo>
                    <a:lnTo>
                      <a:pt x="266" y="116"/>
                    </a:lnTo>
                    <a:lnTo>
                      <a:pt x="266" y="130"/>
                    </a:lnTo>
                    <a:lnTo>
                      <a:pt x="266" y="130"/>
                    </a:lnTo>
                    <a:lnTo>
                      <a:pt x="266" y="144"/>
                    </a:lnTo>
                    <a:lnTo>
                      <a:pt x="264" y="156"/>
                    </a:lnTo>
                    <a:lnTo>
                      <a:pt x="260" y="170"/>
                    </a:lnTo>
                    <a:lnTo>
                      <a:pt x="256" y="182"/>
                    </a:lnTo>
                    <a:lnTo>
                      <a:pt x="250" y="192"/>
                    </a:lnTo>
                    <a:lnTo>
                      <a:pt x="244" y="204"/>
                    </a:lnTo>
                    <a:lnTo>
                      <a:pt x="236" y="214"/>
                    </a:lnTo>
                    <a:lnTo>
                      <a:pt x="228" y="222"/>
                    </a:lnTo>
                    <a:lnTo>
                      <a:pt x="218" y="232"/>
                    </a:lnTo>
                    <a:lnTo>
                      <a:pt x="208" y="238"/>
                    </a:lnTo>
                    <a:lnTo>
                      <a:pt x="198" y="246"/>
                    </a:lnTo>
                    <a:lnTo>
                      <a:pt x="186" y="250"/>
                    </a:lnTo>
                    <a:lnTo>
                      <a:pt x="174" y="256"/>
                    </a:lnTo>
                    <a:lnTo>
                      <a:pt x="162" y="258"/>
                    </a:lnTo>
                    <a:lnTo>
                      <a:pt x="148" y="260"/>
                    </a:lnTo>
                    <a:lnTo>
                      <a:pt x="136" y="262"/>
                    </a:lnTo>
                    <a:lnTo>
                      <a:pt x="136" y="262"/>
                    </a:lnTo>
                    <a:lnTo>
                      <a:pt x="122" y="260"/>
                    </a:lnTo>
                    <a:lnTo>
                      <a:pt x="108" y="258"/>
                    </a:lnTo>
                    <a:lnTo>
                      <a:pt x="96" y="256"/>
                    </a:lnTo>
                    <a:lnTo>
                      <a:pt x="84" y="250"/>
                    </a:lnTo>
                    <a:lnTo>
                      <a:pt x="72" y="246"/>
                    </a:lnTo>
                    <a:lnTo>
                      <a:pt x="60" y="238"/>
                    </a:lnTo>
                    <a:lnTo>
                      <a:pt x="40" y="222"/>
                    </a:lnTo>
                    <a:lnTo>
                      <a:pt x="32" y="214"/>
                    </a:lnTo>
                    <a:lnTo>
                      <a:pt x="24" y="204"/>
                    </a:lnTo>
                    <a:lnTo>
                      <a:pt x="18" y="192"/>
                    </a:lnTo>
                    <a:lnTo>
                      <a:pt x="12" y="182"/>
                    </a:lnTo>
                    <a:lnTo>
                      <a:pt x="8" y="170"/>
                    </a:lnTo>
                    <a:lnTo>
                      <a:pt x="4" y="156"/>
                    </a:lnTo>
                    <a:lnTo>
                      <a:pt x="2" y="144"/>
                    </a:lnTo>
                    <a:lnTo>
                      <a:pt x="0" y="130"/>
                    </a:lnTo>
                    <a:lnTo>
                      <a:pt x="0" y="130"/>
                    </a:lnTo>
                    <a:lnTo>
                      <a:pt x="2" y="116"/>
                    </a:lnTo>
                    <a:lnTo>
                      <a:pt x="4" y="104"/>
                    </a:lnTo>
                    <a:lnTo>
                      <a:pt x="8" y="92"/>
                    </a:lnTo>
                    <a:lnTo>
                      <a:pt x="12" y="80"/>
                    </a:lnTo>
                    <a:lnTo>
                      <a:pt x="18" y="68"/>
                    </a:lnTo>
                    <a:lnTo>
                      <a:pt x="24" y="58"/>
                    </a:lnTo>
                    <a:lnTo>
                      <a:pt x="32" y="48"/>
                    </a:lnTo>
                    <a:lnTo>
                      <a:pt x="40" y="38"/>
                    </a:lnTo>
                    <a:lnTo>
                      <a:pt x="60" y="22"/>
                    </a:lnTo>
                    <a:lnTo>
                      <a:pt x="72" y="16"/>
                    </a:lnTo>
                    <a:lnTo>
                      <a:pt x="84" y="10"/>
                    </a:lnTo>
                    <a:lnTo>
                      <a:pt x="96" y="6"/>
                    </a:lnTo>
                    <a:lnTo>
                      <a:pt x="108" y="2"/>
                    </a:lnTo>
                    <a:lnTo>
                      <a:pt x="122" y="0"/>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12" name="Freeform 33"/>
              <p:cNvSpPr>
                <a:spLocks/>
              </p:cNvSpPr>
              <p:nvPr/>
            </p:nvSpPr>
            <p:spPr bwMode="auto">
              <a:xfrm>
                <a:off x="3210064" y="3812938"/>
                <a:ext cx="77891" cy="77891"/>
              </a:xfrm>
              <a:custGeom>
                <a:avLst/>
                <a:gdLst>
                  <a:gd name="T0" fmla="*/ 256 w 506"/>
                  <a:gd name="T1" fmla="*/ 0 h 506"/>
                  <a:gd name="T2" fmla="*/ 204 w 506"/>
                  <a:gd name="T3" fmla="*/ 4 h 506"/>
                  <a:gd name="T4" fmla="*/ 156 w 506"/>
                  <a:gd name="T5" fmla="*/ 20 h 506"/>
                  <a:gd name="T6" fmla="*/ 112 w 506"/>
                  <a:gd name="T7" fmla="*/ 42 h 506"/>
                  <a:gd name="T8" fmla="*/ 74 w 506"/>
                  <a:gd name="T9" fmla="*/ 74 h 506"/>
                  <a:gd name="T10" fmla="*/ 44 w 506"/>
                  <a:gd name="T11" fmla="*/ 112 h 506"/>
                  <a:gd name="T12" fmla="*/ 20 w 506"/>
                  <a:gd name="T13" fmla="*/ 154 h 506"/>
                  <a:gd name="T14" fmla="*/ 6 w 506"/>
                  <a:gd name="T15" fmla="*/ 202 h 506"/>
                  <a:gd name="T16" fmla="*/ 0 w 506"/>
                  <a:gd name="T17" fmla="*/ 254 h 506"/>
                  <a:gd name="T18" fmla="*/ 2 w 506"/>
                  <a:gd name="T19" fmla="*/ 280 h 506"/>
                  <a:gd name="T20" fmla="*/ 12 w 506"/>
                  <a:gd name="T21" fmla="*/ 328 h 506"/>
                  <a:gd name="T22" fmla="*/ 32 w 506"/>
                  <a:gd name="T23" fmla="*/ 374 h 506"/>
                  <a:gd name="T24" fmla="*/ 58 w 506"/>
                  <a:gd name="T25" fmla="*/ 414 h 506"/>
                  <a:gd name="T26" fmla="*/ 92 w 506"/>
                  <a:gd name="T27" fmla="*/ 448 h 506"/>
                  <a:gd name="T28" fmla="*/ 134 w 506"/>
                  <a:gd name="T29" fmla="*/ 474 h 506"/>
                  <a:gd name="T30" fmla="*/ 180 w 506"/>
                  <a:gd name="T31" fmla="*/ 494 h 506"/>
                  <a:gd name="T32" fmla="*/ 228 w 506"/>
                  <a:gd name="T33" fmla="*/ 504 h 506"/>
                  <a:gd name="T34" fmla="*/ 256 w 506"/>
                  <a:gd name="T35" fmla="*/ 506 h 506"/>
                  <a:gd name="T36" fmla="*/ 306 w 506"/>
                  <a:gd name="T37" fmla="*/ 500 h 506"/>
                  <a:gd name="T38" fmla="*/ 352 w 506"/>
                  <a:gd name="T39" fmla="*/ 486 h 506"/>
                  <a:gd name="T40" fmla="*/ 396 w 506"/>
                  <a:gd name="T41" fmla="*/ 462 h 506"/>
                  <a:gd name="T42" fmla="*/ 432 w 506"/>
                  <a:gd name="T43" fmla="*/ 432 h 506"/>
                  <a:gd name="T44" fmla="*/ 464 w 506"/>
                  <a:gd name="T45" fmla="*/ 394 h 506"/>
                  <a:gd name="T46" fmla="*/ 486 w 506"/>
                  <a:gd name="T47" fmla="*/ 352 h 506"/>
                  <a:gd name="T48" fmla="*/ 502 w 506"/>
                  <a:gd name="T49" fmla="*/ 304 h 506"/>
                  <a:gd name="T50" fmla="*/ 506 w 506"/>
                  <a:gd name="T51" fmla="*/ 254 h 506"/>
                  <a:gd name="T52" fmla="*/ 504 w 506"/>
                  <a:gd name="T53" fmla="*/ 228 h 506"/>
                  <a:gd name="T54" fmla="*/ 494 w 506"/>
                  <a:gd name="T55" fmla="*/ 178 h 506"/>
                  <a:gd name="T56" fmla="*/ 476 w 506"/>
                  <a:gd name="T57" fmla="*/ 132 h 506"/>
                  <a:gd name="T58" fmla="*/ 448 w 506"/>
                  <a:gd name="T59" fmla="*/ 92 h 506"/>
                  <a:gd name="T60" fmla="*/ 414 w 506"/>
                  <a:gd name="T61" fmla="*/ 58 h 506"/>
                  <a:gd name="T62" fmla="*/ 374 w 506"/>
                  <a:gd name="T63" fmla="*/ 30 h 506"/>
                  <a:gd name="T64" fmla="*/ 330 w 506"/>
                  <a:gd name="T65" fmla="*/ 10 h 506"/>
                  <a:gd name="T66" fmla="*/ 280 w 506"/>
                  <a:gd name="T67" fmla="*/ 0 h 506"/>
                  <a:gd name="T68" fmla="*/ 256 w 506"/>
                  <a:gd name="T6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6" h="506">
                    <a:moveTo>
                      <a:pt x="256" y="0"/>
                    </a:moveTo>
                    <a:lnTo>
                      <a:pt x="256" y="0"/>
                    </a:lnTo>
                    <a:lnTo>
                      <a:pt x="228" y="0"/>
                    </a:lnTo>
                    <a:lnTo>
                      <a:pt x="204" y="4"/>
                    </a:lnTo>
                    <a:lnTo>
                      <a:pt x="180" y="10"/>
                    </a:lnTo>
                    <a:lnTo>
                      <a:pt x="156" y="20"/>
                    </a:lnTo>
                    <a:lnTo>
                      <a:pt x="134" y="30"/>
                    </a:lnTo>
                    <a:lnTo>
                      <a:pt x="112" y="42"/>
                    </a:lnTo>
                    <a:lnTo>
                      <a:pt x="92" y="58"/>
                    </a:lnTo>
                    <a:lnTo>
                      <a:pt x="74" y="74"/>
                    </a:lnTo>
                    <a:lnTo>
                      <a:pt x="58" y="92"/>
                    </a:lnTo>
                    <a:lnTo>
                      <a:pt x="44" y="112"/>
                    </a:lnTo>
                    <a:lnTo>
                      <a:pt x="32" y="132"/>
                    </a:lnTo>
                    <a:lnTo>
                      <a:pt x="20" y="154"/>
                    </a:lnTo>
                    <a:lnTo>
                      <a:pt x="12" y="178"/>
                    </a:lnTo>
                    <a:lnTo>
                      <a:pt x="6" y="202"/>
                    </a:lnTo>
                    <a:lnTo>
                      <a:pt x="2" y="228"/>
                    </a:lnTo>
                    <a:lnTo>
                      <a:pt x="0" y="254"/>
                    </a:lnTo>
                    <a:lnTo>
                      <a:pt x="0" y="254"/>
                    </a:lnTo>
                    <a:lnTo>
                      <a:pt x="2" y="280"/>
                    </a:lnTo>
                    <a:lnTo>
                      <a:pt x="6" y="304"/>
                    </a:lnTo>
                    <a:lnTo>
                      <a:pt x="12" y="328"/>
                    </a:lnTo>
                    <a:lnTo>
                      <a:pt x="20" y="352"/>
                    </a:lnTo>
                    <a:lnTo>
                      <a:pt x="32" y="374"/>
                    </a:lnTo>
                    <a:lnTo>
                      <a:pt x="44" y="394"/>
                    </a:lnTo>
                    <a:lnTo>
                      <a:pt x="58" y="414"/>
                    </a:lnTo>
                    <a:lnTo>
                      <a:pt x="74" y="432"/>
                    </a:lnTo>
                    <a:lnTo>
                      <a:pt x="92" y="448"/>
                    </a:lnTo>
                    <a:lnTo>
                      <a:pt x="112" y="462"/>
                    </a:lnTo>
                    <a:lnTo>
                      <a:pt x="134" y="474"/>
                    </a:lnTo>
                    <a:lnTo>
                      <a:pt x="156" y="486"/>
                    </a:lnTo>
                    <a:lnTo>
                      <a:pt x="180" y="494"/>
                    </a:lnTo>
                    <a:lnTo>
                      <a:pt x="204" y="500"/>
                    </a:lnTo>
                    <a:lnTo>
                      <a:pt x="228" y="504"/>
                    </a:lnTo>
                    <a:lnTo>
                      <a:pt x="256" y="506"/>
                    </a:lnTo>
                    <a:lnTo>
                      <a:pt x="256" y="506"/>
                    </a:lnTo>
                    <a:lnTo>
                      <a:pt x="280" y="504"/>
                    </a:lnTo>
                    <a:lnTo>
                      <a:pt x="306" y="500"/>
                    </a:lnTo>
                    <a:lnTo>
                      <a:pt x="330" y="494"/>
                    </a:lnTo>
                    <a:lnTo>
                      <a:pt x="352" y="486"/>
                    </a:lnTo>
                    <a:lnTo>
                      <a:pt x="374" y="474"/>
                    </a:lnTo>
                    <a:lnTo>
                      <a:pt x="396" y="462"/>
                    </a:lnTo>
                    <a:lnTo>
                      <a:pt x="414" y="448"/>
                    </a:lnTo>
                    <a:lnTo>
                      <a:pt x="432" y="432"/>
                    </a:lnTo>
                    <a:lnTo>
                      <a:pt x="448" y="414"/>
                    </a:lnTo>
                    <a:lnTo>
                      <a:pt x="464" y="394"/>
                    </a:lnTo>
                    <a:lnTo>
                      <a:pt x="476" y="374"/>
                    </a:lnTo>
                    <a:lnTo>
                      <a:pt x="486" y="352"/>
                    </a:lnTo>
                    <a:lnTo>
                      <a:pt x="494" y="328"/>
                    </a:lnTo>
                    <a:lnTo>
                      <a:pt x="502" y="304"/>
                    </a:lnTo>
                    <a:lnTo>
                      <a:pt x="504" y="280"/>
                    </a:lnTo>
                    <a:lnTo>
                      <a:pt x="506" y="254"/>
                    </a:lnTo>
                    <a:lnTo>
                      <a:pt x="506" y="254"/>
                    </a:lnTo>
                    <a:lnTo>
                      <a:pt x="504" y="228"/>
                    </a:lnTo>
                    <a:lnTo>
                      <a:pt x="502" y="202"/>
                    </a:lnTo>
                    <a:lnTo>
                      <a:pt x="494" y="178"/>
                    </a:lnTo>
                    <a:lnTo>
                      <a:pt x="486" y="154"/>
                    </a:lnTo>
                    <a:lnTo>
                      <a:pt x="476" y="132"/>
                    </a:lnTo>
                    <a:lnTo>
                      <a:pt x="464" y="112"/>
                    </a:lnTo>
                    <a:lnTo>
                      <a:pt x="448" y="92"/>
                    </a:lnTo>
                    <a:lnTo>
                      <a:pt x="432" y="74"/>
                    </a:lnTo>
                    <a:lnTo>
                      <a:pt x="414" y="58"/>
                    </a:lnTo>
                    <a:lnTo>
                      <a:pt x="396" y="42"/>
                    </a:lnTo>
                    <a:lnTo>
                      <a:pt x="374" y="30"/>
                    </a:lnTo>
                    <a:lnTo>
                      <a:pt x="352" y="20"/>
                    </a:lnTo>
                    <a:lnTo>
                      <a:pt x="330" y="10"/>
                    </a:lnTo>
                    <a:lnTo>
                      <a:pt x="306" y="4"/>
                    </a:lnTo>
                    <a:lnTo>
                      <a:pt x="280" y="0"/>
                    </a:lnTo>
                    <a:lnTo>
                      <a:pt x="256" y="0"/>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80" name="Rectangle 79"/>
            <p:cNvSpPr/>
            <p:nvPr/>
          </p:nvSpPr>
          <p:spPr>
            <a:xfrm>
              <a:off x="3931920" y="4015485"/>
              <a:ext cx="1610270" cy="585216"/>
            </a:xfrm>
            <a:prstGeom prst="rect">
              <a:avLst/>
            </a:prstGeom>
            <a:solidFill>
              <a:schemeClr val="tx1">
                <a:lumMod val="50000"/>
                <a:lumOff val="50000"/>
              </a:schemeClr>
            </a:solidFill>
          </p:spPr>
          <p:txBody>
            <a:bodyPr wrap="square" lIns="91440" tIns="45720" rIns="91440" bIns="4572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iscoSansTT ExtraLight"/>
                  <a:ea typeface="ＭＳ Ｐゴシック" charset="0"/>
                </a:rPr>
                <a:t>75</a:t>
              </a: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a:t>
              </a:r>
              <a:endParaRPr kumimoji="0" lang="en-US" sz="1200" b="0" i="0" u="none" strike="noStrike" kern="1200" cap="none" spc="0" normalizeH="0" baseline="0" noProof="0" dirty="0">
                <a:ln>
                  <a:noFill/>
                </a:ln>
                <a:solidFill>
                  <a:srgbClr val="FFFFFF"/>
                </a:solidFill>
                <a:effectLst/>
                <a:uLnTx/>
                <a:uFillTx/>
                <a:latin typeface="CiscoSansTT ExtraLight"/>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TT ExtraLight"/>
                  <a:ea typeface="ＭＳ Ｐゴシック" charset="0"/>
                </a:rPr>
                <a:t>Less downtime</a:t>
              </a:r>
            </a:p>
          </p:txBody>
        </p:sp>
        <p:grpSp>
          <p:nvGrpSpPr>
            <p:cNvPr id="81" name="Group 80"/>
            <p:cNvGrpSpPr>
              <a:grpSpLocks noChangeAspect="1"/>
            </p:cNvGrpSpPr>
            <p:nvPr/>
          </p:nvGrpSpPr>
          <p:grpSpPr>
            <a:xfrm>
              <a:off x="4568182" y="3564393"/>
              <a:ext cx="337746" cy="337746"/>
              <a:chOff x="3431557" y="2495618"/>
              <a:chExt cx="480016" cy="480016"/>
            </a:xfrm>
          </p:grpSpPr>
          <p:sp>
            <p:nvSpPr>
              <p:cNvPr id="82" name="Oval 81"/>
              <p:cNvSpPr/>
              <p:nvPr/>
            </p:nvSpPr>
            <p:spPr>
              <a:xfrm>
                <a:off x="3431557" y="2495618"/>
                <a:ext cx="480016" cy="480016"/>
              </a:xfrm>
              <a:prstGeom prst="ellipse">
                <a:avLst/>
              </a:prstGeom>
              <a:noFill/>
              <a:ln w="412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83" name="Freeform 715"/>
              <p:cNvSpPr>
                <a:spLocks/>
              </p:cNvSpPr>
              <p:nvPr/>
            </p:nvSpPr>
            <p:spPr bwMode="auto">
              <a:xfrm>
                <a:off x="3652161" y="2568051"/>
                <a:ext cx="39999" cy="160995"/>
              </a:xfrm>
              <a:custGeom>
                <a:avLst/>
                <a:gdLst>
                  <a:gd name="T0" fmla="*/ 9 w 17"/>
                  <a:gd name="T1" fmla="*/ 0 h 68"/>
                  <a:gd name="T2" fmla="*/ 0 w 17"/>
                  <a:gd name="T3" fmla="*/ 8 h 68"/>
                  <a:gd name="T4" fmla="*/ 0 w 17"/>
                  <a:gd name="T5" fmla="*/ 68 h 68"/>
                  <a:gd name="T6" fmla="*/ 3 w 17"/>
                  <a:gd name="T7" fmla="*/ 65 h 68"/>
                  <a:gd name="T8" fmla="*/ 9 w 17"/>
                  <a:gd name="T9" fmla="*/ 63 h 68"/>
                  <a:gd name="T10" fmla="*/ 15 w 17"/>
                  <a:gd name="T11" fmla="*/ 65 h 68"/>
                  <a:gd name="T12" fmla="*/ 17 w 17"/>
                  <a:gd name="T13" fmla="*/ 68 h 68"/>
                  <a:gd name="T14" fmla="*/ 17 w 17"/>
                  <a:gd name="T15" fmla="*/ 8 h 68"/>
                  <a:gd name="T16" fmla="*/ 9 w 17"/>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8">
                    <a:moveTo>
                      <a:pt x="9" y="0"/>
                    </a:moveTo>
                    <a:cubicBezTo>
                      <a:pt x="4" y="0"/>
                      <a:pt x="0" y="3"/>
                      <a:pt x="0" y="8"/>
                    </a:cubicBezTo>
                    <a:cubicBezTo>
                      <a:pt x="0" y="68"/>
                      <a:pt x="0" y="68"/>
                      <a:pt x="0" y="68"/>
                    </a:cubicBezTo>
                    <a:cubicBezTo>
                      <a:pt x="3" y="65"/>
                      <a:pt x="3" y="65"/>
                      <a:pt x="3" y="65"/>
                    </a:cubicBezTo>
                    <a:cubicBezTo>
                      <a:pt x="5" y="64"/>
                      <a:pt x="7" y="63"/>
                      <a:pt x="9" y="63"/>
                    </a:cubicBezTo>
                    <a:cubicBezTo>
                      <a:pt x="11" y="63"/>
                      <a:pt x="14" y="64"/>
                      <a:pt x="15" y="65"/>
                    </a:cubicBezTo>
                    <a:cubicBezTo>
                      <a:pt x="16" y="66"/>
                      <a:pt x="17" y="67"/>
                      <a:pt x="17" y="68"/>
                    </a:cubicBezTo>
                    <a:cubicBezTo>
                      <a:pt x="17" y="8"/>
                      <a:pt x="17" y="8"/>
                      <a:pt x="17" y="8"/>
                    </a:cubicBezTo>
                    <a:cubicBezTo>
                      <a:pt x="17" y="3"/>
                      <a:pt x="13" y="0"/>
                      <a:pt x="9" y="0"/>
                    </a:cubicBezTo>
                  </a:path>
                </a:pathLst>
              </a:custGeom>
              <a:solidFill>
                <a:schemeClr val="accent2"/>
              </a:solid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4" name="Freeform 717"/>
              <p:cNvSpPr>
                <a:spLocks/>
              </p:cNvSpPr>
              <p:nvPr/>
            </p:nvSpPr>
            <p:spPr bwMode="auto">
              <a:xfrm>
                <a:off x="3583163" y="2731046"/>
                <a:ext cx="98997" cy="94997"/>
              </a:xfrm>
              <a:custGeom>
                <a:avLst/>
                <a:gdLst>
                  <a:gd name="T0" fmla="*/ 29 w 42"/>
                  <a:gd name="T1" fmla="*/ 0 h 40"/>
                  <a:gd name="T2" fmla="*/ 3 w 42"/>
                  <a:gd name="T3" fmla="*/ 26 h 40"/>
                  <a:gd name="T4" fmla="*/ 3 w 42"/>
                  <a:gd name="T5" fmla="*/ 38 h 40"/>
                  <a:gd name="T6" fmla="*/ 9 w 42"/>
                  <a:gd name="T7" fmla="*/ 40 h 40"/>
                  <a:gd name="T8" fmla="*/ 15 w 42"/>
                  <a:gd name="T9" fmla="*/ 38 h 40"/>
                  <a:gd name="T10" fmla="*/ 42 w 42"/>
                  <a:gd name="T11" fmla="*/ 11 h 40"/>
                  <a:gd name="T12" fmla="*/ 38 w 42"/>
                  <a:gd name="T13" fmla="*/ 12 h 40"/>
                  <a:gd name="T14" fmla="*/ 29 w 42"/>
                  <a:gd name="T15" fmla="*/ 3 h 40"/>
                  <a:gd name="T16" fmla="*/ 29 w 4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0">
                    <a:moveTo>
                      <a:pt x="29" y="0"/>
                    </a:moveTo>
                    <a:cubicBezTo>
                      <a:pt x="3" y="26"/>
                      <a:pt x="3" y="26"/>
                      <a:pt x="3" y="26"/>
                    </a:cubicBezTo>
                    <a:cubicBezTo>
                      <a:pt x="0" y="29"/>
                      <a:pt x="0" y="35"/>
                      <a:pt x="3" y="38"/>
                    </a:cubicBezTo>
                    <a:cubicBezTo>
                      <a:pt x="5" y="39"/>
                      <a:pt x="7" y="40"/>
                      <a:pt x="9" y="40"/>
                    </a:cubicBezTo>
                    <a:cubicBezTo>
                      <a:pt x="11" y="40"/>
                      <a:pt x="13" y="39"/>
                      <a:pt x="15" y="38"/>
                    </a:cubicBezTo>
                    <a:cubicBezTo>
                      <a:pt x="42" y="11"/>
                      <a:pt x="42" y="11"/>
                      <a:pt x="42" y="11"/>
                    </a:cubicBezTo>
                    <a:cubicBezTo>
                      <a:pt x="41" y="11"/>
                      <a:pt x="39" y="12"/>
                      <a:pt x="38" y="12"/>
                    </a:cubicBezTo>
                    <a:cubicBezTo>
                      <a:pt x="33" y="12"/>
                      <a:pt x="29" y="8"/>
                      <a:pt x="29" y="3"/>
                    </a:cubicBezTo>
                    <a:cubicBezTo>
                      <a:pt x="29" y="0"/>
                      <a:pt x="29" y="0"/>
                      <a:pt x="29" y="0"/>
                    </a:cubicBezTo>
                  </a:path>
                </a:pathLst>
              </a:custGeom>
              <a:solidFill>
                <a:schemeClr val="accent2"/>
              </a:solid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5" name="Freeform 719"/>
              <p:cNvSpPr>
                <a:spLocks/>
              </p:cNvSpPr>
              <p:nvPr/>
            </p:nvSpPr>
            <p:spPr bwMode="auto">
              <a:xfrm>
                <a:off x="3652161" y="2717047"/>
                <a:ext cx="41999" cy="41999"/>
              </a:xfrm>
              <a:custGeom>
                <a:avLst/>
                <a:gdLst>
                  <a:gd name="T0" fmla="*/ 9 w 18"/>
                  <a:gd name="T1" fmla="*/ 0 h 18"/>
                  <a:gd name="T2" fmla="*/ 3 w 18"/>
                  <a:gd name="T3" fmla="*/ 2 h 18"/>
                  <a:gd name="T4" fmla="*/ 0 w 18"/>
                  <a:gd name="T5" fmla="*/ 5 h 18"/>
                  <a:gd name="T6" fmla="*/ 0 w 18"/>
                  <a:gd name="T7" fmla="*/ 6 h 18"/>
                  <a:gd name="T8" fmla="*/ 0 w 18"/>
                  <a:gd name="T9" fmla="*/ 6 h 18"/>
                  <a:gd name="T10" fmla="*/ 0 w 18"/>
                  <a:gd name="T11" fmla="*/ 9 h 18"/>
                  <a:gd name="T12" fmla="*/ 9 w 18"/>
                  <a:gd name="T13" fmla="*/ 18 h 18"/>
                  <a:gd name="T14" fmla="*/ 13 w 18"/>
                  <a:gd name="T15" fmla="*/ 17 h 18"/>
                  <a:gd name="T16" fmla="*/ 15 w 18"/>
                  <a:gd name="T17" fmla="*/ 15 h 18"/>
                  <a:gd name="T18" fmla="*/ 17 w 18"/>
                  <a:gd name="T19" fmla="*/ 7 h 18"/>
                  <a:gd name="T20" fmla="*/ 17 w 18"/>
                  <a:gd name="T21" fmla="*/ 6 h 18"/>
                  <a:gd name="T22" fmla="*/ 17 w 18"/>
                  <a:gd name="T23" fmla="*/ 5 h 18"/>
                  <a:gd name="T24" fmla="*/ 15 w 18"/>
                  <a:gd name="T25" fmla="*/ 2 h 18"/>
                  <a:gd name="T26" fmla="*/ 9 w 18"/>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8">
                    <a:moveTo>
                      <a:pt x="9" y="0"/>
                    </a:moveTo>
                    <a:cubicBezTo>
                      <a:pt x="7" y="0"/>
                      <a:pt x="5" y="1"/>
                      <a:pt x="3" y="2"/>
                    </a:cubicBezTo>
                    <a:cubicBezTo>
                      <a:pt x="0" y="5"/>
                      <a:pt x="0" y="5"/>
                      <a:pt x="0" y="5"/>
                    </a:cubicBezTo>
                    <a:cubicBezTo>
                      <a:pt x="0" y="6"/>
                      <a:pt x="0" y="6"/>
                      <a:pt x="0" y="6"/>
                    </a:cubicBezTo>
                    <a:cubicBezTo>
                      <a:pt x="0" y="6"/>
                      <a:pt x="0" y="6"/>
                      <a:pt x="0" y="6"/>
                    </a:cubicBezTo>
                    <a:cubicBezTo>
                      <a:pt x="0" y="9"/>
                      <a:pt x="0" y="9"/>
                      <a:pt x="0" y="9"/>
                    </a:cubicBezTo>
                    <a:cubicBezTo>
                      <a:pt x="0" y="14"/>
                      <a:pt x="4" y="18"/>
                      <a:pt x="9" y="18"/>
                    </a:cubicBezTo>
                    <a:cubicBezTo>
                      <a:pt x="10" y="18"/>
                      <a:pt x="12" y="17"/>
                      <a:pt x="13" y="17"/>
                    </a:cubicBezTo>
                    <a:cubicBezTo>
                      <a:pt x="15" y="15"/>
                      <a:pt x="15" y="15"/>
                      <a:pt x="15" y="15"/>
                    </a:cubicBezTo>
                    <a:cubicBezTo>
                      <a:pt x="17" y="12"/>
                      <a:pt x="18" y="9"/>
                      <a:pt x="17" y="7"/>
                    </a:cubicBezTo>
                    <a:cubicBezTo>
                      <a:pt x="17" y="6"/>
                      <a:pt x="17" y="6"/>
                      <a:pt x="17" y="6"/>
                    </a:cubicBezTo>
                    <a:cubicBezTo>
                      <a:pt x="17" y="5"/>
                      <a:pt x="17" y="5"/>
                      <a:pt x="17" y="5"/>
                    </a:cubicBezTo>
                    <a:cubicBezTo>
                      <a:pt x="17" y="4"/>
                      <a:pt x="16" y="3"/>
                      <a:pt x="15" y="2"/>
                    </a:cubicBezTo>
                    <a:cubicBezTo>
                      <a:pt x="14" y="1"/>
                      <a:pt x="11" y="0"/>
                      <a:pt x="9" y="0"/>
                    </a:cubicBezTo>
                  </a:path>
                </a:pathLst>
              </a:custGeom>
              <a:solidFill>
                <a:srgbClr val="308F15"/>
              </a:solidFill>
              <a:ln w="3175">
                <a:solidFill>
                  <a:srgbClr val="308F15"/>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86" name="Rectangle 85"/>
            <p:cNvSpPr/>
            <p:nvPr/>
          </p:nvSpPr>
          <p:spPr>
            <a:xfrm>
              <a:off x="5542190" y="4015485"/>
              <a:ext cx="1610270" cy="585216"/>
            </a:xfrm>
            <a:prstGeom prst="rect">
              <a:avLst/>
            </a:prstGeom>
            <a:solidFill>
              <a:schemeClr val="tx1">
                <a:lumMod val="25000"/>
                <a:lumOff val="75000"/>
              </a:schemeClr>
            </a:solidFill>
          </p:spPr>
          <p:txBody>
            <a:bodyPr wrap="square" lIns="91440" tIns="45720" rIns="91440" bIns="4572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82828"/>
                  </a:solidFill>
                  <a:effectLst/>
                  <a:uLnTx/>
                  <a:uFillTx/>
                  <a:latin typeface="CiscoSansTT ExtraLight"/>
                  <a:ea typeface="ＭＳ Ｐゴシック" charset="0"/>
                </a:rPr>
                <a:t>260</a:t>
              </a:r>
              <a:r>
                <a:rPr kumimoji="0" lang="en-US" sz="1000" b="0" i="0" u="none" strike="noStrike" kern="1200" cap="none" spc="0" normalizeH="0" baseline="0" noProof="0" dirty="0">
                  <a:ln>
                    <a:noFill/>
                  </a:ln>
                  <a:solidFill>
                    <a:srgbClr val="282828"/>
                  </a:solidFill>
                  <a:effectLst/>
                  <a:uLnTx/>
                  <a:uFillTx/>
                  <a:latin typeface="CiscoSansTT ExtraLight"/>
                  <a:ea typeface="ＭＳ Ｐゴシック" charset="0"/>
                </a:rPr>
                <a:t>%</a:t>
              </a:r>
              <a:endPar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charset="0"/>
                </a:rPr>
                <a:t>Higher ROI</a:t>
              </a:r>
            </a:p>
          </p:txBody>
        </p:sp>
        <p:grpSp>
          <p:nvGrpSpPr>
            <p:cNvPr id="33" name="Group 32"/>
            <p:cNvGrpSpPr/>
            <p:nvPr/>
          </p:nvGrpSpPr>
          <p:grpSpPr>
            <a:xfrm>
              <a:off x="6113680" y="3515602"/>
              <a:ext cx="467291" cy="386537"/>
              <a:chOff x="6193685" y="3621213"/>
              <a:chExt cx="467291" cy="386537"/>
            </a:xfrm>
          </p:grpSpPr>
          <p:grpSp>
            <p:nvGrpSpPr>
              <p:cNvPr id="4127" name="Group 4126"/>
              <p:cNvGrpSpPr>
                <a:grpSpLocks noChangeAspect="1"/>
              </p:cNvGrpSpPr>
              <p:nvPr/>
            </p:nvGrpSpPr>
            <p:grpSpPr>
              <a:xfrm>
                <a:off x="6193685" y="3703869"/>
                <a:ext cx="307281" cy="303881"/>
                <a:chOff x="7556818" y="3885596"/>
                <a:chExt cx="938762" cy="928370"/>
              </a:xfrm>
            </p:grpSpPr>
            <p:sp>
              <p:nvSpPr>
                <p:cNvPr id="4118" name="Freeform 38"/>
                <p:cNvSpPr>
                  <a:spLocks/>
                </p:cNvSpPr>
                <p:nvPr/>
              </p:nvSpPr>
              <p:spPr bwMode="auto">
                <a:xfrm>
                  <a:off x="8312562" y="4165031"/>
                  <a:ext cx="183018" cy="648935"/>
                </a:xfrm>
                <a:custGeom>
                  <a:avLst/>
                  <a:gdLst>
                    <a:gd name="T0" fmla="*/ 0 w 634"/>
                    <a:gd name="T1" fmla="*/ 316 h 2248"/>
                    <a:gd name="T2" fmla="*/ 6 w 634"/>
                    <a:gd name="T3" fmla="*/ 252 h 2248"/>
                    <a:gd name="T4" fmla="*/ 24 w 634"/>
                    <a:gd name="T5" fmla="*/ 194 h 2248"/>
                    <a:gd name="T6" fmla="*/ 54 w 634"/>
                    <a:gd name="T7" fmla="*/ 140 h 2248"/>
                    <a:gd name="T8" fmla="*/ 92 w 634"/>
                    <a:gd name="T9" fmla="*/ 92 h 2248"/>
                    <a:gd name="T10" fmla="*/ 140 w 634"/>
                    <a:gd name="T11" fmla="*/ 54 h 2248"/>
                    <a:gd name="T12" fmla="*/ 194 w 634"/>
                    <a:gd name="T13" fmla="*/ 24 h 2248"/>
                    <a:gd name="T14" fmla="*/ 254 w 634"/>
                    <a:gd name="T15" fmla="*/ 6 h 2248"/>
                    <a:gd name="T16" fmla="*/ 318 w 634"/>
                    <a:gd name="T17" fmla="*/ 0 h 2248"/>
                    <a:gd name="T18" fmla="*/ 318 w 634"/>
                    <a:gd name="T19" fmla="*/ 0 h 2248"/>
                    <a:gd name="T20" fmla="*/ 382 w 634"/>
                    <a:gd name="T21" fmla="*/ 6 h 2248"/>
                    <a:gd name="T22" fmla="*/ 440 w 634"/>
                    <a:gd name="T23" fmla="*/ 24 h 2248"/>
                    <a:gd name="T24" fmla="*/ 494 w 634"/>
                    <a:gd name="T25" fmla="*/ 54 h 2248"/>
                    <a:gd name="T26" fmla="*/ 542 w 634"/>
                    <a:gd name="T27" fmla="*/ 92 h 2248"/>
                    <a:gd name="T28" fmla="*/ 580 w 634"/>
                    <a:gd name="T29" fmla="*/ 140 h 2248"/>
                    <a:gd name="T30" fmla="*/ 610 w 634"/>
                    <a:gd name="T31" fmla="*/ 194 h 2248"/>
                    <a:gd name="T32" fmla="*/ 628 w 634"/>
                    <a:gd name="T33" fmla="*/ 252 h 2248"/>
                    <a:gd name="T34" fmla="*/ 634 w 634"/>
                    <a:gd name="T35" fmla="*/ 316 h 2248"/>
                    <a:gd name="T36" fmla="*/ 634 w 634"/>
                    <a:gd name="T37" fmla="*/ 1930 h 2248"/>
                    <a:gd name="T38" fmla="*/ 628 w 634"/>
                    <a:gd name="T39" fmla="*/ 1994 h 2248"/>
                    <a:gd name="T40" fmla="*/ 610 w 634"/>
                    <a:gd name="T41" fmla="*/ 2054 h 2248"/>
                    <a:gd name="T42" fmla="*/ 580 w 634"/>
                    <a:gd name="T43" fmla="*/ 2108 h 2248"/>
                    <a:gd name="T44" fmla="*/ 542 w 634"/>
                    <a:gd name="T45" fmla="*/ 2154 h 2248"/>
                    <a:gd name="T46" fmla="*/ 494 w 634"/>
                    <a:gd name="T47" fmla="*/ 2194 h 2248"/>
                    <a:gd name="T48" fmla="*/ 440 w 634"/>
                    <a:gd name="T49" fmla="*/ 2222 h 2248"/>
                    <a:gd name="T50" fmla="*/ 382 w 634"/>
                    <a:gd name="T51" fmla="*/ 2242 h 2248"/>
                    <a:gd name="T52" fmla="*/ 318 w 634"/>
                    <a:gd name="T53" fmla="*/ 2248 h 2248"/>
                    <a:gd name="T54" fmla="*/ 318 w 634"/>
                    <a:gd name="T55" fmla="*/ 2248 h 2248"/>
                    <a:gd name="T56" fmla="*/ 254 w 634"/>
                    <a:gd name="T57" fmla="*/ 2242 h 2248"/>
                    <a:gd name="T58" fmla="*/ 194 w 634"/>
                    <a:gd name="T59" fmla="*/ 2222 h 2248"/>
                    <a:gd name="T60" fmla="*/ 140 w 634"/>
                    <a:gd name="T61" fmla="*/ 2194 h 2248"/>
                    <a:gd name="T62" fmla="*/ 92 w 634"/>
                    <a:gd name="T63" fmla="*/ 2154 h 2248"/>
                    <a:gd name="T64" fmla="*/ 54 w 634"/>
                    <a:gd name="T65" fmla="*/ 2108 h 2248"/>
                    <a:gd name="T66" fmla="*/ 24 w 634"/>
                    <a:gd name="T67" fmla="*/ 2054 h 2248"/>
                    <a:gd name="T68" fmla="*/ 6 w 634"/>
                    <a:gd name="T69" fmla="*/ 1994 h 2248"/>
                    <a:gd name="T70" fmla="*/ 0 w 634"/>
                    <a:gd name="T71" fmla="*/ 193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4" h="2248">
                      <a:moveTo>
                        <a:pt x="0" y="316"/>
                      </a:moveTo>
                      <a:lnTo>
                        <a:pt x="0" y="316"/>
                      </a:lnTo>
                      <a:lnTo>
                        <a:pt x="2" y="284"/>
                      </a:lnTo>
                      <a:lnTo>
                        <a:pt x="6" y="252"/>
                      </a:lnTo>
                      <a:lnTo>
                        <a:pt x="14" y="222"/>
                      </a:lnTo>
                      <a:lnTo>
                        <a:pt x="24" y="194"/>
                      </a:lnTo>
                      <a:lnTo>
                        <a:pt x="38" y="166"/>
                      </a:lnTo>
                      <a:lnTo>
                        <a:pt x="54" y="140"/>
                      </a:lnTo>
                      <a:lnTo>
                        <a:pt x="72" y="116"/>
                      </a:lnTo>
                      <a:lnTo>
                        <a:pt x="92" y="92"/>
                      </a:lnTo>
                      <a:lnTo>
                        <a:pt x="116" y="72"/>
                      </a:lnTo>
                      <a:lnTo>
                        <a:pt x="140" y="54"/>
                      </a:lnTo>
                      <a:lnTo>
                        <a:pt x="166" y="38"/>
                      </a:lnTo>
                      <a:lnTo>
                        <a:pt x="194" y="24"/>
                      </a:lnTo>
                      <a:lnTo>
                        <a:pt x="222" y="14"/>
                      </a:lnTo>
                      <a:lnTo>
                        <a:pt x="254" y="6"/>
                      </a:lnTo>
                      <a:lnTo>
                        <a:pt x="284" y="2"/>
                      </a:lnTo>
                      <a:lnTo>
                        <a:pt x="318" y="0"/>
                      </a:lnTo>
                      <a:lnTo>
                        <a:pt x="318" y="0"/>
                      </a:lnTo>
                      <a:lnTo>
                        <a:pt x="318" y="0"/>
                      </a:lnTo>
                      <a:lnTo>
                        <a:pt x="350" y="2"/>
                      </a:lnTo>
                      <a:lnTo>
                        <a:pt x="382" y="6"/>
                      </a:lnTo>
                      <a:lnTo>
                        <a:pt x="412" y="14"/>
                      </a:lnTo>
                      <a:lnTo>
                        <a:pt x="440" y="24"/>
                      </a:lnTo>
                      <a:lnTo>
                        <a:pt x="468" y="38"/>
                      </a:lnTo>
                      <a:lnTo>
                        <a:pt x="494" y="54"/>
                      </a:lnTo>
                      <a:lnTo>
                        <a:pt x="520" y="72"/>
                      </a:lnTo>
                      <a:lnTo>
                        <a:pt x="542" y="92"/>
                      </a:lnTo>
                      <a:lnTo>
                        <a:pt x="562" y="116"/>
                      </a:lnTo>
                      <a:lnTo>
                        <a:pt x="580" y="140"/>
                      </a:lnTo>
                      <a:lnTo>
                        <a:pt x="596" y="166"/>
                      </a:lnTo>
                      <a:lnTo>
                        <a:pt x="610" y="194"/>
                      </a:lnTo>
                      <a:lnTo>
                        <a:pt x="620" y="222"/>
                      </a:lnTo>
                      <a:lnTo>
                        <a:pt x="628" y="252"/>
                      </a:lnTo>
                      <a:lnTo>
                        <a:pt x="634" y="284"/>
                      </a:lnTo>
                      <a:lnTo>
                        <a:pt x="634" y="316"/>
                      </a:lnTo>
                      <a:lnTo>
                        <a:pt x="634" y="1930"/>
                      </a:lnTo>
                      <a:lnTo>
                        <a:pt x="634" y="1930"/>
                      </a:lnTo>
                      <a:lnTo>
                        <a:pt x="634" y="1962"/>
                      </a:lnTo>
                      <a:lnTo>
                        <a:pt x="628" y="1994"/>
                      </a:lnTo>
                      <a:lnTo>
                        <a:pt x="620" y="2024"/>
                      </a:lnTo>
                      <a:lnTo>
                        <a:pt x="610" y="2054"/>
                      </a:lnTo>
                      <a:lnTo>
                        <a:pt x="596" y="2082"/>
                      </a:lnTo>
                      <a:lnTo>
                        <a:pt x="580" y="2108"/>
                      </a:lnTo>
                      <a:lnTo>
                        <a:pt x="562" y="2132"/>
                      </a:lnTo>
                      <a:lnTo>
                        <a:pt x="542" y="2154"/>
                      </a:lnTo>
                      <a:lnTo>
                        <a:pt x="520" y="2176"/>
                      </a:lnTo>
                      <a:lnTo>
                        <a:pt x="494" y="2194"/>
                      </a:lnTo>
                      <a:lnTo>
                        <a:pt x="468" y="2210"/>
                      </a:lnTo>
                      <a:lnTo>
                        <a:pt x="440" y="2222"/>
                      </a:lnTo>
                      <a:lnTo>
                        <a:pt x="412" y="2234"/>
                      </a:lnTo>
                      <a:lnTo>
                        <a:pt x="382" y="2242"/>
                      </a:lnTo>
                      <a:lnTo>
                        <a:pt x="350" y="2246"/>
                      </a:lnTo>
                      <a:lnTo>
                        <a:pt x="318" y="2248"/>
                      </a:lnTo>
                      <a:lnTo>
                        <a:pt x="318" y="2248"/>
                      </a:lnTo>
                      <a:lnTo>
                        <a:pt x="318" y="2248"/>
                      </a:lnTo>
                      <a:lnTo>
                        <a:pt x="284" y="2246"/>
                      </a:lnTo>
                      <a:lnTo>
                        <a:pt x="254" y="2242"/>
                      </a:lnTo>
                      <a:lnTo>
                        <a:pt x="222" y="2234"/>
                      </a:lnTo>
                      <a:lnTo>
                        <a:pt x="194" y="2222"/>
                      </a:lnTo>
                      <a:lnTo>
                        <a:pt x="166" y="2210"/>
                      </a:lnTo>
                      <a:lnTo>
                        <a:pt x="140" y="2194"/>
                      </a:lnTo>
                      <a:lnTo>
                        <a:pt x="116" y="2176"/>
                      </a:lnTo>
                      <a:lnTo>
                        <a:pt x="92" y="2154"/>
                      </a:lnTo>
                      <a:lnTo>
                        <a:pt x="72" y="2132"/>
                      </a:lnTo>
                      <a:lnTo>
                        <a:pt x="54" y="2108"/>
                      </a:lnTo>
                      <a:lnTo>
                        <a:pt x="38" y="2082"/>
                      </a:lnTo>
                      <a:lnTo>
                        <a:pt x="24" y="2054"/>
                      </a:lnTo>
                      <a:lnTo>
                        <a:pt x="14" y="2024"/>
                      </a:lnTo>
                      <a:lnTo>
                        <a:pt x="6" y="1994"/>
                      </a:lnTo>
                      <a:lnTo>
                        <a:pt x="2" y="1962"/>
                      </a:lnTo>
                      <a:lnTo>
                        <a:pt x="0" y="1930"/>
                      </a:lnTo>
                      <a:lnTo>
                        <a:pt x="0" y="316"/>
                      </a:lnTo>
                      <a:close/>
                    </a:path>
                  </a:pathLst>
                </a:custGeom>
                <a:solidFill>
                  <a:srgbClr val="0C5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19" name="Freeform 39"/>
                <p:cNvSpPr>
                  <a:spLocks/>
                </p:cNvSpPr>
                <p:nvPr/>
              </p:nvSpPr>
              <p:spPr bwMode="auto">
                <a:xfrm>
                  <a:off x="8060262" y="4420217"/>
                  <a:ext cx="189369" cy="393749"/>
                </a:xfrm>
                <a:custGeom>
                  <a:avLst/>
                  <a:gdLst>
                    <a:gd name="T0" fmla="*/ 0 w 656"/>
                    <a:gd name="T1" fmla="*/ 328 h 1364"/>
                    <a:gd name="T2" fmla="*/ 6 w 656"/>
                    <a:gd name="T3" fmla="*/ 262 h 1364"/>
                    <a:gd name="T4" fmla="*/ 26 w 656"/>
                    <a:gd name="T5" fmla="*/ 200 h 1364"/>
                    <a:gd name="T6" fmla="*/ 56 w 656"/>
                    <a:gd name="T7" fmla="*/ 144 h 1364"/>
                    <a:gd name="T8" fmla="*/ 96 w 656"/>
                    <a:gd name="T9" fmla="*/ 96 h 1364"/>
                    <a:gd name="T10" fmla="*/ 144 w 656"/>
                    <a:gd name="T11" fmla="*/ 56 h 1364"/>
                    <a:gd name="T12" fmla="*/ 200 w 656"/>
                    <a:gd name="T13" fmla="*/ 26 h 1364"/>
                    <a:gd name="T14" fmla="*/ 262 w 656"/>
                    <a:gd name="T15" fmla="*/ 6 h 1364"/>
                    <a:gd name="T16" fmla="*/ 328 w 656"/>
                    <a:gd name="T17" fmla="*/ 0 h 1364"/>
                    <a:gd name="T18" fmla="*/ 328 w 656"/>
                    <a:gd name="T19" fmla="*/ 0 h 1364"/>
                    <a:gd name="T20" fmla="*/ 394 w 656"/>
                    <a:gd name="T21" fmla="*/ 6 h 1364"/>
                    <a:gd name="T22" fmla="*/ 456 w 656"/>
                    <a:gd name="T23" fmla="*/ 26 h 1364"/>
                    <a:gd name="T24" fmla="*/ 510 w 656"/>
                    <a:gd name="T25" fmla="*/ 56 h 1364"/>
                    <a:gd name="T26" fmla="*/ 560 w 656"/>
                    <a:gd name="T27" fmla="*/ 96 h 1364"/>
                    <a:gd name="T28" fmla="*/ 600 w 656"/>
                    <a:gd name="T29" fmla="*/ 144 h 1364"/>
                    <a:gd name="T30" fmla="*/ 630 w 656"/>
                    <a:gd name="T31" fmla="*/ 200 h 1364"/>
                    <a:gd name="T32" fmla="*/ 648 w 656"/>
                    <a:gd name="T33" fmla="*/ 262 h 1364"/>
                    <a:gd name="T34" fmla="*/ 656 w 656"/>
                    <a:gd name="T35" fmla="*/ 328 h 1364"/>
                    <a:gd name="T36" fmla="*/ 656 w 656"/>
                    <a:gd name="T37" fmla="*/ 1036 h 1364"/>
                    <a:gd name="T38" fmla="*/ 648 w 656"/>
                    <a:gd name="T39" fmla="*/ 1102 h 1364"/>
                    <a:gd name="T40" fmla="*/ 630 w 656"/>
                    <a:gd name="T41" fmla="*/ 1164 h 1364"/>
                    <a:gd name="T42" fmla="*/ 600 w 656"/>
                    <a:gd name="T43" fmla="*/ 1220 h 1364"/>
                    <a:gd name="T44" fmla="*/ 560 w 656"/>
                    <a:gd name="T45" fmla="*/ 1268 h 1364"/>
                    <a:gd name="T46" fmla="*/ 510 w 656"/>
                    <a:gd name="T47" fmla="*/ 1308 h 1364"/>
                    <a:gd name="T48" fmla="*/ 456 w 656"/>
                    <a:gd name="T49" fmla="*/ 1338 h 1364"/>
                    <a:gd name="T50" fmla="*/ 394 w 656"/>
                    <a:gd name="T51" fmla="*/ 1356 h 1364"/>
                    <a:gd name="T52" fmla="*/ 328 w 656"/>
                    <a:gd name="T53" fmla="*/ 1364 h 1364"/>
                    <a:gd name="T54" fmla="*/ 328 w 656"/>
                    <a:gd name="T55" fmla="*/ 1364 h 1364"/>
                    <a:gd name="T56" fmla="*/ 262 w 656"/>
                    <a:gd name="T57" fmla="*/ 1356 h 1364"/>
                    <a:gd name="T58" fmla="*/ 200 w 656"/>
                    <a:gd name="T59" fmla="*/ 1338 h 1364"/>
                    <a:gd name="T60" fmla="*/ 144 w 656"/>
                    <a:gd name="T61" fmla="*/ 1308 h 1364"/>
                    <a:gd name="T62" fmla="*/ 96 w 656"/>
                    <a:gd name="T63" fmla="*/ 1268 h 1364"/>
                    <a:gd name="T64" fmla="*/ 56 w 656"/>
                    <a:gd name="T65" fmla="*/ 1220 h 1364"/>
                    <a:gd name="T66" fmla="*/ 26 w 656"/>
                    <a:gd name="T67" fmla="*/ 1164 h 1364"/>
                    <a:gd name="T68" fmla="*/ 6 w 656"/>
                    <a:gd name="T69" fmla="*/ 1102 h 1364"/>
                    <a:gd name="T70" fmla="*/ 0 w 656"/>
                    <a:gd name="T71" fmla="*/ 1036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6" h="1364">
                      <a:moveTo>
                        <a:pt x="0" y="328"/>
                      </a:moveTo>
                      <a:lnTo>
                        <a:pt x="0" y="328"/>
                      </a:lnTo>
                      <a:lnTo>
                        <a:pt x="2" y="294"/>
                      </a:lnTo>
                      <a:lnTo>
                        <a:pt x="6" y="262"/>
                      </a:lnTo>
                      <a:lnTo>
                        <a:pt x="14" y="230"/>
                      </a:lnTo>
                      <a:lnTo>
                        <a:pt x="26" y="200"/>
                      </a:lnTo>
                      <a:lnTo>
                        <a:pt x="40" y="172"/>
                      </a:lnTo>
                      <a:lnTo>
                        <a:pt x="56" y="144"/>
                      </a:lnTo>
                      <a:lnTo>
                        <a:pt x="74" y="120"/>
                      </a:lnTo>
                      <a:lnTo>
                        <a:pt x="96" y="96"/>
                      </a:lnTo>
                      <a:lnTo>
                        <a:pt x="118" y="76"/>
                      </a:lnTo>
                      <a:lnTo>
                        <a:pt x="144" y="56"/>
                      </a:lnTo>
                      <a:lnTo>
                        <a:pt x="172" y="40"/>
                      </a:lnTo>
                      <a:lnTo>
                        <a:pt x="200" y="26"/>
                      </a:lnTo>
                      <a:lnTo>
                        <a:pt x="230" y="14"/>
                      </a:lnTo>
                      <a:lnTo>
                        <a:pt x="262" y="6"/>
                      </a:lnTo>
                      <a:lnTo>
                        <a:pt x="294" y="2"/>
                      </a:lnTo>
                      <a:lnTo>
                        <a:pt x="328" y="0"/>
                      </a:lnTo>
                      <a:lnTo>
                        <a:pt x="328" y="0"/>
                      </a:lnTo>
                      <a:lnTo>
                        <a:pt x="328" y="0"/>
                      </a:lnTo>
                      <a:lnTo>
                        <a:pt x="360" y="2"/>
                      </a:lnTo>
                      <a:lnTo>
                        <a:pt x="394" y="6"/>
                      </a:lnTo>
                      <a:lnTo>
                        <a:pt x="426" y="14"/>
                      </a:lnTo>
                      <a:lnTo>
                        <a:pt x="456" y="26"/>
                      </a:lnTo>
                      <a:lnTo>
                        <a:pt x="484" y="40"/>
                      </a:lnTo>
                      <a:lnTo>
                        <a:pt x="510" y="56"/>
                      </a:lnTo>
                      <a:lnTo>
                        <a:pt x="536" y="76"/>
                      </a:lnTo>
                      <a:lnTo>
                        <a:pt x="560" y="96"/>
                      </a:lnTo>
                      <a:lnTo>
                        <a:pt x="580" y="120"/>
                      </a:lnTo>
                      <a:lnTo>
                        <a:pt x="600" y="144"/>
                      </a:lnTo>
                      <a:lnTo>
                        <a:pt x="616" y="172"/>
                      </a:lnTo>
                      <a:lnTo>
                        <a:pt x="630" y="200"/>
                      </a:lnTo>
                      <a:lnTo>
                        <a:pt x="640" y="230"/>
                      </a:lnTo>
                      <a:lnTo>
                        <a:pt x="648" y="262"/>
                      </a:lnTo>
                      <a:lnTo>
                        <a:pt x="654" y="294"/>
                      </a:lnTo>
                      <a:lnTo>
                        <a:pt x="656" y="328"/>
                      </a:lnTo>
                      <a:lnTo>
                        <a:pt x="656" y="1036"/>
                      </a:lnTo>
                      <a:lnTo>
                        <a:pt x="656" y="1036"/>
                      </a:lnTo>
                      <a:lnTo>
                        <a:pt x="654" y="1070"/>
                      </a:lnTo>
                      <a:lnTo>
                        <a:pt x="648" y="1102"/>
                      </a:lnTo>
                      <a:lnTo>
                        <a:pt x="640" y="1134"/>
                      </a:lnTo>
                      <a:lnTo>
                        <a:pt x="630" y="1164"/>
                      </a:lnTo>
                      <a:lnTo>
                        <a:pt x="616" y="1192"/>
                      </a:lnTo>
                      <a:lnTo>
                        <a:pt x="600" y="1220"/>
                      </a:lnTo>
                      <a:lnTo>
                        <a:pt x="580" y="1244"/>
                      </a:lnTo>
                      <a:lnTo>
                        <a:pt x="560" y="1268"/>
                      </a:lnTo>
                      <a:lnTo>
                        <a:pt x="536" y="1288"/>
                      </a:lnTo>
                      <a:lnTo>
                        <a:pt x="510" y="1308"/>
                      </a:lnTo>
                      <a:lnTo>
                        <a:pt x="484" y="1324"/>
                      </a:lnTo>
                      <a:lnTo>
                        <a:pt x="456" y="1338"/>
                      </a:lnTo>
                      <a:lnTo>
                        <a:pt x="426" y="1348"/>
                      </a:lnTo>
                      <a:lnTo>
                        <a:pt x="394" y="1356"/>
                      </a:lnTo>
                      <a:lnTo>
                        <a:pt x="360" y="1362"/>
                      </a:lnTo>
                      <a:lnTo>
                        <a:pt x="328" y="1364"/>
                      </a:lnTo>
                      <a:lnTo>
                        <a:pt x="328" y="1364"/>
                      </a:lnTo>
                      <a:lnTo>
                        <a:pt x="328" y="1364"/>
                      </a:lnTo>
                      <a:lnTo>
                        <a:pt x="294" y="1362"/>
                      </a:lnTo>
                      <a:lnTo>
                        <a:pt x="262" y="1356"/>
                      </a:lnTo>
                      <a:lnTo>
                        <a:pt x="230" y="1348"/>
                      </a:lnTo>
                      <a:lnTo>
                        <a:pt x="200" y="1338"/>
                      </a:lnTo>
                      <a:lnTo>
                        <a:pt x="172" y="1324"/>
                      </a:lnTo>
                      <a:lnTo>
                        <a:pt x="144" y="1308"/>
                      </a:lnTo>
                      <a:lnTo>
                        <a:pt x="118" y="1288"/>
                      </a:lnTo>
                      <a:lnTo>
                        <a:pt x="96" y="1268"/>
                      </a:lnTo>
                      <a:lnTo>
                        <a:pt x="74" y="1244"/>
                      </a:lnTo>
                      <a:lnTo>
                        <a:pt x="56" y="1220"/>
                      </a:lnTo>
                      <a:lnTo>
                        <a:pt x="40" y="1192"/>
                      </a:lnTo>
                      <a:lnTo>
                        <a:pt x="26" y="1164"/>
                      </a:lnTo>
                      <a:lnTo>
                        <a:pt x="14" y="1134"/>
                      </a:lnTo>
                      <a:lnTo>
                        <a:pt x="6" y="1102"/>
                      </a:lnTo>
                      <a:lnTo>
                        <a:pt x="2" y="1070"/>
                      </a:lnTo>
                      <a:lnTo>
                        <a:pt x="0" y="1036"/>
                      </a:lnTo>
                      <a:lnTo>
                        <a:pt x="0" y="328"/>
                      </a:lnTo>
                      <a:close/>
                    </a:path>
                  </a:pathLst>
                </a:custGeom>
                <a:solidFill>
                  <a:srgbClr val="16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20" name="Freeform 40"/>
                <p:cNvSpPr>
                  <a:spLocks/>
                </p:cNvSpPr>
                <p:nvPr/>
              </p:nvSpPr>
              <p:spPr bwMode="auto">
                <a:xfrm>
                  <a:off x="7813736" y="4335925"/>
                  <a:ext cx="183018" cy="478041"/>
                </a:xfrm>
                <a:custGeom>
                  <a:avLst/>
                  <a:gdLst>
                    <a:gd name="T0" fmla="*/ 0 w 634"/>
                    <a:gd name="T1" fmla="*/ 318 h 1656"/>
                    <a:gd name="T2" fmla="*/ 6 w 634"/>
                    <a:gd name="T3" fmla="*/ 254 h 1656"/>
                    <a:gd name="T4" fmla="*/ 26 w 634"/>
                    <a:gd name="T5" fmla="*/ 194 h 1656"/>
                    <a:gd name="T6" fmla="*/ 54 w 634"/>
                    <a:gd name="T7" fmla="*/ 140 h 1656"/>
                    <a:gd name="T8" fmla="*/ 94 w 634"/>
                    <a:gd name="T9" fmla="*/ 94 h 1656"/>
                    <a:gd name="T10" fmla="*/ 140 w 634"/>
                    <a:gd name="T11" fmla="*/ 56 h 1656"/>
                    <a:gd name="T12" fmla="*/ 194 w 634"/>
                    <a:gd name="T13" fmla="*/ 26 h 1656"/>
                    <a:gd name="T14" fmla="*/ 254 w 634"/>
                    <a:gd name="T15" fmla="*/ 8 h 1656"/>
                    <a:gd name="T16" fmla="*/ 318 w 634"/>
                    <a:gd name="T17" fmla="*/ 0 h 1656"/>
                    <a:gd name="T18" fmla="*/ 318 w 634"/>
                    <a:gd name="T19" fmla="*/ 0 h 1656"/>
                    <a:gd name="T20" fmla="*/ 382 w 634"/>
                    <a:gd name="T21" fmla="*/ 8 h 1656"/>
                    <a:gd name="T22" fmla="*/ 442 w 634"/>
                    <a:gd name="T23" fmla="*/ 26 h 1656"/>
                    <a:gd name="T24" fmla="*/ 496 w 634"/>
                    <a:gd name="T25" fmla="*/ 56 h 1656"/>
                    <a:gd name="T26" fmla="*/ 542 w 634"/>
                    <a:gd name="T27" fmla="*/ 94 h 1656"/>
                    <a:gd name="T28" fmla="*/ 580 w 634"/>
                    <a:gd name="T29" fmla="*/ 140 h 1656"/>
                    <a:gd name="T30" fmla="*/ 610 w 634"/>
                    <a:gd name="T31" fmla="*/ 194 h 1656"/>
                    <a:gd name="T32" fmla="*/ 628 w 634"/>
                    <a:gd name="T33" fmla="*/ 254 h 1656"/>
                    <a:gd name="T34" fmla="*/ 634 w 634"/>
                    <a:gd name="T35" fmla="*/ 318 h 1656"/>
                    <a:gd name="T36" fmla="*/ 634 w 634"/>
                    <a:gd name="T37" fmla="*/ 1338 h 1656"/>
                    <a:gd name="T38" fmla="*/ 628 w 634"/>
                    <a:gd name="T39" fmla="*/ 1402 h 1656"/>
                    <a:gd name="T40" fmla="*/ 610 w 634"/>
                    <a:gd name="T41" fmla="*/ 1462 h 1656"/>
                    <a:gd name="T42" fmla="*/ 580 w 634"/>
                    <a:gd name="T43" fmla="*/ 1516 h 1656"/>
                    <a:gd name="T44" fmla="*/ 542 w 634"/>
                    <a:gd name="T45" fmla="*/ 1562 h 1656"/>
                    <a:gd name="T46" fmla="*/ 496 w 634"/>
                    <a:gd name="T47" fmla="*/ 1602 h 1656"/>
                    <a:gd name="T48" fmla="*/ 442 w 634"/>
                    <a:gd name="T49" fmla="*/ 1630 h 1656"/>
                    <a:gd name="T50" fmla="*/ 382 w 634"/>
                    <a:gd name="T51" fmla="*/ 1650 h 1656"/>
                    <a:gd name="T52" fmla="*/ 318 w 634"/>
                    <a:gd name="T53" fmla="*/ 1656 h 1656"/>
                    <a:gd name="T54" fmla="*/ 318 w 634"/>
                    <a:gd name="T55" fmla="*/ 1656 h 1656"/>
                    <a:gd name="T56" fmla="*/ 254 w 634"/>
                    <a:gd name="T57" fmla="*/ 1650 h 1656"/>
                    <a:gd name="T58" fmla="*/ 194 w 634"/>
                    <a:gd name="T59" fmla="*/ 1630 h 1656"/>
                    <a:gd name="T60" fmla="*/ 140 w 634"/>
                    <a:gd name="T61" fmla="*/ 1602 h 1656"/>
                    <a:gd name="T62" fmla="*/ 94 w 634"/>
                    <a:gd name="T63" fmla="*/ 1562 h 1656"/>
                    <a:gd name="T64" fmla="*/ 54 w 634"/>
                    <a:gd name="T65" fmla="*/ 1516 h 1656"/>
                    <a:gd name="T66" fmla="*/ 26 w 634"/>
                    <a:gd name="T67" fmla="*/ 1462 h 1656"/>
                    <a:gd name="T68" fmla="*/ 6 w 634"/>
                    <a:gd name="T69" fmla="*/ 1402 h 1656"/>
                    <a:gd name="T70" fmla="*/ 0 w 634"/>
                    <a:gd name="T71" fmla="*/ 1338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4" h="1656">
                      <a:moveTo>
                        <a:pt x="0" y="318"/>
                      </a:moveTo>
                      <a:lnTo>
                        <a:pt x="0" y="318"/>
                      </a:lnTo>
                      <a:lnTo>
                        <a:pt x="2" y="286"/>
                      </a:lnTo>
                      <a:lnTo>
                        <a:pt x="6" y="254"/>
                      </a:lnTo>
                      <a:lnTo>
                        <a:pt x="14" y="224"/>
                      </a:lnTo>
                      <a:lnTo>
                        <a:pt x="26" y="194"/>
                      </a:lnTo>
                      <a:lnTo>
                        <a:pt x="38" y="166"/>
                      </a:lnTo>
                      <a:lnTo>
                        <a:pt x="54" y="140"/>
                      </a:lnTo>
                      <a:lnTo>
                        <a:pt x="72" y="116"/>
                      </a:lnTo>
                      <a:lnTo>
                        <a:pt x="94" y="94"/>
                      </a:lnTo>
                      <a:lnTo>
                        <a:pt x="116" y="74"/>
                      </a:lnTo>
                      <a:lnTo>
                        <a:pt x="140" y="56"/>
                      </a:lnTo>
                      <a:lnTo>
                        <a:pt x="166" y="40"/>
                      </a:lnTo>
                      <a:lnTo>
                        <a:pt x="194" y="26"/>
                      </a:lnTo>
                      <a:lnTo>
                        <a:pt x="224" y="14"/>
                      </a:lnTo>
                      <a:lnTo>
                        <a:pt x="254" y="8"/>
                      </a:lnTo>
                      <a:lnTo>
                        <a:pt x="286" y="2"/>
                      </a:lnTo>
                      <a:lnTo>
                        <a:pt x="318" y="0"/>
                      </a:lnTo>
                      <a:lnTo>
                        <a:pt x="318" y="0"/>
                      </a:lnTo>
                      <a:lnTo>
                        <a:pt x="318" y="0"/>
                      </a:lnTo>
                      <a:lnTo>
                        <a:pt x="350" y="2"/>
                      </a:lnTo>
                      <a:lnTo>
                        <a:pt x="382" y="8"/>
                      </a:lnTo>
                      <a:lnTo>
                        <a:pt x="412" y="14"/>
                      </a:lnTo>
                      <a:lnTo>
                        <a:pt x="442" y="26"/>
                      </a:lnTo>
                      <a:lnTo>
                        <a:pt x="468" y="40"/>
                      </a:lnTo>
                      <a:lnTo>
                        <a:pt x="496" y="56"/>
                      </a:lnTo>
                      <a:lnTo>
                        <a:pt x="520" y="74"/>
                      </a:lnTo>
                      <a:lnTo>
                        <a:pt x="542" y="94"/>
                      </a:lnTo>
                      <a:lnTo>
                        <a:pt x="562" y="116"/>
                      </a:lnTo>
                      <a:lnTo>
                        <a:pt x="580" y="140"/>
                      </a:lnTo>
                      <a:lnTo>
                        <a:pt x="596" y="166"/>
                      </a:lnTo>
                      <a:lnTo>
                        <a:pt x="610" y="194"/>
                      </a:lnTo>
                      <a:lnTo>
                        <a:pt x="620" y="224"/>
                      </a:lnTo>
                      <a:lnTo>
                        <a:pt x="628" y="254"/>
                      </a:lnTo>
                      <a:lnTo>
                        <a:pt x="634" y="286"/>
                      </a:lnTo>
                      <a:lnTo>
                        <a:pt x="634" y="318"/>
                      </a:lnTo>
                      <a:lnTo>
                        <a:pt x="634" y="1338"/>
                      </a:lnTo>
                      <a:lnTo>
                        <a:pt x="634" y="1338"/>
                      </a:lnTo>
                      <a:lnTo>
                        <a:pt x="634" y="1370"/>
                      </a:lnTo>
                      <a:lnTo>
                        <a:pt x="628" y="1402"/>
                      </a:lnTo>
                      <a:lnTo>
                        <a:pt x="620" y="1432"/>
                      </a:lnTo>
                      <a:lnTo>
                        <a:pt x="610" y="1462"/>
                      </a:lnTo>
                      <a:lnTo>
                        <a:pt x="596" y="1490"/>
                      </a:lnTo>
                      <a:lnTo>
                        <a:pt x="580" y="1516"/>
                      </a:lnTo>
                      <a:lnTo>
                        <a:pt x="562" y="1540"/>
                      </a:lnTo>
                      <a:lnTo>
                        <a:pt x="542" y="1562"/>
                      </a:lnTo>
                      <a:lnTo>
                        <a:pt x="520" y="1584"/>
                      </a:lnTo>
                      <a:lnTo>
                        <a:pt x="496" y="1602"/>
                      </a:lnTo>
                      <a:lnTo>
                        <a:pt x="468" y="1618"/>
                      </a:lnTo>
                      <a:lnTo>
                        <a:pt x="442" y="1630"/>
                      </a:lnTo>
                      <a:lnTo>
                        <a:pt x="412" y="1642"/>
                      </a:lnTo>
                      <a:lnTo>
                        <a:pt x="382" y="1650"/>
                      </a:lnTo>
                      <a:lnTo>
                        <a:pt x="350" y="1654"/>
                      </a:lnTo>
                      <a:lnTo>
                        <a:pt x="318" y="1656"/>
                      </a:lnTo>
                      <a:lnTo>
                        <a:pt x="318" y="1656"/>
                      </a:lnTo>
                      <a:lnTo>
                        <a:pt x="318" y="1656"/>
                      </a:lnTo>
                      <a:lnTo>
                        <a:pt x="286" y="1654"/>
                      </a:lnTo>
                      <a:lnTo>
                        <a:pt x="254" y="1650"/>
                      </a:lnTo>
                      <a:lnTo>
                        <a:pt x="224" y="1642"/>
                      </a:lnTo>
                      <a:lnTo>
                        <a:pt x="194" y="1630"/>
                      </a:lnTo>
                      <a:lnTo>
                        <a:pt x="166" y="1618"/>
                      </a:lnTo>
                      <a:lnTo>
                        <a:pt x="140" y="1602"/>
                      </a:lnTo>
                      <a:lnTo>
                        <a:pt x="116" y="1584"/>
                      </a:lnTo>
                      <a:lnTo>
                        <a:pt x="94" y="1562"/>
                      </a:lnTo>
                      <a:lnTo>
                        <a:pt x="72" y="1540"/>
                      </a:lnTo>
                      <a:lnTo>
                        <a:pt x="54" y="1516"/>
                      </a:lnTo>
                      <a:lnTo>
                        <a:pt x="38" y="1490"/>
                      </a:lnTo>
                      <a:lnTo>
                        <a:pt x="26" y="1462"/>
                      </a:lnTo>
                      <a:lnTo>
                        <a:pt x="14" y="1432"/>
                      </a:lnTo>
                      <a:lnTo>
                        <a:pt x="6" y="1402"/>
                      </a:lnTo>
                      <a:lnTo>
                        <a:pt x="2" y="1370"/>
                      </a:lnTo>
                      <a:lnTo>
                        <a:pt x="0" y="1338"/>
                      </a:lnTo>
                      <a:lnTo>
                        <a:pt x="0" y="318"/>
                      </a:lnTo>
                      <a:close/>
                    </a:path>
                  </a:pathLst>
                </a:custGeom>
                <a:solidFill>
                  <a:srgbClr val="0C5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21" name="Freeform 41"/>
                <p:cNvSpPr>
                  <a:spLocks/>
                </p:cNvSpPr>
                <p:nvPr/>
              </p:nvSpPr>
              <p:spPr bwMode="auto">
                <a:xfrm>
                  <a:off x="7564323" y="4573213"/>
                  <a:ext cx="183596" cy="240753"/>
                </a:xfrm>
                <a:custGeom>
                  <a:avLst/>
                  <a:gdLst>
                    <a:gd name="T0" fmla="*/ 0 w 636"/>
                    <a:gd name="T1" fmla="*/ 318 h 834"/>
                    <a:gd name="T2" fmla="*/ 6 w 636"/>
                    <a:gd name="T3" fmla="*/ 254 h 834"/>
                    <a:gd name="T4" fmla="*/ 26 w 636"/>
                    <a:gd name="T5" fmla="*/ 194 h 834"/>
                    <a:gd name="T6" fmla="*/ 54 w 636"/>
                    <a:gd name="T7" fmla="*/ 142 h 834"/>
                    <a:gd name="T8" fmla="*/ 94 w 636"/>
                    <a:gd name="T9" fmla="*/ 94 h 834"/>
                    <a:gd name="T10" fmla="*/ 140 w 636"/>
                    <a:gd name="T11" fmla="*/ 56 h 834"/>
                    <a:gd name="T12" fmla="*/ 194 w 636"/>
                    <a:gd name="T13" fmla="*/ 26 h 834"/>
                    <a:gd name="T14" fmla="*/ 254 w 636"/>
                    <a:gd name="T15" fmla="*/ 8 h 834"/>
                    <a:gd name="T16" fmla="*/ 318 w 636"/>
                    <a:gd name="T17" fmla="*/ 0 h 834"/>
                    <a:gd name="T18" fmla="*/ 318 w 636"/>
                    <a:gd name="T19" fmla="*/ 0 h 834"/>
                    <a:gd name="T20" fmla="*/ 382 w 636"/>
                    <a:gd name="T21" fmla="*/ 8 h 834"/>
                    <a:gd name="T22" fmla="*/ 442 w 636"/>
                    <a:gd name="T23" fmla="*/ 26 h 834"/>
                    <a:gd name="T24" fmla="*/ 496 w 636"/>
                    <a:gd name="T25" fmla="*/ 56 h 834"/>
                    <a:gd name="T26" fmla="*/ 542 w 636"/>
                    <a:gd name="T27" fmla="*/ 94 h 834"/>
                    <a:gd name="T28" fmla="*/ 580 w 636"/>
                    <a:gd name="T29" fmla="*/ 142 h 834"/>
                    <a:gd name="T30" fmla="*/ 610 w 636"/>
                    <a:gd name="T31" fmla="*/ 194 h 834"/>
                    <a:gd name="T32" fmla="*/ 628 w 636"/>
                    <a:gd name="T33" fmla="*/ 254 h 834"/>
                    <a:gd name="T34" fmla="*/ 636 w 636"/>
                    <a:gd name="T35" fmla="*/ 318 h 834"/>
                    <a:gd name="T36" fmla="*/ 636 w 636"/>
                    <a:gd name="T37" fmla="*/ 516 h 834"/>
                    <a:gd name="T38" fmla="*/ 628 w 636"/>
                    <a:gd name="T39" fmla="*/ 580 h 834"/>
                    <a:gd name="T40" fmla="*/ 610 w 636"/>
                    <a:gd name="T41" fmla="*/ 640 h 834"/>
                    <a:gd name="T42" fmla="*/ 580 w 636"/>
                    <a:gd name="T43" fmla="*/ 694 h 834"/>
                    <a:gd name="T44" fmla="*/ 542 w 636"/>
                    <a:gd name="T45" fmla="*/ 740 h 834"/>
                    <a:gd name="T46" fmla="*/ 496 w 636"/>
                    <a:gd name="T47" fmla="*/ 780 h 834"/>
                    <a:gd name="T48" fmla="*/ 442 w 636"/>
                    <a:gd name="T49" fmla="*/ 808 h 834"/>
                    <a:gd name="T50" fmla="*/ 382 w 636"/>
                    <a:gd name="T51" fmla="*/ 828 h 834"/>
                    <a:gd name="T52" fmla="*/ 318 w 636"/>
                    <a:gd name="T53" fmla="*/ 834 h 834"/>
                    <a:gd name="T54" fmla="*/ 318 w 636"/>
                    <a:gd name="T55" fmla="*/ 834 h 834"/>
                    <a:gd name="T56" fmla="*/ 254 w 636"/>
                    <a:gd name="T57" fmla="*/ 828 h 834"/>
                    <a:gd name="T58" fmla="*/ 194 w 636"/>
                    <a:gd name="T59" fmla="*/ 808 h 834"/>
                    <a:gd name="T60" fmla="*/ 140 w 636"/>
                    <a:gd name="T61" fmla="*/ 780 h 834"/>
                    <a:gd name="T62" fmla="*/ 94 w 636"/>
                    <a:gd name="T63" fmla="*/ 740 h 834"/>
                    <a:gd name="T64" fmla="*/ 54 w 636"/>
                    <a:gd name="T65" fmla="*/ 694 h 834"/>
                    <a:gd name="T66" fmla="*/ 26 w 636"/>
                    <a:gd name="T67" fmla="*/ 640 h 834"/>
                    <a:gd name="T68" fmla="*/ 6 w 636"/>
                    <a:gd name="T69" fmla="*/ 580 h 834"/>
                    <a:gd name="T70" fmla="*/ 0 w 636"/>
                    <a:gd name="T71" fmla="*/ 51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6" h="834">
                      <a:moveTo>
                        <a:pt x="0" y="318"/>
                      </a:moveTo>
                      <a:lnTo>
                        <a:pt x="0" y="318"/>
                      </a:lnTo>
                      <a:lnTo>
                        <a:pt x="2" y="286"/>
                      </a:lnTo>
                      <a:lnTo>
                        <a:pt x="6" y="254"/>
                      </a:lnTo>
                      <a:lnTo>
                        <a:pt x="14" y="224"/>
                      </a:lnTo>
                      <a:lnTo>
                        <a:pt x="26" y="194"/>
                      </a:lnTo>
                      <a:lnTo>
                        <a:pt x="38" y="168"/>
                      </a:lnTo>
                      <a:lnTo>
                        <a:pt x="54" y="142"/>
                      </a:lnTo>
                      <a:lnTo>
                        <a:pt x="72" y="116"/>
                      </a:lnTo>
                      <a:lnTo>
                        <a:pt x="94" y="94"/>
                      </a:lnTo>
                      <a:lnTo>
                        <a:pt x="116" y="74"/>
                      </a:lnTo>
                      <a:lnTo>
                        <a:pt x="140" y="56"/>
                      </a:lnTo>
                      <a:lnTo>
                        <a:pt x="166" y="40"/>
                      </a:lnTo>
                      <a:lnTo>
                        <a:pt x="194" y="26"/>
                      </a:lnTo>
                      <a:lnTo>
                        <a:pt x="224" y="16"/>
                      </a:lnTo>
                      <a:lnTo>
                        <a:pt x="254" y="8"/>
                      </a:lnTo>
                      <a:lnTo>
                        <a:pt x="286" y="2"/>
                      </a:lnTo>
                      <a:lnTo>
                        <a:pt x="318" y="0"/>
                      </a:lnTo>
                      <a:lnTo>
                        <a:pt x="318" y="0"/>
                      </a:lnTo>
                      <a:lnTo>
                        <a:pt x="318" y="0"/>
                      </a:lnTo>
                      <a:lnTo>
                        <a:pt x="350" y="2"/>
                      </a:lnTo>
                      <a:lnTo>
                        <a:pt x="382" y="8"/>
                      </a:lnTo>
                      <a:lnTo>
                        <a:pt x="412" y="16"/>
                      </a:lnTo>
                      <a:lnTo>
                        <a:pt x="442" y="26"/>
                      </a:lnTo>
                      <a:lnTo>
                        <a:pt x="470" y="40"/>
                      </a:lnTo>
                      <a:lnTo>
                        <a:pt x="496" y="56"/>
                      </a:lnTo>
                      <a:lnTo>
                        <a:pt x="520" y="74"/>
                      </a:lnTo>
                      <a:lnTo>
                        <a:pt x="542" y="94"/>
                      </a:lnTo>
                      <a:lnTo>
                        <a:pt x="562" y="116"/>
                      </a:lnTo>
                      <a:lnTo>
                        <a:pt x="580" y="142"/>
                      </a:lnTo>
                      <a:lnTo>
                        <a:pt x="596" y="168"/>
                      </a:lnTo>
                      <a:lnTo>
                        <a:pt x="610" y="194"/>
                      </a:lnTo>
                      <a:lnTo>
                        <a:pt x="620" y="224"/>
                      </a:lnTo>
                      <a:lnTo>
                        <a:pt x="628" y="254"/>
                      </a:lnTo>
                      <a:lnTo>
                        <a:pt x="634" y="286"/>
                      </a:lnTo>
                      <a:lnTo>
                        <a:pt x="636" y="318"/>
                      </a:lnTo>
                      <a:lnTo>
                        <a:pt x="636" y="516"/>
                      </a:lnTo>
                      <a:lnTo>
                        <a:pt x="636" y="516"/>
                      </a:lnTo>
                      <a:lnTo>
                        <a:pt x="634" y="548"/>
                      </a:lnTo>
                      <a:lnTo>
                        <a:pt x="628" y="580"/>
                      </a:lnTo>
                      <a:lnTo>
                        <a:pt x="620" y="610"/>
                      </a:lnTo>
                      <a:lnTo>
                        <a:pt x="610" y="640"/>
                      </a:lnTo>
                      <a:lnTo>
                        <a:pt x="596" y="668"/>
                      </a:lnTo>
                      <a:lnTo>
                        <a:pt x="580" y="694"/>
                      </a:lnTo>
                      <a:lnTo>
                        <a:pt x="562" y="718"/>
                      </a:lnTo>
                      <a:lnTo>
                        <a:pt x="542" y="740"/>
                      </a:lnTo>
                      <a:lnTo>
                        <a:pt x="520" y="762"/>
                      </a:lnTo>
                      <a:lnTo>
                        <a:pt x="496" y="780"/>
                      </a:lnTo>
                      <a:lnTo>
                        <a:pt x="470" y="796"/>
                      </a:lnTo>
                      <a:lnTo>
                        <a:pt x="442" y="808"/>
                      </a:lnTo>
                      <a:lnTo>
                        <a:pt x="412" y="820"/>
                      </a:lnTo>
                      <a:lnTo>
                        <a:pt x="382" y="828"/>
                      </a:lnTo>
                      <a:lnTo>
                        <a:pt x="350" y="832"/>
                      </a:lnTo>
                      <a:lnTo>
                        <a:pt x="318" y="834"/>
                      </a:lnTo>
                      <a:lnTo>
                        <a:pt x="318" y="834"/>
                      </a:lnTo>
                      <a:lnTo>
                        <a:pt x="318" y="834"/>
                      </a:lnTo>
                      <a:lnTo>
                        <a:pt x="286" y="832"/>
                      </a:lnTo>
                      <a:lnTo>
                        <a:pt x="254" y="828"/>
                      </a:lnTo>
                      <a:lnTo>
                        <a:pt x="224" y="820"/>
                      </a:lnTo>
                      <a:lnTo>
                        <a:pt x="194" y="808"/>
                      </a:lnTo>
                      <a:lnTo>
                        <a:pt x="166" y="796"/>
                      </a:lnTo>
                      <a:lnTo>
                        <a:pt x="140" y="780"/>
                      </a:lnTo>
                      <a:lnTo>
                        <a:pt x="116" y="762"/>
                      </a:lnTo>
                      <a:lnTo>
                        <a:pt x="94" y="740"/>
                      </a:lnTo>
                      <a:lnTo>
                        <a:pt x="72" y="718"/>
                      </a:lnTo>
                      <a:lnTo>
                        <a:pt x="54" y="694"/>
                      </a:lnTo>
                      <a:lnTo>
                        <a:pt x="38" y="668"/>
                      </a:lnTo>
                      <a:lnTo>
                        <a:pt x="26" y="640"/>
                      </a:lnTo>
                      <a:lnTo>
                        <a:pt x="14" y="610"/>
                      </a:lnTo>
                      <a:lnTo>
                        <a:pt x="6" y="580"/>
                      </a:lnTo>
                      <a:lnTo>
                        <a:pt x="2" y="548"/>
                      </a:lnTo>
                      <a:lnTo>
                        <a:pt x="0" y="516"/>
                      </a:lnTo>
                      <a:lnTo>
                        <a:pt x="0" y="318"/>
                      </a:lnTo>
                      <a:close/>
                    </a:path>
                  </a:pathLst>
                </a:custGeom>
                <a:solidFill>
                  <a:srgbClr val="16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22" name="Freeform 42"/>
                <p:cNvSpPr>
                  <a:spLocks/>
                </p:cNvSpPr>
                <p:nvPr/>
              </p:nvSpPr>
              <p:spPr bwMode="auto">
                <a:xfrm>
                  <a:off x="7556818" y="3916773"/>
                  <a:ext cx="844655" cy="503444"/>
                </a:xfrm>
                <a:custGeom>
                  <a:avLst/>
                  <a:gdLst>
                    <a:gd name="T0" fmla="*/ 150 w 2926"/>
                    <a:gd name="T1" fmla="*/ 1744 h 1744"/>
                    <a:gd name="T2" fmla="*/ 120 w 2926"/>
                    <a:gd name="T3" fmla="*/ 1742 h 1744"/>
                    <a:gd name="T4" fmla="*/ 92 w 2926"/>
                    <a:gd name="T5" fmla="*/ 1732 h 1744"/>
                    <a:gd name="T6" fmla="*/ 68 w 2926"/>
                    <a:gd name="T7" fmla="*/ 1718 h 1744"/>
                    <a:gd name="T8" fmla="*/ 44 w 2926"/>
                    <a:gd name="T9" fmla="*/ 1700 h 1744"/>
                    <a:gd name="T10" fmla="*/ 26 w 2926"/>
                    <a:gd name="T11" fmla="*/ 1674 h 1744"/>
                    <a:gd name="T12" fmla="*/ 10 w 2926"/>
                    <a:gd name="T13" fmla="*/ 1648 h 1744"/>
                    <a:gd name="T14" fmla="*/ 2 w 2926"/>
                    <a:gd name="T15" fmla="*/ 1618 h 1744"/>
                    <a:gd name="T16" fmla="*/ 0 w 2926"/>
                    <a:gd name="T17" fmla="*/ 1588 h 1744"/>
                    <a:gd name="T18" fmla="*/ 2 w 2926"/>
                    <a:gd name="T19" fmla="*/ 1560 h 1744"/>
                    <a:gd name="T20" fmla="*/ 10 w 2926"/>
                    <a:gd name="T21" fmla="*/ 1532 h 1744"/>
                    <a:gd name="T22" fmla="*/ 26 w 2926"/>
                    <a:gd name="T23" fmla="*/ 1508 h 1744"/>
                    <a:gd name="T24" fmla="*/ 44 w 2926"/>
                    <a:gd name="T25" fmla="*/ 1490 h 1744"/>
                    <a:gd name="T26" fmla="*/ 1056 w 2926"/>
                    <a:gd name="T27" fmla="*/ 572 h 1744"/>
                    <a:gd name="T28" fmla="*/ 1064 w 2926"/>
                    <a:gd name="T29" fmla="*/ 564 h 1744"/>
                    <a:gd name="T30" fmla="*/ 1094 w 2926"/>
                    <a:gd name="T31" fmla="*/ 546 h 1744"/>
                    <a:gd name="T32" fmla="*/ 1138 w 2926"/>
                    <a:gd name="T33" fmla="*/ 534 h 1744"/>
                    <a:gd name="T34" fmla="*/ 1182 w 2926"/>
                    <a:gd name="T35" fmla="*/ 534 h 1744"/>
                    <a:gd name="T36" fmla="*/ 1222 w 2926"/>
                    <a:gd name="T37" fmla="*/ 542 h 1744"/>
                    <a:gd name="T38" fmla="*/ 1886 w 2926"/>
                    <a:gd name="T39" fmla="*/ 842 h 1744"/>
                    <a:gd name="T40" fmla="*/ 2654 w 2926"/>
                    <a:gd name="T41" fmla="*/ 46 h 1744"/>
                    <a:gd name="T42" fmla="*/ 2666 w 2926"/>
                    <a:gd name="T43" fmla="*/ 34 h 1744"/>
                    <a:gd name="T44" fmla="*/ 2692 w 2926"/>
                    <a:gd name="T45" fmla="*/ 18 h 1744"/>
                    <a:gd name="T46" fmla="*/ 2722 w 2926"/>
                    <a:gd name="T47" fmla="*/ 6 h 1744"/>
                    <a:gd name="T48" fmla="*/ 2752 w 2926"/>
                    <a:gd name="T49" fmla="*/ 0 h 1744"/>
                    <a:gd name="T50" fmla="*/ 2782 w 2926"/>
                    <a:gd name="T51" fmla="*/ 0 h 1744"/>
                    <a:gd name="T52" fmla="*/ 2814 w 2926"/>
                    <a:gd name="T53" fmla="*/ 6 h 1744"/>
                    <a:gd name="T54" fmla="*/ 2842 w 2926"/>
                    <a:gd name="T55" fmla="*/ 18 h 1744"/>
                    <a:gd name="T56" fmla="*/ 2868 w 2926"/>
                    <a:gd name="T57" fmla="*/ 34 h 1744"/>
                    <a:gd name="T58" fmla="*/ 2880 w 2926"/>
                    <a:gd name="T59" fmla="*/ 46 h 1744"/>
                    <a:gd name="T60" fmla="*/ 2900 w 2926"/>
                    <a:gd name="T61" fmla="*/ 70 h 1744"/>
                    <a:gd name="T62" fmla="*/ 2914 w 2926"/>
                    <a:gd name="T63" fmla="*/ 96 h 1744"/>
                    <a:gd name="T64" fmla="*/ 2922 w 2926"/>
                    <a:gd name="T65" fmla="*/ 122 h 1744"/>
                    <a:gd name="T66" fmla="*/ 2926 w 2926"/>
                    <a:gd name="T67" fmla="*/ 150 h 1744"/>
                    <a:gd name="T68" fmla="*/ 2922 w 2926"/>
                    <a:gd name="T69" fmla="*/ 178 h 1744"/>
                    <a:gd name="T70" fmla="*/ 2914 w 2926"/>
                    <a:gd name="T71" fmla="*/ 206 h 1744"/>
                    <a:gd name="T72" fmla="*/ 2900 w 2926"/>
                    <a:gd name="T73" fmla="*/ 232 h 1744"/>
                    <a:gd name="T74" fmla="*/ 2880 w 2926"/>
                    <a:gd name="T75" fmla="*/ 256 h 1744"/>
                    <a:gd name="T76" fmla="*/ 2020 w 2926"/>
                    <a:gd name="T77" fmla="*/ 1128 h 1744"/>
                    <a:gd name="T78" fmla="*/ 2004 w 2926"/>
                    <a:gd name="T79" fmla="*/ 1144 h 1744"/>
                    <a:gd name="T80" fmla="*/ 1964 w 2926"/>
                    <a:gd name="T81" fmla="*/ 1166 h 1744"/>
                    <a:gd name="T82" fmla="*/ 1922 w 2926"/>
                    <a:gd name="T83" fmla="*/ 1178 h 1744"/>
                    <a:gd name="T84" fmla="*/ 1878 w 2926"/>
                    <a:gd name="T85" fmla="*/ 1178 h 1744"/>
                    <a:gd name="T86" fmla="*/ 1854 w 2926"/>
                    <a:gd name="T87" fmla="*/ 1172 h 1744"/>
                    <a:gd name="T88" fmla="*/ 1192 w 2926"/>
                    <a:gd name="T89" fmla="*/ 858 h 1744"/>
                    <a:gd name="T90" fmla="*/ 256 w 2926"/>
                    <a:gd name="T91" fmla="*/ 1700 h 1744"/>
                    <a:gd name="T92" fmla="*/ 222 w 2926"/>
                    <a:gd name="T93" fmla="*/ 1726 h 1744"/>
                    <a:gd name="T94" fmla="*/ 196 w 2926"/>
                    <a:gd name="T95" fmla="*/ 1738 h 1744"/>
                    <a:gd name="T96" fmla="*/ 166 w 2926"/>
                    <a:gd name="T97" fmla="*/ 1744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6" h="1744">
                      <a:moveTo>
                        <a:pt x="150" y="1744"/>
                      </a:moveTo>
                      <a:lnTo>
                        <a:pt x="150" y="1744"/>
                      </a:lnTo>
                      <a:lnTo>
                        <a:pt x="134" y="1744"/>
                      </a:lnTo>
                      <a:lnTo>
                        <a:pt x="120" y="1742"/>
                      </a:lnTo>
                      <a:lnTo>
                        <a:pt x="106" y="1738"/>
                      </a:lnTo>
                      <a:lnTo>
                        <a:pt x="92" y="1732"/>
                      </a:lnTo>
                      <a:lnTo>
                        <a:pt x="80" y="1726"/>
                      </a:lnTo>
                      <a:lnTo>
                        <a:pt x="68" y="1718"/>
                      </a:lnTo>
                      <a:lnTo>
                        <a:pt x="44" y="1700"/>
                      </a:lnTo>
                      <a:lnTo>
                        <a:pt x="44" y="1700"/>
                      </a:lnTo>
                      <a:lnTo>
                        <a:pt x="34" y="1688"/>
                      </a:lnTo>
                      <a:lnTo>
                        <a:pt x="26" y="1674"/>
                      </a:lnTo>
                      <a:lnTo>
                        <a:pt x="18" y="1662"/>
                      </a:lnTo>
                      <a:lnTo>
                        <a:pt x="10" y="1648"/>
                      </a:lnTo>
                      <a:lnTo>
                        <a:pt x="6" y="1634"/>
                      </a:lnTo>
                      <a:lnTo>
                        <a:pt x="2" y="1618"/>
                      </a:lnTo>
                      <a:lnTo>
                        <a:pt x="0" y="1604"/>
                      </a:lnTo>
                      <a:lnTo>
                        <a:pt x="0" y="1588"/>
                      </a:lnTo>
                      <a:lnTo>
                        <a:pt x="0" y="1574"/>
                      </a:lnTo>
                      <a:lnTo>
                        <a:pt x="2" y="1560"/>
                      </a:lnTo>
                      <a:lnTo>
                        <a:pt x="6" y="1546"/>
                      </a:lnTo>
                      <a:lnTo>
                        <a:pt x="10" y="1532"/>
                      </a:lnTo>
                      <a:lnTo>
                        <a:pt x="18" y="1520"/>
                      </a:lnTo>
                      <a:lnTo>
                        <a:pt x="26" y="1508"/>
                      </a:lnTo>
                      <a:lnTo>
                        <a:pt x="34" y="1498"/>
                      </a:lnTo>
                      <a:lnTo>
                        <a:pt x="44" y="1490"/>
                      </a:lnTo>
                      <a:lnTo>
                        <a:pt x="44" y="1490"/>
                      </a:lnTo>
                      <a:lnTo>
                        <a:pt x="1056" y="572"/>
                      </a:lnTo>
                      <a:lnTo>
                        <a:pt x="1056" y="572"/>
                      </a:lnTo>
                      <a:lnTo>
                        <a:pt x="1064" y="564"/>
                      </a:lnTo>
                      <a:lnTo>
                        <a:pt x="1074" y="556"/>
                      </a:lnTo>
                      <a:lnTo>
                        <a:pt x="1094" y="546"/>
                      </a:lnTo>
                      <a:lnTo>
                        <a:pt x="1116" y="538"/>
                      </a:lnTo>
                      <a:lnTo>
                        <a:pt x="1138" y="534"/>
                      </a:lnTo>
                      <a:lnTo>
                        <a:pt x="1162" y="532"/>
                      </a:lnTo>
                      <a:lnTo>
                        <a:pt x="1182" y="534"/>
                      </a:lnTo>
                      <a:lnTo>
                        <a:pt x="1204" y="536"/>
                      </a:lnTo>
                      <a:lnTo>
                        <a:pt x="1222" y="542"/>
                      </a:lnTo>
                      <a:lnTo>
                        <a:pt x="1222" y="542"/>
                      </a:lnTo>
                      <a:lnTo>
                        <a:pt x="1886" y="842"/>
                      </a:lnTo>
                      <a:lnTo>
                        <a:pt x="1886" y="842"/>
                      </a:lnTo>
                      <a:lnTo>
                        <a:pt x="2654" y="46"/>
                      </a:lnTo>
                      <a:lnTo>
                        <a:pt x="2654" y="46"/>
                      </a:lnTo>
                      <a:lnTo>
                        <a:pt x="2666" y="34"/>
                      </a:lnTo>
                      <a:lnTo>
                        <a:pt x="2678" y="26"/>
                      </a:lnTo>
                      <a:lnTo>
                        <a:pt x="2692" y="18"/>
                      </a:lnTo>
                      <a:lnTo>
                        <a:pt x="2706" y="12"/>
                      </a:lnTo>
                      <a:lnTo>
                        <a:pt x="2722" y="6"/>
                      </a:lnTo>
                      <a:lnTo>
                        <a:pt x="2736" y="4"/>
                      </a:lnTo>
                      <a:lnTo>
                        <a:pt x="2752" y="0"/>
                      </a:lnTo>
                      <a:lnTo>
                        <a:pt x="2768" y="0"/>
                      </a:lnTo>
                      <a:lnTo>
                        <a:pt x="2782" y="0"/>
                      </a:lnTo>
                      <a:lnTo>
                        <a:pt x="2798" y="4"/>
                      </a:lnTo>
                      <a:lnTo>
                        <a:pt x="2814" y="6"/>
                      </a:lnTo>
                      <a:lnTo>
                        <a:pt x="2828" y="12"/>
                      </a:lnTo>
                      <a:lnTo>
                        <a:pt x="2842" y="18"/>
                      </a:lnTo>
                      <a:lnTo>
                        <a:pt x="2856" y="26"/>
                      </a:lnTo>
                      <a:lnTo>
                        <a:pt x="2868" y="34"/>
                      </a:lnTo>
                      <a:lnTo>
                        <a:pt x="2880" y="46"/>
                      </a:lnTo>
                      <a:lnTo>
                        <a:pt x="2880" y="46"/>
                      </a:lnTo>
                      <a:lnTo>
                        <a:pt x="2892" y="58"/>
                      </a:lnTo>
                      <a:lnTo>
                        <a:pt x="2900" y="70"/>
                      </a:lnTo>
                      <a:lnTo>
                        <a:pt x="2908" y="82"/>
                      </a:lnTo>
                      <a:lnTo>
                        <a:pt x="2914" y="96"/>
                      </a:lnTo>
                      <a:lnTo>
                        <a:pt x="2920" y="108"/>
                      </a:lnTo>
                      <a:lnTo>
                        <a:pt x="2922" y="122"/>
                      </a:lnTo>
                      <a:lnTo>
                        <a:pt x="2924" y="136"/>
                      </a:lnTo>
                      <a:lnTo>
                        <a:pt x="2926" y="150"/>
                      </a:lnTo>
                      <a:lnTo>
                        <a:pt x="2924" y="164"/>
                      </a:lnTo>
                      <a:lnTo>
                        <a:pt x="2922" y="178"/>
                      </a:lnTo>
                      <a:lnTo>
                        <a:pt x="2920" y="192"/>
                      </a:lnTo>
                      <a:lnTo>
                        <a:pt x="2914" y="206"/>
                      </a:lnTo>
                      <a:lnTo>
                        <a:pt x="2908" y="220"/>
                      </a:lnTo>
                      <a:lnTo>
                        <a:pt x="2900" y="232"/>
                      </a:lnTo>
                      <a:lnTo>
                        <a:pt x="2892" y="244"/>
                      </a:lnTo>
                      <a:lnTo>
                        <a:pt x="2880" y="256"/>
                      </a:lnTo>
                      <a:lnTo>
                        <a:pt x="2880" y="256"/>
                      </a:lnTo>
                      <a:lnTo>
                        <a:pt x="2020" y="1128"/>
                      </a:lnTo>
                      <a:lnTo>
                        <a:pt x="2020" y="1128"/>
                      </a:lnTo>
                      <a:lnTo>
                        <a:pt x="2004" y="1144"/>
                      </a:lnTo>
                      <a:lnTo>
                        <a:pt x="1984" y="1156"/>
                      </a:lnTo>
                      <a:lnTo>
                        <a:pt x="1964" y="1166"/>
                      </a:lnTo>
                      <a:lnTo>
                        <a:pt x="1944" y="1172"/>
                      </a:lnTo>
                      <a:lnTo>
                        <a:pt x="1922" y="1178"/>
                      </a:lnTo>
                      <a:lnTo>
                        <a:pt x="1900" y="1178"/>
                      </a:lnTo>
                      <a:lnTo>
                        <a:pt x="1878" y="1178"/>
                      </a:lnTo>
                      <a:lnTo>
                        <a:pt x="1854" y="1172"/>
                      </a:lnTo>
                      <a:lnTo>
                        <a:pt x="1854" y="1172"/>
                      </a:lnTo>
                      <a:lnTo>
                        <a:pt x="1192" y="858"/>
                      </a:lnTo>
                      <a:lnTo>
                        <a:pt x="1192" y="858"/>
                      </a:lnTo>
                      <a:lnTo>
                        <a:pt x="256" y="1700"/>
                      </a:lnTo>
                      <a:lnTo>
                        <a:pt x="256" y="1700"/>
                      </a:lnTo>
                      <a:lnTo>
                        <a:pt x="234" y="1718"/>
                      </a:lnTo>
                      <a:lnTo>
                        <a:pt x="222" y="1726"/>
                      </a:lnTo>
                      <a:lnTo>
                        <a:pt x="210" y="1732"/>
                      </a:lnTo>
                      <a:lnTo>
                        <a:pt x="196" y="1738"/>
                      </a:lnTo>
                      <a:lnTo>
                        <a:pt x="182" y="1742"/>
                      </a:lnTo>
                      <a:lnTo>
                        <a:pt x="166" y="1744"/>
                      </a:lnTo>
                      <a:lnTo>
                        <a:pt x="150" y="1744"/>
                      </a:lnTo>
                      <a:close/>
                    </a:path>
                  </a:pathLst>
                </a:custGeom>
                <a:solidFill>
                  <a:srgbClr val="FBA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24" name="Freeform 44"/>
                <p:cNvSpPr>
                  <a:spLocks/>
                </p:cNvSpPr>
                <p:nvPr/>
              </p:nvSpPr>
              <p:spPr bwMode="auto">
                <a:xfrm>
                  <a:off x="8201134" y="3885596"/>
                  <a:ext cx="228628" cy="222278"/>
                </a:xfrm>
                <a:custGeom>
                  <a:avLst/>
                  <a:gdLst>
                    <a:gd name="T0" fmla="*/ 642 w 792"/>
                    <a:gd name="T1" fmla="*/ 770 h 770"/>
                    <a:gd name="T2" fmla="*/ 610 w 792"/>
                    <a:gd name="T3" fmla="*/ 766 h 770"/>
                    <a:gd name="T4" fmla="*/ 582 w 792"/>
                    <a:gd name="T5" fmla="*/ 760 h 770"/>
                    <a:gd name="T6" fmla="*/ 556 w 792"/>
                    <a:gd name="T7" fmla="*/ 746 h 770"/>
                    <a:gd name="T8" fmla="*/ 534 w 792"/>
                    <a:gd name="T9" fmla="*/ 730 h 770"/>
                    <a:gd name="T10" fmla="*/ 518 w 792"/>
                    <a:gd name="T11" fmla="*/ 710 h 770"/>
                    <a:gd name="T12" fmla="*/ 504 w 792"/>
                    <a:gd name="T13" fmla="*/ 688 h 770"/>
                    <a:gd name="T14" fmla="*/ 496 w 792"/>
                    <a:gd name="T15" fmla="*/ 662 h 770"/>
                    <a:gd name="T16" fmla="*/ 494 w 792"/>
                    <a:gd name="T17" fmla="*/ 634 h 770"/>
                    <a:gd name="T18" fmla="*/ 478 w 792"/>
                    <a:gd name="T19" fmla="*/ 302 h 770"/>
                    <a:gd name="T20" fmla="*/ 150 w 792"/>
                    <a:gd name="T21" fmla="*/ 316 h 770"/>
                    <a:gd name="T22" fmla="*/ 136 w 792"/>
                    <a:gd name="T23" fmla="*/ 318 h 770"/>
                    <a:gd name="T24" fmla="*/ 108 w 792"/>
                    <a:gd name="T25" fmla="*/ 316 h 770"/>
                    <a:gd name="T26" fmla="*/ 82 w 792"/>
                    <a:gd name="T27" fmla="*/ 308 h 770"/>
                    <a:gd name="T28" fmla="*/ 58 w 792"/>
                    <a:gd name="T29" fmla="*/ 292 h 770"/>
                    <a:gd name="T30" fmla="*/ 38 w 792"/>
                    <a:gd name="T31" fmla="*/ 272 h 770"/>
                    <a:gd name="T32" fmla="*/ 20 w 792"/>
                    <a:gd name="T33" fmla="*/ 248 h 770"/>
                    <a:gd name="T34" fmla="*/ 8 w 792"/>
                    <a:gd name="T35" fmla="*/ 222 h 770"/>
                    <a:gd name="T36" fmla="*/ 2 w 792"/>
                    <a:gd name="T37" fmla="*/ 196 h 770"/>
                    <a:gd name="T38" fmla="*/ 0 w 792"/>
                    <a:gd name="T39" fmla="*/ 182 h 770"/>
                    <a:gd name="T40" fmla="*/ 4 w 792"/>
                    <a:gd name="T41" fmla="*/ 148 h 770"/>
                    <a:gd name="T42" fmla="*/ 12 w 792"/>
                    <a:gd name="T43" fmla="*/ 120 h 770"/>
                    <a:gd name="T44" fmla="*/ 24 w 792"/>
                    <a:gd name="T45" fmla="*/ 92 h 770"/>
                    <a:gd name="T46" fmla="*/ 40 w 792"/>
                    <a:gd name="T47" fmla="*/ 70 h 770"/>
                    <a:gd name="T48" fmla="*/ 60 w 792"/>
                    <a:gd name="T49" fmla="*/ 50 h 770"/>
                    <a:gd name="T50" fmla="*/ 108 w 792"/>
                    <a:gd name="T51" fmla="*/ 22 h 770"/>
                    <a:gd name="T52" fmla="*/ 136 w 792"/>
                    <a:gd name="T53" fmla="*/ 16 h 770"/>
                    <a:gd name="T54" fmla="*/ 612 w 792"/>
                    <a:gd name="T55" fmla="*/ 0 h 770"/>
                    <a:gd name="T56" fmla="*/ 640 w 792"/>
                    <a:gd name="T57" fmla="*/ 2 h 770"/>
                    <a:gd name="T58" fmla="*/ 668 w 792"/>
                    <a:gd name="T59" fmla="*/ 10 h 770"/>
                    <a:gd name="T60" fmla="*/ 694 w 792"/>
                    <a:gd name="T61" fmla="*/ 24 h 770"/>
                    <a:gd name="T62" fmla="*/ 716 w 792"/>
                    <a:gd name="T63" fmla="*/ 42 h 770"/>
                    <a:gd name="T64" fmla="*/ 734 w 792"/>
                    <a:gd name="T65" fmla="*/ 64 h 770"/>
                    <a:gd name="T66" fmla="*/ 750 w 792"/>
                    <a:gd name="T67" fmla="*/ 88 h 770"/>
                    <a:gd name="T68" fmla="*/ 760 w 792"/>
                    <a:gd name="T69" fmla="*/ 118 h 770"/>
                    <a:gd name="T70" fmla="*/ 762 w 792"/>
                    <a:gd name="T71" fmla="*/ 150 h 770"/>
                    <a:gd name="T72" fmla="*/ 792 w 792"/>
                    <a:gd name="T73" fmla="*/ 618 h 770"/>
                    <a:gd name="T74" fmla="*/ 790 w 792"/>
                    <a:gd name="T75" fmla="*/ 632 h 770"/>
                    <a:gd name="T76" fmla="*/ 786 w 792"/>
                    <a:gd name="T77" fmla="*/ 660 h 770"/>
                    <a:gd name="T78" fmla="*/ 776 w 792"/>
                    <a:gd name="T79" fmla="*/ 688 h 770"/>
                    <a:gd name="T80" fmla="*/ 760 w 792"/>
                    <a:gd name="T81" fmla="*/ 712 h 770"/>
                    <a:gd name="T82" fmla="*/ 740 w 792"/>
                    <a:gd name="T83" fmla="*/ 732 h 770"/>
                    <a:gd name="T84" fmla="*/ 718 w 792"/>
                    <a:gd name="T85" fmla="*/ 750 h 770"/>
                    <a:gd name="T86" fmla="*/ 690 w 792"/>
                    <a:gd name="T87" fmla="*/ 762 h 770"/>
                    <a:gd name="T88" fmla="*/ 660 w 792"/>
                    <a:gd name="T89" fmla="*/ 768 h 770"/>
                    <a:gd name="T90" fmla="*/ 642 w 792"/>
                    <a:gd name="T91" fmla="*/ 770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92" h="770">
                      <a:moveTo>
                        <a:pt x="642" y="770"/>
                      </a:moveTo>
                      <a:lnTo>
                        <a:pt x="642" y="770"/>
                      </a:lnTo>
                      <a:lnTo>
                        <a:pt x="626" y="768"/>
                      </a:lnTo>
                      <a:lnTo>
                        <a:pt x="610" y="766"/>
                      </a:lnTo>
                      <a:lnTo>
                        <a:pt x="596" y="764"/>
                      </a:lnTo>
                      <a:lnTo>
                        <a:pt x="582" y="760"/>
                      </a:lnTo>
                      <a:lnTo>
                        <a:pt x="568" y="754"/>
                      </a:lnTo>
                      <a:lnTo>
                        <a:pt x="556" y="746"/>
                      </a:lnTo>
                      <a:lnTo>
                        <a:pt x="544" y="740"/>
                      </a:lnTo>
                      <a:lnTo>
                        <a:pt x="534" y="730"/>
                      </a:lnTo>
                      <a:lnTo>
                        <a:pt x="526" y="720"/>
                      </a:lnTo>
                      <a:lnTo>
                        <a:pt x="518" y="710"/>
                      </a:lnTo>
                      <a:lnTo>
                        <a:pt x="510" y="700"/>
                      </a:lnTo>
                      <a:lnTo>
                        <a:pt x="504" y="688"/>
                      </a:lnTo>
                      <a:lnTo>
                        <a:pt x="500" y="674"/>
                      </a:lnTo>
                      <a:lnTo>
                        <a:pt x="496" y="662"/>
                      </a:lnTo>
                      <a:lnTo>
                        <a:pt x="494" y="648"/>
                      </a:lnTo>
                      <a:lnTo>
                        <a:pt x="494" y="634"/>
                      </a:lnTo>
                      <a:lnTo>
                        <a:pt x="494" y="634"/>
                      </a:lnTo>
                      <a:lnTo>
                        <a:pt x="478" y="302"/>
                      </a:lnTo>
                      <a:lnTo>
                        <a:pt x="478" y="302"/>
                      </a:lnTo>
                      <a:lnTo>
                        <a:pt x="150" y="316"/>
                      </a:lnTo>
                      <a:lnTo>
                        <a:pt x="150" y="316"/>
                      </a:lnTo>
                      <a:lnTo>
                        <a:pt x="136" y="318"/>
                      </a:lnTo>
                      <a:lnTo>
                        <a:pt x="122" y="318"/>
                      </a:lnTo>
                      <a:lnTo>
                        <a:pt x="108" y="316"/>
                      </a:lnTo>
                      <a:lnTo>
                        <a:pt x="96" y="312"/>
                      </a:lnTo>
                      <a:lnTo>
                        <a:pt x="82" y="308"/>
                      </a:lnTo>
                      <a:lnTo>
                        <a:pt x="70" y="300"/>
                      </a:lnTo>
                      <a:lnTo>
                        <a:pt x="58" y="292"/>
                      </a:lnTo>
                      <a:lnTo>
                        <a:pt x="48" y="282"/>
                      </a:lnTo>
                      <a:lnTo>
                        <a:pt x="38" y="272"/>
                      </a:lnTo>
                      <a:lnTo>
                        <a:pt x="28" y="262"/>
                      </a:lnTo>
                      <a:lnTo>
                        <a:pt x="20" y="248"/>
                      </a:lnTo>
                      <a:lnTo>
                        <a:pt x="14" y="236"/>
                      </a:lnTo>
                      <a:lnTo>
                        <a:pt x="8" y="222"/>
                      </a:lnTo>
                      <a:lnTo>
                        <a:pt x="4" y="210"/>
                      </a:lnTo>
                      <a:lnTo>
                        <a:pt x="2" y="196"/>
                      </a:lnTo>
                      <a:lnTo>
                        <a:pt x="0" y="182"/>
                      </a:lnTo>
                      <a:lnTo>
                        <a:pt x="0" y="182"/>
                      </a:lnTo>
                      <a:lnTo>
                        <a:pt x="2" y="164"/>
                      </a:lnTo>
                      <a:lnTo>
                        <a:pt x="4" y="148"/>
                      </a:lnTo>
                      <a:lnTo>
                        <a:pt x="6" y="134"/>
                      </a:lnTo>
                      <a:lnTo>
                        <a:pt x="12" y="120"/>
                      </a:lnTo>
                      <a:lnTo>
                        <a:pt x="16" y="106"/>
                      </a:lnTo>
                      <a:lnTo>
                        <a:pt x="24" y="92"/>
                      </a:lnTo>
                      <a:lnTo>
                        <a:pt x="32" y="80"/>
                      </a:lnTo>
                      <a:lnTo>
                        <a:pt x="40" y="70"/>
                      </a:lnTo>
                      <a:lnTo>
                        <a:pt x="50" y="60"/>
                      </a:lnTo>
                      <a:lnTo>
                        <a:pt x="60" y="50"/>
                      </a:lnTo>
                      <a:lnTo>
                        <a:pt x="82" y="34"/>
                      </a:lnTo>
                      <a:lnTo>
                        <a:pt x="108" y="22"/>
                      </a:lnTo>
                      <a:lnTo>
                        <a:pt x="136" y="16"/>
                      </a:lnTo>
                      <a:lnTo>
                        <a:pt x="136" y="16"/>
                      </a:lnTo>
                      <a:lnTo>
                        <a:pt x="612" y="0"/>
                      </a:lnTo>
                      <a:lnTo>
                        <a:pt x="612" y="0"/>
                      </a:lnTo>
                      <a:lnTo>
                        <a:pt x="626" y="0"/>
                      </a:lnTo>
                      <a:lnTo>
                        <a:pt x="640" y="2"/>
                      </a:lnTo>
                      <a:lnTo>
                        <a:pt x="654" y="6"/>
                      </a:lnTo>
                      <a:lnTo>
                        <a:pt x="668" y="10"/>
                      </a:lnTo>
                      <a:lnTo>
                        <a:pt x="680" y="16"/>
                      </a:lnTo>
                      <a:lnTo>
                        <a:pt x="694" y="24"/>
                      </a:lnTo>
                      <a:lnTo>
                        <a:pt x="704" y="32"/>
                      </a:lnTo>
                      <a:lnTo>
                        <a:pt x="716" y="42"/>
                      </a:lnTo>
                      <a:lnTo>
                        <a:pt x="726" y="52"/>
                      </a:lnTo>
                      <a:lnTo>
                        <a:pt x="734" y="64"/>
                      </a:lnTo>
                      <a:lnTo>
                        <a:pt x="742" y="76"/>
                      </a:lnTo>
                      <a:lnTo>
                        <a:pt x="750" y="88"/>
                      </a:lnTo>
                      <a:lnTo>
                        <a:pt x="756" y="104"/>
                      </a:lnTo>
                      <a:lnTo>
                        <a:pt x="760" y="118"/>
                      </a:lnTo>
                      <a:lnTo>
                        <a:pt x="762" y="134"/>
                      </a:lnTo>
                      <a:lnTo>
                        <a:pt x="762" y="150"/>
                      </a:lnTo>
                      <a:lnTo>
                        <a:pt x="762" y="150"/>
                      </a:lnTo>
                      <a:lnTo>
                        <a:pt x="792" y="618"/>
                      </a:lnTo>
                      <a:lnTo>
                        <a:pt x="792" y="618"/>
                      </a:lnTo>
                      <a:lnTo>
                        <a:pt x="790" y="632"/>
                      </a:lnTo>
                      <a:lnTo>
                        <a:pt x="788" y="646"/>
                      </a:lnTo>
                      <a:lnTo>
                        <a:pt x="786" y="660"/>
                      </a:lnTo>
                      <a:lnTo>
                        <a:pt x="782" y="674"/>
                      </a:lnTo>
                      <a:lnTo>
                        <a:pt x="776" y="688"/>
                      </a:lnTo>
                      <a:lnTo>
                        <a:pt x="768" y="700"/>
                      </a:lnTo>
                      <a:lnTo>
                        <a:pt x="760" y="712"/>
                      </a:lnTo>
                      <a:lnTo>
                        <a:pt x="750" y="722"/>
                      </a:lnTo>
                      <a:lnTo>
                        <a:pt x="740" y="732"/>
                      </a:lnTo>
                      <a:lnTo>
                        <a:pt x="730" y="742"/>
                      </a:lnTo>
                      <a:lnTo>
                        <a:pt x="718" y="750"/>
                      </a:lnTo>
                      <a:lnTo>
                        <a:pt x="704" y="756"/>
                      </a:lnTo>
                      <a:lnTo>
                        <a:pt x="690" y="762"/>
                      </a:lnTo>
                      <a:lnTo>
                        <a:pt x="674" y="766"/>
                      </a:lnTo>
                      <a:lnTo>
                        <a:pt x="660" y="768"/>
                      </a:lnTo>
                      <a:lnTo>
                        <a:pt x="642" y="770"/>
                      </a:lnTo>
                      <a:lnTo>
                        <a:pt x="642" y="770"/>
                      </a:lnTo>
                      <a:close/>
                    </a:path>
                  </a:pathLst>
                </a:custGeom>
                <a:solidFill>
                  <a:srgbClr val="FBA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100" name="Group 99"/>
              <p:cNvGrpSpPr>
                <a:grpSpLocks noChangeAspect="1"/>
              </p:cNvGrpSpPr>
              <p:nvPr/>
            </p:nvGrpSpPr>
            <p:grpSpPr>
              <a:xfrm>
                <a:off x="6553654" y="3621213"/>
                <a:ext cx="107322" cy="189233"/>
                <a:chOff x="7606636" y="2989701"/>
                <a:chExt cx="320990" cy="565982"/>
              </a:xfrm>
            </p:grpSpPr>
            <p:sp>
              <p:nvSpPr>
                <p:cNvPr id="101" name="Freeform 563"/>
                <p:cNvSpPr>
                  <a:spLocks noChangeAspect="1"/>
                </p:cNvSpPr>
                <p:nvPr/>
              </p:nvSpPr>
              <p:spPr bwMode="auto">
                <a:xfrm>
                  <a:off x="7608636" y="3065698"/>
                  <a:ext cx="124996" cy="226993"/>
                </a:xfrm>
                <a:custGeom>
                  <a:avLst/>
                  <a:gdLst>
                    <a:gd name="T0" fmla="*/ 29 w 53"/>
                    <a:gd name="T1" fmla="*/ 48 h 96"/>
                    <a:gd name="T2" fmla="*/ 35 w 53"/>
                    <a:gd name="T3" fmla="*/ 34 h 96"/>
                    <a:gd name="T4" fmla="*/ 53 w 53"/>
                    <a:gd name="T5" fmla="*/ 28 h 96"/>
                    <a:gd name="T6" fmla="*/ 53 w 53"/>
                    <a:gd name="T7" fmla="*/ 0 h 96"/>
                    <a:gd name="T8" fmla="*/ 19 w 53"/>
                    <a:gd name="T9" fmla="*/ 12 h 96"/>
                    <a:gd name="T10" fmla="*/ 1 w 53"/>
                    <a:gd name="T11" fmla="*/ 49 h 96"/>
                    <a:gd name="T12" fmla="*/ 53 w 53"/>
                    <a:gd name="T13" fmla="*/ 96 h 96"/>
                    <a:gd name="T14" fmla="*/ 53 w 53"/>
                    <a:gd name="T15" fmla="*/ 68 h 96"/>
                    <a:gd name="T16" fmla="*/ 29 w 53"/>
                    <a:gd name="T17"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96">
                      <a:moveTo>
                        <a:pt x="29" y="48"/>
                      </a:moveTo>
                      <a:cubicBezTo>
                        <a:pt x="28" y="42"/>
                        <a:pt x="30" y="38"/>
                        <a:pt x="35" y="34"/>
                      </a:cubicBezTo>
                      <a:cubicBezTo>
                        <a:pt x="39" y="31"/>
                        <a:pt x="45" y="29"/>
                        <a:pt x="53" y="28"/>
                      </a:cubicBezTo>
                      <a:cubicBezTo>
                        <a:pt x="53" y="0"/>
                        <a:pt x="53" y="0"/>
                        <a:pt x="53" y="0"/>
                      </a:cubicBezTo>
                      <a:cubicBezTo>
                        <a:pt x="39" y="1"/>
                        <a:pt x="28" y="6"/>
                        <a:pt x="19" y="12"/>
                      </a:cubicBezTo>
                      <a:cubicBezTo>
                        <a:pt x="7" y="21"/>
                        <a:pt x="0" y="34"/>
                        <a:pt x="1" y="49"/>
                      </a:cubicBezTo>
                      <a:cubicBezTo>
                        <a:pt x="3" y="82"/>
                        <a:pt x="29" y="91"/>
                        <a:pt x="53" y="96"/>
                      </a:cubicBezTo>
                      <a:cubicBezTo>
                        <a:pt x="53" y="68"/>
                        <a:pt x="53" y="68"/>
                        <a:pt x="53" y="68"/>
                      </a:cubicBezTo>
                      <a:cubicBezTo>
                        <a:pt x="35" y="64"/>
                        <a:pt x="29" y="59"/>
                        <a:pt x="29" y="48"/>
                      </a:cubicBezTo>
                      <a:close/>
                    </a:path>
                  </a:pathLst>
                </a:custGeom>
                <a:solidFill>
                  <a:schemeClr val="accent3"/>
                </a:solidFill>
                <a:ln w="3175">
                  <a:solidFill>
                    <a:schemeClr val="accent3"/>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2" name="Freeform 564"/>
                <p:cNvSpPr>
                  <a:spLocks noChangeAspect="1"/>
                </p:cNvSpPr>
                <p:nvPr/>
              </p:nvSpPr>
              <p:spPr bwMode="auto">
                <a:xfrm>
                  <a:off x="7606636" y="3342690"/>
                  <a:ext cx="126996" cy="143996"/>
                </a:xfrm>
                <a:custGeom>
                  <a:avLst/>
                  <a:gdLst>
                    <a:gd name="T0" fmla="*/ 28 w 54"/>
                    <a:gd name="T1" fmla="*/ 13 h 61"/>
                    <a:gd name="T2" fmla="*/ 13 w 54"/>
                    <a:gd name="T3" fmla="*/ 0 h 61"/>
                    <a:gd name="T4" fmla="*/ 0 w 54"/>
                    <a:gd name="T5" fmla="*/ 15 h 61"/>
                    <a:gd name="T6" fmla="*/ 54 w 54"/>
                    <a:gd name="T7" fmla="*/ 61 h 61"/>
                    <a:gd name="T8" fmla="*/ 54 w 54"/>
                    <a:gd name="T9" fmla="*/ 33 h 61"/>
                    <a:gd name="T10" fmla="*/ 28 w 54"/>
                    <a:gd name="T11" fmla="*/ 13 h 61"/>
                  </a:gdLst>
                  <a:ahLst/>
                  <a:cxnLst>
                    <a:cxn ang="0">
                      <a:pos x="T0" y="T1"/>
                    </a:cxn>
                    <a:cxn ang="0">
                      <a:pos x="T2" y="T3"/>
                    </a:cxn>
                    <a:cxn ang="0">
                      <a:pos x="T4" y="T5"/>
                    </a:cxn>
                    <a:cxn ang="0">
                      <a:pos x="T6" y="T7"/>
                    </a:cxn>
                    <a:cxn ang="0">
                      <a:pos x="T8" y="T9"/>
                    </a:cxn>
                    <a:cxn ang="0">
                      <a:pos x="T10" y="T11"/>
                    </a:cxn>
                  </a:cxnLst>
                  <a:rect l="0" t="0" r="r" b="b"/>
                  <a:pathLst>
                    <a:path w="54" h="61">
                      <a:moveTo>
                        <a:pt x="28" y="13"/>
                      </a:moveTo>
                      <a:cubicBezTo>
                        <a:pt x="27" y="6"/>
                        <a:pt x="21" y="0"/>
                        <a:pt x="13" y="0"/>
                      </a:cubicBezTo>
                      <a:cubicBezTo>
                        <a:pt x="6" y="1"/>
                        <a:pt x="0" y="7"/>
                        <a:pt x="0" y="15"/>
                      </a:cubicBezTo>
                      <a:cubicBezTo>
                        <a:pt x="1" y="32"/>
                        <a:pt x="19" y="56"/>
                        <a:pt x="54" y="61"/>
                      </a:cubicBezTo>
                      <a:cubicBezTo>
                        <a:pt x="54" y="33"/>
                        <a:pt x="54" y="33"/>
                        <a:pt x="54" y="33"/>
                      </a:cubicBezTo>
                      <a:cubicBezTo>
                        <a:pt x="35" y="29"/>
                        <a:pt x="28" y="17"/>
                        <a:pt x="28" y="13"/>
                      </a:cubicBezTo>
                      <a:close/>
                    </a:path>
                  </a:pathLst>
                </a:custGeom>
                <a:solidFill>
                  <a:schemeClr val="accent3"/>
                </a:solidFill>
                <a:ln w="3175">
                  <a:solidFill>
                    <a:schemeClr val="accent3"/>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3" name="Freeform 565"/>
                <p:cNvSpPr>
                  <a:spLocks noChangeAspect="1"/>
                </p:cNvSpPr>
                <p:nvPr/>
              </p:nvSpPr>
              <p:spPr bwMode="auto">
                <a:xfrm>
                  <a:off x="7797630" y="3238693"/>
                  <a:ext cx="129996" cy="247992"/>
                </a:xfrm>
                <a:custGeom>
                  <a:avLst/>
                  <a:gdLst>
                    <a:gd name="T0" fmla="*/ 53 w 55"/>
                    <a:gd name="T1" fmla="*/ 51 h 105"/>
                    <a:gd name="T2" fmla="*/ 0 w 55"/>
                    <a:gd name="T3" fmla="*/ 0 h 105"/>
                    <a:gd name="T4" fmla="*/ 0 w 55"/>
                    <a:gd name="T5" fmla="*/ 29 h 105"/>
                    <a:gd name="T6" fmla="*/ 26 w 55"/>
                    <a:gd name="T7" fmla="*/ 52 h 105"/>
                    <a:gd name="T8" fmla="*/ 13 w 55"/>
                    <a:gd name="T9" fmla="*/ 73 h 105"/>
                    <a:gd name="T10" fmla="*/ 0 w 55"/>
                    <a:gd name="T11" fmla="*/ 77 h 105"/>
                    <a:gd name="T12" fmla="*/ 0 w 55"/>
                    <a:gd name="T13" fmla="*/ 105 h 105"/>
                    <a:gd name="T14" fmla="*/ 25 w 55"/>
                    <a:gd name="T15" fmla="*/ 98 h 105"/>
                    <a:gd name="T16" fmla="*/ 53 w 55"/>
                    <a:gd name="T17" fmla="*/ 5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05">
                      <a:moveTo>
                        <a:pt x="53" y="51"/>
                      </a:moveTo>
                      <a:cubicBezTo>
                        <a:pt x="52" y="15"/>
                        <a:pt x="25" y="5"/>
                        <a:pt x="0" y="0"/>
                      </a:cubicBezTo>
                      <a:cubicBezTo>
                        <a:pt x="0" y="29"/>
                        <a:pt x="0" y="29"/>
                        <a:pt x="0" y="29"/>
                      </a:cubicBezTo>
                      <a:cubicBezTo>
                        <a:pt x="18" y="33"/>
                        <a:pt x="25" y="38"/>
                        <a:pt x="26" y="52"/>
                      </a:cubicBezTo>
                      <a:cubicBezTo>
                        <a:pt x="26" y="59"/>
                        <a:pt x="25" y="67"/>
                        <a:pt x="13" y="73"/>
                      </a:cubicBezTo>
                      <a:cubicBezTo>
                        <a:pt x="9" y="75"/>
                        <a:pt x="4" y="76"/>
                        <a:pt x="0" y="77"/>
                      </a:cubicBezTo>
                      <a:cubicBezTo>
                        <a:pt x="0" y="105"/>
                        <a:pt x="0" y="105"/>
                        <a:pt x="0" y="105"/>
                      </a:cubicBezTo>
                      <a:cubicBezTo>
                        <a:pt x="7" y="104"/>
                        <a:pt x="16" y="102"/>
                        <a:pt x="25" y="98"/>
                      </a:cubicBezTo>
                      <a:cubicBezTo>
                        <a:pt x="44" y="88"/>
                        <a:pt x="55" y="72"/>
                        <a:pt x="53" y="51"/>
                      </a:cubicBezTo>
                      <a:close/>
                    </a:path>
                  </a:pathLst>
                </a:custGeom>
                <a:solidFill>
                  <a:schemeClr val="accent3"/>
                </a:solidFill>
                <a:ln w="3175">
                  <a:solidFill>
                    <a:schemeClr val="accent3"/>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4" name="Freeform 566"/>
                <p:cNvSpPr>
                  <a:spLocks noChangeAspect="1"/>
                </p:cNvSpPr>
                <p:nvPr/>
              </p:nvSpPr>
              <p:spPr bwMode="auto">
                <a:xfrm>
                  <a:off x="7797630" y="3063698"/>
                  <a:ext cx="117996" cy="136996"/>
                </a:xfrm>
                <a:custGeom>
                  <a:avLst/>
                  <a:gdLst>
                    <a:gd name="T0" fmla="*/ 22 w 50"/>
                    <a:gd name="T1" fmla="*/ 45 h 58"/>
                    <a:gd name="T2" fmla="*/ 36 w 50"/>
                    <a:gd name="T3" fmla="*/ 58 h 58"/>
                    <a:gd name="T4" fmla="*/ 49 w 50"/>
                    <a:gd name="T5" fmla="*/ 43 h 58"/>
                    <a:gd name="T6" fmla="*/ 0 w 50"/>
                    <a:gd name="T7" fmla="*/ 0 h 58"/>
                    <a:gd name="T8" fmla="*/ 0 w 50"/>
                    <a:gd name="T9" fmla="*/ 28 h 58"/>
                    <a:gd name="T10" fmla="*/ 22 w 50"/>
                    <a:gd name="T11" fmla="*/ 45 h 58"/>
                  </a:gdLst>
                  <a:ahLst/>
                  <a:cxnLst>
                    <a:cxn ang="0">
                      <a:pos x="T0" y="T1"/>
                    </a:cxn>
                    <a:cxn ang="0">
                      <a:pos x="T2" y="T3"/>
                    </a:cxn>
                    <a:cxn ang="0">
                      <a:pos x="T4" y="T5"/>
                    </a:cxn>
                    <a:cxn ang="0">
                      <a:pos x="T6" y="T7"/>
                    </a:cxn>
                    <a:cxn ang="0">
                      <a:pos x="T8" y="T9"/>
                    </a:cxn>
                    <a:cxn ang="0">
                      <a:pos x="T10" y="T11"/>
                    </a:cxn>
                  </a:cxnLst>
                  <a:rect l="0" t="0" r="r" b="b"/>
                  <a:pathLst>
                    <a:path w="50" h="58">
                      <a:moveTo>
                        <a:pt x="22" y="45"/>
                      </a:moveTo>
                      <a:cubicBezTo>
                        <a:pt x="22" y="52"/>
                        <a:pt x="29" y="58"/>
                        <a:pt x="36" y="58"/>
                      </a:cubicBezTo>
                      <a:cubicBezTo>
                        <a:pt x="44" y="57"/>
                        <a:pt x="50" y="51"/>
                        <a:pt x="49" y="43"/>
                      </a:cubicBezTo>
                      <a:cubicBezTo>
                        <a:pt x="48" y="26"/>
                        <a:pt x="31" y="5"/>
                        <a:pt x="0" y="0"/>
                      </a:cubicBezTo>
                      <a:cubicBezTo>
                        <a:pt x="0" y="28"/>
                        <a:pt x="0" y="28"/>
                        <a:pt x="0" y="28"/>
                      </a:cubicBezTo>
                      <a:cubicBezTo>
                        <a:pt x="15" y="32"/>
                        <a:pt x="21" y="41"/>
                        <a:pt x="22" y="45"/>
                      </a:cubicBezTo>
                      <a:close/>
                    </a:path>
                  </a:pathLst>
                </a:custGeom>
                <a:solidFill>
                  <a:schemeClr val="accent3"/>
                </a:solidFill>
                <a:ln w="3175">
                  <a:solidFill>
                    <a:schemeClr val="accent3"/>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5" name="Freeform 567"/>
                <p:cNvSpPr>
                  <a:spLocks noChangeAspect="1"/>
                </p:cNvSpPr>
                <p:nvPr/>
              </p:nvSpPr>
              <p:spPr bwMode="auto">
                <a:xfrm>
                  <a:off x="7733632" y="3127696"/>
                  <a:ext cx="63998" cy="110997"/>
                </a:xfrm>
                <a:custGeom>
                  <a:avLst/>
                  <a:gdLst>
                    <a:gd name="T0" fmla="*/ 12 w 27"/>
                    <a:gd name="T1" fmla="*/ 0 h 47"/>
                    <a:gd name="T2" fmla="*/ 0 w 27"/>
                    <a:gd name="T3" fmla="*/ 2 h 47"/>
                    <a:gd name="T4" fmla="*/ 0 w 27"/>
                    <a:gd name="T5" fmla="*/ 42 h 47"/>
                    <a:gd name="T6" fmla="*/ 15 w 27"/>
                    <a:gd name="T7" fmla="*/ 45 h 47"/>
                    <a:gd name="T8" fmla="*/ 27 w 27"/>
                    <a:gd name="T9" fmla="*/ 47 h 47"/>
                    <a:gd name="T10" fmla="*/ 27 w 27"/>
                    <a:gd name="T11" fmla="*/ 1 h 47"/>
                    <a:gd name="T12" fmla="*/ 12 w 2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7" h="47">
                      <a:moveTo>
                        <a:pt x="12" y="0"/>
                      </a:moveTo>
                      <a:cubicBezTo>
                        <a:pt x="7" y="0"/>
                        <a:pt x="3" y="1"/>
                        <a:pt x="0" y="2"/>
                      </a:cubicBezTo>
                      <a:cubicBezTo>
                        <a:pt x="0" y="42"/>
                        <a:pt x="0" y="42"/>
                        <a:pt x="0" y="42"/>
                      </a:cubicBezTo>
                      <a:cubicBezTo>
                        <a:pt x="4" y="43"/>
                        <a:pt x="9" y="44"/>
                        <a:pt x="15" y="45"/>
                      </a:cubicBezTo>
                      <a:cubicBezTo>
                        <a:pt x="19" y="46"/>
                        <a:pt x="23" y="46"/>
                        <a:pt x="27" y="47"/>
                      </a:cubicBezTo>
                      <a:cubicBezTo>
                        <a:pt x="27" y="1"/>
                        <a:pt x="27" y="1"/>
                        <a:pt x="27" y="1"/>
                      </a:cubicBezTo>
                      <a:cubicBezTo>
                        <a:pt x="23" y="0"/>
                        <a:pt x="18" y="0"/>
                        <a:pt x="12" y="0"/>
                      </a:cubicBezTo>
                      <a:close/>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6" name="Freeform 568"/>
                <p:cNvSpPr>
                  <a:spLocks noChangeAspect="1"/>
                </p:cNvSpPr>
                <p:nvPr/>
              </p:nvSpPr>
              <p:spPr bwMode="auto">
                <a:xfrm>
                  <a:off x="7733632" y="3486685"/>
                  <a:ext cx="63998" cy="68998"/>
                </a:xfrm>
                <a:custGeom>
                  <a:avLst/>
                  <a:gdLst>
                    <a:gd name="T0" fmla="*/ 13 w 27"/>
                    <a:gd name="T1" fmla="*/ 1 h 29"/>
                    <a:gd name="T2" fmla="*/ 0 w 27"/>
                    <a:gd name="T3" fmla="*/ 0 h 29"/>
                    <a:gd name="T4" fmla="*/ 0 w 27"/>
                    <a:gd name="T5" fmla="*/ 15 h 29"/>
                    <a:gd name="T6" fmla="*/ 14 w 27"/>
                    <a:gd name="T7" fmla="*/ 29 h 29"/>
                    <a:gd name="T8" fmla="*/ 27 w 27"/>
                    <a:gd name="T9" fmla="*/ 15 h 29"/>
                    <a:gd name="T10" fmla="*/ 27 w 27"/>
                    <a:gd name="T11" fmla="*/ 0 h 29"/>
                    <a:gd name="T12" fmla="*/ 19 w 27"/>
                    <a:gd name="T13" fmla="*/ 1 h 29"/>
                    <a:gd name="T14" fmla="*/ 13 w 27"/>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3" y="1"/>
                      </a:moveTo>
                      <a:cubicBezTo>
                        <a:pt x="9" y="1"/>
                        <a:pt x="4" y="1"/>
                        <a:pt x="0" y="0"/>
                      </a:cubicBezTo>
                      <a:cubicBezTo>
                        <a:pt x="0" y="15"/>
                        <a:pt x="0" y="15"/>
                        <a:pt x="0" y="15"/>
                      </a:cubicBezTo>
                      <a:cubicBezTo>
                        <a:pt x="0" y="23"/>
                        <a:pt x="6" y="29"/>
                        <a:pt x="14" y="29"/>
                      </a:cubicBezTo>
                      <a:cubicBezTo>
                        <a:pt x="21" y="29"/>
                        <a:pt x="27" y="23"/>
                        <a:pt x="27" y="15"/>
                      </a:cubicBezTo>
                      <a:cubicBezTo>
                        <a:pt x="27" y="0"/>
                        <a:pt x="27" y="0"/>
                        <a:pt x="27" y="0"/>
                      </a:cubicBezTo>
                      <a:cubicBezTo>
                        <a:pt x="24" y="1"/>
                        <a:pt x="21" y="1"/>
                        <a:pt x="19" y="1"/>
                      </a:cubicBezTo>
                      <a:cubicBezTo>
                        <a:pt x="17" y="1"/>
                        <a:pt x="15" y="1"/>
                        <a:pt x="13" y="1"/>
                      </a:cubicBezTo>
                      <a:close/>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7" name="Freeform 569"/>
                <p:cNvSpPr>
                  <a:spLocks noChangeAspect="1"/>
                </p:cNvSpPr>
                <p:nvPr/>
              </p:nvSpPr>
              <p:spPr bwMode="auto">
                <a:xfrm>
                  <a:off x="7733632" y="3292691"/>
                  <a:ext cx="63998" cy="131996"/>
                </a:xfrm>
                <a:custGeom>
                  <a:avLst/>
                  <a:gdLst>
                    <a:gd name="T0" fmla="*/ 18 w 27"/>
                    <a:gd name="T1" fmla="*/ 55 h 56"/>
                    <a:gd name="T2" fmla="*/ 27 w 27"/>
                    <a:gd name="T3" fmla="*/ 54 h 56"/>
                    <a:gd name="T4" fmla="*/ 27 w 27"/>
                    <a:gd name="T5" fmla="*/ 6 h 56"/>
                    <a:gd name="T6" fmla="*/ 10 w 27"/>
                    <a:gd name="T7" fmla="*/ 2 h 56"/>
                    <a:gd name="T8" fmla="*/ 0 w 27"/>
                    <a:gd name="T9" fmla="*/ 0 h 56"/>
                    <a:gd name="T10" fmla="*/ 0 w 27"/>
                    <a:gd name="T11" fmla="*/ 54 h 56"/>
                    <a:gd name="T12" fmla="*/ 18 w 27"/>
                    <a:gd name="T13" fmla="*/ 55 h 56"/>
                  </a:gdLst>
                  <a:ahLst/>
                  <a:cxnLst>
                    <a:cxn ang="0">
                      <a:pos x="T0" y="T1"/>
                    </a:cxn>
                    <a:cxn ang="0">
                      <a:pos x="T2" y="T3"/>
                    </a:cxn>
                    <a:cxn ang="0">
                      <a:pos x="T4" y="T5"/>
                    </a:cxn>
                    <a:cxn ang="0">
                      <a:pos x="T6" y="T7"/>
                    </a:cxn>
                    <a:cxn ang="0">
                      <a:pos x="T8" y="T9"/>
                    </a:cxn>
                    <a:cxn ang="0">
                      <a:pos x="T10" y="T11"/>
                    </a:cxn>
                    <a:cxn ang="0">
                      <a:pos x="T12" y="T13"/>
                    </a:cxn>
                  </a:cxnLst>
                  <a:rect l="0" t="0" r="r" b="b"/>
                  <a:pathLst>
                    <a:path w="27" h="56">
                      <a:moveTo>
                        <a:pt x="18" y="55"/>
                      </a:moveTo>
                      <a:cubicBezTo>
                        <a:pt x="18" y="55"/>
                        <a:pt x="22" y="55"/>
                        <a:pt x="27" y="54"/>
                      </a:cubicBezTo>
                      <a:cubicBezTo>
                        <a:pt x="27" y="6"/>
                        <a:pt x="27" y="6"/>
                        <a:pt x="27" y="6"/>
                      </a:cubicBezTo>
                      <a:cubicBezTo>
                        <a:pt x="22" y="4"/>
                        <a:pt x="17" y="3"/>
                        <a:pt x="10" y="2"/>
                      </a:cubicBezTo>
                      <a:cubicBezTo>
                        <a:pt x="7" y="1"/>
                        <a:pt x="3" y="1"/>
                        <a:pt x="0" y="0"/>
                      </a:cubicBezTo>
                      <a:cubicBezTo>
                        <a:pt x="0" y="54"/>
                        <a:pt x="0" y="54"/>
                        <a:pt x="0" y="54"/>
                      </a:cubicBezTo>
                      <a:cubicBezTo>
                        <a:pt x="5" y="55"/>
                        <a:pt x="11" y="56"/>
                        <a:pt x="18" y="55"/>
                      </a:cubicBezTo>
                      <a:close/>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8" name="Freeform 570"/>
                <p:cNvSpPr>
                  <a:spLocks noChangeAspect="1"/>
                </p:cNvSpPr>
                <p:nvPr/>
              </p:nvSpPr>
              <p:spPr bwMode="auto">
                <a:xfrm>
                  <a:off x="7733632" y="2989701"/>
                  <a:ext cx="63998" cy="75998"/>
                </a:xfrm>
                <a:custGeom>
                  <a:avLst/>
                  <a:gdLst>
                    <a:gd name="T0" fmla="*/ 27 w 27"/>
                    <a:gd name="T1" fmla="*/ 31 h 32"/>
                    <a:gd name="T2" fmla="*/ 27 w 27"/>
                    <a:gd name="T3" fmla="*/ 14 h 32"/>
                    <a:gd name="T4" fmla="*/ 14 w 27"/>
                    <a:gd name="T5" fmla="*/ 0 h 32"/>
                    <a:gd name="T6" fmla="*/ 0 w 27"/>
                    <a:gd name="T7" fmla="*/ 14 h 32"/>
                    <a:gd name="T8" fmla="*/ 0 w 27"/>
                    <a:gd name="T9" fmla="*/ 32 h 32"/>
                    <a:gd name="T10" fmla="*/ 10 w 27"/>
                    <a:gd name="T11" fmla="*/ 31 h 32"/>
                    <a:gd name="T12" fmla="*/ 27 w 27"/>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27" h="32">
                      <a:moveTo>
                        <a:pt x="27" y="31"/>
                      </a:moveTo>
                      <a:cubicBezTo>
                        <a:pt x="27" y="14"/>
                        <a:pt x="27" y="14"/>
                        <a:pt x="27" y="14"/>
                      </a:cubicBezTo>
                      <a:cubicBezTo>
                        <a:pt x="27" y="6"/>
                        <a:pt x="21" y="0"/>
                        <a:pt x="14" y="0"/>
                      </a:cubicBezTo>
                      <a:cubicBezTo>
                        <a:pt x="6" y="0"/>
                        <a:pt x="0" y="6"/>
                        <a:pt x="0" y="14"/>
                      </a:cubicBezTo>
                      <a:cubicBezTo>
                        <a:pt x="0" y="32"/>
                        <a:pt x="0" y="32"/>
                        <a:pt x="0" y="32"/>
                      </a:cubicBezTo>
                      <a:cubicBezTo>
                        <a:pt x="3" y="31"/>
                        <a:pt x="7" y="31"/>
                        <a:pt x="10" y="31"/>
                      </a:cubicBezTo>
                      <a:cubicBezTo>
                        <a:pt x="16" y="30"/>
                        <a:pt x="22" y="31"/>
                        <a:pt x="27" y="31"/>
                      </a:cubicBezTo>
                      <a:close/>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9" name="Freeform 571"/>
                <p:cNvSpPr>
                  <a:spLocks noChangeAspect="1"/>
                </p:cNvSpPr>
                <p:nvPr/>
              </p:nvSpPr>
              <p:spPr bwMode="auto">
                <a:xfrm>
                  <a:off x="7733632" y="3420687"/>
                  <a:ext cx="63998" cy="67998"/>
                </a:xfrm>
                <a:custGeom>
                  <a:avLst/>
                  <a:gdLst>
                    <a:gd name="T0" fmla="*/ 18 w 27"/>
                    <a:gd name="T1" fmla="*/ 1 h 29"/>
                    <a:gd name="T2" fmla="*/ 0 w 27"/>
                    <a:gd name="T3" fmla="*/ 0 h 29"/>
                    <a:gd name="T4" fmla="*/ 0 w 27"/>
                    <a:gd name="T5" fmla="*/ 28 h 29"/>
                    <a:gd name="T6" fmla="*/ 13 w 27"/>
                    <a:gd name="T7" fmla="*/ 29 h 29"/>
                    <a:gd name="T8" fmla="*/ 19 w 27"/>
                    <a:gd name="T9" fmla="*/ 29 h 29"/>
                    <a:gd name="T10" fmla="*/ 27 w 27"/>
                    <a:gd name="T11" fmla="*/ 28 h 29"/>
                    <a:gd name="T12" fmla="*/ 27 w 27"/>
                    <a:gd name="T13" fmla="*/ 0 h 29"/>
                    <a:gd name="T14" fmla="*/ 18 w 27"/>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8" y="1"/>
                      </a:moveTo>
                      <a:cubicBezTo>
                        <a:pt x="11" y="2"/>
                        <a:pt x="5" y="1"/>
                        <a:pt x="0" y="0"/>
                      </a:cubicBezTo>
                      <a:cubicBezTo>
                        <a:pt x="0" y="28"/>
                        <a:pt x="0" y="28"/>
                        <a:pt x="0" y="28"/>
                      </a:cubicBezTo>
                      <a:cubicBezTo>
                        <a:pt x="4" y="29"/>
                        <a:pt x="9" y="29"/>
                        <a:pt x="13" y="29"/>
                      </a:cubicBezTo>
                      <a:cubicBezTo>
                        <a:pt x="15" y="29"/>
                        <a:pt x="17" y="29"/>
                        <a:pt x="19" y="29"/>
                      </a:cubicBezTo>
                      <a:cubicBezTo>
                        <a:pt x="21" y="29"/>
                        <a:pt x="24" y="29"/>
                        <a:pt x="27" y="28"/>
                      </a:cubicBezTo>
                      <a:cubicBezTo>
                        <a:pt x="27" y="0"/>
                        <a:pt x="27" y="0"/>
                        <a:pt x="27" y="0"/>
                      </a:cubicBezTo>
                      <a:cubicBezTo>
                        <a:pt x="22" y="1"/>
                        <a:pt x="18" y="1"/>
                        <a:pt x="18" y="1"/>
                      </a:cubicBezTo>
                      <a:close/>
                    </a:path>
                  </a:pathLst>
                </a:custGeom>
                <a:solidFill>
                  <a:schemeClr val="accent1">
                    <a:lumMod val="75000"/>
                  </a:schemeClr>
                </a:solidFill>
                <a:ln w="3175">
                  <a:solidFill>
                    <a:schemeClr val="accent1">
                      <a:lumMod val="75000"/>
                    </a:schemeClr>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0" name="Freeform 572"/>
                <p:cNvSpPr>
                  <a:spLocks noChangeAspect="1"/>
                </p:cNvSpPr>
                <p:nvPr/>
              </p:nvSpPr>
              <p:spPr bwMode="auto">
                <a:xfrm>
                  <a:off x="7733632" y="3060698"/>
                  <a:ext cx="63998" cy="70998"/>
                </a:xfrm>
                <a:custGeom>
                  <a:avLst/>
                  <a:gdLst>
                    <a:gd name="T0" fmla="*/ 12 w 27"/>
                    <a:gd name="T1" fmla="*/ 28 h 30"/>
                    <a:gd name="T2" fmla="*/ 27 w 27"/>
                    <a:gd name="T3" fmla="*/ 29 h 30"/>
                    <a:gd name="T4" fmla="*/ 27 w 27"/>
                    <a:gd name="T5" fmla="*/ 1 h 30"/>
                    <a:gd name="T6" fmla="*/ 10 w 27"/>
                    <a:gd name="T7" fmla="*/ 1 h 30"/>
                    <a:gd name="T8" fmla="*/ 0 w 27"/>
                    <a:gd name="T9" fmla="*/ 2 h 30"/>
                    <a:gd name="T10" fmla="*/ 0 w 27"/>
                    <a:gd name="T11" fmla="*/ 30 h 30"/>
                    <a:gd name="T12" fmla="*/ 12 w 27"/>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27" h="30">
                      <a:moveTo>
                        <a:pt x="12" y="28"/>
                      </a:moveTo>
                      <a:cubicBezTo>
                        <a:pt x="18" y="28"/>
                        <a:pt x="23" y="28"/>
                        <a:pt x="27" y="29"/>
                      </a:cubicBezTo>
                      <a:cubicBezTo>
                        <a:pt x="27" y="1"/>
                        <a:pt x="27" y="1"/>
                        <a:pt x="27" y="1"/>
                      </a:cubicBezTo>
                      <a:cubicBezTo>
                        <a:pt x="22" y="1"/>
                        <a:pt x="16" y="0"/>
                        <a:pt x="10" y="1"/>
                      </a:cubicBezTo>
                      <a:cubicBezTo>
                        <a:pt x="7" y="1"/>
                        <a:pt x="3" y="1"/>
                        <a:pt x="0" y="2"/>
                      </a:cubicBezTo>
                      <a:cubicBezTo>
                        <a:pt x="0" y="30"/>
                        <a:pt x="0" y="30"/>
                        <a:pt x="0" y="30"/>
                      </a:cubicBezTo>
                      <a:cubicBezTo>
                        <a:pt x="3" y="29"/>
                        <a:pt x="7" y="28"/>
                        <a:pt x="12" y="28"/>
                      </a:cubicBezTo>
                      <a:close/>
                    </a:path>
                  </a:pathLst>
                </a:custGeom>
                <a:solidFill>
                  <a:schemeClr val="accent1">
                    <a:lumMod val="75000"/>
                  </a:schemeClr>
                </a:solidFill>
                <a:ln w="3175">
                  <a:solidFill>
                    <a:schemeClr val="accent1">
                      <a:lumMod val="75000"/>
                    </a:schemeClr>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1" name="Freeform 573"/>
                <p:cNvSpPr>
                  <a:spLocks noChangeAspect="1"/>
                </p:cNvSpPr>
                <p:nvPr/>
              </p:nvSpPr>
              <p:spPr bwMode="auto">
                <a:xfrm>
                  <a:off x="7733632" y="3226693"/>
                  <a:ext cx="63998" cy="79998"/>
                </a:xfrm>
                <a:custGeom>
                  <a:avLst/>
                  <a:gdLst>
                    <a:gd name="T0" fmla="*/ 27 w 27"/>
                    <a:gd name="T1" fmla="*/ 34 h 34"/>
                    <a:gd name="T2" fmla="*/ 27 w 27"/>
                    <a:gd name="T3" fmla="*/ 5 h 34"/>
                    <a:gd name="T4" fmla="*/ 15 w 27"/>
                    <a:gd name="T5" fmla="*/ 3 h 34"/>
                    <a:gd name="T6" fmla="*/ 0 w 27"/>
                    <a:gd name="T7" fmla="*/ 0 h 34"/>
                    <a:gd name="T8" fmla="*/ 0 w 27"/>
                    <a:gd name="T9" fmla="*/ 28 h 34"/>
                    <a:gd name="T10" fmla="*/ 10 w 27"/>
                    <a:gd name="T11" fmla="*/ 30 h 34"/>
                    <a:gd name="T12" fmla="*/ 27 w 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7" h="34">
                      <a:moveTo>
                        <a:pt x="27" y="34"/>
                      </a:moveTo>
                      <a:cubicBezTo>
                        <a:pt x="27" y="5"/>
                        <a:pt x="27" y="5"/>
                        <a:pt x="27" y="5"/>
                      </a:cubicBezTo>
                      <a:cubicBezTo>
                        <a:pt x="23" y="4"/>
                        <a:pt x="19" y="4"/>
                        <a:pt x="15" y="3"/>
                      </a:cubicBezTo>
                      <a:cubicBezTo>
                        <a:pt x="9" y="2"/>
                        <a:pt x="4" y="1"/>
                        <a:pt x="0" y="0"/>
                      </a:cubicBezTo>
                      <a:cubicBezTo>
                        <a:pt x="0" y="28"/>
                        <a:pt x="0" y="28"/>
                        <a:pt x="0" y="28"/>
                      </a:cubicBezTo>
                      <a:cubicBezTo>
                        <a:pt x="3" y="29"/>
                        <a:pt x="7" y="29"/>
                        <a:pt x="10" y="30"/>
                      </a:cubicBezTo>
                      <a:cubicBezTo>
                        <a:pt x="17" y="31"/>
                        <a:pt x="22" y="32"/>
                        <a:pt x="27" y="34"/>
                      </a:cubicBezTo>
                      <a:close/>
                    </a:path>
                  </a:pathLst>
                </a:custGeom>
                <a:solidFill>
                  <a:schemeClr val="accent1">
                    <a:lumMod val="75000"/>
                  </a:schemeClr>
                </a:solidFill>
                <a:ln w="3175">
                  <a:solidFill>
                    <a:schemeClr val="accent1">
                      <a:lumMod val="75000"/>
                    </a:schemeClr>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grpSp>
    </p:spTree>
    <p:extLst>
      <p:ext uri="{BB962C8B-B14F-4D97-AF65-F5344CB8AC3E}">
        <p14:creationId xmlns:p14="http://schemas.microsoft.com/office/powerpoint/2010/main" val="213620497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Services </a:t>
            </a:r>
            <a:br>
              <a:rPr lang="en-US" dirty="0"/>
            </a:br>
            <a:r>
              <a:rPr lang="en-US" dirty="0"/>
              <a:t>Implementation </a:t>
            </a:r>
          </a:p>
        </p:txBody>
      </p:sp>
      <p:grpSp>
        <p:nvGrpSpPr>
          <p:cNvPr id="13" name="Group 12"/>
          <p:cNvGrpSpPr/>
          <p:nvPr/>
        </p:nvGrpSpPr>
        <p:grpSpPr>
          <a:xfrm>
            <a:off x="546100" y="1360738"/>
            <a:ext cx="8047038" cy="1930273"/>
            <a:chOff x="546100" y="1509395"/>
            <a:chExt cx="8047038" cy="1930273"/>
          </a:xfrm>
        </p:grpSpPr>
        <p:sp>
          <p:nvSpPr>
            <p:cNvPr id="4" name="Rounded Rectangle 3"/>
            <p:cNvSpPr/>
            <p:nvPr/>
          </p:nvSpPr>
          <p:spPr>
            <a:xfrm>
              <a:off x="2852928" y="1509395"/>
              <a:ext cx="5740210" cy="1930273"/>
            </a:xfrm>
            <a:prstGeom prst="roundRect">
              <a:avLst>
                <a:gd name="adj" fmla="val 364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 name="Rounded Rectangle 2"/>
            <p:cNvSpPr/>
            <p:nvPr/>
          </p:nvSpPr>
          <p:spPr>
            <a:xfrm>
              <a:off x="546100" y="1509395"/>
              <a:ext cx="2498852" cy="1930273"/>
            </a:xfrm>
            <a:prstGeom prst="roundRect">
              <a:avLst>
                <a:gd name="adj" fmla="val 3640"/>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 name="Rectangle 4"/>
            <p:cNvSpPr/>
            <p:nvPr/>
          </p:nvSpPr>
          <p:spPr>
            <a:xfrm>
              <a:off x="942151" y="2542985"/>
              <a:ext cx="1706750" cy="590931"/>
            </a:xfrm>
            <a:prstGeom prst="rect">
              <a:avLst/>
            </a:prstGeom>
          </p:spPr>
          <p:txBody>
            <a:bodyPr wrap="square">
              <a:spAutoFit/>
            </a:bodyPr>
            <a:lstStyle/>
            <a:p>
              <a:pPr marL="0" marR="0" lvl="0" indent="0" algn="ctr" defTabSz="60957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Migrate </a:t>
              </a:r>
              <a:b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and deploy </a:t>
              </a:r>
            </a:p>
          </p:txBody>
        </p:sp>
        <p:grpSp>
          <p:nvGrpSpPr>
            <p:cNvPr id="6" name="Group 5"/>
            <p:cNvGrpSpPr>
              <a:grpSpLocks noChangeAspect="1"/>
            </p:cNvGrpSpPr>
            <p:nvPr/>
          </p:nvGrpSpPr>
          <p:grpSpPr>
            <a:xfrm>
              <a:off x="1357557" y="1881738"/>
              <a:ext cx="875939" cy="499655"/>
              <a:chOff x="4217644" y="2466553"/>
              <a:chExt cx="709979" cy="404988"/>
            </a:xfrm>
          </p:grpSpPr>
          <p:sp>
            <p:nvSpPr>
              <p:cNvPr id="7" name="Freeform 99"/>
              <p:cNvSpPr>
                <a:spLocks/>
              </p:cNvSpPr>
              <p:nvPr/>
            </p:nvSpPr>
            <p:spPr bwMode="auto">
              <a:xfrm>
                <a:off x="4449637" y="2639548"/>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 name="Freeform 100"/>
              <p:cNvSpPr>
                <a:spLocks/>
              </p:cNvSpPr>
              <p:nvPr/>
            </p:nvSpPr>
            <p:spPr bwMode="auto">
              <a:xfrm>
                <a:off x="4792627" y="2551551"/>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 name="Freeform 101"/>
              <p:cNvSpPr>
                <a:spLocks/>
              </p:cNvSpPr>
              <p:nvPr/>
            </p:nvSpPr>
            <p:spPr bwMode="auto">
              <a:xfrm>
                <a:off x="4792627" y="2637548"/>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 name="Freeform 102"/>
              <p:cNvSpPr>
                <a:spLocks/>
              </p:cNvSpPr>
              <p:nvPr/>
            </p:nvSpPr>
            <p:spPr bwMode="auto">
              <a:xfrm>
                <a:off x="4648631" y="2826542"/>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 name="Freeform 103"/>
              <p:cNvSpPr>
                <a:spLocks/>
              </p:cNvSpPr>
              <p:nvPr/>
            </p:nvSpPr>
            <p:spPr bwMode="auto">
              <a:xfrm>
                <a:off x="4217644" y="2466553"/>
                <a:ext cx="430987"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12" name="Rectangle 11"/>
            <p:cNvSpPr/>
            <p:nvPr/>
          </p:nvSpPr>
          <p:spPr>
            <a:xfrm>
              <a:off x="3152775" y="1751256"/>
              <a:ext cx="5282565" cy="1661993"/>
            </a:xfrm>
            <a:prstGeom prst="rect">
              <a:avLst/>
            </a:prstGeom>
          </p:spPr>
          <p:txBody>
            <a:bodyPr wrap="square" lIns="0" tIns="0" rIns="0" bIns="0">
              <a:spAutoFit/>
            </a:bodyPr>
            <a:lstStyle/>
            <a:p>
              <a:pPr marL="228600" marR="0" lvl="0" indent="-228600" algn="l" defTabSz="914377"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Our team of experts simplify your IT with proven methods to speed your time to value and accelerate deployment</a:t>
              </a:r>
            </a:p>
            <a:p>
              <a:pPr marL="228600" marR="0" lvl="0" indent="-228600" algn="l" defTabSz="914377"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Expert guidance to validate, migrate, secure and integrate new SD-WAN, SD-Access, wireless, routing, switching and Cisco DNA Center solutions into your network</a:t>
              </a:r>
            </a:p>
            <a:p>
              <a:pPr marL="228600" marR="0" lvl="0" indent="-228600" algn="l" defTabSz="914377"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We evaluate your implementation plan against industry standards to help overcome common technical challenges </a:t>
              </a:r>
            </a:p>
          </p:txBody>
        </p:sp>
      </p:grpSp>
      <p:sp>
        <p:nvSpPr>
          <p:cNvPr id="14" name="Rectangle 13"/>
          <p:cNvSpPr/>
          <p:nvPr/>
        </p:nvSpPr>
        <p:spPr>
          <a:xfrm>
            <a:off x="2154214" y="4015485"/>
            <a:ext cx="1610270" cy="584775"/>
          </a:xfrm>
          <a:prstGeom prst="rect">
            <a:avLst/>
          </a:prstGeom>
          <a:solidFill>
            <a:schemeClr val="tx1">
              <a:lumMod val="75000"/>
              <a:lumOff val="25000"/>
            </a:schemeClr>
          </a:solidFill>
        </p:spPr>
        <p:txBody>
          <a:bodyPr wrap="square" lIns="91440" tIns="45720" rIns="91440" bIns="4572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iscoSansTT ExtraLight"/>
                <a:ea typeface="ＭＳ Ｐゴシック" charset="0"/>
              </a:rPr>
              <a:t>50</a:t>
            </a: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a:t>
            </a:r>
            <a:endParaRPr kumimoji="0" lang="en-US" sz="1200" b="0" i="0" u="none" strike="noStrike" kern="1200" cap="none" spc="0" normalizeH="0" baseline="0" noProof="0" dirty="0">
              <a:ln>
                <a:noFill/>
              </a:ln>
              <a:solidFill>
                <a:srgbClr val="FFFFFF"/>
              </a:solidFill>
              <a:effectLst/>
              <a:uLnTx/>
              <a:uFillTx/>
              <a:latin typeface="CiscoSansTT ExtraLight"/>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TT ExtraLight"/>
                <a:ea typeface="ＭＳ Ｐゴシック" charset="0"/>
              </a:rPr>
              <a:t>Faster deployment</a:t>
            </a:r>
          </a:p>
        </p:txBody>
      </p:sp>
      <p:grpSp>
        <p:nvGrpSpPr>
          <p:cNvPr id="32" name="Group 31"/>
          <p:cNvGrpSpPr/>
          <p:nvPr/>
        </p:nvGrpSpPr>
        <p:grpSpPr>
          <a:xfrm>
            <a:off x="2773858" y="3512376"/>
            <a:ext cx="370983" cy="389763"/>
            <a:chOff x="2941294" y="3653154"/>
            <a:chExt cx="370983" cy="389763"/>
          </a:xfrm>
        </p:grpSpPr>
        <p:sp>
          <p:nvSpPr>
            <p:cNvPr id="20" name="Freeform 6"/>
            <p:cNvSpPr>
              <a:spLocks noEditPoints="1"/>
            </p:cNvSpPr>
            <p:nvPr/>
          </p:nvSpPr>
          <p:spPr bwMode="auto">
            <a:xfrm>
              <a:off x="2941294" y="3653154"/>
              <a:ext cx="302328" cy="318953"/>
            </a:xfrm>
            <a:custGeom>
              <a:avLst/>
              <a:gdLst>
                <a:gd name="T0" fmla="*/ 256 w 1964"/>
                <a:gd name="T1" fmla="*/ 454 h 2072"/>
                <a:gd name="T2" fmla="*/ 156 w 1964"/>
                <a:gd name="T3" fmla="*/ 600 h 2072"/>
                <a:gd name="T4" fmla="*/ 82 w 1964"/>
                <a:gd name="T5" fmla="*/ 758 h 2072"/>
                <a:gd name="T6" fmla="*/ 30 w 1964"/>
                <a:gd name="T7" fmla="*/ 920 h 2072"/>
                <a:gd name="T8" fmla="*/ 4 w 1964"/>
                <a:gd name="T9" fmla="*/ 1088 h 2072"/>
                <a:gd name="T10" fmla="*/ 2 w 1964"/>
                <a:gd name="T11" fmla="*/ 1256 h 2072"/>
                <a:gd name="T12" fmla="*/ 24 w 1964"/>
                <a:gd name="T13" fmla="*/ 1422 h 2072"/>
                <a:gd name="T14" fmla="*/ 68 w 1964"/>
                <a:gd name="T15" fmla="*/ 1584 h 2072"/>
                <a:gd name="T16" fmla="*/ 138 w 1964"/>
                <a:gd name="T17" fmla="*/ 1738 h 2072"/>
                <a:gd name="T18" fmla="*/ 230 w 1964"/>
                <a:gd name="T19" fmla="*/ 1882 h 2072"/>
                <a:gd name="T20" fmla="*/ 346 w 1964"/>
                <a:gd name="T21" fmla="*/ 2014 h 2072"/>
                <a:gd name="T22" fmla="*/ 402 w 1964"/>
                <a:gd name="T23" fmla="*/ 2062 h 2072"/>
                <a:gd name="T24" fmla="*/ 442 w 1964"/>
                <a:gd name="T25" fmla="*/ 2072 h 2072"/>
                <a:gd name="T26" fmla="*/ 480 w 1964"/>
                <a:gd name="T27" fmla="*/ 2056 h 2072"/>
                <a:gd name="T28" fmla="*/ 498 w 1964"/>
                <a:gd name="T29" fmla="*/ 2034 h 2072"/>
                <a:gd name="T30" fmla="*/ 508 w 1964"/>
                <a:gd name="T31" fmla="*/ 1994 h 2072"/>
                <a:gd name="T32" fmla="*/ 494 w 1964"/>
                <a:gd name="T33" fmla="*/ 1956 h 2072"/>
                <a:gd name="T34" fmla="*/ 446 w 1964"/>
                <a:gd name="T35" fmla="*/ 1912 h 2072"/>
                <a:gd name="T36" fmla="*/ 344 w 1964"/>
                <a:gd name="T37" fmla="*/ 1796 h 2072"/>
                <a:gd name="T38" fmla="*/ 262 w 1964"/>
                <a:gd name="T39" fmla="*/ 1670 h 2072"/>
                <a:gd name="T40" fmla="*/ 202 w 1964"/>
                <a:gd name="T41" fmla="*/ 1534 h 2072"/>
                <a:gd name="T42" fmla="*/ 162 w 1964"/>
                <a:gd name="T43" fmla="*/ 1392 h 2072"/>
                <a:gd name="T44" fmla="*/ 144 w 1964"/>
                <a:gd name="T45" fmla="*/ 1246 h 2072"/>
                <a:gd name="T46" fmla="*/ 146 w 1964"/>
                <a:gd name="T47" fmla="*/ 1098 h 2072"/>
                <a:gd name="T48" fmla="*/ 168 w 1964"/>
                <a:gd name="T49" fmla="*/ 950 h 2072"/>
                <a:gd name="T50" fmla="*/ 212 w 1964"/>
                <a:gd name="T51" fmla="*/ 808 h 2072"/>
                <a:gd name="T52" fmla="*/ 278 w 1964"/>
                <a:gd name="T53" fmla="*/ 670 h 2072"/>
                <a:gd name="T54" fmla="*/ 366 w 1964"/>
                <a:gd name="T55" fmla="*/ 540 h 2072"/>
                <a:gd name="T56" fmla="*/ 408 w 1964"/>
                <a:gd name="T57" fmla="*/ 488 h 2072"/>
                <a:gd name="T58" fmla="*/ 418 w 1964"/>
                <a:gd name="T59" fmla="*/ 448 h 2072"/>
                <a:gd name="T60" fmla="*/ 404 w 1964"/>
                <a:gd name="T61" fmla="*/ 410 h 2072"/>
                <a:gd name="T62" fmla="*/ 382 w 1964"/>
                <a:gd name="T63" fmla="*/ 390 h 2072"/>
                <a:gd name="T64" fmla="*/ 344 w 1964"/>
                <a:gd name="T65" fmla="*/ 382 h 2072"/>
                <a:gd name="T66" fmla="*/ 304 w 1964"/>
                <a:gd name="T67" fmla="*/ 396 h 2072"/>
                <a:gd name="T68" fmla="*/ 974 w 1964"/>
                <a:gd name="T69" fmla="*/ 18 h 2072"/>
                <a:gd name="T70" fmla="*/ 948 w 1964"/>
                <a:gd name="T71" fmla="*/ 30 h 2072"/>
                <a:gd name="T72" fmla="*/ 922 w 1964"/>
                <a:gd name="T73" fmla="*/ 60 h 2072"/>
                <a:gd name="T74" fmla="*/ 916 w 1964"/>
                <a:gd name="T75" fmla="*/ 102 h 2072"/>
                <a:gd name="T76" fmla="*/ 926 w 1964"/>
                <a:gd name="T77" fmla="*/ 128 h 2072"/>
                <a:gd name="T78" fmla="*/ 956 w 1964"/>
                <a:gd name="T79" fmla="*/ 154 h 2072"/>
                <a:gd name="T80" fmla="*/ 998 w 1964"/>
                <a:gd name="T81" fmla="*/ 158 h 2072"/>
                <a:gd name="T82" fmla="*/ 1112 w 1964"/>
                <a:gd name="T83" fmla="*/ 144 h 2072"/>
                <a:gd name="T84" fmla="*/ 1284 w 1964"/>
                <a:gd name="T85" fmla="*/ 146 h 2072"/>
                <a:gd name="T86" fmla="*/ 1450 w 1964"/>
                <a:gd name="T87" fmla="*/ 178 h 2072"/>
                <a:gd name="T88" fmla="*/ 1608 w 1964"/>
                <a:gd name="T89" fmla="*/ 234 h 2072"/>
                <a:gd name="T90" fmla="*/ 1756 w 1964"/>
                <a:gd name="T91" fmla="*/ 320 h 2072"/>
                <a:gd name="T92" fmla="*/ 1846 w 1964"/>
                <a:gd name="T93" fmla="*/ 390 h 2072"/>
                <a:gd name="T94" fmla="*/ 1884 w 1964"/>
                <a:gd name="T95" fmla="*/ 406 h 2072"/>
                <a:gd name="T96" fmla="*/ 1924 w 1964"/>
                <a:gd name="T97" fmla="*/ 400 h 2072"/>
                <a:gd name="T98" fmla="*/ 1946 w 1964"/>
                <a:gd name="T99" fmla="*/ 382 h 2072"/>
                <a:gd name="T100" fmla="*/ 1962 w 1964"/>
                <a:gd name="T101" fmla="*/ 344 h 2072"/>
                <a:gd name="T102" fmla="*/ 1956 w 1964"/>
                <a:gd name="T103" fmla="*/ 304 h 2072"/>
                <a:gd name="T104" fmla="*/ 1940 w 1964"/>
                <a:gd name="T105" fmla="*/ 282 h 2072"/>
                <a:gd name="T106" fmla="*/ 1782 w 1964"/>
                <a:gd name="T107" fmla="*/ 166 h 2072"/>
                <a:gd name="T108" fmla="*/ 1610 w 1964"/>
                <a:gd name="T109" fmla="*/ 80 h 2072"/>
                <a:gd name="T110" fmla="*/ 1426 w 1964"/>
                <a:gd name="T111" fmla="*/ 24 h 2072"/>
                <a:gd name="T112" fmla="*/ 1236 w 1964"/>
                <a:gd name="T113" fmla="*/ 0 h 2072"/>
                <a:gd name="T114" fmla="*/ 1040 w 1964"/>
                <a:gd name="T115" fmla="*/ 8 h 2072"/>
                <a:gd name="T116" fmla="*/ 974 w 1964"/>
                <a:gd name="T117" fmla="*/ 18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4" h="2072">
                  <a:moveTo>
                    <a:pt x="294" y="406"/>
                  </a:moveTo>
                  <a:lnTo>
                    <a:pt x="294" y="406"/>
                  </a:lnTo>
                  <a:lnTo>
                    <a:pt x="256" y="454"/>
                  </a:lnTo>
                  <a:lnTo>
                    <a:pt x="220" y="502"/>
                  </a:lnTo>
                  <a:lnTo>
                    <a:pt x="186" y="550"/>
                  </a:lnTo>
                  <a:lnTo>
                    <a:pt x="156" y="600"/>
                  </a:lnTo>
                  <a:lnTo>
                    <a:pt x="128" y="652"/>
                  </a:lnTo>
                  <a:lnTo>
                    <a:pt x="104" y="704"/>
                  </a:lnTo>
                  <a:lnTo>
                    <a:pt x="82" y="758"/>
                  </a:lnTo>
                  <a:lnTo>
                    <a:pt x="62" y="812"/>
                  </a:lnTo>
                  <a:lnTo>
                    <a:pt x="44" y="866"/>
                  </a:lnTo>
                  <a:lnTo>
                    <a:pt x="30" y="920"/>
                  </a:lnTo>
                  <a:lnTo>
                    <a:pt x="20" y="976"/>
                  </a:lnTo>
                  <a:lnTo>
                    <a:pt x="10" y="1032"/>
                  </a:lnTo>
                  <a:lnTo>
                    <a:pt x="4" y="1088"/>
                  </a:lnTo>
                  <a:lnTo>
                    <a:pt x="0" y="1144"/>
                  </a:lnTo>
                  <a:lnTo>
                    <a:pt x="0" y="1200"/>
                  </a:lnTo>
                  <a:lnTo>
                    <a:pt x="2" y="1256"/>
                  </a:lnTo>
                  <a:lnTo>
                    <a:pt x="6" y="1312"/>
                  </a:lnTo>
                  <a:lnTo>
                    <a:pt x="14" y="1368"/>
                  </a:lnTo>
                  <a:lnTo>
                    <a:pt x="24" y="1422"/>
                  </a:lnTo>
                  <a:lnTo>
                    <a:pt x="36" y="1478"/>
                  </a:lnTo>
                  <a:lnTo>
                    <a:pt x="52" y="1532"/>
                  </a:lnTo>
                  <a:lnTo>
                    <a:pt x="68" y="1584"/>
                  </a:lnTo>
                  <a:lnTo>
                    <a:pt x="90" y="1636"/>
                  </a:lnTo>
                  <a:lnTo>
                    <a:pt x="112" y="1688"/>
                  </a:lnTo>
                  <a:lnTo>
                    <a:pt x="138" y="1738"/>
                  </a:lnTo>
                  <a:lnTo>
                    <a:pt x="166" y="1788"/>
                  </a:lnTo>
                  <a:lnTo>
                    <a:pt x="196" y="1836"/>
                  </a:lnTo>
                  <a:lnTo>
                    <a:pt x="230" y="1882"/>
                  </a:lnTo>
                  <a:lnTo>
                    <a:pt x="266" y="1928"/>
                  </a:lnTo>
                  <a:lnTo>
                    <a:pt x="304" y="1972"/>
                  </a:lnTo>
                  <a:lnTo>
                    <a:pt x="346" y="2014"/>
                  </a:lnTo>
                  <a:lnTo>
                    <a:pt x="390" y="2054"/>
                  </a:lnTo>
                  <a:lnTo>
                    <a:pt x="390" y="2054"/>
                  </a:lnTo>
                  <a:lnTo>
                    <a:pt x="402" y="2062"/>
                  </a:lnTo>
                  <a:lnTo>
                    <a:pt x="414" y="2068"/>
                  </a:lnTo>
                  <a:lnTo>
                    <a:pt x="428" y="2070"/>
                  </a:lnTo>
                  <a:lnTo>
                    <a:pt x="442" y="2072"/>
                  </a:lnTo>
                  <a:lnTo>
                    <a:pt x="454" y="2068"/>
                  </a:lnTo>
                  <a:lnTo>
                    <a:pt x="468" y="2064"/>
                  </a:lnTo>
                  <a:lnTo>
                    <a:pt x="480" y="2056"/>
                  </a:lnTo>
                  <a:lnTo>
                    <a:pt x="490" y="2046"/>
                  </a:lnTo>
                  <a:lnTo>
                    <a:pt x="490" y="2046"/>
                  </a:lnTo>
                  <a:lnTo>
                    <a:pt x="498" y="2034"/>
                  </a:lnTo>
                  <a:lnTo>
                    <a:pt x="504" y="2022"/>
                  </a:lnTo>
                  <a:lnTo>
                    <a:pt x="508" y="2008"/>
                  </a:lnTo>
                  <a:lnTo>
                    <a:pt x="508" y="1994"/>
                  </a:lnTo>
                  <a:lnTo>
                    <a:pt x="506" y="1982"/>
                  </a:lnTo>
                  <a:lnTo>
                    <a:pt x="500" y="1968"/>
                  </a:lnTo>
                  <a:lnTo>
                    <a:pt x="494" y="1956"/>
                  </a:lnTo>
                  <a:lnTo>
                    <a:pt x="484" y="1946"/>
                  </a:lnTo>
                  <a:lnTo>
                    <a:pt x="484" y="1946"/>
                  </a:lnTo>
                  <a:lnTo>
                    <a:pt x="446" y="1912"/>
                  </a:lnTo>
                  <a:lnTo>
                    <a:pt x="410" y="1874"/>
                  </a:lnTo>
                  <a:lnTo>
                    <a:pt x="376" y="1836"/>
                  </a:lnTo>
                  <a:lnTo>
                    <a:pt x="344" y="1796"/>
                  </a:lnTo>
                  <a:lnTo>
                    <a:pt x="314" y="1754"/>
                  </a:lnTo>
                  <a:lnTo>
                    <a:pt x="288" y="1712"/>
                  </a:lnTo>
                  <a:lnTo>
                    <a:pt x="262" y="1670"/>
                  </a:lnTo>
                  <a:lnTo>
                    <a:pt x="240" y="1626"/>
                  </a:lnTo>
                  <a:lnTo>
                    <a:pt x="220" y="1580"/>
                  </a:lnTo>
                  <a:lnTo>
                    <a:pt x="202" y="1534"/>
                  </a:lnTo>
                  <a:lnTo>
                    <a:pt x="186" y="1488"/>
                  </a:lnTo>
                  <a:lnTo>
                    <a:pt x="174" y="1440"/>
                  </a:lnTo>
                  <a:lnTo>
                    <a:pt x="162" y="1392"/>
                  </a:lnTo>
                  <a:lnTo>
                    <a:pt x="154" y="1344"/>
                  </a:lnTo>
                  <a:lnTo>
                    <a:pt x="148" y="1294"/>
                  </a:lnTo>
                  <a:lnTo>
                    <a:pt x="144" y="1246"/>
                  </a:lnTo>
                  <a:lnTo>
                    <a:pt x="142" y="1196"/>
                  </a:lnTo>
                  <a:lnTo>
                    <a:pt x="142" y="1146"/>
                  </a:lnTo>
                  <a:lnTo>
                    <a:pt x="146" y="1098"/>
                  </a:lnTo>
                  <a:lnTo>
                    <a:pt x="150" y="1048"/>
                  </a:lnTo>
                  <a:lnTo>
                    <a:pt x="158" y="1000"/>
                  </a:lnTo>
                  <a:lnTo>
                    <a:pt x="168" y="950"/>
                  </a:lnTo>
                  <a:lnTo>
                    <a:pt x="180" y="902"/>
                  </a:lnTo>
                  <a:lnTo>
                    <a:pt x="196" y="854"/>
                  </a:lnTo>
                  <a:lnTo>
                    <a:pt x="212" y="808"/>
                  </a:lnTo>
                  <a:lnTo>
                    <a:pt x="232" y="760"/>
                  </a:lnTo>
                  <a:lnTo>
                    <a:pt x="254" y="714"/>
                  </a:lnTo>
                  <a:lnTo>
                    <a:pt x="278" y="670"/>
                  </a:lnTo>
                  <a:lnTo>
                    <a:pt x="306" y="626"/>
                  </a:lnTo>
                  <a:lnTo>
                    <a:pt x="334" y="582"/>
                  </a:lnTo>
                  <a:lnTo>
                    <a:pt x="366" y="540"/>
                  </a:lnTo>
                  <a:lnTo>
                    <a:pt x="400" y="500"/>
                  </a:lnTo>
                  <a:lnTo>
                    <a:pt x="400" y="500"/>
                  </a:lnTo>
                  <a:lnTo>
                    <a:pt x="408" y="488"/>
                  </a:lnTo>
                  <a:lnTo>
                    <a:pt x="414" y="474"/>
                  </a:lnTo>
                  <a:lnTo>
                    <a:pt x="418" y="462"/>
                  </a:lnTo>
                  <a:lnTo>
                    <a:pt x="418" y="448"/>
                  </a:lnTo>
                  <a:lnTo>
                    <a:pt x="416" y="434"/>
                  </a:lnTo>
                  <a:lnTo>
                    <a:pt x="412" y="422"/>
                  </a:lnTo>
                  <a:lnTo>
                    <a:pt x="404" y="410"/>
                  </a:lnTo>
                  <a:lnTo>
                    <a:pt x="394" y="400"/>
                  </a:lnTo>
                  <a:lnTo>
                    <a:pt x="394" y="400"/>
                  </a:lnTo>
                  <a:lnTo>
                    <a:pt x="382" y="390"/>
                  </a:lnTo>
                  <a:lnTo>
                    <a:pt x="370" y="386"/>
                  </a:lnTo>
                  <a:lnTo>
                    <a:pt x="356" y="382"/>
                  </a:lnTo>
                  <a:lnTo>
                    <a:pt x="344" y="382"/>
                  </a:lnTo>
                  <a:lnTo>
                    <a:pt x="330" y="384"/>
                  </a:lnTo>
                  <a:lnTo>
                    <a:pt x="316" y="390"/>
                  </a:lnTo>
                  <a:lnTo>
                    <a:pt x="304" y="396"/>
                  </a:lnTo>
                  <a:lnTo>
                    <a:pt x="294" y="406"/>
                  </a:lnTo>
                  <a:lnTo>
                    <a:pt x="294" y="406"/>
                  </a:lnTo>
                  <a:close/>
                  <a:moveTo>
                    <a:pt x="974" y="18"/>
                  </a:moveTo>
                  <a:lnTo>
                    <a:pt x="974" y="18"/>
                  </a:lnTo>
                  <a:lnTo>
                    <a:pt x="960" y="22"/>
                  </a:lnTo>
                  <a:lnTo>
                    <a:pt x="948" y="30"/>
                  </a:lnTo>
                  <a:lnTo>
                    <a:pt x="938" y="38"/>
                  </a:lnTo>
                  <a:lnTo>
                    <a:pt x="928" y="48"/>
                  </a:lnTo>
                  <a:lnTo>
                    <a:pt x="922" y="60"/>
                  </a:lnTo>
                  <a:lnTo>
                    <a:pt x="918" y="74"/>
                  </a:lnTo>
                  <a:lnTo>
                    <a:pt x="916" y="88"/>
                  </a:lnTo>
                  <a:lnTo>
                    <a:pt x="916" y="102"/>
                  </a:lnTo>
                  <a:lnTo>
                    <a:pt x="916" y="102"/>
                  </a:lnTo>
                  <a:lnTo>
                    <a:pt x="920" y="116"/>
                  </a:lnTo>
                  <a:lnTo>
                    <a:pt x="926" y="128"/>
                  </a:lnTo>
                  <a:lnTo>
                    <a:pt x="934" y="138"/>
                  </a:lnTo>
                  <a:lnTo>
                    <a:pt x="944" y="148"/>
                  </a:lnTo>
                  <a:lnTo>
                    <a:pt x="956" y="154"/>
                  </a:lnTo>
                  <a:lnTo>
                    <a:pt x="970" y="158"/>
                  </a:lnTo>
                  <a:lnTo>
                    <a:pt x="984" y="160"/>
                  </a:lnTo>
                  <a:lnTo>
                    <a:pt x="998" y="158"/>
                  </a:lnTo>
                  <a:lnTo>
                    <a:pt x="998" y="158"/>
                  </a:lnTo>
                  <a:lnTo>
                    <a:pt x="1056" y="150"/>
                  </a:lnTo>
                  <a:lnTo>
                    <a:pt x="1112" y="144"/>
                  </a:lnTo>
                  <a:lnTo>
                    <a:pt x="1170" y="142"/>
                  </a:lnTo>
                  <a:lnTo>
                    <a:pt x="1226" y="142"/>
                  </a:lnTo>
                  <a:lnTo>
                    <a:pt x="1284" y="146"/>
                  </a:lnTo>
                  <a:lnTo>
                    <a:pt x="1340" y="154"/>
                  </a:lnTo>
                  <a:lnTo>
                    <a:pt x="1394" y="164"/>
                  </a:lnTo>
                  <a:lnTo>
                    <a:pt x="1450" y="178"/>
                  </a:lnTo>
                  <a:lnTo>
                    <a:pt x="1504" y="194"/>
                  </a:lnTo>
                  <a:lnTo>
                    <a:pt x="1556" y="212"/>
                  </a:lnTo>
                  <a:lnTo>
                    <a:pt x="1608" y="234"/>
                  </a:lnTo>
                  <a:lnTo>
                    <a:pt x="1658" y="260"/>
                  </a:lnTo>
                  <a:lnTo>
                    <a:pt x="1708" y="288"/>
                  </a:lnTo>
                  <a:lnTo>
                    <a:pt x="1756" y="320"/>
                  </a:lnTo>
                  <a:lnTo>
                    <a:pt x="1802" y="354"/>
                  </a:lnTo>
                  <a:lnTo>
                    <a:pt x="1846" y="390"/>
                  </a:lnTo>
                  <a:lnTo>
                    <a:pt x="1846" y="390"/>
                  </a:lnTo>
                  <a:lnTo>
                    <a:pt x="1858" y="398"/>
                  </a:lnTo>
                  <a:lnTo>
                    <a:pt x="1870" y="404"/>
                  </a:lnTo>
                  <a:lnTo>
                    <a:pt x="1884" y="406"/>
                  </a:lnTo>
                  <a:lnTo>
                    <a:pt x="1896" y="406"/>
                  </a:lnTo>
                  <a:lnTo>
                    <a:pt x="1910" y="404"/>
                  </a:lnTo>
                  <a:lnTo>
                    <a:pt x="1924" y="400"/>
                  </a:lnTo>
                  <a:lnTo>
                    <a:pt x="1934" y="392"/>
                  </a:lnTo>
                  <a:lnTo>
                    <a:pt x="1946" y="382"/>
                  </a:lnTo>
                  <a:lnTo>
                    <a:pt x="1946" y="382"/>
                  </a:lnTo>
                  <a:lnTo>
                    <a:pt x="1954" y="370"/>
                  </a:lnTo>
                  <a:lnTo>
                    <a:pt x="1960" y="358"/>
                  </a:lnTo>
                  <a:lnTo>
                    <a:pt x="1962" y="344"/>
                  </a:lnTo>
                  <a:lnTo>
                    <a:pt x="1964" y="330"/>
                  </a:lnTo>
                  <a:lnTo>
                    <a:pt x="1962" y="318"/>
                  </a:lnTo>
                  <a:lnTo>
                    <a:pt x="1956" y="304"/>
                  </a:lnTo>
                  <a:lnTo>
                    <a:pt x="1950" y="292"/>
                  </a:lnTo>
                  <a:lnTo>
                    <a:pt x="1940" y="282"/>
                  </a:lnTo>
                  <a:lnTo>
                    <a:pt x="1940" y="282"/>
                  </a:lnTo>
                  <a:lnTo>
                    <a:pt x="1890" y="240"/>
                  </a:lnTo>
                  <a:lnTo>
                    <a:pt x="1836" y="202"/>
                  </a:lnTo>
                  <a:lnTo>
                    <a:pt x="1782" y="166"/>
                  </a:lnTo>
                  <a:lnTo>
                    <a:pt x="1726" y="134"/>
                  </a:lnTo>
                  <a:lnTo>
                    <a:pt x="1670" y="106"/>
                  </a:lnTo>
                  <a:lnTo>
                    <a:pt x="1610" y="80"/>
                  </a:lnTo>
                  <a:lnTo>
                    <a:pt x="1550" y="58"/>
                  </a:lnTo>
                  <a:lnTo>
                    <a:pt x="1490" y="40"/>
                  </a:lnTo>
                  <a:lnTo>
                    <a:pt x="1426" y="24"/>
                  </a:lnTo>
                  <a:lnTo>
                    <a:pt x="1364" y="14"/>
                  </a:lnTo>
                  <a:lnTo>
                    <a:pt x="1300" y="6"/>
                  </a:lnTo>
                  <a:lnTo>
                    <a:pt x="1236" y="0"/>
                  </a:lnTo>
                  <a:lnTo>
                    <a:pt x="1170" y="0"/>
                  </a:lnTo>
                  <a:lnTo>
                    <a:pt x="1106" y="2"/>
                  </a:lnTo>
                  <a:lnTo>
                    <a:pt x="1040" y="8"/>
                  </a:lnTo>
                  <a:lnTo>
                    <a:pt x="974" y="18"/>
                  </a:lnTo>
                  <a:lnTo>
                    <a:pt x="974" y="18"/>
                  </a:lnTo>
                  <a:close/>
                  <a:moveTo>
                    <a:pt x="974" y="18"/>
                  </a:moveTo>
                  <a:lnTo>
                    <a:pt x="974" y="18"/>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1" name="Freeform 7"/>
            <p:cNvSpPr>
              <a:spLocks/>
            </p:cNvSpPr>
            <p:nvPr/>
          </p:nvSpPr>
          <p:spPr bwMode="auto">
            <a:xfrm>
              <a:off x="2941294" y="3711957"/>
              <a:ext cx="78199" cy="260150"/>
            </a:xfrm>
            <a:custGeom>
              <a:avLst/>
              <a:gdLst>
                <a:gd name="T0" fmla="*/ 294 w 508"/>
                <a:gd name="T1" fmla="*/ 24 h 1690"/>
                <a:gd name="T2" fmla="*/ 220 w 508"/>
                <a:gd name="T3" fmla="*/ 120 h 1690"/>
                <a:gd name="T4" fmla="*/ 156 w 508"/>
                <a:gd name="T5" fmla="*/ 218 h 1690"/>
                <a:gd name="T6" fmla="*/ 104 w 508"/>
                <a:gd name="T7" fmla="*/ 322 h 1690"/>
                <a:gd name="T8" fmla="*/ 62 w 508"/>
                <a:gd name="T9" fmla="*/ 430 h 1690"/>
                <a:gd name="T10" fmla="*/ 30 w 508"/>
                <a:gd name="T11" fmla="*/ 538 h 1690"/>
                <a:gd name="T12" fmla="*/ 10 w 508"/>
                <a:gd name="T13" fmla="*/ 650 h 1690"/>
                <a:gd name="T14" fmla="*/ 0 w 508"/>
                <a:gd name="T15" fmla="*/ 762 h 1690"/>
                <a:gd name="T16" fmla="*/ 2 w 508"/>
                <a:gd name="T17" fmla="*/ 874 h 1690"/>
                <a:gd name="T18" fmla="*/ 14 w 508"/>
                <a:gd name="T19" fmla="*/ 986 h 1690"/>
                <a:gd name="T20" fmla="*/ 36 w 508"/>
                <a:gd name="T21" fmla="*/ 1096 h 1690"/>
                <a:gd name="T22" fmla="*/ 68 w 508"/>
                <a:gd name="T23" fmla="*/ 1202 h 1690"/>
                <a:gd name="T24" fmla="*/ 112 w 508"/>
                <a:gd name="T25" fmla="*/ 1306 h 1690"/>
                <a:gd name="T26" fmla="*/ 166 w 508"/>
                <a:gd name="T27" fmla="*/ 1406 h 1690"/>
                <a:gd name="T28" fmla="*/ 230 w 508"/>
                <a:gd name="T29" fmla="*/ 1500 h 1690"/>
                <a:gd name="T30" fmla="*/ 304 w 508"/>
                <a:gd name="T31" fmla="*/ 1590 h 1690"/>
                <a:gd name="T32" fmla="*/ 390 w 508"/>
                <a:gd name="T33" fmla="*/ 1672 h 1690"/>
                <a:gd name="T34" fmla="*/ 402 w 508"/>
                <a:gd name="T35" fmla="*/ 1680 h 1690"/>
                <a:gd name="T36" fmla="*/ 428 w 508"/>
                <a:gd name="T37" fmla="*/ 1688 h 1690"/>
                <a:gd name="T38" fmla="*/ 454 w 508"/>
                <a:gd name="T39" fmla="*/ 1686 h 1690"/>
                <a:gd name="T40" fmla="*/ 480 w 508"/>
                <a:gd name="T41" fmla="*/ 1674 h 1690"/>
                <a:gd name="T42" fmla="*/ 490 w 508"/>
                <a:gd name="T43" fmla="*/ 1664 h 1690"/>
                <a:gd name="T44" fmla="*/ 504 w 508"/>
                <a:gd name="T45" fmla="*/ 1640 h 1690"/>
                <a:gd name="T46" fmla="*/ 508 w 508"/>
                <a:gd name="T47" fmla="*/ 1612 h 1690"/>
                <a:gd name="T48" fmla="*/ 500 w 508"/>
                <a:gd name="T49" fmla="*/ 1586 h 1690"/>
                <a:gd name="T50" fmla="*/ 484 w 508"/>
                <a:gd name="T51" fmla="*/ 1564 h 1690"/>
                <a:gd name="T52" fmla="*/ 446 w 508"/>
                <a:gd name="T53" fmla="*/ 1530 h 1690"/>
                <a:gd name="T54" fmla="*/ 376 w 508"/>
                <a:gd name="T55" fmla="*/ 1454 h 1690"/>
                <a:gd name="T56" fmla="*/ 314 w 508"/>
                <a:gd name="T57" fmla="*/ 1372 h 1690"/>
                <a:gd name="T58" fmla="*/ 262 w 508"/>
                <a:gd name="T59" fmla="*/ 1288 h 1690"/>
                <a:gd name="T60" fmla="*/ 220 w 508"/>
                <a:gd name="T61" fmla="*/ 1198 h 1690"/>
                <a:gd name="T62" fmla="*/ 186 w 508"/>
                <a:gd name="T63" fmla="*/ 1106 h 1690"/>
                <a:gd name="T64" fmla="*/ 162 w 508"/>
                <a:gd name="T65" fmla="*/ 1010 h 1690"/>
                <a:gd name="T66" fmla="*/ 148 w 508"/>
                <a:gd name="T67" fmla="*/ 912 h 1690"/>
                <a:gd name="T68" fmla="*/ 142 w 508"/>
                <a:gd name="T69" fmla="*/ 814 h 1690"/>
                <a:gd name="T70" fmla="*/ 146 w 508"/>
                <a:gd name="T71" fmla="*/ 716 h 1690"/>
                <a:gd name="T72" fmla="*/ 158 w 508"/>
                <a:gd name="T73" fmla="*/ 618 h 1690"/>
                <a:gd name="T74" fmla="*/ 180 w 508"/>
                <a:gd name="T75" fmla="*/ 520 h 1690"/>
                <a:gd name="T76" fmla="*/ 212 w 508"/>
                <a:gd name="T77" fmla="*/ 426 h 1690"/>
                <a:gd name="T78" fmla="*/ 254 w 508"/>
                <a:gd name="T79" fmla="*/ 332 h 1690"/>
                <a:gd name="T80" fmla="*/ 306 w 508"/>
                <a:gd name="T81" fmla="*/ 244 h 1690"/>
                <a:gd name="T82" fmla="*/ 366 w 508"/>
                <a:gd name="T83" fmla="*/ 158 h 1690"/>
                <a:gd name="T84" fmla="*/ 400 w 508"/>
                <a:gd name="T85" fmla="*/ 118 h 1690"/>
                <a:gd name="T86" fmla="*/ 414 w 508"/>
                <a:gd name="T87" fmla="*/ 92 h 1690"/>
                <a:gd name="T88" fmla="*/ 418 w 508"/>
                <a:gd name="T89" fmla="*/ 66 h 1690"/>
                <a:gd name="T90" fmla="*/ 412 w 508"/>
                <a:gd name="T91" fmla="*/ 40 h 1690"/>
                <a:gd name="T92" fmla="*/ 394 w 508"/>
                <a:gd name="T93" fmla="*/ 18 h 1690"/>
                <a:gd name="T94" fmla="*/ 382 w 508"/>
                <a:gd name="T95" fmla="*/ 8 h 1690"/>
                <a:gd name="T96" fmla="*/ 356 w 508"/>
                <a:gd name="T97" fmla="*/ 0 h 1690"/>
                <a:gd name="T98" fmla="*/ 330 w 508"/>
                <a:gd name="T99" fmla="*/ 2 h 1690"/>
                <a:gd name="T100" fmla="*/ 304 w 508"/>
                <a:gd name="T101" fmla="*/ 14 h 1690"/>
                <a:gd name="T102" fmla="*/ 294 w 508"/>
                <a:gd name="T103" fmla="*/ 24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8" h="1690">
                  <a:moveTo>
                    <a:pt x="294" y="24"/>
                  </a:moveTo>
                  <a:lnTo>
                    <a:pt x="294" y="24"/>
                  </a:lnTo>
                  <a:lnTo>
                    <a:pt x="256" y="72"/>
                  </a:lnTo>
                  <a:lnTo>
                    <a:pt x="220" y="120"/>
                  </a:lnTo>
                  <a:lnTo>
                    <a:pt x="186" y="168"/>
                  </a:lnTo>
                  <a:lnTo>
                    <a:pt x="156" y="218"/>
                  </a:lnTo>
                  <a:lnTo>
                    <a:pt x="128" y="270"/>
                  </a:lnTo>
                  <a:lnTo>
                    <a:pt x="104" y="322"/>
                  </a:lnTo>
                  <a:lnTo>
                    <a:pt x="82" y="376"/>
                  </a:lnTo>
                  <a:lnTo>
                    <a:pt x="62" y="430"/>
                  </a:lnTo>
                  <a:lnTo>
                    <a:pt x="44" y="484"/>
                  </a:lnTo>
                  <a:lnTo>
                    <a:pt x="30" y="538"/>
                  </a:lnTo>
                  <a:lnTo>
                    <a:pt x="20" y="594"/>
                  </a:lnTo>
                  <a:lnTo>
                    <a:pt x="10" y="650"/>
                  </a:lnTo>
                  <a:lnTo>
                    <a:pt x="4" y="706"/>
                  </a:lnTo>
                  <a:lnTo>
                    <a:pt x="0" y="762"/>
                  </a:lnTo>
                  <a:lnTo>
                    <a:pt x="0" y="818"/>
                  </a:lnTo>
                  <a:lnTo>
                    <a:pt x="2" y="874"/>
                  </a:lnTo>
                  <a:lnTo>
                    <a:pt x="6" y="930"/>
                  </a:lnTo>
                  <a:lnTo>
                    <a:pt x="14" y="986"/>
                  </a:lnTo>
                  <a:lnTo>
                    <a:pt x="24" y="1040"/>
                  </a:lnTo>
                  <a:lnTo>
                    <a:pt x="36" y="1096"/>
                  </a:lnTo>
                  <a:lnTo>
                    <a:pt x="52" y="1150"/>
                  </a:lnTo>
                  <a:lnTo>
                    <a:pt x="68" y="1202"/>
                  </a:lnTo>
                  <a:lnTo>
                    <a:pt x="90" y="1254"/>
                  </a:lnTo>
                  <a:lnTo>
                    <a:pt x="112" y="1306"/>
                  </a:lnTo>
                  <a:lnTo>
                    <a:pt x="138" y="1356"/>
                  </a:lnTo>
                  <a:lnTo>
                    <a:pt x="166" y="1406"/>
                  </a:lnTo>
                  <a:lnTo>
                    <a:pt x="196" y="1454"/>
                  </a:lnTo>
                  <a:lnTo>
                    <a:pt x="230" y="1500"/>
                  </a:lnTo>
                  <a:lnTo>
                    <a:pt x="266" y="1546"/>
                  </a:lnTo>
                  <a:lnTo>
                    <a:pt x="304" y="1590"/>
                  </a:lnTo>
                  <a:lnTo>
                    <a:pt x="346" y="1632"/>
                  </a:lnTo>
                  <a:lnTo>
                    <a:pt x="390" y="1672"/>
                  </a:lnTo>
                  <a:lnTo>
                    <a:pt x="390" y="1672"/>
                  </a:lnTo>
                  <a:lnTo>
                    <a:pt x="402" y="1680"/>
                  </a:lnTo>
                  <a:lnTo>
                    <a:pt x="414" y="1686"/>
                  </a:lnTo>
                  <a:lnTo>
                    <a:pt x="428" y="1688"/>
                  </a:lnTo>
                  <a:lnTo>
                    <a:pt x="442" y="1690"/>
                  </a:lnTo>
                  <a:lnTo>
                    <a:pt x="454" y="1686"/>
                  </a:lnTo>
                  <a:lnTo>
                    <a:pt x="468" y="1682"/>
                  </a:lnTo>
                  <a:lnTo>
                    <a:pt x="480" y="1674"/>
                  </a:lnTo>
                  <a:lnTo>
                    <a:pt x="490" y="1664"/>
                  </a:lnTo>
                  <a:lnTo>
                    <a:pt x="490" y="1664"/>
                  </a:lnTo>
                  <a:lnTo>
                    <a:pt x="498" y="1652"/>
                  </a:lnTo>
                  <a:lnTo>
                    <a:pt x="504" y="1640"/>
                  </a:lnTo>
                  <a:lnTo>
                    <a:pt x="508" y="1626"/>
                  </a:lnTo>
                  <a:lnTo>
                    <a:pt x="508" y="1612"/>
                  </a:lnTo>
                  <a:lnTo>
                    <a:pt x="506" y="1600"/>
                  </a:lnTo>
                  <a:lnTo>
                    <a:pt x="500" y="1586"/>
                  </a:lnTo>
                  <a:lnTo>
                    <a:pt x="494" y="1574"/>
                  </a:lnTo>
                  <a:lnTo>
                    <a:pt x="484" y="1564"/>
                  </a:lnTo>
                  <a:lnTo>
                    <a:pt x="484" y="1564"/>
                  </a:lnTo>
                  <a:lnTo>
                    <a:pt x="446" y="1530"/>
                  </a:lnTo>
                  <a:lnTo>
                    <a:pt x="410" y="1492"/>
                  </a:lnTo>
                  <a:lnTo>
                    <a:pt x="376" y="1454"/>
                  </a:lnTo>
                  <a:lnTo>
                    <a:pt x="344" y="1414"/>
                  </a:lnTo>
                  <a:lnTo>
                    <a:pt x="314" y="1372"/>
                  </a:lnTo>
                  <a:lnTo>
                    <a:pt x="288" y="1330"/>
                  </a:lnTo>
                  <a:lnTo>
                    <a:pt x="262" y="1288"/>
                  </a:lnTo>
                  <a:lnTo>
                    <a:pt x="240" y="1244"/>
                  </a:lnTo>
                  <a:lnTo>
                    <a:pt x="220" y="1198"/>
                  </a:lnTo>
                  <a:lnTo>
                    <a:pt x="202" y="1152"/>
                  </a:lnTo>
                  <a:lnTo>
                    <a:pt x="186" y="1106"/>
                  </a:lnTo>
                  <a:lnTo>
                    <a:pt x="174" y="1058"/>
                  </a:lnTo>
                  <a:lnTo>
                    <a:pt x="162" y="1010"/>
                  </a:lnTo>
                  <a:lnTo>
                    <a:pt x="154" y="962"/>
                  </a:lnTo>
                  <a:lnTo>
                    <a:pt x="148" y="912"/>
                  </a:lnTo>
                  <a:lnTo>
                    <a:pt x="144" y="864"/>
                  </a:lnTo>
                  <a:lnTo>
                    <a:pt x="142" y="814"/>
                  </a:lnTo>
                  <a:lnTo>
                    <a:pt x="142" y="764"/>
                  </a:lnTo>
                  <a:lnTo>
                    <a:pt x="146" y="716"/>
                  </a:lnTo>
                  <a:lnTo>
                    <a:pt x="150" y="666"/>
                  </a:lnTo>
                  <a:lnTo>
                    <a:pt x="158" y="618"/>
                  </a:lnTo>
                  <a:lnTo>
                    <a:pt x="168" y="568"/>
                  </a:lnTo>
                  <a:lnTo>
                    <a:pt x="180" y="520"/>
                  </a:lnTo>
                  <a:lnTo>
                    <a:pt x="196" y="472"/>
                  </a:lnTo>
                  <a:lnTo>
                    <a:pt x="212" y="426"/>
                  </a:lnTo>
                  <a:lnTo>
                    <a:pt x="232" y="378"/>
                  </a:lnTo>
                  <a:lnTo>
                    <a:pt x="254" y="332"/>
                  </a:lnTo>
                  <a:lnTo>
                    <a:pt x="278" y="288"/>
                  </a:lnTo>
                  <a:lnTo>
                    <a:pt x="306" y="244"/>
                  </a:lnTo>
                  <a:lnTo>
                    <a:pt x="334" y="200"/>
                  </a:lnTo>
                  <a:lnTo>
                    <a:pt x="366" y="158"/>
                  </a:lnTo>
                  <a:lnTo>
                    <a:pt x="400" y="118"/>
                  </a:lnTo>
                  <a:lnTo>
                    <a:pt x="400" y="118"/>
                  </a:lnTo>
                  <a:lnTo>
                    <a:pt x="408" y="106"/>
                  </a:lnTo>
                  <a:lnTo>
                    <a:pt x="414" y="92"/>
                  </a:lnTo>
                  <a:lnTo>
                    <a:pt x="418" y="80"/>
                  </a:lnTo>
                  <a:lnTo>
                    <a:pt x="418" y="66"/>
                  </a:lnTo>
                  <a:lnTo>
                    <a:pt x="416" y="52"/>
                  </a:lnTo>
                  <a:lnTo>
                    <a:pt x="412" y="40"/>
                  </a:lnTo>
                  <a:lnTo>
                    <a:pt x="404" y="28"/>
                  </a:lnTo>
                  <a:lnTo>
                    <a:pt x="394" y="18"/>
                  </a:lnTo>
                  <a:lnTo>
                    <a:pt x="394" y="18"/>
                  </a:lnTo>
                  <a:lnTo>
                    <a:pt x="382" y="8"/>
                  </a:lnTo>
                  <a:lnTo>
                    <a:pt x="370" y="4"/>
                  </a:lnTo>
                  <a:lnTo>
                    <a:pt x="356" y="0"/>
                  </a:lnTo>
                  <a:lnTo>
                    <a:pt x="344" y="0"/>
                  </a:lnTo>
                  <a:lnTo>
                    <a:pt x="330" y="2"/>
                  </a:lnTo>
                  <a:lnTo>
                    <a:pt x="316" y="8"/>
                  </a:lnTo>
                  <a:lnTo>
                    <a:pt x="304" y="14"/>
                  </a:lnTo>
                  <a:lnTo>
                    <a:pt x="294" y="24"/>
                  </a:lnTo>
                  <a:lnTo>
                    <a:pt x="294"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3" name="Line 9"/>
            <p:cNvSpPr>
              <a:spLocks noChangeShapeType="1"/>
            </p:cNvSpPr>
            <p:nvPr/>
          </p:nvSpPr>
          <p:spPr bwMode="auto">
            <a:xfrm>
              <a:off x="3091227" y="36559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4" name="Freeform 10"/>
            <p:cNvSpPr>
              <a:spLocks/>
            </p:cNvSpPr>
            <p:nvPr/>
          </p:nvSpPr>
          <p:spPr bwMode="auto">
            <a:xfrm>
              <a:off x="3013335" y="3657156"/>
              <a:ext cx="104368" cy="173638"/>
            </a:xfrm>
            <a:custGeom>
              <a:avLst/>
              <a:gdLst>
                <a:gd name="T0" fmla="*/ 616 w 678"/>
                <a:gd name="T1" fmla="*/ 1116 h 1128"/>
                <a:gd name="T2" fmla="*/ 616 w 678"/>
                <a:gd name="T3" fmla="*/ 1116 h 1128"/>
                <a:gd name="T4" fmla="*/ 616 w 678"/>
                <a:gd name="T5" fmla="*/ 1116 h 1128"/>
                <a:gd name="T6" fmla="*/ 634 w 678"/>
                <a:gd name="T7" fmla="*/ 1104 h 1128"/>
                <a:gd name="T8" fmla="*/ 650 w 678"/>
                <a:gd name="T9" fmla="*/ 1088 h 1128"/>
                <a:gd name="T10" fmla="*/ 664 w 678"/>
                <a:gd name="T11" fmla="*/ 1070 h 1128"/>
                <a:gd name="T12" fmla="*/ 672 w 678"/>
                <a:gd name="T13" fmla="*/ 1050 h 1128"/>
                <a:gd name="T14" fmla="*/ 676 w 678"/>
                <a:gd name="T15" fmla="*/ 1028 h 1128"/>
                <a:gd name="T16" fmla="*/ 678 w 678"/>
                <a:gd name="T17" fmla="*/ 1006 h 1128"/>
                <a:gd name="T18" fmla="*/ 674 w 678"/>
                <a:gd name="T19" fmla="*/ 984 h 1128"/>
                <a:gd name="T20" fmla="*/ 666 w 678"/>
                <a:gd name="T21" fmla="*/ 962 h 1128"/>
                <a:gd name="T22" fmla="*/ 216 w 678"/>
                <a:gd name="T23" fmla="*/ 64 h 1128"/>
                <a:gd name="T24" fmla="*/ 216 w 678"/>
                <a:gd name="T25" fmla="*/ 64 h 1128"/>
                <a:gd name="T26" fmla="*/ 204 w 678"/>
                <a:gd name="T27" fmla="*/ 44 h 1128"/>
                <a:gd name="T28" fmla="*/ 188 w 678"/>
                <a:gd name="T29" fmla="*/ 28 h 1128"/>
                <a:gd name="T30" fmla="*/ 170 w 678"/>
                <a:gd name="T31" fmla="*/ 16 h 1128"/>
                <a:gd name="T32" fmla="*/ 150 w 678"/>
                <a:gd name="T33" fmla="*/ 6 h 1128"/>
                <a:gd name="T34" fmla="*/ 128 w 678"/>
                <a:gd name="T35" fmla="*/ 2 h 1128"/>
                <a:gd name="T36" fmla="*/ 106 w 678"/>
                <a:gd name="T37" fmla="*/ 0 h 1128"/>
                <a:gd name="T38" fmla="*/ 84 w 678"/>
                <a:gd name="T39" fmla="*/ 4 h 1128"/>
                <a:gd name="T40" fmla="*/ 62 w 678"/>
                <a:gd name="T41" fmla="*/ 12 h 1128"/>
                <a:gd name="T42" fmla="*/ 62 w 678"/>
                <a:gd name="T43" fmla="*/ 12 h 1128"/>
                <a:gd name="T44" fmla="*/ 62 w 678"/>
                <a:gd name="T45" fmla="*/ 12 h 1128"/>
                <a:gd name="T46" fmla="*/ 44 w 678"/>
                <a:gd name="T47" fmla="*/ 24 h 1128"/>
                <a:gd name="T48" fmla="*/ 28 w 678"/>
                <a:gd name="T49" fmla="*/ 40 h 1128"/>
                <a:gd name="T50" fmla="*/ 14 w 678"/>
                <a:gd name="T51" fmla="*/ 58 h 1128"/>
                <a:gd name="T52" fmla="*/ 6 w 678"/>
                <a:gd name="T53" fmla="*/ 78 h 1128"/>
                <a:gd name="T54" fmla="*/ 0 w 678"/>
                <a:gd name="T55" fmla="*/ 100 h 1128"/>
                <a:gd name="T56" fmla="*/ 0 w 678"/>
                <a:gd name="T57" fmla="*/ 122 h 1128"/>
                <a:gd name="T58" fmla="*/ 4 w 678"/>
                <a:gd name="T59" fmla="*/ 144 h 1128"/>
                <a:gd name="T60" fmla="*/ 12 w 678"/>
                <a:gd name="T61" fmla="*/ 166 h 1128"/>
                <a:gd name="T62" fmla="*/ 462 w 678"/>
                <a:gd name="T63" fmla="*/ 1064 h 1128"/>
                <a:gd name="T64" fmla="*/ 462 w 678"/>
                <a:gd name="T65" fmla="*/ 1064 h 1128"/>
                <a:gd name="T66" fmla="*/ 474 w 678"/>
                <a:gd name="T67" fmla="*/ 1084 h 1128"/>
                <a:gd name="T68" fmla="*/ 490 w 678"/>
                <a:gd name="T69" fmla="*/ 1100 h 1128"/>
                <a:gd name="T70" fmla="*/ 508 w 678"/>
                <a:gd name="T71" fmla="*/ 1114 h 1128"/>
                <a:gd name="T72" fmla="*/ 528 w 678"/>
                <a:gd name="T73" fmla="*/ 1122 h 1128"/>
                <a:gd name="T74" fmla="*/ 550 w 678"/>
                <a:gd name="T75" fmla="*/ 1126 h 1128"/>
                <a:gd name="T76" fmla="*/ 572 w 678"/>
                <a:gd name="T77" fmla="*/ 1128 h 1128"/>
                <a:gd name="T78" fmla="*/ 594 w 678"/>
                <a:gd name="T79" fmla="*/ 1124 h 1128"/>
                <a:gd name="T80" fmla="*/ 616 w 678"/>
                <a:gd name="T81" fmla="*/ 1116 h 1128"/>
                <a:gd name="T82" fmla="*/ 616 w 678"/>
                <a:gd name="T83" fmla="*/ 1116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8" h="1128">
                  <a:moveTo>
                    <a:pt x="616" y="1116"/>
                  </a:moveTo>
                  <a:lnTo>
                    <a:pt x="616" y="1116"/>
                  </a:lnTo>
                  <a:lnTo>
                    <a:pt x="616" y="1116"/>
                  </a:lnTo>
                  <a:lnTo>
                    <a:pt x="634" y="1104"/>
                  </a:lnTo>
                  <a:lnTo>
                    <a:pt x="650" y="1088"/>
                  </a:lnTo>
                  <a:lnTo>
                    <a:pt x="664" y="1070"/>
                  </a:lnTo>
                  <a:lnTo>
                    <a:pt x="672" y="1050"/>
                  </a:lnTo>
                  <a:lnTo>
                    <a:pt x="676" y="1028"/>
                  </a:lnTo>
                  <a:lnTo>
                    <a:pt x="678" y="1006"/>
                  </a:lnTo>
                  <a:lnTo>
                    <a:pt x="674" y="984"/>
                  </a:lnTo>
                  <a:lnTo>
                    <a:pt x="666" y="962"/>
                  </a:lnTo>
                  <a:lnTo>
                    <a:pt x="216" y="64"/>
                  </a:lnTo>
                  <a:lnTo>
                    <a:pt x="216" y="64"/>
                  </a:lnTo>
                  <a:lnTo>
                    <a:pt x="204" y="44"/>
                  </a:lnTo>
                  <a:lnTo>
                    <a:pt x="188" y="28"/>
                  </a:lnTo>
                  <a:lnTo>
                    <a:pt x="170" y="16"/>
                  </a:lnTo>
                  <a:lnTo>
                    <a:pt x="150" y="6"/>
                  </a:lnTo>
                  <a:lnTo>
                    <a:pt x="128" y="2"/>
                  </a:lnTo>
                  <a:lnTo>
                    <a:pt x="106" y="0"/>
                  </a:lnTo>
                  <a:lnTo>
                    <a:pt x="84" y="4"/>
                  </a:lnTo>
                  <a:lnTo>
                    <a:pt x="62" y="12"/>
                  </a:lnTo>
                  <a:lnTo>
                    <a:pt x="62" y="12"/>
                  </a:lnTo>
                  <a:lnTo>
                    <a:pt x="62" y="12"/>
                  </a:lnTo>
                  <a:lnTo>
                    <a:pt x="44" y="24"/>
                  </a:lnTo>
                  <a:lnTo>
                    <a:pt x="28" y="40"/>
                  </a:lnTo>
                  <a:lnTo>
                    <a:pt x="14" y="58"/>
                  </a:lnTo>
                  <a:lnTo>
                    <a:pt x="6" y="78"/>
                  </a:lnTo>
                  <a:lnTo>
                    <a:pt x="0" y="100"/>
                  </a:lnTo>
                  <a:lnTo>
                    <a:pt x="0" y="122"/>
                  </a:lnTo>
                  <a:lnTo>
                    <a:pt x="4" y="144"/>
                  </a:lnTo>
                  <a:lnTo>
                    <a:pt x="12" y="166"/>
                  </a:lnTo>
                  <a:lnTo>
                    <a:pt x="462" y="1064"/>
                  </a:lnTo>
                  <a:lnTo>
                    <a:pt x="462" y="1064"/>
                  </a:lnTo>
                  <a:lnTo>
                    <a:pt x="474" y="1084"/>
                  </a:lnTo>
                  <a:lnTo>
                    <a:pt x="490" y="1100"/>
                  </a:lnTo>
                  <a:lnTo>
                    <a:pt x="508" y="1114"/>
                  </a:lnTo>
                  <a:lnTo>
                    <a:pt x="528" y="1122"/>
                  </a:lnTo>
                  <a:lnTo>
                    <a:pt x="550" y="1126"/>
                  </a:lnTo>
                  <a:lnTo>
                    <a:pt x="572" y="1128"/>
                  </a:lnTo>
                  <a:lnTo>
                    <a:pt x="594" y="1124"/>
                  </a:lnTo>
                  <a:lnTo>
                    <a:pt x="616" y="1116"/>
                  </a:lnTo>
                  <a:lnTo>
                    <a:pt x="616" y="1116"/>
                  </a:lnTo>
                  <a:close/>
                </a:path>
              </a:pathLst>
            </a:custGeom>
            <a:solidFill>
              <a:srgbClr val="0EBB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5" name="Freeform 11"/>
            <p:cNvSpPr>
              <a:spLocks/>
            </p:cNvSpPr>
            <p:nvPr/>
          </p:nvSpPr>
          <p:spPr bwMode="auto">
            <a:xfrm>
              <a:off x="3067521" y="3782459"/>
              <a:ext cx="65576" cy="65576"/>
            </a:xfrm>
            <a:custGeom>
              <a:avLst/>
              <a:gdLst>
                <a:gd name="T0" fmla="*/ 72 w 426"/>
                <a:gd name="T1" fmla="*/ 374 h 426"/>
                <a:gd name="T2" fmla="*/ 108 w 426"/>
                <a:gd name="T3" fmla="*/ 398 h 426"/>
                <a:gd name="T4" fmla="*/ 146 w 426"/>
                <a:gd name="T5" fmla="*/ 416 h 426"/>
                <a:gd name="T6" fmla="*/ 186 w 426"/>
                <a:gd name="T7" fmla="*/ 424 h 426"/>
                <a:gd name="T8" fmla="*/ 226 w 426"/>
                <a:gd name="T9" fmla="*/ 426 h 426"/>
                <a:gd name="T10" fmla="*/ 268 w 426"/>
                <a:gd name="T11" fmla="*/ 418 h 426"/>
                <a:gd name="T12" fmla="*/ 306 w 426"/>
                <a:gd name="T13" fmla="*/ 404 h 426"/>
                <a:gd name="T14" fmla="*/ 342 w 426"/>
                <a:gd name="T15" fmla="*/ 382 h 426"/>
                <a:gd name="T16" fmla="*/ 374 w 426"/>
                <a:gd name="T17" fmla="*/ 352 h 426"/>
                <a:gd name="T18" fmla="*/ 386 w 426"/>
                <a:gd name="T19" fmla="*/ 336 h 426"/>
                <a:gd name="T20" fmla="*/ 408 w 426"/>
                <a:gd name="T21" fmla="*/ 298 h 426"/>
                <a:gd name="T22" fmla="*/ 420 w 426"/>
                <a:gd name="T23" fmla="*/ 260 h 426"/>
                <a:gd name="T24" fmla="*/ 426 w 426"/>
                <a:gd name="T25" fmla="*/ 218 h 426"/>
                <a:gd name="T26" fmla="*/ 424 w 426"/>
                <a:gd name="T27" fmla="*/ 178 h 426"/>
                <a:gd name="T28" fmla="*/ 412 w 426"/>
                <a:gd name="T29" fmla="*/ 138 h 426"/>
                <a:gd name="T30" fmla="*/ 394 w 426"/>
                <a:gd name="T31" fmla="*/ 100 h 426"/>
                <a:gd name="T32" fmla="*/ 368 w 426"/>
                <a:gd name="T33" fmla="*/ 68 h 426"/>
                <a:gd name="T34" fmla="*/ 354 w 426"/>
                <a:gd name="T35" fmla="*/ 52 h 426"/>
                <a:gd name="T36" fmla="*/ 318 w 426"/>
                <a:gd name="T37" fmla="*/ 26 h 426"/>
                <a:gd name="T38" fmla="*/ 280 w 426"/>
                <a:gd name="T39" fmla="*/ 10 h 426"/>
                <a:gd name="T40" fmla="*/ 240 w 426"/>
                <a:gd name="T41" fmla="*/ 0 h 426"/>
                <a:gd name="T42" fmla="*/ 198 w 426"/>
                <a:gd name="T43" fmla="*/ 0 h 426"/>
                <a:gd name="T44" fmla="*/ 158 w 426"/>
                <a:gd name="T45" fmla="*/ 6 h 426"/>
                <a:gd name="T46" fmla="*/ 120 w 426"/>
                <a:gd name="T47" fmla="*/ 20 h 426"/>
                <a:gd name="T48" fmla="*/ 84 w 426"/>
                <a:gd name="T49" fmla="*/ 42 h 426"/>
                <a:gd name="T50" fmla="*/ 52 w 426"/>
                <a:gd name="T51" fmla="*/ 72 h 426"/>
                <a:gd name="T52" fmla="*/ 38 w 426"/>
                <a:gd name="T53" fmla="*/ 90 h 426"/>
                <a:gd name="T54" fmla="*/ 18 w 426"/>
                <a:gd name="T55" fmla="*/ 126 h 426"/>
                <a:gd name="T56" fmla="*/ 4 w 426"/>
                <a:gd name="T57" fmla="*/ 166 h 426"/>
                <a:gd name="T58" fmla="*/ 0 w 426"/>
                <a:gd name="T59" fmla="*/ 206 h 426"/>
                <a:gd name="T60" fmla="*/ 2 w 426"/>
                <a:gd name="T61" fmla="*/ 248 h 426"/>
                <a:gd name="T62" fmla="*/ 12 w 426"/>
                <a:gd name="T63" fmla="*/ 286 h 426"/>
                <a:gd name="T64" fmla="*/ 30 w 426"/>
                <a:gd name="T65" fmla="*/ 324 h 426"/>
                <a:gd name="T66" fmla="*/ 56 w 426"/>
                <a:gd name="T67" fmla="*/ 358 h 426"/>
                <a:gd name="T68" fmla="*/ 72 w 426"/>
                <a:gd name="T69" fmla="*/ 37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72" y="374"/>
                  </a:moveTo>
                  <a:lnTo>
                    <a:pt x="72" y="374"/>
                  </a:lnTo>
                  <a:lnTo>
                    <a:pt x="90" y="386"/>
                  </a:lnTo>
                  <a:lnTo>
                    <a:pt x="108" y="398"/>
                  </a:lnTo>
                  <a:lnTo>
                    <a:pt x="126" y="408"/>
                  </a:lnTo>
                  <a:lnTo>
                    <a:pt x="146" y="416"/>
                  </a:lnTo>
                  <a:lnTo>
                    <a:pt x="166" y="420"/>
                  </a:lnTo>
                  <a:lnTo>
                    <a:pt x="186" y="424"/>
                  </a:lnTo>
                  <a:lnTo>
                    <a:pt x="206" y="426"/>
                  </a:lnTo>
                  <a:lnTo>
                    <a:pt x="226" y="426"/>
                  </a:lnTo>
                  <a:lnTo>
                    <a:pt x="248" y="422"/>
                  </a:lnTo>
                  <a:lnTo>
                    <a:pt x="268" y="418"/>
                  </a:lnTo>
                  <a:lnTo>
                    <a:pt x="286" y="412"/>
                  </a:lnTo>
                  <a:lnTo>
                    <a:pt x="306" y="404"/>
                  </a:lnTo>
                  <a:lnTo>
                    <a:pt x="324" y="394"/>
                  </a:lnTo>
                  <a:lnTo>
                    <a:pt x="342" y="382"/>
                  </a:lnTo>
                  <a:lnTo>
                    <a:pt x="358" y="368"/>
                  </a:lnTo>
                  <a:lnTo>
                    <a:pt x="374" y="352"/>
                  </a:lnTo>
                  <a:lnTo>
                    <a:pt x="374" y="352"/>
                  </a:lnTo>
                  <a:lnTo>
                    <a:pt x="386" y="336"/>
                  </a:lnTo>
                  <a:lnTo>
                    <a:pt x="398" y="318"/>
                  </a:lnTo>
                  <a:lnTo>
                    <a:pt x="408" y="298"/>
                  </a:lnTo>
                  <a:lnTo>
                    <a:pt x="416" y="280"/>
                  </a:lnTo>
                  <a:lnTo>
                    <a:pt x="420" y="260"/>
                  </a:lnTo>
                  <a:lnTo>
                    <a:pt x="424" y="240"/>
                  </a:lnTo>
                  <a:lnTo>
                    <a:pt x="426" y="218"/>
                  </a:lnTo>
                  <a:lnTo>
                    <a:pt x="426" y="198"/>
                  </a:lnTo>
                  <a:lnTo>
                    <a:pt x="424" y="178"/>
                  </a:lnTo>
                  <a:lnTo>
                    <a:pt x="418" y="158"/>
                  </a:lnTo>
                  <a:lnTo>
                    <a:pt x="412" y="138"/>
                  </a:lnTo>
                  <a:lnTo>
                    <a:pt x="404" y="120"/>
                  </a:lnTo>
                  <a:lnTo>
                    <a:pt x="394" y="100"/>
                  </a:lnTo>
                  <a:lnTo>
                    <a:pt x="382" y="84"/>
                  </a:lnTo>
                  <a:lnTo>
                    <a:pt x="368" y="68"/>
                  </a:lnTo>
                  <a:lnTo>
                    <a:pt x="354" y="52"/>
                  </a:lnTo>
                  <a:lnTo>
                    <a:pt x="354" y="52"/>
                  </a:lnTo>
                  <a:lnTo>
                    <a:pt x="336" y="38"/>
                  </a:lnTo>
                  <a:lnTo>
                    <a:pt x="318" y="26"/>
                  </a:lnTo>
                  <a:lnTo>
                    <a:pt x="300" y="18"/>
                  </a:lnTo>
                  <a:lnTo>
                    <a:pt x="280" y="10"/>
                  </a:lnTo>
                  <a:lnTo>
                    <a:pt x="260" y="4"/>
                  </a:lnTo>
                  <a:lnTo>
                    <a:pt x="240" y="0"/>
                  </a:lnTo>
                  <a:lnTo>
                    <a:pt x="218" y="0"/>
                  </a:lnTo>
                  <a:lnTo>
                    <a:pt x="198" y="0"/>
                  </a:lnTo>
                  <a:lnTo>
                    <a:pt x="178" y="2"/>
                  </a:lnTo>
                  <a:lnTo>
                    <a:pt x="158" y="6"/>
                  </a:lnTo>
                  <a:lnTo>
                    <a:pt x="138" y="12"/>
                  </a:lnTo>
                  <a:lnTo>
                    <a:pt x="120" y="20"/>
                  </a:lnTo>
                  <a:lnTo>
                    <a:pt x="102" y="30"/>
                  </a:lnTo>
                  <a:lnTo>
                    <a:pt x="84" y="42"/>
                  </a:lnTo>
                  <a:lnTo>
                    <a:pt x="68" y="56"/>
                  </a:lnTo>
                  <a:lnTo>
                    <a:pt x="52" y="72"/>
                  </a:lnTo>
                  <a:lnTo>
                    <a:pt x="52" y="72"/>
                  </a:lnTo>
                  <a:lnTo>
                    <a:pt x="38" y="90"/>
                  </a:lnTo>
                  <a:lnTo>
                    <a:pt x="28" y="108"/>
                  </a:lnTo>
                  <a:lnTo>
                    <a:pt x="18" y="126"/>
                  </a:lnTo>
                  <a:lnTo>
                    <a:pt x="10" y="146"/>
                  </a:lnTo>
                  <a:lnTo>
                    <a:pt x="4" y="166"/>
                  </a:lnTo>
                  <a:lnTo>
                    <a:pt x="2" y="186"/>
                  </a:lnTo>
                  <a:lnTo>
                    <a:pt x="0" y="206"/>
                  </a:lnTo>
                  <a:lnTo>
                    <a:pt x="0" y="226"/>
                  </a:lnTo>
                  <a:lnTo>
                    <a:pt x="2" y="248"/>
                  </a:lnTo>
                  <a:lnTo>
                    <a:pt x="6" y="268"/>
                  </a:lnTo>
                  <a:lnTo>
                    <a:pt x="12" y="286"/>
                  </a:lnTo>
                  <a:lnTo>
                    <a:pt x="20" y="306"/>
                  </a:lnTo>
                  <a:lnTo>
                    <a:pt x="30" y="324"/>
                  </a:lnTo>
                  <a:lnTo>
                    <a:pt x="42" y="342"/>
                  </a:lnTo>
                  <a:lnTo>
                    <a:pt x="56" y="358"/>
                  </a:lnTo>
                  <a:lnTo>
                    <a:pt x="72" y="374"/>
                  </a:lnTo>
                  <a:lnTo>
                    <a:pt x="72" y="374"/>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6" name="Freeform 12"/>
            <p:cNvSpPr>
              <a:spLocks/>
            </p:cNvSpPr>
            <p:nvPr/>
          </p:nvSpPr>
          <p:spPr bwMode="auto">
            <a:xfrm>
              <a:off x="3160805" y="3885596"/>
              <a:ext cx="30171" cy="157321"/>
            </a:xfrm>
            <a:custGeom>
              <a:avLst/>
              <a:gdLst>
                <a:gd name="T0" fmla="*/ 0 w 196"/>
                <a:gd name="T1" fmla="*/ 924 h 1022"/>
                <a:gd name="T2" fmla="*/ 0 w 196"/>
                <a:gd name="T3" fmla="*/ 924 h 1022"/>
                <a:gd name="T4" fmla="*/ 0 w 196"/>
                <a:gd name="T5" fmla="*/ 94 h 1022"/>
                <a:gd name="T6" fmla="*/ 0 w 196"/>
                <a:gd name="T7" fmla="*/ 94 h 1022"/>
                <a:gd name="T8" fmla="*/ 2 w 196"/>
                <a:gd name="T9" fmla="*/ 74 h 1022"/>
                <a:gd name="T10" fmla="*/ 8 w 196"/>
                <a:gd name="T11" fmla="*/ 58 h 1022"/>
                <a:gd name="T12" fmla="*/ 18 w 196"/>
                <a:gd name="T13" fmla="*/ 42 h 1022"/>
                <a:gd name="T14" fmla="*/ 30 w 196"/>
                <a:gd name="T15" fmla="*/ 28 h 1022"/>
                <a:gd name="T16" fmla="*/ 44 w 196"/>
                <a:gd name="T17" fmla="*/ 16 h 1022"/>
                <a:gd name="T18" fmla="*/ 62 w 196"/>
                <a:gd name="T19" fmla="*/ 8 h 1022"/>
                <a:gd name="T20" fmla="*/ 80 w 196"/>
                <a:gd name="T21" fmla="*/ 2 h 1022"/>
                <a:gd name="T22" fmla="*/ 100 w 196"/>
                <a:gd name="T23" fmla="*/ 0 h 1022"/>
                <a:gd name="T24" fmla="*/ 100 w 196"/>
                <a:gd name="T25" fmla="*/ 0 h 1022"/>
                <a:gd name="T26" fmla="*/ 120 w 196"/>
                <a:gd name="T27" fmla="*/ 2 h 1022"/>
                <a:gd name="T28" fmla="*/ 138 w 196"/>
                <a:gd name="T29" fmla="*/ 8 h 1022"/>
                <a:gd name="T30" fmla="*/ 154 w 196"/>
                <a:gd name="T31" fmla="*/ 16 h 1022"/>
                <a:gd name="T32" fmla="*/ 168 w 196"/>
                <a:gd name="T33" fmla="*/ 28 h 1022"/>
                <a:gd name="T34" fmla="*/ 180 w 196"/>
                <a:gd name="T35" fmla="*/ 42 h 1022"/>
                <a:gd name="T36" fmla="*/ 188 w 196"/>
                <a:gd name="T37" fmla="*/ 58 h 1022"/>
                <a:gd name="T38" fmla="*/ 194 w 196"/>
                <a:gd name="T39" fmla="*/ 74 h 1022"/>
                <a:gd name="T40" fmla="*/ 196 w 196"/>
                <a:gd name="T41" fmla="*/ 94 h 1022"/>
                <a:gd name="T42" fmla="*/ 196 w 196"/>
                <a:gd name="T43" fmla="*/ 94 h 1022"/>
                <a:gd name="T44" fmla="*/ 196 w 196"/>
                <a:gd name="T45" fmla="*/ 924 h 1022"/>
                <a:gd name="T46" fmla="*/ 196 w 196"/>
                <a:gd name="T47" fmla="*/ 924 h 1022"/>
                <a:gd name="T48" fmla="*/ 194 w 196"/>
                <a:gd name="T49" fmla="*/ 944 h 1022"/>
                <a:gd name="T50" fmla="*/ 188 w 196"/>
                <a:gd name="T51" fmla="*/ 962 h 1022"/>
                <a:gd name="T52" fmla="*/ 180 w 196"/>
                <a:gd name="T53" fmla="*/ 978 h 1022"/>
                <a:gd name="T54" fmla="*/ 168 w 196"/>
                <a:gd name="T55" fmla="*/ 994 h 1022"/>
                <a:gd name="T56" fmla="*/ 154 w 196"/>
                <a:gd name="T57" fmla="*/ 1004 h 1022"/>
                <a:gd name="T58" fmla="*/ 138 w 196"/>
                <a:gd name="T59" fmla="*/ 1014 h 1022"/>
                <a:gd name="T60" fmla="*/ 120 w 196"/>
                <a:gd name="T61" fmla="*/ 1020 h 1022"/>
                <a:gd name="T62" fmla="*/ 100 w 196"/>
                <a:gd name="T63" fmla="*/ 1022 h 1022"/>
                <a:gd name="T64" fmla="*/ 100 w 196"/>
                <a:gd name="T65" fmla="*/ 1022 h 1022"/>
                <a:gd name="T66" fmla="*/ 80 w 196"/>
                <a:gd name="T67" fmla="*/ 1020 h 1022"/>
                <a:gd name="T68" fmla="*/ 62 w 196"/>
                <a:gd name="T69" fmla="*/ 1014 h 1022"/>
                <a:gd name="T70" fmla="*/ 44 w 196"/>
                <a:gd name="T71" fmla="*/ 1004 h 1022"/>
                <a:gd name="T72" fmla="*/ 30 w 196"/>
                <a:gd name="T73" fmla="*/ 994 h 1022"/>
                <a:gd name="T74" fmla="*/ 18 w 196"/>
                <a:gd name="T75" fmla="*/ 978 h 1022"/>
                <a:gd name="T76" fmla="*/ 8 w 196"/>
                <a:gd name="T77" fmla="*/ 962 h 1022"/>
                <a:gd name="T78" fmla="*/ 2 w 196"/>
                <a:gd name="T79" fmla="*/ 944 h 1022"/>
                <a:gd name="T80" fmla="*/ 0 w 196"/>
                <a:gd name="T81" fmla="*/ 924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022">
                  <a:moveTo>
                    <a:pt x="0" y="924"/>
                  </a:moveTo>
                  <a:lnTo>
                    <a:pt x="0" y="924"/>
                  </a:lnTo>
                  <a:lnTo>
                    <a:pt x="0" y="94"/>
                  </a:lnTo>
                  <a:lnTo>
                    <a:pt x="0" y="94"/>
                  </a:lnTo>
                  <a:lnTo>
                    <a:pt x="2" y="74"/>
                  </a:lnTo>
                  <a:lnTo>
                    <a:pt x="8" y="58"/>
                  </a:lnTo>
                  <a:lnTo>
                    <a:pt x="18" y="42"/>
                  </a:lnTo>
                  <a:lnTo>
                    <a:pt x="30" y="28"/>
                  </a:lnTo>
                  <a:lnTo>
                    <a:pt x="44" y="16"/>
                  </a:lnTo>
                  <a:lnTo>
                    <a:pt x="62" y="8"/>
                  </a:lnTo>
                  <a:lnTo>
                    <a:pt x="80" y="2"/>
                  </a:lnTo>
                  <a:lnTo>
                    <a:pt x="100" y="0"/>
                  </a:lnTo>
                  <a:lnTo>
                    <a:pt x="100" y="0"/>
                  </a:lnTo>
                  <a:lnTo>
                    <a:pt x="120" y="2"/>
                  </a:lnTo>
                  <a:lnTo>
                    <a:pt x="138" y="8"/>
                  </a:lnTo>
                  <a:lnTo>
                    <a:pt x="154" y="16"/>
                  </a:lnTo>
                  <a:lnTo>
                    <a:pt x="168" y="28"/>
                  </a:lnTo>
                  <a:lnTo>
                    <a:pt x="180" y="42"/>
                  </a:lnTo>
                  <a:lnTo>
                    <a:pt x="188" y="58"/>
                  </a:lnTo>
                  <a:lnTo>
                    <a:pt x="194" y="74"/>
                  </a:lnTo>
                  <a:lnTo>
                    <a:pt x="196" y="94"/>
                  </a:lnTo>
                  <a:lnTo>
                    <a:pt x="196" y="94"/>
                  </a:lnTo>
                  <a:lnTo>
                    <a:pt x="196" y="924"/>
                  </a:lnTo>
                  <a:lnTo>
                    <a:pt x="196" y="924"/>
                  </a:lnTo>
                  <a:lnTo>
                    <a:pt x="194" y="944"/>
                  </a:lnTo>
                  <a:lnTo>
                    <a:pt x="188" y="962"/>
                  </a:lnTo>
                  <a:lnTo>
                    <a:pt x="180" y="978"/>
                  </a:lnTo>
                  <a:lnTo>
                    <a:pt x="168" y="994"/>
                  </a:lnTo>
                  <a:lnTo>
                    <a:pt x="154" y="1004"/>
                  </a:lnTo>
                  <a:lnTo>
                    <a:pt x="138" y="1014"/>
                  </a:lnTo>
                  <a:lnTo>
                    <a:pt x="120" y="1020"/>
                  </a:lnTo>
                  <a:lnTo>
                    <a:pt x="100" y="1022"/>
                  </a:lnTo>
                  <a:lnTo>
                    <a:pt x="100" y="1022"/>
                  </a:lnTo>
                  <a:lnTo>
                    <a:pt x="80" y="1020"/>
                  </a:lnTo>
                  <a:lnTo>
                    <a:pt x="62" y="1014"/>
                  </a:lnTo>
                  <a:lnTo>
                    <a:pt x="44" y="1004"/>
                  </a:lnTo>
                  <a:lnTo>
                    <a:pt x="30" y="994"/>
                  </a:lnTo>
                  <a:lnTo>
                    <a:pt x="18" y="978"/>
                  </a:lnTo>
                  <a:lnTo>
                    <a:pt x="8" y="962"/>
                  </a:lnTo>
                  <a:lnTo>
                    <a:pt x="2" y="944"/>
                  </a:lnTo>
                  <a:lnTo>
                    <a:pt x="0" y="9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7" name="Freeform 13"/>
            <p:cNvSpPr>
              <a:spLocks/>
            </p:cNvSpPr>
            <p:nvPr/>
          </p:nvSpPr>
          <p:spPr bwMode="auto">
            <a:xfrm>
              <a:off x="3160805" y="3885596"/>
              <a:ext cx="30171" cy="157321"/>
            </a:xfrm>
            <a:custGeom>
              <a:avLst/>
              <a:gdLst>
                <a:gd name="T0" fmla="*/ 0 w 196"/>
                <a:gd name="T1" fmla="*/ 924 h 1022"/>
                <a:gd name="T2" fmla="*/ 0 w 196"/>
                <a:gd name="T3" fmla="*/ 924 h 1022"/>
                <a:gd name="T4" fmla="*/ 0 w 196"/>
                <a:gd name="T5" fmla="*/ 94 h 1022"/>
                <a:gd name="T6" fmla="*/ 0 w 196"/>
                <a:gd name="T7" fmla="*/ 94 h 1022"/>
                <a:gd name="T8" fmla="*/ 2 w 196"/>
                <a:gd name="T9" fmla="*/ 74 h 1022"/>
                <a:gd name="T10" fmla="*/ 8 w 196"/>
                <a:gd name="T11" fmla="*/ 58 h 1022"/>
                <a:gd name="T12" fmla="*/ 18 w 196"/>
                <a:gd name="T13" fmla="*/ 42 h 1022"/>
                <a:gd name="T14" fmla="*/ 30 w 196"/>
                <a:gd name="T15" fmla="*/ 28 h 1022"/>
                <a:gd name="T16" fmla="*/ 44 w 196"/>
                <a:gd name="T17" fmla="*/ 16 h 1022"/>
                <a:gd name="T18" fmla="*/ 62 w 196"/>
                <a:gd name="T19" fmla="*/ 8 h 1022"/>
                <a:gd name="T20" fmla="*/ 80 w 196"/>
                <a:gd name="T21" fmla="*/ 2 h 1022"/>
                <a:gd name="T22" fmla="*/ 100 w 196"/>
                <a:gd name="T23" fmla="*/ 0 h 1022"/>
                <a:gd name="T24" fmla="*/ 100 w 196"/>
                <a:gd name="T25" fmla="*/ 0 h 1022"/>
                <a:gd name="T26" fmla="*/ 120 w 196"/>
                <a:gd name="T27" fmla="*/ 2 h 1022"/>
                <a:gd name="T28" fmla="*/ 138 w 196"/>
                <a:gd name="T29" fmla="*/ 8 h 1022"/>
                <a:gd name="T30" fmla="*/ 154 w 196"/>
                <a:gd name="T31" fmla="*/ 16 h 1022"/>
                <a:gd name="T32" fmla="*/ 168 w 196"/>
                <a:gd name="T33" fmla="*/ 28 h 1022"/>
                <a:gd name="T34" fmla="*/ 180 w 196"/>
                <a:gd name="T35" fmla="*/ 42 h 1022"/>
                <a:gd name="T36" fmla="*/ 188 w 196"/>
                <a:gd name="T37" fmla="*/ 58 h 1022"/>
                <a:gd name="T38" fmla="*/ 194 w 196"/>
                <a:gd name="T39" fmla="*/ 74 h 1022"/>
                <a:gd name="T40" fmla="*/ 196 w 196"/>
                <a:gd name="T41" fmla="*/ 94 h 1022"/>
                <a:gd name="T42" fmla="*/ 196 w 196"/>
                <a:gd name="T43" fmla="*/ 94 h 1022"/>
                <a:gd name="T44" fmla="*/ 196 w 196"/>
                <a:gd name="T45" fmla="*/ 924 h 1022"/>
                <a:gd name="T46" fmla="*/ 196 w 196"/>
                <a:gd name="T47" fmla="*/ 924 h 1022"/>
                <a:gd name="T48" fmla="*/ 194 w 196"/>
                <a:gd name="T49" fmla="*/ 944 h 1022"/>
                <a:gd name="T50" fmla="*/ 188 w 196"/>
                <a:gd name="T51" fmla="*/ 962 h 1022"/>
                <a:gd name="T52" fmla="*/ 180 w 196"/>
                <a:gd name="T53" fmla="*/ 978 h 1022"/>
                <a:gd name="T54" fmla="*/ 168 w 196"/>
                <a:gd name="T55" fmla="*/ 994 h 1022"/>
                <a:gd name="T56" fmla="*/ 154 w 196"/>
                <a:gd name="T57" fmla="*/ 1004 h 1022"/>
                <a:gd name="T58" fmla="*/ 138 w 196"/>
                <a:gd name="T59" fmla="*/ 1014 h 1022"/>
                <a:gd name="T60" fmla="*/ 120 w 196"/>
                <a:gd name="T61" fmla="*/ 1020 h 1022"/>
                <a:gd name="T62" fmla="*/ 100 w 196"/>
                <a:gd name="T63" fmla="*/ 1022 h 1022"/>
                <a:gd name="T64" fmla="*/ 100 w 196"/>
                <a:gd name="T65" fmla="*/ 1022 h 1022"/>
                <a:gd name="T66" fmla="*/ 80 w 196"/>
                <a:gd name="T67" fmla="*/ 1020 h 1022"/>
                <a:gd name="T68" fmla="*/ 62 w 196"/>
                <a:gd name="T69" fmla="*/ 1014 h 1022"/>
                <a:gd name="T70" fmla="*/ 44 w 196"/>
                <a:gd name="T71" fmla="*/ 1004 h 1022"/>
                <a:gd name="T72" fmla="*/ 30 w 196"/>
                <a:gd name="T73" fmla="*/ 994 h 1022"/>
                <a:gd name="T74" fmla="*/ 18 w 196"/>
                <a:gd name="T75" fmla="*/ 978 h 1022"/>
                <a:gd name="T76" fmla="*/ 8 w 196"/>
                <a:gd name="T77" fmla="*/ 962 h 1022"/>
                <a:gd name="T78" fmla="*/ 2 w 196"/>
                <a:gd name="T79" fmla="*/ 944 h 1022"/>
                <a:gd name="T80" fmla="*/ 0 w 196"/>
                <a:gd name="T81" fmla="*/ 924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022">
                  <a:moveTo>
                    <a:pt x="0" y="924"/>
                  </a:moveTo>
                  <a:lnTo>
                    <a:pt x="0" y="924"/>
                  </a:lnTo>
                  <a:lnTo>
                    <a:pt x="0" y="94"/>
                  </a:lnTo>
                  <a:lnTo>
                    <a:pt x="0" y="94"/>
                  </a:lnTo>
                  <a:lnTo>
                    <a:pt x="2" y="74"/>
                  </a:lnTo>
                  <a:lnTo>
                    <a:pt x="8" y="58"/>
                  </a:lnTo>
                  <a:lnTo>
                    <a:pt x="18" y="42"/>
                  </a:lnTo>
                  <a:lnTo>
                    <a:pt x="30" y="28"/>
                  </a:lnTo>
                  <a:lnTo>
                    <a:pt x="44" y="16"/>
                  </a:lnTo>
                  <a:lnTo>
                    <a:pt x="62" y="8"/>
                  </a:lnTo>
                  <a:lnTo>
                    <a:pt x="80" y="2"/>
                  </a:lnTo>
                  <a:lnTo>
                    <a:pt x="100" y="0"/>
                  </a:lnTo>
                  <a:lnTo>
                    <a:pt x="100" y="0"/>
                  </a:lnTo>
                  <a:lnTo>
                    <a:pt x="120" y="2"/>
                  </a:lnTo>
                  <a:lnTo>
                    <a:pt x="138" y="8"/>
                  </a:lnTo>
                  <a:lnTo>
                    <a:pt x="154" y="16"/>
                  </a:lnTo>
                  <a:lnTo>
                    <a:pt x="168" y="28"/>
                  </a:lnTo>
                  <a:lnTo>
                    <a:pt x="180" y="42"/>
                  </a:lnTo>
                  <a:lnTo>
                    <a:pt x="188" y="58"/>
                  </a:lnTo>
                  <a:lnTo>
                    <a:pt x="194" y="74"/>
                  </a:lnTo>
                  <a:lnTo>
                    <a:pt x="196" y="94"/>
                  </a:lnTo>
                  <a:lnTo>
                    <a:pt x="196" y="94"/>
                  </a:lnTo>
                  <a:lnTo>
                    <a:pt x="196" y="924"/>
                  </a:lnTo>
                  <a:lnTo>
                    <a:pt x="196" y="924"/>
                  </a:lnTo>
                  <a:lnTo>
                    <a:pt x="194" y="944"/>
                  </a:lnTo>
                  <a:lnTo>
                    <a:pt x="188" y="962"/>
                  </a:lnTo>
                  <a:lnTo>
                    <a:pt x="180" y="978"/>
                  </a:lnTo>
                  <a:lnTo>
                    <a:pt x="168" y="994"/>
                  </a:lnTo>
                  <a:lnTo>
                    <a:pt x="154" y="1004"/>
                  </a:lnTo>
                  <a:lnTo>
                    <a:pt x="138" y="1014"/>
                  </a:lnTo>
                  <a:lnTo>
                    <a:pt x="120" y="1020"/>
                  </a:lnTo>
                  <a:lnTo>
                    <a:pt x="100" y="1022"/>
                  </a:lnTo>
                  <a:lnTo>
                    <a:pt x="100" y="1022"/>
                  </a:lnTo>
                  <a:lnTo>
                    <a:pt x="80" y="1020"/>
                  </a:lnTo>
                  <a:lnTo>
                    <a:pt x="62" y="1014"/>
                  </a:lnTo>
                  <a:lnTo>
                    <a:pt x="44" y="1004"/>
                  </a:lnTo>
                  <a:lnTo>
                    <a:pt x="30" y="994"/>
                  </a:lnTo>
                  <a:lnTo>
                    <a:pt x="18" y="978"/>
                  </a:lnTo>
                  <a:lnTo>
                    <a:pt x="8" y="962"/>
                  </a:lnTo>
                  <a:lnTo>
                    <a:pt x="2" y="944"/>
                  </a:lnTo>
                  <a:lnTo>
                    <a:pt x="0" y="9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8" name="Freeform 14"/>
            <p:cNvSpPr>
              <a:spLocks/>
            </p:cNvSpPr>
            <p:nvPr/>
          </p:nvSpPr>
          <p:spPr bwMode="auto">
            <a:xfrm>
              <a:off x="3097692" y="3948709"/>
              <a:ext cx="157321" cy="29556"/>
            </a:xfrm>
            <a:custGeom>
              <a:avLst/>
              <a:gdLst>
                <a:gd name="T0" fmla="*/ 94 w 1022"/>
                <a:gd name="T1" fmla="*/ 0 h 192"/>
                <a:gd name="T2" fmla="*/ 94 w 1022"/>
                <a:gd name="T3" fmla="*/ 0 h 192"/>
                <a:gd name="T4" fmla="*/ 924 w 1022"/>
                <a:gd name="T5" fmla="*/ 0 h 192"/>
                <a:gd name="T6" fmla="*/ 924 w 1022"/>
                <a:gd name="T7" fmla="*/ 0 h 192"/>
                <a:gd name="T8" fmla="*/ 942 w 1022"/>
                <a:gd name="T9" fmla="*/ 2 h 192"/>
                <a:gd name="T10" fmla="*/ 960 w 1022"/>
                <a:gd name="T11" fmla="*/ 8 h 192"/>
                <a:gd name="T12" fmla="*/ 978 w 1022"/>
                <a:gd name="T13" fmla="*/ 16 h 192"/>
                <a:gd name="T14" fmla="*/ 992 w 1022"/>
                <a:gd name="T15" fmla="*/ 28 h 192"/>
                <a:gd name="T16" fmla="*/ 1004 w 1022"/>
                <a:gd name="T17" fmla="*/ 44 h 192"/>
                <a:gd name="T18" fmla="*/ 1014 w 1022"/>
                <a:gd name="T19" fmla="*/ 60 h 192"/>
                <a:gd name="T20" fmla="*/ 1020 w 1022"/>
                <a:gd name="T21" fmla="*/ 78 h 192"/>
                <a:gd name="T22" fmla="*/ 1022 w 1022"/>
                <a:gd name="T23" fmla="*/ 98 h 192"/>
                <a:gd name="T24" fmla="*/ 1022 w 1022"/>
                <a:gd name="T25" fmla="*/ 98 h 192"/>
                <a:gd name="T26" fmla="*/ 1020 w 1022"/>
                <a:gd name="T27" fmla="*/ 116 h 192"/>
                <a:gd name="T28" fmla="*/ 1014 w 1022"/>
                <a:gd name="T29" fmla="*/ 134 h 192"/>
                <a:gd name="T30" fmla="*/ 1004 w 1022"/>
                <a:gd name="T31" fmla="*/ 150 h 192"/>
                <a:gd name="T32" fmla="*/ 992 w 1022"/>
                <a:gd name="T33" fmla="*/ 164 h 192"/>
                <a:gd name="T34" fmla="*/ 978 w 1022"/>
                <a:gd name="T35" fmla="*/ 176 h 192"/>
                <a:gd name="T36" fmla="*/ 960 w 1022"/>
                <a:gd name="T37" fmla="*/ 184 h 192"/>
                <a:gd name="T38" fmla="*/ 942 w 1022"/>
                <a:gd name="T39" fmla="*/ 190 h 192"/>
                <a:gd name="T40" fmla="*/ 924 w 1022"/>
                <a:gd name="T41" fmla="*/ 192 h 192"/>
                <a:gd name="T42" fmla="*/ 924 w 1022"/>
                <a:gd name="T43" fmla="*/ 192 h 192"/>
                <a:gd name="T44" fmla="*/ 94 w 1022"/>
                <a:gd name="T45" fmla="*/ 192 h 192"/>
                <a:gd name="T46" fmla="*/ 94 w 1022"/>
                <a:gd name="T47" fmla="*/ 192 h 192"/>
                <a:gd name="T48" fmla="*/ 76 w 1022"/>
                <a:gd name="T49" fmla="*/ 190 h 192"/>
                <a:gd name="T50" fmla="*/ 58 w 1022"/>
                <a:gd name="T51" fmla="*/ 184 h 192"/>
                <a:gd name="T52" fmla="*/ 42 w 1022"/>
                <a:gd name="T53" fmla="*/ 176 h 192"/>
                <a:gd name="T54" fmla="*/ 28 w 1022"/>
                <a:gd name="T55" fmla="*/ 164 h 192"/>
                <a:gd name="T56" fmla="*/ 16 w 1022"/>
                <a:gd name="T57" fmla="*/ 150 h 192"/>
                <a:gd name="T58" fmla="*/ 8 w 1022"/>
                <a:gd name="T59" fmla="*/ 134 h 192"/>
                <a:gd name="T60" fmla="*/ 2 w 1022"/>
                <a:gd name="T61" fmla="*/ 116 h 192"/>
                <a:gd name="T62" fmla="*/ 0 w 1022"/>
                <a:gd name="T63" fmla="*/ 98 h 192"/>
                <a:gd name="T64" fmla="*/ 0 w 1022"/>
                <a:gd name="T65" fmla="*/ 98 h 192"/>
                <a:gd name="T66" fmla="*/ 2 w 1022"/>
                <a:gd name="T67" fmla="*/ 78 h 192"/>
                <a:gd name="T68" fmla="*/ 8 w 1022"/>
                <a:gd name="T69" fmla="*/ 60 h 192"/>
                <a:gd name="T70" fmla="*/ 16 w 1022"/>
                <a:gd name="T71" fmla="*/ 44 h 192"/>
                <a:gd name="T72" fmla="*/ 28 w 1022"/>
                <a:gd name="T73" fmla="*/ 28 h 192"/>
                <a:gd name="T74" fmla="*/ 42 w 1022"/>
                <a:gd name="T75" fmla="*/ 16 h 192"/>
                <a:gd name="T76" fmla="*/ 58 w 1022"/>
                <a:gd name="T77" fmla="*/ 8 h 192"/>
                <a:gd name="T78" fmla="*/ 76 w 1022"/>
                <a:gd name="T79" fmla="*/ 2 h 192"/>
                <a:gd name="T80" fmla="*/ 94 w 1022"/>
                <a:gd name="T8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2" h="192">
                  <a:moveTo>
                    <a:pt x="94" y="0"/>
                  </a:moveTo>
                  <a:lnTo>
                    <a:pt x="94" y="0"/>
                  </a:lnTo>
                  <a:lnTo>
                    <a:pt x="924" y="0"/>
                  </a:lnTo>
                  <a:lnTo>
                    <a:pt x="924" y="0"/>
                  </a:lnTo>
                  <a:lnTo>
                    <a:pt x="942" y="2"/>
                  </a:lnTo>
                  <a:lnTo>
                    <a:pt x="960" y="8"/>
                  </a:lnTo>
                  <a:lnTo>
                    <a:pt x="978" y="16"/>
                  </a:lnTo>
                  <a:lnTo>
                    <a:pt x="992" y="28"/>
                  </a:lnTo>
                  <a:lnTo>
                    <a:pt x="1004" y="44"/>
                  </a:lnTo>
                  <a:lnTo>
                    <a:pt x="1014" y="60"/>
                  </a:lnTo>
                  <a:lnTo>
                    <a:pt x="1020" y="78"/>
                  </a:lnTo>
                  <a:lnTo>
                    <a:pt x="1022" y="98"/>
                  </a:lnTo>
                  <a:lnTo>
                    <a:pt x="1022" y="98"/>
                  </a:lnTo>
                  <a:lnTo>
                    <a:pt x="1020" y="116"/>
                  </a:lnTo>
                  <a:lnTo>
                    <a:pt x="1014" y="134"/>
                  </a:lnTo>
                  <a:lnTo>
                    <a:pt x="1004" y="150"/>
                  </a:lnTo>
                  <a:lnTo>
                    <a:pt x="992" y="164"/>
                  </a:lnTo>
                  <a:lnTo>
                    <a:pt x="978" y="176"/>
                  </a:lnTo>
                  <a:lnTo>
                    <a:pt x="960" y="184"/>
                  </a:lnTo>
                  <a:lnTo>
                    <a:pt x="942" y="190"/>
                  </a:lnTo>
                  <a:lnTo>
                    <a:pt x="924" y="192"/>
                  </a:lnTo>
                  <a:lnTo>
                    <a:pt x="924" y="192"/>
                  </a:lnTo>
                  <a:lnTo>
                    <a:pt x="94" y="192"/>
                  </a:lnTo>
                  <a:lnTo>
                    <a:pt x="94" y="192"/>
                  </a:lnTo>
                  <a:lnTo>
                    <a:pt x="76" y="190"/>
                  </a:lnTo>
                  <a:lnTo>
                    <a:pt x="58" y="184"/>
                  </a:lnTo>
                  <a:lnTo>
                    <a:pt x="42" y="176"/>
                  </a:lnTo>
                  <a:lnTo>
                    <a:pt x="28" y="164"/>
                  </a:lnTo>
                  <a:lnTo>
                    <a:pt x="16" y="150"/>
                  </a:lnTo>
                  <a:lnTo>
                    <a:pt x="8" y="134"/>
                  </a:lnTo>
                  <a:lnTo>
                    <a:pt x="2" y="116"/>
                  </a:lnTo>
                  <a:lnTo>
                    <a:pt x="0" y="98"/>
                  </a:lnTo>
                  <a:lnTo>
                    <a:pt x="0" y="98"/>
                  </a:lnTo>
                  <a:lnTo>
                    <a:pt x="2" y="78"/>
                  </a:lnTo>
                  <a:lnTo>
                    <a:pt x="8" y="60"/>
                  </a:lnTo>
                  <a:lnTo>
                    <a:pt x="16" y="44"/>
                  </a:lnTo>
                  <a:lnTo>
                    <a:pt x="28" y="28"/>
                  </a:lnTo>
                  <a:lnTo>
                    <a:pt x="42" y="16"/>
                  </a:lnTo>
                  <a:lnTo>
                    <a:pt x="58" y="8"/>
                  </a:lnTo>
                  <a:lnTo>
                    <a:pt x="76" y="2"/>
                  </a:lnTo>
                  <a:lnTo>
                    <a:pt x="94"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9" name="Freeform 15"/>
            <p:cNvSpPr>
              <a:spLocks/>
            </p:cNvSpPr>
            <p:nvPr/>
          </p:nvSpPr>
          <p:spPr bwMode="auto">
            <a:xfrm>
              <a:off x="3097692" y="3948709"/>
              <a:ext cx="157321" cy="29556"/>
            </a:xfrm>
            <a:custGeom>
              <a:avLst/>
              <a:gdLst>
                <a:gd name="T0" fmla="*/ 94 w 1022"/>
                <a:gd name="T1" fmla="*/ 0 h 192"/>
                <a:gd name="T2" fmla="*/ 94 w 1022"/>
                <a:gd name="T3" fmla="*/ 0 h 192"/>
                <a:gd name="T4" fmla="*/ 924 w 1022"/>
                <a:gd name="T5" fmla="*/ 0 h 192"/>
                <a:gd name="T6" fmla="*/ 924 w 1022"/>
                <a:gd name="T7" fmla="*/ 0 h 192"/>
                <a:gd name="T8" fmla="*/ 942 w 1022"/>
                <a:gd name="T9" fmla="*/ 2 h 192"/>
                <a:gd name="T10" fmla="*/ 960 w 1022"/>
                <a:gd name="T11" fmla="*/ 8 h 192"/>
                <a:gd name="T12" fmla="*/ 978 w 1022"/>
                <a:gd name="T13" fmla="*/ 16 h 192"/>
                <a:gd name="T14" fmla="*/ 992 w 1022"/>
                <a:gd name="T15" fmla="*/ 28 h 192"/>
                <a:gd name="T16" fmla="*/ 1004 w 1022"/>
                <a:gd name="T17" fmla="*/ 44 h 192"/>
                <a:gd name="T18" fmla="*/ 1014 w 1022"/>
                <a:gd name="T19" fmla="*/ 60 h 192"/>
                <a:gd name="T20" fmla="*/ 1020 w 1022"/>
                <a:gd name="T21" fmla="*/ 78 h 192"/>
                <a:gd name="T22" fmla="*/ 1022 w 1022"/>
                <a:gd name="T23" fmla="*/ 98 h 192"/>
                <a:gd name="T24" fmla="*/ 1022 w 1022"/>
                <a:gd name="T25" fmla="*/ 98 h 192"/>
                <a:gd name="T26" fmla="*/ 1020 w 1022"/>
                <a:gd name="T27" fmla="*/ 116 h 192"/>
                <a:gd name="T28" fmla="*/ 1014 w 1022"/>
                <a:gd name="T29" fmla="*/ 134 h 192"/>
                <a:gd name="T30" fmla="*/ 1004 w 1022"/>
                <a:gd name="T31" fmla="*/ 150 h 192"/>
                <a:gd name="T32" fmla="*/ 992 w 1022"/>
                <a:gd name="T33" fmla="*/ 164 h 192"/>
                <a:gd name="T34" fmla="*/ 978 w 1022"/>
                <a:gd name="T35" fmla="*/ 176 h 192"/>
                <a:gd name="T36" fmla="*/ 960 w 1022"/>
                <a:gd name="T37" fmla="*/ 184 h 192"/>
                <a:gd name="T38" fmla="*/ 942 w 1022"/>
                <a:gd name="T39" fmla="*/ 190 h 192"/>
                <a:gd name="T40" fmla="*/ 924 w 1022"/>
                <a:gd name="T41" fmla="*/ 192 h 192"/>
                <a:gd name="T42" fmla="*/ 924 w 1022"/>
                <a:gd name="T43" fmla="*/ 192 h 192"/>
                <a:gd name="T44" fmla="*/ 94 w 1022"/>
                <a:gd name="T45" fmla="*/ 192 h 192"/>
                <a:gd name="T46" fmla="*/ 94 w 1022"/>
                <a:gd name="T47" fmla="*/ 192 h 192"/>
                <a:gd name="T48" fmla="*/ 76 w 1022"/>
                <a:gd name="T49" fmla="*/ 190 h 192"/>
                <a:gd name="T50" fmla="*/ 58 w 1022"/>
                <a:gd name="T51" fmla="*/ 184 h 192"/>
                <a:gd name="T52" fmla="*/ 42 w 1022"/>
                <a:gd name="T53" fmla="*/ 176 h 192"/>
                <a:gd name="T54" fmla="*/ 28 w 1022"/>
                <a:gd name="T55" fmla="*/ 164 h 192"/>
                <a:gd name="T56" fmla="*/ 16 w 1022"/>
                <a:gd name="T57" fmla="*/ 150 h 192"/>
                <a:gd name="T58" fmla="*/ 8 w 1022"/>
                <a:gd name="T59" fmla="*/ 134 h 192"/>
                <a:gd name="T60" fmla="*/ 2 w 1022"/>
                <a:gd name="T61" fmla="*/ 116 h 192"/>
                <a:gd name="T62" fmla="*/ 0 w 1022"/>
                <a:gd name="T63" fmla="*/ 98 h 192"/>
                <a:gd name="T64" fmla="*/ 0 w 1022"/>
                <a:gd name="T65" fmla="*/ 98 h 192"/>
                <a:gd name="T66" fmla="*/ 2 w 1022"/>
                <a:gd name="T67" fmla="*/ 78 h 192"/>
                <a:gd name="T68" fmla="*/ 8 w 1022"/>
                <a:gd name="T69" fmla="*/ 60 h 192"/>
                <a:gd name="T70" fmla="*/ 16 w 1022"/>
                <a:gd name="T71" fmla="*/ 44 h 192"/>
                <a:gd name="T72" fmla="*/ 28 w 1022"/>
                <a:gd name="T73" fmla="*/ 28 h 192"/>
                <a:gd name="T74" fmla="*/ 42 w 1022"/>
                <a:gd name="T75" fmla="*/ 16 h 192"/>
                <a:gd name="T76" fmla="*/ 58 w 1022"/>
                <a:gd name="T77" fmla="*/ 8 h 192"/>
                <a:gd name="T78" fmla="*/ 76 w 1022"/>
                <a:gd name="T79" fmla="*/ 2 h 192"/>
                <a:gd name="T80" fmla="*/ 94 w 1022"/>
                <a:gd name="T8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2" h="192">
                  <a:moveTo>
                    <a:pt x="94" y="0"/>
                  </a:moveTo>
                  <a:lnTo>
                    <a:pt x="94" y="0"/>
                  </a:lnTo>
                  <a:lnTo>
                    <a:pt x="924" y="0"/>
                  </a:lnTo>
                  <a:lnTo>
                    <a:pt x="924" y="0"/>
                  </a:lnTo>
                  <a:lnTo>
                    <a:pt x="942" y="2"/>
                  </a:lnTo>
                  <a:lnTo>
                    <a:pt x="960" y="8"/>
                  </a:lnTo>
                  <a:lnTo>
                    <a:pt x="978" y="16"/>
                  </a:lnTo>
                  <a:lnTo>
                    <a:pt x="992" y="28"/>
                  </a:lnTo>
                  <a:lnTo>
                    <a:pt x="1004" y="44"/>
                  </a:lnTo>
                  <a:lnTo>
                    <a:pt x="1014" y="60"/>
                  </a:lnTo>
                  <a:lnTo>
                    <a:pt x="1020" y="78"/>
                  </a:lnTo>
                  <a:lnTo>
                    <a:pt x="1022" y="98"/>
                  </a:lnTo>
                  <a:lnTo>
                    <a:pt x="1022" y="98"/>
                  </a:lnTo>
                  <a:lnTo>
                    <a:pt x="1020" y="116"/>
                  </a:lnTo>
                  <a:lnTo>
                    <a:pt x="1014" y="134"/>
                  </a:lnTo>
                  <a:lnTo>
                    <a:pt x="1004" y="150"/>
                  </a:lnTo>
                  <a:lnTo>
                    <a:pt x="992" y="164"/>
                  </a:lnTo>
                  <a:lnTo>
                    <a:pt x="978" y="176"/>
                  </a:lnTo>
                  <a:lnTo>
                    <a:pt x="960" y="184"/>
                  </a:lnTo>
                  <a:lnTo>
                    <a:pt x="942" y="190"/>
                  </a:lnTo>
                  <a:lnTo>
                    <a:pt x="924" y="192"/>
                  </a:lnTo>
                  <a:lnTo>
                    <a:pt x="924" y="192"/>
                  </a:lnTo>
                  <a:lnTo>
                    <a:pt x="94" y="192"/>
                  </a:lnTo>
                  <a:lnTo>
                    <a:pt x="94" y="192"/>
                  </a:lnTo>
                  <a:lnTo>
                    <a:pt x="76" y="190"/>
                  </a:lnTo>
                  <a:lnTo>
                    <a:pt x="58" y="184"/>
                  </a:lnTo>
                  <a:lnTo>
                    <a:pt x="42" y="176"/>
                  </a:lnTo>
                  <a:lnTo>
                    <a:pt x="28" y="164"/>
                  </a:lnTo>
                  <a:lnTo>
                    <a:pt x="16" y="150"/>
                  </a:lnTo>
                  <a:lnTo>
                    <a:pt x="8" y="134"/>
                  </a:lnTo>
                  <a:lnTo>
                    <a:pt x="2" y="116"/>
                  </a:lnTo>
                  <a:lnTo>
                    <a:pt x="0" y="98"/>
                  </a:lnTo>
                  <a:lnTo>
                    <a:pt x="0" y="98"/>
                  </a:lnTo>
                  <a:lnTo>
                    <a:pt x="2" y="78"/>
                  </a:lnTo>
                  <a:lnTo>
                    <a:pt x="8" y="60"/>
                  </a:lnTo>
                  <a:lnTo>
                    <a:pt x="16" y="44"/>
                  </a:lnTo>
                  <a:lnTo>
                    <a:pt x="28" y="28"/>
                  </a:lnTo>
                  <a:lnTo>
                    <a:pt x="42" y="16"/>
                  </a:lnTo>
                  <a:lnTo>
                    <a:pt x="58" y="8"/>
                  </a:lnTo>
                  <a:lnTo>
                    <a:pt x="76" y="2"/>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0" name="Freeform 16"/>
            <p:cNvSpPr>
              <a:spLocks/>
            </p:cNvSpPr>
            <p:nvPr/>
          </p:nvSpPr>
          <p:spPr bwMode="auto">
            <a:xfrm>
              <a:off x="3116164" y="3904068"/>
              <a:ext cx="119761" cy="119761"/>
            </a:xfrm>
            <a:custGeom>
              <a:avLst/>
              <a:gdLst>
                <a:gd name="T0" fmla="*/ 28 w 778"/>
                <a:gd name="T1" fmla="*/ 616 h 778"/>
                <a:gd name="T2" fmla="*/ 28 w 778"/>
                <a:gd name="T3" fmla="*/ 616 h 778"/>
                <a:gd name="T4" fmla="*/ 616 w 778"/>
                <a:gd name="T5" fmla="*/ 28 h 778"/>
                <a:gd name="T6" fmla="*/ 616 w 778"/>
                <a:gd name="T7" fmla="*/ 28 h 778"/>
                <a:gd name="T8" fmla="*/ 630 w 778"/>
                <a:gd name="T9" fmla="*/ 16 h 778"/>
                <a:gd name="T10" fmla="*/ 646 w 778"/>
                <a:gd name="T11" fmla="*/ 6 h 778"/>
                <a:gd name="T12" fmla="*/ 664 w 778"/>
                <a:gd name="T13" fmla="*/ 2 h 778"/>
                <a:gd name="T14" fmla="*/ 682 w 778"/>
                <a:gd name="T15" fmla="*/ 0 h 778"/>
                <a:gd name="T16" fmla="*/ 702 w 778"/>
                <a:gd name="T17" fmla="*/ 2 h 778"/>
                <a:gd name="T18" fmla="*/ 718 w 778"/>
                <a:gd name="T19" fmla="*/ 6 h 778"/>
                <a:gd name="T20" fmla="*/ 734 w 778"/>
                <a:gd name="T21" fmla="*/ 16 h 778"/>
                <a:gd name="T22" fmla="*/ 748 w 778"/>
                <a:gd name="T23" fmla="*/ 28 h 778"/>
                <a:gd name="T24" fmla="*/ 748 w 778"/>
                <a:gd name="T25" fmla="*/ 28 h 778"/>
                <a:gd name="T26" fmla="*/ 762 w 778"/>
                <a:gd name="T27" fmla="*/ 44 h 778"/>
                <a:gd name="T28" fmla="*/ 770 w 778"/>
                <a:gd name="T29" fmla="*/ 60 h 778"/>
                <a:gd name="T30" fmla="*/ 776 w 778"/>
                <a:gd name="T31" fmla="*/ 78 h 778"/>
                <a:gd name="T32" fmla="*/ 778 w 778"/>
                <a:gd name="T33" fmla="*/ 96 h 778"/>
                <a:gd name="T34" fmla="*/ 776 w 778"/>
                <a:gd name="T35" fmla="*/ 114 h 778"/>
                <a:gd name="T36" fmla="*/ 770 w 778"/>
                <a:gd name="T37" fmla="*/ 132 h 778"/>
                <a:gd name="T38" fmla="*/ 762 w 778"/>
                <a:gd name="T39" fmla="*/ 150 h 778"/>
                <a:gd name="T40" fmla="*/ 748 w 778"/>
                <a:gd name="T41" fmla="*/ 164 h 778"/>
                <a:gd name="T42" fmla="*/ 748 w 778"/>
                <a:gd name="T43" fmla="*/ 164 h 778"/>
                <a:gd name="T44" fmla="*/ 164 w 778"/>
                <a:gd name="T45" fmla="*/ 748 h 778"/>
                <a:gd name="T46" fmla="*/ 164 w 778"/>
                <a:gd name="T47" fmla="*/ 748 h 778"/>
                <a:gd name="T48" fmla="*/ 150 w 778"/>
                <a:gd name="T49" fmla="*/ 760 h 778"/>
                <a:gd name="T50" fmla="*/ 132 w 778"/>
                <a:gd name="T51" fmla="*/ 770 h 778"/>
                <a:gd name="T52" fmla="*/ 116 w 778"/>
                <a:gd name="T53" fmla="*/ 776 h 778"/>
                <a:gd name="T54" fmla="*/ 96 w 778"/>
                <a:gd name="T55" fmla="*/ 778 h 778"/>
                <a:gd name="T56" fmla="*/ 78 w 778"/>
                <a:gd name="T57" fmla="*/ 776 h 778"/>
                <a:gd name="T58" fmla="*/ 60 w 778"/>
                <a:gd name="T59" fmla="*/ 770 h 778"/>
                <a:gd name="T60" fmla="*/ 44 w 778"/>
                <a:gd name="T61" fmla="*/ 760 h 778"/>
                <a:gd name="T62" fmla="*/ 28 w 778"/>
                <a:gd name="T63" fmla="*/ 748 h 778"/>
                <a:gd name="T64" fmla="*/ 28 w 778"/>
                <a:gd name="T65" fmla="*/ 748 h 778"/>
                <a:gd name="T66" fmla="*/ 28 w 778"/>
                <a:gd name="T67" fmla="*/ 748 h 778"/>
                <a:gd name="T68" fmla="*/ 16 w 778"/>
                <a:gd name="T69" fmla="*/ 734 h 778"/>
                <a:gd name="T70" fmla="*/ 6 w 778"/>
                <a:gd name="T71" fmla="*/ 718 h 778"/>
                <a:gd name="T72" fmla="*/ 2 w 778"/>
                <a:gd name="T73" fmla="*/ 700 h 778"/>
                <a:gd name="T74" fmla="*/ 0 w 778"/>
                <a:gd name="T75" fmla="*/ 682 h 778"/>
                <a:gd name="T76" fmla="*/ 2 w 778"/>
                <a:gd name="T77" fmla="*/ 664 h 778"/>
                <a:gd name="T78" fmla="*/ 6 w 778"/>
                <a:gd name="T79" fmla="*/ 646 h 778"/>
                <a:gd name="T80" fmla="*/ 16 w 778"/>
                <a:gd name="T81" fmla="*/ 630 h 778"/>
                <a:gd name="T82" fmla="*/ 28 w 778"/>
                <a:gd name="T83" fmla="*/ 61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8" h="778">
                  <a:moveTo>
                    <a:pt x="28" y="616"/>
                  </a:moveTo>
                  <a:lnTo>
                    <a:pt x="28" y="616"/>
                  </a:lnTo>
                  <a:lnTo>
                    <a:pt x="616" y="28"/>
                  </a:lnTo>
                  <a:lnTo>
                    <a:pt x="616" y="28"/>
                  </a:lnTo>
                  <a:lnTo>
                    <a:pt x="630" y="16"/>
                  </a:lnTo>
                  <a:lnTo>
                    <a:pt x="646" y="6"/>
                  </a:lnTo>
                  <a:lnTo>
                    <a:pt x="664" y="2"/>
                  </a:lnTo>
                  <a:lnTo>
                    <a:pt x="682" y="0"/>
                  </a:lnTo>
                  <a:lnTo>
                    <a:pt x="702" y="2"/>
                  </a:lnTo>
                  <a:lnTo>
                    <a:pt x="718" y="6"/>
                  </a:lnTo>
                  <a:lnTo>
                    <a:pt x="734" y="16"/>
                  </a:lnTo>
                  <a:lnTo>
                    <a:pt x="748" y="28"/>
                  </a:lnTo>
                  <a:lnTo>
                    <a:pt x="748" y="28"/>
                  </a:lnTo>
                  <a:lnTo>
                    <a:pt x="762" y="44"/>
                  </a:lnTo>
                  <a:lnTo>
                    <a:pt x="770" y="60"/>
                  </a:lnTo>
                  <a:lnTo>
                    <a:pt x="776" y="78"/>
                  </a:lnTo>
                  <a:lnTo>
                    <a:pt x="778" y="96"/>
                  </a:lnTo>
                  <a:lnTo>
                    <a:pt x="776" y="114"/>
                  </a:lnTo>
                  <a:lnTo>
                    <a:pt x="770" y="132"/>
                  </a:lnTo>
                  <a:lnTo>
                    <a:pt x="762" y="150"/>
                  </a:lnTo>
                  <a:lnTo>
                    <a:pt x="748" y="164"/>
                  </a:lnTo>
                  <a:lnTo>
                    <a:pt x="748" y="164"/>
                  </a:lnTo>
                  <a:lnTo>
                    <a:pt x="164" y="748"/>
                  </a:lnTo>
                  <a:lnTo>
                    <a:pt x="164" y="748"/>
                  </a:lnTo>
                  <a:lnTo>
                    <a:pt x="150" y="760"/>
                  </a:lnTo>
                  <a:lnTo>
                    <a:pt x="132" y="770"/>
                  </a:lnTo>
                  <a:lnTo>
                    <a:pt x="116" y="776"/>
                  </a:lnTo>
                  <a:lnTo>
                    <a:pt x="96" y="778"/>
                  </a:lnTo>
                  <a:lnTo>
                    <a:pt x="78" y="776"/>
                  </a:lnTo>
                  <a:lnTo>
                    <a:pt x="60" y="770"/>
                  </a:lnTo>
                  <a:lnTo>
                    <a:pt x="44" y="760"/>
                  </a:lnTo>
                  <a:lnTo>
                    <a:pt x="28" y="748"/>
                  </a:lnTo>
                  <a:lnTo>
                    <a:pt x="28" y="748"/>
                  </a:lnTo>
                  <a:lnTo>
                    <a:pt x="28" y="748"/>
                  </a:lnTo>
                  <a:lnTo>
                    <a:pt x="16" y="734"/>
                  </a:lnTo>
                  <a:lnTo>
                    <a:pt x="6" y="718"/>
                  </a:lnTo>
                  <a:lnTo>
                    <a:pt x="2" y="700"/>
                  </a:lnTo>
                  <a:lnTo>
                    <a:pt x="0" y="682"/>
                  </a:lnTo>
                  <a:lnTo>
                    <a:pt x="2" y="664"/>
                  </a:lnTo>
                  <a:lnTo>
                    <a:pt x="6" y="646"/>
                  </a:lnTo>
                  <a:lnTo>
                    <a:pt x="16" y="630"/>
                  </a:lnTo>
                  <a:lnTo>
                    <a:pt x="28" y="6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1" name="Freeform 17"/>
            <p:cNvSpPr>
              <a:spLocks/>
            </p:cNvSpPr>
            <p:nvPr/>
          </p:nvSpPr>
          <p:spPr bwMode="auto">
            <a:xfrm>
              <a:off x="3116164" y="3904068"/>
              <a:ext cx="119761" cy="119761"/>
            </a:xfrm>
            <a:custGeom>
              <a:avLst/>
              <a:gdLst>
                <a:gd name="T0" fmla="*/ 28 w 778"/>
                <a:gd name="T1" fmla="*/ 616 h 778"/>
                <a:gd name="T2" fmla="*/ 28 w 778"/>
                <a:gd name="T3" fmla="*/ 616 h 778"/>
                <a:gd name="T4" fmla="*/ 616 w 778"/>
                <a:gd name="T5" fmla="*/ 28 h 778"/>
                <a:gd name="T6" fmla="*/ 616 w 778"/>
                <a:gd name="T7" fmla="*/ 28 h 778"/>
                <a:gd name="T8" fmla="*/ 630 w 778"/>
                <a:gd name="T9" fmla="*/ 16 h 778"/>
                <a:gd name="T10" fmla="*/ 646 w 778"/>
                <a:gd name="T11" fmla="*/ 6 h 778"/>
                <a:gd name="T12" fmla="*/ 664 w 778"/>
                <a:gd name="T13" fmla="*/ 2 h 778"/>
                <a:gd name="T14" fmla="*/ 682 w 778"/>
                <a:gd name="T15" fmla="*/ 0 h 778"/>
                <a:gd name="T16" fmla="*/ 702 w 778"/>
                <a:gd name="T17" fmla="*/ 2 h 778"/>
                <a:gd name="T18" fmla="*/ 718 w 778"/>
                <a:gd name="T19" fmla="*/ 6 h 778"/>
                <a:gd name="T20" fmla="*/ 734 w 778"/>
                <a:gd name="T21" fmla="*/ 16 h 778"/>
                <a:gd name="T22" fmla="*/ 748 w 778"/>
                <a:gd name="T23" fmla="*/ 28 h 778"/>
                <a:gd name="T24" fmla="*/ 748 w 778"/>
                <a:gd name="T25" fmla="*/ 28 h 778"/>
                <a:gd name="T26" fmla="*/ 762 w 778"/>
                <a:gd name="T27" fmla="*/ 44 h 778"/>
                <a:gd name="T28" fmla="*/ 770 w 778"/>
                <a:gd name="T29" fmla="*/ 60 h 778"/>
                <a:gd name="T30" fmla="*/ 776 w 778"/>
                <a:gd name="T31" fmla="*/ 78 h 778"/>
                <a:gd name="T32" fmla="*/ 778 w 778"/>
                <a:gd name="T33" fmla="*/ 96 h 778"/>
                <a:gd name="T34" fmla="*/ 776 w 778"/>
                <a:gd name="T35" fmla="*/ 114 h 778"/>
                <a:gd name="T36" fmla="*/ 770 w 778"/>
                <a:gd name="T37" fmla="*/ 132 h 778"/>
                <a:gd name="T38" fmla="*/ 762 w 778"/>
                <a:gd name="T39" fmla="*/ 150 h 778"/>
                <a:gd name="T40" fmla="*/ 748 w 778"/>
                <a:gd name="T41" fmla="*/ 164 h 778"/>
                <a:gd name="T42" fmla="*/ 748 w 778"/>
                <a:gd name="T43" fmla="*/ 164 h 778"/>
                <a:gd name="T44" fmla="*/ 164 w 778"/>
                <a:gd name="T45" fmla="*/ 748 h 778"/>
                <a:gd name="T46" fmla="*/ 164 w 778"/>
                <a:gd name="T47" fmla="*/ 748 h 778"/>
                <a:gd name="T48" fmla="*/ 150 w 778"/>
                <a:gd name="T49" fmla="*/ 760 h 778"/>
                <a:gd name="T50" fmla="*/ 132 w 778"/>
                <a:gd name="T51" fmla="*/ 770 h 778"/>
                <a:gd name="T52" fmla="*/ 116 w 778"/>
                <a:gd name="T53" fmla="*/ 776 h 778"/>
                <a:gd name="T54" fmla="*/ 96 w 778"/>
                <a:gd name="T55" fmla="*/ 778 h 778"/>
                <a:gd name="T56" fmla="*/ 78 w 778"/>
                <a:gd name="T57" fmla="*/ 776 h 778"/>
                <a:gd name="T58" fmla="*/ 60 w 778"/>
                <a:gd name="T59" fmla="*/ 770 h 778"/>
                <a:gd name="T60" fmla="*/ 44 w 778"/>
                <a:gd name="T61" fmla="*/ 760 h 778"/>
                <a:gd name="T62" fmla="*/ 28 w 778"/>
                <a:gd name="T63" fmla="*/ 748 h 778"/>
                <a:gd name="T64" fmla="*/ 28 w 778"/>
                <a:gd name="T65" fmla="*/ 748 h 778"/>
                <a:gd name="T66" fmla="*/ 28 w 778"/>
                <a:gd name="T67" fmla="*/ 748 h 778"/>
                <a:gd name="T68" fmla="*/ 16 w 778"/>
                <a:gd name="T69" fmla="*/ 734 h 778"/>
                <a:gd name="T70" fmla="*/ 6 w 778"/>
                <a:gd name="T71" fmla="*/ 718 h 778"/>
                <a:gd name="T72" fmla="*/ 2 w 778"/>
                <a:gd name="T73" fmla="*/ 700 h 778"/>
                <a:gd name="T74" fmla="*/ 0 w 778"/>
                <a:gd name="T75" fmla="*/ 682 h 778"/>
                <a:gd name="T76" fmla="*/ 2 w 778"/>
                <a:gd name="T77" fmla="*/ 664 h 778"/>
                <a:gd name="T78" fmla="*/ 6 w 778"/>
                <a:gd name="T79" fmla="*/ 646 h 778"/>
                <a:gd name="T80" fmla="*/ 16 w 778"/>
                <a:gd name="T81" fmla="*/ 630 h 778"/>
                <a:gd name="T82" fmla="*/ 28 w 778"/>
                <a:gd name="T83" fmla="*/ 61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8" h="778">
                  <a:moveTo>
                    <a:pt x="28" y="616"/>
                  </a:moveTo>
                  <a:lnTo>
                    <a:pt x="28" y="616"/>
                  </a:lnTo>
                  <a:lnTo>
                    <a:pt x="616" y="28"/>
                  </a:lnTo>
                  <a:lnTo>
                    <a:pt x="616" y="28"/>
                  </a:lnTo>
                  <a:lnTo>
                    <a:pt x="630" y="16"/>
                  </a:lnTo>
                  <a:lnTo>
                    <a:pt x="646" y="6"/>
                  </a:lnTo>
                  <a:lnTo>
                    <a:pt x="664" y="2"/>
                  </a:lnTo>
                  <a:lnTo>
                    <a:pt x="682" y="0"/>
                  </a:lnTo>
                  <a:lnTo>
                    <a:pt x="702" y="2"/>
                  </a:lnTo>
                  <a:lnTo>
                    <a:pt x="718" y="6"/>
                  </a:lnTo>
                  <a:lnTo>
                    <a:pt x="734" y="16"/>
                  </a:lnTo>
                  <a:lnTo>
                    <a:pt x="748" y="28"/>
                  </a:lnTo>
                  <a:lnTo>
                    <a:pt x="748" y="28"/>
                  </a:lnTo>
                  <a:lnTo>
                    <a:pt x="762" y="44"/>
                  </a:lnTo>
                  <a:lnTo>
                    <a:pt x="770" y="60"/>
                  </a:lnTo>
                  <a:lnTo>
                    <a:pt x="776" y="78"/>
                  </a:lnTo>
                  <a:lnTo>
                    <a:pt x="778" y="96"/>
                  </a:lnTo>
                  <a:lnTo>
                    <a:pt x="776" y="114"/>
                  </a:lnTo>
                  <a:lnTo>
                    <a:pt x="770" y="132"/>
                  </a:lnTo>
                  <a:lnTo>
                    <a:pt x="762" y="150"/>
                  </a:lnTo>
                  <a:lnTo>
                    <a:pt x="748" y="164"/>
                  </a:lnTo>
                  <a:lnTo>
                    <a:pt x="748" y="164"/>
                  </a:lnTo>
                  <a:lnTo>
                    <a:pt x="164" y="748"/>
                  </a:lnTo>
                  <a:lnTo>
                    <a:pt x="164" y="748"/>
                  </a:lnTo>
                  <a:lnTo>
                    <a:pt x="150" y="760"/>
                  </a:lnTo>
                  <a:lnTo>
                    <a:pt x="132" y="770"/>
                  </a:lnTo>
                  <a:lnTo>
                    <a:pt x="116" y="776"/>
                  </a:lnTo>
                  <a:lnTo>
                    <a:pt x="96" y="778"/>
                  </a:lnTo>
                  <a:lnTo>
                    <a:pt x="78" y="776"/>
                  </a:lnTo>
                  <a:lnTo>
                    <a:pt x="60" y="770"/>
                  </a:lnTo>
                  <a:lnTo>
                    <a:pt x="44" y="760"/>
                  </a:lnTo>
                  <a:lnTo>
                    <a:pt x="28" y="748"/>
                  </a:lnTo>
                  <a:lnTo>
                    <a:pt x="28" y="748"/>
                  </a:lnTo>
                  <a:lnTo>
                    <a:pt x="28" y="748"/>
                  </a:lnTo>
                  <a:lnTo>
                    <a:pt x="16" y="734"/>
                  </a:lnTo>
                  <a:lnTo>
                    <a:pt x="6" y="718"/>
                  </a:lnTo>
                  <a:lnTo>
                    <a:pt x="2" y="700"/>
                  </a:lnTo>
                  <a:lnTo>
                    <a:pt x="0" y="682"/>
                  </a:lnTo>
                  <a:lnTo>
                    <a:pt x="2" y="664"/>
                  </a:lnTo>
                  <a:lnTo>
                    <a:pt x="6" y="646"/>
                  </a:lnTo>
                  <a:lnTo>
                    <a:pt x="16" y="630"/>
                  </a:lnTo>
                  <a:lnTo>
                    <a:pt x="28" y="6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096" name="Freeform 18"/>
            <p:cNvSpPr>
              <a:spLocks/>
            </p:cNvSpPr>
            <p:nvPr/>
          </p:nvSpPr>
          <p:spPr bwMode="auto">
            <a:xfrm>
              <a:off x="3116164" y="3904068"/>
              <a:ext cx="119761" cy="119761"/>
            </a:xfrm>
            <a:custGeom>
              <a:avLst/>
              <a:gdLst>
                <a:gd name="T0" fmla="*/ 164 w 778"/>
                <a:gd name="T1" fmla="*/ 28 h 778"/>
                <a:gd name="T2" fmla="*/ 164 w 778"/>
                <a:gd name="T3" fmla="*/ 28 h 778"/>
                <a:gd name="T4" fmla="*/ 748 w 778"/>
                <a:gd name="T5" fmla="*/ 616 h 778"/>
                <a:gd name="T6" fmla="*/ 748 w 778"/>
                <a:gd name="T7" fmla="*/ 616 h 778"/>
                <a:gd name="T8" fmla="*/ 762 w 778"/>
                <a:gd name="T9" fmla="*/ 630 h 778"/>
                <a:gd name="T10" fmla="*/ 770 w 778"/>
                <a:gd name="T11" fmla="*/ 646 h 778"/>
                <a:gd name="T12" fmla="*/ 776 w 778"/>
                <a:gd name="T13" fmla="*/ 664 h 778"/>
                <a:gd name="T14" fmla="*/ 778 w 778"/>
                <a:gd name="T15" fmla="*/ 682 h 778"/>
                <a:gd name="T16" fmla="*/ 776 w 778"/>
                <a:gd name="T17" fmla="*/ 700 h 778"/>
                <a:gd name="T18" fmla="*/ 770 w 778"/>
                <a:gd name="T19" fmla="*/ 718 h 778"/>
                <a:gd name="T20" fmla="*/ 762 w 778"/>
                <a:gd name="T21" fmla="*/ 734 h 778"/>
                <a:gd name="T22" fmla="*/ 748 w 778"/>
                <a:gd name="T23" fmla="*/ 748 h 778"/>
                <a:gd name="T24" fmla="*/ 748 w 778"/>
                <a:gd name="T25" fmla="*/ 748 h 778"/>
                <a:gd name="T26" fmla="*/ 734 w 778"/>
                <a:gd name="T27" fmla="*/ 760 h 778"/>
                <a:gd name="T28" fmla="*/ 718 w 778"/>
                <a:gd name="T29" fmla="*/ 770 h 778"/>
                <a:gd name="T30" fmla="*/ 702 w 778"/>
                <a:gd name="T31" fmla="*/ 776 h 778"/>
                <a:gd name="T32" fmla="*/ 682 w 778"/>
                <a:gd name="T33" fmla="*/ 778 h 778"/>
                <a:gd name="T34" fmla="*/ 664 w 778"/>
                <a:gd name="T35" fmla="*/ 776 h 778"/>
                <a:gd name="T36" fmla="*/ 646 w 778"/>
                <a:gd name="T37" fmla="*/ 770 h 778"/>
                <a:gd name="T38" fmla="*/ 630 w 778"/>
                <a:gd name="T39" fmla="*/ 760 h 778"/>
                <a:gd name="T40" fmla="*/ 616 w 778"/>
                <a:gd name="T41" fmla="*/ 748 h 778"/>
                <a:gd name="T42" fmla="*/ 616 w 778"/>
                <a:gd name="T43" fmla="*/ 748 h 778"/>
                <a:gd name="T44" fmla="*/ 28 w 778"/>
                <a:gd name="T45" fmla="*/ 164 h 778"/>
                <a:gd name="T46" fmla="*/ 28 w 778"/>
                <a:gd name="T47" fmla="*/ 164 h 778"/>
                <a:gd name="T48" fmla="*/ 16 w 778"/>
                <a:gd name="T49" fmla="*/ 150 h 778"/>
                <a:gd name="T50" fmla="*/ 6 w 778"/>
                <a:gd name="T51" fmla="*/ 132 h 778"/>
                <a:gd name="T52" fmla="*/ 2 w 778"/>
                <a:gd name="T53" fmla="*/ 114 h 778"/>
                <a:gd name="T54" fmla="*/ 0 w 778"/>
                <a:gd name="T55" fmla="*/ 96 h 778"/>
                <a:gd name="T56" fmla="*/ 2 w 778"/>
                <a:gd name="T57" fmla="*/ 78 h 778"/>
                <a:gd name="T58" fmla="*/ 6 w 778"/>
                <a:gd name="T59" fmla="*/ 60 h 778"/>
                <a:gd name="T60" fmla="*/ 16 w 778"/>
                <a:gd name="T61" fmla="*/ 44 h 778"/>
                <a:gd name="T62" fmla="*/ 28 w 778"/>
                <a:gd name="T63" fmla="*/ 28 h 778"/>
                <a:gd name="T64" fmla="*/ 28 w 778"/>
                <a:gd name="T65" fmla="*/ 28 h 778"/>
                <a:gd name="T66" fmla="*/ 28 w 778"/>
                <a:gd name="T67" fmla="*/ 28 h 778"/>
                <a:gd name="T68" fmla="*/ 44 w 778"/>
                <a:gd name="T69" fmla="*/ 16 h 778"/>
                <a:gd name="T70" fmla="*/ 60 w 778"/>
                <a:gd name="T71" fmla="*/ 6 h 778"/>
                <a:gd name="T72" fmla="*/ 78 w 778"/>
                <a:gd name="T73" fmla="*/ 2 h 778"/>
                <a:gd name="T74" fmla="*/ 96 w 778"/>
                <a:gd name="T75" fmla="*/ 0 h 778"/>
                <a:gd name="T76" fmla="*/ 116 w 778"/>
                <a:gd name="T77" fmla="*/ 2 h 778"/>
                <a:gd name="T78" fmla="*/ 132 w 778"/>
                <a:gd name="T79" fmla="*/ 6 h 778"/>
                <a:gd name="T80" fmla="*/ 150 w 778"/>
                <a:gd name="T81" fmla="*/ 16 h 778"/>
                <a:gd name="T82" fmla="*/ 164 w 778"/>
                <a:gd name="T83" fmla="*/ 28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8" h="778">
                  <a:moveTo>
                    <a:pt x="164" y="28"/>
                  </a:moveTo>
                  <a:lnTo>
                    <a:pt x="164" y="28"/>
                  </a:lnTo>
                  <a:lnTo>
                    <a:pt x="748" y="616"/>
                  </a:lnTo>
                  <a:lnTo>
                    <a:pt x="748" y="616"/>
                  </a:lnTo>
                  <a:lnTo>
                    <a:pt x="762" y="630"/>
                  </a:lnTo>
                  <a:lnTo>
                    <a:pt x="770" y="646"/>
                  </a:lnTo>
                  <a:lnTo>
                    <a:pt x="776" y="664"/>
                  </a:lnTo>
                  <a:lnTo>
                    <a:pt x="778" y="682"/>
                  </a:lnTo>
                  <a:lnTo>
                    <a:pt x="776" y="700"/>
                  </a:lnTo>
                  <a:lnTo>
                    <a:pt x="770" y="718"/>
                  </a:lnTo>
                  <a:lnTo>
                    <a:pt x="762" y="734"/>
                  </a:lnTo>
                  <a:lnTo>
                    <a:pt x="748" y="748"/>
                  </a:lnTo>
                  <a:lnTo>
                    <a:pt x="748" y="748"/>
                  </a:lnTo>
                  <a:lnTo>
                    <a:pt x="734" y="760"/>
                  </a:lnTo>
                  <a:lnTo>
                    <a:pt x="718" y="770"/>
                  </a:lnTo>
                  <a:lnTo>
                    <a:pt x="702" y="776"/>
                  </a:lnTo>
                  <a:lnTo>
                    <a:pt x="682" y="778"/>
                  </a:lnTo>
                  <a:lnTo>
                    <a:pt x="664" y="776"/>
                  </a:lnTo>
                  <a:lnTo>
                    <a:pt x="646" y="770"/>
                  </a:lnTo>
                  <a:lnTo>
                    <a:pt x="630" y="760"/>
                  </a:lnTo>
                  <a:lnTo>
                    <a:pt x="616" y="748"/>
                  </a:lnTo>
                  <a:lnTo>
                    <a:pt x="616" y="748"/>
                  </a:lnTo>
                  <a:lnTo>
                    <a:pt x="28" y="164"/>
                  </a:lnTo>
                  <a:lnTo>
                    <a:pt x="28" y="164"/>
                  </a:lnTo>
                  <a:lnTo>
                    <a:pt x="16" y="150"/>
                  </a:lnTo>
                  <a:lnTo>
                    <a:pt x="6" y="132"/>
                  </a:lnTo>
                  <a:lnTo>
                    <a:pt x="2" y="114"/>
                  </a:lnTo>
                  <a:lnTo>
                    <a:pt x="0" y="96"/>
                  </a:lnTo>
                  <a:lnTo>
                    <a:pt x="2" y="78"/>
                  </a:lnTo>
                  <a:lnTo>
                    <a:pt x="6" y="60"/>
                  </a:lnTo>
                  <a:lnTo>
                    <a:pt x="16" y="44"/>
                  </a:lnTo>
                  <a:lnTo>
                    <a:pt x="28" y="28"/>
                  </a:lnTo>
                  <a:lnTo>
                    <a:pt x="28" y="28"/>
                  </a:lnTo>
                  <a:lnTo>
                    <a:pt x="28" y="28"/>
                  </a:lnTo>
                  <a:lnTo>
                    <a:pt x="44" y="16"/>
                  </a:lnTo>
                  <a:lnTo>
                    <a:pt x="60" y="6"/>
                  </a:lnTo>
                  <a:lnTo>
                    <a:pt x="78" y="2"/>
                  </a:lnTo>
                  <a:lnTo>
                    <a:pt x="96" y="0"/>
                  </a:lnTo>
                  <a:lnTo>
                    <a:pt x="116" y="2"/>
                  </a:lnTo>
                  <a:lnTo>
                    <a:pt x="132" y="6"/>
                  </a:lnTo>
                  <a:lnTo>
                    <a:pt x="150" y="16"/>
                  </a:lnTo>
                  <a:lnTo>
                    <a:pt x="164" y="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099" name="Freeform 20"/>
            <p:cNvSpPr>
              <a:spLocks noEditPoints="1"/>
            </p:cNvSpPr>
            <p:nvPr/>
          </p:nvSpPr>
          <p:spPr bwMode="auto">
            <a:xfrm>
              <a:off x="3127863" y="3915767"/>
              <a:ext cx="96363" cy="96055"/>
            </a:xfrm>
            <a:custGeom>
              <a:avLst/>
              <a:gdLst>
                <a:gd name="T0" fmla="*/ 332 w 626"/>
                <a:gd name="T1" fmla="*/ 154 h 624"/>
                <a:gd name="T2" fmla="*/ 378 w 626"/>
                <a:gd name="T3" fmla="*/ 166 h 624"/>
                <a:gd name="T4" fmla="*/ 418 w 626"/>
                <a:gd name="T5" fmla="*/ 190 h 624"/>
                <a:gd name="T6" fmla="*/ 448 w 626"/>
                <a:gd name="T7" fmla="*/ 224 h 624"/>
                <a:gd name="T8" fmla="*/ 468 w 626"/>
                <a:gd name="T9" fmla="*/ 266 h 624"/>
                <a:gd name="T10" fmla="*/ 476 w 626"/>
                <a:gd name="T11" fmla="*/ 314 h 624"/>
                <a:gd name="T12" fmla="*/ 472 w 626"/>
                <a:gd name="T13" fmla="*/ 348 h 624"/>
                <a:gd name="T14" fmla="*/ 456 w 626"/>
                <a:gd name="T15" fmla="*/ 392 h 624"/>
                <a:gd name="T16" fmla="*/ 428 w 626"/>
                <a:gd name="T17" fmla="*/ 428 h 624"/>
                <a:gd name="T18" fmla="*/ 392 w 626"/>
                <a:gd name="T19" fmla="*/ 456 h 624"/>
                <a:gd name="T20" fmla="*/ 348 w 626"/>
                <a:gd name="T21" fmla="*/ 472 h 624"/>
                <a:gd name="T22" fmla="*/ 314 w 626"/>
                <a:gd name="T23" fmla="*/ 476 h 624"/>
                <a:gd name="T24" fmla="*/ 266 w 626"/>
                <a:gd name="T25" fmla="*/ 468 h 624"/>
                <a:gd name="T26" fmla="*/ 224 w 626"/>
                <a:gd name="T27" fmla="*/ 448 h 624"/>
                <a:gd name="T28" fmla="*/ 188 w 626"/>
                <a:gd name="T29" fmla="*/ 418 h 624"/>
                <a:gd name="T30" fmla="*/ 162 w 626"/>
                <a:gd name="T31" fmla="*/ 378 h 624"/>
                <a:gd name="T32" fmla="*/ 150 w 626"/>
                <a:gd name="T33" fmla="*/ 332 h 624"/>
                <a:gd name="T34" fmla="*/ 150 w 626"/>
                <a:gd name="T35" fmla="*/ 298 h 624"/>
                <a:gd name="T36" fmla="*/ 162 w 626"/>
                <a:gd name="T37" fmla="*/ 252 h 624"/>
                <a:gd name="T38" fmla="*/ 188 w 626"/>
                <a:gd name="T39" fmla="*/ 212 h 624"/>
                <a:gd name="T40" fmla="*/ 224 w 626"/>
                <a:gd name="T41" fmla="*/ 180 h 624"/>
                <a:gd name="T42" fmla="*/ 266 w 626"/>
                <a:gd name="T43" fmla="*/ 160 h 624"/>
                <a:gd name="T44" fmla="*/ 314 w 626"/>
                <a:gd name="T45" fmla="*/ 152 h 624"/>
                <a:gd name="T46" fmla="*/ 282 w 626"/>
                <a:gd name="T47" fmla="*/ 2 h 624"/>
                <a:gd name="T48" fmla="*/ 192 w 626"/>
                <a:gd name="T49" fmla="*/ 24 h 624"/>
                <a:gd name="T50" fmla="*/ 114 w 626"/>
                <a:gd name="T51" fmla="*/ 72 h 624"/>
                <a:gd name="T52" fmla="*/ 54 w 626"/>
                <a:gd name="T53" fmla="*/ 138 h 624"/>
                <a:gd name="T54" fmla="*/ 14 w 626"/>
                <a:gd name="T55" fmla="*/ 220 h 624"/>
                <a:gd name="T56" fmla="*/ 0 w 626"/>
                <a:gd name="T57" fmla="*/ 314 h 624"/>
                <a:gd name="T58" fmla="*/ 6 w 626"/>
                <a:gd name="T59" fmla="*/ 376 h 624"/>
                <a:gd name="T60" fmla="*/ 38 w 626"/>
                <a:gd name="T61" fmla="*/ 462 h 624"/>
                <a:gd name="T62" fmla="*/ 92 w 626"/>
                <a:gd name="T63" fmla="*/ 534 h 624"/>
                <a:gd name="T64" fmla="*/ 164 w 626"/>
                <a:gd name="T65" fmla="*/ 588 h 624"/>
                <a:gd name="T66" fmla="*/ 252 w 626"/>
                <a:gd name="T67" fmla="*/ 618 h 624"/>
                <a:gd name="T68" fmla="*/ 314 w 626"/>
                <a:gd name="T69" fmla="*/ 624 h 624"/>
                <a:gd name="T70" fmla="*/ 406 w 626"/>
                <a:gd name="T71" fmla="*/ 610 h 624"/>
                <a:gd name="T72" fmla="*/ 488 w 626"/>
                <a:gd name="T73" fmla="*/ 572 h 624"/>
                <a:gd name="T74" fmla="*/ 554 w 626"/>
                <a:gd name="T75" fmla="*/ 512 h 624"/>
                <a:gd name="T76" fmla="*/ 600 w 626"/>
                <a:gd name="T77" fmla="*/ 434 h 624"/>
                <a:gd name="T78" fmla="*/ 624 w 626"/>
                <a:gd name="T79" fmla="*/ 346 h 624"/>
                <a:gd name="T80" fmla="*/ 624 w 626"/>
                <a:gd name="T81" fmla="*/ 282 h 624"/>
                <a:gd name="T82" fmla="*/ 600 w 626"/>
                <a:gd name="T83" fmla="*/ 192 h 624"/>
                <a:gd name="T84" fmla="*/ 554 w 626"/>
                <a:gd name="T85" fmla="*/ 114 h 624"/>
                <a:gd name="T86" fmla="*/ 488 w 626"/>
                <a:gd name="T87" fmla="*/ 54 h 624"/>
                <a:gd name="T88" fmla="*/ 406 w 626"/>
                <a:gd name="T89" fmla="*/ 14 h 624"/>
                <a:gd name="T90" fmla="*/ 314 w 626"/>
                <a:gd name="T91"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6" h="624">
                  <a:moveTo>
                    <a:pt x="314" y="152"/>
                  </a:moveTo>
                  <a:lnTo>
                    <a:pt x="314" y="152"/>
                  </a:lnTo>
                  <a:lnTo>
                    <a:pt x="332" y="154"/>
                  </a:lnTo>
                  <a:lnTo>
                    <a:pt x="348" y="156"/>
                  </a:lnTo>
                  <a:lnTo>
                    <a:pt x="362" y="160"/>
                  </a:lnTo>
                  <a:lnTo>
                    <a:pt x="378" y="166"/>
                  </a:lnTo>
                  <a:lnTo>
                    <a:pt x="392" y="172"/>
                  </a:lnTo>
                  <a:lnTo>
                    <a:pt x="406" y="180"/>
                  </a:lnTo>
                  <a:lnTo>
                    <a:pt x="418" y="190"/>
                  </a:lnTo>
                  <a:lnTo>
                    <a:pt x="428" y="200"/>
                  </a:lnTo>
                  <a:lnTo>
                    <a:pt x="440" y="212"/>
                  </a:lnTo>
                  <a:lnTo>
                    <a:pt x="448" y="224"/>
                  </a:lnTo>
                  <a:lnTo>
                    <a:pt x="456" y="238"/>
                  </a:lnTo>
                  <a:lnTo>
                    <a:pt x="464" y="252"/>
                  </a:lnTo>
                  <a:lnTo>
                    <a:pt x="468" y="266"/>
                  </a:lnTo>
                  <a:lnTo>
                    <a:pt x="472" y="282"/>
                  </a:lnTo>
                  <a:lnTo>
                    <a:pt x="476" y="298"/>
                  </a:lnTo>
                  <a:lnTo>
                    <a:pt x="476" y="314"/>
                  </a:lnTo>
                  <a:lnTo>
                    <a:pt x="476" y="314"/>
                  </a:lnTo>
                  <a:lnTo>
                    <a:pt x="476" y="332"/>
                  </a:lnTo>
                  <a:lnTo>
                    <a:pt x="472" y="348"/>
                  </a:lnTo>
                  <a:lnTo>
                    <a:pt x="468" y="362"/>
                  </a:lnTo>
                  <a:lnTo>
                    <a:pt x="464" y="378"/>
                  </a:lnTo>
                  <a:lnTo>
                    <a:pt x="456" y="392"/>
                  </a:lnTo>
                  <a:lnTo>
                    <a:pt x="448" y="404"/>
                  </a:lnTo>
                  <a:lnTo>
                    <a:pt x="440" y="418"/>
                  </a:lnTo>
                  <a:lnTo>
                    <a:pt x="428" y="428"/>
                  </a:lnTo>
                  <a:lnTo>
                    <a:pt x="418" y="440"/>
                  </a:lnTo>
                  <a:lnTo>
                    <a:pt x="406" y="448"/>
                  </a:lnTo>
                  <a:lnTo>
                    <a:pt x="392" y="456"/>
                  </a:lnTo>
                  <a:lnTo>
                    <a:pt x="378" y="464"/>
                  </a:lnTo>
                  <a:lnTo>
                    <a:pt x="362" y="468"/>
                  </a:lnTo>
                  <a:lnTo>
                    <a:pt x="348" y="472"/>
                  </a:lnTo>
                  <a:lnTo>
                    <a:pt x="332" y="476"/>
                  </a:lnTo>
                  <a:lnTo>
                    <a:pt x="314" y="476"/>
                  </a:lnTo>
                  <a:lnTo>
                    <a:pt x="314" y="476"/>
                  </a:lnTo>
                  <a:lnTo>
                    <a:pt x="298" y="476"/>
                  </a:lnTo>
                  <a:lnTo>
                    <a:pt x="282" y="472"/>
                  </a:lnTo>
                  <a:lnTo>
                    <a:pt x="266" y="468"/>
                  </a:lnTo>
                  <a:lnTo>
                    <a:pt x="252" y="464"/>
                  </a:lnTo>
                  <a:lnTo>
                    <a:pt x="236" y="456"/>
                  </a:lnTo>
                  <a:lnTo>
                    <a:pt x="224" y="448"/>
                  </a:lnTo>
                  <a:lnTo>
                    <a:pt x="210" y="440"/>
                  </a:lnTo>
                  <a:lnTo>
                    <a:pt x="198" y="428"/>
                  </a:lnTo>
                  <a:lnTo>
                    <a:pt x="188" y="418"/>
                  </a:lnTo>
                  <a:lnTo>
                    <a:pt x="178" y="404"/>
                  </a:lnTo>
                  <a:lnTo>
                    <a:pt x="170" y="392"/>
                  </a:lnTo>
                  <a:lnTo>
                    <a:pt x="162" y="378"/>
                  </a:lnTo>
                  <a:lnTo>
                    <a:pt x="156" y="362"/>
                  </a:lnTo>
                  <a:lnTo>
                    <a:pt x="152" y="348"/>
                  </a:lnTo>
                  <a:lnTo>
                    <a:pt x="150" y="332"/>
                  </a:lnTo>
                  <a:lnTo>
                    <a:pt x="150" y="314"/>
                  </a:lnTo>
                  <a:lnTo>
                    <a:pt x="150" y="314"/>
                  </a:lnTo>
                  <a:lnTo>
                    <a:pt x="150" y="298"/>
                  </a:lnTo>
                  <a:lnTo>
                    <a:pt x="152" y="282"/>
                  </a:lnTo>
                  <a:lnTo>
                    <a:pt x="156" y="266"/>
                  </a:lnTo>
                  <a:lnTo>
                    <a:pt x="162" y="252"/>
                  </a:lnTo>
                  <a:lnTo>
                    <a:pt x="170" y="238"/>
                  </a:lnTo>
                  <a:lnTo>
                    <a:pt x="178" y="224"/>
                  </a:lnTo>
                  <a:lnTo>
                    <a:pt x="188" y="212"/>
                  </a:lnTo>
                  <a:lnTo>
                    <a:pt x="198" y="200"/>
                  </a:lnTo>
                  <a:lnTo>
                    <a:pt x="210" y="190"/>
                  </a:lnTo>
                  <a:lnTo>
                    <a:pt x="224" y="180"/>
                  </a:lnTo>
                  <a:lnTo>
                    <a:pt x="236" y="172"/>
                  </a:lnTo>
                  <a:lnTo>
                    <a:pt x="252" y="166"/>
                  </a:lnTo>
                  <a:lnTo>
                    <a:pt x="266" y="160"/>
                  </a:lnTo>
                  <a:lnTo>
                    <a:pt x="282" y="156"/>
                  </a:lnTo>
                  <a:lnTo>
                    <a:pt x="298" y="154"/>
                  </a:lnTo>
                  <a:lnTo>
                    <a:pt x="314" y="152"/>
                  </a:lnTo>
                  <a:close/>
                  <a:moveTo>
                    <a:pt x="314" y="0"/>
                  </a:moveTo>
                  <a:lnTo>
                    <a:pt x="314" y="0"/>
                  </a:lnTo>
                  <a:lnTo>
                    <a:pt x="282" y="2"/>
                  </a:lnTo>
                  <a:lnTo>
                    <a:pt x="252" y="6"/>
                  </a:lnTo>
                  <a:lnTo>
                    <a:pt x="222" y="14"/>
                  </a:lnTo>
                  <a:lnTo>
                    <a:pt x="192" y="24"/>
                  </a:lnTo>
                  <a:lnTo>
                    <a:pt x="164" y="38"/>
                  </a:lnTo>
                  <a:lnTo>
                    <a:pt x="138" y="54"/>
                  </a:lnTo>
                  <a:lnTo>
                    <a:pt x="114" y="72"/>
                  </a:lnTo>
                  <a:lnTo>
                    <a:pt x="92" y="92"/>
                  </a:lnTo>
                  <a:lnTo>
                    <a:pt x="72" y="114"/>
                  </a:lnTo>
                  <a:lnTo>
                    <a:pt x="54" y="138"/>
                  </a:lnTo>
                  <a:lnTo>
                    <a:pt x="38" y="164"/>
                  </a:lnTo>
                  <a:lnTo>
                    <a:pt x="24" y="192"/>
                  </a:lnTo>
                  <a:lnTo>
                    <a:pt x="14" y="220"/>
                  </a:lnTo>
                  <a:lnTo>
                    <a:pt x="6" y="250"/>
                  </a:lnTo>
                  <a:lnTo>
                    <a:pt x="2" y="282"/>
                  </a:lnTo>
                  <a:lnTo>
                    <a:pt x="0" y="314"/>
                  </a:lnTo>
                  <a:lnTo>
                    <a:pt x="0" y="314"/>
                  </a:lnTo>
                  <a:lnTo>
                    <a:pt x="2" y="346"/>
                  </a:lnTo>
                  <a:lnTo>
                    <a:pt x="6" y="376"/>
                  </a:lnTo>
                  <a:lnTo>
                    <a:pt x="14" y="406"/>
                  </a:lnTo>
                  <a:lnTo>
                    <a:pt x="24" y="434"/>
                  </a:lnTo>
                  <a:lnTo>
                    <a:pt x="38" y="462"/>
                  </a:lnTo>
                  <a:lnTo>
                    <a:pt x="54" y="488"/>
                  </a:lnTo>
                  <a:lnTo>
                    <a:pt x="72" y="512"/>
                  </a:lnTo>
                  <a:lnTo>
                    <a:pt x="92" y="534"/>
                  </a:lnTo>
                  <a:lnTo>
                    <a:pt x="114" y="554"/>
                  </a:lnTo>
                  <a:lnTo>
                    <a:pt x="138" y="572"/>
                  </a:lnTo>
                  <a:lnTo>
                    <a:pt x="164" y="588"/>
                  </a:lnTo>
                  <a:lnTo>
                    <a:pt x="192" y="600"/>
                  </a:lnTo>
                  <a:lnTo>
                    <a:pt x="222" y="610"/>
                  </a:lnTo>
                  <a:lnTo>
                    <a:pt x="252" y="618"/>
                  </a:lnTo>
                  <a:lnTo>
                    <a:pt x="282" y="624"/>
                  </a:lnTo>
                  <a:lnTo>
                    <a:pt x="314" y="624"/>
                  </a:lnTo>
                  <a:lnTo>
                    <a:pt x="314" y="624"/>
                  </a:lnTo>
                  <a:lnTo>
                    <a:pt x="346" y="624"/>
                  </a:lnTo>
                  <a:lnTo>
                    <a:pt x="378" y="618"/>
                  </a:lnTo>
                  <a:lnTo>
                    <a:pt x="406" y="610"/>
                  </a:lnTo>
                  <a:lnTo>
                    <a:pt x="436" y="600"/>
                  </a:lnTo>
                  <a:lnTo>
                    <a:pt x="462" y="588"/>
                  </a:lnTo>
                  <a:lnTo>
                    <a:pt x="488" y="572"/>
                  </a:lnTo>
                  <a:lnTo>
                    <a:pt x="512" y="554"/>
                  </a:lnTo>
                  <a:lnTo>
                    <a:pt x="534" y="534"/>
                  </a:lnTo>
                  <a:lnTo>
                    <a:pt x="554" y="512"/>
                  </a:lnTo>
                  <a:lnTo>
                    <a:pt x="572" y="488"/>
                  </a:lnTo>
                  <a:lnTo>
                    <a:pt x="588" y="462"/>
                  </a:lnTo>
                  <a:lnTo>
                    <a:pt x="600" y="434"/>
                  </a:lnTo>
                  <a:lnTo>
                    <a:pt x="610" y="406"/>
                  </a:lnTo>
                  <a:lnTo>
                    <a:pt x="618" y="376"/>
                  </a:lnTo>
                  <a:lnTo>
                    <a:pt x="624" y="346"/>
                  </a:lnTo>
                  <a:lnTo>
                    <a:pt x="626" y="314"/>
                  </a:lnTo>
                  <a:lnTo>
                    <a:pt x="626" y="314"/>
                  </a:lnTo>
                  <a:lnTo>
                    <a:pt x="624" y="282"/>
                  </a:lnTo>
                  <a:lnTo>
                    <a:pt x="618" y="250"/>
                  </a:lnTo>
                  <a:lnTo>
                    <a:pt x="610" y="220"/>
                  </a:lnTo>
                  <a:lnTo>
                    <a:pt x="600" y="192"/>
                  </a:lnTo>
                  <a:lnTo>
                    <a:pt x="588" y="164"/>
                  </a:lnTo>
                  <a:lnTo>
                    <a:pt x="572" y="138"/>
                  </a:lnTo>
                  <a:lnTo>
                    <a:pt x="554" y="114"/>
                  </a:lnTo>
                  <a:lnTo>
                    <a:pt x="534" y="92"/>
                  </a:lnTo>
                  <a:lnTo>
                    <a:pt x="512" y="72"/>
                  </a:lnTo>
                  <a:lnTo>
                    <a:pt x="488" y="54"/>
                  </a:lnTo>
                  <a:lnTo>
                    <a:pt x="462" y="38"/>
                  </a:lnTo>
                  <a:lnTo>
                    <a:pt x="436" y="24"/>
                  </a:lnTo>
                  <a:lnTo>
                    <a:pt x="406" y="14"/>
                  </a:lnTo>
                  <a:lnTo>
                    <a:pt x="378" y="6"/>
                  </a:lnTo>
                  <a:lnTo>
                    <a:pt x="346" y="2"/>
                  </a:lnTo>
                  <a:lnTo>
                    <a:pt x="314" y="0"/>
                  </a:lnTo>
                  <a:lnTo>
                    <a:pt x="314"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0" name="Freeform 21"/>
            <p:cNvSpPr>
              <a:spLocks/>
            </p:cNvSpPr>
            <p:nvPr/>
          </p:nvSpPr>
          <p:spPr bwMode="auto">
            <a:xfrm>
              <a:off x="3150953" y="3939165"/>
              <a:ext cx="50183" cy="49875"/>
            </a:xfrm>
            <a:custGeom>
              <a:avLst/>
              <a:gdLst>
                <a:gd name="T0" fmla="*/ 164 w 326"/>
                <a:gd name="T1" fmla="*/ 0 h 324"/>
                <a:gd name="T2" fmla="*/ 198 w 326"/>
                <a:gd name="T3" fmla="*/ 4 h 324"/>
                <a:gd name="T4" fmla="*/ 228 w 326"/>
                <a:gd name="T5" fmla="*/ 14 h 324"/>
                <a:gd name="T6" fmla="*/ 256 w 326"/>
                <a:gd name="T7" fmla="*/ 28 h 324"/>
                <a:gd name="T8" fmla="*/ 278 w 326"/>
                <a:gd name="T9" fmla="*/ 48 h 324"/>
                <a:gd name="T10" fmla="*/ 298 w 326"/>
                <a:gd name="T11" fmla="*/ 72 h 324"/>
                <a:gd name="T12" fmla="*/ 314 w 326"/>
                <a:gd name="T13" fmla="*/ 100 h 324"/>
                <a:gd name="T14" fmla="*/ 322 w 326"/>
                <a:gd name="T15" fmla="*/ 130 h 324"/>
                <a:gd name="T16" fmla="*/ 326 w 326"/>
                <a:gd name="T17" fmla="*/ 162 h 324"/>
                <a:gd name="T18" fmla="*/ 326 w 326"/>
                <a:gd name="T19" fmla="*/ 180 h 324"/>
                <a:gd name="T20" fmla="*/ 318 w 326"/>
                <a:gd name="T21" fmla="*/ 210 h 324"/>
                <a:gd name="T22" fmla="*/ 306 w 326"/>
                <a:gd name="T23" fmla="*/ 240 h 324"/>
                <a:gd name="T24" fmla="*/ 290 w 326"/>
                <a:gd name="T25" fmla="*/ 266 h 324"/>
                <a:gd name="T26" fmla="*/ 268 w 326"/>
                <a:gd name="T27" fmla="*/ 288 h 324"/>
                <a:gd name="T28" fmla="*/ 242 w 326"/>
                <a:gd name="T29" fmla="*/ 304 h 324"/>
                <a:gd name="T30" fmla="*/ 212 w 326"/>
                <a:gd name="T31" fmla="*/ 316 h 324"/>
                <a:gd name="T32" fmla="*/ 182 w 326"/>
                <a:gd name="T33" fmla="*/ 324 h 324"/>
                <a:gd name="T34" fmla="*/ 164 w 326"/>
                <a:gd name="T35" fmla="*/ 324 h 324"/>
                <a:gd name="T36" fmla="*/ 132 w 326"/>
                <a:gd name="T37" fmla="*/ 320 h 324"/>
                <a:gd name="T38" fmla="*/ 102 w 326"/>
                <a:gd name="T39" fmla="*/ 312 h 324"/>
                <a:gd name="T40" fmla="*/ 74 w 326"/>
                <a:gd name="T41" fmla="*/ 296 h 324"/>
                <a:gd name="T42" fmla="*/ 48 w 326"/>
                <a:gd name="T43" fmla="*/ 276 h 324"/>
                <a:gd name="T44" fmla="*/ 28 w 326"/>
                <a:gd name="T45" fmla="*/ 252 h 324"/>
                <a:gd name="T46" fmla="*/ 12 w 326"/>
                <a:gd name="T47" fmla="*/ 226 h 324"/>
                <a:gd name="T48" fmla="*/ 2 w 326"/>
                <a:gd name="T49" fmla="*/ 196 h 324"/>
                <a:gd name="T50" fmla="*/ 0 w 326"/>
                <a:gd name="T51" fmla="*/ 162 h 324"/>
                <a:gd name="T52" fmla="*/ 0 w 326"/>
                <a:gd name="T53" fmla="*/ 146 h 324"/>
                <a:gd name="T54" fmla="*/ 6 w 326"/>
                <a:gd name="T55" fmla="*/ 114 h 324"/>
                <a:gd name="T56" fmla="*/ 20 w 326"/>
                <a:gd name="T57" fmla="*/ 86 h 324"/>
                <a:gd name="T58" fmla="*/ 38 w 326"/>
                <a:gd name="T59" fmla="*/ 60 h 324"/>
                <a:gd name="T60" fmla="*/ 60 w 326"/>
                <a:gd name="T61" fmla="*/ 38 h 324"/>
                <a:gd name="T62" fmla="*/ 86 w 326"/>
                <a:gd name="T63" fmla="*/ 20 h 324"/>
                <a:gd name="T64" fmla="*/ 116 w 326"/>
                <a:gd name="T65" fmla="*/ 8 h 324"/>
                <a:gd name="T66" fmla="*/ 148 w 326"/>
                <a:gd name="T67" fmla="*/ 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6" h="324">
                  <a:moveTo>
                    <a:pt x="164" y="0"/>
                  </a:moveTo>
                  <a:lnTo>
                    <a:pt x="164" y="0"/>
                  </a:lnTo>
                  <a:lnTo>
                    <a:pt x="182" y="2"/>
                  </a:lnTo>
                  <a:lnTo>
                    <a:pt x="198" y="4"/>
                  </a:lnTo>
                  <a:lnTo>
                    <a:pt x="212" y="8"/>
                  </a:lnTo>
                  <a:lnTo>
                    <a:pt x="228" y="14"/>
                  </a:lnTo>
                  <a:lnTo>
                    <a:pt x="242" y="20"/>
                  </a:lnTo>
                  <a:lnTo>
                    <a:pt x="256" y="28"/>
                  </a:lnTo>
                  <a:lnTo>
                    <a:pt x="268" y="38"/>
                  </a:lnTo>
                  <a:lnTo>
                    <a:pt x="278" y="48"/>
                  </a:lnTo>
                  <a:lnTo>
                    <a:pt x="290" y="60"/>
                  </a:lnTo>
                  <a:lnTo>
                    <a:pt x="298" y="72"/>
                  </a:lnTo>
                  <a:lnTo>
                    <a:pt x="306" y="86"/>
                  </a:lnTo>
                  <a:lnTo>
                    <a:pt x="314" y="100"/>
                  </a:lnTo>
                  <a:lnTo>
                    <a:pt x="318" y="114"/>
                  </a:lnTo>
                  <a:lnTo>
                    <a:pt x="322" y="130"/>
                  </a:lnTo>
                  <a:lnTo>
                    <a:pt x="326" y="146"/>
                  </a:lnTo>
                  <a:lnTo>
                    <a:pt x="326" y="162"/>
                  </a:lnTo>
                  <a:lnTo>
                    <a:pt x="326" y="162"/>
                  </a:lnTo>
                  <a:lnTo>
                    <a:pt x="326" y="180"/>
                  </a:lnTo>
                  <a:lnTo>
                    <a:pt x="322" y="196"/>
                  </a:lnTo>
                  <a:lnTo>
                    <a:pt x="318" y="210"/>
                  </a:lnTo>
                  <a:lnTo>
                    <a:pt x="314" y="226"/>
                  </a:lnTo>
                  <a:lnTo>
                    <a:pt x="306" y="240"/>
                  </a:lnTo>
                  <a:lnTo>
                    <a:pt x="298" y="252"/>
                  </a:lnTo>
                  <a:lnTo>
                    <a:pt x="290" y="266"/>
                  </a:lnTo>
                  <a:lnTo>
                    <a:pt x="278" y="276"/>
                  </a:lnTo>
                  <a:lnTo>
                    <a:pt x="268" y="288"/>
                  </a:lnTo>
                  <a:lnTo>
                    <a:pt x="256" y="296"/>
                  </a:lnTo>
                  <a:lnTo>
                    <a:pt x="242" y="304"/>
                  </a:lnTo>
                  <a:lnTo>
                    <a:pt x="228" y="312"/>
                  </a:lnTo>
                  <a:lnTo>
                    <a:pt x="212" y="316"/>
                  </a:lnTo>
                  <a:lnTo>
                    <a:pt x="198" y="320"/>
                  </a:lnTo>
                  <a:lnTo>
                    <a:pt x="182" y="324"/>
                  </a:lnTo>
                  <a:lnTo>
                    <a:pt x="164" y="324"/>
                  </a:lnTo>
                  <a:lnTo>
                    <a:pt x="164" y="324"/>
                  </a:lnTo>
                  <a:lnTo>
                    <a:pt x="148" y="324"/>
                  </a:lnTo>
                  <a:lnTo>
                    <a:pt x="132" y="320"/>
                  </a:lnTo>
                  <a:lnTo>
                    <a:pt x="116" y="316"/>
                  </a:lnTo>
                  <a:lnTo>
                    <a:pt x="102" y="312"/>
                  </a:lnTo>
                  <a:lnTo>
                    <a:pt x="86" y="304"/>
                  </a:lnTo>
                  <a:lnTo>
                    <a:pt x="74" y="296"/>
                  </a:lnTo>
                  <a:lnTo>
                    <a:pt x="60" y="288"/>
                  </a:lnTo>
                  <a:lnTo>
                    <a:pt x="48" y="276"/>
                  </a:lnTo>
                  <a:lnTo>
                    <a:pt x="38" y="266"/>
                  </a:lnTo>
                  <a:lnTo>
                    <a:pt x="28" y="252"/>
                  </a:lnTo>
                  <a:lnTo>
                    <a:pt x="20" y="240"/>
                  </a:lnTo>
                  <a:lnTo>
                    <a:pt x="12" y="226"/>
                  </a:lnTo>
                  <a:lnTo>
                    <a:pt x="6" y="210"/>
                  </a:lnTo>
                  <a:lnTo>
                    <a:pt x="2" y="196"/>
                  </a:lnTo>
                  <a:lnTo>
                    <a:pt x="0" y="180"/>
                  </a:lnTo>
                  <a:lnTo>
                    <a:pt x="0" y="162"/>
                  </a:lnTo>
                  <a:lnTo>
                    <a:pt x="0" y="162"/>
                  </a:lnTo>
                  <a:lnTo>
                    <a:pt x="0" y="146"/>
                  </a:lnTo>
                  <a:lnTo>
                    <a:pt x="2" y="130"/>
                  </a:lnTo>
                  <a:lnTo>
                    <a:pt x="6" y="114"/>
                  </a:lnTo>
                  <a:lnTo>
                    <a:pt x="12" y="100"/>
                  </a:lnTo>
                  <a:lnTo>
                    <a:pt x="20" y="86"/>
                  </a:lnTo>
                  <a:lnTo>
                    <a:pt x="28" y="72"/>
                  </a:lnTo>
                  <a:lnTo>
                    <a:pt x="38" y="60"/>
                  </a:lnTo>
                  <a:lnTo>
                    <a:pt x="48" y="48"/>
                  </a:lnTo>
                  <a:lnTo>
                    <a:pt x="60" y="38"/>
                  </a:lnTo>
                  <a:lnTo>
                    <a:pt x="74" y="28"/>
                  </a:lnTo>
                  <a:lnTo>
                    <a:pt x="86" y="20"/>
                  </a:lnTo>
                  <a:lnTo>
                    <a:pt x="102" y="14"/>
                  </a:lnTo>
                  <a:lnTo>
                    <a:pt x="116" y="8"/>
                  </a:lnTo>
                  <a:lnTo>
                    <a:pt x="132" y="4"/>
                  </a:lnTo>
                  <a:lnTo>
                    <a:pt x="148" y="2"/>
                  </a:lnTo>
                  <a:lnTo>
                    <a:pt x="1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1" name="Freeform 22"/>
            <p:cNvSpPr>
              <a:spLocks/>
            </p:cNvSpPr>
            <p:nvPr/>
          </p:nvSpPr>
          <p:spPr bwMode="auto">
            <a:xfrm>
              <a:off x="3127863" y="3915767"/>
              <a:ext cx="96363" cy="96055"/>
            </a:xfrm>
            <a:custGeom>
              <a:avLst/>
              <a:gdLst>
                <a:gd name="T0" fmla="*/ 314 w 626"/>
                <a:gd name="T1" fmla="*/ 0 h 624"/>
                <a:gd name="T2" fmla="*/ 252 w 626"/>
                <a:gd name="T3" fmla="*/ 6 h 624"/>
                <a:gd name="T4" fmla="*/ 192 w 626"/>
                <a:gd name="T5" fmla="*/ 24 h 624"/>
                <a:gd name="T6" fmla="*/ 138 w 626"/>
                <a:gd name="T7" fmla="*/ 54 h 624"/>
                <a:gd name="T8" fmla="*/ 92 w 626"/>
                <a:gd name="T9" fmla="*/ 92 h 624"/>
                <a:gd name="T10" fmla="*/ 54 w 626"/>
                <a:gd name="T11" fmla="*/ 138 h 624"/>
                <a:gd name="T12" fmla="*/ 24 w 626"/>
                <a:gd name="T13" fmla="*/ 192 h 624"/>
                <a:gd name="T14" fmla="*/ 6 w 626"/>
                <a:gd name="T15" fmla="*/ 250 h 624"/>
                <a:gd name="T16" fmla="*/ 0 w 626"/>
                <a:gd name="T17" fmla="*/ 314 h 624"/>
                <a:gd name="T18" fmla="*/ 2 w 626"/>
                <a:gd name="T19" fmla="*/ 346 h 624"/>
                <a:gd name="T20" fmla="*/ 14 w 626"/>
                <a:gd name="T21" fmla="*/ 406 h 624"/>
                <a:gd name="T22" fmla="*/ 38 w 626"/>
                <a:gd name="T23" fmla="*/ 462 h 624"/>
                <a:gd name="T24" fmla="*/ 72 w 626"/>
                <a:gd name="T25" fmla="*/ 512 h 624"/>
                <a:gd name="T26" fmla="*/ 114 w 626"/>
                <a:gd name="T27" fmla="*/ 554 h 624"/>
                <a:gd name="T28" fmla="*/ 164 w 626"/>
                <a:gd name="T29" fmla="*/ 588 h 624"/>
                <a:gd name="T30" fmla="*/ 222 w 626"/>
                <a:gd name="T31" fmla="*/ 610 h 624"/>
                <a:gd name="T32" fmla="*/ 282 w 626"/>
                <a:gd name="T33" fmla="*/ 624 h 624"/>
                <a:gd name="T34" fmla="*/ 314 w 626"/>
                <a:gd name="T35" fmla="*/ 624 h 624"/>
                <a:gd name="T36" fmla="*/ 378 w 626"/>
                <a:gd name="T37" fmla="*/ 618 h 624"/>
                <a:gd name="T38" fmla="*/ 436 w 626"/>
                <a:gd name="T39" fmla="*/ 600 h 624"/>
                <a:gd name="T40" fmla="*/ 488 w 626"/>
                <a:gd name="T41" fmla="*/ 572 h 624"/>
                <a:gd name="T42" fmla="*/ 534 w 626"/>
                <a:gd name="T43" fmla="*/ 534 h 624"/>
                <a:gd name="T44" fmla="*/ 572 w 626"/>
                <a:gd name="T45" fmla="*/ 488 h 624"/>
                <a:gd name="T46" fmla="*/ 600 w 626"/>
                <a:gd name="T47" fmla="*/ 434 h 624"/>
                <a:gd name="T48" fmla="*/ 618 w 626"/>
                <a:gd name="T49" fmla="*/ 376 h 624"/>
                <a:gd name="T50" fmla="*/ 626 w 626"/>
                <a:gd name="T51" fmla="*/ 314 h 624"/>
                <a:gd name="T52" fmla="*/ 624 w 626"/>
                <a:gd name="T53" fmla="*/ 282 h 624"/>
                <a:gd name="T54" fmla="*/ 610 w 626"/>
                <a:gd name="T55" fmla="*/ 220 h 624"/>
                <a:gd name="T56" fmla="*/ 588 w 626"/>
                <a:gd name="T57" fmla="*/ 164 h 624"/>
                <a:gd name="T58" fmla="*/ 554 w 626"/>
                <a:gd name="T59" fmla="*/ 114 h 624"/>
                <a:gd name="T60" fmla="*/ 512 w 626"/>
                <a:gd name="T61" fmla="*/ 72 h 624"/>
                <a:gd name="T62" fmla="*/ 462 w 626"/>
                <a:gd name="T63" fmla="*/ 38 h 624"/>
                <a:gd name="T64" fmla="*/ 406 w 626"/>
                <a:gd name="T65" fmla="*/ 14 h 624"/>
                <a:gd name="T66" fmla="*/ 346 w 626"/>
                <a:gd name="T67" fmla="*/ 2 h 624"/>
                <a:gd name="T68" fmla="*/ 314 w 626"/>
                <a:gd name="T6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6" h="624">
                  <a:moveTo>
                    <a:pt x="314" y="0"/>
                  </a:moveTo>
                  <a:lnTo>
                    <a:pt x="314" y="0"/>
                  </a:lnTo>
                  <a:lnTo>
                    <a:pt x="282" y="2"/>
                  </a:lnTo>
                  <a:lnTo>
                    <a:pt x="252" y="6"/>
                  </a:lnTo>
                  <a:lnTo>
                    <a:pt x="222" y="14"/>
                  </a:lnTo>
                  <a:lnTo>
                    <a:pt x="192" y="24"/>
                  </a:lnTo>
                  <a:lnTo>
                    <a:pt x="164" y="38"/>
                  </a:lnTo>
                  <a:lnTo>
                    <a:pt x="138" y="54"/>
                  </a:lnTo>
                  <a:lnTo>
                    <a:pt x="114" y="72"/>
                  </a:lnTo>
                  <a:lnTo>
                    <a:pt x="92" y="92"/>
                  </a:lnTo>
                  <a:lnTo>
                    <a:pt x="72" y="114"/>
                  </a:lnTo>
                  <a:lnTo>
                    <a:pt x="54" y="138"/>
                  </a:lnTo>
                  <a:lnTo>
                    <a:pt x="38" y="164"/>
                  </a:lnTo>
                  <a:lnTo>
                    <a:pt x="24" y="192"/>
                  </a:lnTo>
                  <a:lnTo>
                    <a:pt x="14" y="220"/>
                  </a:lnTo>
                  <a:lnTo>
                    <a:pt x="6" y="250"/>
                  </a:lnTo>
                  <a:lnTo>
                    <a:pt x="2" y="282"/>
                  </a:lnTo>
                  <a:lnTo>
                    <a:pt x="0" y="314"/>
                  </a:lnTo>
                  <a:lnTo>
                    <a:pt x="0" y="314"/>
                  </a:lnTo>
                  <a:lnTo>
                    <a:pt x="2" y="346"/>
                  </a:lnTo>
                  <a:lnTo>
                    <a:pt x="6" y="376"/>
                  </a:lnTo>
                  <a:lnTo>
                    <a:pt x="14" y="406"/>
                  </a:lnTo>
                  <a:lnTo>
                    <a:pt x="24" y="434"/>
                  </a:lnTo>
                  <a:lnTo>
                    <a:pt x="38" y="462"/>
                  </a:lnTo>
                  <a:lnTo>
                    <a:pt x="54" y="488"/>
                  </a:lnTo>
                  <a:lnTo>
                    <a:pt x="72" y="512"/>
                  </a:lnTo>
                  <a:lnTo>
                    <a:pt x="92" y="534"/>
                  </a:lnTo>
                  <a:lnTo>
                    <a:pt x="114" y="554"/>
                  </a:lnTo>
                  <a:lnTo>
                    <a:pt x="138" y="572"/>
                  </a:lnTo>
                  <a:lnTo>
                    <a:pt x="164" y="588"/>
                  </a:lnTo>
                  <a:lnTo>
                    <a:pt x="192" y="600"/>
                  </a:lnTo>
                  <a:lnTo>
                    <a:pt x="222" y="610"/>
                  </a:lnTo>
                  <a:lnTo>
                    <a:pt x="252" y="618"/>
                  </a:lnTo>
                  <a:lnTo>
                    <a:pt x="282" y="624"/>
                  </a:lnTo>
                  <a:lnTo>
                    <a:pt x="314" y="624"/>
                  </a:lnTo>
                  <a:lnTo>
                    <a:pt x="314" y="624"/>
                  </a:lnTo>
                  <a:lnTo>
                    <a:pt x="346" y="624"/>
                  </a:lnTo>
                  <a:lnTo>
                    <a:pt x="378" y="618"/>
                  </a:lnTo>
                  <a:lnTo>
                    <a:pt x="406" y="610"/>
                  </a:lnTo>
                  <a:lnTo>
                    <a:pt x="436" y="600"/>
                  </a:lnTo>
                  <a:lnTo>
                    <a:pt x="462" y="588"/>
                  </a:lnTo>
                  <a:lnTo>
                    <a:pt x="488" y="572"/>
                  </a:lnTo>
                  <a:lnTo>
                    <a:pt x="512" y="554"/>
                  </a:lnTo>
                  <a:lnTo>
                    <a:pt x="534" y="534"/>
                  </a:lnTo>
                  <a:lnTo>
                    <a:pt x="554" y="512"/>
                  </a:lnTo>
                  <a:lnTo>
                    <a:pt x="572" y="488"/>
                  </a:lnTo>
                  <a:lnTo>
                    <a:pt x="588" y="462"/>
                  </a:lnTo>
                  <a:lnTo>
                    <a:pt x="600" y="434"/>
                  </a:lnTo>
                  <a:lnTo>
                    <a:pt x="610" y="406"/>
                  </a:lnTo>
                  <a:lnTo>
                    <a:pt x="618" y="376"/>
                  </a:lnTo>
                  <a:lnTo>
                    <a:pt x="624" y="346"/>
                  </a:lnTo>
                  <a:lnTo>
                    <a:pt x="626" y="314"/>
                  </a:lnTo>
                  <a:lnTo>
                    <a:pt x="626" y="314"/>
                  </a:lnTo>
                  <a:lnTo>
                    <a:pt x="624" y="282"/>
                  </a:lnTo>
                  <a:lnTo>
                    <a:pt x="618" y="250"/>
                  </a:lnTo>
                  <a:lnTo>
                    <a:pt x="610" y="220"/>
                  </a:lnTo>
                  <a:lnTo>
                    <a:pt x="600" y="192"/>
                  </a:lnTo>
                  <a:lnTo>
                    <a:pt x="588" y="164"/>
                  </a:lnTo>
                  <a:lnTo>
                    <a:pt x="572" y="138"/>
                  </a:lnTo>
                  <a:lnTo>
                    <a:pt x="554" y="114"/>
                  </a:lnTo>
                  <a:lnTo>
                    <a:pt x="534" y="92"/>
                  </a:lnTo>
                  <a:lnTo>
                    <a:pt x="512" y="72"/>
                  </a:lnTo>
                  <a:lnTo>
                    <a:pt x="488" y="54"/>
                  </a:lnTo>
                  <a:lnTo>
                    <a:pt x="462" y="38"/>
                  </a:lnTo>
                  <a:lnTo>
                    <a:pt x="436" y="24"/>
                  </a:lnTo>
                  <a:lnTo>
                    <a:pt x="406" y="14"/>
                  </a:lnTo>
                  <a:lnTo>
                    <a:pt x="378" y="6"/>
                  </a:lnTo>
                  <a:lnTo>
                    <a:pt x="346" y="2"/>
                  </a:lnTo>
                  <a:lnTo>
                    <a:pt x="314" y="0"/>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2" name="Freeform 23"/>
            <p:cNvSpPr>
              <a:spLocks/>
            </p:cNvSpPr>
            <p:nvPr/>
          </p:nvSpPr>
          <p:spPr bwMode="auto">
            <a:xfrm>
              <a:off x="3237157" y="3788617"/>
              <a:ext cx="23706" cy="127150"/>
            </a:xfrm>
            <a:custGeom>
              <a:avLst/>
              <a:gdLst>
                <a:gd name="T0" fmla="*/ 0 w 154"/>
                <a:gd name="T1" fmla="*/ 746 h 826"/>
                <a:gd name="T2" fmla="*/ 0 w 154"/>
                <a:gd name="T3" fmla="*/ 746 h 826"/>
                <a:gd name="T4" fmla="*/ 0 w 154"/>
                <a:gd name="T5" fmla="*/ 76 h 826"/>
                <a:gd name="T6" fmla="*/ 0 w 154"/>
                <a:gd name="T7" fmla="*/ 76 h 826"/>
                <a:gd name="T8" fmla="*/ 2 w 154"/>
                <a:gd name="T9" fmla="*/ 60 h 826"/>
                <a:gd name="T10" fmla="*/ 6 w 154"/>
                <a:gd name="T11" fmla="*/ 46 h 826"/>
                <a:gd name="T12" fmla="*/ 14 w 154"/>
                <a:gd name="T13" fmla="*/ 34 h 826"/>
                <a:gd name="T14" fmla="*/ 24 w 154"/>
                <a:gd name="T15" fmla="*/ 22 h 826"/>
                <a:gd name="T16" fmla="*/ 34 w 154"/>
                <a:gd name="T17" fmla="*/ 14 h 826"/>
                <a:gd name="T18" fmla="*/ 48 w 154"/>
                <a:gd name="T19" fmla="*/ 6 h 826"/>
                <a:gd name="T20" fmla="*/ 64 w 154"/>
                <a:gd name="T21" fmla="*/ 2 h 826"/>
                <a:gd name="T22" fmla="*/ 80 w 154"/>
                <a:gd name="T23" fmla="*/ 0 h 826"/>
                <a:gd name="T24" fmla="*/ 80 w 154"/>
                <a:gd name="T25" fmla="*/ 0 h 826"/>
                <a:gd name="T26" fmla="*/ 94 w 154"/>
                <a:gd name="T27" fmla="*/ 2 h 826"/>
                <a:gd name="T28" fmla="*/ 108 w 154"/>
                <a:gd name="T29" fmla="*/ 6 h 826"/>
                <a:gd name="T30" fmla="*/ 120 w 154"/>
                <a:gd name="T31" fmla="*/ 14 h 826"/>
                <a:gd name="T32" fmla="*/ 132 w 154"/>
                <a:gd name="T33" fmla="*/ 22 h 826"/>
                <a:gd name="T34" fmla="*/ 140 w 154"/>
                <a:gd name="T35" fmla="*/ 34 h 826"/>
                <a:gd name="T36" fmla="*/ 148 w 154"/>
                <a:gd name="T37" fmla="*/ 46 h 826"/>
                <a:gd name="T38" fmla="*/ 152 w 154"/>
                <a:gd name="T39" fmla="*/ 60 h 826"/>
                <a:gd name="T40" fmla="*/ 154 w 154"/>
                <a:gd name="T41" fmla="*/ 76 h 826"/>
                <a:gd name="T42" fmla="*/ 154 w 154"/>
                <a:gd name="T43" fmla="*/ 76 h 826"/>
                <a:gd name="T44" fmla="*/ 154 w 154"/>
                <a:gd name="T45" fmla="*/ 746 h 826"/>
                <a:gd name="T46" fmla="*/ 154 w 154"/>
                <a:gd name="T47" fmla="*/ 746 h 826"/>
                <a:gd name="T48" fmla="*/ 152 w 154"/>
                <a:gd name="T49" fmla="*/ 762 h 826"/>
                <a:gd name="T50" fmla="*/ 148 w 154"/>
                <a:gd name="T51" fmla="*/ 778 h 826"/>
                <a:gd name="T52" fmla="*/ 140 w 154"/>
                <a:gd name="T53" fmla="*/ 792 h 826"/>
                <a:gd name="T54" fmla="*/ 132 w 154"/>
                <a:gd name="T55" fmla="*/ 802 h 826"/>
                <a:gd name="T56" fmla="*/ 120 w 154"/>
                <a:gd name="T57" fmla="*/ 812 h 826"/>
                <a:gd name="T58" fmla="*/ 108 w 154"/>
                <a:gd name="T59" fmla="*/ 820 h 826"/>
                <a:gd name="T60" fmla="*/ 94 w 154"/>
                <a:gd name="T61" fmla="*/ 824 h 826"/>
                <a:gd name="T62" fmla="*/ 80 w 154"/>
                <a:gd name="T63" fmla="*/ 826 h 826"/>
                <a:gd name="T64" fmla="*/ 80 w 154"/>
                <a:gd name="T65" fmla="*/ 826 h 826"/>
                <a:gd name="T66" fmla="*/ 64 w 154"/>
                <a:gd name="T67" fmla="*/ 824 h 826"/>
                <a:gd name="T68" fmla="*/ 48 w 154"/>
                <a:gd name="T69" fmla="*/ 820 h 826"/>
                <a:gd name="T70" fmla="*/ 34 w 154"/>
                <a:gd name="T71" fmla="*/ 812 h 826"/>
                <a:gd name="T72" fmla="*/ 24 w 154"/>
                <a:gd name="T73" fmla="*/ 802 h 826"/>
                <a:gd name="T74" fmla="*/ 14 w 154"/>
                <a:gd name="T75" fmla="*/ 792 h 826"/>
                <a:gd name="T76" fmla="*/ 6 w 154"/>
                <a:gd name="T77" fmla="*/ 778 h 826"/>
                <a:gd name="T78" fmla="*/ 2 w 154"/>
                <a:gd name="T79" fmla="*/ 762 h 826"/>
                <a:gd name="T80" fmla="*/ 0 w 154"/>
                <a:gd name="T81" fmla="*/ 746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826">
                  <a:moveTo>
                    <a:pt x="0" y="746"/>
                  </a:moveTo>
                  <a:lnTo>
                    <a:pt x="0" y="746"/>
                  </a:lnTo>
                  <a:lnTo>
                    <a:pt x="0" y="76"/>
                  </a:lnTo>
                  <a:lnTo>
                    <a:pt x="0" y="76"/>
                  </a:lnTo>
                  <a:lnTo>
                    <a:pt x="2" y="60"/>
                  </a:lnTo>
                  <a:lnTo>
                    <a:pt x="6" y="46"/>
                  </a:lnTo>
                  <a:lnTo>
                    <a:pt x="14" y="34"/>
                  </a:lnTo>
                  <a:lnTo>
                    <a:pt x="24" y="22"/>
                  </a:lnTo>
                  <a:lnTo>
                    <a:pt x="34" y="14"/>
                  </a:lnTo>
                  <a:lnTo>
                    <a:pt x="48" y="6"/>
                  </a:lnTo>
                  <a:lnTo>
                    <a:pt x="64" y="2"/>
                  </a:lnTo>
                  <a:lnTo>
                    <a:pt x="80" y="0"/>
                  </a:lnTo>
                  <a:lnTo>
                    <a:pt x="80" y="0"/>
                  </a:lnTo>
                  <a:lnTo>
                    <a:pt x="94" y="2"/>
                  </a:lnTo>
                  <a:lnTo>
                    <a:pt x="108" y="6"/>
                  </a:lnTo>
                  <a:lnTo>
                    <a:pt x="120" y="14"/>
                  </a:lnTo>
                  <a:lnTo>
                    <a:pt x="132" y="22"/>
                  </a:lnTo>
                  <a:lnTo>
                    <a:pt x="140" y="34"/>
                  </a:lnTo>
                  <a:lnTo>
                    <a:pt x="148" y="46"/>
                  </a:lnTo>
                  <a:lnTo>
                    <a:pt x="152" y="60"/>
                  </a:lnTo>
                  <a:lnTo>
                    <a:pt x="154" y="76"/>
                  </a:lnTo>
                  <a:lnTo>
                    <a:pt x="154" y="76"/>
                  </a:lnTo>
                  <a:lnTo>
                    <a:pt x="154" y="746"/>
                  </a:lnTo>
                  <a:lnTo>
                    <a:pt x="154" y="746"/>
                  </a:lnTo>
                  <a:lnTo>
                    <a:pt x="152" y="762"/>
                  </a:lnTo>
                  <a:lnTo>
                    <a:pt x="148" y="778"/>
                  </a:lnTo>
                  <a:lnTo>
                    <a:pt x="140" y="792"/>
                  </a:lnTo>
                  <a:lnTo>
                    <a:pt x="132" y="802"/>
                  </a:lnTo>
                  <a:lnTo>
                    <a:pt x="120" y="812"/>
                  </a:lnTo>
                  <a:lnTo>
                    <a:pt x="108" y="820"/>
                  </a:lnTo>
                  <a:lnTo>
                    <a:pt x="94" y="824"/>
                  </a:lnTo>
                  <a:lnTo>
                    <a:pt x="80" y="826"/>
                  </a:lnTo>
                  <a:lnTo>
                    <a:pt x="80" y="826"/>
                  </a:lnTo>
                  <a:lnTo>
                    <a:pt x="64" y="824"/>
                  </a:lnTo>
                  <a:lnTo>
                    <a:pt x="48" y="820"/>
                  </a:lnTo>
                  <a:lnTo>
                    <a:pt x="34" y="812"/>
                  </a:lnTo>
                  <a:lnTo>
                    <a:pt x="24" y="802"/>
                  </a:lnTo>
                  <a:lnTo>
                    <a:pt x="14" y="792"/>
                  </a:lnTo>
                  <a:lnTo>
                    <a:pt x="6" y="778"/>
                  </a:lnTo>
                  <a:lnTo>
                    <a:pt x="2" y="762"/>
                  </a:lnTo>
                  <a:lnTo>
                    <a:pt x="0" y="7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3" name="Freeform 24"/>
            <p:cNvSpPr>
              <a:spLocks/>
            </p:cNvSpPr>
            <p:nvPr/>
          </p:nvSpPr>
          <p:spPr bwMode="auto">
            <a:xfrm>
              <a:off x="3237157" y="3788617"/>
              <a:ext cx="23706" cy="127150"/>
            </a:xfrm>
            <a:custGeom>
              <a:avLst/>
              <a:gdLst>
                <a:gd name="T0" fmla="*/ 0 w 154"/>
                <a:gd name="T1" fmla="*/ 746 h 826"/>
                <a:gd name="T2" fmla="*/ 0 w 154"/>
                <a:gd name="T3" fmla="*/ 746 h 826"/>
                <a:gd name="T4" fmla="*/ 0 w 154"/>
                <a:gd name="T5" fmla="*/ 76 h 826"/>
                <a:gd name="T6" fmla="*/ 0 w 154"/>
                <a:gd name="T7" fmla="*/ 76 h 826"/>
                <a:gd name="T8" fmla="*/ 2 w 154"/>
                <a:gd name="T9" fmla="*/ 60 h 826"/>
                <a:gd name="T10" fmla="*/ 6 w 154"/>
                <a:gd name="T11" fmla="*/ 46 h 826"/>
                <a:gd name="T12" fmla="*/ 14 w 154"/>
                <a:gd name="T13" fmla="*/ 34 h 826"/>
                <a:gd name="T14" fmla="*/ 24 w 154"/>
                <a:gd name="T15" fmla="*/ 22 h 826"/>
                <a:gd name="T16" fmla="*/ 34 w 154"/>
                <a:gd name="T17" fmla="*/ 14 h 826"/>
                <a:gd name="T18" fmla="*/ 48 w 154"/>
                <a:gd name="T19" fmla="*/ 6 h 826"/>
                <a:gd name="T20" fmla="*/ 64 w 154"/>
                <a:gd name="T21" fmla="*/ 2 h 826"/>
                <a:gd name="T22" fmla="*/ 80 w 154"/>
                <a:gd name="T23" fmla="*/ 0 h 826"/>
                <a:gd name="T24" fmla="*/ 80 w 154"/>
                <a:gd name="T25" fmla="*/ 0 h 826"/>
                <a:gd name="T26" fmla="*/ 94 w 154"/>
                <a:gd name="T27" fmla="*/ 2 h 826"/>
                <a:gd name="T28" fmla="*/ 108 w 154"/>
                <a:gd name="T29" fmla="*/ 6 h 826"/>
                <a:gd name="T30" fmla="*/ 120 w 154"/>
                <a:gd name="T31" fmla="*/ 14 h 826"/>
                <a:gd name="T32" fmla="*/ 132 w 154"/>
                <a:gd name="T33" fmla="*/ 22 h 826"/>
                <a:gd name="T34" fmla="*/ 140 w 154"/>
                <a:gd name="T35" fmla="*/ 34 h 826"/>
                <a:gd name="T36" fmla="*/ 148 w 154"/>
                <a:gd name="T37" fmla="*/ 46 h 826"/>
                <a:gd name="T38" fmla="*/ 152 w 154"/>
                <a:gd name="T39" fmla="*/ 60 h 826"/>
                <a:gd name="T40" fmla="*/ 154 w 154"/>
                <a:gd name="T41" fmla="*/ 76 h 826"/>
                <a:gd name="T42" fmla="*/ 154 w 154"/>
                <a:gd name="T43" fmla="*/ 76 h 826"/>
                <a:gd name="T44" fmla="*/ 154 w 154"/>
                <a:gd name="T45" fmla="*/ 746 h 826"/>
                <a:gd name="T46" fmla="*/ 154 w 154"/>
                <a:gd name="T47" fmla="*/ 746 h 826"/>
                <a:gd name="T48" fmla="*/ 152 w 154"/>
                <a:gd name="T49" fmla="*/ 762 h 826"/>
                <a:gd name="T50" fmla="*/ 148 w 154"/>
                <a:gd name="T51" fmla="*/ 778 h 826"/>
                <a:gd name="T52" fmla="*/ 140 w 154"/>
                <a:gd name="T53" fmla="*/ 792 h 826"/>
                <a:gd name="T54" fmla="*/ 132 w 154"/>
                <a:gd name="T55" fmla="*/ 802 h 826"/>
                <a:gd name="T56" fmla="*/ 120 w 154"/>
                <a:gd name="T57" fmla="*/ 812 h 826"/>
                <a:gd name="T58" fmla="*/ 108 w 154"/>
                <a:gd name="T59" fmla="*/ 820 h 826"/>
                <a:gd name="T60" fmla="*/ 94 w 154"/>
                <a:gd name="T61" fmla="*/ 824 h 826"/>
                <a:gd name="T62" fmla="*/ 80 w 154"/>
                <a:gd name="T63" fmla="*/ 826 h 826"/>
                <a:gd name="T64" fmla="*/ 80 w 154"/>
                <a:gd name="T65" fmla="*/ 826 h 826"/>
                <a:gd name="T66" fmla="*/ 64 w 154"/>
                <a:gd name="T67" fmla="*/ 824 h 826"/>
                <a:gd name="T68" fmla="*/ 48 w 154"/>
                <a:gd name="T69" fmla="*/ 820 h 826"/>
                <a:gd name="T70" fmla="*/ 34 w 154"/>
                <a:gd name="T71" fmla="*/ 812 h 826"/>
                <a:gd name="T72" fmla="*/ 24 w 154"/>
                <a:gd name="T73" fmla="*/ 802 h 826"/>
                <a:gd name="T74" fmla="*/ 14 w 154"/>
                <a:gd name="T75" fmla="*/ 792 h 826"/>
                <a:gd name="T76" fmla="*/ 6 w 154"/>
                <a:gd name="T77" fmla="*/ 778 h 826"/>
                <a:gd name="T78" fmla="*/ 2 w 154"/>
                <a:gd name="T79" fmla="*/ 762 h 826"/>
                <a:gd name="T80" fmla="*/ 0 w 154"/>
                <a:gd name="T81" fmla="*/ 746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826">
                  <a:moveTo>
                    <a:pt x="0" y="746"/>
                  </a:moveTo>
                  <a:lnTo>
                    <a:pt x="0" y="746"/>
                  </a:lnTo>
                  <a:lnTo>
                    <a:pt x="0" y="76"/>
                  </a:lnTo>
                  <a:lnTo>
                    <a:pt x="0" y="76"/>
                  </a:lnTo>
                  <a:lnTo>
                    <a:pt x="2" y="60"/>
                  </a:lnTo>
                  <a:lnTo>
                    <a:pt x="6" y="46"/>
                  </a:lnTo>
                  <a:lnTo>
                    <a:pt x="14" y="34"/>
                  </a:lnTo>
                  <a:lnTo>
                    <a:pt x="24" y="22"/>
                  </a:lnTo>
                  <a:lnTo>
                    <a:pt x="34" y="14"/>
                  </a:lnTo>
                  <a:lnTo>
                    <a:pt x="48" y="6"/>
                  </a:lnTo>
                  <a:lnTo>
                    <a:pt x="64" y="2"/>
                  </a:lnTo>
                  <a:lnTo>
                    <a:pt x="80" y="0"/>
                  </a:lnTo>
                  <a:lnTo>
                    <a:pt x="80" y="0"/>
                  </a:lnTo>
                  <a:lnTo>
                    <a:pt x="94" y="2"/>
                  </a:lnTo>
                  <a:lnTo>
                    <a:pt x="108" y="6"/>
                  </a:lnTo>
                  <a:lnTo>
                    <a:pt x="120" y="14"/>
                  </a:lnTo>
                  <a:lnTo>
                    <a:pt x="132" y="22"/>
                  </a:lnTo>
                  <a:lnTo>
                    <a:pt x="140" y="34"/>
                  </a:lnTo>
                  <a:lnTo>
                    <a:pt x="148" y="46"/>
                  </a:lnTo>
                  <a:lnTo>
                    <a:pt x="152" y="60"/>
                  </a:lnTo>
                  <a:lnTo>
                    <a:pt x="154" y="76"/>
                  </a:lnTo>
                  <a:lnTo>
                    <a:pt x="154" y="76"/>
                  </a:lnTo>
                  <a:lnTo>
                    <a:pt x="154" y="746"/>
                  </a:lnTo>
                  <a:lnTo>
                    <a:pt x="154" y="746"/>
                  </a:lnTo>
                  <a:lnTo>
                    <a:pt x="152" y="762"/>
                  </a:lnTo>
                  <a:lnTo>
                    <a:pt x="148" y="778"/>
                  </a:lnTo>
                  <a:lnTo>
                    <a:pt x="140" y="792"/>
                  </a:lnTo>
                  <a:lnTo>
                    <a:pt x="132" y="802"/>
                  </a:lnTo>
                  <a:lnTo>
                    <a:pt x="120" y="812"/>
                  </a:lnTo>
                  <a:lnTo>
                    <a:pt x="108" y="820"/>
                  </a:lnTo>
                  <a:lnTo>
                    <a:pt x="94" y="824"/>
                  </a:lnTo>
                  <a:lnTo>
                    <a:pt x="80" y="826"/>
                  </a:lnTo>
                  <a:lnTo>
                    <a:pt x="80" y="826"/>
                  </a:lnTo>
                  <a:lnTo>
                    <a:pt x="64" y="824"/>
                  </a:lnTo>
                  <a:lnTo>
                    <a:pt x="48" y="820"/>
                  </a:lnTo>
                  <a:lnTo>
                    <a:pt x="34" y="812"/>
                  </a:lnTo>
                  <a:lnTo>
                    <a:pt x="24" y="802"/>
                  </a:lnTo>
                  <a:lnTo>
                    <a:pt x="14" y="792"/>
                  </a:lnTo>
                  <a:lnTo>
                    <a:pt x="6" y="778"/>
                  </a:lnTo>
                  <a:lnTo>
                    <a:pt x="2" y="762"/>
                  </a:lnTo>
                  <a:lnTo>
                    <a:pt x="0" y="7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4" name="Freeform 25"/>
            <p:cNvSpPr>
              <a:spLocks/>
            </p:cNvSpPr>
            <p:nvPr/>
          </p:nvSpPr>
          <p:spPr bwMode="auto">
            <a:xfrm>
              <a:off x="3185743" y="3840031"/>
              <a:ext cx="126534" cy="23398"/>
            </a:xfrm>
            <a:custGeom>
              <a:avLst/>
              <a:gdLst>
                <a:gd name="T0" fmla="*/ 76 w 822"/>
                <a:gd name="T1" fmla="*/ 0 h 152"/>
                <a:gd name="T2" fmla="*/ 76 w 822"/>
                <a:gd name="T3" fmla="*/ 0 h 152"/>
                <a:gd name="T4" fmla="*/ 744 w 822"/>
                <a:gd name="T5" fmla="*/ 0 h 152"/>
                <a:gd name="T6" fmla="*/ 744 w 822"/>
                <a:gd name="T7" fmla="*/ 0 h 152"/>
                <a:gd name="T8" fmla="*/ 758 w 822"/>
                <a:gd name="T9" fmla="*/ 2 h 152"/>
                <a:gd name="T10" fmla="*/ 772 w 822"/>
                <a:gd name="T11" fmla="*/ 6 h 152"/>
                <a:gd name="T12" fmla="*/ 786 w 822"/>
                <a:gd name="T13" fmla="*/ 14 h 152"/>
                <a:gd name="T14" fmla="*/ 798 w 822"/>
                <a:gd name="T15" fmla="*/ 22 h 152"/>
                <a:gd name="T16" fmla="*/ 808 w 822"/>
                <a:gd name="T17" fmla="*/ 34 h 152"/>
                <a:gd name="T18" fmla="*/ 816 w 822"/>
                <a:gd name="T19" fmla="*/ 48 h 152"/>
                <a:gd name="T20" fmla="*/ 820 w 822"/>
                <a:gd name="T21" fmla="*/ 62 h 152"/>
                <a:gd name="T22" fmla="*/ 822 w 822"/>
                <a:gd name="T23" fmla="*/ 78 h 152"/>
                <a:gd name="T24" fmla="*/ 822 w 822"/>
                <a:gd name="T25" fmla="*/ 78 h 152"/>
                <a:gd name="T26" fmla="*/ 820 w 822"/>
                <a:gd name="T27" fmla="*/ 94 h 152"/>
                <a:gd name="T28" fmla="*/ 816 w 822"/>
                <a:gd name="T29" fmla="*/ 108 h 152"/>
                <a:gd name="T30" fmla="*/ 808 w 822"/>
                <a:gd name="T31" fmla="*/ 120 h 152"/>
                <a:gd name="T32" fmla="*/ 798 w 822"/>
                <a:gd name="T33" fmla="*/ 130 h 152"/>
                <a:gd name="T34" fmla="*/ 786 w 822"/>
                <a:gd name="T35" fmla="*/ 140 h 152"/>
                <a:gd name="T36" fmla="*/ 772 w 822"/>
                <a:gd name="T37" fmla="*/ 146 h 152"/>
                <a:gd name="T38" fmla="*/ 758 w 822"/>
                <a:gd name="T39" fmla="*/ 152 h 152"/>
                <a:gd name="T40" fmla="*/ 744 w 822"/>
                <a:gd name="T41" fmla="*/ 152 h 152"/>
                <a:gd name="T42" fmla="*/ 744 w 822"/>
                <a:gd name="T43" fmla="*/ 152 h 152"/>
                <a:gd name="T44" fmla="*/ 76 w 822"/>
                <a:gd name="T45" fmla="*/ 152 h 152"/>
                <a:gd name="T46" fmla="*/ 76 w 822"/>
                <a:gd name="T47" fmla="*/ 152 h 152"/>
                <a:gd name="T48" fmla="*/ 62 w 822"/>
                <a:gd name="T49" fmla="*/ 152 h 152"/>
                <a:gd name="T50" fmla="*/ 48 w 822"/>
                <a:gd name="T51" fmla="*/ 146 h 152"/>
                <a:gd name="T52" fmla="*/ 34 w 822"/>
                <a:gd name="T53" fmla="*/ 140 h 152"/>
                <a:gd name="T54" fmla="*/ 24 w 822"/>
                <a:gd name="T55" fmla="*/ 130 h 152"/>
                <a:gd name="T56" fmla="*/ 14 w 822"/>
                <a:gd name="T57" fmla="*/ 120 h 152"/>
                <a:gd name="T58" fmla="*/ 6 w 822"/>
                <a:gd name="T59" fmla="*/ 108 h 152"/>
                <a:gd name="T60" fmla="*/ 2 w 822"/>
                <a:gd name="T61" fmla="*/ 94 h 152"/>
                <a:gd name="T62" fmla="*/ 0 w 822"/>
                <a:gd name="T63" fmla="*/ 78 h 152"/>
                <a:gd name="T64" fmla="*/ 0 w 822"/>
                <a:gd name="T65" fmla="*/ 78 h 152"/>
                <a:gd name="T66" fmla="*/ 2 w 822"/>
                <a:gd name="T67" fmla="*/ 62 h 152"/>
                <a:gd name="T68" fmla="*/ 6 w 822"/>
                <a:gd name="T69" fmla="*/ 48 h 152"/>
                <a:gd name="T70" fmla="*/ 14 w 822"/>
                <a:gd name="T71" fmla="*/ 34 h 152"/>
                <a:gd name="T72" fmla="*/ 24 w 822"/>
                <a:gd name="T73" fmla="*/ 22 h 152"/>
                <a:gd name="T74" fmla="*/ 34 w 822"/>
                <a:gd name="T75" fmla="*/ 14 h 152"/>
                <a:gd name="T76" fmla="*/ 48 w 822"/>
                <a:gd name="T77" fmla="*/ 6 h 152"/>
                <a:gd name="T78" fmla="*/ 62 w 822"/>
                <a:gd name="T79" fmla="*/ 2 h 152"/>
                <a:gd name="T80" fmla="*/ 76 w 82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2" h="152">
                  <a:moveTo>
                    <a:pt x="76" y="0"/>
                  </a:moveTo>
                  <a:lnTo>
                    <a:pt x="76" y="0"/>
                  </a:lnTo>
                  <a:lnTo>
                    <a:pt x="744" y="0"/>
                  </a:lnTo>
                  <a:lnTo>
                    <a:pt x="744" y="0"/>
                  </a:lnTo>
                  <a:lnTo>
                    <a:pt x="758" y="2"/>
                  </a:lnTo>
                  <a:lnTo>
                    <a:pt x="772" y="6"/>
                  </a:lnTo>
                  <a:lnTo>
                    <a:pt x="786" y="14"/>
                  </a:lnTo>
                  <a:lnTo>
                    <a:pt x="798" y="22"/>
                  </a:lnTo>
                  <a:lnTo>
                    <a:pt x="808" y="34"/>
                  </a:lnTo>
                  <a:lnTo>
                    <a:pt x="816" y="48"/>
                  </a:lnTo>
                  <a:lnTo>
                    <a:pt x="820" y="62"/>
                  </a:lnTo>
                  <a:lnTo>
                    <a:pt x="822" y="78"/>
                  </a:lnTo>
                  <a:lnTo>
                    <a:pt x="822" y="78"/>
                  </a:lnTo>
                  <a:lnTo>
                    <a:pt x="820" y="94"/>
                  </a:lnTo>
                  <a:lnTo>
                    <a:pt x="816" y="108"/>
                  </a:lnTo>
                  <a:lnTo>
                    <a:pt x="808" y="120"/>
                  </a:lnTo>
                  <a:lnTo>
                    <a:pt x="798" y="130"/>
                  </a:lnTo>
                  <a:lnTo>
                    <a:pt x="786" y="140"/>
                  </a:lnTo>
                  <a:lnTo>
                    <a:pt x="772" y="146"/>
                  </a:lnTo>
                  <a:lnTo>
                    <a:pt x="758" y="152"/>
                  </a:lnTo>
                  <a:lnTo>
                    <a:pt x="744" y="152"/>
                  </a:lnTo>
                  <a:lnTo>
                    <a:pt x="744" y="152"/>
                  </a:lnTo>
                  <a:lnTo>
                    <a:pt x="76" y="152"/>
                  </a:lnTo>
                  <a:lnTo>
                    <a:pt x="76" y="152"/>
                  </a:lnTo>
                  <a:lnTo>
                    <a:pt x="62" y="152"/>
                  </a:lnTo>
                  <a:lnTo>
                    <a:pt x="48" y="146"/>
                  </a:lnTo>
                  <a:lnTo>
                    <a:pt x="34" y="140"/>
                  </a:lnTo>
                  <a:lnTo>
                    <a:pt x="24" y="130"/>
                  </a:lnTo>
                  <a:lnTo>
                    <a:pt x="14" y="120"/>
                  </a:lnTo>
                  <a:lnTo>
                    <a:pt x="6" y="108"/>
                  </a:lnTo>
                  <a:lnTo>
                    <a:pt x="2" y="94"/>
                  </a:lnTo>
                  <a:lnTo>
                    <a:pt x="0" y="78"/>
                  </a:lnTo>
                  <a:lnTo>
                    <a:pt x="0" y="78"/>
                  </a:lnTo>
                  <a:lnTo>
                    <a:pt x="2" y="62"/>
                  </a:lnTo>
                  <a:lnTo>
                    <a:pt x="6" y="48"/>
                  </a:lnTo>
                  <a:lnTo>
                    <a:pt x="14" y="34"/>
                  </a:lnTo>
                  <a:lnTo>
                    <a:pt x="24" y="22"/>
                  </a:lnTo>
                  <a:lnTo>
                    <a:pt x="34" y="14"/>
                  </a:lnTo>
                  <a:lnTo>
                    <a:pt x="48" y="6"/>
                  </a:lnTo>
                  <a:lnTo>
                    <a:pt x="62" y="2"/>
                  </a:lnTo>
                  <a:lnTo>
                    <a:pt x="7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5" name="Freeform 26"/>
            <p:cNvSpPr>
              <a:spLocks/>
            </p:cNvSpPr>
            <p:nvPr/>
          </p:nvSpPr>
          <p:spPr bwMode="auto">
            <a:xfrm>
              <a:off x="3185743" y="3840031"/>
              <a:ext cx="126534" cy="23398"/>
            </a:xfrm>
            <a:custGeom>
              <a:avLst/>
              <a:gdLst>
                <a:gd name="T0" fmla="*/ 76 w 822"/>
                <a:gd name="T1" fmla="*/ 0 h 152"/>
                <a:gd name="T2" fmla="*/ 76 w 822"/>
                <a:gd name="T3" fmla="*/ 0 h 152"/>
                <a:gd name="T4" fmla="*/ 744 w 822"/>
                <a:gd name="T5" fmla="*/ 0 h 152"/>
                <a:gd name="T6" fmla="*/ 744 w 822"/>
                <a:gd name="T7" fmla="*/ 0 h 152"/>
                <a:gd name="T8" fmla="*/ 758 w 822"/>
                <a:gd name="T9" fmla="*/ 2 h 152"/>
                <a:gd name="T10" fmla="*/ 772 w 822"/>
                <a:gd name="T11" fmla="*/ 6 h 152"/>
                <a:gd name="T12" fmla="*/ 786 w 822"/>
                <a:gd name="T13" fmla="*/ 14 h 152"/>
                <a:gd name="T14" fmla="*/ 798 w 822"/>
                <a:gd name="T15" fmla="*/ 22 h 152"/>
                <a:gd name="T16" fmla="*/ 808 w 822"/>
                <a:gd name="T17" fmla="*/ 34 h 152"/>
                <a:gd name="T18" fmla="*/ 816 w 822"/>
                <a:gd name="T19" fmla="*/ 48 h 152"/>
                <a:gd name="T20" fmla="*/ 820 w 822"/>
                <a:gd name="T21" fmla="*/ 62 h 152"/>
                <a:gd name="T22" fmla="*/ 822 w 822"/>
                <a:gd name="T23" fmla="*/ 78 h 152"/>
                <a:gd name="T24" fmla="*/ 822 w 822"/>
                <a:gd name="T25" fmla="*/ 78 h 152"/>
                <a:gd name="T26" fmla="*/ 820 w 822"/>
                <a:gd name="T27" fmla="*/ 94 h 152"/>
                <a:gd name="T28" fmla="*/ 816 w 822"/>
                <a:gd name="T29" fmla="*/ 108 h 152"/>
                <a:gd name="T30" fmla="*/ 808 w 822"/>
                <a:gd name="T31" fmla="*/ 120 h 152"/>
                <a:gd name="T32" fmla="*/ 798 w 822"/>
                <a:gd name="T33" fmla="*/ 130 h 152"/>
                <a:gd name="T34" fmla="*/ 786 w 822"/>
                <a:gd name="T35" fmla="*/ 140 h 152"/>
                <a:gd name="T36" fmla="*/ 772 w 822"/>
                <a:gd name="T37" fmla="*/ 146 h 152"/>
                <a:gd name="T38" fmla="*/ 758 w 822"/>
                <a:gd name="T39" fmla="*/ 152 h 152"/>
                <a:gd name="T40" fmla="*/ 744 w 822"/>
                <a:gd name="T41" fmla="*/ 152 h 152"/>
                <a:gd name="T42" fmla="*/ 744 w 822"/>
                <a:gd name="T43" fmla="*/ 152 h 152"/>
                <a:gd name="T44" fmla="*/ 76 w 822"/>
                <a:gd name="T45" fmla="*/ 152 h 152"/>
                <a:gd name="T46" fmla="*/ 76 w 822"/>
                <a:gd name="T47" fmla="*/ 152 h 152"/>
                <a:gd name="T48" fmla="*/ 62 w 822"/>
                <a:gd name="T49" fmla="*/ 152 h 152"/>
                <a:gd name="T50" fmla="*/ 48 w 822"/>
                <a:gd name="T51" fmla="*/ 146 h 152"/>
                <a:gd name="T52" fmla="*/ 34 w 822"/>
                <a:gd name="T53" fmla="*/ 140 h 152"/>
                <a:gd name="T54" fmla="*/ 24 w 822"/>
                <a:gd name="T55" fmla="*/ 130 h 152"/>
                <a:gd name="T56" fmla="*/ 14 w 822"/>
                <a:gd name="T57" fmla="*/ 120 h 152"/>
                <a:gd name="T58" fmla="*/ 6 w 822"/>
                <a:gd name="T59" fmla="*/ 108 h 152"/>
                <a:gd name="T60" fmla="*/ 2 w 822"/>
                <a:gd name="T61" fmla="*/ 94 h 152"/>
                <a:gd name="T62" fmla="*/ 0 w 822"/>
                <a:gd name="T63" fmla="*/ 78 h 152"/>
                <a:gd name="T64" fmla="*/ 0 w 822"/>
                <a:gd name="T65" fmla="*/ 78 h 152"/>
                <a:gd name="T66" fmla="*/ 2 w 822"/>
                <a:gd name="T67" fmla="*/ 62 h 152"/>
                <a:gd name="T68" fmla="*/ 6 w 822"/>
                <a:gd name="T69" fmla="*/ 48 h 152"/>
                <a:gd name="T70" fmla="*/ 14 w 822"/>
                <a:gd name="T71" fmla="*/ 34 h 152"/>
                <a:gd name="T72" fmla="*/ 24 w 822"/>
                <a:gd name="T73" fmla="*/ 22 h 152"/>
                <a:gd name="T74" fmla="*/ 34 w 822"/>
                <a:gd name="T75" fmla="*/ 14 h 152"/>
                <a:gd name="T76" fmla="*/ 48 w 822"/>
                <a:gd name="T77" fmla="*/ 6 h 152"/>
                <a:gd name="T78" fmla="*/ 62 w 822"/>
                <a:gd name="T79" fmla="*/ 2 h 152"/>
                <a:gd name="T80" fmla="*/ 76 w 82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2" h="152">
                  <a:moveTo>
                    <a:pt x="76" y="0"/>
                  </a:moveTo>
                  <a:lnTo>
                    <a:pt x="76" y="0"/>
                  </a:lnTo>
                  <a:lnTo>
                    <a:pt x="744" y="0"/>
                  </a:lnTo>
                  <a:lnTo>
                    <a:pt x="744" y="0"/>
                  </a:lnTo>
                  <a:lnTo>
                    <a:pt x="758" y="2"/>
                  </a:lnTo>
                  <a:lnTo>
                    <a:pt x="772" y="6"/>
                  </a:lnTo>
                  <a:lnTo>
                    <a:pt x="786" y="14"/>
                  </a:lnTo>
                  <a:lnTo>
                    <a:pt x="798" y="22"/>
                  </a:lnTo>
                  <a:lnTo>
                    <a:pt x="808" y="34"/>
                  </a:lnTo>
                  <a:lnTo>
                    <a:pt x="816" y="48"/>
                  </a:lnTo>
                  <a:lnTo>
                    <a:pt x="820" y="62"/>
                  </a:lnTo>
                  <a:lnTo>
                    <a:pt x="822" y="78"/>
                  </a:lnTo>
                  <a:lnTo>
                    <a:pt x="822" y="78"/>
                  </a:lnTo>
                  <a:lnTo>
                    <a:pt x="820" y="94"/>
                  </a:lnTo>
                  <a:lnTo>
                    <a:pt x="816" y="108"/>
                  </a:lnTo>
                  <a:lnTo>
                    <a:pt x="808" y="120"/>
                  </a:lnTo>
                  <a:lnTo>
                    <a:pt x="798" y="130"/>
                  </a:lnTo>
                  <a:lnTo>
                    <a:pt x="786" y="140"/>
                  </a:lnTo>
                  <a:lnTo>
                    <a:pt x="772" y="146"/>
                  </a:lnTo>
                  <a:lnTo>
                    <a:pt x="758" y="152"/>
                  </a:lnTo>
                  <a:lnTo>
                    <a:pt x="744" y="152"/>
                  </a:lnTo>
                  <a:lnTo>
                    <a:pt x="744" y="152"/>
                  </a:lnTo>
                  <a:lnTo>
                    <a:pt x="76" y="152"/>
                  </a:lnTo>
                  <a:lnTo>
                    <a:pt x="76" y="152"/>
                  </a:lnTo>
                  <a:lnTo>
                    <a:pt x="62" y="152"/>
                  </a:lnTo>
                  <a:lnTo>
                    <a:pt x="48" y="146"/>
                  </a:lnTo>
                  <a:lnTo>
                    <a:pt x="34" y="140"/>
                  </a:lnTo>
                  <a:lnTo>
                    <a:pt x="24" y="130"/>
                  </a:lnTo>
                  <a:lnTo>
                    <a:pt x="14" y="120"/>
                  </a:lnTo>
                  <a:lnTo>
                    <a:pt x="6" y="108"/>
                  </a:lnTo>
                  <a:lnTo>
                    <a:pt x="2" y="94"/>
                  </a:lnTo>
                  <a:lnTo>
                    <a:pt x="0" y="78"/>
                  </a:lnTo>
                  <a:lnTo>
                    <a:pt x="0" y="78"/>
                  </a:lnTo>
                  <a:lnTo>
                    <a:pt x="2" y="62"/>
                  </a:lnTo>
                  <a:lnTo>
                    <a:pt x="6" y="48"/>
                  </a:lnTo>
                  <a:lnTo>
                    <a:pt x="14" y="34"/>
                  </a:lnTo>
                  <a:lnTo>
                    <a:pt x="24" y="22"/>
                  </a:lnTo>
                  <a:lnTo>
                    <a:pt x="34" y="14"/>
                  </a:lnTo>
                  <a:lnTo>
                    <a:pt x="48" y="6"/>
                  </a:lnTo>
                  <a:lnTo>
                    <a:pt x="62" y="2"/>
                  </a:lnTo>
                  <a:lnTo>
                    <a:pt x="76" y="0"/>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6" name="Freeform 27"/>
            <p:cNvSpPr>
              <a:spLocks/>
            </p:cNvSpPr>
            <p:nvPr/>
          </p:nvSpPr>
          <p:spPr bwMode="auto">
            <a:xfrm>
              <a:off x="3201136" y="3803702"/>
              <a:ext cx="96055" cy="96055"/>
            </a:xfrm>
            <a:custGeom>
              <a:avLst/>
              <a:gdLst>
                <a:gd name="T0" fmla="*/ 22 w 624"/>
                <a:gd name="T1" fmla="*/ 496 h 624"/>
                <a:gd name="T2" fmla="*/ 22 w 624"/>
                <a:gd name="T3" fmla="*/ 496 h 624"/>
                <a:gd name="T4" fmla="*/ 494 w 624"/>
                <a:gd name="T5" fmla="*/ 24 h 624"/>
                <a:gd name="T6" fmla="*/ 494 w 624"/>
                <a:gd name="T7" fmla="*/ 24 h 624"/>
                <a:gd name="T8" fmla="*/ 506 w 624"/>
                <a:gd name="T9" fmla="*/ 14 h 624"/>
                <a:gd name="T10" fmla="*/ 518 w 624"/>
                <a:gd name="T11" fmla="*/ 6 h 624"/>
                <a:gd name="T12" fmla="*/ 532 w 624"/>
                <a:gd name="T13" fmla="*/ 2 h 624"/>
                <a:gd name="T14" fmla="*/ 548 w 624"/>
                <a:gd name="T15" fmla="*/ 0 h 624"/>
                <a:gd name="T16" fmla="*/ 562 w 624"/>
                <a:gd name="T17" fmla="*/ 2 h 624"/>
                <a:gd name="T18" fmla="*/ 576 w 624"/>
                <a:gd name="T19" fmla="*/ 6 h 624"/>
                <a:gd name="T20" fmla="*/ 590 w 624"/>
                <a:gd name="T21" fmla="*/ 14 h 624"/>
                <a:gd name="T22" fmla="*/ 600 w 624"/>
                <a:gd name="T23" fmla="*/ 24 h 624"/>
                <a:gd name="T24" fmla="*/ 600 w 624"/>
                <a:gd name="T25" fmla="*/ 24 h 624"/>
                <a:gd name="T26" fmla="*/ 610 w 624"/>
                <a:gd name="T27" fmla="*/ 36 h 624"/>
                <a:gd name="T28" fmla="*/ 618 w 624"/>
                <a:gd name="T29" fmla="*/ 50 h 624"/>
                <a:gd name="T30" fmla="*/ 622 w 624"/>
                <a:gd name="T31" fmla="*/ 64 h 624"/>
                <a:gd name="T32" fmla="*/ 624 w 624"/>
                <a:gd name="T33" fmla="*/ 78 h 624"/>
                <a:gd name="T34" fmla="*/ 622 w 624"/>
                <a:gd name="T35" fmla="*/ 92 h 624"/>
                <a:gd name="T36" fmla="*/ 618 w 624"/>
                <a:gd name="T37" fmla="*/ 108 h 624"/>
                <a:gd name="T38" fmla="*/ 610 w 624"/>
                <a:gd name="T39" fmla="*/ 120 h 624"/>
                <a:gd name="T40" fmla="*/ 600 w 624"/>
                <a:gd name="T41" fmla="*/ 134 h 624"/>
                <a:gd name="T42" fmla="*/ 600 w 624"/>
                <a:gd name="T43" fmla="*/ 134 h 624"/>
                <a:gd name="T44" fmla="*/ 132 w 624"/>
                <a:gd name="T45" fmla="*/ 602 h 624"/>
                <a:gd name="T46" fmla="*/ 132 w 624"/>
                <a:gd name="T47" fmla="*/ 602 h 624"/>
                <a:gd name="T48" fmla="*/ 120 w 624"/>
                <a:gd name="T49" fmla="*/ 612 h 624"/>
                <a:gd name="T50" fmla="*/ 106 w 624"/>
                <a:gd name="T51" fmla="*/ 618 h 624"/>
                <a:gd name="T52" fmla="*/ 92 w 624"/>
                <a:gd name="T53" fmla="*/ 624 h 624"/>
                <a:gd name="T54" fmla="*/ 78 w 624"/>
                <a:gd name="T55" fmla="*/ 624 h 624"/>
                <a:gd name="T56" fmla="*/ 62 w 624"/>
                <a:gd name="T57" fmla="*/ 624 h 624"/>
                <a:gd name="T58" fmla="*/ 48 w 624"/>
                <a:gd name="T59" fmla="*/ 618 h 624"/>
                <a:gd name="T60" fmla="*/ 34 w 624"/>
                <a:gd name="T61" fmla="*/ 612 h 624"/>
                <a:gd name="T62" fmla="*/ 22 w 624"/>
                <a:gd name="T63" fmla="*/ 602 h 624"/>
                <a:gd name="T64" fmla="*/ 22 w 624"/>
                <a:gd name="T65" fmla="*/ 602 h 624"/>
                <a:gd name="T66" fmla="*/ 22 w 624"/>
                <a:gd name="T67" fmla="*/ 602 h 624"/>
                <a:gd name="T68" fmla="*/ 12 w 624"/>
                <a:gd name="T69" fmla="*/ 590 h 624"/>
                <a:gd name="T70" fmla="*/ 6 w 624"/>
                <a:gd name="T71" fmla="*/ 578 h 624"/>
                <a:gd name="T72" fmla="*/ 0 w 624"/>
                <a:gd name="T73" fmla="*/ 564 h 624"/>
                <a:gd name="T74" fmla="*/ 0 w 624"/>
                <a:gd name="T75" fmla="*/ 548 h 624"/>
                <a:gd name="T76" fmla="*/ 0 w 624"/>
                <a:gd name="T77" fmla="*/ 534 h 624"/>
                <a:gd name="T78" fmla="*/ 6 w 624"/>
                <a:gd name="T79" fmla="*/ 520 h 624"/>
                <a:gd name="T80" fmla="*/ 12 w 624"/>
                <a:gd name="T81" fmla="*/ 506 h 624"/>
                <a:gd name="T82" fmla="*/ 22 w 624"/>
                <a:gd name="T83" fmla="*/ 49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624">
                  <a:moveTo>
                    <a:pt x="22" y="496"/>
                  </a:moveTo>
                  <a:lnTo>
                    <a:pt x="22" y="496"/>
                  </a:lnTo>
                  <a:lnTo>
                    <a:pt x="494" y="24"/>
                  </a:lnTo>
                  <a:lnTo>
                    <a:pt x="494" y="24"/>
                  </a:lnTo>
                  <a:lnTo>
                    <a:pt x="506" y="14"/>
                  </a:lnTo>
                  <a:lnTo>
                    <a:pt x="518" y="6"/>
                  </a:lnTo>
                  <a:lnTo>
                    <a:pt x="532" y="2"/>
                  </a:lnTo>
                  <a:lnTo>
                    <a:pt x="548" y="0"/>
                  </a:lnTo>
                  <a:lnTo>
                    <a:pt x="562" y="2"/>
                  </a:lnTo>
                  <a:lnTo>
                    <a:pt x="576" y="6"/>
                  </a:lnTo>
                  <a:lnTo>
                    <a:pt x="590" y="14"/>
                  </a:lnTo>
                  <a:lnTo>
                    <a:pt x="600" y="24"/>
                  </a:lnTo>
                  <a:lnTo>
                    <a:pt x="600" y="24"/>
                  </a:lnTo>
                  <a:lnTo>
                    <a:pt x="610" y="36"/>
                  </a:lnTo>
                  <a:lnTo>
                    <a:pt x="618" y="50"/>
                  </a:lnTo>
                  <a:lnTo>
                    <a:pt x="622" y="64"/>
                  </a:lnTo>
                  <a:lnTo>
                    <a:pt x="624" y="78"/>
                  </a:lnTo>
                  <a:lnTo>
                    <a:pt x="622" y="92"/>
                  </a:lnTo>
                  <a:lnTo>
                    <a:pt x="618" y="108"/>
                  </a:lnTo>
                  <a:lnTo>
                    <a:pt x="610" y="120"/>
                  </a:lnTo>
                  <a:lnTo>
                    <a:pt x="600" y="134"/>
                  </a:lnTo>
                  <a:lnTo>
                    <a:pt x="600" y="134"/>
                  </a:lnTo>
                  <a:lnTo>
                    <a:pt x="132" y="602"/>
                  </a:lnTo>
                  <a:lnTo>
                    <a:pt x="132" y="602"/>
                  </a:lnTo>
                  <a:lnTo>
                    <a:pt x="120" y="612"/>
                  </a:lnTo>
                  <a:lnTo>
                    <a:pt x="106" y="618"/>
                  </a:lnTo>
                  <a:lnTo>
                    <a:pt x="92" y="624"/>
                  </a:lnTo>
                  <a:lnTo>
                    <a:pt x="78" y="624"/>
                  </a:lnTo>
                  <a:lnTo>
                    <a:pt x="62" y="624"/>
                  </a:lnTo>
                  <a:lnTo>
                    <a:pt x="48" y="618"/>
                  </a:lnTo>
                  <a:lnTo>
                    <a:pt x="34" y="612"/>
                  </a:lnTo>
                  <a:lnTo>
                    <a:pt x="22" y="602"/>
                  </a:lnTo>
                  <a:lnTo>
                    <a:pt x="22" y="602"/>
                  </a:lnTo>
                  <a:lnTo>
                    <a:pt x="22" y="602"/>
                  </a:lnTo>
                  <a:lnTo>
                    <a:pt x="12" y="590"/>
                  </a:lnTo>
                  <a:lnTo>
                    <a:pt x="6" y="578"/>
                  </a:lnTo>
                  <a:lnTo>
                    <a:pt x="0" y="564"/>
                  </a:lnTo>
                  <a:lnTo>
                    <a:pt x="0" y="548"/>
                  </a:lnTo>
                  <a:lnTo>
                    <a:pt x="0" y="534"/>
                  </a:lnTo>
                  <a:lnTo>
                    <a:pt x="6" y="520"/>
                  </a:lnTo>
                  <a:lnTo>
                    <a:pt x="12" y="506"/>
                  </a:lnTo>
                  <a:lnTo>
                    <a:pt x="22" y="496"/>
                  </a:ln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7" name="Freeform 28"/>
            <p:cNvSpPr>
              <a:spLocks/>
            </p:cNvSpPr>
            <p:nvPr/>
          </p:nvSpPr>
          <p:spPr bwMode="auto">
            <a:xfrm>
              <a:off x="3201136" y="3803702"/>
              <a:ext cx="96055" cy="96055"/>
            </a:xfrm>
            <a:custGeom>
              <a:avLst/>
              <a:gdLst>
                <a:gd name="T0" fmla="*/ 22 w 624"/>
                <a:gd name="T1" fmla="*/ 496 h 624"/>
                <a:gd name="T2" fmla="*/ 22 w 624"/>
                <a:gd name="T3" fmla="*/ 496 h 624"/>
                <a:gd name="T4" fmla="*/ 494 w 624"/>
                <a:gd name="T5" fmla="*/ 24 h 624"/>
                <a:gd name="T6" fmla="*/ 494 w 624"/>
                <a:gd name="T7" fmla="*/ 24 h 624"/>
                <a:gd name="T8" fmla="*/ 506 w 624"/>
                <a:gd name="T9" fmla="*/ 14 h 624"/>
                <a:gd name="T10" fmla="*/ 518 w 624"/>
                <a:gd name="T11" fmla="*/ 6 h 624"/>
                <a:gd name="T12" fmla="*/ 532 w 624"/>
                <a:gd name="T13" fmla="*/ 2 h 624"/>
                <a:gd name="T14" fmla="*/ 548 w 624"/>
                <a:gd name="T15" fmla="*/ 0 h 624"/>
                <a:gd name="T16" fmla="*/ 562 w 624"/>
                <a:gd name="T17" fmla="*/ 2 h 624"/>
                <a:gd name="T18" fmla="*/ 576 w 624"/>
                <a:gd name="T19" fmla="*/ 6 h 624"/>
                <a:gd name="T20" fmla="*/ 590 w 624"/>
                <a:gd name="T21" fmla="*/ 14 h 624"/>
                <a:gd name="T22" fmla="*/ 600 w 624"/>
                <a:gd name="T23" fmla="*/ 24 h 624"/>
                <a:gd name="T24" fmla="*/ 600 w 624"/>
                <a:gd name="T25" fmla="*/ 24 h 624"/>
                <a:gd name="T26" fmla="*/ 610 w 624"/>
                <a:gd name="T27" fmla="*/ 36 h 624"/>
                <a:gd name="T28" fmla="*/ 618 w 624"/>
                <a:gd name="T29" fmla="*/ 50 h 624"/>
                <a:gd name="T30" fmla="*/ 622 w 624"/>
                <a:gd name="T31" fmla="*/ 64 h 624"/>
                <a:gd name="T32" fmla="*/ 624 w 624"/>
                <a:gd name="T33" fmla="*/ 78 h 624"/>
                <a:gd name="T34" fmla="*/ 622 w 624"/>
                <a:gd name="T35" fmla="*/ 92 h 624"/>
                <a:gd name="T36" fmla="*/ 618 w 624"/>
                <a:gd name="T37" fmla="*/ 108 h 624"/>
                <a:gd name="T38" fmla="*/ 610 w 624"/>
                <a:gd name="T39" fmla="*/ 120 h 624"/>
                <a:gd name="T40" fmla="*/ 600 w 624"/>
                <a:gd name="T41" fmla="*/ 134 h 624"/>
                <a:gd name="T42" fmla="*/ 600 w 624"/>
                <a:gd name="T43" fmla="*/ 134 h 624"/>
                <a:gd name="T44" fmla="*/ 132 w 624"/>
                <a:gd name="T45" fmla="*/ 602 h 624"/>
                <a:gd name="T46" fmla="*/ 132 w 624"/>
                <a:gd name="T47" fmla="*/ 602 h 624"/>
                <a:gd name="T48" fmla="*/ 120 w 624"/>
                <a:gd name="T49" fmla="*/ 612 h 624"/>
                <a:gd name="T50" fmla="*/ 106 w 624"/>
                <a:gd name="T51" fmla="*/ 618 h 624"/>
                <a:gd name="T52" fmla="*/ 92 w 624"/>
                <a:gd name="T53" fmla="*/ 624 h 624"/>
                <a:gd name="T54" fmla="*/ 78 w 624"/>
                <a:gd name="T55" fmla="*/ 624 h 624"/>
                <a:gd name="T56" fmla="*/ 62 w 624"/>
                <a:gd name="T57" fmla="*/ 624 h 624"/>
                <a:gd name="T58" fmla="*/ 48 w 624"/>
                <a:gd name="T59" fmla="*/ 618 h 624"/>
                <a:gd name="T60" fmla="*/ 34 w 624"/>
                <a:gd name="T61" fmla="*/ 612 h 624"/>
                <a:gd name="T62" fmla="*/ 22 w 624"/>
                <a:gd name="T63" fmla="*/ 602 h 624"/>
                <a:gd name="T64" fmla="*/ 22 w 624"/>
                <a:gd name="T65" fmla="*/ 602 h 624"/>
                <a:gd name="T66" fmla="*/ 22 w 624"/>
                <a:gd name="T67" fmla="*/ 602 h 624"/>
                <a:gd name="T68" fmla="*/ 12 w 624"/>
                <a:gd name="T69" fmla="*/ 590 h 624"/>
                <a:gd name="T70" fmla="*/ 6 w 624"/>
                <a:gd name="T71" fmla="*/ 578 h 624"/>
                <a:gd name="T72" fmla="*/ 0 w 624"/>
                <a:gd name="T73" fmla="*/ 564 h 624"/>
                <a:gd name="T74" fmla="*/ 0 w 624"/>
                <a:gd name="T75" fmla="*/ 548 h 624"/>
                <a:gd name="T76" fmla="*/ 0 w 624"/>
                <a:gd name="T77" fmla="*/ 534 h 624"/>
                <a:gd name="T78" fmla="*/ 6 w 624"/>
                <a:gd name="T79" fmla="*/ 520 h 624"/>
                <a:gd name="T80" fmla="*/ 12 w 624"/>
                <a:gd name="T81" fmla="*/ 506 h 624"/>
                <a:gd name="T82" fmla="*/ 22 w 624"/>
                <a:gd name="T83" fmla="*/ 49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624">
                  <a:moveTo>
                    <a:pt x="22" y="496"/>
                  </a:moveTo>
                  <a:lnTo>
                    <a:pt x="22" y="496"/>
                  </a:lnTo>
                  <a:lnTo>
                    <a:pt x="494" y="24"/>
                  </a:lnTo>
                  <a:lnTo>
                    <a:pt x="494" y="24"/>
                  </a:lnTo>
                  <a:lnTo>
                    <a:pt x="506" y="14"/>
                  </a:lnTo>
                  <a:lnTo>
                    <a:pt x="518" y="6"/>
                  </a:lnTo>
                  <a:lnTo>
                    <a:pt x="532" y="2"/>
                  </a:lnTo>
                  <a:lnTo>
                    <a:pt x="548" y="0"/>
                  </a:lnTo>
                  <a:lnTo>
                    <a:pt x="562" y="2"/>
                  </a:lnTo>
                  <a:lnTo>
                    <a:pt x="576" y="6"/>
                  </a:lnTo>
                  <a:lnTo>
                    <a:pt x="590" y="14"/>
                  </a:lnTo>
                  <a:lnTo>
                    <a:pt x="600" y="24"/>
                  </a:lnTo>
                  <a:lnTo>
                    <a:pt x="600" y="24"/>
                  </a:lnTo>
                  <a:lnTo>
                    <a:pt x="610" y="36"/>
                  </a:lnTo>
                  <a:lnTo>
                    <a:pt x="618" y="50"/>
                  </a:lnTo>
                  <a:lnTo>
                    <a:pt x="622" y="64"/>
                  </a:lnTo>
                  <a:lnTo>
                    <a:pt x="624" y="78"/>
                  </a:lnTo>
                  <a:lnTo>
                    <a:pt x="622" y="92"/>
                  </a:lnTo>
                  <a:lnTo>
                    <a:pt x="618" y="108"/>
                  </a:lnTo>
                  <a:lnTo>
                    <a:pt x="610" y="120"/>
                  </a:lnTo>
                  <a:lnTo>
                    <a:pt x="600" y="134"/>
                  </a:lnTo>
                  <a:lnTo>
                    <a:pt x="600" y="134"/>
                  </a:lnTo>
                  <a:lnTo>
                    <a:pt x="132" y="602"/>
                  </a:lnTo>
                  <a:lnTo>
                    <a:pt x="132" y="602"/>
                  </a:lnTo>
                  <a:lnTo>
                    <a:pt x="120" y="612"/>
                  </a:lnTo>
                  <a:lnTo>
                    <a:pt x="106" y="618"/>
                  </a:lnTo>
                  <a:lnTo>
                    <a:pt x="92" y="624"/>
                  </a:lnTo>
                  <a:lnTo>
                    <a:pt x="78" y="624"/>
                  </a:lnTo>
                  <a:lnTo>
                    <a:pt x="62" y="624"/>
                  </a:lnTo>
                  <a:lnTo>
                    <a:pt x="48" y="618"/>
                  </a:lnTo>
                  <a:lnTo>
                    <a:pt x="34" y="612"/>
                  </a:lnTo>
                  <a:lnTo>
                    <a:pt x="22" y="602"/>
                  </a:lnTo>
                  <a:lnTo>
                    <a:pt x="22" y="602"/>
                  </a:lnTo>
                  <a:lnTo>
                    <a:pt x="22" y="602"/>
                  </a:lnTo>
                  <a:lnTo>
                    <a:pt x="12" y="590"/>
                  </a:lnTo>
                  <a:lnTo>
                    <a:pt x="6" y="578"/>
                  </a:lnTo>
                  <a:lnTo>
                    <a:pt x="0" y="564"/>
                  </a:lnTo>
                  <a:lnTo>
                    <a:pt x="0" y="548"/>
                  </a:lnTo>
                  <a:lnTo>
                    <a:pt x="0" y="534"/>
                  </a:lnTo>
                  <a:lnTo>
                    <a:pt x="6" y="520"/>
                  </a:lnTo>
                  <a:lnTo>
                    <a:pt x="12" y="506"/>
                  </a:lnTo>
                  <a:lnTo>
                    <a:pt x="22" y="496"/>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8" name="Freeform 29"/>
            <p:cNvSpPr>
              <a:spLocks/>
            </p:cNvSpPr>
            <p:nvPr/>
          </p:nvSpPr>
          <p:spPr bwMode="auto">
            <a:xfrm>
              <a:off x="3201136" y="3803702"/>
              <a:ext cx="96055" cy="96055"/>
            </a:xfrm>
            <a:custGeom>
              <a:avLst/>
              <a:gdLst>
                <a:gd name="T0" fmla="*/ 132 w 624"/>
                <a:gd name="T1" fmla="*/ 24 h 624"/>
                <a:gd name="T2" fmla="*/ 132 w 624"/>
                <a:gd name="T3" fmla="*/ 24 h 624"/>
                <a:gd name="T4" fmla="*/ 600 w 624"/>
                <a:gd name="T5" fmla="*/ 496 h 624"/>
                <a:gd name="T6" fmla="*/ 600 w 624"/>
                <a:gd name="T7" fmla="*/ 496 h 624"/>
                <a:gd name="T8" fmla="*/ 610 w 624"/>
                <a:gd name="T9" fmla="*/ 506 h 624"/>
                <a:gd name="T10" fmla="*/ 618 w 624"/>
                <a:gd name="T11" fmla="*/ 520 h 624"/>
                <a:gd name="T12" fmla="*/ 622 w 624"/>
                <a:gd name="T13" fmla="*/ 534 h 624"/>
                <a:gd name="T14" fmla="*/ 624 w 624"/>
                <a:gd name="T15" fmla="*/ 548 h 624"/>
                <a:gd name="T16" fmla="*/ 622 w 624"/>
                <a:gd name="T17" fmla="*/ 564 h 624"/>
                <a:gd name="T18" fmla="*/ 618 w 624"/>
                <a:gd name="T19" fmla="*/ 578 h 624"/>
                <a:gd name="T20" fmla="*/ 610 w 624"/>
                <a:gd name="T21" fmla="*/ 590 h 624"/>
                <a:gd name="T22" fmla="*/ 600 w 624"/>
                <a:gd name="T23" fmla="*/ 602 h 624"/>
                <a:gd name="T24" fmla="*/ 600 w 624"/>
                <a:gd name="T25" fmla="*/ 602 h 624"/>
                <a:gd name="T26" fmla="*/ 590 w 624"/>
                <a:gd name="T27" fmla="*/ 612 h 624"/>
                <a:gd name="T28" fmla="*/ 576 w 624"/>
                <a:gd name="T29" fmla="*/ 618 h 624"/>
                <a:gd name="T30" fmla="*/ 562 w 624"/>
                <a:gd name="T31" fmla="*/ 624 h 624"/>
                <a:gd name="T32" fmla="*/ 548 w 624"/>
                <a:gd name="T33" fmla="*/ 624 h 624"/>
                <a:gd name="T34" fmla="*/ 532 w 624"/>
                <a:gd name="T35" fmla="*/ 624 h 624"/>
                <a:gd name="T36" fmla="*/ 518 w 624"/>
                <a:gd name="T37" fmla="*/ 618 h 624"/>
                <a:gd name="T38" fmla="*/ 506 w 624"/>
                <a:gd name="T39" fmla="*/ 612 h 624"/>
                <a:gd name="T40" fmla="*/ 494 w 624"/>
                <a:gd name="T41" fmla="*/ 602 h 624"/>
                <a:gd name="T42" fmla="*/ 494 w 624"/>
                <a:gd name="T43" fmla="*/ 602 h 624"/>
                <a:gd name="T44" fmla="*/ 22 w 624"/>
                <a:gd name="T45" fmla="*/ 134 h 624"/>
                <a:gd name="T46" fmla="*/ 22 w 624"/>
                <a:gd name="T47" fmla="*/ 134 h 624"/>
                <a:gd name="T48" fmla="*/ 12 w 624"/>
                <a:gd name="T49" fmla="*/ 120 h 624"/>
                <a:gd name="T50" fmla="*/ 6 w 624"/>
                <a:gd name="T51" fmla="*/ 108 h 624"/>
                <a:gd name="T52" fmla="*/ 0 w 624"/>
                <a:gd name="T53" fmla="*/ 92 h 624"/>
                <a:gd name="T54" fmla="*/ 0 w 624"/>
                <a:gd name="T55" fmla="*/ 78 h 624"/>
                <a:gd name="T56" fmla="*/ 0 w 624"/>
                <a:gd name="T57" fmla="*/ 64 h 624"/>
                <a:gd name="T58" fmla="*/ 6 w 624"/>
                <a:gd name="T59" fmla="*/ 50 h 624"/>
                <a:gd name="T60" fmla="*/ 12 w 624"/>
                <a:gd name="T61" fmla="*/ 36 h 624"/>
                <a:gd name="T62" fmla="*/ 22 w 624"/>
                <a:gd name="T63" fmla="*/ 24 h 624"/>
                <a:gd name="T64" fmla="*/ 22 w 624"/>
                <a:gd name="T65" fmla="*/ 24 h 624"/>
                <a:gd name="T66" fmla="*/ 22 w 624"/>
                <a:gd name="T67" fmla="*/ 24 h 624"/>
                <a:gd name="T68" fmla="*/ 34 w 624"/>
                <a:gd name="T69" fmla="*/ 14 h 624"/>
                <a:gd name="T70" fmla="*/ 48 w 624"/>
                <a:gd name="T71" fmla="*/ 6 h 624"/>
                <a:gd name="T72" fmla="*/ 62 w 624"/>
                <a:gd name="T73" fmla="*/ 2 h 624"/>
                <a:gd name="T74" fmla="*/ 78 w 624"/>
                <a:gd name="T75" fmla="*/ 0 h 624"/>
                <a:gd name="T76" fmla="*/ 92 w 624"/>
                <a:gd name="T77" fmla="*/ 2 h 624"/>
                <a:gd name="T78" fmla="*/ 106 w 624"/>
                <a:gd name="T79" fmla="*/ 6 h 624"/>
                <a:gd name="T80" fmla="*/ 120 w 624"/>
                <a:gd name="T81" fmla="*/ 14 h 624"/>
                <a:gd name="T82" fmla="*/ 132 w 624"/>
                <a:gd name="T83" fmla="*/ 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624">
                  <a:moveTo>
                    <a:pt x="132" y="24"/>
                  </a:moveTo>
                  <a:lnTo>
                    <a:pt x="132" y="24"/>
                  </a:lnTo>
                  <a:lnTo>
                    <a:pt x="600" y="496"/>
                  </a:lnTo>
                  <a:lnTo>
                    <a:pt x="600" y="496"/>
                  </a:lnTo>
                  <a:lnTo>
                    <a:pt x="610" y="506"/>
                  </a:lnTo>
                  <a:lnTo>
                    <a:pt x="618" y="520"/>
                  </a:lnTo>
                  <a:lnTo>
                    <a:pt x="622" y="534"/>
                  </a:lnTo>
                  <a:lnTo>
                    <a:pt x="624" y="548"/>
                  </a:lnTo>
                  <a:lnTo>
                    <a:pt x="622" y="564"/>
                  </a:lnTo>
                  <a:lnTo>
                    <a:pt x="618" y="578"/>
                  </a:lnTo>
                  <a:lnTo>
                    <a:pt x="610" y="590"/>
                  </a:lnTo>
                  <a:lnTo>
                    <a:pt x="600" y="602"/>
                  </a:lnTo>
                  <a:lnTo>
                    <a:pt x="600" y="602"/>
                  </a:lnTo>
                  <a:lnTo>
                    <a:pt x="590" y="612"/>
                  </a:lnTo>
                  <a:lnTo>
                    <a:pt x="576" y="618"/>
                  </a:lnTo>
                  <a:lnTo>
                    <a:pt x="562" y="624"/>
                  </a:lnTo>
                  <a:lnTo>
                    <a:pt x="548" y="624"/>
                  </a:lnTo>
                  <a:lnTo>
                    <a:pt x="532" y="624"/>
                  </a:lnTo>
                  <a:lnTo>
                    <a:pt x="518" y="618"/>
                  </a:lnTo>
                  <a:lnTo>
                    <a:pt x="506" y="612"/>
                  </a:lnTo>
                  <a:lnTo>
                    <a:pt x="494" y="602"/>
                  </a:lnTo>
                  <a:lnTo>
                    <a:pt x="494" y="602"/>
                  </a:lnTo>
                  <a:lnTo>
                    <a:pt x="22" y="134"/>
                  </a:lnTo>
                  <a:lnTo>
                    <a:pt x="22" y="134"/>
                  </a:lnTo>
                  <a:lnTo>
                    <a:pt x="12" y="120"/>
                  </a:lnTo>
                  <a:lnTo>
                    <a:pt x="6" y="108"/>
                  </a:lnTo>
                  <a:lnTo>
                    <a:pt x="0" y="92"/>
                  </a:lnTo>
                  <a:lnTo>
                    <a:pt x="0" y="78"/>
                  </a:lnTo>
                  <a:lnTo>
                    <a:pt x="0" y="64"/>
                  </a:lnTo>
                  <a:lnTo>
                    <a:pt x="6" y="50"/>
                  </a:lnTo>
                  <a:lnTo>
                    <a:pt x="12" y="36"/>
                  </a:lnTo>
                  <a:lnTo>
                    <a:pt x="22" y="24"/>
                  </a:lnTo>
                  <a:lnTo>
                    <a:pt x="22" y="24"/>
                  </a:lnTo>
                  <a:lnTo>
                    <a:pt x="22" y="24"/>
                  </a:lnTo>
                  <a:lnTo>
                    <a:pt x="34" y="14"/>
                  </a:lnTo>
                  <a:lnTo>
                    <a:pt x="48" y="6"/>
                  </a:lnTo>
                  <a:lnTo>
                    <a:pt x="62" y="2"/>
                  </a:lnTo>
                  <a:lnTo>
                    <a:pt x="78" y="0"/>
                  </a:lnTo>
                  <a:lnTo>
                    <a:pt x="92" y="2"/>
                  </a:lnTo>
                  <a:lnTo>
                    <a:pt x="106" y="6"/>
                  </a:lnTo>
                  <a:lnTo>
                    <a:pt x="120" y="14"/>
                  </a:lnTo>
                  <a:lnTo>
                    <a:pt x="132" y="2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09" name="Freeform 30"/>
            <p:cNvSpPr>
              <a:spLocks/>
            </p:cNvSpPr>
            <p:nvPr/>
          </p:nvSpPr>
          <p:spPr bwMode="auto">
            <a:xfrm>
              <a:off x="3201136" y="3803702"/>
              <a:ext cx="96055" cy="96055"/>
            </a:xfrm>
            <a:custGeom>
              <a:avLst/>
              <a:gdLst>
                <a:gd name="T0" fmla="*/ 132 w 624"/>
                <a:gd name="T1" fmla="*/ 24 h 624"/>
                <a:gd name="T2" fmla="*/ 132 w 624"/>
                <a:gd name="T3" fmla="*/ 24 h 624"/>
                <a:gd name="T4" fmla="*/ 600 w 624"/>
                <a:gd name="T5" fmla="*/ 496 h 624"/>
                <a:gd name="T6" fmla="*/ 600 w 624"/>
                <a:gd name="T7" fmla="*/ 496 h 624"/>
                <a:gd name="T8" fmla="*/ 610 w 624"/>
                <a:gd name="T9" fmla="*/ 506 h 624"/>
                <a:gd name="T10" fmla="*/ 618 w 624"/>
                <a:gd name="T11" fmla="*/ 520 h 624"/>
                <a:gd name="T12" fmla="*/ 622 w 624"/>
                <a:gd name="T13" fmla="*/ 534 h 624"/>
                <a:gd name="T14" fmla="*/ 624 w 624"/>
                <a:gd name="T15" fmla="*/ 548 h 624"/>
                <a:gd name="T16" fmla="*/ 622 w 624"/>
                <a:gd name="T17" fmla="*/ 564 h 624"/>
                <a:gd name="T18" fmla="*/ 618 w 624"/>
                <a:gd name="T19" fmla="*/ 578 h 624"/>
                <a:gd name="T20" fmla="*/ 610 w 624"/>
                <a:gd name="T21" fmla="*/ 590 h 624"/>
                <a:gd name="T22" fmla="*/ 600 w 624"/>
                <a:gd name="T23" fmla="*/ 602 h 624"/>
                <a:gd name="T24" fmla="*/ 600 w 624"/>
                <a:gd name="T25" fmla="*/ 602 h 624"/>
                <a:gd name="T26" fmla="*/ 590 w 624"/>
                <a:gd name="T27" fmla="*/ 612 h 624"/>
                <a:gd name="T28" fmla="*/ 576 w 624"/>
                <a:gd name="T29" fmla="*/ 618 h 624"/>
                <a:gd name="T30" fmla="*/ 562 w 624"/>
                <a:gd name="T31" fmla="*/ 624 h 624"/>
                <a:gd name="T32" fmla="*/ 548 w 624"/>
                <a:gd name="T33" fmla="*/ 624 h 624"/>
                <a:gd name="T34" fmla="*/ 532 w 624"/>
                <a:gd name="T35" fmla="*/ 624 h 624"/>
                <a:gd name="T36" fmla="*/ 518 w 624"/>
                <a:gd name="T37" fmla="*/ 618 h 624"/>
                <a:gd name="T38" fmla="*/ 506 w 624"/>
                <a:gd name="T39" fmla="*/ 612 h 624"/>
                <a:gd name="T40" fmla="*/ 494 w 624"/>
                <a:gd name="T41" fmla="*/ 602 h 624"/>
                <a:gd name="T42" fmla="*/ 494 w 624"/>
                <a:gd name="T43" fmla="*/ 602 h 624"/>
                <a:gd name="T44" fmla="*/ 22 w 624"/>
                <a:gd name="T45" fmla="*/ 134 h 624"/>
                <a:gd name="T46" fmla="*/ 22 w 624"/>
                <a:gd name="T47" fmla="*/ 134 h 624"/>
                <a:gd name="T48" fmla="*/ 12 w 624"/>
                <a:gd name="T49" fmla="*/ 120 h 624"/>
                <a:gd name="T50" fmla="*/ 6 w 624"/>
                <a:gd name="T51" fmla="*/ 108 h 624"/>
                <a:gd name="T52" fmla="*/ 0 w 624"/>
                <a:gd name="T53" fmla="*/ 92 h 624"/>
                <a:gd name="T54" fmla="*/ 0 w 624"/>
                <a:gd name="T55" fmla="*/ 78 h 624"/>
                <a:gd name="T56" fmla="*/ 0 w 624"/>
                <a:gd name="T57" fmla="*/ 64 h 624"/>
                <a:gd name="T58" fmla="*/ 6 w 624"/>
                <a:gd name="T59" fmla="*/ 50 h 624"/>
                <a:gd name="T60" fmla="*/ 12 w 624"/>
                <a:gd name="T61" fmla="*/ 36 h 624"/>
                <a:gd name="T62" fmla="*/ 22 w 624"/>
                <a:gd name="T63" fmla="*/ 24 h 624"/>
                <a:gd name="T64" fmla="*/ 22 w 624"/>
                <a:gd name="T65" fmla="*/ 24 h 624"/>
                <a:gd name="T66" fmla="*/ 22 w 624"/>
                <a:gd name="T67" fmla="*/ 24 h 624"/>
                <a:gd name="T68" fmla="*/ 34 w 624"/>
                <a:gd name="T69" fmla="*/ 14 h 624"/>
                <a:gd name="T70" fmla="*/ 48 w 624"/>
                <a:gd name="T71" fmla="*/ 6 h 624"/>
                <a:gd name="T72" fmla="*/ 62 w 624"/>
                <a:gd name="T73" fmla="*/ 2 h 624"/>
                <a:gd name="T74" fmla="*/ 78 w 624"/>
                <a:gd name="T75" fmla="*/ 0 h 624"/>
                <a:gd name="T76" fmla="*/ 92 w 624"/>
                <a:gd name="T77" fmla="*/ 2 h 624"/>
                <a:gd name="T78" fmla="*/ 106 w 624"/>
                <a:gd name="T79" fmla="*/ 6 h 624"/>
                <a:gd name="T80" fmla="*/ 120 w 624"/>
                <a:gd name="T81" fmla="*/ 14 h 624"/>
                <a:gd name="T82" fmla="*/ 132 w 624"/>
                <a:gd name="T83" fmla="*/ 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4" h="624">
                  <a:moveTo>
                    <a:pt x="132" y="24"/>
                  </a:moveTo>
                  <a:lnTo>
                    <a:pt x="132" y="24"/>
                  </a:lnTo>
                  <a:lnTo>
                    <a:pt x="600" y="496"/>
                  </a:lnTo>
                  <a:lnTo>
                    <a:pt x="600" y="496"/>
                  </a:lnTo>
                  <a:lnTo>
                    <a:pt x="610" y="506"/>
                  </a:lnTo>
                  <a:lnTo>
                    <a:pt x="618" y="520"/>
                  </a:lnTo>
                  <a:lnTo>
                    <a:pt x="622" y="534"/>
                  </a:lnTo>
                  <a:lnTo>
                    <a:pt x="624" y="548"/>
                  </a:lnTo>
                  <a:lnTo>
                    <a:pt x="622" y="564"/>
                  </a:lnTo>
                  <a:lnTo>
                    <a:pt x="618" y="578"/>
                  </a:lnTo>
                  <a:lnTo>
                    <a:pt x="610" y="590"/>
                  </a:lnTo>
                  <a:lnTo>
                    <a:pt x="600" y="602"/>
                  </a:lnTo>
                  <a:lnTo>
                    <a:pt x="600" y="602"/>
                  </a:lnTo>
                  <a:lnTo>
                    <a:pt x="590" y="612"/>
                  </a:lnTo>
                  <a:lnTo>
                    <a:pt x="576" y="618"/>
                  </a:lnTo>
                  <a:lnTo>
                    <a:pt x="562" y="624"/>
                  </a:lnTo>
                  <a:lnTo>
                    <a:pt x="548" y="624"/>
                  </a:lnTo>
                  <a:lnTo>
                    <a:pt x="532" y="624"/>
                  </a:lnTo>
                  <a:lnTo>
                    <a:pt x="518" y="618"/>
                  </a:lnTo>
                  <a:lnTo>
                    <a:pt x="506" y="612"/>
                  </a:lnTo>
                  <a:lnTo>
                    <a:pt x="494" y="602"/>
                  </a:lnTo>
                  <a:lnTo>
                    <a:pt x="494" y="602"/>
                  </a:lnTo>
                  <a:lnTo>
                    <a:pt x="22" y="134"/>
                  </a:lnTo>
                  <a:lnTo>
                    <a:pt x="22" y="134"/>
                  </a:lnTo>
                  <a:lnTo>
                    <a:pt x="12" y="120"/>
                  </a:lnTo>
                  <a:lnTo>
                    <a:pt x="6" y="108"/>
                  </a:lnTo>
                  <a:lnTo>
                    <a:pt x="0" y="92"/>
                  </a:lnTo>
                  <a:lnTo>
                    <a:pt x="0" y="78"/>
                  </a:lnTo>
                  <a:lnTo>
                    <a:pt x="0" y="64"/>
                  </a:lnTo>
                  <a:lnTo>
                    <a:pt x="6" y="50"/>
                  </a:lnTo>
                  <a:lnTo>
                    <a:pt x="12" y="36"/>
                  </a:lnTo>
                  <a:lnTo>
                    <a:pt x="22" y="24"/>
                  </a:lnTo>
                  <a:lnTo>
                    <a:pt x="22" y="24"/>
                  </a:lnTo>
                  <a:lnTo>
                    <a:pt x="22" y="24"/>
                  </a:lnTo>
                  <a:lnTo>
                    <a:pt x="34" y="14"/>
                  </a:lnTo>
                  <a:lnTo>
                    <a:pt x="48" y="6"/>
                  </a:lnTo>
                  <a:lnTo>
                    <a:pt x="62" y="2"/>
                  </a:lnTo>
                  <a:lnTo>
                    <a:pt x="78" y="0"/>
                  </a:lnTo>
                  <a:lnTo>
                    <a:pt x="92" y="2"/>
                  </a:lnTo>
                  <a:lnTo>
                    <a:pt x="106" y="6"/>
                  </a:lnTo>
                  <a:lnTo>
                    <a:pt x="120" y="14"/>
                  </a:lnTo>
                  <a:lnTo>
                    <a:pt x="132" y="24"/>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10" name="Freeform 31"/>
            <p:cNvSpPr>
              <a:spLocks noEditPoints="1"/>
            </p:cNvSpPr>
            <p:nvPr/>
          </p:nvSpPr>
          <p:spPr bwMode="auto">
            <a:xfrm>
              <a:off x="3210064" y="3812938"/>
              <a:ext cx="77891" cy="77891"/>
            </a:xfrm>
            <a:custGeom>
              <a:avLst/>
              <a:gdLst>
                <a:gd name="T0" fmla="*/ 268 w 506"/>
                <a:gd name="T1" fmla="*/ 124 h 506"/>
                <a:gd name="T2" fmla="*/ 306 w 506"/>
                <a:gd name="T3" fmla="*/ 134 h 506"/>
                <a:gd name="T4" fmla="*/ 338 w 506"/>
                <a:gd name="T5" fmla="*/ 154 h 506"/>
                <a:gd name="T6" fmla="*/ 364 w 506"/>
                <a:gd name="T7" fmla="*/ 182 h 506"/>
                <a:gd name="T8" fmla="*/ 380 w 506"/>
                <a:gd name="T9" fmla="*/ 216 h 506"/>
                <a:gd name="T10" fmla="*/ 386 w 506"/>
                <a:gd name="T11" fmla="*/ 254 h 506"/>
                <a:gd name="T12" fmla="*/ 384 w 506"/>
                <a:gd name="T13" fmla="*/ 280 h 506"/>
                <a:gd name="T14" fmla="*/ 370 w 506"/>
                <a:gd name="T15" fmla="*/ 316 h 506"/>
                <a:gd name="T16" fmla="*/ 348 w 506"/>
                <a:gd name="T17" fmla="*/ 346 h 506"/>
                <a:gd name="T18" fmla="*/ 318 w 506"/>
                <a:gd name="T19" fmla="*/ 370 h 506"/>
                <a:gd name="T20" fmla="*/ 282 w 506"/>
                <a:gd name="T21" fmla="*/ 382 h 506"/>
                <a:gd name="T22" fmla="*/ 256 w 506"/>
                <a:gd name="T23" fmla="*/ 386 h 506"/>
                <a:gd name="T24" fmla="*/ 216 w 506"/>
                <a:gd name="T25" fmla="*/ 380 h 506"/>
                <a:gd name="T26" fmla="*/ 180 w 506"/>
                <a:gd name="T27" fmla="*/ 362 h 506"/>
                <a:gd name="T28" fmla="*/ 144 w 506"/>
                <a:gd name="T29" fmla="*/ 328 h 506"/>
                <a:gd name="T30" fmla="*/ 128 w 506"/>
                <a:gd name="T31" fmla="*/ 294 h 506"/>
                <a:gd name="T32" fmla="*/ 120 w 506"/>
                <a:gd name="T33" fmla="*/ 254 h 506"/>
                <a:gd name="T34" fmla="*/ 124 w 506"/>
                <a:gd name="T35" fmla="*/ 228 h 506"/>
                <a:gd name="T36" fmla="*/ 138 w 506"/>
                <a:gd name="T37" fmla="*/ 192 h 506"/>
                <a:gd name="T38" fmla="*/ 160 w 506"/>
                <a:gd name="T39" fmla="*/ 162 h 506"/>
                <a:gd name="T40" fmla="*/ 204 w 506"/>
                <a:gd name="T41" fmla="*/ 134 h 506"/>
                <a:gd name="T42" fmla="*/ 242 w 506"/>
                <a:gd name="T43" fmla="*/ 124 h 506"/>
                <a:gd name="T44" fmla="*/ 256 w 506"/>
                <a:gd name="T45" fmla="*/ 0 h 506"/>
                <a:gd name="T46" fmla="*/ 180 w 506"/>
                <a:gd name="T47" fmla="*/ 10 h 506"/>
                <a:gd name="T48" fmla="*/ 112 w 506"/>
                <a:gd name="T49" fmla="*/ 42 h 506"/>
                <a:gd name="T50" fmla="*/ 58 w 506"/>
                <a:gd name="T51" fmla="*/ 92 h 506"/>
                <a:gd name="T52" fmla="*/ 20 w 506"/>
                <a:gd name="T53" fmla="*/ 154 h 506"/>
                <a:gd name="T54" fmla="*/ 2 w 506"/>
                <a:gd name="T55" fmla="*/ 228 h 506"/>
                <a:gd name="T56" fmla="*/ 2 w 506"/>
                <a:gd name="T57" fmla="*/ 280 h 506"/>
                <a:gd name="T58" fmla="*/ 20 w 506"/>
                <a:gd name="T59" fmla="*/ 352 h 506"/>
                <a:gd name="T60" fmla="*/ 58 w 506"/>
                <a:gd name="T61" fmla="*/ 414 h 506"/>
                <a:gd name="T62" fmla="*/ 112 w 506"/>
                <a:gd name="T63" fmla="*/ 462 h 506"/>
                <a:gd name="T64" fmla="*/ 180 w 506"/>
                <a:gd name="T65" fmla="*/ 494 h 506"/>
                <a:gd name="T66" fmla="*/ 256 w 506"/>
                <a:gd name="T67" fmla="*/ 506 h 506"/>
                <a:gd name="T68" fmla="*/ 306 w 506"/>
                <a:gd name="T69" fmla="*/ 500 h 506"/>
                <a:gd name="T70" fmla="*/ 374 w 506"/>
                <a:gd name="T71" fmla="*/ 474 h 506"/>
                <a:gd name="T72" fmla="*/ 432 w 506"/>
                <a:gd name="T73" fmla="*/ 432 h 506"/>
                <a:gd name="T74" fmla="*/ 476 w 506"/>
                <a:gd name="T75" fmla="*/ 374 h 506"/>
                <a:gd name="T76" fmla="*/ 502 w 506"/>
                <a:gd name="T77" fmla="*/ 304 h 506"/>
                <a:gd name="T78" fmla="*/ 506 w 506"/>
                <a:gd name="T79" fmla="*/ 254 h 506"/>
                <a:gd name="T80" fmla="*/ 494 w 506"/>
                <a:gd name="T81" fmla="*/ 178 h 506"/>
                <a:gd name="T82" fmla="*/ 464 w 506"/>
                <a:gd name="T83" fmla="*/ 112 h 506"/>
                <a:gd name="T84" fmla="*/ 414 w 506"/>
                <a:gd name="T85" fmla="*/ 58 h 506"/>
                <a:gd name="T86" fmla="*/ 352 w 506"/>
                <a:gd name="T87" fmla="*/ 20 h 506"/>
                <a:gd name="T88" fmla="*/ 280 w 506"/>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6" h="506">
                  <a:moveTo>
                    <a:pt x="256" y="124"/>
                  </a:moveTo>
                  <a:lnTo>
                    <a:pt x="256" y="124"/>
                  </a:lnTo>
                  <a:lnTo>
                    <a:pt x="268" y="124"/>
                  </a:lnTo>
                  <a:lnTo>
                    <a:pt x="282" y="126"/>
                  </a:lnTo>
                  <a:lnTo>
                    <a:pt x="294" y="130"/>
                  </a:lnTo>
                  <a:lnTo>
                    <a:pt x="306" y="134"/>
                  </a:lnTo>
                  <a:lnTo>
                    <a:pt x="318" y="140"/>
                  </a:lnTo>
                  <a:lnTo>
                    <a:pt x="328" y="146"/>
                  </a:lnTo>
                  <a:lnTo>
                    <a:pt x="338" y="154"/>
                  </a:lnTo>
                  <a:lnTo>
                    <a:pt x="348" y="162"/>
                  </a:lnTo>
                  <a:lnTo>
                    <a:pt x="356" y="172"/>
                  </a:lnTo>
                  <a:lnTo>
                    <a:pt x="364" y="182"/>
                  </a:lnTo>
                  <a:lnTo>
                    <a:pt x="370" y="192"/>
                  </a:lnTo>
                  <a:lnTo>
                    <a:pt x="376" y="204"/>
                  </a:lnTo>
                  <a:lnTo>
                    <a:pt x="380" y="216"/>
                  </a:lnTo>
                  <a:lnTo>
                    <a:pt x="384" y="228"/>
                  </a:lnTo>
                  <a:lnTo>
                    <a:pt x="386" y="240"/>
                  </a:lnTo>
                  <a:lnTo>
                    <a:pt x="386" y="254"/>
                  </a:lnTo>
                  <a:lnTo>
                    <a:pt x="386" y="254"/>
                  </a:lnTo>
                  <a:lnTo>
                    <a:pt x="386" y="268"/>
                  </a:lnTo>
                  <a:lnTo>
                    <a:pt x="384" y="280"/>
                  </a:lnTo>
                  <a:lnTo>
                    <a:pt x="380" y="294"/>
                  </a:lnTo>
                  <a:lnTo>
                    <a:pt x="376" y="306"/>
                  </a:lnTo>
                  <a:lnTo>
                    <a:pt x="370" y="316"/>
                  </a:lnTo>
                  <a:lnTo>
                    <a:pt x="364" y="328"/>
                  </a:lnTo>
                  <a:lnTo>
                    <a:pt x="356" y="338"/>
                  </a:lnTo>
                  <a:lnTo>
                    <a:pt x="348" y="346"/>
                  </a:lnTo>
                  <a:lnTo>
                    <a:pt x="338" y="356"/>
                  </a:lnTo>
                  <a:lnTo>
                    <a:pt x="328" y="362"/>
                  </a:lnTo>
                  <a:lnTo>
                    <a:pt x="318" y="370"/>
                  </a:lnTo>
                  <a:lnTo>
                    <a:pt x="306" y="374"/>
                  </a:lnTo>
                  <a:lnTo>
                    <a:pt x="294" y="380"/>
                  </a:lnTo>
                  <a:lnTo>
                    <a:pt x="282" y="382"/>
                  </a:lnTo>
                  <a:lnTo>
                    <a:pt x="268" y="384"/>
                  </a:lnTo>
                  <a:lnTo>
                    <a:pt x="256" y="386"/>
                  </a:lnTo>
                  <a:lnTo>
                    <a:pt x="256" y="386"/>
                  </a:lnTo>
                  <a:lnTo>
                    <a:pt x="242" y="384"/>
                  </a:lnTo>
                  <a:lnTo>
                    <a:pt x="228" y="382"/>
                  </a:lnTo>
                  <a:lnTo>
                    <a:pt x="216" y="380"/>
                  </a:lnTo>
                  <a:lnTo>
                    <a:pt x="204" y="374"/>
                  </a:lnTo>
                  <a:lnTo>
                    <a:pt x="192" y="370"/>
                  </a:lnTo>
                  <a:lnTo>
                    <a:pt x="180" y="362"/>
                  </a:lnTo>
                  <a:lnTo>
                    <a:pt x="160" y="346"/>
                  </a:lnTo>
                  <a:lnTo>
                    <a:pt x="152" y="338"/>
                  </a:lnTo>
                  <a:lnTo>
                    <a:pt x="144" y="328"/>
                  </a:lnTo>
                  <a:lnTo>
                    <a:pt x="138" y="316"/>
                  </a:lnTo>
                  <a:lnTo>
                    <a:pt x="132" y="306"/>
                  </a:lnTo>
                  <a:lnTo>
                    <a:pt x="128" y="294"/>
                  </a:lnTo>
                  <a:lnTo>
                    <a:pt x="124" y="280"/>
                  </a:lnTo>
                  <a:lnTo>
                    <a:pt x="122" y="268"/>
                  </a:lnTo>
                  <a:lnTo>
                    <a:pt x="120" y="254"/>
                  </a:lnTo>
                  <a:lnTo>
                    <a:pt x="120" y="254"/>
                  </a:lnTo>
                  <a:lnTo>
                    <a:pt x="122" y="240"/>
                  </a:lnTo>
                  <a:lnTo>
                    <a:pt x="124" y="228"/>
                  </a:lnTo>
                  <a:lnTo>
                    <a:pt x="128" y="216"/>
                  </a:lnTo>
                  <a:lnTo>
                    <a:pt x="132" y="204"/>
                  </a:lnTo>
                  <a:lnTo>
                    <a:pt x="138" y="192"/>
                  </a:lnTo>
                  <a:lnTo>
                    <a:pt x="144" y="182"/>
                  </a:lnTo>
                  <a:lnTo>
                    <a:pt x="152" y="172"/>
                  </a:lnTo>
                  <a:lnTo>
                    <a:pt x="160" y="162"/>
                  </a:lnTo>
                  <a:lnTo>
                    <a:pt x="180" y="146"/>
                  </a:lnTo>
                  <a:lnTo>
                    <a:pt x="192" y="140"/>
                  </a:lnTo>
                  <a:lnTo>
                    <a:pt x="204" y="134"/>
                  </a:lnTo>
                  <a:lnTo>
                    <a:pt x="216" y="130"/>
                  </a:lnTo>
                  <a:lnTo>
                    <a:pt x="228" y="126"/>
                  </a:lnTo>
                  <a:lnTo>
                    <a:pt x="242" y="124"/>
                  </a:lnTo>
                  <a:lnTo>
                    <a:pt x="256" y="124"/>
                  </a:lnTo>
                  <a:close/>
                  <a:moveTo>
                    <a:pt x="256" y="0"/>
                  </a:moveTo>
                  <a:lnTo>
                    <a:pt x="256" y="0"/>
                  </a:lnTo>
                  <a:lnTo>
                    <a:pt x="228" y="0"/>
                  </a:lnTo>
                  <a:lnTo>
                    <a:pt x="204" y="4"/>
                  </a:lnTo>
                  <a:lnTo>
                    <a:pt x="180" y="10"/>
                  </a:lnTo>
                  <a:lnTo>
                    <a:pt x="156" y="20"/>
                  </a:lnTo>
                  <a:lnTo>
                    <a:pt x="134" y="30"/>
                  </a:lnTo>
                  <a:lnTo>
                    <a:pt x="112" y="42"/>
                  </a:lnTo>
                  <a:lnTo>
                    <a:pt x="92" y="58"/>
                  </a:lnTo>
                  <a:lnTo>
                    <a:pt x="74" y="74"/>
                  </a:lnTo>
                  <a:lnTo>
                    <a:pt x="58" y="92"/>
                  </a:lnTo>
                  <a:lnTo>
                    <a:pt x="44" y="112"/>
                  </a:lnTo>
                  <a:lnTo>
                    <a:pt x="32" y="132"/>
                  </a:lnTo>
                  <a:lnTo>
                    <a:pt x="20" y="154"/>
                  </a:lnTo>
                  <a:lnTo>
                    <a:pt x="12" y="178"/>
                  </a:lnTo>
                  <a:lnTo>
                    <a:pt x="6" y="202"/>
                  </a:lnTo>
                  <a:lnTo>
                    <a:pt x="2" y="228"/>
                  </a:lnTo>
                  <a:lnTo>
                    <a:pt x="0" y="254"/>
                  </a:lnTo>
                  <a:lnTo>
                    <a:pt x="0" y="254"/>
                  </a:lnTo>
                  <a:lnTo>
                    <a:pt x="2" y="280"/>
                  </a:lnTo>
                  <a:lnTo>
                    <a:pt x="6" y="304"/>
                  </a:lnTo>
                  <a:lnTo>
                    <a:pt x="12" y="328"/>
                  </a:lnTo>
                  <a:lnTo>
                    <a:pt x="20" y="352"/>
                  </a:lnTo>
                  <a:lnTo>
                    <a:pt x="32" y="374"/>
                  </a:lnTo>
                  <a:lnTo>
                    <a:pt x="44" y="394"/>
                  </a:lnTo>
                  <a:lnTo>
                    <a:pt x="58" y="414"/>
                  </a:lnTo>
                  <a:lnTo>
                    <a:pt x="74" y="432"/>
                  </a:lnTo>
                  <a:lnTo>
                    <a:pt x="92" y="448"/>
                  </a:lnTo>
                  <a:lnTo>
                    <a:pt x="112" y="462"/>
                  </a:lnTo>
                  <a:lnTo>
                    <a:pt x="134" y="474"/>
                  </a:lnTo>
                  <a:lnTo>
                    <a:pt x="156" y="486"/>
                  </a:lnTo>
                  <a:lnTo>
                    <a:pt x="180" y="494"/>
                  </a:lnTo>
                  <a:lnTo>
                    <a:pt x="204" y="500"/>
                  </a:lnTo>
                  <a:lnTo>
                    <a:pt x="228" y="504"/>
                  </a:lnTo>
                  <a:lnTo>
                    <a:pt x="256" y="506"/>
                  </a:lnTo>
                  <a:lnTo>
                    <a:pt x="256" y="506"/>
                  </a:lnTo>
                  <a:lnTo>
                    <a:pt x="280" y="504"/>
                  </a:lnTo>
                  <a:lnTo>
                    <a:pt x="306" y="500"/>
                  </a:lnTo>
                  <a:lnTo>
                    <a:pt x="330" y="494"/>
                  </a:lnTo>
                  <a:lnTo>
                    <a:pt x="352" y="486"/>
                  </a:lnTo>
                  <a:lnTo>
                    <a:pt x="374" y="474"/>
                  </a:lnTo>
                  <a:lnTo>
                    <a:pt x="396" y="462"/>
                  </a:lnTo>
                  <a:lnTo>
                    <a:pt x="414" y="448"/>
                  </a:lnTo>
                  <a:lnTo>
                    <a:pt x="432" y="432"/>
                  </a:lnTo>
                  <a:lnTo>
                    <a:pt x="448" y="414"/>
                  </a:lnTo>
                  <a:lnTo>
                    <a:pt x="464" y="394"/>
                  </a:lnTo>
                  <a:lnTo>
                    <a:pt x="476" y="374"/>
                  </a:lnTo>
                  <a:lnTo>
                    <a:pt x="486" y="352"/>
                  </a:lnTo>
                  <a:lnTo>
                    <a:pt x="494" y="328"/>
                  </a:lnTo>
                  <a:lnTo>
                    <a:pt x="502" y="304"/>
                  </a:lnTo>
                  <a:lnTo>
                    <a:pt x="504" y="280"/>
                  </a:lnTo>
                  <a:lnTo>
                    <a:pt x="506" y="254"/>
                  </a:lnTo>
                  <a:lnTo>
                    <a:pt x="506" y="254"/>
                  </a:lnTo>
                  <a:lnTo>
                    <a:pt x="504" y="228"/>
                  </a:lnTo>
                  <a:lnTo>
                    <a:pt x="502" y="202"/>
                  </a:lnTo>
                  <a:lnTo>
                    <a:pt x="494" y="178"/>
                  </a:lnTo>
                  <a:lnTo>
                    <a:pt x="486" y="154"/>
                  </a:lnTo>
                  <a:lnTo>
                    <a:pt x="476" y="132"/>
                  </a:lnTo>
                  <a:lnTo>
                    <a:pt x="464" y="112"/>
                  </a:lnTo>
                  <a:lnTo>
                    <a:pt x="448" y="92"/>
                  </a:lnTo>
                  <a:lnTo>
                    <a:pt x="432" y="74"/>
                  </a:lnTo>
                  <a:lnTo>
                    <a:pt x="414" y="58"/>
                  </a:lnTo>
                  <a:lnTo>
                    <a:pt x="396" y="42"/>
                  </a:lnTo>
                  <a:lnTo>
                    <a:pt x="374" y="30"/>
                  </a:lnTo>
                  <a:lnTo>
                    <a:pt x="352" y="20"/>
                  </a:lnTo>
                  <a:lnTo>
                    <a:pt x="330" y="10"/>
                  </a:lnTo>
                  <a:lnTo>
                    <a:pt x="306" y="4"/>
                  </a:lnTo>
                  <a:lnTo>
                    <a:pt x="280" y="0"/>
                  </a:lnTo>
                  <a:lnTo>
                    <a:pt x="256" y="0"/>
                  </a:lnTo>
                  <a:lnTo>
                    <a:pt x="256"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11" name="Freeform 32"/>
            <p:cNvSpPr>
              <a:spLocks/>
            </p:cNvSpPr>
            <p:nvPr/>
          </p:nvSpPr>
          <p:spPr bwMode="auto">
            <a:xfrm>
              <a:off x="3228537" y="3832026"/>
              <a:ext cx="40947" cy="40331"/>
            </a:xfrm>
            <a:custGeom>
              <a:avLst/>
              <a:gdLst>
                <a:gd name="T0" fmla="*/ 136 w 266"/>
                <a:gd name="T1" fmla="*/ 0 h 262"/>
                <a:gd name="T2" fmla="*/ 162 w 266"/>
                <a:gd name="T3" fmla="*/ 2 h 262"/>
                <a:gd name="T4" fmla="*/ 186 w 266"/>
                <a:gd name="T5" fmla="*/ 10 h 262"/>
                <a:gd name="T6" fmla="*/ 208 w 266"/>
                <a:gd name="T7" fmla="*/ 22 h 262"/>
                <a:gd name="T8" fmla="*/ 228 w 266"/>
                <a:gd name="T9" fmla="*/ 38 h 262"/>
                <a:gd name="T10" fmla="*/ 244 w 266"/>
                <a:gd name="T11" fmla="*/ 58 h 262"/>
                <a:gd name="T12" fmla="*/ 256 w 266"/>
                <a:gd name="T13" fmla="*/ 80 h 262"/>
                <a:gd name="T14" fmla="*/ 264 w 266"/>
                <a:gd name="T15" fmla="*/ 104 h 262"/>
                <a:gd name="T16" fmla="*/ 266 w 266"/>
                <a:gd name="T17" fmla="*/ 130 h 262"/>
                <a:gd name="T18" fmla="*/ 266 w 266"/>
                <a:gd name="T19" fmla="*/ 144 h 262"/>
                <a:gd name="T20" fmla="*/ 260 w 266"/>
                <a:gd name="T21" fmla="*/ 170 h 262"/>
                <a:gd name="T22" fmla="*/ 250 w 266"/>
                <a:gd name="T23" fmla="*/ 192 h 262"/>
                <a:gd name="T24" fmla="*/ 236 w 266"/>
                <a:gd name="T25" fmla="*/ 214 h 262"/>
                <a:gd name="T26" fmla="*/ 218 w 266"/>
                <a:gd name="T27" fmla="*/ 232 h 262"/>
                <a:gd name="T28" fmla="*/ 198 w 266"/>
                <a:gd name="T29" fmla="*/ 246 h 262"/>
                <a:gd name="T30" fmla="*/ 174 w 266"/>
                <a:gd name="T31" fmla="*/ 256 h 262"/>
                <a:gd name="T32" fmla="*/ 148 w 266"/>
                <a:gd name="T33" fmla="*/ 260 h 262"/>
                <a:gd name="T34" fmla="*/ 136 w 266"/>
                <a:gd name="T35" fmla="*/ 262 h 262"/>
                <a:gd name="T36" fmla="*/ 108 w 266"/>
                <a:gd name="T37" fmla="*/ 258 h 262"/>
                <a:gd name="T38" fmla="*/ 84 w 266"/>
                <a:gd name="T39" fmla="*/ 250 h 262"/>
                <a:gd name="T40" fmla="*/ 60 w 266"/>
                <a:gd name="T41" fmla="*/ 238 h 262"/>
                <a:gd name="T42" fmla="*/ 32 w 266"/>
                <a:gd name="T43" fmla="*/ 214 h 262"/>
                <a:gd name="T44" fmla="*/ 18 w 266"/>
                <a:gd name="T45" fmla="*/ 192 h 262"/>
                <a:gd name="T46" fmla="*/ 8 w 266"/>
                <a:gd name="T47" fmla="*/ 170 h 262"/>
                <a:gd name="T48" fmla="*/ 2 w 266"/>
                <a:gd name="T49" fmla="*/ 144 h 262"/>
                <a:gd name="T50" fmla="*/ 0 w 266"/>
                <a:gd name="T51" fmla="*/ 130 h 262"/>
                <a:gd name="T52" fmla="*/ 4 w 266"/>
                <a:gd name="T53" fmla="*/ 104 h 262"/>
                <a:gd name="T54" fmla="*/ 12 w 266"/>
                <a:gd name="T55" fmla="*/ 80 h 262"/>
                <a:gd name="T56" fmla="*/ 24 w 266"/>
                <a:gd name="T57" fmla="*/ 58 h 262"/>
                <a:gd name="T58" fmla="*/ 40 w 266"/>
                <a:gd name="T59" fmla="*/ 38 h 262"/>
                <a:gd name="T60" fmla="*/ 72 w 266"/>
                <a:gd name="T61" fmla="*/ 16 h 262"/>
                <a:gd name="T62" fmla="*/ 96 w 266"/>
                <a:gd name="T63" fmla="*/ 6 h 262"/>
                <a:gd name="T64" fmla="*/ 122 w 266"/>
                <a:gd name="T6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6" h="262">
                  <a:moveTo>
                    <a:pt x="136" y="0"/>
                  </a:moveTo>
                  <a:lnTo>
                    <a:pt x="136" y="0"/>
                  </a:lnTo>
                  <a:lnTo>
                    <a:pt x="148" y="0"/>
                  </a:lnTo>
                  <a:lnTo>
                    <a:pt x="162" y="2"/>
                  </a:lnTo>
                  <a:lnTo>
                    <a:pt x="174" y="6"/>
                  </a:lnTo>
                  <a:lnTo>
                    <a:pt x="186" y="10"/>
                  </a:lnTo>
                  <a:lnTo>
                    <a:pt x="198" y="16"/>
                  </a:lnTo>
                  <a:lnTo>
                    <a:pt x="208" y="22"/>
                  </a:lnTo>
                  <a:lnTo>
                    <a:pt x="218" y="30"/>
                  </a:lnTo>
                  <a:lnTo>
                    <a:pt x="228" y="38"/>
                  </a:lnTo>
                  <a:lnTo>
                    <a:pt x="236" y="48"/>
                  </a:lnTo>
                  <a:lnTo>
                    <a:pt x="244" y="58"/>
                  </a:lnTo>
                  <a:lnTo>
                    <a:pt x="250" y="68"/>
                  </a:lnTo>
                  <a:lnTo>
                    <a:pt x="256" y="80"/>
                  </a:lnTo>
                  <a:lnTo>
                    <a:pt x="260" y="92"/>
                  </a:lnTo>
                  <a:lnTo>
                    <a:pt x="264" y="104"/>
                  </a:lnTo>
                  <a:lnTo>
                    <a:pt x="266" y="116"/>
                  </a:lnTo>
                  <a:lnTo>
                    <a:pt x="266" y="130"/>
                  </a:lnTo>
                  <a:lnTo>
                    <a:pt x="266" y="130"/>
                  </a:lnTo>
                  <a:lnTo>
                    <a:pt x="266" y="144"/>
                  </a:lnTo>
                  <a:lnTo>
                    <a:pt x="264" y="156"/>
                  </a:lnTo>
                  <a:lnTo>
                    <a:pt x="260" y="170"/>
                  </a:lnTo>
                  <a:lnTo>
                    <a:pt x="256" y="182"/>
                  </a:lnTo>
                  <a:lnTo>
                    <a:pt x="250" y="192"/>
                  </a:lnTo>
                  <a:lnTo>
                    <a:pt x="244" y="204"/>
                  </a:lnTo>
                  <a:lnTo>
                    <a:pt x="236" y="214"/>
                  </a:lnTo>
                  <a:lnTo>
                    <a:pt x="228" y="222"/>
                  </a:lnTo>
                  <a:lnTo>
                    <a:pt x="218" y="232"/>
                  </a:lnTo>
                  <a:lnTo>
                    <a:pt x="208" y="238"/>
                  </a:lnTo>
                  <a:lnTo>
                    <a:pt x="198" y="246"/>
                  </a:lnTo>
                  <a:lnTo>
                    <a:pt x="186" y="250"/>
                  </a:lnTo>
                  <a:lnTo>
                    <a:pt x="174" y="256"/>
                  </a:lnTo>
                  <a:lnTo>
                    <a:pt x="162" y="258"/>
                  </a:lnTo>
                  <a:lnTo>
                    <a:pt x="148" y="260"/>
                  </a:lnTo>
                  <a:lnTo>
                    <a:pt x="136" y="262"/>
                  </a:lnTo>
                  <a:lnTo>
                    <a:pt x="136" y="262"/>
                  </a:lnTo>
                  <a:lnTo>
                    <a:pt x="122" y="260"/>
                  </a:lnTo>
                  <a:lnTo>
                    <a:pt x="108" y="258"/>
                  </a:lnTo>
                  <a:lnTo>
                    <a:pt x="96" y="256"/>
                  </a:lnTo>
                  <a:lnTo>
                    <a:pt x="84" y="250"/>
                  </a:lnTo>
                  <a:lnTo>
                    <a:pt x="72" y="246"/>
                  </a:lnTo>
                  <a:lnTo>
                    <a:pt x="60" y="238"/>
                  </a:lnTo>
                  <a:lnTo>
                    <a:pt x="40" y="222"/>
                  </a:lnTo>
                  <a:lnTo>
                    <a:pt x="32" y="214"/>
                  </a:lnTo>
                  <a:lnTo>
                    <a:pt x="24" y="204"/>
                  </a:lnTo>
                  <a:lnTo>
                    <a:pt x="18" y="192"/>
                  </a:lnTo>
                  <a:lnTo>
                    <a:pt x="12" y="182"/>
                  </a:lnTo>
                  <a:lnTo>
                    <a:pt x="8" y="170"/>
                  </a:lnTo>
                  <a:lnTo>
                    <a:pt x="4" y="156"/>
                  </a:lnTo>
                  <a:lnTo>
                    <a:pt x="2" y="144"/>
                  </a:lnTo>
                  <a:lnTo>
                    <a:pt x="0" y="130"/>
                  </a:lnTo>
                  <a:lnTo>
                    <a:pt x="0" y="130"/>
                  </a:lnTo>
                  <a:lnTo>
                    <a:pt x="2" y="116"/>
                  </a:lnTo>
                  <a:lnTo>
                    <a:pt x="4" y="104"/>
                  </a:lnTo>
                  <a:lnTo>
                    <a:pt x="8" y="92"/>
                  </a:lnTo>
                  <a:lnTo>
                    <a:pt x="12" y="80"/>
                  </a:lnTo>
                  <a:lnTo>
                    <a:pt x="18" y="68"/>
                  </a:lnTo>
                  <a:lnTo>
                    <a:pt x="24" y="58"/>
                  </a:lnTo>
                  <a:lnTo>
                    <a:pt x="32" y="48"/>
                  </a:lnTo>
                  <a:lnTo>
                    <a:pt x="40" y="38"/>
                  </a:lnTo>
                  <a:lnTo>
                    <a:pt x="60" y="22"/>
                  </a:lnTo>
                  <a:lnTo>
                    <a:pt x="72" y="16"/>
                  </a:lnTo>
                  <a:lnTo>
                    <a:pt x="84" y="10"/>
                  </a:lnTo>
                  <a:lnTo>
                    <a:pt x="96" y="6"/>
                  </a:lnTo>
                  <a:lnTo>
                    <a:pt x="108" y="2"/>
                  </a:lnTo>
                  <a:lnTo>
                    <a:pt x="122" y="0"/>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12" name="Freeform 33"/>
            <p:cNvSpPr>
              <a:spLocks/>
            </p:cNvSpPr>
            <p:nvPr/>
          </p:nvSpPr>
          <p:spPr bwMode="auto">
            <a:xfrm>
              <a:off x="3210064" y="3812938"/>
              <a:ext cx="77891" cy="77891"/>
            </a:xfrm>
            <a:custGeom>
              <a:avLst/>
              <a:gdLst>
                <a:gd name="T0" fmla="*/ 256 w 506"/>
                <a:gd name="T1" fmla="*/ 0 h 506"/>
                <a:gd name="T2" fmla="*/ 204 w 506"/>
                <a:gd name="T3" fmla="*/ 4 h 506"/>
                <a:gd name="T4" fmla="*/ 156 w 506"/>
                <a:gd name="T5" fmla="*/ 20 h 506"/>
                <a:gd name="T6" fmla="*/ 112 w 506"/>
                <a:gd name="T7" fmla="*/ 42 h 506"/>
                <a:gd name="T8" fmla="*/ 74 w 506"/>
                <a:gd name="T9" fmla="*/ 74 h 506"/>
                <a:gd name="T10" fmla="*/ 44 w 506"/>
                <a:gd name="T11" fmla="*/ 112 h 506"/>
                <a:gd name="T12" fmla="*/ 20 w 506"/>
                <a:gd name="T13" fmla="*/ 154 h 506"/>
                <a:gd name="T14" fmla="*/ 6 w 506"/>
                <a:gd name="T15" fmla="*/ 202 h 506"/>
                <a:gd name="T16" fmla="*/ 0 w 506"/>
                <a:gd name="T17" fmla="*/ 254 h 506"/>
                <a:gd name="T18" fmla="*/ 2 w 506"/>
                <a:gd name="T19" fmla="*/ 280 h 506"/>
                <a:gd name="T20" fmla="*/ 12 w 506"/>
                <a:gd name="T21" fmla="*/ 328 h 506"/>
                <a:gd name="T22" fmla="*/ 32 w 506"/>
                <a:gd name="T23" fmla="*/ 374 h 506"/>
                <a:gd name="T24" fmla="*/ 58 w 506"/>
                <a:gd name="T25" fmla="*/ 414 h 506"/>
                <a:gd name="T26" fmla="*/ 92 w 506"/>
                <a:gd name="T27" fmla="*/ 448 h 506"/>
                <a:gd name="T28" fmla="*/ 134 w 506"/>
                <a:gd name="T29" fmla="*/ 474 h 506"/>
                <a:gd name="T30" fmla="*/ 180 w 506"/>
                <a:gd name="T31" fmla="*/ 494 h 506"/>
                <a:gd name="T32" fmla="*/ 228 w 506"/>
                <a:gd name="T33" fmla="*/ 504 h 506"/>
                <a:gd name="T34" fmla="*/ 256 w 506"/>
                <a:gd name="T35" fmla="*/ 506 h 506"/>
                <a:gd name="T36" fmla="*/ 306 w 506"/>
                <a:gd name="T37" fmla="*/ 500 h 506"/>
                <a:gd name="T38" fmla="*/ 352 w 506"/>
                <a:gd name="T39" fmla="*/ 486 h 506"/>
                <a:gd name="T40" fmla="*/ 396 w 506"/>
                <a:gd name="T41" fmla="*/ 462 h 506"/>
                <a:gd name="T42" fmla="*/ 432 w 506"/>
                <a:gd name="T43" fmla="*/ 432 h 506"/>
                <a:gd name="T44" fmla="*/ 464 w 506"/>
                <a:gd name="T45" fmla="*/ 394 h 506"/>
                <a:gd name="T46" fmla="*/ 486 w 506"/>
                <a:gd name="T47" fmla="*/ 352 h 506"/>
                <a:gd name="T48" fmla="*/ 502 w 506"/>
                <a:gd name="T49" fmla="*/ 304 h 506"/>
                <a:gd name="T50" fmla="*/ 506 w 506"/>
                <a:gd name="T51" fmla="*/ 254 h 506"/>
                <a:gd name="T52" fmla="*/ 504 w 506"/>
                <a:gd name="T53" fmla="*/ 228 h 506"/>
                <a:gd name="T54" fmla="*/ 494 w 506"/>
                <a:gd name="T55" fmla="*/ 178 h 506"/>
                <a:gd name="T56" fmla="*/ 476 w 506"/>
                <a:gd name="T57" fmla="*/ 132 h 506"/>
                <a:gd name="T58" fmla="*/ 448 w 506"/>
                <a:gd name="T59" fmla="*/ 92 h 506"/>
                <a:gd name="T60" fmla="*/ 414 w 506"/>
                <a:gd name="T61" fmla="*/ 58 h 506"/>
                <a:gd name="T62" fmla="*/ 374 w 506"/>
                <a:gd name="T63" fmla="*/ 30 h 506"/>
                <a:gd name="T64" fmla="*/ 330 w 506"/>
                <a:gd name="T65" fmla="*/ 10 h 506"/>
                <a:gd name="T66" fmla="*/ 280 w 506"/>
                <a:gd name="T67" fmla="*/ 0 h 506"/>
                <a:gd name="T68" fmla="*/ 256 w 506"/>
                <a:gd name="T6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6" h="506">
                  <a:moveTo>
                    <a:pt x="256" y="0"/>
                  </a:moveTo>
                  <a:lnTo>
                    <a:pt x="256" y="0"/>
                  </a:lnTo>
                  <a:lnTo>
                    <a:pt x="228" y="0"/>
                  </a:lnTo>
                  <a:lnTo>
                    <a:pt x="204" y="4"/>
                  </a:lnTo>
                  <a:lnTo>
                    <a:pt x="180" y="10"/>
                  </a:lnTo>
                  <a:lnTo>
                    <a:pt x="156" y="20"/>
                  </a:lnTo>
                  <a:lnTo>
                    <a:pt x="134" y="30"/>
                  </a:lnTo>
                  <a:lnTo>
                    <a:pt x="112" y="42"/>
                  </a:lnTo>
                  <a:lnTo>
                    <a:pt x="92" y="58"/>
                  </a:lnTo>
                  <a:lnTo>
                    <a:pt x="74" y="74"/>
                  </a:lnTo>
                  <a:lnTo>
                    <a:pt x="58" y="92"/>
                  </a:lnTo>
                  <a:lnTo>
                    <a:pt x="44" y="112"/>
                  </a:lnTo>
                  <a:lnTo>
                    <a:pt x="32" y="132"/>
                  </a:lnTo>
                  <a:lnTo>
                    <a:pt x="20" y="154"/>
                  </a:lnTo>
                  <a:lnTo>
                    <a:pt x="12" y="178"/>
                  </a:lnTo>
                  <a:lnTo>
                    <a:pt x="6" y="202"/>
                  </a:lnTo>
                  <a:lnTo>
                    <a:pt x="2" y="228"/>
                  </a:lnTo>
                  <a:lnTo>
                    <a:pt x="0" y="254"/>
                  </a:lnTo>
                  <a:lnTo>
                    <a:pt x="0" y="254"/>
                  </a:lnTo>
                  <a:lnTo>
                    <a:pt x="2" y="280"/>
                  </a:lnTo>
                  <a:lnTo>
                    <a:pt x="6" y="304"/>
                  </a:lnTo>
                  <a:lnTo>
                    <a:pt x="12" y="328"/>
                  </a:lnTo>
                  <a:lnTo>
                    <a:pt x="20" y="352"/>
                  </a:lnTo>
                  <a:lnTo>
                    <a:pt x="32" y="374"/>
                  </a:lnTo>
                  <a:lnTo>
                    <a:pt x="44" y="394"/>
                  </a:lnTo>
                  <a:lnTo>
                    <a:pt x="58" y="414"/>
                  </a:lnTo>
                  <a:lnTo>
                    <a:pt x="74" y="432"/>
                  </a:lnTo>
                  <a:lnTo>
                    <a:pt x="92" y="448"/>
                  </a:lnTo>
                  <a:lnTo>
                    <a:pt x="112" y="462"/>
                  </a:lnTo>
                  <a:lnTo>
                    <a:pt x="134" y="474"/>
                  </a:lnTo>
                  <a:lnTo>
                    <a:pt x="156" y="486"/>
                  </a:lnTo>
                  <a:lnTo>
                    <a:pt x="180" y="494"/>
                  </a:lnTo>
                  <a:lnTo>
                    <a:pt x="204" y="500"/>
                  </a:lnTo>
                  <a:lnTo>
                    <a:pt x="228" y="504"/>
                  </a:lnTo>
                  <a:lnTo>
                    <a:pt x="256" y="506"/>
                  </a:lnTo>
                  <a:lnTo>
                    <a:pt x="256" y="506"/>
                  </a:lnTo>
                  <a:lnTo>
                    <a:pt x="280" y="504"/>
                  </a:lnTo>
                  <a:lnTo>
                    <a:pt x="306" y="500"/>
                  </a:lnTo>
                  <a:lnTo>
                    <a:pt x="330" y="494"/>
                  </a:lnTo>
                  <a:lnTo>
                    <a:pt x="352" y="486"/>
                  </a:lnTo>
                  <a:lnTo>
                    <a:pt x="374" y="474"/>
                  </a:lnTo>
                  <a:lnTo>
                    <a:pt x="396" y="462"/>
                  </a:lnTo>
                  <a:lnTo>
                    <a:pt x="414" y="448"/>
                  </a:lnTo>
                  <a:lnTo>
                    <a:pt x="432" y="432"/>
                  </a:lnTo>
                  <a:lnTo>
                    <a:pt x="448" y="414"/>
                  </a:lnTo>
                  <a:lnTo>
                    <a:pt x="464" y="394"/>
                  </a:lnTo>
                  <a:lnTo>
                    <a:pt x="476" y="374"/>
                  </a:lnTo>
                  <a:lnTo>
                    <a:pt x="486" y="352"/>
                  </a:lnTo>
                  <a:lnTo>
                    <a:pt x="494" y="328"/>
                  </a:lnTo>
                  <a:lnTo>
                    <a:pt x="502" y="304"/>
                  </a:lnTo>
                  <a:lnTo>
                    <a:pt x="504" y="280"/>
                  </a:lnTo>
                  <a:lnTo>
                    <a:pt x="506" y="254"/>
                  </a:lnTo>
                  <a:lnTo>
                    <a:pt x="506" y="254"/>
                  </a:lnTo>
                  <a:lnTo>
                    <a:pt x="504" y="228"/>
                  </a:lnTo>
                  <a:lnTo>
                    <a:pt x="502" y="202"/>
                  </a:lnTo>
                  <a:lnTo>
                    <a:pt x="494" y="178"/>
                  </a:lnTo>
                  <a:lnTo>
                    <a:pt x="486" y="154"/>
                  </a:lnTo>
                  <a:lnTo>
                    <a:pt x="476" y="132"/>
                  </a:lnTo>
                  <a:lnTo>
                    <a:pt x="464" y="112"/>
                  </a:lnTo>
                  <a:lnTo>
                    <a:pt x="448" y="92"/>
                  </a:lnTo>
                  <a:lnTo>
                    <a:pt x="432" y="74"/>
                  </a:lnTo>
                  <a:lnTo>
                    <a:pt x="414" y="58"/>
                  </a:lnTo>
                  <a:lnTo>
                    <a:pt x="396" y="42"/>
                  </a:lnTo>
                  <a:lnTo>
                    <a:pt x="374" y="30"/>
                  </a:lnTo>
                  <a:lnTo>
                    <a:pt x="352" y="20"/>
                  </a:lnTo>
                  <a:lnTo>
                    <a:pt x="330" y="10"/>
                  </a:lnTo>
                  <a:lnTo>
                    <a:pt x="306" y="4"/>
                  </a:lnTo>
                  <a:lnTo>
                    <a:pt x="280" y="0"/>
                  </a:lnTo>
                  <a:lnTo>
                    <a:pt x="256" y="0"/>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80" name="Rectangle 79"/>
          <p:cNvSpPr/>
          <p:nvPr/>
        </p:nvSpPr>
        <p:spPr>
          <a:xfrm>
            <a:off x="3764484" y="4015485"/>
            <a:ext cx="1610270" cy="585216"/>
          </a:xfrm>
          <a:prstGeom prst="rect">
            <a:avLst/>
          </a:prstGeom>
          <a:solidFill>
            <a:schemeClr val="tx1">
              <a:lumMod val="50000"/>
              <a:lumOff val="50000"/>
            </a:schemeClr>
          </a:solidFill>
        </p:spPr>
        <p:txBody>
          <a:bodyPr wrap="square" lIns="91440" tIns="45720" rIns="91440" bIns="4572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iscoSansTT ExtraLight"/>
                <a:ea typeface="ＭＳ Ｐゴシック" charset="0"/>
              </a:rPr>
              <a:t>~0</a:t>
            </a:r>
            <a:endParaRPr kumimoji="0" lang="en-US" sz="1200" b="0" i="0" u="none" strike="noStrike" kern="1200" cap="none" spc="0" normalizeH="0" baseline="0" noProof="0" dirty="0">
              <a:ln>
                <a:noFill/>
              </a:ln>
              <a:solidFill>
                <a:srgbClr val="FFFFFF"/>
              </a:solidFill>
              <a:effectLst/>
              <a:uLnTx/>
              <a:uFillTx/>
              <a:latin typeface="CiscoSansTT ExtraLight"/>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TT ExtraLight"/>
                <a:ea typeface="ＭＳ Ｐゴシック" charset="0"/>
              </a:rPr>
              <a:t>Downtime</a:t>
            </a:r>
          </a:p>
        </p:txBody>
      </p:sp>
      <p:grpSp>
        <p:nvGrpSpPr>
          <p:cNvPr id="81" name="Group 80"/>
          <p:cNvGrpSpPr>
            <a:grpSpLocks noChangeAspect="1"/>
          </p:cNvGrpSpPr>
          <p:nvPr/>
        </p:nvGrpSpPr>
        <p:grpSpPr>
          <a:xfrm>
            <a:off x="4400746" y="3564393"/>
            <a:ext cx="337746" cy="337746"/>
            <a:chOff x="3431557" y="2495618"/>
            <a:chExt cx="480016" cy="480016"/>
          </a:xfrm>
        </p:grpSpPr>
        <p:sp>
          <p:nvSpPr>
            <p:cNvPr id="82" name="Oval 81"/>
            <p:cNvSpPr/>
            <p:nvPr/>
          </p:nvSpPr>
          <p:spPr>
            <a:xfrm>
              <a:off x="3431557" y="2495618"/>
              <a:ext cx="480016" cy="480016"/>
            </a:xfrm>
            <a:prstGeom prst="ellipse">
              <a:avLst/>
            </a:prstGeom>
            <a:noFill/>
            <a:ln w="412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83" name="Freeform 715"/>
            <p:cNvSpPr>
              <a:spLocks/>
            </p:cNvSpPr>
            <p:nvPr/>
          </p:nvSpPr>
          <p:spPr bwMode="auto">
            <a:xfrm>
              <a:off x="3652161" y="2568051"/>
              <a:ext cx="39999" cy="160995"/>
            </a:xfrm>
            <a:custGeom>
              <a:avLst/>
              <a:gdLst>
                <a:gd name="T0" fmla="*/ 9 w 17"/>
                <a:gd name="T1" fmla="*/ 0 h 68"/>
                <a:gd name="T2" fmla="*/ 0 w 17"/>
                <a:gd name="T3" fmla="*/ 8 h 68"/>
                <a:gd name="T4" fmla="*/ 0 w 17"/>
                <a:gd name="T5" fmla="*/ 68 h 68"/>
                <a:gd name="T6" fmla="*/ 3 w 17"/>
                <a:gd name="T7" fmla="*/ 65 h 68"/>
                <a:gd name="T8" fmla="*/ 9 w 17"/>
                <a:gd name="T9" fmla="*/ 63 h 68"/>
                <a:gd name="T10" fmla="*/ 15 w 17"/>
                <a:gd name="T11" fmla="*/ 65 h 68"/>
                <a:gd name="T12" fmla="*/ 17 w 17"/>
                <a:gd name="T13" fmla="*/ 68 h 68"/>
                <a:gd name="T14" fmla="*/ 17 w 17"/>
                <a:gd name="T15" fmla="*/ 8 h 68"/>
                <a:gd name="T16" fmla="*/ 9 w 17"/>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8">
                  <a:moveTo>
                    <a:pt x="9" y="0"/>
                  </a:moveTo>
                  <a:cubicBezTo>
                    <a:pt x="4" y="0"/>
                    <a:pt x="0" y="3"/>
                    <a:pt x="0" y="8"/>
                  </a:cubicBezTo>
                  <a:cubicBezTo>
                    <a:pt x="0" y="68"/>
                    <a:pt x="0" y="68"/>
                    <a:pt x="0" y="68"/>
                  </a:cubicBezTo>
                  <a:cubicBezTo>
                    <a:pt x="3" y="65"/>
                    <a:pt x="3" y="65"/>
                    <a:pt x="3" y="65"/>
                  </a:cubicBezTo>
                  <a:cubicBezTo>
                    <a:pt x="5" y="64"/>
                    <a:pt x="7" y="63"/>
                    <a:pt x="9" y="63"/>
                  </a:cubicBezTo>
                  <a:cubicBezTo>
                    <a:pt x="11" y="63"/>
                    <a:pt x="14" y="64"/>
                    <a:pt x="15" y="65"/>
                  </a:cubicBezTo>
                  <a:cubicBezTo>
                    <a:pt x="16" y="66"/>
                    <a:pt x="17" y="67"/>
                    <a:pt x="17" y="68"/>
                  </a:cubicBezTo>
                  <a:cubicBezTo>
                    <a:pt x="17" y="8"/>
                    <a:pt x="17" y="8"/>
                    <a:pt x="17" y="8"/>
                  </a:cubicBezTo>
                  <a:cubicBezTo>
                    <a:pt x="17" y="3"/>
                    <a:pt x="13" y="0"/>
                    <a:pt x="9" y="0"/>
                  </a:cubicBezTo>
                </a:path>
              </a:pathLst>
            </a:custGeom>
            <a:solidFill>
              <a:schemeClr val="accent2"/>
            </a:solid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4" name="Freeform 717"/>
            <p:cNvSpPr>
              <a:spLocks/>
            </p:cNvSpPr>
            <p:nvPr/>
          </p:nvSpPr>
          <p:spPr bwMode="auto">
            <a:xfrm>
              <a:off x="3583163" y="2731046"/>
              <a:ext cx="98997" cy="94997"/>
            </a:xfrm>
            <a:custGeom>
              <a:avLst/>
              <a:gdLst>
                <a:gd name="T0" fmla="*/ 29 w 42"/>
                <a:gd name="T1" fmla="*/ 0 h 40"/>
                <a:gd name="T2" fmla="*/ 3 w 42"/>
                <a:gd name="T3" fmla="*/ 26 h 40"/>
                <a:gd name="T4" fmla="*/ 3 w 42"/>
                <a:gd name="T5" fmla="*/ 38 h 40"/>
                <a:gd name="T6" fmla="*/ 9 w 42"/>
                <a:gd name="T7" fmla="*/ 40 h 40"/>
                <a:gd name="T8" fmla="*/ 15 w 42"/>
                <a:gd name="T9" fmla="*/ 38 h 40"/>
                <a:gd name="T10" fmla="*/ 42 w 42"/>
                <a:gd name="T11" fmla="*/ 11 h 40"/>
                <a:gd name="T12" fmla="*/ 38 w 42"/>
                <a:gd name="T13" fmla="*/ 12 h 40"/>
                <a:gd name="T14" fmla="*/ 29 w 42"/>
                <a:gd name="T15" fmla="*/ 3 h 40"/>
                <a:gd name="T16" fmla="*/ 29 w 4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0">
                  <a:moveTo>
                    <a:pt x="29" y="0"/>
                  </a:moveTo>
                  <a:cubicBezTo>
                    <a:pt x="3" y="26"/>
                    <a:pt x="3" y="26"/>
                    <a:pt x="3" y="26"/>
                  </a:cubicBezTo>
                  <a:cubicBezTo>
                    <a:pt x="0" y="29"/>
                    <a:pt x="0" y="35"/>
                    <a:pt x="3" y="38"/>
                  </a:cubicBezTo>
                  <a:cubicBezTo>
                    <a:pt x="5" y="39"/>
                    <a:pt x="7" y="40"/>
                    <a:pt x="9" y="40"/>
                  </a:cubicBezTo>
                  <a:cubicBezTo>
                    <a:pt x="11" y="40"/>
                    <a:pt x="13" y="39"/>
                    <a:pt x="15" y="38"/>
                  </a:cubicBezTo>
                  <a:cubicBezTo>
                    <a:pt x="42" y="11"/>
                    <a:pt x="42" y="11"/>
                    <a:pt x="42" y="11"/>
                  </a:cubicBezTo>
                  <a:cubicBezTo>
                    <a:pt x="41" y="11"/>
                    <a:pt x="39" y="12"/>
                    <a:pt x="38" y="12"/>
                  </a:cubicBezTo>
                  <a:cubicBezTo>
                    <a:pt x="33" y="12"/>
                    <a:pt x="29" y="8"/>
                    <a:pt x="29" y="3"/>
                  </a:cubicBezTo>
                  <a:cubicBezTo>
                    <a:pt x="29" y="0"/>
                    <a:pt x="29" y="0"/>
                    <a:pt x="29" y="0"/>
                  </a:cubicBezTo>
                </a:path>
              </a:pathLst>
            </a:custGeom>
            <a:solidFill>
              <a:schemeClr val="accent2"/>
            </a:solid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5" name="Freeform 719"/>
            <p:cNvSpPr>
              <a:spLocks/>
            </p:cNvSpPr>
            <p:nvPr/>
          </p:nvSpPr>
          <p:spPr bwMode="auto">
            <a:xfrm>
              <a:off x="3652161" y="2717047"/>
              <a:ext cx="41999" cy="41999"/>
            </a:xfrm>
            <a:custGeom>
              <a:avLst/>
              <a:gdLst>
                <a:gd name="T0" fmla="*/ 9 w 18"/>
                <a:gd name="T1" fmla="*/ 0 h 18"/>
                <a:gd name="T2" fmla="*/ 3 w 18"/>
                <a:gd name="T3" fmla="*/ 2 h 18"/>
                <a:gd name="T4" fmla="*/ 0 w 18"/>
                <a:gd name="T5" fmla="*/ 5 h 18"/>
                <a:gd name="T6" fmla="*/ 0 w 18"/>
                <a:gd name="T7" fmla="*/ 6 h 18"/>
                <a:gd name="T8" fmla="*/ 0 w 18"/>
                <a:gd name="T9" fmla="*/ 6 h 18"/>
                <a:gd name="T10" fmla="*/ 0 w 18"/>
                <a:gd name="T11" fmla="*/ 9 h 18"/>
                <a:gd name="T12" fmla="*/ 9 w 18"/>
                <a:gd name="T13" fmla="*/ 18 h 18"/>
                <a:gd name="T14" fmla="*/ 13 w 18"/>
                <a:gd name="T15" fmla="*/ 17 h 18"/>
                <a:gd name="T16" fmla="*/ 15 w 18"/>
                <a:gd name="T17" fmla="*/ 15 h 18"/>
                <a:gd name="T18" fmla="*/ 17 w 18"/>
                <a:gd name="T19" fmla="*/ 7 h 18"/>
                <a:gd name="T20" fmla="*/ 17 w 18"/>
                <a:gd name="T21" fmla="*/ 6 h 18"/>
                <a:gd name="T22" fmla="*/ 17 w 18"/>
                <a:gd name="T23" fmla="*/ 5 h 18"/>
                <a:gd name="T24" fmla="*/ 15 w 18"/>
                <a:gd name="T25" fmla="*/ 2 h 18"/>
                <a:gd name="T26" fmla="*/ 9 w 18"/>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8">
                  <a:moveTo>
                    <a:pt x="9" y="0"/>
                  </a:moveTo>
                  <a:cubicBezTo>
                    <a:pt x="7" y="0"/>
                    <a:pt x="5" y="1"/>
                    <a:pt x="3" y="2"/>
                  </a:cubicBezTo>
                  <a:cubicBezTo>
                    <a:pt x="0" y="5"/>
                    <a:pt x="0" y="5"/>
                    <a:pt x="0" y="5"/>
                  </a:cubicBezTo>
                  <a:cubicBezTo>
                    <a:pt x="0" y="6"/>
                    <a:pt x="0" y="6"/>
                    <a:pt x="0" y="6"/>
                  </a:cubicBezTo>
                  <a:cubicBezTo>
                    <a:pt x="0" y="6"/>
                    <a:pt x="0" y="6"/>
                    <a:pt x="0" y="6"/>
                  </a:cubicBezTo>
                  <a:cubicBezTo>
                    <a:pt x="0" y="9"/>
                    <a:pt x="0" y="9"/>
                    <a:pt x="0" y="9"/>
                  </a:cubicBezTo>
                  <a:cubicBezTo>
                    <a:pt x="0" y="14"/>
                    <a:pt x="4" y="18"/>
                    <a:pt x="9" y="18"/>
                  </a:cubicBezTo>
                  <a:cubicBezTo>
                    <a:pt x="10" y="18"/>
                    <a:pt x="12" y="17"/>
                    <a:pt x="13" y="17"/>
                  </a:cubicBezTo>
                  <a:cubicBezTo>
                    <a:pt x="15" y="15"/>
                    <a:pt x="15" y="15"/>
                    <a:pt x="15" y="15"/>
                  </a:cubicBezTo>
                  <a:cubicBezTo>
                    <a:pt x="17" y="12"/>
                    <a:pt x="18" y="9"/>
                    <a:pt x="17" y="7"/>
                  </a:cubicBezTo>
                  <a:cubicBezTo>
                    <a:pt x="17" y="6"/>
                    <a:pt x="17" y="6"/>
                    <a:pt x="17" y="6"/>
                  </a:cubicBezTo>
                  <a:cubicBezTo>
                    <a:pt x="17" y="5"/>
                    <a:pt x="17" y="5"/>
                    <a:pt x="17" y="5"/>
                  </a:cubicBezTo>
                  <a:cubicBezTo>
                    <a:pt x="17" y="4"/>
                    <a:pt x="16" y="3"/>
                    <a:pt x="15" y="2"/>
                  </a:cubicBezTo>
                  <a:cubicBezTo>
                    <a:pt x="14" y="1"/>
                    <a:pt x="11" y="0"/>
                    <a:pt x="9" y="0"/>
                  </a:cubicBezTo>
                </a:path>
              </a:pathLst>
            </a:custGeom>
            <a:solidFill>
              <a:srgbClr val="308F15"/>
            </a:solidFill>
            <a:ln w="3175">
              <a:solidFill>
                <a:srgbClr val="308F15"/>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86" name="Rectangle 85"/>
          <p:cNvSpPr/>
          <p:nvPr/>
        </p:nvSpPr>
        <p:spPr>
          <a:xfrm>
            <a:off x="5374754" y="4015485"/>
            <a:ext cx="1610270" cy="585216"/>
          </a:xfrm>
          <a:prstGeom prst="rect">
            <a:avLst/>
          </a:prstGeom>
          <a:solidFill>
            <a:schemeClr val="tx1">
              <a:lumMod val="25000"/>
              <a:lumOff val="75000"/>
            </a:schemeClr>
          </a:solidFill>
        </p:spPr>
        <p:txBody>
          <a:bodyPr wrap="square" lIns="91440" tIns="45720" rIns="91440" bIns="4572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82828"/>
                </a:solidFill>
                <a:effectLst/>
                <a:uLnTx/>
                <a:uFillTx/>
                <a:latin typeface="CiscoSansTT ExtraLight"/>
                <a:ea typeface="ＭＳ Ｐゴシック" charset="0"/>
              </a:rPr>
              <a:t>30</a:t>
            </a:r>
            <a:r>
              <a:rPr kumimoji="0" lang="en-US" sz="1000" b="0" i="0" u="none" strike="noStrike" kern="1200" cap="none" spc="0" normalizeH="0" baseline="0" noProof="0" dirty="0">
                <a:ln>
                  <a:noFill/>
                </a:ln>
                <a:solidFill>
                  <a:srgbClr val="282828"/>
                </a:solidFill>
                <a:effectLst/>
                <a:uLnTx/>
                <a:uFillTx/>
                <a:latin typeface="CiscoSansTT ExtraLight"/>
                <a:ea typeface="ＭＳ Ｐゴシック" charset="0"/>
              </a:rPr>
              <a:t>%</a:t>
            </a:r>
            <a:endPar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charset="0"/>
              </a:rPr>
              <a:t>Savings</a:t>
            </a:r>
          </a:p>
        </p:txBody>
      </p:sp>
      <p:grpSp>
        <p:nvGrpSpPr>
          <p:cNvPr id="68" name="Group 67"/>
          <p:cNvGrpSpPr>
            <a:grpSpLocks noChangeAspect="1"/>
          </p:cNvGrpSpPr>
          <p:nvPr/>
        </p:nvGrpSpPr>
        <p:grpSpPr>
          <a:xfrm>
            <a:off x="5978424" y="3490520"/>
            <a:ext cx="402930" cy="443663"/>
            <a:chOff x="-4600575" y="-88900"/>
            <a:chExt cx="4365625" cy="4806950"/>
          </a:xfrm>
        </p:grpSpPr>
        <p:sp>
          <p:nvSpPr>
            <p:cNvPr id="17" name="Freeform 6"/>
            <p:cNvSpPr>
              <a:spLocks/>
            </p:cNvSpPr>
            <p:nvPr/>
          </p:nvSpPr>
          <p:spPr bwMode="auto">
            <a:xfrm>
              <a:off x="-3873500" y="3022600"/>
              <a:ext cx="3638550" cy="1695450"/>
            </a:xfrm>
            <a:custGeom>
              <a:avLst/>
              <a:gdLst>
                <a:gd name="T0" fmla="*/ 2266 w 2292"/>
                <a:gd name="T1" fmla="*/ 240 h 1068"/>
                <a:gd name="T2" fmla="*/ 2244 w 2292"/>
                <a:gd name="T3" fmla="*/ 210 h 1068"/>
                <a:gd name="T4" fmla="*/ 2218 w 2292"/>
                <a:gd name="T5" fmla="*/ 186 h 1068"/>
                <a:gd name="T6" fmla="*/ 2186 w 2292"/>
                <a:gd name="T7" fmla="*/ 168 h 1068"/>
                <a:gd name="T8" fmla="*/ 2152 w 2292"/>
                <a:gd name="T9" fmla="*/ 156 h 1068"/>
                <a:gd name="T10" fmla="*/ 2118 w 2292"/>
                <a:gd name="T11" fmla="*/ 150 h 1068"/>
                <a:gd name="T12" fmla="*/ 2082 w 2292"/>
                <a:gd name="T13" fmla="*/ 152 h 1068"/>
                <a:gd name="T14" fmla="*/ 2048 w 2292"/>
                <a:gd name="T15" fmla="*/ 160 h 1068"/>
                <a:gd name="T16" fmla="*/ 2014 w 2292"/>
                <a:gd name="T17" fmla="*/ 178 h 1068"/>
                <a:gd name="T18" fmla="*/ 1418 w 2292"/>
                <a:gd name="T19" fmla="*/ 482 h 1068"/>
                <a:gd name="T20" fmla="*/ 1430 w 2292"/>
                <a:gd name="T21" fmla="*/ 468 h 1068"/>
                <a:gd name="T22" fmla="*/ 1452 w 2292"/>
                <a:gd name="T23" fmla="*/ 438 h 1068"/>
                <a:gd name="T24" fmla="*/ 1466 w 2292"/>
                <a:gd name="T25" fmla="*/ 406 h 1068"/>
                <a:gd name="T26" fmla="*/ 1472 w 2292"/>
                <a:gd name="T27" fmla="*/ 368 h 1068"/>
                <a:gd name="T28" fmla="*/ 1474 w 2292"/>
                <a:gd name="T29" fmla="*/ 350 h 1068"/>
                <a:gd name="T30" fmla="*/ 1470 w 2292"/>
                <a:gd name="T31" fmla="*/ 312 h 1068"/>
                <a:gd name="T32" fmla="*/ 1458 w 2292"/>
                <a:gd name="T33" fmla="*/ 278 h 1068"/>
                <a:gd name="T34" fmla="*/ 1442 w 2292"/>
                <a:gd name="T35" fmla="*/ 246 h 1068"/>
                <a:gd name="T36" fmla="*/ 1420 w 2292"/>
                <a:gd name="T37" fmla="*/ 220 h 1068"/>
                <a:gd name="T38" fmla="*/ 1392 w 2292"/>
                <a:gd name="T39" fmla="*/ 196 h 1068"/>
                <a:gd name="T40" fmla="*/ 1360 w 2292"/>
                <a:gd name="T41" fmla="*/ 180 h 1068"/>
                <a:gd name="T42" fmla="*/ 1326 w 2292"/>
                <a:gd name="T43" fmla="*/ 168 h 1068"/>
                <a:gd name="T44" fmla="*/ 1290 w 2292"/>
                <a:gd name="T45" fmla="*/ 166 h 1068"/>
                <a:gd name="T46" fmla="*/ 730 w 2292"/>
                <a:gd name="T47" fmla="*/ 166 h 1068"/>
                <a:gd name="T48" fmla="*/ 688 w 2292"/>
                <a:gd name="T49" fmla="*/ 164 h 1068"/>
                <a:gd name="T50" fmla="*/ 610 w 2292"/>
                <a:gd name="T51" fmla="*/ 150 h 1068"/>
                <a:gd name="T52" fmla="*/ 536 w 2292"/>
                <a:gd name="T53" fmla="*/ 126 h 1068"/>
                <a:gd name="T54" fmla="*/ 424 w 2292"/>
                <a:gd name="T55" fmla="*/ 82 h 1068"/>
                <a:gd name="T56" fmla="*/ 342 w 2292"/>
                <a:gd name="T57" fmla="*/ 52 h 1068"/>
                <a:gd name="T58" fmla="*/ 246 w 2292"/>
                <a:gd name="T59" fmla="*/ 26 h 1068"/>
                <a:gd name="T60" fmla="*/ 134 w 2292"/>
                <a:gd name="T61" fmla="*/ 8 h 1068"/>
                <a:gd name="T62" fmla="*/ 0 w 2292"/>
                <a:gd name="T63" fmla="*/ 0 h 1068"/>
                <a:gd name="T64" fmla="*/ 0 w 2292"/>
                <a:gd name="T65" fmla="*/ 822 h 1068"/>
                <a:gd name="T66" fmla="*/ 70 w 2292"/>
                <a:gd name="T67" fmla="*/ 870 h 1068"/>
                <a:gd name="T68" fmla="*/ 246 w 2292"/>
                <a:gd name="T69" fmla="*/ 986 h 1068"/>
                <a:gd name="T70" fmla="*/ 290 w 2292"/>
                <a:gd name="T71" fmla="*/ 1014 h 1068"/>
                <a:gd name="T72" fmla="*/ 364 w 2292"/>
                <a:gd name="T73" fmla="*/ 1048 h 1068"/>
                <a:gd name="T74" fmla="*/ 426 w 2292"/>
                <a:gd name="T75" fmla="*/ 1064 h 1068"/>
                <a:gd name="T76" fmla="*/ 488 w 2292"/>
                <a:gd name="T77" fmla="*/ 1068 h 1068"/>
                <a:gd name="T78" fmla="*/ 522 w 2292"/>
                <a:gd name="T79" fmla="*/ 1068 h 1068"/>
                <a:gd name="T80" fmla="*/ 1132 w 2292"/>
                <a:gd name="T81" fmla="*/ 1068 h 1068"/>
                <a:gd name="T82" fmla="*/ 1190 w 2292"/>
                <a:gd name="T83" fmla="*/ 1064 h 1068"/>
                <a:gd name="T84" fmla="*/ 1248 w 2292"/>
                <a:gd name="T85" fmla="*/ 1048 h 1068"/>
                <a:gd name="T86" fmla="*/ 1308 w 2292"/>
                <a:gd name="T87" fmla="*/ 1024 h 1068"/>
                <a:gd name="T88" fmla="*/ 1370 w 2292"/>
                <a:gd name="T89" fmla="*/ 994 h 1068"/>
                <a:gd name="T90" fmla="*/ 1536 w 2292"/>
                <a:gd name="T91" fmla="*/ 900 h 1068"/>
                <a:gd name="T92" fmla="*/ 2204 w 2292"/>
                <a:gd name="T93" fmla="*/ 494 h 1068"/>
                <a:gd name="T94" fmla="*/ 2220 w 2292"/>
                <a:gd name="T95" fmla="*/ 484 h 1068"/>
                <a:gd name="T96" fmla="*/ 2246 w 2292"/>
                <a:gd name="T97" fmla="*/ 458 h 1068"/>
                <a:gd name="T98" fmla="*/ 2268 w 2292"/>
                <a:gd name="T99" fmla="*/ 428 h 1068"/>
                <a:gd name="T100" fmla="*/ 2282 w 2292"/>
                <a:gd name="T101" fmla="*/ 396 h 1068"/>
                <a:gd name="T102" fmla="*/ 2290 w 2292"/>
                <a:gd name="T103" fmla="*/ 362 h 1068"/>
                <a:gd name="T104" fmla="*/ 2292 w 2292"/>
                <a:gd name="T105" fmla="*/ 326 h 1068"/>
                <a:gd name="T106" fmla="*/ 2288 w 2292"/>
                <a:gd name="T107" fmla="*/ 290 h 1068"/>
                <a:gd name="T108" fmla="*/ 2276 w 2292"/>
                <a:gd name="T109" fmla="*/ 25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2" h="1068">
                  <a:moveTo>
                    <a:pt x="2266" y="240"/>
                  </a:moveTo>
                  <a:lnTo>
                    <a:pt x="2266" y="240"/>
                  </a:lnTo>
                  <a:lnTo>
                    <a:pt x="2256" y="224"/>
                  </a:lnTo>
                  <a:lnTo>
                    <a:pt x="2244" y="210"/>
                  </a:lnTo>
                  <a:lnTo>
                    <a:pt x="2232" y="196"/>
                  </a:lnTo>
                  <a:lnTo>
                    <a:pt x="2218" y="186"/>
                  </a:lnTo>
                  <a:lnTo>
                    <a:pt x="2202" y="176"/>
                  </a:lnTo>
                  <a:lnTo>
                    <a:pt x="2186" y="168"/>
                  </a:lnTo>
                  <a:lnTo>
                    <a:pt x="2170" y="160"/>
                  </a:lnTo>
                  <a:lnTo>
                    <a:pt x="2152" y="156"/>
                  </a:lnTo>
                  <a:lnTo>
                    <a:pt x="2136" y="152"/>
                  </a:lnTo>
                  <a:lnTo>
                    <a:pt x="2118" y="150"/>
                  </a:lnTo>
                  <a:lnTo>
                    <a:pt x="2100" y="150"/>
                  </a:lnTo>
                  <a:lnTo>
                    <a:pt x="2082" y="152"/>
                  </a:lnTo>
                  <a:lnTo>
                    <a:pt x="2064" y="156"/>
                  </a:lnTo>
                  <a:lnTo>
                    <a:pt x="2048" y="160"/>
                  </a:lnTo>
                  <a:lnTo>
                    <a:pt x="2030" y="168"/>
                  </a:lnTo>
                  <a:lnTo>
                    <a:pt x="2014" y="178"/>
                  </a:lnTo>
                  <a:lnTo>
                    <a:pt x="2014" y="178"/>
                  </a:lnTo>
                  <a:lnTo>
                    <a:pt x="1418" y="482"/>
                  </a:lnTo>
                  <a:lnTo>
                    <a:pt x="1418" y="482"/>
                  </a:lnTo>
                  <a:lnTo>
                    <a:pt x="1430" y="468"/>
                  </a:lnTo>
                  <a:lnTo>
                    <a:pt x="1442" y="454"/>
                  </a:lnTo>
                  <a:lnTo>
                    <a:pt x="1452" y="438"/>
                  </a:lnTo>
                  <a:lnTo>
                    <a:pt x="1460" y="422"/>
                  </a:lnTo>
                  <a:lnTo>
                    <a:pt x="1466" y="406"/>
                  </a:lnTo>
                  <a:lnTo>
                    <a:pt x="1470" y="388"/>
                  </a:lnTo>
                  <a:lnTo>
                    <a:pt x="1472" y="368"/>
                  </a:lnTo>
                  <a:lnTo>
                    <a:pt x="1474" y="350"/>
                  </a:lnTo>
                  <a:lnTo>
                    <a:pt x="1474" y="350"/>
                  </a:lnTo>
                  <a:lnTo>
                    <a:pt x="1472" y="330"/>
                  </a:lnTo>
                  <a:lnTo>
                    <a:pt x="1470" y="312"/>
                  </a:lnTo>
                  <a:lnTo>
                    <a:pt x="1466" y="294"/>
                  </a:lnTo>
                  <a:lnTo>
                    <a:pt x="1458" y="278"/>
                  </a:lnTo>
                  <a:lnTo>
                    <a:pt x="1452" y="262"/>
                  </a:lnTo>
                  <a:lnTo>
                    <a:pt x="1442" y="246"/>
                  </a:lnTo>
                  <a:lnTo>
                    <a:pt x="1432" y="232"/>
                  </a:lnTo>
                  <a:lnTo>
                    <a:pt x="1420" y="220"/>
                  </a:lnTo>
                  <a:lnTo>
                    <a:pt x="1406" y="208"/>
                  </a:lnTo>
                  <a:lnTo>
                    <a:pt x="1392" y="196"/>
                  </a:lnTo>
                  <a:lnTo>
                    <a:pt x="1378" y="188"/>
                  </a:lnTo>
                  <a:lnTo>
                    <a:pt x="1360" y="180"/>
                  </a:lnTo>
                  <a:lnTo>
                    <a:pt x="1344" y="174"/>
                  </a:lnTo>
                  <a:lnTo>
                    <a:pt x="1326" y="168"/>
                  </a:lnTo>
                  <a:lnTo>
                    <a:pt x="1308" y="166"/>
                  </a:lnTo>
                  <a:lnTo>
                    <a:pt x="1290" y="166"/>
                  </a:lnTo>
                  <a:lnTo>
                    <a:pt x="1290" y="166"/>
                  </a:lnTo>
                  <a:lnTo>
                    <a:pt x="730" y="166"/>
                  </a:lnTo>
                  <a:lnTo>
                    <a:pt x="730" y="166"/>
                  </a:lnTo>
                  <a:lnTo>
                    <a:pt x="688" y="164"/>
                  </a:lnTo>
                  <a:lnTo>
                    <a:pt x="648" y="158"/>
                  </a:lnTo>
                  <a:lnTo>
                    <a:pt x="610" y="150"/>
                  </a:lnTo>
                  <a:lnTo>
                    <a:pt x="574" y="140"/>
                  </a:lnTo>
                  <a:lnTo>
                    <a:pt x="536" y="126"/>
                  </a:lnTo>
                  <a:lnTo>
                    <a:pt x="500" y="114"/>
                  </a:lnTo>
                  <a:lnTo>
                    <a:pt x="424" y="82"/>
                  </a:lnTo>
                  <a:lnTo>
                    <a:pt x="384" y="68"/>
                  </a:lnTo>
                  <a:lnTo>
                    <a:pt x="342" y="52"/>
                  </a:lnTo>
                  <a:lnTo>
                    <a:pt x="296" y="38"/>
                  </a:lnTo>
                  <a:lnTo>
                    <a:pt x="246" y="26"/>
                  </a:lnTo>
                  <a:lnTo>
                    <a:pt x="192" y="16"/>
                  </a:lnTo>
                  <a:lnTo>
                    <a:pt x="134" y="8"/>
                  </a:lnTo>
                  <a:lnTo>
                    <a:pt x="70" y="2"/>
                  </a:lnTo>
                  <a:lnTo>
                    <a:pt x="0" y="0"/>
                  </a:lnTo>
                  <a:lnTo>
                    <a:pt x="0" y="0"/>
                  </a:lnTo>
                  <a:lnTo>
                    <a:pt x="0" y="822"/>
                  </a:lnTo>
                  <a:lnTo>
                    <a:pt x="0" y="822"/>
                  </a:lnTo>
                  <a:lnTo>
                    <a:pt x="70" y="870"/>
                  </a:lnTo>
                  <a:lnTo>
                    <a:pt x="148" y="922"/>
                  </a:lnTo>
                  <a:lnTo>
                    <a:pt x="246" y="986"/>
                  </a:lnTo>
                  <a:lnTo>
                    <a:pt x="246" y="986"/>
                  </a:lnTo>
                  <a:lnTo>
                    <a:pt x="290" y="1014"/>
                  </a:lnTo>
                  <a:lnTo>
                    <a:pt x="328" y="1034"/>
                  </a:lnTo>
                  <a:lnTo>
                    <a:pt x="364" y="1048"/>
                  </a:lnTo>
                  <a:lnTo>
                    <a:pt x="396" y="1058"/>
                  </a:lnTo>
                  <a:lnTo>
                    <a:pt x="426" y="1064"/>
                  </a:lnTo>
                  <a:lnTo>
                    <a:pt x="458" y="1068"/>
                  </a:lnTo>
                  <a:lnTo>
                    <a:pt x="488" y="1068"/>
                  </a:lnTo>
                  <a:lnTo>
                    <a:pt x="522" y="1068"/>
                  </a:lnTo>
                  <a:lnTo>
                    <a:pt x="522" y="1068"/>
                  </a:lnTo>
                  <a:lnTo>
                    <a:pt x="1132" y="1068"/>
                  </a:lnTo>
                  <a:lnTo>
                    <a:pt x="1132" y="1068"/>
                  </a:lnTo>
                  <a:lnTo>
                    <a:pt x="1162" y="1068"/>
                  </a:lnTo>
                  <a:lnTo>
                    <a:pt x="1190" y="1064"/>
                  </a:lnTo>
                  <a:lnTo>
                    <a:pt x="1220" y="1056"/>
                  </a:lnTo>
                  <a:lnTo>
                    <a:pt x="1248" y="1048"/>
                  </a:lnTo>
                  <a:lnTo>
                    <a:pt x="1278" y="1036"/>
                  </a:lnTo>
                  <a:lnTo>
                    <a:pt x="1308" y="1024"/>
                  </a:lnTo>
                  <a:lnTo>
                    <a:pt x="1370" y="994"/>
                  </a:lnTo>
                  <a:lnTo>
                    <a:pt x="1370" y="994"/>
                  </a:lnTo>
                  <a:lnTo>
                    <a:pt x="1430" y="962"/>
                  </a:lnTo>
                  <a:lnTo>
                    <a:pt x="1536" y="900"/>
                  </a:lnTo>
                  <a:lnTo>
                    <a:pt x="1818" y="728"/>
                  </a:lnTo>
                  <a:lnTo>
                    <a:pt x="2204" y="494"/>
                  </a:lnTo>
                  <a:lnTo>
                    <a:pt x="2204" y="494"/>
                  </a:lnTo>
                  <a:lnTo>
                    <a:pt x="2220" y="484"/>
                  </a:lnTo>
                  <a:lnTo>
                    <a:pt x="2234" y="472"/>
                  </a:lnTo>
                  <a:lnTo>
                    <a:pt x="2246" y="458"/>
                  </a:lnTo>
                  <a:lnTo>
                    <a:pt x="2258" y="444"/>
                  </a:lnTo>
                  <a:lnTo>
                    <a:pt x="2268" y="428"/>
                  </a:lnTo>
                  <a:lnTo>
                    <a:pt x="2276" y="414"/>
                  </a:lnTo>
                  <a:lnTo>
                    <a:pt x="2282" y="396"/>
                  </a:lnTo>
                  <a:lnTo>
                    <a:pt x="2288" y="380"/>
                  </a:lnTo>
                  <a:lnTo>
                    <a:pt x="2290" y="362"/>
                  </a:lnTo>
                  <a:lnTo>
                    <a:pt x="2292" y="344"/>
                  </a:lnTo>
                  <a:lnTo>
                    <a:pt x="2292" y="326"/>
                  </a:lnTo>
                  <a:lnTo>
                    <a:pt x="2290" y="308"/>
                  </a:lnTo>
                  <a:lnTo>
                    <a:pt x="2288" y="290"/>
                  </a:lnTo>
                  <a:lnTo>
                    <a:pt x="2282" y="274"/>
                  </a:lnTo>
                  <a:lnTo>
                    <a:pt x="2276" y="256"/>
                  </a:lnTo>
                  <a:lnTo>
                    <a:pt x="2266" y="240"/>
                  </a:ln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8" name="Freeform 7"/>
            <p:cNvSpPr>
              <a:spLocks/>
            </p:cNvSpPr>
            <p:nvPr/>
          </p:nvSpPr>
          <p:spPr bwMode="auto">
            <a:xfrm>
              <a:off x="-3873500" y="3022600"/>
              <a:ext cx="3638550" cy="1695450"/>
            </a:xfrm>
            <a:custGeom>
              <a:avLst/>
              <a:gdLst>
                <a:gd name="T0" fmla="*/ 2266 w 2292"/>
                <a:gd name="T1" fmla="*/ 240 h 1068"/>
                <a:gd name="T2" fmla="*/ 2244 w 2292"/>
                <a:gd name="T3" fmla="*/ 210 h 1068"/>
                <a:gd name="T4" fmla="*/ 2218 w 2292"/>
                <a:gd name="T5" fmla="*/ 186 h 1068"/>
                <a:gd name="T6" fmla="*/ 2186 w 2292"/>
                <a:gd name="T7" fmla="*/ 168 h 1068"/>
                <a:gd name="T8" fmla="*/ 2152 w 2292"/>
                <a:gd name="T9" fmla="*/ 156 h 1068"/>
                <a:gd name="T10" fmla="*/ 2118 w 2292"/>
                <a:gd name="T11" fmla="*/ 150 h 1068"/>
                <a:gd name="T12" fmla="*/ 2082 w 2292"/>
                <a:gd name="T13" fmla="*/ 152 h 1068"/>
                <a:gd name="T14" fmla="*/ 2048 w 2292"/>
                <a:gd name="T15" fmla="*/ 160 h 1068"/>
                <a:gd name="T16" fmla="*/ 2014 w 2292"/>
                <a:gd name="T17" fmla="*/ 178 h 1068"/>
                <a:gd name="T18" fmla="*/ 1418 w 2292"/>
                <a:gd name="T19" fmla="*/ 482 h 1068"/>
                <a:gd name="T20" fmla="*/ 1430 w 2292"/>
                <a:gd name="T21" fmla="*/ 468 h 1068"/>
                <a:gd name="T22" fmla="*/ 1452 w 2292"/>
                <a:gd name="T23" fmla="*/ 438 h 1068"/>
                <a:gd name="T24" fmla="*/ 1466 w 2292"/>
                <a:gd name="T25" fmla="*/ 406 h 1068"/>
                <a:gd name="T26" fmla="*/ 1472 w 2292"/>
                <a:gd name="T27" fmla="*/ 368 h 1068"/>
                <a:gd name="T28" fmla="*/ 1474 w 2292"/>
                <a:gd name="T29" fmla="*/ 350 h 1068"/>
                <a:gd name="T30" fmla="*/ 1470 w 2292"/>
                <a:gd name="T31" fmla="*/ 312 h 1068"/>
                <a:gd name="T32" fmla="*/ 1458 w 2292"/>
                <a:gd name="T33" fmla="*/ 278 h 1068"/>
                <a:gd name="T34" fmla="*/ 1442 w 2292"/>
                <a:gd name="T35" fmla="*/ 246 h 1068"/>
                <a:gd name="T36" fmla="*/ 1420 w 2292"/>
                <a:gd name="T37" fmla="*/ 220 h 1068"/>
                <a:gd name="T38" fmla="*/ 1392 w 2292"/>
                <a:gd name="T39" fmla="*/ 196 h 1068"/>
                <a:gd name="T40" fmla="*/ 1360 w 2292"/>
                <a:gd name="T41" fmla="*/ 180 h 1068"/>
                <a:gd name="T42" fmla="*/ 1326 w 2292"/>
                <a:gd name="T43" fmla="*/ 168 h 1068"/>
                <a:gd name="T44" fmla="*/ 1290 w 2292"/>
                <a:gd name="T45" fmla="*/ 166 h 1068"/>
                <a:gd name="T46" fmla="*/ 730 w 2292"/>
                <a:gd name="T47" fmla="*/ 166 h 1068"/>
                <a:gd name="T48" fmla="*/ 688 w 2292"/>
                <a:gd name="T49" fmla="*/ 164 h 1068"/>
                <a:gd name="T50" fmla="*/ 610 w 2292"/>
                <a:gd name="T51" fmla="*/ 150 h 1068"/>
                <a:gd name="T52" fmla="*/ 536 w 2292"/>
                <a:gd name="T53" fmla="*/ 126 h 1068"/>
                <a:gd name="T54" fmla="*/ 424 w 2292"/>
                <a:gd name="T55" fmla="*/ 82 h 1068"/>
                <a:gd name="T56" fmla="*/ 342 w 2292"/>
                <a:gd name="T57" fmla="*/ 52 h 1068"/>
                <a:gd name="T58" fmla="*/ 246 w 2292"/>
                <a:gd name="T59" fmla="*/ 26 h 1068"/>
                <a:gd name="T60" fmla="*/ 134 w 2292"/>
                <a:gd name="T61" fmla="*/ 8 h 1068"/>
                <a:gd name="T62" fmla="*/ 0 w 2292"/>
                <a:gd name="T63" fmla="*/ 0 h 1068"/>
                <a:gd name="T64" fmla="*/ 0 w 2292"/>
                <a:gd name="T65" fmla="*/ 822 h 1068"/>
                <a:gd name="T66" fmla="*/ 70 w 2292"/>
                <a:gd name="T67" fmla="*/ 870 h 1068"/>
                <a:gd name="T68" fmla="*/ 246 w 2292"/>
                <a:gd name="T69" fmla="*/ 986 h 1068"/>
                <a:gd name="T70" fmla="*/ 290 w 2292"/>
                <a:gd name="T71" fmla="*/ 1014 h 1068"/>
                <a:gd name="T72" fmla="*/ 364 w 2292"/>
                <a:gd name="T73" fmla="*/ 1048 h 1068"/>
                <a:gd name="T74" fmla="*/ 426 w 2292"/>
                <a:gd name="T75" fmla="*/ 1064 h 1068"/>
                <a:gd name="T76" fmla="*/ 488 w 2292"/>
                <a:gd name="T77" fmla="*/ 1068 h 1068"/>
                <a:gd name="T78" fmla="*/ 522 w 2292"/>
                <a:gd name="T79" fmla="*/ 1068 h 1068"/>
                <a:gd name="T80" fmla="*/ 1132 w 2292"/>
                <a:gd name="T81" fmla="*/ 1068 h 1068"/>
                <a:gd name="T82" fmla="*/ 1190 w 2292"/>
                <a:gd name="T83" fmla="*/ 1064 h 1068"/>
                <a:gd name="T84" fmla="*/ 1248 w 2292"/>
                <a:gd name="T85" fmla="*/ 1048 h 1068"/>
                <a:gd name="T86" fmla="*/ 1308 w 2292"/>
                <a:gd name="T87" fmla="*/ 1024 h 1068"/>
                <a:gd name="T88" fmla="*/ 1370 w 2292"/>
                <a:gd name="T89" fmla="*/ 994 h 1068"/>
                <a:gd name="T90" fmla="*/ 1536 w 2292"/>
                <a:gd name="T91" fmla="*/ 900 h 1068"/>
                <a:gd name="T92" fmla="*/ 2204 w 2292"/>
                <a:gd name="T93" fmla="*/ 494 h 1068"/>
                <a:gd name="T94" fmla="*/ 2220 w 2292"/>
                <a:gd name="T95" fmla="*/ 484 h 1068"/>
                <a:gd name="T96" fmla="*/ 2246 w 2292"/>
                <a:gd name="T97" fmla="*/ 458 h 1068"/>
                <a:gd name="T98" fmla="*/ 2268 w 2292"/>
                <a:gd name="T99" fmla="*/ 428 h 1068"/>
                <a:gd name="T100" fmla="*/ 2282 w 2292"/>
                <a:gd name="T101" fmla="*/ 396 h 1068"/>
                <a:gd name="T102" fmla="*/ 2290 w 2292"/>
                <a:gd name="T103" fmla="*/ 362 h 1068"/>
                <a:gd name="T104" fmla="*/ 2292 w 2292"/>
                <a:gd name="T105" fmla="*/ 326 h 1068"/>
                <a:gd name="T106" fmla="*/ 2288 w 2292"/>
                <a:gd name="T107" fmla="*/ 290 h 1068"/>
                <a:gd name="T108" fmla="*/ 2276 w 2292"/>
                <a:gd name="T109" fmla="*/ 25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2" h="1068">
                  <a:moveTo>
                    <a:pt x="2266" y="240"/>
                  </a:moveTo>
                  <a:lnTo>
                    <a:pt x="2266" y="240"/>
                  </a:lnTo>
                  <a:lnTo>
                    <a:pt x="2256" y="224"/>
                  </a:lnTo>
                  <a:lnTo>
                    <a:pt x="2244" y="210"/>
                  </a:lnTo>
                  <a:lnTo>
                    <a:pt x="2232" y="196"/>
                  </a:lnTo>
                  <a:lnTo>
                    <a:pt x="2218" y="186"/>
                  </a:lnTo>
                  <a:lnTo>
                    <a:pt x="2202" y="176"/>
                  </a:lnTo>
                  <a:lnTo>
                    <a:pt x="2186" y="168"/>
                  </a:lnTo>
                  <a:lnTo>
                    <a:pt x="2170" y="160"/>
                  </a:lnTo>
                  <a:lnTo>
                    <a:pt x="2152" y="156"/>
                  </a:lnTo>
                  <a:lnTo>
                    <a:pt x="2136" y="152"/>
                  </a:lnTo>
                  <a:lnTo>
                    <a:pt x="2118" y="150"/>
                  </a:lnTo>
                  <a:lnTo>
                    <a:pt x="2100" y="150"/>
                  </a:lnTo>
                  <a:lnTo>
                    <a:pt x="2082" y="152"/>
                  </a:lnTo>
                  <a:lnTo>
                    <a:pt x="2064" y="156"/>
                  </a:lnTo>
                  <a:lnTo>
                    <a:pt x="2048" y="160"/>
                  </a:lnTo>
                  <a:lnTo>
                    <a:pt x="2030" y="168"/>
                  </a:lnTo>
                  <a:lnTo>
                    <a:pt x="2014" y="178"/>
                  </a:lnTo>
                  <a:lnTo>
                    <a:pt x="2014" y="178"/>
                  </a:lnTo>
                  <a:lnTo>
                    <a:pt x="1418" y="482"/>
                  </a:lnTo>
                  <a:lnTo>
                    <a:pt x="1418" y="482"/>
                  </a:lnTo>
                  <a:lnTo>
                    <a:pt x="1430" y="468"/>
                  </a:lnTo>
                  <a:lnTo>
                    <a:pt x="1442" y="454"/>
                  </a:lnTo>
                  <a:lnTo>
                    <a:pt x="1452" y="438"/>
                  </a:lnTo>
                  <a:lnTo>
                    <a:pt x="1460" y="422"/>
                  </a:lnTo>
                  <a:lnTo>
                    <a:pt x="1466" y="406"/>
                  </a:lnTo>
                  <a:lnTo>
                    <a:pt x="1470" y="388"/>
                  </a:lnTo>
                  <a:lnTo>
                    <a:pt x="1472" y="368"/>
                  </a:lnTo>
                  <a:lnTo>
                    <a:pt x="1474" y="350"/>
                  </a:lnTo>
                  <a:lnTo>
                    <a:pt x="1474" y="350"/>
                  </a:lnTo>
                  <a:lnTo>
                    <a:pt x="1472" y="330"/>
                  </a:lnTo>
                  <a:lnTo>
                    <a:pt x="1470" y="312"/>
                  </a:lnTo>
                  <a:lnTo>
                    <a:pt x="1466" y="294"/>
                  </a:lnTo>
                  <a:lnTo>
                    <a:pt x="1458" y="278"/>
                  </a:lnTo>
                  <a:lnTo>
                    <a:pt x="1452" y="262"/>
                  </a:lnTo>
                  <a:lnTo>
                    <a:pt x="1442" y="246"/>
                  </a:lnTo>
                  <a:lnTo>
                    <a:pt x="1432" y="232"/>
                  </a:lnTo>
                  <a:lnTo>
                    <a:pt x="1420" y="220"/>
                  </a:lnTo>
                  <a:lnTo>
                    <a:pt x="1406" y="208"/>
                  </a:lnTo>
                  <a:lnTo>
                    <a:pt x="1392" y="196"/>
                  </a:lnTo>
                  <a:lnTo>
                    <a:pt x="1378" y="188"/>
                  </a:lnTo>
                  <a:lnTo>
                    <a:pt x="1360" y="180"/>
                  </a:lnTo>
                  <a:lnTo>
                    <a:pt x="1344" y="174"/>
                  </a:lnTo>
                  <a:lnTo>
                    <a:pt x="1326" y="168"/>
                  </a:lnTo>
                  <a:lnTo>
                    <a:pt x="1308" y="166"/>
                  </a:lnTo>
                  <a:lnTo>
                    <a:pt x="1290" y="166"/>
                  </a:lnTo>
                  <a:lnTo>
                    <a:pt x="1290" y="166"/>
                  </a:lnTo>
                  <a:lnTo>
                    <a:pt x="730" y="166"/>
                  </a:lnTo>
                  <a:lnTo>
                    <a:pt x="730" y="166"/>
                  </a:lnTo>
                  <a:lnTo>
                    <a:pt x="688" y="164"/>
                  </a:lnTo>
                  <a:lnTo>
                    <a:pt x="648" y="158"/>
                  </a:lnTo>
                  <a:lnTo>
                    <a:pt x="610" y="150"/>
                  </a:lnTo>
                  <a:lnTo>
                    <a:pt x="574" y="140"/>
                  </a:lnTo>
                  <a:lnTo>
                    <a:pt x="536" y="126"/>
                  </a:lnTo>
                  <a:lnTo>
                    <a:pt x="500" y="114"/>
                  </a:lnTo>
                  <a:lnTo>
                    <a:pt x="424" y="82"/>
                  </a:lnTo>
                  <a:lnTo>
                    <a:pt x="384" y="68"/>
                  </a:lnTo>
                  <a:lnTo>
                    <a:pt x="342" y="52"/>
                  </a:lnTo>
                  <a:lnTo>
                    <a:pt x="296" y="38"/>
                  </a:lnTo>
                  <a:lnTo>
                    <a:pt x="246" y="26"/>
                  </a:lnTo>
                  <a:lnTo>
                    <a:pt x="192" y="16"/>
                  </a:lnTo>
                  <a:lnTo>
                    <a:pt x="134" y="8"/>
                  </a:lnTo>
                  <a:lnTo>
                    <a:pt x="70" y="2"/>
                  </a:lnTo>
                  <a:lnTo>
                    <a:pt x="0" y="0"/>
                  </a:lnTo>
                  <a:lnTo>
                    <a:pt x="0" y="0"/>
                  </a:lnTo>
                  <a:lnTo>
                    <a:pt x="0" y="822"/>
                  </a:lnTo>
                  <a:lnTo>
                    <a:pt x="0" y="822"/>
                  </a:lnTo>
                  <a:lnTo>
                    <a:pt x="70" y="870"/>
                  </a:lnTo>
                  <a:lnTo>
                    <a:pt x="148" y="922"/>
                  </a:lnTo>
                  <a:lnTo>
                    <a:pt x="246" y="986"/>
                  </a:lnTo>
                  <a:lnTo>
                    <a:pt x="246" y="986"/>
                  </a:lnTo>
                  <a:lnTo>
                    <a:pt x="290" y="1014"/>
                  </a:lnTo>
                  <a:lnTo>
                    <a:pt x="328" y="1034"/>
                  </a:lnTo>
                  <a:lnTo>
                    <a:pt x="364" y="1048"/>
                  </a:lnTo>
                  <a:lnTo>
                    <a:pt x="396" y="1058"/>
                  </a:lnTo>
                  <a:lnTo>
                    <a:pt x="426" y="1064"/>
                  </a:lnTo>
                  <a:lnTo>
                    <a:pt x="458" y="1068"/>
                  </a:lnTo>
                  <a:lnTo>
                    <a:pt x="488" y="1068"/>
                  </a:lnTo>
                  <a:lnTo>
                    <a:pt x="522" y="1068"/>
                  </a:lnTo>
                  <a:lnTo>
                    <a:pt x="522" y="1068"/>
                  </a:lnTo>
                  <a:lnTo>
                    <a:pt x="1132" y="1068"/>
                  </a:lnTo>
                  <a:lnTo>
                    <a:pt x="1132" y="1068"/>
                  </a:lnTo>
                  <a:lnTo>
                    <a:pt x="1162" y="1068"/>
                  </a:lnTo>
                  <a:lnTo>
                    <a:pt x="1190" y="1064"/>
                  </a:lnTo>
                  <a:lnTo>
                    <a:pt x="1220" y="1056"/>
                  </a:lnTo>
                  <a:lnTo>
                    <a:pt x="1248" y="1048"/>
                  </a:lnTo>
                  <a:lnTo>
                    <a:pt x="1278" y="1036"/>
                  </a:lnTo>
                  <a:lnTo>
                    <a:pt x="1308" y="1024"/>
                  </a:lnTo>
                  <a:lnTo>
                    <a:pt x="1370" y="994"/>
                  </a:lnTo>
                  <a:lnTo>
                    <a:pt x="1370" y="994"/>
                  </a:lnTo>
                  <a:lnTo>
                    <a:pt x="1430" y="962"/>
                  </a:lnTo>
                  <a:lnTo>
                    <a:pt x="1536" y="900"/>
                  </a:lnTo>
                  <a:lnTo>
                    <a:pt x="1818" y="728"/>
                  </a:lnTo>
                  <a:lnTo>
                    <a:pt x="2204" y="494"/>
                  </a:lnTo>
                  <a:lnTo>
                    <a:pt x="2204" y="494"/>
                  </a:lnTo>
                  <a:lnTo>
                    <a:pt x="2220" y="484"/>
                  </a:lnTo>
                  <a:lnTo>
                    <a:pt x="2234" y="472"/>
                  </a:lnTo>
                  <a:lnTo>
                    <a:pt x="2246" y="458"/>
                  </a:lnTo>
                  <a:lnTo>
                    <a:pt x="2258" y="444"/>
                  </a:lnTo>
                  <a:lnTo>
                    <a:pt x="2268" y="428"/>
                  </a:lnTo>
                  <a:lnTo>
                    <a:pt x="2276" y="414"/>
                  </a:lnTo>
                  <a:lnTo>
                    <a:pt x="2282" y="396"/>
                  </a:lnTo>
                  <a:lnTo>
                    <a:pt x="2288" y="380"/>
                  </a:lnTo>
                  <a:lnTo>
                    <a:pt x="2290" y="362"/>
                  </a:lnTo>
                  <a:lnTo>
                    <a:pt x="2292" y="344"/>
                  </a:lnTo>
                  <a:lnTo>
                    <a:pt x="2292" y="326"/>
                  </a:lnTo>
                  <a:lnTo>
                    <a:pt x="2290" y="308"/>
                  </a:lnTo>
                  <a:lnTo>
                    <a:pt x="2288" y="290"/>
                  </a:lnTo>
                  <a:lnTo>
                    <a:pt x="2282" y="274"/>
                  </a:lnTo>
                  <a:lnTo>
                    <a:pt x="2276" y="256"/>
                  </a:lnTo>
                  <a:lnTo>
                    <a:pt x="2266" y="2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9" name="Freeform 8"/>
            <p:cNvSpPr>
              <a:spLocks/>
            </p:cNvSpPr>
            <p:nvPr/>
          </p:nvSpPr>
          <p:spPr bwMode="auto">
            <a:xfrm>
              <a:off x="-4600575" y="2755900"/>
              <a:ext cx="727075" cy="1819275"/>
            </a:xfrm>
            <a:custGeom>
              <a:avLst/>
              <a:gdLst>
                <a:gd name="T0" fmla="*/ 0 w 458"/>
                <a:gd name="T1" fmla="*/ 230 h 1146"/>
                <a:gd name="T2" fmla="*/ 4 w 458"/>
                <a:gd name="T3" fmla="*/ 184 h 1146"/>
                <a:gd name="T4" fmla="*/ 18 w 458"/>
                <a:gd name="T5" fmla="*/ 140 h 1146"/>
                <a:gd name="T6" fmla="*/ 38 w 458"/>
                <a:gd name="T7" fmla="*/ 102 h 1146"/>
                <a:gd name="T8" fmla="*/ 66 w 458"/>
                <a:gd name="T9" fmla="*/ 68 h 1146"/>
                <a:gd name="T10" fmla="*/ 100 w 458"/>
                <a:gd name="T11" fmla="*/ 40 h 1146"/>
                <a:gd name="T12" fmla="*/ 140 w 458"/>
                <a:gd name="T13" fmla="*/ 18 h 1146"/>
                <a:gd name="T14" fmla="*/ 182 w 458"/>
                <a:gd name="T15" fmla="*/ 6 h 1146"/>
                <a:gd name="T16" fmla="*/ 228 w 458"/>
                <a:gd name="T17" fmla="*/ 0 h 1146"/>
                <a:gd name="T18" fmla="*/ 228 w 458"/>
                <a:gd name="T19" fmla="*/ 0 h 1146"/>
                <a:gd name="T20" fmla="*/ 274 w 458"/>
                <a:gd name="T21" fmla="*/ 6 h 1146"/>
                <a:gd name="T22" fmla="*/ 318 w 458"/>
                <a:gd name="T23" fmla="*/ 18 h 1146"/>
                <a:gd name="T24" fmla="*/ 356 w 458"/>
                <a:gd name="T25" fmla="*/ 40 h 1146"/>
                <a:gd name="T26" fmla="*/ 390 w 458"/>
                <a:gd name="T27" fmla="*/ 68 h 1146"/>
                <a:gd name="T28" fmla="*/ 418 w 458"/>
                <a:gd name="T29" fmla="*/ 102 h 1146"/>
                <a:gd name="T30" fmla="*/ 440 w 458"/>
                <a:gd name="T31" fmla="*/ 140 h 1146"/>
                <a:gd name="T32" fmla="*/ 452 w 458"/>
                <a:gd name="T33" fmla="*/ 184 h 1146"/>
                <a:gd name="T34" fmla="*/ 458 w 458"/>
                <a:gd name="T35" fmla="*/ 230 h 1146"/>
                <a:gd name="T36" fmla="*/ 458 w 458"/>
                <a:gd name="T37" fmla="*/ 916 h 1146"/>
                <a:gd name="T38" fmla="*/ 452 w 458"/>
                <a:gd name="T39" fmla="*/ 962 h 1146"/>
                <a:gd name="T40" fmla="*/ 440 w 458"/>
                <a:gd name="T41" fmla="*/ 1006 h 1146"/>
                <a:gd name="T42" fmla="*/ 418 w 458"/>
                <a:gd name="T43" fmla="*/ 1044 h 1146"/>
                <a:gd name="T44" fmla="*/ 390 w 458"/>
                <a:gd name="T45" fmla="*/ 1078 h 1146"/>
                <a:gd name="T46" fmla="*/ 356 w 458"/>
                <a:gd name="T47" fmla="*/ 1106 h 1146"/>
                <a:gd name="T48" fmla="*/ 318 w 458"/>
                <a:gd name="T49" fmla="*/ 1128 h 1146"/>
                <a:gd name="T50" fmla="*/ 274 w 458"/>
                <a:gd name="T51" fmla="*/ 1140 h 1146"/>
                <a:gd name="T52" fmla="*/ 228 w 458"/>
                <a:gd name="T53" fmla="*/ 1146 h 1146"/>
                <a:gd name="T54" fmla="*/ 228 w 458"/>
                <a:gd name="T55" fmla="*/ 1146 h 1146"/>
                <a:gd name="T56" fmla="*/ 182 w 458"/>
                <a:gd name="T57" fmla="*/ 1140 h 1146"/>
                <a:gd name="T58" fmla="*/ 140 w 458"/>
                <a:gd name="T59" fmla="*/ 1128 h 1146"/>
                <a:gd name="T60" fmla="*/ 100 w 458"/>
                <a:gd name="T61" fmla="*/ 1106 h 1146"/>
                <a:gd name="T62" fmla="*/ 66 w 458"/>
                <a:gd name="T63" fmla="*/ 1078 h 1146"/>
                <a:gd name="T64" fmla="*/ 38 w 458"/>
                <a:gd name="T65" fmla="*/ 1044 h 1146"/>
                <a:gd name="T66" fmla="*/ 18 w 458"/>
                <a:gd name="T67" fmla="*/ 1006 h 1146"/>
                <a:gd name="T68" fmla="*/ 4 w 458"/>
                <a:gd name="T69" fmla="*/ 962 h 1146"/>
                <a:gd name="T70" fmla="*/ 0 w 458"/>
                <a:gd name="T71" fmla="*/ 916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8" h="1146">
                  <a:moveTo>
                    <a:pt x="0" y="230"/>
                  </a:moveTo>
                  <a:lnTo>
                    <a:pt x="0" y="230"/>
                  </a:lnTo>
                  <a:lnTo>
                    <a:pt x="0" y="206"/>
                  </a:lnTo>
                  <a:lnTo>
                    <a:pt x="4" y="184"/>
                  </a:lnTo>
                  <a:lnTo>
                    <a:pt x="10" y="162"/>
                  </a:lnTo>
                  <a:lnTo>
                    <a:pt x="18" y="140"/>
                  </a:lnTo>
                  <a:lnTo>
                    <a:pt x="28" y="120"/>
                  </a:lnTo>
                  <a:lnTo>
                    <a:pt x="38" y="102"/>
                  </a:lnTo>
                  <a:lnTo>
                    <a:pt x="52" y="84"/>
                  </a:lnTo>
                  <a:lnTo>
                    <a:pt x="66" y="68"/>
                  </a:lnTo>
                  <a:lnTo>
                    <a:pt x="84" y="54"/>
                  </a:lnTo>
                  <a:lnTo>
                    <a:pt x="100" y="40"/>
                  </a:lnTo>
                  <a:lnTo>
                    <a:pt x="120" y="28"/>
                  </a:lnTo>
                  <a:lnTo>
                    <a:pt x="140" y="18"/>
                  </a:lnTo>
                  <a:lnTo>
                    <a:pt x="160" y="12"/>
                  </a:lnTo>
                  <a:lnTo>
                    <a:pt x="182" y="6"/>
                  </a:lnTo>
                  <a:lnTo>
                    <a:pt x="206" y="2"/>
                  </a:lnTo>
                  <a:lnTo>
                    <a:pt x="228" y="0"/>
                  </a:lnTo>
                  <a:lnTo>
                    <a:pt x="228" y="0"/>
                  </a:lnTo>
                  <a:lnTo>
                    <a:pt x="228" y="0"/>
                  </a:lnTo>
                  <a:lnTo>
                    <a:pt x="252" y="2"/>
                  </a:lnTo>
                  <a:lnTo>
                    <a:pt x="274" y="6"/>
                  </a:lnTo>
                  <a:lnTo>
                    <a:pt x="296" y="12"/>
                  </a:lnTo>
                  <a:lnTo>
                    <a:pt x="318" y="18"/>
                  </a:lnTo>
                  <a:lnTo>
                    <a:pt x="338" y="28"/>
                  </a:lnTo>
                  <a:lnTo>
                    <a:pt x="356" y="40"/>
                  </a:lnTo>
                  <a:lnTo>
                    <a:pt x="374" y="54"/>
                  </a:lnTo>
                  <a:lnTo>
                    <a:pt x="390" y="68"/>
                  </a:lnTo>
                  <a:lnTo>
                    <a:pt x="406" y="84"/>
                  </a:lnTo>
                  <a:lnTo>
                    <a:pt x="418" y="102"/>
                  </a:lnTo>
                  <a:lnTo>
                    <a:pt x="430" y="120"/>
                  </a:lnTo>
                  <a:lnTo>
                    <a:pt x="440" y="140"/>
                  </a:lnTo>
                  <a:lnTo>
                    <a:pt x="448" y="162"/>
                  </a:lnTo>
                  <a:lnTo>
                    <a:pt x="452" y="184"/>
                  </a:lnTo>
                  <a:lnTo>
                    <a:pt x="456" y="206"/>
                  </a:lnTo>
                  <a:lnTo>
                    <a:pt x="458" y="230"/>
                  </a:lnTo>
                  <a:lnTo>
                    <a:pt x="458" y="916"/>
                  </a:lnTo>
                  <a:lnTo>
                    <a:pt x="458" y="916"/>
                  </a:lnTo>
                  <a:lnTo>
                    <a:pt x="456" y="940"/>
                  </a:lnTo>
                  <a:lnTo>
                    <a:pt x="452" y="962"/>
                  </a:lnTo>
                  <a:lnTo>
                    <a:pt x="448" y="984"/>
                  </a:lnTo>
                  <a:lnTo>
                    <a:pt x="440" y="1006"/>
                  </a:lnTo>
                  <a:lnTo>
                    <a:pt x="430" y="1026"/>
                  </a:lnTo>
                  <a:lnTo>
                    <a:pt x="418" y="1044"/>
                  </a:lnTo>
                  <a:lnTo>
                    <a:pt x="406" y="1062"/>
                  </a:lnTo>
                  <a:lnTo>
                    <a:pt x="390" y="1078"/>
                  </a:lnTo>
                  <a:lnTo>
                    <a:pt x="374" y="1094"/>
                  </a:lnTo>
                  <a:lnTo>
                    <a:pt x="356" y="1106"/>
                  </a:lnTo>
                  <a:lnTo>
                    <a:pt x="338" y="1118"/>
                  </a:lnTo>
                  <a:lnTo>
                    <a:pt x="318" y="1128"/>
                  </a:lnTo>
                  <a:lnTo>
                    <a:pt x="296" y="1134"/>
                  </a:lnTo>
                  <a:lnTo>
                    <a:pt x="274" y="1140"/>
                  </a:lnTo>
                  <a:lnTo>
                    <a:pt x="252" y="1144"/>
                  </a:lnTo>
                  <a:lnTo>
                    <a:pt x="228" y="1146"/>
                  </a:lnTo>
                  <a:lnTo>
                    <a:pt x="228" y="1146"/>
                  </a:lnTo>
                  <a:lnTo>
                    <a:pt x="228" y="1146"/>
                  </a:lnTo>
                  <a:lnTo>
                    <a:pt x="206" y="1144"/>
                  </a:lnTo>
                  <a:lnTo>
                    <a:pt x="182" y="1140"/>
                  </a:lnTo>
                  <a:lnTo>
                    <a:pt x="160" y="1134"/>
                  </a:lnTo>
                  <a:lnTo>
                    <a:pt x="140" y="1128"/>
                  </a:lnTo>
                  <a:lnTo>
                    <a:pt x="120" y="1118"/>
                  </a:lnTo>
                  <a:lnTo>
                    <a:pt x="100" y="1106"/>
                  </a:lnTo>
                  <a:lnTo>
                    <a:pt x="84" y="1094"/>
                  </a:lnTo>
                  <a:lnTo>
                    <a:pt x="66" y="1078"/>
                  </a:lnTo>
                  <a:lnTo>
                    <a:pt x="52" y="1062"/>
                  </a:lnTo>
                  <a:lnTo>
                    <a:pt x="38" y="1044"/>
                  </a:lnTo>
                  <a:lnTo>
                    <a:pt x="28" y="1026"/>
                  </a:lnTo>
                  <a:lnTo>
                    <a:pt x="18" y="1006"/>
                  </a:lnTo>
                  <a:lnTo>
                    <a:pt x="10" y="984"/>
                  </a:lnTo>
                  <a:lnTo>
                    <a:pt x="4" y="962"/>
                  </a:lnTo>
                  <a:lnTo>
                    <a:pt x="0" y="940"/>
                  </a:lnTo>
                  <a:lnTo>
                    <a:pt x="0" y="916"/>
                  </a:lnTo>
                  <a:lnTo>
                    <a:pt x="0" y="230"/>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nvGrpSpPr>
            <p:cNvPr id="67" name="Group 66"/>
            <p:cNvGrpSpPr/>
            <p:nvPr/>
          </p:nvGrpSpPr>
          <p:grpSpPr>
            <a:xfrm>
              <a:off x="-3146425" y="-88900"/>
              <a:ext cx="1482725" cy="2651125"/>
              <a:chOff x="-3146425" y="-88900"/>
              <a:chExt cx="1482725" cy="2651125"/>
            </a:xfrm>
          </p:grpSpPr>
          <p:sp>
            <p:nvSpPr>
              <p:cNvPr id="22" name="Freeform 9"/>
              <p:cNvSpPr>
                <a:spLocks/>
              </p:cNvSpPr>
              <p:nvPr/>
            </p:nvSpPr>
            <p:spPr bwMode="auto">
              <a:xfrm>
                <a:off x="-3124200" y="263525"/>
                <a:ext cx="571500" cy="1063625"/>
              </a:xfrm>
              <a:custGeom>
                <a:avLst/>
                <a:gdLst>
                  <a:gd name="T0" fmla="*/ 194 w 360"/>
                  <a:gd name="T1" fmla="*/ 334 h 670"/>
                  <a:gd name="T2" fmla="*/ 192 w 360"/>
                  <a:gd name="T3" fmla="*/ 306 h 670"/>
                  <a:gd name="T4" fmla="*/ 198 w 360"/>
                  <a:gd name="T5" fmla="*/ 280 h 670"/>
                  <a:gd name="T6" fmla="*/ 212 w 360"/>
                  <a:gd name="T7" fmla="*/ 258 h 670"/>
                  <a:gd name="T8" fmla="*/ 236 w 360"/>
                  <a:gd name="T9" fmla="*/ 238 h 670"/>
                  <a:gd name="T10" fmla="*/ 246 w 360"/>
                  <a:gd name="T11" fmla="*/ 230 h 670"/>
                  <a:gd name="T12" fmla="*/ 286 w 360"/>
                  <a:gd name="T13" fmla="*/ 210 h 670"/>
                  <a:gd name="T14" fmla="*/ 360 w 360"/>
                  <a:gd name="T15" fmla="*/ 196 h 670"/>
                  <a:gd name="T16" fmla="*/ 360 w 360"/>
                  <a:gd name="T17" fmla="*/ 0 h 670"/>
                  <a:gd name="T18" fmla="*/ 324 w 360"/>
                  <a:gd name="T19" fmla="*/ 4 h 670"/>
                  <a:gd name="T20" fmla="*/ 258 w 360"/>
                  <a:gd name="T21" fmla="*/ 18 h 670"/>
                  <a:gd name="T22" fmla="*/ 200 w 360"/>
                  <a:gd name="T23" fmla="*/ 40 h 670"/>
                  <a:gd name="T24" fmla="*/ 148 w 360"/>
                  <a:gd name="T25" fmla="*/ 68 h 670"/>
                  <a:gd name="T26" fmla="*/ 124 w 360"/>
                  <a:gd name="T27" fmla="*/ 84 h 670"/>
                  <a:gd name="T28" fmla="*/ 70 w 360"/>
                  <a:gd name="T29" fmla="*/ 136 h 670"/>
                  <a:gd name="T30" fmla="*/ 28 w 360"/>
                  <a:gd name="T31" fmla="*/ 196 h 670"/>
                  <a:gd name="T32" fmla="*/ 10 w 360"/>
                  <a:gd name="T33" fmla="*/ 248 h 670"/>
                  <a:gd name="T34" fmla="*/ 2 w 360"/>
                  <a:gd name="T35" fmla="*/ 284 h 670"/>
                  <a:gd name="T36" fmla="*/ 0 w 360"/>
                  <a:gd name="T37" fmla="*/ 322 h 670"/>
                  <a:gd name="T38" fmla="*/ 0 w 360"/>
                  <a:gd name="T39" fmla="*/ 342 h 670"/>
                  <a:gd name="T40" fmla="*/ 12 w 360"/>
                  <a:gd name="T41" fmla="*/ 420 h 670"/>
                  <a:gd name="T42" fmla="*/ 38 w 360"/>
                  <a:gd name="T43" fmla="*/ 486 h 670"/>
                  <a:gd name="T44" fmla="*/ 76 w 360"/>
                  <a:gd name="T45" fmla="*/ 538 h 670"/>
                  <a:gd name="T46" fmla="*/ 122 w 360"/>
                  <a:gd name="T47" fmla="*/ 580 h 670"/>
                  <a:gd name="T48" fmla="*/ 176 w 360"/>
                  <a:gd name="T49" fmla="*/ 612 h 670"/>
                  <a:gd name="T50" fmla="*/ 236 w 360"/>
                  <a:gd name="T51" fmla="*/ 636 h 670"/>
                  <a:gd name="T52" fmla="*/ 296 w 360"/>
                  <a:gd name="T53" fmla="*/ 656 h 670"/>
                  <a:gd name="T54" fmla="*/ 360 w 360"/>
                  <a:gd name="T55" fmla="*/ 670 h 670"/>
                  <a:gd name="T56" fmla="*/ 360 w 360"/>
                  <a:gd name="T57" fmla="*/ 474 h 670"/>
                  <a:gd name="T58" fmla="*/ 280 w 360"/>
                  <a:gd name="T59" fmla="*/ 452 h 670"/>
                  <a:gd name="T60" fmla="*/ 240 w 360"/>
                  <a:gd name="T61" fmla="*/ 432 h 670"/>
                  <a:gd name="T62" fmla="*/ 220 w 360"/>
                  <a:gd name="T63" fmla="*/ 414 h 670"/>
                  <a:gd name="T64" fmla="*/ 208 w 360"/>
                  <a:gd name="T65" fmla="*/ 396 h 670"/>
                  <a:gd name="T66" fmla="*/ 198 w 360"/>
                  <a:gd name="T67" fmla="*/ 374 h 670"/>
                  <a:gd name="T68" fmla="*/ 194 w 360"/>
                  <a:gd name="T69" fmla="*/ 33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670">
                    <a:moveTo>
                      <a:pt x="194" y="334"/>
                    </a:moveTo>
                    <a:lnTo>
                      <a:pt x="194" y="334"/>
                    </a:lnTo>
                    <a:lnTo>
                      <a:pt x="192" y="320"/>
                    </a:lnTo>
                    <a:lnTo>
                      <a:pt x="192" y="306"/>
                    </a:lnTo>
                    <a:lnTo>
                      <a:pt x="194" y="292"/>
                    </a:lnTo>
                    <a:lnTo>
                      <a:pt x="198" y="280"/>
                    </a:lnTo>
                    <a:lnTo>
                      <a:pt x="204" y="270"/>
                    </a:lnTo>
                    <a:lnTo>
                      <a:pt x="212" y="258"/>
                    </a:lnTo>
                    <a:lnTo>
                      <a:pt x="224" y="248"/>
                    </a:lnTo>
                    <a:lnTo>
                      <a:pt x="236" y="238"/>
                    </a:lnTo>
                    <a:lnTo>
                      <a:pt x="236" y="238"/>
                    </a:lnTo>
                    <a:lnTo>
                      <a:pt x="246" y="230"/>
                    </a:lnTo>
                    <a:lnTo>
                      <a:pt x="258" y="222"/>
                    </a:lnTo>
                    <a:lnTo>
                      <a:pt x="286" y="210"/>
                    </a:lnTo>
                    <a:lnTo>
                      <a:pt x="320" y="202"/>
                    </a:lnTo>
                    <a:lnTo>
                      <a:pt x="360" y="196"/>
                    </a:lnTo>
                    <a:lnTo>
                      <a:pt x="360" y="196"/>
                    </a:lnTo>
                    <a:lnTo>
                      <a:pt x="360" y="0"/>
                    </a:lnTo>
                    <a:lnTo>
                      <a:pt x="360" y="0"/>
                    </a:lnTo>
                    <a:lnTo>
                      <a:pt x="324" y="4"/>
                    </a:lnTo>
                    <a:lnTo>
                      <a:pt x="290" y="10"/>
                    </a:lnTo>
                    <a:lnTo>
                      <a:pt x="258" y="18"/>
                    </a:lnTo>
                    <a:lnTo>
                      <a:pt x="228" y="28"/>
                    </a:lnTo>
                    <a:lnTo>
                      <a:pt x="200" y="40"/>
                    </a:lnTo>
                    <a:lnTo>
                      <a:pt x="174" y="54"/>
                    </a:lnTo>
                    <a:lnTo>
                      <a:pt x="148" y="68"/>
                    </a:lnTo>
                    <a:lnTo>
                      <a:pt x="124" y="84"/>
                    </a:lnTo>
                    <a:lnTo>
                      <a:pt x="124" y="84"/>
                    </a:lnTo>
                    <a:lnTo>
                      <a:pt x="96" y="108"/>
                    </a:lnTo>
                    <a:lnTo>
                      <a:pt x="70" y="136"/>
                    </a:lnTo>
                    <a:lnTo>
                      <a:pt x="46" y="164"/>
                    </a:lnTo>
                    <a:lnTo>
                      <a:pt x="28" y="196"/>
                    </a:lnTo>
                    <a:lnTo>
                      <a:pt x="14" y="230"/>
                    </a:lnTo>
                    <a:lnTo>
                      <a:pt x="10" y="248"/>
                    </a:lnTo>
                    <a:lnTo>
                      <a:pt x="4" y="266"/>
                    </a:lnTo>
                    <a:lnTo>
                      <a:pt x="2" y="284"/>
                    </a:lnTo>
                    <a:lnTo>
                      <a:pt x="0" y="304"/>
                    </a:lnTo>
                    <a:lnTo>
                      <a:pt x="0" y="322"/>
                    </a:lnTo>
                    <a:lnTo>
                      <a:pt x="0" y="342"/>
                    </a:lnTo>
                    <a:lnTo>
                      <a:pt x="0" y="342"/>
                    </a:lnTo>
                    <a:lnTo>
                      <a:pt x="4" y="384"/>
                    </a:lnTo>
                    <a:lnTo>
                      <a:pt x="12" y="420"/>
                    </a:lnTo>
                    <a:lnTo>
                      <a:pt x="24" y="454"/>
                    </a:lnTo>
                    <a:lnTo>
                      <a:pt x="38" y="486"/>
                    </a:lnTo>
                    <a:lnTo>
                      <a:pt x="56" y="514"/>
                    </a:lnTo>
                    <a:lnTo>
                      <a:pt x="76" y="538"/>
                    </a:lnTo>
                    <a:lnTo>
                      <a:pt x="98" y="560"/>
                    </a:lnTo>
                    <a:lnTo>
                      <a:pt x="122" y="580"/>
                    </a:lnTo>
                    <a:lnTo>
                      <a:pt x="148" y="596"/>
                    </a:lnTo>
                    <a:lnTo>
                      <a:pt x="176" y="612"/>
                    </a:lnTo>
                    <a:lnTo>
                      <a:pt x="206" y="626"/>
                    </a:lnTo>
                    <a:lnTo>
                      <a:pt x="236" y="636"/>
                    </a:lnTo>
                    <a:lnTo>
                      <a:pt x="266" y="648"/>
                    </a:lnTo>
                    <a:lnTo>
                      <a:pt x="296" y="656"/>
                    </a:lnTo>
                    <a:lnTo>
                      <a:pt x="360" y="670"/>
                    </a:lnTo>
                    <a:lnTo>
                      <a:pt x="360" y="670"/>
                    </a:lnTo>
                    <a:lnTo>
                      <a:pt x="360" y="474"/>
                    </a:lnTo>
                    <a:lnTo>
                      <a:pt x="360" y="474"/>
                    </a:lnTo>
                    <a:lnTo>
                      <a:pt x="316" y="464"/>
                    </a:lnTo>
                    <a:lnTo>
                      <a:pt x="280" y="452"/>
                    </a:lnTo>
                    <a:lnTo>
                      <a:pt x="252" y="438"/>
                    </a:lnTo>
                    <a:lnTo>
                      <a:pt x="240" y="432"/>
                    </a:lnTo>
                    <a:lnTo>
                      <a:pt x="230" y="424"/>
                    </a:lnTo>
                    <a:lnTo>
                      <a:pt x="220" y="414"/>
                    </a:lnTo>
                    <a:lnTo>
                      <a:pt x="214" y="406"/>
                    </a:lnTo>
                    <a:lnTo>
                      <a:pt x="208" y="396"/>
                    </a:lnTo>
                    <a:lnTo>
                      <a:pt x="202" y="386"/>
                    </a:lnTo>
                    <a:lnTo>
                      <a:pt x="198" y="374"/>
                    </a:lnTo>
                    <a:lnTo>
                      <a:pt x="196" y="362"/>
                    </a:lnTo>
                    <a:lnTo>
                      <a:pt x="194" y="334"/>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5" name="Freeform 10"/>
              <p:cNvSpPr>
                <a:spLocks/>
              </p:cNvSpPr>
              <p:nvPr/>
            </p:nvSpPr>
            <p:spPr bwMode="auto">
              <a:xfrm>
                <a:off x="-3124200" y="263525"/>
                <a:ext cx="571500" cy="1063625"/>
              </a:xfrm>
              <a:custGeom>
                <a:avLst/>
                <a:gdLst>
                  <a:gd name="T0" fmla="*/ 194 w 360"/>
                  <a:gd name="T1" fmla="*/ 334 h 670"/>
                  <a:gd name="T2" fmla="*/ 192 w 360"/>
                  <a:gd name="T3" fmla="*/ 306 h 670"/>
                  <a:gd name="T4" fmla="*/ 198 w 360"/>
                  <a:gd name="T5" fmla="*/ 280 h 670"/>
                  <a:gd name="T6" fmla="*/ 212 w 360"/>
                  <a:gd name="T7" fmla="*/ 258 h 670"/>
                  <a:gd name="T8" fmla="*/ 236 w 360"/>
                  <a:gd name="T9" fmla="*/ 238 h 670"/>
                  <a:gd name="T10" fmla="*/ 246 w 360"/>
                  <a:gd name="T11" fmla="*/ 230 h 670"/>
                  <a:gd name="T12" fmla="*/ 286 w 360"/>
                  <a:gd name="T13" fmla="*/ 210 h 670"/>
                  <a:gd name="T14" fmla="*/ 360 w 360"/>
                  <a:gd name="T15" fmla="*/ 196 h 670"/>
                  <a:gd name="T16" fmla="*/ 360 w 360"/>
                  <a:gd name="T17" fmla="*/ 0 h 670"/>
                  <a:gd name="T18" fmla="*/ 324 w 360"/>
                  <a:gd name="T19" fmla="*/ 4 h 670"/>
                  <a:gd name="T20" fmla="*/ 258 w 360"/>
                  <a:gd name="T21" fmla="*/ 18 h 670"/>
                  <a:gd name="T22" fmla="*/ 200 w 360"/>
                  <a:gd name="T23" fmla="*/ 40 h 670"/>
                  <a:gd name="T24" fmla="*/ 148 w 360"/>
                  <a:gd name="T25" fmla="*/ 68 h 670"/>
                  <a:gd name="T26" fmla="*/ 124 w 360"/>
                  <a:gd name="T27" fmla="*/ 84 h 670"/>
                  <a:gd name="T28" fmla="*/ 70 w 360"/>
                  <a:gd name="T29" fmla="*/ 136 h 670"/>
                  <a:gd name="T30" fmla="*/ 28 w 360"/>
                  <a:gd name="T31" fmla="*/ 196 h 670"/>
                  <a:gd name="T32" fmla="*/ 10 w 360"/>
                  <a:gd name="T33" fmla="*/ 248 h 670"/>
                  <a:gd name="T34" fmla="*/ 2 w 360"/>
                  <a:gd name="T35" fmla="*/ 284 h 670"/>
                  <a:gd name="T36" fmla="*/ 0 w 360"/>
                  <a:gd name="T37" fmla="*/ 322 h 670"/>
                  <a:gd name="T38" fmla="*/ 0 w 360"/>
                  <a:gd name="T39" fmla="*/ 342 h 670"/>
                  <a:gd name="T40" fmla="*/ 12 w 360"/>
                  <a:gd name="T41" fmla="*/ 420 h 670"/>
                  <a:gd name="T42" fmla="*/ 38 w 360"/>
                  <a:gd name="T43" fmla="*/ 486 h 670"/>
                  <a:gd name="T44" fmla="*/ 76 w 360"/>
                  <a:gd name="T45" fmla="*/ 538 h 670"/>
                  <a:gd name="T46" fmla="*/ 122 w 360"/>
                  <a:gd name="T47" fmla="*/ 580 h 670"/>
                  <a:gd name="T48" fmla="*/ 176 w 360"/>
                  <a:gd name="T49" fmla="*/ 612 h 670"/>
                  <a:gd name="T50" fmla="*/ 236 w 360"/>
                  <a:gd name="T51" fmla="*/ 636 h 670"/>
                  <a:gd name="T52" fmla="*/ 296 w 360"/>
                  <a:gd name="T53" fmla="*/ 656 h 670"/>
                  <a:gd name="T54" fmla="*/ 360 w 360"/>
                  <a:gd name="T55" fmla="*/ 670 h 670"/>
                  <a:gd name="T56" fmla="*/ 360 w 360"/>
                  <a:gd name="T57" fmla="*/ 474 h 670"/>
                  <a:gd name="T58" fmla="*/ 280 w 360"/>
                  <a:gd name="T59" fmla="*/ 452 h 670"/>
                  <a:gd name="T60" fmla="*/ 240 w 360"/>
                  <a:gd name="T61" fmla="*/ 432 h 670"/>
                  <a:gd name="T62" fmla="*/ 220 w 360"/>
                  <a:gd name="T63" fmla="*/ 414 h 670"/>
                  <a:gd name="T64" fmla="*/ 208 w 360"/>
                  <a:gd name="T65" fmla="*/ 396 h 670"/>
                  <a:gd name="T66" fmla="*/ 198 w 360"/>
                  <a:gd name="T67" fmla="*/ 374 h 670"/>
                  <a:gd name="T68" fmla="*/ 194 w 360"/>
                  <a:gd name="T69" fmla="*/ 33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670">
                    <a:moveTo>
                      <a:pt x="194" y="334"/>
                    </a:moveTo>
                    <a:lnTo>
                      <a:pt x="194" y="334"/>
                    </a:lnTo>
                    <a:lnTo>
                      <a:pt x="192" y="320"/>
                    </a:lnTo>
                    <a:lnTo>
                      <a:pt x="192" y="306"/>
                    </a:lnTo>
                    <a:lnTo>
                      <a:pt x="194" y="292"/>
                    </a:lnTo>
                    <a:lnTo>
                      <a:pt x="198" y="280"/>
                    </a:lnTo>
                    <a:lnTo>
                      <a:pt x="204" y="270"/>
                    </a:lnTo>
                    <a:lnTo>
                      <a:pt x="212" y="258"/>
                    </a:lnTo>
                    <a:lnTo>
                      <a:pt x="224" y="248"/>
                    </a:lnTo>
                    <a:lnTo>
                      <a:pt x="236" y="238"/>
                    </a:lnTo>
                    <a:lnTo>
                      <a:pt x="236" y="238"/>
                    </a:lnTo>
                    <a:lnTo>
                      <a:pt x="246" y="230"/>
                    </a:lnTo>
                    <a:lnTo>
                      <a:pt x="258" y="222"/>
                    </a:lnTo>
                    <a:lnTo>
                      <a:pt x="286" y="210"/>
                    </a:lnTo>
                    <a:lnTo>
                      <a:pt x="320" y="202"/>
                    </a:lnTo>
                    <a:lnTo>
                      <a:pt x="360" y="196"/>
                    </a:lnTo>
                    <a:lnTo>
                      <a:pt x="360" y="196"/>
                    </a:lnTo>
                    <a:lnTo>
                      <a:pt x="360" y="0"/>
                    </a:lnTo>
                    <a:lnTo>
                      <a:pt x="360" y="0"/>
                    </a:lnTo>
                    <a:lnTo>
                      <a:pt x="324" y="4"/>
                    </a:lnTo>
                    <a:lnTo>
                      <a:pt x="290" y="10"/>
                    </a:lnTo>
                    <a:lnTo>
                      <a:pt x="258" y="18"/>
                    </a:lnTo>
                    <a:lnTo>
                      <a:pt x="228" y="28"/>
                    </a:lnTo>
                    <a:lnTo>
                      <a:pt x="200" y="40"/>
                    </a:lnTo>
                    <a:lnTo>
                      <a:pt x="174" y="54"/>
                    </a:lnTo>
                    <a:lnTo>
                      <a:pt x="148" y="68"/>
                    </a:lnTo>
                    <a:lnTo>
                      <a:pt x="124" y="84"/>
                    </a:lnTo>
                    <a:lnTo>
                      <a:pt x="124" y="84"/>
                    </a:lnTo>
                    <a:lnTo>
                      <a:pt x="96" y="108"/>
                    </a:lnTo>
                    <a:lnTo>
                      <a:pt x="70" y="136"/>
                    </a:lnTo>
                    <a:lnTo>
                      <a:pt x="46" y="164"/>
                    </a:lnTo>
                    <a:lnTo>
                      <a:pt x="28" y="196"/>
                    </a:lnTo>
                    <a:lnTo>
                      <a:pt x="14" y="230"/>
                    </a:lnTo>
                    <a:lnTo>
                      <a:pt x="10" y="248"/>
                    </a:lnTo>
                    <a:lnTo>
                      <a:pt x="4" y="266"/>
                    </a:lnTo>
                    <a:lnTo>
                      <a:pt x="2" y="284"/>
                    </a:lnTo>
                    <a:lnTo>
                      <a:pt x="0" y="304"/>
                    </a:lnTo>
                    <a:lnTo>
                      <a:pt x="0" y="322"/>
                    </a:lnTo>
                    <a:lnTo>
                      <a:pt x="0" y="342"/>
                    </a:lnTo>
                    <a:lnTo>
                      <a:pt x="0" y="342"/>
                    </a:lnTo>
                    <a:lnTo>
                      <a:pt x="4" y="384"/>
                    </a:lnTo>
                    <a:lnTo>
                      <a:pt x="12" y="420"/>
                    </a:lnTo>
                    <a:lnTo>
                      <a:pt x="24" y="454"/>
                    </a:lnTo>
                    <a:lnTo>
                      <a:pt x="38" y="486"/>
                    </a:lnTo>
                    <a:lnTo>
                      <a:pt x="56" y="514"/>
                    </a:lnTo>
                    <a:lnTo>
                      <a:pt x="76" y="538"/>
                    </a:lnTo>
                    <a:lnTo>
                      <a:pt x="98" y="560"/>
                    </a:lnTo>
                    <a:lnTo>
                      <a:pt x="122" y="580"/>
                    </a:lnTo>
                    <a:lnTo>
                      <a:pt x="148" y="596"/>
                    </a:lnTo>
                    <a:lnTo>
                      <a:pt x="176" y="612"/>
                    </a:lnTo>
                    <a:lnTo>
                      <a:pt x="206" y="626"/>
                    </a:lnTo>
                    <a:lnTo>
                      <a:pt x="236" y="636"/>
                    </a:lnTo>
                    <a:lnTo>
                      <a:pt x="266" y="648"/>
                    </a:lnTo>
                    <a:lnTo>
                      <a:pt x="296" y="656"/>
                    </a:lnTo>
                    <a:lnTo>
                      <a:pt x="360" y="670"/>
                    </a:lnTo>
                    <a:lnTo>
                      <a:pt x="360" y="670"/>
                    </a:lnTo>
                    <a:lnTo>
                      <a:pt x="360" y="474"/>
                    </a:lnTo>
                    <a:lnTo>
                      <a:pt x="360" y="474"/>
                    </a:lnTo>
                    <a:lnTo>
                      <a:pt x="316" y="464"/>
                    </a:lnTo>
                    <a:lnTo>
                      <a:pt x="280" y="452"/>
                    </a:lnTo>
                    <a:lnTo>
                      <a:pt x="252" y="438"/>
                    </a:lnTo>
                    <a:lnTo>
                      <a:pt x="240" y="432"/>
                    </a:lnTo>
                    <a:lnTo>
                      <a:pt x="230" y="424"/>
                    </a:lnTo>
                    <a:lnTo>
                      <a:pt x="220" y="414"/>
                    </a:lnTo>
                    <a:lnTo>
                      <a:pt x="214" y="406"/>
                    </a:lnTo>
                    <a:lnTo>
                      <a:pt x="208" y="396"/>
                    </a:lnTo>
                    <a:lnTo>
                      <a:pt x="202" y="386"/>
                    </a:lnTo>
                    <a:lnTo>
                      <a:pt x="198" y="374"/>
                    </a:lnTo>
                    <a:lnTo>
                      <a:pt x="196" y="362"/>
                    </a:lnTo>
                    <a:lnTo>
                      <a:pt x="194" y="3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7" name="Freeform 12"/>
              <p:cNvSpPr>
                <a:spLocks/>
              </p:cNvSpPr>
              <p:nvPr/>
            </p:nvSpPr>
            <p:spPr bwMode="auto">
              <a:xfrm>
                <a:off x="-3146425" y="1571625"/>
                <a:ext cx="593725" cy="676275"/>
              </a:xfrm>
              <a:custGeom>
                <a:avLst/>
                <a:gdLst>
                  <a:gd name="T0" fmla="*/ 194 w 374"/>
                  <a:gd name="T1" fmla="*/ 90 h 426"/>
                  <a:gd name="T2" fmla="*/ 194 w 374"/>
                  <a:gd name="T3" fmla="*/ 90 h 426"/>
                  <a:gd name="T4" fmla="*/ 190 w 374"/>
                  <a:gd name="T5" fmla="*/ 72 h 426"/>
                  <a:gd name="T6" fmla="*/ 182 w 374"/>
                  <a:gd name="T7" fmla="*/ 56 h 426"/>
                  <a:gd name="T8" fmla="*/ 172 w 374"/>
                  <a:gd name="T9" fmla="*/ 40 h 426"/>
                  <a:gd name="T10" fmla="*/ 160 w 374"/>
                  <a:gd name="T11" fmla="*/ 26 h 426"/>
                  <a:gd name="T12" fmla="*/ 144 w 374"/>
                  <a:gd name="T13" fmla="*/ 16 h 426"/>
                  <a:gd name="T14" fmla="*/ 128 w 374"/>
                  <a:gd name="T15" fmla="*/ 6 h 426"/>
                  <a:gd name="T16" fmla="*/ 110 w 374"/>
                  <a:gd name="T17" fmla="*/ 2 h 426"/>
                  <a:gd name="T18" fmla="*/ 90 w 374"/>
                  <a:gd name="T19" fmla="*/ 0 h 426"/>
                  <a:gd name="T20" fmla="*/ 90 w 374"/>
                  <a:gd name="T21" fmla="*/ 0 h 426"/>
                  <a:gd name="T22" fmla="*/ 72 w 374"/>
                  <a:gd name="T23" fmla="*/ 4 h 426"/>
                  <a:gd name="T24" fmla="*/ 56 w 374"/>
                  <a:gd name="T25" fmla="*/ 10 h 426"/>
                  <a:gd name="T26" fmla="*/ 40 w 374"/>
                  <a:gd name="T27" fmla="*/ 20 h 426"/>
                  <a:gd name="T28" fmla="*/ 26 w 374"/>
                  <a:gd name="T29" fmla="*/ 34 h 426"/>
                  <a:gd name="T30" fmla="*/ 16 w 374"/>
                  <a:gd name="T31" fmla="*/ 48 h 426"/>
                  <a:gd name="T32" fmla="*/ 6 w 374"/>
                  <a:gd name="T33" fmla="*/ 66 h 426"/>
                  <a:gd name="T34" fmla="*/ 2 w 374"/>
                  <a:gd name="T35" fmla="*/ 84 h 426"/>
                  <a:gd name="T36" fmla="*/ 0 w 374"/>
                  <a:gd name="T37" fmla="*/ 104 h 426"/>
                  <a:gd name="T38" fmla="*/ 0 w 374"/>
                  <a:gd name="T39" fmla="*/ 104 h 426"/>
                  <a:gd name="T40" fmla="*/ 2 w 374"/>
                  <a:gd name="T41" fmla="*/ 128 h 426"/>
                  <a:gd name="T42" fmla="*/ 8 w 374"/>
                  <a:gd name="T43" fmla="*/ 152 h 426"/>
                  <a:gd name="T44" fmla="*/ 16 w 374"/>
                  <a:gd name="T45" fmla="*/ 176 h 426"/>
                  <a:gd name="T46" fmla="*/ 26 w 374"/>
                  <a:gd name="T47" fmla="*/ 200 h 426"/>
                  <a:gd name="T48" fmla="*/ 40 w 374"/>
                  <a:gd name="T49" fmla="*/ 224 h 426"/>
                  <a:gd name="T50" fmla="*/ 56 w 374"/>
                  <a:gd name="T51" fmla="*/ 250 h 426"/>
                  <a:gd name="T52" fmla="*/ 76 w 374"/>
                  <a:gd name="T53" fmla="*/ 274 h 426"/>
                  <a:gd name="T54" fmla="*/ 98 w 374"/>
                  <a:gd name="T55" fmla="*/ 298 h 426"/>
                  <a:gd name="T56" fmla="*/ 122 w 374"/>
                  <a:gd name="T57" fmla="*/ 320 h 426"/>
                  <a:gd name="T58" fmla="*/ 150 w 374"/>
                  <a:gd name="T59" fmla="*/ 340 h 426"/>
                  <a:gd name="T60" fmla="*/ 180 w 374"/>
                  <a:gd name="T61" fmla="*/ 360 h 426"/>
                  <a:gd name="T62" fmla="*/ 214 w 374"/>
                  <a:gd name="T63" fmla="*/ 378 h 426"/>
                  <a:gd name="T64" fmla="*/ 250 w 374"/>
                  <a:gd name="T65" fmla="*/ 394 h 426"/>
                  <a:gd name="T66" fmla="*/ 288 w 374"/>
                  <a:gd name="T67" fmla="*/ 408 h 426"/>
                  <a:gd name="T68" fmla="*/ 330 w 374"/>
                  <a:gd name="T69" fmla="*/ 418 h 426"/>
                  <a:gd name="T70" fmla="*/ 374 w 374"/>
                  <a:gd name="T71" fmla="*/ 426 h 426"/>
                  <a:gd name="T72" fmla="*/ 374 w 374"/>
                  <a:gd name="T73" fmla="*/ 426 h 426"/>
                  <a:gd name="T74" fmla="*/ 374 w 374"/>
                  <a:gd name="T75" fmla="*/ 230 h 426"/>
                  <a:gd name="T76" fmla="*/ 374 w 374"/>
                  <a:gd name="T77" fmla="*/ 230 h 426"/>
                  <a:gd name="T78" fmla="*/ 350 w 374"/>
                  <a:gd name="T79" fmla="*/ 224 h 426"/>
                  <a:gd name="T80" fmla="*/ 328 w 374"/>
                  <a:gd name="T81" fmla="*/ 218 h 426"/>
                  <a:gd name="T82" fmla="*/ 308 w 374"/>
                  <a:gd name="T83" fmla="*/ 210 h 426"/>
                  <a:gd name="T84" fmla="*/ 290 w 374"/>
                  <a:gd name="T85" fmla="*/ 200 h 426"/>
                  <a:gd name="T86" fmla="*/ 274 w 374"/>
                  <a:gd name="T87" fmla="*/ 192 h 426"/>
                  <a:gd name="T88" fmla="*/ 258 w 374"/>
                  <a:gd name="T89" fmla="*/ 182 h 426"/>
                  <a:gd name="T90" fmla="*/ 246 w 374"/>
                  <a:gd name="T91" fmla="*/ 170 h 426"/>
                  <a:gd name="T92" fmla="*/ 234 w 374"/>
                  <a:gd name="T93" fmla="*/ 160 h 426"/>
                  <a:gd name="T94" fmla="*/ 216 w 374"/>
                  <a:gd name="T95" fmla="*/ 140 h 426"/>
                  <a:gd name="T96" fmla="*/ 202 w 374"/>
                  <a:gd name="T97" fmla="*/ 120 h 426"/>
                  <a:gd name="T98" fmla="*/ 196 w 374"/>
                  <a:gd name="T99" fmla="*/ 104 h 426"/>
                  <a:gd name="T100" fmla="*/ 194 w 374"/>
                  <a:gd name="T101" fmla="*/ 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426">
                    <a:moveTo>
                      <a:pt x="194" y="90"/>
                    </a:moveTo>
                    <a:lnTo>
                      <a:pt x="194" y="90"/>
                    </a:lnTo>
                    <a:lnTo>
                      <a:pt x="190" y="72"/>
                    </a:lnTo>
                    <a:lnTo>
                      <a:pt x="182" y="56"/>
                    </a:lnTo>
                    <a:lnTo>
                      <a:pt x="172" y="40"/>
                    </a:lnTo>
                    <a:lnTo>
                      <a:pt x="160" y="26"/>
                    </a:lnTo>
                    <a:lnTo>
                      <a:pt x="144" y="16"/>
                    </a:lnTo>
                    <a:lnTo>
                      <a:pt x="128" y="6"/>
                    </a:lnTo>
                    <a:lnTo>
                      <a:pt x="110" y="2"/>
                    </a:lnTo>
                    <a:lnTo>
                      <a:pt x="90" y="0"/>
                    </a:lnTo>
                    <a:lnTo>
                      <a:pt x="90" y="0"/>
                    </a:lnTo>
                    <a:lnTo>
                      <a:pt x="72" y="4"/>
                    </a:lnTo>
                    <a:lnTo>
                      <a:pt x="56" y="10"/>
                    </a:lnTo>
                    <a:lnTo>
                      <a:pt x="40" y="20"/>
                    </a:lnTo>
                    <a:lnTo>
                      <a:pt x="26" y="34"/>
                    </a:lnTo>
                    <a:lnTo>
                      <a:pt x="16" y="48"/>
                    </a:lnTo>
                    <a:lnTo>
                      <a:pt x="6" y="66"/>
                    </a:lnTo>
                    <a:lnTo>
                      <a:pt x="2" y="84"/>
                    </a:lnTo>
                    <a:lnTo>
                      <a:pt x="0" y="104"/>
                    </a:lnTo>
                    <a:lnTo>
                      <a:pt x="0" y="104"/>
                    </a:lnTo>
                    <a:lnTo>
                      <a:pt x="2" y="128"/>
                    </a:lnTo>
                    <a:lnTo>
                      <a:pt x="8" y="152"/>
                    </a:lnTo>
                    <a:lnTo>
                      <a:pt x="16" y="176"/>
                    </a:lnTo>
                    <a:lnTo>
                      <a:pt x="26" y="200"/>
                    </a:lnTo>
                    <a:lnTo>
                      <a:pt x="40" y="224"/>
                    </a:lnTo>
                    <a:lnTo>
                      <a:pt x="56" y="250"/>
                    </a:lnTo>
                    <a:lnTo>
                      <a:pt x="76" y="274"/>
                    </a:lnTo>
                    <a:lnTo>
                      <a:pt x="98" y="298"/>
                    </a:lnTo>
                    <a:lnTo>
                      <a:pt x="122" y="320"/>
                    </a:lnTo>
                    <a:lnTo>
                      <a:pt x="150" y="340"/>
                    </a:lnTo>
                    <a:lnTo>
                      <a:pt x="180" y="360"/>
                    </a:lnTo>
                    <a:lnTo>
                      <a:pt x="214" y="378"/>
                    </a:lnTo>
                    <a:lnTo>
                      <a:pt x="250" y="394"/>
                    </a:lnTo>
                    <a:lnTo>
                      <a:pt x="288" y="408"/>
                    </a:lnTo>
                    <a:lnTo>
                      <a:pt x="330" y="418"/>
                    </a:lnTo>
                    <a:lnTo>
                      <a:pt x="374" y="426"/>
                    </a:lnTo>
                    <a:lnTo>
                      <a:pt x="374" y="426"/>
                    </a:lnTo>
                    <a:lnTo>
                      <a:pt x="374" y="230"/>
                    </a:lnTo>
                    <a:lnTo>
                      <a:pt x="374" y="230"/>
                    </a:lnTo>
                    <a:lnTo>
                      <a:pt x="350" y="224"/>
                    </a:lnTo>
                    <a:lnTo>
                      <a:pt x="328" y="218"/>
                    </a:lnTo>
                    <a:lnTo>
                      <a:pt x="308" y="210"/>
                    </a:lnTo>
                    <a:lnTo>
                      <a:pt x="290" y="200"/>
                    </a:lnTo>
                    <a:lnTo>
                      <a:pt x="274" y="192"/>
                    </a:lnTo>
                    <a:lnTo>
                      <a:pt x="258" y="182"/>
                    </a:lnTo>
                    <a:lnTo>
                      <a:pt x="246" y="170"/>
                    </a:lnTo>
                    <a:lnTo>
                      <a:pt x="234" y="160"/>
                    </a:lnTo>
                    <a:lnTo>
                      <a:pt x="216" y="140"/>
                    </a:lnTo>
                    <a:lnTo>
                      <a:pt x="202" y="120"/>
                    </a:lnTo>
                    <a:lnTo>
                      <a:pt x="196" y="104"/>
                    </a:lnTo>
                    <a:lnTo>
                      <a:pt x="194" y="90"/>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8" name="Freeform 13"/>
              <p:cNvSpPr>
                <a:spLocks/>
              </p:cNvSpPr>
              <p:nvPr/>
            </p:nvSpPr>
            <p:spPr bwMode="auto">
              <a:xfrm>
                <a:off x="-3146425" y="1571625"/>
                <a:ext cx="593725" cy="676275"/>
              </a:xfrm>
              <a:custGeom>
                <a:avLst/>
                <a:gdLst>
                  <a:gd name="T0" fmla="*/ 194 w 374"/>
                  <a:gd name="T1" fmla="*/ 90 h 426"/>
                  <a:gd name="T2" fmla="*/ 194 w 374"/>
                  <a:gd name="T3" fmla="*/ 90 h 426"/>
                  <a:gd name="T4" fmla="*/ 190 w 374"/>
                  <a:gd name="T5" fmla="*/ 72 h 426"/>
                  <a:gd name="T6" fmla="*/ 182 w 374"/>
                  <a:gd name="T7" fmla="*/ 56 h 426"/>
                  <a:gd name="T8" fmla="*/ 172 w 374"/>
                  <a:gd name="T9" fmla="*/ 40 h 426"/>
                  <a:gd name="T10" fmla="*/ 160 w 374"/>
                  <a:gd name="T11" fmla="*/ 26 h 426"/>
                  <a:gd name="T12" fmla="*/ 144 w 374"/>
                  <a:gd name="T13" fmla="*/ 16 h 426"/>
                  <a:gd name="T14" fmla="*/ 128 w 374"/>
                  <a:gd name="T15" fmla="*/ 6 h 426"/>
                  <a:gd name="T16" fmla="*/ 110 w 374"/>
                  <a:gd name="T17" fmla="*/ 2 h 426"/>
                  <a:gd name="T18" fmla="*/ 90 w 374"/>
                  <a:gd name="T19" fmla="*/ 0 h 426"/>
                  <a:gd name="T20" fmla="*/ 90 w 374"/>
                  <a:gd name="T21" fmla="*/ 0 h 426"/>
                  <a:gd name="T22" fmla="*/ 72 w 374"/>
                  <a:gd name="T23" fmla="*/ 4 h 426"/>
                  <a:gd name="T24" fmla="*/ 56 w 374"/>
                  <a:gd name="T25" fmla="*/ 10 h 426"/>
                  <a:gd name="T26" fmla="*/ 40 w 374"/>
                  <a:gd name="T27" fmla="*/ 20 h 426"/>
                  <a:gd name="T28" fmla="*/ 26 w 374"/>
                  <a:gd name="T29" fmla="*/ 34 h 426"/>
                  <a:gd name="T30" fmla="*/ 16 w 374"/>
                  <a:gd name="T31" fmla="*/ 48 h 426"/>
                  <a:gd name="T32" fmla="*/ 6 w 374"/>
                  <a:gd name="T33" fmla="*/ 66 h 426"/>
                  <a:gd name="T34" fmla="*/ 2 w 374"/>
                  <a:gd name="T35" fmla="*/ 84 h 426"/>
                  <a:gd name="T36" fmla="*/ 0 w 374"/>
                  <a:gd name="T37" fmla="*/ 104 h 426"/>
                  <a:gd name="T38" fmla="*/ 0 w 374"/>
                  <a:gd name="T39" fmla="*/ 104 h 426"/>
                  <a:gd name="T40" fmla="*/ 2 w 374"/>
                  <a:gd name="T41" fmla="*/ 128 h 426"/>
                  <a:gd name="T42" fmla="*/ 8 w 374"/>
                  <a:gd name="T43" fmla="*/ 152 h 426"/>
                  <a:gd name="T44" fmla="*/ 16 w 374"/>
                  <a:gd name="T45" fmla="*/ 176 h 426"/>
                  <a:gd name="T46" fmla="*/ 26 w 374"/>
                  <a:gd name="T47" fmla="*/ 200 h 426"/>
                  <a:gd name="T48" fmla="*/ 40 w 374"/>
                  <a:gd name="T49" fmla="*/ 224 h 426"/>
                  <a:gd name="T50" fmla="*/ 56 w 374"/>
                  <a:gd name="T51" fmla="*/ 250 h 426"/>
                  <a:gd name="T52" fmla="*/ 76 w 374"/>
                  <a:gd name="T53" fmla="*/ 274 h 426"/>
                  <a:gd name="T54" fmla="*/ 98 w 374"/>
                  <a:gd name="T55" fmla="*/ 298 h 426"/>
                  <a:gd name="T56" fmla="*/ 122 w 374"/>
                  <a:gd name="T57" fmla="*/ 320 h 426"/>
                  <a:gd name="T58" fmla="*/ 150 w 374"/>
                  <a:gd name="T59" fmla="*/ 340 h 426"/>
                  <a:gd name="T60" fmla="*/ 180 w 374"/>
                  <a:gd name="T61" fmla="*/ 360 h 426"/>
                  <a:gd name="T62" fmla="*/ 214 w 374"/>
                  <a:gd name="T63" fmla="*/ 378 h 426"/>
                  <a:gd name="T64" fmla="*/ 250 w 374"/>
                  <a:gd name="T65" fmla="*/ 394 h 426"/>
                  <a:gd name="T66" fmla="*/ 288 w 374"/>
                  <a:gd name="T67" fmla="*/ 408 h 426"/>
                  <a:gd name="T68" fmla="*/ 330 w 374"/>
                  <a:gd name="T69" fmla="*/ 418 h 426"/>
                  <a:gd name="T70" fmla="*/ 374 w 374"/>
                  <a:gd name="T71" fmla="*/ 426 h 426"/>
                  <a:gd name="T72" fmla="*/ 374 w 374"/>
                  <a:gd name="T73" fmla="*/ 426 h 426"/>
                  <a:gd name="T74" fmla="*/ 374 w 374"/>
                  <a:gd name="T75" fmla="*/ 230 h 426"/>
                  <a:gd name="T76" fmla="*/ 374 w 374"/>
                  <a:gd name="T77" fmla="*/ 230 h 426"/>
                  <a:gd name="T78" fmla="*/ 350 w 374"/>
                  <a:gd name="T79" fmla="*/ 224 h 426"/>
                  <a:gd name="T80" fmla="*/ 328 w 374"/>
                  <a:gd name="T81" fmla="*/ 218 h 426"/>
                  <a:gd name="T82" fmla="*/ 308 w 374"/>
                  <a:gd name="T83" fmla="*/ 210 h 426"/>
                  <a:gd name="T84" fmla="*/ 290 w 374"/>
                  <a:gd name="T85" fmla="*/ 200 h 426"/>
                  <a:gd name="T86" fmla="*/ 274 w 374"/>
                  <a:gd name="T87" fmla="*/ 192 h 426"/>
                  <a:gd name="T88" fmla="*/ 258 w 374"/>
                  <a:gd name="T89" fmla="*/ 182 h 426"/>
                  <a:gd name="T90" fmla="*/ 246 w 374"/>
                  <a:gd name="T91" fmla="*/ 170 h 426"/>
                  <a:gd name="T92" fmla="*/ 234 w 374"/>
                  <a:gd name="T93" fmla="*/ 160 h 426"/>
                  <a:gd name="T94" fmla="*/ 216 w 374"/>
                  <a:gd name="T95" fmla="*/ 140 h 426"/>
                  <a:gd name="T96" fmla="*/ 202 w 374"/>
                  <a:gd name="T97" fmla="*/ 120 h 426"/>
                  <a:gd name="T98" fmla="*/ 196 w 374"/>
                  <a:gd name="T99" fmla="*/ 104 h 426"/>
                  <a:gd name="T100" fmla="*/ 194 w 374"/>
                  <a:gd name="T101" fmla="*/ 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426">
                    <a:moveTo>
                      <a:pt x="194" y="90"/>
                    </a:moveTo>
                    <a:lnTo>
                      <a:pt x="194" y="90"/>
                    </a:lnTo>
                    <a:lnTo>
                      <a:pt x="190" y="72"/>
                    </a:lnTo>
                    <a:lnTo>
                      <a:pt x="182" y="56"/>
                    </a:lnTo>
                    <a:lnTo>
                      <a:pt x="172" y="40"/>
                    </a:lnTo>
                    <a:lnTo>
                      <a:pt x="160" y="26"/>
                    </a:lnTo>
                    <a:lnTo>
                      <a:pt x="144" y="16"/>
                    </a:lnTo>
                    <a:lnTo>
                      <a:pt x="128" y="6"/>
                    </a:lnTo>
                    <a:lnTo>
                      <a:pt x="110" y="2"/>
                    </a:lnTo>
                    <a:lnTo>
                      <a:pt x="90" y="0"/>
                    </a:lnTo>
                    <a:lnTo>
                      <a:pt x="90" y="0"/>
                    </a:lnTo>
                    <a:lnTo>
                      <a:pt x="72" y="4"/>
                    </a:lnTo>
                    <a:lnTo>
                      <a:pt x="56" y="10"/>
                    </a:lnTo>
                    <a:lnTo>
                      <a:pt x="40" y="20"/>
                    </a:lnTo>
                    <a:lnTo>
                      <a:pt x="26" y="34"/>
                    </a:lnTo>
                    <a:lnTo>
                      <a:pt x="16" y="48"/>
                    </a:lnTo>
                    <a:lnTo>
                      <a:pt x="6" y="66"/>
                    </a:lnTo>
                    <a:lnTo>
                      <a:pt x="2" y="84"/>
                    </a:lnTo>
                    <a:lnTo>
                      <a:pt x="0" y="104"/>
                    </a:lnTo>
                    <a:lnTo>
                      <a:pt x="0" y="104"/>
                    </a:lnTo>
                    <a:lnTo>
                      <a:pt x="2" y="128"/>
                    </a:lnTo>
                    <a:lnTo>
                      <a:pt x="8" y="152"/>
                    </a:lnTo>
                    <a:lnTo>
                      <a:pt x="16" y="176"/>
                    </a:lnTo>
                    <a:lnTo>
                      <a:pt x="26" y="200"/>
                    </a:lnTo>
                    <a:lnTo>
                      <a:pt x="40" y="224"/>
                    </a:lnTo>
                    <a:lnTo>
                      <a:pt x="56" y="250"/>
                    </a:lnTo>
                    <a:lnTo>
                      <a:pt x="76" y="274"/>
                    </a:lnTo>
                    <a:lnTo>
                      <a:pt x="98" y="298"/>
                    </a:lnTo>
                    <a:lnTo>
                      <a:pt x="122" y="320"/>
                    </a:lnTo>
                    <a:lnTo>
                      <a:pt x="150" y="340"/>
                    </a:lnTo>
                    <a:lnTo>
                      <a:pt x="180" y="360"/>
                    </a:lnTo>
                    <a:lnTo>
                      <a:pt x="214" y="378"/>
                    </a:lnTo>
                    <a:lnTo>
                      <a:pt x="250" y="394"/>
                    </a:lnTo>
                    <a:lnTo>
                      <a:pt x="288" y="408"/>
                    </a:lnTo>
                    <a:lnTo>
                      <a:pt x="330" y="418"/>
                    </a:lnTo>
                    <a:lnTo>
                      <a:pt x="374" y="426"/>
                    </a:lnTo>
                    <a:lnTo>
                      <a:pt x="374" y="426"/>
                    </a:lnTo>
                    <a:lnTo>
                      <a:pt x="374" y="230"/>
                    </a:lnTo>
                    <a:lnTo>
                      <a:pt x="374" y="230"/>
                    </a:lnTo>
                    <a:lnTo>
                      <a:pt x="350" y="224"/>
                    </a:lnTo>
                    <a:lnTo>
                      <a:pt x="328" y="218"/>
                    </a:lnTo>
                    <a:lnTo>
                      <a:pt x="308" y="210"/>
                    </a:lnTo>
                    <a:lnTo>
                      <a:pt x="290" y="200"/>
                    </a:lnTo>
                    <a:lnTo>
                      <a:pt x="274" y="192"/>
                    </a:lnTo>
                    <a:lnTo>
                      <a:pt x="258" y="182"/>
                    </a:lnTo>
                    <a:lnTo>
                      <a:pt x="246" y="170"/>
                    </a:lnTo>
                    <a:lnTo>
                      <a:pt x="234" y="160"/>
                    </a:lnTo>
                    <a:lnTo>
                      <a:pt x="216" y="140"/>
                    </a:lnTo>
                    <a:lnTo>
                      <a:pt x="202" y="120"/>
                    </a:lnTo>
                    <a:lnTo>
                      <a:pt x="196" y="104"/>
                    </a:lnTo>
                    <a:lnTo>
                      <a:pt x="194"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0" name="Freeform 15"/>
              <p:cNvSpPr>
                <a:spLocks/>
              </p:cNvSpPr>
              <p:nvPr/>
            </p:nvSpPr>
            <p:spPr bwMode="auto">
              <a:xfrm>
                <a:off x="-2251075" y="1073150"/>
                <a:ext cx="587375" cy="1174750"/>
              </a:xfrm>
              <a:custGeom>
                <a:avLst/>
                <a:gdLst>
                  <a:gd name="T0" fmla="*/ 368 w 370"/>
                  <a:gd name="T1" fmla="*/ 360 h 740"/>
                  <a:gd name="T2" fmla="*/ 356 w 370"/>
                  <a:gd name="T3" fmla="*/ 272 h 740"/>
                  <a:gd name="T4" fmla="*/ 332 w 370"/>
                  <a:gd name="T5" fmla="*/ 202 h 740"/>
                  <a:gd name="T6" fmla="*/ 294 w 370"/>
                  <a:gd name="T7" fmla="*/ 144 h 740"/>
                  <a:gd name="T8" fmla="*/ 246 w 370"/>
                  <a:gd name="T9" fmla="*/ 98 h 740"/>
                  <a:gd name="T10" fmla="*/ 190 w 370"/>
                  <a:gd name="T11" fmla="*/ 62 h 740"/>
                  <a:gd name="T12" fmla="*/ 130 w 370"/>
                  <a:gd name="T13" fmla="*/ 36 h 740"/>
                  <a:gd name="T14" fmla="*/ 66 w 370"/>
                  <a:gd name="T15" fmla="*/ 16 h 740"/>
                  <a:gd name="T16" fmla="*/ 0 w 370"/>
                  <a:gd name="T17" fmla="*/ 0 h 740"/>
                  <a:gd name="T18" fmla="*/ 0 w 370"/>
                  <a:gd name="T19" fmla="*/ 204 h 740"/>
                  <a:gd name="T20" fmla="*/ 80 w 370"/>
                  <a:gd name="T21" fmla="*/ 228 h 740"/>
                  <a:gd name="T22" fmla="*/ 122 w 370"/>
                  <a:gd name="T23" fmla="*/ 250 h 740"/>
                  <a:gd name="T24" fmla="*/ 144 w 370"/>
                  <a:gd name="T25" fmla="*/ 270 h 740"/>
                  <a:gd name="T26" fmla="*/ 160 w 370"/>
                  <a:gd name="T27" fmla="*/ 292 h 740"/>
                  <a:gd name="T28" fmla="*/ 172 w 370"/>
                  <a:gd name="T29" fmla="*/ 318 h 740"/>
                  <a:gd name="T30" fmla="*/ 178 w 370"/>
                  <a:gd name="T31" fmla="*/ 350 h 740"/>
                  <a:gd name="T32" fmla="*/ 180 w 370"/>
                  <a:gd name="T33" fmla="*/ 366 h 740"/>
                  <a:gd name="T34" fmla="*/ 178 w 370"/>
                  <a:gd name="T35" fmla="*/ 406 h 740"/>
                  <a:gd name="T36" fmla="*/ 166 w 370"/>
                  <a:gd name="T37" fmla="*/ 444 h 740"/>
                  <a:gd name="T38" fmla="*/ 140 w 370"/>
                  <a:gd name="T39" fmla="*/ 480 h 740"/>
                  <a:gd name="T40" fmla="*/ 90 w 370"/>
                  <a:gd name="T41" fmla="*/ 514 h 740"/>
                  <a:gd name="T42" fmla="*/ 68 w 370"/>
                  <a:gd name="T43" fmla="*/ 524 h 740"/>
                  <a:gd name="T44" fmla="*/ 0 w 370"/>
                  <a:gd name="T45" fmla="*/ 544 h 740"/>
                  <a:gd name="T46" fmla="*/ 0 w 370"/>
                  <a:gd name="T47" fmla="*/ 740 h 740"/>
                  <a:gd name="T48" fmla="*/ 38 w 370"/>
                  <a:gd name="T49" fmla="*/ 734 h 740"/>
                  <a:gd name="T50" fmla="*/ 126 w 370"/>
                  <a:gd name="T51" fmla="*/ 710 h 740"/>
                  <a:gd name="T52" fmla="*/ 174 w 370"/>
                  <a:gd name="T53" fmla="*/ 692 h 740"/>
                  <a:gd name="T54" fmla="*/ 220 w 370"/>
                  <a:gd name="T55" fmla="*/ 662 h 740"/>
                  <a:gd name="T56" fmla="*/ 262 w 370"/>
                  <a:gd name="T57" fmla="*/ 630 h 740"/>
                  <a:gd name="T58" fmla="*/ 296 w 370"/>
                  <a:gd name="T59" fmla="*/ 594 h 740"/>
                  <a:gd name="T60" fmla="*/ 326 w 370"/>
                  <a:gd name="T61" fmla="*/ 554 h 740"/>
                  <a:gd name="T62" fmla="*/ 346 w 370"/>
                  <a:gd name="T63" fmla="*/ 512 h 740"/>
                  <a:gd name="T64" fmla="*/ 362 w 370"/>
                  <a:gd name="T65" fmla="*/ 464 h 740"/>
                  <a:gd name="T66" fmla="*/ 368 w 370"/>
                  <a:gd name="T67" fmla="*/ 414 h 740"/>
                  <a:gd name="T68" fmla="*/ 368 w 370"/>
                  <a:gd name="T69" fmla="*/ 36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0" h="740">
                    <a:moveTo>
                      <a:pt x="368" y="360"/>
                    </a:moveTo>
                    <a:lnTo>
                      <a:pt x="368" y="360"/>
                    </a:lnTo>
                    <a:lnTo>
                      <a:pt x="364" y="314"/>
                    </a:lnTo>
                    <a:lnTo>
                      <a:pt x="356" y="272"/>
                    </a:lnTo>
                    <a:lnTo>
                      <a:pt x="346" y="236"/>
                    </a:lnTo>
                    <a:lnTo>
                      <a:pt x="332" y="202"/>
                    </a:lnTo>
                    <a:lnTo>
                      <a:pt x="314" y="172"/>
                    </a:lnTo>
                    <a:lnTo>
                      <a:pt x="294" y="144"/>
                    </a:lnTo>
                    <a:lnTo>
                      <a:pt x="272" y="120"/>
                    </a:lnTo>
                    <a:lnTo>
                      <a:pt x="246" y="98"/>
                    </a:lnTo>
                    <a:lnTo>
                      <a:pt x="220" y="80"/>
                    </a:lnTo>
                    <a:lnTo>
                      <a:pt x="190" y="62"/>
                    </a:lnTo>
                    <a:lnTo>
                      <a:pt x="160" y="48"/>
                    </a:lnTo>
                    <a:lnTo>
                      <a:pt x="130" y="36"/>
                    </a:lnTo>
                    <a:lnTo>
                      <a:pt x="98" y="24"/>
                    </a:lnTo>
                    <a:lnTo>
                      <a:pt x="66" y="16"/>
                    </a:lnTo>
                    <a:lnTo>
                      <a:pt x="0" y="0"/>
                    </a:lnTo>
                    <a:lnTo>
                      <a:pt x="0" y="0"/>
                    </a:lnTo>
                    <a:lnTo>
                      <a:pt x="0" y="204"/>
                    </a:lnTo>
                    <a:lnTo>
                      <a:pt x="0" y="204"/>
                    </a:lnTo>
                    <a:lnTo>
                      <a:pt x="44" y="216"/>
                    </a:lnTo>
                    <a:lnTo>
                      <a:pt x="80" y="228"/>
                    </a:lnTo>
                    <a:lnTo>
                      <a:pt x="110" y="242"/>
                    </a:lnTo>
                    <a:lnTo>
                      <a:pt x="122" y="250"/>
                    </a:lnTo>
                    <a:lnTo>
                      <a:pt x="134" y="260"/>
                    </a:lnTo>
                    <a:lnTo>
                      <a:pt x="144" y="270"/>
                    </a:lnTo>
                    <a:lnTo>
                      <a:pt x="154" y="280"/>
                    </a:lnTo>
                    <a:lnTo>
                      <a:pt x="160" y="292"/>
                    </a:lnTo>
                    <a:lnTo>
                      <a:pt x="166" y="304"/>
                    </a:lnTo>
                    <a:lnTo>
                      <a:pt x="172" y="318"/>
                    </a:lnTo>
                    <a:lnTo>
                      <a:pt x="176" y="332"/>
                    </a:lnTo>
                    <a:lnTo>
                      <a:pt x="178" y="350"/>
                    </a:lnTo>
                    <a:lnTo>
                      <a:pt x="180" y="366"/>
                    </a:lnTo>
                    <a:lnTo>
                      <a:pt x="180" y="366"/>
                    </a:lnTo>
                    <a:lnTo>
                      <a:pt x="180" y="386"/>
                    </a:lnTo>
                    <a:lnTo>
                      <a:pt x="178" y="406"/>
                    </a:lnTo>
                    <a:lnTo>
                      <a:pt x="174" y="424"/>
                    </a:lnTo>
                    <a:lnTo>
                      <a:pt x="166" y="444"/>
                    </a:lnTo>
                    <a:lnTo>
                      <a:pt x="156" y="462"/>
                    </a:lnTo>
                    <a:lnTo>
                      <a:pt x="140" y="480"/>
                    </a:lnTo>
                    <a:lnTo>
                      <a:pt x="118" y="498"/>
                    </a:lnTo>
                    <a:lnTo>
                      <a:pt x="90" y="514"/>
                    </a:lnTo>
                    <a:lnTo>
                      <a:pt x="90" y="514"/>
                    </a:lnTo>
                    <a:lnTo>
                      <a:pt x="68" y="524"/>
                    </a:lnTo>
                    <a:lnTo>
                      <a:pt x="46" y="532"/>
                    </a:lnTo>
                    <a:lnTo>
                      <a:pt x="0" y="544"/>
                    </a:lnTo>
                    <a:lnTo>
                      <a:pt x="0" y="544"/>
                    </a:lnTo>
                    <a:lnTo>
                      <a:pt x="0" y="740"/>
                    </a:lnTo>
                    <a:lnTo>
                      <a:pt x="0" y="740"/>
                    </a:lnTo>
                    <a:lnTo>
                      <a:pt x="38" y="734"/>
                    </a:lnTo>
                    <a:lnTo>
                      <a:pt x="82" y="724"/>
                    </a:lnTo>
                    <a:lnTo>
                      <a:pt x="126" y="710"/>
                    </a:lnTo>
                    <a:lnTo>
                      <a:pt x="174" y="692"/>
                    </a:lnTo>
                    <a:lnTo>
                      <a:pt x="174" y="692"/>
                    </a:lnTo>
                    <a:lnTo>
                      <a:pt x="198" y="678"/>
                    </a:lnTo>
                    <a:lnTo>
                      <a:pt x="220" y="662"/>
                    </a:lnTo>
                    <a:lnTo>
                      <a:pt x="242" y="648"/>
                    </a:lnTo>
                    <a:lnTo>
                      <a:pt x="262" y="630"/>
                    </a:lnTo>
                    <a:lnTo>
                      <a:pt x="280" y="612"/>
                    </a:lnTo>
                    <a:lnTo>
                      <a:pt x="296" y="594"/>
                    </a:lnTo>
                    <a:lnTo>
                      <a:pt x="312" y="576"/>
                    </a:lnTo>
                    <a:lnTo>
                      <a:pt x="326" y="554"/>
                    </a:lnTo>
                    <a:lnTo>
                      <a:pt x="336" y="534"/>
                    </a:lnTo>
                    <a:lnTo>
                      <a:pt x="346" y="512"/>
                    </a:lnTo>
                    <a:lnTo>
                      <a:pt x="356" y="488"/>
                    </a:lnTo>
                    <a:lnTo>
                      <a:pt x="362" y="464"/>
                    </a:lnTo>
                    <a:lnTo>
                      <a:pt x="366" y="440"/>
                    </a:lnTo>
                    <a:lnTo>
                      <a:pt x="368" y="414"/>
                    </a:lnTo>
                    <a:lnTo>
                      <a:pt x="370" y="388"/>
                    </a:lnTo>
                    <a:lnTo>
                      <a:pt x="368" y="360"/>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1" name="Freeform 16"/>
              <p:cNvSpPr>
                <a:spLocks/>
              </p:cNvSpPr>
              <p:nvPr/>
            </p:nvSpPr>
            <p:spPr bwMode="auto">
              <a:xfrm>
                <a:off x="-2251075" y="1073150"/>
                <a:ext cx="587375" cy="1174750"/>
              </a:xfrm>
              <a:custGeom>
                <a:avLst/>
                <a:gdLst>
                  <a:gd name="T0" fmla="*/ 368 w 370"/>
                  <a:gd name="T1" fmla="*/ 360 h 740"/>
                  <a:gd name="T2" fmla="*/ 356 w 370"/>
                  <a:gd name="T3" fmla="*/ 272 h 740"/>
                  <a:gd name="T4" fmla="*/ 332 w 370"/>
                  <a:gd name="T5" fmla="*/ 202 h 740"/>
                  <a:gd name="T6" fmla="*/ 294 w 370"/>
                  <a:gd name="T7" fmla="*/ 144 h 740"/>
                  <a:gd name="T8" fmla="*/ 246 w 370"/>
                  <a:gd name="T9" fmla="*/ 98 h 740"/>
                  <a:gd name="T10" fmla="*/ 190 w 370"/>
                  <a:gd name="T11" fmla="*/ 62 h 740"/>
                  <a:gd name="T12" fmla="*/ 130 w 370"/>
                  <a:gd name="T13" fmla="*/ 36 h 740"/>
                  <a:gd name="T14" fmla="*/ 66 w 370"/>
                  <a:gd name="T15" fmla="*/ 16 h 740"/>
                  <a:gd name="T16" fmla="*/ 0 w 370"/>
                  <a:gd name="T17" fmla="*/ 0 h 740"/>
                  <a:gd name="T18" fmla="*/ 0 w 370"/>
                  <a:gd name="T19" fmla="*/ 204 h 740"/>
                  <a:gd name="T20" fmla="*/ 80 w 370"/>
                  <a:gd name="T21" fmla="*/ 228 h 740"/>
                  <a:gd name="T22" fmla="*/ 122 w 370"/>
                  <a:gd name="T23" fmla="*/ 250 h 740"/>
                  <a:gd name="T24" fmla="*/ 144 w 370"/>
                  <a:gd name="T25" fmla="*/ 270 h 740"/>
                  <a:gd name="T26" fmla="*/ 160 w 370"/>
                  <a:gd name="T27" fmla="*/ 292 h 740"/>
                  <a:gd name="T28" fmla="*/ 172 w 370"/>
                  <a:gd name="T29" fmla="*/ 318 h 740"/>
                  <a:gd name="T30" fmla="*/ 178 w 370"/>
                  <a:gd name="T31" fmla="*/ 350 h 740"/>
                  <a:gd name="T32" fmla="*/ 180 w 370"/>
                  <a:gd name="T33" fmla="*/ 366 h 740"/>
                  <a:gd name="T34" fmla="*/ 178 w 370"/>
                  <a:gd name="T35" fmla="*/ 406 h 740"/>
                  <a:gd name="T36" fmla="*/ 166 w 370"/>
                  <a:gd name="T37" fmla="*/ 444 h 740"/>
                  <a:gd name="T38" fmla="*/ 140 w 370"/>
                  <a:gd name="T39" fmla="*/ 480 h 740"/>
                  <a:gd name="T40" fmla="*/ 90 w 370"/>
                  <a:gd name="T41" fmla="*/ 514 h 740"/>
                  <a:gd name="T42" fmla="*/ 68 w 370"/>
                  <a:gd name="T43" fmla="*/ 524 h 740"/>
                  <a:gd name="T44" fmla="*/ 0 w 370"/>
                  <a:gd name="T45" fmla="*/ 544 h 740"/>
                  <a:gd name="T46" fmla="*/ 0 w 370"/>
                  <a:gd name="T47" fmla="*/ 740 h 740"/>
                  <a:gd name="T48" fmla="*/ 38 w 370"/>
                  <a:gd name="T49" fmla="*/ 734 h 740"/>
                  <a:gd name="T50" fmla="*/ 126 w 370"/>
                  <a:gd name="T51" fmla="*/ 710 h 740"/>
                  <a:gd name="T52" fmla="*/ 174 w 370"/>
                  <a:gd name="T53" fmla="*/ 692 h 740"/>
                  <a:gd name="T54" fmla="*/ 220 w 370"/>
                  <a:gd name="T55" fmla="*/ 662 h 740"/>
                  <a:gd name="T56" fmla="*/ 262 w 370"/>
                  <a:gd name="T57" fmla="*/ 630 h 740"/>
                  <a:gd name="T58" fmla="*/ 296 w 370"/>
                  <a:gd name="T59" fmla="*/ 594 h 740"/>
                  <a:gd name="T60" fmla="*/ 326 w 370"/>
                  <a:gd name="T61" fmla="*/ 554 h 740"/>
                  <a:gd name="T62" fmla="*/ 346 w 370"/>
                  <a:gd name="T63" fmla="*/ 512 h 740"/>
                  <a:gd name="T64" fmla="*/ 362 w 370"/>
                  <a:gd name="T65" fmla="*/ 464 h 740"/>
                  <a:gd name="T66" fmla="*/ 368 w 370"/>
                  <a:gd name="T67" fmla="*/ 414 h 740"/>
                  <a:gd name="T68" fmla="*/ 368 w 370"/>
                  <a:gd name="T69" fmla="*/ 36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0" h="740">
                    <a:moveTo>
                      <a:pt x="368" y="360"/>
                    </a:moveTo>
                    <a:lnTo>
                      <a:pt x="368" y="360"/>
                    </a:lnTo>
                    <a:lnTo>
                      <a:pt x="364" y="314"/>
                    </a:lnTo>
                    <a:lnTo>
                      <a:pt x="356" y="272"/>
                    </a:lnTo>
                    <a:lnTo>
                      <a:pt x="346" y="236"/>
                    </a:lnTo>
                    <a:lnTo>
                      <a:pt x="332" y="202"/>
                    </a:lnTo>
                    <a:lnTo>
                      <a:pt x="314" y="172"/>
                    </a:lnTo>
                    <a:lnTo>
                      <a:pt x="294" y="144"/>
                    </a:lnTo>
                    <a:lnTo>
                      <a:pt x="272" y="120"/>
                    </a:lnTo>
                    <a:lnTo>
                      <a:pt x="246" y="98"/>
                    </a:lnTo>
                    <a:lnTo>
                      <a:pt x="220" y="80"/>
                    </a:lnTo>
                    <a:lnTo>
                      <a:pt x="190" y="62"/>
                    </a:lnTo>
                    <a:lnTo>
                      <a:pt x="160" y="48"/>
                    </a:lnTo>
                    <a:lnTo>
                      <a:pt x="130" y="36"/>
                    </a:lnTo>
                    <a:lnTo>
                      <a:pt x="98" y="24"/>
                    </a:lnTo>
                    <a:lnTo>
                      <a:pt x="66" y="16"/>
                    </a:lnTo>
                    <a:lnTo>
                      <a:pt x="0" y="0"/>
                    </a:lnTo>
                    <a:lnTo>
                      <a:pt x="0" y="0"/>
                    </a:lnTo>
                    <a:lnTo>
                      <a:pt x="0" y="204"/>
                    </a:lnTo>
                    <a:lnTo>
                      <a:pt x="0" y="204"/>
                    </a:lnTo>
                    <a:lnTo>
                      <a:pt x="44" y="216"/>
                    </a:lnTo>
                    <a:lnTo>
                      <a:pt x="80" y="228"/>
                    </a:lnTo>
                    <a:lnTo>
                      <a:pt x="110" y="242"/>
                    </a:lnTo>
                    <a:lnTo>
                      <a:pt x="122" y="250"/>
                    </a:lnTo>
                    <a:lnTo>
                      <a:pt x="134" y="260"/>
                    </a:lnTo>
                    <a:lnTo>
                      <a:pt x="144" y="270"/>
                    </a:lnTo>
                    <a:lnTo>
                      <a:pt x="154" y="280"/>
                    </a:lnTo>
                    <a:lnTo>
                      <a:pt x="160" y="292"/>
                    </a:lnTo>
                    <a:lnTo>
                      <a:pt x="166" y="304"/>
                    </a:lnTo>
                    <a:lnTo>
                      <a:pt x="172" y="318"/>
                    </a:lnTo>
                    <a:lnTo>
                      <a:pt x="176" y="332"/>
                    </a:lnTo>
                    <a:lnTo>
                      <a:pt x="178" y="350"/>
                    </a:lnTo>
                    <a:lnTo>
                      <a:pt x="180" y="366"/>
                    </a:lnTo>
                    <a:lnTo>
                      <a:pt x="180" y="366"/>
                    </a:lnTo>
                    <a:lnTo>
                      <a:pt x="180" y="386"/>
                    </a:lnTo>
                    <a:lnTo>
                      <a:pt x="178" y="406"/>
                    </a:lnTo>
                    <a:lnTo>
                      <a:pt x="174" y="424"/>
                    </a:lnTo>
                    <a:lnTo>
                      <a:pt x="166" y="444"/>
                    </a:lnTo>
                    <a:lnTo>
                      <a:pt x="156" y="462"/>
                    </a:lnTo>
                    <a:lnTo>
                      <a:pt x="140" y="480"/>
                    </a:lnTo>
                    <a:lnTo>
                      <a:pt x="118" y="498"/>
                    </a:lnTo>
                    <a:lnTo>
                      <a:pt x="90" y="514"/>
                    </a:lnTo>
                    <a:lnTo>
                      <a:pt x="90" y="514"/>
                    </a:lnTo>
                    <a:lnTo>
                      <a:pt x="68" y="524"/>
                    </a:lnTo>
                    <a:lnTo>
                      <a:pt x="46" y="532"/>
                    </a:lnTo>
                    <a:lnTo>
                      <a:pt x="0" y="544"/>
                    </a:lnTo>
                    <a:lnTo>
                      <a:pt x="0" y="544"/>
                    </a:lnTo>
                    <a:lnTo>
                      <a:pt x="0" y="740"/>
                    </a:lnTo>
                    <a:lnTo>
                      <a:pt x="0" y="740"/>
                    </a:lnTo>
                    <a:lnTo>
                      <a:pt x="38" y="734"/>
                    </a:lnTo>
                    <a:lnTo>
                      <a:pt x="82" y="724"/>
                    </a:lnTo>
                    <a:lnTo>
                      <a:pt x="126" y="710"/>
                    </a:lnTo>
                    <a:lnTo>
                      <a:pt x="174" y="692"/>
                    </a:lnTo>
                    <a:lnTo>
                      <a:pt x="174" y="692"/>
                    </a:lnTo>
                    <a:lnTo>
                      <a:pt x="198" y="678"/>
                    </a:lnTo>
                    <a:lnTo>
                      <a:pt x="220" y="662"/>
                    </a:lnTo>
                    <a:lnTo>
                      <a:pt x="242" y="648"/>
                    </a:lnTo>
                    <a:lnTo>
                      <a:pt x="262" y="630"/>
                    </a:lnTo>
                    <a:lnTo>
                      <a:pt x="280" y="612"/>
                    </a:lnTo>
                    <a:lnTo>
                      <a:pt x="296" y="594"/>
                    </a:lnTo>
                    <a:lnTo>
                      <a:pt x="312" y="576"/>
                    </a:lnTo>
                    <a:lnTo>
                      <a:pt x="326" y="554"/>
                    </a:lnTo>
                    <a:lnTo>
                      <a:pt x="336" y="534"/>
                    </a:lnTo>
                    <a:lnTo>
                      <a:pt x="346" y="512"/>
                    </a:lnTo>
                    <a:lnTo>
                      <a:pt x="356" y="488"/>
                    </a:lnTo>
                    <a:lnTo>
                      <a:pt x="362" y="464"/>
                    </a:lnTo>
                    <a:lnTo>
                      <a:pt x="366" y="440"/>
                    </a:lnTo>
                    <a:lnTo>
                      <a:pt x="368" y="414"/>
                    </a:lnTo>
                    <a:lnTo>
                      <a:pt x="370" y="388"/>
                    </a:lnTo>
                    <a:lnTo>
                      <a:pt x="368" y="3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3" name="Freeform 18"/>
              <p:cNvSpPr>
                <a:spLocks/>
              </p:cNvSpPr>
              <p:nvPr/>
            </p:nvSpPr>
            <p:spPr bwMode="auto">
              <a:xfrm>
                <a:off x="-2251075" y="263525"/>
                <a:ext cx="546100" cy="641350"/>
              </a:xfrm>
              <a:custGeom>
                <a:avLst/>
                <a:gdLst>
                  <a:gd name="T0" fmla="*/ 154 w 344"/>
                  <a:gd name="T1" fmla="*/ 312 h 404"/>
                  <a:gd name="T2" fmla="*/ 154 w 344"/>
                  <a:gd name="T3" fmla="*/ 312 h 404"/>
                  <a:gd name="T4" fmla="*/ 156 w 344"/>
                  <a:gd name="T5" fmla="*/ 330 h 404"/>
                  <a:gd name="T6" fmla="*/ 162 w 344"/>
                  <a:gd name="T7" fmla="*/ 348 h 404"/>
                  <a:gd name="T8" fmla="*/ 172 w 344"/>
                  <a:gd name="T9" fmla="*/ 364 h 404"/>
                  <a:gd name="T10" fmla="*/ 186 w 344"/>
                  <a:gd name="T11" fmla="*/ 376 h 404"/>
                  <a:gd name="T12" fmla="*/ 200 w 344"/>
                  <a:gd name="T13" fmla="*/ 388 h 404"/>
                  <a:gd name="T14" fmla="*/ 216 w 344"/>
                  <a:gd name="T15" fmla="*/ 396 h 404"/>
                  <a:gd name="T16" fmla="*/ 234 w 344"/>
                  <a:gd name="T17" fmla="*/ 402 h 404"/>
                  <a:gd name="T18" fmla="*/ 252 w 344"/>
                  <a:gd name="T19" fmla="*/ 404 h 404"/>
                  <a:gd name="T20" fmla="*/ 252 w 344"/>
                  <a:gd name="T21" fmla="*/ 404 h 404"/>
                  <a:gd name="T22" fmla="*/ 272 w 344"/>
                  <a:gd name="T23" fmla="*/ 400 h 404"/>
                  <a:gd name="T24" fmla="*/ 292 w 344"/>
                  <a:gd name="T25" fmla="*/ 392 h 404"/>
                  <a:gd name="T26" fmla="*/ 308 w 344"/>
                  <a:gd name="T27" fmla="*/ 382 h 404"/>
                  <a:gd name="T28" fmla="*/ 322 w 344"/>
                  <a:gd name="T29" fmla="*/ 370 h 404"/>
                  <a:gd name="T30" fmla="*/ 332 w 344"/>
                  <a:gd name="T31" fmla="*/ 354 h 404"/>
                  <a:gd name="T32" fmla="*/ 340 w 344"/>
                  <a:gd name="T33" fmla="*/ 338 h 404"/>
                  <a:gd name="T34" fmla="*/ 344 w 344"/>
                  <a:gd name="T35" fmla="*/ 320 h 404"/>
                  <a:gd name="T36" fmla="*/ 344 w 344"/>
                  <a:gd name="T37" fmla="*/ 300 h 404"/>
                  <a:gd name="T38" fmla="*/ 344 w 344"/>
                  <a:gd name="T39" fmla="*/ 300 h 404"/>
                  <a:gd name="T40" fmla="*/ 342 w 344"/>
                  <a:gd name="T41" fmla="*/ 276 h 404"/>
                  <a:gd name="T42" fmla="*/ 336 w 344"/>
                  <a:gd name="T43" fmla="*/ 254 h 404"/>
                  <a:gd name="T44" fmla="*/ 328 w 344"/>
                  <a:gd name="T45" fmla="*/ 230 h 404"/>
                  <a:gd name="T46" fmla="*/ 318 w 344"/>
                  <a:gd name="T47" fmla="*/ 208 h 404"/>
                  <a:gd name="T48" fmla="*/ 306 w 344"/>
                  <a:gd name="T49" fmla="*/ 184 h 404"/>
                  <a:gd name="T50" fmla="*/ 290 w 344"/>
                  <a:gd name="T51" fmla="*/ 162 h 404"/>
                  <a:gd name="T52" fmla="*/ 272 w 344"/>
                  <a:gd name="T53" fmla="*/ 140 h 404"/>
                  <a:gd name="T54" fmla="*/ 252 w 344"/>
                  <a:gd name="T55" fmla="*/ 118 h 404"/>
                  <a:gd name="T56" fmla="*/ 228 w 344"/>
                  <a:gd name="T57" fmla="*/ 98 h 404"/>
                  <a:gd name="T58" fmla="*/ 202 w 344"/>
                  <a:gd name="T59" fmla="*/ 78 h 404"/>
                  <a:gd name="T60" fmla="*/ 174 w 344"/>
                  <a:gd name="T61" fmla="*/ 60 h 404"/>
                  <a:gd name="T62" fmla="*/ 144 w 344"/>
                  <a:gd name="T63" fmla="*/ 44 h 404"/>
                  <a:gd name="T64" fmla="*/ 112 w 344"/>
                  <a:gd name="T65" fmla="*/ 30 h 404"/>
                  <a:gd name="T66" fmla="*/ 76 w 344"/>
                  <a:gd name="T67" fmla="*/ 18 h 404"/>
                  <a:gd name="T68" fmla="*/ 40 w 344"/>
                  <a:gd name="T69" fmla="*/ 6 h 404"/>
                  <a:gd name="T70" fmla="*/ 0 w 344"/>
                  <a:gd name="T71" fmla="*/ 0 h 404"/>
                  <a:gd name="T72" fmla="*/ 0 w 344"/>
                  <a:gd name="T73" fmla="*/ 0 h 404"/>
                  <a:gd name="T74" fmla="*/ 0 w 344"/>
                  <a:gd name="T75" fmla="*/ 194 h 404"/>
                  <a:gd name="T76" fmla="*/ 0 w 344"/>
                  <a:gd name="T77" fmla="*/ 194 h 404"/>
                  <a:gd name="T78" fmla="*/ 36 w 344"/>
                  <a:gd name="T79" fmla="*/ 206 h 404"/>
                  <a:gd name="T80" fmla="*/ 68 w 344"/>
                  <a:gd name="T81" fmla="*/ 220 h 404"/>
                  <a:gd name="T82" fmla="*/ 94 w 344"/>
                  <a:gd name="T83" fmla="*/ 236 h 404"/>
                  <a:gd name="T84" fmla="*/ 114 w 344"/>
                  <a:gd name="T85" fmla="*/ 254 h 404"/>
                  <a:gd name="T86" fmla="*/ 130 w 344"/>
                  <a:gd name="T87" fmla="*/ 270 h 404"/>
                  <a:gd name="T88" fmla="*/ 142 w 344"/>
                  <a:gd name="T89" fmla="*/ 286 h 404"/>
                  <a:gd name="T90" fmla="*/ 150 w 344"/>
                  <a:gd name="T91" fmla="*/ 300 h 404"/>
                  <a:gd name="T92" fmla="*/ 154 w 344"/>
                  <a:gd name="T93" fmla="*/ 31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4" h="404">
                    <a:moveTo>
                      <a:pt x="154" y="312"/>
                    </a:moveTo>
                    <a:lnTo>
                      <a:pt x="154" y="312"/>
                    </a:lnTo>
                    <a:lnTo>
                      <a:pt x="156" y="330"/>
                    </a:lnTo>
                    <a:lnTo>
                      <a:pt x="162" y="348"/>
                    </a:lnTo>
                    <a:lnTo>
                      <a:pt x="172" y="364"/>
                    </a:lnTo>
                    <a:lnTo>
                      <a:pt x="186" y="376"/>
                    </a:lnTo>
                    <a:lnTo>
                      <a:pt x="200" y="388"/>
                    </a:lnTo>
                    <a:lnTo>
                      <a:pt x="216" y="396"/>
                    </a:lnTo>
                    <a:lnTo>
                      <a:pt x="234" y="402"/>
                    </a:lnTo>
                    <a:lnTo>
                      <a:pt x="252" y="404"/>
                    </a:lnTo>
                    <a:lnTo>
                      <a:pt x="252" y="404"/>
                    </a:lnTo>
                    <a:lnTo>
                      <a:pt x="272" y="400"/>
                    </a:lnTo>
                    <a:lnTo>
                      <a:pt x="292" y="392"/>
                    </a:lnTo>
                    <a:lnTo>
                      <a:pt x="308" y="382"/>
                    </a:lnTo>
                    <a:lnTo>
                      <a:pt x="322" y="370"/>
                    </a:lnTo>
                    <a:lnTo>
                      <a:pt x="332" y="354"/>
                    </a:lnTo>
                    <a:lnTo>
                      <a:pt x="340" y="338"/>
                    </a:lnTo>
                    <a:lnTo>
                      <a:pt x="344" y="320"/>
                    </a:lnTo>
                    <a:lnTo>
                      <a:pt x="344" y="300"/>
                    </a:lnTo>
                    <a:lnTo>
                      <a:pt x="344" y="300"/>
                    </a:lnTo>
                    <a:lnTo>
                      <a:pt x="342" y="276"/>
                    </a:lnTo>
                    <a:lnTo>
                      <a:pt x="336" y="254"/>
                    </a:lnTo>
                    <a:lnTo>
                      <a:pt x="328" y="230"/>
                    </a:lnTo>
                    <a:lnTo>
                      <a:pt x="318" y="208"/>
                    </a:lnTo>
                    <a:lnTo>
                      <a:pt x="306" y="184"/>
                    </a:lnTo>
                    <a:lnTo>
                      <a:pt x="290" y="162"/>
                    </a:lnTo>
                    <a:lnTo>
                      <a:pt x="272" y="140"/>
                    </a:lnTo>
                    <a:lnTo>
                      <a:pt x="252" y="118"/>
                    </a:lnTo>
                    <a:lnTo>
                      <a:pt x="228" y="98"/>
                    </a:lnTo>
                    <a:lnTo>
                      <a:pt x="202" y="78"/>
                    </a:lnTo>
                    <a:lnTo>
                      <a:pt x="174" y="60"/>
                    </a:lnTo>
                    <a:lnTo>
                      <a:pt x="144" y="44"/>
                    </a:lnTo>
                    <a:lnTo>
                      <a:pt x="112" y="30"/>
                    </a:lnTo>
                    <a:lnTo>
                      <a:pt x="76" y="18"/>
                    </a:lnTo>
                    <a:lnTo>
                      <a:pt x="40" y="6"/>
                    </a:lnTo>
                    <a:lnTo>
                      <a:pt x="0" y="0"/>
                    </a:lnTo>
                    <a:lnTo>
                      <a:pt x="0" y="0"/>
                    </a:lnTo>
                    <a:lnTo>
                      <a:pt x="0" y="194"/>
                    </a:lnTo>
                    <a:lnTo>
                      <a:pt x="0" y="194"/>
                    </a:lnTo>
                    <a:lnTo>
                      <a:pt x="36" y="206"/>
                    </a:lnTo>
                    <a:lnTo>
                      <a:pt x="68" y="220"/>
                    </a:lnTo>
                    <a:lnTo>
                      <a:pt x="94" y="236"/>
                    </a:lnTo>
                    <a:lnTo>
                      <a:pt x="114" y="254"/>
                    </a:lnTo>
                    <a:lnTo>
                      <a:pt x="130" y="270"/>
                    </a:lnTo>
                    <a:lnTo>
                      <a:pt x="142" y="286"/>
                    </a:lnTo>
                    <a:lnTo>
                      <a:pt x="150" y="300"/>
                    </a:lnTo>
                    <a:lnTo>
                      <a:pt x="154" y="312"/>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4" name="Freeform 19"/>
              <p:cNvSpPr>
                <a:spLocks/>
              </p:cNvSpPr>
              <p:nvPr/>
            </p:nvSpPr>
            <p:spPr bwMode="auto">
              <a:xfrm>
                <a:off x="-2251075" y="263525"/>
                <a:ext cx="546100" cy="641350"/>
              </a:xfrm>
              <a:custGeom>
                <a:avLst/>
                <a:gdLst>
                  <a:gd name="T0" fmla="*/ 154 w 344"/>
                  <a:gd name="T1" fmla="*/ 312 h 404"/>
                  <a:gd name="T2" fmla="*/ 154 w 344"/>
                  <a:gd name="T3" fmla="*/ 312 h 404"/>
                  <a:gd name="T4" fmla="*/ 156 w 344"/>
                  <a:gd name="T5" fmla="*/ 330 h 404"/>
                  <a:gd name="T6" fmla="*/ 162 w 344"/>
                  <a:gd name="T7" fmla="*/ 348 h 404"/>
                  <a:gd name="T8" fmla="*/ 172 w 344"/>
                  <a:gd name="T9" fmla="*/ 364 h 404"/>
                  <a:gd name="T10" fmla="*/ 186 w 344"/>
                  <a:gd name="T11" fmla="*/ 376 h 404"/>
                  <a:gd name="T12" fmla="*/ 200 w 344"/>
                  <a:gd name="T13" fmla="*/ 388 h 404"/>
                  <a:gd name="T14" fmla="*/ 216 w 344"/>
                  <a:gd name="T15" fmla="*/ 396 h 404"/>
                  <a:gd name="T16" fmla="*/ 234 w 344"/>
                  <a:gd name="T17" fmla="*/ 402 h 404"/>
                  <a:gd name="T18" fmla="*/ 252 w 344"/>
                  <a:gd name="T19" fmla="*/ 404 h 404"/>
                  <a:gd name="T20" fmla="*/ 252 w 344"/>
                  <a:gd name="T21" fmla="*/ 404 h 404"/>
                  <a:gd name="T22" fmla="*/ 272 w 344"/>
                  <a:gd name="T23" fmla="*/ 400 h 404"/>
                  <a:gd name="T24" fmla="*/ 292 w 344"/>
                  <a:gd name="T25" fmla="*/ 392 h 404"/>
                  <a:gd name="T26" fmla="*/ 308 w 344"/>
                  <a:gd name="T27" fmla="*/ 382 h 404"/>
                  <a:gd name="T28" fmla="*/ 322 w 344"/>
                  <a:gd name="T29" fmla="*/ 370 h 404"/>
                  <a:gd name="T30" fmla="*/ 332 w 344"/>
                  <a:gd name="T31" fmla="*/ 354 h 404"/>
                  <a:gd name="T32" fmla="*/ 340 w 344"/>
                  <a:gd name="T33" fmla="*/ 338 h 404"/>
                  <a:gd name="T34" fmla="*/ 344 w 344"/>
                  <a:gd name="T35" fmla="*/ 320 h 404"/>
                  <a:gd name="T36" fmla="*/ 344 w 344"/>
                  <a:gd name="T37" fmla="*/ 300 h 404"/>
                  <a:gd name="T38" fmla="*/ 344 w 344"/>
                  <a:gd name="T39" fmla="*/ 300 h 404"/>
                  <a:gd name="T40" fmla="*/ 342 w 344"/>
                  <a:gd name="T41" fmla="*/ 276 h 404"/>
                  <a:gd name="T42" fmla="*/ 336 w 344"/>
                  <a:gd name="T43" fmla="*/ 254 h 404"/>
                  <a:gd name="T44" fmla="*/ 328 w 344"/>
                  <a:gd name="T45" fmla="*/ 230 h 404"/>
                  <a:gd name="T46" fmla="*/ 318 w 344"/>
                  <a:gd name="T47" fmla="*/ 208 h 404"/>
                  <a:gd name="T48" fmla="*/ 306 w 344"/>
                  <a:gd name="T49" fmla="*/ 184 h 404"/>
                  <a:gd name="T50" fmla="*/ 290 w 344"/>
                  <a:gd name="T51" fmla="*/ 162 h 404"/>
                  <a:gd name="T52" fmla="*/ 272 w 344"/>
                  <a:gd name="T53" fmla="*/ 140 h 404"/>
                  <a:gd name="T54" fmla="*/ 252 w 344"/>
                  <a:gd name="T55" fmla="*/ 118 h 404"/>
                  <a:gd name="T56" fmla="*/ 228 w 344"/>
                  <a:gd name="T57" fmla="*/ 98 h 404"/>
                  <a:gd name="T58" fmla="*/ 202 w 344"/>
                  <a:gd name="T59" fmla="*/ 78 h 404"/>
                  <a:gd name="T60" fmla="*/ 174 w 344"/>
                  <a:gd name="T61" fmla="*/ 60 h 404"/>
                  <a:gd name="T62" fmla="*/ 144 w 344"/>
                  <a:gd name="T63" fmla="*/ 44 h 404"/>
                  <a:gd name="T64" fmla="*/ 112 w 344"/>
                  <a:gd name="T65" fmla="*/ 30 h 404"/>
                  <a:gd name="T66" fmla="*/ 76 w 344"/>
                  <a:gd name="T67" fmla="*/ 18 h 404"/>
                  <a:gd name="T68" fmla="*/ 40 w 344"/>
                  <a:gd name="T69" fmla="*/ 6 h 404"/>
                  <a:gd name="T70" fmla="*/ 0 w 344"/>
                  <a:gd name="T71" fmla="*/ 0 h 404"/>
                  <a:gd name="T72" fmla="*/ 0 w 344"/>
                  <a:gd name="T73" fmla="*/ 0 h 404"/>
                  <a:gd name="T74" fmla="*/ 0 w 344"/>
                  <a:gd name="T75" fmla="*/ 194 h 404"/>
                  <a:gd name="T76" fmla="*/ 0 w 344"/>
                  <a:gd name="T77" fmla="*/ 194 h 404"/>
                  <a:gd name="T78" fmla="*/ 36 w 344"/>
                  <a:gd name="T79" fmla="*/ 206 h 404"/>
                  <a:gd name="T80" fmla="*/ 68 w 344"/>
                  <a:gd name="T81" fmla="*/ 220 h 404"/>
                  <a:gd name="T82" fmla="*/ 94 w 344"/>
                  <a:gd name="T83" fmla="*/ 236 h 404"/>
                  <a:gd name="T84" fmla="*/ 114 w 344"/>
                  <a:gd name="T85" fmla="*/ 254 h 404"/>
                  <a:gd name="T86" fmla="*/ 130 w 344"/>
                  <a:gd name="T87" fmla="*/ 270 h 404"/>
                  <a:gd name="T88" fmla="*/ 142 w 344"/>
                  <a:gd name="T89" fmla="*/ 286 h 404"/>
                  <a:gd name="T90" fmla="*/ 150 w 344"/>
                  <a:gd name="T91" fmla="*/ 300 h 404"/>
                  <a:gd name="T92" fmla="*/ 154 w 344"/>
                  <a:gd name="T93" fmla="*/ 31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4" h="404">
                    <a:moveTo>
                      <a:pt x="154" y="312"/>
                    </a:moveTo>
                    <a:lnTo>
                      <a:pt x="154" y="312"/>
                    </a:lnTo>
                    <a:lnTo>
                      <a:pt x="156" y="330"/>
                    </a:lnTo>
                    <a:lnTo>
                      <a:pt x="162" y="348"/>
                    </a:lnTo>
                    <a:lnTo>
                      <a:pt x="172" y="364"/>
                    </a:lnTo>
                    <a:lnTo>
                      <a:pt x="186" y="376"/>
                    </a:lnTo>
                    <a:lnTo>
                      <a:pt x="200" y="388"/>
                    </a:lnTo>
                    <a:lnTo>
                      <a:pt x="216" y="396"/>
                    </a:lnTo>
                    <a:lnTo>
                      <a:pt x="234" y="402"/>
                    </a:lnTo>
                    <a:lnTo>
                      <a:pt x="252" y="404"/>
                    </a:lnTo>
                    <a:lnTo>
                      <a:pt x="252" y="404"/>
                    </a:lnTo>
                    <a:lnTo>
                      <a:pt x="272" y="400"/>
                    </a:lnTo>
                    <a:lnTo>
                      <a:pt x="292" y="392"/>
                    </a:lnTo>
                    <a:lnTo>
                      <a:pt x="308" y="382"/>
                    </a:lnTo>
                    <a:lnTo>
                      <a:pt x="322" y="370"/>
                    </a:lnTo>
                    <a:lnTo>
                      <a:pt x="332" y="354"/>
                    </a:lnTo>
                    <a:lnTo>
                      <a:pt x="340" y="338"/>
                    </a:lnTo>
                    <a:lnTo>
                      <a:pt x="344" y="320"/>
                    </a:lnTo>
                    <a:lnTo>
                      <a:pt x="344" y="300"/>
                    </a:lnTo>
                    <a:lnTo>
                      <a:pt x="344" y="300"/>
                    </a:lnTo>
                    <a:lnTo>
                      <a:pt x="342" y="276"/>
                    </a:lnTo>
                    <a:lnTo>
                      <a:pt x="336" y="254"/>
                    </a:lnTo>
                    <a:lnTo>
                      <a:pt x="328" y="230"/>
                    </a:lnTo>
                    <a:lnTo>
                      <a:pt x="318" y="208"/>
                    </a:lnTo>
                    <a:lnTo>
                      <a:pt x="306" y="184"/>
                    </a:lnTo>
                    <a:lnTo>
                      <a:pt x="290" y="162"/>
                    </a:lnTo>
                    <a:lnTo>
                      <a:pt x="272" y="140"/>
                    </a:lnTo>
                    <a:lnTo>
                      <a:pt x="252" y="118"/>
                    </a:lnTo>
                    <a:lnTo>
                      <a:pt x="228" y="98"/>
                    </a:lnTo>
                    <a:lnTo>
                      <a:pt x="202" y="78"/>
                    </a:lnTo>
                    <a:lnTo>
                      <a:pt x="174" y="60"/>
                    </a:lnTo>
                    <a:lnTo>
                      <a:pt x="144" y="44"/>
                    </a:lnTo>
                    <a:lnTo>
                      <a:pt x="112" y="30"/>
                    </a:lnTo>
                    <a:lnTo>
                      <a:pt x="76" y="18"/>
                    </a:lnTo>
                    <a:lnTo>
                      <a:pt x="40" y="6"/>
                    </a:lnTo>
                    <a:lnTo>
                      <a:pt x="0" y="0"/>
                    </a:lnTo>
                    <a:lnTo>
                      <a:pt x="0" y="0"/>
                    </a:lnTo>
                    <a:lnTo>
                      <a:pt x="0" y="194"/>
                    </a:lnTo>
                    <a:lnTo>
                      <a:pt x="0" y="194"/>
                    </a:lnTo>
                    <a:lnTo>
                      <a:pt x="36" y="206"/>
                    </a:lnTo>
                    <a:lnTo>
                      <a:pt x="68" y="220"/>
                    </a:lnTo>
                    <a:lnTo>
                      <a:pt x="94" y="236"/>
                    </a:lnTo>
                    <a:lnTo>
                      <a:pt x="114" y="254"/>
                    </a:lnTo>
                    <a:lnTo>
                      <a:pt x="130" y="270"/>
                    </a:lnTo>
                    <a:lnTo>
                      <a:pt x="142" y="286"/>
                    </a:lnTo>
                    <a:lnTo>
                      <a:pt x="150" y="300"/>
                    </a:lnTo>
                    <a:lnTo>
                      <a:pt x="154" y="3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6" name="Freeform 21"/>
              <p:cNvSpPr>
                <a:spLocks/>
              </p:cNvSpPr>
              <p:nvPr/>
            </p:nvSpPr>
            <p:spPr bwMode="auto">
              <a:xfrm>
                <a:off x="-2552700" y="552450"/>
                <a:ext cx="301625" cy="520700"/>
              </a:xfrm>
              <a:custGeom>
                <a:avLst/>
                <a:gdLst>
                  <a:gd name="T0" fmla="*/ 84 w 190"/>
                  <a:gd name="T1" fmla="*/ 0 h 328"/>
                  <a:gd name="T2" fmla="*/ 84 w 190"/>
                  <a:gd name="T3" fmla="*/ 0 h 328"/>
                  <a:gd name="T4" fmla="*/ 58 w 190"/>
                  <a:gd name="T5" fmla="*/ 2 h 328"/>
                  <a:gd name="T6" fmla="*/ 36 w 190"/>
                  <a:gd name="T7" fmla="*/ 4 h 328"/>
                  <a:gd name="T8" fmla="*/ 16 w 190"/>
                  <a:gd name="T9" fmla="*/ 10 h 328"/>
                  <a:gd name="T10" fmla="*/ 0 w 190"/>
                  <a:gd name="T11" fmla="*/ 14 h 328"/>
                  <a:gd name="T12" fmla="*/ 0 w 190"/>
                  <a:gd name="T13" fmla="*/ 14 h 328"/>
                  <a:gd name="T14" fmla="*/ 0 w 190"/>
                  <a:gd name="T15" fmla="*/ 294 h 328"/>
                  <a:gd name="T16" fmla="*/ 0 w 190"/>
                  <a:gd name="T17" fmla="*/ 294 h 328"/>
                  <a:gd name="T18" fmla="*/ 48 w 190"/>
                  <a:gd name="T19" fmla="*/ 304 h 328"/>
                  <a:gd name="T20" fmla="*/ 106 w 190"/>
                  <a:gd name="T21" fmla="*/ 314 h 328"/>
                  <a:gd name="T22" fmla="*/ 106 w 190"/>
                  <a:gd name="T23" fmla="*/ 314 h 328"/>
                  <a:gd name="T24" fmla="*/ 126 w 190"/>
                  <a:gd name="T25" fmla="*/ 318 h 328"/>
                  <a:gd name="T26" fmla="*/ 148 w 190"/>
                  <a:gd name="T27" fmla="*/ 322 h 328"/>
                  <a:gd name="T28" fmla="*/ 168 w 190"/>
                  <a:gd name="T29" fmla="*/ 324 h 328"/>
                  <a:gd name="T30" fmla="*/ 190 w 190"/>
                  <a:gd name="T31" fmla="*/ 328 h 328"/>
                  <a:gd name="T32" fmla="*/ 190 w 190"/>
                  <a:gd name="T33" fmla="*/ 328 h 328"/>
                  <a:gd name="T34" fmla="*/ 190 w 190"/>
                  <a:gd name="T35" fmla="*/ 8 h 328"/>
                  <a:gd name="T36" fmla="*/ 190 w 190"/>
                  <a:gd name="T37" fmla="*/ 8 h 328"/>
                  <a:gd name="T38" fmla="*/ 168 w 190"/>
                  <a:gd name="T39" fmla="*/ 4 h 328"/>
                  <a:gd name="T40" fmla="*/ 142 w 190"/>
                  <a:gd name="T41" fmla="*/ 2 h 328"/>
                  <a:gd name="T42" fmla="*/ 84 w 190"/>
                  <a:gd name="T4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0" h="328">
                    <a:moveTo>
                      <a:pt x="84" y="0"/>
                    </a:moveTo>
                    <a:lnTo>
                      <a:pt x="84" y="0"/>
                    </a:lnTo>
                    <a:lnTo>
                      <a:pt x="58" y="2"/>
                    </a:lnTo>
                    <a:lnTo>
                      <a:pt x="36" y="4"/>
                    </a:lnTo>
                    <a:lnTo>
                      <a:pt x="16" y="10"/>
                    </a:lnTo>
                    <a:lnTo>
                      <a:pt x="0" y="14"/>
                    </a:lnTo>
                    <a:lnTo>
                      <a:pt x="0" y="14"/>
                    </a:lnTo>
                    <a:lnTo>
                      <a:pt x="0" y="294"/>
                    </a:lnTo>
                    <a:lnTo>
                      <a:pt x="0" y="294"/>
                    </a:lnTo>
                    <a:lnTo>
                      <a:pt x="48" y="304"/>
                    </a:lnTo>
                    <a:lnTo>
                      <a:pt x="106" y="314"/>
                    </a:lnTo>
                    <a:lnTo>
                      <a:pt x="106" y="314"/>
                    </a:lnTo>
                    <a:lnTo>
                      <a:pt x="126" y="318"/>
                    </a:lnTo>
                    <a:lnTo>
                      <a:pt x="148" y="322"/>
                    </a:lnTo>
                    <a:lnTo>
                      <a:pt x="168" y="324"/>
                    </a:lnTo>
                    <a:lnTo>
                      <a:pt x="190" y="328"/>
                    </a:lnTo>
                    <a:lnTo>
                      <a:pt x="190" y="328"/>
                    </a:lnTo>
                    <a:lnTo>
                      <a:pt x="190" y="8"/>
                    </a:lnTo>
                    <a:lnTo>
                      <a:pt x="190" y="8"/>
                    </a:lnTo>
                    <a:lnTo>
                      <a:pt x="168" y="4"/>
                    </a:lnTo>
                    <a:lnTo>
                      <a:pt x="142" y="2"/>
                    </a:lnTo>
                    <a:lnTo>
                      <a:pt x="84" y="0"/>
                    </a:ln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7" name="Freeform 22"/>
              <p:cNvSpPr>
                <a:spLocks/>
              </p:cNvSpPr>
              <p:nvPr/>
            </p:nvSpPr>
            <p:spPr bwMode="auto">
              <a:xfrm>
                <a:off x="-2552700" y="552450"/>
                <a:ext cx="301625" cy="520700"/>
              </a:xfrm>
              <a:custGeom>
                <a:avLst/>
                <a:gdLst>
                  <a:gd name="T0" fmla="*/ 84 w 190"/>
                  <a:gd name="T1" fmla="*/ 0 h 328"/>
                  <a:gd name="T2" fmla="*/ 84 w 190"/>
                  <a:gd name="T3" fmla="*/ 0 h 328"/>
                  <a:gd name="T4" fmla="*/ 58 w 190"/>
                  <a:gd name="T5" fmla="*/ 2 h 328"/>
                  <a:gd name="T6" fmla="*/ 36 w 190"/>
                  <a:gd name="T7" fmla="*/ 4 h 328"/>
                  <a:gd name="T8" fmla="*/ 16 w 190"/>
                  <a:gd name="T9" fmla="*/ 10 h 328"/>
                  <a:gd name="T10" fmla="*/ 0 w 190"/>
                  <a:gd name="T11" fmla="*/ 14 h 328"/>
                  <a:gd name="T12" fmla="*/ 0 w 190"/>
                  <a:gd name="T13" fmla="*/ 14 h 328"/>
                  <a:gd name="T14" fmla="*/ 0 w 190"/>
                  <a:gd name="T15" fmla="*/ 294 h 328"/>
                  <a:gd name="T16" fmla="*/ 0 w 190"/>
                  <a:gd name="T17" fmla="*/ 294 h 328"/>
                  <a:gd name="T18" fmla="*/ 48 w 190"/>
                  <a:gd name="T19" fmla="*/ 304 h 328"/>
                  <a:gd name="T20" fmla="*/ 106 w 190"/>
                  <a:gd name="T21" fmla="*/ 314 h 328"/>
                  <a:gd name="T22" fmla="*/ 106 w 190"/>
                  <a:gd name="T23" fmla="*/ 314 h 328"/>
                  <a:gd name="T24" fmla="*/ 126 w 190"/>
                  <a:gd name="T25" fmla="*/ 318 h 328"/>
                  <a:gd name="T26" fmla="*/ 148 w 190"/>
                  <a:gd name="T27" fmla="*/ 322 h 328"/>
                  <a:gd name="T28" fmla="*/ 168 w 190"/>
                  <a:gd name="T29" fmla="*/ 324 h 328"/>
                  <a:gd name="T30" fmla="*/ 190 w 190"/>
                  <a:gd name="T31" fmla="*/ 328 h 328"/>
                  <a:gd name="T32" fmla="*/ 190 w 190"/>
                  <a:gd name="T33" fmla="*/ 328 h 328"/>
                  <a:gd name="T34" fmla="*/ 190 w 190"/>
                  <a:gd name="T35" fmla="*/ 8 h 328"/>
                  <a:gd name="T36" fmla="*/ 190 w 190"/>
                  <a:gd name="T37" fmla="*/ 8 h 328"/>
                  <a:gd name="T38" fmla="*/ 168 w 190"/>
                  <a:gd name="T39" fmla="*/ 4 h 328"/>
                  <a:gd name="T40" fmla="*/ 142 w 190"/>
                  <a:gd name="T41" fmla="*/ 2 h 328"/>
                  <a:gd name="T42" fmla="*/ 84 w 190"/>
                  <a:gd name="T4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0" h="328">
                    <a:moveTo>
                      <a:pt x="84" y="0"/>
                    </a:moveTo>
                    <a:lnTo>
                      <a:pt x="84" y="0"/>
                    </a:lnTo>
                    <a:lnTo>
                      <a:pt x="58" y="2"/>
                    </a:lnTo>
                    <a:lnTo>
                      <a:pt x="36" y="4"/>
                    </a:lnTo>
                    <a:lnTo>
                      <a:pt x="16" y="10"/>
                    </a:lnTo>
                    <a:lnTo>
                      <a:pt x="0" y="14"/>
                    </a:lnTo>
                    <a:lnTo>
                      <a:pt x="0" y="14"/>
                    </a:lnTo>
                    <a:lnTo>
                      <a:pt x="0" y="294"/>
                    </a:lnTo>
                    <a:lnTo>
                      <a:pt x="0" y="294"/>
                    </a:lnTo>
                    <a:lnTo>
                      <a:pt x="48" y="304"/>
                    </a:lnTo>
                    <a:lnTo>
                      <a:pt x="106" y="314"/>
                    </a:lnTo>
                    <a:lnTo>
                      <a:pt x="106" y="314"/>
                    </a:lnTo>
                    <a:lnTo>
                      <a:pt x="126" y="318"/>
                    </a:lnTo>
                    <a:lnTo>
                      <a:pt x="148" y="322"/>
                    </a:lnTo>
                    <a:lnTo>
                      <a:pt x="168" y="324"/>
                    </a:lnTo>
                    <a:lnTo>
                      <a:pt x="190" y="328"/>
                    </a:lnTo>
                    <a:lnTo>
                      <a:pt x="190" y="328"/>
                    </a:lnTo>
                    <a:lnTo>
                      <a:pt x="190" y="8"/>
                    </a:lnTo>
                    <a:lnTo>
                      <a:pt x="190" y="8"/>
                    </a:lnTo>
                    <a:lnTo>
                      <a:pt x="168" y="4"/>
                    </a:lnTo>
                    <a:lnTo>
                      <a:pt x="142" y="2"/>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9" name="Freeform 24"/>
              <p:cNvSpPr>
                <a:spLocks/>
              </p:cNvSpPr>
              <p:nvPr/>
            </p:nvSpPr>
            <p:spPr bwMode="auto">
              <a:xfrm>
                <a:off x="-2552700" y="2229612"/>
                <a:ext cx="301625" cy="314325"/>
              </a:xfrm>
              <a:custGeom>
                <a:avLst/>
                <a:gdLst>
                  <a:gd name="T0" fmla="*/ 92 w 190"/>
                  <a:gd name="T1" fmla="*/ 8 h 198"/>
                  <a:gd name="T2" fmla="*/ 92 w 190"/>
                  <a:gd name="T3" fmla="*/ 8 h 198"/>
                  <a:gd name="T4" fmla="*/ 46 w 190"/>
                  <a:gd name="T5" fmla="*/ 6 h 198"/>
                  <a:gd name="T6" fmla="*/ 22 w 190"/>
                  <a:gd name="T7" fmla="*/ 4 h 198"/>
                  <a:gd name="T8" fmla="*/ 0 w 190"/>
                  <a:gd name="T9" fmla="*/ 0 h 198"/>
                  <a:gd name="T10" fmla="*/ 0 w 190"/>
                  <a:gd name="T11" fmla="*/ 0 h 198"/>
                  <a:gd name="T12" fmla="*/ 0 w 190"/>
                  <a:gd name="T13" fmla="*/ 104 h 198"/>
                  <a:gd name="T14" fmla="*/ 0 w 190"/>
                  <a:gd name="T15" fmla="*/ 104 h 198"/>
                  <a:gd name="T16" fmla="*/ 2 w 190"/>
                  <a:gd name="T17" fmla="*/ 124 h 198"/>
                  <a:gd name="T18" fmla="*/ 6 w 190"/>
                  <a:gd name="T19" fmla="*/ 142 h 198"/>
                  <a:gd name="T20" fmla="*/ 16 w 190"/>
                  <a:gd name="T21" fmla="*/ 158 h 198"/>
                  <a:gd name="T22" fmla="*/ 28 w 190"/>
                  <a:gd name="T23" fmla="*/ 172 h 198"/>
                  <a:gd name="T24" fmla="*/ 42 w 190"/>
                  <a:gd name="T25" fmla="*/ 182 h 198"/>
                  <a:gd name="T26" fmla="*/ 58 w 190"/>
                  <a:gd name="T27" fmla="*/ 192 h 198"/>
                  <a:gd name="T28" fmla="*/ 78 w 190"/>
                  <a:gd name="T29" fmla="*/ 196 h 198"/>
                  <a:gd name="T30" fmla="*/ 98 w 190"/>
                  <a:gd name="T31" fmla="*/ 198 h 198"/>
                  <a:gd name="T32" fmla="*/ 98 w 190"/>
                  <a:gd name="T33" fmla="*/ 198 h 198"/>
                  <a:gd name="T34" fmla="*/ 116 w 190"/>
                  <a:gd name="T35" fmla="*/ 196 h 198"/>
                  <a:gd name="T36" fmla="*/ 134 w 190"/>
                  <a:gd name="T37" fmla="*/ 192 h 198"/>
                  <a:gd name="T38" fmla="*/ 150 w 190"/>
                  <a:gd name="T39" fmla="*/ 182 h 198"/>
                  <a:gd name="T40" fmla="*/ 162 w 190"/>
                  <a:gd name="T41" fmla="*/ 172 h 198"/>
                  <a:gd name="T42" fmla="*/ 174 w 190"/>
                  <a:gd name="T43" fmla="*/ 158 h 198"/>
                  <a:gd name="T44" fmla="*/ 182 w 190"/>
                  <a:gd name="T45" fmla="*/ 142 h 198"/>
                  <a:gd name="T46" fmla="*/ 188 w 190"/>
                  <a:gd name="T47" fmla="*/ 124 h 198"/>
                  <a:gd name="T48" fmla="*/ 190 w 190"/>
                  <a:gd name="T49" fmla="*/ 104 h 198"/>
                  <a:gd name="T50" fmla="*/ 190 w 190"/>
                  <a:gd name="T51" fmla="*/ 104 h 198"/>
                  <a:gd name="T52" fmla="*/ 190 w 190"/>
                  <a:gd name="T53" fmla="*/ 0 h 198"/>
                  <a:gd name="T54" fmla="*/ 190 w 190"/>
                  <a:gd name="T55" fmla="*/ 0 h 198"/>
                  <a:gd name="T56" fmla="*/ 174 w 190"/>
                  <a:gd name="T57" fmla="*/ 4 h 198"/>
                  <a:gd name="T58" fmla="*/ 160 w 190"/>
                  <a:gd name="T59" fmla="*/ 6 h 198"/>
                  <a:gd name="T60" fmla="*/ 134 w 190"/>
                  <a:gd name="T61" fmla="*/ 8 h 198"/>
                  <a:gd name="T62" fmla="*/ 134 w 190"/>
                  <a:gd name="T63" fmla="*/ 8 h 198"/>
                  <a:gd name="T64" fmla="*/ 92 w 190"/>
                  <a:gd name="T65" fmla="*/ 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 h="198">
                    <a:moveTo>
                      <a:pt x="92" y="8"/>
                    </a:moveTo>
                    <a:lnTo>
                      <a:pt x="92" y="8"/>
                    </a:lnTo>
                    <a:lnTo>
                      <a:pt x="46" y="6"/>
                    </a:lnTo>
                    <a:lnTo>
                      <a:pt x="22" y="4"/>
                    </a:lnTo>
                    <a:lnTo>
                      <a:pt x="0" y="0"/>
                    </a:lnTo>
                    <a:lnTo>
                      <a:pt x="0" y="0"/>
                    </a:lnTo>
                    <a:lnTo>
                      <a:pt x="0" y="104"/>
                    </a:lnTo>
                    <a:lnTo>
                      <a:pt x="0" y="104"/>
                    </a:lnTo>
                    <a:lnTo>
                      <a:pt x="2" y="124"/>
                    </a:lnTo>
                    <a:lnTo>
                      <a:pt x="6" y="142"/>
                    </a:lnTo>
                    <a:lnTo>
                      <a:pt x="16" y="158"/>
                    </a:lnTo>
                    <a:lnTo>
                      <a:pt x="28" y="172"/>
                    </a:lnTo>
                    <a:lnTo>
                      <a:pt x="42" y="182"/>
                    </a:lnTo>
                    <a:lnTo>
                      <a:pt x="58" y="192"/>
                    </a:lnTo>
                    <a:lnTo>
                      <a:pt x="78" y="196"/>
                    </a:lnTo>
                    <a:lnTo>
                      <a:pt x="98" y="198"/>
                    </a:lnTo>
                    <a:lnTo>
                      <a:pt x="98" y="198"/>
                    </a:lnTo>
                    <a:lnTo>
                      <a:pt x="116" y="196"/>
                    </a:lnTo>
                    <a:lnTo>
                      <a:pt x="134" y="192"/>
                    </a:lnTo>
                    <a:lnTo>
                      <a:pt x="150" y="182"/>
                    </a:lnTo>
                    <a:lnTo>
                      <a:pt x="162" y="172"/>
                    </a:lnTo>
                    <a:lnTo>
                      <a:pt x="174" y="158"/>
                    </a:lnTo>
                    <a:lnTo>
                      <a:pt x="182" y="142"/>
                    </a:lnTo>
                    <a:lnTo>
                      <a:pt x="188" y="124"/>
                    </a:lnTo>
                    <a:lnTo>
                      <a:pt x="190" y="104"/>
                    </a:lnTo>
                    <a:lnTo>
                      <a:pt x="190" y="104"/>
                    </a:lnTo>
                    <a:lnTo>
                      <a:pt x="190" y="0"/>
                    </a:lnTo>
                    <a:lnTo>
                      <a:pt x="190" y="0"/>
                    </a:lnTo>
                    <a:lnTo>
                      <a:pt x="174" y="4"/>
                    </a:lnTo>
                    <a:lnTo>
                      <a:pt x="160" y="6"/>
                    </a:lnTo>
                    <a:lnTo>
                      <a:pt x="134" y="8"/>
                    </a:lnTo>
                    <a:lnTo>
                      <a:pt x="134" y="8"/>
                    </a:lnTo>
                    <a:lnTo>
                      <a:pt x="92" y="8"/>
                    </a:ln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0" name="Freeform 25"/>
              <p:cNvSpPr>
                <a:spLocks/>
              </p:cNvSpPr>
              <p:nvPr/>
            </p:nvSpPr>
            <p:spPr bwMode="auto">
              <a:xfrm>
                <a:off x="-2552700" y="2247900"/>
                <a:ext cx="301625" cy="314325"/>
              </a:xfrm>
              <a:custGeom>
                <a:avLst/>
                <a:gdLst>
                  <a:gd name="T0" fmla="*/ 92 w 190"/>
                  <a:gd name="T1" fmla="*/ 8 h 198"/>
                  <a:gd name="T2" fmla="*/ 92 w 190"/>
                  <a:gd name="T3" fmla="*/ 8 h 198"/>
                  <a:gd name="T4" fmla="*/ 46 w 190"/>
                  <a:gd name="T5" fmla="*/ 6 h 198"/>
                  <a:gd name="T6" fmla="*/ 22 w 190"/>
                  <a:gd name="T7" fmla="*/ 4 h 198"/>
                  <a:gd name="T8" fmla="*/ 0 w 190"/>
                  <a:gd name="T9" fmla="*/ 0 h 198"/>
                  <a:gd name="T10" fmla="*/ 0 w 190"/>
                  <a:gd name="T11" fmla="*/ 0 h 198"/>
                  <a:gd name="T12" fmla="*/ 0 w 190"/>
                  <a:gd name="T13" fmla="*/ 104 h 198"/>
                  <a:gd name="T14" fmla="*/ 0 w 190"/>
                  <a:gd name="T15" fmla="*/ 104 h 198"/>
                  <a:gd name="T16" fmla="*/ 2 w 190"/>
                  <a:gd name="T17" fmla="*/ 124 h 198"/>
                  <a:gd name="T18" fmla="*/ 6 w 190"/>
                  <a:gd name="T19" fmla="*/ 142 h 198"/>
                  <a:gd name="T20" fmla="*/ 16 w 190"/>
                  <a:gd name="T21" fmla="*/ 158 h 198"/>
                  <a:gd name="T22" fmla="*/ 28 w 190"/>
                  <a:gd name="T23" fmla="*/ 172 h 198"/>
                  <a:gd name="T24" fmla="*/ 42 w 190"/>
                  <a:gd name="T25" fmla="*/ 182 h 198"/>
                  <a:gd name="T26" fmla="*/ 58 w 190"/>
                  <a:gd name="T27" fmla="*/ 192 h 198"/>
                  <a:gd name="T28" fmla="*/ 78 w 190"/>
                  <a:gd name="T29" fmla="*/ 196 h 198"/>
                  <a:gd name="T30" fmla="*/ 98 w 190"/>
                  <a:gd name="T31" fmla="*/ 198 h 198"/>
                  <a:gd name="T32" fmla="*/ 98 w 190"/>
                  <a:gd name="T33" fmla="*/ 198 h 198"/>
                  <a:gd name="T34" fmla="*/ 116 w 190"/>
                  <a:gd name="T35" fmla="*/ 196 h 198"/>
                  <a:gd name="T36" fmla="*/ 134 w 190"/>
                  <a:gd name="T37" fmla="*/ 192 h 198"/>
                  <a:gd name="T38" fmla="*/ 150 w 190"/>
                  <a:gd name="T39" fmla="*/ 182 h 198"/>
                  <a:gd name="T40" fmla="*/ 162 w 190"/>
                  <a:gd name="T41" fmla="*/ 172 h 198"/>
                  <a:gd name="T42" fmla="*/ 174 w 190"/>
                  <a:gd name="T43" fmla="*/ 158 h 198"/>
                  <a:gd name="T44" fmla="*/ 182 w 190"/>
                  <a:gd name="T45" fmla="*/ 142 h 198"/>
                  <a:gd name="T46" fmla="*/ 188 w 190"/>
                  <a:gd name="T47" fmla="*/ 124 h 198"/>
                  <a:gd name="T48" fmla="*/ 190 w 190"/>
                  <a:gd name="T49" fmla="*/ 104 h 198"/>
                  <a:gd name="T50" fmla="*/ 190 w 190"/>
                  <a:gd name="T51" fmla="*/ 104 h 198"/>
                  <a:gd name="T52" fmla="*/ 190 w 190"/>
                  <a:gd name="T53" fmla="*/ 0 h 198"/>
                  <a:gd name="T54" fmla="*/ 190 w 190"/>
                  <a:gd name="T55" fmla="*/ 0 h 198"/>
                  <a:gd name="T56" fmla="*/ 174 w 190"/>
                  <a:gd name="T57" fmla="*/ 4 h 198"/>
                  <a:gd name="T58" fmla="*/ 160 w 190"/>
                  <a:gd name="T59" fmla="*/ 6 h 198"/>
                  <a:gd name="T60" fmla="*/ 134 w 190"/>
                  <a:gd name="T61" fmla="*/ 8 h 198"/>
                  <a:gd name="T62" fmla="*/ 134 w 190"/>
                  <a:gd name="T63" fmla="*/ 8 h 198"/>
                  <a:gd name="T64" fmla="*/ 92 w 190"/>
                  <a:gd name="T65" fmla="*/ 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 h="198">
                    <a:moveTo>
                      <a:pt x="92" y="8"/>
                    </a:moveTo>
                    <a:lnTo>
                      <a:pt x="92" y="8"/>
                    </a:lnTo>
                    <a:lnTo>
                      <a:pt x="46" y="6"/>
                    </a:lnTo>
                    <a:lnTo>
                      <a:pt x="22" y="4"/>
                    </a:lnTo>
                    <a:lnTo>
                      <a:pt x="0" y="0"/>
                    </a:lnTo>
                    <a:lnTo>
                      <a:pt x="0" y="0"/>
                    </a:lnTo>
                    <a:lnTo>
                      <a:pt x="0" y="104"/>
                    </a:lnTo>
                    <a:lnTo>
                      <a:pt x="0" y="104"/>
                    </a:lnTo>
                    <a:lnTo>
                      <a:pt x="2" y="124"/>
                    </a:lnTo>
                    <a:lnTo>
                      <a:pt x="6" y="142"/>
                    </a:lnTo>
                    <a:lnTo>
                      <a:pt x="16" y="158"/>
                    </a:lnTo>
                    <a:lnTo>
                      <a:pt x="28" y="172"/>
                    </a:lnTo>
                    <a:lnTo>
                      <a:pt x="42" y="182"/>
                    </a:lnTo>
                    <a:lnTo>
                      <a:pt x="58" y="192"/>
                    </a:lnTo>
                    <a:lnTo>
                      <a:pt x="78" y="196"/>
                    </a:lnTo>
                    <a:lnTo>
                      <a:pt x="98" y="198"/>
                    </a:lnTo>
                    <a:lnTo>
                      <a:pt x="98" y="198"/>
                    </a:lnTo>
                    <a:lnTo>
                      <a:pt x="116" y="196"/>
                    </a:lnTo>
                    <a:lnTo>
                      <a:pt x="134" y="192"/>
                    </a:lnTo>
                    <a:lnTo>
                      <a:pt x="150" y="182"/>
                    </a:lnTo>
                    <a:lnTo>
                      <a:pt x="162" y="172"/>
                    </a:lnTo>
                    <a:lnTo>
                      <a:pt x="174" y="158"/>
                    </a:lnTo>
                    <a:lnTo>
                      <a:pt x="182" y="142"/>
                    </a:lnTo>
                    <a:lnTo>
                      <a:pt x="188" y="124"/>
                    </a:lnTo>
                    <a:lnTo>
                      <a:pt x="190" y="104"/>
                    </a:lnTo>
                    <a:lnTo>
                      <a:pt x="190" y="104"/>
                    </a:lnTo>
                    <a:lnTo>
                      <a:pt x="190" y="0"/>
                    </a:lnTo>
                    <a:lnTo>
                      <a:pt x="190" y="0"/>
                    </a:lnTo>
                    <a:lnTo>
                      <a:pt x="174" y="4"/>
                    </a:lnTo>
                    <a:lnTo>
                      <a:pt x="160" y="6"/>
                    </a:lnTo>
                    <a:lnTo>
                      <a:pt x="134" y="8"/>
                    </a:lnTo>
                    <a:lnTo>
                      <a:pt x="134" y="8"/>
                    </a:lnTo>
                    <a:lnTo>
                      <a:pt x="9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2" name="Freeform 27"/>
              <p:cNvSpPr>
                <a:spLocks/>
              </p:cNvSpPr>
              <p:nvPr/>
            </p:nvSpPr>
            <p:spPr bwMode="auto">
              <a:xfrm>
                <a:off x="-2552700" y="1327150"/>
                <a:ext cx="301625" cy="625475"/>
              </a:xfrm>
              <a:custGeom>
                <a:avLst/>
                <a:gdLst>
                  <a:gd name="T0" fmla="*/ 126 w 190"/>
                  <a:gd name="T1" fmla="*/ 390 h 394"/>
                  <a:gd name="T2" fmla="*/ 126 w 190"/>
                  <a:gd name="T3" fmla="*/ 390 h 394"/>
                  <a:gd name="T4" fmla="*/ 144 w 190"/>
                  <a:gd name="T5" fmla="*/ 390 h 394"/>
                  <a:gd name="T6" fmla="*/ 166 w 190"/>
                  <a:gd name="T7" fmla="*/ 388 h 394"/>
                  <a:gd name="T8" fmla="*/ 190 w 190"/>
                  <a:gd name="T9" fmla="*/ 384 h 394"/>
                  <a:gd name="T10" fmla="*/ 190 w 190"/>
                  <a:gd name="T11" fmla="*/ 384 h 394"/>
                  <a:gd name="T12" fmla="*/ 190 w 190"/>
                  <a:gd name="T13" fmla="*/ 44 h 394"/>
                  <a:gd name="T14" fmla="*/ 190 w 190"/>
                  <a:gd name="T15" fmla="*/ 44 h 394"/>
                  <a:gd name="T16" fmla="*/ 164 w 190"/>
                  <a:gd name="T17" fmla="*/ 34 h 394"/>
                  <a:gd name="T18" fmla="*/ 136 w 190"/>
                  <a:gd name="T19" fmla="*/ 26 h 394"/>
                  <a:gd name="T20" fmla="*/ 104 w 190"/>
                  <a:gd name="T21" fmla="*/ 20 h 394"/>
                  <a:gd name="T22" fmla="*/ 70 w 190"/>
                  <a:gd name="T23" fmla="*/ 14 h 394"/>
                  <a:gd name="T24" fmla="*/ 70 w 190"/>
                  <a:gd name="T25" fmla="*/ 14 h 394"/>
                  <a:gd name="T26" fmla="*/ 54 w 190"/>
                  <a:gd name="T27" fmla="*/ 10 h 394"/>
                  <a:gd name="T28" fmla="*/ 34 w 190"/>
                  <a:gd name="T29" fmla="*/ 8 h 394"/>
                  <a:gd name="T30" fmla="*/ 16 w 190"/>
                  <a:gd name="T31" fmla="*/ 4 h 394"/>
                  <a:gd name="T32" fmla="*/ 0 w 190"/>
                  <a:gd name="T33" fmla="*/ 0 h 394"/>
                  <a:gd name="T34" fmla="*/ 0 w 190"/>
                  <a:gd name="T35" fmla="*/ 0 h 394"/>
                  <a:gd name="T36" fmla="*/ 0 w 190"/>
                  <a:gd name="T37" fmla="*/ 384 h 394"/>
                  <a:gd name="T38" fmla="*/ 0 w 190"/>
                  <a:gd name="T39" fmla="*/ 384 h 394"/>
                  <a:gd name="T40" fmla="*/ 28 w 190"/>
                  <a:gd name="T41" fmla="*/ 388 h 394"/>
                  <a:gd name="T42" fmla="*/ 58 w 190"/>
                  <a:gd name="T43" fmla="*/ 392 h 394"/>
                  <a:gd name="T44" fmla="*/ 90 w 190"/>
                  <a:gd name="T45" fmla="*/ 394 h 394"/>
                  <a:gd name="T46" fmla="*/ 126 w 190"/>
                  <a:gd name="T47" fmla="*/ 39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394">
                    <a:moveTo>
                      <a:pt x="126" y="390"/>
                    </a:moveTo>
                    <a:lnTo>
                      <a:pt x="126" y="390"/>
                    </a:lnTo>
                    <a:lnTo>
                      <a:pt x="144" y="390"/>
                    </a:lnTo>
                    <a:lnTo>
                      <a:pt x="166" y="388"/>
                    </a:lnTo>
                    <a:lnTo>
                      <a:pt x="190" y="384"/>
                    </a:lnTo>
                    <a:lnTo>
                      <a:pt x="190" y="384"/>
                    </a:lnTo>
                    <a:lnTo>
                      <a:pt x="190" y="44"/>
                    </a:lnTo>
                    <a:lnTo>
                      <a:pt x="190" y="44"/>
                    </a:lnTo>
                    <a:lnTo>
                      <a:pt x="164" y="34"/>
                    </a:lnTo>
                    <a:lnTo>
                      <a:pt x="136" y="26"/>
                    </a:lnTo>
                    <a:lnTo>
                      <a:pt x="104" y="20"/>
                    </a:lnTo>
                    <a:lnTo>
                      <a:pt x="70" y="14"/>
                    </a:lnTo>
                    <a:lnTo>
                      <a:pt x="70" y="14"/>
                    </a:lnTo>
                    <a:lnTo>
                      <a:pt x="54" y="10"/>
                    </a:lnTo>
                    <a:lnTo>
                      <a:pt x="34" y="8"/>
                    </a:lnTo>
                    <a:lnTo>
                      <a:pt x="16" y="4"/>
                    </a:lnTo>
                    <a:lnTo>
                      <a:pt x="0" y="0"/>
                    </a:lnTo>
                    <a:lnTo>
                      <a:pt x="0" y="0"/>
                    </a:lnTo>
                    <a:lnTo>
                      <a:pt x="0" y="384"/>
                    </a:lnTo>
                    <a:lnTo>
                      <a:pt x="0" y="384"/>
                    </a:lnTo>
                    <a:lnTo>
                      <a:pt x="28" y="388"/>
                    </a:lnTo>
                    <a:lnTo>
                      <a:pt x="58" y="392"/>
                    </a:lnTo>
                    <a:lnTo>
                      <a:pt x="90" y="394"/>
                    </a:lnTo>
                    <a:lnTo>
                      <a:pt x="126" y="390"/>
                    </a:ln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3" name="Freeform 28"/>
              <p:cNvSpPr>
                <a:spLocks/>
              </p:cNvSpPr>
              <p:nvPr/>
            </p:nvSpPr>
            <p:spPr bwMode="auto">
              <a:xfrm>
                <a:off x="-2552700" y="1327150"/>
                <a:ext cx="301625" cy="625475"/>
              </a:xfrm>
              <a:custGeom>
                <a:avLst/>
                <a:gdLst>
                  <a:gd name="T0" fmla="*/ 126 w 190"/>
                  <a:gd name="T1" fmla="*/ 390 h 394"/>
                  <a:gd name="T2" fmla="*/ 126 w 190"/>
                  <a:gd name="T3" fmla="*/ 390 h 394"/>
                  <a:gd name="T4" fmla="*/ 144 w 190"/>
                  <a:gd name="T5" fmla="*/ 390 h 394"/>
                  <a:gd name="T6" fmla="*/ 166 w 190"/>
                  <a:gd name="T7" fmla="*/ 388 h 394"/>
                  <a:gd name="T8" fmla="*/ 190 w 190"/>
                  <a:gd name="T9" fmla="*/ 384 h 394"/>
                  <a:gd name="T10" fmla="*/ 190 w 190"/>
                  <a:gd name="T11" fmla="*/ 384 h 394"/>
                  <a:gd name="T12" fmla="*/ 190 w 190"/>
                  <a:gd name="T13" fmla="*/ 44 h 394"/>
                  <a:gd name="T14" fmla="*/ 190 w 190"/>
                  <a:gd name="T15" fmla="*/ 44 h 394"/>
                  <a:gd name="T16" fmla="*/ 164 w 190"/>
                  <a:gd name="T17" fmla="*/ 34 h 394"/>
                  <a:gd name="T18" fmla="*/ 136 w 190"/>
                  <a:gd name="T19" fmla="*/ 26 h 394"/>
                  <a:gd name="T20" fmla="*/ 104 w 190"/>
                  <a:gd name="T21" fmla="*/ 20 h 394"/>
                  <a:gd name="T22" fmla="*/ 70 w 190"/>
                  <a:gd name="T23" fmla="*/ 14 h 394"/>
                  <a:gd name="T24" fmla="*/ 70 w 190"/>
                  <a:gd name="T25" fmla="*/ 14 h 394"/>
                  <a:gd name="T26" fmla="*/ 54 w 190"/>
                  <a:gd name="T27" fmla="*/ 10 h 394"/>
                  <a:gd name="T28" fmla="*/ 34 w 190"/>
                  <a:gd name="T29" fmla="*/ 8 h 394"/>
                  <a:gd name="T30" fmla="*/ 16 w 190"/>
                  <a:gd name="T31" fmla="*/ 4 h 394"/>
                  <a:gd name="T32" fmla="*/ 0 w 190"/>
                  <a:gd name="T33" fmla="*/ 0 h 394"/>
                  <a:gd name="T34" fmla="*/ 0 w 190"/>
                  <a:gd name="T35" fmla="*/ 0 h 394"/>
                  <a:gd name="T36" fmla="*/ 0 w 190"/>
                  <a:gd name="T37" fmla="*/ 384 h 394"/>
                  <a:gd name="T38" fmla="*/ 0 w 190"/>
                  <a:gd name="T39" fmla="*/ 384 h 394"/>
                  <a:gd name="T40" fmla="*/ 28 w 190"/>
                  <a:gd name="T41" fmla="*/ 388 h 394"/>
                  <a:gd name="T42" fmla="*/ 58 w 190"/>
                  <a:gd name="T43" fmla="*/ 392 h 394"/>
                  <a:gd name="T44" fmla="*/ 90 w 190"/>
                  <a:gd name="T45" fmla="*/ 394 h 394"/>
                  <a:gd name="T46" fmla="*/ 126 w 190"/>
                  <a:gd name="T47" fmla="*/ 39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394">
                    <a:moveTo>
                      <a:pt x="126" y="390"/>
                    </a:moveTo>
                    <a:lnTo>
                      <a:pt x="126" y="390"/>
                    </a:lnTo>
                    <a:lnTo>
                      <a:pt x="144" y="390"/>
                    </a:lnTo>
                    <a:lnTo>
                      <a:pt x="166" y="388"/>
                    </a:lnTo>
                    <a:lnTo>
                      <a:pt x="190" y="384"/>
                    </a:lnTo>
                    <a:lnTo>
                      <a:pt x="190" y="384"/>
                    </a:lnTo>
                    <a:lnTo>
                      <a:pt x="190" y="44"/>
                    </a:lnTo>
                    <a:lnTo>
                      <a:pt x="190" y="44"/>
                    </a:lnTo>
                    <a:lnTo>
                      <a:pt x="164" y="34"/>
                    </a:lnTo>
                    <a:lnTo>
                      <a:pt x="136" y="26"/>
                    </a:lnTo>
                    <a:lnTo>
                      <a:pt x="104" y="20"/>
                    </a:lnTo>
                    <a:lnTo>
                      <a:pt x="70" y="14"/>
                    </a:lnTo>
                    <a:lnTo>
                      <a:pt x="70" y="14"/>
                    </a:lnTo>
                    <a:lnTo>
                      <a:pt x="54" y="10"/>
                    </a:lnTo>
                    <a:lnTo>
                      <a:pt x="34" y="8"/>
                    </a:lnTo>
                    <a:lnTo>
                      <a:pt x="16" y="4"/>
                    </a:lnTo>
                    <a:lnTo>
                      <a:pt x="0" y="0"/>
                    </a:lnTo>
                    <a:lnTo>
                      <a:pt x="0" y="0"/>
                    </a:lnTo>
                    <a:lnTo>
                      <a:pt x="0" y="384"/>
                    </a:lnTo>
                    <a:lnTo>
                      <a:pt x="0" y="384"/>
                    </a:lnTo>
                    <a:lnTo>
                      <a:pt x="28" y="388"/>
                    </a:lnTo>
                    <a:lnTo>
                      <a:pt x="58" y="392"/>
                    </a:lnTo>
                    <a:lnTo>
                      <a:pt x="90" y="394"/>
                    </a:lnTo>
                    <a:lnTo>
                      <a:pt x="126" y="3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5" name="Freeform 30"/>
              <p:cNvSpPr>
                <a:spLocks/>
              </p:cNvSpPr>
              <p:nvPr/>
            </p:nvSpPr>
            <p:spPr bwMode="auto">
              <a:xfrm>
                <a:off x="-2552700" y="-88900"/>
                <a:ext cx="301625" cy="352425"/>
              </a:xfrm>
              <a:custGeom>
                <a:avLst/>
                <a:gdLst>
                  <a:gd name="T0" fmla="*/ 190 w 190"/>
                  <a:gd name="T1" fmla="*/ 214 h 222"/>
                  <a:gd name="T2" fmla="*/ 190 w 190"/>
                  <a:gd name="T3" fmla="*/ 214 h 222"/>
                  <a:gd name="T4" fmla="*/ 190 w 190"/>
                  <a:gd name="T5" fmla="*/ 96 h 222"/>
                  <a:gd name="T6" fmla="*/ 190 w 190"/>
                  <a:gd name="T7" fmla="*/ 96 h 222"/>
                  <a:gd name="T8" fmla="*/ 188 w 190"/>
                  <a:gd name="T9" fmla="*/ 76 h 222"/>
                  <a:gd name="T10" fmla="*/ 182 w 190"/>
                  <a:gd name="T11" fmla="*/ 58 h 222"/>
                  <a:gd name="T12" fmla="*/ 174 w 190"/>
                  <a:gd name="T13" fmla="*/ 42 h 222"/>
                  <a:gd name="T14" fmla="*/ 162 w 190"/>
                  <a:gd name="T15" fmla="*/ 28 h 222"/>
                  <a:gd name="T16" fmla="*/ 150 w 190"/>
                  <a:gd name="T17" fmla="*/ 16 h 222"/>
                  <a:gd name="T18" fmla="*/ 134 w 190"/>
                  <a:gd name="T19" fmla="*/ 8 h 222"/>
                  <a:gd name="T20" fmla="*/ 116 w 190"/>
                  <a:gd name="T21" fmla="*/ 2 h 222"/>
                  <a:gd name="T22" fmla="*/ 98 w 190"/>
                  <a:gd name="T23" fmla="*/ 0 h 222"/>
                  <a:gd name="T24" fmla="*/ 98 w 190"/>
                  <a:gd name="T25" fmla="*/ 0 h 222"/>
                  <a:gd name="T26" fmla="*/ 78 w 190"/>
                  <a:gd name="T27" fmla="*/ 2 h 222"/>
                  <a:gd name="T28" fmla="*/ 58 w 190"/>
                  <a:gd name="T29" fmla="*/ 8 h 222"/>
                  <a:gd name="T30" fmla="*/ 42 w 190"/>
                  <a:gd name="T31" fmla="*/ 16 h 222"/>
                  <a:gd name="T32" fmla="*/ 28 w 190"/>
                  <a:gd name="T33" fmla="*/ 28 h 222"/>
                  <a:gd name="T34" fmla="*/ 16 w 190"/>
                  <a:gd name="T35" fmla="*/ 42 h 222"/>
                  <a:gd name="T36" fmla="*/ 6 w 190"/>
                  <a:gd name="T37" fmla="*/ 58 h 222"/>
                  <a:gd name="T38" fmla="*/ 2 w 190"/>
                  <a:gd name="T39" fmla="*/ 76 h 222"/>
                  <a:gd name="T40" fmla="*/ 0 w 190"/>
                  <a:gd name="T41" fmla="*/ 96 h 222"/>
                  <a:gd name="T42" fmla="*/ 0 w 190"/>
                  <a:gd name="T43" fmla="*/ 96 h 222"/>
                  <a:gd name="T44" fmla="*/ 0 w 190"/>
                  <a:gd name="T45" fmla="*/ 222 h 222"/>
                  <a:gd name="T46" fmla="*/ 0 w 190"/>
                  <a:gd name="T47" fmla="*/ 222 h 222"/>
                  <a:gd name="T48" fmla="*/ 16 w 190"/>
                  <a:gd name="T49" fmla="*/ 218 h 222"/>
                  <a:gd name="T50" fmla="*/ 34 w 190"/>
                  <a:gd name="T51" fmla="*/ 216 h 222"/>
                  <a:gd name="T52" fmla="*/ 70 w 190"/>
                  <a:gd name="T53" fmla="*/ 214 h 222"/>
                  <a:gd name="T54" fmla="*/ 70 w 190"/>
                  <a:gd name="T55" fmla="*/ 214 h 222"/>
                  <a:gd name="T56" fmla="*/ 102 w 190"/>
                  <a:gd name="T57" fmla="*/ 212 h 222"/>
                  <a:gd name="T58" fmla="*/ 132 w 190"/>
                  <a:gd name="T59" fmla="*/ 212 h 222"/>
                  <a:gd name="T60" fmla="*/ 162 w 190"/>
                  <a:gd name="T61" fmla="*/ 214 h 222"/>
                  <a:gd name="T62" fmla="*/ 190 w 190"/>
                  <a:gd name="T63" fmla="*/ 21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222">
                    <a:moveTo>
                      <a:pt x="190" y="214"/>
                    </a:moveTo>
                    <a:lnTo>
                      <a:pt x="190" y="214"/>
                    </a:lnTo>
                    <a:lnTo>
                      <a:pt x="190" y="96"/>
                    </a:lnTo>
                    <a:lnTo>
                      <a:pt x="190" y="96"/>
                    </a:lnTo>
                    <a:lnTo>
                      <a:pt x="188" y="76"/>
                    </a:lnTo>
                    <a:lnTo>
                      <a:pt x="182" y="58"/>
                    </a:lnTo>
                    <a:lnTo>
                      <a:pt x="174" y="42"/>
                    </a:lnTo>
                    <a:lnTo>
                      <a:pt x="162" y="28"/>
                    </a:lnTo>
                    <a:lnTo>
                      <a:pt x="150" y="16"/>
                    </a:lnTo>
                    <a:lnTo>
                      <a:pt x="134" y="8"/>
                    </a:lnTo>
                    <a:lnTo>
                      <a:pt x="116" y="2"/>
                    </a:lnTo>
                    <a:lnTo>
                      <a:pt x="98" y="0"/>
                    </a:lnTo>
                    <a:lnTo>
                      <a:pt x="98" y="0"/>
                    </a:lnTo>
                    <a:lnTo>
                      <a:pt x="78" y="2"/>
                    </a:lnTo>
                    <a:lnTo>
                      <a:pt x="58" y="8"/>
                    </a:lnTo>
                    <a:lnTo>
                      <a:pt x="42" y="16"/>
                    </a:lnTo>
                    <a:lnTo>
                      <a:pt x="28" y="28"/>
                    </a:lnTo>
                    <a:lnTo>
                      <a:pt x="16" y="42"/>
                    </a:lnTo>
                    <a:lnTo>
                      <a:pt x="6" y="58"/>
                    </a:lnTo>
                    <a:lnTo>
                      <a:pt x="2" y="76"/>
                    </a:lnTo>
                    <a:lnTo>
                      <a:pt x="0" y="96"/>
                    </a:lnTo>
                    <a:lnTo>
                      <a:pt x="0" y="96"/>
                    </a:lnTo>
                    <a:lnTo>
                      <a:pt x="0" y="222"/>
                    </a:lnTo>
                    <a:lnTo>
                      <a:pt x="0" y="222"/>
                    </a:lnTo>
                    <a:lnTo>
                      <a:pt x="16" y="218"/>
                    </a:lnTo>
                    <a:lnTo>
                      <a:pt x="34" y="216"/>
                    </a:lnTo>
                    <a:lnTo>
                      <a:pt x="70" y="214"/>
                    </a:lnTo>
                    <a:lnTo>
                      <a:pt x="70" y="214"/>
                    </a:lnTo>
                    <a:lnTo>
                      <a:pt x="102" y="212"/>
                    </a:lnTo>
                    <a:lnTo>
                      <a:pt x="132" y="212"/>
                    </a:lnTo>
                    <a:lnTo>
                      <a:pt x="162" y="214"/>
                    </a:lnTo>
                    <a:lnTo>
                      <a:pt x="190" y="214"/>
                    </a:ln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6" name="Freeform 31"/>
              <p:cNvSpPr>
                <a:spLocks/>
              </p:cNvSpPr>
              <p:nvPr/>
            </p:nvSpPr>
            <p:spPr bwMode="auto">
              <a:xfrm>
                <a:off x="-2552700" y="-88900"/>
                <a:ext cx="301625" cy="352425"/>
              </a:xfrm>
              <a:custGeom>
                <a:avLst/>
                <a:gdLst>
                  <a:gd name="T0" fmla="*/ 190 w 190"/>
                  <a:gd name="T1" fmla="*/ 214 h 222"/>
                  <a:gd name="T2" fmla="*/ 190 w 190"/>
                  <a:gd name="T3" fmla="*/ 214 h 222"/>
                  <a:gd name="T4" fmla="*/ 190 w 190"/>
                  <a:gd name="T5" fmla="*/ 96 h 222"/>
                  <a:gd name="T6" fmla="*/ 190 w 190"/>
                  <a:gd name="T7" fmla="*/ 96 h 222"/>
                  <a:gd name="T8" fmla="*/ 188 w 190"/>
                  <a:gd name="T9" fmla="*/ 76 h 222"/>
                  <a:gd name="T10" fmla="*/ 182 w 190"/>
                  <a:gd name="T11" fmla="*/ 58 h 222"/>
                  <a:gd name="T12" fmla="*/ 174 w 190"/>
                  <a:gd name="T13" fmla="*/ 42 h 222"/>
                  <a:gd name="T14" fmla="*/ 162 w 190"/>
                  <a:gd name="T15" fmla="*/ 28 h 222"/>
                  <a:gd name="T16" fmla="*/ 150 w 190"/>
                  <a:gd name="T17" fmla="*/ 16 h 222"/>
                  <a:gd name="T18" fmla="*/ 134 w 190"/>
                  <a:gd name="T19" fmla="*/ 8 h 222"/>
                  <a:gd name="T20" fmla="*/ 116 w 190"/>
                  <a:gd name="T21" fmla="*/ 2 h 222"/>
                  <a:gd name="T22" fmla="*/ 98 w 190"/>
                  <a:gd name="T23" fmla="*/ 0 h 222"/>
                  <a:gd name="T24" fmla="*/ 98 w 190"/>
                  <a:gd name="T25" fmla="*/ 0 h 222"/>
                  <a:gd name="T26" fmla="*/ 78 w 190"/>
                  <a:gd name="T27" fmla="*/ 2 h 222"/>
                  <a:gd name="T28" fmla="*/ 58 w 190"/>
                  <a:gd name="T29" fmla="*/ 8 h 222"/>
                  <a:gd name="T30" fmla="*/ 42 w 190"/>
                  <a:gd name="T31" fmla="*/ 16 h 222"/>
                  <a:gd name="T32" fmla="*/ 28 w 190"/>
                  <a:gd name="T33" fmla="*/ 28 h 222"/>
                  <a:gd name="T34" fmla="*/ 16 w 190"/>
                  <a:gd name="T35" fmla="*/ 42 h 222"/>
                  <a:gd name="T36" fmla="*/ 6 w 190"/>
                  <a:gd name="T37" fmla="*/ 58 h 222"/>
                  <a:gd name="T38" fmla="*/ 2 w 190"/>
                  <a:gd name="T39" fmla="*/ 76 h 222"/>
                  <a:gd name="T40" fmla="*/ 0 w 190"/>
                  <a:gd name="T41" fmla="*/ 96 h 222"/>
                  <a:gd name="T42" fmla="*/ 0 w 190"/>
                  <a:gd name="T43" fmla="*/ 96 h 222"/>
                  <a:gd name="T44" fmla="*/ 0 w 190"/>
                  <a:gd name="T45" fmla="*/ 222 h 222"/>
                  <a:gd name="T46" fmla="*/ 0 w 190"/>
                  <a:gd name="T47" fmla="*/ 222 h 222"/>
                  <a:gd name="T48" fmla="*/ 16 w 190"/>
                  <a:gd name="T49" fmla="*/ 218 h 222"/>
                  <a:gd name="T50" fmla="*/ 34 w 190"/>
                  <a:gd name="T51" fmla="*/ 216 h 222"/>
                  <a:gd name="T52" fmla="*/ 70 w 190"/>
                  <a:gd name="T53" fmla="*/ 214 h 222"/>
                  <a:gd name="T54" fmla="*/ 70 w 190"/>
                  <a:gd name="T55" fmla="*/ 214 h 222"/>
                  <a:gd name="T56" fmla="*/ 102 w 190"/>
                  <a:gd name="T57" fmla="*/ 212 h 222"/>
                  <a:gd name="T58" fmla="*/ 132 w 190"/>
                  <a:gd name="T59" fmla="*/ 212 h 222"/>
                  <a:gd name="T60" fmla="*/ 162 w 190"/>
                  <a:gd name="T61" fmla="*/ 214 h 222"/>
                  <a:gd name="T62" fmla="*/ 190 w 190"/>
                  <a:gd name="T63" fmla="*/ 21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222">
                    <a:moveTo>
                      <a:pt x="190" y="214"/>
                    </a:moveTo>
                    <a:lnTo>
                      <a:pt x="190" y="214"/>
                    </a:lnTo>
                    <a:lnTo>
                      <a:pt x="190" y="96"/>
                    </a:lnTo>
                    <a:lnTo>
                      <a:pt x="190" y="96"/>
                    </a:lnTo>
                    <a:lnTo>
                      <a:pt x="188" y="76"/>
                    </a:lnTo>
                    <a:lnTo>
                      <a:pt x="182" y="58"/>
                    </a:lnTo>
                    <a:lnTo>
                      <a:pt x="174" y="42"/>
                    </a:lnTo>
                    <a:lnTo>
                      <a:pt x="162" y="28"/>
                    </a:lnTo>
                    <a:lnTo>
                      <a:pt x="150" y="16"/>
                    </a:lnTo>
                    <a:lnTo>
                      <a:pt x="134" y="8"/>
                    </a:lnTo>
                    <a:lnTo>
                      <a:pt x="116" y="2"/>
                    </a:lnTo>
                    <a:lnTo>
                      <a:pt x="98" y="0"/>
                    </a:lnTo>
                    <a:lnTo>
                      <a:pt x="98" y="0"/>
                    </a:lnTo>
                    <a:lnTo>
                      <a:pt x="78" y="2"/>
                    </a:lnTo>
                    <a:lnTo>
                      <a:pt x="58" y="8"/>
                    </a:lnTo>
                    <a:lnTo>
                      <a:pt x="42" y="16"/>
                    </a:lnTo>
                    <a:lnTo>
                      <a:pt x="28" y="28"/>
                    </a:lnTo>
                    <a:lnTo>
                      <a:pt x="16" y="42"/>
                    </a:lnTo>
                    <a:lnTo>
                      <a:pt x="6" y="58"/>
                    </a:lnTo>
                    <a:lnTo>
                      <a:pt x="2" y="76"/>
                    </a:lnTo>
                    <a:lnTo>
                      <a:pt x="0" y="96"/>
                    </a:lnTo>
                    <a:lnTo>
                      <a:pt x="0" y="96"/>
                    </a:lnTo>
                    <a:lnTo>
                      <a:pt x="0" y="222"/>
                    </a:lnTo>
                    <a:lnTo>
                      <a:pt x="0" y="222"/>
                    </a:lnTo>
                    <a:lnTo>
                      <a:pt x="16" y="218"/>
                    </a:lnTo>
                    <a:lnTo>
                      <a:pt x="34" y="216"/>
                    </a:lnTo>
                    <a:lnTo>
                      <a:pt x="70" y="214"/>
                    </a:lnTo>
                    <a:lnTo>
                      <a:pt x="70" y="214"/>
                    </a:lnTo>
                    <a:lnTo>
                      <a:pt x="102" y="212"/>
                    </a:lnTo>
                    <a:lnTo>
                      <a:pt x="132" y="212"/>
                    </a:lnTo>
                    <a:lnTo>
                      <a:pt x="162" y="214"/>
                    </a:lnTo>
                    <a:lnTo>
                      <a:pt x="190" y="2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8" name="Freeform 33"/>
              <p:cNvSpPr>
                <a:spLocks/>
              </p:cNvSpPr>
              <p:nvPr/>
            </p:nvSpPr>
            <p:spPr bwMode="auto">
              <a:xfrm>
                <a:off x="-2552700" y="1933575"/>
                <a:ext cx="301625" cy="314325"/>
              </a:xfrm>
              <a:custGeom>
                <a:avLst/>
                <a:gdLst>
                  <a:gd name="T0" fmla="*/ 126 w 190"/>
                  <a:gd name="T1" fmla="*/ 8 h 198"/>
                  <a:gd name="T2" fmla="*/ 126 w 190"/>
                  <a:gd name="T3" fmla="*/ 8 h 198"/>
                  <a:gd name="T4" fmla="*/ 90 w 190"/>
                  <a:gd name="T5" fmla="*/ 10 h 198"/>
                  <a:gd name="T6" fmla="*/ 58 w 190"/>
                  <a:gd name="T7" fmla="*/ 8 h 198"/>
                  <a:gd name="T8" fmla="*/ 28 w 190"/>
                  <a:gd name="T9" fmla="*/ 6 h 198"/>
                  <a:gd name="T10" fmla="*/ 0 w 190"/>
                  <a:gd name="T11" fmla="*/ 0 h 198"/>
                  <a:gd name="T12" fmla="*/ 0 w 190"/>
                  <a:gd name="T13" fmla="*/ 0 h 198"/>
                  <a:gd name="T14" fmla="*/ 0 w 190"/>
                  <a:gd name="T15" fmla="*/ 192 h 198"/>
                  <a:gd name="T16" fmla="*/ 0 w 190"/>
                  <a:gd name="T17" fmla="*/ 192 h 198"/>
                  <a:gd name="T18" fmla="*/ 22 w 190"/>
                  <a:gd name="T19" fmla="*/ 196 h 198"/>
                  <a:gd name="T20" fmla="*/ 46 w 190"/>
                  <a:gd name="T21" fmla="*/ 198 h 198"/>
                  <a:gd name="T22" fmla="*/ 92 w 190"/>
                  <a:gd name="T23" fmla="*/ 198 h 198"/>
                  <a:gd name="T24" fmla="*/ 92 w 190"/>
                  <a:gd name="T25" fmla="*/ 198 h 198"/>
                  <a:gd name="T26" fmla="*/ 134 w 190"/>
                  <a:gd name="T27" fmla="*/ 198 h 198"/>
                  <a:gd name="T28" fmla="*/ 134 w 190"/>
                  <a:gd name="T29" fmla="*/ 198 h 198"/>
                  <a:gd name="T30" fmla="*/ 160 w 190"/>
                  <a:gd name="T31" fmla="*/ 198 h 198"/>
                  <a:gd name="T32" fmla="*/ 174 w 190"/>
                  <a:gd name="T33" fmla="*/ 196 h 198"/>
                  <a:gd name="T34" fmla="*/ 190 w 190"/>
                  <a:gd name="T35" fmla="*/ 192 h 198"/>
                  <a:gd name="T36" fmla="*/ 190 w 190"/>
                  <a:gd name="T37" fmla="*/ 192 h 198"/>
                  <a:gd name="T38" fmla="*/ 190 w 190"/>
                  <a:gd name="T39" fmla="*/ 0 h 198"/>
                  <a:gd name="T40" fmla="*/ 190 w 190"/>
                  <a:gd name="T41" fmla="*/ 0 h 198"/>
                  <a:gd name="T42" fmla="*/ 166 w 190"/>
                  <a:gd name="T43" fmla="*/ 4 h 198"/>
                  <a:gd name="T44" fmla="*/ 144 w 190"/>
                  <a:gd name="T45" fmla="*/ 6 h 198"/>
                  <a:gd name="T46" fmla="*/ 126 w 190"/>
                  <a:gd name="T47" fmla="*/ 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98">
                    <a:moveTo>
                      <a:pt x="126" y="8"/>
                    </a:moveTo>
                    <a:lnTo>
                      <a:pt x="126" y="8"/>
                    </a:lnTo>
                    <a:lnTo>
                      <a:pt x="90" y="10"/>
                    </a:lnTo>
                    <a:lnTo>
                      <a:pt x="58" y="8"/>
                    </a:lnTo>
                    <a:lnTo>
                      <a:pt x="28" y="6"/>
                    </a:lnTo>
                    <a:lnTo>
                      <a:pt x="0" y="0"/>
                    </a:lnTo>
                    <a:lnTo>
                      <a:pt x="0" y="0"/>
                    </a:lnTo>
                    <a:lnTo>
                      <a:pt x="0" y="192"/>
                    </a:lnTo>
                    <a:lnTo>
                      <a:pt x="0" y="192"/>
                    </a:lnTo>
                    <a:lnTo>
                      <a:pt x="22" y="196"/>
                    </a:lnTo>
                    <a:lnTo>
                      <a:pt x="46" y="198"/>
                    </a:lnTo>
                    <a:lnTo>
                      <a:pt x="92" y="198"/>
                    </a:lnTo>
                    <a:lnTo>
                      <a:pt x="92" y="198"/>
                    </a:lnTo>
                    <a:lnTo>
                      <a:pt x="134" y="198"/>
                    </a:lnTo>
                    <a:lnTo>
                      <a:pt x="134" y="198"/>
                    </a:lnTo>
                    <a:lnTo>
                      <a:pt x="160" y="198"/>
                    </a:lnTo>
                    <a:lnTo>
                      <a:pt x="174" y="196"/>
                    </a:lnTo>
                    <a:lnTo>
                      <a:pt x="190" y="192"/>
                    </a:lnTo>
                    <a:lnTo>
                      <a:pt x="190" y="192"/>
                    </a:lnTo>
                    <a:lnTo>
                      <a:pt x="190" y="0"/>
                    </a:lnTo>
                    <a:lnTo>
                      <a:pt x="190" y="0"/>
                    </a:lnTo>
                    <a:lnTo>
                      <a:pt x="166" y="4"/>
                    </a:lnTo>
                    <a:lnTo>
                      <a:pt x="144" y="6"/>
                    </a:lnTo>
                    <a:lnTo>
                      <a:pt x="126" y="8"/>
                    </a:lnTo>
                    <a:close/>
                  </a:path>
                </a:pathLst>
              </a:custGeom>
              <a:solidFill>
                <a:srgbClr val="02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9" name="Freeform 34"/>
              <p:cNvSpPr>
                <a:spLocks/>
              </p:cNvSpPr>
              <p:nvPr/>
            </p:nvSpPr>
            <p:spPr bwMode="auto">
              <a:xfrm>
                <a:off x="-2552700" y="1933575"/>
                <a:ext cx="301625" cy="314325"/>
              </a:xfrm>
              <a:custGeom>
                <a:avLst/>
                <a:gdLst>
                  <a:gd name="T0" fmla="*/ 126 w 190"/>
                  <a:gd name="T1" fmla="*/ 8 h 198"/>
                  <a:gd name="T2" fmla="*/ 126 w 190"/>
                  <a:gd name="T3" fmla="*/ 8 h 198"/>
                  <a:gd name="T4" fmla="*/ 90 w 190"/>
                  <a:gd name="T5" fmla="*/ 10 h 198"/>
                  <a:gd name="T6" fmla="*/ 58 w 190"/>
                  <a:gd name="T7" fmla="*/ 8 h 198"/>
                  <a:gd name="T8" fmla="*/ 28 w 190"/>
                  <a:gd name="T9" fmla="*/ 6 h 198"/>
                  <a:gd name="T10" fmla="*/ 0 w 190"/>
                  <a:gd name="T11" fmla="*/ 0 h 198"/>
                  <a:gd name="T12" fmla="*/ 0 w 190"/>
                  <a:gd name="T13" fmla="*/ 0 h 198"/>
                  <a:gd name="T14" fmla="*/ 0 w 190"/>
                  <a:gd name="T15" fmla="*/ 192 h 198"/>
                  <a:gd name="T16" fmla="*/ 0 w 190"/>
                  <a:gd name="T17" fmla="*/ 192 h 198"/>
                  <a:gd name="T18" fmla="*/ 22 w 190"/>
                  <a:gd name="T19" fmla="*/ 196 h 198"/>
                  <a:gd name="T20" fmla="*/ 46 w 190"/>
                  <a:gd name="T21" fmla="*/ 198 h 198"/>
                  <a:gd name="T22" fmla="*/ 92 w 190"/>
                  <a:gd name="T23" fmla="*/ 198 h 198"/>
                  <a:gd name="T24" fmla="*/ 92 w 190"/>
                  <a:gd name="T25" fmla="*/ 198 h 198"/>
                  <a:gd name="T26" fmla="*/ 134 w 190"/>
                  <a:gd name="T27" fmla="*/ 198 h 198"/>
                  <a:gd name="T28" fmla="*/ 134 w 190"/>
                  <a:gd name="T29" fmla="*/ 198 h 198"/>
                  <a:gd name="T30" fmla="*/ 160 w 190"/>
                  <a:gd name="T31" fmla="*/ 198 h 198"/>
                  <a:gd name="T32" fmla="*/ 174 w 190"/>
                  <a:gd name="T33" fmla="*/ 196 h 198"/>
                  <a:gd name="T34" fmla="*/ 190 w 190"/>
                  <a:gd name="T35" fmla="*/ 192 h 198"/>
                  <a:gd name="T36" fmla="*/ 190 w 190"/>
                  <a:gd name="T37" fmla="*/ 192 h 198"/>
                  <a:gd name="T38" fmla="*/ 190 w 190"/>
                  <a:gd name="T39" fmla="*/ 0 h 198"/>
                  <a:gd name="T40" fmla="*/ 190 w 190"/>
                  <a:gd name="T41" fmla="*/ 0 h 198"/>
                  <a:gd name="T42" fmla="*/ 166 w 190"/>
                  <a:gd name="T43" fmla="*/ 4 h 198"/>
                  <a:gd name="T44" fmla="*/ 144 w 190"/>
                  <a:gd name="T45" fmla="*/ 6 h 198"/>
                  <a:gd name="T46" fmla="*/ 126 w 190"/>
                  <a:gd name="T47" fmla="*/ 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98">
                    <a:moveTo>
                      <a:pt x="126" y="8"/>
                    </a:moveTo>
                    <a:lnTo>
                      <a:pt x="126" y="8"/>
                    </a:lnTo>
                    <a:lnTo>
                      <a:pt x="90" y="10"/>
                    </a:lnTo>
                    <a:lnTo>
                      <a:pt x="58" y="8"/>
                    </a:lnTo>
                    <a:lnTo>
                      <a:pt x="28" y="6"/>
                    </a:lnTo>
                    <a:lnTo>
                      <a:pt x="0" y="0"/>
                    </a:lnTo>
                    <a:lnTo>
                      <a:pt x="0" y="0"/>
                    </a:lnTo>
                    <a:lnTo>
                      <a:pt x="0" y="192"/>
                    </a:lnTo>
                    <a:lnTo>
                      <a:pt x="0" y="192"/>
                    </a:lnTo>
                    <a:lnTo>
                      <a:pt x="22" y="196"/>
                    </a:lnTo>
                    <a:lnTo>
                      <a:pt x="46" y="198"/>
                    </a:lnTo>
                    <a:lnTo>
                      <a:pt x="92" y="198"/>
                    </a:lnTo>
                    <a:lnTo>
                      <a:pt x="92" y="198"/>
                    </a:lnTo>
                    <a:lnTo>
                      <a:pt x="134" y="198"/>
                    </a:lnTo>
                    <a:lnTo>
                      <a:pt x="134" y="198"/>
                    </a:lnTo>
                    <a:lnTo>
                      <a:pt x="160" y="198"/>
                    </a:lnTo>
                    <a:lnTo>
                      <a:pt x="174" y="196"/>
                    </a:lnTo>
                    <a:lnTo>
                      <a:pt x="190" y="192"/>
                    </a:lnTo>
                    <a:lnTo>
                      <a:pt x="190" y="192"/>
                    </a:lnTo>
                    <a:lnTo>
                      <a:pt x="190" y="0"/>
                    </a:lnTo>
                    <a:lnTo>
                      <a:pt x="190" y="0"/>
                    </a:lnTo>
                    <a:lnTo>
                      <a:pt x="166" y="4"/>
                    </a:lnTo>
                    <a:lnTo>
                      <a:pt x="144" y="6"/>
                    </a:lnTo>
                    <a:lnTo>
                      <a:pt x="126"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1" name="Freeform 36"/>
              <p:cNvSpPr>
                <a:spLocks/>
              </p:cNvSpPr>
              <p:nvPr/>
            </p:nvSpPr>
            <p:spPr bwMode="auto">
              <a:xfrm>
                <a:off x="-2552700" y="244475"/>
                <a:ext cx="301625" cy="333375"/>
              </a:xfrm>
              <a:custGeom>
                <a:avLst/>
                <a:gdLst>
                  <a:gd name="T0" fmla="*/ 84 w 190"/>
                  <a:gd name="T1" fmla="*/ 196 h 210"/>
                  <a:gd name="T2" fmla="*/ 84 w 190"/>
                  <a:gd name="T3" fmla="*/ 196 h 210"/>
                  <a:gd name="T4" fmla="*/ 142 w 190"/>
                  <a:gd name="T5" fmla="*/ 196 h 210"/>
                  <a:gd name="T6" fmla="*/ 168 w 190"/>
                  <a:gd name="T7" fmla="*/ 198 h 210"/>
                  <a:gd name="T8" fmla="*/ 190 w 190"/>
                  <a:gd name="T9" fmla="*/ 202 h 210"/>
                  <a:gd name="T10" fmla="*/ 190 w 190"/>
                  <a:gd name="T11" fmla="*/ 202 h 210"/>
                  <a:gd name="T12" fmla="*/ 190 w 190"/>
                  <a:gd name="T13" fmla="*/ 2 h 210"/>
                  <a:gd name="T14" fmla="*/ 190 w 190"/>
                  <a:gd name="T15" fmla="*/ 2 h 210"/>
                  <a:gd name="T16" fmla="*/ 162 w 190"/>
                  <a:gd name="T17" fmla="*/ 2 h 210"/>
                  <a:gd name="T18" fmla="*/ 132 w 190"/>
                  <a:gd name="T19" fmla="*/ 0 h 210"/>
                  <a:gd name="T20" fmla="*/ 102 w 190"/>
                  <a:gd name="T21" fmla="*/ 0 h 210"/>
                  <a:gd name="T22" fmla="*/ 70 w 190"/>
                  <a:gd name="T23" fmla="*/ 2 h 210"/>
                  <a:gd name="T24" fmla="*/ 70 w 190"/>
                  <a:gd name="T25" fmla="*/ 2 h 210"/>
                  <a:gd name="T26" fmla="*/ 34 w 190"/>
                  <a:gd name="T27" fmla="*/ 4 h 210"/>
                  <a:gd name="T28" fmla="*/ 16 w 190"/>
                  <a:gd name="T29" fmla="*/ 6 h 210"/>
                  <a:gd name="T30" fmla="*/ 0 w 190"/>
                  <a:gd name="T31" fmla="*/ 10 h 210"/>
                  <a:gd name="T32" fmla="*/ 0 w 190"/>
                  <a:gd name="T33" fmla="*/ 10 h 210"/>
                  <a:gd name="T34" fmla="*/ 0 w 190"/>
                  <a:gd name="T35" fmla="*/ 210 h 210"/>
                  <a:gd name="T36" fmla="*/ 0 w 190"/>
                  <a:gd name="T37" fmla="*/ 210 h 210"/>
                  <a:gd name="T38" fmla="*/ 16 w 190"/>
                  <a:gd name="T39" fmla="*/ 204 h 210"/>
                  <a:gd name="T40" fmla="*/ 36 w 190"/>
                  <a:gd name="T41" fmla="*/ 200 h 210"/>
                  <a:gd name="T42" fmla="*/ 58 w 190"/>
                  <a:gd name="T43" fmla="*/ 196 h 210"/>
                  <a:gd name="T44" fmla="*/ 84 w 190"/>
                  <a:gd name="T45"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10">
                    <a:moveTo>
                      <a:pt x="84" y="196"/>
                    </a:moveTo>
                    <a:lnTo>
                      <a:pt x="84" y="196"/>
                    </a:lnTo>
                    <a:lnTo>
                      <a:pt x="142" y="196"/>
                    </a:lnTo>
                    <a:lnTo>
                      <a:pt x="168" y="198"/>
                    </a:lnTo>
                    <a:lnTo>
                      <a:pt x="190" y="202"/>
                    </a:lnTo>
                    <a:lnTo>
                      <a:pt x="190" y="202"/>
                    </a:lnTo>
                    <a:lnTo>
                      <a:pt x="190" y="2"/>
                    </a:lnTo>
                    <a:lnTo>
                      <a:pt x="190" y="2"/>
                    </a:lnTo>
                    <a:lnTo>
                      <a:pt x="162" y="2"/>
                    </a:lnTo>
                    <a:lnTo>
                      <a:pt x="132" y="0"/>
                    </a:lnTo>
                    <a:lnTo>
                      <a:pt x="102" y="0"/>
                    </a:lnTo>
                    <a:lnTo>
                      <a:pt x="70" y="2"/>
                    </a:lnTo>
                    <a:lnTo>
                      <a:pt x="70" y="2"/>
                    </a:lnTo>
                    <a:lnTo>
                      <a:pt x="34" y="4"/>
                    </a:lnTo>
                    <a:lnTo>
                      <a:pt x="16" y="6"/>
                    </a:lnTo>
                    <a:lnTo>
                      <a:pt x="0" y="10"/>
                    </a:lnTo>
                    <a:lnTo>
                      <a:pt x="0" y="10"/>
                    </a:lnTo>
                    <a:lnTo>
                      <a:pt x="0" y="210"/>
                    </a:lnTo>
                    <a:lnTo>
                      <a:pt x="0" y="210"/>
                    </a:lnTo>
                    <a:lnTo>
                      <a:pt x="16" y="204"/>
                    </a:lnTo>
                    <a:lnTo>
                      <a:pt x="36" y="200"/>
                    </a:lnTo>
                    <a:lnTo>
                      <a:pt x="58" y="196"/>
                    </a:lnTo>
                    <a:lnTo>
                      <a:pt x="84" y="196"/>
                    </a:lnTo>
                    <a:close/>
                  </a:path>
                </a:pathLst>
              </a:custGeom>
              <a:solidFill>
                <a:srgbClr val="02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2" name="Freeform 37"/>
              <p:cNvSpPr>
                <a:spLocks/>
              </p:cNvSpPr>
              <p:nvPr/>
            </p:nvSpPr>
            <p:spPr bwMode="auto">
              <a:xfrm>
                <a:off x="-2552700" y="244475"/>
                <a:ext cx="301625" cy="333375"/>
              </a:xfrm>
              <a:custGeom>
                <a:avLst/>
                <a:gdLst>
                  <a:gd name="T0" fmla="*/ 84 w 190"/>
                  <a:gd name="T1" fmla="*/ 196 h 210"/>
                  <a:gd name="T2" fmla="*/ 84 w 190"/>
                  <a:gd name="T3" fmla="*/ 196 h 210"/>
                  <a:gd name="T4" fmla="*/ 142 w 190"/>
                  <a:gd name="T5" fmla="*/ 196 h 210"/>
                  <a:gd name="T6" fmla="*/ 168 w 190"/>
                  <a:gd name="T7" fmla="*/ 198 h 210"/>
                  <a:gd name="T8" fmla="*/ 190 w 190"/>
                  <a:gd name="T9" fmla="*/ 202 h 210"/>
                  <a:gd name="T10" fmla="*/ 190 w 190"/>
                  <a:gd name="T11" fmla="*/ 202 h 210"/>
                  <a:gd name="T12" fmla="*/ 190 w 190"/>
                  <a:gd name="T13" fmla="*/ 2 h 210"/>
                  <a:gd name="T14" fmla="*/ 190 w 190"/>
                  <a:gd name="T15" fmla="*/ 2 h 210"/>
                  <a:gd name="T16" fmla="*/ 162 w 190"/>
                  <a:gd name="T17" fmla="*/ 2 h 210"/>
                  <a:gd name="T18" fmla="*/ 132 w 190"/>
                  <a:gd name="T19" fmla="*/ 0 h 210"/>
                  <a:gd name="T20" fmla="*/ 102 w 190"/>
                  <a:gd name="T21" fmla="*/ 0 h 210"/>
                  <a:gd name="T22" fmla="*/ 70 w 190"/>
                  <a:gd name="T23" fmla="*/ 2 h 210"/>
                  <a:gd name="T24" fmla="*/ 70 w 190"/>
                  <a:gd name="T25" fmla="*/ 2 h 210"/>
                  <a:gd name="T26" fmla="*/ 34 w 190"/>
                  <a:gd name="T27" fmla="*/ 4 h 210"/>
                  <a:gd name="T28" fmla="*/ 16 w 190"/>
                  <a:gd name="T29" fmla="*/ 6 h 210"/>
                  <a:gd name="T30" fmla="*/ 0 w 190"/>
                  <a:gd name="T31" fmla="*/ 10 h 210"/>
                  <a:gd name="T32" fmla="*/ 0 w 190"/>
                  <a:gd name="T33" fmla="*/ 10 h 210"/>
                  <a:gd name="T34" fmla="*/ 0 w 190"/>
                  <a:gd name="T35" fmla="*/ 210 h 210"/>
                  <a:gd name="T36" fmla="*/ 0 w 190"/>
                  <a:gd name="T37" fmla="*/ 210 h 210"/>
                  <a:gd name="T38" fmla="*/ 16 w 190"/>
                  <a:gd name="T39" fmla="*/ 204 h 210"/>
                  <a:gd name="T40" fmla="*/ 36 w 190"/>
                  <a:gd name="T41" fmla="*/ 200 h 210"/>
                  <a:gd name="T42" fmla="*/ 58 w 190"/>
                  <a:gd name="T43" fmla="*/ 196 h 210"/>
                  <a:gd name="T44" fmla="*/ 84 w 190"/>
                  <a:gd name="T45"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10">
                    <a:moveTo>
                      <a:pt x="84" y="196"/>
                    </a:moveTo>
                    <a:lnTo>
                      <a:pt x="84" y="196"/>
                    </a:lnTo>
                    <a:lnTo>
                      <a:pt x="142" y="196"/>
                    </a:lnTo>
                    <a:lnTo>
                      <a:pt x="168" y="198"/>
                    </a:lnTo>
                    <a:lnTo>
                      <a:pt x="190" y="202"/>
                    </a:lnTo>
                    <a:lnTo>
                      <a:pt x="190" y="202"/>
                    </a:lnTo>
                    <a:lnTo>
                      <a:pt x="190" y="2"/>
                    </a:lnTo>
                    <a:lnTo>
                      <a:pt x="190" y="2"/>
                    </a:lnTo>
                    <a:lnTo>
                      <a:pt x="162" y="2"/>
                    </a:lnTo>
                    <a:lnTo>
                      <a:pt x="132" y="0"/>
                    </a:lnTo>
                    <a:lnTo>
                      <a:pt x="102" y="0"/>
                    </a:lnTo>
                    <a:lnTo>
                      <a:pt x="70" y="2"/>
                    </a:lnTo>
                    <a:lnTo>
                      <a:pt x="70" y="2"/>
                    </a:lnTo>
                    <a:lnTo>
                      <a:pt x="34" y="4"/>
                    </a:lnTo>
                    <a:lnTo>
                      <a:pt x="16" y="6"/>
                    </a:lnTo>
                    <a:lnTo>
                      <a:pt x="0" y="10"/>
                    </a:lnTo>
                    <a:lnTo>
                      <a:pt x="0" y="10"/>
                    </a:lnTo>
                    <a:lnTo>
                      <a:pt x="0" y="210"/>
                    </a:lnTo>
                    <a:lnTo>
                      <a:pt x="0" y="210"/>
                    </a:lnTo>
                    <a:lnTo>
                      <a:pt x="16" y="204"/>
                    </a:lnTo>
                    <a:lnTo>
                      <a:pt x="36" y="200"/>
                    </a:lnTo>
                    <a:lnTo>
                      <a:pt x="58" y="196"/>
                    </a:lnTo>
                    <a:lnTo>
                      <a:pt x="84"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4" name="Freeform 39"/>
              <p:cNvSpPr>
                <a:spLocks/>
              </p:cNvSpPr>
              <p:nvPr/>
            </p:nvSpPr>
            <p:spPr bwMode="auto">
              <a:xfrm>
                <a:off x="-2552700" y="1025525"/>
                <a:ext cx="301625" cy="374650"/>
              </a:xfrm>
              <a:custGeom>
                <a:avLst/>
                <a:gdLst>
                  <a:gd name="T0" fmla="*/ 190 w 190"/>
                  <a:gd name="T1" fmla="*/ 236 h 236"/>
                  <a:gd name="T2" fmla="*/ 190 w 190"/>
                  <a:gd name="T3" fmla="*/ 236 h 236"/>
                  <a:gd name="T4" fmla="*/ 190 w 190"/>
                  <a:gd name="T5" fmla="*/ 34 h 236"/>
                  <a:gd name="T6" fmla="*/ 190 w 190"/>
                  <a:gd name="T7" fmla="*/ 34 h 236"/>
                  <a:gd name="T8" fmla="*/ 168 w 190"/>
                  <a:gd name="T9" fmla="*/ 30 h 236"/>
                  <a:gd name="T10" fmla="*/ 148 w 190"/>
                  <a:gd name="T11" fmla="*/ 28 h 236"/>
                  <a:gd name="T12" fmla="*/ 126 w 190"/>
                  <a:gd name="T13" fmla="*/ 24 h 236"/>
                  <a:gd name="T14" fmla="*/ 106 w 190"/>
                  <a:gd name="T15" fmla="*/ 20 h 236"/>
                  <a:gd name="T16" fmla="*/ 106 w 190"/>
                  <a:gd name="T17" fmla="*/ 20 h 236"/>
                  <a:gd name="T18" fmla="*/ 48 w 190"/>
                  <a:gd name="T19" fmla="*/ 10 h 236"/>
                  <a:gd name="T20" fmla="*/ 0 w 190"/>
                  <a:gd name="T21" fmla="*/ 0 h 236"/>
                  <a:gd name="T22" fmla="*/ 0 w 190"/>
                  <a:gd name="T23" fmla="*/ 0 h 236"/>
                  <a:gd name="T24" fmla="*/ 0 w 190"/>
                  <a:gd name="T25" fmla="*/ 194 h 236"/>
                  <a:gd name="T26" fmla="*/ 0 w 190"/>
                  <a:gd name="T27" fmla="*/ 194 h 236"/>
                  <a:gd name="T28" fmla="*/ 16 w 190"/>
                  <a:gd name="T29" fmla="*/ 200 h 236"/>
                  <a:gd name="T30" fmla="*/ 34 w 190"/>
                  <a:gd name="T31" fmla="*/ 202 h 236"/>
                  <a:gd name="T32" fmla="*/ 54 w 190"/>
                  <a:gd name="T33" fmla="*/ 204 h 236"/>
                  <a:gd name="T34" fmla="*/ 70 w 190"/>
                  <a:gd name="T35" fmla="*/ 208 h 236"/>
                  <a:gd name="T36" fmla="*/ 70 w 190"/>
                  <a:gd name="T37" fmla="*/ 208 h 236"/>
                  <a:gd name="T38" fmla="*/ 104 w 190"/>
                  <a:gd name="T39" fmla="*/ 214 h 236"/>
                  <a:gd name="T40" fmla="*/ 136 w 190"/>
                  <a:gd name="T41" fmla="*/ 220 h 236"/>
                  <a:gd name="T42" fmla="*/ 164 w 190"/>
                  <a:gd name="T43" fmla="*/ 228 h 236"/>
                  <a:gd name="T44" fmla="*/ 190 w 190"/>
                  <a:gd name="T45"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36">
                    <a:moveTo>
                      <a:pt x="190" y="236"/>
                    </a:moveTo>
                    <a:lnTo>
                      <a:pt x="190" y="236"/>
                    </a:lnTo>
                    <a:lnTo>
                      <a:pt x="190" y="34"/>
                    </a:lnTo>
                    <a:lnTo>
                      <a:pt x="190" y="34"/>
                    </a:lnTo>
                    <a:lnTo>
                      <a:pt x="168" y="30"/>
                    </a:lnTo>
                    <a:lnTo>
                      <a:pt x="148" y="28"/>
                    </a:lnTo>
                    <a:lnTo>
                      <a:pt x="126" y="24"/>
                    </a:lnTo>
                    <a:lnTo>
                      <a:pt x="106" y="20"/>
                    </a:lnTo>
                    <a:lnTo>
                      <a:pt x="106" y="20"/>
                    </a:lnTo>
                    <a:lnTo>
                      <a:pt x="48" y="10"/>
                    </a:lnTo>
                    <a:lnTo>
                      <a:pt x="0" y="0"/>
                    </a:lnTo>
                    <a:lnTo>
                      <a:pt x="0" y="0"/>
                    </a:lnTo>
                    <a:lnTo>
                      <a:pt x="0" y="194"/>
                    </a:lnTo>
                    <a:lnTo>
                      <a:pt x="0" y="194"/>
                    </a:lnTo>
                    <a:lnTo>
                      <a:pt x="16" y="200"/>
                    </a:lnTo>
                    <a:lnTo>
                      <a:pt x="34" y="202"/>
                    </a:lnTo>
                    <a:lnTo>
                      <a:pt x="54" y="204"/>
                    </a:lnTo>
                    <a:lnTo>
                      <a:pt x="70" y="208"/>
                    </a:lnTo>
                    <a:lnTo>
                      <a:pt x="70" y="208"/>
                    </a:lnTo>
                    <a:lnTo>
                      <a:pt x="104" y="214"/>
                    </a:lnTo>
                    <a:lnTo>
                      <a:pt x="136" y="220"/>
                    </a:lnTo>
                    <a:lnTo>
                      <a:pt x="164" y="228"/>
                    </a:lnTo>
                    <a:lnTo>
                      <a:pt x="190" y="236"/>
                    </a:lnTo>
                    <a:close/>
                  </a:path>
                </a:pathLst>
              </a:custGeom>
              <a:solidFill>
                <a:srgbClr val="028D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5" name="Freeform 40"/>
              <p:cNvSpPr>
                <a:spLocks/>
              </p:cNvSpPr>
              <p:nvPr/>
            </p:nvSpPr>
            <p:spPr bwMode="auto">
              <a:xfrm>
                <a:off x="-2552700" y="1025525"/>
                <a:ext cx="301625" cy="374650"/>
              </a:xfrm>
              <a:custGeom>
                <a:avLst/>
                <a:gdLst>
                  <a:gd name="T0" fmla="*/ 190 w 190"/>
                  <a:gd name="T1" fmla="*/ 236 h 236"/>
                  <a:gd name="T2" fmla="*/ 190 w 190"/>
                  <a:gd name="T3" fmla="*/ 236 h 236"/>
                  <a:gd name="T4" fmla="*/ 190 w 190"/>
                  <a:gd name="T5" fmla="*/ 34 h 236"/>
                  <a:gd name="T6" fmla="*/ 190 w 190"/>
                  <a:gd name="T7" fmla="*/ 34 h 236"/>
                  <a:gd name="T8" fmla="*/ 168 w 190"/>
                  <a:gd name="T9" fmla="*/ 30 h 236"/>
                  <a:gd name="T10" fmla="*/ 148 w 190"/>
                  <a:gd name="T11" fmla="*/ 28 h 236"/>
                  <a:gd name="T12" fmla="*/ 126 w 190"/>
                  <a:gd name="T13" fmla="*/ 24 h 236"/>
                  <a:gd name="T14" fmla="*/ 106 w 190"/>
                  <a:gd name="T15" fmla="*/ 20 h 236"/>
                  <a:gd name="T16" fmla="*/ 106 w 190"/>
                  <a:gd name="T17" fmla="*/ 20 h 236"/>
                  <a:gd name="T18" fmla="*/ 48 w 190"/>
                  <a:gd name="T19" fmla="*/ 10 h 236"/>
                  <a:gd name="T20" fmla="*/ 0 w 190"/>
                  <a:gd name="T21" fmla="*/ 0 h 236"/>
                  <a:gd name="T22" fmla="*/ 0 w 190"/>
                  <a:gd name="T23" fmla="*/ 0 h 236"/>
                  <a:gd name="T24" fmla="*/ 0 w 190"/>
                  <a:gd name="T25" fmla="*/ 194 h 236"/>
                  <a:gd name="T26" fmla="*/ 0 w 190"/>
                  <a:gd name="T27" fmla="*/ 194 h 236"/>
                  <a:gd name="T28" fmla="*/ 16 w 190"/>
                  <a:gd name="T29" fmla="*/ 200 h 236"/>
                  <a:gd name="T30" fmla="*/ 34 w 190"/>
                  <a:gd name="T31" fmla="*/ 202 h 236"/>
                  <a:gd name="T32" fmla="*/ 54 w 190"/>
                  <a:gd name="T33" fmla="*/ 204 h 236"/>
                  <a:gd name="T34" fmla="*/ 70 w 190"/>
                  <a:gd name="T35" fmla="*/ 208 h 236"/>
                  <a:gd name="T36" fmla="*/ 70 w 190"/>
                  <a:gd name="T37" fmla="*/ 208 h 236"/>
                  <a:gd name="T38" fmla="*/ 104 w 190"/>
                  <a:gd name="T39" fmla="*/ 214 h 236"/>
                  <a:gd name="T40" fmla="*/ 136 w 190"/>
                  <a:gd name="T41" fmla="*/ 220 h 236"/>
                  <a:gd name="T42" fmla="*/ 164 w 190"/>
                  <a:gd name="T43" fmla="*/ 228 h 236"/>
                  <a:gd name="T44" fmla="*/ 190 w 190"/>
                  <a:gd name="T45"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36">
                    <a:moveTo>
                      <a:pt x="190" y="236"/>
                    </a:moveTo>
                    <a:lnTo>
                      <a:pt x="190" y="236"/>
                    </a:lnTo>
                    <a:lnTo>
                      <a:pt x="190" y="34"/>
                    </a:lnTo>
                    <a:lnTo>
                      <a:pt x="190" y="34"/>
                    </a:lnTo>
                    <a:lnTo>
                      <a:pt x="168" y="30"/>
                    </a:lnTo>
                    <a:lnTo>
                      <a:pt x="148" y="28"/>
                    </a:lnTo>
                    <a:lnTo>
                      <a:pt x="126" y="24"/>
                    </a:lnTo>
                    <a:lnTo>
                      <a:pt x="106" y="20"/>
                    </a:lnTo>
                    <a:lnTo>
                      <a:pt x="106" y="20"/>
                    </a:lnTo>
                    <a:lnTo>
                      <a:pt x="48" y="10"/>
                    </a:lnTo>
                    <a:lnTo>
                      <a:pt x="0" y="0"/>
                    </a:lnTo>
                    <a:lnTo>
                      <a:pt x="0" y="0"/>
                    </a:lnTo>
                    <a:lnTo>
                      <a:pt x="0" y="194"/>
                    </a:lnTo>
                    <a:lnTo>
                      <a:pt x="0" y="194"/>
                    </a:lnTo>
                    <a:lnTo>
                      <a:pt x="16" y="200"/>
                    </a:lnTo>
                    <a:lnTo>
                      <a:pt x="34" y="202"/>
                    </a:lnTo>
                    <a:lnTo>
                      <a:pt x="54" y="204"/>
                    </a:lnTo>
                    <a:lnTo>
                      <a:pt x="70" y="208"/>
                    </a:lnTo>
                    <a:lnTo>
                      <a:pt x="70" y="208"/>
                    </a:lnTo>
                    <a:lnTo>
                      <a:pt x="104" y="214"/>
                    </a:lnTo>
                    <a:lnTo>
                      <a:pt x="136" y="220"/>
                    </a:lnTo>
                    <a:lnTo>
                      <a:pt x="164" y="228"/>
                    </a:lnTo>
                    <a:lnTo>
                      <a:pt x="190" y="2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spTree>
    <p:extLst>
      <p:ext uri="{BB962C8B-B14F-4D97-AF65-F5344CB8AC3E}">
        <p14:creationId xmlns:p14="http://schemas.microsoft.com/office/powerpoint/2010/main" val="85801643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 and Transform</a:t>
            </a:r>
            <a:br>
              <a:rPr lang="en-US" dirty="0"/>
            </a:br>
            <a:r>
              <a:rPr lang="en-US" sz="1800" dirty="0"/>
              <a:t>Business Critical Services</a:t>
            </a:r>
            <a:endParaRPr lang="en-US" dirty="0"/>
          </a:p>
        </p:txBody>
      </p:sp>
      <p:grpSp>
        <p:nvGrpSpPr>
          <p:cNvPr id="193" name="Group 192"/>
          <p:cNvGrpSpPr/>
          <p:nvPr/>
        </p:nvGrpSpPr>
        <p:grpSpPr bwMode="gray">
          <a:xfrm>
            <a:off x="273050" y="1196975"/>
            <a:ext cx="8594725" cy="3522663"/>
            <a:chOff x="273050" y="1196975"/>
            <a:chExt cx="8594725" cy="3522663"/>
          </a:xfrm>
        </p:grpSpPr>
        <p:sp>
          <p:nvSpPr>
            <p:cNvPr id="192" name="Rectangle 191"/>
            <p:cNvSpPr/>
            <p:nvPr/>
          </p:nvSpPr>
          <p:spPr bwMode="gray">
            <a:xfrm>
              <a:off x="273050" y="1408176"/>
              <a:ext cx="8594725" cy="3311462"/>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06" name="Rounded Rectangle 105"/>
            <p:cNvSpPr/>
            <p:nvPr/>
          </p:nvSpPr>
          <p:spPr bwMode="gray">
            <a:xfrm>
              <a:off x="694772" y="2000042"/>
              <a:ext cx="7744968" cy="2327564"/>
            </a:xfrm>
            <a:prstGeom prst="roundRect">
              <a:avLst>
                <a:gd name="adj" fmla="val 50000"/>
              </a:avLst>
            </a:prstGeom>
            <a:noFill/>
            <a:ln w="307975"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 name="Rounded Rectangle 2"/>
            <p:cNvSpPr/>
            <p:nvPr/>
          </p:nvSpPr>
          <p:spPr bwMode="gray">
            <a:xfrm>
              <a:off x="273050" y="1196975"/>
              <a:ext cx="8594725" cy="430887"/>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0" marR="0" lvl="0" indent="0" algn="ctr" defTabSz="6095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mn-ea"/>
                  <a:cs typeface="+mn-cs"/>
                </a:rPr>
                <a:t>Consulting powered by analytics and automation</a:t>
              </a:r>
            </a:p>
          </p:txBody>
        </p:sp>
        <p:sp>
          <p:nvSpPr>
            <p:cNvPr id="168" name="Rectangle 167"/>
            <p:cNvSpPr/>
            <p:nvPr/>
          </p:nvSpPr>
          <p:spPr bwMode="gray">
            <a:xfrm>
              <a:off x="3804227" y="4221120"/>
              <a:ext cx="1526059" cy="215444"/>
            </a:xfrm>
            <a:prstGeom prst="rect">
              <a:avLst/>
            </a:prstGeom>
          </p:spPr>
          <p:txBody>
            <a:bodyPr wrap="none" lIns="0" tIns="0" rIns="0" bIns="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t>Cross-architecture</a:t>
              </a:r>
            </a:p>
          </p:txBody>
        </p:sp>
      </p:grpSp>
      <p:grpSp>
        <p:nvGrpSpPr>
          <p:cNvPr id="107" name="Group 106"/>
          <p:cNvGrpSpPr/>
          <p:nvPr/>
        </p:nvGrpSpPr>
        <p:grpSpPr bwMode="gray">
          <a:xfrm>
            <a:off x="1030732" y="2471123"/>
            <a:ext cx="2558450" cy="1385403"/>
            <a:chOff x="546100" y="2248816"/>
            <a:chExt cx="2558450" cy="1385403"/>
          </a:xfrm>
        </p:grpSpPr>
        <p:sp>
          <p:nvSpPr>
            <p:cNvPr id="5" name="TextBox 4">
              <a:extLst>
                <a:ext uri="{FF2B5EF4-FFF2-40B4-BE49-F238E27FC236}">
                  <a16:creationId xmlns:a16="http://schemas.microsoft.com/office/drawing/2014/main" id="{56BC8C64-6474-4BE6-A221-B4FAEA60BA76}"/>
                </a:ext>
              </a:extLst>
            </p:cNvPr>
            <p:cNvSpPr txBox="1"/>
            <p:nvPr/>
          </p:nvSpPr>
          <p:spPr bwMode="gray">
            <a:xfrm>
              <a:off x="546100" y="2834000"/>
              <a:ext cx="2558450" cy="800219"/>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5073"/>
                  </a:solidFill>
                  <a:effectLst/>
                  <a:uLnTx/>
                  <a:uFillTx/>
                  <a:latin typeface="CiscoSansTT ExtraLight"/>
                  <a:ea typeface="CiscoSansTT" charset="0"/>
                  <a:cs typeface="CiscoSansTT" charset="0"/>
                </a:rPr>
                <a:t>Foundation</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t>Achieve operational</a:t>
              </a:r>
              <a:b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br>
              <a: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t>efficiency and high availability</a:t>
              </a:r>
            </a:p>
          </p:txBody>
        </p:sp>
        <p:grpSp>
          <p:nvGrpSpPr>
            <p:cNvPr id="7" name="Group 105">
              <a:extLst>
                <a:ext uri="{FF2B5EF4-FFF2-40B4-BE49-F238E27FC236}">
                  <a16:creationId xmlns:a16="http://schemas.microsoft.com/office/drawing/2014/main" id="{8739626A-B38C-4917-979B-FB73F7FC783D}"/>
                </a:ext>
              </a:extLst>
            </p:cNvPr>
            <p:cNvGrpSpPr>
              <a:grpSpLocks noChangeAspect="1"/>
            </p:cNvGrpSpPr>
            <p:nvPr/>
          </p:nvGrpSpPr>
          <p:grpSpPr bwMode="gray">
            <a:xfrm>
              <a:off x="1556585" y="2248816"/>
              <a:ext cx="537480" cy="506719"/>
              <a:chOff x="1991" y="1544"/>
              <a:chExt cx="961" cy="906"/>
            </a:xfrm>
          </p:grpSpPr>
          <p:sp>
            <p:nvSpPr>
              <p:cNvPr id="8" name="Freeform 106">
                <a:extLst>
                  <a:ext uri="{FF2B5EF4-FFF2-40B4-BE49-F238E27FC236}">
                    <a16:creationId xmlns:a16="http://schemas.microsoft.com/office/drawing/2014/main" id="{20EDBF7A-535D-47E9-B07D-B0CEA2E1E0CF}"/>
                  </a:ext>
                </a:extLst>
              </p:cNvPr>
              <p:cNvSpPr>
                <a:spLocks/>
              </p:cNvSpPr>
              <p:nvPr/>
            </p:nvSpPr>
            <p:spPr bwMode="gray">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 name="Rectangle 107">
                <a:extLst>
                  <a:ext uri="{FF2B5EF4-FFF2-40B4-BE49-F238E27FC236}">
                    <a16:creationId xmlns:a16="http://schemas.microsoft.com/office/drawing/2014/main" id="{12D154DD-34D3-4D6A-BB43-A53507EF39F8}"/>
                  </a:ext>
                </a:extLst>
              </p:cNvPr>
              <p:cNvSpPr>
                <a:spLocks noChangeArrowheads="1"/>
              </p:cNvSpPr>
              <p:nvPr/>
            </p:nvSpPr>
            <p:spPr bwMode="gray">
              <a:xfrm>
                <a:off x="2099"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0" name="Rectangle 108">
                <a:extLst>
                  <a:ext uri="{FF2B5EF4-FFF2-40B4-BE49-F238E27FC236}">
                    <a16:creationId xmlns:a16="http://schemas.microsoft.com/office/drawing/2014/main" id="{54531A24-A83A-40B1-B612-2E4CEF016372}"/>
                  </a:ext>
                </a:extLst>
              </p:cNvPr>
              <p:cNvSpPr>
                <a:spLocks noChangeArrowheads="1"/>
              </p:cNvSpPr>
              <p:nvPr/>
            </p:nvSpPr>
            <p:spPr bwMode="gray">
              <a:xfrm>
                <a:off x="2241"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1" name="Rectangle 109">
                <a:extLst>
                  <a:ext uri="{FF2B5EF4-FFF2-40B4-BE49-F238E27FC236}">
                    <a16:creationId xmlns:a16="http://schemas.microsoft.com/office/drawing/2014/main" id="{84E5F24B-D187-47D8-9FB3-549504B9AFD2}"/>
                  </a:ext>
                </a:extLst>
              </p:cNvPr>
              <p:cNvSpPr>
                <a:spLocks noChangeArrowheads="1"/>
              </p:cNvSpPr>
              <p:nvPr/>
            </p:nvSpPr>
            <p:spPr bwMode="gray">
              <a:xfrm>
                <a:off x="2383"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2" name="Rectangle 110">
                <a:extLst>
                  <a:ext uri="{FF2B5EF4-FFF2-40B4-BE49-F238E27FC236}">
                    <a16:creationId xmlns:a16="http://schemas.microsoft.com/office/drawing/2014/main" id="{172505DE-741B-4BEA-BBC3-B956CE9FEE26}"/>
                  </a:ext>
                </a:extLst>
              </p:cNvPr>
              <p:cNvSpPr>
                <a:spLocks noChangeArrowheads="1"/>
              </p:cNvSpPr>
              <p:nvPr/>
            </p:nvSpPr>
            <p:spPr bwMode="gray">
              <a:xfrm>
                <a:off x="2099"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3" name="Rectangle 111">
                <a:extLst>
                  <a:ext uri="{FF2B5EF4-FFF2-40B4-BE49-F238E27FC236}">
                    <a16:creationId xmlns:a16="http://schemas.microsoft.com/office/drawing/2014/main" id="{DCA03EFB-88BA-4C72-B87E-068BA848D0D2}"/>
                  </a:ext>
                </a:extLst>
              </p:cNvPr>
              <p:cNvSpPr>
                <a:spLocks noChangeArrowheads="1"/>
              </p:cNvSpPr>
              <p:nvPr/>
            </p:nvSpPr>
            <p:spPr bwMode="gray">
              <a:xfrm>
                <a:off x="2241"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4" name="Rectangle 112">
                <a:extLst>
                  <a:ext uri="{FF2B5EF4-FFF2-40B4-BE49-F238E27FC236}">
                    <a16:creationId xmlns:a16="http://schemas.microsoft.com/office/drawing/2014/main" id="{C924954C-8414-45AC-A882-4C232A7D7682}"/>
                  </a:ext>
                </a:extLst>
              </p:cNvPr>
              <p:cNvSpPr>
                <a:spLocks noChangeArrowheads="1"/>
              </p:cNvSpPr>
              <p:nvPr/>
            </p:nvSpPr>
            <p:spPr bwMode="gray">
              <a:xfrm>
                <a:off x="2383"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5" name="Rectangle 113">
                <a:extLst>
                  <a:ext uri="{FF2B5EF4-FFF2-40B4-BE49-F238E27FC236}">
                    <a16:creationId xmlns:a16="http://schemas.microsoft.com/office/drawing/2014/main" id="{6A3EF887-CB92-4630-AEED-CDF97205BD07}"/>
                  </a:ext>
                </a:extLst>
              </p:cNvPr>
              <p:cNvSpPr>
                <a:spLocks noChangeArrowheads="1"/>
              </p:cNvSpPr>
              <p:nvPr/>
            </p:nvSpPr>
            <p:spPr bwMode="gray">
              <a:xfrm>
                <a:off x="2099"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6" name="Rectangle 114">
                <a:extLst>
                  <a:ext uri="{FF2B5EF4-FFF2-40B4-BE49-F238E27FC236}">
                    <a16:creationId xmlns:a16="http://schemas.microsoft.com/office/drawing/2014/main" id="{3C26122D-277C-4FB6-8834-23E5D564A95B}"/>
                  </a:ext>
                </a:extLst>
              </p:cNvPr>
              <p:cNvSpPr>
                <a:spLocks noChangeArrowheads="1"/>
              </p:cNvSpPr>
              <p:nvPr/>
            </p:nvSpPr>
            <p:spPr bwMode="gray">
              <a:xfrm>
                <a:off x="2241"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7" name="Rectangle 115">
                <a:extLst>
                  <a:ext uri="{FF2B5EF4-FFF2-40B4-BE49-F238E27FC236}">
                    <a16:creationId xmlns:a16="http://schemas.microsoft.com/office/drawing/2014/main" id="{82251475-A197-4A5C-A50A-2A09FB8CA43B}"/>
                  </a:ext>
                </a:extLst>
              </p:cNvPr>
              <p:cNvSpPr>
                <a:spLocks noChangeArrowheads="1"/>
              </p:cNvSpPr>
              <p:nvPr/>
            </p:nvSpPr>
            <p:spPr bwMode="gray">
              <a:xfrm>
                <a:off x="2383"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8" name="Freeform 116">
                <a:extLst>
                  <a:ext uri="{FF2B5EF4-FFF2-40B4-BE49-F238E27FC236}">
                    <a16:creationId xmlns:a16="http://schemas.microsoft.com/office/drawing/2014/main" id="{7C584C85-DF65-4A04-906A-46137796418F}"/>
                  </a:ext>
                </a:extLst>
              </p:cNvPr>
              <p:cNvSpPr>
                <a:spLocks/>
              </p:cNvSpPr>
              <p:nvPr/>
            </p:nvSpPr>
            <p:spPr bwMode="gray">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9" name="Rectangle 117">
                <a:extLst>
                  <a:ext uri="{FF2B5EF4-FFF2-40B4-BE49-F238E27FC236}">
                    <a16:creationId xmlns:a16="http://schemas.microsoft.com/office/drawing/2014/main" id="{93E23EB1-A388-471F-9343-7A19D2784EF7}"/>
                  </a:ext>
                </a:extLst>
              </p:cNvPr>
              <p:cNvSpPr>
                <a:spLocks noChangeArrowheads="1"/>
              </p:cNvSpPr>
              <p:nvPr/>
            </p:nvSpPr>
            <p:spPr bwMode="gray">
              <a:xfrm>
                <a:off x="2601"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20" name="Rectangle 118">
                <a:extLst>
                  <a:ext uri="{FF2B5EF4-FFF2-40B4-BE49-F238E27FC236}">
                    <a16:creationId xmlns:a16="http://schemas.microsoft.com/office/drawing/2014/main" id="{60DBAB05-504C-49BC-A993-82E140B343C8}"/>
                  </a:ext>
                </a:extLst>
              </p:cNvPr>
              <p:cNvSpPr>
                <a:spLocks noChangeArrowheads="1"/>
              </p:cNvSpPr>
              <p:nvPr/>
            </p:nvSpPr>
            <p:spPr bwMode="gray">
              <a:xfrm>
                <a:off x="2709"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21" name="Rectangle 119">
                <a:extLst>
                  <a:ext uri="{FF2B5EF4-FFF2-40B4-BE49-F238E27FC236}">
                    <a16:creationId xmlns:a16="http://schemas.microsoft.com/office/drawing/2014/main" id="{6F74BEFE-9B2C-4989-A763-8F0E2DAA8F3D}"/>
                  </a:ext>
                </a:extLst>
              </p:cNvPr>
              <p:cNvSpPr>
                <a:spLocks noChangeArrowheads="1"/>
              </p:cNvSpPr>
              <p:nvPr/>
            </p:nvSpPr>
            <p:spPr bwMode="gray">
              <a:xfrm>
                <a:off x="2810"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22" name="Rectangle 120">
                <a:extLst>
                  <a:ext uri="{FF2B5EF4-FFF2-40B4-BE49-F238E27FC236}">
                    <a16:creationId xmlns:a16="http://schemas.microsoft.com/office/drawing/2014/main" id="{DC469A30-CF9D-4FB7-8605-56BE8DDF6C1A}"/>
                  </a:ext>
                </a:extLst>
              </p:cNvPr>
              <p:cNvSpPr>
                <a:spLocks noChangeArrowheads="1"/>
              </p:cNvSpPr>
              <p:nvPr/>
            </p:nvSpPr>
            <p:spPr bwMode="gray">
              <a:xfrm>
                <a:off x="2601"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23" name="Rectangle 121">
                <a:extLst>
                  <a:ext uri="{FF2B5EF4-FFF2-40B4-BE49-F238E27FC236}">
                    <a16:creationId xmlns:a16="http://schemas.microsoft.com/office/drawing/2014/main" id="{2C16E3DC-3A04-47C7-AACE-E4663FC4785F}"/>
                  </a:ext>
                </a:extLst>
              </p:cNvPr>
              <p:cNvSpPr>
                <a:spLocks noChangeArrowheads="1"/>
              </p:cNvSpPr>
              <p:nvPr/>
            </p:nvSpPr>
            <p:spPr bwMode="gray">
              <a:xfrm>
                <a:off x="2709"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24" name="Rectangle 122">
                <a:extLst>
                  <a:ext uri="{FF2B5EF4-FFF2-40B4-BE49-F238E27FC236}">
                    <a16:creationId xmlns:a16="http://schemas.microsoft.com/office/drawing/2014/main" id="{375144D0-07B5-4B7D-8A30-99EE6610BAF1}"/>
                  </a:ext>
                </a:extLst>
              </p:cNvPr>
              <p:cNvSpPr>
                <a:spLocks noChangeArrowheads="1"/>
              </p:cNvSpPr>
              <p:nvPr/>
            </p:nvSpPr>
            <p:spPr bwMode="gray">
              <a:xfrm>
                <a:off x="2810"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25" name="Rectangle 123">
                <a:extLst>
                  <a:ext uri="{FF2B5EF4-FFF2-40B4-BE49-F238E27FC236}">
                    <a16:creationId xmlns:a16="http://schemas.microsoft.com/office/drawing/2014/main" id="{F00589F6-DB70-41B7-9B19-755306DE0C4C}"/>
                  </a:ext>
                </a:extLst>
              </p:cNvPr>
              <p:cNvSpPr>
                <a:spLocks noChangeArrowheads="1"/>
              </p:cNvSpPr>
              <p:nvPr/>
            </p:nvSpPr>
            <p:spPr bwMode="gray">
              <a:xfrm>
                <a:off x="2601"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26" name="Rectangle 124">
                <a:extLst>
                  <a:ext uri="{FF2B5EF4-FFF2-40B4-BE49-F238E27FC236}">
                    <a16:creationId xmlns:a16="http://schemas.microsoft.com/office/drawing/2014/main" id="{155A2D1A-65C1-467C-A081-9E8B581BAE69}"/>
                  </a:ext>
                </a:extLst>
              </p:cNvPr>
              <p:cNvSpPr>
                <a:spLocks noChangeArrowheads="1"/>
              </p:cNvSpPr>
              <p:nvPr/>
            </p:nvSpPr>
            <p:spPr bwMode="gray">
              <a:xfrm>
                <a:off x="2709"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27" name="Rectangle 125">
                <a:extLst>
                  <a:ext uri="{FF2B5EF4-FFF2-40B4-BE49-F238E27FC236}">
                    <a16:creationId xmlns:a16="http://schemas.microsoft.com/office/drawing/2014/main" id="{A648F855-4A9A-4645-8265-1EA7DCF86BC3}"/>
                  </a:ext>
                </a:extLst>
              </p:cNvPr>
              <p:cNvSpPr>
                <a:spLocks noChangeArrowheads="1"/>
              </p:cNvSpPr>
              <p:nvPr/>
            </p:nvSpPr>
            <p:spPr bwMode="gray">
              <a:xfrm>
                <a:off x="2810"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grpSp>
      </p:grpSp>
      <p:grpSp>
        <p:nvGrpSpPr>
          <p:cNvPr id="108" name="Group 107"/>
          <p:cNvGrpSpPr/>
          <p:nvPr/>
        </p:nvGrpSpPr>
        <p:grpSpPr bwMode="gray">
          <a:xfrm>
            <a:off x="3335035" y="2464903"/>
            <a:ext cx="2558450" cy="1397843"/>
            <a:chOff x="3285822" y="2236376"/>
            <a:chExt cx="2558450" cy="1397843"/>
          </a:xfrm>
        </p:grpSpPr>
        <p:sp>
          <p:nvSpPr>
            <p:cNvPr id="28" name="TextBox 27">
              <a:extLst>
                <a:ext uri="{FF2B5EF4-FFF2-40B4-BE49-F238E27FC236}">
                  <a16:creationId xmlns:a16="http://schemas.microsoft.com/office/drawing/2014/main" id="{56BC8C64-6474-4BE6-A221-B4FAEA60BA76}"/>
                </a:ext>
              </a:extLst>
            </p:cNvPr>
            <p:cNvSpPr txBox="1"/>
            <p:nvPr/>
          </p:nvSpPr>
          <p:spPr bwMode="gray">
            <a:xfrm>
              <a:off x="3285822" y="2834000"/>
              <a:ext cx="2558450" cy="800219"/>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5073"/>
                  </a:solidFill>
                  <a:effectLst/>
                  <a:uLnTx/>
                  <a:uFillTx/>
                  <a:latin typeface="CiscoSansTT ExtraLight"/>
                  <a:ea typeface="CiscoSansTT" charset="0"/>
                  <a:cs typeface="CiscoSansTT" charset="0"/>
                </a:rPr>
                <a:t>Acceleration</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t>Accelerate</a:t>
              </a:r>
              <a:b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br>
              <a: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t>business agility</a:t>
              </a:r>
            </a:p>
          </p:txBody>
        </p:sp>
        <p:grpSp>
          <p:nvGrpSpPr>
            <p:cNvPr id="72" name="Group 71">
              <a:extLst>
                <a:ext uri="{FF2B5EF4-FFF2-40B4-BE49-F238E27FC236}">
                  <a16:creationId xmlns:a16="http://schemas.microsoft.com/office/drawing/2014/main" id="{3871B2AC-466E-4B20-B42C-439A9631F3F5}"/>
                </a:ext>
              </a:extLst>
            </p:cNvPr>
            <p:cNvGrpSpPr>
              <a:grpSpLocks noChangeAspect="1"/>
            </p:cNvGrpSpPr>
            <p:nvPr/>
          </p:nvGrpSpPr>
          <p:grpSpPr bwMode="gray">
            <a:xfrm>
              <a:off x="4330297" y="2236376"/>
              <a:ext cx="469500" cy="519159"/>
              <a:chOff x="5345610" y="2367556"/>
              <a:chExt cx="519984" cy="574982"/>
            </a:xfrm>
          </p:grpSpPr>
          <p:sp>
            <p:nvSpPr>
              <p:cNvPr id="73" name="Freeform 105">
                <a:extLst>
                  <a:ext uri="{FF2B5EF4-FFF2-40B4-BE49-F238E27FC236}">
                    <a16:creationId xmlns:a16="http://schemas.microsoft.com/office/drawing/2014/main" id="{5971C243-0D4C-4ABC-87A9-EB2F58109702}"/>
                  </a:ext>
                </a:extLst>
              </p:cNvPr>
              <p:cNvSpPr>
                <a:spLocks noChangeAspect="1"/>
              </p:cNvSpPr>
              <p:nvPr/>
            </p:nvSpPr>
            <p:spPr bwMode="gray">
              <a:xfrm>
                <a:off x="5345610" y="2367556"/>
                <a:ext cx="491985" cy="574982"/>
              </a:xfrm>
              <a:custGeom>
                <a:avLst/>
                <a:gdLst>
                  <a:gd name="T0" fmla="*/ 200 w 208"/>
                  <a:gd name="T1" fmla="*/ 206 h 243"/>
                  <a:gd name="T2" fmla="*/ 188 w 208"/>
                  <a:gd name="T3" fmla="*/ 217 h 243"/>
                  <a:gd name="T4" fmla="*/ 174 w 208"/>
                  <a:gd name="T5" fmla="*/ 226 h 243"/>
                  <a:gd name="T6" fmla="*/ 158 w 208"/>
                  <a:gd name="T7" fmla="*/ 234 h 243"/>
                  <a:gd name="T8" fmla="*/ 142 w 208"/>
                  <a:gd name="T9" fmla="*/ 238 h 243"/>
                  <a:gd name="T10" fmla="*/ 75 w 208"/>
                  <a:gd name="T11" fmla="*/ 233 h 243"/>
                  <a:gd name="T12" fmla="*/ 22 w 208"/>
                  <a:gd name="T13" fmla="*/ 191 h 243"/>
                  <a:gd name="T14" fmla="*/ 0 w 208"/>
                  <a:gd name="T15" fmla="*/ 125 h 243"/>
                  <a:gd name="T16" fmla="*/ 19 w 208"/>
                  <a:gd name="T17" fmla="*/ 58 h 243"/>
                  <a:gd name="T18" fmla="*/ 73 w 208"/>
                  <a:gd name="T19" fmla="*/ 12 h 243"/>
                  <a:gd name="T20" fmla="*/ 144 w 208"/>
                  <a:gd name="T21" fmla="*/ 4 h 243"/>
                  <a:gd name="T22" fmla="*/ 162 w 208"/>
                  <a:gd name="T23" fmla="*/ 8 h 243"/>
                  <a:gd name="T24" fmla="*/ 178 w 208"/>
                  <a:gd name="T25" fmla="*/ 16 h 243"/>
                  <a:gd name="T26" fmla="*/ 194 w 208"/>
                  <a:gd name="T27" fmla="*/ 25 h 243"/>
                  <a:gd name="T28" fmla="*/ 208 w 208"/>
                  <a:gd name="T29" fmla="*/ 37 h 243"/>
                  <a:gd name="T30" fmla="*/ 192 w 208"/>
                  <a:gd name="T31" fmla="*/ 53 h 243"/>
                  <a:gd name="T32" fmla="*/ 140 w 208"/>
                  <a:gd name="T33" fmla="*/ 24 h 243"/>
                  <a:gd name="T34" fmla="*/ 79 w 208"/>
                  <a:gd name="T35" fmla="*/ 28 h 243"/>
                  <a:gd name="T36" fmla="*/ 31 w 208"/>
                  <a:gd name="T37" fmla="*/ 66 h 243"/>
                  <a:gd name="T38" fmla="*/ 12 w 208"/>
                  <a:gd name="T39" fmla="*/ 125 h 243"/>
                  <a:gd name="T40" fmla="*/ 29 w 208"/>
                  <a:gd name="T41" fmla="*/ 186 h 243"/>
                  <a:gd name="T42" fmla="*/ 77 w 208"/>
                  <a:gd name="T43" fmla="*/ 228 h 243"/>
                  <a:gd name="T44" fmla="*/ 142 w 208"/>
                  <a:gd name="T45" fmla="*/ 236 h 243"/>
                  <a:gd name="T46" fmla="*/ 158 w 208"/>
                  <a:gd name="T47" fmla="*/ 232 h 243"/>
                  <a:gd name="T48" fmla="*/ 173 w 208"/>
                  <a:gd name="T49" fmla="*/ 225 h 243"/>
                  <a:gd name="T50" fmla="*/ 187 w 208"/>
                  <a:gd name="T51" fmla="*/ 216 h 243"/>
                  <a:gd name="T52" fmla="*/ 200 w 208"/>
                  <a:gd name="T53" fmla="*/ 20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243">
                    <a:moveTo>
                      <a:pt x="200" y="206"/>
                    </a:moveTo>
                    <a:cubicBezTo>
                      <a:pt x="196" y="210"/>
                      <a:pt x="192" y="214"/>
                      <a:pt x="188" y="217"/>
                    </a:cubicBezTo>
                    <a:cubicBezTo>
                      <a:pt x="183" y="220"/>
                      <a:pt x="179" y="224"/>
                      <a:pt x="174" y="226"/>
                    </a:cubicBezTo>
                    <a:cubicBezTo>
                      <a:pt x="169" y="229"/>
                      <a:pt x="164" y="232"/>
                      <a:pt x="158" y="234"/>
                    </a:cubicBezTo>
                    <a:cubicBezTo>
                      <a:pt x="153" y="235"/>
                      <a:pt x="148" y="237"/>
                      <a:pt x="142" y="238"/>
                    </a:cubicBezTo>
                    <a:cubicBezTo>
                      <a:pt x="120" y="243"/>
                      <a:pt x="96" y="242"/>
                      <a:pt x="75" y="233"/>
                    </a:cubicBezTo>
                    <a:cubicBezTo>
                      <a:pt x="54" y="225"/>
                      <a:pt x="35" y="210"/>
                      <a:pt x="22" y="191"/>
                    </a:cubicBezTo>
                    <a:cubicBezTo>
                      <a:pt x="8" y="172"/>
                      <a:pt x="1" y="149"/>
                      <a:pt x="0" y="125"/>
                    </a:cubicBezTo>
                    <a:cubicBezTo>
                      <a:pt x="0" y="102"/>
                      <a:pt x="6" y="78"/>
                      <a:pt x="19" y="58"/>
                    </a:cubicBezTo>
                    <a:cubicBezTo>
                      <a:pt x="32" y="38"/>
                      <a:pt x="51" y="22"/>
                      <a:pt x="73" y="12"/>
                    </a:cubicBezTo>
                    <a:cubicBezTo>
                      <a:pt x="95" y="3"/>
                      <a:pt x="120" y="0"/>
                      <a:pt x="144" y="4"/>
                    </a:cubicBezTo>
                    <a:cubicBezTo>
                      <a:pt x="150" y="5"/>
                      <a:pt x="156" y="7"/>
                      <a:pt x="162" y="8"/>
                    </a:cubicBezTo>
                    <a:cubicBezTo>
                      <a:pt x="167" y="10"/>
                      <a:pt x="173" y="13"/>
                      <a:pt x="178" y="16"/>
                    </a:cubicBezTo>
                    <a:cubicBezTo>
                      <a:pt x="184" y="18"/>
                      <a:pt x="189" y="22"/>
                      <a:pt x="194" y="25"/>
                    </a:cubicBezTo>
                    <a:cubicBezTo>
                      <a:pt x="199" y="29"/>
                      <a:pt x="204" y="33"/>
                      <a:pt x="208" y="37"/>
                    </a:cubicBezTo>
                    <a:cubicBezTo>
                      <a:pt x="192" y="53"/>
                      <a:pt x="192" y="53"/>
                      <a:pt x="192" y="53"/>
                    </a:cubicBezTo>
                    <a:cubicBezTo>
                      <a:pt x="178" y="38"/>
                      <a:pt x="160" y="28"/>
                      <a:pt x="140" y="24"/>
                    </a:cubicBezTo>
                    <a:cubicBezTo>
                      <a:pt x="120" y="19"/>
                      <a:pt x="99" y="21"/>
                      <a:pt x="79" y="28"/>
                    </a:cubicBezTo>
                    <a:cubicBezTo>
                      <a:pt x="60" y="36"/>
                      <a:pt x="43" y="49"/>
                      <a:pt x="31" y="66"/>
                    </a:cubicBezTo>
                    <a:cubicBezTo>
                      <a:pt x="19" y="83"/>
                      <a:pt x="12" y="104"/>
                      <a:pt x="12" y="125"/>
                    </a:cubicBezTo>
                    <a:cubicBezTo>
                      <a:pt x="11" y="147"/>
                      <a:pt x="17" y="168"/>
                      <a:pt x="29" y="186"/>
                    </a:cubicBezTo>
                    <a:cubicBezTo>
                      <a:pt x="40" y="204"/>
                      <a:pt x="57" y="219"/>
                      <a:pt x="77" y="228"/>
                    </a:cubicBezTo>
                    <a:cubicBezTo>
                      <a:pt x="97" y="237"/>
                      <a:pt x="120" y="239"/>
                      <a:pt x="142" y="236"/>
                    </a:cubicBezTo>
                    <a:cubicBezTo>
                      <a:pt x="147" y="235"/>
                      <a:pt x="152" y="233"/>
                      <a:pt x="158" y="232"/>
                    </a:cubicBezTo>
                    <a:cubicBezTo>
                      <a:pt x="163" y="230"/>
                      <a:pt x="168" y="228"/>
                      <a:pt x="173" y="225"/>
                    </a:cubicBezTo>
                    <a:cubicBezTo>
                      <a:pt x="178" y="223"/>
                      <a:pt x="183" y="220"/>
                      <a:pt x="187" y="216"/>
                    </a:cubicBezTo>
                    <a:cubicBezTo>
                      <a:pt x="192" y="213"/>
                      <a:pt x="196" y="210"/>
                      <a:pt x="200" y="20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74" name="Freeform 106">
                <a:extLst>
                  <a:ext uri="{FF2B5EF4-FFF2-40B4-BE49-F238E27FC236}">
                    <a16:creationId xmlns:a16="http://schemas.microsoft.com/office/drawing/2014/main" id="{C51887E8-A1FC-4A54-BA0C-3A864B45A44E}"/>
                  </a:ext>
                </a:extLst>
              </p:cNvPr>
              <p:cNvSpPr>
                <a:spLocks noChangeAspect="1"/>
              </p:cNvSpPr>
              <p:nvPr/>
            </p:nvSpPr>
            <p:spPr bwMode="gray">
              <a:xfrm>
                <a:off x="5572603" y="2426554"/>
                <a:ext cx="292991" cy="292991"/>
              </a:xfrm>
              <a:custGeom>
                <a:avLst/>
                <a:gdLst>
                  <a:gd name="T0" fmla="*/ 7 w 124"/>
                  <a:gd name="T1" fmla="*/ 117 h 124"/>
                  <a:gd name="T2" fmla="*/ 7 w 124"/>
                  <a:gd name="T3" fmla="*/ 117 h 124"/>
                  <a:gd name="T4" fmla="*/ 7 w 124"/>
                  <a:gd name="T5" fmla="*/ 90 h 124"/>
                  <a:gd name="T6" fmla="*/ 124 w 124"/>
                  <a:gd name="T7" fmla="*/ 0 h 124"/>
                  <a:gd name="T8" fmla="*/ 35 w 124"/>
                  <a:gd name="T9" fmla="*/ 117 h 124"/>
                  <a:gd name="T10" fmla="*/ 7 w 124"/>
                  <a:gd name="T11" fmla="*/ 117 h 124"/>
                </a:gdLst>
                <a:ahLst/>
                <a:cxnLst>
                  <a:cxn ang="0">
                    <a:pos x="T0" y="T1"/>
                  </a:cxn>
                  <a:cxn ang="0">
                    <a:pos x="T2" y="T3"/>
                  </a:cxn>
                  <a:cxn ang="0">
                    <a:pos x="T4" y="T5"/>
                  </a:cxn>
                  <a:cxn ang="0">
                    <a:pos x="T6" y="T7"/>
                  </a:cxn>
                  <a:cxn ang="0">
                    <a:pos x="T8" y="T9"/>
                  </a:cxn>
                  <a:cxn ang="0">
                    <a:pos x="T10" y="T11"/>
                  </a:cxn>
                </a:cxnLst>
                <a:rect l="0" t="0" r="r" b="b"/>
                <a:pathLst>
                  <a:path w="124" h="124">
                    <a:moveTo>
                      <a:pt x="7" y="117"/>
                    </a:moveTo>
                    <a:cubicBezTo>
                      <a:pt x="7" y="117"/>
                      <a:pt x="7" y="117"/>
                      <a:pt x="7" y="117"/>
                    </a:cubicBezTo>
                    <a:cubicBezTo>
                      <a:pt x="0" y="109"/>
                      <a:pt x="0" y="97"/>
                      <a:pt x="7" y="90"/>
                    </a:cubicBezTo>
                    <a:cubicBezTo>
                      <a:pt x="124" y="0"/>
                      <a:pt x="124" y="0"/>
                      <a:pt x="124" y="0"/>
                    </a:cubicBezTo>
                    <a:cubicBezTo>
                      <a:pt x="35" y="117"/>
                      <a:pt x="35" y="117"/>
                      <a:pt x="35" y="117"/>
                    </a:cubicBezTo>
                    <a:cubicBezTo>
                      <a:pt x="27" y="124"/>
                      <a:pt x="15" y="124"/>
                      <a:pt x="7" y="1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grpSp>
      </p:grpSp>
      <p:grpSp>
        <p:nvGrpSpPr>
          <p:cNvPr id="109" name="Group 108"/>
          <p:cNvGrpSpPr/>
          <p:nvPr/>
        </p:nvGrpSpPr>
        <p:grpSpPr bwMode="gray">
          <a:xfrm>
            <a:off x="5639337" y="2446075"/>
            <a:ext cx="2558450" cy="1435499"/>
            <a:chOff x="6025544" y="2198720"/>
            <a:chExt cx="2558450" cy="1435499"/>
          </a:xfrm>
        </p:grpSpPr>
        <p:sp>
          <p:nvSpPr>
            <p:cNvPr id="50" name="TextBox 49">
              <a:extLst>
                <a:ext uri="{FF2B5EF4-FFF2-40B4-BE49-F238E27FC236}">
                  <a16:creationId xmlns:a16="http://schemas.microsoft.com/office/drawing/2014/main" id="{56BC8C64-6474-4BE6-A221-B4FAEA60BA76}"/>
                </a:ext>
              </a:extLst>
            </p:cNvPr>
            <p:cNvSpPr txBox="1"/>
            <p:nvPr/>
          </p:nvSpPr>
          <p:spPr bwMode="gray">
            <a:xfrm>
              <a:off x="6025544" y="2834000"/>
              <a:ext cx="2558450" cy="800219"/>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5073"/>
                  </a:solidFill>
                  <a:effectLst/>
                  <a:uLnTx/>
                  <a:uFillTx/>
                  <a:latin typeface="CiscoSansTT ExtraLight"/>
                  <a:ea typeface="CiscoSansTT" charset="0"/>
                  <a:cs typeface="CiscoSansTT" charset="0"/>
                </a:rPr>
                <a:t>Transformation</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t>Set your</a:t>
              </a:r>
              <a:b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br>
              <a:r>
                <a:rPr kumimoji="0" lang="en-US" sz="1400" b="0" i="0" u="none" strike="noStrike" kern="1200" cap="none" spc="0" normalizeH="0" baseline="0" noProof="0" dirty="0">
                  <a:ln>
                    <a:noFill/>
                  </a:ln>
                  <a:solidFill>
                    <a:srgbClr val="005073"/>
                  </a:solidFill>
                  <a:effectLst/>
                  <a:uLnTx/>
                  <a:uFillTx/>
                  <a:latin typeface="CiscoSansTT ExtraLight"/>
                  <a:ea typeface="CiscoSans" charset="0"/>
                  <a:cs typeface="CiscoSans" charset="0"/>
                </a:rPr>
                <a:t>transformation agenda</a:t>
              </a:r>
            </a:p>
          </p:txBody>
        </p:sp>
        <p:grpSp>
          <p:nvGrpSpPr>
            <p:cNvPr id="75" name="Group 74"/>
            <p:cNvGrpSpPr>
              <a:grpSpLocks noChangeAspect="1"/>
            </p:cNvGrpSpPr>
            <p:nvPr/>
          </p:nvGrpSpPr>
          <p:grpSpPr bwMode="gray">
            <a:xfrm>
              <a:off x="6918562" y="2198720"/>
              <a:ext cx="772415" cy="556815"/>
              <a:chOff x="6660910" y="2824813"/>
              <a:chExt cx="819204" cy="610843"/>
            </a:xfrm>
          </p:grpSpPr>
          <p:grpSp>
            <p:nvGrpSpPr>
              <p:cNvPr id="76" name="Group 75">
                <a:extLst>
                  <a:ext uri="{FF2B5EF4-FFF2-40B4-BE49-F238E27FC236}">
                    <a16:creationId xmlns:a16="http://schemas.microsoft.com/office/drawing/2014/main" id="{519EBB81-5489-47BC-BD76-69474103781D}"/>
                  </a:ext>
                </a:extLst>
              </p:cNvPr>
              <p:cNvGrpSpPr>
                <a:grpSpLocks noChangeAspect="1"/>
              </p:cNvGrpSpPr>
              <p:nvPr/>
            </p:nvGrpSpPr>
            <p:grpSpPr bwMode="gray">
              <a:xfrm rot="20700000">
                <a:off x="7164229" y="3117072"/>
                <a:ext cx="315885" cy="318584"/>
                <a:chOff x="12587338" y="2301560"/>
                <a:chExt cx="115015" cy="115998"/>
              </a:xfrm>
              <a:solidFill>
                <a:schemeClr val="accent3"/>
              </a:solidFill>
            </p:grpSpPr>
            <p:sp>
              <p:nvSpPr>
                <p:cNvPr id="92" name="Freeform 36">
                  <a:extLst>
                    <a:ext uri="{FF2B5EF4-FFF2-40B4-BE49-F238E27FC236}">
                      <a16:creationId xmlns:a16="http://schemas.microsoft.com/office/drawing/2014/main" id="{A558FB24-3E1C-4932-B670-F4D464E96D9B}"/>
                    </a:ext>
                  </a:extLst>
                </p:cNvPr>
                <p:cNvSpPr>
                  <a:spLocks noChangeAspect="1"/>
                </p:cNvSpPr>
                <p:nvPr/>
              </p:nvSpPr>
              <p:spPr bwMode="gray">
                <a:xfrm>
                  <a:off x="12634346" y="2325562"/>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3" name="Freeform 37">
                  <a:extLst>
                    <a:ext uri="{FF2B5EF4-FFF2-40B4-BE49-F238E27FC236}">
                      <a16:creationId xmlns:a16="http://schemas.microsoft.com/office/drawing/2014/main" id="{DE582A4B-F65E-4068-B9D3-F779298AE50F}"/>
                    </a:ext>
                  </a:extLst>
                </p:cNvPr>
                <p:cNvSpPr>
                  <a:spLocks noChangeAspect="1"/>
                </p:cNvSpPr>
                <p:nvPr/>
              </p:nvSpPr>
              <p:spPr bwMode="gray">
                <a:xfrm>
                  <a:off x="12634346" y="2301560"/>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4" name="Freeform 38">
                  <a:extLst>
                    <a:ext uri="{FF2B5EF4-FFF2-40B4-BE49-F238E27FC236}">
                      <a16:creationId xmlns:a16="http://schemas.microsoft.com/office/drawing/2014/main" id="{7ACDC9F3-7E3F-45AB-B06E-647414625F4E}"/>
                    </a:ext>
                  </a:extLst>
                </p:cNvPr>
                <p:cNvSpPr>
                  <a:spLocks noChangeAspect="1"/>
                </p:cNvSpPr>
                <p:nvPr/>
              </p:nvSpPr>
              <p:spPr bwMode="gray">
                <a:xfrm>
                  <a:off x="12634346" y="2377558"/>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5" name="Rectangle 39">
                  <a:extLst>
                    <a:ext uri="{FF2B5EF4-FFF2-40B4-BE49-F238E27FC236}">
                      <a16:creationId xmlns:a16="http://schemas.microsoft.com/office/drawing/2014/main" id="{ECFFC324-E946-4254-90AF-3F2817458DE7}"/>
                    </a:ext>
                  </a:extLst>
                </p:cNvPr>
                <p:cNvSpPr>
                  <a:spLocks noChangeAspect="1" noChangeArrowheads="1"/>
                </p:cNvSpPr>
                <p:nvPr/>
              </p:nvSpPr>
              <p:spPr bwMode="gray">
                <a:xfrm>
                  <a:off x="12634345" y="2370558"/>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6" name="Rectangle 40">
                  <a:extLst>
                    <a:ext uri="{FF2B5EF4-FFF2-40B4-BE49-F238E27FC236}">
                      <a16:creationId xmlns:a16="http://schemas.microsoft.com/office/drawing/2014/main" id="{5A91D1E3-0A72-43A4-B2C6-688640420AE0}"/>
                    </a:ext>
                  </a:extLst>
                </p:cNvPr>
                <p:cNvSpPr>
                  <a:spLocks noChangeAspect="1" noChangeArrowheads="1"/>
                </p:cNvSpPr>
                <p:nvPr/>
              </p:nvSpPr>
              <p:spPr bwMode="gray">
                <a:xfrm>
                  <a:off x="12634345" y="2370558"/>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7" name="Freeform 41">
                  <a:extLst>
                    <a:ext uri="{FF2B5EF4-FFF2-40B4-BE49-F238E27FC236}">
                      <a16:creationId xmlns:a16="http://schemas.microsoft.com/office/drawing/2014/main" id="{5E250ADB-5D05-4290-ACB3-D11E49988778}"/>
                    </a:ext>
                  </a:extLst>
                </p:cNvPr>
                <p:cNvSpPr>
                  <a:spLocks noChangeAspect="1" noEditPoints="1"/>
                </p:cNvSpPr>
                <p:nvPr/>
              </p:nvSpPr>
              <p:spPr bwMode="gray">
                <a:xfrm>
                  <a:off x="12587338" y="2348559"/>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8" name="Rectangle 42">
                  <a:extLst>
                    <a:ext uri="{FF2B5EF4-FFF2-40B4-BE49-F238E27FC236}">
                      <a16:creationId xmlns:a16="http://schemas.microsoft.com/office/drawing/2014/main" id="{47F113F9-7419-4791-884C-467DD51BD9C6}"/>
                    </a:ext>
                  </a:extLst>
                </p:cNvPr>
                <p:cNvSpPr>
                  <a:spLocks noChangeAspect="1" noChangeArrowheads="1"/>
                </p:cNvSpPr>
                <p:nvPr/>
              </p:nvSpPr>
              <p:spPr bwMode="gray">
                <a:xfrm>
                  <a:off x="12634337" y="2348559"/>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9" name="Rectangle 43">
                  <a:extLst>
                    <a:ext uri="{FF2B5EF4-FFF2-40B4-BE49-F238E27FC236}">
                      <a16:creationId xmlns:a16="http://schemas.microsoft.com/office/drawing/2014/main" id="{16025F09-FB74-42F3-B913-5454F3BFC004}"/>
                    </a:ext>
                  </a:extLst>
                </p:cNvPr>
                <p:cNvSpPr>
                  <a:spLocks noChangeAspect="1" noChangeArrowheads="1"/>
                </p:cNvSpPr>
                <p:nvPr/>
              </p:nvSpPr>
              <p:spPr bwMode="gray">
                <a:xfrm>
                  <a:off x="12634337" y="2348559"/>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00" name="Freeform 44">
                  <a:extLst>
                    <a:ext uri="{FF2B5EF4-FFF2-40B4-BE49-F238E27FC236}">
                      <a16:creationId xmlns:a16="http://schemas.microsoft.com/office/drawing/2014/main" id="{BB89D2BC-EC4C-418F-A694-975950CE305F}"/>
                    </a:ext>
                  </a:extLst>
                </p:cNvPr>
                <p:cNvSpPr>
                  <a:spLocks noChangeAspect="1"/>
                </p:cNvSpPr>
                <p:nvPr/>
              </p:nvSpPr>
              <p:spPr bwMode="gray">
                <a:xfrm>
                  <a:off x="12634337" y="2301562"/>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01" name="Freeform 45">
                  <a:extLst>
                    <a:ext uri="{FF2B5EF4-FFF2-40B4-BE49-F238E27FC236}">
                      <a16:creationId xmlns:a16="http://schemas.microsoft.com/office/drawing/2014/main" id="{12198FF4-6953-4759-82F0-2537F3E609CE}"/>
                    </a:ext>
                  </a:extLst>
                </p:cNvPr>
                <p:cNvSpPr>
                  <a:spLocks noChangeAspect="1"/>
                </p:cNvSpPr>
                <p:nvPr/>
              </p:nvSpPr>
              <p:spPr bwMode="gray">
                <a:xfrm>
                  <a:off x="12587357" y="2348561"/>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02" name="Freeform 46">
                  <a:extLst>
                    <a:ext uri="{FF2B5EF4-FFF2-40B4-BE49-F238E27FC236}">
                      <a16:creationId xmlns:a16="http://schemas.microsoft.com/office/drawing/2014/main" id="{BF9196A7-CE0D-4354-8E5F-BFA273F10152}"/>
                    </a:ext>
                  </a:extLst>
                </p:cNvPr>
                <p:cNvSpPr>
                  <a:spLocks noChangeAspect="1"/>
                </p:cNvSpPr>
                <p:nvPr/>
              </p:nvSpPr>
              <p:spPr bwMode="gray">
                <a:xfrm>
                  <a:off x="12598343"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03" name="Freeform 47">
                  <a:extLst>
                    <a:ext uri="{FF2B5EF4-FFF2-40B4-BE49-F238E27FC236}">
                      <a16:creationId xmlns:a16="http://schemas.microsoft.com/office/drawing/2014/main" id="{8533B6F6-BDFA-4759-82C8-C4C41ADD9E5A}"/>
                    </a:ext>
                  </a:extLst>
                </p:cNvPr>
                <p:cNvSpPr>
                  <a:spLocks noChangeAspect="1"/>
                </p:cNvSpPr>
                <p:nvPr/>
              </p:nvSpPr>
              <p:spPr bwMode="gray">
                <a:xfrm>
                  <a:off x="12598353" y="2313556"/>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04" name="Oval 48">
                  <a:extLst>
                    <a:ext uri="{FF2B5EF4-FFF2-40B4-BE49-F238E27FC236}">
                      <a16:creationId xmlns:a16="http://schemas.microsoft.com/office/drawing/2014/main" id="{E5A3CAC8-1741-430B-9071-1B3857642290}"/>
                    </a:ext>
                  </a:extLst>
                </p:cNvPr>
                <p:cNvSpPr>
                  <a:spLocks noChangeAspect="1" noChangeArrowheads="1"/>
                </p:cNvSpPr>
                <p:nvPr/>
              </p:nvSpPr>
              <p:spPr bwMode="gray">
                <a:xfrm>
                  <a:off x="12627352" y="2341555"/>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105" name="Freeform 49">
                  <a:extLst>
                    <a:ext uri="{FF2B5EF4-FFF2-40B4-BE49-F238E27FC236}">
                      <a16:creationId xmlns:a16="http://schemas.microsoft.com/office/drawing/2014/main" id="{1414E3AD-F5D6-4DF7-8EC2-39567A1999CD}"/>
                    </a:ext>
                  </a:extLst>
                </p:cNvPr>
                <p:cNvSpPr>
                  <a:spLocks noChangeAspect="1" noEditPoints="1"/>
                </p:cNvSpPr>
                <p:nvPr/>
              </p:nvSpPr>
              <p:spPr bwMode="gray">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grpSp>
          <p:grpSp>
            <p:nvGrpSpPr>
              <p:cNvPr id="77" name="Group 76">
                <a:extLst>
                  <a:ext uri="{FF2B5EF4-FFF2-40B4-BE49-F238E27FC236}">
                    <a16:creationId xmlns:a16="http://schemas.microsoft.com/office/drawing/2014/main" id="{519EBB81-5489-47BC-BD76-69474103781D}"/>
                  </a:ext>
                </a:extLst>
              </p:cNvPr>
              <p:cNvGrpSpPr>
                <a:grpSpLocks noChangeAspect="1"/>
              </p:cNvGrpSpPr>
              <p:nvPr/>
            </p:nvGrpSpPr>
            <p:grpSpPr bwMode="gray">
              <a:xfrm>
                <a:off x="6660910" y="2824813"/>
                <a:ext cx="525722" cy="530213"/>
                <a:chOff x="12587338" y="2301560"/>
                <a:chExt cx="115015" cy="115998"/>
              </a:xfrm>
              <a:solidFill>
                <a:schemeClr val="accent3"/>
              </a:solidFill>
            </p:grpSpPr>
            <p:sp>
              <p:nvSpPr>
                <p:cNvPr id="78" name="Freeform 36">
                  <a:extLst>
                    <a:ext uri="{FF2B5EF4-FFF2-40B4-BE49-F238E27FC236}">
                      <a16:creationId xmlns:a16="http://schemas.microsoft.com/office/drawing/2014/main" id="{A558FB24-3E1C-4932-B670-F4D464E96D9B}"/>
                    </a:ext>
                  </a:extLst>
                </p:cNvPr>
                <p:cNvSpPr>
                  <a:spLocks noChangeAspect="1"/>
                </p:cNvSpPr>
                <p:nvPr/>
              </p:nvSpPr>
              <p:spPr bwMode="gray">
                <a:xfrm>
                  <a:off x="12634346" y="2325562"/>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79" name="Freeform 37">
                  <a:extLst>
                    <a:ext uri="{FF2B5EF4-FFF2-40B4-BE49-F238E27FC236}">
                      <a16:creationId xmlns:a16="http://schemas.microsoft.com/office/drawing/2014/main" id="{DE582A4B-F65E-4068-B9D3-F779298AE50F}"/>
                    </a:ext>
                  </a:extLst>
                </p:cNvPr>
                <p:cNvSpPr>
                  <a:spLocks noChangeAspect="1"/>
                </p:cNvSpPr>
                <p:nvPr/>
              </p:nvSpPr>
              <p:spPr bwMode="gray">
                <a:xfrm>
                  <a:off x="12634346" y="2301560"/>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0" name="Freeform 38">
                  <a:extLst>
                    <a:ext uri="{FF2B5EF4-FFF2-40B4-BE49-F238E27FC236}">
                      <a16:creationId xmlns:a16="http://schemas.microsoft.com/office/drawing/2014/main" id="{7ACDC9F3-7E3F-45AB-B06E-647414625F4E}"/>
                    </a:ext>
                  </a:extLst>
                </p:cNvPr>
                <p:cNvSpPr>
                  <a:spLocks noChangeAspect="1"/>
                </p:cNvSpPr>
                <p:nvPr/>
              </p:nvSpPr>
              <p:spPr bwMode="gray">
                <a:xfrm>
                  <a:off x="12634346" y="2377558"/>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1" name="Rectangle 39">
                  <a:extLst>
                    <a:ext uri="{FF2B5EF4-FFF2-40B4-BE49-F238E27FC236}">
                      <a16:creationId xmlns:a16="http://schemas.microsoft.com/office/drawing/2014/main" id="{ECFFC324-E946-4254-90AF-3F2817458DE7}"/>
                    </a:ext>
                  </a:extLst>
                </p:cNvPr>
                <p:cNvSpPr>
                  <a:spLocks noChangeAspect="1" noChangeArrowheads="1"/>
                </p:cNvSpPr>
                <p:nvPr/>
              </p:nvSpPr>
              <p:spPr bwMode="gray">
                <a:xfrm>
                  <a:off x="12634345" y="2370558"/>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2" name="Rectangle 40">
                  <a:extLst>
                    <a:ext uri="{FF2B5EF4-FFF2-40B4-BE49-F238E27FC236}">
                      <a16:creationId xmlns:a16="http://schemas.microsoft.com/office/drawing/2014/main" id="{5A91D1E3-0A72-43A4-B2C6-688640420AE0}"/>
                    </a:ext>
                  </a:extLst>
                </p:cNvPr>
                <p:cNvSpPr>
                  <a:spLocks noChangeAspect="1" noChangeArrowheads="1"/>
                </p:cNvSpPr>
                <p:nvPr/>
              </p:nvSpPr>
              <p:spPr bwMode="gray">
                <a:xfrm>
                  <a:off x="12634345" y="2370558"/>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3" name="Freeform 41">
                  <a:extLst>
                    <a:ext uri="{FF2B5EF4-FFF2-40B4-BE49-F238E27FC236}">
                      <a16:creationId xmlns:a16="http://schemas.microsoft.com/office/drawing/2014/main" id="{5E250ADB-5D05-4290-ACB3-D11E49988778}"/>
                    </a:ext>
                  </a:extLst>
                </p:cNvPr>
                <p:cNvSpPr>
                  <a:spLocks noChangeAspect="1" noEditPoints="1"/>
                </p:cNvSpPr>
                <p:nvPr/>
              </p:nvSpPr>
              <p:spPr bwMode="gray">
                <a:xfrm>
                  <a:off x="12587338" y="2348559"/>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4" name="Rectangle 42">
                  <a:extLst>
                    <a:ext uri="{FF2B5EF4-FFF2-40B4-BE49-F238E27FC236}">
                      <a16:creationId xmlns:a16="http://schemas.microsoft.com/office/drawing/2014/main" id="{47F113F9-7419-4791-884C-467DD51BD9C6}"/>
                    </a:ext>
                  </a:extLst>
                </p:cNvPr>
                <p:cNvSpPr>
                  <a:spLocks noChangeAspect="1" noChangeArrowheads="1"/>
                </p:cNvSpPr>
                <p:nvPr/>
              </p:nvSpPr>
              <p:spPr bwMode="gray">
                <a:xfrm>
                  <a:off x="12634337" y="2348559"/>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5" name="Rectangle 43">
                  <a:extLst>
                    <a:ext uri="{FF2B5EF4-FFF2-40B4-BE49-F238E27FC236}">
                      <a16:creationId xmlns:a16="http://schemas.microsoft.com/office/drawing/2014/main" id="{16025F09-FB74-42F3-B913-5454F3BFC004}"/>
                    </a:ext>
                  </a:extLst>
                </p:cNvPr>
                <p:cNvSpPr>
                  <a:spLocks noChangeAspect="1" noChangeArrowheads="1"/>
                </p:cNvSpPr>
                <p:nvPr/>
              </p:nvSpPr>
              <p:spPr bwMode="gray">
                <a:xfrm>
                  <a:off x="12634337" y="2348559"/>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6" name="Freeform 44">
                  <a:extLst>
                    <a:ext uri="{FF2B5EF4-FFF2-40B4-BE49-F238E27FC236}">
                      <a16:creationId xmlns:a16="http://schemas.microsoft.com/office/drawing/2014/main" id="{BB89D2BC-EC4C-418F-A694-975950CE305F}"/>
                    </a:ext>
                  </a:extLst>
                </p:cNvPr>
                <p:cNvSpPr>
                  <a:spLocks noChangeAspect="1"/>
                </p:cNvSpPr>
                <p:nvPr/>
              </p:nvSpPr>
              <p:spPr bwMode="gray">
                <a:xfrm>
                  <a:off x="12634337" y="2301562"/>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7" name="Freeform 45">
                  <a:extLst>
                    <a:ext uri="{FF2B5EF4-FFF2-40B4-BE49-F238E27FC236}">
                      <a16:creationId xmlns:a16="http://schemas.microsoft.com/office/drawing/2014/main" id="{12198FF4-6953-4759-82F0-2537F3E609CE}"/>
                    </a:ext>
                  </a:extLst>
                </p:cNvPr>
                <p:cNvSpPr>
                  <a:spLocks noChangeAspect="1"/>
                </p:cNvSpPr>
                <p:nvPr/>
              </p:nvSpPr>
              <p:spPr bwMode="gray">
                <a:xfrm>
                  <a:off x="12587357" y="2348561"/>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8" name="Freeform 46">
                  <a:extLst>
                    <a:ext uri="{FF2B5EF4-FFF2-40B4-BE49-F238E27FC236}">
                      <a16:creationId xmlns:a16="http://schemas.microsoft.com/office/drawing/2014/main" id="{BF9196A7-CE0D-4354-8E5F-BFA273F10152}"/>
                    </a:ext>
                  </a:extLst>
                </p:cNvPr>
                <p:cNvSpPr>
                  <a:spLocks noChangeAspect="1"/>
                </p:cNvSpPr>
                <p:nvPr/>
              </p:nvSpPr>
              <p:spPr bwMode="gray">
                <a:xfrm>
                  <a:off x="12598343"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89" name="Freeform 47">
                  <a:extLst>
                    <a:ext uri="{FF2B5EF4-FFF2-40B4-BE49-F238E27FC236}">
                      <a16:creationId xmlns:a16="http://schemas.microsoft.com/office/drawing/2014/main" id="{8533B6F6-BDFA-4759-82C8-C4C41ADD9E5A}"/>
                    </a:ext>
                  </a:extLst>
                </p:cNvPr>
                <p:cNvSpPr>
                  <a:spLocks noChangeAspect="1"/>
                </p:cNvSpPr>
                <p:nvPr/>
              </p:nvSpPr>
              <p:spPr bwMode="gray">
                <a:xfrm>
                  <a:off x="12598353" y="2313556"/>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0" name="Oval 48">
                  <a:extLst>
                    <a:ext uri="{FF2B5EF4-FFF2-40B4-BE49-F238E27FC236}">
                      <a16:creationId xmlns:a16="http://schemas.microsoft.com/office/drawing/2014/main" id="{E5A3CAC8-1741-430B-9071-1B3857642290}"/>
                    </a:ext>
                  </a:extLst>
                </p:cNvPr>
                <p:cNvSpPr>
                  <a:spLocks noChangeAspect="1" noChangeArrowheads="1"/>
                </p:cNvSpPr>
                <p:nvPr/>
              </p:nvSpPr>
              <p:spPr bwMode="gray">
                <a:xfrm>
                  <a:off x="12627352" y="2341555"/>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sp>
              <p:nvSpPr>
                <p:cNvPr id="91" name="Freeform 49">
                  <a:extLst>
                    <a:ext uri="{FF2B5EF4-FFF2-40B4-BE49-F238E27FC236}">
                      <a16:creationId xmlns:a16="http://schemas.microsoft.com/office/drawing/2014/main" id="{1414E3AD-F5D6-4DF7-8EC2-39567A1999CD}"/>
                    </a:ext>
                  </a:extLst>
                </p:cNvPr>
                <p:cNvSpPr>
                  <a:spLocks noChangeAspect="1" noEditPoints="1"/>
                </p:cNvSpPr>
                <p:nvPr/>
              </p:nvSpPr>
              <p:spPr bwMode="gray">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Arial" charset="0"/>
                    <a:ea typeface="ＭＳ Ｐゴシック" charset="0"/>
                  </a:endParaRPr>
                </a:p>
              </p:txBody>
            </p:sp>
          </p:grpSp>
        </p:grpSp>
      </p:grpSp>
      <p:grpSp>
        <p:nvGrpSpPr>
          <p:cNvPr id="177" name="Group 176"/>
          <p:cNvGrpSpPr/>
          <p:nvPr/>
        </p:nvGrpSpPr>
        <p:grpSpPr bwMode="gray">
          <a:xfrm>
            <a:off x="5847640" y="4256554"/>
            <a:ext cx="1654039" cy="148909"/>
            <a:chOff x="5847640" y="4274842"/>
            <a:chExt cx="1654039" cy="148909"/>
          </a:xfrm>
        </p:grpSpPr>
        <p:sp>
          <p:nvSpPr>
            <p:cNvPr id="153" name="Freeform 152"/>
            <p:cNvSpPr/>
            <p:nvPr/>
          </p:nvSpPr>
          <p:spPr bwMode="gray">
            <a:xfrm rot="13500000" flipH="1">
              <a:off x="7051747" y="4274843"/>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54" name="Freeform 153"/>
            <p:cNvSpPr/>
            <p:nvPr/>
          </p:nvSpPr>
          <p:spPr bwMode="gray">
            <a:xfrm rot="13500000" flipH="1">
              <a:off x="6750720" y="4274844"/>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55" name="Freeform 154"/>
            <p:cNvSpPr/>
            <p:nvPr/>
          </p:nvSpPr>
          <p:spPr bwMode="gray">
            <a:xfrm rot="13500000" flipH="1">
              <a:off x="6449693" y="4274844"/>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56" name="Freeform 155"/>
            <p:cNvSpPr/>
            <p:nvPr/>
          </p:nvSpPr>
          <p:spPr bwMode="gray">
            <a:xfrm rot="13500000" flipH="1">
              <a:off x="6148666" y="4274847"/>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57" name="Freeform 156"/>
            <p:cNvSpPr/>
            <p:nvPr/>
          </p:nvSpPr>
          <p:spPr bwMode="gray">
            <a:xfrm rot="13500000" flipH="1">
              <a:off x="5847639" y="4274849"/>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58" name="Freeform 157"/>
            <p:cNvSpPr/>
            <p:nvPr/>
          </p:nvSpPr>
          <p:spPr bwMode="gray">
            <a:xfrm rot="13500000" flipH="1">
              <a:off x="7352776" y="4274844"/>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185" name="Group 184"/>
          <p:cNvGrpSpPr/>
          <p:nvPr/>
        </p:nvGrpSpPr>
        <p:grpSpPr bwMode="gray">
          <a:xfrm flipH="1">
            <a:off x="1945988" y="1925587"/>
            <a:ext cx="1654039" cy="148909"/>
            <a:chOff x="5847640" y="4274842"/>
            <a:chExt cx="1654039" cy="148909"/>
          </a:xfrm>
        </p:grpSpPr>
        <p:sp>
          <p:nvSpPr>
            <p:cNvPr id="186" name="Freeform 185"/>
            <p:cNvSpPr/>
            <p:nvPr/>
          </p:nvSpPr>
          <p:spPr bwMode="gray">
            <a:xfrm rot="13500000" flipH="1">
              <a:off x="7051747" y="4274843"/>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87" name="Freeform 186"/>
            <p:cNvSpPr/>
            <p:nvPr/>
          </p:nvSpPr>
          <p:spPr bwMode="gray">
            <a:xfrm rot="13500000" flipH="1">
              <a:off x="6750720" y="4274844"/>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88" name="Freeform 187"/>
            <p:cNvSpPr/>
            <p:nvPr/>
          </p:nvSpPr>
          <p:spPr bwMode="gray">
            <a:xfrm rot="13500000" flipH="1">
              <a:off x="6449693" y="4274844"/>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89" name="Freeform 188"/>
            <p:cNvSpPr/>
            <p:nvPr/>
          </p:nvSpPr>
          <p:spPr bwMode="gray">
            <a:xfrm rot="13500000" flipH="1">
              <a:off x="6148666" y="4274847"/>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90" name="Freeform 189"/>
            <p:cNvSpPr/>
            <p:nvPr/>
          </p:nvSpPr>
          <p:spPr bwMode="gray">
            <a:xfrm rot="13500000" flipH="1">
              <a:off x="5847639" y="4274849"/>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91" name="Freeform 190"/>
            <p:cNvSpPr/>
            <p:nvPr/>
          </p:nvSpPr>
          <p:spPr bwMode="gray">
            <a:xfrm rot="13500000" flipH="1">
              <a:off x="7352776" y="4274844"/>
              <a:ext cx="148903" cy="148902"/>
            </a:xfrm>
            <a:custGeom>
              <a:avLst/>
              <a:gdLst>
                <a:gd name="connsiteX0" fmla="*/ 193733 w 3672308"/>
                <a:gd name="connsiteY0" fmla="*/ 208878 h 3672299"/>
                <a:gd name="connsiteX1" fmla="*/ 202058 w 3672308"/>
                <a:gd name="connsiteY1" fmla="*/ 202009 h 3672299"/>
                <a:gd name="connsiteX2" fmla="*/ 208887 w 3672308"/>
                <a:gd name="connsiteY2" fmla="*/ 193733 h 3672299"/>
                <a:gd name="connsiteX3" fmla="*/ 676600 w 3672308"/>
                <a:gd name="connsiteY3" fmla="*/ 0 h 3672299"/>
                <a:gd name="connsiteX4" fmla="*/ 3010862 w 3672308"/>
                <a:gd name="connsiteY4" fmla="*/ 0 h 3672299"/>
                <a:gd name="connsiteX5" fmla="*/ 3672308 w 3672308"/>
                <a:gd name="connsiteY5" fmla="*/ 661446 h 3672299"/>
                <a:gd name="connsiteX6" fmla="*/ 3010862 w 3672308"/>
                <a:gd name="connsiteY6" fmla="*/ 1322892 h 3672299"/>
                <a:gd name="connsiteX7" fmla="*/ 1322892 w 3672308"/>
                <a:gd name="connsiteY7" fmla="*/ 1322892 h 3672299"/>
                <a:gd name="connsiteX8" fmla="*/ 1322892 w 3672308"/>
                <a:gd name="connsiteY8" fmla="*/ 3010853 h 3672299"/>
                <a:gd name="connsiteX9" fmla="*/ 661446 w 3672308"/>
                <a:gd name="connsiteY9" fmla="*/ 3672299 h 3672299"/>
                <a:gd name="connsiteX10" fmla="*/ 0 w 3672308"/>
                <a:gd name="connsiteY10" fmla="*/ 3010853 h 3672299"/>
                <a:gd name="connsiteX11" fmla="*/ 0 w 3672308"/>
                <a:gd name="connsiteY11" fmla="*/ 676591 h 3672299"/>
                <a:gd name="connsiteX12" fmla="*/ 193733 w 3672308"/>
                <a:gd name="connsiteY12" fmla="*/ 208878 h 3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2308" h="3672299">
                  <a:moveTo>
                    <a:pt x="193733" y="208878"/>
                  </a:moveTo>
                  <a:lnTo>
                    <a:pt x="202058" y="202009"/>
                  </a:lnTo>
                  <a:lnTo>
                    <a:pt x="208887" y="193733"/>
                  </a:lnTo>
                  <a:cubicBezTo>
                    <a:pt x="328585" y="74035"/>
                    <a:pt x="493946" y="0"/>
                    <a:pt x="676600" y="0"/>
                  </a:cubicBezTo>
                  <a:lnTo>
                    <a:pt x="3010862" y="0"/>
                  </a:lnTo>
                  <a:cubicBezTo>
                    <a:pt x="3376169" y="0"/>
                    <a:pt x="3672308" y="296139"/>
                    <a:pt x="3672308" y="661446"/>
                  </a:cubicBezTo>
                  <a:cubicBezTo>
                    <a:pt x="3672308" y="1026753"/>
                    <a:pt x="3376169" y="1322892"/>
                    <a:pt x="3010862" y="1322892"/>
                  </a:cubicBezTo>
                  <a:lnTo>
                    <a:pt x="1322892" y="1322892"/>
                  </a:lnTo>
                  <a:lnTo>
                    <a:pt x="1322892" y="3010853"/>
                  </a:lnTo>
                  <a:cubicBezTo>
                    <a:pt x="1322892" y="3376160"/>
                    <a:pt x="1026753" y="3672299"/>
                    <a:pt x="661446" y="3672299"/>
                  </a:cubicBezTo>
                  <a:cubicBezTo>
                    <a:pt x="296139" y="3672299"/>
                    <a:pt x="0" y="3376160"/>
                    <a:pt x="0" y="3010853"/>
                  </a:cubicBezTo>
                  <a:lnTo>
                    <a:pt x="0" y="676591"/>
                  </a:lnTo>
                  <a:cubicBezTo>
                    <a:pt x="0" y="493938"/>
                    <a:pt x="74035" y="328576"/>
                    <a:pt x="193733" y="20887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spTree>
    <p:extLst>
      <p:ext uri="{BB962C8B-B14F-4D97-AF65-F5344CB8AC3E}">
        <p14:creationId xmlns:p14="http://schemas.microsoft.com/office/powerpoint/2010/main" val="5933614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25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108"/>
                                        </p:tgtEl>
                                        <p:attrNameLst>
                                          <p:attrName>style.visibility</p:attrName>
                                        </p:attrNameLst>
                                      </p:cBhvr>
                                      <p:to>
                                        <p:strVal val="visible"/>
                                      </p:to>
                                    </p:set>
                                    <p:animEffect transition="in" filter="fade">
                                      <p:cBhvr>
                                        <p:cTn id="14" dur="500"/>
                                        <p:tgtEl>
                                          <p:spTgt spid="108"/>
                                        </p:tgtEl>
                                      </p:cBhvr>
                                    </p:animEffect>
                                  </p:childTnLst>
                                </p:cTn>
                              </p:par>
                            </p:childTnLst>
                          </p:cTn>
                        </p:par>
                        <p:par>
                          <p:cTn id="15" fill="hold">
                            <p:stCondLst>
                              <p:cond delay="1500"/>
                            </p:stCondLst>
                            <p:childTnLst>
                              <p:par>
                                <p:cTn id="16" presetID="10" presetClass="entr" presetSubtype="0" fill="hold" nodeType="afterEffect">
                                  <p:stCondLst>
                                    <p:cond delay="25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par>
                          <p:cTn id="19" fill="hold">
                            <p:stCondLst>
                              <p:cond delay="2250"/>
                            </p:stCondLst>
                            <p:childTnLst>
                              <p:par>
                                <p:cTn id="20" presetID="22" presetClass="entr" presetSubtype="2" repeatCount="indefinite" fill="remove" nodeType="after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wipe(right)">
                                      <p:cBhvr>
                                        <p:cTn id="22" dur="1000"/>
                                        <p:tgtEl>
                                          <p:spTgt spid="177"/>
                                        </p:tgtEl>
                                      </p:cBhvr>
                                    </p:animEffect>
                                  </p:childTnLst>
                                </p:cTn>
                              </p:par>
                            </p:childTnLst>
                          </p:cTn>
                        </p:par>
                        <p:par>
                          <p:cTn id="23" fill="hold">
                            <p:stCondLst>
                              <p:cond delay="3250"/>
                            </p:stCondLst>
                            <p:childTnLst>
                              <p:par>
                                <p:cTn id="24" presetID="22" presetClass="entr" presetSubtype="8" repeatCount="indefinite" fill="remove" nodeType="afterEffect">
                                  <p:stCondLst>
                                    <p:cond delay="0"/>
                                  </p:stCondLst>
                                  <p:childTnLst>
                                    <p:set>
                                      <p:cBhvr>
                                        <p:cTn id="25" dur="1" fill="hold">
                                          <p:stCondLst>
                                            <p:cond delay="0"/>
                                          </p:stCondLst>
                                        </p:cTn>
                                        <p:tgtEl>
                                          <p:spTgt spid="185"/>
                                        </p:tgtEl>
                                        <p:attrNameLst>
                                          <p:attrName>style.visibility</p:attrName>
                                        </p:attrNameLst>
                                      </p:cBhvr>
                                      <p:to>
                                        <p:strVal val="visible"/>
                                      </p:to>
                                    </p:set>
                                    <p:animEffect transition="in" filter="wipe(left)">
                                      <p:cBhvr>
                                        <p:cTn id="26"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a:t>
            </a:r>
          </a:p>
        </p:txBody>
      </p:sp>
      <p:sp>
        <p:nvSpPr>
          <p:cNvPr id="6" name="Rounded Rectangle 5"/>
          <p:cNvSpPr/>
          <p:nvPr/>
        </p:nvSpPr>
        <p:spPr>
          <a:xfrm>
            <a:off x="546100" y="1196976"/>
            <a:ext cx="2518756" cy="2651760"/>
          </a:xfrm>
          <a:prstGeom prst="roundRect">
            <a:avLst>
              <a:gd name="adj" fmla="val 428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77240" rtlCol="0" anchor="t"/>
          <a:lstStyle/>
          <a:p>
            <a:pPr marL="182880" marR="0" lvl="0" indent="-182880" algn="l" defTabSz="972169" rtl="0" eaLnBrk="1" fontAlgn="base"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Centralized ecosystem issue management: Cisco and solution partner products</a:t>
            </a:r>
          </a:p>
          <a:p>
            <a:pPr marL="182880" marR="0" lvl="0" indent="-182880" algn="l" defTabSz="972169" rtl="0" eaLnBrk="1" fontAlgn="base"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Primary point of contact with solution expertise </a:t>
            </a:r>
          </a:p>
          <a:p>
            <a:pPr marL="182880" marR="0" lvl="0" indent="-182880" algn="l" defTabSz="972169" rtl="0" eaLnBrk="1" fontAlgn="base"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Coordination between vendor support teams</a:t>
            </a:r>
          </a:p>
          <a:p>
            <a:pPr marL="182880" marR="0" lvl="0" indent="-182880" algn="l" defTabSz="972169" rtl="0" eaLnBrk="1" fontAlgn="base"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Accountability for case resolution</a:t>
            </a:r>
          </a:p>
        </p:txBody>
      </p:sp>
      <p:sp>
        <p:nvSpPr>
          <p:cNvPr id="16" name="Rectangle 15"/>
          <p:cNvSpPr/>
          <p:nvPr/>
        </p:nvSpPr>
        <p:spPr>
          <a:xfrm>
            <a:off x="546100" y="3642769"/>
            <a:ext cx="2518756" cy="6858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37160" bIns="91440" rtlCol="0" anchor="b"/>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mn-ea"/>
                <a:cs typeface="+mn-cs"/>
              </a:rPr>
              <a:t>43</a:t>
            </a:r>
            <a:r>
              <a:rPr kumimoji="0" lang="en-US" sz="1050" b="0" i="0" u="none" strike="noStrike" kern="1200" cap="none" spc="0" normalizeH="0" baseline="0" noProof="0" dirty="0">
                <a:ln>
                  <a:noFill/>
                </a:ln>
                <a:solidFill>
                  <a:srgbClr val="FFFFFF"/>
                </a:solidFill>
                <a:effectLst/>
                <a:uLnTx/>
                <a:uFillTx/>
                <a:latin typeface="CiscoSansTT ExtraLight"/>
                <a:ea typeface="+mn-ea"/>
                <a:cs typeface="+mn-cs"/>
              </a:rPr>
              <a:t>%</a:t>
            </a:r>
            <a: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t> faster resolution than product support alone</a:t>
            </a:r>
            <a:r>
              <a:rPr kumimoji="0" lang="en-US" sz="1200" b="0" i="0" u="none" strike="noStrike" kern="1200" cap="none" spc="0" normalizeH="0" baseline="30000" noProof="0" dirty="0">
                <a:ln>
                  <a:noFill/>
                </a:ln>
                <a:solidFill>
                  <a:srgbClr val="FFFFFF"/>
                </a:solidFill>
                <a:effectLst/>
                <a:uLnTx/>
                <a:uFillTx/>
                <a:latin typeface="CiscoSansTT ExtraLight"/>
                <a:ea typeface="+mn-ea"/>
                <a:cs typeface="+mn-cs"/>
              </a:rPr>
              <a:t>1</a:t>
            </a:r>
          </a:p>
        </p:txBody>
      </p:sp>
      <p:sp>
        <p:nvSpPr>
          <p:cNvPr id="13" name="Isosceles Triangle 12"/>
          <p:cNvSpPr/>
          <p:nvPr/>
        </p:nvSpPr>
        <p:spPr>
          <a:xfrm rot="10800000">
            <a:off x="1693718" y="3591644"/>
            <a:ext cx="223520" cy="192689"/>
          </a:xfrm>
          <a:prstGeom prst="triangl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8" name="Rectangle 27"/>
          <p:cNvSpPr/>
          <p:nvPr/>
        </p:nvSpPr>
        <p:spPr>
          <a:xfrm>
            <a:off x="546100" y="1371600"/>
            <a:ext cx="2518756" cy="54864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2169" rtl="0" eaLnBrk="1" fontAlgn="base" latinLnBrk="0" hangingPunct="1">
              <a:lnSpc>
                <a:spcPct val="100000"/>
              </a:lnSpc>
              <a:spcBef>
                <a:spcPts val="300"/>
              </a:spcBef>
              <a:spcAft>
                <a:spcPts val="600"/>
              </a:spcAft>
              <a:buClrTx/>
              <a:buSzPct val="100000"/>
              <a:buFontTx/>
              <a:buNone/>
              <a:tabLst/>
              <a:defRPr/>
            </a:pPr>
            <a:r>
              <a:rPr kumimoji="0" lang="en-US" sz="1200" b="1"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Solution Support</a:t>
            </a:r>
          </a:p>
        </p:txBody>
      </p:sp>
      <p:sp>
        <p:nvSpPr>
          <p:cNvPr id="29" name="Rounded Rectangle 28"/>
          <p:cNvSpPr/>
          <p:nvPr/>
        </p:nvSpPr>
        <p:spPr>
          <a:xfrm>
            <a:off x="3319780" y="1196976"/>
            <a:ext cx="2518756" cy="2651760"/>
          </a:xfrm>
          <a:prstGeom prst="roundRect">
            <a:avLst>
              <a:gd name="adj" fmla="val 428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77240" rtlCol="0" anchor="t"/>
          <a:lstStyle/>
          <a:p>
            <a:pPr marL="182880" marR="0" lvl="0" indent="-182880" algn="l" defTabSz="972169" rtl="0" eaLnBrk="1" fontAlgn="base"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Designated software experts</a:t>
            </a:r>
          </a:p>
          <a:p>
            <a:pPr marL="182880" marR="0" lvl="0" indent="-182880" algn="l" defTabSz="972169" rtl="0" eaLnBrk="1" fontAlgn="base"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Onboarding and adoption</a:t>
            </a:r>
          </a:p>
          <a:p>
            <a:pPr marL="182880" marR="0" lvl="0" indent="-182880" algn="l" defTabSz="972169" rtl="0" eaLnBrk="1" fontAlgn="base"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Configuration best practices</a:t>
            </a:r>
          </a:p>
          <a:p>
            <a:pPr marL="182880" marR="0" lvl="0" indent="-182880" algn="l" defTabSz="972169" rtl="0" eaLnBrk="1" fontAlgn="base"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Workflow integration</a:t>
            </a:r>
          </a:p>
        </p:txBody>
      </p:sp>
      <p:sp>
        <p:nvSpPr>
          <p:cNvPr id="30" name="Rectangle 29"/>
          <p:cNvSpPr/>
          <p:nvPr/>
        </p:nvSpPr>
        <p:spPr>
          <a:xfrm>
            <a:off x="3319780" y="3642769"/>
            <a:ext cx="2518756" cy="6858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37160" bIns="91440" rtlCol="0" anchor="b"/>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t>Unlock the </a:t>
            </a:r>
            <a:b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br>
            <a: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t>value of Cisco software</a:t>
            </a:r>
          </a:p>
        </p:txBody>
      </p:sp>
      <p:sp>
        <p:nvSpPr>
          <p:cNvPr id="31" name="Isosceles Triangle 30"/>
          <p:cNvSpPr/>
          <p:nvPr/>
        </p:nvSpPr>
        <p:spPr>
          <a:xfrm rot="10800000">
            <a:off x="4467398" y="3591644"/>
            <a:ext cx="223520" cy="192689"/>
          </a:xfrm>
          <a:prstGeom prst="triangl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2" name="Rectangle 31"/>
          <p:cNvSpPr/>
          <p:nvPr/>
        </p:nvSpPr>
        <p:spPr>
          <a:xfrm>
            <a:off x="3319780" y="1371600"/>
            <a:ext cx="2518756" cy="5486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2169" rtl="0" eaLnBrk="1" fontAlgn="base" latinLnBrk="0" hangingPunct="1">
              <a:lnSpc>
                <a:spcPct val="100000"/>
              </a:lnSpc>
              <a:spcBef>
                <a:spcPts val="300"/>
              </a:spcBef>
              <a:spcAft>
                <a:spcPts val="600"/>
              </a:spcAft>
              <a:buClrTx/>
              <a:buSzPct val="100000"/>
              <a:buFontTx/>
              <a:buNone/>
              <a:tabLst/>
              <a:defRPr/>
            </a:pPr>
            <a:r>
              <a:rPr kumimoji="0" lang="en-US" sz="1200" b="1" i="0" u="none" strike="noStrike" kern="1200" cap="none" spc="0" normalizeH="0" baseline="0" noProof="0" dirty="0">
                <a:ln>
                  <a:noFill/>
                </a:ln>
                <a:solidFill>
                  <a:srgbClr val="005073"/>
                </a:solidFill>
                <a:effectLst/>
                <a:uLnTx/>
                <a:uFillTx/>
                <a:latin typeface="CiscoSansTT ExtraLight"/>
                <a:ea typeface="ＭＳ Ｐゴシック" pitchFamily="34" charset="-128"/>
                <a:cs typeface="+mn-cs"/>
              </a:rPr>
              <a:t>Software Support</a:t>
            </a:r>
          </a:p>
        </p:txBody>
      </p:sp>
      <p:sp>
        <p:nvSpPr>
          <p:cNvPr id="33" name="Rounded Rectangle 32"/>
          <p:cNvSpPr/>
          <p:nvPr/>
        </p:nvSpPr>
        <p:spPr>
          <a:xfrm>
            <a:off x="6074382" y="1196976"/>
            <a:ext cx="2518756" cy="2651760"/>
          </a:xfrm>
          <a:prstGeom prst="roundRect">
            <a:avLst>
              <a:gd name="adj" fmla="val 428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77240" rtlCol="0" anchor="t"/>
          <a:lstStyle/>
          <a:p>
            <a:pPr marL="182880" marR="0" lvl="0" indent="-182880" algn="l" defTabSz="972169" rtl="0" eaLnBrk="1" fontAlgn="base"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24x7x365 access to Cisco experts</a:t>
            </a:r>
          </a:p>
          <a:p>
            <a:pPr marL="182880" marR="0" lvl="0" indent="-182880" algn="l" defTabSz="972169" rtl="0" eaLnBrk="1" fontAlgn="base"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Flexible hardware replacement options</a:t>
            </a:r>
          </a:p>
          <a:p>
            <a:pPr marL="182880" marR="0" lvl="0" indent="-182880" algn="l" defTabSz="972169" rtl="0" eaLnBrk="1" fontAlgn="base"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Operating system support </a:t>
            </a:r>
            <a:b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b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and updates</a:t>
            </a:r>
          </a:p>
          <a:p>
            <a:pPr marL="182880" marR="0" lvl="0" indent="-182880" algn="l" defTabSz="972169" rtl="0" eaLnBrk="1" fontAlgn="base"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Online support resources</a:t>
            </a:r>
          </a:p>
          <a:p>
            <a:pPr marL="182880" marR="0" lvl="0" indent="-182880" algn="l" defTabSz="972169" rtl="0" eaLnBrk="1" fontAlgn="base"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CiscoSansTT ExtraLight"/>
                <a:ea typeface="ＭＳ Ｐゴシック" pitchFamily="34" charset="-128"/>
                <a:cs typeface="+mn-cs"/>
              </a:rPr>
              <a:t>Smart capabilities </a:t>
            </a:r>
          </a:p>
        </p:txBody>
      </p:sp>
      <p:sp>
        <p:nvSpPr>
          <p:cNvPr id="34" name="Rectangle 33"/>
          <p:cNvSpPr/>
          <p:nvPr/>
        </p:nvSpPr>
        <p:spPr>
          <a:xfrm>
            <a:off x="6074382" y="3642769"/>
            <a:ext cx="2518756" cy="6858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37160" bIns="91440" rtlCol="0" anchor="b"/>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t>World-leading</a:t>
            </a:r>
            <a:b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br>
            <a: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t>technical support</a:t>
            </a:r>
            <a:r>
              <a:rPr kumimoji="0" lang="en-US" sz="1200" b="0" i="0" u="none" strike="noStrike" kern="1200" cap="none" spc="0" normalizeH="0" baseline="30000" noProof="0" dirty="0">
                <a:ln>
                  <a:noFill/>
                </a:ln>
                <a:solidFill>
                  <a:srgbClr val="FFFFFF"/>
                </a:solidFill>
                <a:effectLst/>
                <a:uLnTx/>
                <a:uFillTx/>
                <a:latin typeface="CiscoSansTT ExtraLight"/>
                <a:ea typeface="+mn-ea"/>
                <a:cs typeface="+mn-cs"/>
              </a:rPr>
              <a:t>2</a:t>
            </a:r>
            <a:endParaRPr kumimoji="0" lang="en-US" sz="12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35" name="Isosceles Triangle 34"/>
          <p:cNvSpPr/>
          <p:nvPr/>
        </p:nvSpPr>
        <p:spPr>
          <a:xfrm rot="10800000">
            <a:off x="7222000" y="3591644"/>
            <a:ext cx="223520" cy="192689"/>
          </a:xfrm>
          <a:prstGeom prst="triangl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6" name="Rectangle 35"/>
          <p:cNvSpPr/>
          <p:nvPr/>
        </p:nvSpPr>
        <p:spPr>
          <a:xfrm>
            <a:off x="6074382" y="1371600"/>
            <a:ext cx="2518756" cy="54864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2169" rtl="0" eaLnBrk="1" fontAlgn="base" latinLnBrk="0" hangingPunct="1">
              <a:lnSpc>
                <a:spcPct val="100000"/>
              </a:lnSpc>
              <a:spcBef>
                <a:spcPts val="300"/>
              </a:spcBef>
              <a:spcAft>
                <a:spcPts val="600"/>
              </a:spcAft>
              <a:buClrTx/>
              <a:buSzPct val="100000"/>
              <a:buFontTx/>
              <a:buNone/>
              <a:tabLst/>
              <a:defRPr/>
            </a:pPr>
            <a:r>
              <a:rPr kumimoji="0" lang="en-US" sz="1200" b="1" i="0" u="none" strike="noStrike" kern="1200" cap="none" spc="0" normalizeH="0" baseline="0" noProof="0" dirty="0">
                <a:ln>
                  <a:noFill/>
                </a:ln>
                <a:solidFill>
                  <a:srgbClr val="005073"/>
                </a:solidFill>
                <a:effectLst/>
                <a:uLnTx/>
                <a:uFillTx/>
                <a:latin typeface="CiscoSansTT ExtraLight"/>
                <a:ea typeface="ＭＳ Ｐゴシック" pitchFamily="34" charset="-128"/>
                <a:cs typeface="+mn-cs"/>
              </a:rPr>
              <a:t>Smart Net Total Care </a:t>
            </a:r>
          </a:p>
        </p:txBody>
      </p:sp>
      <p:sp>
        <p:nvSpPr>
          <p:cNvPr id="17" name="TextBox 16">
            <a:extLst>
              <a:ext uri="{FF2B5EF4-FFF2-40B4-BE49-F238E27FC236}">
                <a16:creationId xmlns:a16="http://schemas.microsoft.com/office/drawing/2014/main" id="{B12700FA-DFB2-0243-9242-207FEA9479AB}"/>
              </a:ext>
            </a:extLst>
          </p:cNvPr>
          <p:cNvSpPr txBox="1"/>
          <p:nvPr/>
        </p:nvSpPr>
        <p:spPr>
          <a:xfrm>
            <a:off x="4524814" y="4540723"/>
            <a:ext cx="4860595" cy="338554"/>
          </a:xfrm>
          <a:prstGeom prst="rect">
            <a:avLst/>
          </a:prstGeom>
          <a:noFill/>
        </p:spPr>
        <p:txBody>
          <a:bodyPr wrap="square" rtlCol="0">
            <a:spAutoFit/>
          </a:bodyPr>
          <a:lstStyle/>
          <a:p>
            <a:pPr marL="167213" marR="0" lvl="0" indent="-167213"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30000" noProof="0">
                <a:ln>
                  <a:noFill/>
                </a:ln>
                <a:solidFill>
                  <a:srgbClr val="282828"/>
                </a:solidFill>
                <a:effectLst/>
                <a:uLnTx/>
                <a:uFillTx/>
                <a:latin typeface="CiscoSansTT ExtraLight"/>
                <a:ea typeface="ＭＳ Ｐゴシック" charset="0"/>
              </a:rPr>
              <a:t>1  </a:t>
            </a:r>
            <a:r>
              <a:rPr kumimoji="0" lang="en-US" sz="800" b="0" i="0" u="none" strike="noStrike" kern="1200" cap="none" spc="0" normalizeH="0" baseline="0" noProof="0">
                <a:ln>
                  <a:noFill/>
                </a:ln>
                <a:solidFill>
                  <a:srgbClr val="282828"/>
                </a:solidFill>
                <a:effectLst/>
                <a:uLnTx/>
                <a:uFillTx/>
                <a:latin typeface="CiscoSansTT ExtraLight"/>
                <a:ea typeface="ＭＳ Ｐゴシック" charset="0"/>
              </a:rPr>
              <a:t>Cisco </a:t>
            </a: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internal study of 10,000 support cases</a:t>
            </a:r>
          </a:p>
          <a:p>
            <a:pPr marL="167213" marR="0" lvl="0" indent="-167213"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282828"/>
                </a:solidFill>
                <a:effectLst/>
                <a:uLnTx/>
                <a:uFillTx/>
                <a:latin typeface="CiscoSansTT ExtraLight"/>
                <a:ea typeface="ＭＳ Ｐゴシック" charset="0"/>
              </a:rPr>
              <a:t>2</a:t>
            </a: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 11 consecutive years of J.D. Power Certified Technology Service and Support (CTSS)</a:t>
            </a:r>
          </a:p>
        </p:txBody>
      </p:sp>
    </p:spTree>
    <p:extLst>
      <p:ext uri="{BB962C8B-B14F-4D97-AF65-F5344CB8AC3E}">
        <p14:creationId xmlns:p14="http://schemas.microsoft.com/office/powerpoint/2010/main" val="139504338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Operate </a:t>
            </a:r>
            <a:br>
              <a:rPr lang="en-US" dirty="0"/>
            </a:br>
            <a:r>
              <a:rPr lang="en-US" dirty="0"/>
              <a:t>Managed Enterprise Networks</a:t>
            </a:r>
          </a:p>
        </p:txBody>
      </p:sp>
      <p:grpSp>
        <p:nvGrpSpPr>
          <p:cNvPr id="80" name="Group 79"/>
          <p:cNvGrpSpPr/>
          <p:nvPr/>
        </p:nvGrpSpPr>
        <p:grpSpPr>
          <a:xfrm>
            <a:off x="546100" y="1597502"/>
            <a:ext cx="8047038" cy="2580744"/>
            <a:chOff x="546100" y="1635887"/>
            <a:chExt cx="8047038" cy="2580744"/>
          </a:xfrm>
        </p:grpSpPr>
        <p:sp>
          <p:nvSpPr>
            <p:cNvPr id="14" name="Rectangle 13"/>
            <p:cNvSpPr/>
            <p:nvPr/>
          </p:nvSpPr>
          <p:spPr>
            <a:xfrm>
              <a:off x="546100" y="1635887"/>
              <a:ext cx="2011680" cy="1372489"/>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137160" rtlCol="0" anchor="b"/>
            <a:lstStyle/>
            <a:p>
              <a:pPr marL="0" marR="0" lvl="0" indent="0" algn="ctr" defTabSz="609585" rtl="0" eaLnBrk="1" fontAlgn="b"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Network</a:t>
              </a:r>
            </a:p>
          </p:txBody>
        </p:sp>
        <p:sp>
          <p:nvSpPr>
            <p:cNvPr id="16" name="Rectangle 15"/>
            <p:cNvSpPr/>
            <p:nvPr/>
          </p:nvSpPr>
          <p:spPr>
            <a:xfrm>
              <a:off x="2557886" y="1635887"/>
              <a:ext cx="2011680" cy="137248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137160" rtlCol="0"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mn-ea"/>
                  <a:cs typeface="+mn-cs"/>
                </a:rPr>
                <a:t>Data Center</a:t>
              </a:r>
            </a:p>
          </p:txBody>
        </p:sp>
        <p:sp>
          <p:nvSpPr>
            <p:cNvPr id="17" name="Rectangle 16"/>
            <p:cNvSpPr/>
            <p:nvPr/>
          </p:nvSpPr>
          <p:spPr>
            <a:xfrm>
              <a:off x="4569672" y="1635887"/>
              <a:ext cx="2011680" cy="137248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137160" rtlCol="0"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mn-ea"/>
                  <a:cs typeface="+mn-cs"/>
                </a:rPr>
                <a:t>Collaboration</a:t>
              </a:r>
            </a:p>
          </p:txBody>
        </p:sp>
        <p:sp>
          <p:nvSpPr>
            <p:cNvPr id="18" name="Rectangle 17"/>
            <p:cNvSpPr/>
            <p:nvPr/>
          </p:nvSpPr>
          <p:spPr>
            <a:xfrm>
              <a:off x="6581458" y="1635887"/>
              <a:ext cx="2011680" cy="1372489"/>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137160" rtlCol="0"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5073"/>
                  </a:solidFill>
                  <a:effectLst/>
                  <a:uLnTx/>
                  <a:uFillTx/>
                  <a:latin typeface="CiscoSansTT ExtraLight"/>
                  <a:ea typeface="+mn-ea"/>
                  <a:cs typeface="+mn-cs"/>
                </a:rPr>
                <a:t>Security</a:t>
              </a:r>
            </a:p>
          </p:txBody>
        </p:sp>
        <p:pic>
          <p:nvPicPr>
            <p:cNvPr id="72" name="Picture 7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2805" y="1785414"/>
              <a:ext cx="638271" cy="638271"/>
            </a:xfrm>
            <a:prstGeom prst="rect">
              <a:avLst/>
            </a:prstGeom>
          </p:spPr>
        </p:pic>
        <p:pic>
          <p:nvPicPr>
            <p:cNvPr id="73" name="Picture 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43686" y="1783605"/>
              <a:ext cx="640080" cy="640080"/>
            </a:xfrm>
            <a:prstGeom prst="rect">
              <a:avLst/>
            </a:prstGeom>
          </p:spPr>
        </p:pic>
        <p:pic>
          <p:nvPicPr>
            <p:cNvPr id="74" name="Picture 7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55472" y="1783605"/>
              <a:ext cx="640080" cy="640080"/>
            </a:xfrm>
            <a:prstGeom prst="rect">
              <a:avLst/>
            </a:prstGeom>
          </p:spPr>
        </p:pic>
        <p:pic>
          <p:nvPicPr>
            <p:cNvPr id="75" name="Picture 7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67258" y="1783605"/>
              <a:ext cx="640080" cy="640080"/>
            </a:xfrm>
            <a:prstGeom prst="rect">
              <a:avLst/>
            </a:prstGeom>
          </p:spPr>
        </p:pic>
        <p:sp>
          <p:nvSpPr>
            <p:cNvPr id="10" name="Rectangle 9"/>
            <p:cNvSpPr/>
            <p:nvPr/>
          </p:nvSpPr>
          <p:spPr>
            <a:xfrm>
              <a:off x="546100" y="3071545"/>
              <a:ext cx="2011680" cy="646331"/>
            </a:xfrm>
            <a:prstGeom prst="rect">
              <a:avLst/>
            </a:prstGeom>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Simplify IT operations </a:t>
              </a:r>
              <a:b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and proactively </a:t>
              </a:r>
              <a:b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resolve problems</a:t>
              </a:r>
            </a:p>
          </p:txBody>
        </p:sp>
        <p:sp>
          <p:nvSpPr>
            <p:cNvPr id="76" name="Rectangle 75"/>
            <p:cNvSpPr/>
            <p:nvPr/>
          </p:nvSpPr>
          <p:spPr>
            <a:xfrm>
              <a:off x="2557886" y="3071545"/>
              <a:ext cx="2011680" cy="461665"/>
            </a:xfrm>
            <a:prstGeom prst="rect">
              <a:avLst/>
            </a:prstGeom>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Provide holistic</a:t>
              </a:r>
              <a:b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operations management</a:t>
              </a:r>
            </a:p>
          </p:txBody>
        </p:sp>
        <p:sp>
          <p:nvSpPr>
            <p:cNvPr id="77" name="Rectangle 76"/>
            <p:cNvSpPr/>
            <p:nvPr/>
          </p:nvSpPr>
          <p:spPr>
            <a:xfrm>
              <a:off x="4569672" y="3071545"/>
              <a:ext cx="2011680" cy="461665"/>
            </a:xfrm>
            <a:prstGeom prst="rect">
              <a:avLst/>
            </a:prstGeom>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Provide consistent</a:t>
              </a:r>
              <a:b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br>
              <a: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end-user experience</a:t>
              </a:r>
            </a:p>
          </p:txBody>
        </p:sp>
        <p:sp>
          <p:nvSpPr>
            <p:cNvPr id="78" name="Rectangle 77"/>
            <p:cNvSpPr/>
            <p:nvPr/>
          </p:nvSpPr>
          <p:spPr>
            <a:xfrm>
              <a:off x="6581458" y="3071545"/>
              <a:ext cx="2011680" cy="461665"/>
            </a:xfrm>
            <a:prstGeom prst="rect">
              <a:avLst/>
            </a:prstGeom>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CiscoSansTT" charset="0"/>
                  <a:cs typeface="CiscoSansTT" charset="0"/>
                </a:rPr>
                <a:t>Discover and eliminate security issues</a:t>
              </a:r>
            </a:p>
          </p:txBody>
        </p:sp>
        <p:sp>
          <p:nvSpPr>
            <p:cNvPr id="79" name="Rectangle 78"/>
            <p:cNvSpPr/>
            <p:nvPr/>
          </p:nvSpPr>
          <p:spPr>
            <a:xfrm>
              <a:off x="546100" y="3875809"/>
              <a:ext cx="8047038" cy="340822"/>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mn-ea"/>
                  <a:cs typeface="+mn-cs"/>
                </a:rPr>
                <a:t>Driving efficiency and outcomes</a:t>
              </a:r>
            </a:p>
          </p:txBody>
        </p:sp>
      </p:grpSp>
    </p:spTree>
    <p:extLst>
      <p:ext uri="{BB962C8B-B14F-4D97-AF65-F5344CB8AC3E}">
        <p14:creationId xmlns:p14="http://schemas.microsoft.com/office/powerpoint/2010/main" val="357636184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learning and Training</a:t>
            </a:r>
          </a:p>
        </p:txBody>
      </p:sp>
      <p:sp>
        <p:nvSpPr>
          <p:cNvPr id="3" name="Rounded Rectangle 2"/>
          <p:cNvSpPr/>
          <p:nvPr/>
        </p:nvSpPr>
        <p:spPr>
          <a:xfrm>
            <a:off x="546100" y="1185338"/>
            <a:ext cx="8047038" cy="777240"/>
          </a:xfrm>
          <a:prstGeom prst="roundRect">
            <a:avLst>
              <a:gd name="adj" fmla="val 12745"/>
            </a:avLst>
          </a:prstGeom>
          <a:solidFill>
            <a:schemeClr val="tx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 name="Rounded Rectangle 3"/>
          <p:cNvSpPr/>
          <p:nvPr/>
        </p:nvSpPr>
        <p:spPr>
          <a:xfrm>
            <a:off x="1409700" y="1252785"/>
            <a:ext cx="7114032" cy="642346"/>
          </a:xfrm>
          <a:prstGeom prst="roundRect">
            <a:avLst>
              <a:gd name="adj" fmla="val 1026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CiscoSansTT ExtraLight"/>
                <a:ea typeface="+mn-ea"/>
                <a:cs typeface="+mn-cs"/>
              </a:rPr>
              <a:t>Digital transformation</a:t>
            </a:r>
            <a:br>
              <a:rPr kumimoji="0" lang="en-US" sz="2400" b="0" i="0" u="none" strike="noStrike" kern="1200" cap="none" spc="0" normalizeH="0" baseline="0" noProof="0" dirty="0">
                <a:ln>
                  <a:noFill/>
                </a:ln>
                <a:solidFill>
                  <a:srgbClr val="282828"/>
                </a:solidFill>
                <a:effectLst/>
                <a:uLnTx/>
                <a:uFillTx/>
                <a:latin typeface="CiscoSansTT ExtraLight"/>
                <a:ea typeface="+mn-ea"/>
                <a:cs typeface="+mn-cs"/>
              </a:rPr>
            </a:br>
            <a:r>
              <a:rPr kumimoji="0" lang="en-US" sz="1400" b="0" i="0" u="none" strike="noStrike" kern="1200" cap="none" spc="0" normalizeH="0" baseline="0" noProof="0" dirty="0">
                <a:ln>
                  <a:noFill/>
                </a:ln>
                <a:solidFill>
                  <a:srgbClr val="282828"/>
                </a:solidFill>
                <a:effectLst/>
                <a:uLnTx/>
                <a:uFillTx/>
                <a:latin typeface="CiscoSansTT ExtraLight"/>
                <a:ea typeface="+mn-ea"/>
                <a:cs typeface="+mn-cs"/>
              </a:rPr>
              <a:t>is creating new workforce demands</a:t>
            </a:r>
          </a:p>
        </p:txBody>
      </p:sp>
      <p:grpSp>
        <p:nvGrpSpPr>
          <p:cNvPr id="5" name="Group 4"/>
          <p:cNvGrpSpPr>
            <a:grpSpLocks noChangeAspect="1"/>
          </p:cNvGrpSpPr>
          <p:nvPr/>
        </p:nvGrpSpPr>
        <p:grpSpPr>
          <a:xfrm>
            <a:off x="733266" y="1331479"/>
            <a:ext cx="493023" cy="484959"/>
            <a:chOff x="4364639" y="1307770"/>
            <a:chExt cx="596557" cy="586800"/>
          </a:xfrm>
        </p:grpSpPr>
        <p:sp>
          <p:nvSpPr>
            <p:cNvPr id="6" name="Freeform 590"/>
            <p:cNvSpPr>
              <a:spLocks/>
            </p:cNvSpPr>
            <p:nvPr/>
          </p:nvSpPr>
          <p:spPr bwMode="auto">
            <a:xfrm>
              <a:off x="4575107" y="1307770"/>
              <a:ext cx="89205" cy="94780"/>
            </a:xfrm>
            <a:custGeom>
              <a:avLst/>
              <a:gdLst>
                <a:gd name="T0" fmla="*/ 4 w 27"/>
                <a:gd name="T1" fmla="*/ 0 h 29"/>
                <a:gd name="T2" fmla="*/ 1 w 27"/>
                <a:gd name="T3" fmla="*/ 1 h 29"/>
                <a:gd name="T4" fmla="*/ 0 w 27"/>
                <a:gd name="T5" fmla="*/ 3 h 29"/>
                <a:gd name="T6" fmla="*/ 1 w 27"/>
                <a:gd name="T7" fmla="*/ 6 h 29"/>
                <a:gd name="T8" fmla="*/ 24 w 27"/>
                <a:gd name="T9" fmla="*/ 29 h 29"/>
                <a:gd name="T10" fmla="*/ 23 w 27"/>
                <a:gd name="T11" fmla="*/ 26 h 29"/>
                <a:gd name="T12" fmla="*/ 24 w 27"/>
                <a:gd name="T13" fmla="*/ 24 h 29"/>
                <a:gd name="T14" fmla="*/ 27 w 27"/>
                <a:gd name="T15" fmla="*/ 21 h 29"/>
                <a:gd name="T16" fmla="*/ 7 w 27"/>
                <a:gd name="T17" fmla="*/ 1 h 29"/>
                <a:gd name="T18" fmla="*/ 4 w 27"/>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4" y="0"/>
                  </a:moveTo>
                  <a:cubicBezTo>
                    <a:pt x="3" y="0"/>
                    <a:pt x="2" y="0"/>
                    <a:pt x="1" y="1"/>
                  </a:cubicBezTo>
                  <a:cubicBezTo>
                    <a:pt x="1" y="1"/>
                    <a:pt x="0" y="2"/>
                    <a:pt x="0" y="3"/>
                  </a:cubicBezTo>
                  <a:cubicBezTo>
                    <a:pt x="0" y="5"/>
                    <a:pt x="1" y="6"/>
                    <a:pt x="1" y="6"/>
                  </a:cubicBezTo>
                  <a:cubicBezTo>
                    <a:pt x="24" y="29"/>
                    <a:pt x="24" y="29"/>
                    <a:pt x="24" y="29"/>
                  </a:cubicBezTo>
                  <a:cubicBezTo>
                    <a:pt x="23" y="28"/>
                    <a:pt x="23" y="27"/>
                    <a:pt x="23" y="26"/>
                  </a:cubicBezTo>
                  <a:cubicBezTo>
                    <a:pt x="23" y="25"/>
                    <a:pt x="23" y="24"/>
                    <a:pt x="24" y="24"/>
                  </a:cubicBezTo>
                  <a:cubicBezTo>
                    <a:pt x="27" y="21"/>
                    <a:pt x="27" y="21"/>
                    <a:pt x="27" y="21"/>
                  </a:cubicBezTo>
                  <a:cubicBezTo>
                    <a:pt x="7" y="1"/>
                    <a:pt x="7" y="1"/>
                    <a:pt x="7" y="1"/>
                  </a:cubicBezTo>
                  <a:cubicBezTo>
                    <a:pt x="6" y="0"/>
                    <a:pt x="5" y="0"/>
                    <a:pt x="4" y="0"/>
                  </a:cubicBezTo>
                </a:path>
              </a:pathLst>
            </a:custGeom>
            <a:solidFill>
              <a:schemeClr val="accent1"/>
            </a:solidFill>
            <a:ln w="3175">
              <a:solidFill>
                <a:schemeClr val="accent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 name="Freeform 591"/>
            <p:cNvSpPr>
              <a:spLocks/>
            </p:cNvSpPr>
            <p:nvPr/>
          </p:nvSpPr>
          <p:spPr bwMode="auto">
            <a:xfrm>
              <a:off x="4664312" y="1307770"/>
              <a:ext cx="89205" cy="94780"/>
            </a:xfrm>
            <a:custGeom>
              <a:avLst/>
              <a:gdLst>
                <a:gd name="T0" fmla="*/ 23 w 27"/>
                <a:gd name="T1" fmla="*/ 0 h 29"/>
                <a:gd name="T2" fmla="*/ 20 w 27"/>
                <a:gd name="T3" fmla="*/ 1 h 29"/>
                <a:gd name="T4" fmla="*/ 0 w 27"/>
                <a:gd name="T5" fmla="*/ 21 h 29"/>
                <a:gd name="T6" fmla="*/ 3 w 27"/>
                <a:gd name="T7" fmla="*/ 24 h 29"/>
                <a:gd name="T8" fmla="*/ 3 w 27"/>
                <a:gd name="T9" fmla="*/ 29 h 29"/>
                <a:gd name="T10" fmla="*/ 26 w 27"/>
                <a:gd name="T11" fmla="*/ 6 h 29"/>
                <a:gd name="T12" fmla="*/ 27 w 27"/>
                <a:gd name="T13" fmla="*/ 3 h 29"/>
                <a:gd name="T14" fmla="*/ 26 w 27"/>
                <a:gd name="T15" fmla="*/ 1 h 29"/>
                <a:gd name="T16" fmla="*/ 23 w 2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9">
                  <a:moveTo>
                    <a:pt x="23" y="0"/>
                  </a:moveTo>
                  <a:cubicBezTo>
                    <a:pt x="22" y="0"/>
                    <a:pt x="21" y="0"/>
                    <a:pt x="20" y="1"/>
                  </a:cubicBezTo>
                  <a:cubicBezTo>
                    <a:pt x="0" y="21"/>
                    <a:pt x="0" y="21"/>
                    <a:pt x="0" y="21"/>
                  </a:cubicBezTo>
                  <a:cubicBezTo>
                    <a:pt x="3" y="24"/>
                    <a:pt x="3" y="24"/>
                    <a:pt x="3" y="24"/>
                  </a:cubicBezTo>
                  <a:cubicBezTo>
                    <a:pt x="4" y="25"/>
                    <a:pt x="4" y="28"/>
                    <a:pt x="3" y="29"/>
                  </a:cubicBezTo>
                  <a:cubicBezTo>
                    <a:pt x="26" y="6"/>
                    <a:pt x="26" y="6"/>
                    <a:pt x="26" y="6"/>
                  </a:cubicBezTo>
                  <a:cubicBezTo>
                    <a:pt x="26" y="6"/>
                    <a:pt x="27" y="5"/>
                    <a:pt x="27" y="3"/>
                  </a:cubicBezTo>
                  <a:cubicBezTo>
                    <a:pt x="27" y="2"/>
                    <a:pt x="26" y="1"/>
                    <a:pt x="26" y="1"/>
                  </a:cubicBezTo>
                  <a:cubicBezTo>
                    <a:pt x="25" y="0"/>
                    <a:pt x="24" y="0"/>
                    <a:pt x="23" y="0"/>
                  </a:cubicBezTo>
                </a:path>
              </a:pathLst>
            </a:custGeom>
            <a:solidFill>
              <a:schemeClr val="accent2"/>
            </a:solid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 name="Freeform 592"/>
            <p:cNvSpPr>
              <a:spLocks/>
            </p:cNvSpPr>
            <p:nvPr/>
          </p:nvSpPr>
          <p:spPr bwMode="auto">
            <a:xfrm>
              <a:off x="4651767" y="1377462"/>
              <a:ext cx="26482" cy="29270"/>
            </a:xfrm>
            <a:custGeom>
              <a:avLst/>
              <a:gdLst>
                <a:gd name="T0" fmla="*/ 4 w 8"/>
                <a:gd name="T1" fmla="*/ 0 h 9"/>
                <a:gd name="T2" fmla="*/ 4 w 8"/>
                <a:gd name="T3" fmla="*/ 0 h 9"/>
                <a:gd name="T4" fmla="*/ 1 w 8"/>
                <a:gd name="T5" fmla="*/ 3 h 9"/>
                <a:gd name="T6" fmla="*/ 0 w 8"/>
                <a:gd name="T7" fmla="*/ 5 h 9"/>
                <a:gd name="T8" fmla="*/ 1 w 8"/>
                <a:gd name="T9" fmla="*/ 8 h 9"/>
                <a:gd name="T10" fmla="*/ 4 w 8"/>
                <a:gd name="T11" fmla="*/ 9 h 9"/>
                <a:gd name="T12" fmla="*/ 7 w 8"/>
                <a:gd name="T13" fmla="*/ 8 h 9"/>
                <a:gd name="T14" fmla="*/ 7 w 8"/>
                <a:gd name="T15" fmla="*/ 8 h 9"/>
                <a:gd name="T16" fmla="*/ 7 w 8"/>
                <a:gd name="T17" fmla="*/ 3 h 9"/>
                <a:gd name="T18" fmla="*/ 4 w 8"/>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4" y="0"/>
                  </a:moveTo>
                  <a:cubicBezTo>
                    <a:pt x="4" y="0"/>
                    <a:pt x="4" y="0"/>
                    <a:pt x="4" y="0"/>
                  </a:cubicBezTo>
                  <a:cubicBezTo>
                    <a:pt x="1" y="3"/>
                    <a:pt x="1" y="3"/>
                    <a:pt x="1" y="3"/>
                  </a:cubicBezTo>
                  <a:cubicBezTo>
                    <a:pt x="0" y="3"/>
                    <a:pt x="0" y="4"/>
                    <a:pt x="0" y="5"/>
                  </a:cubicBezTo>
                  <a:cubicBezTo>
                    <a:pt x="0" y="6"/>
                    <a:pt x="0" y="7"/>
                    <a:pt x="1" y="8"/>
                  </a:cubicBezTo>
                  <a:cubicBezTo>
                    <a:pt x="2" y="9"/>
                    <a:pt x="3" y="9"/>
                    <a:pt x="4" y="9"/>
                  </a:cubicBezTo>
                  <a:cubicBezTo>
                    <a:pt x="5" y="9"/>
                    <a:pt x="6" y="9"/>
                    <a:pt x="7" y="8"/>
                  </a:cubicBezTo>
                  <a:cubicBezTo>
                    <a:pt x="7" y="8"/>
                    <a:pt x="7" y="8"/>
                    <a:pt x="7" y="8"/>
                  </a:cubicBezTo>
                  <a:cubicBezTo>
                    <a:pt x="8" y="7"/>
                    <a:pt x="8" y="4"/>
                    <a:pt x="7" y="3"/>
                  </a:cubicBezTo>
                  <a:cubicBezTo>
                    <a:pt x="4" y="0"/>
                    <a:pt x="4" y="0"/>
                    <a:pt x="4" y="0"/>
                  </a:cubicBezTo>
                </a:path>
              </a:pathLst>
            </a:custGeom>
            <a:solidFill>
              <a:srgbClr val="008C44"/>
            </a:solidFill>
            <a:ln w="3175">
              <a:solidFill>
                <a:srgbClr val="008C44"/>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 name="Freeform 585"/>
            <p:cNvSpPr>
              <a:spLocks/>
            </p:cNvSpPr>
            <p:nvPr/>
          </p:nvSpPr>
          <p:spPr bwMode="auto">
            <a:xfrm>
              <a:off x="4664312" y="1360735"/>
              <a:ext cx="296884" cy="533835"/>
            </a:xfrm>
            <a:custGeom>
              <a:avLst/>
              <a:gdLst>
                <a:gd name="T0" fmla="*/ 57 w 90"/>
                <a:gd name="T1" fmla="*/ 0 h 162"/>
                <a:gd name="T2" fmla="*/ 48 w 90"/>
                <a:gd name="T3" fmla="*/ 1 h 162"/>
                <a:gd name="T4" fmla="*/ 44 w 90"/>
                <a:gd name="T5" fmla="*/ 3 h 162"/>
                <a:gd name="T6" fmla="*/ 0 w 90"/>
                <a:gd name="T7" fmla="*/ 43 h 162"/>
                <a:gd name="T8" fmla="*/ 13 w 90"/>
                <a:gd name="T9" fmla="*/ 78 h 162"/>
                <a:gd name="T10" fmla="*/ 0 w 90"/>
                <a:gd name="T11" fmla="*/ 133 h 162"/>
                <a:gd name="T12" fmla="*/ 18 w 90"/>
                <a:gd name="T13" fmla="*/ 155 h 162"/>
                <a:gd name="T14" fmla="*/ 28 w 90"/>
                <a:gd name="T15" fmla="*/ 161 h 162"/>
                <a:gd name="T16" fmla="*/ 37 w 90"/>
                <a:gd name="T17" fmla="*/ 162 h 162"/>
                <a:gd name="T18" fmla="*/ 58 w 90"/>
                <a:gd name="T19" fmla="*/ 153 h 162"/>
                <a:gd name="T20" fmla="*/ 57 w 90"/>
                <a:gd name="T21" fmla="*/ 112 h 162"/>
                <a:gd name="T22" fmla="*/ 44 w 90"/>
                <a:gd name="T23" fmla="*/ 85 h 162"/>
                <a:gd name="T24" fmla="*/ 71 w 90"/>
                <a:gd name="T25" fmla="*/ 54 h 162"/>
                <a:gd name="T26" fmla="*/ 82 w 90"/>
                <a:gd name="T27" fmla="*/ 15 h 162"/>
                <a:gd name="T28" fmla="*/ 65 w 90"/>
                <a:gd name="T29" fmla="*/ 1 h 162"/>
                <a:gd name="T30" fmla="*/ 57 w 90"/>
                <a:gd name="T3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162">
                  <a:moveTo>
                    <a:pt x="57" y="0"/>
                  </a:moveTo>
                  <a:cubicBezTo>
                    <a:pt x="54" y="0"/>
                    <a:pt x="51" y="0"/>
                    <a:pt x="48" y="1"/>
                  </a:cubicBezTo>
                  <a:cubicBezTo>
                    <a:pt x="47" y="1"/>
                    <a:pt x="45" y="2"/>
                    <a:pt x="44" y="3"/>
                  </a:cubicBezTo>
                  <a:cubicBezTo>
                    <a:pt x="25" y="13"/>
                    <a:pt x="10" y="27"/>
                    <a:pt x="0" y="43"/>
                  </a:cubicBezTo>
                  <a:cubicBezTo>
                    <a:pt x="7" y="54"/>
                    <a:pt x="11" y="65"/>
                    <a:pt x="13" y="78"/>
                  </a:cubicBezTo>
                  <a:cubicBezTo>
                    <a:pt x="15" y="97"/>
                    <a:pt x="11" y="116"/>
                    <a:pt x="0" y="133"/>
                  </a:cubicBezTo>
                  <a:cubicBezTo>
                    <a:pt x="5" y="141"/>
                    <a:pt x="11" y="148"/>
                    <a:pt x="18" y="155"/>
                  </a:cubicBezTo>
                  <a:cubicBezTo>
                    <a:pt x="21" y="158"/>
                    <a:pt x="25" y="160"/>
                    <a:pt x="28" y="161"/>
                  </a:cubicBezTo>
                  <a:cubicBezTo>
                    <a:pt x="31" y="162"/>
                    <a:pt x="34" y="162"/>
                    <a:pt x="37" y="162"/>
                  </a:cubicBezTo>
                  <a:cubicBezTo>
                    <a:pt x="45" y="162"/>
                    <a:pt x="53" y="159"/>
                    <a:pt x="58" y="153"/>
                  </a:cubicBezTo>
                  <a:cubicBezTo>
                    <a:pt x="69" y="141"/>
                    <a:pt x="69" y="123"/>
                    <a:pt x="57" y="112"/>
                  </a:cubicBezTo>
                  <a:cubicBezTo>
                    <a:pt x="50" y="106"/>
                    <a:pt x="43" y="97"/>
                    <a:pt x="44" y="85"/>
                  </a:cubicBezTo>
                  <a:cubicBezTo>
                    <a:pt x="46" y="73"/>
                    <a:pt x="55" y="62"/>
                    <a:pt x="71" y="54"/>
                  </a:cubicBezTo>
                  <a:cubicBezTo>
                    <a:pt x="85" y="46"/>
                    <a:pt x="90" y="29"/>
                    <a:pt x="82" y="15"/>
                  </a:cubicBezTo>
                  <a:cubicBezTo>
                    <a:pt x="79" y="8"/>
                    <a:pt x="72" y="3"/>
                    <a:pt x="65" y="1"/>
                  </a:cubicBezTo>
                  <a:cubicBezTo>
                    <a:pt x="62" y="0"/>
                    <a:pt x="60" y="0"/>
                    <a:pt x="57" y="0"/>
                  </a:cubicBezTo>
                </a:path>
              </a:pathLst>
            </a:custGeom>
            <a:solidFill>
              <a:schemeClr val="accent2"/>
            </a:solid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 name="Freeform 581"/>
            <p:cNvSpPr>
              <a:spLocks/>
            </p:cNvSpPr>
            <p:nvPr/>
          </p:nvSpPr>
          <p:spPr bwMode="auto">
            <a:xfrm>
              <a:off x="4364639" y="1360735"/>
              <a:ext cx="299672" cy="533835"/>
            </a:xfrm>
            <a:custGeom>
              <a:avLst/>
              <a:gdLst>
                <a:gd name="T0" fmla="*/ 33 w 91"/>
                <a:gd name="T1" fmla="*/ 0 h 162"/>
                <a:gd name="T2" fmla="*/ 24 w 91"/>
                <a:gd name="T3" fmla="*/ 1 h 162"/>
                <a:gd name="T4" fmla="*/ 8 w 91"/>
                <a:gd name="T5" fmla="*/ 15 h 162"/>
                <a:gd name="T6" fmla="*/ 20 w 91"/>
                <a:gd name="T7" fmla="*/ 54 h 162"/>
                <a:gd name="T8" fmla="*/ 46 w 91"/>
                <a:gd name="T9" fmla="*/ 85 h 162"/>
                <a:gd name="T10" fmla="*/ 34 w 91"/>
                <a:gd name="T11" fmla="*/ 112 h 162"/>
                <a:gd name="T12" fmla="*/ 32 w 91"/>
                <a:gd name="T13" fmla="*/ 153 h 162"/>
                <a:gd name="T14" fmla="*/ 43 w 91"/>
                <a:gd name="T15" fmla="*/ 161 h 162"/>
                <a:gd name="T16" fmla="*/ 53 w 91"/>
                <a:gd name="T17" fmla="*/ 162 h 162"/>
                <a:gd name="T18" fmla="*/ 72 w 91"/>
                <a:gd name="T19" fmla="*/ 155 h 162"/>
                <a:gd name="T20" fmla="*/ 90 w 91"/>
                <a:gd name="T21" fmla="*/ 133 h 162"/>
                <a:gd name="T22" fmla="*/ 90 w 91"/>
                <a:gd name="T23" fmla="*/ 133 h 162"/>
                <a:gd name="T24" fmla="*/ 91 w 91"/>
                <a:gd name="T25" fmla="*/ 133 h 162"/>
                <a:gd name="T26" fmla="*/ 91 w 91"/>
                <a:gd name="T27" fmla="*/ 134 h 162"/>
                <a:gd name="T28" fmla="*/ 91 w 91"/>
                <a:gd name="T29" fmla="*/ 133 h 162"/>
                <a:gd name="T30" fmla="*/ 78 w 91"/>
                <a:gd name="T31" fmla="*/ 78 h 162"/>
                <a:gd name="T32" fmla="*/ 91 w 91"/>
                <a:gd name="T33" fmla="*/ 43 h 162"/>
                <a:gd name="T34" fmla="*/ 91 w 91"/>
                <a:gd name="T35" fmla="*/ 42 h 162"/>
                <a:gd name="T36" fmla="*/ 91 w 91"/>
                <a:gd name="T37" fmla="*/ 43 h 162"/>
                <a:gd name="T38" fmla="*/ 90 w 91"/>
                <a:gd name="T39" fmla="*/ 43 h 162"/>
                <a:gd name="T40" fmla="*/ 90 w 91"/>
                <a:gd name="T41" fmla="*/ 43 h 162"/>
                <a:gd name="T42" fmla="*/ 47 w 91"/>
                <a:gd name="T43" fmla="*/ 3 h 162"/>
                <a:gd name="T44" fmla="*/ 33 w 91"/>
                <a:gd name="T4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162">
                  <a:moveTo>
                    <a:pt x="33" y="0"/>
                  </a:moveTo>
                  <a:cubicBezTo>
                    <a:pt x="30" y="0"/>
                    <a:pt x="27" y="0"/>
                    <a:pt x="24" y="1"/>
                  </a:cubicBezTo>
                  <a:cubicBezTo>
                    <a:pt x="17" y="4"/>
                    <a:pt x="12" y="8"/>
                    <a:pt x="8" y="15"/>
                  </a:cubicBezTo>
                  <a:cubicBezTo>
                    <a:pt x="0" y="29"/>
                    <a:pt x="6" y="46"/>
                    <a:pt x="20" y="54"/>
                  </a:cubicBezTo>
                  <a:cubicBezTo>
                    <a:pt x="35" y="62"/>
                    <a:pt x="45" y="74"/>
                    <a:pt x="46" y="85"/>
                  </a:cubicBezTo>
                  <a:cubicBezTo>
                    <a:pt x="47" y="97"/>
                    <a:pt x="40" y="106"/>
                    <a:pt x="34" y="112"/>
                  </a:cubicBezTo>
                  <a:cubicBezTo>
                    <a:pt x="22" y="123"/>
                    <a:pt x="21" y="141"/>
                    <a:pt x="32" y="153"/>
                  </a:cubicBezTo>
                  <a:cubicBezTo>
                    <a:pt x="35" y="157"/>
                    <a:pt x="39" y="159"/>
                    <a:pt x="43" y="161"/>
                  </a:cubicBezTo>
                  <a:cubicBezTo>
                    <a:pt x="46" y="162"/>
                    <a:pt x="49" y="162"/>
                    <a:pt x="53" y="162"/>
                  </a:cubicBezTo>
                  <a:cubicBezTo>
                    <a:pt x="60" y="162"/>
                    <a:pt x="67" y="160"/>
                    <a:pt x="72" y="155"/>
                  </a:cubicBezTo>
                  <a:cubicBezTo>
                    <a:pt x="79" y="148"/>
                    <a:pt x="86" y="141"/>
                    <a:pt x="90" y="133"/>
                  </a:cubicBezTo>
                  <a:cubicBezTo>
                    <a:pt x="90" y="133"/>
                    <a:pt x="90" y="133"/>
                    <a:pt x="90" y="133"/>
                  </a:cubicBezTo>
                  <a:cubicBezTo>
                    <a:pt x="91" y="133"/>
                    <a:pt x="91" y="133"/>
                    <a:pt x="91" y="133"/>
                  </a:cubicBezTo>
                  <a:cubicBezTo>
                    <a:pt x="91" y="133"/>
                    <a:pt x="91" y="133"/>
                    <a:pt x="91" y="134"/>
                  </a:cubicBezTo>
                  <a:cubicBezTo>
                    <a:pt x="91" y="133"/>
                    <a:pt x="91" y="133"/>
                    <a:pt x="91" y="133"/>
                  </a:cubicBezTo>
                  <a:cubicBezTo>
                    <a:pt x="80" y="116"/>
                    <a:pt x="76" y="97"/>
                    <a:pt x="78" y="78"/>
                  </a:cubicBezTo>
                  <a:cubicBezTo>
                    <a:pt x="80" y="65"/>
                    <a:pt x="84" y="54"/>
                    <a:pt x="91" y="43"/>
                  </a:cubicBezTo>
                  <a:cubicBezTo>
                    <a:pt x="91" y="43"/>
                    <a:pt x="91" y="43"/>
                    <a:pt x="91" y="42"/>
                  </a:cubicBezTo>
                  <a:cubicBezTo>
                    <a:pt x="91" y="43"/>
                    <a:pt x="91" y="43"/>
                    <a:pt x="91" y="43"/>
                  </a:cubicBezTo>
                  <a:cubicBezTo>
                    <a:pt x="90" y="43"/>
                    <a:pt x="90" y="43"/>
                    <a:pt x="90" y="43"/>
                  </a:cubicBezTo>
                  <a:cubicBezTo>
                    <a:pt x="90" y="43"/>
                    <a:pt x="90" y="43"/>
                    <a:pt x="90" y="43"/>
                  </a:cubicBezTo>
                  <a:cubicBezTo>
                    <a:pt x="81" y="27"/>
                    <a:pt x="65" y="13"/>
                    <a:pt x="47" y="3"/>
                  </a:cubicBezTo>
                  <a:cubicBezTo>
                    <a:pt x="43" y="1"/>
                    <a:pt x="38" y="0"/>
                    <a:pt x="33" y="0"/>
                  </a:cubicBezTo>
                </a:path>
              </a:pathLst>
            </a:custGeom>
            <a:solidFill>
              <a:schemeClr val="accent1"/>
            </a:solidFill>
            <a:ln w="3175">
              <a:solidFill>
                <a:schemeClr val="accent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 name="Freeform 587"/>
            <p:cNvSpPr>
              <a:spLocks/>
            </p:cNvSpPr>
            <p:nvPr/>
          </p:nvSpPr>
          <p:spPr bwMode="auto">
            <a:xfrm>
              <a:off x="4615528" y="1501512"/>
              <a:ext cx="98962" cy="296886"/>
            </a:xfrm>
            <a:custGeom>
              <a:avLst/>
              <a:gdLst>
                <a:gd name="T0" fmla="*/ 15 w 30"/>
                <a:gd name="T1" fmla="*/ 0 h 90"/>
                <a:gd name="T2" fmla="*/ 2 w 30"/>
                <a:gd name="T3" fmla="*/ 35 h 90"/>
                <a:gd name="T4" fmla="*/ 15 w 30"/>
                <a:gd name="T5" fmla="*/ 90 h 90"/>
                <a:gd name="T6" fmla="*/ 28 w 30"/>
                <a:gd name="T7" fmla="*/ 35 h 90"/>
                <a:gd name="T8" fmla="*/ 15 w 30"/>
                <a:gd name="T9" fmla="*/ 0 h 90"/>
              </a:gdLst>
              <a:ahLst/>
              <a:cxnLst>
                <a:cxn ang="0">
                  <a:pos x="T0" y="T1"/>
                </a:cxn>
                <a:cxn ang="0">
                  <a:pos x="T2" y="T3"/>
                </a:cxn>
                <a:cxn ang="0">
                  <a:pos x="T4" y="T5"/>
                </a:cxn>
                <a:cxn ang="0">
                  <a:pos x="T6" y="T7"/>
                </a:cxn>
                <a:cxn ang="0">
                  <a:pos x="T8" y="T9"/>
                </a:cxn>
              </a:cxnLst>
              <a:rect l="0" t="0" r="r" b="b"/>
              <a:pathLst>
                <a:path w="30" h="90">
                  <a:moveTo>
                    <a:pt x="15" y="0"/>
                  </a:moveTo>
                  <a:cubicBezTo>
                    <a:pt x="8" y="11"/>
                    <a:pt x="4" y="22"/>
                    <a:pt x="2" y="35"/>
                  </a:cubicBezTo>
                  <a:cubicBezTo>
                    <a:pt x="0" y="54"/>
                    <a:pt x="4" y="73"/>
                    <a:pt x="15" y="90"/>
                  </a:cubicBezTo>
                  <a:cubicBezTo>
                    <a:pt x="26" y="73"/>
                    <a:pt x="30" y="54"/>
                    <a:pt x="28" y="35"/>
                  </a:cubicBezTo>
                  <a:cubicBezTo>
                    <a:pt x="26" y="22"/>
                    <a:pt x="22" y="11"/>
                    <a:pt x="15" y="0"/>
                  </a:cubicBezTo>
                </a:path>
              </a:pathLst>
            </a:custGeom>
            <a:solidFill>
              <a:srgbClr val="008C44"/>
            </a:solidFill>
            <a:ln w="3175">
              <a:solidFill>
                <a:srgbClr val="008C44"/>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104" name="Rounded Rectangle 103"/>
          <p:cNvSpPr/>
          <p:nvPr/>
        </p:nvSpPr>
        <p:spPr>
          <a:xfrm>
            <a:off x="546100" y="2100877"/>
            <a:ext cx="8047038" cy="777240"/>
          </a:xfrm>
          <a:prstGeom prst="roundRect">
            <a:avLst>
              <a:gd name="adj" fmla="val 127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05" name="Rounded Rectangle 104"/>
          <p:cNvSpPr/>
          <p:nvPr/>
        </p:nvSpPr>
        <p:spPr>
          <a:xfrm>
            <a:off x="1409700" y="2168324"/>
            <a:ext cx="7114032" cy="642346"/>
          </a:xfrm>
          <a:prstGeom prst="roundRect">
            <a:avLst>
              <a:gd name="adj" fmla="val 1026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CiscoSansTT ExtraLight"/>
                <a:ea typeface="+mn-ea"/>
                <a:cs typeface="+mn-cs"/>
              </a:rPr>
              <a:t>Upskilling</a:t>
            </a:r>
            <a:br>
              <a:rPr kumimoji="0" lang="en-US" sz="2400" b="0" i="0" u="none" strike="noStrike" kern="1200" cap="none" spc="0" normalizeH="0" baseline="0" noProof="0" dirty="0">
                <a:ln>
                  <a:noFill/>
                </a:ln>
                <a:solidFill>
                  <a:srgbClr val="282828"/>
                </a:solidFill>
                <a:effectLst/>
                <a:uLnTx/>
                <a:uFillTx/>
                <a:latin typeface="CiscoSansTT ExtraLight"/>
                <a:ea typeface="+mn-ea"/>
                <a:cs typeface="+mn-cs"/>
              </a:rPr>
            </a:br>
            <a:r>
              <a:rPr kumimoji="0" lang="en-US" sz="1400" b="0" i="0" u="none" strike="noStrike" kern="1200" cap="none" spc="0" normalizeH="0" baseline="0" noProof="0" dirty="0">
                <a:ln>
                  <a:noFill/>
                </a:ln>
                <a:solidFill>
                  <a:srgbClr val="282828"/>
                </a:solidFill>
                <a:effectLst/>
                <a:uLnTx/>
                <a:uFillTx/>
                <a:latin typeface="CiscoSansTT ExtraLight"/>
                <a:ea typeface="+mn-ea"/>
                <a:cs typeface="+mn-cs"/>
              </a:rPr>
              <a:t>sets organizations up for success </a:t>
            </a:r>
          </a:p>
        </p:txBody>
      </p:sp>
      <p:sp>
        <p:nvSpPr>
          <p:cNvPr id="114" name="Rounded Rectangle 113"/>
          <p:cNvSpPr/>
          <p:nvPr/>
        </p:nvSpPr>
        <p:spPr>
          <a:xfrm>
            <a:off x="546100" y="3016416"/>
            <a:ext cx="8047038" cy="777240"/>
          </a:xfrm>
          <a:prstGeom prst="roundRect">
            <a:avLst>
              <a:gd name="adj" fmla="val 1274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15" name="Rounded Rectangle 114"/>
          <p:cNvSpPr/>
          <p:nvPr/>
        </p:nvSpPr>
        <p:spPr>
          <a:xfrm>
            <a:off x="1409700" y="3083863"/>
            <a:ext cx="7114032" cy="642346"/>
          </a:xfrm>
          <a:prstGeom prst="roundRect">
            <a:avLst>
              <a:gd name="adj" fmla="val 1026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CiscoSansTT ExtraLight"/>
                <a:ea typeface="+mn-ea"/>
                <a:cs typeface="+mn-cs"/>
              </a:rPr>
              <a:t>Cisco certified professionals</a:t>
            </a:r>
            <a:br>
              <a:rPr kumimoji="0" lang="en-US" sz="2400" b="0" i="0" u="none" strike="noStrike" kern="1200" cap="none" spc="0" normalizeH="0" baseline="0" noProof="0" dirty="0">
                <a:ln>
                  <a:noFill/>
                </a:ln>
                <a:solidFill>
                  <a:srgbClr val="282828"/>
                </a:solidFill>
                <a:effectLst/>
                <a:uLnTx/>
                <a:uFillTx/>
                <a:latin typeface="CiscoSansTT ExtraLight"/>
                <a:ea typeface="+mn-ea"/>
                <a:cs typeface="+mn-cs"/>
              </a:rPr>
            </a:br>
            <a:r>
              <a:rPr kumimoji="0" lang="en-US" sz="1400" b="0" i="0" u="none" strike="noStrike" kern="1200" cap="none" spc="0" normalizeH="0" baseline="0" noProof="0" dirty="0">
                <a:ln>
                  <a:noFill/>
                </a:ln>
                <a:solidFill>
                  <a:srgbClr val="282828"/>
                </a:solidFill>
                <a:effectLst/>
                <a:uLnTx/>
                <a:uFillTx/>
                <a:latin typeface="CiscoSansTT ExtraLight"/>
                <a:ea typeface="+mn-ea"/>
                <a:cs typeface="+mn-cs"/>
              </a:rPr>
              <a:t>create confidence </a:t>
            </a:r>
          </a:p>
        </p:txBody>
      </p:sp>
      <p:sp>
        <p:nvSpPr>
          <p:cNvPr id="124" name="Rounded Rectangle 123"/>
          <p:cNvSpPr/>
          <p:nvPr/>
        </p:nvSpPr>
        <p:spPr>
          <a:xfrm>
            <a:off x="546100" y="3931956"/>
            <a:ext cx="8047038" cy="777240"/>
          </a:xfrm>
          <a:prstGeom prst="roundRect">
            <a:avLst>
              <a:gd name="adj" fmla="val 12745"/>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25" name="Rounded Rectangle 124"/>
          <p:cNvSpPr/>
          <p:nvPr/>
        </p:nvSpPr>
        <p:spPr>
          <a:xfrm>
            <a:off x="1409700" y="3999403"/>
            <a:ext cx="7114032" cy="642346"/>
          </a:xfrm>
          <a:prstGeom prst="roundRect">
            <a:avLst>
              <a:gd name="adj" fmla="val 1026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CiscoSansTT ExtraLight"/>
                <a:ea typeface="+mn-ea"/>
                <a:cs typeface="+mn-cs"/>
              </a:rPr>
              <a:t>Great learning experiences</a:t>
            </a:r>
          </a:p>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mn-ea"/>
                <a:cs typeface="+mn-cs"/>
              </a:rPr>
              <a:t>lead to great outcomes </a:t>
            </a:r>
          </a:p>
        </p:txBody>
      </p:sp>
      <p:grpSp>
        <p:nvGrpSpPr>
          <p:cNvPr id="144" name="Group 143"/>
          <p:cNvGrpSpPr/>
          <p:nvPr/>
        </p:nvGrpSpPr>
        <p:grpSpPr>
          <a:xfrm>
            <a:off x="796269" y="2211988"/>
            <a:ext cx="367017" cy="555019"/>
            <a:chOff x="732648" y="2214044"/>
            <a:chExt cx="367017" cy="555019"/>
          </a:xfrm>
        </p:grpSpPr>
        <p:grpSp>
          <p:nvGrpSpPr>
            <p:cNvPr id="133" name="Group 132"/>
            <p:cNvGrpSpPr>
              <a:grpSpLocks noChangeAspect="1"/>
            </p:cNvGrpSpPr>
            <p:nvPr/>
          </p:nvGrpSpPr>
          <p:grpSpPr>
            <a:xfrm>
              <a:off x="732648" y="2377571"/>
              <a:ext cx="306556" cy="391492"/>
              <a:chOff x="5431994" y="509083"/>
              <a:chExt cx="730072" cy="932349"/>
            </a:xfrm>
            <a:solidFill>
              <a:schemeClr val="accent5"/>
            </a:solidFill>
          </p:grpSpPr>
          <p:sp>
            <p:nvSpPr>
              <p:cNvPr id="134" name="Freeform 6"/>
              <p:cNvSpPr>
                <a:spLocks/>
              </p:cNvSpPr>
              <p:nvPr/>
            </p:nvSpPr>
            <p:spPr bwMode="auto">
              <a:xfrm>
                <a:off x="5431994" y="850396"/>
                <a:ext cx="431623" cy="591036"/>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nvGrpSpPr>
              <p:cNvPr id="135" name="Group 20"/>
              <p:cNvGrpSpPr>
                <a:grpSpLocks noChangeAspect="1"/>
              </p:cNvGrpSpPr>
              <p:nvPr/>
            </p:nvGrpSpPr>
            <p:grpSpPr bwMode="auto">
              <a:xfrm>
                <a:off x="5434991" y="509083"/>
                <a:ext cx="727075" cy="668338"/>
                <a:chOff x="2674" y="1089"/>
                <a:chExt cx="458" cy="421"/>
              </a:xfrm>
              <a:grpFill/>
            </p:grpSpPr>
            <p:sp>
              <p:nvSpPr>
                <p:cNvPr id="136" name="Freeform 22"/>
                <p:cNvSpPr>
                  <a:spLocks/>
                </p:cNvSpPr>
                <p:nvPr/>
              </p:nvSpPr>
              <p:spPr bwMode="auto">
                <a:xfrm>
                  <a:off x="2674" y="1304"/>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3">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dirty="0">
                    <a:ln>
                      <a:noFill/>
                    </a:ln>
                    <a:solidFill>
                      <a:srgbClr val="282828"/>
                    </a:solidFill>
                    <a:effectLst/>
                    <a:uLnTx/>
                    <a:uFillTx/>
                    <a:latin typeface="Arial" charset="0"/>
                    <a:ea typeface="ＭＳ Ｐゴシック" charset="0"/>
                  </a:endParaRPr>
                </a:p>
              </p:txBody>
            </p:sp>
            <p:sp>
              <p:nvSpPr>
                <p:cNvPr id="137" name="Freeform 23"/>
                <p:cNvSpPr>
                  <a:spLocks/>
                </p:cNvSpPr>
                <p:nvPr/>
              </p:nvSpPr>
              <p:spPr bwMode="auto">
                <a:xfrm>
                  <a:off x="2882" y="1118"/>
                  <a:ext cx="250" cy="252"/>
                </a:xfrm>
                <a:custGeom>
                  <a:avLst/>
                  <a:gdLst>
                    <a:gd name="T0" fmla="*/ 66 w 501"/>
                    <a:gd name="T1" fmla="*/ 395 h 505"/>
                    <a:gd name="T2" fmla="*/ 66 w 501"/>
                    <a:gd name="T3" fmla="*/ 395 h 505"/>
                    <a:gd name="T4" fmla="*/ 75 w 501"/>
                    <a:gd name="T5" fmla="*/ 403 h 505"/>
                    <a:gd name="T6" fmla="*/ 83 w 501"/>
                    <a:gd name="T7" fmla="*/ 411 h 505"/>
                    <a:gd name="T8" fmla="*/ 83 w 501"/>
                    <a:gd name="T9" fmla="*/ 411 h 505"/>
                    <a:gd name="T10" fmla="*/ 83 w 501"/>
                    <a:gd name="T11" fmla="*/ 411 h 505"/>
                    <a:gd name="T12" fmla="*/ 83 w 501"/>
                    <a:gd name="T13" fmla="*/ 411 h 505"/>
                    <a:gd name="T14" fmla="*/ 83 w 501"/>
                    <a:gd name="T15" fmla="*/ 411 h 505"/>
                    <a:gd name="T16" fmla="*/ 83 w 501"/>
                    <a:gd name="T17" fmla="*/ 411 h 505"/>
                    <a:gd name="T18" fmla="*/ 91 w 501"/>
                    <a:gd name="T19" fmla="*/ 419 h 505"/>
                    <a:gd name="T20" fmla="*/ 99 w 501"/>
                    <a:gd name="T21" fmla="*/ 428 h 505"/>
                    <a:gd name="T22" fmla="*/ 106 w 501"/>
                    <a:gd name="T23" fmla="*/ 440 h 505"/>
                    <a:gd name="T24" fmla="*/ 110 w 501"/>
                    <a:gd name="T25" fmla="*/ 449 h 505"/>
                    <a:gd name="T26" fmla="*/ 110 w 501"/>
                    <a:gd name="T27" fmla="*/ 449 h 505"/>
                    <a:gd name="T28" fmla="*/ 118 w 501"/>
                    <a:gd name="T29" fmla="*/ 465 h 505"/>
                    <a:gd name="T30" fmla="*/ 122 w 501"/>
                    <a:gd name="T31" fmla="*/ 479 h 505"/>
                    <a:gd name="T32" fmla="*/ 123 w 501"/>
                    <a:gd name="T33" fmla="*/ 492 h 505"/>
                    <a:gd name="T34" fmla="*/ 123 w 501"/>
                    <a:gd name="T35" fmla="*/ 505 h 505"/>
                    <a:gd name="T36" fmla="*/ 123 w 501"/>
                    <a:gd name="T37" fmla="*/ 505 h 505"/>
                    <a:gd name="T38" fmla="*/ 123 w 501"/>
                    <a:gd name="T39" fmla="*/ 505 h 505"/>
                    <a:gd name="T40" fmla="*/ 315 w 501"/>
                    <a:gd name="T41" fmla="*/ 314 h 505"/>
                    <a:gd name="T42" fmla="*/ 315 w 501"/>
                    <a:gd name="T43" fmla="*/ 314 h 505"/>
                    <a:gd name="T44" fmla="*/ 326 w 501"/>
                    <a:gd name="T45" fmla="*/ 302 h 505"/>
                    <a:gd name="T46" fmla="*/ 334 w 501"/>
                    <a:gd name="T47" fmla="*/ 288 h 505"/>
                    <a:gd name="T48" fmla="*/ 338 w 501"/>
                    <a:gd name="T49" fmla="*/ 274 h 505"/>
                    <a:gd name="T50" fmla="*/ 342 w 501"/>
                    <a:gd name="T51" fmla="*/ 259 h 505"/>
                    <a:gd name="T52" fmla="*/ 342 w 501"/>
                    <a:gd name="T53" fmla="*/ 243 h 505"/>
                    <a:gd name="T54" fmla="*/ 340 w 501"/>
                    <a:gd name="T55" fmla="*/ 229 h 505"/>
                    <a:gd name="T56" fmla="*/ 335 w 501"/>
                    <a:gd name="T57" fmla="*/ 215 h 505"/>
                    <a:gd name="T58" fmla="*/ 327 w 501"/>
                    <a:gd name="T59" fmla="*/ 200 h 505"/>
                    <a:gd name="T60" fmla="*/ 495 w 501"/>
                    <a:gd name="T61" fmla="*/ 33 h 505"/>
                    <a:gd name="T62" fmla="*/ 495 w 501"/>
                    <a:gd name="T63" fmla="*/ 33 h 505"/>
                    <a:gd name="T64" fmla="*/ 499 w 501"/>
                    <a:gd name="T65" fmla="*/ 27 h 505"/>
                    <a:gd name="T66" fmla="*/ 501 w 501"/>
                    <a:gd name="T67" fmla="*/ 19 h 505"/>
                    <a:gd name="T68" fmla="*/ 499 w 501"/>
                    <a:gd name="T69" fmla="*/ 12 h 505"/>
                    <a:gd name="T70" fmla="*/ 495 w 501"/>
                    <a:gd name="T71" fmla="*/ 4 h 505"/>
                    <a:gd name="T72" fmla="*/ 495 w 501"/>
                    <a:gd name="T73" fmla="*/ 4 h 505"/>
                    <a:gd name="T74" fmla="*/ 488 w 501"/>
                    <a:gd name="T75" fmla="*/ 1 h 505"/>
                    <a:gd name="T76" fmla="*/ 480 w 501"/>
                    <a:gd name="T77" fmla="*/ 0 h 505"/>
                    <a:gd name="T78" fmla="*/ 472 w 501"/>
                    <a:gd name="T79" fmla="*/ 1 h 505"/>
                    <a:gd name="T80" fmla="*/ 466 w 501"/>
                    <a:gd name="T81" fmla="*/ 4 h 505"/>
                    <a:gd name="T82" fmla="*/ 299 w 501"/>
                    <a:gd name="T83" fmla="*/ 172 h 505"/>
                    <a:gd name="T84" fmla="*/ 299 w 501"/>
                    <a:gd name="T85" fmla="*/ 172 h 505"/>
                    <a:gd name="T86" fmla="*/ 286 w 501"/>
                    <a:gd name="T87" fmla="*/ 165 h 505"/>
                    <a:gd name="T88" fmla="*/ 271 w 501"/>
                    <a:gd name="T89" fmla="*/ 161 h 505"/>
                    <a:gd name="T90" fmla="*/ 256 w 501"/>
                    <a:gd name="T91" fmla="*/ 159 h 505"/>
                    <a:gd name="T92" fmla="*/ 241 w 501"/>
                    <a:gd name="T93" fmla="*/ 159 h 505"/>
                    <a:gd name="T94" fmla="*/ 227 w 501"/>
                    <a:gd name="T95" fmla="*/ 162 h 505"/>
                    <a:gd name="T96" fmla="*/ 212 w 501"/>
                    <a:gd name="T97" fmla="*/ 167 h 505"/>
                    <a:gd name="T98" fmla="*/ 198 w 501"/>
                    <a:gd name="T99" fmla="*/ 175 h 505"/>
                    <a:gd name="T100" fmla="*/ 185 w 501"/>
                    <a:gd name="T101" fmla="*/ 184 h 505"/>
                    <a:gd name="T102" fmla="*/ 0 w 501"/>
                    <a:gd name="T103" fmla="*/ 371 h 505"/>
                    <a:gd name="T104" fmla="*/ 0 w 501"/>
                    <a:gd name="T105" fmla="*/ 371 h 505"/>
                    <a:gd name="T106" fmla="*/ 2 w 501"/>
                    <a:gd name="T107" fmla="*/ 371 h 505"/>
                    <a:gd name="T108" fmla="*/ 2 w 501"/>
                    <a:gd name="T109" fmla="*/ 371 h 505"/>
                    <a:gd name="T110" fmla="*/ 20 w 501"/>
                    <a:gd name="T111" fmla="*/ 374 h 505"/>
                    <a:gd name="T112" fmla="*/ 35 w 501"/>
                    <a:gd name="T113" fmla="*/ 379 h 505"/>
                    <a:gd name="T114" fmla="*/ 51 w 501"/>
                    <a:gd name="T115" fmla="*/ 387 h 505"/>
                    <a:gd name="T116" fmla="*/ 66 w 501"/>
                    <a:gd name="T117" fmla="*/ 395 h 505"/>
                    <a:gd name="T118" fmla="*/ 66 w 501"/>
                    <a:gd name="T119" fmla="*/ 3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1" h="505">
                      <a:moveTo>
                        <a:pt x="66" y="395"/>
                      </a:moveTo>
                      <a:lnTo>
                        <a:pt x="66" y="395"/>
                      </a:lnTo>
                      <a:lnTo>
                        <a:pt x="75" y="403"/>
                      </a:lnTo>
                      <a:lnTo>
                        <a:pt x="83" y="411"/>
                      </a:lnTo>
                      <a:lnTo>
                        <a:pt x="83" y="411"/>
                      </a:lnTo>
                      <a:lnTo>
                        <a:pt x="83" y="411"/>
                      </a:lnTo>
                      <a:lnTo>
                        <a:pt x="83" y="411"/>
                      </a:lnTo>
                      <a:lnTo>
                        <a:pt x="83" y="411"/>
                      </a:lnTo>
                      <a:lnTo>
                        <a:pt x="83" y="411"/>
                      </a:lnTo>
                      <a:lnTo>
                        <a:pt x="91" y="419"/>
                      </a:lnTo>
                      <a:lnTo>
                        <a:pt x="99" y="428"/>
                      </a:lnTo>
                      <a:lnTo>
                        <a:pt x="106" y="440"/>
                      </a:lnTo>
                      <a:lnTo>
                        <a:pt x="110" y="449"/>
                      </a:lnTo>
                      <a:lnTo>
                        <a:pt x="110" y="449"/>
                      </a:lnTo>
                      <a:lnTo>
                        <a:pt x="118" y="465"/>
                      </a:lnTo>
                      <a:lnTo>
                        <a:pt x="122" y="479"/>
                      </a:lnTo>
                      <a:lnTo>
                        <a:pt x="123" y="492"/>
                      </a:lnTo>
                      <a:lnTo>
                        <a:pt x="123" y="505"/>
                      </a:lnTo>
                      <a:lnTo>
                        <a:pt x="123" y="505"/>
                      </a:lnTo>
                      <a:lnTo>
                        <a:pt x="123" y="505"/>
                      </a:lnTo>
                      <a:lnTo>
                        <a:pt x="315" y="314"/>
                      </a:lnTo>
                      <a:lnTo>
                        <a:pt x="315" y="314"/>
                      </a:lnTo>
                      <a:lnTo>
                        <a:pt x="326" y="302"/>
                      </a:lnTo>
                      <a:lnTo>
                        <a:pt x="334" y="288"/>
                      </a:lnTo>
                      <a:lnTo>
                        <a:pt x="338" y="274"/>
                      </a:lnTo>
                      <a:lnTo>
                        <a:pt x="342" y="259"/>
                      </a:lnTo>
                      <a:lnTo>
                        <a:pt x="342" y="243"/>
                      </a:lnTo>
                      <a:lnTo>
                        <a:pt x="340" y="229"/>
                      </a:lnTo>
                      <a:lnTo>
                        <a:pt x="335" y="215"/>
                      </a:lnTo>
                      <a:lnTo>
                        <a:pt x="327" y="200"/>
                      </a:lnTo>
                      <a:lnTo>
                        <a:pt x="495" y="33"/>
                      </a:lnTo>
                      <a:lnTo>
                        <a:pt x="495" y="33"/>
                      </a:lnTo>
                      <a:lnTo>
                        <a:pt x="499" y="27"/>
                      </a:lnTo>
                      <a:lnTo>
                        <a:pt x="501" y="19"/>
                      </a:lnTo>
                      <a:lnTo>
                        <a:pt x="499" y="12"/>
                      </a:lnTo>
                      <a:lnTo>
                        <a:pt x="495" y="4"/>
                      </a:lnTo>
                      <a:lnTo>
                        <a:pt x="495" y="4"/>
                      </a:lnTo>
                      <a:lnTo>
                        <a:pt x="488" y="1"/>
                      </a:lnTo>
                      <a:lnTo>
                        <a:pt x="480" y="0"/>
                      </a:lnTo>
                      <a:lnTo>
                        <a:pt x="472" y="1"/>
                      </a:lnTo>
                      <a:lnTo>
                        <a:pt x="466" y="4"/>
                      </a:lnTo>
                      <a:lnTo>
                        <a:pt x="299" y="172"/>
                      </a:lnTo>
                      <a:lnTo>
                        <a:pt x="299" y="172"/>
                      </a:lnTo>
                      <a:lnTo>
                        <a:pt x="286" y="165"/>
                      </a:lnTo>
                      <a:lnTo>
                        <a:pt x="271" y="161"/>
                      </a:lnTo>
                      <a:lnTo>
                        <a:pt x="256" y="159"/>
                      </a:lnTo>
                      <a:lnTo>
                        <a:pt x="241" y="159"/>
                      </a:lnTo>
                      <a:lnTo>
                        <a:pt x="227" y="162"/>
                      </a:lnTo>
                      <a:lnTo>
                        <a:pt x="212" y="167"/>
                      </a:lnTo>
                      <a:lnTo>
                        <a:pt x="198" y="175"/>
                      </a:lnTo>
                      <a:lnTo>
                        <a:pt x="185" y="184"/>
                      </a:lnTo>
                      <a:lnTo>
                        <a:pt x="0" y="371"/>
                      </a:lnTo>
                      <a:lnTo>
                        <a:pt x="0" y="371"/>
                      </a:lnTo>
                      <a:lnTo>
                        <a:pt x="2" y="371"/>
                      </a:lnTo>
                      <a:lnTo>
                        <a:pt x="2" y="371"/>
                      </a:lnTo>
                      <a:lnTo>
                        <a:pt x="20" y="374"/>
                      </a:lnTo>
                      <a:lnTo>
                        <a:pt x="35" y="379"/>
                      </a:lnTo>
                      <a:lnTo>
                        <a:pt x="51" y="387"/>
                      </a:lnTo>
                      <a:lnTo>
                        <a:pt x="66" y="395"/>
                      </a:lnTo>
                      <a:lnTo>
                        <a:pt x="66"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dirty="0">
                    <a:ln>
                      <a:noFill/>
                    </a:ln>
                    <a:solidFill>
                      <a:srgbClr val="282828"/>
                    </a:solidFill>
                    <a:effectLst/>
                    <a:uLnTx/>
                    <a:uFillTx/>
                    <a:latin typeface="Arial" charset="0"/>
                    <a:ea typeface="ＭＳ Ｐゴシック" charset="0"/>
                  </a:endParaRPr>
                </a:p>
              </p:txBody>
            </p:sp>
            <p:sp>
              <p:nvSpPr>
                <p:cNvPr id="138" name="Freeform 26"/>
                <p:cNvSpPr>
                  <a:spLocks/>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dirty="0">
                    <a:ln>
                      <a:noFill/>
                    </a:ln>
                    <a:solidFill>
                      <a:srgbClr val="282828"/>
                    </a:solidFill>
                    <a:effectLst/>
                    <a:uLnTx/>
                    <a:uFillTx/>
                    <a:latin typeface="Arial" charset="0"/>
                    <a:ea typeface="ＭＳ Ｐゴシック" charset="0"/>
                  </a:endParaRPr>
                </a:p>
              </p:txBody>
            </p:sp>
            <p:sp>
              <p:nvSpPr>
                <p:cNvPr id="139" name="Freeform 27"/>
                <p:cNvSpPr>
                  <a:spLocks/>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2">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grpFill/>
                <a:ln w="952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dirty="0">
                    <a:ln>
                      <a:noFill/>
                    </a:ln>
                    <a:solidFill>
                      <a:srgbClr val="282828"/>
                    </a:solidFill>
                    <a:effectLst/>
                    <a:uLnTx/>
                    <a:uFillTx/>
                    <a:latin typeface="Arial" charset="0"/>
                    <a:ea typeface="ＭＳ Ｐゴシック" charset="0"/>
                  </a:endParaRPr>
                </a:p>
              </p:txBody>
            </p:sp>
          </p:grpSp>
        </p:grpSp>
        <p:cxnSp>
          <p:nvCxnSpPr>
            <p:cNvPr id="142" name="Straight Connector 141"/>
            <p:cNvCxnSpPr/>
            <p:nvPr/>
          </p:nvCxnSpPr>
          <p:spPr>
            <a:xfrm>
              <a:off x="733906" y="2308860"/>
              <a:ext cx="223509"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33905" y="2214044"/>
              <a:ext cx="365760" cy="0"/>
            </a:xfrm>
            <a:prstGeom prst="line">
              <a:avLst/>
            </a:prstGeom>
            <a:ln w="28575" cap="rnd">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5" name="Group 12"/>
          <p:cNvGrpSpPr>
            <a:grpSpLocks noChangeAspect="1"/>
          </p:cNvGrpSpPr>
          <p:nvPr/>
        </p:nvGrpSpPr>
        <p:grpSpPr bwMode="auto">
          <a:xfrm>
            <a:off x="699795" y="3273165"/>
            <a:ext cx="559964" cy="317818"/>
            <a:chOff x="1653" y="1915"/>
            <a:chExt cx="592" cy="336"/>
          </a:xfrm>
        </p:grpSpPr>
        <p:sp>
          <p:nvSpPr>
            <p:cNvPr id="146" name="Freeform 13"/>
            <p:cNvSpPr>
              <a:spLocks/>
            </p:cNvSpPr>
            <p:nvPr/>
          </p:nvSpPr>
          <p:spPr bwMode="auto">
            <a:xfrm>
              <a:off x="1772" y="2034"/>
              <a:ext cx="350" cy="167"/>
            </a:xfrm>
            <a:custGeom>
              <a:avLst/>
              <a:gdLst>
                <a:gd name="T0" fmla="*/ 425 w 491"/>
                <a:gd name="T1" fmla="*/ 240 h 240"/>
                <a:gd name="T2" fmla="*/ 66 w 491"/>
                <a:gd name="T3" fmla="*/ 240 h 240"/>
                <a:gd name="T4" fmla="*/ 0 w 491"/>
                <a:gd name="T5" fmla="*/ 174 h 240"/>
                <a:gd name="T6" fmla="*/ 0 w 491"/>
                <a:gd name="T7" fmla="*/ 0 h 240"/>
                <a:gd name="T8" fmla="*/ 491 w 491"/>
                <a:gd name="T9" fmla="*/ 0 h 240"/>
                <a:gd name="T10" fmla="*/ 491 w 491"/>
                <a:gd name="T11" fmla="*/ 174 h 240"/>
                <a:gd name="T12" fmla="*/ 425 w 491"/>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491" h="240">
                  <a:moveTo>
                    <a:pt x="425" y="240"/>
                  </a:moveTo>
                  <a:cubicBezTo>
                    <a:pt x="66" y="240"/>
                    <a:pt x="66" y="240"/>
                    <a:pt x="66" y="240"/>
                  </a:cubicBezTo>
                  <a:cubicBezTo>
                    <a:pt x="29" y="240"/>
                    <a:pt x="0" y="210"/>
                    <a:pt x="0" y="174"/>
                  </a:cubicBezTo>
                  <a:cubicBezTo>
                    <a:pt x="0" y="0"/>
                    <a:pt x="0" y="0"/>
                    <a:pt x="0" y="0"/>
                  </a:cubicBezTo>
                  <a:cubicBezTo>
                    <a:pt x="491" y="0"/>
                    <a:pt x="491" y="0"/>
                    <a:pt x="491" y="0"/>
                  </a:cubicBezTo>
                  <a:cubicBezTo>
                    <a:pt x="491" y="174"/>
                    <a:pt x="491" y="174"/>
                    <a:pt x="491" y="174"/>
                  </a:cubicBezTo>
                  <a:cubicBezTo>
                    <a:pt x="491" y="210"/>
                    <a:pt x="461" y="240"/>
                    <a:pt x="425" y="240"/>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7" name="Rectangle 14"/>
            <p:cNvSpPr>
              <a:spLocks noChangeArrowheads="1"/>
            </p:cNvSpPr>
            <p:nvPr/>
          </p:nvSpPr>
          <p:spPr bwMode="auto">
            <a:xfrm>
              <a:off x="1721" y="2031"/>
              <a:ext cx="13" cy="166"/>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8" name="Oval 15"/>
            <p:cNvSpPr>
              <a:spLocks noChangeArrowheads="1"/>
            </p:cNvSpPr>
            <p:nvPr/>
          </p:nvSpPr>
          <p:spPr bwMode="auto">
            <a:xfrm>
              <a:off x="1699" y="2195"/>
              <a:ext cx="57" cy="56"/>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9" name="Freeform 16"/>
            <p:cNvSpPr>
              <a:spLocks/>
            </p:cNvSpPr>
            <p:nvPr/>
          </p:nvSpPr>
          <p:spPr bwMode="auto">
            <a:xfrm>
              <a:off x="1653" y="1915"/>
              <a:ext cx="592" cy="182"/>
            </a:xfrm>
            <a:custGeom>
              <a:avLst/>
              <a:gdLst>
                <a:gd name="T0" fmla="*/ 368 w 833"/>
                <a:gd name="T1" fmla="*/ 253 h 262"/>
                <a:gd name="T2" fmla="*/ 10 w 833"/>
                <a:gd name="T3" fmla="*/ 145 h 262"/>
                <a:gd name="T4" fmla="*/ 0 w 833"/>
                <a:gd name="T5" fmla="*/ 131 h 262"/>
                <a:gd name="T6" fmla="*/ 10 w 833"/>
                <a:gd name="T7" fmla="*/ 117 h 262"/>
                <a:gd name="T8" fmla="*/ 368 w 833"/>
                <a:gd name="T9" fmla="*/ 9 h 262"/>
                <a:gd name="T10" fmla="*/ 465 w 833"/>
                <a:gd name="T11" fmla="*/ 9 h 262"/>
                <a:gd name="T12" fmla="*/ 823 w 833"/>
                <a:gd name="T13" fmla="*/ 117 h 262"/>
                <a:gd name="T14" fmla="*/ 833 w 833"/>
                <a:gd name="T15" fmla="*/ 131 h 262"/>
                <a:gd name="T16" fmla="*/ 823 w 833"/>
                <a:gd name="T17" fmla="*/ 145 h 262"/>
                <a:gd name="T18" fmla="*/ 465 w 833"/>
                <a:gd name="T19" fmla="*/ 253 h 262"/>
                <a:gd name="T20" fmla="*/ 368 w 833"/>
                <a:gd name="T21" fmla="*/ 25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3" h="262">
                  <a:moveTo>
                    <a:pt x="368" y="253"/>
                  </a:moveTo>
                  <a:cubicBezTo>
                    <a:pt x="10" y="145"/>
                    <a:pt x="10" y="145"/>
                    <a:pt x="10" y="145"/>
                  </a:cubicBezTo>
                  <a:cubicBezTo>
                    <a:pt x="4" y="144"/>
                    <a:pt x="0" y="138"/>
                    <a:pt x="0" y="131"/>
                  </a:cubicBezTo>
                  <a:cubicBezTo>
                    <a:pt x="0" y="125"/>
                    <a:pt x="4" y="119"/>
                    <a:pt x="10" y="117"/>
                  </a:cubicBezTo>
                  <a:cubicBezTo>
                    <a:pt x="368" y="9"/>
                    <a:pt x="368" y="9"/>
                    <a:pt x="368" y="9"/>
                  </a:cubicBezTo>
                  <a:cubicBezTo>
                    <a:pt x="400" y="0"/>
                    <a:pt x="433" y="0"/>
                    <a:pt x="465" y="9"/>
                  </a:cubicBezTo>
                  <a:cubicBezTo>
                    <a:pt x="823" y="117"/>
                    <a:pt x="823" y="117"/>
                    <a:pt x="823" y="117"/>
                  </a:cubicBezTo>
                  <a:cubicBezTo>
                    <a:pt x="829" y="119"/>
                    <a:pt x="833" y="125"/>
                    <a:pt x="833" y="131"/>
                  </a:cubicBezTo>
                  <a:cubicBezTo>
                    <a:pt x="833" y="138"/>
                    <a:pt x="829" y="144"/>
                    <a:pt x="823" y="145"/>
                  </a:cubicBezTo>
                  <a:cubicBezTo>
                    <a:pt x="465" y="253"/>
                    <a:pt x="465" y="253"/>
                    <a:pt x="465" y="253"/>
                  </a:cubicBezTo>
                  <a:cubicBezTo>
                    <a:pt x="433" y="262"/>
                    <a:pt x="400" y="262"/>
                    <a:pt x="368" y="25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150" name="Group 149"/>
          <p:cNvGrpSpPr>
            <a:grpSpLocks noChangeAspect="1"/>
          </p:cNvGrpSpPr>
          <p:nvPr/>
        </p:nvGrpSpPr>
        <p:grpSpPr>
          <a:xfrm>
            <a:off x="790995" y="4134906"/>
            <a:ext cx="377565" cy="371341"/>
            <a:chOff x="6333580" y="2334557"/>
            <a:chExt cx="545984" cy="536983"/>
          </a:xfrm>
        </p:grpSpPr>
        <p:sp>
          <p:nvSpPr>
            <p:cNvPr id="151" name="Freeform 251"/>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5"/>
            </a:solid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52" name="Freeform 256"/>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5"/>
            </a:solid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53" name="Freeform 260"/>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w="12700">
              <a:solidFill>
                <a:srgbClr val="F57302"/>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Tree>
    <p:extLst>
      <p:ext uri="{BB962C8B-B14F-4D97-AF65-F5344CB8AC3E}">
        <p14:creationId xmlns:p14="http://schemas.microsoft.com/office/powerpoint/2010/main" val="3770558724"/>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462" y="318500"/>
            <a:ext cx="8345488" cy="731837"/>
          </a:xfrm>
        </p:spPr>
        <p:txBody>
          <a:bodyPr anchor="t"/>
          <a:lstStyle/>
          <a:p>
            <a:r>
              <a:rPr lang="en-US" dirty="0">
                <a:solidFill>
                  <a:srgbClr val="0D274D"/>
                </a:solidFill>
                <a:latin typeface="+mn-lt"/>
              </a:rPr>
              <a:t>Cisco DNA Automation</a:t>
            </a:r>
          </a:p>
        </p:txBody>
      </p:sp>
      <p:sp>
        <p:nvSpPr>
          <p:cNvPr id="30" name="Rectangle: Rounded Corners 27">
            <a:extLst>
              <a:ext uri="{FF2B5EF4-FFF2-40B4-BE49-F238E27FC236}">
                <a16:creationId xmlns:a16="http://schemas.microsoft.com/office/drawing/2014/main" id="{5D9C6432-19CA-458C-B97C-7E51215EE3EF}"/>
              </a:ext>
            </a:extLst>
          </p:cNvPr>
          <p:cNvSpPr/>
          <p:nvPr/>
        </p:nvSpPr>
        <p:spPr>
          <a:xfrm>
            <a:off x="547688" y="1132039"/>
            <a:ext cx="8047037" cy="502920"/>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mn-ea"/>
                <a:cs typeface="+mn-cs"/>
              </a:rPr>
              <a:t>Reduce the time and complexity involved in getting your network </a:t>
            </a:r>
            <a:br>
              <a:rPr kumimoji="0" lang="en-US" sz="1400" b="0" i="0" u="none" strike="noStrike" kern="1200" cap="none" spc="0" normalizeH="0" baseline="0" noProof="0" dirty="0">
                <a:ln>
                  <a:noFill/>
                </a:ln>
                <a:solidFill>
                  <a:srgbClr val="FFFFFF"/>
                </a:solidFill>
                <a:effectLst/>
                <a:uLnTx/>
                <a:uFillTx/>
                <a:latin typeface="CiscoSansTT ExtraLight"/>
                <a:ea typeface="+mn-ea"/>
                <a:cs typeface="+mn-cs"/>
              </a:rPr>
            </a:br>
            <a:r>
              <a:rPr kumimoji="0" lang="en-US" sz="1400" b="0" i="0" u="none" strike="noStrike" kern="1200" cap="none" spc="0" normalizeH="0" baseline="0" noProof="0" dirty="0">
                <a:ln>
                  <a:noFill/>
                </a:ln>
                <a:solidFill>
                  <a:srgbClr val="FFFFFF"/>
                </a:solidFill>
                <a:effectLst/>
                <a:uLnTx/>
                <a:uFillTx/>
                <a:latin typeface="CiscoSansTT ExtraLight"/>
                <a:ea typeface="+mn-ea"/>
                <a:cs typeface="+mn-cs"/>
              </a:rPr>
              <a:t>connected and doing what you intended it to do.</a:t>
            </a:r>
          </a:p>
        </p:txBody>
      </p:sp>
      <p:sp>
        <p:nvSpPr>
          <p:cNvPr id="31" name="Rounded Rectangle 30"/>
          <p:cNvSpPr/>
          <p:nvPr/>
        </p:nvSpPr>
        <p:spPr>
          <a:xfrm>
            <a:off x="547688" y="1950720"/>
            <a:ext cx="2408872" cy="2415540"/>
          </a:xfrm>
          <a:prstGeom prst="roundRect">
            <a:avLst>
              <a:gd name="adj" fmla="val 5279"/>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32" name="Title 2">
            <a:extLst>
              <a:ext uri="{FF2B5EF4-FFF2-40B4-BE49-F238E27FC236}">
                <a16:creationId xmlns:a16="http://schemas.microsoft.com/office/drawing/2014/main" id="{957D3744-1BB1-4A4A-9109-DE2F9FA1F6DB}"/>
              </a:ext>
            </a:extLst>
          </p:cNvPr>
          <p:cNvSpPr txBox="1">
            <a:spLocks/>
          </p:cNvSpPr>
          <p:nvPr/>
        </p:nvSpPr>
        <p:spPr bwMode="auto">
          <a:xfrm>
            <a:off x="746093" y="2732199"/>
            <a:ext cx="2012063" cy="42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iscoSansTT ExtraLight"/>
                <a:cs typeface="CiscoSansTT Thin" charset="0"/>
              </a:rPr>
              <a:t>Policy, design, provision, integrate platforms</a:t>
            </a:r>
          </a:p>
        </p:txBody>
      </p:sp>
      <p:sp>
        <p:nvSpPr>
          <p:cNvPr id="33" name="Rectangle: Rounded Corners 27">
            <a:extLst>
              <a:ext uri="{FF2B5EF4-FFF2-40B4-BE49-F238E27FC236}">
                <a16:creationId xmlns:a16="http://schemas.microsoft.com/office/drawing/2014/main" id="{5D9C6432-19CA-458C-B97C-7E51215EE3EF}"/>
              </a:ext>
            </a:extLst>
          </p:cNvPr>
          <p:cNvSpPr/>
          <p:nvPr/>
        </p:nvSpPr>
        <p:spPr>
          <a:xfrm>
            <a:off x="935784" y="2082579"/>
            <a:ext cx="2101136" cy="46344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mn-ea"/>
                <a:cs typeface="+mn-cs"/>
              </a:rPr>
              <a:t>Deploy</a:t>
            </a:r>
          </a:p>
        </p:txBody>
      </p:sp>
      <p:sp>
        <p:nvSpPr>
          <p:cNvPr id="46" name="Rectangle 45"/>
          <p:cNvSpPr/>
          <p:nvPr/>
        </p:nvSpPr>
        <p:spPr>
          <a:xfrm>
            <a:off x="547688" y="3533140"/>
            <a:ext cx="2408872" cy="492351"/>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47" name="TextBox 46">
            <a:extLst>
              <a:ext uri="{FF2B5EF4-FFF2-40B4-BE49-F238E27FC236}">
                <a16:creationId xmlns:a16="http://schemas.microsoft.com/office/drawing/2014/main" id="{C6100254-713C-4171-8E0E-0866FB2542DF}"/>
              </a:ext>
            </a:extLst>
          </p:cNvPr>
          <p:cNvSpPr txBox="1"/>
          <p:nvPr/>
        </p:nvSpPr>
        <p:spPr>
          <a:xfrm>
            <a:off x="572229" y="3633122"/>
            <a:ext cx="2359790" cy="292388"/>
          </a:xfrm>
          <a:prstGeom prst="rect">
            <a:avLst/>
          </a:prstGeom>
          <a:noFill/>
        </p:spPr>
        <p:txBody>
          <a:bodyPr wrap="square"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D274D"/>
                </a:solidFill>
                <a:effectLst/>
                <a:uLnTx/>
                <a:uFillTx/>
                <a:latin typeface="CiscoSansTT ExtraLight"/>
                <a:ea typeface="ＭＳ Ｐゴシック" charset="0"/>
              </a:rPr>
              <a:t>Successful IT rollouts</a:t>
            </a:r>
          </a:p>
        </p:txBody>
      </p:sp>
      <p:sp>
        <p:nvSpPr>
          <p:cNvPr id="48" name="Rounded Rectangle 47"/>
          <p:cNvSpPr/>
          <p:nvPr/>
        </p:nvSpPr>
        <p:spPr>
          <a:xfrm>
            <a:off x="3366771" y="1950720"/>
            <a:ext cx="2408872" cy="2415540"/>
          </a:xfrm>
          <a:prstGeom prst="roundRect">
            <a:avLst>
              <a:gd name="adj" fmla="val 527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49" name="Title 2">
            <a:extLst>
              <a:ext uri="{FF2B5EF4-FFF2-40B4-BE49-F238E27FC236}">
                <a16:creationId xmlns:a16="http://schemas.microsoft.com/office/drawing/2014/main" id="{957D3744-1BB1-4A4A-9109-DE2F9FA1F6DB}"/>
              </a:ext>
            </a:extLst>
          </p:cNvPr>
          <p:cNvSpPr txBox="1">
            <a:spLocks/>
          </p:cNvSpPr>
          <p:nvPr/>
        </p:nvSpPr>
        <p:spPr bwMode="auto">
          <a:xfrm>
            <a:off x="3464573" y="2732199"/>
            <a:ext cx="2213269" cy="59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iscoSansTT ExtraLight"/>
                <a:cs typeface="CiscoSansTT Thin" charset="0"/>
              </a:rPr>
              <a:t>Software image management, changes, routing, security, compliance</a:t>
            </a:r>
          </a:p>
        </p:txBody>
      </p:sp>
      <p:sp>
        <p:nvSpPr>
          <p:cNvPr id="50" name="Rectangle: Rounded Corners 27">
            <a:extLst>
              <a:ext uri="{FF2B5EF4-FFF2-40B4-BE49-F238E27FC236}">
                <a16:creationId xmlns:a16="http://schemas.microsoft.com/office/drawing/2014/main" id="{5D9C6432-19CA-458C-B97C-7E51215EE3EF}"/>
              </a:ext>
            </a:extLst>
          </p:cNvPr>
          <p:cNvSpPr/>
          <p:nvPr/>
        </p:nvSpPr>
        <p:spPr>
          <a:xfrm>
            <a:off x="3644027" y="2082579"/>
            <a:ext cx="2101136" cy="46344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mn-ea"/>
                <a:cs typeface="+mn-cs"/>
              </a:rPr>
              <a:t>Manage</a:t>
            </a:r>
          </a:p>
        </p:txBody>
      </p:sp>
      <p:sp>
        <p:nvSpPr>
          <p:cNvPr id="51" name="Rectangle 50"/>
          <p:cNvSpPr/>
          <p:nvPr/>
        </p:nvSpPr>
        <p:spPr>
          <a:xfrm>
            <a:off x="3366771" y="3533140"/>
            <a:ext cx="2408872" cy="492351"/>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52" name="TextBox 51">
            <a:extLst>
              <a:ext uri="{FF2B5EF4-FFF2-40B4-BE49-F238E27FC236}">
                <a16:creationId xmlns:a16="http://schemas.microsoft.com/office/drawing/2014/main" id="{C6100254-713C-4171-8E0E-0866FB2542DF}"/>
              </a:ext>
            </a:extLst>
          </p:cNvPr>
          <p:cNvSpPr txBox="1"/>
          <p:nvPr/>
        </p:nvSpPr>
        <p:spPr>
          <a:xfrm>
            <a:off x="3391312" y="3533094"/>
            <a:ext cx="2359790" cy="492443"/>
          </a:xfrm>
          <a:prstGeom prst="rect">
            <a:avLst/>
          </a:prstGeom>
          <a:noFill/>
        </p:spPr>
        <p:txBody>
          <a:bodyPr wrap="square"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D274D"/>
                </a:solidFill>
                <a:effectLst/>
                <a:uLnTx/>
                <a:uFillTx/>
                <a:latin typeface="CiscoSansTT ExtraLight"/>
                <a:ea typeface="ＭＳ Ｐゴシック" charset="0"/>
              </a:rPr>
              <a:t>Reduced downtime, increased user productivity</a:t>
            </a:r>
          </a:p>
        </p:txBody>
      </p:sp>
      <p:sp>
        <p:nvSpPr>
          <p:cNvPr id="53" name="Rounded Rectangle 52"/>
          <p:cNvSpPr/>
          <p:nvPr/>
        </p:nvSpPr>
        <p:spPr>
          <a:xfrm>
            <a:off x="6185853" y="1950720"/>
            <a:ext cx="2408872" cy="2415540"/>
          </a:xfrm>
          <a:prstGeom prst="roundRect">
            <a:avLst>
              <a:gd name="adj" fmla="val 527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54" name="Title 2">
            <a:extLst>
              <a:ext uri="{FF2B5EF4-FFF2-40B4-BE49-F238E27FC236}">
                <a16:creationId xmlns:a16="http://schemas.microsoft.com/office/drawing/2014/main" id="{957D3744-1BB1-4A4A-9109-DE2F9FA1F6DB}"/>
              </a:ext>
            </a:extLst>
          </p:cNvPr>
          <p:cNvSpPr txBox="1">
            <a:spLocks/>
          </p:cNvSpPr>
          <p:nvPr/>
        </p:nvSpPr>
        <p:spPr bwMode="auto">
          <a:xfrm>
            <a:off x="6283655" y="2732199"/>
            <a:ext cx="2213269" cy="59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iscoSansTT ExtraLight"/>
                <a:cs typeface="CiscoSansTT Thin" charset="0"/>
              </a:rPr>
              <a:t>Guided remediation, automated updates, system optimization </a:t>
            </a:r>
          </a:p>
        </p:txBody>
      </p:sp>
      <p:sp>
        <p:nvSpPr>
          <p:cNvPr id="55" name="Rectangle: Rounded Corners 27">
            <a:extLst>
              <a:ext uri="{FF2B5EF4-FFF2-40B4-BE49-F238E27FC236}">
                <a16:creationId xmlns:a16="http://schemas.microsoft.com/office/drawing/2014/main" id="{5D9C6432-19CA-458C-B97C-7E51215EE3EF}"/>
              </a:ext>
            </a:extLst>
          </p:cNvPr>
          <p:cNvSpPr/>
          <p:nvPr/>
        </p:nvSpPr>
        <p:spPr>
          <a:xfrm>
            <a:off x="6557323" y="2082579"/>
            <a:ext cx="2101136" cy="46344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mn-ea"/>
                <a:cs typeface="+mn-cs"/>
              </a:rPr>
              <a:t>Assure</a:t>
            </a:r>
          </a:p>
        </p:txBody>
      </p:sp>
      <p:sp>
        <p:nvSpPr>
          <p:cNvPr id="56" name="Rectangle 55"/>
          <p:cNvSpPr/>
          <p:nvPr/>
        </p:nvSpPr>
        <p:spPr>
          <a:xfrm>
            <a:off x="6185853" y="3533140"/>
            <a:ext cx="2408872" cy="492351"/>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57" name="TextBox 56">
            <a:extLst>
              <a:ext uri="{FF2B5EF4-FFF2-40B4-BE49-F238E27FC236}">
                <a16:creationId xmlns:a16="http://schemas.microsoft.com/office/drawing/2014/main" id="{C6100254-713C-4171-8E0E-0866FB2542DF}"/>
              </a:ext>
            </a:extLst>
          </p:cNvPr>
          <p:cNvSpPr txBox="1"/>
          <p:nvPr/>
        </p:nvSpPr>
        <p:spPr>
          <a:xfrm>
            <a:off x="6415169" y="3533094"/>
            <a:ext cx="1950240" cy="492443"/>
          </a:xfrm>
          <a:prstGeom prst="rect">
            <a:avLst/>
          </a:prstGeom>
          <a:noFill/>
        </p:spPr>
        <p:txBody>
          <a:bodyPr wrap="square"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D274D"/>
                </a:solidFill>
                <a:effectLst/>
                <a:uLnTx/>
                <a:uFillTx/>
                <a:latin typeface="CiscoSansTT ExtraLight"/>
                <a:ea typeface="ＭＳ Ｐゴシック" charset="0"/>
              </a:rPr>
              <a:t>Network intent,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D274D"/>
                </a:solidFill>
                <a:effectLst/>
                <a:uLnTx/>
                <a:uFillTx/>
                <a:latin typeface="CiscoSansTT ExtraLight"/>
                <a:ea typeface="ＭＳ Ｐゴシック" charset="0"/>
              </a:rPr>
              <a:t>IT productivity</a:t>
            </a:r>
          </a:p>
        </p:txBody>
      </p:sp>
      <p:grpSp>
        <p:nvGrpSpPr>
          <p:cNvPr id="58" name="Group 57"/>
          <p:cNvGrpSpPr>
            <a:grpSpLocks noChangeAspect="1"/>
          </p:cNvGrpSpPr>
          <p:nvPr/>
        </p:nvGrpSpPr>
        <p:grpSpPr>
          <a:xfrm>
            <a:off x="3475835" y="2178403"/>
            <a:ext cx="658015" cy="271795"/>
            <a:chOff x="4116835" y="2305249"/>
            <a:chExt cx="1134286" cy="468518"/>
          </a:xfrm>
        </p:grpSpPr>
        <p:sp>
          <p:nvSpPr>
            <p:cNvPr id="59" name="AutoShape 34">
              <a:extLst>
                <a:ext uri="{FF2B5EF4-FFF2-40B4-BE49-F238E27FC236}">
                  <a16:creationId xmlns:a16="http://schemas.microsoft.com/office/drawing/2014/main" id="{71DF8DE7-D618-41C0-A99B-697751199015}"/>
                </a:ext>
              </a:extLst>
            </p:cNvPr>
            <p:cNvSpPr>
              <a:spLocks noChangeAspect="1" noChangeArrowheads="1" noTextEdit="1"/>
            </p:cNvSpPr>
            <p:nvPr/>
          </p:nvSpPr>
          <p:spPr bwMode="auto">
            <a:xfrm>
              <a:off x="4117032" y="2305446"/>
              <a:ext cx="1133892" cy="4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60" name="Freeform 36">
              <a:extLst>
                <a:ext uri="{FF2B5EF4-FFF2-40B4-BE49-F238E27FC236}">
                  <a16:creationId xmlns:a16="http://schemas.microsoft.com/office/drawing/2014/main" id="{DDAC9358-9394-4BDF-913F-C2B4A30CBE85}"/>
                </a:ext>
              </a:extLst>
            </p:cNvPr>
            <p:cNvSpPr>
              <a:spLocks/>
            </p:cNvSpPr>
            <p:nvPr/>
          </p:nvSpPr>
          <p:spPr bwMode="auto">
            <a:xfrm>
              <a:off x="4116835" y="2305249"/>
              <a:ext cx="1134286" cy="468518"/>
            </a:xfrm>
            <a:custGeom>
              <a:avLst/>
              <a:gdLst>
                <a:gd name="T0" fmla="*/ 7841 w 7841"/>
                <a:gd name="T1" fmla="*/ 1712 h 3239"/>
                <a:gd name="T2" fmla="*/ 7151 w 7841"/>
                <a:gd name="T3" fmla="*/ 751 h 3239"/>
                <a:gd name="T4" fmla="*/ 5900 w 7841"/>
                <a:gd name="T5" fmla="*/ 126 h 3239"/>
                <a:gd name="T6" fmla="*/ 4829 w 7841"/>
                <a:gd name="T7" fmla="*/ 550 h 3239"/>
                <a:gd name="T8" fmla="*/ 3921 w 7841"/>
                <a:gd name="T9" fmla="*/ 0 h 3239"/>
                <a:gd name="T10" fmla="*/ 3017 w 7841"/>
                <a:gd name="T11" fmla="*/ 541 h 3239"/>
                <a:gd name="T12" fmla="*/ 1950 w 7841"/>
                <a:gd name="T13" fmla="*/ 126 h 3239"/>
                <a:gd name="T14" fmla="*/ 692 w 7841"/>
                <a:gd name="T15" fmla="*/ 751 h 3239"/>
                <a:gd name="T16" fmla="*/ 0 w 7841"/>
                <a:gd name="T17" fmla="*/ 1712 h 3239"/>
                <a:gd name="T18" fmla="*/ 755 w 7841"/>
                <a:gd name="T19" fmla="*/ 2692 h 3239"/>
                <a:gd name="T20" fmla="*/ 1950 w 7841"/>
                <a:gd name="T21" fmla="*/ 3239 h 3239"/>
                <a:gd name="T22" fmla="*/ 3506 w 7841"/>
                <a:gd name="T23" fmla="*/ 1899 h 3239"/>
                <a:gd name="T24" fmla="*/ 3921 w 7841"/>
                <a:gd name="T25" fmla="*/ 1985 h 3239"/>
                <a:gd name="T26" fmla="*/ 4352 w 7841"/>
                <a:gd name="T27" fmla="*/ 1892 h 3239"/>
                <a:gd name="T28" fmla="*/ 5900 w 7841"/>
                <a:gd name="T29" fmla="*/ 3239 h 3239"/>
                <a:gd name="T30" fmla="*/ 7089 w 7841"/>
                <a:gd name="T31" fmla="*/ 2692 h 3239"/>
                <a:gd name="T32" fmla="*/ 7841 w 7841"/>
                <a:gd name="T33" fmla="*/ 1712 h 3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41" h="3239">
                  <a:moveTo>
                    <a:pt x="7841" y="1712"/>
                  </a:moveTo>
                  <a:cubicBezTo>
                    <a:pt x="7841" y="1265"/>
                    <a:pt x="7552" y="885"/>
                    <a:pt x="7151" y="751"/>
                  </a:cubicBezTo>
                  <a:cubicBezTo>
                    <a:pt x="6866" y="372"/>
                    <a:pt x="6412" y="126"/>
                    <a:pt x="5900" y="126"/>
                  </a:cubicBezTo>
                  <a:cubicBezTo>
                    <a:pt x="5485" y="126"/>
                    <a:pt x="5109" y="287"/>
                    <a:pt x="4829" y="550"/>
                  </a:cubicBezTo>
                  <a:cubicBezTo>
                    <a:pt x="4663" y="224"/>
                    <a:pt x="4318" y="0"/>
                    <a:pt x="3921" y="0"/>
                  </a:cubicBezTo>
                  <a:cubicBezTo>
                    <a:pt x="3527" y="0"/>
                    <a:pt x="3185" y="220"/>
                    <a:pt x="3017" y="541"/>
                  </a:cubicBezTo>
                  <a:cubicBezTo>
                    <a:pt x="2737" y="284"/>
                    <a:pt x="2362" y="126"/>
                    <a:pt x="1950" y="126"/>
                  </a:cubicBezTo>
                  <a:cubicBezTo>
                    <a:pt x="1435" y="126"/>
                    <a:pt x="978" y="372"/>
                    <a:pt x="692" y="751"/>
                  </a:cubicBezTo>
                  <a:cubicBezTo>
                    <a:pt x="290" y="886"/>
                    <a:pt x="0" y="1265"/>
                    <a:pt x="0" y="1712"/>
                  </a:cubicBezTo>
                  <a:cubicBezTo>
                    <a:pt x="0" y="2182"/>
                    <a:pt x="320" y="2577"/>
                    <a:pt x="755" y="2692"/>
                  </a:cubicBezTo>
                  <a:cubicBezTo>
                    <a:pt x="1043" y="3027"/>
                    <a:pt x="1471" y="3239"/>
                    <a:pt x="1950" y="3239"/>
                  </a:cubicBezTo>
                  <a:cubicBezTo>
                    <a:pt x="2743" y="3239"/>
                    <a:pt x="3399" y="2656"/>
                    <a:pt x="3506" y="1899"/>
                  </a:cubicBezTo>
                  <a:cubicBezTo>
                    <a:pt x="3632" y="1954"/>
                    <a:pt x="3773" y="1985"/>
                    <a:pt x="3921" y="1985"/>
                  </a:cubicBezTo>
                  <a:cubicBezTo>
                    <a:pt x="4075" y="1985"/>
                    <a:pt x="4221" y="1952"/>
                    <a:pt x="4352" y="1892"/>
                  </a:cubicBezTo>
                  <a:cubicBezTo>
                    <a:pt x="4454" y="2652"/>
                    <a:pt x="5108" y="3239"/>
                    <a:pt x="5900" y="3239"/>
                  </a:cubicBezTo>
                  <a:cubicBezTo>
                    <a:pt x="6376" y="3239"/>
                    <a:pt x="6802" y="3027"/>
                    <a:pt x="7089" y="2692"/>
                  </a:cubicBezTo>
                  <a:cubicBezTo>
                    <a:pt x="7522" y="2578"/>
                    <a:pt x="7841" y="2182"/>
                    <a:pt x="7841" y="1712"/>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61" name="Freeform 37">
              <a:extLst>
                <a:ext uri="{FF2B5EF4-FFF2-40B4-BE49-F238E27FC236}">
                  <a16:creationId xmlns:a16="http://schemas.microsoft.com/office/drawing/2014/main" id="{0AC79156-4AFA-4D8A-95B0-AEB58D12FBEA}"/>
                </a:ext>
              </a:extLst>
            </p:cNvPr>
            <p:cNvSpPr>
              <a:spLocks noEditPoints="1"/>
            </p:cNvSpPr>
            <p:nvPr/>
          </p:nvSpPr>
          <p:spPr bwMode="auto">
            <a:xfrm>
              <a:off x="4243611" y="2391669"/>
              <a:ext cx="880735" cy="312608"/>
            </a:xfrm>
            <a:custGeom>
              <a:avLst/>
              <a:gdLst>
                <a:gd name="T0" fmla="*/ 0 w 6089"/>
                <a:gd name="T1" fmla="*/ 1081 h 2162"/>
                <a:gd name="T2" fmla="*/ 1066 w 6089"/>
                <a:gd name="T3" fmla="*/ 0 h 2162"/>
                <a:gd name="T4" fmla="*/ 2131 w 6089"/>
                <a:gd name="T5" fmla="*/ 1081 h 2162"/>
                <a:gd name="T6" fmla="*/ 1066 w 6089"/>
                <a:gd name="T7" fmla="*/ 2162 h 2162"/>
                <a:gd name="T8" fmla="*/ 0 w 6089"/>
                <a:gd name="T9" fmla="*/ 1081 h 2162"/>
                <a:gd name="T10" fmla="*/ 3959 w 6089"/>
                <a:gd name="T11" fmla="*/ 1081 h 2162"/>
                <a:gd name="T12" fmla="*/ 5024 w 6089"/>
                <a:gd name="T13" fmla="*/ 2162 h 2162"/>
                <a:gd name="T14" fmla="*/ 6089 w 6089"/>
                <a:gd name="T15" fmla="*/ 1081 h 2162"/>
                <a:gd name="T16" fmla="*/ 5024 w 6089"/>
                <a:gd name="T17" fmla="*/ 0 h 2162"/>
                <a:gd name="T18" fmla="*/ 3959 w 6089"/>
                <a:gd name="T19" fmla="*/ 1081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89" h="2162">
                  <a:moveTo>
                    <a:pt x="0" y="1081"/>
                  </a:moveTo>
                  <a:cubicBezTo>
                    <a:pt x="0" y="484"/>
                    <a:pt x="477" y="0"/>
                    <a:pt x="1066" y="0"/>
                  </a:cubicBezTo>
                  <a:cubicBezTo>
                    <a:pt x="1654" y="0"/>
                    <a:pt x="2131" y="484"/>
                    <a:pt x="2131" y="1081"/>
                  </a:cubicBezTo>
                  <a:cubicBezTo>
                    <a:pt x="2131" y="1678"/>
                    <a:pt x="1654" y="2162"/>
                    <a:pt x="1066" y="2162"/>
                  </a:cubicBezTo>
                  <a:cubicBezTo>
                    <a:pt x="477" y="2162"/>
                    <a:pt x="0" y="1678"/>
                    <a:pt x="0" y="1081"/>
                  </a:cubicBezTo>
                  <a:close/>
                  <a:moveTo>
                    <a:pt x="3959" y="1081"/>
                  </a:moveTo>
                  <a:cubicBezTo>
                    <a:pt x="3959" y="1678"/>
                    <a:pt x="4436" y="2162"/>
                    <a:pt x="5024" y="2162"/>
                  </a:cubicBezTo>
                  <a:cubicBezTo>
                    <a:pt x="5612" y="2162"/>
                    <a:pt x="6089" y="1678"/>
                    <a:pt x="6089" y="1081"/>
                  </a:cubicBezTo>
                  <a:cubicBezTo>
                    <a:pt x="6089" y="484"/>
                    <a:pt x="5612" y="0"/>
                    <a:pt x="5024" y="0"/>
                  </a:cubicBezTo>
                  <a:cubicBezTo>
                    <a:pt x="4436" y="0"/>
                    <a:pt x="3959" y="484"/>
                    <a:pt x="3959" y="1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grpSp>
        <p:nvGrpSpPr>
          <p:cNvPr id="62" name="Group 61"/>
          <p:cNvGrpSpPr>
            <a:grpSpLocks noChangeAspect="1"/>
          </p:cNvGrpSpPr>
          <p:nvPr/>
        </p:nvGrpSpPr>
        <p:grpSpPr>
          <a:xfrm>
            <a:off x="6300005" y="2093037"/>
            <a:ext cx="774421" cy="442527"/>
            <a:chOff x="6803993" y="2338211"/>
            <a:chExt cx="888625" cy="507785"/>
          </a:xfrm>
        </p:grpSpPr>
        <p:sp>
          <p:nvSpPr>
            <p:cNvPr id="63" name="Freeform 5">
              <a:extLst>
                <a:ext uri="{FF2B5EF4-FFF2-40B4-BE49-F238E27FC236}">
                  <a16:creationId xmlns:a16="http://schemas.microsoft.com/office/drawing/2014/main" id="{3FCB1A5E-C817-45D3-8734-75604C84B768}"/>
                </a:ext>
              </a:extLst>
            </p:cNvPr>
            <p:cNvSpPr>
              <a:spLocks/>
            </p:cNvSpPr>
            <p:nvPr/>
          </p:nvSpPr>
          <p:spPr bwMode="auto">
            <a:xfrm>
              <a:off x="6893169" y="2347301"/>
              <a:ext cx="710273" cy="425818"/>
            </a:xfrm>
            <a:custGeom>
              <a:avLst/>
              <a:gdLst>
                <a:gd name="T0" fmla="*/ 5735 w 6037"/>
                <a:gd name="T1" fmla="*/ 3623 h 3623"/>
                <a:gd name="T2" fmla="*/ 302 w 6037"/>
                <a:gd name="T3" fmla="*/ 3623 h 3623"/>
                <a:gd name="T4" fmla="*/ 0 w 6037"/>
                <a:gd name="T5" fmla="*/ 3321 h 3623"/>
                <a:gd name="T6" fmla="*/ 0 w 6037"/>
                <a:gd name="T7" fmla="*/ 302 h 3623"/>
                <a:gd name="T8" fmla="*/ 302 w 6037"/>
                <a:gd name="T9" fmla="*/ 0 h 3623"/>
                <a:gd name="T10" fmla="*/ 5735 w 6037"/>
                <a:gd name="T11" fmla="*/ 0 h 3623"/>
                <a:gd name="T12" fmla="*/ 6037 w 6037"/>
                <a:gd name="T13" fmla="*/ 302 h 3623"/>
                <a:gd name="T14" fmla="*/ 6037 w 6037"/>
                <a:gd name="T15" fmla="*/ 3321 h 3623"/>
                <a:gd name="T16" fmla="*/ 5735 w 6037"/>
                <a:gd name="T17" fmla="*/ 3623 h 3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37" h="3623">
                  <a:moveTo>
                    <a:pt x="5735" y="3623"/>
                  </a:moveTo>
                  <a:cubicBezTo>
                    <a:pt x="302" y="3623"/>
                    <a:pt x="302" y="3623"/>
                    <a:pt x="302" y="3623"/>
                  </a:cubicBezTo>
                  <a:cubicBezTo>
                    <a:pt x="136" y="3623"/>
                    <a:pt x="0" y="3487"/>
                    <a:pt x="0" y="3321"/>
                  </a:cubicBezTo>
                  <a:cubicBezTo>
                    <a:pt x="0" y="302"/>
                    <a:pt x="0" y="302"/>
                    <a:pt x="0" y="302"/>
                  </a:cubicBezTo>
                  <a:cubicBezTo>
                    <a:pt x="0" y="136"/>
                    <a:pt x="136" y="0"/>
                    <a:pt x="302" y="0"/>
                  </a:cubicBezTo>
                  <a:cubicBezTo>
                    <a:pt x="5735" y="0"/>
                    <a:pt x="5735" y="0"/>
                    <a:pt x="5735" y="0"/>
                  </a:cubicBezTo>
                  <a:cubicBezTo>
                    <a:pt x="5901" y="0"/>
                    <a:pt x="6037" y="136"/>
                    <a:pt x="6037" y="302"/>
                  </a:cubicBezTo>
                  <a:cubicBezTo>
                    <a:pt x="6037" y="3321"/>
                    <a:pt x="6037" y="3321"/>
                    <a:pt x="6037" y="3321"/>
                  </a:cubicBezTo>
                  <a:cubicBezTo>
                    <a:pt x="6037" y="3487"/>
                    <a:pt x="5901" y="3623"/>
                    <a:pt x="5735" y="3623"/>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64" name="Freeform 6">
              <a:extLst>
                <a:ext uri="{FF2B5EF4-FFF2-40B4-BE49-F238E27FC236}">
                  <a16:creationId xmlns:a16="http://schemas.microsoft.com/office/drawing/2014/main" id="{5873A1A2-51E2-4A70-9D61-6DF08E85F623}"/>
                </a:ext>
              </a:extLst>
            </p:cNvPr>
            <p:cNvSpPr>
              <a:spLocks noEditPoints="1"/>
            </p:cNvSpPr>
            <p:nvPr/>
          </p:nvSpPr>
          <p:spPr bwMode="auto">
            <a:xfrm>
              <a:off x="6803993" y="2338211"/>
              <a:ext cx="888625" cy="507785"/>
            </a:xfrm>
            <a:custGeom>
              <a:avLst/>
              <a:gdLst>
                <a:gd name="T0" fmla="*/ 7555 w 7555"/>
                <a:gd name="T1" fmla="*/ 4162 h 4320"/>
                <a:gd name="T2" fmla="*/ 7398 w 7555"/>
                <a:gd name="T3" fmla="*/ 4320 h 4320"/>
                <a:gd name="T4" fmla="*/ 157 w 7555"/>
                <a:gd name="T5" fmla="*/ 4320 h 4320"/>
                <a:gd name="T6" fmla="*/ 0 w 7555"/>
                <a:gd name="T7" fmla="*/ 4162 h 4320"/>
                <a:gd name="T8" fmla="*/ 157 w 7555"/>
                <a:gd name="T9" fmla="*/ 4005 h 4320"/>
                <a:gd name="T10" fmla="*/ 7398 w 7555"/>
                <a:gd name="T11" fmla="*/ 4005 h 4320"/>
                <a:gd name="T12" fmla="*/ 7555 w 7555"/>
                <a:gd name="T13" fmla="*/ 4162 h 4320"/>
                <a:gd name="T14" fmla="*/ 629 w 7555"/>
                <a:gd name="T15" fmla="*/ 3463 h 4320"/>
                <a:gd name="T16" fmla="*/ 629 w 7555"/>
                <a:gd name="T17" fmla="*/ 315 h 4320"/>
                <a:gd name="T18" fmla="*/ 944 w 7555"/>
                <a:gd name="T19" fmla="*/ 0 h 4320"/>
                <a:gd name="T20" fmla="*/ 6611 w 7555"/>
                <a:gd name="T21" fmla="*/ 0 h 4320"/>
                <a:gd name="T22" fmla="*/ 6925 w 7555"/>
                <a:gd name="T23" fmla="*/ 315 h 4320"/>
                <a:gd name="T24" fmla="*/ 6925 w 7555"/>
                <a:gd name="T25" fmla="*/ 3463 h 4320"/>
                <a:gd name="T26" fmla="*/ 6611 w 7555"/>
                <a:gd name="T27" fmla="*/ 3777 h 4320"/>
                <a:gd name="T28" fmla="*/ 944 w 7555"/>
                <a:gd name="T29" fmla="*/ 3777 h 4320"/>
                <a:gd name="T30" fmla="*/ 629 w 7555"/>
                <a:gd name="T31" fmla="*/ 3463 h 4320"/>
                <a:gd name="T32" fmla="*/ 974 w 7555"/>
                <a:gd name="T33" fmla="*/ 3432 h 4320"/>
                <a:gd name="T34" fmla="*/ 6580 w 7555"/>
                <a:gd name="T35" fmla="*/ 3432 h 4320"/>
                <a:gd name="T36" fmla="*/ 6580 w 7555"/>
                <a:gd name="T37" fmla="*/ 345 h 4320"/>
                <a:gd name="T38" fmla="*/ 974 w 7555"/>
                <a:gd name="T39" fmla="*/ 345 h 4320"/>
                <a:gd name="T40" fmla="*/ 974 w 7555"/>
                <a:gd name="T41" fmla="*/ 343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55" h="4320">
                  <a:moveTo>
                    <a:pt x="7555" y="4162"/>
                  </a:moveTo>
                  <a:cubicBezTo>
                    <a:pt x="7555" y="4249"/>
                    <a:pt x="7484" y="4320"/>
                    <a:pt x="7398" y="4320"/>
                  </a:cubicBezTo>
                  <a:cubicBezTo>
                    <a:pt x="157" y="4320"/>
                    <a:pt x="157" y="4320"/>
                    <a:pt x="157" y="4320"/>
                  </a:cubicBezTo>
                  <a:cubicBezTo>
                    <a:pt x="71" y="4320"/>
                    <a:pt x="0" y="4249"/>
                    <a:pt x="0" y="4162"/>
                  </a:cubicBezTo>
                  <a:cubicBezTo>
                    <a:pt x="0" y="4076"/>
                    <a:pt x="71" y="4005"/>
                    <a:pt x="157" y="4005"/>
                  </a:cubicBezTo>
                  <a:cubicBezTo>
                    <a:pt x="7398" y="4005"/>
                    <a:pt x="7398" y="4005"/>
                    <a:pt x="7398" y="4005"/>
                  </a:cubicBezTo>
                  <a:cubicBezTo>
                    <a:pt x="7484" y="4005"/>
                    <a:pt x="7555" y="4076"/>
                    <a:pt x="7555" y="4162"/>
                  </a:cubicBezTo>
                  <a:close/>
                  <a:moveTo>
                    <a:pt x="629" y="3463"/>
                  </a:moveTo>
                  <a:cubicBezTo>
                    <a:pt x="629" y="315"/>
                    <a:pt x="629" y="315"/>
                    <a:pt x="629" y="315"/>
                  </a:cubicBezTo>
                  <a:cubicBezTo>
                    <a:pt x="629" y="141"/>
                    <a:pt x="771" y="0"/>
                    <a:pt x="944" y="0"/>
                  </a:cubicBezTo>
                  <a:cubicBezTo>
                    <a:pt x="6611" y="0"/>
                    <a:pt x="6611" y="0"/>
                    <a:pt x="6611" y="0"/>
                  </a:cubicBezTo>
                  <a:cubicBezTo>
                    <a:pt x="6784" y="0"/>
                    <a:pt x="6925" y="141"/>
                    <a:pt x="6925" y="315"/>
                  </a:cubicBezTo>
                  <a:cubicBezTo>
                    <a:pt x="6925" y="3463"/>
                    <a:pt x="6925" y="3463"/>
                    <a:pt x="6925" y="3463"/>
                  </a:cubicBezTo>
                  <a:cubicBezTo>
                    <a:pt x="6925" y="3636"/>
                    <a:pt x="6784" y="3777"/>
                    <a:pt x="6611" y="3777"/>
                  </a:cubicBezTo>
                  <a:cubicBezTo>
                    <a:pt x="944" y="3777"/>
                    <a:pt x="944" y="3777"/>
                    <a:pt x="944" y="3777"/>
                  </a:cubicBezTo>
                  <a:cubicBezTo>
                    <a:pt x="771" y="3777"/>
                    <a:pt x="629" y="3636"/>
                    <a:pt x="629" y="3463"/>
                  </a:cubicBezTo>
                  <a:close/>
                  <a:moveTo>
                    <a:pt x="974" y="3432"/>
                  </a:moveTo>
                  <a:cubicBezTo>
                    <a:pt x="6580" y="3432"/>
                    <a:pt x="6580" y="3432"/>
                    <a:pt x="6580" y="3432"/>
                  </a:cubicBezTo>
                  <a:cubicBezTo>
                    <a:pt x="6580" y="345"/>
                    <a:pt x="6580" y="345"/>
                    <a:pt x="6580" y="345"/>
                  </a:cubicBezTo>
                  <a:cubicBezTo>
                    <a:pt x="974" y="345"/>
                    <a:pt x="974" y="345"/>
                    <a:pt x="974" y="345"/>
                  </a:cubicBezTo>
                  <a:lnTo>
                    <a:pt x="974" y="3432"/>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65" name="Freeform 7">
              <a:extLst>
                <a:ext uri="{FF2B5EF4-FFF2-40B4-BE49-F238E27FC236}">
                  <a16:creationId xmlns:a16="http://schemas.microsoft.com/office/drawing/2014/main" id="{820FFCAD-C3E6-466A-A400-D86CCC72EE84}"/>
                </a:ext>
              </a:extLst>
            </p:cNvPr>
            <p:cNvSpPr>
              <a:spLocks noEditPoints="1"/>
            </p:cNvSpPr>
            <p:nvPr/>
          </p:nvSpPr>
          <p:spPr bwMode="auto">
            <a:xfrm>
              <a:off x="7059453" y="2391027"/>
              <a:ext cx="389146" cy="325515"/>
            </a:xfrm>
            <a:custGeom>
              <a:avLst/>
              <a:gdLst>
                <a:gd name="T0" fmla="*/ 1171 w 3308"/>
                <a:gd name="T1" fmla="*/ 602 h 2769"/>
                <a:gd name="T2" fmla="*/ 1264 w 3308"/>
                <a:gd name="T3" fmla="*/ 413 h 2769"/>
                <a:gd name="T4" fmla="*/ 1068 w 3308"/>
                <a:gd name="T5" fmla="*/ 217 h 2769"/>
                <a:gd name="T6" fmla="*/ 879 w 3308"/>
                <a:gd name="T7" fmla="*/ 310 h 2769"/>
                <a:gd name="T8" fmla="*/ 740 w 3308"/>
                <a:gd name="T9" fmla="*/ 0 h 2769"/>
                <a:gd name="T10" fmla="*/ 602 w 3308"/>
                <a:gd name="T11" fmla="*/ 310 h 2769"/>
                <a:gd name="T12" fmla="*/ 413 w 3308"/>
                <a:gd name="T13" fmla="*/ 217 h 2769"/>
                <a:gd name="T14" fmla="*/ 217 w 3308"/>
                <a:gd name="T15" fmla="*/ 413 h 2769"/>
                <a:gd name="T16" fmla="*/ 310 w 3308"/>
                <a:gd name="T17" fmla="*/ 602 h 2769"/>
                <a:gd name="T18" fmla="*/ 0 w 3308"/>
                <a:gd name="T19" fmla="*/ 740 h 2769"/>
                <a:gd name="T20" fmla="*/ 310 w 3308"/>
                <a:gd name="T21" fmla="*/ 879 h 2769"/>
                <a:gd name="T22" fmla="*/ 217 w 3308"/>
                <a:gd name="T23" fmla="*/ 1068 h 2769"/>
                <a:gd name="T24" fmla="*/ 413 w 3308"/>
                <a:gd name="T25" fmla="*/ 1264 h 2769"/>
                <a:gd name="T26" fmla="*/ 602 w 3308"/>
                <a:gd name="T27" fmla="*/ 1171 h 2769"/>
                <a:gd name="T28" fmla="*/ 740 w 3308"/>
                <a:gd name="T29" fmla="*/ 1481 h 2769"/>
                <a:gd name="T30" fmla="*/ 879 w 3308"/>
                <a:gd name="T31" fmla="*/ 1171 h 2769"/>
                <a:gd name="T32" fmla="*/ 1068 w 3308"/>
                <a:gd name="T33" fmla="*/ 1264 h 2769"/>
                <a:gd name="T34" fmla="*/ 1264 w 3308"/>
                <a:gd name="T35" fmla="*/ 1068 h 2769"/>
                <a:gd name="T36" fmla="*/ 1171 w 3308"/>
                <a:gd name="T37" fmla="*/ 879 h 2769"/>
                <a:gd name="T38" fmla="*/ 1481 w 3308"/>
                <a:gd name="T39" fmla="*/ 740 h 2769"/>
                <a:gd name="T40" fmla="*/ 740 w 3308"/>
                <a:gd name="T41" fmla="*/ 976 h 2769"/>
                <a:gd name="T42" fmla="*/ 740 w 3308"/>
                <a:gd name="T43" fmla="*/ 505 h 2769"/>
                <a:gd name="T44" fmla="*/ 740 w 3308"/>
                <a:gd name="T45" fmla="*/ 976 h 2769"/>
                <a:gd name="T46" fmla="*/ 2873 w 3308"/>
                <a:gd name="T47" fmla="*/ 1536 h 2769"/>
                <a:gd name="T48" fmla="*/ 3003 w 3308"/>
                <a:gd name="T49" fmla="*/ 1272 h 2769"/>
                <a:gd name="T50" fmla="*/ 2728 w 3308"/>
                <a:gd name="T51" fmla="*/ 996 h 2769"/>
                <a:gd name="T52" fmla="*/ 2464 w 3308"/>
                <a:gd name="T53" fmla="*/ 1127 h 2769"/>
                <a:gd name="T54" fmla="*/ 2269 w 3308"/>
                <a:gd name="T55" fmla="*/ 692 h 2769"/>
                <a:gd name="T56" fmla="*/ 2074 w 3308"/>
                <a:gd name="T57" fmla="*/ 1127 h 2769"/>
                <a:gd name="T58" fmla="*/ 1810 w 3308"/>
                <a:gd name="T59" fmla="*/ 996 h 2769"/>
                <a:gd name="T60" fmla="*/ 1535 w 3308"/>
                <a:gd name="T61" fmla="*/ 1272 h 2769"/>
                <a:gd name="T62" fmla="*/ 1665 w 3308"/>
                <a:gd name="T63" fmla="*/ 1536 h 2769"/>
                <a:gd name="T64" fmla="*/ 1231 w 3308"/>
                <a:gd name="T65" fmla="*/ 1731 h 2769"/>
                <a:gd name="T66" fmla="*/ 1665 w 3308"/>
                <a:gd name="T67" fmla="*/ 1925 h 2769"/>
                <a:gd name="T68" fmla="*/ 1535 w 3308"/>
                <a:gd name="T69" fmla="*/ 2190 h 2769"/>
                <a:gd name="T70" fmla="*/ 1810 w 3308"/>
                <a:gd name="T71" fmla="*/ 2465 h 2769"/>
                <a:gd name="T72" fmla="*/ 2074 w 3308"/>
                <a:gd name="T73" fmla="*/ 2334 h 2769"/>
                <a:gd name="T74" fmla="*/ 2269 w 3308"/>
                <a:gd name="T75" fmla="*/ 2769 h 2769"/>
                <a:gd name="T76" fmla="*/ 2464 w 3308"/>
                <a:gd name="T77" fmla="*/ 2334 h 2769"/>
                <a:gd name="T78" fmla="*/ 2728 w 3308"/>
                <a:gd name="T79" fmla="*/ 2465 h 2769"/>
                <a:gd name="T80" fmla="*/ 3003 w 3308"/>
                <a:gd name="T81" fmla="*/ 2190 h 2769"/>
                <a:gd name="T82" fmla="*/ 2873 w 3308"/>
                <a:gd name="T83" fmla="*/ 1925 h 2769"/>
                <a:gd name="T84" fmla="*/ 3308 w 3308"/>
                <a:gd name="T85" fmla="*/ 1731 h 2769"/>
                <a:gd name="T86" fmla="*/ 2269 w 3308"/>
                <a:gd name="T87" fmla="*/ 2061 h 2769"/>
                <a:gd name="T88" fmla="*/ 2269 w 3308"/>
                <a:gd name="T89" fmla="*/ 1400 h 2769"/>
                <a:gd name="T90" fmla="*/ 2269 w 3308"/>
                <a:gd name="T91" fmla="*/ 2061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08" h="2769">
                  <a:moveTo>
                    <a:pt x="1342" y="602"/>
                  </a:moveTo>
                  <a:cubicBezTo>
                    <a:pt x="1171" y="602"/>
                    <a:pt x="1171" y="602"/>
                    <a:pt x="1171" y="602"/>
                  </a:cubicBezTo>
                  <a:cubicBezTo>
                    <a:pt x="1163" y="578"/>
                    <a:pt x="1154" y="556"/>
                    <a:pt x="1143" y="535"/>
                  </a:cubicBezTo>
                  <a:cubicBezTo>
                    <a:pt x="1264" y="413"/>
                    <a:pt x="1264" y="413"/>
                    <a:pt x="1264" y="413"/>
                  </a:cubicBezTo>
                  <a:cubicBezTo>
                    <a:pt x="1318" y="359"/>
                    <a:pt x="1318" y="271"/>
                    <a:pt x="1264" y="217"/>
                  </a:cubicBezTo>
                  <a:cubicBezTo>
                    <a:pt x="1210" y="163"/>
                    <a:pt x="1122" y="163"/>
                    <a:pt x="1068" y="217"/>
                  </a:cubicBezTo>
                  <a:cubicBezTo>
                    <a:pt x="946" y="338"/>
                    <a:pt x="946" y="338"/>
                    <a:pt x="946" y="338"/>
                  </a:cubicBezTo>
                  <a:cubicBezTo>
                    <a:pt x="925" y="327"/>
                    <a:pt x="902" y="318"/>
                    <a:pt x="879" y="310"/>
                  </a:cubicBezTo>
                  <a:cubicBezTo>
                    <a:pt x="879" y="139"/>
                    <a:pt x="879" y="139"/>
                    <a:pt x="879" y="139"/>
                  </a:cubicBezTo>
                  <a:cubicBezTo>
                    <a:pt x="879" y="63"/>
                    <a:pt x="817" y="0"/>
                    <a:pt x="740" y="0"/>
                  </a:cubicBezTo>
                  <a:cubicBezTo>
                    <a:pt x="664" y="0"/>
                    <a:pt x="602" y="63"/>
                    <a:pt x="602" y="139"/>
                  </a:cubicBezTo>
                  <a:cubicBezTo>
                    <a:pt x="602" y="310"/>
                    <a:pt x="602" y="310"/>
                    <a:pt x="602" y="310"/>
                  </a:cubicBezTo>
                  <a:cubicBezTo>
                    <a:pt x="578" y="318"/>
                    <a:pt x="556" y="327"/>
                    <a:pt x="534" y="338"/>
                  </a:cubicBezTo>
                  <a:cubicBezTo>
                    <a:pt x="413" y="217"/>
                    <a:pt x="413" y="217"/>
                    <a:pt x="413" y="217"/>
                  </a:cubicBezTo>
                  <a:cubicBezTo>
                    <a:pt x="359" y="163"/>
                    <a:pt x="271" y="163"/>
                    <a:pt x="217" y="217"/>
                  </a:cubicBezTo>
                  <a:cubicBezTo>
                    <a:pt x="163" y="271"/>
                    <a:pt x="163" y="359"/>
                    <a:pt x="217" y="413"/>
                  </a:cubicBezTo>
                  <a:cubicBezTo>
                    <a:pt x="338" y="535"/>
                    <a:pt x="338" y="535"/>
                    <a:pt x="338" y="535"/>
                  </a:cubicBezTo>
                  <a:cubicBezTo>
                    <a:pt x="327" y="556"/>
                    <a:pt x="318" y="578"/>
                    <a:pt x="310" y="602"/>
                  </a:cubicBezTo>
                  <a:cubicBezTo>
                    <a:pt x="139" y="602"/>
                    <a:pt x="139" y="602"/>
                    <a:pt x="139" y="602"/>
                  </a:cubicBezTo>
                  <a:cubicBezTo>
                    <a:pt x="63" y="602"/>
                    <a:pt x="0" y="664"/>
                    <a:pt x="0" y="740"/>
                  </a:cubicBezTo>
                  <a:cubicBezTo>
                    <a:pt x="0" y="817"/>
                    <a:pt x="63" y="879"/>
                    <a:pt x="139" y="879"/>
                  </a:cubicBezTo>
                  <a:cubicBezTo>
                    <a:pt x="310" y="879"/>
                    <a:pt x="310" y="879"/>
                    <a:pt x="310" y="879"/>
                  </a:cubicBezTo>
                  <a:cubicBezTo>
                    <a:pt x="318" y="903"/>
                    <a:pt x="327" y="925"/>
                    <a:pt x="338" y="946"/>
                  </a:cubicBezTo>
                  <a:cubicBezTo>
                    <a:pt x="217" y="1068"/>
                    <a:pt x="217" y="1068"/>
                    <a:pt x="217" y="1068"/>
                  </a:cubicBezTo>
                  <a:cubicBezTo>
                    <a:pt x="163" y="1122"/>
                    <a:pt x="163" y="1210"/>
                    <a:pt x="217" y="1264"/>
                  </a:cubicBezTo>
                  <a:cubicBezTo>
                    <a:pt x="271" y="1318"/>
                    <a:pt x="359" y="1318"/>
                    <a:pt x="413" y="1264"/>
                  </a:cubicBezTo>
                  <a:cubicBezTo>
                    <a:pt x="534" y="1143"/>
                    <a:pt x="534" y="1143"/>
                    <a:pt x="534" y="1143"/>
                  </a:cubicBezTo>
                  <a:cubicBezTo>
                    <a:pt x="556" y="1154"/>
                    <a:pt x="578" y="1163"/>
                    <a:pt x="602" y="1171"/>
                  </a:cubicBezTo>
                  <a:cubicBezTo>
                    <a:pt x="602" y="1342"/>
                    <a:pt x="602" y="1342"/>
                    <a:pt x="602" y="1342"/>
                  </a:cubicBezTo>
                  <a:cubicBezTo>
                    <a:pt x="602" y="1418"/>
                    <a:pt x="664" y="1481"/>
                    <a:pt x="740" y="1481"/>
                  </a:cubicBezTo>
                  <a:cubicBezTo>
                    <a:pt x="817" y="1481"/>
                    <a:pt x="879" y="1418"/>
                    <a:pt x="879" y="1342"/>
                  </a:cubicBezTo>
                  <a:cubicBezTo>
                    <a:pt x="879" y="1171"/>
                    <a:pt x="879" y="1171"/>
                    <a:pt x="879" y="1171"/>
                  </a:cubicBezTo>
                  <a:cubicBezTo>
                    <a:pt x="902" y="1163"/>
                    <a:pt x="925" y="1154"/>
                    <a:pt x="946" y="1143"/>
                  </a:cubicBezTo>
                  <a:cubicBezTo>
                    <a:pt x="1068" y="1264"/>
                    <a:pt x="1068" y="1264"/>
                    <a:pt x="1068" y="1264"/>
                  </a:cubicBezTo>
                  <a:cubicBezTo>
                    <a:pt x="1122" y="1318"/>
                    <a:pt x="1210" y="1318"/>
                    <a:pt x="1264" y="1264"/>
                  </a:cubicBezTo>
                  <a:cubicBezTo>
                    <a:pt x="1318" y="1210"/>
                    <a:pt x="1318" y="1122"/>
                    <a:pt x="1264" y="1068"/>
                  </a:cubicBezTo>
                  <a:cubicBezTo>
                    <a:pt x="1143" y="946"/>
                    <a:pt x="1143" y="946"/>
                    <a:pt x="1143" y="946"/>
                  </a:cubicBezTo>
                  <a:cubicBezTo>
                    <a:pt x="1154" y="925"/>
                    <a:pt x="1163" y="903"/>
                    <a:pt x="1171" y="879"/>
                  </a:cubicBezTo>
                  <a:cubicBezTo>
                    <a:pt x="1342" y="879"/>
                    <a:pt x="1342" y="879"/>
                    <a:pt x="1342" y="879"/>
                  </a:cubicBezTo>
                  <a:cubicBezTo>
                    <a:pt x="1418" y="879"/>
                    <a:pt x="1481" y="817"/>
                    <a:pt x="1481" y="740"/>
                  </a:cubicBezTo>
                  <a:cubicBezTo>
                    <a:pt x="1481" y="664"/>
                    <a:pt x="1418" y="602"/>
                    <a:pt x="1342" y="602"/>
                  </a:cubicBezTo>
                  <a:close/>
                  <a:moveTo>
                    <a:pt x="740" y="976"/>
                  </a:moveTo>
                  <a:cubicBezTo>
                    <a:pt x="610" y="976"/>
                    <a:pt x="505" y="871"/>
                    <a:pt x="505" y="740"/>
                  </a:cubicBezTo>
                  <a:cubicBezTo>
                    <a:pt x="505" y="610"/>
                    <a:pt x="610" y="505"/>
                    <a:pt x="740" y="505"/>
                  </a:cubicBezTo>
                  <a:cubicBezTo>
                    <a:pt x="870" y="505"/>
                    <a:pt x="976" y="610"/>
                    <a:pt x="976" y="740"/>
                  </a:cubicBezTo>
                  <a:cubicBezTo>
                    <a:pt x="976" y="871"/>
                    <a:pt x="870" y="976"/>
                    <a:pt x="740" y="976"/>
                  </a:cubicBezTo>
                  <a:close/>
                  <a:moveTo>
                    <a:pt x="3113" y="1536"/>
                  </a:moveTo>
                  <a:cubicBezTo>
                    <a:pt x="2873" y="1536"/>
                    <a:pt x="2873" y="1536"/>
                    <a:pt x="2873" y="1536"/>
                  </a:cubicBezTo>
                  <a:cubicBezTo>
                    <a:pt x="2862" y="1503"/>
                    <a:pt x="2849" y="1472"/>
                    <a:pt x="2834" y="1442"/>
                  </a:cubicBezTo>
                  <a:cubicBezTo>
                    <a:pt x="3003" y="1272"/>
                    <a:pt x="3003" y="1272"/>
                    <a:pt x="3003" y="1272"/>
                  </a:cubicBezTo>
                  <a:cubicBezTo>
                    <a:pt x="3079" y="1196"/>
                    <a:pt x="3079" y="1072"/>
                    <a:pt x="3003" y="996"/>
                  </a:cubicBezTo>
                  <a:cubicBezTo>
                    <a:pt x="2928" y="921"/>
                    <a:pt x="2804" y="921"/>
                    <a:pt x="2728" y="996"/>
                  </a:cubicBezTo>
                  <a:cubicBezTo>
                    <a:pt x="2558" y="1166"/>
                    <a:pt x="2558" y="1166"/>
                    <a:pt x="2558" y="1166"/>
                  </a:cubicBezTo>
                  <a:cubicBezTo>
                    <a:pt x="2528" y="1151"/>
                    <a:pt x="2497" y="1137"/>
                    <a:pt x="2464" y="1127"/>
                  </a:cubicBezTo>
                  <a:cubicBezTo>
                    <a:pt x="2464" y="887"/>
                    <a:pt x="2464" y="887"/>
                    <a:pt x="2464" y="887"/>
                  </a:cubicBezTo>
                  <a:cubicBezTo>
                    <a:pt x="2464" y="780"/>
                    <a:pt x="2376" y="692"/>
                    <a:pt x="2269" y="692"/>
                  </a:cubicBezTo>
                  <a:cubicBezTo>
                    <a:pt x="2162" y="692"/>
                    <a:pt x="2074" y="780"/>
                    <a:pt x="2074" y="887"/>
                  </a:cubicBezTo>
                  <a:cubicBezTo>
                    <a:pt x="2074" y="1127"/>
                    <a:pt x="2074" y="1127"/>
                    <a:pt x="2074" y="1127"/>
                  </a:cubicBezTo>
                  <a:cubicBezTo>
                    <a:pt x="2042" y="1137"/>
                    <a:pt x="2010" y="1151"/>
                    <a:pt x="1980" y="1166"/>
                  </a:cubicBezTo>
                  <a:cubicBezTo>
                    <a:pt x="1810" y="996"/>
                    <a:pt x="1810" y="996"/>
                    <a:pt x="1810" y="996"/>
                  </a:cubicBezTo>
                  <a:cubicBezTo>
                    <a:pt x="1735" y="921"/>
                    <a:pt x="1611" y="921"/>
                    <a:pt x="1535" y="996"/>
                  </a:cubicBezTo>
                  <a:cubicBezTo>
                    <a:pt x="1459" y="1072"/>
                    <a:pt x="1459" y="1196"/>
                    <a:pt x="1535" y="1272"/>
                  </a:cubicBezTo>
                  <a:cubicBezTo>
                    <a:pt x="1705" y="1442"/>
                    <a:pt x="1705" y="1442"/>
                    <a:pt x="1705" y="1442"/>
                  </a:cubicBezTo>
                  <a:cubicBezTo>
                    <a:pt x="1689" y="1472"/>
                    <a:pt x="1676" y="1503"/>
                    <a:pt x="1665" y="1536"/>
                  </a:cubicBezTo>
                  <a:cubicBezTo>
                    <a:pt x="1425" y="1536"/>
                    <a:pt x="1425" y="1536"/>
                    <a:pt x="1425" y="1536"/>
                  </a:cubicBezTo>
                  <a:cubicBezTo>
                    <a:pt x="1318" y="1536"/>
                    <a:pt x="1231" y="1624"/>
                    <a:pt x="1231" y="1731"/>
                  </a:cubicBezTo>
                  <a:cubicBezTo>
                    <a:pt x="1231" y="1838"/>
                    <a:pt x="1318" y="1925"/>
                    <a:pt x="1425" y="1925"/>
                  </a:cubicBezTo>
                  <a:cubicBezTo>
                    <a:pt x="1665" y="1925"/>
                    <a:pt x="1665" y="1925"/>
                    <a:pt x="1665" y="1925"/>
                  </a:cubicBezTo>
                  <a:cubicBezTo>
                    <a:pt x="1676" y="1958"/>
                    <a:pt x="1689" y="1989"/>
                    <a:pt x="1705" y="2020"/>
                  </a:cubicBezTo>
                  <a:cubicBezTo>
                    <a:pt x="1535" y="2190"/>
                    <a:pt x="1535" y="2190"/>
                    <a:pt x="1535" y="2190"/>
                  </a:cubicBezTo>
                  <a:cubicBezTo>
                    <a:pt x="1459" y="2265"/>
                    <a:pt x="1459" y="2389"/>
                    <a:pt x="1535" y="2465"/>
                  </a:cubicBezTo>
                  <a:cubicBezTo>
                    <a:pt x="1611" y="2541"/>
                    <a:pt x="1735" y="2541"/>
                    <a:pt x="1810" y="2465"/>
                  </a:cubicBezTo>
                  <a:cubicBezTo>
                    <a:pt x="1980" y="2295"/>
                    <a:pt x="1980" y="2295"/>
                    <a:pt x="1980" y="2295"/>
                  </a:cubicBezTo>
                  <a:cubicBezTo>
                    <a:pt x="2010" y="2310"/>
                    <a:pt x="2042" y="2324"/>
                    <a:pt x="2074" y="2334"/>
                  </a:cubicBezTo>
                  <a:cubicBezTo>
                    <a:pt x="2074" y="2574"/>
                    <a:pt x="2074" y="2574"/>
                    <a:pt x="2074" y="2574"/>
                  </a:cubicBezTo>
                  <a:cubicBezTo>
                    <a:pt x="2074" y="2681"/>
                    <a:pt x="2162" y="2769"/>
                    <a:pt x="2269" y="2769"/>
                  </a:cubicBezTo>
                  <a:cubicBezTo>
                    <a:pt x="2376" y="2769"/>
                    <a:pt x="2464" y="2681"/>
                    <a:pt x="2464" y="2574"/>
                  </a:cubicBezTo>
                  <a:cubicBezTo>
                    <a:pt x="2464" y="2334"/>
                    <a:pt x="2464" y="2334"/>
                    <a:pt x="2464" y="2334"/>
                  </a:cubicBezTo>
                  <a:cubicBezTo>
                    <a:pt x="2497" y="2324"/>
                    <a:pt x="2528" y="2310"/>
                    <a:pt x="2558" y="2295"/>
                  </a:cubicBezTo>
                  <a:cubicBezTo>
                    <a:pt x="2728" y="2465"/>
                    <a:pt x="2728" y="2465"/>
                    <a:pt x="2728" y="2465"/>
                  </a:cubicBezTo>
                  <a:cubicBezTo>
                    <a:pt x="2804" y="2541"/>
                    <a:pt x="2928" y="2541"/>
                    <a:pt x="3003" y="2465"/>
                  </a:cubicBezTo>
                  <a:cubicBezTo>
                    <a:pt x="3079" y="2389"/>
                    <a:pt x="3079" y="2265"/>
                    <a:pt x="3003" y="2190"/>
                  </a:cubicBezTo>
                  <a:cubicBezTo>
                    <a:pt x="2834" y="2020"/>
                    <a:pt x="2834" y="2020"/>
                    <a:pt x="2834" y="2020"/>
                  </a:cubicBezTo>
                  <a:cubicBezTo>
                    <a:pt x="2849" y="1989"/>
                    <a:pt x="2862" y="1958"/>
                    <a:pt x="2873" y="1925"/>
                  </a:cubicBezTo>
                  <a:cubicBezTo>
                    <a:pt x="3113" y="1925"/>
                    <a:pt x="3113" y="1925"/>
                    <a:pt x="3113" y="1925"/>
                  </a:cubicBezTo>
                  <a:cubicBezTo>
                    <a:pt x="3220" y="1925"/>
                    <a:pt x="3308" y="1838"/>
                    <a:pt x="3308" y="1731"/>
                  </a:cubicBezTo>
                  <a:cubicBezTo>
                    <a:pt x="3308" y="1624"/>
                    <a:pt x="3220" y="1536"/>
                    <a:pt x="3113" y="1536"/>
                  </a:cubicBezTo>
                  <a:close/>
                  <a:moveTo>
                    <a:pt x="2269" y="2061"/>
                  </a:moveTo>
                  <a:cubicBezTo>
                    <a:pt x="2087" y="2061"/>
                    <a:pt x="1939" y="1913"/>
                    <a:pt x="1939" y="1731"/>
                  </a:cubicBezTo>
                  <a:cubicBezTo>
                    <a:pt x="1939" y="1548"/>
                    <a:pt x="2087" y="1400"/>
                    <a:pt x="2269" y="1400"/>
                  </a:cubicBezTo>
                  <a:cubicBezTo>
                    <a:pt x="2452" y="1400"/>
                    <a:pt x="2600" y="1548"/>
                    <a:pt x="2600" y="1731"/>
                  </a:cubicBezTo>
                  <a:cubicBezTo>
                    <a:pt x="2600" y="1913"/>
                    <a:pt x="2452" y="2061"/>
                    <a:pt x="2269" y="20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grpSp>
        <p:nvGrpSpPr>
          <p:cNvPr id="39" name="Group 10">
            <a:extLst>
              <a:ext uri="{FF2B5EF4-FFF2-40B4-BE49-F238E27FC236}">
                <a16:creationId xmlns:a16="http://schemas.microsoft.com/office/drawing/2014/main" id="{8D600EC6-F139-4C39-8EBB-38500E987054}"/>
              </a:ext>
            </a:extLst>
          </p:cNvPr>
          <p:cNvGrpSpPr>
            <a:grpSpLocks noChangeAspect="1"/>
          </p:cNvGrpSpPr>
          <p:nvPr/>
        </p:nvGrpSpPr>
        <p:grpSpPr bwMode="auto">
          <a:xfrm>
            <a:off x="692630" y="2100959"/>
            <a:ext cx="457396" cy="426682"/>
            <a:chOff x="1078" y="-61"/>
            <a:chExt cx="3604" cy="3362"/>
          </a:xfrm>
        </p:grpSpPr>
        <p:sp>
          <p:nvSpPr>
            <p:cNvPr id="40" name="Freeform 11">
              <a:extLst>
                <a:ext uri="{FF2B5EF4-FFF2-40B4-BE49-F238E27FC236}">
                  <a16:creationId xmlns:a16="http://schemas.microsoft.com/office/drawing/2014/main" id="{B6C0EED3-6F2F-434B-8716-04E63FB02037}"/>
                </a:ext>
              </a:extLst>
            </p:cNvPr>
            <p:cNvSpPr>
              <a:spLocks noEditPoints="1"/>
            </p:cNvSpPr>
            <p:nvPr/>
          </p:nvSpPr>
          <p:spPr bwMode="auto">
            <a:xfrm>
              <a:off x="1420" y="357"/>
              <a:ext cx="2915" cy="2531"/>
            </a:xfrm>
            <a:custGeom>
              <a:avLst/>
              <a:gdLst>
                <a:gd name="T0" fmla="*/ 3519 w 3525"/>
                <a:gd name="T1" fmla="*/ 1562 h 3066"/>
                <a:gd name="T2" fmla="*/ 3523 w 3525"/>
                <a:gd name="T3" fmla="*/ 1551 h 3066"/>
                <a:gd name="T4" fmla="*/ 3524 w 3525"/>
                <a:gd name="T5" fmla="*/ 1541 h 3066"/>
                <a:gd name="T6" fmla="*/ 3525 w 3525"/>
                <a:gd name="T7" fmla="*/ 1532 h 3066"/>
                <a:gd name="T8" fmla="*/ 3524 w 3525"/>
                <a:gd name="T9" fmla="*/ 1520 h 3066"/>
                <a:gd name="T10" fmla="*/ 3521 w 3525"/>
                <a:gd name="T11" fmla="*/ 1509 h 3066"/>
                <a:gd name="T12" fmla="*/ 3517 w 3525"/>
                <a:gd name="T13" fmla="*/ 1498 h 3066"/>
                <a:gd name="T14" fmla="*/ 3513 w 3525"/>
                <a:gd name="T15" fmla="*/ 1489 h 3066"/>
                <a:gd name="T16" fmla="*/ 2678 w 3525"/>
                <a:gd name="T17" fmla="*/ 38 h 3066"/>
                <a:gd name="T18" fmla="*/ 2671 w 3525"/>
                <a:gd name="T19" fmla="*/ 29 h 3066"/>
                <a:gd name="T20" fmla="*/ 2663 w 3525"/>
                <a:gd name="T21" fmla="*/ 21 h 3066"/>
                <a:gd name="T22" fmla="*/ 2653 w 3525"/>
                <a:gd name="T23" fmla="*/ 14 h 3066"/>
                <a:gd name="T24" fmla="*/ 2646 w 3525"/>
                <a:gd name="T25" fmla="*/ 10 h 3066"/>
                <a:gd name="T26" fmla="*/ 2635 w 3525"/>
                <a:gd name="T27" fmla="*/ 5 h 3066"/>
                <a:gd name="T28" fmla="*/ 2624 w 3525"/>
                <a:gd name="T29" fmla="*/ 2 h 3066"/>
                <a:gd name="T30" fmla="*/ 2614 w 3525"/>
                <a:gd name="T31" fmla="*/ 1 h 3066"/>
                <a:gd name="T32" fmla="*/ 931 w 3525"/>
                <a:gd name="T33" fmla="*/ 0 h 3066"/>
                <a:gd name="T34" fmla="*/ 921 w 3525"/>
                <a:gd name="T35" fmla="*/ 1 h 3066"/>
                <a:gd name="T36" fmla="*/ 910 w 3525"/>
                <a:gd name="T37" fmla="*/ 3 h 3066"/>
                <a:gd name="T38" fmla="*/ 899 w 3525"/>
                <a:gd name="T39" fmla="*/ 6 h 3066"/>
                <a:gd name="T40" fmla="*/ 888 w 3525"/>
                <a:gd name="T41" fmla="*/ 12 h 3066"/>
                <a:gd name="T42" fmla="*/ 881 w 3525"/>
                <a:gd name="T43" fmla="*/ 16 h 3066"/>
                <a:gd name="T44" fmla="*/ 873 w 3525"/>
                <a:gd name="T45" fmla="*/ 23 h 3066"/>
                <a:gd name="T46" fmla="*/ 865 w 3525"/>
                <a:gd name="T47" fmla="*/ 31 h 3066"/>
                <a:gd name="T48" fmla="*/ 858 w 3525"/>
                <a:gd name="T49" fmla="*/ 40 h 3066"/>
                <a:gd name="T50" fmla="*/ 13 w 3525"/>
                <a:gd name="T51" fmla="*/ 1488 h 3066"/>
                <a:gd name="T52" fmla="*/ 8 w 3525"/>
                <a:gd name="T53" fmla="*/ 1496 h 3066"/>
                <a:gd name="T54" fmla="*/ 4 w 3525"/>
                <a:gd name="T55" fmla="*/ 1506 h 3066"/>
                <a:gd name="T56" fmla="*/ 2 w 3525"/>
                <a:gd name="T57" fmla="*/ 1517 h 3066"/>
                <a:gd name="T58" fmla="*/ 0 w 3525"/>
                <a:gd name="T59" fmla="*/ 1529 h 3066"/>
                <a:gd name="T60" fmla="*/ 0 w 3525"/>
                <a:gd name="T61" fmla="*/ 1537 h 3066"/>
                <a:gd name="T62" fmla="*/ 2 w 3525"/>
                <a:gd name="T63" fmla="*/ 1549 h 3066"/>
                <a:gd name="T64" fmla="*/ 4 w 3525"/>
                <a:gd name="T65" fmla="*/ 1560 h 3066"/>
                <a:gd name="T66" fmla="*/ 8 w 3525"/>
                <a:gd name="T67" fmla="*/ 1570 h 3066"/>
                <a:gd name="T68" fmla="*/ 13 w 3525"/>
                <a:gd name="T69" fmla="*/ 1578 h 3066"/>
                <a:gd name="T70" fmla="*/ 858 w 3525"/>
                <a:gd name="T71" fmla="*/ 3026 h 3066"/>
                <a:gd name="T72" fmla="*/ 865 w 3525"/>
                <a:gd name="T73" fmla="*/ 3035 h 3066"/>
                <a:gd name="T74" fmla="*/ 874 w 3525"/>
                <a:gd name="T75" fmla="*/ 3045 h 3066"/>
                <a:gd name="T76" fmla="*/ 885 w 3525"/>
                <a:gd name="T77" fmla="*/ 3053 h 3066"/>
                <a:gd name="T78" fmla="*/ 898 w 3525"/>
                <a:gd name="T79" fmla="*/ 3059 h 3066"/>
                <a:gd name="T80" fmla="*/ 911 w 3525"/>
                <a:gd name="T81" fmla="*/ 3063 h 3066"/>
                <a:gd name="T82" fmla="*/ 931 w 3525"/>
                <a:gd name="T83" fmla="*/ 3066 h 3066"/>
                <a:gd name="T84" fmla="*/ 2606 w 3525"/>
                <a:gd name="T85" fmla="*/ 3066 h 3066"/>
                <a:gd name="T86" fmla="*/ 2607 w 3525"/>
                <a:gd name="T87" fmla="*/ 3066 h 3066"/>
                <a:gd name="T88" fmla="*/ 2630 w 3525"/>
                <a:gd name="T89" fmla="*/ 3062 h 3066"/>
                <a:gd name="T90" fmla="*/ 2648 w 3525"/>
                <a:gd name="T91" fmla="*/ 3055 h 3066"/>
                <a:gd name="T92" fmla="*/ 2656 w 3525"/>
                <a:gd name="T93" fmla="*/ 3050 h 3066"/>
                <a:gd name="T94" fmla="*/ 2666 w 3525"/>
                <a:gd name="T95" fmla="*/ 3042 h 3066"/>
                <a:gd name="T96" fmla="*/ 2674 w 3525"/>
                <a:gd name="T97" fmla="*/ 3033 h 3066"/>
                <a:gd name="T98" fmla="*/ 2681 w 3525"/>
                <a:gd name="T99" fmla="*/ 3022 h 3066"/>
                <a:gd name="T100" fmla="*/ 3515 w 3525"/>
                <a:gd name="T101" fmla="*/ 1573 h 3066"/>
                <a:gd name="T102" fmla="*/ 2606 w 3525"/>
                <a:gd name="T103" fmla="*/ 263 h 3066"/>
                <a:gd name="T104" fmla="*/ 2454 w 3525"/>
                <a:gd name="T105" fmla="*/ 175 h 3066"/>
                <a:gd name="T106" fmla="*/ 240 w 3525"/>
                <a:gd name="T107" fmla="*/ 1446 h 3066"/>
                <a:gd name="T108" fmla="*/ 240 w 3525"/>
                <a:gd name="T109" fmla="*/ 1620 h 3066"/>
                <a:gd name="T110" fmla="*/ 1083 w 3525"/>
                <a:gd name="T111" fmla="*/ 2891 h 3066"/>
                <a:gd name="T112" fmla="*/ 3286 w 3525"/>
                <a:gd name="T113" fmla="*/ 162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25" h="3066">
                  <a:moveTo>
                    <a:pt x="3516" y="1570"/>
                  </a:moveTo>
                  <a:cubicBezTo>
                    <a:pt x="3517" y="1569"/>
                    <a:pt x="3517" y="1569"/>
                    <a:pt x="3517" y="1568"/>
                  </a:cubicBezTo>
                  <a:cubicBezTo>
                    <a:pt x="3518" y="1567"/>
                    <a:pt x="3518" y="1566"/>
                    <a:pt x="3518" y="1565"/>
                  </a:cubicBezTo>
                  <a:cubicBezTo>
                    <a:pt x="3519" y="1564"/>
                    <a:pt x="3519" y="1563"/>
                    <a:pt x="3519" y="1562"/>
                  </a:cubicBezTo>
                  <a:cubicBezTo>
                    <a:pt x="3520" y="1561"/>
                    <a:pt x="3520" y="1561"/>
                    <a:pt x="3520" y="1560"/>
                  </a:cubicBezTo>
                  <a:cubicBezTo>
                    <a:pt x="3521" y="1559"/>
                    <a:pt x="3521" y="1558"/>
                    <a:pt x="3521" y="1557"/>
                  </a:cubicBezTo>
                  <a:cubicBezTo>
                    <a:pt x="3521" y="1556"/>
                    <a:pt x="3522" y="1555"/>
                    <a:pt x="3522" y="1554"/>
                  </a:cubicBezTo>
                  <a:cubicBezTo>
                    <a:pt x="3522" y="1553"/>
                    <a:pt x="3522" y="1552"/>
                    <a:pt x="3523" y="1551"/>
                  </a:cubicBezTo>
                  <a:cubicBezTo>
                    <a:pt x="3523" y="1550"/>
                    <a:pt x="3523" y="1550"/>
                    <a:pt x="3523" y="1549"/>
                  </a:cubicBezTo>
                  <a:cubicBezTo>
                    <a:pt x="3523" y="1548"/>
                    <a:pt x="3523" y="1547"/>
                    <a:pt x="3524" y="1546"/>
                  </a:cubicBezTo>
                  <a:cubicBezTo>
                    <a:pt x="3524" y="1545"/>
                    <a:pt x="3524" y="1544"/>
                    <a:pt x="3524" y="1543"/>
                  </a:cubicBezTo>
                  <a:cubicBezTo>
                    <a:pt x="3524" y="1542"/>
                    <a:pt x="3524" y="1541"/>
                    <a:pt x="3524" y="1541"/>
                  </a:cubicBezTo>
                  <a:cubicBezTo>
                    <a:pt x="3524" y="1540"/>
                    <a:pt x="3524" y="1538"/>
                    <a:pt x="3524" y="1537"/>
                  </a:cubicBezTo>
                  <a:cubicBezTo>
                    <a:pt x="3524" y="1536"/>
                    <a:pt x="3525" y="1535"/>
                    <a:pt x="3525" y="1534"/>
                  </a:cubicBezTo>
                  <a:cubicBezTo>
                    <a:pt x="3525" y="1534"/>
                    <a:pt x="3525" y="1533"/>
                    <a:pt x="3525" y="1533"/>
                  </a:cubicBezTo>
                  <a:cubicBezTo>
                    <a:pt x="3525" y="1533"/>
                    <a:pt x="3525" y="1532"/>
                    <a:pt x="3525" y="1532"/>
                  </a:cubicBezTo>
                  <a:cubicBezTo>
                    <a:pt x="3525" y="1531"/>
                    <a:pt x="3524" y="1530"/>
                    <a:pt x="3524" y="1529"/>
                  </a:cubicBezTo>
                  <a:cubicBezTo>
                    <a:pt x="3524" y="1528"/>
                    <a:pt x="3524" y="1526"/>
                    <a:pt x="3524" y="1525"/>
                  </a:cubicBezTo>
                  <a:cubicBezTo>
                    <a:pt x="3524" y="1525"/>
                    <a:pt x="3524" y="1524"/>
                    <a:pt x="3524" y="1523"/>
                  </a:cubicBezTo>
                  <a:cubicBezTo>
                    <a:pt x="3524" y="1522"/>
                    <a:pt x="3524" y="1521"/>
                    <a:pt x="3524" y="1520"/>
                  </a:cubicBezTo>
                  <a:cubicBezTo>
                    <a:pt x="3523" y="1519"/>
                    <a:pt x="3523" y="1518"/>
                    <a:pt x="3523" y="1517"/>
                  </a:cubicBezTo>
                  <a:cubicBezTo>
                    <a:pt x="3523" y="1516"/>
                    <a:pt x="3523" y="1515"/>
                    <a:pt x="3523" y="1515"/>
                  </a:cubicBezTo>
                  <a:cubicBezTo>
                    <a:pt x="3522" y="1514"/>
                    <a:pt x="3522" y="1513"/>
                    <a:pt x="3522" y="1512"/>
                  </a:cubicBezTo>
                  <a:cubicBezTo>
                    <a:pt x="3522" y="1511"/>
                    <a:pt x="3521" y="1510"/>
                    <a:pt x="3521" y="1509"/>
                  </a:cubicBezTo>
                  <a:cubicBezTo>
                    <a:pt x="3521" y="1508"/>
                    <a:pt x="3521" y="1507"/>
                    <a:pt x="3520" y="1506"/>
                  </a:cubicBezTo>
                  <a:cubicBezTo>
                    <a:pt x="3520" y="1505"/>
                    <a:pt x="3520" y="1505"/>
                    <a:pt x="3519" y="1504"/>
                  </a:cubicBezTo>
                  <a:cubicBezTo>
                    <a:pt x="3519" y="1503"/>
                    <a:pt x="3519" y="1502"/>
                    <a:pt x="3518" y="1501"/>
                  </a:cubicBezTo>
                  <a:cubicBezTo>
                    <a:pt x="3518" y="1500"/>
                    <a:pt x="3518" y="1499"/>
                    <a:pt x="3517" y="1498"/>
                  </a:cubicBezTo>
                  <a:cubicBezTo>
                    <a:pt x="3517" y="1497"/>
                    <a:pt x="3517" y="1497"/>
                    <a:pt x="3516" y="1496"/>
                  </a:cubicBezTo>
                  <a:cubicBezTo>
                    <a:pt x="3516" y="1495"/>
                    <a:pt x="3515" y="1494"/>
                    <a:pt x="3515" y="1493"/>
                  </a:cubicBezTo>
                  <a:cubicBezTo>
                    <a:pt x="3514" y="1492"/>
                    <a:pt x="3514" y="1491"/>
                    <a:pt x="3513" y="1490"/>
                  </a:cubicBezTo>
                  <a:cubicBezTo>
                    <a:pt x="3513" y="1490"/>
                    <a:pt x="3513" y="1490"/>
                    <a:pt x="3513" y="1489"/>
                  </a:cubicBezTo>
                  <a:cubicBezTo>
                    <a:pt x="2682" y="44"/>
                    <a:pt x="2682" y="44"/>
                    <a:pt x="2682" y="44"/>
                  </a:cubicBezTo>
                  <a:cubicBezTo>
                    <a:pt x="2682" y="44"/>
                    <a:pt x="2681" y="44"/>
                    <a:pt x="2681" y="43"/>
                  </a:cubicBezTo>
                  <a:cubicBezTo>
                    <a:pt x="2681" y="42"/>
                    <a:pt x="2680" y="41"/>
                    <a:pt x="2679" y="40"/>
                  </a:cubicBezTo>
                  <a:cubicBezTo>
                    <a:pt x="2679" y="39"/>
                    <a:pt x="2678" y="38"/>
                    <a:pt x="2678" y="38"/>
                  </a:cubicBezTo>
                  <a:cubicBezTo>
                    <a:pt x="2677" y="37"/>
                    <a:pt x="2677" y="36"/>
                    <a:pt x="2676" y="36"/>
                  </a:cubicBezTo>
                  <a:cubicBezTo>
                    <a:pt x="2676" y="35"/>
                    <a:pt x="2675" y="34"/>
                    <a:pt x="2674" y="33"/>
                  </a:cubicBezTo>
                  <a:cubicBezTo>
                    <a:pt x="2674" y="33"/>
                    <a:pt x="2673" y="32"/>
                    <a:pt x="2672" y="31"/>
                  </a:cubicBezTo>
                  <a:cubicBezTo>
                    <a:pt x="2672" y="30"/>
                    <a:pt x="2671" y="30"/>
                    <a:pt x="2671" y="29"/>
                  </a:cubicBezTo>
                  <a:cubicBezTo>
                    <a:pt x="2670" y="28"/>
                    <a:pt x="2669" y="28"/>
                    <a:pt x="2669" y="27"/>
                  </a:cubicBezTo>
                  <a:cubicBezTo>
                    <a:pt x="2668" y="26"/>
                    <a:pt x="2667" y="26"/>
                    <a:pt x="2667" y="25"/>
                  </a:cubicBezTo>
                  <a:cubicBezTo>
                    <a:pt x="2666" y="24"/>
                    <a:pt x="2665" y="24"/>
                    <a:pt x="2665" y="23"/>
                  </a:cubicBezTo>
                  <a:cubicBezTo>
                    <a:pt x="2664" y="22"/>
                    <a:pt x="2663" y="22"/>
                    <a:pt x="2663" y="21"/>
                  </a:cubicBezTo>
                  <a:cubicBezTo>
                    <a:pt x="2662" y="21"/>
                    <a:pt x="2661" y="20"/>
                    <a:pt x="2660" y="19"/>
                  </a:cubicBezTo>
                  <a:cubicBezTo>
                    <a:pt x="2659" y="19"/>
                    <a:pt x="2659" y="18"/>
                    <a:pt x="2658" y="17"/>
                  </a:cubicBezTo>
                  <a:cubicBezTo>
                    <a:pt x="2657" y="17"/>
                    <a:pt x="2657" y="17"/>
                    <a:pt x="2656" y="16"/>
                  </a:cubicBezTo>
                  <a:cubicBezTo>
                    <a:pt x="2655" y="15"/>
                    <a:pt x="2654" y="15"/>
                    <a:pt x="2653" y="14"/>
                  </a:cubicBezTo>
                  <a:cubicBezTo>
                    <a:pt x="2652" y="14"/>
                    <a:pt x="2651" y="13"/>
                    <a:pt x="2650" y="12"/>
                  </a:cubicBezTo>
                  <a:cubicBezTo>
                    <a:pt x="2650" y="12"/>
                    <a:pt x="2650" y="12"/>
                    <a:pt x="2650" y="12"/>
                  </a:cubicBezTo>
                  <a:cubicBezTo>
                    <a:pt x="2649" y="12"/>
                    <a:pt x="2649" y="12"/>
                    <a:pt x="2649" y="12"/>
                  </a:cubicBezTo>
                  <a:cubicBezTo>
                    <a:pt x="2648" y="11"/>
                    <a:pt x="2647" y="10"/>
                    <a:pt x="2646" y="10"/>
                  </a:cubicBezTo>
                  <a:cubicBezTo>
                    <a:pt x="2645" y="9"/>
                    <a:pt x="2644" y="9"/>
                    <a:pt x="2643" y="9"/>
                  </a:cubicBezTo>
                  <a:cubicBezTo>
                    <a:pt x="2642" y="8"/>
                    <a:pt x="2642" y="8"/>
                    <a:pt x="2641" y="8"/>
                  </a:cubicBezTo>
                  <a:cubicBezTo>
                    <a:pt x="2640" y="7"/>
                    <a:pt x="2639" y="7"/>
                    <a:pt x="2638" y="6"/>
                  </a:cubicBezTo>
                  <a:cubicBezTo>
                    <a:pt x="2637" y="6"/>
                    <a:pt x="2636" y="6"/>
                    <a:pt x="2635" y="5"/>
                  </a:cubicBezTo>
                  <a:cubicBezTo>
                    <a:pt x="2634" y="5"/>
                    <a:pt x="2634" y="5"/>
                    <a:pt x="2633" y="4"/>
                  </a:cubicBezTo>
                  <a:cubicBezTo>
                    <a:pt x="2632" y="4"/>
                    <a:pt x="2631" y="4"/>
                    <a:pt x="2630" y="4"/>
                  </a:cubicBezTo>
                  <a:cubicBezTo>
                    <a:pt x="2629" y="3"/>
                    <a:pt x="2628" y="3"/>
                    <a:pt x="2627" y="3"/>
                  </a:cubicBezTo>
                  <a:cubicBezTo>
                    <a:pt x="2626" y="3"/>
                    <a:pt x="2625" y="2"/>
                    <a:pt x="2624" y="2"/>
                  </a:cubicBezTo>
                  <a:cubicBezTo>
                    <a:pt x="2623" y="2"/>
                    <a:pt x="2623" y="2"/>
                    <a:pt x="2622" y="2"/>
                  </a:cubicBezTo>
                  <a:cubicBezTo>
                    <a:pt x="2621" y="2"/>
                    <a:pt x="2620" y="1"/>
                    <a:pt x="2619" y="1"/>
                  </a:cubicBezTo>
                  <a:cubicBezTo>
                    <a:pt x="2618" y="1"/>
                    <a:pt x="2617" y="1"/>
                    <a:pt x="2616" y="1"/>
                  </a:cubicBezTo>
                  <a:cubicBezTo>
                    <a:pt x="2615" y="1"/>
                    <a:pt x="2614" y="1"/>
                    <a:pt x="2614" y="1"/>
                  </a:cubicBezTo>
                  <a:cubicBezTo>
                    <a:pt x="2613" y="0"/>
                    <a:pt x="2611" y="0"/>
                    <a:pt x="2610" y="0"/>
                  </a:cubicBezTo>
                  <a:cubicBezTo>
                    <a:pt x="2609" y="0"/>
                    <a:pt x="2608" y="0"/>
                    <a:pt x="2607" y="0"/>
                  </a:cubicBezTo>
                  <a:cubicBezTo>
                    <a:pt x="2606" y="0"/>
                    <a:pt x="2606" y="0"/>
                    <a:pt x="2606" y="0"/>
                  </a:cubicBezTo>
                  <a:cubicBezTo>
                    <a:pt x="931" y="0"/>
                    <a:pt x="931" y="0"/>
                    <a:pt x="931" y="0"/>
                  </a:cubicBezTo>
                  <a:cubicBezTo>
                    <a:pt x="931" y="0"/>
                    <a:pt x="930" y="0"/>
                    <a:pt x="930" y="0"/>
                  </a:cubicBezTo>
                  <a:cubicBezTo>
                    <a:pt x="929" y="0"/>
                    <a:pt x="928" y="0"/>
                    <a:pt x="927" y="0"/>
                  </a:cubicBezTo>
                  <a:cubicBezTo>
                    <a:pt x="926" y="0"/>
                    <a:pt x="925" y="0"/>
                    <a:pt x="924" y="1"/>
                  </a:cubicBezTo>
                  <a:cubicBezTo>
                    <a:pt x="923" y="1"/>
                    <a:pt x="922" y="1"/>
                    <a:pt x="921" y="1"/>
                  </a:cubicBezTo>
                  <a:cubicBezTo>
                    <a:pt x="920" y="1"/>
                    <a:pt x="919" y="1"/>
                    <a:pt x="918" y="1"/>
                  </a:cubicBezTo>
                  <a:cubicBezTo>
                    <a:pt x="917" y="1"/>
                    <a:pt x="916" y="1"/>
                    <a:pt x="915" y="2"/>
                  </a:cubicBezTo>
                  <a:cubicBezTo>
                    <a:pt x="914" y="2"/>
                    <a:pt x="913" y="2"/>
                    <a:pt x="913" y="2"/>
                  </a:cubicBezTo>
                  <a:cubicBezTo>
                    <a:pt x="912" y="2"/>
                    <a:pt x="911" y="3"/>
                    <a:pt x="910" y="3"/>
                  </a:cubicBezTo>
                  <a:cubicBezTo>
                    <a:pt x="909" y="3"/>
                    <a:pt x="908" y="3"/>
                    <a:pt x="907" y="4"/>
                  </a:cubicBezTo>
                  <a:cubicBezTo>
                    <a:pt x="906" y="4"/>
                    <a:pt x="905" y="4"/>
                    <a:pt x="904" y="4"/>
                  </a:cubicBezTo>
                  <a:cubicBezTo>
                    <a:pt x="903" y="5"/>
                    <a:pt x="903" y="5"/>
                    <a:pt x="902" y="5"/>
                  </a:cubicBezTo>
                  <a:cubicBezTo>
                    <a:pt x="901" y="6"/>
                    <a:pt x="900" y="6"/>
                    <a:pt x="899" y="6"/>
                  </a:cubicBezTo>
                  <a:cubicBezTo>
                    <a:pt x="898" y="7"/>
                    <a:pt x="897" y="7"/>
                    <a:pt x="896" y="8"/>
                  </a:cubicBezTo>
                  <a:cubicBezTo>
                    <a:pt x="895" y="8"/>
                    <a:pt x="895" y="8"/>
                    <a:pt x="894" y="8"/>
                  </a:cubicBezTo>
                  <a:cubicBezTo>
                    <a:pt x="893" y="9"/>
                    <a:pt x="892" y="9"/>
                    <a:pt x="891" y="10"/>
                  </a:cubicBezTo>
                  <a:cubicBezTo>
                    <a:pt x="890" y="10"/>
                    <a:pt x="889" y="11"/>
                    <a:pt x="888" y="12"/>
                  </a:cubicBezTo>
                  <a:cubicBezTo>
                    <a:pt x="888" y="12"/>
                    <a:pt x="887" y="12"/>
                    <a:pt x="887" y="12"/>
                  </a:cubicBezTo>
                  <a:cubicBezTo>
                    <a:pt x="887" y="12"/>
                    <a:pt x="887" y="12"/>
                    <a:pt x="887" y="12"/>
                  </a:cubicBezTo>
                  <a:cubicBezTo>
                    <a:pt x="886" y="13"/>
                    <a:pt x="885" y="14"/>
                    <a:pt x="884" y="14"/>
                  </a:cubicBezTo>
                  <a:cubicBezTo>
                    <a:pt x="883" y="15"/>
                    <a:pt x="882" y="15"/>
                    <a:pt x="881" y="16"/>
                  </a:cubicBezTo>
                  <a:cubicBezTo>
                    <a:pt x="880" y="16"/>
                    <a:pt x="880" y="17"/>
                    <a:pt x="879" y="17"/>
                  </a:cubicBezTo>
                  <a:cubicBezTo>
                    <a:pt x="878" y="18"/>
                    <a:pt x="878" y="19"/>
                    <a:pt x="877" y="19"/>
                  </a:cubicBezTo>
                  <a:cubicBezTo>
                    <a:pt x="876" y="20"/>
                    <a:pt x="875" y="21"/>
                    <a:pt x="874" y="21"/>
                  </a:cubicBezTo>
                  <a:cubicBezTo>
                    <a:pt x="874" y="22"/>
                    <a:pt x="873" y="22"/>
                    <a:pt x="873" y="23"/>
                  </a:cubicBezTo>
                  <a:cubicBezTo>
                    <a:pt x="872" y="23"/>
                    <a:pt x="871" y="24"/>
                    <a:pt x="870" y="25"/>
                  </a:cubicBezTo>
                  <a:cubicBezTo>
                    <a:pt x="870" y="25"/>
                    <a:pt x="869" y="26"/>
                    <a:pt x="868" y="27"/>
                  </a:cubicBezTo>
                  <a:cubicBezTo>
                    <a:pt x="868" y="28"/>
                    <a:pt x="867" y="28"/>
                    <a:pt x="866" y="29"/>
                  </a:cubicBezTo>
                  <a:cubicBezTo>
                    <a:pt x="866" y="29"/>
                    <a:pt x="865" y="30"/>
                    <a:pt x="865" y="31"/>
                  </a:cubicBezTo>
                  <a:cubicBezTo>
                    <a:pt x="864" y="32"/>
                    <a:pt x="863" y="32"/>
                    <a:pt x="863" y="33"/>
                  </a:cubicBezTo>
                  <a:cubicBezTo>
                    <a:pt x="862" y="34"/>
                    <a:pt x="861" y="35"/>
                    <a:pt x="861" y="36"/>
                  </a:cubicBezTo>
                  <a:cubicBezTo>
                    <a:pt x="860" y="36"/>
                    <a:pt x="860" y="37"/>
                    <a:pt x="860" y="37"/>
                  </a:cubicBezTo>
                  <a:cubicBezTo>
                    <a:pt x="859" y="38"/>
                    <a:pt x="858" y="39"/>
                    <a:pt x="858" y="40"/>
                  </a:cubicBezTo>
                  <a:cubicBezTo>
                    <a:pt x="857" y="41"/>
                    <a:pt x="856" y="42"/>
                    <a:pt x="856" y="43"/>
                  </a:cubicBezTo>
                  <a:cubicBezTo>
                    <a:pt x="856" y="43"/>
                    <a:pt x="856" y="43"/>
                    <a:pt x="856" y="44"/>
                  </a:cubicBezTo>
                  <a:cubicBezTo>
                    <a:pt x="13" y="1488"/>
                    <a:pt x="13" y="1488"/>
                    <a:pt x="13" y="1488"/>
                  </a:cubicBezTo>
                  <a:cubicBezTo>
                    <a:pt x="13" y="1488"/>
                    <a:pt x="13" y="1488"/>
                    <a:pt x="13" y="1488"/>
                  </a:cubicBezTo>
                  <a:cubicBezTo>
                    <a:pt x="12" y="1489"/>
                    <a:pt x="12" y="1489"/>
                    <a:pt x="12" y="1489"/>
                  </a:cubicBezTo>
                  <a:cubicBezTo>
                    <a:pt x="12" y="1489"/>
                    <a:pt x="12" y="1490"/>
                    <a:pt x="11" y="1490"/>
                  </a:cubicBezTo>
                  <a:cubicBezTo>
                    <a:pt x="11" y="1491"/>
                    <a:pt x="10" y="1492"/>
                    <a:pt x="10" y="1493"/>
                  </a:cubicBezTo>
                  <a:cubicBezTo>
                    <a:pt x="9" y="1494"/>
                    <a:pt x="9" y="1495"/>
                    <a:pt x="8" y="1496"/>
                  </a:cubicBezTo>
                  <a:cubicBezTo>
                    <a:pt x="8" y="1497"/>
                    <a:pt x="8" y="1497"/>
                    <a:pt x="7" y="1498"/>
                  </a:cubicBezTo>
                  <a:cubicBezTo>
                    <a:pt x="7" y="1499"/>
                    <a:pt x="7" y="1500"/>
                    <a:pt x="6" y="1501"/>
                  </a:cubicBezTo>
                  <a:cubicBezTo>
                    <a:pt x="6" y="1502"/>
                    <a:pt x="5" y="1503"/>
                    <a:pt x="5" y="1504"/>
                  </a:cubicBezTo>
                  <a:cubicBezTo>
                    <a:pt x="5" y="1504"/>
                    <a:pt x="5" y="1505"/>
                    <a:pt x="4" y="1506"/>
                  </a:cubicBezTo>
                  <a:cubicBezTo>
                    <a:pt x="4" y="1507"/>
                    <a:pt x="4" y="1508"/>
                    <a:pt x="3" y="1509"/>
                  </a:cubicBezTo>
                  <a:cubicBezTo>
                    <a:pt x="3" y="1510"/>
                    <a:pt x="3" y="1511"/>
                    <a:pt x="3" y="1512"/>
                  </a:cubicBezTo>
                  <a:cubicBezTo>
                    <a:pt x="2" y="1513"/>
                    <a:pt x="2" y="1514"/>
                    <a:pt x="2" y="1514"/>
                  </a:cubicBezTo>
                  <a:cubicBezTo>
                    <a:pt x="2" y="1515"/>
                    <a:pt x="2" y="1516"/>
                    <a:pt x="2" y="1517"/>
                  </a:cubicBezTo>
                  <a:cubicBezTo>
                    <a:pt x="1" y="1518"/>
                    <a:pt x="1" y="1519"/>
                    <a:pt x="1" y="1520"/>
                  </a:cubicBezTo>
                  <a:cubicBezTo>
                    <a:pt x="1" y="1521"/>
                    <a:pt x="1" y="1522"/>
                    <a:pt x="1" y="1523"/>
                  </a:cubicBezTo>
                  <a:cubicBezTo>
                    <a:pt x="1" y="1524"/>
                    <a:pt x="0" y="1525"/>
                    <a:pt x="0" y="1526"/>
                  </a:cubicBezTo>
                  <a:cubicBezTo>
                    <a:pt x="0" y="1527"/>
                    <a:pt x="0" y="1528"/>
                    <a:pt x="0" y="1529"/>
                  </a:cubicBezTo>
                  <a:cubicBezTo>
                    <a:pt x="0" y="1530"/>
                    <a:pt x="0" y="1531"/>
                    <a:pt x="0" y="1532"/>
                  </a:cubicBezTo>
                  <a:cubicBezTo>
                    <a:pt x="0" y="1532"/>
                    <a:pt x="0" y="1533"/>
                    <a:pt x="0" y="1533"/>
                  </a:cubicBezTo>
                  <a:cubicBezTo>
                    <a:pt x="0" y="1533"/>
                    <a:pt x="0" y="1534"/>
                    <a:pt x="0" y="1534"/>
                  </a:cubicBezTo>
                  <a:cubicBezTo>
                    <a:pt x="0" y="1535"/>
                    <a:pt x="0" y="1536"/>
                    <a:pt x="0" y="1537"/>
                  </a:cubicBezTo>
                  <a:cubicBezTo>
                    <a:pt x="0" y="1538"/>
                    <a:pt x="0" y="1539"/>
                    <a:pt x="0" y="1540"/>
                  </a:cubicBezTo>
                  <a:cubicBezTo>
                    <a:pt x="0" y="1541"/>
                    <a:pt x="1" y="1542"/>
                    <a:pt x="1" y="1543"/>
                  </a:cubicBezTo>
                  <a:cubicBezTo>
                    <a:pt x="1" y="1544"/>
                    <a:pt x="1" y="1545"/>
                    <a:pt x="1" y="1546"/>
                  </a:cubicBezTo>
                  <a:cubicBezTo>
                    <a:pt x="1" y="1547"/>
                    <a:pt x="1" y="1548"/>
                    <a:pt x="2" y="1549"/>
                  </a:cubicBezTo>
                  <a:cubicBezTo>
                    <a:pt x="2" y="1550"/>
                    <a:pt x="2" y="1551"/>
                    <a:pt x="2" y="1551"/>
                  </a:cubicBezTo>
                  <a:cubicBezTo>
                    <a:pt x="2" y="1552"/>
                    <a:pt x="2" y="1553"/>
                    <a:pt x="3" y="1554"/>
                  </a:cubicBezTo>
                  <a:cubicBezTo>
                    <a:pt x="3" y="1555"/>
                    <a:pt x="3" y="1556"/>
                    <a:pt x="3" y="1557"/>
                  </a:cubicBezTo>
                  <a:cubicBezTo>
                    <a:pt x="4" y="1558"/>
                    <a:pt x="4" y="1559"/>
                    <a:pt x="4" y="1560"/>
                  </a:cubicBezTo>
                  <a:cubicBezTo>
                    <a:pt x="5" y="1561"/>
                    <a:pt x="5" y="1561"/>
                    <a:pt x="5" y="1562"/>
                  </a:cubicBezTo>
                  <a:cubicBezTo>
                    <a:pt x="5" y="1563"/>
                    <a:pt x="6" y="1564"/>
                    <a:pt x="6" y="1565"/>
                  </a:cubicBezTo>
                  <a:cubicBezTo>
                    <a:pt x="7" y="1566"/>
                    <a:pt x="7" y="1567"/>
                    <a:pt x="7" y="1568"/>
                  </a:cubicBezTo>
                  <a:cubicBezTo>
                    <a:pt x="8" y="1569"/>
                    <a:pt x="8" y="1569"/>
                    <a:pt x="8" y="1570"/>
                  </a:cubicBezTo>
                  <a:cubicBezTo>
                    <a:pt x="9" y="1571"/>
                    <a:pt x="9" y="1572"/>
                    <a:pt x="10" y="1573"/>
                  </a:cubicBezTo>
                  <a:cubicBezTo>
                    <a:pt x="10" y="1574"/>
                    <a:pt x="11" y="1575"/>
                    <a:pt x="11" y="1576"/>
                  </a:cubicBezTo>
                  <a:cubicBezTo>
                    <a:pt x="12" y="1576"/>
                    <a:pt x="12" y="1577"/>
                    <a:pt x="12" y="1577"/>
                  </a:cubicBezTo>
                  <a:cubicBezTo>
                    <a:pt x="13" y="1578"/>
                    <a:pt x="13" y="1578"/>
                    <a:pt x="13" y="1578"/>
                  </a:cubicBezTo>
                  <a:cubicBezTo>
                    <a:pt x="13" y="1578"/>
                    <a:pt x="13" y="1578"/>
                    <a:pt x="13" y="1578"/>
                  </a:cubicBezTo>
                  <a:cubicBezTo>
                    <a:pt x="856" y="3022"/>
                    <a:pt x="856" y="3022"/>
                    <a:pt x="856" y="3022"/>
                  </a:cubicBezTo>
                  <a:cubicBezTo>
                    <a:pt x="856" y="3023"/>
                    <a:pt x="856" y="3023"/>
                    <a:pt x="856" y="3023"/>
                  </a:cubicBezTo>
                  <a:cubicBezTo>
                    <a:pt x="856" y="3024"/>
                    <a:pt x="857" y="3025"/>
                    <a:pt x="858" y="3026"/>
                  </a:cubicBezTo>
                  <a:cubicBezTo>
                    <a:pt x="858" y="3027"/>
                    <a:pt x="859" y="3028"/>
                    <a:pt x="860" y="3029"/>
                  </a:cubicBezTo>
                  <a:cubicBezTo>
                    <a:pt x="860" y="3030"/>
                    <a:pt x="861" y="3031"/>
                    <a:pt x="862" y="3032"/>
                  </a:cubicBezTo>
                  <a:cubicBezTo>
                    <a:pt x="862" y="3032"/>
                    <a:pt x="863" y="3033"/>
                    <a:pt x="863" y="3033"/>
                  </a:cubicBezTo>
                  <a:cubicBezTo>
                    <a:pt x="864" y="3034"/>
                    <a:pt x="864" y="3035"/>
                    <a:pt x="865" y="3035"/>
                  </a:cubicBezTo>
                  <a:cubicBezTo>
                    <a:pt x="866" y="3037"/>
                    <a:pt x="867" y="3038"/>
                    <a:pt x="868" y="3039"/>
                  </a:cubicBezTo>
                  <a:cubicBezTo>
                    <a:pt x="869" y="3039"/>
                    <a:pt x="869" y="3040"/>
                    <a:pt x="870" y="3040"/>
                  </a:cubicBezTo>
                  <a:cubicBezTo>
                    <a:pt x="870" y="3041"/>
                    <a:pt x="871" y="3041"/>
                    <a:pt x="871" y="3042"/>
                  </a:cubicBezTo>
                  <a:cubicBezTo>
                    <a:pt x="872" y="3043"/>
                    <a:pt x="873" y="3044"/>
                    <a:pt x="874" y="3045"/>
                  </a:cubicBezTo>
                  <a:cubicBezTo>
                    <a:pt x="875" y="3046"/>
                    <a:pt x="876" y="3046"/>
                    <a:pt x="877" y="3047"/>
                  </a:cubicBezTo>
                  <a:cubicBezTo>
                    <a:pt x="878" y="3048"/>
                    <a:pt x="879" y="3048"/>
                    <a:pt x="879" y="3049"/>
                  </a:cubicBezTo>
                  <a:cubicBezTo>
                    <a:pt x="880" y="3049"/>
                    <a:pt x="880" y="3049"/>
                    <a:pt x="881" y="3050"/>
                  </a:cubicBezTo>
                  <a:cubicBezTo>
                    <a:pt x="882" y="3051"/>
                    <a:pt x="884" y="3052"/>
                    <a:pt x="885" y="3053"/>
                  </a:cubicBezTo>
                  <a:cubicBezTo>
                    <a:pt x="886" y="3053"/>
                    <a:pt x="887" y="3054"/>
                    <a:pt x="887" y="3054"/>
                  </a:cubicBezTo>
                  <a:cubicBezTo>
                    <a:pt x="887" y="3054"/>
                    <a:pt x="887" y="3054"/>
                    <a:pt x="888" y="3054"/>
                  </a:cubicBezTo>
                  <a:cubicBezTo>
                    <a:pt x="888" y="3054"/>
                    <a:pt x="888" y="3055"/>
                    <a:pt x="889" y="3055"/>
                  </a:cubicBezTo>
                  <a:cubicBezTo>
                    <a:pt x="892" y="3056"/>
                    <a:pt x="895" y="3058"/>
                    <a:pt x="898" y="3059"/>
                  </a:cubicBezTo>
                  <a:cubicBezTo>
                    <a:pt x="898" y="3059"/>
                    <a:pt x="898" y="3059"/>
                    <a:pt x="898" y="3059"/>
                  </a:cubicBezTo>
                  <a:cubicBezTo>
                    <a:pt x="899" y="3059"/>
                    <a:pt x="899" y="3060"/>
                    <a:pt x="899" y="3060"/>
                  </a:cubicBezTo>
                  <a:cubicBezTo>
                    <a:pt x="902" y="3061"/>
                    <a:pt x="905" y="3062"/>
                    <a:pt x="907" y="3062"/>
                  </a:cubicBezTo>
                  <a:cubicBezTo>
                    <a:pt x="908" y="3063"/>
                    <a:pt x="909" y="3063"/>
                    <a:pt x="911" y="3063"/>
                  </a:cubicBezTo>
                  <a:cubicBezTo>
                    <a:pt x="913" y="3064"/>
                    <a:pt x="915" y="3064"/>
                    <a:pt x="917" y="3065"/>
                  </a:cubicBezTo>
                  <a:cubicBezTo>
                    <a:pt x="919" y="3065"/>
                    <a:pt x="920" y="3065"/>
                    <a:pt x="921" y="3065"/>
                  </a:cubicBezTo>
                  <a:cubicBezTo>
                    <a:pt x="924" y="3065"/>
                    <a:pt x="927" y="3066"/>
                    <a:pt x="929" y="3066"/>
                  </a:cubicBezTo>
                  <a:cubicBezTo>
                    <a:pt x="930" y="3066"/>
                    <a:pt x="930" y="3066"/>
                    <a:pt x="931" y="3066"/>
                  </a:cubicBezTo>
                  <a:cubicBezTo>
                    <a:pt x="931" y="3066"/>
                    <a:pt x="931" y="3066"/>
                    <a:pt x="931" y="3066"/>
                  </a:cubicBezTo>
                  <a:cubicBezTo>
                    <a:pt x="931" y="3066"/>
                    <a:pt x="931" y="3066"/>
                    <a:pt x="931" y="3066"/>
                  </a:cubicBezTo>
                  <a:cubicBezTo>
                    <a:pt x="931" y="3066"/>
                    <a:pt x="931" y="3066"/>
                    <a:pt x="931" y="3066"/>
                  </a:cubicBezTo>
                  <a:cubicBezTo>
                    <a:pt x="2606" y="3066"/>
                    <a:pt x="2606" y="3066"/>
                    <a:pt x="2606" y="3066"/>
                  </a:cubicBezTo>
                  <a:cubicBezTo>
                    <a:pt x="2606" y="3066"/>
                    <a:pt x="2606" y="3066"/>
                    <a:pt x="2606" y="3066"/>
                  </a:cubicBezTo>
                  <a:cubicBezTo>
                    <a:pt x="2606" y="3066"/>
                    <a:pt x="2606" y="3066"/>
                    <a:pt x="2606" y="3066"/>
                  </a:cubicBezTo>
                  <a:cubicBezTo>
                    <a:pt x="2606" y="3066"/>
                    <a:pt x="2606" y="3066"/>
                    <a:pt x="2606" y="3066"/>
                  </a:cubicBezTo>
                  <a:cubicBezTo>
                    <a:pt x="2606" y="3066"/>
                    <a:pt x="2607" y="3066"/>
                    <a:pt x="2607" y="3066"/>
                  </a:cubicBezTo>
                  <a:cubicBezTo>
                    <a:pt x="2610" y="3066"/>
                    <a:pt x="2613" y="3065"/>
                    <a:pt x="2616" y="3065"/>
                  </a:cubicBezTo>
                  <a:cubicBezTo>
                    <a:pt x="2617" y="3065"/>
                    <a:pt x="2618" y="3065"/>
                    <a:pt x="2619" y="3065"/>
                  </a:cubicBezTo>
                  <a:cubicBezTo>
                    <a:pt x="2622" y="3064"/>
                    <a:pt x="2624" y="3064"/>
                    <a:pt x="2626" y="3063"/>
                  </a:cubicBezTo>
                  <a:cubicBezTo>
                    <a:pt x="2627" y="3063"/>
                    <a:pt x="2629" y="3063"/>
                    <a:pt x="2630" y="3062"/>
                  </a:cubicBezTo>
                  <a:cubicBezTo>
                    <a:pt x="2632" y="3062"/>
                    <a:pt x="2635" y="3061"/>
                    <a:pt x="2638" y="3060"/>
                  </a:cubicBezTo>
                  <a:cubicBezTo>
                    <a:pt x="2638" y="3059"/>
                    <a:pt x="2639" y="3059"/>
                    <a:pt x="2639" y="3059"/>
                  </a:cubicBezTo>
                  <a:cubicBezTo>
                    <a:pt x="2639" y="3059"/>
                    <a:pt x="2639" y="3059"/>
                    <a:pt x="2639" y="3059"/>
                  </a:cubicBezTo>
                  <a:cubicBezTo>
                    <a:pt x="2642" y="3058"/>
                    <a:pt x="2645" y="3056"/>
                    <a:pt x="2648" y="3055"/>
                  </a:cubicBezTo>
                  <a:cubicBezTo>
                    <a:pt x="2649" y="3054"/>
                    <a:pt x="2649" y="3054"/>
                    <a:pt x="2649" y="3054"/>
                  </a:cubicBezTo>
                  <a:cubicBezTo>
                    <a:pt x="2650" y="3054"/>
                    <a:pt x="2650" y="3054"/>
                    <a:pt x="2650" y="3054"/>
                  </a:cubicBezTo>
                  <a:cubicBezTo>
                    <a:pt x="2650" y="3054"/>
                    <a:pt x="2651" y="3053"/>
                    <a:pt x="2652" y="3053"/>
                  </a:cubicBezTo>
                  <a:cubicBezTo>
                    <a:pt x="2653" y="3052"/>
                    <a:pt x="2655" y="3051"/>
                    <a:pt x="2656" y="3050"/>
                  </a:cubicBezTo>
                  <a:cubicBezTo>
                    <a:pt x="2657" y="3049"/>
                    <a:pt x="2657" y="3049"/>
                    <a:pt x="2658" y="3049"/>
                  </a:cubicBezTo>
                  <a:cubicBezTo>
                    <a:pt x="2659" y="3048"/>
                    <a:pt x="2659" y="3048"/>
                    <a:pt x="2660" y="3047"/>
                  </a:cubicBezTo>
                  <a:cubicBezTo>
                    <a:pt x="2661" y="3046"/>
                    <a:pt x="2662" y="3046"/>
                    <a:pt x="2663" y="3045"/>
                  </a:cubicBezTo>
                  <a:cubicBezTo>
                    <a:pt x="2664" y="3044"/>
                    <a:pt x="2665" y="3043"/>
                    <a:pt x="2666" y="3042"/>
                  </a:cubicBezTo>
                  <a:cubicBezTo>
                    <a:pt x="2666" y="3041"/>
                    <a:pt x="2667" y="3041"/>
                    <a:pt x="2668" y="3040"/>
                  </a:cubicBezTo>
                  <a:cubicBezTo>
                    <a:pt x="2668" y="3040"/>
                    <a:pt x="2668" y="3039"/>
                    <a:pt x="2669" y="3039"/>
                  </a:cubicBezTo>
                  <a:cubicBezTo>
                    <a:pt x="2670" y="3038"/>
                    <a:pt x="2671" y="3037"/>
                    <a:pt x="2672" y="3035"/>
                  </a:cubicBezTo>
                  <a:cubicBezTo>
                    <a:pt x="2673" y="3034"/>
                    <a:pt x="2674" y="3034"/>
                    <a:pt x="2674" y="3033"/>
                  </a:cubicBezTo>
                  <a:cubicBezTo>
                    <a:pt x="2675" y="3032"/>
                    <a:pt x="2675" y="3032"/>
                    <a:pt x="2675" y="3032"/>
                  </a:cubicBezTo>
                  <a:cubicBezTo>
                    <a:pt x="2676" y="3031"/>
                    <a:pt x="2677" y="3030"/>
                    <a:pt x="2677" y="3029"/>
                  </a:cubicBezTo>
                  <a:cubicBezTo>
                    <a:pt x="2678" y="3028"/>
                    <a:pt x="2679" y="3027"/>
                    <a:pt x="2679" y="3026"/>
                  </a:cubicBezTo>
                  <a:cubicBezTo>
                    <a:pt x="2680" y="3025"/>
                    <a:pt x="2681" y="3024"/>
                    <a:pt x="2681" y="3022"/>
                  </a:cubicBezTo>
                  <a:cubicBezTo>
                    <a:pt x="2681" y="3022"/>
                    <a:pt x="2682" y="3022"/>
                    <a:pt x="2682" y="3022"/>
                  </a:cubicBezTo>
                  <a:cubicBezTo>
                    <a:pt x="3513" y="1577"/>
                    <a:pt x="3513" y="1577"/>
                    <a:pt x="3513" y="1577"/>
                  </a:cubicBezTo>
                  <a:cubicBezTo>
                    <a:pt x="3513" y="1576"/>
                    <a:pt x="3513" y="1576"/>
                    <a:pt x="3513" y="1576"/>
                  </a:cubicBezTo>
                  <a:cubicBezTo>
                    <a:pt x="3514" y="1575"/>
                    <a:pt x="3514" y="1574"/>
                    <a:pt x="3515" y="1573"/>
                  </a:cubicBezTo>
                  <a:cubicBezTo>
                    <a:pt x="3515" y="1572"/>
                    <a:pt x="3516" y="1571"/>
                    <a:pt x="3516" y="1570"/>
                  </a:cubicBezTo>
                  <a:close/>
                  <a:moveTo>
                    <a:pt x="3286" y="1446"/>
                  </a:moveTo>
                  <a:cubicBezTo>
                    <a:pt x="1920" y="1446"/>
                    <a:pt x="1920" y="1446"/>
                    <a:pt x="1920" y="1446"/>
                  </a:cubicBezTo>
                  <a:cubicBezTo>
                    <a:pt x="2606" y="263"/>
                    <a:pt x="2606" y="263"/>
                    <a:pt x="2606" y="263"/>
                  </a:cubicBezTo>
                  <a:lnTo>
                    <a:pt x="3286" y="1446"/>
                  </a:lnTo>
                  <a:close/>
                  <a:moveTo>
                    <a:pt x="1768" y="1359"/>
                  </a:moveTo>
                  <a:cubicBezTo>
                    <a:pt x="1083" y="175"/>
                    <a:pt x="1083" y="175"/>
                    <a:pt x="1083" y="175"/>
                  </a:cubicBezTo>
                  <a:cubicBezTo>
                    <a:pt x="2454" y="175"/>
                    <a:pt x="2454" y="175"/>
                    <a:pt x="2454" y="175"/>
                  </a:cubicBezTo>
                  <a:lnTo>
                    <a:pt x="1768" y="1359"/>
                  </a:lnTo>
                  <a:close/>
                  <a:moveTo>
                    <a:pt x="931" y="262"/>
                  </a:moveTo>
                  <a:cubicBezTo>
                    <a:pt x="1617" y="1446"/>
                    <a:pt x="1617" y="1446"/>
                    <a:pt x="1617" y="1446"/>
                  </a:cubicBezTo>
                  <a:cubicBezTo>
                    <a:pt x="240" y="1446"/>
                    <a:pt x="240" y="1446"/>
                    <a:pt x="240" y="1446"/>
                  </a:cubicBezTo>
                  <a:lnTo>
                    <a:pt x="931" y="262"/>
                  </a:lnTo>
                  <a:close/>
                  <a:moveTo>
                    <a:pt x="1617" y="1620"/>
                  </a:moveTo>
                  <a:cubicBezTo>
                    <a:pt x="931" y="2804"/>
                    <a:pt x="931" y="2804"/>
                    <a:pt x="931" y="2804"/>
                  </a:cubicBezTo>
                  <a:cubicBezTo>
                    <a:pt x="240" y="1620"/>
                    <a:pt x="240" y="1620"/>
                    <a:pt x="240" y="1620"/>
                  </a:cubicBezTo>
                  <a:lnTo>
                    <a:pt x="1617" y="1620"/>
                  </a:lnTo>
                  <a:close/>
                  <a:moveTo>
                    <a:pt x="1768" y="1707"/>
                  </a:moveTo>
                  <a:cubicBezTo>
                    <a:pt x="2454" y="2891"/>
                    <a:pt x="2454" y="2891"/>
                    <a:pt x="2454" y="2891"/>
                  </a:cubicBezTo>
                  <a:cubicBezTo>
                    <a:pt x="1083" y="2891"/>
                    <a:pt x="1083" y="2891"/>
                    <a:pt x="1083" y="2891"/>
                  </a:cubicBezTo>
                  <a:lnTo>
                    <a:pt x="1768" y="1707"/>
                  </a:lnTo>
                  <a:close/>
                  <a:moveTo>
                    <a:pt x="2606" y="2803"/>
                  </a:moveTo>
                  <a:cubicBezTo>
                    <a:pt x="1920" y="1620"/>
                    <a:pt x="1920" y="1620"/>
                    <a:pt x="1920" y="1620"/>
                  </a:cubicBezTo>
                  <a:cubicBezTo>
                    <a:pt x="3286" y="1620"/>
                    <a:pt x="3286" y="1620"/>
                    <a:pt x="3286" y="1620"/>
                  </a:cubicBezTo>
                  <a:lnTo>
                    <a:pt x="2606" y="2803"/>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1" name="Freeform 12">
              <a:extLst>
                <a:ext uri="{FF2B5EF4-FFF2-40B4-BE49-F238E27FC236}">
                  <a16:creationId xmlns:a16="http://schemas.microsoft.com/office/drawing/2014/main" id="{26E2FB98-9068-4D65-AF08-B174106C84DF}"/>
                </a:ext>
              </a:extLst>
            </p:cNvPr>
            <p:cNvSpPr>
              <a:spLocks/>
            </p:cNvSpPr>
            <p:nvPr/>
          </p:nvSpPr>
          <p:spPr bwMode="auto">
            <a:xfrm>
              <a:off x="2402" y="1143"/>
              <a:ext cx="946" cy="954"/>
            </a:xfrm>
            <a:custGeom>
              <a:avLst/>
              <a:gdLst>
                <a:gd name="T0" fmla="*/ 1005 w 1145"/>
                <a:gd name="T1" fmla="*/ 321 h 1156"/>
                <a:gd name="T2" fmla="*/ 827 w 1145"/>
                <a:gd name="T3" fmla="*/ 1015 h 1156"/>
                <a:gd name="T4" fmla="*/ 140 w 1145"/>
                <a:gd name="T5" fmla="*/ 835 h 1156"/>
                <a:gd name="T6" fmla="*/ 318 w 1145"/>
                <a:gd name="T7" fmla="*/ 141 h 1156"/>
                <a:gd name="T8" fmla="*/ 1005 w 1145"/>
                <a:gd name="T9" fmla="*/ 321 h 1156"/>
              </a:gdLst>
              <a:ahLst/>
              <a:cxnLst>
                <a:cxn ang="0">
                  <a:pos x="T0" y="T1"/>
                </a:cxn>
                <a:cxn ang="0">
                  <a:pos x="T2" y="T3"/>
                </a:cxn>
                <a:cxn ang="0">
                  <a:pos x="T4" y="T5"/>
                </a:cxn>
                <a:cxn ang="0">
                  <a:pos x="T6" y="T7"/>
                </a:cxn>
                <a:cxn ang="0">
                  <a:pos x="T8" y="T9"/>
                </a:cxn>
              </a:cxnLst>
              <a:rect l="0" t="0" r="r" b="b"/>
              <a:pathLst>
                <a:path w="1145" h="1156">
                  <a:moveTo>
                    <a:pt x="1005" y="321"/>
                  </a:moveTo>
                  <a:cubicBezTo>
                    <a:pt x="1145" y="565"/>
                    <a:pt x="1069" y="873"/>
                    <a:pt x="827" y="1015"/>
                  </a:cubicBezTo>
                  <a:cubicBezTo>
                    <a:pt x="585" y="1156"/>
                    <a:pt x="280" y="1079"/>
                    <a:pt x="140" y="835"/>
                  </a:cubicBezTo>
                  <a:cubicBezTo>
                    <a:pt x="0" y="591"/>
                    <a:pt x="76" y="282"/>
                    <a:pt x="318" y="141"/>
                  </a:cubicBezTo>
                  <a:cubicBezTo>
                    <a:pt x="559" y="0"/>
                    <a:pt x="865" y="77"/>
                    <a:pt x="1005" y="321"/>
                  </a:cubicBezTo>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2" name="Freeform 13">
              <a:extLst>
                <a:ext uri="{FF2B5EF4-FFF2-40B4-BE49-F238E27FC236}">
                  <a16:creationId xmlns:a16="http://schemas.microsoft.com/office/drawing/2014/main" id="{17EA7EC7-B8B1-4871-97FD-58DF9C205FF2}"/>
                </a:ext>
              </a:extLst>
            </p:cNvPr>
            <p:cNvSpPr>
              <a:spLocks noEditPoints="1"/>
            </p:cNvSpPr>
            <p:nvPr/>
          </p:nvSpPr>
          <p:spPr bwMode="auto">
            <a:xfrm>
              <a:off x="1078" y="-61"/>
              <a:ext cx="2973" cy="3362"/>
            </a:xfrm>
            <a:custGeom>
              <a:avLst/>
              <a:gdLst>
                <a:gd name="T0" fmla="*/ 3455 w 3596"/>
                <a:gd name="T1" fmla="*/ 3241 h 4072"/>
                <a:gd name="T2" fmla="*/ 3263 w 3596"/>
                <a:gd name="T3" fmla="*/ 3931 h 4072"/>
                <a:gd name="T4" fmla="*/ 2573 w 3596"/>
                <a:gd name="T5" fmla="*/ 3740 h 4072"/>
                <a:gd name="T6" fmla="*/ 2764 w 3596"/>
                <a:gd name="T7" fmla="*/ 3050 h 4072"/>
                <a:gd name="T8" fmla="*/ 3455 w 3596"/>
                <a:gd name="T9" fmla="*/ 3241 h 4072"/>
                <a:gd name="T10" fmla="*/ 505 w 3596"/>
                <a:gd name="T11" fmla="*/ 1525 h 4072"/>
                <a:gd name="T12" fmla="*/ 0 w 3596"/>
                <a:gd name="T13" fmla="*/ 2036 h 4072"/>
                <a:gd name="T14" fmla="*/ 505 w 3596"/>
                <a:gd name="T15" fmla="*/ 2546 h 4072"/>
                <a:gd name="T16" fmla="*/ 1009 w 3596"/>
                <a:gd name="T17" fmla="*/ 2036 h 4072"/>
                <a:gd name="T18" fmla="*/ 505 w 3596"/>
                <a:gd name="T19" fmla="*/ 1525 h 4072"/>
                <a:gd name="T20" fmla="*/ 2764 w 3596"/>
                <a:gd name="T21" fmla="*/ 1027 h 4072"/>
                <a:gd name="T22" fmla="*/ 3455 w 3596"/>
                <a:gd name="T23" fmla="*/ 835 h 4072"/>
                <a:gd name="T24" fmla="*/ 3263 w 3596"/>
                <a:gd name="T25" fmla="*/ 141 h 4072"/>
                <a:gd name="T26" fmla="*/ 2573 w 3596"/>
                <a:gd name="T27" fmla="*/ 334 h 4072"/>
                <a:gd name="T28" fmla="*/ 2764 w 3596"/>
                <a:gd name="T29" fmla="*/ 1027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6" h="4072">
                  <a:moveTo>
                    <a:pt x="3455" y="3241"/>
                  </a:moveTo>
                  <a:cubicBezTo>
                    <a:pt x="3596" y="3484"/>
                    <a:pt x="3506" y="3791"/>
                    <a:pt x="3263" y="3931"/>
                  </a:cubicBezTo>
                  <a:cubicBezTo>
                    <a:pt x="3020" y="4072"/>
                    <a:pt x="2713" y="3982"/>
                    <a:pt x="2573" y="3740"/>
                  </a:cubicBezTo>
                  <a:cubicBezTo>
                    <a:pt x="2432" y="3497"/>
                    <a:pt x="2521" y="3190"/>
                    <a:pt x="2764" y="3050"/>
                  </a:cubicBezTo>
                  <a:cubicBezTo>
                    <a:pt x="3007" y="2909"/>
                    <a:pt x="3314" y="2999"/>
                    <a:pt x="3455" y="3241"/>
                  </a:cubicBezTo>
                  <a:close/>
                  <a:moveTo>
                    <a:pt x="505" y="1525"/>
                  </a:moveTo>
                  <a:cubicBezTo>
                    <a:pt x="226" y="1525"/>
                    <a:pt x="0" y="1754"/>
                    <a:pt x="0" y="2036"/>
                  </a:cubicBezTo>
                  <a:cubicBezTo>
                    <a:pt x="0" y="2318"/>
                    <a:pt x="226" y="2546"/>
                    <a:pt x="505" y="2546"/>
                  </a:cubicBezTo>
                  <a:cubicBezTo>
                    <a:pt x="783" y="2546"/>
                    <a:pt x="1009" y="2318"/>
                    <a:pt x="1009" y="2036"/>
                  </a:cubicBezTo>
                  <a:cubicBezTo>
                    <a:pt x="1009" y="1754"/>
                    <a:pt x="783" y="1525"/>
                    <a:pt x="505" y="1525"/>
                  </a:cubicBezTo>
                  <a:close/>
                  <a:moveTo>
                    <a:pt x="2764" y="1027"/>
                  </a:moveTo>
                  <a:cubicBezTo>
                    <a:pt x="3007" y="1169"/>
                    <a:pt x="3314" y="1079"/>
                    <a:pt x="3455" y="835"/>
                  </a:cubicBezTo>
                  <a:cubicBezTo>
                    <a:pt x="3596" y="591"/>
                    <a:pt x="3506" y="283"/>
                    <a:pt x="3263" y="141"/>
                  </a:cubicBezTo>
                  <a:cubicBezTo>
                    <a:pt x="3020" y="0"/>
                    <a:pt x="2713" y="90"/>
                    <a:pt x="2573" y="334"/>
                  </a:cubicBezTo>
                  <a:cubicBezTo>
                    <a:pt x="2432" y="578"/>
                    <a:pt x="2521" y="886"/>
                    <a:pt x="2764" y="102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43" name="Freeform 14">
              <a:extLst>
                <a:ext uri="{FF2B5EF4-FFF2-40B4-BE49-F238E27FC236}">
                  <a16:creationId xmlns:a16="http://schemas.microsoft.com/office/drawing/2014/main" id="{B5BCCA0B-0ADF-4290-ACD2-D6F4EA87D90D}"/>
                </a:ext>
              </a:extLst>
            </p:cNvPr>
            <p:cNvSpPr>
              <a:spLocks noEditPoints="1"/>
            </p:cNvSpPr>
            <p:nvPr/>
          </p:nvSpPr>
          <p:spPr bwMode="auto">
            <a:xfrm>
              <a:off x="1704" y="-61"/>
              <a:ext cx="2978" cy="3362"/>
            </a:xfrm>
            <a:custGeom>
              <a:avLst/>
              <a:gdLst>
                <a:gd name="T0" fmla="*/ 1018 w 3602"/>
                <a:gd name="T1" fmla="*/ 334 h 4072"/>
                <a:gd name="T2" fmla="*/ 827 w 3602"/>
                <a:gd name="T3" fmla="*/ 1027 h 4072"/>
                <a:gd name="T4" fmla="*/ 140 w 3602"/>
                <a:gd name="T5" fmla="*/ 835 h 4072"/>
                <a:gd name="T6" fmla="*/ 331 w 3602"/>
                <a:gd name="T7" fmla="*/ 141 h 4072"/>
                <a:gd name="T8" fmla="*/ 1018 w 3602"/>
                <a:gd name="T9" fmla="*/ 334 h 4072"/>
                <a:gd name="T10" fmla="*/ 3091 w 3602"/>
                <a:gd name="T11" fmla="*/ 1525 h 4072"/>
                <a:gd name="T12" fmla="*/ 2580 w 3602"/>
                <a:gd name="T13" fmla="*/ 2036 h 4072"/>
                <a:gd name="T14" fmla="*/ 3091 w 3602"/>
                <a:gd name="T15" fmla="*/ 2546 h 4072"/>
                <a:gd name="T16" fmla="*/ 3602 w 3602"/>
                <a:gd name="T17" fmla="*/ 2036 h 4072"/>
                <a:gd name="T18" fmla="*/ 3091 w 3602"/>
                <a:gd name="T19" fmla="*/ 1525 h 4072"/>
                <a:gd name="T20" fmla="*/ 827 w 3602"/>
                <a:gd name="T21" fmla="*/ 3050 h 4072"/>
                <a:gd name="T22" fmla="*/ 140 w 3602"/>
                <a:gd name="T23" fmla="*/ 3241 h 4072"/>
                <a:gd name="T24" fmla="*/ 331 w 3602"/>
                <a:gd name="T25" fmla="*/ 3931 h 4072"/>
                <a:gd name="T26" fmla="*/ 1018 w 3602"/>
                <a:gd name="T27" fmla="*/ 3740 h 4072"/>
                <a:gd name="T28" fmla="*/ 827 w 3602"/>
                <a:gd name="T29" fmla="*/ 3050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2" h="4072">
                  <a:moveTo>
                    <a:pt x="1018" y="334"/>
                  </a:moveTo>
                  <a:cubicBezTo>
                    <a:pt x="1158" y="578"/>
                    <a:pt x="1069" y="886"/>
                    <a:pt x="827" y="1027"/>
                  </a:cubicBezTo>
                  <a:cubicBezTo>
                    <a:pt x="585" y="1169"/>
                    <a:pt x="280" y="1079"/>
                    <a:pt x="140" y="835"/>
                  </a:cubicBezTo>
                  <a:cubicBezTo>
                    <a:pt x="0" y="591"/>
                    <a:pt x="89" y="283"/>
                    <a:pt x="331" y="141"/>
                  </a:cubicBezTo>
                  <a:cubicBezTo>
                    <a:pt x="572" y="0"/>
                    <a:pt x="878" y="90"/>
                    <a:pt x="1018" y="334"/>
                  </a:cubicBezTo>
                  <a:close/>
                  <a:moveTo>
                    <a:pt x="3091" y="1525"/>
                  </a:moveTo>
                  <a:cubicBezTo>
                    <a:pt x="2809" y="1525"/>
                    <a:pt x="2580" y="1754"/>
                    <a:pt x="2580" y="2036"/>
                  </a:cubicBezTo>
                  <a:cubicBezTo>
                    <a:pt x="2580" y="2318"/>
                    <a:pt x="2809" y="2546"/>
                    <a:pt x="3091" y="2546"/>
                  </a:cubicBezTo>
                  <a:cubicBezTo>
                    <a:pt x="3373" y="2546"/>
                    <a:pt x="3602" y="2318"/>
                    <a:pt x="3602" y="2036"/>
                  </a:cubicBezTo>
                  <a:cubicBezTo>
                    <a:pt x="3602" y="1754"/>
                    <a:pt x="3373" y="1525"/>
                    <a:pt x="3091" y="1525"/>
                  </a:cubicBezTo>
                  <a:close/>
                  <a:moveTo>
                    <a:pt x="827" y="3050"/>
                  </a:moveTo>
                  <a:cubicBezTo>
                    <a:pt x="585" y="2909"/>
                    <a:pt x="280" y="2999"/>
                    <a:pt x="140" y="3241"/>
                  </a:cubicBezTo>
                  <a:cubicBezTo>
                    <a:pt x="0" y="3484"/>
                    <a:pt x="89" y="3791"/>
                    <a:pt x="331" y="3931"/>
                  </a:cubicBezTo>
                  <a:cubicBezTo>
                    <a:pt x="572" y="4072"/>
                    <a:pt x="878" y="3982"/>
                    <a:pt x="1018" y="3740"/>
                  </a:cubicBezTo>
                  <a:cubicBezTo>
                    <a:pt x="1158" y="3497"/>
                    <a:pt x="1069" y="3190"/>
                    <a:pt x="827" y="305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91440" rIns="91440" bIns="9144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spTree>
    <p:extLst>
      <p:ext uri="{BB962C8B-B14F-4D97-AF65-F5344CB8AC3E}">
        <p14:creationId xmlns:p14="http://schemas.microsoft.com/office/powerpoint/2010/main" val="1862815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a:t>
            </a:r>
            <a:br>
              <a:rPr lang="en-US" dirty="0"/>
            </a:br>
            <a:r>
              <a:rPr lang="en-US" sz="1800" dirty="0"/>
              <a:t>Device onboarding and device image management</a:t>
            </a:r>
            <a:endParaRPr lang="en-US" dirty="0"/>
          </a:p>
        </p:txBody>
      </p:sp>
      <p:sp>
        <p:nvSpPr>
          <p:cNvPr id="192" name="Rectangle 191"/>
          <p:cNvSpPr/>
          <p:nvPr/>
        </p:nvSpPr>
        <p:spPr bwMode="gray">
          <a:xfrm>
            <a:off x="275303" y="1508093"/>
            <a:ext cx="8594725" cy="3311462"/>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Light"/>
              <a:ea typeface="+mn-ea"/>
              <a:cs typeface="+mn-cs"/>
            </a:endParaRPr>
          </a:p>
        </p:txBody>
      </p:sp>
      <p:sp>
        <p:nvSpPr>
          <p:cNvPr id="3" name="Rounded Rectangle 2"/>
          <p:cNvSpPr/>
          <p:nvPr/>
        </p:nvSpPr>
        <p:spPr bwMode="gray">
          <a:xfrm>
            <a:off x="273050" y="1196975"/>
            <a:ext cx="8594725" cy="430887"/>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0" marR="0" lvl="0" indent="0" algn="ctr" defTabSz="6095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Light"/>
                <a:ea typeface="+mn-ea"/>
                <a:cs typeface="+mn-cs"/>
              </a:rPr>
              <a:t>Automate your device onboarding and management</a:t>
            </a:r>
          </a:p>
        </p:txBody>
      </p:sp>
      <p:grpSp>
        <p:nvGrpSpPr>
          <p:cNvPr id="9" name="Group 8">
            <a:extLst>
              <a:ext uri="{FF2B5EF4-FFF2-40B4-BE49-F238E27FC236}">
                <a16:creationId xmlns:a16="http://schemas.microsoft.com/office/drawing/2014/main" id="{15149FC4-B01C-6143-9BB7-C0A09FD2A9B5}"/>
              </a:ext>
            </a:extLst>
          </p:cNvPr>
          <p:cNvGrpSpPr/>
          <p:nvPr/>
        </p:nvGrpSpPr>
        <p:grpSpPr>
          <a:xfrm>
            <a:off x="349401" y="2094084"/>
            <a:ext cx="4381291" cy="2425165"/>
            <a:chOff x="445200" y="2094084"/>
            <a:chExt cx="4381291" cy="2425165"/>
          </a:xfrm>
        </p:grpSpPr>
        <p:sp>
          <p:nvSpPr>
            <p:cNvPr id="4" name="TextBox 3">
              <a:extLst>
                <a:ext uri="{FF2B5EF4-FFF2-40B4-BE49-F238E27FC236}">
                  <a16:creationId xmlns:a16="http://schemas.microsoft.com/office/drawing/2014/main" id="{203A48A1-90F4-3A42-862B-911925DDDC85}"/>
                </a:ext>
              </a:extLst>
            </p:cNvPr>
            <p:cNvSpPr txBox="1"/>
            <p:nvPr/>
          </p:nvSpPr>
          <p:spPr>
            <a:xfrm>
              <a:off x="445200" y="3607261"/>
              <a:ext cx="4381291"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Automation of time consuming device onboarding, allowing quicker time-to-value and consistency of deployment</a:t>
              </a:r>
            </a:p>
          </p:txBody>
        </p:sp>
        <p:sp>
          <p:nvSpPr>
            <p:cNvPr id="5" name="TextBox 4">
              <a:extLst>
                <a:ext uri="{FF2B5EF4-FFF2-40B4-BE49-F238E27FC236}">
                  <a16:creationId xmlns:a16="http://schemas.microsoft.com/office/drawing/2014/main" id="{56BC8C64-6474-4BE6-A221-B4FAEA60BA76}"/>
                </a:ext>
              </a:extLst>
            </p:cNvPr>
            <p:cNvSpPr txBox="1"/>
            <p:nvPr/>
          </p:nvSpPr>
          <p:spPr bwMode="gray">
            <a:xfrm>
              <a:off x="1779524" y="2750390"/>
              <a:ext cx="1712643" cy="646331"/>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Device </a:t>
              </a:r>
              <a:b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b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onboarding </a:t>
              </a:r>
            </a:p>
          </p:txBody>
        </p:sp>
        <p:sp>
          <p:nvSpPr>
            <p:cNvPr id="46" name="Oval 45">
              <a:extLst>
                <a:ext uri="{FF2B5EF4-FFF2-40B4-BE49-F238E27FC236}">
                  <a16:creationId xmlns:a16="http://schemas.microsoft.com/office/drawing/2014/main" id="{355235C9-113C-8448-A925-4DF93FB93C12}"/>
                </a:ext>
              </a:extLst>
            </p:cNvPr>
            <p:cNvSpPr>
              <a:spLocks noChangeAspect="1"/>
            </p:cNvSpPr>
            <p:nvPr/>
          </p:nvSpPr>
          <p:spPr>
            <a:xfrm>
              <a:off x="2407245" y="2094084"/>
              <a:ext cx="457200" cy="45720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Light"/>
                  <a:ea typeface="+mn-ea"/>
                  <a:cs typeface="+mn-cs"/>
                </a:rPr>
                <a:t>1</a:t>
              </a:r>
            </a:p>
          </p:txBody>
        </p:sp>
      </p:grpSp>
      <p:grpSp>
        <p:nvGrpSpPr>
          <p:cNvPr id="10" name="Group 9">
            <a:extLst>
              <a:ext uri="{FF2B5EF4-FFF2-40B4-BE49-F238E27FC236}">
                <a16:creationId xmlns:a16="http://schemas.microsoft.com/office/drawing/2014/main" id="{59FEB5F7-9575-5F40-ABC1-E6DA5755C85A}"/>
              </a:ext>
            </a:extLst>
          </p:cNvPr>
          <p:cNvGrpSpPr/>
          <p:nvPr/>
        </p:nvGrpSpPr>
        <p:grpSpPr>
          <a:xfrm>
            <a:off x="4726421" y="2094084"/>
            <a:ext cx="3871387" cy="2425165"/>
            <a:chOff x="4996388" y="2094084"/>
            <a:chExt cx="3871387" cy="2425165"/>
          </a:xfrm>
        </p:grpSpPr>
        <p:sp>
          <p:nvSpPr>
            <p:cNvPr id="40" name="TextBox 39">
              <a:extLst>
                <a:ext uri="{FF2B5EF4-FFF2-40B4-BE49-F238E27FC236}">
                  <a16:creationId xmlns:a16="http://schemas.microsoft.com/office/drawing/2014/main" id="{C9EE98EC-386A-944E-8AFE-336E4D81DA8C}"/>
                </a:ext>
              </a:extLst>
            </p:cNvPr>
            <p:cNvSpPr txBox="1"/>
            <p:nvPr/>
          </p:nvSpPr>
          <p:spPr bwMode="gray">
            <a:xfrm>
              <a:off x="5675657" y="2611890"/>
              <a:ext cx="2512848" cy="923330"/>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Software image management and network provisioning</a:t>
              </a:r>
            </a:p>
          </p:txBody>
        </p:sp>
        <p:sp>
          <p:nvSpPr>
            <p:cNvPr id="47" name="Oval 46">
              <a:extLst>
                <a:ext uri="{FF2B5EF4-FFF2-40B4-BE49-F238E27FC236}">
                  <a16:creationId xmlns:a16="http://schemas.microsoft.com/office/drawing/2014/main" id="{8CBD182C-AC0B-214F-8F9D-D07006FBC643}"/>
                </a:ext>
              </a:extLst>
            </p:cNvPr>
            <p:cNvSpPr>
              <a:spLocks noChangeAspect="1"/>
            </p:cNvSpPr>
            <p:nvPr/>
          </p:nvSpPr>
          <p:spPr>
            <a:xfrm>
              <a:off x="6703481" y="2094084"/>
              <a:ext cx="457200" cy="45720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Light"/>
                  <a:ea typeface="+mn-ea"/>
                  <a:cs typeface="+mn-cs"/>
                </a:rPr>
                <a:t>2</a:t>
              </a:r>
            </a:p>
          </p:txBody>
        </p:sp>
        <p:sp>
          <p:nvSpPr>
            <p:cNvPr id="53" name="TextBox 52">
              <a:extLst>
                <a:ext uri="{FF2B5EF4-FFF2-40B4-BE49-F238E27FC236}">
                  <a16:creationId xmlns:a16="http://schemas.microsoft.com/office/drawing/2014/main" id="{2D4A2314-12C4-BE47-9FDF-FC38259DA42D}"/>
                </a:ext>
              </a:extLst>
            </p:cNvPr>
            <p:cNvSpPr txBox="1"/>
            <p:nvPr/>
          </p:nvSpPr>
          <p:spPr>
            <a:xfrm>
              <a:off x="4996388" y="3607261"/>
              <a:ext cx="3871387"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Ensure consistency of network services through regular device image management</a:t>
              </a:r>
            </a:p>
          </p:txBody>
        </p:sp>
      </p:grpSp>
    </p:spTree>
    <p:extLst>
      <p:ext uri="{BB962C8B-B14F-4D97-AF65-F5344CB8AC3E}">
        <p14:creationId xmlns:p14="http://schemas.microsoft.com/office/powerpoint/2010/main" val="175732208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522" name="Data">
            <a:extLst>
              <a:ext uri="{FF2B5EF4-FFF2-40B4-BE49-F238E27FC236}">
                <a16:creationId xmlns:a16="http://schemas.microsoft.com/office/drawing/2014/main" id="{5A90ADB3-1CB1-7548-8747-94063DC9D39C}"/>
              </a:ext>
            </a:extLst>
          </p:cNvPr>
          <p:cNvGrpSpPr/>
          <p:nvPr/>
        </p:nvGrpSpPr>
        <p:grpSpPr>
          <a:xfrm>
            <a:off x="3971427" y="1838379"/>
            <a:ext cx="4299476" cy="3521634"/>
            <a:chOff x="8383924" y="-2098110"/>
            <a:chExt cx="10183673" cy="8341288"/>
          </a:xfrm>
        </p:grpSpPr>
        <p:grpSp>
          <p:nvGrpSpPr>
            <p:cNvPr id="523" name="Devices">
              <a:extLst>
                <a:ext uri="{FF2B5EF4-FFF2-40B4-BE49-F238E27FC236}">
                  <a16:creationId xmlns:a16="http://schemas.microsoft.com/office/drawing/2014/main" id="{6D844589-B704-EE4A-8C6E-194B07D65D32}"/>
                </a:ext>
              </a:extLst>
            </p:cNvPr>
            <p:cNvGrpSpPr/>
            <p:nvPr/>
          </p:nvGrpSpPr>
          <p:grpSpPr>
            <a:xfrm rot="13835862">
              <a:off x="9176854" y="651388"/>
              <a:ext cx="8341288" cy="2842291"/>
              <a:chOff x="6765851" y="304805"/>
              <a:chExt cx="13143012" cy="4478477"/>
            </a:xfrm>
            <a:solidFill>
              <a:schemeClr val="accent6">
                <a:lumMod val="60000"/>
                <a:lumOff val="40000"/>
              </a:schemeClr>
            </a:solidFill>
          </p:grpSpPr>
          <p:grpSp>
            <p:nvGrpSpPr>
              <p:cNvPr id="582" name="Group 581">
                <a:extLst>
                  <a:ext uri="{FF2B5EF4-FFF2-40B4-BE49-F238E27FC236}">
                    <a16:creationId xmlns:a16="http://schemas.microsoft.com/office/drawing/2014/main" id="{DFA50FEB-B959-E641-80B7-CA48696D1F09}"/>
                  </a:ext>
                </a:extLst>
              </p:cNvPr>
              <p:cNvGrpSpPr/>
              <p:nvPr/>
            </p:nvGrpSpPr>
            <p:grpSpPr>
              <a:xfrm>
                <a:off x="6765851" y="592931"/>
                <a:ext cx="12073270" cy="4190351"/>
                <a:chOff x="6765851" y="592931"/>
                <a:chExt cx="12073270" cy="4190351"/>
              </a:xfrm>
              <a:grpFill/>
            </p:grpSpPr>
            <p:sp>
              <p:nvSpPr>
                <p:cNvPr id="621" name="Oval 620">
                  <a:extLst>
                    <a:ext uri="{FF2B5EF4-FFF2-40B4-BE49-F238E27FC236}">
                      <a16:creationId xmlns:a16="http://schemas.microsoft.com/office/drawing/2014/main" id="{F414C084-90A2-ED40-AE9F-5CF7BD189F92}"/>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2" name="Oval 621">
                  <a:extLst>
                    <a:ext uri="{FF2B5EF4-FFF2-40B4-BE49-F238E27FC236}">
                      <a16:creationId xmlns:a16="http://schemas.microsoft.com/office/drawing/2014/main" id="{5A8D87E0-B52D-7942-BCCA-A6B1838798CE}"/>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3" name="Oval 622">
                  <a:extLst>
                    <a:ext uri="{FF2B5EF4-FFF2-40B4-BE49-F238E27FC236}">
                      <a16:creationId xmlns:a16="http://schemas.microsoft.com/office/drawing/2014/main" id="{FD77AB73-23D1-0E41-861A-D61F6A42D570}"/>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4" name="Oval 623">
                  <a:extLst>
                    <a:ext uri="{FF2B5EF4-FFF2-40B4-BE49-F238E27FC236}">
                      <a16:creationId xmlns:a16="http://schemas.microsoft.com/office/drawing/2014/main" id="{8C4916A7-9133-DB41-AAEC-61F13B6D4086}"/>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5" name="Oval 624">
                  <a:extLst>
                    <a:ext uri="{FF2B5EF4-FFF2-40B4-BE49-F238E27FC236}">
                      <a16:creationId xmlns:a16="http://schemas.microsoft.com/office/drawing/2014/main" id="{750BD3FE-C7F6-FB4C-B361-78C1136DC5AC}"/>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6" name="Oval 625">
                  <a:extLst>
                    <a:ext uri="{FF2B5EF4-FFF2-40B4-BE49-F238E27FC236}">
                      <a16:creationId xmlns:a16="http://schemas.microsoft.com/office/drawing/2014/main" id="{6F5AB153-22DB-3A4E-9EAC-6730E34B4F0D}"/>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7" name="Oval 626">
                  <a:extLst>
                    <a:ext uri="{FF2B5EF4-FFF2-40B4-BE49-F238E27FC236}">
                      <a16:creationId xmlns:a16="http://schemas.microsoft.com/office/drawing/2014/main" id="{CB758F42-A46C-434A-9ABD-E1B85AA2E831}"/>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8" name="Oval 627">
                  <a:extLst>
                    <a:ext uri="{FF2B5EF4-FFF2-40B4-BE49-F238E27FC236}">
                      <a16:creationId xmlns:a16="http://schemas.microsoft.com/office/drawing/2014/main" id="{0B77F45A-9069-5D4B-A197-8D26A8F9FA95}"/>
                    </a:ext>
                  </a:extLst>
                </p:cNvPr>
                <p:cNvSpPr/>
                <p:nvPr/>
              </p:nvSpPr>
              <p:spPr>
                <a:xfrm>
                  <a:off x="15300251" y="2991625"/>
                  <a:ext cx="170121" cy="170121"/>
                </a:xfrm>
                <a:prstGeom prst="ellipse">
                  <a:avLst/>
                </a:prstGeom>
                <a:solidFill>
                  <a:schemeClr val="accent6">
                    <a:lumMod val="60000"/>
                    <a:lumOff val="40000"/>
                    <a:alpha val="6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9" name="Oval 628">
                  <a:extLst>
                    <a:ext uri="{FF2B5EF4-FFF2-40B4-BE49-F238E27FC236}">
                      <a16:creationId xmlns:a16="http://schemas.microsoft.com/office/drawing/2014/main" id="{6C89FA2B-264B-8F48-9B64-3390ABEE6777}"/>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0" name="Oval 629">
                  <a:extLst>
                    <a:ext uri="{FF2B5EF4-FFF2-40B4-BE49-F238E27FC236}">
                      <a16:creationId xmlns:a16="http://schemas.microsoft.com/office/drawing/2014/main" id="{6259D1ED-95B7-4B47-96EB-7A8FC841F64B}"/>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1" name="Oval 630">
                  <a:extLst>
                    <a:ext uri="{FF2B5EF4-FFF2-40B4-BE49-F238E27FC236}">
                      <a16:creationId xmlns:a16="http://schemas.microsoft.com/office/drawing/2014/main" id="{7DD2A184-736E-FA4A-8758-DF398BA8205F}"/>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2" name="Oval 631">
                  <a:extLst>
                    <a:ext uri="{FF2B5EF4-FFF2-40B4-BE49-F238E27FC236}">
                      <a16:creationId xmlns:a16="http://schemas.microsoft.com/office/drawing/2014/main" id="{B2F75F31-BA26-3D4E-B1F8-6ADB35252793}"/>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3" name="Oval 632">
                  <a:extLst>
                    <a:ext uri="{FF2B5EF4-FFF2-40B4-BE49-F238E27FC236}">
                      <a16:creationId xmlns:a16="http://schemas.microsoft.com/office/drawing/2014/main" id="{E253FFE9-3D1D-6D46-92E1-DDD0BB979461}"/>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4" name="Oval 633">
                  <a:extLst>
                    <a:ext uri="{FF2B5EF4-FFF2-40B4-BE49-F238E27FC236}">
                      <a16:creationId xmlns:a16="http://schemas.microsoft.com/office/drawing/2014/main" id="{A4ADB178-BAEA-7740-A185-EBAE065153CC}"/>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5" name="Oval 634">
                  <a:extLst>
                    <a:ext uri="{FF2B5EF4-FFF2-40B4-BE49-F238E27FC236}">
                      <a16:creationId xmlns:a16="http://schemas.microsoft.com/office/drawing/2014/main" id="{FF587850-B3DE-8140-B70A-0E8FC319A050}"/>
                    </a:ext>
                  </a:extLst>
                </p:cNvPr>
                <p:cNvSpPr/>
                <p:nvPr/>
              </p:nvSpPr>
              <p:spPr>
                <a:xfrm>
                  <a:off x="16992600" y="973931"/>
                  <a:ext cx="170121" cy="170121"/>
                </a:xfrm>
                <a:prstGeom prst="ellipse">
                  <a:avLst/>
                </a:prstGeom>
                <a:solidFill>
                  <a:schemeClr val="accent6">
                    <a:lumMod val="60000"/>
                    <a:lumOff val="4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6" name="Oval 635">
                  <a:extLst>
                    <a:ext uri="{FF2B5EF4-FFF2-40B4-BE49-F238E27FC236}">
                      <a16:creationId xmlns:a16="http://schemas.microsoft.com/office/drawing/2014/main" id="{4FDF8C5D-1FB6-3C4A-A70F-FC0188785422}"/>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7" name="Oval 636">
                  <a:extLst>
                    <a:ext uri="{FF2B5EF4-FFF2-40B4-BE49-F238E27FC236}">
                      <a16:creationId xmlns:a16="http://schemas.microsoft.com/office/drawing/2014/main" id="{2BEF5A81-469B-1B4E-AFE0-D9E75CC522C0}"/>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38" name="Oval 637">
                  <a:extLst>
                    <a:ext uri="{FF2B5EF4-FFF2-40B4-BE49-F238E27FC236}">
                      <a16:creationId xmlns:a16="http://schemas.microsoft.com/office/drawing/2014/main" id="{01C7AE10-26B0-5047-AD71-1643E62B49EA}"/>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583" name="Group 582">
                <a:extLst>
                  <a:ext uri="{FF2B5EF4-FFF2-40B4-BE49-F238E27FC236}">
                    <a16:creationId xmlns:a16="http://schemas.microsoft.com/office/drawing/2014/main" id="{68B507C4-F65B-0944-9E9B-26DD8D08B61E}"/>
                  </a:ext>
                </a:extLst>
              </p:cNvPr>
              <p:cNvGrpSpPr/>
              <p:nvPr/>
            </p:nvGrpSpPr>
            <p:grpSpPr>
              <a:xfrm rot="10800000">
                <a:off x="10786531" y="304805"/>
                <a:ext cx="9122332" cy="3166149"/>
                <a:chOff x="6765851" y="592931"/>
                <a:chExt cx="12073270" cy="4190351"/>
              </a:xfrm>
              <a:grpFill/>
            </p:grpSpPr>
            <p:sp>
              <p:nvSpPr>
                <p:cNvPr id="603" name="Oval 602">
                  <a:extLst>
                    <a:ext uri="{FF2B5EF4-FFF2-40B4-BE49-F238E27FC236}">
                      <a16:creationId xmlns:a16="http://schemas.microsoft.com/office/drawing/2014/main" id="{0DF97669-F432-ED45-B437-814D7F0544F1}"/>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4" name="Oval 603">
                  <a:extLst>
                    <a:ext uri="{FF2B5EF4-FFF2-40B4-BE49-F238E27FC236}">
                      <a16:creationId xmlns:a16="http://schemas.microsoft.com/office/drawing/2014/main" id="{42422848-B448-8F4F-BBBC-EA65A4F61DB5}"/>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5" name="Oval 604">
                  <a:extLst>
                    <a:ext uri="{FF2B5EF4-FFF2-40B4-BE49-F238E27FC236}">
                      <a16:creationId xmlns:a16="http://schemas.microsoft.com/office/drawing/2014/main" id="{1158E2F8-A9AD-804E-B7BB-79CB27A3D154}"/>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6" name="Oval 605">
                  <a:extLst>
                    <a:ext uri="{FF2B5EF4-FFF2-40B4-BE49-F238E27FC236}">
                      <a16:creationId xmlns:a16="http://schemas.microsoft.com/office/drawing/2014/main" id="{7D5E9390-0939-BC4C-BAE7-A3200D08DDE4}"/>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7" name="Oval 606">
                  <a:extLst>
                    <a:ext uri="{FF2B5EF4-FFF2-40B4-BE49-F238E27FC236}">
                      <a16:creationId xmlns:a16="http://schemas.microsoft.com/office/drawing/2014/main" id="{6E949775-3E43-3344-A99D-85BED9FE60C0}"/>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8" name="Oval 607">
                  <a:extLst>
                    <a:ext uri="{FF2B5EF4-FFF2-40B4-BE49-F238E27FC236}">
                      <a16:creationId xmlns:a16="http://schemas.microsoft.com/office/drawing/2014/main" id="{C3690478-D846-894A-B421-BC79BBC02671}"/>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9" name="Oval 608">
                  <a:extLst>
                    <a:ext uri="{FF2B5EF4-FFF2-40B4-BE49-F238E27FC236}">
                      <a16:creationId xmlns:a16="http://schemas.microsoft.com/office/drawing/2014/main" id="{878B25FC-B34D-6A4B-AD4A-6D4C8D85E17B}"/>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0" name="Oval 609">
                  <a:extLst>
                    <a:ext uri="{FF2B5EF4-FFF2-40B4-BE49-F238E27FC236}">
                      <a16:creationId xmlns:a16="http://schemas.microsoft.com/office/drawing/2014/main" id="{5E4419A9-C853-194F-B250-2960D91C5FD8}"/>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1" name="Oval 610">
                  <a:extLst>
                    <a:ext uri="{FF2B5EF4-FFF2-40B4-BE49-F238E27FC236}">
                      <a16:creationId xmlns:a16="http://schemas.microsoft.com/office/drawing/2014/main" id="{692A4C33-A0A5-9F4C-97BF-2306D34EB132}"/>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2" name="Oval 611">
                  <a:extLst>
                    <a:ext uri="{FF2B5EF4-FFF2-40B4-BE49-F238E27FC236}">
                      <a16:creationId xmlns:a16="http://schemas.microsoft.com/office/drawing/2014/main" id="{EF3057D7-F71C-F943-A821-BF505AA79E95}"/>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3" name="Oval 612">
                  <a:extLst>
                    <a:ext uri="{FF2B5EF4-FFF2-40B4-BE49-F238E27FC236}">
                      <a16:creationId xmlns:a16="http://schemas.microsoft.com/office/drawing/2014/main" id="{E0BFF9F2-5AAF-D64F-80B4-74160244655F}"/>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4" name="Oval 613">
                  <a:extLst>
                    <a:ext uri="{FF2B5EF4-FFF2-40B4-BE49-F238E27FC236}">
                      <a16:creationId xmlns:a16="http://schemas.microsoft.com/office/drawing/2014/main" id="{C9DAA17A-1C4D-F142-8960-426EAE9FB48F}"/>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5" name="Oval 614">
                  <a:extLst>
                    <a:ext uri="{FF2B5EF4-FFF2-40B4-BE49-F238E27FC236}">
                      <a16:creationId xmlns:a16="http://schemas.microsoft.com/office/drawing/2014/main" id="{ACD6E3E1-2DEA-CA42-AA94-7E44A3D3F716}"/>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6" name="Oval 615">
                  <a:extLst>
                    <a:ext uri="{FF2B5EF4-FFF2-40B4-BE49-F238E27FC236}">
                      <a16:creationId xmlns:a16="http://schemas.microsoft.com/office/drawing/2014/main" id="{9C145FF2-2F57-2746-B877-A9AE174C341D}"/>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7" name="Oval 616">
                  <a:extLst>
                    <a:ext uri="{FF2B5EF4-FFF2-40B4-BE49-F238E27FC236}">
                      <a16:creationId xmlns:a16="http://schemas.microsoft.com/office/drawing/2014/main" id="{75D5E94F-1B36-C541-A5DD-6BD7D8C8A8CE}"/>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8" name="Oval 617">
                  <a:extLst>
                    <a:ext uri="{FF2B5EF4-FFF2-40B4-BE49-F238E27FC236}">
                      <a16:creationId xmlns:a16="http://schemas.microsoft.com/office/drawing/2014/main" id="{B5184BB4-C05D-DA48-84D3-C8CB1FDBE178}"/>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19" name="Oval 618">
                  <a:extLst>
                    <a:ext uri="{FF2B5EF4-FFF2-40B4-BE49-F238E27FC236}">
                      <a16:creationId xmlns:a16="http://schemas.microsoft.com/office/drawing/2014/main" id="{50FAC062-00EC-D84B-9657-39D89E7B7C6A}"/>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20" name="Oval 619">
                  <a:extLst>
                    <a:ext uri="{FF2B5EF4-FFF2-40B4-BE49-F238E27FC236}">
                      <a16:creationId xmlns:a16="http://schemas.microsoft.com/office/drawing/2014/main" id="{9DDAEA09-6928-7D4F-98F9-680951B5ACBC}"/>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584" name="Group 583">
                <a:extLst>
                  <a:ext uri="{FF2B5EF4-FFF2-40B4-BE49-F238E27FC236}">
                    <a16:creationId xmlns:a16="http://schemas.microsoft.com/office/drawing/2014/main" id="{F59E8B52-1E66-7941-ABEC-EB69A826D540}"/>
                  </a:ext>
                </a:extLst>
              </p:cNvPr>
              <p:cNvGrpSpPr/>
              <p:nvPr/>
            </p:nvGrpSpPr>
            <p:grpSpPr>
              <a:xfrm rot="10800000">
                <a:off x="7907867" y="2158166"/>
                <a:ext cx="6417733" cy="2227446"/>
                <a:chOff x="6765851" y="592931"/>
                <a:chExt cx="12073270" cy="4190351"/>
              </a:xfrm>
              <a:grpFill/>
            </p:grpSpPr>
            <p:sp>
              <p:nvSpPr>
                <p:cNvPr id="585" name="Oval 584">
                  <a:extLst>
                    <a:ext uri="{FF2B5EF4-FFF2-40B4-BE49-F238E27FC236}">
                      <a16:creationId xmlns:a16="http://schemas.microsoft.com/office/drawing/2014/main" id="{7E1DD33C-619F-BD40-9D83-E7ABB1B88B78}"/>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86" name="Oval 585">
                  <a:extLst>
                    <a:ext uri="{FF2B5EF4-FFF2-40B4-BE49-F238E27FC236}">
                      <a16:creationId xmlns:a16="http://schemas.microsoft.com/office/drawing/2014/main" id="{EA21F872-4FAB-B64E-870C-80648849AF3A}"/>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87" name="Oval 586">
                  <a:extLst>
                    <a:ext uri="{FF2B5EF4-FFF2-40B4-BE49-F238E27FC236}">
                      <a16:creationId xmlns:a16="http://schemas.microsoft.com/office/drawing/2014/main" id="{995D6AE6-C845-034E-8C0B-5A3A4EDC308E}"/>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88" name="Oval 587">
                  <a:extLst>
                    <a:ext uri="{FF2B5EF4-FFF2-40B4-BE49-F238E27FC236}">
                      <a16:creationId xmlns:a16="http://schemas.microsoft.com/office/drawing/2014/main" id="{3B1760FE-A3F7-B44D-95DB-7A45C5987195}"/>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89" name="Oval 588">
                  <a:extLst>
                    <a:ext uri="{FF2B5EF4-FFF2-40B4-BE49-F238E27FC236}">
                      <a16:creationId xmlns:a16="http://schemas.microsoft.com/office/drawing/2014/main" id="{EFFEE84B-9C0D-7D40-BC2B-E4ED3AD0F93B}"/>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0" name="Oval 589">
                  <a:extLst>
                    <a:ext uri="{FF2B5EF4-FFF2-40B4-BE49-F238E27FC236}">
                      <a16:creationId xmlns:a16="http://schemas.microsoft.com/office/drawing/2014/main" id="{DCBD3987-9C07-BF42-9B41-FB030F948044}"/>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1" name="Oval 590">
                  <a:extLst>
                    <a:ext uri="{FF2B5EF4-FFF2-40B4-BE49-F238E27FC236}">
                      <a16:creationId xmlns:a16="http://schemas.microsoft.com/office/drawing/2014/main" id="{64C93F8C-B225-D743-A5BC-31B5A153A1FE}"/>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2" name="Oval 591">
                  <a:extLst>
                    <a:ext uri="{FF2B5EF4-FFF2-40B4-BE49-F238E27FC236}">
                      <a16:creationId xmlns:a16="http://schemas.microsoft.com/office/drawing/2014/main" id="{6CE27A5E-97F9-F24F-AA48-85B902AEA1D0}"/>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3" name="Oval 592">
                  <a:extLst>
                    <a:ext uri="{FF2B5EF4-FFF2-40B4-BE49-F238E27FC236}">
                      <a16:creationId xmlns:a16="http://schemas.microsoft.com/office/drawing/2014/main" id="{FB5C2123-032F-9645-84CD-2674B5960969}"/>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4" name="Oval 593">
                  <a:extLst>
                    <a:ext uri="{FF2B5EF4-FFF2-40B4-BE49-F238E27FC236}">
                      <a16:creationId xmlns:a16="http://schemas.microsoft.com/office/drawing/2014/main" id="{EC7EA27E-99ED-3D49-9ED0-78C41B2CCF65}"/>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5" name="Oval 594">
                  <a:extLst>
                    <a:ext uri="{FF2B5EF4-FFF2-40B4-BE49-F238E27FC236}">
                      <a16:creationId xmlns:a16="http://schemas.microsoft.com/office/drawing/2014/main" id="{A070FDA3-D439-A44B-B995-41345A43274B}"/>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6" name="Oval 595">
                  <a:extLst>
                    <a:ext uri="{FF2B5EF4-FFF2-40B4-BE49-F238E27FC236}">
                      <a16:creationId xmlns:a16="http://schemas.microsoft.com/office/drawing/2014/main" id="{71D6CFA7-E818-364A-839C-79E739C076BD}"/>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7" name="Oval 596">
                  <a:extLst>
                    <a:ext uri="{FF2B5EF4-FFF2-40B4-BE49-F238E27FC236}">
                      <a16:creationId xmlns:a16="http://schemas.microsoft.com/office/drawing/2014/main" id="{40C0909E-A5FE-C947-8460-6A1E3A48EA9E}"/>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8" name="Oval 597">
                  <a:extLst>
                    <a:ext uri="{FF2B5EF4-FFF2-40B4-BE49-F238E27FC236}">
                      <a16:creationId xmlns:a16="http://schemas.microsoft.com/office/drawing/2014/main" id="{5C7D68F2-345D-0344-AD1C-0018D00DB8A6}"/>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99" name="Oval 598">
                  <a:extLst>
                    <a:ext uri="{FF2B5EF4-FFF2-40B4-BE49-F238E27FC236}">
                      <a16:creationId xmlns:a16="http://schemas.microsoft.com/office/drawing/2014/main" id="{B732EAD7-9803-8A43-939A-63AB73AED2E8}"/>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0" name="Oval 599">
                  <a:extLst>
                    <a:ext uri="{FF2B5EF4-FFF2-40B4-BE49-F238E27FC236}">
                      <a16:creationId xmlns:a16="http://schemas.microsoft.com/office/drawing/2014/main" id="{052D103F-2145-864F-96FA-1358E15F4788}"/>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1" name="Oval 600">
                  <a:extLst>
                    <a:ext uri="{FF2B5EF4-FFF2-40B4-BE49-F238E27FC236}">
                      <a16:creationId xmlns:a16="http://schemas.microsoft.com/office/drawing/2014/main" id="{E20E93CC-16E9-494B-9B2F-09E6DE0DA334}"/>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02" name="Oval 601">
                  <a:extLst>
                    <a:ext uri="{FF2B5EF4-FFF2-40B4-BE49-F238E27FC236}">
                      <a16:creationId xmlns:a16="http://schemas.microsoft.com/office/drawing/2014/main" id="{335E46F9-8054-1348-80EF-043985367B9D}"/>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grpSp>
          <p:nvGrpSpPr>
            <p:cNvPr id="524" name="Devices">
              <a:extLst>
                <a:ext uri="{FF2B5EF4-FFF2-40B4-BE49-F238E27FC236}">
                  <a16:creationId xmlns:a16="http://schemas.microsoft.com/office/drawing/2014/main" id="{2730CC2D-AE15-474F-99BB-81E4E2FE6BB1}"/>
                </a:ext>
              </a:extLst>
            </p:cNvPr>
            <p:cNvGrpSpPr/>
            <p:nvPr/>
          </p:nvGrpSpPr>
          <p:grpSpPr>
            <a:xfrm rot="10800000">
              <a:off x="8383924" y="701748"/>
              <a:ext cx="10183673" cy="3470083"/>
              <a:chOff x="6765851" y="304805"/>
              <a:chExt cx="13143012" cy="4478477"/>
            </a:xfrm>
            <a:solidFill>
              <a:schemeClr val="accent6">
                <a:lumMod val="60000"/>
                <a:lumOff val="40000"/>
              </a:schemeClr>
            </a:solidFill>
          </p:grpSpPr>
          <p:grpSp>
            <p:nvGrpSpPr>
              <p:cNvPr id="525" name="Group 524">
                <a:extLst>
                  <a:ext uri="{FF2B5EF4-FFF2-40B4-BE49-F238E27FC236}">
                    <a16:creationId xmlns:a16="http://schemas.microsoft.com/office/drawing/2014/main" id="{835B4E8F-3FC1-AB44-866C-7D68BE2DC952}"/>
                  </a:ext>
                </a:extLst>
              </p:cNvPr>
              <p:cNvGrpSpPr/>
              <p:nvPr/>
            </p:nvGrpSpPr>
            <p:grpSpPr>
              <a:xfrm>
                <a:off x="6765851" y="592931"/>
                <a:ext cx="12073270" cy="4190351"/>
                <a:chOff x="6765851" y="592931"/>
                <a:chExt cx="12073270" cy="4190351"/>
              </a:xfrm>
              <a:grpFill/>
            </p:grpSpPr>
            <p:sp>
              <p:nvSpPr>
                <p:cNvPr id="564" name="Oval 563">
                  <a:extLst>
                    <a:ext uri="{FF2B5EF4-FFF2-40B4-BE49-F238E27FC236}">
                      <a16:creationId xmlns:a16="http://schemas.microsoft.com/office/drawing/2014/main" id="{A6CFDA14-60C0-2C48-90A0-AC44E79C1510}"/>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5" name="Oval 564">
                  <a:extLst>
                    <a:ext uri="{FF2B5EF4-FFF2-40B4-BE49-F238E27FC236}">
                      <a16:creationId xmlns:a16="http://schemas.microsoft.com/office/drawing/2014/main" id="{CBE72C2E-EE3A-434E-BA26-28AA730B3A0A}"/>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6" name="Oval 565">
                  <a:extLst>
                    <a:ext uri="{FF2B5EF4-FFF2-40B4-BE49-F238E27FC236}">
                      <a16:creationId xmlns:a16="http://schemas.microsoft.com/office/drawing/2014/main" id="{09D988C7-94EC-8941-BF81-93FFFDAAE648}"/>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7" name="Oval 566">
                  <a:extLst>
                    <a:ext uri="{FF2B5EF4-FFF2-40B4-BE49-F238E27FC236}">
                      <a16:creationId xmlns:a16="http://schemas.microsoft.com/office/drawing/2014/main" id="{1EA3D6A2-D7E1-4C44-9DE9-384B27565C56}"/>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8" name="Oval 567">
                  <a:extLst>
                    <a:ext uri="{FF2B5EF4-FFF2-40B4-BE49-F238E27FC236}">
                      <a16:creationId xmlns:a16="http://schemas.microsoft.com/office/drawing/2014/main" id="{77FA350D-15CC-A949-9827-0DE6FC1F01A3}"/>
                    </a:ext>
                  </a:extLst>
                </p:cNvPr>
                <p:cNvSpPr/>
                <p:nvPr/>
              </p:nvSpPr>
              <p:spPr>
                <a:xfrm>
                  <a:off x="7924800" y="2726531"/>
                  <a:ext cx="170121" cy="170121"/>
                </a:xfrm>
                <a:prstGeom prst="ellipse">
                  <a:avLst/>
                </a:prstGeom>
                <a:solidFill>
                  <a:schemeClr val="accent6">
                    <a:lumMod val="60000"/>
                    <a:lumOff val="40000"/>
                    <a:alpha val="2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9" name="Oval 568">
                  <a:extLst>
                    <a:ext uri="{FF2B5EF4-FFF2-40B4-BE49-F238E27FC236}">
                      <a16:creationId xmlns:a16="http://schemas.microsoft.com/office/drawing/2014/main" id="{9B620E93-9564-8541-8BDA-13247BD8171C}"/>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0" name="Oval 569">
                  <a:extLst>
                    <a:ext uri="{FF2B5EF4-FFF2-40B4-BE49-F238E27FC236}">
                      <a16:creationId xmlns:a16="http://schemas.microsoft.com/office/drawing/2014/main" id="{F1E575C6-1D99-D649-8F68-7580A9CF84E0}"/>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1" name="Oval 570">
                  <a:extLst>
                    <a:ext uri="{FF2B5EF4-FFF2-40B4-BE49-F238E27FC236}">
                      <a16:creationId xmlns:a16="http://schemas.microsoft.com/office/drawing/2014/main" id="{8921E2BE-DBDE-0B44-874C-C480778052C6}"/>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2" name="Oval 571">
                  <a:extLst>
                    <a:ext uri="{FF2B5EF4-FFF2-40B4-BE49-F238E27FC236}">
                      <a16:creationId xmlns:a16="http://schemas.microsoft.com/office/drawing/2014/main" id="{A30377BF-28F4-9A4D-AD96-C09594ACCA8E}"/>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3" name="Oval 572">
                  <a:extLst>
                    <a:ext uri="{FF2B5EF4-FFF2-40B4-BE49-F238E27FC236}">
                      <a16:creationId xmlns:a16="http://schemas.microsoft.com/office/drawing/2014/main" id="{63E43234-E421-8044-BC84-DCE46B57F885}"/>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4" name="Oval 573">
                  <a:extLst>
                    <a:ext uri="{FF2B5EF4-FFF2-40B4-BE49-F238E27FC236}">
                      <a16:creationId xmlns:a16="http://schemas.microsoft.com/office/drawing/2014/main" id="{FCA0FDC3-2BAE-1345-81B0-49840EE22DCE}"/>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5" name="Oval 574">
                  <a:extLst>
                    <a:ext uri="{FF2B5EF4-FFF2-40B4-BE49-F238E27FC236}">
                      <a16:creationId xmlns:a16="http://schemas.microsoft.com/office/drawing/2014/main" id="{1FC52959-90EF-CF42-A6A8-F920522A2FDB}"/>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6" name="Oval 575">
                  <a:extLst>
                    <a:ext uri="{FF2B5EF4-FFF2-40B4-BE49-F238E27FC236}">
                      <a16:creationId xmlns:a16="http://schemas.microsoft.com/office/drawing/2014/main" id="{162D8BE5-A4D2-CC49-ABC6-C32573659057}"/>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7" name="Oval 576">
                  <a:extLst>
                    <a:ext uri="{FF2B5EF4-FFF2-40B4-BE49-F238E27FC236}">
                      <a16:creationId xmlns:a16="http://schemas.microsoft.com/office/drawing/2014/main" id="{CD3E6583-327E-D74D-BCBE-8C830A7B8F94}"/>
                    </a:ext>
                  </a:extLst>
                </p:cNvPr>
                <p:cNvSpPr/>
                <p:nvPr/>
              </p:nvSpPr>
              <p:spPr>
                <a:xfrm>
                  <a:off x="13030200" y="1735931"/>
                  <a:ext cx="170121" cy="170121"/>
                </a:xfrm>
                <a:prstGeom prst="ellipse">
                  <a:avLst/>
                </a:prstGeom>
                <a:solidFill>
                  <a:schemeClr val="accent6">
                    <a:lumMod val="60000"/>
                    <a:lumOff val="40000"/>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8" name="Oval 577">
                  <a:extLst>
                    <a:ext uri="{FF2B5EF4-FFF2-40B4-BE49-F238E27FC236}">
                      <a16:creationId xmlns:a16="http://schemas.microsoft.com/office/drawing/2014/main" id="{84A882AA-E7D8-814C-9A60-2032E7CF47ED}"/>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79" name="Oval 578">
                  <a:extLst>
                    <a:ext uri="{FF2B5EF4-FFF2-40B4-BE49-F238E27FC236}">
                      <a16:creationId xmlns:a16="http://schemas.microsoft.com/office/drawing/2014/main" id="{40A4A9D7-B460-3546-8866-2AADD52555E8}"/>
                    </a:ext>
                  </a:extLst>
                </p:cNvPr>
                <p:cNvSpPr/>
                <p:nvPr/>
              </p:nvSpPr>
              <p:spPr>
                <a:xfrm>
                  <a:off x="17526000" y="1583531"/>
                  <a:ext cx="170121" cy="170121"/>
                </a:xfrm>
                <a:prstGeom prst="ellipse">
                  <a:avLst/>
                </a:prstGeom>
                <a:solidFill>
                  <a:schemeClr val="accent6">
                    <a:lumMod val="60000"/>
                    <a:lumOff val="40000"/>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80" name="Oval 579">
                  <a:extLst>
                    <a:ext uri="{FF2B5EF4-FFF2-40B4-BE49-F238E27FC236}">
                      <a16:creationId xmlns:a16="http://schemas.microsoft.com/office/drawing/2014/main" id="{92EFA90E-3CB7-4C4C-BDDA-407FA42389CE}"/>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81" name="Oval 580">
                  <a:extLst>
                    <a:ext uri="{FF2B5EF4-FFF2-40B4-BE49-F238E27FC236}">
                      <a16:creationId xmlns:a16="http://schemas.microsoft.com/office/drawing/2014/main" id="{64C860D3-037D-2F40-959A-28B68574F1E0}"/>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526" name="Group 525">
                <a:extLst>
                  <a:ext uri="{FF2B5EF4-FFF2-40B4-BE49-F238E27FC236}">
                    <a16:creationId xmlns:a16="http://schemas.microsoft.com/office/drawing/2014/main" id="{24C241A7-46FD-1B4B-99B3-F00E0FB55D09}"/>
                  </a:ext>
                </a:extLst>
              </p:cNvPr>
              <p:cNvGrpSpPr/>
              <p:nvPr/>
            </p:nvGrpSpPr>
            <p:grpSpPr>
              <a:xfrm rot="10800000">
                <a:off x="10786531" y="304805"/>
                <a:ext cx="9122332" cy="3166149"/>
                <a:chOff x="6765851" y="592931"/>
                <a:chExt cx="12073270" cy="4190351"/>
              </a:xfrm>
              <a:grpFill/>
            </p:grpSpPr>
            <p:sp>
              <p:nvSpPr>
                <p:cNvPr id="546" name="Oval 545">
                  <a:extLst>
                    <a:ext uri="{FF2B5EF4-FFF2-40B4-BE49-F238E27FC236}">
                      <a16:creationId xmlns:a16="http://schemas.microsoft.com/office/drawing/2014/main" id="{86680051-B0D6-D948-80D7-D6C82F562540}"/>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7" name="Oval 546">
                  <a:extLst>
                    <a:ext uri="{FF2B5EF4-FFF2-40B4-BE49-F238E27FC236}">
                      <a16:creationId xmlns:a16="http://schemas.microsoft.com/office/drawing/2014/main" id="{DE4CC0A9-6B0E-AF40-A94C-ABC5F29AB1C3}"/>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8" name="Oval 547">
                  <a:extLst>
                    <a:ext uri="{FF2B5EF4-FFF2-40B4-BE49-F238E27FC236}">
                      <a16:creationId xmlns:a16="http://schemas.microsoft.com/office/drawing/2014/main" id="{AAC641BA-6562-3E4E-BC84-ABA697D52099}"/>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9" name="Oval 548">
                  <a:extLst>
                    <a:ext uri="{FF2B5EF4-FFF2-40B4-BE49-F238E27FC236}">
                      <a16:creationId xmlns:a16="http://schemas.microsoft.com/office/drawing/2014/main" id="{8EE0F0D7-B8B9-9F46-A8EE-37797465961C}"/>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0" name="Oval 549">
                  <a:extLst>
                    <a:ext uri="{FF2B5EF4-FFF2-40B4-BE49-F238E27FC236}">
                      <a16:creationId xmlns:a16="http://schemas.microsoft.com/office/drawing/2014/main" id="{4D1B3DD4-2568-F142-A041-DA424843BCB3}"/>
                    </a:ext>
                  </a:extLst>
                </p:cNvPr>
                <p:cNvSpPr/>
                <p:nvPr/>
              </p:nvSpPr>
              <p:spPr>
                <a:xfrm>
                  <a:off x="7924800" y="2726531"/>
                  <a:ext cx="170121" cy="170121"/>
                </a:xfrm>
                <a:prstGeom prst="ellipse">
                  <a:avLst/>
                </a:prstGeom>
                <a:solidFill>
                  <a:schemeClr val="accent6">
                    <a:lumMod val="60000"/>
                    <a:lumOff val="40000"/>
                    <a:alpha val="6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1" name="Oval 550">
                  <a:extLst>
                    <a:ext uri="{FF2B5EF4-FFF2-40B4-BE49-F238E27FC236}">
                      <a16:creationId xmlns:a16="http://schemas.microsoft.com/office/drawing/2014/main" id="{4605D414-1F38-4749-ACC4-2B631F2B7285}"/>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2" name="Oval 551">
                  <a:extLst>
                    <a:ext uri="{FF2B5EF4-FFF2-40B4-BE49-F238E27FC236}">
                      <a16:creationId xmlns:a16="http://schemas.microsoft.com/office/drawing/2014/main" id="{423C4552-9F91-5349-8449-FB7D4B181DC3}"/>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3" name="Oval 552">
                  <a:extLst>
                    <a:ext uri="{FF2B5EF4-FFF2-40B4-BE49-F238E27FC236}">
                      <a16:creationId xmlns:a16="http://schemas.microsoft.com/office/drawing/2014/main" id="{A432023D-8CBD-3048-B660-91E7A33718E7}"/>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4" name="Oval 553">
                  <a:extLst>
                    <a:ext uri="{FF2B5EF4-FFF2-40B4-BE49-F238E27FC236}">
                      <a16:creationId xmlns:a16="http://schemas.microsoft.com/office/drawing/2014/main" id="{DCFD52E9-2741-C042-A11D-75B2948F4CED}"/>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5" name="Oval 554">
                  <a:extLst>
                    <a:ext uri="{FF2B5EF4-FFF2-40B4-BE49-F238E27FC236}">
                      <a16:creationId xmlns:a16="http://schemas.microsoft.com/office/drawing/2014/main" id="{9677AF9B-6938-6E4F-A73F-910F99ADC448}"/>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6" name="Oval 555">
                  <a:extLst>
                    <a:ext uri="{FF2B5EF4-FFF2-40B4-BE49-F238E27FC236}">
                      <a16:creationId xmlns:a16="http://schemas.microsoft.com/office/drawing/2014/main" id="{1995CF37-5074-264B-9D58-7BA684D2D23C}"/>
                    </a:ext>
                  </a:extLst>
                </p:cNvPr>
                <p:cNvSpPr/>
                <p:nvPr/>
              </p:nvSpPr>
              <p:spPr>
                <a:xfrm>
                  <a:off x="17907000" y="669131"/>
                  <a:ext cx="170121" cy="170121"/>
                </a:xfrm>
                <a:prstGeom prst="ellipse">
                  <a:avLst/>
                </a:prstGeom>
                <a:solidFill>
                  <a:schemeClr val="accent6">
                    <a:lumMod val="60000"/>
                    <a:lumOff val="40000"/>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7" name="Oval 556">
                  <a:extLst>
                    <a:ext uri="{FF2B5EF4-FFF2-40B4-BE49-F238E27FC236}">
                      <a16:creationId xmlns:a16="http://schemas.microsoft.com/office/drawing/2014/main" id="{4A9DDADF-9971-5D44-BDD9-EA01BBD998E0}"/>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8" name="Oval 557">
                  <a:extLst>
                    <a:ext uri="{FF2B5EF4-FFF2-40B4-BE49-F238E27FC236}">
                      <a16:creationId xmlns:a16="http://schemas.microsoft.com/office/drawing/2014/main" id="{145A1715-BD98-B646-81F4-775F06E0C332}"/>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59" name="Oval 558">
                  <a:extLst>
                    <a:ext uri="{FF2B5EF4-FFF2-40B4-BE49-F238E27FC236}">
                      <a16:creationId xmlns:a16="http://schemas.microsoft.com/office/drawing/2014/main" id="{995A2A6F-EE93-0B42-BB5E-1C1B0778FDD0}"/>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0" name="Oval 559">
                  <a:extLst>
                    <a:ext uri="{FF2B5EF4-FFF2-40B4-BE49-F238E27FC236}">
                      <a16:creationId xmlns:a16="http://schemas.microsoft.com/office/drawing/2014/main" id="{247F68BA-4A22-F54A-A8E9-A9FDFE361174}"/>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1" name="Oval 560">
                  <a:extLst>
                    <a:ext uri="{FF2B5EF4-FFF2-40B4-BE49-F238E27FC236}">
                      <a16:creationId xmlns:a16="http://schemas.microsoft.com/office/drawing/2014/main" id="{C4B49D2E-69D8-4542-9A1B-F4FB79B4827E}"/>
                    </a:ext>
                  </a:extLst>
                </p:cNvPr>
                <p:cNvSpPr/>
                <p:nvPr/>
              </p:nvSpPr>
              <p:spPr>
                <a:xfrm>
                  <a:off x="17526000" y="1583531"/>
                  <a:ext cx="170121" cy="170121"/>
                </a:xfrm>
                <a:prstGeom prst="ellipse">
                  <a:avLst/>
                </a:prstGeom>
                <a:solidFill>
                  <a:schemeClr val="accent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2" name="Oval 561">
                  <a:extLst>
                    <a:ext uri="{FF2B5EF4-FFF2-40B4-BE49-F238E27FC236}">
                      <a16:creationId xmlns:a16="http://schemas.microsoft.com/office/drawing/2014/main" id="{4F8F235D-84BB-6346-9748-7FCF48405CDD}"/>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63" name="Oval 562">
                  <a:extLst>
                    <a:ext uri="{FF2B5EF4-FFF2-40B4-BE49-F238E27FC236}">
                      <a16:creationId xmlns:a16="http://schemas.microsoft.com/office/drawing/2014/main" id="{E3F3F0C8-F67B-2F4A-8D8B-F891E59A873B}"/>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527" name="Group 526">
                <a:extLst>
                  <a:ext uri="{FF2B5EF4-FFF2-40B4-BE49-F238E27FC236}">
                    <a16:creationId xmlns:a16="http://schemas.microsoft.com/office/drawing/2014/main" id="{C081F05D-87ED-1148-94CC-E254A6024044}"/>
                  </a:ext>
                </a:extLst>
              </p:cNvPr>
              <p:cNvGrpSpPr/>
              <p:nvPr/>
            </p:nvGrpSpPr>
            <p:grpSpPr>
              <a:xfrm rot="10800000">
                <a:off x="7907867" y="2158166"/>
                <a:ext cx="6417733" cy="2227446"/>
                <a:chOff x="6765851" y="592931"/>
                <a:chExt cx="12073270" cy="4190351"/>
              </a:xfrm>
              <a:grpFill/>
            </p:grpSpPr>
            <p:sp>
              <p:nvSpPr>
                <p:cNvPr id="528" name="Oval 527">
                  <a:extLst>
                    <a:ext uri="{FF2B5EF4-FFF2-40B4-BE49-F238E27FC236}">
                      <a16:creationId xmlns:a16="http://schemas.microsoft.com/office/drawing/2014/main" id="{EA6ED379-88C7-5A4B-8049-D2D9F3E527FA}"/>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29" name="Oval 528">
                  <a:extLst>
                    <a:ext uri="{FF2B5EF4-FFF2-40B4-BE49-F238E27FC236}">
                      <a16:creationId xmlns:a16="http://schemas.microsoft.com/office/drawing/2014/main" id="{3CF78C75-2F96-994E-A70D-43A72EA517FE}"/>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0" name="Oval 529">
                  <a:extLst>
                    <a:ext uri="{FF2B5EF4-FFF2-40B4-BE49-F238E27FC236}">
                      <a16:creationId xmlns:a16="http://schemas.microsoft.com/office/drawing/2014/main" id="{993184AD-C0C6-D942-83DE-C035FEF84445}"/>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1" name="Oval 530">
                  <a:extLst>
                    <a:ext uri="{FF2B5EF4-FFF2-40B4-BE49-F238E27FC236}">
                      <a16:creationId xmlns:a16="http://schemas.microsoft.com/office/drawing/2014/main" id="{DE901D63-9D9B-C847-83AC-59800DDFDF8A}"/>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2" name="Oval 531">
                  <a:extLst>
                    <a:ext uri="{FF2B5EF4-FFF2-40B4-BE49-F238E27FC236}">
                      <a16:creationId xmlns:a16="http://schemas.microsoft.com/office/drawing/2014/main" id="{87860FD6-8209-3043-A982-001DEA9B9431}"/>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3" name="Oval 532">
                  <a:extLst>
                    <a:ext uri="{FF2B5EF4-FFF2-40B4-BE49-F238E27FC236}">
                      <a16:creationId xmlns:a16="http://schemas.microsoft.com/office/drawing/2014/main" id="{5788D7DE-433F-0141-BD4D-F6556F5A5E3D}"/>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4" name="Oval 533">
                  <a:extLst>
                    <a:ext uri="{FF2B5EF4-FFF2-40B4-BE49-F238E27FC236}">
                      <a16:creationId xmlns:a16="http://schemas.microsoft.com/office/drawing/2014/main" id="{D316A12C-E992-744E-9EB4-74D42DE8C0BA}"/>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5" name="Oval 534">
                  <a:extLst>
                    <a:ext uri="{FF2B5EF4-FFF2-40B4-BE49-F238E27FC236}">
                      <a16:creationId xmlns:a16="http://schemas.microsoft.com/office/drawing/2014/main" id="{D234418F-E8EA-DA4A-9252-5D29726B5DF6}"/>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6" name="Oval 535">
                  <a:extLst>
                    <a:ext uri="{FF2B5EF4-FFF2-40B4-BE49-F238E27FC236}">
                      <a16:creationId xmlns:a16="http://schemas.microsoft.com/office/drawing/2014/main" id="{F1659CEF-D25C-8142-9316-643DD5497848}"/>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7" name="Oval 536">
                  <a:extLst>
                    <a:ext uri="{FF2B5EF4-FFF2-40B4-BE49-F238E27FC236}">
                      <a16:creationId xmlns:a16="http://schemas.microsoft.com/office/drawing/2014/main" id="{6C7075E5-D7CA-084B-B2F9-6AD83DB16230}"/>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8" name="Oval 537">
                  <a:extLst>
                    <a:ext uri="{FF2B5EF4-FFF2-40B4-BE49-F238E27FC236}">
                      <a16:creationId xmlns:a16="http://schemas.microsoft.com/office/drawing/2014/main" id="{58E89943-50D4-1948-A96C-7A8BC1626F32}"/>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39" name="Oval 538">
                  <a:extLst>
                    <a:ext uri="{FF2B5EF4-FFF2-40B4-BE49-F238E27FC236}">
                      <a16:creationId xmlns:a16="http://schemas.microsoft.com/office/drawing/2014/main" id="{D6D2EF56-96F1-404C-A069-AB5EBAAE6C74}"/>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0" name="Oval 539">
                  <a:extLst>
                    <a:ext uri="{FF2B5EF4-FFF2-40B4-BE49-F238E27FC236}">
                      <a16:creationId xmlns:a16="http://schemas.microsoft.com/office/drawing/2014/main" id="{551EBE7F-20C4-AB41-A513-7B712B1FC894}"/>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1" name="Oval 540">
                  <a:extLst>
                    <a:ext uri="{FF2B5EF4-FFF2-40B4-BE49-F238E27FC236}">
                      <a16:creationId xmlns:a16="http://schemas.microsoft.com/office/drawing/2014/main" id="{24982497-CA60-6741-A28F-91BDC969016B}"/>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2" name="Oval 541">
                  <a:extLst>
                    <a:ext uri="{FF2B5EF4-FFF2-40B4-BE49-F238E27FC236}">
                      <a16:creationId xmlns:a16="http://schemas.microsoft.com/office/drawing/2014/main" id="{2F63A698-42B2-3D40-AF0E-0CDF13F40C69}"/>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3" name="Oval 542">
                  <a:extLst>
                    <a:ext uri="{FF2B5EF4-FFF2-40B4-BE49-F238E27FC236}">
                      <a16:creationId xmlns:a16="http://schemas.microsoft.com/office/drawing/2014/main" id="{0DC68A10-7B54-0246-97F4-48C0303BFA31}"/>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4" name="Oval 543">
                  <a:extLst>
                    <a:ext uri="{FF2B5EF4-FFF2-40B4-BE49-F238E27FC236}">
                      <a16:creationId xmlns:a16="http://schemas.microsoft.com/office/drawing/2014/main" id="{58532C8A-4A68-834E-B519-9716742B5B74}"/>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45" name="Oval 544">
                  <a:extLst>
                    <a:ext uri="{FF2B5EF4-FFF2-40B4-BE49-F238E27FC236}">
                      <a16:creationId xmlns:a16="http://schemas.microsoft.com/office/drawing/2014/main" id="{42E89DD8-1CB7-E740-8012-2D25E3A41812}"/>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grpSp>
      <p:grpSp>
        <p:nvGrpSpPr>
          <p:cNvPr id="378" name="topo">
            <a:extLst>
              <a:ext uri="{FF2B5EF4-FFF2-40B4-BE49-F238E27FC236}">
                <a16:creationId xmlns:a16="http://schemas.microsoft.com/office/drawing/2014/main" id="{C46EC836-01F2-8143-83FC-C3CCFC4CE8FD}"/>
              </a:ext>
            </a:extLst>
          </p:cNvPr>
          <p:cNvGrpSpPr/>
          <p:nvPr/>
        </p:nvGrpSpPr>
        <p:grpSpPr>
          <a:xfrm rot="1365190" flipH="1">
            <a:off x="3668248" y="-450797"/>
            <a:ext cx="5926832" cy="5456424"/>
            <a:chOff x="7504113" y="4184650"/>
            <a:chExt cx="2249487" cy="2430463"/>
          </a:xfrm>
        </p:grpSpPr>
        <p:sp>
          <p:nvSpPr>
            <p:cNvPr id="379" name="Freeform 1">
              <a:extLst>
                <a:ext uri="{FF2B5EF4-FFF2-40B4-BE49-F238E27FC236}">
                  <a16:creationId xmlns:a16="http://schemas.microsoft.com/office/drawing/2014/main" id="{8B2D6177-FBFF-1A40-8957-379C76426E7F}"/>
                </a:ext>
              </a:extLst>
            </p:cNvPr>
            <p:cNvSpPr>
              <a:spLocks noChangeArrowheads="1"/>
            </p:cNvSpPr>
            <p:nvPr/>
          </p:nvSpPr>
          <p:spPr bwMode="auto">
            <a:xfrm>
              <a:off x="7767638" y="4805363"/>
              <a:ext cx="1789112" cy="1806575"/>
            </a:xfrm>
            <a:custGeom>
              <a:avLst/>
              <a:gdLst>
                <a:gd name="T0" fmla="*/ 1653 w 4971"/>
                <a:gd name="T1" fmla="*/ 5018 h 5019"/>
                <a:gd name="T2" fmla="*/ 2179 w 4971"/>
                <a:gd name="T3" fmla="*/ 4705 h 5019"/>
                <a:gd name="T4" fmla="*/ 2404 w 4971"/>
                <a:gd name="T5" fmla="*/ 4490 h 5019"/>
                <a:gd name="T6" fmla="*/ 2524 w 4971"/>
                <a:gd name="T7" fmla="*/ 4311 h 5019"/>
                <a:gd name="T8" fmla="*/ 2579 w 4971"/>
                <a:gd name="T9" fmla="*/ 4162 h 5019"/>
                <a:gd name="T10" fmla="*/ 2465 w 4971"/>
                <a:gd name="T11" fmla="*/ 3913 h 5019"/>
                <a:gd name="T12" fmla="*/ 2220 w 4971"/>
                <a:gd name="T13" fmla="*/ 3827 h 5019"/>
                <a:gd name="T14" fmla="*/ 1791 w 4971"/>
                <a:gd name="T15" fmla="*/ 3732 h 5019"/>
                <a:gd name="T16" fmla="*/ 1458 w 4971"/>
                <a:gd name="T17" fmla="*/ 3719 h 5019"/>
                <a:gd name="T18" fmla="*/ 1148 w 4971"/>
                <a:gd name="T19" fmla="*/ 3788 h 5019"/>
                <a:gd name="T20" fmla="*/ 988 w 4971"/>
                <a:gd name="T21" fmla="*/ 3823 h 5019"/>
                <a:gd name="T22" fmla="*/ 632 w 4971"/>
                <a:gd name="T23" fmla="*/ 3811 h 5019"/>
                <a:gd name="T24" fmla="*/ 280 w 4971"/>
                <a:gd name="T25" fmla="*/ 3575 h 5019"/>
                <a:gd name="T26" fmla="*/ 110 w 4971"/>
                <a:gd name="T27" fmla="*/ 3263 h 5019"/>
                <a:gd name="T28" fmla="*/ 12 w 4971"/>
                <a:gd name="T29" fmla="*/ 2903 h 5019"/>
                <a:gd name="T30" fmla="*/ 139 w 4971"/>
                <a:gd name="T31" fmla="*/ 2545 h 5019"/>
                <a:gd name="T32" fmla="*/ 426 w 4971"/>
                <a:gd name="T33" fmla="*/ 2294 h 5019"/>
                <a:gd name="T34" fmla="*/ 766 w 4971"/>
                <a:gd name="T35" fmla="*/ 1864 h 5019"/>
                <a:gd name="T36" fmla="*/ 864 w 4971"/>
                <a:gd name="T37" fmla="*/ 1530 h 5019"/>
                <a:gd name="T38" fmla="*/ 757 w 4971"/>
                <a:gd name="T39" fmla="*/ 1134 h 5019"/>
                <a:gd name="T40" fmla="*/ 592 w 4971"/>
                <a:gd name="T41" fmla="*/ 905 h 5019"/>
                <a:gd name="T42" fmla="*/ 486 w 4971"/>
                <a:gd name="T43" fmla="*/ 681 h 5019"/>
                <a:gd name="T44" fmla="*/ 518 w 4971"/>
                <a:gd name="T45" fmla="*/ 501 h 5019"/>
                <a:gd name="T46" fmla="*/ 655 w 4971"/>
                <a:gd name="T47" fmla="*/ 310 h 5019"/>
                <a:gd name="T48" fmla="*/ 1048 w 4971"/>
                <a:gd name="T49" fmla="*/ 48 h 5019"/>
                <a:gd name="T50" fmla="*/ 1404 w 4971"/>
                <a:gd name="T51" fmla="*/ 35 h 5019"/>
                <a:gd name="T52" fmla="*/ 1658 w 4971"/>
                <a:gd name="T53" fmla="*/ 159 h 5019"/>
                <a:gd name="T54" fmla="*/ 1918 w 4971"/>
                <a:gd name="T55" fmla="*/ 325 h 5019"/>
                <a:gd name="T56" fmla="*/ 2360 w 4971"/>
                <a:gd name="T57" fmla="*/ 468 h 5019"/>
                <a:gd name="T58" fmla="*/ 2827 w 4971"/>
                <a:gd name="T59" fmla="*/ 512 h 5019"/>
                <a:gd name="T60" fmla="*/ 3348 w 4971"/>
                <a:gd name="T61" fmla="*/ 682 h 5019"/>
                <a:gd name="T62" fmla="*/ 3558 w 4971"/>
                <a:gd name="T63" fmla="*/ 850 h 5019"/>
                <a:gd name="T64" fmla="*/ 3876 w 4971"/>
                <a:gd name="T65" fmla="*/ 1155 h 5019"/>
                <a:gd name="T66" fmla="*/ 4202 w 4971"/>
                <a:gd name="T67" fmla="*/ 1664 h 5019"/>
                <a:gd name="T68" fmla="*/ 4260 w 4971"/>
                <a:gd name="T69" fmla="*/ 1930 h 5019"/>
                <a:gd name="T70" fmla="*/ 4241 w 4971"/>
                <a:gd name="T71" fmla="*/ 2290 h 5019"/>
                <a:gd name="T72" fmla="*/ 4183 w 4971"/>
                <a:gd name="T73" fmla="*/ 2768 h 5019"/>
                <a:gd name="T74" fmla="*/ 4241 w 4971"/>
                <a:gd name="T75" fmla="*/ 3107 h 5019"/>
                <a:gd name="T76" fmla="*/ 4340 w 4971"/>
                <a:gd name="T77" fmla="*/ 3238 h 5019"/>
                <a:gd name="T78" fmla="*/ 4581 w 4971"/>
                <a:gd name="T79" fmla="*/ 3380 h 5019"/>
                <a:gd name="T80" fmla="*/ 4900 w 4971"/>
                <a:gd name="T81" fmla="*/ 3628 h 5019"/>
                <a:gd name="T82" fmla="*/ 4959 w 4971"/>
                <a:gd name="T83" fmla="*/ 3773 h 5019"/>
                <a:gd name="T84" fmla="*/ 4757 w 4971"/>
                <a:gd name="T85" fmla="*/ 3986 h 5019"/>
                <a:gd name="T86" fmla="*/ 4576 w 4971"/>
                <a:gd name="T87" fmla="*/ 3920 h 5019"/>
                <a:gd name="T88" fmla="*/ 4403 w 4971"/>
                <a:gd name="T89" fmla="*/ 3826 h 5019"/>
                <a:gd name="T90" fmla="*/ 4144 w 4971"/>
                <a:gd name="T91" fmla="*/ 3887 h 5019"/>
                <a:gd name="T92" fmla="*/ 4026 w 4971"/>
                <a:gd name="T93" fmla="*/ 4083 h 5019"/>
                <a:gd name="T94" fmla="*/ 4027 w 4971"/>
                <a:gd name="T95" fmla="*/ 4289 h 5019"/>
                <a:gd name="T96" fmla="*/ 4356 w 4971"/>
                <a:gd name="T97" fmla="*/ 4782 h 5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71" h="5019">
                  <a:moveTo>
                    <a:pt x="1653" y="5018"/>
                  </a:moveTo>
                  <a:cubicBezTo>
                    <a:pt x="1828" y="4914"/>
                    <a:pt x="2012" y="4824"/>
                    <a:pt x="2179" y="4705"/>
                  </a:cubicBezTo>
                  <a:cubicBezTo>
                    <a:pt x="2264" y="4645"/>
                    <a:pt x="2343" y="4577"/>
                    <a:pt x="2404" y="4490"/>
                  </a:cubicBezTo>
                  <a:cubicBezTo>
                    <a:pt x="2445" y="4431"/>
                    <a:pt x="2489" y="4373"/>
                    <a:pt x="2524" y="4311"/>
                  </a:cubicBezTo>
                  <a:cubicBezTo>
                    <a:pt x="2550" y="4265"/>
                    <a:pt x="2570" y="4213"/>
                    <a:pt x="2579" y="4162"/>
                  </a:cubicBezTo>
                  <a:cubicBezTo>
                    <a:pt x="2597" y="4058"/>
                    <a:pt x="2575" y="3976"/>
                    <a:pt x="2465" y="3913"/>
                  </a:cubicBezTo>
                  <a:cubicBezTo>
                    <a:pt x="2389" y="3868"/>
                    <a:pt x="2304" y="3847"/>
                    <a:pt x="2220" y="3827"/>
                  </a:cubicBezTo>
                  <a:cubicBezTo>
                    <a:pt x="2077" y="3794"/>
                    <a:pt x="1934" y="3762"/>
                    <a:pt x="1791" y="3732"/>
                  </a:cubicBezTo>
                  <a:cubicBezTo>
                    <a:pt x="1681" y="3709"/>
                    <a:pt x="1570" y="3704"/>
                    <a:pt x="1458" y="3719"/>
                  </a:cubicBezTo>
                  <a:cubicBezTo>
                    <a:pt x="1353" y="3734"/>
                    <a:pt x="1250" y="3756"/>
                    <a:pt x="1148" y="3788"/>
                  </a:cubicBezTo>
                  <a:cubicBezTo>
                    <a:pt x="1096" y="3804"/>
                    <a:pt x="1041" y="3810"/>
                    <a:pt x="988" y="3823"/>
                  </a:cubicBezTo>
                  <a:cubicBezTo>
                    <a:pt x="868" y="3854"/>
                    <a:pt x="749" y="3841"/>
                    <a:pt x="632" y="3811"/>
                  </a:cubicBezTo>
                  <a:cubicBezTo>
                    <a:pt x="490" y="3773"/>
                    <a:pt x="373" y="3693"/>
                    <a:pt x="280" y="3575"/>
                  </a:cubicBezTo>
                  <a:cubicBezTo>
                    <a:pt x="206" y="3480"/>
                    <a:pt x="154" y="3373"/>
                    <a:pt x="110" y="3263"/>
                  </a:cubicBezTo>
                  <a:cubicBezTo>
                    <a:pt x="63" y="3147"/>
                    <a:pt x="22" y="3029"/>
                    <a:pt x="12" y="2903"/>
                  </a:cubicBezTo>
                  <a:cubicBezTo>
                    <a:pt x="0" y="2764"/>
                    <a:pt x="36" y="2640"/>
                    <a:pt x="139" y="2545"/>
                  </a:cubicBezTo>
                  <a:cubicBezTo>
                    <a:pt x="232" y="2459"/>
                    <a:pt x="331" y="2379"/>
                    <a:pt x="426" y="2294"/>
                  </a:cubicBezTo>
                  <a:cubicBezTo>
                    <a:pt x="563" y="2170"/>
                    <a:pt x="681" y="2029"/>
                    <a:pt x="766" y="1864"/>
                  </a:cubicBezTo>
                  <a:cubicBezTo>
                    <a:pt x="820" y="1760"/>
                    <a:pt x="862" y="1649"/>
                    <a:pt x="864" y="1530"/>
                  </a:cubicBezTo>
                  <a:cubicBezTo>
                    <a:pt x="866" y="1389"/>
                    <a:pt x="840" y="1253"/>
                    <a:pt x="757" y="1134"/>
                  </a:cubicBezTo>
                  <a:cubicBezTo>
                    <a:pt x="702" y="1057"/>
                    <a:pt x="646" y="982"/>
                    <a:pt x="592" y="905"/>
                  </a:cubicBezTo>
                  <a:cubicBezTo>
                    <a:pt x="544" y="836"/>
                    <a:pt x="502" y="762"/>
                    <a:pt x="486" y="681"/>
                  </a:cubicBezTo>
                  <a:cubicBezTo>
                    <a:pt x="475" y="621"/>
                    <a:pt x="492" y="559"/>
                    <a:pt x="518" y="501"/>
                  </a:cubicBezTo>
                  <a:cubicBezTo>
                    <a:pt x="550" y="427"/>
                    <a:pt x="598" y="366"/>
                    <a:pt x="655" y="310"/>
                  </a:cubicBezTo>
                  <a:cubicBezTo>
                    <a:pt x="769" y="198"/>
                    <a:pt x="898" y="108"/>
                    <a:pt x="1048" y="48"/>
                  </a:cubicBezTo>
                  <a:cubicBezTo>
                    <a:pt x="1167" y="0"/>
                    <a:pt x="1284" y="2"/>
                    <a:pt x="1404" y="35"/>
                  </a:cubicBezTo>
                  <a:cubicBezTo>
                    <a:pt x="1496" y="60"/>
                    <a:pt x="1577" y="109"/>
                    <a:pt x="1658" y="159"/>
                  </a:cubicBezTo>
                  <a:cubicBezTo>
                    <a:pt x="1745" y="214"/>
                    <a:pt x="1829" y="274"/>
                    <a:pt x="1918" y="325"/>
                  </a:cubicBezTo>
                  <a:cubicBezTo>
                    <a:pt x="2056" y="403"/>
                    <a:pt x="2204" y="451"/>
                    <a:pt x="2360" y="468"/>
                  </a:cubicBezTo>
                  <a:cubicBezTo>
                    <a:pt x="2515" y="485"/>
                    <a:pt x="2672" y="494"/>
                    <a:pt x="2827" y="512"/>
                  </a:cubicBezTo>
                  <a:cubicBezTo>
                    <a:pt x="3011" y="533"/>
                    <a:pt x="3188" y="580"/>
                    <a:pt x="3348" y="682"/>
                  </a:cubicBezTo>
                  <a:cubicBezTo>
                    <a:pt x="3424" y="731"/>
                    <a:pt x="3493" y="789"/>
                    <a:pt x="3558" y="850"/>
                  </a:cubicBezTo>
                  <a:cubicBezTo>
                    <a:pt x="3666" y="951"/>
                    <a:pt x="3773" y="1051"/>
                    <a:pt x="3876" y="1155"/>
                  </a:cubicBezTo>
                  <a:cubicBezTo>
                    <a:pt x="4019" y="1301"/>
                    <a:pt x="4133" y="1468"/>
                    <a:pt x="4202" y="1664"/>
                  </a:cubicBezTo>
                  <a:cubicBezTo>
                    <a:pt x="4233" y="1750"/>
                    <a:pt x="4255" y="1839"/>
                    <a:pt x="4260" y="1930"/>
                  </a:cubicBezTo>
                  <a:cubicBezTo>
                    <a:pt x="4268" y="2051"/>
                    <a:pt x="4257" y="2171"/>
                    <a:pt x="4241" y="2290"/>
                  </a:cubicBezTo>
                  <a:cubicBezTo>
                    <a:pt x="4220" y="2449"/>
                    <a:pt x="4186" y="2607"/>
                    <a:pt x="4183" y="2768"/>
                  </a:cubicBezTo>
                  <a:cubicBezTo>
                    <a:pt x="4181" y="2885"/>
                    <a:pt x="4193" y="3001"/>
                    <a:pt x="4241" y="3107"/>
                  </a:cubicBezTo>
                  <a:cubicBezTo>
                    <a:pt x="4263" y="3156"/>
                    <a:pt x="4297" y="3201"/>
                    <a:pt x="4340" y="3238"/>
                  </a:cubicBezTo>
                  <a:cubicBezTo>
                    <a:pt x="4413" y="3299"/>
                    <a:pt x="4494" y="3344"/>
                    <a:pt x="4581" y="3380"/>
                  </a:cubicBezTo>
                  <a:cubicBezTo>
                    <a:pt x="4708" y="3434"/>
                    <a:pt x="4821" y="3511"/>
                    <a:pt x="4900" y="3628"/>
                  </a:cubicBezTo>
                  <a:cubicBezTo>
                    <a:pt x="4929" y="3672"/>
                    <a:pt x="4954" y="3718"/>
                    <a:pt x="4959" y="3773"/>
                  </a:cubicBezTo>
                  <a:cubicBezTo>
                    <a:pt x="4970" y="3896"/>
                    <a:pt x="4877" y="4001"/>
                    <a:pt x="4757" y="3986"/>
                  </a:cubicBezTo>
                  <a:cubicBezTo>
                    <a:pt x="4691" y="3977"/>
                    <a:pt x="4633" y="3951"/>
                    <a:pt x="4576" y="3920"/>
                  </a:cubicBezTo>
                  <a:cubicBezTo>
                    <a:pt x="4518" y="3888"/>
                    <a:pt x="4464" y="3848"/>
                    <a:pt x="4403" y="3826"/>
                  </a:cubicBezTo>
                  <a:cubicBezTo>
                    <a:pt x="4307" y="3791"/>
                    <a:pt x="4214" y="3812"/>
                    <a:pt x="4144" y="3887"/>
                  </a:cubicBezTo>
                  <a:cubicBezTo>
                    <a:pt x="4092" y="3943"/>
                    <a:pt x="4045" y="4005"/>
                    <a:pt x="4026" y="4083"/>
                  </a:cubicBezTo>
                  <a:cubicBezTo>
                    <a:pt x="4010" y="4152"/>
                    <a:pt x="4010" y="4218"/>
                    <a:pt x="4027" y="4289"/>
                  </a:cubicBezTo>
                  <a:cubicBezTo>
                    <a:pt x="4076" y="4496"/>
                    <a:pt x="4210" y="4644"/>
                    <a:pt x="4356" y="4782"/>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0" name="Freeform 2">
              <a:extLst>
                <a:ext uri="{FF2B5EF4-FFF2-40B4-BE49-F238E27FC236}">
                  <a16:creationId xmlns:a16="http://schemas.microsoft.com/office/drawing/2014/main" id="{AAC2C6DB-2679-304F-9DDE-2FBBBD84F4BC}"/>
                </a:ext>
              </a:extLst>
            </p:cNvPr>
            <p:cNvSpPr>
              <a:spLocks noChangeArrowheads="1"/>
            </p:cNvSpPr>
            <p:nvPr/>
          </p:nvSpPr>
          <p:spPr bwMode="auto">
            <a:xfrm>
              <a:off x="7831138" y="4870450"/>
              <a:ext cx="1441450" cy="1744663"/>
            </a:xfrm>
            <a:custGeom>
              <a:avLst/>
              <a:gdLst>
                <a:gd name="T0" fmla="*/ 1662 w 4004"/>
                <a:gd name="T1" fmla="*/ 4844 h 4845"/>
                <a:gd name="T2" fmla="*/ 2142 w 4004"/>
                <a:gd name="T3" fmla="*/ 4568 h 4845"/>
                <a:gd name="T4" fmla="*/ 2418 w 4004"/>
                <a:gd name="T5" fmla="*/ 4305 h 4845"/>
                <a:gd name="T6" fmla="*/ 2595 w 4004"/>
                <a:gd name="T7" fmla="*/ 4076 h 4845"/>
                <a:gd name="T8" fmla="*/ 2712 w 4004"/>
                <a:gd name="T9" fmla="*/ 3862 h 4845"/>
                <a:gd name="T10" fmla="*/ 2683 w 4004"/>
                <a:gd name="T11" fmla="*/ 3655 h 4845"/>
                <a:gd name="T12" fmla="*/ 2589 w 4004"/>
                <a:gd name="T13" fmla="*/ 3583 h 4845"/>
                <a:gd name="T14" fmla="*/ 2353 w 4004"/>
                <a:gd name="T15" fmla="*/ 3537 h 4845"/>
                <a:gd name="T16" fmla="*/ 2107 w 4004"/>
                <a:gd name="T17" fmla="*/ 3520 h 4845"/>
                <a:gd name="T18" fmla="*/ 1624 w 4004"/>
                <a:gd name="T19" fmla="*/ 3437 h 4845"/>
                <a:gd name="T20" fmla="*/ 1326 w 4004"/>
                <a:gd name="T21" fmla="*/ 3415 h 4845"/>
                <a:gd name="T22" fmla="*/ 1079 w 4004"/>
                <a:gd name="T23" fmla="*/ 3464 h 4845"/>
                <a:gd name="T24" fmla="*/ 816 w 4004"/>
                <a:gd name="T25" fmla="*/ 3537 h 4845"/>
                <a:gd name="T26" fmla="*/ 424 w 4004"/>
                <a:gd name="T27" fmla="*/ 3505 h 4845"/>
                <a:gd name="T28" fmla="*/ 80 w 4004"/>
                <a:gd name="T29" fmla="*/ 3118 h 4845"/>
                <a:gd name="T30" fmla="*/ 15 w 4004"/>
                <a:gd name="T31" fmla="*/ 2875 h 4845"/>
                <a:gd name="T32" fmla="*/ 128 w 4004"/>
                <a:gd name="T33" fmla="*/ 2434 h 4845"/>
                <a:gd name="T34" fmla="*/ 307 w 4004"/>
                <a:gd name="T35" fmla="*/ 2247 h 4845"/>
                <a:gd name="T36" fmla="*/ 627 w 4004"/>
                <a:gd name="T37" fmla="*/ 1879 h 4845"/>
                <a:gd name="T38" fmla="*/ 817 w 4004"/>
                <a:gd name="T39" fmla="*/ 1437 h 4845"/>
                <a:gd name="T40" fmla="*/ 813 w 4004"/>
                <a:gd name="T41" fmla="*/ 1147 h 4845"/>
                <a:gd name="T42" fmla="*/ 713 w 4004"/>
                <a:gd name="T43" fmla="*/ 905 h 4845"/>
                <a:gd name="T44" fmla="*/ 550 w 4004"/>
                <a:gd name="T45" fmla="*/ 636 h 4845"/>
                <a:gd name="T46" fmla="*/ 627 w 4004"/>
                <a:gd name="T47" fmla="*/ 201 h 4845"/>
                <a:gd name="T48" fmla="*/ 956 w 4004"/>
                <a:gd name="T49" fmla="*/ 14 h 4845"/>
                <a:gd name="T50" fmla="*/ 1107 w 4004"/>
                <a:gd name="T51" fmla="*/ 6 h 4845"/>
                <a:gd name="T52" fmla="*/ 1334 w 4004"/>
                <a:gd name="T53" fmla="*/ 70 h 4845"/>
                <a:gd name="T54" fmla="*/ 1649 w 4004"/>
                <a:gd name="T55" fmla="*/ 236 h 4845"/>
                <a:gd name="T56" fmla="*/ 2202 w 4004"/>
                <a:gd name="T57" fmla="*/ 381 h 4845"/>
                <a:gd name="T58" fmla="*/ 2651 w 4004"/>
                <a:gd name="T59" fmla="*/ 413 h 4845"/>
                <a:gd name="T60" fmla="*/ 3161 w 4004"/>
                <a:gd name="T61" fmla="*/ 603 h 4845"/>
                <a:gd name="T62" fmla="*/ 3433 w 4004"/>
                <a:gd name="T63" fmla="*/ 837 h 4845"/>
                <a:gd name="T64" fmla="*/ 3732 w 4004"/>
                <a:gd name="T65" fmla="*/ 1137 h 4845"/>
                <a:gd name="T66" fmla="*/ 3940 w 4004"/>
                <a:gd name="T67" fmla="*/ 1520 h 4845"/>
                <a:gd name="T68" fmla="*/ 3966 w 4004"/>
                <a:gd name="T69" fmla="*/ 1940 h 4845"/>
                <a:gd name="T70" fmla="*/ 3842 w 4004"/>
                <a:gd name="T71" fmla="*/ 2447 h 4845"/>
                <a:gd name="T72" fmla="*/ 3734 w 4004"/>
                <a:gd name="T73" fmla="*/ 2869 h 4845"/>
                <a:gd name="T74" fmla="*/ 3694 w 4004"/>
                <a:gd name="T75" fmla="*/ 3218 h 4845"/>
                <a:gd name="T76" fmla="*/ 3617 w 4004"/>
                <a:gd name="T77" fmla="*/ 3529 h 4845"/>
                <a:gd name="T78" fmla="*/ 3530 w 4004"/>
                <a:gd name="T79" fmla="*/ 3819 h 4845"/>
                <a:gd name="T80" fmla="*/ 3622 w 4004"/>
                <a:gd name="T81" fmla="*/ 4198 h 4845"/>
                <a:gd name="T82" fmla="*/ 4003 w 4004"/>
                <a:gd name="T83" fmla="*/ 4678 h 4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04" h="4845">
                  <a:moveTo>
                    <a:pt x="1662" y="4844"/>
                  </a:moveTo>
                  <a:cubicBezTo>
                    <a:pt x="1824" y="4756"/>
                    <a:pt x="1991" y="4677"/>
                    <a:pt x="2142" y="4568"/>
                  </a:cubicBezTo>
                  <a:cubicBezTo>
                    <a:pt x="2246" y="4493"/>
                    <a:pt x="2338" y="4406"/>
                    <a:pt x="2418" y="4305"/>
                  </a:cubicBezTo>
                  <a:cubicBezTo>
                    <a:pt x="2478" y="4230"/>
                    <a:pt x="2538" y="4154"/>
                    <a:pt x="2595" y="4076"/>
                  </a:cubicBezTo>
                  <a:cubicBezTo>
                    <a:pt x="2643" y="4010"/>
                    <a:pt x="2689" y="3942"/>
                    <a:pt x="2712" y="3862"/>
                  </a:cubicBezTo>
                  <a:cubicBezTo>
                    <a:pt x="2732" y="3790"/>
                    <a:pt x="2736" y="3716"/>
                    <a:pt x="2683" y="3655"/>
                  </a:cubicBezTo>
                  <a:cubicBezTo>
                    <a:pt x="2658" y="3625"/>
                    <a:pt x="2624" y="3599"/>
                    <a:pt x="2589" y="3583"/>
                  </a:cubicBezTo>
                  <a:cubicBezTo>
                    <a:pt x="2515" y="3547"/>
                    <a:pt x="2433" y="3543"/>
                    <a:pt x="2353" y="3537"/>
                  </a:cubicBezTo>
                  <a:cubicBezTo>
                    <a:pt x="2271" y="3531"/>
                    <a:pt x="2189" y="3526"/>
                    <a:pt x="2107" y="3520"/>
                  </a:cubicBezTo>
                  <a:cubicBezTo>
                    <a:pt x="1944" y="3508"/>
                    <a:pt x="1785" y="3469"/>
                    <a:pt x="1624" y="3437"/>
                  </a:cubicBezTo>
                  <a:cubicBezTo>
                    <a:pt x="1526" y="3418"/>
                    <a:pt x="1427" y="3408"/>
                    <a:pt x="1326" y="3415"/>
                  </a:cubicBezTo>
                  <a:cubicBezTo>
                    <a:pt x="1241" y="3421"/>
                    <a:pt x="1160" y="3440"/>
                    <a:pt x="1079" y="3464"/>
                  </a:cubicBezTo>
                  <a:cubicBezTo>
                    <a:pt x="991" y="3489"/>
                    <a:pt x="905" y="3519"/>
                    <a:pt x="816" y="3537"/>
                  </a:cubicBezTo>
                  <a:cubicBezTo>
                    <a:pt x="684" y="3565"/>
                    <a:pt x="552" y="3557"/>
                    <a:pt x="424" y="3505"/>
                  </a:cubicBezTo>
                  <a:cubicBezTo>
                    <a:pt x="248" y="3433"/>
                    <a:pt x="150" y="3288"/>
                    <a:pt x="80" y="3118"/>
                  </a:cubicBezTo>
                  <a:cubicBezTo>
                    <a:pt x="48" y="3040"/>
                    <a:pt x="23" y="2959"/>
                    <a:pt x="15" y="2875"/>
                  </a:cubicBezTo>
                  <a:cubicBezTo>
                    <a:pt x="0" y="2715"/>
                    <a:pt x="29" y="2563"/>
                    <a:pt x="128" y="2434"/>
                  </a:cubicBezTo>
                  <a:cubicBezTo>
                    <a:pt x="181" y="2366"/>
                    <a:pt x="245" y="2308"/>
                    <a:pt x="307" y="2247"/>
                  </a:cubicBezTo>
                  <a:cubicBezTo>
                    <a:pt x="423" y="2133"/>
                    <a:pt x="533" y="2014"/>
                    <a:pt x="627" y="1879"/>
                  </a:cubicBezTo>
                  <a:cubicBezTo>
                    <a:pt x="720" y="1746"/>
                    <a:pt x="784" y="1598"/>
                    <a:pt x="817" y="1437"/>
                  </a:cubicBezTo>
                  <a:cubicBezTo>
                    <a:pt x="837" y="1340"/>
                    <a:pt x="832" y="1242"/>
                    <a:pt x="813" y="1147"/>
                  </a:cubicBezTo>
                  <a:cubicBezTo>
                    <a:pt x="795" y="1060"/>
                    <a:pt x="761" y="980"/>
                    <a:pt x="713" y="905"/>
                  </a:cubicBezTo>
                  <a:cubicBezTo>
                    <a:pt x="656" y="816"/>
                    <a:pt x="602" y="727"/>
                    <a:pt x="550" y="636"/>
                  </a:cubicBezTo>
                  <a:cubicBezTo>
                    <a:pt x="457" y="472"/>
                    <a:pt x="516" y="310"/>
                    <a:pt x="627" y="201"/>
                  </a:cubicBezTo>
                  <a:cubicBezTo>
                    <a:pt x="721" y="109"/>
                    <a:pt x="831" y="47"/>
                    <a:pt x="956" y="14"/>
                  </a:cubicBezTo>
                  <a:cubicBezTo>
                    <a:pt x="1004" y="1"/>
                    <a:pt x="1058" y="0"/>
                    <a:pt x="1107" y="6"/>
                  </a:cubicBezTo>
                  <a:cubicBezTo>
                    <a:pt x="1185" y="17"/>
                    <a:pt x="1263" y="32"/>
                    <a:pt x="1334" y="70"/>
                  </a:cubicBezTo>
                  <a:cubicBezTo>
                    <a:pt x="1439" y="126"/>
                    <a:pt x="1543" y="183"/>
                    <a:pt x="1649" y="236"/>
                  </a:cubicBezTo>
                  <a:cubicBezTo>
                    <a:pt x="1823" y="323"/>
                    <a:pt x="2008" y="370"/>
                    <a:pt x="2202" y="381"/>
                  </a:cubicBezTo>
                  <a:cubicBezTo>
                    <a:pt x="2351" y="389"/>
                    <a:pt x="2502" y="398"/>
                    <a:pt x="2651" y="413"/>
                  </a:cubicBezTo>
                  <a:cubicBezTo>
                    <a:pt x="2836" y="432"/>
                    <a:pt x="3011" y="486"/>
                    <a:pt x="3161" y="603"/>
                  </a:cubicBezTo>
                  <a:cubicBezTo>
                    <a:pt x="3255" y="676"/>
                    <a:pt x="3344" y="757"/>
                    <a:pt x="3433" y="837"/>
                  </a:cubicBezTo>
                  <a:cubicBezTo>
                    <a:pt x="3538" y="932"/>
                    <a:pt x="3640" y="1029"/>
                    <a:pt x="3732" y="1137"/>
                  </a:cubicBezTo>
                  <a:cubicBezTo>
                    <a:pt x="3827" y="1251"/>
                    <a:pt x="3893" y="1379"/>
                    <a:pt x="3940" y="1520"/>
                  </a:cubicBezTo>
                  <a:cubicBezTo>
                    <a:pt x="3986" y="1658"/>
                    <a:pt x="3985" y="1799"/>
                    <a:pt x="3966" y="1940"/>
                  </a:cubicBezTo>
                  <a:cubicBezTo>
                    <a:pt x="3942" y="2114"/>
                    <a:pt x="3894" y="2281"/>
                    <a:pt x="3842" y="2447"/>
                  </a:cubicBezTo>
                  <a:cubicBezTo>
                    <a:pt x="3798" y="2585"/>
                    <a:pt x="3762" y="2727"/>
                    <a:pt x="3734" y="2869"/>
                  </a:cubicBezTo>
                  <a:cubicBezTo>
                    <a:pt x="3711" y="2983"/>
                    <a:pt x="3709" y="3101"/>
                    <a:pt x="3694" y="3218"/>
                  </a:cubicBezTo>
                  <a:cubicBezTo>
                    <a:pt x="3681" y="3325"/>
                    <a:pt x="3654" y="3428"/>
                    <a:pt x="3617" y="3529"/>
                  </a:cubicBezTo>
                  <a:cubicBezTo>
                    <a:pt x="3583" y="3624"/>
                    <a:pt x="3539" y="3717"/>
                    <a:pt x="3530" y="3819"/>
                  </a:cubicBezTo>
                  <a:cubicBezTo>
                    <a:pt x="3518" y="3955"/>
                    <a:pt x="3551" y="4080"/>
                    <a:pt x="3622" y="4198"/>
                  </a:cubicBezTo>
                  <a:cubicBezTo>
                    <a:pt x="3729" y="4374"/>
                    <a:pt x="3861" y="4531"/>
                    <a:pt x="4003" y="4678"/>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1" name="Freeform 3">
              <a:extLst>
                <a:ext uri="{FF2B5EF4-FFF2-40B4-BE49-F238E27FC236}">
                  <a16:creationId xmlns:a16="http://schemas.microsoft.com/office/drawing/2014/main" id="{84EC1F0E-D25C-4948-993B-947FFE5F934C}"/>
                </a:ext>
              </a:extLst>
            </p:cNvPr>
            <p:cNvSpPr>
              <a:spLocks noChangeArrowheads="1"/>
            </p:cNvSpPr>
            <p:nvPr/>
          </p:nvSpPr>
          <p:spPr bwMode="auto">
            <a:xfrm>
              <a:off x="8585200" y="6269038"/>
              <a:ext cx="698500" cy="346075"/>
            </a:xfrm>
            <a:custGeom>
              <a:avLst/>
              <a:gdLst>
                <a:gd name="T0" fmla="*/ 0 w 1942"/>
                <a:gd name="T1" fmla="*/ 808 h 962"/>
                <a:gd name="T2" fmla="*/ 346 w 1942"/>
                <a:gd name="T3" fmla="*/ 546 h 962"/>
                <a:gd name="T4" fmla="*/ 685 w 1942"/>
                <a:gd name="T5" fmla="*/ 219 h 962"/>
                <a:gd name="T6" fmla="*/ 931 w 1942"/>
                <a:gd name="T7" fmla="*/ 43 h 962"/>
                <a:gd name="T8" fmla="*/ 1151 w 1942"/>
                <a:gd name="T9" fmla="*/ 89 h 962"/>
                <a:gd name="T10" fmla="*/ 1431 w 1942"/>
                <a:gd name="T11" fmla="*/ 419 h 962"/>
                <a:gd name="T12" fmla="*/ 1941 w 1942"/>
                <a:gd name="T13" fmla="*/ 961 h 962"/>
              </a:gdLst>
              <a:ahLst/>
              <a:cxnLst>
                <a:cxn ang="0">
                  <a:pos x="T0" y="T1"/>
                </a:cxn>
                <a:cxn ang="0">
                  <a:pos x="T2" y="T3"/>
                </a:cxn>
                <a:cxn ang="0">
                  <a:pos x="T4" y="T5"/>
                </a:cxn>
                <a:cxn ang="0">
                  <a:pos x="T6" y="T7"/>
                </a:cxn>
                <a:cxn ang="0">
                  <a:pos x="T8" y="T9"/>
                </a:cxn>
                <a:cxn ang="0">
                  <a:pos x="T10" y="T11"/>
                </a:cxn>
                <a:cxn ang="0">
                  <a:pos x="T12" y="T13"/>
                </a:cxn>
              </a:cxnLst>
              <a:rect l="0" t="0" r="r" b="b"/>
              <a:pathLst>
                <a:path w="1942" h="962">
                  <a:moveTo>
                    <a:pt x="0" y="808"/>
                  </a:moveTo>
                  <a:cubicBezTo>
                    <a:pt x="125" y="735"/>
                    <a:pt x="242" y="650"/>
                    <a:pt x="346" y="546"/>
                  </a:cubicBezTo>
                  <a:cubicBezTo>
                    <a:pt x="457" y="435"/>
                    <a:pt x="571" y="326"/>
                    <a:pt x="685" y="219"/>
                  </a:cubicBezTo>
                  <a:cubicBezTo>
                    <a:pt x="759" y="149"/>
                    <a:pt x="840" y="89"/>
                    <a:pt x="931" y="43"/>
                  </a:cubicBezTo>
                  <a:cubicBezTo>
                    <a:pt x="1015" y="0"/>
                    <a:pt x="1087" y="14"/>
                    <a:pt x="1151" y="89"/>
                  </a:cubicBezTo>
                  <a:cubicBezTo>
                    <a:pt x="1245" y="198"/>
                    <a:pt x="1336" y="310"/>
                    <a:pt x="1431" y="419"/>
                  </a:cubicBezTo>
                  <a:cubicBezTo>
                    <a:pt x="1594" y="606"/>
                    <a:pt x="1758" y="794"/>
                    <a:pt x="1941" y="961"/>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2" name="Freeform 4">
              <a:extLst>
                <a:ext uri="{FF2B5EF4-FFF2-40B4-BE49-F238E27FC236}">
                  <a16:creationId xmlns:a16="http://schemas.microsoft.com/office/drawing/2014/main" id="{D884D45D-F079-354D-9565-17FE4DB7EA0B}"/>
                </a:ext>
              </a:extLst>
            </p:cNvPr>
            <p:cNvSpPr>
              <a:spLocks noChangeArrowheads="1"/>
            </p:cNvSpPr>
            <p:nvPr/>
          </p:nvSpPr>
          <p:spPr bwMode="auto">
            <a:xfrm>
              <a:off x="8575675" y="6372225"/>
              <a:ext cx="565150" cy="223838"/>
            </a:xfrm>
            <a:custGeom>
              <a:avLst/>
              <a:gdLst>
                <a:gd name="T0" fmla="*/ 0 w 1572"/>
                <a:gd name="T1" fmla="*/ 621 h 622"/>
                <a:gd name="T2" fmla="*/ 405 w 1572"/>
                <a:gd name="T3" fmla="*/ 349 h 622"/>
                <a:gd name="T4" fmla="*/ 689 w 1572"/>
                <a:gd name="T5" fmla="*/ 119 h 622"/>
                <a:gd name="T6" fmla="*/ 934 w 1572"/>
                <a:gd name="T7" fmla="*/ 7 h 622"/>
                <a:gd name="T8" fmla="*/ 1019 w 1572"/>
                <a:gd name="T9" fmla="*/ 11 h 622"/>
                <a:gd name="T10" fmla="*/ 1249 w 1572"/>
                <a:gd name="T11" fmla="*/ 109 h 622"/>
                <a:gd name="T12" fmla="*/ 1571 w 1572"/>
                <a:gd name="T13" fmla="*/ 397 h 622"/>
              </a:gdLst>
              <a:ahLst/>
              <a:cxnLst>
                <a:cxn ang="0">
                  <a:pos x="T0" y="T1"/>
                </a:cxn>
                <a:cxn ang="0">
                  <a:pos x="T2" y="T3"/>
                </a:cxn>
                <a:cxn ang="0">
                  <a:pos x="T4" y="T5"/>
                </a:cxn>
                <a:cxn ang="0">
                  <a:pos x="T6" y="T7"/>
                </a:cxn>
                <a:cxn ang="0">
                  <a:pos x="T8" y="T9"/>
                </a:cxn>
                <a:cxn ang="0">
                  <a:pos x="T10" y="T11"/>
                </a:cxn>
                <a:cxn ang="0">
                  <a:pos x="T12" y="T13"/>
                </a:cxn>
              </a:cxnLst>
              <a:rect l="0" t="0" r="r" b="b"/>
              <a:pathLst>
                <a:path w="1572" h="622">
                  <a:moveTo>
                    <a:pt x="0" y="621"/>
                  </a:moveTo>
                  <a:cubicBezTo>
                    <a:pt x="146" y="547"/>
                    <a:pt x="278" y="453"/>
                    <a:pt x="405" y="349"/>
                  </a:cubicBezTo>
                  <a:cubicBezTo>
                    <a:pt x="499" y="271"/>
                    <a:pt x="592" y="192"/>
                    <a:pt x="689" y="119"/>
                  </a:cubicBezTo>
                  <a:cubicBezTo>
                    <a:pt x="762" y="65"/>
                    <a:pt x="846" y="29"/>
                    <a:pt x="934" y="7"/>
                  </a:cubicBezTo>
                  <a:cubicBezTo>
                    <a:pt x="960" y="0"/>
                    <a:pt x="990" y="8"/>
                    <a:pt x="1019" y="11"/>
                  </a:cubicBezTo>
                  <a:cubicBezTo>
                    <a:pt x="1105" y="20"/>
                    <a:pt x="1179" y="60"/>
                    <a:pt x="1249" y="109"/>
                  </a:cubicBezTo>
                  <a:cubicBezTo>
                    <a:pt x="1368" y="192"/>
                    <a:pt x="1469" y="296"/>
                    <a:pt x="1571" y="397"/>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3" name="Freeform 5">
              <a:extLst>
                <a:ext uri="{FF2B5EF4-FFF2-40B4-BE49-F238E27FC236}">
                  <a16:creationId xmlns:a16="http://schemas.microsoft.com/office/drawing/2014/main" id="{ED30D9A1-324F-8D4A-BF4E-008CE73971CD}"/>
                </a:ext>
              </a:extLst>
            </p:cNvPr>
            <p:cNvSpPr>
              <a:spLocks noChangeArrowheads="1"/>
            </p:cNvSpPr>
            <p:nvPr/>
          </p:nvSpPr>
          <p:spPr bwMode="auto">
            <a:xfrm>
              <a:off x="7705725" y="4757738"/>
              <a:ext cx="1919288" cy="1804987"/>
            </a:xfrm>
            <a:custGeom>
              <a:avLst/>
              <a:gdLst>
                <a:gd name="T0" fmla="*/ 1925 w 5330"/>
                <a:gd name="T1" fmla="*/ 5012 h 5013"/>
                <a:gd name="T2" fmla="*/ 2309 w 5330"/>
                <a:gd name="T3" fmla="*/ 4760 h 5013"/>
                <a:gd name="T4" fmla="*/ 2567 w 5330"/>
                <a:gd name="T5" fmla="*/ 4389 h 5013"/>
                <a:gd name="T6" fmla="*/ 2492 w 5330"/>
                <a:gd name="T7" fmla="*/ 4150 h 5013"/>
                <a:gd name="T8" fmla="*/ 2223 w 5330"/>
                <a:gd name="T9" fmla="*/ 4023 h 5013"/>
                <a:gd name="T10" fmla="*/ 1990 w 5330"/>
                <a:gd name="T11" fmla="*/ 3964 h 5013"/>
                <a:gd name="T12" fmla="*/ 1779 w 5330"/>
                <a:gd name="T13" fmla="*/ 3937 h 5013"/>
                <a:gd name="T14" fmla="*/ 1551 w 5330"/>
                <a:gd name="T15" fmla="*/ 3954 h 5013"/>
                <a:gd name="T16" fmla="*/ 1374 w 5330"/>
                <a:gd name="T17" fmla="*/ 3996 h 5013"/>
                <a:gd name="T18" fmla="*/ 1229 w 5330"/>
                <a:gd name="T19" fmla="*/ 4029 h 5013"/>
                <a:gd name="T20" fmla="*/ 1102 w 5330"/>
                <a:gd name="T21" fmla="*/ 4052 h 5013"/>
                <a:gd name="T22" fmla="*/ 512 w 5330"/>
                <a:gd name="T23" fmla="*/ 3887 h 5013"/>
                <a:gd name="T24" fmla="*/ 273 w 5330"/>
                <a:gd name="T25" fmla="*/ 3585 h 5013"/>
                <a:gd name="T26" fmla="*/ 152 w 5330"/>
                <a:gd name="T27" fmla="*/ 3343 h 5013"/>
                <a:gd name="T28" fmla="*/ 83 w 5330"/>
                <a:gd name="T29" fmla="*/ 3178 h 5013"/>
                <a:gd name="T30" fmla="*/ 17 w 5330"/>
                <a:gd name="T31" fmla="*/ 2948 h 5013"/>
                <a:gd name="T32" fmla="*/ 29 w 5330"/>
                <a:gd name="T33" fmla="*/ 2765 h 5013"/>
                <a:gd name="T34" fmla="*/ 125 w 5330"/>
                <a:gd name="T35" fmla="*/ 2650 h 5013"/>
                <a:gd name="T36" fmla="*/ 279 w 5330"/>
                <a:gd name="T37" fmla="*/ 2533 h 5013"/>
                <a:gd name="T38" fmla="*/ 557 w 5330"/>
                <a:gd name="T39" fmla="*/ 2334 h 5013"/>
                <a:gd name="T40" fmla="*/ 802 w 5330"/>
                <a:gd name="T41" fmla="*/ 2049 h 5013"/>
                <a:gd name="T42" fmla="*/ 933 w 5330"/>
                <a:gd name="T43" fmla="*/ 1647 h 5013"/>
                <a:gd name="T44" fmla="*/ 883 w 5330"/>
                <a:gd name="T45" fmla="*/ 1396 h 5013"/>
                <a:gd name="T46" fmla="*/ 746 w 5330"/>
                <a:gd name="T47" fmla="*/ 1186 h 5013"/>
                <a:gd name="T48" fmla="*/ 569 w 5330"/>
                <a:gd name="T49" fmla="*/ 950 h 5013"/>
                <a:gd name="T50" fmla="*/ 540 w 5330"/>
                <a:gd name="T51" fmla="*/ 647 h 5013"/>
                <a:gd name="T52" fmla="*/ 676 w 5330"/>
                <a:gd name="T53" fmla="*/ 450 h 5013"/>
                <a:gd name="T54" fmla="*/ 1213 w 5330"/>
                <a:gd name="T55" fmla="*/ 51 h 5013"/>
                <a:gd name="T56" fmla="*/ 1425 w 5330"/>
                <a:gd name="T57" fmla="*/ 6 h 5013"/>
                <a:gd name="T58" fmla="*/ 1741 w 5330"/>
                <a:gd name="T59" fmla="*/ 101 h 5013"/>
                <a:gd name="T60" fmla="*/ 2068 w 5330"/>
                <a:gd name="T61" fmla="*/ 332 h 5013"/>
                <a:gd name="T62" fmla="*/ 2231 w 5330"/>
                <a:gd name="T63" fmla="*/ 435 h 5013"/>
                <a:gd name="T64" fmla="*/ 2689 w 5330"/>
                <a:gd name="T65" fmla="*/ 557 h 5013"/>
                <a:gd name="T66" fmla="*/ 3205 w 5330"/>
                <a:gd name="T67" fmla="*/ 622 h 5013"/>
                <a:gd name="T68" fmla="*/ 3629 w 5330"/>
                <a:gd name="T69" fmla="*/ 815 h 5013"/>
                <a:gd name="T70" fmla="*/ 3945 w 5330"/>
                <a:gd name="T71" fmla="*/ 1100 h 5013"/>
                <a:gd name="T72" fmla="*/ 4368 w 5330"/>
                <a:gd name="T73" fmla="*/ 1621 h 5013"/>
                <a:gd name="T74" fmla="*/ 4499 w 5330"/>
                <a:gd name="T75" fmla="*/ 1968 h 5013"/>
                <a:gd name="T76" fmla="*/ 4522 w 5330"/>
                <a:gd name="T77" fmla="*/ 2286 h 5013"/>
                <a:gd name="T78" fmla="*/ 4515 w 5330"/>
                <a:gd name="T79" fmla="*/ 2704 h 5013"/>
                <a:gd name="T80" fmla="*/ 4547 w 5330"/>
                <a:gd name="T81" fmla="*/ 2934 h 5013"/>
                <a:gd name="T82" fmla="*/ 4702 w 5330"/>
                <a:gd name="T83" fmla="*/ 3175 h 5013"/>
                <a:gd name="T84" fmla="*/ 5027 w 5330"/>
                <a:gd name="T85" fmla="*/ 3470 h 5013"/>
                <a:gd name="T86" fmla="*/ 5279 w 5330"/>
                <a:gd name="T87" fmla="*/ 3798 h 5013"/>
                <a:gd name="T88" fmla="*/ 5292 w 5330"/>
                <a:gd name="T89" fmla="*/ 4114 h 5013"/>
                <a:gd name="T90" fmla="*/ 5046 w 5330"/>
                <a:gd name="T91" fmla="*/ 4426 h 5013"/>
                <a:gd name="T92" fmla="*/ 4790 w 5330"/>
                <a:gd name="T93" fmla="*/ 4550 h 5013"/>
                <a:gd name="T94" fmla="*/ 4723 w 5330"/>
                <a:gd name="T95" fmla="*/ 4619 h 5013"/>
                <a:gd name="T96" fmla="*/ 4750 w 5330"/>
                <a:gd name="T97" fmla="*/ 4720 h 5013"/>
                <a:gd name="T98" fmla="*/ 4890 w 5330"/>
                <a:gd name="T99" fmla="*/ 4947 h 5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30" h="5013">
                  <a:moveTo>
                    <a:pt x="1925" y="5012"/>
                  </a:moveTo>
                  <a:cubicBezTo>
                    <a:pt x="2057" y="4934"/>
                    <a:pt x="2191" y="4859"/>
                    <a:pt x="2309" y="4760"/>
                  </a:cubicBezTo>
                  <a:cubicBezTo>
                    <a:pt x="2428" y="4662"/>
                    <a:pt x="2526" y="4544"/>
                    <a:pt x="2567" y="4389"/>
                  </a:cubicBezTo>
                  <a:cubicBezTo>
                    <a:pt x="2588" y="4309"/>
                    <a:pt x="2571" y="4216"/>
                    <a:pt x="2492" y="4150"/>
                  </a:cubicBezTo>
                  <a:cubicBezTo>
                    <a:pt x="2411" y="4084"/>
                    <a:pt x="2317" y="4053"/>
                    <a:pt x="2223" y="4023"/>
                  </a:cubicBezTo>
                  <a:cubicBezTo>
                    <a:pt x="2147" y="3998"/>
                    <a:pt x="2069" y="3980"/>
                    <a:pt x="1990" y="3964"/>
                  </a:cubicBezTo>
                  <a:cubicBezTo>
                    <a:pt x="1921" y="3951"/>
                    <a:pt x="1850" y="3939"/>
                    <a:pt x="1779" y="3937"/>
                  </a:cubicBezTo>
                  <a:cubicBezTo>
                    <a:pt x="1703" y="3936"/>
                    <a:pt x="1626" y="3943"/>
                    <a:pt x="1551" y="3954"/>
                  </a:cubicBezTo>
                  <a:cubicBezTo>
                    <a:pt x="1491" y="3963"/>
                    <a:pt x="1433" y="3982"/>
                    <a:pt x="1374" y="3996"/>
                  </a:cubicBezTo>
                  <a:cubicBezTo>
                    <a:pt x="1326" y="4008"/>
                    <a:pt x="1278" y="4019"/>
                    <a:pt x="1229" y="4029"/>
                  </a:cubicBezTo>
                  <a:cubicBezTo>
                    <a:pt x="1187" y="4038"/>
                    <a:pt x="1145" y="4049"/>
                    <a:pt x="1102" y="4052"/>
                  </a:cubicBezTo>
                  <a:cubicBezTo>
                    <a:pt x="887" y="4067"/>
                    <a:pt x="685" y="4027"/>
                    <a:pt x="512" y="3887"/>
                  </a:cubicBezTo>
                  <a:cubicBezTo>
                    <a:pt x="412" y="3805"/>
                    <a:pt x="333" y="3701"/>
                    <a:pt x="273" y="3585"/>
                  </a:cubicBezTo>
                  <a:cubicBezTo>
                    <a:pt x="231" y="3506"/>
                    <a:pt x="191" y="3424"/>
                    <a:pt x="152" y="3343"/>
                  </a:cubicBezTo>
                  <a:lnTo>
                    <a:pt x="83" y="3178"/>
                  </a:lnTo>
                  <a:cubicBezTo>
                    <a:pt x="56" y="3103"/>
                    <a:pt x="24" y="3029"/>
                    <a:pt x="17" y="2948"/>
                  </a:cubicBezTo>
                  <a:cubicBezTo>
                    <a:pt x="10" y="2883"/>
                    <a:pt x="0" y="2824"/>
                    <a:pt x="29" y="2765"/>
                  </a:cubicBezTo>
                  <a:cubicBezTo>
                    <a:pt x="29" y="2765"/>
                    <a:pt x="81" y="2686"/>
                    <a:pt x="125" y="2650"/>
                  </a:cubicBezTo>
                  <a:cubicBezTo>
                    <a:pt x="170" y="2614"/>
                    <a:pt x="217" y="2579"/>
                    <a:pt x="279" y="2533"/>
                  </a:cubicBezTo>
                  <a:cubicBezTo>
                    <a:pt x="370" y="2465"/>
                    <a:pt x="468" y="2406"/>
                    <a:pt x="557" y="2334"/>
                  </a:cubicBezTo>
                  <a:cubicBezTo>
                    <a:pt x="655" y="2255"/>
                    <a:pt x="734" y="2157"/>
                    <a:pt x="802" y="2049"/>
                  </a:cubicBezTo>
                  <a:cubicBezTo>
                    <a:pt x="878" y="1926"/>
                    <a:pt x="934" y="1797"/>
                    <a:pt x="933" y="1647"/>
                  </a:cubicBezTo>
                  <a:cubicBezTo>
                    <a:pt x="932" y="1559"/>
                    <a:pt x="923" y="1473"/>
                    <a:pt x="883" y="1396"/>
                  </a:cubicBezTo>
                  <a:cubicBezTo>
                    <a:pt x="845" y="1322"/>
                    <a:pt x="795" y="1254"/>
                    <a:pt x="746" y="1186"/>
                  </a:cubicBezTo>
                  <a:cubicBezTo>
                    <a:pt x="689" y="1106"/>
                    <a:pt x="624" y="1032"/>
                    <a:pt x="569" y="950"/>
                  </a:cubicBezTo>
                  <a:cubicBezTo>
                    <a:pt x="506" y="857"/>
                    <a:pt x="494" y="753"/>
                    <a:pt x="540" y="647"/>
                  </a:cubicBezTo>
                  <a:cubicBezTo>
                    <a:pt x="573" y="573"/>
                    <a:pt x="619" y="508"/>
                    <a:pt x="676" y="450"/>
                  </a:cubicBezTo>
                  <a:cubicBezTo>
                    <a:pt x="834" y="288"/>
                    <a:pt x="1002" y="139"/>
                    <a:pt x="1213" y="51"/>
                  </a:cubicBezTo>
                  <a:cubicBezTo>
                    <a:pt x="1280" y="23"/>
                    <a:pt x="1350" y="0"/>
                    <a:pt x="1425" y="6"/>
                  </a:cubicBezTo>
                  <a:cubicBezTo>
                    <a:pt x="1536" y="14"/>
                    <a:pt x="1642" y="43"/>
                    <a:pt x="1741" y="101"/>
                  </a:cubicBezTo>
                  <a:cubicBezTo>
                    <a:pt x="1856" y="169"/>
                    <a:pt x="1960" y="252"/>
                    <a:pt x="2068" y="332"/>
                  </a:cubicBezTo>
                  <a:cubicBezTo>
                    <a:pt x="2120" y="370"/>
                    <a:pt x="2173" y="407"/>
                    <a:pt x="2231" y="435"/>
                  </a:cubicBezTo>
                  <a:cubicBezTo>
                    <a:pt x="2376" y="505"/>
                    <a:pt x="2530" y="541"/>
                    <a:pt x="2689" y="557"/>
                  </a:cubicBezTo>
                  <a:cubicBezTo>
                    <a:pt x="2862" y="575"/>
                    <a:pt x="3035" y="586"/>
                    <a:pt x="3205" y="622"/>
                  </a:cubicBezTo>
                  <a:cubicBezTo>
                    <a:pt x="3361" y="655"/>
                    <a:pt x="3504" y="718"/>
                    <a:pt x="3629" y="815"/>
                  </a:cubicBezTo>
                  <a:cubicBezTo>
                    <a:pt x="3740" y="902"/>
                    <a:pt x="3843" y="1002"/>
                    <a:pt x="3945" y="1100"/>
                  </a:cubicBezTo>
                  <a:cubicBezTo>
                    <a:pt x="4108" y="1255"/>
                    <a:pt x="4263" y="1417"/>
                    <a:pt x="4368" y="1621"/>
                  </a:cubicBezTo>
                  <a:cubicBezTo>
                    <a:pt x="4425" y="1732"/>
                    <a:pt x="4472" y="1846"/>
                    <a:pt x="4499" y="1968"/>
                  </a:cubicBezTo>
                  <a:cubicBezTo>
                    <a:pt x="4521" y="2073"/>
                    <a:pt x="4524" y="2179"/>
                    <a:pt x="4522" y="2286"/>
                  </a:cubicBezTo>
                  <a:cubicBezTo>
                    <a:pt x="4519" y="2425"/>
                    <a:pt x="4502" y="2564"/>
                    <a:pt x="4515" y="2704"/>
                  </a:cubicBezTo>
                  <a:cubicBezTo>
                    <a:pt x="4522" y="2781"/>
                    <a:pt x="4528" y="2860"/>
                    <a:pt x="4547" y="2934"/>
                  </a:cubicBezTo>
                  <a:cubicBezTo>
                    <a:pt x="4572" y="3029"/>
                    <a:pt x="4631" y="3108"/>
                    <a:pt x="4702" y="3175"/>
                  </a:cubicBezTo>
                  <a:cubicBezTo>
                    <a:pt x="4809" y="3274"/>
                    <a:pt x="4921" y="3369"/>
                    <a:pt x="5027" y="3470"/>
                  </a:cubicBezTo>
                  <a:cubicBezTo>
                    <a:pt x="5127" y="3565"/>
                    <a:pt x="5218" y="3669"/>
                    <a:pt x="5279" y="3798"/>
                  </a:cubicBezTo>
                  <a:cubicBezTo>
                    <a:pt x="5329" y="3905"/>
                    <a:pt x="5327" y="4010"/>
                    <a:pt x="5292" y="4114"/>
                  </a:cubicBezTo>
                  <a:cubicBezTo>
                    <a:pt x="5248" y="4246"/>
                    <a:pt x="5158" y="4346"/>
                    <a:pt x="5046" y="4426"/>
                  </a:cubicBezTo>
                  <a:cubicBezTo>
                    <a:pt x="4968" y="4482"/>
                    <a:pt x="4881" y="4521"/>
                    <a:pt x="4790" y="4550"/>
                  </a:cubicBezTo>
                  <a:cubicBezTo>
                    <a:pt x="4755" y="4561"/>
                    <a:pt x="4719" y="4594"/>
                    <a:pt x="4723" y="4619"/>
                  </a:cubicBezTo>
                  <a:cubicBezTo>
                    <a:pt x="4728" y="4653"/>
                    <a:pt x="4733" y="4691"/>
                    <a:pt x="4750" y="4720"/>
                  </a:cubicBezTo>
                  <a:cubicBezTo>
                    <a:pt x="4793" y="4798"/>
                    <a:pt x="4841" y="4873"/>
                    <a:pt x="4890" y="4947"/>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4" name="Freeform 6">
              <a:extLst>
                <a:ext uri="{FF2B5EF4-FFF2-40B4-BE49-F238E27FC236}">
                  <a16:creationId xmlns:a16="http://schemas.microsoft.com/office/drawing/2014/main" id="{090E27B4-E31E-EC49-B04C-BA9519397615}"/>
                </a:ext>
              </a:extLst>
            </p:cNvPr>
            <p:cNvSpPr>
              <a:spLocks noChangeArrowheads="1"/>
            </p:cNvSpPr>
            <p:nvPr/>
          </p:nvSpPr>
          <p:spPr bwMode="auto">
            <a:xfrm>
              <a:off x="8726488" y="6429375"/>
              <a:ext cx="449262" cy="158750"/>
            </a:xfrm>
            <a:custGeom>
              <a:avLst/>
              <a:gdLst>
                <a:gd name="T0" fmla="*/ 0 w 1246"/>
                <a:gd name="T1" fmla="*/ 291 h 440"/>
                <a:gd name="T2" fmla="*/ 210 w 1246"/>
                <a:gd name="T3" fmla="*/ 135 h 440"/>
                <a:gd name="T4" fmla="*/ 502 w 1246"/>
                <a:gd name="T5" fmla="*/ 9 h 440"/>
                <a:gd name="T6" fmla="*/ 724 w 1246"/>
                <a:gd name="T7" fmla="*/ 43 h 440"/>
                <a:gd name="T8" fmla="*/ 967 w 1246"/>
                <a:gd name="T9" fmla="*/ 186 h 440"/>
                <a:gd name="T10" fmla="*/ 1245 w 1246"/>
                <a:gd name="T11" fmla="*/ 439 h 440"/>
              </a:gdLst>
              <a:ahLst/>
              <a:cxnLst>
                <a:cxn ang="0">
                  <a:pos x="T0" y="T1"/>
                </a:cxn>
                <a:cxn ang="0">
                  <a:pos x="T2" y="T3"/>
                </a:cxn>
                <a:cxn ang="0">
                  <a:pos x="T4" y="T5"/>
                </a:cxn>
                <a:cxn ang="0">
                  <a:pos x="T6" y="T7"/>
                </a:cxn>
                <a:cxn ang="0">
                  <a:pos x="T8" y="T9"/>
                </a:cxn>
                <a:cxn ang="0">
                  <a:pos x="T10" y="T11"/>
                </a:cxn>
              </a:cxnLst>
              <a:rect l="0" t="0" r="r" b="b"/>
              <a:pathLst>
                <a:path w="1246" h="440">
                  <a:moveTo>
                    <a:pt x="0" y="291"/>
                  </a:moveTo>
                  <a:cubicBezTo>
                    <a:pt x="70" y="239"/>
                    <a:pt x="138" y="183"/>
                    <a:pt x="210" y="135"/>
                  </a:cubicBezTo>
                  <a:cubicBezTo>
                    <a:pt x="300" y="76"/>
                    <a:pt x="393" y="23"/>
                    <a:pt x="502" y="9"/>
                  </a:cubicBezTo>
                  <a:cubicBezTo>
                    <a:pt x="578" y="0"/>
                    <a:pt x="653" y="14"/>
                    <a:pt x="724" y="43"/>
                  </a:cubicBezTo>
                  <a:cubicBezTo>
                    <a:pt x="810" y="80"/>
                    <a:pt x="894" y="126"/>
                    <a:pt x="967" y="186"/>
                  </a:cubicBezTo>
                  <a:cubicBezTo>
                    <a:pt x="1063" y="266"/>
                    <a:pt x="1156" y="350"/>
                    <a:pt x="1245" y="439"/>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5" name="Freeform 7">
              <a:extLst>
                <a:ext uri="{FF2B5EF4-FFF2-40B4-BE49-F238E27FC236}">
                  <a16:creationId xmlns:a16="http://schemas.microsoft.com/office/drawing/2014/main" id="{74B02785-9723-324F-9395-F918E6977A2B}"/>
                </a:ext>
              </a:extLst>
            </p:cNvPr>
            <p:cNvSpPr>
              <a:spLocks noChangeArrowheads="1"/>
            </p:cNvSpPr>
            <p:nvPr/>
          </p:nvSpPr>
          <p:spPr bwMode="auto">
            <a:xfrm>
              <a:off x="8704263" y="6488113"/>
              <a:ext cx="352425" cy="107950"/>
            </a:xfrm>
            <a:custGeom>
              <a:avLst/>
              <a:gdLst>
                <a:gd name="T0" fmla="*/ 0 w 979"/>
                <a:gd name="T1" fmla="*/ 298 h 299"/>
                <a:gd name="T2" fmla="*/ 287 w 979"/>
                <a:gd name="T3" fmla="*/ 115 h 299"/>
                <a:gd name="T4" fmla="*/ 539 w 979"/>
                <a:gd name="T5" fmla="*/ 9 h 299"/>
                <a:gd name="T6" fmla="*/ 659 w 979"/>
                <a:gd name="T7" fmla="*/ 8 h 299"/>
                <a:gd name="T8" fmla="*/ 978 w 979"/>
                <a:gd name="T9" fmla="*/ 130 h 299"/>
              </a:gdLst>
              <a:ahLst/>
              <a:cxnLst>
                <a:cxn ang="0">
                  <a:pos x="T0" y="T1"/>
                </a:cxn>
                <a:cxn ang="0">
                  <a:pos x="T2" y="T3"/>
                </a:cxn>
                <a:cxn ang="0">
                  <a:pos x="T4" y="T5"/>
                </a:cxn>
                <a:cxn ang="0">
                  <a:pos x="T6" y="T7"/>
                </a:cxn>
                <a:cxn ang="0">
                  <a:pos x="T8" y="T9"/>
                </a:cxn>
              </a:cxnLst>
              <a:rect l="0" t="0" r="r" b="b"/>
              <a:pathLst>
                <a:path w="979" h="299">
                  <a:moveTo>
                    <a:pt x="0" y="298"/>
                  </a:moveTo>
                  <a:cubicBezTo>
                    <a:pt x="95" y="235"/>
                    <a:pt x="190" y="173"/>
                    <a:pt x="287" y="115"/>
                  </a:cubicBezTo>
                  <a:cubicBezTo>
                    <a:pt x="366" y="67"/>
                    <a:pt x="450" y="29"/>
                    <a:pt x="539" y="9"/>
                  </a:cubicBezTo>
                  <a:cubicBezTo>
                    <a:pt x="577" y="0"/>
                    <a:pt x="619" y="4"/>
                    <a:pt x="659" y="8"/>
                  </a:cubicBezTo>
                  <a:cubicBezTo>
                    <a:pt x="776" y="19"/>
                    <a:pt x="878" y="70"/>
                    <a:pt x="978" y="130"/>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6" name="Freeform 8">
              <a:extLst>
                <a:ext uri="{FF2B5EF4-FFF2-40B4-BE49-F238E27FC236}">
                  <a16:creationId xmlns:a16="http://schemas.microsoft.com/office/drawing/2014/main" id="{76ED053A-C217-CA42-ABC0-54A729CAF355}"/>
                </a:ext>
              </a:extLst>
            </p:cNvPr>
            <p:cNvSpPr>
              <a:spLocks noChangeArrowheads="1"/>
            </p:cNvSpPr>
            <p:nvPr/>
          </p:nvSpPr>
          <p:spPr bwMode="auto">
            <a:xfrm>
              <a:off x="8910638" y="6602413"/>
              <a:ext cx="47625" cy="4762"/>
            </a:xfrm>
            <a:custGeom>
              <a:avLst/>
              <a:gdLst>
                <a:gd name="T0" fmla="*/ 0 w 134"/>
                <a:gd name="T1" fmla="*/ 9 h 14"/>
                <a:gd name="T2" fmla="*/ 133 w 134"/>
                <a:gd name="T3" fmla="*/ 13 h 14"/>
              </a:gdLst>
              <a:ahLst/>
              <a:cxnLst>
                <a:cxn ang="0">
                  <a:pos x="T0" y="T1"/>
                </a:cxn>
                <a:cxn ang="0">
                  <a:pos x="T2" y="T3"/>
                </a:cxn>
              </a:cxnLst>
              <a:rect l="0" t="0" r="r" b="b"/>
              <a:pathLst>
                <a:path w="134" h="14">
                  <a:moveTo>
                    <a:pt x="0" y="9"/>
                  </a:moveTo>
                  <a:cubicBezTo>
                    <a:pt x="42" y="0"/>
                    <a:pt x="89" y="8"/>
                    <a:pt x="133" y="13"/>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7" name="Freeform 9">
              <a:extLst>
                <a:ext uri="{FF2B5EF4-FFF2-40B4-BE49-F238E27FC236}">
                  <a16:creationId xmlns:a16="http://schemas.microsoft.com/office/drawing/2014/main" id="{615C1525-2E97-934E-BB81-5825A7826DA3}"/>
                </a:ext>
              </a:extLst>
            </p:cNvPr>
            <p:cNvSpPr>
              <a:spLocks noChangeArrowheads="1"/>
            </p:cNvSpPr>
            <p:nvPr/>
          </p:nvSpPr>
          <p:spPr bwMode="auto">
            <a:xfrm>
              <a:off x="8740775" y="6524625"/>
              <a:ext cx="336550" cy="80963"/>
            </a:xfrm>
            <a:custGeom>
              <a:avLst/>
              <a:gdLst>
                <a:gd name="T0" fmla="*/ 0 w 934"/>
                <a:gd name="T1" fmla="*/ 226 h 227"/>
                <a:gd name="T2" fmla="*/ 339 w 934"/>
                <a:gd name="T3" fmla="*/ 44 h 227"/>
                <a:gd name="T4" fmla="*/ 656 w 934"/>
                <a:gd name="T5" fmla="*/ 29 h 227"/>
                <a:gd name="T6" fmla="*/ 933 w 934"/>
                <a:gd name="T7" fmla="*/ 161 h 227"/>
              </a:gdLst>
              <a:ahLst/>
              <a:cxnLst>
                <a:cxn ang="0">
                  <a:pos x="T0" y="T1"/>
                </a:cxn>
                <a:cxn ang="0">
                  <a:pos x="T2" y="T3"/>
                </a:cxn>
                <a:cxn ang="0">
                  <a:pos x="T4" y="T5"/>
                </a:cxn>
                <a:cxn ang="0">
                  <a:pos x="T6" y="T7"/>
                </a:cxn>
              </a:cxnLst>
              <a:rect l="0" t="0" r="r" b="b"/>
              <a:pathLst>
                <a:path w="934" h="227">
                  <a:moveTo>
                    <a:pt x="0" y="226"/>
                  </a:moveTo>
                  <a:cubicBezTo>
                    <a:pt x="110" y="159"/>
                    <a:pt x="220" y="94"/>
                    <a:pt x="339" y="44"/>
                  </a:cubicBezTo>
                  <a:cubicBezTo>
                    <a:pt x="444" y="0"/>
                    <a:pt x="549" y="3"/>
                    <a:pt x="656" y="29"/>
                  </a:cubicBezTo>
                  <a:cubicBezTo>
                    <a:pt x="757" y="54"/>
                    <a:pt x="846" y="105"/>
                    <a:pt x="933" y="161"/>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8" name="Freeform 10">
              <a:extLst>
                <a:ext uri="{FF2B5EF4-FFF2-40B4-BE49-F238E27FC236}">
                  <a16:creationId xmlns:a16="http://schemas.microsoft.com/office/drawing/2014/main" id="{3D5EFF2B-C4C4-B84A-A5A0-44F62C12AA66}"/>
                </a:ext>
              </a:extLst>
            </p:cNvPr>
            <p:cNvSpPr>
              <a:spLocks noChangeArrowheads="1"/>
            </p:cNvSpPr>
            <p:nvPr/>
          </p:nvSpPr>
          <p:spPr bwMode="auto">
            <a:xfrm>
              <a:off x="8785225" y="6559550"/>
              <a:ext cx="290513" cy="53975"/>
            </a:xfrm>
            <a:custGeom>
              <a:avLst/>
              <a:gdLst>
                <a:gd name="T0" fmla="*/ 0 w 806"/>
                <a:gd name="T1" fmla="*/ 149 h 150"/>
                <a:gd name="T2" fmla="*/ 250 w 806"/>
                <a:gd name="T3" fmla="*/ 29 h 150"/>
                <a:gd name="T4" fmla="*/ 479 w 806"/>
                <a:gd name="T5" fmla="*/ 14 h 150"/>
                <a:gd name="T6" fmla="*/ 805 w 806"/>
                <a:gd name="T7" fmla="*/ 149 h 150"/>
              </a:gdLst>
              <a:ahLst/>
              <a:cxnLst>
                <a:cxn ang="0">
                  <a:pos x="T0" y="T1"/>
                </a:cxn>
                <a:cxn ang="0">
                  <a:pos x="T2" y="T3"/>
                </a:cxn>
                <a:cxn ang="0">
                  <a:pos x="T4" y="T5"/>
                </a:cxn>
                <a:cxn ang="0">
                  <a:pos x="T6" y="T7"/>
                </a:cxn>
              </a:cxnLst>
              <a:rect l="0" t="0" r="r" b="b"/>
              <a:pathLst>
                <a:path w="806" h="150">
                  <a:moveTo>
                    <a:pt x="0" y="149"/>
                  </a:moveTo>
                  <a:cubicBezTo>
                    <a:pt x="81" y="105"/>
                    <a:pt x="165" y="64"/>
                    <a:pt x="250" y="29"/>
                  </a:cubicBezTo>
                  <a:cubicBezTo>
                    <a:pt x="323" y="0"/>
                    <a:pt x="401" y="2"/>
                    <a:pt x="479" y="14"/>
                  </a:cubicBezTo>
                  <a:cubicBezTo>
                    <a:pt x="598" y="32"/>
                    <a:pt x="705" y="84"/>
                    <a:pt x="805" y="149"/>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9" name="Freeform 11">
              <a:extLst>
                <a:ext uri="{FF2B5EF4-FFF2-40B4-BE49-F238E27FC236}">
                  <a16:creationId xmlns:a16="http://schemas.microsoft.com/office/drawing/2014/main" id="{A1B59C5D-CB44-D64D-ACD1-87459B520F6E}"/>
                </a:ext>
              </a:extLst>
            </p:cNvPr>
            <p:cNvSpPr>
              <a:spLocks noChangeArrowheads="1"/>
            </p:cNvSpPr>
            <p:nvPr/>
          </p:nvSpPr>
          <p:spPr bwMode="auto">
            <a:xfrm>
              <a:off x="7562850" y="4619625"/>
              <a:ext cx="2133600" cy="1897063"/>
            </a:xfrm>
            <a:custGeom>
              <a:avLst/>
              <a:gdLst>
                <a:gd name="T0" fmla="*/ 5768 w 5928"/>
                <a:gd name="T1" fmla="*/ 4903 h 5269"/>
                <a:gd name="T2" fmla="*/ 5883 w 5928"/>
                <a:gd name="T3" fmla="*/ 4613 h 5269"/>
                <a:gd name="T4" fmla="*/ 5869 w 5928"/>
                <a:gd name="T5" fmla="*/ 4131 h 5269"/>
                <a:gd name="T6" fmla="*/ 5587 w 5928"/>
                <a:gd name="T7" fmla="*/ 3725 h 5269"/>
                <a:gd name="T8" fmla="*/ 5187 w 5928"/>
                <a:gd name="T9" fmla="*/ 3142 h 5269"/>
                <a:gd name="T10" fmla="*/ 5110 w 5928"/>
                <a:gd name="T11" fmla="*/ 2746 h 5269"/>
                <a:gd name="T12" fmla="*/ 5090 w 5928"/>
                <a:gd name="T13" fmla="*/ 2514 h 5269"/>
                <a:gd name="T14" fmla="*/ 4591 w 5928"/>
                <a:gd name="T15" fmla="*/ 1562 h 5269"/>
                <a:gd name="T16" fmla="*/ 4226 w 5928"/>
                <a:gd name="T17" fmla="*/ 1190 h 5269"/>
                <a:gd name="T18" fmla="*/ 3566 w 5928"/>
                <a:gd name="T19" fmla="*/ 873 h 5269"/>
                <a:gd name="T20" fmla="*/ 3332 w 5928"/>
                <a:gd name="T21" fmla="*/ 836 h 5269"/>
                <a:gd name="T22" fmla="*/ 2704 w 5928"/>
                <a:gd name="T23" fmla="*/ 627 h 5269"/>
                <a:gd name="T24" fmla="*/ 2036 w 5928"/>
                <a:gd name="T25" fmla="*/ 102 h 5269"/>
                <a:gd name="T26" fmla="*/ 1476 w 5928"/>
                <a:gd name="T27" fmla="*/ 92 h 5269"/>
                <a:gd name="T28" fmla="*/ 1229 w 5928"/>
                <a:gd name="T29" fmla="*/ 345 h 5269"/>
                <a:gd name="T30" fmla="*/ 805 w 5928"/>
                <a:gd name="T31" fmla="*/ 773 h 5269"/>
                <a:gd name="T32" fmla="*/ 561 w 5928"/>
                <a:gd name="T33" fmla="*/ 1147 h 5269"/>
                <a:gd name="T34" fmla="*/ 570 w 5928"/>
                <a:gd name="T35" fmla="*/ 1220 h 5269"/>
                <a:gd name="T36" fmla="*/ 768 w 5928"/>
                <a:gd name="T37" fmla="*/ 1490 h 5269"/>
                <a:gd name="T38" fmla="*/ 1064 w 5928"/>
                <a:gd name="T39" fmla="*/ 1867 h 5269"/>
                <a:gd name="T40" fmla="*/ 753 w 5928"/>
                <a:gd name="T41" fmla="*/ 2590 h 5269"/>
                <a:gd name="T42" fmla="*/ 416 w 5928"/>
                <a:gd name="T43" fmla="*/ 2751 h 5269"/>
                <a:gd name="T44" fmla="*/ 353 w 5928"/>
                <a:gd name="T45" fmla="*/ 2781 h 5269"/>
                <a:gd name="T46" fmla="*/ 53 w 5928"/>
                <a:gd name="T47" fmla="*/ 3076 h 5269"/>
                <a:gd name="T48" fmla="*/ 131 w 5928"/>
                <a:gd name="T49" fmla="*/ 3582 h 5269"/>
                <a:gd name="T50" fmla="*/ 602 w 5928"/>
                <a:gd name="T51" fmla="*/ 4196 h 5269"/>
                <a:gd name="T52" fmla="*/ 633 w 5928"/>
                <a:gd name="T53" fmla="*/ 4236 h 5269"/>
                <a:gd name="T54" fmla="*/ 1285 w 5928"/>
                <a:gd name="T55" fmla="*/ 4611 h 5269"/>
                <a:gd name="T56" fmla="*/ 1668 w 5928"/>
                <a:gd name="T57" fmla="*/ 4599 h 5269"/>
                <a:gd name="T58" fmla="*/ 1794 w 5928"/>
                <a:gd name="T59" fmla="*/ 4577 h 5269"/>
                <a:gd name="T60" fmla="*/ 2142 w 5928"/>
                <a:gd name="T61" fmla="*/ 4540 h 5269"/>
                <a:gd name="T62" fmla="*/ 2375 w 5928"/>
                <a:gd name="T63" fmla="*/ 4592 h 5269"/>
                <a:gd name="T64" fmla="*/ 2519 w 5928"/>
                <a:gd name="T65" fmla="*/ 4954 h 5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28" h="5269">
                  <a:moveTo>
                    <a:pt x="5693" y="5268"/>
                  </a:moveTo>
                  <a:cubicBezTo>
                    <a:pt x="5682" y="5134"/>
                    <a:pt x="5726" y="5009"/>
                    <a:pt x="5768" y="4903"/>
                  </a:cubicBezTo>
                  <a:cubicBezTo>
                    <a:pt x="5781" y="4872"/>
                    <a:pt x="5794" y="4840"/>
                    <a:pt x="5807" y="4809"/>
                  </a:cubicBezTo>
                  <a:cubicBezTo>
                    <a:pt x="5834" y="4745"/>
                    <a:pt x="5861" y="4679"/>
                    <a:pt x="5883" y="4613"/>
                  </a:cubicBezTo>
                  <a:cubicBezTo>
                    <a:pt x="5913" y="4524"/>
                    <a:pt x="5927" y="4433"/>
                    <a:pt x="5926" y="4342"/>
                  </a:cubicBezTo>
                  <a:cubicBezTo>
                    <a:pt x="5925" y="4269"/>
                    <a:pt x="5900" y="4203"/>
                    <a:pt x="5869" y="4131"/>
                  </a:cubicBezTo>
                  <a:cubicBezTo>
                    <a:pt x="5817" y="4008"/>
                    <a:pt x="5734" y="3902"/>
                    <a:pt x="5660" y="3813"/>
                  </a:cubicBezTo>
                  <a:cubicBezTo>
                    <a:pt x="5636" y="3783"/>
                    <a:pt x="5612" y="3754"/>
                    <a:pt x="5587" y="3725"/>
                  </a:cubicBezTo>
                  <a:cubicBezTo>
                    <a:pt x="5508" y="3629"/>
                    <a:pt x="5426" y="3530"/>
                    <a:pt x="5349" y="3430"/>
                  </a:cubicBezTo>
                  <a:cubicBezTo>
                    <a:pt x="5268" y="3325"/>
                    <a:pt x="5216" y="3234"/>
                    <a:pt x="5187" y="3142"/>
                  </a:cubicBezTo>
                  <a:cubicBezTo>
                    <a:pt x="5168" y="3082"/>
                    <a:pt x="5151" y="3016"/>
                    <a:pt x="5138" y="2949"/>
                  </a:cubicBezTo>
                  <a:cubicBezTo>
                    <a:pt x="5126" y="2885"/>
                    <a:pt x="5118" y="2821"/>
                    <a:pt x="5110" y="2746"/>
                  </a:cubicBezTo>
                  <a:cubicBezTo>
                    <a:pt x="5107" y="2713"/>
                    <a:pt x="5104" y="2680"/>
                    <a:pt x="5103" y="2648"/>
                  </a:cubicBezTo>
                  <a:cubicBezTo>
                    <a:pt x="5100" y="2604"/>
                    <a:pt x="5097" y="2558"/>
                    <a:pt x="5090" y="2514"/>
                  </a:cubicBezTo>
                  <a:cubicBezTo>
                    <a:pt x="5066" y="2353"/>
                    <a:pt x="5013" y="2197"/>
                    <a:pt x="4928" y="2038"/>
                  </a:cubicBezTo>
                  <a:cubicBezTo>
                    <a:pt x="4836" y="1864"/>
                    <a:pt x="4722" y="1704"/>
                    <a:pt x="4591" y="1562"/>
                  </a:cubicBezTo>
                  <a:cubicBezTo>
                    <a:pt x="4511" y="1476"/>
                    <a:pt x="4427" y="1392"/>
                    <a:pt x="4346" y="1311"/>
                  </a:cubicBezTo>
                  <a:cubicBezTo>
                    <a:pt x="4306" y="1271"/>
                    <a:pt x="4266" y="1231"/>
                    <a:pt x="4226" y="1190"/>
                  </a:cubicBezTo>
                  <a:cubicBezTo>
                    <a:pt x="4111" y="1073"/>
                    <a:pt x="3969" y="987"/>
                    <a:pt x="3793" y="927"/>
                  </a:cubicBezTo>
                  <a:cubicBezTo>
                    <a:pt x="3720" y="903"/>
                    <a:pt x="3642" y="888"/>
                    <a:pt x="3566" y="873"/>
                  </a:cubicBezTo>
                  <a:cubicBezTo>
                    <a:pt x="3551" y="870"/>
                    <a:pt x="3536" y="868"/>
                    <a:pt x="3520" y="865"/>
                  </a:cubicBezTo>
                  <a:cubicBezTo>
                    <a:pt x="3458" y="853"/>
                    <a:pt x="3394" y="844"/>
                    <a:pt x="3332" y="836"/>
                  </a:cubicBezTo>
                  <a:cubicBezTo>
                    <a:pt x="3235" y="823"/>
                    <a:pt x="3134" y="810"/>
                    <a:pt x="3037" y="782"/>
                  </a:cubicBezTo>
                  <a:cubicBezTo>
                    <a:pt x="2931" y="752"/>
                    <a:pt x="2809" y="709"/>
                    <a:pt x="2704" y="627"/>
                  </a:cubicBezTo>
                  <a:cubicBezTo>
                    <a:pt x="2613" y="556"/>
                    <a:pt x="2521" y="472"/>
                    <a:pt x="2422" y="370"/>
                  </a:cubicBezTo>
                  <a:cubicBezTo>
                    <a:pt x="2318" y="263"/>
                    <a:pt x="2192" y="175"/>
                    <a:pt x="2036" y="102"/>
                  </a:cubicBezTo>
                  <a:cubicBezTo>
                    <a:pt x="1943" y="58"/>
                    <a:pt x="1843" y="29"/>
                    <a:pt x="1729" y="12"/>
                  </a:cubicBezTo>
                  <a:cubicBezTo>
                    <a:pt x="1640" y="0"/>
                    <a:pt x="1560" y="25"/>
                    <a:pt x="1476" y="92"/>
                  </a:cubicBezTo>
                  <a:cubicBezTo>
                    <a:pt x="1413" y="142"/>
                    <a:pt x="1359" y="203"/>
                    <a:pt x="1306" y="262"/>
                  </a:cubicBezTo>
                  <a:cubicBezTo>
                    <a:pt x="1281" y="290"/>
                    <a:pt x="1255" y="318"/>
                    <a:pt x="1229" y="345"/>
                  </a:cubicBezTo>
                  <a:cubicBezTo>
                    <a:pt x="1097" y="482"/>
                    <a:pt x="996" y="586"/>
                    <a:pt x="900" y="681"/>
                  </a:cubicBezTo>
                  <a:cubicBezTo>
                    <a:pt x="869" y="712"/>
                    <a:pt x="836" y="743"/>
                    <a:pt x="805" y="773"/>
                  </a:cubicBezTo>
                  <a:cubicBezTo>
                    <a:pt x="759" y="815"/>
                    <a:pt x="712" y="859"/>
                    <a:pt x="669" y="905"/>
                  </a:cubicBezTo>
                  <a:cubicBezTo>
                    <a:pt x="602" y="976"/>
                    <a:pt x="566" y="1058"/>
                    <a:pt x="561" y="1147"/>
                  </a:cubicBezTo>
                  <a:cubicBezTo>
                    <a:pt x="560" y="1169"/>
                    <a:pt x="560" y="1193"/>
                    <a:pt x="567" y="1212"/>
                  </a:cubicBezTo>
                  <a:lnTo>
                    <a:pt x="570" y="1220"/>
                  </a:lnTo>
                  <a:cubicBezTo>
                    <a:pt x="590" y="1271"/>
                    <a:pt x="611" y="1324"/>
                    <a:pt x="649" y="1364"/>
                  </a:cubicBezTo>
                  <a:cubicBezTo>
                    <a:pt x="689" y="1406"/>
                    <a:pt x="728" y="1448"/>
                    <a:pt x="768" y="1490"/>
                  </a:cubicBezTo>
                  <a:cubicBezTo>
                    <a:pt x="815" y="1539"/>
                    <a:pt x="863" y="1590"/>
                    <a:pt x="910" y="1640"/>
                  </a:cubicBezTo>
                  <a:cubicBezTo>
                    <a:pt x="966" y="1700"/>
                    <a:pt x="1028" y="1773"/>
                    <a:pt x="1064" y="1867"/>
                  </a:cubicBezTo>
                  <a:cubicBezTo>
                    <a:pt x="1114" y="1998"/>
                    <a:pt x="1112" y="2124"/>
                    <a:pt x="1058" y="2244"/>
                  </a:cubicBezTo>
                  <a:cubicBezTo>
                    <a:pt x="993" y="2387"/>
                    <a:pt x="894" y="2500"/>
                    <a:pt x="753" y="2590"/>
                  </a:cubicBezTo>
                  <a:cubicBezTo>
                    <a:pt x="677" y="2639"/>
                    <a:pt x="593" y="2675"/>
                    <a:pt x="512" y="2709"/>
                  </a:cubicBezTo>
                  <a:cubicBezTo>
                    <a:pt x="480" y="2723"/>
                    <a:pt x="447" y="2737"/>
                    <a:pt x="416" y="2751"/>
                  </a:cubicBezTo>
                  <a:lnTo>
                    <a:pt x="407" y="2756"/>
                  </a:lnTo>
                  <a:cubicBezTo>
                    <a:pt x="389" y="2765"/>
                    <a:pt x="371" y="2773"/>
                    <a:pt x="353" y="2781"/>
                  </a:cubicBezTo>
                  <a:cubicBezTo>
                    <a:pt x="313" y="2800"/>
                    <a:pt x="272" y="2820"/>
                    <a:pt x="237" y="2845"/>
                  </a:cubicBezTo>
                  <a:cubicBezTo>
                    <a:pt x="145" y="2912"/>
                    <a:pt x="84" y="2987"/>
                    <a:pt x="53" y="3076"/>
                  </a:cubicBezTo>
                  <a:cubicBezTo>
                    <a:pt x="27" y="3150"/>
                    <a:pt x="0" y="3248"/>
                    <a:pt x="18" y="3347"/>
                  </a:cubicBezTo>
                  <a:cubicBezTo>
                    <a:pt x="34" y="3432"/>
                    <a:pt x="72" y="3511"/>
                    <a:pt x="131" y="3582"/>
                  </a:cubicBezTo>
                  <a:cubicBezTo>
                    <a:pt x="279" y="3759"/>
                    <a:pt x="399" y="3910"/>
                    <a:pt x="507" y="4072"/>
                  </a:cubicBezTo>
                  <a:cubicBezTo>
                    <a:pt x="536" y="4116"/>
                    <a:pt x="568" y="4157"/>
                    <a:pt x="602" y="4196"/>
                  </a:cubicBezTo>
                  <a:lnTo>
                    <a:pt x="603" y="4197"/>
                  </a:lnTo>
                  <a:lnTo>
                    <a:pt x="633" y="4236"/>
                  </a:lnTo>
                  <a:cubicBezTo>
                    <a:pt x="708" y="4321"/>
                    <a:pt x="786" y="4409"/>
                    <a:pt x="888" y="4469"/>
                  </a:cubicBezTo>
                  <a:cubicBezTo>
                    <a:pt x="1016" y="4546"/>
                    <a:pt x="1149" y="4593"/>
                    <a:pt x="1285" y="4611"/>
                  </a:cubicBezTo>
                  <a:cubicBezTo>
                    <a:pt x="1388" y="4625"/>
                    <a:pt x="1480" y="4626"/>
                    <a:pt x="1564" y="4616"/>
                  </a:cubicBezTo>
                  <a:cubicBezTo>
                    <a:pt x="1599" y="4611"/>
                    <a:pt x="1634" y="4605"/>
                    <a:pt x="1668" y="4599"/>
                  </a:cubicBezTo>
                  <a:cubicBezTo>
                    <a:pt x="1690" y="4594"/>
                    <a:pt x="1712" y="4590"/>
                    <a:pt x="1735" y="4587"/>
                  </a:cubicBezTo>
                  <a:cubicBezTo>
                    <a:pt x="1754" y="4584"/>
                    <a:pt x="1774" y="4580"/>
                    <a:pt x="1794" y="4577"/>
                  </a:cubicBezTo>
                  <a:cubicBezTo>
                    <a:pt x="1864" y="4565"/>
                    <a:pt x="1937" y="4553"/>
                    <a:pt x="2009" y="4544"/>
                  </a:cubicBezTo>
                  <a:cubicBezTo>
                    <a:pt x="2053" y="4538"/>
                    <a:pt x="2098" y="4539"/>
                    <a:pt x="2142" y="4540"/>
                  </a:cubicBezTo>
                  <a:lnTo>
                    <a:pt x="2157" y="4540"/>
                  </a:lnTo>
                  <a:cubicBezTo>
                    <a:pt x="2238" y="4542"/>
                    <a:pt x="2312" y="4567"/>
                    <a:pt x="2375" y="4592"/>
                  </a:cubicBezTo>
                  <a:cubicBezTo>
                    <a:pt x="2432" y="4615"/>
                    <a:pt x="2482" y="4653"/>
                    <a:pt x="2521" y="4701"/>
                  </a:cubicBezTo>
                  <a:cubicBezTo>
                    <a:pt x="2578" y="4772"/>
                    <a:pt x="2577" y="4862"/>
                    <a:pt x="2519" y="4954"/>
                  </a:cubicBezTo>
                  <a:cubicBezTo>
                    <a:pt x="2464" y="5042"/>
                    <a:pt x="2386" y="5119"/>
                    <a:pt x="2274" y="5197"/>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0" name="Freeform 12">
              <a:extLst>
                <a:ext uri="{FF2B5EF4-FFF2-40B4-BE49-F238E27FC236}">
                  <a16:creationId xmlns:a16="http://schemas.microsoft.com/office/drawing/2014/main" id="{E3723F29-3195-9946-A957-F8BA5BA45FCD}"/>
                </a:ext>
              </a:extLst>
            </p:cNvPr>
            <p:cNvSpPr>
              <a:spLocks noChangeArrowheads="1"/>
            </p:cNvSpPr>
            <p:nvPr/>
          </p:nvSpPr>
          <p:spPr bwMode="auto">
            <a:xfrm>
              <a:off x="8518525" y="5178425"/>
              <a:ext cx="557213" cy="644525"/>
            </a:xfrm>
            <a:custGeom>
              <a:avLst/>
              <a:gdLst>
                <a:gd name="T0" fmla="*/ 666 w 1547"/>
                <a:gd name="T1" fmla="*/ 1783 h 1791"/>
                <a:gd name="T2" fmla="*/ 627 w 1547"/>
                <a:gd name="T3" fmla="*/ 1782 h 1791"/>
                <a:gd name="T4" fmla="*/ 418 w 1547"/>
                <a:gd name="T5" fmla="*/ 1774 h 1791"/>
                <a:gd name="T6" fmla="*/ 274 w 1547"/>
                <a:gd name="T7" fmla="*/ 1670 h 1791"/>
                <a:gd name="T8" fmla="*/ 196 w 1547"/>
                <a:gd name="T9" fmla="*/ 1462 h 1791"/>
                <a:gd name="T10" fmla="*/ 151 w 1547"/>
                <a:gd name="T11" fmla="*/ 1293 h 1791"/>
                <a:gd name="T12" fmla="*/ 106 w 1547"/>
                <a:gd name="T13" fmla="*/ 1127 h 1791"/>
                <a:gd name="T14" fmla="*/ 66 w 1547"/>
                <a:gd name="T15" fmla="*/ 977 h 1791"/>
                <a:gd name="T16" fmla="*/ 48 w 1547"/>
                <a:gd name="T17" fmla="*/ 890 h 1791"/>
                <a:gd name="T18" fmla="*/ 15 w 1547"/>
                <a:gd name="T19" fmla="*/ 693 h 1791"/>
                <a:gd name="T20" fmla="*/ 32 w 1547"/>
                <a:gd name="T21" fmla="*/ 333 h 1791"/>
                <a:gd name="T22" fmla="*/ 112 w 1547"/>
                <a:gd name="T23" fmla="*/ 192 h 1791"/>
                <a:gd name="T24" fmla="*/ 413 w 1547"/>
                <a:gd name="T25" fmla="*/ 36 h 1791"/>
                <a:gd name="T26" fmla="*/ 786 w 1547"/>
                <a:gd name="T27" fmla="*/ 58 h 1791"/>
                <a:gd name="T28" fmla="*/ 1034 w 1547"/>
                <a:gd name="T29" fmla="*/ 208 h 1791"/>
                <a:gd name="T30" fmla="*/ 1340 w 1547"/>
                <a:gd name="T31" fmla="*/ 482 h 1791"/>
                <a:gd name="T32" fmla="*/ 1519 w 1547"/>
                <a:gd name="T33" fmla="*/ 755 h 1791"/>
                <a:gd name="T34" fmla="*/ 1537 w 1547"/>
                <a:gd name="T35" fmla="*/ 985 h 1791"/>
                <a:gd name="T36" fmla="*/ 1363 w 1547"/>
                <a:gd name="T37" fmla="*/ 1423 h 1791"/>
                <a:gd name="T38" fmla="*/ 1040 w 1547"/>
                <a:gd name="T39" fmla="*/ 1687 h 1791"/>
                <a:gd name="T40" fmla="*/ 793 w 1547"/>
                <a:gd name="T41" fmla="*/ 1760 h 1791"/>
                <a:gd name="T42" fmla="*/ 669 w 1547"/>
                <a:gd name="T43" fmla="*/ 1783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7" h="1791">
                  <a:moveTo>
                    <a:pt x="666" y="1783"/>
                  </a:moveTo>
                  <a:cubicBezTo>
                    <a:pt x="653" y="1783"/>
                    <a:pt x="640" y="1781"/>
                    <a:pt x="627" y="1782"/>
                  </a:cubicBezTo>
                  <a:cubicBezTo>
                    <a:pt x="557" y="1790"/>
                    <a:pt x="487" y="1789"/>
                    <a:pt x="418" y="1774"/>
                  </a:cubicBezTo>
                  <a:cubicBezTo>
                    <a:pt x="354" y="1761"/>
                    <a:pt x="306" y="1728"/>
                    <a:pt x="274" y="1670"/>
                  </a:cubicBezTo>
                  <a:cubicBezTo>
                    <a:pt x="238" y="1605"/>
                    <a:pt x="214" y="1535"/>
                    <a:pt x="196" y="1462"/>
                  </a:cubicBezTo>
                  <a:cubicBezTo>
                    <a:pt x="183" y="1406"/>
                    <a:pt x="167" y="1349"/>
                    <a:pt x="151" y="1293"/>
                  </a:cubicBezTo>
                  <a:cubicBezTo>
                    <a:pt x="136" y="1238"/>
                    <a:pt x="121" y="1183"/>
                    <a:pt x="106" y="1127"/>
                  </a:cubicBezTo>
                  <a:cubicBezTo>
                    <a:pt x="92" y="1077"/>
                    <a:pt x="79" y="1027"/>
                    <a:pt x="66" y="977"/>
                  </a:cubicBezTo>
                  <a:cubicBezTo>
                    <a:pt x="59" y="948"/>
                    <a:pt x="53" y="919"/>
                    <a:pt x="48" y="890"/>
                  </a:cubicBezTo>
                  <a:cubicBezTo>
                    <a:pt x="36" y="824"/>
                    <a:pt x="22" y="759"/>
                    <a:pt x="15" y="693"/>
                  </a:cubicBezTo>
                  <a:cubicBezTo>
                    <a:pt x="3" y="572"/>
                    <a:pt x="0" y="451"/>
                    <a:pt x="32" y="333"/>
                  </a:cubicBezTo>
                  <a:cubicBezTo>
                    <a:pt x="46" y="281"/>
                    <a:pt x="69" y="232"/>
                    <a:pt x="112" y="192"/>
                  </a:cubicBezTo>
                  <a:cubicBezTo>
                    <a:pt x="198" y="109"/>
                    <a:pt x="302" y="68"/>
                    <a:pt x="413" y="36"/>
                  </a:cubicBezTo>
                  <a:cubicBezTo>
                    <a:pt x="540" y="0"/>
                    <a:pt x="665" y="15"/>
                    <a:pt x="786" y="58"/>
                  </a:cubicBezTo>
                  <a:cubicBezTo>
                    <a:pt x="877" y="90"/>
                    <a:pt x="961" y="142"/>
                    <a:pt x="1034" y="208"/>
                  </a:cubicBezTo>
                  <a:cubicBezTo>
                    <a:pt x="1136" y="299"/>
                    <a:pt x="1241" y="388"/>
                    <a:pt x="1340" y="482"/>
                  </a:cubicBezTo>
                  <a:cubicBezTo>
                    <a:pt x="1420" y="558"/>
                    <a:pt x="1482" y="648"/>
                    <a:pt x="1519" y="755"/>
                  </a:cubicBezTo>
                  <a:cubicBezTo>
                    <a:pt x="1546" y="832"/>
                    <a:pt x="1544" y="907"/>
                    <a:pt x="1537" y="985"/>
                  </a:cubicBezTo>
                  <a:cubicBezTo>
                    <a:pt x="1521" y="1149"/>
                    <a:pt x="1453" y="1293"/>
                    <a:pt x="1363" y="1423"/>
                  </a:cubicBezTo>
                  <a:cubicBezTo>
                    <a:pt x="1282" y="1541"/>
                    <a:pt x="1172" y="1631"/>
                    <a:pt x="1040" y="1687"/>
                  </a:cubicBezTo>
                  <a:cubicBezTo>
                    <a:pt x="960" y="1720"/>
                    <a:pt x="879" y="1749"/>
                    <a:pt x="793" y="1760"/>
                  </a:cubicBezTo>
                  <a:cubicBezTo>
                    <a:pt x="751" y="1765"/>
                    <a:pt x="710" y="1775"/>
                    <a:pt x="669" y="1783"/>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1" name="Freeform 13">
              <a:extLst>
                <a:ext uri="{FF2B5EF4-FFF2-40B4-BE49-F238E27FC236}">
                  <a16:creationId xmlns:a16="http://schemas.microsoft.com/office/drawing/2014/main" id="{736BE144-7E8D-C64D-B095-4BC12B84B66C}"/>
                </a:ext>
              </a:extLst>
            </p:cNvPr>
            <p:cNvSpPr>
              <a:spLocks noChangeArrowheads="1"/>
            </p:cNvSpPr>
            <p:nvPr/>
          </p:nvSpPr>
          <p:spPr bwMode="auto">
            <a:xfrm>
              <a:off x="8037513" y="5802313"/>
              <a:ext cx="161925" cy="158750"/>
            </a:xfrm>
            <a:custGeom>
              <a:avLst/>
              <a:gdLst>
                <a:gd name="T0" fmla="*/ 179 w 451"/>
                <a:gd name="T1" fmla="*/ 440 h 441"/>
                <a:gd name="T2" fmla="*/ 142 w 451"/>
                <a:gd name="T3" fmla="*/ 435 h 441"/>
                <a:gd name="T4" fmla="*/ 18 w 451"/>
                <a:gd name="T5" fmla="*/ 260 h 441"/>
                <a:gd name="T6" fmla="*/ 214 w 451"/>
                <a:gd name="T7" fmla="*/ 30 h 441"/>
                <a:gd name="T8" fmla="*/ 409 w 451"/>
                <a:gd name="T9" fmla="*/ 71 h 441"/>
                <a:gd name="T10" fmla="*/ 422 w 451"/>
                <a:gd name="T11" fmla="*/ 242 h 441"/>
                <a:gd name="T12" fmla="*/ 231 w 451"/>
                <a:gd name="T13" fmla="*/ 420 h 441"/>
                <a:gd name="T14" fmla="*/ 182 w 451"/>
                <a:gd name="T15" fmla="*/ 440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441">
                  <a:moveTo>
                    <a:pt x="179" y="440"/>
                  </a:moveTo>
                  <a:cubicBezTo>
                    <a:pt x="167" y="439"/>
                    <a:pt x="154" y="437"/>
                    <a:pt x="142" y="435"/>
                  </a:cubicBezTo>
                  <a:cubicBezTo>
                    <a:pt x="55" y="425"/>
                    <a:pt x="0" y="350"/>
                    <a:pt x="18" y="260"/>
                  </a:cubicBezTo>
                  <a:cubicBezTo>
                    <a:pt x="40" y="145"/>
                    <a:pt x="112" y="77"/>
                    <a:pt x="214" y="30"/>
                  </a:cubicBezTo>
                  <a:cubicBezTo>
                    <a:pt x="283" y="0"/>
                    <a:pt x="375" y="27"/>
                    <a:pt x="409" y="71"/>
                  </a:cubicBezTo>
                  <a:cubicBezTo>
                    <a:pt x="450" y="126"/>
                    <a:pt x="446" y="183"/>
                    <a:pt x="422" y="242"/>
                  </a:cubicBezTo>
                  <a:cubicBezTo>
                    <a:pt x="385" y="331"/>
                    <a:pt x="314" y="382"/>
                    <a:pt x="231" y="420"/>
                  </a:cubicBezTo>
                  <a:cubicBezTo>
                    <a:pt x="215" y="427"/>
                    <a:pt x="198" y="433"/>
                    <a:pt x="182" y="440"/>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2" name="Freeform 14">
              <a:extLst>
                <a:ext uri="{FF2B5EF4-FFF2-40B4-BE49-F238E27FC236}">
                  <a16:creationId xmlns:a16="http://schemas.microsoft.com/office/drawing/2014/main" id="{5A9E7EFE-E561-3F4C-AC2D-22119DCB2ED1}"/>
                </a:ext>
              </a:extLst>
            </p:cNvPr>
            <p:cNvSpPr>
              <a:spLocks noChangeArrowheads="1"/>
            </p:cNvSpPr>
            <p:nvPr/>
          </p:nvSpPr>
          <p:spPr bwMode="auto">
            <a:xfrm>
              <a:off x="8431213" y="5146675"/>
              <a:ext cx="677862" cy="765175"/>
            </a:xfrm>
            <a:custGeom>
              <a:avLst/>
              <a:gdLst>
                <a:gd name="T0" fmla="*/ 520 w 1883"/>
                <a:gd name="T1" fmla="*/ 2123 h 2124"/>
                <a:gd name="T2" fmla="*/ 405 w 1883"/>
                <a:gd name="T3" fmla="*/ 2112 h 2124"/>
                <a:gd name="T4" fmla="*/ 248 w 1883"/>
                <a:gd name="T5" fmla="*/ 1898 h 2124"/>
                <a:gd name="T6" fmla="*/ 252 w 1883"/>
                <a:gd name="T7" fmla="*/ 1663 h 2124"/>
                <a:gd name="T8" fmla="*/ 220 w 1883"/>
                <a:gd name="T9" fmla="*/ 1386 h 2124"/>
                <a:gd name="T10" fmla="*/ 122 w 1883"/>
                <a:gd name="T11" fmla="*/ 1058 h 2124"/>
                <a:gd name="T12" fmla="*/ 56 w 1883"/>
                <a:gd name="T13" fmla="*/ 832 h 2124"/>
                <a:gd name="T14" fmla="*/ 9 w 1883"/>
                <a:gd name="T15" fmla="*/ 577 h 2124"/>
                <a:gd name="T16" fmla="*/ 53 w 1883"/>
                <a:gd name="T17" fmla="*/ 263 h 2124"/>
                <a:gd name="T18" fmla="*/ 178 w 1883"/>
                <a:gd name="T19" fmla="*/ 150 h 2124"/>
                <a:gd name="T20" fmla="*/ 432 w 1883"/>
                <a:gd name="T21" fmla="*/ 56 h 2124"/>
                <a:gd name="T22" fmla="*/ 627 w 1883"/>
                <a:gd name="T23" fmla="*/ 11 h 2124"/>
                <a:gd name="T24" fmla="*/ 791 w 1883"/>
                <a:gd name="T25" fmla="*/ 2 h 2124"/>
                <a:gd name="T26" fmla="*/ 1052 w 1883"/>
                <a:gd name="T27" fmla="*/ 49 h 2124"/>
                <a:gd name="T28" fmla="*/ 1342 w 1883"/>
                <a:gd name="T29" fmla="*/ 226 h 2124"/>
                <a:gd name="T30" fmla="*/ 1523 w 1883"/>
                <a:gd name="T31" fmla="*/ 390 h 2124"/>
                <a:gd name="T32" fmla="*/ 1773 w 1883"/>
                <a:gd name="T33" fmla="*/ 658 h 2124"/>
                <a:gd name="T34" fmla="*/ 1874 w 1883"/>
                <a:gd name="T35" fmla="*/ 922 h 2124"/>
                <a:gd name="T36" fmla="*/ 1852 w 1883"/>
                <a:gd name="T37" fmla="*/ 1166 h 2124"/>
                <a:gd name="T38" fmla="*/ 1609 w 1883"/>
                <a:gd name="T39" fmla="*/ 1655 h 2124"/>
                <a:gd name="T40" fmla="*/ 1252 w 1883"/>
                <a:gd name="T41" fmla="*/ 1912 h 2124"/>
                <a:gd name="T42" fmla="*/ 1021 w 1883"/>
                <a:gd name="T43" fmla="*/ 1983 h 2124"/>
                <a:gd name="T44" fmla="*/ 693 w 1883"/>
                <a:gd name="T45" fmla="*/ 2080 h 2124"/>
                <a:gd name="T46" fmla="*/ 523 w 1883"/>
                <a:gd name="T47" fmla="*/ 2123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3" h="2124">
                  <a:moveTo>
                    <a:pt x="520" y="2123"/>
                  </a:moveTo>
                  <a:cubicBezTo>
                    <a:pt x="481" y="2119"/>
                    <a:pt x="443" y="2117"/>
                    <a:pt x="405" y="2112"/>
                  </a:cubicBezTo>
                  <a:cubicBezTo>
                    <a:pt x="301" y="2099"/>
                    <a:pt x="245" y="1985"/>
                    <a:pt x="248" y="1898"/>
                  </a:cubicBezTo>
                  <a:cubicBezTo>
                    <a:pt x="252" y="1820"/>
                    <a:pt x="256" y="1741"/>
                    <a:pt x="252" y="1663"/>
                  </a:cubicBezTo>
                  <a:cubicBezTo>
                    <a:pt x="246" y="1570"/>
                    <a:pt x="240" y="1476"/>
                    <a:pt x="220" y="1386"/>
                  </a:cubicBezTo>
                  <a:cubicBezTo>
                    <a:pt x="195" y="1275"/>
                    <a:pt x="155" y="1167"/>
                    <a:pt x="122" y="1058"/>
                  </a:cubicBezTo>
                  <a:cubicBezTo>
                    <a:pt x="99" y="983"/>
                    <a:pt x="78" y="907"/>
                    <a:pt x="56" y="832"/>
                  </a:cubicBezTo>
                  <a:cubicBezTo>
                    <a:pt x="30" y="749"/>
                    <a:pt x="15" y="663"/>
                    <a:pt x="9" y="577"/>
                  </a:cubicBezTo>
                  <a:cubicBezTo>
                    <a:pt x="2" y="470"/>
                    <a:pt x="0" y="362"/>
                    <a:pt x="53" y="263"/>
                  </a:cubicBezTo>
                  <a:cubicBezTo>
                    <a:pt x="82" y="209"/>
                    <a:pt x="128" y="178"/>
                    <a:pt x="178" y="150"/>
                  </a:cubicBezTo>
                  <a:cubicBezTo>
                    <a:pt x="258" y="107"/>
                    <a:pt x="343" y="76"/>
                    <a:pt x="432" y="56"/>
                  </a:cubicBezTo>
                  <a:cubicBezTo>
                    <a:pt x="497" y="42"/>
                    <a:pt x="561" y="22"/>
                    <a:pt x="627" y="11"/>
                  </a:cubicBezTo>
                  <a:cubicBezTo>
                    <a:pt x="681" y="3"/>
                    <a:pt x="737" y="0"/>
                    <a:pt x="791" y="2"/>
                  </a:cubicBezTo>
                  <a:cubicBezTo>
                    <a:pt x="880" y="6"/>
                    <a:pt x="967" y="17"/>
                    <a:pt x="1052" y="49"/>
                  </a:cubicBezTo>
                  <a:cubicBezTo>
                    <a:pt x="1160" y="89"/>
                    <a:pt x="1254" y="151"/>
                    <a:pt x="1342" y="226"/>
                  </a:cubicBezTo>
                  <a:cubicBezTo>
                    <a:pt x="1403" y="279"/>
                    <a:pt x="1463" y="335"/>
                    <a:pt x="1523" y="390"/>
                  </a:cubicBezTo>
                  <a:cubicBezTo>
                    <a:pt x="1614" y="472"/>
                    <a:pt x="1704" y="556"/>
                    <a:pt x="1773" y="658"/>
                  </a:cubicBezTo>
                  <a:cubicBezTo>
                    <a:pt x="1827" y="737"/>
                    <a:pt x="1865" y="825"/>
                    <a:pt x="1874" y="922"/>
                  </a:cubicBezTo>
                  <a:cubicBezTo>
                    <a:pt x="1882" y="1004"/>
                    <a:pt x="1871" y="1086"/>
                    <a:pt x="1852" y="1166"/>
                  </a:cubicBezTo>
                  <a:cubicBezTo>
                    <a:pt x="1807" y="1347"/>
                    <a:pt x="1727" y="1512"/>
                    <a:pt x="1609" y="1655"/>
                  </a:cubicBezTo>
                  <a:cubicBezTo>
                    <a:pt x="1514" y="1772"/>
                    <a:pt x="1394" y="1859"/>
                    <a:pt x="1252" y="1912"/>
                  </a:cubicBezTo>
                  <a:cubicBezTo>
                    <a:pt x="1176" y="1939"/>
                    <a:pt x="1098" y="1960"/>
                    <a:pt x="1021" y="1983"/>
                  </a:cubicBezTo>
                  <a:cubicBezTo>
                    <a:pt x="911" y="2016"/>
                    <a:pt x="802" y="2049"/>
                    <a:pt x="693" y="2080"/>
                  </a:cubicBezTo>
                  <a:cubicBezTo>
                    <a:pt x="636" y="2096"/>
                    <a:pt x="580" y="2108"/>
                    <a:pt x="523" y="2123"/>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3" name="Freeform 15">
              <a:extLst>
                <a:ext uri="{FF2B5EF4-FFF2-40B4-BE49-F238E27FC236}">
                  <a16:creationId xmlns:a16="http://schemas.microsoft.com/office/drawing/2014/main" id="{312E9C36-BD8D-A94F-ADF3-66BC7A5FBFB0}"/>
                </a:ext>
              </a:extLst>
            </p:cNvPr>
            <p:cNvSpPr>
              <a:spLocks noChangeArrowheads="1"/>
            </p:cNvSpPr>
            <p:nvPr/>
          </p:nvSpPr>
          <p:spPr bwMode="auto">
            <a:xfrm>
              <a:off x="8343900" y="5114925"/>
              <a:ext cx="795338" cy="862013"/>
            </a:xfrm>
            <a:custGeom>
              <a:avLst/>
              <a:gdLst>
                <a:gd name="T0" fmla="*/ 672 w 2209"/>
                <a:gd name="T1" fmla="*/ 2395 h 2396"/>
                <a:gd name="T2" fmla="*/ 513 w 2209"/>
                <a:gd name="T3" fmla="*/ 2373 h 2396"/>
                <a:gd name="T4" fmla="*/ 222 w 2209"/>
                <a:gd name="T5" fmla="*/ 2118 h 2396"/>
                <a:gd name="T6" fmla="*/ 222 w 2209"/>
                <a:gd name="T7" fmla="*/ 1979 h 2396"/>
                <a:gd name="T8" fmla="*/ 268 w 2209"/>
                <a:gd name="T9" fmla="*/ 1731 h 2396"/>
                <a:gd name="T10" fmla="*/ 250 w 2209"/>
                <a:gd name="T11" fmla="*/ 1502 h 2396"/>
                <a:gd name="T12" fmla="*/ 126 w 2209"/>
                <a:gd name="T13" fmla="*/ 1185 h 2396"/>
                <a:gd name="T14" fmla="*/ 33 w 2209"/>
                <a:gd name="T15" fmla="*/ 876 h 2396"/>
                <a:gd name="T16" fmla="*/ 12 w 2209"/>
                <a:gd name="T17" fmla="*/ 667 h 2396"/>
                <a:gd name="T18" fmla="*/ 0 w 2209"/>
                <a:gd name="T19" fmla="*/ 431 h 2396"/>
                <a:gd name="T20" fmla="*/ 14 w 2209"/>
                <a:gd name="T21" fmla="*/ 247 h 2396"/>
                <a:gd name="T22" fmla="*/ 132 w 2209"/>
                <a:gd name="T23" fmla="*/ 116 h 2396"/>
                <a:gd name="T24" fmla="*/ 242 w 2209"/>
                <a:gd name="T25" fmla="*/ 85 h 2396"/>
                <a:gd name="T26" fmla="*/ 516 w 2209"/>
                <a:gd name="T27" fmla="*/ 47 h 2396"/>
                <a:gd name="T28" fmla="*/ 830 w 2209"/>
                <a:gd name="T29" fmla="*/ 12 h 2396"/>
                <a:gd name="T30" fmla="*/ 1225 w 2209"/>
                <a:gd name="T31" fmla="*/ 28 h 2396"/>
                <a:gd name="T32" fmla="*/ 1614 w 2209"/>
                <a:gd name="T33" fmla="*/ 230 h 2396"/>
                <a:gd name="T34" fmla="*/ 1894 w 2209"/>
                <a:gd name="T35" fmla="*/ 484 h 2396"/>
                <a:gd name="T36" fmla="*/ 2091 w 2209"/>
                <a:gd name="T37" fmla="*/ 703 h 2396"/>
                <a:gd name="T38" fmla="*/ 2204 w 2209"/>
                <a:gd name="T39" fmla="*/ 1021 h 2396"/>
                <a:gd name="T40" fmla="*/ 2165 w 2209"/>
                <a:gd name="T41" fmla="*/ 1308 h 2396"/>
                <a:gd name="T42" fmla="*/ 1973 w 2209"/>
                <a:gd name="T43" fmla="*/ 1731 h 2396"/>
                <a:gd name="T44" fmla="*/ 1685 w 2209"/>
                <a:gd name="T45" fmla="*/ 2034 h 2396"/>
                <a:gd name="T46" fmla="*/ 1444 w 2209"/>
                <a:gd name="T47" fmla="*/ 2146 h 2396"/>
                <a:gd name="T48" fmla="*/ 913 w 2209"/>
                <a:gd name="T49" fmla="*/ 2333 h 2396"/>
                <a:gd name="T50" fmla="*/ 675 w 2209"/>
                <a:gd name="T51" fmla="*/ 2395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9" h="2396">
                  <a:moveTo>
                    <a:pt x="672" y="2395"/>
                  </a:moveTo>
                  <a:cubicBezTo>
                    <a:pt x="619" y="2388"/>
                    <a:pt x="565" y="2384"/>
                    <a:pt x="513" y="2373"/>
                  </a:cubicBezTo>
                  <a:cubicBezTo>
                    <a:pt x="370" y="2344"/>
                    <a:pt x="271" y="2258"/>
                    <a:pt x="222" y="2118"/>
                  </a:cubicBezTo>
                  <a:cubicBezTo>
                    <a:pt x="206" y="2073"/>
                    <a:pt x="214" y="2025"/>
                    <a:pt x="222" y="1979"/>
                  </a:cubicBezTo>
                  <a:cubicBezTo>
                    <a:pt x="237" y="1896"/>
                    <a:pt x="259" y="1815"/>
                    <a:pt x="268" y="1731"/>
                  </a:cubicBezTo>
                  <a:cubicBezTo>
                    <a:pt x="277" y="1655"/>
                    <a:pt x="268" y="1579"/>
                    <a:pt x="250" y="1502"/>
                  </a:cubicBezTo>
                  <a:cubicBezTo>
                    <a:pt x="225" y="1389"/>
                    <a:pt x="172" y="1289"/>
                    <a:pt x="126" y="1185"/>
                  </a:cubicBezTo>
                  <a:cubicBezTo>
                    <a:pt x="83" y="1085"/>
                    <a:pt x="45" y="985"/>
                    <a:pt x="33" y="876"/>
                  </a:cubicBezTo>
                  <a:cubicBezTo>
                    <a:pt x="26" y="807"/>
                    <a:pt x="17" y="737"/>
                    <a:pt x="12" y="667"/>
                  </a:cubicBezTo>
                  <a:cubicBezTo>
                    <a:pt x="6" y="589"/>
                    <a:pt x="0" y="510"/>
                    <a:pt x="0" y="431"/>
                  </a:cubicBezTo>
                  <a:cubicBezTo>
                    <a:pt x="0" y="369"/>
                    <a:pt x="5" y="307"/>
                    <a:pt x="14" y="247"/>
                  </a:cubicBezTo>
                  <a:cubicBezTo>
                    <a:pt x="25" y="179"/>
                    <a:pt x="71" y="138"/>
                    <a:pt x="132" y="116"/>
                  </a:cubicBezTo>
                  <a:cubicBezTo>
                    <a:pt x="168" y="103"/>
                    <a:pt x="204" y="91"/>
                    <a:pt x="242" y="85"/>
                  </a:cubicBezTo>
                  <a:cubicBezTo>
                    <a:pt x="333" y="70"/>
                    <a:pt x="424" y="59"/>
                    <a:pt x="516" y="47"/>
                  </a:cubicBezTo>
                  <a:cubicBezTo>
                    <a:pt x="620" y="34"/>
                    <a:pt x="725" y="20"/>
                    <a:pt x="830" y="12"/>
                  </a:cubicBezTo>
                  <a:cubicBezTo>
                    <a:pt x="962" y="2"/>
                    <a:pt x="1094" y="0"/>
                    <a:pt x="1225" y="28"/>
                  </a:cubicBezTo>
                  <a:cubicBezTo>
                    <a:pt x="1373" y="59"/>
                    <a:pt x="1501" y="128"/>
                    <a:pt x="1614" y="230"/>
                  </a:cubicBezTo>
                  <a:cubicBezTo>
                    <a:pt x="1707" y="315"/>
                    <a:pt x="1804" y="397"/>
                    <a:pt x="1894" y="484"/>
                  </a:cubicBezTo>
                  <a:cubicBezTo>
                    <a:pt x="1964" y="553"/>
                    <a:pt x="2034" y="624"/>
                    <a:pt x="2091" y="703"/>
                  </a:cubicBezTo>
                  <a:cubicBezTo>
                    <a:pt x="2159" y="796"/>
                    <a:pt x="2200" y="904"/>
                    <a:pt x="2204" y="1021"/>
                  </a:cubicBezTo>
                  <a:cubicBezTo>
                    <a:pt x="2208" y="1119"/>
                    <a:pt x="2190" y="1214"/>
                    <a:pt x="2165" y="1308"/>
                  </a:cubicBezTo>
                  <a:cubicBezTo>
                    <a:pt x="2125" y="1460"/>
                    <a:pt x="2052" y="1597"/>
                    <a:pt x="1973" y="1731"/>
                  </a:cubicBezTo>
                  <a:cubicBezTo>
                    <a:pt x="1899" y="1854"/>
                    <a:pt x="1802" y="1955"/>
                    <a:pt x="1685" y="2034"/>
                  </a:cubicBezTo>
                  <a:cubicBezTo>
                    <a:pt x="1611" y="2083"/>
                    <a:pt x="1529" y="2119"/>
                    <a:pt x="1444" y="2146"/>
                  </a:cubicBezTo>
                  <a:cubicBezTo>
                    <a:pt x="1265" y="2204"/>
                    <a:pt x="1087" y="2260"/>
                    <a:pt x="913" y="2333"/>
                  </a:cubicBezTo>
                  <a:cubicBezTo>
                    <a:pt x="837" y="2364"/>
                    <a:pt x="758" y="2389"/>
                    <a:pt x="675" y="2395"/>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4" name="Freeform 16">
              <a:extLst>
                <a:ext uri="{FF2B5EF4-FFF2-40B4-BE49-F238E27FC236}">
                  <a16:creationId xmlns:a16="http://schemas.microsoft.com/office/drawing/2014/main" id="{DD8F5555-0DCC-6743-AEF3-D9B7156FFD54}"/>
                </a:ext>
              </a:extLst>
            </p:cNvPr>
            <p:cNvSpPr>
              <a:spLocks noChangeArrowheads="1"/>
            </p:cNvSpPr>
            <p:nvPr/>
          </p:nvSpPr>
          <p:spPr bwMode="auto">
            <a:xfrm>
              <a:off x="8747125" y="5430838"/>
              <a:ext cx="180975" cy="192087"/>
            </a:xfrm>
            <a:custGeom>
              <a:avLst/>
              <a:gdLst>
                <a:gd name="T0" fmla="*/ 269 w 502"/>
                <a:gd name="T1" fmla="*/ 534 h 535"/>
                <a:gd name="T2" fmla="*/ 240 w 502"/>
                <a:gd name="T3" fmla="*/ 531 h 535"/>
                <a:gd name="T4" fmla="*/ 42 w 502"/>
                <a:gd name="T5" fmla="*/ 373 h 535"/>
                <a:gd name="T6" fmla="*/ 59 w 502"/>
                <a:gd name="T7" fmla="*/ 83 h 535"/>
                <a:gd name="T8" fmla="*/ 214 w 502"/>
                <a:gd name="T9" fmla="*/ 5 h 535"/>
                <a:gd name="T10" fmla="*/ 483 w 502"/>
                <a:gd name="T11" fmla="*/ 221 h 535"/>
                <a:gd name="T12" fmla="*/ 470 w 502"/>
                <a:gd name="T13" fmla="*/ 367 h 535"/>
                <a:gd name="T14" fmla="*/ 272 w 502"/>
                <a:gd name="T15" fmla="*/ 534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2" h="535">
                  <a:moveTo>
                    <a:pt x="269" y="534"/>
                  </a:moveTo>
                  <a:cubicBezTo>
                    <a:pt x="259" y="533"/>
                    <a:pt x="249" y="532"/>
                    <a:pt x="240" y="531"/>
                  </a:cubicBezTo>
                  <a:cubicBezTo>
                    <a:pt x="143" y="518"/>
                    <a:pt x="80" y="465"/>
                    <a:pt x="42" y="373"/>
                  </a:cubicBezTo>
                  <a:cubicBezTo>
                    <a:pt x="0" y="271"/>
                    <a:pt x="15" y="176"/>
                    <a:pt x="59" y="83"/>
                  </a:cubicBezTo>
                  <a:cubicBezTo>
                    <a:pt x="81" y="37"/>
                    <a:pt x="161" y="0"/>
                    <a:pt x="214" y="5"/>
                  </a:cubicBezTo>
                  <a:cubicBezTo>
                    <a:pt x="350" y="17"/>
                    <a:pt x="435" y="96"/>
                    <a:pt x="483" y="221"/>
                  </a:cubicBezTo>
                  <a:cubicBezTo>
                    <a:pt x="501" y="270"/>
                    <a:pt x="486" y="321"/>
                    <a:pt x="470" y="367"/>
                  </a:cubicBezTo>
                  <a:cubicBezTo>
                    <a:pt x="438" y="462"/>
                    <a:pt x="363" y="508"/>
                    <a:pt x="272" y="534"/>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5" name="Freeform 17">
              <a:extLst>
                <a:ext uri="{FF2B5EF4-FFF2-40B4-BE49-F238E27FC236}">
                  <a16:creationId xmlns:a16="http://schemas.microsoft.com/office/drawing/2014/main" id="{3D3772E4-884E-2942-973B-FA87A0C1A07C}"/>
                </a:ext>
              </a:extLst>
            </p:cNvPr>
            <p:cNvSpPr>
              <a:spLocks noChangeArrowheads="1"/>
            </p:cNvSpPr>
            <p:nvPr/>
          </p:nvSpPr>
          <p:spPr bwMode="auto">
            <a:xfrm>
              <a:off x="8677275" y="5332413"/>
              <a:ext cx="307975" cy="360362"/>
            </a:xfrm>
            <a:custGeom>
              <a:avLst/>
              <a:gdLst>
                <a:gd name="T0" fmla="*/ 439 w 857"/>
                <a:gd name="T1" fmla="*/ 1001 h 1002"/>
                <a:gd name="T2" fmla="*/ 389 w 857"/>
                <a:gd name="T3" fmla="*/ 998 h 1002"/>
                <a:gd name="T4" fmla="*/ 67 w 857"/>
                <a:gd name="T5" fmla="*/ 760 h 1002"/>
                <a:gd name="T6" fmla="*/ 2 w 857"/>
                <a:gd name="T7" fmla="*/ 487 h 1002"/>
                <a:gd name="T8" fmla="*/ 10 w 857"/>
                <a:gd name="T9" fmla="*/ 357 h 1002"/>
                <a:gd name="T10" fmla="*/ 73 w 857"/>
                <a:gd name="T11" fmla="*/ 130 h 1002"/>
                <a:gd name="T12" fmla="*/ 261 w 857"/>
                <a:gd name="T13" fmla="*/ 1 h 1002"/>
                <a:gd name="T14" fmla="*/ 414 w 857"/>
                <a:gd name="T15" fmla="*/ 33 h 1002"/>
                <a:gd name="T16" fmla="*/ 651 w 857"/>
                <a:gd name="T17" fmla="*/ 172 h 1002"/>
                <a:gd name="T18" fmla="*/ 833 w 857"/>
                <a:gd name="T19" fmla="*/ 415 h 1002"/>
                <a:gd name="T20" fmla="*/ 851 w 857"/>
                <a:gd name="T21" fmla="*/ 545 h 1002"/>
                <a:gd name="T22" fmla="*/ 759 w 857"/>
                <a:gd name="T23" fmla="*/ 808 h 1002"/>
                <a:gd name="T24" fmla="*/ 629 w 857"/>
                <a:gd name="T25" fmla="*/ 925 h 1002"/>
                <a:gd name="T26" fmla="*/ 442 w 857"/>
                <a:gd name="T27" fmla="*/ 1001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7" h="1002">
                  <a:moveTo>
                    <a:pt x="439" y="1001"/>
                  </a:moveTo>
                  <a:cubicBezTo>
                    <a:pt x="422" y="1000"/>
                    <a:pt x="406" y="999"/>
                    <a:pt x="389" y="998"/>
                  </a:cubicBezTo>
                  <a:cubicBezTo>
                    <a:pt x="234" y="986"/>
                    <a:pt x="131" y="903"/>
                    <a:pt x="67" y="760"/>
                  </a:cubicBezTo>
                  <a:cubicBezTo>
                    <a:pt x="28" y="673"/>
                    <a:pt x="9" y="582"/>
                    <a:pt x="2" y="487"/>
                  </a:cubicBezTo>
                  <a:cubicBezTo>
                    <a:pt x="0" y="444"/>
                    <a:pt x="4" y="400"/>
                    <a:pt x="10" y="357"/>
                  </a:cubicBezTo>
                  <a:cubicBezTo>
                    <a:pt x="22" y="279"/>
                    <a:pt x="32" y="201"/>
                    <a:pt x="73" y="130"/>
                  </a:cubicBezTo>
                  <a:cubicBezTo>
                    <a:pt x="116" y="55"/>
                    <a:pt x="176" y="4"/>
                    <a:pt x="261" y="1"/>
                  </a:cubicBezTo>
                  <a:cubicBezTo>
                    <a:pt x="311" y="0"/>
                    <a:pt x="366" y="13"/>
                    <a:pt x="414" y="33"/>
                  </a:cubicBezTo>
                  <a:cubicBezTo>
                    <a:pt x="498" y="68"/>
                    <a:pt x="580" y="111"/>
                    <a:pt x="651" y="172"/>
                  </a:cubicBezTo>
                  <a:cubicBezTo>
                    <a:pt x="731" y="239"/>
                    <a:pt x="796" y="317"/>
                    <a:pt x="833" y="415"/>
                  </a:cubicBezTo>
                  <a:cubicBezTo>
                    <a:pt x="850" y="457"/>
                    <a:pt x="856" y="501"/>
                    <a:pt x="851" y="545"/>
                  </a:cubicBezTo>
                  <a:cubicBezTo>
                    <a:pt x="842" y="641"/>
                    <a:pt x="815" y="732"/>
                    <a:pt x="759" y="808"/>
                  </a:cubicBezTo>
                  <a:cubicBezTo>
                    <a:pt x="724" y="854"/>
                    <a:pt x="676" y="890"/>
                    <a:pt x="629" y="925"/>
                  </a:cubicBezTo>
                  <a:cubicBezTo>
                    <a:pt x="574" y="966"/>
                    <a:pt x="510" y="989"/>
                    <a:pt x="442" y="1001"/>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6" name="Freeform 18">
              <a:extLst>
                <a:ext uri="{FF2B5EF4-FFF2-40B4-BE49-F238E27FC236}">
                  <a16:creationId xmlns:a16="http://schemas.microsoft.com/office/drawing/2014/main" id="{C5B3DA7F-9885-AE40-AB11-BB2C3D3B69A1}"/>
                </a:ext>
              </a:extLst>
            </p:cNvPr>
            <p:cNvSpPr>
              <a:spLocks noChangeArrowheads="1"/>
            </p:cNvSpPr>
            <p:nvPr/>
          </p:nvSpPr>
          <p:spPr bwMode="auto">
            <a:xfrm>
              <a:off x="8005763" y="4214813"/>
              <a:ext cx="42862" cy="12700"/>
            </a:xfrm>
            <a:custGeom>
              <a:avLst/>
              <a:gdLst>
                <a:gd name="T0" fmla="*/ 119 w 120"/>
                <a:gd name="T1" fmla="*/ 0 h 34"/>
                <a:gd name="T2" fmla="*/ 0 w 120"/>
                <a:gd name="T3" fmla="*/ 33 h 34"/>
              </a:gdLst>
              <a:ahLst/>
              <a:cxnLst>
                <a:cxn ang="0">
                  <a:pos x="T0" y="T1"/>
                </a:cxn>
                <a:cxn ang="0">
                  <a:pos x="T2" y="T3"/>
                </a:cxn>
              </a:cxnLst>
              <a:rect l="0" t="0" r="r" b="b"/>
              <a:pathLst>
                <a:path w="120" h="34">
                  <a:moveTo>
                    <a:pt x="119" y="0"/>
                  </a:moveTo>
                  <a:cubicBezTo>
                    <a:pt x="80" y="15"/>
                    <a:pt x="40" y="22"/>
                    <a:pt x="0" y="33"/>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7" name="Freeform 19">
              <a:extLst>
                <a:ext uri="{FF2B5EF4-FFF2-40B4-BE49-F238E27FC236}">
                  <a16:creationId xmlns:a16="http://schemas.microsoft.com/office/drawing/2014/main" id="{B4220D9B-71BF-6741-B2D2-2987E47524DD}"/>
                </a:ext>
              </a:extLst>
            </p:cNvPr>
            <p:cNvSpPr>
              <a:spLocks noChangeArrowheads="1"/>
            </p:cNvSpPr>
            <p:nvPr/>
          </p:nvSpPr>
          <p:spPr bwMode="auto">
            <a:xfrm>
              <a:off x="7953375" y="4222750"/>
              <a:ext cx="50800" cy="6350"/>
            </a:xfrm>
            <a:custGeom>
              <a:avLst/>
              <a:gdLst>
                <a:gd name="T0" fmla="*/ 142 w 143"/>
                <a:gd name="T1" fmla="*/ 15 h 16"/>
                <a:gd name="T2" fmla="*/ 0 w 143"/>
                <a:gd name="T3" fmla="*/ 0 h 16"/>
              </a:gdLst>
              <a:ahLst/>
              <a:cxnLst>
                <a:cxn ang="0">
                  <a:pos x="T0" y="T1"/>
                </a:cxn>
                <a:cxn ang="0">
                  <a:pos x="T2" y="T3"/>
                </a:cxn>
              </a:cxnLst>
              <a:rect l="0" t="0" r="r" b="b"/>
              <a:pathLst>
                <a:path w="143" h="16">
                  <a:moveTo>
                    <a:pt x="142" y="15"/>
                  </a:moveTo>
                  <a:cubicBezTo>
                    <a:pt x="94" y="10"/>
                    <a:pt x="46" y="10"/>
                    <a:pt x="0" y="0"/>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8" name="Freeform 20">
              <a:extLst>
                <a:ext uri="{FF2B5EF4-FFF2-40B4-BE49-F238E27FC236}">
                  <a16:creationId xmlns:a16="http://schemas.microsoft.com/office/drawing/2014/main" id="{3AAB5A3B-FC69-2243-A03A-037158D49CD0}"/>
                </a:ext>
              </a:extLst>
            </p:cNvPr>
            <p:cNvSpPr>
              <a:spLocks noChangeArrowheads="1"/>
            </p:cNvSpPr>
            <p:nvPr/>
          </p:nvSpPr>
          <p:spPr bwMode="auto">
            <a:xfrm>
              <a:off x="7948613" y="5041900"/>
              <a:ext cx="1228725" cy="1012825"/>
            </a:xfrm>
            <a:custGeom>
              <a:avLst/>
              <a:gdLst>
                <a:gd name="T0" fmla="*/ 1836 w 3414"/>
                <a:gd name="T1" fmla="*/ 2756 h 2814"/>
                <a:gd name="T2" fmla="*/ 1810 w 3414"/>
                <a:gd name="T3" fmla="*/ 2753 h 2814"/>
                <a:gd name="T4" fmla="*/ 1306 w 3414"/>
                <a:gd name="T5" fmla="*/ 2659 h 2814"/>
                <a:gd name="T6" fmla="*/ 1094 w 3414"/>
                <a:gd name="T7" fmla="*/ 2585 h 2814"/>
                <a:gd name="T8" fmla="*/ 1007 w 3414"/>
                <a:gd name="T9" fmla="*/ 2583 h 2814"/>
                <a:gd name="T10" fmla="*/ 704 w 3414"/>
                <a:gd name="T11" fmla="*/ 2675 h 2814"/>
                <a:gd name="T12" fmla="*/ 467 w 3414"/>
                <a:gd name="T13" fmla="*/ 2772 h 2814"/>
                <a:gd name="T14" fmla="*/ 52 w 3414"/>
                <a:gd name="T15" fmla="*/ 2566 h 2814"/>
                <a:gd name="T16" fmla="*/ 91 w 3414"/>
                <a:gd name="T17" fmla="*/ 2180 h 2814"/>
                <a:gd name="T18" fmla="*/ 350 w 3414"/>
                <a:gd name="T19" fmla="*/ 1887 h 2814"/>
                <a:gd name="T20" fmla="*/ 605 w 3414"/>
                <a:gd name="T21" fmla="*/ 1666 h 2814"/>
                <a:gd name="T22" fmla="*/ 781 w 3414"/>
                <a:gd name="T23" fmla="*/ 1383 h 2814"/>
                <a:gd name="T24" fmla="*/ 868 w 3414"/>
                <a:gd name="T25" fmla="*/ 920 h 2814"/>
                <a:gd name="T26" fmla="*/ 839 w 3414"/>
                <a:gd name="T27" fmla="*/ 564 h 2814"/>
                <a:gd name="T28" fmla="*/ 760 w 3414"/>
                <a:gd name="T29" fmla="*/ 283 h 2814"/>
                <a:gd name="T30" fmla="*/ 739 w 3414"/>
                <a:gd name="T31" fmla="*/ 150 h 2814"/>
                <a:gd name="T32" fmla="*/ 902 w 3414"/>
                <a:gd name="T33" fmla="*/ 10 h 2814"/>
                <a:gd name="T34" fmla="*/ 1172 w 3414"/>
                <a:gd name="T35" fmla="*/ 57 h 2814"/>
                <a:gd name="T36" fmla="*/ 1556 w 3414"/>
                <a:gd name="T37" fmla="*/ 113 h 2814"/>
                <a:gd name="T38" fmla="*/ 1853 w 3414"/>
                <a:gd name="T39" fmla="*/ 113 h 2814"/>
                <a:gd name="T40" fmla="*/ 2187 w 3414"/>
                <a:gd name="T41" fmla="*/ 115 h 2814"/>
                <a:gd name="T42" fmla="*/ 2684 w 3414"/>
                <a:gd name="T43" fmla="*/ 280 h 2814"/>
                <a:gd name="T44" fmla="*/ 2916 w 3414"/>
                <a:gd name="T45" fmla="*/ 477 h 2814"/>
                <a:gd name="T46" fmla="*/ 3158 w 3414"/>
                <a:gd name="T47" fmla="*/ 705 h 2814"/>
                <a:gd name="T48" fmla="*/ 3370 w 3414"/>
                <a:gd name="T49" fmla="*/ 1024 h 2814"/>
                <a:gd name="T50" fmla="*/ 3409 w 3414"/>
                <a:gd name="T51" fmla="*/ 1274 h 2814"/>
                <a:gd name="T52" fmla="*/ 3275 w 3414"/>
                <a:gd name="T53" fmla="*/ 1787 h 2814"/>
                <a:gd name="T54" fmla="*/ 3086 w 3414"/>
                <a:gd name="T55" fmla="*/ 2144 h 2814"/>
                <a:gd name="T56" fmla="*/ 2830 w 3414"/>
                <a:gd name="T57" fmla="*/ 2418 h 2814"/>
                <a:gd name="T58" fmla="*/ 2605 w 3414"/>
                <a:gd name="T59" fmla="*/ 2521 h 2814"/>
                <a:gd name="T60" fmla="*/ 2143 w 3414"/>
                <a:gd name="T61" fmla="*/ 2666 h 2814"/>
                <a:gd name="T62" fmla="*/ 1862 w 3414"/>
                <a:gd name="T63" fmla="*/ 2746 h 2814"/>
                <a:gd name="T64" fmla="*/ 1840 w 3414"/>
                <a:gd name="T65" fmla="*/ 2755 h 2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14" h="2814">
                  <a:moveTo>
                    <a:pt x="1836" y="2756"/>
                  </a:moveTo>
                  <a:cubicBezTo>
                    <a:pt x="1828" y="2755"/>
                    <a:pt x="1819" y="2752"/>
                    <a:pt x="1810" y="2753"/>
                  </a:cubicBezTo>
                  <a:cubicBezTo>
                    <a:pt x="1633" y="2772"/>
                    <a:pt x="1468" y="2728"/>
                    <a:pt x="1306" y="2659"/>
                  </a:cubicBezTo>
                  <a:cubicBezTo>
                    <a:pt x="1238" y="2630"/>
                    <a:pt x="1166" y="2607"/>
                    <a:pt x="1094" y="2585"/>
                  </a:cubicBezTo>
                  <a:cubicBezTo>
                    <a:pt x="1067" y="2577"/>
                    <a:pt x="1036" y="2581"/>
                    <a:pt x="1007" y="2583"/>
                  </a:cubicBezTo>
                  <a:cubicBezTo>
                    <a:pt x="899" y="2590"/>
                    <a:pt x="800" y="2627"/>
                    <a:pt x="704" y="2675"/>
                  </a:cubicBezTo>
                  <a:cubicBezTo>
                    <a:pt x="627" y="2713"/>
                    <a:pt x="549" y="2752"/>
                    <a:pt x="467" y="2772"/>
                  </a:cubicBezTo>
                  <a:cubicBezTo>
                    <a:pt x="297" y="2813"/>
                    <a:pt x="126" y="2762"/>
                    <a:pt x="52" y="2566"/>
                  </a:cubicBezTo>
                  <a:cubicBezTo>
                    <a:pt x="0" y="2429"/>
                    <a:pt x="33" y="2303"/>
                    <a:pt x="91" y="2180"/>
                  </a:cubicBezTo>
                  <a:cubicBezTo>
                    <a:pt x="150" y="2057"/>
                    <a:pt x="252" y="1973"/>
                    <a:pt x="350" y="1887"/>
                  </a:cubicBezTo>
                  <a:cubicBezTo>
                    <a:pt x="435" y="1813"/>
                    <a:pt x="525" y="1745"/>
                    <a:pt x="605" y="1666"/>
                  </a:cubicBezTo>
                  <a:cubicBezTo>
                    <a:pt x="686" y="1587"/>
                    <a:pt x="745" y="1493"/>
                    <a:pt x="781" y="1383"/>
                  </a:cubicBezTo>
                  <a:cubicBezTo>
                    <a:pt x="830" y="1232"/>
                    <a:pt x="858" y="1078"/>
                    <a:pt x="868" y="920"/>
                  </a:cubicBezTo>
                  <a:cubicBezTo>
                    <a:pt x="876" y="801"/>
                    <a:pt x="864" y="681"/>
                    <a:pt x="839" y="564"/>
                  </a:cubicBezTo>
                  <a:cubicBezTo>
                    <a:pt x="819" y="469"/>
                    <a:pt x="787" y="376"/>
                    <a:pt x="760" y="283"/>
                  </a:cubicBezTo>
                  <a:cubicBezTo>
                    <a:pt x="748" y="240"/>
                    <a:pt x="733" y="197"/>
                    <a:pt x="739" y="150"/>
                  </a:cubicBezTo>
                  <a:cubicBezTo>
                    <a:pt x="748" y="67"/>
                    <a:pt x="821" y="0"/>
                    <a:pt x="902" y="10"/>
                  </a:cubicBezTo>
                  <a:cubicBezTo>
                    <a:pt x="992" y="21"/>
                    <a:pt x="1083" y="36"/>
                    <a:pt x="1172" y="57"/>
                  </a:cubicBezTo>
                  <a:cubicBezTo>
                    <a:pt x="1299" y="86"/>
                    <a:pt x="1426" y="111"/>
                    <a:pt x="1556" y="113"/>
                  </a:cubicBezTo>
                  <a:cubicBezTo>
                    <a:pt x="1655" y="114"/>
                    <a:pt x="1754" y="113"/>
                    <a:pt x="1853" y="113"/>
                  </a:cubicBezTo>
                  <a:cubicBezTo>
                    <a:pt x="1964" y="113"/>
                    <a:pt x="2076" y="109"/>
                    <a:pt x="2187" y="115"/>
                  </a:cubicBezTo>
                  <a:cubicBezTo>
                    <a:pt x="2366" y="125"/>
                    <a:pt x="2537" y="168"/>
                    <a:pt x="2684" y="280"/>
                  </a:cubicBezTo>
                  <a:cubicBezTo>
                    <a:pt x="2764" y="341"/>
                    <a:pt x="2840" y="409"/>
                    <a:pt x="2916" y="477"/>
                  </a:cubicBezTo>
                  <a:cubicBezTo>
                    <a:pt x="2998" y="551"/>
                    <a:pt x="3078" y="628"/>
                    <a:pt x="3158" y="705"/>
                  </a:cubicBezTo>
                  <a:cubicBezTo>
                    <a:pt x="3251" y="796"/>
                    <a:pt x="3324" y="901"/>
                    <a:pt x="3370" y="1024"/>
                  </a:cubicBezTo>
                  <a:cubicBezTo>
                    <a:pt x="3401" y="1104"/>
                    <a:pt x="3413" y="1187"/>
                    <a:pt x="3409" y="1274"/>
                  </a:cubicBezTo>
                  <a:cubicBezTo>
                    <a:pt x="3400" y="1455"/>
                    <a:pt x="3354" y="1626"/>
                    <a:pt x="3275" y="1787"/>
                  </a:cubicBezTo>
                  <a:cubicBezTo>
                    <a:pt x="3216" y="1908"/>
                    <a:pt x="3154" y="2028"/>
                    <a:pt x="3086" y="2144"/>
                  </a:cubicBezTo>
                  <a:cubicBezTo>
                    <a:pt x="3021" y="2254"/>
                    <a:pt x="2933" y="2346"/>
                    <a:pt x="2830" y="2418"/>
                  </a:cubicBezTo>
                  <a:cubicBezTo>
                    <a:pt x="2763" y="2466"/>
                    <a:pt x="2685" y="2497"/>
                    <a:pt x="2605" y="2521"/>
                  </a:cubicBezTo>
                  <a:cubicBezTo>
                    <a:pt x="2450" y="2568"/>
                    <a:pt x="2297" y="2616"/>
                    <a:pt x="2143" y="2666"/>
                  </a:cubicBezTo>
                  <a:cubicBezTo>
                    <a:pt x="2050" y="2696"/>
                    <a:pt x="1959" y="2733"/>
                    <a:pt x="1862" y="2746"/>
                  </a:cubicBezTo>
                  <a:cubicBezTo>
                    <a:pt x="1854" y="2748"/>
                    <a:pt x="1847" y="2753"/>
                    <a:pt x="1840" y="2755"/>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9" name="Freeform 21">
              <a:extLst>
                <a:ext uri="{FF2B5EF4-FFF2-40B4-BE49-F238E27FC236}">
                  <a16:creationId xmlns:a16="http://schemas.microsoft.com/office/drawing/2014/main" id="{5347AA83-41DE-C545-86DA-F368A8202E52}"/>
                </a:ext>
              </a:extLst>
            </p:cNvPr>
            <p:cNvSpPr>
              <a:spLocks noChangeArrowheads="1"/>
            </p:cNvSpPr>
            <p:nvPr/>
          </p:nvSpPr>
          <p:spPr bwMode="auto">
            <a:xfrm>
              <a:off x="7913688" y="4970463"/>
              <a:ext cx="1292225" cy="1120775"/>
            </a:xfrm>
            <a:custGeom>
              <a:avLst/>
              <a:gdLst>
                <a:gd name="T0" fmla="*/ 1903 w 3590"/>
                <a:gd name="T1" fmla="*/ 3054 h 3115"/>
                <a:gd name="T2" fmla="*/ 1756 w 3590"/>
                <a:gd name="T3" fmla="*/ 3047 h 3115"/>
                <a:gd name="T4" fmla="*/ 1401 w 3590"/>
                <a:gd name="T5" fmla="*/ 2973 h 3115"/>
                <a:gd name="T6" fmla="*/ 1127 w 3590"/>
                <a:gd name="T7" fmla="*/ 2922 h 3115"/>
                <a:gd name="T8" fmla="*/ 953 w 3590"/>
                <a:gd name="T9" fmla="*/ 2949 h 3115"/>
                <a:gd name="T10" fmla="*/ 605 w 3590"/>
                <a:gd name="T11" fmla="*/ 3069 h 3115"/>
                <a:gd name="T12" fmla="*/ 192 w 3590"/>
                <a:gd name="T13" fmla="*/ 3011 h 3115"/>
                <a:gd name="T14" fmla="*/ 89 w 3590"/>
                <a:gd name="T15" fmla="*/ 2894 h 3115"/>
                <a:gd name="T16" fmla="*/ 6 w 3590"/>
                <a:gd name="T17" fmla="*/ 2661 h 3115"/>
                <a:gd name="T18" fmla="*/ 29 w 3590"/>
                <a:gd name="T19" fmla="*/ 2439 h 3115"/>
                <a:gd name="T20" fmla="*/ 211 w 3590"/>
                <a:gd name="T21" fmla="*/ 2133 h 3115"/>
                <a:gd name="T22" fmla="*/ 496 w 3590"/>
                <a:gd name="T23" fmla="*/ 1839 h 3115"/>
                <a:gd name="T24" fmla="*/ 775 w 3590"/>
                <a:gd name="T25" fmla="*/ 1346 h 3115"/>
                <a:gd name="T26" fmla="*/ 828 w 3590"/>
                <a:gd name="T27" fmla="*/ 1011 h 3115"/>
                <a:gd name="T28" fmla="*/ 792 w 3590"/>
                <a:gd name="T29" fmla="*/ 758 h 3115"/>
                <a:gd name="T30" fmla="*/ 635 w 3590"/>
                <a:gd name="T31" fmla="*/ 388 h 3115"/>
                <a:gd name="T32" fmla="*/ 618 w 3590"/>
                <a:gd name="T33" fmla="*/ 146 h 3115"/>
                <a:gd name="T34" fmla="*/ 758 w 3590"/>
                <a:gd name="T35" fmla="*/ 25 h 3115"/>
                <a:gd name="T36" fmla="*/ 927 w 3590"/>
                <a:gd name="T37" fmla="*/ 8 h 3115"/>
                <a:gd name="T38" fmla="*/ 1341 w 3590"/>
                <a:gd name="T39" fmla="*/ 139 h 3115"/>
                <a:gd name="T40" fmla="*/ 1701 w 3590"/>
                <a:gd name="T41" fmla="*/ 224 h 3115"/>
                <a:gd name="T42" fmla="*/ 1953 w 3590"/>
                <a:gd name="T43" fmla="*/ 234 h 3115"/>
                <a:gd name="T44" fmla="*/ 2371 w 3590"/>
                <a:gd name="T45" fmla="*/ 252 h 3115"/>
                <a:gd name="T46" fmla="*/ 2839 w 3590"/>
                <a:gd name="T47" fmla="*/ 427 h 3115"/>
                <a:gd name="T48" fmla="*/ 3064 w 3590"/>
                <a:gd name="T49" fmla="*/ 618 h 3115"/>
                <a:gd name="T50" fmla="*/ 3306 w 3590"/>
                <a:gd name="T51" fmla="*/ 847 h 3115"/>
                <a:gd name="T52" fmla="*/ 3507 w 3590"/>
                <a:gd name="T53" fmla="*/ 1120 h 3115"/>
                <a:gd name="T54" fmla="*/ 3587 w 3590"/>
                <a:gd name="T55" fmla="*/ 1411 h 3115"/>
                <a:gd name="T56" fmla="*/ 3578 w 3590"/>
                <a:gd name="T57" fmla="*/ 1584 h 3115"/>
                <a:gd name="T58" fmla="*/ 3486 w 3590"/>
                <a:gd name="T59" fmla="*/ 1931 h 3115"/>
                <a:gd name="T60" fmla="*/ 3202 w 3590"/>
                <a:gd name="T61" fmla="*/ 2525 h 3115"/>
                <a:gd name="T62" fmla="*/ 2997 w 3590"/>
                <a:gd name="T63" fmla="*/ 2785 h 3115"/>
                <a:gd name="T64" fmla="*/ 2830 w 3590"/>
                <a:gd name="T65" fmla="*/ 2869 h 3115"/>
                <a:gd name="T66" fmla="*/ 2484 w 3590"/>
                <a:gd name="T67" fmla="*/ 2931 h 3115"/>
                <a:gd name="T68" fmla="*/ 2311 w 3590"/>
                <a:gd name="T69" fmla="*/ 2973 h 3115"/>
                <a:gd name="T70" fmla="*/ 2118 w 3590"/>
                <a:gd name="T71" fmla="*/ 3018 h 3115"/>
                <a:gd name="T72" fmla="*/ 1906 w 3590"/>
                <a:gd name="T73" fmla="*/ 3054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0" h="3115">
                  <a:moveTo>
                    <a:pt x="1903" y="3054"/>
                  </a:moveTo>
                  <a:cubicBezTo>
                    <a:pt x="1854" y="3052"/>
                    <a:pt x="1805" y="3052"/>
                    <a:pt x="1756" y="3047"/>
                  </a:cubicBezTo>
                  <a:cubicBezTo>
                    <a:pt x="1635" y="3035"/>
                    <a:pt x="1517" y="3008"/>
                    <a:pt x="1401" y="2973"/>
                  </a:cubicBezTo>
                  <a:cubicBezTo>
                    <a:pt x="1312" y="2946"/>
                    <a:pt x="1221" y="2919"/>
                    <a:pt x="1127" y="2922"/>
                  </a:cubicBezTo>
                  <a:cubicBezTo>
                    <a:pt x="1069" y="2923"/>
                    <a:pt x="1009" y="2931"/>
                    <a:pt x="953" y="2949"/>
                  </a:cubicBezTo>
                  <a:cubicBezTo>
                    <a:pt x="836" y="2985"/>
                    <a:pt x="722" y="3033"/>
                    <a:pt x="605" y="3069"/>
                  </a:cubicBezTo>
                  <a:cubicBezTo>
                    <a:pt x="460" y="3114"/>
                    <a:pt x="319" y="3098"/>
                    <a:pt x="192" y="3011"/>
                  </a:cubicBezTo>
                  <a:cubicBezTo>
                    <a:pt x="150" y="2983"/>
                    <a:pt x="115" y="2938"/>
                    <a:pt x="89" y="2894"/>
                  </a:cubicBezTo>
                  <a:cubicBezTo>
                    <a:pt x="46" y="2823"/>
                    <a:pt x="13" y="2746"/>
                    <a:pt x="6" y="2661"/>
                  </a:cubicBezTo>
                  <a:cubicBezTo>
                    <a:pt x="0" y="2585"/>
                    <a:pt x="9" y="2511"/>
                    <a:pt x="29" y="2439"/>
                  </a:cubicBezTo>
                  <a:cubicBezTo>
                    <a:pt x="63" y="2321"/>
                    <a:pt x="126" y="2220"/>
                    <a:pt x="211" y="2133"/>
                  </a:cubicBezTo>
                  <a:cubicBezTo>
                    <a:pt x="307" y="2036"/>
                    <a:pt x="405" y="1941"/>
                    <a:pt x="496" y="1839"/>
                  </a:cubicBezTo>
                  <a:cubicBezTo>
                    <a:pt x="622" y="1696"/>
                    <a:pt x="720" y="1534"/>
                    <a:pt x="775" y="1346"/>
                  </a:cubicBezTo>
                  <a:cubicBezTo>
                    <a:pt x="807" y="1236"/>
                    <a:pt x="830" y="1125"/>
                    <a:pt x="828" y="1011"/>
                  </a:cubicBezTo>
                  <a:cubicBezTo>
                    <a:pt x="827" y="926"/>
                    <a:pt x="815" y="841"/>
                    <a:pt x="792" y="758"/>
                  </a:cubicBezTo>
                  <a:cubicBezTo>
                    <a:pt x="756" y="627"/>
                    <a:pt x="692" y="510"/>
                    <a:pt x="635" y="388"/>
                  </a:cubicBezTo>
                  <a:cubicBezTo>
                    <a:pt x="597" y="310"/>
                    <a:pt x="583" y="230"/>
                    <a:pt x="618" y="146"/>
                  </a:cubicBezTo>
                  <a:cubicBezTo>
                    <a:pt x="644" y="80"/>
                    <a:pt x="700" y="51"/>
                    <a:pt x="758" y="25"/>
                  </a:cubicBezTo>
                  <a:cubicBezTo>
                    <a:pt x="812" y="1"/>
                    <a:pt x="870" y="0"/>
                    <a:pt x="927" y="8"/>
                  </a:cubicBezTo>
                  <a:cubicBezTo>
                    <a:pt x="1072" y="29"/>
                    <a:pt x="1205" y="90"/>
                    <a:pt x="1341" y="139"/>
                  </a:cubicBezTo>
                  <a:cubicBezTo>
                    <a:pt x="1459" y="180"/>
                    <a:pt x="1578" y="214"/>
                    <a:pt x="1701" y="224"/>
                  </a:cubicBezTo>
                  <a:cubicBezTo>
                    <a:pt x="1785" y="232"/>
                    <a:pt x="1869" y="231"/>
                    <a:pt x="1953" y="234"/>
                  </a:cubicBezTo>
                  <a:cubicBezTo>
                    <a:pt x="2092" y="240"/>
                    <a:pt x="2232" y="240"/>
                    <a:pt x="2371" y="252"/>
                  </a:cubicBezTo>
                  <a:cubicBezTo>
                    <a:pt x="2541" y="267"/>
                    <a:pt x="2701" y="320"/>
                    <a:pt x="2839" y="427"/>
                  </a:cubicBezTo>
                  <a:cubicBezTo>
                    <a:pt x="2917" y="487"/>
                    <a:pt x="2991" y="552"/>
                    <a:pt x="3064" y="618"/>
                  </a:cubicBezTo>
                  <a:cubicBezTo>
                    <a:pt x="3146" y="693"/>
                    <a:pt x="3228" y="767"/>
                    <a:pt x="3306" y="847"/>
                  </a:cubicBezTo>
                  <a:cubicBezTo>
                    <a:pt x="3384" y="929"/>
                    <a:pt x="3459" y="1014"/>
                    <a:pt x="3507" y="1120"/>
                  </a:cubicBezTo>
                  <a:cubicBezTo>
                    <a:pt x="3550" y="1214"/>
                    <a:pt x="3581" y="1309"/>
                    <a:pt x="3587" y="1411"/>
                  </a:cubicBezTo>
                  <a:cubicBezTo>
                    <a:pt x="3589" y="1469"/>
                    <a:pt x="3586" y="1528"/>
                    <a:pt x="3578" y="1584"/>
                  </a:cubicBezTo>
                  <a:cubicBezTo>
                    <a:pt x="3560" y="1703"/>
                    <a:pt x="3530" y="1819"/>
                    <a:pt x="3486" y="1931"/>
                  </a:cubicBezTo>
                  <a:cubicBezTo>
                    <a:pt x="3405" y="2136"/>
                    <a:pt x="3307" y="2333"/>
                    <a:pt x="3202" y="2525"/>
                  </a:cubicBezTo>
                  <a:cubicBezTo>
                    <a:pt x="3148" y="2624"/>
                    <a:pt x="3085" y="2714"/>
                    <a:pt x="2997" y="2785"/>
                  </a:cubicBezTo>
                  <a:cubicBezTo>
                    <a:pt x="2947" y="2825"/>
                    <a:pt x="2891" y="2856"/>
                    <a:pt x="2830" y="2869"/>
                  </a:cubicBezTo>
                  <a:cubicBezTo>
                    <a:pt x="2715" y="2893"/>
                    <a:pt x="2599" y="2908"/>
                    <a:pt x="2484" y="2931"/>
                  </a:cubicBezTo>
                  <a:cubicBezTo>
                    <a:pt x="2425" y="2942"/>
                    <a:pt x="2368" y="2959"/>
                    <a:pt x="2311" y="2973"/>
                  </a:cubicBezTo>
                  <a:cubicBezTo>
                    <a:pt x="2247" y="2989"/>
                    <a:pt x="2183" y="3005"/>
                    <a:pt x="2118" y="3018"/>
                  </a:cubicBezTo>
                  <a:cubicBezTo>
                    <a:pt x="2048" y="3032"/>
                    <a:pt x="1977" y="3042"/>
                    <a:pt x="1906" y="3054"/>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00" name="Freeform 22">
              <a:extLst>
                <a:ext uri="{FF2B5EF4-FFF2-40B4-BE49-F238E27FC236}">
                  <a16:creationId xmlns:a16="http://schemas.microsoft.com/office/drawing/2014/main" id="{E7758729-1C6E-A248-98E2-BA7D4311C0A4}"/>
                </a:ext>
              </a:extLst>
            </p:cNvPr>
            <p:cNvSpPr>
              <a:spLocks noChangeArrowheads="1"/>
            </p:cNvSpPr>
            <p:nvPr/>
          </p:nvSpPr>
          <p:spPr bwMode="auto">
            <a:xfrm>
              <a:off x="7869238" y="4914900"/>
              <a:ext cx="1365250" cy="1222375"/>
            </a:xfrm>
            <a:custGeom>
              <a:avLst/>
              <a:gdLst>
                <a:gd name="T0" fmla="*/ 3064 w 3792"/>
                <a:gd name="T1" fmla="*/ 3394 h 3395"/>
                <a:gd name="T2" fmla="*/ 2897 w 3792"/>
                <a:gd name="T3" fmla="*/ 3338 h 3395"/>
                <a:gd name="T4" fmla="*/ 2640 w 3792"/>
                <a:gd name="T5" fmla="*/ 3263 h 3395"/>
                <a:gd name="T6" fmla="*/ 2501 w 3792"/>
                <a:gd name="T7" fmla="*/ 3265 h 3395"/>
                <a:gd name="T8" fmla="*/ 2216 w 3792"/>
                <a:gd name="T9" fmla="*/ 3296 h 3395"/>
                <a:gd name="T10" fmla="*/ 1584 w 3792"/>
                <a:gd name="T11" fmla="*/ 3240 h 3395"/>
                <a:gd name="T12" fmla="*/ 1301 w 3792"/>
                <a:gd name="T13" fmla="*/ 3191 h 3395"/>
                <a:gd name="T14" fmla="*/ 1048 w 3792"/>
                <a:gd name="T15" fmla="*/ 3222 h 3395"/>
                <a:gd name="T16" fmla="*/ 743 w 3792"/>
                <a:gd name="T17" fmla="*/ 3316 h 3395"/>
                <a:gd name="T18" fmla="*/ 388 w 3792"/>
                <a:gd name="T19" fmla="*/ 3313 h 3395"/>
                <a:gd name="T20" fmla="*/ 195 w 3792"/>
                <a:gd name="T21" fmla="*/ 3192 h 3395"/>
                <a:gd name="T22" fmla="*/ 43 w 3792"/>
                <a:gd name="T23" fmla="*/ 2910 h 3395"/>
                <a:gd name="T24" fmla="*/ 52 w 3792"/>
                <a:gd name="T25" fmla="*/ 2512 h 3395"/>
                <a:gd name="T26" fmla="*/ 223 w 3792"/>
                <a:gd name="T27" fmla="*/ 2244 h 3395"/>
                <a:gd name="T28" fmla="*/ 476 w 3792"/>
                <a:gd name="T29" fmla="*/ 1978 h 3395"/>
                <a:gd name="T30" fmla="*/ 798 w 3792"/>
                <a:gd name="T31" fmla="*/ 1405 h 3395"/>
                <a:gd name="T32" fmla="*/ 829 w 3792"/>
                <a:gd name="T33" fmla="*/ 1160 h 3395"/>
                <a:gd name="T34" fmla="*/ 691 w 3792"/>
                <a:gd name="T35" fmla="*/ 705 h 3395"/>
                <a:gd name="T36" fmla="*/ 558 w 3792"/>
                <a:gd name="T37" fmla="*/ 448 h 3395"/>
                <a:gd name="T38" fmla="*/ 571 w 3792"/>
                <a:gd name="T39" fmla="*/ 241 h 3395"/>
                <a:gd name="T40" fmla="*/ 784 w 3792"/>
                <a:gd name="T41" fmla="*/ 48 h 3395"/>
                <a:gd name="T42" fmla="*/ 890 w 3792"/>
                <a:gd name="T43" fmla="*/ 14 h 3395"/>
                <a:gd name="T44" fmla="*/ 1150 w 3792"/>
                <a:gd name="T45" fmla="*/ 46 h 3395"/>
                <a:gd name="T46" fmla="*/ 1424 w 3792"/>
                <a:gd name="T47" fmla="*/ 163 h 3395"/>
                <a:gd name="T48" fmla="*/ 1935 w 3792"/>
                <a:gd name="T49" fmla="*/ 312 h 3395"/>
                <a:gd name="T50" fmla="*/ 2206 w 3792"/>
                <a:gd name="T51" fmla="*/ 326 h 3395"/>
                <a:gd name="T52" fmla="*/ 2722 w 3792"/>
                <a:gd name="T53" fmla="*/ 386 h 3395"/>
                <a:gd name="T54" fmla="*/ 2982 w 3792"/>
                <a:gd name="T55" fmla="*/ 509 h 3395"/>
                <a:gd name="T56" fmla="*/ 3228 w 3792"/>
                <a:gd name="T57" fmla="*/ 718 h 3395"/>
                <a:gd name="T58" fmla="*/ 3481 w 3792"/>
                <a:gd name="T59" fmla="*/ 955 h 3395"/>
                <a:gd name="T60" fmla="*/ 3743 w 3792"/>
                <a:gd name="T61" fmla="*/ 1353 h 3395"/>
                <a:gd name="T62" fmla="*/ 3787 w 3792"/>
                <a:gd name="T63" fmla="*/ 1599 h 3395"/>
                <a:gd name="T64" fmla="*/ 3718 w 3792"/>
                <a:gd name="T65" fmla="*/ 2038 h 3395"/>
                <a:gd name="T66" fmla="*/ 3566 w 3792"/>
                <a:gd name="T67" fmla="*/ 2443 h 3395"/>
                <a:gd name="T68" fmla="*/ 3355 w 3792"/>
                <a:gd name="T69" fmla="*/ 3024 h 3395"/>
                <a:gd name="T70" fmla="*/ 3219 w 3792"/>
                <a:gd name="T71" fmla="*/ 3287 h 3395"/>
                <a:gd name="T72" fmla="*/ 3067 w 3792"/>
                <a:gd name="T73" fmla="*/ 3393 h 3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92" h="3395">
                  <a:moveTo>
                    <a:pt x="3064" y="3394"/>
                  </a:moveTo>
                  <a:cubicBezTo>
                    <a:pt x="3004" y="3390"/>
                    <a:pt x="2951" y="3362"/>
                    <a:pt x="2897" y="3338"/>
                  </a:cubicBezTo>
                  <a:cubicBezTo>
                    <a:pt x="2815" y="3302"/>
                    <a:pt x="2731" y="3266"/>
                    <a:pt x="2640" y="3263"/>
                  </a:cubicBezTo>
                  <a:cubicBezTo>
                    <a:pt x="2594" y="3262"/>
                    <a:pt x="2547" y="3261"/>
                    <a:pt x="2501" y="3265"/>
                  </a:cubicBezTo>
                  <a:cubicBezTo>
                    <a:pt x="2406" y="3274"/>
                    <a:pt x="2311" y="3288"/>
                    <a:pt x="2216" y="3296"/>
                  </a:cubicBezTo>
                  <a:cubicBezTo>
                    <a:pt x="2002" y="3315"/>
                    <a:pt x="1792" y="3291"/>
                    <a:pt x="1584" y="3240"/>
                  </a:cubicBezTo>
                  <a:cubicBezTo>
                    <a:pt x="1491" y="3217"/>
                    <a:pt x="1398" y="3192"/>
                    <a:pt x="1301" y="3191"/>
                  </a:cubicBezTo>
                  <a:cubicBezTo>
                    <a:pt x="1215" y="3189"/>
                    <a:pt x="1131" y="3198"/>
                    <a:pt x="1048" y="3222"/>
                  </a:cubicBezTo>
                  <a:cubicBezTo>
                    <a:pt x="946" y="3252"/>
                    <a:pt x="845" y="3285"/>
                    <a:pt x="743" y="3316"/>
                  </a:cubicBezTo>
                  <a:cubicBezTo>
                    <a:pt x="624" y="3352"/>
                    <a:pt x="505" y="3351"/>
                    <a:pt x="388" y="3313"/>
                  </a:cubicBezTo>
                  <a:cubicBezTo>
                    <a:pt x="316" y="3289"/>
                    <a:pt x="249" y="3253"/>
                    <a:pt x="195" y="3192"/>
                  </a:cubicBezTo>
                  <a:cubicBezTo>
                    <a:pt x="122" y="3109"/>
                    <a:pt x="76" y="3015"/>
                    <a:pt x="43" y="2910"/>
                  </a:cubicBezTo>
                  <a:cubicBezTo>
                    <a:pt x="0" y="2775"/>
                    <a:pt x="11" y="2643"/>
                    <a:pt x="52" y="2512"/>
                  </a:cubicBezTo>
                  <a:cubicBezTo>
                    <a:pt x="86" y="2408"/>
                    <a:pt x="149" y="2322"/>
                    <a:pt x="223" y="2244"/>
                  </a:cubicBezTo>
                  <a:cubicBezTo>
                    <a:pt x="308" y="2156"/>
                    <a:pt x="395" y="2069"/>
                    <a:pt x="476" y="1978"/>
                  </a:cubicBezTo>
                  <a:cubicBezTo>
                    <a:pt x="624" y="1811"/>
                    <a:pt x="739" y="1623"/>
                    <a:pt x="798" y="1405"/>
                  </a:cubicBezTo>
                  <a:cubicBezTo>
                    <a:pt x="820" y="1325"/>
                    <a:pt x="830" y="1244"/>
                    <a:pt x="829" y="1160"/>
                  </a:cubicBezTo>
                  <a:cubicBezTo>
                    <a:pt x="826" y="994"/>
                    <a:pt x="776" y="845"/>
                    <a:pt x="691" y="705"/>
                  </a:cubicBezTo>
                  <a:cubicBezTo>
                    <a:pt x="641" y="623"/>
                    <a:pt x="594" y="538"/>
                    <a:pt x="558" y="448"/>
                  </a:cubicBezTo>
                  <a:cubicBezTo>
                    <a:pt x="530" y="376"/>
                    <a:pt x="544" y="308"/>
                    <a:pt x="571" y="241"/>
                  </a:cubicBezTo>
                  <a:cubicBezTo>
                    <a:pt x="610" y="143"/>
                    <a:pt x="692" y="88"/>
                    <a:pt x="784" y="48"/>
                  </a:cubicBezTo>
                  <a:cubicBezTo>
                    <a:pt x="818" y="33"/>
                    <a:pt x="854" y="20"/>
                    <a:pt x="890" y="14"/>
                  </a:cubicBezTo>
                  <a:cubicBezTo>
                    <a:pt x="979" y="0"/>
                    <a:pt x="1067" y="16"/>
                    <a:pt x="1150" y="46"/>
                  </a:cubicBezTo>
                  <a:cubicBezTo>
                    <a:pt x="1243" y="79"/>
                    <a:pt x="1334" y="122"/>
                    <a:pt x="1424" y="163"/>
                  </a:cubicBezTo>
                  <a:cubicBezTo>
                    <a:pt x="1587" y="240"/>
                    <a:pt x="1755" y="297"/>
                    <a:pt x="1935" y="312"/>
                  </a:cubicBezTo>
                  <a:cubicBezTo>
                    <a:pt x="2025" y="320"/>
                    <a:pt x="2116" y="322"/>
                    <a:pt x="2206" y="326"/>
                  </a:cubicBezTo>
                  <a:cubicBezTo>
                    <a:pt x="2380" y="332"/>
                    <a:pt x="2553" y="338"/>
                    <a:pt x="2722" y="386"/>
                  </a:cubicBezTo>
                  <a:cubicBezTo>
                    <a:pt x="2815" y="412"/>
                    <a:pt x="2900" y="458"/>
                    <a:pt x="2982" y="509"/>
                  </a:cubicBezTo>
                  <a:cubicBezTo>
                    <a:pt x="3074" y="567"/>
                    <a:pt x="3149" y="645"/>
                    <a:pt x="3228" y="718"/>
                  </a:cubicBezTo>
                  <a:cubicBezTo>
                    <a:pt x="3313" y="796"/>
                    <a:pt x="3398" y="875"/>
                    <a:pt x="3481" y="955"/>
                  </a:cubicBezTo>
                  <a:cubicBezTo>
                    <a:pt x="3597" y="1068"/>
                    <a:pt x="3687" y="1200"/>
                    <a:pt x="3743" y="1353"/>
                  </a:cubicBezTo>
                  <a:cubicBezTo>
                    <a:pt x="3771" y="1433"/>
                    <a:pt x="3785" y="1514"/>
                    <a:pt x="3787" y="1599"/>
                  </a:cubicBezTo>
                  <a:cubicBezTo>
                    <a:pt x="3791" y="1751"/>
                    <a:pt x="3762" y="1896"/>
                    <a:pt x="3718" y="2038"/>
                  </a:cubicBezTo>
                  <a:cubicBezTo>
                    <a:pt x="3674" y="2175"/>
                    <a:pt x="3616" y="2308"/>
                    <a:pt x="3566" y="2443"/>
                  </a:cubicBezTo>
                  <a:cubicBezTo>
                    <a:pt x="3495" y="2636"/>
                    <a:pt x="3427" y="2831"/>
                    <a:pt x="3355" y="3024"/>
                  </a:cubicBezTo>
                  <a:cubicBezTo>
                    <a:pt x="3320" y="3117"/>
                    <a:pt x="3282" y="3209"/>
                    <a:pt x="3219" y="3287"/>
                  </a:cubicBezTo>
                  <a:cubicBezTo>
                    <a:pt x="3179" y="3338"/>
                    <a:pt x="3129" y="3375"/>
                    <a:pt x="3067" y="3393"/>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01" name="Freeform 23">
              <a:extLst>
                <a:ext uri="{FF2B5EF4-FFF2-40B4-BE49-F238E27FC236}">
                  <a16:creationId xmlns:a16="http://schemas.microsoft.com/office/drawing/2014/main" id="{22C747B3-CCC9-2447-BF95-1B3C13650D4D}"/>
                </a:ext>
              </a:extLst>
            </p:cNvPr>
            <p:cNvSpPr>
              <a:spLocks noChangeArrowheads="1"/>
            </p:cNvSpPr>
            <p:nvPr/>
          </p:nvSpPr>
          <p:spPr bwMode="auto">
            <a:xfrm>
              <a:off x="8610600" y="5253038"/>
              <a:ext cx="419100" cy="493712"/>
            </a:xfrm>
            <a:custGeom>
              <a:avLst/>
              <a:gdLst>
                <a:gd name="T0" fmla="*/ 592 w 1164"/>
                <a:gd name="T1" fmla="*/ 1372 h 1373"/>
                <a:gd name="T2" fmla="*/ 478 w 1164"/>
                <a:gd name="T3" fmla="*/ 1367 h 1373"/>
                <a:gd name="T4" fmla="*/ 341 w 1164"/>
                <a:gd name="T5" fmla="*/ 1336 h 1373"/>
                <a:gd name="T6" fmla="*/ 121 w 1164"/>
                <a:gd name="T7" fmla="*/ 1088 h 1373"/>
                <a:gd name="T8" fmla="*/ 36 w 1164"/>
                <a:gd name="T9" fmla="*/ 808 h 1373"/>
                <a:gd name="T10" fmla="*/ 47 w 1164"/>
                <a:gd name="T11" fmla="*/ 268 h 1373"/>
                <a:gd name="T12" fmla="*/ 281 w 1164"/>
                <a:gd name="T13" fmla="*/ 12 h 1373"/>
                <a:gd name="T14" fmla="*/ 380 w 1164"/>
                <a:gd name="T15" fmla="*/ 2 h 1373"/>
                <a:gd name="T16" fmla="*/ 678 w 1164"/>
                <a:gd name="T17" fmla="*/ 114 h 1373"/>
                <a:gd name="T18" fmla="*/ 959 w 1164"/>
                <a:gd name="T19" fmla="*/ 337 h 1373"/>
                <a:gd name="T20" fmla="*/ 1152 w 1164"/>
                <a:gd name="T21" fmla="*/ 652 h 1373"/>
                <a:gd name="T22" fmla="*/ 1150 w 1164"/>
                <a:gd name="T23" fmla="*/ 798 h 1373"/>
                <a:gd name="T24" fmla="*/ 1024 w 1164"/>
                <a:gd name="T25" fmla="*/ 1114 h 1373"/>
                <a:gd name="T26" fmla="*/ 825 w 1164"/>
                <a:gd name="T27" fmla="*/ 1289 h 1373"/>
                <a:gd name="T28" fmla="*/ 595 w 1164"/>
                <a:gd name="T29" fmla="*/ 1372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4" h="1373">
                  <a:moveTo>
                    <a:pt x="592" y="1372"/>
                  </a:moveTo>
                  <a:cubicBezTo>
                    <a:pt x="554" y="1371"/>
                    <a:pt x="515" y="1372"/>
                    <a:pt x="478" y="1367"/>
                  </a:cubicBezTo>
                  <a:cubicBezTo>
                    <a:pt x="431" y="1360"/>
                    <a:pt x="384" y="1352"/>
                    <a:pt x="341" y="1336"/>
                  </a:cubicBezTo>
                  <a:cubicBezTo>
                    <a:pt x="227" y="1292"/>
                    <a:pt x="167" y="1195"/>
                    <a:pt x="121" y="1088"/>
                  </a:cubicBezTo>
                  <a:cubicBezTo>
                    <a:pt x="83" y="998"/>
                    <a:pt x="56" y="905"/>
                    <a:pt x="36" y="808"/>
                  </a:cubicBezTo>
                  <a:cubicBezTo>
                    <a:pt x="0" y="626"/>
                    <a:pt x="6" y="447"/>
                    <a:pt x="47" y="268"/>
                  </a:cubicBezTo>
                  <a:cubicBezTo>
                    <a:pt x="76" y="138"/>
                    <a:pt x="159" y="54"/>
                    <a:pt x="281" y="12"/>
                  </a:cubicBezTo>
                  <a:cubicBezTo>
                    <a:pt x="312" y="1"/>
                    <a:pt x="347" y="0"/>
                    <a:pt x="380" y="2"/>
                  </a:cubicBezTo>
                  <a:cubicBezTo>
                    <a:pt x="490" y="9"/>
                    <a:pt x="587" y="54"/>
                    <a:pt x="678" y="114"/>
                  </a:cubicBezTo>
                  <a:cubicBezTo>
                    <a:pt x="778" y="180"/>
                    <a:pt x="872" y="253"/>
                    <a:pt x="959" y="337"/>
                  </a:cubicBezTo>
                  <a:cubicBezTo>
                    <a:pt x="1051" y="425"/>
                    <a:pt x="1124" y="526"/>
                    <a:pt x="1152" y="652"/>
                  </a:cubicBezTo>
                  <a:cubicBezTo>
                    <a:pt x="1163" y="698"/>
                    <a:pt x="1156" y="749"/>
                    <a:pt x="1150" y="798"/>
                  </a:cubicBezTo>
                  <a:cubicBezTo>
                    <a:pt x="1138" y="915"/>
                    <a:pt x="1090" y="1021"/>
                    <a:pt x="1024" y="1114"/>
                  </a:cubicBezTo>
                  <a:cubicBezTo>
                    <a:pt x="972" y="1187"/>
                    <a:pt x="906" y="1247"/>
                    <a:pt x="825" y="1289"/>
                  </a:cubicBezTo>
                  <a:cubicBezTo>
                    <a:pt x="752" y="1327"/>
                    <a:pt x="677" y="1358"/>
                    <a:pt x="595" y="1372"/>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02" name="Freeform 24">
              <a:extLst>
                <a:ext uri="{FF2B5EF4-FFF2-40B4-BE49-F238E27FC236}">
                  <a16:creationId xmlns:a16="http://schemas.microsoft.com/office/drawing/2014/main" id="{7E07982A-8F18-5F4E-97F7-8FEB9B668300}"/>
                </a:ext>
              </a:extLst>
            </p:cNvPr>
            <p:cNvSpPr>
              <a:spLocks noChangeArrowheads="1"/>
            </p:cNvSpPr>
            <p:nvPr/>
          </p:nvSpPr>
          <p:spPr bwMode="auto">
            <a:xfrm>
              <a:off x="7721600" y="4187825"/>
              <a:ext cx="457200" cy="227013"/>
            </a:xfrm>
            <a:custGeom>
              <a:avLst/>
              <a:gdLst>
                <a:gd name="T0" fmla="*/ 1268 w 1269"/>
                <a:gd name="T1" fmla="*/ 203 h 631"/>
                <a:gd name="T2" fmla="*/ 980 w 1269"/>
                <a:gd name="T3" fmla="*/ 521 h 631"/>
                <a:gd name="T4" fmla="*/ 687 w 1269"/>
                <a:gd name="T5" fmla="*/ 617 h 631"/>
                <a:gd name="T6" fmla="*/ 291 w 1269"/>
                <a:gd name="T7" fmla="*/ 465 h 631"/>
                <a:gd name="T8" fmla="*/ 102 w 1269"/>
                <a:gd name="T9" fmla="*/ 231 h 631"/>
                <a:gd name="T10" fmla="*/ 0 w 1269"/>
                <a:gd name="T11" fmla="*/ 0 h 631"/>
              </a:gdLst>
              <a:ahLst/>
              <a:cxnLst>
                <a:cxn ang="0">
                  <a:pos x="T0" y="T1"/>
                </a:cxn>
                <a:cxn ang="0">
                  <a:pos x="T2" y="T3"/>
                </a:cxn>
                <a:cxn ang="0">
                  <a:pos x="T4" y="T5"/>
                </a:cxn>
                <a:cxn ang="0">
                  <a:pos x="T6" y="T7"/>
                </a:cxn>
                <a:cxn ang="0">
                  <a:pos x="T8" y="T9"/>
                </a:cxn>
                <a:cxn ang="0">
                  <a:pos x="T10" y="T11"/>
                </a:cxn>
              </a:cxnLst>
              <a:rect l="0" t="0" r="r" b="b"/>
              <a:pathLst>
                <a:path w="1269" h="631">
                  <a:moveTo>
                    <a:pt x="1268" y="203"/>
                  </a:moveTo>
                  <a:cubicBezTo>
                    <a:pt x="1172" y="309"/>
                    <a:pt x="1089" y="427"/>
                    <a:pt x="980" y="521"/>
                  </a:cubicBezTo>
                  <a:cubicBezTo>
                    <a:pt x="895" y="593"/>
                    <a:pt x="801" y="630"/>
                    <a:pt x="687" y="617"/>
                  </a:cubicBezTo>
                  <a:cubicBezTo>
                    <a:pt x="542" y="600"/>
                    <a:pt x="408" y="551"/>
                    <a:pt x="291" y="465"/>
                  </a:cubicBezTo>
                  <a:cubicBezTo>
                    <a:pt x="211" y="405"/>
                    <a:pt x="146" y="325"/>
                    <a:pt x="102" y="231"/>
                  </a:cubicBezTo>
                  <a:cubicBezTo>
                    <a:pt x="67" y="155"/>
                    <a:pt x="30" y="78"/>
                    <a:pt x="0" y="0"/>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03" name="Freeform 25">
              <a:extLst>
                <a:ext uri="{FF2B5EF4-FFF2-40B4-BE49-F238E27FC236}">
                  <a16:creationId xmlns:a16="http://schemas.microsoft.com/office/drawing/2014/main" id="{6F5E27F4-A865-3F47-BB4A-63E34B188AF0}"/>
                </a:ext>
              </a:extLst>
            </p:cNvPr>
            <p:cNvSpPr>
              <a:spLocks noChangeArrowheads="1"/>
            </p:cNvSpPr>
            <p:nvPr/>
          </p:nvSpPr>
          <p:spPr bwMode="auto">
            <a:xfrm>
              <a:off x="7804150" y="4184650"/>
              <a:ext cx="303213" cy="115888"/>
            </a:xfrm>
            <a:custGeom>
              <a:avLst/>
              <a:gdLst>
                <a:gd name="T0" fmla="*/ 843 w 844"/>
                <a:gd name="T1" fmla="*/ 161 h 321"/>
                <a:gd name="T2" fmla="*/ 522 w 844"/>
                <a:gd name="T3" fmla="*/ 308 h 321"/>
                <a:gd name="T4" fmla="*/ 224 w 844"/>
                <a:gd name="T5" fmla="*/ 242 h 321"/>
                <a:gd name="T6" fmla="*/ 0 w 844"/>
                <a:gd name="T7" fmla="*/ 0 h 321"/>
              </a:gdLst>
              <a:ahLst/>
              <a:cxnLst>
                <a:cxn ang="0">
                  <a:pos x="T0" y="T1"/>
                </a:cxn>
                <a:cxn ang="0">
                  <a:pos x="T2" y="T3"/>
                </a:cxn>
                <a:cxn ang="0">
                  <a:pos x="T4" y="T5"/>
                </a:cxn>
                <a:cxn ang="0">
                  <a:pos x="T6" y="T7"/>
                </a:cxn>
              </a:cxnLst>
              <a:rect l="0" t="0" r="r" b="b"/>
              <a:pathLst>
                <a:path w="844" h="321">
                  <a:moveTo>
                    <a:pt x="843" y="161"/>
                  </a:moveTo>
                  <a:cubicBezTo>
                    <a:pt x="746" y="232"/>
                    <a:pt x="643" y="293"/>
                    <a:pt x="522" y="308"/>
                  </a:cubicBezTo>
                  <a:cubicBezTo>
                    <a:pt x="416" y="320"/>
                    <a:pt x="316" y="295"/>
                    <a:pt x="224" y="242"/>
                  </a:cubicBezTo>
                  <a:cubicBezTo>
                    <a:pt x="125" y="186"/>
                    <a:pt x="52" y="101"/>
                    <a:pt x="0" y="0"/>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04" name="Freeform 26">
              <a:extLst>
                <a:ext uri="{FF2B5EF4-FFF2-40B4-BE49-F238E27FC236}">
                  <a16:creationId xmlns:a16="http://schemas.microsoft.com/office/drawing/2014/main" id="{A8459F9D-AA47-3747-9D1A-A8DFA6B5E086}"/>
                </a:ext>
              </a:extLst>
            </p:cNvPr>
            <p:cNvSpPr>
              <a:spLocks noChangeArrowheads="1"/>
            </p:cNvSpPr>
            <p:nvPr/>
          </p:nvSpPr>
          <p:spPr bwMode="auto">
            <a:xfrm>
              <a:off x="7504113" y="4202113"/>
              <a:ext cx="901700" cy="2387600"/>
            </a:xfrm>
            <a:custGeom>
              <a:avLst/>
              <a:gdLst>
                <a:gd name="T0" fmla="*/ 460 w 2506"/>
                <a:gd name="T1" fmla="*/ 0 h 6634"/>
                <a:gd name="T2" fmla="*/ 597 w 2506"/>
                <a:gd name="T3" fmla="*/ 362 h 6634"/>
                <a:gd name="T4" fmla="*/ 797 w 2506"/>
                <a:gd name="T5" fmla="*/ 610 h 6634"/>
                <a:gd name="T6" fmla="*/ 1047 w 2506"/>
                <a:gd name="T7" fmla="*/ 755 h 6634"/>
                <a:gd name="T8" fmla="*/ 1275 w 2506"/>
                <a:gd name="T9" fmla="*/ 892 h 6634"/>
                <a:gd name="T10" fmla="*/ 1368 w 2506"/>
                <a:gd name="T11" fmla="*/ 1122 h 6634"/>
                <a:gd name="T12" fmla="*/ 1250 w 2506"/>
                <a:gd name="T13" fmla="*/ 1415 h 6634"/>
                <a:gd name="T14" fmla="*/ 907 w 2506"/>
                <a:gd name="T15" fmla="*/ 1807 h 6634"/>
                <a:gd name="T16" fmla="*/ 670 w 2506"/>
                <a:gd name="T17" fmla="*/ 2027 h 6634"/>
                <a:gd name="T18" fmla="*/ 550 w 2506"/>
                <a:gd name="T19" fmla="*/ 2288 h 6634"/>
                <a:gd name="T20" fmla="*/ 553 w 2506"/>
                <a:gd name="T21" fmla="*/ 2360 h 6634"/>
                <a:gd name="T22" fmla="*/ 680 w 2506"/>
                <a:gd name="T23" fmla="*/ 2581 h 6634"/>
                <a:gd name="T24" fmla="*/ 935 w 2506"/>
                <a:gd name="T25" fmla="*/ 2835 h 6634"/>
                <a:gd name="T26" fmla="*/ 1120 w 2506"/>
                <a:gd name="T27" fmla="*/ 3184 h 6634"/>
                <a:gd name="T28" fmla="*/ 1076 w 2506"/>
                <a:gd name="T29" fmla="*/ 3398 h 6634"/>
                <a:gd name="T30" fmla="*/ 770 w 2506"/>
                <a:gd name="T31" fmla="*/ 3684 h 6634"/>
                <a:gd name="T32" fmla="*/ 341 w 2506"/>
                <a:gd name="T33" fmla="*/ 3872 h 6634"/>
                <a:gd name="T34" fmla="*/ 136 w 2506"/>
                <a:gd name="T35" fmla="*/ 4059 h 6634"/>
                <a:gd name="T36" fmla="*/ 18 w 2506"/>
                <a:gd name="T37" fmla="*/ 4388 h 6634"/>
                <a:gd name="T38" fmla="*/ 26 w 2506"/>
                <a:gd name="T39" fmla="*/ 4615 h 6634"/>
                <a:gd name="T40" fmla="*/ 179 w 2506"/>
                <a:gd name="T41" fmla="*/ 4860 h 6634"/>
                <a:gd name="T42" fmla="*/ 427 w 2506"/>
                <a:gd name="T43" fmla="*/ 5112 h 6634"/>
                <a:gd name="T44" fmla="*/ 784 w 2506"/>
                <a:gd name="T45" fmla="*/ 5536 h 6634"/>
                <a:gd name="T46" fmla="*/ 811 w 2506"/>
                <a:gd name="T47" fmla="*/ 5565 h 6634"/>
                <a:gd name="T48" fmla="*/ 951 w 2506"/>
                <a:gd name="T49" fmla="*/ 5685 h 6634"/>
                <a:gd name="T50" fmla="*/ 1210 w 2506"/>
                <a:gd name="T51" fmla="*/ 5822 h 6634"/>
                <a:gd name="T52" fmla="*/ 1791 w 2506"/>
                <a:gd name="T53" fmla="*/ 5893 h 6634"/>
                <a:gd name="T54" fmla="*/ 2112 w 2506"/>
                <a:gd name="T55" fmla="*/ 5857 h 6634"/>
                <a:gd name="T56" fmla="*/ 2356 w 2506"/>
                <a:gd name="T57" fmla="*/ 5888 h 6634"/>
                <a:gd name="T58" fmla="*/ 2437 w 2506"/>
                <a:gd name="T59" fmla="*/ 6118 h 6634"/>
                <a:gd name="T60" fmla="*/ 2281 w 2506"/>
                <a:gd name="T61" fmla="*/ 6294 h 6634"/>
                <a:gd name="T62" fmla="*/ 1840 w 2506"/>
                <a:gd name="T63" fmla="*/ 6633 h 6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06" h="6634">
                  <a:moveTo>
                    <a:pt x="460" y="0"/>
                  </a:moveTo>
                  <a:cubicBezTo>
                    <a:pt x="494" y="125"/>
                    <a:pt x="539" y="246"/>
                    <a:pt x="597" y="362"/>
                  </a:cubicBezTo>
                  <a:cubicBezTo>
                    <a:pt x="646" y="459"/>
                    <a:pt x="713" y="542"/>
                    <a:pt x="797" y="610"/>
                  </a:cubicBezTo>
                  <a:cubicBezTo>
                    <a:pt x="873" y="671"/>
                    <a:pt x="961" y="710"/>
                    <a:pt x="1047" y="755"/>
                  </a:cubicBezTo>
                  <a:cubicBezTo>
                    <a:pt x="1126" y="795"/>
                    <a:pt x="1202" y="839"/>
                    <a:pt x="1275" y="892"/>
                  </a:cubicBezTo>
                  <a:cubicBezTo>
                    <a:pt x="1355" y="951"/>
                    <a:pt x="1373" y="1033"/>
                    <a:pt x="1368" y="1122"/>
                  </a:cubicBezTo>
                  <a:cubicBezTo>
                    <a:pt x="1362" y="1232"/>
                    <a:pt x="1310" y="1327"/>
                    <a:pt x="1250" y="1415"/>
                  </a:cubicBezTo>
                  <a:cubicBezTo>
                    <a:pt x="1152" y="1560"/>
                    <a:pt x="1036" y="1689"/>
                    <a:pt x="907" y="1807"/>
                  </a:cubicBezTo>
                  <a:cubicBezTo>
                    <a:pt x="827" y="1879"/>
                    <a:pt x="747" y="1951"/>
                    <a:pt x="670" y="2027"/>
                  </a:cubicBezTo>
                  <a:cubicBezTo>
                    <a:pt x="599" y="2098"/>
                    <a:pt x="562" y="2188"/>
                    <a:pt x="550" y="2288"/>
                  </a:cubicBezTo>
                  <a:cubicBezTo>
                    <a:pt x="547" y="2312"/>
                    <a:pt x="546" y="2338"/>
                    <a:pt x="553" y="2360"/>
                  </a:cubicBezTo>
                  <a:cubicBezTo>
                    <a:pt x="580" y="2443"/>
                    <a:pt x="620" y="2519"/>
                    <a:pt x="680" y="2581"/>
                  </a:cubicBezTo>
                  <a:cubicBezTo>
                    <a:pt x="764" y="2667"/>
                    <a:pt x="851" y="2750"/>
                    <a:pt x="935" y="2835"/>
                  </a:cubicBezTo>
                  <a:cubicBezTo>
                    <a:pt x="1031" y="2933"/>
                    <a:pt x="1110" y="3038"/>
                    <a:pt x="1120" y="3184"/>
                  </a:cubicBezTo>
                  <a:cubicBezTo>
                    <a:pt x="1126" y="3261"/>
                    <a:pt x="1111" y="3332"/>
                    <a:pt x="1076" y="3398"/>
                  </a:cubicBezTo>
                  <a:cubicBezTo>
                    <a:pt x="1007" y="3529"/>
                    <a:pt x="900" y="3620"/>
                    <a:pt x="770" y="3684"/>
                  </a:cubicBezTo>
                  <a:cubicBezTo>
                    <a:pt x="770" y="3684"/>
                    <a:pt x="427" y="3821"/>
                    <a:pt x="341" y="3872"/>
                  </a:cubicBezTo>
                  <a:cubicBezTo>
                    <a:pt x="256" y="3923"/>
                    <a:pt x="187" y="3979"/>
                    <a:pt x="136" y="4059"/>
                  </a:cubicBezTo>
                  <a:cubicBezTo>
                    <a:pt x="73" y="4158"/>
                    <a:pt x="32" y="4269"/>
                    <a:pt x="18" y="4388"/>
                  </a:cubicBezTo>
                  <a:cubicBezTo>
                    <a:pt x="8" y="4464"/>
                    <a:pt x="0" y="4541"/>
                    <a:pt x="26" y="4615"/>
                  </a:cubicBezTo>
                  <a:cubicBezTo>
                    <a:pt x="58" y="4708"/>
                    <a:pt x="108" y="4791"/>
                    <a:pt x="179" y="4860"/>
                  </a:cubicBezTo>
                  <a:cubicBezTo>
                    <a:pt x="262" y="4942"/>
                    <a:pt x="349" y="5023"/>
                    <a:pt x="427" y="5112"/>
                  </a:cubicBezTo>
                  <a:cubicBezTo>
                    <a:pt x="549" y="5250"/>
                    <a:pt x="665" y="5394"/>
                    <a:pt x="784" y="5536"/>
                  </a:cubicBezTo>
                  <a:lnTo>
                    <a:pt x="811" y="5565"/>
                  </a:lnTo>
                  <a:cubicBezTo>
                    <a:pt x="857" y="5606"/>
                    <a:pt x="902" y="5648"/>
                    <a:pt x="951" y="5685"/>
                  </a:cubicBezTo>
                  <a:cubicBezTo>
                    <a:pt x="1030" y="5745"/>
                    <a:pt x="1118" y="5788"/>
                    <a:pt x="1210" y="5822"/>
                  </a:cubicBezTo>
                  <a:cubicBezTo>
                    <a:pt x="1399" y="5892"/>
                    <a:pt x="1594" y="5908"/>
                    <a:pt x="1791" y="5893"/>
                  </a:cubicBezTo>
                  <a:cubicBezTo>
                    <a:pt x="1899" y="5885"/>
                    <a:pt x="2005" y="5869"/>
                    <a:pt x="2112" y="5857"/>
                  </a:cubicBezTo>
                  <a:cubicBezTo>
                    <a:pt x="2195" y="5848"/>
                    <a:pt x="2278" y="5850"/>
                    <a:pt x="2356" y="5888"/>
                  </a:cubicBezTo>
                  <a:cubicBezTo>
                    <a:pt x="2442" y="5929"/>
                    <a:pt x="2505" y="6000"/>
                    <a:pt x="2437" y="6118"/>
                  </a:cubicBezTo>
                  <a:cubicBezTo>
                    <a:pt x="2396" y="6188"/>
                    <a:pt x="2343" y="6245"/>
                    <a:pt x="2281" y="6294"/>
                  </a:cubicBezTo>
                  <a:cubicBezTo>
                    <a:pt x="2135" y="6408"/>
                    <a:pt x="1985" y="6517"/>
                    <a:pt x="1840" y="6633"/>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05" name="Freeform 27">
              <a:extLst>
                <a:ext uri="{FF2B5EF4-FFF2-40B4-BE49-F238E27FC236}">
                  <a16:creationId xmlns:a16="http://schemas.microsoft.com/office/drawing/2014/main" id="{D1B579A2-D948-5F49-B476-A7FB957790A5}"/>
                </a:ext>
              </a:extLst>
            </p:cNvPr>
            <p:cNvSpPr>
              <a:spLocks noChangeArrowheads="1"/>
            </p:cNvSpPr>
            <p:nvPr/>
          </p:nvSpPr>
          <p:spPr bwMode="auto">
            <a:xfrm>
              <a:off x="8213725" y="4295775"/>
              <a:ext cx="1539875" cy="2232025"/>
            </a:xfrm>
            <a:custGeom>
              <a:avLst/>
              <a:gdLst>
                <a:gd name="T0" fmla="*/ 4092 w 4278"/>
                <a:gd name="T1" fmla="*/ 6199 h 6200"/>
                <a:gd name="T2" fmla="*/ 4148 w 4278"/>
                <a:gd name="T3" fmla="*/ 5803 h 6200"/>
                <a:gd name="T4" fmla="*/ 4258 w 4278"/>
                <a:gd name="T5" fmla="*/ 5399 h 6200"/>
                <a:gd name="T6" fmla="*/ 4257 w 4278"/>
                <a:gd name="T7" fmla="*/ 5144 h 6200"/>
                <a:gd name="T8" fmla="*/ 4205 w 4278"/>
                <a:gd name="T9" fmla="*/ 4996 h 6200"/>
                <a:gd name="T10" fmla="*/ 3983 w 4278"/>
                <a:gd name="T11" fmla="*/ 4641 h 6200"/>
                <a:gd name="T12" fmla="*/ 3673 w 4278"/>
                <a:gd name="T13" fmla="*/ 4223 h 6200"/>
                <a:gd name="T14" fmla="*/ 3514 w 4278"/>
                <a:gd name="T15" fmla="*/ 3881 h 6200"/>
                <a:gd name="T16" fmla="*/ 3442 w 4278"/>
                <a:gd name="T17" fmla="*/ 3430 h 6200"/>
                <a:gd name="T18" fmla="*/ 3260 w 4278"/>
                <a:gd name="T19" fmla="*/ 2909 h 6200"/>
                <a:gd name="T20" fmla="*/ 2910 w 4278"/>
                <a:gd name="T21" fmla="*/ 2414 h 6200"/>
                <a:gd name="T22" fmla="*/ 2514 w 4278"/>
                <a:gd name="T23" fmla="*/ 1986 h 6200"/>
                <a:gd name="T24" fmla="*/ 1988 w 4278"/>
                <a:gd name="T25" fmla="*/ 1681 h 6200"/>
                <a:gd name="T26" fmla="*/ 1563 w 4278"/>
                <a:gd name="T27" fmla="*/ 1588 h 6200"/>
                <a:gd name="T28" fmla="*/ 1221 w 4278"/>
                <a:gd name="T29" fmla="*/ 1481 h 6200"/>
                <a:gd name="T30" fmla="*/ 1132 w 4278"/>
                <a:gd name="T31" fmla="*/ 1427 h 6200"/>
                <a:gd name="T32" fmla="*/ 830 w 4278"/>
                <a:gd name="T33" fmla="*/ 1151 h 6200"/>
                <a:gd name="T34" fmla="*/ 584 w 4278"/>
                <a:gd name="T35" fmla="*/ 923 h 6200"/>
                <a:gd name="T36" fmla="*/ 295 w 4278"/>
                <a:gd name="T37" fmla="*/ 718 h 6200"/>
                <a:gd name="T38" fmla="*/ 70 w 4278"/>
                <a:gd name="T39" fmla="*/ 492 h 6200"/>
                <a:gd name="T40" fmla="*/ 35 w 4278"/>
                <a:gd name="T41" fmla="*/ 404 h 6200"/>
                <a:gd name="T42" fmla="*/ 110 w 4278"/>
                <a:gd name="T43" fmla="*/ 0 h 6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78" h="6200">
                  <a:moveTo>
                    <a:pt x="4092" y="6199"/>
                  </a:moveTo>
                  <a:cubicBezTo>
                    <a:pt x="4080" y="6064"/>
                    <a:pt x="4105" y="5933"/>
                    <a:pt x="4148" y="5803"/>
                  </a:cubicBezTo>
                  <a:cubicBezTo>
                    <a:pt x="4191" y="5671"/>
                    <a:pt x="4239" y="5540"/>
                    <a:pt x="4258" y="5399"/>
                  </a:cubicBezTo>
                  <a:cubicBezTo>
                    <a:pt x="4270" y="5314"/>
                    <a:pt x="4277" y="5229"/>
                    <a:pt x="4257" y="5144"/>
                  </a:cubicBezTo>
                  <a:cubicBezTo>
                    <a:pt x="4246" y="5093"/>
                    <a:pt x="4226" y="5044"/>
                    <a:pt x="4205" y="4996"/>
                  </a:cubicBezTo>
                  <a:cubicBezTo>
                    <a:pt x="4150" y="4865"/>
                    <a:pt x="4068" y="4753"/>
                    <a:pt x="3983" y="4641"/>
                  </a:cubicBezTo>
                  <a:cubicBezTo>
                    <a:pt x="3877" y="4504"/>
                    <a:pt x="3773" y="4365"/>
                    <a:pt x="3673" y="4223"/>
                  </a:cubicBezTo>
                  <a:cubicBezTo>
                    <a:pt x="3600" y="4119"/>
                    <a:pt x="3548" y="4005"/>
                    <a:pt x="3514" y="3881"/>
                  </a:cubicBezTo>
                  <a:cubicBezTo>
                    <a:pt x="3474" y="3733"/>
                    <a:pt x="3462" y="3581"/>
                    <a:pt x="3442" y="3430"/>
                  </a:cubicBezTo>
                  <a:cubicBezTo>
                    <a:pt x="3417" y="3243"/>
                    <a:pt x="3354" y="3071"/>
                    <a:pt x="3260" y="2909"/>
                  </a:cubicBezTo>
                  <a:cubicBezTo>
                    <a:pt x="3158" y="2733"/>
                    <a:pt x="3038" y="2570"/>
                    <a:pt x="2910" y="2414"/>
                  </a:cubicBezTo>
                  <a:cubicBezTo>
                    <a:pt x="2786" y="2264"/>
                    <a:pt x="2653" y="2122"/>
                    <a:pt x="2514" y="1986"/>
                  </a:cubicBezTo>
                  <a:cubicBezTo>
                    <a:pt x="2364" y="1838"/>
                    <a:pt x="2188" y="1735"/>
                    <a:pt x="1988" y="1681"/>
                  </a:cubicBezTo>
                  <a:cubicBezTo>
                    <a:pt x="1848" y="1643"/>
                    <a:pt x="1705" y="1618"/>
                    <a:pt x="1563" y="1588"/>
                  </a:cubicBezTo>
                  <a:cubicBezTo>
                    <a:pt x="1446" y="1564"/>
                    <a:pt x="1331" y="1529"/>
                    <a:pt x="1221" y="1481"/>
                  </a:cubicBezTo>
                  <a:cubicBezTo>
                    <a:pt x="1189" y="1467"/>
                    <a:pt x="1160" y="1447"/>
                    <a:pt x="1132" y="1427"/>
                  </a:cubicBezTo>
                  <a:cubicBezTo>
                    <a:pt x="1019" y="1349"/>
                    <a:pt x="925" y="1250"/>
                    <a:pt x="830" y="1151"/>
                  </a:cubicBezTo>
                  <a:cubicBezTo>
                    <a:pt x="753" y="1071"/>
                    <a:pt x="671" y="993"/>
                    <a:pt x="584" y="923"/>
                  </a:cubicBezTo>
                  <a:cubicBezTo>
                    <a:pt x="492" y="850"/>
                    <a:pt x="390" y="789"/>
                    <a:pt x="295" y="718"/>
                  </a:cubicBezTo>
                  <a:cubicBezTo>
                    <a:pt x="209" y="655"/>
                    <a:pt x="123" y="589"/>
                    <a:pt x="70" y="492"/>
                  </a:cubicBezTo>
                  <a:cubicBezTo>
                    <a:pt x="55" y="464"/>
                    <a:pt x="42" y="434"/>
                    <a:pt x="35" y="404"/>
                  </a:cubicBezTo>
                  <a:cubicBezTo>
                    <a:pt x="0" y="258"/>
                    <a:pt x="34" y="124"/>
                    <a:pt x="110" y="0"/>
                  </a:cubicBezTo>
                </a:path>
              </a:pathLst>
            </a:custGeom>
            <a:noFill/>
            <a:ln w="19050" cap="flat">
              <a:solidFill>
                <a:schemeClr val="tx1">
                  <a:alpha val="3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406" name="users">
            <a:extLst>
              <a:ext uri="{FF2B5EF4-FFF2-40B4-BE49-F238E27FC236}">
                <a16:creationId xmlns:a16="http://schemas.microsoft.com/office/drawing/2014/main" id="{579ABBFE-0E86-8443-9211-A7790A2F7214}"/>
              </a:ext>
            </a:extLst>
          </p:cNvPr>
          <p:cNvGrpSpPr/>
          <p:nvPr/>
        </p:nvGrpSpPr>
        <p:grpSpPr>
          <a:xfrm>
            <a:off x="3306460" y="3611248"/>
            <a:ext cx="5548885" cy="1890781"/>
            <a:chOff x="6765851" y="304805"/>
            <a:chExt cx="13143012" cy="4478477"/>
          </a:xfrm>
        </p:grpSpPr>
        <p:grpSp>
          <p:nvGrpSpPr>
            <p:cNvPr id="407" name="Group 406">
              <a:extLst>
                <a:ext uri="{FF2B5EF4-FFF2-40B4-BE49-F238E27FC236}">
                  <a16:creationId xmlns:a16="http://schemas.microsoft.com/office/drawing/2014/main" id="{DA5AC306-A510-F34A-810D-D71B329D55D2}"/>
                </a:ext>
              </a:extLst>
            </p:cNvPr>
            <p:cNvGrpSpPr/>
            <p:nvPr/>
          </p:nvGrpSpPr>
          <p:grpSpPr>
            <a:xfrm>
              <a:off x="6765851" y="592931"/>
              <a:ext cx="12073270" cy="4190351"/>
              <a:chOff x="6765851" y="592931"/>
              <a:chExt cx="12073270" cy="4190351"/>
            </a:xfrm>
          </p:grpSpPr>
          <p:sp>
            <p:nvSpPr>
              <p:cNvPr id="446" name="Oval 445">
                <a:extLst>
                  <a:ext uri="{FF2B5EF4-FFF2-40B4-BE49-F238E27FC236}">
                    <a16:creationId xmlns:a16="http://schemas.microsoft.com/office/drawing/2014/main" id="{9FF615D3-98D6-004F-AA09-81D59A192B01}"/>
                  </a:ext>
                </a:extLst>
              </p:cNvPr>
              <p:cNvSpPr/>
              <p:nvPr/>
            </p:nvSpPr>
            <p:spPr>
              <a:xfrm>
                <a:off x="9845749" y="2232837"/>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7" name="Oval 446">
                <a:extLst>
                  <a:ext uri="{FF2B5EF4-FFF2-40B4-BE49-F238E27FC236}">
                    <a16:creationId xmlns:a16="http://schemas.microsoft.com/office/drawing/2014/main" id="{F819F15A-1B15-7E4D-B247-0D96635A78C4}"/>
                  </a:ext>
                </a:extLst>
              </p:cNvPr>
              <p:cNvSpPr/>
              <p:nvPr/>
            </p:nvSpPr>
            <p:spPr>
              <a:xfrm>
                <a:off x="8534400" y="3183731"/>
                <a:ext cx="170121" cy="170121"/>
              </a:xfrm>
              <a:prstGeom prst="ellipse">
                <a:avLst/>
              </a:prstGeom>
              <a:solidFill>
                <a:schemeClr val="accent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8" name="Oval 447">
                <a:extLst>
                  <a:ext uri="{FF2B5EF4-FFF2-40B4-BE49-F238E27FC236}">
                    <a16:creationId xmlns:a16="http://schemas.microsoft.com/office/drawing/2014/main" id="{804193E6-4BE6-3F4D-8D6E-BF97FD1C884B}"/>
                  </a:ext>
                </a:extLst>
              </p:cNvPr>
              <p:cNvSpPr/>
              <p:nvPr/>
            </p:nvSpPr>
            <p:spPr>
              <a:xfrm>
                <a:off x="16459200" y="1964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9" name="Oval 448">
                <a:extLst>
                  <a:ext uri="{FF2B5EF4-FFF2-40B4-BE49-F238E27FC236}">
                    <a16:creationId xmlns:a16="http://schemas.microsoft.com/office/drawing/2014/main" id="{381D9835-AB79-A140-93DB-E1A2685E0D4C}"/>
                  </a:ext>
                </a:extLst>
              </p:cNvPr>
              <p:cNvSpPr/>
              <p:nvPr/>
            </p:nvSpPr>
            <p:spPr>
              <a:xfrm>
                <a:off x="18669000" y="2116931"/>
                <a:ext cx="170121" cy="170121"/>
              </a:xfrm>
              <a:prstGeom prst="ellipse">
                <a:avLst/>
              </a:prstGeom>
              <a:solidFill>
                <a:schemeClr val="accent1">
                  <a:alpha val="6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0" name="Oval 449">
                <a:extLst>
                  <a:ext uri="{FF2B5EF4-FFF2-40B4-BE49-F238E27FC236}">
                    <a16:creationId xmlns:a16="http://schemas.microsoft.com/office/drawing/2014/main" id="{7283B932-A225-3048-850A-79821302C8D1}"/>
                  </a:ext>
                </a:extLst>
              </p:cNvPr>
              <p:cNvSpPr/>
              <p:nvPr/>
            </p:nvSpPr>
            <p:spPr>
              <a:xfrm>
                <a:off x="7924800" y="2726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1" name="Oval 450">
                <a:extLst>
                  <a:ext uri="{FF2B5EF4-FFF2-40B4-BE49-F238E27FC236}">
                    <a16:creationId xmlns:a16="http://schemas.microsoft.com/office/drawing/2014/main" id="{3C5F7005-D223-5542-99EA-0F15CD93FCAE}"/>
                  </a:ext>
                </a:extLst>
              </p:cNvPr>
              <p:cNvSpPr/>
              <p:nvPr/>
            </p:nvSpPr>
            <p:spPr>
              <a:xfrm>
                <a:off x="11052048" y="2065115"/>
                <a:ext cx="170121" cy="170121"/>
              </a:xfrm>
              <a:prstGeom prst="ellipse">
                <a:avLst/>
              </a:prstGeom>
              <a:solidFill>
                <a:schemeClr val="accent1">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2" name="Oval 451">
                <a:extLst>
                  <a:ext uri="{FF2B5EF4-FFF2-40B4-BE49-F238E27FC236}">
                    <a16:creationId xmlns:a16="http://schemas.microsoft.com/office/drawing/2014/main" id="{A9E01C38-F626-714A-9625-19775E6B6188}"/>
                  </a:ext>
                </a:extLst>
              </p:cNvPr>
              <p:cNvSpPr/>
              <p:nvPr/>
            </p:nvSpPr>
            <p:spPr>
              <a:xfrm>
                <a:off x="7607099" y="461316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3" name="Oval 452">
                <a:extLst>
                  <a:ext uri="{FF2B5EF4-FFF2-40B4-BE49-F238E27FC236}">
                    <a16:creationId xmlns:a16="http://schemas.microsoft.com/office/drawing/2014/main" id="{684B5F95-5E22-AD44-B1AA-B3891CACAE6C}"/>
                  </a:ext>
                </a:extLst>
              </p:cNvPr>
              <p:cNvSpPr/>
              <p:nvPr/>
            </p:nvSpPr>
            <p:spPr>
              <a:xfrm>
                <a:off x="15300251" y="29916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4" name="Oval 453">
                <a:extLst>
                  <a:ext uri="{FF2B5EF4-FFF2-40B4-BE49-F238E27FC236}">
                    <a16:creationId xmlns:a16="http://schemas.microsoft.com/office/drawing/2014/main" id="{E3AFD26E-3688-7741-A065-13F99A62E8D1}"/>
                  </a:ext>
                </a:extLst>
              </p:cNvPr>
              <p:cNvSpPr/>
              <p:nvPr/>
            </p:nvSpPr>
            <p:spPr>
              <a:xfrm>
                <a:off x="17510051" y="31440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5" name="Oval 454">
                <a:extLst>
                  <a:ext uri="{FF2B5EF4-FFF2-40B4-BE49-F238E27FC236}">
                    <a16:creationId xmlns:a16="http://schemas.microsoft.com/office/drawing/2014/main" id="{04120C22-7129-F140-86F9-CD6DEA43644C}"/>
                  </a:ext>
                </a:extLst>
              </p:cNvPr>
              <p:cNvSpPr/>
              <p:nvPr/>
            </p:nvSpPr>
            <p:spPr>
              <a:xfrm>
                <a:off x="6765851" y="37536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6" name="Oval 455">
                <a:extLst>
                  <a:ext uri="{FF2B5EF4-FFF2-40B4-BE49-F238E27FC236}">
                    <a16:creationId xmlns:a16="http://schemas.microsoft.com/office/drawing/2014/main" id="{9283FE9E-99A5-AD40-9026-ED6CBB74AA8A}"/>
                  </a:ext>
                </a:extLst>
              </p:cNvPr>
              <p:cNvSpPr/>
              <p:nvPr/>
            </p:nvSpPr>
            <p:spPr>
              <a:xfrm>
                <a:off x="17907000" y="6691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7" name="Oval 456">
                <a:extLst>
                  <a:ext uri="{FF2B5EF4-FFF2-40B4-BE49-F238E27FC236}">
                    <a16:creationId xmlns:a16="http://schemas.microsoft.com/office/drawing/2014/main" id="{61E81E35-B8E3-9944-B554-60F612504509}"/>
                  </a:ext>
                </a:extLst>
              </p:cNvPr>
              <p:cNvSpPr/>
              <p:nvPr/>
            </p:nvSpPr>
            <p:spPr>
              <a:xfrm>
                <a:off x="11353800" y="592931"/>
                <a:ext cx="170121" cy="170121"/>
              </a:xfrm>
              <a:prstGeom prst="ellipse">
                <a:avLst/>
              </a:prstGeom>
              <a:solidFill>
                <a:schemeClr val="accent1">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8" name="Oval 457">
                <a:extLst>
                  <a:ext uri="{FF2B5EF4-FFF2-40B4-BE49-F238E27FC236}">
                    <a16:creationId xmlns:a16="http://schemas.microsoft.com/office/drawing/2014/main" id="{B0A6D390-7AF3-4943-8BD2-6D7AE16A3D8C}"/>
                  </a:ext>
                </a:extLst>
              </p:cNvPr>
              <p:cNvSpPr/>
              <p:nvPr/>
            </p:nvSpPr>
            <p:spPr>
              <a:xfrm>
                <a:off x="10134600" y="6691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9" name="Oval 458">
                <a:extLst>
                  <a:ext uri="{FF2B5EF4-FFF2-40B4-BE49-F238E27FC236}">
                    <a16:creationId xmlns:a16="http://schemas.microsoft.com/office/drawing/2014/main" id="{8DF52C40-9EC1-454A-9981-7A5523A549F7}"/>
                  </a:ext>
                </a:extLst>
              </p:cNvPr>
              <p:cNvSpPr/>
              <p:nvPr/>
            </p:nvSpPr>
            <p:spPr>
              <a:xfrm>
                <a:off x="13030200" y="1735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60" name="Oval 459">
                <a:extLst>
                  <a:ext uri="{FF2B5EF4-FFF2-40B4-BE49-F238E27FC236}">
                    <a16:creationId xmlns:a16="http://schemas.microsoft.com/office/drawing/2014/main" id="{4CC33E55-BEAC-694A-A910-5F88A80147C1}"/>
                  </a:ext>
                </a:extLst>
              </p:cNvPr>
              <p:cNvSpPr/>
              <p:nvPr/>
            </p:nvSpPr>
            <p:spPr>
              <a:xfrm>
                <a:off x="16992600" y="973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61" name="Oval 460">
                <a:extLst>
                  <a:ext uri="{FF2B5EF4-FFF2-40B4-BE49-F238E27FC236}">
                    <a16:creationId xmlns:a16="http://schemas.microsoft.com/office/drawing/2014/main" id="{4B1DDC01-C9DF-7B4F-87D5-B0E1748FB37A}"/>
                  </a:ext>
                </a:extLst>
              </p:cNvPr>
              <p:cNvSpPr/>
              <p:nvPr/>
            </p:nvSpPr>
            <p:spPr>
              <a:xfrm>
                <a:off x="17526000" y="1583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62" name="Oval 461">
                <a:extLst>
                  <a:ext uri="{FF2B5EF4-FFF2-40B4-BE49-F238E27FC236}">
                    <a16:creationId xmlns:a16="http://schemas.microsoft.com/office/drawing/2014/main" id="{42993EED-7598-884E-A922-7AFA8F3841E6}"/>
                  </a:ext>
                </a:extLst>
              </p:cNvPr>
              <p:cNvSpPr/>
              <p:nvPr/>
            </p:nvSpPr>
            <p:spPr>
              <a:xfrm>
                <a:off x="8534400" y="1964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63" name="Oval 462">
                <a:extLst>
                  <a:ext uri="{FF2B5EF4-FFF2-40B4-BE49-F238E27FC236}">
                    <a16:creationId xmlns:a16="http://schemas.microsoft.com/office/drawing/2014/main" id="{2B029A80-3BD1-A24B-A638-2066C7894827}"/>
                  </a:ext>
                </a:extLst>
              </p:cNvPr>
              <p:cNvSpPr/>
              <p:nvPr/>
            </p:nvSpPr>
            <p:spPr>
              <a:xfrm>
                <a:off x="9525000" y="26503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408" name="Group 407">
              <a:extLst>
                <a:ext uri="{FF2B5EF4-FFF2-40B4-BE49-F238E27FC236}">
                  <a16:creationId xmlns:a16="http://schemas.microsoft.com/office/drawing/2014/main" id="{3D921902-7BFC-214F-BF7F-36773A1B20B3}"/>
                </a:ext>
              </a:extLst>
            </p:cNvPr>
            <p:cNvGrpSpPr/>
            <p:nvPr/>
          </p:nvGrpSpPr>
          <p:grpSpPr>
            <a:xfrm rot="10800000">
              <a:off x="10786531" y="304805"/>
              <a:ext cx="9122332" cy="3166149"/>
              <a:chOff x="6765851" y="592931"/>
              <a:chExt cx="12073270" cy="4190351"/>
            </a:xfrm>
          </p:grpSpPr>
          <p:sp>
            <p:nvSpPr>
              <p:cNvPr id="428" name="Oval 427">
                <a:extLst>
                  <a:ext uri="{FF2B5EF4-FFF2-40B4-BE49-F238E27FC236}">
                    <a16:creationId xmlns:a16="http://schemas.microsoft.com/office/drawing/2014/main" id="{416E5F1E-4059-4143-9590-2163D6DE40F9}"/>
                  </a:ext>
                </a:extLst>
              </p:cNvPr>
              <p:cNvSpPr/>
              <p:nvPr/>
            </p:nvSpPr>
            <p:spPr>
              <a:xfrm>
                <a:off x="9845749" y="2232837"/>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9" name="Oval 428">
                <a:extLst>
                  <a:ext uri="{FF2B5EF4-FFF2-40B4-BE49-F238E27FC236}">
                    <a16:creationId xmlns:a16="http://schemas.microsoft.com/office/drawing/2014/main" id="{8D715F76-C9F3-DA40-9930-1A49446AF2AD}"/>
                  </a:ext>
                </a:extLst>
              </p:cNvPr>
              <p:cNvSpPr/>
              <p:nvPr/>
            </p:nvSpPr>
            <p:spPr>
              <a:xfrm>
                <a:off x="8534400" y="31837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0" name="Oval 429">
                <a:extLst>
                  <a:ext uri="{FF2B5EF4-FFF2-40B4-BE49-F238E27FC236}">
                    <a16:creationId xmlns:a16="http://schemas.microsoft.com/office/drawing/2014/main" id="{C840409E-3CE1-6543-8D8F-14B641050F8D}"/>
                  </a:ext>
                </a:extLst>
              </p:cNvPr>
              <p:cNvSpPr/>
              <p:nvPr/>
            </p:nvSpPr>
            <p:spPr>
              <a:xfrm>
                <a:off x="16459200" y="1964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1" name="Oval 430">
                <a:extLst>
                  <a:ext uri="{FF2B5EF4-FFF2-40B4-BE49-F238E27FC236}">
                    <a16:creationId xmlns:a16="http://schemas.microsoft.com/office/drawing/2014/main" id="{3405FB07-5711-6C4D-8F90-15AFE728D7D2}"/>
                  </a:ext>
                </a:extLst>
              </p:cNvPr>
              <p:cNvSpPr/>
              <p:nvPr/>
            </p:nvSpPr>
            <p:spPr>
              <a:xfrm>
                <a:off x="18669000" y="2116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2" name="Oval 431">
                <a:extLst>
                  <a:ext uri="{FF2B5EF4-FFF2-40B4-BE49-F238E27FC236}">
                    <a16:creationId xmlns:a16="http://schemas.microsoft.com/office/drawing/2014/main" id="{C17B2947-404C-BD46-8FED-279E83ABDF0A}"/>
                  </a:ext>
                </a:extLst>
              </p:cNvPr>
              <p:cNvSpPr/>
              <p:nvPr/>
            </p:nvSpPr>
            <p:spPr>
              <a:xfrm>
                <a:off x="7924800" y="2726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3" name="Oval 432">
                <a:extLst>
                  <a:ext uri="{FF2B5EF4-FFF2-40B4-BE49-F238E27FC236}">
                    <a16:creationId xmlns:a16="http://schemas.microsoft.com/office/drawing/2014/main" id="{68F9C8F9-961A-2D4E-A75B-3C0DC86EA04B}"/>
                  </a:ext>
                </a:extLst>
              </p:cNvPr>
              <p:cNvSpPr/>
              <p:nvPr/>
            </p:nvSpPr>
            <p:spPr>
              <a:xfrm>
                <a:off x="11052048" y="206511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4" name="Oval 433">
                <a:extLst>
                  <a:ext uri="{FF2B5EF4-FFF2-40B4-BE49-F238E27FC236}">
                    <a16:creationId xmlns:a16="http://schemas.microsoft.com/office/drawing/2014/main" id="{D99C3EAE-3C20-2941-A9A4-667CC13806AD}"/>
                  </a:ext>
                </a:extLst>
              </p:cNvPr>
              <p:cNvSpPr/>
              <p:nvPr/>
            </p:nvSpPr>
            <p:spPr>
              <a:xfrm>
                <a:off x="7607099" y="461316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5" name="Oval 434">
                <a:extLst>
                  <a:ext uri="{FF2B5EF4-FFF2-40B4-BE49-F238E27FC236}">
                    <a16:creationId xmlns:a16="http://schemas.microsoft.com/office/drawing/2014/main" id="{9F231B6F-2369-5748-A8BD-85CF0DF92256}"/>
                  </a:ext>
                </a:extLst>
              </p:cNvPr>
              <p:cNvSpPr/>
              <p:nvPr/>
            </p:nvSpPr>
            <p:spPr>
              <a:xfrm>
                <a:off x="15300251" y="29916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6" name="Oval 435">
                <a:extLst>
                  <a:ext uri="{FF2B5EF4-FFF2-40B4-BE49-F238E27FC236}">
                    <a16:creationId xmlns:a16="http://schemas.microsoft.com/office/drawing/2014/main" id="{200ADB02-1B64-1042-921A-F24F79DAFD1D}"/>
                  </a:ext>
                </a:extLst>
              </p:cNvPr>
              <p:cNvSpPr/>
              <p:nvPr/>
            </p:nvSpPr>
            <p:spPr>
              <a:xfrm>
                <a:off x="17510051" y="31440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7" name="Oval 436">
                <a:extLst>
                  <a:ext uri="{FF2B5EF4-FFF2-40B4-BE49-F238E27FC236}">
                    <a16:creationId xmlns:a16="http://schemas.microsoft.com/office/drawing/2014/main" id="{2EA62BFD-1318-9A4B-A539-F94E042215C9}"/>
                  </a:ext>
                </a:extLst>
              </p:cNvPr>
              <p:cNvSpPr/>
              <p:nvPr/>
            </p:nvSpPr>
            <p:spPr>
              <a:xfrm>
                <a:off x="6765851" y="37536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8" name="Oval 437">
                <a:extLst>
                  <a:ext uri="{FF2B5EF4-FFF2-40B4-BE49-F238E27FC236}">
                    <a16:creationId xmlns:a16="http://schemas.microsoft.com/office/drawing/2014/main" id="{27E67769-FCCB-604B-AA16-588378CAD397}"/>
                  </a:ext>
                </a:extLst>
              </p:cNvPr>
              <p:cNvSpPr/>
              <p:nvPr/>
            </p:nvSpPr>
            <p:spPr>
              <a:xfrm>
                <a:off x="17907000" y="6691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9" name="Oval 438">
                <a:extLst>
                  <a:ext uri="{FF2B5EF4-FFF2-40B4-BE49-F238E27FC236}">
                    <a16:creationId xmlns:a16="http://schemas.microsoft.com/office/drawing/2014/main" id="{190FA443-4BD9-1946-B926-D7D3721FE213}"/>
                  </a:ext>
                </a:extLst>
              </p:cNvPr>
              <p:cNvSpPr/>
              <p:nvPr/>
            </p:nvSpPr>
            <p:spPr>
              <a:xfrm>
                <a:off x="11353800" y="592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0" name="Oval 439">
                <a:extLst>
                  <a:ext uri="{FF2B5EF4-FFF2-40B4-BE49-F238E27FC236}">
                    <a16:creationId xmlns:a16="http://schemas.microsoft.com/office/drawing/2014/main" id="{53E1DCEB-C822-BF47-B153-0FEBB91F23BF}"/>
                  </a:ext>
                </a:extLst>
              </p:cNvPr>
              <p:cNvSpPr/>
              <p:nvPr/>
            </p:nvSpPr>
            <p:spPr>
              <a:xfrm>
                <a:off x="10134600" y="6691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1" name="Oval 440">
                <a:extLst>
                  <a:ext uri="{FF2B5EF4-FFF2-40B4-BE49-F238E27FC236}">
                    <a16:creationId xmlns:a16="http://schemas.microsoft.com/office/drawing/2014/main" id="{98CDF262-BA4F-6440-B855-E21270CAA87F}"/>
                  </a:ext>
                </a:extLst>
              </p:cNvPr>
              <p:cNvSpPr/>
              <p:nvPr/>
            </p:nvSpPr>
            <p:spPr>
              <a:xfrm>
                <a:off x="13030200" y="1735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2" name="Oval 441">
                <a:extLst>
                  <a:ext uri="{FF2B5EF4-FFF2-40B4-BE49-F238E27FC236}">
                    <a16:creationId xmlns:a16="http://schemas.microsoft.com/office/drawing/2014/main" id="{0A77A8DB-C75F-E141-B975-992EA6510105}"/>
                  </a:ext>
                </a:extLst>
              </p:cNvPr>
              <p:cNvSpPr/>
              <p:nvPr/>
            </p:nvSpPr>
            <p:spPr>
              <a:xfrm>
                <a:off x="16992600" y="973931"/>
                <a:ext cx="170121" cy="170121"/>
              </a:xfrm>
              <a:prstGeom prst="ellipse">
                <a:avLst/>
              </a:prstGeom>
              <a:solidFill>
                <a:schemeClr val="accent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3" name="Oval 442">
                <a:extLst>
                  <a:ext uri="{FF2B5EF4-FFF2-40B4-BE49-F238E27FC236}">
                    <a16:creationId xmlns:a16="http://schemas.microsoft.com/office/drawing/2014/main" id="{5D77CA04-C632-F846-8339-DBB540202A9E}"/>
                  </a:ext>
                </a:extLst>
              </p:cNvPr>
              <p:cNvSpPr/>
              <p:nvPr/>
            </p:nvSpPr>
            <p:spPr>
              <a:xfrm>
                <a:off x="17526000" y="1583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4" name="Oval 443">
                <a:extLst>
                  <a:ext uri="{FF2B5EF4-FFF2-40B4-BE49-F238E27FC236}">
                    <a16:creationId xmlns:a16="http://schemas.microsoft.com/office/drawing/2014/main" id="{DED76E34-3E52-DD41-932A-1C89DF501495}"/>
                  </a:ext>
                </a:extLst>
              </p:cNvPr>
              <p:cNvSpPr/>
              <p:nvPr/>
            </p:nvSpPr>
            <p:spPr>
              <a:xfrm>
                <a:off x="8534400" y="1964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45" name="Oval 444">
                <a:extLst>
                  <a:ext uri="{FF2B5EF4-FFF2-40B4-BE49-F238E27FC236}">
                    <a16:creationId xmlns:a16="http://schemas.microsoft.com/office/drawing/2014/main" id="{AB53D35E-469F-9045-B8F0-AF0E1C459951}"/>
                  </a:ext>
                </a:extLst>
              </p:cNvPr>
              <p:cNvSpPr/>
              <p:nvPr/>
            </p:nvSpPr>
            <p:spPr>
              <a:xfrm>
                <a:off x="9525000" y="26503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409" name="Group 408">
              <a:extLst>
                <a:ext uri="{FF2B5EF4-FFF2-40B4-BE49-F238E27FC236}">
                  <a16:creationId xmlns:a16="http://schemas.microsoft.com/office/drawing/2014/main" id="{CCCA28B0-5F6F-8F4D-AE28-D4DDD68BB30C}"/>
                </a:ext>
              </a:extLst>
            </p:cNvPr>
            <p:cNvGrpSpPr/>
            <p:nvPr/>
          </p:nvGrpSpPr>
          <p:grpSpPr>
            <a:xfrm rot="10800000">
              <a:off x="7907867" y="2158166"/>
              <a:ext cx="6417733" cy="2227446"/>
              <a:chOff x="6765851" y="592931"/>
              <a:chExt cx="12073270" cy="4190351"/>
            </a:xfrm>
          </p:grpSpPr>
          <p:sp>
            <p:nvSpPr>
              <p:cNvPr id="410" name="Oval 409">
                <a:extLst>
                  <a:ext uri="{FF2B5EF4-FFF2-40B4-BE49-F238E27FC236}">
                    <a16:creationId xmlns:a16="http://schemas.microsoft.com/office/drawing/2014/main" id="{62A5E661-EF73-364B-9C7A-F56531C833C0}"/>
                  </a:ext>
                </a:extLst>
              </p:cNvPr>
              <p:cNvSpPr/>
              <p:nvPr/>
            </p:nvSpPr>
            <p:spPr>
              <a:xfrm>
                <a:off x="9845749" y="2232837"/>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1" name="Oval 410">
                <a:extLst>
                  <a:ext uri="{FF2B5EF4-FFF2-40B4-BE49-F238E27FC236}">
                    <a16:creationId xmlns:a16="http://schemas.microsoft.com/office/drawing/2014/main" id="{8DD36887-9561-C644-90D3-66FF015C744A}"/>
                  </a:ext>
                </a:extLst>
              </p:cNvPr>
              <p:cNvSpPr/>
              <p:nvPr/>
            </p:nvSpPr>
            <p:spPr>
              <a:xfrm>
                <a:off x="8534400" y="31837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2" name="Oval 411">
                <a:extLst>
                  <a:ext uri="{FF2B5EF4-FFF2-40B4-BE49-F238E27FC236}">
                    <a16:creationId xmlns:a16="http://schemas.microsoft.com/office/drawing/2014/main" id="{060536EF-5D1B-C647-BA1E-21AF629DCD3E}"/>
                  </a:ext>
                </a:extLst>
              </p:cNvPr>
              <p:cNvSpPr/>
              <p:nvPr/>
            </p:nvSpPr>
            <p:spPr>
              <a:xfrm>
                <a:off x="16459200" y="1964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3" name="Oval 412">
                <a:extLst>
                  <a:ext uri="{FF2B5EF4-FFF2-40B4-BE49-F238E27FC236}">
                    <a16:creationId xmlns:a16="http://schemas.microsoft.com/office/drawing/2014/main" id="{548D6BF2-9A3D-9740-ADCA-BF45E6CD345A}"/>
                  </a:ext>
                </a:extLst>
              </p:cNvPr>
              <p:cNvSpPr/>
              <p:nvPr/>
            </p:nvSpPr>
            <p:spPr>
              <a:xfrm>
                <a:off x="18669000" y="2116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4" name="Oval 413">
                <a:extLst>
                  <a:ext uri="{FF2B5EF4-FFF2-40B4-BE49-F238E27FC236}">
                    <a16:creationId xmlns:a16="http://schemas.microsoft.com/office/drawing/2014/main" id="{3B12BACA-2B57-8E4F-9973-7002486BB682}"/>
                  </a:ext>
                </a:extLst>
              </p:cNvPr>
              <p:cNvSpPr/>
              <p:nvPr/>
            </p:nvSpPr>
            <p:spPr>
              <a:xfrm>
                <a:off x="7924800" y="2726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5" name="Oval 414">
                <a:extLst>
                  <a:ext uri="{FF2B5EF4-FFF2-40B4-BE49-F238E27FC236}">
                    <a16:creationId xmlns:a16="http://schemas.microsoft.com/office/drawing/2014/main" id="{857E7A1A-BD79-B54B-AFCC-260BE3FD9174}"/>
                  </a:ext>
                </a:extLst>
              </p:cNvPr>
              <p:cNvSpPr/>
              <p:nvPr/>
            </p:nvSpPr>
            <p:spPr>
              <a:xfrm>
                <a:off x="11052048" y="206511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6" name="Oval 415">
                <a:extLst>
                  <a:ext uri="{FF2B5EF4-FFF2-40B4-BE49-F238E27FC236}">
                    <a16:creationId xmlns:a16="http://schemas.microsoft.com/office/drawing/2014/main" id="{23D80BF4-0532-C04B-B25D-E625D37ADB0E}"/>
                  </a:ext>
                </a:extLst>
              </p:cNvPr>
              <p:cNvSpPr/>
              <p:nvPr/>
            </p:nvSpPr>
            <p:spPr>
              <a:xfrm>
                <a:off x="7607099" y="461316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7" name="Oval 416">
                <a:extLst>
                  <a:ext uri="{FF2B5EF4-FFF2-40B4-BE49-F238E27FC236}">
                    <a16:creationId xmlns:a16="http://schemas.microsoft.com/office/drawing/2014/main" id="{BB5E14C4-CE77-CF4D-82AA-0CC287864FA2}"/>
                  </a:ext>
                </a:extLst>
              </p:cNvPr>
              <p:cNvSpPr/>
              <p:nvPr/>
            </p:nvSpPr>
            <p:spPr>
              <a:xfrm>
                <a:off x="15300251" y="29916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8" name="Oval 417">
                <a:extLst>
                  <a:ext uri="{FF2B5EF4-FFF2-40B4-BE49-F238E27FC236}">
                    <a16:creationId xmlns:a16="http://schemas.microsoft.com/office/drawing/2014/main" id="{D3DC62FB-BBC7-1E45-BA49-F33959B27540}"/>
                  </a:ext>
                </a:extLst>
              </p:cNvPr>
              <p:cNvSpPr/>
              <p:nvPr/>
            </p:nvSpPr>
            <p:spPr>
              <a:xfrm>
                <a:off x="17510051" y="31440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9" name="Oval 418">
                <a:extLst>
                  <a:ext uri="{FF2B5EF4-FFF2-40B4-BE49-F238E27FC236}">
                    <a16:creationId xmlns:a16="http://schemas.microsoft.com/office/drawing/2014/main" id="{8905EA72-4B39-1F40-9B0F-D791D5FDEE19}"/>
                  </a:ext>
                </a:extLst>
              </p:cNvPr>
              <p:cNvSpPr/>
              <p:nvPr/>
            </p:nvSpPr>
            <p:spPr>
              <a:xfrm>
                <a:off x="6765851" y="3753625"/>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0" name="Oval 419">
                <a:extLst>
                  <a:ext uri="{FF2B5EF4-FFF2-40B4-BE49-F238E27FC236}">
                    <a16:creationId xmlns:a16="http://schemas.microsoft.com/office/drawing/2014/main" id="{66F91ACB-182C-5D44-B664-DCBBB241EE97}"/>
                  </a:ext>
                </a:extLst>
              </p:cNvPr>
              <p:cNvSpPr/>
              <p:nvPr/>
            </p:nvSpPr>
            <p:spPr>
              <a:xfrm>
                <a:off x="17907000" y="6691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1" name="Oval 420">
                <a:extLst>
                  <a:ext uri="{FF2B5EF4-FFF2-40B4-BE49-F238E27FC236}">
                    <a16:creationId xmlns:a16="http://schemas.microsoft.com/office/drawing/2014/main" id="{E864E93A-6A77-744B-919C-85BE81CFF7F3}"/>
                  </a:ext>
                </a:extLst>
              </p:cNvPr>
              <p:cNvSpPr/>
              <p:nvPr/>
            </p:nvSpPr>
            <p:spPr>
              <a:xfrm>
                <a:off x="11353800" y="592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2" name="Oval 421">
                <a:extLst>
                  <a:ext uri="{FF2B5EF4-FFF2-40B4-BE49-F238E27FC236}">
                    <a16:creationId xmlns:a16="http://schemas.microsoft.com/office/drawing/2014/main" id="{BC3593A0-2CCA-5D40-833A-C6940C7B2A78}"/>
                  </a:ext>
                </a:extLst>
              </p:cNvPr>
              <p:cNvSpPr/>
              <p:nvPr/>
            </p:nvSpPr>
            <p:spPr>
              <a:xfrm>
                <a:off x="10134600" y="669131"/>
                <a:ext cx="170121" cy="170121"/>
              </a:xfrm>
              <a:prstGeom prst="ellipse">
                <a:avLst/>
              </a:prstGeom>
              <a:solidFill>
                <a:schemeClr val="accent1">
                  <a:alpha val="5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3" name="Oval 422">
                <a:extLst>
                  <a:ext uri="{FF2B5EF4-FFF2-40B4-BE49-F238E27FC236}">
                    <a16:creationId xmlns:a16="http://schemas.microsoft.com/office/drawing/2014/main" id="{AE8E28C5-1AD3-7841-9994-54A5AD6DD299}"/>
                  </a:ext>
                </a:extLst>
              </p:cNvPr>
              <p:cNvSpPr/>
              <p:nvPr/>
            </p:nvSpPr>
            <p:spPr>
              <a:xfrm>
                <a:off x="13030200" y="1735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4" name="Oval 423">
                <a:extLst>
                  <a:ext uri="{FF2B5EF4-FFF2-40B4-BE49-F238E27FC236}">
                    <a16:creationId xmlns:a16="http://schemas.microsoft.com/office/drawing/2014/main" id="{BE09C64F-0C0C-C647-8FF5-F16966B6545C}"/>
                  </a:ext>
                </a:extLst>
              </p:cNvPr>
              <p:cNvSpPr/>
              <p:nvPr/>
            </p:nvSpPr>
            <p:spPr>
              <a:xfrm>
                <a:off x="16992600" y="9739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5" name="Oval 424">
                <a:extLst>
                  <a:ext uri="{FF2B5EF4-FFF2-40B4-BE49-F238E27FC236}">
                    <a16:creationId xmlns:a16="http://schemas.microsoft.com/office/drawing/2014/main" id="{DE7D0519-9E05-1042-AFEE-A0D63256427E}"/>
                  </a:ext>
                </a:extLst>
              </p:cNvPr>
              <p:cNvSpPr/>
              <p:nvPr/>
            </p:nvSpPr>
            <p:spPr>
              <a:xfrm>
                <a:off x="17526000" y="1583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6" name="Oval 425">
                <a:extLst>
                  <a:ext uri="{FF2B5EF4-FFF2-40B4-BE49-F238E27FC236}">
                    <a16:creationId xmlns:a16="http://schemas.microsoft.com/office/drawing/2014/main" id="{6F71BA7A-DB85-604D-9843-F3D4F5D8ABF0}"/>
                  </a:ext>
                </a:extLst>
              </p:cNvPr>
              <p:cNvSpPr/>
              <p:nvPr/>
            </p:nvSpPr>
            <p:spPr>
              <a:xfrm>
                <a:off x="8534400" y="19645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7" name="Oval 426">
                <a:extLst>
                  <a:ext uri="{FF2B5EF4-FFF2-40B4-BE49-F238E27FC236}">
                    <a16:creationId xmlns:a16="http://schemas.microsoft.com/office/drawing/2014/main" id="{601A7C03-6AED-9D4B-84EB-632507829E35}"/>
                  </a:ext>
                </a:extLst>
              </p:cNvPr>
              <p:cNvSpPr/>
              <p:nvPr/>
            </p:nvSpPr>
            <p:spPr>
              <a:xfrm>
                <a:off x="9525000" y="2650331"/>
                <a:ext cx="170121" cy="1701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grpSp>
        <p:nvGrpSpPr>
          <p:cNvPr id="464" name="Devices">
            <a:extLst>
              <a:ext uri="{FF2B5EF4-FFF2-40B4-BE49-F238E27FC236}">
                <a16:creationId xmlns:a16="http://schemas.microsoft.com/office/drawing/2014/main" id="{BAD4BF5D-3BF3-5D45-B78F-E68097CCC95B}"/>
              </a:ext>
            </a:extLst>
          </p:cNvPr>
          <p:cNvGrpSpPr/>
          <p:nvPr/>
        </p:nvGrpSpPr>
        <p:grpSpPr>
          <a:xfrm rot="10800000">
            <a:off x="3966221" y="4171454"/>
            <a:ext cx="4620414" cy="1574404"/>
            <a:chOff x="6765851" y="304805"/>
            <a:chExt cx="13143012" cy="4478477"/>
          </a:xfrm>
          <a:solidFill>
            <a:schemeClr val="accent2"/>
          </a:solidFill>
        </p:grpSpPr>
        <p:grpSp>
          <p:nvGrpSpPr>
            <p:cNvPr id="465" name="Group 464">
              <a:extLst>
                <a:ext uri="{FF2B5EF4-FFF2-40B4-BE49-F238E27FC236}">
                  <a16:creationId xmlns:a16="http://schemas.microsoft.com/office/drawing/2014/main" id="{B8C6056C-FA45-D241-8DD1-72841CAF50D8}"/>
                </a:ext>
              </a:extLst>
            </p:cNvPr>
            <p:cNvGrpSpPr/>
            <p:nvPr/>
          </p:nvGrpSpPr>
          <p:grpSpPr>
            <a:xfrm>
              <a:off x="6765851" y="592931"/>
              <a:ext cx="12073270" cy="4190351"/>
              <a:chOff x="6765851" y="592931"/>
              <a:chExt cx="12073270" cy="4190351"/>
            </a:xfrm>
            <a:grpFill/>
          </p:grpSpPr>
          <p:sp>
            <p:nvSpPr>
              <p:cNvPr id="504" name="Oval 503">
                <a:extLst>
                  <a:ext uri="{FF2B5EF4-FFF2-40B4-BE49-F238E27FC236}">
                    <a16:creationId xmlns:a16="http://schemas.microsoft.com/office/drawing/2014/main" id="{28E9BB25-FB94-3A4E-88D6-234621B603F3}"/>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5" name="Oval 504">
                <a:extLst>
                  <a:ext uri="{FF2B5EF4-FFF2-40B4-BE49-F238E27FC236}">
                    <a16:creationId xmlns:a16="http://schemas.microsoft.com/office/drawing/2014/main" id="{469A0AFE-B1F3-B841-8828-9BEDC3C206BB}"/>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6" name="Oval 505">
                <a:extLst>
                  <a:ext uri="{FF2B5EF4-FFF2-40B4-BE49-F238E27FC236}">
                    <a16:creationId xmlns:a16="http://schemas.microsoft.com/office/drawing/2014/main" id="{41BF2760-1FFF-BB4B-B2E0-CA3115034317}"/>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7" name="Oval 506">
                <a:extLst>
                  <a:ext uri="{FF2B5EF4-FFF2-40B4-BE49-F238E27FC236}">
                    <a16:creationId xmlns:a16="http://schemas.microsoft.com/office/drawing/2014/main" id="{668AE9F5-3CD2-2843-9B6A-79AE9FEB06F9}"/>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8" name="Oval 507">
                <a:extLst>
                  <a:ext uri="{FF2B5EF4-FFF2-40B4-BE49-F238E27FC236}">
                    <a16:creationId xmlns:a16="http://schemas.microsoft.com/office/drawing/2014/main" id="{09C79373-B37D-B349-AD54-0DF7F0C23480}"/>
                  </a:ext>
                </a:extLst>
              </p:cNvPr>
              <p:cNvSpPr/>
              <p:nvPr/>
            </p:nvSpPr>
            <p:spPr>
              <a:xfrm>
                <a:off x="7924800" y="2726531"/>
                <a:ext cx="170121" cy="170121"/>
              </a:xfrm>
              <a:prstGeom prst="ellipse">
                <a:avLst/>
              </a:prstGeom>
              <a:solidFill>
                <a:schemeClr val="accent2">
                  <a:alpha val="5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9" name="Oval 508">
                <a:extLst>
                  <a:ext uri="{FF2B5EF4-FFF2-40B4-BE49-F238E27FC236}">
                    <a16:creationId xmlns:a16="http://schemas.microsoft.com/office/drawing/2014/main" id="{03200B6F-B449-FE4C-ACB7-92D126AC928D}"/>
                  </a:ext>
                </a:extLst>
              </p:cNvPr>
              <p:cNvSpPr/>
              <p:nvPr/>
            </p:nvSpPr>
            <p:spPr>
              <a:xfrm>
                <a:off x="11052048" y="2065115"/>
                <a:ext cx="170121" cy="170121"/>
              </a:xfrm>
              <a:prstGeom prst="ellipse">
                <a:avLst/>
              </a:prstGeom>
              <a:solidFill>
                <a:schemeClr val="accent2">
                  <a:alpha val="4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0" name="Oval 509">
                <a:extLst>
                  <a:ext uri="{FF2B5EF4-FFF2-40B4-BE49-F238E27FC236}">
                    <a16:creationId xmlns:a16="http://schemas.microsoft.com/office/drawing/2014/main" id="{D6C42F9F-4705-784B-99C4-313B0D530EB4}"/>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1" name="Oval 510">
                <a:extLst>
                  <a:ext uri="{FF2B5EF4-FFF2-40B4-BE49-F238E27FC236}">
                    <a16:creationId xmlns:a16="http://schemas.microsoft.com/office/drawing/2014/main" id="{667A9204-1B85-7F41-BFFE-6388D701D06D}"/>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2" name="Oval 511">
                <a:extLst>
                  <a:ext uri="{FF2B5EF4-FFF2-40B4-BE49-F238E27FC236}">
                    <a16:creationId xmlns:a16="http://schemas.microsoft.com/office/drawing/2014/main" id="{F447F840-FD0A-8C49-B6C8-881032570237}"/>
                  </a:ext>
                </a:extLst>
              </p:cNvPr>
              <p:cNvSpPr/>
              <p:nvPr/>
            </p:nvSpPr>
            <p:spPr>
              <a:xfrm>
                <a:off x="17510051" y="3144025"/>
                <a:ext cx="170121" cy="170121"/>
              </a:xfrm>
              <a:prstGeom prst="ellipse">
                <a:avLst/>
              </a:prstGeom>
              <a:solidFill>
                <a:schemeClr val="accent2">
                  <a:alpha val="5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3" name="Oval 512">
                <a:extLst>
                  <a:ext uri="{FF2B5EF4-FFF2-40B4-BE49-F238E27FC236}">
                    <a16:creationId xmlns:a16="http://schemas.microsoft.com/office/drawing/2014/main" id="{06B12488-8338-2645-97F2-F2BCB86C49B4}"/>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4" name="Oval 513">
                <a:extLst>
                  <a:ext uri="{FF2B5EF4-FFF2-40B4-BE49-F238E27FC236}">
                    <a16:creationId xmlns:a16="http://schemas.microsoft.com/office/drawing/2014/main" id="{0EFA5C9B-3722-6A44-84F4-1E5BCC179F0B}"/>
                  </a:ext>
                </a:extLst>
              </p:cNvPr>
              <p:cNvSpPr/>
              <p:nvPr/>
            </p:nvSpPr>
            <p:spPr>
              <a:xfrm>
                <a:off x="17907000" y="669131"/>
                <a:ext cx="170121" cy="170121"/>
              </a:xfrm>
              <a:prstGeom prst="ellipse">
                <a:avLst/>
              </a:prstGeom>
              <a:solidFill>
                <a:schemeClr val="accent2">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5" name="Oval 514">
                <a:extLst>
                  <a:ext uri="{FF2B5EF4-FFF2-40B4-BE49-F238E27FC236}">
                    <a16:creationId xmlns:a16="http://schemas.microsoft.com/office/drawing/2014/main" id="{7F03E1C0-12CC-1748-89C5-E0BE83D286D2}"/>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6" name="Oval 515">
                <a:extLst>
                  <a:ext uri="{FF2B5EF4-FFF2-40B4-BE49-F238E27FC236}">
                    <a16:creationId xmlns:a16="http://schemas.microsoft.com/office/drawing/2014/main" id="{5742DDE6-5EA8-4E4D-9889-A7BE178DFDFA}"/>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7" name="Oval 516">
                <a:extLst>
                  <a:ext uri="{FF2B5EF4-FFF2-40B4-BE49-F238E27FC236}">
                    <a16:creationId xmlns:a16="http://schemas.microsoft.com/office/drawing/2014/main" id="{CB033400-70CC-C547-97EB-C8BB0C9E5EEF}"/>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8" name="Oval 517">
                <a:extLst>
                  <a:ext uri="{FF2B5EF4-FFF2-40B4-BE49-F238E27FC236}">
                    <a16:creationId xmlns:a16="http://schemas.microsoft.com/office/drawing/2014/main" id="{42E671FB-7D57-6C4E-BFCC-F172818B5C45}"/>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19" name="Oval 518">
                <a:extLst>
                  <a:ext uri="{FF2B5EF4-FFF2-40B4-BE49-F238E27FC236}">
                    <a16:creationId xmlns:a16="http://schemas.microsoft.com/office/drawing/2014/main" id="{ED139217-A643-3541-9E25-5ECB311997EC}"/>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20" name="Oval 519">
                <a:extLst>
                  <a:ext uri="{FF2B5EF4-FFF2-40B4-BE49-F238E27FC236}">
                    <a16:creationId xmlns:a16="http://schemas.microsoft.com/office/drawing/2014/main" id="{09A06F6F-CD3D-E542-A592-E912071C42C7}"/>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21" name="Oval 520">
                <a:extLst>
                  <a:ext uri="{FF2B5EF4-FFF2-40B4-BE49-F238E27FC236}">
                    <a16:creationId xmlns:a16="http://schemas.microsoft.com/office/drawing/2014/main" id="{44B90B37-9E31-E547-A1B6-D8D919C61F2A}"/>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466" name="Group 465">
              <a:extLst>
                <a:ext uri="{FF2B5EF4-FFF2-40B4-BE49-F238E27FC236}">
                  <a16:creationId xmlns:a16="http://schemas.microsoft.com/office/drawing/2014/main" id="{1806AAAF-B92A-7748-ACE5-B69935A48025}"/>
                </a:ext>
              </a:extLst>
            </p:cNvPr>
            <p:cNvGrpSpPr/>
            <p:nvPr/>
          </p:nvGrpSpPr>
          <p:grpSpPr>
            <a:xfrm rot="10800000">
              <a:off x="10786531" y="304805"/>
              <a:ext cx="9122332" cy="3166149"/>
              <a:chOff x="6765851" y="592931"/>
              <a:chExt cx="12073270" cy="4190351"/>
            </a:xfrm>
            <a:grpFill/>
          </p:grpSpPr>
          <p:sp>
            <p:nvSpPr>
              <p:cNvPr id="486" name="Oval 485">
                <a:extLst>
                  <a:ext uri="{FF2B5EF4-FFF2-40B4-BE49-F238E27FC236}">
                    <a16:creationId xmlns:a16="http://schemas.microsoft.com/office/drawing/2014/main" id="{7EC69108-A94B-9940-A958-3287C546BDE1}"/>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7" name="Oval 486">
                <a:extLst>
                  <a:ext uri="{FF2B5EF4-FFF2-40B4-BE49-F238E27FC236}">
                    <a16:creationId xmlns:a16="http://schemas.microsoft.com/office/drawing/2014/main" id="{6A29338E-8A57-C142-B902-2C07E80CADD4}"/>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8" name="Oval 487">
                <a:extLst>
                  <a:ext uri="{FF2B5EF4-FFF2-40B4-BE49-F238E27FC236}">
                    <a16:creationId xmlns:a16="http://schemas.microsoft.com/office/drawing/2014/main" id="{675D1E8E-756A-774A-BD5B-83A0C6252D01}"/>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9" name="Oval 488">
                <a:extLst>
                  <a:ext uri="{FF2B5EF4-FFF2-40B4-BE49-F238E27FC236}">
                    <a16:creationId xmlns:a16="http://schemas.microsoft.com/office/drawing/2014/main" id="{0EEC3A47-0EEE-C547-96C2-95DE8E02B5CF}"/>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0" name="Oval 489">
                <a:extLst>
                  <a:ext uri="{FF2B5EF4-FFF2-40B4-BE49-F238E27FC236}">
                    <a16:creationId xmlns:a16="http://schemas.microsoft.com/office/drawing/2014/main" id="{E3481099-97F4-A14F-AD20-071A6FB5ADCB}"/>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1" name="Oval 490">
                <a:extLst>
                  <a:ext uri="{FF2B5EF4-FFF2-40B4-BE49-F238E27FC236}">
                    <a16:creationId xmlns:a16="http://schemas.microsoft.com/office/drawing/2014/main" id="{35813C05-6BBC-784F-8012-21C6181C1321}"/>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2" name="Oval 491">
                <a:extLst>
                  <a:ext uri="{FF2B5EF4-FFF2-40B4-BE49-F238E27FC236}">
                    <a16:creationId xmlns:a16="http://schemas.microsoft.com/office/drawing/2014/main" id="{BDAE9587-8666-A042-8AB8-5A58D48DBB12}"/>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3" name="Oval 492">
                <a:extLst>
                  <a:ext uri="{FF2B5EF4-FFF2-40B4-BE49-F238E27FC236}">
                    <a16:creationId xmlns:a16="http://schemas.microsoft.com/office/drawing/2014/main" id="{E2C36C90-2A9D-564F-91BF-547B3531E830}"/>
                  </a:ext>
                </a:extLst>
              </p:cNvPr>
              <p:cNvSpPr/>
              <p:nvPr/>
            </p:nvSpPr>
            <p:spPr>
              <a:xfrm>
                <a:off x="15300251" y="2991625"/>
                <a:ext cx="170121" cy="170121"/>
              </a:xfrm>
              <a:prstGeom prst="ellipse">
                <a:avLst/>
              </a:prstGeom>
              <a:solidFill>
                <a:schemeClr val="accent2">
                  <a:alpha val="6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4" name="Oval 493">
                <a:extLst>
                  <a:ext uri="{FF2B5EF4-FFF2-40B4-BE49-F238E27FC236}">
                    <a16:creationId xmlns:a16="http://schemas.microsoft.com/office/drawing/2014/main" id="{5D0DE080-3AC7-474C-8861-F07E7853A0E1}"/>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5" name="Oval 494">
                <a:extLst>
                  <a:ext uri="{FF2B5EF4-FFF2-40B4-BE49-F238E27FC236}">
                    <a16:creationId xmlns:a16="http://schemas.microsoft.com/office/drawing/2014/main" id="{1EF2E9BD-48AF-9F45-810C-524010753084}"/>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6" name="Oval 495">
                <a:extLst>
                  <a:ext uri="{FF2B5EF4-FFF2-40B4-BE49-F238E27FC236}">
                    <a16:creationId xmlns:a16="http://schemas.microsoft.com/office/drawing/2014/main" id="{DF7692E3-D3C4-D84A-85D4-43DF55198D76}"/>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7" name="Oval 496">
                <a:extLst>
                  <a:ext uri="{FF2B5EF4-FFF2-40B4-BE49-F238E27FC236}">
                    <a16:creationId xmlns:a16="http://schemas.microsoft.com/office/drawing/2014/main" id="{D9C9D9D9-6C86-C74C-9FFA-8D13AC87B5E3}"/>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8" name="Oval 497">
                <a:extLst>
                  <a:ext uri="{FF2B5EF4-FFF2-40B4-BE49-F238E27FC236}">
                    <a16:creationId xmlns:a16="http://schemas.microsoft.com/office/drawing/2014/main" id="{C7300F2D-ECD3-6E4A-9B52-831A43A30007}"/>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99" name="Oval 498">
                <a:extLst>
                  <a:ext uri="{FF2B5EF4-FFF2-40B4-BE49-F238E27FC236}">
                    <a16:creationId xmlns:a16="http://schemas.microsoft.com/office/drawing/2014/main" id="{8C77356E-2CFF-0C46-A399-841626CAC2AD}"/>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0" name="Oval 499">
                <a:extLst>
                  <a:ext uri="{FF2B5EF4-FFF2-40B4-BE49-F238E27FC236}">
                    <a16:creationId xmlns:a16="http://schemas.microsoft.com/office/drawing/2014/main" id="{DEABF72B-E74D-CA48-B1D0-6E5F0C469CD8}"/>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1" name="Oval 500">
                <a:extLst>
                  <a:ext uri="{FF2B5EF4-FFF2-40B4-BE49-F238E27FC236}">
                    <a16:creationId xmlns:a16="http://schemas.microsoft.com/office/drawing/2014/main" id="{4045BD88-7A27-8C46-A328-CE384A485657}"/>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2" name="Oval 501">
                <a:extLst>
                  <a:ext uri="{FF2B5EF4-FFF2-40B4-BE49-F238E27FC236}">
                    <a16:creationId xmlns:a16="http://schemas.microsoft.com/office/drawing/2014/main" id="{1FAB2D4A-A33E-E246-997C-6EAA7B521654}"/>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03" name="Oval 502">
                <a:extLst>
                  <a:ext uri="{FF2B5EF4-FFF2-40B4-BE49-F238E27FC236}">
                    <a16:creationId xmlns:a16="http://schemas.microsoft.com/office/drawing/2014/main" id="{5CD39384-6851-F644-A482-D745021C5575}"/>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467" name="Group 466">
              <a:extLst>
                <a:ext uri="{FF2B5EF4-FFF2-40B4-BE49-F238E27FC236}">
                  <a16:creationId xmlns:a16="http://schemas.microsoft.com/office/drawing/2014/main" id="{6D834BA2-B52E-1648-A241-27C4FA04C696}"/>
                </a:ext>
              </a:extLst>
            </p:cNvPr>
            <p:cNvGrpSpPr/>
            <p:nvPr/>
          </p:nvGrpSpPr>
          <p:grpSpPr>
            <a:xfrm rot="10800000">
              <a:off x="7907867" y="2158166"/>
              <a:ext cx="6417733" cy="2227446"/>
              <a:chOff x="6765851" y="592931"/>
              <a:chExt cx="12073270" cy="4190351"/>
            </a:xfrm>
            <a:grpFill/>
          </p:grpSpPr>
          <p:sp>
            <p:nvSpPr>
              <p:cNvPr id="468" name="Oval 467">
                <a:extLst>
                  <a:ext uri="{FF2B5EF4-FFF2-40B4-BE49-F238E27FC236}">
                    <a16:creationId xmlns:a16="http://schemas.microsoft.com/office/drawing/2014/main" id="{F17F091C-CDB8-D34C-9EF5-494C31AE9C08}"/>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69" name="Oval 468">
                <a:extLst>
                  <a:ext uri="{FF2B5EF4-FFF2-40B4-BE49-F238E27FC236}">
                    <a16:creationId xmlns:a16="http://schemas.microsoft.com/office/drawing/2014/main" id="{7C156780-0F5A-2742-982E-C4A88912F45A}"/>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0" name="Oval 469">
                <a:extLst>
                  <a:ext uri="{FF2B5EF4-FFF2-40B4-BE49-F238E27FC236}">
                    <a16:creationId xmlns:a16="http://schemas.microsoft.com/office/drawing/2014/main" id="{73F3DB98-8BB1-2B4B-9D19-F929883A3FF6}"/>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1" name="Oval 470">
                <a:extLst>
                  <a:ext uri="{FF2B5EF4-FFF2-40B4-BE49-F238E27FC236}">
                    <a16:creationId xmlns:a16="http://schemas.microsoft.com/office/drawing/2014/main" id="{4EF12250-FE24-F84D-82AA-BA6D676AB982}"/>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2" name="Oval 471">
                <a:extLst>
                  <a:ext uri="{FF2B5EF4-FFF2-40B4-BE49-F238E27FC236}">
                    <a16:creationId xmlns:a16="http://schemas.microsoft.com/office/drawing/2014/main" id="{EE69BB5F-0374-EA46-9E5C-ABC5555776F2}"/>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3" name="Oval 472">
                <a:extLst>
                  <a:ext uri="{FF2B5EF4-FFF2-40B4-BE49-F238E27FC236}">
                    <a16:creationId xmlns:a16="http://schemas.microsoft.com/office/drawing/2014/main" id="{07DD6A6A-9549-3D4D-B4C1-1BF1E743D1DA}"/>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4" name="Oval 473">
                <a:extLst>
                  <a:ext uri="{FF2B5EF4-FFF2-40B4-BE49-F238E27FC236}">
                    <a16:creationId xmlns:a16="http://schemas.microsoft.com/office/drawing/2014/main" id="{F36A1BF1-8BF9-0142-9D28-8EA9837BEFF0}"/>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5" name="Oval 474">
                <a:extLst>
                  <a:ext uri="{FF2B5EF4-FFF2-40B4-BE49-F238E27FC236}">
                    <a16:creationId xmlns:a16="http://schemas.microsoft.com/office/drawing/2014/main" id="{F4188630-AD32-D34F-BD67-AC20541D88E4}"/>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6" name="Oval 475">
                <a:extLst>
                  <a:ext uri="{FF2B5EF4-FFF2-40B4-BE49-F238E27FC236}">
                    <a16:creationId xmlns:a16="http://schemas.microsoft.com/office/drawing/2014/main" id="{5245B953-76E6-F642-B636-AC62B45D6EBE}"/>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7" name="Oval 476">
                <a:extLst>
                  <a:ext uri="{FF2B5EF4-FFF2-40B4-BE49-F238E27FC236}">
                    <a16:creationId xmlns:a16="http://schemas.microsoft.com/office/drawing/2014/main" id="{124F22D2-9F7F-464A-9D27-365F277FE8BA}"/>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8" name="Oval 477">
                <a:extLst>
                  <a:ext uri="{FF2B5EF4-FFF2-40B4-BE49-F238E27FC236}">
                    <a16:creationId xmlns:a16="http://schemas.microsoft.com/office/drawing/2014/main" id="{6B4AE42D-BD8B-934F-9A7A-6178F2B3CAF1}"/>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79" name="Oval 478">
                <a:extLst>
                  <a:ext uri="{FF2B5EF4-FFF2-40B4-BE49-F238E27FC236}">
                    <a16:creationId xmlns:a16="http://schemas.microsoft.com/office/drawing/2014/main" id="{90E41E55-703B-7C4E-BAE9-4F23F481CECE}"/>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0" name="Oval 479">
                <a:extLst>
                  <a:ext uri="{FF2B5EF4-FFF2-40B4-BE49-F238E27FC236}">
                    <a16:creationId xmlns:a16="http://schemas.microsoft.com/office/drawing/2014/main" id="{C0B46F3A-1879-6D4F-80AD-EC60304BBAFE}"/>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1" name="Oval 480">
                <a:extLst>
                  <a:ext uri="{FF2B5EF4-FFF2-40B4-BE49-F238E27FC236}">
                    <a16:creationId xmlns:a16="http://schemas.microsoft.com/office/drawing/2014/main" id="{ECAFD297-70C7-0945-B1FE-E5F01CBB06D3}"/>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2" name="Oval 481">
                <a:extLst>
                  <a:ext uri="{FF2B5EF4-FFF2-40B4-BE49-F238E27FC236}">
                    <a16:creationId xmlns:a16="http://schemas.microsoft.com/office/drawing/2014/main" id="{CE2E5868-CE2F-F949-99EC-F6BE8E731387}"/>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3" name="Oval 482">
                <a:extLst>
                  <a:ext uri="{FF2B5EF4-FFF2-40B4-BE49-F238E27FC236}">
                    <a16:creationId xmlns:a16="http://schemas.microsoft.com/office/drawing/2014/main" id="{7C4903CC-4527-1E4B-9044-7D797B8B8B1D}"/>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4" name="Oval 483">
                <a:extLst>
                  <a:ext uri="{FF2B5EF4-FFF2-40B4-BE49-F238E27FC236}">
                    <a16:creationId xmlns:a16="http://schemas.microsoft.com/office/drawing/2014/main" id="{EBEFDB3C-D07F-4C45-A109-DB258A5785DA}"/>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5" name="Oval 484">
                <a:extLst>
                  <a:ext uri="{FF2B5EF4-FFF2-40B4-BE49-F238E27FC236}">
                    <a16:creationId xmlns:a16="http://schemas.microsoft.com/office/drawing/2014/main" id="{032EC84D-13F1-0644-BA67-A205BBDF4F9A}"/>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grpSp>
        <p:nvGrpSpPr>
          <p:cNvPr id="639" name="Applications">
            <a:extLst>
              <a:ext uri="{FF2B5EF4-FFF2-40B4-BE49-F238E27FC236}">
                <a16:creationId xmlns:a16="http://schemas.microsoft.com/office/drawing/2014/main" id="{833741D7-7CC5-CA4E-AA09-D7D677B0CD0D}"/>
              </a:ext>
            </a:extLst>
          </p:cNvPr>
          <p:cNvGrpSpPr/>
          <p:nvPr/>
        </p:nvGrpSpPr>
        <p:grpSpPr>
          <a:xfrm rot="10501801">
            <a:off x="1906754" y="2534312"/>
            <a:ext cx="7387734" cy="2517369"/>
            <a:chOff x="6765851" y="304805"/>
            <a:chExt cx="13143012" cy="4478477"/>
          </a:xfrm>
          <a:solidFill>
            <a:schemeClr val="accent5"/>
          </a:solidFill>
        </p:grpSpPr>
        <p:grpSp>
          <p:nvGrpSpPr>
            <p:cNvPr id="640" name="Group 639">
              <a:extLst>
                <a:ext uri="{FF2B5EF4-FFF2-40B4-BE49-F238E27FC236}">
                  <a16:creationId xmlns:a16="http://schemas.microsoft.com/office/drawing/2014/main" id="{1064C592-DAE0-BA4D-AAED-D41D254E8FBF}"/>
                </a:ext>
              </a:extLst>
            </p:cNvPr>
            <p:cNvGrpSpPr/>
            <p:nvPr/>
          </p:nvGrpSpPr>
          <p:grpSpPr>
            <a:xfrm>
              <a:off x="6765851" y="592931"/>
              <a:ext cx="12073270" cy="4190351"/>
              <a:chOff x="6765851" y="592931"/>
              <a:chExt cx="12073270" cy="4190351"/>
            </a:xfrm>
            <a:grpFill/>
          </p:grpSpPr>
          <p:sp>
            <p:nvSpPr>
              <p:cNvPr id="679" name="Oval 678">
                <a:extLst>
                  <a:ext uri="{FF2B5EF4-FFF2-40B4-BE49-F238E27FC236}">
                    <a16:creationId xmlns:a16="http://schemas.microsoft.com/office/drawing/2014/main" id="{527847BB-A3F9-7F42-BE43-51AE27EB5248}"/>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0" name="Oval 679">
                <a:extLst>
                  <a:ext uri="{FF2B5EF4-FFF2-40B4-BE49-F238E27FC236}">
                    <a16:creationId xmlns:a16="http://schemas.microsoft.com/office/drawing/2014/main" id="{5A6E7FB1-55E5-9640-BC4A-381C53AC632D}"/>
                  </a:ext>
                </a:extLst>
              </p:cNvPr>
              <p:cNvSpPr/>
              <p:nvPr/>
            </p:nvSpPr>
            <p:spPr>
              <a:xfrm>
                <a:off x="8534400" y="3183731"/>
                <a:ext cx="170121" cy="170121"/>
              </a:xfrm>
              <a:prstGeom prst="ellipse">
                <a:avLst/>
              </a:prstGeom>
              <a:solidFill>
                <a:schemeClr val="accent5">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1" name="Oval 680">
                <a:extLst>
                  <a:ext uri="{FF2B5EF4-FFF2-40B4-BE49-F238E27FC236}">
                    <a16:creationId xmlns:a16="http://schemas.microsoft.com/office/drawing/2014/main" id="{6EE709E4-8EE5-2449-A38D-F648B3A69CBF}"/>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2" name="Oval 681">
                <a:extLst>
                  <a:ext uri="{FF2B5EF4-FFF2-40B4-BE49-F238E27FC236}">
                    <a16:creationId xmlns:a16="http://schemas.microsoft.com/office/drawing/2014/main" id="{DEB88496-D71D-814C-933E-042F06753524}"/>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3" name="Oval 682">
                <a:extLst>
                  <a:ext uri="{FF2B5EF4-FFF2-40B4-BE49-F238E27FC236}">
                    <a16:creationId xmlns:a16="http://schemas.microsoft.com/office/drawing/2014/main" id="{337BF597-24A9-EC4D-B202-0DBB9ACE6011}"/>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4" name="Oval 683">
                <a:extLst>
                  <a:ext uri="{FF2B5EF4-FFF2-40B4-BE49-F238E27FC236}">
                    <a16:creationId xmlns:a16="http://schemas.microsoft.com/office/drawing/2014/main" id="{95212E45-0E52-6345-B744-9EBBD1EF9CA8}"/>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5" name="Oval 684">
                <a:extLst>
                  <a:ext uri="{FF2B5EF4-FFF2-40B4-BE49-F238E27FC236}">
                    <a16:creationId xmlns:a16="http://schemas.microsoft.com/office/drawing/2014/main" id="{2C0C5E08-A89A-CA41-B705-48CEF949D668}"/>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6" name="Oval 685">
                <a:extLst>
                  <a:ext uri="{FF2B5EF4-FFF2-40B4-BE49-F238E27FC236}">
                    <a16:creationId xmlns:a16="http://schemas.microsoft.com/office/drawing/2014/main" id="{9EE8D8F6-7972-2046-9CAE-52C8C6B215CA}"/>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7" name="Oval 686">
                <a:extLst>
                  <a:ext uri="{FF2B5EF4-FFF2-40B4-BE49-F238E27FC236}">
                    <a16:creationId xmlns:a16="http://schemas.microsoft.com/office/drawing/2014/main" id="{BC03472D-C404-FC49-931F-F36646BF0FA0}"/>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8" name="Oval 687">
                <a:extLst>
                  <a:ext uri="{FF2B5EF4-FFF2-40B4-BE49-F238E27FC236}">
                    <a16:creationId xmlns:a16="http://schemas.microsoft.com/office/drawing/2014/main" id="{589AF4FE-4F31-2146-84AF-9E01619E19EF}"/>
                  </a:ext>
                </a:extLst>
              </p:cNvPr>
              <p:cNvSpPr/>
              <p:nvPr/>
            </p:nvSpPr>
            <p:spPr>
              <a:xfrm>
                <a:off x="6765851" y="3753625"/>
                <a:ext cx="170121" cy="170121"/>
              </a:xfrm>
              <a:prstGeom prst="ellipse">
                <a:avLst/>
              </a:prstGeom>
              <a:solidFill>
                <a:schemeClr val="accent5">
                  <a:alpha val="7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9" name="Oval 688">
                <a:extLst>
                  <a:ext uri="{FF2B5EF4-FFF2-40B4-BE49-F238E27FC236}">
                    <a16:creationId xmlns:a16="http://schemas.microsoft.com/office/drawing/2014/main" id="{6A0E74F0-8BBF-DF40-A397-63CB81E3D23D}"/>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90" name="Oval 689">
                <a:extLst>
                  <a:ext uri="{FF2B5EF4-FFF2-40B4-BE49-F238E27FC236}">
                    <a16:creationId xmlns:a16="http://schemas.microsoft.com/office/drawing/2014/main" id="{745CDA9C-A4B1-C047-BE08-4C69C9768099}"/>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91" name="Oval 690">
                <a:extLst>
                  <a:ext uri="{FF2B5EF4-FFF2-40B4-BE49-F238E27FC236}">
                    <a16:creationId xmlns:a16="http://schemas.microsoft.com/office/drawing/2014/main" id="{9E5C5AB2-724E-1146-89A8-10B09C9DDB28}"/>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92" name="Oval 691">
                <a:extLst>
                  <a:ext uri="{FF2B5EF4-FFF2-40B4-BE49-F238E27FC236}">
                    <a16:creationId xmlns:a16="http://schemas.microsoft.com/office/drawing/2014/main" id="{68C9C66E-7749-8E4C-A308-54F02A442349}"/>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93" name="Oval 692">
                <a:extLst>
                  <a:ext uri="{FF2B5EF4-FFF2-40B4-BE49-F238E27FC236}">
                    <a16:creationId xmlns:a16="http://schemas.microsoft.com/office/drawing/2014/main" id="{3ED88260-C353-844D-942D-D2B628E2A3CE}"/>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94" name="Oval 693">
                <a:extLst>
                  <a:ext uri="{FF2B5EF4-FFF2-40B4-BE49-F238E27FC236}">
                    <a16:creationId xmlns:a16="http://schemas.microsoft.com/office/drawing/2014/main" id="{C53F05A6-993B-3F42-A624-959D6C1EF29E}"/>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95" name="Oval 694">
                <a:extLst>
                  <a:ext uri="{FF2B5EF4-FFF2-40B4-BE49-F238E27FC236}">
                    <a16:creationId xmlns:a16="http://schemas.microsoft.com/office/drawing/2014/main" id="{D56912D6-64DA-1F4A-957C-D0899BDCD6DD}"/>
                  </a:ext>
                </a:extLst>
              </p:cNvPr>
              <p:cNvSpPr/>
              <p:nvPr/>
            </p:nvSpPr>
            <p:spPr>
              <a:xfrm>
                <a:off x="8534400" y="1964531"/>
                <a:ext cx="170121" cy="170121"/>
              </a:xfrm>
              <a:prstGeom prst="ellipse">
                <a:avLst/>
              </a:prstGeom>
              <a:solidFill>
                <a:schemeClr val="accent5">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96" name="Oval 695">
                <a:extLst>
                  <a:ext uri="{FF2B5EF4-FFF2-40B4-BE49-F238E27FC236}">
                    <a16:creationId xmlns:a16="http://schemas.microsoft.com/office/drawing/2014/main" id="{DADD2829-3C5A-F54A-AB8F-1A3E1E2094B0}"/>
                  </a:ext>
                </a:extLst>
              </p:cNvPr>
              <p:cNvSpPr/>
              <p:nvPr/>
            </p:nvSpPr>
            <p:spPr>
              <a:xfrm>
                <a:off x="10150734" y="3609516"/>
                <a:ext cx="170120" cy="170120"/>
              </a:xfrm>
              <a:prstGeom prst="ellipse">
                <a:avLst/>
              </a:prstGeom>
              <a:solidFill>
                <a:schemeClr val="accent5">
                  <a:alpha val="6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641" name="Group 640">
              <a:extLst>
                <a:ext uri="{FF2B5EF4-FFF2-40B4-BE49-F238E27FC236}">
                  <a16:creationId xmlns:a16="http://schemas.microsoft.com/office/drawing/2014/main" id="{41FB3C37-EF6B-F343-ADCC-B7347361FE49}"/>
                </a:ext>
              </a:extLst>
            </p:cNvPr>
            <p:cNvGrpSpPr/>
            <p:nvPr/>
          </p:nvGrpSpPr>
          <p:grpSpPr>
            <a:xfrm rot="10800000">
              <a:off x="10786531" y="304805"/>
              <a:ext cx="9122332" cy="3166149"/>
              <a:chOff x="6765851" y="592931"/>
              <a:chExt cx="12073270" cy="4190351"/>
            </a:xfrm>
            <a:grpFill/>
          </p:grpSpPr>
          <p:sp>
            <p:nvSpPr>
              <p:cNvPr id="661" name="Oval 660">
                <a:extLst>
                  <a:ext uri="{FF2B5EF4-FFF2-40B4-BE49-F238E27FC236}">
                    <a16:creationId xmlns:a16="http://schemas.microsoft.com/office/drawing/2014/main" id="{EC974F10-EF80-DB4A-9E20-4A5932D3A1E3}"/>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2" name="Oval 661">
                <a:extLst>
                  <a:ext uri="{FF2B5EF4-FFF2-40B4-BE49-F238E27FC236}">
                    <a16:creationId xmlns:a16="http://schemas.microsoft.com/office/drawing/2014/main" id="{3C32922D-90B3-5746-BF17-FFA6FE2A484B}"/>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3" name="Oval 662">
                <a:extLst>
                  <a:ext uri="{FF2B5EF4-FFF2-40B4-BE49-F238E27FC236}">
                    <a16:creationId xmlns:a16="http://schemas.microsoft.com/office/drawing/2014/main" id="{21FFEE73-959B-4A4F-A07D-E5946784DAA1}"/>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4" name="Oval 663">
                <a:extLst>
                  <a:ext uri="{FF2B5EF4-FFF2-40B4-BE49-F238E27FC236}">
                    <a16:creationId xmlns:a16="http://schemas.microsoft.com/office/drawing/2014/main" id="{EC1080E5-2FCE-E54C-A370-BCB4787C1732}"/>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5" name="Oval 664">
                <a:extLst>
                  <a:ext uri="{FF2B5EF4-FFF2-40B4-BE49-F238E27FC236}">
                    <a16:creationId xmlns:a16="http://schemas.microsoft.com/office/drawing/2014/main" id="{81C0DA27-A242-0D47-977F-8F779FADAD42}"/>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6" name="Oval 665">
                <a:extLst>
                  <a:ext uri="{FF2B5EF4-FFF2-40B4-BE49-F238E27FC236}">
                    <a16:creationId xmlns:a16="http://schemas.microsoft.com/office/drawing/2014/main" id="{17DB9DBF-1F8C-644F-99E3-748448EFE56C}"/>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7" name="Oval 666">
                <a:extLst>
                  <a:ext uri="{FF2B5EF4-FFF2-40B4-BE49-F238E27FC236}">
                    <a16:creationId xmlns:a16="http://schemas.microsoft.com/office/drawing/2014/main" id="{53DDC2E7-2365-3B40-96D5-A05A1979FF2C}"/>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8" name="Oval 667">
                <a:extLst>
                  <a:ext uri="{FF2B5EF4-FFF2-40B4-BE49-F238E27FC236}">
                    <a16:creationId xmlns:a16="http://schemas.microsoft.com/office/drawing/2014/main" id="{61DB8187-B876-DD4C-87A3-B463F4D77915}"/>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9" name="Oval 668">
                <a:extLst>
                  <a:ext uri="{FF2B5EF4-FFF2-40B4-BE49-F238E27FC236}">
                    <a16:creationId xmlns:a16="http://schemas.microsoft.com/office/drawing/2014/main" id="{3AD7F401-4B0B-DD45-A2D5-DF64F87560B9}"/>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0" name="Oval 669">
                <a:extLst>
                  <a:ext uri="{FF2B5EF4-FFF2-40B4-BE49-F238E27FC236}">
                    <a16:creationId xmlns:a16="http://schemas.microsoft.com/office/drawing/2014/main" id="{E6E6707D-B5CF-2241-9E3C-D38C34D2C241}"/>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1" name="Oval 670">
                <a:extLst>
                  <a:ext uri="{FF2B5EF4-FFF2-40B4-BE49-F238E27FC236}">
                    <a16:creationId xmlns:a16="http://schemas.microsoft.com/office/drawing/2014/main" id="{3FFFDE46-078B-584B-BB1E-DF08A0C9D7FB}"/>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2" name="Oval 671">
                <a:extLst>
                  <a:ext uri="{FF2B5EF4-FFF2-40B4-BE49-F238E27FC236}">
                    <a16:creationId xmlns:a16="http://schemas.microsoft.com/office/drawing/2014/main" id="{37840AE1-141B-4142-BE93-81A9944F72E9}"/>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3" name="Oval 672">
                <a:extLst>
                  <a:ext uri="{FF2B5EF4-FFF2-40B4-BE49-F238E27FC236}">
                    <a16:creationId xmlns:a16="http://schemas.microsoft.com/office/drawing/2014/main" id="{812CF3AB-4BD0-9D40-BEB6-04B837E68CDE}"/>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4" name="Oval 673">
                <a:extLst>
                  <a:ext uri="{FF2B5EF4-FFF2-40B4-BE49-F238E27FC236}">
                    <a16:creationId xmlns:a16="http://schemas.microsoft.com/office/drawing/2014/main" id="{7C90593E-B14E-B740-B2F6-3B7F9B3CA1F9}"/>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5" name="Oval 674">
                <a:extLst>
                  <a:ext uri="{FF2B5EF4-FFF2-40B4-BE49-F238E27FC236}">
                    <a16:creationId xmlns:a16="http://schemas.microsoft.com/office/drawing/2014/main" id="{20AC11DA-9763-A34F-9BDF-3852459CA9AA}"/>
                  </a:ext>
                </a:extLst>
              </p:cNvPr>
              <p:cNvSpPr/>
              <p:nvPr/>
            </p:nvSpPr>
            <p:spPr>
              <a:xfrm>
                <a:off x="17009359" y="781209"/>
                <a:ext cx="170120" cy="1701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6" name="Oval 675">
                <a:extLst>
                  <a:ext uri="{FF2B5EF4-FFF2-40B4-BE49-F238E27FC236}">
                    <a16:creationId xmlns:a16="http://schemas.microsoft.com/office/drawing/2014/main" id="{C7C2DA37-A888-D54E-A38D-1B0D1AC00557}"/>
                  </a:ext>
                </a:extLst>
              </p:cNvPr>
              <p:cNvSpPr/>
              <p:nvPr/>
            </p:nvSpPr>
            <p:spPr>
              <a:xfrm>
                <a:off x="17509241" y="1776254"/>
                <a:ext cx="170120" cy="1701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7" name="Oval 676">
                <a:extLst>
                  <a:ext uri="{FF2B5EF4-FFF2-40B4-BE49-F238E27FC236}">
                    <a16:creationId xmlns:a16="http://schemas.microsoft.com/office/drawing/2014/main" id="{BE5BA3BF-7B31-B94C-B4A1-207540AEB231}"/>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78" name="Oval 677">
                <a:extLst>
                  <a:ext uri="{FF2B5EF4-FFF2-40B4-BE49-F238E27FC236}">
                    <a16:creationId xmlns:a16="http://schemas.microsoft.com/office/drawing/2014/main" id="{705B75EB-9FF1-5948-8BE2-E2C73B23219A}"/>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nvGrpSpPr>
            <p:cNvPr id="642" name="Group 641">
              <a:extLst>
                <a:ext uri="{FF2B5EF4-FFF2-40B4-BE49-F238E27FC236}">
                  <a16:creationId xmlns:a16="http://schemas.microsoft.com/office/drawing/2014/main" id="{1F54180D-94B7-5C46-833F-ACE6075F31FD}"/>
                </a:ext>
              </a:extLst>
            </p:cNvPr>
            <p:cNvGrpSpPr/>
            <p:nvPr/>
          </p:nvGrpSpPr>
          <p:grpSpPr>
            <a:xfrm rot="10800000">
              <a:off x="7907867" y="2158166"/>
              <a:ext cx="6417733" cy="2227446"/>
              <a:chOff x="6765851" y="592931"/>
              <a:chExt cx="12073270" cy="4190351"/>
            </a:xfrm>
            <a:grpFill/>
          </p:grpSpPr>
          <p:sp>
            <p:nvSpPr>
              <p:cNvPr id="643" name="Oval 642">
                <a:extLst>
                  <a:ext uri="{FF2B5EF4-FFF2-40B4-BE49-F238E27FC236}">
                    <a16:creationId xmlns:a16="http://schemas.microsoft.com/office/drawing/2014/main" id="{A31ED468-1228-AA40-A545-81E465ABA525}"/>
                  </a:ext>
                </a:extLst>
              </p:cNvPr>
              <p:cNvSpPr/>
              <p:nvPr/>
            </p:nvSpPr>
            <p:spPr>
              <a:xfrm>
                <a:off x="9845749" y="2232837"/>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44" name="Oval 643">
                <a:extLst>
                  <a:ext uri="{FF2B5EF4-FFF2-40B4-BE49-F238E27FC236}">
                    <a16:creationId xmlns:a16="http://schemas.microsoft.com/office/drawing/2014/main" id="{73D08A23-54CE-E447-B24C-4ABC488C47EF}"/>
                  </a:ext>
                </a:extLst>
              </p:cNvPr>
              <p:cNvSpPr/>
              <p:nvPr/>
            </p:nvSpPr>
            <p:spPr>
              <a:xfrm>
                <a:off x="8534400" y="31837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45" name="Oval 644">
                <a:extLst>
                  <a:ext uri="{FF2B5EF4-FFF2-40B4-BE49-F238E27FC236}">
                    <a16:creationId xmlns:a16="http://schemas.microsoft.com/office/drawing/2014/main" id="{DD4FBC00-2FE9-F545-8F78-278E8A026CED}"/>
                  </a:ext>
                </a:extLst>
              </p:cNvPr>
              <p:cNvSpPr/>
              <p:nvPr/>
            </p:nvSpPr>
            <p:spPr>
              <a:xfrm>
                <a:off x="164592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46" name="Oval 645">
                <a:extLst>
                  <a:ext uri="{FF2B5EF4-FFF2-40B4-BE49-F238E27FC236}">
                    <a16:creationId xmlns:a16="http://schemas.microsoft.com/office/drawing/2014/main" id="{FCE9FDC7-16E7-EE44-8630-09A1BF448083}"/>
                  </a:ext>
                </a:extLst>
              </p:cNvPr>
              <p:cNvSpPr/>
              <p:nvPr/>
            </p:nvSpPr>
            <p:spPr>
              <a:xfrm>
                <a:off x="18669000" y="2116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47" name="Oval 646">
                <a:extLst>
                  <a:ext uri="{FF2B5EF4-FFF2-40B4-BE49-F238E27FC236}">
                    <a16:creationId xmlns:a16="http://schemas.microsoft.com/office/drawing/2014/main" id="{D3E80FF6-B8DE-0246-A311-6C127DC8844F}"/>
                  </a:ext>
                </a:extLst>
              </p:cNvPr>
              <p:cNvSpPr/>
              <p:nvPr/>
            </p:nvSpPr>
            <p:spPr>
              <a:xfrm>
                <a:off x="7924800" y="2726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48" name="Oval 647">
                <a:extLst>
                  <a:ext uri="{FF2B5EF4-FFF2-40B4-BE49-F238E27FC236}">
                    <a16:creationId xmlns:a16="http://schemas.microsoft.com/office/drawing/2014/main" id="{D3335D40-1EBB-9847-B3CE-B01E07C8A07C}"/>
                  </a:ext>
                </a:extLst>
              </p:cNvPr>
              <p:cNvSpPr/>
              <p:nvPr/>
            </p:nvSpPr>
            <p:spPr>
              <a:xfrm>
                <a:off x="11052048" y="206511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49" name="Oval 648">
                <a:extLst>
                  <a:ext uri="{FF2B5EF4-FFF2-40B4-BE49-F238E27FC236}">
                    <a16:creationId xmlns:a16="http://schemas.microsoft.com/office/drawing/2014/main" id="{22B565B1-FB21-2C45-94C9-6192D6575BFB}"/>
                  </a:ext>
                </a:extLst>
              </p:cNvPr>
              <p:cNvSpPr/>
              <p:nvPr/>
            </p:nvSpPr>
            <p:spPr>
              <a:xfrm>
                <a:off x="7607099" y="461316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0" name="Oval 649">
                <a:extLst>
                  <a:ext uri="{FF2B5EF4-FFF2-40B4-BE49-F238E27FC236}">
                    <a16:creationId xmlns:a16="http://schemas.microsoft.com/office/drawing/2014/main" id="{1BE8C1FF-769B-4F4E-8037-20068988C58C}"/>
                  </a:ext>
                </a:extLst>
              </p:cNvPr>
              <p:cNvSpPr/>
              <p:nvPr/>
            </p:nvSpPr>
            <p:spPr>
              <a:xfrm>
                <a:off x="15300251" y="2991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1" name="Oval 650">
                <a:extLst>
                  <a:ext uri="{FF2B5EF4-FFF2-40B4-BE49-F238E27FC236}">
                    <a16:creationId xmlns:a16="http://schemas.microsoft.com/office/drawing/2014/main" id="{BDF89DA8-56C8-F144-91B3-7227C53A189F}"/>
                  </a:ext>
                </a:extLst>
              </p:cNvPr>
              <p:cNvSpPr/>
              <p:nvPr/>
            </p:nvSpPr>
            <p:spPr>
              <a:xfrm>
                <a:off x="17510051" y="31440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2" name="Oval 651">
                <a:extLst>
                  <a:ext uri="{FF2B5EF4-FFF2-40B4-BE49-F238E27FC236}">
                    <a16:creationId xmlns:a16="http://schemas.microsoft.com/office/drawing/2014/main" id="{4B1C1BD4-4839-BC41-9A2D-168E855B81B1}"/>
                  </a:ext>
                </a:extLst>
              </p:cNvPr>
              <p:cNvSpPr/>
              <p:nvPr/>
            </p:nvSpPr>
            <p:spPr>
              <a:xfrm>
                <a:off x="6765851" y="3753625"/>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3" name="Oval 652">
                <a:extLst>
                  <a:ext uri="{FF2B5EF4-FFF2-40B4-BE49-F238E27FC236}">
                    <a16:creationId xmlns:a16="http://schemas.microsoft.com/office/drawing/2014/main" id="{C30D35D2-A9A2-CF43-B458-8BD928AD9F3C}"/>
                  </a:ext>
                </a:extLst>
              </p:cNvPr>
              <p:cNvSpPr/>
              <p:nvPr/>
            </p:nvSpPr>
            <p:spPr>
              <a:xfrm>
                <a:off x="179070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4" name="Oval 653">
                <a:extLst>
                  <a:ext uri="{FF2B5EF4-FFF2-40B4-BE49-F238E27FC236}">
                    <a16:creationId xmlns:a16="http://schemas.microsoft.com/office/drawing/2014/main" id="{0BB1CEB3-930D-4E44-BB1A-8BB16D4C42B4}"/>
                  </a:ext>
                </a:extLst>
              </p:cNvPr>
              <p:cNvSpPr/>
              <p:nvPr/>
            </p:nvSpPr>
            <p:spPr>
              <a:xfrm>
                <a:off x="11353800" y="592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5" name="Oval 654">
                <a:extLst>
                  <a:ext uri="{FF2B5EF4-FFF2-40B4-BE49-F238E27FC236}">
                    <a16:creationId xmlns:a16="http://schemas.microsoft.com/office/drawing/2014/main" id="{0CB8E2BC-98D8-574B-B523-EBB28576AC9F}"/>
                  </a:ext>
                </a:extLst>
              </p:cNvPr>
              <p:cNvSpPr/>
              <p:nvPr/>
            </p:nvSpPr>
            <p:spPr>
              <a:xfrm>
                <a:off x="10134600" y="6691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6" name="Oval 655">
                <a:extLst>
                  <a:ext uri="{FF2B5EF4-FFF2-40B4-BE49-F238E27FC236}">
                    <a16:creationId xmlns:a16="http://schemas.microsoft.com/office/drawing/2014/main" id="{AD22199E-8BEC-AE44-932B-B10A1A180443}"/>
                  </a:ext>
                </a:extLst>
              </p:cNvPr>
              <p:cNvSpPr/>
              <p:nvPr/>
            </p:nvSpPr>
            <p:spPr>
              <a:xfrm>
                <a:off x="13030200" y="1735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7" name="Oval 656">
                <a:extLst>
                  <a:ext uri="{FF2B5EF4-FFF2-40B4-BE49-F238E27FC236}">
                    <a16:creationId xmlns:a16="http://schemas.microsoft.com/office/drawing/2014/main" id="{63127FE3-EB06-5E42-B658-BE0ABA0CA982}"/>
                  </a:ext>
                </a:extLst>
              </p:cNvPr>
              <p:cNvSpPr/>
              <p:nvPr/>
            </p:nvSpPr>
            <p:spPr>
              <a:xfrm>
                <a:off x="16992600" y="9739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8" name="Oval 657">
                <a:extLst>
                  <a:ext uri="{FF2B5EF4-FFF2-40B4-BE49-F238E27FC236}">
                    <a16:creationId xmlns:a16="http://schemas.microsoft.com/office/drawing/2014/main" id="{2C267AF7-8CD6-1B40-992D-989BDE632C1A}"/>
                  </a:ext>
                </a:extLst>
              </p:cNvPr>
              <p:cNvSpPr/>
              <p:nvPr/>
            </p:nvSpPr>
            <p:spPr>
              <a:xfrm>
                <a:off x="17526000" y="1583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9" name="Oval 658">
                <a:extLst>
                  <a:ext uri="{FF2B5EF4-FFF2-40B4-BE49-F238E27FC236}">
                    <a16:creationId xmlns:a16="http://schemas.microsoft.com/office/drawing/2014/main" id="{6C2A1137-419B-FD45-9B69-216468F501CD}"/>
                  </a:ext>
                </a:extLst>
              </p:cNvPr>
              <p:cNvSpPr/>
              <p:nvPr/>
            </p:nvSpPr>
            <p:spPr>
              <a:xfrm>
                <a:off x="8534400" y="19645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60" name="Oval 659">
                <a:extLst>
                  <a:ext uri="{FF2B5EF4-FFF2-40B4-BE49-F238E27FC236}">
                    <a16:creationId xmlns:a16="http://schemas.microsoft.com/office/drawing/2014/main" id="{26DC0DF9-34FC-904F-8ED6-DB12FCE35131}"/>
                  </a:ext>
                </a:extLst>
              </p:cNvPr>
              <p:cNvSpPr/>
              <p:nvPr/>
            </p:nvSpPr>
            <p:spPr>
              <a:xfrm>
                <a:off x="9525000" y="2650331"/>
                <a:ext cx="170121" cy="17012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grpSp>
      <p:grpSp>
        <p:nvGrpSpPr>
          <p:cNvPr id="706" name="USERS TEXT">
            <a:extLst>
              <a:ext uri="{FF2B5EF4-FFF2-40B4-BE49-F238E27FC236}">
                <a16:creationId xmlns:a16="http://schemas.microsoft.com/office/drawing/2014/main" id="{32AFE7A3-102E-C649-9BD5-8C64F0874235}"/>
              </a:ext>
            </a:extLst>
          </p:cNvPr>
          <p:cNvGrpSpPr>
            <a:grpSpLocks noChangeAspect="1"/>
          </p:cNvGrpSpPr>
          <p:nvPr/>
        </p:nvGrpSpPr>
        <p:grpSpPr>
          <a:xfrm>
            <a:off x="4419374" y="2907356"/>
            <a:ext cx="1442470" cy="412621"/>
            <a:chOff x="9640954" y="3031331"/>
            <a:chExt cx="2594366" cy="593698"/>
          </a:xfrm>
        </p:grpSpPr>
        <p:sp>
          <p:nvSpPr>
            <p:cNvPr id="707" name="Rounded Rectangle 706">
              <a:extLst>
                <a:ext uri="{FF2B5EF4-FFF2-40B4-BE49-F238E27FC236}">
                  <a16:creationId xmlns:a16="http://schemas.microsoft.com/office/drawing/2014/main" id="{0083DA73-B724-754D-950C-903434452AF9}"/>
                </a:ext>
              </a:extLst>
            </p:cNvPr>
            <p:cNvSpPr/>
            <p:nvPr/>
          </p:nvSpPr>
          <p:spPr>
            <a:xfrm>
              <a:off x="9640957" y="3031331"/>
              <a:ext cx="2594363" cy="593698"/>
            </a:xfrm>
            <a:prstGeom prst="roundRect">
              <a:avLst>
                <a:gd name="adj" fmla="val 50000"/>
              </a:avLst>
            </a:prstGeom>
            <a:solidFill>
              <a:schemeClr val="accent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708" name="Users text">
              <a:extLst>
                <a:ext uri="{FF2B5EF4-FFF2-40B4-BE49-F238E27FC236}">
                  <a16:creationId xmlns:a16="http://schemas.microsoft.com/office/drawing/2014/main" id="{C124E303-68B9-E048-809E-5CAD6C2E85D9}"/>
                </a:ext>
              </a:extLst>
            </p:cNvPr>
            <p:cNvSpPr txBox="1"/>
            <p:nvPr/>
          </p:nvSpPr>
          <p:spPr>
            <a:xfrm>
              <a:off x="9640954" y="3097640"/>
              <a:ext cx="2153901" cy="487127"/>
            </a:xfrm>
            <a:prstGeom prst="rect">
              <a:avLst/>
            </a:prstGeom>
            <a:effectLst/>
          </p:spPr>
          <p:txBody>
            <a:bodyPr wrap="square" rtlCol="0" anchor="ctr">
              <a:spAutoFit/>
            </a:bodyPr>
            <a:lstStyle/>
            <a:p>
              <a:pPr marL="0" marR="0" lvl="0" indent="0" algn="ctr" defTabSz="60957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0D274D"/>
                  </a:solidFill>
                  <a:effectLst/>
                  <a:uLnTx/>
                  <a:uFillTx/>
                  <a:latin typeface="CiscoSansTT ExtraLight"/>
                  <a:ea typeface="Arial" charset="0"/>
                  <a:cs typeface="CiscoSansTT" panose="020B0503020201020303" pitchFamily="34" charset="0"/>
                </a:rPr>
                <a:t>Users</a:t>
              </a:r>
            </a:p>
          </p:txBody>
        </p:sp>
      </p:grpSp>
      <p:grpSp>
        <p:nvGrpSpPr>
          <p:cNvPr id="697" name="DEVICES TEXT">
            <a:extLst>
              <a:ext uri="{FF2B5EF4-FFF2-40B4-BE49-F238E27FC236}">
                <a16:creationId xmlns:a16="http://schemas.microsoft.com/office/drawing/2014/main" id="{0B1AA301-FDDC-5240-BA33-7EF694D430D6}"/>
              </a:ext>
            </a:extLst>
          </p:cNvPr>
          <p:cNvGrpSpPr>
            <a:grpSpLocks noChangeAspect="1"/>
          </p:cNvGrpSpPr>
          <p:nvPr/>
        </p:nvGrpSpPr>
        <p:grpSpPr>
          <a:xfrm>
            <a:off x="4203539" y="3642510"/>
            <a:ext cx="1677249" cy="412621"/>
            <a:chOff x="15080155" y="3031331"/>
            <a:chExt cx="3016627" cy="593698"/>
          </a:xfrm>
        </p:grpSpPr>
        <p:sp>
          <p:nvSpPr>
            <p:cNvPr id="698" name="Rounded Rectangle 697">
              <a:extLst>
                <a:ext uri="{FF2B5EF4-FFF2-40B4-BE49-F238E27FC236}">
                  <a16:creationId xmlns:a16="http://schemas.microsoft.com/office/drawing/2014/main" id="{5C3D2A20-188E-074D-BDA8-6AE7ABB4ED32}"/>
                </a:ext>
              </a:extLst>
            </p:cNvPr>
            <p:cNvSpPr/>
            <p:nvPr/>
          </p:nvSpPr>
          <p:spPr>
            <a:xfrm>
              <a:off x="15186995" y="3031331"/>
              <a:ext cx="2909787" cy="593698"/>
            </a:xfrm>
            <a:prstGeom prst="roundRect">
              <a:avLst>
                <a:gd name="adj" fmla="val 50000"/>
              </a:avLst>
            </a:prstGeom>
            <a:solidFill>
              <a:schemeClr val="accent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99" name="Devices text">
              <a:extLst>
                <a:ext uri="{FF2B5EF4-FFF2-40B4-BE49-F238E27FC236}">
                  <a16:creationId xmlns:a16="http://schemas.microsoft.com/office/drawing/2014/main" id="{342927BE-B627-E44D-8505-01E47C11CB74}"/>
                </a:ext>
              </a:extLst>
            </p:cNvPr>
            <p:cNvSpPr txBox="1"/>
            <p:nvPr/>
          </p:nvSpPr>
          <p:spPr>
            <a:xfrm>
              <a:off x="15080155" y="3085879"/>
              <a:ext cx="2542087" cy="487127"/>
            </a:xfrm>
            <a:prstGeom prst="rect">
              <a:avLst/>
            </a:prstGeom>
            <a:effectLst/>
          </p:spPr>
          <p:txBody>
            <a:bodyPr wrap="square" rtlCol="0" anchor="ctr">
              <a:spAutoFit/>
            </a:bodyPr>
            <a:lstStyle/>
            <a:p>
              <a:pPr marL="0" marR="0" lvl="0" indent="0" algn="ctr" defTabSz="60957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0D274D"/>
                  </a:solidFill>
                  <a:effectLst/>
                  <a:uLnTx/>
                  <a:uFillTx/>
                  <a:latin typeface="CiscoSansTT ExtraLight"/>
                  <a:ea typeface="Arial" charset="0"/>
                  <a:cs typeface="CiscoSansTT" panose="020B0503020201020303" pitchFamily="34" charset="0"/>
                </a:rPr>
                <a:t>Devices</a:t>
              </a:r>
            </a:p>
          </p:txBody>
        </p:sp>
      </p:grpSp>
      <p:sp>
        <p:nvSpPr>
          <p:cNvPr id="2" name="Title 1"/>
          <p:cNvSpPr>
            <a:spLocks noGrp="1"/>
          </p:cNvSpPr>
          <p:nvPr>
            <p:ph type="title"/>
          </p:nvPr>
        </p:nvSpPr>
        <p:spPr>
          <a:xfrm>
            <a:off x="439577" y="286017"/>
            <a:ext cx="8345488" cy="731837"/>
          </a:xfrm>
        </p:spPr>
        <p:txBody>
          <a:bodyPr/>
          <a:lstStyle/>
          <a:p>
            <a:pPr>
              <a:lnSpc>
                <a:spcPct val="100000"/>
              </a:lnSpc>
            </a:pPr>
            <a:r>
              <a:rPr lang="en-US" dirty="0">
                <a:solidFill>
                  <a:srgbClr val="0D274D"/>
                </a:solidFill>
              </a:rPr>
              <a:t>Today’s network environment creates new </a:t>
            </a:r>
            <a:br>
              <a:rPr lang="en-US" dirty="0">
                <a:solidFill>
                  <a:srgbClr val="0D274D"/>
                </a:solidFill>
              </a:rPr>
            </a:br>
            <a:r>
              <a:rPr lang="en-US" dirty="0">
                <a:solidFill>
                  <a:srgbClr val="0D274D"/>
                </a:solidFill>
              </a:rPr>
              <a:t>demands and challenges for IT  </a:t>
            </a:r>
          </a:p>
        </p:txBody>
      </p:sp>
      <p:grpSp>
        <p:nvGrpSpPr>
          <p:cNvPr id="700" name="DATA TEXT">
            <a:extLst>
              <a:ext uri="{FF2B5EF4-FFF2-40B4-BE49-F238E27FC236}">
                <a16:creationId xmlns:a16="http://schemas.microsoft.com/office/drawing/2014/main" id="{DA3EB083-51EC-DB4B-88C7-617735E991DE}"/>
              </a:ext>
            </a:extLst>
          </p:cNvPr>
          <p:cNvGrpSpPr>
            <a:grpSpLocks noChangeAspect="1"/>
          </p:cNvGrpSpPr>
          <p:nvPr/>
        </p:nvGrpSpPr>
        <p:grpSpPr>
          <a:xfrm>
            <a:off x="7576490" y="3020075"/>
            <a:ext cx="1295753" cy="412620"/>
            <a:chOff x="9246547" y="1550504"/>
            <a:chExt cx="2330491" cy="593698"/>
          </a:xfrm>
        </p:grpSpPr>
        <p:sp>
          <p:nvSpPr>
            <p:cNvPr id="701" name="Rounded Rectangle 700">
              <a:extLst>
                <a:ext uri="{FF2B5EF4-FFF2-40B4-BE49-F238E27FC236}">
                  <a16:creationId xmlns:a16="http://schemas.microsoft.com/office/drawing/2014/main" id="{1466A230-0192-444F-AAA2-65FCDD2F4BF9}"/>
                </a:ext>
              </a:extLst>
            </p:cNvPr>
            <p:cNvSpPr/>
            <p:nvPr/>
          </p:nvSpPr>
          <p:spPr>
            <a:xfrm>
              <a:off x="9246547" y="1550504"/>
              <a:ext cx="2282843" cy="593698"/>
            </a:xfrm>
            <a:prstGeom prst="roundRect">
              <a:avLst>
                <a:gd name="adj" fmla="val 50000"/>
              </a:avLst>
            </a:prstGeom>
            <a:solidFill>
              <a:schemeClr val="accent6">
                <a:lumMod val="60000"/>
                <a:lumOff val="40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702" name="Data text">
              <a:extLst>
                <a:ext uri="{FF2B5EF4-FFF2-40B4-BE49-F238E27FC236}">
                  <a16:creationId xmlns:a16="http://schemas.microsoft.com/office/drawing/2014/main" id="{EA38BC65-92D0-8144-8313-DBD46AB229B1}"/>
                </a:ext>
              </a:extLst>
            </p:cNvPr>
            <p:cNvSpPr txBox="1"/>
            <p:nvPr/>
          </p:nvSpPr>
          <p:spPr>
            <a:xfrm>
              <a:off x="9703205" y="1617413"/>
              <a:ext cx="1873833" cy="487128"/>
            </a:xfrm>
            <a:prstGeom prst="rect">
              <a:avLst/>
            </a:prstGeom>
            <a:effectLst/>
          </p:spPr>
          <p:txBody>
            <a:bodyPr wrap="square" rtlCol="0" anchor="ctr">
              <a:spAutoFit/>
            </a:bodyPr>
            <a:lstStyle/>
            <a:p>
              <a:pPr marL="0" marR="0" lvl="0" indent="0" algn="ctr" defTabSz="60957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0D274D"/>
                  </a:solidFill>
                  <a:effectLst/>
                  <a:uLnTx/>
                  <a:uFillTx/>
                  <a:latin typeface="CiscoSansTT ExtraLight"/>
                  <a:ea typeface="Arial" charset="0"/>
                  <a:cs typeface="CiscoSansTT" panose="020B0503020201020303" pitchFamily="34" charset="0"/>
                </a:rPr>
                <a:t>Data</a:t>
              </a:r>
            </a:p>
          </p:txBody>
        </p:sp>
      </p:grpSp>
      <p:grpSp>
        <p:nvGrpSpPr>
          <p:cNvPr id="703" name="APPLICATIONS TEXT">
            <a:extLst>
              <a:ext uri="{FF2B5EF4-FFF2-40B4-BE49-F238E27FC236}">
                <a16:creationId xmlns:a16="http://schemas.microsoft.com/office/drawing/2014/main" id="{00F08909-D243-BF41-9333-02DC3F88EFEB}"/>
              </a:ext>
            </a:extLst>
          </p:cNvPr>
          <p:cNvGrpSpPr>
            <a:grpSpLocks noChangeAspect="1"/>
          </p:cNvGrpSpPr>
          <p:nvPr/>
        </p:nvGrpSpPr>
        <p:grpSpPr>
          <a:xfrm>
            <a:off x="7595466" y="2240145"/>
            <a:ext cx="1264846" cy="412621"/>
            <a:chOff x="14402921" y="1550504"/>
            <a:chExt cx="2274898" cy="593698"/>
          </a:xfrm>
        </p:grpSpPr>
        <p:sp>
          <p:nvSpPr>
            <p:cNvPr id="704" name="Rounded Rectangle 703">
              <a:extLst>
                <a:ext uri="{FF2B5EF4-FFF2-40B4-BE49-F238E27FC236}">
                  <a16:creationId xmlns:a16="http://schemas.microsoft.com/office/drawing/2014/main" id="{CDD6B0B9-0E1A-6F44-B9E8-4B07BC7BC027}"/>
                </a:ext>
              </a:extLst>
            </p:cNvPr>
            <p:cNvSpPr/>
            <p:nvPr/>
          </p:nvSpPr>
          <p:spPr>
            <a:xfrm>
              <a:off x="14402921" y="1550504"/>
              <a:ext cx="2274898" cy="593698"/>
            </a:xfrm>
            <a:prstGeom prst="roundRect">
              <a:avLst>
                <a:gd name="adj" fmla="val 50000"/>
              </a:avLst>
            </a:prstGeom>
            <a:solidFill>
              <a:schemeClr val="accent5">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705" name="Applications text">
              <a:extLst>
                <a:ext uri="{FF2B5EF4-FFF2-40B4-BE49-F238E27FC236}">
                  <a16:creationId xmlns:a16="http://schemas.microsoft.com/office/drawing/2014/main" id="{AA1758DA-71EE-1B43-8898-1872B0778E08}"/>
                </a:ext>
              </a:extLst>
            </p:cNvPr>
            <p:cNvSpPr txBox="1"/>
            <p:nvPr/>
          </p:nvSpPr>
          <p:spPr>
            <a:xfrm>
              <a:off x="14863443" y="1604130"/>
              <a:ext cx="1642880" cy="487127"/>
            </a:xfrm>
            <a:prstGeom prst="rect">
              <a:avLst/>
            </a:prstGeom>
            <a:effectLst/>
          </p:spPr>
          <p:txBody>
            <a:bodyPr wrap="square" rtlCol="0" anchor="ctr">
              <a:spAutoFit/>
            </a:bodyPr>
            <a:lstStyle/>
            <a:p>
              <a:pPr marL="0" marR="0" lvl="0" indent="0" algn="ctr" defTabSz="60957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0D274D"/>
                  </a:solidFill>
                  <a:effectLst/>
                  <a:uLnTx/>
                  <a:uFillTx/>
                  <a:latin typeface="CiscoSansTT ExtraLight"/>
                  <a:ea typeface="Arial" charset="0"/>
                  <a:cs typeface="CiscoSansTT" panose="020B0503020201020303" pitchFamily="34" charset="0"/>
                </a:rPr>
                <a:t>Apps</a:t>
              </a:r>
            </a:p>
          </p:txBody>
        </p:sp>
      </p:grpSp>
      <p:pic>
        <p:nvPicPr>
          <p:cNvPr id="709" name="Picture 708">
            <a:extLst>
              <a:ext uri="{FF2B5EF4-FFF2-40B4-BE49-F238E27FC236}">
                <a16:creationId xmlns:a16="http://schemas.microsoft.com/office/drawing/2014/main" id="{A5E4A120-5CAC-B248-A0A9-F2E816D4E2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6943" y="1209074"/>
            <a:ext cx="2203712" cy="4776019"/>
          </a:xfrm>
          <a:prstGeom prst="rect">
            <a:avLst/>
          </a:prstGeom>
        </p:spPr>
      </p:pic>
      <p:pic>
        <p:nvPicPr>
          <p:cNvPr id="711" name="Picture 710">
            <a:extLst>
              <a:ext uri="{FF2B5EF4-FFF2-40B4-BE49-F238E27FC236}">
                <a16:creationId xmlns:a16="http://schemas.microsoft.com/office/drawing/2014/main" id="{9A3B6826-366B-4C43-BC76-E0768AACCD76}"/>
              </a:ext>
            </a:extLst>
          </p:cNvPr>
          <p:cNvPicPr>
            <a:picLocks noChangeAspect="1"/>
          </p:cNvPicPr>
          <p:nvPr/>
        </p:nvPicPr>
        <p:blipFill>
          <a:blip r:embed="rId5" cstate="email">
            <a:alphaModFix/>
            <a:extLst>
              <a:ext uri="{28A0092B-C50C-407E-A947-70E740481C1C}">
                <a14:useLocalDpi xmlns:a14="http://schemas.microsoft.com/office/drawing/2010/main"/>
              </a:ext>
            </a:extLst>
          </a:blip>
          <a:stretch>
            <a:fillRect/>
          </a:stretch>
        </p:blipFill>
        <p:spPr>
          <a:xfrm rot="19800000">
            <a:off x="6254409" y="2027550"/>
            <a:ext cx="1264192" cy="1264192"/>
          </a:xfrm>
          <a:prstGeom prst="rect">
            <a:avLst/>
          </a:prstGeom>
        </p:spPr>
      </p:pic>
      <p:sp>
        <p:nvSpPr>
          <p:cNvPr id="712" name="TextBox 711">
            <a:extLst>
              <a:ext uri="{FF2B5EF4-FFF2-40B4-BE49-F238E27FC236}">
                <a16:creationId xmlns:a16="http://schemas.microsoft.com/office/drawing/2014/main" id="{DBDAABA0-A2F5-FD48-8627-F929D8F81299}"/>
              </a:ext>
            </a:extLst>
          </p:cNvPr>
          <p:cNvSpPr txBox="1"/>
          <p:nvPr/>
        </p:nvSpPr>
        <p:spPr>
          <a:xfrm rot="5400000">
            <a:off x="782097" y="366066"/>
            <a:ext cx="1357407" cy="3393942"/>
          </a:xfrm>
          <a:prstGeom prst="round2SameRect">
            <a:avLst>
              <a:gd name="adj1" fmla="val 50000"/>
              <a:gd name="adj2" fmla="val 0"/>
            </a:avLst>
          </a:prstGeom>
          <a:solidFill>
            <a:schemeClr val="bg2">
              <a:lumMod val="85000"/>
            </a:schemeClr>
          </a:solidFill>
        </p:spPr>
        <p:txBody>
          <a:bodyPr vert="vert270" wrap="square" lIns="0" tIns="91440" rIns="0" bIns="548640" rtlCol="0" anchor="ctr">
            <a:noAutofit/>
          </a:bodyPr>
          <a:lstStyle/>
          <a:p>
            <a:pPr marL="0" marR="0" lvl="0" indent="0" algn="l" defTabSz="60957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a:ea typeface="Arial" charset="0"/>
                <a:cs typeface="Arial" charset="0"/>
              </a:rPr>
              <a:t>CIOs are required to manage a set of constantly changing variables</a:t>
            </a:r>
          </a:p>
        </p:txBody>
      </p:sp>
      <p:sp>
        <p:nvSpPr>
          <p:cNvPr id="338" name="Rectangle 337">
            <a:extLst>
              <a:ext uri="{FF2B5EF4-FFF2-40B4-BE49-F238E27FC236}">
                <a16:creationId xmlns:a16="http://schemas.microsoft.com/office/drawing/2014/main" id="{9D7D1D83-6C03-4505-8E7F-F18F2B118C48}"/>
              </a:ext>
            </a:extLst>
          </p:cNvPr>
          <p:cNvSpPr/>
          <p:nvPr/>
        </p:nvSpPr>
        <p:spPr>
          <a:xfrm>
            <a:off x="106271" y="3231095"/>
            <a:ext cx="3118633" cy="73866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iscoSansTT ExtraLight"/>
                <a:ea typeface="ＭＳ Ｐゴシック" charset="0"/>
              </a:rPr>
              <a:t>In 2020, there will be 63 million new devices attaching to enterprise networks per second.*</a:t>
            </a:r>
            <a:endPar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 name="Rectangle 2">
            <a:extLst>
              <a:ext uri="{FF2B5EF4-FFF2-40B4-BE49-F238E27FC236}">
                <a16:creationId xmlns:a16="http://schemas.microsoft.com/office/drawing/2014/main" id="{2C1902C1-36CD-4CE5-88FE-3F5A399C81D9}"/>
              </a:ext>
            </a:extLst>
          </p:cNvPr>
          <p:cNvSpPr/>
          <p:nvPr/>
        </p:nvSpPr>
        <p:spPr>
          <a:xfrm>
            <a:off x="86821" y="4707596"/>
            <a:ext cx="2643851" cy="27699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srgbClr val="FFFFFF">
                    <a:lumMod val="65000"/>
                  </a:srgbClr>
                </a:solidFill>
                <a:effectLst/>
                <a:uLnTx/>
                <a:uFillTx/>
                <a:latin typeface="CiscoSansTT" panose="020B0503020201020303" pitchFamily="34" charset="0"/>
                <a:ea typeface="ＭＳ Ｐゴシック" charset="0"/>
              </a:rPr>
              <a:t>* Gartner, 2017 Strategic Roadmap for Networking</a:t>
            </a:r>
            <a:r>
              <a:rPr kumimoji="0" lang="en-US" sz="600" b="0" i="0" u="none" strike="noStrike" kern="1200" cap="none" spc="0" normalizeH="0" baseline="0" noProof="0" dirty="0">
                <a:ln>
                  <a:noFill/>
                </a:ln>
                <a:solidFill>
                  <a:srgbClr val="FFFFFF">
                    <a:lumMod val="65000"/>
                  </a:srgbClr>
                </a:solidFill>
                <a:effectLst/>
                <a:uLnTx/>
                <a:uFillTx/>
                <a:latin typeface="CiscoSansTT" panose="020B0503020201020303" pitchFamily="34" charset="0"/>
                <a:ea typeface="ＭＳ Ｐゴシック" charset="0"/>
              </a:rPr>
              <a:t>, Danilo </a:t>
            </a:r>
            <a:r>
              <a:rPr kumimoji="0" lang="en-US" sz="600" b="0" i="0" u="none" strike="noStrike" kern="1200" cap="none" spc="0" normalizeH="0" baseline="0" noProof="0" dirty="0" err="1">
                <a:ln>
                  <a:noFill/>
                </a:ln>
                <a:solidFill>
                  <a:srgbClr val="FFFFFF">
                    <a:lumMod val="65000"/>
                  </a:srgbClr>
                </a:solidFill>
                <a:effectLst/>
                <a:uLnTx/>
                <a:uFillTx/>
                <a:latin typeface="CiscoSansTT" panose="020B0503020201020303" pitchFamily="34" charset="0"/>
                <a:ea typeface="ＭＳ Ｐゴシック" charset="0"/>
              </a:rPr>
              <a:t>Ciscato</a:t>
            </a:r>
            <a:r>
              <a:rPr kumimoji="0" lang="en-US" sz="600" b="0" i="0" u="none" strike="noStrike" kern="1200" cap="none" spc="0" normalizeH="0" baseline="0" noProof="0" dirty="0">
                <a:ln>
                  <a:noFill/>
                </a:ln>
                <a:solidFill>
                  <a:srgbClr val="FFFFFF">
                    <a:lumMod val="65000"/>
                  </a:srgbClr>
                </a:solidFill>
                <a:effectLst/>
                <a:uLnTx/>
                <a:uFillTx/>
                <a:latin typeface="CiscoSansTT" panose="020B0503020201020303" pitchFamily="34" charset="0"/>
                <a:ea typeface="ＭＳ Ｐゴシック" charset="0"/>
              </a:rPr>
              <a:t>, Mark </a:t>
            </a:r>
            <a:r>
              <a:rPr kumimoji="0" lang="en-US" sz="600" b="0" i="0" u="none" strike="noStrike" kern="1200" cap="none" spc="0" normalizeH="0" baseline="0" noProof="0" dirty="0" err="1">
                <a:ln>
                  <a:noFill/>
                </a:ln>
                <a:solidFill>
                  <a:srgbClr val="FFFFFF">
                    <a:lumMod val="65000"/>
                  </a:srgbClr>
                </a:solidFill>
                <a:effectLst/>
                <a:uLnTx/>
                <a:uFillTx/>
                <a:latin typeface="CiscoSansTT" panose="020B0503020201020303" pitchFamily="34" charset="0"/>
                <a:ea typeface="ＭＳ Ｐゴシック" charset="0"/>
              </a:rPr>
              <a:t>Fabbi</a:t>
            </a:r>
            <a:r>
              <a:rPr kumimoji="0" lang="en-US" sz="600" b="0" i="0" u="none" strike="noStrike" kern="1200" cap="none" spc="0" normalizeH="0" baseline="0" noProof="0" dirty="0">
                <a:ln>
                  <a:noFill/>
                </a:ln>
                <a:solidFill>
                  <a:srgbClr val="FFFFFF">
                    <a:lumMod val="65000"/>
                  </a:srgbClr>
                </a:solidFill>
                <a:effectLst/>
                <a:uLnTx/>
                <a:uFillTx/>
                <a:latin typeface="CiscoSansTT" panose="020B0503020201020303" pitchFamily="34" charset="0"/>
                <a:ea typeface="ＭＳ Ｐゴシック" charset="0"/>
              </a:rPr>
              <a:t>, Lisa Pierce, February 2017.</a:t>
            </a:r>
            <a:endParaRPr kumimoji="0" lang="en-US" sz="600" b="0" i="0" u="none" strike="noStrike" kern="1200" cap="none" spc="0" normalizeH="0" baseline="0" noProof="0" dirty="0">
              <a:ln>
                <a:noFill/>
              </a:ln>
              <a:solidFill>
                <a:srgbClr val="FFFFFF">
                  <a:lumMod val="65000"/>
                </a:srgbClr>
              </a:solidFill>
              <a:effectLst/>
              <a:uLnTx/>
              <a:uFillTx/>
              <a:latin typeface="Arial" charset="0"/>
              <a:ea typeface="ＭＳ Ｐゴシック" charset="0"/>
            </a:endParaRPr>
          </a:p>
        </p:txBody>
      </p:sp>
      <p:pic>
        <p:nvPicPr>
          <p:cNvPr id="341" name="Picture 340">
            <a:extLst>
              <a:ext uri="{FF2B5EF4-FFF2-40B4-BE49-F238E27FC236}">
                <a16:creationId xmlns:a16="http://schemas.microsoft.com/office/drawing/2014/main" id="{C6AE296C-9934-4E4D-BBB9-05A8545623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25047" y="712409"/>
            <a:ext cx="3650710" cy="5893576"/>
          </a:xfrm>
          <a:prstGeom prst="rect">
            <a:avLst/>
          </a:prstGeom>
        </p:spPr>
      </p:pic>
    </p:spTree>
    <p:extLst>
      <p:ext uri="{BB962C8B-B14F-4D97-AF65-F5344CB8AC3E}">
        <p14:creationId xmlns:p14="http://schemas.microsoft.com/office/powerpoint/2010/main" val="1019637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circle(out)">
                                      <p:cBhvr>
                                        <p:cTn id="7" dur="2000"/>
                                        <p:tgtEl>
                                          <p:spTgt spid="378"/>
                                        </p:tgtEl>
                                      </p:cBhvr>
                                    </p:animEffect>
                                  </p:childTnLst>
                                </p:cTn>
                              </p:par>
                            </p:childTnLst>
                          </p:cTn>
                        </p:par>
                        <p:par>
                          <p:cTn id="8" fill="hold">
                            <p:stCondLst>
                              <p:cond delay="2000"/>
                            </p:stCondLst>
                            <p:childTnLst>
                              <p:par>
                                <p:cTn id="9" presetID="8" presetClass="emph" presetSubtype="0" repeatCount="indefinite" autoRev="1" fill="hold" nodeType="afterEffect">
                                  <p:stCondLst>
                                    <p:cond delay="0"/>
                                  </p:stCondLst>
                                  <p:childTnLst>
                                    <p:animRot by="300000">
                                      <p:cBhvr>
                                        <p:cTn id="10" dur="3000" fill="hold"/>
                                        <p:tgtEl>
                                          <p:spTgt spid="378"/>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3000" fill="hold"/>
                                        <p:tgtEl>
                                          <p:spTgt spid="378"/>
                                        </p:tgtEl>
                                      </p:cBhvr>
                                      <p:by x="95000" y="95000"/>
                                    </p:animScale>
                                  </p:childTnLst>
                                </p:cTn>
                              </p:par>
                              <p:par>
                                <p:cTn id="13" presetID="10" presetClass="entr" presetSubtype="0" fill="hold" nodeType="withEffect">
                                  <p:stCondLst>
                                    <p:cond delay="0"/>
                                  </p:stCondLst>
                                  <p:childTnLst>
                                    <p:set>
                                      <p:cBhvr>
                                        <p:cTn id="14" dur="1" fill="hold">
                                          <p:stCondLst>
                                            <p:cond delay="0"/>
                                          </p:stCondLst>
                                        </p:cTn>
                                        <p:tgtEl>
                                          <p:spTgt spid="406"/>
                                        </p:tgtEl>
                                        <p:attrNameLst>
                                          <p:attrName>style.visibility</p:attrName>
                                        </p:attrNameLst>
                                      </p:cBhvr>
                                      <p:to>
                                        <p:strVal val="visible"/>
                                      </p:to>
                                    </p:set>
                                    <p:animEffect transition="in" filter="fade">
                                      <p:cBhvr>
                                        <p:cTn id="15" dur="500"/>
                                        <p:tgtEl>
                                          <p:spTgt spid="406"/>
                                        </p:tgtEl>
                                      </p:cBhvr>
                                    </p:animEffect>
                                  </p:childTnLst>
                                </p:cTn>
                              </p:par>
                              <p:par>
                                <p:cTn id="16" presetID="22" presetClass="entr" presetSubtype="2" fill="hold" nodeType="withEffect">
                                  <p:stCondLst>
                                    <p:cond delay="0"/>
                                  </p:stCondLst>
                                  <p:childTnLst>
                                    <p:set>
                                      <p:cBhvr>
                                        <p:cTn id="17" dur="1" fill="hold">
                                          <p:stCondLst>
                                            <p:cond delay="0"/>
                                          </p:stCondLst>
                                        </p:cTn>
                                        <p:tgtEl>
                                          <p:spTgt spid="706"/>
                                        </p:tgtEl>
                                        <p:attrNameLst>
                                          <p:attrName>style.visibility</p:attrName>
                                        </p:attrNameLst>
                                      </p:cBhvr>
                                      <p:to>
                                        <p:strVal val="visible"/>
                                      </p:to>
                                    </p:set>
                                    <p:animEffect transition="in" filter="wipe(right)">
                                      <p:cBhvr>
                                        <p:cTn id="18" dur="500"/>
                                        <p:tgtEl>
                                          <p:spTgt spid="706"/>
                                        </p:tgtEl>
                                      </p:cBhvr>
                                    </p:animEffect>
                                  </p:childTnLst>
                                </p:cTn>
                              </p:par>
                              <p:par>
                                <p:cTn id="19" presetID="6" presetClass="emph" presetSubtype="0" repeatCount="indefinite" autoRev="1" fill="hold" nodeType="withEffect">
                                  <p:stCondLst>
                                    <p:cond delay="1000"/>
                                  </p:stCondLst>
                                  <p:childTnLst>
                                    <p:animScale>
                                      <p:cBhvr>
                                        <p:cTn id="20" dur="2000" fill="hold"/>
                                        <p:tgtEl>
                                          <p:spTgt spid="406"/>
                                        </p:tgtEl>
                                      </p:cBhvr>
                                      <p:by x="105000" y="105000"/>
                                    </p:animScale>
                                  </p:childTnLst>
                                </p:cTn>
                              </p:par>
                              <p:par>
                                <p:cTn id="21" presetID="10" presetClass="entr" presetSubtype="0" fill="hold" nodeType="withEffect">
                                  <p:stCondLst>
                                    <p:cond delay="4000"/>
                                  </p:stCondLst>
                                  <p:childTnLst>
                                    <p:set>
                                      <p:cBhvr>
                                        <p:cTn id="22" dur="1" fill="hold">
                                          <p:stCondLst>
                                            <p:cond delay="0"/>
                                          </p:stCondLst>
                                        </p:cTn>
                                        <p:tgtEl>
                                          <p:spTgt spid="639"/>
                                        </p:tgtEl>
                                        <p:attrNameLst>
                                          <p:attrName>style.visibility</p:attrName>
                                        </p:attrNameLst>
                                      </p:cBhvr>
                                      <p:to>
                                        <p:strVal val="visible"/>
                                      </p:to>
                                    </p:set>
                                    <p:animEffect transition="in" filter="fade">
                                      <p:cBhvr>
                                        <p:cTn id="23" dur="500"/>
                                        <p:tgtEl>
                                          <p:spTgt spid="639"/>
                                        </p:tgtEl>
                                      </p:cBhvr>
                                    </p:animEffect>
                                  </p:childTnLst>
                                </p:cTn>
                              </p:par>
                              <p:par>
                                <p:cTn id="24" presetID="22" presetClass="entr" presetSubtype="8" fill="hold" nodeType="withEffect">
                                  <p:stCondLst>
                                    <p:cond delay="4000"/>
                                  </p:stCondLst>
                                  <p:childTnLst>
                                    <p:set>
                                      <p:cBhvr>
                                        <p:cTn id="25" dur="1" fill="hold">
                                          <p:stCondLst>
                                            <p:cond delay="0"/>
                                          </p:stCondLst>
                                        </p:cTn>
                                        <p:tgtEl>
                                          <p:spTgt spid="703"/>
                                        </p:tgtEl>
                                        <p:attrNameLst>
                                          <p:attrName>style.visibility</p:attrName>
                                        </p:attrNameLst>
                                      </p:cBhvr>
                                      <p:to>
                                        <p:strVal val="visible"/>
                                      </p:to>
                                    </p:set>
                                    <p:animEffect transition="in" filter="wipe(left)">
                                      <p:cBhvr>
                                        <p:cTn id="26" dur="500"/>
                                        <p:tgtEl>
                                          <p:spTgt spid="703"/>
                                        </p:tgtEl>
                                      </p:cBhvr>
                                    </p:animEffect>
                                  </p:childTnLst>
                                </p:cTn>
                              </p:par>
                              <p:par>
                                <p:cTn id="27" presetID="6" presetClass="emph" presetSubtype="0" repeatCount="indefinite" autoRev="1" fill="hold" nodeType="withEffect">
                                  <p:stCondLst>
                                    <p:cond delay="5000"/>
                                  </p:stCondLst>
                                  <p:childTnLst>
                                    <p:animScale>
                                      <p:cBhvr>
                                        <p:cTn id="28" dur="2000" fill="hold"/>
                                        <p:tgtEl>
                                          <p:spTgt spid="639"/>
                                        </p:tgtEl>
                                      </p:cBhvr>
                                      <p:by x="105000" y="105000"/>
                                    </p:animScale>
                                  </p:childTnLst>
                                </p:cTn>
                              </p:par>
                              <p:par>
                                <p:cTn id="29" presetID="10" presetClass="entr" presetSubtype="0" fill="hold" nodeType="withEffect">
                                  <p:stCondLst>
                                    <p:cond delay="6000"/>
                                  </p:stCondLst>
                                  <p:childTnLst>
                                    <p:set>
                                      <p:cBhvr>
                                        <p:cTn id="30" dur="1" fill="hold">
                                          <p:stCondLst>
                                            <p:cond delay="0"/>
                                          </p:stCondLst>
                                        </p:cTn>
                                        <p:tgtEl>
                                          <p:spTgt spid="522"/>
                                        </p:tgtEl>
                                        <p:attrNameLst>
                                          <p:attrName>style.visibility</p:attrName>
                                        </p:attrNameLst>
                                      </p:cBhvr>
                                      <p:to>
                                        <p:strVal val="visible"/>
                                      </p:to>
                                    </p:set>
                                    <p:animEffect transition="in" filter="fade">
                                      <p:cBhvr>
                                        <p:cTn id="31" dur="500"/>
                                        <p:tgtEl>
                                          <p:spTgt spid="522"/>
                                        </p:tgtEl>
                                      </p:cBhvr>
                                    </p:animEffect>
                                  </p:childTnLst>
                                </p:cTn>
                              </p:par>
                              <p:par>
                                <p:cTn id="32" presetID="22" presetClass="entr" presetSubtype="8" fill="hold" nodeType="withEffect">
                                  <p:stCondLst>
                                    <p:cond delay="6000"/>
                                  </p:stCondLst>
                                  <p:childTnLst>
                                    <p:set>
                                      <p:cBhvr>
                                        <p:cTn id="33" dur="1" fill="hold">
                                          <p:stCondLst>
                                            <p:cond delay="0"/>
                                          </p:stCondLst>
                                        </p:cTn>
                                        <p:tgtEl>
                                          <p:spTgt spid="700"/>
                                        </p:tgtEl>
                                        <p:attrNameLst>
                                          <p:attrName>style.visibility</p:attrName>
                                        </p:attrNameLst>
                                      </p:cBhvr>
                                      <p:to>
                                        <p:strVal val="visible"/>
                                      </p:to>
                                    </p:set>
                                    <p:animEffect transition="in" filter="wipe(left)">
                                      <p:cBhvr>
                                        <p:cTn id="34" dur="500"/>
                                        <p:tgtEl>
                                          <p:spTgt spid="700"/>
                                        </p:tgtEl>
                                      </p:cBhvr>
                                    </p:animEffect>
                                  </p:childTnLst>
                                </p:cTn>
                              </p:par>
                              <p:par>
                                <p:cTn id="35" presetID="6" presetClass="emph" presetSubtype="0" repeatCount="indefinite" autoRev="1" fill="hold" nodeType="withEffect">
                                  <p:stCondLst>
                                    <p:cond delay="7000"/>
                                  </p:stCondLst>
                                  <p:childTnLst>
                                    <p:animScale>
                                      <p:cBhvr>
                                        <p:cTn id="36" dur="2000" fill="hold"/>
                                        <p:tgtEl>
                                          <p:spTgt spid="522"/>
                                        </p:tgtEl>
                                      </p:cBhvr>
                                      <p:by x="105000" y="105000"/>
                                    </p:animScale>
                                  </p:childTnLst>
                                </p:cTn>
                              </p:par>
                              <p:par>
                                <p:cTn id="37" presetID="10" presetClass="entr" presetSubtype="0" fill="hold" nodeType="withEffect">
                                  <p:stCondLst>
                                    <p:cond delay="2000"/>
                                  </p:stCondLst>
                                  <p:childTnLst>
                                    <p:set>
                                      <p:cBhvr>
                                        <p:cTn id="38" dur="1" fill="hold">
                                          <p:stCondLst>
                                            <p:cond delay="0"/>
                                          </p:stCondLst>
                                        </p:cTn>
                                        <p:tgtEl>
                                          <p:spTgt spid="464"/>
                                        </p:tgtEl>
                                        <p:attrNameLst>
                                          <p:attrName>style.visibility</p:attrName>
                                        </p:attrNameLst>
                                      </p:cBhvr>
                                      <p:to>
                                        <p:strVal val="visible"/>
                                      </p:to>
                                    </p:set>
                                    <p:animEffect transition="in" filter="fade">
                                      <p:cBhvr>
                                        <p:cTn id="39" dur="500"/>
                                        <p:tgtEl>
                                          <p:spTgt spid="464"/>
                                        </p:tgtEl>
                                      </p:cBhvr>
                                    </p:animEffect>
                                  </p:childTnLst>
                                </p:cTn>
                              </p:par>
                              <p:par>
                                <p:cTn id="40" presetID="22" presetClass="entr" presetSubtype="2" fill="hold" nodeType="withEffect">
                                  <p:stCondLst>
                                    <p:cond delay="2000"/>
                                  </p:stCondLst>
                                  <p:childTnLst>
                                    <p:set>
                                      <p:cBhvr>
                                        <p:cTn id="41" dur="1" fill="hold">
                                          <p:stCondLst>
                                            <p:cond delay="0"/>
                                          </p:stCondLst>
                                        </p:cTn>
                                        <p:tgtEl>
                                          <p:spTgt spid="697"/>
                                        </p:tgtEl>
                                        <p:attrNameLst>
                                          <p:attrName>style.visibility</p:attrName>
                                        </p:attrNameLst>
                                      </p:cBhvr>
                                      <p:to>
                                        <p:strVal val="visible"/>
                                      </p:to>
                                    </p:set>
                                    <p:animEffect transition="in" filter="wipe(right)">
                                      <p:cBhvr>
                                        <p:cTn id="42" dur="500"/>
                                        <p:tgtEl>
                                          <p:spTgt spid="697"/>
                                        </p:tgtEl>
                                      </p:cBhvr>
                                    </p:animEffect>
                                  </p:childTnLst>
                                </p:cTn>
                              </p:par>
                              <p:par>
                                <p:cTn id="43" presetID="6" presetClass="emph" presetSubtype="0" repeatCount="indefinite" autoRev="1" fill="hold" nodeType="withEffect">
                                  <p:stCondLst>
                                    <p:cond delay="3000"/>
                                  </p:stCondLst>
                                  <p:childTnLst>
                                    <p:animScale>
                                      <p:cBhvr>
                                        <p:cTn id="44" dur="2000" fill="hold"/>
                                        <p:tgtEl>
                                          <p:spTgt spid="464"/>
                                        </p:tgtEl>
                                      </p:cBhvr>
                                      <p:by x="105000" y="105000"/>
                                    </p:animScale>
                                  </p:childTnLst>
                                </p:cTn>
                              </p:par>
                              <p:par>
                                <p:cTn id="45" presetID="10" presetClass="entr" presetSubtype="0" fill="hold" grpId="0" nodeType="withEffect">
                                  <p:stCondLst>
                                    <p:cond delay="0"/>
                                  </p:stCondLst>
                                  <p:childTnLst>
                                    <p:set>
                                      <p:cBhvr>
                                        <p:cTn id="46" dur="1" fill="hold">
                                          <p:stCondLst>
                                            <p:cond delay="0"/>
                                          </p:stCondLst>
                                        </p:cTn>
                                        <p:tgtEl>
                                          <p:spTgt spid="712"/>
                                        </p:tgtEl>
                                        <p:attrNameLst>
                                          <p:attrName>style.visibility</p:attrName>
                                        </p:attrNameLst>
                                      </p:cBhvr>
                                      <p:to>
                                        <p:strVal val="visible"/>
                                      </p:to>
                                    </p:set>
                                    <p:animEffect transition="in" filter="fade">
                                      <p:cBhvr>
                                        <p:cTn id="47" dur="500"/>
                                        <p:tgtEl>
                                          <p:spTgt spid="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256" y="321797"/>
            <a:ext cx="8345488" cy="731837"/>
          </a:xfrm>
        </p:spPr>
        <p:txBody>
          <a:bodyPr anchor="t"/>
          <a:lstStyle/>
          <a:p>
            <a:r>
              <a:rPr lang="en-US" dirty="0">
                <a:solidFill>
                  <a:srgbClr val="0D274D"/>
                </a:solidFill>
                <a:latin typeface="+mn-lt"/>
              </a:rPr>
              <a:t>Cisco DNA Assurance</a:t>
            </a:r>
            <a:br>
              <a:rPr lang="en-US" dirty="0">
                <a:solidFill>
                  <a:srgbClr val="0D274D"/>
                </a:solidFill>
                <a:latin typeface="+mn-lt"/>
              </a:rPr>
            </a:br>
            <a:r>
              <a:rPr lang="en-US" sz="2000" dirty="0">
                <a:solidFill>
                  <a:srgbClr val="0D274D"/>
                </a:solidFill>
                <a:latin typeface="+mn-lt"/>
              </a:rPr>
              <a:t>Verify that automation changes align with intent</a:t>
            </a:r>
          </a:p>
        </p:txBody>
      </p:sp>
      <p:sp>
        <p:nvSpPr>
          <p:cNvPr id="109" name="Oval 108"/>
          <p:cNvSpPr/>
          <p:nvPr/>
        </p:nvSpPr>
        <p:spPr>
          <a:xfrm>
            <a:off x="821380" y="2115792"/>
            <a:ext cx="1523168" cy="1523167"/>
          </a:xfrm>
          <a:prstGeom prst="ellipse">
            <a:avLst/>
          </a:prstGeom>
          <a:solidFill>
            <a:srgbClr val="0D274D"/>
          </a:solidFill>
          <a:ln w="25400" cap="flat" cmpd="sng" algn="ctr">
            <a:noFill/>
            <a:prstDash val="solid"/>
          </a:ln>
          <a:effectLst/>
        </p:spPr>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srgbClr val="005073"/>
              </a:solidFill>
              <a:effectLst/>
              <a:uLnTx/>
              <a:uFillTx/>
              <a:latin typeface="CiscoSansTT ExtraLight"/>
              <a:ea typeface="ＭＳ Ｐゴシック" charset="0"/>
              <a:cs typeface="ＭＳ Ｐゴシック" charset="0"/>
            </a:endParaRPr>
          </a:p>
        </p:txBody>
      </p:sp>
      <p:grpSp>
        <p:nvGrpSpPr>
          <p:cNvPr id="110" name="Group 109"/>
          <p:cNvGrpSpPr/>
          <p:nvPr/>
        </p:nvGrpSpPr>
        <p:grpSpPr>
          <a:xfrm>
            <a:off x="2835047" y="2122140"/>
            <a:ext cx="1573013" cy="1523167"/>
            <a:chOff x="2798838" y="2044783"/>
            <a:chExt cx="1573013" cy="1523167"/>
          </a:xfrm>
        </p:grpSpPr>
        <p:sp>
          <p:nvSpPr>
            <p:cNvPr id="111" name="Oval 110"/>
            <p:cNvSpPr/>
            <p:nvPr/>
          </p:nvSpPr>
          <p:spPr>
            <a:xfrm>
              <a:off x="2848683" y="2044783"/>
              <a:ext cx="1523168" cy="1523167"/>
            </a:xfrm>
            <a:prstGeom prst="ellipse">
              <a:avLst/>
            </a:prstGeom>
            <a:solidFill>
              <a:srgbClr val="0D274D"/>
            </a:solidFill>
            <a:ln w="25400" cap="flat" cmpd="sng" algn="ctr">
              <a:noFill/>
              <a:prstDash val="solid"/>
            </a:ln>
            <a:effectLst/>
          </p:spPr>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5073"/>
                </a:solidFill>
                <a:effectLst/>
                <a:uLnTx/>
                <a:uFillTx/>
                <a:latin typeface="CiscoSansTT ExtraLight"/>
                <a:ea typeface="ＭＳ Ｐゴシック" charset="0"/>
                <a:cs typeface="ＭＳ Ｐゴシック" charset="0"/>
              </a:endParaRPr>
            </a:p>
          </p:txBody>
        </p:sp>
        <p:sp>
          <p:nvSpPr>
            <p:cNvPr id="112" name="TextBox 111"/>
            <p:cNvSpPr txBox="1"/>
            <p:nvPr/>
          </p:nvSpPr>
          <p:spPr>
            <a:xfrm>
              <a:off x="3715064" y="2541535"/>
              <a:ext cx="609814" cy="307777"/>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rPr>
                <a:t>Metadata </a:t>
              </a:r>
              <a:br>
                <a:rPr kumimoji="0" lang="en-US" sz="7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rPr>
              </a:br>
              <a:r>
                <a:rPr kumimoji="0" lang="en-US" sz="7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rPr>
                <a:t>extraction</a:t>
              </a:r>
            </a:p>
          </p:txBody>
        </p:sp>
        <p:cxnSp>
          <p:nvCxnSpPr>
            <p:cNvPr id="113" name="Straight Connector 112"/>
            <p:cNvCxnSpPr/>
            <p:nvPr/>
          </p:nvCxnSpPr>
          <p:spPr>
            <a:xfrm flipH="1" flipV="1">
              <a:off x="3576735" y="2332871"/>
              <a:ext cx="166571" cy="1"/>
            </a:xfrm>
            <a:prstGeom prst="line">
              <a:avLst/>
            </a:prstGeom>
            <a:ln>
              <a:solidFill>
                <a:schemeClr val="bg2"/>
              </a:solidFill>
              <a:tailEnd type="oval" w="sm" len="sm"/>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2876814" y="2163988"/>
              <a:ext cx="747672" cy="307777"/>
            </a:xfrm>
            <a:prstGeom prst="rect">
              <a:avLst/>
            </a:prstGeom>
            <a:noFill/>
          </p:spPr>
          <p:txBody>
            <a:bodyPr wrap="square" rtlCol="0">
              <a:spAutoFit/>
            </a:bodyPr>
            <a:lstStyle/>
            <a:p>
              <a:pPr marL="0" marR="0" lvl="0" indent="0" algn="r" defTabSz="457189"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rPr>
                <a:t>Complex correlation</a:t>
              </a:r>
            </a:p>
          </p:txBody>
        </p:sp>
        <p:grpSp>
          <p:nvGrpSpPr>
            <p:cNvPr id="115" name="Group 114"/>
            <p:cNvGrpSpPr/>
            <p:nvPr/>
          </p:nvGrpSpPr>
          <p:grpSpPr>
            <a:xfrm>
              <a:off x="3637556" y="2207167"/>
              <a:ext cx="292437" cy="292079"/>
              <a:chOff x="3087697" y="-1"/>
              <a:chExt cx="2606675" cy="2603501"/>
            </a:xfrm>
          </p:grpSpPr>
          <p:sp>
            <p:nvSpPr>
              <p:cNvPr id="131" name="Freeform 31"/>
              <p:cNvSpPr>
                <a:spLocks/>
              </p:cNvSpPr>
              <p:nvPr/>
            </p:nvSpPr>
            <p:spPr bwMode="auto">
              <a:xfrm>
                <a:off x="3087697" y="-1"/>
                <a:ext cx="2606675" cy="2603501"/>
              </a:xfrm>
              <a:custGeom>
                <a:avLst/>
                <a:gdLst>
                  <a:gd name="T0" fmla="*/ 4866 w 5381"/>
                  <a:gd name="T1" fmla="*/ 2171 h 5384"/>
                  <a:gd name="T2" fmla="*/ 3916 w 5381"/>
                  <a:gd name="T3" fmla="*/ 2171 h 5384"/>
                  <a:gd name="T4" fmla="*/ 4576 w 5381"/>
                  <a:gd name="T5" fmla="*/ 1511 h 5384"/>
                  <a:gd name="T6" fmla="*/ 4576 w 5381"/>
                  <a:gd name="T7" fmla="*/ 794 h 5384"/>
                  <a:gd name="T8" fmla="*/ 3881 w 5381"/>
                  <a:gd name="T9" fmla="*/ 794 h 5384"/>
                  <a:gd name="T10" fmla="*/ 3189 w 5381"/>
                  <a:gd name="T11" fmla="*/ 1486 h 5384"/>
                  <a:gd name="T12" fmla="*/ 3189 w 5381"/>
                  <a:gd name="T13" fmla="*/ 493 h 5384"/>
                  <a:gd name="T14" fmla="*/ 2693 w 5381"/>
                  <a:gd name="T15" fmla="*/ 0 h 5384"/>
                  <a:gd name="T16" fmla="*/ 2174 w 5381"/>
                  <a:gd name="T17" fmla="*/ 493 h 5384"/>
                  <a:gd name="T18" fmla="*/ 2174 w 5381"/>
                  <a:gd name="T19" fmla="*/ 1468 h 5384"/>
                  <a:gd name="T20" fmla="*/ 1504 w 5381"/>
                  <a:gd name="T21" fmla="*/ 794 h 5384"/>
                  <a:gd name="T22" fmla="*/ 786 w 5381"/>
                  <a:gd name="T23" fmla="*/ 794 h 5384"/>
                  <a:gd name="T24" fmla="*/ 786 w 5381"/>
                  <a:gd name="T25" fmla="*/ 1511 h 5384"/>
                  <a:gd name="T26" fmla="*/ 1451 w 5381"/>
                  <a:gd name="T27" fmla="*/ 2171 h 5384"/>
                  <a:gd name="T28" fmla="*/ 494 w 5381"/>
                  <a:gd name="T29" fmla="*/ 2171 h 5384"/>
                  <a:gd name="T30" fmla="*/ 0 w 5381"/>
                  <a:gd name="T31" fmla="*/ 2689 h 5384"/>
                  <a:gd name="T32" fmla="*/ 494 w 5381"/>
                  <a:gd name="T33" fmla="*/ 3184 h 5384"/>
                  <a:gd name="T34" fmla="*/ 1488 w 5381"/>
                  <a:gd name="T35" fmla="*/ 3184 h 5384"/>
                  <a:gd name="T36" fmla="*/ 786 w 5381"/>
                  <a:gd name="T37" fmla="*/ 3886 h 5384"/>
                  <a:gd name="T38" fmla="*/ 786 w 5381"/>
                  <a:gd name="T39" fmla="*/ 4580 h 5384"/>
                  <a:gd name="T40" fmla="*/ 1504 w 5381"/>
                  <a:gd name="T41" fmla="*/ 4580 h 5384"/>
                  <a:gd name="T42" fmla="*/ 2174 w 5381"/>
                  <a:gd name="T43" fmla="*/ 3911 h 5384"/>
                  <a:gd name="T44" fmla="*/ 2174 w 5381"/>
                  <a:gd name="T45" fmla="*/ 4868 h 5384"/>
                  <a:gd name="T46" fmla="*/ 2693 w 5381"/>
                  <a:gd name="T47" fmla="*/ 5384 h 5384"/>
                  <a:gd name="T48" fmla="*/ 3189 w 5381"/>
                  <a:gd name="T49" fmla="*/ 4868 h 5384"/>
                  <a:gd name="T50" fmla="*/ 3189 w 5381"/>
                  <a:gd name="T51" fmla="*/ 3893 h 5384"/>
                  <a:gd name="T52" fmla="*/ 3881 w 5381"/>
                  <a:gd name="T53" fmla="*/ 4580 h 5384"/>
                  <a:gd name="T54" fmla="*/ 4576 w 5381"/>
                  <a:gd name="T55" fmla="*/ 4580 h 5384"/>
                  <a:gd name="T56" fmla="*/ 4576 w 5381"/>
                  <a:gd name="T57" fmla="*/ 3886 h 5384"/>
                  <a:gd name="T58" fmla="*/ 3879 w 5381"/>
                  <a:gd name="T59" fmla="*/ 3184 h 5384"/>
                  <a:gd name="T60" fmla="*/ 4866 w 5381"/>
                  <a:gd name="T61" fmla="*/ 3184 h 5384"/>
                  <a:gd name="T62" fmla="*/ 5381 w 5381"/>
                  <a:gd name="T63" fmla="*/ 2689 h 5384"/>
                  <a:gd name="T64" fmla="*/ 4866 w 5381"/>
                  <a:gd name="T65" fmla="*/ 2171 h 5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81" h="5384">
                    <a:moveTo>
                      <a:pt x="4866" y="2171"/>
                    </a:moveTo>
                    <a:cubicBezTo>
                      <a:pt x="4866" y="2171"/>
                      <a:pt x="4866" y="2171"/>
                      <a:pt x="3916" y="2171"/>
                    </a:cubicBezTo>
                    <a:cubicBezTo>
                      <a:pt x="4119" y="1968"/>
                      <a:pt x="4338" y="1749"/>
                      <a:pt x="4576" y="1511"/>
                    </a:cubicBezTo>
                    <a:cubicBezTo>
                      <a:pt x="4778" y="1310"/>
                      <a:pt x="4778" y="996"/>
                      <a:pt x="4576" y="794"/>
                    </a:cubicBezTo>
                    <a:cubicBezTo>
                      <a:pt x="4397" y="593"/>
                      <a:pt x="4060" y="593"/>
                      <a:pt x="3881" y="794"/>
                    </a:cubicBezTo>
                    <a:cubicBezTo>
                      <a:pt x="3881" y="794"/>
                      <a:pt x="3881" y="794"/>
                      <a:pt x="3189" y="1486"/>
                    </a:cubicBezTo>
                    <a:cubicBezTo>
                      <a:pt x="3189" y="1183"/>
                      <a:pt x="3189" y="853"/>
                      <a:pt x="3189" y="493"/>
                    </a:cubicBezTo>
                    <a:cubicBezTo>
                      <a:pt x="3189" y="224"/>
                      <a:pt x="2963" y="0"/>
                      <a:pt x="2693" y="0"/>
                    </a:cubicBezTo>
                    <a:cubicBezTo>
                      <a:pt x="2399" y="0"/>
                      <a:pt x="2174" y="224"/>
                      <a:pt x="2174" y="493"/>
                    </a:cubicBezTo>
                    <a:cubicBezTo>
                      <a:pt x="2174" y="493"/>
                      <a:pt x="2174" y="494"/>
                      <a:pt x="2174" y="1468"/>
                    </a:cubicBezTo>
                    <a:cubicBezTo>
                      <a:pt x="1969" y="1262"/>
                      <a:pt x="1746" y="1038"/>
                      <a:pt x="1504" y="794"/>
                    </a:cubicBezTo>
                    <a:cubicBezTo>
                      <a:pt x="1302" y="593"/>
                      <a:pt x="988" y="593"/>
                      <a:pt x="786" y="794"/>
                    </a:cubicBezTo>
                    <a:cubicBezTo>
                      <a:pt x="585" y="996"/>
                      <a:pt x="585" y="1310"/>
                      <a:pt x="786" y="1511"/>
                    </a:cubicBezTo>
                    <a:cubicBezTo>
                      <a:pt x="786" y="1511"/>
                      <a:pt x="786" y="1511"/>
                      <a:pt x="1451" y="2171"/>
                    </a:cubicBezTo>
                    <a:cubicBezTo>
                      <a:pt x="1158" y="2171"/>
                      <a:pt x="840" y="2171"/>
                      <a:pt x="494" y="2171"/>
                    </a:cubicBezTo>
                    <a:cubicBezTo>
                      <a:pt x="225" y="2171"/>
                      <a:pt x="0" y="2396"/>
                      <a:pt x="0" y="2689"/>
                    </a:cubicBezTo>
                    <a:cubicBezTo>
                      <a:pt x="0" y="2959"/>
                      <a:pt x="225" y="3184"/>
                      <a:pt x="494" y="3184"/>
                    </a:cubicBezTo>
                    <a:cubicBezTo>
                      <a:pt x="494" y="3184"/>
                      <a:pt x="494" y="3184"/>
                      <a:pt x="1488" y="3184"/>
                    </a:cubicBezTo>
                    <a:cubicBezTo>
                      <a:pt x="1274" y="3398"/>
                      <a:pt x="1041" y="3631"/>
                      <a:pt x="786" y="3886"/>
                    </a:cubicBezTo>
                    <a:cubicBezTo>
                      <a:pt x="585" y="4065"/>
                      <a:pt x="585" y="4401"/>
                      <a:pt x="786" y="4580"/>
                    </a:cubicBezTo>
                    <a:cubicBezTo>
                      <a:pt x="988" y="4781"/>
                      <a:pt x="1302" y="4781"/>
                      <a:pt x="1504" y="4580"/>
                    </a:cubicBezTo>
                    <a:cubicBezTo>
                      <a:pt x="1504" y="4580"/>
                      <a:pt x="1504" y="4580"/>
                      <a:pt x="2174" y="3911"/>
                    </a:cubicBezTo>
                    <a:cubicBezTo>
                      <a:pt x="2174" y="4204"/>
                      <a:pt x="2174" y="4522"/>
                      <a:pt x="2174" y="4868"/>
                    </a:cubicBezTo>
                    <a:cubicBezTo>
                      <a:pt x="2174" y="5160"/>
                      <a:pt x="2399" y="5384"/>
                      <a:pt x="2693" y="5384"/>
                    </a:cubicBezTo>
                    <a:cubicBezTo>
                      <a:pt x="2963" y="5384"/>
                      <a:pt x="3189" y="5160"/>
                      <a:pt x="3189" y="4868"/>
                    </a:cubicBezTo>
                    <a:cubicBezTo>
                      <a:pt x="3189" y="4868"/>
                      <a:pt x="3189" y="4868"/>
                      <a:pt x="3189" y="3893"/>
                    </a:cubicBezTo>
                    <a:cubicBezTo>
                      <a:pt x="3400" y="4103"/>
                      <a:pt x="3631" y="4331"/>
                      <a:pt x="3881" y="4580"/>
                    </a:cubicBezTo>
                    <a:cubicBezTo>
                      <a:pt x="4060" y="4781"/>
                      <a:pt x="4397" y="4781"/>
                      <a:pt x="4576" y="4580"/>
                    </a:cubicBezTo>
                    <a:cubicBezTo>
                      <a:pt x="4778" y="4401"/>
                      <a:pt x="4778" y="4065"/>
                      <a:pt x="4576" y="3886"/>
                    </a:cubicBezTo>
                    <a:cubicBezTo>
                      <a:pt x="4576" y="3886"/>
                      <a:pt x="4576" y="3885"/>
                      <a:pt x="3879" y="3184"/>
                    </a:cubicBezTo>
                    <a:cubicBezTo>
                      <a:pt x="4181" y="3184"/>
                      <a:pt x="4508" y="3184"/>
                      <a:pt x="4866" y="3184"/>
                    </a:cubicBezTo>
                    <a:cubicBezTo>
                      <a:pt x="5135" y="3184"/>
                      <a:pt x="5381" y="2959"/>
                      <a:pt x="5381" y="2689"/>
                    </a:cubicBezTo>
                    <a:cubicBezTo>
                      <a:pt x="5381" y="2396"/>
                      <a:pt x="5135" y="2171"/>
                      <a:pt x="4866" y="217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32" name="Freeform 32"/>
              <p:cNvSpPr>
                <a:spLocks noEditPoints="1"/>
              </p:cNvSpPr>
              <p:nvPr/>
            </p:nvSpPr>
            <p:spPr bwMode="auto">
              <a:xfrm>
                <a:off x="3589338" y="500063"/>
                <a:ext cx="1595438" cy="1590675"/>
              </a:xfrm>
              <a:custGeom>
                <a:avLst/>
                <a:gdLst>
                  <a:gd name="T0" fmla="*/ 1658 w 3293"/>
                  <a:gd name="T1" fmla="*/ 805 h 3289"/>
                  <a:gd name="T2" fmla="*/ 2509 w 3293"/>
                  <a:gd name="T3" fmla="*/ 1656 h 3289"/>
                  <a:gd name="T4" fmla="*/ 1658 w 3293"/>
                  <a:gd name="T5" fmla="*/ 2506 h 3289"/>
                  <a:gd name="T6" fmla="*/ 784 w 3293"/>
                  <a:gd name="T7" fmla="*/ 1656 h 3289"/>
                  <a:gd name="T8" fmla="*/ 1658 w 3293"/>
                  <a:gd name="T9" fmla="*/ 805 h 3289"/>
                  <a:gd name="T10" fmla="*/ 1658 w 3293"/>
                  <a:gd name="T11" fmla="*/ 0 h 3289"/>
                  <a:gd name="T12" fmla="*/ 0 w 3293"/>
                  <a:gd name="T13" fmla="*/ 1656 h 3289"/>
                  <a:gd name="T14" fmla="*/ 1658 w 3293"/>
                  <a:gd name="T15" fmla="*/ 3289 h 3289"/>
                  <a:gd name="T16" fmla="*/ 3293 w 3293"/>
                  <a:gd name="T17" fmla="*/ 1656 h 3289"/>
                  <a:gd name="T18" fmla="*/ 1658 w 3293"/>
                  <a:gd name="T19" fmla="*/ 0 h 3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3" h="3289">
                    <a:moveTo>
                      <a:pt x="1658" y="805"/>
                    </a:moveTo>
                    <a:cubicBezTo>
                      <a:pt x="2128" y="805"/>
                      <a:pt x="2509" y="1186"/>
                      <a:pt x="2509" y="1656"/>
                    </a:cubicBezTo>
                    <a:cubicBezTo>
                      <a:pt x="2509" y="2126"/>
                      <a:pt x="2128" y="2506"/>
                      <a:pt x="1658" y="2506"/>
                    </a:cubicBezTo>
                    <a:cubicBezTo>
                      <a:pt x="1187" y="2506"/>
                      <a:pt x="784" y="2126"/>
                      <a:pt x="784" y="1656"/>
                    </a:cubicBezTo>
                    <a:cubicBezTo>
                      <a:pt x="784" y="1186"/>
                      <a:pt x="1187" y="805"/>
                      <a:pt x="1658" y="805"/>
                    </a:cubicBezTo>
                    <a:moveTo>
                      <a:pt x="1658" y="0"/>
                    </a:moveTo>
                    <a:cubicBezTo>
                      <a:pt x="739" y="0"/>
                      <a:pt x="0" y="738"/>
                      <a:pt x="0" y="1656"/>
                    </a:cubicBezTo>
                    <a:cubicBezTo>
                      <a:pt x="0" y="2551"/>
                      <a:pt x="739" y="3289"/>
                      <a:pt x="1658" y="3289"/>
                    </a:cubicBezTo>
                    <a:cubicBezTo>
                      <a:pt x="2554" y="3289"/>
                      <a:pt x="3293" y="2551"/>
                      <a:pt x="3293" y="1656"/>
                    </a:cubicBezTo>
                    <a:cubicBezTo>
                      <a:pt x="3293" y="738"/>
                      <a:pt x="2554" y="0"/>
                      <a:pt x="1658"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cxnSp>
          <p:nvCxnSpPr>
            <p:cNvPr id="116" name="Straight Connector 115"/>
            <p:cNvCxnSpPr/>
            <p:nvPr/>
          </p:nvCxnSpPr>
          <p:spPr>
            <a:xfrm flipV="1">
              <a:off x="3521592" y="2700095"/>
              <a:ext cx="164170" cy="1"/>
            </a:xfrm>
            <a:prstGeom prst="line">
              <a:avLst/>
            </a:prstGeom>
            <a:ln>
              <a:solidFill>
                <a:schemeClr val="bg2"/>
              </a:solidFill>
              <a:tailEnd type="oval" w="sm" len="sm"/>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rot="929863">
              <a:off x="3177148" y="2465591"/>
              <a:ext cx="469579" cy="469008"/>
              <a:chOff x="3087688" y="-1"/>
              <a:chExt cx="2606675" cy="2603501"/>
            </a:xfrm>
          </p:grpSpPr>
          <p:sp>
            <p:nvSpPr>
              <p:cNvPr id="123" name="Freeform 31"/>
              <p:cNvSpPr>
                <a:spLocks/>
              </p:cNvSpPr>
              <p:nvPr/>
            </p:nvSpPr>
            <p:spPr bwMode="auto">
              <a:xfrm>
                <a:off x="3087688" y="-1"/>
                <a:ext cx="2606675" cy="2603501"/>
              </a:xfrm>
              <a:custGeom>
                <a:avLst/>
                <a:gdLst>
                  <a:gd name="T0" fmla="*/ 4866 w 5381"/>
                  <a:gd name="T1" fmla="*/ 2171 h 5384"/>
                  <a:gd name="T2" fmla="*/ 3916 w 5381"/>
                  <a:gd name="T3" fmla="*/ 2171 h 5384"/>
                  <a:gd name="T4" fmla="*/ 4576 w 5381"/>
                  <a:gd name="T5" fmla="*/ 1511 h 5384"/>
                  <a:gd name="T6" fmla="*/ 4576 w 5381"/>
                  <a:gd name="T7" fmla="*/ 794 h 5384"/>
                  <a:gd name="T8" fmla="*/ 3881 w 5381"/>
                  <a:gd name="T9" fmla="*/ 794 h 5384"/>
                  <a:gd name="T10" fmla="*/ 3189 w 5381"/>
                  <a:gd name="T11" fmla="*/ 1486 h 5384"/>
                  <a:gd name="T12" fmla="*/ 3189 w 5381"/>
                  <a:gd name="T13" fmla="*/ 493 h 5384"/>
                  <a:gd name="T14" fmla="*/ 2693 w 5381"/>
                  <a:gd name="T15" fmla="*/ 0 h 5384"/>
                  <a:gd name="T16" fmla="*/ 2174 w 5381"/>
                  <a:gd name="T17" fmla="*/ 493 h 5384"/>
                  <a:gd name="T18" fmla="*/ 2174 w 5381"/>
                  <a:gd name="T19" fmla="*/ 1468 h 5384"/>
                  <a:gd name="T20" fmla="*/ 1504 w 5381"/>
                  <a:gd name="T21" fmla="*/ 794 h 5384"/>
                  <a:gd name="T22" fmla="*/ 786 w 5381"/>
                  <a:gd name="T23" fmla="*/ 794 h 5384"/>
                  <a:gd name="T24" fmla="*/ 786 w 5381"/>
                  <a:gd name="T25" fmla="*/ 1511 h 5384"/>
                  <a:gd name="T26" fmla="*/ 1451 w 5381"/>
                  <a:gd name="T27" fmla="*/ 2171 h 5384"/>
                  <a:gd name="T28" fmla="*/ 494 w 5381"/>
                  <a:gd name="T29" fmla="*/ 2171 h 5384"/>
                  <a:gd name="T30" fmla="*/ 0 w 5381"/>
                  <a:gd name="T31" fmla="*/ 2689 h 5384"/>
                  <a:gd name="T32" fmla="*/ 494 w 5381"/>
                  <a:gd name="T33" fmla="*/ 3184 h 5384"/>
                  <a:gd name="T34" fmla="*/ 1488 w 5381"/>
                  <a:gd name="T35" fmla="*/ 3184 h 5384"/>
                  <a:gd name="T36" fmla="*/ 786 w 5381"/>
                  <a:gd name="T37" fmla="*/ 3886 h 5384"/>
                  <a:gd name="T38" fmla="*/ 786 w 5381"/>
                  <a:gd name="T39" fmla="*/ 4580 h 5384"/>
                  <a:gd name="T40" fmla="*/ 1504 w 5381"/>
                  <a:gd name="T41" fmla="*/ 4580 h 5384"/>
                  <a:gd name="T42" fmla="*/ 2174 w 5381"/>
                  <a:gd name="T43" fmla="*/ 3911 h 5384"/>
                  <a:gd name="T44" fmla="*/ 2174 w 5381"/>
                  <a:gd name="T45" fmla="*/ 4868 h 5384"/>
                  <a:gd name="T46" fmla="*/ 2693 w 5381"/>
                  <a:gd name="T47" fmla="*/ 5384 h 5384"/>
                  <a:gd name="T48" fmla="*/ 3189 w 5381"/>
                  <a:gd name="T49" fmla="*/ 4868 h 5384"/>
                  <a:gd name="T50" fmla="*/ 3189 w 5381"/>
                  <a:gd name="T51" fmla="*/ 3893 h 5384"/>
                  <a:gd name="T52" fmla="*/ 3881 w 5381"/>
                  <a:gd name="T53" fmla="*/ 4580 h 5384"/>
                  <a:gd name="T54" fmla="*/ 4576 w 5381"/>
                  <a:gd name="T55" fmla="*/ 4580 h 5384"/>
                  <a:gd name="T56" fmla="*/ 4576 w 5381"/>
                  <a:gd name="T57" fmla="*/ 3886 h 5384"/>
                  <a:gd name="T58" fmla="*/ 3879 w 5381"/>
                  <a:gd name="T59" fmla="*/ 3184 h 5384"/>
                  <a:gd name="T60" fmla="*/ 4866 w 5381"/>
                  <a:gd name="T61" fmla="*/ 3184 h 5384"/>
                  <a:gd name="T62" fmla="*/ 5381 w 5381"/>
                  <a:gd name="T63" fmla="*/ 2689 h 5384"/>
                  <a:gd name="T64" fmla="*/ 4866 w 5381"/>
                  <a:gd name="T65" fmla="*/ 2171 h 5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81" h="5384">
                    <a:moveTo>
                      <a:pt x="4866" y="2171"/>
                    </a:moveTo>
                    <a:cubicBezTo>
                      <a:pt x="4866" y="2171"/>
                      <a:pt x="4866" y="2171"/>
                      <a:pt x="3916" y="2171"/>
                    </a:cubicBezTo>
                    <a:cubicBezTo>
                      <a:pt x="4119" y="1968"/>
                      <a:pt x="4338" y="1749"/>
                      <a:pt x="4576" y="1511"/>
                    </a:cubicBezTo>
                    <a:cubicBezTo>
                      <a:pt x="4778" y="1310"/>
                      <a:pt x="4778" y="996"/>
                      <a:pt x="4576" y="794"/>
                    </a:cubicBezTo>
                    <a:cubicBezTo>
                      <a:pt x="4397" y="593"/>
                      <a:pt x="4060" y="593"/>
                      <a:pt x="3881" y="794"/>
                    </a:cubicBezTo>
                    <a:cubicBezTo>
                      <a:pt x="3881" y="794"/>
                      <a:pt x="3881" y="794"/>
                      <a:pt x="3189" y="1486"/>
                    </a:cubicBezTo>
                    <a:cubicBezTo>
                      <a:pt x="3189" y="1183"/>
                      <a:pt x="3189" y="853"/>
                      <a:pt x="3189" y="493"/>
                    </a:cubicBezTo>
                    <a:cubicBezTo>
                      <a:pt x="3189" y="224"/>
                      <a:pt x="2963" y="0"/>
                      <a:pt x="2693" y="0"/>
                    </a:cubicBezTo>
                    <a:cubicBezTo>
                      <a:pt x="2399" y="0"/>
                      <a:pt x="2174" y="224"/>
                      <a:pt x="2174" y="493"/>
                    </a:cubicBezTo>
                    <a:cubicBezTo>
                      <a:pt x="2174" y="493"/>
                      <a:pt x="2174" y="494"/>
                      <a:pt x="2174" y="1468"/>
                    </a:cubicBezTo>
                    <a:cubicBezTo>
                      <a:pt x="1969" y="1262"/>
                      <a:pt x="1746" y="1038"/>
                      <a:pt x="1504" y="794"/>
                    </a:cubicBezTo>
                    <a:cubicBezTo>
                      <a:pt x="1302" y="593"/>
                      <a:pt x="988" y="593"/>
                      <a:pt x="786" y="794"/>
                    </a:cubicBezTo>
                    <a:cubicBezTo>
                      <a:pt x="585" y="996"/>
                      <a:pt x="585" y="1310"/>
                      <a:pt x="786" y="1511"/>
                    </a:cubicBezTo>
                    <a:cubicBezTo>
                      <a:pt x="786" y="1511"/>
                      <a:pt x="786" y="1511"/>
                      <a:pt x="1451" y="2171"/>
                    </a:cubicBezTo>
                    <a:cubicBezTo>
                      <a:pt x="1158" y="2171"/>
                      <a:pt x="840" y="2171"/>
                      <a:pt x="494" y="2171"/>
                    </a:cubicBezTo>
                    <a:cubicBezTo>
                      <a:pt x="225" y="2171"/>
                      <a:pt x="0" y="2396"/>
                      <a:pt x="0" y="2689"/>
                    </a:cubicBezTo>
                    <a:cubicBezTo>
                      <a:pt x="0" y="2959"/>
                      <a:pt x="225" y="3184"/>
                      <a:pt x="494" y="3184"/>
                    </a:cubicBezTo>
                    <a:cubicBezTo>
                      <a:pt x="494" y="3184"/>
                      <a:pt x="494" y="3184"/>
                      <a:pt x="1488" y="3184"/>
                    </a:cubicBezTo>
                    <a:cubicBezTo>
                      <a:pt x="1274" y="3398"/>
                      <a:pt x="1041" y="3631"/>
                      <a:pt x="786" y="3886"/>
                    </a:cubicBezTo>
                    <a:cubicBezTo>
                      <a:pt x="585" y="4065"/>
                      <a:pt x="585" y="4401"/>
                      <a:pt x="786" y="4580"/>
                    </a:cubicBezTo>
                    <a:cubicBezTo>
                      <a:pt x="988" y="4781"/>
                      <a:pt x="1302" y="4781"/>
                      <a:pt x="1504" y="4580"/>
                    </a:cubicBezTo>
                    <a:cubicBezTo>
                      <a:pt x="1504" y="4580"/>
                      <a:pt x="1504" y="4580"/>
                      <a:pt x="2174" y="3911"/>
                    </a:cubicBezTo>
                    <a:cubicBezTo>
                      <a:pt x="2174" y="4204"/>
                      <a:pt x="2174" y="4522"/>
                      <a:pt x="2174" y="4868"/>
                    </a:cubicBezTo>
                    <a:cubicBezTo>
                      <a:pt x="2174" y="5160"/>
                      <a:pt x="2399" y="5384"/>
                      <a:pt x="2693" y="5384"/>
                    </a:cubicBezTo>
                    <a:cubicBezTo>
                      <a:pt x="2963" y="5384"/>
                      <a:pt x="3189" y="5160"/>
                      <a:pt x="3189" y="4868"/>
                    </a:cubicBezTo>
                    <a:cubicBezTo>
                      <a:pt x="3189" y="4868"/>
                      <a:pt x="3189" y="4868"/>
                      <a:pt x="3189" y="3893"/>
                    </a:cubicBezTo>
                    <a:cubicBezTo>
                      <a:pt x="3400" y="4103"/>
                      <a:pt x="3631" y="4331"/>
                      <a:pt x="3881" y="4580"/>
                    </a:cubicBezTo>
                    <a:cubicBezTo>
                      <a:pt x="4060" y="4781"/>
                      <a:pt x="4397" y="4781"/>
                      <a:pt x="4576" y="4580"/>
                    </a:cubicBezTo>
                    <a:cubicBezTo>
                      <a:pt x="4778" y="4401"/>
                      <a:pt x="4778" y="4065"/>
                      <a:pt x="4576" y="3886"/>
                    </a:cubicBezTo>
                    <a:cubicBezTo>
                      <a:pt x="4576" y="3886"/>
                      <a:pt x="4576" y="3885"/>
                      <a:pt x="3879" y="3184"/>
                    </a:cubicBezTo>
                    <a:cubicBezTo>
                      <a:pt x="4181" y="3184"/>
                      <a:pt x="4508" y="3184"/>
                      <a:pt x="4866" y="3184"/>
                    </a:cubicBezTo>
                    <a:cubicBezTo>
                      <a:pt x="5135" y="3184"/>
                      <a:pt x="5381" y="2959"/>
                      <a:pt x="5381" y="2689"/>
                    </a:cubicBezTo>
                    <a:cubicBezTo>
                      <a:pt x="5381" y="2396"/>
                      <a:pt x="5135" y="2171"/>
                      <a:pt x="4866" y="217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30" name="Freeform 32"/>
              <p:cNvSpPr>
                <a:spLocks noEditPoints="1"/>
              </p:cNvSpPr>
              <p:nvPr/>
            </p:nvSpPr>
            <p:spPr bwMode="auto">
              <a:xfrm>
                <a:off x="3589338" y="500063"/>
                <a:ext cx="1595438" cy="1590675"/>
              </a:xfrm>
              <a:custGeom>
                <a:avLst/>
                <a:gdLst>
                  <a:gd name="T0" fmla="*/ 1658 w 3293"/>
                  <a:gd name="T1" fmla="*/ 805 h 3289"/>
                  <a:gd name="T2" fmla="*/ 2509 w 3293"/>
                  <a:gd name="T3" fmla="*/ 1656 h 3289"/>
                  <a:gd name="T4" fmla="*/ 1658 w 3293"/>
                  <a:gd name="T5" fmla="*/ 2506 h 3289"/>
                  <a:gd name="T6" fmla="*/ 784 w 3293"/>
                  <a:gd name="T7" fmla="*/ 1656 h 3289"/>
                  <a:gd name="T8" fmla="*/ 1658 w 3293"/>
                  <a:gd name="T9" fmla="*/ 805 h 3289"/>
                  <a:gd name="T10" fmla="*/ 1658 w 3293"/>
                  <a:gd name="T11" fmla="*/ 0 h 3289"/>
                  <a:gd name="T12" fmla="*/ 0 w 3293"/>
                  <a:gd name="T13" fmla="*/ 1656 h 3289"/>
                  <a:gd name="T14" fmla="*/ 1658 w 3293"/>
                  <a:gd name="T15" fmla="*/ 3289 h 3289"/>
                  <a:gd name="T16" fmla="*/ 3293 w 3293"/>
                  <a:gd name="T17" fmla="*/ 1656 h 3289"/>
                  <a:gd name="T18" fmla="*/ 1658 w 3293"/>
                  <a:gd name="T19" fmla="*/ 0 h 3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3" h="3289">
                    <a:moveTo>
                      <a:pt x="1658" y="805"/>
                    </a:moveTo>
                    <a:cubicBezTo>
                      <a:pt x="2128" y="805"/>
                      <a:pt x="2509" y="1186"/>
                      <a:pt x="2509" y="1656"/>
                    </a:cubicBezTo>
                    <a:cubicBezTo>
                      <a:pt x="2509" y="2126"/>
                      <a:pt x="2128" y="2506"/>
                      <a:pt x="1658" y="2506"/>
                    </a:cubicBezTo>
                    <a:cubicBezTo>
                      <a:pt x="1187" y="2506"/>
                      <a:pt x="784" y="2126"/>
                      <a:pt x="784" y="1656"/>
                    </a:cubicBezTo>
                    <a:cubicBezTo>
                      <a:pt x="784" y="1186"/>
                      <a:pt x="1187" y="805"/>
                      <a:pt x="1658" y="805"/>
                    </a:cubicBezTo>
                    <a:moveTo>
                      <a:pt x="1658" y="0"/>
                    </a:moveTo>
                    <a:cubicBezTo>
                      <a:pt x="739" y="0"/>
                      <a:pt x="0" y="738"/>
                      <a:pt x="0" y="1656"/>
                    </a:cubicBezTo>
                    <a:cubicBezTo>
                      <a:pt x="0" y="2551"/>
                      <a:pt x="739" y="3289"/>
                      <a:pt x="1658" y="3289"/>
                    </a:cubicBezTo>
                    <a:cubicBezTo>
                      <a:pt x="2554" y="3289"/>
                      <a:pt x="3293" y="2551"/>
                      <a:pt x="3293" y="1656"/>
                    </a:cubicBezTo>
                    <a:cubicBezTo>
                      <a:pt x="3293" y="738"/>
                      <a:pt x="2554" y="0"/>
                      <a:pt x="1658"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cxnSp>
          <p:nvCxnSpPr>
            <p:cNvPr id="118" name="Straight Connector 117"/>
            <p:cNvCxnSpPr/>
            <p:nvPr/>
          </p:nvCxnSpPr>
          <p:spPr>
            <a:xfrm flipH="1">
              <a:off x="3479117" y="3146598"/>
              <a:ext cx="240233" cy="0"/>
            </a:xfrm>
            <a:prstGeom prst="line">
              <a:avLst/>
            </a:prstGeom>
            <a:ln>
              <a:solidFill>
                <a:schemeClr val="bg2"/>
              </a:solidFill>
              <a:tailEnd type="oval" w="sm" len="sm"/>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2798838" y="2984046"/>
              <a:ext cx="731782" cy="307777"/>
            </a:xfrm>
            <a:prstGeom prst="rect">
              <a:avLst/>
            </a:prstGeom>
            <a:noFill/>
          </p:spPr>
          <p:txBody>
            <a:bodyPr wrap="square" rtlCol="0">
              <a:spAutoFit/>
            </a:bodyPr>
            <a:lstStyle/>
            <a:p>
              <a:pPr marL="0" marR="0" lvl="0" indent="0" algn="r" defTabSz="457189"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iscoSansTT ExtraLight"/>
                  <a:ea typeface="ＭＳ Ｐゴシック" charset="0"/>
                  <a:cs typeface="ＭＳ Ｐゴシック" charset="0"/>
                </a:rPr>
                <a:t>Stream </a:t>
              </a:r>
              <a:r>
                <a:rPr kumimoji="0" lang="en-US" sz="700" b="0" i="0" u="none" strike="noStrike" kern="1200" cap="none" spc="0" normalizeH="0" baseline="0" noProof="0" dirty="0">
                  <a:ln>
                    <a:noFill/>
                  </a:ln>
                  <a:solidFill>
                    <a:srgbClr val="FFFFFF"/>
                  </a:solidFill>
                  <a:effectLst/>
                  <a:uLnTx/>
                  <a:uFillTx/>
                  <a:latin typeface="CiscoSansTT ExtraLight"/>
                  <a:ea typeface="ＭＳ Ｐゴシック" charset="0"/>
                </a:rPr>
                <a:t>p</a:t>
              </a:r>
              <a:r>
                <a:rPr kumimoji="0" lang="en-US" sz="700" b="0" i="0" u="none" strike="noStrike" kern="1200" cap="none" spc="0" normalizeH="0" baseline="0" noProof="0" dirty="0">
                  <a:ln>
                    <a:noFill/>
                  </a:ln>
                  <a:solidFill>
                    <a:srgbClr val="FFFFFF"/>
                  </a:solidFill>
                  <a:effectLst/>
                  <a:uLnTx/>
                  <a:uFillTx/>
                  <a:latin typeface="CiscoSansTT ExtraLight"/>
                  <a:ea typeface="ＭＳ Ｐゴシック" charset="0"/>
                  <a:cs typeface="ＭＳ Ｐゴシック" charset="0"/>
                </a:rPr>
                <a:t>rocessing</a:t>
              </a:r>
            </a:p>
          </p:txBody>
        </p:sp>
        <p:grpSp>
          <p:nvGrpSpPr>
            <p:cNvPr id="120" name="Group 119"/>
            <p:cNvGrpSpPr/>
            <p:nvPr/>
          </p:nvGrpSpPr>
          <p:grpSpPr>
            <a:xfrm>
              <a:off x="3576287" y="2827610"/>
              <a:ext cx="620198" cy="619441"/>
              <a:chOff x="3087688" y="-1"/>
              <a:chExt cx="2606675" cy="2603501"/>
            </a:xfrm>
          </p:grpSpPr>
          <p:sp>
            <p:nvSpPr>
              <p:cNvPr id="121" name="Freeform 31"/>
              <p:cNvSpPr>
                <a:spLocks/>
              </p:cNvSpPr>
              <p:nvPr/>
            </p:nvSpPr>
            <p:spPr bwMode="auto">
              <a:xfrm>
                <a:off x="3087688" y="-1"/>
                <a:ext cx="2606675" cy="2603501"/>
              </a:xfrm>
              <a:custGeom>
                <a:avLst/>
                <a:gdLst>
                  <a:gd name="T0" fmla="*/ 4866 w 5381"/>
                  <a:gd name="T1" fmla="*/ 2171 h 5384"/>
                  <a:gd name="T2" fmla="*/ 3916 w 5381"/>
                  <a:gd name="T3" fmla="*/ 2171 h 5384"/>
                  <a:gd name="T4" fmla="*/ 4576 w 5381"/>
                  <a:gd name="T5" fmla="*/ 1511 h 5384"/>
                  <a:gd name="T6" fmla="*/ 4576 w 5381"/>
                  <a:gd name="T7" fmla="*/ 794 h 5384"/>
                  <a:gd name="T8" fmla="*/ 3881 w 5381"/>
                  <a:gd name="T9" fmla="*/ 794 h 5384"/>
                  <a:gd name="T10" fmla="*/ 3189 w 5381"/>
                  <a:gd name="T11" fmla="*/ 1486 h 5384"/>
                  <a:gd name="T12" fmla="*/ 3189 w 5381"/>
                  <a:gd name="T13" fmla="*/ 493 h 5384"/>
                  <a:gd name="T14" fmla="*/ 2693 w 5381"/>
                  <a:gd name="T15" fmla="*/ 0 h 5384"/>
                  <a:gd name="T16" fmla="*/ 2174 w 5381"/>
                  <a:gd name="T17" fmla="*/ 493 h 5384"/>
                  <a:gd name="T18" fmla="*/ 2174 w 5381"/>
                  <a:gd name="T19" fmla="*/ 1468 h 5384"/>
                  <a:gd name="T20" fmla="*/ 1504 w 5381"/>
                  <a:gd name="T21" fmla="*/ 794 h 5384"/>
                  <a:gd name="T22" fmla="*/ 786 w 5381"/>
                  <a:gd name="T23" fmla="*/ 794 h 5384"/>
                  <a:gd name="T24" fmla="*/ 786 w 5381"/>
                  <a:gd name="T25" fmla="*/ 1511 h 5384"/>
                  <a:gd name="T26" fmla="*/ 1451 w 5381"/>
                  <a:gd name="T27" fmla="*/ 2171 h 5384"/>
                  <a:gd name="T28" fmla="*/ 494 w 5381"/>
                  <a:gd name="T29" fmla="*/ 2171 h 5384"/>
                  <a:gd name="T30" fmla="*/ 0 w 5381"/>
                  <a:gd name="T31" fmla="*/ 2689 h 5384"/>
                  <a:gd name="T32" fmla="*/ 494 w 5381"/>
                  <a:gd name="T33" fmla="*/ 3184 h 5384"/>
                  <a:gd name="T34" fmla="*/ 1488 w 5381"/>
                  <a:gd name="T35" fmla="*/ 3184 h 5384"/>
                  <a:gd name="T36" fmla="*/ 786 w 5381"/>
                  <a:gd name="T37" fmla="*/ 3886 h 5384"/>
                  <a:gd name="T38" fmla="*/ 786 w 5381"/>
                  <a:gd name="T39" fmla="*/ 4580 h 5384"/>
                  <a:gd name="T40" fmla="*/ 1504 w 5381"/>
                  <a:gd name="T41" fmla="*/ 4580 h 5384"/>
                  <a:gd name="T42" fmla="*/ 2174 w 5381"/>
                  <a:gd name="T43" fmla="*/ 3911 h 5384"/>
                  <a:gd name="T44" fmla="*/ 2174 w 5381"/>
                  <a:gd name="T45" fmla="*/ 4868 h 5384"/>
                  <a:gd name="T46" fmla="*/ 2693 w 5381"/>
                  <a:gd name="T47" fmla="*/ 5384 h 5384"/>
                  <a:gd name="T48" fmla="*/ 3189 w 5381"/>
                  <a:gd name="T49" fmla="*/ 4868 h 5384"/>
                  <a:gd name="T50" fmla="*/ 3189 w 5381"/>
                  <a:gd name="T51" fmla="*/ 3893 h 5384"/>
                  <a:gd name="T52" fmla="*/ 3881 w 5381"/>
                  <a:gd name="T53" fmla="*/ 4580 h 5384"/>
                  <a:gd name="T54" fmla="*/ 4576 w 5381"/>
                  <a:gd name="T55" fmla="*/ 4580 h 5384"/>
                  <a:gd name="T56" fmla="*/ 4576 w 5381"/>
                  <a:gd name="T57" fmla="*/ 3886 h 5384"/>
                  <a:gd name="T58" fmla="*/ 3879 w 5381"/>
                  <a:gd name="T59" fmla="*/ 3184 h 5384"/>
                  <a:gd name="T60" fmla="*/ 4866 w 5381"/>
                  <a:gd name="T61" fmla="*/ 3184 h 5384"/>
                  <a:gd name="T62" fmla="*/ 5381 w 5381"/>
                  <a:gd name="T63" fmla="*/ 2689 h 5384"/>
                  <a:gd name="T64" fmla="*/ 4866 w 5381"/>
                  <a:gd name="T65" fmla="*/ 2171 h 5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81" h="5384">
                    <a:moveTo>
                      <a:pt x="4866" y="2171"/>
                    </a:moveTo>
                    <a:cubicBezTo>
                      <a:pt x="4866" y="2171"/>
                      <a:pt x="4866" y="2171"/>
                      <a:pt x="3916" y="2171"/>
                    </a:cubicBezTo>
                    <a:cubicBezTo>
                      <a:pt x="4119" y="1968"/>
                      <a:pt x="4338" y="1749"/>
                      <a:pt x="4576" y="1511"/>
                    </a:cubicBezTo>
                    <a:cubicBezTo>
                      <a:pt x="4778" y="1310"/>
                      <a:pt x="4778" y="996"/>
                      <a:pt x="4576" y="794"/>
                    </a:cubicBezTo>
                    <a:cubicBezTo>
                      <a:pt x="4397" y="593"/>
                      <a:pt x="4060" y="593"/>
                      <a:pt x="3881" y="794"/>
                    </a:cubicBezTo>
                    <a:cubicBezTo>
                      <a:pt x="3881" y="794"/>
                      <a:pt x="3881" y="794"/>
                      <a:pt x="3189" y="1486"/>
                    </a:cubicBezTo>
                    <a:cubicBezTo>
                      <a:pt x="3189" y="1183"/>
                      <a:pt x="3189" y="853"/>
                      <a:pt x="3189" y="493"/>
                    </a:cubicBezTo>
                    <a:cubicBezTo>
                      <a:pt x="3189" y="224"/>
                      <a:pt x="2963" y="0"/>
                      <a:pt x="2693" y="0"/>
                    </a:cubicBezTo>
                    <a:cubicBezTo>
                      <a:pt x="2399" y="0"/>
                      <a:pt x="2174" y="224"/>
                      <a:pt x="2174" y="493"/>
                    </a:cubicBezTo>
                    <a:cubicBezTo>
                      <a:pt x="2174" y="493"/>
                      <a:pt x="2174" y="494"/>
                      <a:pt x="2174" y="1468"/>
                    </a:cubicBezTo>
                    <a:cubicBezTo>
                      <a:pt x="1969" y="1262"/>
                      <a:pt x="1746" y="1038"/>
                      <a:pt x="1504" y="794"/>
                    </a:cubicBezTo>
                    <a:cubicBezTo>
                      <a:pt x="1302" y="593"/>
                      <a:pt x="988" y="593"/>
                      <a:pt x="786" y="794"/>
                    </a:cubicBezTo>
                    <a:cubicBezTo>
                      <a:pt x="585" y="996"/>
                      <a:pt x="585" y="1310"/>
                      <a:pt x="786" y="1511"/>
                    </a:cubicBezTo>
                    <a:cubicBezTo>
                      <a:pt x="786" y="1511"/>
                      <a:pt x="786" y="1511"/>
                      <a:pt x="1451" y="2171"/>
                    </a:cubicBezTo>
                    <a:cubicBezTo>
                      <a:pt x="1158" y="2171"/>
                      <a:pt x="840" y="2171"/>
                      <a:pt x="494" y="2171"/>
                    </a:cubicBezTo>
                    <a:cubicBezTo>
                      <a:pt x="225" y="2171"/>
                      <a:pt x="0" y="2396"/>
                      <a:pt x="0" y="2689"/>
                    </a:cubicBezTo>
                    <a:cubicBezTo>
                      <a:pt x="0" y="2959"/>
                      <a:pt x="225" y="3184"/>
                      <a:pt x="494" y="3184"/>
                    </a:cubicBezTo>
                    <a:cubicBezTo>
                      <a:pt x="494" y="3184"/>
                      <a:pt x="494" y="3184"/>
                      <a:pt x="1488" y="3184"/>
                    </a:cubicBezTo>
                    <a:cubicBezTo>
                      <a:pt x="1274" y="3398"/>
                      <a:pt x="1041" y="3631"/>
                      <a:pt x="786" y="3886"/>
                    </a:cubicBezTo>
                    <a:cubicBezTo>
                      <a:pt x="585" y="4065"/>
                      <a:pt x="585" y="4401"/>
                      <a:pt x="786" y="4580"/>
                    </a:cubicBezTo>
                    <a:cubicBezTo>
                      <a:pt x="988" y="4781"/>
                      <a:pt x="1302" y="4781"/>
                      <a:pt x="1504" y="4580"/>
                    </a:cubicBezTo>
                    <a:cubicBezTo>
                      <a:pt x="1504" y="4580"/>
                      <a:pt x="1504" y="4580"/>
                      <a:pt x="2174" y="3911"/>
                    </a:cubicBezTo>
                    <a:cubicBezTo>
                      <a:pt x="2174" y="4204"/>
                      <a:pt x="2174" y="4522"/>
                      <a:pt x="2174" y="4868"/>
                    </a:cubicBezTo>
                    <a:cubicBezTo>
                      <a:pt x="2174" y="5160"/>
                      <a:pt x="2399" y="5384"/>
                      <a:pt x="2693" y="5384"/>
                    </a:cubicBezTo>
                    <a:cubicBezTo>
                      <a:pt x="2963" y="5384"/>
                      <a:pt x="3189" y="5160"/>
                      <a:pt x="3189" y="4868"/>
                    </a:cubicBezTo>
                    <a:cubicBezTo>
                      <a:pt x="3189" y="4868"/>
                      <a:pt x="3189" y="4868"/>
                      <a:pt x="3189" y="3893"/>
                    </a:cubicBezTo>
                    <a:cubicBezTo>
                      <a:pt x="3400" y="4103"/>
                      <a:pt x="3631" y="4331"/>
                      <a:pt x="3881" y="4580"/>
                    </a:cubicBezTo>
                    <a:cubicBezTo>
                      <a:pt x="4060" y="4781"/>
                      <a:pt x="4397" y="4781"/>
                      <a:pt x="4576" y="4580"/>
                    </a:cubicBezTo>
                    <a:cubicBezTo>
                      <a:pt x="4778" y="4401"/>
                      <a:pt x="4778" y="4065"/>
                      <a:pt x="4576" y="3886"/>
                    </a:cubicBezTo>
                    <a:cubicBezTo>
                      <a:pt x="4576" y="3886"/>
                      <a:pt x="4576" y="3885"/>
                      <a:pt x="3879" y="3184"/>
                    </a:cubicBezTo>
                    <a:cubicBezTo>
                      <a:pt x="4181" y="3184"/>
                      <a:pt x="4508" y="3184"/>
                      <a:pt x="4866" y="3184"/>
                    </a:cubicBezTo>
                    <a:cubicBezTo>
                      <a:pt x="5135" y="3184"/>
                      <a:pt x="5381" y="2959"/>
                      <a:pt x="5381" y="2689"/>
                    </a:cubicBezTo>
                    <a:cubicBezTo>
                      <a:pt x="5381" y="2396"/>
                      <a:pt x="5135" y="2171"/>
                      <a:pt x="4866" y="217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22" name="Freeform 32"/>
              <p:cNvSpPr>
                <a:spLocks noEditPoints="1"/>
              </p:cNvSpPr>
              <p:nvPr/>
            </p:nvSpPr>
            <p:spPr bwMode="auto">
              <a:xfrm>
                <a:off x="3589338" y="500063"/>
                <a:ext cx="1595438" cy="1590675"/>
              </a:xfrm>
              <a:custGeom>
                <a:avLst/>
                <a:gdLst>
                  <a:gd name="T0" fmla="*/ 1658 w 3293"/>
                  <a:gd name="T1" fmla="*/ 805 h 3289"/>
                  <a:gd name="T2" fmla="*/ 2509 w 3293"/>
                  <a:gd name="T3" fmla="*/ 1656 h 3289"/>
                  <a:gd name="T4" fmla="*/ 1658 w 3293"/>
                  <a:gd name="T5" fmla="*/ 2506 h 3289"/>
                  <a:gd name="T6" fmla="*/ 784 w 3293"/>
                  <a:gd name="T7" fmla="*/ 1656 h 3289"/>
                  <a:gd name="T8" fmla="*/ 1658 w 3293"/>
                  <a:gd name="T9" fmla="*/ 805 h 3289"/>
                  <a:gd name="T10" fmla="*/ 1658 w 3293"/>
                  <a:gd name="T11" fmla="*/ 0 h 3289"/>
                  <a:gd name="T12" fmla="*/ 0 w 3293"/>
                  <a:gd name="T13" fmla="*/ 1656 h 3289"/>
                  <a:gd name="T14" fmla="*/ 1658 w 3293"/>
                  <a:gd name="T15" fmla="*/ 3289 h 3289"/>
                  <a:gd name="T16" fmla="*/ 3293 w 3293"/>
                  <a:gd name="T17" fmla="*/ 1656 h 3289"/>
                  <a:gd name="T18" fmla="*/ 1658 w 3293"/>
                  <a:gd name="T19" fmla="*/ 0 h 3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3" h="3289">
                    <a:moveTo>
                      <a:pt x="1658" y="805"/>
                    </a:moveTo>
                    <a:cubicBezTo>
                      <a:pt x="2128" y="805"/>
                      <a:pt x="2509" y="1186"/>
                      <a:pt x="2509" y="1656"/>
                    </a:cubicBezTo>
                    <a:cubicBezTo>
                      <a:pt x="2509" y="2126"/>
                      <a:pt x="2128" y="2506"/>
                      <a:pt x="1658" y="2506"/>
                    </a:cubicBezTo>
                    <a:cubicBezTo>
                      <a:pt x="1187" y="2506"/>
                      <a:pt x="784" y="2126"/>
                      <a:pt x="784" y="1656"/>
                    </a:cubicBezTo>
                    <a:cubicBezTo>
                      <a:pt x="784" y="1186"/>
                      <a:pt x="1187" y="805"/>
                      <a:pt x="1658" y="805"/>
                    </a:cubicBezTo>
                    <a:moveTo>
                      <a:pt x="1658" y="0"/>
                    </a:moveTo>
                    <a:cubicBezTo>
                      <a:pt x="739" y="0"/>
                      <a:pt x="0" y="738"/>
                      <a:pt x="0" y="1656"/>
                    </a:cubicBezTo>
                    <a:cubicBezTo>
                      <a:pt x="0" y="2551"/>
                      <a:pt x="739" y="3289"/>
                      <a:pt x="1658" y="3289"/>
                    </a:cubicBezTo>
                    <a:cubicBezTo>
                      <a:pt x="2554" y="3289"/>
                      <a:pt x="3293" y="2551"/>
                      <a:pt x="3293" y="1656"/>
                    </a:cubicBezTo>
                    <a:cubicBezTo>
                      <a:pt x="3293" y="738"/>
                      <a:pt x="2554" y="0"/>
                      <a:pt x="1658"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grpSp>
        <p:nvGrpSpPr>
          <p:cNvPr id="133" name="Group 132"/>
          <p:cNvGrpSpPr/>
          <p:nvPr/>
        </p:nvGrpSpPr>
        <p:grpSpPr>
          <a:xfrm>
            <a:off x="4859162" y="2122140"/>
            <a:ext cx="1523168" cy="1523167"/>
            <a:chOff x="4827615" y="2095585"/>
            <a:chExt cx="1523168" cy="1523167"/>
          </a:xfrm>
        </p:grpSpPr>
        <p:sp>
          <p:nvSpPr>
            <p:cNvPr id="134" name="Oval 133"/>
            <p:cNvSpPr/>
            <p:nvPr/>
          </p:nvSpPr>
          <p:spPr>
            <a:xfrm>
              <a:off x="4827615" y="2095585"/>
              <a:ext cx="1523168" cy="1523167"/>
            </a:xfrm>
            <a:prstGeom prst="ellipse">
              <a:avLst/>
            </a:prstGeom>
            <a:solidFill>
              <a:srgbClr val="0D274D"/>
            </a:solidFill>
            <a:ln w="25400" cap="flat" cmpd="sng" algn="ctr">
              <a:noFill/>
              <a:prstDash val="solid"/>
            </a:ln>
            <a:effectLst/>
          </p:spPr>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5073"/>
                </a:solidFill>
                <a:effectLst/>
                <a:uLnTx/>
                <a:uFillTx/>
                <a:latin typeface="CiscoSansTT ExtraLight"/>
                <a:ea typeface="ＭＳ Ｐゴシック" charset="0"/>
                <a:cs typeface="ＭＳ Ｐゴシック" charset="0"/>
              </a:endParaRPr>
            </a:p>
          </p:txBody>
        </p:sp>
        <p:grpSp>
          <p:nvGrpSpPr>
            <p:cNvPr id="135" name="Group 134"/>
            <p:cNvGrpSpPr/>
            <p:nvPr/>
          </p:nvGrpSpPr>
          <p:grpSpPr>
            <a:xfrm>
              <a:off x="5032284" y="2300721"/>
              <a:ext cx="1103439" cy="1112895"/>
              <a:chOff x="3059802" y="362005"/>
              <a:chExt cx="6075572" cy="6127642"/>
            </a:xfrm>
            <a:solidFill>
              <a:schemeClr val="bg2"/>
            </a:solidFill>
          </p:grpSpPr>
          <p:sp>
            <p:nvSpPr>
              <p:cNvPr id="165" name="Freeform 5"/>
              <p:cNvSpPr>
                <a:spLocks/>
              </p:cNvSpPr>
              <p:nvPr/>
            </p:nvSpPr>
            <p:spPr bwMode="auto">
              <a:xfrm>
                <a:off x="6219099" y="362005"/>
                <a:ext cx="2916275" cy="2950989"/>
              </a:xfrm>
              <a:custGeom>
                <a:avLst/>
                <a:gdLst>
                  <a:gd name="T0" fmla="*/ 83 w 166"/>
                  <a:gd name="T1" fmla="*/ 0 h 166"/>
                  <a:gd name="T2" fmla="*/ 0 w 166"/>
                  <a:gd name="T3" fmla="*/ 83 h 166"/>
                  <a:gd name="T4" fmla="*/ 0 w 166"/>
                  <a:gd name="T5" fmla="*/ 166 h 166"/>
                  <a:gd name="T6" fmla="*/ 83 w 166"/>
                  <a:gd name="T7" fmla="*/ 166 h 166"/>
                  <a:gd name="T8" fmla="*/ 166 w 166"/>
                  <a:gd name="T9" fmla="*/ 83 h 166"/>
                  <a:gd name="T10" fmla="*/ 83 w 166"/>
                  <a:gd name="T11" fmla="*/ 0 h 166"/>
                </a:gdLst>
                <a:ahLst/>
                <a:cxnLst>
                  <a:cxn ang="0">
                    <a:pos x="T0" y="T1"/>
                  </a:cxn>
                  <a:cxn ang="0">
                    <a:pos x="T2" y="T3"/>
                  </a:cxn>
                  <a:cxn ang="0">
                    <a:pos x="T4" y="T5"/>
                  </a:cxn>
                  <a:cxn ang="0">
                    <a:pos x="T6" y="T7"/>
                  </a:cxn>
                  <a:cxn ang="0">
                    <a:pos x="T8" y="T9"/>
                  </a:cxn>
                  <a:cxn ang="0">
                    <a:pos x="T10" y="T11"/>
                  </a:cxn>
                </a:cxnLst>
                <a:rect l="0" t="0" r="r" b="b"/>
                <a:pathLst>
                  <a:path w="166" h="166">
                    <a:moveTo>
                      <a:pt x="83" y="0"/>
                    </a:moveTo>
                    <a:cubicBezTo>
                      <a:pt x="37" y="0"/>
                      <a:pt x="0" y="38"/>
                      <a:pt x="0" y="83"/>
                    </a:cubicBezTo>
                    <a:cubicBezTo>
                      <a:pt x="0" y="166"/>
                      <a:pt x="0" y="166"/>
                      <a:pt x="0" y="166"/>
                    </a:cubicBezTo>
                    <a:cubicBezTo>
                      <a:pt x="83" y="166"/>
                      <a:pt x="83" y="166"/>
                      <a:pt x="83" y="166"/>
                    </a:cubicBezTo>
                    <a:cubicBezTo>
                      <a:pt x="128" y="166"/>
                      <a:pt x="166" y="129"/>
                      <a:pt x="166" y="83"/>
                    </a:cubicBezTo>
                    <a:cubicBezTo>
                      <a:pt x="166" y="38"/>
                      <a:pt x="128" y="0"/>
                      <a:pt x="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66" name="Freeform 6"/>
              <p:cNvSpPr>
                <a:spLocks/>
              </p:cNvSpPr>
              <p:nvPr/>
            </p:nvSpPr>
            <p:spPr bwMode="auto">
              <a:xfrm>
                <a:off x="3059802" y="3538658"/>
                <a:ext cx="2916275" cy="2950989"/>
              </a:xfrm>
              <a:custGeom>
                <a:avLst/>
                <a:gdLst>
                  <a:gd name="T0" fmla="*/ 166 w 166"/>
                  <a:gd name="T1" fmla="*/ 0 h 166"/>
                  <a:gd name="T2" fmla="*/ 83 w 166"/>
                  <a:gd name="T3" fmla="*/ 0 h 166"/>
                  <a:gd name="T4" fmla="*/ 0 w 166"/>
                  <a:gd name="T5" fmla="*/ 83 h 166"/>
                  <a:gd name="T6" fmla="*/ 83 w 166"/>
                  <a:gd name="T7" fmla="*/ 166 h 166"/>
                  <a:gd name="T8" fmla="*/ 166 w 166"/>
                  <a:gd name="T9" fmla="*/ 83 h 166"/>
                  <a:gd name="T10" fmla="*/ 166 w 166"/>
                  <a:gd name="T11" fmla="*/ 0 h 166"/>
                </a:gdLst>
                <a:ahLst/>
                <a:cxnLst>
                  <a:cxn ang="0">
                    <a:pos x="T0" y="T1"/>
                  </a:cxn>
                  <a:cxn ang="0">
                    <a:pos x="T2" y="T3"/>
                  </a:cxn>
                  <a:cxn ang="0">
                    <a:pos x="T4" y="T5"/>
                  </a:cxn>
                  <a:cxn ang="0">
                    <a:pos x="T6" y="T7"/>
                  </a:cxn>
                  <a:cxn ang="0">
                    <a:pos x="T8" y="T9"/>
                  </a:cxn>
                  <a:cxn ang="0">
                    <a:pos x="T10" y="T11"/>
                  </a:cxn>
                </a:cxnLst>
                <a:rect l="0" t="0" r="r" b="b"/>
                <a:pathLst>
                  <a:path w="166" h="166">
                    <a:moveTo>
                      <a:pt x="166" y="0"/>
                    </a:moveTo>
                    <a:cubicBezTo>
                      <a:pt x="83" y="0"/>
                      <a:pt x="83" y="0"/>
                      <a:pt x="83" y="0"/>
                    </a:cubicBezTo>
                    <a:cubicBezTo>
                      <a:pt x="37" y="0"/>
                      <a:pt x="0" y="37"/>
                      <a:pt x="0" y="83"/>
                    </a:cubicBezTo>
                    <a:cubicBezTo>
                      <a:pt x="0" y="129"/>
                      <a:pt x="37" y="166"/>
                      <a:pt x="83" y="166"/>
                    </a:cubicBezTo>
                    <a:cubicBezTo>
                      <a:pt x="129" y="166"/>
                      <a:pt x="166" y="129"/>
                      <a:pt x="166" y="83"/>
                    </a:cubicBezTo>
                    <a:cubicBezTo>
                      <a:pt x="166" y="0"/>
                      <a:pt x="166" y="0"/>
                      <a:pt x="1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67" name="Freeform 7"/>
              <p:cNvSpPr>
                <a:spLocks/>
              </p:cNvSpPr>
              <p:nvPr/>
            </p:nvSpPr>
            <p:spPr bwMode="auto">
              <a:xfrm>
                <a:off x="6219099" y="3538658"/>
                <a:ext cx="2916275" cy="2950989"/>
              </a:xfrm>
              <a:custGeom>
                <a:avLst/>
                <a:gdLst>
                  <a:gd name="T0" fmla="*/ 83 w 166"/>
                  <a:gd name="T1" fmla="*/ 0 h 166"/>
                  <a:gd name="T2" fmla="*/ 0 w 166"/>
                  <a:gd name="T3" fmla="*/ 0 h 166"/>
                  <a:gd name="T4" fmla="*/ 0 w 166"/>
                  <a:gd name="T5" fmla="*/ 83 h 166"/>
                  <a:gd name="T6" fmla="*/ 83 w 166"/>
                  <a:gd name="T7" fmla="*/ 166 h 166"/>
                  <a:gd name="T8" fmla="*/ 166 w 166"/>
                  <a:gd name="T9" fmla="*/ 83 h 166"/>
                  <a:gd name="T10" fmla="*/ 83 w 166"/>
                  <a:gd name="T11" fmla="*/ 0 h 166"/>
                </a:gdLst>
                <a:ahLst/>
                <a:cxnLst>
                  <a:cxn ang="0">
                    <a:pos x="T0" y="T1"/>
                  </a:cxn>
                  <a:cxn ang="0">
                    <a:pos x="T2" y="T3"/>
                  </a:cxn>
                  <a:cxn ang="0">
                    <a:pos x="T4" y="T5"/>
                  </a:cxn>
                  <a:cxn ang="0">
                    <a:pos x="T6" y="T7"/>
                  </a:cxn>
                  <a:cxn ang="0">
                    <a:pos x="T8" y="T9"/>
                  </a:cxn>
                  <a:cxn ang="0">
                    <a:pos x="T10" y="T11"/>
                  </a:cxn>
                </a:cxnLst>
                <a:rect l="0" t="0" r="r" b="b"/>
                <a:pathLst>
                  <a:path w="166" h="166">
                    <a:moveTo>
                      <a:pt x="83" y="0"/>
                    </a:moveTo>
                    <a:cubicBezTo>
                      <a:pt x="0" y="0"/>
                      <a:pt x="0" y="0"/>
                      <a:pt x="0" y="0"/>
                    </a:cubicBezTo>
                    <a:cubicBezTo>
                      <a:pt x="0" y="83"/>
                      <a:pt x="0" y="83"/>
                      <a:pt x="0" y="83"/>
                    </a:cubicBezTo>
                    <a:cubicBezTo>
                      <a:pt x="0" y="129"/>
                      <a:pt x="37" y="166"/>
                      <a:pt x="83" y="166"/>
                    </a:cubicBezTo>
                    <a:cubicBezTo>
                      <a:pt x="128" y="166"/>
                      <a:pt x="166" y="129"/>
                      <a:pt x="166" y="83"/>
                    </a:cubicBezTo>
                    <a:cubicBezTo>
                      <a:pt x="166" y="37"/>
                      <a:pt x="128" y="0"/>
                      <a:pt x="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68" name="Freeform 8"/>
              <p:cNvSpPr>
                <a:spLocks/>
              </p:cNvSpPr>
              <p:nvPr/>
            </p:nvSpPr>
            <p:spPr bwMode="auto">
              <a:xfrm>
                <a:off x="3059802" y="362005"/>
                <a:ext cx="2916275" cy="2950989"/>
              </a:xfrm>
              <a:custGeom>
                <a:avLst/>
                <a:gdLst>
                  <a:gd name="T0" fmla="*/ 83 w 166"/>
                  <a:gd name="T1" fmla="*/ 0 h 166"/>
                  <a:gd name="T2" fmla="*/ 0 w 166"/>
                  <a:gd name="T3" fmla="*/ 83 h 166"/>
                  <a:gd name="T4" fmla="*/ 83 w 166"/>
                  <a:gd name="T5" fmla="*/ 166 h 166"/>
                  <a:gd name="T6" fmla="*/ 166 w 166"/>
                  <a:gd name="T7" fmla="*/ 166 h 166"/>
                  <a:gd name="T8" fmla="*/ 166 w 166"/>
                  <a:gd name="T9" fmla="*/ 83 h 166"/>
                  <a:gd name="T10" fmla="*/ 83 w 166"/>
                  <a:gd name="T11" fmla="*/ 0 h 166"/>
                </a:gdLst>
                <a:ahLst/>
                <a:cxnLst>
                  <a:cxn ang="0">
                    <a:pos x="T0" y="T1"/>
                  </a:cxn>
                  <a:cxn ang="0">
                    <a:pos x="T2" y="T3"/>
                  </a:cxn>
                  <a:cxn ang="0">
                    <a:pos x="T4" y="T5"/>
                  </a:cxn>
                  <a:cxn ang="0">
                    <a:pos x="T6" y="T7"/>
                  </a:cxn>
                  <a:cxn ang="0">
                    <a:pos x="T8" y="T9"/>
                  </a:cxn>
                  <a:cxn ang="0">
                    <a:pos x="T10" y="T11"/>
                  </a:cxn>
                </a:cxnLst>
                <a:rect l="0" t="0" r="r" b="b"/>
                <a:pathLst>
                  <a:path w="166" h="166">
                    <a:moveTo>
                      <a:pt x="83" y="0"/>
                    </a:moveTo>
                    <a:cubicBezTo>
                      <a:pt x="37" y="0"/>
                      <a:pt x="0" y="38"/>
                      <a:pt x="0" y="83"/>
                    </a:cubicBezTo>
                    <a:cubicBezTo>
                      <a:pt x="0" y="129"/>
                      <a:pt x="37" y="166"/>
                      <a:pt x="83" y="166"/>
                    </a:cubicBezTo>
                    <a:cubicBezTo>
                      <a:pt x="166" y="166"/>
                      <a:pt x="166" y="166"/>
                      <a:pt x="166" y="166"/>
                    </a:cubicBezTo>
                    <a:cubicBezTo>
                      <a:pt x="166" y="83"/>
                      <a:pt x="166" y="83"/>
                      <a:pt x="166" y="83"/>
                    </a:cubicBezTo>
                    <a:cubicBezTo>
                      <a:pt x="166" y="38"/>
                      <a:pt x="129" y="0"/>
                      <a:pt x="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136" name="Group 4"/>
            <p:cNvGrpSpPr>
              <a:grpSpLocks noChangeAspect="1"/>
            </p:cNvGrpSpPr>
            <p:nvPr/>
          </p:nvGrpSpPr>
          <p:grpSpPr bwMode="auto">
            <a:xfrm>
              <a:off x="5456380" y="2697947"/>
              <a:ext cx="255247" cy="318443"/>
              <a:chOff x="3506" y="-247"/>
              <a:chExt cx="2597" cy="3240"/>
            </a:xfrm>
          </p:grpSpPr>
          <p:sp>
            <p:nvSpPr>
              <p:cNvPr id="163" name="Freeform 5"/>
              <p:cNvSpPr>
                <a:spLocks noEditPoints="1"/>
              </p:cNvSpPr>
              <p:nvPr/>
            </p:nvSpPr>
            <p:spPr bwMode="auto">
              <a:xfrm>
                <a:off x="4244" y="2524"/>
                <a:ext cx="1126" cy="469"/>
              </a:xfrm>
              <a:custGeom>
                <a:avLst/>
                <a:gdLst>
                  <a:gd name="T0" fmla="*/ 85 w 1323"/>
                  <a:gd name="T1" fmla="*/ 173 h 552"/>
                  <a:gd name="T2" fmla="*/ 0 w 1323"/>
                  <a:gd name="T3" fmla="*/ 84 h 552"/>
                  <a:gd name="T4" fmla="*/ 85 w 1323"/>
                  <a:gd name="T5" fmla="*/ 0 h 552"/>
                  <a:gd name="T6" fmla="*/ 1233 w 1323"/>
                  <a:gd name="T7" fmla="*/ 0 h 552"/>
                  <a:gd name="T8" fmla="*/ 1323 w 1323"/>
                  <a:gd name="T9" fmla="*/ 84 h 552"/>
                  <a:gd name="T10" fmla="*/ 1233 w 1323"/>
                  <a:gd name="T11" fmla="*/ 173 h 552"/>
                  <a:gd name="T12" fmla="*/ 85 w 1323"/>
                  <a:gd name="T13" fmla="*/ 173 h 552"/>
                  <a:gd name="T14" fmla="*/ 284 w 1323"/>
                  <a:gd name="T15" fmla="*/ 552 h 552"/>
                  <a:gd name="T16" fmla="*/ 1040 w 1323"/>
                  <a:gd name="T17" fmla="*/ 552 h 552"/>
                  <a:gd name="T18" fmla="*/ 1124 w 1323"/>
                  <a:gd name="T19" fmla="*/ 463 h 552"/>
                  <a:gd name="T20" fmla="*/ 1040 w 1323"/>
                  <a:gd name="T21" fmla="*/ 379 h 552"/>
                  <a:gd name="T22" fmla="*/ 284 w 1323"/>
                  <a:gd name="T23" fmla="*/ 379 h 552"/>
                  <a:gd name="T24" fmla="*/ 199 w 1323"/>
                  <a:gd name="T25" fmla="*/ 463 h 552"/>
                  <a:gd name="T26" fmla="*/ 284 w 1323"/>
                  <a:gd name="T27"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3" h="552">
                    <a:moveTo>
                      <a:pt x="85" y="173"/>
                    </a:moveTo>
                    <a:cubicBezTo>
                      <a:pt x="39" y="173"/>
                      <a:pt x="0" y="134"/>
                      <a:pt x="0" y="84"/>
                    </a:cubicBezTo>
                    <a:cubicBezTo>
                      <a:pt x="0" y="39"/>
                      <a:pt x="39" y="0"/>
                      <a:pt x="85" y="0"/>
                    </a:cubicBezTo>
                    <a:cubicBezTo>
                      <a:pt x="85" y="0"/>
                      <a:pt x="85" y="0"/>
                      <a:pt x="1233" y="0"/>
                    </a:cubicBezTo>
                    <a:cubicBezTo>
                      <a:pt x="1284" y="0"/>
                      <a:pt x="1323" y="39"/>
                      <a:pt x="1323" y="84"/>
                    </a:cubicBezTo>
                    <a:cubicBezTo>
                      <a:pt x="1323" y="134"/>
                      <a:pt x="1284" y="173"/>
                      <a:pt x="1233" y="173"/>
                    </a:cubicBezTo>
                    <a:cubicBezTo>
                      <a:pt x="1233" y="173"/>
                      <a:pt x="1233" y="173"/>
                      <a:pt x="85" y="173"/>
                    </a:cubicBezTo>
                    <a:moveTo>
                      <a:pt x="284" y="552"/>
                    </a:moveTo>
                    <a:cubicBezTo>
                      <a:pt x="1040" y="552"/>
                      <a:pt x="1040" y="552"/>
                      <a:pt x="1040" y="552"/>
                    </a:cubicBezTo>
                    <a:cubicBezTo>
                      <a:pt x="1085" y="552"/>
                      <a:pt x="1124" y="513"/>
                      <a:pt x="1124" y="463"/>
                    </a:cubicBezTo>
                    <a:cubicBezTo>
                      <a:pt x="1124" y="418"/>
                      <a:pt x="1085" y="379"/>
                      <a:pt x="1040" y="379"/>
                    </a:cubicBezTo>
                    <a:cubicBezTo>
                      <a:pt x="284" y="379"/>
                      <a:pt x="284" y="379"/>
                      <a:pt x="284" y="379"/>
                    </a:cubicBezTo>
                    <a:cubicBezTo>
                      <a:pt x="238" y="379"/>
                      <a:pt x="199" y="418"/>
                      <a:pt x="199" y="463"/>
                    </a:cubicBezTo>
                    <a:cubicBezTo>
                      <a:pt x="199" y="513"/>
                      <a:pt x="238" y="552"/>
                      <a:pt x="284" y="55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64" name="Freeform 6"/>
              <p:cNvSpPr>
                <a:spLocks/>
              </p:cNvSpPr>
              <p:nvPr/>
            </p:nvSpPr>
            <p:spPr bwMode="auto">
              <a:xfrm>
                <a:off x="3506" y="-247"/>
                <a:ext cx="2597" cy="2569"/>
              </a:xfrm>
              <a:custGeom>
                <a:avLst/>
                <a:gdLst>
                  <a:gd name="T0" fmla="*/ 1529 w 3053"/>
                  <a:gd name="T1" fmla="*/ 0 h 3023"/>
                  <a:gd name="T2" fmla="*/ 2609 w 3053"/>
                  <a:gd name="T3" fmla="*/ 443 h 3023"/>
                  <a:gd name="T4" fmla="*/ 3053 w 3053"/>
                  <a:gd name="T5" fmla="*/ 1520 h 3023"/>
                  <a:gd name="T6" fmla="*/ 2962 w 3053"/>
                  <a:gd name="T7" fmla="*/ 1974 h 3023"/>
                  <a:gd name="T8" fmla="*/ 2757 w 3053"/>
                  <a:gd name="T9" fmla="*/ 2331 h 3023"/>
                  <a:gd name="T10" fmla="*/ 2439 w 3053"/>
                  <a:gd name="T11" fmla="*/ 2666 h 3023"/>
                  <a:gd name="T12" fmla="*/ 2274 w 3053"/>
                  <a:gd name="T13" fmla="*/ 2859 h 3023"/>
                  <a:gd name="T14" fmla="*/ 2200 w 3053"/>
                  <a:gd name="T15" fmla="*/ 2972 h 3023"/>
                  <a:gd name="T16" fmla="*/ 2115 w 3053"/>
                  <a:gd name="T17" fmla="*/ 3023 h 3023"/>
                  <a:gd name="T18" fmla="*/ 938 w 3053"/>
                  <a:gd name="T19" fmla="*/ 3023 h 3023"/>
                  <a:gd name="T20" fmla="*/ 858 w 3053"/>
                  <a:gd name="T21" fmla="*/ 2978 h 3023"/>
                  <a:gd name="T22" fmla="*/ 813 w 3053"/>
                  <a:gd name="T23" fmla="*/ 2904 h 3023"/>
                  <a:gd name="T24" fmla="*/ 705 w 3053"/>
                  <a:gd name="T25" fmla="*/ 2757 h 3023"/>
                  <a:gd name="T26" fmla="*/ 614 w 3053"/>
                  <a:gd name="T27" fmla="*/ 2666 h 3023"/>
                  <a:gd name="T28" fmla="*/ 409 w 3053"/>
                  <a:gd name="T29" fmla="*/ 2468 h 3023"/>
                  <a:gd name="T30" fmla="*/ 97 w 3053"/>
                  <a:gd name="T31" fmla="*/ 1974 h 3023"/>
                  <a:gd name="T32" fmla="*/ 0 w 3053"/>
                  <a:gd name="T33" fmla="*/ 1520 h 3023"/>
                  <a:gd name="T34" fmla="*/ 449 w 3053"/>
                  <a:gd name="T35" fmla="*/ 443 h 3023"/>
                  <a:gd name="T36" fmla="*/ 1529 w 3053"/>
                  <a:gd name="T37" fmla="*/ 0 h 3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53" h="3023">
                    <a:moveTo>
                      <a:pt x="1529" y="0"/>
                    </a:moveTo>
                    <a:cubicBezTo>
                      <a:pt x="1950" y="0"/>
                      <a:pt x="2331" y="170"/>
                      <a:pt x="2609" y="443"/>
                    </a:cubicBezTo>
                    <a:cubicBezTo>
                      <a:pt x="2882" y="721"/>
                      <a:pt x="3053" y="1101"/>
                      <a:pt x="3053" y="1520"/>
                    </a:cubicBezTo>
                    <a:cubicBezTo>
                      <a:pt x="3053" y="1685"/>
                      <a:pt x="3018" y="1838"/>
                      <a:pt x="2962" y="1974"/>
                    </a:cubicBezTo>
                    <a:cubicBezTo>
                      <a:pt x="2905" y="2110"/>
                      <a:pt x="2831" y="2235"/>
                      <a:pt x="2757" y="2331"/>
                    </a:cubicBezTo>
                    <a:cubicBezTo>
                      <a:pt x="2609" y="2530"/>
                      <a:pt x="2456" y="2655"/>
                      <a:pt x="2439" y="2666"/>
                    </a:cubicBezTo>
                    <a:cubicBezTo>
                      <a:pt x="2376" y="2717"/>
                      <a:pt x="2314" y="2791"/>
                      <a:pt x="2274" y="2859"/>
                    </a:cubicBezTo>
                    <a:cubicBezTo>
                      <a:pt x="2228" y="2921"/>
                      <a:pt x="2200" y="2972"/>
                      <a:pt x="2200" y="2972"/>
                    </a:cubicBezTo>
                    <a:cubicBezTo>
                      <a:pt x="2183" y="3006"/>
                      <a:pt x="2154" y="3023"/>
                      <a:pt x="2115" y="3023"/>
                    </a:cubicBezTo>
                    <a:cubicBezTo>
                      <a:pt x="2115" y="3023"/>
                      <a:pt x="2115" y="3023"/>
                      <a:pt x="938" y="3023"/>
                    </a:cubicBezTo>
                    <a:cubicBezTo>
                      <a:pt x="904" y="3023"/>
                      <a:pt x="875" y="3006"/>
                      <a:pt x="858" y="2978"/>
                    </a:cubicBezTo>
                    <a:cubicBezTo>
                      <a:pt x="858" y="2978"/>
                      <a:pt x="830" y="2927"/>
                      <a:pt x="813" y="2904"/>
                    </a:cubicBezTo>
                    <a:cubicBezTo>
                      <a:pt x="785" y="2859"/>
                      <a:pt x="750" y="2808"/>
                      <a:pt x="705" y="2757"/>
                    </a:cubicBezTo>
                    <a:cubicBezTo>
                      <a:pt x="677" y="2723"/>
                      <a:pt x="642" y="2689"/>
                      <a:pt x="614" y="2666"/>
                    </a:cubicBezTo>
                    <a:cubicBezTo>
                      <a:pt x="603" y="2655"/>
                      <a:pt x="517" y="2587"/>
                      <a:pt x="409" y="2468"/>
                    </a:cubicBezTo>
                    <a:cubicBezTo>
                      <a:pt x="307" y="2348"/>
                      <a:pt x="182" y="2178"/>
                      <a:pt x="97" y="1974"/>
                    </a:cubicBezTo>
                    <a:cubicBezTo>
                      <a:pt x="40" y="1838"/>
                      <a:pt x="0" y="1685"/>
                      <a:pt x="0" y="1520"/>
                    </a:cubicBezTo>
                    <a:cubicBezTo>
                      <a:pt x="0" y="1101"/>
                      <a:pt x="176" y="721"/>
                      <a:pt x="449" y="443"/>
                    </a:cubicBezTo>
                    <a:cubicBezTo>
                      <a:pt x="728" y="170"/>
                      <a:pt x="1109" y="0"/>
                      <a:pt x="1529" y="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sp>
          <p:nvSpPr>
            <p:cNvPr id="137" name="Rectangle 136"/>
            <p:cNvSpPr/>
            <p:nvPr/>
          </p:nvSpPr>
          <p:spPr>
            <a:xfrm>
              <a:off x="5023774" y="2303376"/>
              <a:ext cx="499958" cy="200055"/>
            </a:xfrm>
            <a:prstGeom prst="rect">
              <a:avLst/>
            </a:prstGeom>
          </p:spPr>
          <p:txBody>
            <a:bodyPr wrap="square">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5073"/>
                  </a:solidFill>
                  <a:effectLst/>
                  <a:uLnTx/>
                  <a:uFillTx/>
                  <a:latin typeface="CiscoSansTT ExtraLight"/>
                  <a:ea typeface="ＭＳ Ｐゴシック" charset="0"/>
                  <a:cs typeface="ＭＳ Ｐゴシック" charset="0"/>
                </a:rPr>
                <a:t>Clients</a:t>
              </a:r>
            </a:p>
          </p:txBody>
        </p:sp>
        <p:sp>
          <p:nvSpPr>
            <p:cNvPr id="138" name="Rectangle 137"/>
            <p:cNvSpPr/>
            <p:nvPr/>
          </p:nvSpPr>
          <p:spPr>
            <a:xfrm>
              <a:off x="5590560" y="2316076"/>
              <a:ext cx="581257" cy="200055"/>
            </a:xfrm>
            <a:prstGeom prst="rect">
              <a:avLst/>
            </a:prstGeom>
          </p:spPr>
          <p:txBody>
            <a:bodyPr wrap="square">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5073"/>
                  </a:solidFill>
                  <a:effectLst/>
                  <a:uLnTx/>
                  <a:uFillTx/>
                  <a:latin typeface="CiscoSansTT ExtraLight"/>
                  <a:ea typeface="ＭＳ Ｐゴシック" charset="0"/>
                  <a:cs typeface="ＭＳ Ｐゴシック" charset="0"/>
                </a:rPr>
                <a:t>Baseline</a:t>
              </a:r>
            </a:p>
          </p:txBody>
        </p:sp>
        <p:sp>
          <p:nvSpPr>
            <p:cNvPr id="139" name="Rectangle 138"/>
            <p:cNvSpPr/>
            <p:nvPr/>
          </p:nvSpPr>
          <p:spPr>
            <a:xfrm>
              <a:off x="4938666" y="3155807"/>
              <a:ext cx="708275" cy="200055"/>
            </a:xfrm>
            <a:prstGeom prst="rect">
              <a:avLst/>
            </a:prstGeom>
          </p:spPr>
          <p:txBody>
            <a:bodyPr wrap="square">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700" b="0" i="0" u="none" strike="noStrike" kern="0" cap="none" spc="-20" normalizeH="0" baseline="0" noProof="0">
                  <a:ln>
                    <a:noFill/>
                  </a:ln>
                  <a:solidFill>
                    <a:srgbClr val="005073"/>
                  </a:solidFill>
                  <a:effectLst/>
                  <a:uLnTx/>
                  <a:uFillTx/>
                  <a:latin typeface="CiscoSansTT ExtraLight"/>
                  <a:ea typeface="ＭＳ Ｐゴシック" charset="0"/>
                  <a:cs typeface="ＭＳ Ｐゴシック" charset="0"/>
                </a:rPr>
                <a:t>Application</a:t>
              </a:r>
            </a:p>
          </p:txBody>
        </p:sp>
        <p:sp>
          <p:nvSpPr>
            <p:cNvPr id="140" name="Rectangle 139"/>
            <p:cNvSpPr/>
            <p:nvPr/>
          </p:nvSpPr>
          <p:spPr>
            <a:xfrm>
              <a:off x="5584210" y="3174857"/>
              <a:ext cx="581257" cy="200055"/>
            </a:xfrm>
            <a:prstGeom prst="rect">
              <a:avLst/>
            </a:prstGeom>
          </p:spPr>
          <p:txBody>
            <a:bodyPr wrap="square">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5073"/>
                  </a:solidFill>
                  <a:effectLst/>
                  <a:uLnTx/>
                  <a:uFillTx/>
                  <a:latin typeface="CiscoSansTT ExtraLight"/>
                  <a:ea typeface="ＭＳ Ｐゴシック" charset="0"/>
                  <a:cs typeface="ＭＳ Ｐゴシック" charset="0"/>
                </a:rPr>
                <a:t>Network</a:t>
              </a:r>
            </a:p>
          </p:txBody>
        </p:sp>
        <p:grpSp>
          <p:nvGrpSpPr>
            <p:cNvPr id="141" name="Group 140"/>
            <p:cNvGrpSpPr/>
            <p:nvPr/>
          </p:nvGrpSpPr>
          <p:grpSpPr>
            <a:xfrm>
              <a:off x="5192888" y="2473121"/>
              <a:ext cx="212530" cy="278142"/>
              <a:chOff x="-4283315" y="2691094"/>
              <a:chExt cx="4943972" cy="6470297"/>
            </a:xfrm>
          </p:grpSpPr>
          <p:sp>
            <p:nvSpPr>
              <p:cNvPr id="160" name="Freeform: Shape 21"/>
              <p:cNvSpPr>
                <a:spLocks noChangeAspect="1" noChangeArrowheads="1"/>
              </p:cNvSpPr>
              <p:nvPr/>
            </p:nvSpPr>
            <p:spPr bwMode="auto">
              <a:xfrm>
                <a:off x="-990099" y="3570393"/>
                <a:ext cx="1650756" cy="4355009"/>
              </a:xfrm>
              <a:custGeom>
                <a:avLst/>
                <a:gdLst>
                  <a:gd name="connsiteX0" fmla="*/ 825378 w 1650756"/>
                  <a:gd name="connsiteY0" fmla="*/ 1045201 h 4355009"/>
                  <a:gd name="connsiteX1" fmla="*/ 1650756 w 1650756"/>
                  <a:gd name="connsiteY1" fmla="*/ 1867757 h 4355009"/>
                  <a:gd name="connsiteX2" fmla="*/ 1650756 w 1650756"/>
                  <a:gd name="connsiteY2" fmla="*/ 3532453 h 4355009"/>
                  <a:gd name="connsiteX3" fmla="*/ 825378 w 1650756"/>
                  <a:gd name="connsiteY3" fmla="*/ 4355009 h 4355009"/>
                  <a:gd name="connsiteX4" fmla="*/ 0 w 1650756"/>
                  <a:gd name="connsiteY4" fmla="*/ 3532453 h 4355009"/>
                  <a:gd name="connsiteX5" fmla="*/ 0 w 1650756"/>
                  <a:gd name="connsiteY5" fmla="*/ 1867757 h 4355009"/>
                  <a:gd name="connsiteX6" fmla="*/ 825378 w 1650756"/>
                  <a:gd name="connsiteY6" fmla="*/ 1045201 h 4355009"/>
                  <a:gd name="connsiteX7" fmla="*/ 825382 w 1650756"/>
                  <a:gd name="connsiteY7" fmla="*/ 0 h 4355009"/>
                  <a:gd name="connsiteX8" fmla="*/ 1277475 w 1650756"/>
                  <a:gd name="connsiteY8" fmla="*/ 443797 h 4355009"/>
                  <a:gd name="connsiteX9" fmla="*/ 825382 w 1650756"/>
                  <a:gd name="connsiteY9" fmla="*/ 887594 h 4355009"/>
                  <a:gd name="connsiteX10" fmla="*/ 373289 w 1650756"/>
                  <a:gd name="connsiteY10" fmla="*/ 443797 h 4355009"/>
                  <a:gd name="connsiteX11" fmla="*/ 825382 w 1650756"/>
                  <a:gd name="connsiteY11" fmla="*/ 0 h 43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0756" h="4355009">
                    <a:moveTo>
                      <a:pt x="825378" y="1045201"/>
                    </a:moveTo>
                    <a:cubicBezTo>
                      <a:pt x="1277371" y="1045201"/>
                      <a:pt x="1650756" y="1417310"/>
                      <a:pt x="1650756" y="1867757"/>
                    </a:cubicBezTo>
                    <a:cubicBezTo>
                      <a:pt x="1650756" y="3532453"/>
                      <a:pt x="1650756" y="3532453"/>
                      <a:pt x="1650756" y="3532453"/>
                    </a:cubicBezTo>
                    <a:cubicBezTo>
                      <a:pt x="1650756" y="3982901"/>
                      <a:pt x="1277371" y="4355009"/>
                      <a:pt x="825378" y="4355009"/>
                    </a:cubicBezTo>
                    <a:cubicBezTo>
                      <a:pt x="373385" y="4355009"/>
                      <a:pt x="0" y="3982901"/>
                      <a:pt x="0" y="3532453"/>
                    </a:cubicBezTo>
                    <a:cubicBezTo>
                      <a:pt x="0" y="1867757"/>
                      <a:pt x="0" y="1867757"/>
                      <a:pt x="0" y="1867757"/>
                    </a:cubicBezTo>
                    <a:cubicBezTo>
                      <a:pt x="0" y="1417310"/>
                      <a:pt x="373385" y="1045201"/>
                      <a:pt x="825378" y="1045201"/>
                    </a:cubicBezTo>
                    <a:close/>
                    <a:moveTo>
                      <a:pt x="825382" y="0"/>
                    </a:moveTo>
                    <a:cubicBezTo>
                      <a:pt x="1075066" y="0"/>
                      <a:pt x="1277475" y="198695"/>
                      <a:pt x="1277475" y="443797"/>
                    </a:cubicBezTo>
                    <a:cubicBezTo>
                      <a:pt x="1277475" y="688899"/>
                      <a:pt x="1075066" y="887594"/>
                      <a:pt x="825382" y="887594"/>
                    </a:cubicBezTo>
                    <a:cubicBezTo>
                      <a:pt x="575698" y="887594"/>
                      <a:pt x="373289" y="688899"/>
                      <a:pt x="373289" y="443797"/>
                    </a:cubicBezTo>
                    <a:cubicBezTo>
                      <a:pt x="373289" y="198695"/>
                      <a:pt x="575698" y="0"/>
                      <a:pt x="825382" y="0"/>
                    </a:cubicBezTo>
                    <a:close/>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61" name="Freeform: Shape 22"/>
              <p:cNvSpPr>
                <a:spLocks noChangeAspect="1" noChangeArrowheads="1"/>
              </p:cNvSpPr>
              <p:nvPr/>
            </p:nvSpPr>
            <p:spPr bwMode="auto">
              <a:xfrm>
                <a:off x="-4283315" y="3570393"/>
                <a:ext cx="1667347" cy="4355009"/>
              </a:xfrm>
              <a:custGeom>
                <a:avLst/>
                <a:gdLst>
                  <a:gd name="connsiteX0" fmla="*/ 843482 w 1667347"/>
                  <a:gd name="connsiteY0" fmla="*/ 1045201 h 4355009"/>
                  <a:gd name="connsiteX1" fmla="*/ 1667347 w 1667347"/>
                  <a:gd name="connsiteY1" fmla="*/ 1867757 h 4355009"/>
                  <a:gd name="connsiteX2" fmla="*/ 1667347 w 1667347"/>
                  <a:gd name="connsiteY2" fmla="*/ 3532453 h 4355009"/>
                  <a:gd name="connsiteX3" fmla="*/ 843482 w 1667347"/>
                  <a:gd name="connsiteY3" fmla="*/ 4355009 h 4355009"/>
                  <a:gd name="connsiteX4" fmla="*/ 0 w 1667347"/>
                  <a:gd name="connsiteY4" fmla="*/ 3532453 h 4355009"/>
                  <a:gd name="connsiteX5" fmla="*/ 0 w 1667347"/>
                  <a:gd name="connsiteY5" fmla="*/ 1867757 h 4355009"/>
                  <a:gd name="connsiteX6" fmla="*/ 843482 w 1667347"/>
                  <a:gd name="connsiteY6" fmla="*/ 1045201 h 4355009"/>
                  <a:gd name="connsiteX7" fmla="*/ 837826 w 1667347"/>
                  <a:gd name="connsiteY7" fmla="*/ 0 h 4355009"/>
                  <a:gd name="connsiteX8" fmla="*/ 1277476 w 1667347"/>
                  <a:gd name="connsiteY8" fmla="*/ 443797 h 4355009"/>
                  <a:gd name="connsiteX9" fmla="*/ 837826 w 1667347"/>
                  <a:gd name="connsiteY9" fmla="*/ 887594 h 4355009"/>
                  <a:gd name="connsiteX10" fmla="*/ 398176 w 1667347"/>
                  <a:gd name="connsiteY10" fmla="*/ 443797 h 4355009"/>
                  <a:gd name="connsiteX11" fmla="*/ 837826 w 1667347"/>
                  <a:gd name="connsiteY11" fmla="*/ 0 h 43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7347" h="4355009">
                    <a:moveTo>
                      <a:pt x="843482" y="1045201"/>
                    </a:moveTo>
                    <a:cubicBezTo>
                      <a:pt x="1294646" y="1045201"/>
                      <a:pt x="1667347" y="1417310"/>
                      <a:pt x="1667347" y="1867757"/>
                    </a:cubicBezTo>
                    <a:cubicBezTo>
                      <a:pt x="1667347" y="3532453"/>
                      <a:pt x="1667347" y="3532453"/>
                      <a:pt x="1667347" y="3532453"/>
                    </a:cubicBezTo>
                    <a:cubicBezTo>
                      <a:pt x="1667347" y="3982901"/>
                      <a:pt x="1294646" y="4355009"/>
                      <a:pt x="843482" y="4355009"/>
                    </a:cubicBezTo>
                    <a:cubicBezTo>
                      <a:pt x="372701" y="4355009"/>
                      <a:pt x="0" y="3982901"/>
                      <a:pt x="0" y="3532453"/>
                    </a:cubicBezTo>
                    <a:cubicBezTo>
                      <a:pt x="0" y="1867757"/>
                      <a:pt x="0" y="1867757"/>
                      <a:pt x="0" y="1867757"/>
                    </a:cubicBezTo>
                    <a:cubicBezTo>
                      <a:pt x="0" y="1417310"/>
                      <a:pt x="372701" y="1045201"/>
                      <a:pt x="843482" y="1045201"/>
                    </a:cubicBezTo>
                    <a:close/>
                    <a:moveTo>
                      <a:pt x="837826" y="0"/>
                    </a:moveTo>
                    <a:cubicBezTo>
                      <a:pt x="1080638" y="0"/>
                      <a:pt x="1277476" y="198695"/>
                      <a:pt x="1277476" y="443797"/>
                    </a:cubicBezTo>
                    <a:cubicBezTo>
                      <a:pt x="1277476" y="688899"/>
                      <a:pt x="1080638" y="887594"/>
                      <a:pt x="837826" y="887594"/>
                    </a:cubicBezTo>
                    <a:cubicBezTo>
                      <a:pt x="595014" y="887594"/>
                      <a:pt x="398176" y="688899"/>
                      <a:pt x="398176" y="443797"/>
                    </a:cubicBezTo>
                    <a:cubicBezTo>
                      <a:pt x="398176" y="198695"/>
                      <a:pt x="595014" y="0"/>
                      <a:pt x="837826" y="0"/>
                    </a:cubicBezTo>
                    <a:close/>
                  </a:path>
                </a:pathLst>
              </a:custGeom>
              <a:solidFill>
                <a:srgbClr val="6EB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62" name="Freeform: Shape 23"/>
              <p:cNvSpPr>
                <a:spLocks noChangeAspect="1" noChangeArrowheads="1"/>
              </p:cNvSpPr>
              <p:nvPr/>
            </p:nvSpPr>
            <p:spPr bwMode="auto">
              <a:xfrm>
                <a:off x="-3022431" y="2691094"/>
                <a:ext cx="2447100" cy="6470297"/>
              </a:xfrm>
              <a:custGeom>
                <a:avLst/>
                <a:gdLst>
                  <a:gd name="connsiteX0" fmla="*/ 1213762 w 2447100"/>
                  <a:gd name="connsiteY0" fmla="*/ 1551210 h 6470297"/>
                  <a:gd name="connsiteX1" fmla="*/ 2447100 w 2447100"/>
                  <a:gd name="connsiteY1" fmla="*/ 2766283 h 6470297"/>
                  <a:gd name="connsiteX2" fmla="*/ 2447100 w 2447100"/>
                  <a:gd name="connsiteY2" fmla="*/ 5235626 h 6470297"/>
                  <a:gd name="connsiteX3" fmla="*/ 1213762 w 2447100"/>
                  <a:gd name="connsiteY3" fmla="*/ 6470297 h 6470297"/>
                  <a:gd name="connsiteX4" fmla="*/ 0 w 2447100"/>
                  <a:gd name="connsiteY4" fmla="*/ 5235626 h 6470297"/>
                  <a:gd name="connsiteX5" fmla="*/ 0 w 2447100"/>
                  <a:gd name="connsiteY5" fmla="*/ 2766283 h 6470297"/>
                  <a:gd name="connsiteX6" fmla="*/ 1213762 w 2447100"/>
                  <a:gd name="connsiteY6" fmla="*/ 1551210 h 6470297"/>
                  <a:gd name="connsiteX7" fmla="*/ 1223550 w 2447100"/>
                  <a:gd name="connsiteY7" fmla="*/ 0 h 6470297"/>
                  <a:gd name="connsiteX8" fmla="*/ 1883022 w 2447100"/>
                  <a:gd name="connsiteY8" fmla="*/ 667768 h 6470297"/>
                  <a:gd name="connsiteX9" fmla="*/ 1223550 w 2447100"/>
                  <a:gd name="connsiteY9" fmla="*/ 1335536 h 6470297"/>
                  <a:gd name="connsiteX10" fmla="*/ 564078 w 2447100"/>
                  <a:gd name="connsiteY10" fmla="*/ 667768 h 6470297"/>
                  <a:gd name="connsiteX11" fmla="*/ 1223550 w 2447100"/>
                  <a:gd name="connsiteY11" fmla="*/ 0 h 6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7100" h="6470297">
                    <a:moveTo>
                      <a:pt x="1213762" y="1551210"/>
                    </a:moveTo>
                    <a:cubicBezTo>
                      <a:pt x="1898950" y="1551210"/>
                      <a:pt x="2447100" y="2099953"/>
                      <a:pt x="2447100" y="2766283"/>
                    </a:cubicBezTo>
                    <a:cubicBezTo>
                      <a:pt x="2447100" y="5235626"/>
                      <a:pt x="2447100" y="5235626"/>
                      <a:pt x="2447100" y="5235626"/>
                    </a:cubicBezTo>
                    <a:cubicBezTo>
                      <a:pt x="2447100" y="5921554"/>
                      <a:pt x="1898950" y="6470297"/>
                      <a:pt x="1213762" y="6470297"/>
                    </a:cubicBezTo>
                    <a:cubicBezTo>
                      <a:pt x="548150" y="6470297"/>
                      <a:pt x="0" y="5921554"/>
                      <a:pt x="0" y="5235626"/>
                    </a:cubicBezTo>
                    <a:cubicBezTo>
                      <a:pt x="0" y="2766283"/>
                      <a:pt x="0" y="2766283"/>
                      <a:pt x="0" y="2766283"/>
                    </a:cubicBezTo>
                    <a:cubicBezTo>
                      <a:pt x="0" y="2099953"/>
                      <a:pt x="548150" y="1551210"/>
                      <a:pt x="1213762" y="1551210"/>
                    </a:cubicBezTo>
                    <a:close/>
                    <a:moveTo>
                      <a:pt x="1223550" y="0"/>
                    </a:moveTo>
                    <a:cubicBezTo>
                      <a:pt x="1587766" y="0"/>
                      <a:pt x="1883022" y="298970"/>
                      <a:pt x="1883022" y="667768"/>
                    </a:cubicBezTo>
                    <a:cubicBezTo>
                      <a:pt x="1883022" y="1036566"/>
                      <a:pt x="1587766" y="1335536"/>
                      <a:pt x="1223550" y="1335536"/>
                    </a:cubicBezTo>
                    <a:cubicBezTo>
                      <a:pt x="859334" y="1335536"/>
                      <a:pt x="564078" y="1036566"/>
                      <a:pt x="564078" y="667768"/>
                    </a:cubicBezTo>
                    <a:cubicBezTo>
                      <a:pt x="564078" y="298970"/>
                      <a:pt x="859334" y="0"/>
                      <a:pt x="1223550" y="0"/>
                    </a:cubicBezTo>
                    <a:close/>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142" name="Group 141"/>
            <p:cNvGrpSpPr/>
            <p:nvPr/>
          </p:nvGrpSpPr>
          <p:grpSpPr>
            <a:xfrm>
              <a:off x="5723749" y="2492069"/>
              <a:ext cx="302177" cy="240246"/>
              <a:chOff x="2618294" y="2848857"/>
              <a:chExt cx="1598325" cy="1270752"/>
            </a:xfrm>
          </p:grpSpPr>
          <p:sp>
            <p:nvSpPr>
              <p:cNvPr id="155" name="Freeform: Shape 29"/>
              <p:cNvSpPr/>
              <p:nvPr/>
            </p:nvSpPr>
            <p:spPr>
              <a:xfrm>
                <a:off x="2653779" y="2848857"/>
                <a:ext cx="1539247" cy="1120413"/>
              </a:xfrm>
              <a:custGeom>
                <a:avLst/>
                <a:gdLst/>
                <a:ahLst/>
                <a:cxnLst>
                  <a:cxn ang="3cd4">
                    <a:pos x="hc" y="t"/>
                  </a:cxn>
                  <a:cxn ang="cd2">
                    <a:pos x="l" y="vc"/>
                  </a:cxn>
                  <a:cxn ang="cd4">
                    <a:pos x="hc" y="b"/>
                  </a:cxn>
                  <a:cxn ang="0">
                    <a:pos x="r" y="vc"/>
                  </a:cxn>
                </a:cxnLst>
                <a:rect l="l" t="t" r="r" b="b"/>
                <a:pathLst>
                  <a:path w="8156" h="5937">
                    <a:moveTo>
                      <a:pt x="1031" y="5062"/>
                    </a:moveTo>
                    <a:cubicBezTo>
                      <a:pt x="1625" y="5062"/>
                      <a:pt x="2093" y="4593"/>
                      <a:pt x="2093" y="4031"/>
                    </a:cubicBezTo>
                    <a:cubicBezTo>
                      <a:pt x="2093" y="3875"/>
                      <a:pt x="2062" y="3750"/>
                      <a:pt x="2000" y="3625"/>
                    </a:cubicBezTo>
                    <a:cubicBezTo>
                      <a:pt x="2687" y="2937"/>
                      <a:pt x="2687" y="2937"/>
                      <a:pt x="2687" y="2937"/>
                    </a:cubicBezTo>
                    <a:cubicBezTo>
                      <a:pt x="2812" y="3000"/>
                      <a:pt x="2968" y="3031"/>
                      <a:pt x="3156" y="3031"/>
                    </a:cubicBezTo>
                    <a:cubicBezTo>
                      <a:pt x="3218" y="3031"/>
                      <a:pt x="3281" y="3031"/>
                      <a:pt x="3343" y="3031"/>
                    </a:cubicBezTo>
                    <a:cubicBezTo>
                      <a:pt x="4187" y="4312"/>
                      <a:pt x="4187" y="4312"/>
                      <a:pt x="4187" y="4312"/>
                    </a:cubicBezTo>
                    <a:cubicBezTo>
                      <a:pt x="4093" y="4468"/>
                      <a:pt x="4031" y="4687"/>
                      <a:pt x="4031" y="4906"/>
                    </a:cubicBezTo>
                    <a:cubicBezTo>
                      <a:pt x="4031" y="5468"/>
                      <a:pt x="4500" y="5937"/>
                      <a:pt x="5062" y="5937"/>
                    </a:cubicBezTo>
                    <a:cubicBezTo>
                      <a:pt x="5656" y="5937"/>
                      <a:pt x="6125" y="5468"/>
                      <a:pt x="6125" y="4906"/>
                    </a:cubicBezTo>
                    <a:cubicBezTo>
                      <a:pt x="6125" y="4656"/>
                      <a:pt x="6031" y="4406"/>
                      <a:pt x="5875" y="4218"/>
                    </a:cubicBezTo>
                    <a:cubicBezTo>
                      <a:pt x="7000" y="2093"/>
                      <a:pt x="7000" y="2093"/>
                      <a:pt x="7000" y="2093"/>
                    </a:cubicBezTo>
                    <a:cubicBezTo>
                      <a:pt x="7031" y="2093"/>
                      <a:pt x="7062" y="2093"/>
                      <a:pt x="7093" y="2093"/>
                    </a:cubicBezTo>
                    <a:cubicBezTo>
                      <a:pt x="7687" y="2093"/>
                      <a:pt x="8156" y="1625"/>
                      <a:pt x="8156" y="1062"/>
                    </a:cubicBezTo>
                    <a:cubicBezTo>
                      <a:pt x="8156" y="468"/>
                      <a:pt x="7687" y="0"/>
                      <a:pt x="7093" y="0"/>
                    </a:cubicBezTo>
                    <a:cubicBezTo>
                      <a:pt x="6531" y="0"/>
                      <a:pt x="6062" y="468"/>
                      <a:pt x="6062" y="1062"/>
                    </a:cubicBezTo>
                    <a:cubicBezTo>
                      <a:pt x="6062" y="1312"/>
                      <a:pt x="6156" y="1531"/>
                      <a:pt x="6281" y="1718"/>
                    </a:cubicBezTo>
                    <a:cubicBezTo>
                      <a:pt x="5156" y="3843"/>
                      <a:pt x="5156" y="3843"/>
                      <a:pt x="5156" y="3843"/>
                    </a:cubicBezTo>
                    <a:cubicBezTo>
                      <a:pt x="5125" y="3843"/>
                      <a:pt x="5093" y="3843"/>
                      <a:pt x="5062" y="3843"/>
                    </a:cubicBezTo>
                    <a:cubicBezTo>
                      <a:pt x="5000" y="3843"/>
                      <a:pt x="4937" y="3843"/>
                      <a:pt x="4875" y="3875"/>
                    </a:cubicBezTo>
                    <a:cubicBezTo>
                      <a:pt x="4031" y="2562"/>
                      <a:pt x="4031" y="2562"/>
                      <a:pt x="4031" y="2562"/>
                    </a:cubicBezTo>
                    <a:cubicBezTo>
                      <a:pt x="4125" y="2406"/>
                      <a:pt x="4187" y="2218"/>
                      <a:pt x="4187" y="2000"/>
                    </a:cubicBezTo>
                    <a:cubicBezTo>
                      <a:pt x="4187" y="1406"/>
                      <a:pt x="3718" y="937"/>
                      <a:pt x="3156" y="937"/>
                    </a:cubicBezTo>
                    <a:cubicBezTo>
                      <a:pt x="2562" y="937"/>
                      <a:pt x="2093" y="1406"/>
                      <a:pt x="2093" y="2000"/>
                    </a:cubicBezTo>
                    <a:cubicBezTo>
                      <a:pt x="2093" y="2125"/>
                      <a:pt x="2125" y="2218"/>
                      <a:pt x="2156" y="2343"/>
                    </a:cubicBezTo>
                    <a:cubicBezTo>
                      <a:pt x="1437" y="3062"/>
                      <a:pt x="1437" y="3062"/>
                      <a:pt x="1437" y="3062"/>
                    </a:cubicBezTo>
                    <a:cubicBezTo>
                      <a:pt x="1312" y="3000"/>
                      <a:pt x="1187" y="2968"/>
                      <a:pt x="1031" y="2968"/>
                    </a:cubicBezTo>
                    <a:cubicBezTo>
                      <a:pt x="468" y="2968"/>
                      <a:pt x="0" y="3437"/>
                      <a:pt x="0" y="4031"/>
                    </a:cubicBezTo>
                    <a:cubicBezTo>
                      <a:pt x="0" y="4593"/>
                      <a:pt x="468" y="5062"/>
                      <a:pt x="1031" y="5062"/>
                    </a:cubicBezTo>
                    <a:close/>
                  </a:path>
                </a:pathLst>
              </a:custGeom>
              <a:solidFill>
                <a:schemeClr val="tx2"/>
              </a:solidFill>
              <a:ln cap="flat">
                <a:noFill/>
                <a:prstDash val="solid"/>
              </a:ln>
            </p:spPr>
            <p:txBody>
              <a:bodyPr vert="horz" wrap="none" lIns="90000" tIns="45000" rIns="90000" bIns="45000" anchor="ctr" anchorCtr="1" compatLnSpc="0"/>
              <a:lstStyle/>
              <a:p>
                <a:pPr marL="0" marR="0" lvl="0" indent="0" algn="l" defTabSz="457189"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Arial Unicode MS" pitchFamily="2"/>
                  <a:cs typeface="Arial Unicode MS" pitchFamily="2"/>
                </a:endParaRPr>
              </a:p>
            </p:txBody>
          </p:sp>
          <p:sp>
            <p:nvSpPr>
              <p:cNvPr id="156" name="Freeform: Shape 30"/>
              <p:cNvSpPr/>
              <p:nvPr/>
            </p:nvSpPr>
            <p:spPr>
              <a:xfrm>
                <a:off x="3892349" y="2949083"/>
                <a:ext cx="200451" cy="200263"/>
              </a:xfrm>
              <a:custGeom>
                <a:avLst/>
                <a:gdLst/>
                <a:ahLst/>
                <a:cxnLst>
                  <a:cxn ang="3cd4">
                    <a:pos x="hc" y="t"/>
                  </a:cxn>
                  <a:cxn ang="cd2">
                    <a:pos x="l" y="vc"/>
                  </a:cxn>
                  <a:cxn ang="cd4">
                    <a:pos x="hc" y="b"/>
                  </a:cxn>
                  <a:cxn ang="0">
                    <a:pos x="r" y="vc"/>
                  </a:cxn>
                </a:cxnLst>
                <a:rect l="l" t="t" r="r" b="b"/>
                <a:pathLst>
                  <a:path w="1063" h="1062">
                    <a:moveTo>
                      <a:pt x="531" y="0"/>
                    </a:moveTo>
                    <a:cubicBezTo>
                      <a:pt x="844" y="0"/>
                      <a:pt x="1063" y="219"/>
                      <a:pt x="1063" y="531"/>
                    </a:cubicBezTo>
                    <a:cubicBezTo>
                      <a:pt x="1063" y="812"/>
                      <a:pt x="844" y="1062"/>
                      <a:pt x="531" y="1062"/>
                    </a:cubicBezTo>
                    <a:cubicBezTo>
                      <a:pt x="250" y="1062"/>
                      <a:pt x="0" y="812"/>
                      <a:pt x="0" y="531"/>
                    </a:cubicBezTo>
                    <a:cubicBezTo>
                      <a:pt x="0" y="219"/>
                      <a:pt x="250" y="0"/>
                      <a:pt x="531" y="0"/>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algn="l" defTabSz="457189"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Arial Unicode MS" pitchFamily="2"/>
                  <a:cs typeface="Arial Unicode MS" pitchFamily="2"/>
                </a:endParaRPr>
              </a:p>
            </p:txBody>
          </p:sp>
          <p:sp>
            <p:nvSpPr>
              <p:cNvPr id="157" name="Freeform: Shape 31"/>
              <p:cNvSpPr/>
              <p:nvPr/>
            </p:nvSpPr>
            <p:spPr>
              <a:xfrm>
                <a:off x="3509000" y="3668593"/>
                <a:ext cx="210312" cy="206302"/>
              </a:xfrm>
              <a:custGeom>
                <a:avLst/>
                <a:gdLst/>
                <a:ahLst/>
                <a:cxnLst>
                  <a:cxn ang="3cd4">
                    <a:pos x="hc" y="t"/>
                  </a:cxn>
                  <a:cxn ang="cd2">
                    <a:pos x="l" y="vc"/>
                  </a:cxn>
                  <a:cxn ang="cd4">
                    <a:pos x="hc" y="b"/>
                  </a:cxn>
                  <a:cxn ang="0">
                    <a:pos x="r" y="vc"/>
                  </a:cxn>
                </a:cxnLst>
                <a:rect l="l" t="t" r="r" b="b"/>
                <a:pathLst>
                  <a:path w="1062" h="1094">
                    <a:moveTo>
                      <a:pt x="531" y="0"/>
                    </a:moveTo>
                    <a:cubicBezTo>
                      <a:pt x="844" y="0"/>
                      <a:pt x="1062" y="250"/>
                      <a:pt x="1062" y="563"/>
                    </a:cubicBezTo>
                    <a:cubicBezTo>
                      <a:pt x="1062" y="844"/>
                      <a:pt x="844" y="1094"/>
                      <a:pt x="531" y="1094"/>
                    </a:cubicBezTo>
                    <a:cubicBezTo>
                      <a:pt x="250" y="1094"/>
                      <a:pt x="0" y="844"/>
                      <a:pt x="0" y="563"/>
                    </a:cubicBezTo>
                    <a:cubicBezTo>
                      <a:pt x="0" y="250"/>
                      <a:pt x="250" y="0"/>
                      <a:pt x="531" y="0"/>
                    </a:cubicBezTo>
                    <a:close/>
                  </a:path>
                </a:pathLst>
              </a:custGeom>
              <a:solidFill>
                <a:schemeClr val="accent6"/>
              </a:solidFill>
              <a:ln cap="flat">
                <a:noFill/>
                <a:prstDash val="solid"/>
              </a:ln>
            </p:spPr>
            <p:txBody>
              <a:bodyPr vert="horz" wrap="none" lIns="90000" tIns="45000" rIns="90000" bIns="45000" anchor="ctr" anchorCtr="1" compatLnSpc="0"/>
              <a:lstStyle/>
              <a:p>
                <a:pPr marL="0" marR="0" lvl="0" indent="0" algn="l" defTabSz="457189"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Arial Unicode MS" pitchFamily="2"/>
                  <a:cs typeface="Arial Unicode MS" pitchFamily="2"/>
                </a:endParaRPr>
              </a:p>
            </p:txBody>
          </p:sp>
          <p:sp>
            <p:nvSpPr>
              <p:cNvPr id="158" name="Freeform: Shape 37"/>
              <p:cNvSpPr/>
              <p:nvPr/>
            </p:nvSpPr>
            <p:spPr>
              <a:xfrm>
                <a:off x="2618294" y="3125940"/>
                <a:ext cx="1598325" cy="993669"/>
              </a:xfrm>
              <a:custGeom>
                <a:avLst/>
                <a:gdLst>
                  <a:gd name="connsiteX0" fmla="*/ 47182 w 1598325"/>
                  <a:gd name="connsiteY0" fmla="*/ 893443 h 993669"/>
                  <a:gd name="connsiteX1" fmla="*/ 1545293 w 1598325"/>
                  <a:gd name="connsiteY1" fmla="*/ 893443 h 993669"/>
                  <a:gd name="connsiteX2" fmla="*/ 1598325 w 1598325"/>
                  <a:gd name="connsiteY2" fmla="*/ 940542 h 993669"/>
                  <a:gd name="connsiteX3" fmla="*/ 1545293 w 1598325"/>
                  <a:gd name="connsiteY3" fmla="*/ 993669 h 993669"/>
                  <a:gd name="connsiteX4" fmla="*/ 47182 w 1598325"/>
                  <a:gd name="connsiteY4" fmla="*/ 993669 h 993669"/>
                  <a:gd name="connsiteX5" fmla="*/ 0 w 1598325"/>
                  <a:gd name="connsiteY5" fmla="*/ 940542 h 993669"/>
                  <a:gd name="connsiteX6" fmla="*/ 47182 w 1598325"/>
                  <a:gd name="connsiteY6" fmla="*/ 893443 h 993669"/>
                  <a:gd name="connsiteX7" fmla="*/ 631079 w 1598325"/>
                  <a:gd name="connsiteY7" fmla="*/ 0 h 993669"/>
                  <a:gd name="connsiteX8" fmla="*/ 731213 w 1598325"/>
                  <a:gd name="connsiteY8" fmla="*/ 100320 h 993669"/>
                  <a:gd name="connsiteX9" fmla="*/ 631079 w 1598325"/>
                  <a:gd name="connsiteY9" fmla="*/ 200451 h 993669"/>
                  <a:gd name="connsiteX10" fmla="*/ 524911 w 1598325"/>
                  <a:gd name="connsiteY10" fmla="*/ 100320 h 993669"/>
                  <a:gd name="connsiteX11" fmla="*/ 631079 w 1598325"/>
                  <a:gd name="connsiteY11" fmla="*/ 0 h 99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325" h="993669">
                    <a:moveTo>
                      <a:pt x="47182" y="893443"/>
                    </a:moveTo>
                    <a:cubicBezTo>
                      <a:pt x="47182" y="893443"/>
                      <a:pt x="47182" y="893443"/>
                      <a:pt x="1545293" y="893443"/>
                    </a:cubicBezTo>
                    <a:cubicBezTo>
                      <a:pt x="1574734" y="893443"/>
                      <a:pt x="1598325" y="911152"/>
                      <a:pt x="1598325" y="940542"/>
                    </a:cubicBezTo>
                    <a:cubicBezTo>
                      <a:pt x="1598325" y="970120"/>
                      <a:pt x="1574734" y="993669"/>
                      <a:pt x="1545293" y="993669"/>
                    </a:cubicBezTo>
                    <a:cubicBezTo>
                      <a:pt x="1545293" y="993669"/>
                      <a:pt x="1545293" y="993669"/>
                      <a:pt x="47182" y="993669"/>
                    </a:cubicBezTo>
                    <a:cubicBezTo>
                      <a:pt x="23591" y="993669"/>
                      <a:pt x="0" y="970120"/>
                      <a:pt x="0" y="940542"/>
                    </a:cubicBezTo>
                    <a:cubicBezTo>
                      <a:pt x="0" y="911152"/>
                      <a:pt x="23591" y="893443"/>
                      <a:pt x="47182" y="893443"/>
                    </a:cubicBezTo>
                    <a:close/>
                    <a:moveTo>
                      <a:pt x="631079" y="0"/>
                    </a:moveTo>
                    <a:cubicBezTo>
                      <a:pt x="684069" y="0"/>
                      <a:pt x="731213" y="47143"/>
                      <a:pt x="731213" y="100320"/>
                    </a:cubicBezTo>
                    <a:cubicBezTo>
                      <a:pt x="731213" y="153308"/>
                      <a:pt x="684069" y="200451"/>
                      <a:pt x="631079" y="200451"/>
                    </a:cubicBezTo>
                    <a:cubicBezTo>
                      <a:pt x="572055" y="200451"/>
                      <a:pt x="524911" y="153308"/>
                      <a:pt x="524911" y="100320"/>
                    </a:cubicBezTo>
                    <a:cubicBezTo>
                      <a:pt x="524911" y="47143"/>
                      <a:pt x="572055" y="0"/>
                      <a:pt x="631079" y="0"/>
                    </a:cubicBezTo>
                    <a:close/>
                  </a:path>
                </a:pathLst>
              </a:custGeom>
              <a:solidFill>
                <a:schemeClr val="accent1"/>
              </a:solidFill>
              <a:ln cap="flat">
                <a:noFill/>
                <a:prstDash val="solid"/>
              </a:ln>
            </p:spPr>
            <p:txBody>
              <a:bodyPr vert="horz" wrap="square" lIns="90000" tIns="45000" rIns="90000" bIns="45000" anchor="ctr" anchorCtr="1" compatLnSpc="0">
                <a:noAutofit/>
              </a:bodyPr>
              <a:lstStyle/>
              <a:p>
                <a:pPr marL="0" marR="0" lvl="0" indent="0" algn="l" defTabSz="457189"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Arial Unicode MS" pitchFamily="2"/>
                  <a:cs typeface="Arial Unicode MS" pitchFamily="2"/>
                </a:endParaRPr>
              </a:p>
            </p:txBody>
          </p:sp>
          <p:sp>
            <p:nvSpPr>
              <p:cNvPr id="159" name="Freeform: Shape 33"/>
              <p:cNvSpPr/>
              <p:nvPr/>
            </p:nvSpPr>
            <p:spPr>
              <a:xfrm>
                <a:off x="2747965" y="3509478"/>
                <a:ext cx="200451" cy="200263"/>
              </a:xfrm>
              <a:custGeom>
                <a:avLst/>
                <a:gdLst/>
                <a:ahLst/>
                <a:cxnLst>
                  <a:cxn ang="3cd4">
                    <a:pos x="hc" y="t"/>
                  </a:cxn>
                  <a:cxn ang="cd2">
                    <a:pos x="l" y="vc"/>
                  </a:cxn>
                  <a:cxn ang="cd4">
                    <a:pos x="hc" y="b"/>
                  </a:cxn>
                  <a:cxn ang="0">
                    <a:pos x="r" y="vc"/>
                  </a:cxn>
                </a:cxnLst>
                <a:rect l="l" t="t" r="r" b="b"/>
                <a:pathLst>
                  <a:path w="1063" h="1062">
                    <a:moveTo>
                      <a:pt x="532" y="0"/>
                    </a:moveTo>
                    <a:cubicBezTo>
                      <a:pt x="844" y="0"/>
                      <a:pt x="1063" y="218"/>
                      <a:pt x="1063" y="531"/>
                    </a:cubicBezTo>
                    <a:cubicBezTo>
                      <a:pt x="1063" y="812"/>
                      <a:pt x="844" y="1062"/>
                      <a:pt x="532" y="1062"/>
                    </a:cubicBezTo>
                    <a:cubicBezTo>
                      <a:pt x="251" y="1062"/>
                      <a:pt x="0" y="812"/>
                      <a:pt x="0" y="531"/>
                    </a:cubicBezTo>
                    <a:cubicBezTo>
                      <a:pt x="0" y="218"/>
                      <a:pt x="251" y="0"/>
                      <a:pt x="532" y="0"/>
                    </a:cubicBezTo>
                    <a:close/>
                  </a:path>
                </a:pathLst>
              </a:custGeom>
              <a:solidFill>
                <a:schemeClr val="accent5"/>
              </a:solidFill>
              <a:ln cap="flat">
                <a:noFill/>
                <a:prstDash val="solid"/>
              </a:ln>
            </p:spPr>
            <p:txBody>
              <a:bodyPr vert="horz" wrap="none" lIns="90000" tIns="45000" rIns="90000" bIns="45000" anchor="ctr" anchorCtr="1" compatLnSpc="0"/>
              <a:lstStyle/>
              <a:p>
                <a:pPr marL="0" marR="0" lvl="0" indent="0" algn="l" defTabSz="457189"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Arial Unicode MS" pitchFamily="2"/>
                  <a:cs typeface="Arial Unicode MS" pitchFamily="2"/>
                </a:endParaRPr>
              </a:p>
            </p:txBody>
          </p:sp>
        </p:grpSp>
        <p:grpSp>
          <p:nvGrpSpPr>
            <p:cNvPr id="143" name="Group 67"/>
            <p:cNvGrpSpPr>
              <a:grpSpLocks noChangeAspect="1"/>
            </p:cNvGrpSpPr>
            <p:nvPr/>
          </p:nvGrpSpPr>
          <p:grpSpPr bwMode="auto">
            <a:xfrm>
              <a:off x="5193642" y="2927884"/>
              <a:ext cx="211021" cy="237879"/>
              <a:chOff x="1399" y="-50"/>
              <a:chExt cx="2962" cy="3339"/>
            </a:xfrm>
          </p:grpSpPr>
          <p:sp>
            <p:nvSpPr>
              <p:cNvPr id="149" name="Freeform 68"/>
              <p:cNvSpPr>
                <a:spLocks/>
              </p:cNvSpPr>
              <p:nvPr/>
            </p:nvSpPr>
            <p:spPr bwMode="auto">
              <a:xfrm>
                <a:off x="2933" y="-50"/>
                <a:ext cx="1428" cy="2268"/>
              </a:xfrm>
              <a:custGeom>
                <a:avLst/>
                <a:gdLst>
                  <a:gd name="T0" fmla="*/ 562 w 10216"/>
                  <a:gd name="T1" fmla="*/ 10474 h 16246"/>
                  <a:gd name="T2" fmla="*/ 8216 w 10216"/>
                  <a:gd name="T3" fmla="*/ 15668 h 16246"/>
                  <a:gd name="T4" fmla="*/ 10216 w 10216"/>
                  <a:gd name="T5" fmla="*/ 14608 h 16246"/>
                  <a:gd name="T6" fmla="*/ 10215 w 10216"/>
                  <a:gd name="T7" fmla="*/ 6832 h 16246"/>
                  <a:gd name="T8" fmla="*/ 9654 w 10216"/>
                  <a:gd name="T9" fmla="*/ 5772 h 16246"/>
                  <a:gd name="T10" fmla="*/ 2000 w 10216"/>
                  <a:gd name="T11" fmla="*/ 577 h 16246"/>
                  <a:gd name="T12" fmla="*/ 0 w 10216"/>
                  <a:gd name="T13" fmla="*/ 1637 h 16246"/>
                  <a:gd name="T14" fmla="*/ 0 w 10216"/>
                  <a:gd name="T15" fmla="*/ 9414 h 16246"/>
                  <a:gd name="T16" fmla="*/ 562 w 10216"/>
                  <a:gd name="T17" fmla="*/ 10474 h 16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16" h="16246">
                    <a:moveTo>
                      <a:pt x="562" y="10474"/>
                    </a:moveTo>
                    <a:cubicBezTo>
                      <a:pt x="8216" y="15668"/>
                      <a:pt x="8216" y="15668"/>
                      <a:pt x="8216" y="15668"/>
                    </a:cubicBezTo>
                    <a:cubicBezTo>
                      <a:pt x="9066" y="16246"/>
                      <a:pt x="10216" y="15636"/>
                      <a:pt x="10216" y="14608"/>
                    </a:cubicBezTo>
                    <a:cubicBezTo>
                      <a:pt x="10215" y="6832"/>
                      <a:pt x="10215" y="6832"/>
                      <a:pt x="10215" y="6832"/>
                    </a:cubicBezTo>
                    <a:cubicBezTo>
                      <a:pt x="10215" y="6407"/>
                      <a:pt x="10005" y="6010"/>
                      <a:pt x="9654" y="5772"/>
                    </a:cubicBezTo>
                    <a:cubicBezTo>
                      <a:pt x="2000" y="577"/>
                      <a:pt x="2000" y="577"/>
                      <a:pt x="2000" y="577"/>
                    </a:cubicBezTo>
                    <a:cubicBezTo>
                      <a:pt x="1150" y="0"/>
                      <a:pt x="0" y="609"/>
                      <a:pt x="0" y="1637"/>
                    </a:cubicBezTo>
                    <a:cubicBezTo>
                      <a:pt x="0" y="9414"/>
                      <a:pt x="0" y="9414"/>
                      <a:pt x="0" y="9414"/>
                    </a:cubicBezTo>
                    <a:cubicBezTo>
                      <a:pt x="0" y="9839"/>
                      <a:pt x="210" y="10236"/>
                      <a:pt x="562" y="1047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50" name="Freeform 69"/>
              <p:cNvSpPr>
                <a:spLocks/>
              </p:cNvSpPr>
              <p:nvPr/>
            </p:nvSpPr>
            <p:spPr bwMode="auto">
              <a:xfrm>
                <a:off x="1399" y="-50"/>
                <a:ext cx="1428" cy="2268"/>
              </a:xfrm>
              <a:custGeom>
                <a:avLst/>
                <a:gdLst>
                  <a:gd name="T0" fmla="*/ 2001 w 10216"/>
                  <a:gd name="T1" fmla="*/ 15668 h 16246"/>
                  <a:gd name="T2" fmla="*/ 9654 w 10216"/>
                  <a:gd name="T3" fmla="*/ 10474 h 16246"/>
                  <a:gd name="T4" fmla="*/ 10216 w 10216"/>
                  <a:gd name="T5" fmla="*/ 9414 h 16246"/>
                  <a:gd name="T6" fmla="*/ 10216 w 10216"/>
                  <a:gd name="T7" fmla="*/ 1637 h 16246"/>
                  <a:gd name="T8" fmla="*/ 8215 w 10216"/>
                  <a:gd name="T9" fmla="*/ 577 h 16246"/>
                  <a:gd name="T10" fmla="*/ 562 w 10216"/>
                  <a:gd name="T11" fmla="*/ 5772 h 16246"/>
                  <a:gd name="T12" fmla="*/ 0 w 10216"/>
                  <a:gd name="T13" fmla="*/ 6832 h 16246"/>
                  <a:gd name="T14" fmla="*/ 0 w 10216"/>
                  <a:gd name="T15" fmla="*/ 14609 h 16246"/>
                  <a:gd name="T16" fmla="*/ 2001 w 10216"/>
                  <a:gd name="T17" fmla="*/ 15668 h 16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16" h="16246">
                    <a:moveTo>
                      <a:pt x="2001" y="15668"/>
                    </a:moveTo>
                    <a:cubicBezTo>
                      <a:pt x="9654" y="10474"/>
                      <a:pt x="9654" y="10474"/>
                      <a:pt x="9654" y="10474"/>
                    </a:cubicBezTo>
                    <a:cubicBezTo>
                      <a:pt x="10005" y="10236"/>
                      <a:pt x="10216" y="9839"/>
                      <a:pt x="10216" y="9414"/>
                    </a:cubicBezTo>
                    <a:cubicBezTo>
                      <a:pt x="10216" y="1637"/>
                      <a:pt x="10216" y="1637"/>
                      <a:pt x="10216" y="1637"/>
                    </a:cubicBezTo>
                    <a:cubicBezTo>
                      <a:pt x="10216" y="609"/>
                      <a:pt x="9066" y="0"/>
                      <a:pt x="8215" y="577"/>
                    </a:cubicBezTo>
                    <a:cubicBezTo>
                      <a:pt x="562" y="5772"/>
                      <a:pt x="562" y="5772"/>
                      <a:pt x="562" y="5772"/>
                    </a:cubicBezTo>
                    <a:cubicBezTo>
                      <a:pt x="211" y="6010"/>
                      <a:pt x="0" y="6407"/>
                      <a:pt x="0" y="6832"/>
                    </a:cubicBezTo>
                    <a:cubicBezTo>
                      <a:pt x="0" y="14609"/>
                      <a:pt x="0" y="14609"/>
                      <a:pt x="0" y="14609"/>
                    </a:cubicBezTo>
                    <a:cubicBezTo>
                      <a:pt x="0" y="15636"/>
                      <a:pt x="1150" y="16246"/>
                      <a:pt x="2001" y="1566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51" name="Freeform 70"/>
              <p:cNvSpPr>
                <a:spLocks/>
              </p:cNvSpPr>
              <p:nvPr/>
            </p:nvSpPr>
            <p:spPr bwMode="auto">
              <a:xfrm>
                <a:off x="2933" y="994"/>
                <a:ext cx="1428" cy="2295"/>
              </a:xfrm>
              <a:custGeom>
                <a:avLst/>
                <a:gdLst>
                  <a:gd name="T0" fmla="*/ 2000 w 10215"/>
                  <a:gd name="T1" fmla="*/ 15873 h 16451"/>
                  <a:gd name="T2" fmla="*/ 9654 w 10215"/>
                  <a:gd name="T3" fmla="*/ 10680 h 16451"/>
                  <a:gd name="T4" fmla="*/ 10215 w 10215"/>
                  <a:gd name="T5" fmla="*/ 9620 h 16451"/>
                  <a:gd name="T6" fmla="*/ 10215 w 10215"/>
                  <a:gd name="T7" fmla="*/ 1637 h 16451"/>
                  <a:gd name="T8" fmla="*/ 8215 w 10215"/>
                  <a:gd name="T9" fmla="*/ 577 h 16451"/>
                  <a:gd name="T10" fmla="*/ 562 w 10215"/>
                  <a:gd name="T11" fmla="*/ 5771 h 16451"/>
                  <a:gd name="T12" fmla="*/ 0 w 10215"/>
                  <a:gd name="T13" fmla="*/ 6831 h 16451"/>
                  <a:gd name="T14" fmla="*/ 0 w 10215"/>
                  <a:gd name="T15" fmla="*/ 14813 h 16451"/>
                  <a:gd name="T16" fmla="*/ 2000 w 10215"/>
                  <a:gd name="T17" fmla="*/ 15873 h 16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15" h="16451">
                    <a:moveTo>
                      <a:pt x="2000" y="15873"/>
                    </a:moveTo>
                    <a:cubicBezTo>
                      <a:pt x="9654" y="10680"/>
                      <a:pt x="9654" y="10680"/>
                      <a:pt x="9654" y="10680"/>
                    </a:cubicBezTo>
                    <a:cubicBezTo>
                      <a:pt x="10005" y="10441"/>
                      <a:pt x="10215" y="10044"/>
                      <a:pt x="10215" y="9620"/>
                    </a:cubicBezTo>
                    <a:cubicBezTo>
                      <a:pt x="10215" y="1637"/>
                      <a:pt x="10215" y="1637"/>
                      <a:pt x="10215" y="1637"/>
                    </a:cubicBezTo>
                    <a:cubicBezTo>
                      <a:pt x="10215" y="609"/>
                      <a:pt x="9066" y="0"/>
                      <a:pt x="8215" y="577"/>
                    </a:cubicBezTo>
                    <a:cubicBezTo>
                      <a:pt x="562" y="5771"/>
                      <a:pt x="562" y="5771"/>
                      <a:pt x="562" y="5771"/>
                    </a:cubicBezTo>
                    <a:cubicBezTo>
                      <a:pt x="210" y="6010"/>
                      <a:pt x="0" y="6406"/>
                      <a:pt x="0" y="6831"/>
                    </a:cubicBezTo>
                    <a:cubicBezTo>
                      <a:pt x="0" y="14813"/>
                      <a:pt x="0" y="14813"/>
                      <a:pt x="0" y="14813"/>
                    </a:cubicBezTo>
                    <a:cubicBezTo>
                      <a:pt x="0" y="15841"/>
                      <a:pt x="1150" y="16451"/>
                      <a:pt x="2000" y="1587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52" name="Freeform 71"/>
              <p:cNvSpPr>
                <a:spLocks/>
              </p:cNvSpPr>
              <p:nvPr/>
            </p:nvSpPr>
            <p:spPr bwMode="auto">
              <a:xfrm>
                <a:off x="1399" y="993"/>
                <a:ext cx="1428" cy="2296"/>
              </a:xfrm>
              <a:custGeom>
                <a:avLst/>
                <a:gdLst>
                  <a:gd name="T0" fmla="*/ 9654 w 10216"/>
                  <a:gd name="T1" fmla="*/ 5771 h 16451"/>
                  <a:gd name="T2" fmla="*/ 2000 w 10216"/>
                  <a:gd name="T3" fmla="*/ 578 h 16451"/>
                  <a:gd name="T4" fmla="*/ 0 w 10216"/>
                  <a:gd name="T5" fmla="*/ 1637 h 16451"/>
                  <a:gd name="T6" fmla="*/ 0 w 10216"/>
                  <a:gd name="T7" fmla="*/ 9620 h 16451"/>
                  <a:gd name="T8" fmla="*/ 562 w 10216"/>
                  <a:gd name="T9" fmla="*/ 10680 h 16451"/>
                  <a:gd name="T10" fmla="*/ 8215 w 10216"/>
                  <a:gd name="T11" fmla="*/ 15874 h 16451"/>
                  <a:gd name="T12" fmla="*/ 10216 w 10216"/>
                  <a:gd name="T13" fmla="*/ 14814 h 16451"/>
                  <a:gd name="T14" fmla="*/ 10216 w 10216"/>
                  <a:gd name="T15" fmla="*/ 6831 h 16451"/>
                  <a:gd name="T16" fmla="*/ 9654 w 10216"/>
                  <a:gd name="T17" fmla="*/ 5771 h 16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16" h="16451">
                    <a:moveTo>
                      <a:pt x="9654" y="5771"/>
                    </a:moveTo>
                    <a:cubicBezTo>
                      <a:pt x="2000" y="578"/>
                      <a:pt x="2000" y="578"/>
                      <a:pt x="2000" y="578"/>
                    </a:cubicBezTo>
                    <a:cubicBezTo>
                      <a:pt x="1150" y="0"/>
                      <a:pt x="0" y="610"/>
                      <a:pt x="0" y="1637"/>
                    </a:cubicBezTo>
                    <a:cubicBezTo>
                      <a:pt x="0" y="9620"/>
                      <a:pt x="0" y="9620"/>
                      <a:pt x="0" y="9620"/>
                    </a:cubicBezTo>
                    <a:cubicBezTo>
                      <a:pt x="0" y="10044"/>
                      <a:pt x="211" y="10441"/>
                      <a:pt x="562" y="10680"/>
                    </a:cubicBezTo>
                    <a:cubicBezTo>
                      <a:pt x="8215" y="15874"/>
                      <a:pt x="8215" y="15874"/>
                      <a:pt x="8215" y="15874"/>
                    </a:cubicBezTo>
                    <a:cubicBezTo>
                      <a:pt x="9066" y="16451"/>
                      <a:pt x="10216" y="15842"/>
                      <a:pt x="10216" y="14814"/>
                    </a:cubicBezTo>
                    <a:cubicBezTo>
                      <a:pt x="10216" y="6831"/>
                      <a:pt x="10216" y="6831"/>
                      <a:pt x="10216" y="6831"/>
                    </a:cubicBezTo>
                    <a:cubicBezTo>
                      <a:pt x="10216" y="6407"/>
                      <a:pt x="10005" y="6010"/>
                      <a:pt x="9654" y="577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53" name="Freeform 72"/>
              <p:cNvSpPr>
                <a:spLocks/>
              </p:cNvSpPr>
              <p:nvPr/>
            </p:nvSpPr>
            <p:spPr bwMode="auto">
              <a:xfrm>
                <a:off x="3297" y="994"/>
                <a:ext cx="1064" cy="1223"/>
              </a:xfrm>
              <a:custGeom>
                <a:avLst/>
                <a:gdLst>
                  <a:gd name="T0" fmla="*/ 7611 w 7611"/>
                  <a:gd name="T1" fmla="*/ 7173 h 8763"/>
                  <a:gd name="T2" fmla="*/ 7611 w 7611"/>
                  <a:gd name="T3" fmla="*/ 1637 h 8763"/>
                  <a:gd name="T4" fmla="*/ 5611 w 7611"/>
                  <a:gd name="T5" fmla="*/ 577 h 8763"/>
                  <a:gd name="T6" fmla="*/ 0 w 7611"/>
                  <a:gd name="T7" fmla="*/ 4385 h 8763"/>
                  <a:gd name="T8" fmla="*/ 5612 w 7611"/>
                  <a:gd name="T9" fmla="*/ 8193 h 8763"/>
                  <a:gd name="T10" fmla="*/ 7611 w 7611"/>
                  <a:gd name="T11" fmla="*/ 7173 h 8763"/>
                </a:gdLst>
                <a:ahLst/>
                <a:cxnLst>
                  <a:cxn ang="0">
                    <a:pos x="T0" y="T1"/>
                  </a:cxn>
                  <a:cxn ang="0">
                    <a:pos x="T2" y="T3"/>
                  </a:cxn>
                  <a:cxn ang="0">
                    <a:pos x="T4" y="T5"/>
                  </a:cxn>
                  <a:cxn ang="0">
                    <a:pos x="T6" y="T7"/>
                  </a:cxn>
                  <a:cxn ang="0">
                    <a:pos x="T8" y="T9"/>
                  </a:cxn>
                  <a:cxn ang="0">
                    <a:pos x="T10" y="T11"/>
                  </a:cxn>
                </a:cxnLst>
                <a:rect l="0" t="0" r="r" b="b"/>
                <a:pathLst>
                  <a:path w="7611" h="8763">
                    <a:moveTo>
                      <a:pt x="7611" y="7173"/>
                    </a:moveTo>
                    <a:cubicBezTo>
                      <a:pt x="7611" y="1637"/>
                      <a:pt x="7611" y="1637"/>
                      <a:pt x="7611" y="1637"/>
                    </a:cubicBezTo>
                    <a:cubicBezTo>
                      <a:pt x="7611" y="609"/>
                      <a:pt x="6462" y="0"/>
                      <a:pt x="5611" y="577"/>
                    </a:cubicBezTo>
                    <a:cubicBezTo>
                      <a:pt x="0" y="4385"/>
                      <a:pt x="0" y="4385"/>
                      <a:pt x="0" y="4385"/>
                    </a:cubicBezTo>
                    <a:cubicBezTo>
                      <a:pt x="5612" y="8193"/>
                      <a:pt x="5612" y="8193"/>
                      <a:pt x="5612" y="8193"/>
                    </a:cubicBezTo>
                    <a:cubicBezTo>
                      <a:pt x="6451" y="8763"/>
                      <a:pt x="7582" y="8177"/>
                      <a:pt x="7611" y="717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54" name="Freeform 73"/>
              <p:cNvSpPr>
                <a:spLocks/>
              </p:cNvSpPr>
              <p:nvPr/>
            </p:nvSpPr>
            <p:spPr bwMode="auto">
              <a:xfrm>
                <a:off x="1399" y="993"/>
                <a:ext cx="1064" cy="1225"/>
              </a:xfrm>
              <a:custGeom>
                <a:avLst/>
                <a:gdLst>
                  <a:gd name="T0" fmla="*/ 0 w 7612"/>
                  <a:gd name="T1" fmla="*/ 1637 h 8772"/>
                  <a:gd name="T2" fmla="*/ 0 w 7612"/>
                  <a:gd name="T3" fmla="*/ 7135 h 8772"/>
                  <a:gd name="T4" fmla="*/ 2001 w 7612"/>
                  <a:gd name="T5" fmla="*/ 8194 h 8772"/>
                  <a:gd name="T6" fmla="*/ 7612 w 7612"/>
                  <a:gd name="T7" fmla="*/ 4386 h 8772"/>
                  <a:gd name="T8" fmla="*/ 2000 w 7612"/>
                  <a:gd name="T9" fmla="*/ 578 h 8772"/>
                  <a:gd name="T10" fmla="*/ 0 w 7612"/>
                  <a:gd name="T11" fmla="*/ 1637 h 8772"/>
                </a:gdLst>
                <a:ahLst/>
                <a:cxnLst>
                  <a:cxn ang="0">
                    <a:pos x="T0" y="T1"/>
                  </a:cxn>
                  <a:cxn ang="0">
                    <a:pos x="T2" y="T3"/>
                  </a:cxn>
                  <a:cxn ang="0">
                    <a:pos x="T4" y="T5"/>
                  </a:cxn>
                  <a:cxn ang="0">
                    <a:pos x="T6" y="T7"/>
                  </a:cxn>
                  <a:cxn ang="0">
                    <a:pos x="T8" y="T9"/>
                  </a:cxn>
                  <a:cxn ang="0">
                    <a:pos x="T10" y="T11"/>
                  </a:cxn>
                </a:cxnLst>
                <a:rect l="0" t="0" r="r" b="b"/>
                <a:pathLst>
                  <a:path w="7612" h="8772">
                    <a:moveTo>
                      <a:pt x="0" y="1637"/>
                    </a:moveTo>
                    <a:cubicBezTo>
                      <a:pt x="0" y="7135"/>
                      <a:pt x="0" y="7135"/>
                      <a:pt x="0" y="7135"/>
                    </a:cubicBezTo>
                    <a:cubicBezTo>
                      <a:pt x="0" y="8162"/>
                      <a:pt x="1150" y="8772"/>
                      <a:pt x="2001" y="8194"/>
                    </a:cubicBezTo>
                    <a:cubicBezTo>
                      <a:pt x="7612" y="4386"/>
                      <a:pt x="7612" y="4386"/>
                      <a:pt x="7612" y="4386"/>
                    </a:cubicBezTo>
                    <a:cubicBezTo>
                      <a:pt x="2000" y="578"/>
                      <a:pt x="2000" y="578"/>
                      <a:pt x="2000" y="578"/>
                    </a:cubicBezTo>
                    <a:cubicBezTo>
                      <a:pt x="1150" y="0"/>
                      <a:pt x="0" y="610"/>
                      <a:pt x="0" y="1637"/>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144" name="Group 10"/>
            <p:cNvGrpSpPr>
              <a:grpSpLocks noChangeAspect="1"/>
            </p:cNvGrpSpPr>
            <p:nvPr/>
          </p:nvGrpSpPr>
          <p:grpSpPr bwMode="auto">
            <a:xfrm>
              <a:off x="5744590" y="2925321"/>
              <a:ext cx="260495" cy="243003"/>
              <a:chOff x="1078" y="-61"/>
              <a:chExt cx="3604" cy="3362"/>
            </a:xfrm>
          </p:grpSpPr>
          <p:sp>
            <p:nvSpPr>
              <p:cNvPr id="145" name="Freeform 11"/>
              <p:cNvSpPr>
                <a:spLocks noEditPoints="1"/>
              </p:cNvSpPr>
              <p:nvPr/>
            </p:nvSpPr>
            <p:spPr bwMode="auto">
              <a:xfrm>
                <a:off x="1420" y="357"/>
                <a:ext cx="2915" cy="2531"/>
              </a:xfrm>
              <a:custGeom>
                <a:avLst/>
                <a:gdLst>
                  <a:gd name="T0" fmla="*/ 3519 w 3525"/>
                  <a:gd name="T1" fmla="*/ 1562 h 3066"/>
                  <a:gd name="T2" fmla="*/ 3523 w 3525"/>
                  <a:gd name="T3" fmla="*/ 1551 h 3066"/>
                  <a:gd name="T4" fmla="*/ 3524 w 3525"/>
                  <a:gd name="T5" fmla="*/ 1541 h 3066"/>
                  <a:gd name="T6" fmla="*/ 3525 w 3525"/>
                  <a:gd name="T7" fmla="*/ 1532 h 3066"/>
                  <a:gd name="T8" fmla="*/ 3524 w 3525"/>
                  <a:gd name="T9" fmla="*/ 1520 h 3066"/>
                  <a:gd name="T10" fmla="*/ 3521 w 3525"/>
                  <a:gd name="T11" fmla="*/ 1509 h 3066"/>
                  <a:gd name="T12" fmla="*/ 3517 w 3525"/>
                  <a:gd name="T13" fmla="*/ 1498 h 3066"/>
                  <a:gd name="T14" fmla="*/ 3513 w 3525"/>
                  <a:gd name="T15" fmla="*/ 1489 h 3066"/>
                  <a:gd name="T16" fmla="*/ 2678 w 3525"/>
                  <a:gd name="T17" fmla="*/ 38 h 3066"/>
                  <a:gd name="T18" fmla="*/ 2671 w 3525"/>
                  <a:gd name="T19" fmla="*/ 29 h 3066"/>
                  <a:gd name="T20" fmla="*/ 2663 w 3525"/>
                  <a:gd name="T21" fmla="*/ 21 h 3066"/>
                  <a:gd name="T22" fmla="*/ 2653 w 3525"/>
                  <a:gd name="T23" fmla="*/ 14 h 3066"/>
                  <a:gd name="T24" fmla="*/ 2646 w 3525"/>
                  <a:gd name="T25" fmla="*/ 10 h 3066"/>
                  <a:gd name="T26" fmla="*/ 2635 w 3525"/>
                  <a:gd name="T27" fmla="*/ 5 h 3066"/>
                  <a:gd name="T28" fmla="*/ 2624 w 3525"/>
                  <a:gd name="T29" fmla="*/ 2 h 3066"/>
                  <a:gd name="T30" fmla="*/ 2614 w 3525"/>
                  <a:gd name="T31" fmla="*/ 1 h 3066"/>
                  <a:gd name="T32" fmla="*/ 931 w 3525"/>
                  <a:gd name="T33" fmla="*/ 0 h 3066"/>
                  <a:gd name="T34" fmla="*/ 921 w 3525"/>
                  <a:gd name="T35" fmla="*/ 1 h 3066"/>
                  <a:gd name="T36" fmla="*/ 910 w 3525"/>
                  <a:gd name="T37" fmla="*/ 3 h 3066"/>
                  <a:gd name="T38" fmla="*/ 899 w 3525"/>
                  <a:gd name="T39" fmla="*/ 6 h 3066"/>
                  <a:gd name="T40" fmla="*/ 888 w 3525"/>
                  <a:gd name="T41" fmla="*/ 12 h 3066"/>
                  <a:gd name="T42" fmla="*/ 881 w 3525"/>
                  <a:gd name="T43" fmla="*/ 16 h 3066"/>
                  <a:gd name="T44" fmla="*/ 873 w 3525"/>
                  <a:gd name="T45" fmla="*/ 23 h 3066"/>
                  <a:gd name="T46" fmla="*/ 865 w 3525"/>
                  <a:gd name="T47" fmla="*/ 31 h 3066"/>
                  <a:gd name="T48" fmla="*/ 858 w 3525"/>
                  <a:gd name="T49" fmla="*/ 40 h 3066"/>
                  <a:gd name="T50" fmla="*/ 13 w 3525"/>
                  <a:gd name="T51" fmla="*/ 1488 h 3066"/>
                  <a:gd name="T52" fmla="*/ 8 w 3525"/>
                  <a:gd name="T53" fmla="*/ 1496 h 3066"/>
                  <a:gd name="T54" fmla="*/ 4 w 3525"/>
                  <a:gd name="T55" fmla="*/ 1506 h 3066"/>
                  <a:gd name="T56" fmla="*/ 2 w 3525"/>
                  <a:gd name="T57" fmla="*/ 1517 h 3066"/>
                  <a:gd name="T58" fmla="*/ 0 w 3525"/>
                  <a:gd name="T59" fmla="*/ 1529 h 3066"/>
                  <a:gd name="T60" fmla="*/ 0 w 3525"/>
                  <a:gd name="T61" fmla="*/ 1537 h 3066"/>
                  <a:gd name="T62" fmla="*/ 2 w 3525"/>
                  <a:gd name="T63" fmla="*/ 1549 h 3066"/>
                  <a:gd name="T64" fmla="*/ 4 w 3525"/>
                  <a:gd name="T65" fmla="*/ 1560 h 3066"/>
                  <a:gd name="T66" fmla="*/ 8 w 3525"/>
                  <a:gd name="T67" fmla="*/ 1570 h 3066"/>
                  <a:gd name="T68" fmla="*/ 13 w 3525"/>
                  <a:gd name="T69" fmla="*/ 1578 h 3066"/>
                  <a:gd name="T70" fmla="*/ 858 w 3525"/>
                  <a:gd name="T71" fmla="*/ 3026 h 3066"/>
                  <a:gd name="T72" fmla="*/ 865 w 3525"/>
                  <a:gd name="T73" fmla="*/ 3035 h 3066"/>
                  <a:gd name="T74" fmla="*/ 874 w 3525"/>
                  <a:gd name="T75" fmla="*/ 3045 h 3066"/>
                  <a:gd name="T76" fmla="*/ 885 w 3525"/>
                  <a:gd name="T77" fmla="*/ 3053 h 3066"/>
                  <a:gd name="T78" fmla="*/ 898 w 3525"/>
                  <a:gd name="T79" fmla="*/ 3059 h 3066"/>
                  <a:gd name="T80" fmla="*/ 911 w 3525"/>
                  <a:gd name="T81" fmla="*/ 3063 h 3066"/>
                  <a:gd name="T82" fmla="*/ 931 w 3525"/>
                  <a:gd name="T83" fmla="*/ 3066 h 3066"/>
                  <a:gd name="T84" fmla="*/ 2606 w 3525"/>
                  <a:gd name="T85" fmla="*/ 3066 h 3066"/>
                  <a:gd name="T86" fmla="*/ 2607 w 3525"/>
                  <a:gd name="T87" fmla="*/ 3066 h 3066"/>
                  <a:gd name="T88" fmla="*/ 2630 w 3525"/>
                  <a:gd name="T89" fmla="*/ 3062 h 3066"/>
                  <a:gd name="T90" fmla="*/ 2648 w 3525"/>
                  <a:gd name="T91" fmla="*/ 3055 h 3066"/>
                  <a:gd name="T92" fmla="*/ 2656 w 3525"/>
                  <a:gd name="T93" fmla="*/ 3050 h 3066"/>
                  <a:gd name="T94" fmla="*/ 2666 w 3525"/>
                  <a:gd name="T95" fmla="*/ 3042 h 3066"/>
                  <a:gd name="T96" fmla="*/ 2674 w 3525"/>
                  <a:gd name="T97" fmla="*/ 3033 h 3066"/>
                  <a:gd name="T98" fmla="*/ 2681 w 3525"/>
                  <a:gd name="T99" fmla="*/ 3022 h 3066"/>
                  <a:gd name="T100" fmla="*/ 3515 w 3525"/>
                  <a:gd name="T101" fmla="*/ 1573 h 3066"/>
                  <a:gd name="T102" fmla="*/ 2606 w 3525"/>
                  <a:gd name="T103" fmla="*/ 263 h 3066"/>
                  <a:gd name="T104" fmla="*/ 2454 w 3525"/>
                  <a:gd name="T105" fmla="*/ 175 h 3066"/>
                  <a:gd name="T106" fmla="*/ 240 w 3525"/>
                  <a:gd name="T107" fmla="*/ 1446 h 3066"/>
                  <a:gd name="T108" fmla="*/ 240 w 3525"/>
                  <a:gd name="T109" fmla="*/ 1620 h 3066"/>
                  <a:gd name="T110" fmla="*/ 1083 w 3525"/>
                  <a:gd name="T111" fmla="*/ 2891 h 3066"/>
                  <a:gd name="T112" fmla="*/ 3286 w 3525"/>
                  <a:gd name="T113" fmla="*/ 1620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25" h="3066">
                    <a:moveTo>
                      <a:pt x="3516" y="1570"/>
                    </a:moveTo>
                    <a:cubicBezTo>
                      <a:pt x="3517" y="1569"/>
                      <a:pt x="3517" y="1569"/>
                      <a:pt x="3517" y="1568"/>
                    </a:cubicBezTo>
                    <a:cubicBezTo>
                      <a:pt x="3518" y="1567"/>
                      <a:pt x="3518" y="1566"/>
                      <a:pt x="3518" y="1565"/>
                    </a:cubicBezTo>
                    <a:cubicBezTo>
                      <a:pt x="3519" y="1564"/>
                      <a:pt x="3519" y="1563"/>
                      <a:pt x="3519" y="1562"/>
                    </a:cubicBezTo>
                    <a:cubicBezTo>
                      <a:pt x="3520" y="1561"/>
                      <a:pt x="3520" y="1561"/>
                      <a:pt x="3520" y="1560"/>
                    </a:cubicBezTo>
                    <a:cubicBezTo>
                      <a:pt x="3521" y="1559"/>
                      <a:pt x="3521" y="1558"/>
                      <a:pt x="3521" y="1557"/>
                    </a:cubicBezTo>
                    <a:cubicBezTo>
                      <a:pt x="3521" y="1556"/>
                      <a:pt x="3522" y="1555"/>
                      <a:pt x="3522" y="1554"/>
                    </a:cubicBezTo>
                    <a:cubicBezTo>
                      <a:pt x="3522" y="1553"/>
                      <a:pt x="3522" y="1552"/>
                      <a:pt x="3523" y="1551"/>
                    </a:cubicBezTo>
                    <a:cubicBezTo>
                      <a:pt x="3523" y="1550"/>
                      <a:pt x="3523" y="1550"/>
                      <a:pt x="3523" y="1549"/>
                    </a:cubicBezTo>
                    <a:cubicBezTo>
                      <a:pt x="3523" y="1548"/>
                      <a:pt x="3523" y="1547"/>
                      <a:pt x="3524" y="1546"/>
                    </a:cubicBezTo>
                    <a:cubicBezTo>
                      <a:pt x="3524" y="1545"/>
                      <a:pt x="3524" y="1544"/>
                      <a:pt x="3524" y="1543"/>
                    </a:cubicBezTo>
                    <a:cubicBezTo>
                      <a:pt x="3524" y="1542"/>
                      <a:pt x="3524" y="1541"/>
                      <a:pt x="3524" y="1541"/>
                    </a:cubicBezTo>
                    <a:cubicBezTo>
                      <a:pt x="3524" y="1540"/>
                      <a:pt x="3524" y="1538"/>
                      <a:pt x="3524" y="1537"/>
                    </a:cubicBezTo>
                    <a:cubicBezTo>
                      <a:pt x="3524" y="1536"/>
                      <a:pt x="3525" y="1535"/>
                      <a:pt x="3525" y="1534"/>
                    </a:cubicBezTo>
                    <a:cubicBezTo>
                      <a:pt x="3525" y="1534"/>
                      <a:pt x="3525" y="1533"/>
                      <a:pt x="3525" y="1533"/>
                    </a:cubicBezTo>
                    <a:cubicBezTo>
                      <a:pt x="3525" y="1533"/>
                      <a:pt x="3525" y="1532"/>
                      <a:pt x="3525" y="1532"/>
                    </a:cubicBezTo>
                    <a:cubicBezTo>
                      <a:pt x="3525" y="1531"/>
                      <a:pt x="3524" y="1530"/>
                      <a:pt x="3524" y="1529"/>
                    </a:cubicBezTo>
                    <a:cubicBezTo>
                      <a:pt x="3524" y="1528"/>
                      <a:pt x="3524" y="1526"/>
                      <a:pt x="3524" y="1525"/>
                    </a:cubicBezTo>
                    <a:cubicBezTo>
                      <a:pt x="3524" y="1525"/>
                      <a:pt x="3524" y="1524"/>
                      <a:pt x="3524" y="1523"/>
                    </a:cubicBezTo>
                    <a:cubicBezTo>
                      <a:pt x="3524" y="1522"/>
                      <a:pt x="3524" y="1521"/>
                      <a:pt x="3524" y="1520"/>
                    </a:cubicBezTo>
                    <a:cubicBezTo>
                      <a:pt x="3523" y="1519"/>
                      <a:pt x="3523" y="1518"/>
                      <a:pt x="3523" y="1517"/>
                    </a:cubicBezTo>
                    <a:cubicBezTo>
                      <a:pt x="3523" y="1516"/>
                      <a:pt x="3523" y="1515"/>
                      <a:pt x="3523" y="1515"/>
                    </a:cubicBezTo>
                    <a:cubicBezTo>
                      <a:pt x="3522" y="1514"/>
                      <a:pt x="3522" y="1513"/>
                      <a:pt x="3522" y="1512"/>
                    </a:cubicBezTo>
                    <a:cubicBezTo>
                      <a:pt x="3522" y="1511"/>
                      <a:pt x="3521" y="1510"/>
                      <a:pt x="3521" y="1509"/>
                    </a:cubicBezTo>
                    <a:cubicBezTo>
                      <a:pt x="3521" y="1508"/>
                      <a:pt x="3521" y="1507"/>
                      <a:pt x="3520" y="1506"/>
                    </a:cubicBezTo>
                    <a:cubicBezTo>
                      <a:pt x="3520" y="1505"/>
                      <a:pt x="3520" y="1505"/>
                      <a:pt x="3519" y="1504"/>
                    </a:cubicBezTo>
                    <a:cubicBezTo>
                      <a:pt x="3519" y="1503"/>
                      <a:pt x="3519" y="1502"/>
                      <a:pt x="3518" y="1501"/>
                    </a:cubicBezTo>
                    <a:cubicBezTo>
                      <a:pt x="3518" y="1500"/>
                      <a:pt x="3518" y="1499"/>
                      <a:pt x="3517" y="1498"/>
                    </a:cubicBezTo>
                    <a:cubicBezTo>
                      <a:pt x="3517" y="1497"/>
                      <a:pt x="3517" y="1497"/>
                      <a:pt x="3516" y="1496"/>
                    </a:cubicBezTo>
                    <a:cubicBezTo>
                      <a:pt x="3516" y="1495"/>
                      <a:pt x="3515" y="1494"/>
                      <a:pt x="3515" y="1493"/>
                    </a:cubicBezTo>
                    <a:cubicBezTo>
                      <a:pt x="3514" y="1492"/>
                      <a:pt x="3514" y="1491"/>
                      <a:pt x="3513" y="1490"/>
                    </a:cubicBezTo>
                    <a:cubicBezTo>
                      <a:pt x="3513" y="1490"/>
                      <a:pt x="3513" y="1490"/>
                      <a:pt x="3513" y="1489"/>
                    </a:cubicBezTo>
                    <a:cubicBezTo>
                      <a:pt x="2682" y="44"/>
                      <a:pt x="2682" y="44"/>
                      <a:pt x="2682" y="44"/>
                    </a:cubicBezTo>
                    <a:cubicBezTo>
                      <a:pt x="2682" y="44"/>
                      <a:pt x="2681" y="44"/>
                      <a:pt x="2681" y="43"/>
                    </a:cubicBezTo>
                    <a:cubicBezTo>
                      <a:pt x="2681" y="42"/>
                      <a:pt x="2680" y="41"/>
                      <a:pt x="2679" y="40"/>
                    </a:cubicBezTo>
                    <a:cubicBezTo>
                      <a:pt x="2679" y="39"/>
                      <a:pt x="2678" y="38"/>
                      <a:pt x="2678" y="38"/>
                    </a:cubicBezTo>
                    <a:cubicBezTo>
                      <a:pt x="2677" y="37"/>
                      <a:pt x="2677" y="36"/>
                      <a:pt x="2676" y="36"/>
                    </a:cubicBezTo>
                    <a:cubicBezTo>
                      <a:pt x="2676" y="35"/>
                      <a:pt x="2675" y="34"/>
                      <a:pt x="2674" y="33"/>
                    </a:cubicBezTo>
                    <a:cubicBezTo>
                      <a:pt x="2674" y="33"/>
                      <a:pt x="2673" y="32"/>
                      <a:pt x="2672" y="31"/>
                    </a:cubicBezTo>
                    <a:cubicBezTo>
                      <a:pt x="2672" y="30"/>
                      <a:pt x="2671" y="30"/>
                      <a:pt x="2671" y="29"/>
                    </a:cubicBezTo>
                    <a:cubicBezTo>
                      <a:pt x="2670" y="28"/>
                      <a:pt x="2669" y="28"/>
                      <a:pt x="2669" y="27"/>
                    </a:cubicBezTo>
                    <a:cubicBezTo>
                      <a:pt x="2668" y="26"/>
                      <a:pt x="2667" y="26"/>
                      <a:pt x="2667" y="25"/>
                    </a:cubicBezTo>
                    <a:cubicBezTo>
                      <a:pt x="2666" y="24"/>
                      <a:pt x="2665" y="24"/>
                      <a:pt x="2665" y="23"/>
                    </a:cubicBezTo>
                    <a:cubicBezTo>
                      <a:pt x="2664" y="22"/>
                      <a:pt x="2663" y="22"/>
                      <a:pt x="2663" y="21"/>
                    </a:cubicBezTo>
                    <a:cubicBezTo>
                      <a:pt x="2662" y="21"/>
                      <a:pt x="2661" y="20"/>
                      <a:pt x="2660" y="19"/>
                    </a:cubicBezTo>
                    <a:cubicBezTo>
                      <a:pt x="2659" y="19"/>
                      <a:pt x="2659" y="18"/>
                      <a:pt x="2658" y="17"/>
                    </a:cubicBezTo>
                    <a:cubicBezTo>
                      <a:pt x="2657" y="17"/>
                      <a:pt x="2657" y="17"/>
                      <a:pt x="2656" y="16"/>
                    </a:cubicBezTo>
                    <a:cubicBezTo>
                      <a:pt x="2655" y="15"/>
                      <a:pt x="2654" y="15"/>
                      <a:pt x="2653" y="14"/>
                    </a:cubicBezTo>
                    <a:cubicBezTo>
                      <a:pt x="2652" y="14"/>
                      <a:pt x="2651" y="13"/>
                      <a:pt x="2650" y="12"/>
                    </a:cubicBezTo>
                    <a:cubicBezTo>
                      <a:pt x="2650" y="12"/>
                      <a:pt x="2650" y="12"/>
                      <a:pt x="2650" y="12"/>
                    </a:cubicBezTo>
                    <a:cubicBezTo>
                      <a:pt x="2649" y="12"/>
                      <a:pt x="2649" y="12"/>
                      <a:pt x="2649" y="12"/>
                    </a:cubicBezTo>
                    <a:cubicBezTo>
                      <a:pt x="2648" y="11"/>
                      <a:pt x="2647" y="10"/>
                      <a:pt x="2646" y="10"/>
                    </a:cubicBezTo>
                    <a:cubicBezTo>
                      <a:pt x="2645" y="9"/>
                      <a:pt x="2644" y="9"/>
                      <a:pt x="2643" y="9"/>
                    </a:cubicBezTo>
                    <a:cubicBezTo>
                      <a:pt x="2642" y="8"/>
                      <a:pt x="2642" y="8"/>
                      <a:pt x="2641" y="8"/>
                    </a:cubicBezTo>
                    <a:cubicBezTo>
                      <a:pt x="2640" y="7"/>
                      <a:pt x="2639" y="7"/>
                      <a:pt x="2638" y="6"/>
                    </a:cubicBezTo>
                    <a:cubicBezTo>
                      <a:pt x="2637" y="6"/>
                      <a:pt x="2636" y="6"/>
                      <a:pt x="2635" y="5"/>
                    </a:cubicBezTo>
                    <a:cubicBezTo>
                      <a:pt x="2634" y="5"/>
                      <a:pt x="2634" y="5"/>
                      <a:pt x="2633" y="4"/>
                    </a:cubicBezTo>
                    <a:cubicBezTo>
                      <a:pt x="2632" y="4"/>
                      <a:pt x="2631" y="4"/>
                      <a:pt x="2630" y="4"/>
                    </a:cubicBezTo>
                    <a:cubicBezTo>
                      <a:pt x="2629" y="3"/>
                      <a:pt x="2628" y="3"/>
                      <a:pt x="2627" y="3"/>
                    </a:cubicBezTo>
                    <a:cubicBezTo>
                      <a:pt x="2626" y="3"/>
                      <a:pt x="2625" y="2"/>
                      <a:pt x="2624" y="2"/>
                    </a:cubicBezTo>
                    <a:cubicBezTo>
                      <a:pt x="2623" y="2"/>
                      <a:pt x="2623" y="2"/>
                      <a:pt x="2622" y="2"/>
                    </a:cubicBezTo>
                    <a:cubicBezTo>
                      <a:pt x="2621" y="2"/>
                      <a:pt x="2620" y="1"/>
                      <a:pt x="2619" y="1"/>
                    </a:cubicBezTo>
                    <a:cubicBezTo>
                      <a:pt x="2618" y="1"/>
                      <a:pt x="2617" y="1"/>
                      <a:pt x="2616" y="1"/>
                    </a:cubicBezTo>
                    <a:cubicBezTo>
                      <a:pt x="2615" y="1"/>
                      <a:pt x="2614" y="1"/>
                      <a:pt x="2614" y="1"/>
                    </a:cubicBezTo>
                    <a:cubicBezTo>
                      <a:pt x="2613" y="0"/>
                      <a:pt x="2611" y="0"/>
                      <a:pt x="2610" y="0"/>
                    </a:cubicBezTo>
                    <a:cubicBezTo>
                      <a:pt x="2609" y="0"/>
                      <a:pt x="2608" y="0"/>
                      <a:pt x="2607" y="0"/>
                    </a:cubicBezTo>
                    <a:cubicBezTo>
                      <a:pt x="2606" y="0"/>
                      <a:pt x="2606" y="0"/>
                      <a:pt x="2606" y="0"/>
                    </a:cubicBezTo>
                    <a:cubicBezTo>
                      <a:pt x="931" y="0"/>
                      <a:pt x="931" y="0"/>
                      <a:pt x="931" y="0"/>
                    </a:cubicBezTo>
                    <a:cubicBezTo>
                      <a:pt x="931" y="0"/>
                      <a:pt x="930" y="0"/>
                      <a:pt x="930" y="0"/>
                    </a:cubicBezTo>
                    <a:cubicBezTo>
                      <a:pt x="929" y="0"/>
                      <a:pt x="928" y="0"/>
                      <a:pt x="927" y="0"/>
                    </a:cubicBezTo>
                    <a:cubicBezTo>
                      <a:pt x="926" y="0"/>
                      <a:pt x="925" y="0"/>
                      <a:pt x="924" y="1"/>
                    </a:cubicBezTo>
                    <a:cubicBezTo>
                      <a:pt x="923" y="1"/>
                      <a:pt x="922" y="1"/>
                      <a:pt x="921" y="1"/>
                    </a:cubicBezTo>
                    <a:cubicBezTo>
                      <a:pt x="920" y="1"/>
                      <a:pt x="919" y="1"/>
                      <a:pt x="918" y="1"/>
                    </a:cubicBezTo>
                    <a:cubicBezTo>
                      <a:pt x="917" y="1"/>
                      <a:pt x="916" y="1"/>
                      <a:pt x="915" y="2"/>
                    </a:cubicBezTo>
                    <a:cubicBezTo>
                      <a:pt x="914" y="2"/>
                      <a:pt x="913" y="2"/>
                      <a:pt x="913" y="2"/>
                    </a:cubicBezTo>
                    <a:cubicBezTo>
                      <a:pt x="912" y="2"/>
                      <a:pt x="911" y="3"/>
                      <a:pt x="910" y="3"/>
                    </a:cubicBezTo>
                    <a:cubicBezTo>
                      <a:pt x="909" y="3"/>
                      <a:pt x="908" y="3"/>
                      <a:pt x="907" y="4"/>
                    </a:cubicBezTo>
                    <a:cubicBezTo>
                      <a:pt x="906" y="4"/>
                      <a:pt x="905" y="4"/>
                      <a:pt x="904" y="4"/>
                    </a:cubicBezTo>
                    <a:cubicBezTo>
                      <a:pt x="903" y="5"/>
                      <a:pt x="903" y="5"/>
                      <a:pt x="902" y="5"/>
                    </a:cubicBezTo>
                    <a:cubicBezTo>
                      <a:pt x="901" y="6"/>
                      <a:pt x="900" y="6"/>
                      <a:pt x="899" y="6"/>
                    </a:cubicBezTo>
                    <a:cubicBezTo>
                      <a:pt x="898" y="7"/>
                      <a:pt x="897" y="7"/>
                      <a:pt x="896" y="8"/>
                    </a:cubicBezTo>
                    <a:cubicBezTo>
                      <a:pt x="895" y="8"/>
                      <a:pt x="895" y="8"/>
                      <a:pt x="894" y="8"/>
                    </a:cubicBezTo>
                    <a:cubicBezTo>
                      <a:pt x="893" y="9"/>
                      <a:pt x="892" y="9"/>
                      <a:pt x="891" y="10"/>
                    </a:cubicBezTo>
                    <a:cubicBezTo>
                      <a:pt x="890" y="10"/>
                      <a:pt x="889" y="11"/>
                      <a:pt x="888" y="12"/>
                    </a:cubicBezTo>
                    <a:cubicBezTo>
                      <a:pt x="888" y="12"/>
                      <a:pt x="887" y="12"/>
                      <a:pt x="887" y="12"/>
                    </a:cubicBezTo>
                    <a:cubicBezTo>
                      <a:pt x="887" y="12"/>
                      <a:pt x="887" y="12"/>
                      <a:pt x="887" y="12"/>
                    </a:cubicBezTo>
                    <a:cubicBezTo>
                      <a:pt x="886" y="13"/>
                      <a:pt x="885" y="14"/>
                      <a:pt x="884" y="14"/>
                    </a:cubicBezTo>
                    <a:cubicBezTo>
                      <a:pt x="883" y="15"/>
                      <a:pt x="882" y="15"/>
                      <a:pt x="881" y="16"/>
                    </a:cubicBezTo>
                    <a:cubicBezTo>
                      <a:pt x="880" y="16"/>
                      <a:pt x="880" y="17"/>
                      <a:pt x="879" y="17"/>
                    </a:cubicBezTo>
                    <a:cubicBezTo>
                      <a:pt x="878" y="18"/>
                      <a:pt x="878" y="19"/>
                      <a:pt x="877" y="19"/>
                    </a:cubicBezTo>
                    <a:cubicBezTo>
                      <a:pt x="876" y="20"/>
                      <a:pt x="875" y="21"/>
                      <a:pt x="874" y="21"/>
                    </a:cubicBezTo>
                    <a:cubicBezTo>
                      <a:pt x="874" y="22"/>
                      <a:pt x="873" y="22"/>
                      <a:pt x="873" y="23"/>
                    </a:cubicBezTo>
                    <a:cubicBezTo>
                      <a:pt x="872" y="23"/>
                      <a:pt x="871" y="24"/>
                      <a:pt x="870" y="25"/>
                    </a:cubicBezTo>
                    <a:cubicBezTo>
                      <a:pt x="870" y="25"/>
                      <a:pt x="869" y="26"/>
                      <a:pt x="868" y="27"/>
                    </a:cubicBezTo>
                    <a:cubicBezTo>
                      <a:pt x="868" y="28"/>
                      <a:pt x="867" y="28"/>
                      <a:pt x="866" y="29"/>
                    </a:cubicBezTo>
                    <a:cubicBezTo>
                      <a:pt x="866" y="29"/>
                      <a:pt x="865" y="30"/>
                      <a:pt x="865" y="31"/>
                    </a:cubicBezTo>
                    <a:cubicBezTo>
                      <a:pt x="864" y="32"/>
                      <a:pt x="863" y="32"/>
                      <a:pt x="863" y="33"/>
                    </a:cubicBezTo>
                    <a:cubicBezTo>
                      <a:pt x="862" y="34"/>
                      <a:pt x="861" y="35"/>
                      <a:pt x="861" y="36"/>
                    </a:cubicBezTo>
                    <a:cubicBezTo>
                      <a:pt x="860" y="36"/>
                      <a:pt x="860" y="37"/>
                      <a:pt x="860" y="37"/>
                    </a:cubicBezTo>
                    <a:cubicBezTo>
                      <a:pt x="859" y="38"/>
                      <a:pt x="858" y="39"/>
                      <a:pt x="858" y="40"/>
                    </a:cubicBezTo>
                    <a:cubicBezTo>
                      <a:pt x="857" y="41"/>
                      <a:pt x="856" y="42"/>
                      <a:pt x="856" y="43"/>
                    </a:cubicBezTo>
                    <a:cubicBezTo>
                      <a:pt x="856" y="43"/>
                      <a:pt x="856" y="43"/>
                      <a:pt x="856" y="44"/>
                    </a:cubicBezTo>
                    <a:cubicBezTo>
                      <a:pt x="13" y="1488"/>
                      <a:pt x="13" y="1488"/>
                      <a:pt x="13" y="1488"/>
                    </a:cubicBezTo>
                    <a:cubicBezTo>
                      <a:pt x="13" y="1488"/>
                      <a:pt x="13" y="1488"/>
                      <a:pt x="13" y="1488"/>
                    </a:cubicBezTo>
                    <a:cubicBezTo>
                      <a:pt x="12" y="1489"/>
                      <a:pt x="12" y="1489"/>
                      <a:pt x="12" y="1489"/>
                    </a:cubicBezTo>
                    <a:cubicBezTo>
                      <a:pt x="12" y="1489"/>
                      <a:pt x="12" y="1490"/>
                      <a:pt x="11" y="1490"/>
                    </a:cubicBezTo>
                    <a:cubicBezTo>
                      <a:pt x="11" y="1491"/>
                      <a:pt x="10" y="1492"/>
                      <a:pt x="10" y="1493"/>
                    </a:cubicBezTo>
                    <a:cubicBezTo>
                      <a:pt x="9" y="1494"/>
                      <a:pt x="9" y="1495"/>
                      <a:pt x="8" y="1496"/>
                    </a:cubicBezTo>
                    <a:cubicBezTo>
                      <a:pt x="8" y="1497"/>
                      <a:pt x="8" y="1497"/>
                      <a:pt x="7" y="1498"/>
                    </a:cubicBezTo>
                    <a:cubicBezTo>
                      <a:pt x="7" y="1499"/>
                      <a:pt x="7" y="1500"/>
                      <a:pt x="6" y="1501"/>
                    </a:cubicBezTo>
                    <a:cubicBezTo>
                      <a:pt x="6" y="1502"/>
                      <a:pt x="5" y="1503"/>
                      <a:pt x="5" y="1504"/>
                    </a:cubicBezTo>
                    <a:cubicBezTo>
                      <a:pt x="5" y="1504"/>
                      <a:pt x="5" y="1505"/>
                      <a:pt x="4" y="1506"/>
                    </a:cubicBezTo>
                    <a:cubicBezTo>
                      <a:pt x="4" y="1507"/>
                      <a:pt x="4" y="1508"/>
                      <a:pt x="3" y="1509"/>
                    </a:cubicBezTo>
                    <a:cubicBezTo>
                      <a:pt x="3" y="1510"/>
                      <a:pt x="3" y="1511"/>
                      <a:pt x="3" y="1512"/>
                    </a:cubicBezTo>
                    <a:cubicBezTo>
                      <a:pt x="2" y="1513"/>
                      <a:pt x="2" y="1514"/>
                      <a:pt x="2" y="1514"/>
                    </a:cubicBezTo>
                    <a:cubicBezTo>
                      <a:pt x="2" y="1515"/>
                      <a:pt x="2" y="1516"/>
                      <a:pt x="2" y="1517"/>
                    </a:cubicBezTo>
                    <a:cubicBezTo>
                      <a:pt x="1" y="1518"/>
                      <a:pt x="1" y="1519"/>
                      <a:pt x="1" y="1520"/>
                    </a:cubicBezTo>
                    <a:cubicBezTo>
                      <a:pt x="1" y="1521"/>
                      <a:pt x="1" y="1522"/>
                      <a:pt x="1" y="1523"/>
                    </a:cubicBezTo>
                    <a:cubicBezTo>
                      <a:pt x="1" y="1524"/>
                      <a:pt x="0" y="1525"/>
                      <a:pt x="0" y="1526"/>
                    </a:cubicBezTo>
                    <a:cubicBezTo>
                      <a:pt x="0" y="1527"/>
                      <a:pt x="0" y="1528"/>
                      <a:pt x="0" y="1529"/>
                    </a:cubicBezTo>
                    <a:cubicBezTo>
                      <a:pt x="0" y="1530"/>
                      <a:pt x="0" y="1531"/>
                      <a:pt x="0" y="1532"/>
                    </a:cubicBezTo>
                    <a:cubicBezTo>
                      <a:pt x="0" y="1532"/>
                      <a:pt x="0" y="1533"/>
                      <a:pt x="0" y="1533"/>
                    </a:cubicBezTo>
                    <a:cubicBezTo>
                      <a:pt x="0" y="1533"/>
                      <a:pt x="0" y="1534"/>
                      <a:pt x="0" y="1534"/>
                    </a:cubicBezTo>
                    <a:cubicBezTo>
                      <a:pt x="0" y="1535"/>
                      <a:pt x="0" y="1536"/>
                      <a:pt x="0" y="1537"/>
                    </a:cubicBezTo>
                    <a:cubicBezTo>
                      <a:pt x="0" y="1538"/>
                      <a:pt x="0" y="1539"/>
                      <a:pt x="0" y="1540"/>
                    </a:cubicBezTo>
                    <a:cubicBezTo>
                      <a:pt x="0" y="1541"/>
                      <a:pt x="1" y="1542"/>
                      <a:pt x="1" y="1543"/>
                    </a:cubicBezTo>
                    <a:cubicBezTo>
                      <a:pt x="1" y="1544"/>
                      <a:pt x="1" y="1545"/>
                      <a:pt x="1" y="1546"/>
                    </a:cubicBezTo>
                    <a:cubicBezTo>
                      <a:pt x="1" y="1547"/>
                      <a:pt x="1" y="1548"/>
                      <a:pt x="2" y="1549"/>
                    </a:cubicBezTo>
                    <a:cubicBezTo>
                      <a:pt x="2" y="1550"/>
                      <a:pt x="2" y="1551"/>
                      <a:pt x="2" y="1551"/>
                    </a:cubicBezTo>
                    <a:cubicBezTo>
                      <a:pt x="2" y="1552"/>
                      <a:pt x="2" y="1553"/>
                      <a:pt x="3" y="1554"/>
                    </a:cubicBezTo>
                    <a:cubicBezTo>
                      <a:pt x="3" y="1555"/>
                      <a:pt x="3" y="1556"/>
                      <a:pt x="3" y="1557"/>
                    </a:cubicBezTo>
                    <a:cubicBezTo>
                      <a:pt x="4" y="1558"/>
                      <a:pt x="4" y="1559"/>
                      <a:pt x="4" y="1560"/>
                    </a:cubicBezTo>
                    <a:cubicBezTo>
                      <a:pt x="5" y="1561"/>
                      <a:pt x="5" y="1561"/>
                      <a:pt x="5" y="1562"/>
                    </a:cubicBezTo>
                    <a:cubicBezTo>
                      <a:pt x="5" y="1563"/>
                      <a:pt x="6" y="1564"/>
                      <a:pt x="6" y="1565"/>
                    </a:cubicBezTo>
                    <a:cubicBezTo>
                      <a:pt x="7" y="1566"/>
                      <a:pt x="7" y="1567"/>
                      <a:pt x="7" y="1568"/>
                    </a:cubicBezTo>
                    <a:cubicBezTo>
                      <a:pt x="8" y="1569"/>
                      <a:pt x="8" y="1569"/>
                      <a:pt x="8" y="1570"/>
                    </a:cubicBezTo>
                    <a:cubicBezTo>
                      <a:pt x="9" y="1571"/>
                      <a:pt x="9" y="1572"/>
                      <a:pt x="10" y="1573"/>
                    </a:cubicBezTo>
                    <a:cubicBezTo>
                      <a:pt x="10" y="1574"/>
                      <a:pt x="11" y="1575"/>
                      <a:pt x="11" y="1576"/>
                    </a:cubicBezTo>
                    <a:cubicBezTo>
                      <a:pt x="12" y="1576"/>
                      <a:pt x="12" y="1577"/>
                      <a:pt x="12" y="1577"/>
                    </a:cubicBezTo>
                    <a:cubicBezTo>
                      <a:pt x="13" y="1578"/>
                      <a:pt x="13" y="1578"/>
                      <a:pt x="13" y="1578"/>
                    </a:cubicBezTo>
                    <a:cubicBezTo>
                      <a:pt x="13" y="1578"/>
                      <a:pt x="13" y="1578"/>
                      <a:pt x="13" y="1578"/>
                    </a:cubicBezTo>
                    <a:cubicBezTo>
                      <a:pt x="856" y="3022"/>
                      <a:pt x="856" y="3022"/>
                      <a:pt x="856" y="3022"/>
                    </a:cubicBezTo>
                    <a:cubicBezTo>
                      <a:pt x="856" y="3023"/>
                      <a:pt x="856" y="3023"/>
                      <a:pt x="856" y="3023"/>
                    </a:cubicBezTo>
                    <a:cubicBezTo>
                      <a:pt x="856" y="3024"/>
                      <a:pt x="857" y="3025"/>
                      <a:pt x="858" y="3026"/>
                    </a:cubicBezTo>
                    <a:cubicBezTo>
                      <a:pt x="858" y="3027"/>
                      <a:pt x="859" y="3028"/>
                      <a:pt x="860" y="3029"/>
                    </a:cubicBezTo>
                    <a:cubicBezTo>
                      <a:pt x="860" y="3030"/>
                      <a:pt x="861" y="3031"/>
                      <a:pt x="862" y="3032"/>
                    </a:cubicBezTo>
                    <a:cubicBezTo>
                      <a:pt x="862" y="3032"/>
                      <a:pt x="863" y="3033"/>
                      <a:pt x="863" y="3033"/>
                    </a:cubicBezTo>
                    <a:cubicBezTo>
                      <a:pt x="864" y="3034"/>
                      <a:pt x="864" y="3035"/>
                      <a:pt x="865" y="3035"/>
                    </a:cubicBezTo>
                    <a:cubicBezTo>
                      <a:pt x="866" y="3037"/>
                      <a:pt x="867" y="3038"/>
                      <a:pt x="868" y="3039"/>
                    </a:cubicBezTo>
                    <a:cubicBezTo>
                      <a:pt x="869" y="3039"/>
                      <a:pt x="869" y="3040"/>
                      <a:pt x="870" y="3040"/>
                    </a:cubicBezTo>
                    <a:cubicBezTo>
                      <a:pt x="870" y="3041"/>
                      <a:pt x="871" y="3041"/>
                      <a:pt x="871" y="3042"/>
                    </a:cubicBezTo>
                    <a:cubicBezTo>
                      <a:pt x="872" y="3043"/>
                      <a:pt x="873" y="3044"/>
                      <a:pt x="874" y="3045"/>
                    </a:cubicBezTo>
                    <a:cubicBezTo>
                      <a:pt x="875" y="3046"/>
                      <a:pt x="876" y="3046"/>
                      <a:pt x="877" y="3047"/>
                    </a:cubicBezTo>
                    <a:cubicBezTo>
                      <a:pt x="878" y="3048"/>
                      <a:pt x="879" y="3048"/>
                      <a:pt x="879" y="3049"/>
                    </a:cubicBezTo>
                    <a:cubicBezTo>
                      <a:pt x="880" y="3049"/>
                      <a:pt x="880" y="3049"/>
                      <a:pt x="881" y="3050"/>
                    </a:cubicBezTo>
                    <a:cubicBezTo>
                      <a:pt x="882" y="3051"/>
                      <a:pt x="884" y="3052"/>
                      <a:pt x="885" y="3053"/>
                    </a:cubicBezTo>
                    <a:cubicBezTo>
                      <a:pt x="886" y="3053"/>
                      <a:pt x="887" y="3054"/>
                      <a:pt x="887" y="3054"/>
                    </a:cubicBezTo>
                    <a:cubicBezTo>
                      <a:pt x="887" y="3054"/>
                      <a:pt x="887" y="3054"/>
                      <a:pt x="888" y="3054"/>
                    </a:cubicBezTo>
                    <a:cubicBezTo>
                      <a:pt x="888" y="3054"/>
                      <a:pt x="888" y="3055"/>
                      <a:pt x="889" y="3055"/>
                    </a:cubicBezTo>
                    <a:cubicBezTo>
                      <a:pt x="892" y="3056"/>
                      <a:pt x="895" y="3058"/>
                      <a:pt x="898" y="3059"/>
                    </a:cubicBezTo>
                    <a:cubicBezTo>
                      <a:pt x="898" y="3059"/>
                      <a:pt x="898" y="3059"/>
                      <a:pt x="898" y="3059"/>
                    </a:cubicBezTo>
                    <a:cubicBezTo>
                      <a:pt x="899" y="3059"/>
                      <a:pt x="899" y="3060"/>
                      <a:pt x="899" y="3060"/>
                    </a:cubicBezTo>
                    <a:cubicBezTo>
                      <a:pt x="902" y="3061"/>
                      <a:pt x="905" y="3062"/>
                      <a:pt x="907" y="3062"/>
                    </a:cubicBezTo>
                    <a:cubicBezTo>
                      <a:pt x="908" y="3063"/>
                      <a:pt x="909" y="3063"/>
                      <a:pt x="911" y="3063"/>
                    </a:cubicBezTo>
                    <a:cubicBezTo>
                      <a:pt x="913" y="3064"/>
                      <a:pt x="915" y="3064"/>
                      <a:pt x="917" y="3065"/>
                    </a:cubicBezTo>
                    <a:cubicBezTo>
                      <a:pt x="919" y="3065"/>
                      <a:pt x="920" y="3065"/>
                      <a:pt x="921" y="3065"/>
                    </a:cubicBezTo>
                    <a:cubicBezTo>
                      <a:pt x="924" y="3065"/>
                      <a:pt x="927" y="3066"/>
                      <a:pt x="929" y="3066"/>
                    </a:cubicBezTo>
                    <a:cubicBezTo>
                      <a:pt x="930" y="3066"/>
                      <a:pt x="930" y="3066"/>
                      <a:pt x="931" y="3066"/>
                    </a:cubicBezTo>
                    <a:cubicBezTo>
                      <a:pt x="931" y="3066"/>
                      <a:pt x="931" y="3066"/>
                      <a:pt x="931" y="3066"/>
                    </a:cubicBezTo>
                    <a:cubicBezTo>
                      <a:pt x="931" y="3066"/>
                      <a:pt x="931" y="3066"/>
                      <a:pt x="931" y="3066"/>
                    </a:cubicBezTo>
                    <a:cubicBezTo>
                      <a:pt x="931" y="3066"/>
                      <a:pt x="931" y="3066"/>
                      <a:pt x="931" y="3066"/>
                    </a:cubicBezTo>
                    <a:cubicBezTo>
                      <a:pt x="2606" y="3066"/>
                      <a:pt x="2606" y="3066"/>
                      <a:pt x="2606" y="3066"/>
                    </a:cubicBezTo>
                    <a:cubicBezTo>
                      <a:pt x="2606" y="3066"/>
                      <a:pt x="2606" y="3066"/>
                      <a:pt x="2606" y="3066"/>
                    </a:cubicBezTo>
                    <a:cubicBezTo>
                      <a:pt x="2606" y="3066"/>
                      <a:pt x="2606" y="3066"/>
                      <a:pt x="2606" y="3066"/>
                    </a:cubicBezTo>
                    <a:cubicBezTo>
                      <a:pt x="2606" y="3066"/>
                      <a:pt x="2606" y="3066"/>
                      <a:pt x="2606" y="3066"/>
                    </a:cubicBezTo>
                    <a:cubicBezTo>
                      <a:pt x="2606" y="3066"/>
                      <a:pt x="2607" y="3066"/>
                      <a:pt x="2607" y="3066"/>
                    </a:cubicBezTo>
                    <a:cubicBezTo>
                      <a:pt x="2610" y="3066"/>
                      <a:pt x="2613" y="3065"/>
                      <a:pt x="2616" y="3065"/>
                    </a:cubicBezTo>
                    <a:cubicBezTo>
                      <a:pt x="2617" y="3065"/>
                      <a:pt x="2618" y="3065"/>
                      <a:pt x="2619" y="3065"/>
                    </a:cubicBezTo>
                    <a:cubicBezTo>
                      <a:pt x="2622" y="3064"/>
                      <a:pt x="2624" y="3064"/>
                      <a:pt x="2626" y="3063"/>
                    </a:cubicBezTo>
                    <a:cubicBezTo>
                      <a:pt x="2627" y="3063"/>
                      <a:pt x="2629" y="3063"/>
                      <a:pt x="2630" y="3062"/>
                    </a:cubicBezTo>
                    <a:cubicBezTo>
                      <a:pt x="2632" y="3062"/>
                      <a:pt x="2635" y="3061"/>
                      <a:pt x="2638" y="3060"/>
                    </a:cubicBezTo>
                    <a:cubicBezTo>
                      <a:pt x="2638" y="3059"/>
                      <a:pt x="2639" y="3059"/>
                      <a:pt x="2639" y="3059"/>
                    </a:cubicBezTo>
                    <a:cubicBezTo>
                      <a:pt x="2639" y="3059"/>
                      <a:pt x="2639" y="3059"/>
                      <a:pt x="2639" y="3059"/>
                    </a:cubicBezTo>
                    <a:cubicBezTo>
                      <a:pt x="2642" y="3058"/>
                      <a:pt x="2645" y="3056"/>
                      <a:pt x="2648" y="3055"/>
                    </a:cubicBezTo>
                    <a:cubicBezTo>
                      <a:pt x="2649" y="3054"/>
                      <a:pt x="2649" y="3054"/>
                      <a:pt x="2649" y="3054"/>
                    </a:cubicBezTo>
                    <a:cubicBezTo>
                      <a:pt x="2650" y="3054"/>
                      <a:pt x="2650" y="3054"/>
                      <a:pt x="2650" y="3054"/>
                    </a:cubicBezTo>
                    <a:cubicBezTo>
                      <a:pt x="2650" y="3054"/>
                      <a:pt x="2651" y="3053"/>
                      <a:pt x="2652" y="3053"/>
                    </a:cubicBezTo>
                    <a:cubicBezTo>
                      <a:pt x="2653" y="3052"/>
                      <a:pt x="2655" y="3051"/>
                      <a:pt x="2656" y="3050"/>
                    </a:cubicBezTo>
                    <a:cubicBezTo>
                      <a:pt x="2657" y="3049"/>
                      <a:pt x="2657" y="3049"/>
                      <a:pt x="2658" y="3049"/>
                    </a:cubicBezTo>
                    <a:cubicBezTo>
                      <a:pt x="2659" y="3048"/>
                      <a:pt x="2659" y="3048"/>
                      <a:pt x="2660" y="3047"/>
                    </a:cubicBezTo>
                    <a:cubicBezTo>
                      <a:pt x="2661" y="3046"/>
                      <a:pt x="2662" y="3046"/>
                      <a:pt x="2663" y="3045"/>
                    </a:cubicBezTo>
                    <a:cubicBezTo>
                      <a:pt x="2664" y="3044"/>
                      <a:pt x="2665" y="3043"/>
                      <a:pt x="2666" y="3042"/>
                    </a:cubicBezTo>
                    <a:cubicBezTo>
                      <a:pt x="2666" y="3041"/>
                      <a:pt x="2667" y="3041"/>
                      <a:pt x="2668" y="3040"/>
                    </a:cubicBezTo>
                    <a:cubicBezTo>
                      <a:pt x="2668" y="3040"/>
                      <a:pt x="2668" y="3039"/>
                      <a:pt x="2669" y="3039"/>
                    </a:cubicBezTo>
                    <a:cubicBezTo>
                      <a:pt x="2670" y="3038"/>
                      <a:pt x="2671" y="3037"/>
                      <a:pt x="2672" y="3035"/>
                    </a:cubicBezTo>
                    <a:cubicBezTo>
                      <a:pt x="2673" y="3034"/>
                      <a:pt x="2674" y="3034"/>
                      <a:pt x="2674" y="3033"/>
                    </a:cubicBezTo>
                    <a:cubicBezTo>
                      <a:pt x="2675" y="3032"/>
                      <a:pt x="2675" y="3032"/>
                      <a:pt x="2675" y="3032"/>
                    </a:cubicBezTo>
                    <a:cubicBezTo>
                      <a:pt x="2676" y="3031"/>
                      <a:pt x="2677" y="3030"/>
                      <a:pt x="2677" y="3029"/>
                    </a:cubicBezTo>
                    <a:cubicBezTo>
                      <a:pt x="2678" y="3028"/>
                      <a:pt x="2679" y="3027"/>
                      <a:pt x="2679" y="3026"/>
                    </a:cubicBezTo>
                    <a:cubicBezTo>
                      <a:pt x="2680" y="3025"/>
                      <a:pt x="2681" y="3024"/>
                      <a:pt x="2681" y="3022"/>
                    </a:cubicBezTo>
                    <a:cubicBezTo>
                      <a:pt x="2681" y="3022"/>
                      <a:pt x="2682" y="3022"/>
                      <a:pt x="2682" y="3022"/>
                    </a:cubicBezTo>
                    <a:cubicBezTo>
                      <a:pt x="3513" y="1577"/>
                      <a:pt x="3513" y="1577"/>
                      <a:pt x="3513" y="1577"/>
                    </a:cubicBezTo>
                    <a:cubicBezTo>
                      <a:pt x="3513" y="1576"/>
                      <a:pt x="3513" y="1576"/>
                      <a:pt x="3513" y="1576"/>
                    </a:cubicBezTo>
                    <a:cubicBezTo>
                      <a:pt x="3514" y="1575"/>
                      <a:pt x="3514" y="1574"/>
                      <a:pt x="3515" y="1573"/>
                    </a:cubicBezTo>
                    <a:cubicBezTo>
                      <a:pt x="3515" y="1572"/>
                      <a:pt x="3516" y="1571"/>
                      <a:pt x="3516" y="1570"/>
                    </a:cubicBezTo>
                    <a:close/>
                    <a:moveTo>
                      <a:pt x="3286" y="1446"/>
                    </a:moveTo>
                    <a:cubicBezTo>
                      <a:pt x="1920" y="1446"/>
                      <a:pt x="1920" y="1446"/>
                      <a:pt x="1920" y="1446"/>
                    </a:cubicBezTo>
                    <a:cubicBezTo>
                      <a:pt x="2606" y="263"/>
                      <a:pt x="2606" y="263"/>
                      <a:pt x="2606" y="263"/>
                    </a:cubicBezTo>
                    <a:lnTo>
                      <a:pt x="3286" y="1446"/>
                    </a:lnTo>
                    <a:close/>
                    <a:moveTo>
                      <a:pt x="1768" y="1359"/>
                    </a:moveTo>
                    <a:cubicBezTo>
                      <a:pt x="1083" y="175"/>
                      <a:pt x="1083" y="175"/>
                      <a:pt x="1083" y="175"/>
                    </a:cubicBezTo>
                    <a:cubicBezTo>
                      <a:pt x="2454" y="175"/>
                      <a:pt x="2454" y="175"/>
                      <a:pt x="2454" y="175"/>
                    </a:cubicBezTo>
                    <a:lnTo>
                      <a:pt x="1768" y="1359"/>
                    </a:lnTo>
                    <a:close/>
                    <a:moveTo>
                      <a:pt x="931" y="262"/>
                    </a:moveTo>
                    <a:cubicBezTo>
                      <a:pt x="1617" y="1446"/>
                      <a:pt x="1617" y="1446"/>
                      <a:pt x="1617" y="1446"/>
                    </a:cubicBezTo>
                    <a:cubicBezTo>
                      <a:pt x="240" y="1446"/>
                      <a:pt x="240" y="1446"/>
                      <a:pt x="240" y="1446"/>
                    </a:cubicBezTo>
                    <a:lnTo>
                      <a:pt x="931" y="262"/>
                    </a:lnTo>
                    <a:close/>
                    <a:moveTo>
                      <a:pt x="1617" y="1620"/>
                    </a:moveTo>
                    <a:cubicBezTo>
                      <a:pt x="931" y="2804"/>
                      <a:pt x="931" y="2804"/>
                      <a:pt x="931" y="2804"/>
                    </a:cubicBezTo>
                    <a:cubicBezTo>
                      <a:pt x="240" y="1620"/>
                      <a:pt x="240" y="1620"/>
                      <a:pt x="240" y="1620"/>
                    </a:cubicBezTo>
                    <a:lnTo>
                      <a:pt x="1617" y="1620"/>
                    </a:lnTo>
                    <a:close/>
                    <a:moveTo>
                      <a:pt x="1768" y="1707"/>
                    </a:moveTo>
                    <a:cubicBezTo>
                      <a:pt x="2454" y="2891"/>
                      <a:pt x="2454" y="2891"/>
                      <a:pt x="2454" y="2891"/>
                    </a:cubicBezTo>
                    <a:cubicBezTo>
                      <a:pt x="1083" y="2891"/>
                      <a:pt x="1083" y="2891"/>
                      <a:pt x="1083" y="2891"/>
                    </a:cubicBezTo>
                    <a:lnTo>
                      <a:pt x="1768" y="1707"/>
                    </a:lnTo>
                    <a:close/>
                    <a:moveTo>
                      <a:pt x="2606" y="2803"/>
                    </a:moveTo>
                    <a:cubicBezTo>
                      <a:pt x="1920" y="1620"/>
                      <a:pt x="1920" y="1620"/>
                      <a:pt x="1920" y="1620"/>
                    </a:cubicBezTo>
                    <a:cubicBezTo>
                      <a:pt x="3286" y="1620"/>
                      <a:pt x="3286" y="1620"/>
                      <a:pt x="3286" y="1620"/>
                    </a:cubicBezTo>
                    <a:lnTo>
                      <a:pt x="2606" y="280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46" name="Freeform 12"/>
              <p:cNvSpPr>
                <a:spLocks/>
              </p:cNvSpPr>
              <p:nvPr/>
            </p:nvSpPr>
            <p:spPr bwMode="auto">
              <a:xfrm>
                <a:off x="2402" y="1143"/>
                <a:ext cx="946" cy="954"/>
              </a:xfrm>
              <a:custGeom>
                <a:avLst/>
                <a:gdLst>
                  <a:gd name="T0" fmla="*/ 1005 w 1145"/>
                  <a:gd name="T1" fmla="*/ 321 h 1156"/>
                  <a:gd name="T2" fmla="*/ 827 w 1145"/>
                  <a:gd name="T3" fmla="*/ 1015 h 1156"/>
                  <a:gd name="T4" fmla="*/ 140 w 1145"/>
                  <a:gd name="T5" fmla="*/ 835 h 1156"/>
                  <a:gd name="T6" fmla="*/ 318 w 1145"/>
                  <a:gd name="T7" fmla="*/ 141 h 1156"/>
                  <a:gd name="T8" fmla="*/ 1005 w 1145"/>
                  <a:gd name="T9" fmla="*/ 321 h 1156"/>
                </a:gdLst>
                <a:ahLst/>
                <a:cxnLst>
                  <a:cxn ang="0">
                    <a:pos x="T0" y="T1"/>
                  </a:cxn>
                  <a:cxn ang="0">
                    <a:pos x="T2" y="T3"/>
                  </a:cxn>
                  <a:cxn ang="0">
                    <a:pos x="T4" y="T5"/>
                  </a:cxn>
                  <a:cxn ang="0">
                    <a:pos x="T6" y="T7"/>
                  </a:cxn>
                  <a:cxn ang="0">
                    <a:pos x="T8" y="T9"/>
                  </a:cxn>
                </a:cxnLst>
                <a:rect l="0" t="0" r="r" b="b"/>
                <a:pathLst>
                  <a:path w="1145" h="1156">
                    <a:moveTo>
                      <a:pt x="1005" y="321"/>
                    </a:moveTo>
                    <a:cubicBezTo>
                      <a:pt x="1145" y="565"/>
                      <a:pt x="1069" y="873"/>
                      <a:pt x="827" y="1015"/>
                    </a:cubicBezTo>
                    <a:cubicBezTo>
                      <a:pt x="585" y="1156"/>
                      <a:pt x="280" y="1079"/>
                      <a:pt x="140" y="835"/>
                    </a:cubicBezTo>
                    <a:cubicBezTo>
                      <a:pt x="0" y="591"/>
                      <a:pt x="76" y="282"/>
                      <a:pt x="318" y="141"/>
                    </a:cubicBezTo>
                    <a:cubicBezTo>
                      <a:pt x="559" y="0"/>
                      <a:pt x="865" y="77"/>
                      <a:pt x="1005" y="321"/>
                    </a:cubicBezTo>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47" name="Freeform 13"/>
              <p:cNvSpPr>
                <a:spLocks noEditPoints="1"/>
              </p:cNvSpPr>
              <p:nvPr/>
            </p:nvSpPr>
            <p:spPr bwMode="auto">
              <a:xfrm>
                <a:off x="1078" y="-61"/>
                <a:ext cx="2973" cy="3362"/>
              </a:xfrm>
              <a:custGeom>
                <a:avLst/>
                <a:gdLst>
                  <a:gd name="T0" fmla="*/ 3455 w 3596"/>
                  <a:gd name="T1" fmla="*/ 3241 h 4072"/>
                  <a:gd name="T2" fmla="*/ 3263 w 3596"/>
                  <a:gd name="T3" fmla="*/ 3931 h 4072"/>
                  <a:gd name="T4" fmla="*/ 2573 w 3596"/>
                  <a:gd name="T5" fmla="*/ 3740 h 4072"/>
                  <a:gd name="T6" fmla="*/ 2764 w 3596"/>
                  <a:gd name="T7" fmla="*/ 3050 h 4072"/>
                  <a:gd name="T8" fmla="*/ 3455 w 3596"/>
                  <a:gd name="T9" fmla="*/ 3241 h 4072"/>
                  <a:gd name="T10" fmla="*/ 505 w 3596"/>
                  <a:gd name="T11" fmla="*/ 1525 h 4072"/>
                  <a:gd name="T12" fmla="*/ 0 w 3596"/>
                  <a:gd name="T13" fmla="*/ 2036 h 4072"/>
                  <a:gd name="T14" fmla="*/ 505 w 3596"/>
                  <a:gd name="T15" fmla="*/ 2546 h 4072"/>
                  <a:gd name="T16" fmla="*/ 1009 w 3596"/>
                  <a:gd name="T17" fmla="*/ 2036 h 4072"/>
                  <a:gd name="T18" fmla="*/ 505 w 3596"/>
                  <a:gd name="T19" fmla="*/ 1525 h 4072"/>
                  <a:gd name="T20" fmla="*/ 2764 w 3596"/>
                  <a:gd name="T21" fmla="*/ 1027 h 4072"/>
                  <a:gd name="T22" fmla="*/ 3455 w 3596"/>
                  <a:gd name="T23" fmla="*/ 835 h 4072"/>
                  <a:gd name="T24" fmla="*/ 3263 w 3596"/>
                  <a:gd name="T25" fmla="*/ 141 h 4072"/>
                  <a:gd name="T26" fmla="*/ 2573 w 3596"/>
                  <a:gd name="T27" fmla="*/ 334 h 4072"/>
                  <a:gd name="T28" fmla="*/ 2764 w 3596"/>
                  <a:gd name="T29" fmla="*/ 1027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6" h="4072">
                    <a:moveTo>
                      <a:pt x="3455" y="3241"/>
                    </a:moveTo>
                    <a:cubicBezTo>
                      <a:pt x="3596" y="3484"/>
                      <a:pt x="3506" y="3791"/>
                      <a:pt x="3263" y="3931"/>
                    </a:cubicBezTo>
                    <a:cubicBezTo>
                      <a:pt x="3020" y="4072"/>
                      <a:pt x="2713" y="3982"/>
                      <a:pt x="2573" y="3740"/>
                    </a:cubicBezTo>
                    <a:cubicBezTo>
                      <a:pt x="2432" y="3497"/>
                      <a:pt x="2521" y="3190"/>
                      <a:pt x="2764" y="3050"/>
                    </a:cubicBezTo>
                    <a:cubicBezTo>
                      <a:pt x="3007" y="2909"/>
                      <a:pt x="3314" y="2999"/>
                      <a:pt x="3455" y="3241"/>
                    </a:cubicBezTo>
                    <a:close/>
                    <a:moveTo>
                      <a:pt x="505" y="1525"/>
                    </a:moveTo>
                    <a:cubicBezTo>
                      <a:pt x="226" y="1525"/>
                      <a:pt x="0" y="1754"/>
                      <a:pt x="0" y="2036"/>
                    </a:cubicBezTo>
                    <a:cubicBezTo>
                      <a:pt x="0" y="2318"/>
                      <a:pt x="226" y="2546"/>
                      <a:pt x="505" y="2546"/>
                    </a:cubicBezTo>
                    <a:cubicBezTo>
                      <a:pt x="783" y="2546"/>
                      <a:pt x="1009" y="2318"/>
                      <a:pt x="1009" y="2036"/>
                    </a:cubicBezTo>
                    <a:cubicBezTo>
                      <a:pt x="1009" y="1754"/>
                      <a:pt x="783" y="1525"/>
                      <a:pt x="505" y="1525"/>
                    </a:cubicBezTo>
                    <a:close/>
                    <a:moveTo>
                      <a:pt x="2764" y="1027"/>
                    </a:moveTo>
                    <a:cubicBezTo>
                      <a:pt x="3007" y="1169"/>
                      <a:pt x="3314" y="1079"/>
                      <a:pt x="3455" y="835"/>
                    </a:cubicBezTo>
                    <a:cubicBezTo>
                      <a:pt x="3596" y="591"/>
                      <a:pt x="3506" y="283"/>
                      <a:pt x="3263" y="141"/>
                    </a:cubicBezTo>
                    <a:cubicBezTo>
                      <a:pt x="3020" y="0"/>
                      <a:pt x="2713" y="90"/>
                      <a:pt x="2573" y="334"/>
                    </a:cubicBezTo>
                    <a:cubicBezTo>
                      <a:pt x="2432" y="578"/>
                      <a:pt x="2521" y="886"/>
                      <a:pt x="2764" y="1027"/>
                    </a:cubicBezTo>
                    <a:close/>
                  </a:path>
                </a:pathLst>
              </a:custGeom>
              <a:solidFill>
                <a:srgbClr val="71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48" name="Freeform 14"/>
              <p:cNvSpPr>
                <a:spLocks noEditPoints="1"/>
              </p:cNvSpPr>
              <p:nvPr/>
            </p:nvSpPr>
            <p:spPr bwMode="auto">
              <a:xfrm>
                <a:off x="1704" y="-61"/>
                <a:ext cx="2978" cy="3362"/>
              </a:xfrm>
              <a:custGeom>
                <a:avLst/>
                <a:gdLst>
                  <a:gd name="T0" fmla="*/ 1018 w 3602"/>
                  <a:gd name="T1" fmla="*/ 334 h 4072"/>
                  <a:gd name="T2" fmla="*/ 827 w 3602"/>
                  <a:gd name="T3" fmla="*/ 1027 h 4072"/>
                  <a:gd name="T4" fmla="*/ 140 w 3602"/>
                  <a:gd name="T5" fmla="*/ 835 h 4072"/>
                  <a:gd name="T6" fmla="*/ 331 w 3602"/>
                  <a:gd name="T7" fmla="*/ 141 h 4072"/>
                  <a:gd name="T8" fmla="*/ 1018 w 3602"/>
                  <a:gd name="T9" fmla="*/ 334 h 4072"/>
                  <a:gd name="T10" fmla="*/ 3091 w 3602"/>
                  <a:gd name="T11" fmla="*/ 1525 h 4072"/>
                  <a:gd name="T12" fmla="*/ 2580 w 3602"/>
                  <a:gd name="T13" fmla="*/ 2036 h 4072"/>
                  <a:gd name="T14" fmla="*/ 3091 w 3602"/>
                  <a:gd name="T15" fmla="*/ 2546 h 4072"/>
                  <a:gd name="T16" fmla="*/ 3602 w 3602"/>
                  <a:gd name="T17" fmla="*/ 2036 h 4072"/>
                  <a:gd name="T18" fmla="*/ 3091 w 3602"/>
                  <a:gd name="T19" fmla="*/ 1525 h 4072"/>
                  <a:gd name="T20" fmla="*/ 827 w 3602"/>
                  <a:gd name="T21" fmla="*/ 3050 h 4072"/>
                  <a:gd name="T22" fmla="*/ 140 w 3602"/>
                  <a:gd name="T23" fmla="*/ 3241 h 4072"/>
                  <a:gd name="T24" fmla="*/ 331 w 3602"/>
                  <a:gd name="T25" fmla="*/ 3931 h 4072"/>
                  <a:gd name="T26" fmla="*/ 1018 w 3602"/>
                  <a:gd name="T27" fmla="*/ 3740 h 4072"/>
                  <a:gd name="T28" fmla="*/ 827 w 3602"/>
                  <a:gd name="T29" fmla="*/ 3050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2" h="4072">
                    <a:moveTo>
                      <a:pt x="1018" y="334"/>
                    </a:moveTo>
                    <a:cubicBezTo>
                      <a:pt x="1158" y="578"/>
                      <a:pt x="1069" y="886"/>
                      <a:pt x="827" y="1027"/>
                    </a:cubicBezTo>
                    <a:cubicBezTo>
                      <a:pt x="585" y="1169"/>
                      <a:pt x="280" y="1079"/>
                      <a:pt x="140" y="835"/>
                    </a:cubicBezTo>
                    <a:cubicBezTo>
                      <a:pt x="0" y="591"/>
                      <a:pt x="89" y="283"/>
                      <a:pt x="331" y="141"/>
                    </a:cubicBezTo>
                    <a:cubicBezTo>
                      <a:pt x="572" y="0"/>
                      <a:pt x="878" y="90"/>
                      <a:pt x="1018" y="334"/>
                    </a:cubicBezTo>
                    <a:close/>
                    <a:moveTo>
                      <a:pt x="3091" y="1525"/>
                    </a:moveTo>
                    <a:cubicBezTo>
                      <a:pt x="2809" y="1525"/>
                      <a:pt x="2580" y="1754"/>
                      <a:pt x="2580" y="2036"/>
                    </a:cubicBezTo>
                    <a:cubicBezTo>
                      <a:pt x="2580" y="2318"/>
                      <a:pt x="2809" y="2546"/>
                      <a:pt x="3091" y="2546"/>
                    </a:cubicBezTo>
                    <a:cubicBezTo>
                      <a:pt x="3373" y="2546"/>
                      <a:pt x="3602" y="2318"/>
                      <a:pt x="3602" y="2036"/>
                    </a:cubicBezTo>
                    <a:cubicBezTo>
                      <a:pt x="3602" y="1754"/>
                      <a:pt x="3373" y="1525"/>
                      <a:pt x="3091" y="1525"/>
                    </a:cubicBezTo>
                    <a:close/>
                    <a:moveTo>
                      <a:pt x="827" y="3050"/>
                    </a:moveTo>
                    <a:cubicBezTo>
                      <a:pt x="585" y="2909"/>
                      <a:pt x="280" y="2999"/>
                      <a:pt x="140" y="3241"/>
                    </a:cubicBezTo>
                    <a:cubicBezTo>
                      <a:pt x="0" y="3484"/>
                      <a:pt x="89" y="3791"/>
                      <a:pt x="331" y="3931"/>
                    </a:cubicBezTo>
                    <a:cubicBezTo>
                      <a:pt x="572" y="4072"/>
                      <a:pt x="878" y="3982"/>
                      <a:pt x="1018" y="3740"/>
                    </a:cubicBezTo>
                    <a:cubicBezTo>
                      <a:pt x="1158" y="3497"/>
                      <a:pt x="1069" y="3190"/>
                      <a:pt x="827" y="305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sp>
        <p:nvSpPr>
          <p:cNvPr id="169" name="Oval 168"/>
          <p:cNvSpPr/>
          <p:nvPr/>
        </p:nvSpPr>
        <p:spPr>
          <a:xfrm>
            <a:off x="6833432" y="2122140"/>
            <a:ext cx="1523168" cy="1523167"/>
          </a:xfrm>
          <a:prstGeom prst="ellipse">
            <a:avLst/>
          </a:prstGeom>
          <a:solidFill>
            <a:srgbClr val="0D274D"/>
          </a:solidFill>
          <a:ln w="25400" cap="flat" cmpd="sng" algn="ctr">
            <a:noFill/>
            <a:prstDash val="solid"/>
          </a:ln>
          <a:effectLst/>
        </p:spPr>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5073"/>
              </a:solidFill>
              <a:effectLst/>
              <a:uLnTx/>
              <a:uFillTx/>
              <a:latin typeface="CiscoSansTT ExtraLight"/>
              <a:ea typeface="ＭＳ Ｐゴシック" charset="0"/>
              <a:cs typeface="ＭＳ Ｐゴシック" charset="0"/>
            </a:endParaRPr>
          </a:p>
        </p:txBody>
      </p:sp>
      <p:grpSp>
        <p:nvGrpSpPr>
          <p:cNvPr id="170" name="Group 4"/>
          <p:cNvGrpSpPr>
            <a:grpSpLocks noChangeAspect="1"/>
          </p:cNvGrpSpPr>
          <p:nvPr/>
        </p:nvGrpSpPr>
        <p:grpSpPr bwMode="auto">
          <a:xfrm>
            <a:off x="7207517" y="2519079"/>
            <a:ext cx="775002" cy="729292"/>
            <a:chOff x="1158" y="1"/>
            <a:chExt cx="3442" cy="3239"/>
          </a:xfrm>
        </p:grpSpPr>
        <p:sp>
          <p:nvSpPr>
            <p:cNvPr id="171" name="Freeform 5"/>
            <p:cNvSpPr>
              <a:spLocks/>
            </p:cNvSpPr>
            <p:nvPr/>
          </p:nvSpPr>
          <p:spPr bwMode="auto">
            <a:xfrm>
              <a:off x="1272" y="225"/>
              <a:ext cx="3214" cy="2460"/>
            </a:xfrm>
            <a:custGeom>
              <a:avLst/>
              <a:gdLst>
                <a:gd name="T0" fmla="*/ 0 w 3214"/>
                <a:gd name="T1" fmla="*/ 0 h 2460"/>
                <a:gd name="T2" fmla="*/ 3214 w 3214"/>
                <a:gd name="T3" fmla="*/ 0 h 2460"/>
                <a:gd name="T4" fmla="*/ 3214 w 3214"/>
                <a:gd name="T5" fmla="*/ 2460 h 2460"/>
                <a:gd name="T6" fmla="*/ 0 w 3214"/>
                <a:gd name="T7" fmla="*/ 2460 h 2460"/>
                <a:gd name="T8" fmla="*/ 0 w 3214"/>
                <a:gd name="T9" fmla="*/ 0 h 2460"/>
                <a:gd name="T10" fmla="*/ 0 w 3214"/>
                <a:gd name="T11" fmla="*/ 0 h 2460"/>
              </a:gdLst>
              <a:ahLst/>
              <a:cxnLst>
                <a:cxn ang="0">
                  <a:pos x="T0" y="T1"/>
                </a:cxn>
                <a:cxn ang="0">
                  <a:pos x="T2" y="T3"/>
                </a:cxn>
                <a:cxn ang="0">
                  <a:pos x="T4" y="T5"/>
                </a:cxn>
                <a:cxn ang="0">
                  <a:pos x="T6" y="T7"/>
                </a:cxn>
                <a:cxn ang="0">
                  <a:pos x="T8" y="T9"/>
                </a:cxn>
                <a:cxn ang="0">
                  <a:pos x="T10" y="T11"/>
                </a:cxn>
              </a:cxnLst>
              <a:rect l="0" t="0" r="r" b="b"/>
              <a:pathLst>
                <a:path w="3214" h="2460">
                  <a:moveTo>
                    <a:pt x="0" y="0"/>
                  </a:moveTo>
                  <a:lnTo>
                    <a:pt x="3214" y="0"/>
                  </a:lnTo>
                  <a:lnTo>
                    <a:pt x="3214" y="2460"/>
                  </a:lnTo>
                  <a:lnTo>
                    <a:pt x="0" y="2460"/>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72" name="Freeform 6"/>
            <p:cNvSpPr>
              <a:spLocks noEditPoints="1"/>
            </p:cNvSpPr>
            <p:nvPr/>
          </p:nvSpPr>
          <p:spPr bwMode="auto">
            <a:xfrm>
              <a:off x="2355" y="1228"/>
              <a:ext cx="1736" cy="1092"/>
            </a:xfrm>
            <a:custGeom>
              <a:avLst/>
              <a:gdLst>
                <a:gd name="T0" fmla="*/ 2750 w 2792"/>
                <a:gd name="T1" fmla="*/ 1758 h 1758"/>
                <a:gd name="T2" fmla="*/ 2222 w 2792"/>
                <a:gd name="T3" fmla="*/ 1758 h 1758"/>
                <a:gd name="T4" fmla="*/ 2180 w 2792"/>
                <a:gd name="T5" fmla="*/ 1716 h 1758"/>
                <a:gd name="T6" fmla="*/ 2180 w 2792"/>
                <a:gd name="T7" fmla="*/ 306 h 1758"/>
                <a:gd name="T8" fmla="*/ 2486 w 2792"/>
                <a:gd name="T9" fmla="*/ 0 h 1758"/>
                <a:gd name="T10" fmla="*/ 2486 w 2792"/>
                <a:gd name="T11" fmla="*/ 0 h 1758"/>
                <a:gd name="T12" fmla="*/ 2792 w 2792"/>
                <a:gd name="T13" fmla="*/ 306 h 1758"/>
                <a:gd name="T14" fmla="*/ 2792 w 2792"/>
                <a:gd name="T15" fmla="*/ 1716 h 1758"/>
                <a:gd name="T16" fmla="*/ 2750 w 2792"/>
                <a:gd name="T17" fmla="*/ 1758 h 1758"/>
                <a:gd name="T18" fmla="*/ 612 w 2792"/>
                <a:gd name="T19" fmla="*/ 1724 h 1758"/>
                <a:gd name="T20" fmla="*/ 612 w 2792"/>
                <a:gd name="T21" fmla="*/ 906 h 1758"/>
                <a:gd name="T22" fmla="*/ 306 w 2792"/>
                <a:gd name="T23" fmla="*/ 600 h 1758"/>
                <a:gd name="T24" fmla="*/ 306 w 2792"/>
                <a:gd name="T25" fmla="*/ 600 h 1758"/>
                <a:gd name="T26" fmla="*/ 0 w 2792"/>
                <a:gd name="T27" fmla="*/ 906 h 1758"/>
                <a:gd name="T28" fmla="*/ 0 w 2792"/>
                <a:gd name="T29" fmla="*/ 1724 h 1758"/>
                <a:gd name="T30" fmla="*/ 34 w 2792"/>
                <a:gd name="T31" fmla="*/ 1758 h 1758"/>
                <a:gd name="T32" fmla="*/ 578 w 2792"/>
                <a:gd name="T33" fmla="*/ 1758 h 1758"/>
                <a:gd name="T34" fmla="*/ 612 w 2792"/>
                <a:gd name="T35" fmla="*/ 1724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92" h="1758">
                  <a:moveTo>
                    <a:pt x="2750" y="1758"/>
                  </a:moveTo>
                  <a:cubicBezTo>
                    <a:pt x="2222" y="1758"/>
                    <a:pt x="2222" y="1758"/>
                    <a:pt x="2222" y="1758"/>
                  </a:cubicBezTo>
                  <a:cubicBezTo>
                    <a:pt x="2199" y="1758"/>
                    <a:pt x="2180" y="1739"/>
                    <a:pt x="2180" y="1716"/>
                  </a:cubicBezTo>
                  <a:cubicBezTo>
                    <a:pt x="2180" y="306"/>
                    <a:pt x="2180" y="306"/>
                    <a:pt x="2180" y="306"/>
                  </a:cubicBezTo>
                  <a:cubicBezTo>
                    <a:pt x="2180" y="138"/>
                    <a:pt x="2318" y="0"/>
                    <a:pt x="2486" y="0"/>
                  </a:cubicBezTo>
                  <a:cubicBezTo>
                    <a:pt x="2486" y="0"/>
                    <a:pt x="2486" y="0"/>
                    <a:pt x="2486" y="0"/>
                  </a:cubicBezTo>
                  <a:cubicBezTo>
                    <a:pt x="2654" y="0"/>
                    <a:pt x="2792" y="138"/>
                    <a:pt x="2792" y="306"/>
                  </a:cubicBezTo>
                  <a:cubicBezTo>
                    <a:pt x="2792" y="1716"/>
                    <a:pt x="2792" y="1716"/>
                    <a:pt x="2792" y="1716"/>
                  </a:cubicBezTo>
                  <a:cubicBezTo>
                    <a:pt x="2792" y="1739"/>
                    <a:pt x="2773" y="1758"/>
                    <a:pt x="2750" y="1758"/>
                  </a:cubicBezTo>
                  <a:close/>
                  <a:moveTo>
                    <a:pt x="612" y="1724"/>
                  </a:moveTo>
                  <a:cubicBezTo>
                    <a:pt x="612" y="906"/>
                    <a:pt x="612" y="906"/>
                    <a:pt x="612" y="906"/>
                  </a:cubicBezTo>
                  <a:cubicBezTo>
                    <a:pt x="612" y="738"/>
                    <a:pt x="474" y="600"/>
                    <a:pt x="306" y="600"/>
                  </a:cubicBezTo>
                  <a:cubicBezTo>
                    <a:pt x="306" y="600"/>
                    <a:pt x="306" y="600"/>
                    <a:pt x="306" y="600"/>
                  </a:cubicBezTo>
                  <a:cubicBezTo>
                    <a:pt x="138" y="600"/>
                    <a:pt x="0" y="738"/>
                    <a:pt x="0" y="906"/>
                  </a:cubicBezTo>
                  <a:cubicBezTo>
                    <a:pt x="0" y="1724"/>
                    <a:pt x="0" y="1724"/>
                    <a:pt x="0" y="1724"/>
                  </a:cubicBezTo>
                  <a:cubicBezTo>
                    <a:pt x="0" y="1743"/>
                    <a:pt x="15" y="1758"/>
                    <a:pt x="34" y="1758"/>
                  </a:cubicBezTo>
                  <a:cubicBezTo>
                    <a:pt x="578" y="1758"/>
                    <a:pt x="578" y="1758"/>
                    <a:pt x="578" y="1758"/>
                  </a:cubicBezTo>
                  <a:cubicBezTo>
                    <a:pt x="597" y="1758"/>
                    <a:pt x="612" y="1743"/>
                    <a:pt x="612" y="1724"/>
                  </a:cubicBez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73" name="Freeform 7"/>
            <p:cNvSpPr>
              <a:spLocks noEditPoints="1"/>
            </p:cNvSpPr>
            <p:nvPr/>
          </p:nvSpPr>
          <p:spPr bwMode="auto">
            <a:xfrm>
              <a:off x="1678" y="517"/>
              <a:ext cx="1735" cy="1803"/>
            </a:xfrm>
            <a:custGeom>
              <a:avLst/>
              <a:gdLst>
                <a:gd name="T0" fmla="*/ 564 w 2792"/>
                <a:gd name="T1" fmla="*/ 2904 h 2904"/>
                <a:gd name="T2" fmla="*/ 48 w 2792"/>
                <a:gd name="T3" fmla="*/ 2904 h 2904"/>
                <a:gd name="T4" fmla="*/ 0 w 2792"/>
                <a:gd name="T5" fmla="*/ 2856 h 2904"/>
                <a:gd name="T6" fmla="*/ 0 w 2792"/>
                <a:gd name="T7" fmla="*/ 948 h 2904"/>
                <a:gd name="T8" fmla="*/ 306 w 2792"/>
                <a:gd name="T9" fmla="*/ 642 h 2904"/>
                <a:gd name="T10" fmla="*/ 306 w 2792"/>
                <a:gd name="T11" fmla="*/ 642 h 2904"/>
                <a:gd name="T12" fmla="*/ 612 w 2792"/>
                <a:gd name="T13" fmla="*/ 948 h 2904"/>
                <a:gd name="T14" fmla="*/ 612 w 2792"/>
                <a:gd name="T15" fmla="*/ 2856 h 2904"/>
                <a:gd name="T16" fmla="*/ 564 w 2792"/>
                <a:gd name="T17" fmla="*/ 2904 h 2904"/>
                <a:gd name="T18" fmla="*/ 2792 w 2792"/>
                <a:gd name="T19" fmla="*/ 2856 h 2904"/>
                <a:gd name="T20" fmla="*/ 2792 w 2792"/>
                <a:gd name="T21" fmla="*/ 306 h 2904"/>
                <a:gd name="T22" fmla="*/ 2486 w 2792"/>
                <a:gd name="T23" fmla="*/ 0 h 2904"/>
                <a:gd name="T24" fmla="*/ 2486 w 2792"/>
                <a:gd name="T25" fmla="*/ 0 h 2904"/>
                <a:gd name="T26" fmla="*/ 2180 w 2792"/>
                <a:gd name="T27" fmla="*/ 306 h 2904"/>
                <a:gd name="T28" fmla="*/ 2180 w 2792"/>
                <a:gd name="T29" fmla="*/ 2856 h 2904"/>
                <a:gd name="T30" fmla="*/ 2228 w 2792"/>
                <a:gd name="T31" fmla="*/ 2904 h 2904"/>
                <a:gd name="T32" fmla="*/ 2744 w 2792"/>
                <a:gd name="T33" fmla="*/ 2904 h 2904"/>
                <a:gd name="T34" fmla="*/ 2792 w 2792"/>
                <a:gd name="T35" fmla="*/ 2856 h 2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92" h="2904">
                  <a:moveTo>
                    <a:pt x="564" y="2904"/>
                  </a:moveTo>
                  <a:cubicBezTo>
                    <a:pt x="48" y="2904"/>
                    <a:pt x="48" y="2904"/>
                    <a:pt x="48" y="2904"/>
                  </a:cubicBezTo>
                  <a:cubicBezTo>
                    <a:pt x="22" y="2904"/>
                    <a:pt x="0" y="2882"/>
                    <a:pt x="0" y="2856"/>
                  </a:cubicBezTo>
                  <a:cubicBezTo>
                    <a:pt x="0" y="948"/>
                    <a:pt x="0" y="948"/>
                    <a:pt x="0" y="948"/>
                  </a:cubicBezTo>
                  <a:cubicBezTo>
                    <a:pt x="0" y="780"/>
                    <a:pt x="138" y="642"/>
                    <a:pt x="306" y="642"/>
                  </a:cubicBezTo>
                  <a:cubicBezTo>
                    <a:pt x="306" y="642"/>
                    <a:pt x="306" y="642"/>
                    <a:pt x="306" y="642"/>
                  </a:cubicBezTo>
                  <a:cubicBezTo>
                    <a:pt x="474" y="642"/>
                    <a:pt x="612" y="780"/>
                    <a:pt x="612" y="948"/>
                  </a:cubicBezTo>
                  <a:cubicBezTo>
                    <a:pt x="612" y="2856"/>
                    <a:pt x="612" y="2856"/>
                    <a:pt x="612" y="2856"/>
                  </a:cubicBezTo>
                  <a:cubicBezTo>
                    <a:pt x="612" y="2882"/>
                    <a:pt x="590" y="2904"/>
                    <a:pt x="564" y="2904"/>
                  </a:cubicBezTo>
                  <a:close/>
                  <a:moveTo>
                    <a:pt x="2792" y="2856"/>
                  </a:moveTo>
                  <a:cubicBezTo>
                    <a:pt x="2792" y="306"/>
                    <a:pt x="2792" y="306"/>
                    <a:pt x="2792" y="306"/>
                  </a:cubicBezTo>
                  <a:cubicBezTo>
                    <a:pt x="2792" y="138"/>
                    <a:pt x="2654" y="0"/>
                    <a:pt x="2486" y="0"/>
                  </a:cubicBezTo>
                  <a:cubicBezTo>
                    <a:pt x="2486" y="0"/>
                    <a:pt x="2486" y="0"/>
                    <a:pt x="2486" y="0"/>
                  </a:cubicBezTo>
                  <a:cubicBezTo>
                    <a:pt x="2318" y="0"/>
                    <a:pt x="2180" y="138"/>
                    <a:pt x="2180" y="306"/>
                  </a:cubicBezTo>
                  <a:cubicBezTo>
                    <a:pt x="2180" y="2856"/>
                    <a:pt x="2180" y="2856"/>
                    <a:pt x="2180" y="2856"/>
                  </a:cubicBezTo>
                  <a:cubicBezTo>
                    <a:pt x="2180" y="2882"/>
                    <a:pt x="2202" y="2904"/>
                    <a:pt x="2228" y="2904"/>
                  </a:cubicBezTo>
                  <a:cubicBezTo>
                    <a:pt x="2744" y="2904"/>
                    <a:pt x="2744" y="2904"/>
                    <a:pt x="2744" y="2904"/>
                  </a:cubicBezTo>
                  <a:cubicBezTo>
                    <a:pt x="2770" y="2904"/>
                    <a:pt x="2792" y="2882"/>
                    <a:pt x="2792" y="2856"/>
                  </a:cubicBezTo>
                  <a:close/>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74" name="Freeform 8"/>
            <p:cNvSpPr>
              <a:spLocks noEditPoints="1"/>
            </p:cNvSpPr>
            <p:nvPr/>
          </p:nvSpPr>
          <p:spPr bwMode="auto">
            <a:xfrm>
              <a:off x="1158" y="1"/>
              <a:ext cx="3442" cy="2911"/>
            </a:xfrm>
            <a:custGeom>
              <a:avLst/>
              <a:gdLst>
                <a:gd name="T0" fmla="*/ 0 w 5538"/>
                <a:gd name="T1" fmla="*/ 240 h 4691"/>
                <a:gd name="T2" fmla="*/ 240 w 5538"/>
                <a:gd name="T3" fmla="*/ 0 h 4691"/>
                <a:gd name="T4" fmla="*/ 5298 w 5538"/>
                <a:gd name="T5" fmla="*/ 0 h 4691"/>
                <a:gd name="T6" fmla="*/ 5538 w 5538"/>
                <a:gd name="T7" fmla="*/ 240 h 4691"/>
                <a:gd name="T8" fmla="*/ 5298 w 5538"/>
                <a:gd name="T9" fmla="*/ 479 h 4691"/>
                <a:gd name="T10" fmla="*/ 240 w 5538"/>
                <a:gd name="T11" fmla="*/ 479 h 4691"/>
                <a:gd name="T12" fmla="*/ 0 w 5538"/>
                <a:gd name="T13" fmla="*/ 240 h 4691"/>
                <a:gd name="T14" fmla="*/ 5450 w 5538"/>
                <a:gd name="T15" fmla="*/ 4207 h 4691"/>
                <a:gd name="T16" fmla="*/ 88 w 5538"/>
                <a:gd name="T17" fmla="*/ 4207 h 4691"/>
                <a:gd name="T18" fmla="*/ 0 w 5538"/>
                <a:gd name="T19" fmla="*/ 4295 h 4691"/>
                <a:gd name="T20" fmla="*/ 0 w 5538"/>
                <a:gd name="T21" fmla="*/ 4332 h 4691"/>
                <a:gd name="T22" fmla="*/ 88 w 5538"/>
                <a:gd name="T23" fmla="*/ 4420 h 4691"/>
                <a:gd name="T24" fmla="*/ 2689 w 5538"/>
                <a:gd name="T25" fmla="*/ 4420 h 4691"/>
                <a:gd name="T26" fmla="*/ 2689 w 5538"/>
                <a:gd name="T27" fmla="*/ 4691 h 4691"/>
                <a:gd name="T28" fmla="*/ 2849 w 5538"/>
                <a:gd name="T29" fmla="*/ 4691 h 4691"/>
                <a:gd name="T30" fmla="*/ 2849 w 5538"/>
                <a:gd name="T31" fmla="*/ 4420 h 4691"/>
                <a:gd name="T32" fmla="*/ 5450 w 5538"/>
                <a:gd name="T33" fmla="*/ 4420 h 4691"/>
                <a:gd name="T34" fmla="*/ 5538 w 5538"/>
                <a:gd name="T35" fmla="*/ 4332 h 4691"/>
                <a:gd name="T36" fmla="*/ 5538 w 5538"/>
                <a:gd name="T37" fmla="*/ 4295 h 4691"/>
                <a:gd name="T38" fmla="*/ 5450 w 5538"/>
                <a:gd name="T39" fmla="*/ 4207 h 4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38" h="4691">
                  <a:moveTo>
                    <a:pt x="0" y="240"/>
                  </a:moveTo>
                  <a:cubicBezTo>
                    <a:pt x="0" y="108"/>
                    <a:pt x="108" y="0"/>
                    <a:pt x="240" y="0"/>
                  </a:cubicBezTo>
                  <a:cubicBezTo>
                    <a:pt x="5298" y="0"/>
                    <a:pt x="5298" y="0"/>
                    <a:pt x="5298" y="0"/>
                  </a:cubicBezTo>
                  <a:cubicBezTo>
                    <a:pt x="5430" y="0"/>
                    <a:pt x="5538" y="108"/>
                    <a:pt x="5538" y="240"/>
                  </a:cubicBezTo>
                  <a:cubicBezTo>
                    <a:pt x="5538" y="372"/>
                    <a:pt x="5430" y="479"/>
                    <a:pt x="5298" y="479"/>
                  </a:cubicBezTo>
                  <a:cubicBezTo>
                    <a:pt x="240" y="479"/>
                    <a:pt x="240" y="479"/>
                    <a:pt x="240" y="479"/>
                  </a:cubicBezTo>
                  <a:cubicBezTo>
                    <a:pt x="108" y="479"/>
                    <a:pt x="0" y="372"/>
                    <a:pt x="0" y="240"/>
                  </a:cubicBezTo>
                  <a:close/>
                  <a:moveTo>
                    <a:pt x="5450" y="4207"/>
                  </a:moveTo>
                  <a:cubicBezTo>
                    <a:pt x="88" y="4207"/>
                    <a:pt x="88" y="4207"/>
                    <a:pt x="88" y="4207"/>
                  </a:cubicBezTo>
                  <a:cubicBezTo>
                    <a:pt x="40" y="4207"/>
                    <a:pt x="0" y="4246"/>
                    <a:pt x="0" y="4295"/>
                  </a:cubicBezTo>
                  <a:cubicBezTo>
                    <a:pt x="0" y="4332"/>
                    <a:pt x="0" y="4332"/>
                    <a:pt x="0" y="4332"/>
                  </a:cubicBezTo>
                  <a:cubicBezTo>
                    <a:pt x="0" y="4380"/>
                    <a:pt x="40" y="4420"/>
                    <a:pt x="88" y="4420"/>
                  </a:cubicBezTo>
                  <a:cubicBezTo>
                    <a:pt x="2689" y="4420"/>
                    <a:pt x="2689" y="4420"/>
                    <a:pt x="2689" y="4420"/>
                  </a:cubicBezTo>
                  <a:cubicBezTo>
                    <a:pt x="2689" y="4691"/>
                    <a:pt x="2689" y="4691"/>
                    <a:pt x="2689" y="4691"/>
                  </a:cubicBezTo>
                  <a:cubicBezTo>
                    <a:pt x="2849" y="4691"/>
                    <a:pt x="2849" y="4691"/>
                    <a:pt x="2849" y="4691"/>
                  </a:cubicBezTo>
                  <a:cubicBezTo>
                    <a:pt x="2849" y="4420"/>
                    <a:pt x="2849" y="4420"/>
                    <a:pt x="2849" y="4420"/>
                  </a:cubicBezTo>
                  <a:cubicBezTo>
                    <a:pt x="5450" y="4420"/>
                    <a:pt x="5450" y="4420"/>
                    <a:pt x="5450" y="4420"/>
                  </a:cubicBezTo>
                  <a:cubicBezTo>
                    <a:pt x="5498" y="4420"/>
                    <a:pt x="5538" y="4380"/>
                    <a:pt x="5538" y="4332"/>
                  </a:cubicBezTo>
                  <a:cubicBezTo>
                    <a:pt x="5538" y="4295"/>
                    <a:pt x="5538" y="4295"/>
                    <a:pt x="5538" y="4295"/>
                  </a:cubicBezTo>
                  <a:cubicBezTo>
                    <a:pt x="5538" y="4246"/>
                    <a:pt x="5498" y="4207"/>
                    <a:pt x="5450" y="420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sp>
          <p:nvSpPr>
            <p:cNvPr id="175" name="Freeform 9"/>
            <p:cNvSpPr>
              <a:spLocks noEditPoints="1"/>
            </p:cNvSpPr>
            <p:nvPr/>
          </p:nvSpPr>
          <p:spPr bwMode="auto">
            <a:xfrm>
              <a:off x="1497" y="2248"/>
              <a:ext cx="2765" cy="992"/>
            </a:xfrm>
            <a:custGeom>
              <a:avLst/>
              <a:gdLst>
                <a:gd name="T0" fmla="*/ 2223 w 4448"/>
                <a:gd name="T1" fmla="*/ 1012 h 1598"/>
                <a:gd name="T2" fmla="*/ 1931 w 4448"/>
                <a:gd name="T3" fmla="*/ 1305 h 1598"/>
                <a:gd name="T4" fmla="*/ 2223 w 4448"/>
                <a:gd name="T5" fmla="*/ 1598 h 1598"/>
                <a:gd name="T6" fmla="*/ 2517 w 4448"/>
                <a:gd name="T7" fmla="*/ 1305 h 1598"/>
                <a:gd name="T8" fmla="*/ 2223 w 4448"/>
                <a:gd name="T9" fmla="*/ 1012 h 1598"/>
                <a:gd name="T10" fmla="*/ 2223 w 4448"/>
                <a:gd name="T11" fmla="*/ 1472 h 1598"/>
                <a:gd name="T12" fmla="*/ 2056 w 4448"/>
                <a:gd name="T13" fmla="*/ 1305 h 1598"/>
                <a:gd name="T14" fmla="*/ 2223 w 4448"/>
                <a:gd name="T15" fmla="*/ 1137 h 1598"/>
                <a:gd name="T16" fmla="*/ 2391 w 4448"/>
                <a:gd name="T17" fmla="*/ 1305 h 1598"/>
                <a:gd name="T18" fmla="*/ 2223 w 4448"/>
                <a:gd name="T19" fmla="*/ 1472 h 1598"/>
                <a:gd name="T20" fmla="*/ 4448 w 4448"/>
                <a:gd name="T21" fmla="*/ 116 h 1598"/>
                <a:gd name="T22" fmla="*/ 4332 w 4448"/>
                <a:gd name="T23" fmla="*/ 232 h 1598"/>
                <a:gd name="T24" fmla="*/ 116 w 4448"/>
                <a:gd name="T25" fmla="*/ 232 h 1598"/>
                <a:gd name="T26" fmla="*/ 0 w 4448"/>
                <a:gd name="T27" fmla="*/ 116 h 1598"/>
                <a:gd name="T28" fmla="*/ 116 w 4448"/>
                <a:gd name="T29" fmla="*/ 0 h 1598"/>
                <a:gd name="T30" fmla="*/ 4332 w 4448"/>
                <a:gd name="T31" fmla="*/ 0 h 1598"/>
                <a:gd name="T32" fmla="*/ 4448 w 4448"/>
                <a:gd name="T33" fmla="*/ 116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48" h="1598">
                  <a:moveTo>
                    <a:pt x="2223" y="1012"/>
                  </a:moveTo>
                  <a:cubicBezTo>
                    <a:pt x="2062" y="1012"/>
                    <a:pt x="1931" y="1143"/>
                    <a:pt x="1931" y="1305"/>
                  </a:cubicBezTo>
                  <a:cubicBezTo>
                    <a:pt x="1931" y="1468"/>
                    <a:pt x="2062" y="1598"/>
                    <a:pt x="2223" y="1598"/>
                  </a:cubicBezTo>
                  <a:cubicBezTo>
                    <a:pt x="2386" y="1598"/>
                    <a:pt x="2517" y="1468"/>
                    <a:pt x="2517" y="1305"/>
                  </a:cubicBezTo>
                  <a:cubicBezTo>
                    <a:pt x="2517" y="1143"/>
                    <a:pt x="2386" y="1012"/>
                    <a:pt x="2223" y="1012"/>
                  </a:cubicBezTo>
                  <a:close/>
                  <a:moveTo>
                    <a:pt x="2223" y="1472"/>
                  </a:moveTo>
                  <a:cubicBezTo>
                    <a:pt x="2131" y="1472"/>
                    <a:pt x="2056" y="1397"/>
                    <a:pt x="2056" y="1305"/>
                  </a:cubicBezTo>
                  <a:cubicBezTo>
                    <a:pt x="2056" y="1212"/>
                    <a:pt x="2131" y="1137"/>
                    <a:pt x="2223" y="1137"/>
                  </a:cubicBezTo>
                  <a:cubicBezTo>
                    <a:pt x="2317" y="1137"/>
                    <a:pt x="2391" y="1212"/>
                    <a:pt x="2391" y="1305"/>
                  </a:cubicBezTo>
                  <a:cubicBezTo>
                    <a:pt x="2391" y="1397"/>
                    <a:pt x="2317" y="1472"/>
                    <a:pt x="2223" y="1472"/>
                  </a:cubicBezTo>
                  <a:close/>
                  <a:moveTo>
                    <a:pt x="4448" y="116"/>
                  </a:moveTo>
                  <a:cubicBezTo>
                    <a:pt x="4448" y="180"/>
                    <a:pt x="4396" y="232"/>
                    <a:pt x="4332" y="232"/>
                  </a:cubicBezTo>
                  <a:cubicBezTo>
                    <a:pt x="116" y="232"/>
                    <a:pt x="116" y="232"/>
                    <a:pt x="116" y="232"/>
                  </a:cubicBezTo>
                  <a:cubicBezTo>
                    <a:pt x="52" y="232"/>
                    <a:pt x="0" y="180"/>
                    <a:pt x="0" y="116"/>
                  </a:cubicBezTo>
                  <a:cubicBezTo>
                    <a:pt x="0" y="52"/>
                    <a:pt x="52" y="0"/>
                    <a:pt x="116" y="0"/>
                  </a:cubicBezTo>
                  <a:cubicBezTo>
                    <a:pt x="4332" y="0"/>
                    <a:pt x="4332" y="0"/>
                    <a:pt x="4332" y="0"/>
                  </a:cubicBezTo>
                  <a:cubicBezTo>
                    <a:pt x="4396" y="0"/>
                    <a:pt x="4448" y="52"/>
                    <a:pt x="4448" y="116"/>
                  </a:cubicBezTo>
                  <a:close/>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cs typeface="ＭＳ Ｐゴシック" charset="0"/>
              </a:endParaRPr>
            </a:p>
          </p:txBody>
        </p:sp>
      </p:grpSp>
      <p:grpSp>
        <p:nvGrpSpPr>
          <p:cNvPr id="176" name="Group 175"/>
          <p:cNvGrpSpPr/>
          <p:nvPr/>
        </p:nvGrpSpPr>
        <p:grpSpPr>
          <a:xfrm>
            <a:off x="787401" y="2122140"/>
            <a:ext cx="2205397" cy="1481330"/>
            <a:chOff x="751192" y="2101392"/>
            <a:chExt cx="2205397" cy="1481330"/>
          </a:xfrm>
        </p:grpSpPr>
        <p:grpSp>
          <p:nvGrpSpPr>
            <p:cNvPr id="177" name="Group 176"/>
            <p:cNvGrpSpPr/>
            <p:nvPr/>
          </p:nvGrpSpPr>
          <p:grpSpPr>
            <a:xfrm>
              <a:off x="751192" y="2101392"/>
              <a:ext cx="1673269" cy="1427990"/>
              <a:chOff x="372720" y="1884734"/>
              <a:chExt cx="2229633" cy="1902800"/>
            </a:xfrm>
          </p:grpSpPr>
          <p:sp>
            <p:nvSpPr>
              <p:cNvPr id="179" name="TextBox 178"/>
              <p:cNvSpPr txBox="1"/>
              <p:nvPr/>
            </p:nvSpPr>
            <p:spPr>
              <a:xfrm>
                <a:off x="1008502" y="3245300"/>
                <a:ext cx="872532"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BCEB"/>
                    </a:solidFill>
                    <a:effectLst/>
                    <a:uLnTx/>
                    <a:uFillTx/>
                    <a:latin typeface="CiscoSansTT ExtraLight"/>
                    <a:ea typeface="CiscoSans ExtraLight" charset="0"/>
                    <a:cs typeface="CiscoSans ExtraLight" charset="0"/>
                  </a:rPr>
                  <a:t>IPAM</a:t>
                </a:r>
              </a:p>
            </p:txBody>
          </p:sp>
          <p:sp>
            <p:nvSpPr>
              <p:cNvPr id="180" name="TextBox 179"/>
              <p:cNvSpPr txBox="1"/>
              <p:nvPr/>
            </p:nvSpPr>
            <p:spPr>
              <a:xfrm>
                <a:off x="962890" y="3500454"/>
                <a:ext cx="872532"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6EBE4A"/>
                    </a:solidFill>
                    <a:effectLst/>
                    <a:uLnTx/>
                    <a:uFillTx/>
                    <a:latin typeface="CiscoSansTT ExtraLight"/>
                    <a:ea typeface="CiscoSans ExtraLight" charset="0"/>
                    <a:cs typeface="CiscoSans ExtraLight" charset="0"/>
                  </a:rPr>
                  <a:t>CMX</a:t>
                </a:r>
              </a:p>
            </p:txBody>
          </p:sp>
          <p:sp>
            <p:nvSpPr>
              <p:cNvPr id="181" name="TextBox 180"/>
              <p:cNvSpPr txBox="1"/>
              <p:nvPr/>
            </p:nvSpPr>
            <p:spPr>
              <a:xfrm>
                <a:off x="1393897" y="3368745"/>
                <a:ext cx="872532"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BAB18"/>
                    </a:solidFill>
                    <a:effectLst/>
                    <a:uLnTx/>
                    <a:uFillTx/>
                    <a:latin typeface="CiscoSansTT ExtraLight"/>
                    <a:ea typeface="CiscoSans ExtraLight" charset="0"/>
                    <a:cs typeface="CiscoSans ExtraLight" charset="0"/>
                  </a:rPr>
                  <a:t>AppD</a:t>
                </a:r>
              </a:p>
            </p:txBody>
          </p:sp>
          <p:sp>
            <p:nvSpPr>
              <p:cNvPr id="182" name="TextBox 181"/>
              <p:cNvSpPr txBox="1"/>
              <p:nvPr/>
            </p:nvSpPr>
            <p:spPr>
              <a:xfrm>
                <a:off x="925787" y="2924961"/>
                <a:ext cx="703152"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BAB18"/>
                    </a:solidFill>
                    <a:effectLst/>
                    <a:uLnTx/>
                    <a:uFillTx/>
                    <a:latin typeface="CiscoSansTT ExtraLight"/>
                    <a:ea typeface="CiscoSans ExtraLight" charset="0"/>
                    <a:cs typeface="CiscoSans ExtraLight" charset="0"/>
                  </a:rPr>
                  <a:t>IPSLA</a:t>
                </a:r>
              </a:p>
            </p:txBody>
          </p:sp>
          <p:sp>
            <p:nvSpPr>
              <p:cNvPr id="183" name="TextBox 182"/>
              <p:cNvSpPr txBox="1"/>
              <p:nvPr/>
            </p:nvSpPr>
            <p:spPr>
              <a:xfrm>
                <a:off x="647386" y="3189161"/>
                <a:ext cx="719870"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CiscoSans ExtraLight" charset="0"/>
                    <a:cs typeface="CiscoSans ExtraLight" charset="0"/>
                  </a:rPr>
                  <a:t>SNMP</a:t>
                </a:r>
              </a:p>
            </p:txBody>
          </p:sp>
          <p:sp>
            <p:nvSpPr>
              <p:cNvPr id="184" name="TextBox 183"/>
              <p:cNvSpPr txBox="1"/>
              <p:nvPr/>
            </p:nvSpPr>
            <p:spPr>
              <a:xfrm>
                <a:off x="466889" y="2924961"/>
                <a:ext cx="575918"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BCEB"/>
                    </a:solidFill>
                    <a:effectLst/>
                    <a:uLnTx/>
                    <a:uFillTx/>
                    <a:latin typeface="CiscoSansTT ExtraLight"/>
                    <a:ea typeface="CiscoSans ExtraLight" charset="0"/>
                    <a:cs typeface="CiscoSans ExtraLight" charset="0"/>
                  </a:rPr>
                  <a:t>OID</a:t>
                </a:r>
              </a:p>
            </p:txBody>
          </p:sp>
          <p:sp>
            <p:nvSpPr>
              <p:cNvPr id="185" name="TextBox 184"/>
              <p:cNvSpPr txBox="1"/>
              <p:nvPr/>
            </p:nvSpPr>
            <p:spPr>
              <a:xfrm>
                <a:off x="466889" y="2667077"/>
                <a:ext cx="637594"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EBE4A"/>
                    </a:solidFill>
                    <a:effectLst/>
                    <a:uLnTx/>
                    <a:uFillTx/>
                    <a:latin typeface="CiscoSansTT ExtraLight"/>
                    <a:ea typeface="CiscoSans ExtraLight" charset="0"/>
                    <a:cs typeface="CiscoSans ExtraLight" charset="0"/>
                  </a:rPr>
                  <a:t>Telnet</a:t>
                </a:r>
              </a:p>
            </p:txBody>
          </p:sp>
          <p:sp>
            <p:nvSpPr>
              <p:cNvPr id="186" name="TextBox 185"/>
              <p:cNvSpPr txBox="1"/>
              <p:nvPr/>
            </p:nvSpPr>
            <p:spPr>
              <a:xfrm>
                <a:off x="1306959" y="2853664"/>
                <a:ext cx="872531"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BCEB"/>
                    </a:solidFill>
                    <a:effectLst/>
                    <a:uLnTx/>
                    <a:uFillTx/>
                    <a:latin typeface="CiscoSansTT ExtraLight"/>
                    <a:ea typeface="CiscoSans ExtraLight" charset="0"/>
                    <a:cs typeface="CiscoSans ExtraLight" charset="0"/>
                  </a:rPr>
                  <a:t>DNS</a:t>
                </a:r>
              </a:p>
            </p:txBody>
          </p:sp>
          <p:sp>
            <p:nvSpPr>
              <p:cNvPr id="187" name="TextBox 186"/>
              <p:cNvSpPr txBox="1"/>
              <p:nvPr/>
            </p:nvSpPr>
            <p:spPr>
              <a:xfrm>
                <a:off x="1685178" y="3154675"/>
                <a:ext cx="482934"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BCEB"/>
                    </a:solidFill>
                    <a:effectLst/>
                    <a:uLnTx/>
                    <a:uFillTx/>
                    <a:latin typeface="CiscoSansTT ExtraLight"/>
                    <a:ea typeface="CiscoSans ExtraLight" charset="0"/>
                    <a:cs typeface="CiscoSans ExtraLight" charset="0"/>
                  </a:rPr>
                  <a:t>MIB</a:t>
                </a:r>
              </a:p>
            </p:txBody>
          </p:sp>
          <p:sp>
            <p:nvSpPr>
              <p:cNvPr id="188" name="TextBox 187"/>
              <p:cNvSpPr txBox="1"/>
              <p:nvPr/>
            </p:nvSpPr>
            <p:spPr>
              <a:xfrm>
                <a:off x="1836862" y="2920697"/>
                <a:ext cx="642809" cy="307584"/>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iscoSansTT ExtraLight"/>
                    <a:ea typeface="CiscoSans ExtraLight" charset="0"/>
                    <a:cs typeface="CiscoSans ExtraLight" charset="0"/>
                  </a:rPr>
                  <a:t>Ping</a:t>
                </a:r>
              </a:p>
            </p:txBody>
          </p:sp>
          <p:sp>
            <p:nvSpPr>
              <p:cNvPr id="189" name="TextBox 188"/>
              <p:cNvSpPr txBox="1"/>
              <p:nvPr/>
            </p:nvSpPr>
            <p:spPr>
              <a:xfrm>
                <a:off x="1729822" y="2646220"/>
                <a:ext cx="872531"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BAB18"/>
                    </a:solidFill>
                    <a:effectLst/>
                    <a:uLnTx/>
                    <a:uFillTx/>
                    <a:latin typeface="CiscoSansTT ExtraLight"/>
                    <a:ea typeface="CiscoSans ExtraLight" charset="0"/>
                    <a:cs typeface="CiscoSans ExtraLight" charset="0"/>
                  </a:rPr>
                  <a:t>CLI</a:t>
                </a:r>
              </a:p>
            </p:txBody>
          </p:sp>
          <p:sp>
            <p:nvSpPr>
              <p:cNvPr id="190" name="TextBox 189"/>
              <p:cNvSpPr txBox="1"/>
              <p:nvPr/>
            </p:nvSpPr>
            <p:spPr>
              <a:xfrm>
                <a:off x="1697920" y="2373884"/>
                <a:ext cx="872532"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6EBE4A"/>
                    </a:solidFill>
                    <a:effectLst/>
                    <a:uLnTx/>
                    <a:uFillTx/>
                    <a:latin typeface="CiscoSansTT ExtraLight"/>
                    <a:ea typeface="CiscoSans ExtraLight" charset="0"/>
                    <a:cs typeface="CiscoSans ExtraLight" charset="0"/>
                  </a:rPr>
                  <a:t>DHCP</a:t>
                </a:r>
              </a:p>
            </p:txBody>
          </p:sp>
          <p:sp>
            <p:nvSpPr>
              <p:cNvPr id="191" name="TextBox 190"/>
              <p:cNvSpPr txBox="1"/>
              <p:nvPr/>
            </p:nvSpPr>
            <p:spPr>
              <a:xfrm>
                <a:off x="996232" y="2598025"/>
                <a:ext cx="1001793" cy="348596"/>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iscoSansTT ExtraLight"/>
                    <a:ea typeface="CiscoSans ExtraLight" charset="0"/>
                    <a:cs typeface="CiscoSans ExtraLight" charset="0"/>
                  </a:rPr>
                  <a:t>Wireless</a:t>
                </a:r>
              </a:p>
            </p:txBody>
          </p:sp>
          <p:sp>
            <p:nvSpPr>
              <p:cNvPr id="192" name="TextBox 191"/>
              <p:cNvSpPr txBox="1"/>
              <p:nvPr/>
            </p:nvSpPr>
            <p:spPr>
              <a:xfrm>
                <a:off x="372720" y="2408706"/>
                <a:ext cx="872532"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BAB18"/>
                    </a:solidFill>
                    <a:effectLst/>
                    <a:uLnTx/>
                    <a:uFillTx/>
                    <a:latin typeface="CiscoSansTT ExtraLight"/>
                    <a:ea typeface="CiscoSans ExtraLight" charset="0"/>
                    <a:cs typeface="CiscoSans ExtraLight" charset="0"/>
                  </a:rPr>
                  <a:t>AAA</a:t>
                </a:r>
              </a:p>
            </p:txBody>
          </p:sp>
          <p:sp>
            <p:nvSpPr>
              <p:cNvPr id="193" name="TextBox 192"/>
              <p:cNvSpPr txBox="1"/>
              <p:nvPr/>
            </p:nvSpPr>
            <p:spPr>
              <a:xfrm>
                <a:off x="634303" y="2117599"/>
                <a:ext cx="872532" cy="307584"/>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BCEB"/>
                    </a:solidFill>
                    <a:effectLst/>
                    <a:uLnTx/>
                    <a:uFillTx/>
                    <a:latin typeface="CiscoSansTT ExtraLight"/>
                    <a:ea typeface="CiscoSans ExtraLight" charset="0"/>
                    <a:cs typeface="CiscoSans ExtraLight" charset="0"/>
                  </a:rPr>
                  <a:t>Syslog</a:t>
                </a:r>
              </a:p>
            </p:txBody>
          </p:sp>
          <p:sp>
            <p:nvSpPr>
              <p:cNvPr id="194" name="TextBox 193"/>
              <p:cNvSpPr txBox="1"/>
              <p:nvPr/>
            </p:nvSpPr>
            <p:spPr>
              <a:xfrm>
                <a:off x="980117" y="2373371"/>
                <a:ext cx="872532"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6EBE4A"/>
                    </a:solidFill>
                    <a:effectLst/>
                    <a:uLnTx/>
                    <a:uFillTx/>
                    <a:latin typeface="CiscoSansTT ExtraLight"/>
                    <a:ea typeface="CiscoSans ExtraLight" charset="0"/>
                    <a:cs typeface="CiscoSans ExtraLight" charset="0"/>
                  </a:rPr>
                  <a:t>Router</a:t>
                </a:r>
              </a:p>
            </p:txBody>
          </p:sp>
          <p:sp>
            <p:nvSpPr>
              <p:cNvPr id="195" name="TextBox 194"/>
              <p:cNvSpPr txBox="1"/>
              <p:nvPr/>
            </p:nvSpPr>
            <p:spPr>
              <a:xfrm>
                <a:off x="1322228" y="2140479"/>
                <a:ext cx="872532" cy="28708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iscoSansTT ExtraLight"/>
                    <a:ea typeface="CiscoSans ExtraLight" charset="0"/>
                    <a:cs typeface="CiscoSans ExtraLight" charset="0"/>
                  </a:rPr>
                  <a:t>NetFlow</a:t>
                </a:r>
              </a:p>
            </p:txBody>
          </p:sp>
          <p:sp>
            <p:nvSpPr>
              <p:cNvPr id="196" name="TextBox 195"/>
              <p:cNvSpPr txBox="1"/>
              <p:nvPr/>
            </p:nvSpPr>
            <p:spPr>
              <a:xfrm>
                <a:off x="903780" y="1884734"/>
                <a:ext cx="1152757" cy="32809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BAB18"/>
                    </a:solidFill>
                    <a:effectLst/>
                    <a:uLnTx/>
                    <a:uFillTx/>
                    <a:latin typeface="CiscoSansTT ExtraLight"/>
                    <a:ea typeface="CiscoSans ExtraLight" charset="0"/>
                    <a:cs typeface="CiscoSans ExtraLight" charset="0"/>
                  </a:rPr>
                  <a:t>Traceroute</a:t>
                </a:r>
              </a:p>
            </p:txBody>
          </p:sp>
        </p:grpSp>
        <p:pic>
          <p:nvPicPr>
            <p:cNvPr id="178" name="Picture 177">
              <a:extLst>
                <a:ext uri="{FF2B5EF4-FFF2-40B4-BE49-F238E27FC236}">
                  <a16:creationId xmlns:a16="http://schemas.microsoft.com/office/drawing/2014/main" id="{1A7B0BF4-E933-4878-A562-0E6633C3058A}"/>
                </a:ext>
              </a:extLst>
            </p:cNvPr>
            <p:cNvPicPr>
              <a:picLocks noChangeAspect="1"/>
            </p:cNvPicPr>
            <p:nvPr/>
          </p:nvPicPr>
          <p:blipFill>
            <a:blip r:embed="rId4" cstate="screen">
              <a:extLst>
                <a:ext uri="{28A0092B-C50C-407E-A947-70E740481C1C}">
                  <a14:useLocalDpi xmlns:a14="http://schemas.microsoft.com/office/drawing/2010/main"/>
                </a:ext>
              </a:extLst>
            </a:blip>
            <a:srcRect l="2139" t="14600" r="6887" b="17219"/>
            <a:stretch>
              <a:fillRect/>
            </a:stretch>
          </p:blipFill>
          <p:spPr>
            <a:xfrm>
              <a:off x="1876119" y="2154732"/>
              <a:ext cx="1080470" cy="1427990"/>
            </a:xfrm>
            <a:custGeom>
              <a:avLst/>
              <a:gdLst>
                <a:gd name="connsiteX0" fmla="*/ 0 w 1280411"/>
                <a:gd name="connsiteY0" fmla="*/ 0 h 1692240"/>
                <a:gd name="connsiteX1" fmla="*/ 1280411 w 1280411"/>
                <a:gd name="connsiteY1" fmla="*/ 320102 h 1692240"/>
                <a:gd name="connsiteX2" fmla="*/ 1270931 w 1280411"/>
                <a:gd name="connsiteY2" fmla="*/ 331591 h 1692240"/>
                <a:gd name="connsiteX3" fmla="*/ 1112014 w 1280411"/>
                <a:gd name="connsiteY3" fmla="*/ 851850 h 1692240"/>
                <a:gd name="connsiteX4" fmla="*/ 1270931 w 1280411"/>
                <a:gd name="connsiteY4" fmla="*/ 1372109 h 1692240"/>
                <a:gd name="connsiteX5" fmla="*/ 1276640 w 1280411"/>
                <a:gd name="connsiteY5" fmla="*/ 1379028 h 1692240"/>
                <a:gd name="connsiteX6" fmla="*/ 23791 w 1280411"/>
                <a:gd name="connsiteY6" fmla="*/ 1692240 h 1692240"/>
                <a:gd name="connsiteX7" fmla="*/ 69843 w 1280411"/>
                <a:gd name="connsiteY7" fmla="*/ 1670055 h 1692240"/>
                <a:gd name="connsiteX8" fmla="*/ 556818 w 1280411"/>
                <a:gd name="connsiteY8" fmla="*/ 851850 h 1692240"/>
                <a:gd name="connsiteX9" fmla="*/ 69843 w 1280411"/>
                <a:gd name="connsiteY9" fmla="*/ 33645 h 169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0411" h="1692240">
                  <a:moveTo>
                    <a:pt x="0" y="0"/>
                  </a:moveTo>
                  <a:lnTo>
                    <a:pt x="1280411" y="320102"/>
                  </a:lnTo>
                  <a:lnTo>
                    <a:pt x="1270931" y="331591"/>
                  </a:lnTo>
                  <a:cubicBezTo>
                    <a:pt x="1170599" y="480102"/>
                    <a:pt x="1112014" y="659135"/>
                    <a:pt x="1112014" y="851850"/>
                  </a:cubicBezTo>
                  <a:cubicBezTo>
                    <a:pt x="1112014" y="1044566"/>
                    <a:pt x="1170599" y="1223598"/>
                    <a:pt x="1270931" y="1372109"/>
                  </a:cubicBezTo>
                  <a:lnTo>
                    <a:pt x="1276640" y="1379028"/>
                  </a:lnTo>
                  <a:lnTo>
                    <a:pt x="23791" y="1692240"/>
                  </a:lnTo>
                  <a:lnTo>
                    <a:pt x="69843" y="1670055"/>
                  </a:lnTo>
                  <a:cubicBezTo>
                    <a:pt x="359907" y="1512483"/>
                    <a:pt x="556818" y="1205162"/>
                    <a:pt x="556818" y="851850"/>
                  </a:cubicBezTo>
                  <a:cubicBezTo>
                    <a:pt x="556818" y="498538"/>
                    <a:pt x="359907" y="191217"/>
                    <a:pt x="69843" y="33645"/>
                  </a:cubicBezTo>
                  <a:close/>
                </a:path>
              </a:pathLst>
            </a:custGeom>
          </p:spPr>
        </p:pic>
      </p:grpSp>
      <p:sp>
        <p:nvSpPr>
          <p:cNvPr id="197" name="Round Same Side Corner Rectangle 196"/>
          <p:cNvSpPr/>
          <p:nvPr/>
        </p:nvSpPr>
        <p:spPr>
          <a:xfrm rot="5400000">
            <a:off x="7121197" y="392101"/>
            <a:ext cx="546278" cy="2419828"/>
          </a:xfrm>
          <a:prstGeom prst="round2SameRect">
            <a:avLst>
              <a:gd name="adj1" fmla="val 50000"/>
              <a:gd name="adj2" fmla="val 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198" name="Round Same Side Corner Rectangle 197"/>
          <p:cNvSpPr/>
          <p:nvPr/>
        </p:nvSpPr>
        <p:spPr>
          <a:xfrm rot="5400000">
            <a:off x="5297733" y="392099"/>
            <a:ext cx="546275" cy="2419828"/>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199" name="Round Same Side Corner Rectangle 198"/>
          <p:cNvSpPr/>
          <p:nvPr/>
        </p:nvSpPr>
        <p:spPr>
          <a:xfrm rot="5400000">
            <a:off x="3474268" y="392101"/>
            <a:ext cx="546278" cy="2419828"/>
          </a:xfrm>
          <a:prstGeom prst="round2SameRect">
            <a:avLst>
              <a:gd name="adj1" fmla="val 50000"/>
              <a:gd name="adj2" fmla="val 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200" name="Rounded Rectangle 199"/>
          <p:cNvSpPr/>
          <p:nvPr/>
        </p:nvSpPr>
        <p:spPr>
          <a:xfrm rot="5400000">
            <a:off x="1484463" y="392100"/>
            <a:ext cx="546276" cy="2419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5073"/>
              </a:solidFill>
              <a:effectLst/>
              <a:uLnTx/>
              <a:uFillTx/>
              <a:latin typeface="CiscoSansTT ExtraLight"/>
              <a:ea typeface="+mn-ea"/>
              <a:cs typeface="+mn-cs"/>
            </a:endParaRPr>
          </a:p>
        </p:txBody>
      </p:sp>
      <p:sp>
        <p:nvSpPr>
          <p:cNvPr id="201" name="Rectangle 200"/>
          <p:cNvSpPr/>
          <p:nvPr/>
        </p:nvSpPr>
        <p:spPr>
          <a:xfrm>
            <a:off x="1079275" y="1417349"/>
            <a:ext cx="1356653" cy="369332"/>
          </a:xfrm>
          <a:prstGeom prst="rect">
            <a:avLst/>
          </a:prstGeom>
        </p:spPr>
        <p:txBody>
          <a:bodyPr wrap="square" lIns="0" tIns="0" rIns="0" bIns="0">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iscoSansTT ExtraLight"/>
                <a:ea typeface="ＭＳ Ｐゴシック" charset="0"/>
              </a:rPr>
              <a:t>Network telemetry,</a:t>
            </a:r>
          </a:p>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iscoSansTT ExtraLight"/>
                <a:ea typeface="ＭＳ Ｐゴシック" charset="0"/>
              </a:rPr>
              <a:t>contextual data</a:t>
            </a:r>
          </a:p>
        </p:txBody>
      </p:sp>
      <p:sp>
        <p:nvSpPr>
          <p:cNvPr id="202" name="Rectangle 201"/>
          <p:cNvSpPr/>
          <p:nvPr/>
        </p:nvSpPr>
        <p:spPr>
          <a:xfrm>
            <a:off x="3144415" y="1417349"/>
            <a:ext cx="1205984" cy="369332"/>
          </a:xfrm>
          <a:prstGeom prst="rect">
            <a:avLst/>
          </a:prstGeom>
        </p:spPr>
        <p:txBody>
          <a:bodyPr wrap="square" lIns="0" tIns="0" rIns="0" bIns="0">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rPr>
              <a:t>Complex event processing</a:t>
            </a:r>
          </a:p>
        </p:txBody>
      </p:sp>
      <p:sp>
        <p:nvSpPr>
          <p:cNvPr id="203" name="Rectangle 202"/>
          <p:cNvSpPr/>
          <p:nvPr/>
        </p:nvSpPr>
        <p:spPr>
          <a:xfrm>
            <a:off x="5205880" y="1417349"/>
            <a:ext cx="996681" cy="369332"/>
          </a:xfrm>
          <a:prstGeom prst="rect">
            <a:avLst/>
          </a:prstGeom>
        </p:spPr>
        <p:txBody>
          <a:bodyPr wrap="square" lIns="0" tIns="0" rIns="0" bIns="0">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rPr>
              <a:t>Correlated </a:t>
            </a:r>
            <a:br>
              <a:rPr kumimoji="0" lang="en-US" sz="12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rPr>
            </a:br>
            <a:r>
              <a:rPr kumimoji="0" lang="en-US" sz="12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rPr>
              <a:t>insights</a:t>
            </a:r>
          </a:p>
        </p:txBody>
      </p:sp>
      <p:sp>
        <p:nvSpPr>
          <p:cNvPr id="204" name="Rectangle 203"/>
          <p:cNvSpPr/>
          <p:nvPr/>
        </p:nvSpPr>
        <p:spPr>
          <a:xfrm>
            <a:off x="7076971" y="1417349"/>
            <a:ext cx="996681" cy="369332"/>
          </a:xfrm>
          <a:prstGeom prst="rect">
            <a:avLst/>
          </a:prstGeom>
        </p:spPr>
        <p:txBody>
          <a:bodyPr wrap="square" lIns="0" tIns="0" rIns="0" bIns="0">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rPr>
              <a:t>Suggested</a:t>
            </a:r>
          </a:p>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ExtraLight"/>
                <a:ea typeface="ＭＳ Ｐゴシック" charset="0"/>
                <a:cs typeface="ＭＳ Ｐゴシック" charset="0"/>
              </a:rPr>
              <a:t>remediation</a:t>
            </a:r>
          </a:p>
        </p:txBody>
      </p:sp>
      <p:grpSp>
        <p:nvGrpSpPr>
          <p:cNvPr id="205" name="Group 204"/>
          <p:cNvGrpSpPr/>
          <p:nvPr/>
        </p:nvGrpSpPr>
        <p:grpSpPr>
          <a:xfrm>
            <a:off x="1048273" y="3885947"/>
            <a:ext cx="7047455" cy="668910"/>
            <a:chOff x="547688" y="3885947"/>
            <a:chExt cx="7047455" cy="668910"/>
          </a:xfrm>
        </p:grpSpPr>
        <p:sp>
          <p:nvSpPr>
            <p:cNvPr id="206" name="Rounded Rectangle 205"/>
            <p:cNvSpPr/>
            <p:nvPr/>
          </p:nvSpPr>
          <p:spPr>
            <a:xfrm>
              <a:off x="547688" y="3885947"/>
              <a:ext cx="7047455" cy="668910"/>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76767"/>
                </a:solidFill>
                <a:effectLst/>
                <a:uLnTx/>
                <a:uFillTx/>
                <a:latin typeface="CiscoSansTT ExtraLight"/>
                <a:ea typeface="+mn-ea"/>
                <a:cs typeface="+mn-cs"/>
              </a:endParaRPr>
            </a:p>
          </p:txBody>
        </p:sp>
        <p:sp>
          <p:nvSpPr>
            <p:cNvPr id="207" name="TextBox 206"/>
            <p:cNvSpPr txBox="1"/>
            <p:nvPr/>
          </p:nvSpPr>
          <p:spPr>
            <a:xfrm>
              <a:off x="3491127" y="3958792"/>
              <a:ext cx="3943482" cy="523220"/>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D274D"/>
                  </a:solidFill>
                  <a:effectLst/>
                  <a:uLnTx/>
                  <a:uFillTx/>
                  <a:latin typeface="CiscoSansTT ExtraLight"/>
                  <a:ea typeface="CiscoSansTT" charset="0"/>
                  <a:cs typeface="CiscoSansTT" charset="0"/>
                </a:rPr>
                <a:t>Over 150 actionable insights</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CiscoSansTT" charset="0"/>
                  <a:cs typeface="CiscoSansTT" charset="0"/>
                </a:rPr>
                <a:t>Clients | Applications | Wireless | Switching | Routing </a:t>
              </a:r>
            </a:p>
          </p:txBody>
        </p:sp>
        <p:sp>
          <p:nvSpPr>
            <p:cNvPr id="208" name="Rounded Rectangle 207"/>
            <p:cNvSpPr/>
            <p:nvPr/>
          </p:nvSpPr>
          <p:spPr>
            <a:xfrm rot="5400000">
              <a:off x="1729422" y="2868457"/>
              <a:ext cx="509716" cy="2703897"/>
            </a:xfrm>
            <a:prstGeom prst="roundRect">
              <a:avLst>
                <a:gd name="adj" fmla="val 50000"/>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D274D"/>
                  </a:solidFill>
                  <a:effectLst/>
                  <a:uLnTx/>
                  <a:uFillTx/>
                  <a:latin typeface="CiscoSansTT ExtraLight"/>
                  <a:ea typeface="CiscoSansTT Thin" charset="0"/>
                  <a:cs typeface="CiscoSansTT Thin" charset="0"/>
                </a:rPr>
                <a:t>Everything as a sensor</a:t>
              </a:r>
              <a:endParaRPr kumimoji="0" lang="en-US" sz="1600" b="1" i="0" u="none" strike="noStrike" kern="1200" cap="none" spc="0" normalizeH="0" baseline="0" noProof="0" dirty="0">
                <a:ln>
                  <a:noFill/>
                </a:ln>
                <a:solidFill>
                  <a:srgbClr val="0D274D"/>
                </a:solidFill>
                <a:effectLst/>
                <a:uLnTx/>
                <a:uFillTx/>
                <a:latin typeface="CiscoSansTT ExtraLight"/>
                <a:ea typeface="+mn-ea"/>
                <a:cs typeface="+mn-cs"/>
              </a:endParaRPr>
            </a:p>
          </p:txBody>
        </p:sp>
      </p:grpSp>
    </p:spTree>
    <p:extLst>
      <p:ext uri="{BB962C8B-B14F-4D97-AF65-F5344CB8AC3E}">
        <p14:creationId xmlns:p14="http://schemas.microsoft.com/office/powerpoint/2010/main" val="135974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7071C7-051B-4744-98AB-995A5C12FEAE}"/>
              </a:ext>
            </a:extLst>
          </p:cNvPr>
          <p:cNvSpPr/>
          <p:nvPr/>
        </p:nvSpPr>
        <p:spPr>
          <a:xfrm>
            <a:off x="4957762" y="-12870"/>
            <a:ext cx="4186237" cy="5156369"/>
          </a:xfrm>
          <a:prstGeom prst="rect">
            <a:avLst/>
          </a:prstGeom>
          <a:solidFill>
            <a:schemeClr val="tx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8" name="Title 2">
            <a:extLst>
              <a:ext uri="{FF2B5EF4-FFF2-40B4-BE49-F238E27FC236}">
                <a16:creationId xmlns:a16="http://schemas.microsoft.com/office/drawing/2014/main" id="{C8494B63-01A5-A14D-AEAD-ABF64100F41A}"/>
              </a:ext>
            </a:extLst>
          </p:cNvPr>
          <p:cNvSpPr txBox="1">
            <a:spLocks/>
          </p:cNvSpPr>
          <p:nvPr/>
        </p:nvSpPr>
        <p:spPr bwMode="auto">
          <a:xfrm>
            <a:off x="437767" y="2370879"/>
            <a:ext cx="3823083" cy="12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iscoSansTT ExtraLight"/>
                <a:cs typeface="CiscoSansTT Thin" charset="0"/>
              </a:rPr>
              <a:t>The guarantee that the infrastructure is doing what you intended it to do</a:t>
            </a:r>
          </a:p>
        </p:txBody>
      </p:sp>
      <p:sp>
        <p:nvSpPr>
          <p:cNvPr id="49" name="Title 1">
            <a:extLst>
              <a:ext uri="{FF2B5EF4-FFF2-40B4-BE49-F238E27FC236}">
                <a16:creationId xmlns:a16="http://schemas.microsoft.com/office/drawing/2014/main" id="{BAB31A4C-0B3F-4A4A-8DCA-DA16CE0DFDDD}"/>
              </a:ext>
            </a:extLst>
          </p:cNvPr>
          <p:cNvSpPr txBox="1">
            <a:spLocks/>
          </p:cNvSpPr>
          <p:nvPr/>
        </p:nvSpPr>
        <p:spPr bwMode="auto">
          <a:xfrm>
            <a:off x="437766" y="171207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BCEB"/>
                </a:solidFill>
                <a:effectLst/>
                <a:uLnTx/>
                <a:uFillTx/>
                <a:latin typeface="CiscoSansTT ExtraLight"/>
                <a:cs typeface="CiscoSansTT Thin" charset="0"/>
              </a:rPr>
              <a:t>What is                 ? </a:t>
            </a:r>
            <a:endParaRPr kumimoji="0" lang="en-US" sz="3200" b="0" i="0" u="none" strike="noStrike" kern="1200" cap="none" spc="0" normalizeH="0" baseline="0" noProof="0" dirty="0">
              <a:ln>
                <a:noFill/>
              </a:ln>
              <a:solidFill>
                <a:srgbClr val="00BCEB"/>
              </a:solidFill>
              <a:effectLst/>
              <a:uLnTx/>
              <a:uFillTx/>
              <a:latin typeface="CiscoSansTT ExtraLight"/>
              <a:cs typeface="CiscoSansTT Thin" charset="0"/>
            </a:endParaRPr>
          </a:p>
        </p:txBody>
      </p:sp>
      <p:sp>
        <p:nvSpPr>
          <p:cNvPr id="50" name="TextBox 49">
            <a:extLst>
              <a:ext uri="{FF2B5EF4-FFF2-40B4-BE49-F238E27FC236}">
                <a16:creationId xmlns:a16="http://schemas.microsoft.com/office/drawing/2014/main" id="{FD07EE36-1900-1240-B387-182837864B09}"/>
              </a:ext>
            </a:extLst>
          </p:cNvPr>
          <p:cNvSpPr txBox="1"/>
          <p:nvPr/>
        </p:nvSpPr>
        <p:spPr>
          <a:xfrm>
            <a:off x="1884850" y="1637872"/>
            <a:ext cx="22548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ctr" defTabSz="684213" eaLnBrk="1" hangingPunct="1">
              <a:lnSpc>
                <a:spcPct val="80000"/>
              </a:lnSpc>
              <a:defRPr lang="en-US" sz="3200" b="0" i="0" u="none">
                <a:solidFill>
                  <a:schemeClr val="accent1"/>
                </a:solidFill>
                <a:latin typeface="+mj-lt"/>
                <a:ea typeface="CiscoSansTT Thin" charset="0"/>
                <a:cs typeface="CiscoSansTT Thin" charset="0"/>
              </a:defRPr>
            </a:lvl1pPr>
            <a:lvl2pPr defTabSz="684213" eaLnBrk="1" hangingPunct="1">
              <a:lnSpc>
                <a:spcPct val="80000"/>
              </a:lnSpc>
              <a:defRPr sz="3200">
                <a:solidFill>
                  <a:srgbClr val="676767"/>
                </a:solidFill>
              </a:defRPr>
            </a:lvl2pPr>
            <a:lvl3pPr defTabSz="684213" eaLnBrk="1" hangingPunct="1">
              <a:lnSpc>
                <a:spcPct val="80000"/>
              </a:lnSpc>
              <a:defRPr sz="3200">
                <a:solidFill>
                  <a:srgbClr val="676767"/>
                </a:solidFill>
              </a:defRPr>
            </a:lvl3pPr>
            <a:lvl4pPr defTabSz="684213" eaLnBrk="1" hangingPunct="1">
              <a:lnSpc>
                <a:spcPct val="80000"/>
              </a:lnSpc>
              <a:defRPr sz="3200">
                <a:solidFill>
                  <a:srgbClr val="676767"/>
                </a:solidFill>
              </a:defRPr>
            </a:lvl4pPr>
            <a:lvl5pPr defTabSz="684213" eaLnBrk="1" hangingPunct="1">
              <a:lnSpc>
                <a:spcPct val="80000"/>
              </a:lnSpc>
              <a:defRPr sz="3200">
                <a:solidFill>
                  <a:srgbClr val="676767"/>
                </a:solidFill>
              </a:defRPr>
            </a:lvl5pPr>
            <a:lvl6pPr marL="457200" defTabSz="684213" fontAlgn="base">
              <a:lnSpc>
                <a:spcPct val="80000"/>
              </a:lnSpc>
              <a:spcBef>
                <a:spcPct val="0"/>
              </a:spcBef>
              <a:spcAft>
                <a:spcPct val="0"/>
              </a:spcAft>
              <a:defRPr sz="3200">
                <a:solidFill>
                  <a:srgbClr val="676767"/>
                </a:solidFill>
              </a:defRPr>
            </a:lvl6pPr>
            <a:lvl7pPr marL="914400" defTabSz="684213" fontAlgn="base">
              <a:lnSpc>
                <a:spcPct val="80000"/>
              </a:lnSpc>
              <a:spcBef>
                <a:spcPct val="0"/>
              </a:spcBef>
              <a:spcAft>
                <a:spcPct val="0"/>
              </a:spcAft>
              <a:defRPr sz="3200">
                <a:solidFill>
                  <a:srgbClr val="676767"/>
                </a:solidFill>
              </a:defRPr>
            </a:lvl7pPr>
            <a:lvl8pPr marL="1371600" defTabSz="684213" fontAlgn="base">
              <a:lnSpc>
                <a:spcPct val="80000"/>
              </a:lnSpc>
              <a:spcBef>
                <a:spcPct val="0"/>
              </a:spcBef>
              <a:spcAft>
                <a:spcPct val="0"/>
              </a:spcAft>
              <a:defRPr sz="3200">
                <a:solidFill>
                  <a:srgbClr val="676767"/>
                </a:solidFill>
              </a:defRPr>
            </a:lvl8pPr>
            <a:lvl9pPr marL="1828800" defTabSz="684213" fontAlgn="base">
              <a:lnSpc>
                <a:spcPct val="80000"/>
              </a:lnSpc>
              <a:spcBef>
                <a:spcPct val="0"/>
              </a:spcBef>
              <a:spcAft>
                <a:spcPct val="0"/>
              </a:spcAft>
              <a:defRPr sz="3200">
                <a:solidFill>
                  <a:srgbClr val="676767"/>
                </a:solidFill>
              </a:defRPr>
            </a:lvl9pPr>
          </a:lstStyle>
          <a:p>
            <a:pPr marL="0" marR="0" lvl="0" indent="0" algn="ctr" defTabSz="684213"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BCEB"/>
                </a:solidFill>
                <a:effectLst/>
                <a:uLnTx/>
                <a:uFillTx/>
                <a:latin typeface="CiscoSansTT ExtraLight"/>
                <a:cs typeface="CiscoSansTT Thin" charset="0"/>
              </a:rPr>
              <a:t>Assurance</a:t>
            </a:r>
          </a:p>
        </p:txBody>
      </p:sp>
      <p:grpSp>
        <p:nvGrpSpPr>
          <p:cNvPr id="51" name="Group 50">
            <a:extLst>
              <a:ext uri="{FF2B5EF4-FFF2-40B4-BE49-F238E27FC236}">
                <a16:creationId xmlns:a16="http://schemas.microsoft.com/office/drawing/2014/main" id="{23C71A66-79EC-F248-9E34-0BFB9BA4E7D3}"/>
              </a:ext>
            </a:extLst>
          </p:cNvPr>
          <p:cNvGrpSpPr/>
          <p:nvPr/>
        </p:nvGrpSpPr>
        <p:grpSpPr>
          <a:xfrm>
            <a:off x="5496698" y="628550"/>
            <a:ext cx="3760279" cy="1062579"/>
            <a:chOff x="5854388" y="1255536"/>
            <a:chExt cx="3760279" cy="1062579"/>
          </a:xfrm>
        </p:grpSpPr>
        <p:sp>
          <p:nvSpPr>
            <p:cNvPr id="52" name="Title 2">
              <a:extLst>
                <a:ext uri="{FF2B5EF4-FFF2-40B4-BE49-F238E27FC236}">
                  <a16:creationId xmlns:a16="http://schemas.microsoft.com/office/drawing/2014/main" id="{3715864E-28E4-EE4A-8148-9EDA0DFE92CD}"/>
                </a:ext>
              </a:extLst>
            </p:cNvPr>
            <p:cNvSpPr txBox="1">
              <a:spLocks/>
            </p:cNvSpPr>
            <p:nvPr/>
          </p:nvSpPr>
          <p:spPr bwMode="auto">
            <a:xfrm>
              <a:off x="5854389" y="1255536"/>
              <a:ext cx="3291840" cy="3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iscoSansTT ExtraLight"/>
                  <a:cs typeface="CiscoSansTT Thin" charset="0"/>
                </a:rPr>
                <a:t>Continuous Verification</a:t>
              </a:r>
            </a:p>
          </p:txBody>
        </p:sp>
        <p:sp>
          <p:nvSpPr>
            <p:cNvPr id="53" name="Title 2">
              <a:extLst>
                <a:ext uri="{FF2B5EF4-FFF2-40B4-BE49-F238E27FC236}">
                  <a16:creationId xmlns:a16="http://schemas.microsoft.com/office/drawing/2014/main" id="{06110A93-5618-7148-A886-ED4B1FF6B135}"/>
                </a:ext>
              </a:extLst>
            </p:cNvPr>
            <p:cNvSpPr txBox="1">
              <a:spLocks/>
            </p:cNvSpPr>
            <p:nvPr/>
          </p:nvSpPr>
          <p:spPr bwMode="auto">
            <a:xfrm>
              <a:off x="5854389" y="1619087"/>
              <a:ext cx="3291840" cy="42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bg1">
                      <a:alpha val="80000"/>
                    </a:schemeClr>
                  </a:solidFill>
                  <a:effectLst/>
                  <a:uLnTx/>
                  <a:uFillTx/>
                  <a:latin typeface="CiscoSansTT ExtraLight"/>
                  <a:cs typeface="CiscoSansTT Thin" charset="0"/>
                </a:rPr>
                <a:t>Configs, Changes, Routing, Security, Services, VMs, Compliance, Audits</a:t>
              </a:r>
            </a:p>
          </p:txBody>
        </p:sp>
        <p:sp>
          <p:nvSpPr>
            <p:cNvPr id="54" name="TextBox 53">
              <a:extLst>
                <a:ext uri="{FF2B5EF4-FFF2-40B4-BE49-F238E27FC236}">
                  <a16:creationId xmlns:a16="http://schemas.microsoft.com/office/drawing/2014/main" id="{1E476291-E4A5-164B-8745-1FB34286FFA7}"/>
                </a:ext>
              </a:extLst>
            </p:cNvPr>
            <p:cNvSpPr txBox="1"/>
            <p:nvPr/>
          </p:nvSpPr>
          <p:spPr>
            <a:xfrm>
              <a:off x="5854388" y="2010338"/>
              <a:ext cx="3760279"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BAB18"/>
                  </a:solidFill>
                  <a:effectLst/>
                  <a:uLnTx/>
                  <a:uFillTx/>
                  <a:latin typeface="CiscoSansTT ExtraLight"/>
                  <a:ea typeface="ＭＳ Ｐゴシック" charset="0"/>
                </a:rPr>
                <a:t>Successful Rollouts, Operational Continuity</a:t>
              </a:r>
            </a:p>
          </p:txBody>
        </p:sp>
      </p:grpSp>
      <p:grpSp>
        <p:nvGrpSpPr>
          <p:cNvPr id="55" name="Group 54">
            <a:extLst>
              <a:ext uri="{FF2B5EF4-FFF2-40B4-BE49-F238E27FC236}">
                <a16:creationId xmlns:a16="http://schemas.microsoft.com/office/drawing/2014/main" id="{892E9198-4E2E-F84C-8FC2-AC25C68E6988}"/>
              </a:ext>
            </a:extLst>
          </p:cNvPr>
          <p:cNvGrpSpPr/>
          <p:nvPr/>
        </p:nvGrpSpPr>
        <p:grpSpPr>
          <a:xfrm>
            <a:off x="5496699" y="2034024"/>
            <a:ext cx="3291841" cy="1062579"/>
            <a:chOff x="5854389" y="2346205"/>
            <a:chExt cx="3291841" cy="1062579"/>
          </a:xfrm>
        </p:grpSpPr>
        <p:sp>
          <p:nvSpPr>
            <p:cNvPr id="56" name="Title 2">
              <a:extLst>
                <a:ext uri="{FF2B5EF4-FFF2-40B4-BE49-F238E27FC236}">
                  <a16:creationId xmlns:a16="http://schemas.microsoft.com/office/drawing/2014/main" id="{9E6324C0-AABC-3A4A-A408-3C384D0804EB}"/>
                </a:ext>
              </a:extLst>
            </p:cNvPr>
            <p:cNvSpPr txBox="1">
              <a:spLocks/>
            </p:cNvSpPr>
            <p:nvPr/>
          </p:nvSpPr>
          <p:spPr bwMode="auto">
            <a:xfrm>
              <a:off x="5854389" y="2346205"/>
              <a:ext cx="3291840" cy="3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iscoSansTT ExtraLight"/>
                  <a:cs typeface="CiscoSansTT Thin" charset="0"/>
                </a:rPr>
                <a:t>Insights &amp; Visibility</a:t>
              </a:r>
            </a:p>
          </p:txBody>
        </p:sp>
        <p:sp>
          <p:nvSpPr>
            <p:cNvPr id="60" name="Title 2">
              <a:extLst>
                <a:ext uri="{FF2B5EF4-FFF2-40B4-BE49-F238E27FC236}">
                  <a16:creationId xmlns:a16="http://schemas.microsoft.com/office/drawing/2014/main" id="{7A081931-8810-2A4A-A8E2-DA27DDD663C4}"/>
                </a:ext>
              </a:extLst>
            </p:cNvPr>
            <p:cNvSpPr txBox="1">
              <a:spLocks/>
            </p:cNvSpPr>
            <p:nvPr/>
          </p:nvSpPr>
          <p:spPr bwMode="auto">
            <a:xfrm>
              <a:off x="5854389" y="2709756"/>
              <a:ext cx="3291840" cy="42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90000"/>
                </a:lnSpc>
                <a:spcBef>
                  <a:spcPct val="0"/>
                </a:spcBef>
                <a:spcAft>
                  <a:spcPct val="0"/>
                </a:spcAft>
                <a:buClrTx/>
                <a:buSzTx/>
                <a:buFontTx/>
                <a:buNone/>
                <a:tabLst>
                  <a:tab pos="1885950" algn="l"/>
                </a:tabLst>
                <a:defRPr/>
              </a:pPr>
              <a:r>
                <a:rPr kumimoji="0" lang="en-US" sz="1200" b="0" i="0" u="none" strike="noStrike" kern="1200" cap="none" spc="0" normalizeH="0" baseline="0" noProof="0" dirty="0">
                  <a:ln>
                    <a:noFill/>
                  </a:ln>
                  <a:solidFill>
                    <a:schemeClr val="bg1">
                      <a:alpha val="80000"/>
                    </a:schemeClr>
                  </a:solidFill>
                  <a:effectLst/>
                  <a:uLnTx/>
                  <a:uFillTx/>
                  <a:latin typeface="CiscoSansTT ExtraLight"/>
                  <a:cs typeface="CiscoSansTT Thin" charset="0"/>
                </a:rPr>
                <a:t>Visibility, Context, Historical </a:t>
              </a:r>
              <a:br>
                <a:rPr kumimoji="0" lang="en-US" sz="1200" b="0" i="0" u="none" strike="noStrike" kern="1200" cap="none" spc="0" normalizeH="0" baseline="0" noProof="0" dirty="0">
                  <a:ln>
                    <a:noFill/>
                  </a:ln>
                  <a:solidFill>
                    <a:schemeClr val="bg1">
                      <a:alpha val="80000"/>
                    </a:schemeClr>
                  </a:solidFill>
                  <a:effectLst/>
                  <a:uLnTx/>
                  <a:uFillTx/>
                  <a:latin typeface="CiscoSansTT ExtraLight"/>
                  <a:cs typeface="CiscoSansTT Thin" charset="0"/>
                </a:rPr>
              </a:br>
              <a:r>
                <a:rPr kumimoji="0" lang="en-US" sz="1200" b="0" i="0" u="none" strike="noStrike" kern="1200" cap="none" spc="0" normalizeH="0" baseline="0" noProof="0" dirty="0">
                  <a:ln>
                    <a:noFill/>
                  </a:ln>
                  <a:solidFill>
                    <a:schemeClr val="bg1">
                      <a:alpha val="80000"/>
                    </a:schemeClr>
                  </a:solidFill>
                  <a:effectLst/>
                  <a:uLnTx/>
                  <a:uFillTx/>
                  <a:latin typeface="CiscoSansTT ExtraLight"/>
                  <a:cs typeface="CiscoSansTT Thin" charset="0"/>
                </a:rPr>
                <a:t>Insights, Prediction</a:t>
              </a:r>
            </a:p>
          </p:txBody>
        </p:sp>
        <p:sp>
          <p:nvSpPr>
            <p:cNvPr id="61" name="TextBox 60">
              <a:extLst>
                <a:ext uri="{FF2B5EF4-FFF2-40B4-BE49-F238E27FC236}">
                  <a16:creationId xmlns:a16="http://schemas.microsoft.com/office/drawing/2014/main" id="{7654DE2C-83D9-1340-8E1F-E5CE1ED741D0}"/>
                </a:ext>
              </a:extLst>
            </p:cNvPr>
            <p:cNvSpPr txBox="1"/>
            <p:nvPr/>
          </p:nvSpPr>
          <p:spPr>
            <a:xfrm>
              <a:off x="5854390" y="3101007"/>
              <a:ext cx="3291840"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BCEB"/>
                  </a:solidFill>
                  <a:effectLst/>
                  <a:uLnTx/>
                  <a:uFillTx/>
                  <a:latin typeface="CiscoSansTT ExtraLight"/>
                  <a:ea typeface="ＭＳ Ｐゴシック" charset="0"/>
                </a:rPr>
                <a:t>Minimize Downtime, User Productivity</a:t>
              </a:r>
            </a:p>
          </p:txBody>
        </p:sp>
      </p:grpSp>
      <p:grpSp>
        <p:nvGrpSpPr>
          <p:cNvPr id="62" name="Group 61">
            <a:extLst>
              <a:ext uri="{FF2B5EF4-FFF2-40B4-BE49-F238E27FC236}">
                <a16:creationId xmlns:a16="http://schemas.microsoft.com/office/drawing/2014/main" id="{73FFF63D-E2A4-1F43-9FAF-43D544EBBC60}"/>
              </a:ext>
            </a:extLst>
          </p:cNvPr>
          <p:cNvGrpSpPr/>
          <p:nvPr/>
        </p:nvGrpSpPr>
        <p:grpSpPr>
          <a:xfrm>
            <a:off x="5496699" y="3441517"/>
            <a:ext cx="3291842" cy="1062581"/>
            <a:chOff x="5854389" y="3713873"/>
            <a:chExt cx="3291842" cy="1062581"/>
          </a:xfrm>
        </p:grpSpPr>
        <p:sp>
          <p:nvSpPr>
            <p:cNvPr id="63" name="Title 2">
              <a:extLst>
                <a:ext uri="{FF2B5EF4-FFF2-40B4-BE49-F238E27FC236}">
                  <a16:creationId xmlns:a16="http://schemas.microsoft.com/office/drawing/2014/main" id="{D3AABBF9-3B53-7B47-A331-52FE74B51CCC}"/>
                </a:ext>
              </a:extLst>
            </p:cNvPr>
            <p:cNvSpPr txBox="1">
              <a:spLocks/>
            </p:cNvSpPr>
            <p:nvPr/>
          </p:nvSpPr>
          <p:spPr bwMode="auto">
            <a:xfrm>
              <a:off x="5854389" y="4077424"/>
              <a:ext cx="3291840" cy="42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bg1">
                      <a:alpha val="80000"/>
                    </a:schemeClr>
                  </a:solidFill>
                  <a:effectLst/>
                  <a:uLnTx/>
                  <a:uFillTx/>
                  <a:latin typeface="CiscoSansTT ExtraLight"/>
                  <a:cs typeface="CiscoSansTT Thin" charset="0"/>
                </a:rPr>
                <a:t>Guided Remediation, Automated Updates, System optimization </a:t>
              </a:r>
            </a:p>
          </p:txBody>
        </p:sp>
        <p:sp>
          <p:nvSpPr>
            <p:cNvPr id="64" name="Title 2">
              <a:extLst>
                <a:ext uri="{FF2B5EF4-FFF2-40B4-BE49-F238E27FC236}">
                  <a16:creationId xmlns:a16="http://schemas.microsoft.com/office/drawing/2014/main" id="{41E5CA71-D068-1848-B02A-00573BA9E24C}"/>
                </a:ext>
              </a:extLst>
            </p:cNvPr>
            <p:cNvSpPr txBox="1">
              <a:spLocks/>
            </p:cNvSpPr>
            <p:nvPr/>
          </p:nvSpPr>
          <p:spPr bwMode="auto">
            <a:xfrm>
              <a:off x="5854389" y="3713873"/>
              <a:ext cx="3291840" cy="3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sp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iscoSansTT ExtraLight"/>
                  <a:cs typeface="CiscoSansTT Thin" charset="0"/>
                </a:rPr>
                <a:t>Corrective Actions</a:t>
              </a:r>
            </a:p>
          </p:txBody>
        </p:sp>
        <p:sp>
          <p:nvSpPr>
            <p:cNvPr id="65" name="TextBox 64">
              <a:extLst>
                <a:ext uri="{FF2B5EF4-FFF2-40B4-BE49-F238E27FC236}">
                  <a16:creationId xmlns:a16="http://schemas.microsoft.com/office/drawing/2014/main" id="{E8D5DE0C-5C4C-F743-8F36-F282E9B46A87}"/>
                </a:ext>
              </a:extLst>
            </p:cNvPr>
            <p:cNvSpPr txBox="1"/>
            <p:nvPr/>
          </p:nvSpPr>
          <p:spPr>
            <a:xfrm>
              <a:off x="5854391" y="4468677"/>
              <a:ext cx="3291840"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6EBE4A"/>
                  </a:solidFill>
                  <a:effectLst/>
                  <a:uLnTx/>
                  <a:uFillTx/>
                  <a:latin typeface="CiscoSansTT ExtraLight"/>
                  <a:ea typeface="ＭＳ Ｐゴシック" charset="0"/>
                </a:rPr>
                <a:t>IT Productivity</a:t>
              </a:r>
            </a:p>
          </p:txBody>
        </p:sp>
      </p:grpSp>
      <p:grpSp>
        <p:nvGrpSpPr>
          <p:cNvPr id="66" name="Group 65">
            <a:extLst>
              <a:ext uri="{FF2B5EF4-FFF2-40B4-BE49-F238E27FC236}">
                <a16:creationId xmlns:a16="http://schemas.microsoft.com/office/drawing/2014/main" id="{D81F9712-0FEC-9E44-826C-B497565CD6F0}"/>
              </a:ext>
            </a:extLst>
          </p:cNvPr>
          <p:cNvGrpSpPr/>
          <p:nvPr/>
        </p:nvGrpSpPr>
        <p:grpSpPr>
          <a:xfrm>
            <a:off x="4577416" y="793845"/>
            <a:ext cx="774054" cy="774054"/>
            <a:chOff x="4577416" y="539585"/>
            <a:chExt cx="774054" cy="774054"/>
          </a:xfrm>
        </p:grpSpPr>
        <p:sp>
          <p:nvSpPr>
            <p:cNvPr id="67" name="Oval 66">
              <a:extLst>
                <a:ext uri="{FF2B5EF4-FFF2-40B4-BE49-F238E27FC236}">
                  <a16:creationId xmlns:a16="http://schemas.microsoft.com/office/drawing/2014/main" id="{DA142BC5-5230-4B43-942C-CA6A04E602A6}"/>
                </a:ext>
              </a:extLst>
            </p:cNvPr>
            <p:cNvSpPr/>
            <p:nvPr/>
          </p:nvSpPr>
          <p:spPr>
            <a:xfrm>
              <a:off x="4577416" y="539585"/>
              <a:ext cx="774054" cy="774054"/>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68" name="Group 4">
              <a:extLst>
                <a:ext uri="{FF2B5EF4-FFF2-40B4-BE49-F238E27FC236}">
                  <a16:creationId xmlns:a16="http://schemas.microsoft.com/office/drawing/2014/main" id="{88B42303-B6AB-FC42-80DE-496142B46884}"/>
                </a:ext>
              </a:extLst>
            </p:cNvPr>
            <p:cNvGrpSpPr>
              <a:grpSpLocks noChangeAspect="1"/>
            </p:cNvGrpSpPr>
            <p:nvPr/>
          </p:nvGrpSpPr>
          <p:grpSpPr bwMode="auto">
            <a:xfrm>
              <a:off x="4631794" y="594976"/>
              <a:ext cx="665298" cy="663272"/>
              <a:chOff x="1238" y="-17"/>
              <a:chExt cx="3284" cy="3274"/>
            </a:xfrm>
          </p:grpSpPr>
          <p:sp>
            <p:nvSpPr>
              <p:cNvPr id="69" name="Freeform 5">
                <a:extLst>
                  <a:ext uri="{FF2B5EF4-FFF2-40B4-BE49-F238E27FC236}">
                    <a16:creationId xmlns:a16="http://schemas.microsoft.com/office/drawing/2014/main" id="{F2AA7324-FE26-3F47-937B-74DB243154BF}"/>
                  </a:ext>
                </a:extLst>
              </p:cNvPr>
              <p:cNvSpPr>
                <a:spLocks/>
              </p:cNvSpPr>
              <p:nvPr/>
            </p:nvSpPr>
            <p:spPr bwMode="auto">
              <a:xfrm>
                <a:off x="1238" y="1495"/>
                <a:ext cx="1764" cy="1396"/>
              </a:xfrm>
              <a:custGeom>
                <a:avLst/>
                <a:gdLst>
                  <a:gd name="T0" fmla="*/ 1939 w 6080"/>
                  <a:gd name="T1" fmla="*/ 72 h 4813"/>
                  <a:gd name="T2" fmla="*/ 1789 w 6080"/>
                  <a:gd name="T3" fmla="*/ 20 h 4813"/>
                  <a:gd name="T4" fmla="*/ 1543 w 6080"/>
                  <a:gd name="T5" fmla="*/ 37 h 4813"/>
                  <a:gd name="T6" fmla="*/ 1337 w 6080"/>
                  <a:gd name="T7" fmla="*/ 193 h 4813"/>
                  <a:gd name="T8" fmla="*/ 134 w 6080"/>
                  <a:gd name="T9" fmla="*/ 1957 h 4813"/>
                  <a:gd name="T10" fmla="*/ 249 w 6080"/>
                  <a:gd name="T11" fmla="*/ 2557 h 4813"/>
                  <a:gd name="T12" fmla="*/ 849 w 6080"/>
                  <a:gd name="T13" fmla="*/ 2443 h 4813"/>
                  <a:gd name="T14" fmla="*/ 1423 w 6080"/>
                  <a:gd name="T15" fmla="*/ 1600 h 4813"/>
                  <a:gd name="T16" fmla="*/ 1609 w 6080"/>
                  <a:gd name="T17" fmla="*/ 2136 h 4813"/>
                  <a:gd name="T18" fmla="*/ 2548 w 6080"/>
                  <a:gd name="T19" fmla="*/ 3529 h 4813"/>
                  <a:gd name="T20" fmla="*/ 3942 w 6080"/>
                  <a:gd name="T21" fmla="*/ 4468 h 4813"/>
                  <a:gd name="T22" fmla="*/ 5648 w 6080"/>
                  <a:gd name="T23" fmla="*/ 4813 h 4813"/>
                  <a:gd name="T24" fmla="*/ 6080 w 6080"/>
                  <a:gd name="T25" fmla="*/ 4381 h 4813"/>
                  <a:gd name="T26" fmla="*/ 5648 w 6080"/>
                  <a:gd name="T27" fmla="*/ 3948 h 4813"/>
                  <a:gd name="T28" fmla="*/ 2261 w 6080"/>
                  <a:gd name="T29" fmla="*/ 1384 h 4813"/>
                  <a:gd name="T30" fmla="*/ 3212 w 6080"/>
                  <a:gd name="T31" fmla="*/ 2088 h 4813"/>
                  <a:gd name="T32" fmla="*/ 3817 w 6080"/>
                  <a:gd name="T33" fmla="*/ 1998 h 4813"/>
                  <a:gd name="T34" fmla="*/ 3902 w 6080"/>
                  <a:gd name="T35" fmla="*/ 1741 h 4813"/>
                  <a:gd name="T36" fmla="*/ 3727 w 6080"/>
                  <a:gd name="T37" fmla="*/ 1394 h 4813"/>
                  <a:gd name="T38" fmla="*/ 3559 w 6080"/>
                  <a:gd name="T39" fmla="*/ 1269 h 4813"/>
                  <a:gd name="T40" fmla="*/ 3154 w 6080"/>
                  <a:gd name="T41" fmla="*/ 970 h 4813"/>
                  <a:gd name="T42" fmla="*/ 2656 w 6080"/>
                  <a:gd name="T43" fmla="*/ 602 h 4813"/>
                  <a:gd name="T44" fmla="*/ 2213 w 6080"/>
                  <a:gd name="T45" fmla="*/ 273 h 4813"/>
                  <a:gd name="T46" fmla="*/ 2070 w 6080"/>
                  <a:gd name="T47" fmla="*/ 168 h 4813"/>
                  <a:gd name="T48" fmla="*/ 1939 w 6080"/>
                  <a:gd name="T49" fmla="*/ 72 h 4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0" h="4813">
                    <a:moveTo>
                      <a:pt x="1939" y="72"/>
                    </a:moveTo>
                    <a:cubicBezTo>
                      <a:pt x="1893" y="43"/>
                      <a:pt x="1843" y="33"/>
                      <a:pt x="1789" y="20"/>
                    </a:cubicBezTo>
                    <a:cubicBezTo>
                      <a:pt x="1708" y="0"/>
                      <a:pt x="1621" y="7"/>
                      <a:pt x="1543" y="37"/>
                    </a:cubicBezTo>
                    <a:cubicBezTo>
                      <a:pt x="1460" y="69"/>
                      <a:pt x="1387" y="119"/>
                      <a:pt x="1337" y="193"/>
                    </a:cubicBezTo>
                    <a:cubicBezTo>
                      <a:pt x="134" y="1957"/>
                      <a:pt x="134" y="1957"/>
                      <a:pt x="134" y="1957"/>
                    </a:cubicBezTo>
                    <a:cubicBezTo>
                      <a:pt x="0" y="2154"/>
                      <a:pt x="51" y="2423"/>
                      <a:pt x="249" y="2557"/>
                    </a:cubicBezTo>
                    <a:cubicBezTo>
                      <a:pt x="446" y="2691"/>
                      <a:pt x="715" y="2640"/>
                      <a:pt x="849" y="2443"/>
                    </a:cubicBezTo>
                    <a:cubicBezTo>
                      <a:pt x="1423" y="1600"/>
                      <a:pt x="1423" y="1600"/>
                      <a:pt x="1423" y="1600"/>
                    </a:cubicBezTo>
                    <a:cubicBezTo>
                      <a:pt x="1473" y="1782"/>
                      <a:pt x="1535" y="1960"/>
                      <a:pt x="1609" y="2136"/>
                    </a:cubicBezTo>
                    <a:cubicBezTo>
                      <a:pt x="1830" y="2658"/>
                      <a:pt x="2146" y="3126"/>
                      <a:pt x="2548" y="3529"/>
                    </a:cubicBezTo>
                    <a:cubicBezTo>
                      <a:pt x="2951" y="3931"/>
                      <a:pt x="3420" y="4247"/>
                      <a:pt x="3942" y="4468"/>
                    </a:cubicBezTo>
                    <a:cubicBezTo>
                      <a:pt x="4482" y="4697"/>
                      <a:pt x="5057" y="4813"/>
                      <a:pt x="5648" y="4813"/>
                    </a:cubicBezTo>
                    <a:cubicBezTo>
                      <a:pt x="5887" y="4813"/>
                      <a:pt x="6080" y="4619"/>
                      <a:pt x="6080" y="4381"/>
                    </a:cubicBezTo>
                    <a:cubicBezTo>
                      <a:pt x="6080" y="4142"/>
                      <a:pt x="5887" y="3948"/>
                      <a:pt x="5648" y="3948"/>
                    </a:cubicBezTo>
                    <a:cubicBezTo>
                      <a:pt x="4038" y="3948"/>
                      <a:pt x="2678" y="2862"/>
                      <a:pt x="2261" y="1384"/>
                    </a:cubicBezTo>
                    <a:cubicBezTo>
                      <a:pt x="3212" y="2088"/>
                      <a:pt x="3212" y="2088"/>
                      <a:pt x="3212" y="2088"/>
                    </a:cubicBezTo>
                    <a:cubicBezTo>
                      <a:pt x="3404" y="2230"/>
                      <a:pt x="3675" y="2190"/>
                      <a:pt x="3817" y="1998"/>
                    </a:cubicBezTo>
                    <a:cubicBezTo>
                      <a:pt x="3874" y="1921"/>
                      <a:pt x="3902" y="1831"/>
                      <a:pt x="3902" y="1741"/>
                    </a:cubicBezTo>
                    <a:cubicBezTo>
                      <a:pt x="3902" y="1609"/>
                      <a:pt x="3841" y="1478"/>
                      <a:pt x="3727" y="1394"/>
                    </a:cubicBezTo>
                    <a:cubicBezTo>
                      <a:pt x="3671" y="1352"/>
                      <a:pt x="3615" y="1311"/>
                      <a:pt x="3559" y="1269"/>
                    </a:cubicBezTo>
                    <a:cubicBezTo>
                      <a:pt x="3424" y="1170"/>
                      <a:pt x="3289" y="1070"/>
                      <a:pt x="3154" y="970"/>
                    </a:cubicBezTo>
                    <a:cubicBezTo>
                      <a:pt x="2988" y="847"/>
                      <a:pt x="2822" y="724"/>
                      <a:pt x="2656" y="602"/>
                    </a:cubicBezTo>
                    <a:cubicBezTo>
                      <a:pt x="2509" y="492"/>
                      <a:pt x="2361" y="383"/>
                      <a:pt x="2213" y="273"/>
                    </a:cubicBezTo>
                    <a:cubicBezTo>
                      <a:pt x="2165" y="238"/>
                      <a:pt x="2116" y="205"/>
                      <a:pt x="2070" y="168"/>
                    </a:cubicBezTo>
                    <a:cubicBezTo>
                      <a:pt x="2029" y="134"/>
                      <a:pt x="1986" y="101"/>
                      <a:pt x="1939" y="7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0" name="Freeform 6">
                <a:extLst>
                  <a:ext uri="{FF2B5EF4-FFF2-40B4-BE49-F238E27FC236}">
                    <a16:creationId xmlns:a16="http://schemas.microsoft.com/office/drawing/2014/main" id="{411C5389-A12C-F94A-8297-1C56A63A44BB}"/>
                  </a:ext>
                </a:extLst>
              </p:cNvPr>
              <p:cNvSpPr>
                <a:spLocks/>
              </p:cNvSpPr>
              <p:nvPr/>
            </p:nvSpPr>
            <p:spPr bwMode="auto">
              <a:xfrm>
                <a:off x="2754" y="1494"/>
                <a:ext cx="1397" cy="1763"/>
              </a:xfrm>
              <a:custGeom>
                <a:avLst/>
                <a:gdLst>
                  <a:gd name="T0" fmla="*/ 71 w 4812"/>
                  <a:gd name="T1" fmla="*/ 4141 h 6080"/>
                  <a:gd name="T2" fmla="*/ 19 w 4812"/>
                  <a:gd name="T3" fmla="*/ 4291 h 6080"/>
                  <a:gd name="T4" fmla="*/ 36 w 4812"/>
                  <a:gd name="T5" fmla="*/ 4537 h 6080"/>
                  <a:gd name="T6" fmla="*/ 192 w 4812"/>
                  <a:gd name="T7" fmla="*/ 4743 h 6080"/>
                  <a:gd name="T8" fmla="*/ 1956 w 4812"/>
                  <a:gd name="T9" fmla="*/ 5946 h 6080"/>
                  <a:gd name="T10" fmla="*/ 2556 w 4812"/>
                  <a:gd name="T11" fmla="*/ 5832 h 6080"/>
                  <a:gd name="T12" fmla="*/ 2442 w 4812"/>
                  <a:gd name="T13" fmla="*/ 5231 h 6080"/>
                  <a:gd name="T14" fmla="*/ 1599 w 4812"/>
                  <a:gd name="T15" fmla="*/ 4658 h 6080"/>
                  <a:gd name="T16" fmla="*/ 2135 w 4812"/>
                  <a:gd name="T17" fmla="*/ 4471 h 6080"/>
                  <a:gd name="T18" fmla="*/ 3528 w 4812"/>
                  <a:gd name="T19" fmla="*/ 3532 h 6080"/>
                  <a:gd name="T20" fmla="*/ 4467 w 4812"/>
                  <a:gd name="T21" fmla="*/ 2139 h 6080"/>
                  <a:gd name="T22" fmla="*/ 4812 w 4812"/>
                  <a:gd name="T23" fmla="*/ 432 h 6080"/>
                  <a:gd name="T24" fmla="*/ 4380 w 4812"/>
                  <a:gd name="T25" fmla="*/ 0 h 6080"/>
                  <a:gd name="T26" fmla="*/ 3948 w 4812"/>
                  <a:gd name="T27" fmla="*/ 432 h 6080"/>
                  <a:gd name="T28" fmla="*/ 1383 w 4812"/>
                  <a:gd name="T29" fmla="*/ 3820 h 6080"/>
                  <a:gd name="T30" fmla="*/ 2088 w 4812"/>
                  <a:gd name="T31" fmla="*/ 2868 h 6080"/>
                  <a:gd name="T32" fmla="*/ 1997 w 4812"/>
                  <a:gd name="T33" fmla="*/ 2263 h 6080"/>
                  <a:gd name="T34" fmla="*/ 1740 w 4812"/>
                  <a:gd name="T35" fmla="*/ 2178 h 6080"/>
                  <a:gd name="T36" fmla="*/ 1393 w 4812"/>
                  <a:gd name="T37" fmla="*/ 2354 h 6080"/>
                  <a:gd name="T38" fmla="*/ 1269 w 4812"/>
                  <a:gd name="T39" fmla="*/ 2521 h 6080"/>
                  <a:gd name="T40" fmla="*/ 969 w 4812"/>
                  <a:gd name="T41" fmla="*/ 2927 h 6080"/>
                  <a:gd name="T42" fmla="*/ 601 w 4812"/>
                  <a:gd name="T43" fmla="*/ 3424 h 6080"/>
                  <a:gd name="T44" fmla="*/ 272 w 4812"/>
                  <a:gd name="T45" fmla="*/ 3867 h 6080"/>
                  <a:gd name="T46" fmla="*/ 167 w 4812"/>
                  <a:gd name="T47" fmla="*/ 4010 h 6080"/>
                  <a:gd name="T48" fmla="*/ 71 w 4812"/>
                  <a:gd name="T49" fmla="*/ 4141 h 6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12" h="6080">
                    <a:moveTo>
                      <a:pt x="71" y="4141"/>
                    </a:moveTo>
                    <a:cubicBezTo>
                      <a:pt x="43" y="4187"/>
                      <a:pt x="32" y="4237"/>
                      <a:pt x="19" y="4291"/>
                    </a:cubicBezTo>
                    <a:cubicBezTo>
                      <a:pt x="0" y="4372"/>
                      <a:pt x="6" y="4459"/>
                      <a:pt x="36" y="4537"/>
                    </a:cubicBezTo>
                    <a:cubicBezTo>
                      <a:pt x="68" y="4620"/>
                      <a:pt x="118" y="4693"/>
                      <a:pt x="192" y="4743"/>
                    </a:cubicBezTo>
                    <a:cubicBezTo>
                      <a:pt x="1956" y="5946"/>
                      <a:pt x="1956" y="5946"/>
                      <a:pt x="1956" y="5946"/>
                    </a:cubicBezTo>
                    <a:cubicBezTo>
                      <a:pt x="2153" y="6080"/>
                      <a:pt x="2422" y="6029"/>
                      <a:pt x="2556" y="5832"/>
                    </a:cubicBezTo>
                    <a:cubicBezTo>
                      <a:pt x="2691" y="5634"/>
                      <a:pt x="2639" y="5365"/>
                      <a:pt x="2442" y="5231"/>
                    </a:cubicBezTo>
                    <a:cubicBezTo>
                      <a:pt x="1599" y="4658"/>
                      <a:pt x="1599" y="4658"/>
                      <a:pt x="1599" y="4658"/>
                    </a:cubicBezTo>
                    <a:cubicBezTo>
                      <a:pt x="1781" y="4607"/>
                      <a:pt x="1959" y="4545"/>
                      <a:pt x="2135" y="4471"/>
                    </a:cubicBezTo>
                    <a:cubicBezTo>
                      <a:pt x="2657" y="4250"/>
                      <a:pt x="3126" y="3934"/>
                      <a:pt x="3528" y="3532"/>
                    </a:cubicBezTo>
                    <a:cubicBezTo>
                      <a:pt x="3930" y="3129"/>
                      <a:pt x="4246" y="2661"/>
                      <a:pt x="4467" y="2139"/>
                    </a:cubicBezTo>
                    <a:cubicBezTo>
                      <a:pt x="4696" y="1598"/>
                      <a:pt x="4812" y="1024"/>
                      <a:pt x="4812" y="432"/>
                    </a:cubicBezTo>
                    <a:cubicBezTo>
                      <a:pt x="4812" y="193"/>
                      <a:pt x="4618" y="0"/>
                      <a:pt x="4380" y="0"/>
                    </a:cubicBezTo>
                    <a:cubicBezTo>
                      <a:pt x="4141" y="0"/>
                      <a:pt x="3948" y="193"/>
                      <a:pt x="3948" y="432"/>
                    </a:cubicBezTo>
                    <a:cubicBezTo>
                      <a:pt x="3948" y="2042"/>
                      <a:pt x="2861" y="3402"/>
                      <a:pt x="1383" y="3820"/>
                    </a:cubicBezTo>
                    <a:cubicBezTo>
                      <a:pt x="2088" y="2868"/>
                      <a:pt x="2088" y="2868"/>
                      <a:pt x="2088" y="2868"/>
                    </a:cubicBezTo>
                    <a:cubicBezTo>
                      <a:pt x="2230" y="2676"/>
                      <a:pt x="2189" y="2405"/>
                      <a:pt x="1997" y="2263"/>
                    </a:cubicBezTo>
                    <a:cubicBezTo>
                      <a:pt x="1920" y="2206"/>
                      <a:pt x="1830" y="2178"/>
                      <a:pt x="1740" y="2178"/>
                    </a:cubicBezTo>
                    <a:cubicBezTo>
                      <a:pt x="1608" y="2178"/>
                      <a:pt x="1477" y="2239"/>
                      <a:pt x="1393" y="2354"/>
                    </a:cubicBezTo>
                    <a:cubicBezTo>
                      <a:pt x="1351" y="2409"/>
                      <a:pt x="1310" y="2465"/>
                      <a:pt x="1269" y="2521"/>
                    </a:cubicBezTo>
                    <a:cubicBezTo>
                      <a:pt x="1169" y="2656"/>
                      <a:pt x="1069" y="2791"/>
                      <a:pt x="969" y="2927"/>
                    </a:cubicBezTo>
                    <a:cubicBezTo>
                      <a:pt x="846" y="3092"/>
                      <a:pt x="723" y="3258"/>
                      <a:pt x="601" y="3424"/>
                    </a:cubicBezTo>
                    <a:cubicBezTo>
                      <a:pt x="491" y="3572"/>
                      <a:pt x="382" y="3720"/>
                      <a:pt x="272" y="3867"/>
                    </a:cubicBezTo>
                    <a:cubicBezTo>
                      <a:pt x="237" y="3915"/>
                      <a:pt x="204" y="3964"/>
                      <a:pt x="167" y="4010"/>
                    </a:cubicBezTo>
                    <a:cubicBezTo>
                      <a:pt x="133" y="4051"/>
                      <a:pt x="100" y="4095"/>
                      <a:pt x="71" y="414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1" name="Freeform 7">
                <a:extLst>
                  <a:ext uri="{FF2B5EF4-FFF2-40B4-BE49-F238E27FC236}">
                    <a16:creationId xmlns:a16="http://schemas.microsoft.com/office/drawing/2014/main" id="{39752AEB-DF0F-6440-A68D-1117FCCFD4BC}"/>
                  </a:ext>
                </a:extLst>
              </p:cNvPr>
              <p:cNvSpPr>
                <a:spLocks noEditPoints="1"/>
              </p:cNvSpPr>
              <p:nvPr/>
            </p:nvSpPr>
            <p:spPr bwMode="auto">
              <a:xfrm>
                <a:off x="2749" y="2602"/>
                <a:ext cx="469" cy="289"/>
              </a:xfrm>
              <a:custGeom>
                <a:avLst/>
                <a:gdLst>
                  <a:gd name="T0" fmla="*/ 95 w 1617"/>
                  <a:gd name="T1" fmla="*/ 810 h 996"/>
                  <a:gd name="T2" fmla="*/ 420 w 1617"/>
                  <a:gd name="T3" fmla="*/ 995 h 996"/>
                  <a:gd name="T4" fmla="*/ 424 w 1617"/>
                  <a:gd name="T5" fmla="*/ 995 h 996"/>
                  <a:gd name="T6" fmla="*/ 444 w 1617"/>
                  <a:gd name="T7" fmla="*/ 996 h 996"/>
                  <a:gd name="T8" fmla="*/ 446 w 1617"/>
                  <a:gd name="T9" fmla="*/ 996 h 996"/>
                  <a:gd name="T10" fmla="*/ 451 w 1617"/>
                  <a:gd name="T11" fmla="*/ 996 h 996"/>
                  <a:gd name="T12" fmla="*/ 452 w 1617"/>
                  <a:gd name="T13" fmla="*/ 996 h 996"/>
                  <a:gd name="T14" fmla="*/ 451 w 1617"/>
                  <a:gd name="T15" fmla="*/ 996 h 996"/>
                  <a:gd name="T16" fmla="*/ 1617 w 1617"/>
                  <a:gd name="T17" fmla="*/ 838 h 996"/>
                  <a:gd name="T18" fmla="*/ 1061 w 1617"/>
                  <a:gd name="T19" fmla="*/ 459 h 996"/>
                  <a:gd name="T20" fmla="*/ 1401 w 1617"/>
                  <a:gd name="T21" fmla="*/ 0 h 996"/>
                  <a:gd name="T22" fmla="*/ 664 w 1617"/>
                  <a:gd name="T23" fmla="*/ 125 h 996"/>
                  <a:gd name="T24" fmla="*/ 452 w 1617"/>
                  <a:gd name="T25" fmla="*/ 131 h 996"/>
                  <a:gd name="T26" fmla="*/ 448 w 1617"/>
                  <a:gd name="T27" fmla="*/ 131 h 996"/>
                  <a:gd name="T28" fmla="*/ 447 w 1617"/>
                  <a:gd name="T29" fmla="*/ 131 h 996"/>
                  <a:gd name="T30" fmla="*/ 446 w 1617"/>
                  <a:gd name="T31" fmla="*/ 131 h 996"/>
                  <a:gd name="T32" fmla="*/ 438 w 1617"/>
                  <a:gd name="T33" fmla="*/ 132 h 996"/>
                  <a:gd name="T34" fmla="*/ 422 w 1617"/>
                  <a:gd name="T35" fmla="*/ 132 h 996"/>
                  <a:gd name="T36" fmla="*/ 414 w 1617"/>
                  <a:gd name="T37" fmla="*/ 133 h 996"/>
                  <a:gd name="T38" fmla="*/ 397 w 1617"/>
                  <a:gd name="T39" fmla="*/ 134 h 996"/>
                  <a:gd name="T40" fmla="*/ 391 w 1617"/>
                  <a:gd name="T41" fmla="*/ 135 h 996"/>
                  <a:gd name="T42" fmla="*/ 371 w 1617"/>
                  <a:gd name="T43" fmla="*/ 138 h 996"/>
                  <a:gd name="T44" fmla="*/ 367 w 1617"/>
                  <a:gd name="T45" fmla="*/ 139 h 996"/>
                  <a:gd name="T46" fmla="*/ 345 w 1617"/>
                  <a:gd name="T47" fmla="*/ 143 h 996"/>
                  <a:gd name="T48" fmla="*/ 343 w 1617"/>
                  <a:gd name="T49" fmla="*/ 144 h 996"/>
                  <a:gd name="T50" fmla="*/ 272 w 1617"/>
                  <a:gd name="T51" fmla="*/ 168 h 996"/>
                  <a:gd name="T52" fmla="*/ 80 w 1617"/>
                  <a:gd name="T53" fmla="*/ 334 h 996"/>
                  <a:gd name="T54" fmla="*/ 32 w 1617"/>
                  <a:gd name="T55" fmla="*/ 451 h 996"/>
                  <a:gd name="T56" fmla="*/ 95 w 1617"/>
                  <a:gd name="T57" fmla="*/ 810 h 996"/>
                  <a:gd name="T58" fmla="*/ 458 w 1617"/>
                  <a:gd name="T59" fmla="*/ 996 h 996"/>
                  <a:gd name="T60" fmla="*/ 535 w 1617"/>
                  <a:gd name="T61" fmla="*/ 987 h 996"/>
                  <a:gd name="T62" fmla="*/ 458 w 1617"/>
                  <a:gd name="T63" fmla="*/ 99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7" h="996">
                    <a:moveTo>
                      <a:pt x="95" y="810"/>
                    </a:moveTo>
                    <a:cubicBezTo>
                      <a:pt x="169" y="917"/>
                      <a:pt x="290" y="987"/>
                      <a:pt x="420" y="995"/>
                    </a:cubicBezTo>
                    <a:cubicBezTo>
                      <a:pt x="422" y="995"/>
                      <a:pt x="423" y="995"/>
                      <a:pt x="424" y="995"/>
                    </a:cubicBezTo>
                    <a:cubicBezTo>
                      <a:pt x="431" y="996"/>
                      <a:pt x="438" y="996"/>
                      <a:pt x="444" y="996"/>
                    </a:cubicBezTo>
                    <a:cubicBezTo>
                      <a:pt x="445" y="996"/>
                      <a:pt x="446" y="996"/>
                      <a:pt x="446" y="996"/>
                    </a:cubicBezTo>
                    <a:cubicBezTo>
                      <a:pt x="448" y="996"/>
                      <a:pt x="449" y="996"/>
                      <a:pt x="451" y="996"/>
                    </a:cubicBezTo>
                    <a:cubicBezTo>
                      <a:pt x="451" y="996"/>
                      <a:pt x="452" y="996"/>
                      <a:pt x="452" y="996"/>
                    </a:cubicBezTo>
                    <a:cubicBezTo>
                      <a:pt x="452" y="996"/>
                      <a:pt x="451" y="996"/>
                      <a:pt x="451" y="996"/>
                    </a:cubicBezTo>
                    <a:cubicBezTo>
                      <a:pt x="849" y="995"/>
                      <a:pt x="1240" y="942"/>
                      <a:pt x="1617" y="838"/>
                    </a:cubicBezTo>
                    <a:cubicBezTo>
                      <a:pt x="1061" y="459"/>
                      <a:pt x="1061" y="459"/>
                      <a:pt x="1061" y="459"/>
                    </a:cubicBezTo>
                    <a:cubicBezTo>
                      <a:pt x="1401" y="0"/>
                      <a:pt x="1401" y="0"/>
                      <a:pt x="1401" y="0"/>
                    </a:cubicBezTo>
                    <a:cubicBezTo>
                      <a:pt x="1164" y="66"/>
                      <a:pt x="918" y="109"/>
                      <a:pt x="664" y="125"/>
                    </a:cubicBezTo>
                    <a:cubicBezTo>
                      <a:pt x="582" y="124"/>
                      <a:pt x="497" y="131"/>
                      <a:pt x="452" y="131"/>
                    </a:cubicBezTo>
                    <a:cubicBezTo>
                      <a:pt x="451" y="131"/>
                      <a:pt x="449" y="131"/>
                      <a:pt x="448" y="131"/>
                    </a:cubicBezTo>
                    <a:cubicBezTo>
                      <a:pt x="448" y="131"/>
                      <a:pt x="447" y="131"/>
                      <a:pt x="447" y="131"/>
                    </a:cubicBezTo>
                    <a:cubicBezTo>
                      <a:pt x="447" y="131"/>
                      <a:pt x="446" y="131"/>
                      <a:pt x="446" y="131"/>
                    </a:cubicBezTo>
                    <a:cubicBezTo>
                      <a:pt x="443" y="131"/>
                      <a:pt x="441" y="132"/>
                      <a:pt x="438" y="132"/>
                    </a:cubicBezTo>
                    <a:cubicBezTo>
                      <a:pt x="433" y="132"/>
                      <a:pt x="427" y="132"/>
                      <a:pt x="422" y="132"/>
                    </a:cubicBezTo>
                    <a:cubicBezTo>
                      <a:pt x="420" y="132"/>
                      <a:pt x="417" y="132"/>
                      <a:pt x="414" y="133"/>
                    </a:cubicBezTo>
                    <a:cubicBezTo>
                      <a:pt x="409" y="133"/>
                      <a:pt x="403" y="134"/>
                      <a:pt x="397" y="134"/>
                    </a:cubicBezTo>
                    <a:cubicBezTo>
                      <a:pt x="395" y="134"/>
                      <a:pt x="393" y="135"/>
                      <a:pt x="391" y="135"/>
                    </a:cubicBezTo>
                    <a:cubicBezTo>
                      <a:pt x="384" y="136"/>
                      <a:pt x="378" y="137"/>
                      <a:pt x="371" y="138"/>
                    </a:cubicBezTo>
                    <a:cubicBezTo>
                      <a:pt x="370" y="138"/>
                      <a:pt x="368" y="138"/>
                      <a:pt x="367" y="139"/>
                    </a:cubicBezTo>
                    <a:cubicBezTo>
                      <a:pt x="360" y="140"/>
                      <a:pt x="352" y="142"/>
                      <a:pt x="345" y="143"/>
                    </a:cubicBezTo>
                    <a:cubicBezTo>
                      <a:pt x="344" y="144"/>
                      <a:pt x="344" y="144"/>
                      <a:pt x="343" y="144"/>
                    </a:cubicBezTo>
                    <a:cubicBezTo>
                      <a:pt x="319" y="150"/>
                      <a:pt x="295" y="158"/>
                      <a:pt x="272" y="168"/>
                    </a:cubicBezTo>
                    <a:cubicBezTo>
                      <a:pt x="193" y="202"/>
                      <a:pt x="126" y="261"/>
                      <a:pt x="80" y="334"/>
                    </a:cubicBezTo>
                    <a:cubicBezTo>
                      <a:pt x="57" y="370"/>
                      <a:pt x="44" y="410"/>
                      <a:pt x="32" y="451"/>
                    </a:cubicBezTo>
                    <a:cubicBezTo>
                      <a:pt x="0" y="572"/>
                      <a:pt x="23" y="707"/>
                      <a:pt x="95" y="810"/>
                    </a:cubicBezTo>
                    <a:close/>
                    <a:moveTo>
                      <a:pt x="458" y="996"/>
                    </a:moveTo>
                    <a:cubicBezTo>
                      <a:pt x="480" y="995"/>
                      <a:pt x="506" y="992"/>
                      <a:pt x="535" y="987"/>
                    </a:cubicBezTo>
                    <a:cubicBezTo>
                      <a:pt x="510" y="992"/>
                      <a:pt x="484" y="995"/>
                      <a:pt x="458" y="996"/>
                    </a:cubicBez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2" name="Freeform 8">
                <a:extLst>
                  <a:ext uri="{FF2B5EF4-FFF2-40B4-BE49-F238E27FC236}">
                    <a16:creationId xmlns:a16="http://schemas.microsoft.com/office/drawing/2014/main" id="{D6DBF179-3C60-A943-B304-5131A5ABFF81}"/>
                  </a:ext>
                </a:extLst>
              </p:cNvPr>
              <p:cNvSpPr>
                <a:spLocks/>
              </p:cNvSpPr>
              <p:nvPr/>
            </p:nvSpPr>
            <p:spPr bwMode="auto">
              <a:xfrm>
                <a:off x="2748" y="2640"/>
                <a:ext cx="309" cy="251"/>
              </a:xfrm>
              <a:custGeom>
                <a:avLst/>
                <a:gdLst>
                  <a:gd name="T0" fmla="*/ 84 w 1065"/>
                  <a:gd name="T1" fmla="*/ 203 h 865"/>
                  <a:gd name="T2" fmla="*/ 32 w 1065"/>
                  <a:gd name="T3" fmla="*/ 320 h 865"/>
                  <a:gd name="T4" fmla="*/ 95 w 1065"/>
                  <a:gd name="T5" fmla="*/ 679 h 865"/>
                  <a:gd name="T6" fmla="*/ 424 w 1065"/>
                  <a:gd name="T7" fmla="*/ 864 h 865"/>
                  <a:gd name="T8" fmla="*/ 428 w 1065"/>
                  <a:gd name="T9" fmla="*/ 864 h 865"/>
                  <a:gd name="T10" fmla="*/ 448 w 1065"/>
                  <a:gd name="T11" fmla="*/ 865 h 865"/>
                  <a:gd name="T12" fmla="*/ 450 w 1065"/>
                  <a:gd name="T13" fmla="*/ 865 h 865"/>
                  <a:gd name="T14" fmla="*/ 455 w 1065"/>
                  <a:gd name="T15" fmla="*/ 865 h 865"/>
                  <a:gd name="T16" fmla="*/ 797 w 1065"/>
                  <a:gd name="T17" fmla="*/ 690 h 865"/>
                  <a:gd name="T18" fmla="*/ 1065 w 1065"/>
                  <a:gd name="T19" fmla="*/ 328 h 865"/>
                  <a:gd name="T20" fmla="*/ 693 w 1065"/>
                  <a:gd name="T21" fmla="*/ 75 h 865"/>
                  <a:gd name="T22" fmla="*/ 451 w 1065"/>
                  <a:gd name="T23" fmla="*/ 0 h 865"/>
                  <a:gd name="T24" fmla="*/ 450 w 1065"/>
                  <a:gd name="T25" fmla="*/ 0 h 865"/>
                  <a:gd name="T26" fmla="*/ 442 w 1065"/>
                  <a:gd name="T27" fmla="*/ 1 h 865"/>
                  <a:gd name="T28" fmla="*/ 426 w 1065"/>
                  <a:gd name="T29" fmla="*/ 1 h 865"/>
                  <a:gd name="T30" fmla="*/ 418 w 1065"/>
                  <a:gd name="T31" fmla="*/ 2 h 865"/>
                  <a:gd name="T32" fmla="*/ 401 w 1065"/>
                  <a:gd name="T33" fmla="*/ 3 h 865"/>
                  <a:gd name="T34" fmla="*/ 395 w 1065"/>
                  <a:gd name="T35" fmla="*/ 4 h 865"/>
                  <a:gd name="T36" fmla="*/ 375 w 1065"/>
                  <a:gd name="T37" fmla="*/ 7 h 865"/>
                  <a:gd name="T38" fmla="*/ 371 w 1065"/>
                  <a:gd name="T39" fmla="*/ 8 h 865"/>
                  <a:gd name="T40" fmla="*/ 349 w 1065"/>
                  <a:gd name="T41" fmla="*/ 12 h 865"/>
                  <a:gd name="T42" fmla="*/ 347 w 1065"/>
                  <a:gd name="T43" fmla="*/ 13 h 865"/>
                  <a:gd name="T44" fmla="*/ 276 w 1065"/>
                  <a:gd name="T45" fmla="*/ 37 h 865"/>
                  <a:gd name="T46" fmla="*/ 84 w 1065"/>
                  <a:gd name="T47" fmla="*/ 203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5" h="865">
                    <a:moveTo>
                      <a:pt x="84" y="203"/>
                    </a:moveTo>
                    <a:cubicBezTo>
                      <a:pt x="61" y="239"/>
                      <a:pt x="44" y="279"/>
                      <a:pt x="32" y="320"/>
                    </a:cubicBezTo>
                    <a:cubicBezTo>
                      <a:pt x="0" y="441"/>
                      <a:pt x="23" y="576"/>
                      <a:pt x="95" y="679"/>
                    </a:cubicBezTo>
                    <a:cubicBezTo>
                      <a:pt x="169" y="786"/>
                      <a:pt x="294" y="856"/>
                      <a:pt x="424" y="864"/>
                    </a:cubicBezTo>
                    <a:cubicBezTo>
                      <a:pt x="426" y="864"/>
                      <a:pt x="427" y="864"/>
                      <a:pt x="428" y="864"/>
                    </a:cubicBezTo>
                    <a:cubicBezTo>
                      <a:pt x="435" y="865"/>
                      <a:pt x="442" y="865"/>
                      <a:pt x="448" y="865"/>
                    </a:cubicBezTo>
                    <a:cubicBezTo>
                      <a:pt x="449" y="865"/>
                      <a:pt x="450" y="865"/>
                      <a:pt x="450" y="865"/>
                    </a:cubicBezTo>
                    <a:cubicBezTo>
                      <a:pt x="452" y="865"/>
                      <a:pt x="453" y="865"/>
                      <a:pt x="455" y="865"/>
                    </a:cubicBezTo>
                    <a:cubicBezTo>
                      <a:pt x="585" y="863"/>
                      <a:pt x="714" y="803"/>
                      <a:pt x="797" y="690"/>
                    </a:cubicBezTo>
                    <a:cubicBezTo>
                      <a:pt x="1065" y="328"/>
                      <a:pt x="1065" y="328"/>
                      <a:pt x="1065" y="328"/>
                    </a:cubicBezTo>
                    <a:cubicBezTo>
                      <a:pt x="693" y="75"/>
                      <a:pt x="693" y="75"/>
                      <a:pt x="693" y="75"/>
                    </a:cubicBezTo>
                    <a:cubicBezTo>
                      <a:pt x="619" y="25"/>
                      <a:pt x="535" y="1"/>
                      <a:pt x="451" y="0"/>
                    </a:cubicBezTo>
                    <a:cubicBezTo>
                      <a:pt x="451" y="0"/>
                      <a:pt x="450" y="0"/>
                      <a:pt x="450" y="0"/>
                    </a:cubicBezTo>
                    <a:cubicBezTo>
                      <a:pt x="447" y="0"/>
                      <a:pt x="445" y="1"/>
                      <a:pt x="442" y="1"/>
                    </a:cubicBezTo>
                    <a:cubicBezTo>
                      <a:pt x="437" y="1"/>
                      <a:pt x="431" y="1"/>
                      <a:pt x="426" y="1"/>
                    </a:cubicBezTo>
                    <a:cubicBezTo>
                      <a:pt x="424" y="1"/>
                      <a:pt x="421" y="1"/>
                      <a:pt x="418" y="2"/>
                    </a:cubicBezTo>
                    <a:cubicBezTo>
                      <a:pt x="413" y="2"/>
                      <a:pt x="407" y="3"/>
                      <a:pt x="401" y="3"/>
                    </a:cubicBezTo>
                    <a:cubicBezTo>
                      <a:pt x="399" y="3"/>
                      <a:pt x="397" y="4"/>
                      <a:pt x="395" y="4"/>
                    </a:cubicBezTo>
                    <a:cubicBezTo>
                      <a:pt x="388" y="5"/>
                      <a:pt x="382" y="6"/>
                      <a:pt x="375" y="7"/>
                    </a:cubicBezTo>
                    <a:cubicBezTo>
                      <a:pt x="374" y="7"/>
                      <a:pt x="372" y="7"/>
                      <a:pt x="371" y="8"/>
                    </a:cubicBezTo>
                    <a:cubicBezTo>
                      <a:pt x="364" y="9"/>
                      <a:pt x="356" y="11"/>
                      <a:pt x="349" y="12"/>
                    </a:cubicBezTo>
                    <a:cubicBezTo>
                      <a:pt x="348" y="13"/>
                      <a:pt x="348" y="13"/>
                      <a:pt x="347" y="13"/>
                    </a:cubicBezTo>
                    <a:cubicBezTo>
                      <a:pt x="323" y="19"/>
                      <a:pt x="299" y="27"/>
                      <a:pt x="276" y="37"/>
                    </a:cubicBezTo>
                    <a:cubicBezTo>
                      <a:pt x="197" y="71"/>
                      <a:pt x="130" y="130"/>
                      <a:pt x="84" y="203"/>
                    </a:cubicBezTo>
                    <a:close/>
                  </a:path>
                </a:pathLst>
              </a:custGeom>
              <a:solidFill>
                <a:srgbClr val="002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3" name="Freeform 9">
                <a:extLst>
                  <a:ext uri="{FF2B5EF4-FFF2-40B4-BE49-F238E27FC236}">
                    <a16:creationId xmlns:a16="http://schemas.microsoft.com/office/drawing/2014/main" id="{FF961C0C-F0C2-BD43-812F-BC70998C6375}"/>
                  </a:ext>
                </a:extLst>
              </p:cNvPr>
              <p:cNvSpPr>
                <a:spLocks/>
              </p:cNvSpPr>
              <p:nvPr/>
            </p:nvSpPr>
            <p:spPr bwMode="auto">
              <a:xfrm>
                <a:off x="2757" y="349"/>
                <a:ext cx="1765" cy="1396"/>
              </a:xfrm>
              <a:custGeom>
                <a:avLst/>
                <a:gdLst>
                  <a:gd name="T0" fmla="*/ 4141 w 6081"/>
                  <a:gd name="T1" fmla="*/ 4741 h 4813"/>
                  <a:gd name="T2" fmla="*/ 4291 w 6081"/>
                  <a:gd name="T3" fmla="*/ 4793 h 4813"/>
                  <a:gd name="T4" fmla="*/ 4538 w 6081"/>
                  <a:gd name="T5" fmla="*/ 4776 h 4813"/>
                  <a:gd name="T6" fmla="*/ 4743 w 6081"/>
                  <a:gd name="T7" fmla="*/ 4620 h 4813"/>
                  <a:gd name="T8" fmla="*/ 5946 w 6081"/>
                  <a:gd name="T9" fmla="*/ 2856 h 4813"/>
                  <a:gd name="T10" fmla="*/ 5832 w 6081"/>
                  <a:gd name="T11" fmla="*/ 2256 h 4813"/>
                  <a:gd name="T12" fmla="*/ 5232 w 6081"/>
                  <a:gd name="T13" fmla="*/ 2370 h 4813"/>
                  <a:gd name="T14" fmla="*/ 4658 w 6081"/>
                  <a:gd name="T15" fmla="*/ 3213 h 4813"/>
                  <a:gd name="T16" fmla="*/ 4472 w 6081"/>
                  <a:gd name="T17" fmla="*/ 2677 h 4813"/>
                  <a:gd name="T18" fmla="*/ 3532 w 6081"/>
                  <a:gd name="T19" fmla="*/ 1284 h 4813"/>
                  <a:gd name="T20" fmla="*/ 2139 w 6081"/>
                  <a:gd name="T21" fmla="*/ 345 h 4813"/>
                  <a:gd name="T22" fmla="*/ 433 w 6081"/>
                  <a:gd name="T23" fmla="*/ 0 h 4813"/>
                  <a:gd name="T24" fmla="*/ 0 w 6081"/>
                  <a:gd name="T25" fmla="*/ 432 h 4813"/>
                  <a:gd name="T26" fmla="*/ 433 w 6081"/>
                  <a:gd name="T27" fmla="*/ 865 h 4813"/>
                  <a:gd name="T28" fmla="*/ 3820 w 6081"/>
                  <a:gd name="T29" fmla="*/ 3429 h 4813"/>
                  <a:gd name="T30" fmla="*/ 2868 w 6081"/>
                  <a:gd name="T31" fmla="*/ 2725 h 4813"/>
                  <a:gd name="T32" fmla="*/ 2264 w 6081"/>
                  <a:gd name="T33" fmla="*/ 2815 h 4813"/>
                  <a:gd name="T34" fmla="*/ 2179 w 6081"/>
                  <a:gd name="T35" fmla="*/ 3072 h 4813"/>
                  <a:gd name="T36" fmla="*/ 2354 w 6081"/>
                  <a:gd name="T37" fmla="*/ 3419 h 4813"/>
                  <a:gd name="T38" fmla="*/ 2522 w 6081"/>
                  <a:gd name="T39" fmla="*/ 3543 h 4813"/>
                  <a:gd name="T40" fmla="*/ 2927 w 6081"/>
                  <a:gd name="T41" fmla="*/ 3843 h 4813"/>
                  <a:gd name="T42" fmla="*/ 3424 w 6081"/>
                  <a:gd name="T43" fmla="*/ 4211 h 4813"/>
                  <a:gd name="T44" fmla="*/ 3868 w 6081"/>
                  <a:gd name="T45" fmla="*/ 4540 h 4813"/>
                  <a:gd name="T46" fmla="*/ 4010 w 6081"/>
                  <a:gd name="T47" fmla="*/ 4645 h 4813"/>
                  <a:gd name="T48" fmla="*/ 4141 w 6081"/>
                  <a:gd name="T49" fmla="*/ 4741 h 4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1" h="4813">
                    <a:moveTo>
                      <a:pt x="4141" y="4741"/>
                    </a:moveTo>
                    <a:cubicBezTo>
                      <a:pt x="4188" y="4769"/>
                      <a:pt x="4238" y="4780"/>
                      <a:pt x="4291" y="4793"/>
                    </a:cubicBezTo>
                    <a:cubicBezTo>
                      <a:pt x="4373" y="4813"/>
                      <a:pt x="4460" y="4806"/>
                      <a:pt x="4538" y="4776"/>
                    </a:cubicBezTo>
                    <a:cubicBezTo>
                      <a:pt x="4621" y="4744"/>
                      <a:pt x="4694" y="4694"/>
                      <a:pt x="4743" y="4620"/>
                    </a:cubicBezTo>
                    <a:cubicBezTo>
                      <a:pt x="5946" y="2856"/>
                      <a:pt x="5946" y="2856"/>
                      <a:pt x="5946" y="2856"/>
                    </a:cubicBezTo>
                    <a:cubicBezTo>
                      <a:pt x="6081" y="2659"/>
                      <a:pt x="6030" y="2390"/>
                      <a:pt x="5832" y="2256"/>
                    </a:cubicBezTo>
                    <a:cubicBezTo>
                      <a:pt x="5635" y="2121"/>
                      <a:pt x="5366" y="2173"/>
                      <a:pt x="5232" y="2370"/>
                    </a:cubicBezTo>
                    <a:cubicBezTo>
                      <a:pt x="4658" y="3213"/>
                      <a:pt x="4658" y="3213"/>
                      <a:pt x="4658" y="3213"/>
                    </a:cubicBezTo>
                    <a:cubicBezTo>
                      <a:pt x="4608" y="3031"/>
                      <a:pt x="4546" y="2853"/>
                      <a:pt x="4472" y="2677"/>
                    </a:cubicBezTo>
                    <a:cubicBezTo>
                      <a:pt x="4251" y="2155"/>
                      <a:pt x="3935" y="1687"/>
                      <a:pt x="3532" y="1284"/>
                    </a:cubicBezTo>
                    <a:cubicBezTo>
                      <a:pt x="3130" y="882"/>
                      <a:pt x="2661" y="566"/>
                      <a:pt x="2139" y="345"/>
                    </a:cubicBezTo>
                    <a:cubicBezTo>
                      <a:pt x="1598" y="116"/>
                      <a:pt x="1024" y="0"/>
                      <a:pt x="433" y="0"/>
                    </a:cubicBezTo>
                    <a:cubicBezTo>
                      <a:pt x="194" y="0"/>
                      <a:pt x="0" y="194"/>
                      <a:pt x="0" y="432"/>
                    </a:cubicBezTo>
                    <a:cubicBezTo>
                      <a:pt x="0" y="671"/>
                      <a:pt x="194" y="865"/>
                      <a:pt x="433" y="865"/>
                    </a:cubicBezTo>
                    <a:cubicBezTo>
                      <a:pt x="2042" y="865"/>
                      <a:pt x="3403" y="1951"/>
                      <a:pt x="3820" y="3429"/>
                    </a:cubicBezTo>
                    <a:cubicBezTo>
                      <a:pt x="2868" y="2725"/>
                      <a:pt x="2868" y="2725"/>
                      <a:pt x="2868" y="2725"/>
                    </a:cubicBezTo>
                    <a:cubicBezTo>
                      <a:pt x="2676" y="2583"/>
                      <a:pt x="2406" y="2623"/>
                      <a:pt x="2264" y="2815"/>
                    </a:cubicBezTo>
                    <a:cubicBezTo>
                      <a:pt x="2207" y="2892"/>
                      <a:pt x="2179" y="2982"/>
                      <a:pt x="2179" y="3072"/>
                    </a:cubicBezTo>
                    <a:cubicBezTo>
                      <a:pt x="2179" y="3204"/>
                      <a:pt x="2240" y="3335"/>
                      <a:pt x="2354" y="3419"/>
                    </a:cubicBezTo>
                    <a:cubicBezTo>
                      <a:pt x="2410" y="3461"/>
                      <a:pt x="2466" y="3502"/>
                      <a:pt x="2522" y="3543"/>
                    </a:cubicBezTo>
                    <a:cubicBezTo>
                      <a:pt x="2657" y="3643"/>
                      <a:pt x="2792" y="3743"/>
                      <a:pt x="2927" y="3843"/>
                    </a:cubicBezTo>
                    <a:cubicBezTo>
                      <a:pt x="3093" y="3966"/>
                      <a:pt x="3259" y="4089"/>
                      <a:pt x="3424" y="4211"/>
                    </a:cubicBezTo>
                    <a:cubicBezTo>
                      <a:pt x="3572" y="4321"/>
                      <a:pt x="3720" y="4430"/>
                      <a:pt x="3868" y="4540"/>
                    </a:cubicBezTo>
                    <a:cubicBezTo>
                      <a:pt x="3915" y="4575"/>
                      <a:pt x="3965" y="4608"/>
                      <a:pt x="4010" y="4645"/>
                    </a:cubicBezTo>
                    <a:cubicBezTo>
                      <a:pt x="4052" y="4679"/>
                      <a:pt x="4095" y="4712"/>
                      <a:pt x="4141" y="474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4" name="Freeform 10">
                <a:extLst>
                  <a:ext uri="{FF2B5EF4-FFF2-40B4-BE49-F238E27FC236}">
                    <a16:creationId xmlns:a16="http://schemas.microsoft.com/office/drawing/2014/main" id="{222A4744-DAE8-6F40-842B-1EC138E76F17}"/>
                  </a:ext>
                </a:extLst>
              </p:cNvPr>
              <p:cNvSpPr>
                <a:spLocks noEditPoints="1"/>
              </p:cNvSpPr>
              <p:nvPr/>
            </p:nvSpPr>
            <p:spPr bwMode="auto">
              <a:xfrm>
                <a:off x="3866" y="1281"/>
                <a:ext cx="289" cy="469"/>
              </a:xfrm>
              <a:custGeom>
                <a:avLst/>
                <a:gdLst>
                  <a:gd name="T0" fmla="*/ 810 w 996"/>
                  <a:gd name="T1" fmla="*/ 1522 h 1617"/>
                  <a:gd name="T2" fmla="*/ 996 w 996"/>
                  <a:gd name="T3" fmla="*/ 1197 h 1617"/>
                  <a:gd name="T4" fmla="*/ 996 w 996"/>
                  <a:gd name="T5" fmla="*/ 1193 h 1617"/>
                  <a:gd name="T6" fmla="*/ 996 w 996"/>
                  <a:gd name="T7" fmla="*/ 1173 h 1617"/>
                  <a:gd name="T8" fmla="*/ 996 w 996"/>
                  <a:gd name="T9" fmla="*/ 1171 h 1617"/>
                  <a:gd name="T10" fmla="*/ 996 w 996"/>
                  <a:gd name="T11" fmla="*/ 1167 h 1617"/>
                  <a:gd name="T12" fmla="*/ 996 w 996"/>
                  <a:gd name="T13" fmla="*/ 1165 h 1617"/>
                  <a:gd name="T14" fmla="*/ 996 w 996"/>
                  <a:gd name="T15" fmla="*/ 1166 h 1617"/>
                  <a:gd name="T16" fmla="*/ 838 w 996"/>
                  <a:gd name="T17" fmla="*/ 0 h 1617"/>
                  <a:gd name="T18" fmla="*/ 460 w 996"/>
                  <a:gd name="T19" fmla="*/ 556 h 1617"/>
                  <a:gd name="T20" fmla="*/ 0 w 996"/>
                  <a:gd name="T21" fmla="*/ 216 h 1617"/>
                  <a:gd name="T22" fmla="*/ 125 w 996"/>
                  <a:gd name="T23" fmla="*/ 953 h 1617"/>
                  <a:gd name="T24" fmla="*/ 132 w 996"/>
                  <a:gd name="T25" fmla="*/ 1165 h 1617"/>
                  <a:gd name="T26" fmla="*/ 132 w 996"/>
                  <a:gd name="T27" fmla="*/ 1169 h 1617"/>
                  <a:gd name="T28" fmla="*/ 132 w 996"/>
                  <a:gd name="T29" fmla="*/ 1170 h 1617"/>
                  <a:gd name="T30" fmla="*/ 132 w 996"/>
                  <a:gd name="T31" fmla="*/ 1171 h 1617"/>
                  <a:gd name="T32" fmla="*/ 132 w 996"/>
                  <a:gd name="T33" fmla="*/ 1179 h 1617"/>
                  <a:gd name="T34" fmla="*/ 133 w 996"/>
                  <a:gd name="T35" fmla="*/ 1195 h 1617"/>
                  <a:gd name="T36" fmla="*/ 133 w 996"/>
                  <a:gd name="T37" fmla="*/ 1203 h 1617"/>
                  <a:gd name="T38" fmla="*/ 135 w 996"/>
                  <a:gd name="T39" fmla="*/ 1220 h 1617"/>
                  <a:gd name="T40" fmla="*/ 136 w 996"/>
                  <a:gd name="T41" fmla="*/ 1226 h 1617"/>
                  <a:gd name="T42" fmla="*/ 138 w 996"/>
                  <a:gd name="T43" fmla="*/ 1246 h 1617"/>
                  <a:gd name="T44" fmla="*/ 139 w 996"/>
                  <a:gd name="T45" fmla="*/ 1250 h 1617"/>
                  <a:gd name="T46" fmla="*/ 144 w 996"/>
                  <a:gd name="T47" fmla="*/ 1272 h 1617"/>
                  <a:gd name="T48" fmla="*/ 144 w 996"/>
                  <a:gd name="T49" fmla="*/ 1274 h 1617"/>
                  <a:gd name="T50" fmla="*/ 168 w 996"/>
                  <a:gd name="T51" fmla="*/ 1345 h 1617"/>
                  <a:gd name="T52" fmla="*/ 334 w 996"/>
                  <a:gd name="T53" fmla="*/ 1537 h 1617"/>
                  <a:gd name="T54" fmla="*/ 452 w 996"/>
                  <a:gd name="T55" fmla="*/ 1585 h 1617"/>
                  <a:gd name="T56" fmla="*/ 810 w 996"/>
                  <a:gd name="T57" fmla="*/ 1522 h 1617"/>
                  <a:gd name="T58" fmla="*/ 996 w 996"/>
                  <a:gd name="T59" fmla="*/ 1159 h 1617"/>
                  <a:gd name="T60" fmla="*/ 987 w 996"/>
                  <a:gd name="T61" fmla="*/ 1082 h 1617"/>
                  <a:gd name="T62" fmla="*/ 996 w 996"/>
                  <a:gd name="T63" fmla="*/ 1159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6" h="1617">
                    <a:moveTo>
                      <a:pt x="810" y="1522"/>
                    </a:moveTo>
                    <a:cubicBezTo>
                      <a:pt x="918" y="1448"/>
                      <a:pt x="988" y="1327"/>
                      <a:pt x="996" y="1197"/>
                    </a:cubicBezTo>
                    <a:cubicBezTo>
                      <a:pt x="996" y="1195"/>
                      <a:pt x="996" y="1194"/>
                      <a:pt x="996" y="1193"/>
                    </a:cubicBezTo>
                    <a:cubicBezTo>
                      <a:pt x="996" y="1186"/>
                      <a:pt x="996" y="1180"/>
                      <a:pt x="996" y="1173"/>
                    </a:cubicBezTo>
                    <a:cubicBezTo>
                      <a:pt x="996" y="1172"/>
                      <a:pt x="996" y="1172"/>
                      <a:pt x="996" y="1171"/>
                    </a:cubicBezTo>
                    <a:cubicBezTo>
                      <a:pt x="996" y="1169"/>
                      <a:pt x="996" y="1168"/>
                      <a:pt x="996" y="1167"/>
                    </a:cubicBezTo>
                    <a:cubicBezTo>
                      <a:pt x="996" y="1166"/>
                      <a:pt x="996" y="1165"/>
                      <a:pt x="996" y="1165"/>
                    </a:cubicBezTo>
                    <a:cubicBezTo>
                      <a:pt x="996" y="1165"/>
                      <a:pt x="996" y="1166"/>
                      <a:pt x="996" y="1166"/>
                    </a:cubicBezTo>
                    <a:cubicBezTo>
                      <a:pt x="996" y="768"/>
                      <a:pt x="943" y="378"/>
                      <a:pt x="838" y="0"/>
                    </a:cubicBezTo>
                    <a:cubicBezTo>
                      <a:pt x="460" y="556"/>
                      <a:pt x="460" y="556"/>
                      <a:pt x="460" y="556"/>
                    </a:cubicBezTo>
                    <a:cubicBezTo>
                      <a:pt x="0" y="216"/>
                      <a:pt x="0" y="216"/>
                      <a:pt x="0" y="216"/>
                    </a:cubicBezTo>
                    <a:cubicBezTo>
                      <a:pt x="67" y="453"/>
                      <a:pt x="110" y="699"/>
                      <a:pt x="125" y="953"/>
                    </a:cubicBezTo>
                    <a:cubicBezTo>
                      <a:pt x="125" y="1035"/>
                      <a:pt x="132" y="1120"/>
                      <a:pt x="132" y="1165"/>
                    </a:cubicBezTo>
                    <a:cubicBezTo>
                      <a:pt x="132" y="1166"/>
                      <a:pt x="132" y="1168"/>
                      <a:pt x="132" y="1169"/>
                    </a:cubicBezTo>
                    <a:cubicBezTo>
                      <a:pt x="132" y="1169"/>
                      <a:pt x="132" y="1170"/>
                      <a:pt x="132" y="1170"/>
                    </a:cubicBezTo>
                    <a:cubicBezTo>
                      <a:pt x="132" y="1170"/>
                      <a:pt x="132" y="1171"/>
                      <a:pt x="132" y="1171"/>
                    </a:cubicBezTo>
                    <a:cubicBezTo>
                      <a:pt x="132" y="1174"/>
                      <a:pt x="132" y="1176"/>
                      <a:pt x="132" y="1179"/>
                    </a:cubicBezTo>
                    <a:cubicBezTo>
                      <a:pt x="132" y="1184"/>
                      <a:pt x="132" y="1190"/>
                      <a:pt x="133" y="1195"/>
                    </a:cubicBezTo>
                    <a:cubicBezTo>
                      <a:pt x="133" y="1198"/>
                      <a:pt x="133" y="1200"/>
                      <a:pt x="133" y="1203"/>
                    </a:cubicBezTo>
                    <a:cubicBezTo>
                      <a:pt x="134" y="1209"/>
                      <a:pt x="134" y="1214"/>
                      <a:pt x="135" y="1220"/>
                    </a:cubicBezTo>
                    <a:cubicBezTo>
                      <a:pt x="135" y="1222"/>
                      <a:pt x="135" y="1224"/>
                      <a:pt x="136" y="1226"/>
                    </a:cubicBezTo>
                    <a:cubicBezTo>
                      <a:pt x="136" y="1233"/>
                      <a:pt x="137" y="1239"/>
                      <a:pt x="138" y="1246"/>
                    </a:cubicBezTo>
                    <a:cubicBezTo>
                      <a:pt x="139" y="1247"/>
                      <a:pt x="139" y="1249"/>
                      <a:pt x="139" y="1250"/>
                    </a:cubicBezTo>
                    <a:cubicBezTo>
                      <a:pt x="141" y="1258"/>
                      <a:pt x="142" y="1265"/>
                      <a:pt x="144" y="1272"/>
                    </a:cubicBezTo>
                    <a:cubicBezTo>
                      <a:pt x="144" y="1273"/>
                      <a:pt x="144" y="1273"/>
                      <a:pt x="144" y="1274"/>
                    </a:cubicBezTo>
                    <a:cubicBezTo>
                      <a:pt x="150" y="1298"/>
                      <a:pt x="158" y="1322"/>
                      <a:pt x="168" y="1345"/>
                    </a:cubicBezTo>
                    <a:cubicBezTo>
                      <a:pt x="203" y="1424"/>
                      <a:pt x="262" y="1491"/>
                      <a:pt x="334" y="1537"/>
                    </a:cubicBezTo>
                    <a:cubicBezTo>
                      <a:pt x="371" y="1560"/>
                      <a:pt x="410" y="1573"/>
                      <a:pt x="452" y="1585"/>
                    </a:cubicBezTo>
                    <a:cubicBezTo>
                      <a:pt x="573" y="1617"/>
                      <a:pt x="707" y="1594"/>
                      <a:pt x="810" y="1522"/>
                    </a:cubicBezTo>
                    <a:close/>
                    <a:moveTo>
                      <a:pt x="996" y="1159"/>
                    </a:moveTo>
                    <a:cubicBezTo>
                      <a:pt x="995" y="1137"/>
                      <a:pt x="992" y="1111"/>
                      <a:pt x="987" y="1082"/>
                    </a:cubicBezTo>
                    <a:cubicBezTo>
                      <a:pt x="992" y="1107"/>
                      <a:pt x="995" y="1133"/>
                      <a:pt x="996" y="1159"/>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5" name="Freeform 11">
                <a:extLst>
                  <a:ext uri="{FF2B5EF4-FFF2-40B4-BE49-F238E27FC236}">
                    <a16:creationId xmlns:a16="http://schemas.microsoft.com/office/drawing/2014/main" id="{94C66DD1-A7C4-474C-AAEA-2C8A03672ACD}"/>
                  </a:ext>
                </a:extLst>
              </p:cNvPr>
              <p:cNvSpPr>
                <a:spLocks/>
              </p:cNvSpPr>
              <p:nvPr/>
            </p:nvSpPr>
            <p:spPr bwMode="auto">
              <a:xfrm>
                <a:off x="3904" y="1442"/>
                <a:ext cx="251" cy="309"/>
              </a:xfrm>
              <a:custGeom>
                <a:avLst/>
                <a:gdLst>
                  <a:gd name="T0" fmla="*/ 202 w 864"/>
                  <a:gd name="T1" fmla="*/ 981 h 1065"/>
                  <a:gd name="T2" fmla="*/ 320 w 864"/>
                  <a:gd name="T3" fmla="*/ 1033 h 1065"/>
                  <a:gd name="T4" fmla="*/ 678 w 864"/>
                  <a:gd name="T5" fmla="*/ 970 h 1065"/>
                  <a:gd name="T6" fmla="*/ 864 w 864"/>
                  <a:gd name="T7" fmla="*/ 641 h 1065"/>
                  <a:gd name="T8" fmla="*/ 864 w 864"/>
                  <a:gd name="T9" fmla="*/ 637 h 1065"/>
                  <a:gd name="T10" fmla="*/ 864 w 864"/>
                  <a:gd name="T11" fmla="*/ 617 h 1065"/>
                  <a:gd name="T12" fmla="*/ 864 w 864"/>
                  <a:gd name="T13" fmla="*/ 615 h 1065"/>
                  <a:gd name="T14" fmla="*/ 864 w 864"/>
                  <a:gd name="T15" fmla="*/ 611 h 1065"/>
                  <a:gd name="T16" fmla="*/ 689 w 864"/>
                  <a:gd name="T17" fmla="*/ 268 h 1065"/>
                  <a:gd name="T18" fmla="*/ 328 w 864"/>
                  <a:gd name="T19" fmla="*/ 0 h 1065"/>
                  <a:gd name="T20" fmla="*/ 75 w 864"/>
                  <a:gd name="T21" fmla="*/ 372 h 1065"/>
                  <a:gd name="T22" fmla="*/ 0 w 864"/>
                  <a:gd name="T23" fmla="*/ 614 h 1065"/>
                  <a:gd name="T24" fmla="*/ 0 w 864"/>
                  <a:gd name="T25" fmla="*/ 615 h 1065"/>
                  <a:gd name="T26" fmla="*/ 0 w 864"/>
                  <a:gd name="T27" fmla="*/ 623 h 1065"/>
                  <a:gd name="T28" fmla="*/ 1 w 864"/>
                  <a:gd name="T29" fmla="*/ 639 h 1065"/>
                  <a:gd name="T30" fmla="*/ 1 w 864"/>
                  <a:gd name="T31" fmla="*/ 647 h 1065"/>
                  <a:gd name="T32" fmla="*/ 3 w 864"/>
                  <a:gd name="T33" fmla="*/ 664 h 1065"/>
                  <a:gd name="T34" fmla="*/ 4 w 864"/>
                  <a:gd name="T35" fmla="*/ 670 h 1065"/>
                  <a:gd name="T36" fmla="*/ 6 w 864"/>
                  <a:gd name="T37" fmla="*/ 690 h 1065"/>
                  <a:gd name="T38" fmla="*/ 7 w 864"/>
                  <a:gd name="T39" fmla="*/ 694 h 1065"/>
                  <a:gd name="T40" fmla="*/ 12 w 864"/>
                  <a:gd name="T41" fmla="*/ 716 h 1065"/>
                  <a:gd name="T42" fmla="*/ 12 w 864"/>
                  <a:gd name="T43" fmla="*/ 718 h 1065"/>
                  <a:gd name="T44" fmla="*/ 36 w 864"/>
                  <a:gd name="T45" fmla="*/ 789 h 1065"/>
                  <a:gd name="T46" fmla="*/ 202 w 864"/>
                  <a:gd name="T47" fmla="*/ 981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4" h="1065">
                    <a:moveTo>
                      <a:pt x="202" y="981"/>
                    </a:moveTo>
                    <a:cubicBezTo>
                      <a:pt x="239" y="1004"/>
                      <a:pt x="278" y="1021"/>
                      <a:pt x="320" y="1033"/>
                    </a:cubicBezTo>
                    <a:cubicBezTo>
                      <a:pt x="441" y="1065"/>
                      <a:pt x="575" y="1042"/>
                      <a:pt x="678" y="970"/>
                    </a:cubicBezTo>
                    <a:cubicBezTo>
                      <a:pt x="786" y="896"/>
                      <a:pt x="856" y="771"/>
                      <a:pt x="864" y="641"/>
                    </a:cubicBezTo>
                    <a:cubicBezTo>
                      <a:pt x="864" y="639"/>
                      <a:pt x="864" y="638"/>
                      <a:pt x="864" y="637"/>
                    </a:cubicBezTo>
                    <a:cubicBezTo>
                      <a:pt x="864" y="630"/>
                      <a:pt x="864" y="624"/>
                      <a:pt x="864" y="617"/>
                    </a:cubicBezTo>
                    <a:cubicBezTo>
                      <a:pt x="864" y="616"/>
                      <a:pt x="864" y="616"/>
                      <a:pt x="864" y="615"/>
                    </a:cubicBezTo>
                    <a:cubicBezTo>
                      <a:pt x="864" y="613"/>
                      <a:pt x="864" y="612"/>
                      <a:pt x="864" y="611"/>
                    </a:cubicBezTo>
                    <a:cubicBezTo>
                      <a:pt x="863" y="480"/>
                      <a:pt x="802" y="351"/>
                      <a:pt x="689" y="268"/>
                    </a:cubicBezTo>
                    <a:cubicBezTo>
                      <a:pt x="328" y="0"/>
                      <a:pt x="328" y="0"/>
                      <a:pt x="328" y="0"/>
                    </a:cubicBezTo>
                    <a:cubicBezTo>
                      <a:pt x="75" y="372"/>
                      <a:pt x="75" y="372"/>
                      <a:pt x="75" y="372"/>
                    </a:cubicBezTo>
                    <a:cubicBezTo>
                      <a:pt x="24" y="446"/>
                      <a:pt x="0" y="530"/>
                      <a:pt x="0" y="614"/>
                    </a:cubicBezTo>
                    <a:cubicBezTo>
                      <a:pt x="0" y="614"/>
                      <a:pt x="0" y="615"/>
                      <a:pt x="0" y="615"/>
                    </a:cubicBezTo>
                    <a:cubicBezTo>
                      <a:pt x="0" y="618"/>
                      <a:pt x="0" y="620"/>
                      <a:pt x="0" y="623"/>
                    </a:cubicBezTo>
                    <a:cubicBezTo>
                      <a:pt x="0" y="628"/>
                      <a:pt x="0" y="634"/>
                      <a:pt x="1" y="639"/>
                    </a:cubicBezTo>
                    <a:cubicBezTo>
                      <a:pt x="1" y="642"/>
                      <a:pt x="1" y="644"/>
                      <a:pt x="1" y="647"/>
                    </a:cubicBezTo>
                    <a:cubicBezTo>
                      <a:pt x="2" y="653"/>
                      <a:pt x="2" y="658"/>
                      <a:pt x="3" y="664"/>
                    </a:cubicBezTo>
                    <a:cubicBezTo>
                      <a:pt x="3" y="666"/>
                      <a:pt x="3" y="668"/>
                      <a:pt x="4" y="670"/>
                    </a:cubicBezTo>
                    <a:cubicBezTo>
                      <a:pt x="4" y="677"/>
                      <a:pt x="5" y="683"/>
                      <a:pt x="6" y="690"/>
                    </a:cubicBezTo>
                    <a:cubicBezTo>
                      <a:pt x="7" y="691"/>
                      <a:pt x="7" y="693"/>
                      <a:pt x="7" y="694"/>
                    </a:cubicBezTo>
                    <a:cubicBezTo>
                      <a:pt x="9" y="702"/>
                      <a:pt x="10" y="709"/>
                      <a:pt x="12" y="716"/>
                    </a:cubicBezTo>
                    <a:cubicBezTo>
                      <a:pt x="12" y="717"/>
                      <a:pt x="12" y="717"/>
                      <a:pt x="12" y="718"/>
                    </a:cubicBezTo>
                    <a:cubicBezTo>
                      <a:pt x="18" y="742"/>
                      <a:pt x="26" y="766"/>
                      <a:pt x="36" y="789"/>
                    </a:cubicBezTo>
                    <a:cubicBezTo>
                      <a:pt x="71" y="868"/>
                      <a:pt x="130" y="935"/>
                      <a:pt x="202" y="98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6" name="Freeform 12">
                <a:extLst>
                  <a:ext uri="{FF2B5EF4-FFF2-40B4-BE49-F238E27FC236}">
                    <a16:creationId xmlns:a16="http://schemas.microsoft.com/office/drawing/2014/main" id="{C526F787-AE6A-1645-90A3-8803EB6B9E21}"/>
                  </a:ext>
                </a:extLst>
              </p:cNvPr>
              <p:cNvSpPr>
                <a:spLocks/>
              </p:cNvSpPr>
              <p:nvPr/>
            </p:nvSpPr>
            <p:spPr bwMode="auto">
              <a:xfrm>
                <a:off x="1609" y="-17"/>
                <a:ext cx="1397" cy="1763"/>
              </a:xfrm>
              <a:custGeom>
                <a:avLst/>
                <a:gdLst>
                  <a:gd name="T0" fmla="*/ 4740 w 4812"/>
                  <a:gd name="T1" fmla="*/ 1939 h 6080"/>
                  <a:gd name="T2" fmla="*/ 4793 w 4812"/>
                  <a:gd name="T3" fmla="*/ 1789 h 6080"/>
                  <a:gd name="T4" fmla="*/ 4775 w 4812"/>
                  <a:gd name="T5" fmla="*/ 1543 h 6080"/>
                  <a:gd name="T6" fmla="*/ 4620 w 4812"/>
                  <a:gd name="T7" fmla="*/ 1337 h 6080"/>
                  <a:gd name="T8" fmla="*/ 2856 w 4812"/>
                  <a:gd name="T9" fmla="*/ 134 h 6080"/>
                  <a:gd name="T10" fmla="*/ 2255 w 4812"/>
                  <a:gd name="T11" fmla="*/ 248 h 6080"/>
                  <a:gd name="T12" fmla="*/ 2370 w 4812"/>
                  <a:gd name="T13" fmla="*/ 849 h 6080"/>
                  <a:gd name="T14" fmla="*/ 3213 w 4812"/>
                  <a:gd name="T15" fmla="*/ 1422 h 6080"/>
                  <a:gd name="T16" fmla="*/ 2677 w 4812"/>
                  <a:gd name="T17" fmla="*/ 1609 h 6080"/>
                  <a:gd name="T18" fmla="*/ 1284 w 4812"/>
                  <a:gd name="T19" fmla="*/ 2548 h 6080"/>
                  <a:gd name="T20" fmla="*/ 345 w 4812"/>
                  <a:gd name="T21" fmla="*/ 3941 h 6080"/>
                  <a:gd name="T22" fmla="*/ 0 w 4812"/>
                  <a:gd name="T23" fmla="*/ 5648 h 6080"/>
                  <a:gd name="T24" fmla="*/ 432 w 4812"/>
                  <a:gd name="T25" fmla="*/ 6080 h 6080"/>
                  <a:gd name="T26" fmla="*/ 864 w 4812"/>
                  <a:gd name="T27" fmla="*/ 5648 h 6080"/>
                  <a:gd name="T28" fmla="*/ 3429 w 4812"/>
                  <a:gd name="T29" fmla="*/ 2260 h 6080"/>
                  <a:gd name="T30" fmla="*/ 2724 w 4812"/>
                  <a:gd name="T31" fmla="*/ 3212 h 6080"/>
                  <a:gd name="T32" fmla="*/ 2815 w 4812"/>
                  <a:gd name="T33" fmla="*/ 3817 h 6080"/>
                  <a:gd name="T34" fmla="*/ 3071 w 4812"/>
                  <a:gd name="T35" fmla="*/ 3901 h 6080"/>
                  <a:gd name="T36" fmla="*/ 3419 w 4812"/>
                  <a:gd name="T37" fmla="*/ 3726 h 6080"/>
                  <a:gd name="T38" fmla="*/ 3543 w 4812"/>
                  <a:gd name="T39" fmla="*/ 3559 h 6080"/>
                  <a:gd name="T40" fmla="*/ 3843 w 4812"/>
                  <a:gd name="T41" fmla="*/ 3153 h 6080"/>
                  <a:gd name="T42" fmla="*/ 4211 w 4812"/>
                  <a:gd name="T43" fmla="*/ 2656 h 6080"/>
                  <a:gd name="T44" fmla="*/ 4539 w 4812"/>
                  <a:gd name="T45" fmla="*/ 2213 h 6080"/>
                  <a:gd name="T46" fmla="*/ 4645 w 4812"/>
                  <a:gd name="T47" fmla="*/ 2070 h 6080"/>
                  <a:gd name="T48" fmla="*/ 4740 w 4812"/>
                  <a:gd name="T49" fmla="*/ 1939 h 6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12" h="6080">
                    <a:moveTo>
                      <a:pt x="4740" y="1939"/>
                    </a:moveTo>
                    <a:cubicBezTo>
                      <a:pt x="4769" y="1893"/>
                      <a:pt x="4780" y="1843"/>
                      <a:pt x="4793" y="1789"/>
                    </a:cubicBezTo>
                    <a:cubicBezTo>
                      <a:pt x="4812" y="1708"/>
                      <a:pt x="4805" y="1621"/>
                      <a:pt x="4775" y="1543"/>
                    </a:cubicBezTo>
                    <a:cubicBezTo>
                      <a:pt x="4743" y="1460"/>
                      <a:pt x="4694" y="1387"/>
                      <a:pt x="4620" y="1337"/>
                    </a:cubicBezTo>
                    <a:cubicBezTo>
                      <a:pt x="2856" y="134"/>
                      <a:pt x="2856" y="134"/>
                      <a:pt x="2856" y="134"/>
                    </a:cubicBezTo>
                    <a:cubicBezTo>
                      <a:pt x="2659" y="0"/>
                      <a:pt x="2390" y="51"/>
                      <a:pt x="2255" y="248"/>
                    </a:cubicBezTo>
                    <a:cubicBezTo>
                      <a:pt x="2121" y="446"/>
                      <a:pt x="2172" y="715"/>
                      <a:pt x="2370" y="849"/>
                    </a:cubicBezTo>
                    <a:cubicBezTo>
                      <a:pt x="3213" y="1422"/>
                      <a:pt x="3213" y="1422"/>
                      <a:pt x="3213" y="1422"/>
                    </a:cubicBezTo>
                    <a:cubicBezTo>
                      <a:pt x="3031" y="1473"/>
                      <a:pt x="2852" y="1535"/>
                      <a:pt x="2677" y="1609"/>
                    </a:cubicBezTo>
                    <a:cubicBezTo>
                      <a:pt x="2155" y="1830"/>
                      <a:pt x="1686" y="2146"/>
                      <a:pt x="1284" y="2548"/>
                    </a:cubicBezTo>
                    <a:cubicBezTo>
                      <a:pt x="881" y="2951"/>
                      <a:pt x="565" y="3419"/>
                      <a:pt x="345" y="3941"/>
                    </a:cubicBezTo>
                    <a:cubicBezTo>
                      <a:pt x="116" y="4482"/>
                      <a:pt x="0" y="5056"/>
                      <a:pt x="0" y="5648"/>
                    </a:cubicBezTo>
                    <a:cubicBezTo>
                      <a:pt x="0" y="5887"/>
                      <a:pt x="193" y="6080"/>
                      <a:pt x="432" y="6080"/>
                    </a:cubicBezTo>
                    <a:cubicBezTo>
                      <a:pt x="671" y="6080"/>
                      <a:pt x="864" y="5887"/>
                      <a:pt x="864" y="5648"/>
                    </a:cubicBezTo>
                    <a:cubicBezTo>
                      <a:pt x="864" y="4038"/>
                      <a:pt x="1951" y="2677"/>
                      <a:pt x="3429" y="2260"/>
                    </a:cubicBezTo>
                    <a:cubicBezTo>
                      <a:pt x="2724" y="3212"/>
                      <a:pt x="2724" y="3212"/>
                      <a:pt x="2724" y="3212"/>
                    </a:cubicBezTo>
                    <a:cubicBezTo>
                      <a:pt x="2582" y="3404"/>
                      <a:pt x="2623" y="3675"/>
                      <a:pt x="2815" y="3817"/>
                    </a:cubicBezTo>
                    <a:cubicBezTo>
                      <a:pt x="2892" y="3874"/>
                      <a:pt x="2982" y="3901"/>
                      <a:pt x="3071" y="3901"/>
                    </a:cubicBezTo>
                    <a:cubicBezTo>
                      <a:pt x="3204" y="3901"/>
                      <a:pt x="3334" y="3841"/>
                      <a:pt x="3419" y="3726"/>
                    </a:cubicBezTo>
                    <a:cubicBezTo>
                      <a:pt x="3460" y="3670"/>
                      <a:pt x="3502" y="3615"/>
                      <a:pt x="3543" y="3559"/>
                    </a:cubicBezTo>
                    <a:cubicBezTo>
                      <a:pt x="3643" y="3424"/>
                      <a:pt x="3743" y="3288"/>
                      <a:pt x="3843" y="3153"/>
                    </a:cubicBezTo>
                    <a:cubicBezTo>
                      <a:pt x="3966" y="2988"/>
                      <a:pt x="4088" y="2822"/>
                      <a:pt x="4211" y="2656"/>
                    </a:cubicBezTo>
                    <a:cubicBezTo>
                      <a:pt x="4320" y="2508"/>
                      <a:pt x="4430" y="2360"/>
                      <a:pt x="4539" y="2213"/>
                    </a:cubicBezTo>
                    <a:cubicBezTo>
                      <a:pt x="4574" y="2165"/>
                      <a:pt x="4608" y="2116"/>
                      <a:pt x="4645" y="2070"/>
                    </a:cubicBezTo>
                    <a:cubicBezTo>
                      <a:pt x="4678" y="2029"/>
                      <a:pt x="4712" y="1985"/>
                      <a:pt x="4740" y="193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 name="Freeform 13">
                <a:extLst>
                  <a:ext uri="{FF2B5EF4-FFF2-40B4-BE49-F238E27FC236}">
                    <a16:creationId xmlns:a16="http://schemas.microsoft.com/office/drawing/2014/main" id="{57A32AA0-FC0C-5542-A4E4-B1F24CD21229}"/>
                  </a:ext>
                </a:extLst>
              </p:cNvPr>
              <p:cNvSpPr>
                <a:spLocks noEditPoints="1"/>
              </p:cNvSpPr>
              <p:nvPr/>
            </p:nvSpPr>
            <p:spPr bwMode="auto">
              <a:xfrm>
                <a:off x="2542" y="349"/>
                <a:ext cx="469" cy="289"/>
              </a:xfrm>
              <a:custGeom>
                <a:avLst/>
                <a:gdLst>
                  <a:gd name="T0" fmla="*/ 1522 w 1617"/>
                  <a:gd name="T1" fmla="*/ 186 h 996"/>
                  <a:gd name="T2" fmla="*/ 1196 w 1617"/>
                  <a:gd name="T3" fmla="*/ 1 h 996"/>
                  <a:gd name="T4" fmla="*/ 1192 w 1617"/>
                  <a:gd name="T5" fmla="*/ 1 h 996"/>
                  <a:gd name="T6" fmla="*/ 1173 w 1617"/>
                  <a:gd name="T7" fmla="*/ 0 h 996"/>
                  <a:gd name="T8" fmla="*/ 1171 w 1617"/>
                  <a:gd name="T9" fmla="*/ 0 h 996"/>
                  <a:gd name="T10" fmla="*/ 1166 w 1617"/>
                  <a:gd name="T11" fmla="*/ 0 h 996"/>
                  <a:gd name="T12" fmla="*/ 1165 w 1617"/>
                  <a:gd name="T13" fmla="*/ 0 h 996"/>
                  <a:gd name="T14" fmla="*/ 1166 w 1617"/>
                  <a:gd name="T15" fmla="*/ 0 h 996"/>
                  <a:gd name="T16" fmla="*/ 0 w 1617"/>
                  <a:gd name="T17" fmla="*/ 158 h 996"/>
                  <a:gd name="T18" fmla="*/ 556 w 1617"/>
                  <a:gd name="T19" fmla="*/ 537 h 996"/>
                  <a:gd name="T20" fmla="*/ 216 w 1617"/>
                  <a:gd name="T21" fmla="*/ 996 h 996"/>
                  <a:gd name="T22" fmla="*/ 953 w 1617"/>
                  <a:gd name="T23" fmla="*/ 871 h 996"/>
                  <a:gd name="T24" fmla="*/ 1165 w 1617"/>
                  <a:gd name="T25" fmla="*/ 865 h 996"/>
                  <a:gd name="T26" fmla="*/ 1169 w 1617"/>
                  <a:gd name="T27" fmla="*/ 865 h 996"/>
                  <a:gd name="T28" fmla="*/ 1170 w 1617"/>
                  <a:gd name="T29" fmla="*/ 865 h 996"/>
                  <a:gd name="T30" fmla="*/ 1171 w 1617"/>
                  <a:gd name="T31" fmla="*/ 865 h 996"/>
                  <a:gd name="T32" fmla="*/ 1179 w 1617"/>
                  <a:gd name="T33" fmla="*/ 864 h 996"/>
                  <a:gd name="T34" fmla="*/ 1195 w 1617"/>
                  <a:gd name="T35" fmla="*/ 864 h 996"/>
                  <a:gd name="T36" fmla="*/ 1203 w 1617"/>
                  <a:gd name="T37" fmla="*/ 863 h 996"/>
                  <a:gd name="T38" fmla="*/ 1220 w 1617"/>
                  <a:gd name="T39" fmla="*/ 862 h 996"/>
                  <a:gd name="T40" fmla="*/ 1226 w 1617"/>
                  <a:gd name="T41" fmla="*/ 861 h 996"/>
                  <a:gd name="T42" fmla="*/ 1245 w 1617"/>
                  <a:gd name="T43" fmla="*/ 858 h 996"/>
                  <a:gd name="T44" fmla="*/ 1250 w 1617"/>
                  <a:gd name="T45" fmla="*/ 857 h 996"/>
                  <a:gd name="T46" fmla="*/ 1272 w 1617"/>
                  <a:gd name="T47" fmla="*/ 852 h 996"/>
                  <a:gd name="T48" fmla="*/ 1273 w 1617"/>
                  <a:gd name="T49" fmla="*/ 852 h 996"/>
                  <a:gd name="T50" fmla="*/ 1345 w 1617"/>
                  <a:gd name="T51" fmla="*/ 828 h 996"/>
                  <a:gd name="T52" fmla="*/ 1536 w 1617"/>
                  <a:gd name="T53" fmla="*/ 662 h 996"/>
                  <a:gd name="T54" fmla="*/ 1584 w 1617"/>
                  <a:gd name="T55" fmla="*/ 545 h 996"/>
                  <a:gd name="T56" fmla="*/ 1522 w 1617"/>
                  <a:gd name="T57" fmla="*/ 186 h 996"/>
                  <a:gd name="T58" fmla="*/ 1159 w 1617"/>
                  <a:gd name="T59" fmla="*/ 0 h 996"/>
                  <a:gd name="T60" fmla="*/ 1082 w 1617"/>
                  <a:gd name="T61" fmla="*/ 9 h 996"/>
                  <a:gd name="T62" fmla="*/ 1159 w 1617"/>
                  <a:gd name="T63"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7" h="996">
                    <a:moveTo>
                      <a:pt x="1522" y="186"/>
                    </a:moveTo>
                    <a:cubicBezTo>
                      <a:pt x="1448" y="79"/>
                      <a:pt x="1327" y="8"/>
                      <a:pt x="1196" y="1"/>
                    </a:cubicBezTo>
                    <a:cubicBezTo>
                      <a:pt x="1195" y="1"/>
                      <a:pt x="1194" y="1"/>
                      <a:pt x="1192" y="1"/>
                    </a:cubicBezTo>
                    <a:cubicBezTo>
                      <a:pt x="1186" y="0"/>
                      <a:pt x="1179" y="0"/>
                      <a:pt x="1173" y="0"/>
                    </a:cubicBezTo>
                    <a:cubicBezTo>
                      <a:pt x="1172" y="0"/>
                      <a:pt x="1171" y="0"/>
                      <a:pt x="1171" y="0"/>
                    </a:cubicBezTo>
                    <a:cubicBezTo>
                      <a:pt x="1169" y="0"/>
                      <a:pt x="1168" y="0"/>
                      <a:pt x="1166" y="0"/>
                    </a:cubicBezTo>
                    <a:cubicBezTo>
                      <a:pt x="1166" y="0"/>
                      <a:pt x="1165" y="0"/>
                      <a:pt x="1165" y="0"/>
                    </a:cubicBezTo>
                    <a:cubicBezTo>
                      <a:pt x="1165" y="0"/>
                      <a:pt x="1165" y="0"/>
                      <a:pt x="1166" y="0"/>
                    </a:cubicBezTo>
                    <a:cubicBezTo>
                      <a:pt x="768" y="1"/>
                      <a:pt x="377" y="54"/>
                      <a:pt x="0" y="158"/>
                    </a:cubicBezTo>
                    <a:cubicBezTo>
                      <a:pt x="556" y="537"/>
                      <a:pt x="556" y="537"/>
                      <a:pt x="556" y="537"/>
                    </a:cubicBezTo>
                    <a:cubicBezTo>
                      <a:pt x="216" y="996"/>
                      <a:pt x="216" y="996"/>
                      <a:pt x="216" y="996"/>
                    </a:cubicBezTo>
                    <a:cubicBezTo>
                      <a:pt x="452" y="929"/>
                      <a:pt x="699" y="887"/>
                      <a:pt x="953" y="871"/>
                    </a:cubicBezTo>
                    <a:cubicBezTo>
                      <a:pt x="1035" y="871"/>
                      <a:pt x="1120" y="865"/>
                      <a:pt x="1165" y="865"/>
                    </a:cubicBezTo>
                    <a:cubicBezTo>
                      <a:pt x="1166" y="865"/>
                      <a:pt x="1168" y="865"/>
                      <a:pt x="1169" y="865"/>
                    </a:cubicBezTo>
                    <a:cubicBezTo>
                      <a:pt x="1169" y="865"/>
                      <a:pt x="1169" y="865"/>
                      <a:pt x="1170" y="865"/>
                    </a:cubicBezTo>
                    <a:cubicBezTo>
                      <a:pt x="1170" y="865"/>
                      <a:pt x="1170" y="865"/>
                      <a:pt x="1171" y="865"/>
                    </a:cubicBezTo>
                    <a:cubicBezTo>
                      <a:pt x="1174" y="865"/>
                      <a:pt x="1176" y="864"/>
                      <a:pt x="1179" y="864"/>
                    </a:cubicBezTo>
                    <a:cubicBezTo>
                      <a:pt x="1184" y="864"/>
                      <a:pt x="1189" y="864"/>
                      <a:pt x="1195" y="864"/>
                    </a:cubicBezTo>
                    <a:cubicBezTo>
                      <a:pt x="1197" y="864"/>
                      <a:pt x="1200" y="863"/>
                      <a:pt x="1203" y="863"/>
                    </a:cubicBezTo>
                    <a:cubicBezTo>
                      <a:pt x="1208" y="863"/>
                      <a:pt x="1214" y="862"/>
                      <a:pt x="1220" y="862"/>
                    </a:cubicBezTo>
                    <a:cubicBezTo>
                      <a:pt x="1222" y="861"/>
                      <a:pt x="1224" y="861"/>
                      <a:pt x="1226" y="861"/>
                    </a:cubicBezTo>
                    <a:cubicBezTo>
                      <a:pt x="1233" y="860"/>
                      <a:pt x="1239" y="859"/>
                      <a:pt x="1245" y="858"/>
                    </a:cubicBezTo>
                    <a:cubicBezTo>
                      <a:pt x="1247" y="858"/>
                      <a:pt x="1248" y="857"/>
                      <a:pt x="1250" y="857"/>
                    </a:cubicBezTo>
                    <a:cubicBezTo>
                      <a:pt x="1257" y="856"/>
                      <a:pt x="1265" y="854"/>
                      <a:pt x="1272" y="852"/>
                    </a:cubicBezTo>
                    <a:cubicBezTo>
                      <a:pt x="1273" y="852"/>
                      <a:pt x="1273" y="852"/>
                      <a:pt x="1273" y="852"/>
                    </a:cubicBezTo>
                    <a:cubicBezTo>
                      <a:pt x="1298" y="846"/>
                      <a:pt x="1322" y="838"/>
                      <a:pt x="1345" y="828"/>
                    </a:cubicBezTo>
                    <a:cubicBezTo>
                      <a:pt x="1423" y="794"/>
                      <a:pt x="1490" y="735"/>
                      <a:pt x="1536" y="662"/>
                    </a:cubicBezTo>
                    <a:cubicBezTo>
                      <a:pt x="1559" y="626"/>
                      <a:pt x="1573" y="586"/>
                      <a:pt x="1584" y="545"/>
                    </a:cubicBezTo>
                    <a:cubicBezTo>
                      <a:pt x="1617" y="424"/>
                      <a:pt x="1594" y="289"/>
                      <a:pt x="1522" y="186"/>
                    </a:cubicBezTo>
                    <a:close/>
                    <a:moveTo>
                      <a:pt x="1159" y="0"/>
                    </a:moveTo>
                    <a:cubicBezTo>
                      <a:pt x="1137" y="1"/>
                      <a:pt x="1110" y="4"/>
                      <a:pt x="1082" y="9"/>
                    </a:cubicBezTo>
                    <a:cubicBezTo>
                      <a:pt x="1107" y="4"/>
                      <a:pt x="1133" y="1"/>
                      <a:pt x="1159"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8" name="Freeform 14">
                <a:extLst>
                  <a:ext uri="{FF2B5EF4-FFF2-40B4-BE49-F238E27FC236}">
                    <a16:creationId xmlns:a16="http://schemas.microsoft.com/office/drawing/2014/main" id="{5BA6B4FA-A26A-2744-886E-B94F7A7E1A4F}"/>
                  </a:ext>
                </a:extLst>
              </p:cNvPr>
              <p:cNvSpPr>
                <a:spLocks/>
              </p:cNvSpPr>
              <p:nvPr/>
            </p:nvSpPr>
            <p:spPr bwMode="auto">
              <a:xfrm>
                <a:off x="2703" y="349"/>
                <a:ext cx="309" cy="251"/>
              </a:xfrm>
              <a:custGeom>
                <a:avLst/>
                <a:gdLst>
                  <a:gd name="T0" fmla="*/ 980 w 1065"/>
                  <a:gd name="T1" fmla="*/ 662 h 865"/>
                  <a:gd name="T2" fmla="*/ 1032 w 1065"/>
                  <a:gd name="T3" fmla="*/ 545 h 865"/>
                  <a:gd name="T4" fmla="*/ 970 w 1065"/>
                  <a:gd name="T5" fmla="*/ 186 h 865"/>
                  <a:gd name="T6" fmla="*/ 640 w 1065"/>
                  <a:gd name="T7" fmla="*/ 1 h 865"/>
                  <a:gd name="T8" fmla="*/ 636 w 1065"/>
                  <a:gd name="T9" fmla="*/ 1 h 865"/>
                  <a:gd name="T10" fmla="*/ 617 w 1065"/>
                  <a:gd name="T11" fmla="*/ 0 h 865"/>
                  <a:gd name="T12" fmla="*/ 615 w 1065"/>
                  <a:gd name="T13" fmla="*/ 0 h 865"/>
                  <a:gd name="T14" fmla="*/ 610 w 1065"/>
                  <a:gd name="T15" fmla="*/ 0 h 865"/>
                  <a:gd name="T16" fmla="*/ 267 w 1065"/>
                  <a:gd name="T17" fmla="*/ 175 h 865"/>
                  <a:gd name="T18" fmla="*/ 0 w 1065"/>
                  <a:gd name="T19" fmla="*/ 537 h 865"/>
                  <a:gd name="T20" fmla="*/ 372 w 1065"/>
                  <a:gd name="T21" fmla="*/ 790 h 865"/>
                  <a:gd name="T22" fmla="*/ 614 w 1065"/>
                  <a:gd name="T23" fmla="*/ 865 h 865"/>
                  <a:gd name="T24" fmla="*/ 615 w 1065"/>
                  <a:gd name="T25" fmla="*/ 865 h 865"/>
                  <a:gd name="T26" fmla="*/ 623 w 1065"/>
                  <a:gd name="T27" fmla="*/ 864 h 865"/>
                  <a:gd name="T28" fmla="*/ 639 w 1065"/>
                  <a:gd name="T29" fmla="*/ 864 h 865"/>
                  <a:gd name="T30" fmla="*/ 647 w 1065"/>
                  <a:gd name="T31" fmla="*/ 863 h 865"/>
                  <a:gd name="T32" fmla="*/ 664 w 1065"/>
                  <a:gd name="T33" fmla="*/ 862 h 865"/>
                  <a:gd name="T34" fmla="*/ 670 w 1065"/>
                  <a:gd name="T35" fmla="*/ 861 h 865"/>
                  <a:gd name="T36" fmla="*/ 689 w 1065"/>
                  <a:gd name="T37" fmla="*/ 858 h 865"/>
                  <a:gd name="T38" fmla="*/ 694 w 1065"/>
                  <a:gd name="T39" fmla="*/ 857 h 865"/>
                  <a:gd name="T40" fmla="*/ 716 w 1065"/>
                  <a:gd name="T41" fmla="*/ 852 h 865"/>
                  <a:gd name="T42" fmla="*/ 717 w 1065"/>
                  <a:gd name="T43" fmla="*/ 852 h 865"/>
                  <a:gd name="T44" fmla="*/ 789 w 1065"/>
                  <a:gd name="T45" fmla="*/ 828 h 865"/>
                  <a:gd name="T46" fmla="*/ 980 w 1065"/>
                  <a:gd name="T47" fmla="*/ 66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5" h="865">
                    <a:moveTo>
                      <a:pt x="980" y="662"/>
                    </a:moveTo>
                    <a:cubicBezTo>
                      <a:pt x="1003" y="626"/>
                      <a:pt x="1021" y="586"/>
                      <a:pt x="1032" y="545"/>
                    </a:cubicBezTo>
                    <a:cubicBezTo>
                      <a:pt x="1065" y="424"/>
                      <a:pt x="1042" y="289"/>
                      <a:pt x="970" y="186"/>
                    </a:cubicBezTo>
                    <a:cubicBezTo>
                      <a:pt x="896" y="79"/>
                      <a:pt x="771" y="8"/>
                      <a:pt x="640" y="1"/>
                    </a:cubicBezTo>
                    <a:cubicBezTo>
                      <a:pt x="639" y="1"/>
                      <a:pt x="638" y="1"/>
                      <a:pt x="636" y="1"/>
                    </a:cubicBezTo>
                    <a:cubicBezTo>
                      <a:pt x="630" y="0"/>
                      <a:pt x="623" y="0"/>
                      <a:pt x="617" y="0"/>
                    </a:cubicBezTo>
                    <a:cubicBezTo>
                      <a:pt x="616" y="0"/>
                      <a:pt x="615" y="0"/>
                      <a:pt x="615" y="0"/>
                    </a:cubicBezTo>
                    <a:cubicBezTo>
                      <a:pt x="613" y="0"/>
                      <a:pt x="612" y="0"/>
                      <a:pt x="610" y="0"/>
                    </a:cubicBezTo>
                    <a:cubicBezTo>
                      <a:pt x="480" y="2"/>
                      <a:pt x="351" y="62"/>
                      <a:pt x="267" y="175"/>
                    </a:cubicBezTo>
                    <a:cubicBezTo>
                      <a:pt x="0" y="537"/>
                      <a:pt x="0" y="537"/>
                      <a:pt x="0" y="537"/>
                    </a:cubicBezTo>
                    <a:cubicBezTo>
                      <a:pt x="372" y="790"/>
                      <a:pt x="372" y="790"/>
                      <a:pt x="372" y="790"/>
                    </a:cubicBezTo>
                    <a:cubicBezTo>
                      <a:pt x="446" y="840"/>
                      <a:pt x="530" y="864"/>
                      <a:pt x="614" y="865"/>
                    </a:cubicBezTo>
                    <a:cubicBezTo>
                      <a:pt x="614" y="865"/>
                      <a:pt x="614" y="865"/>
                      <a:pt x="615" y="865"/>
                    </a:cubicBezTo>
                    <a:cubicBezTo>
                      <a:pt x="618" y="865"/>
                      <a:pt x="620" y="864"/>
                      <a:pt x="623" y="864"/>
                    </a:cubicBezTo>
                    <a:cubicBezTo>
                      <a:pt x="628" y="864"/>
                      <a:pt x="633" y="864"/>
                      <a:pt x="639" y="864"/>
                    </a:cubicBezTo>
                    <a:cubicBezTo>
                      <a:pt x="641" y="864"/>
                      <a:pt x="644" y="863"/>
                      <a:pt x="647" y="863"/>
                    </a:cubicBezTo>
                    <a:cubicBezTo>
                      <a:pt x="652" y="863"/>
                      <a:pt x="658" y="862"/>
                      <a:pt x="664" y="862"/>
                    </a:cubicBezTo>
                    <a:cubicBezTo>
                      <a:pt x="666" y="861"/>
                      <a:pt x="668" y="861"/>
                      <a:pt x="670" y="861"/>
                    </a:cubicBezTo>
                    <a:cubicBezTo>
                      <a:pt x="677" y="860"/>
                      <a:pt x="683" y="859"/>
                      <a:pt x="689" y="858"/>
                    </a:cubicBezTo>
                    <a:cubicBezTo>
                      <a:pt x="691" y="858"/>
                      <a:pt x="692" y="857"/>
                      <a:pt x="694" y="857"/>
                    </a:cubicBezTo>
                    <a:cubicBezTo>
                      <a:pt x="701" y="856"/>
                      <a:pt x="709" y="854"/>
                      <a:pt x="716" y="852"/>
                    </a:cubicBezTo>
                    <a:cubicBezTo>
                      <a:pt x="717" y="852"/>
                      <a:pt x="717" y="852"/>
                      <a:pt x="717" y="852"/>
                    </a:cubicBezTo>
                    <a:cubicBezTo>
                      <a:pt x="742" y="846"/>
                      <a:pt x="766" y="838"/>
                      <a:pt x="789" y="828"/>
                    </a:cubicBezTo>
                    <a:cubicBezTo>
                      <a:pt x="867" y="794"/>
                      <a:pt x="934" y="735"/>
                      <a:pt x="980" y="662"/>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 name="Freeform 15">
                <a:extLst>
                  <a:ext uri="{FF2B5EF4-FFF2-40B4-BE49-F238E27FC236}">
                    <a16:creationId xmlns:a16="http://schemas.microsoft.com/office/drawing/2014/main" id="{0D3E535C-7F29-3D4C-B2B6-1E869D9D9D33}"/>
                  </a:ext>
                </a:extLst>
              </p:cNvPr>
              <p:cNvSpPr>
                <a:spLocks noEditPoints="1"/>
              </p:cNvSpPr>
              <p:nvPr/>
            </p:nvSpPr>
            <p:spPr bwMode="auto">
              <a:xfrm>
                <a:off x="1604" y="1490"/>
                <a:ext cx="290" cy="469"/>
              </a:xfrm>
              <a:custGeom>
                <a:avLst/>
                <a:gdLst>
                  <a:gd name="T0" fmla="*/ 186 w 997"/>
                  <a:gd name="T1" fmla="*/ 94 h 1617"/>
                  <a:gd name="T2" fmla="*/ 1 w 997"/>
                  <a:gd name="T3" fmla="*/ 420 h 1617"/>
                  <a:gd name="T4" fmla="*/ 1 w 997"/>
                  <a:gd name="T5" fmla="*/ 424 h 1617"/>
                  <a:gd name="T6" fmla="*/ 0 w 997"/>
                  <a:gd name="T7" fmla="*/ 444 h 1617"/>
                  <a:gd name="T8" fmla="*/ 0 w 997"/>
                  <a:gd name="T9" fmla="*/ 446 h 1617"/>
                  <a:gd name="T10" fmla="*/ 0 w 997"/>
                  <a:gd name="T11" fmla="*/ 450 h 1617"/>
                  <a:gd name="T12" fmla="*/ 1 w 997"/>
                  <a:gd name="T13" fmla="*/ 452 h 1617"/>
                  <a:gd name="T14" fmla="*/ 0 w 997"/>
                  <a:gd name="T15" fmla="*/ 451 h 1617"/>
                  <a:gd name="T16" fmla="*/ 159 w 997"/>
                  <a:gd name="T17" fmla="*/ 1617 h 1617"/>
                  <a:gd name="T18" fmla="*/ 537 w 997"/>
                  <a:gd name="T19" fmla="*/ 1061 h 1617"/>
                  <a:gd name="T20" fmla="*/ 997 w 997"/>
                  <a:gd name="T21" fmla="*/ 1401 h 1617"/>
                  <a:gd name="T22" fmla="*/ 872 w 997"/>
                  <a:gd name="T23" fmla="*/ 664 h 1617"/>
                  <a:gd name="T24" fmla="*/ 865 w 997"/>
                  <a:gd name="T25" fmla="*/ 452 h 1617"/>
                  <a:gd name="T26" fmla="*/ 865 w 997"/>
                  <a:gd name="T27" fmla="*/ 448 h 1617"/>
                  <a:gd name="T28" fmla="*/ 865 w 997"/>
                  <a:gd name="T29" fmla="*/ 447 h 1617"/>
                  <a:gd name="T30" fmla="*/ 865 w 997"/>
                  <a:gd name="T31" fmla="*/ 446 h 1617"/>
                  <a:gd name="T32" fmla="*/ 865 w 997"/>
                  <a:gd name="T33" fmla="*/ 438 h 1617"/>
                  <a:gd name="T34" fmla="*/ 864 w 997"/>
                  <a:gd name="T35" fmla="*/ 422 h 1617"/>
                  <a:gd name="T36" fmla="*/ 864 w 997"/>
                  <a:gd name="T37" fmla="*/ 414 h 1617"/>
                  <a:gd name="T38" fmla="*/ 862 w 997"/>
                  <a:gd name="T39" fmla="*/ 397 h 1617"/>
                  <a:gd name="T40" fmla="*/ 861 w 997"/>
                  <a:gd name="T41" fmla="*/ 391 h 1617"/>
                  <a:gd name="T42" fmla="*/ 858 w 997"/>
                  <a:gd name="T43" fmla="*/ 371 h 1617"/>
                  <a:gd name="T44" fmla="*/ 858 w 997"/>
                  <a:gd name="T45" fmla="*/ 367 h 1617"/>
                  <a:gd name="T46" fmla="*/ 853 w 997"/>
                  <a:gd name="T47" fmla="*/ 344 h 1617"/>
                  <a:gd name="T48" fmla="*/ 853 w 997"/>
                  <a:gd name="T49" fmla="*/ 343 h 1617"/>
                  <a:gd name="T50" fmla="*/ 828 w 997"/>
                  <a:gd name="T51" fmla="*/ 272 h 1617"/>
                  <a:gd name="T52" fmla="*/ 663 w 997"/>
                  <a:gd name="T53" fmla="*/ 80 h 1617"/>
                  <a:gd name="T54" fmla="*/ 545 w 997"/>
                  <a:gd name="T55" fmla="*/ 32 h 1617"/>
                  <a:gd name="T56" fmla="*/ 186 w 997"/>
                  <a:gd name="T57" fmla="*/ 94 h 1617"/>
                  <a:gd name="T58" fmla="*/ 1 w 997"/>
                  <a:gd name="T59" fmla="*/ 458 h 1617"/>
                  <a:gd name="T60" fmla="*/ 10 w 997"/>
                  <a:gd name="T61" fmla="*/ 535 h 1617"/>
                  <a:gd name="T62" fmla="*/ 1 w 997"/>
                  <a:gd name="T63" fmla="*/ 45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7" h="1617">
                    <a:moveTo>
                      <a:pt x="186" y="94"/>
                    </a:moveTo>
                    <a:cubicBezTo>
                      <a:pt x="79" y="169"/>
                      <a:pt x="9" y="290"/>
                      <a:pt x="1" y="420"/>
                    </a:cubicBezTo>
                    <a:cubicBezTo>
                      <a:pt x="1" y="422"/>
                      <a:pt x="1" y="423"/>
                      <a:pt x="1" y="424"/>
                    </a:cubicBezTo>
                    <a:cubicBezTo>
                      <a:pt x="1" y="431"/>
                      <a:pt x="0" y="437"/>
                      <a:pt x="0" y="444"/>
                    </a:cubicBezTo>
                    <a:cubicBezTo>
                      <a:pt x="0" y="445"/>
                      <a:pt x="0" y="445"/>
                      <a:pt x="0" y="446"/>
                    </a:cubicBezTo>
                    <a:cubicBezTo>
                      <a:pt x="0" y="448"/>
                      <a:pt x="0" y="449"/>
                      <a:pt x="0" y="450"/>
                    </a:cubicBezTo>
                    <a:cubicBezTo>
                      <a:pt x="0" y="451"/>
                      <a:pt x="1" y="452"/>
                      <a:pt x="1" y="452"/>
                    </a:cubicBezTo>
                    <a:cubicBezTo>
                      <a:pt x="1" y="452"/>
                      <a:pt x="0" y="451"/>
                      <a:pt x="0" y="451"/>
                    </a:cubicBezTo>
                    <a:cubicBezTo>
                      <a:pt x="1" y="849"/>
                      <a:pt x="54" y="1239"/>
                      <a:pt x="159" y="1617"/>
                    </a:cubicBezTo>
                    <a:cubicBezTo>
                      <a:pt x="537" y="1061"/>
                      <a:pt x="537" y="1061"/>
                      <a:pt x="537" y="1061"/>
                    </a:cubicBezTo>
                    <a:cubicBezTo>
                      <a:pt x="997" y="1401"/>
                      <a:pt x="997" y="1401"/>
                      <a:pt x="997" y="1401"/>
                    </a:cubicBezTo>
                    <a:cubicBezTo>
                      <a:pt x="930" y="1164"/>
                      <a:pt x="887" y="918"/>
                      <a:pt x="872" y="664"/>
                    </a:cubicBezTo>
                    <a:cubicBezTo>
                      <a:pt x="872" y="582"/>
                      <a:pt x="865" y="497"/>
                      <a:pt x="865" y="452"/>
                    </a:cubicBezTo>
                    <a:cubicBezTo>
                      <a:pt x="865" y="451"/>
                      <a:pt x="865" y="449"/>
                      <a:pt x="865" y="448"/>
                    </a:cubicBezTo>
                    <a:cubicBezTo>
                      <a:pt x="865" y="447"/>
                      <a:pt x="865" y="447"/>
                      <a:pt x="865" y="447"/>
                    </a:cubicBezTo>
                    <a:cubicBezTo>
                      <a:pt x="865" y="447"/>
                      <a:pt x="865" y="446"/>
                      <a:pt x="865" y="446"/>
                    </a:cubicBezTo>
                    <a:cubicBezTo>
                      <a:pt x="865" y="443"/>
                      <a:pt x="865" y="440"/>
                      <a:pt x="865" y="438"/>
                    </a:cubicBezTo>
                    <a:cubicBezTo>
                      <a:pt x="865" y="433"/>
                      <a:pt x="864" y="427"/>
                      <a:pt x="864" y="422"/>
                    </a:cubicBezTo>
                    <a:cubicBezTo>
                      <a:pt x="864" y="419"/>
                      <a:pt x="864" y="417"/>
                      <a:pt x="864" y="414"/>
                    </a:cubicBezTo>
                    <a:cubicBezTo>
                      <a:pt x="863" y="408"/>
                      <a:pt x="863" y="403"/>
                      <a:pt x="862" y="397"/>
                    </a:cubicBezTo>
                    <a:cubicBezTo>
                      <a:pt x="862" y="395"/>
                      <a:pt x="861" y="393"/>
                      <a:pt x="861" y="391"/>
                    </a:cubicBezTo>
                    <a:cubicBezTo>
                      <a:pt x="860" y="384"/>
                      <a:pt x="859" y="378"/>
                      <a:pt x="858" y="371"/>
                    </a:cubicBezTo>
                    <a:cubicBezTo>
                      <a:pt x="858" y="370"/>
                      <a:pt x="858" y="368"/>
                      <a:pt x="858" y="367"/>
                    </a:cubicBezTo>
                    <a:cubicBezTo>
                      <a:pt x="856" y="359"/>
                      <a:pt x="855" y="352"/>
                      <a:pt x="853" y="344"/>
                    </a:cubicBezTo>
                    <a:cubicBezTo>
                      <a:pt x="853" y="344"/>
                      <a:pt x="853" y="344"/>
                      <a:pt x="853" y="343"/>
                    </a:cubicBezTo>
                    <a:cubicBezTo>
                      <a:pt x="847" y="319"/>
                      <a:pt x="838" y="295"/>
                      <a:pt x="828" y="272"/>
                    </a:cubicBezTo>
                    <a:cubicBezTo>
                      <a:pt x="794" y="193"/>
                      <a:pt x="735" y="126"/>
                      <a:pt x="663" y="80"/>
                    </a:cubicBezTo>
                    <a:cubicBezTo>
                      <a:pt x="626" y="57"/>
                      <a:pt x="587" y="44"/>
                      <a:pt x="545" y="32"/>
                    </a:cubicBezTo>
                    <a:cubicBezTo>
                      <a:pt x="424" y="0"/>
                      <a:pt x="289" y="23"/>
                      <a:pt x="186" y="94"/>
                    </a:cubicBezTo>
                    <a:close/>
                    <a:moveTo>
                      <a:pt x="1" y="458"/>
                    </a:moveTo>
                    <a:cubicBezTo>
                      <a:pt x="1" y="480"/>
                      <a:pt x="5" y="506"/>
                      <a:pt x="10" y="535"/>
                    </a:cubicBezTo>
                    <a:cubicBezTo>
                      <a:pt x="4" y="510"/>
                      <a:pt x="1" y="484"/>
                      <a:pt x="1" y="458"/>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0" name="Freeform 16">
                <a:extLst>
                  <a:ext uri="{FF2B5EF4-FFF2-40B4-BE49-F238E27FC236}">
                    <a16:creationId xmlns:a16="http://schemas.microsoft.com/office/drawing/2014/main" id="{2E6FDEF7-E8FB-0A45-A476-46EC746ADF58}"/>
                  </a:ext>
                </a:extLst>
              </p:cNvPr>
              <p:cNvSpPr>
                <a:spLocks/>
              </p:cNvSpPr>
              <p:nvPr/>
            </p:nvSpPr>
            <p:spPr bwMode="auto">
              <a:xfrm>
                <a:off x="1604" y="1489"/>
                <a:ext cx="251" cy="309"/>
              </a:xfrm>
              <a:custGeom>
                <a:avLst/>
                <a:gdLst>
                  <a:gd name="T0" fmla="*/ 663 w 865"/>
                  <a:gd name="T1" fmla="*/ 84 h 1065"/>
                  <a:gd name="T2" fmla="*/ 545 w 865"/>
                  <a:gd name="T3" fmla="*/ 32 h 1065"/>
                  <a:gd name="T4" fmla="*/ 186 w 865"/>
                  <a:gd name="T5" fmla="*/ 94 h 1065"/>
                  <a:gd name="T6" fmla="*/ 1 w 865"/>
                  <a:gd name="T7" fmla="*/ 424 h 1065"/>
                  <a:gd name="T8" fmla="*/ 1 w 865"/>
                  <a:gd name="T9" fmla="*/ 428 h 1065"/>
                  <a:gd name="T10" fmla="*/ 0 w 865"/>
                  <a:gd name="T11" fmla="*/ 448 h 1065"/>
                  <a:gd name="T12" fmla="*/ 0 w 865"/>
                  <a:gd name="T13" fmla="*/ 450 h 1065"/>
                  <a:gd name="T14" fmla="*/ 0 w 865"/>
                  <a:gd name="T15" fmla="*/ 454 h 1065"/>
                  <a:gd name="T16" fmla="*/ 176 w 865"/>
                  <a:gd name="T17" fmla="*/ 797 h 1065"/>
                  <a:gd name="T18" fmla="*/ 537 w 865"/>
                  <a:gd name="T19" fmla="*/ 1065 h 1065"/>
                  <a:gd name="T20" fmla="*/ 790 w 865"/>
                  <a:gd name="T21" fmla="*/ 693 h 1065"/>
                  <a:gd name="T22" fmla="*/ 865 w 865"/>
                  <a:gd name="T23" fmla="*/ 451 h 1065"/>
                  <a:gd name="T24" fmla="*/ 865 w 865"/>
                  <a:gd name="T25" fmla="*/ 450 h 1065"/>
                  <a:gd name="T26" fmla="*/ 865 w 865"/>
                  <a:gd name="T27" fmla="*/ 442 h 1065"/>
                  <a:gd name="T28" fmla="*/ 864 w 865"/>
                  <a:gd name="T29" fmla="*/ 426 h 1065"/>
                  <a:gd name="T30" fmla="*/ 864 w 865"/>
                  <a:gd name="T31" fmla="*/ 418 h 1065"/>
                  <a:gd name="T32" fmla="*/ 862 w 865"/>
                  <a:gd name="T33" fmla="*/ 401 h 1065"/>
                  <a:gd name="T34" fmla="*/ 861 w 865"/>
                  <a:gd name="T35" fmla="*/ 395 h 1065"/>
                  <a:gd name="T36" fmla="*/ 858 w 865"/>
                  <a:gd name="T37" fmla="*/ 375 h 1065"/>
                  <a:gd name="T38" fmla="*/ 858 w 865"/>
                  <a:gd name="T39" fmla="*/ 371 h 1065"/>
                  <a:gd name="T40" fmla="*/ 853 w 865"/>
                  <a:gd name="T41" fmla="*/ 348 h 1065"/>
                  <a:gd name="T42" fmla="*/ 853 w 865"/>
                  <a:gd name="T43" fmla="*/ 347 h 1065"/>
                  <a:gd name="T44" fmla="*/ 828 w 865"/>
                  <a:gd name="T45" fmla="*/ 276 h 1065"/>
                  <a:gd name="T46" fmla="*/ 663 w 865"/>
                  <a:gd name="T47" fmla="*/ 84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5" h="1065">
                    <a:moveTo>
                      <a:pt x="663" y="84"/>
                    </a:moveTo>
                    <a:cubicBezTo>
                      <a:pt x="626" y="61"/>
                      <a:pt x="587" y="44"/>
                      <a:pt x="545" y="32"/>
                    </a:cubicBezTo>
                    <a:cubicBezTo>
                      <a:pt x="424" y="0"/>
                      <a:pt x="289" y="23"/>
                      <a:pt x="186" y="94"/>
                    </a:cubicBezTo>
                    <a:cubicBezTo>
                      <a:pt x="79" y="169"/>
                      <a:pt x="9" y="294"/>
                      <a:pt x="1" y="424"/>
                    </a:cubicBezTo>
                    <a:cubicBezTo>
                      <a:pt x="1" y="426"/>
                      <a:pt x="1" y="427"/>
                      <a:pt x="1" y="428"/>
                    </a:cubicBezTo>
                    <a:cubicBezTo>
                      <a:pt x="1" y="435"/>
                      <a:pt x="0" y="441"/>
                      <a:pt x="0" y="448"/>
                    </a:cubicBezTo>
                    <a:cubicBezTo>
                      <a:pt x="0" y="449"/>
                      <a:pt x="0" y="449"/>
                      <a:pt x="0" y="450"/>
                    </a:cubicBezTo>
                    <a:cubicBezTo>
                      <a:pt x="0" y="452"/>
                      <a:pt x="0" y="453"/>
                      <a:pt x="0" y="454"/>
                    </a:cubicBezTo>
                    <a:cubicBezTo>
                      <a:pt x="2" y="585"/>
                      <a:pt x="62" y="714"/>
                      <a:pt x="176" y="797"/>
                    </a:cubicBezTo>
                    <a:cubicBezTo>
                      <a:pt x="537" y="1065"/>
                      <a:pt x="537" y="1065"/>
                      <a:pt x="537" y="1065"/>
                    </a:cubicBezTo>
                    <a:cubicBezTo>
                      <a:pt x="790" y="693"/>
                      <a:pt x="790" y="693"/>
                      <a:pt x="790" y="693"/>
                    </a:cubicBezTo>
                    <a:cubicBezTo>
                      <a:pt x="840" y="619"/>
                      <a:pt x="865" y="534"/>
                      <a:pt x="865" y="451"/>
                    </a:cubicBezTo>
                    <a:cubicBezTo>
                      <a:pt x="865" y="451"/>
                      <a:pt x="865" y="450"/>
                      <a:pt x="865" y="450"/>
                    </a:cubicBezTo>
                    <a:cubicBezTo>
                      <a:pt x="865" y="447"/>
                      <a:pt x="865" y="444"/>
                      <a:pt x="865" y="442"/>
                    </a:cubicBezTo>
                    <a:cubicBezTo>
                      <a:pt x="865" y="437"/>
                      <a:pt x="864" y="431"/>
                      <a:pt x="864" y="426"/>
                    </a:cubicBezTo>
                    <a:cubicBezTo>
                      <a:pt x="864" y="423"/>
                      <a:pt x="864" y="421"/>
                      <a:pt x="864" y="418"/>
                    </a:cubicBezTo>
                    <a:cubicBezTo>
                      <a:pt x="863" y="412"/>
                      <a:pt x="863" y="407"/>
                      <a:pt x="862" y="401"/>
                    </a:cubicBezTo>
                    <a:cubicBezTo>
                      <a:pt x="862" y="399"/>
                      <a:pt x="861" y="397"/>
                      <a:pt x="861" y="395"/>
                    </a:cubicBezTo>
                    <a:cubicBezTo>
                      <a:pt x="860" y="388"/>
                      <a:pt x="859" y="382"/>
                      <a:pt x="858" y="375"/>
                    </a:cubicBezTo>
                    <a:cubicBezTo>
                      <a:pt x="858" y="374"/>
                      <a:pt x="858" y="372"/>
                      <a:pt x="858" y="371"/>
                    </a:cubicBezTo>
                    <a:cubicBezTo>
                      <a:pt x="856" y="363"/>
                      <a:pt x="855" y="356"/>
                      <a:pt x="853" y="348"/>
                    </a:cubicBezTo>
                    <a:cubicBezTo>
                      <a:pt x="853" y="348"/>
                      <a:pt x="853" y="348"/>
                      <a:pt x="853" y="347"/>
                    </a:cubicBezTo>
                    <a:cubicBezTo>
                      <a:pt x="847" y="323"/>
                      <a:pt x="838" y="299"/>
                      <a:pt x="828" y="276"/>
                    </a:cubicBezTo>
                    <a:cubicBezTo>
                      <a:pt x="794" y="197"/>
                      <a:pt x="735" y="130"/>
                      <a:pt x="663" y="84"/>
                    </a:cubicBez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grpSp>
        <p:nvGrpSpPr>
          <p:cNvPr id="81" name="Group 80">
            <a:extLst>
              <a:ext uri="{FF2B5EF4-FFF2-40B4-BE49-F238E27FC236}">
                <a16:creationId xmlns:a16="http://schemas.microsoft.com/office/drawing/2014/main" id="{B94160C1-E295-C846-8646-6ECE1E6FDEBA}"/>
              </a:ext>
            </a:extLst>
          </p:cNvPr>
          <p:cNvGrpSpPr/>
          <p:nvPr/>
        </p:nvGrpSpPr>
        <p:grpSpPr>
          <a:xfrm>
            <a:off x="4577416" y="3585780"/>
            <a:ext cx="774054" cy="774054"/>
            <a:chOff x="4577416" y="3838021"/>
            <a:chExt cx="774054" cy="774054"/>
          </a:xfrm>
        </p:grpSpPr>
        <p:sp>
          <p:nvSpPr>
            <p:cNvPr id="82" name="Oval 81">
              <a:extLst>
                <a:ext uri="{FF2B5EF4-FFF2-40B4-BE49-F238E27FC236}">
                  <a16:creationId xmlns:a16="http://schemas.microsoft.com/office/drawing/2014/main" id="{0F16AB36-8408-FA4F-8AB2-5F926832438B}"/>
                </a:ext>
              </a:extLst>
            </p:cNvPr>
            <p:cNvSpPr/>
            <p:nvPr/>
          </p:nvSpPr>
          <p:spPr>
            <a:xfrm>
              <a:off x="4577416" y="3838021"/>
              <a:ext cx="774054" cy="77405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83" name="Group 82">
              <a:extLst>
                <a:ext uri="{FF2B5EF4-FFF2-40B4-BE49-F238E27FC236}">
                  <a16:creationId xmlns:a16="http://schemas.microsoft.com/office/drawing/2014/main" id="{90ADC5E7-F58C-A746-BFCC-5870AA2F46A2}"/>
                </a:ext>
              </a:extLst>
            </p:cNvPr>
            <p:cNvGrpSpPr/>
            <p:nvPr/>
          </p:nvGrpSpPr>
          <p:grpSpPr>
            <a:xfrm>
              <a:off x="4678002" y="3938963"/>
              <a:ext cx="572722" cy="572022"/>
              <a:chOff x="3087688" y="-1"/>
              <a:chExt cx="2606675" cy="2603501"/>
            </a:xfrm>
          </p:grpSpPr>
          <p:sp>
            <p:nvSpPr>
              <p:cNvPr id="84" name="Freeform 31">
                <a:extLst>
                  <a:ext uri="{FF2B5EF4-FFF2-40B4-BE49-F238E27FC236}">
                    <a16:creationId xmlns:a16="http://schemas.microsoft.com/office/drawing/2014/main" id="{5A0EAE91-5CBC-DD4A-8581-C88BF6814ABB}"/>
                  </a:ext>
                </a:extLst>
              </p:cNvPr>
              <p:cNvSpPr>
                <a:spLocks/>
              </p:cNvSpPr>
              <p:nvPr/>
            </p:nvSpPr>
            <p:spPr bwMode="auto">
              <a:xfrm>
                <a:off x="3087688" y="-1"/>
                <a:ext cx="2606675" cy="2603501"/>
              </a:xfrm>
              <a:custGeom>
                <a:avLst/>
                <a:gdLst>
                  <a:gd name="T0" fmla="*/ 4866 w 5381"/>
                  <a:gd name="T1" fmla="*/ 2171 h 5384"/>
                  <a:gd name="T2" fmla="*/ 3916 w 5381"/>
                  <a:gd name="T3" fmla="*/ 2171 h 5384"/>
                  <a:gd name="T4" fmla="*/ 4576 w 5381"/>
                  <a:gd name="T5" fmla="*/ 1511 h 5384"/>
                  <a:gd name="T6" fmla="*/ 4576 w 5381"/>
                  <a:gd name="T7" fmla="*/ 794 h 5384"/>
                  <a:gd name="T8" fmla="*/ 3881 w 5381"/>
                  <a:gd name="T9" fmla="*/ 794 h 5384"/>
                  <a:gd name="T10" fmla="*/ 3189 w 5381"/>
                  <a:gd name="T11" fmla="*/ 1486 h 5384"/>
                  <a:gd name="T12" fmla="*/ 3189 w 5381"/>
                  <a:gd name="T13" fmla="*/ 493 h 5384"/>
                  <a:gd name="T14" fmla="*/ 2693 w 5381"/>
                  <a:gd name="T15" fmla="*/ 0 h 5384"/>
                  <a:gd name="T16" fmla="*/ 2174 w 5381"/>
                  <a:gd name="T17" fmla="*/ 493 h 5384"/>
                  <a:gd name="T18" fmla="*/ 2174 w 5381"/>
                  <a:gd name="T19" fmla="*/ 1468 h 5384"/>
                  <a:gd name="T20" fmla="*/ 1504 w 5381"/>
                  <a:gd name="T21" fmla="*/ 794 h 5384"/>
                  <a:gd name="T22" fmla="*/ 786 w 5381"/>
                  <a:gd name="T23" fmla="*/ 794 h 5384"/>
                  <a:gd name="T24" fmla="*/ 786 w 5381"/>
                  <a:gd name="T25" fmla="*/ 1511 h 5384"/>
                  <a:gd name="T26" fmla="*/ 1451 w 5381"/>
                  <a:gd name="T27" fmla="*/ 2171 h 5384"/>
                  <a:gd name="T28" fmla="*/ 494 w 5381"/>
                  <a:gd name="T29" fmla="*/ 2171 h 5384"/>
                  <a:gd name="T30" fmla="*/ 0 w 5381"/>
                  <a:gd name="T31" fmla="*/ 2689 h 5384"/>
                  <a:gd name="T32" fmla="*/ 494 w 5381"/>
                  <a:gd name="T33" fmla="*/ 3184 h 5384"/>
                  <a:gd name="T34" fmla="*/ 1488 w 5381"/>
                  <a:gd name="T35" fmla="*/ 3184 h 5384"/>
                  <a:gd name="T36" fmla="*/ 786 w 5381"/>
                  <a:gd name="T37" fmla="*/ 3886 h 5384"/>
                  <a:gd name="T38" fmla="*/ 786 w 5381"/>
                  <a:gd name="T39" fmla="*/ 4580 h 5384"/>
                  <a:gd name="T40" fmla="*/ 1504 w 5381"/>
                  <a:gd name="T41" fmla="*/ 4580 h 5384"/>
                  <a:gd name="T42" fmla="*/ 2174 w 5381"/>
                  <a:gd name="T43" fmla="*/ 3911 h 5384"/>
                  <a:gd name="T44" fmla="*/ 2174 w 5381"/>
                  <a:gd name="T45" fmla="*/ 4868 h 5384"/>
                  <a:gd name="T46" fmla="*/ 2693 w 5381"/>
                  <a:gd name="T47" fmla="*/ 5384 h 5384"/>
                  <a:gd name="T48" fmla="*/ 3189 w 5381"/>
                  <a:gd name="T49" fmla="*/ 4868 h 5384"/>
                  <a:gd name="T50" fmla="*/ 3189 w 5381"/>
                  <a:gd name="T51" fmla="*/ 3893 h 5384"/>
                  <a:gd name="T52" fmla="*/ 3881 w 5381"/>
                  <a:gd name="T53" fmla="*/ 4580 h 5384"/>
                  <a:gd name="T54" fmla="*/ 4576 w 5381"/>
                  <a:gd name="T55" fmla="*/ 4580 h 5384"/>
                  <a:gd name="T56" fmla="*/ 4576 w 5381"/>
                  <a:gd name="T57" fmla="*/ 3886 h 5384"/>
                  <a:gd name="T58" fmla="*/ 3879 w 5381"/>
                  <a:gd name="T59" fmla="*/ 3184 h 5384"/>
                  <a:gd name="T60" fmla="*/ 4866 w 5381"/>
                  <a:gd name="T61" fmla="*/ 3184 h 5384"/>
                  <a:gd name="T62" fmla="*/ 5381 w 5381"/>
                  <a:gd name="T63" fmla="*/ 2689 h 5384"/>
                  <a:gd name="T64" fmla="*/ 4866 w 5381"/>
                  <a:gd name="T65" fmla="*/ 2171 h 5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81" h="5384">
                    <a:moveTo>
                      <a:pt x="4866" y="2171"/>
                    </a:moveTo>
                    <a:cubicBezTo>
                      <a:pt x="4866" y="2171"/>
                      <a:pt x="4866" y="2171"/>
                      <a:pt x="3916" y="2171"/>
                    </a:cubicBezTo>
                    <a:cubicBezTo>
                      <a:pt x="4119" y="1968"/>
                      <a:pt x="4338" y="1749"/>
                      <a:pt x="4576" y="1511"/>
                    </a:cubicBezTo>
                    <a:cubicBezTo>
                      <a:pt x="4778" y="1310"/>
                      <a:pt x="4778" y="996"/>
                      <a:pt x="4576" y="794"/>
                    </a:cubicBezTo>
                    <a:cubicBezTo>
                      <a:pt x="4397" y="593"/>
                      <a:pt x="4060" y="593"/>
                      <a:pt x="3881" y="794"/>
                    </a:cubicBezTo>
                    <a:cubicBezTo>
                      <a:pt x="3881" y="794"/>
                      <a:pt x="3881" y="794"/>
                      <a:pt x="3189" y="1486"/>
                    </a:cubicBezTo>
                    <a:cubicBezTo>
                      <a:pt x="3189" y="1183"/>
                      <a:pt x="3189" y="853"/>
                      <a:pt x="3189" y="493"/>
                    </a:cubicBezTo>
                    <a:cubicBezTo>
                      <a:pt x="3189" y="224"/>
                      <a:pt x="2963" y="0"/>
                      <a:pt x="2693" y="0"/>
                    </a:cubicBezTo>
                    <a:cubicBezTo>
                      <a:pt x="2399" y="0"/>
                      <a:pt x="2174" y="224"/>
                      <a:pt x="2174" y="493"/>
                    </a:cubicBezTo>
                    <a:cubicBezTo>
                      <a:pt x="2174" y="493"/>
                      <a:pt x="2174" y="494"/>
                      <a:pt x="2174" y="1468"/>
                    </a:cubicBezTo>
                    <a:cubicBezTo>
                      <a:pt x="1969" y="1262"/>
                      <a:pt x="1746" y="1038"/>
                      <a:pt x="1504" y="794"/>
                    </a:cubicBezTo>
                    <a:cubicBezTo>
                      <a:pt x="1302" y="593"/>
                      <a:pt x="988" y="593"/>
                      <a:pt x="786" y="794"/>
                    </a:cubicBezTo>
                    <a:cubicBezTo>
                      <a:pt x="585" y="996"/>
                      <a:pt x="585" y="1310"/>
                      <a:pt x="786" y="1511"/>
                    </a:cubicBezTo>
                    <a:cubicBezTo>
                      <a:pt x="786" y="1511"/>
                      <a:pt x="786" y="1511"/>
                      <a:pt x="1451" y="2171"/>
                    </a:cubicBezTo>
                    <a:cubicBezTo>
                      <a:pt x="1158" y="2171"/>
                      <a:pt x="840" y="2171"/>
                      <a:pt x="494" y="2171"/>
                    </a:cubicBezTo>
                    <a:cubicBezTo>
                      <a:pt x="225" y="2171"/>
                      <a:pt x="0" y="2396"/>
                      <a:pt x="0" y="2689"/>
                    </a:cubicBezTo>
                    <a:cubicBezTo>
                      <a:pt x="0" y="2959"/>
                      <a:pt x="225" y="3184"/>
                      <a:pt x="494" y="3184"/>
                    </a:cubicBezTo>
                    <a:cubicBezTo>
                      <a:pt x="494" y="3184"/>
                      <a:pt x="494" y="3184"/>
                      <a:pt x="1488" y="3184"/>
                    </a:cubicBezTo>
                    <a:cubicBezTo>
                      <a:pt x="1274" y="3398"/>
                      <a:pt x="1041" y="3631"/>
                      <a:pt x="786" y="3886"/>
                    </a:cubicBezTo>
                    <a:cubicBezTo>
                      <a:pt x="585" y="4065"/>
                      <a:pt x="585" y="4401"/>
                      <a:pt x="786" y="4580"/>
                    </a:cubicBezTo>
                    <a:cubicBezTo>
                      <a:pt x="988" y="4781"/>
                      <a:pt x="1302" y="4781"/>
                      <a:pt x="1504" y="4580"/>
                    </a:cubicBezTo>
                    <a:cubicBezTo>
                      <a:pt x="1504" y="4580"/>
                      <a:pt x="1504" y="4580"/>
                      <a:pt x="2174" y="3911"/>
                    </a:cubicBezTo>
                    <a:cubicBezTo>
                      <a:pt x="2174" y="4204"/>
                      <a:pt x="2174" y="4522"/>
                      <a:pt x="2174" y="4868"/>
                    </a:cubicBezTo>
                    <a:cubicBezTo>
                      <a:pt x="2174" y="5160"/>
                      <a:pt x="2399" y="5384"/>
                      <a:pt x="2693" y="5384"/>
                    </a:cubicBezTo>
                    <a:cubicBezTo>
                      <a:pt x="2963" y="5384"/>
                      <a:pt x="3189" y="5160"/>
                      <a:pt x="3189" y="4868"/>
                    </a:cubicBezTo>
                    <a:cubicBezTo>
                      <a:pt x="3189" y="4868"/>
                      <a:pt x="3189" y="4868"/>
                      <a:pt x="3189" y="3893"/>
                    </a:cubicBezTo>
                    <a:cubicBezTo>
                      <a:pt x="3400" y="4103"/>
                      <a:pt x="3631" y="4331"/>
                      <a:pt x="3881" y="4580"/>
                    </a:cubicBezTo>
                    <a:cubicBezTo>
                      <a:pt x="4060" y="4781"/>
                      <a:pt x="4397" y="4781"/>
                      <a:pt x="4576" y="4580"/>
                    </a:cubicBezTo>
                    <a:cubicBezTo>
                      <a:pt x="4778" y="4401"/>
                      <a:pt x="4778" y="4065"/>
                      <a:pt x="4576" y="3886"/>
                    </a:cubicBezTo>
                    <a:cubicBezTo>
                      <a:pt x="4576" y="3886"/>
                      <a:pt x="4576" y="3885"/>
                      <a:pt x="3879" y="3184"/>
                    </a:cubicBezTo>
                    <a:cubicBezTo>
                      <a:pt x="4181" y="3184"/>
                      <a:pt x="4508" y="3184"/>
                      <a:pt x="4866" y="3184"/>
                    </a:cubicBezTo>
                    <a:cubicBezTo>
                      <a:pt x="5135" y="3184"/>
                      <a:pt x="5381" y="2959"/>
                      <a:pt x="5381" y="2689"/>
                    </a:cubicBezTo>
                    <a:cubicBezTo>
                      <a:pt x="5381" y="2396"/>
                      <a:pt x="5135" y="2171"/>
                      <a:pt x="4866" y="2171"/>
                    </a:cubicBezTo>
                    <a:close/>
                  </a:path>
                </a:pathLst>
              </a:custGeom>
              <a:solidFill>
                <a:schemeClr val="tx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5" name="Freeform 32">
                <a:extLst>
                  <a:ext uri="{FF2B5EF4-FFF2-40B4-BE49-F238E27FC236}">
                    <a16:creationId xmlns:a16="http://schemas.microsoft.com/office/drawing/2014/main" id="{02500B69-3B49-6345-8107-D1900E082185}"/>
                  </a:ext>
                </a:extLst>
              </p:cNvPr>
              <p:cNvSpPr>
                <a:spLocks noEditPoints="1"/>
              </p:cNvSpPr>
              <p:nvPr/>
            </p:nvSpPr>
            <p:spPr bwMode="auto">
              <a:xfrm>
                <a:off x="3589338" y="500063"/>
                <a:ext cx="1595438" cy="1590675"/>
              </a:xfrm>
              <a:custGeom>
                <a:avLst/>
                <a:gdLst>
                  <a:gd name="T0" fmla="*/ 1658 w 3293"/>
                  <a:gd name="T1" fmla="*/ 805 h 3289"/>
                  <a:gd name="T2" fmla="*/ 2509 w 3293"/>
                  <a:gd name="T3" fmla="*/ 1656 h 3289"/>
                  <a:gd name="T4" fmla="*/ 1658 w 3293"/>
                  <a:gd name="T5" fmla="*/ 2506 h 3289"/>
                  <a:gd name="T6" fmla="*/ 784 w 3293"/>
                  <a:gd name="T7" fmla="*/ 1656 h 3289"/>
                  <a:gd name="T8" fmla="*/ 1658 w 3293"/>
                  <a:gd name="T9" fmla="*/ 805 h 3289"/>
                  <a:gd name="T10" fmla="*/ 1658 w 3293"/>
                  <a:gd name="T11" fmla="*/ 0 h 3289"/>
                  <a:gd name="T12" fmla="*/ 0 w 3293"/>
                  <a:gd name="T13" fmla="*/ 1656 h 3289"/>
                  <a:gd name="T14" fmla="*/ 1658 w 3293"/>
                  <a:gd name="T15" fmla="*/ 3289 h 3289"/>
                  <a:gd name="T16" fmla="*/ 3293 w 3293"/>
                  <a:gd name="T17" fmla="*/ 1656 h 3289"/>
                  <a:gd name="T18" fmla="*/ 1658 w 3293"/>
                  <a:gd name="T19" fmla="*/ 0 h 3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3" h="3289">
                    <a:moveTo>
                      <a:pt x="1658" y="805"/>
                    </a:moveTo>
                    <a:cubicBezTo>
                      <a:pt x="2128" y="805"/>
                      <a:pt x="2509" y="1186"/>
                      <a:pt x="2509" y="1656"/>
                    </a:cubicBezTo>
                    <a:cubicBezTo>
                      <a:pt x="2509" y="2126"/>
                      <a:pt x="2128" y="2506"/>
                      <a:pt x="1658" y="2506"/>
                    </a:cubicBezTo>
                    <a:cubicBezTo>
                      <a:pt x="1187" y="2506"/>
                      <a:pt x="784" y="2126"/>
                      <a:pt x="784" y="1656"/>
                    </a:cubicBezTo>
                    <a:cubicBezTo>
                      <a:pt x="784" y="1186"/>
                      <a:pt x="1187" y="805"/>
                      <a:pt x="1658" y="805"/>
                    </a:cubicBezTo>
                    <a:moveTo>
                      <a:pt x="1658" y="0"/>
                    </a:moveTo>
                    <a:cubicBezTo>
                      <a:pt x="739" y="0"/>
                      <a:pt x="0" y="738"/>
                      <a:pt x="0" y="1656"/>
                    </a:cubicBezTo>
                    <a:cubicBezTo>
                      <a:pt x="0" y="2551"/>
                      <a:pt x="739" y="3289"/>
                      <a:pt x="1658" y="3289"/>
                    </a:cubicBezTo>
                    <a:cubicBezTo>
                      <a:pt x="2554" y="3289"/>
                      <a:pt x="3293" y="2551"/>
                      <a:pt x="3293" y="1656"/>
                    </a:cubicBezTo>
                    <a:cubicBezTo>
                      <a:pt x="3293" y="738"/>
                      <a:pt x="2554" y="0"/>
                      <a:pt x="1658" y="0"/>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grpSp>
        <p:nvGrpSpPr>
          <p:cNvPr id="86" name="Group 85">
            <a:extLst>
              <a:ext uri="{FF2B5EF4-FFF2-40B4-BE49-F238E27FC236}">
                <a16:creationId xmlns:a16="http://schemas.microsoft.com/office/drawing/2014/main" id="{F748704E-3861-6140-9826-981A7E9DE97F}"/>
              </a:ext>
            </a:extLst>
          </p:cNvPr>
          <p:cNvGrpSpPr/>
          <p:nvPr/>
        </p:nvGrpSpPr>
        <p:grpSpPr>
          <a:xfrm>
            <a:off x="4577416" y="2206460"/>
            <a:ext cx="774054" cy="774054"/>
            <a:chOff x="4577416" y="2206460"/>
            <a:chExt cx="774054" cy="774054"/>
          </a:xfrm>
        </p:grpSpPr>
        <p:sp>
          <p:nvSpPr>
            <p:cNvPr id="87" name="Oval 86">
              <a:extLst>
                <a:ext uri="{FF2B5EF4-FFF2-40B4-BE49-F238E27FC236}">
                  <a16:creationId xmlns:a16="http://schemas.microsoft.com/office/drawing/2014/main" id="{7E474510-C893-6E49-BF57-7CC9717B3E20}"/>
                </a:ext>
              </a:extLst>
            </p:cNvPr>
            <p:cNvSpPr/>
            <p:nvPr/>
          </p:nvSpPr>
          <p:spPr>
            <a:xfrm>
              <a:off x="4577416" y="2206460"/>
              <a:ext cx="774054" cy="77405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88" name="Group 35">
              <a:extLst>
                <a:ext uri="{FF2B5EF4-FFF2-40B4-BE49-F238E27FC236}">
                  <a16:creationId xmlns:a16="http://schemas.microsoft.com/office/drawing/2014/main" id="{238B9C05-FA69-3E47-9A7C-80470CF021E1}"/>
                </a:ext>
              </a:extLst>
            </p:cNvPr>
            <p:cNvGrpSpPr>
              <a:grpSpLocks noChangeAspect="1"/>
            </p:cNvGrpSpPr>
            <p:nvPr/>
          </p:nvGrpSpPr>
          <p:grpSpPr bwMode="auto">
            <a:xfrm>
              <a:off x="4615272" y="2443912"/>
              <a:ext cx="698060" cy="288192"/>
              <a:chOff x="0" y="431"/>
              <a:chExt cx="5760" cy="2378"/>
            </a:xfrm>
          </p:grpSpPr>
          <p:sp>
            <p:nvSpPr>
              <p:cNvPr id="89" name="AutoShape 34">
                <a:extLst>
                  <a:ext uri="{FF2B5EF4-FFF2-40B4-BE49-F238E27FC236}">
                    <a16:creationId xmlns:a16="http://schemas.microsoft.com/office/drawing/2014/main" id="{E38FA35F-7E5F-594F-9A94-EDA85AEEF44F}"/>
                  </a:ext>
                </a:extLst>
              </p:cNvPr>
              <p:cNvSpPr>
                <a:spLocks noChangeAspect="1" noChangeArrowheads="1" noTextEdit="1"/>
              </p:cNvSpPr>
              <p:nvPr/>
            </p:nvSpPr>
            <p:spPr bwMode="auto">
              <a:xfrm>
                <a:off x="0" y="431"/>
                <a:ext cx="5760" cy="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0" name="Freeform 36">
                <a:extLst>
                  <a:ext uri="{FF2B5EF4-FFF2-40B4-BE49-F238E27FC236}">
                    <a16:creationId xmlns:a16="http://schemas.microsoft.com/office/drawing/2014/main" id="{31547FC0-0431-E942-8E88-148249BE6448}"/>
                  </a:ext>
                </a:extLst>
              </p:cNvPr>
              <p:cNvSpPr>
                <a:spLocks/>
              </p:cNvSpPr>
              <p:nvPr/>
            </p:nvSpPr>
            <p:spPr bwMode="auto">
              <a:xfrm>
                <a:off x="-1" y="430"/>
                <a:ext cx="5762" cy="2380"/>
              </a:xfrm>
              <a:custGeom>
                <a:avLst/>
                <a:gdLst>
                  <a:gd name="T0" fmla="*/ 7841 w 7841"/>
                  <a:gd name="T1" fmla="*/ 1712 h 3239"/>
                  <a:gd name="T2" fmla="*/ 7151 w 7841"/>
                  <a:gd name="T3" fmla="*/ 751 h 3239"/>
                  <a:gd name="T4" fmla="*/ 5900 w 7841"/>
                  <a:gd name="T5" fmla="*/ 126 h 3239"/>
                  <a:gd name="T6" fmla="*/ 4829 w 7841"/>
                  <a:gd name="T7" fmla="*/ 550 h 3239"/>
                  <a:gd name="T8" fmla="*/ 3921 w 7841"/>
                  <a:gd name="T9" fmla="*/ 0 h 3239"/>
                  <a:gd name="T10" fmla="*/ 3017 w 7841"/>
                  <a:gd name="T11" fmla="*/ 541 h 3239"/>
                  <a:gd name="T12" fmla="*/ 1950 w 7841"/>
                  <a:gd name="T13" fmla="*/ 126 h 3239"/>
                  <a:gd name="T14" fmla="*/ 692 w 7841"/>
                  <a:gd name="T15" fmla="*/ 751 h 3239"/>
                  <a:gd name="T16" fmla="*/ 0 w 7841"/>
                  <a:gd name="T17" fmla="*/ 1712 h 3239"/>
                  <a:gd name="T18" fmla="*/ 755 w 7841"/>
                  <a:gd name="T19" fmla="*/ 2692 h 3239"/>
                  <a:gd name="T20" fmla="*/ 1950 w 7841"/>
                  <a:gd name="T21" fmla="*/ 3239 h 3239"/>
                  <a:gd name="T22" fmla="*/ 3506 w 7841"/>
                  <a:gd name="T23" fmla="*/ 1899 h 3239"/>
                  <a:gd name="T24" fmla="*/ 3921 w 7841"/>
                  <a:gd name="T25" fmla="*/ 1985 h 3239"/>
                  <a:gd name="T26" fmla="*/ 4352 w 7841"/>
                  <a:gd name="T27" fmla="*/ 1892 h 3239"/>
                  <a:gd name="T28" fmla="*/ 5900 w 7841"/>
                  <a:gd name="T29" fmla="*/ 3239 h 3239"/>
                  <a:gd name="T30" fmla="*/ 7089 w 7841"/>
                  <a:gd name="T31" fmla="*/ 2692 h 3239"/>
                  <a:gd name="T32" fmla="*/ 7841 w 7841"/>
                  <a:gd name="T33" fmla="*/ 1712 h 3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41" h="3239">
                    <a:moveTo>
                      <a:pt x="7841" y="1712"/>
                    </a:moveTo>
                    <a:cubicBezTo>
                      <a:pt x="7841" y="1265"/>
                      <a:pt x="7552" y="885"/>
                      <a:pt x="7151" y="751"/>
                    </a:cubicBezTo>
                    <a:cubicBezTo>
                      <a:pt x="6866" y="372"/>
                      <a:pt x="6412" y="126"/>
                      <a:pt x="5900" y="126"/>
                    </a:cubicBezTo>
                    <a:cubicBezTo>
                      <a:pt x="5485" y="126"/>
                      <a:pt x="5109" y="287"/>
                      <a:pt x="4829" y="550"/>
                    </a:cubicBezTo>
                    <a:cubicBezTo>
                      <a:pt x="4663" y="224"/>
                      <a:pt x="4318" y="0"/>
                      <a:pt x="3921" y="0"/>
                    </a:cubicBezTo>
                    <a:cubicBezTo>
                      <a:pt x="3527" y="0"/>
                      <a:pt x="3185" y="220"/>
                      <a:pt x="3017" y="541"/>
                    </a:cubicBezTo>
                    <a:cubicBezTo>
                      <a:pt x="2737" y="284"/>
                      <a:pt x="2362" y="126"/>
                      <a:pt x="1950" y="126"/>
                    </a:cubicBezTo>
                    <a:cubicBezTo>
                      <a:pt x="1435" y="126"/>
                      <a:pt x="978" y="372"/>
                      <a:pt x="692" y="751"/>
                    </a:cubicBezTo>
                    <a:cubicBezTo>
                      <a:pt x="290" y="886"/>
                      <a:pt x="0" y="1265"/>
                      <a:pt x="0" y="1712"/>
                    </a:cubicBezTo>
                    <a:cubicBezTo>
                      <a:pt x="0" y="2182"/>
                      <a:pt x="320" y="2577"/>
                      <a:pt x="755" y="2692"/>
                    </a:cubicBezTo>
                    <a:cubicBezTo>
                      <a:pt x="1043" y="3027"/>
                      <a:pt x="1471" y="3239"/>
                      <a:pt x="1950" y="3239"/>
                    </a:cubicBezTo>
                    <a:cubicBezTo>
                      <a:pt x="2743" y="3239"/>
                      <a:pt x="3399" y="2656"/>
                      <a:pt x="3506" y="1899"/>
                    </a:cubicBezTo>
                    <a:cubicBezTo>
                      <a:pt x="3632" y="1954"/>
                      <a:pt x="3773" y="1985"/>
                      <a:pt x="3921" y="1985"/>
                    </a:cubicBezTo>
                    <a:cubicBezTo>
                      <a:pt x="4075" y="1985"/>
                      <a:pt x="4221" y="1952"/>
                      <a:pt x="4352" y="1892"/>
                    </a:cubicBezTo>
                    <a:cubicBezTo>
                      <a:pt x="4454" y="2652"/>
                      <a:pt x="5108" y="3239"/>
                      <a:pt x="5900" y="3239"/>
                    </a:cubicBezTo>
                    <a:cubicBezTo>
                      <a:pt x="6376" y="3239"/>
                      <a:pt x="6802" y="3027"/>
                      <a:pt x="7089" y="2692"/>
                    </a:cubicBezTo>
                    <a:cubicBezTo>
                      <a:pt x="7522" y="2578"/>
                      <a:pt x="7841" y="2182"/>
                      <a:pt x="7841" y="171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1" name="Freeform 37">
                <a:extLst>
                  <a:ext uri="{FF2B5EF4-FFF2-40B4-BE49-F238E27FC236}">
                    <a16:creationId xmlns:a16="http://schemas.microsoft.com/office/drawing/2014/main" id="{A2AE8346-B072-1146-BD3A-597BDF0540A6}"/>
                  </a:ext>
                </a:extLst>
              </p:cNvPr>
              <p:cNvSpPr>
                <a:spLocks noEditPoints="1"/>
              </p:cNvSpPr>
              <p:nvPr/>
            </p:nvSpPr>
            <p:spPr bwMode="auto">
              <a:xfrm>
                <a:off x="643" y="869"/>
                <a:ext cx="4474" cy="1588"/>
              </a:xfrm>
              <a:custGeom>
                <a:avLst/>
                <a:gdLst>
                  <a:gd name="T0" fmla="*/ 0 w 6089"/>
                  <a:gd name="T1" fmla="*/ 1081 h 2162"/>
                  <a:gd name="T2" fmla="*/ 1066 w 6089"/>
                  <a:gd name="T3" fmla="*/ 0 h 2162"/>
                  <a:gd name="T4" fmla="*/ 2131 w 6089"/>
                  <a:gd name="T5" fmla="*/ 1081 h 2162"/>
                  <a:gd name="T6" fmla="*/ 1066 w 6089"/>
                  <a:gd name="T7" fmla="*/ 2162 h 2162"/>
                  <a:gd name="T8" fmla="*/ 0 w 6089"/>
                  <a:gd name="T9" fmla="*/ 1081 h 2162"/>
                  <a:gd name="T10" fmla="*/ 3959 w 6089"/>
                  <a:gd name="T11" fmla="*/ 1081 h 2162"/>
                  <a:gd name="T12" fmla="*/ 5024 w 6089"/>
                  <a:gd name="T13" fmla="*/ 2162 h 2162"/>
                  <a:gd name="T14" fmla="*/ 6089 w 6089"/>
                  <a:gd name="T15" fmla="*/ 1081 h 2162"/>
                  <a:gd name="T16" fmla="*/ 5024 w 6089"/>
                  <a:gd name="T17" fmla="*/ 0 h 2162"/>
                  <a:gd name="T18" fmla="*/ 3959 w 6089"/>
                  <a:gd name="T19" fmla="*/ 1081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89" h="2162">
                    <a:moveTo>
                      <a:pt x="0" y="1081"/>
                    </a:moveTo>
                    <a:cubicBezTo>
                      <a:pt x="0" y="484"/>
                      <a:pt x="477" y="0"/>
                      <a:pt x="1066" y="0"/>
                    </a:cubicBezTo>
                    <a:cubicBezTo>
                      <a:pt x="1654" y="0"/>
                      <a:pt x="2131" y="484"/>
                      <a:pt x="2131" y="1081"/>
                    </a:cubicBezTo>
                    <a:cubicBezTo>
                      <a:pt x="2131" y="1678"/>
                      <a:pt x="1654" y="2162"/>
                      <a:pt x="1066" y="2162"/>
                    </a:cubicBezTo>
                    <a:cubicBezTo>
                      <a:pt x="477" y="2162"/>
                      <a:pt x="0" y="1678"/>
                      <a:pt x="0" y="1081"/>
                    </a:cubicBezTo>
                    <a:close/>
                    <a:moveTo>
                      <a:pt x="3959" y="1081"/>
                    </a:moveTo>
                    <a:cubicBezTo>
                      <a:pt x="3959" y="1678"/>
                      <a:pt x="4436" y="2162"/>
                      <a:pt x="5024" y="2162"/>
                    </a:cubicBezTo>
                    <a:cubicBezTo>
                      <a:pt x="5612" y="2162"/>
                      <a:pt x="6089" y="1678"/>
                      <a:pt x="6089" y="1081"/>
                    </a:cubicBezTo>
                    <a:cubicBezTo>
                      <a:pt x="6089" y="484"/>
                      <a:pt x="5612" y="0"/>
                      <a:pt x="5024" y="0"/>
                    </a:cubicBezTo>
                    <a:cubicBezTo>
                      <a:pt x="4436" y="0"/>
                      <a:pt x="3959" y="484"/>
                      <a:pt x="3959" y="1081"/>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spTree>
    <p:extLst>
      <p:ext uri="{BB962C8B-B14F-4D97-AF65-F5344CB8AC3E}">
        <p14:creationId xmlns:p14="http://schemas.microsoft.com/office/powerpoint/2010/main" val="236058335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0"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p:cTn id="23" dur="500" fill="hold"/>
                                        <p:tgtEl>
                                          <p:spTgt spid="86"/>
                                        </p:tgtEl>
                                        <p:attrNameLst>
                                          <p:attrName>ppt_w</p:attrName>
                                        </p:attrNameLst>
                                      </p:cBhvr>
                                      <p:tavLst>
                                        <p:tav tm="0">
                                          <p:val>
                                            <p:fltVal val="0"/>
                                          </p:val>
                                        </p:tav>
                                        <p:tav tm="100000">
                                          <p:val>
                                            <p:strVal val="#ppt_w"/>
                                          </p:val>
                                        </p:tav>
                                      </p:tavLst>
                                    </p:anim>
                                    <p:anim calcmode="lin" valueType="num">
                                      <p:cBhvr>
                                        <p:cTn id="24" dur="500" fill="hold"/>
                                        <p:tgtEl>
                                          <p:spTgt spid="86"/>
                                        </p:tgtEl>
                                        <p:attrNameLst>
                                          <p:attrName>ppt_h</p:attrName>
                                        </p:attrNameLst>
                                      </p:cBhvr>
                                      <p:tavLst>
                                        <p:tav tm="0">
                                          <p:val>
                                            <p:fltVal val="0"/>
                                          </p:val>
                                        </p:tav>
                                        <p:tav tm="100000">
                                          <p:val>
                                            <p:strVal val="#ppt_h"/>
                                          </p:val>
                                        </p:tav>
                                      </p:tavLst>
                                    </p:anim>
                                    <p:animEffect transition="in" filter="fade">
                                      <p:cBhvr>
                                        <p:cTn id="25" dur="500"/>
                                        <p:tgtEl>
                                          <p:spTgt spid="86"/>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p:cTn id="32" dur="500" fill="hold"/>
                                        <p:tgtEl>
                                          <p:spTgt spid="81"/>
                                        </p:tgtEl>
                                        <p:attrNameLst>
                                          <p:attrName>ppt_w</p:attrName>
                                        </p:attrNameLst>
                                      </p:cBhvr>
                                      <p:tavLst>
                                        <p:tav tm="0">
                                          <p:val>
                                            <p:fltVal val="0"/>
                                          </p:val>
                                        </p:tav>
                                        <p:tav tm="100000">
                                          <p:val>
                                            <p:strVal val="#ppt_w"/>
                                          </p:val>
                                        </p:tav>
                                      </p:tavLst>
                                    </p:anim>
                                    <p:anim calcmode="lin" valueType="num">
                                      <p:cBhvr>
                                        <p:cTn id="33" dur="500" fill="hold"/>
                                        <p:tgtEl>
                                          <p:spTgt spid="81"/>
                                        </p:tgtEl>
                                        <p:attrNameLst>
                                          <p:attrName>ppt_h</p:attrName>
                                        </p:attrNameLst>
                                      </p:cBhvr>
                                      <p:tavLst>
                                        <p:tav tm="0">
                                          <p:val>
                                            <p:fltVal val="0"/>
                                          </p:val>
                                        </p:tav>
                                        <p:tav tm="100000">
                                          <p:val>
                                            <p:strVal val="#ppt_h"/>
                                          </p:val>
                                        </p:tav>
                                      </p:tavLst>
                                    </p:anim>
                                    <p:animEffect transition="in" filter="fade">
                                      <p:cBhvr>
                                        <p:cTn id="34" dur="500"/>
                                        <p:tgtEl>
                                          <p:spTgt spid="81"/>
                                        </p:tgtEl>
                                      </p:cBhvr>
                                    </p:animEffect>
                                  </p:childTnLst>
                                </p:cTn>
                              </p:par>
                              <p:par>
                                <p:cTn id="35" presetID="10"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Assurance</a:t>
            </a:r>
            <a:br>
              <a:rPr lang="en-US" dirty="0"/>
            </a:br>
            <a:r>
              <a:rPr lang="en-US" sz="1800" dirty="0"/>
              <a:t>Assurance for wireless and wired environments</a:t>
            </a:r>
            <a:endParaRPr lang="en-US" dirty="0"/>
          </a:p>
        </p:txBody>
      </p:sp>
      <p:sp>
        <p:nvSpPr>
          <p:cNvPr id="192" name="Rectangle 191"/>
          <p:cNvSpPr/>
          <p:nvPr/>
        </p:nvSpPr>
        <p:spPr bwMode="gray">
          <a:xfrm>
            <a:off x="275303" y="1508093"/>
            <a:ext cx="8594725" cy="3311462"/>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Light"/>
              <a:ea typeface="+mn-ea"/>
              <a:cs typeface="+mn-cs"/>
            </a:endParaRPr>
          </a:p>
        </p:txBody>
      </p:sp>
      <p:sp>
        <p:nvSpPr>
          <p:cNvPr id="3" name="Rounded Rectangle 2"/>
          <p:cNvSpPr/>
          <p:nvPr/>
        </p:nvSpPr>
        <p:spPr bwMode="gray">
          <a:xfrm>
            <a:off x="273050" y="1196975"/>
            <a:ext cx="8594725" cy="430887"/>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0" marR="0" lvl="0" indent="0" algn="ctr" defTabSz="6095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Light"/>
                <a:ea typeface="+mn-ea"/>
                <a:cs typeface="+mn-cs"/>
              </a:rPr>
              <a:t>Gain in-depth visibility into how your network is functioning</a:t>
            </a:r>
          </a:p>
        </p:txBody>
      </p:sp>
      <p:sp>
        <p:nvSpPr>
          <p:cNvPr id="4" name="TextBox 3">
            <a:extLst>
              <a:ext uri="{FF2B5EF4-FFF2-40B4-BE49-F238E27FC236}">
                <a16:creationId xmlns:a16="http://schemas.microsoft.com/office/drawing/2014/main" id="{203A48A1-90F4-3A42-862B-911925DDDC85}"/>
              </a:ext>
            </a:extLst>
          </p:cNvPr>
          <p:cNvSpPr txBox="1"/>
          <p:nvPr/>
        </p:nvSpPr>
        <p:spPr>
          <a:xfrm>
            <a:off x="349401" y="3511465"/>
            <a:ext cx="4381291"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Exposure of existing infrastructure and client health concerns, improved time-to-detection and time-to-resolution </a:t>
            </a:r>
          </a:p>
        </p:txBody>
      </p:sp>
      <p:sp>
        <p:nvSpPr>
          <p:cNvPr id="5" name="TextBox 4">
            <a:extLst>
              <a:ext uri="{FF2B5EF4-FFF2-40B4-BE49-F238E27FC236}">
                <a16:creationId xmlns:a16="http://schemas.microsoft.com/office/drawing/2014/main" id="{56BC8C64-6474-4BE6-A221-B4FAEA60BA76}"/>
              </a:ext>
            </a:extLst>
          </p:cNvPr>
          <p:cNvSpPr txBox="1"/>
          <p:nvPr/>
        </p:nvSpPr>
        <p:spPr bwMode="gray">
          <a:xfrm>
            <a:off x="1683725" y="2707267"/>
            <a:ext cx="1712643" cy="646331"/>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Wireless assurance</a:t>
            </a:r>
          </a:p>
        </p:txBody>
      </p:sp>
      <p:sp>
        <p:nvSpPr>
          <p:cNvPr id="46" name="Oval 45">
            <a:extLst>
              <a:ext uri="{FF2B5EF4-FFF2-40B4-BE49-F238E27FC236}">
                <a16:creationId xmlns:a16="http://schemas.microsoft.com/office/drawing/2014/main" id="{355235C9-113C-8448-A925-4DF93FB93C12}"/>
              </a:ext>
            </a:extLst>
          </p:cNvPr>
          <p:cNvSpPr>
            <a:spLocks noChangeAspect="1"/>
          </p:cNvSpPr>
          <p:nvPr/>
        </p:nvSpPr>
        <p:spPr>
          <a:xfrm>
            <a:off x="2311446" y="2094084"/>
            <a:ext cx="457200" cy="45720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Light"/>
                <a:ea typeface="+mn-ea"/>
                <a:cs typeface="+mn-cs"/>
              </a:rPr>
              <a:t>1</a:t>
            </a:r>
          </a:p>
        </p:txBody>
      </p:sp>
      <p:sp>
        <p:nvSpPr>
          <p:cNvPr id="40" name="TextBox 39">
            <a:extLst>
              <a:ext uri="{FF2B5EF4-FFF2-40B4-BE49-F238E27FC236}">
                <a16:creationId xmlns:a16="http://schemas.microsoft.com/office/drawing/2014/main" id="{C9EE98EC-386A-944E-8AFE-336E4D81DA8C}"/>
              </a:ext>
            </a:extLst>
          </p:cNvPr>
          <p:cNvSpPr txBox="1"/>
          <p:nvPr/>
        </p:nvSpPr>
        <p:spPr bwMode="gray">
          <a:xfrm>
            <a:off x="5405690" y="2707267"/>
            <a:ext cx="2512848" cy="646331"/>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Wired </a:t>
            </a:r>
            <a:b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b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assurance</a:t>
            </a:r>
          </a:p>
        </p:txBody>
      </p:sp>
      <p:sp>
        <p:nvSpPr>
          <p:cNvPr id="47" name="Oval 46">
            <a:extLst>
              <a:ext uri="{FF2B5EF4-FFF2-40B4-BE49-F238E27FC236}">
                <a16:creationId xmlns:a16="http://schemas.microsoft.com/office/drawing/2014/main" id="{8CBD182C-AC0B-214F-8F9D-D07006FBC643}"/>
              </a:ext>
            </a:extLst>
          </p:cNvPr>
          <p:cNvSpPr>
            <a:spLocks noChangeAspect="1"/>
          </p:cNvSpPr>
          <p:nvPr/>
        </p:nvSpPr>
        <p:spPr>
          <a:xfrm>
            <a:off x="6433514" y="2094084"/>
            <a:ext cx="457200" cy="45720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Light"/>
                <a:ea typeface="+mn-ea"/>
                <a:cs typeface="+mn-cs"/>
              </a:rPr>
              <a:t>2</a:t>
            </a:r>
          </a:p>
        </p:txBody>
      </p:sp>
      <p:sp>
        <p:nvSpPr>
          <p:cNvPr id="53" name="TextBox 52">
            <a:extLst>
              <a:ext uri="{FF2B5EF4-FFF2-40B4-BE49-F238E27FC236}">
                <a16:creationId xmlns:a16="http://schemas.microsoft.com/office/drawing/2014/main" id="{2D4A2314-12C4-BE47-9FDF-FC38259DA42D}"/>
              </a:ext>
            </a:extLst>
          </p:cNvPr>
          <p:cNvSpPr txBox="1"/>
          <p:nvPr/>
        </p:nvSpPr>
        <p:spPr>
          <a:xfrm>
            <a:off x="4726421" y="3633387"/>
            <a:ext cx="3871387"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Exposure of existing health concerns, improved contextual visibility, discovery of unknown wired infrastructure, streamlined troubleshooting</a:t>
            </a:r>
          </a:p>
        </p:txBody>
      </p:sp>
    </p:spTree>
    <p:extLst>
      <p:ext uri="{BB962C8B-B14F-4D97-AF65-F5344CB8AC3E}">
        <p14:creationId xmlns:p14="http://schemas.microsoft.com/office/powerpoint/2010/main" val="95895583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SD-Access</a:t>
            </a:r>
            <a:br>
              <a:rPr lang="en-US" dirty="0"/>
            </a:br>
            <a:r>
              <a:rPr lang="en-US" sz="1800" dirty="0"/>
              <a:t>The foundation for intent-based networking</a:t>
            </a:r>
            <a:endParaRPr lang="en-US" dirty="0"/>
          </a:p>
        </p:txBody>
      </p:sp>
      <p:sp>
        <p:nvSpPr>
          <p:cNvPr id="192" name="Rectangle 191"/>
          <p:cNvSpPr/>
          <p:nvPr/>
        </p:nvSpPr>
        <p:spPr bwMode="gray">
          <a:xfrm>
            <a:off x="275303" y="1508093"/>
            <a:ext cx="8594725" cy="3311462"/>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Light"/>
              <a:ea typeface="+mn-ea"/>
              <a:cs typeface="+mn-cs"/>
            </a:endParaRPr>
          </a:p>
        </p:txBody>
      </p:sp>
      <p:sp>
        <p:nvSpPr>
          <p:cNvPr id="3" name="Rounded Rectangle 2"/>
          <p:cNvSpPr/>
          <p:nvPr/>
        </p:nvSpPr>
        <p:spPr bwMode="gray">
          <a:xfrm>
            <a:off x="273050" y="1196975"/>
            <a:ext cx="8594725" cy="430887"/>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0" marR="0" lvl="0" indent="0" algn="ctr" defTabSz="6095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Light"/>
                <a:ea typeface="+mn-ea"/>
                <a:cs typeface="+mn-cs"/>
              </a:rPr>
              <a:t>Improve security and operations through segmentation, policy and management</a:t>
            </a:r>
          </a:p>
        </p:txBody>
      </p:sp>
      <p:grpSp>
        <p:nvGrpSpPr>
          <p:cNvPr id="6" name="Group 5">
            <a:extLst>
              <a:ext uri="{FF2B5EF4-FFF2-40B4-BE49-F238E27FC236}">
                <a16:creationId xmlns:a16="http://schemas.microsoft.com/office/drawing/2014/main" id="{13247D03-E939-3441-A4A4-EF51626B018F}"/>
              </a:ext>
            </a:extLst>
          </p:cNvPr>
          <p:cNvGrpSpPr/>
          <p:nvPr/>
        </p:nvGrpSpPr>
        <p:grpSpPr>
          <a:xfrm>
            <a:off x="520064" y="2067033"/>
            <a:ext cx="2575755" cy="2462040"/>
            <a:chOff x="546191" y="2067033"/>
            <a:chExt cx="2575755" cy="2462040"/>
          </a:xfrm>
        </p:grpSpPr>
        <p:sp>
          <p:nvSpPr>
            <p:cNvPr id="4" name="TextBox 3">
              <a:extLst>
                <a:ext uri="{FF2B5EF4-FFF2-40B4-BE49-F238E27FC236}">
                  <a16:creationId xmlns:a16="http://schemas.microsoft.com/office/drawing/2014/main" id="{203A48A1-90F4-3A42-862B-911925DDDC85}"/>
                </a:ext>
              </a:extLst>
            </p:cNvPr>
            <p:cNvSpPr txBox="1"/>
            <p:nvPr/>
          </p:nvSpPr>
          <p:spPr>
            <a:xfrm>
              <a:off x="546191" y="3617085"/>
              <a:ext cx="2575755"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Improve regulatory compliance and reduce risk through secure client authentication and access</a:t>
              </a:r>
            </a:p>
          </p:txBody>
        </p:sp>
        <p:sp>
          <p:nvSpPr>
            <p:cNvPr id="5" name="TextBox 4">
              <a:extLst>
                <a:ext uri="{FF2B5EF4-FFF2-40B4-BE49-F238E27FC236}">
                  <a16:creationId xmlns:a16="http://schemas.microsoft.com/office/drawing/2014/main" id="{56BC8C64-6474-4BE6-A221-B4FAEA60BA76}"/>
                </a:ext>
              </a:extLst>
            </p:cNvPr>
            <p:cNvSpPr txBox="1"/>
            <p:nvPr/>
          </p:nvSpPr>
          <p:spPr bwMode="gray">
            <a:xfrm>
              <a:off x="977747" y="2739699"/>
              <a:ext cx="1712643" cy="646331"/>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Network segmentation</a:t>
              </a:r>
            </a:p>
          </p:txBody>
        </p:sp>
        <p:sp>
          <p:nvSpPr>
            <p:cNvPr id="46" name="Oval 45">
              <a:extLst>
                <a:ext uri="{FF2B5EF4-FFF2-40B4-BE49-F238E27FC236}">
                  <a16:creationId xmlns:a16="http://schemas.microsoft.com/office/drawing/2014/main" id="{355235C9-113C-8448-A925-4DF93FB93C12}"/>
                </a:ext>
              </a:extLst>
            </p:cNvPr>
            <p:cNvSpPr>
              <a:spLocks noChangeAspect="1"/>
            </p:cNvSpPr>
            <p:nvPr/>
          </p:nvSpPr>
          <p:spPr>
            <a:xfrm>
              <a:off x="1605468" y="2067033"/>
              <a:ext cx="457200" cy="45720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Light"/>
                  <a:ea typeface="+mn-ea"/>
                  <a:cs typeface="+mn-cs"/>
                </a:rPr>
                <a:t>1</a:t>
              </a:r>
            </a:p>
          </p:txBody>
        </p:sp>
      </p:grpSp>
      <p:grpSp>
        <p:nvGrpSpPr>
          <p:cNvPr id="8" name="Group 7">
            <a:extLst>
              <a:ext uri="{FF2B5EF4-FFF2-40B4-BE49-F238E27FC236}">
                <a16:creationId xmlns:a16="http://schemas.microsoft.com/office/drawing/2014/main" id="{8F66C4DC-75B5-0F4A-82E9-9A2DFDF86038}"/>
              </a:ext>
            </a:extLst>
          </p:cNvPr>
          <p:cNvGrpSpPr/>
          <p:nvPr/>
        </p:nvGrpSpPr>
        <p:grpSpPr>
          <a:xfrm>
            <a:off x="6173313" y="2067033"/>
            <a:ext cx="2512848" cy="2462040"/>
            <a:chOff x="6373614" y="2067033"/>
            <a:chExt cx="2512848" cy="2462040"/>
          </a:xfrm>
        </p:grpSpPr>
        <p:sp>
          <p:nvSpPr>
            <p:cNvPr id="53" name="TextBox 52">
              <a:extLst>
                <a:ext uri="{FF2B5EF4-FFF2-40B4-BE49-F238E27FC236}">
                  <a16:creationId xmlns:a16="http://schemas.microsoft.com/office/drawing/2014/main" id="{2D4A2314-12C4-BE47-9FDF-FC38259DA42D}"/>
                </a:ext>
              </a:extLst>
            </p:cNvPr>
            <p:cNvSpPr txBox="1"/>
            <p:nvPr/>
          </p:nvSpPr>
          <p:spPr>
            <a:xfrm>
              <a:off x="6487991" y="3617085"/>
              <a:ext cx="2284094"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Minimize threats through segmentation and control extended to IoT networks</a:t>
              </a:r>
            </a:p>
          </p:txBody>
        </p:sp>
        <p:sp>
          <p:nvSpPr>
            <p:cNvPr id="11" name="Oval 10">
              <a:extLst>
                <a:ext uri="{FF2B5EF4-FFF2-40B4-BE49-F238E27FC236}">
                  <a16:creationId xmlns:a16="http://schemas.microsoft.com/office/drawing/2014/main" id="{5A40B8B4-22C9-1341-BD20-BE06F1D3117E}"/>
                </a:ext>
              </a:extLst>
            </p:cNvPr>
            <p:cNvSpPr>
              <a:spLocks noChangeAspect="1"/>
            </p:cNvSpPr>
            <p:nvPr/>
          </p:nvSpPr>
          <p:spPr>
            <a:xfrm>
              <a:off x="7401438" y="2067033"/>
              <a:ext cx="457200" cy="45720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Light"/>
                  <a:ea typeface="+mn-ea"/>
                  <a:cs typeface="+mn-cs"/>
                </a:rPr>
                <a:t>3</a:t>
              </a:r>
            </a:p>
          </p:txBody>
        </p:sp>
        <p:sp>
          <p:nvSpPr>
            <p:cNvPr id="12" name="TextBox 11">
              <a:extLst>
                <a:ext uri="{FF2B5EF4-FFF2-40B4-BE49-F238E27FC236}">
                  <a16:creationId xmlns:a16="http://schemas.microsoft.com/office/drawing/2014/main" id="{6717F338-B6CF-0C4B-A123-681868947108}"/>
                </a:ext>
              </a:extLst>
            </p:cNvPr>
            <p:cNvSpPr txBox="1"/>
            <p:nvPr/>
          </p:nvSpPr>
          <p:spPr bwMode="gray">
            <a:xfrm>
              <a:off x="6373614" y="2601199"/>
              <a:ext cx="2512848" cy="923330"/>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Secure </a:t>
              </a:r>
              <a:b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b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convergence of IoT onto network</a:t>
              </a:r>
            </a:p>
          </p:txBody>
        </p:sp>
      </p:grpSp>
      <p:grpSp>
        <p:nvGrpSpPr>
          <p:cNvPr id="7" name="Group 6">
            <a:extLst>
              <a:ext uri="{FF2B5EF4-FFF2-40B4-BE49-F238E27FC236}">
                <a16:creationId xmlns:a16="http://schemas.microsoft.com/office/drawing/2014/main" id="{522227F6-FC5B-A44F-849E-6CC70A7FCA22}"/>
              </a:ext>
            </a:extLst>
          </p:cNvPr>
          <p:cNvGrpSpPr/>
          <p:nvPr/>
        </p:nvGrpSpPr>
        <p:grpSpPr>
          <a:xfrm>
            <a:off x="3319810" y="2067033"/>
            <a:ext cx="2512848" cy="2462040"/>
            <a:chOff x="3476567" y="2067033"/>
            <a:chExt cx="2512848" cy="2462040"/>
          </a:xfrm>
        </p:grpSpPr>
        <p:sp>
          <p:nvSpPr>
            <p:cNvPr id="40" name="TextBox 39">
              <a:extLst>
                <a:ext uri="{FF2B5EF4-FFF2-40B4-BE49-F238E27FC236}">
                  <a16:creationId xmlns:a16="http://schemas.microsoft.com/office/drawing/2014/main" id="{C9EE98EC-386A-944E-8AFE-336E4D81DA8C}"/>
                </a:ext>
              </a:extLst>
            </p:cNvPr>
            <p:cNvSpPr txBox="1"/>
            <p:nvPr/>
          </p:nvSpPr>
          <p:spPr bwMode="gray">
            <a:xfrm>
              <a:off x="3476567" y="2601199"/>
              <a:ext cx="2512848" cy="923330"/>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Converged wired and wireless policy and management</a:t>
              </a:r>
            </a:p>
          </p:txBody>
        </p:sp>
        <p:sp>
          <p:nvSpPr>
            <p:cNvPr id="47" name="Oval 46">
              <a:extLst>
                <a:ext uri="{FF2B5EF4-FFF2-40B4-BE49-F238E27FC236}">
                  <a16:creationId xmlns:a16="http://schemas.microsoft.com/office/drawing/2014/main" id="{8CBD182C-AC0B-214F-8F9D-D07006FBC643}"/>
                </a:ext>
              </a:extLst>
            </p:cNvPr>
            <p:cNvSpPr>
              <a:spLocks noChangeAspect="1"/>
            </p:cNvSpPr>
            <p:nvPr/>
          </p:nvSpPr>
          <p:spPr>
            <a:xfrm>
              <a:off x="4504391" y="2067033"/>
              <a:ext cx="457200" cy="45720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Light"/>
                  <a:ea typeface="+mn-ea"/>
                  <a:cs typeface="+mn-cs"/>
                </a:rPr>
                <a:t>2</a:t>
              </a:r>
            </a:p>
          </p:txBody>
        </p:sp>
        <p:sp>
          <p:nvSpPr>
            <p:cNvPr id="13" name="TextBox 12">
              <a:extLst>
                <a:ext uri="{FF2B5EF4-FFF2-40B4-BE49-F238E27FC236}">
                  <a16:creationId xmlns:a16="http://schemas.microsoft.com/office/drawing/2014/main" id="{3757D209-E9FE-F54D-BCD6-4D48530EBF08}"/>
                </a:ext>
              </a:extLst>
            </p:cNvPr>
            <p:cNvSpPr txBox="1"/>
            <p:nvPr/>
          </p:nvSpPr>
          <p:spPr>
            <a:xfrm>
              <a:off x="3523369" y="3617085"/>
              <a:ext cx="2419245"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Operational efficiency through converged policy and management</a:t>
              </a:r>
            </a:p>
          </p:txBody>
        </p:sp>
      </p:grpSp>
    </p:spTree>
    <p:extLst>
      <p:ext uri="{BB962C8B-B14F-4D97-AF65-F5344CB8AC3E}">
        <p14:creationId xmlns:p14="http://schemas.microsoft.com/office/powerpoint/2010/main" val="151927159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SD-WAN</a:t>
            </a:r>
            <a:br>
              <a:rPr lang="en-US" dirty="0"/>
            </a:br>
            <a:r>
              <a:rPr lang="en-US" sz="1800" dirty="0"/>
              <a:t>Connect to any cloud, anywhere, securely</a:t>
            </a:r>
            <a:endParaRPr lang="en-US" dirty="0"/>
          </a:p>
        </p:txBody>
      </p:sp>
      <p:sp>
        <p:nvSpPr>
          <p:cNvPr id="192" name="Rectangle 191"/>
          <p:cNvSpPr/>
          <p:nvPr/>
        </p:nvSpPr>
        <p:spPr bwMode="gray">
          <a:xfrm>
            <a:off x="275303" y="1508093"/>
            <a:ext cx="8594725" cy="3311462"/>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Light"/>
              <a:ea typeface="+mn-ea"/>
              <a:cs typeface="+mn-cs"/>
            </a:endParaRPr>
          </a:p>
        </p:txBody>
      </p:sp>
      <p:sp>
        <p:nvSpPr>
          <p:cNvPr id="3" name="Rounded Rectangle 2"/>
          <p:cNvSpPr/>
          <p:nvPr/>
        </p:nvSpPr>
        <p:spPr bwMode="gray">
          <a:xfrm>
            <a:off x="273050" y="1196975"/>
            <a:ext cx="8594725" cy="430887"/>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marL="0" marR="0" lvl="0" indent="0" algn="ctr" defTabSz="60955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Light"/>
                <a:ea typeface="+mn-ea"/>
                <a:cs typeface="+mn-cs"/>
              </a:rPr>
              <a:t>Increase performance and bandwidth while reducing costs</a:t>
            </a:r>
          </a:p>
        </p:txBody>
      </p:sp>
      <p:grpSp>
        <p:nvGrpSpPr>
          <p:cNvPr id="10" name="Group 9">
            <a:extLst>
              <a:ext uri="{FF2B5EF4-FFF2-40B4-BE49-F238E27FC236}">
                <a16:creationId xmlns:a16="http://schemas.microsoft.com/office/drawing/2014/main" id="{93EF95EF-F3F1-B04B-9B26-B22B9E8C8D0E}"/>
              </a:ext>
            </a:extLst>
          </p:cNvPr>
          <p:cNvGrpSpPr/>
          <p:nvPr/>
        </p:nvGrpSpPr>
        <p:grpSpPr>
          <a:xfrm>
            <a:off x="441684" y="1979943"/>
            <a:ext cx="2144199" cy="2445565"/>
            <a:chOff x="424266" y="2067033"/>
            <a:chExt cx="2144199" cy="2445565"/>
          </a:xfrm>
        </p:grpSpPr>
        <p:sp>
          <p:nvSpPr>
            <p:cNvPr id="4" name="TextBox 3">
              <a:extLst>
                <a:ext uri="{FF2B5EF4-FFF2-40B4-BE49-F238E27FC236}">
                  <a16:creationId xmlns:a16="http://schemas.microsoft.com/office/drawing/2014/main" id="{203A48A1-90F4-3A42-862B-911925DDDC85}"/>
                </a:ext>
              </a:extLst>
            </p:cNvPr>
            <p:cNvSpPr txBox="1"/>
            <p:nvPr/>
          </p:nvSpPr>
          <p:spPr>
            <a:xfrm>
              <a:off x="424266" y="3600610"/>
              <a:ext cx="2144199"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Faster, cheaper way to increase bandwidth than P2P leased line or MPLS</a:t>
              </a:r>
            </a:p>
          </p:txBody>
        </p:sp>
        <p:sp>
          <p:nvSpPr>
            <p:cNvPr id="5" name="TextBox 4">
              <a:extLst>
                <a:ext uri="{FF2B5EF4-FFF2-40B4-BE49-F238E27FC236}">
                  <a16:creationId xmlns:a16="http://schemas.microsoft.com/office/drawing/2014/main" id="{56BC8C64-6474-4BE6-A221-B4FAEA60BA76}"/>
                </a:ext>
              </a:extLst>
            </p:cNvPr>
            <p:cNvSpPr txBox="1"/>
            <p:nvPr/>
          </p:nvSpPr>
          <p:spPr bwMode="gray">
            <a:xfrm>
              <a:off x="640044" y="2653974"/>
              <a:ext cx="1712643" cy="646331"/>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Transport independence</a:t>
              </a:r>
            </a:p>
          </p:txBody>
        </p:sp>
        <p:sp>
          <p:nvSpPr>
            <p:cNvPr id="46" name="Oval 45">
              <a:extLst>
                <a:ext uri="{FF2B5EF4-FFF2-40B4-BE49-F238E27FC236}">
                  <a16:creationId xmlns:a16="http://schemas.microsoft.com/office/drawing/2014/main" id="{355235C9-113C-8448-A925-4DF93FB93C12}"/>
                </a:ext>
              </a:extLst>
            </p:cNvPr>
            <p:cNvSpPr>
              <a:spLocks noChangeAspect="1"/>
            </p:cNvSpPr>
            <p:nvPr/>
          </p:nvSpPr>
          <p:spPr>
            <a:xfrm>
              <a:off x="1267765" y="2067033"/>
              <a:ext cx="457200" cy="45720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Light"/>
                  <a:ea typeface="+mn-ea"/>
                  <a:cs typeface="+mn-cs"/>
                </a:rPr>
                <a:t>1</a:t>
              </a:r>
            </a:p>
          </p:txBody>
        </p:sp>
      </p:grpSp>
      <p:grpSp>
        <p:nvGrpSpPr>
          <p:cNvPr id="14" name="Group 13">
            <a:extLst>
              <a:ext uri="{FF2B5EF4-FFF2-40B4-BE49-F238E27FC236}">
                <a16:creationId xmlns:a16="http://schemas.microsoft.com/office/drawing/2014/main" id="{04155033-869F-F444-8625-1C2AEFE4B9A0}"/>
              </a:ext>
            </a:extLst>
          </p:cNvPr>
          <p:cNvGrpSpPr/>
          <p:nvPr/>
        </p:nvGrpSpPr>
        <p:grpSpPr>
          <a:xfrm>
            <a:off x="4222583" y="1979943"/>
            <a:ext cx="2512848" cy="2445565"/>
            <a:chOff x="5485331" y="2067033"/>
            <a:chExt cx="2512848" cy="2445565"/>
          </a:xfrm>
        </p:grpSpPr>
        <p:sp>
          <p:nvSpPr>
            <p:cNvPr id="53" name="TextBox 52">
              <a:extLst>
                <a:ext uri="{FF2B5EF4-FFF2-40B4-BE49-F238E27FC236}">
                  <a16:creationId xmlns:a16="http://schemas.microsoft.com/office/drawing/2014/main" id="{2D4A2314-12C4-BE47-9FDF-FC38259DA42D}"/>
                </a:ext>
              </a:extLst>
            </p:cNvPr>
            <p:cNvSpPr txBox="1"/>
            <p:nvPr/>
          </p:nvSpPr>
          <p:spPr>
            <a:xfrm>
              <a:off x="5599708" y="3600610"/>
              <a:ext cx="2284094"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Improved SLAs </a:t>
              </a:r>
              <a:b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b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for critical </a:t>
              </a:r>
              <a:b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b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applications</a:t>
              </a:r>
            </a:p>
          </p:txBody>
        </p:sp>
        <p:sp>
          <p:nvSpPr>
            <p:cNvPr id="11" name="Oval 10">
              <a:extLst>
                <a:ext uri="{FF2B5EF4-FFF2-40B4-BE49-F238E27FC236}">
                  <a16:creationId xmlns:a16="http://schemas.microsoft.com/office/drawing/2014/main" id="{5A40B8B4-22C9-1341-BD20-BE06F1D3117E}"/>
                </a:ext>
              </a:extLst>
            </p:cNvPr>
            <p:cNvSpPr>
              <a:spLocks noChangeAspect="1"/>
            </p:cNvSpPr>
            <p:nvPr/>
          </p:nvSpPr>
          <p:spPr>
            <a:xfrm>
              <a:off x="6513155" y="2067033"/>
              <a:ext cx="457200" cy="45720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Light"/>
                  <a:ea typeface="+mn-ea"/>
                  <a:cs typeface="+mn-cs"/>
                </a:rPr>
                <a:t>3</a:t>
              </a:r>
            </a:p>
          </p:txBody>
        </p:sp>
        <p:sp>
          <p:nvSpPr>
            <p:cNvPr id="12" name="TextBox 11">
              <a:extLst>
                <a:ext uri="{FF2B5EF4-FFF2-40B4-BE49-F238E27FC236}">
                  <a16:creationId xmlns:a16="http://schemas.microsoft.com/office/drawing/2014/main" id="{6717F338-B6CF-0C4B-A123-681868947108}"/>
                </a:ext>
              </a:extLst>
            </p:cNvPr>
            <p:cNvSpPr txBox="1"/>
            <p:nvPr/>
          </p:nvSpPr>
          <p:spPr bwMode="gray">
            <a:xfrm>
              <a:off x="5485331" y="2653974"/>
              <a:ext cx="2512848" cy="646331"/>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Critical </a:t>
              </a:r>
              <a:b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b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applications SLA</a:t>
              </a:r>
            </a:p>
          </p:txBody>
        </p:sp>
      </p:grpSp>
      <p:grpSp>
        <p:nvGrpSpPr>
          <p:cNvPr id="9" name="Group 8">
            <a:extLst>
              <a:ext uri="{FF2B5EF4-FFF2-40B4-BE49-F238E27FC236}">
                <a16:creationId xmlns:a16="http://schemas.microsoft.com/office/drawing/2014/main" id="{552C38EE-D3E3-7B40-B30F-218983154C7B}"/>
              </a:ext>
            </a:extLst>
          </p:cNvPr>
          <p:cNvGrpSpPr/>
          <p:nvPr/>
        </p:nvGrpSpPr>
        <p:grpSpPr>
          <a:xfrm>
            <a:off x="2245722" y="1979943"/>
            <a:ext cx="2512848" cy="2445565"/>
            <a:chOff x="2280558" y="2067033"/>
            <a:chExt cx="2512848" cy="2445565"/>
          </a:xfrm>
        </p:grpSpPr>
        <p:sp>
          <p:nvSpPr>
            <p:cNvPr id="40" name="TextBox 39">
              <a:extLst>
                <a:ext uri="{FF2B5EF4-FFF2-40B4-BE49-F238E27FC236}">
                  <a16:creationId xmlns:a16="http://schemas.microsoft.com/office/drawing/2014/main" id="{C9EE98EC-386A-944E-8AFE-336E4D81DA8C}"/>
                </a:ext>
              </a:extLst>
            </p:cNvPr>
            <p:cNvSpPr txBox="1"/>
            <p:nvPr/>
          </p:nvSpPr>
          <p:spPr bwMode="gray">
            <a:xfrm>
              <a:off x="2280558" y="2653974"/>
              <a:ext cx="2512848" cy="646331"/>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Secure </a:t>
              </a:r>
              <a:b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b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cloud edge</a:t>
              </a:r>
            </a:p>
          </p:txBody>
        </p:sp>
        <p:sp>
          <p:nvSpPr>
            <p:cNvPr id="47" name="Oval 46">
              <a:extLst>
                <a:ext uri="{FF2B5EF4-FFF2-40B4-BE49-F238E27FC236}">
                  <a16:creationId xmlns:a16="http://schemas.microsoft.com/office/drawing/2014/main" id="{8CBD182C-AC0B-214F-8F9D-D07006FBC643}"/>
                </a:ext>
              </a:extLst>
            </p:cNvPr>
            <p:cNvSpPr>
              <a:spLocks noChangeAspect="1"/>
            </p:cNvSpPr>
            <p:nvPr/>
          </p:nvSpPr>
          <p:spPr>
            <a:xfrm>
              <a:off x="3308382" y="2067033"/>
              <a:ext cx="457200" cy="45720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Light"/>
                  <a:ea typeface="+mn-ea"/>
                  <a:cs typeface="+mn-cs"/>
                </a:rPr>
                <a:t>2</a:t>
              </a:r>
            </a:p>
          </p:txBody>
        </p:sp>
        <p:sp>
          <p:nvSpPr>
            <p:cNvPr id="13" name="TextBox 12">
              <a:extLst>
                <a:ext uri="{FF2B5EF4-FFF2-40B4-BE49-F238E27FC236}">
                  <a16:creationId xmlns:a16="http://schemas.microsoft.com/office/drawing/2014/main" id="{3757D209-E9FE-F54D-BCD6-4D48530EBF08}"/>
                </a:ext>
              </a:extLst>
            </p:cNvPr>
            <p:cNvSpPr txBox="1"/>
            <p:nvPr/>
          </p:nvSpPr>
          <p:spPr>
            <a:xfrm>
              <a:off x="2569556" y="3600610"/>
              <a:ext cx="1934852"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Improved performance and SLAs for cloud-hosted business applications</a:t>
              </a:r>
            </a:p>
          </p:txBody>
        </p:sp>
      </p:grpSp>
      <p:grpSp>
        <p:nvGrpSpPr>
          <p:cNvPr id="15" name="Group 14">
            <a:extLst>
              <a:ext uri="{FF2B5EF4-FFF2-40B4-BE49-F238E27FC236}">
                <a16:creationId xmlns:a16="http://schemas.microsoft.com/office/drawing/2014/main" id="{3C7417FD-F30F-FC43-BF33-FF0741B12363}"/>
              </a:ext>
            </a:extLst>
          </p:cNvPr>
          <p:cNvGrpSpPr/>
          <p:nvPr/>
        </p:nvGrpSpPr>
        <p:grpSpPr>
          <a:xfrm>
            <a:off x="6381258" y="1979943"/>
            <a:ext cx="2512848" cy="2445565"/>
            <a:chOff x="7644006" y="2067033"/>
            <a:chExt cx="2512848" cy="2445565"/>
          </a:xfrm>
        </p:grpSpPr>
        <p:sp>
          <p:nvSpPr>
            <p:cNvPr id="17" name="Oval 16">
              <a:extLst>
                <a:ext uri="{FF2B5EF4-FFF2-40B4-BE49-F238E27FC236}">
                  <a16:creationId xmlns:a16="http://schemas.microsoft.com/office/drawing/2014/main" id="{C2558ACF-0535-E84B-BC53-C137544522C8}"/>
                </a:ext>
              </a:extLst>
            </p:cNvPr>
            <p:cNvSpPr>
              <a:spLocks noChangeAspect="1"/>
            </p:cNvSpPr>
            <p:nvPr/>
          </p:nvSpPr>
          <p:spPr>
            <a:xfrm>
              <a:off x="8671830" y="2067033"/>
              <a:ext cx="457200" cy="457201"/>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Light"/>
                  <a:ea typeface="+mn-ea"/>
                  <a:cs typeface="+mn-cs"/>
                </a:rPr>
                <a:t>4</a:t>
              </a:r>
            </a:p>
          </p:txBody>
        </p:sp>
        <p:sp>
          <p:nvSpPr>
            <p:cNvPr id="18" name="TextBox 17">
              <a:extLst>
                <a:ext uri="{FF2B5EF4-FFF2-40B4-BE49-F238E27FC236}">
                  <a16:creationId xmlns:a16="http://schemas.microsoft.com/office/drawing/2014/main" id="{9B35ECD6-A784-C649-874C-1CF907EB9380}"/>
                </a:ext>
              </a:extLst>
            </p:cNvPr>
            <p:cNvSpPr txBox="1"/>
            <p:nvPr/>
          </p:nvSpPr>
          <p:spPr>
            <a:xfrm>
              <a:off x="7758383" y="3600610"/>
              <a:ext cx="2284094" cy="911988"/>
            </a:xfrm>
            <a:prstGeom prst="rect">
              <a:avLst/>
            </a:prstGeom>
            <a:noFill/>
          </p:spPr>
          <p:txBody>
            <a:bodyPr wrap="square" rtlCol="0" anchor="ctr" anchorCtr="1">
              <a:no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Improved SLAs </a:t>
              </a:r>
              <a:b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br>
              <a:r>
                <a:rPr kumimoji="0" lang="en-US" sz="1600" b="0" i="0" u="none" strike="noStrike" kern="1200" cap="none" spc="0" normalizeH="0" baseline="0" noProof="0" dirty="0">
                  <a:ln>
                    <a:noFill/>
                  </a:ln>
                  <a:solidFill>
                    <a:srgbClr val="005073"/>
                  </a:solidFill>
                  <a:effectLst/>
                  <a:uLnTx/>
                  <a:uFillTx/>
                  <a:latin typeface="CiscoSansTT ExtraLight"/>
                  <a:ea typeface="ＭＳ Ｐゴシック" charset="0"/>
                </a:rPr>
                <a:t>for Internet applications</a:t>
              </a:r>
            </a:p>
          </p:txBody>
        </p:sp>
        <p:sp>
          <p:nvSpPr>
            <p:cNvPr id="19" name="TextBox 18">
              <a:extLst>
                <a:ext uri="{FF2B5EF4-FFF2-40B4-BE49-F238E27FC236}">
                  <a16:creationId xmlns:a16="http://schemas.microsoft.com/office/drawing/2014/main" id="{06E6D29A-C2B4-2842-BA28-7B0C57511294}"/>
                </a:ext>
              </a:extLst>
            </p:cNvPr>
            <p:cNvSpPr txBox="1"/>
            <p:nvPr/>
          </p:nvSpPr>
          <p:spPr bwMode="gray">
            <a:xfrm>
              <a:off x="7644006" y="2653974"/>
              <a:ext cx="2512848" cy="646331"/>
            </a:xfrm>
            <a:prstGeom prst="rect">
              <a:avLst/>
            </a:prstGeom>
            <a:noFill/>
          </p:spPr>
          <p:txBody>
            <a:bodyPr wrap="square" rtlCol="0">
              <a:spAutoFit/>
            </a:body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Secure direct </a:t>
              </a:r>
              <a:b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br>
              <a:r>
                <a:rPr kumimoji="0" lang="en-US" sz="1800" b="1" i="0" u="none" strike="noStrike" kern="1200" cap="none" spc="0" normalizeH="0" baseline="0" noProof="0" dirty="0">
                  <a:ln>
                    <a:noFill/>
                  </a:ln>
                  <a:solidFill>
                    <a:srgbClr val="00BCEB"/>
                  </a:solidFill>
                  <a:effectLst/>
                  <a:uLnTx/>
                  <a:uFillTx/>
                  <a:latin typeface="CiscoSansTT ExtraLight"/>
                  <a:ea typeface="CiscoSans" charset="0"/>
                  <a:cs typeface="CiscoSans" charset="0"/>
                </a:rPr>
                <a:t>Internet access</a:t>
              </a:r>
            </a:p>
          </p:txBody>
        </p:sp>
      </p:grpSp>
    </p:spTree>
    <p:extLst>
      <p:ext uri="{BB962C8B-B14F-4D97-AF65-F5344CB8AC3E}">
        <p14:creationId xmlns:p14="http://schemas.microsoft.com/office/powerpoint/2010/main" val="133139747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515985" y="984948"/>
            <a:ext cx="8112029" cy="3743452"/>
            <a:chOff x="258899" y="847473"/>
            <a:chExt cx="11771757" cy="5432304"/>
          </a:xfrm>
        </p:grpSpPr>
        <p:grpSp>
          <p:nvGrpSpPr>
            <p:cNvPr id="3" name="Group 4"/>
            <p:cNvGrpSpPr>
              <a:grpSpLocks noChangeAspect="1"/>
            </p:cNvGrpSpPr>
            <p:nvPr/>
          </p:nvGrpSpPr>
          <p:grpSpPr bwMode="auto">
            <a:xfrm>
              <a:off x="258899" y="847473"/>
              <a:ext cx="11676984" cy="5432304"/>
              <a:chOff x="3" y="-1"/>
              <a:chExt cx="3076" cy="1431"/>
            </a:xfrm>
          </p:grpSpPr>
          <p:sp>
            <p:nvSpPr>
              <p:cNvPr id="4" name="Freeform 3"/>
              <p:cNvSpPr>
                <a:spLocks/>
              </p:cNvSpPr>
              <p:nvPr/>
            </p:nvSpPr>
            <p:spPr bwMode="auto">
              <a:xfrm>
                <a:off x="173" y="716"/>
                <a:ext cx="717" cy="545"/>
              </a:xfrm>
              <a:custGeom>
                <a:avLst/>
                <a:gdLst>
                  <a:gd name="T0" fmla="*/ 250 w 280"/>
                  <a:gd name="T1" fmla="*/ 76 h 213"/>
                  <a:gd name="T2" fmla="*/ 214 w 280"/>
                  <a:gd name="T3" fmla="*/ 76 h 213"/>
                  <a:gd name="T4" fmla="*/ 214 w 280"/>
                  <a:gd name="T5" fmla="*/ 0 h 213"/>
                  <a:gd name="T6" fmla="*/ 138 w 280"/>
                  <a:gd name="T7" fmla="*/ 0 h 213"/>
                  <a:gd name="T8" fmla="*/ 138 w 280"/>
                  <a:gd name="T9" fmla="*/ 35 h 213"/>
                  <a:gd name="T10" fmla="*/ 107 w 280"/>
                  <a:gd name="T11" fmla="*/ 66 h 213"/>
                  <a:gd name="T12" fmla="*/ 77 w 280"/>
                  <a:gd name="T13" fmla="*/ 35 h 213"/>
                  <a:gd name="T14" fmla="*/ 77 w 280"/>
                  <a:gd name="T15" fmla="*/ 0 h 213"/>
                  <a:gd name="T16" fmla="*/ 0 w 280"/>
                  <a:gd name="T17" fmla="*/ 0 h 213"/>
                  <a:gd name="T18" fmla="*/ 0 w 280"/>
                  <a:gd name="T19" fmla="*/ 76 h 213"/>
                  <a:gd name="T20" fmla="*/ 36 w 280"/>
                  <a:gd name="T21" fmla="*/ 76 h 213"/>
                  <a:gd name="T22" fmla="*/ 67 w 280"/>
                  <a:gd name="T23" fmla="*/ 106 h 213"/>
                  <a:gd name="T24" fmla="*/ 36 w 280"/>
                  <a:gd name="T25" fmla="*/ 137 h 213"/>
                  <a:gd name="T26" fmla="*/ 0 w 280"/>
                  <a:gd name="T27" fmla="*/ 137 h 213"/>
                  <a:gd name="T28" fmla="*/ 0 w 280"/>
                  <a:gd name="T29" fmla="*/ 213 h 213"/>
                  <a:gd name="T30" fmla="*/ 77 w 280"/>
                  <a:gd name="T31" fmla="*/ 213 h 213"/>
                  <a:gd name="T32" fmla="*/ 77 w 280"/>
                  <a:gd name="T33" fmla="*/ 177 h 213"/>
                  <a:gd name="T34" fmla="*/ 107 w 280"/>
                  <a:gd name="T35" fmla="*/ 147 h 213"/>
                  <a:gd name="T36" fmla="*/ 138 w 280"/>
                  <a:gd name="T37" fmla="*/ 177 h 213"/>
                  <a:gd name="T38" fmla="*/ 138 w 280"/>
                  <a:gd name="T39" fmla="*/ 213 h 213"/>
                  <a:gd name="T40" fmla="*/ 214 w 280"/>
                  <a:gd name="T41" fmla="*/ 213 h 213"/>
                  <a:gd name="T42" fmla="*/ 214 w 280"/>
                  <a:gd name="T43" fmla="*/ 137 h 213"/>
                  <a:gd name="T44" fmla="*/ 250 w 280"/>
                  <a:gd name="T45" fmla="*/ 137 h 213"/>
                  <a:gd name="T46" fmla="*/ 280 w 280"/>
                  <a:gd name="T47" fmla="*/ 106 h 213"/>
                  <a:gd name="T48" fmla="*/ 250 w 280"/>
                  <a:gd name="T49" fmla="*/ 7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13">
                    <a:moveTo>
                      <a:pt x="250" y="76"/>
                    </a:moveTo>
                    <a:cubicBezTo>
                      <a:pt x="214" y="76"/>
                      <a:pt x="214" y="76"/>
                      <a:pt x="214" y="76"/>
                    </a:cubicBezTo>
                    <a:cubicBezTo>
                      <a:pt x="214" y="0"/>
                      <a:pt x="214" y="0"/>
                      <a:pt x="214" y="0"/>
                    </a:cubicBezTo>
                    <a:cubicBezTo>
                      <a:pt x="138" y="0"/>
                      <a:pt x="138" y="0"/>
                      <a:pt x="138" y="0"/>
                    </a:cubicBezTo>
                    <a:cubicBezTo>
                      <a:pt x="138" y="35"/>
                      <a:pt x="138" y="35"/>
                      <a:pt x="138" y="35"/>
                    </a:cubicBezTo>
                    <a:cubicBezTo>
                      <a:pt x="138" y="52"/>
                      <a:pt x="124" y="66"/>
                      <a:pt x="107" y="66"/>
                    </a:cubicBezTo>
                    <a:cubicBezTo>
                      <a:pt x="90" y="66"/>
                      <a:pt x="77" y="52"/>
                      <a:pt x="77" y="35"/>
                    </a:cubicBezTo>
                    <a:cubicBezTo>
                      <a:pt x="77" y="0"/>
                      <a:pt x="77" y="0"/>
                      <a:pt x="77" y="0"/>
                    </a:cubicBezTo>
                    <a:cubicBezTo>
                      <a:pt x="0" y="0"/>
                      <a:pt x="0" y="0"/>
                      <a:pt x="0" y="0"/>
                    </a:cubicBezTo>
                    <a:cubicBezTo>
                      <a:pt x="0" y="76"/>
                      <a:pt x="0" y="76"/>
                      <a:pt x="0" y="76"/>
                    </a:cubicBezTo>
                    <a:cubicBezTo>
                      <a:pt x="36" y="76"/>
                      <a:pt x="36" y="76"/>
                      <a:pt x="36" y="76"/>
                    </a:cubicBezTo>
                    <a:cubicBezTo>
                      <a:pt x="53" y="76"/>
                      <a:pt x="67" y="89"/>
                      <a:pt x="67" y="106"/>
                    </a:cubicBezTo>
                    <a:cubicBezTo>
                      <a:pt x="67" y="123"/>
                      <a:pt x="53" y="137"/>
                      <a:pt x="36" y="137"/>
                    </a:cubicBezTo>
                    <a:cubicBezTo>
                      <a:pt x="0" y="137"/>
                      <a:pt x="0" y="137"/>
                      <a:pt x="0" y="137"/>
                    </a:cubicBezTo>
                    <a:cubicBezTo>
                      <a:pt x="0" y="213"/>
                      <a:pt x="0" y="213"/>
                      <a:pt x="0" y="213"/>
                    </a:cubicBezTo>
                    <a:cubicBezTo>
                      <a:pt x="77" y="213"/>
                      <a:pt x="77" y="213"/>
                      <a:pt x="77" y="213"/>
                    </a:cubicBezTo>
                    <a:cubicBezTo>
                      <a:pt x="77" y="177"/>
                      <a:pt x="77" y="177"/>
                      <a:pt x="77" y="177"/>
                    </a:cubicBezTo>
                    <a:cubicBezTo>
                      <a:pt x="77" y="160"/>
                      <a:pt x="90" y="147"/>
                      <a:pt x="107" y="147"/>
                    </a:cubicBezTo>
                    <a:cubicBezTo>
                      <a:pt x="124" y="147"/>
                      <a:pt x="138" y="160"/>
                      <a:pt x="138" y="177"/>
                    </a:cubicBezTo>
                    <a:cubicBezTo>
                      <a:pt x="138" y="213"/>
                      <a:pt x="138" y="213"/>
                      <a:pt x="138" y="213"/>
                    </a:cubicBezTo>
                    <a:cubicBezTo>
                      <a:pt x="214" y="213"/>
                      <a:pt x="214" y="213"/>
                      <a:pt x="214" y="213"/>
                    </a:cubicBezTo>
                    <a:cubicBezTo>
                      <a:pt x="214" y="137"/>
                      <a:pt x="214" y="137"/>
                      <a:pt x="214" y="137"/>
                    </a:cubicBezTo>
                    <a:cubicBezTo>
                      <a:pt x="250" y="137"/>
                      <a:pt x="250" y="137"/>
                      <a:pt x="250" y="137"/>
                    </a:cubicBezTo>
                    <a:cubicBezTo>
                      <a:pt x="267" y="137"/>
                      <a:pt x="280" y="123"/>
                      <a:pt x="280" y="106"/>
                    </a:cubicBezTo>
                    <a:cubicBezTo>
                      <a:pt x="280" y="89"/>
                      <a:pt x="267" y="76"/>
                      <a:pt x="250" y="76"/>
                    </a:cubicBezTo>
                    <a:close/>
                  </a:path>
                </a:pathLst>
              </a:custGeom>
              <a:solidFill>
                <a:schemeClr val="tx2"/>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 name="Freeform 4"/>
              <p:cNvSpPr>
                <a:spLocks/>
              </p:cNvSpPr>
              <p:nvPr/>
            </p:nvSpPr>
            <p:spPr bwMode="auto">
              <a:xfrm>
                <a:off x="3" y="168"/>
                <a:ext cx="887" cy="717"/>
              </a:xfrm>
              <a:custGeom>
                <a:avLst/>
                <a:gdLst>
                  <a:gd name="T0" fmla="*/ 316 w 346"/>
                  <a:gd name="T1" fmla="*/ 76 h 280"/>
                  <a:gd name="T2" fmla="*/ 280 w 346"/>
                  <a:gd name="T3" fmla="*/ 76 h 280"/>
                  <a:gd name="T4" fmla="*/ 280 w 346"/>
                  <a:gd name="T5" fmla="*/ 0 h 280"/>
                  <a:gd name="T6" fmla="*/ 204 w 346"/>
                  <a:gd name="T7" fmla="*/ 0 h 280"/>
                  <a:gd name="T8" fmla="*/ 204 w 346"/>
                  <a:gd name="T9" fmla="*/ 36 h 280"/>
                  <a:gd name="T10" fmla="*/ 173 w 346"/>
                  <a:gd name="T11" fmla="*/ 66 h 280"/>
                  <a:gd name="T12" fmla="*/ 143 w 346"/>
                  <a:gd name="T13" fmla="*/ 36 h 280"/>
                  <a:gd name="T14" fmla="*/ 143 w 346"/>
                  <a:gd name="T15" fmla="*/ 0 h 280"/>
                  <a:gd name="T16" fmla="*/ 66 w 346"/>
                  <a:gd name="T17" fmla="*/ 0 h 280"/>
                  <a:gd name="T18" fmla="*/ 66 w 346"/>
                  <a:gd name="T19" fmla="*/ 76 h 280"/>
                  <a:gd name="T20" fmla="*/ 31 w 346"/>
                  <a:gd name="T21" fmla="*/ 76 h 280"/>
                  <a:gd name="T22" fmla="*/ 0 w 346"/>
                  <a:gd name="T23" fmla="*/ 107 h 280"/>
                  <a:gd name="T24" fmla="*/ 31 w 346"/>
                  <a:gd name="T25" fmla="*/ 137 h 280"/>
                  <a:gd name="T26" fmla="*/ 66 w 346"/>
                  <a:gd name="T27" fmla="*/ 137 h 280"/>
                  <a:gd name="T28" fmla="*/ 66 w 346"/>
                  <a:gd name="T29" fmla="*/ 214 h 280"/>
                  <a:gd name="T30" fmla="*/ 143 w 346"/>
                  <a:gd name="T31" fmla="*/ 214 h 280"/>
                  <a:gd name="T32" fmla="*/ 143 w 346"/>
                  <a:gd name="T33" fmla="*/ 249 h 280"/>
                  <a:gd name="T34" fmla="*/ 173 w 346"/>
                  <a:gd name="T35" fmla="*/ 280 h 280"/>
                  <a:gd name="T36" fmla="*/ 204 w 346"/>
                  <a:gd name="T37" fmla="*/ 249 h 280"/>
                  <a:gd name="T38" fmla="*/ 204 w 346"/>
                  <a:gd name="T39" fmla="*/ 214 h 280"/>
                  <a:gd name="T40" fmla="*/ 280 w 346"/>
                  <a:gd name="T41" fmla="*/ 214 h 280"/>
                  <a:gd name="T42" fmla="*/ 280 w 346"/>
                  <a:gd name="T43" fmla="*/ 137 h 280"/>
                  <a:gd name="T44" fmla="*/ 316 w 346"/>
                  <a:gd name="T45" fmla="*/ 137 h 280"/>
                  <a:gd name="T46" fmla="*/ 346 w 346"/>
                  <a:gd name="T47" fmla="*/ 107 h 280"/>
                  <a:gd name="T48" fmla="*/ 316 w 346"/>
                  <a:gd name="T49" fmla="*/ 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80">
                    <a:moveTo>
                      <a:pt x="316" y="76"/>
                    </a:moveTo>
                    <a:cubicBezTo>
                      <a:pt x="280" y="76"/>
                      <a:pt x="280" y="76"/>
                      <a:pt x="280" y="76"/>
                    </a:cubicBezTo>
                    <a:cubicBezTo>
                      <a:pt x="280" y="0"/>
                      <a:pt x="280" y="0"/>
                      <a:pt x="280" y="0"/>
                    </a:cubicBezTo>
                    <a:cubicBezTo>
                      <a:pt x="204" y="0"/>
                      <a:pt x="204" y="0"/>
                      <a:pt x="204" y="0"/>
                    </a:cubicBezTo>
                    <a:cubicBezTo>
                      <a:pt x="204" y="36"/>
                      <a:pt x="204" y="36"/>
                      <a:pt x="204" y="36"/>
                    </a:cubicBezTo>
                    <a:cubicBezTo>
                      <a:pt x="204" y="53"/>
                      <a:pt x="190" y="66"/>
                      <a:pt x="173" y="66"/>
                    </a:cubicBezTo>
                    <a:cubicBezTo>
                      <a:pt x="156" y="66"/>
                      <a:pt x="143" y="53"/>
                      <a:pt x="143" y="36"/>
                    </a:cubicBezTo>
                    <a:cubicBezTo>
                      <a:pt x="143" y="0"/>
                      <a:pt x="143" y="0"/>
                      <a:pt x="143" y="0"/>
                    </a:cubicBezTo>
                    <a:cubicBezTo>
                      <a:pt x="66" y="0"/>
                      <a:pt x="66" y="0"/>
                      <a:pt x="66" y="0"/>
                    </a:cubicBezTo>
                    <a:cubicBezTo>
                      <a:pt x="66" y="76"/>
                      <a:pt x="66" y="76"/>
                      <a:pt x="66" y="76"/>
                    </a:cubicBezTo>
                    <a:cubicBezTo>
                      <a:pt x="31" y="76"/>
                      <a:pt x="31" y="76"/>
                      <a:pt x="31" y="76"/>
                    </a:cubicBezTo>
                    <a:cubicBezTo>
                      <a:pt x="14" y="76"/>
                      <a:pt x="0" y="90"/>
                      <a:pt x="0" y="107"/>
                    </a:cubicBezTo>
                    <a:cubicBezTo>
                      <a:pt x="0" y="124"/>
                      <a:pt x="14" y="137"/>
                      <a:pt x="31" y="137"/>
                    </a:cubicBezTo>
                    <a:cubicBezTo>
                      <a:pt x="66" y="137"/>
                      <a:pt x="66" y="137"/>
                      <a:pt x="66" y="137"/>
                    </a:cubicBezTo>
                    <a:cubicBezTo>
                      <a:pt x="66" y="214"/>
                      <a:pt x="66" y="214"/>
                      <a:pt x="66" y="214"/>
                    </a:cubicBezTo>
                    <a:cubicBezTo>
                      <a:pt x="143" y="214"/>
                      <a:pt x="143" y="214"/>
                      <a:pt x="143" y="214"/>
                    </a:cubicBezTo>
                    <a:cubicBezTo>
                      <a:pt x="143" y="249"/>
                      <a:pt x="143" y="249"/>
                      <a:pt x="143" y="249"/>
                    </a:cubicBezTo>
                    <a:cubicBezTo>
                      <a:pt x="143" y="266"/>
                      <a:pt x="156" y="280"/>
                      <a:pt x="173" y="280"/>
                    </a:cubicBezTo>
                    <a:cubicBezTo>
                      <a:pt x="190" y="280"/>
                      <a:pt x="204" y="266"/>
                      <a:pt x="204" y="249"/>
                    </a:cubicBezTo>
                    <a:cubicBezTo>
                      <a:pt x="204" y="214"/>
                      <a:pt x="204" y="214"/>
                      <a:pt x="204" y="214"/>
                    </a:cubicBezTo>
                    <a:cubicBezTo>
                      <a:pt x="280" y="214"/>
                      <a:pt x="280" y="214"/>
                      <a:pt x="280" y="214"/>
                    </a:cubicBezTo>
                    <a:cubicBezTo>
                      <a:pt x="280" y="137"/>
                      <a:pt x="280" y="137"/>
                      <a:pt x="280" y="137"/>
                    </a:cubicBezTo>
                    <a:cubicBezTo>
                      <a:pt x="316" y="137"/>
                      <a:pt x="316" y="137"/>
                      <a:pt x="316" y="137"/>
                    </a:cubicBezTo>
                    <a:cubicBezTo>
                      <a:pt x="333" y="137"/>
                      <a:pt x="346" y="124"/>
                      <a:pt x="346" y="107"/>
                    </a:cubicBezTo>
                    <a:cubicBezTo>
                      <a:pt x="346" y="90"/>
                      <a:pt x="333" y="76"/>
                      <a:pt x="316" y="76"/>
                    </a:cubicBezTo>
                    <a:close/>
                  </a:path>
                </a:pathLst>
              </a:custGeom>
              <a:solidFill>
                <a:schemeClr val="accent1"/>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 name="Freeform 7"/>
              <p:cNvSpPr>
                <a:spLocks/>
              </p:cNvSpPr>
              <p:nvPr/>
            </p:nvSpPr>
            <p:spPr bwMode="auto">
              <a:xfrm>
                <a:off x="721" y="-1"/>
                <a:ext cx="717" cy="717"/>
              </a:xfrm>
              <a:custGeom>
                <a:avLst/>
                <a:gdLst>
                  <a:gd name="T0" fmla="*/ 249 w 280"/>
                  <a:gd name="T1" fmla="*/ 142 h 280"/>
                  <a:gd name="T2" fmla="*/ 214 w 280"/>
                  <a:gd name="T3" fmla="*/ 142 h 280"/>
                  <a:gd name="T4" fmla="*/ 214 w 280"/>
                  <a:gd name="T5" fmla="*/ 66 h 280"/>
                  <a:gd name="T6" fmla="*/ 137 w 280"/>
                  <a:gd name="T7" fmla="*/ 66 h 280"/>
                  <a:gd name="T8" fmla="*/ 137 w 280"/>
                  <a:gd name="T9" fmla="*/ 30 h 280"/>
                  <a:gd name="T10" fmla="*/ 107 w 280"/>
                  <a:gd name="T11" fmla="*/ 0 h 280"/>
                  <a:gd name="T12" fmla="*/ 76 w 280"/>
                  <a:gd name="T13" fmla="*/ 30 h 280"/>
                  <a:gd name="T14" fmla="*/ 76 w 280"/>
                  <a:gd name="T15" fmla="*/ 66 h 280"/>
                  <a:gd name="T16" fmla="*/ 0 w 280"/>
                  <a:gd name="T17" fmla="*/ 66 h 280"/>
                  <a:gd name="T18" fmla="*/ 0 w 280"/>
                  <a:gd name="T19" fmla="*/ 142 h 280"/>
                  <a:gd name="T20" fmla="*/ 36 w 280"/>
                  <a:gd name="T21" fmla="*/ 142 h 280"/>
                  <a:gd name="T22" fmla="*/ 66 w 280"/>
                  <a:gd name="T23" fmla="*/ 173 h 280"/>
                  <a:gd name="T24" fmla="*/ 36 w 280"/>
                  <a:gd name="T25" fmla="*/ 203 h 280"/>
                  <a:gd name="T26" fmla="*/ 0 w 280"/>
                  <a:gd name="T27" fmla="*/ 203 h 280"/>
                  <a:gd name="T28" fmla="*/ 0 w 280"/>
                  <a:gd name="T29" fmla="*/ 280 h 280"/>
                  <a:gd name="T30" fmla="*/ 76 w 280"/>
                  <a:gd name="T31" fmla="*/ 280 h 280"/>
                  <a:gd name="T32" fmla="*/ 76 w 280"/>
                  <a:gd name="T33" fmla="*/ 244 h 280"/>
                  <a:gd name="T34" fmla="*/ 107 w 280"/>
                  <a:gd name="T35" fmla="*/ 213 h 280"/>
                  <a:gd name="T36" fmla="*/ 137 w 280"/>
                  <a:gd name="T37" fmla="*/ 244 h 280"/>
                  <a:gd name="T38" fmla="*/ 137 w 280"/>
                  <a:gd name="T39" fmla="*/ 280 h 280"/>
                  <a:gd name="T40" fmla="*/ 214 w 280"/>
                  <a:gd name="T41" fmla="*/ 280 h 280"/>
                  <a:gd name="T42" fmla="*/ 214 w 280"/>
                  <a:gd name="T43" fmla="*/ 203 h 280"/>
                  <a:gd name="T44" fmla="*/ 249 w 280"/>
                  <a:gd name="T45" fmla="*/ 203 h 280"/>
                  <a:gd name="T46" fmla="*/ 280 w 280"/>
                  <a:gd name="T47" fmla="*/ 173 h 280"/>
                  <a:gd name="T48" fmla="*/ 249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9" y="142"/>
                    </a:moveTo>
                    <a:cubicBezTo>
                      <a:pt x="214" y="142"/>
                      <a:pt x="214" y="142"/>
                      <a:pt x="214" y="142"/>
                    </a:cubicBezTo>
                    <a:cubicBezTo>
                      <a:pt x="214" y="66"/>
                      <a:pt x="214" y="66"/>
                      <a:pt x="214" y="66"/>
                    </a:cubicBezTo>
                    <a:cubicBezTo>
                      <a:pt x="137" y="66"/>
                      <a:pt x="137" y="66"/>
                      <a:pt x="137" y="66"/>
                    </a:cubicBezTo>
                    <a:cubicBezTo>
                      <a:pt x="137" y="30"/>
                      <a:pt x="137" y="30"/>
                      <a:pt x="137" y="30"/>
                    </a:cubicBezTo>
                    <a:cubicBezTo>
                      <a:pt x="137" y="13"/>
                      <a:pt x="124" y="0"/>
                      <a:pt x="107" y="0"/>
                    </a:cubicBezTo>
                    <a:cubicBezTo>
                      <a:pt x="90" y="0"/>
                      <a:pt x="76" y="13"/>
                      <a:pt x="76" y="30"/>
                    </a:cubicBezTo>
                    <a:cubicBezTo>
                      <a:pt x="76" y="66"/>
                      <a:pt x="76" y="66"/>
                      <a:pt x="76" y="66"/>
                    </a:cubicBezTo>
                    <a:cubicBezTo>
                      <a:pt x="0" y="66"/>
                      <a:pt x="0" y="66"/>
                      <a:pt x="0" y="66"/>
                    </a:cubicBezTo>
                    <a:cubicBezTo>
                      <a:pt x="0" y="142"/>
                      <a:pt x="0" y="142"/>
                      <a:pt x="0" y="142"/>
                    </a:cubicBezTo>
                    <a:cubicBezTo>
                      <a:pt x="36" y="142"/>
                      <a:pt x="36" y="142"/>
                      <a:pt x="36" y="142"/>
                    </a:cubicBezTo>
                    <a:cubicBezTo>
                      <a:pt x="53" y="142"/>
                      <a:pt x="66" y="156"/>
                      <a:pt x="66" y="173"/>
                    </a:cubicBezTo>
                    <a:cubicBezTo>
                      <a:pt x="66" y="190"/>
                      <a:pt x="53" y="203"/>
                      <a:pt x="36" y="203"/>
                    </a:cubicBezTo>
                    <a:cubicBezTo>
                      <a:pt x="0" y="203"/>
                      <a:pt x="0" y="203"/>
                      <a:pt x="0" y="203"/>
                    </a:cubicBezTo>
                    <a:cubicBezTo>
                      <a:pt x="0" y="280"/>
                      <a:pt x="0" y="280"/>
                      <a:pt x="0" y="280"/>
                    </a:cubicBezTo>
                    <a:cubicBezTo>
                      <a:pt x="76" y="280"/>
                      <a:pt x="76" y="280"/>
                      <a:pt x="76" y="280"/>
                    </a:cubicBezTo>
                    <a:cubicBezTo>
                      <a:pt x="76" y="244"/>
                      <a:pt x="76" y="244"/>
                      <a:pt x="76" y="244"/>
                    </a:cubicBezTo>
                    <a:cubicBezTo>
                      <a:pt x="76" y="227"/>
                      <a:pt x="90" y="213"/>
                      <a:pt x="107" y="213"/>
                    </a:cubicBezTo>
                    <a:cubicBezTo>
                      <a:pt x="124" y="213"/>
                      <a:pt x="137" y="227"/>
                      <a:pt x="137" y="244"/>
                    </a:cubicBezTo>
                    <a:cubicBezTo>
                      <a:pt x="137" y="280"/>
                      <a:pt x="137" y="280"/>
                      <a:pt x="137" y="280"/>
                    </a:cubicBezTo>
                    <a:cubicBezTo>
                      <a:pt x="214" y="280"/>
                      <a:pt x="214" y="280"/>
                      <a:pt x="214" y="280"/>
                    </a:cubicBezTo>
                    <a:cubicBezTo>
                      <a:pt x="214" y="203"/>
                      <a:pt x="214" y="203"/>
                      <a:pt x="214" y="203"/>
                    </a:cubicBezTo>
                    <a:cubicBezTo>
                      <a:pt x="249" y="203"/>
                      <a:pt x="249" y="203"/>
                      <a:pt x="249" y="203"/>
                    </a:cubicBezTo>
                    <a:cubicBezTo>
                      <a:pt x="266" y="203"/>
                      <a:pt x="280" y="190"/>
                      <a:pt x="280" y="173"/>
                    </a:cubicBezTo>
                    <a:cubicBezTo>
                      <a:pt x="280" y="156"/>
                      <a:pt x="266" y="142"/>
                      <a:pt x="249" y="142"/>
                    </a:cubicBezTo>
                    <a:close/>
                  </a:path>
                </a:pathLst>
              </a:custGeom>
              <a:solidFill>
                <a:schemeClr val="tx2"/>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 name="Freeform 8"/>
              <p:cNvSpPr>
                <a:spLocks/>
              </p:cNvSpPr>
              <p:nvPr/>
            </p:nvSpPr>
            <p:spPr bwMode="auto">
              <a:xfrm>
                <a:off x="721" y="544"/>
                <a:ext cx="548" cy="717"/>
              </a:xfrm>
              <a:custGeom>
                <a:avLst/>
                <a:gdLst>
                  <a:gd name="T0" fmla="*/ 214 w 214"/>
                  <a:gd name="T1" fmla="*/ 204 h 280"/>
                  <a:gd name="T2" fmla="*/ 178 w 214"/>
                  <a:gd name="T3" fmla="*/ 204 h 280"/>
                  <a:gd name="T4" fmla="*/ 147 w 214"/>
                  <a:gd name="T5" fmla="*/ 173 h 280"/>
                  <a:gd name="T6" fmla="*/ 178 w 214"/>
                  <a:gd name="T7" fmla="*/ 143 h 280"/>
                  <a:gd name="T8" fmla="*/ 214 w 214"/>
                  <a:gd name="T9" fmla="*/ 143 h 280"/>
                  <a:gd name="T10" fmla="*/ 214 w 214"/>
                  <a:gd name="T11" fmla="*/ 67 h 280"/>
                  <a:gd name="T12" fmla="*/ 137 w 214"/>
                  <a:gd name="T13" fmla="*/ 67 h 280"/>
                  <a:gd name="T14" fmla="*/ 137 w 214"/>
                  <a:gd name="T15" fmla="*/ 31 h 280"/>
                  <a:gd name="T16" fmla="*/ 107 w 214"/>
                  <a:gd name="T17" fmla="*/ 0 h 280"/>
                  <a:gd name="T18" fmla="*/ 76 w 214"/>
                  <a:gd name="T19" fmla="*/ 31 h 280"/>
                  <a:gd name="T20" fmla="*/ 76 w 214"/>
                  <a:gd name="T21" fmla="*/ 67 h 280"/>
                  <a:gd name="T22" fmla="*/ 0 w 214"/>
                  <a:gd name="T23" fmla="*/ 67 h 280"/>
                  <a:gd name="T24" fmla="*/ 0 w 214"/>
                  <a:gd name="T25" fmla="*/ 143 h 280"/>
                  <a:gd name="T26" fmla="*/ 36 w 214"/>
                  <a:gd name="T27" fmla="*/ 143 h 280"/>
                  <a:gd name="T28" fmla="*/ 66 w 214"/>
                  <a:gd name="T29" fmla="*/ 173 h 280"/>
                  <a:gd name="T30" fmla="*/ 36 w 214"/>
                  <a:gd name="T31" fmla="*/ 204 h 280"/>
                  <a:gd name="T32" fmla="*/ 0 w 214"/>
                  <a:gd name="T33" fmla="*/ 204 h 280"/>
                  <a:gd name="T34" fmla="*/ 0 w 214"/>
                  <a:gd name="T35" fmla="*/ 280 h 280"/>
                  <a:gd name="T36" fmla="*/ 76 w 214"/>
                  <a:gd name="T37" fmla="*/ 280 h 280"/>
                  <a:gd name="T38" fmla="*/ 76 w 214"/>
                  <a:gd name="T39" fmla="*/ 244 h 280"/>
                  <a:gd name="T40" fmla="*/ 107 w 214"/>
                  <a:gd name="T41" fmla="*/ 214 h 280"/>
                  <a:gd name="T42" fmla="*/ 137 w 214"/>
                  <a:gd name="T43" fmla="*/ 244 h 280"/>
                  <a:gd name="T44" fmla="*/ 137 w 214"/>
                  <a:gd name="T45" fmla="*/ 280 h 280"/>
                  <a:gd name="T46" fmla="*/ 214 w 214"/>
                  <a:gd name="T47" fmla="*/ 280 h 280"/>
                  <a:gd name="T48" fmla="*/ 214 w 214"/>
                  <a:gd name="T49" fmla="*/ 204 h 280"/>
                  <a:gd name="T50" fmla="*/ 214 w 214"/>
                  <a:gd name="T51" fmla="*/ 20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280">
                    <a:moveTo>
                      <a:pt x="214" y="204"/>
                    </a:moveTo>
                    <a:cubicBezTo>
                      <a:pt x="178" y="204"/>
                      <a:pt x="178" y="204"/>
                      <a:pt x="178" y="204"/>
                    </a:cubicBezTo>
                    <a:cubicBezTo>
                      <a:pt x="161" y="204"/>
                      <a:pt x="147" y="190"/>
                      <a:pt x="147" y="173"/>
                    </a:cubicBezTo>
                    <a:cubicBezTo>
                      <a:pt x="147" y="156"/>
                      <a:pt x="161" y="143"/>
                      <a:pt x="178" y="143"/>
                    </a:cubicBezTo>
                    <a:cubicBezTo>
                      <a:pt x="214" y="143"/>
                      <a:pt x="214" y="143"/>
                      <a:pt x="214" y="143"/>
                    </a:cubicBezTo>
                    <a:cubicBezTo>
                      <a:pt x="214" y="67"/>
                      <a:pt x="214" y="67"/>
                      <a:pt x="214" y="67"/>
                    </a:cubicBezTo>
                    <a:cubicBezTo>
                      <a:pt x="137" y="67"/>
                      <a:pt x="137" y="67"/>
                      <a:pt x="137" y="67"/>
                    </a:cubicBezTo>
                    <a:cubicBezTo>
                      <a:pt x="137" y="31"/>
                      <a:pt x="137" y="31"/>
                      <a:pt x="137" y="31"/>
                    </a:cubicBezTo>
                    <a:cubicBezTo>
                      <a:pt x="137" y="14"/>
                      <a:pt x="124" y="0"/>
                      <a:pt x="107" y="0"/>
                    </a:cubicBezTo>
                    <a:cubicBezTo>
                      <a:pt x="90" y="0"/>
                      <a:pt x="76" y="14"/>
                      <a:pt x="76" y="31"/>
                    </a:cubicBezTo>
                    <a:cubicBezTo>
                      <a:pt x="76" y="67"/>
                      <a:pt x="76" y="67"/>
                      <a:pt x="76" y="67"/>
                    </a:cubicBezTo>
                    <a:cubicBezTo>
                      <a:pt x="0" y="67"/>
                      <a:pt x="0" y="67"/>
                      <a:pt x="0" y="67"/>
                    </a:cubicBezTo>
                    <a:cubicBezTo>
                      <a:pt x="0" y="143"/>
                      <a:pt x="0" y="143"/>
                      <a:pt x="0" y="143"/>
                    </a:cubicBezTo>
                    <a:cubicBezTo>
                      <a:pt x="36" y="143"/>
                      <a:pt x="36" y="143"/>
                      <a:pt x="36" y="143"/>
                    </a:cubicBezTo>
                    <a:cubicBezTo>
                      <a:pt x="53" y="143"/>
                      <a:pt x="66" y="156"/>
                      <a:pt x="66" y="173"/>
                    </a:cubicBezTo>
                    <a:cubicBezTo>
                      <a:pt x="66" y="190"/>
                      <a:pt x="53" y="204"/>
                      <a:pt x="36" y="204"/>
                    </a:cubicBezTo>
                    <a:cubicBezTo>
                      <a:pt x="0" y="204"/>
                      <a:pt x="0" y="204"/>
                      <a:pt x="0" y="204"/>
                    </a:cubicBezTo>
                    <a:cubicBezTo>
                      <a:pt x="0" y="280"/>
                      <a:pt x="0" y="280"/>
                      <a:pt x="0" y="280"/>
                    </a:cubicBezTo>
                    <a:cubicBezTo>
                      <a:pt x="76" y="280"/>
                      <a:pt x="76" y="280"/>
                      <a:pt x="76" y="280"/>
                    </a:cubicBezTo>
                    <a:cubicBezTo>
                      <a:pt x="76" y="244"/>
                      <a:pt x="76" y="244"/>
                      <a:pt x="76" y="244"/>
                    </a:cubicBezTo>
                    <a:cubicBezTo>
                      <a:pt x="76" y="227"/>
                      <a:pt x="90" y="214"/>
                      <a:pt x="107" y="214"/>
                    </a:cubicBezTo>
                    <a:cubicBezTo>
                      <a:pt x="124" y="214"/>
                      <a:pt x="137" y="227"/>
                      <a:pt x="137" y="244"/>
                    </a:cubicBezTo>
                    <a:cubicBezTo>
                      <a:pt x="137" y="280"/>
                      <a:pt x="137" y="280"/>
                      <a:pt x="137" y="280"/>
                    </a:cubicBezTo>
                    <a:cubicBezTo>
                      <a:pt x="214" y="280"/>
                      <a:pt x="214" y="280"/>
                      <a:pt x="214" y="280"/>
                    </a:cubicBezTo>
                    <a:cubicBezTo>
                      <a:pt x="214" y="204"/>
                      <a:pt x="214" y="204"/>
                      <a:pt x="214" y="204"/>
                    </a:cubicBezTo>
                    <a:cubicBezTo>
                      <a:pt x="214" y="204"/>
                      <a:pt x="214" y="204"/>
                      <a:pt x="214" y="204"/>
                    </a:cubicBezTo>
                    <a:close/>
                  </a:path>
                </a:pathLst>
              </a:custGeom>
              <a:solidFill>
                <a:schemeClr val="accent5"/>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 name="Freeform 9"/>
              <p:cNvSpPr>
                <a:spLocks/>
              </p:cNvSpPr>
              <p:nvPr/>
            </p:nvSpPr>
            <p:spPr bwMode="auto">
              <a:xfrm>
                <a:off x="2362" y="716"/>
                <a:ext cx="717" cy="545"/>
              </a:xfrm>
              <a:custGeom>
                <a:avLst/>
                <a:gdLst>
                  <a:gd name="T0" fmla="*/ 249 w 280"/>
                  <a:gd name="T1" fmla="*/ 76 h 213"/>
                  <a:gd name="T2" fmla="*/ 213 w 280"/>
                  <a:gd name="T3" fmla="*/ 76 h 213"/>
                  <a:gd name="T4" fmla="*/ 213 w 280"/>
                  <a:gd name="T5" fmla="*/ 0 h 213"/>
                  <a:gd name="T6" fmla="*/ 137 w 280"/>
                  <a:gd name="T7" fmla="*/ 0 h 213"/>
                  <a:gd name="T8" fmla="*/ 137 w 280"/>
                  <a:gd name="T9" fmla="*/ 35 h 213"/>
                  <a:gd name="T10" fmla="*/ 107 w 280"/>
                  <a:gd name="T11" fmla="*/ 66 h 213"/>
                  <a:gd name="T12" fmla="*/ 76 w 280"/>
                  <a:gd name="T13" fmla="*/ 35 h 213"/>
                  <a:gd name="T14" fmla="*/ 76 w 280"/>
                  <a:gd name="T15" fmla="*/ 0 h 213"/>
                  <a:gd name="T16" fmla="*/ 0 w 280"/>
                  <a:gd name="T17" fmla="*/ 0 h 213"/>
                  <a:gd name="T18" fmla="*/ 0 w 280"/>
                  <a:gd name="T19" fmla="*/ 76 h 213"/>
                  <a:gd name="T20" fmla="*/ 35 w 280"/>
                  <a:gd name="T21" fmla="*/ 76 h 213"/>
                  <a:gd name="T22" fmla="*/ 66 w 280"/>
                  <a:gd name="T23" fmla="*/ 106 h 213"/>
                  <a:gd name="T24" fmla="*/ 35 w 280"/>
                  <a:gd name="T25" fmla="*/ 137 h 213"/>
                  <a:gd name="T26" fmla="*/ 0 w 280"/>
                  <a:gd name="T27" fmla="*/ 137 h 213"/>
                  <a:gd name="T28" fmla="*/ 0 w 280"/>
                  <a:gd name="T29" fmla="*/ 213 h 213"/>
                  <a:gd name="T30" fmla="*/ 76 w 280"/>
                  <a:gd name="T31" fmla="*/ 213 h 213"/>
                  <a:gd name="T32" fmla="*/ 76 w 280"/>
                  <a:gd name="T33" fmla="*/ 177 h 213"/>
                  <a:gd name="T34" fmla="*/ 107 w 280"/>
                  <a:gd name="T35" fmla="*/ 147 h 213"/>
                  <a:gd name="T36" fmla="*/ 137 w 280"/>
                  <a:gd name="T37" fmla="*/ 177 h 213"/>
                  <a:gd name="T38" fmla="*/ 137 w 280"/>
                  <a:gd name="T39" fmla="*/ 213 h 213"/>
                  <a:gd name="T40" fmla="*/ 213 w 280"/>
                  <a:gd name="T41" fmla="*/ 213 h 213"/>
                  <a:gd name="T42" fmla="*/ 213 w 280"/>
                  <a:gd name="T43" fmla="*/ 137 h 213"/>
                  <a:gd name="T44" fmla="*/ 249 w 280"/>
                  <a:gd name="T45" fmla="*/ 137 h 213"/>
                  <a:gd name="T46" fmla="*/ 280 w 280"/>
                  <a:gd name="T47" fmla="*/ 106 h 213"/>
                  <a:gd name="T48" fmla="*/ 249 w 280"/>
                  <a:gd name="T49" fmla="*/ 7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13">
                    <a:moveTo>
                      <a:pt x="249" y="76"/>
                    </a:moveTo>
                    <a:cubicBezTo>
                      <a:pt x="213" y="76"/>
                      <a:pt x="213" y="76"/>
                      <a:pt x="213" y="76"/>
                    </a:cubicBezTo>
                    <a:cubicBezTo>
                      <a:pt x="213" y="0"/>
                      <a:pt x="213" y="0"/>
                      <a:pt x="213" y="0"/>
                    </a:cubicBezTo>
                    <a:cubicBezTo>
                      <a:pt x="137" y="0"/>
                      <a:pt x="137" y="0"/>
                      <a:pt x="137" y="0"/>
                    </a:cubicBezTo>
                    <a:cubicBezTo>
                      <a:pt x="137" y="35"/>
                      <a:pt x="137" y="35"/>
                      <a:pt x="137" y="35"/>
                    </a:cubicBezTo>
                    <a:cubicBezTo>
                      <a:pt x="137" y="52"/>
                      <a:pt x="123" y="66"/>
                      <a:pt x="107" y="66"/>
                    </a:cubicBezTo>
                    <a:cubicBezTo>
                      <a:pt x="90" y="66"/>
                      <a:pt x="76" y="52"/>
                      <a:pt x="76" y="35"/>
                    </a:cubicBezTo>
                    <a:cubicBezTo>
                      <a:pt x="76" y="0"/>
                      <a:pt x="76" y="0"/>
                      <a:pt x="76" y="0"/>
                    </a:cubicBezTo>
                    <a:cubicBezTo>
                      <a:pt x="0" y="0"/>
                      <a:pt x="0" y="0"/>
                      <a:pt x="0" y="0"/>
                    </a:cubicBezTo>
                    <a:cubicBezTo>
                      <a:pt x="0" y="76"/>
                      <a:pt x="0" y="76"/>
                      <a:pt x="0" y="76"/>
                    </a:cubicBezTo>
                    <a:cubicBezTo>
                      <a:pt x="35" y="76"/>
                      <a:pt x="35" y="76"/>
                      <a:pt x="35" y="76"/>
                    </a:cubicBezTo>
                    <a:cubicBezTo>
                      <a:pt x="52" y="76"/>
                      <a:pt x="66" y="89"/>
                      <a:pt x="66" y="106"/>
                    </a:cubicBezTo>
                    <a:cubicBezTo>
                      <a:pt x="66" y="123"/>
                      <a:pt x="52" y="137"/>
                      <a:pt x="35" y="137"/>
                    </a:cubicBezTo>
                    <a:cubicBezTo>
                      <a:pt x="0" y="137"/>
                      <a:pt x="0" y="137"/>
                      <a:pt x="0" y="137"/>
                    </a:cubicBezTo>
                    <a:cubicBezTo>
                      <a:pt x="0" y="213"/>
                      <a:pt x="0" y="213"/>
                      <a:pt x="0" y="213"/>
                    </a:cubicBezTo>
                    <a:cubicBezTo>
                      <a:pt x="76" y="213"/>
                      <a:pt x="76" y="213"/>
                      <a:pt x="76" y="213"/>
                    </a:cubicBezTo>
                    <a:cubicBezTo>
                      <a:pt x="76" y="177"/>
                      <a:pt x="76" y="177"/>
                      <a:pt x="76" y="177"/>
                    </a:cubicBezTo>
                    <a:cubicBezTo>
                      <a:pt x="76" y="160"/>
                      <a:pt x="90" y="147"/>
                      <a:pt x="107" y="147"/>
                    </a:cubicBezTo>
                    <a:cubicBezTo>
                      <a:pt x="123" y="147"/>
                      <a:pt x="137" y="160"/>
                      <a:pt x="137" y="177"/>
                    </a:cubicBezTo>
                    <a:cubicBezTo>
                      <a:pt x="137" y="213"/>
                      <a:pt x="137" y="213"/>
                      <a:pt x="137" y="213"/>
                    </a:cubicBezTo>
                    <a:cubicBezTo>
                      <a:pt x="213" y="213"/>
                      <a:pt x="213" y="213"/>
                      <a:pt x="213" y="213"/>
                    </a:cubicBezTo>
                    <a:cubicBezTo>
                      <a:pt x="213" y="137"/>
                      <a:pt x="213" y="137"/>
                      <a:pt x="213" y="137"/>
                    </a:cubicBezTo>
                    <a:cubicBezTo>
                      <a:pt x="249" y="137"/>
                      <a:pt x="249" y="137"/>
                      <a:pt x="249" y="137"/>
                    </a:cubicBezTo>
                    <a:cubicBezTo>
                      <a:pt x="266" y="137"/>
                      <a:pt x="280" y="123"/>
                      <a:pt x="280" y="106"/>
                    </a:cubicBezTo>
                    <a:cubicBezTo>
                      <a:pt x="280" y="89"/>
                      <a:pt x="266" y="76"/>
                      <a:pt x="249" y="76"/>
                    </a:cubicBezTo>
                    <a:close/>
                  </a:path>
                </a:pathLst>
              </a:custGeom>
              <a:solidFill>
                <a:schemeClr val="tx2"/>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 name="Freeform 10"/>
              <p:cNvSpPr>
                <a:spLocks/>
              </p:cNvSpPr>
              <p:nvPr/>
            </p:nvSpPr>
            <p:spPr bwMode="auto">
              <a:xfrm>
                <a:off x="2191" y="168"/>
                <a:ext cx="888" cy="717"/>
              </a:xfrm>
              <a:custGeom>
                <a:avLst/>
                <a:gdLst>
                  <a:gd name="T0" fmla="*/ 316 w 347"/>
                  <a:gd name="T1" fmla="*/ 76 h 280"/>
                  <a:gd name="T2" fmla="*/ 280 w 347"/>
                  <a:gd name="T3" fmla="*/ 76 h 280"/>
                  <a:gd name="T4" fmla="*/ 280 w 347"/>
                  <a:gd name="T5" fmla="*/ 0 h 280"/>
                  <a:gd name="T6" fmla="*/ 204 w 347"/>
                  <a:gd name="T7" fmla="*/ 0 h 280"/>
                  <a:gd name="T8" fmla="*/ 204 w 347"/>
                  <a:gd name="T9" fmla="*/ 36 h 280"/>
                  <a:gd name="T10" fmla="*/ 174 w 347"/>
                  <a:gd name="T11" fmla="*/ 66 h 280"/>
                  <a:gd name="T12" fmla="*/ 143 w 347"/>
                  <a:gd name="T13" fmla="*/ 36 h 280"/>
                  <a:gd name="T14" fmla="*/ 143 w 347"/>
                  <a:gd name="T15" fmla="*/ 0 h 280"/>
                  <a:gd name="T16" fmla="*/ 67 w 347"/>
                  <a:gd name="T17" fmla="*/ 0 h 280"/>
                  <a:gd name="T18" fmla="*/ 67 w 347"/>
                  <a:gd name="T19" fmla="*/ 76 h 280"/>
                  <a:gd name="T20" fmla="*/ 31 w 347"/>
                  <a:gd name="T21" fmla="*/ 76 h 280"/>
                  <a:gd name="T22" fmla="*/ 0 w 347"/>
                  <a:gd name="T23" fmla="*/ 107 h 280"/>
                  <a:gd name="T24" fmla="*/ 31 w 347"/>
                  <a:gd name="T25" fmla="*/ 137 h 280"/>
                  <a:gd name="T26" fmla="*/ 67 w 347"/>
                  <a:gd name="T27" fmla="*/ 137 h 280"/>
                  <a:gd name="T28" fmla="*/ 67 w 347"/>
                  <a:gd name="T29" fmla="*/ 214 h 280"/>
                  <a:gd name="T30" fmla="*/ 143 w 347"/>
                  <a:gd name="T31" fmla="*/ 214 h 280"/>
                  <a:gd name="T32" fmla="*/ 143 w 347"/>
                  <a:gd name="T33" fmla="*/ 249 h 280"/>
                  <a:gd name="T34" fmla="*/ 174 w 347"/>
                  <a:gd name="T35" fmla="*/ 280 h 280"/>
                  <a:gd name="T36" fmla="*/ 204 w 347"/>
                  <a:gd name="T37" fmla="*/ 249 h 280"/>
                  <a:gd name="T38" fmla="*/ 204 w 347"/>
                  <a:gd name="T39" fmla="*/ 214 h 280"/>
                  <a:gd name="T40" fmla="*/ 280 w 347"/>
                  <a:gd name="T41" fmla="*/ 214 h 280"/>
                  <a:gd name="T42" fmla="*/ 280 w 347"/>
                  <a:gd name="T43" fmla="*/ 137 h 280"/>
                  <a:gd name="T44" fmla="*/ 316 w 347"/>
                  <a:gd name="T45" fmla="*/ 137 h 280"/>
                  <a:gd name="T46" fmla="*/ 347 w 347"/>
                  <a:gd name="T47" fmla="*/ 107 h 280"/>
                  <a:gd name="T48" fmla="*/ 316 w 347"/>
                  <a:gd name="T49" fmla="*/ 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7" h="280">
                    <a:moveTo>
                      <a:pt x="316" y="76"/>
                    </a:moveTo>
                    <a:cubicBezTo>
                      <a:pt x="280" y="76"/>
                      <a:pt x="280" y="76"/>
                      <a:pt x="280" y="76"/>
                    </a:cubicBezTo>
                    <a:cubicBezTo>
                      <a:pt x="280" y="0"/>
                      <a:pt x="280" y="0"/>
                      <a:pt x="280" y="0"/>
                    </a:cubicBezTo>
                    <a:cubicBezTo>
                      <a:pt x="204" y="0"/>
                      <a:pt x="204" y="0"/>
                      <a:pt x="204" y="0"/>
                    </a:cubicBezTo>
                    <a:cubicBezTo>
                      <a:pt x="204" y="36"/>
                      <a:pt x="204" y="36"/>
                      <a:pt x="204" y="36"/>
                    </a:cubicBezTo>
                    <a:cubicBezTo>
                      <a:pt x="204" y="53"/>
                      <a:pt x="190" y="66"/>
                      <a:pt x="174" y="66"/>
                    </a:cubicBezTo>
                    <a:cubicBezTo>
                      <a:pt x="157" y="66"/>
                      <a:pt x="143" y="53"/>
                      <a:pt x="143" y="36"/>
                    </a:cubicBezTo>
                    <a:cubicBezTo>
                      <a:pt x="143" y="0"/>
                      <a:pt x="143" y="0"/>
                      <a:pt x="143" y="0"/>
                    </a:cubicBezTo>
                    <a:cubicBezTo>
                      <a:pt x="67" y="0"/>
                      <a:pt x="67" y="0"/>
                      <a:pt x="67" y="0"/>
                    </a:cubicBezTo>
                    <a:cubicBezTo>
                      <a:pt x="67" y="76"/>
                      <a:pt x="67" y="76"/>
                      <a:pt x="67" y="76"/>
                    </a:cubicBezTo>
                    <a:cubicBezTo>
                      <a:pt x="31" y="76"/>
                      <a:pt x="31" y="76"/>
                      <a:pt x="31" y="76"/>
                    </a:cubicBezTo>
                    <a:cubicBezTo>
                      <a:pt x="14" y="76"/>
                      <a:pt x="0" y="90"/>
                      <a:pt x="0" y="107"/>
                    </a:cubicBezTo>
                    <a:cubicBezTo>
                      <a:pt x="0" y="124"/>
                      <a:pt x="14" y="137"/>
                      <a:pt x="31" y="137"/>
                    </a:cubicBezTo>
                    <a:cubicBezTo>
                      <a:pt x="67" y="137"/>
                      <a:pt x="67" y="137"/>
                      <a:pt x="67" y="137"/>
                    </a:cubicBezTo>
                    <a:cubicBezTo>
                      <a:pt x="67" y="214"/>
                      <a:pt x="67" y="214"/>
                      <a:pt x="67" y="214"/>
                    </a:cubicBezTo>
                    <a:cubicBezTo>
                      <a:pt x="143" y="214"/>
                      <a:pt x="143" y="214"/>
                      <a:pt x="143" y="214"/>
                    </a:cubicBezTo>
                    <a:cubicBezTo>
                      <a:pt x="143" y="249"/>
                      <a:pt x="143" y="249"/>
                      <a:pt x="143" y="249"/>
                    </a:cubicBezTo>
                    <a:cubicBezTo>
                      <a:pt x="143" y="266"/>
                      <a:pt x="157" y="280"/>
                      <a:pt x="174" y="280"/>
                    </a:cubicBezTo>
                    <a:cubicBezTo>
                      <a:pt x="190" y="280"/>
                      <a:pt x="204" y="266"/>
                      <a:pt x="204" y="249"/>
                    </a:cubicBezTo>
                    <a:cubicBezTo>
                      <a:pt x="204" y="214"/>
                      <a:pt x="204" y="214"/>
                      <a:pt x="204" y="214"/>
                    </a:cubicBezTo>
                    <a:cubicBezTo>
                      <a:pt x="280" y="214"/>
                      <a:pt x="280" y="214"/>
                      <a:pt x="280" y="214"/>
                    </a:cubicBezTo>
                    <a:cubicBezTo>
                      <a:pt x="280" y="137"/>
                      <a:pt x="280" y="137"/>
                      <a:pt x="280" y="137"/>
                    </a:cubicBezTo>
                    <a:cubicBezTo>
                      <a:pt x="316" y="137"/>
                      <a:pt x="316" y="137"/>
                      <a:pt x="316" y="137"/>
                    </a:cubicBezTo>
                    <a:cubicBezTo>
                      <a:pt x="333" y="137"/>
                      <a:pt x="347" y="124"/>
                      <a:pt x="347" y="107"/>
                    </a:cubicBezTo>
                    <a:cubicBezTo>
                      <a:pt x="347" y="90"/>
                      <a:pt x="333" y="76"/>
                      <a:pt x="316" y="76"/>
                    </a:cubicBezTo>
                    <a:close/>
                  </a:path>
                </a:pathLst>
              </a:custGeom>
              <a:solidFill>
                <a:schemeClr val="accent1"/>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 name="Freeform 11"/>
              <p:cNvSpPr>
                <a:spLocks/>
              </p:cNvSpPr>
              <p:nvPr/>
            </p:nvSpPr>
            <p:spPr bwMode="auto">
              <a:xfrm>
                <a:off x="1097" y="716"/>
                <a:ext cx="889" cy="545"/>
              </a:xfrm>
              <a:custGeom>
                <a:avLst/>
                <a:gdLst>
                  <a:gd name="T0" fmla="*/ 316 w 347"/>
                  <a:gd name="T1" fmla="*/ 76 h 213"/>
                  <a:gd name="T2" fmla="*/ 280 w 347"/>
                  <a:gd name="T3" fmla="*/ 76 h 213"/>
                  <a:gd name="T4" fmla="*/ 280 w 347"/>
                  <a:gd name="T5" fmla="*/ 0 h 213"/>
                  <a:gd name="T6" fmla="*/ 204 w 347"/>
                  <a:gd name="T7" fmla="*/ 0 h 213"/>
                  <a:gd name="T8" fmla="*/ 204 w 347"/>
                  <a:gd name="T9" fmla="*/ 35 h 213"/>
                  <a:gd name="T10" fmla="*/ 173 w 347"/>
                  <a:gd name="T11" fmla="*/ 66 h 213"/>
                  <a:gd name="T12" fmla="*/ 143 w 347"/>
                  <a:gd name="T13" fmla="*/ 35 h 213"/>
                  <a:gd name="T14" fmla="*/ 143 w 347"/>
                  <a:gd name="T15" fmla="*/ 0 h 213"/>
                  <a:gd name="T16" fmla="*/ 67 w 347"/>
                  <a:gd name="T17" fmla="*/ 0 h 213"/>
                  <a:gd name="T18" fmla="*/ 67 w 347"/>
                  <a:gd name="T19" fmla="*/ 76 h 213"/>
                  <a:gd name="T20" fmla="*/ 31 w 347"/>
                  <a:gd name="T21" fmla="*/ 76 h 213"/>
                  <a:gd name="T22" fmla="*/ 0 w 347"/>
                  <a:gd name="T23" fmla="*/ 106 h 213"/>
                  <a:gd name="T24" fmla="*/ 31 w 347"/>
                  <a:gd name="T25" fmla="*/ 137 h 213"/>
                  <a:gd name="T26" fmla="*/ 67 w 347"/>
                  <a:gd name="T27" fmla="*/ 137 h 213"/>
                  <a:gd name="T28" fmla="*/ 67 w 347"/>
                  <a:gd name="T29" fmla="*/ 213 h 213"/>
                  <a:gd name="T30" fmla="*/ 143 w 347"/>
                  <a:gd name="T31" fmla="*/ 213 h 213"/>
                  <a:gd name="T32" fmla="*/ 143 w 347"/>
                  <a:gd name="T33" fmla="*/ 177 h 213"/>
                  <a:gd name="T34" fmla="*/ 173 w 347"/>
                  <a:gd name="T35" fmla="*/ 147 h 213"/>
                  <a:gd name="T36" fmla="*/ 204 w 347"/>
                  <a:gd name="T37" fmla="*/ 177 h 213"/>
                  <a:gd name="T38" fmla="*/ 204 w 347"/>
                  <a:gd name="T39" fmla="*/ 213 h 213"/>
                  <a:gd name="T40" fmla="*/ 280 w 347"/>
                  <a:gd name="T41" fmla="*/ 213 h 213"/>
                  <a:gd name="T42" fmla="*/ 280 w 347"/>
                  <a:gd name="T43" fmla="*/ 137 h 213"/>
                  <a:gd name="T44" fmla="*/ 316 w 347"/>
                  <a:gd name="T45" fmla="*/ 137 h 213"/>
                  <a:gd name="T46" fmla="*/ 347 w 347"/>
                  <a:gd name="T47" fmla="*/ 106 h 213"/>
                  <a:gd name="T48" fmla="*/ 316 w 347"/>
                  <a:gd name="T49" fmla="*/ 7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7" h="213">
                    <a:moveTo>
                      <a:pt x="316" y="76"/>
                    </a:moveTo>
                    <a:cubicBezTo>
                      <a:pt x="280" y="76"/>
                      <a:pt x="280" y="76"/>
                      <a:pt x="280" y="76"/>
                    </a:cubicBezTo>
                    <a:cubicBezTo>
                      <a:pt x="280" y="0"/>
                      <a:pt x="280" y="0"/>
                      <a:pt x="280" y="0"/>
                    </a:cubicBezTo>
                    <a:cubicBezTo>
                      <a:pt x="204" y="0"/>
                      <a:pt x="204" y="0"/>
                      <a:pt x="204" y="0"/>
                    </a:cubicBezTo>
                    <a:cubicBezTo>
                      <a:pt x="204" y="35"/>
                      <a:pt x="204" y="35"/>
                      <a:pt x="204" y="35"/>
                    </a:cubicBezTo>
                    <a:cubicBezTo>
                      <a:pt x="204" y="52"/>
                      <a:pt x="190" y="66"/>
                      <a:pt x="173" y="66"/>
                    </a:cubicBezTo>
                    <a:cubicBezTo>
                      <a:pt x="157" y="66"/>
                      <a:pt x="143" y="52"/>
                      <a:pt x="143" y="35"/>
                    </a:cubicBezTo>
                    <a:cubicBezTo>
                      <a:pt x="143" y="0"/>
                      <a:pt x="143" y="0"/>
                      <a:pt x="143" y="0"/>
                    </a:cubicBezTo>
                    <a:cubicBezTo>
                      <a:pt x="67" y="0"/>
                      <a:pt x="67" y="0"/>
                      <a:pt x="67" y="0"/>
                    </a:cubicBezTo>
                    <a:cubicBezTo>
                      <a:pt x="67" y="76"/>
                      <a:pt x="67" y="76"/>
                      <a:pt x="67" y="76"/>
                    </a:cubicBezTo>
                    <a:cubicBezTo>
                      <a:pt x="31" y="76"/>
                      <a:pt x="31" y="76"/>
                      <a:pt x="31" y="76"/>
                    </a:cubicBezTo>
                    <a:cubicBezTo>
                      <a:pt x="14" y="76"/>
                      <a:pt x="0" y="89"/>
                      <a:pt x="0" y="106"/>
                    </a:cubicBezTo>
                    <a:cubicBezTo>
                      <a:pt x="0" y="123"/>
                      <a:pt x="14" y="137"/>
                      <a:pt x="31" y="137"/>
                    </a:cubicBezTo>
                    <a:cubicBezTo>
                      <a:pt x="67" y="137"/>
                      <a:pt x="67" y="137"/>
                      <a:pt x="67" y="137"/>
                    </a:cubicBezTo>
                    <a:cubicBezTo>
                      <a:pt x="67" y="213"/>
                      <a:pt x="67" y="213"/>
                      <a:pt x="67" y="213"/>
                    </a:cubicBezTo>
                    <a:cubicBezTo>
                      <a:pt x="143" y="213"/>
                      <a:pt x="143" y="213"/>
                      <a:pt x="143" y="213"/>
                    </a:cubicBezTo>
                    <a:cubicBezTo>
                      <a:pt x="143" y="177"/>
                      <a:pt x="143" y="177"/>
                      <a:pt x="143" y="177"/>
                    </a:cubicBezTo>
                    <a:cubicBezTo>
                      <a:pt x="143" y="160"/>
                      <a:pt x="157" y="147"/>
                      <a:pt x="173" y="147"/>
                    </a:cubicBezTo>
                    <a:cubicBezTo>
                      <a:pt x="190" y="147"/>
                      <a:pt x="204" y="160"/>
                      <a:pt x="204" y="177"/>
                    </a:cubicBezTo>
                    <a:cubicBezTo>
                      <a:pt x="204" y="213"/>
                      <a:pt x="204" y="213"/>
                      <a:pt x="204" y="213"/>
                    </a:cubicBezTo>
                    <a:cubicBezTo>
                      <a:pt x="280" y="213"/>
                      <a:pt x="280" y="213"/>
                      <a:pt x="280" y="213"/>
                    </a:cubicBezTo>
                    <a:cubicBezTo>
                      <a:pt x="280" y="137"/>
                      <a:pt x="280" y="137"/>
                      <a:pt x="280" y="137"/>
                    </a:cubicBezTo>
                    <a:cubicBezTo>
                      <a:pt x="316" y="137"/>
                      <a:pt x="316" y="137"/>
                      <a:pt x="316" y="137"/>
                    </a:cubicBezTo>
                    <a:cubicBezTo>
                      <a:pt x="333" y="137"/>
                      <a:pt x="347" y="123"/>
                      <a:pt x="347" y="106"/>
                    </a:cubicBezTo>
                    <a:cubicBezTo>
                      <a:pt x="347" y="89"/>
                      <a:pt x="333" y="76"/>
                      <a:pt x="316" y="76"/>
                    </a:cubicBezTo>
                    <a:close/>
                  </a:path>
                </a:pathLst>
              </a:custGeom>
              <a:solidFill>
                <a:schemeClr val="accent2"/>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 name="Freeform 12"/>
              <p:cNvSpPr>
                <a:spLocks/>
              </p:cNvSpPr>
              <p:nvPr/>
            </p:nvSpPr>
            <p:spPr bwMode="auto">
              <a:xfrm>
                <a:off x="1814" y="544"/>
                <a:ext cx="717" cy="886"/>
              </a:xfrm>
              <a:custGeom>
                <a:avLst/>
                <a:gdLst>
                  <a:gd name="T0" fmla="*/ 249 w 280"/>
                  <a:gd name="T1" fmla="*/ 143 h 346"/>
                  <a:gd name="T2" fmla="*/ 214 w 280"/>
                  <a:gd name="T3" fmla="*/ 143 h 346"/>
                  <a:gd name="T4" fmla="*/ 214 w 280"/>
                  <a:gd name="T5" fmla="*/ 67 h 346"/>
                  <a:gd name="T6" fmla="*/ 138 w 280"/>
                  <a:gd name="T7" fmla="*/ 67 h 346"/>
                  <a:gd name="T8" fmla="*/ 138 w 280"/>
                  <a:gd name="T9" fmla="*/ 31 h 346"/>
                  <a:gd name="T10" fmla="*/ 107 w 280"/>
                  <a:gd name="T11" fmla="*/ 0 h 346"/>
                  <a:gd name="T12" fmla="*/ 76 w 280"/>
                  <a:gd name="T13" fmla="*/ 31 h 346"/>
                  <a:gd name="T14" fmla="*/ 76 w 280"/>
                  <a:gd name="T15" fmla="*/ 67 h 346"/>
                  <a:gd name="T16" fmla="*/ 0 w 280"/>
                  <a:gd name="T17" fmla="*/ 67 h 346"/>
                  <a:gd name="T18" fmla="*/ 0 w 280"/>
                  <a:gd name="T19" fmla="*/ 143 h 346"/>
                  <a:gd name="T20" fmla="*/ 36 w 280"/>
                  <a:gd name="T21" fmla="*/ 143 h 346"/>
                  <a:gd name="T22" fmla="*/ 67 w 280"/>
                  <a:gd name="T23" fmla="*/ 173 h 346"/>
                  <a:gd name="T24" fmla="*/ 36 w 280"/>
                  <a:gd name="T25" fmla="*/ 204 h 346"/>
                  <a:gd name="T26" fmla="*/ 0 w 280"/>
                  <a:gd name="T27" fmla="*/ 204 h 346"/>
                  <a:gd name="T28" fmla="*/ 0 w 280"/>
                  <a:gd name="T29" fmla="*/ 280 h 346"/>
                  <a:gd name="T30" fmla="*/ 76 w 280"/>
                  <a:gd name="T31" fmla="*/ 280 h 346"/>
                  <a:gd name="T32" fmla="*/ 76 w 280"/>
                  <a:gd name="T33" fmla="*/ 316 h 346"/>
                  <a:gd name="T34" fmla="*/ 107 w 280"/>
                  <a:gd name="T35" fmla="*/ 346 h 346"/>
                  <a:gd name="T36" fmla="*/ 138 w 280"/>
                  <a:gd name="T37" fmla="*/ 316 h 346"/>
                  <a:gd name="T38" fmla="*/ 138 w 280"/>
                  <a:gd name="T39" fmla="*/ 280 h 346"/>
                  <a:gd name="T40" fmla="*/ 214 w 280"/>
                  <a:gd name="T41" fmla="*/ 280 h 346"/>
                  <a:gd name="T42" fmla="*/ 214 w 280"/>
                  <a:gd name="T43" fmla="*/ 204 h 346"/>
                  <a:gd name="T44" fmla="*/ 249 w 280"/>
                  <a:gd name="T45" fmla="*/ 204 h 346"/>
                  <a:gd name="T46" fmla="*/ 280 w 280"/>
                  <a:gd name="T47" fmla="*/ 173 h 346"/>
                  <a:gd name="T48" fmla="*/ 249 w 280"/>
                  <a:gd name="T49" fmla="*/ 14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346">
                    <a:moveTo>
                      <a:pt x="249" y="143"/>
                    </a:moveTo>
                    <a:cubicBezTo>
                      <a:pt x="214" y="143"/>
                      <a:pt x="214" y="143"/>
                      <a:pt x="214" y="143"/>
                    </a:cubicBezTo>
                    <a:cubicBezTo>
                      <a:pt x="214" y="67"/>
                      <a:pt x="214" y="67"/>
                      <a:pt x="214" y="67"/>
                    </a:cubicBezTo>
                    <a:cubicBezTo>
                      <a:pt x="138" y="67"/>
                      <a:pt x="138" y="67"/>
                      <a:pt x="138" y="67"/>
                    </a:cubicBezTo>
                    <a:cubicBezTo>
                      <a:pt x="138" y="31"/>
                      <a:pt x="138" y="31"/>
                      <a:pt x="138" y="31"/>
                    </a:cubicBezTo>
                    <a:cubicBezTo>
                      <a:pt x="138" y="14"/>
                      <a:pt x="124" y="0"/>
                      <a:pt x="107" y="0"/>
                    </a:cubicBezTo>
                    <a:cubicBezTo>
                      <a:pt x="90" y="0"/>
                      <a:pt x="76" y="14"/>
                      <a:pt x="76" y="31"/>
                    </a:cubicBezTo>
                    <a:cubicBezTo>
                      <a:pt x="76" y="67"/>
                      <a:pt x="76" y="67"/>
                      <a:pt x="76" y="67"/>
                    </a:cubicBezTo>
                    <a:cubicBezTo>
                      <a:pt x="0" y="67"/>
                      <a:pt x="0" y="67"/>
                      <a:pt x="0" y="67"/>
                    </a:cubicBezTo>
                    <a:cubicBezTo>
                      <a:pt x="0" y="143"/>
                      <a:pt x="0" y="143"/>
                      <a:pt x="0" y="143"/>
                    </a:cubicBezTo>
                    <a:cubicBezTo>
                      <a:pt x="36" y="143"/>
                      <a:pt x="36" y="143"/>
                      <a:pt x="36" y="143"/>
                    </a:cubicBezTo>
                    <a:cubicBezTo>
                      <a:pt x="53" y="143"/>
                      <a:pt x="67" y="156"/>
                      <a:pt x="67" y="173"/>
                    </a:cubicBezTo>
                    <a:cubicBezTo>
                      <a:pt x="67" y="190"/>
                      <a:pt x="53" y="204"/>
                      <a:pt x="36" y="204"/>
                    </a:cubicBezTo>
                    <a:cubicBezTo>
                      <a:pt x="0" y="204"/>
                      <a:pt x="0" y="204"/>
                      <a:pt x="0" y="204"/>
                    </a:cubicBezTo>
                    <a:cubicBezTo>
                      <a:pt x="0" y="280"/>
                      <a:pt x="0" y="280"/>
                      <a:pt x="0" y="280"/>
                    </a:cubicBezTo>
                    <a:cubicBezTo>
                      <a:pt x="76" y="280"/>
                      <a:pt x="76" y="280"/>
                      <a:pt x="76" y="280"/>
                    </a:cubicBezTo>
                    <a:cubicBezTo>
                      <a:pt x="76" y="316"/>
                      <a:pt x="76" y="316"/>
                      <a:pt x="76" y="316"/>
                    </a:cubicBezTo>
                    <a:cubicBezTo>
                      <a:pt x="76" y="333"/>
                      <a:pt x="90" y="346"/>
                      <a:pt x="107" y="346"/>
                    </a:cubicBezTo>
                    <a:cubicBezTo>
                      <a:pt x="124" y="346"/>
                      <a:pt x="138" y="333"/>
                      <a:pt x="138" y="316"/>
                    </a:cubicBezTo>
                    <a:cubicBezTo>
                      <a:pt x="138" y="280"/>
                      <a:pt x="138" y="280"/>
                      <a:pt x="138" y="280"/>
                    </a:cubicBezTo>
                    <a:cubicBezTo>
                      <a:pt x="214" y="280"/>
                      <a:pt x="214" y="280"/>
                      <a:pt x="214" y="280"/>
                    </a:cubicBezTo>
                    <a:cubicBezTo>
                      <a:pt x="214" y="204"/>
                      <a:pt x="214" y="204"/>
                      <a:pt x="214" y="204"/>
                    </a:cubicBezTo>
                    <a:cubicBezTo>
                      <a:pt x="249" y="204"/>
                      <a:pt x="249" y="204"/>
                      <a:pt x="249" y="204"/>
                    </a:cubicBezTo>
                    <a:cubicBezTo>
                      <a:pt x="266" y="204"/>
                      <a:pt x="280" y="190"/>
                      <a:pt x="280" y="173"/>
                    </a:cubicBezTo>
                    <a:cubicBezTo>
                      <a:pt x="280" y="156"/>
                      <a:pt x="266" y="143"/>
                      <a:pt x="249" y="143"/>
                    </a:cubicBezTo>
                    <a:close/>
                  </a:path>
                </a:pathLst>
              </a:custGeom>
              <a:solidFill>
                <a:schemeClr val="accent5"/>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 name="Freeform 13"/>
              <p:cNvSpPr>
                <a:spLocks/>
              </p:cNvSpPr>
              <p:nvPr/>
            </p:nvSpPr>
            <p:spPr bwMode="auto">
              <a:xfrm>
                <a:off x="1269" y="-1"/>
                <a:ext cx="545" cy="886"/>
              </a:xfrm>
              <a:custGeom>
                <a:avLst/>
                <a:gdLst>
                  <a:gd name="T0" fmla="*/ 177 w 213"/>
                  <a:gd name="T1" fmla="*/ 142 h 346"/>
                  <a:gd name="T2" fmla="*/ 213 w 213"/>
                  <a:gd name="T3" fmla="*/ 142 h 346"/>
                  <a:gd name="T4" fmla="*/ 213 w 213"/>
                  <a:gd name="T5" fmla="*/ 66 h 346"/>
                  <a:gd name="T6" fmla="*/ 137 w 213"/>
                  <a:gd name="T7" fmla="*/ 66 h 346"/>
                  <a:gd name="T8" fmla="*/ 137 w 213"/>
                  <a:gd name="T9" fmla="*/ 30 h 346"/>
                  <a:gd name="T10" fmla="*/ 106 w 213"/>
                  <a:gd name="T11" fmla="*/ 0 h 346"/>
                  <a:gd name="T12" fmla="*/ 76 w 213"/>
                  <a:gd name="T13" fmla="*/ 30 h 346"/>
                  <a:gd name="T14" fmla="*/ 76 w 213"/>
                  <a:gd name="T15" fmla="*/ 66 h 346"/>
                  <a:gd name="T16" fmla="*/ 0 w 213"/>
                  <a:gd name="T17" fmla="*/ 66 h 346"/>
                  <a:gd name="T18" fmla="*/ 0 w 213"/>
                  <a:gd name="T19" fmla="*/ 142 h 346"/>
                  <a:gd name="T20" fmla="*/ 35 w 213"/>
                  <a:gd name="T21" fmla="*/ 142 h 346"/>
                  <a:gd name="T22" fmla="*/ 66 w 213"/>
                  <a:gd name="T23" fmla="*/ 173 h 346"/>
                  <a:gd name="T24" fmla="*/ 35 w 213"/>
                  <a:gd name="T25" fmla="*/ 203 h 346"/>
                  <a:gd name="T26" fmla="*/ 0 w 213"/>
                  <a:gd name="T27" fmla="*/ 203 h 346"/>
                  <a:gd name="T28" fmla="*/ 0 w 213"/>
                  <a:gd name="T29" fmla="*/ 280 h 346"/>
                  <a:gd name="T30" fmla="*/ 76 w 213"/>
                  <a:gd name="T31" fmla="*/ 280 h 346"/>
                  <a:gd name="T32" fmla="*/ 76 w 213"/>
                  <a:gd name="T33" fmla="*/ 315 h 346"/>
                  <a:gd name="T34" fmla="*/ 106 w 213"/>
                  <a:gd name="T35" fmla="*/ 346 h 346"/>
                  <a:gd name="T36" fmla="*/ 137 w 213"/>
                  <a:gd name="T37" fmla="*/ 315 h 346"/>
                  <a:gd name="T38" fmla="*/ 137 w 213"/>
                  <a:gd name="T39" fmla="*/ 280 h 346"/>
                  <a:gd name="T40" fmla="*/ 213 w 213"/>
                  <a:gd name="T41" fmla="*/ 280 h 346"/>
                  <a:gd name="T42" fmla="*/ 213 w 213"/>
                  <a:gd name="T43" fmla="*/ 203 h 346"/>
                  <a:gd name="T44" fmla="*/ 177 w 213"/>
                  <a:gd name="T45" fmla="*/ 203 h 346"/>
                  <a:gd name="T46" fmla="*/ 147 w 213"/>
                  <a:gd name="T47" fmla="*/ 173 h 346"/>
                  <a:gd name="T48" fmla="*/ 177 w 213"/>
                  <a:gd name="T49" fmla="*/ 14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 h="346">
                    <a:moveTo>
                      <a:pt x="177" y="142"/>
                    </a:moveTo>
                    <a:cubicBezTo>
                      <a:pt x="213" y="142"/>
                      <a:pt x="213" y="142"/>
                      <a:pt x="213" y="142"/>
                    </a:cubicBezTo>
                    <a:cubicBezTo>
                      <a:pt x="213" y="66"/>
                      <a:pt x="213" y="66"/>
                      <a:pt x="213" y="66"/>
                    </a:cubicBezTo>
                    <a:cubicBezTo>
                      <a:pt x="137" y="66"/>
                      <a:pt x="137" y="66"/>
                      <a:pt x="137" y="66"/>
                    </a:cubicBezTo>
                    <a:cubicBezTo>
                      <a:pt x="137" y="30"/>
                      <a:pt x="137" y="30"/>
                      <a:pt x="137" y="30"/>
                    </a:cubicBezTo>
                    <a:cubicBezTo>
                      <a:pt x="137" y="13"/>
                      <a:pt x="123" y="0"/>
                      <a:pt x="106" y="0"/>
                    </a:cubicBezTo>
                    <a:cubicBezTo>
                      <a:pt x="89" y="0"/>
                      <a:pt x="76" y="13"/>
                      <a:pt x="76" y="30"/>
                    </a:cubicBezTo>
                    <a:cubicBezTo>
                      <a:pt x="76" y="66"/>
                      <a:pt x="76" y="66"/>
                      <a:pt x="76" y="66"/>
                    </a:cubicBezTo>
                    <a:cubicBezTo>
                      <a:pt x="0" y="66"/>
                      <a:pt x="0" y="66"/>
                      <a:pt x="0" y="66"/>
                    </a:cubicBezTo>
                    <a:cubicBezTo>
                      <a:pt x="0" y="142"/>
                      <a:pt x="0" y="142"/>
                      <a:pt x="0" y="142"/>
                    </a:cubicBezTo>
                    <a:cubicBezTo>
                      <a:pt x="35" y="142"/>
                      <a:pt x="35" y="142"/>
                      <a:pt x="35" y="142"/>
                    </a:cubicBezTo>
                    <a:cubicBezTo>
                      <a:pt x="52" y="142"/>
                      <a:pt x="66" y="156"/>
                      <a:pt x="66" y="173"/>
                    </a:cubicBezTo>
                    <a:cubicBezTo>
                      <a:pt x="66" y="190"/>
                      <a:pt x="52" y="203"/>
                      <a:pt x="35" y="203"/>
                    </a:cubicBezTo>
                    <a:cubicBezTo>
                      <a:pt x="0" y="203"/>
                      <a:pt x="0" y="203"/>
                      <a:pt x="0" y="203"/>
                    </a:cubicBezTo>
                    <a:cubicBezTo>
                      <a:pt x="0" y="280"/>
                      <a:pt x="0" y="280"/>
                      <a:pt x="0" y="280"/>
                    </a:cubicBezTo>
                    <a:cubicBezTo>
                      <a:pt x="76" y="280"/>
                      <a:pt x="76" y="280"/>
                      <a:pt x="76" y="280"/>
                    </a:cubicBezTo>
                    <a:cubicBezTo>
                      <a:pt x="76" y="315"/>
                      <a:pt x="76" y="315"/>
                      <a:pt x="76" y="315"/>
                    </a:cubicBezTo>
                    <a:cubicBezTo>
                      <a:pt x="76" y="332"/>
                      <a:pt x="90" y="346"/>
                      <a:pt x="106" y="346"/>
                    </a:cubicBezTo>
                    <a:cubicBezTo>
                      <a:pt x="123" y="346"/>
                      <a:pt x="137" y="332"/>
                      <a:pt x="137" y="315"/>
                    </a:cubicBezTo>
                    <a:cubicBezTo>
                      <a:pt x="137" y="280"/>
                      <a:pt x="137" y="280"/>
                      <a:pt x="137" y="280"/>
                    </a:cubicBezTo>
                    <a:cubicBezTo>
                      <a:pt x="213" y="280"/>
                      <a:pt x="213" y="280"/>
                      <a:pt x="213" y="280"/>
                    </a:cubicBezTo>
                    <a:cubicBezTo>
                      <a:pt x="213" y="203"/>
                      <a:pt x="213" y="203"/>
                      <a:pt x="213" y="203"/>
                    </a:cubicBezTo>
                    <a:cubicBezTo>
                      <a:pt x="177" y="203"/>
                      <a:pt x="177" y="203"/>
                      <a:pt x="177" y="203"/>
                    </a:cubicBezTo>
                    <a:cubicBezTo>
                      <a:pt x="161" y="203"/>
                      <a:pt x="147" y="190"/>
                      <a:pt x="147" y="173"/>
                    </a:cubicBezTo>
                    <a:cubicBezTo>
                      <a:pt x="147" y="156"/>
                      <a:pt x="161" y="142"/>
                      <a:pt x="177" y="142"/>
                    </a:cubicBezTo>
                    <a:close/>
                  </a:path>
                </a:pathLst>
              </a:custGeom>
              <a:solidFill>
                <a:schemeClr val="accent5"/>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 name="Freeform 14"/>
              <p:cNvSpPr>
                <a:spLocks/>
              </p:cNvSpPr>
              <p:nvPr/>
            </p:nvSpPr>
            <p:spPr bwMode="auto">
              <a:xfrm>
                <a:off x="1645" y="-1"/>
                <a:ext cx="717" cy="717"/>
              </a:xfrm>
              <a:custGeom>
                <a:avLst/>
                <a:gdLst>
                  <a:gd name="T0" fmla="*/ 244 w 280"/>
                  <a:gd name="T1" fmla="*/ 142 h 280"/>
                  <a:gd name="T2" fmla="*/ 280 w 280"/>
                  <a:gd name="T3" fmla="*/ 142 h 280"/>
                  <a:gd name="T4" fmla="*/ 280 w 280"/>
                  <a:gd name="T5" fmla="*/ 66 h 280"/>
                  <a:gd name="T6" fmla="*/ 204 w 280"/>
                  <a:gd name="T7" fmla="*/ 66 h 280"/>
                  <a:gd name="T8" fmla="*/ 204 w 280"/>
                  <a:gd name="T9" fmla="*/ 30 h 280"/>
                  <a:gd name="T10" fmla="*/ 173 w 280"/>
                  <a:gd name="T11" fmla="*/ 0 h 280"/>
                  <a:gd name="T12" fmla="*/ 142 w 280"/>
                  <a:gd name="T13" fmla="*/ 30 h 280"/>
                  <a:gd name="T14" fmla="*/ 142 w 280"/>
                  <a:gd name="T15" fmla="*/ 66 h 280"/>
                  <a:gd name="T16" fmla="*/ 66 w 280"/>
                  <a:gd name="T17" fmla="*/ 66 h 280"/>
                  <a:gd name="T18" fmla="*/ 66 w 280"/>
                  <a:gd name="T19" fmla="*/ 142 h 280"/>
                  <a:gd name="T20" fmla="*/ 30 w 280"/>
                  <a:gd name="T21" fmla="*/ 142 h 280"/>
                  <a:gd name="T22" fmla="*/ 0 w 280"/>
                  <a:gd name="T23" fmla="*/ 173 h 280"/>
                  <a:gd name="T24" fmla="*/ 30 w 280"/>
                  <a:gd name="T25" fmla="*/ 203 h 280"/>
                  <a:gd name="T26" fmla="*/ 66 w 280"/>
                  <a:gd name="T27" fmla="*/ 203 h 280"/>
                  <a:gd name="T28" fmla="*/ 66 w 280"/>
                  <a:gd name="T29" fmla="*/ 280 h 280"/>
                  <a:gd name="T30" fmla="*/ 142 w 280"/>
                  <a:gd name="T31" fmla="*/ 280 h 280"/>
                  <a:gd name="T32" fmla="*/ 142 w 280"/>
                  <a:gd name="T33" fmla="*/ 244 h 280"/>
                  <a:gd name="T34" fmla="*/ 173 w 280"/>
                  <a:gd name="T35" fmla="*/ 213 h 280"/>
                  <a:gd name="T36" fmla="*/ 204 w 280"/>
                  <a:gd name="T37" fmla="*/ 244 h 280"/>
                  <a:gd name="T38" fmla="*/ 204 w 280"/>
                  <a:gd name="T39" fmla="*/ 280 h 280"/>
                  <a:gd name="T40" fmla="*/ 280 w 280"/>
                  <a:gd name="T41" fmla="*/ 280 h 280"/>
                  <a:gd name="T42" fmla="*/ 280 w 280"/>
                  <a:gd name="T43" fmla="*/ 203 h 280"/>
                  <a:gd name="T44" fmla="*/ 244 w 280"/>
                  <a:gd name="T45" fmla="*/ 203 h 280"/>
                  <a:gd name="T46" fmla="*/ 213 w 280"/>
                  <a:gd name="T47" fmla="*/ 173 h 280"/>
                  <a:gd name="T48" fmla="*/ 244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4" y="142"/>
                    </a:moveTo>
                    <a:cubicBezTo>
                      <a:pt x="280" y="142"/>
                      <a:pt x="280" y="142"/>
                      <a:pt x="280" y="142"/>
                    </a:cubicBezTo>
                    <a:cubicBezTo>
                      <a:pt x="280" y="66"/>
                      <a:pt x="280" y="66"/>
                      <a:pt x="280" y="66"/>
                    </a:cubicBezTo>
                    <a:cubicBezTo>
                      <a:pt x="204" y="66"/>
                      <a:pt x="204" y="66"/>
                      <a:pt x="204" y="66"/>
                    </a:cubicBezTo>
                    <a:cubicBezTo>
                      <a:pt x="204" y="30"/>
                      <a:pt x="204" y="30"/>
                      <a:pt x="204" y="30"/>
                    </a:cubicBezTo>
                    <a:cubicBezTo>
                      <a:pt x="204" y="13"/>
                      <a:pt x="190" y="0"/>
                      <a:pt x="173" y="0"/>
                    </a:cubicBezTo>
                    <a:cubicBezTo>
                      <a:pt x="156" y="0"/>
                      <a:pt x="142" y="13"/>
                      <a:pt x="142" y="30"/>
                    </a:cubicBezTo>
                    <a:cubicBezTo>
                      <a:pt x="142" y="66"/>
                      <a:pt x="142" y="66"/>
                      <a:pt x="142" y="66"/>
                    </a:cubicBezTo>
                    <a:cubicBezTo>
                      <a:pt x="66" y="66"/>
                      <a:pt x="66" y="66"/>
                      <a:pt x="66" y="66"/>
                    </a:cubicBezTo>
                    <a:cubicBezTo>
                      <a:pt x="66" y="142"/>
                      <a:pt x="66" y="142"/>
                      <a:pt x="66" y="142"/>
                    </a:cubicBezTo>
                    <a:cubicBezTo>
                      <a:pt x="30" y="142"/>
                      <a:pt x="30" y="142"/>
                      <a:pt x="30" y="142"/>
                    </a:cubicBezTo>
                    <a:cubicBezTo>
                      <a:pt x="14" y="142"/>
                      <a:pt x="0" y="156"/>
                      <a:pt x="0" y="173"/>
                    </a:cubicBezTo>
                    <a:cubicBezTo>
                      <a:pt x="0" y="190"/>
                      <a:pt x="14" y="203"/>
                      <a:pt x="30" y="203"/>
                    </a:cubicBezTo>
                    <a:cubicBezTo>
                      <a:pt x="66" y="203"/>
                      <a:pt x="66" y="203"/>
                      <a:pt x="66" y="203"/>
                    </a:cubicBezTo>
                    <a:cubicBezTo>
                      <a:pt x="66" y="280"/>
                      <a:pt x="66" y="280"/>
                      <a:pt x="66" y="280"/>
                    </a:cubicBezTo>
                    <a:cubicBezTo>
                      <a:pt x="142" y="280"/>
                      <a:pt x="142" y="280"/>
                      <a:pt x="142" y="280"/>
                    </a:cubicBezTo>
                    <a:cubicBezTo>
                      <a:pt x="142" y="244"/>
                      <a:pt x="142" y="244"/>
                      <a:pt x="142" y="244"/>
                    </a:cubicBezTo>
                    <a:cubicBezTo>
                      <a:pt x="142" y="227"/>
                      <a:pt x="156" y="213"/>
                      <a:pt x="173" y="213"/>
                    </a:cubicBezTo>
                    <a:cubicBezTo>
                      <a:pt x="190" y="213"/>
                      <a:pt x="204" y="227"/>
                      <a:pt x="204" y="244"/>
                    </a:cubicBezTo>
                    <a:cubicBezTo>
                      <a:pt x="204" y="280"/>
                      <a:pt x="204" y="280"/>
                      <a:pt x="204" y="280"/>
                    </a:cubicBezTo>
                    <a:cubicBezTo>
                      <a:pt x="280" y="280"/>
                      <a:pt x="280" y="280"/>
                      <a:pt x="280" y="280"/>
                    </a:cubicBezTo>
                    <a:cubicBezTo>
                      <a:pt x="280" y="203"/>
                      <a:pt x="280" y="203"/>
                      <a:pt x="280" y="203"/>
                    </a:cubicBezTo>
                    <a:cubicBezTo>
                      <a:pt x="244" y="203"/>
                      <a:pt x="244" y="203"/>
                      <a:pt x="244" y="203"/>
                    </a:cubicBezTo>
                    <a:cubicBezTo>
                      <a:pt x="227" y="203"/>
                      <a:pt x="213" y="190"/>
                      <a:pt x="213" y="173"/>
                    </a:cubicBezTo>
                    <a:cubicBezTo>
                      <a:pt x="213" y="156"/>
                      <a:pt x="227" y="142"/>
                      <a:pt x="244" y="142"/>
                    </a:cubicBezTo>
                    <a:close/>
                  </a:path>
                </a:pathLst>
              </a:custGeom>
              <a:solidFill>
                <a:schemeClr val="tx2"/>
              </a:solidFill>
              <a:ln w="9525">
                <a:noFill/>
                <a:round/>
                <a:headEnd/>
                <a:tailEnd/>
              </a:ln>
              <a:extLst/>
            </p:spPr>
            <p:txBody>
              <a:bodyPr vert="horz" wrap="square" lIns="121920" tIns="60960" rIns="121920" bIns="6096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14" name="Title 1">
              <a:extLst>
                <a:ext uri="{FF2B5EF4-FFF2-40B4-BE49-F238E27FC236}">
                  <a16:creationId xmlns:a16="http://schemas.microsoft.com/office/drawing/2014/main" id="{D774AAC8-42CE-48CB-A8D6-49EAF2CDA52F}"/>
                </a:ext>
              </a:extLst>
            </p:cNvPr>
            <p:cNvSpPr txBox="1">
              <a:spLocks/>
            </p:cNvSpPr>
            <p:nvPr/>
          </p:nvSpPr>
          <p:spPr bwMode="auto">
            <a:xfrm>
              <a:off x="258900" y="1860655"/>
              <a:ext cx="11771756" cy="1524000"/>
            </a:xfrm>
            <a:prstGeom prst="rect">
              <a:avLst/>
            </a:prstGeom>
            <a:solidFill>
              <a:srgbClr val="FFFFFF">
                <a:alpha val="87000"/>
              </a:srgbClr>
            </a:solid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0" marR="0" lvl="0" indent="0" algn="ctr" defTabSz="912261" rtl="0" eaLnBrk="1" fontAlgn="base"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CiscoSansTT ExtraLight"/>
                  <a:cs typeface="CiscoSansTT Thin" charset="0"/>
                </a:rPr>
                <a:t>See how some of our customers are </a:t>
              </a:r>
              <a:br>
                <a:rPr kumimoji="0" lang="en-US" sz="2600" b="0" i="0" u="none" strike="noStrike" kern="1200" cap="none" spc="0" normalizeH="0" baseline="0" noProof="0" dirty="0">
                  <a:ln>
                    <a:noFill/>
                  </a:ln>
                  <a:solidFill>
                    <a:schemeClr val="bg1"/>
                  </a:solidFill>
                  <a:effectLst/>
                  <a:uLnTx/>
                  <a:uFillTx/>
                  <a:latin typeface="CiscoSansTT ExtraLight"/>
                  <a:cs typeface="CiscoSansTT Thin" charset="0"/>
                </a:rPr>
              </a:br>
              <a:r>
                <a:rPr kumimoji="0" lang="en-US" sz="2600" b="0" i="0" u="none" strike="noStrike" kern="1200" cap="none" spc="0" normalizeH="0" baseline="0" noProof="0" dirty="0">
                  <a:ln>
                    <a:noFill/>
                  </a:ln>
                  <a:solidFill>
                    <a:schemeClr val="bg1"/>
                  </a:solidFill>
                  <a:effectLst/>
                  <a:uLnTx/>
                  <a:uFillTx/>
                  <a:latin typeface="CiscoSansTT ExtraLight"/>
                  <a:cs typeface="CiscoSansTT Thin" charset="0"/>
                </a:rPr>
                <a:t>transforming</a:t>
              </a:r>
              <a:r>
                <a:rPr lang="en-US" sz="2600" dirty="0">
                  <a:solidFill>
                    <a:schemeClr val="bg1"/>
                  </a:solidFill>
                  <a:latin typeface="CiscoSansTT ExtraLight"/>
                </a:rPr>
                <a:t> </a:t>
              </a:r>
              <a:r>
                <a:rPr kumimoji="0" lang="en-US" sz="2600" b="0" i="0" u="none" strike="noStrike" kern="1200" cap="none" spc="0" normalizeH="0" baseline="0" noProof="0" dirty="0">
                  <a:ln>
                    <a:noFill/>
                  </a:ln>
                  <a:solidFill>
                    <a:schemeClr val="bg1"/>
                  </a:solidFill>
                  <a:effectLst/>
                  <a:uLnTx/>
                  <a:uFillTx/>
                  <a:latin typeface="CiscoSansTT ExtraLight"/>
                  <a:cs typeface="CiscoSansTT Thin" charset="0"/>
                </a:rPr>
                <a:t>their networks</a:t>
              </a:r>
            </a:p>
          </p:txBody>
        </p:sp>
        <p:sp>
          <p:nvSpPr>
            <p:cNvPr id="15" name="TextBox 14">
              <a:extLst>
                <a:ext uri="{FF2B5EF4-FFF2-40B4-BE49-F238E27FC236}">
                  <a16:creationId xmlns:a16="http://schemas.microsoft.com/office/drawing/2014/main" id="{C2191392-6EB1-4253-BA30-F455EBFD5328}"/>
                </a:ext>
              </a:extLst>
            </p:cNvPr>
            <p:cNvSpPr txBox="1"/>
            <p:nvPr/>
          </p:nvSpPr>
          <p:spPr>
            <a:xfrm>
              <a:off x="1666672" y="4404262"/>
              <a:ext cx="1556223" cy="357303"/>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ＭＳ Ｐゴシック" charset="0"/>
                </a:rPr>
                <a:t>Technology</a:t>
              </a:r>
            </a:p>
          </p:txBody>
        </p:sp>
        <p:sp>
          <p:nvSpPr>
            <p:cNvPr id="16" name="TextBox 15">
              <a:extLst>
                <a:ext uri="{FF2B5EF4-FFF2-40B4-BE49-F238E27FC236}">
                  <a16:creationId xmlns:a16="http://schemas.microsoft.com/office/drawing/2014/main" id="{178015B6-013E-4D9B-8C6A-047144C5AAEE}"/>
                </a:ext>
              </a:extLst>
            </p:cNvPr>
            <p:cNvSpPr txBox="1"/>
            <p:nvPr/>
          </p:nvSpPr>
          <p:spPr>
            <a:xfrm>
              <a:off x="6257913" y="4404262"/>
              <a:ext cx="930478" cy="357303"/>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ＭＳ Ｐゴシック" charset="0"/>
                </a:rPr>
                <a:t>People</a:t>
              </a:r>
            </a:p>
          </p:txBody>
        </p:sp>
        <p:sp>
          <p:nvSpPr>
            <p:cNvPr id="17" name="TextBox 16">
              <a:extLst>
                <a:ext uri="{FF2B5EF4-FFF2-40B4-BE49-F238E27FC236}">
                  <a16:creationId xmlns:a16="http://schemas.microsoft.com/office/drawing/2014/main" id="{985756B9-951A-4B88-9ADD-DC8C69B22A6B}"/>
                </a:ext>
              </a:extLst>
            </p:cNvPr>
            <p:cNvSpPr txBox="1"/>
            <p:nvPr/>
          </p:nvSpPr>
          <p:spPr>
            <a:xfrm>
              <a:off x="10330708" y="4404262"/>
              <a:ext cx="1086333" cy="357303"/>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ＭＳ Ｐゴシック" charset="0"/>
                </a:rPr>
                <a:t>Process</a:t>
              </a:r>
            </a:p>
          </p:txBody>
        </p:sp>
      </p:grpSp>
    </p:spTree>
    <p:extLst>
      <p:ext uri="{BB962C8B-B14F-4D97-AF65-F5344CB8AC3E}">
        <p14:creationId xmlns:p14="http://schemas.microsoft.com/office/powerpoint/2010/main" val="2266908519"/>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5232" y="3697806"/>
            <a:ext cx="2168768" cy="1444942"/>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5208803" y="-2854"/>
            <a:ext cx="2758087" cy="1288094"/>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75231" y="1285241"/>
            <a:ext cx="2176727" cy="1286510"/>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5208800" y="2571750"/>
            <a:ext cx="2106941" cy="1282065"/>
          </a:xfrm>
          <a:prstGeom prst="rect">
            <a:avLst/>
          </a:prstGeom>
        </p:spPr>
      </p:pic>
      <p:sp>
        <p:nvSpPr>
          <p:cNvPr id="19" name="Rectangle 18"/>
          <p:cNvSpPr/>
          <p:nvPr/>
        </p:nvSpPr>
        <p:spPr>
          <a:xfrm>
            <a:off x="5208801" y="0"/>
            <a:ext cx="3935199" cy="5143500"/>
          </a:xfrm>
          <a:prstGeom prst="rect">
            <a:avLst/>
          </a:prstGeom>
          <a:solidFill>
            <a:schemeClr val="accent3">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 name="Rectangle 5"/>
          <p:cNvSpPr/>
          <p:nvPr/>
        </p:nvSpPr>
        <p:spPr>
          <a:xfrm>
            <a:off x="449858" y="1919862"/>
            <a:ext cx="4222509" cy="83099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ts val="600"/>
              </a:spcAft>
              <a:buClrTx/>
              <a:buSzPct val="80000"/>
              <a:buFontTx/>
              <a:buNone/>
              <a:tabLst/>
              <a:defRPr/>
            </a:pPr>
            <a:r>
              <a:rPr kumimoji="0" lang="en-US" sz="1600" b="1"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SD-WAN Advise and Implement</a:t>
            </a:r>
            <a:r>
              <a:rPr kumimoji="0" lang="en-US" sz="1600" b="0"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–helps you simplify your WAN and provide a reliable application experience over any connection.</a:t>
            </a:r>
          </a:p>
        </p:txBody>
      </p:sp>
      <p:sp>
        <p:nvSpPr>
          <p:cNvPr id="18" name="Rectangle 17"/>
          <p:cNvSpPr/>
          <p:nvPr/>
        </p:nvSpPr>
        <p:spPr>
          <a:xfrm>
            <a:off x="449859" y="476985"/>
            <a:ext cx="4612278" cy="126188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5073"/>
                </a:solidFill>
                <a:effectLst/>
                <a:uLnTx/>
                <a:uFillTx/>
                <a:latin typeface="CiscoSansTT ExtraLight"/>
                <a:ea typeface="CiscoSans ExtraLight" charset="0"/>
                <a:cs typeface="CiscoSans ExtraLight" charset="0"/>
              </a:rPr>
              <a:t>National Instruments</a:t>
            </a:r>
            <a:br>
              <a:rPr kumimoji="0" lang="en-US" sz="3600" b="0" i="0" u="none" strike="noStrike" kern="1200" cap="none" spc="0" normalizeH="0" baseline="0" noProof="0" dirty="0">
                <a:ln>
                  <a:noFill/>
                </a:ln>
                <a:solidFill>
                  <a:srgbClr val="005073"/>
                </a:solidFill>
                <a:effectLst/>
                <a:uLnTx/>
                <a:uFillTx/>
                <a:latin typeface="CiscoSansTT ExtraLight"/>
                <a:ea typeface="CiscoSans ExtraLight" charset="0"/>
                <a:cs typeface="CiscoSans ExtraLight" charset="0"/>
              </a:rPr>
            </a:br>
            <a:r>
              <a:rPr kumimoji="0" lang="en-US" sz="2000" b="0" i="0" u="none" strike="noStrike" kern="1200" cap="none" spc="0" normalizeH="0" baseline="0" noProof="0" dirty="0">
                <a:ln>
                  <a:noFill/>
                </a:ln>
                <a:solidFill>
                  <a:srgbClr val="005073"/>
                </a:solidFill>
                <a:effectLst/>
                <a:uLnTx/>
                <a:uFillTx/>
                <a:latin typeface="CiscoSansTT ExtraLight"/>
                <a:ea typeface="ＭＳ Ｐゴシック" pitchFamily="34" charset="-128"/>
                <a:cs typeface=""/>
              </a:rPr>
              <a:t>Ramping up network performance while slashing costs</a:t>
            </a:r>
            <a:endParaRPr kumimoji="0" lang="en-US" sz="2400" b="0" i="0" u="none" strike="noStrike" kern="1200" cap="none" spc="0" normalizeH="0" baseline="0" noProof="0" dirty="0">
              <a:ln>
                <a:noFill/>
              </a:ln>
              <a:solidFill>
                <a:srgbClr val="005073"/>
              </a:solidFill>
              <a:effectLst/>
              <a:uLnTx/>
              <a:uFillTx/>
              <a:latin typeface="CiscoSans ExtraLight"/>
              <a:ea typeface="ＭＳ Ｐゴシック" pitchFamily="34" charset="-128"/>
              <a:cs typeface=""/>
            </a:endParaRPr>
          </a:p>
        </p:txBody>
      </p:sp>
      <p:sp>
        <p:nvSpPr>
          <p:cNvPr id="62" name="Freeform 61"/>
          <p:cNvSpPr/>
          <p:nvPr/>
        </p:nvSpPr>
        <p:spPr>
          <a:xfrm rot="5400000">
            <a:off x="7517612" y="2225851"/>
            <a:ext cx="1291111" cy="1969577"/>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37309 w 1714500"/>
              <a:gd name="connsiteY4" fmla="*/ 1969577 h 1969577"/>
              <a:gd name="connsiteX5" fmla="*/ 803309 w 1714500"/>
              <a:gd name="connsiteY5" fmla="*/ 1787649 h 1969577"/>
              <a:gd name="connsiteX6" fmla="*/ 569309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37309" y="1969577"/>
                </a:lnTo>
                <a:lnTo>
                  <a:pt x="803309" y="1787649"/>
                </a:lnTo>
                <a:lnTo>
                  <a:pt x="569309" y="1969577"/>
                </a:lnTo>
                <a:lnTo>
                  <a:pt x="0" y="1969577"/>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0" name="Freeform 59"/>
          <p:cNvSpPr/>
          <p:nvPr/>
        </p:nvSpPr>
        <p:spPr>
          <a:xfrm rot="16200000">
            <a:off x="5560127" y="943310"/>
            <a:ext cx="1285398" cy="1969577"/>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7" name="Freeform 56"/>
          <p:cNvSpPr/>
          <p:nvPr/>
        </p:nvSpPr>
        <p:spPr>
          <a:xfrm rot="5400000">
            <a:off x="7520469" y="-342088"/>
            <a:ext cx="1285398" cy="1969577"/>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46204 w 1714500"/>
              <a:gd name="connsiteY4" fmla="*/ 1969577 h 1969577"/>
              <a:gd name="connsiteX5" fmla="*/ 812204 w 1714500"/>
              <a:gd name="connsiteY5" fmla="*/ 1787649 h 1969577"/>
              <a:gd name="connsiteX6" fmla="*/ 578204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46204" y="1969577"/>
                </a:lnTo>
                <a:lnTo>
                  <a:pt x="812204" y="1787649"/>
                </a:lnTo>
                <a:lnTo>
                  <a:pt x="578204" y="1969577"/>
                </a:lnTo>
                <a:lnTo>
                  <a:pt x="0" y="1969577"/>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6" name="Freeform 15"/>
          <p:cNvSpPr/>
          <p:nvPr/>
        </p:nvSpPr>
        <p:spPr>
          <a:xfrm rot="16200000">
            <a:off x="5547083" y="3512202"/>
            <a:ext cx="1293018" cy="1969577"/>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3" name="Rectangle 12"/>
          <p:cNvSpPr/>
          <p:nvPr/>
        </p:nvSpPr>
        <p:spPr>
          <a:xfrm>
            <a:off x="7343093" y="208891"/>
            <a:ext cx="1820300" cy="830997"/>
          </a:xfrm>
          <a:prstGeom prst="rect">
            <a:avLst/>
          </a:prstGeom>
        </p:spPr>
        <p:txBody>
          <a:bodyPr wrap="square" anchor="ctr">
            <a:spAutoFit/>
          </a:bodyPr>
          <a:lstStyle/>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25% overall spending reduction</a:t>
            </a:r>
          </a:p>
        </p:txBody>
      </p:sp>
      <p:sp>
        <p:nvSpPr>
          <p:cNvPr id="14" name="Rectangle 13"/>
          <p:cNvSpPr/>
          <p:nvPr/>
        </p:nvSpPr>
        <p:spPr>
          <a:xfrm>
            <a:off x="5241644" y="1488670"/>
            <a:ext cx="1984689" cy="830997"/>
          </a:xfrm>
          <a:prstGeom prst="rect">
            <a:avLst/>
          </a:prstGeom>
        </p:spPr>
        <p:txBody>
          <a:bodyPr wrap="square" anchor="ctr">
            <a:spAutoFit/>
          </a:bodyPr>
          <a:lstStyle/>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3,075% </a:t>
            </a:r>
            <a:b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b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bandwidth </a:t>
            </a:r>
            <a:b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b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increase</a:t>
            </a:r>
            <a:endParaRPr kumimoji="0" lang="en-US" sz="1600" b="0" i="0" u="none" strike="noStrike" kern="1200" cap="none" spc="0" normalizeH="0" baseline="0" noProof="0" dirty="0">
              <a:ln>
                <a:noFill/>
              </a:ln>
              <a:solidFill>
                <a:srgbClr val="FF0000"/>
              </a:solidFill>
              <a:effectLst/>
              <a:uLnTx/>
              <a:uFillTx/>
              <a:latin typeface="CiscoSansTT ExtraLight"/>
              <a:ea typeface="CiscoSans Light" charset="0"/>
              <a:cs typeface="CiscoSans Light" charset="0"/>
            </a:endParaRPr>
          </a:p>
        </p:txBody>
      </p:sp>
      <p:sp>
        <p:nvSpPr>
          <p:cNvPr id="21" name="Rectangle 20"/>
          <p:cNvSpPr/>
          <p:nvPr/>
        </p:nvSpPr>
        <p:spPr>
          <a:xfrm>
            <a:off x="7343093" y="2786492"/>
            <a:ext cx="1861447" cy="830997"/>
          </a:xfrm>
          <a:prstGeom prst="rect">
            <a:avLst/>
          </a:prstGeom>
        </p:spPr>
        <p:txBody>
          <a:bodyPr wrap="square" anchor="ctr">
            <a:spAutoFit/>
          </a:bodyPr>
          <a:lstStyle/>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64% per site spending reduction</a:t>
            </a:r>
            <a:endParaRPr kumimoji="0" lang="en-US" sz="1600" b="0" i="0" u="none" strike="noStrike" kern="1200" cap="none" spc="0" normalizeH="0" baseline="0" noProof="0" dirty="0">
              <a:ln>
                <a:noFill/>
              </a:ln>
              <a:solidFill>
                <a:srgbClr val="E3241B"/>
              </a:solidFill>
              <a:effectLst/>
              <a:uLnTx/>
              <a:uFillTx/>
              <a:latin typeface="CiscoSansTT ExtraLight"/>
              <a:ea typeface="CiscoSans Light" charset="0"/>
              <a:cs typeface="CiscoSans Light" charset="0"/>
            </a:endParaRPr>
          </a:p>
        </p:txBody>
      </p:sp>
      <p:sp>
        <p:nvSpPr>
          <p:cNvPr id="22" name="Rectangle 21"/>
          <p:cNvSpPr/>
          <p:nvPr/>
        </p:nvSpPr>
        <p:spPr>
          <a:xfrm>
            <a:off x="5224406" y="3901779"/>
            <a:ext cx="1963209" cy="1077218"/>
          </a:xfrm>
          <a:prstGeom prst="rect">
            <a:avLst/>
          </a:prstGeom>
        </p:spPr>
        <p:txBody>
          <a:bodyPr wrap="square" anchor="ctr">
            <a:spAutoFit/>
          </a:bodyPr>
          <a:lstStyle/>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Software update replication reduced from 8 hours to </a:t>
            </a:r>
            <a:b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b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10 minutes</a:t>
            </a:r>
          </a:p>
        </p:txBody>
      </p:sp>
      <p:grpSp>
        <p:nvGrpSpPr>
          <p:cNvPr id="20" name="Group 19"/>
          <p:cNvGrpSpPr/>
          <p:nvPr/>
        </p:nvGrpSpPr>
        <p:grpSpPr>
          <a:xfrm rot="10800000">
            <a:off x="72834" y="4902873"/>
            <a:ext cx="122310" cy="169451"/>
            <a:chOff x="1038286" y="1218564"/>
            <a:chExt cx="163037" cy="225934"/>
          </a:xfrm>
          <a:noFill/>
        </p:grpSpPr>
        <p:sp>
          <p:nvSpPr>
            <p:cNvPr id="23" name="Left-Up Arrow 22"/>
            <p:cNvSpPr/>
            <p:nvPr/>
          </p:nvSpPr>
          <p:spPr>
            <a:xfrm>
              <a:off x="1038286" y="1218564"/>
              <a:ext cx="145875" cy="145885"/>
            </a:xfrm>
            <a:prstGeom prst="leftUp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89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4" name="Straight Connector 23"/>
            <p:cNvCxnSpPr/>
            <p:nvPr/>
          </p:nvCxnSpPr>
          <p:spPr>
            <a:xfrm flipV="1">
              <a:off x="1124095" y="1295801"/>
              <a:ext cx="77228" cy="94396"/>
            </a:xfrm>
            <a:prstGeom prst="line">
              <a:avLst/>
            </a:prstGeom>
            <a:grpFill/>
            <a:ln>
              <a:noFill/>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1055448" y="1398778"/>
              <a:ext cx="45719" cy="45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89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26" name="Straight Connector 25"/>
          <p:cNvCxnSpPr/>
          <p:nvPr/>
        </p:nvCxnSpPr>
        <p:spPr>
          <a:xfrm>
            <a:off x="582262" y="1775072"/>
            <a:ext cx="381762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C1DEA41-9C2E-8540-8055-555BDDB49BAB}"/>
              </a:ext>
            </a:extLst>
          </p:cNvPr>
          <p:cNvGrpSpPr/>
          <p:nvPr/>
        </p:nvGrpSpPr>
        <p:grpSpPr>
          <a:xfrm>
            <a:off x="-915817" y="2893805"/>
            <a:ext cx="5977954" cy="2085192"/>
            <a:chOff x="-915817" y="2990626"/>
            <a:chExt cx="5977954" cy="2085192"/>
          </a:xfrm>
        </p:grpSpPr>
        <p:sp>
          <p:nvSpPr>
            <p:cNvPr id="27" name="Rounded Rectangle 26"/>
            <p:cNvSpPr/>
            <p:nvPr/>
          </p:nvSpPr>
          <p:spPr>
            <a:xfrm>
              <a:off x="-915817" y="2990626"/>
              <a:ext cx="5977954" cy="2085192"/>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9" name="TextBox 8"/>
            <p:cNvSpPr txBox="1"/>
            <p:nvPr/>
          </p:nvSpPr>
          <p:spPr>
            <a:xfrm>
              <a:off x="230015" y="3142797"/>
              <a:ext cx="4522114" cy="18543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“The experience that Cisco Services has with these kinds of deployments, the foresight they bring on the issues we might encounter, is what gave us that stability. We wouldn’t be close to where we are right now on this journey without them.”</a:t>
              </a:r>
            </a:p>
            <a:p>
              <a:pPr marL="0" marR="0" lvl="0" indent="0" algn="l" defTabSz="457200" rtl="0" eaLnBrk="1" fontAlgn="base" latinLnBrk="0" hangingPunct="1">
                <a:lnSpc>
                  <a:spcPct val="100000"/>
                </a:lnSpc>
                <a:spcBef>
                  <a:spcPts val="30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	— Luis Castillo</a:t>
              </a:r>
              <a:b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	   Global Network Team Manager, </a:t>
              </a:r>
              <a:b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	   National Instruments</a:t>
              </a:r>
            </a:p>
          </p:txBody>
        </p:sp>
      </p:grpSp>
    </p:spTree>
    <p:extLst>
      <p:ext uri="{BB962C8B-B14F-4D97-AF65-F5344CB8AC3E}">
        <p14:creationId xmlns:p14="http://schemas.microsoft.com/office/powerpoint/2010/main" val="2889398363"/>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226015" y="1"/>
            <a:ext cx="3917985" cy="5143498"/>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rot="5400000">
            <a:off x="7517412" y="2220725"/>
            <a:ext cx="1288136" cy="1965040"/>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37309 w 1714500"/>
              <a:gd name="connsiteY4" fmla="*/ 1969577 h 1969577"/>
              <a:gd name="connsiteX5" fmla="*/ 803309 w 1714500"/>
              <a:gd name="connsiteY5" fmla="*/ 1787649 h 1969577"/>
              <a:gd name="connsiteX6" fmla="*/ 569309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37309" y="1969577"/>
                </a:lnTo>
                <a:lnTo>
                  <a:pt x="803309" y="1787649"/>
                </a:lnTo>
                <a:lnTo>
                  <a:pt x="569309" y="1969577"/>
                </a:lnTo>
                <a:lnTo>
                  <a:pt x="0" y="1969577"/>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 name="Freeform 3"/>
          <p:cNvSpPr/>
          <p:nvPr/>
        </p:nvSpPr>
        <p:spPr>
          <a:xfrm rot="16200000">
            <a:off x="5563312" y="941139"/>
            <a:ext cx="1282437" cy="1965040"/>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 name="Freeform 4"/>
          <p:cNvSpPr/>
          <p:nvPr/>
        </p:nvSpPr>
        <p:spPr>
          <a:xfrm rot="5400000">
            <a:off x="7509774" y="-330814"/>
            <a:ext cx="1303410" cy="1965040"/>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46204 w 1714500"/>
              <a:gd name="connsiteY4" fmla="*/ 1969577 h 1969577"/>
              <a:gd name="connsiteX5" fmla="*/ 812204 w 1714500"/>
              <a:gd name="connsiteY5" fmla="*/ 1787649 h 1969577"/>
              <a:gd name="connsiteX6" fmla="*/ 578204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46204" y="1969577"/>
                </a:lnTo>
                <a:lnTo>
                  <a:pt x="812204" y="1787649"/>
                </a:lnTo>
                <a:lnTo>
                  <a:pt x="578204" y="1969577"/>
                </a:lnTo>
                <a:lnTo>
                  <a:pt x="0" y="1969577"/>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 name="Freeform 5"/>
          <p:cNvSpPr/>
          <p:nvPr/>
        </p:nvSpPr>
        <p:spPr>
          <a:xfrm rot="16200000">
            <a:off x="5559513" y="3515960"/>
            <a:ext cx="1290039" cy="1965040"/>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7" name="Rectangle 6"/>
          <p:cNvSpPr/>
          <p:nvPr/>
        </p:nvSpPr>
        <p:spPr>
          <a:xfrm>
            <a:off x="7365456" y="131410"/>
            <a:ext cx="1592047" cy="954107"/>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Measured improvement in end-customer satisfaction</a:t>
            </a:r>
          </a:p>
        </p:txBody>
      </p:sp>
      <p:sp>
        <p:nvSpPr>
          <p:cNvPr id="8" name="Rectangle 7"/>
          <p:cNvSpPr/>
          <p:nvPr/>
        </p:nvSpPr>
        <p:spPr>
          <a:xfrm>
            <a:off x="5275911" y="1467821"/>
            <a:ext cx="1693405" cy="954107"/>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Major performance increase with high-density Wi-Fi</a:t>
            </a:r>
          </a:p>
        </p:txBody>
      </p:sp>
      <p:sp>
        <p:nvSpPr>
          <p:cNvPr id="9" name="Rectangle 8"/>
          <p:cNvSpPr/>
          <p:nvPr/>
        </p:nvSpPr>
        <p:spPr>
          <a:xfrm>
            <a:off x="7400220" y="2611689"/>
            <a:ext cx="1650098" cy="1169551"/>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Achieved 5-day deployment objective with minimal disruption to passengers</a:t>
            </a:r>
          </a:p>
        </p:txBody>
      </p:sp>
      <p:sp>
        <p:nvSpPr>
          <p:cNvPr id="10" name="Rectangle 9"/>
          <p:cNvSpPr/>
          <p:nvPr/>
        </p:nvSpPr>
        <p:spPr>
          <a:xfrm>
            <a:off x="5275911" y="4154549"/>
            <a:ext cx="1841057" cy="738664"/>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Repeatable,</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scalable design for </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remainder of fleet</a:t>
            </a:r>
          </a:p>
        </p:txBody>
      </p:sp>
      <p:sp>
        <p:nvSpPr>
          <p:cNvPr id="11" name="Title 10"/>
          <p:cNvSpPr>
            <a:spLocks noGrp="1"/>
          </p:cNvSpPr>
          <p:nvPr>
            <p:ph type="title"/>
          </p:nvPr>
        </p:nvSpPr>
        <p:spPr/>
        <p:txBody>
          <a:bodyPr/>
          <a:lstStyle/>
          <a:p>
            <a:r>
              <a:rPr lang="en-US" dirty="0"/>
              <a:t>Carnival Cruise Line</a:t>
            </a:r>
            <a:br>
              <a:rPr lang="en-US" dirty="0"/>
            </a:br>
            <a:r>
              <a:rPr lang="en-US" sz="1800" dirty="0"/>
              <a:t>Delighting customers with </a:t>
            </a:r>
            <a:br>
              <a:rPr lang="en-US" sz="1800" dirty="0"/>
            </a:br>
            <a:r>
              <a:rPr lang="en-US" sz="1800" dirty="0"/>
              <a:t>fast, reliable Wi-Fi</a:t>
            </a:r>
          </a:p>
        </p:txBody>
      </p:sp>
      <p:sp>
        <p:nvSpPr>
          <p:cNvPr id="12" name="Rectangle 11"/>
          <p:cNvSpPr/>
          <p:nvPr/>
        </p:nvSpPr>
        <p:spPr>
          <a:xfrm>
            <a:off x="547688" y="1707304"/>
            <a:ext cx="4315257" cy="492443"/>
          </a:xfrm>
          <a:prstGeom prst="rect">
            <a:avLst/>
          </a:prstGeom>
        </p:spPr>
        <p:txBody>
          <a:bodyPr wrap="squar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CiscoSansTT ExtraLight" panose="020B0303020201020303" pitchFamily="34" charset="0"/>
              </a:rPr>
              <a:t>Assessment, design, and implementation for wireless, routing, and switching</a:t>
            </a:r>
          </a:p>
        </p:txBody>
      </p:sp>
      <p:grpSp>
        <p:nvGrpSpPr>
          <p:cNvPr id="14" name="Group 13">
            <a:extLst>
              <a:ext uri="{FF2B5EF4-FFF2-40B4-BE49-F238E27FC236}">
                <a16:creationId xmlns:a16="http://schemas.microsoft.com/office/drawing/2014/main" id="{22A8D003-7CA1-064B-A818-F9607F42840F}"/>
              </a:ext>
            </a:extLst>
          </p:cNvPr>
          <p:cNvGrpSpPr/>
          <p:nvPr/>
        </p:nvGrpSpPr>
        <p:grpSpPr>
          <a:xfrm>
            <a:off x="-735174" y="2894317"/>
            <a:ext cx="5298861" cy="1363556"/>
            <a:chOff x="-934277" y="3117272"/>
            <a:chExt cx="5963184" cy="1534507"/>
          </a:xfrm>
        </p:grpSpPr>
        <p:sp>
          <p:nvSpPr>
            <p:cNvPr id="15" name="Rounded Rectangle 14"/>
            <p:cNvSpPr/>
            <p:nvPr/>
          </p:nvSpPr>
          <p:spPr>
            <a:xfrm>
              <a:off x="-934277" y="3117272"/>
              <a:ext cx="5963184" cy="1534507"/>
            </a:xfrm>
            <a:prstGeom prst="roundRect">
              <a:avLst>
                <a:gd name="adj" fmla="val 5000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16" name="Title 2"/>
            <p:cNvSpPr txBox="1">
              <a:spLocks/>
            </p:cNvSpPr>
            <p:nvPr/>
          </p:nvSpPr>
          <p:spPr bwMode="auto">
            <a:xfrm>
              <a:off x="71956" y="3155902"/>
              <a:ext cx="4340438" cy="146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154509" marR="0" lvl="0" indent="-154509" algn="ctr" defTabSz="684213" rtl="0" eaLnBrk="1" fontAlgn="base" latinLnBrk="0" hangingPunct="1">
                <a:lnSpc>
                  <a:spcPct val="100000"/>
                </a:lnSpc>
                <a:spcBef>
                  <a:spcPts val="800"/>
                </a:spcBef>
                <a:spcAft>
                  <a:spcPts val="80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ExtraLight"/>
                  <a:ea typeface="ＭＳ Ｐゴシック" charset="0"/>
                </a:rPr>
                <a:t>	Fleet-wide rollout to a </a:t>
              </a:r>
              <a:br>
                <a:rPr kumimoji="0" lang="en-US" sz="2000" b="0" i="0" u="none" strike="noStrike" kern="1200" cap="none" spc="0" normalizeH="0" baseline="0" noProof="0" dirty="0">
                  <a:ln>
                    <a:noFill/>
                  </a:ln>
                  <a:solidFill>
                    <a:srgbClr val="005073"/>
                  </a:solidFill>
                  <a:effectLst/>
                  <a:uLnTx/>
                  <a:uFillTx/>
                  <a:latin typeface="CiscoSansTT ExtraLight"/>
                  <a:ea typeface="ＭＳ Ｐゴシック" charset="0"/>
                </a:rPr>
              </a:br>
              <a:r>
                <a:rPr kumimoji="0" lang="en-US" sz="2000" b="0" i="0" u="none" strike="noStrike" kern="1200" cap="none" spc="0" normalizeH="0" baseline="0" noProof="0" dirty="0">
                  <a:ln>
                    <a:noFill/>
                  </a:ln>
                  <a:solidFill>
                    <a:srgbClr val="005073"/>
                  </a:solidFill>
                  <a:effectLst/>
                  <a:uLnTx/>
                  <a:uFillTx/>
                  <a:latin typeface="CiscoSansTT ExtraLight"/>
                  <a:ea typeface="ＭＳ Ｐゴシック" charset="0"/>
                </a:rPr>
                <a:t>high-performance Wi-Fi network is underway</a:t>
              </a:r>
              <a:endParaRPr kumimoji="0" lang="en-US" sz="2000" b="0" i="0" u="none" strike="noStrike" kern="1200" cap="none" spc="0" normalizeH="0" baseline="0" noProof="0" dirty="0">
                <a:ln>
                  <a:noFill/>
                </a:ln>
                <a:solidFill>
                  <a:srgbClr val="005073"/>
                </a:solidFill>
                <a:effectLst/>
                <a:uLnTx/>
                <a:uFillTx/>
                <a:latin typeface="CiscoSansTT ExtraLight"/>
                <a:ea typeface="CiscoSansTT ExtraLightOblique" charset="0"/>
                <a:cs typeface="CiscoSansTT ExtraLightOblique" charset="0"/>
              </a:endParaRPr>
            </a:p>
          </p:txBody>
        </p:sp>
      </p:grpSp>
      <p:cxnSp>
        <p:nvCxnSpPr>
          <p:cNvPr id="19" name="Straight Connector 18"/>
          <p:cNvCxnSpPr/>
          <p:nvPr/>
        </p:nvCxnSpPr>
        <p:spPr>
          <a:xfrm>
            <a:off x="547688" y="1625396"/>
            <a:ext cx="43159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309902"/>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171" name="Picture 3"/>
          <p:cNvPicPr>
            <a:picLocks noChangeArrowheads="1"/>
          </p:cNvPicPr>
          <p:nvPr/>
        </p:nvPicPr>
        <p:blipFill>
          <a:blip r:embed="rId4"/>
          <a:stretch>
            <a:fillRect/>
          </a:stretch>
        </p:blipFill>
        <p:spPr bwMode="auto">
          <a:xfrm>
            <a:off x="5220651" y="-5750"/>
            <a:ext cx="3921988" cy="5137064"/>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rot="5400000">
            <a:off x="7517412" y="2220725"/>
            <a:ext cx="1288136" cy="1965040"/>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37309 w 1714500"/>
              <a:gd name="connsiteY4" fmla="*/ 1969577 h 1969577"/>
              <a:gd name="connsiteX5" fmla="*/ 803309 w 1714500"/>
              <a:gd name="connsiteY5" fmla="*/ 1787649 h 1969577"/>
              <a:gd name="connsiteX6" fmla="*/ 569309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37309" y="1969577"/>
                </a:lnTo>
                <a:lnTo>
                  <a:pt x="803309" y="1787649"/>
                </a:lnTo>
                <a:lnTo>
                  <a:pt x="569309" y="1969577"/>
                </a:lnTo>
                <a:lnTo>
                  <a:pt x="0" y="1969577"/>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 name="Freeform 3"/>
          <p:cNvSpPr/>
          <p:nvPr/>
        </p:nvSpPr>
        <p:spPr>
          <a:xfrm rot="16200000">
            <a:off x="5563312" y="941139"/>
            <a:ext cx="1282437" cy="1965040"/>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 name="Freeform 4"/>
          <p:cNvSpPr/>
          <p:nvPr/>
        </p:nvSpPr>
        <p:spPr>
          <a:xfrm rot="5400000">
            <a:off x="7509774" y="-330814"/>
            <a:ext cx="1303410" cy="1965040"/>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46204 w 1714500"/>
              <a:gd name="connsiteY4" fmla="*/ 1969577 h 1969577"/>
              <a:gd name="connsiteX5" fmla="*/ 812204 w 1714500"/>
              <a:gd name="connsiteY5" fmla="*/ 1787649 h 1969577"/>
              <a:gd name="connsiteX6" fmla="*/ 578204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46204" y="1969577"/>
                </a:lnTo>
                <a:lnTo>
                  <a:pt x="812204" y="1787649"/>
                </a:lnTo>
                <a:lnTo>
                  <a:pt x="578204" y="1969577"/>
                </a:lnTo>
                <a:lnTo>
                  <a:pt x="0" y="1969577"/>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 name="Freeform 5"/>
          <p:cNvSpPr/>
          <p:nvPr/>
        </p:nvSpPr>
        <p:spPr>
          <a:xfrm rot="16200000">
            <a:off x="5559513" y="3515960"/>
            <a:ext cx="1290039" cy="1965040"/>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7" name="Rectangle 6"/>
          <p:cNvSpPr/>
          <p:nvPr/>
        </p:nvSpPr>
        <p:spPr>
          <a:xfrm>
            <a:off x="7365456" y="23688"/>
            <a:ext cx="1592047" cy="1169551"/>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Wireless coverage improvement of 20% and Wi-Fi speed up 1200%</a:t>
            </a:r>
          </a:p>
        </p:txBody>
      </p:sp>
      <p:sp>
        <p:nvSpPr>
          <p:cNvPr id="8" name="Rectangle 7"/>
          <p:cNvSpPr/>
          <p:nvPr/>
        </p:nvSpPr>
        <p:spPr>
          <a:xfrm>
            <a:off x="5275911" y="1467821"/>
            <a:ext cx="1693405" cy="954107"/>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100% increase in infrastructure reliability and availability </a:t>
            </a:r>
          </a:p>
        </p:txBody>
      </p:sp>
      <p:sp>
        <p:nvSpPr>
          <p:cNvPr id="9" name="Rectangle 8"/>
          <p:cNvSpPr/>
          <p:nvPr/>
        </p:nvSpPr>
        <p:spPr>
          <a:xfrm>
            <a:off x="7400220" y="2827132"/>
            <a:ext cx="1650098" cy="738664"/>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Application performance up 100-600%</a:t>
            </a:r>
          </a:p>
        </p:txBody>
      </p:sp>
      <p:sp>
        <p:nvSpPr>
          <p:cNvPr id="10" name="Rectangle 9"/>
          <p:cNvSpPr/>
          <p:nvPr/>
        </p:nvSpPr>
        <p:spPr>
          <a:xfrm>
            <a:off x="5275911" y="4154549"/>
            <a:ext cx="1841057" cy="738664"/>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Better patient and caregiver experiences</a:t>
            </a:r>
          </a:p>
        </p:txBody>
      </p:sp>
      <p:sp>
        <p:nvSpPr>
          <p:cNvPr id="11" name="Title 10"/>
          <p:cNvSpPr>
            <a:spLocks noGrp="1"/>
          </p:cNvSpPr>
          <p:nvPr>
            <p:ph type="title"/>
          </p:nvPr>
        </p:nvSpPr>
        <p:spPr/>
        <p:txBody>
          <a:bodyPr/>
          <a:lstStyle/>
          <a:p>
            <a:r>
              <a:rPr lang="en-US" dirty="0"/>
              <a:t>Baptist Health</a:t>
            </a:r>
            <a:br>
              <a:rPr lang="en-US" dirty="0"/>
            </a:br>
            <a:r>
              <a:rPr lang="en-US" sz="1800" dirty="0"/>
              <a:t>Providing top-level care to all patients</a:t>
            </a:r>
          </a:p>
        </p:txBody>
      </p:sp>
      <p:sp>
        <p:nvSpPr>
          <p:cNvPr id="12" name="Rectangle 11"/>
          <p:cNvSpPr/>
          <p:nvPr/>
        </p:nvSpPr>
        <p:spPr>
          <a:xfrm>
            <a:off x="547688" y="1707304"/>
            <a:ext cx="4315257" cy="492443"/>
          </a:xfrm>
          <a:prstGeom prst="rect">
            <a:avLst/>
          </a:prstGeom>
        </p:spPr>
        <p:txBody>
          <a:bodyPr wrap="squar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CiscoSansTT ExtraLight" panose="020B0303020201020303" pitchFamily="34" charset="0"/>
              </a:rPr>
              <a:t>Cisco DNA Advisory, wireless implementation, training, and technical services </a:t>
            </a:r>
          </a:p>
        </p:txBody>
      </p:sp>
      <p:grpSp>
        <p:nvGrpSpPr>
          <p:cNvPr id="14" name="Group 13">
            <a:extLst>
              <a:ext uri="{FF2B5EF4-FFF2-40B4-BE49-F238E27FC236}">
                <a16:creationId xmlns:a16="http://schemas.microsoft.com/office/drawing/2014/main" id="{22A8D003-7CA1-064B-A818-F9607F42840F}"/>
              </a:ext>
            </a:extLst>
          </p:cNvPr>
          <p:cNvGrpSpPr/>
          <p:nvPr/>
        </p:nvGrpSpPr>
        <p:grpSpPr>
          <a:xfrm>
            <a:off x="-735174" y="2894317"/>
            <a:ext cx="5298861" cy="1363556"/>
            <a:chOff x="-934277" y="3117272"/>
            <a:chExt cx="5963184" cy="1534507"/>
          </a:xfrm>
        </p:grpSpPr>
        <p:sp>
          <p:nvSpPr>
            <p:cNvPr id="15" name="Rounded Rectangle 14"/>
            <p:cNvSpPr/>
            <p:nvPr/>
          </p:nvSpPr>
          <p:spPr>
            <a:xfrm>
              <a:off x="-934277" y="3117272"/>
              <a:ext cx="5963184" cy="1534507"/>
            </a:xfrm>
            <a:prstGeom prst="roundRect">
              <a:avLst>
                <a:gd name="adj" fmla="val 5000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16" name="Title 2"/>
            <p:cNvSpPr txBox="1">
              <a:spLocks/>
            </p:cNvSpPr>
            <p:nvPr/>
          </p:nvSpPr>
          <p:spPr bwMode="auto">
            <a:xfrm>
              <a:off x="71956" y="3155902"/>
              <a:ext cx="4340438" cy="146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154509" marR="0" lvl="0" indent="-154509" algn="ctr" defTabSz="684213" rtl="0" eaLnBrk="1" fontAlgn="base" latinLnBrk="0" hangingPunct="1">
                <a:lnSpc>
                  <a:spcPct val="100000"/>
                </a:lnSpc>
                <a:spcBef>
                  <a:spcPts val="800"/>
                </a:spcBef>
                <a:spcAft>
                  <a:spcPts val="80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ExtraLight"/>
                  <a:ea typeface="ＭＳ Ｐゴシック" charset="0"/>
                </a:rPr>
                <a:t>IT transformation with near-zero downtime or interruption to vital systems</a:t>
              </a:r>
            </a:p>
          </p:txBody>
        </p:sp>
      </p:grpSp>
      <p:cxnSp>
        <p:nvCxnSpPr>
          <p:cNvPr id="19" name="Straight Connector 18"/>
          <p:cNvCxnSpPr/>
          <p:nvPr/>
        </p:nvCxnSpPr>
        <p:spPr>
          <a:xfrm>
            <a:off x="547688" y="1625396"/>
            <a:ext cx="43159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985430"/>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p:cNvSpPr/>
          <p:nvPr/>
        </p:nvSpPr>
        <p:spPr>
          <a:xfrm>
            <a:off x="5208802" y="0"/>
            <a:ext cx="3935199" cy="5143500"/>
          </a:xfrm>
          <a:prstGeom prst="rect">
            <a:avLst/>
          </a:prstGeom>
          <a:solidFill>
            <a:schemeClr val="accent3">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pic>
        <p:nvPicPr>
          <p:cNvPr id="34" name="Picture 33"/>
          <p:cNvPicPr>
            <a:picLocks/>
          </p:cNvPicPr>
          <p:nvPr/>
        </p:nvPicPr>
        <p:blipFill>
          <a:blip r:embed="rId4" cstate="email">
            <a:extLst>
              <a:ext uri="{28A0092B-C50C-407E-A947-70E740481C1C}">
                <a14:useLocalDpi xmlns:a14="http://schemas.microsoft.com/office/drawing/2010/main"/>
              </a:ext>
            </a:extLst>
          </a:blip>
          <a:stretch>
            <a:fillRect/>
          </a:stretch>
        </p:blipFill>
        <p:spPr>
          <a:xfrm>
            <a:off x="5216111" y="0"/>
            <a:ext cx="2101650" cy="1287304"/>
          </a:xfrm>
          <a:prstGeom prst="rect">
            <a:avLst/>
          </a:prstGeom>
          <a:ln>
            <a:noFill/>
          </a:ln>
        </p:spPr>
      </p:pic>
      <p:sp>
        <p:nvSpPr>
          <p:cNvPr id="32" name="Rounded Rectangle 31"/>
          <p:cNvSpPr/>
          <p:nvPr/>
        </p:nvSpPr>
        <p:spPr>
          <a:xfrm>
            <a:off x="-934277" y="2718652"/>
            <a:ext cx="5963184" cy="1933128"/>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85903" y="1319583"/>
            <a:ext cx="2149474" cy="1277281"/>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5780" y="2466205"/>
            <a:ext cx="2135515" cy="1423677"/>
          </a:xfrm>
          <a:prstGeom prst="rect">
            <a:avLst/>
          </a:prstGeom>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60985" y="3850482"/>
            <a:ext cx="2283016" cy="1293018"/>
          </a:xfrm>
          <a:prstGeom prst="rect">
            <a:avLst/>
          </a:prstGeom>
        </p:spPr>
      </p:pic>
      <p:sp>
        <p:nvSpPr>
          <p:cNvPr id="62" name="Freeform 61"/>
          <p:cNvSpPr/>
          <p:nvPr/>
        </p:nvSpPr>
        <p:spPr>
          <a:xfrm rot="5400000">
            <a:off x="7517613" y="2225852"/>
            <a:ext cx="1291111" cy="1969577"/>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37309 w 1714500"/>
              <a:gd name="connsiteY4" fmla="*/ 1969577 h 1969577"/>
              <a:gd name="connsiteX5" fmla="*/ 803309 w 1714500"/>
              <a:gd name="connsiteY5" fmla="*/ 1787649 h 1969577"/>
              <a:gd name="connsiteX6" fmla="*/ 569309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37309" y="1969577"/>
                </a:lnTo>
                <a:lnTo>
                  <a:pt x="803309" y="1787649"/>
                </a:lnTo>
                <a:lnTo>
                  <a:pt x="569309" y="1969577"/>
                </a:lnTo>
                <a:lnTo>
                  <a:pt x="0" y="1969577"/>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60" name="Freeform 59"/>
          <p:cNvSpPr/>
          <p:nvPr/>
        </p:nvSpPr>
        <p:spPr>
          <a:xfrm rot="16200000">
            <a:off x="5550891" y="943311"/>
            <a:ext cx="1285398" cy="1969577"/>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57" name="Freeform 56"/>
          <p:cNvSpPr/>
          <p:nvPr/>
        </p:nvSpPr>
        <p:spPr>
          <a:xfrm rot="5400000">
            <a:off x="7520469" y="-342087"/>
            <a:ext cx="1285398" cy="1969577"/>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46204 w 1714500"/>
              <a:gd name="connsiteY4" fmla="*/ 1969577 h 1969577"/>
              <a:gd name="connsiteX5" fmla="*/ 812204 w 1714500"/>
              <a:gd name="connsiteY5" fmla="*/ 1787649 h 1969577"/>
              <a:gd name="connsiteX6" fmla="*/ 578204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46204" y="1969577"/>
                </a:lnTo>
                <a:lnTo>
                  <a:pt x="812204" y="1787649"/>
                </a:lnTo>
                <a:lnTo>
                  <a:pt x="578204" y="1969577"/>
                </a:lnTo>
                <a:lnTo>
                  <a:pt x="0" y="1969577"/>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16" name="Freeform 15"/>
          <p:cNvSpPr/>
          <p:nvPr/>
        </p:nvSpPr>
        <p:spPr>
          <a:xfrm rot="16200000">
            <a:off x="5547083" y="3512203"/>
            <a:ext cx="1293018" cy="1969577"/>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13" name="Rectangle 12"/>
          <p:cNvSpPr/>
          <p:nvPr/>
        </p:nvSpPr>
        <p:spPr>
          <a:xfrm>
            <a:off x="7365306" y="240536"/>
            <a:ext cx="1595723" cy="738664"/>
          </a:xfrm>
          <a:prstGeom prst="rect">
            <a:avLst/>
          </a:prstGeom>
        </p:spPr>
        <p:txBody>
          <a:bodyPr wrap="square" anchor="ctr">
            <a:spAutoFit/>
          </a:bodyPr>
          <a:lstStyle/>
          <a:p>
            <a:pPr marL="7938" marR="0" lvl="0" indent="-7938"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10,000</a:t>
            </a:r>
            <a:r>
              <a:rPr kumimoji="0" lang="en-US" sz="1400" b="0" i="0" u="none" strike="noStrike" kern="1200" cap="none" spc="0" normalizeH="0" baseline="0" noProof="0" dirty="0">
                <a:ln>
                  <a:noFill/>
                </a:ln>
                <a:solidFill>
                  <a:srgbClr val="C00000"/>
                </a:solidFill>
                <a:effectLst/>
                <a:uLnTx/>
                <a:uFillTx/>
                <a:latin typeface="CiscoSansTT ExtraLight"/>
                <a:ea typeface="CiscoSans Light" charset="0"/>
                <a:cs typeface="CiscoSans Light" charset="0"/>
              </a:rPr>
              <a:t> </a:t>
            </a: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ports managed by 18 IT staffers</a:t>
            </a:r>
          </a:p>
        </p:txBody>
      </p:sp>
      <p:sp>
        <p:nvSpPr>
          <p:cNvPr id="14" name="Rectangle 13"/>
          <p:cNvSpPr/>
          <p:nvPr/>
        </p:nvSpPr>
        <p:spPr>
          <a:xfrm>
            <a:off x="5333072" y="1580032"/>
            <a:ext cx="1652831" cy="738664"/>
          </a:xfrm>
          <a:prstGeom prst="rect">
            <a:avLst/>
          </a:prstGeom>
        </p:spPr>
        <p:txBody>
          <a:bodyPr wrap="square" anchor="ctr">
            <a:spAutoFit/>
          </a:bodyPr>
          <a:lstStyle/>
          <a:p>
            <a:pPr marL="7938" marR="0" lvl="0" indent="-7938"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Fastest</a:t>
            </a:r>
            <a:r>
              <a:rPr kumimoji="0" lang="en-US" sz="1400" b="0" i="0" u="none" strike="noStrike" kern="1200" cap="none" spc="0" normalizeH="0" baseline="0" noProof="0" dirty="0">
                <a:ln>
                  <a:noFill/>
                </a:ln>
                <a:solidFill>
                  <a:srgbClr val="C00000"/>
                </a:solidFill>
                <a:effectLst/>
                <a:uLnTx/>
                <a:uFillTx/>
                <a:latin typeface="CiscoSansTT ExtraLight"/>
                <a:ea typeface="CiscoSans Light" charset="0"/>
                <a:cs typeface="CiscoSans Light" charset="0"/>
              </a:rPr>
              <a:t> </a:t>
            </a: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Wi-Fi in North American sports venues</a:t>
            </a:r>
          </a:p>
        </p:txBody>
      </p:sp>
      <p:sp>
        <p:nvSpPr>
          <p:cNvPr id="21" name="Rectangle 20"/>
          <p:cNvSpPr/>
          <p:nvPr/>
        </p:nvSpPr>
        <p:spPr>
          <a:xfrm>
            <a:off x="7415141" y="2842815"/>
            <a:ext cx="1580890" cy="738664"/>
          </a:xfrm>
          <a:prstGeom prst="rect">
            <a:avLst/>
          </a:prstGeom>
        </p:spPr>
        <p:txBody>
          <a:bodyPr wrap="square" anchor="ctr">
            <a:spAutoFit/>
          </a:bodyPr>
          <a:lstStyle/>
          <a:p>
            <a:pPr marL="7938" marR="0" lvl="0" indent="-7938"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Unified technology</a:t>
            </a:r>
          </a:p>
          <a:p>
            <a:pPr marL="7938" marR="0" lvl="0" indent="-7938"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for entire venue</a:t>
            </a:r>
          </a:p>
        </p:txBody>
      </p:sp>
      <p:sp>
        <p:nvSpPr>
          <p:cNvPr id="22" name="Rectangle 21"/>
          <p:cNvSpPr/>
          <p:nvPr/>
        </p:nvSpPr>
        <p:spPr>
          <a:xfrm>
            <a:off x="5270937" y="4164995"/>
            <a:ext cx="1845308" cy="738664"/>
          </a:xfrm>
          <a:prstGeom prst="rect">
            <a:avLst/>
          </a:prstGeom>
        </p:spPr>
        <p:txBody>
          <a:bodyPr wrap="square" anchor="ctr">
            <a:spAutoFit/>
          </a:bodyPr>
          <a:lstStyle/>
          <a:p>
            <a:pPr marL="7938" marR="0" lvl="0" indent="-7938"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41,000 visitors and</a:t>
            </a: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 100s of critical apps supported daily</a:t>
            </a:r>
          </a:p>
        </p:txBody>
      </p:sp>
      <p:grpSp>
        <p:nvGrpSpPr>
          <p:cNvPr id="23" name="Group 22"/>
          <p:cNvGrpSpPr/>
          <p:nvPr/>
        </p:nvGrpSpPr>
        <p:grpSpPr>
          <a:xfrm rot="10800000">
            <a:off x="72834" y="4902874"/>
            <a:ext cx="122310" cy="169451"/>
            <a:chOff x="1038286" y="1218564"/>
            <a:chExt cx="163037" cy="225934"/>
          </a:xfrm>
          <a:noFill/>
        </p:grpSpPr>
        <p:sp>
          <p:nvSpPr>
            <p:cNvPr id="24" name="Left-Up Arrow 23"/>
            <p:cNvSpPr/>
            <p:nvPr/>
          </p:nvSpPr>
          <p:spPr>
            <a:xfrm>
              <a:off x="1038286" y="1218564"/>
              <a:ext cx="145875" cy="145885"/>
            </a:xfrm>
            <a:prstGeom prst="leftUp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8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5" name="Straight Connector 24"/>
            <p:cNvCxnSpPr/>
            <p:nvPr/>
          </p:nvCxnSpPr>
          <p:spPr>
            <a:xfrm flipV="1">
              <a:off x="1124095" y="1295801"/>
              <a:ext cx="77228" cy="94396"/>
            </a:xfrm>
            <a:prstGeom prst="line">
              <a:avLst/>
            </a:prstGeom>
            <a:grpFill/>
            <a:ln>
              <a:noFill/>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1055448" y="1398778"/>
              <a:ext cx="45719" cy="45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8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7" name="Title 1"/>
          <p:cNvSpPr>
            <a:spLocks noGrp="1"/>
          </p:cNvSpPr>
          <p:nvPr>
            <p:ph type="title"/>
          </p:nvPr>
        </p:nvSpPr>
        <p:spPr>
          <a:xfrm>
            <a:off x="437766" y="733015"/>
            <a:ext cx="5024087" cy="731837"/>
          </a:xfrm>
        </p:spPr>
        <p:txBody>
          <a:bodyPr/>
          <a:lstStyle/>
          <a:p>
            <a:pPr>
              <a:lnSpc>
                <a:spcPct val="100000"/>
              </a:lnSpc>
            </a:pPr>
            <a:r>
              <a:rPr lang="en-US" sz="3600" dirty="0"/>
              <a:t>Atlanta Braves</a:t>
            </a:r>
            <a:br>
              <a:rPr lang="en-US" dirty="0"/>
            </a:br>
            <a:r>
              <a:rPr lang="en-US" sz="2000" dirty="0"/>
              <a:t>Giving fans new digital experiences to enjoy and share</a:t>
            </a:r>
            <a:endParaRPr lang="en-US" dirty="0"/>
          </a:p>
        </p:txBody>
      </p:sp>
      <p:cxnSp>
        <p:nvCxnSpPr>
          <p:cNvPr id="29" name="Straight Connector 28"/>
          <p:cNvCxnSpPr/>
          <p:nvPr/>
        </p:nvCxnSpPr>
        <p:spPr>
          <a:xfrm>
            <a:off x="465731" y="1974163"/>
            <a:ext cx="429768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itle 2"/>
          <p:cNvSpPr txBox="1">
            <a:spLocks/>
          </p:cNvSpPr>
          <p:nvPr/>
        </p:nvSpPr>
        <p:spPr bwMode="auto">
          <a:xfrm>
            <a:off x="311628" y="3007942"/>
            <a:ext cx="4607844" cy="1460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115885" marR="0" lvl="0" indent="-115885" algn="l" defTabSz="684213"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BCEB"/>
                </a:solidFill>
                <a:effectLst/>
                <a:uLnTx/>
                <a:uFillTx/>
                <a:latin typeface="CiscoSans ExtraLight"/>
                <a:ea typeface="ＭＳ Ｐゴシック" charset="0"/>
              </a:rPr>
              <a:t>“</a:t>
            </a:r>
            <a:r>
              <a:rPr kumimoji="0" lang="en-US" sz="1400" b="0" i="0" u="none" strike="noStrike" kern="1200" cap="none" spc="0" normalizeH="0" baseline="0" noProof="0" dirty="0">
                <a:ln>
                  <a:noFill/>
                </a:ln>
                <a:solidFill>
                  <a:srgbClr val="00BCEB"/>
                </a:solidFill>
                <a:effectLst/>
                <a:uLnTx/>
                <a:uFillTx/>
                <a:latin typeface="CiscoSansTT ExtraLight"/>
                <a:ea typeface="ＭＳ Ｐゴシック" charset="0"/>
              </a:rPr>
              <a:t>Technology drives our business. We turn to Cisco to advise us, to help us with design, and to equip us with the solutions and services to do it right.”</a:t>
            </a:r>
            <a:br>
              <a:rPr kumimoji="0" lang="en-US" sz="1400" b="0" i="0" u="none" strike="noStrike" kern="1200" cap="none" spc="0" normalizeH="0" baseline="0" noProof="0" dirty="0">
                <a:ln>
                  <a:noFill/>
                </a:ln>
                <a:solidFill>
                  <a:srgbClr val="00BCEB"/>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282828">
                    <a:lumMod val="75000"/>
                    <a:lumOff val="25000"/>
                  </a:srgbClr>
                </a:solidFill>
                <a:effectLst/>
                <a:uLnTx/>
                <a:uFillTx/>
                <a:latin typeface="CiscoSans ExtraLight"/>
                <a:ea typeface="CiscoSansTT ExtraLightOblique" charset="0"/>
                <a:cs typeface="CiscoSansTT ExtraLightOblique" charset="0"/>
              </a:rPr>
              <a:t>- </a:t>
            </a:r>
            <a:r>
              <a:rPr kumimoji="0" lang="en-US" sz="1000" b="0" i="0" u="none" strike="noStrike" kern="1200" cap="none" spc="0" normalizeH="0" baseline="0" noProof="0" dirty="0">
                <a:ln>
                  <a:noFill/>
                </a:ln>
                <a:solidFill>
                  <a:srgbClr val="282828"/>
                </a:solidFill>
                <a:effectLst/>
                <a:uLnTx/>
                <a:uFillTx/>
                <a:latin typeface="CiscoSansTT ExtraLight"/>
                <a:ea typeface="ＭＳ Ｐゴシック" charset="0"/>
              </a:rPr>
              <a:t>Greg Gatti, VP of IT, Atlanta Braves</a:t>
            </a:r>
          </a:p>
          <a:p>
            <a:pPr marL="115885" marR="0" lvl="0" indent="-115885" algn="l" defTabSz="684213" rtl="0" eaLnBrk="1" fontAlgn="base" latinLnBrk="0" hangingPunct="1">
              <a:lnSpc>
                <a:spcPct val="100000"/>
              </a:lnSpc>
              <a:spcBef>
                <a:spcPct val="0"/>
              </a:spcBef>
              <a:spcAft>
                <a:spcPts val="600"/>
              </a:spcAft>
              <a:buClrTx/>
              <a:buSzTx/>
              <a:buFontTx/>
              <a:buNone/>
              <a:tabLst/>
              <a:defRPr/>
            </a:pPr>
            <a:endParaRPr kumimoji="0" lang="en-US" sz="1100" b="0" i="0" u="none" strike="noStrike" kern="1200" cap="none" spc="0" normalizeH="0" baseline="0" noProof="0" dirty="0">
              <a:ln>
                <a:noFill/>
              </a:ln>
              <a:solidFill>
                <a:srgbClr val="282828"/>
              </a:solidFill>
              <a:effectLst/>
              <a:uLnTx/>
              <a:uFillTx/>
              <a:latin typeface="CiscoSans ExtraLight"/>
              <a:ea typeface="CiscoSansTT ExtraLightOblique" charset="0"/>
              <a:cs typeface="CiscoSansTT ExtraLightOblique" charset="0"/>
            </a:endParaRPr>
          </a:p>
        </p:txBody>
      </p:sp>
      <p:sp>
        <p:nvSpPr>
          <p:cNvPr id="33" name="Rectangle 32"/>
          <p:cNvSpPr/>
          <p:nvPr/>
        </p:nvSpPr>
        <p:spPr>
          <a:xfrm>
            <a:off x="465731" y="2051091"/>
            <a:ext cx="4572000" cy="369332"/>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CiscoSansTT ExtraLight" panose="020B0303020201020303" pitchFamily="34" charset="0"/>
              </a:rPr>
              <a:t>Design, Implementation, Solution Support</a:t>
            </a:r>
          </a:p>
        </p:txBody>
      </p:sp>
    </p:spTree>
    <p:extLst>
      <p:ext uri="{BB962C8B-B14F-4D97-AF65-F5344CB8AC3E}">
        <p14:creationId xmlns:p14="http://schemas.microsoft.com/office/powerpoint/2010/main" val="162355853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6" name="Oval 27">
            <a:extLst>
              <a:ext uri="{FF2B5EF4-FFF2-40B4-BE49-F238E27FC236}">
                <a16:creationId xmlns:a16="http://schemas.microsoft.com/office/drawing/2014/main" id="{2B6FC4CA-834D-4CD9-ADE3-99A75E1489CA}"/>
              </a:ext>
            </a:extLst>
          </p:cNvPr>
          <p:cNvSpPr>
            <a:spLocks noChangeArrowheads="1"/>
          </p:cNvSpPr>
          <p:nvPr/>
        </p:nvSpPr>
        <p:spPr bwMode="auto">
          <a:xfrm>
            <a:off x="2979764" y="1025828"/>
            <a:ext cx="3091832" cy="3091844"/>
          </a:xfrm>
          <a:prstGeom prst="ellipse">
            <a:avLst/>
          </a:prstGeom>
          <a:solidFill>
            <a:schemeClr val="accent1"/>
          </a:solidFill>
          <a:ln w="14"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nvGrpSpPr>
          <p:cNvPr id="176" name="Group 175">
            <a:extLst>
              <a:ext uri="{FF2B5EF4-FFF2-40B4-BE49-F238E27FC236}">
                <a16:creationId xmlns:a16="http://schemas.microsoft.com/office/drawing/2014/main" id="{4EE5EE9E-9A4E-4818-B993-7896B03882AF}"/>
              </a:ext>
            </a:extLst>
          </p:cNvPr>
          <p:cNvGrpSpPr/>
          <p:nvPr/>
        </p:nvGrpSpPr>
        <p:grpSpPr>
          <a:xfrm>
            <a:off x="3084089" y="1206027"/>
            <a:ext cx="3000152" cy="2857899"/>
            <a:chOff x="3084089" y="1206027"/>
            <a:chExt cx="3000152" cy="2857899"/>
          </a:xfrm>
          <a:solidFill>
            <a:schemeClr val="accent1">
              <a:lumMod val="50000"/>
              <a:alpha val="25000"/>
            </a:schemeClr>
          </a:solidFill>
        </p:grpSpPr>
        <p:sp>
          <p:nvSpPr>
            <p:cNvPr id="117" name="Freeform 28">
              <a:extLst>
                <a:ext uri="{FF2B5EF4-FFF2-40B4-BE49-F238E27FC236}">
                  <a16:creationId xmlns:a16="http://schemas.microsoft.com/office/drawing/2014/main" id="{C7A8BA65-DC15-4519-85AE-2C21F4E039A5}"/>
                </a:ext>
              </a:extLst>
            </p:cNvPr>
            <p:cNvSpPr>
              <a:spLocks/>
            </p:cNvSpPr>
            <p:nvPr/>
          </p:nvSpPr>
          <p:spPr bwMode="auto">
            <a:xfrm>
              <a:off x="5562611" y="1430487"/>
              <a:ext cx="37937" cy="50582"/>
            </a:xfrm>
            <a:custGeom>
              <a:avLst/>
              <a:gdLst/>
              <a:ahLst/>
              <a:cxnLst>
                <a:cxn ang="0">
                  <a:pos x="5" y="5"/>
                </a:cxn>
                <a:cxn ang="0">
                  <a:pos x="0" y="4"/>
                </a:cxn>
                <a:cxn ang="0">
                  <a:pos x="5" y="5"/>
                </a:cxn>
              </a:cxnLst>
              <a:rect l="0" t="0" r="r" b="b"/>
              <a:pathLst>
                <a:path w="5" h="7">
                  <a:moveTo>
                    <a:pt x="5" y="5"/>
                  </a:moveTo>
                  <a:cubicBezTo>
                    <a:pt x="1" y="0"/>
                    <a:pt x="1" y="4"/>
                    <a:pt x="0" y="4"/>
                  </a:cubicBezTo>
                  <a:cubicBezTo>
                    <a:pt x="0" y="4"/>
                    <a:pt x="1" y="7"/>
                    <a:pt x="5"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8" name="Freeform 29">
              <a:extLst>
                <a:ext uri="{FF2B5EF4-FFF2-40B4-BE49-F238E27FC236}">
                  <a16:creationId xmlns:a16="http://schemas.microsoft.com/office/drawing/2014/main" id="{492BE8DE-D031-4AD9-B66A-34275AC68324}"/>
                </a:ext>
              </a:extLst>
            </p:cNvPr>
            <p:cNvSpPr>
              <a:spLocks/>
            </p:cNvSpPr>
            <p:nvPr/>
          </p:nvSpPr>
          <p:spPr bwMode="auto">
            <a:xfrm>
              <a:off x="5353961" y="2385226"/>
              <a:ext cx="37937" cy="53744"/>
            </a:xfrm>
            <a:custGeom>
              <a:avLst/>
              <a:gdLst/>
              <a:ahLst/>
              <a:cxnLst>
                <a:cxn ang="0">
                  <a:pos x="0" y="2"/>
                </a:cxn>
                <a:cxn ang="0">
                  <a:pos x="2" y="7"/>
                </a:cxn>
                <a:cxn ang="0">
                  <a:pos x="3" y="6"/>
                </a:cxn>
                <a:cxn ang="0">
                  <a:pos x="0" y="2"/>
                </a:cxn>
              </a:cxnLst>
              <a:rect l="0" t="0" r="r" b="b"/>
              <a:pathLst>
                <a:path w="5" h="7">
                  <a:moveTo>
                    <a:pt x="0" y="2"/>
                  </a:moveTo>
                  <a:cubicBezTo>
                    <a:pt x="1" y="4"/>
                    <a:pt x="1" y="5"/>
                    <a:pt x="2" y="7"/>
                  </a:cubicBezTo>
                  <a:cubicBezTo>
                    <a:pt x="2" y="7"/>
                    <a:pt x="3" y="6"/>
                    <a:pt x="3" y="6"/>
                  </a:cubicBezTo>
                  <a:cubicBezTo>
                    <a:pt x="5" y="0"/>
                    <a:pt x="1" y="3"/>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9" name="Freeform 30">
              <a:extLst>
                <a:ext uri="{FF2B5EF4-FFF2-40B4-BE49-F238E27FC236}">
                  <a16:creationId xmlns:a16="http://schemas.microsoft.com/office/drawing/2014/main" id="{CB957F0D-F452-4C3A-A71C-78B5A6E5055E}"/>
                </a:ext>
              </a:extLst>
            </p:cNvPr>
            <p:cNvSpPr>
              <a:spLocks/>
            </p:cNvSpPr>
            <p:nvPr/>
          </p:nvSpPr>
          <p:spPr bwMode="auto">
            <a:xfrm>
              <a:off x="5420352" y="2451614"/>
              <a:ext cx="53743" cy="60067"/>
            </a:xfrm>
            <a:custGeom>
              <a:avLst/>
              <a:gdLst/>
              <a:ahLst/>
              <a:cxnLst>
                <a:cxn ang="0">
                  <a:pos x="7" y="0"/>
                </a:cxn>
                <a:cxn ang="0">
                  <a:pos x="0" y="2"/>
                </a:cxn>
                <a:cxn ang="0">
                  <a:pos x="7" y="0"/>
                </a:cxn>
              </a:cxnLst>
              <a:rect l="0" t="0" r="r" b="b"/>
              <a:pathLst>
                <a:path w="7" h="8">
                  <a:moveTo>
                    <a:pt x="7" y="0"/>
                  </a:moveTo>
                  <a:cubicBezTo>
                    <a:pt x="5" y="1"/>
                    <a:pt x="2" y="0"/>
                    <a:pt x="0" y="2"/>
                  </a:cubicBezTo>
                  <a:cubicBezTo>
                    <a:pt x="7" y="8"/>
                    <a:pt x="4" y="2"/>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0" name="Freeform 31">
              <a:extLst>
                <a:ext uri="{FF2B5EF4-FFF2-40B4-BE49-F238E27FC236}">
                  <a16:creationId xmlns:a16="http://schemas.microsoft.com/office/drawing/2014/main" id="{9A905781-70B3-41B6-A86D-28C7FB4F38D3}"/>
                </a:ext>
              </a:extLst>
            </p:cNvPr>
            <p:cNvSpPr>
              <a:spLocks/>
            </p:cNvSpPr>
            <p:nvPr/>
          </p:nvSpPr>
          <p:spPr bwMode="auto">
            <a:xfrm>
              <a:off x="5600548" y="2505360"/>
              <a:ext cx="44261" cy="15807"/>
            </a:xfrm>
            <a:custGeom>
              <a:avLst/>
              <a:gdLst/>
              <a:ahLst/>
              <a:cxnLst>
                <a:cxn ang="0">
                  <a:pos x="6" y="2"/>
                </a:cxn>
                <a:cxn ang="0">
                  <a:pos x="0" y="0"/>
                </a:cxn>
                <a:cxn ang="0">
                  <a:pos x="6" y="2"/>
                </a:cxn>
              </a:cxnLst>
              <a:rect l="0" t="0" r="r" b="b"/>
              <a:pathLst>
                <a:path w="6" h="2">
                  <a:moveTo>
                    <a:pt x="6" y="2"/>
                  </a:moveTo>
                  <a:cubicBezTo>
                    <a:pt x="5" y="1"/>
                    <a:pt x="2" y="1"/>
                    <a:pt x="0" y="0"/>
                  </a:cubicBezTo>
                  <a:cubicBezTo>
                    <a:pt x="0" y="0"/>
                    <a:pt x="2" y="2"/>
                    <a:pt x="6"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1" name="Freeform 32">
              <a:extLst>
                <a:ext uri="{FF2B5EF4-FFF2-40B4-BE49-F238E27FC236}">
                  <a16:creationId xmlns:a16="http://schemas.microsoft.com/office/drawing/2014/main" id="{348EE1E1-1BFC-4ECC-BD02-10C55C6C452A}"/>
                </a:ext>
              </a:extLst>
            </p:cNvPr>
            <p:cNvSpPr>
              <a:spLocks noEditPoints="1"/>
            </p:cNvSpPr>
            <p:nvPr/>
          </p:nvSpPr>
          <p:spPr bwMode="auto">
            <a:xfrm>
              <a:off x="3912370" y="2932147"/>
              <a:ext cx="790347" cy="1131779"/>
            </a:xfrm>
            <a:custGeom>
              <a:avLst/>
              <a:gdLst/>
              <a:ahLst/>
              <a:cxnLst>
                <a:cxn ang="0">
                  <a:pos x="40" y="131"/>
                </a:cxn>
                <a:cxn ang="0">
                  <a:pos x="38" y="127"/>
                </a:cxn>
                <a:cxn ang="0">
                  <a:pos x="43" y="121"/>
                </a:cxn>
                <a:cxn ang="0">
                  <a:pos x="51" y="110"/>
                </a:cxn>
                <a:cxn ang="0">
                  <a:pos x="63" y="106"/>
                </a:cxn>
                <a:cxn ang="0">
                  <a:pos x="62" y="109"/>
                </a:cxn>
                <a:cxn ang="0">
                  <a:pos x="66" y="99"/>
                </a:cxn>
                <a:cxn ang="0">
                  <a:pos x="65" y="105"/>
                </a:cxn>
                <a:cxn ang="0">
                  <a:pos x="100" y="41"/>
                </a:cxn>
                <a:cxn ang="0">
                  <a:pos x="71" y="36"/>
                </a:cxn>
                <a:cxn ang="0">
                  <a:pos x="65" y="34"/>
                </a:cxn>
                <a:cxn ang="0">
                  <a:pos x="67" y="29"/>
                </a:cxn>
                <a:cxn ang="0">
                  <a:pos x="67" y="29"/>
                </a:cxn>
                <a:cxn ang="0">
                  <a:pos x="67" y="29"/>
                </a:cxn>
                <a:cxn ang="0">
                  <a:pos x="44" y="10"/>
                </a:cxn>
                <a:cxn ang="0">
                  <a:pos x="43" y="4"/>
                </a:cxn>
                <a:cxn ang="0">
                  <a:pos x="25" y="1"/>
                </a:cxn>
                <a:cxn ang="0">
                  <a:pos x="23" y="8"/>
                </a:cxn>
                <a:cxn ang="0">
                  <a:pos x="22" y="0"/>
                </a:cxn>
                <a:cxn ang="0">
                  <a:pos x="11" y="11"/>
                </a:cxn>
                <a:cxn ang="0">
                  <a:pos x="4" y="7"/>
                </a:cxn>
                <a:cxn ang="0">
                  <a:pos x="5" y="34"/>
                </a:cxn>
                <a:cxn ang="0">
                  <a:pos x="13" y="59"/>
                </a:cxn>
                <a:cxn ang="0">
                  <a:pos x="24" y="91"/>
                </a:cxn>
                <a:cxn ang="0">
                  <a:pos x="18" y="142"/>
                </a:cxn>
                <a:cxn ang="0">
                  <a:pos x="14" y="144"/>
                </a:cxn>
                <a:cxn ang="0">
                  <a:pos x="18" y="149"/>
                </a:cxn>
                <a:cxn ang="0">
                  <a:pos x="27" y="152"/>
                </a:cxn>
                <a:cxn ang="0">
                  <a:pos x="40" y="131"/>
                </a:cxn>
                <a:cxn ang="0">
                  <a:pos x="73" y="93"/>
                </a:cxn>
                <a:cxn ang="0">
                  <a:pos x="73" y="93"/>
                </a:cxn>
              </a:cxnLst>
              <a:rect l="0" t="0" r="r" b="b"/>
              <a:pathLst>
                <a:path w="106" h="152">
                  <a:moveTo>
                    <a:pt x="40" y="131"/>
                  </a:moveTo>
                  <a:cubicBezTo>
                    <a:pt x="38" y="129"/>
                    <a:pt x="41" y="132"/>
                    <a:pt x="38" y="127"/>
                  </a:cubicBezTo>
                  <a:cubicBezTo>
                    <a:pt x="43" y="124"/>
                    <a:pt x="40" y="128"/>
                    <a:pt x="43" y="121"/>
                  </a:cubicBezTo>
                  <a:cubicBezTo>
                    <a:pt x="53" y="122"/>
                    <a:pt x="57" y="119"/>
                    <a:pt x="51" y="110"/>
                  </a:cubicBezTo>
                  <a:cubicBezTo>
                    <a:pt x="61" y="110"/>
                    <a:pt x="57" y="109"/>
                    <a:pt x="63" y="106"/>
                  </a:cubicBezTo>
                  <a:cubicBezTo>
                    <a:pt x="63" y="106"/>
                    <a:pt x="62" y="109"/>
                    <a:pt x="62" y="109"/>
                  </a:cubicBezTo>
                  <a:cubicBezTo>
                    <a:pt x="64" y="105"/>
                    <a:pt x="65" y="103"/>
                    <a:pt x="66" y="99"/>
                  </a:cubicBezTo>
                  <a:cubicBezTo>
                    <a:pt x="67" y="102"/>
                    <a:pt x="67" y="101"/>
                    <a:pt x="65" y="105"/>
                  </a:cubicBezTo>
                  <a:cubicBezTo>
                    <a:pt x="75" y="88"/>
                    <a:pt x="106" y="64"/>
                    <a:pt x="100" y="41"/>
                  </a:cubicBezTo>
                  <a:cubicBezTo>
                    <a:pt x="87" y="36"/>
                    <a:pt x="80" y="28"/>
                    <a:pt x="71" y="36"/>
                  </a:cubicBezTo>
                  <a:cubicBezTo>
                    <a:pt x="69" y="34"/>
                    <a:pt x="69" y="32"/>
                    <a:pt x="65" y="34"/>
                  </a:cubicBezTo>
                  <a:cubicBezTo>
                    <a:pt x="66" y="32"/>
                    <a:pt x="67" y="31"/>
                    <a:pt x="67" y="29"/>
                  </a:cubicBezTo>
                  <a:cubicBezTo>
                    <a:pt x="67" y="29"/>
                    <a:pt x="67" y="29"/>
                    <a:pt x="67" y="29"/>
                  </a:cubicBezTo>
                  <a:cubicBezTo>
                    <a:pt x="67" y="29"/>
                    <a:pt x="67" y="29"/>
                    <a:pt x="67" y="29"/>
                  </a:cubicBezTo>
                  <a:cubicBezTo>
                    <a:pt x="72" y="17"/>
                    <a:pt x="53" y="15"/>
                    <a:pt x="44" y="10"/>
                  </a:cubicBezTo>
                  <a:cubicBezTo>
                    <a:pt x="44" y="9"/>
                    <a:pt x="43" y="4"/>
                    <a:pt x="43" y="4"/>
                  </a:cubicBezTo>
                  <a:cubicBezTo>
                    <a:pt x="38" y="6"/>
                    <a:pt x="31" y="5"/>
                    <a:pt x="25" y="1"/>
                  </a:cubicBezTo>
                  <a:cubicBezTo>
                    <a:pt x="25" y="3"/>
                    <a:pt x="23" y="3"/>
                    <a:pt x="23" y="8"/>
                  </a:cubicBezTo>
                  <a:cubicBezTo>
                    <a:pt x="23" y="6"/>
                    <a:pt x="22" y="1"/>
                    <a:pt x="22" y="0"/>
                  </a:cubicBezTo>
                  <a:cubicBezTo>
                    <a:pt x="17" y="5"/>
                    <a:pt x="15" y="3"/>
                    <a:pt x="11" y="11"/>
                  </a:cubicBezTo>
                  <a:cubicBezTo>
                    <a:pt x="8" y="8"/>
                    <a:pt x="7" y="8"/>
                    <a:pt x="4" y="7"/>
                  </a:cubicBezTo>
                  <a:cubicBezTo>
                    <a:pt x="17" y="16"/>
                    <a:pt x="3" y="27"/>
                    <a:pt x="5" y="34"/>
                  </a:cubicBezTo>
                  <a:cubicBezTo>
                    <a:pt x="0" y="44"/>
                    <a:pt x="5" y="48"/>
                    <a:pt x="13" y="59"/>
                  </a:cubicBezTo>
                  <a:cubicBezTo>
                    <a:pt x="23" y="74"/>
                    <a:pt x="25" y="71"/>
                    <a:pt x="24" y="91"/>
                  </a:cubicBezTo>
                  <a:cubicBezTo>
                    <a:pt x="24" y="109"/>
                    <a:pt x="21" y="129"/>
                    <a:pt x="18" y="142"/>
                  </a:cubicBezTo>
                  <a:cubicBezTo>
                    <a:pt x="19" y="142"/>
                    <a:pt x="16" y="143"/>
                    <a:pt x="14" y="144"/>
                  </a:cubicBezTo>
                  <a:cubicBezTo>
                    <a:pt x="15" y="146"/>
                    <a:pt x="17" y="148"/>
                    <a:pt x="18" y="149"/>
                  </a:cubicBezTo>
                  <a:cubicBezTo>
                    <a:pt x="21" y="150"/>
                    <a:pt x="24" y="151"/>
                    <a:pt x="27" y="152"/>
                  </a:cubicBezTo>
                  <a:cubicBezTo>
                    <a:pt x="32" y="149"/>
                    <a:pt x="35" y="136"/>
                    <a:pt x="40" y="131"/>
                  </a:cubicBezTo>
                  <a:close/>
                  <a:moveTo>
                    <a:pt x="73" y="93"/>
                  </a:moveTo>
                  <a:cubicBezTo>
                    <a:pt x="73" y="93"/>
                    <a:pt x="73" y="91"/>
                    <a:pt x="73" y="9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2" name="Freeform 33">
              <a:extLst>
                <a:ext uri="{FF2B5EF4-FFF2-40B4-BE49-F238E27FC236}">
                  <a16:creationId xmlns:a16="http://schemas.microsoft.com/office/drawing/2014/main" id="{EFBD6EF0-45D1-407E-A736-19DA5F6CA291}"/>
                </a:ext>
              </a:extLst>
            </p:cNvPr>
            <p:cNvSpPr>
              <a:spLocks noEditPoints="1"/>
            </p:cNvSpPr>
            <p:nvPr/>
          </p:nvSpPr>
          <p:spPr bwMode="auto">
            <a:xfrm>
              <a:off x="3084089" y="1632816"/>
              <a:ext cx="1311974" cy="1387852"/>
            </a:xfrm>
            <a:custGeom>
              <a:avLst/>
              <a:gdLst/>
              <a:ahLst/>
              <a:cxnLst>
                <a:cxn ang="0">
                  <a:pos x="23" y="87"/>
                </a:cxn>
                <a:cxn ang="0">
                  <a:pos x="24" y="113"/>
                </a:cxn>
                <a:cxn ang="0">
                  <a:pos x="40" y="138"/>
                </a:cxn>
                <a:cxn ang="0">
                  <a:pos x="44" y="134"/>
                </a:cxn>
                <a:cxn ang="0">
                  <a:pos x="44" y="134"/>
                </a:cxn>
                <a:cxn ang="0">
                  <a:pos x="81" y="167"/>
                </a:cxn>
                <a:cxn ang="0">
                  <a:pos x="97" y="166"/>
                </a:cxn>
                <a:cxn ang="0">
                  <a:pos x="97" y="134"/>
                </a:cxn>
                <a:cxn ang="0">
                  <a:pos x="113" y="144"/>
                </a:cxn>
                <a:cxn ang="0">
                  <a:pos x="122" y="118"/>
                </a:cxn>
                <a:cxn ang="0">
                  <a:pos x="122" y="116"/>
                </a:cxn>
                <a:cxn ang="0">
                  <a:pos x="122" y="114"/>
                </a:cxn>
                <a:cxn ang="0">
                  <a:pos x="124" y="114"/>
                </a:cxn>
                <a:cxn ang="0">
                  <a:pos x="132" y="104"/>
                </a:cxn>
                <a:cxn ang="0">
                  <a:pos x="128" y="104"/>
                </a:cxn>
                <a:cxn ang="0">
                  <a:pos x="137" y="102"/>
                </a:cxn>
                <a:cxn ang="0">
                  <a:pos x="149" y="90"/>
                </a:cxn>
                <a:cxn ang="0">
                  <a:pos x="155" y="90"/>
                </a:cxn>
                <a:cxn ang="0">
                  <a:pos x="136" y="85"/>
                </a:cxn>
                <a:cxn ang="0">
                  <a:pos x="151" y="79"/>
                </a:cxn>
                <a:cxn ang="0">
                  <a:pos x="153" y="78"/>
                </a:cxn>
                <a:cxn ang="0">
                  <a:pos x="163" y="64"/>
                </a:cxn>
                <a:cxn ang="0">
                  <a:pos x="149" y="45"/>
                </a:cxn>
                <a:cxn ang="0">
                  <a:pos x="130" y="39"/>
                </a:cxn>
                <a:cxn ang="0">
                  <a:pos x="118" y="74"/>
                </a:cxn>
                <a:cxn ang="0">
                  <a:pos x="87" y="32"/>
                </a:cxn>
                <a:cxn ang="0">
                  <a:pos x="101" y="19"/>
                </a:cxn>
                <a:cxn ang="0">
                  <a:pos x="82" y="13"/>
                </a:cxn>
                <a:cxn ang="0">
                  <a:pos x="82" y="14"/>
                </a:cxn>
                <a:cxn ang="0">
                  <a:pos x="57" y="16"/>
                </a:cxn>
                <a:cxn ang="0">
                  <a:pos x="38" y="17"/>
                </a:cxn>
                <a:cxn ang="0">
                  <a:pos x="0" y="51"/>
                </a:cxn>
                <a:cxn ang="0">
                  <a:pos x="9" y="62"/>
                </a:cxn>
                <a:cxn ang="0">
                  <a:pos x="150" y="86"/>
                </a:cxn>
                <a:cxn ang="0">
                  <a:pos x="33" y="124"/>
                </a:cxn>
              </a:cxnLst>
              <a:rect l="0" t="0" r="r" b="b"/>
              <a:pathLst>
                <a:path w="176" h="186">
                  <a:moveTo>
                    <a:pt x="9" y="62"/>
                  </a:moveTo>
                  <a:cubicBezTo>
                    <a:pt x="12" y="71"/>
                    <a:pt x="21" y="74"/>
                    <a:pt x="23" y="87"/>
                  </a:cubicBezTo>
                  <a:cubicBezTo>
                    <a:pt x="22" y="84"/>
                    <a:pt x="24" y="85"/>
                    <a:pt x="19" y="83"/>
                  </a:cubicBezTo>
                  <a:cubicBezTo>
                    <a:pt x="21" y="94"/>
                    <a:pt x="18" y="104"/>
                    <a:pt x="24" y="113"/>
                  </a:cubicBezTo>
                  <a:cubicBezTo>
                    <a:pt x="23" y="112"/>
                    <a:pt x="23" y="111"/>
                    <a:pt x="25" y="112"/>
                  </a:cubicBezTo>
                  <a:cubicBezTo>
                    <a:pt x="24" y="118"/>
                    <a:pt x="41" y="129"/>
                    <a:pt x="40" y="138"/>
                  </a:cubicBezTo>
                  <a:cubicBezTo>
                    <a:pt x="44" y="142"/>
                    <a:pt x="47" y="145"/>
                    <a:pt x="51" y="150"/>
                  </a:cubicBezTo>
                  <a:cubicBezTo>
                    <a:pt x="50" y="145"/>
                    <a:pt x="47" y="140"/>
                    <a:pt x="44" y="134"/>
                  </a:cubicBezTo>
                  <a:cubicBezTo>
                    <a:pt x="44" y="134"/>
                    <a:pt x="44" y="134"/>
                    <a:pt x="44" y="135"/>
                  </a:cubicBezTo>
                  <a:cubicBezTo>
                    <a:pt x="44" y="134"/>
                    <a:pt x="44" y="134"/>
                    <a:pt x="44" y="134"/>
                  </a:cubicBezTo>
                  <a:cubicBezTo>
                    <a:pt x="43" y="132"/>
                    <a:pt x="42" y="130"/>
                    <a:pt x="41" y="127"/>
                  </a:cubicBezTo>
                  <a:cubicBezTo>
                    <a:pt x="56" y="144"/>
                    <a:pt x="60" y="157"/>
                    <a:pt x="81" y="167"/>
                  </a:cubicBezTo>
                  <a:cubicBezTo>
                    <a:pt x="93" y="172"/>
                    <a:pt x="105" y="184"/>
                    <a:pt x="115" y="186"/>
                  </a:cubicBezTo>
                  <a:cubicBezTo>
                    <a:pt x="108" y="182"/>
                    <a:pt x="111" y="163"/>
                    <a:pt x="97" y="166"/>
                  </a:cubicBezTo>
                  <a:cubicBezTo>
                    <a:pt x="107" y="143"/>
                    <a:pt x="89" y="166"/>
                    <a:pt x="79" y="155"/>
                  </a:cubicBezTo>
                  <a:cubicBezTo>
                    <a:pt x="66" y="141"/>
                    <a:pt x="87" y="132"/>
                    <a:pt x="97" y="134"/>
                  </a:cubicBezTo>
                  <a:cubicBezTo>
                    <a:pt x="96" y="133"/>
                    <a:pt x="94" y="133"/>
                    <a:pt x="94" y="132"/>
                  </a:cubicBezTo>
                  <a:cubicBezTo>
                    <a:pt x="103" y="129"/>
                    <a:pt x="112" y="134"/>
                    <a:pt x="113" y="144"/>
                  </a:cubicBezTo>
                  <a:cubicBezTo>
                    <a:pt x="113" y="136"/>
                    <a:pt x="113" y="124"/>
                    <a:pt x="123" y="120"/>
                  </a:cubicBezTo>
                  <a:cubicBezTo>
                    <a:pt x="123" y="120"/>
                    <a:pt x="122" y="118"/>
                    <a:pt x="122" y="118"/>
                  </a:cubicBezTo>
                  <a:cubicBezTo>
                    <a:pt x="125" y="117"/>
                    <a:pt x="122" y="119"/>
                    <a:pt x="124" y="117"/>
                  </a:cubicBezTo>
                  <a:cubicBezTo>
                    <a:pt x="124" y="117"/>
                    <a:pt x="123" y="117"/>
                    <a:pt x="122" y="116"/>
                  </a:cubicBezTo>
                  <a:cubicBezTo>
                    <a:pt x="123" y="116"/>
                    <a:pt x="125" y="117"/>
                    <a:pt x="125" y="117"/>
                  </a:cubicBezTo>
                  <a:cubicBezTo>
                    <a:pt x="123" y="114"/>
                    <a:pt x="124" y="116"/>
                    <a:pt x="122" y="114"/>
                  </a:cubicBezTo>
                  <a:cubicBezTo>
                    <a:pt x="122" y="114"/>
                    <a:pt x="124" y="111"/>
                    <a:pt x="124" y="108"/>
                  </a:cubicBezTo>
                  <a:cubicBezTo>
                    <a:pt x="124" y="110"/>
                    <a:pt x="123" y="112"/>
                    <a:pt x="124" y="114"/>
                  </a:cubicBezTo>
                  <a:cubicBezTo>
                    <a:pt x="126" y="111"/>
                    <a:pt x="124" y="110"/>
                    <a:pt x="125" y="107"/>
                  </a:cubicBezTo>
                  <a:cubicBezTo>
                    <a:pt x="125" y="107"/>
                    <a:pt x="130" y="106"/>
                    <a:pt x="132" y="104"/>
                  </a:cubicBezTo>
                  <a:cubicBezTo>
                    <a:pt x="132" y="103"/>
                    <a:pt x="132" y="104"/>
                    <a:pt x="131" y="104"/>
                  </a:cubicBezTo>
                  <a:cubicBezTo>
                    <a:pt x="130" y="104"/>
                    <a:pt x="129" y="104"/>
                    <a:pt x="128" y="104"/>
                  </a:cubicBezTo>
                  <a:cubicBezTo>
                    <a:pt x="129" y="104"/>
                    <a:pt x="130" y="104"/>
                    <a:pt x="131" y="104"/>
                  </a:cubicBezTo>
                  <a:cubicBezTo>
                    <a:pt x="133" y="103"/>
                    <a:pt x="135" y="102"/>
                    <a:pt x="137" y="102"/>
                  </a:cubicBezTo>
                  <a:cubicBezTo>
                    <a:pt x="135" y="99"/>
                    <a:pt x="137" y="102"/>
                    <a:pt x="136" y="102"/>
                  </a:cubicBezTo>
                  <a:cubicBezTo>
                    <a:pt x="135" y="96"/>
                    <a:pt x="140" y="92"/>
                    <a:pt x="149" y="90"/>
                  </a:cubicBezTo>
                  <a:cubicBezTo>
                    <a:pt x="150" y="94"/>
                    <a:pt x="147" y="91"/>
                    <a:pt x="145" y="94"/>
                  </a:cubicBezTo>
                  <a:cubicBezTo>
                    <a:pt x="149" y="94"/>
                    <a:pt x="150" y="94"/>
                    <a:pt x="155" y="90"/>
                  </a:cubicBezTo>
                  <a:cubicBezTo>
                    <a:pt x="151" y="87"/>
                    <a:pt x="150" y="84"/>
                    <a:pt x="149" y="81"/>
                  </a:cubicBezTo>
                  <a:cubicBezTo>
                    <a:pt x="144" y="82"/>
                    <a:pt x="141" y="81"/>
                    <a:pt x="136" y="85"/>
                  </a:cubicBezTo>
                  <a:cubicBezTo>
                    <a:pt x="141" y="78"/>
                    <a:pt x="146" y="80"/>
                    <a:pt x="150" y="79"/>
                  </a:cubicBezTo>
                  <a:cubicBezTo>
                    <a:pt x="151" y="79"/>
                    <a:pt x="151" y="79"/>
                    <a:pt x="151" y="79"/>
                  </a:cubicBezTo>
                  <a:cubicBezTo>
                    <a:pt x="151" y="79"/>
                    <a:pt x="151" y="79"/>
                    <a:pt x="151" y="79"/>
                  </a:cubicBezTo>
                  <a:cubicBezTo>
                    <a:pt x="152" y="78"/>
                    <a:pt x="152" y="78"/>
                    <a:pt x="153" y="78"/>
                  </a:cubicBezTo>
                  <a:cubicBezTo>
                    <a:pt x="157" y="74"/>
                    <a:pt x="176" y="60"/>
                    <a:pt x="157" y="67"/>
                  </a:cubicBezTo>
                  <a:cubicBezTo>
                    <a:pt x="159" y="66"/>
                    <a:pt x="161" y="65"/>
                    <a:pt x="163" y="64"/>
                  </a:cubicBezTo>
                  <a:cubicBezTo>
                    <a:pt x="159" y="62"/>
                    <a:pt x="155" y="60"/>
                    <a:pt x="152" y="57"/>
                  </a:cubicBezTo>
                  <a:cubicBezTo>
                    <a:pt x="152" y="52"/>
                    <a:pt x="150" y="52"/>
                    <a:pt x="149" y="45"/>
                  </a:cubicBezTo>
                  <a:cubicBezTo>
                    <a:pt x="143" y="52"/>
                    <a:pt x="141" y="47"/>
                    <a:pt x="135" y="51"/>
                  </a:cubicBezTo>
                  <a:cubicBezTo>
                    <a:pt x="140" y="48"/>
                    <a:pt x="136" y="39"/>
                    <a:pt x="130" y="39"/>
                  </a:cubicBezTo>
                  <a:cubicBezTo>
                    <a:pt x="114" y="39"/>
                    <a:pt x="127" y="37"/>
                    <a:pt x="121" y="47"/>
                  </a:cubicBezTo>
                  <a:cubicBezTo>
                    <a:pt x="117" y="53"/>
                    <a:pt x="117" y="67"/>
                    <a:pt x="118" y="74"/>
                  </a:cubicBezTo>
                  <a:cubicBezTo>
                    <a:pt x="109" y="66"/>
                    <a:pt x="69" y="50"/>
                    <a:pt x="92" y="35"/>
                  </a:cubicBezTo>
                  <a:cubicBezTo>
                    <a:pt x="92" y="36"/>
                    <a:pt x="88" y="33"/>
                    <a:pt x="87" y="32"/>
                  </a:cubicBezTo>
                  <a:cubicBezTo>
                    <a:pt x="98" y="31"/>
                    <a:pt x="96" y="33"/>
                    <a:pt x="96" y="26"/>
                  </a:cubicBezTo>
                  <a:cubicBezTo>
                    <a:pt x="117" y="27"/>
                    <a:pt x="108" y="1"/>
                    <a:pt x="101" y="19"/>
                  </a:cubicBezTo>
                  <a:cubicBezTo>
                    <a:pt x="93" y="15"/>
                    <a:pt x="92" y="9"/>
                    <a:pt x="86" y="3"/>
                  </a:cubicBezTo>
                  <a:cubicBezTo>
                    <a:pt x="82" y="0"/>
                    <a:pt x="82" y="7"/>
                    <a:pt x="82" y="13"/>
                  </a:cubicBezTo>
                  <a:cubicBezTo>
                    <a:pt x="82" y="14"/>
                    <a:pt x="82" y="14"/>
                    <a:pt x="83" y="14"/>
                  </a:cubicBezTo>
                  <a:cubicBezTo>
                    <a:pt x="82" y="14"/>
                    <a:pt x="82" y="14"/>
                    <a:pt x="82" y="14"/>
                  </a:cubicBezTo>
                  <a:cubicBezTo>
                    <a:pt x="81" y="16"/>
                    <a:pt x="81" y="19"/>
                    <a:pt x="81" y="19"/>
                  </a:cubicBezTo>
                  <a:cubicBezTo>
                    <a:pt x="75" y="17"/>
                    <a:pt x="65" y="15"/>
                    <a:pt x="57" y="16"/>
                  </a:cubicBezTo>
                  <a:cubicBezTo>
                    <a:pt x="56" y="17"/>
                    <a:pt x="54" y="18"/>
                    <a:pt x="55" y="21"/>
                  </a:cubicBezTo>
                  <a:cubicBezTo>
                    <a:pt x="52" y="20"/>
                    <a:pt x="43" y="18"/>
                    <a:pt x="38" y="17"/>
                  </a:cubicBezTo>
                  <a:cubicBezTo>
                    <a:pt x="39" y="7"/>
                    <a:pt x="27" y="11"/>
                    <a:pt x="16" y="20"/>
                  </a:cubicBezTo>
                  <a:cubicBezTo>
                    <a:pt x="10" y="30"/>
                    <a:pt x="5" y="40"/>
                    <a:pt x="0" y="51"/>
                  </a:cubicBezTo>
                  <a:cubicBezTo>
                    <a:pt x="1" y="52"/>
                    <a:pt x="1" y="53"/>
                    <a:pt x="1" y="54"/>
                  </a:cubicBezTo>
                  <a:cubicBezTo>
                    <a:pt x="4" y="59"/>
                    <a:pt x="7" y="57"/>
                    <a:pt x="9" y="62"/>
                  </a:cubicBezTo>
                  <a:close/>
                  <a:moveTo>
                    <a:pt x="150" y="86"/>
                  </a:moveTo>
                  <a:cubicBezTo>
                    <a:pt x="152" y="89"/>
                    <a:pt x="152" y="89"/>
                    <a:pt x="150" y="86"/>
                  </a:cubicBezTo>
                  <a:close/>
                  <a:moveTo>
                    <a:pt x="33" y="124"/>
                  </a:moveTo>
                  <a:cubicBezTo>
                    <a:pt x="34" y="125"/>
                    <a:pt x="34" y="125"/>
                    <a:pt x="33" y="1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3" name="Freeform 34">
              <a:extLst>
                <a:ext uri="{FF2B5EF4-FFF2-40B4-BE49-F238E27FC236}">
                  <a16:creationId xmlns:a16="http://schemas.microsoft.com/office/drawing/2014/main" id="{72947089-37C7-47BF-8D16-9289FBF4E9CD}"/>
                </a:ext>
              </a:extLst>
            </p:cNvPr>
            <p:cNvSpPr>
              <a:spLocks/>
            </p:cNvSpPr>
            <p:nvPr/>
          </p:nvSpPr>
          <p:spPr bwMode="auto">
            <a:xfrm>
              <a:off x="3643653" y="1699205"/>
              <a:ext cx="50581" cy="37937"/>
            </a:xfrm>
            <a:custGeom>
              <a:avLst/>
              <a:gdLst/>
              <a:ahLst/>
              <a:cxnLst>
                <a:cxn ang="0">
                  <a:pos x="2" y="5"/>
                </a:cxn>
                <a:cxn ang="0">
                  <a:pos x="7" y="5"/>
                </a:cxn>
                <a:cxn ang="0">
                  <a:pos x="7" y="4"/>
                </a:cxn>
                <a:cxn ang="0">
                  <a:pos x="2" y="5"/>
                </a:cxn>
              </a:cxnLst>
              <a:rect l="0" t="0" r="r" b="b"/>
              <a:pathLst>
                <a:path w="7" h="5">
                  <a:moveTo>
                    <a:pt x="2" y="5"/>
                  </a:moveTo>
                  <a:cubicBezTo>
                    <a:pt x="3" y="5"/>
                    <a:pt x="5" y="5"/>
                    <a:pt x="7" y="5"/>
                  </a:cubicBezTo>
                  <a:cubicBezTo>
                    <a:pt x="7" y="5"/>
                    <a:pt x="7" y="5"/>
                    <a:pt x="7" y="4"/>
                  </a:cubicBezTo>
                  <a:cubicBezTo>
                    <a:pt x="0" y="0"/>
                    <a:pt x="2" y="5"/>
                    <a:pt x="2"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4" name="Freeform 35">
              <a:extLst>
                <a:ext uri="{FF2B5EF4-FFF2-40B4-BE49-F238E27FC236}">
                  <a16:creationId xmlns:a16="http://schemas.microsoft.com/office/drawing/2014/main" id="{FA83B380-1ECC-4E9C-80BF-6556B17C0010}"/>
                </a:ext>
              </a:extLst>
            </p:cNvPr>
            <p:cNvSpPr>
              <a:spLocks/>
            </p:cNvSpPr>
            <p:nvPr/>
          </p:nvSpPr>
          <p:spPr bwMode="auto">
            <a:xfrm>
              <a:off x="5398219" y="1354613"/>
              <a:ext cx="142265" cy="120132"/>
            </a:xfrm>
            <a:custGeom>
              <a:avLst/>
              <a:gdLst/>
              <a:ahLst/>
              <a:cxnLst>
                <a:cxn ang="0">
                  <a:pos x="12" y="5"/>
                </a:cxn>
                <a:cxn ang="0">
                  <a:pos x="8" y="0"/>
                </a:cxn>
                <a:cxn ang="0">
                  <a:pos x="7" y="3"/>
                </a:cxn>
                <a:cxn ang="0">
                  <a:pos x="0" y="1"/>
                </a:cxn>
                <a:cxn ang="0">
                  <a:pos x="1" y="5"/>
                </a:cxn>
                <a:cxn ang="0">
                  <a:pos x="13" y="8"/>
                </a:cxn>
                <a:cxn ang="0">
                  <a:pos x="6" y="10"/>
                </a:cxn>
                <a:cxn ang="0">
                  <a:pos x="12" y="10"/>
                </a:cxn>
                <a:cxn ang="0">
                  <a:pos x="7" y="12"/>
                </a:cxn>
                <a:cxn ang="0">
                  <a:pos x="13" y="16"/>
                </a:cxn>
                <a:cxn ang="0">
                  <a:pos x="17" y="5"/>
                </a:cxn>
                <a:cxn ang="0">
                  <a:pos x="10" y="0"/>
                </a:cxn>
                <a:cxn ang="0">
                  <a:pos x="10" y="0"/>
                </a:cxn>
                <a:cxn ang="0">
                  <a:pos x="12" y="5"/>
                </a:cxn>
              </a:cxnLst>
              <a:rect l="0" t="0" r="r" b="b"/>
              <a:pathLst>
                <a:path w="19" h="16">
                  <a:moveTo>
                    <a:pt x="12" y="5"/>
                  </a:moveTo>
                  <a:cubicBezTo>
                    <a:pt x="10" y="4"/>
                    <a:pt x="10" y="1"/>
                    <a:pt x="8" y="0"/>
                  </a:cubicBezTo>
                  <a:cubicBezTo>
                    <a:pt x="6" y="1"/>
                    <a:pt x="6" y="2"/>
                    <a:pt x="7" y="3"/>
                  </a:cubicBezTo>
                  <a:cubicBezTo>
                    <a:pt x="3" y="0"/>
                    <a:pt x="4" y="1"/>
                    <a:pt x="0" y="1"/>
                  </a:cubicBezTo>
                  <a:cubicBezTo>
                    <a:pt x="1" y="3"/>
                    <a:pt x="1" y="3"/>
                    <a:pt x="1" y="5"/>
                  </a:cubicBezTo>
                  <a:cubicBezTo>
                    <a:pt x="5" y="6"/>
                    <a:pt x="8" y="8"/>
                    <a:pt x="13" y="8"/>
                  </a:cubicBezTo>
                  <a:cubicBezTo>
                    <a:pt x="11" y="8"/>
                    <a:pt x="8" y="9"/>
                    <a:pt x="6" y="10"/>
                  </a:cubicBezTo>
                  <a:cubicBezTo>
                    <a:pt x="7" y="12"/>
                    <a:pt x="12" y="9"/>
                    <a:pt x="12" y="10"/>
                  </a:cubicBezTo>
                  <a:cubicBezTo>
                    <a:pt x="11" y="12"/>
                    <a:pt x="8" y="11"/>
                    <a:pt x="7" y="12"/>
                  </a:cubicBezTo>
                  <a:cubicBezTo>
                    <a:pt x="9" y="13"/>
                    <a:pt x="12" y="15"/>
                    <a:pt x="13" y="16"/>
                  </a:cubicBezTo>
                  <a:cubicBezTo>
                    <a:pt x="17" y="12"/>
                    <a:pt x="19" y="8"/>
                    <a:pt x="17" y="5"/>
                  </a:cubicBezTo>
                  <a:cubicBezTo>
                    <a:pt x="15" y="3"/>
                    <a:pt x="12" y="2"/>
                    <a:pt x="10" y="0"/>
                  </a:cubicBezTo>
                  <a:cubicBezTo>
                    <a:pt x="10" y="0"/>
                    <a:pt x="10" y="0"/>
                    <a:pt x="10" y="0"/>
                  </a:cubicBezTo>
                  <a:cubicBezTo>
                    <a:pt x="11" y="2"/>
                    <a:pt x="11" y="3"/>
                    <a:pt x="12"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5" name="Freeform 36">
              <a:extLst>
                <a:ext uri="{FF2B5EF4-FFF2-40B4-BE49-F238E27FC236}">
                  <a16:creationId xmlns:a16="http://schemas.microsoft.com/office/drawing/2014/main" id="{EEE3C993-CE58-4CAD-8F40-999AA85A09A9}"/>
                </a:ext>
              </a:extLst>
            </p:cNvPr>
            <p:cNvSpPr>
              <a:spLocks/>
            </p:cNvSpPr>
            <p:nvPr/>
          </p:nvSpPr>
          <p:spPr bwMode="auto">
            <a:xfrm>
              <a:off x="3836496" y="1819336"/>
              <a:ext cx="98004" cy="104328"/>
            </a:xfrm>
            <a:custGeom>
              <a:avLst/>
              <a:gdLst/>
              <a:ahLst/>
              <a:cxnLst>
                <a:cxn ang="0">
                  <a:pos x="13" y="6"/>
                </a:cxn>
                <a:cxn ang="0">
                  <a:pos x="3" y="0"/>
                </a:cxn>
                <a:cxn ang="0">
                  <a:pos x="13" y="6"/>
                </a:cxn>
              </a:cxnLst>
              <a:rect l="0" t="0" r="r" b="b"/>
              <a:pathLst>
                <a:path w="13" h="14">
                  <a:moveTo>
                    <a:pt x="13" y="6"/>
                  </a:moveTo>
                  <a:cubicBezTo>
                    <a:pt x="9" y="5"/>
                    <a:pt x="6" y="3"/>
                    <a:pt x="3" y="0"/>
                  </a:cubicBezTo>
                  <a:cubicBezTo>
                    <a:pt x="0" y="14"/>
                    <a:pt x="6" y="6"/>
                    <a:pt x="13"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6" name="Freeform 37">
              <a:extLst>
                <a:ext uri="{FF2B5EF4-FFF2-40B4-BE49-F238E27FC236}">
                  <a16:creationId xmlns:a16="http://schemas.microsoft.com/office/drawing/2014/main" id="{B7DDEAEE-5CC5-41AC-ABDE-B43CE60E726A}"/>
                </a:ext>
              </a:extLst>
            </p:cNvPr>
            <p:cNvSpPr>
              <a:spLocks/>
            </p:cNvSpPr>
            <p:nvPr/>
          </p:nvSpPr>
          <p:spPr bwMode="auto">
            <a:xfrm>
              <a:off x="4060955" y="1206027"/>
              <a:ext cx="970546" cy="768219"/>
            </a:xfrm>
            <a:custGeom>
              <a:avLst/>
              <a:gdLst/>
              <a:ahLst/>
              <a:cxnLst>
                <a:cxn ang="0">
                  <a:pos x="96" y="66"/>
                </a:cxn>
                <a:cxn ang="0">
                  <a:pos x="98" y="60"/>
                </a:cxn>
                <a:cxn ang="0">
                  <a:pos x="109" y="64"/>
                </a:cxn>
                <a:cxn ang="0">
                  <a:pos x="101" y="57"/>
                </a:cxn>
                <a:cxn ang="0">
                  <a:pos x="99" y="52"/>
                </a:cxn>
                <a:cxn ang="0">
                  <a:pos x="112" y="51"/>
                </a:cxn>
                <a:cxn ang="0">
                  <a:pos x="108" y="48"/>
                </a:cxn>
                <a:cxn ang="0">
                  <a:pos x="113" y="47"/>
                </a:cxn>
                <a:cxn ang="0">
                  <a:pos x="109" y="42"/>
                </a:cxn>
                <a:cxn ang="0">
                  <a:pos x="113" y="43"/>
                </a:cxn>
                <a:cxn ang="0">
                  <a:pos x="107" y="37"/>
                </a:cxn>
                <a:cxn ang="0">
                  <a:pos x="109" y="35"/>
                </a:cxn>
                <a:cxn ang="0">
                  <a:pos x="117" y="36"/>
                </a:cxn>
                <a:cxn ang="0">
                  <a:pos x="109" y="31"/>
                </a:cxn>
                <a:cxn ang="0">
                  <a:pos x="119" y="20"/>
                </a:cxn>
                <a:cxn ang="0">
                  <a:pos x="113" y="21"/>
                </a:cxn>
                <a:cxn ang="0">
                  <a:pos x="120" y="18"/>
                </a:cxn>
                <a:cxn ang="0">
                  <a:pos x="110" y="17"/>
                </a:cxn>
                <a:cxn ang="0">
                  <a:pos x="130" y="11"/>
                </a:cxn>
                <a:cxn ang="0">
                  <a:pos x="103" y="18"/>
                </a:cxn>
                <a:cxn ang="0">
                  <a:pos x="107" y="9"/>
                </a:cxn>
                <a:cxn ang="0">
                  <a:pos x="97" y="12"/>
                </a:cxn>
                <a:cxn ang="0">
                  <a:pos x="97" y="12"/>
                </a:cxn>
                <a:cxn ang="0">
                  <a:pos x="97" y="12"/>
                </a:cxn>
                <a:cxn ang="0">
                  <a:pos x="84" y="11"/>
                </a:cxn>
                <a:cxn ang="0">
                  <a:pos x="109" y="6"/>
                </a:cxn>
                <a:cxn ang="0">
                  <a:pos x="91" y="3"/>
                </a:cxn>
                <a:cxn ang="0">
                  <a:pos x="78" y="5"/>
                </a:cxn>
                <a:cxn ang="0">
                  <a:pos x="91" y="3"/>
                </a:cxn>
                <a:cxn ang="0">
                  <a:pos x="97" y="3"/>
                </a:cxn>
                <a:cxn ang="0">
                  <a:pos x="70" y="1"/>
                </a:cxn>
                <a:cxn ang="0">
                  <a:pos x="73" y="3"/>
                </a:cxn>
                <a:cxn ang="0">
                  <a:pos x="54" y="4"/>
                </a:cxn>
                <a:cxn ang="0">
                  <a:pos x="68" y="6"/>
                </a:cxn>
                <a:cxn ang="0">
                  <a:pos x="57" y="5"/>
                </a:cxn>
                <a:cxn ang="0">
                  <a:pos x="64" y="8"/>
                </a:cxn>
                <a:cxn ang="0">
                  <a:pos x="57" y="9"/>
                </a:cxn>
                <a:cxn ang="0">
                  <a:pos x="57" y="9"/>
                </a:cxn>
                <a:cxn ang="0">
                  <a:pos x="57" y="9"/>
                </a:cxn>
                <a:cxn ang="0">
                  <a:pos x="45" y="7"/>
                </a:cxn>
                <a:cxn ang="0">
                  <a:pos x="47" y="10"/>
                </a:cxn>
                <a:cxn ang="0">
                  <a:pos x="29" y="10"/>
                </a:cxn>
                <a:cxn ang="0">
                  <a:pos x="33" y="13"/>
                </a:cxn>
                <a:cxn ang="0">
                  <a:pos x="11" y="18"/>
                </a:cxn>
                <a:cxn ang="0">
                  <a:pos x="18" y="19"/>
                </a:cxn>
                <a:cxn ang="0">
                  <a:pos x="0" y="28"/>
                </a:cxn>
                <a:cxn ang="0">
                  <a:pos x="15" y="32"/>
                </a:cxn>
                <a:cxn ang="0">
                  <a:pos x="3" y="35"/>
                </a:cxn>
                <a:cxn ang="0">
                  <a:pos x="38" y="60"/>
                </a:cxn>
                <a:cxn ang="0">
                  <a:pos x="46" y="64"/>
                </a:cxn>
                <a:cxn ang="0">
                  <a:pos x="40" y="62"/>
                </a:cxn>
                <a:cxn ang="0">
                  <a:pos x="48" y="66"/>
                </a:cxn>
                <a:cxn ang="0">
                  <a:pos x="47" y="74"/>
                </a:cxn>
                <a:cxn ang="0">
                  <a:pos x="48" y="87"/>
                </a:cxn>
                <a:cxn ang="0">
                  <a:pos x="59" y="101"/>
                </a:cxn>
                <a:cxn ang="0">
                  <a:pos x="65" y="93"/>
                </a:cxn>
                <a:cxn ang="0">
                  <a:pos x="86" y="71"/>
                </a:cxn>
                <a:cxn ang="0">
                  <a:pos x="108" y="65"/>
                </a:cxn>
                <a:cxn ang="0">
                  <a:pos x="96" y="66"/>
                </a:cxn>
              </a:cxnLst>
              <a:rect l="0" t="0" r="r" b="b"/>
              <a:pathLst>
                <a:path w="130" h="103">
                  <a:moveTo>
                    <a:pt x="96" y="66"/>
                  </a:moveTo>
                  <a:cubicBezTo>
                    <a:pt x="96" y="63"/>
                    <a:pt x="97" y="60"/>
                    <a:pt x="98" y="60"/>
                  </a:cubicBezTo>
                  <a:cubicBezTo>
                    <a:pt x="101" y="61"/>
                    <a:pt x="105" y="62"/>
                    <a:pt x="109" y="64"/>
                  </a:cubicBezTo>
                  <a:cubicBezTo>
                    <a:pt x="105" y="57"/>
                    <a:pt x="108" y="60"/>
                    <a:pt x="101" y="57"/>
                  </a:cubicBezTo>
                  <a:cubicBezTo>
                    <a:pt x="100" y="55"/>
                    <a:pt x="102" y="55"/>
                    <a:pt x="99" y="52"/>
                  </a:cubicBezTo>
                  <a:cubicBezTo>
                    <a:pt x="104" y="52"/>
                    <a:pt x="107" y="51"/>
                    <a:pt x="112" y="51"/>
                  </a:cubicBezTo>
                  <a:cubicBezTo>
                    <a:pt x="111" y="50"/>
                    <a:pt x="109" y="49"/>
                    <a:pt x="108" y="48"/>
                  </a:cubicBezTo>
                  <a:cubicBezTo>
                    <a:pt x="110" y="47"/>
                    <a:pt x="111" y="47"/>
                    <a:pt x="113" y="47"/>
                  </a:cubicBezTo>
                  <a:cubicBezTo>
                    <a:pt x="112" y="45"/>
                    <a:pt x="111" y="44"/>
                    <a:pt x="109" y="42"/>
                  </a:cubicBezTo>
                  <a:cubicBezTo>
                    <a:pt x="111" y="42"/>
                    <a:pt x="112" y="43"/>
                    <a:pt x="113" y="43"/>
                  </a:cubicBezTo>
                  <a:cubicBezTo>
                    <a:pt x="111" y="40"/>
                    <a:pt x="110" y="39"/>
                    <a:pt x="107" y="37"/>
                  </a:cubicBezTo>
                  <a:cubicBezTo>
                    <a:pt x="111" y="36"/>
                    <a:pt x="110" y="38"/>
                    <a:pt x="109" y="35"/>
                  </a:cubicBezTo>
                  <a:cubicBezTo>
                    <a:pt x="112" y="35"/>
                    <a:pt x="114" y="35"/>
                    <a:pt x="117" y="36"/>
                  </a:cubicBezTo>
                  <a:cubicBezTo>
                    <a:pt x="109" y="32"/>
                    <a:pt x="118" y="32"/>
                    <a:pt x="109" y="31"/>
                  </a:cubicBezTo>
                  <a:cubicBezTo>
                    <a:pt x="113" y="27"/>
                    <a:pt x="114" y="23"/>
                    <a:pt x="119" y="20"/>
                  </a:cubicBezTo>
                  <a:cubicBezTo>
                    <a:pt x="117" y="20"/>
                    <a:pt x="115" y="21"/>
                    <a:pt x="113" y="21"/>
                  </a:cubicBezTo>
                  <a:cubicBezTo>
                    <a:pt x="114" y="18"/>
                    <a:pt x="116" y="18"/>
                    <a:pt x="120" y="18"/>
                  </a:cubicBezTo>
                  <a:cubicBezTo>
                    <a:pt x="117" y="18"/>
                    <a:pt x="113" y="18"/>
                    <a:pt x="110" y="17"/>
                  </a:cubicBezTo>
                  <a:cubicBezTo>
                    <a:pt x="118" y="17"/>
                    <a:pt x="123" y="14"/>
                    <a:pt x="130" y="11"/>
                  </a:cubicBezTo>
                  <a:cubicBezTo>
                    <a:pt x="122" y="9"/>
                    <a:pt x="108" y="11"/>
                    <a:pt x="103" y="18"/>
                  </a:cubicBezTo>
                  <a:cubicBezTo>
                    <a:pt x="104" y="16"/>
                    <a:pt x="107" y="10"/>
                    <a:pt x="107" y="9"/>
                  </a:cubicBezTo>
                  <a:cubicBezTo>
                    <a:pt x="104" y="10"/>
                    <a:pt x="100" y="11"/>
                    <a:pt x="97" y="12"/>
                  </a:cubicBezTo>
                  <a:cubicBezTo>
                    <a:pt x="97" y="12"/>
                    <a:pt x="97" y="12"/>
                    <a:pt x="97" y="12"/>
                  </a:cubicBezTo>
                  <a:cubicBezTo>
                    <a:pt x="97" y="12"/>
                    <a:pt x="97" y="12"/>
                    <a:pt x="97" y="12"/>
                  </a:cubicBezTo>
                  <a:cubicBezTo>
                    <a:pt x="96" y="12"/>
                    <a:pt x="90" y="10"/>
                    <a:pt x="84" y="11"/>
                  </a:cubicBezTo>
                  <a:cubicBezTo>
                    <a:pt x="91" y="7"/>
                    <a:pt x="100" y="7"/>
                    <a:pt x="109" y="6"/>
                  </a:cubicBezTo>
                  <a:cubicBezTo>
                    <a:pt x="102" y="4"/>
                    <a:pt x="97" y="3"/>
                    <a:pt x="91" y="3"/>
                  </a:cubicBezTo>
                  <a:cubicBezTo>
                    <a:pt x="87" y="4"/>
                    <a:pt x="83" y="4"/>
                    <a:pt x="78" y="5"/>
                  </a:cubicBezTo>
                  <a:cubicBezTo>
                    <a:pt x="84" y="4"/>
                    <a:pt x="88" y="3"/>
                    <a:pt x="91" y="3"/>
                  </a:cubicBezTo>
                  <a:cubicBezTo>
                    <a:pt x="93" y="3"/>
                    <a:pt x="95" y="3"/>
                    <a:pt x="97" y="3"/>
                  </a:cubicBezTo>
                  <a:cubicBezTo>
                    <a:pt x="88" y="0"/>
                    <a:pt x="78" y="1"/>
                    <a:pt x="70" y="1"/>
                  </a:cubicBezTo>
                  <a:cubicBezTo>
                    <a:pt x="71" y="2"/>
                    <a:pt x="72" y="2"/>
                    <a:pt x="73" y="3"/>
                  </a:cubicBezTo>
                  <a:cubicBezTo>
                    <a:pt x="68" y="3"/>
                    <a:pt x="60" y="4"/>
                    <a:pt x="54" y="4"/>
                  </a:cubicBezTo>
                  <a:cubicBezTo>
                    <a:pt x="59" y="4"/>
                    <a:pt x="63" y="5"/>
                    <a:pt x="68" y="6"/>
                  </a:cubicBezTo>
                  <a:cubicBezTo>
                    <a:pt x="64" y="6"/>
                    <a:pt x="61" y="5"/>
                    <a:pt x="57" y="5"/>
                  </a:cubicBezTo>
                  <a:cubicBezTo>
                    <a:pt x="59" y="6"/>
                    <a:pt x="62" y="7"/>
                    <a:pt x="64" y="8"/>
                  </a:cubicBezTo>
                  <a:cubicBezTo>
                    <a:pt x="61" y="9"/>
                    <a:pt x="59" y="9"/>
                    <a:pt x="57" y="9"/>
                  </a:cubicBezTo>
                  <a:cubicBezTo>
                    <a:pt x="57" y="9"/>
                    <a:pt x="57" y="9"/>
                    <a:pt x="57" y="9"/>
                  </a:cubicBezTo>
                  <a:cubicBezTo>
                    <a:pt x="57" y="9"/>
                    <a:pt x="57" y="9"/>
                    <a:pt x="57" y="9"/>
                  </a:cubicBezTo>
                  <a:cubicBezTo>
                    <a:pt x="54" y="9"/>
                    <a:pt x="51" y="8"/>
                    <a:pt x="45" y="7"/>
                  </a:cubicBezTo>
                  <a:cubicBezTo>
                    <a:pt x="45" y="8"/>
                    <a:pt x="46" y="9"/>
                    <a:pt x="47" y="10"/>
                  </a:cubicBezTo>
                  <a:cubicBezTo>
                    <a:pt x="39" y="9"/>
                    <a:pt x="38" y="11"/>
                    <a:pt x="29" y="10"/>
                  </a:cubicBezTo>
                  <a:cubicBezTo>
                    <a:pt x="30" y="11"/>
                    <a:pt x="31" y="12"/>
                    <a:pt x="33" y="13"/>
                  </a:cubicBezTo>
                  <a:cubicBezTo>
                    <a:pt x="25" y="10"/>
                    <a:pt x="19" y="12"/>
                    <a:pt x="11" y="18"/>
                  </a:cubicBezTo>
                  <a:cubicBezTo>
                    <a:pt x="14" y="19"/>
                    <a:pt x="16" y="19"/>
                    <a:pt x="18" y="19"/>
                  </a:cubicBezTo>
                  <a:cubicBezTo>
                    <a:pt x="12" y="24"/>
                    <a:pt x="10" y="27"/>
                    <a:pt x="0" y="28"/>
                  </a:cubicBezTo>
                  <a:cubicBezTo>
                    <a:pt x="6" y="30"/>
                    <a:pt x="9" y="32"/>
                    <a:pt x="15" y="32"/>
                  </a:cubicBezTo>
                  <a:cubicBezTo>
                    <a:pt x="13" y="32"/>
                    <a:pt x="7" y="35"/>
                    <a:pt x="3" y="35"/>
                  </a:cubicBezTo>
                  <a:cubicBezTo>
                    <a:pt x="12" y="42"/>
                    <a:pt x="40" y="37"/>
                    <a:pt x="38" y="60"/>
                  </a:cubicBezTo>
                  <a:cubicBezTo>
                    <a:pt x="47" y="60"/>
                    <a:pt x="41" y="59"/>
                    <a:pt x="46" y="64"/>
                  </a:cubicBezTo>
                  <a:cubicBezTo>
                    <a:pt x="44" y="63"/>
                    <a:pt x="42" y="63"/>
                    <a:pt x="40" y="62"/>
                  </a:cubicBezTo>
                  <a:cubicBezTo>
                    <a:pt x="42" y="63"/>
                    <a:pt x="47" y="65"/>
                    <a:pt x="48" y="66"/>
                  </a:cubicBezTo>
                  <a:cubicBezTo>
                    <a:pt x="46" y="67"/>
                    <a:pt x="46" y="72"/>
                    <a:pt x="47" y="74"/>
                  </a:cubicBezTo>
                  <a:cubicBezTo>
                    <a:pt x="40" y="78"/>
                    <a:pt x="42" y="82"/>
                    <a:pt x="48" y="87"/>
                  </a:cubicBezTo>
                  <a:cubicBezTo>
                    <a:pt x="47" y="93"/>
                    <a:pt x="51" y="100"/>
                    <a:pt x="59" y="101"/>
                  </a:cubicBezTo>
                  <a:cubicBezTo>
                    <a:pt x="68" y="103"/>
                    <a:pt x="62" y="94"/>
                    <a:pt x="65" y="93"/>
                  </a:cubicBezTo>
                  <a:cubicBezTo>
                    <a:pt x="68" y="92"/>
                    <a:pt x="85" y="75"/>
                    <a:pt x="86" y="71"/>
                  </a:cubicBezTo>
                  <a:cubicBezTo>
                    <a:pt x="94" y="74"/>
                    <a:pt x="102" y="71"/>
                    <a:pt x="108" y="65"/>
                  </a:cubicBezTo>
                  <a:cubicBezTo>
                    <a:pt x="104" y="66"/>
                    <a:pt x="100" y="66"/>
                    <a:pt x="96" y="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7" name="Freeform 38">
              <a:extLst>
                <a:ext uri="{FF2B5EF4-FFF2-40B4-BE49-F238E27FC236}">
                  <a16:creationId xmlns:a16="http://schemas.microsoft.com/office/drawing/2014/main" id="{DE58A0FE-39D8-4397-A9A3-774E1FB0E430}"/>
                </a:ext>
              </a:extLst>
            </p:cNvPr>
            <p:cNvSpPr>
              <a:spLocks/>
            </p:cNvSpPr>
            <p:nvPr/>
          </p:nvSpPr>
          <p:spPr bwMode="auto">
            <a:xfrm>
              <a:off x="3928176" y="1572749"/>
              <a:ext cx="50581" cy="37937"/>
            </a:xfrm>
            <a:custGeom>
              <a:avLst/>
              <a:gdLst/>
              <a:ahLst/>
              <a:cxnLst>
                <a:cxn ang="0">
                  <a:pos x="0" y="2"/>
                </a:cxn>
                <a:cxn ang="0">
                  <a:pos x="7" y="5"/>
                </a:cxn>
                <a:cxn ang="0">
                  <a:pos x="0" y="2"/>
                </a:cxn>
              </a:cxnLst>
              <a:rect l="0" t="0" r="r" b="b"/>
              <a:pathLst>
                <a:path w="7" h="5">
                  <a:moveTo>
                    <a:pt x="0" y="2"/>
                  </a:moveTo>
                  <a:cubicBezTo>
                    <a:pt x="3" y="3"/>
                    <a:pt x="5" y="4"/>
                    <a:pt x="7" y="5"/>
                  </a:cubicBezTo>
                  <a:cubicBezTo>
                    <a:pt x="6" y="4"/>
                    <a:pt x="6"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8" name="Freeform 39">
              <a:extLst>
                <a:ext uri="{FF2B5EF4-FFF2-40B4-BE49-F238E27FC236}">
                  <a16:creationId xmlns:a16="http://schemas.microsoft.com/office/drawing/2014/main" id="{AE2AB6AA-3BEB-4028-AD12-752BD9438523}"/>
                </a:ext>
              </a:extLst>
            </p:cNvPr>
            <p:cNvSpPr>
              <a:spLocks/>
            </p:cNvSpPr>
            <p:nvPr/>
          </p:nvSpPr>
          <p:spPr bwMode="auto">
            <a:xfrm>
              <a:off x="3397066" y="1452614"/>
              <a:ext cx="132779" cy="104328"/>
            </a:xfrm>
            <a:custGeom>
              <a:avLst/>
              <a:gdLst/>
              <a:ahLst/>
              <a:cxnLst>
                <a:cxn ang="0">
                  <a:pos x="0" y="13"/>
                </a:cxn>
                <a:cxn ang="0">
                  <a:pos x="18" y="10"/>
                </a:cxn>
                <a:cxn ang="0">
                  <a:pos x="0" y="9"/>
                </a:cxn>
                <a:cxn ang="0">
                  <a:pos x="0" y="13"/>
                </a:cxn>
              </a:cxnLst>
              <a:rect l="0" t="0" r="r" b="b"/>
              <a:pathLst>
                <a:path w="18" h="14">
                  <a:moveTo>
                    <a:pt x="0" y="13"/>
                  </a:moveTo>
                  <a:cubicBezTo>
                    <a:pt x="6" y="14"/>
                    <a:pt x="12" y="12"/>
                    <a:pt x="18" y="10"/>
                  </a:cubicBezTo>
                  <a:cubicBezTo>
                    <a:pt x="11" y="0"/>
                    <a:pt x="1" y="7"/>
                    <a:pt x="0" y="9"/>
                  </a:cubicBezTo>
                  <a:cubicBezTo>
                    <a:pt x="0" y="12"/>
                    <a:pt x="9" y="12"/>
                    <a:pt x="0"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29" name="Freeform 40">
              <a:extLst>
                <a:ext uri="{FF2B5EF4-FFF2-40B4-BE49-F238E27FC236}">
                  <a16:creationId xmlns:a16="http://schemas.microsoft.com/office/drawing/2014/main" id="{CE4974F4-C945-40FF-8F5F-E764C6241F8E}"/>
                </a:ext>
              </a:extLst>
            </p:cNvPr>
            <p:cNvSpPr>
              <a:spLocks/>
            </p:cNvSpPr>
            <p:nvPr/>
          </p:nvSpPr>
          <p:spPr bwMode="auto">
            <a:xfrm>
              <a:off x="4279091" y="2205027"/>
              <a:ext cx="104328" cy="69550"/>
            </a:xfrm>
            <a:custGeom>
              <a:avLst/>
              <a:gdLst/>
              <a:ahLst/>
              <a:cxnLst>
                <a:cxn ang="0">
                  <a:pos x="6" y="0"/>
                </a:cxn>
                <a:cxn ang="0">
                  <a:pos x="0" y="8"/>
                </a:cxn>
                <a:cxn ang="0">
                  <a:pos x="14" y="8"/>
                </a:cxn>
                <a:cxn ang="0">
                  <a:pos x="6" y="0"/>
                </a:cxn>
              </a:cxnLst>
              <a:rect l="0" t="0" r="r" b="b"/>
              <a:pathLst>
                <a:path w="14" h="9">
                  <a:moveTo>
                    <a:pt x="6" y="0"/>
                  </a:moveTo>
                  <a:cubicBezTo>
                    <a:pt x="5" y="1"/>
                    <a:pt x="2" y="3"/>
                    <a:pt x="0" y="8"/>
                  </a:cubicBezTo>
                  <a:cubicBezTo>
                    <a:pt x="4" y="9"/>
                    <a:pt x="10" y="9"/>
                    <a:pt x="14" y="8"/>
                  </a:cubicBezTo>
                  <a:cubicBezTo>
                    <a:pt x="13" y="3"/>
                    <a:pt x="11" y="3"/>
                    <a:pt x="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0" name="Freeform 41">
              <a:extLst>
                <a:ext uri="{FF2B5EF4-FFF2-40B4-BE49-F238E27FC236}">
                  <a16:creationId xmlns:a16="http://schemas.microsoft.com/office/drawing/2014/main" id="{DFB7BCDB-FA0D-43C2-90D7-334D37C409CD}"/>
                </a:ext>
              </a:extLst>
            </p:cNvPr>
            <p:cNvSpPr>
              <a:spLocks/>
            </p:cNvSpPr>
            <p:nvPr/>
          </p:nvSpPr>
          <p:spPr bwMode="auto">
            <a:xfrm>
              <a:off x="3694234" y="1556942"/>
              <a:ext cx="82195" cy="75874"/>
            </a:xfrm>
            <a:custGeom>
              <a:avLst/>
              <a:gdLst/>
              <a:ahLst/>
              <a:cxnLst>
                <a:cxn ang="0">
                  <a:pos x="0" y="7"/>
                </a:cxn>
                <a:cxn ang="0">
                  <a:pos x="11" y="2"/>
                </a:cxn>
                <a:cxn ang="0">
                  <a:pos x="0" y="7"/>
                </a:cxn>
              </a:cxnLst>
              <a:rect l="0" t="0" r="r" b="b"/>
              <a:pathLst>
                <a:path w="11" h="10">
                  <a:moveTo>
                    <a:pt x="0" y="7"/>
                  </a:moveTo>
                  <a:cubicBezTo>
                    <a:pt x="3" y="7"/>
                    <a:pt x="6" y="10"/>
                    <a:pt x="11" y="2"/>
                  </a:cubicBezTo>
                  <a:cubicBezTo>
                    <a:pt x="0" y="0"/>
                    <a:pt x="2" y="3"/>
                    <a:pt x="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1" name="Freeform 42">
              <a:extLst>
                <a:ext uri="{FF2B5EF4-FFF2-40B4-BE49-F238E27FC236}">
                  <a16:creationId xmlns:a16="http://schemas.microsoft.com/office/drawing/2014/main" id="{39514E13-A6CE-4BE8-9624-C3FE8612A6BD}"/>
                </a:ext>
              </a:extLst>
            </p:cNvPr>
            <p:cNvSpPr>
              <a:spLocks/>
            </p:cNvSpPr>
            <p:nvPr/>
          </p:nvSpPr>
          <p:spPr bwMode="auto">
            <a:xfrm>
              <a:off x="3681590" y="1512682"/>
              <a:ext cx="66391" cy="37937"/>
            </a:xfrm>
            <a:custGeom>
              <a:avLst/>
              <a:gdLst/>
              <a:ahLst/>
              <a:cxnLst>
                <a:cxn ang="0">
                  <a:pos x="3" y="0"/>
                </a:cxn>
                <a:cxn ang="0">
                  <a:pos x="0" y="2"/>
                </a:cxn>
                <a:cxn ang="0">
                  <a:pos x="5" y="5"/>
                </a:cxn>
                <a:cxn ang="0">
                  <a:pos x="3" y="0"/>
                </a:cxn>
              </a:cxnLst>
              <a:rect l="0" t="0" r="r" b="b"/>
              <a:pathLst>
                <a:path w="9" h="5">
                  <a:moveTo>
                    <a:pt x="3" y="0"/>
                  </a:moveTo>
                  <a:cubicBezTo>
                    <a:pt x="2" y="1"/>
                    <a:pt x="1" y="2"/>
                    <a:pt x="0" y="2"/>
                  </a:cubicBezTo>
                  <a:cubicBezTo>
                    <a:pt x="1" y="4"/>
                    <a:pt x="3" y="3"/>
                    <a:pt x="5" y="5"/>
                  </a:cubicBezTo>
                  <a:cubicBezTo>
                    <a:pt x="3" y="3"/>
                    <a:pt x="9" y="2"/>
                    <a:pt x="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2" name="Freeform 43">
              <a:extLst>
                <a:ext uri="{FF2B5EF4-FFF2-40B4-BE49-F238E27FC236}">
                  <a16:creationId xmlns:a16="http://schemas.microsoft.com/office/drawing/2014/main" id="{754F6748-B80C-451D-B5AF-B71E3ACEF36F}"/>
                </a:ext>
              </a:extLst>
            </p:cNvPr>
            <p:cNvSpPr>
              <a:spLocks/>
            </p:cNvSpPr>
            <p:nvPr/>
          </p:nvSpPr>
          <p:spPr bwMode="auto">
            <a:xfrm>
              <a:off x="3589910" y="1563263"/>
              <a:ext cx="91680" cy="104328"/>
            </a:xfrm>
            <a:custGeom>
              <a:avLst/>
              <a:gdLst/>
              <a:ahLst/>
              <a:cxnLst>
                <a:cxn ang="0">
                  <a:pos x="0" y="6"/>
                </a:cxn>
                <a:cxn ang="0">
                  <a:pos x="12" y="8"/>
                </a:cxn>
                <a:cxn ang="0">
                  <a:pos x="0" y="6"/>
                </a:cxn>
              </a:cxnLst>
              <a:rect l="0" t="0" r="r" b="b"/>
              <a:pathLst>
                <a:path w="12" h="14">
                  <a:moveTo>
                    <a:pt x="0" y="6"/>
                  </a:moveTo>
                  <a:cubicBezTo>
                    <a:pt x="5" y="14"/>
                    <a:pt x="7" y="11"/>
                    <a:pt x="12" y="8"/>
                  </a:cubicBezTo>
                  <a:cubicBezTo>
                    <a:pt x="8" y="0"/>
                    <a:pt x="4" y="1"/>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3" name="Freeform 44">
              <a:extLst>
                <a:ext uri="{FF2B5EF4-FFF2-40B4-BE49-F238E27FC236}">
                  <a16:creationId xmlns:a16="http://schemas.microsoft.com/office/drawing/2014/main" id="{AE8171B7-4403-4B63-8DD5-8DF5744BC603}"/>
                </a:ext>
              </a:extLst>
            </p:cNvPr>
            <p:cNvSpPr>
              <a:spLocks/>
            </p:cNvSpPr>
            <p:nvPr/>
          </p:nvSpPr>
          <p:spPr bwMode="auto">
            <a:xfrm>
              <a:off x="3321193" y="1563263"/>
              <a:ext cx="284523" cy="202329"/>
            </a:xfrm>
            <a:custGeom>
              <a:avLst/>
              <a:gdLst/>
              <a:ahLst/>
              <a:cxnLst>
                <a:cxn ang="0">
                  <a:pos x="23" y="5"/>
                </a:cxn>
                <a:cxn ang="0">
                  <a:pos x="24" y="11"/>
                </a:cxn>
                <a:cxn ang="0">
                  <a:pos x="0" y="11"/>
                </a:cxn>
                <a:cxn ang="0">
                  <a:pos x="6" y="12"/>
                </a:cxn>
                <a:cxn ang="0">
                  <a:pos x="2" y="14"/>
                </a:cxn>
                <a:cxn ang="0">
                  <a:pos x="13" y="17"/>
                </a:cxn>
                <a:cxn ang="0">
                  <a:pos x="4" y="19"/>
                </a:cxn>
                <a:cxn ang="0">
                  <a:pos x="37" y="21"/>
                </a:cxn>
                <a:cxn ang="0">
                  <a:pos x="38" y="17"/>
                </a:cxn>
                <a:cxn ang="0">
                  <a:pos x="23" y="5"/>
                </a:cxn>
              </a:cxnLst>
              <a:rect l="0" t="0" r="r" b="b"/>
              <a:pathLst>
                <a:path w="38" h="27">
                  <a:moveTo>
                    <a:pt x="23" y="5"/>
                  </a:moveTo>
                  <a:cubicBezTo>
                    <a:pt x="23" y="7"/>
                    <a:pt x="24" y="9"/>
                    <a:pt x="24" y="11"/>
                  </a:cubicBezTo>
                  <a:cubicBezTo>
                    <a:pt x="16" y="6"/>
                    <a:pt x="8" y="0"/>
                    <a:pt x="0" y="11"/>
                  </a:cubicBezTo>
                  <a:cubicBezTo>
                    <a:pt x="3" y="12"/>
                    <a:pt x="4" y="11"/>
                    <a:pt x="6" y="12"/>
                  </a:cubicBezTo>
                  <a:cubicBezTo>
                    <a:pt x="5" y="13"/>
                    <a:pt x="4" y="13"/>
                    <a:pt x="2" y="14"/>
                  </a:cubicBezTo>
                  <a:cubicBezTo>
                    <a:pt x="5" y="14"/>
                    <a:pt x="10" y="16"/>
                    <a:pt x="13" y="17"/>
                  </a:cubicBezTo>
                  <a:cubicBezTo>
                    <a:pt x="10" y="17"/>
                    <a:pt x="7" y="18"/>
                    <a:pt x="4" y="19"/>
                  </a:cubicBezTo>
                  <a:cubicBezTo>
                    <a:pt x="13" y="27"/>
                    <a:pt x="26" y="21"/>
                    <a:pt x="37" y="21"/>
                  </a:cubicBezTo>
                  <a:cubicBezTo>
                    <a:pt x="32" y="18"/>
                    <a:pt x="36" y="19"/>
                    <a:pt x="38" y="17"/>
                  </a:cubicBezTo>
                  <a:cubicBezTo>
                    <a:pt x="34" y="12"/>
                    <a:pt x="28" y="7"/>
                    <a:pt x="2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4" name="Freeform 45">
              <a:extLst>
                <a:ext uri="{FF2B5EF4-FFF2-40B4-BE49-F238E27FC236}">
                  <a16:creationId xmlns:a16="http://schemas.microsoft.com/office/drawing/2014/main" id="{96680AAE-6095-4D6D-8B7F-D268891AE59E}"/>
                </a:ext>
              </a:extLst>
            </p:cNvPr>
            <p:cNvSpPr>
              <a:spLocks/>
            </p:cNvSpPr>
            <p:nvPr/>
          </p:nvSpPr>
          <p:spPr bwMode="auto">
            <a:xfrm>
              <a:off x="3589910" y="1579070"/>
              <a:ext cx="689181" cy="350915"/>
            </a:xfrm>
            <a:custGeom>
              <a:avLst/>
              <a:gdLst/>
              <a:ahLst/>
              <a:cxnLst>
                <a:cxn ang="0">
                  <a:pos x="68" y="13"/>
                </a:cxn>
                <a:cxn ang="0">
                  <a:pos x="46" y="8"/>
                </a:cxn>
                <a:cxn ang="0">
                  <a:pos x="37" y="12"/>
                </a:cxn>
                <a:cxn ang="0">
                  <a:pos x="35" y="0"/>
                </a:cxn>
                <a:cxn ang="0">
                  <a:pos x="53" y="34"/>
                </a:cxn>
                <a:cxn ang="0">
                  <a:pos x="54" y="38"/>
                </a:cxn>
                <a:cxn ang="0">
                  <a:pos x="77" y="47"/>
                </a:cxn>
                <a:cxn ang="0">
                  <a:pos x="74" y="41"/>
                </a:cxn>
                <a:cxn ang="0">
                  <a:pos x="80" y="44"/>
                </a:cxn>
                <a:cxn ang="0">
                  <a:pos x="73" y="30"/>
                </a:cxn>
                <a:cxn ang="0">
                  <a:pos x="87" y="30"/>
                </a:cxn>
                <a:cxn ang="0">
                  <a:pos x="68" y="13"/>
                </a:cxn>
              </a:cxnLst>
              <a:rect l="0" t="0" r="r" b="b"/>
              <a:pathLst>
                <a:path w="92" h="47">
                  <a:moveTo>
                    <a:pt x="68" y="13"/>
                  </a:moveTo>
                  <a:cubicBezTo>
                    <a:pt x="62" y="7"/>
                    <a:pt x="54" y="5"/>
                    <a:pt x="46" y="8"/>
                  </a:cubicBezTo>
                  <a:cubicBezTo>
                    <a:pt x="40" y="0"/>
                    <a:pt x="34" y="0"/>
                    <a:pt x="37" y="12"/>
                  </a:cubicBezTo>
                  <a:cubicBezTo>
                    <a:pt x="36" y="9"/>
                    <a:pt x="34" y="6"/>
                    <a:pt x="35" y="0"/>
                  </a:cubicBezTo>
                  <a:cubicBezTo>
                    <a:pt x="0" y="14"/>
                    <a:pt x="92" y="22"/>
                    <a:pt x="53" y="34"/>
                  </a:cubicBezTo>
                  <a:cubicBezTo>
                    <a:pt x="54" y="35"/>
                    <a:pt x="54" y="37"/>
                    <a:pt x="54" y="38"/>
                  </a:cubicBezTo>
                  <a:cubicBezTo>
                    <a:pt x="62" y="39"/>
                    <a:pt x="68" y="43"/>
                    <a:pt x="77" y="47"/>
                  </a:cubicBezTo>
                  <a:cubicBezTo>
                    <a:pt x="77" y="45"/>
                    <a:pt x="74" y="42"/>
                    <a:pt x="74" y="41"/>
                  </a:cubicBezTo>
                  <a:cubicBezTo>
                    <a:pt x="76" y="42"/>
                    <a:pt x="78" y="43"/>
                    <a:pt x="80" y="44"/>
                  </a:cubicBezTo>
                  <a:cubicBezTo>
                    <a:pt x="78" y="40"/>
                    <a:pt x="77" y="34"/>
                    <a:pt x="73" y="30"/>
                  </a:cubicBezTo>
                  <a:cubicBezTo>
                    <a:pt x="83" y="33"/>
                    <a:pt x="79" y="31"/>
                    <a:pt x="87" y="30"/>
                  </a:cubicBezTo>
                  <a:cubicBezTo>
                    <a:pt x="75" y="25"/>
                    <a:pt x="72" y="19"/>
                    <a:pt x="68"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5" name="Freeform 46">
              <a:extLst>
                <a:ext uri="{FF2B5EF4-FFF2-40B4-BE49-F238E27FC236}">
                  <a16:creationId xmlns:a16="http://schemas.microsoft.com/office/drawing/2014/main" id="{880549F9-281C-4B4C-986B-E28C45881909}"/>
                </a:ext>
              </a:extLst>
            </p:cNvPr>
            <p:cNvSpPr>
              <a:spLocks/>
            </p:cNvSpPr>
            <p:nvPr/>
          </p:nvSpPr>
          <p:spPr bwMode="auto">
            <a:xfrm>
              <a:off x="4829172" y="1797209"/>
              <a:ext cx="158068" cy="88519"/>
            </a:xfrm>
            <a:custGeom>
              <a:avLst/>
              <a:gdLst/>
              <a:ahLst/>
              <a:cxnLst>
                <a:cxn ang="0">
                  <a:pos x="8" y="1"/>
                </a:cxn>
                <a:cxn ang="0">
                  <a:pos x="6" y="5"/>
                </a:cxn>
                <a:cxn ang="0">
                  <a:pos x="3" y="1"/>
                </a:cxn>
                <a:cxn ang="0">
                  <a:pos x="0" y="4"/>
                </a:cxn>
                <a:cxn ang="0">
                  <a:pos x="5" y="5"/>
                </a:cxn>
                <a:cxn ang="0">
                  <a:pos x="1" y="6"/>
                </a:cxn>
                <a:cxn ang="0">
                  <a:pos x="4" y="10"/>
                </a:cxn>
                <a:cxn ang="0">
                  <a:pos x="21" y="8"/>
                </a:cxn>
                <a:cxn ang="0">
                  <a:pos x="8" y="1"/>
                </a:cxn>
              </a:cxnLst>
              <a:rect l="0" t="0" r="r" b="b"/>
              <a:pathLst>
                <a:path w="21" h="12">
                  <a:moveTo>
                    <a:pt x="8" y="1"/>
                  </a:moveTo>
                  <a:cubicBezTo>
                    <a:pt x="9" y="3"/>
                    <a:pt x="8" y="4"/>
                    <a:pt x="6" y="5"/>
                  </a:cubicBezTo>
                  <a:cubicBezTo>
                    <a:pt x="5" y="3"/>
                    <a:pt x="5" y="2"/>
                    <a:pt x="3" y="1"/>
                  </a:cubicBezTo>
                  <a:cubicBezTo>
                    <a:pt x="3" y="0"/>
                    <a:pt x="2" y="3"/>
                    <a:pt x="0" y="4"/>
                  </a:cubicBezTo>
                  <a:cubicBezTo>
                    <a:pt x="2" y="5"/>
                    <a:pt x="3" y="4"/>
                    <a:pt x="5" y="5"/>
                  </a:cubicBezTo>
                  <a:cubicBezTo>
                    <a:pt x="4" y="5"/>
                    <a:pt x="2" y="5"/>
                    <a:pt x="1" y="6"/>
                  </a:cubicBezTo>
                  <a:cubicBezTo>
                    <a:pt x="4" y="10"/>
                    <a:pt x="2" y="6"/>
                    <a:pt x="4" y="10"/>
                  </a:cubicBezTo>
                  <a:cubicBezTo>
                    <a:pt x="10" y="12"/>
                    <a:pt x="15" y="11"/>
                    <a:pt x="21" y="8"/>
                  </a:cubicBezTo>
                  <a:cubicBezTo>
                    <a:pt x="21" y="0"/>
                    <a:pt x="15" y="0"/>
                    <a:pt x="8"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6" name="Freeform 47">
              <a:extLst>
                <a:ext uri="{FF2B5EF4-FFF2-40B4-BE49-F238E27FC236}">
                  <a16:creationId xmlns:a16="http://schemas.microsoft.com/office/drawing/2014/main" id="{589C6123-D6C6-4808-A3A9-9228F7C0EA88}"/>
                </a:ext>
              </a:extLst>
            </p:cNvPr>
            <p:cNvSpPr>
              <a:spLocks/>
            </p:cNvSpPr>
            <p:nvPr/>
          </p:nvSpPr>
          <p:spPr bwMode="auto">
            <a:xfrm>
              <a:off x="4032501" y="2796208"/>
              <a:ext cx="94842" cy="37937"/>
            </a:xfrm>
            <a:custGeom>
              <a:avLst/>
              <a:gdLst/>
              <a:ahLst/>
              <a:cxnLst>
                <a:cxn ang="0">
                  <a:pos x="3" y="1"/>
                </a:cxn>
                <a:cxn ang="0">
                  <a:pos x="5" y="4"/>
                </a:cxn>
                <a:cxn ang="0">
                  <a:pos x="0" y="5"/>
                </a:cxn>
                <a:cxn ang="0">
                  <a:pos x="13" y="4"/>
                </a:cxn>
                <a:cxn ang="0">
                  <a:pos x="3" y="1"/>
                </a:cxn>
              </a:cxnLst>
              <a:rect l="0" t="0" r="r" b="b"/>
              <a:pathLst>
                <a:path w="13" h="5">
                  <a:moveTo>
                    <a:pt x="3" y="1"/>
                  </a:moveTo>
                  <a:cubicBezTo>
                    <a:pt x="2" y="1"/>
                    <a:pt x="5" y="2"/>
                    <a:pt x="5" y="4"/>
                  </a:cubicBezTo>
                  <a:cubicBezTo>
                    <a:pt x="2" y="5"/>
                    <a:pt x="2" y="3"/>
                    <a:pt x="0" y="5"/>
                  </a:cubicBezTo>
                  <a:cubicBezTo>
                    <a:pt x="6" y="5"/>
                    <a:pt x="8" y="5"/>
                    <a:pt x="13" y="4"/>
                  </a:cubicBezTo>
                  <a:cubicBezTo>
                    <a:pt x="11" y="2"/>
                    <a:pt x="9"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7" name="Freeform 48">
              <a:extLst>
                <a:ext uri="{FF2B5EF4-FFF2-40B4-BE49-F238E27FC236}">
                  <a16:creationId xmlns:a16="http://schemas.microsoft.com/office/drawing/2014/main" id="{4082913C-D159-4E5C-8954-63E91FD82A6D}"/>
                </a:ext>
              </a:extLst>
            </p:cNvPr>
            <p:cNvSpPr>
              <a:spLocks/>
            </p:cNvSpPr>
            <p:nvPr/>
          </p:nvSpPr>
          <p:spPr bwMode="auto">
            <a:xfrm>
              <a:off x="3868109" y="2729817"/>
              <a:ext cx="170716" cy="72712"/>
            </a:xfrm>
            <a:custGeom>
              <a:avLst/>
              <a:gdLst/>
              <a:ahLst/>
              <a:cxnLst>
                <a:cxn ang="0">
                  <a:pos x="0" y="5"/>
                </a:cxn>
                <a:cxn ang="0">
                  <a:pos x="15" y="10"/>
                </a:cxn>
                <a:cxn ang="0">
                  <a:pos x="23" y="9"/>
                </a:cxn>
                <a:cxn ang="0">
                  <a:pos x="0" y="5"/>
                </a:cxn>
              </a:cxnLst>
              <a:rect l="0" t="0" r="r" b="b"/>
              <a:pathLst>
                <a:path w="23" h="10">
                  <a:moveTo>
                    <a:pt x="0" y="5"/>
                  </a:moveTo>
                  <a:cubicBezTo>
                    <a:pt x="7" y="3"/>
                    <a:pt x="13" y="5"/>
                    <a:pt x="15" y="10"/>
                  </a:cubicBezTo>
                  <a:cubicBezTo>
                    <a:pt x="18" y="10"/>
                    <a:pt x="20" y="9"/>
                    <a:pt x="23" y="9"/>
                  </a:cubicBezTo>
                  <a:cubicBezTo>
                    <a:pt x="16" y="4"/>
                    <a:pt x="7" y="0"/>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8" name="Freeform 49">
              <a:extLst>
                <a:ext uri="{FF2B5EF4-FFF2-40B4-BE49-F238E27FC236}">
                  <a16:creationId xmlns:a16="http://schemas.microsoft.com/office/drawing/2014/main" id="{55E43B9E-4C4D-434D-BB38-1DDB4CDDD66B}"/>
                </a:ext>
              </a:extLst>
            </p:cNvPr>
            <p:cNvSpPr>
              <a:spLocks/>
            </p:cNvSpPr>
            <p:nvPr/>
          </p:nvSpPr>
          <p:spPr bwMode="auto">
            <a:xfrm>
              <a:off x="3672104" y="1304031"/>
              <a:ext cx="180199" cy="126456"/>
            </a:xfrm>
            <a:custGeom>
              <a:avLst/>
              <a:gdLst/>
              <a:ahLst/>
              <a:cxnLst>
                <a:cxn ang="0">
                  <a:pos x="6" y="8"/>
                </a:cxn>
                <a:cxn ang="0">
                  <a:pos x="14" y="10"/>
                </a:cxn>
                <a:cxn ang="0">
                  <a:pos x="8" y="14"/>
                </a:cxn>
                <a:cxn ang="0">
                  <a:pos x="12" y="15"/>
                </a:cxn>
                <a:cxn ang="0">
                  <a:pos x="9" y="16"/>
                </a:cxn>
                <a:cxn ang="0">
                  <a:pos x="19" y="11"/>
                </a:cxn>
                <a:cxn ang="0">
                  <a:pos x="24" y="11"/>
                </a:cxn>
                <a:cxn ang="0">
                  <a:pos x="20" y="4"/>
                </a:cxn>
                <a:cxn ang="0">
                  <a:pos x="6" y="0"/>
                </a:cxn>
                <a:cxn ang="0">
                  <a:pos x="6" y="1"/>
                </a:cxn>
                <a:cxn ang="0">
                  <a:pos x="6" y="1"/>
                </a:cxn>
                <a:cxn ang="0">
                  <a:pos x="4" y="3"/>
                </a:cxn>
                <a:cxn ang="0">
                  <a:pos x="6" y="7"/>
                </a:cxn>
                <a:cxn ang="0">
                  <a:pos x="6" y="8"/>
                </a:cxn>
              </a:cxnLst>
              <a:rect l="0" t="0" r="r" b="b"/>
              <a:pathLst>
                <a:path w="24" h="17">
                  <a:moveTo>
                    <a:pt x="6" y="8"/>
                  </a:moveTo>
                  <a:cubicBezTo>
                    <a:pt x="4" y="8"/>
                    <a:pt x="10" y="11"/>
                    <a:pt x="14" y="10"/>
                  </a:cubicBezTo>
                  <a:cubicBezTo>
                    <a:pt x="12" y="11"/>
                    <a:pt x="9" y="13"/>
                    <a:pt x="8" y="14"/>
                  </a:cubicBezTo>
                  <a:cubicBezTo>
                    <a:pt x="9" y="14"/>
                    <a:pt x="10" y="14"/>
                    <a:pt x="12" y="15"/>
                  </a:cubicBezTo>
                  <a:cubicBezTo>
                    <a:pt x="11" y="15"/>
                    <a:pt x="10" y="15"/>
                    <a:pt x="9" y="16"/>
                  </a:cubicBezTo>
                  <a:cubicBezTo>
                    <a:pt x="18" y="16"/>
                    <a:pt x="15" y="17"/>
                    <a:pt x="19" y="11"/>
                  </a:cubicBezTo>
                  <a:cubicBezTo>
                    <a:pt x="19" y="11"/>
                    <a:pt x="22" y="13"/>
                    <a:pt x="24" y="11"/>
                  </a:cubicBezTo>
                  <a:cubicBezTo>
                    <a:pt x="22" y="8"/>
                    <a:pt x="21" y="7"/>
                    <a:pt x="20" y="4"/>
                  </a:cubicBezTo>
                  <a:cubicBezTo>
                    <a:pt x="21" y="4"/>
                    <a:pt x="11" y="1"/>
                    <a:pt x="6" y="0"/>
                  </a:cubicBezTo>
                  <a:cubicBezTo>
                    <a:pt x="6" y="0"/>
                    <a:pt x="6" y="0"/>
                    <a:pt x="6" y="1"/>
                  </a:cubicBezTo>
                  <a:cubicBezTo>
                    <a:pt x="7" y="0"/>
                    <a:pt x="5" y="3"/>
                    <a:pt x="6" y="1"/>
                  </a:cubicBezTo>
                  <a:cubicBezTo>
                    <a:pt x="5" y="1"/>
                    <a:pt x="5" y="1"/>
                    <a:pt x="4" y="3"/>
                  </a:cubicBezTo>
                  <a:cubicBezTo>
                    <a:pt x="4" y="4"/>
                    <a:pt x="5" y="4"/>
                    <a:pt x="6" y="7"/>
                  </a:cubicBezTo>
                  <a:cubicBezTo>
                    <a:pt x="0" y="6"/>
                    <a:pt x="5" y="7"/>
                    <a:pt x="6"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39" name="Freeform 50">
              <a:extLst>
                <a:ext uri="{FF2B5EF4-FFF2-40B4-BE49-F238E27FC236}">
                  <a16:creationId xmlns:a16="http://schemas.microsoft.com/office/drawing/2014/main" id="{29E67611-412A-4AA6-993E-F39FC78FFD9C}"/>
                </a:ext>
              </a:extLst>
            </p:cNvPr>
            <p:cNvSpPr>
              <a:spLocks/>
            </p:cNvSpPr>
            <p:nvPr/>
          </p:nvSpPr>
          <p:spPr bwMode="auto">
            <a:xfrm>
              <a:off x="3672104" y="1474745"/>
              <a:ext cx="278203" cy="82195"/>
            </a:xfrm>
            <a:custGeom>
              <a:avLst/>
              <a:gdLst/>
              <a:ahLst/>
              <a:cxnLst>
                <a:cxn ang="0">
                  <a:pos x="17" y="9"/>
                </a:cxn>
                <a:cxn ang="0">
                  <a:pos x="37" y="7"/>
                </a:cxn>
                <a:cxn ang="0">
                  <a:pos x="12" y="3"/>
                </a:cxn>
                <a:cxn ang="0">
                  <a:pos x="16" y="3"/>
                </a:cxn>
                <a:cxn ang="0">
                  <a:pos x="0" y="0"/>
                </a:cxn>
                <a:cxn ang="0">
                  <a:pos x="17" y="9"/>
                </a:cxn>
              </a:cxnLst>
              <a:rect l="0" t="0" r="r" b="b"/>
              <a:pathLst>
                <a:path w="37" h="11">
                  <a:moveTo>
                    <a:pt x="17" y="9"/>
                  </a:moveTo>
                  <a:cubicBezTo>
                    <a:pt x="24" y="11"/>
                    <a:pt x="31" y="11"/>
                    <a:pt x="37" y="7"/>
                  </a:cubicBezTo>
                  <a:cubicBezTo>
                    <a:pt x="28" y="6"/>
                    <a:pt x="20" y="7"/>
                    <a:pt x="12" y="3"/>
                  </a:cubicBezTo>
                  <a:cubicBezTo>
                    <a:pt x="13" y="3"/>
                    <a:pt x="15" y="3"/>
                    <a:pt x="16" y="3"/>
                  </a:cubicBezTo>
                  <a:cubicBezTo>
                    <a:pt x="10" y="1"/>
                    <a:pt x="7" y="0"/>
                    <a:pt x="0" y="0"/>
                  </a:cubicBezTo>
                  <a:cubicBezTo>
                    <a:pt x="6" y="6"/>
                    <a:pt x="11" y="9"/>
                    <a:pt x="1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0" name="Freeform 51">
              <a:extLst>
                <a:ext uri="{FF2B5EF4-FFF2-40B4-BE49-F238E27FC236}">
                  <a16:creationId xmlns:a16="http://schemas.microsoft.com/office/drawing/2014/main" id="{1F3C87DD-D80C-4284-983C-0B92A5BD6F73}"/>
                </a:ext>
              </a:extLst>
            </p:cNvPr>
            <p:cNvSpPr>
              <a:spLocks/>
            </p:cNvSpPr>
            <p:nvPr/>
          </p:nvSpPr>
          <p:spPr bwMode="auto">
            <a:xfrm>
              <a:off x="3637329" y="1408356"/>
              <a:ext cx="72712" cy="50582"/>
            </a:xfrm>
            <a:custGeom>
              <a:avLst/>
              <a:gdLst/>
              <a:ahLst/>
              <a:cxnLst>
                <a:cxn ang="0">
                  <a:pos x="3" y="1"/>
                </a:cxn>
                <a:cxn ang="0">
                  <a:pos x="10" y="2"/>
                </a:cxn>
                <a:cxn ang="0">
                  <a:pos x="3" y="1"/>
                </a:cxn>
              </a:cxnLst>
              <a:rect l="0" t="0" r="r" b="b"/>
              <a:pathLst>
                <a:path w="10" h="7">
                  <a:moveTo>
                    <a:pt x="3" y="1"/>
                  </a:moveTo>
                  <a:cubicBezTo>
                    <a:pt x="5" y="2"/>
                    <a:pt x="5" y="7"/>
                    <a:pt x="10" y="2"/>
                  </a:cubicBezTo>
                  <a:cubicBezTo>
                    <a:pt x="7" y="0"/>
                    <a:pt x="0"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1" name="Freeform 52">
              <a:extLst>
                <a:ext uri="{FF2B5EF4-FFF2-40B4-BE49-F238E27FC236}">
                  <a16:creationId xmlns:a16="http://schemas.microsoft.com/office/drawing/2014/main" id="{BB8F6DA0-80D1-4494-A224-5FECBF8BE97A}"/>
                </a:ext>
              </a:extLst>
            </p:cNvPr>
            <p:cNvSpPr>
              <a:spLocks/>
            </p:cNvSpPr>
            <p:nvPr/>
          </p:nvSpPr>
          <p:spPr bwMode="auto">
            <a:xfrm>
              <a:off x="3529842" y="1354613"/>
              <a:ext cx="91680" cy="82195"/>
            </a:xfrm>
            <a:custGeom>
              <a:avLst/>
              <a:gdLst/>
              <a:ahLst/>
              <a:cxnLst>
                <a:cxn ang="0">
                  <a:pos x="2" y="9"/>
                </a:cxn>
                <a:cxn ang="0">
                  <a:pos x="12" y="11"/>
                </a:cxn>
                <a:cxn ang="0">
                  <a:pos x="0" y="5"/>
                </a:cxn>
                <a:cxn ang="0">
                  <a:pos x="0" y="5"/>
                </a:cxn>
                <a:cxn ang="0">
                  <a:pos x="2" y="9"/>
                </a:cxn>
              </a:cxnLst>
              <a:rect l="0" t="0" r="r" b="b"/>
              <a:pathLst>
                <a:path w="12" h="11">
                  <a:moveTo>
                    <a:pt x="2" y="9"/>
                  </a:moveTo>
                  <a:cubicBezTo>
                    <a:pt x="6" y="9"/>
                    <a:pt x="9" y="9"/>
                    <a:pt x="12" y="11"/>
                  </a:cubicBezTo>
                  <a:cubicBezTo>
                    <a:pt x="11" y="9"/>
                    <a:pt x="7" y="0"/>
                    <a:pt x="0" y="5"/>
                  </a:cubicBezTo>
                  <a:cubicBezTo>
                    <a:pt x="0" y="5"/>
                    <a:pt x="0" y="5"/>
                    <a:pt x="0" y="5"/>
                  </a:cubicBezTo>
                  <a:cubicBezTo>
                    <a:pt x="6" y="5"/>
                    <a:pt x="2" y="6"/>
                    <a:pt x="2"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2" name="Freeform 53">
              <a:extLst>
                <a:ext uri="{FF2B5EF4-FFF2-40B4-BE49-F238E27FC236}">
                  <a16:creationId xmlns:a16="http://schemas.microsoft.com/office/drawing/2014/main" id="{9CC2F38C-06AC-4AAE-B68F-D9161C17A6C3}"/>
                </a:ext>
              </a:extLst>
            </p:cNvPr>
            <p:cNvSpPr>
              <a:spLocks/>
            </p:cNvSpPr>
            <p:nvPr/>
          </p:nvSpPr>
          <p:spPr bwMode="auto">
            <a:xfrm>
              <a:off x="3583586" y="1468424"/>
              <a:ext cx="88518" cy="66391"/>
            </a:xfrm>
            <a:custGeom>
              <a:avLst/>
              <a:gdLst/>
              <a:ahLst/>
              <a:cxnLst>
                <a:cxn ang="0">
                  <a:pos x="7" y="6"/>
                </a:cxn>
                <a:cxn ang="0">
                  <a:pos x="5" y="9"/>
                </a:cxn>
                <a:cxn ang="0">
                  <a:pos x="11" y="8"/>
                </a:cxn>
                <a:cxn ang="0">
                  <a:pos x="5" y="5"/>
                </a:cxn>
                <a:cxn ang="0">
                  <a:pos x="2" y="2"/>
                </a:cxn>
                <a:cxn ang="0">
                  <a:pos x="0" y="7"/>
                </a:cxn>
                <a:cxn ang="0">
                  <a:pos x="7" y="6"/>
                </a:cxn>
              </a:cxnLst>
              <a:rect l="0" t="0" r="r" b="b"/>
              <a:pathLst>
                <a:path w="12" h="9">
                  <a:moveTo>
                    <a:pt x="7" y="6"/>
                  </a:moveTo>
                  <a:cubicBezTo>
                    <a:pt x="5" y="7"/>
                    <a:pt x="4" y="8"/>
                    <a:pt x="5" y="9"/>
                  </a:cubicBezTo>
                  <a:cubicBezTo>
                    <a:pt x="5" y="8"/>
                    <a:pt x="12" y="9"/>
                    <a:pt x="11" y="8"/>
                  </a:cubicBezTo>
                  <a:cubicBezTo>
                    <a:pt x="7" y="0"/>
                    <a:pt x="9" y="3"/>
                    <a:pt x="5" y="5"/>
                  </a:cubicBezTo>
                  <a:cubicBezTo>
                    <a:pt x="4" y="4"/>
                    <a:pt x="3" y="3"/>
                    <a:pt x="2" y="2"/>
                  </a:cubicBezTo>
                  <a:cubicBezTo>
                    <a:pt x="3" y="5"/>
                    <a:pt x="1" y="4"/>
                    <a:pt x="0" y="7"/>
                  </a:cubicBezTo>
                  <a:cubicBezTo>
                    <a:pt x="2" y="8"/>
                    <a:pt x="5" y="7"/>
                    <a:pt x="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3" name="Freeform 54">
              <a:extLst>
                <a:ext uri="{FF2B5EF4-FFF2-40B4-BE49-F238E27FC236}">
                  <a16:creationId xmlns:a16="http://schemas.microsoft.com/office/drawing/2014/main" id="{13B418E0-4538-43D2-8995-7D360142ECB5}"/>
                </a:ext>
              </a:extLst>
            </p:cNvPr>
            <p:cNvSpPr>
              <a:spLocks/>
            </p:cNvSpPr>
            <p:nvPr/>
          </p:nvSpPr>
          <p:spPr bwMode="auto">
            <a:xfrm>
              <a:off x="3754302" y="1228157"/>
              <a:ext cx="480531" cy="268721"/>
            </a:xfrm>
            <a:custGeom>
              <a:avLst/>
              <a:gdLst/>
              <a:ahLst/>
              <a:cxnLst>
                <a:cxn ang="0">
                  <a:pos x="10" y="9"/>
                </a:cxn>
                <a:cxn ang="0">
                  <a:pos x="5" y="11"/>
                </a:cxn>
                <a:cxn ang="0">
                  <a:pos x="12" y="11"/>
                </a:cxn>
                <a:cxn ang="0">
                  <a:pos x="7" y="13"/>
                </a:cxn>
                <a:cxn ang="0">
                  <a:pos x="13" y="14"/>
                </a:cxn>
                <a:cxn ang="0">
                  <a:pos x="29" y="10"/>
                </a:cxn>
                <a:cxn ang="0">
                  <a:pos x="33" y="12"/>
                </a:cxn>
                <a:cxn ang="0">
                  <a:pos x="20" y="15"/>
                </a:cxn>
                <a:cxn ang="0">
                  <a:pos x="23" y="19"/>
                </a:cxn>
                <a:cxn ang="0">
                  <a:pos x="12" y="15"/>
                </a:cxn>
                <a:cxn ang="0">
                  <a:pos x="11" y="18"/>
                </a:cxn>
                <a:cxn ang="0">
                  <a:pos x="21" y="22"/>
                </a:cxn>
                <a:cxn ang="0">
                  <a:pos x="9" y="25"/>
                </a:cxn>
                <a:cxn ang="0">
                  <a:pos x="15" y="24"/>
                </a:cxn>
                <a:cxn ang="0">
                  <a:pos x="15" y="28"/>
                </a:cxn>
                <a:cxn ang="0">
                  <a:pos x="19" y="27"/>
                </a:cxn>
                <a:cxn ang="0">
                  <a:pos x="8" y="28"/>
                </a:cxn>
                <a:cxn ang="0">
                  <a:pos x="6" y="35"/>
                </a:cxn>
                <a:cxn ang="0">
                  <a:pos x="28" y="34"/>
                </a:cxn>
                <a:cxn ang="0">
                  <a:pos x="23" y="32"/>
                </a:cxn>
                <a:cxn ang="0">
                  <a:pos x="36" y="24"/>
                </a:cxn>
                <a:cxn ang="0">
                  <a:pos x="32" y="23"/>
                </a:cxn>
                <a:cxn ang="0">
                  <a:pos x="32" y="21"/>
                </a:cxn>
                <a:cxn ang="0">
                  <a:pos x="58" y="9"/>
                </a:cxn>
                <a:cxn ang="0">
                  <a:pos x="46" y="11"/>
                </a:cxn>
                <a:cxn ang="0">
                  <a:pos x="64" y="5"/>
                </a:cxn>
                <a:cxn ang="0">
                  <a:pos x="31" y="1"/>
                </a:cxn>
                <a:cxn ang="0">
                  <a:pos x="34" y="4"/>
                </a:cxn>
                <a:cxn ang="0">
                  <a:pos x="19" y="4"/>
                </a:cxn>
                <a:cxn ang="0">
                  <a:pos x="23" y="6"/>
                </a:cxn>
                <a:cxn ang="0">
                  <a:pos x="0" y="8"/>
                </a:cxn>
                <a:cxn ang="0">
                  <a:pos x="10" y="9"/>
                </a:cxn>
              </a:cxnLst>
              <a:rect l="0" t="0" r="r" b="b"/>
              <a:pathLst>
                <a:path w="64" h="36">
                  <a:moveTo>
                    <a:pt x="10" y="9"/>
                  </a:moveTo>
                  <a:cubicBezTo>
                    <a:pt x="8" y="9"/>
                    <a:pt x="7" y="10"/>
                    <a:pt x="5" y="11"/>
                  </a:cubicBezTo>
                  <a:cubicBezTo>
                    <a:pt x="8" y="12"/>
                    <a:pt x="9" y="11"/>
                    <a:pt x="12" y="11"/>
                  </a:cubicBezTo>
                  <a:cubicBezTo>
                    <a:pt x="11" y="12"/>
                    <a:pt x="9" y="12"/>
                    <a:pt x="7" y="13"/>
                  </a:cubicBezTo>
                  <a:cubicBezTo>
                    <a:pt x="9" y="13"/>
                    <a:pt x="14" y="14"/>
                    <a:pt x="13" y="14"/>
                  </a:cubicBezTo>
                  <a:cubicBezTo>
                    <a:pt x="20" y="14"/>
                    <a:pt x="21" y="15"/>
                    <a:pt x="29" y="10"/>
                  </a:cubicBezTo>
                  <a:cubicBezTo>
                    <a:pt x="29" y="10"/>
                    <a:pt x="27" y="11"/>
                    <a:pt x="33" y="12"/>
                  </a:cubicBezTo>
                  <a:cubicBezTo>
                    <a:pt x="29" y="14"/>
                    <a:pt x="25" y="14"/>
                    <a:pt x="20" y="15"/>
                  </a:cubicBezTo>
                  <a:cubicBezTo>
                    <a:pt x="21" y="17"/>
                    <a:pt x="22" y="18"/>
                    <a:pt x="23" y="19"/>
                  </a:cubicBezTo>
                  <a:cubicBezTo>
                    <a:pt x="20" y="18"/>
                    <a:pt x="16" y="17"/>
                    <a:pt x="12" y="15"/>
                  </a:cubicBezTo>
                  <a:cubicBezTo>
                    <a:pt x="14" y="17"/>
                    <a:pt x="13" y="18"/>
                    <a:pt x="11" y="18"/>
                  </a:cubicBezTo>
                  <a:cubicBezTo>
                    <a:pt x="14" y="19"/>
                    <a:pt x="18" y="21"/>
                    <a:pt x="21" y="22"/>
                  </a:cubicBezTo>
                  <a:cubicBezTo>
                    <a:pt x="19" y="22"/>
                    <a:pt x="12" y="25"/>
                    <a:pt x="9" y="25"/>
                  </a:cubicBezTo>
                  <a:cubicBezTo>
                    <a:pt x="12" y="26"/>
                    <a:pt x="11" y="25"/>
                    <a:pt x="15" y="24"/>
                  </a:cubicBezTo>
                  <a:cubicBezTo>
                    <a:pt x="16" y="27"/>
                    <a:pt x="16" y="27"/>
                    <a:pt x="15" y="28"/>
                  </a:cubicBezTo>
                  <a:cubicBezTo>
                    <a:pt x="15" y="27"/>
                    <a:pt x="16" y="27"/>
                    <a:pt x="19" y="27"/>
                  </a:cubicBezTo>
                  <a:cubicBezTo>
                    <a:pt x="16" y="27"/>
                    <a:pt x="12" y="29"/>
                    <a:pt x="8" y="28"/>
                  </a:cubicBezTo>
                  <a:cubicBezTo>
                    <a:pt x="7" y="29"/>
                    <a:pt x="7" y="32"/>
                    <a:pt x="6" y="35"/>
                  </a:cubicBezTo>
                  <a:cubicBezTo>
                    <a:pt x="13" y="36"/>
                    <a:pt x="21" y="35"/>
                    <a:pt x="28" y="34"/>
                  </a:cubicBezTo>
                  <a:cubicBezTo>
                    <a:pt x="23" y="31"/>
                    <a:pt x="29" y="34"/>
                    <a:pt x="23" y="32"/>
                  </a:cubicBezTo>
                  <a:cubicBezTo>
                    <a:pt x="31" y="29"/>
                    <a:pt x="31" y="28"/>
                    <a:pt x="36" y="24"/>
                  </a:cubicBezTo>
                  <a:cubicBezTo>
                    <a:pt x="35" y="23"/>
                    <a:pt x="34" y="23"/>
                    <a:pt x="32" y="23"/>
                  </a:cubicBezTo>
                  <a:cubicBezTo>
                    <a:pt x="35" y="22"/>
                    <a:pt x="35" y="21"/>
                    <a:pt x="32" y="21"/>
                  </a:cubicBezTo>
                  <a:cubicBezTo>
                    <a:pt x="41" y="19"/>
                    <a:pt x="50" y="15"/>
                    <a:pt x="58" y="9"/>
                  </a:cubicBezTo>
                  <a:cubicBezTo>
                    <a:pt x="54" y="10"/>
                    <a:pt x="50" y="11"/>
                    <a:pt x="46" y="11"/>
                  </a:cubicBezTo>
                  <a:cubicBezTo>
                    <a:pt x="51" y="7"/>
                    <a:pt x="54" y="6"/>
                    <a:pt x="64" y="5"/>
                  </a:cubicBezTo>
                  <a:cubicBezTo>
                    <a:pt x="51" y="1"/>
                    <a:pt x="46" y="0"/>
                    <a:pt x="31" y="1"/>
                  </a:cubicBezTo>
                  <a:cubicBezTo>
                    <a:pt x="32" y="2"/>
                    <a:pt x="33" y="3"/>
                    <a:pt x="34" y="4"/>
                  </a:cubicBezTo>
                  <a:cubicBezTo>
                    <a:pt x="26" y="3"/>
                    <a:pt x="26" y="3"/>
                    <a:pt x="19" y="4"/>
                  </a:cubicBezTo>
                  <a:cubicBezTo>
                    <a:pt x="20" y="5"/>
                    <a:pt x="21" y="5"/>
                    <a:pt x="23" y="6"/>
                  </a:cubicBezTo>
                  <a:cubicBezTo>
                    <a:pt x="14" y="4"/>
                    <a:pt x="9" y="4"/>
                    <a:pt x="0" y="8"/>
                  </a:cubicBezTo>
                  <a:cubicBezTo>
                    <a:pt x="4" y="9"/>
                    <a:pt x="5" y="9"/>
                    <a:pt x="10"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4" name="Freeform 55">
              <a:extLst>
                <a:ext uri="{FF2B5EF4-FFF2-40B4-BE49-F238E27FC236}">
                  <a16:creationId xmlns:a16="http://schemas.microsoft.com/office/drawing/2014/main" id="{2692E32B-DB82-46CF-A822-EDFBE5A43F4E}"/>
                </a:ext>
              </a:extLst>
            </p:cNvPr>
            <p:cNvSpPr>
              <a:spLocks/>
            </p:cNvSpPr>
            <p:nvPr/>
          </p:nvSpPr>
          <p:spPr bwMode="auto">
            <a:xfrm>
              <a:off x="5113695" y="2005859"/>
              <a:ext cx="135941" cy="199168"/>
            </a:xfrm>
            <a:custGeom>
              <a:avLst/>
              <a:gdLst/>
              <a:ahLst/>
              <a:cxnLst>
                <a:cxn ang="0">
                  <a:pos x="3" y="10"/>
                </a:cxn>
                <a:cxn ang="0">
                  <a:pos x="5" y="9"/>
                </a:cxn>
                <a:cxn ang="0">
                  <a:pos x="4" y="13"/>
                </a:cxn>
                <a:cxn ang="0">
                  <a:pos x="4" y="23"/>
                </a:cxn>
                <a:cxn ang="0">
                  <a:pos x="8" y="22"/>
                </a:cxn>
                <a:cxn ang="0">
                  <a:pos x="3" y="27"/>
                </a:cxn>
                <a:cxn ang="0">
                  <a:pos x="18" y="24"/>
                </a:cxn>
                <a:cxn ang="0">
                  <a:pos x="7" y="9"/>
                </a:cxn>
                <a:cxn ang="0">
                  <a:pos x="10" y="3"/>
                </a:cxn>
                <a:cxn ang="0">
                  <a:pos x="6" y="3"/>
                </a:cxn>
                <a:cxn ang="0">
                  <a:pos x="7" y="0"/>
                </a:cxn>
                <a:cxn ang="0">
                  <a:pos x="2" y="8"/>
                </a:cxn>
                <a:cxn ang="0">
                  <a:pos x="3" y="10"/>
                </a:cxn>
              </a:cxnLst>
              <a:rect l="0" t="0" r="r" b="b"/>
              <a:pathLst>
                <a:path w="18" h="27">
                  <a:moveTo>
                    <a:pt x="3" y="10"/>
                  </a:moveTo>
                  <a:cubicBezTo>
                    <a:pt x="7" y="9"/>
                    <a:pt x="0" y="9"/>
                    <a:pt x="5" y="9"/>
                  </a:cubicBezTo>
                  <a:cubicBezTo>
                    <a:pt x="4" y="10"/>
                    <a:pt x="3" y="11"/>
                    <a:pt x="4" y="13"/>
                  </a:cubicBezTo>
                  <a:cubicBezTo>
                    <a:pt x="6" y="16"/>
                    <a:pt x="10" y="14"/>
                    <a:pt x="4" y="23"/>
                  </a:cubicBezTo>
                  <a:cubicBezTo>
                    <a:pt x="4" y="21"/>
                    <a:pt x="9" y="23"/>
                    <a:pt x="8" y="22"/>
                  </a:cubicBezTo>
                  <a:cubicBezTo>
                    <a:pt x="7" y="23"/>
                    <a:pt x="4" y="25"/>
                    <a:pt x="3" y="27"/>
                  </a:cubicBezTo>
                  <a:cubicBezTo>
                    <a:pt x="7" y="27"/>
                    <a:pt x="12" y="25"/>
                    <a:pt x="18" y="24"/>
                  </a:cubicBezTo>
                  <a:cubicBezTo>
                    <a:pt x="17" y="20"/>
                    <a:pt x="15" y="14"/>
                    <a:pt x="7" y="9"/>
                  </a:cubicBezTo>
                  <a:cubicBezTo>
                    <a:pt x="7" y="7"/>
                    <a:pt x="9" y="5"/>
                    <a:pt x="10" y="3"/>
                  </a:cubicBezTo>
                  <a:cubicBezTo>
                    <a:pt x="8" y="3"/>
                    <a:pt x="7" y="3"/>
                    <a:pt x="6" y="3"/>
                  </a:cubicBezTo>
                  <a:cubicBezTo>
                    <a:pt x="6" y="2"/>
                    <a:pt x="7" y="1"/>
                    <a:pt x="7" y="0"/>
                  </a:cubicBezTo>
                  <a:cubicBezTo>
                    <a:pt x="2" y="1"/>
                    <a:pt x="2" y="4"/>
                    <a:pt x="2" y="8"/>
                  </a:cubicBezTo>
                  <a:cubicBezTo>
                    <a:pt x="3" y="8"/>
                    <a:pt x="4" y="5"/>
                    <a:pt x="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5" name="Freeform 56">
              <a:extLst>
                <a:ext uri="{FF2B5EF4-FFF2-40B4-BE49-F238E27FC236}">
                  <a16:creationId xmlns:a16="http://schemas.microsoft.com/office/drawing/2014/main" id="{A6A7B4DB-28B2-44F9-A573-14E25D8066D3}"/>
                </a:ext>
              </a:extLst>
            </p:cNvPr>
            <p:cNvSpPr>
              <a:spLocks/>
            </p:cNvSpPr>
            <p:nvPr/>
          </p:nvSpPr>
          <p:spPr bwMode="auto">
            <a:xfrm>
              <a:off x="5053631" y="2027989"/>
              <a:ext cx="142265" cy="132779"/>
            </a:xfrm>
            <a:custGeom>
              <a:avLst/>
              <a:gdLst/>
              <a:ahLst/>
              <a:cxnLst>
                <a:cxn ang="0">
                  <a:pos x="1" y="18"/>
                </a:cxn>
                <a:cxn ang="0">
                  <a:pos x="1" y="18"/>
                </a:cxn>
              </a:cxnLst>
              <a:rect l="0" t="0" r="r" b="b"/>
              <a:pathLst>
                <a:path w="19" h="18">
                  <a:moveTo>
                    <a:pt x="1" y="18"/>
                  </a:moveTo>
                  <a:cubicBezTo>
                    <a:pt x="19" y="16"/>
                    <a:pt x="0" y="0"/>
                    <a:pt x="1"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6" name="Freeform 57">
              <a:extLst>
                <a:ext uri="{FF2B5EF4-FFF2-40B4-BE49-F238E27FC236}">
                  <a16:creationId xmlns:a16="http://schemas.microsoft.com/office/drawing/2014/main" id="{37D8AB73-ABA7-4989-8DBF-48F60455A267}"/>
                </a:ext>
              </a:extLst>
            </p:cNvPr>
            <p:cNvSpPr>
              <a:spLocks/>
            </p:cNvSpPr>
            <p:nvPr/>
          </p:nvSpPr>
          <p:spPr bwMode="auto">
            <a:xfrm>
              <a:off x="5063114" y="1661268"/>
              <a:ext cx="1021127" cy="1337270"/>
            </a:xfrm>
            <a:custGeom>
              <a:avLst/>
              <a:gdLst/>
              <a:ahLst/>
              <a:cxnLst>
                <a:cxn ang="0">
                  <a:pos x="102" y="28"/>
                </a:cxn>
                <a:cxn ang="0">
                  <a:pos x="107" y="18"/>
                </a:cxn>
                <a:cxn ang="0">
                  <a:pos x="88" y="3"/>
                </a:cxn>
                <a:cxn ang="0">
                  <a:pos x="64" y="3"/>
                </a:cxn>
                <a:cxn ang="0">
                  <a:pos x="61" y="6"/>
                </a:cxn>
                <a:cxn ang="0">
                  <a:pos x="61" y="6"/>
                </a:cxn>
                <a:cxn ang="0">
                  <a:pos x="32" y="37"/>
                </a:cxn>
                <a:cxn ang="0">
                  <a:pos x="33" y="38"/>
                </a:cxn>
                <a:cxn ang="0">
                  <a:pos x="36" y="40"/>
                </a:cxn>
                <a:cxn ang="0">
                  <a:pos x="50" y="57"/>
                </a:cxn>
                <a:cxn ang="0">
                  <a:pos x="57" y="43"/>
                </a:cxn>
                <a:cxn ang="0">
                  <a:pos x="76" y="24"/>
                </a:cxn>
                <a:cxn ang="0">
                  <a:pos x="87" y="41"/>
                </a:cxn>
                <a:cxn ang="0">
                  <a:pos x="73" y="51"/>
                </a:cxn>
                <a:cxn ang="0">
                  <a:pos x="51" y="60"/>
                </a:cxn>
                <a:cxn ang="0">
                  <a:pos x="51" y="60"/>
                </a:cxn>
                <a:cxn ang="0">
                  <a:pos x="45" y="59"/>
                </a:cxn>
                <a:cxn ang="0">
                  <a:pos x="43" y="57"/>
                </a:cxn>
                <a:cxn ang="0">
                  <a:pos x="43" y="57"/>
                </a:cxn>
                <a:cxn ang="0">
                  <a:pos x="43" y="57"/>
                </a:cxn>
                <a:cxn ang="0">
                  <a:pos x="43" y="57"/>
                </a:cxn>
                <a:cxn ang="0">
                  <a:pos x="43" y="50"/>
                </a:cxn>
                <a:cxn ang="0">
                  <a:pos x="32" y="63"/>
                </a:cxn>
                <a:cxn ang="0">
                  <a:pos x="3" y="96"/>
                </a:cxn>
                <a:cxn ang="0">
                  <a:pos x="19" y="108"/>
                </a:cxn>
                <a:cxn ang="0">
                  <a:pos x="61" y="101"/>
                </a:cxn>
                <a:cxn ang="0">
                  <a:pos x="51" y="85"/>
                </a:cxn>
                <a:cxn ang="0">
                  <a:pos x="67" y="107"/>
                </a:cxn>
                <a:cxn ang="0">
                  <a:pos x="71" y="111"/>
                </a:cxn>
                <a:cxn ang="0">
                  <a:pos x="86" y="99"/>
                </a:cxn>
                <a:cxn ang="0">
                  <a:pos x="98" y="110"/>
                </a:cxn>
                <a:cxn ang="0">
                  <a:pos x="96" y="129"/>
                </a:cxn>
                <a:cxn ang="0">
                  <a:pos x="131" y="137"/>
                </a:cxn>
                <a:cxn ang="0">
                  <a:pos x="129" y="128"/>
                </a:cxn>
                <a:cxn ang="0">
                  <a:pos x="126" y="96"/>
                </a:cxn>
                <a:cxn ang="0">
                  <a:pos x="130" y="78"/>
                </a:cxn>
                <a:cxn ang="0">
                  <a:pos x="110" y="24"/>
                </a:cxn>
                <a:cxn ang="0">
                  <a:pos x="108" y="20"/>
                </a:cxn>
              </a:cxnLst>
              <a:rect l="0" t="0" r="r" b="b"/>
              <a:pathLst>
                <a:path w="137" h="179">
                  <a:moveTo>
                    <a:pt x="100" y="24"/>
                  </a:moveTo>
                  <a:cubicBezTo>
                    <a:pt x="101" y="28"/>
                    <a:pt x="103" y="23"/>
                    <a:pt x="102" y="28"/>
                  </a:cubicBezTo>
                  <a:cubicBezTo>
                    <a:pt x="98" y="25"/>
                    <a:pt x="93" y="20"/>
                    <a:pt x="90" y="15"/>
                  </a:cubicBezTo>
                  <a:cubicBezTo>
                    <a:pt x="96" y="18"/>
                    <a:pt x="102" y="17"/>
                    <a:pt x="107" y="18"/>
                  </a:cubicBezTo>
                  <a:cubicBezTo>
                    <a:pt x="101" y="7"/>
                    <a:pt x="93" y="4"/>
                    <a:pt x="83" y="3"/>
                  </a:cubicBezTo>
                  <a:cubicBezTo>
                    <a:pt x="85" y="3"/>
                    <a:pt x="86" y="3"/>
                    <a:pt x="88" y="3"/>
                  </a:cubicBezTo>
                  <a:cubicBezTo>
                    <a:pt x="80" y="0"/>
                    <a:pt x="77" y="1"/>
                    <a:pt x="69" y="1"/>
                  </a:cubicBezTo>
                  <a:cubicBezTo>
                    <a:pt x="67" y="4"/>
                    <a:pt x="70" y="5"/>
                    <a:pt x="64" y="3"/>
                  </a:cubicBezTo>
                  <a:cubicBezTo>
                    <a:pt x="63" y="4"/>
                    <a:pt x="63" y="5"/>
                    <a:pt x="62" y="4"/>
                  </a:cubicBezTo>
                  <a:cubicBezTo>
                    <a:pt x="62" y="4"/>
                    <a:pt x="61" y="5"/>
                    <a:pt x="61" y="6"/>
                  </a:cubicBezTo>
                  <a:cubicBezTo>
                    <a:pt x="61" y="6"/>
                    <a:pt x="62" y="6"/>
                    <a:pt x="62" y="6"/>
                  </a:cubicBezTo>
                  <a:cubicBezTo>
                    <a:pt x="61" y="6"/>
                    <a:pt x="61" y="6"/>
                    <a:pt x="61" y="6"/>
                  </a:cubicBezTo>
                  <a:cubicBezTo>
                    <a:pt x="57" y="12"/>
                    <a:pt x="44" y="23"/>
                    <a:pt x="45" y="28"/>
                  </a:cubicBezTo>
                  <a:cubicBezTo>
                    <a:pt x="37" y="30"/>
                    <a:pt x="36" y="33"/>
                    <a:pt x="32" y="37"/>
                  </a:cubicBezTo>
                  <a:cubicBezTo>
                    <a:pt x="34" y="38"/>
                    <a:pt x="35" y="36"/>
                    <a:pt x="37" y="37"/>
                  </a:cubicBezTo>
                  <a:cubicBezTo>
                    <a:pt x="37" y="37"/>
                    <a:pt x="33" y="40"/>
                    <a:pt x="33" y="38"/>
                  </a:cubicBezTo>
                  <a:cubicBezTo>
                    <a:pt x="32" y="39"/>
                    <a:pt x="33" y="41"/>
                    <a:pt x="33" y="42"/>
                  </a:cubicBezTo>
                  <a:cubicBezTo>
                    <a:pt x="34" y="39"/>
                    <a:pt x="35" y="39"/>
                    <a:pt x="36" y="40"/>
                  </a:cubicBezTo>
                  <a:cubicBezTo>
                    <a:pt x="33" y="48"/>
                    <a:pt x="36" y="48"/>
                    <a:pt x="44" y="42"/>
                  </a:cubicBezTo>
                  <a:cubicBezTo>
                    <a:pt x="45" y="47"/>
                    <a:pt x="49" y="52"/>
                    <a:pt x="50" y="57"/>
                  </a:cubicBezTo>
                  <a:cubicBezTo>
                    <a:pt x="54" y="53"/>
                    <a:pt x="58" y="48"/>
                    <a:pt x="60" y="44"/>
                  </a:cubicBezTo>
                  <a:cubicBezTo>
                    <a:pt x="59" y="44"/>
                    <a:pt x="58" y="44"/>
                    <a:pt x="57" y="43"/>
                  </a:cubicBezTo>
                  <a:cubicBezTo>
                    <a:pt x="58" y="43"/>
                    <a:pt x="60" y="43"/>
                    <a:pt x="61" y="43"/>
                  </a:cubicBezTo>
                  <a:cubicBezTo>
                    <a:pt x="55" y="34"/>
                    <a:pt x="67" y="17"/>
                    <a:pt x="76" y="24"/>
                  </a:cubicBezTo>
                  <a:cubicBezTo>
                    <a:pt x="60" y="32"/>
                    <a:pt x="68" y="41"/>
                    <a:pt x="80" y="41"/>
                  </a:cubicBezTo>
                  <a:cubicBezTo>
                    <a:pt x="82" y="41"/>
                    <a:pt x="84" y="41"/>
                    <a:pt x="87" y="41"/>
                  </a:cubicBezTo>
                  <a:cubicBezTo>
                    <a:pt x="84" y="41"/>
                    <a:pt x="82" y="41"/>
                    <a:pt x="80" y="41"/>
                  </a:cubicBezTo>
                  <a:cubicBezTo>
                    <a:pt x="75" y="42"/>
                    <a:pt x="72" y="45"/>
                    <a:pt x="73" y="51"/>
                  </a:cubicBezTo>
                  <a:cubicBezTo>
                    <a:pt x="67" y="54"/>
                    <a:pt x="71" y="51"/>
                    <a:pt x="67" y="58"/>
                  </a:cubicBezTo>
                  <a:cubicBezTo>
                    <a:pt x="64" y="59"/>
                    <a:pt x="57" y="61"/>
                    <a:pt x="51" y="60"/>
                  </a:cubicBezTo>
                  <a:cubicBezTo>
                    <a:pt x="51" y="60"/>
                    <a:pt x="51" y="60"/>
                    <a:pt x="51" y="61"/>
                  </a:cubicBezTo>
                  <a:cubicBezTo>
                    <a:pt x="51" y="60"/>
                    <a:pt x="51" y="60"/>
                    <a:pt x="51" y="60"/>
                  </a:cubicBezTo>
                  <a:cubicBezTo>
                    <a:pt x="49" y="60"/>
                    <a:pt x="47" y="60"/>
                    <a:pt x="46" y="59"/>
                  </a:cubicBezTo>
                  <a:cubicBezTo>
                    <a:pt x="46" y="59"/>
                    <a:pt x="45" y="59"/>
                    <a:pt x="45" y="59"/>
                  </a:cubicBezTo>
                  <a:cubicBezTo>
                    <a:pt x="45" y="59"/>
                    <a:pt x="46" y="59"/>
                    <a:pt x="46" y="59"/>
                  </a:cubicBezTo>
                  <a:cubicBezTo>
                    <a:pt x="45" y="59"/>
                    <a:pt x="44" y="58"/>
                    <a:pt x="43" y="57"/>
                  </a:cubicBezTo>
                  <a:cubicBezTo>
                    <a:pt x="43" y="57"/>
                    <a:pt x="43" y="57"/>
                    <a:pt x="43" y="57"/>
                  </a:cubicBezTo>
                  <a:cubicBezTo>
                    <a:pt x="43" y="57"/>
                    <a:pt x="43" y="57"/>
                    <a:pt x="43" y="57"/>
                  </a:cubicBezTo>
                  <a:cubicBezTo>
                    <a:pt x="43" y="57"/>
                    <a:pt x="42" y="56"/>
                    <a:pt x="42" y="56"/>
                  </a:cubicBezTo>
                  <a:cubicBezTo>
                    <a:pt x="42" y="56"/>
                    <a:pt x="42" y="57"/>
                    <a:pt x="43" y="57"/>
                  </a:cubicBezTo>
                  <a:cubicBezTo>
                    <a:pt x="43" y="57"/>
                    <a:pt x="43" y="57"/>
                    <a:pt x="43" y="57"/>
                  </a:cubicBezTo>
                  <a:cubicBezTo>
                    <a:pt x="43" y="57"/>
                    <a:pt x="43" y="57"/>
                    <a:pt x="43" y="57"/>
                  </a:cubicBezTo>
                  <a:cubicBezTo>
                    <a:pt x="44" y="58"/>
                    <a:pt x="44" y="57"/>
                    <a:pt x="45" y="57"/>
                  </a:cubicBezTo>
                  <a:cubicBezTo>
                    <a:pt x="44" y="54"/>
                    <a:pt x="42" y="53"/>
                    <a:pt x="43" y="50"/>
                  </a:cubicBezTo>
                  <a:cubicBezTo>
                    <a:pt x="42" y="56"/>
                    <a:pt x="38" y="64"/>
                    <a:pt x="32" y="66"/>
                  </a:cubicBezTo>
                  <a:cubicBezTo>
                    <a:pt x="32" y="65"/>
                    <a:pt x="33" y="64"/>
                    <a:pt x="32" y="63"/>
                  </a:cubicBezTo>
                  <a:cubicBezTo>
                    <a:pt x="28" y="72"/>
                    <a:pt x="20" y="76"/>
                    <a:pt x="11" y="78"/>
                  </a:cubicBezTo>
                  <a:cubicBezTo>
                    <a:pt x="33" y="91"/>
                    <a:pt x="5" y="90"/>
                    <a:pt x="3" y="96"/>
                  </a:cubicBezTo>
                  <a:cubicBezTo>
                    <a:pt x="0" y="103"/>
                    <a:pt x="5" y="110"/>
                    <a:pt x="10" y="112"/>
                  </a:cubicBezTo>
                  <a:cubicBezTo>
                    <a:pt x="13" y="110"/>
                    <a:pt x="17" y="108"/>
                    <a:pt x="19" y="108"/>
                  </a:cubicBezTo>
                  <a:cubicBezTo>
                    <a:pt x="32" y="92"/>
                    <a:pt x="46" y="83"/>
                    <a:pt x="56" y="106"/>
                  </a:cubicBezTo>
                  <a:cubicBezTo>
                    <a:pt x="57" y="105"/>
                    <a:pt x="60" y="101"/>
                    <a:pt x="61" y="101"/>
                  </a:cubicBezTo>
                  <a:cubicBezTo>
                    <a:pt x="54" y="97"/>
                    <a:pt x="52" y="92"/>
                    <a:pt x="48" y="86"/>
                  </a:cubicBezTo>
                  <a:cubicBezTo>
                    <a:pt x="49" y="86"/>
                    <a:pt x="50" y="86"/>
                    <a:pt x="51" y="85"/>
                  </a:cubicBezTo>
                  <a:cubicBezTo>
                    <a:pt x="55" y="89"/>
                    <a:pt x="65" y="100"/>
                    <a:pt x="70" y="107"/>
                  </a:cubicBezTo>
                  <a:cubicBezTo>
                    <a:pt x="69" y="106"/>
                    <a:pt x="68" y="106"/>
                    <a:pt x="67" y="107"/>
                  </a:cubicBezTo>
                  <a:cubicBezTo>
                    <a:pt x="68" y="109"/>
                    <a:pt x="70" y="110"/>
                    <a:pt x="70" y="111"/>
                  </a:cubicBezTo>
                  <a:cubicBezTo>
                    <a:pt x="70" y="110"/>
                    <a:pt x="70" y="110"/>
                    <a:pt x="71" y="111"/>
                  </a:cubicBezTo>
                  <a:cubicBezTo>
                    <a:pt x="71" y="106"/>
                    <a:pt x="73" y="107"/>
                    <a:pt x="71" y="100"/>
                  </a:cubicBezTo>
                  <a:cubicBezTo>
                    <a:pt x="73" y="100"/>
                    <a:pt x="78" y="99"/>
                    <a:pt x="86" y="99"/>
                  </a:cubicBezTo>
                  <a:cubicBezTo>
                    <a:pt x="83" y="100"/>
                    <a:pt x="81" y="100"/>
                    <a:pt x="78" y="102"/>
                  </a:cubicBezTo>
                  <a:cubicBezTo>
                    <a:pt x="79" y="110"/>
                    <a:pt x="88" y="114"/>
                    <a:pt x="98" y="110"/>
                  </a:cubicBezTo>
                  <a:cubicBezTo>
                    <a:pt x="95" y="119"/>
                    <a:pt x="88" y="126"/>
                    <a:pt x="95" y="133"/>
                  </a:cubicBezTo>
                  <a:cubicBezTo>
                    <a:pt x="95" y="131"/>
                    <a:pt x="95" y="130"/>
                    <a:pt x="96" y="129"/>
                  </a:cubicBezTo>
                  <a:cubicBezTo>
                    <a:pt x="101" y="140"/>
                    <a:pt x="108" y="153"/>
                    <a:pt x="114" y="166"/>
                  </a:cubicBezTo>
                  <a:cubicBezTo>
                    <a:pt x="120" y="179"/>
                    <a:pt x="137" y="150"/>
                    <a:pt x="131" y="137"/>
                  </a:cubicBezTo>
                  <a:cubicBezTo>
                    <a:pt x="130" y="138"/>
                    <a:pt x="130" y="139"/>
                    <a:pt x="130" y="140"/>
                  </a:cubicBezTo>
                  <a:cubicBezTo>
                    <a:pt x="123" y="132"/>
                    <a:pt x="126" y="131"/>
                    <a:pt x="129" y="128"/>
                  </a:cubicBezTo>
                  <a:cubicBezTo>
                    <a:pt x="131" y="131"/>
                    <a:pt x="132" y="133"/>
                    <a:pt x="135" y="135"/>
                  </a:cubicBezTo>
                  <a:cubicBezTo>
                    <a:pt x="136" y="120"/>
                    <a:pt x="132" y="107"/>
                    <a:pt x="126" y="96"/>
                  </a:cubicBezTo>
                  <a:cubicBezTo>
                    <a:pt x="122" y="89"/>
                    <a:pt x="120" y="86"/>
                    <a:pt x="128" y="83"/>
                  </a:cubicBezTo>
                  <a:cubicBezTo>
                    <a:pt x="129" y="82"/>
                    <a:pt x="130" y="80"/>
                    <a:pt x="130" y="78"/>
                  </a:cubicBezTo>
                  <a:cubicBezTo>
                    <a:pt x="128" y="65"/>
                    <a:pt x="124" y="53"/>
                    <a:pt x="119" y="41"/>
                  </a:cubicBezTo>
                  <a:cubicBezTo>
                    <a:pt x="115" y="34"/>
                    <a:pt x="112" y="28"/>
                    <a:pt x="110" y="24"/>
                  </a:cubicBezTo>
                  <a:cubicBezTo>
                    <a:pt x="110" y="23"/>
                    <a:pt x="109" y="22"/>
                    <a:pt x="109" y="21"/>
                  </a:cubicBezTo>
                  <a:cubicBezTo>
                    <a:pt x="109" y="21"/>
                    <a:pt x="108" y="21"/>
                    <a:pt x="108" y="20"/>
                  </a:cubicBezTo>
                  <a:cubicBezTo>
                    <a:pt x="104" y="28"/>
                    <a:pt x="108" y="20"/>
                    <a:pt x="100"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7" name="Freeform 58">
              <a:extLst>
                <a:ext uri="{FF2B5EF4-FFF2-40B4-BE49-F238E27FC236}">
                  <a16:creationId xmlns:a16="http://schemas.microsoft.com/office/drawing/2014/main" id="{251D1FD8-90A1-4C3A-983C-3B53CFAC8C72}"/>
                </a:ext>
              </a:extLst>
            </p:cNvPr>
            <p:cNvSpPr>
              <a:spLocks noEditPoints="1"/>
            </p:cNvSpPr>
            <p:nvPr/>
          </p:nvSpPr>
          <p:spPr bwMode="auto">
            <a:xfrm>
              <a:off x="4905043" y="2385226"/>
              <a:ext cx="1172874" cy="1365721"/>
            </a:xfrm>
            <a:custGeom>
              <a:avLst/>
              <a:gdLst/>
              <a:ahLst/>
              <a:cxnLst>
                <a:cxn ang="0">
                  <a:pos x="127" y="115"/>
                </a:cxn>
                <a:cxn ang="0">
                  <a:pos x="146" y="75"/>
                </a:cxn>
                <a:cxn ang="0">
                  <a:pos x="133" y="75"/>
                </a:cxn>
                <a:cxn ang="0">
                  <a:pos x="84" y="29"/>
                </a:cxn>
                <a:cxn ang="0">
                  <a:pos x="40" y="11"/>
                </a:cxn>
                <a:cxn ang="0">
                  <a:pos x="40" y="11"/>
                </a:cxn>
                <a:cxn ang="0">
                  <a:pos x="31" y="15"/>
                </a:cxn>
                <a:cxn ang="0">
                  <a:pos x="29" y="16"/>
                </a:cxn>
                <a:cxn ang="0">
                  <a:pos x="6" y="72"/>
                </a:cxn>
                <a:cxn ang="0">
                  <a:pos x="35" y="90"/>
                </a:cxn>
                <a:cxn ang="0">
                  <a:pos x="62" y="99"/>
                </a:cxn>
                <a:cxn ang="0">
                  <a:pos x="71" y="123"/>
                </a:cxn>
                <a:cxn ang="0">
                  <a:pos x="67" y="142"/>
                </a:cxn>
                <a:cxn ang="0">
                  <a:pos x="83" y="183"/>
                </a:cxn>
                <a:cxn ang="0">
                  <a:pos x="84" y="182"/>
                </a:cxn>
                <a:cxn ang="0">
                  <a:pos x="128" y="129"/>
                </a:cxn>
                <a:cxn ang="0">
                  <a:pos x="129" y="127"/>
                </a:cxn>
                <a:cxn ang="0">
                  <a:pos x="127" y="115"/>
                </a:cxn>
                <a:cxn ang="0">
                  <a:pos x="110" y="97"/>
                </a:cxn>
                <a:cxn ang="0">
                  <a:pos x="110" y="97"/>
                </a:cxn>
                <a:cxn ang="0">
                  <a:pos x="114" y="106"/>
                </a:cxn>
                <a:cxn ang="0">
                  <a:pos x="114" y="106"/>
                </a:cxn>
                <a:cxn ang="0">
                  <a:pos x="119" y="93"/>
                </a:cxn>
                <a:cxn ang="0">
                  <a:pos x="119" y="93"/>
                </a:cxn>
              </a:cxnLst>
              <a:rect l="0" t="0" r="r" b="b"/>
              <a:pathLst>
                <a:path w="157" h="183">
                  <a:moveTo>
                    <a:pt x="127" y="115"/>
                  </a:moveTo>
                  <a:cubicBezTo>
                    <a:pt x="130" y="108"/>
                    <a:pt x="157" y="76"/>
                    <a:pt x="146" y="75"/>
                  </a:cubicBezTo>
                  <a:cubicBezTo>
                    <a:pt x="141" y="77"/>
                    <a:pt x="138" y="77"/>
                    <a:pt x="133" y="75"/>
                  </a:cubicBezTo>
                  <a:cubicBezTo>
                    <a:pt x="129" y="65"/>
                    <a:pt x="99" y="0"/>
                    <a:pt x="84" y="29"/>
                  </a:cubicBezTo>
                  <a:cubicBezTo>
                    <a:pt x="67" y="26"/>
                    <a:pt x="59" y="6"/>
                    <a:pt x="40" y="11"/>
                  </a:cubicBezTo>
                  <a:cubicBezTo>
                    <a:pt x="40" y="11"/>
                    <a:pt x="40" y="11"/>
                    <a:pt x="40" y="11"/>
                  </a:cubicBezTo>
                  <a:cubicBezTo>
                    <a:pt x="37" y="15"/>
                    <a:pt x="34" y="16"/>
                    <a:pt x="31" y="15"/>
                  </a:cubicBezTo>
                  <a:cubicBezTo>
                    <a:pt x="30" y="15"/>
                    <a:pt x="30" y="15"/>
                    <a:pt x="29" y="16"/>
                  </a:cubicBezTo>
                  <a:cubicBezTo>
                    <a:pt x="17" y="24"/>
                    <a:pt x="0" y="57"/>
                    <a:pt x="6" y="72"/>
                  </a:cubicBezTo>
                  <a:cubicBezTo>
                    <a:pt x="10" y="84"/>
                    <a:pt x="23" y="90"/>
                    <a:pt x="35" y="90"/>
                  </a:cubicBezTo>
                  <a:cubicBezTo>
                    <a:pt x="43" y="90"/>
                    <a:pt x="66" y="84"/>
                    <a:pt x="62" y="99"/>
                  </a:cubicBezTo>
                  <a:cubicBezTo>
                    <a:pt x="60" y="106"/>
                    <a:pt x="69" y="116"/>
                    <a:pt x="71" y="123"/>
                  </a:cubicBezTo>
                  <a:cubicBezTo>
                    <a:pt x="73" y="130"/>
                    <a:pt x="66" y="134"/>
                    <a:pt x="67" y="142"/>
                  </a:cubicBezTo>
                  <a:cubicBezTo>
                    <a:pt x="68" y="155"/>
                    <a:pt x="79" y="171"/>
                    <a:pt x="83" y="183"/>
                  </a:cubicBezTo>
                  <a:cubicBezTo>
                    <a:pt x="83" y="183"/>
                    <a:pt x="83" y="183"/>
                    <a:pt x="84" y="182"/>
                  </a:cubicBezTo>
                  <a:cubicBezTo>
                    <a:pt x="101" y="167"/>
                    <a:pt x="116" y="149"/>
                    <a:pt x="128" y="129"/>
                  </a:cubicBezTo>
                  <a:cubicBezTo>
                    <a:pt x="128" y="128"/>
                    <a:pt x="129" y="127"/>
                    <a:pt x="129" y="127"/>
                  </a:cubicBezTo>
                  <a:cubicBezTo>
                    <a:pt x="130" y="124"/>
                    <a:pt x="125" y="120"/>
                    <a:pt x="127" y="115"/>
                  </a:cubicBezTo>
                  <a:close/>
                  <a:moveTo>
                    <a:pt x="110" y="97"/>
                  </a:moveTo>
                  <a:cubicBezTo>
                    <a:pt x="111" y="97"/>
                    <a:pt x="104" y="99"/>
                    <a:pt x="110" y="97"/>
                  </a:cubicBezTo>
                  <a:close/>
                  <a:moveTo>
                    <a:pt x="114" y="106"/>
                  </a:moveTo>
                  <a:cubicBezTo>
                    <a:pt x="112" y="102"/>
                    <a:pt x="111" y="100"/>
                    <a:pt x="114" y="106"/>
                  </a:cubicBezTo>
                  <a:close/>
                  <a:moveTo>
                    <a:pt x="119" y="93"/>
                  </a:moveTo>
                  <a:cubicBezTo>
                    <a:pt x="117" y="90"/>
                    <a:pt x="125" y="98"/>
                    <a:pt x="119" y="9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149" name="Oval 27">
            <a:extLst>
              <a:ext uri="{FF2B5EF4-FFF2-40B4-BE49-F238E27FC236}">
                <a16:creationId xmlns:a16="http://schemas.microsoft.com/office/drawing/2014/main" id="{E26263A1-6AAE-4BD9-897D-524DB1D6F247}"/>
              </a:ext>
            </a:extLst>
          </p:cNvPr>
          <p:cNvSpPr>
            <a:spLocks noChangeArrowheads="1"/>
          </p:cNvSpPr>
          <p:nvPr/>
        </p:nvSpPr>
        <p:spPr bwMode="auto">
          <a:xfrm>
            <a:off x="2795912" y="835654"/>
            <a:ext cx="3472180" cy="3472192"/>
          </a:xfrm>
          <a:prstGeom prst="ellipse">
            <a:avLst/>
          </a:prstGeom>
          <a:noFill/>
          <a:ln w="19050" cap="rnd">
            <a:solidFill>
              <a:schemeClr val="tx1">
                <a:lumMod val="25000"/>
                <a:lumOff val="75000"/>
              </a:schemeClr>
            </a:solidFill>
            <a:prstDash val="sysDot"/>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nvGrpSpPr>
          <p:cNvPr id="179" name="Group 178">
            <a:extLst>
              <a:ext uri="{FF2B5EF4-FFF2-40B4-BE49-F238E27FC236}">
                <a16:creationId xmlns:a16="http://schemas.microsoft.com/office/drawing/2014/main" id="{163BA45D-EF87-4842-81A4-AC4763947C16}"/>
              </a:ext>
            </a:extLst>
          </p:cNvPr>
          <p:cNvGrpSpPr/>
          <p:nvPr/>
        </p:nvGrpSpPr>
        <p:grpSpPr>
          <a:xfrm>
            <a:off x="5907697" y="2887389"/>
            <a:ext cx="2652587" cy="1201978"/>
            <a:chOff x="5907697" y="2887389"/>
            <a:chExt cx="2652587" cy="1201978"/>
          </a:xfrm>
        </p:grpSpPr>
        <p:sp>
          <p:nvSpPr>
            <p:cNvPr id="8" name="TextBox 7">
              <a:extLst>
                <a:ext uri="{FF2B5EF4-FFF2-40B4-BE49-F238E27FC236}">
                  <a16:creationId xmlns:a16="http://schemas.microsoft.com/office/drawing/2014/main" id="{27B6201C-85A7-482D-9C3A-AA3A438EF321}"/>
                </a:ext>
              </a:extLst>
            </p:cNvPr>
            <p:cNvSpPr txBox="1"/>
            <p:nvPr/>
          </p:nvSpPr>
          <p:spPr>
            <a:xfrm>
              <a:off x="6274194" y="3658480"/>
              <a:ext cx="2286090" cy="43088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676767"/>
                  </a:solidFill>
                  <a:effectLst/>
                  <a:uLnTx/>
                  <a:uFillTx/>
                  <a:latin typeface="CiscoSansTT ExtraLight"/>
                  <a:ea typeface="ＭＳ Ｐゴシック" charset="0"/>
                </a:rPr>
                <a:t>Security threats</a:t>
              </a:r>
            </a:p>
          </p:txBody>
        </p:sp>
        <p:grpSp>
          <p:nvGrpSpPr>
            <p:cNvPr id="12" name="Group 43">
              <a:extLst>
                <a:ext uri="{FF2B5EF4-FFF2-40B4-BE49-F238E27FC236}">
                  <a16:creationId xmlns:a16="http://schemas.microsoft.com/office/drawing/2014/main" id="{032EED9A-B5C6-40A9-B14F-3D697B1948C4}"/>
                </a:ext>
              </a:extLst>
            </p:cNvPr>
            <p:cNvGrpSpPr>
              <a:grpSpLocks noChangeAspect="1"/>
            </p:cNvGrpSpPr>
            <p:nvPr/>
          </p:nvGrpSpPr>
          <p:grpSpPr bwMode="auto">
            <a:xfrm>
              <a:off x="6955578" y="2887389"/>
              <a:ext cx="752626" cy="753217"/>
              <a:chOff x="1896" y="635"/>
              <a:chExt cx="2544" cy="2546"/>
            </a:xfrm>
          </p:grpSpPr>
          <p:sp>
            <p:nvSpPr>
              <p:cNvPr id="13" name="Line 44">
                <a:extLst>
                  <a:ext uri="{FF2B5EF4-FFF2-40B4-BE49-F238E27FC236}">
                    <a16:creationId xmlns:a16="http://schemas.microsoft.com/office/drawing/2014/main" id="{64C2916E-4F2E-458A-BFF3-D5B811BE2FF4}"/>
                  </a:ext>
                </a:extLst>
              </p:cNvPr>
              <p:cNvSpPr>
                <a:spLocks noChangeShapeType="1"/>
              </p:cNvSpPr>
              <p:nvPr/>
            </p:nvSpPr>
            <p:spPr bwMode="auto">
              <a:xfrm>
                <a:off x="3168" y="3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 name="Line 45">
                <a:extLst>
                  <a:ext uri="{FF2B5EF4-FFF2-40B4-BE49-F238E27FC236}">
                    <a16:creationId xmlns:a16="http://schemas.microsoft.com/office/drawing/2014/main" id="{B09CDC0E-D3A0-4DC9-A969-4FE28D1FDB45}"/>
                  </a:ext>
                </a:extLst>
              </p:cNvPr>
              <p:cNvSpPr>
                <a:spLocks noChangeShapeType="1"/>
              </p:cNvSpPr>
              <p:nvPr/>
            </p:nvSpPr>
            <p:spPr bwMode="auto">
              <a:xfrm>
                <a:off x="3168" y="3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5" name="Freeform 46">
                <a:extLst>
                  <a:ext uri="{FF2B5EF4-FFF2-40B4-BE49-F238E27FC236}">
                    <a16:creationId xmlns:a16="http://schemas.microsoft.com/office/drawing/2014/main" id="{6827226C-31B7-4C60-882F-9A267D36E3D4}"/>
                  </a:ext>
                </a:extLst>
              </p:cNvPr>
              <p:cNvSpPr>
                <a:spLocks/>
              </p:cNvSpPr>
              <p:nvPr/>
            </p:nvSpPr>
            <p:spPr bwMode="auto">
              <a:xfrm>
                <a:off x="3424" y="3103"/>
                <a:ext cx="182" cy="51"/>
              </a:xfrm>
              <a:custGeom>
                <a:avLst/>
                <a:gdLst>
                  <a:gd name="T0" fmla="*/ 103 w 103"/>
                  <a:gd name="T1" fmla="*/ 0 h 29"/>
                  <a:gd name="T2" fmla="*/ 0 w 103"/>
                  <a:gd name="T3" fmla="*/ 29 h 29"/>
                  <a:gd name="T4" fmla="*/ 103 w 103"/>
                  <a:gd name="T5" fmla="*/ 0 h 29"/>
                </a:gdLst>
                <a:ahLst/>
                <a:cxnLst>
                  <a:cxn ang="0">
                    <a:pos x="T0" y="T1"/>
                  </a:cxn>
                  <a:cxn ang="0">
                    <a:pos x="T2" y="T3"/>
                  </a:cxn>
                  <a:cxn ang="0">
                    <a:pos x="T4" y="T5"/>
                  </a:cxn>
                </a:cxnLst>
                <a:rect l="0" t="0" r="r" b="b"/>
                <a:pathLst>
                  <a:path w="103" h="29">
                    <a:moveTo>
                      <a:pt x="103" y="0"/>
                    </a:moveTo>
                    <a:cubicBezTo>
                      <a:pt x="69" y="12"/>
                      <a:pt x="35" y="22"/>
                      <a:pt x="0" y="29"/>
                    </a:cubicBezTo>
                    <a:cubicBezTo>
                      <a:pt x="35" y="22"/>
                      <a:pt x="69" y="12"/>
                      <a:pt x="103"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6" name="Freeform 47">
                <a:extLst>
                  <a:ext uri="{FF2B5EF4-FFF2-40B4-BE49-F238E27FC236}">
                    <a16:creationId xmlns:a16="http://schemas.microsoft.com/office/drawing/2014/main" id="{16B71082-B5A8-4A29-A674-8D26CB75B8B7}"/>
                  </a:ext>
                </a:extLst>
              </p:cNvPr>
              <p:cNvSpPr>
                <a:spLocks/>
              </p:cNvSpPr>
              <p:nvPr/>
            </p:nvSpPr>
            <p:spPr bwMode="auto">
              <a:xfrm>
                <a:off x="3606" y="3055"/>
                <a:ext cx="113" cy="48"/>
              </a:xfrm>
              <a:custGeom>
                <a:avLst/>
                <a:gdLst>
                  <a:gd name="T0" fmla="*/ 64 w 64"/>
                  <a:gd name="T1" fmla="*/ 0 h 27"/>
                  <a:gd name="T2" fmla="*/ 0 w 64"/>
                  <a:gd name="T3" fmla="*/ 27 h 27"/>
                  <a:gd name="T4" fmla="*/ 64 w 64"/>
                  <a:gd name="T5" fmla="*/ 0 h 27"/>
                </a:gdLst>
                <a:ahLst/>
                <a:cxnLst>
                  <a:cxn ang="0">
                    <a:pos x="T0" y="T1"/>
                  </a:cxn>
                  <a:cxn ang="0">
                    <a:pos x="T2" y="T3"/>
                  </a:cxn>
                  <a:cxn ang="0">
                    <a:pos x="T4" y="T5"/>
                  </a:cxn>
                </a:cxnLst>
                <a:rect l="0" t="0" r="r" b="b"/>
                <a:pathLst>
                  <a:path w="64" h="27">
                    <a:moveTo>
                      <a:pt x="64" y="0"/>
                    </a:moveTo>
                    <a:cubicBezTo>
                      <a:pt x="43" y="10"/>
                      <a:pt x="22" y="19"/>
                      <a:pt x="0" y="27"/>
                    </a:cubicBezTo>
                    <a:cubicBezTo>
                      <a:pt x="22" y="19"/>
                      <a:pt x="43" y="10"/>
                      <a:pt x="6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7" name="Freeform 48">
                <a:extLst>
                  <a:ext uri="{FF2B5EF4-FFF2-40B4-BE49-F238E27FC236}">
                    <a16:creationId xmlns:a16="http://schemas.microsoft.com/office/drawing/2014/main" id="{0AAB0D06-6464-4FBC-B3E8-74F0C02A83DE}"/>
                  </a:ext>
                </a:extLst>
              </p:cNvPr>
              <p:cNvSpPr>
                <a:spLocks/>
              </p:cNvSpPr>
              <p:nvPr/>
            </p:nvSpPr>
            <p:spPr bwMode="auto">
              <a:xfrm>
                <a:off x="3071" y="3177"/>
                <a:ext cx="46" cy="2"/>
              </a:xfrm>
              <a:custGeom>
                <a:avLst/>
                <a:gdLst>
                  <a:gd name="T0" fmla="*/ 26 w 26"/>
                  <a:gd name="T1" fmla="*/ 1 h 1"/>
                  <a:gd name="T2" fmla="*/ 0 w 26"/>
                  <a:gd name="T3" fmla="*/ 0 h 1"/>
                  <a:gd name="T4" fmla="*/ 26 w 26"/>
                  <a:gd name="T5" fmla="*/ 1 h 1"/>
                </a:gdLst>
                <a:ahLst/>
                <a:cxnLst>
                  <a:cxn ang="0">
                    <a:pos x="T0" y="T1"/>
                  </a:cxn>
                  <a:cxn ang="0">
                    <a:pos x="T2" y="T3"/>
                  </a:cxn>
                  <a:cxn ang="0">
                    <a:pos x="T4" y="T5"/>
                  </a:cxn>
                </a:cxnLst>
                <a:rect l="0" t="0" r="r" b="b"/>
                <a:pathLst>
                  <a:path w="26" h="1">
                    <a:moveTo>
                      <a:pt x="26" y="1"/>
                    </a:moveTo>
                    <a:cubicBezTo>
                      <a:pt x="17" y="1"/>
                      <a:pt x="9" y="0"/>
                      <a:pt x="0" y="0"/>
                    </a:cubicBezTo>
                    <a:cubicBezTo>
                      <a:pt x="9" y="0"/>
                      <a:pt x="17" y="1"/>
                      <a:pt x="26" y="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8" name="Freeform 49">
                <a:extLst>
                  <a:ext uri="{FF2B5EF4-FFF2-40B4-BE49-F238E27FC236}">
                    <a16:creationId xmlns:a16="http://schemas.microsoft.com/office/drawing/2014/main" id="{A541A87F-C6A7-4629-BD83-DE8F0939262E}"/>
                  </a:ext>
                </a:extLst>
              </p:cNvPr>
              <p:cNvSpPr>
                <a:spLocks/>
              </p:cNvSpPr>
              <p:nvPr/>
            </p:nvSpPr>
            <p:spPr bwMode="auto">
              <a:xfrm>
                <a:off x="3168" y="3154"/>
                <a:ext cx="256" cy="27"/>
              </a:xfrm>
              <a:custGeom>
                <a:avLst/>
                <a:gdLst>
                  <a:gd name="T0" fmla="*/ 0 w 145"/>
                  <a:gd name="T1" fmla="*/ 15 h 15"/>
                  <a:gd name="T2" fmla="*/ 0 w 145"/>
                  <a:gd name="T3" fmla="*/ 15 h 15"/>
                  <a:gd name="T4" fmla="*/ 145 w 145"/>
                  <a:gd name="T5" fmla="*/ 0 h 15"/>
                  <a:gd name="T6" fmla="*/ 0 w 145"/>
                  <a:gd name="T7" fmla="*/ 15 h 15"/>
                  <a:gd name="T8" fmla="*/ 0 w 145"/>
                  <a:gd name="T9" fmla="*/ 15 h 15"/>
                </a:gdLst>
                <a:ahLst/>
                <a:cxnLst>
                  <a:cxn ang="0">
                    <a:pos x="T0" y="T1"/>
                  </a:cxn>
                  <a:cxn ang="0">
                    <a:pos x="T2" y="T3"/>
                  </a:cxn>
                  <a:cxn ang="0">
                    <a:pos x="T4" y="T5"/>
                  </a:cxn>
                  <a:cxn ang="0">
                    <a:pos x="T6" y="T7"/>
                  </a:cxn>
                  <a:cxn ang="0">
                    <a:pos x="T8" y="T9"/>
                  </a:cxn>
                </a:cxnLst>
                <a:rect l="0" t="0" r="r" b="b"/>
                <a:pathLst>
                  <a:path w="145" h="15">
                    <a:moveTo>
                      <a:pt x="0" y="15"/>
                    </a:moveTo>
                    <a:cubicBezTo>
                      <a:pt x="0" y="15"/>
                      <a:pt x="0" y="15"/>
                      <a:pt x="0" y="15"/>
                    </a:cubicBezTo>
                    <a:cubicBezTo>
                      <a:pt x="50" y="15"/>
                      <a:pt x="98" y="10"/>
                      <a:pt x="145" y="0"/>
                    </a:cubicBezTo>
                    <a:cubicBezTo>
                      <a:pt x="98" y="10"/>
                      <a:pt x="50" y="15"/>
                      <a:pt x="0" y="15"/>
                    </a:cubicBezTo>
                    <a:cubicBezTo>
                      <a:pt x="0" y="15"/>
                      <a:pt x="0" y="15"/>
                      <a:pt x="0" y="1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9" name="Rectangle 50">
                <a:extLst>
                  <a:ext uri="{FF2B5EF4-FFF2-40B4-BE49-F238E27FC236}">
                    <a16:creationId xmlns:a16="http://schemas.microsoft.com/office/drawing/2014/main" id="{6F118B9D-117D-40F4-B9A7-F004105D6F32}"/>
                  </a:ext>
                </a:extLst>
              </p:cNvPr>
              <p:cNvSpPr>
                <a:spLocks noChangeArrowheads="1"/>
              </p:cNvSpPr>
              <p:nvPr/>
            </p:nvSpPr>
            <p:spPr bwMode="auto">
              <a:xfrm>
                <a:off x="3071" y="3177"/>
                <a:ext cx="1" cy="1"/>
              </a:xfrm>
              <a:prstGeom prst="rect">
                <a:avLst/>
              </a:prstGeom>
              <a:solidFill>
                <a:srgbClr val="18A1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0" name="Freeform 51">
                <a:extLst>
                  <a:ext uri="{FF2B5EF4-FFF2-40B4-BE49-F238E27FC236}">
                    <a16:creationId xmlns:a16="http://schemas.microsoft.com/office/drawing/2014/main" id="{211BDB7B-22D0-478F-B54E-B967E4AC80ED}"/>
                  </a:ext>
                </a:extLst>
              </p:cNvPr>
              <p:cNvSpPr>
                <a:spLocks/>
              </p:cNvSpPr>
              <p:nvPr/>
            </p:nvSpPr>
            <p:spPr bwMode="auto">
              <a:xfrm>
                <a:off x="3117" y="3179"/>
                <a:ext cx="51" cy="2"/>
              </a:xfrm>
              <a:custGeom>
                <a:avLst/>
                <a:gdLst>
                  <a:gd name="T0" fmla="*/ 29 w 29"/>
                  <a:gd name="T1" fmla="*/ 1 h 1"/>
                  <a:gd name="T2" fmla="*/ 0 w 29"/>
                  <a:gd name="T3" fmla="*/ 0 h 1"/>
                  <a:gd name="T4" fmla="*/ 29 w 29"/>
                  <a:gd name="T5" fmla="*/ 1 h 1"/>
                </a:gdLst>
                <a:ahLst/>
                <a:cxnLst>
                  <a:cxn ang="0">
                    <a:pos x="T0" y="T1"/>
                  </a:cxn>
                  <a:cxn ang="0">
                    <a:pos x="T2" y="T3"/>
                  </a:cxn>
                  <a:cxn ang="0">
                    <a:pos x="T4" y="T5"/>
                  </a:cxn>
                </a:cxnLst>
                <a:rect l="0" t="0" r="r" b="b"/>
                <a:pathLst>
                  <a:path w="29" h="1">
                    <a:moveTo>
                      <a:pt x="29" y="1"/>
                    </a:moveTo>
                    <a:cubicBezTo>
                      <a:pt x="19" y="1"/>
                      <a:pt x="9" y="1"/>
                      <a:pt x="0" y="0"/>
                    </a:cubicBezTo>
                    <a:cubicBezTo>
                      <a:pt x="9" y="1"/>
                      <a:pt x="19" y="1"/>
                      <a:pt x="29" y="1"/>
                    </a:cubicBezTo>
                    <a:close/>
                  </a:path>
                </a:pathLst>
              </a:custGeom>
              <a:solidFill>
                <a:srgbClr val="18A1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1" name="Oval 52">
                <a:extLst>
                  <a:ext uri="{FF2B5EF4-FFF2-40B4-BE49-F238E27FC236}">
                    <a16:creationId xmlns:a16="http://schemas.microsoft.com/office/drawing/2014/main" id="{4C0A29C7-6FC1-49D1-80BD-F72FC09FDB30}"/>
                  </a:ext>
                </a:extLst>
              </p:cNvPr>
              <p:cNvSpPr>
                <a:spLocks noChangeArrowheads="1"/>
              </p:cNvSpPr>
              <p:nvPr/>
            </p:nvSpPr>
            <p:spPr bwMode="auto">
              <a:xfrm>
                <a:off x="1896" y="635"/>
                <a:ext cx="2544" cy="254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2" name="Freeform 53">
                <a:extLst>
                  <a:ext uri="{FF2B5EF4-FFF2-40B4-BE49-F238E27FC236}">
                    <a16:creationId xmlns:a16="http://schemas.microsoft.com/office/drawing/2014/main" id="{23643128-B5A7-4CF2-A6EB-ABA835253378}"/>
                  </a:ext>
                </a:extLst>
              </p:cNvPr>
              <p:cNvSpPr>
                <a:spLocks noEditPoints="1"/>
              </p:cNvSpPr>
              <p:nvPr/>
            </p:nvSpPr>
            <p:spPr bwMode="auto">
              <a:xfrm>
                <a:off x="2186" y="934"/>
                <a:ext cx="2254" cy="2247"/>
              </a:xfrm>
              <a:custGeom>
                <a:avLst/>
                <a:gdLst>
                  <a:gd name="T0" fmla="*/ 1275 w 1276"/>
                  <a:gd name="T1" fmla="*/ 526 h 1271"/>
                  <a:gd name="T2" fmla="*/ 762 w 1276"/>
                  <a:gd name="T3" fmla="*/ 14 h 1271"/>
                  <a:gd name="T4" fmla="*/ 714 w 1276"/>
                  <a:gd name="T5" fmla="*/ 13 h 1271"/>
                  <a:gd name="T6" fmla="*/ 738 w 1276"/>
                  <a:gd name="T7" fmla="*/ 348 h 1271"/>
                  <a:gd name="T8" fmla="*/ 374 w 1276"/>
                  <a:gd name="T9" fmla="*/ 348 h 1271"/>
                  <a:gd name="T10" fmla="*/ 398 w 1276"/>
                  <a:gd name="T11" fmla="*/ 61 h 1271"/>
                  <a:gd name="T12" fmla="*/ 350 w 1276"/>
                  <a:gd name="T13" fmla="*/ 13 h 1271"/>
                  <a:gd name="T14" fmla="*/ 141 w 1276"/>
                  <a:gd name="T15" fmla="*/ 438 h 1271"/>
                  <a:gd name="T16" fmla="*/ 29 w 1276"/>
                  <a:gd name="T17" fmla="*/ 656 h 1271"/>
                  <a:gd name="T18" fmla="*/ 174 w 1276"/>
                  <a:gd name="T19" fmla="*/ 497 h 1271"/>
                  <a:gd name="T20" fmla="*/ 300 w 1276"/>
                  <a:gd name="T21" fmla="*/ 528 h 1271"/>
                  <a:gd name="T22" fmla="*/ 228 w 1276"/>
                  <a:gd name="T23" fmla="*/ 906 h 1271"/>
                  <a:gd name="T24" fmla="*/ 197 w 1276"/>
                  <a:gd name="T25" fmla="*/ 964 h 1271"/>
                  <a:gd name="T26" fmla="*/ 501 w 1276"/>
                  <a:gd name="T27" fmla="*/ 1269 h 1271"/>
                  <a:gd name="T28" fmla="*/ 527 w 1276"/>
                  <a:gd name="T29" fmla="*/ 1270 h 1271"/>
                  <a:gd name="T30" fmla="*/ 556 w 1276"/>
                  <a:gd name="T31" fmla="*/ 1271 h 1271"/>
                  <a:gd name="T32" fmla="*/ 804 w 1276"/>
                  <a:gd name="T33" fmla="*/ 1227 h 1271"/>
                  <a:gd name="T34" fmla="*/ 1014 w 1276"/>
                  <a:gd name="T35" fmla="*/ 1107 h 1271"/>
                  <a:gd name="T36" fmla="*/ 1153 w 1276"/>
                  <a:gd name="T37" fmla="*/ 954 h 1271"/>
                  <a:gd name="T38" fmla="*/ 1253 w 1276"/>
                  <a:gd name="T39" fmla="*/ 731 h 1271"/>
                  <a:gd name="T40" fmla="*/ 1276 w 1276"/>
                  <a:gd name="T41" fmla="*/ 551 h 1271"/>
                  <a:gd name="T42" fmla="*/ 847 w 1276"/>
                  <a:gd name="T43" fmla="*/ 205 h 1271"/>
                  <a:gd name="T44" fmla="*/ 847 w 1276"/>
                  <a:gd name="T45" fmla="*/ 205 h 1271"/>
                  <a:gd name="T46" fmla="*/ 603 w 1276"/>
                  <a:gd name="T47" fmla="*/ 693 h 1271"/>
                  <a:gd name="T48" fmla="*/ 728 w 1276"/>
                  <a:gd name="T49" fmla="*/ 528 h 1271"/>
                  <a:gd name="T50" fmla="*/ 511 w 1276"/>
                  <a:gd name="T51" fmla="*/ 506 h 1271"/>
                  <a:gd name="T52" fmla="*/ 601 w 1276"/>
                  <a:gd name="T53" fmla="*/ 506 h 1271"/>
                  <a:gd name="T54" fmla="*/ 556 w 1276"/>
                  <a:gd name="T55" fmla="*/ 356 h 1271"/>
                  <a:gd name="T56" fmla="*/ 556 w 1276"/>
                  <a:gd name="T57" fmla="*/ 442 h 1271"/>
                  <a:gd name="T58" fmla="*/ 556 w 1276"/>
                  <a:gd name="T59" fmla="*/ 356 h 1271"/>
                  <a:gd name="T60" fmla="*/ 388 w 1276"/>
                  <a:gd name="T61" fmla="*/ 492 h 1271"/>
                  <a:gd name="T62" fmla="*/ 384 w 1276"/>
                  <a:gd name="T63" fmla="*/ 528 h 1271"/>
                  <a:gd name="T64" fmla="*/ 203 w 1276"/>
                  <a:gd name="T65" fmla="*/ 96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6" h="1271">
                    <a:moveTo>
                      <a:pt x="1276" y="549"/>
                    </a:moveTo>
                    <a:cubicBezTo>
                      <a:pt x="1276" y="541"/>
                      <a:pt x="1276" y="533"/>
                      <a:pt x="1275" y="526"/>
                    </a:cubicBezTo>
                    <a:cubicBezTo>
                      <a:pt x="763" y="13"/>
                      <a:pt x="763" y="13"/>
                      <a:pt x="763" y="13"/>
                    </a:cubicBezTo>
                    <a:cubicBezTo>
                      <a:pt x="762" y="14"/>
                      <a:pt x="762" y="14"/>
                      <a:pt x="762" y="14"/>
                    </a:cubicBezTo>
                    <a:cubicBezTo>
                      <a:pt x="762" y="13"/>
                      <a:pt x="762" y="13"/>
                      <a:pt x="762" y="13"/>
                    </a:cubicBezTo>
                    <a:cubicBezTo>
                      <a:pt x="749" y="0"/>
                      <a:pt x="727" y="0"/>
                      <a:pt x="714" y="13"/>
                    </a:cubicBezTo>
                    <a:cubicBezTo>
                      <a:pt x="701" y="26"/>
                      <a:pt x="701" y="48"/>
                      <a:pt x="714" y="61"/>
                    </a:cubicBezTo>
                    <a:cubicBezTo>
                      <a:pt x="792" y="139"/>
                      <a:pt x="800" y="261"/>
                      <a:pt x="738" y="348"/>
                    </a:cubicBezTo>
                    <a:cubicBezTo>
                      <a:pt x="691" y="301"/>
                      <a:pt x="627" y="272"/>
                      <a:pt x="556" y="272"/>
                    </a:cubicBezTo>
                    <a:cubicBezTo>
                      <a:pt x="485" y="272"/>
                      <a:pt x="421" y="301"/>
                      <a:pt x="374" y="348"/>
                    </a:cubicBezTo>
                    <a:cubicBezTo>
                      <a:pt x="347" y="310"/>
                      <a:pt x="333" y="266"/>
                      <a:pt x="333" y="219"/>
                    </a:cubicBezTo>
                    <a:cubicBezTo>
                      <a:pt x="333" y="159"/>
                      <a:pt x="356" y="103"/>
                      <a:pt x="398" y="61"/>
                    </a:cubicBezTo>
                    <a:cubicBezTo>
                      <a:pt x="411" y="48"/>
                      <a:pt x="411" y="26"/>
                      <a:pt x="398" y="13"/>
                    </a:cubicBezTo>
                    <a:cubicBezTo>
                      <a:pt x="385" y="0"/>
                      <a:pt x="363" y="0"/>
                      <a:pt x="350" y="13"/>
                    </a:cubicBezTo>
                    <a:cubicBezTo>
                      <a:pt x="244" y="119"/>
                      <a:pt x="237" y="289"/>
                      <a:pt x="331" y="403"/>
                    </a:cubicBezTo>
                    <a:cubicBezTo>
                      <a:pt x="265" y="392"/>
                      <a:pt x="199" y="405"/>
                      <a:pt x="141" y="438"/>
                    </a:cubicBezTo>
                    <a:cubicBezTo>
                      <a:pt x="73" y="477"/>
                      <a:pt x="25" y="540"/>
                      <a:pt x="5" y="615"/>
                    </a:cubicBezTo>
                    <a:cubicBezTo>
                      <a:pt x="0" y="633"/>
                      <a:pt x="11" y="652"/>
                      <a:pt x="29" y="656"/>
                    </a:cubicBezTo>
                    <a:cubicBezTo>
                      <a:pt x="47" y="661"/>
                      <a:pt x="65" y="651"/>
                      <a:pt x="70" y="632"/>
                    </a:cubicBezTo>
                    <a:cubicBezTo>
                      <a:pt x="86" y="575"/>
                      <a:pt x="123" y="527"/>
                      <a:pt x="174" y="497"/>
                    </a:cubicBezTo>
                    <a:cubicBezTo>
                      <a:pt x="215" y="473"/>
                      <a:pt x="261" y="464"/>
                      <a:pt x="307" y="468"/>
                    </a:cubicBezTo>
                    <a:cubicBezTo>
                      <a:pt x="302" y="487"/>
                      <a:pt x="300" y="507"/>
                      <a:pt x="300" y="528"/>
                    </a:cubicBezTo>
                    <a:cubicBezTo>
                      <a:pt x="300" y="647"/>
                      <a:pt x="382" y="748"/>
                      <a:pt x="492" y="776"/>
                    </a:cubicBezTo>
                    <a:cubicBezTo>
                      <a:pt x="450" y="878"/>
                      <a:pt x="337" y="935"/>
                      <a:pt x="228" y="906"/>
                    </a:cubicBezTo>
                    <a:cubicBezTo>
                      <a:pt x="210" y="901"/>
                      <a:pt x="192" y="912"/>
                      <a:pt x="187" y="930"/>
                    </a:cubicBezTo>
                    <a:cubicBezTo>
                      <a:pt x="183" y="943"/>
                      <a:pt x="188" y="956"/>
                      <a:pt x="197" y="964"/>
                    </a:cubicBezTo>
                    <a:cubicBezTo>
                      <a:pt x="197" y="964"/>
                      <a:pt x="197" y="964"/>
                      <a:pt x="197" y="964"/>
                    </a:cubicBezTo>
                    <a:cubicBezTo>
                      <a:pt x="501" y="1269"/>
                      <a:pt x="501" y="1269"/>
                      <a:pt x="501" y="1269"/>
                    </a:cubicBezTo>
                    <a:cubicBezTo>
                      <a:pt x="501" y="1269"/>
                      <a:pt x="501" y="1269"/>
                      <a:pt x="501" y="1269"/>
                    </a:cubicBezTo>
                    <a:cubicBezTo>
                      <a:pt x="510" y="1269"/>
                      <a:pt x="518" y="1270"/>
                      <a:pt x="527" y="1270"/>
                    </a:cubicBezTo>
                    <a:cubicBezTo>
                      <a:pt x="536" y="1271"/>
                      <a:pt x="546" y="1271"/>
                      <a:pt x="556" y="1271"/>
                    </a:cubicBezTo>
                    <a:cubicBezTo>
                      <a:pt x="556" y="1271"/>
                      <a:pt x="556" y="1271"/>
                      <a:pt x="556" y="1271"/>
                    </a:cubicBezTo>
                    <a:cubicBezTo>
                      <a:pt x="606" y="1271"/>
                      <a:pt x="654" y="1266"/>
                      <a:pt x="701" y="1256"/>
                    </a:cubicBezTo>
                    <a:cubicBezTo>
                      <a:pt x="736" y="1249"/>
                      <a:pt x="770" y="1239"/>
                      <a:pt x="804" y="1227"/>
                    </a:cubicBezTo>
                    <a:cubicBezTo>
                      <a:pt x="826" y="1219"/>
                      <a:pt x="847" y="1210"/>
                      <a:pt x="868" y="1200"/>
                    </a:cubicBezTo>
                    <a:cubicBezTo>
                      <a:pt x="921" y="1175"/>
                      <a:pt x="970" y="1143"/>
                      <a:pt x="1014" y="1107"/>
                    </a:cubicBezTo>
                    <a:cubicBezTo>
                      <a:pt x="1041" y="1085"/>
                      <a:pt x="1066" y="1061"/>
                      <a:pt x="1089" y="1035"/>
                    </a:cubicBezTo>
                    <a:cubicBezTo>
                      <a:pt x="1112" y="1010"/>
                      <a:pt x="1134" y="982"/>
                      <a:pt x="1153" y="954"/>
                    </a:cubicBezTo>
                    <a:cubicBezTo>
                      <a:pt x="1166" y="934"/>
                      <a:pt x="1178" y="915"/>
                      <a:pt x="1189" y="894"/>
                    </a:cubicBezTo>
                    <a:cubicBezTo>
                      <a:pt x="1217" y="843"/>
                      <a:pt x="1239" y="788"/>
                      <a:pt x="1253" y="731"/>
                    </a:cubicBezTo>
                    <a:cubicBezTo>
                      <a:pt x="1256" y="719"/>
                      <a:pt x="1259" y="708"/>
                      <a:pt x="1261" y="696"/>
                    </a:cubicBezTo>
                    <a:cubicBezTo>
                      <a:pt x="1271" y="649"/>
                      <a:pt x="1276" y="601"/>
                      <a:pt x="1276" y="551"/>
                    </a:cubicBezTo>
                    <a:cubicBezTo>
                      <a:pt x="1276" y="550"/>
                      <a:pt x="1276" y="550"/>
                      <a:pt x="1276" y="549"/>
                    </a:cubicBezTo>
                    <a:close/>
                    <a:moveTo>
                      <a:pt x="847" y="205"/>
                    </a:moveTo>
                    <a:cubicBezTo>
                      <a:pt x="847" y="205"/>
                      <a:pt x="847" y="205"/>
                      <a:pt x="847" y="205"/>
                    </a:cubicBezTo>
                    <a:cubicBezTo>
                      <a:pt x="847" y="205"/>
                      <a:pt x="847" y="205"/>
                      <a:pt x="847" y="205"/>
                    </a:cubicBezTo>
                    <a:close/>
                    <a:moveTo>
                      <a:pt x="728" y="528"/>
                    </a:moveTo>
                    <a:cubicBezTo>
                      <a:pt x="728" y="607"/>
                      <a:pt x="675" y="673"/>
                      <a:pt x="603" y="693"/>
                    </a:cubicBezTo>
                    <a:cubicBezTo>
                      <a:pt x="602" y="609"/>
                      <a:pt x="649" y="530"/>
                      <a:pt x="724" y="492"/>
                    </a:cubicBezTo>
                    <a:cubicBezTo>
                      <a:pt x="726" y="503"/>
                      <a:pt x="728" y="516"/>
                      <a:pt x="728" y="528"/>
                    </a:cubicBezTo>
                    <a:close/>
                    <a:moveTo>
                      <a:pt x="556" y="583"/>
                    </a:moveTo>
                    <a:cubicBezTo>
                      <a:pt x="545" y="555"/>
                      <a:pt x="530" y="529"/>
                      <a:pt x="511" y="506"/>
                    </a:cubicBezTo>
                    <a:cubicBezTo>
                      <a:pt x="526" y="508"/>
                      <a:pt x="541" y="510"/>
                      <a:pt x="556" y="510"/>
                    </a:cubicBezTo>
                    <a:cubicBezTo>
                      <a:pt x="571" y="510"/>
                      <a:pt x="586" y="508"/>
                      <a:pt x="601" y="506"/>
                    </a:cubicBezTo>
                    <a:cubicBezTo>
                      <a:pt x="582" y="529"/>
                      <a:pt x="567" y="555"/>
                      <a:pt x="556" y="583"/>
                    </a:cubicBezTo>
                    <a:close/>
                    <a:moveTo>
                      <a:pt x="556" y="356"/>
                    </a:moveTo>
                    <a:cubicBezTo>
                      <a:pt x="603" y="356"/>
                      <a:pt x="646" y="375"/>
                      <a:pt x="677" y="406"/>
                    </a:cubicBezTo>
                    <a:cubicBezTo>
                      <a:pt x="641" y="429"/>
                      <a:pt x="600" y="442"/>
                      <a:pt x="556" y="442"/>
                    </a:cubicBezTo>
                    <a:cubicBezTo>
                      <a:pt x="512" y="442"/>
                      <a:pt x="471" y="429"/>
                      <a:pt x="435" y="406"/>
                    </a:cubicBezTo>
                    <a:cubicBezTo>
                      <a:pt x="466" y="375"/>
                      <a:pt x="509" y="356"/>
                      <a:pt x="556" y="356"/>
                    </a:cubicBezTo>
                    <a:close/>
                    <a:moveTo>
                      <a:pt x="384" y="528"/>
                    </a:moveTo>
                    <a:cubicBezTo>
                      <a:pt x="384" y="516"/>
                      <a:pt x="386" y="503"/>
                      <a:pt x="388" y="492"/>
                    </a:cubicBezTo>
                    <a:cubicBezTo>
                      <a:pt x="463" y="530"/>
                      <a:pt x="510" y="609"/>
                      <a:pt x="509" y="693"/>
                    </a:cubicBezTo>
                    <a:cubicBezTo>
                      <a:pt x="437" y="673"/>
                      <a:pt x="384" y="607"/>
                      <a:pt x="384" y="528"/>
                    </a:cubicBezTo>
                    <a:close/>
                    <a:moveTo>
                      <a:pt x="203" y="968"/>
                    </a:moveTo>
                    <a:cubicBezTo>
                      <a:pt x="203" y="968"/>
                      <a:pt x="203" y="968"/>
                      <a:pt x="203" y="968"/>
                    </a:cubicBezTo>
                    <a:cubicBezTo>
                      <a:pt x="203" y="968"/>
                      <a:pt x="203" y="968"/>
                      <a:pt x="203" y="968"/>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3" name="Freeform 54">
                <a:extLst>
                  <a:ext uri="{FF2B5EF4-FFF2-40B4-BE49-F238E27FC236}">
                    <a16:creationId xmlns:a16="http://schemas.microsoft.com/office/drawing/2014/main" id="{88329CCC-51D3-4CD7-A80A-7B100FD6A711}"/>
                  </a:ext>
                </a:extLst>
              </p:cNvPr>
              <p:cNvSpPr>
                <a:spLocks noEditPoints="1"/>
              </p:cNvSpPr>
              <p:nvPr/>
            </p:nvSpPr>
            <p:spPr bwMode="auto">
              <a:xfrm>
                <a:off x="2716" y="1415"/>
                <a:ext cx="904" cy="907"/>
              </a:xfrm>
              <a:custGeom>
                <a:avLst/>
                <a:gdLst>
                  <a:gd name="T0" fmla="*/ 256 w 512"/>
                  <a:gd name="T1" fmla="*/ 513 h 513"/>
                  <a:gd name="T2" fmla="*/ 0 w 512"/>
                  <a:gd name="T3" fmla="*/ 256 h 513"/>
                  <a:gd name="T4" fmla="*/ 256 w 512"/>
                  <a:gd name="T5" fmla="*/ 0 h 513"/>
                  <a:gd name="T6" fmla="*/ 512 w 512"/>
                  <a:gd name="T7" fmla="*/ 256 h 513"/>
                  <a:gd name="T8" fmla="*/ 256 w 512"/>
                  <a:gd name="T9" fmla="*/ 513 h 513"/>
                  <a:gd name="T10" fmla="*/ 256 w 512"/>
                  <a:gd name="T11" fmla="*/ 84 h 513"/>
                  <a:gd name="T12" fmla="*/ 84 w 512"/>
                  <a:gd name="T13" fmla="*/ 256 h 513"/>
                  <a:gd name="T14" fmla="*/ 256 w 512"/>
                  <a:gd name="T15" fmla="*/ 428 h 513"/>
                  <a:gd name="T16" fmla="*/ 428 w 512"/>
                  <a:gd name="T17" fmla="*/ 256 h 513"/>
                  <a:gd name="T18" fmla="*/ 256 w 512"/>
                  <a:gd name="T19" fmla="*/ 8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3">
                    <a:moveTo>
                      <a:pt x="256" y="513"/>
                    </a:moveTo>
                    <a:cubicBezTo>
                      <a:pt x="115" y="513"/>
                      <a:pt x="0" y="398"/>
                      <a:pt x="0" y="256"/>
                    </a:cubicBezTo>
                    <a:cubicBezTo>
                      <a:pt x="0" y="115"/>
                      <a:pt x="115" y="0"/>
                      <a:pt x="256" y="0"/>
                    </a:cubicBezTo>
                    <a:cubicBezTo>
                      <a:pt x="397" y="0"/>
                      <a:pt x="512" y="115"/>
                      <a:pt x="512" y="256"/>
                    </a:cubicBezTo>
                    <a:cubicBezTo>
                      <a:pt x="512" y="398"/>
                      <a:pt x="397" y="513"/>
                      <a:pt x="256" y="513"/>
                    </a:cubicBezTo>
                    <a:close/>
                    <a:moveTo>
                      <a:pt x="256" y="84"/>
                    </a:moveTo>
                    <a:cubicBezTo>
                      <a:pt x="161" y="84"/>
                      <a:pt x="84" y="161"/>
                      <a:pt x="84" y="256"/>
                    </a:cubicBezTo>
                    <a:cubicBezTo>
                      <a:pt x="84" y="351"/>
                      <a:pt x="161" y="428"/>
                      <a:pt x="256" y="428"/>
                    </a:cubicBezTo>
                    <a:cubicBezTo>
                      <a:pt x="351" y="428"/>
                      <a:pt x="428" y="351"/>
                      <a:pt x="428" y="256"/>
                    </a:cubicBezTo>
                    <a:cubicBezTo>
                      <a:pt x="428" y="161"/>
                      <a:pt x="351" y="84"/>
                      <a:pt x="256"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24" name="Freeform 55">
                <a:extLst>
                  <a:ext uri="{FF2B5EF4-FFF2-40B4-BE49-F238E27FC236}">
                    <a16:creationId xmlns:a16="http://schemas.microsoft.com/office/drawing/2014/main" id="{EB01E1F7-1E16-4696-A8CE-7DDBD5AEDE35}"/>
                  </a:ext>
                </a:extLst>
              </p:cNvPr>
              <p:cNvSpPr>
                <a:spLocks noEditPoints="1"/>
              </p:cNvSpPr>
              <p:nvPr/>
            </p:nvSpPr>
            <p:spPr bwMode="auto">
              <a:xfrm>
                <a:off x="2186" y="934"/>
                <a:ext cx="1964" cy="1734"/>
              </a:xfrm>
              <a:custGeom>
                <a:avLst/>
                <a:gdLst>
                  <a:gd name="T0" fmla="*/ 1107 w 1112"/>
                  <a:gd name="T1" fmla="*/ 615 h 981"/>
                  <a:gd name="T2" fmla="*/ 971 w 1112"/>
                  <a:gd name="T3" fmla="*/ 438 h 981"/>
                  <a:gd name="T4" fmla="*/ 781 w 1112"/>
                  <a:gd name="T5" fmla="*/ 403 h 981"/>
                  <a:gd name="T6" fmla="*/ 762 w 1112"/>
                  <a:gd name="T7" fmla="*/ 13 h 981"/>
                  <a:gd name="T8" fmla="*/ 714 w 1112"/>
                  <a:gd name="T9" fmla="*/ 13 h 981"/>
                  <a:gd name="T10" fmla="*/ 714 w 1112"/>
                  <a:gd name="T11" fmla="*/ 61 h 981"/>
                  <a:gd name="T12" fmla="*/ 714 w 1112"/>
                  <a:gd name="T13" fmla="*/ 377 h 981"/>
                  <a:gd name="T14" fmla="*/ 556 w 1112"/>
                  <a:gd name="T15" fmla="*/ 442 h 981"/>
                  <a:gd name="T16" fmla="*/ 398 w 1112"/>
                  <a:gd name="T17" fmla="*/ 377 h 981"/>
                  <a:gd name="T18" fmla="*/ 333 w 1112"/>
                  <a:gd name="T19" fmla="*/ 219 h 981"/>
                  <a:gd name="T20" fmla="*/ 398 w 1112"/>
                  <a:gd name="T21" fmla="*/ 61 h 981"/>
                  <a:gd name="T22" fmla="*/ 398 w 1112"/>
                  <a:gd name="T23" fmla="*/ 13 h 981"/>
                  <a:gd name="T24" fmla="*/ 350 w 1112"/>
                  <a:gd name="T25" fmla="*/ 13 h 981"/>
                  <a:gd name="T26" fmla="*/ 331 w 1112"/>
                  <a:gd name="T27" fmla="*/ 403 h 981"/>
                  <a:gd name="T28" fmla="*/ 141 w 1112"/>
                  <a:gd name="T29" fmla="*/ 438 h 981"/>
                  <a:gd name="T30" fmla="*/ 5 w 1112"/>
                  <a:gd name="T31" fmla="*/ 615 h 981"/>
                  <a:gd name="T32" fmla="*/ 29 w 1112"/>
                  <a:gd name="T33" fmla="*/ 656 h 981"/>
                  <a:gd name="T34" fmla="*/ 70 w 1112"/>
                  <a:gd name="T35" fmla="*/ 632 h 981"/>
                  <a:gd name="T36" fmla="*/ 174 w 1112"/>
                  <a:gd name="T37" fmla="*/ 497 h 981"/>
                  <a:gd name="T38" fmla="*/ 344 w 1112"/>
                  <a:gd name="T39" fmla="*/ 475 h 981"/>
                  <a:gd name="T40" fmla="*/ 502 w 1112"/>
                  <a:gd name="T41" fmla="*/ 748 h 981"/>
                  <a:gd name="T42" fmla="*/ 228 w 1112"/>
                  <a:gd name="T43" fmla="*/ 906 h 981"/>
                  <a:gd name="T44" fmla="*/ 187 w 1112"/>
                  <a:gd name="T45" fmla="*/ 930 h 981"/>
                  <a:gd name="T46" fmla="*/ 211 w 1112"/>
                  <a:gd name="T47" fmla="*/ 971 h 981"/>
                  <a:gd name="T48" fmla="*/ 286 w 1112"/>
                  <a:gd name="T49" fmla="*/ 981 h 981"/>
                  <a:gd name="T50" fmla="*/ 556 w 1112"/>
                  <a:gd name="T51" fmla="*/ 798 h 981"/>
                  <a:gd name="T52" fmla="*/ 826 w 1112"/>
                  <a:gd name="T53" fmla="*/ 981 h 981"/>
                  <a:gd name="T54" fmla="*/ 901 w 1112"/>
                  <a:gd name="T55" fmla="*/ 971 h 981"/>
                  <a:gd name="T56" fmla="*/ 925 w 1112"/>
                  <a:gd name="T57" fmla="*/ 930 h 981"/>
                  <a:gd name="T58" fmla="*/ 884 w 1112"/>
                  <a:gd name="T59" fmla="*/ 906 h 981"/>
                  <a:gd name="T60" fmla="*/ 610 w 1112"/>
                  <a:gd name="T61" fmla="*/ 748 h 981"/>
                  <a:gd name="T62" fmla="*/ 768 w 1112"/>
                  <a:gd name="T63" fmla="*/ 475 h 981"/>
                  <a:gd name="T64" fmla="*/ 938 w 1112"/>
                  <a:gd name="T65" fmla="*/ 497 h 981"/>
                  <a:gd name="T66" fmla="*/ 1042 w 1112"/>
                  <a:gd name="T67" fmla="*/ 632 h 981"/>
                  <a:gd name="T68" fmla="*/ 1083 w 1112"/>
                  <a:gd name="T69" fmla="*/ 656 h 981"/>
                  <a:gd name="T70" fmla="*/ 1107 w 1112"/>
                  <a:gd name="T71" fmla="*/ 615 h 981"/>
                  <a:gd name="T72" fmla="*/ 601 w 1112"/>
                  <a:gd name="T73" fmla="*/ 506 h 981"/>
                  <a:gd name="T74" fmla="*/ 556 w 1112"/>
                  <a:gd name="T75" fmla="*/ 583 h 981"/>
                  <a:gd name="T76" fmla="*/ 511 w 1112"/>
                  <a:gd name="T77" fmla="*/ 506 h 981"/>
                  <a:gd name="T78" fmla="*/ 556 w 1112"/>
                  <a:gd name="T79" fmla="*/ 510 h 981"/>
                  <a:gd name="T80" fmla="*/ 601 w 1112"/>
                  <a:gd name="T81" fmla="*/ 50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2" h="981">
                    <a:moveTo>
                      <a:pt x="1107" y="615"/>
                    </a:moveTo>
                    <a:cubicBezTo>
                      <a:pt x="1087" y="540"/>
                      <a:pt x="1039" y="477"/>
                      <a:pt x="971" y="438"/>
                    </a:cubicBezTo>
                    <a:cubicBezTo>
                      <a:pt x="913" y="405"/>
                      <a:pt x="847" y="392"/>
                      <a:pt x="781" y="403"/>
                    </a:cubicBezTo>
                    <a:cubicBezTo>
                      <a:pt x="875" y="289"/>
                      <a:pt x="868" y="119"/>
                      <a:pt x="762" y="13"/>
                    </a:cubicBezTo>
                    <a:cubicBezTo>
                      <a:pt x="749" y="0"/>
                      <a:pt x="727" y="0"/>
                      <a:pt x="714" y="13"/>
                    </a:cubicBezTo>
                    <a:cubicBezTo>
                      <a:pt x="701" y="26"/>
                      <a:pt x="701" y="48"/>
                      <a:pt x="714" y="61"/>
                    </a:cubicBezTo>
                    <a:cubicBezTo>
                      <a:pt x="801" y="148"/>
                      <a:pt x="801" y="290"/>
                      <a:pt x="714" y="377"/>
                    </a:cubicBezTo>
                    <a:cubicBezTo>
                      <a:pt x="672" y="419"/>
                      <a:pt x="616" y="442"/>
                      <a:pt x="556" y="442"/>
                    </a:cubicBezTo>
                    <a:cubicBezTo>
                      <a:pt x="496" y="442"/>
                      <a:pt x="440" y="419"/>
                      <a:pt x="398" y="377"/>
                    </a:cubicBezTo>
                    <a:cubicBezTo>
                      <a:pt x="356" y="334"/>
                      <a:pt x="333" y="278"/>
                      <a:pt x="333" y="219"/>
                    </a:cubicBezTo>
                    <a:cubicBezTo>
                      <a:pt x="333" y="159"/>
                      <a:pt x="356" y="103"/>
                      <a:pt x="398" y="61"/>
                    </a:cubicBezTo>
                    <a:cubicBezTo>
                      <a:pt x="411" y="48"/>
                      <a:pt x="411" y="26"/>
                      <a:pt x="398" y="13"/>
                    </a:cubicBezTo>
                    <a:cubicBezTo>
                      <a:pt x="385" y="0"/>
                      <a:pt x="363" y="0"/>
                      <a:pt x="350" y="13"/>
                    </a:cubicBezTo>
                    <a:cubicBezTo>
                      <a:pt x="244" y="119"/>
                      <a:pt x="237" y="289"/>
                      <a:pt x="331" y="403"/>
                    </a:cubicBezTo>
                    <a:cubicBezTo>
                      <a:pt x="265" y="392"/>
                      <a:pt x="199" y="405"/>
                      <a:pt x="141" y="438"/>
                    </a:cubicBezTo>
                    <a:cubicBezTo>
                      <a:pt x="73" y="477"/>
                      <a:pt x="25" y="540"/>
                      <a:pt x="5" y="615"/>
                    </a:cubicBezTo>
                    <a:cubicBezTo>
                      <a:pt x="0" y="633"/>
                      <a:pt x="11" y="652"/>
                      <a:pt x="29" y="656"/>
                    </a:cubicBezTo>
                    <a:cubicBezTo>
                      <a:pt x="47" y="661"/>
                      <a:pt x="65" y="651"/>
                      <a:pt x="70" y="632"/>
                    </a:cubicBezTo>
                    <a:cubicBezTo>
                      <a:pt x="86" y="575"/>
                      <a:pt x="123" y="527"/>
                      <a:pt x="174" y="497"/>
                    </a:cubicBezTo>
                    <a:cubicBezTo>
                      <a:pt x="226" y="467"/>
                      <a:pt x="286" y="459"/>
                      <a:pt x="344" y="475"/>
                    </a:cubicBezTo>
                    <a:cubicBezTo>
                      <a:pt x="463" y="506"/>
                      <a:pt x="534" y="629"/>
                      <a:pt x="502" y="748"/>
                    </a:cubicBezTo>
                    <a:cubicBezTo>
                      <a:pt x="470" y="867"/>
                      <a:pt x="347" y="938"/>
                      <a:pt x="228" y="906"/>
                    </a:cubicBezTo>
                    <a:cubicBezTo>
                      <a:pt x="210" y="901"/>
                      <a:pt x="192" y="912"/>
                      <a:pt x="187" y="930"/>
                    </a:cubicBezTo>
                    <a:cubicBezTo>
                      <a:pt x="182" y="948"/>
                      <a:pt x="193" y="967"/>
                      <a:pt x="211" y="971"/>
                    </a:cubicBezTo>
                    <a:cubicBezTo>
                      <a:pt x="236" y="978"/>
                      <a:pt x="261" y="981"/>
                      <a:pt x="286" y="981"/>
                    </a:cubicBezTo>
                    <a:cubicBezTo>
                      <a:pt x="403" y="981"/>
                      <a:pt x="512" y="910"/>
                      <a:pt x="556" y="798"/>
                    </a:cubicBezTo>
                    <a:cubicBezTo>
                      <a:pt x="600" y="910"/>
                      <a:pt x="709" y="981"/>
                      <a:pt x="826" y="981"/>
                    </a:cubicBezTo>
                    <a:cubicBezTo>
                      <a:pt x="851" y="981"/>
                      <a:pt x="876" y="978"/>
                      <a:pt x="901" y="971"/>
                    </a:cubicBezTo>
                    <a:cubicBezTo>
                      <a:pt x="919" y="967"/>
                      <a:pt x="930" y="948"/>
                      <a:pt x="925" y="930"/>
                    </a:cubicBezTo>
                    <a:cubicBezTo>
                      <a:pt x="920" y="912"/>
                      <a:pt x="902" y="901"/>
                      <a:pt x="884" y="906"/>
                    </a:cubicBezTo>
                    <a:cubicBezTo>
                      <a:pt x="765" y="938"/>
                      <a:pt x="642" y="867"/>
                      <a:pt x="610" y="748"/>
                    </a:cubicBezTo>
                    <a:cubicBezTo>
                      <a:pt x="578" y="629"/>
                      <a:pt x="649" y="506"/>
                      <a:pt x="768" y="475"/>
                    </a:cubicBezTo>
                    <a:cubicBezTo>
                      <a:pt x="826" y="459"/>
                      <a:pt x="886" y="467"/>
                      <a:pt x="938" y="497"/>
                    </a:cubicBezTo>
                    <a:cubicBezTo>
                      <a:pt x="989" y="527"/>
                      <a:pt x="1026" y="575"/>
                      <a:pt x="1042" y="632"/>
                    </a:cubicBezTo>
                    <a:cubicBezTo>
                      <a:pt x="1047" y="651"/>
                      <a:pt x="1065" y="661"/>
                      <a:pt x="1083" y="656"/>
                    </a:cubicBezTo>
                    <a:cubicBezTo>
                      <a:pt x="1101" y="652"/>
                      <a:pt x="1112" y="633"/>
                      <a:pt x="1107" y="615"/>
                    </a:cubicBezTo>
                    <a:close/>
                    <a:moveTo>
                      <a:pt x="601" y="506"/>
                    </a:moveTo>
                    <a:cubicBezTo>
                      <a:pt x="582" y="529"/>
                      <a:pt x="567" y="555"/>
                      <a:pt x="556" y="583"/>
                    </a:cubicBezTo>
                    <a:cubicBezTo>
                      <a:pt x="545" y="555"/>
                      <a:pt x="530" y="529"/>
                      <a:pt x="511" y="506"/>
                    </a:cubicBezTo>
                    <a:cubicBezTo>
                      <a:pt x="526" y="508"/>
                      <a:pt x="541" y="510"/>
                      <a:pt x="556" y="510"/>
                    </a:cubicBezTo>
                    <a:cubicBezTo>
                      <a:pt x="571" y="510"/>
                      <a:pt x="586" y="508"/>
                      <a:pt x="601" y="50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cxnSp>
          <p:nvCxnSpPr>
            <p:cNvPr id="156" name="Straight Connector 155">
              <a:extLst>
                <a:ext uri="{FF2B5EF4-FFF2-40B4-BE49-F238E27FC236}">
                  <a16:creationId xmlns:a16="http://schemas.microsoft.com/office/drawing/2014/main" id="{4B4F8CDA-0651-4A9C-B17D-73CB850AEA2D}"/>
                </a:ext>
              </a:extLst>
            </p:cNvPr>
            <p:cNvCxnSpPr>
              <a:cxnSpLocks/>
            </p:cNvCxnSpPr>
            <p:nvPr/>
          </p:nvCxnSpPr>
          <p:spPr>
            <a:xfrm flipH="1">
              <a:off x="6042640" y="3502151"/>
              <a:ext cx="768894" cy="0"/>
            </a:xfrm>
            <a:prstGeom prst="line">
              <a:avLst/>
            </a:prstGeom>
            <a:noFill/>
            <a:ln w="19050" cap="rnd">
              <a:solidFill>
                <a:schemeClr val="tx1">
                  <a:lumMod val="25000"/>
                  <a:lumOff val="75000"/>
                </a:schemeClr>
              </a:solidFill>
              <a:prstDash val="sysDot"/>
              <a:miter lim="800000"/>
              <a:headEnd/>
              <a:tailEnd/>
            </a:ln>
          </p:spPr>
        </p:cxnSp>
        <p:sp>
          <p:nvSpPr>
            <p:cNvPr id="158" name="Oval 157">
              <a:extLst>
                <a:ext uri="{FF2B5EF4-FFF2-40B4-BE49-F238E27FC236}">
                  <a16:creationId xmlns:a16="http://schemas.microsoft.com/office/drawing/2014/main" id="{211BA482-ECDF-4B8C-8DB3-0FB8FDC5B0ED}"/>
                </a:ext>
              </a:extLst>
            </p:cNvPr>
            <p:cNvSpPr/>
            <p:nvPr/>
          </p:nvSpPr>
          <p:spPr>
            <a:xfrm>
              <a:off x="5907697" y="3401866"/>
              <a:ext cx="200570" cy="200570"/>
            </a:xfrm>
            <a:prstGeom prst="ellipse">
              <a:avLst/>
            </a:prstGeom>
            <a:solidFill>
              <a:schemeClr val="bg2"/>
            </a:solidFill>
            <a:ln w="25400" cap="rnd">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sp>
          <p:nvSpPr>
            <p:cNvPr id="159" name="Oval 158">
              <a:extLst>
                <a:ext uri="{FF2B5EF4-FFF2-40B4-BE49-F238E27FC236}">
                  <a16:creationId xmlns:a16="http://schemas.microsoft.com/office/drawing/2014/main" id="{D17CD1F3-710E-4EE0-BA1F-ECA3481A22C9}"/>
                </a:ext>
              </a:extLst>
            </p:cNvPr>
            <p:cNvSpPr/>
            <p:nvPr/>
          </p:nvSpPr>
          <p:spPr>
            <a:xfrm flipH="1">
              <a:off x="5960665" y="3454834"/>
              <a:ext cx="94634" cy="94634"/>
            </a:xfrm>
            <a:prstGeom prst="ellipse">
              <a:avLst/>
            </a:prstGeom>
            <a:solidFill>
              <a:schemeClr val="accent1"/>
            </a:solidFill>
            <a:ln w="25400" cap="rnd">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grpSp>
      <p:grpSp>
        <p:nvGrpSpPr>
          <p:cNvPr id="177" name="Group 176">
            <a:extLst>
              <a:ext uri="{FF2B5EF4-FFF2-40B4-BE49-F238E27FC236}">
                <a16:creationId xmlns:a16="http://schemas.microsoft.com/office/drawing/2014/main" id="{154603DD-595D-44AB-AE5F-F484B965F666}"/>
              </a:ext>
            </a:extLst>
          </p:cNvPr>
          <p:cNvGrpSpPr/>
          <p:nvPr/>
        </p:nvGrpSpPr>
        <p:grpSpPr>
          <a:xfrm>
            <a:off x="914401" y="1075957"/>
            <a:ext cx="2285719" cy="1225653"/>
            <a:chOff x="914401" y="1075957"/>
            <a:chExt cx="2285719" cy="1225653"/>
          </a:xfrm>
        </p:grpSpPr>
        <p:sp>
          <p:nvSpPr>
            <p:cNvPr id="5" name="TextBox 4">
              <a:extLst>
                <a:ext uri="{FF2B5EF4-FFF2-40B4-BE49-F238E27FC236}">
                  <a16:creationId xmlns:a16="http://schemas.microsoft.com/office/drawing/2014/main" id="{2C25D145-9064-49F7-9C24-525A3B7A1C23}"/>
                </a:ext>
              </a:extLst>
            </p:cNvPr>
            <p:cNvSpPr txBox="1"/>
            <p:nvPr/>
          </p:nvSpPr>
          <p:spPr>
            <a:xfrm>
              <a:off x="914401" y="1870723"/>
              <a:ext cx="1683306" cy="43088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676767"/>
                  </a:solidFill>
                  <a:effectLst/>
                  <a:uLnTx/>
                  <a:uFillTx/>
                  <a:latin typeface="CiscoSansTT ExtraLight"/>
                  <a:ea typeface="ＭＳ Ｐゴシック" charset="0"/>
                </a:rPr>
                <a:t>Complexity</a:t>
              </a:r>
            </a:p>
          </p:txBody>
        </p:sp>
        <p:grpSp>
          <p:nvGrpSpPr>
            <p:cNvPr id="108" name="Group 135">
              <a:extLst>
                <a:ext uri="{FF2B5EF4-FFF2-40B4-BE49-F238E27FC236}">
                  <a16:creationId xmlns:a16="http://schemas.microsoft.com/office/drawing/2014/main" id="{894AF7A4-A3CB-47CB-A972-31BFC081B73C}"/>
                </a:ext>
              </a:extLst>
            </p:cNvPr>
            <p:cNvGrpSpPr>
              <a:grpSpLocks noChangeAspect="1"/>
            </p:cNvGrpSpPr>
            <p:nvPr/>
          </p:nvGrpSpPr>
          <p:grpSpPr bwMode="auto">
            <a:xfrm>
              <a:off x="1456540" y="1075957"/>
              <a:ext cx="752626" cy="753217"/>
              <a:chOff x="2280" y="1019"/>
              <a:chExt cx="2544" cy="2546"/>
            </a:xfrm>
          </p:grpSpPr>
          <p:sp>
            <p:nvSpPr>
              <p:cNvPr id="109" name="Freeform 136">
                <a:extLst>
                  <a:ext uri="{FF2B5EF4-FFF2-40B4-BE49-F238E27FC236}">
                    <a16:creationId xmlns:a16="http://schemas.microsoft.com/office/drawing/2014/main" id="{46F634C8-3F23-4FD8-B1A3-6EB16BAA80C7}"/>
                  </a:ext>
                </a:extLst>
              </p:cNvPr>
              <p:cNvSpPr>
                <a:spLocks noEditPoints="1"/>
              </p:cNvSpPr>
              <p:nvPr/>
            </p:nvSpPr>
            <p:spPr bwMode="auto">
              <a:xfrm>
                <a:off x="3548" y="1033"/>
                <a:ext cx="6" cy="2518"/>
              </a:xfrm>
              <a:custGeom>
                <a:avLst/>
                <a:gdLst>
                  <a:gd name="T0" fmla="*/ 0 w 6"/>
                  <a:gd name="T1" fmla="*/ 2518 h 2518"/>
                  <a:gd name="T2" fmla="*/ 0 w 6"/>
                  <a:gd name="T3" fmla="*/ 2518 h 2518"/>
                  <a:gd name="T4" fmla="*/ 6 w 6"/>
                  <a:gd name="T5" fmla="*/ 0 h 2518"/>
                  <a:gd name="T6" fmla="*/ 6 w 6"/>
                  <a:gd name="T7" fmla="*/ 0 h 2518"/>
                </a:gdLst>
                <a:ahLst/>
                <a:cxnLst>
                  <a:cxn ang="0">
                    <a:pos x="T0" y="T1"/>
                  </a:cxn>
                  <a:cxn ang="0">
                    <a:pos x="T2" y="T3"/>
                  </a:cxn>
                  <a:cxn ang="0">
                    <a:pos x="T4" y="T5"/>
                  </a:cxn>
                  <a:cxn ang="0">
                    <a:pos x="T6" y="T7"/>
                  </a:cxn>
                </a:cxnLst>
                <a:rect l="0" t="0" r="r" b="b"/>
                <a:pathLst>
                  <a:path w="6" h="2518">
                    <a:moveTo>
                      <a:pt x="0" y="2518"/>
                    </a:moveTo>
                    <a:lnTo>
                      <a:pt x="0" y="2518"/>
                    </a:lnTo>
                    <a:close/>
                    <a:moveTo>
                      <a:pt x="6" y="0"/>
                    </a:moveTo>
                    <a:lnTo>
                      <a:pt x="6"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0" name="Freeform 137">
                <a:extLst>
                  <a:ext uri="{FF2B5EF4-FFF2-40B4-BE49-F238E27FC236}">
                    <a16:creationId xmlns:a16="http://schemas.microsoft.com/office/drawing/2014/main" id="{04376ABB-7140-4EA9-A268-2F5FF3236D68}"/>
                  </a:ext>
                </a:extLst>
              </p:cNvPr>
              <p:cNvSpPr>
                <a:spLocks noEditPoints="1"/>
              </p:cNvSpPr>
              <p:nvPr/>
            </p:nvSpPr>
            <p:spPr bwMode="auto">
              <a:xfrm>
                <a:off x="3548" y="1033"/>
                <a:ext cx="6" cy="2518"/>
              </a:xfrm>
              <a:custGeom>
                <a:avLst/>
                <a:gdLst>
                  <a:gd name="T0" fmla="*/ 0 w 6"/>
                  <a:gd name="T1" fmla="*/ 2518 h 2518"/>
                  <a:gd name="T2" fmla="*/ 0 w 6"/>
                  <a:gd name="T3" fmla="*/ 2518 h 2518"/>
                  <a:gd name="T4" fmla="*/ 6 w 6"/>
                  <a:gd name="T5" fmla="*/ 0 h 2518"/>
                  <a:gd name="T6" fmla="*/ 6 w 6"/>
                  <a:gd name="T7" fmla="*/ 0 h 2518"/>
                </a:gdLst>
                <a:ahLst/>
                <a:cxnLst>
                  <a:cxn ang="0">
                    <a:pos x="T0" y="T1"/>
                  </a:cxn>
                  <a:cxn ang="0">
                    <a:pos x="T2" y="T3"/>
                  </a:cxn>
                  <a:cxn ang="0">
                    <a:pos x="T4" y="T5"/>
                  </a:cxn>
                  <a:cxn ang="0">
                    <a:pos x="T6" y="T7"/>
                  </a:cxn>
                </a:cxnLst>
                <a:rect l="0" t="0" r="r" b="b"/>
                <a:pathLst>
                  <a:path w="6" h="2518">
                    <a:moveTo>
                      <a:pt x="0" y="2518"/>
                    </a:moveTo>
                    <a:lnTo>
                      <a:pt x="0" y="2518"/>
                    </a:lnTo>
                    <a:moveTo>
                      <a:pt x="6" y="0"/>
                    </a:move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1" name="Oval 138">
                <a:extLst>
                  <a:ext uri="{FF2B5EF4-FFF2-40B4-BE49-F238E27FC236}">
                    <a16:creationId xmlns:a16="http://schemas.microsoft.com/office/drawing/2014/main" id="{4B87856B-6349-44AE-9184-8170B06C9232}"/>
                  </a:ext>
                </a:extLst>
              </p:cNvPr>
              <p:cNvSpPr>
                <a:spLocks noChangeArrowheads="1"/>
              </p:cNvSpPr>
              <p:nvPr/>
            </p:nvSpPr>
            <p:spPr bwMode="auto">
              <a:xfrm>
                <a:off x="2280" y="1019"/>
                <a:ext cx="2544" cy="2546"/>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2" name="Freeform 139">
                <a:extLst>
                  <a:ext uri="{FF2B5EF4-FFF2-40B4-BE49-F238E27FC236}">
                    <a16:creationId xmlns:a16="http://schemas.microsoft.com/office/drawing/2014/main" id="{EBB0F1ED-9905-495D-9DC8-89E35E973C83}"/>
                  </a:ext>
                </a:extLst>
              </p:cNvPr>
              <p:cNvSpPr>
                <a:spLocks noEditPoints="1"/>
              </p:cNvSpPr>
              <p:nvPr/>
            </p:nvSpPr>
            <p:spPr bwMode="auto">
              <a:xfrm>
                <a:off x="2550" y="1397"/>
                <a:ext cx="2274" cy="2168"/>
              </a:xfrm>
              <a:custGeom>
                <a:avLst/>
                <a:gdLst>
                  <a:gd name="T0" fmla="*/ 1284 w 1287"/>
                  <a:gd name="T1" fmla="*/ 448 h 1226"/>
                  <a:gd name="T2" fmla="*/ 884 w 1287"/>
                  <a:gd name="T3" fmla="*/ 48 h 1226"/>
                  <a:gd name="T4" fmla="*/ 884 w 1287"/>
                  <a:gd name="T5" fmla="*/ 49 h 1226"/>
                  <a:gd name="T6" fmla="*/ 782 w 1287"/>
                  <a:gd name="T7" fmla="*/ 0 h 1226"/>
                  <a:gd name="T8" fmla="*/ 653 w 1287"/>
                  <a:gd name="T9" fmla="*/ 102 h 1226"/>
                  <a:gd name="T10" fmla="*/ 479 w 1287"/>
                  <a:gd name="T11" fmla="*/ 102 h 1226"/>
                  <a:gd name="T12" fmla="*/ 350 w 1287"/>
                  <a:gd name="T13" fmla="*/ 0 h 1226"/>
                  <a:gd name="T14" fmla="*/ 218 w 1287"/>
                  <a:gd name="T15" fmla="*/ 132 h 1226"/>
                  <a:gd name="T16" fmla="*/ 259 w 1287"/>
                  <a:gd name="T17" fmla="*/ 228 h 1226"/>
                  <a:gd name="T18" fmla="*/ 171 w 1287"/>
                  <a:gd name="T19" fmla="*/ 380 h 1226"/>
                  <a:gd name="T20" fmla="*/ 133 w 1287"/>
                  <a:gd name="T21" fmla="*/ 374 h 1226"/>
                  <a:gd name="T22" fmla="*/ 0 w 1287"/>
                  <a:gd name="T23" fmla="*/ 506 h 1226"/>
                  <a:gd name="T24" fmla="*/ 133 w 1287"/>
                  <a:gd name="T25" fmla="*/ 638 h 1226"/>
                  <a:gd name="T26" fmla="*/ 171 w 1287"/>
                  <a:gd name="T27" fmla="*/ 632 h 1226"/>
                  <a:gd name="T28" fmla="*/ 259 w 1287"/>
                  <a:gd name="T29" fmla="*/ 784 h 1226"/>
                  <a:gd name="T30" fmla="*/ 218 w 1287"/>
                  <a:gd name="T31" fmla="*/ 880 h 1226"/>
                  <a:gd name="T32" fmla="*/ 266 w 1287"/>
                  <a:gd name="T33" fmla="*/ 982 h 1226"/>
                  <a:gd name="T34" fmla="*/ 265 w 1287"/>
                  <a:gd name="T35" fmla="*/ 982 h 1226"/>
                  <a:gd name="T36" fmla="*/ 506 w 1287"/>
                  <a:gd name="T37" fmla="*/ 1223 h 1226"/>
                  <a:gd name="T38" fmla="*/ 567 w 1287"/>
                  <a:gd name="T39" fmla="*/ 1226 h 1226"/>
                  <a:gd name="T40" fmla="*/ 1287 w 1287"/>
                  <a:gd name="T41" fmla="*/ 506 h 1226"/>
                  <a:gd name="T42" fmla="*/ 1284 w 1287"/>
                  <a:gd name="T43" fmla="*/ 448 h 1226"/>
                  <a:gd name="T44" fmla="*/ 692 w 1287"/>
                  <a:gd name="T45" fmla="*/ 784 h 1226"/>
                  <a:gd name="T46" fmla="*/ 653 w 1287"/>
                  <a:gd name="T47" fmla="*/ 850 h 1226"/>
                  <a:gd name="T48" fmla="*/ 479 w 1287"/>
                  <a:gd name="T49" fmla="*/ 850 h 1226"/>
                  <a:gd name="T50" fmla="*/ 440 w 1287"/>
                  <a:gd name="T51" fmla="*/ 784 h 1226"/>
                  <a:gd name="T52" fmla="*/ 566 w 1287"/>
                  <a:gd name="T53" fmla="*/ 566 h 1226"/>
                  <a:gd name="T54" fmla="*/ 692 w 1287"/>
                  <a:gd name="T55" fmla="*/ 784 h 1226"/>
                  <a:gd name="T56" fmla="*/ 618 w 1287"/>
                  <a:gd name="T57" fmla="*/ 536 h 1226"/>
                  <a:gd name="T58" fmla="*/ 870 w 1287"/>
                  <a:gd name="T59" fmla="*/ 536 h 1226"/>
                  <a:gd name="T60" fmla="*/ 908 w 1287"/>
                  <a:gd name="T61" fmla="*/ 602 h 1226"/>
                  <a:gd name="T62" fmla="*/ 820 w 1287"/>
                  <a:gd name="T63" fmla="*/ 753 h 1226"/>
                  <a:gd name="T64" fmla="*/ 782 w 1287"/>
                  <a:gd name="T65" fmla="*/ 748 h 1226"/>
                  <a:gd name="T66" fmla="*/ 743 w 1287"/>
                  <a:gd name="T67" fmla="*/ 753 h 1226"/>
                  <a:gd name="T68" fmla="*/ 618 w 1287"/>
                  <a:gd name="T69" fmla="*/ 536 h 1226"/>
                  <a:gd name="T70" fmla="*/ 782 w 1287"/>
                  <a:gd name="T71" fmla="*/ 264 h 1226"/>
                  <a:gd name="T72" fmla="*/ 817 w 1287"/>
                  <a:gd name="T73" fmla="*/ 259 h 1226"/>
                  <a:gd name="T74" fmla="*/ 907 w 1287"/>
                  <a:gd name="T75" fmla="*/ 411 h 1226"/>
                  <a:gd name="T76" fmla="*/ 870 w 1287"/>
                  <a:gd name="T77" fmla="*/ 476 h 1226"/>
                  <a:gd name="T78" fmla="*/ 618 w 1287"/>
                  <a:gd name="T79" fmla="*/ 476 h 1226"/>
                  <a:gd name="T80" fmla="*/ 743 w 1287"/>
                  <a:gd name="T81" fmla="*/ 259 h 1226"/>
                  <a:gd name="T82" fmla="*/ 782 w 1287"/>
                  <a:gd name="T83" fmla="*/ 264 h 1226"/>
                  <a:gd name="T84" fmla="*/ 479 w 1287"/>
                  <a:gd name="T85" fmla="*/ 162 h 1226"/>
                  <a:gd name="T86" fmla="*/ 653 w 1287"/>
                  <a:gd name="T87" fmla="*/ 162 h 1226"/>
                  <a:gd name="T88" fmla="*/ 692 w 1287"/>
                  <a:gd name="T89" fmla="*/ 229 h 1226"/>
                  <a:gd name="T90" fmla="*/ 566 w 1287"/>
                  <a:gd name="T91" fmla="*/ 446 h 1226"/>
                  <a:gd name="T92" fmla="*/ 440 w 1287"/>
                  <a:gd name="T93" fmla="*/ 229 h 1226"/>
                  <a:gd name="T94" fmla="*/ 479 w 1287"/>
                  <a:gd name="T95" fmla="*/ 162 h 1226"/>
                  <a:gd name="T96" fmla="*/ 311 w 1287"/>
                  <a:gd name="T97" fmla="*/ 259 h 1226"/>
                  <a:gd name="T98" fmla="*/ 350 w 1287"/>
                  <a:gd name="T99" fmla="*/ 264 h 1226"/>
                  <a:gd name="T100" fmla="*/ 388 w 1287"/>
                  <a:gd name="T101" fmla="*/ 259 h 1226"/>
                  <a:gd name="T102" fmla="*/ 514 w 1287"/>
                  <a:gd name="T103" fmla="*/ 476 h 1226"/>
                  <a:gd name="T104" fmla="*/ 261 w 1287"/>
                  <a:gd name="T105" fmla="*/ 476 h 1226"/>
                  <a:gd name="T106" fmla="*/ 223 w 1287"/>
                  <a:gd name="T107" fmla="*/ 410 h 1226"/>
                  <a:gd name="T108" fmla="*/ 311 w 1287"/>
                  <a:gd name="T109" fmla="*/ 259 h 1226"/>
                  <a:gd name="T110" fmla="*/ 223 w 1287"/>
                  <a:gd name="T111" fmla="*/ 602 h 1226"/>
                  <a:gd name="T112" fmla="*/ 261 w 1287"/>
                  <a:gd name="T113" fmla="*/ 536 h 1226"/>
                  <a:gd name="T114" fmla="*/ 514 w 1287"/>
                  <a:gd name="T115" fmla="*/ 536 h 1226"/>
                  <a:gd name="T116" fmla="*/ 388 w 1287"/>
                  <a:gd name="T117" fmla="*/ 753 h 1226"/>
                  <a:gd name="T118" fmla="*/ 350 w 1287"/>
                  <a:gd name="T119" fmla="*/ 748 h 1226"/>
                  <a:gd name="T120" fmla="*/ 311 w 1287"/>
                  <a:gd name="T121" fmla="*/ 754 h 1226"/>
                  <a:gd name="T122" fmla="*/ 223 w 1287"/>
                  <a:gd name="T123" fmla="*/ 60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7" h="1226">
                    <a:moveTo>
                      <a:pt x="1284" y="448"/>
                    </a:moveTo>
                    <a:cubicBezTo>
                      <a:pt x="884" y="48"/>
                      <a:pt x="884" y="48"/>
                      <a:pt x="884" y="48"/>
                    </a:cubicBezTo>
                    <a:cubicBezTo>
                      <a:pt x="884" y="49"/>
                      <a:pt x="884" y="49"/>
                      <a:pt x="884" y="49"/>
                    </a:cubicBezTo>
                    <a:cubicBezTo>
                      <a:pt x="860" y="19"/>
                      <a:pt x="823" y="0"/>
                      <a:pt x="782" y="0"/>
                    </a:cubicBezTo>
                    <a:cubicBezTo>
                      <a:pt x="719" y="0"/>
                      <a:pt x="667" y="44"/>
                      <a:pt x="653" y="102"/>
                    </a:cubicBezTo>
                    <a:cubicBezTo>
                      <a:pt x="479" y="102"/>
                      <a:pt x="479" y="102"/>
                      <a:pt x="479" y="102"/>
                    </a:cubicBezTo>
                    <a:cubicBezTo>
                      <a:pt x="465" y="44"/>
                      <a:pt x="413" y="0"/>
                      <a:pt x="350" y="0"/>
                    </a:cubicBezTo>
                    <a:cubicBezTo>
                      <a:pt x="277" y="0"/>
                      <a:pt x="218" y="59"/>
                      <a:pt x="218" y="132"/>
                    </a:cubicBezTo>
                    <a:cubicBezTo>
                      <a:pt x="218" y="170"/>
                      <a:pt x="234" y="204"/>
                      <a:pt x="259" y="228"/>
                    </a:cubicBezTo>
                    <a:cubicBezTo>
                      <a:pt x="171" y="380"/>
                      <a:pt x="171" y="380"/>
                      <a:pt x="171" y="380"/>
                    </a:cubicBezTo>
                    <a:cubicBezTo>
                      <a:pt x="159" y="376"/>
                      <a:pt x="146" y="374"/>
                      <a:pt x="133" y="374"/>
                    </a:cubicBezTo>
                    <a:cubicBezTo>
                      <a:pt x="60" y="374"/>
                      <a:pt x="0" y="433"/>
                      <a:pt x="0" y="506"/>
                    </a:cubicBezTo>
                    <a:cubicBezTo>
                      <a:pt x="0" y="579"/>
                      <a:pt x="60" y="638"/>
                      <a:pt x="133" y="638"/>
                    </a:cubicBezTo>
                    <a:cubicBezTo>
                      <a:pt x="146" y="638"/>
                      <a:pt x="159" y="636"/>
                      <a:pt x="171" y="632"/>
                    </a:cubicBezTo>
                    <a:cubicBezTo>
                      <a:pt x="259" y="784"/>
                      <a:pt x="259" y="784"/>
                      <a:pt x="259" y="784"/>
                    </a:cubicBezTo>
                    <a:cubicBezTo>
                      <a:pt x="234" y="808"/>
                      <a:pt x="218" y="842"/>
                      <a:pt x="218" y="880"/>
                    </a:cubicBezTo>
                    <a:cubicBezTo>
                      <a:pt x="218" y="921"/>
                      <a:pt x="236" y="957"/>
                      <a:pt x="266" y="982"/>
                    </a:cubicBezTo>
                    <a:cubicBezTo>
                      <a:pt x="265" y="982"/>
                      <a:pt x="265" y="982"/>
                      <a:pt x="265" y="982"/>
                    </a:cubicBezTo>
                    <a:cubicBezTo>
                      <a:pt x="506" y="1223"/>
                      <a:pt x="506" y="1223"/>
                      <a:pt x="506" y="1223"/>
                    </a:cubicBezTo>
                    <a:cubicBezTo>
                      <a:pt x="526" y="1225"/>
                      <a:pt x="546" y="1226"/>
                      <a:pt x="567" y="1226"/>
                    </a:cubicBezTo>
                    <a:cubicBezTo>
                      <a:pt x="965" y="1226"/>
                      <a:pt x="1287" y="904"/>
                      <a:pt x="1287" y="506"/>
                    </a:cubicBezTo>
                    <a:cubicBezTo>
                      <a:pt x="1287" y="487"/>
                      <a:pt x="1286" y="467"/>
                      <a:pt x="1284" y="448"/>
                    </a:cubicBezTo>
                    <a:close/>
                    <a:moveTo>
                      <a:pt x="692" y="784"/>
                    </a:moveTo>
                    <a:cubicBezTo>
                      <a:pt x="673" y="801"/>
                      <a:pt x="659" y="824"/>
                      <a:pt x="653" y="850"/>
                    </a:cubicBezTo>
                    <a:cubicBezTo>
                      <a:pt x="479" y="850"/>
                      <a:pt x="479" y="850"/>
                      <a:pt x="479" y="850"/>
                    </a:cubicBezTo>
                    <a:cubicBezTo>
                      <a:pt x="473" y="824"/>
                      <a:pt x="459" y="801"/>
                      <a:pt x="440" y="784"/>
                    </a:cubicBezTo>
                    <a:cubicBezTo>
                      <a:pt x="566" y="566"/>
                      <a:pt x="566" y="566"/>
                      <a:pt x="566" y="566"/>
                    </a:cubicBezTo>
                    <a:lnTo>
                      <a:pt x="692" y="784"/>
                    </a:lnTo>
                    <a:close/>
                    <a:moveTo>
                      <a:pt x="618" y="536"/>
                    </a:moveTo>
                    <a:cubicBezTo>
                      <a:pt x="870" y="536"/>
                      <a:pt x="870" y="536"/>
                      <a:pt x="870" y="536"/>
                    </a:cubicBezTo>
                    <a:cubicBezTo>
                      <a:pt x="876" y="562"/>
                      <a:pt x="889" y="585"/>
                      <a:pt x="908" y="602"/>
                    </a:cubicBezTo>
                    <a:cubicBezTo>
                      <a:pt x="820" y="753"/>
                      <a:pt x="820" y="753"/>
                      <a:pt x="820" y="753"/>
                    </a:cubicBezTo>
                    <a:cubicBezTo>
                      <a:pt x="808" y="750"/>
                      <a:pt x="795" y="748"/>
                      <a:pt x="782" y="748"/>
                    </a:cubicBezTo>
                    <a:cubicBezTo>
                      <a:pt x="768" y="748"/>
                      <a:pt x="756" y="750"/>
                      <a:pt x="743" y="753"/>
                    </a:cubicBezTo>
                    <a:lnTo>
                      <a:pt x="618" y="536"/>
                    </a:lnTo>
                    <a:close/>
                    <a:moveTo>
                      <a:pt x="782" y="264"/>
                    </a:moveTo>
                    <a:cubicBezTo>
                      <a:pt x="794" y="264"/>
                      <a:pt x="806" y="263"/>
                      <a:pt x="817" y="259"/>
                    </a:cubicBezTo>
                    <a:cubicBezTo>
                      <a:pt x="907" y="411"/>
                      <a:pt x="907" y="411"/>
                      <a:pt x="907" y="411"/>
                    </a:cubicBezTo>
                    <a:cubicBezTo>
                      <a:pt x="889" y="428"/>
                      <a:pt x="876" y="451"/>
                      <a:pt x="870" y="476"/>
                    </a:cubicBezTo>
                    <a:cubicBezTo>
                      <a:pt x="618" y="476"/>
                      <a:pt x="618" y="476"/>
                      <a:pt x="618" y="476"/>
                    </a:cubicBezTo>
                    <a:cubicBezTo>
                      <a:pt x="743" y="259"/>
                      <a:pt x="743" y="259"/>
                      <a:pt x="743" y="259"/>
                    </a:cubicBezTo>
                    <a:cubicBezTo>
                      <a:pt x="756" y="262"/>
                      <a:pt x="768" y="264"/>
                      <a:pt x="782" y="264"/>
                    </a:cubicBezTo>
                    <a:close/>
                    <a:moveTo>
                      <a:pt x="479" y="162"/>
                    </a:moveTo>
                    <a:cubicBezTo>
                      <a:pt x="653" y="162"/>
                      <a:pt x="653" y="162"/>
                      <a:pt x="653" y="162"/>
                    </a:cubicBezTo>
                    <a:cubicBezTo>
                      <a:pt x="659" y="188"/>
                      <a:pt x="673" y="211"/>
                      <a:pt x="692" y="229"/>
                    </a:cubicBezTo>
                    <a:cubicBezTo>
                      <a:pt x="566" y="446"/>
                      <a:pt x="566" y="446"/>
                      <a:pt x="566" y="446"/>
                    </a:cubicBezTo>
                    <a:cubicBezTo>
                      <a:pt x="440" y="229"/>
                      <a:pt x="440" y="229"/>
                      <a:pt x="440" y="229"/>
                    </a:cubicBezTo>
                    <a:cubicBezTo>
                      <a:pt x="459" y="211"/>
                      <a:pt x="473" y="188"/>
                      <a:pt x="479" y="162"/>
                    </a:cubicBezTo>
                    <a:close/>
                    <a:moveTo>
                      <a:pt x="311" y="259"/>
                    </a:moveTo>
                    <a:cubicBezTo>
                      <a:pt x="323" y="262"/>
                      <a:pt x="336" y="264"/>
                      <a:pt x="350" y="264"/>
                    </a:cubicBezTo>
                    <a:cubicBezTo>
                      <a:pt x="363" y="264"/>
                      <a:pt x="376" y="262"/>
                      <a:pt x="388" y="259"/>
                    </a:cubicBezTo>
                    <a:cubicBezTo>
                      <a:pt x="514" y="476"/>
                      <a:pt x="514" y="476"/>
                      <a:pt x="514" y="476"/>
                    </a:cubicBezTo>
                    <a:cubicBezTo>
                      <a:pt x="261" y="476"/>
                      <a:pt x="261" y="476"/>
                      <a:pt x="261" y="476"/>
                    </a:cubicBezTo>
                    <a:cubicBezTo>
                      <a:pt x="255" y="450"/>
                      <a:pt x="242" y="427"/>
                      <a:pt x="223" y="410"/>
                    </a:cubicBezTo>
                    <a:lnTo>
                      <a:pt x="311" y="259"/>
                    </a:lnTo>
                    <a:close/>
                    <a:moveTo>
                      <a:pt x="223" y="602"/>
                    </a:moveTo>
                    <a:cubicBezTo>
                      <a:pt x="242" y="585"/>
                      <a:pt x="255" y="562"/>
                      <a:pt x="261" y="536"/>
                    </a:cubicBezTo>
                    <a:cubicBezTo>
                      <a:pt x="514" y="536"/>
                      <a:pt x="514" y="536"/>
                      <a:pt x="514" y="536"/>
                    </a:cubicBezTo>
                    <a:cubicBezTo>
                      <a:pt x="388" y="753"/>
                      <a:pt x="388" y="753"/>
                      <a:pt x="388" y="753"/>
                    </a:cubicBezTo>
                    <a:cubicBezTo>
                      <a:pt x="376" y="750"/>
                      <a:pt x="363" y="748"/>
                      <a:pt x="350" y="748"/>
                    </a:cubicBezTo>
                    <a:cubicBezTo>
                      <a:pt x="336" y="748"/>
                      <a:pt x="323" y="750"/>
                      <a:pt x="311" y="754"/>
                    </a:cubicBezTo>
                    <a:lnTo>
                      <a:pt x="223" y="602"/>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3" name="Freeform 140">
                <a:extLst>
                  <a:ext uri="{FF2B5EF4-FFF2-40B4-BE49-F238E27FC236}">
                    <a16:creationId xmlns:a16="http://schemas.microsoft.com/office/drawing/2014/main" id="{C051975C-3438-4396-BCF7-1DCFBA002A70}"/>
                  </a:ext>
                </a:extLst>
              </p:cNvPr>
              <p:cNvSpPr>
                <a:spLocks noEditPoints="1"/>
              </p:cNvSpPr>
              <p:nvPr/>
            </p:nvSpPr>
            <p:spPr bwMode="auto">
              <a:xfrm>
                <a:off x="2550" y="1397"/>
                <a:ext cx="1998" cy="1790"/>
              </a:xfrm>
              <a:custGeom>
                <a:avLst/>
                <a:gdLst>
                  <a:gd name="T0" fmla="*/ 959 w 1131"/>
                  <a:gd name="T1" fmla="*/ 380 h 1012"/>
                  <a:gd name="T2" fmla="*/ 914 w 1131"/>
                  <a:gd name="T3" fmla="*/ 132 h 1012"/>
                  <a:gd name="T4" fmla="*/ 653 w 1131"/>
                  <a:gd name="T5" fmla="*/ 102 h 1012"/>
                  <a:gd name="T6" fmla="*/ 350 w 1131"/>
                  <a:gd name="T7" fmla="*/ 0 h 1012"/>
                  <a:gd name="T8" fmla="*/ 259 w 1131"/>
                  <a:gd name="T9" fmla="*/ 228 h 1012"/>
                  <a:gd name="T10" fmla="*/ 133 w 1131"/>
                  <a:gd name="T11" fmla="*/ 374 h 1012"/>
                  <a:gd name="T12" fmla="*/ 133 w 1131"/>
                  <a:gd name="T13" fmla="*/ 638 h 1012"/>
                  <a:gd name="T14" fmla="*/ 259 w 1131"/>
                  <a:gd name="T15" fmla="*/ 784 h 1012"/>
                  <a:gd name="T16" fmla="*/ 350 w 1131"/>
                  <a:gd name="T17" fmla="*/ 1012 h 1012"/>
                  <a:gd name="T18" fmla="*/ 653 w 1131"/>
                  <a:gd name="T19" fmla="*/ 910 h 1012"/>
                  <a:gd name="T20" fmla="*/ 914 w 1131"/>
                  <a:gd name="T21" fmla="*/ 880 h 1012"/>
                  <a:gd name="T22" fmla="*/ 960 w 1131"/>
                  <a:gd name="T23" fmla="*/ 632 h 1012"/>
                  <a:gd name="T24" fmla="*/ 1131 w 1131"/>
                  <a:gd name="T25" fmla="*/ 506 h 1012"/>
                  <a:gd name="T26" fmla="*/ 907 w 1131"/>
                  <a:gd name="T27" fmla="*/ 411 h 1012"/>
                  <a:gd name="T28" fmla="*/ 618 w 1131"/>
                  <a:gd name="T29" fmla="*/ 476 h 1012"/>
                  <a:gd name="T30" fmla="*/ 782 w 1131"/>
                  <a:gd name="T31" fmla="*/ 264 h 1012"/>
                  <a:gd name="T32" fmla="*/ 907 w 1131"/>
                  <a:gd name="T33" fmla="*/ 411 h 1012"/>
                  <a:gd name="T34" fmla="*/ 479 w 1131"/>
                  <a:gd name="T35" fmla="*/ 850 h 1012"/>
                  <a:gd name="T36" fmla="*/ 566 w 1131"/>
                  <a:gd name="T37" fmla="*/ 566 h 1012"/>
                  <a:gd name="T38" fmla="*/ 653 w 1131"/>
                  <a:gd name="T39" fmla="*/ 850 h 1012"/>
                  <a:gd name="T40" fmla="*/ 479 w 1131"/>
                  <a:gd name="T41" fmla="*/ 162 h 1012"/>
                  <a:gd name="T42" fmla="*/ 692 w 1131"/>
                  <a:gd name="T43" fmla="*/ 229 h 1012"/>
                  <a:gd name="T44" fmla="*/ 440 w 1131"/>
                  <a:gd name="T45" fmla="*/ 229 h 1012"/>
                  <a:gd name="T46" fmla="*/ 350 w 1131"/>
                  <a:gd name="T47" fmla="*/ 264 h 1012"/>
                  <a:gd name="T48" fmla="*/ 514 w 1131"/>
                  <a:gd name="T49" fmla="*/ 476 h 1012"/>
                  <a:gd name="T50" fmla="*/ 223 w 1131"/>
                  <a:gd name="T51" fmla="*/ 410 h 1012"/>
                  <a:gd name="T52" fmla="*/ 223 w 1131"/>
                  <a:gd name="T53" fmla="*/ 602 h 1012"/>
                  <a:gd name="T54" fmla="*/ 514 w 1131"/>
                  <a:gd name="T55" fmla="*/ 536 h 1012"/>
                  <a:gd name="T56" fmla="*/ 350 w 1131"/>
                  <a:gd name="T57" fmla="*/ 748 h 1012"/>
                  <a:gd name="T58" fmla="*/ 223 w 1131"/>
                  <a:gd name="T59" fmla="*/ 602 h 1012"/>
                  <a:gd name="T60" fmla="*/ 782 w 1131"/>
                  <a:gd name="T61" fmla="*/ 748 h 1012"/>
                  <a:gd name="T62" fmla="*/ 618 w 1131"/>
                  <a:gd name="T63" fmla="*/ 536 h 1012"/>
                  <a:gd name="T64" fmla="*/ 908 w 1131"/>
                  <a:gd name="T65" fmla="*/ 60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1" h="1012">
                    <a:moveTo>
                      <a:pt x="998" y="374"/>
                    </a:moveTo>
                    <a:cubicBezTo>
                      <a:pt x="984" y="374"/>
                      <a:pt x="971" y="376"/>
                      <a:pt x="959" y="380"/>
                    </a:cubicBezTo>
                    <a:cubicBezTo>
                      <a:pt x="870" y="231"/>
                      <a:pt x="870" y="231"/>
                      <a:pt x="870" y="231"/>
                    </a:cubicBezTo>
                    <a:cubicBezTo>
                      <a:pt x="897" y="206"/>
                      <a:pt x="914" y="171"/>
                      <a:pt x="914" y="132"/>
                    </a:cubicBezTo>
                    <a:cubicBezTo>
                      <a:pt x="914" y="59"/>
                      <a:pt x="855" y="0"/>
                      <a:pt x="782" y="0"/>
                    </a:cubicBezTo>
                    <a:cubicBezTo>
                      <a:pt x="719" y="0"/>
                      <a:pt x="667" y="44"/>
                      <a:pt x="653" y="102"/>
                    </a:cubicBezTo>
                    <a:cubicBezTo>
                      <a:pt x="479" y="102"/>
                      <a:pt x="479" y="102"/>
                      <a:pt x="479" y="102"/>
                    </a:cubicBezTo>
                    <a:cubicBezTo>
                      <a:pt x="465" y="44"/>
                      <a:pt x="413" y="0"/>
                      <a:pt x="350" y="0"/>
                    </a:cubicBezTo>
                    <a:cubicBezTo>
                      <a:pt x="277" y="0"/>
                      <a:pt x="218" y="59"/>
                      <a:pt x="218" y="132"/>
                    </a:cubicBezTo>
                    <a:cubicBezTo>
                      <a:pt x="218" y="170"/>
                      <a:pt x="234" y="204"/>
                      <a:pt x="259" y="228"/>
                    </a:cubicBezTo>
                    <a:cubicBezTo>
                      <a:pt x="171" y="380"/>
                      <a:pt x="171" y="380"/>
                      <a:pt x="171" y="380"/>
                    </a:cubicBezTo>
                    <a:cubicBezTo>
                      <a:pt x="159" y="376"/>
                      <a:pt x="146" y="374"/>
                      <a:pt x="133" y="374"/>
                    </a:cubicBezTo>
                    <a:cubicBezTo>
                      <a:pt x="60" y="374"/>
                      <a:pt x="0" y="433"/>
                      <a:pt x="0" y="506"/>
                    </a:cubicBezTo>
                    <a:cubicBezTo>
                      <a:pt x="0" y="579"/>
                      <a:pt x="60" y="638"/>
                      <a:pt x="133" y="638"/>
                    </a:cubicBezTo>
                    <a:cubicBezTo>
                      <a:pt x="146" y="638"/>
                      <a:pt x="159" y="636"/>
                      <a:pt x="171" y="632"/>
                    </a:cubicBezTo>
                    <a:cubicBezTo>
                      <a:pt x="259" y="784"/>
                      <a:pt x="259" y="784"/>
                      <a:pt x="259" y="784"/>
                    </a:cubicBezTo>
                    <a:cubicBezTo>
                      <a:pt x="234" y="808"/>
                      <a:pt x="218" y="842"/>
                      <a:pt x="218" y="880"/>
                    </a:cubicBezTo>
                    <a:cubicBezTo>
                      <a:pt x="218" y="953"/>
                      <a:pt x="277" y="1012"/>
                      <a:pt x="350" y="1012"/>
                    </a:cubicBezTo>
                    <a:cubicBezTo>
                      <a:pt x="413" y="1012"/>
                      <a:pt x="465" y="968"/>
                      <a:pt x="479" y="910"/>
                    </a:cubicBezTo>
                    <a:cubicBezTo>
                      <a:pt x="653" y="910"/>
                      <a:pt x="653" y="910"/>
                      <a:pt x="653" y="910"/>
                    </a:cubicBezTo>
                    <a:cubicBezTo>
                      <a:pt x="667" y="968"/>
                      <a:pt x="719" y="1012"/>
                      <a:pt x="782" y="1012"/>
                    </a:cubicBezTo>
                    <a:cubicBezTo>
                      <a:pt x="855" y="1012"/>
                      <a:pt x="914" y="953"/>
                      <a:pt x="914" y="880"/>
                    </a:cubicBezTo>
                    <a:cubicBezTo>
                      <a:pt x="914" y="842"/>
                      <a:pt x="898" y="808"/>
                      <a:pt x="872" y="784"/>
                    </a:cubicBezTo>
                    <a:cubicBezTo>
                      <a:pt x="960" y="632"/>
                      <a:pt x="960" y="632"/>
                      <a:pt x="960" y="632"/>
                    </a:cubicBezTo>
                    <a:cubicBezTo>
                      <a:pt x="972" y="636"/>
                      <a:pt x="985" y="638"/>
                      <a:pt x="998" y="638"/>
                    </a:cubicBezTo>
                    <a:cubicBezTo>
                      <a:pt x="1071" y="638"/>
                      <a:pt x="1131" y="579"/>
                      <a:pt x="1131" y="506"/>
                    </a:cubicBezTo>
                    <a:cubicBezTo>
                      <a:pt x="1131" y="433"/>
                      <a:pt x="1071" y="374"/>
                      <a:pt x="998" y="374"/>
                    </a:cubicBezTo>
                    <a:close/>
                    <a:moveTo>
                      <a:pt x="907" y="411"/>
                    </a:moveTo>
                    <a:cubicBezTo>
                      <a:pt x="889" y="428"/>
                      <a:pt x="876" y="451"/>
                      <a:pt x="870" y="476"/>
                    </a:cubicBezTo>
                    <a:cubicBezTo>
                      <a:pt x="618" y="476"/>
                      <a:pt x="618" y="476"/>
                      <a:pt x="618" y="476"/>
                    </a:cubicBezTo>
                    <a:cubicBezTo>
                      <a:pt x="743" y="259"/>
                      <a:pt x="743" y="259"/>
                      <a:pt x="743" y="259"/>
                    </a:cubicBezTo>
                    <a:cubicBezTo>
                      <a:pt x="756" y="262"/>
                      <a:pt x="768" y="264"/>
                      <a:pt x="782" y="264"/>
                    </a:cubicBezTo>
                    <a:cubicBezTo>
                      <a:pt x="794" y="264"/>
                      <a:pt x="806" y="263"/>
                      <a:pt x="817" y="259"/>
                    </a:cubicBezTo>
                    <a:lnTo>
                      <a:pt x="907" y="411"/>
                    </a:lnTo>
                    <a:close/>
                    <a:moveTo>
                      <a:pt x="653" y="850"/>
                    </a:moveTo>
                    <a:cubicBezTo>
                      <a:pt x="479" y="850"/>
                      <a:pt x="479" y="850"/>
                      <a:pt x="479" y="850"/>
                    </a:cubicBezTo>
                    <a:cubicBezTo>
                      <a:pt x="473" y="824"/>
                      <a:pt x="459" y="801"/>
                      <a:pt x="440" y="784"/>
                    </a:cubicBezTo>
                    <a:cubicBezTo>
                      <a:pt x="566" y="566"/>
                      <a:pt x="566" y="566"/>
                      <a:pt x="566" y="566"/>
                    </a:cubicBezTo>
                    <a:cubicBezTo>
                      <a:pt x="692" y="784"/>
                      <a:pt x="692" y="784"/>
                      <a:pt x="692" y="784"/>
                    </a:cubicBezTo>
                    <a:cubicBezTo>
                      <a:pt x="673" y="801"/>
                      <a:pt x="659" y="824"/>
                      <a:pt x="653" y="850"/>
                    </a:cubicBezTo>
                    <a:close/>
                    <a:moveTo>
                      <a:pt x="440" y="229"/>
                    </a:moveTo>
                    <a:cubicBezTo>
                      <a:pt x="459" y="211"/>
                      <a:pt x="473" y="188"/>
                      <a:pt x="479" y="162"/>
                    </a:cubicBezTo>
                    <a:cubicBezTo>
                      <a:pt x="653" y="162"/>
                      <a:pt x="653" y="162"/>
                      <a:pt x="653" y="162"/>
                    </a:cubicBezTo>
                    <a:cubicBezTo>
                      <a:pt x="659" y="188"/>
                      <a:pt x="673" y="211"/>
                      <a:pt x="692" y="229"/>
                    </a:cubicBezTo>
                    <a:cubicBezTo>
                      <a:pt x="566" y="446"/>
                      <a:pt x="566" y="446"/>
                      <a:pt x="566" y="446"/>
                    </a:cubicBezTo>
                    <a:lnTo>
                      <a:pt x="440" y="229"/>
                    </a:lnTo>
                    <a:close/>
                    <a:moveTo>
                      <a:pt x="311" y="259"/>
                    </a:moveTo>
                    <a:cubicBezTo>
                      <a:pt x="323" y="262"/>
                      <a:pt x="336" y="264"/>
                      <a:pt x="350" y="264"/>
                    </a:cubicBezTo>
                    <a:cubicBezTo>
                      <a:pt x="363" y="264"/>
                      <a:pt x="376" y="262"/>
                      <a:pt x="388" y="259"/>
                    </a:cubicBezTo>
                    <a:cubicBezTo>
                      <a:pt x="514" y="476"/>
                      <a:pt x="514" y="476"/>
                      <a:pt x="514" y="476"/>
                    </a:cubicBezTo>
                    <a:cubicBezTo>
                      <a:pt x="261" y="476"/>
                      <a:pt x="261" y="476"/>
                      <a:pt x="261" y="476"/>
                    </a:cubicBezTo>
                    <a:cubicBezTo>
                      <a:pt x="255" y="450"/>
                      <a:pt x="242" y="427"/>
                      <a:pt x="223" y="410"/>
                    </a:cubicBezTo>
                    <a:lnTo>
                      <a:pt x="311" y="259"/>
                    </a:lnTo>
                    <a:close/>
                    <a:moveTo>
                      <a:pt x="223" y="602"/>
                    </a:moveTo>
                    <a:cubicBezTo>
                      <a:pt x="242" y="585"/>
                      <a:pt x="255" y="562"/>
                      <a:pt x="261" y="536"/>
                    </a:cubicBezTo>
                    <a:cubicBezTo>
                      <a:pt x="514" y="536"/>
                      <a:pt x="514" y="536"/>
                      <a:pt x="514" y="536"/>
                    </a:cubicBezTo>
                    <a:cubicBezTo>
                      <a:pt x="388" y="753"/>
                      <a:pt x="388" y="753"/>
                      <a:pt x="388" y="753"/>
                    </a:cubicBezTo>
                    <a:cubicBezTo>
                      <a:pt x="376" y="750"/>
                      <a:pt x="363" y="748"/>
                      <a:pt x="350" y="748"/>
                    </a:cubicBezTo>
                    <a:cubicBezTo>
                      <a:pt x="336" y="748"/>
                      <a:pt x="323" y="750"/>
                      <a:pt x="311" y="754"/>
                    </a:cubicBezTo>
                    <a:lnTo>
                      <a:pt x="223" y="602"/>
                    </a:lnTo>
                    <a:close/>
                    <a:moveTo>
                      <a:pt x="820" y="753"/>
                    </a:moveTo>
                    <a:cubicBezTo>
                      <a:pt x="808" y="750"/>
                      <a:pt x="795" y="748"/>
                      <a:pt x="782" y="748"/>
                    </a:cubicBezTo>
                    <a:cubicBezTo>
                      <a:pt x="768" y="748"/>
                      <a:pt x="756" y="750"/>
                      <a:pt x="743" y="753"/>
                    </a:cubicBezTo>
                    <a:cubicBezTo>
                      <a:pt x="618" y="536"/>
                      <a:pt x="618" y="536"/>
                      <a:pt x="618" y="536"/>
                    </a:cubicBezTo>
                    <a:cubicBezTo>
                      <a:pt x="870" y="536"/>
                      <a:pt x="870" y="536"/>
                      <a:pt x="870" y="536"/>
                    </a:cubicBezTo>
                    <a:cubicBezTo>
                      <a:pt x="876" y="562"/>
                      <a:pt x="889" y="585"/>
                      <a:pt x="908" y="602"/>
                    </a:cubicBezTo>
                    <a:lnTo>
                      <a:pt x="820" y="7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4" name="Oval 141">
                <a:extLst>
                  <a:ext uri="{FF2B5EF4-FFF2-40B4-BE49-F238E27FC236}">
                    <a16:creationId xmlns:a16="http://schemas.microsoft.com/office/drawing/2014/main" id="{0EE3FEE5-A100-41D7-BBEC-D7A0FED909BD}"/>
                  </a:ext>
                </a:extLst>
              </p:cNvPr>
              <p:cNvSpPr>
                <a:spLocks noChangeArrowheads="1"/>
              </p:cNvSpPr>
              <p:nvPr/>
            </p:nvSpPr>
            <p:spPr bwMode="auto">
              <a:xfrm>
                <a:off x="3315" y="2059"/>
                <a:ext cx="468" cy="46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cxnSp>
          <p:nvCxnSpPr>
            <p:cNvPr id="162" name="Straight Connector 161">
              <a:extLst>
                <a:ext uri="{FF2B5EF4-FFF2-40B4-BE49-F238E27FC236}">
                  <a16:creationId xmlns:a16="http://schemas.microsoft.com/office/drawing/2014/main" id="{D5AA9E76-C54B-4CF8-BBD9-CD68D90A0C6F}"/>
                </a:ext>
              </a:extLst>
            </p:cNvPr>
            <p:cNvCxnSpPr>
              <a:cxnSpLocks/>
            </p:cNvCxnSpPr>
            <p:nvPr/>
          </p:nvCxnSpPr>
          <p:spPr>
            <a:xfrm>
              <a:off x="2296283" y="1610268"/>
              <a:ext cx="768894" cy="0"/>
            </a:xfrm>
            <a:prstGeom prst="line">
              <a:avLst/>
            </a:prstGeom>
            <a:noFill/>
            <a:ln w="19050" cap="rnd">
              <a:solidFill>
                <a:schemeClr val="tx1">
                  <a:lumMod val="25000"/>
                  <a:lumOff val="75000"/>
                </a:schemeClr>
              </a:solidFill>
              <a:prstDash val="sysDot"/>
              <a:miter lim="800000"/>
              <a:headEnd/>
              <a:tailEnd/>
            </a:ln>
          </p:spPr>
        </p:cxnSp>
        <p:sp>
          <p:nvSpPr>
            <p:cNvPr id="168" name="Oval 167">
              <a:extLst>
                <a:ext uri="{FF2B5EF4-FFF2-40B4-BE49-F238E27FC236}">
                  <a16:creationId xmlns:a16="http://schemas.microsoft.com/office/drawing/2014/main" id="{45A85574-3D79-4880-A649-606D5B1E8F7B}"/>
                </a:ext>
              </a:extLst>
            </p:cNvPr>
            <p:cNvSpPr/>
            <p:nvPr/>
          </p:nvSpPr>
          <p:spPr>
            <a:xfrm flipH="1">
              <a:off x="2999550" y="1509983"/>
              <a:ext cx="200570" cy="200570"/>
            </a:xfrm>
            <a:prstGeom prst="ellipse">
              <a:avLst/>
            </a:prstGeom>
            <a:solidFill>
              <a:schemeClr val="bg2"/>
            </a:solidFill>
            <a:ln w="25400" cap="rnd">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sp>
          <p:nvSpPr>
            <p:cNvPr id="169" name="Oval 168">
              <a:extLst>
                <a:ext uri="{FF2B5EF4-FFF2-40B4-BE49-F238E27FC236}">
                  <a16:creationId xmlns:a16="http://schemas.microsoft.com/office/drawing/2014/main" id="{E0D889C3-A9E0-4935-99B3-00F59ACD6290}"/>
                </a:ext>
              </a:extLst>
            </p:cNvPr>
            <p:cNvSpPr/>
            <p:nvPr/>
          </p:nvSpPr>
          <p:spPr>
            <a:xfrm>
              <a:off x="3052518" y="1562951"/>
              <a:ext cx="94634" cy="94634"/>
            </a:xfrm>
            <a:prstGeom prst="ellipse">
              <a:avLst/>
            </a:prstGeom>
            <a:solidFill>
              <a:schemeClr val="accent1"/>
            </a:solidFill>
            <a:ln w="25400" cap="rnd">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grpSp>
      <p:grpSp>
        <p:nvGrpSpPr>
          <p:cNvPr id="180" name="Group 179">
            <a:extLst>
              <a:ext uri="{FF2B5EF4-FFF2-40B4-BE49-F238E27FC236}">
                <a16:creationId xmlns:a16="http://schemas.microsoft.com/office/drawing/2014/main" id="{690A165C-D3F0-4F00-B636-3B0F2AE521C2}"/>
              </a:ext>
            </a:extLst>
          </p:cNvPr>
          <p:cNvGrpSpPr/>
          <p:nvPr/>
        </p:nvGrpSpPr>
        <p:grpSpPr>
          <a:xfrm>
            <a:off x="754412" y="2887389"/>
            <a:ext cx="2445708" cy="1201978"/>
            <a:chOff x="754412" y="2887389"/>
            <a:chExt cx="2445708" cy="1201978"/>
          </a:xfrm>
        </p:grpSpPr>
        <p:sp>
          <p:nvSpPr>
            <p:cNvPr id="6" name="TextBox 5">
              <a:extLst>
                <a:ext uri="{FF2B5EF4-FFF2-40B4-BE49-F238E27FC236}">
                  <a16:creationId xmlns:a16="http://schemas.microsoft.com/office/drawing/2014/main" id="{C4034FD1-C714-463C-9D9D-0275FEC6C794}"/>
                </a:ext>
              </a:extLst>
            </p:cNvPr>
            <p:cNvSpPr txBox="1"/>
            <p:nvPr/>
          </p:nvSpPr>
          <p:spPr>
            <a:xfrm>
              <a:off x="754412" y="3658480"/>
              <a:ext cx="2156883" cy="43088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676767"/>
                  </a:solidFill>
                  <a:effectLst/>
                  <a:uLnTx/>
                  <a:uFillTx/>
                  <a:latin typeface="CiscoSansTT ExtraLight"/>
                  <a:ea typeface="ＭＳ Ｐゴシック" charset="0"/>
                </a:rPr>
                <a:t>Need for speed</a:t>
              </a:r>
            </a:p>
          </p:txBody>
        </p:sp>
        <p:grpSp>
          <p:nvGrpSpPr>
            <p:cNvPr id="102" name="Group 371">
              <a:extLst>
                <a:ext uri="{FF2B5EF4-FFF2-40B4-BE49-F238E27FC236}">
                  <a16:creationId xmlns:a16="http://schemas.microsoft.com/office/drawing/2014/main" id="{64BA2458-5D35-4DC7-8C2A-4F24D22F2141}"/>
                </a:ext>
              </a:extLst>
            </p:cNvPr>
            <p:cNvGrpSpPr>
              <a:grpSpLocks noChangeAspect="1"/>
            </p:cNvGrpSpPr>
            <p:nvPr/>
          </p:nvGrpSpPr>
          <p:grpSpPr bwMode="auto">
            <a:xfrm>
              <a:off x="1456540" y="2887389"/>
              <a:ext cx="752626" cy="753217"/>
              <a:chOff x="1802" y="539"/>
              <a:chExt cx="2544" cy="2546"/>
            </a:xfrm>
          </p:grpSpPr>
          <p:sp>
            <p:nvSpPr>
              <p:cNvPr id="103" name="Oval 372">
                <a:extLst>
                  <a:ext uri="{FF2B5EF4-FFF2-40B4-BE49-F238E27FC236}">
                    <a16:creationId xmlns:a16="http://schemas.microsoft.com/office/drawing/2014/main" id="{23DEE42A-D8B0-403A-99B7-3115EF7A1CCF}"/>
                  </a:ext>
                </a:extLst>
              </p:cNvPr>
              <p:cNvSpPr>
                <a:spLocks noChangeArrowheads="1"/>
              </p:cNvSpPr>
              <p:nvPr/>
            </p:nvSpPr>
            <p:spPr bwMode="auto">
              <a:xfrm>
                <a:off x="1802" y="539"/>
                <a:ext cx="2544" cy="254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4" name="Freeform 373">
                <a:extLst>
                  <a:ext uri="{FF2B5EF4-FFF2-40B4-BE49-F238E27FC236}">
                    <a16:creationId xmlns:a16="http://schemas.microsoft.com/office/drawing/2014/main" id="{EE7B5FBC-45FE-4E57-8C4D-07CC3014C814}"/>
                  </a:ext>
                </a:extLst>
              </p:cNvPr>
              <p:cNvSpPr>
                <a:spLocks/>
              </p:cNvSpPr>
              <p:nvPr/>
            </p:nvSpPr>
            <p:spPr bwMode="auto">
              <a:xfrm>
                <a:off x="2159" y="1386"/>
                <a:ext cx="2157" cy="1664"/>
              </a:xfrm>
              <a:custGeom>
                <a:avLst/>
                <a:gdLst>
                  <a:gd name="T0" fmla="*/ 842 w 1221"/>
                  <a:gd name="T1" fmla="*/ 17 h 941"/>
                  <a:gd name="T2" fmla="*/ 807 w 1221"/>
                  <a:gd name="T3" fmla="*/ 0 h 941"/>
                  <a:gd name="T4" fmla="*/ 760 w 1221"/>
                  <a:gd name="T5" fmla="*/ 30 h 941"/>
                  <a:gd name="T6" fmla="*/ 770 w 1221"/>
                  <a:gd name="T7" fmla="*/ 84 h 941"/>
                  <a:gd name="T8" fmla="*/ 866 w 1221"/>
                  <a:gd name="T9" fmla="*/ 181 h 941"/>
                  <a:gd name="T10" fmla="*/ 871 w 1221"/>
                  <a:gd name="T11" fmla="*/ 187 h 941"/>
                  <a:gd name="T12" fmla="*/ 863 w 1221"/>
                  <a:gd name="T13" fmla="*/ 187 h 941"/>
                  <a:gd name="T14" fmla="*/ 45 w 1221"/>
                  <a:gd name="T15" fmla="*/ 188 h 941"/>
                  <a:gd name="T16" fmla="*/ 2 w 1221"/>
                  <a:gd name="T17" fmla="*/ 230 h 941"/>
                  <a:gd name="T18" fmla="*/ 17 w 1221"/>
                  <a:gd name="T19" fmla="*/ 273 h 941"/>
                  <a:gd name="T20" fmla="*/ 16 w 1221"/>
                  <a:gd name="T21" fmla="*/ 273 h 941"/>
                  <a:gd name="T22" fmla="*/ 685 w 1221"/>
                  <a:gd name="T23" fmla="*/ 941 h 941"/>
                  <a:gd name="T24" fmla="*/ 1221 w 1221"/>
                  <a:gd name="T25" fmla="*/ 396 h 941"/>
                  <a:gd name="T26" fmla="*/ 842 w 1221"/>
                  <a:gd name="T27" fmla="*/ 17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1" h="941">
                    <a:moveTo>
                      <a:pt x="842" y="17"/>
                    </a:moveTo>
                    <a:cubicBezTo>
                      <a:pt x="833" y="7"/>
                      <a:pt x="821" y="1"/>
                      <a:pt x="807" y="0"/>
                    </a:cubicBezTo>
                    <a:cubicBezTo>
                      <a:pt x="787" y="0"/>
                      <a:pt x="768" y="11"/>
                      <a:pt x="760" y="30"/>
                    </a:cubicBezTo>
                    <a:cubicBezTo>
                      <a:pt x="752" y="48"/>
                      <a:pt x="756" y="70"/>
                      <a:pt x="770" y="84"/>
                    </a:cubicBezTo>
                    <a:cubicBezTo>
                      <a:pt x="802" y="117"/>
                      <a:pt x="834" y="149"/>
                      <a:pt x="866" y="181"/>
                    </a:cubicBezTo>
                    <a:cubicBezTo>
                      <a:pt x="868" y="183"/>
                      <a:pt x="871" y="184"/>
                      <a:pt x="871" y="187"/>
                    </a:cubicBezTo>
                    <a:cubicBezTo>
                      <a:pt x="863" y="187"/>
                      <a:pt x="863" y="187"/>
                      <a:pt x="863" y="187"/>
                    </a:cubicBezTo>
                    <a:cubicBezTo>
                      <a:pt x="595" y="187"/>
                      <a:pt x="50" y="187"/>
                      <a:pt x="45" y="188"/>
                    </a:cubicBezTo>
                    <a:cubicBezTo>
                      <a:pt x="22" y="190"/>
                      <a:pt x="4" y="208"/>
                      <a:pt x="2" y="230"/>
                    </a:cubicBezTo>
                    <a:cubicBezTo>
                      <a:pt x="0" y="247"/>
                      <a:pt x="6" y="262"/>
                      <a:pt x="17" y="273"/>
                    </a:cubicBezTo>
                    <a:cubicBezTo>
                      <a:pt x="16" y="273"/>
                      <a:pt x="16" y="273"/>
                      <a:pt x="16" y="273"/>
                    </a:cubicBezTo>
                    <a:cubicBezTo>
                      <a:pt x="685" y="941"/>
                      <a:pt x="685" y="941"/>
                      <a:pt x="685" y="941"/>
                    </a:cubicBezTo>
                    <a:cubicBezTo>
                      <a:pt x="952" y="878"/>
                      <a:pt x="1162" y="665"/>
                      <a:pt x="1221" y="396"/>
                    </a:cubicBezTo>
                    <a:cubicBezTo>
                      <a:pt x="1221" y="396"/>
                      <a:pt x="893" y="68"/>
                      <a:pt x="842" y="1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5" name="Freeform 374">
                <a:extLst>
                  <a:ext uri="{FF2B5EF4-FFF2-40B4-BE49-F238E27FC236}">
                    <a16:creationId xmlns:a16="http://schemas.microsoft.com/office/drawing/2014/main" id="{EE7843E8-91D5-4C73-9B55-5BCD484EF3F5}"/>
                  </a:ext>
                </a:extLst>
              </p:cNvPr>
              <p:cNvSpPr>
                <a:spLocks/>
              </p:cNvSpPr>
              <p:nvPr/>
            </p:nvSpPr>
            <p:spPr bwMode="auto">
              <a:xfrm>
                <a:off x="1947" y="1050"/>
                <a:ext cx="989" cy="175"/>
              </a:xfrm>
              <a:custGeom>
                <a:avLst/>
                <a:gdLst>
                  <a:gd name="T0" fmla="*/ 509 w 560"/>
                  <a:gd name="T1" fmla="*/ 99 h 99"/>
                  <a:gd name="T2" fmla="*/ 554 w 560"/>
                  <a:gd name="T3" fmla="*/ 41 h 99"/>
                  <a:gd name="T4" fmla="*/ 501 w 560"/>
                  <a:gd name="T5" fmla="*/ 0 h 99"/>
                  <a:gd name="T6" fmla="*/ 62 w 560"/>
                  <a:gd name="T7" fmla="*/ 0 h 99"/>
                  <a:gd name="T8" fmla="*/ 0 w 560"/>
                  <a:gd name="T9" fmla="*/ 99 h 99"/>
                  <a:gd name="T10" fmla="*/ 509 w 560"/>
                  <a:gd name="T11" fmla="*/ 99 h 99"/>
                </a:gdLst>
                <a:ahLst/>
                <a:cxnLst>
                  <a:cxn ang="0">
                    <a:pos x="T0" y="T1"/>
                  </a:cxn>
                  <a:cxn ang="0">
                    <a:pos x="T2" y="T3"/>
                  </a:cxn>
                  <a:cxn ang="0">
                    <a:pos x="T4" y="T5"/>
                  </a:cxn>
                  <a:cxn ang="0">
                    <a:pos x="T6" y="T7"/>
                  </a:cxn>
                  <a:cxn ang="0">
                    <a:pos x="T8" y="T9"/>
                  </a:cxn>
                  <a:cxn ang="0">
                    <a:pos x="T10" y="T11"/>
                  </a:cxn>
                </a:cxnLst>
                <a:rect l="0" t="0" r="r" b="b"/>
                <a:pathLst>
                  <a:path w="560" h="99">
                    <a:moveTo>
                      <a:pt x="509" y="99"/>
                    </a:moveTo>
                    <a:cubicBezTo>
                      <a:pt x="537" y="98"/>
                      <a:pt x="560" y="69"/>
                      <a:pt x="554" y="41"/>
                    </a:cubicBezTo>
                    <a:cubicBezTo>
                      <a:pt x="549" y="15"/>
                      <a:pt x="529" y="0"/>
                      <a:pt x="501" y="0"/>
                    </a:cubicBezTo>
                    <a:cubicBezTo>
                      <a:pt x="396" y="0"/>
                      <a:pt x="152" y="0"/>
                      <a:pt x="62" y="0"/>
                    </a:cubicBezTo>
                    <a:cubicBezTo>
                      <a:pt x="38" y="31"/>
                      <a:pt x="18" y="64"/>
                      <a:pt x="0" y="99"/>
                    </a:cubicBezTo>
                    <a:cubicBezTo>
                      <a:pt x="119" y="99"/>
                      <a:pt x="507" y="99"/>
                      <a:pt x="509" y="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6" name="Freeform 375">
                <a:extLst>
                  <a:ext uri="{FF2B5EF4-FFF2-40B4-BE49-F238E27FC236}">
                    <a16:creationId xmlns:a16="http://schemas.microsoft.com/office/drawing/2014/main" id="{21FC21E6-B93C-431D-A47C-A5E5DB34949D}"/>
                  </a:ext>
                </a:extLst>
              </p:cNvPr>
              <p:cNvSpPr>
                <a:spLocks/>
              </p:cNvSpPr>
              <p:nvPr/>
            </p:nvSpPr>
            <p:spPr bwMode="auto">
              <a:xfrm>
                <a:off x="2918" y="2441"/>
                <a:ext cx="689" cy="176"/>
              </a:xfrm>
              <a:custGeom>
                <a:avLst/>
                <a:gdLst>
                  <a:gd name="T0" fmla="*/ 196 w 390"/>
                  <a:gd name="T1" fmla="*/ 99 h 99"/>
                  <a:gd name="T2" fmla="*/ 53 w 390"/>
                  <a:gd name="T3" fmla="*/ 99 h 99"/>
                  <a:gd name="T4" fmla="*/ 8 w 390"/>
                  <a:gd name="T5" fmla="*/ 68 h 99"/>
                  <a:gd name="T6" fmla="*/ 20 w 390"/>
                  <a:gd name="T7" fmla="*/ 13 h 99"/>
                  <a:gd name="T8" fmla="*/ 54 w 390"/>
                  <a:gd name="T9" fmla="*/ 0 h 99"/>
                  <a:gd name="T10" fmla="*/ 338 w 390"/>
                  <a:gd name="T11" fmla="*/ 0 h 99"/>
                  <a:gd name="T12" fmla="*/ 387 w 390"/>
                  <a:gd name="T13" fmla="*/ 43 h 99"/>
                  <a:gd name="T14" fmla="*/ 348 w 390"/>
                  <a:gd name="T15" fmla="*/ 98 h 99"/>
                  <a:gd name="T16" fmla="*/ 336 w 390"/>
                  <a:gd name="T17" fmla="*/ 99 h 99"/>
                  <a:gd name="T18" fmla="*/ 196 w 390"/>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 h="99">
                    <a:moveTo>
                      <a:pt x="196" y="99"/>
                    </a:moveTo>
                    <a:cubicBezTo>
                      <a:pt x="148" y="99"/>
                      <a:pt x="100" y="99"/>
                      <a:pt x="53" y="99"/>
                    </a:cubicBezTo>
                    <a:cubicBezTo>
                      <a:pt x="32" y="99"/>
                      <a:pt x="14" y="86"/>
                      <a:pt x="8" y="68"/>
                    </a:cubicBezTo>
                    <a:cubicBezTo>
                      <a:pt x="0" y="49"/>
                      <a:pt x="6" y="27"/>
                      <a:pt x="20" y="13"/>
                    </a:cubicBezTo>
                    <a:cubicBezTo>
                      <a:pt x="30" y="5"/>
                      <a:pt x="41" y="0"/>
                      <a:pt x="54" y="0"/>
                    </a:cubicBezTo>
                    <a:cubicBezTo>
                      <a:pt x="149" y="0"/>
                      <a:pt x="243" y="0"/>
                      <a:pt x="338" y="0"/>
                    </a:cubicBezTo>
                    <a:cubicBezTo>
                      <a:pt x="363" y="0"/>
                      <a:pt x="385" y="20"/>
                      <a:pt x="387" y="43"/>
                    </a:cubicBezTo>
                    <a:cubicBezTo>
                      <a:pt x="390" y="70"/>
                      <a:pt x="374" y="93"/>
                      <a:pt x="348" y="98"/>
                    </a:cubicBezTo>
                    <a:cubicBezTo>
                      <a:pt x="344" y="99"/>
                      <a:pt x="340" y="99"/>
                      <a:pt x="336" y="99"/>
                    </a:cubicBezTo>
                    <a:cubicBezTo>
                      <a:pt x="289" y="99"/>
                      <a:pt x="242" y="99"/>
                      <a:pt x="196" y="99"/>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7" name="Freeform 376">
                <a:extLst>
                  <a:ext uri="{FF2B5EF4-FFF2-40B4-BE49-F238E27FC236}">
                    <a16:creationId xmlns:a16="http://schemas.microsoft.com/office/drawing/2014/main" id="{7FF75AF1-8FF2-4EA1-AB90-BA36CB6DD08D}"/>
                  </a:ext>
                </a:extLst>
              </p:cNvPr>
              <p:cNvSpPr>
                <a:spLocks/>
              </p:cNvSpPr>
              <p:nvPr/>
            </p:nvSpPr>
            <p:spPr bwMode="auto">
              <a:xfrm>
                <a:off x="2157" y="1386"/>
                <a:ext cx="1851" cy="843"/>
              </a:xfrm>
              <a:custGeom>
                <a:avLst/>
                <a:gdLst>
                  <a:gd name="T0" fmla="*/ 874 w 1048"/>
                  <a:gd name="T1" fmla="*/ 288 h 477"/>
                  <a:gd name="T2" fmla="*/ 863 w 1048"/>
                  <a:gd name="T3" fmla="*/ 286 h 477"/>
                  <a:gd name="T4" fmla="*/ 58 w 1048"/>
                  <a:gd name="T5" fmla="*/ 286 h 477"/>
                  <a:gd name="T6" fmla="*/ 36 w 1048"/>
                  <a:gd name="T7" fmla="*/ 284 h 477"/>
                  <a:gd name="T8" fmla="*/ 3 w 1048"/>
                  <a:gd name="T9" fmla="*/ 230 h 477"/>
                  <a:gd name="T10" fmla="*/ 46 w 1048"/>
                  <a:gd name="T11" fmla="*/ 188 h 477"/>
                  <a:gd name="T12" fmla="*/ 59 w 1048"/>
                  <a:gd name="T13" fmla="*/ 187 h 477"/>
                  <a:gd name="T14" fmla="*/ 864 w 1048"/>
                  <a:gd name="T15" fmla="*/ 187 h 477"/>
                  <a:gd name="T16" fmla="*/ 872 w 1048"/>
                  <a:gd name="T17" fmla="*/ 187 h 477"/>
                  <a:gd name="T18" fmla="*/ 867 w 1048"/>
                  <a:gd name="T19" fmla="*/ 181 h 477"/>
                  <a:gd name="T20" fmla="*/ 771 w 1048"/>
                  <a:gd name="T21" fmla="*/ 84 h 477"/>
                  <a:gd name="T22" fmla="*/ 761 w 1048"/>
                  <a:gd name="T23" fmla="*/ 30 h 477"/>
                  <a:gd name="T24" fmla="*/ 808 w 1048"/>
                  <a:gd name="T25" fmla="*/ 0 h 477"/>
                  <a:gd name="T26" fmla="*/ 843 w 1048"/>
                  <a:gd name="T27" fmla="*/ 17 h 477"/>
                  <a:gd name="T28" fmla="*/ 997 w 1048"/>
                  <a:gd name="T29" fmla="*/ 170 h 477"/>
                  <a:gd name="T30" fmla="*/ 1027 w 1048"/>
                  <a:gd name="T31" fmla="*/ 201 h 477"/>
                  <a:gd name="T32" fmla="*/ 1028 w 1048"/>
                  <a:gd name="T33" fmla="*/ 273 h 477"/>
                  <a:gd name="T34" fmla="*/ 891 w 1048"/>
                  <a:gd name="T35" fmla="*/ 410 h 477"/>
                  <a:gd name="T36" fmla="*/ 841 w 1048"/>
                  <a:gd name="T37" fmla="*/ 459 h 477"/>
                  <a:gd name="T38" fmla="*/ 791 w 1048"/>
                  <a:gd name="T39" fmla="*/ 471 h 477"/>
                  <a:gd name="T40" fmla="*/ 758 w 1048"/>
                  <a:gd name="T41" fmla="*/ 433 h 477"/>
                  <a:gd name="T42" fmla="*/ 772 w 1048"/>
                  <a:gd name="T43" fmla="*/ 388 h 477"/>
                  <a:gd name="T44" fmla="*/ 868 w 1048"/>
                  <a:gd name="T45" fmla="*/ 292 h 477"/>
                  <a:gd name="T46" fmla="*/ 874 w 1048"/>
                  <a:gd name="T47" fmla="*/ 28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8" h="477">
                    <a:moveTo>
                      <a:pt x="874" y="288"/>
                    </a:moveTo>
                    <a:cubicBezTo>
                      <a:pt x="869" y="286"/>
                      <a:pt x="866" y="286"/>
                      <a:pt x="863" y="286"/>
                    </a:cubicBezTo>
                    <a:cubicBezTo>
                      <a:pt x="595" y="286"/>
                      <a:pt x="327" y="286"/>
                      <a:pt x="58" y="286"/>
                    </a:cubicBezTo>
                    <a:cubicBezTo>
                      <a:pt x="51" y="286"/>
                      <a:pt x="43" y="286"/>
                      <a:pt x="36" y="284"/>
                    </a:cubicBezTo>
                    <a:cubicBezTo>
                      <a:pt x="13" y="276"/>
                      <a:pt x="0" y="255"/>
                      <a:pt x="3" y="230"/>
                    </a:cubicBezTo>
                    <a:cubicBezTo>
                      <a:pt x="5" y="208"/>
                      <a:pt x="23" y="190"/>
                      <a:pt x="46" y="188"/>
                    </a:cubicBezTo>
                    <a:cubicBezTo>
                      <a:pt x="51" y="187"/>
                      <a:pt x="55" y="187"/>
                      <a:pt x="59" y="187"/>
                    </a:cubicBezTo>
                    <a:cubicBezTo>
                      <a:pt x="327" y="187"/>
                      <a:pt x="596" y="187"/>
                      <a:pt x="864" y="187"/>
                    </a:cubicBezTo>
                    <a:cubicBezTo>
                      <a:pt x="872" y="187"/>
                      <a:pt x="872" y="187"/>
                      <a:pt x="872" y="187"/>
                    </a:cubicBezTo>
                    <a:cubicBezTo>
                      <a:pt x="872" y="184"/>
                      <a:pt x="869" y="183"/>
                      <a:pt x="867" y="181"/>
                    </a:cubicBezTo>
                    <a:cubicBezTo>
                      <a:pt x="835" y="149"/>
                      <a:pt x="803" y="117"/>
                      <a:pt x="771" y="84"/>
                    </a:cubicBezTo>
                    <a:cubicBezTo>
                      <a:pt x="757" y="70"/>
                      <a:pt x="753" y="48"/>
                      <a:pt x="761" y="30"/>
                    </a:cubicBezTo>
                    <a:cubicBezTo>
                      <a:pt x="769" y="11"/>
                      <a:pt x="788" y="0"/>
                      <a:pt x="808" y="0"/>
                    </a:cubicBezTo>
                    <a:cubicBezTo>
                      <a:pt x="822" y="1"/>
                      <a:pt x="834" y="7"/>
                      <a:pt x="843" y="17"/>
                    </a:cubicBezTo>
                    <a:cubicBezTo>
                      <a:pt x="894" y="68"/>
                      <a:pt x="946" y="119"/>
                      <a:pt x="997" y="170"/>
                    </a:cubicBezTo>
                    <a:cubicBezTo>
                      <a:pt x="1007" y="180"/>
                      <a:pt x="1017" y="190"/>
                      <a:pt x="1027" y="201"/>
                    </a:cubicBezTo>
                    <a:cubicBezTo>
                      <a:pt x="1048" y="221"/>
                      <a:pt x="1048" y="253"/>
                      <a:pt x="1028" y="273"/>
                    </a:cubicBezTo>
                    <a:cubicBezTo>
                      <a:pt x="982" y="318"/>
                      <a:pt x="936" y="364"/>
                      <a:pt x="891" y="410"/>
                    </a:cubicBezTo>
                    <a:cubicBezTo>
                      <a:pt x="874" y="426"/>
                      <a:pt x="858" y="443"/>
                      <a:pt x="841" y="459"/>
                    </a:cubicBezTo>
                    <a:cubicBezTo>
                      <a:pt x="827" y="473"/>
                      <a:pt x="810" y="477"/>
                      <a:pt x="791" y="471"/>
                    </a:cubicBezTo>
                    <a:cubicBezTo>
                      <a:pt x="773" y="465"/>
                      <a:pt x="762" y="452"/>
                      <a:pt x="758" y="433"/>
                    </a:cubicBezTo>
                    <a:cubicBezTo>
                      <a:pt x="754" y="416"/>
                      <a:pt x="760" y="401"/>
                      <a:pt x="772" y="388"/>
                    </a:cubicBezTo>
                    <a:cubicBezTo>
                      <a:pt x="804" y="356"/>
                      <a:pt x="836" y="324"/>
                      <a:pt x="868" y="292"/>
                    </a:cubicBezTo>
                    <a:cubicBezTo>
                      <a:pt x="870" y="291"/>
                      <a:pt x="871" y="290"/>
                      <a:pt x="874" y="288"/>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cxnSp>
          <p:nvCxnSpPr>
            <p:cNvPr id="164" name="Straight Connector 163">
              <a:extLst>
                <a:ext uri="{FF2B5EF4-FFF2-40B4-BE49-F238E27FC236}">
                  <a16:creationId xmlns:a16="http://schemas.microsoft.com/office/drawing/2014/main" id="{1E14EA54-8621-41F2-A310-050ECF0A07E2}"/>
                </a:ext>
              </a:extLst>
            </p:cNvPr>
            <p:cNvCxnSpPr>
              <a:cxnSpLocks/>
            </p:cNvCxnSpPr>
            <p:nvPr/>
          </p:nvCxnSpPr>
          <p:spPr>
            <a:xfrm>
              <a:off x="2296283" y="3502151"/>
              <a:ext cx="768894" cy="0"/>
            </a:xfrm>
            <a:prstGeom prst="line">
              <a:avLst/>
            </a:prstGeom>
            <a:noFill/>
            <a:ln w="19050" cap="rnd">
              <a:solidFill>
                <a:schemeClr val="tx1">
                  <a:lumMod val="25000"/>
                  <a:lumOff val="75000"/>
                </a:schemeClr>
              </a:solidFill>
              <a:prstDash val="sysDot"/>
              <a:miter lim="800000"/>
              <a:headEnd/>
              <a:tailEnd/>
            </a:ln>
          </p:spPr>
        </p:cxnSp>
        <p:sp>
          <p:nvSpPr>
            <p:cNvPr id="166" name="Oval 165">
              <a:extLst>
                <a:ext uri="{FF2B5EF4-FFF2-40B4-BE49-F238E27FC236}">
                  <a16:creationId xmlns:a16="http://schemas.microsoft.com/office/drawing/2014/main" id="{3BA9C195-5AE6-4C8B-856B-5C9A71C9679F}"/>
                </a:ext>
              </a:extLst>
            </p:cNvPr>
            <p:cNvSpPr/>
            <p:nvPr/>
          </p:nvSpPr>
          <p:spPr>
            <a:xfrm flipH="1">
              <a:off x="2999550" y="3401866"/>
              <a:ext cx="200570" cy="200570"/>
            </a:xfrm>
            <a:prstGeom prst="ellipse">
              <a:avLst/>
            </a:prstGeom>
            <a:solidFill>
              <a:schemeClr val="bg2"/>
            </a:solidFill>
            <a:ln w="25400" cap="rnd">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sp>
          <p:nvSpPr>
            <p:cNvPr id="167" name="Oval 166">
              <a:extLst>
                <a:ext uri="{FF2B5EF4-FFF2-40B4-BE49-F238E27FC236}">
                  <a16:creationId xmlns:a16="http://schemas.microsoft.com/office/drawing/2014/main" id="{8458B154-5D46-40F5-AE24-AA822BFAC1A9}"/>
                </a:ext>
              </a:extLst>
            </p:cNvPr>
            <p:cNvSpPr/>
            <p:nvPr/>
          </p:nvSpPr>
          <p:spPr>
            <a:xfrm>
              <a:off x="3052518" y="3454834"/>
              <a:ext cx="94634" cy="94634"/>
            </a:xfrm>
            <a:prstGeom prst="ellipse">
              <a:avLst/>
            </a:prstGeom>
            <a:solidFill>
              <a:schemeClr val="accent1"/>
            </a:solidFill>
            <a:ln w="25400" cap="rnd">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grpSp>
      <p:sp>
        <p:nvSpPr>
          <p:cNvPr id="171" name="Rectangle 170">
            <a:extLst>
              <a:ext uri="{FF2B5EF4-FFF2-40B4-BE49-F238E27FC236}">
                <a16:creationId xmlns:a16="http://schemas.microsoft.com/office/drawing/2014/main" id="{4FBE112E-BC45-417B-B980-4EBFEA434FED}"/>
              </a:ext>
            </a:extLst>
          </p:cNvPr>
          <p:cNvSpPr/>
          <p:nvPr/>
        </p:nvSpPr>
        <p:spPr>
          <a:xfrm>
            <a:off x="3134409" y="2167145"/>
            <a:ext cx="2784737" cy="929485"/>
          </a:xfrm>
          <a:prstGeom prst="rect">
            <a:avLst/>
          </a:prstGeom>
        </p:spPr>
        <p:txBody>
          <a:bodyPr wrap="none">
            <a:spAutoFit/>
          </a:bodyPr>
          <a:lstStyle/>
          <a:p>
            <a:pPr marL="0" marR="0" lvl="0" indent="0" algn="ctr" defTabSz="684213" rtl="0" eaLnBrk="1" fontAlgn="base" latinLnBrk="0" hangingPunct="1">
              <a:lnSpc>
                <a:spcPct val="80000"/>
              </a:lnSpc>
              <a:spcBef>
                <a:spcPct val="0"/>
              </a:spcBef>
              <a:spcAft>
                <a:spcPct val="0"/>
              </a:spcAft>
              <a:buClrTx/>
              <a:buSzTx/>
              <a:buFontTx/>
              <a:buNone/>
              <a:tabLst/>
              <a:defRPr/>
            </a:pPr>
            <a:r>
              <a:rPr kumimoji="0" lang="en-US" sz="3400" b="0" i="0" u="none" strike="noStrike" kern="1200" cap="none" spc="0" normalizeH="0" baseline="0" noProof="0" dirty="0">
                <a:ln>
                  <a:noFill/>
                </a:ln>
                <a:solidFill>
                  <a:srgbClr val="0D274D"/>
                </a:solidFill>
                <a:effectLst/>
                <a:uLnTx/>
                <a:uFillTx/>
                <a:latin typeface="CiscoSansTT ExtraLight"/>
                <a:ea typeface="ＭＳ Ｐゴシック" charset="0"/>
                <a:cs typeface="CiscoSansTT Thin" charset="0"/>
              </a:rPr>
              <a:t>The World </a:t>
            </a:r>
            <a:br>
              <a:rPr kumimoji="0" lang="en-US" sz="3400" b="0" i="0" u="none" strike="noStrike" kern="1200" cap="none" spc="0" normalizeH="0" baseline="0" noProof="0" dirty="0">
                <a:ln>
                  <a:noFill/>
                </a:ln>
                <a:solidFill>
                  <a:srgbClr val="0D274D"/>
                </a:solidFill>
                <a:effectLst/>
                <a:uLnTx/>
                <a:uFillTx/>
                <a:latin typeface="CiscoSansTT ExtraLight"/>
                <a:ea typeface="ＭＳ Ｐゴシック" charset="0"/>
                <a:cs typeface="CiscoSansTT Thin" charset="0"/>
              </a:rPr>
            </a:br>
            <a:r>
              <a:rPr kumimoji="0" lang="en-US" sz="3400" b="0" i="0" u="none" strike="noStrike" kern="1200" cap="none" spc="0" normalizeH="0" baseline="0" noProof="0" dirty="0">
                <a:ln>
                  <a:noFill/>
                </a:ln>
                <a:solidFill>
                  <a:srgbClr val="0D274D"/>
                </a:solidFill>
                <a:effectLst/>
                <a:uLnTx/>
                <a:uFillTx/>
                <a:latin typeface="CiscoSansTT ExtraLight"/>
                <a:ea typeface="ＭＳ Ｐゴシック" charset="0"/>
                <a:cs typeface="CiscoSansTT Thin" charset="0"/>
              </a:rPr>
              <a:t>has </a:t>
            </a:r>
            <a:r>
              <a:rPr kumimoji="0" lang="en-US" sz="34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Thin" charset="0"/>
              </a:rPr>
              <a:t>Changed</a:t>
            </a:r>
          </a:p>
        </p:txBody>
      </p:sp>
      <p:grpSp>
        <p:nvGrpSpPr>
          <p:cNvPr id="178" name="Group 177">
            <a:extLst>
              <a:ext uri="{FF2B5EF4-FFF2-40B4-BE49-F238E27FC236}">
                <a16:creationId xmlns:a16="http://schemas.microsoft.com/office/drawing/2014/main" id="{A01C6C8E-6775-44EB-926D-FD7F3CA69E2D}"/>
              </a:ext>
            </a:extLst>
          </p:cNvPr>
          <p:cNvGrpSpPr/>
          <p:nvPr/>
        </p:nvGrpSpPr>
        <p:grpSpPr>
          <a:xfrm>
            <a:off x="5907697" y="1075957"/>
            <a:ext cx="2700726" cy="1225653"/>
            <a:chOff x="5907697" y="1075957"/>
            <a:chExt cx="2700726" cy="1225653"/>
          </a:xfrm>
        </p:grpSpPr>
        <p:sp>
          <p:nvSpPr>
            <p:cNvPr id="9" name="TextBox 8">
              <a:extLst>
                <a:ext uri="{FF2B5EF4-FFF2-40B4-BE49-F238E27FC236}">
                  <a16:creationId xmlns:a16="http://schemas.microsoft.com/office/drawing/2014/main" id="{EB2CE612-2F1A-4606-A152-6A9203FE7787}"/>
                </a:ext>
              </a:extLst>
            </p:cNvPr>
            <p:cNvSpPr txBox="1"/>
            <p:nvPr/>
          </p:nvSpPr>
          <p:spPr>
            <a:xfrm>
              <a:off x="6322333" y="1870723"/>
              <a:ext cx="2286090" cy="43088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676767"/>
                  </a:solidFill>
                  <a:effectLst/>
                  <a:uLnTx/>
                  <a:uFillTx/>
                  <a:latin typeface="CiscoSansTT ExtraLight"/>
                  <a:ea typeface="ＭＳ Ｐゴシック" charset="0"/>
                </a:rPr>
                <a:t>Knowledge gap</a:t>
              </a:r>
            </a:p>
          </p:txBody>
        </p:sp>
        <p:grpSp>
          <p:nvGrpSpPr>
            <p:cNvPr id="89" name="Graphic 87">
              <a:extLst>
                <a:ext uri="{FF2B5EF4-FFF2-40B4-BE49-F238E27FC236}">
                  <a16:creationId xmlns:a16="http://schemas.microsoft.com/office/drawing/2014/main" id="{64887B4B-37C4-4841-983D-0976294E3E1F}"/>
                </a:ext>
              </a:extLst>
            </p:cNvPr>
            <p:cNvGrpSpPr/>
            <p:nvPr/>
          </p:nvGrpSpPr>
          <p:grpSpPr>
            <a:xfrm>
              <a:off x="6955578" y="1075957"/>
              <a:ext cx="752626" cy="753217"/>
              <a:chOff x="2667000" y="633412"/>
              <a:chExt cx="3810000" cy="3876675"/>
            </a:xfrm>
          </p:grpSpPr>
          <p:sp>
            <p:nvSpPr>
              <p:cNvPr id="90" name="Freeform: Shape 89">
                <a:extLst>
                  <a:ext uri="{FF2B5EF4-FFF2-40B4-BE49-F238E27FC236}">
                    <a16:creationId xmlns:a16="http://schemas.microsoft.com/office/drawing/2014/main" id="{DD22E9E1-4389-4593-BD37-FD3272663D1B}"/>
                  </a:ext>
                </a:extLst>
              </p:cNvPr>
              <p:cNvSpPr/>
              <p:nvPr/>
            </p:nvSpPr>
            <p:spPr>
              <a:xfrm>
                <a:off x="2662238" y="626268"/>
                <a:ext cx="3819525" cy="3886200"/>
              </a:xfrm>
              <a:custGeom>
                <a:avLst/>
                <a:gdLst>
                  <a:gd name="connsiteX0" fmla="*/ 3815239 w 3819525"/>
                  <a:gd name="connsiteY0" fmla="*/ 1945481 h 3886200"/>
                  <a:gd name="connsiteX1" fmla="*/ 3814858 w 3819525"/>
                  <a:gd name="connsiteY1" fmla="*/ 1978628 h 3886200"/>
                  <a:gd name="connsiteX2" fmla="*/ 3800761 w 3819525"/>
                  <a:gd name="connsiteY2" fmla="*/ 2185511 h 3886200"/>
                  <a:gd name="connsiteX3" fmla="*/ 3774281 w 3819525"/>
                  <a:gd name="connsiteY3" fmla="*/ 2347246 h 3886200"/>
                  <a:gd name="connsiteX4" fmla="*/ 1911191 w 3819525"/>
                  <a:gd name="connsiteY4" fmla="*/ 3883819 h 3886200"/>
                  <a:gd name="connsiteX5" fmla="*/ 7144 w 3819525"/>
                  <a:gd name="connsiteY5" fmla="*/ 1945481 h 3886200"/>
                  <a:gd name="connsiteX6" fmla="*/ 1911191 w 3819525"/>
                  <a:gd name="connsiteY6" fmla="*/ 7144 h 3886200"/>
                  <a:gd name="connsiteX7" fmla="*/ 3811143 w 3819525"/>
                  <a:gd name="connsiteY7" fmla="*/ 1817846 h 3886200"/>
                  <a:gd name="connsiteX8" fmla="*/ 3815239 w 3819525"/>
                  <a:gd name="connsiteY8" fmla="*/ 1945481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525" h="3886200">
                    <a:moveTo>
                      <a:pt x="3815239" y="1945481"/>
                    </a:moveTo>
                    <a:cubicBezTo>
                      <a:pt x="3815239" y="1956530"/>
                      <a:pt x="3815144" y="1967579"/>
                      <a:pt x="3814858" y="1978628"/>
                    </a:cubicBezTo>
                    <a:cubicBezTo>
                      <a:pt x="3813810" y="2048542"/>
                      <a:pt x="3809048" y="2117598"/>
                      <a:pt x="3800761" y="2185511"/>
                    </a:cubicBezTo>
                    <a:cubicBezTo>
                      <a:pt x="3794189" y="2240185"/>
                      <a:pt x="3785330" y="2294096"/>
                      <a:pt x="3774281" y="2347246"/>
                    </a:cubicBezTo>
                    <a:cubicBezTo>
                      <a:pt x="3592545" y="3224974"/>
                      <a:pt x="2827401" y="3883819"/>
                      <a:pt x="1911191" y="3883819"/>
                    </a:cubicBezTo>
                    <a:cubicBezTo>
                      <a:pt x="859631" y="3883819"/>
                      <a:pt x="7144" y="3015996"/>
                      <a:pt x="7144" y="1945481"/>
                    </a:cubicBezTo>
                    <a:cubicBezTo>
                      <a:pt x="7144" y="874967"/>
                      <a:pt x="859631" y="7144"/>
                      <a:pt x="1911191" y="7144"/>
                    </a:cubicBezTo>
                    <a:cubicBezTo>
                      <a:pt x="2920651" y="7144"/>
                      <a:pt x="3746659" y="806863"/>
                      <a:pt x="3811143" y="1817846"/>
                    </a:cubicBezTo>
                    <a:cubicBezTo>
                      <a:pt x="3813905" y="1860042"/>
                      <a:pt x="3815239" y="1902619"/>
                      <a:pt x="3815239" y="1945481"/>
                    </a:cubicBezTo>
                    <a:close/>
                  </a:path>
                </a:pathLst>
              </a:custGeom>
              <a:solidFill>
                <a:srgbClr val="005073"/>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1" name="Freeform: Shape 90">
                <a:extLst>
                  <a:ext uri="{FF2B5EF4-FFF2-40B4-BE49-F238E27FC236}">
                    <a16:creationId xmlns:a16="http://schemas.microsoft.com/office/drawing/2014/main" id="{F97DABCE-8233-49FB-B0E3-CAFB02A5A982}"/>
                  </a:ext>
                </a:extLst>
              </p:cNvPr>
              <p:cNvSpPr/>
              <p:nvPr/>
            </p:nvSpPr>
            <p:spPr>
              <a:xfrm>
                <a:off x="2662238" y="1458534"/>
                <a:ext cx="3819525" cy="3057525"/>
              </a:xfrm>
              <a:custGeom>
                <a:avLst/>
                <a:gdLst>
                  <a:gd name="connsiteX0" fmla="*/ 1911668 w 3819525"/>
                  <a:gd name="connsiteY0" fmla="*/ 3051553 h 3057525"/>
                  <a:gd name="connsiteX1" fmla="*/ 3815239 w 3819525"/>
                  <a:gd name="connsiteY1" fmla="*/ 1115311 h 3057525"/>
                  <a:gd name="connsiteX2" fmla="*/ 3805333 w 3819525"/>
                  <a:gd name="connsiteY2" fmla="*/ 918144 h 3057525"/>
                  <a:gd name="connsiteX3" fmla="*/ 2930747 w 3819525"/>
                  <a:gd name="connsiteY3" fmla="*/ 29270 h 3057525"/>
                  <a:gd name="connsiteX4" fmla="*/ 2930747 w 3819525"/>
                  <a:gd name="connsiteY4" fmla="*/ 30223 h 3057525"/>
                  <a:gd name="connsiteX5" fmla="*/ 2876360 w 3819525"/>
                  <a:gd name="connsiteY5" fmla="*/ 7458 h 3057525"/>
                  <a:gd name="connsiteX6" fmla="*/ 2876360 w 3819525"/>
                  <a:gd name="connsiteY6" fmla="*/ 7458 h 3057525"/>
                  <a:gd name="connsiteX7" fmla="*/ 2876360 w 3819525"/>
                  <a:gd name="connsiteY7" fmla="*/ 7458 h 3057525"/>
                  <a:gd name="connsiteX8" fmla="*/ 2825210 w 3819525"/>
                  <a:gd name="connsiteY8" fmla="*/ 82801 h 3057525"/>
                  <a:gd name="connsiteX9" fmla="*/ 2073974 w 3819525"/>
                  <a:gd name="connsiteY9" fmla="*/ 1066733 h 3057525"/>
                  <a:gd name="connsiteX10" fmla="*/ 996506 w 3819525"/>
                  <a:gd name="connsiteY10" fmla="*/ 29270 h 3057525"/>
                  <a:gd name="connsiteX11" fmla="*/ 996506 w 3819525"/>
                  <a:gd name="connsiteY11" fmla="*/ 30223 h 3057525"/>
                  <a:gd name="connsiteX12" fmla="*/ 942118 w 3819525"/>
                  <a:gd name="connsiteY12" fmla="*/ 7458 h 3057525"/>
                  <a:gd name="connsiteX13" fmla="*/ 862965 w 3819525"/>
                  <a:gd name="connsiteY13" fmla="*/ 88706 h 3057525"/>
                  <a:gd name="connsiteX14" fmla="*/ 862965 w 3819525"/>
                  <a:gd name="connsiteY14" fmla="*/ 91659 h 3057525"/>
                  <a:gd name="connsiteX15" fmla="*/ 862965 w 3819525"/>
                  <a:gd name="connsiteY15" fmla="*/ 95660 h 3057525"/>
                  <a:gd name="connsiteX16" fmla="*/ 12097 w 3819525"/>
                  <a:gd name="connsiteY16" fmla="*/ 990438 h 3057525"/>
                  <a:gd name="connsiteX17" fmla="*/ 12097 w 3819525"/>
                  <a:gd name="connsiteY17" fmla="*/ 992439 h 3057525"/>
                  <a:gd name="connsiteX18" fmla="*/ 11144 w 3819525"/>
                  <a:gd name="connsiteY18" fmla="*/ 992439 h 3057525"/>
                  <a:gd name="connsiteX19" fmla="*/ 7144 w 3819525"/>
                  <a:gd name="connsiteY19" fmla="*/ 1115311 h 3057525"/>
                  <a:gd name="connsiteX20" fmla="*/ 1911668 w 3819525"/>
                  <a:gd name="connsiteY20" fmla="*/ 3051553 h 3057525"/>
                  <a:gd name="connsiteX21" fmla="*/ 1911668 w 3819525"/>
                  <a:gd name="connsiteY21" fmla="*/ 3051553 h 305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9525" h="3057525">
                    <a:moveTo>
                      <a:pt x="1911668" y="3051553"/>
                    </a:moveTo>
                    <a:cubicBezTo>
                      <a:pt x="2962370" y="3051553"/>
                      <a:pt x="3815239" y="2184492"/>
                      <a:pt x="3815239" y="1115311"/>
                    </a:cubicBezTo>
                    <a:cubicBezTo>
                      <a:pt x="3815239" y="1048922"/>
                      <a:pt x="3811238" y="983485"/>
                      <a:pt x="3805333" y="918144"/>
                    </a:cubicBezTo>
                    <a:cubicBezTo>
                      <a:pt x="2930747" y="29270"/>
                      <a:pt x="2930747" y="29270"/>
                      <a:pt x="2930747" y="29270"/>
                    </a:cubicBezTo>
                    <a:cubicBezTo>
                      <a:pt x="2930747" y="30223"/>
                      <a:pt x="2930747" y="30223"/>
                      <a:pt x="2930747" y="30223"/>
                    </a:cubicBezTo>
                    <a:cubicBezTo>
                      <a:pt x="2916936" y="16316"/>
                      <a:pt x="2897124" y="7458"/>
                      <a:pt x="2876360" y="7458"/>
                    </a:cubicBezTo>
                    <a:lnTo>
                      <a:pt x="2876360" y="7458"/>
                    </a:lnTo>
                    <a:lnTo>
                      <a:pt x="2876360" y="7458"/>
                    </a:lnTo>
                    <a:cubicBezTo>
                      <a:pt x="2832830" y="3458"/>
                      <a:pt x="2825210" y="38129"/>
                      <a:pt x="2825210" y="82801"/>
                    </a:cubicBezTo>
                    <a:cubicBezTo>
                      <a:pt x="2828163" y="572291"/>
                      <a:pt x="2549938" y="1048922"/>
                      <a:pt x="2073974" y="1066733"/>
                    </a:cubicBezTo>
                    <a:cubicBezTo>
                      <a:pt x="996506" y="29270"/>
                      <a:pt x="996506" y="29270"/>
                      <a:pt x="996506" y="29270"/>
                    </a:cubicBezTo>
                    <a:cubicBezTo>
                      <a:pt x="996506" y="30223"/>
                      <a:pt x="996506" y="30223"/>
                      <a:pt x="996506" y="30223"/>
                    </a:cubicBezTo>
                    <a:cubicBezTo>
                      <a:pt x="982694" y="16316"/>
                      <a:pt x="963835" y="7458"/>
                      <a:pt x="942118" y="7458"/>
                    </a:cubicBezTo>
                    <a:cubicBezTo>
                      <a:pt x="898588" y="7458"/>
                      <a:pt x="862965" y="44129"/>
                      <a:pt x="862965" y="88706"/>
                    </a:cubicBezTo>
                    <a:cubicBezTo>
                      <a:pt x="862965" y="89659"/>
                      <a:pt x="862965" y="90707"/>
                      <a:pt x="862965" y="91659"/>
                    </a:cubicBezTo>
                    <a:cubicBezTo>
                      <a:pt x="862965" y="92612"/>
                      <a:pt x="862965" y="94612"/>
                      <a:pt x="862965" y="95660"/>
                    </a:cubicBezTo>
                    <a:cubicBezTo>
                      <a:pt x="858965" y="578196"/>
                      <a:pt x="482060" y="971579"/>
                      <a:pt x="12097" y="990438"/>
                    </a:cubicBezTo>
                    <a:cubicBezTo>
                      <a:pt x="12097" y="991391"/>
                      <a:pt x="12097" y="991391"/>
                      <a:pt x="12097" y="992439"/>
                    </a:cubicBezTo>
                    <a:lnTo>
                      <a:pt x="11144" y="992439"/>
                    </a:lnTo>
                    <a:cubicBezTo>
                      <a:pt x="9144" y="1033110"/>
                      <a:pt x="7144" y="1073687"/>
                      <a:pt x="7144" y="1115311"/>
                    </a:cubicBezTo>
                    <a:cubicBezTo>
                      <a:pt x="7144" y="2184492"/>
                      <a:pt x="860012" y="3051553"/>
                      <a:pt x="1911668" y="3051553"/>
                    </a:cubicBezTo>
                    <a:lnTo>
                      <a:pt x="1911668" y="3051553"/>
                    </a:lnTo>
                    <a:close/>
                  </a:path>
                </a:pathLst>
              </a:custGeom>
              <a:solidFill>
                <a:srgbClr val="003C56"/>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2" name="Freeform: Shape 91">
                <a:extLst>
                  <a:ext uri="{FF2B5EF4-FFF2-40B4-BE49-F238E27FC236}">
                    <a16:creationId xmlns:a16="http://schemas.microsoft.com/office/drawing/2014/main" id="{E6426A62-726A-4C5F-B80D-7C5137CEC57E}"/>
                  </a:ext>
                </a:extLst>
              </p:cNvPr>
              <p:cNvSpPr/>
              <p:nvPr/>
            </p:nvSpPr>
            <p:spPr>
              <a:xfrm>
                <a:off x="5472589" y="1464468"/>
                <a:ext cx="28575" cy="28575"/>
              </a:xfrm>
              <a:custGeom>
                <a:avLst/>
                <a:gdLst>
                  <a:gd name="connsiteX0" fmla="*/ 7144 w 28575"/>
                  <a:gd name="connsiteY0" fmla="*/ 26194 h 28575"/>
                  <a:gd name="connsiteX1" fmla="*/ 26194 w 28575"/>
                  <a:gd name="connsiteY1" fmla="*/ 7144 h 28575"/>
                  <a:gd name="connsiteX2" fmla="*/ 7144 w 28575"/>
                  <a:gd name="connsiteY2" fmla="*/ 26194 h 28575"/>
                  <a:gd name="connsiteX3" fmla="*/ 7144 w 28575"/>
                  <a:gd name="connsiteY3" fmla="*/ 26194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26194"/>
                    </a:moveTo>
                    <a:cubicBezTo>
                      <a:pt x="13145" y="18002"/>
                      <a:pt x="19145" y="12573"/>
                      <a:pt x="26194" y="7144"/>
                    </a:cubicBezTo>
                    <a:cubicBezTo>
                      <a:pt x="19241" y="12573"/>
                      <a:pt x="13240" y="19336"/>
                      <a:pt x="7144" y="26194"/>
                    </a:cubicBezTo>
                    <a:lnTo>
                      <a:pt x="7144" y="26194"/>
                    </a:lnTo>
                    <a:close/>
                  </a:path>
                </a:pathLst>
              </a:custGeom>
              <a:solidFill>
                <a:srgbClr val="005073"/>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3" name="Freeform: Shape 92">
                <a:extLst>
                  <a:ext uri="{FF2B5EF4-FFF2-40B4-BE49-F238E27FC236}">
                    <a16:creationId xmlns:a16="http://schemas.microsoft.com/office/drawing/2014/main" id="{9CB9D51E-06A8-424E-BDD3-012280B4A6A1}"/>
                  </a:ext>
                </a:extLst>
              </p:cNvPr>
              <p:cNvSpPr/>
              <p:nvPr/>
            </p:nvSpPr>
            <p:spPr>
              <a:xfrm>
                <a:off x="5491639" y="1454943"/>
                <a:ext cx="47625" cy="19050"/>
              </a:xfrm>
              <a:custGeom>
                <a:avLst/>
                <a:gdLst>
                  <a:gd name="connsiteX0" fmla="*/ 45244 w 47625"/>
                  <a:gd name="connsiteY0" fmla="*/ 7144 h 19050"/>
                  <a:gd name="connsiteX1" fmla="*/ 7144 w 47625"/>
                  <a:gd name="connsiteY1" fmla="*/ 16669 h 19050"/>
                  <a:gd name="connsiteX2" fmla="*/ 45244 w 47625"/>
                  <a:gd name="connsiteY2" fmla="*/ 7144 h 19050"/>
                  <a:gd name="connsiteX3" fmla="*/ 45244 w 47625"/>
                  <a:gd name="connsiteY3" fmla="*/ 7144 h 19050"/>
                  <a:gd name="connsiteX4" fmla="*/ 45244 w 47625"/>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9050">
                    <a:moveTo>
                      <a:pt x="45244" y="7144"/>
                    </a:moveTo>
                    <a:cubicBezTo>
                      <a:pt x="31242" y="7144"/>
                      <a:pt x="18193" y="10954"/>
                      <a:pt x="7144" y="16669"/>
                    </a:cubicBezTo>
                    <a:cubicBezTo>
                      <a:pt x="18193" y="10954"/>
                      <a:pt x="31242" y="7144"/>
                      <a:pt x="45244" y="7144"/>
                    </a:cubicBezTo>
                    <a:lnTo>
                      <a:pt x="45244" y="7144"/>
                    </a:lnTo>
                    <a:lnTo>
                      <a:pt x="45244" y="7144"/>
                    </a:lnTo>
                    <a:close/>
                  </a:path>
                </a:pathLst>
              </a:custGeom>
              <a:solidFill>
                <a:srgbClr val="005073"/>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4" name="Freeform: Shape 93">
                <a:extLst>
                  <a:ext uri="{FF2B5EF4-FFF2-40B4-BE49-F238E27FC236}">
                    <a16:creationId xmlns:a16="http://schemas.microsoft.com/office/drawing/2014/main" id="{24BEBFD5-A531-4B24-84AB-0D31F77F23A5}"/>
                  </a:ext>
                </a:extLst>
              </p:cNvPr>
              <p:cNvSpPr/>
              <p:nvPr/>
            </p:nvSpPr>
            <p:spPr>
              <a:xfrm>
                <a:off x="4743355" y="1454943"/>
                <a:ext cx="1743075" cy="1933575"/>
              </a:xfrm>
              <a:custGeom>
                <a:avLst/>
                <a:gdLst>
                  <a:gd name="connsiteX0" fmla="*/ 889826 w 1743075"/>
                  <a:gd name="connsiteY0" fmla="*/ 647319 h 1933575"/>
                  <a:gd name="connsiteX1" fmla="*/ 892588 w 1743075"/>
                  <a:gd name="connsiteY1" fmla="*/ 651510 h 1933575"/>
                  <a:gd name="connsiteX2" fmla="*/ 1735645 w 1743075"/>
                  <a:gd name="connsiteY2" fmla="*/ 1149953 h 1933575"/>
                  <a:gd name="connsiteX3" fmla="*/ 1736027 w 1743075"/>
                  <a:gd name="connsiteY3" fmla="*/ 1116806 h 1933575"/>
                  <a:gd name="connsiteX4" fmla="*/ 1731931 w 1743075"/>
                  <a:gd name="connsiteY4" fmla="*/ 989171 h 1933575"/>
                  <a:gd name="connsiteX5" fmla="*/ 892588 w 1743075"/>
                  <a:gd name="connsiteY5" fmla="*/ 92869 h 1933575"/>
                  <a:gd name="connsiteX6" fmla="*/ 892588 w 1743075"/>
                  <a:gd name="connsiteY6" fmla="*/ 88963 h 1933575"/>
                  <a:gd name="connsiteX7" fmla="*/ 892588 w 1743075"/>
                  <a:gd name="connsiteY7" fmla="*/ 88202 h 1933575"/>
                  <a:gd name="connsiteX8" fmla="*/ 811625 w 1743075"/>
                  <a:gd name="connsiteY8" fmla="*/ 7144 h 1933575"/>
                  <a:gd name="connsiteX9" fmla="*/ 730758 w 1743075"/>
                  <a:gd name="connsiteY9" fmla="*/ 88202 h 1933575"/>
                  <a:gd name="connsiteX10" fmla="*/ 730758 w 1743075"/>
                  <a:gd name="connsiteY10" fmla="*/ 133731 h 1933575"/>
                  <a:gd name="connsiteX11" fmla="*/ 66389 w 1743075"/>
                  <a:gd name="connsiteY11" fmla="*/ 961739 h 1933575"/>
                  <a:gd name="connsiteX12" fmla="*/ 7144 w 1743075"/>
                  <a:gd name="connsiteY12" fmla="*/ 1038987 h 1933575"/>
                  <a:gd name="connsiteX13" fmla="*/ 106775 w 1743075"/>
                  <a:gd name="connsiteY13" fmla="*/ 1117187 h 1933575"/>
                  <a:gd name="connsiteX14" fmla="*/ 730758 w 1743075"/>
                  <a:gd name="connsiteY14" fmla="*/ 650748 h 1933575"/>
                  <a:gd name="connsiteX15" fmla="*/ 731425 w 1743075"/>
                  <a:gd name="connsiteY15" fmla="*/ 650081 h 1933575"/>
                  <a:gd name="connsiteX16" fmla="*/ 731710 w 1743075"/>
                  <a:gd name="connsiteY16" fmla="*/ 1356836 h 1933575"/>
                  <a:gd name="connsiteX17" fmla="*/ 87058 w 1743075"/>
                  <a:gd name="connsiteY17" fmla="*/ 1356836 h 1933575"/>
                  <a:gd name="connsiteX18" fmla="*/ 7144 w 1743075"/>
                  <a:gd name="connsiteY18" fmla="*/ 1437227 h 1933575"/>
                  <a:gd name="connsiteX19" fmla="*/ 87058 w 1743075"/>
                  <a:gd name="connsiteY19" fmla="*/ 1518571 h 1933575"/>
                  <a:gd name="connsiteX20" fmla="*/ 731710 w 1743075"/>
                  <a:gd name="connsiteY20" fmla="*/ 1518571 h 1933575"/>
                  <a:gd name="connsiteX21" fmla="*/ 731710 w 1743075"/>
                  <a:gd name="connsiteY21" fmla="*/ 1850803 h 1933575"/>
                  <a:gd name="connsiteX22" fmla="*/ 810577 w 1743075"/>
                  <a:gd name="connsiteY22" fmla="*/ 1931194 h 1933575"/>
                  <a:gd name="connsiteX23" fmla="*/ 889444 w 1743075"/>
                  <a:gd name="connsiteY23" fmla="*/ 1850803 h 1933575"/>
                  <a:gd name="connsiteX24" fmla="*/ 889444 w 1743075"/>
                  <a:gd name="connsiteY24" fmla="*/ 1518571 h 1933575"/>
                  <a:gd name="connsiteX25" fmla="*/ 1695069 w 1743075"/>
                  <a:gd name="connsiteY25" fmla="*/ 1518571 h 1933575"/>
                  <a:gd name="connsiteX26" fmla="*/ 1721549 w 1743075"/>
                  <a:gd name="connsiteY26" fmla="*/ 1356836 h 1933575"/>
                  <a:gd name="connsiteX27" fmla="*/ 889444 w 1743075"/>
                  <a:gd name="connsiteY27" fmla="*/ 1356836 h 1933575"/>
                  <a:gd name="connsiteX28" fmla="*/ 889826 w 1743075"/>
                  <a:gd name="connsiteY28" fmla="*/ 647319 h 1933575"/>
                  <a:gd name="connsiteX29" fmla="*/ 731234 w 1743075"/>
                  <a:gd name="connsiteY29" fmla="*/ 124682 h 1933575"/>
                  <a:gd name="connsiteX30" fmla="*/ 730853 w 1743075"/>
                  <a:gd name="connsiteY30" fmla="*/ 104680 h 1933575"/>
                  <a:gd name="connsiteX31" fmla="*/ 731329 w 1743075"/>
                  <a:gd name="connsiteY31" fmla="*/ 121158 h 1933575"/>
                  <a:gd name="connsiteX32" fmla="*/ 731234 w 1743075"/>
                  <a:gd name="connsiteY32" fmla="*/ 124682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43075" h="1933575">
                    <a:moveTo>
                      <a:pt x="889826" y="647319"/>
                    </a:moveTo>
                    <a:lnTo>
                      <a:pt x="892588" y="651510"/>
                    </a:lnTo>
                    <a:cubicBezTo>
                      <a:pt x="1071086" y="941642"/>
                      <a:pt x="1377125" y="1138142"/>
                      <a:pt x="1735645" y="1149953"/>
                    </a:cubicBezTo>
                    <a:cubicBezTo>
                      <a:pt x="1735931" y="1138904"/>
                      <a:pt x="1736027" y="1127855"/>
                      <a:pt x="1736027" y="1116806"/>
                    </a:cubicBezTo>
                    <a:cubicBezTo>
                      <a:pt x="1736027" y="1073944"/>
                      <a:pt x="1734693" y="1031367"/>
                      <a:pt x="1731931" y="989171"/>
                    </a:cubicBezTo>
                    <a:cubicBezTo>
                      <a:pt x="1262539" y="969359"/>
                      <a:pt x="892588" y="574548"/>
                      <a:pt x="892588" y="92869"/>
                    </a:cubicBezTo>
                    <a:cubicBezTo>
                      <a:pt x="892588" y="88963"/>
                      <a:pt x="892588" y="88963"/>
                      <a:pt x="892588" y="88963"/>
                    </a:cubicBezTo>
                    <a:lnTo>
                      <a:pt x="892588" y="88202"/>
                    </a:lnTo>
                    <a:cubicBezTo>
                      <a:pt x="892588" y="43720"/>
                      <a:pt x="856107" y="7144"/>
                      <a:pt x="811625" y="7144"/>
                    </a:cubicBezTo>
                    <a:cubicBezTo>
                      <a:pt x="767143" y="7144"/>
                      <a:pt x="730758" y="43720"/>
                      <a:pt x="730758" y="88202"/>
                    </a:cubicBezTo>
                    <a:lnTo>
                      <a:pt x="730758" y="133731"/>
                    </a:lnTo>
                    <a:cubicBezTo>
                      <a:pt x="710660" y="533114"/>
                      <a:pt x="434721" y="865442"/>
                      <a:pt x="66389" y="961739"/>
                    </a:cubicBezTo>
                    <a:cubicBezTo>
                      <a:pt x="31813" y="970597"/>
                      <a:pt x="7144" y="1003268"/>
                      <a:pt x="7144" y="1038987"/>
                    </a:cubicBezTo>
                    <a:cubicBezTo>
                      <a:pt x="7144" y="1091470"/>
                      <a:pt x="55531" y="1131094"/>
                      <a:pt x="106775" y="1117187"/>
                    </a:cubicBezTo>
                    <a:cubicBezTo>
                      <a:pt x="368332" y="1049084"/>
                      <a:pt x="590645" y="878586"/>
                      <a:pt x="730758" y="650748"/>
                    </a:cubicBezTo>
                    <a:lnTo>
                      <a:pt x="731425" y="650081"/>
                    </a:lnTo>
                    <a:lnTo>
                      <a:pt x="731710" y="1356836"/>
                    </a:lnTo>
                    <a:cubicBezTo>
                      <a:pt x="731710" y="1356836"/>
                      <a:pt x="731710" y="1356836"/>
                      <a:pt x="87058" y="1356836"/>
                    </a:cubicBezTo>
                    <a:cubicBezTo>
                      <a:pt x="42672" y="1356836"/>
                      <a:pt x="7144" y="1392555"/>
                      <a:pt x="7144" y="1437227"/>
                    </a:cubicBezTo>
                    <a:cubicBezTo>
                      <a:pt x="7144" y="1481804"/>
                      <a:pt x="42672" y="1518571"/>
                      <a:pt x="87058" y="1518571"/>
                    </a:cubicBezTo>
                    <a:cubicBezTo>
                      <a:pt x="87058" y="1518571"/>
                      <a:pt x="87058" y="1518571"/>
                      <a:pt x="731710" y="1518571"/>
                    </a:cubicBezTo>
                    <a:cubicBezTo>
                      <a:pt x="731710" y="1518571"/>
                      <a:pt x="731710" y="1518571"/>
                      <a:pt x="731710" y="1850803"/>
                    </a:cubicBezTo>
                    <a:cubicBezTo>
                      <a:pt x="731710" y="1895475"/>
                      <a:pt x="767239" y="1931194"/>
                      <a:pt x="810577" y="1931194"/>
                    </a:cubicBezTo>
                    <a:cubicBezTo>
                      <a:pt x="854011" y="1931194"/>
                      <a:pt x="889444" y="1895475"/>
                      <a:pt x="889444" y="1850803"/>
                    </a:cubicBezTo>
                    <a:cubicBezTo>
                      <a:pt x="889444" y="1850803"/>
                      <a:pt x="889444" y="1850803"/>
                      <a:pt x="889444" y="1518571"/>
                    </a:cubicBezTo>
                    <a:cubicBezTo>
                      <a:pt x="889444" y="1518571"/>
                      <a:pt x="885634" y="1518571"/>
                      <a:pt x="1695069" y="1518571"/>
                    </a:cubicBezTo>
                    <a:cubicBezTo>
                      <a:pt x="1706118" y="1465421"/>
                      <a:pt x="1714976" y="1411510"/>
                      <a:pt x="1721549" y="1356836"/>
                    </a:cubicBezTo>
                    <a:lnTo>
                      <a:pt x="889444" y="1356836"/>
                    </a:lnTo>
                    <a:lnTo>
                      <a:pt x="889826" y="647319"/>
                    </a:lnTo>
                    <a:close/>
                    <a:moveTo>
                      <a:pt x="731234" y="124682"/>
                    </a:moveTo>
                    <a:cubicBezTo>
                      <a:pt x="731044" y="118015"/>
                      <a:pt x="730949" y="111347"/>
                      <a:pt x="730853" y="104680"/>
                    </a:cubicBezTo>
                    <a:cubicBezTo>
                      <a:pt x="731044" y="110204"/>
                      <a:pt x="731139" y="115729"/>
                      <a:pt x="731329" y="121158"/>
                    </a:cubicBezTo>
                    <a:cubicBezTo>
                      <a:pt x="731234" y="122301"/>
                      <a:pt x="731234" y="123539"/>
                      <a:pt x="731234" y="124682"/>
                    </a:cubicBezTo>
                    <a:close/>
                  </a:path>
                </a:pathLst>
              </a:custGeom>
              <a:solidFill>
                <a:srgbClr val="FFFFFF"/>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5" name="Freeform: Shape 94">
                <a:extLst>
                  <a:ext uri="{FF2B5EF4-FFF2-40B4-BE49-F238E27FC236}">
                    <a16:creationId xmlns:a16="http://schemas.microsoft.com/office/drawing/2014/main" id="{4724444C-BFC5-40FB-924B-669FF1D3B312}"/>
                  </a:ext>
                </a:extLst>
              </p:cNvPr>
              <p:cNvSpPr/>
              <p:nvPr/>
            </p:nvSpPr>
            <p:spPr>
              <a:xfrm>
                <a:off x="5467255" y="1538763"/>
                <a:ext cx="85725" cy="571500"/>
              </a:xfrm>
              <a:custGeom>
                <a:avLst/>
                <a:gdLst>
                  <a:gd name="connsiteX0" fmla="*/ 7144 w 85725"/>
                  <a:gd name="connsiteY0" fmla="*/ 7144 h 571500"/>
                  <a:gd name="connsiteX1" fmla="*/ 7144 w 85725"/>
                  <a:gd name="connsiteY1" fmla="*/ 566928 h 571500"/>
                  <a:gd name="connsiteX2" fmla="*/ 83344 w 85725"/>
                  <a:gd name="connsiteY2" fmla="*/ 412528 h 571500"/>
                  <a:gd name="connsiteX3" fmla="*/ 7144 w 85725"/>
                  <a:gd name="connsiteY3" fmla="*/ 7144 h 571500"/>
                  <a:gd name="connsiteX4" fmla="*/ 7144 w 85725"/>
                  <a:gd name="connsiteY4" fmla="*/ 7144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571500">
                    <a:moveTo>
                      <a:pt x="7144" y="7144"/>
                    </a:moveTo>
                    <a:cubicBezTo>
                      <a:pt x="7144" y="566928"/>
                      <a:pt x="7144" y="566928"/>
                      <a:pt x="7144" y="566928"/>
                    </a:cubicBezTo>
                    <a:cubicBezTo>
                      <a:pt x="36671" y="517398"/>
                      <a:pt x="62389" y="467011"/>
                      <a:pt x="83344" y="412528"/>
                    </a:cubicBezTo>
                    <a:cubicBezTo>
                      <a:pt x="34766" y="287560"/>
                      <a:pt x="7144" y="150876"/>
                      <a:pt x="7144" y="7144"/>
                    </a:cubicBezTo>
                    <a:lnTo>
                      <a:pt x="7144" y="7144"/>
                    </a:lnTo>
                    <a:close/>
                  </a:path>
                </a:pathLst>
              </a:custGeom>
              <a:solidFill>
                <a:srgbClr val="C9C9C9"/>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6" name="Freeform: Shape 95">
                <a:extLst>
                  <a:ext uri="{FF2B5EF4-FFF2-40B4-BE49-F238E27FC236}">
                    <a16:creationId xmlns:a16="http://schemas.microsoft.com/office/drawing/2014/main" id="{3802B3E5-71A4-4C8E-930E-E39552485198}"/>
                  </a:ext>
                </a:extLst>
              </p:cNvPr>
              <p:cNvSpPr/>
              <p:nvPr/>
            </p:nvSpPr>
            <p:spPr>
              <a:xfrm>
                <a:off x="5542407" y="1514877"/>
                <a:ext cx="95250" cy="590550"/>
              </a:xfrm>
              <a:custGeom>
                <a:avLst/>
                <a:gdLst>
                  <a:gd name="connsiteX0" fmla="*/ 92869 w 95250"/>
                  <a:gd name="connsiteY0" fmla="*/ 27125 h 590550"/>
                  <a:gd name="connsiteX1" fmla="*/ 7144 w 95250"/>
                  <a:gd name="connsiteY1" fmla="*/ 435271 h 590550"/>
                  <a:gd name="connsiteX2" fmla="*/ 93440 w 95250"/>
                  <a:gd name="connsiteY2" fmla="*/ 591577 h 590550"/>
                  <a:gd name="connsiteX3" fmla="*/ 92869 w 95250"/>
                  <a:gd name="connsiteY3" fmla="*/ 27125 h 590550"/>
                  <a:gd name="connsiteX4" fmla="*/ 92869 w 95250"/>
                  <a:gd name="connsiteY4" fmla="*/ 27125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590550">
                    <a:moveTo>
                      <a:pt x="92869" y="27125"/>
                    </a:moveTo>
                    <a:cubicBezTo>
                      <a:pt x="92869" y="171810"/>
                      <a:pt x="62865" y="309541"/>
                      <a:pt x="7144" y="435271"/>
                    </a:cubicBezTo>
                    <a:cubicBezTo>
                      <a:pt x="31813" y="490135"/>
                      <a:pt x="60293" y="541666"/>
                      <a:pt x="93440" y="591577"/>
                    </a:cubicBezTo>
                    <a:cubicBezTo>
                      <a:pt x="93536" y="25696"/>
                      <a:pt x="92869" y="27125"/>
                      <a:pt x="92869" y="27125"/>
                    </a:cubicBezTo>
                    <a:cubicBezTo>
                      <a:pt x="92869" y="-17833"/>
                      <a:pt x="92869" y="27125"/>
                      <a:pt x="92869" y="27125"/>
                    </a:cubicBezTo>
                    <a:close/>
                  </a:path>
                </a:pathLst>
              </a:custGeom>
              <a:solidFill>
                <a:srgbClr val="C9C9C9"/>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7" name="Freeform: Shape 96">
                <a:extLst>
                  <a:ext uri="{FF2B5EF4-FFF2-40B4-BE49-F238E27FC236}">
                    <a16:creationId xmlns:a16="http://schemas.microsoft.com/office/drawing/2014/main" id="{96FBA1B1-9055-4AAE-B88F-A1939C197BF3}"/>
                  </a:ext>
                </a:extLst>
              </p:cNvPr>
              <p:cNvSpPr/>
              <p:nvPr/>
            </p:nvSpPr>
            <p:spPr>
              <a:xfrm>
                <a:off x="5461349" y="1449228"/>
                <a:ext cx="180975" cy="504825"/>
              </a:xfrm>
              <a:custGeom>
                <a:avLst/>
                <a:gdLst>
                  <a:gd name="connsiteX0" fmla="*/ 7144 w 180975"/>
                  <a:gd name="connsiteY0" fmla="*/ 89821 h 504825"/>
                  <a:gd name="connsiteX1" fmla="*/ 90964 w 180975"/>
                  <a:gd name="connsiteY1" fmla="*/ 502444 h 504825"/>
                  <a:gd name="connsiteX2" fmla="*/ 174784 w 180975"/>
                  <a:gd name="connsiteY2" fmla="*/ 89821 h 504825"/>
                  <a:gd name="connsiteX3" fmla="*/ 90964 w 180975"/>
                  <a:gd name="connsiteY3" fmla="*/ 7144 h 504825"/>
                  <a:gd name="connsiteX4" fmla="*/ 7144 w 180975"/>
                  <a:gd name="connsiteY4" fmla="*/ 89821 h 504825"/>
                  <a:gd name="connsiteX5" fmla="*/ 7144 w 180975"/>
                  <a:gd name="connsiteY5" fmla="*/ 89821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5" h="504825">
                    <a:moveTo>
                      <a:pt x="7144" y="89821"/>
                    </a:moveTo>
                    <a:cubicBezTo>
                      <a:pt x="7144" y="236125"/>
                      <a:pt x="37529" y="375285"/>
                      <a:pt x="90964" y="502444"/>
                    </a:cubicBezTo>
                    <a:cubicBezTo>
                      <a:pt x="145447" y="375285"/>
                      <a:pt x="174784" y="236125"/>
                      <a:pt x="174784" y="89821"/>
                    </a:cubicBezTo>
                    <a:cubicBezTo>
                      <a:pt x="174784" y="44386"/>
                      <a:pt x="137065" y="7144"/>
                      <a:pt x="90964" y="7144"/>
                    </a:cubicBezTo>
                    <a:cubicBezTo>
                      <a:pt x="44863" y="7144"/>
                      <a:pt x="7144" y="44482"/>
                      <a:pt x="7144" y="89821"/>
                    </a:cubicBezTo>
                    <a:lnTo>
                      <a:pt x="7144" y="89821"/>
                    </a:lnTo>
                    <a:close/>
                  </a:path>
                </a:pathLst>
              </a:custGeom>
              <a:solidFill>
                <a:srgbClr val="A6A6A6"/>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8" name="Freeform: Shape 97">
                <a:extLst>
                  <a:ext uri="{FF2B5EF4-FFF2-40B4-BE49-F238E27FC236}">
                    <a16:creationId xmlns:a16="http://schemas.microsoft.com/office/drawing/2014/main" id="{B9E5D29A-4116-4285-93CD-CD2CFFF4556D}"/>
                  </a:ext>
                </a:extLst>
              </p:cNvPr>
              <p:cNvSpPr/>
              <p:nvPr/>
            </p:nvSpPr>
            <p:spPr>
              <a:xfrm>
                <a:off x="2659856" y="1454943"/>
                <a:ext cx="1743075" cy="1933575"/>
              </a:xfrm>
              <a:custGeom>
                <a:avLst/>
                <a:gdLst>
                  <a:gd name="connsiteX0" fmla="*/ 853726 w 1743075"/>
                  <a:gd name="connsiteY0" fmla="*/ 1356836 h 1933575"/>
                  <a:gd name="connsiteX1" fmla="*/ 21622 w 1743075"/>
                  <a:gd name="connsiteY1" fmla="*/ 1356836 h 1933575"/>
                  <a:gd name="connsiteX2" fmla="*/ 48101 w 1743075"/>
                  <a:gd name="connsiteY2" fmla="*/ 1518571 h 1933575"/>
                  <a:gd name="connsiteX3" fmla="*/ 853726 w 1743075"/>
                  <a:gd name="connsiteY3" fmla="*/ 1518571 h 1933575"/>
                  <a:gd name="connsiteX4" fmla="*/ 853726 w 1743075"/>
                  <a:gd name="connsiteY4" fmla="*/ 1850803 h 1933575"/>
                  <a:gd name="connsiteX5" fmla="*/ 932593 w 1743075"/>
                  <a:gd name="connsiteY5" fmla="*/ 1931194 h 1933575"/>
                  <a:gd name="connsiteX6" fmla="*/ 1011460 w 1743075"/>
                  <a:gd name="connsiteY6" fmla="*/ 1850803 h 1933575"/>
                  <a:gd name="connsiteX7" fmla="*/ 1011460 w 1743075"/>
                  <a:gd name="connsiteY7" fmla="*/ 1518571 h 1933575"/>
                  <a:gd name="connsiteX8" fmla="*/ 1656112 w 1743075"/>
                  <a:gd name="connsiteY8" fmla="*/ 1518571 h 1933575"/>
                  <a:gd name="connsiteX9" fmla="*/ 1736027 w 1743075"/>
                  <a:gd name="connsiteY9" fmla="*/ 1437227 h 1933575"/>
                  <a:gd name="connsiteX10" fmla="*/ 1656112 w 1743075"/>
                  <a:gd name="connsiteY10" fmla="*/ 1356836 h 1933575"/>
                  <a:gd name="connsiteX11" fmla="*/ 1011460 w 1743075"/>
                  <a:gd name="connsiteY11" fmla="*/ 1356836 h 1933575"/>
                  <a:gd name="connsiteX12" fmla="*/ 1011746 w 1743075"/>
                  <a:gd name="connsiteY12" fmla="*/ 650081 h 1933575"/>
                  <a:gd name="connsiteX13" fmla="*/ 1012412 w 1743075"/>
                  <a:gd name="connsiteY13" fmla="*/ 650748 h 1933575"/>
                  <a:gd name="connsiteX14" fmla="*/ 1636395 w 1743075"/>
                  <a:gd name="connsiteY14" fmla="*/ 1117187 h 1933575"/>
                  <a:gd name="connsiteX15" fmla="*/ 1736027 w 1743075"/>
                  <a:gd name="connsiteY15" fmla="*/ 1038987 h 1933575"/>
                  <a:gd name="connsiteX16" fmla="*/ 1676781 w 1743075"/>
                  <a:gd name="connsiteY16" fmla="*/ 961739 h 1933575"/>
                  <a:gd name="connsiteX17" fmla="*/ 1012412 w 1743075"/>
                  <a:gd name="connsiteY17" fmla="*/ 133731 h 1933575"/>
                  <a:gd name="connsiteX18" fmla="*/ 1012412 w 1743075"/>
                  <a:gd name="connsiteY18" fmla="*/ 88202 h 1933575"/>
                  <a:gd name="connsiteX19" fmla="*/ 931545 w 1743075"/>
                  <a:gd name="connsiteY19" fmla="*/ 7144 h 1933575"/>
                  <a:gd name="connsiteX20" fmla="*/ 850583 w 1743075"/>
                  <a:gd name="connsiteY20" fmla="*/ 88202 h 1933575"/>
                  <a:gd name="connsiteX21" fmla="*/ 850583 w 1743075"/>
                  <a:gd name="connsiteY21" fmla="*/ 88963 h 1933575"/>
                  <a:gd name="connsiteX22" fmla="*/ 850583 w 1743075"/>
                  <a:gd name="connsiteY22" fmla="*/ 92869 h 1933575"/>
                  <a:gd name="connsiteX23" fmla="*/ 11240 w 1743075"/>
                  <a:gd name="connsiteY23" fmla="*/ 989171 h 1933575"/>
                  <a:gd name="connsiteX24" fmla="*/ 7144 w 1743075"/>
                  <a:gd name="connsiteY24" fmla="*/ 1116806 h 1933575"/>
                  <a:gd name="connsiteX25" fmla="*/ 7525 w 1743075"/>
                  <a:gd name="connsiteY25" fmla="*/ 1149953 h 1933575"/>
                  <a:gd name="connsiteX26" fmla="*/ 850583 w 1743075"/>
                  <a:gd name="connsiteY26" fmla="*/ 651510 h 1933575"/>
                  <a:gd name="connsiteX27" fmla="*/ 853345 w 1743075"/>
                  <a:gd name="connsiteY27" fmla="*/ 647319 h 1933575"/>
                  <a:gd name="connsiteX28" fmla="*/ 853726 w 1743075"/>
                  <a:gd name="connsiteY28" fmla="*/ 1356836 h 1933575"/>
                  <a:gd name="connsiteX29" fmla="*/ 1011841 w 1743075"/>
                  <a:gd name="connsiteY29" fmla="*/ 121158 h 1933575"/>
                  <a:gd name="connsiteX30" fmla="*/ 1012317 w 1743075"/>
                  <a:gd name="connsiteY30" fmla="*/ 104680 h 1933575"/>
                  <a:gd name="connsiteX31" fmla="*/ 1011936 w 1743075"/>
                  <a:gd name="connsiteY31" fmla="*/ 124682 h 1933575"/>
                  <a:gd name="connsiteX32" fmla="*/ 1011841 w 1743075"/>
                  <a:gd name="connsiteY32" fmla="*/ 121158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43075" h="1933575">
                    <a:moveTo>
                      <a:pt x="853726" y="1356836"/>
                    </a:moveTo>
                    <a:lnTo>
                      <a:pt x="21622" y="1356836"/>
                    </a:lnTo>
                    <a:cubicBezTo>
                      <a:pt x="28194" y="1411510"/>
                      <a:pt x="37052" y="1465421"/>
                      <a:pt x="48101" y="1518571"/>
                    </a:cubicBezTo>
                    <a:cubicBezTo>
                      <a:pt x="857536" y="1518571"/>
                      <a:pt x="853726" y="1518571"/>
                      <a:pt x="853726" y="1518571"/>
                    </a:cubicBezTo>
                    <a:cubicBezTo>
                      <a:pt x="853726" y="1850803"/>
                      <a:pt x="853726" y="1850803"/>
                      <a:pt x="853726" y="1850803"/>
                    </a:cubicBezTo>
                    <a:cubicBezTo>
                      <a:pt x="853726" y="1895475"/>
                      <a:pt x="889159" y="1931194"/>
                      <a:pt x="932593" y="1931194"/>
                    </a:cubicBezTo>
                    <a:cubicBezTo>
                      <a:pt x="975932" y="1931194"/>
                      <a:pt x="1011460" y="1895475"/>
                      <a:pt x="1011460" y="1850803"/>
                    </a:cubicBezTo>
                    <a:cubicBezTo>
                      <a:pt x="1011460" y="1518571"/>
                      <a:pt x="1011460" y="1518571"/>
                      <a:pt x="1011460" y="1518571"/>
                    </a:cubicBezTo>
                    <a:cubicBezTo>
                      <a:pt x="1656112" y="1518571"/>
                      <a:pt x="1656112" y="1518571"/>
                      <a:pt x="1656112" y="1518571"/>
                    </a:cubicBezTo>
                    <a:cubicBezTo>
                      <a:pt x="1700498" y="1518571"/>
                      <a:pt x="1736027" y="1481804"/>
                      <a:pt x="1736027" y="1437227"/>
                    </a:cubicBezTo>
                    <a:cubicBezTo>
                      <a:pt x="1736027" y="1392555"/>
                      <a:pt x="1700498" y="1356836"/>
                      <a:pt x="1656112" y="1356836"/>
                    </a:cubicBezTo>
                    <a:cubicBezTo>
                      <a:pt x="1011460" y="1356836"/>
                      <a:pt x="1011460" y="1356836"/>
                      <a:pt x="1011460" y="1356836"/>
                    </a:cubicBezTo>
                    <a:lnTo>
                      <a:pt x="1011746" y="650081"/>
                    </a:lnTo>
                    <a:lnTo>
                      <a:pt x="1012412" y="650748"/>
                    </a:lnTo>
                    <a:cubicBezTo>
                      <a:pt x="1152525" y="878586"/>
                      <a:pt x="1374839" y="1049084"/>
                      <a:pt x="1636395" y="1117187"/>
                    </a:cubicBezTo>
                    <a:cubicBezTo>
                      <a:pt x="1687639" y="1131094"/>
                      <a:pt x="1736027" y="1091470"/>
                      <a:pt x="1736027" y="1038987"/>
                    </a:cubicBezTo>
                    <a:cubicBezTo>
                      <a:pt x="1736027" y="1003268"/>
                      <a:pt x="1711357" y="970597"/>
                      <a:pt x="1676781" y="961739"/>
                    </a:cubicBezTo>
                    <a:cubicBezTo>
                      <a:pt x="1308449" y="865442"/>
                      <a:pt x="1032510" y="533114"/>
                      <a:pt x="1012412" y="133731"/>
                    </a:cubicBezTo>
                    <a:lnTo>
                      <a:pt x="1012412" y="88202"/>
                    </a:lnTo>
                    <a:cubicBezTo>
                      <a:pt x="1012412" y="43720"/>
                      <a:pt x="976027" y="7144"/>
                      <a:pt x="931545" y="7144"/>
                    </a:cubicBezTo>
                    <a:cubicBezTo>
                      <a:pt x="887063" y="7144"/>
                      <a:pt x="850583" y="43720"/>
                      <a:pt x="850583" y="88202"/>
                    </a:cubicBezTo>
                    <a:lnTo>
                      <a:pt x="850583" y="88963"/>
                    </a:lnTo>
                    <a:cubicBezTo>
                      <a:pt x="850583" y="88963"/>
                      <a:pt x="850583" y="88963"/>
                      <a:pt x="850583" y="92869"/>
                    </a:cubicBezTo>
                    <a:cubicBezTo>
                      <a:pt x="850583" y="574548"/>
                      <a:pt x="480632" y="969359"/>
                      <a:pt x="11240" y="989171"/>
                    </a:cubicBezTo>
                    <a:cubicBezTo>
                      <a:pt x="8477" y="1031367"/>
                      <a:pt x="7144" y="1073944"/>
                      <a:pt x="7144" y="1116806"/>
                    </a:cubicBezTo>
                    <a:cubicBezTo>
                      <a:pt x="7144" y="1127855"/>
                      <a:pt x="7239" y="1138904"/>
                      <a:pt x="7525" y="1149953"/>
                    </a:cubicBezTo>
                    <a:cubicBezTo>
                      <a:pt x="366046" y="1138142"/>
                      <a:pt x="672084" y="941642"/>
                      <a:pt x="850583" y="651510"/>
                    </a:cubicBezTo>
                    <a:lnTo>
                      <a:pt x="853345" y="647319"/>
                    </a:lnTo>
                    <a:lnTo>
                      <a:pt x="853726" y="1356836"/>
                    </a:lnTo>
                    <a:close/>
                    <a:moveTo>
                      <a:pt x="1011841" y="121158"/>
                    </a:moveTo>
                    <a:cubicBezTo>
                      <a:pt x="1012031" y="115729"/>
                      <a:pt x="1012127" y="110204"/>
                      <a:pt x="1012317" y="104680"/>
                    </a:cubicBezTo>
                    <a:cubicBezTo>
                      <a:pt x="1012222" y="111347"/>
                      <a:pt x="1012127" y="118015"/>
                      <a:pt x="1011936" y="124682"/>
                    </a:cubicBezTo>
                    <a:cubicBezTo>
                      <a:pt x="1011936" y="123539"/>
                      <a:pt x="1011936" y="122301"/>
                      <a:pt x="1011841" y="121158"/>
                    </a:cubicBezTo>
                    <a:close/>
                  </a:path>
                </a:pathLst>
              </a:custGeom>
              <a:solidFill>
                <a:srgbClr val="FFFFFF"/>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9" name="Freeform: Shape 98">
                <a:extLst>
                  <a:ext uri="{FF2B5EF4-FFF2-40B4-BE49-F238E27FC236}">
                    <a16:creationId xmlns:a16="http://schemas.microsoft.com/office/drawing/2014/main" id="{60429C9F-DF47-454B-9B32-CEB2AD099754}"/>
                  </a:ext>
                </a:extLst>
              </p:cNvPr>
              <p:cNvSpPr/>
              <p:nvPr/>
            </p:nvSpPr>
            <p:spPr>
              <a:xfrm>
                <a:off x="3588639" y="1538763"/>
                <a:ext cx="85725" cy="571500"/>
              </a:xfrm>
              <a:custGeom>
                <a:avLst/>
                <a:gdLst>
                  <a:gd name="connsiteX0" fmla="*/ 83344 w 85725"/>
                  <a:gd name="connsiteY0" fmla="*/ 7144 h 571500"/>
                  <a:gd name="connsiteX1" fmla="*/ 83344 w 85725"/>
                  <a:gd name="connsiteY1" fmla="*/ 566928 h 571500"/>
                  <a:gd name="connsiteX2" fmla="*/ 7144 w 85725"/>
                  <a:gd name="connsiteY2" fmla="*/ 412528 h 571500"/>
                  <a:gd name="connsiteX3" fmla="*/ 83344 w 85725"/>
                  <a:gd name="connsiteY3" fmla="*/ 7144 h 571500"/>
                  <a:gd name="connsiteX4" fmla="*/ 83344 w 85725"/>
                  <a:gd name="connsiteY4" fmla="*/ 7144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571500">
                    <a:moveTo>
                      <a:pt x="83344" y="7144"/>
                    </a:moveTo>
                    <a:cubicBezTo>
                      <a:pt x="83344" y="566928"/>
                      <a:pt x="83344" y="566928"/>
                      <a:pt x="83344" y="566928"/>
                    </a:cubicBezTo>
                    <a:cubicBezTo>
                      <a:pt x="53816" y="517398"/>
                      <a:pt x="28099" y="467011"/>
                      <a:pt x="7144" y="412528"/>
                    </a:cubicBezTo>
                    <a:cubicBezTo>
                      <a:pt x="55721" y="287560"/>
                      <a:pt x="83344" y="150876"/>
                      <a:pt x="83344" y="7144"/>
                    </a:cubicBezTo>
                    <a:lnTo>
                      <a:pt x="83344" y="7144"/>
                    </a:lnTo>
                    <a:close/>
                  </a:path>
                </a:pathLst>
              </a:custGeom>
              <a:solidFill>
                <a:srgbClr val="C9C9C9"/>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0" name="Freeform: Shape 99">
                <a:extLst>
                  <a:ext uri="{FF2B5EF4-FFF2-40B4-BE49-F238E27FC236}">
                    <a16:creationId xmlns:a16="http://schemas.microsoft.com/office/drawing/2014/main" id="{F12728C5-ED5A-4E06-A9BD-2CC7229D35E3}"/>
                  </a:ext>
                </a:extLst>
              </p:cNvPr>
              <p:cNvSpPr/>
              <p:nvPr/>
            </p:nvSpPr>
            <p:spPr>
              <a:xfrm>
                <a:off x="3503381" y="1514877"/>
                <a:ext cx="95250" cy="590550"/>
              </a:xfrm>
              <a:custGeom>
                <a:avLst/>
                <a:gdLst>
                  <a:gd name="connsiteX0" fmla="*/ 7725 w 95250"/>
                  <a:gd name="connsiteY0" fmla="*/ 27125 h 590550"/>
                  <a:gd name="connsiteX1" fmla="*/ 93450 w 95250"/>
                  <a:gd name="connsiteY1" fmla="*/ 435271 h 590550"/>
                  <a:gd name="connsiteX2" fmla="*/ 7153 w 95250"/>
                  <a:gd name="connsiteY2" fmla="*/ 591577 h 590550"/>
                  <a:gd name="connsiteX3" fmla="*/ 7725 w 95250"/>
                  <a:gd name="connsiteY3" fmla="*/ 27125 h 590550"/>
                  <a:gd name="connsiteX4" fmla="*/ 7725 w 95250"/>
                  <a:gd name="connsiteY4" fmla="*/ 27125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590550">
                    <a:moveTo>
                      <a:pt x="7725" y="27125"/>
                    </a:moveTo>
                    <a:cubicBezTo>
                      <a:pt x="7725" y="171810"/>
                      <a:pt x="37728" y="309541"/>
                      <a:pt x="93450" y="435271"/>
                    </a:cubicBezTo>
                    <a:cubicBezTo>
                      <a:pt x="68780" y="490135"/>
                      <a:pt x="40300" y="541666"/>
                      <a:pt x="7153" y="591577"/>
                    </a:cubicBezTo>
                    <a:cubicBezTo>
                      <a:pt x="7058" y="25696"/>
                      <a:pt x="7725" y="27125"/>
                      <a:pt x="7725" y="27125"/>
                    </a:cubicBezTo>
                    <a:cubicBezTo>
                      <a:pt x="7725" y="-17833"/>
                      <a:pt x="7725" y="27125"/>
                      <a:pt x="7725" y="27125"/>
                    </a:cubicBezTo>
                    <a:close/>
                  </a:path>
                </a:pathLst>
              </a:custGeom>
              <a:solidFill>
                <a:srgbClr val="C9C9C9"/>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1" name="Freeform: Shape 100">
                <a:extLst>
                  <a:ext uri="{FF2B5EF4-FFF2-40B4-BE49-F238E27FC236}">
                    <a16:creationId xmlns:a16="http://schemas.microsoft.com/office/drawing/2014/main" id="{E27F7690-D201-446A-BF2F-E72783EE446D}"/>
                  </a:ext>
                </a:extLst>
              </p:cNvPr>
              <p:cNvSpPr/>
              <p:nvPr/>
            </p:nvSpPr>
            <p:spPr>
              <a:xfrm>
                <a:off x="3503104" y="1449228"/>
                <a:ext cx="180975" cy="504825"/>
              </a:xfrm>
              <a:custGeom>
                <a:avLst/>
                <a:gdLst>
                  <a:gd name="connsiteX0" fmla="*/ 174784 w 180975"/>
                  <a:gd name="connsiteY0" fmla="*/ 89821 h 504825"/>
                  <a:gd name="connsiteX1" fmla="*/ 90964 w 180975"/>
                  <a:gd name="connsiteY1" fmla="*/ 502444 h 504825"/>
                  <a:gd name="connsiteX2" fmla="*/ 7144 w 180975"/>
                  <a:gd name="connsiteY2" fmla="*/ 89821 h 504825"/>
                  <a:gd name="connsiteX3" fmla="*/ 90964 w 180975"/>
                  <a:gd name="connsiteY3" fmla="*/ 7144 h 504825"/>
                  <a:gd name="connsiteX4" fmla="*/ 174784 w 180975"/>
                  <a:gd name="connsiteY4" fmla="*/ 89821 h 504825"/>
                  <a:gd name="connsiteX5" fmla="*/ 174784 w 180975"/>
                  <a:gd name="connsiteY5" fmla="*/ 89821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5" h="504825">
                    <a:moveTo>
                      <a:pt x="174784" y="89821"/>
                    </a:moveTo>
                    <a:cubicBezTo>
                      <a:pt x="174784" y="236125"/>
                      <a:pt x="144399" y="375285"/>
                      <a:pt x="90964" y="502444"/>
                    </a:cubicBezTo>
                    <a:cubicBezTo>
                      <a:pt x="36481" y="375285"/>
                      <a:pt x="7144" y="236125"/>
                      <a:pt x="7144" y="89821"/>
                    </a:cubicBezTo>
                    <a:cubicBezTo>
                      <a:pt x="7144" y="44386"/>
                      <a:pt x="44863" y="7144"/>
                      <a:pt x="90964" y="7144"/>
                    </a:cubicBezTo>
                    <a:cubicBezTo>
                      <a:pt x="136970" y="7144"/>
                      <a:pt x="174784" y="44482"/>
                      <a:pt x="174784" y="89821"/>
                    </a:cubicBezTo>
                    <a:lnTo>
                      <a:pt x="174784" y="89821"/>
                    </a:lnTo>
                    <a:close/>
                  </a:path>
                </a:pathLst>
              </a:custGeom>
              <a:solidFill>
                <a:srgbClr val="A6A6A6"/>
              </a:solidFill>
              <a:ln w="9525"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cxnSp>
          <p:nvCxnSpPr>
            <p:cNvPr id="150" name="Straight Connector 149">
              <a:extLst>
                <a:ext uri="{FF2B5EF4-FFF2-40B4-BE49-F238E27FC236}">
                  <a16:creationId xmlns:a16="http://schemas.microsoft.com/office/drawing/2014/main" id="{C75FDEC7-279E-4C54-95F1-A8098D8DA2C3}"/>
                </a:ext>
              </a:extLst>
            </p:cNvPr>
            <p:cNvCxnSpPr>
              <a:cxnSpLocks/>
            </p:cNvCxnSpPr>
            <p:nvPr/>
          </p:nvCxnSpPr>
          <p:spPr>
            <a:xfrm flipH="1">
              <a:off x="6042640" y="1610268"/>
              <a:ext cx="768894" cy="0"/>
            </a:xfrm>
            <a:prstGeom prst="line">
              <a:avLst/>
            </a:prstGeom>
            <a:noFill/>
            <a:ln w="19050" cap="rnd">
              <a:solidFill>
                <a:schemeClr val="tx1">
                  <a:lumMod val="25000"/>
                  <a:lumOff val="75000"/>
                </a:schemeClr>
              </a:solidFill>
              <a:prstDash val="sysDot"/>
              <a:miter lim="800000"/>
              <a:headEnd/>
              <a:tailEnd/>
            </a:ln>
          </p:spPr>
        </p:cxnSp>
        <p:sp>
          <p:nvSpPr>
            <p:cNvPr id="153" name="Oval 152">
              <a:extLst>
                <a:ext uri="{FF2B5EF4-FFF2-40B4-BE49-F238E27FC236}">
                  <a16:creationId xmlns:a16="http://schemas.microsoft.com/office/drawing/2014/main" id="{B71AFF95-CF8A-4B19-ACC8-04231F68F8F4}"/>
                </a:ext>
              </a:extLst>
            </p:cNvPr>
            <p:cNvSpPr/>
            <p:nvPr/>
          </p:nvSpPr>
          <p:spPr>
            <a:xfrm>
              <a:off x="5907697" y="1509983"/>
              <a:ext cx="200570" cy="200570"/>
            </a:xfrm>
            <a:prstGeom prst="ellipse">
              <a:avLst/>
            </a:prstGeom>
            <a:solidFill>
              <a:schemeClr val="bg2"/>
            </a:solidFill>
            <a:ln w="25400" cap="rnd">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sp>
          <p:nvSpPr>
            <p:cNvPr id="154" name="Oval 153">
              <a:extLst>
                <a:ext uri="{FF2B5EF4-FFF2-40B4-BE49-F238E27FC236}">
                  <a16:creationId xmlns:a16="http://schemas.microsoft.com/office/drawing/2014/main" id="{2F07FDC9-04D5-47E1-A3AA-36AE7BDFECBF}"/>
                </a:ext>
              </a:extLst>
            </p:cNvPr>
            <p:cNvSpPr/>
            <p:nvPr/>
          </p:nvSpPr>
          <p:spPr>
            <a:xfrm flipH="1">
              <a:off x="5960665" y="1562951"/>
              <a:ext cx="94634" cy="94634"/>
            </a:xfrm>
            <a:prstGeom prst="ellipse">
              <a:avLst/>
            </a:prstGeom>
            <a:solidFill>
              <a:schemeClr val="accent1"/>
            </a:solidFill>
            <a:ln w="25400" cap="rnd">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mn-ea"/>
                <a:cs typeface="+mn-cs"/>
              </a:endParaRPr>
            </a:p>
          </p:txBody>
        </p:sp>
      </p:grpSp>
    </p:spTree>
    <p:extLst>
      <p:ext uri="{BB962C8B-B14F-4D97-AF65-F5344CB8AC3E}">
        <p14:creationId xmlns:p14="http://schemas.microsoft.com/office/powerpoint/2010/main" val="3421507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750"/>
                                        <p:tgtEl>
                                          <p:spTgt spid="116"/>
                                        </p:tgtEl>
                                      </p:cBhvr>
                                    </p:animEffect>
                                  </p:childTnLst>
                                </p:cTn>
                              </p:par>
                              <p:par>
                                <p:cTn id="8" presetID="6" presetClass="emph" presetSubtype="0" fill="hold" grpId="1" nodeType="withEffect">
                                  <p:stCondLst>
                                    <p:cond delay="250"/>
                                  </p:stCondLst>
                                  <p:childTnLst>
                                    <p:animScale>
                                      <p:cBhvr>
                                        <p:cTn id="9" dur="10" fill="hold"/>
                                        <p:tgtEl>
                                          <p:spTgt spid="116"/>
                                        </p:tgtEl>
                                      </p:cBhvr>
                                      <p:by x="1000" y="1000"/>
                                    </p:animScale>
                                  </p:childTnLst>
                                </p:cTn>
                              </p:par>
                              <p:par>
                                <p:cTn id="10" presetID="6" presetClass="emph" presetSubtype="0" decel="43000" fill="hold" grpId="2" nodeType="withEffect">
                                  <p:stCondLst>
                                    <p:cond delay="250"/>
                                  </p:stCondLst>
                                  <p:childTnLst>
                                    <p:animScale>
                                      <p:cBhvr>
                                        <p:cTn id="11" dur="750" fill="hold"/>
                                        <p:tgtEl>
                                          <p:spTgt spid="116"/>
                                        </p:tgtEl>
                                      </p:cBhvr>
                                      <p:by x="9999000" y="9999000"/>
                                    </p:animScale>
                                  </p:childTnLst>
                                </p:cTn>
                              </p:par>
                              <p:par>
                                <p:cTn id="12" presetID="6" presetClass="emph" presetSubtype="0" fill="hold" grpId="3" nodeType="withEffect">
                                  <p:stCondLst>
                                    <p:cond delay="1000"/>
                                  </p:stCondLst>
                                  <p:childTnLst>
                                    <p:animScale>
                                      <p:cBhvr>
                                        <p:cTn id="13" dur="250" fill="hold"/>
                                        <p:tgtEl>
                                          <p:spTgt spid="116"/>
                                        </p:tgtEl>
                                      </p:cBhvr>
                                      <p:by x="95000" y="95000"/>
                                    </p:animScale>
                                  </p:childTnLst>
                                </p:cTn>
                              </p:par>
                              <p:par>
                                <p:cTn id="14" presetID="10" presetClass="entr" presetSubtype="0" fill="hold" nodeType="withEffect">
                                  <p:stCondLst>
                                    <p:cond delay="250"/>
                                  </p:stCondLst>
                                  <p:childTnLst>
                                    <p:set>
                                      <p:cBhvr>
                                        <p:cTn id="15" dur="1" fill="hold">
                                          <p:stCondLst>
                                            <p:cond delay="0"/>
                                          </p:stCondLst>
                                        </p:cTn>
                                        <p:tgtEl>
                                          <p:spTgt spid="176"/>
                                        </p:tgtEl>
                                        <p:attrNameLst>
                                          <p:attrName>style.visibility</p:attrName>
                                        </p:attrNameLst>
                                      </p:cBhvr>
                                      <p:to>
                                        <p:strVal val="visible"/>
                                      </p:to>
                                    </p:set>
                                    <p:animEffect transition="in" filter="fade">
                                      <p:cBhvr>
                                        <p:cTn id="16" dur="750"/>
                                        <p:tgtEl>
                                          <p:spTgt spid="176"/>
                                        </p:tgtEl>
                                      </p:cBhvr>
                                    </p:animEffect>
                                  </p:childTnLst>
                                </p:cTn>
                              </p:par>
                              <p:par>
                                <p:cTn id="17" presetID="6" presetClass="emph" presetSubtype="0" fill="hold" nodeType="withEffect">
                                  <p:stCondLst>
                                    <p:cond delay="250"/>
                                  </p:stCondLst>
                                  <p:childTnLst>
                                    <p:animScale>
                                      <p:cBhvr>
                                        <p:cTn id="18" dur="10" fill="hold"/>
                                        <p:tgtEl>
                                          <p:spTgt spid="176"/>
                                        </p:tgtEl>
                                      </p:cBhvr>
                                      <p:by x="1000" y="1000"/>
                                    </p:animScale>
                                  </p:childTnLst>
                                </p:cTn>
                              </p:par>
                              <p:par>
                                <p:cTn id="19" presetID="6" presetClass="emph" presetSubtype="0" decel="43000" fill="hold" nodeType="withEffect">
                                  <p:stCondLst>
                                    <p:cond delay="250"/>
                                  </p:stCondLst>
                                  <p:childTnLst>
                                    <p:animScale>
                                      <p:cBhvr>
                                        <p:cTn id="20" dur="750" fill="hold"/>
                                        <p:tgtEl>
                                          <p:spTgt spid="176"/>
                                        </p:tgtEl>
                                      </p:cBhvr>
                                      <p:by x="9999000" y="9999000"/>
                                    </p:animScale>
                                  </p:childTnLst>
                                </p:cTn>
                              </p:par>
                              <p:par>
                                <p:cTn id="21" presetID="6" presetClass="emph" presetSubtype="0" fill="hold" nodeType="withEffect">
                                  <p:stCondLst>
                                    <p:cond delay="1000"/>
                                  </p:stCondLst>
                                  <p:childTnLst>
                                    <p:animScale>
                                      <p:cBhvr>
                                        <p:cTn id="22" dur="250" fill="hold"/>
                                        <p:tgtEl>
                                          <p:spTgt spid="176"/>
                                        </p:tgtEl>
                                      </p:cBhvr>
                                      <p:by x="95000" y="95000"/>
                                    </p:animScale>
                                  </p:childTnLst>
                                </p:cTn>
                              </p:par>
                              <p:par>
                                <p:cTn id="23" presetID="10" presetClass="entr" presetSubtype="0" fill="hold" grpId="0" nodeType="withEffect">
                                  <p:stCondLst>
                                    <p:cond delay="1000"/>
                                  </p:stCondLst>
                                  <p:childTnLst>
                                    <p:set>
                                      <p:cBhvr>
                                        <p:cTn id="24" dur="1" fill="hold">
                                          <p:stCondLst>
                                            <p:cond delay="0"/>
                                          </p:stCondLst>
                                        </p:cTn>
                                        <p:tgtEl>
                                          <p:spTgt spid="171"/>
                                        </p:tgtEl>
                                        <p:attrNameLst>
                                          <p:attrName>style.visibility</p:attrName>
                                        </p:attrNameLst>
                                      </p:cBhvr>
                                      <p:to>
                                        <p:strVal val="visible"/>
                                      </p:to>
                                    </p:set>
                                    <p:animEffect transition="in" filter="fade">
                                      <p:cBhvr>
                                        <p:cTn id="25" dur="500"/>
                                        <p:tgtEl>
                                          <p:spTgt spid="171"/>
                                        </p:tgtEl>
                                      </p:cBhvr>
                                    </p:animEffect>
                                  </p:childTnLst>
                                </p:cTn>
                              </p:par>
                              <p:par>
                                <p:cTn id="26" presetID="10" presetClass="entr" presetSubtype="0" fill="hold" grpId="1" nodeType="withEffect">
                                  <p:stCondLst>
                                    <p:cond delay="1000"/>
                                  </p:stCondLst>
                                  <p:childTnLst>
                                    <p:set>
                                      <p:cBhvr>
                                        <p:cTn id="27" dur="1" fill="hold">
                                          <p:stCondLst>
                                            <p:cond delay="0"/>
                                          </p:stCondLst>
                                        </p:cTn>
                                        <p:tgtEl>
                                          <p:spTgt spid="149"/>
                                        </p:tgtEl>
                                        <p:attrNameLst>
                                          <p:attrName>style.visibility</p:attrName>
                                        </p:attrNameLst>
                                      </p:cBhvr>
                                      <p:to>
                                        <p:strVal val="visible"/>
                                      </p:to>
                                    </p:set>
                                    <p:animEffect transition="in" filter="fade">
                                      <p:cBhvr>
                                        <p:cTn id="28" dur="500"/>
                                        <p:tgtEl>
                                          <p:spTgt spid="149"/>
                                        </p:tgtEl>
                                      </p:cBhvr>
                                    </p:animEffect>
                                  </p:childTnLst>
                                </p:cTn>
                              </p:par>
                              <p:par>
                                <p:cTn id="29" presetID="8" presetClass="emph" presetSubtype="0" decel="100000" fill="hold" grpId="0" nodeType="withEffect">
                                  <p:stCondLst>
                                    <p:cond delay="1000"/>
                                  </p:stCondLst>
                                  <p:childTnLst>
                                    <p:animRot by="21600000">
                                      <p:cBhvr>
                                        <p:cTn id="30" dur="750" fill="hold"/>
                                        <p:tgtEl>
                                          <p:spTgt spid="149"/>
                                        </p:tgtEl>
                                        <p:attrNameLst>
                                          <p:attrName>r</p:attrName>
                                        </p:attrNameLst>
                                      </p:cBhvr>
                                    </p:animRot>
                                  </p:childTnLst>
                                </p:cTn>
                              </p:par>
                              <p:par>
                                <p:cTn id="31" presetID="10" presetClass="entr" presetSubtype="0" fill="hold" nodeType="withEffect">
                                  <p:stCondLst>
                                    <p:cond delay="1500"/>
                                  </p:stCondLst>
                                  <p:childTnLst>
                                    <p:set>
                                      <p:cBhvr>
                                        <p:cTn id="32" dur="1" fill="hold">
                                          <p:stCondLst>
                                            <p:cond delay="0"/>
                                          </p:stCondLst>
                                        </p:cTn>
                                        <p:tgtEl>
                                          <p:spTgt spid="177"/>
                                        </p:tgtEl>
                                        <p:attrNameLst>
                                          <p:attrName>style.visibility</p:attrName>
                                        </p:attrNameLst>
                                      </p:cBhvr>
                                      <p:to>
                                        <p:strVal val="visible"/>
                                      </p:to>
                                    </p:set>
                                    <p:animEffect transition="in" filter="fade">
                                      <p:cBhvr>
                                        <p:cTn id="33" dur="500"/>
                                        <p:tgtEl>
                                          <p:spTgt spid="177"/>
                                        </p:tgtEl>
                                      </p:cBhvr>
                                    </p:animEffect>
                                  </p:childTnLst>
                                </p:cTn>
                              </p:par>
                              <p:par>
                                <p:cTn id="34" presetID="10" presetClass="entr" presetSubtype="0" fill="hold" nodeType="withEffect">
                                  <p:stCondLst>
                                    <p:cond delay="1750"/>
                                  </p:stCondLst>
                                  <p:childTnLst>
                                    <p:set>
                                      <p:cBhvr>
                                        <p:cTn id="35" dur="1" fill="hold">
                                          <p:stCondLst>
                                            <p:cond delay="0"/>
                                          </p:stCondLst>
                                        </p:cTn>
                                        <p:tgtEl>
                                          <p:spTgt spid="178"/>
                                        </p:tgtEl>
                                        <p:attrNameLst>
                                          <p:attrName>style.visibility</p:attrName>
                                        </p:attrNameLst>
                                      </p:cBhvr>
                                      <p:to>
                                        <p:strVal val="visible"/>
                                      </p:to>
                                    </p:set>
                                    <p:animEffect transition="in" filter="fade">
                                      <p:cBhvr>
                                        <p:cTn id="36" dur="500"/>
                                        <p:tgtEl>
                                          <p:spTgt spid="178"/>
                                        </p:tgtEl>
                                      </p:cBhvr>
                                    </p:animEffect>
                                  </p:childTnLst>
                                </p:cTn>
                              </p:par>
                              <p:par>
                                <p:cTn id="37" presetID="10" presetClass="entr" presetSubtype="0" fill="hold" nodeType="withEffect">
                                  <p:stCondLst>
                                    <p:cond delay="2000"/>
                                  </p:stCondLst>
                                  <p:childTnLst>
                                    <p:set>
                                      <p:cBhvr>
                                        <p:cTn id="38" dur="1" fill="hold">
                                          <p:stCondLst>
                                            <p:cond delay="0"/>
                                          </p:stCondLst>
                                        </p:cTn>
                                        <p:tgtEl>
                                          <p:spTgt spid="179"/>
                                        </p:tgtEl>
                                        <p:attrNameLst>
                                          <p:attrName>style.visibility</p:attrName>
                                        </p:attrNameLst>
                                      </p:cBhvr>
                                      <p:to>
                                        <p:strVal val="visible"/>
                                      </p:to>
                                    </p:set>
                                    <p:animEffect transition="in" filter="fade">
                                      <p:cBhvr>
                                        <p:cTn id="39" dur="500"/>
                                        <p:tgtEl>
                                          <p:spTgt spid="179"/>
                                        </p:tgtEl>
                                      </p:cBhvr>
                                    </p:animEffect>
                                  </p:childTnLst>
                                </p:cTn>
                              </p:par>
                              <p:par>
                                <p:cTn id="40" presetID="10" presetClass="entr" presetSubtype="0" fill="hold" nodeType="withEffect">
                                  <p:stCondLst>
                                    <p:cond delay="2250"/>
                                  </p:stCondLst>
                                  <p:childTnLst>
                                    <p:set>
                                      <p:cBhvr>
                                        <p:cTn id="41" dur="1" fill="hold">
                                          <p:stCondLst>
                                            <p:cond delay="0"/>
                                          </p:stCondLst>
                                        </p:cTn>
                                        <p:tgtEl>
                                          <p:spTgt spid="180"/>
                                        </p:tgtEl>
                                        <p:attrNameLst>
                                          <p:attrName>style.visibility</p:attrName>
                                        </p:attrNameLst>
                                      </p:cBhvr>
                                      <p:to>
                                        <p:strVal val="visible"/>
                                      </p:to>
                                    </p:set>
                                    <p:animEffect transition="in" filter="fade">
                                      <p:cBhvr>
                                        <p:cTn id="42"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6" grpId="3" animBg="1"/>
      <p:bldP spid="149" grpId="0" animBg="1"/>
      <p:bldP spid="149" grpId="1" animBg="1"/>
      <p:bldP spid="17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5232" y="3697806"/>
            <a:ext cx="2168768" cy="1444942"/>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5208803" y="-2854"/>
            <a:ext cx="2758087" cy="1288094"/>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75231" y="1285241"/>
            <a:ext cx="2176727" cy="1286510"/>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5208800" y="2571750"/>
            <a:ext cx="2106941" cy="1282065"/>
          </a:xfrm>
          <a:prstGeom prst="rect">
            <a:avLst/>
          </a:prstGeom>
        </p:spPr>
      </p:pic>
      <p:sp>
        <p:nvSpPr>
          <p:cNvPr id="19" name="Rectangle 18"/>
          <p:cNvSpPr/>
          <p:nvPr/>
        </p:nvSpPr>
        <p:spPr>
          <a:xfrm>
            <a:off x="5208801" y="0"/>
            <a:ext cx="3935199" cy="5143500"/>
          </a:xfrm>
          <a:prstGeom prst="rect">
            <a:avLst/>
          </a:prstGeom>
          <a:solidFill>
            <a:schemeClr val="accent3">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8" name="Rectangle 17"/>
          <p:cNvSpPr/>
          <p:nvPr/>
        </p:nvSpPr>
        <p:spPr>
          <a:xfrm>
            <a:off x="449859" y="606081"/>
            <a:ext cx="4612278" cy="95410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5073"/>
                </a:solidFill>
                <a:effectLst/>
                <a:uLnTx/>
                <a:uFillTx/>
                <a:latin typeface="CiscoSansTT ExtraLight"/>
                <a:ea typeface="CiscoSans ExtraLight" charset="0"/>
                <a:cs typeface="CiscoSans ExtraLight" charset="0"/>
              </a:rPr>
              <a:t>Huntington Bank</a:t>
            </a:r>
            <a:br>
              <a:rPr kumimoji="0" lang="en-US" sz="3600" b="0" i="0" u="none" strike="noStrike" kern="1200" cap="none" spc="0" normalizeH="0" baseline="0" noProof="0" dirty="0">
                <a:ln>
                  <a:noFill/>
                </a:ln>
                <a:solidFill>
                  <a:srgbClr val="005073"/>
                </a:solidFill>
                <a:effectLst/>
                <a:uLnTx/>
                <a:uFillTx/>
                <a:latin typeface="CiscoSansTT ExtraLight"/>
                <a:ea typeface="CiscoSans ExtraLight" charset="0"/>
                <a:cs typeface="CiscoSans ExtraLight" charset="0"/>
              </a:rPr>
            </a:br>
            <a:r>
              <a:rPr kumimoji="0" lang="en-US" sz="2000" b="0" i="0" u="none" strike="noStrike" kern="1200" cap="none" spc="0" normalizeH="0" baseline="0" noProof="0" dirty="0">
                <a:ln>
                  <a:noFill/>
                </a:ln>
                <a:solidFill>
                  <a:srgbClr val="005073"/>
                </a:solidFill>
                <a:effectLst/>
                <a:uLnTx/>
                <a:uFillTx/>
                <a:latin typeface="CiscoSansTT ExtraLight"/>
                <a:ea typeface="ＭＳ Ｐゴシック" pitchFamily="34" charset="-128"/>
                <a:cs typeface=""/>
              </a:rPr>
              <a:t>Becoming a digital pacesetter </a:t>
            </a:r>
            <a:endParaRPr kumimoji="0" lang="en-US" sz="2400" b="0" i="0" u="none" strike="noStrike" kern="1200" cap="none" spc="0" normalizeH="0" baseline="0" noProof="0" dirty="0">
              <a:ln>
                <a:noFill/>
              </a:ln>
              <a:solidFill>
                <a:srgbClr val="005073"/>
              </a:solidFill>
              <a:effectLst/>
              <a:uLnTx/>
              <a:uFillTx/>
              <a:latin typeface="CiscoSans ExtraLight"/>
              <a:ea typeface="ＭＳ Ｐゴシック" pitchFamily="34" charset="-128"/>
              <a:cs typeface=""/>
            </a:endParaRPr>
          </a:p>
        </p:txBody>
      </p:sp>
      <p:sp>
        <p:nvSpPr>
          <p:cNvPr id="62" name="Freeform 61"/>
          <p:cNvSpPr/>
          <p:nvPr/>
        </p:nvSpPr>
        <p:spPr>
          <a:xfrm rot="5400000">
            <a:off x="7517612" y="2225851"/>
            <a:ext cx="1291111" cy="1969577"/>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37309 w 1714500"/>
              <a:gd name="connsiteY4" fmla="*/ 1969577 h 1969577"/>
              <a:gd name="connsiteX5" fmla="*/ 803309 w 1714500"/>
              <a:gd name="connsiteY5" fmla="*/ 1787649 h 1969577"/>
              <a:gd name="connsiteX6" fmla="*/ 569309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37309" y="1969577"/>
                </a:lnTo>
                <a:lnTo>
                  <a:pt x="803309" y="1787649"/>
                </a:lnTo>
                <a:lnTo>
                  <a:pt x="569309" y="1969577"/>
                </a:lnTo>
                <a:lnTo>
                  <a:pt x="0" y="1969577"/>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0" name="Freeform 59"/>
          <p:cNvSpPr/>
          <p:nvPr/>
        </p:nvSpPr>
        <p:spPr>
          <a:xfrm rot="16200000">
            <a:off x="5560127" y="943310"/>
            <a:ext cx="1285398" cy="1969577"/>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7" name="Freeform 56"/>
          <p:cNvSpPr/>
          <p:nvPr/>
        </p:nvSpPr>
        <p:spPr>
          <a:xfrm rot="5400000">
            <a:off x="7520469" y="-342088"/>
            <a:ext cx="1285398" cy="1969577"/>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46204 w 1714500"/>
              <a:gd name="connsiteY4" fmla="*/ 1969577 h 1969577"/>
              <a:gd name="connsiteX5" fmla="*/ 812204 w 1714500"/>
              <a:gd name="connsiteY5" fmla="*/ 1787649 h 1969577"/>
              <a:gd name="connsiteX6" fmla="*/ 578204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46204" y="1969577"/>
                </a:lnTo>
                <a:lnTo>
                  <a:pt x="812204" y="1787649"/>
                </a:lnTo>
                <a:lnTo>
                  <a:pt x="578204" y="1969577"/>
                </a:lnTo>
                <a:lnTo>
                  <a:pt x="0" y="1969577"/>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6" name="Freeform 15"/>
          <p:cNvSpPr/>
          <p:nvPr/>
        </p:nvSpPr>
        <p:spPr>
          <a:xfrm rot="16200000">
            <a:off x="5547083" y="3512202"/>
            <a:ext cx="1293018" cy="1969577"/>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3" name="Rectangle 12"/>
          <p:cNvSpPr/>
          <p:nvPr/>
        </p:nvSpPr>
        <p:spPr>
          <a:xfrm>
            <a:off x="7343093" y="332002"/>
            <a:ext cx="1820300" cy="584775"/>
          </a:xfrm>
          <a:prstGeom prst="rect">
            <a:avLst/>
          </a:prstGeom>
        </p:spPr>
        <p:txBody>
          <a:bodyPr wrap="square" anchor="ctr">
            <a:spAutoFit/>
          </a:bodyPr>
          <a:lstStyle/>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ROI in under </a:t>
            </a:r>
          </a:p>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12 months</a:t>
            </a:r>
          </a:p>
        </p:txBody>
      </p:sp>
      <p:sp>
        <p:nvSpPr>
          <p:cNvPr id="14" name="Rectangle 13"/>
          <p:cNvSpPr/>
          <p:nvPr/>
        </p:nvSpPr>
        <p:spPr>
          <a:xfrm>
            <a:off x="5210384" y="1512115"/>
            <a:ext cx="1984689" cy="830997"/>
          </a:xfrm>
          <a:prstGeom prst="rect">
            <a:avLst/>
          </a:prstGeom>
        </p:spPr>
        <p:txBody>
          <a:bodyPr wrap="square" anchor="ctr">
            <a:spAutoFit/>
          </a:bodyPr>
          <a:lstStyle/>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Faster deployment of new branches </a:t>
            </a:r>
            <a:b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b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(weeks vs. months)</a:t>
            </a:r>
            <a:endParaRPr kumimoji="0" lang="en-US" sz="1600" b="0" i="0" u="none" strike="noStrike" kern="1200" cap="none" spc="0" normalizeH="0" baseline="0" noProof="0" dirty="0">
              <a:ln>
                <a:noFill/>
              </a:ln>
              <a:solidFill>
                <a:srgbClr val="FF0000"/>
              </a:solidFill>
              <a:effectLst/>
              <a:uLnTx/>
              <a:uFillTx/>
              <a:latin typeface="CiscoSansTT ExtraLight"/>
              <a:ea typeface="CiscoSans Light" charset="0"/>
              <a:cs typeface="CiscoSans Light" charset="0"/>
            </a:endParaRPr>
          </a:p>
        </p:txBody>
      </p:sp>
      <p:sp>
        <p:nvSpPr>
          <p:cNvPr id="21" name="Rectangle 20"/>
          <p:cNvSpPr/>
          <p:nvPr/>
        </p:nvSpPr>
        <p:spPr>
          <a:xfrm>
            <a:off x="7343093" y="2786493"/>
            <a:ext cx="1861447" cy="830997"/>
          </a:xfrm>
          <a:prstGeom prst="rect">
            <a:avLst/>
          </a:prstGeom>
        </p:spPr>
        <p:txBody>
          <a:bodyPr wrap="square" anchor="ctr">
            <a:spAutoFit/>
          </a:bodyPr>
          <a:lstStyle/>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Avoid projected 60% cost increase</a:t>
            </a:r>
            <a:endParaRPr kumimoji="0" lang="en-US" sz="1600" b="0" i="0" u="none" strike="noStrike" kern="1200" cap="none" spc="0" normalizeH="0" baseline="0" noProof="0" dirty="0">
              <a:ln>
                <a:noFill/>
              </a:ln>
              <a:solidFill>
                <a:srgbClr val="E3241B"/>
              </a:solidFill>
              <a:effectLst/>
              <a:uLnTx/>
              <a:uFillTx/>
              <a:latin typeface="CiscoSansTT ExtraLight"/>
              <a:ea typeface="CiscoSans Light" charset="0"/>
              <a:cs typeface="CiscoSans Light" charset="0"/>
            </a:endParaRPr>
          </a:p>
        </p:txBody>
      </p:sp>
      <p:sp>
        <p:nvSpPr>
          <p:cNvPr id="22" name="Rectangle 21"/>
          <p:cNvSpPr/>
          <p:nvPr/>
        </p:nvSpPr>
        <p:spPr>
          <a:xfrm>
            <a:off x="5224406" y="4024890"/>
            <a:ext cx="1963209" cy="830997"/>
          </a:xfrm>
          <a:prstGeom prst="rect">
            <a:avLst/>
          </a:prstGeom>
        </p:spPr>
        <p:txBody>
          <a:bodyPr wrap="square" anchor="ctr">
            <a:spAutoFit/>
          </a:bodyPr>
          <a:lstStyle/>
          <a:p>
            <a:pPr marL="7938" marR="0" lvl="0" indent="-7938"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Better service for staff and customers</a:t>
            </a:r>
          </a:p>
        </p:txBody>
      </p:sp>
      <p:cxnSp>
        <p:nvCxnSpPr>
          <p:cNvPr id="26" name="Straight Connector 25"/>
          <p:cNvCxnSpPr/>
          <p:nvPr/>
        </p:nvCxnSpPr>
        <p:spPr>
          <a:xfrm>
            <a:off x="449859" y="1778412"/>
            <a:ext cx="381762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05A63323-74FE-744A-9694-BF7AC89F5F34}"/>
              </a:ext>
            </a:extLst>
          </p:cNvPr>
          <p:cNvGrpSpPr/>
          <p:nvPr/>
        </p:nvGrpSpPr>
        <p:grpSpPr>
          <a:xfrm>
            <a:off x="-915817" y="2893805"/>
            <a:ext cx="5977954" cy="2085192"/>
            <a:chOff x="-915817" y="2990626"/>
            <a:chExt cx="5977954" cy="2085192"/>
          </a:xfrm>
        </p:grpSpPr>
        <p:sp>
          <p:nvSpPr>
            <p:cNvPr id="29" name="Rounded Rectangle 28">
              <a:extLst>
                <a:ext uri="{FF2B5EF4-FFF2-40B4-BE49-F238E27FC236}">
                  <a16:creationId xmlns:a16="http://schemas.microsoft.com/office/drawing/2014/main" id="{FAC37856-CB00-6F4B-9B1F-28B988D153B8}"/>
                </a:ext>
              </a:extLst>
            </p:cNvPr>
            <p:cNvSpPr/>
            <p:nvPr/>
          </p:nvSpPr>
          <p:spPr>
            <a:xfrm>
              <a:off x="-915817" y="2990626"/>
              <a:ext cx="5977954" cy="2085192"/>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30" name="TextBox 29">
              <a:extLst>
                <a:ext uri="{FF2B5EF4-FFF2-40B4-BE49-F238E27FC236}">
                  <a16:creationId xmlns:a16="http://schemas.microsoft.com/office/drawing/2014/main" id="{3A99FE0A-A361-EB43-B788-B273510E0581}"/>
                </a:ext>
              </a:extLst>
            </p:cNvPr>
            <p:cNvSpPr txBox="1"/>
            <p:nvPr/>
          </p:nvSpPr>
          <p:spPr>
            <a:xfrm>
              <a:off x="230015" y="3142797"/>
              <a:ext cx="4522114" cy="16389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“We needed a proven IT architecture to turn the business into a digital pacesetter, so we could fast-track customer experience improvements and make our staff and business processes more efficient.”</a:t>
              </a:r>
            </a:p>
            <a:p>
              <a:pPr marL="0" marR="0" lvl="0" indent="0" algn="l" defTabSz="457200" rtl="0" eaLnBrk="1" fontAlgn="base" latinLnBrk="0" hangingPunct="1">
                <a:lnSpc>
                  <a:spcPct val="100000"/>
                </a:lnSpc>
                <a:spcBef>
                  <a:spcPts val="30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	— Patrick Drew</a:t>
              </a:r>
              <a:b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	   Assistant VP of Network Infrastructure, </a:t>
              </a:r>
              <a:b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	   Huntington Bank</a:t>
              </a:r>
            </a:p>
          </p:txBody>
        </p:sp>
      </p:grpSp>
      <p:sp>
        <p:nvSpPr>
          <p:cNvPr id="6" name="Rectangle 5"/>
          <p:cNvSpPr/>
          <p:nvPr/>
        </p:nvSpPr>
        <p:spPr>
          <a:xfrm>
            <a:off x="431870" y="1989595"/>
            <a:ext cx="4428844" cy="83099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ts val="600"/>
              </a:spcAft>
              <a:buClrTx/>
              <a:buSzPct val="80000"/>
              <a:buFontTx/>
              <a:buNone/>
              <a:tabLst/>
              <a:defRPr/>
            </a:pPr>
            <a:r>
              <a:rPr kumimoji="0" lang="en-US" sz="1600" b="1"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Cisco DNA Center Advise and Implement Technical Services</a:t>
            </a:r>
            <a:br>
              <a:rPr kumimoji="0" lang="en-US" sz="1600" b="1" i="0" u="none" strike="noStrike" kern="1200" cap="none" spc="0" normalizeH="0" baseline="0" noProof="0" dirty="0">
                <a:ln>
                  <a:noFill/>
                </a:ln>
                <a:solidFill>
                  <a:srgbClr val="282828"/>
                </a:solidFill>
                <a:effectLst/>
                <a:uLnTx/>
                <a:uFillTx/>
                <a:latin typeface="CiscoSansTT ExtraLight"/>
                <a:ea typeface="ＭＳ Ｐゴシック" charset="0"/>
                <a:cs typeface="CiscoSans"/>
              </a:rPr>
            </a:br>
            <a:r>
              <a:rPr kumimoji="0" lang="en-US" sz="1600" b="1"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Training Services</a:t>
            </a:r>
            <a:r>
              <a:rPr kumimoji="0" lang="en-US" sz="1600" b="0" i="0" u="none" strike="noStrike" kern="1200" cap="none" spc="0" normalizeH="0" baseline="0" noProof="0" dirty="0">
                <a:ln>
                  <a:noFill/>
                </a:ln>
                <a:solidFill>
                  <a:srgbClr val="282828"/>
                </a:solidFill>
                <a:effectLst/>
                <a:uLnTx/>
                <a:uFillTx/>
                <a:latin typeface="CiscoSansTT ExtraLight"/>
                <a:ea typeface="ＭＳ Ｐゴシック" charset="0"/>
                <a:cs typeface="CiscoSans"/>
              </a:rPr>
              <a:t> </a:t>
            </a:r>
          </a:p>
        </p:txBody>
      </p:sp>
    </p:spTree>
    <p:extLst>
      <p:ext uri="{BB962C8B-B14F-4D97-AF65-F5344CB8AC3E}">
        <p14:creationId xmlns:p14="http://schemas.microsoft.com/office/powerpoint/2010/main" val="3581303334"/>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stretch>
            <a:fillRect/>
          </a:stretch>
        </p:blipFill>
        <p:spPr bwMode="auto">
          <a:xfrm>
            <a:off x="5222011" y="0"/>
            <a:ext cx="4037007"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rot="5400000">
            <a:off x="7517412" y="2220725"/>
            <a:ext cx="1288136" cy="1965040"/>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37309 w 1714500"/>
              <a:gd name="connsiteY4" fmla="*/ 1969577 h 1969577"/>
              <a:gd name="connsiteX5" fmla="*/ 803309 w 1714500"/>
              <a:gd name="connsiteY5" fmla="*/ 1787649 h 1969577"/>
              <a:gd name="connsiteX6" fmla="*/ 569309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37309" y="1969577"/>
                </a:lnTo>
                <a:lnTo>
                  <a:pt x="803309" y="1787649"/>
                </a:lnTo>
                <a:lnTo>
                  <a:pt x="569309" y="1969577"/>
                </a:lnTo>
                <a:lnTo>
                  <a:pt x="0" y="1969577"/>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 name="Freeform 3"/>
          <p:cNvSpPr/>
          <p:nvPr/>
        </p:nvSpPr>
        <p:spPr>
          <a:xfrm rot="16200000">
            <a:off x="5563312" y="941139"/>
            <a:ext cx="1282437" cy="1965040"/>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 name="Freeform 4"/>
          <p:cNvSpPr/>
          <p:nvPr/>
        </p:nvSpPr>
        <p:spPr>
          <a:xfrm rot="5400000">
            <a:off x="7509774" y="-330814"/>
            <a:ext cx="1303410" cy="1965040"/>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46204 w 1714500"/>
              <a:gd name="connsiteY4" fmla="*/ 1969577 h 1969577"/>
              <a:gd name="connsiteX5" fmla="*/ 812204 w 1714500"/>
              <a:gd name="connsiteY5" fmla="*/ 1787649 h 1969577"/>
              <a:gd name="connsiteX6" fmla="*/ 578204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46204" y="1969577"/>
                </a:lnTo>
                <a:lnTo>
                  <a:pt x="812204" y="1787649"/>
                </a:lnTo>
                <a:lnTo>
                  <a:pt x="578204" y="1969577"/>
                </a:lnTo>
                <a:lnTo>
                  <a:pt x="0" y="1969577"/>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 name="Freeform 5"/>
          <p:cNvSpPr/>
          <p:nvPr/>
        </p:nvSpPr>
        <p:spPr>
          <a:xfrm rot="16200000">
            <a:off x="5559513" y="3515960"/>
            <a:ext cx="1290039" cy="1965040"/>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7" name="Rectangle 6"/>
          <p:cNvSpPr/>
          <p:nvPr/>
        </p:nvSpPr>
        <p:spPr>
          <a:xfrm>
            <a:off x="7365456" y="174653"/>
            <a:ext cx="1592047" cy="954107"/>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 Reduction in complexity </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with a single </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service provider</a:t>
            </a:r>
          </a:p>
        </p:txBody>
      </p:sp>
      <p:sp>
        <p:nvSpPr>
          <p:cNvPr id="8" name="Rectangle 7"/>
          <p:cNvSpPr/>
          <p:nvPr/>
        </p:nvSpPr>
        <p:spPr>
          <a:xfrm>
            <a:off x="5275911" y="1446606"/>
            <a:ext cx="1693405" cy="954107"/>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Fewer outages and 51% reduction in mean time to restore</a:t>
            </a:r>
          </a:p>
        </p:txBody>
      </p:sp>
      <p:sp>
        <p:nvSpPr>
          <p:cNvPr id="9" name="Rectangle 8"/>
          <p:cNvSpPr/>
          <p:nvPr/>
        </p:nvSpPr>
        <p:spPr>
          <a:xfrm>
            <a:off x="7400220" y="2618470"/>
            <a:ext cx="1650098" cy="1169551"/>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Reduction in capital spending with a collaboration-as-a-service model</a:t>
            </a:r>
          </a:p>
        </p:txBody>
      </p:sp>
      <p:sp>
        <p:nvSpPr>
          <p:cNvPr id="10" name="Rectangle 9"/>
          <p:cNvSpPr/>
          <p:nvPr/>
        </p:nvSpPr>
        <p:spPr>
          <a:xfrm>
            <a:off x="5275911" y="3913705"/>
            <a:ext cx="1841057" cy="1169551"/>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Lower </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operating costs through strategic redeployment of internal IT resources</a:t>
            </a:r>
          </a:p>
        </p:txBody>
      </p:sp>
      <p:sp>
        <p:nvSpPr>
          <p:cNvPr id="11" name="Title 10"/>
          <p:cNvSpPr>
            <a:spLocks noGrp="1"/>
          </p:cNvSpPr>
          <p:nvPr>
            <p:ph type="title"/>
          </p:nvPr>
        </p:nvSpPr>
        <p:spPr/>
        <p:txBody>
          <a:bodyPr/>
          <a:lstStyle/>
          <a:p>
            <a:r>
              <a:rPr lang="en-US" dirty="0"/>
              <a:t>Home improvement retailer</a:t>
            </a:r>
            <a:br>
              <a:rPr lang="en-US" dirty="0"/>
            </a:br>
            <a:r>
              <a:rPr lang="en-US" sz="1800" dirty="0"/>
              <a:t>Network insight and increased uptime</a:t>
            </a:r>
            <a:br>
              <a:rPr lang="en-US" sz="1800" dirty="0"/>
            </a:br>
            <a:r>
              <a:rPr lang="en-US" sz="1800" dirty="0"/>
              <a:t>provide greater stability</a:t>
            </a:r>
            <a:endParaRPr lang="en-US" sz="1200" dirty="0"/>
          </a:p>
        </p:txBody>
      </p:sp>
      <p:sp>
        <p:nvSpPr>
          <p:cNvPr id="12" name="Rectangle 11"/>
          <p:cNvSpPr/>
          <p:nvPr/>
        </p:nvSpPr>
        <p:spPr>
          <a:xfrm>
            <a:off x="547688" y="1707304"/>
            <a:ext cx="4315257" cy="492443"/>
          </a:xfrm>
          <a:prstGeom prst="rect">
            <a:avLst/>
          </a:prstGeom>
        </p:spPr>
        <p:txBody>
          <a:bodyPr wrap="squar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CiscoSansTT ExtraLight" panose="020B0303020201020303" pitchFamily="34" charset="0"/>
              </a:rPr>
              <a:t>Cisco Managed Enterprise Networks, Collaboration as a Service</a:t>
            </a:r>
          </a:p>
        </p:txBody>
      </p:sp>
      <p:grpSp>
        <p:nvGrpSpPr>
          <p:cNvPr id="14" name="Group 13">
            <a:extLst>
              <a:ext uri="{FF2B5EF4-FFF2-40B4-BE49-F238E27FC236}">
                <a16:creationId xmlns:a16="http://schemas.microsoft.com/office/drawing/2014/main" id="{22A8D003-7CA1-064B-A818-F9607F42840F}"/>
              </a:ext>
            </a:extLst>
          </p:cNvPr>
          <p:cNvGrpSpPr/>
          <p:nvPr/>
        </p:nvGrpSpPr>
        <p:grpSpPr>
          <a:xfrm>
            <a:off x="-735174" y="2894317"/>
            <a:ext cx="5298861" cy="1363556"/>
            <a:chOff x="-934277" y="3117272"/>
            <a:chExt cx="5963184" cy="1534507"/>
          </a:xfrm>
        </p:grpSpPr>
        <p:sp>
          <p:nvSpPr>
            <p:cNvPr id="15" name="Rounded Rectangle 14"/>
            <p:cNvSpPr/>
            <p:nvPr/>
          </p:nvSpPr>
          <p:spPr>
            <a:xfrm>
              <a:off x="-934277" y="3117272"/>
              <a:ext cx="5963184" cy="1534507"/>
            </a:xfrm>
            <a:prstGeom prst="roundRect">
              <a:avLst>
                <a:gd name="adj" fmla="val 5000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16" name="Title 2"/>
            <p:cNvSpPr txBox="1">
              <a:spLocks/>
            </p:cNvSpPr>
            <p:nvPr/>
          </p:nvSpPr>
          <p:spPr bwMode="auto">
            <a:xfrm>
              <a:off x="-14035" y="3155902"/>
              <a:ext cx="4828558" cy="146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154509" marR="0" lvl="0" indent="-154509" algn="ctr" defTabSz="684213" rtl="0" eaLnBrk="1" fontAlgn="base" latinLnBrk="0" hangingPunct="1">
                <a:lnSpc>
                  <a:spcPct val="100000"/>
                </a:lnSpc>
                <a:spcBef>
                  <a:spcPts val="800"/>
                </a:spcBef>
                <a:spcAft>
                  <a:spcPts val="80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ExtraLight"/>
                  <a:ea typeface="ＭＳ Ｐゴシック" charset="0"/>
                </a:rPr>
                <a:t>	Fully integrated solution improved operational and financial efficiency across 2200 stores</a:t>
              </a:r>
            </a:p>
          </p:txBody>
        </p:sp>
      </p:grpSp>
      <p:cxnSp>
        <p:nvCxnSpPr>
          <p:cNvPr id="19" name="Straight Connector 18"/>
          <p:cNvCxnSpPr/>
          <p:nvPr/>
        </p:nvCxnSpPr>
        <p:spPr>
          <a:xfrm>
            <a:off x="547688" y="1625396"/>
            <a:ext cx="43159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02184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194" name="Picture 2" descr="T:\HAG5449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22012" y="-2"/>
            <a:ext cx="3921988"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rot="5400000">
            <a:off x="7517412" y="2220725"/>
            <a:ext cx="1288136" cy="1965040"/>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37309 w 1714500"/>
              <a:gd name="connsiteY4" fmla="*/ 1969577 h 1969577"/>
              <a:gd name="connsiteX5" fmla="*/ 803309 w 1714500"/>
              <a:gd name="connsiteY5" fmla="*/ 1787649 h 1969577"/>
              <a:gd name="connsiteX6" fmla="*/ 569309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37309" y="1969577"/>
                </a:lnTo>
                <a:lnTo>
                  <a:pt x="803309" y="1787649"/>
                </a:lnTo>
                <a:lnTo>
                  <a:pt x="569309" y="1969577"/>
                </a:lnTo>
                <a:lnTo>
                  <a:pt x="0" y="1969577"/>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 name="Freeform 3"/>
          <p:cNvSpPr/>
          <p:nvPr/>
        </p:nvSpPr>
        <p:spPr>
          <a:xfrm rot="16200000">
            <a:off x="5563312" y="941139"/>
            <a:ext cx="1282437" cy="1965040"/>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 name="Freeform 4"/>
          <p:cNvSpPr/>
          <p:nvPr/>
        </p:nvSpPr>
        <p:spPr>
          <a:xfrm rot="5400000">
            <a:off x="7509774" y="-330814"/>
            <a:ext cx="1303410" cy="1965040"/>
          </a:xfrm>
          <a:custGeom>
            <a:avLst/>
            <a:gdLst>
              <a:gd name="connsiteX0" fmla="*/ 0 w 1714500"/>
              <a:gd name="connsiteY0" fmla="*/ 1969577 h 1969577"/>
              <a:gd name="connsiteX1" fmla="*/ 0 w 1714500"/>
              <a:gd name="connsiteY1" fmla="*/ 0 h 1969577"/>
              <a:gd name="connsiteX2" fmla="*/ 1714500 w 1714500"/>
              <a:gd name="connsiteY2" fmla="*/ 0 h 1969577"/>
              <a:gd name="connsiteX3" fmla="*/ 1714500 w 1714500"/>
              <a:gd name="connsiteY3" fmla="*/ 1969577 h 1969577"/>
              <a:gd name="connsiteX4" fmla="*/ 1046204 w 1714500"/>
              <a:gd name="connsiteY4" fmla="*/ 1969577 h 1969577"/>
              <a:gd name="connsiteX5" fmla="*/ 812204 w 1714500"/>
              <a:gd name="connsiteY5" fmla="*/ 1787649 h 1969577"/>
              <a:gd name="connsiteX6" fmla="*/ 578204 w 1714500"/>
              <a:gd name="connsiteY6" fmla="*/ 1969577 h 1969577"/>
              <a:gd name="connsiteX7" fmla="*/ 0 w 1714500"/>
              <a:gd name="connsiteY7" fmla="*/ 1969577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0" y="1969577"/>
                </a:moveTo>
                <a:lnTo>
                  <a:pt x="0" y="0"/>
                </a:lnTo>
                <a:lnTo>
                  <a:pt x="1714500" y="0"/>
                </a:lnTo>
                <a:lnTo>
                  <a:pt x="1714500" y="1969577"/>
                </a:lnTo>
                <a:lnTo>
                  <a:pt x="1046204" y="1969577"/>
                </a:lnTo>
                <a:lnTo>
                  <a:pt x="812204" y="1787649"/>
                </a:lnTo>
                <a:lnTo>
                  <a:pt x="578204" y="1969577"/>
                </a:lnTo>
                <a:lnTo>
                  <a:pt x="0" y="1969577"/>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 name="Freeform 5"/>
          <p:cNvSpPr/>
          <p:nvPr/>
        </p:nvSpPr>
        <p:spPr>
          <a:xfrm rot="16200000">
            <a:off x="5559513" y="3515960"/>
            <a:ext cx="1290039" cy="1965040"/>
          </a:xfrm>
          <a:custGeom>
            <a:avLst/>
            <a:gdLst>
              <a:gd name="connsiteX0" fmla="*/ 1714500 w 1714500"/>
              <a:gd name="connsiteY0" fmla="*/ 0 h 1969577"/>
              <a:gd name="connsiteX1" fmla="*/ 1714500 w 1714500"/>
              <a:gd name="connsiteY1" fmla="*/ 1969577 h 1969577"/>
              <a:gd name="connsiteX2" fmla="*/ 1045084 w 1714500"/>
              <a:gd name="connsiteY2" fmla="*/ 1969577 h 1969577"/>
              <a:gd name="connsiteX3" fmla="*/ 822470 w 1714500"/>
              <a:gd name="connsiteY3" fmla="*/ 1796501 h 1969577"/>
              <a:gd name="connsiteX4" fmla="*/ 599856 w 1714500"/>
              <a:gd name="connsiteY4" fmla="*/ 1969577 h 1969577"/>
              <a:gd name="connsiteX5" fmla="*/ 0 w 1714500"/>
              <a:gd name="connsiteY5" fmla="*/ 1969577 h 1969577"/>
              <a:gd name="connsiteX6" fmla="*/ 0 w 1714500"/>
              <a:gd name="connsiteY6" fmla="*/ 0 h 1969577"/>
              <a:gd name="connsiteX7" fmla="*/ 1714500 w 1714500"/>
              <a:gd name="connsiteY7" fmla="*/ 0 h 19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969577">
                <a:moveTo>
                  <a:pt x="1714500" y="0"/>
                </a:moveTo>
                <a:lnTo>
                  <a:pt x="1714500" y="1969577"/>
                </a:lnTo>
                <a:lnTo>
                  <a:pt x="1045084" y="1969577"/>
                </a:lnTo>
                <a:lnTo>
                  <a:pt x="822470" y="1796501"/>
                </a:lnTo>
                <a:lnTo>
                  <a:pt x="599856" y="1969577"/>
                </a:lnTo>
                <a:lnTo>
                  <a:pt x="0" y="1969577"/>
                </a:lnTo>
                <a:lnTo>
                  <a:pt x="0" y="0"/>
                </a:lnTo>
                <a:lnTo>
                  <a:pt x="1714500"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7" name="Rectangle 6"/>
          <p:cNvSpPr/>
          <p:nvPr/>
        </p:nvSpPr>
        <p:spPr>
          <a:xfrm>
            <a:off x="7365456" y="131410"/>
            <a:ext cx="1592047" cy="954107"/>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Enable secure, onsite collaboration with partners</a:t>
            </a:r>
          </a:p>
        </p:txBody>
      </p:sp>
      <p:sp>
        <p:nvSpPr>
          <p:cNvPr id="8" name="Rectangle 7"/>
          <p:cNvSpPr/>
          <p:nvPr/>
        </p:nvSpPr>
        <p:spPr>
          <a:xfrm>
            <a:off x="5275911" y="1554327"/>
            <a:ext cx="1693405" cy="738664"/>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Overnight equipment moves versus 4 weeks</a:t>
            </a:r>
          </a:p>
        </p:txBody>
      </p:sp>
      <p:sp>
        <p:nvSpPr>
          <p:cNvPr id="9" name="Rectangle 8"/>
          <p:cNvSpPr/>
          <p:nvPr/>
        </p:nvSpPr>
        <p:spPr>
          <a:xfrm>
            <a:off x="7400220" y="2719411"/>
            <a:ext cx="1650098" cy="954107"/>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CiscoSans Light" charset="0"/>
                <a:cs typeface="CiscoSans Light" charset="0"/>
              </a:rPr>
              <a:t>Automated network updates eliminate costly manual processes</a:t>
            </a:r>
          </a:p>
        </p:txBody>
      </p:sp>
      <p:sp>
        <p:nvSpPr>
          <p:cNvPr id="10" name="Rectangle 9"/>
          <p:cNvSpPr/>
          <p:nvPr/>
        </p:nvSpPr>
        <p:spPr>
          <a:xfrm>
            <a:off x="5275911" y="4154549"/>
            <a:ext cx="1841057" cy="738664"/>
          </a:xfrm>
          <a:prstGeom prst="rect">
            <a:avLst/>
          </a:prstGeom>
        </p:spPr>
        <p:txBody>
          <a:bodyPr wrap="square" anchor="ctr">
            <a:spAutoFit/>
          </a:bodyPr>
          <a:lstStyle/>
          <a:p>
            <a:pPr marL="10584" marR="0" lvl="0" indent="-10584" algn="l" defTabSz="6095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Standardization and control across its</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global network</a:t>
            </a:r>
          </a:p>
        </p:txBody>
      </p:sp>
      <p:sp>
        <p:nvSpPr>
          <p:cNvPr id="11" name="Title 10"/>
          <p:cNvSpPr>
            <a:spLocks noGrp="1"/>
          </p:cNvSpPr>
          <p:nvPr>
            <p:ph type="title"/>
          </p:nvPr>
        </p:nvSpPr>
        <p:spPr>
          <a:xfrm>
            <a:off x="437766" y="555604"/>
            <a:ext cx="8345488" cy="731837"/>
          </a:xfrm>
        </p:spPr>
        <p:txBody>
          <a:bodyPr/>
          <a:lstStyle/>
          <a:p>
            <a:r>
              <a:rPr lang="en-US" dirty="0"/>
              <a:t>Global Pharmaceutical</a:t>
            </a:r>
            <a:br>
              <a:rPr lang="en-US" dirty="0"/>
            </a:br>
            <a:r>
              <a:rPr lang="en-US" dirty="0"/>
              <a:t>Company</a:t>
            </a:r>
            <a:br>
              <a:rPr lang="en-US" dirty="0"/>
            </a:br>
            <a:r>
              <a:rPr lang="en-US" sz="1800" dirty="0"/>
              <a:t>Network refresh enables innovation</a:t>
            </a:r>
            <a:br>
              <a:rPr lang="en-US" sz="1800" dirty="0"/>
            </a:br>
            <a:r>
              <a:rPr lang="en-US" sz="1800" dirty="0"/>
              <a:t>while reducing costs</a:t>
            </a:r>
            <a:endParaRPr lang="en-US" sz="1200" dirty="0"/>
          </a:p>
        </p:txBody>
      </p:sp>
      <p:sp>
        <p:nvSpPr>
          <p:cNvPr id="12" name="Rectangle 11"/>
          <p:cNvSpPr/>
          <p:nvPr/>
        </p:nvSpPr>
        <p:spPr>
          <a:xfrm>
            <a:off x="547688" y="1707304"/>
            <a:ext cx="4315257" cy="492443"/>
          </a:xfrm>
          <a:prstGeom prst="rect">
            <a:avLst/>
          </a:prstGeom>
        </p:spPr>
        <p:txBody>
          <a:bodyPr wrap="squar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CiscoSansTT ExtraLight" panose="020B0303020201020303" pitchFamily="34" charset="0"/>
              </a:rPr>
              <a:t>Cisco SD-Access Advise and Implement, </a:t>
            </a:r>
            <a:br>
              <a:rPr kumimoji="0" lang="en-US" sz="16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CiscoSansTT ExtraLight" panose="020B0303020201020303" pitchFamily="34" charset="0"/>
              </a:rPr>
            </a:br>
            <a:r>
              <a:rPr kumimoji="0" lang="en-US" sz="16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CiscoSansTT ExtraLight" panose="020B0303020201020303" pitchFamily="34" charset="0"/>
              </a:rPr>
              <a:t>Cisco Solution Validation Services</a:t>
            </a:r>
          </a:p>
        </p:txBody>
      </p:sp>
      <p:grpSp>
        <p:nvGrpSpPr>
          <p:cNvPr id="14" name="Group 13">
            <a:extLst>
              <a:ext uri="{FF2B5EF4-FFF2-40B4-BE49-F238E27FC236}">
                <a16:creationId xmlns:a16="http://schemas.microsoft.com/office/drawing/2014/main" id="{22A8D003-7CA1-064B-A818-F9607F42840F}"/>
              </a:ext>
            </a:extLst>
          </p:cNvPr>
          <p:cNvGrpSpPr/>
          <p:nvPr/>
        </p:nvGrpSpPr>
        <p:grpSpPr>
          <a:xfrm>
            <a:off x="-735174" y="2894317"/>
            <a:ext cx="5298861" cy="1363556"/>
            <a:chOff x="-934277" y="3117272"/>
            <a:chExt cx="5963184" cy="1534507"/>
          </a:xfrm>
        </p:grpSpPr>
        <p:sp>
          <p:nvSpPr>
            <p:cNvPr id="15" name="Rounded Rectangle 14"/>
            <p:cNvSpPr/>
            <p:nvPr/>
          </p:nvSpPr>
          <p:spPr>
            <a:xfrm>
              <a:off x="-934277" y="3117272"/>
              <a:ext cx="5963184" cy="1534507"/>
            </a:xfrm>
            <a:prstGeom prst="roundRect">
              <a:avLst>
                <a:gd name="adj" fmla="val 5000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 ExtraLight"/>
                <a:ea typeface="+mn-ea"/>
                <a:cs typeface="+mn-cs"/>
              </a:endParaRPr>
            </a:p>
          </p:txBody>
        </p:sp>
        <p:sp>
          <p:nvSpPr>
            <p:cNvPr id="16" name="Title 2"/>
            <p:cNvSpPr txBox="1">
              <a:spLocks/>
            </p:cNvSpPr>
            <p:nvPr/>
          </p:nvSpPr>
          <p:spPr bwMode="auto">
            <a:xfrm>
              <a:off x="-14035" y="3155902"/>
              <a:ext cx="4828558" cy="146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154509" marR="0" lvl="0" indent="-154509" algn="ctr" defTabSz="684213" rtl="0" eaLnBrk="1" fontAlgn="base" latinLnBrk="0" hangingPunct="1">
                <a:lnSpc>
                  <a:spcPct val="100000"/>
                </a:lnSpc>
                <a:spcBef>
                  <a:spcPts val="800"/>
                </a:spcBef>
                <a:spcAft>
                  <a:spcPts val="800"/>
                </a:spcAft>
                <a:buClrTx/>
                <a:buSzTx/>
                <a:buFontTx/>
                <a:buNone/>
                <a:tabLst/>
                <a:defRPr/>
              </a:pPr>
              <a:r>
                <a:rPr kumimoji="0" lang="en-US" sz="2000" b="0" i="0" u="none" strike="noStrike" kern="1200" cap="none" spc="0" normalizeH="0" baseline="0" noProof="0" dirty="0">
                  <a:ln>
                    <a:noFill/>
                  </a:ln>
                  <a:solidFill>
                    <a:srgbClr val="005073"/>
                  </a:solidFill>
                  <a:effectLst/>
                  <a:uLnTx/>
                  <a:uFillTx/>
                  <a:latin typeface="CiscoSansTT ExtraLight"/>
                  <a:ea typeface="ＭＳ Ｐゴシック" charset="0"/>
                </a:rPr>
                <a:t>	Cisco Digital Network Architecture (Cisco DNA) enables agility and secure collaboration</a:t>
              </a:r>
            </a:p>
          </p:txBody>
        </p:sp>
      </p:grpSp>
      <p:cxnSp>
        <p:nvCxnSpPr>
          <p:cNvPr id="19" name="Straight Connector 18"/>
          <p:cNvCxnSpPr/>
          <p:nvPr/>
        </p:nvCxnSpPr>
        <p:spPr>
          <a:xfrm>
            <a:off x="547688" y="1625396"/>
            <a:ext cx="43159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39602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7A8C39-A4FD-074C-9E75-89296960F167}"/>
              </a:ext>
            </a:extLst>
          </p:cNvPr>
          <p:cNvPicPr>
            <a:picLocks noChangeAspect="1"/>
          </p:cNvPicPr>
          <p:nvPr/>
        </p:nvPicPr>
        <p:blipFill rotWithShape="1">
          <a:blip r:embed="rId4" cstate="screen">
            <a:alphaModFix amt="25000"/>
            <a:duotone>
              <a:schemeClr val="accent1">
                <a:shade val="45000"/>
                <a:satMod val="135000"/>
              </a:schemeClr>
              <a:prstClr val="white"/>
            </a:duotone>
            <a:extLst>
              <a:ext uri="{BEBA8EAE-BF5A-486C-A8C5-ECC9F3942E4B}">
                <a14:imgProps xmlns:a14="http://schemas.microsoft.com/office/drawing/2010/main">
                  <a14:imgLayer r:embed="rId5">
                    <a14:imgEffect>
                      <a14:saturation sat="344000"/>
                    </a14:imgEffect>
                  </a14:imgLayer>
                </a14:imgProps>
              </a:ext>
              <a:ext uri="{28A0092B-C50C-407E-A947-70E740481C1C}">
                <a14:useLocalDpi xmlns:a14="http://schemas.microsoft.com/office/drawing/2010/main"/>
              </a:ext>
            </a:extLst>
          </a:blip>
          <a:srcRect/>
          <a:stretch/>
        </p:blipFill>
        <p:spPr>
          <a:xfrm>
            <a:off x="0" y="0"/>
            <a:ext cx="9144000" cy="5148263"/>
          </a:xfrm>
          <a:prstGeom prst="rect">
            <a:avLst/>
          </a:prstGeom>
        </p:spPr>
      </p:pic>
      <p:sp>
        <p:nvSpPr>
          <p:cNvPr id="2" name="Title 1"/>
          <p:cNvSpPr>
            <a:spLocks noGrp="1"/>
          </p:cNvSpPr>
          <p:nvPr>
            <p:ph type="title"/>
          </p:nvPr>
        </p:nvSpPr>
        <p:spPr/>
        <p:txBody>
          <a:bodyPr/>
          <a:lstStyle/>
          <a:p>
            <a:r>
              <a:rPr lang="en-US" dirty="0"/>
              <a:t>A successful transformation starts here</a:t>
            </a:r>
            <a:br>
              <a:rPr lang="en-US" dirty="0"/>
            </a:br>
            <a:r>
              <a:rPr lang="en-US" sz="1800" dirty="0"/>
              <a:t>Your network. Our expertise.</a:t>
            </a:r>
            <a:endParaRPr lang="en-US" dirty="0"/>
          </a:p>
        </p:txBody>
      </p:sp>
      <p:sp>
        <p:nvSpPr>
          <p:cNvPr id="6" name="Rectangle 5">
            <a:extLst>
              <a:ext uri="{FF2B5EF4-FFF2-40B4-BE49-F238E27FC236}">
                <a16:creationId xmlns:a16="http://schemas.microsoft.com/office/drawing/2014/main" id="{5B6C5DAE-B9BA-604C-9F6A-CC9888B47A36}"/>
              </a:ext>
            </a:extLst>
          </p:cNvPr>
          <p:cNvSpPr/>
          <p:nvPr/>
        </p:nvSpPr>
        <p:spPr>
          <a:xfrm>
            <a:off x="0" y="2226426"/>
            <a:ext cx="9144000" cy="1487818"/>
          </a:xfrm>
          <a:prstGeom prst="rect">
            <a:avLst/>
          </a:prstGeom>
          <a:solidFill>
            <a:schemeClr val="accent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5073"/>
              </a:solidFill>
              <a:effectLst/>
              <a:uLnTx/>
              <a:uFillTx/>
              <a:latin typeface="CiscoSans" charset="0"/>
              <a:ea typeface="CiscoSans" charset="0"/>
              <a:cs typeface="CiscoSans" charset="0"/>
            </a:endParaRPr>
          </a:p>
        </p:txBody>
      </p:sp>
      <p:sp>
        <p:nvSpPr>
          <p:cNvPr id="7" name="Rectangle 6">
            <a:extLst>
              <a:ext uri="{FF2B5EF4-FFF2-40B4-BE49-F238E27FC236}">
                <a16:creationId xmlns:a16="http://schemas.microsoft.com/office/drawing/2014/main" id="{1E16C963-05D3-8E44-AB53-F02EB13A39EC}"/>
              </a:ext>
            </a:extLst>
          </p:cNvPr>
          <p:cNvSpPr/>
          <p:nvPr/>
        </p:nvSpPr>
        <p:spPr>
          <a:xfrm flipH="1">
            <a:off x="1409190" y="2921019"/>
            <a:ext cx="2061710" cy="615553"/>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Innovative</a:t>
            </a:r>
            <a:br>
              <a:rPr kumimoji="0" lang="en-US" sz="20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b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technologies</a:t>
            </a:r>
          </a:p>
        </p:txBody>
      </p:sp>
      <p:sp>
        <p:nvSpPr>
          <p:cNvPr id="8" name="Rectangle 7">
            <a:extLst>
              <a:ext uri="{FF2B5EF4-FFF2-40B4-BE49-F238E27FC236}">
                <a16:creationId xmlns:a16="http://schemas.microsoft.com/office/drawing/2014/main" id="{32FD1CA6-30EB-4EAB-AFA9-E7CB2ADEF514}"/>
              </a:ext>
            </a:extLst>
          </p:cNvPr>
          <p:cNvSpPr/>
          <p:nvPr/>
        </p:nvSpPr>
        <p:spPr>
          <a:xfrm flipH="1">
            <a:off x="3527246" y="2921019"/>
            <a:ext cx="2061710" cy="615553"/>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Streamlined </a:t>
            </a:r>
            <a:br>
              <a:rPr kumimoji="0" lang="en-US" sz="20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b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processes</a:t>
            </a:r>
          </a:p>
        </p:txBody>
      </p:sp>
      <p:sp>
        <p:nvSpPr>
          <p:cNvPr id="10" name="Rectangle 9">
            <a:extLst>
              <a:ext uri="{FF2B5EF4-FFF2-40B4-BE49-F238E27FC236}">
                <a16:creationId xmlns:a16="http://schemas.microsoft.com/office/drawing/2014/main" id="{E6C5E239-E26A-4701-9E11-16B89164BC66}"/>
              </a:ext>
            </a:extLst>
          </p:cNvPr>
          <p:cNvSpPr/>
          <p:nvPr/>
        </p:nvSpPr>
        <p:spPr>
          <a:xfrm flipH="1">
            <a:off x="5645302" y="2921019"/>
            <a:ext cx="2061710" cy="615553"/>
          </a:xfrm>
          <a:prstGeom prst="rect">
            <a:avLst/>
          </a:prstGeom>
          <a:ln>
            <a:noFill/>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End-to-end </a:t>
            </a:r>
          </a:p>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mn-cs"/>
              </a:rPr>
              <a:t>expertise </a:t>
            </a:r>
          </a:p>
        </p:txBody>
      </p:sp>
      <p:sp>
        <p:nvSpPr>
          <p:cNvPr id="13" name="Rectangle: Rounded Corners 39">
            <a:extLst>
              <a:ext uri="{FF2B5EF4-FFF2-40B4-BE49-F238E27FC236}">
                <a16:creationId xmlns:a16="http://schemas.microsoft.com/office/drawing/2014/main" id="{A6BF6142-EF05-43C5-84AD-819DC9B877BC}"/>
              </a:ext>
            </a:extLst>
          </p:cNvPr>
          <p:cNvSpPr/>
          <p:nvPr/>
        </p:nvSpPr>
        <p:spPr>
          <a:xfrm>
            <a:off x="548640" y="4076951"/>
            <a:ext cx="8046720" cy="419833"/>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mn-cs"/>
              </a:rPr>
              <a:t>Join forces with Cisco and our partners to achieve your goals</a:t>
            </a:r>
          </a:p>
        </p:txBody>
      </p:sp>
      <p:grpSp>
        <p:nvGrpSpPr>
          <p:cNvPr id="9" name="Group 8"/>
          <p:cNvGrpSpPr>
            <a:grpSpLocks noChangeAspect="1"/>
          </p:cNvGrpSpPr>
          <p:nvPr/>
        </p:nvGrpSpPr>
        <p:grpSpPr>
          <a:xfrm>
            <a:off x="1781181" y="1457046"/>
            <a:ext cx="1317729" cy="1317729"/>
            <a:chOff x="1943821" y="1571394"/>
            <a:chExt cx="1089032" cy="1089032"/>
          </a:xfrm>
        </p:grpSpPr>
        <p:sp>
          <p:nvSpPr>
            <p:cNvPr id="14" name="Oval 13"/>
            <p:cNvSpPr>
              <a:spLocks noChangeAspect="1"/>
            </p:cNvSpPr>
            <p:nvPr/>
          </p:nvSpPr>
          <p:spPr>
            <a:xfrm>
              <a:off x="1943821" y="1571394"/>
              <a:ext cx="1089032" cy="108903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54339" y="1681912"/>
              <a:ext cx="867997" cy="867997"/>
            </a:xfrm>
            <a:prstGeom prst="rect">
              <a:avLst/>
            </a:prstGeom>
          </p:spPr>
        </p:pic>
      </p:grpSp>
      <p:grpSp>
        <p:nvGrpSpPr>
          <p:cNvPr id="5" name="Group 4"/>
          <p:cNvGrpSpPr>
            <a:grpSpLocks noChangeAspect="1"/>
          </p:cNvGrpSpPr>
          <p:nvPr/>
        </p:nvGrpSpPr>
        <p:grpSpPr>
          <a:xfrm>
            <a:off x="3899237" y="1457046"/>
            <a:ext cx="1317729" cy="1317729"/>
            <a:chOff x="4027484" y="1571394"/>
            <a:chExt cx="1089032" cy="1089032"/>
          </a:xfrm>
        </p:grpSpPr>
        <p:sp>
          <p:nvSpPr>
            <p:cNvPr id="16" name="Oval 15"/>
            <p:cNvSpPr>
              <a:spLocks noChangeAspect="1"/>
            </p:cNvSpPr>
            <p:nvPr/>
          </p:nvSpPr>
          <p:spPr>
            <a:xfrm>
              <a:off x="4027484" y="1571394"/>
              <a:ext cx="1089032" cy="108903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7660" y="1681229"/>
              <a:ext cx="868680" cy="868680"/>
            </a:xfrm>
            <a:prstGeom prst="rect">
              <a:avLst/>
            </a:prstGeom>
          </p:spPr>
        </p:pic>
      </p:grpSp>
      <p:grpSp>
        <p:nvGrpSpPr>
          <p:cNvPr id="4" name="Group 3"/>
          <p:cNvGrpSpPr>
            <a:grpSpLocks noChangeAspect="1"/>
          </p:cNvGrpSpPr>
          <p:nvPr/>
        </p:nvGrpSpPr>
        <p:grpSpPr>
          <a:xfrm>
            <a:off x="6017293" y="1457046"/>
            <a:ext cx="1317729" cy="1317729"/>
            <a:chOff x="6111147" y="1571394"/>
            <a:chExt cx="1089032" cy="1089032"/>
          </a:xfrm>
        </p:grpSpPr>
        <p:sp>
          <p:nvSpPr>
            <p:cNvPr id="17" name="Oval 16"/>
            <p:cNvSpPr>
              <a:spLocks noChangeAspect="1"/>
            </p:cNvSpPr>
            <p:nvPr/>
          </p:nvSpPr>
          <p:spPr>
            <a:xfrm>
              <a:off x="6111147" y="1571394"/>
              <a:ext cx="1089032" cy="108903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1323" y="1681570"/>
              <a:ext cx="868680" cy="868680"/>
            </a:xfrm>
            <a:prstGeom prst="rect">
              <a:avLst/>
            </a:prstGeom>
          </p:spPr>
        </p:pic>
      </p:grpSp>
    </p:spTree>
    <p:extLst>
      <p:ext uri="{BB962C8B-B14F-4D97-AF65-F5344CB8AC3E}">
        <p14:creationId xmlns:p14="http://schemas.microsoft.com/office/powerpoint/2010/main" val="329000101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Rounded Corners 39">
            <a:extLst>
              <a:ext uri="{FF2B5EF4-FFF2-40B4-BE49-F238E27FC236}">
                <a16:creationId xmlns:a16="http://schemas.microsoft.com/office/drawing/2014/main" id="{A6BF6142-EF05-43C5-84AD-819DC9B877BC}"/>
              </a:ext>
            </a:extLst>
          </p:cNvPr>
          <p:cNvSpPr/>
          <p:nvPr/>
        </p:nvSpPr>
        <p:spPr>
          <a:xfrm>
            <a:off x="548640" y="3907974"/>
            <a:ext cx="8046720" cy="419833"/>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cs typeface="+mn-cs"/>
            </a:endParaRPr>
          </a:p>
        </p:txBody>
      </p:sp>
      <p:sp>
        <p:nvSpPr>
          <p:cNvPr id="2" name="Title 1"/>
          <p:cNvSpPr>
            <a:spLocks noGrp="1"/>
          </p:cNvSpPr>
          <p:nvPr>
            <p:ph type="title"/>
          </p:nvPr>
        </p:nvSpPr>
        <p:spPr/>
        <p:txBody>
          <a:bodyPr/>
          <a:lstStyle/>
          <a:p>
            <a:r>
              <a:rPr lang="en-US" dirty="0"/>
              <a:t>How can we help you get started?</a:t>
            </a:r>
          </a:p>
        </p:txBody>
      </p:sp>
      <p:sp>
        <p:nvSpPr>
          <p:cNvPr id="3" name="Rectangle 2"/>
          <p:cNvSpPr/>
          <p:nvPr/>
        </p:nvSpPr>
        <p:spPr>
          <a:xfrm>
            <a:off x="1" y="2171992"/>
            <a:ext cx="9144000" cy="130463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 name="Rounded Rectangle 3">
            <a:extLst>
              <a:ext uri="{FF2B5EF4-FFF2-40B4-BE49-F238E27FC236}">
                <a16:creationId xmlns:a16="http://schemas.microsoft.com/office/drawing/2014/main" id="{59EC2112-FAC5-2F43-A5D2-A60FF8DA0E7B}"/>
              </a:ext>
            </a:extLst>
          </p:cNvPr>
          <p:cNvSpPr/>
          <p:nvPr/>
        </p:nvSpPr>
        <p:spPr>
          <a:xfrm>
            <a:off x="0" y="1762537"/>
            <a:ext cx="2452619" cy="55476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 name="Rounded Rectangle 4"/>
          <p:cNvSpPr/>
          <p:nvPr/>
        </p:nvSpPr>
        <p:spPr>
          <a:xfrm>
            <a:off x="1483893" y="1762537"/>
            <a:ext cx="2452619" cy="554768"/>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 name="Rounded Rectangle 5"/>
          <p:cNvSpPr/>
          <p:nvPr/>
        </p:nvSpPr>
        <p:spPr>
          <a:xfrm>
            <a:off x="3179143" y="1762537"/>
            <a:ext cx="2214420" cy="55476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7" name="Rounded Rectangle 6"/>
          <p:cNvSpPr/>
          <p:nvPr/>
        </p:nvSpPr>
        <p:spPr>
          <a:xfrm>
            <a:off x="4636194" y="1762537"/>
            <a:ext cx="2142214" cy="55476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8" name="Rounded Rectangle 7"/>
          <p:cNvSpPr/>
          <p:nvPr/>
        </p:nvSpPr>
        <p:spPr>
          <a:xfrm>
            <a:off x="5995473" y="1762537"/>
            <a:ext cx="2247413" cy="554768"/>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9" name="Freeform 8"/>
          <p:cNvSpPr/>
          <p:nvPr/>
        </p:nvSpPr>
        <p:spPr>
          <a:xfrm>
            <a:off x="7391770" y="1762536"/>
            <a:ext cx="1752230" cy="554768"/>
          </a:xfrm>
          <a:custGeom>
            <a:avLst/>
            <a:gdLst>
              <a:gd name="connsiteX0" fmla="*/ 0 w 1898867"/>
              <a:gd name="connsiteY0" fmla="*/ 400094 h 800190"/>
              <a:gd name="connsiteX1" fmla="*/ 0 w 1898867"/>
              <a:gd name="connsiteY1" fmla="*/ 400095 h 800190"/>
              <a:gd name="connsiteX2" fmla="*/ 0 w 1898867"/>
              <a:gd name="connsiteY2" fmla="*/ 400095 h 800190"/>
              <a:gd name="connsiteX3" fmla="*/ 400095 w 1898867"/>
              <a:gd name="connsiteY3" fmla="*/ 0 h 800190"/>
              <a:gd name="connsiteX4" fmla="*/ 1898867 w 1898867"/>
              <a:gd name="connsiteY4" fmla="*/ 0 h 800190"/>
              <a:gd name="connsiteX5" fmla="*/ 1898867 w 1898867"/>
              <a:gd name="connsiteY5" fmla="*/ 800190 h 800190"/>
              <a:gd name="connsiteX6" fmla="*/ 400095 w 1898867"/>
              <a:gd name="connsiteY6" fmla="*/ 800189 h 800190"/>
              <a:gd name="connsiteX7" fmla="*/ 8129 w 1898867"/>
              <a:gd name="connsiteY7" fmla="*/ 480727 h 800190"/>
              <a:gd name="connsiteX8" fmla="*/ 0 w 1898867"/>
              <a:gd name="connsiteY8" fmla="*/ 400095 h 800190"/>
              <a:gd name="connsiteX9" fmla="*/ 8129 w 1898867"/>
              <a:gd name="connsiteY9" fmla="*/ 319462 h 800190"/>
              <a:gd name="connsiteX10" fmla="*/ 400095 w 1898867"/>
              <a:gd name="connsiteY10" fmla="*/ 0 h 80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8867" h="800190">
                <a:moveTo>
                  <a:pt x="0" y="400094"/>
                </a:moveTo>
                <a:lnTo>
                  <a:pt x="0" y="400095"/>
                </a:lnTo>
                <a:lnTo>
                  <a:pt x="0" y="400095"/>
                </a:lnTo>
                <a:close/>
                <a:moveTo>
                  <a:pt x="400095" y="0"/>
                </a:moveTo>
                <a:lnTo>
                  <a:pt x="1898867" y="0"/>
                </a:lnTo>
                <a:lnTo>
                  <a:pt x="1898867" y="800190"/>
                </a:lnTo>
                <a:lnTo>
                  <a:pt x="400095" y="800189"/>
                </a:lnTo>
                <a:cubicBezTo>
                  <a:pt x="206750" y="800189"/>
                  <a:pt x="45436" y="663043"/>
                  <a:pt x="8129" y="480727"/>
                </a:cubicBezTo>
                <a:lnTo>
                  <a:pt x="0" y="400095"/>
                </a:lnTo>
                <a:lnTo>
                  <a:pt x="8129" y="319462"/>
                </a:lnTo>
                <a:cubicBezTo>
                  <a:pt x="45436" y="137146"/>
                  <a:pt x="206750" y="0"/>
                  <a:pt x="400095" y="0"/>
                </a:cubicBezTo>
                <a:close/>
              </a:path>
            </a:pathLst>
          </a:cu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0" name="Rectangle 9"/>
          <p:cNvSpPr/>
          <p:nvPr/>
        </p:nvSpPr>
        <p:spPr>
          <a:xfrm>
            <a:off x="6272060" y="1889880"/>
            <a:ext cx="859210" cy="300082"/>
          </a:xfrm>
          <a:prstGeom prst="rect">
            <a:avLst/>
          </a:prstGeom>
        </p:spPr>
        <p:txBody>
          <a:bodyPr wrap="square" lIns="0" rIns="0" anchor="ctr" anchorCtr="0">
            <a:spAutoFit/>
          </a:bodyPr>
          <a:lstStyle/>
          <a:p>
            <a:pPr marL="0" marR="0" lvl="0" indent="0" algn="l" defTabSz="457200" rtl="0" eaLnBrk="1" fontAlgn="base" latinLnBrk="0" hangingPunct="1">
              <a:lnSpc>
                <a:spcPct val="90000"/>
              </a:lnSpc>
              <a:spcBef>
                <a:spcPct val="0"/>
              </a:spcBef>
              <a:spcAft>
                <a:spcPct val="0"/>
              </a:spcAft>
              <a:buClrTx/>
              <a:buSzTx/>
              <a:buFontTx/>
              <a:buNone/>
              <a:tabLst/>
              <a:defRPr/>
            </a:pPr>
            <a:r>
              <a:rPr lang="en-US" sz="1500" dirty="0">
                <a:solidFill>
                  <a:srgbClr val="FFFFFF"/>
                </a:solidFill>
                <a:latin typeface="CiscoSansTT ExtraLight"/>
                <a:ea typeface="ＭＳ Ｐゴシック" pitchFamily="34" charset="-128"/>
                <a:cs typeface="Arial" panose="020B0604020202020204" pitchFamily="34" charset="0"/>
              </a:rPr>
              <a:t>Operate</a:t>
            </a:r>
            <a:endParaRPr kumimoji="0" lang="en-US" sz="150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Arial" panose="020B0604020202020204" pitchFamily="34" charset="0"/>
            </a:endParaRPr>
          </a:p>
        </p:txBody>
      </p:sp>
      <p:sp>
        <p:nvSpPr>
          <p:cNvPr id="11" name="Rectangle 10"/>
          <p:cNvSpPr/>
          <p:nvPr/>
        </p:nvSpPr>
        <p:spPr>
          <a:xfrm>
            <a:off x="3356306" y="1786006"/>
            <a:ext cx="1141338" cy="507831"/>
          </a:xfrm>
          <a:prstGeom prst="rect">
            <a:avLst/>
          </a:prstGeom>
        </p:spPr>
        <p:txBody>
          <a:bodyPr wrap="square" lIns="0" rIns="0" anchor="ctr" anchorCtr="0">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lang="en-US" sz="1500" dirty="0">
                <a:solidFill>
                  <a:srgbClr val="FFFFFF"/>
                </a:solidFill>
                <a:latin typeface="CiscoSansTT ExtraLight"/>
                <a:ea typeface="ＭＳ Ｐゴシック" pitchFamily="34" charset="-128"/>
                <a:cs typeface="Arial" panose="020B0604020202020204" pitchFamily="34" charset="0"/>
              </a:rPr>
              <a:t>Perform and Transform</a:t>
            </a:r>
            <a:endParaRPr kumimoji="0" lang="en-US" sz="150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Arial" panose="020B0604020202020204" pitchFamily="34" charset="0"/>
            </a:endParaRPr>
          </a:p>
        </p:txBody>
      </p:sp>
      <p:sp>
        <p:nvSpPr>
          <p:cNvPr id="12" name="Rectangle 11"/>
          <p:cNvSpPr/>
          <p:nvPr/>
        </p:nvSpPr>
        <p:spPr>
          <a:xfrm>
            <a:off x="4889811" y="1878336"/>
            <a:ext cx="880049" cy="323165"/>
          </a:xfrm>
          <a:prstGeom prst="rect">
            <a:avLst/>
          </a:prstGeom>
        </p:spPr>
        <p:txBody>
          <a:bodyPr wrap="square" lIns="0" rIns="0" anchor="ctr" anchorCtr="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sz="1500" dirty="0">
                <a:solidFill>
                  <a:srgbClr val="FFFFFF"/>
                </a:solidFill>
                <a:latin typeface="CiscoSansTT ExtraLight"/>
                <a:ea typeface="ＭＳ Ｐゴシック" pitchFamily="34" charset="-128"/>
                <a:cs typeface="Arial" panose="020B0604020202020204" pitchFamily="34" charset="0"/>
              </a:rPr>
              <a:t>Support</a:t>
            </a:r>
            <a:endParaRPr kumimoji="0" lang="en-US" sz="150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Arial" panose="020B0604020202020204" pitchFamily="34" charset="0"/>
            </a:endParaRPr>
          </a:p>
        </p:txBody>
      </p:sp>
      <p:sp>
        <p:nvSpPr>
          <p:cNvPr id="13" name="Rectangle 12"/>
          <p:cNvSpPr/>
          <p:nvPr/>
        </p:nvSpPr>
        <p:spPr>
          <a:xfrm>
            <a:off x="434017" y="1699800"/>
            <a:ext cx="1049876" cy="674031"/>
          </a:xfrm>
          <a:prstGeom prst="rect">
            <a:avLst/>
          </a:prstGeom>
        </p:spPr>
        <p:txBody>
          <a:bodyPr wrap="square" lIns="0" rIns="0" anchor="ctr" anchorCtr="0">
            <a:spAutoFit/>
          </a:bodyPr>
          <a:lstStyle/>
          <a:p>
            <a:pPr marL="0" marR="0" lvl="0" indent="0" algn="l" defTabSz="609585" rtl="0" eaLnBrk="1" fontAlgn="base" latinLnBrk="0" hangingPunct="1">
              <a:lnSpc>
                <a:spcPct val="90000"/>
              </a:lnSpc>
              <a:spcBef>
                <a:spcPct val="0"/>
              </a:spcBef>
              <a:spcAft>
                <a:spcPct val="0"/>
              </a:spcAft>
              <a:buClrTx/>
              <a:buSzTx/>
              <a:buFontTx/>
              <a:buNone/>
              <a:tabLst/>
              <a:defRPr/>
            </a:pPr>
            <a:r>
              <a:rPr kumimoji="0" lang="en-US" sz="135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Arial" panose="020B0604020202020204" pitchFamily="34" charset="0"/>
              </a:rPr>
              <a:t>Strategic Services (Advisory)  </a:t>
            </a:r>
            <a:endParaRPr kumimoji="0" lang="en-US" sz="1350" i="0" u="none" strike="noStrike" kern="1200" cap="none" spc="0" normalizeH="0" baseline="0" noProof="0" dirty="0">
              <a:ln>
                <a:noFill/>
              </a:ln>
              <a:solidFill>
                <a:srgbClr val="FFFFFF"/>
              </a:solidFill>
              <a:effectLst/>
              <a:uLnTx/>
              <a:uFillTx/>
              <a:latin typeface="CiscoSansTT ExtraLight"/>
              <a:ea typeface="ＭＳ Ｐゴシック" pitchFamily="34" charset="-128"/>
            </a:endParaRPr>
          </a:p>
        </p:txBody>
      </p:sp>
      <p:sp>
        <p:nvSpPr>
          <p:cNvPr id="14" name="Rectangle 13"/>
          <p:cNvSpPr/>
          <p:nvPr/>
        </p:nvSpPr>
        <p:spPr>
          <a:xfrm>
            <a:off x="7760115" y="1878336"/>
            <a:ext cx="730969" cy="323165"/>
          </a:xfrm>
          <a:prstGeom prst="rect">
            <a:avLst/>
          </a:prstGeom>
        </p:spPr>
        <p:txBody>
          <a:bodyPr wrap="square" lIns="0" rIns="0" anchor="ctr" anchorCtr="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50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Arial" panose="020B0604020202020204" pitchFamily="34" charset="0"/>
              </a:rPr>
              <a:t>Training</a:t>
            </a:r>
          </a:p>
        </p:txBody>
      </p:sp>
      <p:sp>
        <p:nvSpPr>
          <p:cNvPr id="47" name="Rectangle 46">
            <a:extLst>
              <a:ext uri="{FF2B5EF4-FFF2-40B4-BE49-F238E27FC236}">
                <a16:creationId xmlns:a16="http://schemas.microsoft.com/office/drawing/2014/main" id="{98FB7BD1-2539-2341-9FD9-AED7AB63723A}"/>
              </a:ext>
            </a:extLst>
          </p:cNvPr>
          <p:cNvSpPr/>
          <p:nvPr/>
        </p:nvSpPr>
        <p:spPr>
          <a:xfrm>
            <a:off x="1675171" y="1806781"/>
            <a:ext cx="1412246" cy="466281"/>
          </a:xfrm>
          <a:prstGeom prst="rect">
            <a:avLst/>
          </a:prstGeom>
        </p:spPr>
        <p:txBody>
          <a:bodyPr wrap="square" lIns="0" rIns="0" anchor="ctr" anchorCtr="0">
            <a:spAutoFit/>
          </a:bodyPr>
          <a:lstStyle/>
          <a:p>
            <a:pPr marL="0" marR="0" lvl="0" indent="0" algn="ctr" defTabSz="609585" rtl="0" eaLnBrk="1" fontAlgn="base" latinLnBrk="0" hangingPunct="1">
              <a:lnSpc>
                <a:spcPct val="90000"/>
              </a:lnSpc>
              <a:spcBef>
                <a:spcPct val="0"/>
              </a:spcBef>
              <a:spcAft>
                <a:spcPct val="0"/>
              </a:spcAft>
              <a:buClrTx/>
              <a:buSzTx/>
              <a:buFontTx/>
              <a:buNone/>
              <a:tabLst/>
              <a:defRPr/>
            </a:pPr>
            <a:r>
              <a:rPr kumimoji="0" lang="en-US" sz="1350" i="0" u="none" strike="noStrike" kern="1200" cap="none" spc="0" normalizeH="0" baseline="0" noProof="0" dirty="0">
                <a:ln>
                  <a:noFill/>
                </a:ln>
                <a:solidFill>
                  <a:srgbClr val="FFFFFF"/>
                </a:solidFill>
                <a:effectLst/>
                <a:uLnTx/>
                <a:uFillTx/>
                <a:latin typeface="CiscoSansTT ExtraLight"/>
                <a:ea typeface="ＭＳ Ｐゴシック" pitchFamily="34" charset="-128"/>
                <a:cs typeface="Arial" panose="020B0604020202020204" pitchFamily="34" charset="0"/>
              </a:rPr>
              <a:t>Strategic Services (Implementation)</a:t>
            </a:r>
            <a:endParaRPr kumimoji="0" lang="en-US" sz="1350" i="0" u="none" strike="noStrike" kern="1200" cap="none" spc="0" normalizeH="0" baseline="0" noProof="0" dirty="0">
              <a:ln>
                <a:noFill/>
              </a:ln>
              <a:solidFill>
                <a:srgbClr val="FFFFFF"/>
              </a:solidFill>
              <a:effectLst/>
              <a:uLnTx/>
              <a:uFillTx/>
              <a:latin typeface="CiscoSansTT ExtraLight"/>
              <a:ea typeface="ＭＳ Ｐゴシック" pitchFamily="34" charset="-128"/>
            </a:endParaRPr>
          </a:p>
        </p:txBody>
      </p:sp>
      <p:sp>
        <p:nvSpPr>
          <p:cNvPr id="56" name="TextBox 55">
            <a:extLst>
              <a:ext uri="{FF2B5EF4-FFF2-40B4-BE49-F238E27FC236}">
                <a16:creationId xmlns:a16="http://schemas.microsoft.com/office/drawing/2014/main" id="{3D42BC53-4B86-47F0-A2AD-33AA709309EE}"/>
              </a:ext>
            </a:extLst>
          </p:cNvPr>
          <p:cNvSpPr txBox="1"/>
          <p:nvPr/>
        </p:nvSpPr>
        <p:spPr>
          <a:xfrm>
            <a:off x="790384" y="3933224"/>
            <a:ext cx="7563233"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Learn more about all of our </a:t>
            </a: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hlinkClick r:id="rId4"/>
              </a:rPr>
              <a:t>CX services for Enterprise Networks </a:t>
            </a:r>
            <a:endPar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pic>
        <p:nvPicPr>
          <p:cNvPr id="65" name="Picture 6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644" y="2485050"/>
            <a:ext cx="778374" cy="778374"/>
          </a:xfrm>
          <a:prstGeom prst="rect">
            <a:avLst/>
          </a:prstGeom>
        </p:spPr>
      </p:pic>
      <p:pic>
        <p:nvPicPr>
          <p:cNvPr id="66" name="Picture 6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01907" y="2485050"/>
            <a:ext cx="778374" cy="778374"/>
          </a:xfrm>
          <a:prstGeom prst="rect">
            <a:avLst/>
          </a:prstGeom>
        </p:spPr>
      </p:pic>
      <p:pic>
        <p:nvPicPr>
          <p:cNvPr id="67" name="Picture 6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4170" y="2485050"/>
            <a:ext cx="778374" cy="778374"/>
          </a:xfrm>
          <a:prstGeom prst="rect">
            <a:avLst/>
          </a:prstGeom>
        </p:spPr>
      </p:pic>
      <p:pic>
        <p:nvPicPr>
          <p:cNvPr id="68" name="Picture 6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6433" y="2485050"/>
            <a:ext cx="778374" cy="778374"/>
          </a:xfrm>
          <a:prstGeom prst="rect">
            <a:avLst/>
          </a:prstGeom>
        </p:spPr>
      </p:pic>
      <p:pic>
        <p:nvPicPr>
          <p:cNvPr id="69" name="Picture 6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78698" y="2485050"/>
            <a:ext cx="778374" cy="778374"/>
          </a:xfrm>
          <a:prstGeom prst="rect">
            <a:avLst/>
          </a:prstGeom>
        </p:spPr>
      </p:pic>
      <p:pic>
        <p:nvPicPr>
          <p:cNvPr id="70" name="Picture 6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7381" y="2485050"/>
            <a:ext cx="778374" cy="778374"/>
          </a:xfrm>
          <a:prstGeom prst="rect">
            <a:avLst/>
          </a:prstGeom>
        </p:spPr>
      </p:pic>
    </p:spTree>
    <p:extLst>
      <p:ext uri="{BB962C8B-B14F-4D97-AF65-F5344CB8AC3E}">
        <p14:creationId xmlns:p14="http://schemas.microsoft.com/office/powerpoint/2010/main" val="3795427012"/>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14795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422"/>
          <p:cNvSpPr/>
          <p:nvPr/>
        </p:nvSpPr>
        <p:spPr>
          <a:xfrm rot="1799913">
            <a:off x="4107795" y="2736456"/>
            <a:ext cx="863588" cy="861467"/>
          </a:xfrm>
          <a:prstGeom prst="ellipse">
            <a:avLst/>
          </a:prstGeom>
          <a:noFill/>
          <a:ln w="28575" cap="flat" cmpd="sng">
            <a:solidFill>
              <a:schemeClr val="accent2"/>
            </a:solidFill>
            <a:prstDash val="solid"/>
            <a:round/>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05073"/>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04" name="Google Shape;1804;p422"/>
          <p:cNvSpPr/>
          <p:nvPr/>
        </p:nvSpPr>
        <p:spPr>
          <a:xfrm>
            <a:off x="5852326" y="2739729"/>
            <a:ext cx="860750" cy="860750"/>
          </a:xfrm>
          <a:prstGeom prst="ellipse">
            <a:avLst/>
          </a:prstGeom>
          <a:noFill/>
          <a:ln w="28575" cap="flat" cmpd="sng">
            <a:solidFill>
              <a:srgbClr val="E3E8EE"/>
            </a:solidFill>
            <a:prstDash val="solid"/>
            <a:round/>
            <a:headEnd type="none" w="sm" len="sm"/>
            <a:tailEnd type="none" w="sm" len="sm"/>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endParaRPr kumimoji="0" sz="1350" b="0" i="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05" name="Google Shape;1805;p422"/>
          <p:cNvSpPr/>
          <p:nvPr/>
        </p:nvSpPr>
        <p:spPr>
          <a:xfrm>
            <a:off x="6282628" y="2739729"/>
            <a:ext cx="426544" cy="856844"/>
          </a:xfrm>
          <a:custGeom>
            <a:avLst/>
            <a:gdLst/>
            <a:ahLst/>
            <a:cxnLst/>
            <a:rect l="l" t="t" r="r" b="b"/>
            <a:pathLst>
              <a:path w="132" h="265" extrusionOk="0">
                <a:moveTo>
                  <a:pt x="0" y="0"/>
                </a:moveTo>
                <a:cubicBezTo>
                  <a:pt x="73" y="0"/>
                  <a:pt x="132" y="60"/>
                  <a:pt x="132" y="133"/>
                </a:cubicBezTo>
                <a:cubicBezTo>
                  <a:pt x="132" y="206"/>
                  <a:pt x="73" y="265"/>
                  <a:pt x="0" y="265"/>
                </a:cubicBezTo>
                <a:cubicBezTo>
                  <a:pt x="0" y="265"/>
                  <a:pt x="0" y="265"/>
                  <a:pt x="0" y="265"/>
                </a:cubicBezTo>
              </a:path>
            </a:pathLst>
          </a:custGeom>
          <a:noFill/>
          <a:ln w="76200" cap="rnd" cmpd="sng">
            <a:solidFill>
              <a:srgbClr val="0D274D"/>
            </a:solidFill>
            <a:prstDash val="solid"/>
            <a:miter lim="800000"/>
            <a:headEnd type="none" w="sm" len="sm"/>
            <a:tailEnd type="none" w="sm" len="sm"/>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endParaRPr kumimoji="0" sz="1350" b="0" i="0" u="none" strike="noStrike" kern="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grpSp>
        <p:nvGrpSpPr>
          <p:cNvPr id="1806" name="Google Shape;1806;p422"/>
          <p:cNvGrpSpPr/>
          <p:nvPr/>
        </p:nvGrpSpPr>
        <p:grpSpPr>
          <a:xfrm>
            <a:off x="7398059" y="821903"/>
            <a:ext cx="977975" cy="864530"/>
            <a:chOff x="7339093" y="4756330"/>
            <a:chExt cx="1282800" cy="1133996"/>
          </a:xfrm>
        </p:grpSpPr>
        <p:grpSp>
          <p:nvGrpSpPr>
            <p:cNvPr id="1807" name="Google Shape;1807;p422"/>
            <p:cNvGrpSpPr/>
            <p:nvPr/>
          </p:nvGrpSpPr>
          <p:grpSpPr>
            <a:xfrm>
              <a:off x="7413149" y="4756330"/>
              <a:ext cx="1134068" cy="1133996"/>
              <a:chOff x="6188075" y="6144419"/>
              <a:chExt cx="727200" cy="727200"/>
            </a:xfrm>
          </p:grpSpPr>
          <p:sp>
            <p:nvSpPr>
              <p:cNvPr id="1808" name="Google Shape;1808;p422"/>
              <p:cNvSpPr/>
              <p:nvPr/>
            </p:nvSpPr>
            <p:spPr>
              <a:xfrm>
                <a:off x="6188075" y="6144419"/>
                <a:ext cx="727200" cy="727200"/>
              </a:xfrm>
              <a:prstGeom prst="ellipse">
                <a:avLst/>
              </a:prstGeom>
              <a:noFill/>
              <a:ln w="28575" cap="flat" cmpd="sng">
                <a:solidFill>
                  <a:srgbClr val="E3E8EE"/>
                </a:solidFill>
                <a:prstDash val="solid"/>
                <a:round/>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09" name="Google Shape;1809;p422"/>
              <p:cNvSpPr/>
              <p:nvPr/>
            </p:nvSpPr>
            <p:spPr>
              <a:xfrm>
                <a:off x="6226175" y="6144419"/>
                <a:ext cx="685800" cy="723900"/>
              </a:xfrm>
              <a:custGeom>
                <a:avLst/>
                <a:gdLst/>
                <a:ahLst/>
                <a:cxnLst/>
                <a:rect l="l" t="t" r="r" b="b"/>
                <a:pathLst>
                  <a:path w="251" h="265" extrusionOk="0">
                    <a:moveTo>
                      <a:pt x="119" y="0"/>
                    </a:moveTo>
                    <a:cubicBezTo>
                      <a:pt x="192" y="0"/>
                      <a:pt x="251" y="59"/>
                      <a:pt x="251" y="132"/>
                    </a:cubicBezTo>
                    <a:cubicBezTo>
                      <a:pt x="251" y="205"/>
                      <a:pt x="192" y="265"/>
                      <a:pt x="119" y="265"/>
                    </a:cubicBezTo>
                    <a:cubicBezTo>
                      <a:pt x="66" y="265"/>
                      <a:pt x="23" y="238"/>
                      <a:pt x="0" y="190"/>
                    </a:cubicBezTo>
                  </a:path>
                </a:pathLst>
              </a:custGeom>
              <a:noFill/>
              <a:ln w="76200" cap="rnd" cmpd="sng">
                <a:solidFill>
                  <a:srgbClr val="6EBE4A"/>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grpSp>
        <p:sp>
          <p:nvSpPr>
            <p:cNvPr id="1810" name="Google Shape;1810;p422"/>
            <p:cNvSpPr txBox="1"/>
            <p:nvPr/>
          </p:nvSpPr>
          <p:spPr>
            <a:xfrm>
              <a:off x="7339093" y="5067303"/>
              <a:ext cx="1282800" cy="504900"/>
            </a:xfrm>
            <a:prstGeom prst="rect">
              <a:avLst/>
            </a:prstGeom>
            <a:noFill/>
            <a:ln>
              <a:noFill/>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2400"/>
                <a:buFontTx/>
                <a:buNone/>
                <a:tabLst/>
                <a:defRPr/>
              </a:pPr>
              <a:r>
                <a:rPr kumimoji="0" lang="en-US" sz="1800"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rPr>
                <a:t>61%</a:t>
              </a:r>
              <a:endParaRPr kumimoji="0" sz="1800"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grpSp>
      <p:grpSp>
        <p:nvGrpSpPr>
          <p:cNvPr id="1811" name="Google Shape;1811;p422"/>
          <p:cNvGrpSpPr/>
          <p:nvPr/>
        </p:nvGrpSpPr>
        <p:grpSpPr>
          <a:xfrm>
            <a:off x="5690032" y="662195"/>
            <a:ext cx="1185338" cy="1183944"/>
            <a:chOff x="7484635" y="798179"/>
            <a:chExt cx="1580451" cy="1578592"/>
          </a:xfrm>
        </p:grpSpPr>
        <p:grpSp>
          <p:nvGrpSpPr>
            <p:cNvPr id="1812" name="Google Shape;1812;p422"/>
            <p:cNvGrpSpPr/>
            <p:nvPr/>
          </p:nvGrpSpPr>
          <p:grpSpPr>
            <a:xfrm>
              <a:off x="7692810" y="1006866"/>
              <a:ext cx="1164102" cy="1161220"/>
              <a:chOff x="2881313" y="7054056"/>
              <a:chExt cx="727200" cy="725400"/>
            </a:xfrm>
          </p:grpSpPr>
          <p:sp>
            <p:nvSpPr>
              <p:cNvPr id="1813" name="Google Shape;1813;p422"/>
              <p:cNvSpPr/>
              <p:nvPr/>
            </p:nvSpPr>
            <p:spPr>
              <a:xfrm>
                <a:off x="2881313" y="7054056"/>
                <a:ext cx="727200" cy="725400"/>
              </a:xfrm>
              <a:prstGeom prst="ellipse">
                <a:avLst/>
              </a:prstGeom>
              <a:noFill/>
              <a:ln w="28575" cap="flat" cmpd="sng">
                <a:solidFill>
                  <a:srgbClr val="E3E8EE"/>
                </a:solidFill>
                <a:prstDash val="solid"/>
                <a:round/>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14" name="Google Shape;1814;p422"/>
              <p:cNvSpPr/>
              <p:nvPr/>
            </p:nvSpPr>
            <p:spPr>
              <a:xfrm>
                <a:off x="2885500" y="7054056"/>
                <a:ext cx="720725" cy="723900"/>
              </a:xfrm>
              <a:custGeom>
                <a:avLst/>
                <a:gdLst/>
                <a:ahLst/>
                <a:cxnLst/>
                <a:rect l="l" t="t" r="r" b="b"/>
                <a:pathLst>
                  <a:path w="264" h="265" extrusionOk="0">
                    <a:moveTo>
                      <a:pt x="132" y="0"/>
                    </a:moveTo>
                    <a:cubicBezTo>
                      <a:pt x="205" y="0"/>
                      <a:pt x="264" y="60"/>
                      <a:pt x="264" y="133"/>
                    </a:cubicBezTo>
                    <a:cubicBezTo>
                      <a:pt x="264" y="206"/>
                      <a:pt x="205" y="265"/>
                      <a:pt x="132" y="265"/>
                    </a:cubicBezTo>
                    <a:cubicBezTo>
                      <a:pt x="62" y="265"/>
                      <a:pt x="5" y="212"/>
                      <a:pt x="0" y="142"/>
                    </a:cubicBezTo>
                  </a:path>
                </a:pathLst>
              </a:custGeom>
              <a:noFill/>
              <a:ln w="76200" cap="rnd" cmpd="sng">
                <a:solidFill>
                  <a:srgbClr val="FBAB18"/>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grpSp>
        <p:sp>
          <p:nvSpPr>
            <p:cNvPr id="1815" name="Google Shape;1815;p422"/>
            <p:cNvSpPr/>
            <p:nvPr/>
          </p:nvSpPr>
          <p:spPr>
            <a:xfrm rot="3600002">
              <a:off x="7697986" y="1008060"/>
              <a:ext cx="1153750" cy="1158830"/>
            </a:xfrm>
            <a:custGeom>
              <a:avLst/>
              <a:gdLst/>
              <a:ahLst/>
              <a:cxnLst/>
              <a:rect l="l" t="t" r="r" b="b"/>
              <a:pathLst>
                <a:path w="264" h="265" extrusionOk="0">
                  <a:moveTo>
                    <a:pt x="132" y="0"/>
                  </a:moveTo>
                  <a:cubicBezTo>
                    <a:pt x="205" y="0"/>
                    <a:pt x="264" y="60"/>
                    <a:pt x="264" y="133"/>
                  </a:cubicBezTo>
                  <a:cubicBezTo>
                    <a:pt x="264" y="206"/>
                    <a:pt x="205" y="265"/>
                    <a:pt x="132" y="265"/>
                  </a:cubicBezTo>
                  <a:cubicBezTo>
                    <a:pt x="62" y="265"/>
                    <a:pt x="5" y="212"/>
                    <a:pt x="0" y="142"/>
                  </a:cubicBezTo>
                </a:path>
              </a:pathLst>
            </a:custGeom>
            <a:noFill/>
            <a:ln w="76200" cap="rnd" cmpd="sng">
              <a:solidFill>
                <a:srgbClr val="FBAB18"/>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16" name="Google Shape;1816;p422"/>
            <p:cNvSpPr txBox="1"/>
            <p:nvPr/>
          </p:nvSpPr>
          <p:spPr>
            <a:xfrm>
              <a:off x="7633461" y="1335026"/>
              <a:ext cx="1282800" cy="504900"/>
            </a:xfrm>
            <a:prstGeom prst="rect">
              <a:avLst/>
            </a:prstGeom>
            <a:noFill/>
            <a:ln>
              <a:noFill/>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2400"/>
                <a:buFontTx/>
                <a:buNone/>
                <a:tabLst/>
                <a:defRPr/>
              </a:pPr>
              <a:r>
                <a:rPr kumimoji="0" lang="en-US" sz="1800"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rPr>
                <a:t>93%</a:t>
              </a:r>
              <a:endParaRPr kumimoji="0" sz="1800"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grpSp>
      <p:grpSp>
        <p:nvGrpSpPr>
          <p:cNvPr id="1817" name="Google Shape;1817;p422"/>
          <p:cNvGrpSpPr/>
          <p:nvPr/>
        </p:nvGrpSpPr>
        <p:grpSpPr>
          <a:xfrm rot="1799956">
            <a:off x="4105332" y="820985"/>
            <a:ext cx="868514" cy="866365"/>
            <a:chOff x="2881313" y="7054056"/>
            <a:chExt cx="727200" cy="725400"/>
          </a:xfrm>
        </p:grpSpPr>
        <p:sp>
          <p:nvSpPr>
            <p:cNvPr id="1818" name="Google Shape;1818;p422"/>
            <p:cNvSpPr/>
            <p:nvPr/>
          </p:nvSpPr>
          <p:spPr>
            <a:xfrm>
              <a:off x="2881313" y="7054056"/>
              <a:ext cx="727200" cy="725400"/>
            </a:xfrm>
            <a:prstGeom prst="ellipse">
              <a:avLst/>
            </a:prstGeom>
            <a:noFill/>
            <a:ln w="28575" cap="flat" cmpd="sng">
              <a:solidFill>
                <a:srgbClr val="E3E8EE"/>
              </a:solidFill>
              <a:prstDash val="solid"/>
              <a:round/>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05073"/>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19" name="Google Shape;1819;p422"/>
            <p:cNvSpPr/>
            <p:nvPr/>
          </p:nvSpPr>
          <p:spPr>
            <a:xfrm>
              <a:off x="2881313" y="7054056"/>
              <a:ext cx="720725" cy="723900"/>
            </a:xfrm>
            <a:custGeom>
              <a:avLst/>
              <a:gdLst/>
              <a:ahLst/>
              <a:cxnLst/>
              <a:rect l="l" t="t" r="r" b="b"/>
              <a:pathLst>
                <a:path w="264" h="265" extrusionOk="0">
                  <a:moveTo>
                    <a:pt x="132" y="0"/>
                  </a:moveTo>
                  <a:cubicBezTo>
                    <a:pt x="205" y="0"/>
                    <a:pt x="264" y="60"/>
                    <a:pt x="264" y="133"/>
                  </a:cubicBezTo>
                  <a:cubicBezTo>
                    <a:pt x="264" y="206"/>
                    <a:pt x="205" y="265"/>
                    <a:pt x="132" y="265"/>
                  </a:cubicBezTo>
                  <a:cubicBezTo>
                    <a:pt x="62" y="265"/>
                    <a:pt x="5" y="212"/>
                    <a:pt x="0" y="142"/>
                  </a:cubicBezTo>
                </a:path>
              </a:pathLst>
            </a:custGeom>
            <a:noFill/>
            <a:ln w="76200" cap="rnd" cmpd="sng">
              <a:solidFill>
                <a:schemeClr val="accent1"/>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05073"/>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grpSp>
      <p:sp>
        <p:nvSpPr>
          <p:cNvPr id="1820" name="Google Shape;1820;p422"/>
          <p:cNvSpPr/>
          <p:nvPr/>
        </p:nvSpPr>
        <p:spPr>
          <a:xfrm>
            <a:off x="4109214" y="821889"/>
            <a:ext cx="860748" cy="864556"/>
          </a:xfrm>
          <a:custGeom>
            <a:avLst/>
            <a:gdLst/>
            <a:ahLst/>
            <a:cxnLst/>
            <a:rect l="l" t="t" r="r" b="b"/>
            <a:pathLst>
              <a:path w="264" h="265" extrusionOk="0">
                <a:moveTo>
                  <a:pt x="132" y="0"/>
                </a:moveTo>
                <a:cubicBezTo>
                  <a:pt x="205" y="0"/>
                  <a:pt x="264" y="60"/>
                  <a:pt x="264" y="133"/>
                </a:cubicBezTo>
                <a:cubicBezTo>
                  <a:pt x="264" y="206"/>
                  <a:pt x="205" y="265"/>
                  <a:pt x="132" y="265"/>
                </a:cubicBezTo>
                <a:cubicBezTo>
                  <a:pt x="62" y="265"/>
                  <a:pt x="5" y="212"/>
                  <a:pt x="0" y="142"/>
                </a:cubicBezTo>
              </a:path>
            </a:pathLst>
          </a:custGeom>
          <a:noFill/>
          <a:ln w="76200" cap="rnd" cmpd="sng">
            <a:solidFill>
              <a:schemeClr val="accent1"/>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05073"/>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21" name="Google Shape;1821;p422"/>
          <p:cNvSpPr txBox="1">
            <a:spLocks noGrp="1"/>
          </p:cNvSpPr>
          <p:nvPr>
            <p:ph type="title" idx="4294967295"/>
          </p:nvPr>
        </p:nvSpPr>
        <p:spPr>
          <a:xfrm>
            <a:off x="532108" y="1899900"/>
            <a:ext cx="3110625" cy="1343700"/>
          </a:xfrm>
          <a:prstGeom prst="rect">
            <a:avLst/>
          </a:prstGeom>
          <a:noFill/>
          <a:ln>
            <a:noFill/>
          </a:ln>
        </p:spPr>
        <p:txBody>
          <a:bodyPr spcFirstLastPara="1" vert="horz" wrap="square" lIns="0" tIns="0" rIns="0" bIns="0" numCol="1" anchor="ctr" anchorCtr="0" compatLnSpc="1">
            <a:prstTxWarp prst="textNoShape">
              <a:avLst/>
            </a:prstTxWarp>
            <a:noAutofit/>
          </a:bodyPr>
          <a:lstStyle/>
          <a:p>
            <a:pPr>
              <a:lnSpc>
                <a:spcPct val="100000"/>
              </a:lnSpc>
              <a:spcBef>
                <a:spcPts val="0"/>
              </a:spcBef>
              <a:spcAft>
                <a:spcPts val="0"/>
              </a:spcAft>
              <a:buSzPts val="1900"/>
            </a:pPr>
            <a:r>
              <a:rPr lang="en-US" sz="3000" dirty="0">
                <a:solidFill>
                  <a:srgbClr val="0D274D"/>
                </a:solidFill>
                <a:latin typeface="CiscoSansTT ExtraLight" panose="020B0303020201020303" pitchFamily="34" charset="0"/>
                <a:ea typeface="Arial"/>
                <a:cs typeface="CiscoSansTT ExtraLight" panose="020B0303020201020303" pitchFamily="34" charset="0"/>
                <a:sym typeface="Arial"/>
              </a:rPr>
              <a:t>What challenges </a:t>
            </a:r>
            <a:endParaRPr sz="3000" dirty="0">
              <a:solidFill>
                <a:srgbClr val="0D274D"/>
              </a:solidFill>
              <a:latin typeface="CiscoSansTT ExtraLight" panose="020B0303020201020303" pitchFamily="34" charset="0"/>
              <a:ea typeface="Arial"/>
              <a:cs typeface="CiscoSansTT ExtraLight" panose="020B0303020201020303" pitchFamily="34" charset="0"/>
              <a:sym typeface="Arial"/>
            </a:endParaRPr>
          </a:p>
          <a:p>
            <a:pPr>
              <a:lnSpc>
                <a:spcPct val="100000"/>
              </a:lnSpc>
              <a:spcBef>
                <a:spcPts val="0"/>
              </a:spcBef>
              <a:spcAft>
                <a:spcPts val="0"/>
              </a:spcAft>
              <a:buSzPts val="1900"/>
            </a:pPr>
            <a:r>
              <a:rPr lang="en-US" sz="3000" dirty="0">
                <a:solidFill>
                  <a:srgbClr val="0D274D"/>
                </a:solidFill>
                <a:latin typeface="CiscoSansTT ExtraLight" panose="020B0303020201020303" pitchFamily="34" charset="0"/>
                <a:ea typeface="Arial"/>
                <a:cs typeface="CiscoSansTT ExtraLight" panose="020B0303020201020303" pitchFamily="34" charset="0"/>
                <a:sym typeface="Arial"/>
              </a:rPr>
              <a:t>and choices are you facing?</a:t>
            </a:r>
            <a:endParaRPr sz="3000" dirty="0">
              <a:solidFill>
                <a:srgbClr val="0D274D"/>
              </a:solidFill>
              <a:latin typeface="CiscoSansTT ExtraLight" panose="020B0303020201020303" pitchFamily="34" charset="0"/>
              <a:ea typeface="Arial"/>
              <a:cs typeface="CiscoSansTT ExtraLight" panose="020B0303020201020303" pitchFamily="34" charset="0"/>
              <a:sym typeface="Arial"/>
            </a:endParaRPr>
          </a:p>
        </p:txBody>
      </p:sp>
      <p:sp>
        <p:nvSpPr>
          <p:cNvPr id="1822" name="Google Shape;1822;p422"/>
          <p:cNvSpPr txBox="1">
            <a:spLocks noGrp="1"/>
          </p:cNvSpPr>
          <p:nvPr>
            <p:ph type="title" idx="4294967295"/>
          </p:nvPr>
        </p:nvSpPr>
        <p:spPr>
          <a:xfrm>
            <a:off x="3824201" y="1907693"/>
            <a:ext cx="1430775" cy="378675"/>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0000"/>
              </a:lnSpc>
              <a:spcBef>
                <a:spcPts val="0"/>
              </a:spcBef>
              <a:spcAft>
                <a:spcPts val="0"/>
              </a:spcAft>
              <a:buSzPts val="1900"/>
            </a:pPr>
            <a:r>
              <a:rPr lang="en-US" sz="1200" b="1" dirty="0">
                <a:solidFill>
                  <a:schemeClr val="accent1"/>
                </a:solidFill>
                <a:latin typeface="CiscoSansTT ExtraLight" panose="020B0303020201020303" pitchFamily="34" charset="0"/>
                <a:ea typeface="Arial"/>
                <a:cs typeface="CiscoSansTT ExtraLight" panose="020B0303020201020303" pitchFamily="34" charset="0"/>
                <a:sym typeface="Arial"/>
              </a:rPr>
              <a:t>IT leaders feel under pressure to deliver</a:t>
            </a:r>
            <a:r>
              <a:rPr lang="en-US" sz="1200" b="1" baseline="30000" dirty="0">
                <a:solidFill>
                  <a:schemeClr val="accent1"/>
                </a:solidFill>
                <a:latin typeface="CiscoSansTT ExtraLight" panose="020B0303020201020303" pitchFamily="34" charset="0"/>
                <a:ea typeface="Arial"/>
                <a:cs typeface="CiscoSansTT ExtraLight" panose="020B0303020201020303" pitchFamily="34" charset="0"/>
                <a:sym typeface="Arial"/>
              </a:rPr>
              <a:t>1</a:t>
            </a:r>
            <a:endParaRPr sz="1200" b="1" baseline="30000" dirty="0">
              <a:solidFill>
                <a:schemeClr val="accent1"/>
              </a:solidFill>
              <a:latin typeface="CiscoSansTT ExtraLight" panose="020B0303020201020303" pitchFamily="34" charset="0"/>
              <a:ea typeface="Arial"/>
              <a:cs typeface="CiscoSansTT ExtraLight" panose="020B0303020201020303" pitchFamily="34" charset="0"/>
              <a:sym typeface="Arial"/>
            </a:endParaRPr>
          </a:p>
        </p:txBody>
      </p:sp>
      <p:sp>
        <p:nvSpPr>
          <p:cNvPr id="1823" name="Google Shape;1823;p422"/>
          <p:cNvSpPr txBox="1">
            <a:spLocks noGrp="1"/>
          </p:cNvSpPr>
          <p:nvPr>
            <p:ph type="title" idx="4294967295"/>
          </p:nvPr>
        </p:nvSpPr>
        <p:spPr>
          <a:xfrm>
            <a:off x="4058538" y="1064830"/>
            <a:ext cx="962100" cy="378675"/>
          </a:xfrm>
          <a:prstGeom prst="rect">
            <a:avLst/>
          </a:prstGeom>
          <a:noFill/>
          <a:ln>
            <a:noFill/>
          </a:ln>
        </p:spPr>
        <p:txBody>
          <a:bodyPr spcFirstLastPara="1" vert="horz" wrap="square" lIns="0" tIns="0" rIns="0" bIns="0" numCol="1" anchor="ctr" anchorCtr="0" compatLnSpc="1">
            <a:prstTxWarp prst="textNoShape">
              <a:avLst/>
            </a:prstTxWarp>
            <a:noAutofit/>
          </a:bodyPr>
          <a:lstStyle/>
          <a:p>
            <a:pPr algn="ctr">
              <a:lnSpc>
                <a:spcPct val="100000"/>
              </a:lnSpc>
              <a:spcBef>
                <a:spcPts val="0"/>
              </a:spcBef>
              <a:spcAft>
                <a:spcPts val="0"/>
              </a:spcAft>
              <a:buSzPts val="1900"/>
            </a:pPr>
            <a:r>
              <a:rPr lang="en-US" sz="1800" dirty="0">
                <a:solidFill>
                  <a:srgbClr val="0D274D"/>
                </a:solidFill>
                <a:latin typeface="CiscoSansTT ExtraLight" panose="020B0303020201020303" pitchFamily="34" charset="0"/>
                <a:ea typeface="Arial"/>
                <a:cs typeface="CiscoSansTT ExtraLight" panose="020B0303020201020303" pitchFamily="34" charset="0"/>
                <a:sym typeface="Arial"/>
              </a:rPr>
              <a:t>81%</a:t>
            </a:r>
            <a:endParaRPr sz="1800" dirty="0">
              <a:solidFill>
                <a:srgbClr val="0D274D"/>
              </a:solidFill>
              <a:latin typeface="CiscoSansTT ExtraLight" panose="020B0303020201020303" pitchFamily="34" charset="0"/>
              <a:ea typeface="Arial"/>
              <a:cs typeface="CiscoSansTT ExtraLight" panose="020B0303020201020303" pitchFamily="34" charset="0"/>
              <a:sym typeface="Arial"/>
            </a:endParaRPr>
          </a:p>
        </p:txBody>
      </p:sp>
      <p:sp>
        <p:nvSpPr>
          <p:cNvPr id="1825" name="Google Shape;1825;p422"/>
          <p:cNvSpPr txBox="1">
            <a:spLocks noGrp="1"/>
          </p:cNvSpPr>
          <p:nvPr>
            <p:ph type="title" idx="4294967295"/>
          </p:nvPr>
        </p:nvSpPr>
        <p:spPr>
          <a:xfrm>
            <a:off x="5567313" y="1907693"/>
            <a:ext cx="1430775" cy="378675"/>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0000"/>
              </a:lnSpc>
              <a:spcBef>
                <a:spcPts val="0"/>
              </a:spcBef>
              <a:spcAft>
                <a:spcPts val="0"/>
              </a:spcAft>
              <a:buSzPts val="1900"/>
            </a:pPr>
            <a:r>
              <a:rPr lang="en-US" sz="1200" b="1">
                <a:solidFill>
                  <a:schemeClr val="accent5"/>
                </a:solidFill>
                <a:latin typeface="CiscoSansTT ExtraLight" panose="020B0303020201020303" pitchFamily="34" charset="0"/>
                <a:ea typeface="Arial"/>
                <a:cs typeface="CiscoSansTT ExtraLight" panose="020B0303020201020303" pitchFamily="34" charset="0"/>
                <a:sym typeface="Arial"/>
              </a:rPr>
              <a:t>IT leaders are facing a skills gap</a:t>
            </a:r>
            <a:r>
              <a:rPr lang="en-US" sz="1200" b="1" baseline="30000">
                <a:solidFill>
                  <a:schemeClr val="accent5"/>
                </a:solidFill>
                <a:latin typeface="CiscoSansTT ExtraLight" panose="020B0303020201020303" pitchFamily="34" charset="0"/>
                <a:ea typeface="Arial"/>
                <a:cs typeface="CiscoSansTT ExtraLight" panose="020B0303020201020303" pitchFamily="34" charset="0"/>
                <a:sym typeface="Arial"/>
              </a:rPr>
              <a:t>2</a:t>
            </a:r>
            <a:endParaRPr sz="1200" b="1" baseline="30000">
              <a:solidFill>
                <a:schemeClr val="accent5"/>
              </a:solidFill>
              <a:latin typeface="CiscoSansTT ExtraLight" panose="020B0303020201020303" pitchFamily="34" charset="0"/>
              <a:ea typeface="Arial"/>
              <a:cs typeface="CiscoSansTT ExtraLight" panose="020B0303020201020303" pitchFamily="34" charset="0"/>
              <a:sym typeface="Arial"/>
            </a:endParaRPr>
          </a:p>
        </p:txBody>
      </p:sp>
      <p:sp>
        <p:nvSpPr>
          <p:cNvPr id="1826" name="Google Shape;1826;p422"/>
          <p:cNvSpPr txBox="1">
            <a:spLocks noGrp="1"/>
          </p:cNvSpPr>
          <p:nvPr>
            <p:ph type="title" idx="4294967295"/>
          </p:nvPr>
        </p:nvSpPr>
        <p:spPr>
          <a:xfrm>
            <a:off x="7149160" y="1907693"/>
            <a:ext cx="1475775" cy="378675"/>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0000"/>
              </a:lnSpc>
              <a:spcBef>
                <a:spcPts val="0"/>
              </a:spcBef>
              <a:spcAft>
                <a:spcPts val="0"/>
              </a:spcAft>
              <a:buSzPts val="1900"/>
            </a:pPr>
            <a:r>
              <a:rPr lang="en-US" sz="1200" b="1">
                <a:solidFill>
                  <a:schemeClr val="accent2"/>
                </a:solidFill>
                <a:latin typeface="CiscoSansTT ExtraLight" panose="020B0303020201020303" pitchFamily="34" charset="0"/>
                <a:ea typeface="Arial"/>
                <a:cs typeface="CiscoSansTT ExtraLight" panose="020B0303020201020303" pitchFamily="34" charset="0"/>
                <a:sym typeface="Arial"/>
              </a:rPr>
              <a:t>CIOs struggle with complexity</a:t>
            </a:r>
            <a:r>
              <a:rPr lang="en-US" sz="1200" b="1" baseline="30000">
                <a:solidFill>
                  <a:schemeClr val="accent2"/>
                </a:solidFill>
                <a:latin typeface="CiscoSansTT ExtraLight" panose="020B0303020201020303" pitchFamily="34" charset="0"/>
                <a:ea typeface="Arial"/>
                <a:cs typeface="CiscoSansTT ExtraLight" panose="020B0303020201020303" pitchFamily="34" charset="0"/>
                <a:sym typeface="Arial"/>
              </a:rPr>
              <a:t>3</a:t>
            </a:r>
            <a:endParaRPr sz="1200" b="1" baseline="30000">
              <a:solidFill>
                <a:schemeClr val="accent2"/>
              </a:solidFill>
              <a:latin typeface="CiscoSansTT ExtraLight" panose="020B0303020201020303" pitchFamily="34" charset="0"/>
              <a:ea typeface="Arial"/>
              <a:cs typeface="CiscoSansTT ExtraLight" panose="020B0303020201020303" pitchFamily="34" charset="0"/>
              <a:sym typeface="Arial"/>
            </a:endParaRPr>
          </a:p>
        </p:txBody>
      </p:sp>
      <p:sp>
        <p:nvSpPr>
          <p:cNvPr id="1827" name="Google Shape;1827;p422"/>
          <p:cNvSpPr txBox="1">
            <a:spLocks noGrp="1"/>
          </p:cNvSpPr>
          <p:nvPr>
            <p:ph type="title" idx="4294967295"/>
          </p:nvPr>
        </p:nvSpPr>
        <p:spPr>
          <a:xfrm>
            <a:off x="3801694" y="3820931"/>
            <a:ext cx="1475775" cy="513225"/>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0000"/>
              </a:lnSpc>
              <a:spcBef>
                <a:spcPts val="0"/>
              </a:spcBef>
              <a:spcAft>
                <a:spcPts val="0"/>
              </a:spcAft>
              <a:buSzPts val="1900"/>
            </a:pPr>
            <a:r>
              <a:rPr lang="en-US" sz="1200" b="1">
                <a:solidFill>
                  <a:schemeClr val="accent2"/>
                </a:solidFill>
                <a:latin typeface="CiscoSansTT ExtraLight" panose="020B0303020201020303" pitchFamily="34" charset="0"/>
                <a:ea typeface="Arial"/>
                <a:cs typeface="CiscoSansTT ExtraLight" panose="020B0303020201020303" pitchFamily="34" charset="0"/>
                <a:sym typeface="Arial"/>
              </a:rPr>
              <a:t>Demand for apps is growing 5X faster than IT’s capacity to deliver</a:t>
            </a:r>
            <a:r>
              <a:rPr lang="en-US" sz="1200" b="1" baseline="30000">
                <a:solidFill>
                  <a:schemeClr val="accent2"/>
                </a:solidFill>
                <a:latin typeface="CiscoSansTT ExtraLight" panose="020B0303020201020303" pitchFamily="34" charset="0"/>
                <a:ea typeface="Arial"/>
                <a:cs typeface="CiscoSansTT ExtraLight" panose="020B0303020201020303" pitchFamily="34" charset="0"/>
                <a:sym typeface="Arial"/>
              </a:rPr>
              <a:t>4</a:t>
            </a:r>
            <a:endParaRPr sz="1200" b="1" baseline="30000">
              <a:solidFill>
                <a:schemeClr val="accent2"/>
              </a:solidFill>
              <a:latin typeface="CiscoSansTT ExtraLight" panose="020B0303020201020303" pitchFamily="34" charset="0"/>
              <a:ea typeface="Arial"/>
              <a:cs typeface="CiscoSansTT ExtraLight" panose="020B0303020201020303" pitchFamily="34" charset="0"/>
              <a:sym typeface="Arial"/>
            </a:endParaRPr>
          </a:p>
        </p:txBody>
      </p:sp>
      <p:sp>
        <p:nvSpPr>
          <p:cNvPr id="1828" name="Google Shape;1828;p422"/>
          <p:cNvSpPr txBox="1">
            <a:spLocks noGrp="1"/>
          </p:cNvSpPr>
          <p:nvPr>
            <p:ph type="title" idx="4294967295"/>
          </p:nvPr>
        </p:nvSpPr>
        <p:spPr>
          <a:xfrm>
            <a:off x="5505731" y="3820913"/>
            <a:ext cx="1553850" cy="541350"/>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0000"/>
              </a:lnSpc>
              <a:spcBef>
                <a:spcPts val="0"/>
              </a:spcBef>
              <a:spcAft>
                <a:spcPts val="0"/>
              </a:spcAft>
              <a:buSzPts val="1900"/>
            </a:pPr>
            <a:r>
              <a:rPr lang="en-US" sz="1200" b="1" dirty="0">
                <a:solidFill>
                  <a:srgbClr val="0D274D"/>
                </a:solidFill>
                <a:latin typeface="CiscoSansTT ExtraLight" panose="020B0303020201020303" pitchFamily="34" charset="0"/>
                <a:ea typeface="Arial"/>
                <a:cs typeface="CiscoSansTT ExtraLight" panose="020B0303020201020303" pitchFamily="34" charset="0"/>
                <a:sym typeface="Arial"/>
              </a:rPr>
              <a:t>of data processed by edge computing by 2020</a:t>
            </a:r>
            <a:r>
              <a:rPr lang="en-US" sz="1200" b="1" baseline="30000" dirty="0">
                <a:solidFill>
                  <a:srgbClr val="0D274D"/>
                </a:solidFill>
                <a:latin typeface="CiscoSansTT ExtraLight" panose="020B0303020201020303" pitchFamily="34" charset="0"/>
                <a:ea typeface="Arial"/>
                <a:cs typeface="CiscoSansTT ExtraLight" panose="020B0303020201020303" pitchFamily="34" charset="0"/>
                <a:sym typeface="Arial"/>
              </a:rPr>
              <a:t>5</a:t>
            </a:r>
            <a:endParaRPr sz="1200" b="1" baseline="30000" dirty="0">
              <a:solidFill>
                <a:srgbClr val="0D274D"/>
              </a:solidFill>
              <a:latin typeface="CiscoSansTT ExtraLight" panose="020B0303020201020303" pitchFamily="34" charset="0"/>
              <a:ea typeface="Arial"/>
              <a:cs typeface="CiscoSansTT ExtraLight" panose="020B0303020201020303" pitchFamily="34" charset="0"/>
              <a:sym typeface="Arial"/>
            </a:endParaRPr>
          </a:p>
        </p:txBody>
      </p:sp>
      <p:sp>
        <p:nvSpPr>
          <p:cNvPr id="1829" name="Google Shape;1829;p422"/>
          <p:cNvSpPr txBox="1">
            <a:spLocks noGrp="1"/>
          </p:cNvSpPr>
          <p:nvPr>
            <p:ph type="title" idx="4294967295"/>
          </p:nvPr>
        </p:nvSpPr>
        <p:spPr>
          <a:xfrm>
            <a:off x="7149167" y="3820916"/>
            <a:ext cx="1475775" cy="541350"/>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lnSpc>
                <a:spcPct val="100000"/>
              </a:lnSpc>
              <a:spcBef>
                <a:spcPts val="0"/>
              </a:spcBef>
              <a:spcAft>
                <a:spcPts val="0"/>
              </a:spcAft>
              <a:buSzPts val="1900"/>
            </a:pPr>
            <a:r>
              <a:rPr lang="en-US" sz="1200" b="1">
                <a:solidFill>
                  <a:schemeClr val="accent1"/>
                </a:solidFill>
                <a:latin typeface="CiscoSansTT ExtraLight" panose="020B0303020201020303" pitchFamily="34" charset="0"/>
                <a:ea typeface="Arial"/>
                <a:cs typeface="CiscoSansTT ExtraLight" panose="020B0303020201020303" pitchFamily="34" charset="0"/>
                <a:sym typeface="Arial"/>
              </a:rPr>
              <a:t>number of networked devices by 2020</a:t>
            </a:r>
            <a:r>
              <a:rPr lang="en-US" sz="1200" b="1" baseline="30000">
                <a:solidFill>
                  <a:schemeClr val="accent1"/>
                </a:solidFill>
                <a:latin typeface="CiscoSansTT ExtraLight" panose="020B0303020201020303" pitchFamily="34" charset="0"/>
                <a:ea typeface="Arial"/>
                <a:cs typeface="CiscoSansTT ExtraLight" panose="020B0303020201020303" pitchFamily="34" charset="0"/>
                <a:sym typeface="Arial"/>
              </a:rPr>
              <a:t>6</a:t>
            </a:r>
            <a:endParaRPr sz="1200" b="1" baseline="30000">
              <a:solidFill>
                <a:schemeClr val="accent1"/>
              </a:solidFill>
              <a:latin typeface="CiscoSansTT ExtraLight" panose="020B0303020201020303" pitchFamily="34" charset="0"/>
              <a:ea typeface="Arial"/>
              <a:cs typeface="CiscoSansTT ExtraLight" panose="020B0303020201020303" pitchFamily="34" charset="0"/>
              <a:sym typeface="Arial"/>
            </a:endParaRPr>
          </a:p>
        </p:txBody>
      </p:sp>
      <p:sp>
        <p:nvSpPr>
          <p:cNvPr id="1830" name="Google Shape;1830;p422"/>
          <p:cNvSpPr/>
          <p:nvPr/>
        </p:nvSpPr>
        <p:spPr>
          <a:xfrm rot="1799913">
            <a:off x="7455253" y="2736456"/>
            <a:ext cx="863588" cy="861467"/>
          </a:xfrm>
          <a:prstGeom prst="ellipse">
            <a:avLst/>
          </a:prstGeom>
          <a:noFill/>
          <a:ln w="28575"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282828"/>
              </a:buClr>
              <a:buSzPts val="1800"/>
              <a:buFontTx/>
              <a:buNone/>
              <a:tabLst/>
              <a:defRPr/>
            </a:pPr>
            <a:endParaRPr kumimoji="0" sz="675" b="0" i="0" u="none" strike="noStrike" kern="0" cap="none" spc="0" normalizeH="0" baseline="0" noProof="0">
              <a:ln>
                <a:noFill/>
              </a:ln>
              <a:solidFill>
                <a:srgbClr val="005073"/>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31" name="Google Shape;1831;p422"/>
          <p:cNvSpPr txBox="1"/>
          <p:nvPr/>
        </p:nvSpPr>
        <p:spPr>
          <a:xfrm>
            <a:off x="5793663" y="2972006"/>
            <a:ext cx="978075" cy="384975"/>
          </a:xfrm>
          <a:prstGeom prst="rect">
            <a:avLst/>
          </a:prstGeom>
          <a:noFill/>
          <a:ln>
            <a:noFill/>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2400"/>
              <a:buFontTx/>
              <a:buNone/>
              <a:tabLst/>
              <a:defRPr/>
            </a:pPr>
            <a:r>
              <a:rPr kumimoji="0" lang="en-US" sz="1800" b="0" i="0" u="none" strike="noStrike" kern="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rPr>
              <a:t>50%</a:t>
            </a:r>
            <a:endParaRPr kumimoji="0" sz="1800" b="0" i="0" u="none" strike="noStrike" kern="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32" name="Google Shape;1832;p422"/>
          <p:cNvSpPr txBox="1"/>
          <p:nvPr/>
        </p:nvSpPr>
        <p:spPr>
          <a:xfrm>
            <a:off x="4050551" y="2974702"/>
            <a:ext cx="978075" cy="384975"/>
          </a:xfrm>
          <a:prstGeom prst="rect">
            <a:avLst/>
          </a:prstGeom>
          <a:noFill/>
          <a:ln>
            <a:noFill/>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2600"/>
              <a:buFontTx/>
              <a:buNone/>
              <a:tabLst/>
              <a:defRPr/>
            </a:pPr>
            <a:r>
              <a:rPr kumimoji="0" lang="en-US" sz="1950"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rPr>
              <a:t>5X</a:t>
            </a:r>
            <a:endParaRPr kumimoji="0" sz="1950" b="0" i="0" u="none" strike="noStrike" kern="0" cap="none" spc="0" normalizeH="0" baseline="0" noProof="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33" name="Google Shape;1833;p422"/>
          <p:cNvSpPr txBox="1"/>
          <p:nvPr/>
        </p:nvSpPr>
        <p:spPr>
          <a:xfrm>
            <a:off x="7398010" y="2974702"/>
            <a:ext cx="978075" cy="384975"/>
          </a:xfrm>
          <a:prstGeom prst="rect">
            <a:avLst/>
          </a:prstGeom>
          <a:noFill/>
          <a:ln>
            <a:noFill/>
          </a:ln>
        </p:spPr>
        <p:txBody>
          <a:bodyPr spcFirstLastPara="1" wrap="square" lIns="0" tIns="0" rIns="0" bIns="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2600"/>
              <a:buFontTx/>
              <a:buNone/>
              <a:tabLst/>
              <a:defRPr/>
            </a:pPr>
            <a:r>
              <a:rPr kumimoji="0" lang="en-US" sz="1950" b="0" i="0" u="none" strike="noStrike" kern="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rPr>
              <a:t>28.5B</a:t>
            </a:r>
            <a:endParaRPr kumimoji="0" sz="1950" b="0" i="0" u="none" strike="noStrike" kern="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1834" name="Google Shape;1834;p422"/>
          <p:cNvSpPr txBox="1">
            <a:spLocks noGrp="1"/>
          </p:cNvSpPr>
          <p:nvPr>
            <p:ph type="title" idx="4294967295"/>
          </p:nvPr>
        </p:nvSpPr>
        <p:spPr>
          <a:xfrm>
            <a:off x="3529856" y="4891525"/>
            <a:ext cx="5559525" cy="252032"/>
          </a:xfrm>
          <a:prstGeom prst="rect">
            <a:avLst/>
          </a:prstGeom>
          <a:noFill/>
          <a:ln>
            <a:noFill/>
          </a:ln>
        </p:spPr>
        <p:txBody>
          <a:bodyPr spcFirstLastPara="1" vert="horz" wrap="square" lIns="0" tIns="0" rIns="0" bIns="0" numCol="1" anchor="t" anchorCtr="0" compatLnSpc="1">
            <a:prstTxWarp prst="textNoShape">
              <a:avLst/>
            </a:prstTxWarp>
            <a:noAutofit/>
          </a:bodyPr>
          <a:lstStyle/>
          <a:p>
            <a:pPr algn="r">
              <a:lnSpc>
                <a:spcPct val="100000"/>
              </a:lnSpc>
              <a:spcBef>
                <a:spcPts val="0"/>
              </a:spcBef>
              <a:spcAft>
                <a:spcPts val="0"/>
              </a:spcAft>
              <a:buSzPts val="1900"/>
            </a:pPr>
            <a:r>
              <a:rPr lang="en-US" sz="675" baseline="30000">
                <a:solidFill>
                  <a:srgbClr val="676767"/>
                </a:solidFill>
                <a:latin typeface="CiscoSansTT ExtraLight" panose="020B0303020201020303" pitchFamily="34" charset="0"/>
                <a:ea typeface="Arial"/>
                <a:cs typeface="CiscoSansTT ExtraLight" panose="020B0303020201020303" pitchFamily="34" charset="0"/>
                <a:sym typeface="Arial"/>
              </a:rPr>
              <a:t>1</a:t>
            </a:r>
            <a:r>
              <a:rPr lang="en-US" sz="675">
                <a:solidFill>
                  <a:srgbClr val="676767"/>
                </a:solidFill>
                <a:latin typeface="CiscoSansTT ExtraLight" panose="020B0303020201020303" pitchFamily="34" charset="0"/>
                <a:ea typeface="Arial"/>
                <a:cs typeface="CiscoSansTT ExtraLight" panose="020B0303020201020303" pitchFamily="34" charset="0"/>
                <a:sym typeface="Arial"/>
              </a:rPr>
              <a:t>IDG; </a:t>
            </a:r>
            <a:r>
              <a:rPr lang="en-US" sz="675" baseline="30000">
                <a:solidFill>
                  <a:srgbClr val="676767"/>
                </a:solidFill>
                <a:latin typeface="CiscoSansTT ExtraLight" panose="020B0303020201020303" pitchFamily="34" charset="0"/>
                <a:ea typeface="Arial"/>
                <a:cs typeface="CiscoSansTT ExtraLight" panose="020B0303020201020303" pitchFamily="34" charset="0"/>
                <a:sym typeface="Arial"/>
              </a:rPr>
              <a:t>2</a:t>
            </a:r>
            <a:r>
              <a:rPr lang="en-US" sz="675">
                <a:solidFill>
                  <a:srgbClr val="676767"/>
                </a:solidFill>
                <a:latin typeface="CiscoSansTT ExtraLight" panose="020B0303020201020303" pitchFamily="34" charset="0"/>
                <a:ea typeface="Arial"/>
                <a:cs typeface="CiscoSansTT ExtraLight" panose="020B0303020201020303" pitchFamily="34" charset="0"/>
                <a:sym typeface="Arial"/>
              </a:rPr>
              <a:t>Cisco - Connected Futures; </a:t>
            </a:r>
            <a:r>
              <a:rPr lang="en-US" sz="675" baseline="30000">
                <a:solidFill>
                  <a:srgbClr val="676767"/>
                </a:solidFill>
                <a:latin typeface="CiscoSansTT ExtraLight" panose="020B0303020201020303" pitchFamily="34" charset="0"/>
                <a:ea typeface="Arial"/>
                <a:cs typeface="CiscoSansTT ExtraLight" panose="020B0303020201020303" pitchFamily="34" charset="0"/>
                <a:sym typeface="Arial"/>
              </a:rPr>
              <a:t>3</a:t>
            </a:r>
            <a:r>
              <a:rPr lang="en-US" sz="675">
                <a:solidFill>
                  <a:srgbClr val="676767"/>
                </a:solidFill>
                <a:latin typeface="CiscoSansTT ExtraLight" panose="020B0303020201020303" pitchFamily="34" charset="0"/>
                <a:ea typeface="Arial"/>
                <a:cs typeface="CiscoSansTT ExtraLight" panose="020B0303020201020303" pitchFamily="34" charset="0"/>
                <a:sym typeface="Arial"/>
              </a:rPr>
              <a:t>KPMG; </a:t>
            </a:r>
            <a:r>
              <a:rPr lang="en-US" sz="675" baseline="30000">
                <a:solidFill>
                  <a:srgbClr val="676767"/>
                </a:solidFill>
                <a:latin typeface="CiscoSansTT ExtraLight" panose="020B0303020201020303" pitchFamily="34" charset="0"/>
                <a:ea typeface="Arial"/>
                <a:cs typeface="CiscoSansTT ExtraLight" panose="020B0303020201020303" pitchFamily="34" charset="0"/>
                <a:sym typeface="Arial"/>
              </a:rPr>
              <a:t>4</a:t>
            </a:r>
            <a:r>
              <a:rPr lang="en-US" sz="675">
                <a:solidFill>
                  <a:srgbClr val="676767"/>
                </a:solidFill>
                <a:latin typeface="CiscoSansTT ExtraLight" panose="020B0303020201020303" pitchFamily="34" charset="0"/>
                <a:ea typeface="Arial"/>
                <a:cs typeface="CiscoSansTT ExtraLight" panose="020B0303020201020303" pitchFamily="34" charset="0"/>
                <a:sym typeface="Arial"/>
              </a:rPr>
              <a:t>Gartner; </a:t>
            </a:r>
            <a:r>
              <a:rPr lang="en-US" sz="675" baseline="30000">
                <a:solidFill>
                  <a:srgbClr val="676767"/>
                </a:solidFill>
                <a:latin typeface="CiscoSansTT ExtraLight" panose="020B0303020201020303" pitchFamily="34" charset="0"/>
                <a:ea typeface="Arial"/>
                <a:cs typeface="CiscoSansTT ExtraLight" panose="020B0303020201020303" pitchFamily="34" charset="0"/>
                <a:sym typeface="Arial"/>
              </a:rPr>
              <a:t>5</a:t>
            </a:r>
            <a:r>
              <a:rPr lang="en-US" sz="675">
                <a:solidFill>
                  <a:srgbClr val="676767"/>
                </a:solidFill>
                <a:latin typeface="CiscoSansTT ExtraLight" panose="020B0303020201020303" pitchFamily="34" charset="0"/>
                <a:ea typeface="Arial"/>
                <a:cs typeface="CiscoSansTT ExtraLight" panose="020B0303020201020303" pitchFamily="34" charset="0"/>
                <a:sym typeface="Arial"/>
              </a:rPr>
              <a:t>Dimension Data; </a:t>
            </a:r>
            <a:r>
              <a:rPr lang="en-US" sz="675" baseline="30000">
                <a:solidFill>
                  <a:srgbClr val="676767"/>
                </a:solidFill>
                <a:latin typeface="CiscoSansTT ExtraLight" panose="020B0303020201020303" pitchFamily="34" charset="0"/>
                <a:ea typeface="Arial"/>
                <a:cs typeface="CiscoSansTT ExtraLight" panose="020B0303020201020303" pitchFamily="34" charset="0"/>
                <a:sym typeface="Arial"/>
              </a:rPr>
              <a:t>6</a:t>
            </a:r>
            <a:r>
              <a:rPr lang="en-US" sz="675">
                <a:solidFill>
                  <a:srgbClr val="676767"/>
                </a:solidFill>
                <a:latin typeface="CiscoSansTT ExtraLight" panose="020B0303020201020303" pitchFamily="34" charset="0"/>
                <a:ea typeface="Arial"/>
                <a:cs typeface="CiscoSansTT ExtraLight" panose="020B0303020201020303" pitchFamily="34" charset="0"/>
                <a:sym typeface="Arial"/>
              </a:rPr>
              <a:t>Cisco</a:t>
            </a:r>
            <a:endParaRPr sz="675" baseline="30000">
              <a:solidFill>
                <a:srgbClr val="676767"/>
              </a:solidFill>
              <a:latin typeface="CiscoSansTT ExtraLight" panose="020B0303020201020303" pitchFamily="34" charset="0"/>
              <a:ea typeface="Arial"/>
              <a:cs typeface="CiscoSansTT ExtraLight" panose="020B0303020201020303" pitchFamily="34" charset="0"/>
              <a:sym typeface="Arial"/>
            </a:endParaRPr>
          </a:p>
        </p:txBody>
      </p:sp>
    </p:spTree>
    <p:extLst>
      <p:ext uri="{BB962C8B-B14F-4D97-AF65-F5344CB8AC3E}">
        <p14:creationId xmlns:p14="http://schemas.microsoft.com/office/powerpoint/2010/main" val="309553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80E2961-C30D-5B4A-80D3-3945B6C33AE2}"/>
              </a:ext>
            </a:extLst>
          </p:cNvPr>
          <p:cNvSpPr/>
          <p:nvPr/>
        </p:nvSpPr>
        <p:spPr>
          <a:xfrm>
            <a:off x="7169719" y="428469"/>
            <a:ext cx="1275110" cy="127511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 name="Title 1"/>
          <p:cNvSpPr>
            <a:spLocks noGrp="1"/>
          </p:cNvSpPr>
          <p:nvPr>
            <p:ph type="title"/>
          </p:nvPr>
        </p:nvSpPr>
        <p:spPr/>
        <p:txBody>
          <a:bodyPr/>
          <a:lstStyle/>
          <a:p>
            <a:r>
              <a:rPr lang="en-US" dirty="0">
                <a:latin typeface="+mn-lt"/>
              </a:rPr>
              <a:t>Today’s IT Imperatives</a:t>
            </a:r>
            <a:endParaRPr lang="en-US" sz="2000" dirty="0">
              <a:latin typeface="+mn-lt"/>
            </a:endParaRPr>
          </a:p>
        </p:txBody>
      </p:sp>
      <p:cxnSp>
        <p:nvCxnSpPr>
          <p:cNvPr id="144" name="Straight Connector 143">
            <a:extLst>
              <a:ext uri="{FF2B5EF4-FFF2-40B4-BE49-F238E27FC236}">
                <a16:creationId xmlns:a16="http://schemas.microsoft.com/office/drawing/2014/main" id="{2D0AEB64-26DC-C44A-8AD7-8510386928E0}"/>
              </a:ext>
            </a:extLst>
          </p:cNvPr>
          <p:cNvCxnSpPr>
            <a:cxnSpLocks/>
          </p:cNvCxnSpPr>
          <p:nvPr/>
        </p:nvCxnSpPr>
        <p:spPr>
          <a:xfrm>
            <a:off x="10723778" y="4085929"/>
            <a:ext cx="21687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8A69683-B2A6-D543-9908-9E53BEC6F59C}"/>
              </a:ext>
            </a:extLst>
          </p:cNvPr>
          <p:cNvSpPr txBox="1"/>
          <p:nvPr/>
        </p:nvSpPr>
        <p:spPr>
          <a:xfrm>
            <a:off x="5200687" y="1245242"/>
            <a:ext cx="3387466" cy="430887"/>
          </a:xfrm>
          <a:prstGeom prst="rect">
            <a:avLst/>
          </a:prstGeom>
          <a:noFill/>
        </p:spPr>
        <p:txBody>
          <a:bodyPr wrap="none" rtlCol="0">
            <a:spAutoFit/>
          </a:bodyPr>
          <a:lstStyle/>
          <a:p>
            <a:pPr marL="635000" marR="0" lvl="0" indent="0" algn="l" defTabSz="457200" rtl="0" eaLnBrk="1" fontAlgn="base" latinLnBrk="0" hangingPunct="1">
              <a:lnSpc>
                <a:spcPct val="100000"/>
              </a:lnSpc>
              <a:spcBef>
                <a:spcPts val="1800"/>
              </a:spcBef>
              <a:spcAft>
                <a:spcPct val="0"/>
              </a:spcAft>
              <a:buClrTx/>
              <a:buSzTx/>
              <a:buFontTx/>
              <a:buNone/>
              <a:tabLst/>
              <a:defRPr/>
            </a:pPr>
            <a:r>
              <a:rPr kumimoji="0" lang="en-US" sz="2200" b="0" i="0" u="none" strike="noStrike" kern="1200" cap="none" spc="0" normalizeH="0" baseline="0" noProof="0" dirty="0">
                <a:ln>
                  <a:noFill/>
                </a:ln>
                <a:solidFill>
                  <a:srgbClr val="282828"/>
                </a:solidFill>
                <a:effectLst/>
                <a:uLnTx/>
                <a:uFillTx/>
                <a:latin typeface="CiscoSansTT ExtraLight"/>
                <a:ea typeface="ＭＳ Ｐゴシック" charset="0"/>
              </a:rPr>
              <a:t>Increase automation</a:t>
            </a:r>
          </a:p>
        </p:txBody>
      </p:sp>
      <p:sp>
        <p:nvSpPr>
          <p:cNvPr id="54" name="Freeform 690">
            <a:extLst>
              <a:ext uri="{FF2B5EF4-FFF2-40B4-BE49-F238E27FC236}">
                <a16:creationId xmlns:a16="http://schemas.microsoft.com/office/drawing/2014/main" id="{D66029FF-B197-C441-82A9-7FD44C1E2F0D}"/>
              </a:ext>
            </a:extLst>
          </p:cNvPr>
          <p:cNvSpPr>
            <a:spLocks noChangeAspect="1"/>
          </p:cNvSpPr>
          <p:nvPr/>
        </p:nvSpPr>
        <p:spPr bwMode="auto">
          <a:xfrm>
            <a:off x="5089847" y="1177623"/>
            <a:ext cx="575664" cy="54864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8" name="TextBox 57">
            <a:extLst>
              <a:ext uri="{FF2B5EF4-FFF2-40B4-BE49-F238E27FC236}">
                <a16:creationId xmlns:a16="http://schemas.microsoft.com/office/drawing/2014/main" id="{BF9C9ABB-BCB9-8F42-A25F-79285DD00AD1}"/>
              </a:ext>
            </a:extLst>
          </p:cNvPr>
          <p:cNvSpPr txBox="1"/>
          <p:nvPr/>
        </p:nvSpPr>
        <p:spPr>
          <a:xfrm>
            <a:off x="5200687" y="3467633"/>
            <a:ext cx="2983509" cy="430887"/>
          </a:xfrm>
          <a:prstGeom prst="rect">
            <a:avLst/>
          </a:prstGeom>
          <a:noFill/>
        </p:spPr>
        <p:txBody>
          <a:bodyPr wrap="none" rtlCol="0">
            <a:spAutoFit/>
          </a:bodyPr>
          <a:lstStyle/>
          <a:p>
            <a:pPr marL="635000" marR="0" lvl="0" indent="0" algn="l" defTabSz="457200" rtl="0" eaLnBrk="1" fontAlgn="base" latinLnBrk="0" hangingPunct="1">
              <a:lnSpc>
                <a:spcPct val="100000"/>
              </a:lnSpc>
              <a:spcBef>
                <a:spcPts val="2200"/>
              </a:spcBef>
              <a:spcAft>
                <a:spcPct val="0"/>
              </a:spcAft>
              <a:buClrTx/>
              <a:buSzTx/>
              <a:buFontTx/>
              <a:buNone/>
              <a:tabLst/>
              <a:defRPr/>
            </a:pPr>
            <a:r>
              <a:rPr kumimoji="0" lang="en-US" sz="2200" b="0" i="0" u="none" strike="noStrike" kern="1200" cap="none" spc="0" normalizeH="0" baseline="0" noProof="0" dirty="0">
                <a:ln>
                  <a:noFill/>
                </a:ln>
                <a:solidFill>
                  <a:srgbClr val="282828"/>
                </a:solidFill>
                <a:effectLst/>
                <a:uLnTx/>
                <a:uFillTx/>
                <a:latin typeface="CiscoSansTT ExtraLight"/>
                <a:ea typeface="ＭＳ Ｐゴシック" charset="0"/>
              </a:rPr>
              <a:t>Enhance security</a:t>
            </a:r>
          </a:p>
        </p:txBody>
      </p:sp>
      <p:sp>
        <p:nvSpPr>
          <p:cNvPr id="57" name="Freeform 690">
            <a:extLst>
              <a:ext uri="{FF2B5EF4-FFF2-40B4-BE49-F238E27FC236}">
                <a16:creationId xmlns:a16="http://schemas.microsoft.com/office/drawing/2014/main" id="{E6DD58D1-8DEC-B848-BC32-6EB56AE32560}"/>
              </a:ext>
            </a:extLst>
          </p:cNvPr>
          <p:cNvSpPr>
            <a:spLocks noChangeAspect="1"/>
          </p:cNvSpPr>
          <p:nvPr/>
        </p:nvSpPr>
        <p:spPr bwMode="auto">
          <a:xfrm>
            <a:off x="5089847" y="3400144"/>
            <a:ext cx="575664" cy="54864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1" name="TextBox 60">
            <a:extLst>
              <a:ext uri="{FF2B5EF4-FFF2-40B4-BE49-F238E27FC236}">
                <a16:creationId xmlns:a16="http://schemas.microsoft.com/office/drawing/2014/main" id="{E3D6DB0A-3283-7D4A-AB88-9B505E54D8C6}"/>
              </a:ext>
            </a:extLst>
          </p:cNvPr>
          <p:cNvSpPr txBox="1"/>
          <p:nvPr/>
        </p:nvSpPr>
        <p:spPr>
          <a:xfrm>
            <a:off x="5200687" y="2210959"/>
            <a:ext cx="3421129" cy="769441"/>
          </a:xfrm>
          <a:prstGeom prst="rect">
            <a:avLst/>
          </a:prstGeom>
          <a:noFill/>
        </p:spPr>
        <p:txBody>
          <a:bodyPr wrap="none" rtlCol="0">
            <a:spAutoFit/>
          </a:bodyPr>
          <a:lstStyle/>
          <a:p>
            <a:pPr marL="635000" marR="0" lvl="0" indent="0" algn="l" defTabSz="457200" rtl="0" eaLnBrk="1" fontAlgn="base" latinLnBrk="0" hangingPunct="1">
              <a:lnSpc>
                <a:spcPct val="100000"/>
              </a:lnSpc>
              <a:spcBef>
                <a:spcPts val="2200"/>
              </a:spcBef>
              <a:spcAft>
                <a:spcPct val="0"/>
              </a:spcAft>
              <a:buClrTx/>
              <a:buSzTx/>
              <a:buFontTx/>
              <a:buNone/>
              <a:tabLst/>
              <a:defRPr/>
            </a:pPr>
            <a:r>
              <a:rPr kumimoji="0" lang="en-US" sz="2200" b="0" i="0" u="none" strike="noStrike" kern="1200" cap="none" spc="0" normalizeH="0" baseline="0" noProof="0" dirty="0">
                <a:ln>
                  <a:noFill/>
                </a:ln>
                <a:solidFill>
                  <a:srgbClr val="282828"/>
                </a:solidFill>
                <a:effectLst/>
                <a:uLnTx/>
                <a:uFillTx/>
                <a:latin typeface="CiscoSansTT ExtraLight"/>
                <a:ea typeface="ＭＳ Ｐゴシック" charset="0"/>
              </a:rPr>
              <a:t>Improve operational </a:t>
            </a:r>
            <a:br>
              <a:rPr kumimoji="0" lang="en-US" sz="22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2200" b="0" i="0" u="none" strike="noStrike" kern="1200" cap="none" spc="0" normalizeH="0" baseline="0" noProof="0" dirty="0">
                <a:ln>
                  <a:noFill/>
                </a:ln>
                <a:solidFill>
                  <a:srgbClr val="282828"/>
                </a:solidFill>
                <a:effectLst/>
                <a:uLnTx/>
                <a:uFillTx/>
                <a:latin typeface="CiscoSansTT ExtraLight"/>
                <a:ea typeface="ＭＳ Ｐゴシック" charset="0"/>
              </a:rPr>
              <a:t>insights</a:t>
            </a:r>
          </a:p>
        </p:txBody>
      </p:sp>
      <p:sp>
        <p:nvSpPr>
          <p:cNvPr id="60" name="Freeform 690">
            <a:extLst>
              <a:ext uri="{FF2B5EF4-FFF2-40B4-BE49-F238E27FC236}">
                <a16:creationId xmlns:a16="http://schemas.microsoft.com/office/drawing/2014/main" id="{F522AA8F-B48A-2448-A7B1-0E1400A47EB2}"/>
              </a:ext>
            </a:extLst>
          </p:cNvPr>
          <p:cNvSpPr>
            <a:spLocks noChangeAspect="1"/>
          </p:cNvSpPr>
          <p:nvPr/>
        </p:nvSpPr>
        <p:spPr bwMode="auto">
          <a:xfrm>
            <a:off x="5089847" y="2323455"/>
            <a:ext cx="575665" cy="54864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3" name="Rectangle 2">
            <a:extLst>
              <a:ext uri="{FF2B5EF4-FFF2-40B4-BE49-F238E27FC236}">
                <a16:creationId xmlns:a16="http://schemas.microsoft.com/office/drawing/2014/main" id="{CDF2EFED-4DA7-4BEE-BF8E-21276707FA75}"/>
              </a:ext>
            </a:extLst>
          </p:cNvPr>
          <p:cNvSpPr/>
          <p:nvPr/>
        </p:nvSpPr>
        <p:spPr>
          <a:xfrm>
            <a:off x="419100" y="4607859"/>
            <a:ext cx="2933700" cy="32272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048302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15747F-619B-FB4F-BF01-6CAAE672888E}"/>
              </a:ext>
            </a:extLst>
          </p:cNvPr>
          <p:cNvPicPr>
            <a:picLocks/>
          </p:cNvPicPr>
          <p:nvPr/>
        </p:nvPicPr>
        <p:blipFill>
          <a:blip r:embed="rId4">
            <a:extLst>
              <a:ext uri="{28A0092B-C50C-407E-A947-70E740481C1C}">
                <a14:useLocalDpi xmlns:a14="http://schemas.microsoft.com/office/drawing/2010/main"/>
              </a:ext>
            </a:extLst>
          </a:blip>
          <a:stretch>
            <a:fillRect/>
          </a:stretch>
        </p:blipFill>
        <p:spPr>
          <a:xfrm>
            <a:off x="6161962" y="1893696"/>
            <a:ext cx="2818638" cy="2798064"/>
          </a:xfrm>
          <a:prstGeom prst="rect">
            <a:avLst/>
          </a:prstGeom>
          <a:ln>
            <a:noFill/>
          </a:ln>
        </p:spPr>
      </p:pic>
      <p:pic>
        <p:nvPicPr>
          <p:cNvPr id="8" name="Picture 7">
            <a:extLst>
              <a:ext uri="{FF2B5EF4-FFF2-40B4-BE49-F238E27FC236}">
                <a16:creationId xmlns:a16="http://schemas.microsoft.com/office/drawing/2014/main" id="{3792F936-A264-1D4C-94AA-9C90E0406B52}"/>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3163735" y="1869407"/>
            <a:ext cx="2818638" cy="2797176"/>
          </a:xfrm>
          <a:prstGeom prst="rect">
            <a:avLst/>
          </a:prstGeom>
          <a:noFill/>
          <a:ln>
            <a:noFill/>
          </a:ln>
        </p:spPr>
      </p:pic>
      <p:pic>
        <p:nvPicPr>
          <p:cNvPr id="6" name="Picture 5">
            <a:extLst>
              <a:ext uri="{FF2B5EF4-FFF2-40B4-BE49-F238E27FC236}">
                <a16:creationId xmlns:a16="http://schemas.microsoft.com/office/drawing/2014/main" id="{FBD1D5CB-D3C0-4C47-A7CB-57BC0DC88EEC}"/>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74076" y="1867282"/>
            <a:ext cx="2818638" cy="2798064"/>
          </a:xfrm>
          <a:prstGeom prst="rect">
            <a:avLst/>
          </a:prstGeom>
        </p:spPr>
      </p:pic>
      <p:sp>
        <p:nvSpPr>
          <p:cNvPr id="44" name="TextBox 43">
            <a:extLst>
              <a:ext uri="{FF2B5EF4-FFF2-40B4-BE49-F238E27FC236}">
                <a16:creationId xmlns:a16="http://schemas.microsoft.com/office/drawing/2014/main" id="{B1FD2CF3-629D-B840-9BAD-5A9D48631B85}"/>
              </a:ext>
            </a:extLst>
          </p:cNvPr>
          <p:cNvSpPr txBox="1"/>
          <p:nvPr/>
        </p:nvSpPr>
        <p:spPr>
          <a:xfrm>
            <a:off x="174638" y="4368225"/>
            <a:ext cx="2818638" cy="323165"/>
          </a:xfrm>
          <a:prstGeom prst="rect">
            <a:avLst/>
          </a:prstGeom>
          <a:solidFill>
            <a:srgbClr val="00B0F0">
              <a:alpha val="80000"/>
            </a:srgbClr>
          </a:solidFill>
        </p:spPr>
        <p:txBody>
          <a:bodyPr wrap="square" rtlCol="0">
            <a:spAutoFit/>
          </a:bodyPr>
          <a:lstStyle/>
          <a:p>
            <a:pPr algn="ctr" defTabSz="685800" fontAlgn="auto">
              <a:spcBef>
                <a:spcPts val="0"/>
              </a:spcBef>
              <a:spcAft>
                <a:spcPts val="0"/>
              </a:spcAft>
              <a:defRPr/>
            </a:pPr>
            <a:r>
              <a:rPr lang="en-US" sz="1500" dirty="0">
                <a:solidFill>
                  <a:srgbClr val="FFFFFF"/>
                </a:solidFill>
                <a:latin typeface="CiscoSans"/>
              </a:rPr>
              <a:t>Accelerate adoption</a:t>
            </a:r>
            <a:endParaRPr lang="en-US" sz="1500" b="1" strike="sngStrike" dirty="0">
              <a:solidFill>
                <a:srgbClr val="E3241B"/>
              </a:solidFill>
              <a:latin typeface="CiscoSans"/>
            </a:endParaRPr>
          </a:p>
        </p:txBody>
      </p:sp>
      <p:sp>
        <p:nvSpPr>
          <p:cNvPr id="45" name="TextBox 44">
            <a:extLst>
              <a:ext uri="{FF2B5EF4-FFF2-40B4-BE49-F238E27FC236}">
                <a16:creationId xmlns:a16="http://schemas.microsoft.com/office/drawing/2014/main" id="{4F9C8FBE-700E-F449-8847-14CF1758C4BB}"/>
              </a:ext>
            </a:extLst>
          </p:cNvPr>
          <p:cNvSpPr txBox="1"/>
          <p:nvPr/>
        </p:nvSpPr>
        <p:spPr>
          <a:xfrm>
            <a:off x="3161328" y="4386432"/>
            <a:ext cx="2818638" cy="323165"/>
          </a:xfrm>
          <a:prstGeom prst="rect">
            <a:avLst/>
          </a:prstGeom>
          <a:solidFill>
            <a:srgbClr val="00B0F0">
              <a:alpha val="80000"/>
            </a:srgbClr>
          </a:solidFill>
        </p:spPr>
        <p:txBody>
          <a:bodyPr wrap="square" rtlCol="0">
            <a:spAutoFit/>
          </a:bodyPr>
          <a:lstStyle/>
          <a:p>
            <a:pPr algn="ctr" defTabSz="342900"/>
            <a:r>
              <a:rPr lang="en-US" sz="1500" dirty="0">
                <a:solidFill>
                  <a:srgbClr val="FFFFFF"/>
                </a:solidFill>
                <a:latin typeface="CiscoSans"/>
              </a:rPr>
              <a:t>Build in-house expertise</a:t>
            </a:r>
          </a:p>
        </p:txBody>
      </p:sp>
      <p:sp>
        <p:nvSpPr>
          <p:cNvPr id="46" name="TextBox 45">
            <a:extLst>
              <a:ext uri="{FF2B5EF4-FFF2-40B4-BE49-F238E27FC236}">
                <a16:creationId xmlns:a16="http://schemas.microsoft.com/office/drawing/2014/main" id="{956A3667-F0F9-5D47-80D9-1A51C694A550}"/>
              </a:ext>
            </a:extLst>
          </p:cNvPr>
          <p:cNvSpPr txBox="1"/>
          <p:nvPr/>
        </p:nvSpPr>
        <p:spPr>
          <a:xfrm>
            <a:off x="6160157" y="4394371"/>
            <a:ext cx="2818638" cy="323165"/>
          </a:xfrm>
          <a:prstGeom prst="rect">
            <a:avLst/>
          </a:prstGeom>
          <a:solidFill>
            <a:srgbClr val="00B0F0">
              <a:alpha val="80000"/>
            </a:srgbClr>
          </a:solidFill>
        </p:spPr>
        <p:txBody>
          <a:bodyPr wrap="square" rtlCol="0">
            <a:spAutoFit/>
          </a:bodyPr>
          <a:lstStyle/>
          <a:p>
            <a:pPr algn="ctr" defTabSz="685800" fontAlgn="auto">
              <a:spcBef>
                <a:spcPts val="0"/>
              </a:spcBef>
              <a:spcAft>
                <a:spcPts val="0"/>
              </a:spcAft>
              <a:defRPr/>
            </a:pPr>
            <a:r>
              <a:rPr lang="en-US" sz="1500" dirty="0">
                <a:solidFill>
                  <a:srgbClr val="FFFFFF"/>
                </a:solidFill>
                <a:latin typeface="CiscoSans"/>
              </a:rPr>
              <a:t>Simplify operations</a:t>
            </a:r>
          </a:p>
        </p:txBody>
      </p:sp>
      <p:sp>
        <p:nvSpPr>
          <p:cNvPr id="12" name="Title 1">
            <a:extLst>
              <a:ext uri="{FF2B5EF4-FFF2-40B4-BE49-F238E27FC236}">
                <a16:creationId xmlns:a16="http://schemas.microsoft.com/office/drawing/2014/main" id="{77512ADC-F3C5-4789-9E68-4A72CF08EDB9}"/>
              </a:ext>
            </a:extLst>
          </p:cNvPr>
          <p:cNvSpPr>
            <a:spLocks noGrp="1"/>
          </p:cNvSpPr>
          <p:nvPr>
            <p:ph type="title"/>
          </p:nvPr>
        </p:nvSpPr>
        <p:spPr>
          <a:xfrm>
            <a:off x="320857" y="504528"/>
            <a:ext cx="8793959" cy="731044"/>
          </a:xfrm>
        </p:spPr>
        <p:txBody>
          <a:bodyPr/>
          <a:lstStyle/>
          <a:p>
            <a:r>
              <a:rPr lang="en-US" sz="2775" dirty="0"/>
              <a:t>Transformation requires changes to how work is done </a:t>
            </a:r>
            <a:br>
              <a:rPr lang="en-US" sz="2775" dirty="0"/>
            </a:br>
            <a:endParaRPr lang="en-US" sz="2775" dirty="0"/>
          </a:p>
        </p:txBody>
      </p:sp>
      <p:sp>
        <p:nvSpPr>
          <p:cNvPr id="5" name="TextBox 4">
            <a:extLst>
              <a:ext uri="{FF2B5EF4-FFF2-40B4-BE49-F238E27FC236}">
                <a16:creationId xmlns:a16="http://schemas.microsoft.com/office/drawing/2014/main" id="{38F6F8DD-9898-4A4B-884E-BFE4AD89CC33}"/>
              </a:ext>
            </a:extLst>
          </p:cNvPr>
          <p:cNvSpPr txBox="1"/>
          <p:nvPr/>
        </p:nvSpPr>
        <p:spPr>
          <a:xfrm>
            <a:off x="1049234" y="1559899"/>
            <a:ext cx="1257973" cy="369332"/>
          </a:xfrm>
          <a:prstGeom prst="rect">
            <a:avLst/>
          </a:prstGeom>
          <a:noFill/>
        </p:spPr>
        <p:txBody>
          <a:bodyPr wrap="none" rtlCol="0">
            <a:spAutoFit/>
          </a:bodyPr>
          <a:lstStyle/>
          <a:p>
            <a:pPr defTabSz="342900"/>
            <a:r>
              <a:rPr lang="en-US" b="1" dirty="0">
                <a:solidFill>
                  <a:srgbClr val="005073">
                    <a:lumMod val="60000"/>
                    <a:lumOff val="40000"/>
                  </a:srgbClr>
                </a:solidFill>
                <a:latin typeface="CiscoSans"/>
              </a:rPr>
              <a:t>Technology</a:t>
            </a:r>
          </a:p>
        </p:txBody>
      </p:sp>
      <p:sp>
        <p:nvSpPr>
          <p:cNvPr id="11" name="TextBox 10">
            <a:extLst>
              <a:ext uri="{FF2B5EF4-FFF2-40B4-BE49-F238E27FC236}">
                <a16:creationId xmlns:a16="http://schemas.microsoft.com/office/drawing/2014/main" id="{23A54E1D-B1C7-46F6-BC07-D0E9E30F895F}"/>
              </a:ext>
            </a:extLst>
          </p:cNvPr>
          <p:cNvSpPr txBox="1"/>
          <p:nvPr/>
        </p:nvSpPr>
        <p:spPr>
          <a:xfrm>
            <a:off x="4139414" y="1553489"/>
            <a:ext cx="838178" cy="369332"/>
          </a:xfrm>
          <a:prstGeom prst="rect">
            <a:avLst/>
          </a:prstGeom>
          <a:noFill/>
        </p:spPr>
        <p:txBody>
          <a:bodyPr wrap="none" rtlCol="0">
            <a:spAutoFit/>
          </a:bodyPr>
          <a:lstStyle/>
          <a:p>
            <a:pPr defTabSz="342900"/>
            <a:r>
              <a:rPr lang="en-US" b="1" dirty="0">
                <a:solidFill>
                  <a:srgbClr val="005073">
                    <a:lumMod val="60000"/>
                    <a:lumOff val="40000"/>
                  </a:srgbClr>
                </a:solidFill>
                <a:latin typeface="CiscoSans"/>
              </a:rPr>
              <a:t>People</a:t>
            </a:r>
          </a:p>
        </p:txBody>
      </p:sp>
      <p:sp>
        <p:nvSpPr>
          <p:cNvPr id="14" name="TextBox 13">
            <a:extLst>
              <a:ext uri="{FF2B5EF4-FFF2-40B4-BE49-F238E27FC236}">
                <a16:creationId xmlns:a16="http://schemas.microsoft.com/office/drawing/2014/main" id="{00A5CBF7-E75B-4B32-9C83-A2513321C733}"/>
              </a:ext>
            </a:extLst>
          </p:cNvPr>
          <p:cNvSpPr txBox="1"/>
          <p:nvPr/>
        </p:nvSpPr>
        <p:spPr>
          <a:xfrm>
            <a:off x="7137046" y="1552067"/>
            <a:ext cx="904799" cy="369332"/>
          </a:xfrm>
          <a:prstGeom prst="rect">
            <a:avLst/>
          </a:prstGeom>
          <a:noFill/>
        </p:spPr>
        <p:txBody>
          <a:bodyPr wrap="none" rtlCol="0">
            <a:spAutoFit/>
          </a:bodyPr>
          <a:lstStyle/>
          <a:p>
            <a:pPr defTabSz="342900"/>
            <a:r>
              <a:rPr lang="en-US" b="1" dirty="0">
                <a:solidFill>
                  <a:srgbClr val="005073">
                    <a:lumMod val="60000"/>
                    <a:lumOff val="40000"/>
                  </a:srgbClr>
                </a:solidFill>
                <a:latin typeface="CiscoSans"/>
              </a:rPr>
              <a:t>Process</a:t>
            </a:r>
          </a:p>
        </p:txBody>
      </p:sp>
    </p:spTree>
    <p:extLst>
      <p:ext uri="{BB962C8B-B14F-4D97-AF65-F5344CB8AC3E}">
        <p14:creationId xmlns:p14="http://schemas.microsoft.com/office/powerpoint/2010/main" val="222897259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77997805-05C7-4F3A-A452-72D87603EB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1" y="991922"/>
            <a:ext cx="5318379" cy="3545586"/>
          </a:xfrm>
          <a:prstGeom prst="rect">
            <a:avLst/>
          </a:prstGeom>
          <a:ln>
            <a:noFill/>
          </a:ln>
        </p:spPr>
      </p:pic>
      <p:sp>
        <p:nvSpPr>
          <p:cNvPr id="2" name="Title 1"/>
          <p:cNvSpPr>
            <a:spLocks noGrp="1"/>
          </p:cNvSpPr>
          <p:nvPr>
            <p:ph type="title"/>
          </p:nvPr>
        </p:nvSpPr>
        <p:spPr>
          <a:xfrm>
            <a:off x="392124" y="232595"/>
            <a:ext cx="8345488" cy="731837"/>
          </a:xfrm>
        </p:spPr>
        <p:txBody>
          <a:bodyPr/>
          <a:lstStyle/>
          <a:p>
            <a:r>
              <a:rPr lang="en-US" dirty="0"/>
              <a:t>Intent-based networking drives transformation</a:t>
            </a:r>
          </a:p>
        </p:txBody>
      </p:sp>
      <p:sp>
        <p:nvSpPr>
          <p:cNvPr id="4" name="Rectangle 3">
            <a:extLst>
              <a:ext uri="{FF2B5EF4-FFF2-40B4-BE49-F238E27FC236}">
                <a16:creationId xmlns:a16="http://schemas.microsoft.com/office/drawing/2014/main" id="{FC252D81-A062-455D-8338-643354EAB239}"/>
              </a:ext>
            </a:extLst>
          </p:cNvPr>
          <p:cNvSpPr/>
          <p:nvPr/>
        </p:nvSpPr>
        <p:spPr>
          <a:xfrm>
            <a:off x="4563981" y="991922"/>
            <a:ext cx="4580019" cy="3548891"/>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grpSp>
        <p:nvGrpSpPr>
          <p:cNvPr id="103" name="Group 102">
            <a:extLst>
              <a:ext uri="{FF2B5EF4-FFF2-40B4-BE49-F238E27FC236}">
                <a16:creationId xmlns:a16="http://schemas.microsoft.com/office/drawing/2014/main" id="{90AC62B2-ACE2-47DD-B420-BE534C81F6E0}"/>
              </a:ext>
            </a:extLst>
          </p:cNvPr>
          <p:cNvGrpSpPr/>
          <p:nvPr/>
        </p:nvGrpSpPr>
        <p:grpSpPr>
          <a:xfrm>
            <a:off x="5957524" y="1099795"/>
            <a:ext cx="3186476" cy="3306587"/>
            <a:chOff x="7253753" y="1479635"/>
            <a:chExt cx="4248635" cy="4408783"/>
          </a:xfrm>
        </p:grpSpPr>
        <p:grpSp>
          <p:nvGrpSpPr>
            <p:cNvPr id="6" name="Group 5">
              <a:extLst>
                <a:ext uri="{FF2B5EF4-FFF2-40B4-BE49-F238E27FC236}">
                  <a16:creationId xmlns:a16="http://schemas.microsoft.com/office/drawing/2014/main" id="{5C75ED36-1978-4CB9-BCB0-4D2D9D85AA9E}"/>
                </a:ext>
              </a:extLst>
            </p:cNvPr>
            <p:cNvGrpSpPr/>
            <p:nvPr/>
          </p:nvGrpSpPr>
          <p:grpSpPr>
            <a:xfrm>
              <a:off x="7253753" y="2021620"/>
              <a:ext cx="4248635" cy="3866798"/>
              <a:chOff x="4396345" y="393694"/>
              <a:chExt cx="4619298" cy="4435792"/>
            </a:xfrm>
          </p:grpSpPr>
          <p:grpSp>
            <p:nvGrpSpPr>
              <p:cNvPr id="7" name="Group 6">
                <a:extLst>
                  <a:ext uri="{FF2B5EF4-FFF2-40B4-BE49-F238E27FC236}">
                    <a16:creationId xmlns:a16="http://schemas.microsoft.com/office/drawing/2014/main" id="{75B72456-764B-4F43-B464-3B92AC8C7DDA}"/>
                  </a:ext>
                </a:extLst>
              </p:cNvPr>
              <p:cNvGrpSpPr/>
              <p:nvPr/>
            </p:nvGrpSpPr>
            <p:grpSpPr>
              <a:xfrm>
                <a:off x="4396345" y="393694"/>
                <a:ext cx="4619298" cy="4435792"/>
                <a:chOff x="4689047" y="297142"/>
                <a:chExt cx="4620501" cy="4436945"/>
              </a:xfrm>
            </p:grpSpPr>
            <p:grpSp>
              <p:nvGrpSpPr>
                <p:cNvPr id="23" name="Group 22">
                  <a:extLst>
                    <a:ext uri="{FF2B5EF4-FFF2-40B4-BE49-F238E27FC236}">
                      <a16:creationId xmlns:a16="http://schemas.microsoft.com/office/drawing/2014/main" id="{8A0120BE-CDB0-4231-8420-17FF7039A133}"/>
                    </a:ext>
                  </a:extLst>
                </p:cNvPr>
                <p:cNvGrpSpPr/>
                <p:nvPr/>
              </p:nvGrpSpPr>
              <p:grpSpPr>
                <a:xfrm>
                  <a:off x="6155988" y="1023881"/>
                  <a:ext cx="1289304" cy="3047667"/>
                  <a:chOff x="3912411" y="1303238"/>
                  <a:chExt cx="1289304" cy="3047667"/>
                </a:xfrm>
              </p:grpSpPr>
              <p:sp>
                <p:nvSpPr>
                  <p:cNvPr id="35" name="Oval 34">
                    <a:extLst>
                      <a:ext uri="{FF2B5EF4-FFF2-40B4-BE49-F238E27FC236}">
                        <a16:creationId xmlns:a16="http://schemas.microsoft.com/office/drawing/2014/main" id="{AF343D50-9AC2-4ADD-A033-DA8F6359A8DB}"/>
                      </a:ext>
                    </a:extLst>
                  </p:cNvPr>
                  <p:cNvSpPr>
                    <a:spLocks noChangeAspect="1"/>
                  </p:cNvSpPr>
                  <p:nvPr/>
                </p:nvSpPr>
                <p:spPr>
                  <a:xfrm>
                    <a:off x="3912411" y="3061601"/>
                    <a:ext cx="1289304" cy="1289304"/>
                  </a:xfrm>
                  <a:prstGeom prst="ellipse">
                    <a:avLst/>
                  </a:prstGeom>
                  <a:solidFill>
                    <a:schemeClr val="accent1"/>
                  </a:solidFill>
                  <a:ln w="25400" cap="flat" cmpd="sng" algn="ctr">
                    <a:noFill/>
                    <a:prstDash val="solid"/>
                  </a:ln>
                  <a:effectLst/>
                </p:spPr>
                <p:txBody>
                  <a:bodyPr rtlCol="0" anchor="ctr"/>
                  <a:lstStyle/>
                  <a:p>
                    <a:pPr algn="ctr" defTabSz="457075">
                      <a:defRPr/>
                    </a:pPr>
                    <a:endParaRPr lang="en-US" sz="1799" kern="0" dirty="0">
                      <a:solidFill>
                        <a:srgbClr val="005073"/>
                      </a:solidFill>
                      <a:latin typeface="CiscoSansTT ExtraLight"/>
                    </a:endParaRPr>
                  </a:p>
                </p:txBody>
              </p:sp>
              <p:grpSp>
                <p:nvGrpSpPr>
                  <p:cNvPr id="36" name="Group 258">
                    <a:extLst>
                      <a:ext uri="{FF2B5EF4-FFF2-40B4-BE49-F238E27FC236}">
                        <a16:creationId xmlns:a16="http://schemas.microsoft.com/office/drawing/2014/main" id="{C3846DB7-B7BB-4D91-A08A-1E025232C9EA}"/>
                      </a:ext>
                    </a:extLst>
                  </p:cNvPr>
                  <p:cNvGrpSpPr>
                    <a:grpSpLocks noChangeAspect="1"/>
                  </p:cNvGrpSpPr>
                  <p:nvPr/>
                </p:nvGrpSpPr>
                <p:grpSpPr bwMode="auto">
                  <a:xfrm>
                    <a:off x="4049630" y="3234209"/>
                    <a:ext cx="1032031" cy="963484"/>
                    <a:chOff x="3525" y="1344"/>
                    <a:chExt cx="813" cy="759"/>
                  </a:xfrm>
                </p:grpSpPr>
                <p:sp>
                  <p:nvSpPr>
                    <p:cNvPr id="38" name="Line 259">
                      <a:extLst>
                        <a:ext uri="{FF2B5EF4-FFF2-40B4-BE49-F238E27FC236}">
                          <a16:creationId xmlns:a16="http://schemas.microsoft.com/office/drawing/2014/main" id="{99B29F81-9AA1-42DF-B90A-9291A3F80817}"/>
                        </a:ext>
                      </a:extLst>
                    </p:cNvPr>
                    <p:cNvSpPr>
                      <a:spLocks noChangeShapeType="1"/>
                    </p:cNvSpPr>
                    <p:nvPr/>
                  </p:nvSpPr>
                  <p:spPr bwMode="auto">
                    <a:xfrm>
                      <a:off x="3775" y="1454"/>
                      <a:ext cx="312" cy="53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39" name="Line 260">
                      <a:extLst>
                        <a:ext uri="{FF2B5EF4-FFF2-40B4-BE49-F238E27FC236}">
                          <a16:creationId xmlns:a16="http://schemas.microsoft.com/office/drawing/2014/main" id="{AD9EF639-5F31-42BD-AB1C-399E06188776}"/>
                        </a:ext>
                      </a:extLst>
                    </p:cNvPr>
                    <p:cNvSpPr>
                      <a:spLocks noChangeShapeType="1"/>
                    </p:cNvSpPr>
                    <p:nvPr/>
                  </p:nvSpPr>
                  <p:spPr bwMode="auto">
                    <a:xfrm>
                      <a:off x="3618" y="1724"/>
                      <a:ext cx="624"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0" name="Line 261">
                      <a:extLst>
                        <a:ext uri="{FF2B5EF4-FFF2-40B4-BE49-F238E27FC236}">
                          <a16:creationId xmlns:a16="http://schemas.microsoft.com/office/drawing/2014/main" id="{69A3EA39-41A2-481B-AA09-2E60F672026E}"/>
                        </a:ext>
                      </a:extLst>
                    </p:cNvPr>
                    <p:cNvSpPr>
                      <a:spLocks noChangeShapeType="1"/>
                    </p:cNvSpPr>
                    <p:nvPr/>
                  </p:nvSpPr>
                  <p:spPr bwMode="auto">
                    <a:xfrm flipV="1">
                      <a:off x="3775" y="1454"/>
                      <a:ext cx="312" cy="53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1" name="Line 262">
                      <a:extLst>
                        <a:ext uri="{FF2B5EF4-FFF2-40B4-BE49-F238E27FC236}">
                          <a16:creationId xmlns:a16="http://schemas.microsoft.com/office/drawing/2014/main" id="{DEA0B111-2D60-4F61-89CA-A0266EF7215D}"/>
                        </a:ext>
                      </a:extLst>
                    </p:cNvPr>
                    <p:cNvSpPr>
                      <a:spLocks noChangeShapeType="1"/>
                    </p:cNvSpPr>
                    <p:nvPr/>
                  </p:nvSpPr>
                  <p:spPr bwMode="auto">
                    <a:xfrm flipH="1">
                      <a:off x="3618" y="1454"/>
                      <a:ext cx="157" cy="27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2" name="Line 263">
                      <a:extLst>
                        <a:ext uri="{FF2B5EF4-FFF2-40B4-BE49-F238E27FC236}">
                          <a16:creationId xmlns:a16="http://schemas.microsoft.com/office/drawing/2014/main" id="{5EF3427C-3F44-424A-A4B0-783424A9568B}"/>
                        </a:ext>
                      </a:extLst>
                    </p:cNvPr>
                    <p:cNvSpPr>
                      <a:spLocks noChangeShapeType="1"/>
                    </p:cNvSpPr>
                    <p:nvPr/>
                  </p:nvSpPr>
                  <p:spPr bwMode="auto">
                    <a:xfrm flipH="1">
                      <a:off x="4087" y="1724"/>
                      <a:ext cx="155" cy="26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3" name="Line 264">
                      <a:extLst>
                        <a:ext uri="{FF2B5EF4-FFF2-40B4-BE49-F238E27FC236}">
                          <a16:creationId xmlns:a16="http://schemas.microsoft.com/office/drawing/2014/main" id="{6B7FA924-E8BB-4A60-98FB-A74149D438A9}"/>
                        </a:ext>
                      </a:extLst>
                    </p:cNvPr>
                    <p:cNvSpPr>
                      <a:spLocks noChangeShapeType="1"/>
                    </p:cNvSpPr>
                    <p:nvPr/>
                  </p:nvSpPr>
                  <p:spPr bwMode="auto">
                    <a:xfrm>
                      <a:off x="3618" y="1724"/>
                      <a:ext cx="157" cy="26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4" name="Line 265">
                      <a:extLst>
                        <a:ext uri="{FF2B5EF4-FFF2-40B4-BE49-F238E27FC236}">
                          <a16:creationId xmlns:a16="http://schemas.microsoft.com/office/drawing/2014/main" id="{F12B6A94-1555-47AC-AA53-792792EA419C}"/>
                        </a:ext>
                      </a:extLst>
                    </p:cNvPr>
                    <p:cNvSpPr>
                      <a:spLocks noChangeShapeType="1"/>
                    </p:cNvSpPr>
                    <p:nvPr/>
                  </p:nvSpPr>
                  <p:spPr bwMode="auto">
                    <a:xfrm>
                      <a:off x="4087" y="1454"/>
                      <a:ext cx="155" cy="27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5" name="Line 266">
                      <a:extLst>
                        <a:ext uri="{FF2B5EF4-FFF2-40B4-BE49-F238E27FC236}">
                          <a16:creationId xmlns:a16="http://schemas.microsoft.com/office/drawing/2014/main" id="{EF3E46B8-E0CC-405D-8593-9368B61E6C66}"/>
                        </a:ext>
                      </a:extLst>
                    </p:cNvPr>
                    <p:cNvSpPr>
                      <a:spLocks noChangeShapeType="1"/>
                    </p:cNvSpPr>
                    <p:nvPr/>
                  </p:nvSpPr>
                  <p:spPr bwMode="auto">
                    <a:xfrm>
                      <a:off x="3775" y="1993"/>
                      <a:ext cx="312"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6" name="Line 267">
                      <a:extLst>
                        <a:ext uri="{FF2B5EF4-FFF2-40B4-BE49-F238E27FC236}">
                          <a16:creationId xmlns:a16="http://schemas.microsoft.com/office/drawing/2014/main" id="{7AB692FF-0F57-4C07-B3DB-15952BCC3A65}"/>
                        </a:ext>
                      </a:extLst>
                    </p:cNvPr>
                    <p:cNvSpPr>
                      <a:spLocks noChangeShapeType="1"/>
                    </p:cNvSpPr>
                    <p:nvPr/>
                  </p:nvSpPr>
                  <p:spPr bwMode="auto">
                    <a:xfrm>
                      <a:off x="3775" y="1454"/>
                      <a:ext cx="312"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7" name="Freeform 268">
                      <a:extLst>
                        <a:ext uri="{FF2B5EF4-FFF2-40B4-BE49-F238E27FC236}">
                          <a16:creationId xmlns:a16="http://schemas.microsoft.com/office/drawing/2014/main" id="{42A79457-9126-4FC7-8DFF-7F2938D8DA0F}"/>
                        </a:ext>
                      </a:extLst>
                    </p:cNvPr>
                    <p:cNvSpPr>
                      <a:spLocks/>
                    </p:cNvSpPr>
                    <p:nvPr/>
                  </p:nvSpPr>
                  <p:spPr bwMode="auto">
                    <a:xfrm>
                      <a:off x="3823" y="1616"/>
                      <a:ext cx="214" cy="215"/>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8" name="Freeform 269">
                      <a:extLst>
                        <a:ext uri="{FF2B5EF4-FFF2-40B4-BE49-F238E27FC236}">
                          <a16:creationId xmlns:a16="http://schemas.microsoft.com/office/drawing/2014/main" id="{C89A4FF1-D6C4-4F99-8D19-941B9A378FEC}"/>
                        </a:ext>
                      </a:extLst>
                    </p:cNvPr>
                    <p:cNvSpPr>
                      <a:spLocks/>
                    </p:cNvSpPr>
                    <p:nvPr/>
                  </p:nvSpPr>
                  <p:spPr bwMode="auto">
                    <a:xfrm>
                      <a:off x="3666" y="1344"/>
                      <a:ext cx="216" cy="218"/>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49" name="Freeform 270">
                      <a:extLst>
                        <a:ext uri="{FF2B5EF4-FFF2-40B4-BE49-F238E27FC236}">
                          <a16:creationId xmlns:a16="http://schemas.microsoft.com/office/drawing/2014/main" id="{0DBF1547-D0F9-4DAF-9845-DB72B54BEC8D}"/>
                        </a:ext>
                      </a:extLst>
                    </p:cNvPr>
                    <p:cNvSpPr>
                      <a:spLocks/>
                    </p:cNvSpPr>
                    <p:nvPr/>
                  </p:nvSpPr>
                  <p:spPr bwMode="auto">
                    <a:xfrm>
                      <a:off x="3978" y="1886"/>
                      <a:ext cx="217" cy="217"/>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50" name="Oval 271">
                      <a:extLst>
                        <a:ext uri="{FF2B5EF4-FFF2-40B4-BE49-F238E27FC236}">
                          <a16:creationId xmlns:a16="http://schemas.microsoft.com/office/drawing/2014/main" id="{C85EC00A-5590-401D-BD4F-38FED38BE8FC}"/>
                        </a:ext>
                      </a:extLst>
                    </p:cNvPr>
                    <p:cNvSpPr>
                      <a:spLocks noChangeArrowheads="1"/>
                    </p:cNvSpPr>
                    <p:nvPr/>
                  </p:nvSpPr>
                  <p:spPr bwMode="auto">
                    <a:xfrm>
                      <a:off x="3525" y="1628"/>
                      <a:ext cx="188" cy="19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51" name="Oval 272">
                      <a:extLst>
                        <a:ext uri="{FF2B5EF4-FFF2-40B4-BE49-F238E27FC236}">
                          <a16:creationId xmlns:a16="http://schemas.microsoft.com/office/drawing/2014/main" id="{19214FD3-AFFC-4B89-B492-F134A4547876}"/>
                        </a:ext>
                      </a:extLst>
                    </p:cNvPr>
                    <p:cNvSpPr>
                      <a:spLocks noChangeArrowheads="1"/>
                    </p:cNvSpPr>
                    <p:nvPr/>
                  </p:nvSpPr>
                  <p:spPr bwMode="auto">
                    <a:xfrm>
                      <a:off x="4147" y="1628"/>
                      <a:ext cx="191" cy="19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52" name="Freeform 273">
                      <a:extLst>
                        <a:ext uri="{FF2B5EF4-FFF2-40B4-BE49-F238E27FC236}">
                          <a16:creationId xmlns:a16="http://schemas.microsoft.com/office/drawing/2014/main" id="{44D269D0-C97B-4283-A24A-EFAA13F453C6}"/>
                        </a:ext>
                      </a:extLst>
                    </p:cNvPr>
                    <p:cNvSpPr>
                      <a:spLocks/>
                    </p:cNvSpPr>
                    <p:nvPr/>
                  </p:nvSpPr>
                  <p:spPr bwMode="auto">
                    <a:xfrm>
                      <a:off x="3978" y="1344"/>
                      <a:ext cx="217" cy="218"/>
                    </a:xfrm>
                    <a:custGeom>
                      <a:avLst/>
                      <a:gdLst>
                        <a:gd name="T0" fmla="*/ 11 w 91"/>
                        <a:gd name="T1" fmla="*/ 26 h 91"/>
                        <a:gd name="T2" fmla="*/ 26 w 91"/>
                        <a:gd name="T3" fmla="*/ 80 h 91"/>
                        <a:gd name="T4" fmla="*/ 80 w 91"/>
                        <a:gd name="T5" fmla="*/ 65 h 91"/>
                        <a:gd name="T6" fmla="*/ 65 w 91"/>
                        <a:gd name="T7" fmla="*/ 11 h 91"/>
                        <a:gd name="T8" fmla="*/ 11 w 91"/>
                        <a:gd name="T9" fmla="*/ 26 h 91"/>
                      </a:gdLst>
                      <a:ahLst/>
                      <a:cxnLst>
                        <a:cxn ang="0">
                          <a:pos x="T0" y="T1"/>
                        </a:cxn>
                        <a:cxn ang="0">
                          <a:pos x="T2" y="T3"/>
                        </a:cxn>
                        <a:cxn ang="0">
                          <a:pos x="T4" y="T5"/>
                        </a:cxn>
                        <a:cxn ang="0">
                          <a:pos x="T6" y="T7"/>
                        </a:cxn>
                        <a:cxn ang="0">
                          <a:pos x="T8" y="T9"/>
                        </a:cxn>
                      </a:cxnLst>
                      <a:rect l="0" t="0" r="r" b="b"/>
                      <a:pathLst>
                        <a:path w="91" h="91">
                          <a:moveTo>
                            <a:pt x="11" y="26"/>
                          </a:moveTo>
                          <a:cubicBezTo>
                            <a:pt x="0" y="45"/>
                            <a:pt x="7" y="69"/>
                            <a:pt x="26" y="80"/>
                          </a:cubicBezTo>
                          <a:cubicBezTo>
                            <a:pt x="45" y="91"/>
                            <a:pt x="69" y="84"/>
                            <a:pt x="80" y="65"/>
                          </a:cubicBezTo>
                          <a:cubicBezTo>
                            <a:pt x="91" y="46"/>
                            <a:pt x="84" y="22"/>
                            <a:pt x="65" y="11"/>
                          </a:cubicBezTo>
                          <a:cubicBezTo>
                            <a:pt x="46" y="0"/>
                            <a:pt x="22" y="7"/>
                            <a:pt x="11" y="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sp>
                  <p:nvSpPr>
                    <p:cNvPr id="53" name="Freeform 274">
                      <a:extLst>
                        <a:ext uri="{FF2B5EF4-FFF2-40B4-BE49-F238E27FC236}">
                          <a16:creationId xmlns:a16="http://schemas.microsoft.com/office/drawing/2014/main" id="{BC48D7A7-608F-4581-A505-06EBCE559692}"/>
                        </a:ext>
                      </a:extLst>
                    </p:cNvPr>
                    <p:cNvSpPr>
                      <a:spLocks/>
                    </p:cNvSpPr>
                    <p:nvPr/>
                  </p:nvSpPr>
                  <p:spPr bwMode="auto">
                    <a:xfrm>
                      <a:off x="3666" y="1886"/>
                      <a:ext cx="216" cy="217"/>
                    </a:xfrm>
                    <a:custGeom>
                      <a:avLst/>
                      <a:gdLst>
                        <a:gd name="T0" fmla="*/ 11 w 91"/>
                        <a:gd name="T1" fmla="*/ 26 h 91"/>
                        <a:gd name="T2" fmla="*/ 26 w 91"/>
                        <a:gd name="T3" fmla="*/ 80 h 91"/>
                        <a:gd name="T4" fmla="*/ 80 w 91"/>
                        <a:gd name="T5" fmla="*/ 65 h 91"/>
                        <a:gd name="T6" fmla="*/ 65 w 91"/>
                        <a:gd name="T7" fmla="*/ 11 h 91"/>
                        <a:gd name="T8" fmla="*/ 11 w 91"/>
                        <a:gd name="T9" fmla="*/ 26 h 91"/>
                      </a:gdLst>
                      <a:ahLst/>
                      <a:cxnLst>
                        <a:cxn ang="0">
                          <a:pos x="T0" y="T1"/>
                        </a:cxn>
                        <a:cxn ang="0">
                          <a:pos x="T2" y="T3"/>
                        </a:cxn>
                        <a:cxn ang="0">
                          <a:pos x="T4" y="T5"/>
                        </a:cxn>
                        <a:cxn ang="0">
                          <a:pos x="T6" y="T7"/>
                        </a:cxn>
                        <a:cxn ang="0">
                          <a:pos x="T8" y="T9"/>
                        </a:cxn>
                      </a:cxnLst>
                      <a:rect l="0" t="0" r="r" b="b"/>
                      <a:pathLst>
                        <a:path w="91" h="91">
                          <a:moveTo>
                            <a:pt x="11" y="26"/>
                          </a:moveTo>
                          <a:cubicBezTo>
                            <a:pt x="0" y="45"/>
                            <a:pt x="7" y="69"/>
                            <a:pt x="26" y="80"/>
                          </a:cubicBezTo>
                          <a:cubicBezTo>
                            <a:pt x="45" y="91"/>
                            <a:pt x="69" y="84"/>
                            <a:pt x="80" y="65"/>
                          </a:cubicBezTo>
                          <a:cubicBezTo>
                            <a:pt x="91" y="46"/>
                            <a:pt x="84" y="22"/>
                            <a:pt x="65" y="11"/>
                          </a:cubicBezTo>
                          <a:cubicBezTo>
                            <a:pt x="46" y="0"/>
                            <a:pt x="22" y="7"/>
                            <a:pt x="11" y="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75">
                        <a:defRPr/>
                      </a:pPr>
                      <a:endParaRPr lang="en-US" sz="1799" kern="0" dirty="0">
                        <a:solidFill>
                          <a:srgbClr val="282828"/>
                        </a:solidFill>
                        <a:latin typeface="CiscoSansTT ExtraLight"/>
                      </a:endParaRPr>
                    </a:p>
                  </p:txBody>
                </p:sp>
              </p:grpSp>
              <p:sp>
                <p:nvSpPr>
                  <p:cNvPr id="37" name="Oval 36">
                    <a:extLst>
                      <a:ext uri="{FF2B5EF4-FFF2-40B4-BE49-F238E27FC236}">
                        <a16:creationId xmlns:a16="http://schemas.microsoft.com/office/drawing/2014/main" id="{FD71F9C0-0580-4B7A-BDA3-32FBAFEC6943}"/>
                      </a:ext>
                    </a:extLst>
                  </p:cNvPr>
                  <p:cNvSpPr>
                    <a:spLocks noChangeAspect="1"/>
                  </p:cNvSpPr>
                  <p:nvPr/>
                </p:nvSpPr>
                <p:spPr>
                  <a:xfrm>
                    <a:off x="3912411" y="1303238"/>
                    <a:ext cx="1289304" cy="1289304"/>
                  </a:xfrm>
                  <a:prstGeom prst="ellipse">
                    <a:avLst/>
                  </a:prstGeom>
                  <a:solidFill>
                    <a:schemeClr val="accent1"/>
                  </a:solidFill>
                  <a:ln w="25400" cap="flat" cmpd="sng" algn="ctr">
                    <a:noFill/>
                    <a:prstDash val="solid"/>
                  </a:ln>
                  <a:effectLst/>
                </p:spPr>
                <p:txBody>
                  <a:bodyPr rtlCol="0" anchor="ctr"/>
                  <a:lstStyle/>
                  <a:p>
                    <a:pPr algn="ctr" defTabSz="457075">
                      <a:defRPr/>
                    </a:pPr>
                    <a:endParaRPr lang="en-US" dirty="0">
                      <a:solidFill>
                        <a:srgbClr val="282828"/>
                      </a:solidFill>
                      <a:latin typeface="CiscoSansTT ExtraLight"/>
                    </a:endParaRPr>
                  </a:p>
                </p:txBody>
              </p:sp>
            </p:grpSp>
            <p:sp>
              <p:nvSpPr>
                <p:cNvPr id="24" name="Freeform 69">
                  <a:extLst>
                    <a:ext uri="{FF2B5EF4-FFF2-40B4-BE49-F238E27FC236}">
                      <a16:creationId xmlns:a16="http://schemas.microsoft.com/office/drawing/2014/main" id="{549187FA-B128-47AD-B47F-098F6D55F76F}"/>
                    </a:ext>
                  </a:extLst>
                </p:cNvPr>
                <p:cNvSpPr/>
                <p:nvPr/>
              </p:nvSpPr>
              <p:spPr>
                <a:xfrm>
                  <a:off x="6731129" y="2329408"/>
                  <a:ext cx="154502" cy="420656"/>
                </a:xfrm>
                <a:custGeom>
                  <a:avLst/>
                  <a:gdLst>
                    <a:gd name="connsiteX0" fmla="*/ 82034 w 169068"/>
                    <a:gd name="connsiteY0" fmla="*/ 414088 h 460311"/>
                    <a:gd name="connsiteX1" fmla="*/ 84534 w 169068"/>
                    <a:gd name="connsiteY1" fmla="*/ 416587 h 460311"/>
                    <a:gd name="connsiteX2" fmla="*/ 87033 w 169068"/>
                    <a:gd name="connsiteY2" fmla="*/ 414088 h 460311"/>
                    <a:gd name="connsiteX3" fmla="*/ 84535 w 169068"/>
                    <a:gd name="connsiteY3" fmla="*/ 43724 h 460311"/>
                    <a:gd name="connsiteX4" fmla="*/ 82471 w 169068"/>
                    <a:gd name="connsiteY4" fmla="*/ 45788 h 460311"/>
                    <a:gd name="connsiteX5" fmla="*/ 86599 w 169068"/>
                    <a:gd name="connsiteY5" fmla="*/ 45788 h 460311"/>
                    <a:gd name="connsiteX6" fmla="*/ 84106 w 169068"/>
                    <a:gd name="connsiteY6" fmla="*/ 0 h 460311"/>
                    <a:gd name="connsiteX7" fmla="*/ 84534 w 169068"/>
                    <a:gd name="connsiteY7" fmla="*/ 178 h 460311"/>
                    <a:gd name="connsiteX8" fmla="*/ 84963 w 169068"/>
                    <a:gd name="connsiteY8" fmla="*/ 0 h 460311"/>
                    <a:gd name="connsiteX9" fmla="*/ 97894 w 169068"/>
                    <a:gd name="connsiteY9" fmla="*/ 5357 h 460311"/>
                    <a:gd name="connsiteX10" fmla="*/ 163712 w 169068"/>
                    <a:gd name="connsiteY10" fmla="*/ 71175 h 460311"/>
                    <a:gd name="connsiteX11" fmla="*/ 163712 w 169068"/>
                    <a:gd name="connsiteY11" fmla="*/ 97038 h 460311"/>
                    <a:gd name="connsiteX12" fmla="*/ 137849 w 169068"/>
                    <a:gd name="connsiteY12" fmla="*/ 97038 h 460311"/>
                    <a:gd name="connsiteX13" fmla="*/ 102822 w 169068"/>
                    <a:gd name="connsiteY13" fmla="*/ 62011 h 460311"/>
                    <a:gd name="connsiteX14" fmla="*/ 102822 w 169068"/>
                    <a:gd name="connsiteY14" fmla="*/ 398299 h 460311"/>
                    <a:gd name="connsiteX15" fmla="*/ 137848 w 169068"/>
                    <a:gd name="connsiteY15" fmla="*/ 363273 h 460311"/>
                    <a:gd name="connsiteX16" fmla="*/ 163712 w 169068"/>
                    <a:gd name="connsiteY16" fmla="*/ 363274 h 460311"/>
                    <a:gd name="connsiteX17" fmla="*/ 163712 w 169068"/>
                    <a:gd name="connsiteY17" fmla="*/ 389137 h 460311"/>
                    <a:gd name="connsiteX18" fmla="*/ 97894 w 169068"/>
                    <a:gd name="connsiteY18" fmla="*/ 454954 h 460311"/>
                    <a:gd name="connsiteX19" fmla="*/ 84962 w 169068"/>
                    <a:gd name="connsiteY19" fmla="*/ 460311 h 460311"/>
                    <a:gd name="connsiteX20" fmla="*/ 84534 w 169068"/>
                    <a:gd name="connsiteY20" fmla="*/ 460133 h 460311"/>
                    <a:gd name="connsiteX21" fmla="*/ 84105 w 169068"/>
                    <a:gd name="connsiteY21" fmla="*/ 460311 h 460311"/>
                    <a:gd name="connsiteX22" fmla="*/ 71174 w 169068"/>
                    <a:gd name="connsiteY22" fmla="*/ 454954 h 460311"/>
                    <a:gd name="connsiteX23" fmla="*/ 5356 w 169068"/>
                    <a:gd name="connsiteY23" fmla="*/ 389137 h 460311"/>
                    <a:gd name="connsiteX24" fmla="*/ 5356 w 169068"/>
                    <a:gd name="connsiteY24" fmla="*/ 363274 h 460311"/>
                    <a:gd name="connsiteX25" fmla="*/ 31219 w 169068"/>
                    <a:gd name="connsiteY25" fmla="*/ 363274 h 460311"/>
                    <a:gd name="connsiteX26" fmla="*/ 66246 w 169068"/>
                    <a:gd name="connsiteY26" fmla="*/ 398300 h 460311"/>
                    <a:gd name="connsiteX27" fmla="*/ 66246 w 169068"/>
                    <a:gd name="connsiteY27" fmla="*/ 62013 h 460311"/>
                    <a:gd name="connsiteX28" fmla="*/ 31220 w 169068"/>
                    <a:gd name="connsiteY28" fmla="*/ 97038 h 460311"/>
                    <a:gd name="connsiteX29" fmla="*/ 5356 w 169068"/>
                    <a:gd name="connsiteY29" fmla="*/ 97038 h 460311"/>
                    <a:gd name="connsiteX30" fmla="*/ 5356 w 169068"/>
                    <a:gd name="connsiteY30" fmla="*/ 71175 h 460311"/>
                    <a:gd name="connsiteX31" fmla="*/ 71174 w 169068"/>
                    <a:gd name="connsiteY31" fmla="*/ 5357 h 460311"/>
                    <a:gd name="connsiteX32" fmla="*/ 84106 w 169068"/>
                    <a:gd name="connsiteY32" fmla="*/ 0 h 4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9068" h="460311">
                      <a:moveTo>
                        <a:pt x="82034" y="414088"/>
                      </a:moveTo>
                      <a:lnTo>
                        <a:pt x="84534" y="416587"/>
                      </a:lnTo>
                      <a:lnTo>
                        <a:pt x="87033" y="414088"/>
                      </a:lnTo>
                      <a:close/>
                      <a:moveTo>
                        <a:pt x="84535" y="43724"/>
                      </a:moveTo>
                      <a:lnTo>
                        <a:pt x="82471" y="45788"/>
                      </a:lnTo>
                      <a:lnTo>
                        <a:pt x="86599" y="45788"/>
                      </a:lnTo>
                      <a:close/>
                      <a:moveTo>
                        <a:pt x="84106" y="0"/>
                      </a:moveTo>
                      <a:lnTo>
                        <a:pt x="84534" y="178"/>
                      </a:lnTo>
                      <a:lnTo>
                        <a:pt x="84963" y="0"/>
                      </a:lnTo>
                      <a:cubicBezTo>
                        <a:pt x="89643" y="0"/>
                        <a:pt x="94323" y="1786"/>
                        <a:pt x="97894" y="5357"/>
                      </a:cubicBezTo>
                      <a:lnTo>
                        <a:pt x="163712" y="71175"/>
                      </a:lnTo>
                      <a:cubicBezTo>
                        <a:pt x="170854" y="78316"/>
                        <a:pt x="170854" y="89896"/>
                        <a:pt x="163712" y="97038"/>
                      </a:cubicBezTo>
                      <a:cubicBezTo>
                        <a:pt x="156570" y="104179"/>
                        <a:pt x="144990" y="104179"/>
                        <a:pt x="137849" y="97038"/>
                      </a:cubicBezTo>
                      <a:lnTo>
                        <a:pt x="102822" y="62011"/>
                      </a:lnTo>
                      <a:lnTo>
                        <a:pt x="102822" y="398299"/>
                      </a:lnTo>
                      <a:lnTo>
                        <a:pt x="137848" y="363273"/>
                      </a:lnTo>
                      <a:cubicBezTo>
                        <a:pt x="144990" y="356132"/>
                        <a:pt x="156570" y="356132"/>
                        <a:pt x="163712" y="363274"/>
                      </a:cubicBezTo>
                      <a:cubicBezTo>
                        <a:pt x="170854" y="370415"/>
                        <a:pt x="170854" y="381995"/>
                        <a:pt x="163712" y="389137"/>
                      </a:cubicBezTo>
                      <a:lnTo>
                        <a:pt x="97894" y="454954"/>
                      </a:lnTo>
                      <a:cubicBezTo>
                        <a:pt x="94323" y="458525"/>
                        <a:pt x="89643" y="460311"/>
                        <a:pt x="84962" y="460311"/>
                      </a:cubicBezTo>
                      <a:lnTo>
                        <a:pt x="84534" y="460133"/>
                      </a:lnTo>
                      <a:lnTo>
                        <a:pt x="84105" y="460311"/>
                      </a:lnTo>
                      <a:cubicBezTo>
                        <a:pt x="79425" y="460311"/>
                        <a:pt x="74745" y="458525"/>
                        <a:pt x="71174" y="454954"/>
                      </a:cubicBezTo>
                      <a:lnTo>
                        <a:pt x="5356" y="389137"/>
                      </a:lnTo>
                      <a:cubicBezTo>
                        <a:pt x="-1786" y="381995"/>
                        <a:pt x="-1786" y="370415"/>
                        <a:pt x="5356" y="363274"/>
                      </a:cubicBezTo>
                      <a:cubicBezTo>
                        <a:pt x="12498" y="356132"/>
                        <a:pt x="24078" y="356132"/>
                        <a:pt x="31219" y="363274"/>
                      </a:cubicBezTo>
                      <a:lnTo>
                        <a:pt x="66246" y="398300"/>
                      </a:lnTo>
                      <a:lnTo>
                        <a:pt x="66246" y="62013"/>
                      </a:lnTo>
                      <a:lnTo>
                        <a:pt x="31220" y="97038"/>
                      </a:lnTo>
                      <a:cubicBezTo>
                        <a:pt x="24078" y="104179"/>
                        <a:pt x="12498" y="104179"/>
                        <a:pt x="5356" y="97038"/>
                      </a:cubicBezTo>
                      <a:cubicBezTo>
                        <a:pt x="-1786" y="89896"/>
                        <a:pt x="-1786" y="78316"/>
                        <a:pt x="5356" y="71175"/>
                      </a:cubicBezTo>
                      <a:lnTo>
                        <a:pt x="71174" y="5357"/>
                      </a:lnTo>
                      <a:cubicBezTo>
                        <a:pt x="74745" y="1786"/>
                        <a:pt x="79425" y="0"/>
                        <a:pt x="84106" y="0"/>
                      </a:cubicBezTo>
                      <a:close/>
                    </a:path>
                  </a:pathLst>
                </a:custGeom>
                <a:solidFill>
                  <a:schemeClr val="accent1"/>
                </a:solidFill>
                <a:ln w="25400" cap="flat" cmpd="sng" algn="ctr">
                  <a:noFill/>
                  <a:prstDash val="solid"/>
                </a:ln>
                <a:effectLst/>
              </p:spPr>
              <p:txBody>
                <a:bodyPr rtlCol="0" anchor="ctr"/>
                <a:lstStyle/>
                <a:p>
                  <a:pPr algn="ctr" defTabSz="457075">
                    <a:defRPr/>
                  </a:pPr>
                  <a:endParaRPr lang="en-US" sz="1799" kern="0" dirty="0">
                    <a:solidFill>
                      <a:srgbClr val="005073"/>
                    </a:solidFill>
                    <a:latin typeface="CiscoSansTT ExtraLight"/>
                  </a:endParaRPr>
                </a:p>
              </p:txBody>
            </p:sp>
            <p:sp>
              <p:nvSpPr>
                <p:cNvPr id="25" name="TextBox 24">
                  <a:extLst>
                    <a:ext uri="{FF2B5EF4-FFF2-40B4-BE49-F238E27FC236}">
                      <a16:creationId xmlns:a16="http://schemas.microsoft.com/office/drawing/2014/main" id="{A78745C9-5C4E-430F-8E83-B57BA626B6BE}"/>
                    </a:ext>
                  </a:extLst>
                </p:cNvPr>
                <p:cNvSpPr txBox="1"/>
                <p:nvPr/>
              </p:nvSpPr>
              <p:spPr>
                <a:xfrm>
                  <a:off x="4689047" y="2276097"/>
                  <a:ext cx="1188419" cy="565052"/>
                </a:xfrm>
                <a:prstGeom prst="rect">
                  <a:avLst/>
                </a:prstGeom>
                <a:noFill/>
              </p:spPr>
              <p:txBody>
                <a:bodyPr wrap="square" rtlCol="0" anchor="ctr">
                  <a:spAutoFit/>
                </a:bodyPr>
                <a:lstStyle/>
                <a:p>
                  <a:pPr algn="r" defTabSz="457075">
                    <a:defRPr/>
                  </a:pPr>
                  <a:r>
                    <a:rPr lang="en-US" kern="0" dirty="0">
                      <a:solidFill>
                        <a:srgbClr val="00BCEB"/>
                      </a:solidFill>
                      <a:latin typeface="CiscoSansTT ExtraLight"/>
                      <a:ea typeface="CiscoSansTT" charset="0"/>
                      <a:cs typeface="CiscoSansTT" charset="0"/>
                    </a:rPr>
                    <a:t>Intent</a:t>
                  </a:r>
                </a:p>
              </p:txBody>
            </p:sp>
            <p:sp>
              <p:nvSpPr>
                <p:cNvPr id="26" name="TextBox 25">
                  <a:extLst>
                    <a:ext uri="{FF2B5EF4-FFF2-40B4-BE49-F238E27FC236}">
                      <a16:creationId xmlns:a16="http://schemas.microsoft.com/office/drawing/2014/main" id="{ED41FBF4-FB21-4E46-9C9C-19C5E37D9CF9}"/>
                    </a:ext>
                  </a:extLst>
                </p:cNvPr>
                <p:cNvSpPr txBox="1"/>
                <p:nvPr/>
              </p:nvSpPr>
              <p:spPr>
                <a:xfrm>
                  <a:off x="7751207" y="2309544"/>
                  <a:ext cx="1558341" cy="565052"/>
                </a:xfrm>
                <a:prstGeom prst="rect">
                  <a:avLst/>
                </a:prstGeom>
                <a:noFill/>
              </p:spPr>
              <p:txBody>
                <a:bodyPr wrap="square" rtlCol="0" anchor="ctr">
                  <a:spAutoFit/>
                </a:bodyPr>
                <a:lstStyle/>
                <a:p>
                  <a:pPr defTabSz="457075">
                    <a:defRPr/>
                  </a:pPr>
                  <a:r>
                    <a:rPr lang="en-US" kern="0" dirty="0">
                      <a:solidFill>
                        <a:srgbClr val="00BCEB"/>
                      </a:solidFill>
                      <a:latin typeface="CiscoSansTT ExtraLight"/>
                      <a:ea typeface="CiscoSansTT" charset="0"/>
                      <a:cs typeface="CiscoSansTT" charset="0"/>
                    </a:rPr>
                    <a:t>Context</a:t>
                  </a:r>
                </a:p>
              </p:txBody>
            </p:sp>
            <p:grpSp>
              <p:nvGrpSpPr>
                <p:cNvPr id="27" name="Group 26">
                  <a:extLst>
                    <a:ext uri="{FF2B5EF4-FFF2-40B4-BE49-F238E27FC236}">
                      <a16:creationId xmlns:a16="http://schemas.microsoft.com/office/drawing/2014/main" id="{96C4B481-FB2F-445F-84D1-C64F821EE7F5}"/>
                    </a:ext>
                  </a:extLst>
                </p:cNvPr>
                <p:cNvGrpSpPr/>
                <p:nvPr/>
              </p:nvGrpSpPr>
              <p:grpSpPr>
                <a:xfrm>
                  <a:off x="5872074" y="841842"/>
                  <a:ext cx="1871747" cy="3383118"/>
                  <a:chOff x="3639862" y="1218360"/>
                  <a:chExt cx="1871747" cy="3383118"/>
                </a:xfrm>
              </p:grpSpPr>
              <p:sp>
                <p:nvSpPr>
                  <p:cNvPr id="30" name="Rounded Rectangle 75">
                    <a:extLst>
                      <a:ext uri="{FF2B5EF4-FFF2-40B4-BE49-F238E27FC236}">
                        <a16:creationId xmlns:a16="http://schemas.microsoft.com/office/drawing/2014/main" id="{E12C8DB9-3C67-46A3-8D35-6A96A49B7D3E}"/>
                      </a:ext>
                    </a:extLst>
                  </p:cNvPr>
                  <p:cNvSpPr/>
                  <p:nvPr/>
                </p:nvSpPr>
                <p:spPr>
                  <a:xfrm>
                    <a:off x="3726350" y="1218360"/>
                    <a:ext cx="1691296" cy="3383118"/>
                  </a:xfrm>
                  <a:prstGeom prst="roundRect">
                    <a:avLst>
                      <a:gd name="adj" fmla="val 50000"/>
                    </a:avLst>
                  </a:prstGeom>
                  <a:noFill/>
                  <a:ln w="38100" cap="flat" cmpd="sng" algn="ctr">
                    <a:solidFill>
                      <a:schemeClr val="accent1"/>
                    </a:solidFill>
                    <a:prstDash val="solid"/>
                  </a:ln>
                  <a:effectLst/>
                </p:spPr>
                <p:txBody>
                  <a:bodyPr rtlCol="0" anchor="ctr"/>
                  <a:lstStyle/>
                  <a:p>
                    <a:pPr algn="ctr" defTabSz="457075">
                      <a:defRPr/>
                    </a:pPr>
                    <a:endParaRPr lang="en-US" sz="1799" kern="0" dirty="0">
                      <a:solidFill>
                        <a:srgbClr val="005073"/>
                      </a:solidFill>
                      <a:latin typeface="CiscoSansTT ExtraLight"/>
                    </a:endParaRPr>
                  </a:p>
                </p:txBody>
              </p:sp>
              <p:sp>
                <p:nvSpPr>
                  <p:cNvPr id="31" name="Rectangle 30">
                    <a:extLst>
                      <a:ext uri="{FF2B5EF4-FFF2-40B4-BE49-F238E27FC236}">
                        <a16:creationId xmlns:a16="http://schemas.microsoft.com/office/drawing/2014/main" id="{4B716C38-F858-495C-B0DB-FF9A30BDE21E}"/>
                      </a:ext>
                    </a:extLst>
                  </p:cNvPr>
                  <p:cNvSpPr/>
                  <p:nvPr/>
                </p:nvSpPr>
                <p:spPr>
                  <a:xfrm rot="10800000">
                    <a:off x="3694829" y="2939949"/>
                    <a:ext cx="64753" cy="918816"/>
                  </a:xfrm>
                  <a:prstGeom prst="rect">
                    <a:avLst/>
                  </a:prstGeom>
                  <a:gradFill>
                    <a:gsLst>
                      <a:gs pos="3000">
                        <a:srgbClr val="12343C">
                          <a:alpha val="0"/>
                        </a:srgbClr>
                      </a:gs>
                      <a:gs pos="75000">
                        <a:srgbClr val="054359"/>
                      </a:gs>
                    </a:gsLst>
                    <a:lin ang="5400000" scaled="1"/>
                  </a:gradFill>
                  <a:ln w="25400" cap="flat" cmpd="sng" algn="ctr">
                    <a:noFill/>
                    <a:prstDash val="solid"/>
                  </a:ln>
                  <a:effectLst/>
                </p:spPr>
                <p:txBody>
                  <a:bodyPr rtlCol="0" anchor="ctr"/>
                  <a:lstStyle/>
                  <a:p>
                    <a:pPr algn="ctr" defTabSz="457075">
                      <a:defRPr/>
                    </a:pPr>
                    <a:endParaRPr lang="en-US" sz="1799" kern="0" dirty="0">
                      <a:solidFill>
                        <a:srgbClr val="005073"/>
                      </a:solidFill>
                      <a:latin typeface="CiscoSansTT ExtraLight"/>
                    </a:endParaRPr>
                  </a:p>
                </p:txBody>
              </p:sp>
              <p:sp>
                <p:nvSpPr>
                  <p:cNvPr id="32" name="Freeform 77">
                    <a:extLst>
                      <a:ext uri="{FF2B5EF4-FFF2-40B4-BE49-F238E27FC236}">
                        <a16:creationId xmlns:a16="http://schemas.microsoft.com/office/drawing/2014/main" id="{F52CE17F-E251-4E21-8B8B-257F768D15DF}"/>
                      </a:ext>
                    </a:extLst>
                  </p:cNvPr>
                  <p:cNvSpPr/>
                  <p:nvPr/>
                </p:nvSpPr>
                <p:spPr>
                  <a:xfrm>
                    <a:off x="3639862" y="2871470"/>
                    <a:ext cx="180058" cy="109048"/>
                  </a:xfrm>
                  <a:custGeom>
                    <a:avLst/>
                    <a:gdLst>
                      <a:gd name="connsiteX0" fmla="*/ 33134 w 306308"/>
                      <a:gd name="connsiteY0" fmla="*/ 0 h 185510"/>
                      <a:gd name="connsiteX1" fmla="*/ 48081 w 306308"/>
                      <a:gd name="connsiteY1" fmla="*/ 6191 h 185510"/>
                      <a:gd name="connsiteX2" fmla="*/ 153154 w 306308"/>
                      <a:gd name="connsiteY2" fmla="*/ 111264 h 185510"/>
                      <a:gd name="connsiteX3" fmla="*/ 258230 w 306308"/>
                      <a:gd name="connsiteY3" fmla="*/ 6189 h 185510"/>
                      <a:gd name="connsiteX4" fmla="*/ 273174 w 306308"/>
                      <a:gd name="connsiteY4" fmla="*/ 0 h 185510"/>
                      <a:gd name="connsiteX5" fmla="*/ 296604 w 306308"/>
                      <a:gd name="connsiteY5" fmla="*/ 9704 h 185510"/>
                      <a:gd name="connsiteX6" fmla="*/ 296604 w 306308"/>
                      <a:gd name="connsiteY6" fmla="*/ 56561 h 185510"/>
                      <a:gd name="connsiteX7" fmla="*/ 177359 w 306308"/>
                      <a:gd name="connsiteY7" fmla="*/ 175805 h 185510"/>
                      <a:gd name="connsiteX8" fmla="*/ 153930 w 306308"/>
                      <a:gd name="connsiteY8" fmla="*/ 185510 h 185510"/>
                      <a:gd name="connsiteX9" fmla="*/ 153154 w 306308"/>
                      <a:gd name="connsiteY9" fmla="*/ 185188 h 185510"/>
                      <a:gd name="connsiteX10" fmla="*/ 152377 w 306308"/>
                      <a:gd name="connsiteY10" fmla="*/ 185510 h 185510"/>
                      <a:gd name="connsiteX11" fmla="*/ 128949 w 306308"/>
                      <a:gd name="connsiteY11" fmla="*/ 175805 h 185510"/>
                      <a:gd name="connsiteX12" fmla="*/ 9705 w 306308"/>
                      <a:gd name="connsiteY12" fmla="*/ 56561 h 185510"/>
                      <a:gd name="connsiteX13" fmla="*/ 9705 w 306308"/>
                      <a:gd name="connsiteY13" fmla="*/ 9704 h 185510"/>
                      <a:gd name="connsiteX14" fmla="*/ 33134 w 306308"/>
                      <a:gd name="connsiteY14" fmla="*/ 0 h 1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308" h="185510">
                        <a:moveTo>
                          <a:pt x="33134" y="0"/>
                        </a:moveTo>
                        <a:lnTo>
                          <a:pt x="48081" y="6191"/>
                        </a:lnTo>
                        <a:lnTo>
                          <a:pt x="153154" y="111264"/>
                        </a:lnTo>
                        <a:lnTo>
                          <a:pt x="258230" y="6189"/>
                        </a:lnTo>
                        <a:lnTo>
                          <a:pt x="273174" y="0"/>
                        </a:lnTo>
                        <a:cubicBezTo>
                          <a:pt x="281654" y="0"/>
                          <a:pt x="290134" y="3235"/>
                          <a:pt x="296604" y="9704"/>
                        </a:cubicBezTo>
                        <a:cubicBezTo>
                          <a:pt x="309543" y="22642"/>
                          <a:pt x="309543" y="43622"/>
                          <a:pt x="296604" y="56561"/>
                        </a:cubicBezTo>
                        <a:lnTo>
                          <a:pt x="177359" y="175805"/>
                        </a:lnTo>
                        <a:cubicBezTo>
                          <a:pt x="170889" y="182274"/>
                          <a:pt x="162410" y="185510"/>
                          <a:pt x="153930" y="185510"/>
                        </a:cubicBezTo>
                        <a:lnTo>
                          <a:pt x="153154" y="185188"/>
                        </a:lnTo>
                        <a:lnTo>
                          <a:pt x="152377" y="185510"/>
                        </a:lnTo>
                        <a:cubicBezTo>
                          <a:pt x="143898" y="185510"/>
                          <a:pt x="135419" y="182274"/>
                          <a:pt x="128949" y="175805"/>
                        </a:cubicBezTo>
                        <a:lnTo>
                          <a:pt x="9705" y="56561"/>
                        </a:lnTo>
                        <a:cubicBezTo>
                          <a:pt x="-3235" y="43622"/>
                          <a:pt x="-3235" y="22642"/>
                          <a:pt x="9705" y="9704"/>
                        </a:cubicBezTo>
                        <a:cubicBezTo>
                          <a:pt x="16175" y="3235"/>
                          <a:pt x="24654" y="0"/>
                          <a:pt x="33134" y="0"/>
                        </a:cubicBezTo>
                        <a:close/>
                      </a:path>
                    </a:pathLst>
                  </a:custGeom>
                  <a:solidFill>
                    <a:schemeClr val="accent1"/>
                  </a:solidFill>
                  <a:ln w="25400" cap="flat" cmpd="sng" algn="ctr">
                    <a:noFill/>
                    <a:prstDash val="solid"/>
                  </a:ln>
                  <a:effectLst/>
                </p:spPr>
                <p:txBody>
                  <a:bodyPr rtlCol="0" anchor="ctr"/>
                  <a:lstStyle/>
                  <a:p>
                    <a:pPr algn="ctr" defTabSz="457075">
                      <a:defRPr/>
                    </a:pPr>
                    <a:endParaRPr lang="en-US" sz="1799" kern="0" dirty="0">
                      <a:solidFill>
                        <a:srgbClr val="005073"/>
                      </a:solidFill>
                      <a:latin typeface="CiscoSansTT ExtraLight"/>
                    </a:endParaRPr>
                  </a:p>
                </p:txBody>
              </p:sp>
              <p:sp>
                <p:nvSpPr>
                  <p:cNvPr id="33" name="Rectangle 32">
                    <a:extLst>
                      <a:ext uri="{FF2B5EF4-FFF2-40B4-BE49-F238E27FC236}">
                        <a16:creationId xmlns:a16="http://schemas.microsoft.com/office/drawing/2014/main" id="{E0B91D7B-9867-4CC0-98BA-1AF8FAC54D4C}"/>
                      </a:ext>
                    </a:extLst>
                  </p:cNvPr>
                  <p:cNvSpPr/>
                  <p:nvPr/>
                </p:nvSpPr>
                <p:spPr>
                  <a:xfrm>
                    <a:off x="5386040" y="1920239"/>
                    <a:ext cx="64753" cy="976578"/>
                  </a:xfrm>
                  <a:prstGeom prst="rect">
                    <a:avLst/>
                  </a:prstGeom>
                  <a:gradFill>
                    <a:gsLst>
                      <a:gs pos="3000">
                        <a:srgbClr val="103039">
                          <a:alpha val="0"/>
                        </a:srgbClr>
                      </a:gs>
                      <a:gs pos="75000">
                        <a:srgbClr val="034158"/>
                      </a:gs>
                    </a:gsLst>
                    <a:lin ang="5400000" scaled="1"/>
                  </a:gradFill>
                  <a:ln w="25400" cap="flat" cmpd="sng" algn="ctr">
                    <a:noFill/>
                    <a:prstDash val="solid"/>
                  </a:ln>
                  <a:effectLst/>
                </p:spPr>
                <p:txBody>
                  <a:bodyPr rtlCol="0" anchor="ctr"/>
                  <a:lstStyle/>
                  <a:p>
                    <a:pPr algn="ctr" defTabSz="457075">
                      <a:defRPr/>
                    </a:pPr>
                    <a:endParaRPr lang="en-US" sz="1799" kern="0" dirty="0">
                      <a:solidFill>
                        <a:srgbClr val="005073"/>
                      </a:solidFill>
                      <a:latin typeface="CiscoSansTT ExtraLight"/>
                    </a:endParaRPr>
                  </a:p>
                </p:txBody>
              </p:sp>
              <p:sp>
                <p:nvSpPr>
                  <p:cNvPr id="34" name="Freeform 79">
                    <a:extLst>
                      <a:ext uri="{FF2B5EF4-FFF2-40B4-BE49-F238E27FC236}">
                        <a16:creationId xmlns:a16="http://schemas.microsoft.com/office/drawing/2014/main" id="{B646E678-37B9-4E91-A33C-23EF50DDDBE7}"/>
                      </a:ext>
                    </a:extLst>
                  </p:cNvPr>
                  <p:cNvSpPr/>
                  <p:nvPr/>
                </p:nvSpPr>
                <p:spPr>
                  <a:xfrm rot="10800000">
                    <a:off x="5324419" y="2869310"/>
                    <a:ext cx="187190" cy="113368"/>
                  </a:xfrm>
                  <a:custGeom>
                    <a:avLst/>
                    <a:gdLst>
                      <a:gd name="connsiteX0" fmla="*/ 33134 w 306308"/>
                      <a:gd name="connsiteY0" fmla="*/ 0 h 185510"/>
                      <a:gd name="connsiteX1" fmla="*/ 48081 w 306308"/>
                      <a:gd name="connsiteY1" fmla="*/ 6191 h 185510"/>
                      <a:gd name="connsiteX2" fmla="*/ 153154 w 306308"/>
                      <a:gd name="connsiteY2" fmla="*/ 111264 h 185510"/>
                      <a:gd name="connsiteX3" fmla="*/ 258230 w 306308"/>
                      <a:gd name="connsiteY3" fmla="*/ 6189 h 185510"/>
                      <a:gd name="connsiteX4" fmla="*/ 273174 w 306308"/>
                      <a:gd name="connsiteY4" fmla="*/ 0 h 185510"/>
                      <a:gd name="connsiteX5" fmla="*/ 296604 w 306308"/>
                      <a:gd name="connsiteY5" fmla="*/ 9704 h 185510"/>
                      <a:gd name="connsiteX6" fmla="*/ 296604 w 306308"/>
                      <a:gd name="connsiteY6" fmla="*/ 56561 h 185510"/>
                      <a:gd name="connsiteX7" fmla="*/ 177359 w 306308"/>
                      <a:gd name="connsiteY7" fmla="*/ 175805 h 185510"/>
                      <a:gd name="connsiteX8" fmla="*/ 153930 w 306308"/>
                      <a:gd name="connsiteY8" fmla="*/ 185510 h 185510"/>
                      <a:gd name="connsiteX9" fmla="*/ 153154 w 306308"/>
                      <a:gd name="connsiteY9" fmla="*/ 185188 h 185510"/>
                      <a:gd name="connsiteX10" fmla="*/ 152377 w 306308"/>
                      <a:gd name="connsiteY10" fmla="*/ 185510 h 185510"/>
                      <a:gd name="connsiteX11" fmla="*/ 128949 w 306308"/>
                      <a:gd name="connsiteY11" fmla="*/ 175805 h 185510"/>
                      <a:gd name="connsiteX12" fmla="*/ 9705 w 306308"/>
                      <a:gd name="connsiteY12" fmla="*/ 56561 h 185510"/>
                      <a:gd name="connsiteX13" fmla="*/ 9705 w 306308"/>
                      <a:gd name="connsiteY13" fmla="*/ 9704 h 185510"/>
                      <a:gd name="connsiteX14" fmla="*/ 33134 w 306308"/>
                      <a:gd name="connsiteY14" fmla="*/ 0 h 1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308" h="185510">
                        <a:moveTo>
                          <a:pt x="33134" y="0"/>
                        </a:moveTo>
                        <a:lnTo>
                          <a:pt x="48081" y="6191"/>
                        </a:lnTo>
                        <a:lnTo>
                          <a:pt x="153154" y="111264"/>
                        </a:lnTo>
                        <a:lnTo>
                          <a:pt x="258230" y="6189"/>
                        </a:lnTo>
                        <a:lnTo>
                          <a:pt x="273174" y="0"/>
                        </a:lnTo>
                        <a:cubicBezTo>
                          <a:pt x="281654" y="0"/>
                          <a:pt x="290134" y="3235"/>
                          <a:pt x="296604" y="9704"/>
                        </a:cubicBezTo>
                        <a:cubicBezTo>
                          <a:pt x="309543" y="22642"/>
                          <a:pt x="309543" y="43622"/>
                          <a:pt x="296604" y="56561"/>
                        </a:cubicBezTo>
                        <a:lnTo>
                          <a:pt x="177359" y="175805"/>
                        </a:lnTo>
                        <a:cubicBezTo>
                          <a:pt x="170889" y="182274"/>
                          <a:pt x="162410" y="185510"/>
                          <a:pt x="153930" y="185510"/>
                        </a:cubicBezTo>
                        <a:lnTo>
                          <a:pt x="153154" y="185188"/>
                        </a:lnTo>
                        <a:lnTo>
                          <a:pt x="152377" y="185510"/>
                        </a:lnTo>
                        <a:cubicBezTo>
                          <a:pt x="143898" y="185510"/>
                          <a:pt x="135419" y="182274"/>
                          <a:pt x="128949" y="175805"/>
                        </a:cubicBezTo>
                        <a:lnTo>
                          <a:pt x="9705" y="56561"/>
                        </a:lnTo>
                        <a:cubicBezTo>
                          <a:pt x="-3235" y="43622"/>
                          <a:pt x="-3235" y="22642"/>
                          <a:pt x="9705" y="9704"/>
                        </a:cubicBezTo>
                        <a:cubicBezTo>
                          <a:pt x="16175" y="3235"/>
                          <a:pt x="24654" y="0"/>
                          <a:pt x="33134" y="0"/>
                        </a:cubicBezTo>
                        <a:close/>
                      </a:path>
                    </a:pathLst>
                  </a:custGeom>
                  <a:solidFill>
                    <a:schemeClr val="accent1"/>
                  </a:solidFill>
                  <a:ln w="25400" cap="flat" cmpd="sng" algn="ctr">
                    <a:noFill/>
                    <a:prstDash val="solid"/>
                  </a:ln>
                  <a:effectLst/>
                </p:spPr>
                <p:txBody>
                  <a:bodyPr rtlCol="0" anchor="ctr"/>
                  <a:lstStyle/>
                  <a:p>
                    <a:pPr algn="ctr" defTabSz="457075">
                      <a:defRPr/>
                    </a:pPr>
                    <a:endParaRPr lang="en-US" sz="1799" kern="0" dirty="0">
                      <a:solidFill>
                        <a:srgbClr val="005073"/>
                      </a:solidFill>
                      <a:latin typeface="CiscoSansTT ExtraLight"/>
                    </a:endParaRPr>
                  </a:p>
                </p:txBody>
              </p:sp>
            </p:grpSp>
            <p:sp>
              <p:nvSpPr>
                <p:cNvPr id="28" name="TextBox 27">
                  <a:extLst>
                    <a:ext uri="{FF2B5EF4-FFF2-40B4-BE49-F238E27FC236}">
                      <a16:creationId xmlns:a16="http://schemas.microsoft.com/office/drawing/2014/main" id="{98A683AE-95A5-43ED-995B-1196127EA777}"/>
                    </a:ext>
                  </a:extLst>
                </p:cNvPr>
                <p:cNvSpPr txBox="1"/>
                <p:nvPr/>
              </p:nvSpPr>
              <p:spPr>
                <a:xfrm>
                  <a:off x="6029378" y="4169035"/>
                  <a:ext cx="1511497" cy="565052"/>
                </a:xfrm>
                <a:prstGeom prst="rect">
                  <a:avLst/>
                </a:prstGeom>
                <a:noFill/>
              </p:spPr>
              <p:txBody>
                <a:bodyPr wrap="square" rtlCol="0" anchor="ctr">
                  <a:spAutoFit/>
                </a:bodyPr>
                <a:lstStyle/>
                <a:p>
                  <a:pPr algn="ctr" defTabSz="457075">
                    <a:defRPr/>
                  </a:pPr>
                  <a:r>
                    <a:rPr lang="en-US" kern="0" dirty="0">
                      <a:solidFill>
                        <a:srgbClr val="00BCEB"/>
                      </a:solidFill>
                      <a:latin typeface="CiscoSansTT ExtraLight"/>
                      <a:ea typeface="CiscoSansTT" charset="0"/>
                      <a:cs typeface="CiscoSansTT" charset="0"/>
                    </a:rPr>
                    <a:t>Security</a:t>
                  </a:r>
                </a:p>
              </p:txBody>
            </p:sp>
            <p:sp>
              <p:nvSpPr>
                <p:cNvPr id="29" name="TextBox 28">
                  <a:extLst>
                    <a:ext uri="{FF2B5EF4-FFF2-40B4-BE49-F238E27FC236}">
                      <a16:creationId xmlns:a16="http://schemas.microsoft.com/office/drawing/2014/main" id="{A717B849-9E45-40AB-883B-93561BD2D702}"/>
                    </a:ext>
                  </a:extLst>
                </p:cNvPr>
                <p:cNvSpPr txBox="1"/>
                <p:nvPr/>
              </p:nvSpPr>
              <p:spPr>
                <a:xfrm>
                  <a:off x="6009733" y="297142"/>
                  <a:ext cx="1678900" cy="565052"/>
                </a:xfrm>
                <a:prstGeom prst="rect">
                  <a:avLst/>
                </a:prstGeom>
                <a:noFill/>
              </p:spPr>
              <p:txBody>
                <a:bodyPr wrap="square" rtlCol="0" anchor="ctr">
                  <a:spAutoFit/>
                </a:bodyPr>
                <a:lstStyle/>
                <a:p>
                  <a:pPr algn="ctr" defTabSz="457075">
                    <a:defRPr/>
                  </a:pPr>
                  <a:r>
                    <a:rPr lang="en-US" kern="0" dirty="0">
                      <a:solidFill>
                        <a:srgbClr val="00BCEB"/>
                      </a:solidFill>
                      <a:latin typeface="CiscoSansTT ExtraLight"/>
                      <a:ea typeface="CiscoSansTT" charset="0"/>
                      <a:cs typeface="CiscoSansTT" charset="0"/>
                    </a:rPr>
                    <a:t>Learning</a:t>
                  </a:r>
                </a:p>
              </p:txBody>
            </p:sp>
          </p:grpSp>
          <p:grpSp>
            <p:nvGrpSpPr>
              <p:cNvPr id="8" name="Group 7">
                <a:extLst>
                  <a:ext uri="{FF2B5EF4-FFF2-40B4-BE49-F238E27FC236}">
                    <a16:creationId xmlns:a16="http://schemas.microsoft.com/office/drawing/2014/main" id="{07425D45-9E54-4299-AB90-806EE80D3162}"/>
                  </a:ext>
                </a:extLst>
              </p:cNvPr>
              <p:cNvGrpSpPr/>
              <p:nvPr/>
            </p:nvGrpSpPr>
            <p:grpSpPr>
              <a:xfrm>
                <a:off x="5926698" y="1335725"/>
                <a:ext cx="1131455" cy="707388"/>
                <a:chOff x="6789455" y="1335725"/>
                <a:chExt cx="1131455" cy="707388"/>
              </a:xfrm>
            </p:grpSpPr>
            <p:grpSp>
              <p:nvGrpSpPr>
                <p:cNvPr id="9" name="Group 8">
                  <a:extLst>
                    <a:ext uri="{FF2B5EF4-FFF2-40B4-BE49-F238E27FC236}">
                      <a16:creationId xmlns:a16="http://schemas.microsoft.com/office/drawing/2014/main" id="{20441B4E-FEF7-4D32-BAE7-D064BEF6C014}"/>
                    </a:ext>
                  </a:extLst>
                </p:cNvPr>
                <p:cNvGrpSpPr/>
                <p:nvPr/>
              </p:nvGrpSpPr>
              <p:grpSpPr>
                <a:xfrm>
                  <a:off x="6789455" y="1335725"/>
                  <a:ext cx="1131455" cy="707388"/>
                  <a:chOff x="1604963" y="409575"/>
                  <a:chExt cx="5895975" cy="3686175"/>
                </a:xfrm>
                <a:solidFill>
                  <a:schemeClr val="bg2"/>
                </a:solidFill>
              </p:grpSpPr>
              <p:sp>
                <p:nvSpPr>
                  <p:cNvPr id="19" name="Rectangle: Rounded Corners 83">
                    <a:extLst>
                      <a:ext uri="{FF2B5EF4-FFF2-40B4-BE49-F238E27FC236}">
                        <a16:creationId xmlns:a16="http://schemas.microsoft.com/office/drawing/2014/main" id="{C60197E5-C943-44D8-9EA2-FA72ACE634E0}"/>
                      </a:ext>
                    </a:extLst>
                  </p:cNvPr>
                  <p:cNvSpPr/>
                  <p:nvPr/>
                </p:nvSpPr>
                <p:spPr>
                  <a:xfrm>
                    <a:off x="1604963" y="2028825"/>
                    <a:ext cx="5895975" cy="128587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sp>
                <p:nvSpPr>
                  <p:cNvPr id="20" name="Rectangle: Rounded Corners 84">
                    <a:extLst>
                      <a:ext uri="{FF2B5EF4-FFF2-40B4-BE49-F238E27FC236}">
                        <a16:creationId xmlns:a16="http://schemas.microsoft.com/office/drawing/2014/main" id="{81D08DF4-BB11-4C3C-8D84-747FC5D52D65}"/>
                      </a:ext>
                    </a:extLst>
                  </p:cNvPr>
                  <p:cNvSpPr/>
                  <p:nvPr/>
                </p:nvSpPr>
                <p:spPr>
                  <a:xfrm>
                    <a:off x="2557464" y="1219200"/>
                    <a:ext cx="4429124" cy="128587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sp>
                <p:nvSpPr>
                  <p:cNvPr id="21" name="Rectangle: Rounded Corners 85">
                    <a:extLst>
                      <a:ext uri="{FF2B5EF4-FFF2-40B4-BE49-F238E27FC236}">
                        <a16:creationId xmlns:a16="http://schemas.microsoft.com/office/drawing/2014/main" id="{D091D6AD-254A-4A9A-BA2B-CB038B991895}"/>
                      </a:ext>
                    </a:extLst>
                  </p:cNvPr>
                  <p:cNvSpPr/>
                  <p:nvPr/>
                </p:nvSpPr>
                <p:spPr>
                  <a:xfrm>
                    <a:off x="4114800" y="409575"/>
                    <a:ext cx="2405063" cy="128587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sp>
                <p:nvSpPr>
                  <p:cNvPr id="22" name="Rectangle: Rounded Corners 89">
                    <a:extLst>
                      <a:ext uri="{FF2B5EF4-FFF2-40B4-BE49-F238E27FC236}">
                        <a16:creationId xmlns:a16="http://schemas.microsoft.com/office/drawing/2014/main" id="{04488B3B-D8F0-48C9-A867-6971ABCBDB7F}"/>
                      </a:ext>
                    </a:extLst>
                  </p:cNvPr>
                  <p:cNvSpPr/>
                  <p:nvPr/>
                </p:nvSpPr>
                <p:spPr>
                  <a:xfrm>
                    <a:off x="2609850" y="2809875"/>
                    <a:ext cx="4357688" cy="128587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grpSp>
            <p:grpSp>
              <p:nvGrpSpPr>
                <p:cNvPr id="10" name="Group 9">
                  <a:extLst>
                    <a:ext uri="{FF2B5EF4-FFF2-40B4-BE49-F238E27FC236}">
                      <a16:creationId xmlns:a16="http://schemas.microsoft.com/office/drawing/2014/main" id="{99B91F09-9FD6-4E45-BAD2-BAEF800BC9D2}"/>
                    </a:ext>
                  </a:extLst>
                </p:cNvPr>
                <p:cNvGrpSpPr/>
                <p:nvPr/>
              </p:nvGrpSpPr>
              <p:grpSpPr>
                <a:xfrm>
                  <a:off x="7058153" y="1614476"/>
                  <a:ext cx="668088" cy="322620"/>
                  <a:chOff x="7058153" y="1614476"/>
                  <a:chExt cx="668088" cy="322620"/>
                </a:xfrm>
              </p:grpSpPr>
              <p:sp>
                <p:nvSpPr>
                  <p:cNvPr id="17" name="Freeform: Shape 81">
                    <a:extLst>
                      <a:ext uri="{FF2B5EF4-FFF2-40B4-BE49-F238E27FC236}">
                        <a16:creationId xmlns:a16="http://schemas.microsoft.com/office/drawing/2014/main" id="{3B07CBC3-F7F3-416B-ABC6-9CEDAF18F7E0}"/>
                      </a:ext>
                    </a:extLst>
                  </p:cNvPr>
                  <p:cNvSpPr/>
                  <p:nvPr/>
                </p:nvSpPr>
                <p:spPr>
                  <a:xfrm>
                    <a:off x="7058153" y="1614476"/>
                    <a:ext cx="668088" cy="322620"/>
                  </a:xfrm>
                  <a:custGeom>
                    <a:avLst/>
                    <a:gdLst>
                      <a:gd name="connsiteX0" fmla="*/ 0 w 3481387"/>
                      <a:gd name="connsiteY0" fmla="*/ 1681162 h 1681162"/>
                      <a:gd name="connsiteX1" fmla="*/ 1766887 w 3481387"/>
                      <a:gd name="connsiteY1" fmla="*/ 823912 h 1681162"/>
                      <a:gd name="connsiteX2" fmla="*/ 3481387 w 3481387"/>
                      <a:gd name="connsiteY2" fmla="*/ 0 h 1681162"/>
                      <a:gd name="connsiteX0" fmla="*/ 0 w 3481387"/>
                      <a:gd name="connsiteY0" fmla="*/ 1681162 h 1681162"/>
                      <a:gd name="connsiteX1" fmla="*/ 1766887 w 3481387"/>
                      <a:gd name="connsiteY1" fmla="*/ 838199 h 1681162"/>
                      <a:gd name="connsiteX2" fmla="*/ 3481387 w 3481387"/>
                      <a:gd name="connsiteY2"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Lst>
                    <a:ahLst/>
                    <a:cxnLst>
                      <a:cxn ang="0">
                        <a:pos x="connsiteX0" y="connsiteY0"/>
                      </a:cxn>
                      <a:cxn ang="0">
                        <a:pos x="connsiteX1" y="connsiteY1"/>
                      </a:cxn>
                    </a:cxnLst>
                    <a:rect l="l" t="t" r="r" b="b"/>
                    <a:pathLst>
                      <a:path w="3481387" h="1681162">
                        <a:moveTo>
                          <a:pt x="0" y="1681162"/>
                        </a:moveTo>
                        <a:cubicBezTo>
                          <a:pt x="1979612" y="1644650"/>
                          <a:pt x="1577975" y="7937"/>
                          <a:pt x="3481387" y="0"/>
                        </a:cubicBezTo>
                      </a:path>
                    </a:pathLst>
                  </a:custGeom>
                  <a:noFill/>
                  <a:ln w="47625"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sp>
                <p:nvSpPr>
                  <p:cNvPr id="18" name="Freeform: Shape 82">
                    <a:extLst>
                      <a:ext uri="{FF2B5EF4-FFF2-40B4-BE49-F238E27FC236}">
                        <a16:creationId xmlns:a16="http://schemas.microsoft.com/office/drawing/2014/main" id="{16BF93F3-30FD-4796-B55B-E745BED1E7A1}"/>
                      </a:ext>
                    </a:extLst>
                  </p:cNvPr>
                  <p:cNvSpPr/>
                  <p:nvPr/>
                </p:nvSpPr>
                <p:spPr>
                  <a:xfrm flipH="1">
                    <a:off x="7058153" y="1614476"/>
                    <a:ext cx="668088" cy="322620"/>
                  </a:xfrm>
                  <a:custGeom>
                    <a:avLst/>
                    <a:gdLst>
                      <a:gd name="connsiteX0" fmla="*/ 0 w 3481387"/>
                      <a:gd name="connsiteY0" fmla="*/ 1681162 h 1681162"/>
                      <a:gd name="connsiteX1" fmla="*/ 1766887 w 3481387"/>
                      <a:gd name="connsiteY1" fmla="*/ 823912 h 1681162"/>
                      <a:gd name="connsiteX2" fmla="*/ 3481387 w 3481387"/>
                      <a:gd name="connsiteY2" fmla="*/ 0 h 1681162"/>
                      <a:gd name="connsiteX0" fmla="*/ 0 w 3481387"/>
                      <a:gd name="connsiteY0" fmla="*/ 1681162 h 1681162"/>
                      <a:gd name="connsiteX1" fmla="*/ 1766887 w 3481387"/>
                      <a:gd name="connsiteY1" fmla="*/ 838199 h 1681162"/>
                      <a:gd name="connsiteX2" fmla="*/ 3481387 w 3481387"/>
                      <a:gd name="connsiteY2"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Lst>
                    <a:ahLst/>
                    <a:cxnLst>
                      <a:cxn ang="0">
                        <a:pos x="connsiteX0" y="connsiteY0"/>
                      </a:cxn>
                      <a:cxn ang="0">
                        <a:pos x="connsiteX1" y="connsiteY1"/>
                      </a:cxn>
                    </a:cxnLst>
                    <a:rect l="l" t="t" r="r" b="b"/>
                    <a:pathLst>
                      <a:path w="3481387" h="1681162">
                        <a:moveTo>
                          <a:pt x="0" y="1681162"/>
                        </a:moveTo>
                        <a:cubicBezTo>
                          <a:pt x="1979612" y="1644650"/>
                          <a:pt x="1577975" y="7937"/>
                          <a:pt x="3481387" y="0"/>
                        </a:cubicBezTo>
                      </a:path>
                    </a:pathLst>
                  </a:custGeom>
                  <a:noFill/>
                  <a:ln w="47625"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grpSp>
            <p:grpSp>
              <p:nvGrpSpPr>
                <p:cNvPr id="11" name="Group 10">
                  <a:extLst>
                    <a:ext uri="{FF2B5EF4-FFF2-40B4-BE49-F238E27FC236}">
                      <a16:creationId xmlns:a16="http://schemas.microsoft.com/office/drawing/2014/main" id="{9F83E89E-B7D5-4CF0-8058-4723B6DC03A1}"/>
                    </a:ext>
                  </a:extLst>
                </p:cNvPr>
                <p:cNvGrpSpPr/>
                <p:nvPr/>
              </p:nvGrpSpPr>
              <p:grpSpPr>
                <a:xfrm>
                  <a:off x="7108419" y="1689100"/>
                  <a:ext cx="586748" cy="173372"/>
                  <a:chOff x="3267075" y="2209800"/>
                  <a:chExt cx="3057525" cy="938213"/>
                </a:xfrm>
              </p:grpSpPr>
              <p:cxnSp>
                <p:nvCxnSpPr>
                  <p:cNvPr id="15" name="Straight Connector 14">
                    <a:extLst>
                      <a:ext uri="{FF2B5EF4-FFF2-40B4-BE49-F238E27FC236}">
                        <a16:creationId xmlns:a16="http://schemas.microsoft.com/office/drawing/2014/main" id="{4B139E84-EBF6-4A16-ACF0-1BD7AAA797B8}"/>
                      </a:ext>
                    </a:extLst>
                  </p:cNvPr>
                  <p:cNvCxnSpPr/>
                  <p:nvPr/>
                </p:nvCxnSpPr>
                <p:spPr>
                  <a:xfrm>
                    <a:off x="3267075" y="2209800"/>
                    <a:ext cx="0" cy="938213"/>
                  </a:xfrm>
                  <a:prstGeom prst="line">
                    <a:avLst/>
                  </a:prstGeom>
                  <a:noFill/>
                  <a:ln w="47625"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FCFE8790-435A-4863-AE91-F4B9C7274891}"/>
                      </a:ext>
                    </a:extLst>
                  </p:cNvPr>
                  <p:cNvCxnSpPr/>
                  <p:nvPr/>
                </p:nvCxnSpPr>
                <p:spPr>
                  <a:xfrm>
                    <a:off x="6324600" y="2209800"/>
                    <a:ext cx="0" cy="938213"/>
                  </a:xfrm>
                  <a:prstGeom prst="line">
                    <a:avLst/>
                  </a:prstGeom>
                  <a:noFill/>
                  <a:ln w="47625"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2" name="Group 11">
                  <a:extLst>
                    <a:ext uri="{FF2B5EF4-FFF2-40B4-BE49-F238E27FC236}">
                      <a16:creationId xmlns:a16="http://schemas.microsoft.com/office/drawing/2014/main" id="{F58F0BBD-D521-425D-AE53-01FD66248B8C}"/>
                    </a:ext>
                  </a:extLst>
                </p:cNvPr>
                <p:cNvGrpSpPr/>
                <p:nvPr/>
              </p:nvGrpSpPr>
              <p:grpSpPr>
                <a:xfrm>
                  <a:off x="7215350" y="1716088"/>
                  <a:ext cx="372886" cy="119396"/>
                  <a:chOff x="3267075" y="2209800"/>
                  <a:chExt cx="3057525" cy="938213"/>
                </a:xfrm>
              </p:grpSpPr>
              <p:cxnSp>
                <p:nvCxnSpPr>
                  <p:cNvPr id="13" name="Straight Connector 12">
                    <a:extLst>
                      <a:ext uri="{FF2B5EF4-FFF2-40B4-BE49-F238E27FC236}">
                        <a16:creationId xmlns:a16="http://schemas.microsoft.com/office/drawing/2014/main" id="{8EF1380A-8813-4E84-B7D4-DF4828841765}"/>
                      </a:ext>
                    </a:extLst>
                  </p:cNvPr>
                  <p:cNvCxnSpPr/>
                  <p:nvPr/>
                </p:nvCxnSpPr>
                <p:spPr>
                  <a:xfrm>
                    <a:off x="3267075" y="2209800"/>
                    <a:ext cx="0" cy="938213"/>
                  </a:xfrm>
                  <a:prstGeom prst="line">
                    <a:avLst/>
                  </a:prstGeom>
                  <a:noFill/>
                  <a:ln w="47625"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317E1D55-739C-4199-9161-3E0A07377BC9}"/>
                      </a:ext>
                    </a:extLst>
                  </p:cNvPr>
                  <p:cNvCxnSpPr/>
                  <p:nvPr/>
                </p:nvCxnSpPr>
                <p:spPr>
                  <a:xfrm>
                    <a:off x="6324600" y="2209800"/>
                    <a:ext cx="0" cy="938213"/>
                  </a:xfrm>
                  <a:prstGeom prst="line">
                    <a:avLst/>
                  </a:prstGeom>
                  <a:noFill/>
                  <a:ln w="47625"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grpSp>
          </p:grpSp>
        </p:grpSp>
        <p:sp>
          <p:nvSpPr>
            <p:cNvPr id="54" name="Rectangle 53">
              <a:extLst>
                <a:ext uri="{FF2B5EF4-FFF2-40B4-BE49-F238E27FC236}">
                  <a16:creationId xmlns:a16="http://schemas.microsoft.com/office/drawing/2014/main" id="{EA3F9CA7-3285-4B1E-83C7-CE2A78A4C0A6}"/>
                </a:ext>
              </a:extLst>
            </p:cNvPr>
            <p:cNvSpPr/>
            <p:nvPr/>
          </p:nvSpPr>
          <p:spPr>
            <a:xfrm>
              <a:off x="8494160" y="1479635"/>
              <a:ext cx="1582057" cy="533480"/>
            </a:xfrm>
            <a:prstGeom prst="rect">
              <a:avLst/>
            </a:prstGeom>
          </p:spPr>
          <p:txBody>
            <a:bodyPr wrap="none">
              <a:spAutoFit/>
            </a:bodyPr>
            <a:lstStyle/>
            <a:p>
              <a:pPr algn="ctr" defTabSz="457189">
                <a:defRPr/>
              </a:pPr>
              <a:r>
                <a:rPr lang="en-US" sz="2000" dirty="0">
                  <a:solidFill>
                    <a:srgbClr val="282828"/>
                  </a:solidFill>
                  <a:latin typeface="CiscoSansTT" panose="020B0503020201020303" pitchFamily="34" charset="0"/>
                  <a:cs typeface="CiscoSansTT" panose="020B0503020201020303" pitchFamily="34" charset="0"/>
                </a:rPr>
                <a:t>Network</a:t>
              </a:r>
            </a:p>
          </p:txBody>
        </p:sp>
      </p:grpSp>
      <p:sp>
        <p:nvSpPr>
          <p:cNvPr id="107" name="Rectangle 106">
            <a:extLst>
              <a:ext uri="{FF2B5EF4-FFF2-40B4-BE49-F238E27FC236}">
                <a16:creationId xmlns:a16="http://schemas.microsoft.com/office/drawing/2014/main" id="{D35D34EE-6765-4CD0-A814-EF9326F72AD3}"/>
              </a:ext>
            </a:extLst>
          </p:cNvPr>
          <p:cNvSpPr/>
          <p:nvPr/>
        </p:nvSpPr>
        <p:spPr>
          <a:xfrm>
            <a:off x="4557188" y="991923"/>
            <a:ext cx="1263166" cy="35525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342900"/>
            <a:endParaRPr lang="en-US" sz="900" dirty="0">
              <a:solidFill>
                <a:srgbClr val="FFFFFF"/>
              </a:solidFill>
              <a:latin typeface="CiscoSansTT ExtraLight"/>
            </a:endParaRPr>
          </a:p>
        </p:txBody>
      </p:sp>
      <p:grpSp>
        <p:nvGrpSpPr>
          <p:cNvPr id="102" name="Group 101">
            <a:extLst>
              <a:ext uri="{FF2B5EF4-FFF2-40B4-BE49-F238E27FC236}">
                <a16:creationId xmlns:a16="http://schemas.microsoft.com/office/drawing/2014/main" id="{4F0CB8C2-B280-47AC-A089-BCFF4960FA33}"/>
              </a:ext>
            </a:extLst>
          </p:cNvPr>
          <p:cNvGrpSpPr/>
          <p:nvPr/>
        </p:nvGrpSpPr>
        <p:grpSpPr>
          <a:xfrm>
            <a:off x="4636639" y="1880719"/>
            <a:ext cx="1082732" cy="1943024"/>
            <a:chOff x="5350857" y="2076168"/>
            <a:chExt cx="1443643" cy="2590698"/>
          </a:xfrm>
        </p:grpSpPr>
        <p:sp>
          <p:nvSpPr>
            <p:cNvPr id="55" name="TextBox 54">
              <a:extLst>
                <a:ext uri="{FF2B5EF4-FFF2-40B4-BE49-F238E27FC236}">
                  <a16:creationId xmlns:a16="http://schemas.microsoft.com/office/drawing/2014/main" id="{3013C15B-2745-45D6-A6AE-0B88853E9601}"/>
                </a:ext>
              </a:extLst>
            </p:cNvPr>
            <p:cNvSpPr txBox="1"/>
            <p:nvPr/>
          </p:nvSpPr>
          <p:spPr>
            <a:xfrm>
              <a:off x="5350857" y="2076168"/>
              <a:ext cx="1418387" cy="1418387"/>
            </a:xfrm>
            <a:prstGeom prst="rect">
              <a:avLst/>
            </a:prstGeom>
            <a:noFill/>
          </p:spPr>
          <p:txBody>
            <a:bodyPr wrap="square" rtlCol="0">
              <a:prstTxWarp prst="textArchUp">
                <a:avLst/>
              </a:prstTxWarp>
              <a:spAutoFit/>
            </a:bodyPr>
            <a:lstStyle/>
            <a:p>
              <a:pPr algn="ctr" defTabSz="457189">
                <a:lnSpc>
                  <a:spcPct val="90000"/>
                </a:lnSpc>
                <a:spcBef>
                  <a:spcPts val="450"/>
                </a:spcBef>
                <a:defRPr/>
              </a:pPr>
              <a:r>
                <a:rPr lang="en-US" sz="1400" b="1" dirty="0">
                  <a:solidFill>
                    <a:srgbClr val="005073"/>
                  </a:solidFill>
                  <a:latin typeface="CiscoSansTT ExtraLight"/>
                  <a:ea typeface="Arial" charset="0"/>
                  <a:cs typeface="Arial" charset="0"/>
                </a:rPr>
                <a:t>Business goals</a:t>
              </a:r>
            </a:p>
          </p:txBody>
        </p:sp>
        <p:sp>
          <p:nvSpPr>
            <p:cNvPr id="56" name="TextBox 55">
              <a:extLst>
                <a:ext uri="{FF2B5EF4-FFF2-40B4-BE49-F238E27FC236}">
                  <a16:creationId xmlns:a16="http://schemas.microsoft.com/office/drawing/2014/main" id="{8AA003FE-4079-4618-BA80-10CDCF91B2B6}"/>
                </a:ext>
              </a:extLst>
            </p:cNvPr>
            <p:cNvSpPr txBox="1"/>
            <p:nvPr/>
          </p:nvSpPr>
          <p:spPr>
            <a:xfrm>
              <a:off x="5376113" y="3248479"/>
              <a:ext cx="1418387" cy="1418387"/>
            </a:xfrm>
            <a:prstGeom prst="rect">
              <a:avLst/>
            </a:prstGeom>
            <a:noFill/>
          </p:spPr>
          <p:txBody>
            <a:bodyPr wrap="square" rtlCol="0">
              <a:prstTxWarp prst="textArchDown">
                <a:avLst/>
              </a:prstTxWarp>
              <a:spAutoFit/>
            </a:bodyPr>
            <a:lstStyle/>
            <a:p>
              <a:pPr algn="ctr" defTabSz="457189">
                <a:lnSpc>
                  <a:spcPct val="90000"/>
                </a:lnSpc>
                <a:spcBef>
                  <a:spcPts val="450"/>
                </a:spcBef>
                <a:defRPr/>
              </a:pPr>
              <a:r>
                <a:rPr lang="en-US" sz="1400" b="1" dirty="0">
                  <a:solidFill>
                    <a:srgbClr val="005073"/>
                  </a:solidFill>
                  <a:latin typeface="CiscoSansTT ExtraLight"/>
                  <a:ea typeface="Arial" charset="0"/>
                  <a:cs typeface="Arial" charset="0"/>
                </a:rPr>
                <a:t>Insights</a:t>
              </a:r>
            </a:p>
          </p:txBody>
        </p:sp>
        <p:grpSp>
          <p:nvGrpSpPr>
            <p:cNvPr id="58" name="Group 57">
              <a:extLst>
                <a:ext uri="{FF2B5EF4-FFF2-40B4-BE49-F238E27FC236}">
                  <a16:creationId xmlns:a16="http://schemas.microsoft.com/office/drawing/2014/main" id="{B239E26F-13D0-459F-B09A-7C05C05B06BA}"/>
                </a:ext>
              </a:extLst>
            </p:cNvPr>
            <p:cNvGrpSpPr/>
            <p:nvPr/>
          </p:nvGrpSpPr>
          <p:grpSpPr>
            <a:xfrm>
              <a:off x="5630524" y="2306415"/>
              <a:ext cx="929027" cy="929027"/>
              <a:chOff x="4426496" y="1742439"/>
              <a:chExt cx="785866" cy="785866"/>
            </a:xfrm>
          </p:grpSpPr>
          <p:sp>
            <p:nvSpPr>
              <p:cNvPr id="59" name="Oval 58">
                <a:extLst>
                  <a:ext uri="{FF2B5EF4-FFF2-40B4-BE49-F238E27FC236}">
                    <a16:creationId xmlns:a16="http://schemas.microsoft.com/office/drawing/2014/main" id="{976DEB68-3EC6-451C-8DC1-CA07A77B1BEC}"/>
                  </a:ext>
                </a:extLst>
              </p:cNvPr>
              <p:cNvSpPr/>
              <p:nvPr/>
            </p:nvSpPr>
            <p:spPr>
              <a:xfrm>
                <a:off x="4426496" y="1742439"/>
                <a:ext cx="785866" cy="78586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b="1" dirty="0">
                  <a:solidFill>
                    <a:srgbClr val="005073"/>
                  </a:solidFill>
                  <a:latin typeface="CiscoSansTT ExtraLight"/>
                </a:endParaRPr>
              </a:p>
            </p:txBody>
          </p:sp>
          <p:sp>
            <p:nvSpPr>
              <p:cNvPr id="60" name="Isosceles Triangle 14">
                <a:extLst>
                  <a:ext uri="{FF2B5EF4-FFF2-40B4-BE49-F238E27FC236}">
                    <a16:creationId xmlns:a16="http://schemas.microsoft.com/office/drawing/2014/main" id="{22BA9615-46E8-49C1-91F2-1A5B66399B13}"/>
                  </a:ext>
                </a:extLst>
              </p:cNvPr>
              <p:cNvSpPr/>
              <p:nvPr/>
            </p:nvSpPr>
            <p:spPr>
              <a:xfrm rot="5400000">
                <a:off x="4616598" y="2000096"/>
                <a:ext cx="508932" cy="27055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noFill/>
              <a:ln w="3175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b="1" dirty="0">
                  <a:solidFill>
                    <a:srgbClr val="005073"/>
                  </a:solidFill>
                  <a:latin typeface="CiscoSansTT ExtraLight"/>
                </a:endParaRPr>
              </a:p>
            </p:txBody>
          </p:sp>
        </p:grpSp>
        <p:grpSp>
          <p:nvGrpSpPr>
            <p:cNvPr id="61" name="Group 60">
              <a:extLst>
                <a:ext uri="{FF2B5EF4-FFF2-40B4-BE49-F238E27FC236}">
                  <a16:creationId xmlns:a16="http://schemas.microsoft.com/office/drawing/2014/main" id="{EAD62E03-D9A5-47A7-93E4-3A2A6993203D}"/>
                </a:ext>
              </a:extLst>
            </p:cNvPr>
            <p:cNvGrpSpPr/>
            <p:nvPr/>
          </p:nvGrpSpPr>
          <p:grpSpPr>
            <a:xfrm rot="10800000">
              <a:off x="5630524" y="3479331"/>
              <a:ext cx="929027" cy="929027"/>
              <a:chOff x="4426496" y="1742439"/>
              <a:chExt cx="785866" cy="785866"/>
            </a:xfrm>
          </p:grpSpPr>
          <p:sp>
            <p:nvSpPr>
              <p:cNvPr id="62" name="Oval 61">
                <a:extLst>
                  <a:ext uri="{FF2B5EF4-FFF2-40B4-BE49-F238E27FC236}">
                    <a16:creationId xmlns:a16="http://schemas.microsoft.com/office/drawing/2014/main" id="{CF0FC975-A24A-476F-8BB4-A14E571AC505}"/>
                  </a:ext>
                </a:extLst>
              </p:cNvPr>
              <p:cNvSpPr/>
              <p:nvPr/>
            </p:nvSpPr>
            <p:spPr>
              <a:xfrm>
                <a:off x="4426496" y="1742439"/>
                <a:ext cx="785866" cy="78586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b="1" dirty="0">
                  <a:solidFill>
                    <a:srgbClr val="005073"/>
                  </a:solidFill>
                  <a:latin typeface="CiscoSansTT ExtraLight"/>
                </a:endParaRPr>
              </a:p>
            </p:txBody>
          </p:sp>
          <p:sp>
            <p:nvSpPr>
              <p:cNvPr id="63" name="Isosceles Triangle 14">
                <a:extLst>
                  <a:ext uri="{FF2B5EF4-FFF2-40B4-BE49-F238E27FC236}">
                    <a16:creationId xmlns:a16="http://schemas.microsoft.com/office/drawing/2014/main" id="{5E344AED-3458-4E6D-9476-642A0D6F1280}"/>
                  </a:ext>
                </a:extLst>
              </p:cNvPr>
              <p:cNvSpPr/>
              <p:nvPr/>
            </p:nvSpPr>
            <p:spPr>
              <a:xfrm rot="5400000">
                <a:off x="4616598" y="2000096"/>
                <a:ext cx="508932" cy="270552"/>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noFill/>
              <a:ln w="3175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b="1" dirty="0">
                  <a:solidFill>
                    <a:srgbClr val="005073"/>
                  </a:solidFill>
                  <a:latin typeface="CiscoSansTT ExtraLight"/>
                </a:endParaRPr>
              </a:p>
            </p:txBody>
          </p:sp>
        </p:grpSp>
      </p:grpSp>
      <p:sp>
        <p:nvSpPr>
          <p:cNvPr id="57" name="Rectangle: Rounded Corners 16">
            <a:extLst>
              <a:ext uri="{FF2B5EF4-FFF2-40B4-BE49-F238E27FC236}">
                <a16:creationId xmlns:a16="http://schemas.microsoft.com/office/drawing/2014/main" id="{E4DEF26E-1965-4359-BC4A-35ADB4AEE14B}"/>
              </a:ext>
            </a:extLst>
          </p:cNvPr>
          <p:cNvSpPr/>
          <p:nvPr/>
        </p:nvSpPr>
        <p:spPr>
          <a:xfrm>
            <a:off x="-3707" y="4487079"/>
            <a:ext cx="9149971" cy="672936"/>
          </a:xfrm>
          <a:prstGeom prst="roundRect">
            <a:avLst>
              <a:gd name="adj" fmla="val 0"/>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2400" dirty="0">
                <a:solidFill>
                  <a:srgbClr val="FFFFFF"/>
                </a:solidFill>
                <a:latin typeface="CiscoSansTT ExtraLight"/>
              </a:rPr>
              <a:t>Powered by intent, informed by context</a:t>
            </a:r>
          </a:p>
        </p:txBody>
      </p:sp>
    </p:spTree>
    <p:extLst>
      <p:ext uri="{BB962C8B-B14F-4D97-AF65-F5344CB8AC3E}">
        <p14:creationId xmlns:p14="http://schemas.microsoft.com/office/powerpoint/2010/main" val="336132382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100" name="Picture 4" descr="T:\AR3453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26480" y="1194154"/>
            <a:ext cx="3017520" cy="39493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8" name="Picture 2" descr="T:\HAL28550.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 y="1195118"/>
            <a:ext cx="3017521" cy="39483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9" name="Picture 3" descr="T:\MMH0069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17519" y="1194248"/>
            <a:ext cx="3108961" cy="39502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Cisco Customer Experience experts will help you meet these challenges with confidence</a:t>
            </a:r>
          </a:p>
        </p:txBody>
      </p:sp>
      <p:grpSp>
        <p:nvGrpSpPr>
          <p:cNvPr id="12" name="Group 11"/>
          <p:cNvGrpSpPr/>
          <p:nvPr/>
        </p:nvGrpSpPr>
        <p:grpSpPr>
          <a:xfrm>
            <a:off x="271781" y="3971950"/>
            <a:ext cx="8595994" cy="600513"/>
            <a:chOff x="546418" y="3848797"/>
            <a:chExt cx="8046720" cy="600513"/>
          </a:xfrm>
        </p:grpSpPr>
        <p:sp>
          <p:nvSpPr>
            <p:cNvPr id="4" name="Rectangle: Rounded Corners 13">
              <a:extLst>
                <a:ext uri="{FF2B5EF4-FFF2-40B4-BE49-F238E27FC236}">
                  <a16:creationId xmlns:a16="http://schemas.microsoft.com/office/drawing/2014/main" id="{5E1C0911-03AA-4C7F-BF79-530C9706FE2B}"/>
                </a:ext>
              </a:extLst>
            </p:cNvPr>
            <p:cNvSpPr/>
            <p:nvPr/>
          </p:nvSpPr>
          <p:spPr>
            <a:xfrm>
              <a:off x="546418" y="3848797"/>
              <a:ext cx="8046720" cy="600513"/>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BAB18"/>
                </a:solidFill>
                <a:effectLst/>
                <a:uLnTx/>
                <a:uFillTx/>
                <a:latin typeface="CiscoSansTT ExtraLight"/>
                <a:ea typeface="ＭＳ Ｐゴシック" charset="0"/>
                <a:cs typeface="+mn-cs"/>
              </a:endParaRPr>
            </a:p>
          </p:txBody>
        </p:sp>
        <p:cxnSp>
          <p:nvCxnSpPr>
            <p:cNvPr id="5" name="Straight Connector 4">
              <a:extLst>
                <a:ext uri="{FF2B5EF4-FFF2-40B4-BE49-F238E27FC236}">
                  <a16:creationId xmlns:a16="http://schemas.microsoft.com/office/drawing/2014/main" id="{B4E49589-699E-491B-A052-FACB49DC5699}"/>
                </a:ext>
              </a:extLst>
            </p:cNvPr>
            <p:cNvCxnSpPr>
              <a:cxnSpLocks/>
            </p:cNvCxnSpPr>
            <p:nvPr/>
          </p:nvCxnSpPr>
          <p:spPr>
            <a:xfrm>
              <a:off x="2507280" y="4030846"/>
              <a:ext cx="0" cy="211015"/>
            </a:xfrm>
            <a:prstGeom prst="line">
              <a:avLst/>
            </a:prstGeom>
            <a:noFill/>
            <a:ln w="9525" cap="rnd" cmpd="sng" algn="ctr">
              <a:solidFill>
                <a:srgbClr val="FFFFFF"/>
              </a:solidFill>
              <a:prstDash val="solid"/>
            </a:ln>
            <a:effectLst/>
          </p:spPr>
        </p:cxnSp>
        <p:sp>
          <p:nvSpPr>
            <p:cNvPr id="6" name="TextBox 5">
              <a:extLst>
                <a:ext uri="{FF2B5EF4-FFF2-40B4-BE49-F238E27FC236}">
                  <a16:creationId xmlns:a16="http://schemas.microsoft.com/office/drawing/2014/main" id="{37D80567-CBBB-4FE5-AAA1-0D416120EFF5}"/>
                </a:ext>
              </a:extLst>
            </p:cNvPr>
            <p:cNvSpPr txBox="1"/>
            <p:nvPr/>
          </p:nvSpPr>
          <p:spPr>
            <a:xfrm>
              <a:off x="2668018" y="3908988"/>
              <a:ext cx="1513619" cy="480131"/>
            </a:xfrm>
            <a:prstGeom prst="rect">
              <a:avLst/>
            </a:prstGeom>
            <a:noFill/>
          </p:spPr>
          <p:txBody>
            <a:bodyPr wrap="square" rtlCol="0" anchor="ctr" anchorCtr="1">
              <a:spAutoFit/>
            </a:bodyPr>
            <a:lstStyle/>
            <a:p>
              <a:pPr marL="0" marR="0" lvl="0" indent="0" algn="ctr" defTabSz="1083514"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rPr>
                <a:t>Reduce risk and disruption </a:t>
              </a:r>
            </a:p>
          </p:txBody>
        </p:sp>
        <p:sp>
          <p:nvSpPr>
            <p:cNvPr id="7" name="TextBox 6">
              <a:extLst>
                <a:ext uri="{FF2B5EF4-FFF2-40B4-BE49-F238E27FC236}">
                  <a16:creationId xmlns:a16="http://schemas.microsoft.com/office/drawing/2014/main" id="{E357AF66-4EB0-4401-B5EB-D02AB7D0E185}"/>
                </a:ext>
              </a:extLst>
            </p:cNvPr>
            <p:cNvSpPr txBox="1"/>
            <p:nvPr/>
          </p:nvSpPr>
          <p:spPr>
            <a:xfrm>
              <a:off x="6599784" y="3908988"/>
              <a:ext cx="1889602" cy="480131"/>
            </a:xfrm>
            <a:prstGeom prst="rect">
              <a:avLst/>
            </a:prstGeom>
            <a:noFill/>
          </p:spPr>
          <p:txBody>
            <a:bodyPr wrap="square" rtlCol="0" anchor="ctr" anchorCtr="1">
              <a:spAutoFit/>
            </a:bodyPr>
            <a:lstStyle/>
            <a:p>
              <a:pPr marL="0" marR="0" lvl="0" indent="0" algn="ctr" defTabSz="1083514"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rPr>
                <a:t>Mitigate threats and improve security </a:t>
              </a:r>
            </a:p>
          </p:txBody>
        </p:sp>
        <p:sp>
          <p:nvSpPr>
            <p:cNvPr id="8" name="TextBox 7">
              <a:extLst>
                <a:ext uri="{FF2B5EF4-FFF2-40B4-BE49-F238E27FC236}">
                  <a16:creationId xmlns:a16="http://schemas.microsoft.com/office/drawing/2014/main" id="{DC51B00F-9DE7-451C-BD52-0453BE967F67}"/>
                </a:ext>
              </a:extLst>
            </p:cNvPr>
            <p:cNvSpPr txBox="1"/>
            <p:nvPr/>
          </p:nvSpPr>
          <p:spPr>
            <a:xfrm>
              <a:off x="702390" y="3908988"/>
              <a:ext cx="1644152" cy="480131"/>
            </a:xfrm>
            <a:prstGeom prst="rect">
              <a:avLst/>
            </a:prstGeom>
            <a:noFill/>
          </p:spPr>
          <p:txBody>
            <a:bodyPr wrap="square" rtlCol="0" anchor="ctr" anchorCtr="1">
              <a:spAutoFit/>
            </a:bodyPr>
            <a:lstStyle/>
            <a:p>
              <a:pPr marL="0" marR="0" lvl="0" indent="0" algn="ctr" defTabSz="1083514"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rPr>
                <a:t>Innovate faster and stay competitive</a:t>
              </a:r>
            </a:p>
          </p:txBody>
        </p:sp>
        <p:sp>
          <p:nvSpPr>
            <p:cNvPr id="9" name="TextBox 8">
              <a:extLst>
                <a:ext uri="{FF2B5EF4-FFF2-40B4-BE49-F238E27FC236}">
                  <a16:creationId xmlns:a16="http://schemas.microsoft.com/office/drawing/2014/main" id="{71F2D3AF-00D8-4437-8187-8E6AC27B1ED1}"/>
                </a:ext>
              </a:extLst>
            </p:cNvPr>
            <p:cNvSpPr txBox="1"/>
            <p:nvPr/>
          </p:nvSpPr>
          <p:spPr>
            <a:xfrm>
              <a:off x="4503113" y="3908988"/>
              <a:ext cx="1775194" cy="480131"/>
            </a:xfrm>
            <a:prstGeom prst="rect">
              <a:avLst/>
            </a:prstGeom>
            <a:noFill/>
          </p:spPr>
          <p:txBody>
            <a:bodyPr wrap="square" rtlCol="0" anchor="ctr" anchorCtr="1">
              <a:spAutoFit/>
            </a:bodyPr>
            <a:lstStyle/>
            <a:p>
              <a:pPr marL="0" marR="0" lvl="0" indent="0" algn="ctr" defTabSz="1083514"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rPr>
                <a:t>Increase ROI for faster time to value </a:t>
              </a:r>
            </a:p>
          </p:txBody>
        </p:sp>
        <p:cxnSp>
          <p:nvCxnSpPr>
            <p:cNvPr id="10" name="Straight Connector 9">
              <a:extLst>
                <a:ext uri="{FF2B5EF4-FFF2-40B4-BE49-F238E27FC236}">
                  <a16:creationId xmlns:a16="http://schemas.microsoft.com/office/drawing/2014/main" id="{B4E49589-699E-491B-A052-FACB49DC5699}"/>
                </a:ext>
              </a:extLst>
            </p:cNvPr>
            <p:cNvCxnSpPr>
              <a:cxnSpLocks/>
            </p:cNvCxnSpPr>
            <p:nvPr/>
          </p:nvCxnSpPr>
          <p:spPr>
            <a:xfrm>
              <a:off x="4342375" y="4030846"/>
              <a:ext cx="0" cy="211015"/>
            </a:xfrm>
            <a:prstGeom prst="line">
              <a:avLst/>
            </a:prstGeom>
            <a:noFill/>
            <a:ln w="9525" cap="rnd" cmpd="sng" algn="ctr">
              <a:solidFill>
                <a:srgbClr val="FFFFFF"/>
              </a:solidFill>
              <a:prstDash val="solid"/>
            </a:ln>
            <a:effectLst/>
          </p:spPr>
        </p:cxnSp>
        <p:cxnSp>
          <p:nvCxnSpPr>
            <p:cNvPr id="11" name="Straight Connector 10">
              <a:extLst>
                <a:ext uri="{FF2B5EF4-FFF2-40B4-BE49-F238E27FC236}">
                  <a16:creationId xmlns:a16="http://schemas.microsoft.com/office/drawing/2014/main" id="{B4E49589-699E-491B-A052-FACB49DC5699}"/>
                </a:ext>
              </a:extLst>
            </p:cNvPr>
            <p:cNvCxnSpPr>
              <a:cxnSpLocks/>
            </p:cNvCxnSpPr>
            <p:nvPr/>
          </p:nvCxnSpPr>
          <p:spPr>
            <a:xfrm>
              <a:off x="6439045" y="4030846"/>
              <a:ext cx="0" cy="211015"/>
            </a:xfrm>
            <a:prstGeom prst="line">
              <a:avLst/>
            </a:prstGeom>
            <a:noFill/>
            <a:ln w="9525" cap="rnd" cmpd="sng" algn="ctr">
              <a:solidFill>
                <a:srgbClr val="FFFFFF"/>
              </a:solidFill>
              <a:prstDash val="solid"/>
            </a:ln>
            <a:effectLst/>
          </p:spPr>
        </p:cxnSp>
      </p:grpSp>
    </p:spTree>
    <p:extLst>
      <p:ext uri="{BB962C8B-B14F-4D97-AF65-F5344CB8AC3E}">
        <p14:creationId xmlns:p14="http://schemas.microsoft.com/office/powerpoint/2010/main" val="238686905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TextBox 56"/>
          <p:cNvSpPr txBox="1"/>
          <p:nvPr/>
        </p:nvSpPr>
        <p:spPr>
          <a:xfrm>
            <a:off x="217713" y="4360593"/>
            <a:ext cx="3242669" cy="685572"/>
          </a:xfrm>
          <a:prstGeom prst="rect">
            <a:avLst/>
          </a:prstGeom>
          <a:solidFill>
            <a:schemeClr val="bg2"/>
          </a:solidFill>
          <a:ln>
            <a:noFill/>
          </a:ln>
        </p:spPr>
        <p:txBody>
          <a:bodyPr anchor="ctr"/>
          <a:lstStyle>
            <a:defPPr>
              <a:defRPr lang="en-US"/>
            </a:defPPr>
            <a:lvl1pPr marR="0" lvl="0" indent="0" algn="ctr" defTabSz="912261" fontAlgn="base">
              <a:lnSpc>
                <a:spcPct val="100000"/>
              </a:lnSpc>
              <a:spcBef>
                <a:spcPct val="0"/>
              </a:spcBef>
              <a:spcAft>
                <a:spcPct val="0"/>
              </a:spcAft>
              <a:buClrTx/>
              <a:buSzTx/>
              <a:buFontTx/>
              <a:buNone/>
              <a:tabLst/>
              <a:defRPr sz="2670" b="0" i="0" u="none">
                <a:solidFill>
                  <a:srgbClr val="005073"/>
                </a:solidFill>
                <a:latin typeface="CiscoSansTT ExtraLight"/>
                <a:ea typeface="Arial" charset="0"/>
                <a:cs typeface="Arial" charset="0"/>
              </a:defRPr>
            </a:lvl1pPr>
            <a:lvl2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defTabSz="684213" fontAlgn="base">
              <a:lnSpc>
                <a:spcPct val="80000"/>
              </a:lnSpc>
              <a:spcBef>
                <a:spcPct val="0"/>
              </a:spcBef>
              <a:spcAft>
                <a:spcPct val="0"/>
              </a:spcAft>
              <a:defRPr sz="3200">
                <a:solidFill>
                  <a:srgbClr val="676767"/>
                </a:solidFill>
                <a:latin typeface="Arial" charset="0"/>
                <a:ea typeface="ＭＳ Ｐゴシック" charset="0"/>
              </a:defRPr>
            </a:lvl6pPr>
            <a:lvl7pPr marL="914400" defTabSz="684213" fontAlgn="base">
              <a:lnSpc>
                <a:spcPct val="80000"/>
              </a:lnSpc>
              <a:spcBef>
                <a:spcPct val="0"/>
              </a:spcBef>
              <a:spcAft>
                <a:spcPct val="0"/>
              </a:spcAft>
              <a:defRPr sz="3200">
                <a:solidFill>
                  <a:srgbClr val="676767"/>
                </a:solidFill>
                <a:latin typeface="Arial" charset="0"/>
                <a:ea typeface="ＭＳ Ｐゴシック" charset="0"/>
              </a:defRPr>
            </a:lvl7pPr>
            <a:lvl8pPr marL="1371600" defTabSz="684213" fontAlgn="base">
              <a:lnSpc>
                <a:spcPct val="80000"/>
              </a:lnSpc>
              <a:spcBef>
                <a:spcPct val="0"/>
              </a:spcBef>
              <a:spcAft>
                <a:spcPct val="0"/>
              </a:spcAft>
              <a:defRPr sz="3200">
                <a:solidFill>
                  <a:srgbClr val="676767"/>
                </a:solidFill>
                <a:latin typeface="Arial" charset="0"/>
                <a:ea typeface="ＭＳ Ｐゴシック" charset="0"/>
              </a:defRPr>
            </a:lvl8pPr>
            <a:lvl9pPr marL="1828800" defTabSz="684213" fontAlgn="base">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912261"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CiscoSansTT ExtraLight"/>
              <a:cs typeface="Arial" charset="0"/>
            </a:endParaRPr>
          </a:p>
        </p:txBody>
      </p:sp>
      <p:grpSp>
        <p:nvGrpSpPr>
          <p:cNvPr id="53" name="Group 52">
            <a:extLst>
              <a:ext uri="{FF2B5EF4-FFF2-40B4-BE49-F238E27FC236}">
                <a16:creationId xmlns:a16="http://schemas.microsoft.com/office/drawing/2014/main" id="{8AB336B0-0D1E-954F-A827-323864C76B64}"/>
              </a:ext>
            </a:extLst>
          </p:cNvPr>
          <p:cNvGrpSpPr/>
          <p:nvPr/>
        </p:nvGrpSpPr>
        <p:grpSpPr>
          <a:xfrm>
            <a:off x="304800" y="4124942"/>
            <a:ext cx="8581099" cy="685800"/>
            <a:chOff x="304800" y="4124942"/>
            <a:chExt cx="8581099" cy="685800"/>
          </a:xfrm>
        </p:grpSpPr>
        <p:sp>
          <p:nvSpPr>
            <p:cNvPr id="63" name="Rounded Rectangle 62"/>
            <p:cNvSpPr/>
            <p:nvPr/>
          </p:nvSpPr>
          <p:spPr>
            <a:xfrm>
              <a:off x="304800" y="4124942"/>
              <a:ext cx="8534400" cy="685800"/>
            </a:xfrm>
            <a:prstGeom prst="roundRect">
              <a:avLst>
                <a:gd name="adj" fmla="val 50000"/>
              </a:avLst>
            </a:prstGeom>
            <a:solidFill>
              <a:schemeClr val="tx2">
                <a:lumMod val="40000"/>
                <a:lumOff val="60000"/>
              </a:schemeClr>
            </a:solidFill>
            <a:ln w="25400" cap="flat" cmpd="sng" algn="ctr">
              <a:noFill/>
              <a:prstDash val="solid"/>
            </a:ln>
            <a:effectLst/>
          </p:spPr>
          <p:txBody>
            <a:bodyPr rtlCol="0" anchor="ctr"/>
            <a:lstStyle/>
            <a:p>
              <a:pPr marL="0" marR="0" lvl="0" indent="0" algn="ctr" defTabSz="684196" rtl="0" eaLnBrk="1" fontAlgn="base" latinLnBrk="0" hangingPunct="1">
                <a:lnSpc>
                  <a:spcPct val="100000"/>
                </a:lnSpc>
                <a:spcBef>
                  <a:spcPct val="0"/>
                </a:spcBef>
                <a:spcAft>
                  <a:spcPct val="0"/>
                </a:spcAft>
                <a:buClrTx/>
                <a:buSzTx/>
                <a:buFontTx/>
                <a:buNone/>
                <a:tabLst/>
                <a:defRPr/>
              </a:pPr>
              <a:endParaRPr kumimoji="0" lang="en-US" sz="2002" b="0" i="0" u="none" strike="noStrike" kern="1200" cap="none" spc="0" normalizeH="0" baseline="0" noProof="0" dirty="0">
                <a:ln>
                  <a:noFill/>
                </a:ln>
                <a:solidFill>
                  <a:srgbClr val="FFFFFF"/>
                </a:solidFill>
                <a:effectLst/>
                <a:uLnTx/>
                <a:uFillTx/>
                <a:latin typeface="CiscoSansTT ExtraLight"/>
                <a:ea typeface="Arial" charset="0"/>
                <a:cs typeface="Arial" charset="0"/>
              </a:endParaRPr>
            </a:p>
          </p:txBody>
        </p:sp>
        <p:cxnSp>
          <p:nvCxnSpPr>
            <p:cNvPr id="67" name="Straight Connector 66">
              <a:extLst>
                <a:ext uri="{FF2B5EF4-FFF2-40B4-BE49-F238E27FC236}">
                  <a16:creationId xmlns:a16="http://schemas.microsoft.com/office/drawing/2014/main" id="{B655A1F8-EDA4-4312-BE71-C2D3B43C00D7}"/>
                </a:ext>
              </a:extLst>
            </p:cNvPr>
            <p:cNvCxnSpPr/>
            <p:nvPr/>
          </p:nvCxnSpPr>
          <p:spPr>
            <a:xfrm>
              <a:off x="4336367" y="4124942"/>
              <a:ext cx="0" cy="685800"/>
            </a:xfrm>
            <a:prstGeom prst="line">
              <a:avLst/>
            </a:prstGeom>
            <a:noFill/>
            <a:ln w="9525" cap="flat" cmpd="sng" algn="ctr">
              <a:solidFill>
                <a:srgbClr val="FFFFFF"/>
              </a:solidFill>
              <a:prstDash val="solid"/>
            </a:ln>
            <a:effectLst/>
          </p:spPr>
        </p:cxnSp>
        <p:cxnSp>
          <p:nvCxnSpPr>
            <p:cNvPr id="68" name="Straight Connector 67">
              <a:extLst>
                <a:ext uri="{FF2B5EF4-FFF2-40B4-BE49-F238E27FC236}">
                  <a16:creationId xmlns:a16="http://schemas.microsoft.com/office/drawing/2014/main" id="{A45D5E7A-66C0-45FE-9491-C031DC34D29E}"/>
                </a:ext>
              </a:extLst>
            </p:cNvPr>
            <p:cNvCxnSpPr/>
            <p:nvPr/>
          </p:nvCxnSpPr>
          <p:spPr>
            <a:xfrm>
              <a:off x="3102204" y="4124942"/>
              <a:ext cx="0" cy="685800"/>
            </a:xfrm>
            <a:prstGeom prst="line">
              <a:avLst/>
            </a:prstGeom>
            <a:noFill/>
            <a:ln w="9525" cap="flat" cmpd="sng" algn="ctr">
              <a:solidFill>
                <a:srgbClr val="FFFFFF"/>
              </a:solidFill>
              <a:prstDash val="solid"/>
            </a:ln>
            <a:effectLst/>
          </p:spPr>
        </p:cxnSp>
        <p:cxnSp>
          <p:nvCxnSpPr>
            <p:cNvPr id="69" name="Straight Connector 68">
              <a:extLst>
                <a:ext uri="{FF2B5EF4-FFF2-40B4-BE49-F238E27FC236}">
                  <a16:creationId xmlns:a16="http://schemas.microsoft.com/office/drawing/2014/main" id="{76EB2220-5E37-49FC-85C6-90F4284CC7C1}"/>
                </a:ext>
              </a:extLst>
            </p:cNvPr>
            <p:cNvCxnSpPr/>
            <p:nvPr/>
          </p:nvCxnSpPr>
          <p:spPr>
            <a:xfrm>
              <a:off x="1839047" y="4124942"/>
              <a:ext cx="0" cy="685800"/>
            </a:xfrm>
            <a:prstGeom prst="line">
              <a:avLst/>
            </a:prstGeom>
            <a:noFill/>
            <a:ln w="9525" cap="flat" cmpd="sng" algn="ctr">
              <a:solidFill>
                <a:srgbClr val="FFFFFF"/>
              </a:solidFill>
              <a:prstDash val="solid"/>
            </a:ln>
            <a:effectLst/>
          </p:spPr>
        </p:cxnSp>
        <p:sp>
          <p:nvSpPr>
            <p:cNvPr id="70" name="TextBox 69">
              <a:extLst>
                <a:ext uri="{FF2B5EF4-FFF2-40B4-BE49-F238E27FC236}">
                  <a16:creationId xmlns:a16="http://schemas.microsoft.com/office/drawing/2014/main" id="{9F9F19D2-3DDD-4A2C-B69B-137DDA82FD41}"/>
                </a:ext>
              </a:extLst>
            </p:cNvPr>
            <p:cNvSpPr txBox="1"/>
            <p:nvPr/>
          </p:nvSpPr>
          <p:spPr>
            <a:xfrm>
              <a:off x="383570" y="4277176"/>
              <a:ext cx="1471878" cy="424732"/>
            </a:xfrm>
            <a:prstGeom prst="rect">
              <a:avLst/>
            </a:prstGeom>
            <a:noFill/>
          </p:spPr>
          <p:txBody>
            <a:bodyPr wrap="none" rtlCol="0" anchor="ctr" anchorCtr="1">
              <a:spAutoFit/>
            </a:bodyPr>
            <a:lstStyle/>
            <a:p>
              <a:pPr marL="0" marR="0" lvl="0" indent="0" algn="ctr" defTabSz="812656"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rPr>
                <a:t>Software-Defined </a:t>
              </a:r>
            </a:p>
            <a:p>
              <a:pPr marL="0" marR="0" lvl="0" indent="0" algn="ctr" defTabSz="812656"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rPr>
                <a:t>Access</a:t>
              </a:r>
            </a:p>
          </p:txBody>
        </p:sp>
        <p:sp>
          <p:nvSpPr>
            <p:cNvPr id="71" name="TextBox 70">
              <a:extLst>
                <a:ext uri="{FF2B5EF4-FFF2-40B4-BE49-F238E27FC236}">
                  <a16:creationId xmlns:a16="http://schemas.microsoft.com/office/drawing/2014/main" id="{DD8D02B4-6E94-406F-B080-C741E481C35C}"/>
                </a:ext>
              </a:extLst>
            </p:cNvPr>
            <p:cNvSpPr txBox="1"/>
            <p:nvPr/>
          </p:nvSpPr>
          <p:spPr>
            <a:xfrm>
              <a:off x="1837209" y="4194077"/>
              <a:ext cx="1291746" cy="590931"/>
            </a:xfrm>
            <a:prstGeom prst="rect">
              <a:avLst/>
            </a:prstGeom>
            <a:noFill/>
          </p:spPr>
          <p:txBody>
            <a:bodyPr wrap="square" rtlCol="0" anchor="ctr" anchorCtr="1">
              <a:spAutoFit/>
            </a:bodyPr>
            <a:lstStyle/>
            <a:p>
              <a:pPr marL="0" marR="0" lvl="0" indent="0" algn="ctr" defTabSz="812656"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rPr>
                <a:t>Cisco DNA Assurance &amp; Automation</a:t>
              </a:r>
            </a:p>
          </p:txBody>
        </p:sp>
        <p:sp>
          <p:nvSpPr>
            <p:cNvPr id="73" name="TextBox 72">
              <a:extLst>
                <a:ext uri="{FF2B5EF4-FFF2-40B4-BE49-F238E27FC236}">
                  <a16:creationId xmlns:a16="http://schemas.microsoft.com/office/drawing/2014/main" id="{4D21E1D5-6B73-4A1F-98BC-7496ED2728FF}"/>
                </a:ext>
              </a:extLst>
            </p:cNvPr>
            <p:cNvSpPr txBox="1"/>
            <p:nvPr/>
          </p:nvSpPr>
          <p:spPr>
            <a:xfrm>
              <a:off x="3088990" y="4155977"/>
              <a:ext cx="1291746" cy="590931"/>
            </a:xfrm>
            <a:prstGeom prst="rect">
              <a:avLst/>
            </a:prstGeom>
            <a:noFill/>
          </p:spPr>
          <p:txBody>
            <a:bodyPr wrap="square" rtlCol="0" anchor="ctr" anchorCtr="1">
              <a:spAutoFit/>
            </a:bodyPr>
            <a:lstStyle/>
            <a:p>
              <a:pPr marL="0" marR="0" lvl="0" indent="0" algn="ctr" defTabSz="812656"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endParaRPr>
            </a:p>
            <a:p>
              <a:pPr marL="0" marR="0" lvl="0" indent="0" algn="ctr" defTabSz="812656"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rPr>
                <a:t>Network Security</a:t>
              </a:r>
            </a:p>
          </p:txBody>
        </p:sp>
        <p:cxnSp>
          <p:nvCxnSpPr>
            <p:cNvPr id="74" name="Straight Connector 73">
              <a:extLst>
                <a:ext uri="{FF2B5EF4-FFF2-40B4-BE49-F238E27FC236}">
                  <a16:creationId xmlns:a16="http://schemas.microsoft.com/office/drawing/2014/main" id="{EDE3E4B3-09C8-4EA9-B1A1-9641AE473FEB}"/>
                </a:ext>
              </a:extLst>
            </p:cNvPr>
            <p:cNvCxnSpPr/>
            <p:nvPr/>
          </p:nvCxnSpPr>
          <p:spPr>
            <a:xfrm>
              <a:off x="5578331" y="4124942"/>
              <a:ext cx="0" cy="685800"/>
            </a:xfrm>
            <a:prstGeom prst="line">
              <a:avLst/>
            </a:prstGeom>
            <a:noFill/>
            <a:ln w="9525" cap="flat" cmpd="sng" algn="ctr">
              <a:solidFill>
                <a:srgbClr val="FFFFFF"/>
              </a:solidFill>
              <a:prstDash val="solid"/>
            </a:ln>
            <a:effectLst/>
          </p:spPr>
        </p:cxnSp>
        <p:cxnSp>
          <p:nvCxnSpPr>
            <p:cNvPr id="75" name="Straight Connector 74">
              <a:extLst>
                <a:ext uri="{FF2B5EF4-FFF2-40B4-BE49-F238E27FC236}">
                  <a16:creationId xmlns:a16="http://schemas.microsoft.com/office/drawing/2014/main" id="{E6ADAC83-B312-4727-801E-F32B06B274A3}"/>
                </a:ext>
              </a:extLst>
            </p:cNvPr>
            <p:cNvCxnSpPr/>
            <p:nvPr/>
          </p:nvCxnSpPr>
          <p:spPr>
            <a:xfrm>
              <a:off x="6637509" y="4124942"/>
              <a:ext cx="0" cy="685800"/>
            </a:xfrm>
            <a:prstGeom prst="line">
              <a:avLst/>
            </a:prstGeom>
            <a:noFill/>
            <a:ln w="9525" cap="flat" cmpd="sng" algn="ctr">
              <a:solidFill>
                <a:srgbClr val="FFFFFF"/>
              </a:solidFill>
              <a:prstDash val="solid"/>
            </a:ln>
            <a:effectLst/>
          </p:spPr>
        </p:cxnSp>
        <p:cxnSp>
          <p:nvCxnSpPr>
            <p:cNvPr id="76" name="Straight Connector 75">
              <a:extLst>
                <a:ext uri="{FF2B5EF4-FFF2-40B4-BE49-F238E27FC236}">
                  <a16:creationId xmlns:a16="http://schemas.microsoft.com/office/drawing/2014/main" id="{3C21D8C6-6712-4F94-B866-0A040CE054C7}"/>
                </a:ext>
              </a:extLst>
            </p:cNvPr>
            <p:cNvCxnSpPr/>
            <p:nvPr/>
          </p:nvCxnSpPr>
          <p:spPr>
            <a:xfrm>
              <a:off x="7693677" y="4124942"/>
              <a:ext cx="0" cy="685800"/>
            </a:xfrm>
            <a:prstGeom prst="line">
              <a:avLst/>
            </a:prstGeom>
            <a:noFill/>
            <a:ln w="9525" cap="flat" cmpd="sng" algn="ctr">
              <a:solidFill>
                <a:srgbClr val="FFFFFF"/>
              </a:solidFill>
              <a:prstDash val="solid"/>
            </a:ln>
            <a:effectLst/>
          </p:spPr>
        </p:cxnSp>
        <p:sp>
          <p:nvSpPr>
            <p:cNvPr id="77" name="TextBox 76">
              <a:extLst>
                <a:ext uri="{FF2B5EF4-FFF2-40B4-BE49-F238E27FC236}">
                  <a16:creationId xmlns:a16="http://schemas.microsoft.com/office/drawing/2014/main" id="{AF2D6FE7-5545-4000-A49E-E54EF6CC613F}"/>
                </a:ext>
              </a:extLst>
            </p:cNvPr>
            <p:cNvSpPr txBox="1"/>
            <p:nvPr/>
          </p:nvSpPr>
          <p:spPr>
            <a:xfrm>
              <a:off x="5547972" y="4370667"/>
              <a:ext cx="1128528" cy="258532"/>
            </a:xfrm>
            <a:prstGeom prst="rect">
              <a:avLst/>
            </a:prstGeom>
            <a:noFill/>
          </p:spPr>
          <p:txBody>
            <a:bodyPr wrap="square" rtlCol="0" anchor="ctr" anchorCtr="1">
              <a:spAutoFit/>
            </a:bodyPr>
            <a:lstStyle/>
            <a:p>
              <a:pPr marL="0" marR="0" lvl="0" indent="0" algn="ctr" defTabSz="812656"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rPr>
                <a:t>Wireless</a:t>
              </a:r>
            </a:p>
          </p:txBody>
        </p:sp>
        <p:sp>
          <p:nvSpPr>
            <p:cNvPr id="78" name="TextBox 77">
              <a:extLst>
                <a:ext uri="{FF2B5EF4-FFF2-40B4-BE49-F238E27FC236}">
                  <a16:creationId xmlns:a16="http://schemas.microsoft.com/office/drawing/2014/main" id="{1CA4AAEC-BA79-4805-8B6D-A9AA7077829D}"/>
                </a:ext>
              </a:extLst>
            </p:cNvPr>
            <p:cNvSpPr txBox="1"/>
            <p:nvPr/>
          </p:nvSpPr>
          <p:spPr>
            <a:xfrm>
              <a:off x="4296628" y="4370667"/>
              <a:ext cx="1302160" cy="258532"/>
            </a:xfrm>
            <a:prstGeom prst="rect">
              <a:avLst/>
            </a:prstGeom>
            <a:noFill/>
          </p:spPr>
          <p:txBody>
            <a:bodyPr wrap="square" rtlCol="0" anchor="ctr" anchorCtr="1">
              <a:spAutoFit/>
            </a:bodyPr>
            <a:lstStyle/>
            <a:p>
              <a:pPr marL="0" marR="0" lvl="0" indent="0" algn="ctr" defTabSz="812656"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rPr>
                <a:t>SD-WAN</a:t>
              </a:r>
            </a:p>
          </p:txBody>
        </p:sp>
        <p:sp>
          <p:nvSpPr>
            <p:cNvPr id="79" name="TextBox 78">
              <a:extLst>
                <a:ext uri="{FF2B5EF4-FFF2-40B4-BE49-F238E27FC236}">
                  <a16:creationId xmlns:a16="http://schemas.microsoft.com/office/drawing/2014/main" id="{6F23FAEC-8BBA-476C-AD3F-790ACA322022}"/>
                </a:ext>
              </a:extLst>
            </p:cNvPr>
            <p:cNvSpPr txBox="1"/>
            <p:nvPr/>
          </p:nvSpPr>
          <p:spPr>
            <a:xfrm>
              <a:off x="6525423" y="4277176"/>
              <a:ext cx="1302160" cy="424732"/>
            </a:xfrm>
            <a:prstGeom prst="rect">
              <a:avLst/>
            </a:prstGeom>
            <a:noFill/>
          </p:spPr>
          <p:txBody>
            <a:bodyPr wrap="square" rtlCol="0" anchor="ctr" anchorCtr="1">
              <a:spAutoFit/>
            </a:bodyPr>
            <a:lstStyle/>
            <a:p>
              <a:pPr marL="0" marR="0" lvl="0" indent="0" algn="ctr" defTabSz="812656"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rPr>
                <a:t>Routing and Switching</a:t>
              </a:r>
            </a:p>
          </p:txBody>
        </p:sp>
        <p:sp>
          <p:nvSpPr>
            <p:cNvPr id="80" name="TextBox 79">
              <a:extLst>
                <a:ext uri="{FF2B5EF4-FFF2-40B4-BE49-F238E27FC236}">
                  <a16:creationId xmlns:a16="http://schemas.microsoft.com/office/drawing/2014/main" id="{33125DFD-649A-4864-B1D2-5B2B947AFE62}"/>
                </a:ext>
              </a:extLst>
            </p:cNvPr>
            <p:cNvSpPr txBox="1"/>
            <p:nvPr/>
          </p:nvSpPr>
          <p:spPr>
            <a:xfrm>
              <a:off x="7583739" y="4277176"/>
              <a:ext cx="1302160" cy="424732"/>
            </a:xfrm>
            <a:prstGeom prst="rect">
              <a:avLst/>
            </a:prstGeom>
            <a:noFill/>
          </p:spPr>
          <p:txBody>
            <a:bodyPr wrap="square" rtlCol="0" anchor="ctr" anchorCtr="1">
              <a:spAutoFit/>
            </a:bodyPr>
            <a:lstStyle/>
            <a:p>
              <a:pPr marL="0" marR="0" lvl="0" indent="0" algn="ctr" defTabSz="812656"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2828">
                      <a:lumMod val="75000"/>
                      <a:lumOff val="25000"/>
                    </a:srgbClr>
                  </a:solidFill>
                  <a:effectLst/>
                  <a:uLnTx/>
                  <a:uFillTx/>
                  <a:latin typeface="CiscoSansTT ExtraLight"/>
                  <a:ea typeface="ＭＳ Ｐゴシック" charset="0"/>
                </a:rPr>
                <a:t>Analytics &amp; Insights</a:t>
              </a:r>
            </a:p>
          </p:txBody>
        </p:sp>
      </p:grpSp>
      <p:sp>
        <p:nvSpPr>
          <p:cNvPr id="4" name="Rectangle 3"/>
          <p:cNvSpPr/>
          <p:nvPr/>
        </p:nvSpPr>
        <p:spPr>
          <a:xfrm>
            <a:off x="6017420" y="2370460"/>
            <a:ext cx="2688815" cy="274320"/>
          </a:xfrm>
          <a:prstGeom prst="rect">
            <a:avLst/>
          </a:prstGeom>
        </p:spPr>
        <p:txBody>
          <a:bodyPr wrap="none" lIns="0" tIns="0" rIns="0" bIns="0" anchor="ctr" anchorCtr="0">
            <a:noAutofit/>
          </a:bodyPr>
          <a:lstStyle/>
          <a:p>
            <a:pPr marL="0" marR="0" lvl="0" indent="0" algn="r" defTabSz="608760" rtl="0" eaLnBrk="1" fontAlgn="base" latinLnBrk="0" hangingPunct="1">
              <a:lnSpc>
                <a:spcPct val="85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6EBE4A"/>
                </a:solidFill>
                <a:effectLst/>
                <a:uLnTx/>
                <a:uFillTx/>
                <a:latin typeface="CiscoSansTT ExtraLight"/>
                <a:ea typeface="ＭＳ Ｐゴシック" charset="0"/>
                <a:cs typeface="CiscoSansTT ExtraLight" panose="020B0303020201020303" pitchFamily="34" charset="0"/>
              </a:rPr>
              <a:t>Migrate </a:t>
            </a:r>
          </a:p>
          <a:p>
            <a:pPr marL="0" marR="0" lvl="0" indent="0" algn="r" defTabSz="608760" rtl="0" eaLnBrk="1" fontAlgn="base" latinLnBrk="0" hangingPunct="1">
              <a:lnSpc>
                <a:spcPct val="85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6EBE4A"/>
                </a:solidFill>
                <a:effectLst/>
                <a:uLnTx/>
                <a:uFillTx/>
                <a:latin typeface="CiscoSansTT ExtraLight"/>
                <a:ea typeface="ＭＳ Ｐゴシック" charset="0"/>
                <a:cs typeface="CiscoSansTT ExtraLight" panose="020B0303020201020303" pitchFamily="34" charset="0"/>
              </a:rPr>
              <a:t>and Integrate</a:t>
            </a:r>
          </a:p>
        </p:txBody>
      </p:sp>
      <p:sp>
        <p:nvSpPr>
          <p:cNvPr id="5" name="Rectangle 4"/>
          <p:cNvSpPr/>
          <p:nvPr/>
        </p:nvSpPr>
        <p:spPr>
          <a:xfrm>
            <a:off x="363055" y="2370460"/>
            <a:ext cx="2743200" cy="274320"/>
          </a:xfrm>
          <a:prstGeom prst="rect">
            <a:avLst/>
          </a:prstGeom>
        </p:spPr>
        <p:txBody>
          <a:bodyPr wrap="none" lIns="0" tIns="0" rIns="0" bIns="0" anchor="ctr" anchorCtr="0">
            <a:noAutofit/>
          </a:bodyPr>
          <a:lstStyle/>
          <a:p>
            <a:pPr marL="0" marR="0" lvl="0" indent="0" algn="l" defTabSz="45664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CEB">
                    <a:lumMod val="75000"/>
                  </a:srgbClr>
                </a:solidFill>
                <a:effectLst/>
                <a:uLnTx/>
                <a:uFillTx/>
                <a:latin typeface="CiscoSansTT ExtraLight"/>
                <a:ea typeface="CiscoSans" charset="0"/>
                <a:cs typeface="CiscoSans" charset="0"/>
              </a:rPr>
              <a:t>Maintain Reliability </a:t>
            </a:r>
          </a:p>
          <a:p>
            <a:pPr marL="0" marR="0" lvl="0" indent="0" algn="l" defTabSz="45664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CEB">
                    <a:lumMod val="75000"/>
                  </a:srgbClr>
                </a:solidFill>
                <a:effectLst/>
                <a:uLnTx/>
                <a:uFillTx/>
                <a:latin typeface="CiscoSansTT ExtraLight"/>
                <a:ea typeface="CiscoSans" charset="0"/>
                <a:cs typeface="CiscoSans" charset="0"/>
              </a:rPr>
              <a:t>and ROI</a:t>
            </a:r>
          </a:p>
        </p:txBody>
      </p:sp>
      <p:cxnSp>
        <p:nvCxnSpPr>
          <p:cNvPr id="6" name="Straight Connector 5"/>
          <p:cNvCxnSpPr/>
          <p:nvPr/>
        </p:nvCxnSpPr>
        <p:spPr>
          <a:xfrm>
            <a:off x="363056" y="2720980"/>
            <a:ext cx="2962036" cy="0"/>
          </a:xfrm>
          <a:prstGeom prst="line">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363056" y="1742052"/>
            <a:ext cx="3384634" cy="0"/>
          </a:xfrm>
          <a:prstGeom prst="line">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5418566" y="1742052"/>
            <a:ext cx="3287669" cy="0"/>
          </a:xfrm>
          <a:prstGeom prst="line">
            <a:avLst/>
          </a:prstGeom>
          <a:ln>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3055" y="1366132"/>
            <a:ext cx="2743200" cy="274320"/>
          </a:xfrm>
          <a:prstGeom prst="rect">
            <a:avLst/>
          </a:prstGeom>
        </p:spPr>
        <p:txBody>
          <a:bodyPr wrap="none" lIns="0" tIns="0" rIns="0" bIns="0" anchor="ctr" anchorCtr="0">
            <a:noAutofit/>
          </a:bodyPr>
          <a:lstStyle/>
          <a:p>
            <a:pPr marL="0" marR="0" lvl="0" indent="0" algn="l" defTabSz="457189"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EBE4A">
                    <a:lumMod val="75000"/>
                  </a:srgbClr>
                </a:solidFill>
                <a:effectLst/>
                <a:uLnTx/>
                <a:uFillTx/>
                <a:latin typeface="CiscoSansTT ExtraLight"/>
                <a:ea typeface="CiscoSans" charset="0"/>
                <a:cs typeface="CiscoSans" charset="0"/>
              </a:rPr>
              <a:t>Build </a:t>
            </a:r>
            <a:br>
              <a:rPr kumimoji="0" lang="en-US" sz="1400" b="1" i="0" u="none" strike="noStrike" kern="1200" cap="none" spc="0" normalizeH="0" baseline="0" noProof="0" dirty="0">
                <a:ln>
                  <a:noFill/>
                </a:ln>
                <a:solidFill>
                  <a:srgbClr val="6EBE4A">
                    <a:lumMod val="75000"/>
                  </a:srgbClr>
                </a:solidFill>
                <a:effectLst/>
                <a:uLnTx/>
                <a:uFillTx/>
                <a:latin typeface="CiscoSansTT ExtraLight"/>
                <a:ea typeface="CiscoSans" charset="0"/>
                <a:cs typeface="CiscoSans" charset="0"/>
              </a:rPr>
            </a:br>
            <a:r>
              <a:rPr kumimoji="0" lang="en-US" sz="1400" b="1" i="0" u="none" strike="noStrike" kern="1200" cap="none" spc="0" normalizeH="0" baseline="0" noProof="0" dirty="0">
                <a:ln>
                  <a:noFill/>
                </a:ln>
                <a:solidFill>
                  <a:srgbClr val="6EBE4A">
                    <a:lumMod val="75000"/>
                  </a:srgbClr>
                </a:solidFill>
                <a:effectLst/>
                <a:uLnTx/>
                <a:uFillTx/>
                <a:latin typeface="CiscoSansTT ExtraLight"/>
                <a:ea typeface="CiscoSans" charset="0"/>
                <a:cs typeface="CiscoSans" charset="0"/>
              </a:rPr>
              <a:t>Expertise</a:t>
            </a:r>
          </a:p>
        </p:txBody>
      </p:sp>
      <p:sp>
        <p:nvSpPr>
          <p:cNvPr id="10" name="Rectangle 9"/>
          <p:cNvSpPr/>
          <p:nvPr/>
        </p:nvSpPr>
        <p:spPr>
          <a:xfrm>
            <a:off x="5963034" y="1366132"/>
            <a:ext cx="2743200" cy="274320"/>
          </a:xfrm>
          <a:prstGeom prst="rect">
            <a:avLst/>
          </a:prstGeom>
        </p:spPr>
        <p:txBody>
          <a:bodyPr wrap="none" lIns="0" tIns="0" rIns="0" bIns="0" anchor="ctr" anchorCtr="0">
            <a:noAutofit/>
          </a:bodyPr>
          <a:lstStyle/>
          <a:p>
            <a:pPr marL="0" marR="0" lvl="0" indent="0" algn="r" defTabSz="609492"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BAB18"/>
                </a:solidFill>
                <a:effectLst/>
                <a:uLnTx/>
                <a:uFillTx/>
                <a:latin typeface="CiscoSansTT ExtraLight"/>
                <a:ea typeface="CiscoSans" charset="0"/>
                <a:cs typeface="CiscoSans" charset="0"/>
              </a:rPr>
              <a:t>Develop a Roadmap </a:t>
            </a:r>
          </a:p>
          <a:p>
            <a:pPr marL="0" marR="0" lvl="0" indent="0" algn="r" defTabSz="609492"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BAB18"/>
                </a:solidFill>
                <a:effectLst/>
                <a:uLnTx/>
                <a:uFillTx/>
                <a:latin typeface="CiscoSansTT ExtraLight"/>
                <a:ea typeface="CiscoSans" charset="0"/>
                <a:cs typeface="CiscoSans" charset="0"/>
              </a:rPr>
              <a:t>and Business Case</a:t>
            </a:r>
          </a:p>
        </p:txBody>
      </p:sp>
      <p:sp>
        <p:nvSpPr>
          <p:cNvPr id="11" name="Rectangle 10"/>
          <p:cNvSpPr/>
          <p:nvPr/>
        </p:nvSpPr>
        <p:spPr>
          <a:xfrm>
            <a:off x="363055" y="3395541"/>
            <a:ext cx="2743200" cy="274320"/>
          </a:xfrm>
          <a:prstGeom prst="rect">
            <a:avLst/>
          </a:prstGeom>
        </p:spPr>
        <p:txBody>
          <a:bodyPr wrap="none" lIns="0" tIns="0" rIns="0" bIns="0" anchor="ctr" anchorCtr="0">
            <a:noAutofit/>
          </a:bodyPr>
          <a:lstStyle/>
          <a:p>
            <a:pPr marL="0" marR="0" lvl="0" indent="0" algn="l" defTabSz="608760" rtl="0" eaLnBrk="1" fontAlgn="base" latinLnBrk="0" hangingPunct="1">
              <a:lnSpc>
                <a:spcPct val="85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676767"/>
                </a:solidFill>
                <a:effectLst/>
                <a:uLnTx/>
                <a:uFillTx/>
                <a:latin typeface="CiscoSansTT ExtraLight"/>
                <a:ea typeface="CiscoSans" charset="0"/>
                <a:cs typeface="CiscoSans" charset="0"/>
              </a:rPr>
              <a:t>Minimize </a:t>
            </a:r>
            <a:br>
              <a:rPr kumimoji="0" lang="en-US" sz="1400" b="1" i="0" u="none" strike="noStrike" kern="0" cap="none" spc="0" normalizeH="0" baseline="0" noProof="0" dirty="0">
                <a:ln>
                  <a:noFill/>
                </a:ln>
                <a:solidFill>
                  <a:srgbClr val="676767"/>
                </a:solidFill>
                <a:effectLst/>
                <a:uLnTx/>
                <a:uFillTx/>
                <a:latin typeface="CiscoSansTT ExtraLight"/>
                <a:ea typeface="CiscoSans" charset="0"/>
                <a:cs typeface="CiscoSans" charset="0"/>
              </a:rPr>
            </a:br>
            <a:r>
              <a:rPr kumimoji="0" lang="en-US" sz="1400" b="1" i="0" u="none" strike="noStrike" kern="0" cap="none" spc="0" normalizeH="0" baseline="0" noProof="0" dirty="0">
                <a:ln>
                  <a:noFill/>
                </a:ln>
                <a:solidFill>
                  <a:srgbClr val="676767"/>
                </a:solidFill>
                <a:effectLst/>
                <a:uLnTx/>
                <a:uFillTx/>
                <a:latin typeface="CiscoSansTT ExtraLight"/>
                <a:ea typeface="CiscoSans" charset="0"/>
                <a:cs typeface="CiscoSans" charset="0"/>
              </a:rPr>
              <a:t>Disruption</a:t>
            </a:r>
          </a:p>
        </p:txBody>
      </p:sp>
      <p:cxnSp>
        <p:nvCxnSpPr>
          <p:cNvPr id="12" name="Straight Connector 11"/>
          <p:cNvCxnSpPr/>
          <p:nvPr/>
        </p:nvCxnSpPr>
        <p:spPr>
          <a:xfrm flipV="1">
            <a:off x="363056" y="3733361"/>
            <a:ext cx="3463431" cy="0"/>
          </a:xfrm>
          <a:prstGeom prst="line">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5995989" y="2737254"/>
            <a:ext cx="2710246" cy="0"/>
          </a:xfrm>
          <a:prstGeom prst="line">
            <a:avLst/>
          </a:prstGeom>
          <a:ln>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242804" y="3733361"/>
            <a:ext cx="3463431" cy="0"/>
          </a:xfrm>
          <a:prstGeom prst="line">
            <a:avLst/>
          </a:prstGeom>
          <a:ln>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963034" y="3395541"/>
            <a:ext cx="2743200" cy="274320"/>
          </a:xfrm>
          <a:prstGeom prst="rect">
            <a:avLst/>
          </a:prstGeom>
        </p:spPr>
        <p:txBody>
          <a:bodyPr wrap="none" lIns="0" tIns="0" rIns="0" bIns="0" anchor="ctr" anchorCtr="0">
            <a:noAutofit/>
          </a:bodyPr>
          <a:lstStyle/>
          <a:p>
            <a:pPr marL="0" marR="0" lvl="0" indent="0" algn="r" defTabSz="608760" rtl="0" eaLnBrk="1" fontAlgn="base" latinLnBrk="0" hangingPunct="1">
              <a:lnSpc>
                <a:spcPct val="85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5073"/>
                </a:solidFill>
                <a:effectLst/>
                <a:uLnTx/>
                <a:uFillTx/>
                <a:latin typeface="CiscoSansTT ExtraLight"/>
                <a:ea typeface="ＭＳ Ｐゴシック" charset="0"/>
                <a:cs typeface="CiscoSansTT ExtraLight" panose="020B0303020201020303" pitchFamily="34" charset="0"/>
              </a:rPr>
              <a:t>Achieve Operational </a:t>
            </a:r>
          </a:p>
          <a:p>
            <a:pPr marL="0" marR="0" lvl="0" indent="0" algn="r" defTabSz="608760" rtl="0" eaLnBrk="1" fontAlgn="base" latinLnBrk="0" hangingPunct="1">
              <a:lnSpc>
                <a:spcPct val="85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5073"/>
                </a:solidFill>
                <a:effectLst/>
                <a:uLnTx/>
                <a:uFillTx/>
                <a:latin typeface="CiscoSansTT ExtraLight"/>
                <a:ea typeface="ＭＳ Ｐゴシック" charset="0"/>
                <a:cs typeface="CiscoSansTT ExtraLight" panose="020B0303020201020303" pitchFamily="34" charset="0"/>
              </a:rPr>
              <a:t>Excellence</a:t>
            </a:r>
          </a:p>
        </p:txBody>
      </p:sp>
      <p:grpSp>
        <p:nvGrpSpPr>
          <p:cNvPr id="16" name="Group 15"/>
          <p:cNvGrpSpPr/>
          <p:nvPr/>
        </p:nvGrpSpPr>
        <p:grpSpPr>
          <a:xfrm>
            <a:off x="3104669" y="1320742"/>
            <a:ext cx="2950188" cy="2953363"/>
            <a:chOff x="3104669" y="1233653"/>
            <a:chExt cx="2950188" cy="2953363"/>
          </a:xfrm>
        </p:grpSpPr>
        <p:sp>
          <p:nvSpPr>
            <p:cNvPr id="17" name="Pie 16"/>
            <p:cNvSpPr/>
            <p:nvPr/>
          </p:nvSpPr>
          <p:spPr>
            <a:xfrm rot="18002664">
              <a:off x="3104669" y="1236828"/>
              <a:ext cx="2950188" cy="2950188"/>
            </a:xfrm>
            <a:prstGeom prst="pie">
              <a:avLst>
                <a:gd name="adj1" fmla="val 12603517"/>
                <a:gd name="adj2" fmla="val 16200000"/>
              </a:avLst>
            </a:prstGeom>
            <a:solidFill>
              <a:schemeClr val="accent1">
                <a:lumMod val="75000"/>
              </a:schemeClr>
            </a:solidFill>
            <a:ln w="12700" cap="flat" cmpd="sng" algn="ctr">
              <a:noFill/>
              <a:prstDash val="solid"/>
            </a:ln>
            <a:effectLst/>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
                <a:cs typeface=""/>
              </a:endParaRPr>
            </a:p>
          </p:txBody>
        </p:sp>
        <p:sp>
          <p:nvSpPr>
            <p:cNvPr id="18" name="Pie 17"/>
            <p:cNvSpPr/>
            <p:nvPr/>
          </p:nvSpPr>
          <p:spPr>
            <a:xfrm rot="14396714">
              <a:off x="3104669" y="1233653"/>
              <a:ext cx="2950188" cy="2950188"/>
            </a:xfrm>
            <a:prstGeom prst="pie">
              <a:avLst>
                <a:gd name="adj1" fmla="val 12603517"/>
                <a:gd name="adj2" fmla="val 16200000"/>
              </a:avLst>
            </a:prstGeom>
            <a:solidFill>
              <a:schemeClr val="accent4">
                <a:lumMod val="60000"/>
                <a:lumOff val="40000"/>
              </a:schemeClr>
            </a:solidFill>
            <a:ln w="12700" cap="flat" cmpd="sng" algn="ctr">
              <a:noFill/>
              <a:prstDash val="solid"/>
            </a:ln>
            <a:effectLst/>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
                <a:cs typeface=""/>
              </a:endParaRPr>
            </a:p>
          </p:txBody>
        </p:sp>
        <p:sp>
          <p:nvSpPr>
            <p:cNvPr id="19" name="Pie 18"/>
            <p:cNvSpPr/>
            <p:nvPr/>
          </p:nvSpPr>
          <p:spPr>
            <a:xfrm rot="14396714" flipH="1" flipV="1">
              <a:off x="3104669" y="1236828"/>
              <a:ext cx="2950188" cy="2950188"/>
            </a:xfrm>
            <a:prstGeom prst="pie">
              <a:avLst>
                <a:gd name="adj1" fmla="val 12603517"/>
                <a:gd name="adj2" fmla="val 16200000"/>
              </a:avLst>
            </a:prstGeom>
            <a:solidFill>
              <a:schemeClr val="accent5"/>
            </a:solidFill>
            <a:ln w="12700" cap="flat" cmpd="sng" algn="ctr">
              <a:noFill/>
              <a:prstDash val="solid"/>
            </a:ln>
            <a:effectLst/>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
                <a:cs typeface=""/>
              </a:endParaRPr>
            </a:p>
          </p:txBody>
        </p:sp>
        <p:sp>
          <p:nvSpPr>
            <p:cNvPr id="20" name="Pie 19"/>
            <p:cNvSpPr/>
            <p:nvPr/>
          </p:nvSpPr>
          <p:spPr>
            <a:xfrm rot="18002664" flipH="1" flipV="1">
              <a:off x="3104669" y="1236828"/>
              <a:ext cx="2950188" cy="2950188"/>
            </a:xfrm>
            <a:prstGeom prst="pie">
              <a:avLst>
                <a:gd name="adj1" fmla="val 12603517"/>
                <a:gd name="adj2" fmla="val 16200000"/>
              </a:avLst>
            </a:prstGeom>
            <a:solidFill>
              <a:schemeClr val="accent2"/>
            </a:solidFill>
            <a:ln w="12700" cap="flat" cmpd="sng" algn="ctr">
              <a:noFill/>
              <a:prstDash val="solid"/>
            </a:ln>
            <a:effectLst/>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
                <a:cs typeface=""/>
              </a:endParaRPr>
            </a:p>
          </p:txBody>
        </p:sp>
        <p:sp>
          <p:nvSpPr>
            <p:cNvPr id="21" name="Pie 20"/>
            <p:cNvSpPr/>
            <p:nvPr/>
          </p:nvSpPr>
          <p:spPr>
            <a:xfrm>
              <a:off x="3104669" y="1236828"/>
              <a:ext cx="2950188" cy="2950188"/>
            </a:xfrm>
            <a:prstGeom prst="pie">
              <a:avLst>
                <a:gd name="adj1" fmla="val 12603517"/>
                <a:gd name="adj2" fmla="val 16200000"/>
              </a:avLst>
            </a:prstGeom>
            <a:solidFill>
              <a:schemeClr val="accent2">
                <a:lumMod val="75000"/>
              </a:schemeClr>
            </a:solidFill>
            <a:ln w="12700" cap="flat" cmpd="sng" algn="ctr">
              <a:noFill/>
              <a:prstDash val="solid"/>
            </a:ln>
            <a:effectLst/>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
                <a:cs typeface=""/>
              </a:endParaRPr>
            </a:p>
          </p:txBody>
        </p:sp>
        <p:sp>
          <p:nvSpPr>
            <p:cNvPr id="22" name="Pie 21"/>
            <p:cNvSpPr/>
            <p:nvPr/>
          </p:nvSpPr>
          <p:spPr>
            <a:xfrm flipH="1" flipV="1">
              <a:off x="3104669" y="1233653"/>
              <a:ext cx="2950188" cy="2950188"/>
            </a:xfrm>
            <a:prstGeom prst="pie">
              <a:avLst>
                <a:gd name="adj1" fmla="val 12603517"/>
                <a:gd name="adj2" fmla="val 16200000"/>
              </a:avLst>
            </a:prstGeom>
            <a:solidFill>
              <a:schemeClr val="accent3"/>
            </a:solidFill>
            <a:ln w="12700" cap="flat" cmpd="sng" algn="ctr">
              <a:noFill/>
              <a:prstDash val="solid"/>
            </a:ln>
            <a:effectLst/>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
                <a:cs typeface=""/>
              </a:endParaRPr>
            </a:p>
          </p:txBody>
        </p:sp>
      </p:grpSp>
      <p:sp>
        <p:nvSpPr>
          <p:cNvPr id="23" name="Pie 10"/>
          <p:cNvSpPr/>
          <p:nvPr/>
        </p:nvSpPr>
        <p:spPr>
          <a:xfrm>
            <a:off x="3522755" y="3695937"/>
            <a:ext cx="1106790" cy="368904"/>
          </a:xfrm>
          <a:prstGeom prst="rect">
            <a:avLst/>
          </a:prstGeom>
          <a:noFill/>
          <a:ln>
            <a:noFill/>
          </a:ln>
          <a:effectLst/>
        </p:spPr>
        <p:txBody>
          <a:bodyPr spcFirstLastPara="0" vert="horz" wrap="square" lIns="113792" tIns="113792" rIns="113792" bIns="113792" numCol="1" spcCol="1270" anchor="ctr" anchorCtr="0">
            <a:noAutofit/>
          </a:bodyPr>
          <a:lstStyle/>
          <a:p>
            <a:pPr marL="0" marR="0" lvl="0" indent="0" algn="ctr" defTabSz="711182" rtl="0" eaLnBrk="1" fontAlgn="base" latinLnBrk="0" hangingPunct="1">
              <a:lnSpc>
                <a:spcPct val="90000"/>
              </a:lnSpc>
              <a:spcBef>
                <a:spcPct val="0"/>
              </a:spcBef>
              <a:spcAft>
                <a:spcPct val="35000"/>
              </a:spcAft>
              <a:buClrTx/>
              <a:buSzTx/>
              <a:buFontTx/>
              <a:buNone/>
              <a:tabLst/>
              <a:defRPr/>
            </a:pPr>
            <a:r>
              <a:rPr kumimoji="0" lang="en-US" sz="1100" b="1" i="0" u="none" strike="noStrike" kern="0" cap="none" spc="0" normalizeH="0" baseline="0" noProof="0" dirty="0" err="1">
                <a:ln>
                  <a:noFill/>
                </a:ln>
                <a:solidFill>
                  <a:srgbClr val="FFFFFF"/>
                </a:solidFill>
                <a:effectLst/>
                <a:uLnTx/>
                <a:uFillTx/>
                <a:latin typeface="CiscoSansTT ExtraLight"/>
                <a:ea typeface=""/>
                <a:cs typeface=""/>
              </a:rPr>
              <a:t>Operat</a:t>
            </a:r>
            <a:r>
              <a:rPr kumimoji="0" lang="en-US" sz="1100" b="1" i="0" u="none" strike="noStrike" kern="0" cap="none" spc="0" normalizeH="0" baseline="0" noProof="0" dirty="0">
                <a:ln>
                  <a:noFill/>
                </a:ln>
                <a:solidFill>
                  <a:srgbClr val="FFFFFF"/>
                </a:solidFill>
                <a:effectLst/>
                <a:uLnTx/>
                <a:uFillTx/>
                <a:latin typeface="CiscoSansTT ExtraLight"/>
                <a:ea typeface=""/>
                <a:cs typeface=""/>
              </a:rPr>
              <a:t>e</a:t>
            </a:r>
          </a:p>
        </p:txBody>
      </p:sp>
      <p:sp>
        <p:nvSpPr>
          <p:cNvPr id="24" name="Pie 8"/>
          <p:cNvSpPr/>
          <p:nvPr/>
        </p:nvSpPr>
        <p:spPr>
          <a:xfrm>
            <a:off x="3044678" y="2838593"/>
            <a:ext cx="1154591" cy="368904"/>
          </a:xfrm>
          <a:prstGeom prst="rect">
            <a:avLst/>
          </a:prstGeom>
          <a:noFill/>
          <a:ln>
            <a:noFill/>
          </a:ln>
          <a:effectLst/>
        </p:spPr>
        <p:txBody>
          <a:bodyPr spcFirstLastPara="0" vert="horz" wrap="square" lIns="113792" tIns="113792" rIns="113792" bIns="113792" numCol="1" spcCol="1270" anchor="ctr" anchorCtr="0">
            <a:noAutofit/>
          </a:bodyPr>
          <a:lstStyle/>
          <a:p>
            <a:pPr marL="0" marR="0" lvl="0" indent="0" algn="ctr" defTabSz="711182" rtl="0" eaLnBrk="1" fontAlgn="base" latinLnBrk="0" hangingPunct="1">
              <a:lnSpc>
                <a:spcPct val="90000"/>
              </a:lnSpc>
              <a:spcBef>
                <a:spcPct val="0"/>
              </a:spcBef>
              <a:spcAft>
                <a:spcPct val="350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iscoSansTT ExtraLight"/>
                <a:ea typeface=""/>
                <a:cs typeface=""/>
              </a:rPr>
              <a:t>Support</a:t>
            </a:r>
          </a:p>
        </p:txBody>
      </p:sp>
      <p:sp>
        <p:nvSpPr>
          <p:cNvPr id="25" name="Pie 4"/>
          <p:cNvSpPr/>
          <p:nvPr/>
        </p:nvSpPr>
        <p:spPr>
          <a:xfrm>
            <a:off x="3724605" y="2071084"/>
            <a:ext cx="899293" cy="367499"/>
          </a:xfrm>
          <a:prstGeom prst="rect">
            <a:avLst/>
          </a:prstGeom>
          <a:noFill/>
          <a:ln>
            <a:noFill/>
          </a:ln>
          <a:effectLst/>
        </p:spPr>
        <p:txBody>
          <a:bodyPr spcFirstLastPara="0" vert="horz" wrap="square" lIns="113792" tIns="113792" rIns="113792" bIns="113792" numCol="1" spcCol="1270" anchor="ctr" anchorCtr="0">
            <a:noAutofit/>
          </a:bodyPr>
          <a:lstStyle/>
          <a:p>
            <a:pPr marL="0" marR="0" lvl="0" indent="0" algn="ctr" defTabSz="711182" rtl="0" eaLnBrk="1" fontAlgn="base" latinLnBrk="0" hangingPunct="1">
              <a:lnSpc>
                <a:spcPct val="90000"/>
              </a:lnSpc>
              <a:spcBef>
                <a:spcPct val="0"/>
              </a:spcBef>
              <a:spcAft>
                <a:spcPct val="350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iscoSansTT ExtraLight"/>
                <a:ea typeface=""/>
                <a:cs typeface=""/>
              </a:rPr>
              <a:t>Training</a:t>
            </a:r>
          </a:p>
        </p:txBody>
      </p:sp>
      <p:grpSp>
        <p:nvGrpSpPr>
          <p:cNvPr id="26" name="Group 25"/>
          <p:cNvGrpSpPr>
            <a:grpSpLocks noChangeAspect="1"/>
          </p:cNvGrpSpPr>
          <p:nvPr/>
        </p:nvGrpSpPr>
        <p:grpSpPr>
          <a:xfrm>
            <a:off x="3393756" y="2425863"/>
            <a:ext cx="456433" cy="457200"/>
            <a:chOff x="8129588" y="958850"/>
            <a:chExt cx="946150" cy="947738"/>
          </a:xfrm>
        </p:grpSpPr>
        <p:sp>
          <p:nvSpPr>
            <p:cNvPr id="27" name="Oval 26"/>
            <p:cNvSpPr>
              <a:spLocks noChangeArrowheads="1"/>
            </p:cNvSpPr>
            <p:nvPr/>
          </p:nvSpPr>
          <p:spPr bwMode="auto">
            <a:xfrm>
              <a:off x="8129588" y="958850"/>
              <a:ext cx="946150" cy="947738"/>
            </a:xfrm>
            <a:prstGeom prst="ellipse">
              <a:avLst/>
            </a:prstGeom>
            <a:solidFill>
              <a:schemeClr val="accent4">
                <a:lumMod val="60000"/>
                <a:lumOff val="40000"/>
                <a:alpha val="30000"/>
              </a:schemeClr>
            </a:solidFill>
            <a:ln w="9525">
              <a:solidFill>
                <a:schemeClr val="bg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28" name="Freeform 27"/>
            <p:cNvSpPr>
              <a:spLocks noEditPoints="1"/>
            </p:cNvSpPr>
            <p:nvPr/>
          </p:nvSpPr>
          <p:spPr bwMode="auto">
            <a:xfrm>
              <a:off x="8267700" y="1041400"/>
              <a:ext cx="439738" cy="604838"/>
            </a:xfrm>
            <a:custGeom>
              <a:avLst/>
              <a:gdLst>
                <a:gd name="T0" fmla="*/ 124 w 134"/>
                <a:gd name="T1" fmla="*/ 61 h 184"/>
                <a:gd name="T2" fmla="*/ 110 w 134"/>
                <a:gd name="T3" fmla="*/ 66 h 184"/>
                <a:gd name="T4" fmla="*/ 118 w 134"/>
                <a:gd name="T5" fmla="*/ 88 h 184"/>
                <a:gd name="T6" fmla="*/ 96 w 134"/>
                <a:gd name="T7" fmla="*/ 80 h 184"/>
                <a:gd name="T8" fmla="*/ 91 w 134"/>
                <a:gd name="T9" fmla="*/ 94 h 184"/>
                <a:gd name="T10" fmla="*/ 72 w 134"/>
                <a:gd name="T11" fmla="*/ 94 h 184"/>
                <a:gd name="T12" fmla="*/ 67 w 134"/>
                <a:gd name="T13" fmla="*/ 80 h 184"/>
                <a:gd name="T14" fmla="*/ 45 w 134"/>
                <a:gd name="T15" fmla="*/ 88 h 184"/>
                <a:gd name="T16" fmla="*/ 53 w 134"/>
                <a:gd name="T17" fmla="*/ 66 h 184"/>
                <a:gd name="T18" fmla="*/ 39 w 134"/>
                <a:gd name="T19" fmla="*/ 61 h 184"/>
                <a:gd name="T20" fmla="*/ 39 w 134"/>
                <a:gd name="T21" fmla="*/ 42 h 184"/>
                <a:gd name="T22" fmla="*/ 53 w 134"/>
                <a:gd name="T23" fmla="*/ 37 h 184"/>
                <a:gd name="T24" fmla="*/ 45 w 134"/>
                <a:gd name="T25" fmla="*/ 15 h 184"/>
                <a:gd name="T26" fmla="*/ 67 w 134"/>
                <a:gd name="T27" fmla="*/ 23 h 184"/>
                <a:gd name="T28" fmla="*/ 72 w 134"/>
                <a:gd name="T29" fmla="*/ 9 h 184"/>
                <a:gd name="T30" fmla="*/ 91 w 134"/>
                <a:gd name="T31" fmla="*/ 9 h 184"/>
                <a:gd name="T32" fmla="*/ 96 w 134"/>
                <a:gd name="T33" fmla="*/ 23 h 184"/>
                <a:gd name="T34" fmla="*/ 118 w 134"/>
                <a:gd name="T35" fmla="*/ 15 h 184"/>
                <a:gd name="T36" fmla="*/ 110 w 134"/>
                <a:gd name="T37" fmla="*/ 37 h 184"/>
                <a:gd name="T38" fmla="*/ 124 w 134"/>
                <a:gd name="T39" fmla="*/ 42 h 184"/>
                <a:gd name="T40" fmla="*/ 82 w 134"/>
                <a:gd name="T41" fmla="*/ 35 h 184"/>
                <a:gd name="T42" fmla="*/ 82 w 134"/>
                <a:gd name="T43" fmla="*/ 68 h 184"/>
                <a:gd name="T44" fmla="*/ 82 w 134"/>
                <a:gd name="T45" fmla="*/ 35 h 184"/>
                <a:gd name="T46" fmla="*/ 61 w 134"/>
                <a:gd name="T47" fmla="*/ 156 h 184"/>
                <a:gd name="T48" fmla="*/ 52 w 134"/>
                <a:gd name="T49" fmla="*/ 159 h 184"/>
                <a:gd name="T50" fmla="*/ 58 w 134"/>
                <a:gd name="T51" fmla="*/ 174 h 184"/>
                <a:gd name="T52" fmla="*/ 43 w 134"/>
                <a:gd name="T53" fmla="*/ 168 h 184"/>
                <a:gd name="T54" fmla="*/ 40 w 134"/>
                <a:gd name="T55" fmla="*/ 177 h 184"/>
                <a:gd name="T56" fmla="*/ 27 w 134"/>
                <a:gd name="T57" fmla="*/ 177 h 184"/>
                <a:gd name="T58" fmla="*/ 24 w 134"/>
                <a:gd name="T59" fmla="*/ 168 h 184"/>
                <a:gd name="T60" fmla="*/ 10 w 134"/>
                <a:gd name="T61" fmla="*/ 174 h 184"/>
                <a:gd name="T62" fmla="*/ 15 w 134"/>
                <a:gd name="T63" fmla="*/ 159 h 184"/>
                <a:gd name="T64" fmla="*/ 6 w 134"/>
                <a:gd name="T65" fmla="*/ 156 h 184"/>
                <a:gd name="T66" fmla="*/ 6 w 134"/>
                <a:gd name="T67" fmla="*/ 143 h 184"/>
                <a:gd name="T68" fmla="*/ 15 w 134"/>
                <a:gd name="T69" fmla="*/ 140 h 184"/>
                <a:gd name="T70" fmla="*/ 10 w 134"/>
                <a:gd name="T71" fmla="*/ 126 h 184"/>
                <a:gd name="T72" fmla="*/ 24 w 134"/>
                <a:gd name="T73" fmla="*/ 131 h 184"/>
                <a:gd name="T74" fmla="*/ 27 w 134"/>
                <a:gd name="T75" fmla="*/ 122 h 184"/>
                <a:gd name="T76" fmla="*/ 40 w 134"/>
                <a:gd name="T77" fmla="*/ 122 h 184"/>
                <a:gd name="T78" fmla="*/ 43 w 134"/>
                <a:gd name="T79" fmla="*/ 131 h 184"/>
                <a:gd name="T80" fmla="*/ 58 w 134"/>
                <a:gd name="T81" fmla="*/ 126 h 184"/>
                <a:gd name="T82" fmla="*/ 52 w 134"/>
                <a:gd name="T83" fmla="*/ 140 h 184"/>
                <a:gd name="T84" fmla="*/ 61 w 134"/>
                <a:gd name="T85" fmla="*/ 143 h 184"/>
                <a:gd name="T86" fmla="*/ 34 w 134"/>
                <a:gd name="T87" fmla="*/ 139 h 184"/>
                <a:gd name="T88" fmla="*/ 34 w 134"/>
                <a:gd name="T89" fmla="*/ 161 h 184"/>
                <a:gd name="T90" fmla="*/ 34 w 134"/>
                <a:gd name="T91" fmla="*/ 1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84">
                  <a:moveTo>
                    <a:pt x="134" y="52"/>
                  </a:moveTo>
                  <a:cubicBezTo>
                    <a:pt x="134" y="57"/>
                    <a:pt x="129" y="61"/>
                    <a:pt x="124" y="61"/>
                  </a:cubicBezTo>
                  <a:cubicBezTo>
                    <a:pt x="112" y="61"/>
                    <a:pt x="112" y="61"/>
                    <a:pt x="112" y="61"/>
                  </a:cubicBezTo>
                  <a:cubicBezTo>
                    <a:pt x="111" y="63"/>
                    <a:pt x="111" y="65"/>
                    <a:pt x="110" y="66"/>
                  </a:cubicBezTo>
                  <a:cubicBezTo>
                    <a:pt x="118" y="75"/>
                    <a:pt x="118" y="75"/>
                    <a:pt x="118" y="75"/>
                  </a:cubicBezTo>
                  <a:cubicBezTo>
                    <a:pt x="122" y="78"/>
                    <a:pt x="122" y="85"/>
                    <a:pt x="118" y="88"/>
                  </a:cubicBezTo>
                  <a:cubicBezTo>
                    <a:pt x="115" y="92"/>
                    <a:pt x="108" y="92"/>
                    <a:pt x="105" y="88"/>
                  </a:cubicBezTo>
                  <a:cubicBezTo>
                    <a:pt x="96" y="80"/>
                    <a:pt x="96" y="80"/>
                    <a:pt x="96" y="80"/>
                  </a:cubicBezTo>
                  <a:cubicBezTo>
                    <a:pt x="95" y="81"/>
                    <a:pt x="93" y="81"/>
                    <a:pt x="91" y="82"/>
                  </a:cubicBezTo>
                  <a:cubicBezTo>
                    <a:pt x="91" y="94"/>
                    <a:pt x="91" y="94"/>
                    <a:pt x="91" y="94"/>
                  </a:cubicBezTo>
                  <a:cubicBezTo>
                    <a:pt x="91" y="99"/>
                    <a:pt x="87" y="104"/>
                    <a:pt x="82" y="104"/>
                  </a:cubicBezTo>
                  <a:cubicBezTo>
                    <a:pt x="76" y="104"/>
                    <a:pt x="72" y="99"/>
                    <a:pt x="72" y="94"/>
                  </a:cubicBezTo>
                  <a:cubicBezTo>
                    <a:pt x="72" y="82"/>
                    <a:pt x="72" y="82"/>
                    <a:pt x="72" y="82"/>
                  </a:cubicBezTo>
                  <a:cubicBezTo>
                    <a:pt x="70" y="81"/>
                    <a:pt x="69" y="81"/>
                    <a:pt x="67" y="80"/>
                  </a:cubicBezTo>
                  <a:cubicBezTo>
                    <a:pt x="59" y="88"/>
                    <a:pt x="59" y="88"/>
                    <a:pt x="59" y="88"/>
                  </a:cubicBezTo>
                  <a:cubicBezTo>
                    <a:pt x="55" y="92"/>
                    <a:pt x="49" y="92"/>
                    <a:pt x="45" y="88"/>
                  </a:cubicBezTo>
                  <a:cubicBezTo>
                    <a:pt x="41" y="85"/>
                    <a:pt x="41" y="78"/>
                    <a:pt x="45" y="75"/>
                  </a:cubicBezTo>
                  <a:cubicBezTo>
                    <a:pt x="53" y="66"/>
                    <a:pt x="53" y="66"/>
                    <a:pt x="53" y="66"/>
                  </a:cubicBezTo>
                  <a:cubicBezTo>
                    <a:pt x="53" y="65"/>
                    <a:pt x="52" y="63"/>
                    <a:pt x="51" y="61"/>
                  </a:cubicBezTo>
                  <a:cubicBezTo>
                    <a:pt x="39" y="61"/>
                    <a:pt x="39" y="61"/>
                    <a:pt x="39" y="61"/>
                  </a:cubicBezTo>
                  <a:cubicBezTo>
                    <a:pt x="34" y="61"/>
                    <a:pt x="30" y="57"/>
                    <a:pt x="30" y="52"/>
                  </a:cubicBezTo>
                  <a:cubicBezTo>
                    <a:pt x="30" y="46"/>
                    <a:pt x="34" y="42"/>
                    <a:pt x="39" y="42"/>
                  </a:cubicBezTo>
                  <a:cubicBezTo>
                    <a:pt x="51" y="42"/>
                    <a:pt x="51" y="42"/>
                    <a:pt x="51" y="42"/>
                  </a:cubicBezTo>
                  <a:cubicBezTo>
                    <a:pt x="52" y="40"/>
                    <a:pt x="53" y="39"/>
                    <a:pt x="53" y="37"/>
                  </a:cubicBezTo>
                  <a:cubicBezTo>
                    <a:pt x="45" y="29"/>
                    <a:pt x="45" y="29"/>
                    <a:pt x="45" y="29"/>
                  </a:cubicBezTo>
                  <a:cubicBezTo>
                    <a:pt x="41" y="25"/>
                    <a:pt x="41" y="19"/>
                    <a:pt x="45" y="15"/>
                  </a:cubicBezTo>
                  <a:cubicBezTo>
                    <a:pt x="49" y="11"/>
                    <a:pt x="55" y="11"/>
                    <a:pt x="59" y="15"/>
                  </a:cubicBezTo>
                  <a:cubicBezTo>
                    <a:pt x="67" y="23"/>
                    <a:pt x="67" y="23"/>
                    <a:pt x="67" y="23"/>
                  </a:cubicBezTo>
                  <a:cubicBezTo>
                    <a:pt x="69" y="23"/>
                    <a:pt x="70" y="22"/>
                    <a:pt x="72" y="21"/>
                  </a:cubicBezTo>
                  <a:cubicBezTo>
                    <a:pt x="72" y="9"/>
                    <a:pt x="72" y="9"/>
                    <a:pt x="72" y="9"/>
                  </a:cubicBezTo>
                  <a:cubicBezTo>
                    <a:pt x="72" y="4"/>
                    <a:pt x="76" y="0"/>
                    <a:pt x="82" y="0"/>
                  </a:cubicBezTo>
                  <a:cubicBezTo>
                    <a:pt x="87" y="0"/>
                    <a:pt x="91" y="4"/>
                    <a:pt x="91" y="9"/>
                  </a:cubicBezTo>
                  <a:cubicBezTo>
                    <a:pt x="91" y="21"/>
                    <a:pt x="91" y="21"/>
                    <a:pt x="91" y="21"/>
                  </a:cubicBezTo>
                  <a:cubicBezTo>
                    <a:pt x="93" y="22"/>
                    <a:pt x="95" y="23"/>
                    <a:pt x="96" y="23"/>
                  </a:cubicBezTo>
                  <a:cubicBezTo>
                    <a:pt x="105" y="15"/>
                    <a:pt x="105" y="15"/>
                    <a:pt x="105" y="15"/>
                  </a:cubicBezTo>
                  <a:cubicBezTo>
                    <a:pt x="108" y="11"/>
                    <a:pt x="115" y="11"/>
                    <a:pt x="118" y="15"/>
                  </a:cubicBezTo>
                  <a:cubicBezTo>
                    <a:pt x="122" y="19"/>
                    <a:pt x="122" y="25"/>
                    <a:pt x="118" y="29"/>
                  </a:cubicBezTo>
                  <a:cubicBezTo>
                    <a:pt x="110" y="37"/>
                    <a:pt x="110" y="37"/>
                    <a:pt x="110" y="37"/>
                  </a:cubicBezTo>
                  <a:cubicBezTo>
                    <a:pt x="111" y="39"/>
                    <a:pt x="111" y="40"/>
                    <a:pt x="112" y="42"/>
                  </a:cubicBezTo>
                  <a:cubicBezTo>
                    <a:pt x="124" y="42"/>
                    <a:pt x="124" y="42"/>
                    <a:pt x="124" y="42"/>
                  </a:cubicBezTo>
                  <a:cubicBezTo>
                    <a:pt x="129" y="42"/>
                    <a:pt x="134" y="46"/>
                    <a:pt x="134" y="52"/>
                  </a:cubicBezTo>
                  <a:close/>
                  <a:moveTo>
                    <a:pt x="82" y="35"/>
                  </a:moveTo>
                  <a:cubicBezTo>
                    <a:pt x="72" y="35"/>
                    <a:pt x="65" y="42"/>
                    <a:pt x="65" y="52"/>
                  </a:cubicBezTo>
                  <a:cubicBezTo>
                    <a:pt x="65" y="61"/>
                    <a:pt x="72" y="68"/>
                    <a:pt x="82" y="68"/>
                  </a:cubicBezTo>
                  <a:cubicBezTo>
                    <a:pt x="91" y="68"/>
                    <a:pt x="98" y="61"/>
                    <a:pt x="98" y="52"/>
                  </a:cubicBezTo>
                  <a:cubicBezTo>
                    <a:pt x="98" y="42"/>
                    <a:pt x="91" y="35"/>
                    <a:pt x="82" y="35"/>
                  </a:cubicBezTo>
                  <a:moveTo>
                    <a:pt x="68" y="150"/>
                  </a:moveTo>
                  <a:cubicBezTo>
                    <a:pt x="68" y="153"/>
                    <a:pt x="65" y="156"/>
                    <a:pt x="61" y="156"/>
                  </a:cubicBezTo>
                  <a:cubicBezTo>
                    <a:pt x="53" y="156"/>
                    <a:pt x="53" y="156"/>
                    <a:pt x="53" y="156"/>
                  </a:cubicBezTo>
                  <a:cubicBezTo>
                    <a:pt x="53" y="157"/>
                    <a:pt x="53" y="158"/>
                    <a:pt x="52" y="159"/>
                  </a:cubicBezTo>
                  <a:cubicBezTo>
                    <a:pt x="58" y="165"/>
                    <a:pt x="58" y="165"/>
                    <a:pt x="58" y="165"/>
                  </a:cubicBezTo>
                  <a:cubicBezTo>
                    <a:pt x="60" y="167"/>
                    <a:pt x="60" y="171"/>
                    <a:pt x="58" y="174"/>
                  </a:cubicBezTo>
                  <a:cubicBezTo>
                    <a:pt x="55" y="176"/>
                    <a:pt x="51" y="176"/>
                    <a:pt x="49" y="174"/>
                  </a:cubicBezTo>
                  <a:cubicBezTo>
                    <a:pt x="43" y="168"/>
                    <a:pt x="43" y="168"/>
                    <a:pt x="43" y="168"/>
                  </a:cubicBezTo>
                  <a:cubicBezTo>
                    <a:pt x="42" y="169"/>
                    <a:pt x="41" y="169"/>
                    <a:pt x="40" y="169"/>
                  </a:cubicBezTo>
                  <a:cubicBezTo>
                    <a:pt x="40" y="177"/>
                    <a:pt x="40" y="177"/>
                    <a:pt x="40" y="177"/>
                  </a:cubicBezTo>
                  <a:cubicBezTo>
                    <a:pt x="40" y="181"/>
                    <a:pt x="37" y="184"/>
                    <a:pt x="34" y="184"/>
                  </a:cubicBezTo>
                  <a:cubicBezTo>
                    <a:pt x="30" y="184"/>
                    <a:pt x="27" y="181"/>
                    <a:pt x="27" y="177"/>
                  </a:cubicBezTo>
                  <a:cubicBezTo>
                    <a:pt x="27" y="169"/>
                    <a:pt x="27" y="169"/>
                    <a:pt x="27" y="169"/>
                  </a:cubicBezTo>
                  <a:cubicBezTo>
                    <a:pt x="26" y="169"/>
                    <a:pt x="25" y="169"/>
                    <a:pt x="24" y="168"/>
                  </a:cubicBezTo>
                  <a:cubicBezTo>
                    <a:pt x="19" y="174"/>
                    <a:pt x="19" y="174"/>
                    <a:pt x="19" y="174"/>
                  </a:cubicBezTo>
                  <a:cubicBezTo>
                    <a:pt x="16" y="176"/>
                    <a:pt x="12" y="176"/>
                    <a:pt x="10" y="174"/>
                  </a:cubicBezTo>
                  <a:cubicBezTo>
                    <a:pt x="7" y="171"/>
                    <a:pt x="7" y="167"/>
                    <a:pt x="10" y="165"/>
                  </a:cubicBezTo>
                  <a:cubicBezTo>
                    <a:pt x="15" y="159"/>
                    <a:pt x="15" y="159"/>
                    <a:pt x="15" y="159"/>
                  </a:cubicBezTo>
                  <a:cubicBezTo>
                    <a:pt x="15" y="158"/>
                    <a:pt x="15" y="157"/>
                    <a:pt x="14" y="156"/>
                  </a:cubicBezTo>
                  <a:cubicBezTo>
                    <a:pt x="6" y="156"/>
                    <a:pt x="6" y="156"/>
                    <a:pt x="6" y="156"/>
                  </a:cubicBezTo>
                  <a:cubicBezTo>
                    <a:pt x="3" y="156"/>
                    <a:pt x="0" y="153"/>
                    <a:pt x="0" y="150"/>
                  </a:cubicBezTo>
                  <a:cubicBezTo>
                    <a:pt x="0" y="146"/>
                    <a:pt x="3" y="143"/>
                    <a:pt x="6" y="143"/>
                  </a:cubicBezTo>
                  <a:cubicBezTo>
                    <a:pt x="14" y="143"/>
                    <a:pt x="14" y="143"/>
                    <a:pt x="14" y="143"/>
                  </a:cubicBezTo>
                  <a:cubicBezTo>
                    <a:pt x="15" y="142"/>
                    <a:pt x="15" y="141"/>
                    <a:pt x="15" y="140"/>
                  </a:cubicBezTo>
                  <a:cubicBezTo>
                    <a:pt x="10" y="135"/>
                    <a:pt x="10" y="135"/>
                    <a:pt x="10" y="135"/>
                  </a:cubicBezTo>
                  <a:cubicBezTo>
                    <a:pt x="7" y="132"/>
                    <a:pt x="7" y="128"/>
                    <a:pt x="10" y="126"/>
                  </a:cubicBezTo>
                  <a:cubicBezTo>
                    <a:pt x="12" y="123"/>
                    <a:pt x="16" y="123"/>
                    <a:pt x="19" y="126"/>
                  </a:cubicBezTo>
                  <a:cubicBezTo>
                    <a:pt x="24" y="131"/>
                    <a:pt x="24" y="131"/>
                    <a:pt x="24" y="131"/>
                  </a:cubicBezTo>
                  <a:cubicBezTo>
                    <a:pt x="25" y="131"/>
                    <a:pt x="26" y="130"/>
                    <a:pt x="27" y="130"/>
                  </a:cubicBezTo>
                  <a:cubicBezTo>
                    <a:pt x="27" y="122"/>
                    <a:pt x="27" y="122"/>
                    <a:pt x="27" y="122"/>
                  </a:cubicBezTo>
                  <a:cubicBezTo>
                    <a:pt x="27" y="119"/>
                    <a:pt x="30" y="116"/>
                    <a:pt x="34" y="116"/>
                  </a:cubicBezTo>
                  <a:cubicBezTo>
                    <a:pt x="37" y="116"/>
                    <a:pt x="40" y="119"/>
                    <a:pt x="40" y="122"/>
                  </a:cubicBezTo>
                  <a:cubicBezTo>
                    <a:pt x="40" y="130"/>
                    <a:pt x="40" y="130"/>
                    <a:pt x="40" y="130"/>
                  </a:cubicBezTo>
                  <a:cubicBezTo>
                    <a:pt x="41" y="130"/>
                    <a:pt x="42" y="131"/>
                    <a:pt x="43" y="131"/>
                  </a:cubicBezTo>
                  <a:cubicBezTo>
                    <a:pt x="49" y="126"/>
                    <a:pt x="49" y="126"/>
                    <a:pt x="49" y="126"/>
                  </a:cubicBezTo>
                  <a:cubicBezTo>
                    <a:pt x="51" y="123"/>
                    <a:pt x="55" y="123"/>
                    <a:pt x="58" y="126"/>
                  </a:cubicBezTo>
                  <a:cubicBezTo>
                    <a:pt x="60" y="128"/>
                    <a:pt x="60" y="132"/>
                    <a:pt x="58" y="135"/>
                  </a:cubicBezTo>
                  <a:cubicBezTo>
                    <a:pt x="52" y="140"/>
                    <a:pt x="52" y="140"/>
                    <a:pt x="52" y="140"/>
                  </a:cubicBezTo>
                  <a:cubicBezTo>
                    <a:pt x="53" y="141"/>
                    <a:pt x="53" y="142"/>
                    <a:pt x="53" y="143"/>
                  </a:cubicBezTo>
                  <a:cubicBezTo>
                    <a:pt x="61" y="143"/>
                    <a:pt x="61" y="143"/>
                    <a:pt x="61" y="143"/>
                  </a:cubicBezTo>
                  <a:cubicBezTo>
                    <a:pt x="65" y="143"/>
                    <a:pt x="68" y="146"/>
                    <a:pt x="68" y="150"/>
                  </a:cubicBezTo>
                  <a:close/>
                  <a:moveTo>
                    <a:pt x="34" y="139"/>
                  </a:moveTo>
                  <a:cubicBezTo>
                    <a:pt x="28" y="139"/>
                    <a:pt x="23" y="144"/>
                    <a:pt x="23" y="150"/>
                  </a:cubicBezTo>
                  <a:cubicBezTo>
                    <a:pt x="23" y="156"/>
                    <a:pt x="28" y="161"/>
                    <a:pt x="34" y="161"/>
                  </a:cubicBezTo>
                  <a:cubicBezTo>
                    <a:pt x="40" y="161"/>
                    <a:pt x="45" y="156"/>
                    <a:pt x="45" y="150"/>
                  </a:cubicBezTo>
                  <a:cubicBezTo>
                    <a:pt x="45" y="144"/>
                    <a:pt x="40" y="139"/>
                    <a:pt x="34" y="1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29" name="Freeform 28"/>
            <p:cNvSpPr>
              <a:spLocks noEditPoints="1"/>
            </p:cNvSpPr>
            <p:nvPr/>
          </p:nvSpPr>
          <p:spPr bwMode="auto">
            <a:xfrm>
              <a:off x="8658225" y="1311275"/>
              <a:ext cx="344488" cy="592138"/>
            </a:xfrm>
            <a:custGeom>
              <a:avLst/>
              <a:gdLst>
                <a:gd name="T0" fmla="*/ 21 w 105"/>
                <a:gd name="T1" fmla="*/ 32 h 180"/>
                <a:gd name="T2" fmla="*/ 53 w 105"/>
                <a:gd name="T3" fmla="*/ 0 h 180"/>
                <a:gd name="T4" fmla="*/ 84 w 105"/>
                <a:gd name="T5" fmla="*/ 32 h 180"/>
                <a:gd name="T6" fmla="*/ 53 w 105"/>
                <a:gd name="T7" fmla="*/ 63 h 180"/>
                <a:gd name="T8" fmla="*/ 21 w 105"/>
                <a:gd name="T9" fmla="*/ 32 h 180"/>
                <a:gd name="T10" fmla="*/ 105 w 105"/>
                <a:gd name="T11" fmla="*/ 113 h 180"/>
                <a:gd name="T12" fmla="*/ 105 w 105"/>
                <a:gd name="T13" fmla="*/ 108 h 180"/>
                <a:gd name="T14" fmla="*/ 78 w 105"/>
                <a:gd name="T15" fmla="*/ 81 h 180"/>
                <a:gd name="T16" fmla="*/ 27 w 105"/>
                <a:gd name="T17" fmla="*/ 81 h 180"/>
                <a:gd name="T18" fmla="*/ 0 w 105"/>
                <a:gd name="T19" fmla="*/ 108 h 180"/>
                <a:gd name="T20" fmla="*/ 0 w 105"/>
                <a:gd name="T21" fmla="*/ 180 h 180"/>
                <a:gd name="T22" fmla="*/ 105 w 105"/>
                <a:gd name="T23" fmla="*/ 11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80">
                  <a:moveTo>
                    <a:pt x="21" y="32"/>
                  </a:moveTo>
                  <a:cubicBezTo>
                    <a:pt x="21" y="14"/>
                    <a:pt x="35" y="0"/>
                    <a:pt x="53" y="0"/>
                  </a:cubicBezTo>
                  <a:cubicBezTo>
                    <a:pt x="70" y="0"/>
                    <a:pt x="84" y="14"/>
                    <a:pt x="84" y="32"/>
                  </a:cubicBezTo>
                  <a:cubicBezTo>
                    <a:pt x="84" y="49"/>
                    <a:pt x="70" y="63"/>
                    <a:pt x="53" y="63"/>
                  </a:cubicBezTo>
                  <a:cubicBezTo>
                    <a:pt x="35" y="63"/>
                    <a:pt x="21" y="49"/>
                    <a:pt x="21" y="32"/>
                  </a:cubicBezTo>
                  <a:close/>
                  <a:moveTo>
                    <a:pt x="105" y="113"/>
                  </a:moveTo>
                  <a:cubicBezTo>
                    <a:pt x="105" y="108"/>
                    <a:pt x="105" y="108"/>
                    <a:pt x="105" y="108"/>
                  </a:cubicBezTo>
                  <a:cubicBezTo>
                    <a:pt x="105" y="93"/>
                    <a:pt x="93" y="81"/>
                    <a:pt x="78" y="81"/>
                  </a:cubicBezTo>
                  <a:cubicBezTo>
                    <a:pt x="27" y="81"/>
                    <a:pt x="27" y="81"/>
                    <a:pt x="27" y="81"/>
                  </a:cubicBezTo>
                  <a:cubicBezTo>
                    <a:pt x="12" y="81"/>
                    <a:pt x="0" y="93"/>
                    <a:pt x="0" y="108"/>
                  </a:cubicBezTo>
                  <a:cubicBezTo>
                    <a:pt x="0" y="180"/>
                    <a:pt x="0" y="180"/>
                    <a:pt x="0" y="180"/>
                  </a:cubicBezTo>
                  <a:cubicBezTo>
                    <a:pt x="44" y="175"/>
                    <a:pt x="82" y="149"/>
                    <a:pt x="105"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grpSp>
      <p:grpSp>
        <p:nvGrpSpPr>
          <p:cNvPr id="30" name="Group 29"/>
          <p:cNvGrpSpPr>
            <a:grpSpLocks noChangeAspect="1"/>
          </p:cNvGrpSpPr>
          <p:nvPr/>
        </p:nvGrpSpPr>
        <p:grpSpPr>
          <a:xfrm>
            <a:off x="3859826" y="3269921"/>
            <a:ext cx="457200" cy="457200"/>
            <a:chOff x="6513513" y="958850"/>
            <a:chExt cx="946150" cy="947738"/>
          </a:xfrm>
        </p:grpSpPr>
        <p:sp>
          <p:nvSpPr>
            <p:cNvPr id="31" name="Oval 30"/>
            <p:cNvSpPr>
              <a:spLocks noChangeArrowheads="1"/>
            </p:cNvSpPr>
            <p:nvPr/>
          </p:nvSpPr>
          <p:spPr bwMode="auto">
            <a:xfrm>
              <a:off x="6513513" y="958850"/>
              <a:ext cx="946150" cy="947738"/>
            </a:xfrm>
            <a:prstGeom prst="ellipse">
              <a:avLst/>
            </a:prstGeom>
            <a:solidFill>
              <a:schemeClr val="accent4">
                <a:lumMod val="75000"/>
                <a:alpha val="30000"/>
              </a:schemeClr>
            </a:solidFill>
            <a:ln w="9525">
              <a:solidFill>
                <a:schemeClr val="bg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32" name="Freeform 31"/>
            <p:cNvSpPr>
              <a:spLocks noEditPoints="1"/>
            </p:cNvSpPr>
            <p:nvPr/>
          </p:nvSpPr>
          <p:spPr bwMode="auto">
            <a:xfrm>
              <a:off x="6651625" y="1169988"/>
              <a:ext cx="673100" cy="604838"/>
            </a:xfrm>
            <a:custGeom>
              <a:avLst/>
              <a:gdLst>
                <a:gd name="T0" fmla="*/ 193 w 205"/>
                <a:gd name="T1" fmla="*/ 0 h 184"/>
                <a:gd name="T2" fmla="*/ 12 w 205"/>
                <a:gd name="T3" fmla="*/ 0 h 184"/>
                <a:gd name="T4" fmla="*/ 0 w 205"/>
                <a:gd name="T5" fmla="*/ 12 h 184"/>
                <a:gd name="T6" fmla="*/ 0 w 205"/>
                <a:gd name="T7" fmla="*/ 132 h 184"/>
                <a:gd name="T8" fmla="*/ 12 w 205"/>
                <a:gd name="T9" fmla="*/ 144 h 184"/>
                <a:gd name="T10" fmla="*/ 66 w 205"/>
                <a:gd name="T11" fmla="*/ 144 h 184"/>
                <a:gd name="T12" fmla="*/ 66 w 205"/>
                <a:gd name="T13" fmla="*/ 175 h 184"/>
                <a:gd name="T14" fmla="*/ 60 w 205"/>
                <a:gd name="T15" fmla="*/ 175 h 184"/>
                <a:gd name="T16" fmla="*/ 55 w 205"/>
                <a:gd name="T17" fmla="*/ 180 h 184"/>
                <a:gd name="T18" fmla="*/ 60 w 205"/>
                <a:gd name="T19" fmla="*/ 184 h 184"/>
                <a:gd name="T20" fmla="*/ 145 w 205"/>
                <a:gd name="T21" fmla="*/ 184 h 184"/>
                <a:gd name="T22" fmla="*/ 150 w 205"/>
                <a:gd name="T23" fmla="*/ 180 h 184"/>
                <a:gd name="T24" fmla="*/ 145 w 205"/>
                <a:gd name="T25" fmla="*/ 175 h 184"/>
                <a:gd name="T26" fmla="*/ 138 w 205"/>
                <a:gd name="T27" fmla="*/ 175 h 184"/>
                <a:gd name="T28" fmla="*/ 138 w 205"/>
                <a:gd name="T29" fmla="*/ 144 h 184"/>
                <a:gd name="T30" fmla="*/ 193 w 205"/>
                <a:gd name="T31" fmla="*/ 144 h 184"/>
                <a:gd name="T32" fmla="*/ 205 w 205"/>
                <a:gd name="T33" fmla="*/ 132 h 184"/>
                <a:gd name="T34" fmla="*/ 205 w 205"/>
                <a:gd name="T35" fmla="*/ 12 h 184"/>
                <a:gd name="T36" fmla="*/ 193 w 205"/>
                <a:gd name="T37" fmla="*/ 0 h 184"/>
                <a:gd name="T38" fmla="*/ 195 w 205"/>
                <a:gd name="T39" fmla="*/ 132 h 184"/>
                <a:gd name="T40" fmla="*/ 193 w 205"/>
                <a:gd name="T41" fmla="*/ 135 h 184"/>
                <a:gd name="T42" fmla="*/ 12 w 205"/>
                <a:gd name="T43" fmla="*/ 135 h 184"/>
                <a:gd name="T44" fmla="*/ 9 w 205"/>
                <a:gd name="T45" fmla="*/ 132 h 184"/>
                <a:gd name="T46" fmla="*/ 9 w 205"/>
                <a:gd name="T47" fmla="*/ 12 h 184"/>
                <a:gd name="T48" fmla="*/ 12 w 205"/>
                <a:gd name="T49" fmla="*/ 9 h 184"/>
                <a:gd name="T50" fmla="*/ 193 w 205"/>
                <a:gd name="T51" fmla="*/ 9 h 184"/>
                <a:gd name="T52" fmla="*/ 195 w 205"/>
                <a:gd name="T53" fmla="*/ 12 h 184"/>
                <a:gd name="T54" fmla="*/ 195 w 205"/>
                <a:gd name="T55"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5" h="184">
                  <a:moveTo>
                    <a:pt x="193" y="0"/>
                  </a:moveTo>
                  <a:cubicBezTo>
                    <a:pt x="12" y="0"/>
                    <a:pt x="12" y="0"/>
                    <a:pt x="12" y="0"/>
                  </a:cubicBezTo>
                  <a:cubicBezTo>
                    <a:pt x="5" y="0"/>
                    <a:pt x="0" y="5"/>
                    <a:pt x="0" y="12"/>
                  </a:cubicBezTo>
                  <a:cubicBezTo>
                    <a:pt x="0" y="132"/>
                    <a:pt x="0" y="132"/>
                    <a:pt x="0" y="132"/>
                  </a:cubicBezTo>
                  <a:cubicBezTo>
                    <a:pt x="0" y="139"/>
                    <a:pt x="5" y="144"/>
                    <a:pt x="12" y="144"/>
                  </a:cubicBezTo>
                  <a:cubicBezTo>
                    <a:pt x="66" y="144"/>
                    <a:pt x="66" y="144"/>
                    <a:pt x="66" y="144"/>
                  </a:cubicBezTo>
                  <a:cubicBezTo>
                    <a:pt x="66" y="175"/>
                    <a:pt x="66" y="175"/>
                    <a:pt x="66" y="175"/>
                  </a:cubicBezTo>
                  <a:cubicBezTo>
                    <a:pt x="60" y="175"/>
                    <a:pt x="60" y="175"/>
                    <a:pt x="60" y="175"/>
                  </a:cubicBezTo>
                  <a:cubicBezTo>
                    <a:pt x="57" y="175"/>
                    <a:pt x="55" y="177"/>
                    <a:pt x="55" y="180"/>
                  </a:cubicBezTo>
                  <a:cubicBezTo>
                    <a:pt x="55" y="182"/>
                    <a:pt x="57" y="184"/>
                    <a:pt x="60" y="184"/>
                  </a:cubicBezTo>
                  <a:cubicBezTo>
                    <a:pt x="145" y="184"/>
                    <a:pt x="145" y="184"/>
                    <a:pt x="145" y="184"/>
                  </a:cubicBezTo>
                  <a:cubicBezTo>
                    <a:pt x="147" y="184"/>
                    <a:pt x="150" y="182"/>
                    <a:pt x="150" y="180"/>
                  </a:cubicBezTo>
                  <a:cubicBezTo>
                    <a:pt x="150" y="177"/>
                    <a:pt x="147" y="175"/>
                    <a:pt x="145" y="175"/>
                  </a:cubicBezTo>
                  <a:cubicBezTo>
                    <a:pt x="138" y="175"/>
                    <a:pt x="138" y="175"/>
                    <a:pt x="138" y="175"/>
                  </a:cubicBezTo>
                  <a:cubicBezTo>
                    <a:pt x="138" y="144"/>
                    <a:pt x="138" y="144"/>
                    <a:pt x="138" y="144"/>
                  </a:cubicBezTo>
                  <a:cubicBezTo>
                    <a:pt x="193" y="144"/>
                    <a:pt x="193" y="144"/>
                    <a:pt x="193" y="144"/>
                  </a:cubicBezTo>
                  <a:cubicBezTo>
                    <a:pt x="199" y="144"/>
                    <a:pt x="205" y="139"/>
                    <a:pt x="205" y="132"/>
                  </a:cubicBezTo>
                  <a:cubicBezTo>
                    <a:pt x="205" y="12"/>
                    <a:pt x="205" y="12"/>
                    <a:pt x="205" y="12"/>
                  </a:cubicBezTo>
                  <a:cubicBezTo>
                    <a:pt x="205" y="5"/>
                    <a:pt x="199" y="0"/>
                    <a:pt x="193" y="0"/>
                  </a:cubicBezTo>
                  <a:close/>
                  <a:moveTo>
                    <a:pt x="195" y="132"/>
                  </a:moveTo>
                  <a:cubicBezTo>
                    <a:pt x="195" y="134"/>
                    <a:pt x="194" y="135"/>
                    <a:pt x="193" y="135"/>
                  </a:cubicBezTo>
                  <a:cubicBezTo>
                    <a:pt x="12" y="135"/>
                    <a:pt x="12" y="135"/>
                    <a:pt x="12" y="135"/>
                  </a:cubicBezTo>
                  <a:cubicBezTo>
                    <a:pt x="10" y="135"/>
                    <a:pt x="9" y="134"/>
                    <a:pt x="9" y="132"/>
                  </a:cubicBezTo>
                  <a:cubicBezTo>
                    <a:pt x="9" y="12"/>
                    <a:pt x="9" y="12"/>
                    <a:pt x="9" y="12"/>
                  </a:cubicBezTo>
                  <a:cubicBezTo>
                    <a:pt x="9" y="11"/>
                    <a:pt x="10" y="9"/>
                    <a:pt x="12" y="9"/>
                  </a:cubicBezTo>
                  <a:cubicBezTo>
                    <a:pt x="193" y="9"/>
                    <a:pt x="193" y="9"/>
                    <a:pt x="193" y="9"/>
                  </a:cubicBezTo>
                  <a:cubicBezTo>
                    <a:pt x="194" y="9"/>
                    <a:pt x="195" y="11"/>
                    <a:pt x="195" y="12"/>
                  </a:cubicBezTo>
                  <a:lnTo>
                    <a:pt x="195"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33" name="Freeform 32"/>
            <p:cNvSpPr>
              <a:spLocks noEditPoints="1"/>
            </p:cNvSpPr>
            <p:nvPr/>
          </p:nvSpPr>
          <p:spPr bwMode="auto">
            <a:xfrm>
              <a:off x="6729413" y="1222375"/>
              <a:ext cx="515938" cy="365125"/>
            </a:xfrm>
            <a:custGeom>
              <a:avLst/>
              <a:gdLst>
                <a:gd name="T0" fmla="*/ 0 w 157"/>
                <a:gd name="T1" fmla="*/ 44 h 111"/>
                <a:gd name="T2" fmla="*/ 17 w 157"/>
                <a:gd name="T3" fmla="*/ 19 h 111"/>
                <a:gd name="T4" fmla="*/ 17 w 157"/>
                <a:gd name="T5" fmla="*/ 49 h 111"/>
                <a:gd name="T6" fmla="*/ 11 w 157"/>
                <a:gd name="T7" fmla="*/ 0 h 111"/>
                <a:gd name="T8" fmla="*/ 56 w 157"/>
                <a:gd name="T9" fmla="*/ 44 h 111"/>
                <a:gd name="T10" fmla="*/ 39 w 157"/>
                <a:gd name="T11" fmla="*/ 19 h 111"/>
                <a:gd name="T12" fmla="*/ 39 w 157"/>
                <a:gd name="T13" fmla="*/ 49 h 111"/>
                <a:gd name="T14" fmla="*/ 45 w 157"/>
                <a:gd name="T15" fmla="*/ 13 h 111"/>
                <a:gd name="T16" fmla="*/ 38 w 157"/>
                <a:gd name="T17" fmla="*/ 6 h 111"/>
                <a:gd name="T18" fmla="*/ 90 w 157"/>
                <a:gd name="T19" fmla="*/ 25 h 111"/>
                <a:gd name="T20" fmla="*/ 67 w 157"/>
                <a:gd name="T21" fmla="*/ 25 h 111"/>
                <a:gd name="T22" fmla="*/ 84 w 157"/>
                <a:gd name="T23" fmla="*/ 49 h 111"/>
                <a:gd name="T24" fmla="*/ 85 w 157"/>
                <a:gd name="T25" fmla="*/ 6 h 111"/>
                <a:gd name="T26" fmla="*/ 78 w 157"/>
                <a:gd name="T27" fmla="*/ 13 h 111"/>
                <a:gd name="T28" fmla="*/ 117 w 157"/>
                <a:gd name="T29" fmla="*/ 19 h 111"/>
                <a:gd name="T30" fmla="*/ 100 w 157"/>
                <a:gd name="T31" fmla="*/ 44 h 111"/>
                <a:gd name="T32" fmla="*/ 123 w 157"/>
                <a:gd name="T33" fmla="*/ 44 h 111"/>
                <a:gd name="T34" fmla="*/ 112 w 157"/>
                <a:gd name="T35" fmla="*/ 0 h 111"/>
                <a:gd name="T36" fmla="*/ 157 w 157"/>
                <a:gd name="T37" fmla="*/ 44 h 111"/>
                <a:gd name="T38" fmla="*/ 140 w 157"/>
                <a:gd name="T39" fmla="*/ 19 h 111"/>
                <a:gd name="T40" fmla="*/ 140 w 157"/>
                <a:gd name="T41" fmla="*/ 49 h 111"/>
                <a:gd name="T42" fmla="*/ 145 w 157"/>
                <a:gd name="T43" fmla="*/ 13 h 111"/>
                <a:gd name="T44" fmla="*/ 138 w 157"/>
                <a:gd name="T45" fmla="*/ 6 h 111"/>
                <a:gd name="T46" fmla="*/ 23 w 157"/>
                <a:gd name="T47" fmla="*/ 86 h 111"/>
                <a:gd name="T48" fmla="*/ 0 w 157"/>
                <a:gd name="T49" fmla="*/ 86 h 111"/>
                <a:gd name="T50" fmla="*/ 17 w 157"/>
                <a:gd name="T51" fmla="*/ 111 h 111"/>
                <a:gd name="T52" fmla="*/ 18 w 157"/>
                <a:gd name="T53" fmla="*/ 68 h 111"/>
                <a:gd name="T54" fmla="*/ 11 w 157"/>
                <a:gd name="T55" fmla="*/ 75 h 111"/>
                <a:gd name="T56" fmla="*/ 50 w 157"/>
                <a:gd name="T57" fmla="*/ 80 h 111"/>
                <a:gd name="T58" fmla="*/ 33 w 157"/>
                <a:gd name="T59" fmla="*/ 105 h 111"/>
                <a:gd name="T60" fmla="*/ 56 w 157"/>
                <a:gd name="T61" fmla="*/ 105 h 111"/>
                <a:gd name="T62" fmla="*/ 45 w 157"/>
                <a:gd name="T63" fmla="*/ 61 h 111"/>
                <a:gd name="T64" fmla="*/ 90 w 157"/>
                <a:gd name="T65" fmla="*/ 105 h 111"/>
                <a:gd name="T66" fmla="*/ 73 w 157"/>
                <a:gd name="T67" fmla="*/ 80 h 111"/>
                <a:gd name="T68" fmla="*/ 73 w 157"/>
                <a:gd name="T69" fmla="*/ 111 h 111"/>
                <a:gd name="T70" fmla="*/ 78 w 157"/>
                <a:gd name="T71" fmla="*/ 75 h 111"/>
                <a:gd name="T72" fmla="*/ 71 w 157"/>
                <a:gd name="T73" fmla="*/ 68 h 111"/>
                <a:gd name="T74" fmla="*/ 123 w 157"/>
                <a:gd name="T75" fmla="*/ 86 h 111"/>
                <a:gd name="T76" fmla="*/ 100 w 157"/>
                <a:gd name="T77" fmla="*/ 86 h 111"/>
                <a:gd name="T78" fmla="*/ 117 w 157"/>
                <a:gd name="T79" fmla="*/ 111 h 111"/>
                <a:gd name="T80" fmla="*/ 119 w 157"/>
                <a:gd name="T81" fmla="*/ 68 h 111"/>
                <a:gd name="T82" fmla="*/ 112 w 157"/>
                <a:gd name="T83" fmla="*/ 75 h 111"/>
                <a:gd name="T84" fmla="*/ 151 w 157"/>
                <a:gd name="T85" fmla="*/ 80 h 111"/>
                <a:gd name="T86" fmla="*/ 134 w 157"/>
                <a:gd name="T87" fmla="*/ 105 h 111"/>
                <a:gd name="T88" fmla="*/ 157 w 157"/>
                <a:gd name="T89" fmla="*/ 105 h 111"/>
                <a:gd name="T90" fmla="*/ 145 w 157"/>
                <a:gd name="T91" fmla="*/ 6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 h="111">
                  <a:moveTo>
                    <a:pt x="17" y="49"/>
                  </a:moveTo>
                  <a:cubicBezTo>
                    <a:pt x="6" y="49"/>
                    <a:pt x="6" y="49"/>
                    <a:pt x="6" y="49"/>
                  </a:cubicBezTo>
                  <a:cubicBezTo>
                    <a:pt x="2" y="49"/>
                    <a:pt x="0" y="47"/>
                    <a:pt x="0" y="44"/>
                  </a:cubicBezTo>
                  <a:cubicBezTo>
                    <a:pt x="0" y="25"/>
                    <a:pt x="0" y="25"/>
                    <a:pt x="0" y="25"/>
                  </a:cubicBezTo>
                  <a:cubicBezTo>
                    <a:pt x="0" y="22"/>
                    <a:pt x="2" y="19"/>
                    <a:pt x="6" y="19"/>
                  </a:cubicBezTo>
                  <a:cubicBezTo>
                    <a:pt x="17" y="19"/>
                    <a:pt x="17" y="19"/>
                    <a:pt x="17" y="19"/>
                  </a:cubicBezTo>
                  <a:cubicBezTo>
                    <a:pt x="20" y="19"/>
                    <a:pt x="23" y="22"/>
                    <a:pt x="23" y="25"/>
                  </a:cubicBezTo>
                  <a:cubicBezTo>
                    <a:pt x="23" y="44"/>
                    <a:pt x="23" y="44"/>
                    <a:pt x="23" y="44"/>
                  </a:cubicBezTo>
                  <a:cubicBezTo>
                    <a:pt x="23" y="47"/>
                    <a:pt x="20" y="49"/>
                    <a:pt x="17" y="49"/>
                  </a:cubicBezTo>
                  <a:close/>
                  <a:moveTo>
                    <a:pt x="11" y="13"/>
                  </a:moveTo>
                  <a:cubicBezTo>
                    <a:pt x="15" y="13"/>
                    <a:pt x="18" y="10"/>
                    <a:pt x="18" y="6"/>
                  </a:cubicBezTo>
                  <a:cubicBezTo>
                    <a:pt x="18" y="3"/>
                    <a:pt x="15" y="0"/>
                    <a:pt x="11" y="0"/>
                  </a:cubicBezTo>
                  <a:cubicBezTo>
                    <a:pt x="7" y="0"/>
                    <a:pt x="4" y="3"/>
                    <a:pt x="4" y="6"/>
                  </a:cubicBezTo>
                  <a:cubicBezTo>
                    <a:pt x="4" y="10"/>
                    <a:pt x="7" y="13"/>
                    <a:pt x="11" y="13"/>
                  </a:cubicBezTo>
                  <a:close/>
                  <a:moveTo>
                    <a:pt x="56" y="44"/>
                  </a:moveTo>
                  <a:cubicBezTo>
                    <a:pt x="56" y="25"/>
                    <a:pt x="56" y="25"/>
                    <a:pt x="56" y="25"/>
                  </a:cubicBezTo>
                  <a:cubicBezTo>
                    <a:pt x="56" y="22"/>
                    <a:pt x="54" y="19"/>
                    <a:pt x="50" y="19"/>
                  </a:cubicBezTo>
                  <a:cubicBezTo>
                    <a:pt x="39" y="19"/>
                    <a:pt x="39" y="19"/>
                    <a:pt x="39" y="19"/>
                  </a:cubicBezTo>
                  <a:cubicBezTo>
                    <a:pt x="36" y="19"/>
                    <a:pt x="33" y="22"/>
                    <a:pt x="33" y="25"/>
                  </a:cubicBezTo>
                  <a:cubicBezTo>
                    <a:pt x="33" y="44"/>
                    <a:pt x="33" y="44"/>
                    <a:pt x="33" y="44"/>
                  </a:cubicBezTo>
                  <a:cubicBezTo>
                    <a:pt x="33" y="47"/>
                    <a:pt x="36" y="49"/>
                    <a:pt x="39" y="49"/>
                  </a:cubicBezTo>
                  <a:cubicBezTo>
                    <a:pt x="50" y="49"/>
                    <a:pt x="50" y="49"/>
                    <a:pt x="50" y="49"/>
                  </a:cubicBezTo>
                  <a:cubicBezTo>
                    <a:pt x="54" y="49"/>
                    <a:pt x="56" y="47"/>
                    <a:pt x="56" y="44"/>
                  </a:cubicBezTo>
                  <a:close/>
                  <a:moveTo>
                    <a:pt x="45" y="13"/>
                  </a:moveTo>
                  <a:cubicBezTo>
                    <a:pt x="49" y="13"/>
                    <a:pt x="52" y="10"/>
                    <a:pt x="52" y="6"/>
                  </a:cubicBezTo>
                  <a:cubicBezTo>
                    <a:pt x="52" y="3"/>
                    <a:pt x="49" y="0"/>
                    <a:pt x="45" y="0"/>
                  </a:cubicBezTo>
                  <a:cubicBezTo>
                    <a:pt x="41" y="0"/>
                    <a:pt x="38" y="3"/>
                    <a:pt x="38" y="6"/>
                  </a:cubicBezTo>
                  <a:cubicBezTo>
                    <a:pt x="38" y="10"/>
                    <a:pt x="41" y="13"/>
                    <a:pt x="45" y="13"/>
                  </a:cubicBezTo>
                  <a:close/>
                  <a:moveTo>
                    <a:pt x="90" y="44"/>
                  </a:moveTo>
                  <a:cubicBezTo>
                    <a:pt x="90" y="25"/>
                    <a:pt x="90" y="25"/>
                    <a:pt x="90" y="25"/>
                  </a:cubicBezTo>
                  <a:cubicBezTo>
                    <a:pt x="90" y="22"/>
                    <a:pt x="87" y="19"/>
                    <a:pt x="84" y="19"/>
                  </a:cubicBezTo>
                  <a:cubicBezTo>
                    <a:pt x="73" y="19"/>
                    <a:pt x="73" y="19"/>
                    <a:pt x="73" y="19"/>
                  </a:cubicBezTo>
                  <a:cubicBezTo>
                    <a:pt x="70" y="19"/>
                    <a:pt x="67" y="22"/>
                    <a:pt x="67" y="25"/>
                  </a:cubicBezTo>
                  <a:cubicBezTo>
                    <a:pt x="67" y="44"/>
                    <a:pt x="67" y="44"/>
                    <a:pt x="67" y="44"/>
                  </a:cubicBezTo>
                  <a:cubicBezTo>
                    <a:pt x="67" y="47"/>
                    <a:pt x="70" y="49"/>
                    <a:pt x="73" y="49"/>
                  </a:cubicBezTo>
                  <a:cubicBezTo>
                    <a:pt x="84" y="49"/>
                    <a:pt x="84" y="49"/>
                    <a:pt x="84" y="49"/>
                  </a:cubicBezTo>
                  <a:cubicBezTo>
                    <a:pt x="87" y="49"/>
                    <a:pt x="90" y="47"/>
                    <a:pt x="90" y="44"/>
                  </a:cubicBezTo>
                  <a:close/>
                  <a:moveTo>
                    <a:pt x="78" y="13"/>
                  </a:moveTo>
                  <a:cubicBezTo>
                    <a:pt x="82" y="13"/>
                    <a:pt x="85" y="10"/>
                    <a:pt x="85" y="6"/>
                  </a:cubicBezTo>
                  <a:cubicBezTo>
                    <a:pt x="85" y="3"/>
                    <a:pt x="82" y="0"/>
                    <a:pt x="78" y="0"/>
                  </a:cubicBezTo>
                  <a:cubicBezTo>
                    <a:pt x="75" y="0"/>
                    <a:pt x="71" y="3"/>
                    <a:pt x="71" y="6"/>
                  </a:cubicBezTo>
                  <a:cubicBezTo>
                    <a:pt x="71" y="10"/>
                    <a:pt x="75" y="13"/>
                    <a:pt x="78" y="13"/>
                  </a:cubicBezTo>
                  <a:close/>
                  <a:moveTo>
                    <a:pt x="123" y="44"/>
                  </a:moveTo>
                  <a:cubicBezTo>
                    <a:pt x="123" y="25"/>
                    <a:pt x="123" y="25"/>
                    <a:pt x="123" y="25"/>
                  </a:cubicBezTo>
                  <a:cubicBezTo>
                    <a:pt x="123" y="22"/>
                    <a:pt x="121" y="19"/>
                    <a:pt x="117" y="19"/>
                  </a:cubicBezTo>
                  <a:cubicBezTo>
                    <a:pt x="106" y="19"/>
                    <a:pt x="106" y="19"/>
                    <a:pt x="106" y="19"/>
                  </a:cubicBezTo>
                  <a:cubicBezTo>
                    <a:pt x="103" y="19"/>
                    <a:pt x="100" y="22"/>
                    <a:pt x="100" y="25"/>
                  </a:cubicBezTo>
                  <a:cubicBezTo>
                    <a:pt x="100" y="44"/>
                    <a:pt x="100" y="44"/>
                    <a:pt x="100" y="44"/>
                  </a:cubicBezTo>
                  <a:cubicBezTo>
                    <a:pt x="100" y="47"/>
                    <a:pt x="103" y="49"/>
                    <a:pt x="106" y="49"/>
                  </a:cubicBezTo>
                  <a:cubicBezTo>
                    <a:pt x="117" y="49"/>
                    <a:pt x="117" y="49"/>
                    <a:pt x="117" y="49"/>
                  </a:cubicBezTo>
                  <a:cubicBezTo>
                    <a:pt x="121" y="49"/>
                    <a:pt x="123" y="47"/>
                    <a:pt x="123" y="44"/>
                  </a:cubicBezTo>
                  <a:close/>
                  <a:moveTo>
                    <a:pt x="112" y="13"/>
                  </a:moveTo>
                  <a:cubicBezTo>
                    <a:pt x="116" y="13"/>
                    <a:pt x="119" y="10"/>
                    <a:pt x="119" y="6"/>
                  </a:cubicBezTo>
                  <a:cubicBezTo>
                    <a:pt x="119" y="3"/>
                    <a:pt x="116" y="0"/>
                    <a:pt x="112" y="0"/>
                  </a:cubicBezTo>
                  <a:cubicBezTo>
                    <a:pt x="108" y="0"/>
                    <a:pt x="105" y="3"/>
                    <a:pt x="105" y="6"/>
                  </a:cubicBezTo>
                  <a:cubicBezTo>
                    <a:pt x="105" y="10"/>
                    <a:pt x="108" y="13"/>
                    <a:pt x="112" y="13"/>
                  </a:cubicBezTo>
                  <a:close/>
                  <a:moveTo>
                    <a:pt x="157" y="44"/>
                  </a:moveTo>
                  <a:cubicBezTo>
                    <a:pt x="157" y="25"/>
                    <a:pt x="157" y="25"/>
                    <a:pt x="157" y="25"/>
                  </a:cubicBezTo>
                  <a:cubicBezTo>
                    <a:pt x="157" y="22"/>
                    <a:pt x="154" y="19"/>
                    <a:pt x="151" y="19"/>
                  </a:cubicBezTo>
                  <a:cubicBezTo>
                    <a:pt x="140" y="19"/>
                    <a:pt x="140" y="19"/>
                    <a:pt x="140" y="19"/>
                  </a:cubicBezTo>
                  <a:cubicBezTo>
                    <a:pt x="137" y="19"/>
                    <a:pt x="134" y="22"/>
                    <a:pt x="134" y="25"/>
                  </a:cubicBezTo>
                  <a:cubicBezTo>
                    <a:pt x="134" y="44"/>
                    <a:pt x="134" y="44"/>
                    <a:pt x="134" y="44"/>
                  </a:cubicBezTo>
                  <a:cubicBezTo>
                    <a:pt x="134" y="47"/>
                    <a:pt x="137" y="49"/>
                    <a:pt x="140" y="49"/>
                  </a:cubicBezTo>
                  <a:cubicBezTo>
                    <a:pt x="151" y="49"/>
                    <a:pt x="151" y="49"/>
                    <a:pt x="151" y="49"/>
                  </a:cubicBezTo>
                  <a:cubicBezTo>
                    <a:pt x="154" y="49"/>
                    <a:pt x="157" y="47"/>
                    <a:pt x="157" y="44"/>
                  </a:cubicBezTo>
                  <a:close/>
                  <a:moveTo>
                    <a:pt x="145" y="13"/>
                  </a:moveTo>
                  <a:cubicBezTo>
                    <a:pt x="149" y="13"/>
                    <a:pt x="152" y="10"/>
                    <a:pt x="152" y="6"/>
                  </a:cubicBezTo>
                  <a:cubicBezTo>
                    <a:pt x="152" y="3"/>
                    <a:pt x="149" y="0"/>
                    <a:pt x="145" y="0"/>
                  </a:cubicBezTo>
                  <a:cubicBezTo>
                    <a:pt x="142" y="0"/>
                    <a:pt x="138" y="3"/>
                    <a:pt x="138" y="6"/>
                  </a:cubicBezTo>
                  <a:cubicBezTo>
                    <a:pt x="138" y="10"/>
                    <a:pt x="142" y="13"/>
                    <a:pt x="145" y="13"/>
                  </a:cubicBezTo>
                  <a:close/>
                  <a:moveTo>
                    <a:pt x="23" y="105"/>
                  </a:moveTo>
                  <a:cubicBezTo>
                    <a:pt x="23" y="86"/>
                    <a:pt x="23" y="86"/>
                    <a:pt x="23" y="86"/>
                  </a:cubicBezTo>
                  <a:cubicBezTo>
                    <a:pt x="23" y="83"/>
                    <a:pt x="20" y="80"/>
                    <a:pt x="17" y="80"/>
                  </a:cubicBezTo>
                  <a:cubicBezTo>
                    <a:pt x="6" y="80"/>
                    <a:pt x="6" y="80"/>
                    <a:pt x="6" y="80"/>
                  </a:cubicBezTo>
                  <a:cubicBezTo>
                    <a:pt x="2" y="80"/>
                    <a:pt x="0" y="83"/>
                    <a:pt x="0" y="86"/>
                  </a:cubicBezTo>
                  <a:cubicBezTo>
                    <a:pt x="0" y="105"/>
                    <a:pt x="0" y="105"/>
                    <a:pt x="0" y="105"/>
                  </a:cubicBezTo>
                  <a:cubicBezTo>
                    <a:pt x="0" y="108"/>
                    <a:pt x="2" y="111"/>
                    <a:pt x="6" y="111"/>
                  </a:cubicBezTo>
                  <a:cubicBezTo>
                    <a:pt x="17" y="111"/>
                    <a:pt x="17" y="111"/>
                    <a:pt x="17" y="111"/>
                  </a:cubicBezTo>
                  <a:cubicBezTo>
                    <a:pt x="20" y="111"/>
                    <a:pt x="23" y="108"/>
                    <a:pt x="23" y="105"/>
                  </a:cubicBezTo>
                  <a:close/>
                  <a:moveTo>
                    <a:pt x="11" y="75"/>
                  </a:moveTo>
                  <a:cubicBezTo>
                    <a:pt x="15" y="75"/>
                    <a:pt x="18" y="72"/>
                    <a:pt x="18" y="68"/>
                  </a:cubicBezTo>
                  <a:cubicBezTo>
                    <a:pt x="18" y="64"/>
                    <a:pt x="15" y="61"/>
                    <a:pt x="11" y="61"/>
                  </a:cubicBezTo>
                  <a:cubicBezTo>
                    <a:pt x="7" y="61"/>
                    <a:pt x="4" y="64"/>
                    <a:pt x="4" y="68"/>
                  </a:cubicBezTo>
                  <a:cubicBezTo>
                    <a:pt x="4" y="72"/>
                    <a:pt x="7" y="75"/>
                    <a:pt x="11" y="75"/>
                  </a:cubicBezTo>
                  <a:close/>
                  <a:moveTo>
                    <a:pt x="56" y="105"/>
                  </a:moveTo>
                  <a:cubicBezTo>
                    <a:pt x="56" y="86"/>
                    <a:pt x="56" y="86"/>
                    <a:pt x="56" y="86"/>
                  </a:cubicBezTo>
                  <a:cubicBezTo>
                    <a:pt x="56" y="83"/>
                    <a:pt x="54" y="80"/>
                    <a:pt x="50" y="80"/>
                  </a:cubicBezTo>
                  <a:cubicBezTo>
                    <a:pt x="39" y="80"/>
                    <a:pt x="39" y="80"/>
                    <a:pt x="39" y="80"/>
                  </a:cubicBezTo>
                  <a:cubicBezTo>
                    <a:pt x="36" y="80"/>
                    <a:pt x="33" y="83"/>
                    <a:pt x="33" y="86"/>
                  </a:cubicBezTo>
                  <a:cubicBezTo>
                    <a:pt x="33" y="105"/>
                    <a:pt x="33" y="105"/>
                    <a:pt x="33" y="105"/>
                  </a:cubicBezTo>
                  <a:cubicBezTo>
                    <a:pt x="33" y="108"/>
                    <a:pt x="36" y="111"/>
                    <a:pt x="39" y="111"/>
                  </a:cubicBezTo>
                  <a:cubicBezTo>
                    <a:pt x="50" y="111"/>
                    <a:pt x="50" y="111"/>
                    <a:pt x="50" y="111"/>
                  </a:cubicBezTo>
                  <a:cubicBezTo>
                    <a:pt x="54" y="111"/>
                    <a:pt x="56" y="108"/>
                    <a:pt x="56" y="105"/>
                  </a:cubicBezTo>
                  <a:close/>
                  <a:moveTo>
                    <a:pt x="45" y="75"/>
                  </a:moveTo>
                  <a:cubicBezTo>
                    <a:pt x="49" y="75"/>
                    <a:pt x="52" y="72"/>
                    <a:pt x="52" y="68"/>
                  </a:cubicBezTo>
                  <a:cubicBezTo>
                    <a:pt x="52" y="64"/>
                    <a:pt x="49" y="61"/>
                    <a:pt x="45" y="61"/>
                  </a:cubicBezTo>
                  <a:cubicBezTo>
                    <a:pt x="41" y="61"/>
                    <a:pt x="38" y="64"/>
                    <a:pt x="38" y="68"/>
                  </a:cubicBezTo>
                  <a:cubicBezTo>
                    <a:pt x="38" y="72"/>
                    <a:pt x="41" y="75"/>
                    <a:pt x="45" y="75"/>
                  </a:cubicBezTo>
                  <a:close/>
                  <a:moveTo>
                    <a:pt x="90" y="105"/>
                  </a:moveTo>
                  <a:cubicBezTo>
                    <a:pt x="90" y="86"/>
                    <a:pt x="90" y="86"/>
                    <a:pt x="90" y="86"/>
                  </a:cubicBezTo>
                  <a:cubicBezTo>
                    <a:pt x="90" y="83"/>
                    <a:pt x="87" y="80"/>
                    <a:pt x="84" y="80"/>
                  </a:cubicBezTo>
                  <a:cubicBezTo>
                    <a:pt x="73" y="80"/>
                    <a:pt x="73" y="80"/>
                    <a:pt x="73" y="80"/>
                  </a:cubicBezTo>
                  <a:cubicBezTo>
                    <a:pt x="70" y="80"/>
                    <a:pt x="67" y="83"/>
                    <a:pt x="67" y="86"/>
                  </a:cubicBezTo>
                  <a:cubicBezTo>
                    <a:pt x="67" y="105"/>
                    <a:pt x="67" y="105"/>
                    <a:pt x="67" y="105"/>
                  </a:cubicBezTo>
                  <a:cubicBezTo>
                    <a:pt x="67" y="108"/>
                    <a:pt x="70" y="111"/>
                    <a:pt x="73" y="111"/>
                  </a:cubicBezTo>
                  <a:cubicBezTo>
                    <a:pt x="84" y="111"/>
                    <a:pt x="84" y="111"/>
                    <a:pt x="84" y="111"/>
                  </a:cubicBezTo>
                  <a:cubicBezTo>
                    <a:pt x="87" y="111"/>
                    <a:pt x="90" y="108"/>
                    <a:pt x="90" y="105"/>
                  </a:cubicBezTo>
                  <a:close/>
                  <a:moveTo>
                    <a:pt x="78" y="75"/>
                  </a:moveTo>
                  <a:cubicBezTo>
                    <a:pt x="82" y="75"/>
                    <a:pt x="85" y="72"/>
                    <a:pt x="85" y="68"/>
                  </a:cubicBezTo>
                  <a:cubicBezTo>
                    <a:pt x="85" y="64"/>
                    <a:pt x="82" y="61"/>
                    <a:pt x="78" y="61"/>
                  </a:cubicBezTo>
                  <a:cubicBezTo>
                    <a:pt x="75" y="61"/>
                    <a:pt x="71" y="64"/>
                    <a:pt x="71" y="68"/>
                  </a:cubicBezTo>
                  <a:cubicBezTo>
                    <a:pt x="71" y="72"/>
                    <a:pt x="75" y="75"/>
                    <a:pt x="78" y="75"/>
                  </a:cubicBezTo>
                  <a:close/>
                  <a:moveTo>
                    <a:pt x="123" y="105"/>
                  </a:moveTo>
                  <a:cubicBezTo>
                    <a:pt x="123" y="86"/>
                    <a:pt x="123" y="86"/>
                    <a:pt x="123" y="86"/>
                  </a:cubicBezTo>
                  <a:cubicBezTo>
                    <a:pt x="123" y="83"/>
                    <a:pt x="121" y="80"/>
                    <a:pt x="117" y="80"/>
                  </a:cubicBezTo>
                  <a:cubicBezTo>
                    <a:pt x="106" y="80"/>
                    <a:pt x="106" y="80"/>
                    <a:pt x="106" y="80"/>
                  </a:cubicBezTo>
                  <a:cubicBezTo>
                    <a:pt x="103" y="80"/>
                    <a:pt x="100" y="83"/>
                    <a:pt x="100" y="86"/>
                  </a:cubicBezTo>
                  <a:cubicBezTo>
                    <a:pt x="100" y="105"/>
                    <a:pt x="100" y="105"/>
                    <a:pt x="100" y="105"/>
                  </a:cubicBezTo>
                  <a:cubicBezTo>
                    <a:pt x="100" y="108"/>
                    <a:pt x="103" y="111"/>
                    <a:pt x="106" y="111"/>
                  </a:cubicBezTo>
                  <a:cubicBezTo>
                    <a:pt x="117" y="111"/>
                    <a:pt x="117" y="111"/>
                    <a:pt x="117" y="111"/>
                  </a:cubicBezTo>
                  <a:cubicBezTo>
                    <a:pt x="121" y="111"/>
                    <a:pt x="123" y="108"/>
                    <a:pt x="123" y="105"/>
                  </a:cubicBezTo>
                  <a:close/>
                  <a:moveTo>
                    <a:pt x="112" y="75"/>
                  </a:moveTo>
                  <a:cubicBezTo>
                    <a:pt x="116" y="75"/>
                    <a:pt x="119" y="72"/>
                    <a:pt x="119" y="68"/>
                  </a:cubicBezTo>
                  <a:cubicBezTo>
                    <a:pt x="119" y="64"/>
                    <a:pt x="116" y="61"/>
                    <a:pt x="112" y="61"/>
                  </a:cubicBezTo>
                  <a:cubicBezTo>
                    <a:pt x="108" y="61"/>
                    <a:pt x="105" y="64"/>
                    <a:pt x="105" y="68"/>
                  </a:cubicBezTo>
                  <a:cubicBezTo>
                    <a:pt x="105" y="72"/>
                    <a:pt x="108" y="75"/>
                    <a:pt x="112" y="75"/>
                  </a:cubicBezTo>
                  <a:close/>
                  <a:moveTo>
                    <a:pt x="157" y="105"/>
                  </a:moveTo>
                  <a:cubicBezTo>
                    <a:pt x="157" y="86"/>
                    <a:pt x="157" y="86"/>
                    <a:pt x="157" y="86"/>
                  </a:cubicBezTo>
                  <a:cubicBezTo>
                    <a:pt x="157" y="83"/>
                    <a:pt x="154" y="80"/>
                    <a:pt x="151" y="80"/>
                  </a:cubicBezTo>
                  <a:cubicBezTo>
                    <a:pt x="140" y="80"/>
                    <a:pt x="140" y="80"/>
                    <a:pt x="140" y="80"/>
                  </a:cubicBezTo>
                  <a:cubicBezTo>
                    <a:pt x="137" y="80"/>
                    <a:pt x="134" y="83"/>
                    <a:pt x="134" y="86"/>
                  </a:cubicBezTo>
                  <a:cubicBezTo>
                    <a:pt x="134" y="105"/>
                    <a:pt x="134" y="105"/>
                    <a:pt x="134" y="105"/>
                  </a:cubicBezTo>
                  <a:cubicBezTo>
                    <a:pt x="134" y="108"/>
                    <a:pt x="137" y="111"/>
                    <a:pt x="140" y="111"/>
                  </a:cubicBezTo>
                  <a:cubicBezTo>
                    <a:pt x="151" y="111"/>
                    <a:pt x="151" y="111"/>
                    <a:pt x="151" y="111"/>
                  </a:cubicBezTo>
                  <a:cubicBezTo>
                    <a:pt x="154" y="111"/>
                    <a:pt x="157" y="108"/>
                    <a:pt x="157" y="105"/>
                  </a:cubicBezTo>
                  <a:close/>
                  <a:moveTo>
                    <a:pt x="145" y="75"/>
                  </a:moveTo>
                  <a:cubicBezTo>
                    <a:pt x="149" y="75"/>
                    <a:pt x="152" y="72"/>
                    <a:pt x="152" y="68"/>
                  </a:cubicBezTo>
                  <a:cubicBezTo>
                    <a:pt x="152" y="64"/>
                    <a:pt x="149" y="61"/>
                    <a:pt x="145" y="61"/>
                  </a:cubicBezTo>
                  <a:cubicBezTo>
                    <a:pt x="142" y="61"/>
                    <a:pt x="138" y="64"/>
                    <a:pt x="138" y="68"/>
                  </a:cubicBezTo>
                  <a:cubicBezTo>
                    <a:pt x="138" y="72"/>
                    <a:pt x="142" y="75"/>
                    <a:pt x="145"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grpSp>
      <p:grpSp>
        <p:nvGrpSpPr>
          <p:cNvPr id="34" name="Group 33"/>
          <p:cNvGrpSpPr>
            <a:grpSpLocks noChangeAspect="1"/>
          </p:cNvGrpSpPr>
          <p:nvPr/>
        </p:nvGrpSpPr>
        <p:grpSpPr>
          <a:xfrm>
            <a:off x="4757797" y="3272344"/>
            <a:ext cx="454016" cy="454778"/>
            <a:chOff x="3254375" y="958850"/>
            <a:chExt cx="946150" cy="947738"/>
          </a:xfrm>
        </p:grpSpPr>
        <p:sp>
          <p:nvSpPr>
            <p:cNvPr id="35" name="Oval 34"/>
            <p:cNvSpPr>
              <a:spLocks noChangeArrowheads="1"/>
            </p:cNvSpPr>
            <p:nvPr/>
          </p:nvSpPr>
          <p:spPr bwMode="auto">
            <a:xfrm>
              <a:off x="3254375" y="958850"/>
              <a:ext cx="946150" cy="947738"/>
            </a:xfrm>
            <a:prstGeom prst="ellipse">
              <a:avLst/>
            </a:prstGeom>
            <a:solidFill>
              <a:schemeClr val="accent4">
                <a:lumMod val="60000"/>
                <a:lumOff val="40000"/>
                <a:alpha val="30000"/>
              </a:schemeClr>
            </a:solidFill>
            <a:ln w="9525">
              <a:solidFill>
                <a:schemeClr val="bg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36" name="Freeform 35"/>
            <p:cNvSpPr>
              <a:spLocks/>
            </p:cNvSpPr>
            <p:nvPr/>
          </p:nvSpPr>
          <p:spPr bwMode="auto">
            <a:xfrm>
              <a:off x="3324225" y="1031875"/>
              <a:ext cx="682625" cy="806450"/>
            </a:xfrm>
            <a:custGeom>
              <a:avLst/>
              <a:gdLst>
                <a:gd name="T0" fmla="*/ 174 w 208"/>
                <a:gd name="T1" fmla="*/ 226 h 245"/>
                <a:gd name="T2" fmla="*/ 159 w 208"/>
                <a:gd name="T3" fmla="*/ 233 h 245"/>
                <a:gd name="T4" fmla="*/ 143 w 208"/>
                <a:gd name="T5" fmla="*/ 237 h 245"/>
                <a:gd name="T6" fmla="*/ 78 w 208"/>
                <a:gd name="T7" fmla="*/ 229 h 245"/>
                <a:gd name="T8" fmla="*/ 29 w 208"/>
                <a:gd name="T9" fmla="*/ 187 h 245"/>
                <a:gd name="T10" fmla="*/ 12 w 208"/>
                <a:gd name="T11" fmla="*/ 126 h 245"/>
                <a:gd name="T12" fmla="*/ 32 w 208"/>
                <a:gd name="T13" fmla="*/ 67 h 245"/>
                <a:gd name="T14" fmla="*/ 80 w 208"/>
                <a:gd name="T15" fmla="*/ 28 h 245"/>
                <a:gd name="T16" fmla="*/ 141 w 208"/>
                <a:gd name="T17" fmla="*/ 24 h 245"/>
                <a:gd name="T18" fmla="*/ 190 w 208"/>
                <a:gd name="T19" fmla="*/ 50 h 245"/>
                <a:gd name="T20" fmla="*/ 208 w 208"/>
                <a:gd name="T21" fmla="*/ 36 h 245"/>
                <a:gd name="T22" fmla="*/ 195 w 208"/>
                <a:gd name="T23" fmla="*/ 25 h 245"/>
                <a:gd name="T24" fmla="*/ 180 w 208"/>
                <a:gd name="T25" fmla="*/ 16 h 245"/>
                <a:gd name="T26" fmla="*/ 163 w 208"/>
                <a:gd name="T27" fmla="*/ 9 h 245"/>
                <a:gd name="T28" fmla="*/ 145 w 208"/>
                <a:gd name="T29" fmla="*/ 4 h 245"/>
                <a:gd name="T30" fmla="*/ 74 w 208"/>
                <a:gd name="T31" fmla="*/ 13 h 245"/>
                <a:gd name="T32" fmla="*/ 20 w 208"/>
                <a:gd name="T33" fmla="*/ 59 h 245"/>
                <a:gd name="T34" fmla="*/ 1 w 208"/>
                <a:gd name="T35" fmla="*/ 126 h 245"/>
                <a:gd name="T36" fmla="*/ 22 w 208"/>
                <a:gd name="T37" fmla="*/ 192 h 245"/>
                <a:gd name="T38" fmla="*/ 76 w 208"/>
                <a:gd name="T39" fmla="*/ 234 h 245"/>
                <a:gd name="T40" fmla="*/ 143 w 208"/>
                <a:gd name="T41" fmla="*/ 240 h 245"/>
                <a:gd name="T42" fmla="*/ 160 w 208"/>
                <a:gd name="T43" fmla="*/ 235 h 245"/>
                <a:gd name="T44" fmla="*/ 175 w 208"/>
                <a:gd name="T45" fmla="*/ 228 h 245"/>
                <a:gd name="T46" fmla="*/ 189 w 208"/>
                <a:gd name="T47" fmla="*/ 218 h 245"/>
                <a:gd name="T48" fmla="*/ 202 w 208"/>
                <a:gd name="T49" fmla="*/ 207 h 245"/>
                <a:gd name="T50" fmla="*/ 189 w 208"/>
                <a:gd name="T51" fmla="*/ 218 h 245"/>
                <a:gd name="T52" fmla="*/ 174 w 208"/>
                <a:gd name="T53" fmla="*/ 2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245">
                  <a:moveTo>
                    <a:pt x="174" y="226"/>
                  </a:moveTo>
                  <a:cubicBezTo>
                    <a:pt x="169" y="229"/>
                    <a:pt x="164" y="231"/>
                    <a:pt x="159" y="233"/>
                  </a:cubicBezTo>
                  <a:cubicBezTo>
                    <a:pt x="154" y="234"/>
                    <a:pt x="148" y="236"/>
                    <a:pt x="143" y="237"/>
                  </a:cubicBezTo>
                  <a:cubicBezTo>
                    <a:pt x="121" y="241"/>
                    <a:pt x="98" y="238"/>
                    <a:pt x="78" y="229"/>
                  </a:cubicBezTo>
                  <a:cubicBezTo>
                    <a:pt x="58" y="220"/>
                    <a:pt x="41" y="205"/>
                    <a:pt x="29" y="187"/>
                  </a:cubicBezTo>
                  <a:cubicBezTo>
                    <a:pt x="18" y="169"/>
                    <a:pt x="12" y="147"/>
                    <a:pt x="12" y="126"/>
                  </a:cubicBezTo>
                  <a:cubicBezTo>
                    <a:pt x="13" y="105"/>
                    <a:pt x="20" y="84"/>
                    <a:pt x="32" y="67"/>
                  </a:cubicBezTo>
                  <a:cubicBezTo>
                    <a:pt x="44" y="49"/>
                    <a:pt x="61" y="36"/>
                    <a:pt x="80" y="28"/>
                  </a:cubicBezTo>
                  <a:cubicBezTo>
                    <a:pt x="100" y="21"/>
                    <a:pt x="121" y="19"/>
                    <a:pt x="141" y="24"/>
                  </a:cubicBezTo>
                  <a:cubicBezTo>
                    <a:pt x="159" y="28"/>
                    <a:pt x="176" y="37"/>
                    <a:pt x="190" y="50"/>
                  </a:cubicBezTo>
                  <a:cubicBezTo>
                    <a:pt x="208" y="36"/>
                    <a:pt x="208" y="36"/>
                    <a:pt x="208" y="36"/>
                  </a:cubicBezTo>
                  <a:cubicBezTo>
                    <a:pt x="204" y="32"/>
                    <a:pt x="200" y="28"/>
                    <a:pt x="195" y="25"/>
                  </a:cubicBezTo>
                  <a:cubicBezTo>
                    <a:pt x="190" y="22"/>
                    <a:pt x="185" y="19"/>
                    <a:pt x="180" y="16"/>
                  </a:cubicBezTo>
                  <a:cubicBezTo>
                    <a:pt x="174" y="13"/>
                    <a:pt x="169" y="11"/>
                    <a:pt x="163" y="9"/>
                  </a:cubicBezTo>
                  <a:cubicBezTo>
                    <a:pt x="157" y="7"/>
                    <a:pt x="151" y="5"/>
                    <a:pt x="145" y="4"/>
                  </a:cubicBezTo>
                  <a:cubicBezTo>
                    <a:pt x="121" y="0"/>
                    <a:pt x="96" y="3"/>
                    <a:pt x="74" y="13"/>
                  </a:cubicBezTo>
                  <a:cubicBezTo>
                    <a:pt x="52" y="22"/>
                    <a:pt x="33" y="38"/>
                    <a:pt x="20" y="59"/>
                  </a:cubicBezTo>
                  <a:cubicBezTo>
                    <a:pt x="7" y="79"/>
                    <a:pt x="0" y="103"/>
                    <a:pt x="1" y="126"/>
                  </a:cubicBezTo>
                  <a:cubicBezTo>
                    <a:pt x="1" y="150"/>
                    <a:pt x="9" y="173"/>
                    <a:pt x="22" y="192"/>
                  </a:cubicBezTo>
                  <a:cubicBezTo>
                    <a:pt x="35" y="211"/>
                    <a:pt x="54" y="226"/>
                    <a:pt x="76" y="234"/>
                  </a:cubicBezTo>
                  <a:cubicBezTo>
                    <a:pt x="97" y="243"/>
                    <a:pt x="121" y="245"/>
                    <a:pt x="143" y="240"/>
                  </a:cubicBezTo>
                  <a:cubicBezTo>
                    <a:pt x="149" y="238"/>
                    <a:pt x="154" y="237"/>
                    <a:pt x="160" y="235"/>
                  </a:cubicBezTo>
                  <a:cubicBezTo>
                    <a:pt x="165" y="233"/>
                    <a:pt x="170" y="230"/>
                    <a:pt x="175" y="228"/>
                  </a:cubicBezTo>
                  <a:cubicBezTo>
                    <a:pt x="180" y="225"/>
                    <a:pt x="185" y="222"/>
                    <a:pt x="189" y="218"/>
                  </a:cubicBezTo>
                  <a:cubicBezTo>
                    <a:pt x="193" y="215"/>
                    <a:pt x="198" y="211"/>
                    <a:pt x="202" y="207"/>
                  </a:cubicBezTo>
                  <a:cubicBezTo>
                    <a:pt x="197" y="211"/>
                    <a:pt x="193" y="214"/>
                    <a:pt x="189" y="218"/>
                  </a:cubicBezTo>
                  <a:cubicBezTo>
                    <a:pt x="184" y="221"/>
                    <a:pt x="179" y="224"/>
                    <a:pt x="174"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37" name="Freeform 36"/>
            <p:cNvSpPr>
              <a:spLocks/>
            </p:cNvSpPr>
            <p:nvPr/>
          </p:nvSpPr>
          <p:spPr bwMode="auto">
            <a:xfrm>
              <a:off x="3641725" y="1100138"/>
              <a:ext cx="414338" cy="414338"/>
            </a:xfrm>
            <a:custGeom>
              <a:avLst/>
              <a:gdLst>
                <a:gd name="T0" fmla="*/ 7 w 126"/>
                <a:gd name="T1" fmla="*/ 118 h 126"/>
                <a:gd name="T2" fmla="*/ 7 w 126"/>
                <a:gd name="T3" fmla="*/ 118 h 126"/>
                <a:gd name="T4" fmla="*/ 7 w 126"/>
                <a:gd name="T5" fmla="*/ 91 h 126"/>
                <a:gd name="T6" fmla="*/ 126 w 126"/>
                <a:gd name="T7" fmla="*/ 0 h 126"/>
                <a:gd name="T8" fmla="*/ 35 w 126"/>
                <a:gd name="T9" fmla="*/ 118 h 126"/>
                <a:gd name="T10" fmla="*/ 7 w 126"/>
                <a:gd name="T11" fmla="*/ 118 h 126"/>
              </a:gdLst>
              <a:ahLst/>
              <a:cxnLst>
                <a:cxn ang="0">
                  <a:pos x="T0" y="T1"/>
                </a:cxn>
                <a:cxn ang="0">
                  <a:pos x="T2" y="T3"/>
                </a:cxn>
                <a:cxn ang="0">
                  <a:pos x="T4" y="T5"/>
                </a:cxn>
                <a:cxn ang="0">
                  <a:pos x="T6" y="T7"/>
                </a:cxn>
                <a:cxn ang="0">
                  <a:pos x="T8" y="T9"/>
                </a:cxn>
                <a:cxn ang="0">
                  <a:pos x="T10" y="T11"/>
                </a:cxn>
              </a:cxnLst>
              <a:rect l="0" t="0" r="r" b="b"/>
              <a:pathLst>
                <a:path w="126" h="126">
                  <a:moveTo>
                    <a:pt x="7" y="118"/>
                  </a:moveTo>
                  <a:cubicBezTo>
                    <a:pt x="7" y="118"/>
                    <a:pt x="7" y="118"/>
                    <a:pt x="7" y="118"/>
                  </a:cubicBezTo>
                  <a:cubicBezTo>
                    <a:pt x="0" y="111"/>
                    <a:pt x="0" y="98"/>
                    <a:pt x="7" y="91"/>
                  </a:cubicBezTo>
                  <a:cubicBezTo>
                    <a:pt x="126" y="0"/>
                    <a:pt x="126" y="0"/>
                    <a:pt x="126" y="0"/>
                  </a:cubicBezTo>
                  <a:cubicBezTo>
                    <a:pt x="35" y="118"/>
                    <a:pt x="35" y="118"/>
                    <a:pt x="35" y="118"/>
                  </a:cubicBezTo>
                  <a:cubicBezTo>
                    <a:pt x="27" y="126"/>
                    <a:pt x="15" y="126"/>
                    <a:pt x="7"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grpSp>
      <p:sp>
        <p:nvSpPr>
          <p:cNvPr id="38" name="Pie 6"/>
          <p:cNvSpPr/>
          <p:nvPr/>
        </p:nvSpPr>
        <p:spPr>
          <a:xfrm>
            <a:off x="4500303" y="2014294"/>
            <a:ext cx="979876" cy="483110"/>
          </a:xfrm>
          <a:prstGeom prst="rect">
            <a:avLst/>
          </a:prstGeom>
          <a:noFill/>
          <a:ln>
            <a:noFill/>
          </a:ln>
          <a:effectLst/>
        </p:spPr>
        <p:txBody>
          <a:bodyPr spcFirstLastPara="0" vert="horz" wrap="square" lIns="113792" tIns="113792" rIns="113792" bIns="113792" numCol="1" spcCol="1270" anchor="ctr" anchorCtr="0">
            <a:noAutofit/>
          </a:bodyPr>
          <a:lstStyle/>
          <a:p>
            <a:pPr marL="0" marR="0" lvl="0" indent="0" algn="ctr" defTabSz="711182" rtl="0" eaLnBrk="1" fontAlgn="base" latinLnBrk="0" hangingPunct="1">
              <a:lnSpc>
                <a:spcPct val="90000"/>
              </a:lnSpc>
              <a:spcBef>
                <a:spcPct val="0"/>
              </a:spcBef>
              <a:spcAft>
                <a:spcPct val="350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iscoSansTT ExtraLight"/>
                <a:ea typeface=""/>
                <a:cs typeface=""/>
              </a:rPr>
              <a:t>Advisory</a:t>
            </a:r>
          </a:p>
        </p:txBody>
      </p:sp>
      <p:grpSp>
        <p:nvGrpSpPr>
          <p:cNvPr id="39" name="Group 38"/>
          <p:cNvGrpSpPr>
            <a:grpSpLocks noChangeAspect="1"/>
          </p:cNvGrpSpPr>
          <p:nvPr/>
        </p:nvGrpSpPr>
        <p:grpSpPr>
          <a:xfrm>
            <a:off x="4761351" y="1589864"/>
            <a:ext cx="456434" cy="457200"/>
            <a:chOff x="-3175" y="958850"/>
            <a:chExt cx="946150" cy="947738"/>
          </a:xfrm>
        </p:grpSpPr>
        <p:sp>
          <p:nvSpPr>
            <p:cNvPr id="40" name="Oval 39"/>
            <p:cNvSpPr>
              <a:spLocks noChangeArrowheads="1"/>
            </p:cNvSpPr>
            <p:nvPr/>
          </p:nvSpPr>
          <p:spPr bwMode="auto">
            <a:xfrm>
              <a:off x="-3175" y="958850"/>
              <a:ext cx="946150" cy="947738"/>
            </a:xfrm>
            <a:prstGeom prst="ellipse">
              <a:avLst/>
            </a:prstGeom>
            <a:solidFill>
              <a:schemeClr val="accent4">
                <a:lumMod val="60000"/>
                <a:lumOff val="40000"/>
                <a:alpha val="30000"/>
              </a:schemeClr>
            </a:solidFill>
            <a:ln w="9525">
              <a:solidFill>
                <a:schemeClr val="bg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41" name="Freeform 40"/>
            <p:cNvSpPr>
              <a:spLocks/>
            </p:cNvSpPr>
            <p:nvPr/>
          </p:nvSpPr>
          <p:spPr bwMode="auto">
            <a:xfrm>
              <a:off x="279400" y="1093788"/>
              <a:ext cx="430213" cy="388938"/>
            </a:xfrm>
            <a:custGeom>
              <a:avLst/>
              <a:gdLst>
                <a:gd name="T0" fmla="*/ 117 w 131"/>
                <a:gd name="T1" fmla="*/ 0 h 118"/>
                <a:gd name="T2" fmla="*/ 14 w 131"/>
                <a:gd name="T3" fmla="*/ 0 h 118"/>
                <a:gd name="T4" fmla="*/ 0 w 131"/>
                <a:gd name="T5" fmla="*/ 14 h 118"/>
                <a:gd name="T6" fmla="*/ 0 w 131"/>
                <a:gd name="T7" fmla="*/ 63 h 118"/>
                <a:gd name="T8" fmla="*/ 14 w 131"/>
                <a:gd name="T9" fmla="*/ 77 h 118"/>
                <a:gd name="T10" fmla="*/ 32 w 131"/>
                <a:gd name="T11" fmla="*/ 77 h 118"/>
                <a:gd name="T12" fmla="*/ 32 w 131"/>
                <a:gd name="T13" fmla="*/ 118 h 118"/>
                <a:gd name="T14" fmla="*/ 68 w 131"/>
                <a:gd name="T15" fmla="*/ 77 h 118"/>
                <a:gd name="T16" fmla="*/ 117 w 131"/>
                <a:gd name="T17" fmla="*/ 77 h 118"/>
                <a:gd name="T18" fmla="*/ 131 w 131"/>
                <a:gd name="T19" fmla="*/ 63 h 118"/>
                <a:gd name="T20" fmla="*/ 131 w 131"/>
                <a:gd name="T21" fmla="*/ 14 h 118"/>
                <a:gd name="T22" fmla="*/ 117 w 131"/>
                <a:gd name="T2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18">
                  <a:moveTo>
                    <a:pt x="117" y="0"/>
                  </a:moveTo>
                  <a:cubicBezTo>
                    <a:pt x="14" y="0"/>
                    <a:pt x="14" y="0"/>
                    <a:pt x="14" y="0"/>
                  </a:cubicBezTo>
                  <a:cubicBezTo>
                    <a:pt x="6" y="0"/>
                    <a:pt x="0" y="6"/>
                    <a:pt x="0" y="14"/>
                  </a:cubicBezTo>
                  <a:cubicBezTo>
                    <a:pt x="0" y="63"/>
                    <a:pt x="0" y="63"/>
                    <a:pt x="0" y="63"/>
                  </a:cubicBezTo>
                  <a:cubicBezTo>
                    <a:pt x="0" y="71"/>
                    <a:pt x="6" y="77"/>
                    <a:pt x="14" y="77"/>
                  </a:cubicBezTo>
                  <a:cubicBezTo>
                    <a:pt x="32" y="77"/>
                    <a:pt x="32" y="77"/>
                    <a:pt x="32" y="77"/>
                  </a:cubicBezTo>
                  <a:cubicBezTo>
                    <a:pt x="32" y="118"/>
                    <a:pt x="32" y="118"/>
                    <a:pt x="32" y="118"/>
                  </a:cubicBezTo>
                  <a:cubicBezTo>
                    <a:pt x="68" y="77"/>
                    <a:pt x="68" y="77"/>
                    <a:pt x="68" y="77"/>
                  </a:cubicBezTo>
                  <a:cubicBezTo>
                    <a:pt x="117" y="77"/>
                    <a:pt x="117" y="77"/>
                    <a:pt x="117" y="77"/>
                  </a:cubicBezTo>
                  <a:cubicBezTo>
                    <a:pt x="125" y="77"/>
                    <a:pt x="131" y="71"/>
                    <a:pt x="131" y="63"/>
                  </a:cubicBezTo>
                  <a:cubicBezTo>
                    <a:pt x="131" y="14"/>
                    <a:pt x="131" y="14"/>
                    <a:pt x="131" y="14"/>
                  </a:cubicBezTo>
                  <a:cubicBezTo>
                    <a:pt x="131" y="6"/>
                    <a:pt x="125" y="0"/>
                    <a:pt x="1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42" name="Freeform 41"/>
            <p:cNvSpPr>
              <a:spLocks noEditPoints="1"/>
            </p:cNvSpPr>
            <p:nvPr/>
          </p:nvSpPr>
          <p:spPr bwMode="auto">
            <a:xfrm>
              <a:off x="36513" y="1350963"/>
              <a:ext cx="709613" cy="555625"/>
            </a:xfrm>
            <a:custGeom>
              <a:avLst/>
              <a:gdLst>
                <a:gd name="T0" fmla="*/ 71 w 216"/>
                <a:gd name="T1" fmla="*/ 30 h 169"/>
                <a:gd name="T2" fmla="*/ 41 w 216"/>
                <a:gd name="T3" fmla="*/ 61 h 169"/>
                <a:gd name="T4" fmla="*/ 10 w 216"/>
                <a:gd name="T5" fmla="*/ 30 h 169"/>
                <a:gd name="T6" fmla="*/ 41 w 216"/>
                <a:gd name="T7" fmla="*/ 0 h 169"/>
                <a:gd name="T8" fmla="*/ 71 w 216"/>
                <a:gd name="T9" fmla="*/ 30 h 169"/>
                <a:gd name="T10" fmla="*/ 65 w 216"/>
                <a:gd name="T11" fmla="*/ 78 h 169"/>
                <a:gd name="T12" fmla="*/ 16 w 216"/>
                <a:gd name="T13" fmla="*/ 78 h 169"/>
                <a:gd name="T14" fmla="*/ 0 w 216"/>
                <a:gd name="T15" fmla="*/ 83 h 169"/>
                <a:gd name="T16" fmla="*/ 91 w 216"/>
                <a:gd name="T17" fmla="*/ 163 h 169"/>
                <a:gd name="T18" fmla="*/ 91 w 216"/>
                <a:gd name="T19" fmla="*/ 103 h 169"/>
                <a:gd name="T20" fmla="*/ 65 w 216"/>
                <a:gd name="T21" fmla="*/ 78 h 169"/>
                <a:gd name="T22" fmla="*/ 165 w 216"/>
                <a:gd name="T23" fmla="*/ 35 h 169"/>
                <a:gd name="T24" fmla="*/ 135 w 216"/>
                <a:gd name="T25" fmla="*/ 65 h 169"/>
                <a:gd name="T26" fmla="*/ 165 w 216"/>
                <a:gd name="T27" fmla="*/ 96 h 169"/>
                <a:gd name="T28" fmla="*/ 196 w 216"/>
                <a:gd name="T29" fmla="*/ 65 h 169"/>
                <a:gd name="T30" fmla="*/ 165 w 216"/>
                <a:gd name="T31" fmla="*/ 35 h 169"/>
                <a:gd name="T32" fmla="*/ 190 w 216"/>
                <a:gd name="T33" fmla="*/ 113 h 169"/>
                <a:gd name="T34" fmla="*/ 141 w 216"/>
                <a:gd name="T35" fmla="*/ 113 h 169"/>
                <a:gd name="T36" fmla="*/ 115 w 216"/>
                <a:gd name="T37" fmla="*/ 138 h 169"/>
                <a:gd name="T38" fmla="*/ 115 w 216"/>
                <a:gd name="T39" fmla="*/ 168 h 169"/>
                <a:gd name="T40" fmla="*/ 132 w 216"/>
                <a:gd name="T41" fmla="*/ 169 h 169"/>
                <a:gd name="T42" fmla="*/ 216 w 216"/>
                <a:gd name="T43" fmla="*/ 142 h 169"/>
                <a:gd name="T44" fmla="*/ 216 w 216"/>
                <a:gd name="T45" fmla="*/ 138 h 169"/>
                <a:gd name="T46" fmla="*/ 190 w 216"/>
                <a:gd name="T47" fmla="*/ 11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69">
                  <a:moveTo>
                    <a:pt x="71" y="30"/>
                  </a:moveTo>
                  <a:cubicBezTo>
                    <a:pt x="71" y="47"/>
                    <a:pt x="57" y="61"/>
                    <a:pt x="41" y="61"/>
                  </a:cubicBezTo>
                  <a:cubicBezTo>
                    <a:pt x="24" y="61"/>
                    <a:pt x="10" y="47"/>
                    <a:pt x="10" y="30"/>
                  </a:cubicBezTo>
                  <a:cubicBezTo>
                    <a:pt x="10" y="14"/>
                    <a:pt x="24" y="0"/>
                    <a:pt x="41" y="0"/>
                  </a:cubicBezTo>
                  <a:cubicBezTo>
                    <a:pt x="57" y="0"/>
                    <a:pt x="71" y="14"/>
                    <a:pt x="71" y="30"/>
                  </a:cubicBezTo>
                  <a:close/>
                  <a:moveTo>
                    <a:pt x="65" y="78"/>
                  </a:moveTo>
                  <a:cubicBezTo>
                    <a:pt x="16" y="78"/>
                    <a:pt x="16" y="78"/>
                    <a:pt x="16" y="78"/>
                  </a:cubicBezTo>
                  <a:cubicBezTo>
                    <a:pt x="10" y="78"/>
                    <a:pt x="4" y="80"/>
                    <a:pt x="0" y="83"/>
                  </a:cubicBezTo>
                  <a:cubicBezTo>
                    <a:pt x="17" y="122"/>
                    <a:pt x="50" y="151"/>
                    <a:pt x="91" y="163"/>
                  </a:cubicBezTo>
                  <a:cubicBezTo>
                    <a:pt x="91" y="103"/>
                    <a:pt x="91" y="103"/>
                    <a:pt x="91" y="103"/>
                  </a:cubicBezTo>
                  <a:cubicBezTo>
                    <a:pt x="91" y="89"/>
                    <a:pt x="79" y="78"/>
                    <a:pt x="65" y="78"/>
                  </a:cubicBezTo>
                  <a:close/>
                  <a:moveTo>
                    <a:pt x="165" y="35"/>
                  </a:moveTo>
                  <a:cubicBezTo>
                    <a:pt x="149" y="35"/>
                    <a:pt x="135" y="49"/>
                    <a:pt x="135" y="65"/>
                  </a:cubicBezTo>
                  <a:cubicBezTo>
                    <a:pt x="135" y="82"/>
                    <a:pt x="149" y="96"/>
                    <a:pt x="165" y="96"/>
                  </a:cubicBezTo>
                  <a:cubicBezTo>
                    <a:pt x="182" y="96"/>
                    <a:pt x="196" y="82"/>
                    <a:pt x="196" y="65"/>
                  </a:cubicBezTo>
                  <a:cubicBezTo>
                    <a:pt x="196" y="49"/>
                    <a:pt x="182" y="35"/>
                    <a:pt x="165" y="35"/>
                  </a:cubicBezTo>
                  <a:close/>
                  <a:moveTo>
                    <a:pt x="190" y="113"/>
                  </a:moveTo>
                  <a:cubicBezTo>
                    <a:pt x="141" y="113"/>
                    <a:pt x="141" y="113"/>
                    <a:pt x="141" y="113"/>
                  </a:cubicBezTo>
                  <a:cubicBezTo>
                    <a:pt x="127" y="113"/>
                    <a:pt x="115" y="124"/>
                    <a:pt x="115" y="138"/>
                  </a:cubicBezTo>
                  <a:cubicBezTo>
                    <a:pt x="115" y="168"/>
                    <a:pt x="115" y="168"/>
                    <a:pt x="115" y="168"/>
                  </a:cubicBezTo>
                  <a:cubicBezTo>
                    <a:pt x="121" y="169"/>
                    <a:pt x="126" y="169"/>
                    <a:pt x="132" y="169"/>
                  </a:cubicBezTo>
                  <a:cubicBezTo>
                    <a:pt x="163" y="169"/>
                    <a:pt x="192" y="159"/>
                    <a:pt x="216" y="142"/>
                  </a:cubicBezTo>
                  <a:cubicBezTo>
                    <a:pt x="216" y="138"/>
                    <a:pt x="216" y="138"/>
                    <a:pt x="216" y="138"/>
                  </a:cubicBezTo>
                  <a:cubicBezTo>
                    <a:pt x="216" y="124"/>
                    <a:pt x="204" y="113"/>
                    <a:pt x="190"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grpSp>
      <p:sp>
        <p:nvSpPr>
          <p:cNvPr id="43" name="Pie 8"/>
          <p:cNvSpPr/>
          <p:nvPr/>
        </p:nvSpPr>
        <p:spPr>
          <a:xfrm>
            <a:off x="4863376" y="2787793"/>
            <a:ext cx="1286064" cy="368904"/>
          </a:xfrm>
          <a:prstGeom prst="rect">
            <a:avLst/>
          </a:prstGeom>
          <a:noFill/>
          <a:ln>
            <a:noFill/>
          </a:ln>
          <a:effectLst/>
        </p:spPr>
        <p:txBody>
          <a:bodyPr spcFirstLastPara="0" vert="horz" wrap="square" lIns="113792" tIns="113792" rIns="113792" bIns="113792" numCol="1" spcCol="1270" anchor="ctr" anchorCtr="0">
            <a:noAutofit/>
          </a:bodyPr>
          <a:lstStyle/>
          <a:p>
            <a:pPr marL="0" marR="0" lvl="0" indent="0" algn="ctr" defTabSz="711182" rtl="0" eaLnBrk="1" fontAlgn="base" latinLnBrk="0" hangingPunct="1">
              <a:lnSpc>
                <a:spcPct val="90000"/>
              </a:lnSpc>
              <a:spcBef>
                <a:spcPct val="0"/>
              </a:spcBef>
              <a:spcAft>
                <a:spcPct val="350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iscoSansTT ExtraLight"/>
                <a:ea typeface=""/>
                <a:cs typeface=""/>
              </a:rPr>
              <a:t>Implementation</a:t>
            </a:r>
          </a:p>
        </p:txBody>
      </p:sp>
      <p:grpSp>
        <p:nvGrpSpPr>
          <p:cNvPr id="3" name="Group 2">
            <a:extLst>
              <a:ext uri="{FF2B5EF4-FFF2-40B4-BE49-F238E27FC236}">
                <a16:creationId xmlns:a16="http://schemas.microsoft.com/office/drawing/2014/main" id="{34E0B98E-4B37-0647-9E99-FAD0FA399755}"/>
              </a:ext>
            </a:extLst>
          </p:cNvPr>
          <p:cNvGrpSpPr/>
          <p:nvPr/>
        </p:nvGrpSpPr>
        <p:grpSpPr>
          <a:xfrm>
            <a:off x="5338440" y="2386790"/>
            <a:ext cx="456434" cy="457200"/>
            <a:chOff x="5338440" y="2299702"/>
            <a:chExt cx="456434" cy="457200"/>
          </a:xfrm>
        </p:grpSpPr>
        <p:sp>
          <p:nvSpPr>
            <p:cNvPr id="45" name="Oval 44"/>
            <p:cNvSpPr>
              <a:spLocks noChangeArrowheads="1"/>
            </p:cNvSpPr>
            <p:nvPr/>
          </p:nvSpPr>
          <p:spPr bwMode="auto">
            <a:xfrm>
              <a:off x="5338440" y="2299702"/>
              <a:ext cx="456434" cy="457200"/>
            </a:xfrm>
            <a:prstGeom prst="ellipse">
              <a:avLst/>
            </a:prstGeom>
            <a:solidFill>
              <a:schemeClr val="accent4">
                <a:lumMod val="60000"/>
                <a:lumOff val="40000"/>
                <a:alpha val="30000"/>
              </a:schemeClr>
            </a:solidFill>
            <a:ln>
              <a:solidFill>
                <a:schemeClr val="bg2"/>
              </a:solidFill>
            </a:ln>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46" name="Freeform 45"/>
            <p:cNvSpPr>
              <a:spLocks/>
            </p:cNvSpPr>
            <p:nvPr/>
          </p:nvSpPr>
          <p:spPr bwMode="auto">
            <a:xfrm>
              <a:off x="5402004" y="2449039"/>
              <a:ext cx="334667" cy="153932"/>
            </a:xfrm>
            <a:custGeom>
              <a:avLst/>
              <a:gdLst>
                <a:gd name="T0" fmla="*/ 209 w 211"/>
                <a:gd name="T1" fmla="*/ 53 h 97"/>
                <a:gd name="T2" fmla="*/ 210 w 211"/>
                <a:gd name="T3" fmla="*/ 49 h 97"/>
                <a:gd name="T4" fmla="*/ 194 w 211"/>
                <a:gd name="T5" fmla="*/ 29 h 97"/>
                <a:gd name="T6" fmla="*/ 173 w 211"/>
                <a:gd name="T7" fmla="*/ 7 h 97"/>
                <a:gd name="T8" fmla="*/ 169 w 211"/>
                <a:gd name="T9" fmla="*/ 4 h 97"/>
                <a:gd name="T10" fmla="*/ 155 w 211"/>
                <a:gd name="T11" fmla="*/ 4 h 97"/>
                <a:gd name="T12" fmla="*/ 155 w 211"/>
                <a:gd name="T13" fmla="*/ 18 h 97"/>
                <a:gd name="T14" fmla="*/ 176 w 211"/>
                <a:gd name="T15" fmla="*/ 39 h 97"/>
                <a:gd name="T16" fmla="*/ 10 w 211"/>
                <a:gd name="T17" fmla="*/ 39 h 97"/>
                <a:gd name="T18" fmla="*/ 0 w 211"/>
                <a:gd name="T19" fmla="*/ 49 h 97"/>
                <a:gd name="T20" fmla="*/ 10 w 211"/>
                <a:gd name="T21" fmla="*/ 59 h 97"/>
                <a:gd name="T22" fmla="*/ 176 w 211"/>
                <a:gd name="T23" fmla="*/ 59 h 97"/>
                <a:gd name="T24" fmla="*/ 155 w 211"/>
                <a:gd name="T25" fmla="*/ 80 h 97"/>
                <a:gd name="T26" fmla="*/ 155 w 211"/>
                <a:gd name="T27" fmla="*/ 94 h 97"/>
                <a:gd name="T28" fmla="*/ 162 w 211"/>
                <a:gd name="T29" fmla="*/ 97 h 97"/>
                <a:gd name="T30" fmla="*/ 169 w 211"/>
                <a:gd name="T31" fmla="*/ 94 h 97"/>
                <a:gd name="T32" fmla="*/ 206 w 211"/>
                <a:gd name="T33" fmla="*/ 57 h 97"/>
                <a:gd name="T34" fmla="*/ 209 w 211"/>
                <a:gd name="T35"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97">
                  <a:moveTo>
                    <a:pt x="209" y="53"/>
                  </a:moveTo>
                  <a:cubicBezTo>
                    <a:pt x="210" y="52"/>
                    <a:pt x="210" y="51"/>
                    <a:pt x="210" y="49"/>
                  </a:cubicBezTo>
                  <a:cubicBezTo>
                    <a:pt x="211" y="42"/>
                    <a:pt x="199" y="34"/>
                    <a:pt x="194" y="29"/>
                  </a:cubicBezTo>
                  <a:cubicBezTo>
                    <a:pt x="187" y="22"/>
                    <a:pt x="180" y="15"/>
                    <a:pt x="173" y="7"/>
                  </a:cubicBezTo>
                  <a:cubicBezTo>
                    <a:pt x="172" y="6"/>
                    <a:pt x="171" y="5"/>
                    <a:pt x="169" y="4"/>
                  </a:cubicBezTo>
                  <a:cubicBezTo>
                    <a:pt x="165" y="0"/>
                    <a:pt x="159" y="0"/>
                    <a:pt x="155" y="4"/>
                  </a:cubicBezTo>
                  <a:cubicBezTo>
                    <a:pt x="151" y="8"/>
                    <a:pt x="151" y="14"/>
                    <a:pt x="155" y="18"/>
                  </a:cubicBezTo>
                  <a:cubicBezTo>
                    <a:pt x="176" y="39"/>
                    <a:pt x="176" y="39"/>
                    <a:pt x="176" y="39"/>
                  </a:cubicBezTo>
                  <a:cubicBezTo>
                    <a:pt x="10" y="39"/>
                    <a:pt x="10" y="39"/>
                    <a:pt x="10" y="39"/>
                  </a:cubicBezTo>
                  <a:cubicBezTo>
                    <a:pt x="4" y="39"/>
                    <a:pt x="0" y="43"/>
                    <a:pt x="0" y="49"/>
                  </a:cubicBezTo>
                  <a:cubicBezTo>
                    <a:pt x="0" y="54"/>
                    <a:pt x="4" y="59"/>
                    <a:pt x="10" y="59"/>
                  </a:cubicBezTo>
                  <a:cubicBezTo>
                    <a:pt x="176" y="59"/>
                    <a:pt x="176" y="59"/>
                    <a:pt x="176" y="59"/>
                  </a:cubicBezTo>
                  <a:cubicBezTo>
                    <a:pt x="155" y="80"/>
                    <a:pt x="155" y="80"/>
                    <a:pt x="155" y="80"/>
                  </a:cubicBezTo>
                  <a:cubicBezTo>
                    <a:pt x="151" y="83"/>
                    <a:pt x="151" y="90"/>
                    <a:pt x="155" y="94"/>
                  </a:cubicBezTo>
                  <a:cubicBezTo>
                    <a:pt x="157" y="96"/>
                    <a:pt x="160" y="97"/>
                    <a:pt x="162" y="97"/>
                  </a:cubicBezTo>
                  <a:cubicBezTo>
                    <a:pt x="165" y="97"/>
                    <a:pt x="167" y="96"/>
                    <a:pt x="169" y="94"/>
                  </a:cubicBezTo>
                  <a:cubicBezTo>
                    <a:pt x="181" y="82"/>
                    <a:pt x="194" y="69"/>
                    <a:pt x="206" y="57"/>
                  </a:cubicBezTo>
                  <a:cubicBezTo>
                    <a:pt x="207" y="56"/>
                    <a:pt x="209" y="54"/>
                    <a:pt x="209"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47" name="Freeform 46"/>
            <p:cNvSpPr>
              <a:spLocks noEditPoints="1"/>
            </p:cNvSpPr>
            <p:nvPr/>
          </p:nvSpPr>
          <p:spPr bwMode="auto">
            <a:xfrm>
              <a:off x="5365244" y="2388538"/>
              <a:ext cx="297908" cy="285654"/>
            </a:xfrm>
            <a:custGeom>
              <a:avLst/>
              <a:gdLst>
                <a:gd name="T0" fmla="*/ 188 w 188"/>
                <a:gd name="T1" fmla="*/ 170 h 180"/>
                <a:gd name="T2" fmla="*/ 178 w 188"/>
                <a:gd name="T3" fmla="*/ 180 h 180"/>
                <a:gd name="T4" fmla="*/ 120 w 188"/>
                <a:gd name="T5" fmla="*/ 180 h 180"/>
                <a:gd name="T6" fmla="*/ 110 w 188"/>
                <a:gd name="T7" fmla="*/ 170 h 180"/>
                <a:gd name="T8" fmla="*/ 120 w 188"/>
                <a:gd name="T9" fmla="*/ 160 h 180"/>
                <a:gd name="T10" fmla="*/ 178 w 188"/>
                <a:gd name="T11" fmla="*/ 160 h 180"/>
                <a:gd name="T12" fmla="*/ 188 w 188"/>
                <a:gd name="T13" fmla="*/ 170 h 180"/>
                <a:gd name="T14" fmla="*/ 100 w 188"/>
                <a:gd name="T15" fmla="*/ 0 h 180"/>
                <a:gd name="T16" fmla="*/ 13 w 188"/>
                <a:gd name="T17" fmla="*/ 0 h 180"/>
                <a:gd name="T18" fmla="*/ 0 w 188"/>
                <a:gd name="T19" fmla="*/ 20 h 180"/>
                <a:gd name="T20" fmla="*/ 100 w 188"/>
                <a:gd name="T21" fmla="*/ 20 h 180"/>
                <a:gd name="T22" fmla="*/ 110 w 188"/>
                <a:gd name="T23" fmla="*/ 10 h 180"/>
                <a:gd name="T24" fmla="*/ 100 w 188"/>
                <a:gd name="T25"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80">
                  <a:moveTo>
                    <a:pt x="188" y="170"/>
                  </a:moveTo>
                  <a:cubicBezTo>
                    <a:pt x="188" y="175"/>
                    <a:pt x="183" y="180"/>
                    <a:pt x="178" y="180"/>
                  </a:cubicBezTo>
                  <a:cubicBezTo>
                    <a:pt x="120" y="180"/>
                    <a:pt x="120" y="180"/>
                    <a:pt x="120" y="180"/>
                  </a:cubicBezTo>
                  <a:cubicBezTo>
                    <a:pt x="115" y="180"/>
                    <a:pt x="110" y="175"/>
                    <a:pt x="110" y="170"/>
                  </a:cubicBezTo>
                  <a:cubicBezTo>
                    <a:pt x="110" y="164"/>
                    <a:pt x="115" y="160"/>
                    <a:pt x="120" y="160"/>
                  </a:cubicBezTo>
                  <a:cubicBezTo>
                    <a:pt x="178" y="160"/>
                    <a:pt x="178" y="160"/>
                    <a:pt x="178" y="160"/>
                  </a:cubicBezTo>
                  <a:cubicBezTo>
                    <a:pt x="183" y="160"/>
                    <a:pt x="188" y="164"/>
                    <a:pt x="188" y="170"/>
                  </a:cubicBezTo>
                  <a:close/>
                  <a:moveTo>
                    <a:pt x="100" y="0"/>
                  </a:moveTo>
                  <a:cubicBezTo>
                    <a:pt x="13" y="0"/>
                    <a:pt x="13" y="0"/>
                    <a:pt x="13" y="0"/>
                  </a:cubicBezTo>
                  <a:cubicBezTo>
                    <a:pt x="8" y="7"/>
                    <a:pt x="4" y="13"/>
                    <a:pt x="0" y="20"/>
                  </a:cubicBezTo>
                  <a:cubicBezTo>
                    <a:pt x="100" y="20"/>
                    <a:pt x="100" y="20"/>
                    <a:pt x="100" y="20"/>
                  </a:cubicBezTo>
                  <a:cubicBezTo>
                    <a:pt x="106" y="20"/>
                    <a:pt x="110" y="16"/>
                    <a:pt x="110" y="10"/>
                  </a:cubicBezTo>
                  <a:cubicBezTo>
                    <a:pt x="110" y="5"/>
                    <a:pt x="106" y="0"/>
                    <a:pt x="1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grpSp>
      <p:sp>
        <p:nvSpPr>
          <p:cNvPr id="48" name="Pie 8"/>
          <p:cNvSpPr/>
          <p:nvPr/>
        </p:nvSpPr>
        <p:spPr>
          <a:xfrm>
            <a:off x="4402195" y="3719339"/>
            <a:ext cx="1154591" cy="368904"/>
          </a:xfrm>
          <a:prstGeom prst="rect">
            <a:avLst/>
          </a:prstGeom>
          <a:noFill/>
          <a:ln>
            <a:noFill/>
          </a:ln>
          <a:effectLst/>
        </p:spPr>
        <p:txBody>
          <a:bodyPr spcFirstLastPara="0" vert="horz" wrap="square" lIns="113792" tIns="113792" rIns="113792" bIns="113792" numCol="1" spcCol="1270" anchor="ctr" anchorCtr="0">
            <a:noAutofit/>
          </a:bodyPr>
          <a:lstStyle/>
          <a:p>
            <a:pPr marL="0" marR="0" lvl="0" indent="0" algn="ctr" defTabSz="711182" rtl="0" eaLnBrk="1" fontAlgn="base" latinLnBrk="0" hangingPunct="1">
              <a:lnSpc>
                <a:spcPct val="90000"/>
              </a:lnSpc>
              <a:spcBef>
                <a:spcPct val="0"/>
              </a:spcBef>
              <a:spcAft>
                <a:spcPct val="350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CiscoSansTT ExtraLight"/>
                <a:ea typeface=""/>
                <a:cs typeface=""/>
              </a:rPr>
              <a:t>Perform &amp; Transform</a:t>
            </a:r>
          </a:p>
        </p:txBody>
      </p:sp>
      <p:grpSp>
        <p:nvGrpSpPr>
          <p:cNvPr id="49" name="Group 48"/>
          <p:cNvGrpSpPr>
            <a:grpSpLocks noChangeAspect="1"/>
          </p:cNvGrpSpPr>
          <p:nvPr/>
        </p:nvGrpSpPr>
        <p:grpSpPr>
          <a:xfrm>
            <a:off x="3901661" y="1608695"/>
            <a:ext cx="455668" cy="457200"/>
            <a:chOff x="4884738" y="958850"/>
            <a:chExt cx="944563" cy="947738"/>
          </a:xfrm>
        </p:grpSpPr>
        <p:sp>
          <p:nvSpPr>
            <p:cNvPr id="50" name="Oval 49"/>
            <p:cNvSpPr>
              <a:spLocks noChangeArrowheads="1"/>
            </p:cNvSpPr>
            <p:nvPr/>
          </p:nvSpPr>
          <p:spPr bwMode="auto">
            <a:xfrm>
              <a:off x="4884738" y="958850"/>
              <a:ext cx="944563" cy="947738"/>
            </a:xfrm>
            <a:prstGeom prst="ellipse">
              <a:avLst/>
            </a:prstGeom>
            <a:solidFill>
              <a:schemeClr val="accent4">
                <a:lumMod val="60000"/>
                <a:lumOff val="40000"/>
                <a:alpha val="30000"/>
              </a:schemeClr>
            </a:solidFill>
            <a:ln w="9525">
              <a:solidFill>
                <a:schemeClr val="bg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51" name="Freeform 50"/>
            <p:cNvSpPr>
              <a:spLocks noEditPoints="1"/>
            </p:cNvSpPr>
            <p:nvPr/>
          </p:nvSpPr>
          <p:spPr bwMode="auto">
            <a:xfrm>
              <a:off x="5067300" y="1130300"/>
              <a:ext cx="568325" cy="184150"/>
            </a:xfrm>
            <a:custGeom>
              <a:avLst/>
              <a:gdLst>
                <a:gd name="T0" fmla="*/ 102 w 173"/>
                <a:gd name="T1" fmla="*/ 56 h 56"/>
                <a:gd name="T2" fmla="*/ 4 w 173"/>
                <a:gd name="T3" fmla="*/ 56 h 56"/>
                <a:gd name="T4" fmla="*/ 0 w 173"/>
                <a:gd name="T5" fmla="*/ 52 h 56"/>
                <a:gd name="T6" fmla="*/ 4 w 173"/>
                <a:gd name="T7" fmla="*/ 48 h 56"/>
                <a:gd name="T8" fmla="*/ 102 w 173"/>
                <a:gd name="T9" fmla="*/ 48 h 56"/>
                <a:gd name="T10" fmla="*/ 106 w 173"/>
                <a:gd name="T11" fmla="*/ 52 h 56"/>
                <a:gd name="T12" fmla="*/ 102 w 173"/>
                <a:gd name="T13" fmla="*/ 56 h 56"/>
                <a:gd name="T14" fmla="*/ 146 w 173"/>
                <a:gd name="T15" fmla="*/ 28 h 56"/>
                <a:gd name="T16" fmla="*/ 142 w 173"/>
                <a:gd name="T17" fmla="*/ 24 h 56"/>
                <a:gd name="T18" fmla="*/ 4 w 173"/>
                <a:gd name="T19" fmla="*/ 24 h 56"/>
                <a:gd name="T20" fmla="*/ 0 w 173"/>
                <a:gd name="T21" fmla="*/ 28 h 56"/>
                <a:gd name="T22" fmla="*/ 4 w 173"/>
                <a:gd name="T23" fmla="*/ 32 h 56"/>
                <a:gd name="T24" fmla="*/ 142 w 173"/>
                <a:gd name="T25" fmla="*/ 32 h 56"/>
                <a:gd name="T26" fmla="*/ 146 w 173"/>
                <a:gd name="T27" fmla="*/ 28 h 56"/>
                <a:gd name="T28" fmla="*/ 173 w 173"/>
                <a:gd name="T29" fmla="*/ 4 h 56"/>
                <a:gd name="T30" fmla="*/ 169 w 173"/>
                <a:gd name="T31" fmla="*/ 0 h 56"/>
                <a:gd name="T32" fmla="*/ 4 w 173"/>
                <a:gd name="T33" fmla="*/ 0 h 56"/>
                <a:gd name="T34" fmla="*/ 0 w 173"/>
                <a:gd name="T35" fmla="*/ 4 h 56"/>
                <a:gd name="T36" fmla="*/ 4 w 173"/>
                <a:gd name="T37" fmla="*/ 8 h 56"/>
                <a:gd name="T38" fmla="*/ 169 w 173"/>
                <a:gd name="T39" fmla="*/ 8 h 56"/>
                <a:gd name="T40" fmla="*/ 173 w 173"/>
                <a:gd name="T41"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56">
                  <a:moveTo>
                    <a:pt x="102" y="56"/>
                  </a:moveTo>
                  <a:cubicBezTo>
                    <a:pt x="4" y="56"/>
                    <a:pt x="4" y="56"/>
                    <a:pt x="4" y="56"/>
                  </a:cubicBezTo>
                  <a:cubicBezTo>
                    <a:pt x="2" y="56"/>
                    <a:pt x="0" y="54"/>
                    <a:pt x="0" y="52"/>
                  </a:cubicBezTo>
                  <a:cubicBezTo>
                    <a:pt x="0" y="50"/>
                    <a:pt x="2" y="48"/>
                    <a:pt x="4" y="48"/>
                  </a:cubicBezTo>
                  <a:cubicBezTo>
                    <a:pt x="102" y="48"/>
                    <a:pt x="102" y="48"/>
                    <a:pt x="102" y="48"/>
                  </a:cubicBezTo>
                  <a:cubicBezTo>
                    <a:pt x="104" y="48"/>
                    <a:pt x="106" y="50"/>
                    <a:pt x="106" y="52"/>
                  </a:cubicBezTo>
                  <a:cubicBezTo>
                    <a:pt x="106" y="54"/>
                    <a:pt x="104" y="56"/>
                    <a:pt x="102" y="56"/>
                  </a:cubicBezTo>
                  <a:close/>
                  <a:moveTo>
                    <a:pt x="146" y="28"/>
                  </a:moveTo>
                  <a:cubicBezTo>
                    <a:pt x="146" y="26"/>
                    <a:pt x="144" y="24"/>
                    <a:pt x="142" y="24"/>
                  </a:cubicBezTo>
                  <a:cubicBezTo>
                    <a:pt x="4" y="24"/>
                    <a:pt x="4" y="24"/>
                    <a:pt x="4" y="24"/>
                  </a:cubicBezTo>
                  <a:cubicBezTo>
                    <a:pt x="2" y="24"/>
                    <a:pt x="0" y="26"/>
                    <a:pt x="0" y="28"/>
                  </a:cubicBezTo>
                  <a:cubicBezTo>
                    <a:pt x="0" y="30"/>
                    <a:pt x="2" y="32"/>
                    <a:pt x="4" y="32"/>
                  </a:cubicBezTo>
                  <a:cubicBezTo>
                    <a:pt x="142" y="32"/>
                    <a:pt x="142" y="32"/>
                    <a:pt x="142" y="32"/>
                  </a:cubicBezTo>
                  <a:cubicBezTo>
                    <a:pt x="144" y="32"/>
                    <a:pt x="146" y="30"/>
                    <a:pt x="146" y="28"/>
                  </a:cubicBezTo>
                  <a:close/>
                  <a:moveTo>
                    <a:pt x="173" y="4"/>
                  </a:moveTo>
                  <a:cubicBezTo>
                    <a:pt x="173" y="2"/>
                    <a:pt x="171" y="0"/>
                    <a:pt x="169" y="0"/>
                  </a:cubicBezTo>
                  <a:cubicBezTo>
                    <a:pt x="4" y="0"/>
                    <a:pt x="4" y="0"/>
                    <a:pt x="4" y="0"/>
                  </a:cubicBezTo>
                  <a:cubicBezTo>
                    <a:pt x="2" y="0"/>
                    <a:pt x="0" y="2"/>
                    <a:pt x="0" y="4"/>
                  </a:cubicBezTo>
                  <a:cubicBezTo>
                    <a:pt x="0" y="6"/>
                    <a:pt x="2" y="8"/>
                    <a:pt x="4" y="8"/>
                  </a:cubicBezTo>
                  <a:cubicBezTo>
                    <a:pt x="169" y="8"/>
                    <a:pt x="169" y="8"/>
                    <a:pt x="169" y="8"/>
                  </a:cubicBezTo>
                  <a:cubicBezTo>
                    <a:pt x="171" y="8"/>
                    <a:pt x="173" y="6"/>
                    <a:pt x="17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sp>
          <p:nvSpPr>
            <p:cNvPr id="52" name="Freeform 51"/>
            <p:cNvSpPr>
              <a:spLocks noEditPoints="1"/>
            </p:cNvSpPr>
            <p:nvPr/>
          </p:nvSpPr>
          <p:spPr bwMode="auto">
            <a:xfrm>
              <a:off x="4989513" y="1397000"/>
              <a:ext cx="515938" cy="506413"/>
            </a:xfrm>
            <a:custGeom>
              <a:avLst/>
              <a:gdLst>
                <a:gd name="T0" fmla="*/ 46 w 157"/>
                <a:gd name="T1" fmla="*/ 56 h 154"/>
                <a:gd name="T2" fmla="*/ 18 w 157"/>
                <a:gd name="T3" fmla="*/ 28 h 154"/>
                <a:gd name="T4" fmla="*/ 46 w 157"/>
                <a:gd name="T5" fmla="*/ 0 h 154"/>
                <a:gd name="T6" fmla="*/ 74 w 157"/>
                <a:gd name="T7" fmla="*/ 28 h 154"/>
                <a:gd name="T8" fmla="*/ 46 w 157"/>
                <a:gd name="T9" fmla="*/ 56 h 154"/>
                <a:gd name="T10" fmla="*/ 123 w 157"/>
                <a:gd name="T11" fmla="*/ 69 h 154"/>
                <a:gd name="T12" fmla="*/ 125 w 157"/>
                <a:gd name="T13" fmla="*/ 49 h 154"/>
                <a:gd name="T14" fmla="*/ 156 w 157"/>
                <a:gd name="T15" fmla="*/ 18 h 154"/>
                <a:gd name="T16" fmla="*/ 156 w 157"/>
                <a:gd name="T17" fmla="*/ 14 h 154"/>
                <a:gd name="T18" fmla="*/ 151 w 157"/>
                <a:gd name="T19" fmla="*/ 14 h 154"/>
                <a:gd name="T20" fmla="*/ 121 w 157"/>
                <a:gd name="T21" fmla="*/ 45 h 154"/>
                <a:gd name="T22" fmla="*/ 101 w 157"/>
                <a:gd name="T23" fmla="*/ 47 h 154"/>
                <a:gd name="T24" fmla="*/ 72 w 157"/>
                <a:gd name="T25" fmla="*/ 75 h 154"/>
                <a:gd name="T26" fmla="*/ 69 w 157"/>
                <a:gd name="T27" fmla="*/ 75 h 154"/>
                <a:gd name="T28" fmla="*/ 23 w 157"/>
                <a:gd name="T29" fmla="*/ 75 h 154"/>
                <a:gd name="T30" fmla="*/ 0 w 157"/>
                <a:gd name="T31" fmla="*/ 98 h 154"/>
                <a:gd name="T32" fmla="*/ 0 w 157"/>
                <a:gd name="T33" fmla="*/ 101 h 154"/>
                <a:gd name="T34" fmla="*/ 92 w 157"/>
                <a:gd name="T35" fmla="*/ 154 h 154"/>
                <a:gd name="T36" fmla="*/ 92 w 157"/>
                <a:gd name="T37" fmla="*/ 100 h 154"/>
                <a:gd name="T38" fmla="*/ 123 w 157"/>
                <a:gd name="T39" fmla="*/ 6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54">
                  <a:moveTo>
                    <a:pt x="46" y="56"/>
                  </a:moveTo>
                  <a:cubicBezTo>
                    <a:pt x="31" y="56"/>
                    <a:pt x="18" y="43"/>
                    <a:pt x="18" y="28"/>
                  </a:cubicBezTo>
                  <a:cubicBezTo>
                    <a:pt x="18" y="13"/>
                    <a:pt x="31" y="0"/>
                    <a:pt x="46" y="0"/>
                  </a:cubicBezTo>
                  <a:cubicBezTo>
                    <a:pt x="61" y="0"/>
                    <a:pt x="74" y="13"/>
                    <a:pt x="74" y="28"/>
                  </a:cubicBezTo>
                  <a:cubicBezTo>
                    <a:pt x="74" y="43"/>
                    <a:pt x="61" y="56"/>
                    <a:pt x="46" y="56"/>
                  </a:cubicBezTo>
                  <a:close/>
                  <a:moveTo>
                    <a:pt x="123" y="69"/>
                  </a:moveTo>
                  <a:cubicBezTo>
                    <a:pt x="129" y="64"/>
                    <a:pt x="129" y="55"/>
                    <a:pt x="125" y="49"/>
                  </a:cubicBezTo>
                  <a:cubicBezTo>
                    <a:pt x="156" y="18"/>
                    <a:pt x="156" y="18"/>
                    <a:pt x="156" y="18"/>
                  </a:cubicBezTo>
                  <a:cubicBezTo>
                    <a:pt x="157" y="17"/>
                    <a:pt x="157" y="15"/>
                    <a:pt x="156" y="14"/>
                  </a:cubicBezTo>
                  <a:cubicBezTo>
                    <a:pt x="155" y="13"/>
                    <a:pt x="153" y="13"/>
                    <a:pt x="151" y="14"/>
                  </a:cubicBezTo>
                  <a:cubicBezTo>
                    <a:pt x="121" y="45"/>
                    <a:pt x="121" y="45"/>
                    <a:pt x="121" y="45"/>
                  </a:cubicBezTo>
                  <a:cubicBezTo>
                    <a:pt x="115" y="40"/>
                    <a:pt x="106" y="41"/>
                    <a:pt x="101" y="47"/>
                  </a:cubicBezTo>
                  <a:cubicBezTo>
                    <a:pt x="72" y="75"/>
                    <a:pt x="72" y="75"/>
                    <a:pt x="72" y="75"/>
                  </a:cubicBezTo>
                  <a:cubicBezTo>
                    <a:pt x="71" y="75"/>
                    <a:pt x="70" y="75"/>
                    <a:pt x="69" y="75"/>
                  </a:cubicBezTo>
                  <a:cubicBezTo>
                    <a:pt x="23" y="75"/>
                    <a:pt x="23" y="75"/>
                    <a:pt x="23" y="75"/>
                  </a:cubicBezTo>
                  <a:cubicBezTo>
                    <a:pt x="10" y="75"/>
                    <a:pt x="0" y="85"/>
                    <a:pt x="0" y="98"/>
                  </a:cubicBezTo>
                  <a:cubicBezTo>
                    <a:pt x="0" y="101"/>
                    <a:pt x="0" y="101"/>
                    <a:pt x="0" y="101"/>
                  </a:cubicBezTo>
                  <a:cubicBezTo>
                    <a:pt x="22" y="129"/>
                    <a:pt x="55" y="149"/>
                    <a:pt x="92" y="154"/>
                  </a:cubicBezTo>
                  <a:cubicBezTo>
                    <a:pt x="92" y="100"/>
                    <a:pt x="92" y="100"/>
                    <a:pt x="92" y="100"/>
                  </a:cubicBezTo>
                  <a:lnTo>
                    <a:pt x="123"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282828">
                    <a:lumMod val="50000"/>
                  </a:srgbClr>
                </a:solidFill>
                <a:effectLst/>
                <a:uLnTx/>
                <a:uFillTx/>
                <a:latin typeface="CiscoSansTT ExtraLight"/>
                <a:ea typeface="ＭＳ Ｐゴシック" charset="0"/>
              </a:endParaRPr>
            </a:p>
          </p:txBody>
        </p:sp>
      </p:grpSp>
      <p:sp>
        <p:nvSpPr>
          <p:cNvPr id="2" name="Title 1"/>
          <p:cNvSpPr>
            <a:spLocks noGrp="1"/>
          </p:cNvSpPr>
          <p:nvPr>
            <p:ph type="title"/>
          </p:nvPr>
        </p:nvSpPr>
        <p:spPr>
          <a:xfrm>
            <a:off x="437765" y="341313"/>
            <a:ext cx="8448133" cy="731837"/>
          </a:xfrm>
        </p:spPr>
        <p:txBody>
          <a:bodyPr/>
          <a:lstStyle/>
          <a:p>
            <a:r>
              <a:rPr lang="en-US" dirty="0">
                <a:solidFill>
                  <a:schemeClr val="bg1"/>
                </a:solidFill>
              </a:rPr>
              <a:t>Is your network ready?</a:t>
            </a:r>
            <a:br>
              <a:rPr lang="en-US" sz="4000" dirty="0">
                <a:solidFill>
                  <a:schemeClr val="tx1">
                    <a:lumMod val="50000"/>
                  </a:schemeClr>
                </a:solidFill>
              </a:rPr>
            </a:br>
            <a:r>
              <a:rPr lang="en-US" sz="1800" dirty="0">
                <a:solidFill>
                  <a:schemeClr val="accent1"/>
                </a:solidFill>
              </a:rPr>
              <a:t>End-to-end guidance and support from Cisco Customer Experience experts</a:t>
            </a:r>
          </a:p>
        </p:txBody>
      </p:sp>
    </p:spTree>
    <p:extLst>
      <p:ext uri="{BB962C8B-B14F-4D97-AF65-F5344CB8AC3E}">
        <p14:creationId xmlns:p14="http://schemas.microsoft.com/office/powerpoint/2010/main" val="437255595"/>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002&quo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Dark Template Colors_FINAL">
      <a:dk1>
        <a:srgbClr val="FFFFFF"/>
      </a:dk1>
      <a:lt1>
        <a:srgbClr val="005073"/>
      </a:lt1>
      <a:dk2>
        <a:srgbClr val="00BCEB"/>
      </a:dk2>
      <a:lt2>
        <a:srgbClr val="005073"/>
      </a:lt2>
      <a:accent1>
        <a:srgbClr val="00BCEB"/>
      </a:accent1>
      <a:accent2>
        <a:srgbClr val="6EBE4A"/>
      </a:accent2>
      <a:accent3>
        <a:srgbClr val="CDEBF9"/>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2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0.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1.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2.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3.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4.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5.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6.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7.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8.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19.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0.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1.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2.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3.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4.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5.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6.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7.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8.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29.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3.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30.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31.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32.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4.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5.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6.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7.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8.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ppt/theme/themeOverride9.xml><?xml version="1.0" encoding="utf-8"?>
<a:themeOverride xmlns:a="http://schemas.openxmlformats.org/drawingml/2006/main">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themeOverride>
</file>

<file path=docProps/app.xml><?xml version="1.0" encoding="utf-8"?>
<Properties xmlns="http://schemas.openxmlformats.org/officeDocument/2006/extended-properties" xmlns:vt="http://schemas.openxmlformats.org/officeDocument/2006/docPropsVTypes">
  <Template/>
  <TotalTime>79424</TotalTime>
  <Words>6411</Words>
  <Application>Microsoft Office PowerPoint</Application>
  <PresentationFormat>On-screen Show (16:9)</PresentationFormat>
  <Paragraphs>808</Paragraphs>
  <Slides>35</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Arial</vt:lpstr>
      <vt:lpstr>Calibri</vt:lpstr>
      <vt:lpstr>CiscoSans</vt:lpstr>
      <vt:lpstr>CiscoSans ExtraLight</vt:lpstr>
      <vt:lpstr>CiscoSansTT</vt:lpstr>
      <vt:lpstr>CiscoSansTT ExtraLight</vt:lpstr>
      <vt:lpstr>CiscoSansTT Light</vt:lpstr>
      <vt:lpstr>Courier New</vt:lpstr>
      <vt:lpstr>Open Sans</vt:lpstr>
      <vt:lpstr>Symbol</vt:lpstr>
      <vt:lpstr>Wingdings</vt:lpstr>
      <vt:lpstr>Blue theme 2015 16x9</vt:lpstr>
      <vt:lpstr>1_Blue theme 2015 16x9</vt:lpstr>
      <vt:lpstr>2_Blue theme 2015 16x9</vt:lpstr>
      <vt:lpstr>Cisco Customer Experience   for Enterprise Networks</vt:lpstr>
      <vt:lpstr>Today’s network environment creates new  demands and challenges for IT  </vt:lpstr>
      <vt:lpstr>PowerPoint Presentation</vt:lpstr>
      <vt:lpstr>What challenges  and choices are you facing?</vt:lpstr>
      <vt:lpstr>Today’s IT Imperatives</vt:lpstr>
      <vt:lpstr>Transformation requires changes to how work is done  </vt:lpstr>
      <vt:lpstr>Intent-based networking drives transformation</vt:lpstr>
      <vt:lpstr>Cisco Customer Experience experts will help you meet these challenges with confidence</vt:lpstr>
      <vt:lpstr>Is your network ready? End-to-end guidance and support from Cisco Customer Experience experts</vt:lpstr>
      <vt:lpstr>Our step-by-step guide to a successful journey For a better customer experience</vt:lpstr>
      <vt:lpstr>Our trusted experts will help you get there faster</vt:lpstr>
      <vt:lpstr>Strategic Services Advisory</vt:lpstr>
      <vt:lpstr>Strategic Services  Implementation </vt:lpstr>
      <vt:lpstr>Perform and Transform Business Critical Services</vt:lpstr>
      <vt:lpstr>Support</vt:lpstr>
      <vt:lpstr>Operate  Managed Enterprise Networks</vt:lpstr>
      <vt:lpstr>Active learning and Training</vt:lpstr>
      <vt:lpstr>Cisco DNA Automation</vt:lpstr>
      <vt:lpstr>Automation Device onboarding and device image management</vt:lpstr>
      <vt:lpstr>Cisco DNA Assurance Verify that automation changes align with intent</vt:lpstr>
      <vt:lpstr>PowerPoint Presentation</vt:lpstr>
      <vt:lpstr>Assurance Assurance for wireless and wired environments</vt:lpstr>
      <vt:lpstr>SD-Access The foundation for intent-based networking</vt:lpstr>
      <vt:lpstr>SD-WAN Connect to any cloud, anywhere, securely</vt:lpstr>
      <vt:lpstr>PowerPoint Presentation</vt:lpstr>
      <vt:lpstr>PowerPoint Presentation</vt:lpstr>
      <vt:lpstr>Carnival Cruise Line Delighting customers with  fast, reliable Wi-Fi</vt:lpstr>
      <vt:lpstr>Baptist Health Providing top-level care to all patients</vt:lpstr>
      <vt:lpstr>Atlanta Braves Giving fans new digital experiences to enjoy and share</vt:lpstr>
      <vt:lpstr>PowerPoint Presentation</vt:lpstr>
      <vt:lpstr>Home improvement retailer Network insight and increased uptime provide greater stability</vt:lpstr>
      <vt:lpstr>Global Pharmaceutical Company Network refresh enables innovation while reducing costs</vt:lpstr>
      <vt:lpstr>A successful transformation starts here Your network. Our expertise.</vt:lpstr>
      <vt:lpstr>How can we help you get started?</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Barb Rigel</cp:lastModifiedBy>
  <cp:revision>1328</cp:revision>
  <cp:lastPrinted>2016-04-29T20:31:14Z</cp:lastPrinted>
  <dcterms:created xsi:type="dcterms:W3CDTF">2014-07-09T19:55:36Z</dcterms:created>
  <dcterms:modified xsi:type="dcterms:W3CDTF">2019-10-31T06:58:28Z</dcterms:modified>
</cp:coreProperties>
</file>