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198" y="1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C8-1AE5-4A6B-8539-6389CB620E9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6EA-6639-441C-B975-DD0476B4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25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C8-1AE5-4A6B-8539-6389CB620E9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6EA-6639-441C-B975-DD0476B4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6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C8-1AE5-4A6B-8539-6389CB620E9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6EA-6639-441C-B975-DD0476B4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9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_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37768" y="1347788"/>
            <a:ext cx="3901123" cy="3083094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228555" indent="-171415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Arial"/>
              <a:buChar char="•"/>
              <a:defRPr sz="20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457105" indent="-215855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Arial"/>
              <a:buChar char="•"/>
              <a:defRPr sz="18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628520" indent="-171415">
              <a:buClr>
                <a:schemeClr val="tx2"/>
              </a:buClr>
              <a:buSzPct val="80000"/>
              <a:buFont typeface="Arial"/>
              <a:buChar char="•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799934" indent="-171415">
              <a:buClr>
                <a:schemeClr val="tx2"/>
              </a:buClr>
              <a:buSzPct val="80000"/>
              <a:buFont typeface="Arial"/>
              <a:buChar char="•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971347" indent="-171415">
              <a:buClr>
                <a:schemeClr val="tx2"/>
              </a:buClr>
              <a:buSzPct val="80000"/>
              <a:buFont typeface="Arial"/>
              <a:buChar char="•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564794" y="1347788"/>
            <a:ext cx="4218460" cy="3083094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228555" indent="-171415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Arial"/>
              <a:buChar char="•"/>
              <a:defRPr sz="2000" b="0" i="0" baseline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457105" indent="-215855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Arial"/>
              <a:buChar char="•"/>
              <a:defRPr sz="18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628520" indent="-171415">
              <a:buClr>
                <a:schemeClr val="tx2"/>
              </a:buClr>
              <a:buSzPct val="80000"/>
              <a:buFont typeface="Arial"/>
              <a:buChar char="•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799934" indent="-171415">
              <a:buClr>
                <a:schemeClr val="tx2"/>
              </a:buClr>
              <a:buSzPct val="80000"/>
              <a:buFont typeface="Arial"/>
              <a:buChar char="•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971347" indent="-171415">
              <a:buClr>
                <a:schemeClr val="tx2"/>
              </a:buClr>
              <a:buSzPct val="80000"/>
              <a:buFont typeface="Arial"/>
              <a:buChar char="•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Placeholder 5"/>
          <p:cNvSpPr>
            <a:spLocks noGrp="1"/>
          </p:cNvSpPr>
          <p:nvPr>
            <p:ph type="title"/>
          </p:nvPr>
        </p:nvSpPr>
        <p:spPr bwMode="auto">
          <a:xfrm>
            <a:off x="437766" y="341314"/>
            <a:ext cx="834548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8835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C8-1AE5-4A6B-8539-6389CB620E9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6EA-6639-441C-B975-DD0476B4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C8-1AE5-4A6B-8539-6389CB620E9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6EA-6639-441C-B975-DD0476B4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09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C8-1AE5-4A6B-8539-6389CB620E9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6EA-6639-441C-B975-DD0476B4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945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C8-1AE5-4A6B-8539-6389CB620E9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6EA-6639-441C-B975-DD0476B4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0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C8-1AE5-4A6B-8539-6389CB620E9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6EA-6639-441C-B975-DD0476B4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45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C8-1AE5-4A6B-8539-6389CB620E9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6EA-6639-441C-B975-DD0476B4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6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C8-1AE5-4A6B-8539-6389CB620E9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6EA-6639-441C-B975-DD0476B4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39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C8-1AE5-4A6B-8539-6389CB620E9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6EA-6639-441C-B975-DD0476B4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4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6FDC8-1AE5-4A6B-8539-6389CB620E9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536EA-6639-441C-B975-DD0476B4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71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microsoft.com/office/2007/relationships/hdphoto" Target="../media/hdphoto3.wdp"/><Relationship Id="rId5" Type="http://schemas.openxmlformats.org/officeDocument/2006/relationships/image" Target="../media/image3.jpeg"/><Relationship Id="rId10" Type="http://schemas.openxmlformats.org/officeDocument/2006/relationships/image" Target="../media/image7.png"/><Relationship Id="rId4" Type="http://schemas.microsoft.com/office/2007/relationships/hdphoto" Target="../media/hdphoto1.wdp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" y="663557"/>
            <a:ext cx="3778916" cy="192395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79902" y="661133"/>
            <a:ext cx="3770038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41275">
            <a:noFill/>
          </a:ln>
        </p:spPr>
        <p:txBody>
          <a:bodyPr wrap="square">
            <a:spAutoFit/>
          </a:bodyPr>
          <a:lstStyle/>
          <a:p>
            <a:r>
              <a:rPr lang="en-US" sz="1200" dirty="0"/>
              <a:t>Vehicles waste on average 42 hrs/ year in congestion</a:t>
            </a:r>
          </a:p>
          <a:p>
            <a:r>
              <a:rPr lang="en-US" sz="1200" dirty="0"/>
              <a:t>-  The drive time between Key West and Las Vegas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024" y="-37962"/>
            <a:ext cx="56237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+mj-lt"/>
              </a:rPr>
              <a:t>The </a:t>
            </a:r>
            <a:r>
              <a:rPr lang="en-US" sz="3600">
                <a:latin typeface="+mj-lt"/>
              </a:rPr>
              <a:t>Impact of Transportation</a:t>
            </a:r>
            <a:endParaRPr lang="en-US" sz="3600" dirty="0">
              <a:latin typeface="+mj-lt"/>
            </a:endParaRPr>
          </a:p>
        </p:txBody>
      </p:sp>
      <p:pic>
        <p:nvPicPr>
          <p:cNvPr id="2052" name="Picture 4" descr="C:\Users\brigel\AppData\Local\Microsoft\Windows\Temporary Internet Files\Content.IE5\UMX23NKB\red_alarm_clock_flat_icon_by_superawesomevectors-d8kd3pm[1]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237" b="95760" l="35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227" y="1171071"/>
            <a:ext cx="874026" cy="618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brigel\AppData\Local\Microsoft\Windows\Temporary Internet Files\Content.IE5\K3KC8G3T\traffic_jam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474" y="674299"/>
            <a:ext cx="2851721" cy="1913215"/>
          </a:xfrm>
          <a:prstGeom prst="rect">
            <a:avLst/>
          </a:prstGeom>
          <a:noFill/>
          <a:ln w="762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903208" y="628044"/>
            <a:ext cx="29089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There are 1.2 Billion vehicles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 on the road worldwide </a:t>
            </a:r>
          </a:p>
        </p:txBody>
      </p:sp>
      <p:pic>
        <p:nvPicPr>
          <p:cNvPr id="2054" name="Picture 6" descr="C:\Users\brigel\AppData\Local\Microsoft\Windows\Temporary Internet Files\Content.IE5\N14V381U\map-poi-fuel-pump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830" y="663557"/>
            <a:ext cx="2100393" cy="1923958"/>
          </a:xfrm>
          <a:prstGeom prst="rect">
            <a:avLst/>
          </a:prstGeom>
          <a:noFill/>
          <a:ln w="762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7259303" y="1474610"/>
            <a:ext cx="915919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Amount of fuel wasted in U.S. each year due to</a:t>
            </a:r>
          </a:p>
          <a:p>
            <a:r>
              <a:rPr lang="en-US" sz="1100" dirty="0"/>
              <a:t>congestion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20131" y="1012765"/>
            <a:ext cx="8018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/>
              <a:t>3.1 Billion </a:t>
            </a:r>
          </a:p>
          <a:p>
            <a:pPr algn="ctr"/>
            <a:r>
              <a:rPr lang="en-US" sz="1050" b="1" dirty="0"/>
              <a:t>gallons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2509" y="2809447"/>
            <a:ext cx="2039252" cy="2224469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11" name="Rectangle 10"/>
          <p:cNvSpPr/>
          <p:nvPr/>
        </p:nvSpPr>
        <p:spPr>
          <a:xfrm>
            <a:off x="-50661" y="4599166"/>
            <a:ext cx="230444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/>
              <a:t>1.24 million people worldwide </a:t>
            </a:r>
            <a:br>
              <a:rPr lang="en-US" sz="1100" b="1" dirty="0"/>
            </a:br>
            <a:r>
              <a:rPr lang="en-US" sz="1100" b="1" dirty="0"/>
              <a:t>die in traffic accidents every year</a:t>
            </a:r>
            <a:endParaRPr lang="en-US" sz="1100" dirty="0"/>
          </a:p>
        </p:txBody>
      </p:sp>
      <p:sp>
        <p:nvSpPr>
          <p:cNvPr id="10" name="Rectangle 9"/>
          <p:cNvSpPr/>
          <p:nvPr/>
        </p:nvSpPr>
        <p:spPr>
          <a:xfrm>
            <a:off x="177560" y="2756179"/>
            <a:ext cx="20995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4.4 million people per year are injured on U.S. Roads </a:t>
            </a:r>
          </a:p>
        </p:txBody>
      </p:sp>
      <p:pic>
        <p:nvPicPr>
          <p:cNvPr id="2058" name="Picture 10" descr="https://images.duckduckgo.com/iu/?u=https%3A%2F%2Ftse4.mm.bing.net%2Fth%3Fid%3DOIP.Mb06075a27069aa82b48ce4d55b65908co0%26pid%3D15.1&amp;f=1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5369" r="98658"/>
                    </a14:imgEffect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110" y="2801899"/>
            <a:ext cx="2247816" cy="2224469"/>
          </a:xfrm>
          <a:prstGeom prst="rect">
            <a:avLst/>
          </a:prstGeom>
          <a:noFill/>
          <a:ln w="762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6823243" y="2791159"/>
            <a:ext cx="44220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By 2020, U.S. traffic congestion </a:t>
            </a:r>
          </a:p>
          <a:p>
            <a:r>
              <a:rPr lang="en-US" sz="1200" b="1" dirty="0"/>
              <a:t>will waste 8.3 billion hours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799051" y="3149171"/>
            <a:ext cx="2409990" cy="662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Pct val="75000"/>
              <a:defRPr sz="2000">
                <a:latin typeface="Ciscoregular"/>
                <a:ea typeface="Ciscoregular"/>
                <a:cs typeface="Ciscoregular"/>
                <a:sym typeface="Ciscoregular"/>
              </a:defRPr>
            </a:pPr>
            <a:r>
              <a:rPr lang="en-US" sz="1200" b="1" dirty="0"/>
              <a:t>and 3.8 billion </a:t>
            </a:r>
          </a:p>
          <a:p>
            <a:pPr>
              <a:buSzPct val="75000"/>
              <a:defRPr sz="2000">
                <a:latin typeface="Ciscoregular"/>
                <a:ea typeface="Ciscoregular"/>
                <a:cs typeface="Ciscoregular"/>
                <a:sym typeface="Ciscoregular"/>
              </a:defRPr>
            </a:pPr>
            <a:r>
              <a:rPr lang="en-US" sz="1200" b="1" dirty="0"/>
              <a:t>gallons gas</a:t>
            </a:r>
          </a:p>
          <a:p>
            <a:pPr marL="244230" indent="-244230">
              <a:lnSpc>
                <a:spcPct val="120000"/>
              </a:lnSpc>
              <a:buSzPct val="75000"/>
              <a:buFontTx/>
              <a:buChar char="•"/>
              <a:defRPr sz="2000">
                <a:latin typeface="Ciscoregular"/>
                <a:ea typeface="Ciscoregular"/>
                <a:cs typeface="Ciscoregular"/>
                <a:sym typeface="Ciscoregular"/>
              </a:defRPr>
            </a:pPr>
            <a:endParaRPr lang="en-US" sz="1200" b="1" dirty="0"/>
          </a:p>
        </p:txBody>
      </p:sp>
      <p:sp>
        <p:nvSpPr>
          <p:cNvPr id="14" name="TextBox 13"/>
          <p:cNvSpPr txBox="1"/>
          <p:nvPr/>
        </p:nvSpPr>
        <p:spPr>
          <a:xfrm rot="19047843">
            <a:off x="8429912" y="3232096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2020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35056" y="4408652"/>
            <a:ext cx="1629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Total annual cost </a:t>
            </a:r>
          </a:p>
          <a:p>
            <a:r>
              <a:rPr lang="en-US" sz="1600" dirty="0"/>
              <a:t>of $192 Billion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100000" l="52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377" y="2844012"/>
            <a:ext cx="2164446" cy="2164446"/>
          </a:xfrm>
          <a:prstGeom prst="rect">
            <a:avLst/>
          </a:prstGeom>
          <a:ln w="76200">
            <a:noFill/>
          </a:ln>
        </p:spPr>
      </p:pic>
      <p:sp>
        <p:nvSpPr>
          <p:cNvPr id="20" name="TextBox 19"/>
          <p:cNvSpPr txBox="1"/>
          <p:nvPr/>
        </p:nvSpPr>
        <p:spPr>
          <a:xfrm>
            <a:off x="4480204" y="2955096"/>
            <a:ext cx="21570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Placed end-to-end, public</a:t>
            </a:r>
          </a:p>
          <a:p>
            <a:r>
              <a:rPr lang="en-US" sz="1200" b="1" dirty="0"/>
              <a:t>roadways in U.S. would stretch</a:t>
            </a:r>
          </a:p>
          <a:p>
            <a:r>
              <a:rPr lang="en-US" sz="1200" b="1" dirty="0">
                <a:solidFill>
                  <a:srgbClr val="C00000"/>
                </a:solidFill>
              </a:rPr>
              <a:t>4 million miles</a:t>
            </a:r>
            <a:r>
              <a:rPr lang="en-US" sz="1200" b="1" dirty="0"/>
              <a:t>.  Enough to</a:t>
            </a:r>
          </a:p>
          <a:p>
            <a:r>
              <a:rPr lang="en-US" sz="1200" b="1" dirty="0"/>
              <a:t>Circle the Earth 160 times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77129" y="2756179"/>
            <a:ext cx="4406152" cy="231345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364458" y="4028171"/>
            <a:ext cx="2264942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" b="1" dirty="0"/>
              <a:t>Drivers in the U.S. collectively drive </a:t>
            </a:r>
            <a:r>
              <a:rPr lang="en-US" sz="1150" b="1" dirty="0">
                <a:solidFill>
                  <a:srgbClr val="C00000"/>
                </a:solidFill>
              </a:rPr>
              <a:t>3 trillion miles a year</a:t>
            </a:r>
            <a:r>
              <a:rPr lang="en-US" sz="1150" b="1" dirty="0"/>
              <a:t>.  A spaceship traveling at the speed of light would take about 6 months to cover that distance.</a:t>
            </a:r>
          </a:p>
        </p:txBody>
      </p:sp>
    </p:spTree>
    <p:extLst>
      <p:ext uri="{BB962C8B-B14F-4D97-AF65-F5344CB8AC3E}">
        <p14:creationId xmlns:p14="http://schemas.microsoft.com/office/powerpoint/2010/main" val="1952981076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151</Words>
  <Application>Microsoft Office PowerPoint</Application>
  <PresentationFormat>On-screen Show (16:9)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Ciscoregular</vt:lpstr>
      <vt:lpstr>Office Theme</vt:lpstr>
      <vt:lpstr>PowerPoint Presentation</vt:lpstr>
    </vt:vector>
  </TitlesOfParts>
  <Company>Cisco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 Rigel</dc:creator>
  <cp:lastModifiedBy>Barb Rigel</cp:lastModifiedBy>
  <cp:revision>2</cp:revision>
  <dcterms:created xsi:type="dcterms:W3CDTF">2016-06-18T01:31:53Z</dcterms:created>
  <dcterms:modified xsi:type="dcterms:W3CDTF">2019-10-31T07:05:48Z</dcterms:modified>
</cp:coreProperties>
</file>