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4"/>
  </p:notesMasterIdLst>
  <p:sldIdLst>
    <p:sldId id="256" r:id="rId2"/>
    <p:sldId id="305" r:id="rId3"/>
    <p:sldId id="257" r:id="rId4"/>
    <p:sldId id="314" r:id="rId5"/>
    <p:sldId id="318" r:id="rId6"/>
    <p:sldId id="322" r:id="rId7"/>
    <p:sldId id="315" r:id="rId8"/>
    <p:sldId id="317" r:id="rId9"/>
    <p:sldId id="260" r:id="rId10"/>
    <p:sldId id="258" r:id="rId11"/>
    <p:sldId id="261" r:id="rId12"/>
    <p:sldId id="303" r:id="rId13"/>
    <p:sldId id="262" r:id="rId14"/>
    <p:sldId id="263" r:id="rId15"/>
    <p:sldId id="264" r:id="rId16"/>
    <p:sldId id="306" r:id="rId17"/>
    <p:sldId id="291" r:id="rId18"/>
    <p:sldId id="266" r:id="rId19"/>
    <p:sldId id="267" r:id="rId20"/>
    <p:sldId id="307" r:id="rId21"/>
    <p:sldId id="319" r:id="rId22"/>
    <p:sldId id="308" r:id="rId23"/>
    <p:sldId id="309" r:id="rId24"/>
    <p:sldId id="312" r:id="rId25"/>
    <p:sldId id="310" r:id="rId26"/>
    <p:sldId id="321" r:id="rId27"/>
    <p:sldId id="311" r:id="rId28"/>
    <p:sldId id="324" r:id="rId29"/>
    <p:sldId id="323" r:id="rId30"/>
    <p:sldId id="313" r:id="rId31"/>
    <p:sldId id="320"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FF99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50A163-285D-4599-9497-04E5EB83EF2C}" v="330" dt="2025-03-30T18:35:50.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2" d="100"/>
          <a:sy n="82" d="100"/>
        </p:scale>
        <p:origin x="67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28C68-3406-4C9C-B702-6ACD0A1387F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AA49CF3-F95E-49DE-A937-F3095F5FEA3B}">
      <dgm:prSet/>
      <dgm:spPr>
        <a:solidFill>
          <a:srgbClr val="FF9900"/>
        </a:solidFill>
      </dgm:spPr>
      <dgm:t>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Business cards</a:t>
          </a:r>
        </a:p>
      </dgm:t>
    </dgm:pt>
    <dgm:pt modelId="{072D8234-837D-4E9C-BABA-76BCFC850478}" type="parTrans" cxnId="{8D1239C2-215B-4AFC-B9BB-7D667D23A013}">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69EB6FBD-0CE1-41E6-897C-2518F140AC07}" type="sibTrans" cxnId="{8D1239C2-215B-4AFC-B9BB-7D667D23A013}">
      <dgm:prSet/>
      <dgm:spPr>
        <a:ln>
          <a:solidFill>
            <a:schemeClr val="tx1">
              <a:alpha val="90000"/>
            </a:schemeClr>
          </a:solidFill>
        </a:ln>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A879A46F-6969-489A-95D2-88C920E62036}">
      <dgm:prSet/>
      <dgm:spPr>
        <a:solidFill>
          <a:srgbClr val="6666FF"/>
        </a:solidFill>
      </dgm:spPr>
      <dgm:t>
        <a:bodyPr/>
        <a:lstStyle/>
        <a:p>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Door hangers</a:t>
          </a:r>
        </a:p>
      </dgm:t>
    </dgm:pt>
    <dgm:pt modelId="{11CBEEC6-716B-45AB-A7CA-2FA5C254727E}" type="parTrans" cxnId="{FE944697-F8E2-4751-813E-428EEDA142D9}">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AC2050DF-7C59-4660-A36C-5993DCABA78C}" type="sibTrans" cxnId="{FE944697-F8E2-4751-813E-428EEDA142D9}">
      <dgm:prSet/>
      <dgm:spPr>
        <a:ln>
          <a:solidFill>
            <a:schemeClr val="tx1">
              <a:alpha val="90000"/>
            </a:schemeClr>
          </a:solidFill>
        </a:ln>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7E572FDB-1825-4C03-B46B-2183914C23EB}">
      <dgm:prSet/>
      <dgm:spPr>
        <a:solidFill>
          <a:srgbClr val="92D050"/>
        </a:solidFill>
      </dgm:spPr>
      <dgm:t>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MEP brochures</a:t>
          </a:r>
        </a:p>
      </dgm:t>
    </dgm:pt>
    <dgm:pt modelId="{7E06222D-541E-4369-B95A-26525B6480F9}" type="parTrans" cxnId="{C3A37A31-F105-48F5-A78D-2946533D3498}">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E5455E95-6EE7-4907-903C-E356830D9047}" type="sibTrans" cxnId="{C3A37A31-F105-48F5-A78D-2946533D3498}">
      <dgm:prSet/>
      <dgm:spPr>
        <a:ln>
          <a:solidFill>
            <a:schemeClr val="tx1">
              <a:alpha val="90000"/>
            </a:schemeClr>
          </a:solidFill>
        </a:ln>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D5FF94A5-6BC2-47FC-B76F-D51E27EC03E6}">
      <dgm:prSet/>
      <dgm:spPr>
        <a:solidFill>
          <a:schemeClr val="accent3">
            <a:lumMod val="40000"/>
            <a:lumOff val="60000"/>
          </a:schemeClr>
        </a:solidFill>
      </dgm:spPr>
      <dgm:t>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State Resources</a:t>
          </a:r>
        </a:p>
      </dgm:t>
    </dgm:pt>
    <dgm:pt modelId="{05E3A5C1-1DFE-4135-AB02-B5129C8C0866}" type="parTrans" cxnId="{D25727E8-1011-47BB-B9BF-04436E1D31E6}">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E30F14DF-055A-41EF-9333-0264A45C2DFC}" type="sibTrans" cxnId="{D25727E8-1011-47BB-B9BF-04436E1D31E6}">
      <dgm:prSet/>
      <dgm:spPr>
        <a:ln>
          <a:solidFill>
            <a:schemeClr val="tx1">
              <a:alpha val="90000"/>
            </a:schemeClr>
          </a:solidFill>
        </a:ln>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5F3AF9C4-7169-451F-AA6A-EA5D855D3B94}">
      <dgm:prSet/>
      <dgm:spPr>
        <a:solidFill>
          <a:srgbClr val="00B0F0"/>
        </a:solidFill>
      </dgm:spPr>
      <dgm:t>
        <a:bodyPr/>
        <a:lstStyle/>
        <a:p>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Flashlight</a:t>
          </a:r>
        </a:p>
      </dgm:t>
    </dgm:pt>
    <dgm:pt modelId="{29D42F6E-D08E-4D18-AEB5-50E055BBEB45}" type="parTrans" cxnId="{87699E78-2B97-4B42-9951-108127C055F1}">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12D896B2-B101-4F07-8D8B-DDA57F0441ED}" type="sibTrans" cxnId="{87699E78-2B97-4B42-9951-108127C055F1}">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60CFDC5F-9272-441F-B9A2-95CB1C9585A0}">
      <dgm:prSet/>
      <dgm:spPr/>
      <dgm:t>
        <a:bodyPr/>
        <a:lstStyle/>
        <a:p>
          <a:endParaRPr lang="en-US"/>
        </a:p>
      </dgm:t>
    </dgm:pt>
    <dgm:pt modelId="{9FFD0227-0157-48F7-B38B-8F9C30AAC062}" type="parTrans" cxnId="{74F30018-81E5-4580-9B26-B69CCC37694A}">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DA00170D-16CB-4A86-A93E-3CCEFDD10D7C}" type="sibTrans" cxnId="{74F30018-81E5-4580-9B26-B69CCC37694A}">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9C1EB877-73CB-425A-9BE6-2A41AD351284}">
      <dgm:prSet/>
      <dgm:spPr/>
      <dgm:t>
        <a:bodyPr/>
        <a:lstStyle/>
        <a:p>
          <a:endParaRPr lang="en-US"/>
        </a:p>
      </dgm:t>
    </dgm:pt>
    <dgm:pt modelId="{2B889405-40F1-478C-8CFE-1F8EBA502E0F}" type="parTrans" cxnId="{18F35ADD-CC07-4BF4-BD3F-40DC023336FE}">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F25C8EF3-7D6F-4BDE-AECD-C9CA5A3EE80C}" type="sibTrans" cxnId="{18F35ADD-CC07-4BF4-BD3F-40DC023336FE}">
      <dgm:prSet/>
      <dgm:spPr/>
      <dgm:t>
        <a:bodyPr/>
        <a:lstStyle/>
        <a:p>
          <a:endParaRPr lang="en-US" b="1">
            <a:latin typeface="Calibri" panose="020F0502020204030204" pitchFamily="34" charset="0"/>
            <a:ea typeface="Calibri" panose="020F0502020204030204" pitchFamily="34" charset="0"/>
            <a:cs typeface="Calibri" panose="020F0502020204030204" pitchFamily="34" charset="0"/>
          </a:endParaRPr>
        </a:p>
      </dgm:t>
    </dgm:pt>
    <dgm:pt modelId="{3B82F0BE-5ED3-4345-9384-122F6ABA8205}" type="pres">
      <dgm:prSet presAssocID="{C3328C68-3406-4C9C-B702-6ACD0A1387FC}" presName="outerComposite" presStyleCnt="0">
        <dgm:presLayoutVars>
          <dgm:chMax val="5"/>
          <dgm:dir/>
          <dgm:resizeHandles val="exact"/>
        </dgm:presLayoutVars>
      </dgm:prSet>
      <dgm:spPr/>
    </dgm:pt>
    <dgm:pt modelId="{6ECC7282-D5C0-4C30-81F0-F0B8D0829E31}" type="pres">
      <dgm:prSet presAssocID="{C3328C68-3406-4C9C-B702-6ACD0A1387FC}" presName="dummyMaxCanvas" presStyleCnt="0">
        <dgm:presLayoutVars/>
      </dgm:prSet>
      <dgm:spPr/>
    </dgm:pt>
    <dgm:pt modelId="{8097EE05-05C7-41A1-98D0-C9C77BEC7B5D}" type="pres">
      <dgm:prSet presAssocID="{C3328C68-3406-4C9C-B702-6ACD0A1387FC}" presName="FiveNodes_1" presStyleLbl="node1" presStyleIdx="0" presStyleCnt="5" custLinFactNeighborX="-196">
        <dgm:presLayoutVars>
          <dgm:bulletEnabled val="1"/>
        </dgm:presLayoutVars>
      </dgm:prSet>
      <dgm:spPr/>
    </dgm:pt>
    <dgm:pt modelId="{93567CBD-5810-49C0-ACE3-238EC9D71DC8}" type="pres">
      <dgm:prSet presAssocID="{C3328C68-3406-4C9C-B702-6ACD0A1387FC}" presName="FiveNodes_2" presStyleLbl="node1" presStyleIdx="1" presStyleCnt="5" custLinFactNeighborX="392" custLinFactNeighborY="-1431">
        <dgm:presLayoutVars>
          <dgm:bulletEnabled val="1"/>
        </dgm:presLayoutVars>
      </dgm:prSet>
      <dgm:spPr/>
    </dgm:pt>
    <dgm:pt modelId="{3724B9AE-C3B2-479B-95A0-EFE5AFE913CF}" type="pres">
      <dgm:prSet presAssocID="{C3328C68-3406-4C9C-B702-6ACD0A1387FC}" presName="FiveNodes_3" presStyleLbl="node1" presStyleIdx="2" presStyleCnt="5" custLinFactNeighborX="204" custLinFactNeighborY="-500">
        <dgm:presLayoutVars>
          <dgm:bulletEnabled val="1"/>
        </dgm:presLayoutVars>
      </dgm:prSet>
      <dgm:spPr/>
    </dgm:pt>
    <dgm:pt modelId="{9E1BBA67-D665-45FD-9471-AA143ED62324}" type="pres">
      <dgm:prSet presAssocID="{C3328C68-3406-4C9C-B702-6ACD0A1387FC}" presName="FiveNodes_4" presStyleLbl="node1" presStyleIdx="3" presStyleCnt="5">
        <dgm:presLayoutVars>
          <dgm:bulletEnabled val="1"/>
        </dgm:presLayoutVars>
      </dgm:prSet>
      <dgm:spPr/>
    </dgm:pt>
    <dgm:pt modelId="{1256D8FB-C0EC-4055-AF24-200CBA60AD09}" type="pres">
      <dgm:prSet presAssocID="{C3328C68-3406-4C9C-B702-6ACD0A1387FC}" presName="FiveNodes_5" presStyleLbl="node1" presStyleIdx="4" presStyleCnt="5">
        <dgm:presLayoutVars>
          <dgm:bulletEnabled val="1"/>
        </dgm:presLayoutVars>
      </dgm:prSet>
      <dgm:spPr/>
    </dgm:pt>
    <dgm:pt modelId="{48E34BD2-1CF3-494E-9691-28E1F9063C50}" type="pres">
      <dgm:prSet presAssocID="{C3328C68-3406-4C9C-B702-6ACD0A1387FC}" presName="FiveConn_1-2" presStyleLbl="fgAccFollowNode1" presStyleIdx="0" presStyleCnt="4">
        <dgm:presLayoutVars>
          <dgm:bulletEnabled val="1"/>
        </dgm:presLayoutVars>
      </dgm:prSet>
      <dgm:spPr/>
    </dgm:pt>
    <dgm:pt modelId="{3893E220-D689-4E77-8651-0F7F8C023D5D}" type="pres">
      <dgm:prSet presAssocID="{C3328C68-3406-4C9C-B702-6ACD0A1387FC}" presName="FiveConn_2-3" presStyleLbl="fgAccFollowNode1" presStyleIdx="1" presStyleCnt="4">
        <dgm:presLayoutVars>
          <dgm:bulletEnabled val="1"/>
        </dgm:presLayoutVars>
      </dgm:prSet>
      <dgm:spPr/>
    </dgm:pt>
    <dgm:pt modelId="{1AF32078-0497-4DC9-A7FA-4F475731A1BB}" type="pres">
      <dgm:prSet presAssocID="{C3328C68-3406-4C9C-B702-6ACD0A1387FC}" presName="FiveConn_3-4" presStyleLbl="fgAccFollowNode1" presStyleIdx="2" presStyleCnt="4">
        <dgm:presLayoutVars>
          <dgm:bulletEnabled val="1"/>
        </dgm:presLayoutVars>
      </dgm:prSet>
      <dgm:spPr/>
    </dgm:pt>
    <dgm:pt modelId="{0112E0E8-5B5B-45F3-AF9D-587EB168B14C}" type="pres">
      <dgm:prSet presAssocID="{C3328C68-3406-4C9C-B702-6ACD0A1387FC}" presName="FiveConn_4-5" presStyleLbl="fgAccFollowNode1" presStyleIdx="3" presStyleCnt="4">
        <dgm:presLayoutVars>
          <dgm:bulletEnabled val="1"/>
        </dgm:presLayoutVars>
      </dgm:prSet>
      <dgm:spPr/>
    </dgm:pt>
    <dgm:pt modelId="{B7CCE30B-ABD4-4C48-9C68-DBB55833FCC5}" type="pres">
      <dgm:prSet presAssocID="{C3328C68-3406-4C9C-B702-6ACD0A1387FC}" presName="FiveNodes_1_text" presStyleLbl="node1" presStyleIdx="4" presStyleCnt="5">
        <dgm:presLayoutVars>
          <dgm:bulletEnabled val="1"/>
        </dgm:presLayoutVars>
      </dgm:prSet>
      <dgm:spPr/>
    </dgm:pt>
    <dgm:pt modelId="{3E31C8C6-4A6E-4DD2-9951-A3B0E59EDF8F}" type="pres">
      <dgm:prSet presAssocID="{C3328C68-3406-4C9C-B702-6ACD0A1387FC}" presName="FiveNodes_2_text" presStyleLbl="node1" presStyleIdx="4" presStyleCnt="5">
        <dgm:presLayoutVars>
          <dgm:bulletEnabled val="1"/>
        </dgm:presLayoutVars>
      </dgm:prSet>
      <dgm:spPr/>
    </dgm:pt>
    <dgm:pt modelId="{269F8619-A803-4647-9D53-5F392DFA917F}" type="pres">
      <dgm:prSet presAssocID="{C3328C68-3406-4C9C-B702-6ACD0A1387FC}" presName="FiveNodes_3_text" presStyleLbl="node1" presStyleIdx="4" presStyleCnt="5">
        <dgm:presLayoutVars>
          <dgm:bulletEnabled val="1"/>
        </dgm:presLayoutVars>
      </dgm:prSet>
      <dgm:spPr/>
    </dgm:pt>
    <dgm:pt modelId="{B9F51ED0-72D5-4BE5-B43D-B8FE443CC430}" type="pres">
      <dgm:prSet presAssocID="{C3328C68-3406-4C9C-B702-6ACD0A1387FC}" presName="FiveNodes_4_text" presStyleLbl="node1" presStyleIdx="4" presStyleCnt="5">
        <dgm:presLayoutVars>
          <dgm:bulletEnabled val="1"/>
        </dgm:presLayoutVars>
      </dgm:prSet>
      <dgm:spPr/>
    </dgm:pt>
    <dgm:pt modelId="{897D297A-152A-4C53-ACE9-F73A6EC3BE36}" type="pres">
      <dgm:prSet presAssocID="{C3328C68-3406-4C9C-B702-6ACD0A1387FC}" presName="FiveNodes_5_text" presStyleLbl="node1" presStyleIdx="4" presStyleCnt="5">
        <dgm:presLayoutVars>
          <dgm:bulletEnabled val="1"/>
        </dgm:presLayoutVars>
      </dgm:prSet>
      <dgm:spPr/>
    </dgm:pt>
  </dgm:ptLst>
  <dgm:cxnLst>
    <dgm:cxn modelId="{E8580007-5674-443B-AD1A-3DF53BFED33B}" type="presOf" srcId="{D5FF94A5-6BC2-47FC-B76F-D51E27EC03E6}" destId="{B9F51ED0-72D5-4BE5-B43D-B8FE443CC430}" srcOrd="1" destOrd="0" presId="urn:microsoft.com/office/officeart/2005/8/layout/vProcess5"/>
    <dgm:cxn modelId="{74F30018-81E5-4580-9B26-B69CCC37694A}" srcId="{C3328C68-3406-4C9C-B702-6ACD0A1387FC}" destId="{60CFDC5F-9272-441F-B9A2-95CB1C9585A0}" srcOrd="5" destOrd="0" parTransId="{9FFD0227-0157-48F7-B38B-8F9C30AAC062}" sibTransId="{DA00170D-16CB-4A86-A93E-3CCEFDD10D7C}"/>
    <dgm:cxn modelId="{F40B181F-4540-4182-AA56-BE77813775C0}" type="presOf" srcId="{E5455E95-6EE7-4907-903C-E356830D9047}" destId="{1AF32078-0497-4DC9-A7FA-4F475731A1BB}" srcOrd="0" destOrd="0" presId="urn:microsoft.com/office/officeart/2005/8/layout/vProcess5"/>
    <dgm:cxn modelId="{2B98AB26-AD2C-4BF1-9AAB-0564C807759E}" type="presOf" srcId="{C3328C68-3406-4C9C-B702-6ACD0A1387FC}" destId="{3B82F0BE-5ED3-4345-9384-122F6ABA8205}" srcOrd="0" destOrd="0" presId="urn:microsoft.com/office/officeart/2005/8/layout/vProcess5"/>
    <dgm:cxn modelId="{C3A37A31-F105-48F5-A78D-2946533D3498}" srcId="{C3328C68-3406-4C9C-B702-6ACD0A1387FC}" destId="{7E572FDB-1825-4C03-B46B-2183914C23EB}" srcOrd="2" destOrd="0" parTransId="{7E06222D-541E-4369-B95A-26525B6480F9}" sibTransId="{E5455E95-6EE7-4907-903C-E356830D9047}"/>
    <dgm:cxn modelId="{0B39EF35-BCDD-4A94-BD7A-73CD127D8F34}" type="presOf" srcId="{7E572FDB-1825-4C03-B46B-2183914C23EB}" destId="{3724B9AE-C3B2-479B-95A0-EFE5AFE913CF}" srcOrd="0" destOrd="0" presId="urn:microsoft.com/office/officeart/2005/8/layout/vProcess5"/>
    <dgm:cxn modelId="{8330CC5C-BEE4-4560-9B3D-00EE9BAEE051}" type="presOf" srcId="{AAA49CF3-F95E-49DE-A937-F3095F5FEA3B}" destId="{8097EE05-05C7-41A1-98D0-C9C77BEC7B5D}" srcOrd="0" destOrd="0" presId="urn:microsoft.com/office/officeart/2005/8/layout/vProcess5"/>
    <dgm:cxn modelId="{92EE7847-229D-40D3-ADC9-29BEC6E11276}" type="presOf" srcId="{7E572FDB-1825-4C03-B46B-2183914C23EB}" destId="{269F8619-A803-4647-9D53-5F392DFA917F}" srcOrd="1" destOrd="0" presId="urn:microsoft.com/office/officeart/2005/8/layout/vProcess5"/>
    <dgm:cxn modelId="{E8F7AF49-887C-48D0-BD93-12FF56160B36}" type="presOf" srcId="{AC2050DF-7C59-4660-A36C-5993DCABA78C}" destId="{3893E220-D689-4E77-8651-0F7F8C023D5D}" srcOrd="0" destOrd="0" presId="urn:microsoft.com/office/officeart/2005/8/layout/vProcess5"/>
    <dgm:cxn modelId="{0965926A-E144-423F-9D03-71A29793CADB}" type="presOf" srcId="{A879A46F-6969-489A-95D2-88C920E62036}" destId="{93567CBD-5810-49C0-ACE3-238EC9D71DC8}" srcOrd="0" destOrd="0" presId="urn:microsoft.com/office/officeart/2005/8/layout/vProcess5"/>
    <dgm:cxn modelId="{CCE21D55-DC9B-49E8-A04C-39190F006C22}" type="presOf" srcId="{AAA49CF3-F95E-49DE-A937-F3095F5FEA3B}" destId="{B7CCE30B-ABD4-4C48-9C68-DBB55833FCC5}" srcOrd="1" destOrd="0" presId="urn:microsoft.com/office/officeart/2005/8/layout/vProcess5"/>
    <dgm:cxn modelId="{4C2A0F77-A04C-4FC7-B61E-182E1626A6A3}" type="presOf" srcId="{5F3AF9C4-7169-451F-AA6A-EA5D855D3B94}" destId="{1256D8FB-C0EC-4055-AF24-200CBA60AD09}" srcOrd="0" destOrd="0" presId="urn:microsoft.com/office/officeart/2005/8/layout/vProcess5"/>
    <dgm:cxn modelId="{87699E78-2B97-4B42-9951-108127C055F1}" srcId="{C3328C68-3406-4C9C-B702-6ACD0A1387FC}" destId="{5F3AF9C4-7169-451F-AA6A-EA5D855D3B94}" srcOrd="4" destOrd="0" parTransId="{29D42F6E-D08E-4D18-AEB5-50E055BBEB45}" sibTransId="{12D896B2-B101-4F07-8D8B-DDA57F0441ED}"/>
    <dgm:cxn modelId="{FE944697-F8E2-4751-813E-428EEDA142D9}" srcId="{C3328C68-3406-4C9C-B702-6ACD0A1387FC}" destId="{A879A46F-6969-489A-95D2-88C920E62036}" srcOrd="1" destOrd="0" parTransId="{11CBEEC6-716B-45AB-A7CA-2FA5C254727E}" sibTransId="{AC2050DF-7C59-4660-A36C-5993DCABA78C}"/>
    <dgm:cxn modelId="{8D1239C2-215B-4AFC-B9BB-7D667D23A013}" srcId="{C3328C68-3406-4C9C-B702-6ACD0A1387FC}" destId="{AAA49CF3-F95E-49DE-A937-F3095F5FEA3B}" srcOrd="0" destOrd="0" parTransId="{072D8234-837D-4E9C-BABA-76BCFC850478}" sibTransId="{69EB6FBD-0CE1-41E6-897C-2518F140AC07}"/>
    <dgm:cxn modelId="{7B744EC4-5672-4C2D-B35E-190C8B9F3ADA}" type="presOf" srcId="{E30F14DF-055A-41EF-9333-0264A45C2DFC}" destId="{0112E0E8-5B5B-45F3-AF9D-587EB168B14C}" srcOrd="0" destOrd="0" presId="urn:microsoft.com/office/officeart/2005/8/layout/vProcess5"/>
    <dgm:cxn modelId="{D749F0CD-5F40-46EB-9200-4F37BB26F5BA}" type="presOf" srcId="{69EB6FBD-0CE1-41E6-897C-2518F140AC07}" destId="{48E34BD2-1CF3-494E-9691-28E1F9063C50}" srcOrd="0" destOrd="0" presId="urn:microsoft.com/office/officeart/2005/8/layout/vProcess5"/>
    <dgm:cxn modelId="{18F35ADD-CC07-4BF4-BD3F-40DC023336FE}" srcId="{C3328C68-3406-4C9C-B702-6ACD0A1387FC}" destId="{9C1EB877-73CB-425A-9BE6-2A41AD351284}" srcOrd="6" destOrd="0" parTransId="{2B889405-40F1-478C-8CFE-1F8EBA502E0F}" sibTransId="{F25C8EF3-7D6F-4BDE-AECD-C9CA5A3EE80C}"/>
    <dgm:cxn modelId="{D25727E8-1011-47BB-B9BF-04436E1D31E6}" srcId="{C3328C68-3406-4C9C-B702-6ACD0A1387FC}" destId="{D5FF94A5-6BC2-47FC-B76F-D51E27EC03E6}" srcOrd="3" destOrd="0" parTransId="{05E3A5C1-1DFE-4135-AB02-B5129C8C0866}" sibTransId="{E30F14DF-055A-41EF-9333-0264A45C2DFC}"/>
    <dgm:cxn modelId="{9C01A8ED-6886-4D33-AD1C-C61D9A0B0BBA}" type="presOf" srcId="{5F3AF9C4-7169-451F-AA6A-EA5D855D3B94}" destId="{897D297A-152A-4C53-ACE9-F73A6EC3BE36}" srcOrd="1" destOrd="0" presId="urn:microsoft.com/office/officeart/2005/8/layout/vProcess5"/>
    <dgm:cxn modelId="{CAB1F9EF-005A-4EE1-AD3B-4551E392B431}" type="presOf" srcId="{A879A46F-6969-489A-95D2-88C920E62036}" destId="{3E31C8C6-4A6E-4DD2-9951-A3B0E59EDF8F}" srcOrd="1" destOrd="0" presId="urn:microsoft.com/office/officeart/2005/8/layout/vProcess5"/>
    <dgm:cxn modelId="{B55EC8FC-F2A9-4EE7-B73E-1D84FE6A9351}" type="presOf" srcId="{D5FF94A5-6BC2-47FC-B76F-D51E27EC03E6}" destId="{9E1BBA67-D665-45FD-9471-AA143ED62324}" srcOrd="0" destOrd="0" presId="urn:microsoft.com/office/officeart/2005/8/layout/vProcess5"/>
    <dgm:cxn modelId="{031FF4C9-1B19-441C-B017-0BCDE5F0D2AE}" type="presParOf" srcId="{3B82F0BE-5ED3-4345-9384-122F6ABA8205}" destId="{6ECC7282-D5C0-4C30-81F0-F0B8D0829E31}" srcOrd="0" destOrd="0" presId="urn:microsoft.com/office/officeart/2005/8/layout/vProcess5"/>
    <dgm:cxn modelId="{E6CB8BA5-1489-4431-BCF2-92CA8D2D7D13}" type="presParOf" srcId="{3B82F0BE-5ED3-4345-9384-122F6ABA8205}" destId="{8097EE05-05C7-41A1-98D0-C9C77BEC7B5D}" srcOrd="1" destOrd="0" presId="urn:microsoft.com/office/officeart/2005/8/layout/vProcess5"/>
    <dgm:cxn modelId="{DAF84BCD-81AC-46FE-9499-7E3278D8EFDE}" type="presParOf" srcId="{3B82F0BE-5ED3-4345-9384-122F6ABA8205}" destId="{93567CBD-5810-49C0-ACE3-238EC9D71DC8}" srcOrd="2" destOrd="0" presId="urn:microsoft.com/office/officeart/2005/8/layout/vProcess5"/>
    <dgm:cxn modelId="{356509AA-037C-4E24-80CE-866970A68541}" type="presParOf" srcId="{3B82F0BE-5ED3-4345-9384-122F6ABA8205}" destId="{3724B9AE-C3B2-479B-95A0-EFE5AFE913CF}" srcOrd="3" destOrd="0" presId="urn:microsoft.com/office/officeart/2005/8/layout/vProcess5"/>
    <dgm:cxn modelId="{6EFBCCC9-FAC5-4DFD-B22C-D0CAAB3BBC0A}" type="presParOf" srcId="{3B82F0BE-5ED3-4345-9384-122F6ABA8205}" destId="{9E1BBA67-D665-45FD-9471-AA143ED62324}" srcOrd="4" destOrd="0" presId="urn:microsoft.com/office/officeart/2005/8/layout/vProcess5"/>
    <dgm:cxn modelId="{DC069D0B-4936-40DC-822C-0B605C39FBF5}" type="presParOf" srcId="{3B82F0BE-5ED3-4345-9384-122F6ABA8205}" destId="{1256D8FB-C0EC-4055-AF24-200CBA60AD09}" srcOrd="5" destOrd="0" presId="urn:microsoft.com/office/officeart/2005/8/layout/vProcess5"/>
    <dgm:cxn modelId="{0C15210E-DCC7-48D4-89A9-A849E384B730}" type="presParOf" srcId="{3B82F0BE-5ED3-4345-9384-122F6ABA8205}" destId="{48E34BD2-1CF3-494E-9691-28E1F9063C50}" srcOrd="6" destOrd="0" presId="urn:microsoft.com/office/officeart/2005/8/layout/vProcess5"/>
    <dgm:cxn modelId="{A209ED49-3EB7-4C8A-A767-3AA96C240B56}" type="presParOf" srcId="{3B82F0BE-5ED3-4345-9384-122F6ABA8205}" destId="{3893E220-D689-4E77-8651-0F7F8C023D5D}" srcOrd="7" destOrd="0" presId="urn:microsoft.com/office/officeart/2005/8/layout/vProcess5"/>
    <dgm:cxn modelId="{DB4BFABD-CD76-4D8B-A170-996ED09F229D}" type="presParOf" srcId="{3B82F0BE-5ED3-4345-9384-122F6ABA8205}" destId="{1AF32078-0497-4DC9-A7FA-4F475731A1BB}" srcOrd="8" destOrd="0" presId="urn:microsoft.com/office/officeart/2005/8/layout/vProcess5"/>
    <dgm:cxn modelId="{445F70AE-C8ED-405F-809B-BA2F4FF23862}" type="presParOf" srcId="{3B82F0BE-5ED3-4345-9384-122F6ABA8205}" destId="{0112E0E8-5B5B-45F3-AF9D-587EB168B14C}" srcOrd="9" destOrd="0" presId="urn:microsoft.com/office/officeart/2005/8/layout/vProcess5"/>
    <dgm:cxn modelId="{F4418740-A142-42F3-A6B9-4C210F4256E7}" type="presParOf" srcId="{3B82F0BE-5ED3-4345-9384-122F6ABA8205}" destId="{B7CCE30B-ABD4-4C48-9C68-DBB55833FCC5}" srcOrd="10" destOrd="0" presId="urn:microsoft.com/office/officeart/2005/8/layout/vProcess5"/>
    <dgm:cxn modelId="{6B4CC78C-E760-4164-AFD5-F39F6412FF31}" type="presParOf" srcId="{3B82F0BE-5ED3-4345-9384-122F6ABA8205}" destId="{3E31C8C6-4A6E-4DD2-9951-A3B0E59EDF8F}" srcOrd="11" destOrd="0" presId="urn:microsoft.com/office/officeart/2005/8/layout/vProcess5"/>
    <dgm:cxn modelId="{F90A5D32-340D-444D-9DF1-52B1D50E4F25}" type="presParOf" srcId="{3B82F0BE-5ED3-4345-9384-122F6ABA8205}" destId="{269F8619-A803-4647-9D53-5F392DFA917F}" srcOrd="12" destOrd="0" presId="urn:microsoft.com/office/officeart/2005/8/layout/vProcess5"/>
    <dgm:cxn modelId="{1C093A2B-B6CC-42B3-BC71-6579B4110A2F}" type="presParOf" srcId="{3B82F0BE-5ED3-4345-9384-122F6ABA8205}" destId="{B9F51ED0-72D5-4BE5-B43D-B8FE443CC430}" srcOrd="13" destOrd="0" presId="urn:microsoft.com/office/officeart/2005/8/layout/vProcess5"/>
    <dgm:cxn modelId="{2E4F7FBD-79FC-49FB-872A-A2A4F1584E8B}" type="presParOf" srcId="{3B82F0BE-5ED3-4345-9384-122F6ABA8205}" destId="{897D297A-152A-4C53-ACE9-F73A6EC3BE3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7EE05-05C7-41A1-98D0-C9C77BEC7B5D}">
      <dsp:nvSpPr>
        <dsp:cNvPr id="0" name=""/>
        <dsp:cNvSpPr/>
      </dsp:nvSpPr>
      <dsp:spPr>
        <a:xfrm>
          <a:off x="0" y="0"/>
          <a:ext cx="4766617" cy="822843"/>
        </a:xfrm>
        <a:prstGeom prst="roundRect">
          <a:avLst>
            <a:gd name="adj" fmla="val 10000"/>
          </a:avLst>
        </a:prstGeom>
        <a:solidFill>
          <a:srgbClr val="FF99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Business cards</a:t>
          </a:r>
        </a:p>
      </dsp:txBody>
      <dsp:txXfrm>
        <a:off x="24100" y="24100"/>
        <a:ext cx="3782432" cy="774643"/>
      </dsp:txXfrm>
    </dsp:sp>
    <dsp:sp modelId="{93567CBD-5810-49C0-ACE3-238EC9D71DC8}">
      <dsp:nvSpPr>
        <dsp:cNvPr id="0" name=""/>
        <dsp:cNvSpPr/>
      </dsp:nvSpPr>
      <dsp:spPr>
        <a:xfrm>
          <a:off x="374633" y="925352"/>
          <a:ext cx="4766617" cy="822843"/>
        </a:xfrm>
        <a:prstGeom prst="roundRect">
          <a:avLst>
            <a:gd name="adj" fmla="val 10000"/>
          </a:avLst>
        </a:prstGeom>
        <a:solidFill>
          <a:srgbClr val="6666F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solidFill>
                <a:schemeClr val="tx1"/>
              </a:solidFill>
              <a:latin typeface="Calibri" panose="020F0502020204030204" pitchFamily="34" charset="0"/>
              <a:ea typeface="Calibri" panose="020F0502020204030204" pitchFamily="34" charset="0"/>
              <a:cs typeface="Calibri" panose="020F0502020204030204" pitchFamily="34" charset="0"/>
            </a:rPr>
            <a:t>Door hangers</a:t>
          </a:r>
        </a:p>
      </dsp:txBody>
      <dsp:txXfrm>
        <a:off x="398733" y="949452"/>
        <a:ext cx="3827620" cy="774643"/>
      </dsp:txXfrm>
    </dsp:sp>
    <dsp:sp modelId="{3724B9AE-C3B2-479B-95A0-EFE5AFE913CF}">
      <dsp:nvSpPr>
        <dsp:cNvPr id="0" name=""/>
        <dsp:cNvSpPr/>
      </dsp:nvSpPr>
      <dsp:spPr>
        <a:xfrm>
          <a:off x="721621" y="1870140"/>
          <a:ext cx="4766617" cy="822843"/>
        </a:xfrm>
        <a:prstGeom prst="roundRect">
          <a:avLst>
            <a:gd name="adj" fmla="val 10000"/>
          </a:avLst>
        </a:prstGeom>
        <a:solidFill>
          <a:srgbClr val="92D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MEP brochures</a:t>
          </a:r>
        </a:p>
      </dsp:txBody>
      <dsp:txXfrm>
        <a:off x="745721" y="1894240"/>
        <a:ext cx="3827620" cy="774643"/>
      </dsp:txXfrm>
    </dsp:sp>
    <dsp:sp modelId="{9E1BBA67-D665-45FD-9471-AA143ED62324}">
      <dsp:nvSpPr>
        <dsp:cNvPr id="0" name=""/>
        <dsp:cNvSpPr/>
      </dsp:nvSpPr>
      <dsp:spPr>
        <a:xfrm>
          <a:off x="1067846" y="2811382"/>
          <a:ext cx="4766617" cy="822843"/>
        </a:xfrm>
        <a:prstGeom prst="roundRect">
          <a:avLst>
            <a:gd name="adj" fmla="val 10000"/>
          </a:avLst>
        </a:prstGeom>
        <a:solidFill>
          <a:schemeClr val="accent3">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State Resources</a:t>
          </a:r>
        </a:p>
      </dsp:txBody>
      <dsp:txXfrm>
        <a:off x="1091946" y="2835482"/>
        <a:ext cx="3827620" cy="774643"/>
      </dsp:txXfrm>
    </dsp:sp>
    <dsp:sp modelId="{1256D8FB-C0EC-4055-AF24-200CBA60AD09}">
      <dsp:nvSpPr>
        <dsp:cNvPr id="0" name=""/>
        <dsp:cNvSpPr/>
      </dsp:nvSpPr>
      <dsp:spPr>
        <a:xfrm>
          <a:off x="1423794" y="3748510"/>
          <a:ext cx="4766617" cy="822843"/>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solidFill>
                <a:schemeClr val="tx1"/>
              </a:solidFill>
              <a:latin typeface="Calibri" panose="020F0502020204030204" pitchFamily="34" charset="0"/>
              <a:ea typeface="Calibri" panose="020F0502020204030204" pitchFamily="34" charset="0"/>
              <a:cs typeface="Calibri" panose="020F0502020204030204" pitchFamily="34" charset="0"/>
            </a:rPr>
            <a:t>Flashlight</a:t>
          </a:r>
        </a:p>
      </dsp:txBody>
      <dsp:txXfrm>
        <a:off x="1447894" y="3772610"/>
        <a:ext cx="3827620" cy="774643"/>
      </dsp:txXfrm>
    </dsp:sp>
    <dsp:sp modelId="{48E34BD2-1CF3-494E-9691-28E1F9063C50}">
      <dsp:nvSpPr>
        <dsp:cNvPr id="0" name=""/>
        <dsp:cNvSpPr/>
      </dsp:nvSpPr>
      <dsp:spPr>
        <a:xfrm>
          <a:off x="4231768" y="601133"/>
          <a:ext cx="534848" cy="534848"/>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Calibri" panose="020F0502020204030204" pitchFamily="34" charset="0"/>
            <a:ea typeface="Calibri" panose="020F0502020204030204" pitchFamily="34" charset="0"/>
            <a:cs typeface="Calibri" panose="020F0502020204030204" pitchFamily="34" charset="0"/>
          </a:endParaRPr>
        </a:p>
      </dsp:txBody>
      <dsp:txXfrm>
        <a:off x="4352109" y="601133"/>
        <a:ext cx="294166" cy="402473"/>
      </dsp:txXfrm>
    </dsp:sp>
    <dsp:sp modelId="{3893E220-D689-4E77-8651-0F7F8C023D5D}">
      <dsp:nvSpPr>
        <dsp:cNvPr id="0" name=""/>
        <dsp:cNvSpPr/>
      </dsp:nvSpPr>
      <dsp:spPr>
        <a:xfrm>
          <a:off x="4587717" y="1538260"/>
          <a:ext cx="534848" cy="534848"/>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Calibri" panose="020F0502020204030204" pitchFamily="34" charset="0"/>
            <a:ea typeface="Calibri" panose="020F0502020204030204" pitchFamily="34" charset="0"/>
            <a:cs typeface="Calibri" panose="020F0502020204030204" pitchFamily="34" charset="0"/>
          </a:endParaRPr>
        </a:p>
      </dsp:txBody>
      <dsp:txXfrm>
        <a:off x="4708058" y="1538260"/>
        <a:ext cx="294166" cy="402473"/>
      </dsp:txXfrm>
    </dsp:sp>
    <dsp:sp modelId="{1AF32078-0497-4DC9-A7FA-4F475731A1BB}">
      <dsp:nvSpPr>
        <dsp:cNvPr id="0" name=""/>
        <dsp:cNvSpPr/>
      </dsp:nvSpPr>
      <dsp:spPr>
        <a:xfrm>
          <a:off x="4943666" y="2461674"/>
          <a:ext cx="534848" cy="534848"/>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Calibri" panose="020F0502020204030204" pitchFamily="34" charset="0"/>
            <a:ea typeface="Calibri" panose="020F0502020204030204" pitchFamily="34" charset="0"/>
            <a:cs typeface="Calibri" panose="020F0502020204030204" pitchFamily="34" charset="0"/>
          </a:endParaRPr>
        </a:p>
      </dsp:txBody>
      <dsp:txXfrm>
        <a:off x="5064007" y="2461674"/>
        <a:ext cx="294166" cy="402473"/>
      </dsp:txXfrm>
    </dsp:sp>
    <dsp:sp modelId="{0112E0E8-5B5B-45F3-AF9D-587EB168B14C}">
      <dsp:nvSpPr>
        <dsp:cNvPr id="0" name=""/>
        <dsp:cNvSpPr/>
      </dsp:nvSpPr>
      <dsp:spPr>
        <a:xfrm>
          <a:off x="5299614" y="3407944"/>
          <a:ext cx="534848" cy="534848"/>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Calibri" panose="020F0502020204030204" pitchFamily="34" charset="0"/>
            <a:ea typeface="Calibri" panose="020F0502020204030204" pitchFamily="34" charset="0"/>
            <a:cs typeface="Calibri" panose="020F0502020204030204" pitchFamily="34" charset="0"/>
          </a:endParaRPr>
        </a:p>
      </dsp:txBody>
      <dsp:txXfrm>
        <a:off x="5419955" y="3407944"/>
        <a:ext cx="294166" cy="40247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E3CC0-4081-48CE-8466-22EF91769320}"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7CE9E-8174-4346-8DEF-843854E1F35B}" type="slidenum">
              <a:rPr lang="en-US" smtClean="0"/>
              <a:t>‹#›</a:t>
            </a:fld>
            <a:endParaRPr lang="en-US"/>
          </a:p>
        </p:txBody>
      </p:sp>
    </p:spTree>
    <p:extLst>
      <p:ext uri="{BB962C8B-B14F-4D97-AF65-F5344CB8AC3E}">
        <p14:creationId xmlns:p14="http://schemas.microsoft.com/office/powerpoint/2010/main" val="296966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7CE9E-8174-4346-8DEF-843854E1F35B}" type="slidenum">
              <a:rPr lang="en-US" smtClean="0"/>
              <a:t>3</a:t>
            </a:fld>
            <a:endParaRPr lang="en-US"/>
          </a:p>
        </p:txBody>
      </p:sp>
    </p:spTree>
    <p:extLst>
      <p:ext uri="{BB962C8B-B14F-4D97-AF65-F5344CB8AC3E}">
        <p14:creationId xmlns:p14="http://schemas.microsoft.com/office/powerpoint/2010/main" val="3956896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2558-5160-D117-42AF-61962CDF6C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9D99BA-BE1C-7598-EC29-981FD42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CA4C5E-7280-6BD3-64ED-C5CBA9A6373E}"/>
              </a:ext>
            </a:extLst>
          </p:cNvPr>
          <p:cNvSpPr>
            <a:spLocks noGrp="1"/>
          </p:cNvSpPr>
          <p:nvPr>
            <p:ph type="dt" sz="half" idx="10"/>
          </p:nvPr>
        </p:nvSpPr>
        <p:spPr/>
        <p:txBody>
          <a:bodyPr/>
          <a:lstStyle/>
          <a:p>
            <a:fld id="{CB0173D9-6118-4517-9A5F-E4ADBFD78AEE}" type="datetimeFigureOut">
              <a:rPr lang="en-US" smtClean="0"/>
              <a:t>4/18/2025</a:t>
            </a:fld>
            <a:endParaRPr lang="en-US"/>
          </a:p>
        </p:txBody>
      </p:sp>
      <p:sp>
        <p:nvSpPr>
          <p:cNvPr id="5" name="Footer Placeholder 4">
            <a:extLst>
              <a:ext uri="{FF2B5EF4-FFF2-40B4-BE49-F238E27FC236}">
                <a16:creationId xmlns:a16="http://schemas.microsoft.com/office/drawing/2014/main" id="{6E68CAAE-852C-FA87-CAE7-6B231E756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29740-EDC6-F848-7B1A-6BDD7E647745}"/>
              </a:ext>
            </a:extLst>
          </p:cNvPr>
          <p:cNvSpPr>
            <a:spLocks noGrp="1"/>
          </p:cNvSpPr>
          <p:nvPr>
            <p:ph type="sldNum" sz="quarter" idx="12"/>
          </p:nvPr>
        </p:nvSpPr>
        <p:spPr/>
        <p:txBody>
          <a:bodyPr/>
          <a:lstStyle/>
          <a:p>
            <a:fld id="{04E07849-75EE-488F-B1CB-736FEFB36099}" type="slidenum">
              <a:rPr lang="en-US" smtClean="0"/>
              <a:t>‹#›</a:t>
            </a:fld>
            <a:endParaRPr lang="en-US"/>
          </a:p>
        </p:txBody>
      </p:sp>
    </p:spTree>
    <p:extLst>
      <p:ext uri="{BB962C8B-B14F-4D97-AF65-F5344CB8AC3E}">
        <p14:creationId xmlns:p14="http://schemas.microsoft.com/office/powerpoint/2010/main" val="331099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070D2-0EF5-260A-7879-B7C727325D2C}"/>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A333C-A97C-64DF-F036-1CCB6A401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809F88-63B4-F886-D949-2AF7671213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395936-2D13-6C32-C40C-AEFF5A53A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527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6DB4DB-0000-643B-9563-08D8C0233CBA}"/>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788A4-C3D6-4E35-5B15-E52C1481C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7025AF-27C4-7F66-41D0-31D7B3E0A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14724B2-29CD-96C2-61F7-A680AEA10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98E019-C39A-B377-BA62-42D94DD79A50}"/>
              </a:ext>
            </a:extLst>
          </p:cNvPr>
          <p:cNvSpPr>
            <a:spLocks noGrp="1"/>
          </p:cNvSpPr>
          <p:nvPr>
            <p:ph type="dt" sz="half" idx="10"/>
          </p:nvPr>
        </p:nvSpPr>
        <p:spPr/>
        <p:txBody>
          <a:bodyPr/>
          <a:lstStyle/>
          <a:p>
            <a:fld id="{CB0173D9-6118-4517-9A5F-E4ADBFD78AEE}" type="datetimeFigureOut">
              <a:rPr lang="en-US" smtClean="0"/>
              <a:t>4/18/2025</a:t>
            </a:fld>
            <a:endParaRPr lang="en-US"/>
          </a:p>
        </p:txBody>
      </p:sp>
      <p:sp>
        <p:nvSpPr>
          <p:cNvPr id="6" name="Footer Placeholder 5">
            <a:extLst>
              <a:ext uri="{FF2B5EF4-FFF2-40B4-BE49-F238E27FC236}">
                <a16:creationId xmlns:a16="http://schemas.microsoft.com/office/drawing/2014/main" id="{F72E17A3-EAD3-1E41-B724-1D00EFB46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173EF-5092-D902-2C95-C30A0241A7E6}"/>
              </a:ext>
            </a:extLst>
          </p:cNvPr>
          <p:cNvSpPr>
            <a:spLocks noGrp="1"/>
          </p:cNvSpPr>
          <p:nvPr>
            <p:ph type="sldNum" sz="quarter" idx="12"/>
          </p:nvPr>
        </p:nvSpPr>
        <p:spPr/>
        <p:txBody>
          <a:bodyPr/>
          <a:lstStyle/>
          <a:p>
            <a:fld id="{04E07849-75EE-488F-B1CB-736FEFB36099}" type="slidenum">
              <a:rPr lang="en-US" smtClean="0"/>
              <a:t>‹#›</a:t>
            </a:fld>
            <a:endParaRPr lang="en-US"/>
          </a:p>
        </p:txBody>
      </p:sp>
    </p:spTree>
    <p:extLst>
      <p:ext uri="{BB962C8B-B14F-4D97-AF65-F5344CB8AC3E}">
        <p14:creationId xmlns:p14="http://schemas.microsoft.com/office/powerpoint/2010/main" val="473931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62C9B-6971-79E4-FB00-F3341577AA52}"/>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F0F16-BF08-09DB-9889-A914508C97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C0B2F-3AF1-23FA-3D02-514434FDF9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D47C6-12EA-A78E-121E-E64DC509AC46}"/>
              </a:ext>
            </a:extLst>
          </p:cNvPr>
          <p:cNvSpPr>
            <a:spLocks noGrp="1"/>
          </p:cNvSpPr>
          <p:nvPr>
            <p:ph type="dt" sz="half" idx="10"/>
          </p:nvPr>
        </p:nvSpPr>
        <p:spPr/>
        <p:txBody>
          <a:bodyPr/>
          <a:lstStyle/>
          <a:p>
            <a:fld id="{CB0173D9-6118-4517-9A5F-E4ADBFD78AEE}" type="datetimeFigureOut">
              <a:rPr lang="en-US" smtClean="0"/>
              <a:t>4/18/2025</a:t>
            </a:fld>
            <a:endParaRPr lang="en-US"/>
          </a:p>
        </p:txBody>
      </p:sp>
      <p:sp>
        <p:nvSpPr>
          <p:cNvPr id="5" name="Footer Placeholder 4">
            <a:extLst>
              <a:ext uri="{FF2B5EF4-FFF2-40B4-BE49-F238E27FC236}">
                <a16:creationId xmlns:a16="http://schemas.microsoft.com/office/drawing/2014/main" id="{68695937-A266-6F65-7F3C-8ED4A4829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C16A7-0D38-FE9C-D022-F55B0E3D36ED}"/>
              </a:ext>
            </a:extLst>
          </p:cNvPr>
          <p:cNvSpPr>
            <a:spLocks noGrp="1"/>
          </p:cNvSpPr>
          <p:nvPr>
            <p:ph type="sldNum" sz="quarter" idx="12"/>
          </p:nvPr>
        </p:nvSpPr>
        <p:spPr/>
        <p:txBody>
          <a:bodyPr/>
          <a:lstStyle/>
          <a:p>
            <a:fld id="{04E07849-75EE-488F-B1CB-736FEFB36099}" type="slidenum">
              <a:rPr lang="en-US" smtClean="0"/>
              <a:t>‹#›</a:t>
            </a:fld>
            <a:endParaRPr lang="en-US"/>
          </a:p>
        </p:txBody>
      </p:sp>
    </p:spTree>
    <p:extLst>
      <p:ext uri="{BB962C8B-B14F-4D97-AF65-F5344CB8AC3E}">
        <p14:creationId xmlns:p14="http://schemas.microsoft.com/office/powerpoint/2010/main" val="4037428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17F203-816F-6560-84A9-3D9EB5A03A22}"/>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610F565-7811-CBD0-29F7-C1AF15100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E5D2B-C2E8-3978-F4D9-FDA1541666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B75FA-F753-30B3-C761-7205A9FFE720}"/>
              </a:ext>
            </a:extLst>
          </p:cNvPr>
          <p:cNvSpPr>
            <a:spLocks noGrp="1"/>
          </p:cNvSpPr>
          <p:nvPr>
            <p:ph type="dt" sz="half" idx="10"/>
          </p:nvPr>
        </p:nvSpPr>
        <p:spPr/>
        <p:txBody>
          <a:bodyPr/>
          <a:lstStyle/>
          <a:p>
            <a:fld id="{CB0173D9-6118-4517-9A5F-E4ADBFD78AEE}" type="datetimeFigureOut">
              <a:rPr lang="en-US" smtClean="0"/>
              <a:t>4/18/2025</a:t>
            </a:fld>
            <a:endParaRPr lang="en-US"/>
          </a:p>
        </p:txBody>
      </p:sp>
      <p:sp>
        <p:nvSpPr>
          <p:cNvPr id="5" name="Footer Placeholder 4">
            <a:extLst>
              <a:ext uri="{FF2B5EF4-FFF2-40B4-BE49-F238E27FC236}">
                <a16:creationId xmlns:a16="http://schemas.microsoft.com/office/drawing/2014/main" id="{28BF8B19-EC2A-0A1B-8CEB-2E021AA30E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20BC7-E401-F01F-C4CC-EB00A8078B99}"/>
              </a:ext>
            </a:extLst>
          </p:cNvPr>
          <p:cNvSpPr>
            <a:spLocks noGrp="1"/>
          </p:cNvSpPr>
          <p:nvPr>
            <p:ph type="sldNum" sz="quarter" idx="12"/>
          </p:nvPr>
        </p:nvSpPr>
        <p:spPr/>
        <p:txBody>
          <a:bodyPr/>
          <a:lstStyle/>
          <a:p>
            <a:fld id="{04E07849-75EE-488F-B1CB-736FEFB36099}" type="slidenum">
              <a:rPr lang="en-US" smtClean="0"/>
              <a:t>‹#›</a:t>
            </a:fld>
            <a:endParaRPr lang="en-US"/>
          </a:p>
        </p:txBody>
      </p:sp>
    </p:spTree>
    <p:extLst>
      <p:ext uri="{BB962C8B-B14F-4D97-AF65-F5344CB8AC3E}">
        <p14:creationId xmlns:p14="http://schemas.microsoft.com/office/powerpoint/2010/main" val="83083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bg1"/>
            </a:gs>
            <a:gs pos="100000">
              <a:srgbClr val="00204F"/>
            </a:gs>
          </a:gsLst>
          <a:lin ang="162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7C44CD-1B5D-0021-05D7-0D44234E0A9F}"/>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742558-5160-D117-42AF-61962CDF6CC9}"/>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D9D99BA-BE1C-7598-EC29-981FD42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logo with a sun and book&#10;&#10;Description automatically generated">
            <a:extLst>
              <a:ext uri="{FF2B5EF4-FFF2-40B4-BE49-F238E27FC236}">
                <a16:creationId xmlns:a16="http://schemas.microsoft.com/office/drawing/2014/main" id="{763015D6-2240-7931-40B6-E3D0DB2E0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281" y="4916760"/>
            <a:ext cx="2765437" cy="2183239"/>
          </a:xfrm>
          <a:prstGeom prst="rect">
            <a:avLst/>
          </a:prstGeom>
        </p:spPr>
      </p:pic>
    </p:spTree>
    <p:extLst>
      <p:ext uri="{BB962C8B-B14F-4D97-AF65-F5344CB8AC3E}">
        <p14:creationId xmlns:p14="http://schemas.microsoft.com/office/powerpoint/2010/main" val="20189565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97915B-50E3-7469-4DAB-C87DEE8285CB}"/>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742558-5160-D117-42AF-61962CDF6CC9}"/>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D9D99BA-BE1C-7598-EC29-981FD42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logo with a sun and book&#10;&#10;Description automatically generated">
            <a:extLst>
              <a:ext uri="{FF2B5EF4-FFF2-40B4-BE49-F238E27FC236}">
                <a16:creationId xmlns:a16="http://schemas.microsoft.com/office/drawing/2014/main" id="{73C45682-E6A2-4AD5-175A-2D700E460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503" y="3781803"/>
            <a:ext cx="4220994" cy="3332362"/>
          </a:xfrm>
          <a:prstGeom prst="rect">
            <a:avLst/>
          </a:prstGeom>
        </p:spPr>
      </p:pic>
    </p:spTree>
    <p:extLst>
      <p:ext uri="{BB962C8B-B14F-4D97-AF65-F5344CB8AC3E}">
        <p14:creationId xmlns:p14="http://schemas.microsoft.com/office/powerpoint/2010/main" val="374396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BDA3C7-0A5B-12D4-77C4-02E11D59E053}"/>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F15EF-757B-3F69-7F77-601A54F0ED9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778D9A-98BC-972E-99A7-CB630CAD8A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405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EB9B1D-F15B-B49F-3C82-0D4FA34A8FAD}"/>
              </a:ext>
            </a:extLst>
          </p:cNvPr>
          <p:cNvSpPr/>
          <p:nvPr/>
        </p:nvSpPr>
        <p:spPr>
          <a:xfrm>
            <a:off x="0" y="9730"/>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E6D6E7-434E-E58E-3E50-E7DC2FBEE039}"/>
              </a:ext>
            </a:extLst>
          </p:cNvPr>
          <p:cNvSpPr>
            <a:spLocks noGrp="1"/>
          </p:cNvSpPr>
          <p:nvPr>
            <p:ph type="title"/>
          </p:nvPr>
        </p:nvSpPr>
        <p:spPr>
          <a:xfrm>
            <a:off x="831850" y="1709738"/>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1426FE-7D6C-EBDD-CC26-E00FDF4F32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24383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C38F34-1BD5-A28B-C2B2-23DD34BE2A65}"/>
              </a:ext>
            </a:extLst>
          </p:cNvPr>
          <p:cNvSpPr/>
          <p:nvPr/>
        </p:nvSpPr>
        <p:spPr>
          <a:xfrm>
            <a:off x="0" y="0"/>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6BAABB-2887-2D7C-56FA-F483D0B7F927}"/>
              </a:ext>
            </a:extLst>
          </p:cNvPr>
          <p:cNvSpPr/>
          <p:nvPr/>
        </p:nvSpPr>
        <p:spPr>
          <a:xfrm>
            <a:off x="0" y="2"/>
            <a:ext cx="12192000" cy="6857998"/>
          </a:xfrm>
          <a:prstGeom prst="rect">
            <a:avLst/>
          </a:prstGeom>
          <a:no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03C321-DEBF-C461-2A95-C7ABE0AE0C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E5908-0C11-998A-BA34-6962E01788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B84EE-895E-9992-445B-9EA0D97479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895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2C7E42-79BB-CE66-D217-C89E0F8D0EA2}"/>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F824A-BB1E-71DF-0EED-EF4A882CE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10E72-2231-7E25-43F3-80D89068BF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DB0C6-BD3B-4919-DAB9-2B7B319A2B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9D22EB-7FD3-F9D9-8BD8-661C814B0A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41DA3-E0E9-CD8A-AB70-AC642FBD19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468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AD7526-63D9-9E09-AD30-589A3934C032}"/>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2" name="Title 1">
            <a:extLst>
              <a:ext uri="{FF2B5EF4-FFF2-40B4-BE49-F238E27FC236}">
                <a16:creationId xmlns:a16="http://schemas.microsoft.com/office/drawing/2014/main" id="{0344D9E1-8A93-9CBC-4F76-CC33C57D4348}"/>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1793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D786C1-C14E-9C6F-4B4A-1D40809AE526}"/>
              </a:ext>
            </a:extLst>
          </p:cNvPr>
          <p:cNvSpPr/>
          <p:nvPr/>
        </p:nvSpPr>
        <p:spPr>
          <a:xfrm>
            <a:off x="0" y="2"/>
            <a:ext cx="12192000" cy="6857998"/>
          </a:xfrm>
          <a:prstGeom prst="rect">
            <a:avLst/>
          </a:prstGeom>
          <a:gradFill>
            <a:gsLst>
              <a:gs pos="0">
                <a:schemeClr val="bg1">
                  <a:lumMod val="95000"/>
                </a:schemeClr>
              </a:gs>
              <a:gs pos="100000">
                <a:srgbClr val="2B6082"/>
              </a:gs>
            </a:gsLst>
            <a:lin ang="16200000" scaled="1"/>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76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89CA7-44BC-CB46-CD4F-5E8178A00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4F948-0F64-0565-2675-29E90A1A0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23646-5929-4527-CC97-E8C01144B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0173D9-6118-4517-9A5F-E4ADBFD78AEE}" type="datetimeFigureOut">
              <a:rPr lang="en-US" smtClean="0"/>
              <a:t>4/18/2025</a:t>
            </a:fld>
            <a:endParaRPr lang="en-US"/>
          </a:p>
        </p:txBody>
      </p:sp>
      <p:sp>
        <p:nvSpPr>
          <p:cNvPr id="5" name="Footer Placeholder 4">
            <a:extLst>
              <a:ext uri="{FF2B5EF4-FFF2-40B4-BE49-F238E27FC236}">
                <a16:creationId xmlns:a16="http://schemas.microsoft.com/office/drawing/2014/main" id="{82C1E55D-766D-31B7-E572-722F33CB02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100EF2-C6C9-F97F-692C-3C6689EE6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E07849-75EE-488F-B1CB-736FEFB36099}" type="slidenum">
              <a:rPr lang="en-US" smtClean="0"/>
              <a:t>‹#›</a:t>
            </a:fld>
            <a:endParaRPr lang="en-US"/>
          </a:p>
        </p:txBody>
      </p:sp>
    </p:spTree>
    <p:extLst>
      <p:ext uri="{BB962C8B-B14F-4D97-AF65-F5344CB8AC3E}">
        <p14:creationId xmlns:p14="http://schemas.microsoft.com/office/powerpoint/2010/main" val="20998712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hyperlink" Target="mailto:bernsteinlauralee@gmail.com" TargetMode="External"/><Relationship Id="rId4" Type="http://schemas.openxmlformats.org/officeDocument/2006/relationships/hyperlink" Target="mailto:ers@elevatedrecruitmentservices.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A5A35-9708-1482-1B91-70532946682F}"/>
              </a:ext>
            </a:extLst>
          </p:cNvPr>
          <p:cNvSpPr>
            <a:spLocks noGrp="1"/>
          </p:cNvSpPr>
          <p:nvPr>
            <p:ph type="ctrTitle"/>
          </p:nvPr>
        </p:nvSpPr>
        <p:spPr>
          <a:xfrm>
            <a:off x="1352936" y="1236757"/>
            <a:ext cx="9486128" cy="2387600"/>
          </a:xfrm>
        </p:spPr>
        <p:txBody>
          <a:bodyPr>
            <a:noAutofit/>
          </a:bodyPr>
          <a:lstStyle/>
          <a:p>
            <a:pPr>
              <a:lnSpc>
                <a:spcPct val="100000"/>
              </a:lnSpc>
            </a:pPr>
            <a:r>
              <a:rPr lang="en-US" sz="5400" b="1" dirty="0"/>
              <a:t>Best Practices for Conducting Re-Interviews</a:t>
            </a:r>
            <a:br>
              <a:rPr lang="en-US" dirty="0"/>
            </a:br>
            <a:endParaRPr lang="en-US" dirty="0"/>
          </a:p>
        </p:txBody>
      </p:sp>
      <p:sp>
        <p:nvSpPr>
          <p:cNvPr id="4" name="TextBox 3">
            <a:extLst>
              <a:ext uri="{FF2B5EF4-FFF2-40B4-BE49-F238E27FC236}">
                <a16:creationId xmlns:a16="http://schemas.microsoft.com/office/drawing/2014/main" id="{CB524361-00DA-C1EF-219C-40F4E7F8346E}"/>
              </a:ext>
            </a:extLst>
          </p:cNvPr>
          <p:cNvSpPr txBox="1"/>
          <p:nvPr/>
        </p:nvSpPr>
        <p:spPr>
          <a:xfrm>
            <a:off x="211489" y="3276842"/>
            <a:ext cx="11915191" cy="1205458"/>
          </a:xfrm>
          <a:prstGeom prst="rect">
            <a:avLst/>
          </a:prstGeom>
          <a:noFill/>
        </p:spPr>
        <p:txBody>
          <a:bodyPr wrap="square">
            <a:spAutoFit/>
          </a:bodyP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Laura Lee Bernstein and Evelyn Arevalo  </a:t>
            </a:r>
          </a:p>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Consultants for Elevated Recruitment Services</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113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2F1C4-77C2-5E89-C75D-6C84AA889795}"/>
              </a:ext>
            </a:extLst>
          </p:cNvPr>
          <p:cNvSpPr>
            <a:spLocks noGrp="1"/>
          </p:cNvSpPr>
          <p:nvPr>
            <p:ph type="title"/>
          </p:nvPr>
        </p:nvSpPr>
        <p:spPr>
          <a:xfrm>
            <a:off x="474722" y="1844666"/>
            <a:ext cx="6122021" cy="2925454"/>
          </a:xfrm>
        </p:spPr>
        <p:txBody>
          <a:bodyPr>
            <a:noAutofit/>
          </a:bodyPr>
          <a:lstStyle/>
          <a:p>
            <a:pPr algn="ctr"/>
            <a:r>
              <a:rPr lang="en-US" sz="4400" dirty="0"/>
              <a:t>What is the recommended number of attempts for conducting phone re-interviews?</a:t>
            </a:r>
          </a:p>
        </p:txBody>
      </p:sp>
      <p:pic>
        <p:nvPicPr>
          <p:cNvPr id="2" name="Picture 1" descr="A logo with a sun and book&#10;&#10;AI-generated content may be incorrect.">
            <a:extLst>
              <a:ext uri="{FF2B5EF4-FFF2-40B4-BE49-F238E27FC236}">
                <a16:creationId xmlns:a16="http://schemas.microsoft.com/office/drawing/2014/main" id="{FCED25F5-791A-E17F-0AA8-B8707C81C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pic>
        <p:nvPicPr>
          <p:cNvPr id="2050" name="Picture 2" descr="Free Question Questions photo and picture">
            <a:extLst>
              <a:ext uri="{FF2B5EF4-FFF2-40B4-BE49-F238E27FC236}">
                <a16:creationId xmlns:a16="http://schemas.microsoft.com/office/drawing/2014/main" id="{A3D1154E-81ED-C89C-9132-8980F2D16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572" y="1442517"/>
            <a:ext cx="5527001" cy="34546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381350"/>
      </p:ext>
    </p:extLst>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66609-D348-315D-5C4A-52EF52705227}"/>
              </a:ext>
            </a:extLst>
          </p:cNvPr>
          <p:cNvSpPr txBox="1">
            <a:spLocks/>
          </p:cNvSpPr>
          <p:nvPr/>
        </p:nvSpPr>
        <p:spPr>
          <a:xfrm>
            <a:off x="108855" y="2040229"/>
            <a:ext cx="11806335" cy="3576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br>
              <a:rPr lang="en-US" altLang="en-US" sz="3200" dirty="0"/>
            </a:br>
            <a:endParaRPr lang="en-US" sz="3200" dirty="0"/>
          </a:p>
        </p:txBody>
      </p:sp>
      <p:pic>
        <p:nvPicPr>
          <p:cNvPr id="5" name="Picture 4" descr="A logo with a sun and book&#10;&#10;AI-generated content may be incorrect.">
            <a:extLst>
              <a:ext uri="{FF2B5EF4-FFF2-40B4-BE49-F238E27FC236}">
                <a16:creationId xmlns:a16="http://schemas.microsoft.com/office/drawing/2014/main" id="{DDF17FAC-311A-9C10-B07E-7E173BD5C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7" name="Content Placeholder 2">
            <a:extLst>
              <a:ext uri="{FF2B5EF4-FFF2-40B4-BE49-F238E27FC236}">
                <a16:creationId xmlns:a16="http://schemas.microsoft.com/office/drawing/2014/main" id="{0340A7A0-B8D1-60F8-0E74-9F5267323874}"/>
              </a:ext>
            </a:extLst>
          </p:cNvPr>
          <p:cNvSpPr txBox="1">
            <a:spLocks/>
          </p:cNvSpPr>
          <p:nvPr/>
        </p:nvSpPr>
        <p:spPr>
          <a:xfrm>
            <a:off x="388775" y="1652866"/>
            <a:ext cx="7355633" cy="2261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3200" b="1" dirty="0"/>
              <a:t>Pg. 56 </a:t>
            </a:r>
          </a:p>
          <a:p>
            <a:pPr marL="0" indent="0" eaLnBrk="0" fontAlgn="base" hangingPunct="0">
              <a:lnSpc>
                <a:spcPct val="100000"/>
              </a:lnSpc>
              <a:spcBef>
                <a:spcPct val="0"/>
              </a:spcBef>
              <a:spcAft>
                <a:spcPct val="0"/>
              </a:spcAft>
              <a:buNone/>
            </a:pPr>
            <a:r>
              <a:rPr lang="en-US" altLang="en-US" sz="3200" b="1" dirty="0"/>
              <a:t>Re-interview guide</a:t>
            </a:r>
            <a:endParaRPr lang="en-US" altLang="en-US" sz="3200" dirty="0"/>
          </a:p>
          <a:p>
            <a:pPr algn="l"/>
            <a:r>
              <a:rPr lang="en-US" sz="3200" b="0" i="0" u="none" strike="noStrike" baseline="0" dirty="0">
                <a:solidFill>
                  <a:srgbClr val="262626"/>
                </a:solidFill>
              </a:rPr>
              <a:t>Make multiple attempts to contact sampled families. </a:t>
            </a:r>
            <a:r>
              <a:rPr lang="en-US" sz="3200" b="1" i="0" u="none" strike="noStrike" baseline="0" dirty="0">
                <a:solidFill>
                  <a:srgbClr val="262626"/>
                </a:solidFill>
              </a:rPr>
              <a:t>Three attempts </a:t>
            </a:r>
            <a:r>
              <a:rPr lang="en-US" sz="3200" b="0" i="0" u="none" strike="noStrike" baseline="0" dirty="0">
                <a:solidFill>
                  <a:srgbClr val="262626"/>
                </a:solidFill>
              </a:rPr>
              <a:t>are considered the minimum for in-person</a:t>
            </a:r>
            <a:r>
              <a:rPr lang="en-US" sz="3200" dirty="0">
                <a:solidFill>
                  <a:srgbClr val="262626"/>
                </a:solidFill>
              </a:rPr>
              <a:t> </a:t>
            </a:r>
            <a:r>
              <a:rPr lang="en-US" sz="3200" b="0" i="0" u="none" strike="noStrike" baseline="0" dirty="0">
                <a:solidFill>
                  <a:srgbClr val="262626"/>
                </a:solidFill>
              </a:rPr>
              <a:t>interviewing, but </a:t>
            </a:r>
            <a:r>
              <a:rPr lang="en-US" sz="3200" b="1" i="0" u="none" strike="noStrike" baseline="0" dirty="0">
                <a:solidFill>
                  <a:srgbClr val="262626"/>
                </a:solidFill>
              </a:rPr>
              <a:t>ten attempts </a:t>
            </a:r>
            <a:r>
              <a:rPr lang="en-US" sz="3200" b="0" i="0" u="none" strike="noStrike" baseline="0" dirty="0">
                <a:solidFill>
                  <a:srgbClr val="262626"/>
                </a:solidFill>
              </a:rPr>
              <a:t>are more typical by phone.</a:t>
            </a:r>
            <a:endParaRPr lang="en-US" sz="3200" dirty="0"/>
          </a:p>
        </p:txBody>
      </p:sp>
      <p:pic>
        <p:nvPicPr>
          <p:cNvPr id="2050" name="Picture 2" descr="Free check mark check ok vector">
            <a:extLst>
              <a:ext uri="{FF2B5EF4-FFF2-40B4-BE49-F238E27FC236}">
                <a16:creationId xmlns:a16="http://schemas.microsoft.com/office/drawing/2014/main" id="{9A66E704-57ED-011D-BFBB-039CBADF2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753" y="2494350"/>
            <a:ext cx="2318307" cy="266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09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F07E6-43A9-7DB7-E16B-CF5D59EE858D}"/>
            </a:ext>
          </a:extLst>
        </p:cNvPr>
        <p:cNvGrpSpPr/>
        <p:nvPr/>
      </p:nvGrpSpPr>
      <p:grpSpPr>
        <a:xfrm>
          <a:off x="0" y="0"/>
          <a:ext cx="0" cy="0"/>
          <a:chOff x="0" y="0"/>
          <a:chExt cx="0" cy="0"/>
        </a:xfrm>
      </p:grpSpPr>
      <p:pic>
        <p:nvPicPr>
          <p:cNvPr id="7" name="Picture 6" descr="A check boxes with a tick&#10;&#10;AI-generated content may be incorrect.">
            <a:extLst>
              <a:ext uri="{FF2B5EF4-FFF2-40B4-BE49-F238E27FC236}">
                <a16:creationId xmlns:a16="http://schemas.microsoft.com/office/drawing/2014/main" id="{13946037-B3C7-E506-B669-1DFB09BFF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6922">
            <a:off x="6077645" y="84158"/>
            <a:ext cx="6177114" cy="6177114"/>
          </a:xfrm>
          <a:prstGeom prst="rect">
            <a:avLst/>
          </a:prstGeom>
        </p:spPr>
      </p:pic>
      <p:sp>
        <p:nvSpPr>
          <p:cNvPr id="2" name="Title 1">
            <a:extLst>
              <a:ext uri="{FF2B5EF4-FFF2-40B4-BE49-F238E27FC236}">
                <a16:creationId xmlns:a16="http://schemas.microsoft.com/office/drawing/2014/main" id="{FE3BCF0A-CBC7-F356-2DAE-7874F0E1D4B5}"/>
              </a:ext>
            </a:extLst>
          </p:cNvPr>
          <p:cNvSpPr>
            <a:spLocks noGrp="1"/>
          </p:cNvSpPr>
          <p:nvPr>
            <p:ph type="title"/>
          </p:nvPr>
        </p:nvSpPr>
        <p:spPr>
          <a:xfrm>
            <a:off x="597055" y="1948237"/>
            <a:ext cx="6937311" cy="3065722"/>
          </a:xfrm>
        </p:spPr>
        <p:txBody>
          <a:bodyPr>
            <a:noAutofit/>
          </a:bodyPr>
          <a:lstStyle/>
          <a:p>
            <a:pPr>
              <a:lnSpc>
                <a:spcPct val="100000"/>
              </a:lnSpc>
            </a:pPr>
            <a:r>
              <a:rPr lang="en-US" sz="4400" dirty="0">
                <a:solidFill>
                  <a:prstClr val="black"/>
                </a:solidFill>
              </a:rPr>
              <a:t>Can the re-interview form be filled out before conducting the re-interview?</a:t>
            </a:r>
            <a:endParaRPr lang="en-US" sz="4400" dirty="0"/>
          </a:p>
        </p:txBody>
      </p:sp>
      <p:pic>
        <p:nvPicPr>
          <p:cNvPr id="3" name="Picture 2" descr="A logo with a sun and book&#10;&#10;AI-generated content may be incorrect.">
            <a:extLst>
              <a:ext uri="{FF2B5EF4-FFF2-40B4-BE49-F238E27FC236}">
                <a16:creationId xmlns:a16="http://schemas.microsoft.com/office/drawing/2014/main" id="{6F09DDA9-FB64-ACF5-13DC-B85A6C7D1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2087370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A9217E-F740-2EF5-F51E-009936C6C156}"/>
              </a:ext>
            </a:extLst>
          </p:cNvPr>
          <p:cNvPicPr>
            <a:picLocks noChangeAspect="1"/>
          </p:cNvPicPr>
          <p:nvPr/>
        </p:nvPicPr>
        <p:blipFill>
          <a:blip r:embed="rId2"/>
          <a:stretch>
            <a:fillRect/>
          </a:stretch>
        </p:blipFill>
        <p:spPr>
          <a:xfrm>
            <a:off x="7353133" y="1048855"/>
            <a:ext cx="3936743" cy="5098301"/>
          </a:xfrm>
          <a:prstGeom prst="rect">
            <a:avLst/>
          </a:prstGeom>
          <a:scene3d>
            <a:camera prst="perspectiveContrastingLeftFacing"/>
            <a:lightRig rig="threePt" dir="t"/>
          </a:scene3d>
        </p:spPr>
      </p:pic>
      <p:sp>
        <p:nvSpPr>
          <p:cNvPr id="3" name="Content Placeholder 2">
            <a:extLst>
              <a:ext uri="{FF2B5EF4-FFF2-40B4-BE49-F238E27FC236}">
                <a16:creationId xmlns:a16="http://schemas.microsoft.com/office/drawing/2014/main" id="{5F69D032-3EA6-EFEF-E54C-421F225F7EF4}"/>
              </a:ext>
            </a:extLst>
          </p:cNvPr>
          <p:cNvSpPr txBox="1">
            <a:spLocks/>
          </p:cNvSpPr>
          <p:nvPr/>
        </p:nvSpPr>
        <p:spPr>
          <a:xfrm>
            <a:off x="485192" y="2088514"/>
            <a:ext cx="7017920" cy="34295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t>Yes, family data and child data can be filled out before the re-interview</a:t>
            </a:r>
            <a:endParaRPr lang="en-US" sz="4400" dirty="0"/>
          </a:p>
          <a:p>
            <a:pPr marL="457200" lvl="1" indent="0" algn="ctr">
              <a:lnSpc>
                <a:spcPct val="100000"/>
              </a:lnSpc>
              <a:buNone/>
            </a:pPr>
            <a:br>
              <a:rPr lang="en-US" sz="4400" dirty="0"/>
            </a:br>
            <a:endParaRPr lang="en-US" sz="4400" dirty="0"/>
          </a:p>
          <a:p>
            <a:pPr marL="0" indent="0" algn="ctr">
              <a:lnSpc>
                <a:spcPct val="100000"/>
              </a:lnSpc>
              <a:buNone/>
            </a:pPr>
            <a:endParaRPr lang="en-US" sz="4400" dirty="0"/>
          </a:p>
        </p:txBody>
      </p:sp>
      <p:pic>
        <p:nvPicPr>
          <p:cNvPr id="4" name="Picture 3" descr="A logo with a sun and book&#10;&#10;AI-generated content may be incorrect.">
            <a:extLst>
              <a:ext uri="{FF2B5EF4-FFF2-40B4-BE49-F238E27FC236}">
                <a16:creationId xmlns:a16="http://schemas.microsoft.com/office/drawing/2014/main" id="{0EB98439-8C54-75C7-BAB0-9BBE88902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8" name="Rectangle 3">
            <a:extLst>
              <a:ext uri="{FF2B5EF4-FFF2-40B4-BE49-F238E27FC236}">
                <a16:creationId xmlns:a16="http://schemas.microsoft.com/office/drawing/2014/main" id="{A76C6A13-EFC8-DF5F-4565-B4DAA9CB99A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95A25567-31DA-FB37-5BED-21E51FC98911}"/>
              </a:ext>
            </a:extLst>
          </p:cNvPr>
          <p:cNvSpPr>
            <a:spLocks noChangeArrowheads="1"/>
          </p:cNvSpPr>
          <p:nvPr/>
        </p:nvSpPr>
        <p:spPr bwMode="auto">
          <a:xfrm flipV="1">
            <a:off x="5315339" y="1184488"/>
            <a:ext cx="6876661" cy="261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A11E863C-100C-111D-8D75-8FE638A86EF5}"/>
              </a:ext>
            </a:extLst>
          </p:cNvPr>
          <p:cNvPicPr>
            <a:picLocks noChangeAspect="1"/>
          </p:cNvPicPr>
          <p:nvPr/>
        </p:nvPicPr>
        <p:blipFill>
          <a:blip r:embed="rId4"/>
          <a:stretch>
            <a:fillRect/>
          </a:stretch>
        </p:blipFill>
        <p:spPr>
          <a:xfrm>
            <a:off x="8768394" y="2164265"/>
            <a:ext cx="2583112" cy="1264735"/>
          </a:xfrm>
          <a:prstGeom prst="rect">
            <a:avLst/>
          </a:prstGeom>
          <a:scene3d>
            <a:camera prst="perspectiveContrastingLeftFacing"/>
            <a:lightRig rig="threePt" dir="t"/>
          </a:scene3d>
        </p:spPr>
      </p:pic>
    </p:spTree>
    <p:extLst>
      <p:ext uri="{BB962C8B-B14F-4D97-AF65-F5344CB8AC3E}">
        <p14:creationId xmlns:p14="http://schemas.microsoft.com/office/powerpoint/2010/main" val="2832607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C4E80-A776-CD79-569D-FB61D9A9FC0D}"/>
              </a:ext>
            </a:extLst>
          </p:cNvPr>
          <p:cNvPicPr>
            <a:picLocks noChangeAspect="1"/>
          </p:cNvPicPr>
          <p:nvPr/>
        </p:nvPicPr>
        <p:blipFill>
          <a:blip r:embed="rId2"/>
          <a:stretch>
            <a:fillRect/>
          </a:stretch>
        </p:blipFill>
        <p:spPr>
          <a:xfrm>
            <a:off x="7324531" y="1558391"/>
            <a:ext cx="4620155" cy="46201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Content Placeholder 2">
            <a:extLst>
              <a:ext uri="{FF2B5EF4-FFF2-40B4-BE49-F238E27FC236}">
                <a16:creationId xmlns:a16="http://schemas.microsoft.com/office/drawing/2014/main" id="{49FC5F1C-2D7B-C866-D3A3-C688547517E2}"/>
              </a:ext>
            </a:extLst>
          </p:cNvPr>
          <p:cNvSpPr txBox="1">
            <a:spLocks/>
          </p:cNvSpPr>
          <p:nvPr/>
        </p:nvSpPr>
        <p:spPr>
          <a:xfrm>
            <a:off x="592547" y="2514068"/>
            <a:ext cx="7173424" cy="29630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t>Organize all re-interviews by grouping them into regions, counties, or school districts. If the re-interviews are conducted by phone, arrange them according to area codes.</a:t>
            </a:r>
          </a:p>
        </p:txBody>
      </p:sp>
      <p:sp>
        <p:nvSpPr>
          <p:cNvPr id="7" name="Title 1">
            <a:extLst>
              <a:ext uri="{FF2B5EF4-FFF2-40B4-BE49-F238E27FC236}">
                <a16:creationId xmlns:a16="http://schemas.microsoft.com/office/drawing/2014/main" id="{E63F02AD-44E4-FC93-B526-4F1D9CCEC647}"/>
              </a:ext>
            </a:extLst>
          </p:cNvPr>
          <p:cNvSpPr txBox="1">
            <a:spLocks/>
          </p:cNvSpPr>
          <p:nvPr/>
        </p:nvSpPr>
        <p:spPr>
          <a:xfrm>
            <a:off x="1312064" y="399536"/>
            <a:ext cx="9131710"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lnSpc>
                <a:spcPct val="100000"/>
              </a:lnSpc>
            </a:pPr>
            <a:r>
              <a:rPr lang="en-US" sz="4400" dirty="0"/>
              <a:t>Organizing Data</a:t>
            </a:r>
            <a:br>
              <a:rPr lang="en-US" sz="4400" dirty="0"/>
            </a:br>
            <a:endParaRPr lang="en-US" sz="4400" dirty="0"/>
          </a:p>
        </p:txBody>
      </p:sp>
      <p:pic>
        <p:nvPicPr>
          <p:cNvPr id="2" name="Picture 1" descr="A logo with a sun and book&#10;&#10;AI-generated content may be incorrect.">
            <a:extLst>
              <a:ext uri="{FF2B5EF4-FFF2-40B4-BE49-F238E27FC236}">
                <a16:creationId xmlns:a16="http://schemas.microsoft.com/office/drawing/2014/main" id="{86AF73B6-4E36-A072-C121-44CF408BE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179616591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454123-88D4-66E5-81BD-12556981DA83}"/>
              </a:ext>
            </a:extLst>
          </p:cNvPr>
          <p:cNvSpPr txBox="1">
            <a:spLocks/>
          </p:cNvSpPr>
          <p:nvPr/>
        </p:nvSpPr>
        <p:spPr>
          <a:xfrm>
            <a:off x="1228595" y="2163945"/>
            <a:ext cx="5862670" cy="2763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lnSpc>
                <a:spcPct val="100000"/>
              </a:lnSpc>
              <a:spcAft>
                <a:spcPts val="600"/>
              </a:spcAft>
            </a:pPr>
            <a:r>
              <a:rPr lang="en-US" sz="4400" b="1" kern="1200" dirty="0">
                <a:latin typeface="Calibri" panose="020F0502020204030204" pitchFamily="34" charset="0"/>
                <a:ea typeface="Calibri" panose="020F0502020204030204" pitchFamily="34" charset="0"/>
                <a:cs typeface="Calibri" panose="020F0502020204030204" pitchFamily="34" charset="0"/>
              </a:rPr>
              <a:t>What tools can you use to efficiently conduct re-interviews?</a:t>
            </a:r>
          </a:p>
        </p:txBody>
      </p:sp>
      <p:pic>
        <p:nvPicPr>
          <p:cNvPr id="7" name="Picture 6">
            <a:extLst>
              <a:ext uri="{FF2B5EF4-FFF2-40B4-BE49-F238E27FC236}">
                <a16:creationId xmlns:a16="http://schemas.microsoft.com/office/drawing/2014/main" id="{55FEE283-E8C4-037D-4542-09C451A82F96}"/>
              </a:ext>
            </a:extLst>
          </p:cNvPr>
          <p:cNvPicPr>
            <a:picLocks noChangeAspect="1"/>
          </p:cNvPicPr>
          <p:nvPr/>
        </p:nvPicPr>
        <p:blipFill>
          <a:blip r:embed="rId2"/>
          <a:stretch>
            <a:fillRect/>
          </a:stretch>
        </p:blipFill>
        <p:spPr>
          <a:xfrm>
            <a:off x="7239579" y="1442517"/>
            <a:ext cx="4805201" cy="4964211"/>
          </a:xfrm>
          <a:prstGeom prst="rect">
            <a:avLst/>
          </a:prstGeom>
        </p:spPr>
      </p:pic>
      <p:pic>
        <p:nvPicPr>
          <p:cNvPr id="2" name="Picture 1" descr="A logo with a sun and book&#10;&#10;AI-generated content may be incorrect.">
            <a:extLst>
              <a:ext uri="{FF2B5EF4-FFF2-40B4-BE49-F238E27FC236}">
                <a16:creationId xmlns:a16="http://schemas.microsoft.com/office/drawing/2014/main" id="{5D98E66E-125C-1D5E-CB0D-C3CD63517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3505583182"/>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FE87-F618-692F-C5B1-F96E0B641B17}"/>
            </a:ext>
          </a:extLst>
        </p:cNvPr>
        <p:cNvGrpSpPr/>
        <p:nvPr/>
      </p:nvGrpSpPr>
      <p:grpSpPr>
        <a:xfrm>
          <a:off x="0" y="0"/>
          <a:ext cx="0" cy="0"/>
          <a:chOff x="0" y="0"/>
          <a:chExt cx="0" cy="0"/>
        </a:xfrm>
      </p:grpSpPr>
      <p:pic>
        <p:nvPicPr>
          <p:cNvPr id="5" name="Picture 4" descr="A logo with a sun and book&#10;&#10;AI-generated content may be incorrect.">
            <a:extLst>
              <a:ext uri="{FF2B5EF4-FFF2-40B4-BE49-F238E27FC236}">
                <a16:creationId xmlns:a16="http://schemas.microsoft.com/office/drawing/2014/main" id="{17C4E63B-4CA7-1764-9C59-F2CB63804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pic>
        <p:nvPicPr>
          <p:cNvPr id="7" name="Picture 6">
            <a:extLst>
              <a:ext uri="{FF2B5EF4-FFF2-40B4-BE49-F238E27FC236}">
                <a16:creationId xmlns:a16="http://schemas.microsoft.com/office/drawing/2014/main" id="{74F56386-BCDC-AA86-9094-370ED2747281}"/>
              </a:ext>
            </a:extLst>
          </p:cNvPr>
          <p:cNvPicPr>
            <a:picLocks noChangeAspect="1"/>
          </p:cNvPicPr>
          <p:nvPr/>
        </p:nvPicPr>
        <p:blipFill>
          <a:blip r:embed="rId3"/>
          <a:stretch>
            <a:fillRect/>
          </a:stretch>
        </p:blipFill>
        <p:spPr>
          <a:xfrm>
            <a:off x="6162348" y="1390834"/>
            <a:ext cx="5794107" cy="4868901"/>
          </a:xfrm>
          <a:prstGeom prst="rect">
            <a:avLst/>
          </a:prstGeom>
        </p:spPr>
      </p:pic>
      <p:pic>
        <p:nvPicPr>
          <p:cNvPr id="9" name="Picture 8">
            <a:extLst>
              <a:ext uri="{FF2B5EF4-FFF2-40B4-BE49-F238E27FC236}">
                <a16:creationId xmlns:a16="http://schemas.microsoft.com/office/drawing/2014/main" id="{1D671F50-72E9-C06D-31AE-04A74E7C1718}"/>
              </a:ext>
            </a:extLst>
          </p:cNvPr>
          <p:cNvPicPr>
            <a:picLocks noChangeAspect="1"/>
          </p:cNvPicPr>
          <p:nvPr/>
        </p:nvPicPr>
        <p:blipFill>
          <a:blip r:embed="rId4"/>
          <a:stretch>
            <a:fillRect/>
          </a:stretch>
        </p:blipFill>
        <p:spPr>
          <a:xfrm>
            <a:off x="6162348" y="1390834"/>
            <a:ext cx="770297" cy="1113969"/>
          </a:xfrm>
          <a:prstGeom prst="rect">
            <a:avLst/>
          </a:prstGeom>
        </p:spPr>
      </p:pic>
      <p:pic>
        <p:nvPicPr>
          <p:cNvPr id="2" name="Picture 1">
            <a:extLst>
              <a:ext uri="{FF2B5EF4-FFF2-40B4-BE49-F238E27FC236}">
                <a16:creationId xmlns:a16="http://schemas.microsoft.com/office/drawing/2014/main" id="{D6599699-2EE9-7D03-BED2-4579B17229E0}"/>
              </a:ext>
            </a:extLst>
          </p:cNvPr>
          <p:cNvPicPr>
            <a:picLocks noChangeAspect="1"/>
          </p:cNvPicPr>
          <p:nvPr/>
        </p:nvPicPr>
        <p:blipFill>
          <a:blip r:embed="rId5"/>
          <a:stretch>
            <a:fillRect/>
          </a:stretch>
        </p:blipFill>
        <p:spPr>
          <a:xfrm>
            <a:off x="235545" y="1386953"/>
            <a:ext cx="5502154" cy="4868901"/>
          </a:xfrm>
          <a:prstGeom prst="rect">
            <a:avLst/>
          </a:prstGeom>
        </p:spPr>
      </p:pic>
      <p:sp>
        <p:nvSpPr>
          <p:cNvPr id="4" name="TextBox 3">
            <a:extLst>
              <a:ext uri="{FF2B5EF4-FFF2-40B4-BE49-F238E27FC236}">
                <a16:creationId xmlns:a16="http://schemas.microsoft.com/office/drawing/2014/main" id="{FF14F4A8-7C01-1F07-DB0A-4626828450E2}"/>
              </a:ext>
            </a:extLst>
          </p:cNvPr>
          <p:cNvSpPr txBox="1"/>
          <p:nvPr/>
        </p:nvSpPr>
        <p:spPr>
          <a:xfrm>
            <a:off x="391885" y="3698326"/>
            <a:ext cx="688009" cy="253916"/>
          </a:xfrm>
          <a:prstGeom prst="rect">
            <a:avLst/>
          </a:prstGeom>
          <a:noFill/>
        </p:spPr>
        <p:txBody>
          <a:bodyPr wrap="none" rtlCol="0">
            <a:spAutoFit/>
          </a:bodyPr>
          <a:lstStyle/>
          <a:p>
            <a:r>
              <a:rPr lang="en-US" sz="1050" b="1" dirty="0"/>
              <a:t>Address</a:t>
            </a:r>
          </a:p>
        </p:txBody>
      </p:sp>
      <p:sp>
        <p:nvSpPr>
          <p:cNvPr id="6" name="TextBox 5">
            <a:extLst>
              <a:ext uri="{FF2B5EF4-FFF2-40B4-BE49-F238E27FC236}">
                <a16:creationId xmlns:a16="http://schemas.microsoft.com/office/drawing/2014/main" id="{B0DD65DC-A9FE-BB54-803B-A8799620FD4B}"/>
              </a:ext>
            </a:extLst>
          </p:cNvPr>
          <p:cNvSpPr txBox="1"/>
          <p:nvPr/>
        </p:nvSpPr>
        <p:spPr>
          <a:xfrm>
            <a:off x="976207" y="3704840"/>
            <a:ext cx="429926" cy="253916"/>
          </a:xfrm>
          <a:prstGeom prst="rect">
            <a:avLst/>
          </a:prstGeom>
          <a:noFill/>
        </p:spPr>
        <p:txBody>
          <a:bodyPr wrap="none" rtlCol="0">
            <a:spAutoFit/>
          </a:bodyPr>
          <a:lstStyle/>
          <a:p>
            <a:r>
              <a:rPr lang="en-US" sz="1050" b="1" dirty="0"/>
              <a:t>City</a:t>
            </a:r>
          </a:p>
        </p:txBody>
      </p:sp>
      <p:sp>
        <p:nvSpPr>
          <p:cNvPr id="8" name="TextBox 7">
            <a:extLst>
              <a:ext uri="{FF2B5EF4-FFF2-40B4-BE49-F238E27FC236}">
                <a16:creationId xmlns:a16="http://schemas.microsoft.com/office/drawing/2014/main" id="{4FBE7E86-570F-AC60-A1DA-A4623561A870}"/>
              </a:ext>
            </a:extLst>
          </p:cNvPr>
          <p:cNvSpPr txBox="1"/>
          <p:nvPr/>
        </p:nvSpPr>
        <p:spPr>
          <a:xfrm>
            <a:off x="1974827" y="3704840"/>
            <a:ext cx="705642" cy="253916"/>
          </a:xfrm>
          <a:prstGeom prst="rect">
            <a:avLst/>
          </a:prstGeom>
          <a:noFill/>
        </p:spPr>
        <p:txBody>
          <a:bodyPr wrap="none" rtlCol="0">
            <a:spAutoFit/>
          </a:bodyPr>
          <a:lstStyle/>
          <a:p>
            <a:r>
              <a:rPr lang="en-US" sz="1050" b="1" dirty="0"/>
              <a:t>Zip code</a:t>
            </a:r>
          </a:p>
        </p:txBody>
      </p:sp>
      <p:sp>
        <p:nvSpPr>
          <p:cNvPr id="12" name="TextBox 11">
            <a:extLst>
              <a:ext uri="{FF2B5EF4-FFF2-40B4-BE49-F238E27FC236}">
                <a16:creationId xmlns:a16="http://schemas.microsoft.com/office/drawing/2014/main" id="{6D2B8339-B7D7-59B4-66D6-56BCEA44FBD9}"/>
              </a:ext>
            </a:extLst>
          </p:cNvPr>
          <p:cNvSpPr txBox="1"/>
          <p:nvPr/>
        </p:nvSpPr>
        <p:spPr>
          <a:xfrm>
            <a:off x="1504543" y="3704840"/>
            <a:ext cx="510076" cy="253916"/>
          </a:xfrm>
          <a:prstGeom prst="rect">
            <a:avLst/>
          </a:prstGeom>
          <a:noFill/>
        </p:spPr>
        <p:txBody>
          <a:bodyPr wrap="none" rtlCol="0">
            <a:spAutoFit/>
          </a:bodyPr>
          <a:lstStyle/>
          <a:p>
            <a:r>
              <a:rPr lang="en-US" sz="1050" b="1" dirty="0"/>
              <a:t>State</a:t>
            </a:r>
          </a:p>
        </p:txBody>
      </p:sp>
      <p:sp>
        <p:nvSpPr>
          <p:cNvPr id="13" name="TextBox 12">
            <a:extLst>
              <a:ext uri="{FF2B5EF4-FFF2-40B4-BE49-F238E27FC236}">
                <a16:creationId xmlns:a16="http://schemas.microsoft.com/office/drawing/2014/main" id="{BD910378-7190-70B8-E423-EB04E364ABE1}"/>
              </a:ext>
            </a:extLst>
          </p:cNvPr>
          <p:cNvSpPr txBox="1"/>
          <p:nvPr/>
        </p:nvSpPr>
        <p:spPr>
          <a:xfrm>
            <a:off x="633252" y="5282500"/>
            <a:ext cx="4277261" cy="369332"/>
          </a:xfrm>
          <a:prstGeom prst="rect">
            <a:avLst/>
          </a:prstGeom>
          <a:solidFill>
            <a:srgbClr val="C00000"/>
          </a:solidFill>
        </p:spPr>
        <p:txBody>
          <a:bodyPr wrap="none" rtlCol="0">
            <a:spAutoFit/>
          </a:bodyPr>
          <a:lstStyle/>
          <a:p>
            <a:r>
              <a:rPr lang="en-US" b="1" dirty="0">
                <a:solidFill>
                  <a:schemeClr val="bg1"/>
                </a:solidFill>
              </a:rPr>
              <a:t>Never include identifiable information </a:t>
            </a:r>
          </a:p>
        </p:txBody>
      </p:sp>
      <p:sp>
        <p:nvSpPr>
          <p:cNvPr id="14" name="TextBox 13">
            <a:extLst>
              <a:ext uri="{FF2B5EF4-FFF2-40B4-BE49-F238E27FC236}">
                <a16:creationId xmlns:a16="http://schemas.microsoft.com/office/drawing/2014/main" id="{87260B18-A26E-6A82-564B-884760442CC5}"/>
              </a:ext>
            </a:extLst>
          </p:cNvPr>
          <p:cNvSpPr txBox="1"/>
          <p:nvPr/>
        </p:nvSpPr>
        <p:spPr>
          <a:xfrm>
            <a:off x="4138464" y="3704840"/>
            <a:ext cx="1399592" cy="307777"/>
          </a:xfrm>
          <a:prstGeom prst="rect">
            <a:avLst/>
          </a:prstGeom>
          <a:solidFill>
            <a:srgbClr val="00B050"/>
          </a:solidFill>
        </p:spPr>
        <p:txBody>
          <a:bodyPr wrap="square" rtlCol="0">
            <a:spAutoFit/>
          </a:bodyPr>
          <a:lstStyle/>
          <a:p>
            <a:pPr algn="ctr"/>
            <a:r>
              <a:rPr lang="en-US" sz="1400" b="1" dirty="0"/>
              <a:t>Completed</a:t>
            </a:r>
          </a:p>
        </p:txBody>
      </p:sp>
      <p:sp>
        <p:nvSpPr>
          <p:cNvPr id="17" name="TextBox 16">
            <a:extLst>
              <a:ext uri="{FF2B5EF4-FFF2-40B4-BE49-F238E27FC236}">
                <a16:creationId xmlns:a16="http://schemas.microsoft.com/office/drawing/2014/main" id="{8317D551-F5ED-61A5-D90E-348209093453}"/>
              </a:ext>
            </a:extLst>
          </p:cNvPr>
          <p:cNvSpPr txBox="1"/>
          <p:nvPr/>
        </p:nvSpPr>
        <p:spPr>
          <a:xfrm>
            <a:off x="4147797" y="4607064"/>
            <a:ext cx="1390261" cy="461665"/>
          </a:xfrm>
          <a:prstGeom prst="rect">
            <a:avLst/>
          </a:prstGeom>
          <a:solidFill>
            <a:srgbClr val="FFC000"/>
          </a:solidFill>
        </p:spPr>
        <p:txBody>
          <a:bodyPr wrap="square" rtlCol="0">
            <a:spAutoFit/>
          </a:bodyPr>
          <a:lstStyle/>
          <a:p>
            <a:pPr algn="ctr"/>
            <a:r>
              <a:rPr lang="en-US" sz="1200" b="1" dirty="0"/>
              <a:t>All circuits were busy</a:t>
            </a:r>
          </a:p>
        </p:txBody>
      </p:sp>
      <p:sp>
        <p:nvSpPr>
          <p:cNvPr id="18" name="TextBox 17">
            <a:extLst>
              <a:ext uri="{FF2B5EF4-FFF2-40B4-BE49-F238E27FC236}">
                <a16:creationId xmlns:a16="http://schemas.microsoft.com/office/drawing/2014/main" id="{DEABE893-0C76-5DFA-E758-79DEF560F31F}"/>
              </a:ext>
            </a:extLst>
          </p:cNvPr>
          <p:cNvSpPr txBox="1"/>
          <p:nvPr/>
        </p:nvSpPr>
        <p:spPr>
          <a:xfrm>
            <a:off x="4138464" y="4314676"/>
            <a:ext cx="1390261" cy="292388"/>
          </a:xfrm>
          <a:prstGeom prst="rect">
            <a:avLst/>
          </a:prstGeom>
          <a:solidFill>
            <a:srgbClr val="FFFF00"/>
          </a:solidFill>
        </p:spPr>
        <p:txBody>
          <a:bodyPr wrap="square" rtlCol="0">
            <a:spAutoFit/>
          </a:bodyPr>
          <a:lstStyle/>
          <a:p>
            <a:pPr algn="ctr"/>
            <a:r>
              <a:rPr lang="en-US" sz="1300" b="1" dirty="0"/>
              <a:t>Left a voicemail</a:t>
            </a:r>
          </a:p>
        </p:txBody>
      </p:sp>
      <p:sp>
        <p:nvSpPr>
          <p:cNvPr id="19" name="TextBox 18">
            <a:extLst>
              <a:ext uri="{FF2B5EF4-FFF2-40B4-BE49-F238E27FC236}">
                <a16:creationId xmlns:a16="http://schemas.microsoft.com/office/drawing/2014/main" id="{CA5D3B36-33D6-A84B-8A35-4F57FF8462AD}"/>
              </a:ext>
            </a:extLst>
          </p:cNvPr>
          <p:cNvSpPr txBox="1"/>
          <p:nvPr/>
        </p:nvSpPr>
        <p:spPr>
          <a:xfrm>
            <a:off x="4147797" y="4005863"/>
            <a:ext cx="1390261" cy="307777"/>
          </a:xfrm>
          <a:prstGeom prst="rect">
            <a:avLst/>
          </a:prstGeom>
          <a:solidFill>
            <a:srgbClr val="C00000"/>
          </a:solidFill>
        </p:spPr>
        <p:txBody>
          <a:bodyPr wrap="square" rtlCol="0">
            <a:spAutoFit/>
          </a:bodyPr>
          <a:lstStyle/>
          <a:p>
            <a:pPr algn="ctr"/>
            <a:r>
              <a:rPr lang="en-US" sz="1400" b="1" dirty="0">
                <a:solidFill>
                  <a:schemeClr val="bg1"/>
                </a:solidFill>
              </a:rPr>
              <a:t>Disconnected</a:t>
            </a:r>
          </a:p>
        </p:txBody>
      </p:sp>
      <p:sp>
        <p:nvSpPr>
          <p:cNvPr id="22" name="TextBox 21">
            <a:extLst>
              <a:ext uri="{FF2B5EF4-FFF2-40B4-BE49-F238E27FC236}">
                <a16:creationId xmlns:a16="http://schemas.microsoft.com/office/drawing/2014/main" id="{D108E080-B48F-761F-3346-258E844E51ED}"/>
              </a:ext>
            </a:extLst>
          </p:cNvPr>
          <p:cNvSpPr txBox="1"/>
          <p:nvPr/>
        </p:nvSpPr>
        <p:spPr>
          <a:xfrm>
            <a:off x="2537889" y="3698326"/>
            <a:ext cx="644728" cy="215444"/>
          </a:xfrm>
          <a:prstGeom prst="rect">
            <a:avLst/>
          </a:prstGeom>
          <a:noFill/>
        </p:spPr>
        <p:txBody>
          <a:bodyPr wrap="none" rtlCol="0">
            <a:spAutoFit/>
          </a:bodyPr>
          <a:lstStyle/>
          <a:p>
            <a:r>
              <a:rPr lang="en-US" sz="800" b="1" dirty="0"/>
              <a:t>Attempt 1</a:t>
            </a:r>
          </a:p>
        </p:txBody>
      </p:sp>
      <p:sp>
        <p:nvSpPr>
          <p:cNvPr id="23" name="TextBox 22">
            <a:extLst>
              <a:ext uri="{FF2B5EF4-FFF2-40B4-BE49-F238E27FC236}">
                <a16:creationId xmlns:a16="http://schemas.microsoft.com/office/drawing/2014/main" id="{B1847C74-36F2-45A3-F5E1-656C85C8125F}"/>
              </a:ext>
            </a:extLst>
          </p:cNvPr>
          <p:cNvSpPr txBox="1"/>
          <p:nvPr/>
        </p:nvSpPr>
        <p:spPr>
          <a:xfrm>
            <a:off x="3061159" y="3710025"/>
            <a:ext cx="644728" cy="215444"/>
          </a:xfrm>
          <a:prstGeom prst="rect">
            <a:avLst/>
          </a:prstGeom>
          <a:noFill/>
        </p:spPr>
        <p:txBody>
          <a:bodyPr wrap="none" rtlCol="0">
            <a:spAutoFit/>
          </a:bodyPr>
          <a:lstStyle/>
          <a:p>
            <a:r>
              <a:rPr lang="en-US" sz="800" b="1" dirty="0"/>
              <a:t>Attempt 2</a:t>
            </a:r>
          </a:p>
        </p:txBody>
      </p:sp>
      <p:sp>
        <p:nvSpPr>
          <p:cNvPr id="24" name="TextBox 23">
            <a:extLst>
              <a:ext uri="{FF2B5EF4-FFF2-40B4-BE49-F238E27FC236}">
                <a16:creationId xmlns:a16="http://schemas.microsoft.com/office/drawing/2014/main" id="{FC87791F-AC26-24C2-4D40-5803B2E3AD57}"/>
              </a:ext>
            </a:extLst>
          </p:cNvPr>
          <p:cNvSpPr txBox="1"/>
          <p:nvPr/>
        </p:nvSpPr>
        <p:spPr>
          <a:xfrm>
            <a:off x="3595848" y="3718389"/>
            <a:ext cx="644728" cy="215444"/>
          </a:xfrm>
          <a:prstGeom prst="rect">
            <a:avLst/>
          </a:prstGeom>
          <a:noFill/>
        </p:spPr>
        <p:txBody>
          <a:bodyPr wrap="none" rtlCol="0">
            <a:spAutoFit/>
          </a:bodyPr>
          <a:lstStyle/>
          <a:p>
            <a:r>
              <a:rPr lang="en-US" sz="800" b="1" dirty="0"/>
              <a:t>Attempt 3</a:t>
            </a:r>
          </a:p>
        </p:txBody>
      </p:sp>
      <p:sp>
        <p:nvSpPr>
          <p:cNvPr id="25" name="TextBox 24">
            <a:extLst>
              <a:ext uri="{FF2B5EF4-FFF2-40B4-BE49-F238E27FC236}">
                <a16:creationId xmlns:a16="http://schemas.microsoft.com/office/drawing/2014/main" id="{D1E9EF68-E870-37FC-B794-CFD7D83255E8}"/>
              </a:ext>
            </a:extLst>
          </p:cNvPr>
          <p:cNvSpPr txBox="1"/>
          <p:nvPr/>
        </p:nvSpPr>
        <p:spPr>
          <a:xfrm>
            <a:off x="2089708" y="510626"/>
            <a:ext cx="1364348" cy="769441"/>
          </a:xfrm>
          <a:prstGeom prst="rect">
            <a:avLst/>
          </a:prstGeom>
          <a:noFill/>
        </p:spPr>
        <p:txBody>
          <a:bodyPr wrap="none" rtlCol="0">
            <a:spAutoFit/>
          </a:bodyPr>
          <a:lstStyle/>
          <a:p>
            <a:r>
              <a:rPr lang="en-US" sz="4400" b="1" dirty="0">
                <a:latin typeface="Calibri" panose="020F0502020204030204" pitchFamily="34" charset="0"/>
                <a:ea typeface="Calibri" panose="020F0502020204030204" pitchFamily="34" charset="0"/>
                <a:cs typeface="Calibri" panose="020F0502020204030204" pitchFamily="34" charset="0"/>
              </a:rPr>
              <a:t>Excel</a:t>
            </a:r>
          </a:p>
        </p:txBody>
      </p:sp>
      <p:sp>
        <p:nvSpPr>
          <p:cNvPr id="26" name="TextBox 25">
            <a:extLst>
              <a:ext uri="{FF2B5EF4-FFF2-40B4-BE49-F238E27FC236}">
                <a16:creationId xmlns:a16="http://schemas.microsoft.com/office/drawing/2014/main" id="{BBC2E5E4-8EB9-4337-CC43-1473B077665F}"/>
              </a:ext>
            </a:extLst>
          </p:cNvPr>
          <p:cNvSpPr txBox="1"/>
          <p:nvPr/>
        </p:nvSpPr>
        <p:spPr>
          <a:xfrm>
            <a:off x="7488327" y="598265"/>
            <a:ext cx="3042821" cy="769441"/>
          </a:xfrm>
          <a:prstGeom prst="rect">
            <a:avLst/>
          </a:prstGeom>
          <a:noFill/>
        </p:spPr>
        <p:txBody>
          <a:bodyPr wrap="none" rtlCol="0">
            <a:spAutoFit/>
          </a:bodyPr>
          <a:lstStyle/>
          <a:p>
            <a:r>
              <a:rPr lang="en-US" sz="4400" b="1" dirty="0">
                <a:latin typeface="Calibri" panose="020F0502020204030204" pitchFamily="34" charset="0"/>
                <a:ea typeface="Calibri" panose="020F0502020204030204" pitchFamily="34" charset="0"/>
                <a:cs typeface="Calibri" panose="020F0502020204030204" pitchFamily="34" charset="0"/>
              </a:rPr>
              <a:t>Google Map</a:t>
            </a:r>
          </a:p>
        </p:txBody>
      </p:sp>
    </p:spTree>
    <p:extLst>
      <p:ext uri="{BB962C8B-B14F-4D97-AF65-F5344CB8AC3E}">
        <p14:creationId xmlns:p14="http://schemas.microsoft.com/office/powerpoint/2010/main" val="187224694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49B8-725F-DF05-DAF6-BD9A7CF7032D}"/>
            </a:ext>
          </a:extLst>
        </p:cNvPr>
        <p:cNvGrpSpPr/>
        <p:nvPr/>
      </p:nvGrpSpPr>
      <p:grpSpPr>
        <a:xfrm>
          <a:off x="0" y="0"/>
          <a:ext cx="0" cy="0"/>
          <a:chOff x="0" y="0"/>
          <a:chExt cx="0" cy="0"/>
        </a:xfrm>
      </p:grpSpPr>
      <p:pic>
        <p:nvPicPr>
          <p:cNvPr id="5" name="Picture 4" descr="A logo with a sun and book&#10;&#10;AI-generated content may be incorrect.">
            <a:extLst>
              <a:ext uri="{FF2B5EF4-FFF2-40B4-BE49-F238E27FC236}">
                <a16:creationId xmlns:a16="http://schemas.microsoft.com/office/drawing/2014/main" id="{FF14FE9B-4E1C-13C1-6519-190DA3C96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pic>
        <p:nvPicPr>
          <p:cNvPr id="10" name="Picture 9">
            <a:extLst>
              <a:ext uri="{FF2B5EF4-FFF2-40B4-BE49-F238E27FC236}">
                <a16:creationId xmlns:a16="http://schemas.microsoft.com/office/drawing/2014/main" id="{D315FA0D-4365-5768-CDC8-2FB7A372DE19}"/>
              </a:ext>
            </a:extLst>
          </p:cNvPr>
          <p:cNvPicPr>
            <a:picLocks noChangeAspect="1"/>
          </p:cNvPicPr>
          <p:nvPr/>
        </p:nvPicPr>
        <p:blipFill>
          <a:blip r:embed="rId3"/>
          <a:stretch>
            <a:fillRect/>
          </a:stretch>
        </p:blipFill>
        <p:spPr>
          <a:xfrm>
            <a:off x="7183744" y="1024541"/>
            <a:ext cx="3201698" cy="835952"/>
          </a:xfrm>
          <a:prstGeom prst="rect">
            <a:avLst/>
          </a:prstGeom>
        </p:spPr>
      </p:pic>
      <p:pic>
        <p:nvPicPr>
          <p:cNvPr id="11" name="Picture 10">
            <a:extLst>
              <a:ext uri="{FF2B5EF4-FFF2-40B4-BE49-F238E27FC236}">
                <a16:creationId xmlns:a16="http://schemas.microsoft.com/office/drawing/2014/main" id="{8CD778A0-43D5-61BD-A32D-35DA08449FA7}"/>
              </a:ext>
            </a:extLst>
          </p:cNvPr>
          <p:cNvPicPr>
            <a:picLocks noChangeAspect="1"/>
          </p:cNvPicPr>
          <p:nvPr/>
        </p:nvPicPr>
        <p:blipFill>
          <a:blip r:embed="rId4"/>
          <a:stretch>
            <a:fillRect/>
          </a:stretch>
        </p:blipFill>
        <p:spPr>
          <a:xfrm>
            <a:off x="7739611" y="1661113"/>
            <a:ext cx="2645831" cy="5001139"/>
          </a:xfrm>
          <a:prstGeom prst="rect">
            <a:avLst/>
          </a:prstGeom>
        </p:spPr>
      </p:pic>
      <p:sp>
        <p:nvSpPr>
          <p:cNvPr id="13" name="TextBox 12">
            <a:extLst>
              <a:ext uri="{FF2B5EF4-FFF2-40B4-BE49-F238E27FC236}">
                <a16:creationId xmlns:a16="http://schemas.microsoft.com/office/drawing/2014/main" id="{157F8525-2EC3-5C95-E8B9-A1A9895591B2}"/>
              </a:ext>
            </a:extLst>
          </p:cNvPr>
          <p:cNvSpPr txBox="1"/>
          <p:nvPr/>
        </p:nvSpPr>
        <p:spPr>
          <a:xfrm>
            <a:off x="745847" y="2255204"/>
            <a:ext cx="6209522" cy="2800767"/>
          </a:xfrm>
          <a:prstGeom prst="rect">
            <a:avLst/>
          </a:prstGeom>
          <a:noFill/>
        </p:spPr>
        <p:txBody>
          <a:bodyPr wrap="square">
            <a:spAutoFit/>
          </a:bodyPr>
          <a:lstStyle/>
          <a:p>
            <a:pPr>
              <a:lnSpc>
                <a:spcPct val="100000"/>
              </a:lnSpc>
            </a:pPr>
            <a:r>
              <a:rPr lang="en-US" sz="4400" dirty="0">
                <a:latin typeface="Calibri (Bold)"/>
              </a:rPr>
              <a:t>Do not use your personal phone number. Sideline is an excellent app for masking your number.</a:t>
            </a:r>
          </a:p>
        </p:txBody>
      </p:sp>
    </p:spTree>
    <p:extLst>
      <p:ext uri="{BB962C8B-B14F-4D97-AF65-F5344CB8AC3E}">
        <p14:creationId xmlns:p14="http://schemas.microsoft.com/office/powerpoint/2010/main" val="161406746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E395375-CC2E-4357-5B7D-56B0FD10B764}"/>
              </a:ext>
            </a:extLst>
          </p:cNvPr>
          <p:cNvSpPr txBox="1">
            <a:spLocks/>
          </p:cNvSpPr>
          <p:nvPr/>
        </p:nvSpPr>
        <p:spPr>
          <a:xfrm>
            <a:off x="838200" y="365125"/>
            <a:ext cx="10114280" cy="132556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3600" b="1" kern="1200" dirty="0">
                <a:latin typeface="Calibri" panose="020F0502020204030204" pitchFamily="34" charset="0"/>
                <a:ea typeface="Calibri" panose="020F0502020204030204" pitchFamily="34" charset="0"/>
                <a:cs typeface="Calibri" panose="020F0502020204030204" pitchFamily="34" charset="0"/>
              </a:rPr>
              <a:t>If you come across a disconnected phone number, try using WhatsApp to reach out instead.</a:t>
            </a:r>
          </a:p>
        </p:txBody>
      </p:sp>
      <p:pic>
        <p:nvPicPr>
          <p:cNvPr id="4" name="Picture 3">
            <a:extLst>
              <a:ext uri="{FF2B5EF4-FFF2-40B4-BE49-F238E27FC236}">
                <a16:creationId xmlns:a16="http://schemas.microsoft.com/office/drawing/2014/main" id="{8E177FA0-DE6E-25D5-C8FD-6729360F1A78}"/>
              </a:ext>
            </a:extLst>
          </p:cNvPr>
          <p:cNvPicPr>
            <a:picLocks noChangeAspect="1"/>
          </p:cNvPicPr>
          <p:nvPr/>
        </p:nvPicPr>
        <p:blipFill>
          <a:blip r:embed="rId2"/>
          <a:stretch>
            <a:fillRect/>
          </a:stretch>
        </p:blipFill>
        <p:spPr>
          <a:xfrm>
            <a:off x="2836571" y="1906905"/>
            <a:ext cx="6518858" cy="43513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descr="A logo with a sun and book&#10;&#10;AI-generated content may be incorrect.">
            <a:extLst>
              <a:ext uri="{FF2B5EF4-FFF2-40B4-BE49-F238E27FC236}">
                <a16:creationId xmlns:a16="http://schemas.microsoft.com/office/drawing/2014/main" id="{1EF20340-A8E4-A63D-DA17-51108D4A7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325943994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A1699-1A27-78F5-7BC4-50AD6B8A6BB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2A961AD-758E-4ACC-4E29-C34656FF03C5}"/>
              </a:ext>
            </a:extLst>
          </p:cNvPr>
          <p:cNvPicPr>
            <a:picLocks noChangeAspect="1"/>
          </p:cNvPicPr>
          <p:nvPr/>
        </p:nvPicPr>
        <p:blipFill>
          <a:blip r:embed="rId2"/>
          <a:stretch>
            <a:fillRect/>
          </a:stretch>
        </p:blipFill>
        <p:spPr>
          <a:xfrm>
            <a:off x="0" y="1583481"/>
            <a:ext cx="12192000" cy="5274519"/>
          </a:xfrm>
          <a:prstGeom prst="rect">
            <a:avLst/>
          </a:prstGeom>
        </p:spPr>
      </p:pic>
      <p:sp>
        <p:nvSpPr>
          <p:cNvPr id="12" name="TextBox 11">
            <a:extLst>
              <a:ext uri="{FF2B5EF4-FFF2-40B4-BE49-F238E27FC236}">
                <a16:creationId xmlns:a16="http://schemas.microsoft.com/office/drawing/2014/main" id="{62CEFEC3-8E55-50B5-766F-91E8B07FB051}"/>
              </a:ext>
            </a:extLst>
          </p:cNvPr>
          <p:cNvSpPr txBox="1"/>
          <p:nvPr/>
        </p:nvSpPr>
        <p:spPr>
          <a:xfrm>
            <a:off x="1139741" y="184258"/>
            <a:ext cx="9912517" cy="1399223"/>
          </a:xfrm>
          <a:prstGeom prst="rect">
            <a:avLst/>
          </a:prstGeom>
        </p:spPr>
        <p:txBody>
          <a:bodyPr vert="horz" lIns="91440" tIns="45720" rIns="91440" bIns="45720" rtlCol="0" anchor="ctr">
            <a:normAutofit/>
          </a:bodyPr>
          <a:lstStyle/>
          <a:p>
            <a:pPr algn="ctr">
              <a:spcAft>
                <a:spcPts val="600"/>
              </a:spcAft>
            </a:pPr>
            <a:r>
              <a:rPr lang="en-US" sz="3200" b="1" dirty="0">
                <a:latin typeface="Calibri (Bold)"/>
              </a:rPr>
              <a:t>Utilize MSIX to check if the family has enrolled in the MEP in another state.</a:t>
            </a:r>
          </a:p>
        </p:txBody>
      </p:sp>
      <p:pic>
        <p:nvPicPr>
          <p:cNvPr id="2" name="Picture 1" descr="A logo with a sun and book&#10;&#10;AI-generated content may be incorrect.">
            <a:extLst>
              <a:ext uri="{FF2B5EF4-FFF2-40B4-BE49-F238E27FC236}">
                <a16:creationId xmlns:a16="http://schemas.microsoft.com/office/drawing/2014/main" id="{2589C687-CEE8-353C-E46F-04D4359F8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2021986001"/>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F261DE-CAD8-0626-2645-5B2220FC57B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4400" dirty="0"/>
              <a:t>Session Objectives</a:t>
            </a:r>
            <a:br>
              <a:rPr lang="en-US" sz="4400" dirty="0"/>
            </a:br>
            <a:endParaRPr lang="en-US" sz="4400" dirty="0"/>
          </a:p>
        </p:txBody>
      </p:sp>
      <p:sp>
        <p:nvSpPr>
          <p:cNvPr id="5" name="Content Placeholder 2">
            <a:extLst>
              <a:ext uri="{FF2B5EF4-FFF2-40B4-BE49-F238E27FC236}">
                <a16:creationId xmlns:a16="http://schemas.microsoft.com/office/drawing/2014/main" id="{1D071B3A-58E8-C395-2AA0-A7101C0399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Understand the purpose and importance of re-interviews in the Title I, Part C program.</a:t>
            </a:r>
          </a:p>
          <a:p>
            <a:pPr marL="0" indent="0">
              <a:buNone/>
            </a:pPr>
            <a:endParaRPr lang="en-US" sz="800" dirty="0"/>
          </a:p>
          <a:p>
            <a:r>
              <a:rPr lang="en-US" sz="3200" dirty="0"/>
              <a:t>Learn best practices for conducting thorough and compliant re-interviews.</a:t>
            </a:r>
          </a:p>
          <a:p>
            <a:pPr marL="0" indent="0">
              <a:buNone/>
            </a:pPr>
            <a:endParaRPr lang="en-US" sz="800" dirty="0"/>
          </a:p>
          <a:p>
            <a:r>
              <a:rPr lang="en-US" sz="3200" dirty="0"/>
              <a:t>Explore strategies for building trust with families during the process.</a:t>
            </a:r>
          </a:p>
          <a:p>
            <a:pPr marL="0" indent="0">
              <a:buNone/>
            </a:pPr>
            <a:endParaRPr lang="en-US" sz="3200" dirty="0"/>
          </a:p>
        </p:txBody>
      </p:sp>
      <p:pic>
        <p:nvPicPr>
          <p:cNvPr id="2" name="Picture 1" descr="A logo with a sun and book&#10;&#10;AI-generated content may be incorrect.">
            <a:extLst>
              <a:ext uri="{FF2B5EF4-FFF2-40B4-BE49-F238E27FC236}">
                <a16:creationId xmlns:a16="http://schemas.microsoft.com/office/drawing/2014/main" id="{596BCB82-CD88-9FF6-57A0-C8C6D3230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13770833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3B4C1-3A8C-F06C-3DD1-3620311329A9}"/>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67A0E88-DE42-7DF8-0B95-A2D2CA95A280}"/>
              </a:ext>
            </a:extLst>
          </p:cNvPr>
          <p:cNvGraphicFramePr/>
          <p:nvPr>
            <p:extLst>
              <p:ext uri="{D42A27DB-BD31-4B8C-83A1-F6EECF244321}">
                <p14:modId xmlns:p14="http://schemas.microsoft.com/office/powerpoint/2010/main" val="2511998470"/>
              </p:ext>
            </p:extLst>
          </p:nvPr>
        </p:nvGraphicFramePr>
        <p:xfrm>
          <a:off x="903970" y="1558858"/>
          <a:ext cx="6190412" cy="4571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625335CD-D7FE-1F2B-2733-EE606778AB09}"/>
              </a:ext>
            </a:extLst>
          </p:cNvPr>
          <p:cNvSpPr txBox="1">
            <a:spLocks/>
          </p:cNvSpPr>
          <p:nvPr/>
        </p:nvSpPr>
        <p:spPr>
          <a:xfrm>
            <a:off x="1377745" y="350015"/>
            <a:ext cx="9131710"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lnSpc>
                <a:spcPct val="100000"/>
              </a:lnSpc>
            </a:pPr>
            <a:r>
              <a:rPr lang="en-US" sz="4400" dirty="0"/>
              <a:t>Always be prepared</a:t>
            </a:r>
          </a:p>
        </p:txBody>
      </p:sp>
      <p:pic>
        <p:nvPicPr>
          <p:cNvPr id="7" name="Picture 6">
            <a:extLst>
              <a:ext uri="{FF2B5EF4-FFF2-40B4-BE49-F238E27FC236}">
                <a16:creationId xmlns:a16="http://schemas.microsoft.com/office/drawing/2014/main" id="{02F0C2D7-88BE-951C-BD14-8039CB0046A5}"/>
              </a:ext>
            </a:extLst>
          </p:cNvPr>
          <p:cNvPicPr>
            <a:picLocks noChangeAspect="1"/>
          </p:cNvPicPr>
          <p:nvPr/>
        </p:nvPicPr>
        <p:blipFill>
          <a:blip r:embed="rId7"/>
          <a:stretch>
            <a:fillRect/>
          </a:stretch>
        </p:blipFill>
        <p:spPr>
          <a:xfrm>
            <a:off x="7679508" y="1360634"/>
            <a:ext cx="4017347" cy="51473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a:extLst>
              <a:ext uri="{FF2B5EF4-FFF2-40B4-BE49-F238E27FC236}">
                <a16:creationId xmlns:a16="http://schemas.microsoft.com/office/drawing/2014/main" id="{30CAEFDA-92FE-A883-CA6F-2768B2F2EA2F}"/>
              </a:ext>
            </a:extLst>
          </p:cNvPr>
          <p:cNvSpPr txBox="1"/>
          <p:nvPr/>
        </p:nvSpPr>
        <p:spPr>
          <a:xfrm>
            <a:off x="8823544" y="2969726"/>
            <a:ext cx="1729273" cy="369332"/>
          </a:xfrm>
          <a:prstGeom prst="rect">
            <a:avLst/>
          </a:prstGeom>
          <a:noFill/>
        </p:spPr>
        <p:txBody>
          <a:bodyPr wrap="square">
            <a:spAutoFit/>
          </a:bodyPr>
          <a:lstStyle/>
          <a:p>
            <a:pPr>
              <a:lnSpc>
                <a:spcPct val="100000"/>
              </a:lnSpc>
            </a:pPr>
            <a:r>
              <a:rPr lang="en-US" sz="1800" b="1" dirty="0">
                <a:latin typeface="Calibri (Bold)"/>
              </a:rPr>
              <a:t>Business cards</a:t>
            </a:r>
          </a:p>
        </p:txBody>
      </p:sp>
      <p:sp>
        <p:nvSpPr>
          <p:cNvPr id="11" name="TextBox 10">
            <a:extLst>
              <a:ext uri="{FF2B5EF4-FFF2-40B4-BE49-F238E27FC236}">
                <a16:creationId xmlns:a16="http://schemas.microsoft.com/office/drawing/2014/main" id="{188E3189-D012-0335-2B28-1F47419827A8}"/>
              </a:ext>
            </a:extLst>
          </p:cNvPr>
          <p:cNvSpPr txBox="1"/>
          <p:nvPr/>
        </p:nvSpPr>
        <p:spPr>
          <a:xfrm>
            <a:off x="8680586" y="3518943"/>
            <a:ext cx="2852051" cy="338554"/>
          </a:xfrm>
          <a:prstGeom prst="rect">
            <a:avLst/>
          </a:prstGeom>
          <a:noFill/>
        </p:spPr>
        <p:txBody>
          <a:bodyPr wrap="square">
            <a:spAutoFit/>
          </a:bodyPr>
          <a:lstStyle/>
          <a:p>
            <a:pPr>
              <a:lnSpc>
                <a:spcPct val="100000"/>
              </a:lnSpc>
            </a:pPr>
            <a:r>
              <a:rPr lang="en-US" sz="1600" b="1" dirty="0">
                <a:latin typeface="Calibri (Bold)"/>
              </a:rPr>
              <a:t>Door hangers</a:t>
            </a:r>
          </a:p>
        </p:txBody>
      </p:sp>
      <p:pic>
        <p:nvPicPr>
          <p:cNvPr id="2" name="Picture 1" descr="A logo with a sun and book&#10;&#10;AI-generated content may be incorrect.">
            <a:extLst>
              <a:ext uri="{FF2B5EF4-FFF2-40B4-BE49-F238E27FC236}">
                <a16:creationId xmlns:a16="http://schemas.microsoft.com/office/drawing/2014/main" id="{C41C5C70-B3C3-A9D9-3CDA-70AB331914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263893176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C9303-FF2A-B5F1-0E72-EF3B9D1B349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54E9C18-19E8-D88B-BE99-A9DEDF899BE0}"/>
              </a:ext>
            </a:extLst>
          </p:cNvPr>
          <p:cNvSpPr txBox="1"/>
          <p:nvPr/>
        </p:nvSpPr>
        <p:spPr>
          <a:xfrm>
            <a:off x="1989753" y="523137"/>
            <a:ext cx="8212493" cy="1938992"/>
          </a:xfrm>
          <a:prstGeom prst="rect">
            <a:avLst/>
          </a:prstGeom>
          <a:noFill/>
        </p:spPr>
        <p:txBody>
          <a:bodyPr wrap="square" rtlCol="0">
            <a:spAutoFit/>
          </a:bodyPr>
          <a:lstStyle/>
          <a:p>
            <a:pPr algn="ctr"/>
            <a:r>
              <a:rPr lang="en-US" sz="4000" b="1" dirty="0"/>
              <a:t>Tips for building trust with families during re-interviews</a:t>
            </a:r>
          </a:p>
          <a:p>
            <a:pPr algn="ct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logo with a sun and book&#10;&#10;AI-generated content may be incorrect.">
            <a:extLst>
              <a:ext uri="{FF2B5EF4-FFF2-40B4-BE49-F238E27FC236}">
                <a16:creationId xmlns:a16="http://schemas.microsoft.com/office/drawing/2014/main" id="{EAA650D7-5C42-698B-0BF0-FDE29F05E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24" name="TextBox 23">
            <a:extLst>
              <a:ext uri="{FF2B5EF4-FFF2-40B4-BE49-F238E27FC236}">
                <a16:creationId xmlns:a16="http://schemas.microsoft.com/office/drawing/2014/main" id="{359D1B72-FF80-D886-333D-D5D398211C27}"/>
              </a:ext>
            </a:extLst>
          </p:cNvPr>
          <p:cNvSpPr txBox="1"/>
          <p:nvPr/>
        </p:nvSpPr>
        <p:spPr>
          <a:xfrm>
            <a:off x="195944" y="2027482"/>
            <a:ext cx="11996056" cy="3539430"/>
          </a:xfrm>
          <a:prstGeom prst="rect">
            <a:avLst/>
          </a:prstGeom>
          <a:noFill/>
        </p:spPr>
        <p:txBody>
          <a:bodyPr wrap="square">
            <a:spAutoFit/>
          </a:bodyPr>
          <a:lstStyle/>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Clearly explain the purpose of the interview</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Show genuine interest in their concerns</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Understand and respect their cultural background</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Demonstrate empathy by recognizing the challenges they may face</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Establish a positive rapport by being friendly, approachable</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Assure the family that all the information is confidential and used only for educational purposes.</a:t>
            </a:r>
          </a:p>
        </p:txBody>
      </p:sp>
    </p:spTree>
    <p:extLst>
      <p:ext uri="{BB962C8B-B14F-4D97-AF65-F5344CB8AC3E}">
        <p14:creationId xmlns:p14="http://schemas.microsoft.com/office/powerpoint/2010/main" val="213490070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45D53-857C-05B2-924B-15FE8F899223}"/>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DC026309-6F2C-8348-5F7B-EC6487EDD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3" name="TextBox 2">
            <a:extLst>
              <a:ext uri="{FF2B5EF4-FFF2-40B4-BE49-F238E27FC236}">
                <a16:creationId xmlns:a16="http://schemas.microsoft.com/office/drawing/2014/main" id="{3D686A78-FB50-14BE-898D-A11CBD79AF13}"/>
              </a:ext>
            </a:extLst>
          </p:cNvPr>
          <p:cNvSpPr txBox="1"/>
          <p:nvPr/>
        </p:nvSpPr>
        <p:spPr>
          <a:xfrm>
            <a:off x="548172" y="1659285"/>
            <a:ext cx="6916318" cy="3539430"/>
          </a:xfrm>
          <a:prstGeom prst="rect">
            <a:avLst/>
          </a:prstGeom>
          <a:noFill/>
        </p:spPr>
        <p:txBody>
          <a:bodyPr wrap="square">
            <a:spAutoFit/>
          </a:bodyPr>
          <a:lstStyle/>
          <a:p>
            <a:pPr>
              <a:lnSpc>
                <a:spcPct val="100000"/>
              </a:lnSpc>
            </a:pPr>
            <a:r>
              <a:rPr lang="en-US" sz="3200" dirty="0">
                <a:latin typeface="Calibri (Bold)"/>
              </a:rPr>
              <a:t>Hello, my name is Evelyn, and I work with Mr. Jose Luis from the Migrant Education Program. I have been assigned to update the participants' information in our system to ensure its accuracy. Do you have a few minutes to go over this information with me? </a:t>
            </a:r>
          </a:p>
        </p:txBody>
      </p:sp>
      <p:pic>
        <p:nvPicPr>
          <p:cNvPr id="7" name="Picture 6">
            <a:extLst>
              <a:ext uri="{FF2B5EF4-FFF2-40B4-BE49-F238E27FC236}">
                <a16:creationId xmlns:a16="http://schemas.microsoft.com/office/drawing/2014/main" id="{644360C8-68FC-9F90-6E89-8ECEA8313111}"/>
              </a:ext>
            </a:extLst>
          </p:cNvPr>
          <p:cNvPicPr>
            <a:picLocks noChangeAspect="1"/>
          </p:cNvPicPr>
          <p:nvPr/>
        </p:nvPicPr>
        <p:blipFill>
          <a:blip r:embed="rId3"/>
          <a:stretch>
            <a:fillRect/>
          </a:stretch>
        </p:blipFill>
        <p:spPr>
          <a:xfrm>
            <a:off x="7490150" y="1442517"/>
            <a:ext cx="4153678" cy="4153678"/>
          </a:xfrm>
          <a:prstGeom prst="rect">
            <a:avLst/>
          </a:prstGeom>
        </p:spPr>
      </p:pic>
      <p:sp>
        <p:nvSpPr>
          <p:cNvPr id="8" name="Title 1">
            <a:extLst>
              <a:ext uri="{FF2B5EF4-FFF2-40B4-BE49-F238E27FC236}">
                <a16:creationId xmlns:a16="http://schemas.microsoft.com/office/drawing/2014/main" id="{34213AB4-E107-22EB-D51B-C0EF3AB1B945}"/>
              </a:ext>
            </a:extLst>
          </p:cNvPr>
          <p:cNvSpPr txBox="1">
            <a:spLocks/>
          </p:cNvSpPr>
          <p:nvPr/>
        </p:nvSpPr>
        <p:spPr>
          <a:xfrm>
            <a:off x="1377745" y="350015"/>
            <a:ext cx="9131710"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lnSpc>
                <a:spcPct val="100000"/>
              </a:lnSpc>
            </a:pPr>
            <a:r>
              <a:rPr lang="en-US" sz="4400" dirty="0"/>
              <a:t>Example of an interview</a:t>
            </a:r>
          </a:p>
        </p:txBody>
      </p:sp>
    </p:spTree>
    <p:extLst>
      <p:ext uri="{BB962C8B-B14F-4D97-AF65-F5344CB8AC3E}">
        <p14:creationId xmlns:p14="http://schemas.microsoft.com/office/powerpoint/2010/main" val="339370299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25EE-A806-080D-A4D1-80C91ADC7D1E}"/>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13C8A48B-21D1-52D0-A7BB-0D1D25997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2" name="TextBox 1">
            <a:extLst>
              <a:ext uri="{FF2B5EF4-FFF2-40B4-BE49-F238E27FC236}">
                <a16:creationId xmlns:a16="http://schemas.microsoft.com/office/drawing/2014/main" id="{2DF9990C-C6FD-922C-1F6C-2FDA3B21E574}"/>
              </a:ext>
            </a:extLst>
          </p:cNvPr>
          <p:cNvSpPr txBox="1"/>
          <p:nvPr/>
        </p:nvSpPr>
        <p:spPr>
          <a:xfrm>
            <a:off x="977740" y="2369956"/>
            <a:ext cx="4909876" cy="2062103"/>
          </a:xfrm>
          <a:prstGeom prst="rect">
            <a:avLst/>
          </a:prstGeom>
          <a:noFill/>
        </p:spPr>
        <p:txBody>
          <a:bodyPr wrap="square">
            <a:spAutoFit/>
          </a:bodyPr>
          <a:lstStyle/>
          <a:p>
            <a:pPr marL="0" indent="0" algn="ctr">
              <a:buNone/>
            </a:pPr>
            <a:r>
              <a:rPr lang="en-US" sz="3200" b="1" dirty="0">
                <a:latin typeface="Calibri (Bold)"/>
              </a:rPr>
              <a:t>Always start by verifying information that the family is familiar with, such as family data and child data.</a:t>
            </a:r>
          </a:p>
        </p:txBody>
      </p:sp>
      <p:pic>
        <p:nvPicPr>
          <p:cNvPr id="3" name="Picture 2">
            <a:extLst>
              <a:ext uri="{FF2B5EF4-FFF2-40B4-BE49-F238E27FC236}">
                <a16:creationId xmlns:a16="http://schemas.microsoft.com/office/drawing/2014/main" id="{90629A8B-4680-64AF-2D63-748E6F03C4EF}"/>
              </a:ext>
            </a:extLst>
          </p:cNvPr>
          <p:cNvPicPr>
            <a:picLocks noChangeAspect="1"/>
          </p:cNvPicPr>
          <p:nvPr/>
        </p:nvPicPr>
        <p:blipFill>
          <a:blip r:embed="rId3"/>
          <a:stretch>
            <a:fillRect/>
          </a:stretch>
        </p:blipFill>
        <p:spPr>
          <a:xfrm>
            <a:off x="6604519" y="1856792"/>
            <a:ext cx="3694922" cy="3694922"/>
          </a:xfrm>
          <a:prstGeom prst="rect">
            <a:avLst/>
          </a:prstGeom>
        </p:spPr>
      </p:pic>
      <p:pic>
        <p:nvPicPr>
          <p:cNvPr id="7" name="Picture 6">
            <a:extLst>
              <a:ext uri="{FF2B5EF4-FFF2-40B4-BE49-F238E27FC236}">
                <a16:creationId xmlns:a16="http://schemas.microsoft.com/office/drawing/2014/main" id="{7946ABD7-736F-20D2-F109-70069F69B646}"/>
              </a:ext>
            </a:extLst>
          </p:cNvPr>
          <p:cNvPicPr>
            <a:picLocks noChangeAspect="1"/>
          </p:cNvPicPr>
          <p:nvPr/>
        </p:nvPicPr>
        <p:blipFill>
          <a:blip r:embed="rId4"/>
          <a:stretch>
            <a:fillRect/>
          </a:stretch>
        </p:blipFill>
        <p:spPr>
          <a:xfrm>
            <a:off x="8602824" y="3559386"/>
            <a:ext cx="569547" cy="1020620"/>
          </a:xfrm>
          <a:prstGeom prst="rect">
            <a:avLst/>
          </a:prstGeom>
          <a:scene3d>
            <a:camera prst="isometricOffAxis1Top"/>
            <a:lightRig rig="threePt" dir="t"/>
          </a:scene3d>
        </p:spPr>
      </p:pic>
    </p:spTree>
    <p:extLst>
      <p:ext uri="{BB962C8B-B14F-4D97-AF65-F5344CB8AC3E}">
        <p14:creationId xmlns:p14="http://schemas.microsoft.com/office/powerpoint/2010/main" val="32309187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DE455-DC79-8CB9-D437-DBC4EC0D85B4}"/>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E2749D7A-35FD-C54F-ECAB-2B4959C79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2" name="Content Placeholder 2">
            <a:extLst>
              <a:ext uri="{FF2B5EF4-FFF2-40B4-BE49-F238E27FC236}">
                <a16:creationId xmlns:a16="http://schemas.microsoft.com/office/drawing/2014/main" id="{334059DB-41AA-33BB-E82E-62E420CA8856}"/>
              </a:ext>
            </a:extLst>
          </p:cNvPr>
          <p:cNvSpPr txBox="1">
            <a:spLocks/>
          </p:cNvSpPr>
          <p:nvPr/>
        </p:nvSpPr>
        <p:spPr>
          <a:xfrm>
            <a:off x="412470" y="1515068"/>
            <a:ext cx="6660133" cy="397958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latin typeface="Calibri" panose="020F0502020204030204" pitchFamily="34" charset="0"/>
                <a:ea typeface="Calibri" panose="020F0502020204030204" pitchFamily="34" charset="0"/>
                <a:cs typeface="Calibri" panose="020F0502020204030204" pitchFamily="34" charset="0"/>
              </a:rPr>
              <a:t>Keep thorough notes on the family's responses. Detailed notes provide a complete overview for the re-interview panel. Include as many specifics as necessary to accurately outline the family's eligibility or ineligibility.</a:t>
            </a:r>
          </a:p>
        </p:txBody>
      </p:sp>
      <p:pic>
        <p:nvPicPr>
          <p:cNvPr id="2050" name="Picture 2" descr="Free Entrepreneur Startup photo and picture">
            <a:extLst>
              <a:ext uri="{FF2B5EF4-FFF2-40B4-BE49-F238E27FC236}">
                <a16:creationId xmlns:a16="http://schemas.microsoft.com/office/drawing/2014/main" id="{95869B7B-B8D7-AFCB-82C1-FA0E9C1E0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130" y="1515068"/>
            <a:ext cx="5666027" cy="3775604"/>
          </a:xfrm>
          <a:prstGeom prst="rect">
            <a:avLst/>
          </a:prstGeom>
          <a:noFill/>
          <a:scene3d>
            <a:camera prst="perspectiveContrastingLeftFacing"/>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23356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5F1F-4D84-CAE0-0EF1-D4540E06C1A1}"/>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70559B17-B000-41C3-9AB8-CA3F1B70D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3" name="TextBox 2">
            <a:extLst>
              <a:ext uri="{FF2B5EF4-FFF2-40B4-BE49-F238E27FC236}">
                <a16:creationId xmlns:a16="http://schemas.microsoft.com/office/drawing/2014/main" id="{2848717B-4FEF-7A5F-499D-19F06C4A86EB}"/>
              </a:ext>
            </a:extLst>
          </p:cNvPr>
          <p:cNvSpPr txBox="1"/>
          <p:nvPr/>
        </p:nvSpPr>
        <p:spPr>
          <a:xfrm>
            <a:off x="1191988" y="585023"/>
            <a:ext cx="9109010" cy="1446550"/>
          </a:xfrm>
          <a:prstGeom prst="rect">
            <a:avLst/>
          </a:prstGeom>
          <a:noFill/>
        </p:spPr>
        <p:txBody>
          <a:bodyPr wrap="square">
            <a:spAutoFit/>
          </a:bodyPr>
          <a:lstStyle/>
          <a:p>
            <a:pPr algn="ctr"/>
            <a:r>
              <a:rPr kumimoji="0" lang="en-US" sz="4400" b="1" i="0" u="none" strike="noStrike" kern="1200" cap="none" spc="0" normalizeH="0" baseline="0" noProof="0" dirty="0">
                <a:ln>
                  <a:noFill/>
                </a:ln>
                <a:solidFill>
                  <a:prstClr val="black"/>
                </a:solidFill>
                <a:effectLst/>
                <a:uLnTx/>
                <a:uFillTx/>
                <a:latin typeface="Marker Notes" panose="03000600000000000000" pitchFamily="66" charset="0"/>
                <a:ea typeface="+mj-ea"/>
                <a:cs typeface="+mj-cs"/>
              </a:rPr>
              <a:t>How far back in time can you look to verify eligibility?</a:t>
            </a:r>
            <a:endParaRPr lang="en-US" b="1" dirty="0"/>
          </a:p>
        </p:txBody>
      </p:sp>
      <p:pic>
        <p:nvPicPr>
          <p:cNvPr id="6" name="Picture 5">
            <a:extLst>
              <a:ext uri="{FF2B5EF4-FFF2-40B4-BE49-F238E27FC236}">
                <a16:creationId xmlns:a16="http://schemas.microsoft.com/office/drawing/2014/main" id="{ED8F8458-26F2-8AC3-4F5E-9B1389499658}"/>
              </a:ext>
            </a:extLst>
          </p:cNvPr>
          <p:cNvPicPr>
            <a:picLocks noChangeAspect="1"/>
          </p:cNvPicPr>
          <p:nvPr/>
        </p:nvPicPr>
        <p:blipFill>
          <a:blip r:embed="rId3"/>
          <a:srcRect t="19728"/>
          <a:stretch/>
        </p:blipFill>
        <p:spPr>
          <a:xfrm>
            <a:off x="818763" y="2544669"/>
            <a:ext cx="7284917" cy="3622867"/>
          </a:xfrm>
          <a:prstGeom prst="rect">
            <a:avLst/>
          </a:prstGeom>
        </p:spPr>
      </p:pic>
      <p:pic>
        <p:nvPicPr>
          <p:cNvPr id="1026" name="Picture 2" descr="Free Man Thinking photo and picture">
            <a:extLst>
              <a:ext uri="{FF2B5EF4-FFF2-40B4-BE49-F238E27FC236}">
                <a16:creationId xmlns:a16="http://schemas.microsoft.com/office/drawing/2014/main" id="{1D96213B-7129-0825-9168-76489FDAF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0911" y="2817845"/>
            <a:ext cx="3350274" cy="234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782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35F10-1CFF-28CF-8464-F34CD0B5E048}"/>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A0034B7E-96FF-B487-7637-7C963ED54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3" name="TextBox 2">
            <a:extLst>
              <a:ext uri="{FF2B5EF4-FFF2-40B4-BE49-F238E27FC236}">
                <a16:creationId xmlns:a16="http://schemas.microsoft.com/office/drawing/2014/main" id="{33D5CA7B-793D-C9D6-E8A7-79C4C99C35E7}"/>
              </a:ext>
            </a:extLst>
          </p:cNvPr>
          <p:cNvSpPr txBox="1"/>
          <p:nvPr/>
        </p:nvSpPr>
        <p:spPr>
          <a:xfrm>
            <a:off x="874747" y="2217880"/>
            <a:ext cx="5936600" cy="2062103"/>
          </a:xfrm>
          <a:prstGeom prst="rect">
            <a:avLst/>
          </a:prstGeom>
          <a:noFill/>
        </p:spPr>
        <p:txBody>
          <a:bodyPr wrap="square">
            <a:spAutoFit/>
          </a:bodyPr>
          <a:lstStyle/>
          <a:p>
            <a:pPr algn="ct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It is important to always review the past three years of migratory history to verify a family's eligibility.</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2" descr="Free checkbox check tick vector">
            <a:extLst>
              <a:ext uri="{FF2B5EF4-FFF2-40B4-BE49-F238E27FC236}">
                <a16:creationId xmlns:a16="http://schemas.microsoft.com/office/drawing/2014/main" id="{55027A32-712F-DC2A-961E-A61E41496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731" y="930388"/>
            <a:ext cx="4147522" cy="414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22904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6CEA8-239B-3F9A-1A81-42ECDBA33589}"/>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D282A1DC-450E-E120-5EB2-4FE747338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2" name="Title 1">
            <a:extLst>
              <a:ext uri="{FF2B5EF4-FFF2-40B4-BE49-F238E27FC236}">
                <a16:creationId xmlns:a16="http://schemas.microsoft.com/office/drawing/2014/main" id="{7E30323E-F9AE-D515-12C0-22D391015585}"/>
              </a:ext>
            </a:extLst>
          </p:cNvPr>
          <p:cNvSpPr txBox="1">
            <a:spLocks/>
          </p:cNvSpPr>
          <p:nvPr/>
        </p:nvSpPr>
        <p:spPr>
          <a:xfrm>
            <a:off x="641942" y="1442517"/>
            <a:ext cx="5618899" cy="39741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arker Notes" panose="03000600000000000000" pitchFamily="66" charset="0"/>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lumMod val="95000"/>
                    <a:lumOff val="5000"/>
                  </a:sysClr>
                </a:solidFill>
                <a:effectLst/>
                <a:uLnTx/>
                <a:uFillTx/>
                <a:latin typeface="Marker Notes" panose="03000600000000000000" pitchFamily="66" charset="0"/>
                <a:ea typeface="+mj-ea"/>
                <a:cs typeface="+mj-cs"/>
              </a:rPr>
              <a:t>Is a family ineligible for the MEP if the information they provide during the re-interview does not match the information documented on the COE?</a:t>
            </a:r>
          </a:p>
        </p:txBody>
      </p:sp>
      <p:pic>
        <p:nvPicPr>
          <p:cNvPr id="3074" name="Picture 2" descr="Free Question Questions photo and picture">
            <a:extLst>
              <a:ext uri="{FF2B5EF4-FFF2-40B4-BE49-F238E27FC236}">
                <a16:creationId xmlns:a16="http://schemas.microsoft.com/office/drawing/2014/main" id="{2BAFA5C1-B18A-ABBD-643B-546838B94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45" y="1670896"/>
            <a:ext cx="5483290" cy="397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91855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35CA7-F8C5-E569-FF19-E001517E394F}"/>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92770B30-104A-5F57-7F5A-3A77FD2CD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2" name="Title 1">
            <a:extLst>
              <a:ext uri="{FF2B5EF4-FFF2-40B4-BE49-F238E27FC236}">
                <a16:creationId xmlns:a16="http://schemas.microsoft.com/office/drawing/2014/main" id="{428A66EA-2FB7-611F-C9E4-43A7FEF0E60F}"/>
              </a:ext>
            </a:extLst>
          </p:cNvPr>
          <p:cNvSpPr txBox="1">
            <a:spLocks/>
          </p:cNvSpPr>
          <p:nvPr/>
        </p:nvSpPr>
        <p:spPr>
          <a:xfrm>
            <a:off x="641942" y="1442517"/>
            <a:ext cx="10812639" cy="39741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arker Notes" panose="03000600000000000000" pitchFamily="66" charset="0"/>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200" dirty="0">
                <a:solidFill>
                  <a:sysClr val="windowText" lastClr="000000">
                    <a:lumMod val="95000"/>
                    <a:lumOff val="5000"/>
                  </a:sysClr>
                </a:solidFill>
                <a:latin typeface="Calibri" panose="020F0502020204030204" pitchFamily="34" charset="0"/>
                <a:ea typeface="Calibri" panose="020F0502020204030204" pitchFamily="34" charset="0"/>
                <a:cs typeface="Calibri" panose="020F0502020204030204" pitchFamily="34" charset="0"/>
              </a:rPr>
              <a:t>Pg. 42</a:t>
            </a:r>
          </a:p>
          <a:p>
            <a:pPr marL="0" marR="0" lvl="0" indent="0" defTabSz="914400" rtl="0" eaLnBrk="1" fontAlgn="auto" latinLnBrk="0" hangingPunct="1">
              <a:lnSpc>
                <a:spcPct val="100000"/>
              </a:lnSpc>
              <a:spcBef>
                <a:spcPct val="0"/>
              </a:spcBef>
              <a:spcAft>
                <a:spcPts val="0"/>
              </a:spcAft>
              <a:buClrTx/>
              <a:buSzTx/>
              <a:buFontTx/>
              <a:buNone/>
              <a:tabLst/>
              <a:defRPr/>
            </a:pPr>
            <a:endParaRPr lang="en-US" sz="3200" dirty="0">
              <a:solidFill>
                <a:sysClr val="windowText" lastClr="000000">
                  <a:lumMod val="95000"/>
                  <a:lumOff val="5000"/>
                </a:sysClr>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defRPr/>
            </a:pPr>
            <a:r>
              <a:rPr lang="en-US" sz="3200" kern="100" dirty="0">
                <a:effectLst/>
                <a:latin typeface="Calibri" panose="020F0502020204030204" pitchFamily="34" charset="0"/>
                <a:ea typeface="Calibri" panose="020F0502020204030204" pitchFamily="34" charset="0"/>
                <a:cs typeface="Calibri" panose="020F0502020204030204" pitchFamily="34" charset="0"/>
              </a:rPr>
              <a:t>Challenges to eligibility determinations may arise from various parties, such as school district staff, recruiters, ID&amp;R staff, state MEP office staff, or parents themselves, depending on who receives notification of the ineligibility decision. Notifications of ineligibility should include clear information on how to appeal the decision, to whom appeals should be directed, and the deadline for submission. It's essential to provide a detailed explanation for the ineligibility decision, such as demonstrating that the employment was not temporary.</a:t>
            </a:r>
          </a:p>
          <a:p>
            <a:pPr>
              <a:lnSpc>
                <a:spcPct val="100000"/>
              </a:lnSpc>
              <a:defRPr/>
            </a:pPr>
            <a:endParaRPr kumimoji="0" lang="en-US" sz="3200" b="0" i="0" u="none" strike="noStrike" kern="1200" cap="none" spc="0" normalizeH="0" baseline="0" noProof="0" dirty="0">
              <a:ln>
                <a:noFill/>
              </a:ln>
              <a:solidFill>
                <a:sysClr val="windowText" lastClr="000000">
                  <a:lumMod val="95000"/>
                  <a:lumOff val="5000"/>
                </a:sys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5711407"/>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ED5FA-C8D7-76D0-467A-2525EA49CB96}"/>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D247E0E2-B905-F585-4E47-73FF45A62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2" name="Title 1">
            <a:extLst>
              <a:ext uri="{FF2B5EF4-FFF2-40B4-BE49-F238E27FC236}">
                <a16:creationId xmlns:a16="http://schemas.microsoft.com/office/drawing/2014/main" id="{C965BFAE-EADB-4832-B3B6-14983EBB7F85}"/>
              </a:ext>
            </a:extLst>
          </p:cNvPr>
          <p:cNvSpPr txBox="1">
            <a:spLocks/>
          </p:cNvSpPr>
          <p:nvPr/>
        </p:nvSpPr>
        <p:spPr>
          <a:xfrm>
            <a:off x="641942" y="1442517"/>
            <a:ext cx="10812639" cy="39741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arker Notes" panose="03000600000000000000" pitchFamily="66" charset="0"/>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200" dirty="0">
                <a:solidFill>
                  <a:sysClr val="windowText" lastClr="000000">
                    <a:lumMod val="95000"/>
                    <a:lumOff val="5000"/>
                  </a:sysClr>
                </a:solidFill>
                <a:latin typeface="Calibri" panose="020F0502020204030204" pitchFamily="34" charset="0"/>
                <a:ea typeface="Calibri" panose="020F0502020204030204" pitchFamily="34" charset="0"/>
                <a:cs typeface="Calibri" panose="020F0502020204030204" pitchFamily="34" charset="0"/>
              </a:rPr>
              <a:t>Pg. 42</a:t>
            </a:r>
          </a:p>
          <a:p>
            <a:pPr marL="0" marR="0" lvl="0" indent="0" defTabSz="914400" rtl="0" eaLnBrk="1" fontAlgn="auto" latinLnBrk="0" hangingPunct="1">
              <a:lnSpc>
                <a:spcPct val="100000"/>
              </a:lnSpc>
              <a:spcBef>
                <a:spcPct val="0"/>
              </a:spcBef>
              <a:spcAft>
                <a:spcPts val="0"/>
              </a:spcAft>
              <a:buClrTx/>
              <a:buSzTx/>
              <a:buFontTx/>
              <a:buNone/>
              <a:tabLst/>
              <a:defRPr/>
            </a:pPr>
            <a:endParaRPr lang="en-US" sz="3200" dirty="0">
              <a:solidFill>
                <a:sysClr val="windowText" lastClr="000000">
                  <a:lumMod val="95000"/>
                  <a:lumOff val="5000"/>
                </a:sysClr>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defRPr/>
            </a:pPr>
            <a:r>
              <a:rPr lang="en-US" sz="3200" kern="100" dirty="0">
                <a:effectLst/>
                <a:latin typeface="Calibri" panose="020F0502020204030204" pitchFamily="34" charset="0"/>
                <a:ea typeface="Calibri" panose="020F0502020204030204" pitchFamily="34" charset="0"/>
                <a:cs typeface="Calibri" panose="020F0502020204030204" pitchFamily="34" charset="0"/>
              </a:rPr>
              <a:t>Each state should establish a formal process allowing families, Local Operating Agencies (LOAs), and other stakeholders to contest determinations of ineligibility resulting from the re-interview process. This process must be independent of recruitment and reinterview procedures and should be customized to align with the state's resources and specific needs. </a:t>
            </a: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Text" lastClr="000000">
                  <a:lumMod val="95000"/>
                  <a:lumOff val="5000"/>
                </a:sysClr>
              </a:solidFill>
              <a:effectLst/>
              <a:uLnTx/>
              <a:uFillTx/>
              <a:latin typeface="Marker Notes" panose="03000600000000000000" pitchFamily="66" charset="0"/>
              <a:ea typeface="+mj-ea"/>
              <a:cs typeface="+mj-cs"/>
            </a:endParaRPr>
          </a:p>
        </p:txBody>
      </p:sp>
    </p:spTree>
    <p:extLst>
      <p:ext uri="{BB962C8B-B14F-4D97-AF65-F5344CB8AC3E}">
        <p14:creationId xmlns:p14="http://schemas.microsoft.com/office/powerpoint/2010/main" val="337804866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99B4F5-30ED-1646-5F7C-7352A6E0A850}"/>
              </a:ext>
            </a:extLst>
          </p:cNvPr>
          <p:cNvSpPr txBox="1">
            <a:spLocks/>
          </p:cNvSpPr>
          <p:nvPr/>
        </p:nvSpPr>
        <p:spPr>
          <a:xfrm>
            <a:off x="689268" y="1794712"/>
            <a:ext cx="4759810" cy="1982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b="1" dirty="0"/>
              <a:t>Reading the MEP Re-Interview Guide is recommended to better understand the process.</a:t>
            </a:r>
          </a:p>
        </p:txBody>
      </p:sp>
      <p:pic>
        <p:nvPicPr>
          <p:cNvPr id="4" name="Picture 3" descr="A logo with a sun and book&#10;&#10;AI-generated content may be incorrect.">
            <a:extLst>
              <a:ext uri="{FF2B5EF4-FFF2-40B4-BE49-F238E27FC236}">
                <a16:creationId xmlns:a16="http://schemas.microsoft.com/office/drawing/2014/main" id="{81EF1740-857C-19A2-C4DD-D1836841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pic>
        <p:nvPicPr>
          <p:cNvPr id="6" name="Picture 5">
            <a:extLst>
              <a:ext uri="{FF2B5EF4-FFF2-40B4-BE49-F238E27FC236}">
                <a16:creationId xmlns:a16="http://schemas.microsoft.com/office/drawing/2014/main" id="{2CB3BC8E-CA45-0F3F-80FE-96CB4AF9AC4E}"/>
              </a:ext>
            </a:extLst>
          </p:cNvPr>
          <p:cNvPicPr>
            <a:picLocks noChangeAspect="1"/>
          </p:cNvPicPr>
          <p:nvPr/>
        </p:nvPicPr>
        <p:blipFill>
          <a:blip r:embed="rId4"/>
          <a:stretch>
            <a:fillRect/>
          </a:stretch>
        </p:blipFill>
        <p:spPr>
          <a:xfrm>
            <a:off x="6430957" y="723810"/>
            <a:ext cx="4407912" cy="5709242"/>
          </a:xfrm>
          <a:prstGeom prst="rect">
            <a:avLst/>
          </a:prstGeom>
          <a:ln>
            <a:noFill/>
          </a:ln>
          <a:effectLst>
            <a:outerShdw blurRad="292100" dist="139700" dir="2700000" algn="tl" rotWithShape="0">
              <a:srgbClr val="333333">
                <a:alpha val="65000"/>
              </a:srgbClr>
            </a:outerShdw>
          </a:effectLst>
          <a:scene3d>
            <a:camera prst="obliqueBottomLeft"/>
            <a:lightRig rig="threePt" dir="t"/>
          </a:scene3d>
          <a:sp3d>
            <a:bevelT w="114300" prst="artDeco"/>
          </a:sp3d>
        </p:spPr>
      </p:pic>
    </p:spTree>
    <p:extLst>
      <p:ext uri="{BB962C8B-B14F-4D97-AF65-F5344CB8AC3E}">
        <p14:creationId xmlns:p14="http://schemas.microsoft.com/office/powerpoint/2010/main" val="4777704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9640D-0AE2-8CB6-4F16-44D0C2410906}"/>
            </a:ext>
          </a:extLst>
        </p:cNvPr>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41F89947-944E-5A8A-2AA4-3E64D8462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3" name="Title 1">
            <a:extLst>
              <a:ext uri="{FF2B5EF4-FFF2-40B4-BE49-F238E27FC236}">
                <a16:creationId xmlns:a16="http://schemas.microsoft.com/office/drawing/2014/main" id="{EF2A705A-93A2-1F39-BF3F-FA376A69D1D1}"/>
              </a:ext>
            </a:extLst>
          </p:cNvPr>
          <p:cNvSpPr txBox="1">
            <a:spLocks/>
          </p:cNvSpPr>
          <p:nvPr/>
        </p:nvSpPr>
        <p:spPr>
          <a:xfrm>
            <a:off x="504490" y="2598934"/>
            <a:ext cx="5460882" cy="2607548"/>
          </a:xfrm>
          <a:prstGeom prst="rect">
            <a:avLst/>
          </a:prstGeom>
        </p:spPr>
        <p:txBody>
          <a:bodyPr>
            <a:normAutofit/>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lnSpc>
                <a:spcPct val="100000"/>
              </a:lnSpc>
            </a:pPr>
            <a:r>
              <a:rPr lang="en-US" sz="3200" b="0" dirty="0"/>
              <a:t>May we discuss the results of the re-interviews conducted with other states?</a:t>
            </a:r>
          </a:p>
        </p:txBody>
      </p:sp>
      <p:pic>
        <p:nvPicPr>
          <p:cNvPr id="4098" name="Picture 2" descr="Free Man Thinking photo and picture">
            <a:extLst>
              <a:ext uri="{FF2B5EF4-FFF2-40B4-BE49-F238E27FC236}">
                <a16:creationId xmlns:a16="http://schemas.microsoft.com/office/drawing/2014/main" id="{7F337765-164F-A29A-FF91-F54A69897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238" y="1744824"/>
            <a:ext cx="5614963" cy="374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3877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FD2B7-76C1-F72C-044C-43133179949C}"/>
              </a:ext>
            </a:extLst>
          </p:cNvPr>
          <p:cNvSpPr txBox="1">
            <a:spLocks/>
          </p:cNvSpPr>
          <p:nvPr/>
        </p:nvSpPr>
        <p:spPr>
          <a:xfrm>
            <a:off x="1137033" y="2673935"/>
            <a:ext cx="6131513" cy="20566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b="1" dirty="0">
                <a:latin typeface="Calibri (Bold)"/>
              </a:rPr>
              <a:t>NO, </a:t>
            </a:r>
            <a:r>
              <a:rPr lang="en-US" sz="3200" dirty="0">
                <a:latin typeface="Calibri (Bold)"/>
              </a:rPr>
              <a:t>we all signed a confidentiality agreement that emphasizes the importance of maintaining the confidentiality of our work. </a:t>
            </a:r>
          </a:p>
        </p:txBody>
      </p:sp>
      <p:grpSp>
        <p:nvGrpSpPr>
          <p:cNvPr id="6" name="Group 5">
            <a:extLst>
              <a:ext uri="{FF2B5EF4-FFF2-40B4-BE49-F238E27FC236}">
                <a16:creationId xmlns:a16="http://schemas.microsoft.com/office/drawing/2014/main" id="{F08BD708-D382-8877-48F5-2B4E453F0F6D}"/>
              </a:ext>
            </a:extLst>
          </p:cNvPr>
          <p:cNvGrpSpPr/>
          <p:nvPr/>
        </p:nvGrpSpPr>
        <p:grpSpPr>
          <a:xfrm>
            <a:off x="7471879" y="1362269"/>
            <a:ext cx="4267974" cy="5066214"/>
            <a:chOff x="7350581" y="1231641"/>
            <a:chExt cx="4267974" cy="5066214"/>
          </a:xfrm>
        </p:grpSpPr>
        <p:sp>
          <p:nvSpPr>
            <p:cNvPr id="4" name="Rectangle 3">
              <a:extLst>
                <a:ext uri="{FF2B5EF4-FFF2-40B4-BE49-F238E27FC236}">
                  <a16:creationId xmlns:a16="http://schemas.microsoft.com/office/drawing/2014/main" id="{6D150E09-CCC9-3D33-A113-AAED23E5120F}"/>
                </a:ext>
              </a:extLst>
            </p:cNvPr>
            <p:cNvSpPr/>
            <p:nvPr/>
          </p:nvSpPr>
          <p:spPr>
            <a:xfrm>
              <a:off x="7492482" y="1231641"/>
              <a:ext cx="3984172" cy="5066214"/>
            </a:xfrm>
            <a:prstGeom prst="rect">
              <a:avLst/>
            </a:prstGeom>
            <a:solidFill>
              <a:schemeClr val="accent3">
                <a:lumMod val="60000"/>
                <a:lumOff val="40000"/>
              </a:schemeClr>
            </a:solidFill>
            <a:ln>
              <a:noFill/>
            </a:ln>
            <a:effectLst>
              <a:glow rad="228600">
                <a:schemeClr val="accent6">
                  <a:satMod val="175000"/>
                  <a:alpha val="40000"/>
                </a:schemeClr>
              </a:glow>
              <a:outerShdw blurRad="190500" dist="228600" dir="2700000" algn="ctr">
                <a:srgbClr val="000000">
                  <a:alpha val="30000"/>
                </a:srgbClr>
              </a:outerShdw>
            </a:effectLst>
            <a:scene3d>
              <a:camera prst="obliqueBottomLeft"/>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6BA6493-08C3-F699-34D6-DC007FB7A913}"/>
                </a:ext>
              </a:extLst>
            </p:cNvPr>
            <p:cNvSpPr/>
            <p:nvPr/>
          </p:nvSpPr>
          <p:spPr>
            <a:xfrm>
              <a:off x="7350581" y="3013501"/>
              <a:ext cx="4267974" cy="830997"/>
            </a:xfrm>
            <a:prstGeom prst="rect">
              <a:avLst/>
            </a:prstGeom>
            <a:noFill/>
            <a:scene3d>
              <a:camera prst="orthographicFront"/>
              <a:lightRig rig="threePt" dir="t"/>
            </a:scene3d>
            <a:sp3d>
              <a:bevelT w="101600" prst="riblet"/>
            </a:sp3d>
          </p:spPr>
          <p:txBody>
            <a:bodyPr wrap="square" lIns="91440" tIns="45720" rIns="91440" bIns="45720">
              <a:spAutoFit/>
            </a:bodyPr>
            <a:lstStyle/>
            <a:p>
              <a:pPr algn="ctr"/>
              <a:r>
                <a:rPr lang="en-US" sz="4800" b="1" cap="none" spc="0" dirty="0">
                  <a:ln w="19050">
                    <a:solidFill>
                      <a:schemeClr val="bg1"/>
                    </a:solidFill>
                    <a:prstDash val="solid"/>
                  </a:ln>
                  <a:effectLst>
                    <a:outerShdw dist="38100" dir="2700000" algn="bl" rotWithShape="0">
                      <a:schemeClr val="accent5"/>
                    </a:outerShdw>
                  </a:effectLst>
                </a:rPr>
                <a:t>Confidential</a:t>
              </a:r>
            </a:p>
          </p:txBody>
        </p:sp>
      </p:grpSp>
      <p:pic>
        <p:nvPicPr>
          <p:cNvPr id="7" name="Picture 6" descr="A logo with a sun and book&#10;&#10;AI-generated content may be incorrect.">
            <a:extLst>
              <a:ext uri="{FF2B5EF4-FFF2-40B4-BE49-F238E27FC236}">
                <a16:creationId xmlns:a16="http://schemas.microsoft.com/office/drawing/2014/main" id="{D3D06382-FCBB-6EF6-8ECB-0607D2E7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875228619"/>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CBB3-F83F-BBE6-171D-D9439997054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dirty="0"/>
              <a:t>	</a:t>
            </a:r>
          </a:p>
        </p:txBody>
      </p:sp>
      <p:pic>
        <p:nvPicPr>
          <p:cNvPr id="3" name="Picture 2" descr="A logo with a sun and book&#10;&#10;AI-generated content may be incorrect.">
            <a:extLst>
              <a:ext uri="{FF2B5EF4-FFF2-40B4-BE49-F238E27FC236}">
                <a16:creationId xmlns:a16="http://schemas.microsoft.com/office/drawing/2014/main" id="{CBA745AF-4A43-5A60-BA07-671BCDBBE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7123" y="-19663"/>
            <a:ext cx="2871019" cy="2266593"/>
          </a:xfrm>
          <a:prstGeom prst="rect">
            <a:avLst/>
          </a:prstGeom>
        </p:spPr>
      </p:pic>
      <p:pic>
        <p:nvPicPr>
          <p:cNvPr id="7" name="Picture 6" descr="A close up of a thank you sign&#10;&#10;AI-generated content may be incorrect.">
            <a:extLst>
              <a:ext uri="{FF2B5EF4-FFF2-40B4-BE49-F238E27FC236}">
                <a16:creationId xmlns:a16="http://schemas.microsoft.com/office/drawing/2014/main" id="{30B608EB-CD8E-1658-5804-68265D7F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167" y="1729186"/>
            <a:ext cx="5301569" cy="3785652"/>
          </a:xfrm>
          <a:prstGeom prst="rect">
            <a:avLst/>
          </a:prstGeom>
        </p:spPr>
      </p:pic>
      <p:sp>
        <p:nvSpPr>
          <p:cNvPr id="8" name="TextBox 7">
            <a:extLst>
              <a:ext uri="{FF2B5EF4-FFF2-40B4-BE49-F238E27FC236}">
                <a16:creationId xmlns:a16="http://schemas.microsoft.com/office/drawing/2014/main" id="{E40F3C5F-9545-7C3B-CCE9-3CC06515A7D4}"/>
              </a:ext>
            </a:extLst>
          </p:cNvPr>
          <p:cNvSpPr txBox="1"/>
          <p:nvPr/>
        </p:nvSpPr>
        <p:spPr>
          <a:xfrm>
            <a:off x="317683" y="1113633"/>
            <a:ext cx="6837385" cy="5016758"/>
          </a:xfrm>
          <a:prstGeom prst="rect">
            <a:avLst/>
          </a:prstGeom>
          <a:noFill/>
        </p:spPr>
        <p:txBody>
          <a:bodyPr wrap="non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Evelyn Arevalo</a:t>
            </a:r>
          </a:p>
          <a:p>
            <a:r>
              <a:rPr lang="en-US" sz="3200" b="1" dirty="0">
                <a:latin typeface="Calibri" panose="020F0502020204030204" pitchFamily="34" charset="0"/>
                <a:ea typeface="Calibri" panose="020F0502020204030204" pitchFamily="34" charset="0"/>
                <a:cs typeface="Calibri" panose="020F0502020204030204" pitchFamily="34" charset="0"/>
              </a:rPr>
              <a:t>MEP Consultant/ID&amp;R Specialist</a:t>
            </a:r>
          </a:p>
          <a:p>
            <a:r>
              <a:rPr lang="en-US" sz="3200" b="1" dirty="0">
                <a:latin typeface="Calibri" panose="020F0502020204030204" pitchFamily="34" charset="0"/>
                <a:ea typeface="Calibri" panose="020F0502020204030204" pitchFamily="34" charset="0"/>
                <a:cs typeface="Calibri" panose="020F0502020204030204" pitchFamily="34" charset="0"/>
              </a:rPr>
              <a:t>770-540-0178</a:t>
            </a:r>
          </a:p>
          <a:p>
            <a:r>
              <a:rPr lang="en-US" sz="3200" b="1" dirty="0">
                <a:solidFill>
                  <a:schemeClr val="accent5">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ers@elevatedrecruitmentservices.com</a:t>
            </a:r>
            <a:r>
              <a:rPr lang="en-US" sz="3200" b="1" dirty="0">
                <a:solidFill>
                  <a:schemeClr val="accent5">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endParaRPr lang="en-US" sz="3200" b="1" dirty="0">
              <a:latin typeface="Calibri" panose="020F0502020204030204" pitchFamily="34" charset="0"/>
              <a:ea typeface="Calibri" panose="020F0502020204030204" pitchFamily="34" charset="0"/>
              <a:cs typeface="Calibri" panose="020F0502020204030204" pitchFamily="34" charset="0"/>
            </a:endParaRPr>
          </a:p>
          <a:p>
            <a:r>
              <a:rPr lang="en-US" sz="3200" b="1" dirty="0">
                <a:latin typeface="Calibri" panose="020F0502020204030204" pitchFamily="34" charset="0"/>
                <a:ea typeface="Calibri" panose="020F0502020204030204" pitchFamily="34" charset="0"/>
                <a:cs typeface="Calibri" panose="020F0502020204030204" pitchFamily="34" charset="0"/>
              </a:rPr>
              <a:t>Laura Lee Bernstein</a:t>
            </a:r>
          </a:p>
          <a:p>
            <a:r>
              <a:rPr lang="en-US" sz="3200" b="1" dirty="0">
                <a:latin typeface="Calibri" panose="020F0502020204030204" pitchFamily="34" charset="0"/>
                <a:ea typeface="Calibri" panose="020F0502020204030204" pitchFamily="34" charset="0"/>
                <a:cs typeface="Calibri" panose="020F0502020204030204" pitchFamily="34" charset="0"/>
              </a:rPr>
              <a:t>MEP Consultant</a:t>
            </a:r>
          </a:p>
          <a:p>
            <a:r>
              <a:rPr lang="en-US" sz="3200" b="1" dirty="0">
                <a:latin typeface="Calibri" panose="020F0502020204030204" pitchFamily="34" charset="0"/>
                <a:ea typeface="Calibri" panose="020F0502020204030204" pitchFamily="34" charset="0"/>
                <a:cs typeface="Calibri" panose="020F0502020204030204" pitchFamily="34" charset="0"/>
              </a:rPr>
              <a:t>229-815-9809</a:t>
            </a:r>
          </a:p>
          <a:p>
            <a:r>
              <a:rPr lang="en-US" sz="3200" b="1" dirty="0">
                <a:solidFill>
                  <a:schemeClr val="accent5">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bernsteinlauralee@gmail.com</a:t>
            </a:r>
            <a:r>
              <a:rPr lang="en-US" sz="3200" b="1" dirty="0">
                <a:solidFill>
                  <a:schemeClr val="accent5">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650601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2356-AF2A-3542-35A5-D6EBD003A57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0BF0B19-B876-96B7-6F68-E6BBABA1C3DB}"/>
              </a:ext>
            </a:extLst>
          </p:cNvPr>
          <p:cNvSpPr txBox="1">
            <a:spLocks/>
          </p:cNvSpPr>
          <p:nvPr/>
        </p:nvSpPr>
        <p:spPr>
          <a:xfrm>
            <a:off x="838200" y="500062"/>
            <a:ext cx="10515600"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4400" b="1" dirty="0"/>
              <a:t>Purpose of the Re-Interviews</a:t>
            </a:r>
            <a:br>
              <a:rPr lang="en-US" sz="4400" dirty="0"/>
            </a:br>
            <a:endParaRPr lang="en-US" sz="4400" dirty="0"/>
          </a:p>
        </p:txBody>
      </p:sp>
      <p:sp>
        <p:nvSpPr>
          <p:cNvPr id="5" name="Content Placeholder 2">
            <a:extLst>
              <a:ext uri="{FF2B5EF4-FFF2-40B4-BE49-F238E27FC236}">
                <a16:creationId xmlns:a16="http://schemas.microsoft.com/office/drawing/2014/main" id="{0B1C7908-73B2-E342-FF74-20114C6791A6}"/>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en-US" sz="3200" dirty="0"/>
          </a:p>
        </p:txBody>
      </p:sp>
      <p:sp>
        <p:nvSpPr>
          <p:cNvPr id="7" name="TextBox 6">
            <a:extLst>
              <a:ext uri="{FF2B5EF4-FFF2-40B4-BE49-F238E27FC236}">
                <a16:creationId xmlns:a16="http://schemas.microsoft.com/office/drawing/2014/main" id="{75B9D2EF-A831-09E4-B4E5-A8E4F9B05AA0}"/>
              </a:ext>
            </a:extLst>
          </p:cNvPr>
          <p:cNvSpPr txBox="1"/>
          <p:nvPr/>
        </p:nvSpPr>
        <p:spPr>
          <a:xfrm>
            <a:off x="838200" y="2036129"/>
            <a:ext cx="10515600" cy="3539430"/>
          </a:xfrm>
          <a:prstGeom prst="rect">
            <a:avLst/>
          </a:prstGeom>
          <a:noFill/>
        </p:spPr>
        <p:txBody>
          <a:bodyPr wrap="square">
            <a:spAutoFit/>
          </a:bodyPr>
          <a:lstStyle/>
          <a:p>
            <a:pPr marL="285750" indent="-28575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They confirm the state's eligibility determinations and the accuracy of reported migrant children’s number</a:t>
            </a:r>
          </a:p>
          <a:p>
            <a:endParaRPr lang="en-US" sz="3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They help identify and correct issues in the ID&amp;R process and, depending on the re-interview type, establish a discrepancy or defect rate for monitoring and funding purposes</a:t>
            </a:r>
          </a:p>
        </p:txBody>
      </p:sp>
      <p:pic>
        <p:nvPicPr>
          <p:cNvPr id="8" name="Picture 7" descr="A logo with a sun and book&#10;&#10;AI-generated content may be incorrect.">
            <a:extLst>
              <a:ext uri="{FF2B5EF4-FFF2-40B4-BE49-F238E27FC236}">
                <a16:creationId xmlns:a16="http://schemas.microsoft.com/office/drawing/2014/main" id="{0B009400-E5C3-E479-EAC3-DD515F298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4019597905"/>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4E1B0-E8B1-B103-E5BD-C7304DFA7B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B6A4C74-82D6-2D19-BF1D-6BC5B1F6B019}"/>
              </a:ext>
            </a:extLst>
          </p:cNvPr>
          <p:cNvSpPr txBox="1">
            <a:spLocks/>
          </p:cNvSpPr>
          <p:nvPr/>
        </p:nvSpPr>
        <p:spPr>
          <a:xfrm>
            <a:off x="438954" y="2271696"/>
            <a:ext cx="5402009"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4400" b="1" dirty="0"/>
              <a:t>How many types of re-interviews are there?</a:t>
            </a:r>
            <a:br>
              <a:rPr lang="en-US" sz="4400" dirty="0"/>
            </a:br>
            <a:endParaRPr lang="en-US" sz="4400" dirty="0"/>
          </a:p>
        </p:txBody>
      </p:sp>
      <p:sp>
        <p:nvSpPr>
          <p:cNvPr id="5" name="Content Placeholder 2">
            <a:extLst>
              <a:ext uri="{FF2B5EF4-FFF2-40B4-BE49-F238E27FC236}">
                <a16:creationId xmlns:a16="http://schemas.microsoft.com/office/drawing/2014/main" id="{92911E73-6740-6AE7-5D27-ED0D9476ABA3}"/>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en-US" sz="3200" dirty="0"/>
          </a:p>
        </p:txBody>
      </p:sp>
      <p:pic>
        <p:nvPicPr>
          <p:cNvPr id="1026" name="Picture 2" descr="Free question mark question problem illustration">
            <a:extLst>
              <a:ext uri="{FF2B5EF4-FFF2-40B4-BE49-F238E27FC236}">
                <a16:creationId xmlns:a16="http://schemas.microsoft.com/office/drawing/2014/main" id="{88542992-0CA8-ABB2-B9ED-1CBF9BA6D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875" y="1442517"/>
            <a:ext cx="6856174" cy="456866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11" descr="A logo with a sun and book&#10;&#10;AI-generated content may be incorrect.">
            <a:extLst>
              <a:ext uri="{FF2B5EF4-FFF2-40B4-BE49-F238E27FC236}">
                <a16:creationId xmlns:a16="http://schemas.microsoft.com/office/drawing/2014/main" id="{7CE3159A-1583-7B98-5D54-242F0ACAA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961554330"/>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722D3-A753-0413-C6B6-A8466874850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F1EFB42-9839-2F46-9F07-9365191D1AC2}"/>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en-US" sz="3200" dirty="0"/>
          </a:p>
        </p:txBody>
      </p:sp>
      <p:sp>
        <p:nvSpPr>
          <p:cNvPr id="3" name="TextBox 2">
            <a:extLst>
              <a:ext uri="{FF2B5EF4-FFF2-40B4-BE49-F238E27FC236}">
                <a16:creationId xmlns:a16="http://schemas.microsoft.com/office/drawing/2014/main" id="{DEA2E9F0-38A9-A04C-C464-795EE6959950}"/>
              </a:ext>
            </a:extLst>
          </p:cNvPr>
          <p:cNvSpPr txBox="1"/>
          <p:nvPr/>
        </p:nvSpPr>
        <p:spPr>
          <a:xfrm>
            <a:off x="550897" y="2397936"/>
            <a:ext cx="7522802" cy="1323439"/>
          </a:xfrm>
          <a:prstGeom prst="rect">
            <a:avLst/>
          </a:prstGeom>
          <a:noFill/>
        </p:spPr>
        <p:txBody>
          <a:bodyPr wrap="square">
            <a:spAutoFit/>
          </a:bodyPr>
          <a:lstStyle/>
          <a:p>
            <a:pPr marL="457200" indent="-457200">
              <a:buFont typeface="Arial" panose="020B0604020202020204" pitchFamily="34" charset="0"/>
              <a:buChar char="•"/>
            </a:pPr>
            <a:r>
              <a:rPr lang="en-US" sz="4000" b="1" dirty="0">
                <a:latin typeface="Calibri" panose="020F0502020204030204" pitchFamily="34" charset="0"/>
                <a:ea typeface="Calibri" panose="020F0502020204030204" pitchFamily="34" charset="0"/>
                <a:cs typeface="Calibri" panose="020F0502020204030204" pitchFamily="34" charset="0"/>
              </a:rPr>
              <a:t>Prospective</a:t>
            </a:r>
            <a:r>
              <a:rPr lang="en-US" sz="4000" dirty="0">
                <a:latin typeface="Calibri" panose="020F0502020204030204" pitchFamily="34" charset="0"/>
                <a:ea typeface="Calibri" panose="020F0502020204030204" pitchFamily="34" charset="0"/>
                <a:cs typeface="Calibri" panose="020F0502020204030204" pitchFamily="34" charset="0"/>
              </a:rPr>
              <a:t> Re-Interviewing</a:t>
            </a:r>
          </a:p>
          <a:p>
            <a:pPr marL="457200" indent="-457200">
              <a:buFont typeface="Arial" panose="020B0604020202020204" pitchFamily="34" charset="0"/>
              <a:buChar char="•"/>
            </a:pPr>
            <a:r>
              <a:rPr lang="en-US" sz="4000" b="1" dirty="0">
                <a:latin typeface="Calibri" panose="020F0502020204030204" pitchFamily="34" charset="0"/>
                <a:ea typeface="Calibri" panose="020F0502020204030204" pitchFamily="34" charset="0"/>
                <a:cs typeface="Calibri" panose="020F0502020204030204" pitchFamily="34" charset="0"/>
              </a:rPr>
              <a:t>Retrospective</a:t>
            </a:r>
            <a:r>
              <a:rPr lang="en-US" sz="4000" dirty="0">
                <a:latin typeface="Calibri" panose="020F0502020204030204" pitchFamily="34" charset="0"/>
                <a:ea typeface="Calibri" panose="020F0502020204030204" pitchFamily="34" charset="0"/>
                <a:cs typeface="Calibri" panose="020F0502020204030204" pitchFamily="34" charset="0"/>
              </a:rPr>
              <a:t> Re-interviewing</a:t>
            </a:r>
          </a:p>
        </p:txBody>
      </p:sp>
      <p:pic>
        <p:nvPicPr>
          <p:cNvPr id="12" name="Picture 11" descr="A logo with a sun and book&#10;&#10;AI-generated content may be incorrect.">
            <a:extLst>
              <a:ext uri="{FF2B5EF4-FFF2-40B4-BE49-F238E27FC236}">
                <a16:creationId xmlns:a16="http://schemas.microsoft.com/office/drawing/2014/main" id="{CA24631B-6B19-6F7C-D7D5-D5C6F7549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pic>
        <p:nvPicPr>
          <p:cNvPr id="2" name="Picture 1">
            <a:extLst>
              <a:ext uri="{FF2B5EF4-FFF2-40B4-BE49-F238E27FC236}">
                <a16:creationId xmlns:a16="http://schemas.microsoft.com/office/drawing/2014/main" id="{C49F0BCE-8EB7-1989-2FB6-14BFE663FED5}"/>
              </a:ext>
            </a:extLst>
          </p:cNvPr>
          <p:cNvPicPr>
            <a:picLocks noChangeAspect="1"/>
          </p:cNvPicPr>
          <p:nvPr/>
        </p:nvPicPr>
        <p:blipFill>
          <a:blip r:embed="rId3"/>
          <a:stretch>
            <a:fillRect/>
          </a:stretch>
        </p:blipFill>
        <p:spPr>
          <a:xfrm>
            <a:off x="7786396" y="1798492"/>
            <a:ext cx="4405604" cy="4405604"/>
          </a:xfrm>
          <a:prstGeom prst="rect">
            <a:avLst/>
          </a:prstGeom>
        </p:spPr>
      </p:pic>
      <p:sp>
        <p:nvSpPr>
          <p:cNvPr id="7" name="TextBox 6">
            <a:extLst>
              <a:ext uri="{FF2B5EF4-FFF2-40B4-BE49-F238E27FC236}">
                <a16:creationId xmlns:a16="http://schemas.microsoft.com/office/drawing/2014/main" id="{7EE40F6F-849D-BFB2-20CF-01289C250D0A}"/>
              </a:ext>
            </a:extLst>
          </p:cNvPr>
          <p:cNvSpPr txBox="1"/>
          <p:nvPr/>
        </p:nvSpPr>
        <p:spPr>
          <a:xfrm>
            <a:off x="1207536" y="502186"/>
            <a:ext cx="942936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There are two types of re-interviewing</a:t>
            </a:r>
          </a:p>
        </p:txBody>
      </p:sp>
    </p:spTree>
    <p:extLst>
      <p:ext uri="{BB962C8B-B14F-4D97-AF65-F5344CB8AC3E}">
        <p14:creationId xmlns:p14="http://schemas.microsoft.com/office/powerpoint/2010/main" val="36440869"/>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485A-F769-D823-11E7-3EEB4B26BD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76D25D1-7DAD-F50E-05AB-C25DBF4B8A13}"/>
              </a:ext>
            </a:extLst>
          </p:cNvPr>
          <p:cNvSpPr txBox="1">
            <a:spLocks/>
          </p:cNvSpPr>
          <p:nvPr/>
        </p:nvSpPr>
        <p:spPr>
          <a:xfrm>
            <a:off x="838200" y="663161"/>
            <a:ext cx="10515600" cy="13255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4400" b="1" dirty="0">
                <a:latin typeface="Calibri" panose="020F0502020204030204" pitchFamily="34" charset="0"/>
                <a:ea typeface="Calibri" panose="020F0502020204030204" pitchFamily="34" charset="0"/>
                <a:cs typeface="Calibri" panose="020F0502020204030204" pitchFamily="34" charset="0"/>
              </a:rPr>
              <a:t>Prospective re-interviews </a:t>
            </a:r>
            <a:br>
              <a:rPr lang="en-US" sz="4400" dirty="0"/>
            </a:br>
            <a:endParaRPr lang="en-US" sz="4400" dirty="0"/>
          </a:p>
        </p:txBody>
      </p:sp>
      <p:sp>
        <p:nvSpPr>
          <p:cNvPr id="5" name="Content Placeholder 2">
            <a:extLst>
              <a:ext uri="{FF2B5EF4-FFF2-40B4-BE49-F238E27FC236}">
                <a16:creationId xmlns:a16="http://schemas.microsoft.com/office/drawing/2014/main" id="{96445D35-86DA-80B8-D83D-2CEA7BE5E360}"/>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en-US" sz="3200" dirty="0"/>
          </a:p>
        </p:txBody>
      </p:sp>
      <p:sp>
        <p:nvSpPr>
          <p:cNvPr id="7" name="TextBox 6">
            <a:extLst>
              <a:ext uri="{FF2B5EF4-FFF2-40B4-BE49-F238E27FC236}">
                <a16:creationId xmlns:a16="http://schemas.microsoft.com/office/drawing/2014/main" id="{AEE22EDA-C774-7698-11CC-5A7A1878292F}"/>
              </a:ext>
            </a:extLst>
          </p:cNvPr>
          <p:cNvSpPr txBox="1"/>
          <p:nvPr/>
        </p:nvSpPr>
        <p:spPr>
          <a:xfrm>
            <a:off x="838200" y="2113906"/>
            <a:ext cx="10515600" cy="3046988"/>
          </a:xfrm>
          <a:prstGeom prst="rect">
            <a:avLst/>
          </a:prstGeom>
          <a:noFill/>
        </p:spPr>
        <p:txBody>
          <a:bodyPr wrap="square">
            <a:spAutoFit/>
          </a:bodyPr>
          <a:lstStyle/>
          <a:p>
            <a:pPr algn="l"/>
            <a:r>
              <a:rPr lang="en-US" sz="3200" b="1" dirty="0">
                <a:latin typeface="Calibri" panose="020F0502020204030204" pitchFamily="34" charset="0"/>
                <a:ea typeface="Calibri" panose="020F0502020204030204" pitchFamily="34" charset="0"/>
                <a:cs typeface="Calibri" panose="020F0502020204030204" pitchFamily="34" charset="0"/>
              </a:rPr>
              <a:t>Prospective re-interviewing </a:t>
            </a:r>
            <a:r>
              <a:rPr lang="en-US" sz="3200" dirty="0">
                <a:latin typeface="Calibri" panose="020F0502020204030204" pitchFamily="34" charset="0"/>
                <a:ea typeface="Calibri" panose="020F0502020204030204" pitchFamily="34" charset="0"/>
                <a:cs typeface="Calibri" panose="020F0502020204030204" pitchFamily="34" charset="0"/>
              </a:rPr>
              <a:t>is a process that allows states to identify problems in the early identification of families and out-of-school youth (OSY) so they can be quickly resolved. </a:t>
            </a:r>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States can use prospective reinterviewing for quality control before submission of the annual child counts.</a:t>
            </a:r>
            <a:endParaRPr lang="en-US" sz="3200" dirty="0">
              <a:latin typeface="Calibri" panose="020F0502020204030204" pitchFamily="34" charset="0"/>
              <a:ea typeface="Calibri" panose="020F0502020204030204" pitchFamily="34" charset="0"/>
              <a:cs typeface="Calibri" panose="020F0502020204030204" pitchFamily="34" charset="0"/>
            </a:endParaRPr>
          </a:p>
          <a:p>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logo with a sun and book&#10;&#10;AI-generated content may be incorrect.">
            <a:extLst>
              <a:ext uri="{FF2B5EF4-FFF2-40B4-BE49-F238E27FC236}">
                <a16:creationId xmlns:a16="http://schemas.microsoft.com/office/drawing/2014/main" id="{808036BA-DB57-97C5-74AE-1DFBE4022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252254230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0F99-0D75-6F48-29C5-BF8B7D0DC32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825DD17-39AF-97BD-9717-6DF5CED5CD80}"/>
              </a:ext>
            </a:extLst>
          </p:cNvPr>
          <p:cNvSpPr txBox="1">
            <a:spLocks/>
          </p:cNvSpPr>
          <p:nvPr/>
        </p:nvSpPr>
        <p:spPr>
          <a:xfrm>
            <a:off x="772886" y="794852"/>
            <a:ext cx="10515600" cy="1034467"/>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5400" b="1" dirty="0">
                <a:latin typeface="Calibri" panose="020F0502020204030204" pitchFamily="34" charset="0"/>
                <a:ea typeface="Calibri" panose="020F0502020204030204" pitchFamily="34" charset="0"/>
                <a:cs typeface="Calibri" panose="020F0502020204030204" pitchFamily="34" charset="0"/>
              </a:rPr>
              <a:t>Retrospective Re-interviews </a:t>
            </a:r>
            <a:br>
              <a:rPr lang="en-US" dirty="0"/>
            </a:br>
            <a:endParaRPr lang="en-US" dirty="0"/>
          </a:p>
        </p:txBody>
      </p:sp>
      <p:sp>
        <p:nvSpPr>
          <p:cNvPr id="5" name="Content Placeholder 2">
            <a:extLst>
              <a:ext uri="{FF2B5EF4-FFF2-40B4-BE49-F238E27FC236}">
                <a16:creationId xmlns:a16="http://schemas.microsoft.com/office/drawing/2014/main" id="{F09CBC77-06CF-FE5A-411E-952B6F0539A8}"/>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en-US" sz="3200" dirty="0"/>
          </a:p>
        </p:txBody>
      </p:sp>
      <p:sp>
        <p:nvSpPr>
          <p:cNvPr id="7" name="TextBox 6">
            <a:extLst>
              <a:ext uri="{FF2B5EF4-FFF2-40B4-BE49-F238E27FC236}">
                <a16:creationId xmlns:a16="http://schemas.microsoft.com/office/drawing/2014/main" id="{0034B1E9-B2A1-FF58-9D1A-5FA85227C192}"/>
              </a:ext>
            </a:extLst>
          </p:cNvPr>
          <p:cNvSpPr txBox="1"/>
          <p:nvPr/>
        </p:nvSpPr>
        <p:spPr>
          <a:xfrm>
            <a:off x="838200" y="2071397"/>
            <a:ext cx="10515600" cy="3539430"/>
          </a:xfrm>
          <a:prstGeom prst="rect">
            <a:avLst/>
          </a:prstGeom>
          <a:noFill/>
        </p:spPr>
        <p:txBody>
          <a:bodyPr wrap="square">
            <a:spAutoFit/>
          </a:bodyPr>
          <a:lstStyle/>
          <a:p>
            <a:pPr algn="l"/>
            <a:r>
              <a:rPr lang="en-US" sz="3200" b="1" dirty="0">
                <a:latin typeface="Calibri" panose="020F0502020204030204" pitchFamily="34" charset="0"/>
                <a:ea typeface="Calibri" panose="020F0502020204030204" pitchFamily="34" charset="0"/>
                <a:cs typeface="Calibri" panose="020F0502020204030204" pitchFamily="34" charset="0"/>
              </a:rPr>
              <a:t>Retrospective Re-interviewing </a:t>
            </a:r>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establishes valid and reliable defect rates that measure the quality of a state’s eligibility determinations for an entire child count year (i.e., eligibility determinations made over the course of a three-year period). Retrospective re-interviewing serves a purpose similar to a manufacturer’s product recall when a serious defect is suspected.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logo with a sun and book&#10;&#10;AI-generated content may be incorrect.">
            <a:extLst>
              <a:ext uri="{FF2B5EF4-FFF2-40B4-BE49-F238E27FC236}">
                <a16:creationId xmlns:a16="http://schemas.microsoft.com/office/drawing/2014/main" id="{DB0125A9-5C1B-87C2-C38D-76D1B2A26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Tree>
    <p:extLst>
      <p:ext uri="{BB962C8B-B14F-4D97-AF65-F5344CB8AC3E}">
        <p14:creationId xmlns:p14="http://schemas.microsoft.com/office/powerpoint/2010/main" val="161665232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sun and book&#10;&#10;AI-generated content may be incorrect.">
            <a:extLst>
              <a:ext uri="{FF2B5EF4-FFF2-40B4-BE49-F238E27FC236}">
                <a16:creationId xmlns:a16="http://schemas.microsoft.com/office/drawing/2014/main" id="{BA567A75-2D27-55BD-6973-360A22E29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774" y="-116194"/>
            <a:ext cx="1974368" cy="1558711"/>
          </a:xfrm>
          <a:prstGeom prst="rect">
            <a:avLst/>
          </a:prstGeom>
        </p:spPr>
      </p:pic>
      <p:sp>
        <p:nvSpPr>
          <p:cNvPr id="8" name="TextBox 7">
            <a:extLst>
              <a:ext uri="{FF2B5EF4-FFF2-40B4-BE49-F238E27FC236}">
                <a16:creationId xmlns:a16="http://schemas.microsoft.com/office/drawing/2014/main" id="{BCF1FE37-CF0C-0480-C39F-9BF1E9322FE3}"/>
              </a:ext>
            </a:extLst>
          </p:cNvPr>
          <p:cNvSpPr txBox="1"/>
          <p:nvPr/>
        </p:nvSpPr>
        <p:spPr>
          <a:xfrm>
            <a:off x="436205" y="577238"/>
            <a:ext cx="9536768" cy="6494085"/>
          </a:xfrm>
          <a:prstGeom prst="rect">
            <a:avLst/>
          </a:prstGeom>
          <a:noFill/>
        </p:spPr>
        <p:txBody>
          <a:bodyPr wrap="square">
            <a:spAutoFit/>
          </a:bodyPr>
          <a:lstStyle/>
          <a:p>
            <a:r>
              <a:rPr lang="en-US" sz="3200" b="1" dirty="0"/>
              <a:t>Re-interviewers should always be familiar with the following information:</a:t>
            </a:r>
          </a:p>
          <a:p>
            <a:endParaRPr lang="en-US" sz="3200" b="1" dirty="0"/>
          </a:p>
          <a:p>
            <a:pPr marL="914400" lvl="1" indent="-457200">
              <a:buFont typeface="Arial" panose="020B0604020202020204" pitchFamily="34" charset="0"/>
              <a:buChar char="•"/>
            </a:pPr>
            <a:r>
              <a:rPr lang="en-US" sz="3200" dirty="0"/>
              <a:t>Re-interview form</a:t>
            </a:r>
          </a:p>
          <a:p>
            <a:pPr marL="914400" lvl="1" indent="-457200">
              <a:buFont typeface="Arial" panose="020B0604020202020204" pitchFamily="34" charset="0"/>
              <a:buChar char="•"/>
            </a:pPr>
            <a:r>
              <a:rPr lang="en-US" sz="3200" dirty="0"/>
              <a:t>Policies adopted by the state</a:t>
            </a:r>
          </a:p>
          <a:p>
            <a:pPr marL="914400" lvl="1" indent="-457200">
              <a:buFont typeface="Arial" panose="020B0604020202020204" pitchFamily="34" charset="0"/>
              <a:buChar char="•"/>
            </a:pPr>
            <a:r>
              <a:rPr lang="en-US" sz="3200" dirty="0"/>
              <a:t>Person to contact for additional phone numbers and updated address</a:t>
            </a:r>
          </a:p>
          <a:p>
            <a:pPr marL="914400" lvl="1" indent="-457200">
              <a:buFont typeface="Arial" panose="020B0604020202020204" pitchFamily="34" charset="0"/>
              <a:buChar char="•"/>
            </a:pPr>
            <a:r>
              <a:rPr lang="en-US" sz="3200" dirty="0"/>
              <a:t>Services provided by the state</a:t>
            </a:r>
          </a:p>
          <a:p>
            <a:pPr marL="914400" lvl="1" indent="-457200">
              <a:buFont typeface="Arial" panose="020B0604020202020204" pitchFamily="34" charset="0"/>
              <a:buChar char="•"/>
            </a:pPr>
            <a:r>
              <a:rPr lang="en-US" sz="3200" dirty="0"/>
              <a:t>Resources for families</a:t>
            </a:r>
          </a:p>
          <a:p>
            <a:pPr marL="914400" lvl="1" indent="-457200">
              <a:buFont typeface="Arial" panose="020B0604020202020204" pitchFamily="34" charset="0"/>
              <a:buChar char="•"/>
            </a:pPr>
            <a:r>
              <a:rPr lang="en-US" sz="3200" dirty="0"/>
              <a:t>Crops grown in the state</a:t>
            </a:r>
          </a:p>
          <a:p>
            <a:pPr marL="914400" lvl="1" indent="-457200">
              <a:buFont typeface="Arial" panose="020B0604020202020204" pitchFamily="34" charset="0"/>
              <a:buChar char="•"/>
            </a:pPr>
            <a:r>
              <a:rPr lang="en-US" sz="3200" dirty="0"/>
              <a:t>Deadline for completing the re-interviews</a:t>
            </a:r>
          </a:p>
          <a:p>
            <a:pPr marL="914400" lvl="1" indent="-457200">
              <a:buFont typeface="Arial" panose="020B0604020202020204" pitchFamily="34" charset="0"/>
              <a:buChar char="•"/>
            </a:pPr>
            <a:endParaRPr lang="en-US" sz="3200" dirty="0"/>
          </a:p>
          <a:p>
            <a:pPr marL="914400" lvl="1"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411640559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theme/theme1.xml><?xml version="1.0" encoding="utf-8"?>
<a:theme xmlns:a="http://schemas.openxmlformats.org/drawingml/2006/main" name="ERS 1">
  <a:themeElements>
    <a:clrScheme name="ERS Colors">
      <a:dk1>
        <a:sysClr val="windowText" lastClr="000000"/>
      </a:dk1>
      <a:lt1>
        <a:sysClr val="window" lastClr="FFFFFF"/>
      </a:lt1>
      <a:dk2>
        <a:srgbClr val="0E2841"/>
      </a:dk2>
      <a:lt2>
        <a:srgbClr val="F2F2F2"/>
      </a:lt2>
      <a:accent1>
        <a:srgbClr val="0C223D"/>
      </a:accent1>
      <a:accent2>
        <a:srgbClr val="EEB336"/>
      </a:accent2>
      <a:accent3>
        <a:srgbClr val="DD922E"/>
      </a:accent3>
      <a:accent4>
        <a:srgbClr val="EA642F"/>
      </a:accent4>
      <a:accent5>
        <a:srgbClr val="0C223D"/>
      </a:accent5>
      <a:accent6>
        <a:srgbClr val="17405A"/>
      </a:accent6>
      <a:hlink>
        <a:srgbClr val="4784A3"/>
      </a:hlink>
      <a:folHlink>
        <a:srgbClr val="15608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S 1" id="{E9BC7906-1904-45EE-871A-F6BBF5896FC4}" vid="{FB3AD493-EB07-4BFE-A197-6A33FE05DF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ERS 1</Template>
  <TotalTime>1566</TotalTime>
  <Words>943</Words>
  <Application>Microsoft Office PowerPoint</Application>
  <PresentationFormat>Widescreen</PresentationFormat>
  <Paragraphs>101</Paragraphs>
  <Slides>32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Calibri</vt:lpstr>
      <vt:lpstr>Calibri (Bold)</vt:lpstr>
      <vt:lpstr>Marker Notes</vt:lpstr>
      <vt:lpstr>ERS 1</vt:lpstr>
      <vt:lpstr>Best Practices for Conducting Re-Interviews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recommended number of attempts for conducting phone re-interviews?</vt:lpstr>
      <vt:lpstr>PowerPoint Presentation</vt:lpstr>
      <vt:lpstr>Can the re-interview form be filled out before conducting the re-interview?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Evelyn Arevalo</dc:creator>
  <cp:lastModifiedBy>Evelyn Arevalo</cp:lastModifiedBy>
  <cp:revision>6</cp:revision>
  <dcterms:created xsi:type="dcterms:W3CDTF">2024-12-29T17:44:00Z</dcterms:created>
  <dcterms:modified xsi:type="dcterms:W3CDTF">2025-04-18T17:43:54Z</dcterms:modified>
</cp:coreProperties>
</file>