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5"/>
  </p:notesMasterIdLst>
  <p:sldIdLst>
    <p:sldId id="256" r:id="rId2"/>
    <p:sldId id="305" r:id="rId3"/>
    <p:sldId id="260" r:id="rId4"/>
    <p:sldId id="315" r:id="rId5"/>
    <p:sldId id="258" r:id="rId6"/>
    <p:sldId id="316" r:id="rId7"/>
    <p:sldId id="310" r:id="rId8"/>
    <p:sldId id="261" r:id="rId9"/>
    <p:sldId id="311" r:id="rId10"/>
    <p:sldId id="303" r:id="rId11"/>
    <p:sldId id="262" r:id="rId12"/>
    <p:sldId id="263" r:id="rId13"/>
    <p:sldId id="309" r:id="rId14"/>
    <p:sldId id="264" r:id="rId15"/>
    <p:sldId id="312" r:id="rId16"/>
    <p:sldId id="306" r:id="rId17"/>
    <p:sldId id="313" r:id="rId18"/>
    <p:sldId id="291" r:id="rId19"/>
    <p:sldId id="266" r:id="rId20"/>
    <p:sldId id="267" r:id="rId21"/>
    <p:sldId id="314" r:id="rId22"/>
    <p:sldId id="265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4052B3-FD1C-41BF-87D2-914475F38629}" v="215" dt="2025-03-17T17:38:59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E3CC0-4081-48CE-8466-22EF9176932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7CE9E-8174-4346-8DEF-843854E1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The Need for Braided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Migrant Education Programs (MEPs) face limited resources and growing student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Fragmented funding streams create inefficiencies.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Braided funding allows multiple funding sources to work together without losing accountability.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7CE9E-8174-4346-8DEF-843854E1F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7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Benefits of Braided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Maximizes available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Reduces duplication of services.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Supports sustainability of critical migrant programs.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Encourages cross-agency and cross-department collaboration.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7CE9E-8174-4346-8DEF-843854E1F3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Braided vs. Blended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Braided = Maintain separate accounting, shared program goals.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Blended = Pooled funds, fewer restrictions, but less tracking detail.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Braiding is often preferred for programs like Title I, Part C due to accountability requirements.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7CE9E-8174-4346-8DEF-843854E1F3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5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Steps to Implement Braided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Conduct financial mapping.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Align funding streams with common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a braiding strategy that includes clear budgeting and tracking.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Ensure compliance with federal, state, and local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Monitor impact and adjust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7CE9E-8174-4346-8DEF-843854E1F3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Steps to Implement Braided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Conduct financial mapping.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Align funding streams with common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a braiding strategy that includes clear budgeting and tracking.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Ensure compliance with federal, state, and local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Monitor impact and adjust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7CE9E-8174-4346-8DEF-843854E1F3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Steps to Implement Braided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Conduct financial mapping.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Align funding streams with common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a braiding strategy that includes clear budgeting and tracking.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Ensure compliance with federal, state, and local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Monitor impact and adjust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7CE9E-8174-4346-8DEF-843854E1F3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1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Steps to Implement Braided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Conduct financial mapping.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Align funding streams with common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a braiding strategy that includes clear budgeting and tracking.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Ensure compliance with federal, state, and local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Monitor impact and adjust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7CE9E-8174-4346-8DEF-843854E1F3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0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2558-5160-D117-42AF-61962CDF6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D99BA-BE1C-7598-EC29-981FD42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4C5E-7280-6BD3-64ED-C5CBA9A6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73D9-6118-4517-9A5F-E4ADBFD78AE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8CAAE-852C-FA87-CAE7-6B231E75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29740-EDC6-F848-7B1A-6BDD7E64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849-75EE-488F-B1CB-736FEFB36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2070D2-0EF5-260A-7879-B7C727325D2C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A333C-A97C-64DF-F036-1CCB6A40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9F88-63B4-F886-D949-2AF76712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95936-2D13-6C32-C40C-AEFF5A53A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27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6DB4DB-0000-643B-9563-08D8C0233CBA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788A4-C3D6-4E35-5B15-E52C1481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025AF-27C4-7F66-41D0-31D7B3E0A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724B2-29CD-96C2-61F7-A680AEA10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8E019-C39A-B377-BA62-42D94DD7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73D9-6118-4517-9A5F-E4ADBFD78AE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E17A3-EAD3-1E41-B724-1D00EFB4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173EF-5092-D902-2C95-C30A0241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849-75EE-488F-B1CB-736FEFB36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B62C9B-6971-79E4-FB00-F3341577AA52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F0F16-BF08-09DB-9889-A914508C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C0B2F-3AF1-23FA-3D02-514434FDF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D47C6-12EA-A78E-121E-E64DC509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73D9-6118-4517-9A5F-E4ADBFD78AE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95937-A266-6F65-7F3C-8ED4A482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C16A7-0D38-FE9C-D022-F55B0E3D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849-75EE-488F-B1CB-736FEFB36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17F203-816F-6560-84A9-3D9EB5A03A22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0F565-7811-CBD0-29F7-C1AF15100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E5D2B-C2E8-3978-F4D9-FDA154166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B75FA-F753-30B3-C761-7205A9FF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73D9-6118-4517-9A5F-E4ADBFD78AE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F8B19-EC2A-0A1B-8CEB-2E021AA3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20BC7-E401-F01F-C4CC-EB00A807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849-75EE-488F-B1CB-736FEFB36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0">
              <a:schemeClr val="bg1"/>
            </a:gs>
            <a:gs pos="100000">
              <a:srgbClr val="00204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7C44CD-1B5D-0021-05D7-0D44234E0A9F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2558-5160-D117-42AF-61962CDF6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D99BA-BE1C-7598-EC29-981FD42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logo with a sun and book&#10;&#10;Description automatically generated">
            <a:extLst>
              <a:ext uri="{FF2B5EF4-FFF2-40B4-BE49-F238E27FC236}">
                <a16:creationId xmlns:a16="http://schemas.microsoft.com/office/drawing/2014/main" id="{763015D6-2240-7931-40B6-E3D0DB2E0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81" y="4916760"/>
            <a:ext cx="2765437" cy="21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5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97915B-50E3-7469-4DAB-C87DEE8285CB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42558-5160-D117-42AF-61962CDF6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D99BA-BE1C-7598-EC29-981FD42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logo with a sun and book&#10;&#10;Description automatically generated">
            <a:extLst>
              <a:ext uri="{FF2B5EF4-FFF2-40B4-BE49-F238E27FC236}">
                <a16:creationId xmlns:a16="http://schemas.microsoft.com/office/drawing/2014/main" id="{73C45682-E6A2-4AD5-175A-2D700E460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03" y="3781803"/>
            <a:ext cx="4220994" cy="33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BDA3C7-0A5B-12D4-77C4-02E11D59E053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F15EF-757B-3F69-7F77-601A54F0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8D9A-98BC-972E-99A7-CB630CAD8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40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EB9B1D-F15B-B49F-3C82-0D4FA34A8FAD}"/>
              </a:ext>
            </a:extLst>
          </p:cNvPr>
          <p:cNvSpPr/>
          <p:nvPr/>
        </p:nvSpPr>
        <p:spPr>
          <a:xfrm>
            <a:off x="0" y="9730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6D6E7-434E-E58E-3E50-E7DC2FBE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426FE-7D6C-EBDD-CC26-E00FDF4F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83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9C38F34-1BD5-A28B-C2B2-23DD34BE2A6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BAABB-2887-2D7C-56FA-F483D0B7F927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3C321-DEBF-C461-2A95-C7ABE0AE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E5908-0C11-998A-BA34-6962E0178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B84EE-895E-9992-445B-9EA0D9747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489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2C7E42-79BB-CE66-D217-C89E0F8D0EA2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F824A-BB1E-71DF-0EED-EF4A882C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10E72-2231-7E25-43F3-80D89068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DB0C6-BD3B-4919-DAB9-2B7B319A2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D22EB-7FD3-F9D9-8BD8-661C814B0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41DA3-E0E9-CD8A-AB70-AC642FBD1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46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AD7526-63D9-9E09-AD30-589A3934C032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4D9E1-8A93-9CBC-4F76-CC33C57D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3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D786C1-C14E-9C6F-4B4A-1D40809AE526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2B6082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89CA7-44BC-CB46-CD4F-5E8178A0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4F948-0F64-0565-2675-29E90A1A0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23646-5929-4527-CC97-E8C01144B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173D9-6118-4517-9A5F-E4ADBFD78AE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1E55D-766D-31B7-E572-722F33CB0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0EF2-C6C9-F97F-692C-3C6689EE6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07849-75EE-488F-B1CB-736FEFB36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bernsteinlauralee@gmail.com" TargetMode="External"/><Relationship Id="rId4" Type="http://schemas.openxmlformats.org/officeDocument/2006/relationships/hyperlink" Target="mailto:ers@elevatedrecruitmentservice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5A35-9708-1482-1B91-705329466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166" y="167951"/>
            <a:ext cx="10465839" cy="3391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Weaving Opportunities: Braided Funding Strategies to Maximize Impact in Title I, Part C Programs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24361-00DA-C1EF-219C-40F4E7F8346E}"/>
              </a:ext>
            </a:extLst>
          </p:cNvPr>
          <p:cNvSpPr txBox="1"/>
          <p:nvPr/>
        </p:nvSpPr>
        <p:spPr>
          <a:xfrm>
            <a:off x="211489" y="3276842"/>
            <a:ext cx="11915191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Laura Lee Bernstein and Evelyn Arevalo  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Consultants for Elevated Recruitment Services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F07E6-43A9-7DB7-E16B-CF5D59EE8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B3060D-A37F-F1F9-19BD-834278539650}"/>
              </a:ext>
            </a:extLst>
          </p:cNvPr>
          <p:cNvSpPr txBox="1">
            <a:spLocks/>
          </p:cNvSpPr>
          <p:nvPr/>
        </p:nvSpPr>
        <p:spPr>
          <a:xfrm>
            <a:off x="838200" y="420139"/>
            <a:ext cx="10515600" cy="1240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Key Funding Sources for MEPs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B2DD44-0122-2558-743F-D5B9B41E01CA}"/>
              </a:ext>
            </a:extLst>
          </p:cNvPr>
          <p:cNvSpPr txBox="1">
            <a:spLocks/>
          </p:cNvSpPr>
          <p:nvPr/>
        </p:nvSpPr>
        <p:spPr>
          <a:xfrm>
            <a:off x="946356" y="1655647"/>
            <a:ext cx="7293077" cy="47822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lang="en-US" sz="3000" b="1" dirty="0"/>
            </a:br>
            <a:r>
              <a:rPr lang="en-US" sz="3000" b="1" dirty="0"/>
              <a:t>IDEA (Individuals with Disabilities Education Act)</a:t>
            </a:r>
            <a:r>
              <a:rPr lang="en-US" sz="3000" dirty="0"/>
              <a:t> – Support for migrant students with disabilities</a:t>
            </a:r>
          </a:p>
          <a:p>
            <a:pPr>
              <a:lnSpc>
                <a:spcPct val="100000"/>
              </a:lnSpc>
            </a:pPr>
            <a:r>
              <a:rPr lang="en-US" sz="3000" b="1" dirty="0"/>
              <a:t>Carl D. Perkins Act </a:t>
            </a:r>
            <a:r>
              <a:rPr lang="en-US" sz="3000" dirty="0"/>
              <a:t>– Career and Technical Education (CTE)</a:t>
            </a:r>
          </a:p>
          <a:p>
            <a:pPr>
              <a:lnSpc>
                <a:spcPct val="100000"/>
              </a:lnSpc>
            </a:pPr>
            <a:r>
              <a:rPr lang="en-US" sz="3000" b="1" dirty="0"/>
              <a:t>McKinney-Vento Act </a:t>
            </a:r>
            <a:r>
              <a:rPr lang="en-US" sz="3000" dirty="0"/>
              <a:t>– Support for homeless migrant students</a:t>
            </a:r>
          </a:p>
          <a:p>
            <a:pPr>
              <a:lnSpc>
                <a:spcPct val="100000"/>
              </a:lnSpc>
            </a:pPr>
            <a:endParaRPr lang="en-US" sz="30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3000" dirty="0"/>
          </a:p>
        </p:txBody>
      </p:sp>
      <p:pic>
        <p:nvPicPr>
          <p:cNvPr id="2" name="Picture 1" descr="A logo with a sun and book&#10;&#10;AI-generated content may be incorrect.">
            <a:extLst>
              <a:ext uri="{FF2B5EF4-FFF2-40B4-BE49-F238E27FC236}">
                <a16:creationId xmlns:a16="http://schemas.microsoft.com/office/drawing/2014/main" id="{B38B9C7D-FF5B-0EBF-2611-3F4C4F1C2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pic>
        <p:nvPicPr>
          <p:cNvPr id="4" name="Content Placeholder 4" descr="Growing money">
            <a:extLst>
              <a:ext uri="{FF2B5EF4-FFF2-40B4-BE49-F238E27FC236}">
                <a16:creationId xmlns:a16="http://schemas.microsoft.com/office/drawing/2014/main" id="{9172DFC7-C2AE-400E-8E26-96A8030A9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r="3221" b="1"/>
          <a:stretch/>
        </p:blipFill>
        <p:spPr>
          <a:xfrm>
            <a:off x="7959012" y="2560454"/>
            <a:ext cx="3985987" cy="29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sun and book&#10;&#10;AI-generated content may be incorrect.">
            <a:extLst>
              <a:ext uri="{FF2B5EF4-FFF2-40B4-BE49-F238E27FC236}">
                <a16:creationId xmlns:a16="http://schemas.microsoft.com/office/drawing/2014/main" id="{0EB98439-8C54-75C7-BAB0-9BBE88902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76C6A13-EFC8-DF5F-4565-B4DAA9CB9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5A25567-31DA-FB37-5BED-21E51FC9891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15339" y="1184488"/>
            <a:ext cx="6876661" cy="261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CDD02-B992-82C6-682B-AC8F753C2E79}"/>
              </a:ext>
            </a:extLst>
          </p:cNvPr>
          <p:cNvSpPr txBox="1">
            <a:spLocks/>
          </p:cNvSpPr>
          <p:nvPr/>
        </p:nvSpPr>
        <p:spPr>
          <a:xfrm>
            <a:off x="838200" y="3822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Key Funding Sources for MEPs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46D037-0FDE-B7E5-D143-788DACC18452}"/>
              </a:ext>
            </a:extLst>
          </p:cNvPr>
          <p:cNvSpPr txBox="1">
            <a:spLocks/>
          </p:cNvSpPr>
          <p:nvPr/>
        </p:nvSpPr>
        <p:spPr>
          <a:xfrm>
            <a:off x="646145" y="1558711"/>
            <a:ext cx="1089971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/>
              <a:t>2. State and Local Funds: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State education grants for underserved student populations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Local district funding allocations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 Community Based Organization funding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/>
              <a:t>3. Private and Philanthropic Funds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Corporate sponsorships for MEPs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Non-profit grants (e.g., scholarships, mental health support, technology access)</a:t>
            </a:r>
          </a:p>
          <a:p>
            <a:pPr lvl="1">
              <a:lnSpc>
                <a:spcPct val="1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2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69F7-16B1-5903-CE47-8F04E2FE8836}"/>
              </a:ext>
            </a:extLst>
          </p:cNvPr>
          <p:cNvSpPr txBox="1">
            <a:spLocks/>
          </p:cNvSpPr>
          <p:nvPr/>
        </p:nvSpPr>
        <p:spPr>
          <a:xfrm>
            <a:off x="1293213" y="568631"/>
            <a:ext cx="9605574" cy="10503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Implementing Braided Funding in MEPs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736-D599-AC65-C014-DFB44D129A22}"/>
              </a:ext>
            </a:extLst>
          </p:cNvPr>
          <p:cNvSpPr txBox="1">
            <a:spLocks/>
          </p:cNvSpPr>
          <p:nvPr/>
        </p:nvSpPr>
        <p:spPr>
          <a:xfrm>
            <a:off x="847530" y="2303850"/>
            <a:ext cx="7155426" cy="1603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/>
              <a:t>Step-by-Step Process for Coordinating Funds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Ensuring Fiscal Accountability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Best Practices for Sustainability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4" name="Picture 3" descr="A logo with a sun and book&#10;&#10;AI-generated content may be incorrect.">
            <a:extLst>
              <a:ext uri="{FF2B5EF4-FFF2-40B4-BE49-F238E27FC236}">
                <a16:creationId xmlns:a16="http://schemas.microsoft.com/office/drawing/2014/main" id="{F0FC6F4D-7F46-9529-2B43-2C7C00DD7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pic>
        <p:nvPicPr>
          <p:cNvPr id="6" name="Picture 5" descr="A pile of white paper with black text&#10;&#10;AI-generated content may be incorrect.">
            <a:extLst>
              <a:ext uri="{FF2B5EF4-FFF2-40B4-BE49-F238E27FC236}">
                <a16:creationId xmlns:a16="http://schemas.microsoft.com/office/drawing/2014/main" id="{B63721D6-DFB0-3A42-1EC4-329602C27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37" y="2172007"/>
            <a:ext cx="5535063" cy="40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92F16-AA86-ECA1-4F6F-6A830638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E152-650E-D6B3-3A84-4993ADEE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463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/>
              <a:t>Steps for Implementing Braided Funding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F941B8-A829-E9E4-0BD3-E18B2584B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535"/>
            <a:ext cx="11277403" cy="45939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/>
              <a:t>Identify Available Funding Streams</a:t>
            </a:r>
            <a:r>
              <a:rPr lang="en-US" sz="3200" dirty="0"/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/>
              <a:t>Conduct a financial mapping exercise to determine what funds can be leveraged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/>
              <a:t>Determine Overlapping Goals &amp; Allowable Uses</a:t>
            </a:r>
            <a:r>
              <a:rPr lang="en-US" sz="3200" dirty="0"/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/>
              <a:t>Align funding sources based on common program objectives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3200" b="1" dirty="0"/>
              <a:t>Develop a Braiding Strategy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/>
              <a:t>Created a budget framework that tracks funds separately but integrates service delivery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</p:txBody>
      </p:sp>
      <p:pic>
        <p:nvPicPr>
          <p:cNvPr id="3" name="Picture 2" descr="A logo with a sun and book&#10;&#10;AI-generated content may be incorrect.">
            <a:extLst>
              <a:ext uri="{FF2B5EF4-FFF2-40B4-BE49-F238E27FC236}">
                <a16:creationId xmlns:a16="http://schemas.microsoft.com/office/drawing/2014/main" id="{FF2ADD11-8FE1-3FBD-EBD5-BC315968B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8489-E2E8-F361-5EB4-6C0A9029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3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/>
              <a:t>Steps for Implementing Braided Funding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BF5A16-47C3-0D2C-755F-B4E8C8A5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39" y="1526991"/>
            <a:ext cx="11023922" cy="50812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4. Ensure Compliance &amp; Accountability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/>
              <a:t>Maintain separate reporting for each funding source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/>
              <a:t>Ensure programs adhere to federal, state, and local regulations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5</a:t>
            </a:r>
            <a:r>
              <a:rPr lang="en-US" sz="3200" dirty="0"/>
              <a:t>.  </a:t>
            </a:r>
            <a:r>
              <a:rPr lang="en-US" sz="3200" b="1" dirty="0"/>
              <a:t>Monitor and evaluate effectiveness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/>
              <a:t>Continuously assess how braided funding impacts migrant student outcomes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3" name="Picture 2" descr="A logo with a sun and book&#10;&#10;AI-generated content may be incorrect.">
            <a:extLst>
              <a:ext uri="{FF2B5EF4-FFF2-40B4-BE49-F238E27FC236}">
                <a16:creationId xmlns:a16="http://schemas.microsoft.com/office/drawing/2014/main" id="{EF1B5224-E624-52A4-7B3C-C51E80D6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F24A1-4B83-6167-9687-08AFDF80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sun and book&#10;&#10;AI-generated content may be incorrect.">
            <a:extLst>
              <a:ext uri="{FF2B5EF4-FFF2-40B4-BE49-F238E27FC236}">
                <a16:creationId xmlns:a16="http://schemas.microsoft.com/office/drawing/2014/main" id="{EA97BDF3-437C-011A-E659-CA384CA35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1BDC74B-C39B-DD62-F09E-D9D016E57AD7}"/>
              </a:ext>
            </a:extLst>
          </p:cNvPr>
          <p:cNvSpPr txBox="1">
            <a:spLocks/>
          </p:cNvSpPr>
          <p:nvPr/>
        </p:nvSpPr>
        <p:spPr>
          <a:xfrm>
            <a:off x="2555830" y="396873"/>
            <a:ext cx="70803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Best Practices for Braiding Title I, Part C Funds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27CC366-1FAE-06DA-58C8-D93F50F4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76" y="2141870"/>
            <a:ext cx="1100382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200" b="1" dirty="0"/>
              <a:t>Maximizing Impact While Ensuring Compliance</a:t>
            </a:r>
            <a:r>
              <a:rPr lang="en-US" altLang="en-US" sz="3200" dirty="0"/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/>
              <a:t>Clearly document how funds are used for </a:t>
            </a:r>
            <a:r>
              <a:rPr lang="en-US" altLang="en-US" sz="3200" b="1" dirty="0"/>
              <a:t>intended purposes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/>
              <a:t>Avoid duplication of services by coordinating with other departments </a:t>
            </a:r>
            <a:br>
              <a:rPr lang="en-US" altLang="en-US" sz="3200" dirty="0"/>
            </a:br>
            <a:endParaRPr lang="en-US" altLang="en-US" sz="3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200" b="1" dirty="0"/>
              <a:t>Leveraging Cross-Agency Collaboration</a:t>
            </a:r>
            <a:r>
              <a:rPr lang="en-US" altLang="en-US" sz="3200" dirty="0"/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/>
              <a:t>Partner with state and local agencies to align services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/>
              <a:t>Establish formal agreements (MOUs) to ensure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3594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BFE87-F618-692F-C5B1-F96E0B641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sun and book&#10;&#10;AI-generated content may be incorrect.">
            <a:extLst>
              <a:ext uri="{FF2B5EF4-FFF2-40B4-BE49-F238E27FC236}">
                <a16:creationId xmlns:a16="http://schemas.microsoft.com/office/drawing/2014/main" id="{17C4E63B-4CA7-1764-9C59-F2CB63804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57F9FD1-9F34-48DE-8847-05A90CE4CC83}"/>
              </a:ext>
            </a:extLst>
          </p:cNvPr>
          <p:cNvSpPr txBox="1">
            <a:spLocks/>
          </p:cNvSpPr>
          <p:nvPr/>
        </p:nvSpPr>
        <p:spPr>
          <a:xfrm>
            <a:off x="2518854" y="425070"/>
            <a:ext cx="715429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Best Practices for Braiding Title I, Part C Funds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DB7944B-F6EE-E5CF-6B6F-B43971C57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60" y="1785946"/>
            <a:ext cx="7154291" cy="478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lang="en-US" sz="3200" b="1" dirty="0"/>
            </a:br>
            <a:r>
              <a:rPr lang="en-US" sz="3200" b="1" dirty="0"/>
              <a:t>Building Capacity Among Staff &amp; Stakeholders</a:t>
            </a:r>
            <a:r>
              <a:rPr lang="en-US" sz="32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Provide training on </a:t>
            </a:r>
            <a:r>
              <a:rPr lang="en-US" sz="3200" b="1" dirty="0"/>
              <a:t>funding regulations and reporting requirements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Foster a culture of </a:t>
            </a:r>
            <a:r>
              <a:rPr lang="en-US" sz="3200" b="1" dirty="0"/>
              <a:t>resource-sharing and collaboration</a:t>
            </a:r>
            <a:endParaRPr lang="en-US" sz="3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3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200" dirty="0"/>
          </a:p>
        </p:txBody>
      </p:sp>
      <p:pic>
        <p:nvPicPr>
          <p:cNvPr id="6146" name="Picture 2" descr="Free man teacher training vector">
            <a:extLst>
              <a:ext uri="{FF2B5EF4-FFF2-40B4-BE49-F238E27FC236}">
                <a16:creationId xmlns:a16="http://schemas.microsoft.com/office/drawing/2014/main" id="{1F20304A-1CC6-21FA-992D-259F743B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04" y="2365739"/>
            <a:ext cx="4579758" cy="310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22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2EEFB-E864-FFBA-1164-36A69ECB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sun and book&#10;&#10;AI-generated content may be incorrect.">
            <a:extLst>
              <a:ext uri="{FF2B5EF4-FFF2-40B4-BE49-F238E27FC236}">
                <a16:creationId xmlns:a16="http://schemas.microsoft.com/office/drawing/2014/main" id="{31DEE7AA-11DF-A095-5B3C-5812BB3B5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3B3BE-0138-98B0-B9B6-DBF840D1149A}"/>
              </a:ext>
            </a:extLst>
          </p:cNvPr>
          <p:cNvSpPr txBox="1">
            <a:spLocks/>
          </p:cNvSpPr>
          <p:nvPr/>
        </p:nvSpPr>
        <p:spPr>
          <a:xfrm>
            <a:off x="838200" y="28114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Case Studies &amp; Success Stories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B8B0932-320F-0E0B-156A-60AF80268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12" y="1507831"/>
            <a:ext cx="1057251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200" b="1" dirty="0"/>
              <a:t>Example 1: Title I, Part C + Title III for English Learner Support</a:t>
            </a:r>
            <a:r>
              <a:rPr lang="en-US" altLang="en-US" sz="3200" dirty="0"/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200" dirty="0"/>
              <a:t>Used braided funding to </a:t>
            </a:r>
            <a:r>
              <a:rPr lang="en-US" altLang="en-US" sz="3200" b="1" dirty="0"/>
              <a:t>expand bilingual tutoring services</a:t>
            </a:r>
            <a:r>
              <a:rPr lang="en-US" altLang="en-US" sz="3200" dirty="0"/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200" dirty="0"/>
              <a:t>Combined resources to provide </a:t>
            </a:r>
            <a:r>
              <a:rPr lang="en-US" altLang="en-US" sz="3200" b="1" dirty="0"/>
              <a:t>culturally relevant curriculum materials</a:t>
            </a:r>
            <a:r>
              <a:rPr lang="en-US" altLang="en-US" sz="3200" dirty="0"/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200" b="1" dirty="0"/>
              <a:t>Example 2: McKinney-Vento + Title I, Part C for Homeless Migrant Students</a:t>
            </a:r>
            <a:r>
              <a:rPr lang="en-US" altLang="en-US" sz="3200" dirty="0"/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200" dirty="0"/>
              <a:t>Leveraged both funding streams to provide </a:t>
            </a:r>
            <a:r>
              <a:rPr lang="en-US" altLang="en-US" sz="3200" b="1" dirty="0"/>
              <a:t>housing support and educational stability</a:t>
            </a:r>
          </a:p>
        </p:txBody>
      </p:sp>
    </p:spTree>
    <p:extLst>
      <p:ext uri="{BB962C8B-B14F-4D97-AF65-F5344CB8AC3E}">
        <p14:creationId xmlns:p14="http://schemas.microsoft.com/office/powerpoint/2010/main" val="10524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E49B8-725F-DF05-DAF6-BD9A7CF7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sun and book&#10;&#10;AI-generated content may be incorrect.">
            <a:extLst>
              <a:ext uri="{FF2B5EF4-FFF2-40B4-BE49-F238E27FC236}">
                <a16:creationId xmlns:a16="http://schemas.microsoft.com/office/drawing/2014/main" id="{FF14FE9B-4E1C-13C1-6519-190DA3C9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AED59-64C1-54FE-6172-6A10848A90F3}"/>
              </a:ext>
            </a:extLst>
          </p:cNvPr>
          <p:cNvSpPr txBox="1">
            <a:spLocks/>
          </p:cNvSpPr>
          <p:nvPr/>
        </p:nvSpPr>
        <p:spPr>
          <a:xfrm>
            <a:off x="838200" y="6099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Case Studies &amp; Success Stories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2608126-12EA-3142-E1A6-1DE27E4E8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90" y="2405115"/>
            <a:ext cx="76954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 dirty="0"/>
              <a:t>Example 3: Perkins CTE + Title I, Part C for Career Readiness</a:t>
            </a:r>
            <a:r>
              <a:rPr lang="en-US" sz="3200" dirty="0"/>
              <a:t> Offered </a:t>
            </a:r>
            <a:r>
              <a:rPr lang="en-US" sz="3200" b="1" dirty="0"/>
              <a:t>technical training programs</a:t>
            </a:r>
            <a:r>
              <a:rPr lang="en-US" sz="3200" dirty="0"/>
              <a:t> and workforce certifications for high school migrant students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3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25A83-47BF-4052-D196-DA69F3380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62" y="2168690"/>
            <a:ext cx="5470974" cy="3580016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61406746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71A7-010B-81C4-188D-8B3E8A87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47" y="667684"/>
            <a:ext cx="8101305" cy="9622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/>
              <a:t>Common Challenges &amp; Solutions in Braided Funding</a:t>
            </a:r>
            <a:br>
              <a:rPr lang="en-US" sz="4400" b="1" dirty="0"/>
            </a:b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91A89-8407-5675-EDCB-A3A755C266A1}"/>
              </a:ext>
            </a:extLst>
          </p:cNvPr>
          <p:cNvSpPr txBox="1"/>
          <p:nvPr/>
        </p:nvSpPr>
        <p:spPr>
          <a:xfrm>
            <a:off x="600659" y="1817366"/>
            <a:ext cx="1151669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Challenge: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Navigating Complex Regulations</a:t>
            </a:r>
            <a:b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Provide ongoing training on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allowable uses and compliance requirements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Challenge: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Managing Multiple Reporting Requirements</a:t>
            </a:r>
            <a:b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 a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centralized tracking system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fund utilization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Challenge: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Ensuring Sustainable Funding</a:t>
            </a:r>
            <a:b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lang="en-US" sz="32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long-term commitments from federal, state, and private sources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logo with a sun and book&#10;&#10;AI-generated content may be incorrect.">
            <a:extLst>
              <a:ext uri="{FF2B5EF4-FFF2-40B4-BE49-F238E27FC236}">
                <a16:creationId xmlns:a16="http://schemas.microsoft.com/office/drawing/2014/main" id="{BF6A64AB-CBD2-130C-EDBC-8A8BAD897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39941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F261DE-CAD8-0626-2645-5B2220FC57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/>
              <a:t>Session Objectives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071B3A-58E8-C395-2AA0-A7101C03997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3200" dirty="0"/>
              <a:t>Understanding braided funding and its role in Migrant Education Programs (MEP)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Exploring strategies for leveraging multiple funding sources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Ensuring compliance with federal, state, and local funding guidelines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2" name="Picture 1" descr="A logo with a sun and book&#10;&#10;AI-generated content may be incorrect.">
            <a:extLst>
              <a:ext uri="{FF2B5EF4-FFF2-40B4-BE49-F238E27FC236}">
                <a16:creationId xmlns:a16="http://schemas.microsoft.com/office/drawing/2014/main" id="{34632AFB-95B9-F756-8A66-AF1965700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833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A1699-1A27-78F5-7BC4-50AD6B8A6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04B8-8223-F1CC-9931-807D89EE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38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/>
              <a:t>Tools &amp; Resources for Effective Braiding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0331891-3253-19FD-9145-B07DDB2F6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25786"/>
            <a:ext cx="801655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Funding Mapping Templates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Guidance Documents from the U.S. Department of Education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Data Management &amp; Budget Tracking Software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Professional Learning Networks (PLNs) for Braided Funding Strategies </a:t>
            </a:r>
          </a:p>
        </p:txBody>
      </p:sp>
      <p:pic>
        <p:nvPicPr>
          <p:cNvPr id="4" name="Picture 3" descr="A logo with a sun and book&#10;&#10;AI-generated content may be incorrect.">
            <a:extLst>
              <a:ext uri="{FF2B5EF4-FFF2-40B4-BE49-F238E27FC236}">
                <a16:creationId xmlns:a16="http://schemas.microsoft.com/office/drawing/2014/main" id="{C63582D2-DCA8-0866-0C2D-ABC9A0E65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pic>
        <p:nvPicPr>
          <p:cNvPr id="7172" name="Picture 4" descr="tools and resources">
            <a:extLst>
              <a:ext uri="{FF2B5EF4-FFF2-40B4-BE49-F238E27FC236}">
                <a16:creationId xmlns:a16="http://schemas.microsoft.com/office/drawing/2014/main" id="{C2C8B63A-B481-5F7D-E006-879EE226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9" y="1923836"/>
            <a:ext cx="4075748" cy="407574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8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7E9E4-077F-2A41-D151-A2645048F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3438-915F-750E-73D0-F1B04FC2E8D9}"/>
              </a:ext>
            </a:extLst>
          </p:cNvPr>
          <p:cNvSpPr txBox="1">
            <a:spLocks/>
          </p:cNvSpPr>
          <p:nvPr/>
        </p:nvSpPr>
        <p:spPr>
          <a:xfrm>
            <a:off x="1443132" y="330730"/>
            <a:ext cx="930573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Future Directions for Braided Funding in MEP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EEB088-C7D0-1BA6-CD8F-83BA79FD0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96" y="2055522"/>
            <a:ext cx="767809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/>
              <a:t>Expanding Digital Tools for Financial Tracking &amp; Program Evaluation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/>
              <a:t>Increased Federal &amp; State Alignment for Simplified Reporting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/>
              <a:t>Strengthening Public-Private Partnerships for Long-Term Sustainability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/>
              <a:t>Integrating Equity-Focused Approaches to Address Holistic Needs of Migrant Students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000" dirty="0"/>
          </a:p>
        </p:txBody>
      </p:sp>
      <p:pic>
        <p:nvPicPr>
          <p:cNvPr id="4" name="Picture 3" descr="A logo with a sun and book&#10;&#10;AI-generated content may be incorrect.">
            <a:extLst>
              <a:ext uri="{FF2B5EF4-FFF2-40B4-BE49-F238E27FC236}">
                <a16:creationId xmlns:a16="http://schemas.microsoft.com/office/drawing/2014/main" id="{EFD02C9F-1C74-E3FB-013A-38A39C283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pic>
        <p:nvPicPr>
          <p:cNvPr id="8194" name="Picture 2" descr="Free compass navigation direction vector">
            <a:extLst>
              <a:ext uri="{FF2B5EF4-FFF2-40B4-BE49-F238E27FC236}">
                <a16:creationId xmlns:a16="http://schemas.microsoft.com/office/drawing/2014/main" id="{C7842472-E2F5-D5E1-6595-611D91CE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0" y="1841745"/>
            <a:ext cx="3769276" cy="4758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F270-6E39-D646-1F96-D03333BA5126}"/>
              </a:ext>
            </a:extLst>
          </p:cNvPr>
          <p:cNvSpPr txBox="1">
            <a:spLocks/>
          </p:cNvSpPr>
          <p:nvPr/>
        </p:nvSpPr>
        <p:spPr>
          <a:xfrm>
            <a:off x="2306994" y="491988"/>
            <a:ext cx="7578012" cy="1006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Pair and Share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186E7-FFD5-A16D-76EB-BFDA20CD9107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7076768" cy="319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/>
              <a:t>Grab a partner and share any experiences (or ideas) you have had using braided funding to serve migrant students</a:t>
            </a:r>
            <a:endParaRPr lang="en-US" sz="1000" dirty="0"/>
          </a:p>
          <a:p>
            <a:pPr>
              <a:lnSpc>
                <a:spcPct val="100000"/>
              </a:lnSpc>
            </a:pPr>
            <a:r>
              <a:rPr lang="en-US" sz="3200" dirty="0"/>
              <a:t>How can you implement braided funding in your own programs?</a:t>
            </a:r>
            <a:endParaRPr lang="en-US" sz="1000" dirty="0"/>
          </a:p>
          <a:p>
            <a:pPr>
              <a:lnSpc>
                <a:spcPct val="100000"/>
              </a:lnSpc>
            </a:pPr>
            <a:r>
              <a:rPr lang="en-US" sz="3200" dirty="0"/>
              <a:t>Be prepared to share with the group!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3200" dirty="0"/>
          </a:p>
        </p:txBody>
      </p:sp>
      <p:pic>
        <p:nvPicPr>
          <p:cNvPr id="4" name="Picture 3" descr="A logo with a sun and book&#10;&#10;AI-generated content may be incorrect.">
            <a:extLst>
              <a:ext uri="{FF2B5EF4-FFF2-40B4-BE49-F238E27FC236}">
                <a16:creationId xmlns:a16="http://schemas.microsoft.com/office/drawing/2014/main" id="{C5C8C7C4-B086-0FB9-687E-5126AA661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pic>
        <p:nvPicPr>
          <p:cNvPr id="7" name="Picture 6" descr="A group of people holding a puzzle&#10;&#10;AI-generated content may be incorrect.">
            <a:extLst>
              <a:ext uri="{FF2B5EF4-FFF2-40B4-BE49-F238E27FC236}">
                <a16:creationId xmlns:a16="http://schemas.microsoft.com/office/drawing/2014/main" id="{3899D263-2BF7-7BFF-9375-16DCDC3BD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50" y="1371600"/>
            <a:ext cx="4985450" cy="49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CBB3-F83F-BBE6-171D-D9439997054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	</a:t>
            </a:r>
          </a:p>
        </p:txBody>
      </p:sp>
      <p:pic>
        <p:nvPicPr>
          <p:cNvPr id="3" name="Picture 2" descr="A logo with a sun and book&#10;&#10;AI-generated content may be incorrect.">
            <a:extLst>
              <a:ext uri="{FF2B5EF4-FFF2-40B4-BE49-F238E27FC236}">
                <a16:creationId xmlns:a16="http://schemas.microsoft.com/office/drawing/2014/main" id="{CBA745AF-4A43-5A60-BA07-671BCDBBE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23" y="-19663"/>
            <a:ext cx="2871019" cy="2266593"/>
          </a:xfrm>
          <a:prstGeom prst="rect">
            <a:avLst/>
          </a:prstGeom>
        </p:spPr>
      </p:pic>
      <p:pic>
        <p:nvPicPr>
          <p:cNvPr id="7" name="Picture 6" descr="A close up of a thank you sign&#10;&#10;AI-generated content may be incorrect.">
            <a:extLst>
              <a:ext uri="{FF2B5EF4-FFF2-40B4-BE49-F238E27FC236}">
                <a16:creationId xmlns:a16="http://schemas.microsoft.com/office/drawing/2014/main" id="{30B608EB-CD8E-1658-5804-68265D7FB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65" y="1566195"/>
            <a:ext cx="5217484" cy="3725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0F3C5F-9545-7C3B-CCE9-3CC06515A7D4}"/>
              </a:ext>
            </a:extLst>
          </p:cNvPr>
          <p:cNvSpPr txBox="1"/>
          <p:nvPr/>
        </p:nvSpPr>
        <p:spPr>
          <a:xfrm>
            <a:off x="381540" y="1113633"/>
            <a:ext cx="683738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Evelyn Arevalo</a:t>
            </a: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MEP Consultant/ID&amp;R Specialist</a:t>
            </a: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770-540-0178</a:t>
            </a:r>
          </a:p>
          <a:p>
            <a:r>
              <a:rPr lang="en-US" sz="32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ers@elevatedrecruitmentservices.com</a:t>
            </a:r>
            <a:r>
              <a:rPr lang="en-US" sz="32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Laura Lee Bernstein</a:t>
            </a: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MEP Consultant</a:t>
            </a: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229-815-9809</a:t>
            </a:r>
          </a:p>
          <a:p>
            <a:r>
              <a:rPr lang="en-US" sz="32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bernsteinlauralee@gmail.com</a:t>
            </a:r>
            <a:r>
              <a:rPr lang="en-US" sz="32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sun and book&#10;&#10;AI-generated content may be incorrect.">
            <a:extLst>
              <a:ext uri="{FF2B5EF4-FFF2-40B4-BE49-F238E27FC236}">
                <a16:creationId xmlns:a16="http://schemas.microsoft.com/office/drawing/2014/main" id="{BA567A75-2D27-55BD-6973-360A22E29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EC48A-796D-F530-AE71-2A94FCFDC0D6}"/>
              </a:ext>
            </a:extLst>
          </p:cNvPr>
          <p:cNvSpPr txBox="1"/>
          <p:nvPr/>
        </p:nvSpPr>
        <p:spPr>
          <a:xfrm>
            <a:off x="1359548" y="510289"/>
            <a:ext cx="9472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Braided Funding Matters for MEPs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737386-F857-E850-4E3A-7282E55D378E}"/>
              </a:ext>
            </a:extLst>
          </p:cNvPr>
          <p:cNvSpPr txBox="1">
            <a:spLocks/>
          </p:cNvSpPr>
          <p:nvPr/>
        </p:nvSpPr>
        <p:spPr>
          <a:xfrm>
            <a:off x="317090" y="1815793"/>
            <a:ext cx="769915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/>
              <a:t>Challenges in MEP funding</a:t>
            </a:r>
          </a:p>
          <a:p>
            <a:pPr lvl="2">
              <a:lnSpc>
                <a:spcPct val="100000"/>
              </a:lnSpc>
            </a:pPr>
            <a:r>
              <a:rPr lang="en-US" sz="3200" dirty="0"/>
              <a:t>Limited resources and growing needs: Limited resources often restrict the ability to meet the diverse needs of migrant students</a:t>
            </a:r>
          </a:p>
          <a:p>
            <a:pPr lvl="2">
              <a:lnSpc>
                <a:spcPct val="100000"/>
              </a:lnSpc>
            </a:pPr>
            <a:r>
              <a:rPr lang="en-US" sz="3200" dirty="0"/>
              <a:t>Fragmented funding streams: Strategic alignment of funds allows for greater impact and efficiency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2" name="Content Placeholder 4" descr="Children drawing together">
            <a:extLst>
              <a:ext uri="{FF2B5EF4-FFF2-40B4-BE49-F238E27FC236}">
                <a16:creationId xmlns:a16="http://schemas.microsoft.com/office/drawing/2014/main" id="{A7787EBD-41A6-36AD-8CC6-47BFBBB88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78" r="34356" b="2"/>
          <a:stretch/>
        </p:blipFill>
        <p:spPr>
          <a:xfrm>
            <a:off x="8284483" y="1442517"/>
            <a:ext cx="3590427" cy="4352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rtDeco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40559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BBD5-CC3C-112F-83CE-E9046C31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3" y="2585208"/>
            <a:ext cx="5572432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/>
              <a:t>What is braided funding?</a:t>
            </a:r>
          </a:p>
        </p:txBody>
      </p:sp>
      <p:pic>
        <p:nvPicPr>
          <p:cNvPr id="3" name="Picture 2" descr="A logo with a sun and book&#10;&#10;AI-generated content may be incorrect.">
            <a:extLst>
              <a:ext uri="{FF2B5EF4-FFF2-40B4-BE49-F238E27FC236}">
                <a16:creationId xmlns:a16="http://schemas.microsoft.com/office/drawing/2014/main" id="{730DB31E-6014-A3D9-BC36-B33A853D2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pic>
        <p:nvPicPr>
          <p:cNvPr id="1032" name="Picture 8" descr="Free Question Mark Question illustration and picture">
            <a:extLst>
              <a:ext uri="{FF2B5EF4-FFF2-40B4-BE49-F238E27FC236}">
                <a16:creationId xmlns:a16="http://schemas.microsoft.com/office/drawing/2014/main" id="{302EAD48-FCD7-8E78-9676-AEFD29942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75" y="1324948"/>
            <a:ext cx="7124625" cy="47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9E50-32A7-BFEC-A206-03CE22FD236F}"/>
              </a:ext>
            </a:extLst>
          </p:cNvPr>
          <p:cNvSpPr txBox="1">
            <a:spLocks/>
          </p:cNvSpPr>
          <p:nvPr/>
        </p:nvSpPr>
        <p:spPr>
          <a:xfrm>
            <a:off x="838200" y="586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Understanding Braided Funding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30BF4F-FFFE-50FB-685E-6E001C81E7A9}"/>
              </a:ext>
            </a:extLst>
          </p:cNvPr>
          <p:cNvSpPr txBox="1">
            <a:spLocks/>
          </p:cNvSpPr>
          <p:nvPr/>
        </p:nvSpPr>
        <p:spPr>
          <a:xfrm>
            <a:off x="645842" y="2099420"/>
            <a:ext cx="7061244" cy="2985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/>
              <a:t>Definition:</a:t>
            </a:r>
            <a:r>
              <a:rPr lang="en-US" sz="3200" dirty="0"/>
              <a:t> A strategy that </a:t>
            </a:r>
            <a:r>
              <a:rPr lang="en-US" sz="3200" b="1" dirty="0"/>
              <a:t>combines multiple funding sources</a:t>
            </a:r>
            <a:r>
              <a:rPr lang="en-US" sz="3200" dirty="0"/>
              <a:t> while maintaining accountability for each funding stream.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Ensures </a:t>
            </a:r>
            <a:r>
              <a:rPr lang="en-US" sz="3200" b="1" dirty="0"/>
              <a:t>maximized efficiency, reduced redundancy, and sustainable program support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3" name="Picture 2" descr="A logo with a sun and book&#10;&#10;AI-generated content may be incorrect.">
            <a:extLst>
              <a:ext uri="{FF2B5EF4-FFF2-40B4-BE49-F238E27FC236}">
                <a16:creationId xmlns:a16="http://schemas.microsoft.com/office/drawing/2014/main" id="{367D4ED8-F207-46BD-5B93-205AB7E6D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4D7D0-32D2-5F60-0A73-D0EE1047B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789" y="1994725"/>
            <a:ext cx="4408238" cy="40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8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945D-DA1D-B5F9-C5F6-CEA6D3F9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45" y="2580661"/>
            <a:ext cx="5503606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/>
              <a:t>What is blended funding?</a:t>
            </a:r>
          </a:p>
        </p:txBody>
      </p:sp>
      <p:pic>
        <p:nvPicPr>
          <p:cNvPr id="3" name="Picture 2" descr="A logo with a sun and book&#10;&#10;AI-generated content may be incorrect.">
            <a:extLst>
              <a:ext uri="{FF2B5EF4-FFF2-40B4-BE49-F238E27FC236}">
                <a16:creationId xmlns:a16="http://schemas.microsoft.com/office/drawing/2014/main" id="{E0F5B43A-ECE2-F6D3-04CD-95C2F51CC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pic>
        <p:nvPicPr>
          <p:cNvPr id="2052" name="Picture 4" descr="Free Question Question Mark illustration and picture">
            <a:extLst>
              <a:ext uri="{FF2B5EF4-FFF2-40B4-BE49-F238E27FC236}">
                <a16:creationId xmlns:a16="http://schemas.microsoft.com/office/drawing/2014/main" id="{5BF2276E-4ED4-1E70-AB24-A655E4DE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55" y="1442517"/>
            <a:ext cx="6096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2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67AD9-D704-E485-6BE9-3825CF7B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650D-18B2-E036-764F-18E995EF216D}"/>
              </a:ext>
            </a:extLst>
          </p:cNvPr>
          <p:cNvSpPr txBox="1">
            <a:spLocks/>
          </p:cNvSpPr>
          <p:nvPr/>
        </p:nvSpPr>
        <p:spPr>
          <a:xfrm>
            <a:off x="838200" y="851458"/>
            <a:ext cx="10515600" cy="872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dirty="0"/>
              <a:t>Difference Between Braided &amp; Blended Funding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F47A93-AC80-CE9E-73C2-E66ADD63AECA}"/>
              </a:ext>
            </a:extLst>
          </p:cNvPr>
          <p:cNvSpPr txBox="1">
            <a:spLocks/>
          </p:cNvSpPr>
          <p:nvPr/>
        </p:nvSpPr>
        <p:spPr>
          <a:xfrm>
            <a:off x="187966" y="1533293"/>
            <a:ext cx="8148484" cy="37914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b="1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3000" b="1" dirty="0"/>
              <a:t>Braided Funding: </a:t>
            </a:r>
            <a:r>
              <a:rPr lang="en-US" sz="3000" dirty="0"/>
              <a:t>Each funding source is tracked separately while working toward a common goal.</a:t>
            </a:r>
          </a:p>
          <a:p>
            <a:pPr lvl="1">
              <a:lnSpc>
                <a:spcPct val="100000"/>
              </a:lnSpc>
            </a:pPr>
            <a:r>
              <a:rPr lang="en-US" sz="3000" b="1" dirty="0"/>
              <a:t>Blended Funding: </a:t>
            </a:r>
            <a:r>
              <a:rPr lang="en-US" sz="3000" dirty="0"/>
              <a:t>Multiple funding sources are pooled into one budget with fewer reporting restrictions.</a:t>
            </a:r>
          </a:p>
          <a:p>
            <a:pPr>
              <a:lnSpc>
                <a:spcPct val="100000"/>
              </a:lnSpc>
            </a:pPr>
            <a:endParaRPr lang="en-US" sz="3000" dirty="0"/>
          </a:p>
        </p:txBody>
      </p:sp>
      <p:pic>
        <p:nvPicPr>
          <p:cNvPr id="3" name="Picture 2" descr="A logo with a sun and book&#10;&#10;AI-generated content may be incorrect.">
            <a:extLst>
              <a:ext uri="{FF2B5EF4-FFF2-40B4-BE49-F238E27FC236}">
                <a16:creationId xmlns:a16="http://schemas.microsoft.com/office/drawing/2014/main" id="{E6F180E1-DF82-30A0-AA93-E487C6D8B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pic>
        <p:nvPicPr>
          <p:cNvPr id="6" name="Picture 5" descr="A cartoon of a person with a magnifying glass&#10;&#10;AI-generated content may be incorrect.">
            <a:extLst>
              <a:ext uri="{FF2B5EF4-FFF2-40B4-BE49-F238E27FC236}">
                <a16:creationId xmlns:a16="http://schemas.microsoft.com/office/drawing/2014/main" id="{2F8BC8B8-6FA2-80B3-BEF1-BBEFC49AB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7957" y="-494523"/>
            <a:ext cx="5110065" cy="72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047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66609-D348-315D-5C4A-52EF52705227}"/>
              </a:ext>
            </a:extLst>
          </p:cNvPr>
          <p:cNvSpPr txBox="1">
            <a:spLocks/>
          </p:cNvSpPr>
          <p:nvPr/>
        </p:nvSpPr>
        <p:spPr>
          <a:xfrm>
            <a:off x="108855" y="2040229"/>
            <a:ext cx="11806335" cy="3576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5" name="Picture 4" descr="A logo with a sun and book&#10;&#10;AI-generated content may be incorrect.">
            <a:extLst>
              <a:ext uri="{FF2B5EF4-FFF2-40B4-BE49-F238E27FC236}">
                <a16:creationId xmlns:a16="http://schemas.microsoft.com/office/drawing/2014/main" id="{DDF17FAC-311A-9C10-B07E-7E173BD5C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25024-B183-1E4A-28BC-F2FEE8DA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777" y="578190"/>
            <a:ext cx="9376489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/>
              <a:t>Strategies for Effective Braided Funding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7D0FAB-1523-556A-46E0-311FB3C39B71}"/>
              </a:ext>
            </a:extLst>
          </p:cNvPr>
          <p:cNvSpPr txBox="1">
            <a:spLocks/>
          </p:cNvSpPr>
          <p:nvPr/>
        </p:nvSpPr>
        <p:spPr>
          <a:xfrm>
            <a:off x="838200" y="2245503"/>
            <a:ext cx="7204587" cy="2354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/>
              <a:t>Aligning Funding Streams with Program Goals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Leveraging Federal, State, and Local Resources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Creating Cross-Agency Collaborations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</p:txBody>
      </p:sp>
      <p:pic>
        <p:nvPicPr>
          <p:cNvPr id="3074" name="Picture 2" descr="blended funding">
            <a:extLst>
              <a:ext uri="{FF2B5EF4-FFF2-40B4-BE49-F238E27FC236}">
                <a16:creationId xmlns:a16="http://schemas.microsoft.com/office/drawing/2014/main" id="{29D58BF4-F5A9-6313-9B9F-E3E4737B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78" y="2105298"/>
            <a:ext cx="3220065" cy="32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8EA2A-883B-DEB3-6092-C2CC91B58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B988A7-AAAC-7D97-4844-DB97B8C5088E}"/>
              </a:ext>
            </a:extLst>
          </p:cNvPr>
          <p:cNvSpPr txBox="1">
            <a:spLocks/>
          </p:cNvSpPr>
          <p:nvPr/>
        </p:nvSpPr>
        <p:spPr>
          <a:xfrm>
            <a:off x="838200" y="3371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/>
              <a:t>Key Funding Sources for MEPs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C45B82-16FF-0BF4-A312-72FA1AB66AB4}"/>
              </a:ext>
            </a:extLst>
          </p:cNvPr>
          <p:cNvSpPr txBox="1">
            <a:spLocks/>
          </p:cNvSpPr>
          <p:nvPr/>
        </p:nvSpPr>
        <p:spPr>
          <a:xfrm>
            <a:off x="838200" y="1292112"/>
            <a:ext cx="10515600" cy="47822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lang="en-US" sz="3200" b="1" dirty="0"/>
            </a:br>
            <a:r>
              <a:rPr lang="en-US" sz="3200" b="1" dirty="0"/>
              <a:t>1. Federal Funding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Title I, Part C (Migrant Education Program)</a:t>
            </a:r>
            <a:r>
              <a:rPr lang="en-US" sz="3200" dirty="0"/>
              <a:t> – Academic support, advocacy, and outreach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Title I, Part A</a:t>
            </a:r>
            <a:r>
              <a:rPr lang="en-US" sz="3200" dirty="0"/>
              <a:t> – Services for disadvantaged students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Title III (English Learners Program)</a:t>
            </a:r>
            <a:r>
              <a:rPr lang="en-US" sz="3200" dirty="0"/>
              <a:t> – Language acquisition and bilingual education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3200" dirty="0"/>
          </a:p>
        </p:txBody>
      </p:sp>
      <p:pic>
        <p:nvPicPr>
          <p:cNvPr id="2" name="Picture 1" descr="A logo with a sun and book&#10;&#10;AI-generated content may be incorrect.">
            <a:extLst>
              <a:ext uri="{FF2B5EF4-FFF2-40B4-BE49-F238E27FC236}">
                <a16:creationId xmlns:a16="http://schemas.microsoft.com/office/drawing/2014/main" id="{7F6DA2E2-4216-778A-A7DB-BD97AFFF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74" y="-116194"/>
            <a:ext cx="1974368" cy="15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RS 1">
  <a:themeElements>
    <a:clrScheme name="ERS Colors">
      <a:dk1>
        <a:sysClr val="windowText" lastClr="000000"/>
      </a:dk1>
      <a:lt1>
        <a:sysClr val="window" lastClr="FFFFFF"/>
      </a:lt1>
      <a:dk2>
        <a:srgbClr val="0E2841"/>
      </a:dk2>
      <a:lt2>
        <a:srgbClr val="F2F2F2"/>
      </a:lt2>
      <a:accent1>
        <a:srgbClr val="0C223D"/>
      </a:accent1>
      <a:accent2>
        <a:srgbClr val="EEB336"/>
      </a:accent2>
      <a:accent3>
        <a:srgbClr val="DD922E"/>
      </a:accent3>
      <a:accent4>
        <a:srgbClr val="EA642F"/>
      </a:accent4>
      <a:accent5>
        <a:srgbClr val="0C223D"/>
      </a:accent5>
      <a:accent6>
        <a:srgbClr val="17405A"/>
      </a:accent6>
      <a:hlink>
        <a:srgbClr val="4784A3"/>
      </a:hlink>
      <a:folHlink>
        <a:srgbClr val="15608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S 1" id="{E9BC7906-1904-45EE-871A-F6BBF5896FC4}" vid="{FB3AD493-EB07-4BFE-A197-6A33FE05DF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ERS 1</Template>
  <TotalTime>1231</TotalTime>
  <Words>1160</Words>
  <Application>Microsoft Office PowerPoint</Application>
  <PresentationFormat>Widescreen</PresentationFormat>
  <Paragraphs>155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Arial</vt:lpstr>
      <vt:lpstr>Calibri</vt:lpstr>
      <vt:lpstr>ERS 1</vt:lpstr>
      <vt:lpstr>Weaving Opportunities: Braided Funding Strategies to Maximize Impact in Title I, Part C Programs </vt:lpstr>
      <vt:lpstr>PowerPoint Presentation</vt:lpstr>
      <vt:lpstr>PowerPoint Presentation</vt:lpstr>
      <vt:lpstr>What is braided funding?</vt:lpstr>
      <vt:lpstr>PowerPoint Presentation</vt:lpstr>
      <vt:lpstr>What is blended funding?</vt:lpstr>
      <vt:lpstr>PowerPoint Presentation</vt:lpstr>
      <vt:lpstr>Strategies for Effective Braided Funding </vt:lpstr>
      <vt:lpstr>PowerPoint Presentation</vt:lpstr>
      <vt:lpstr>PowerPoint Presentation</vt:lpstr>
      <vt:lpstr>PowerPoint Presentation</vt:lpstr>
      <vt:lpstr>PowerPoint Presentation</vt:lpstr>
      <vt:lpstr>Steps for Implementing Braided Funding</vt:lpstr>
      <vt:lpstr>Steps for Implementing Braided Funding</vt:lpstr>
      <vt:lpstr>PowerPoint Presentation</vt:lpstr>
      <vt:lpstr>PowerPoint Presentation</vt:lpstr>
      <vt:lpstr>PowerPoint Presentation</vt:lpstr>
      <vt:lpstr>PowerPoint Presentation</vt:lpstr>
      <vt:lpstr>Common Challenges &amp; Solutions in Braided Funding </vt:lpstr>
      <vt:lpstr>Tools &amp; Resources for Effective Braiding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Evelyn Arevalo</dc:creator>
  <cp:lastModifiedBy>Evelyn Arevalo</cp:lastModifiedBy>
  <cp:revision>4</cp:revision>
  <dcterms:created xsi:type="dcterms:W3CDTF">2024-12-29T17:44:00Z</dcterms:created>
  <dcterms:modified xsi:type="dcterms:W3CDTF">2025-04-16T14:53:52Z</dcterms:modified>
</cp:coreProperties>
</file>