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2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8EC20E35-A176-4012-BC5E-935CFFF8708E}" styleName="보통 스타일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1129" autoAdjust="0"/>
    <p:restoredTop sz="94660"/>
  </p:normalViewPr>
  <p:slideViewPr>
    <p:cSldViewPr>
      <p:cViewPr varScale="1">
        <p:scale>
          <a:sx n="100" d="100"/>
          <a:sy n="100" d="100"/>
        </p:scale>
        <p:origin x="-3096" y="-96"/>
      </p:cViewPr>
      <p:guideLst>
        <p:guide orient="horz" pos="287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D90C59A-0FC6-4ACC-A585-2246482AF256}" type="datetime1">
              <a:rPr lang="ko-KR" altLang="en-US"/>
              <a:pPr lvl="0">
                <a:defRPr/>
              </a:pPr>
              <a:t>2019-05-13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8E03A40-CA0E-48EE-9D37-D7298D9CD3AA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0"/>
          </p:nvPr>
        </p:nvSpPr>
        <p:spPr>
          <a:xfrm>
            <a:off x="2343150" y="8657167"/>
            <a:ext cx="21717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altLang="ko-KR" smtClean="0"/>
              <a:t>&lt;#&gt;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28900" y="8657167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-9000" y="0"/>
            <a:ext cx="6876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 smtClean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14928" y="107504"/>
            <a:ext cx="4104456" cy="53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2000" b="1" i="1" dirty="0" smtClean="0">
                <a:solidFill>
                  <a:schemeClr val="bg1"/>
                </a:solidFill>
                <a:ea typeface="HY견고딕" pitchFamily="18" charset="-127"/>
              </a:rPr>
              <a:t>Lumos Glow</a:t>
            </a:r>
            <a:r>
              <a:rPr lang="en-US" altLang="ko-KR" sz="2000" b="1" i="1" baseline="0" dirty="0" smtClean="0">
                <a:solidFill>
                  <a:schemeClr val="bg1"/>
                </a:solidFill>
                <a:ea typeface="HY견고딕" pitchFamily="18" charset="-127"/>
              </a:rPr>
              <a:t> panel</a:t>
            </a:r>
            <a:endParaRPr lang="en-US" altLang="ko-KR" sz="2000" b="1" i="1" dirty="0" smtClean="0">
              <a:solidFill>
                <a:schemeClr val="bg1"/>
              </a:solidFill>
              <a:ea typeface="HY견고딕" pitchFamily="18" charset="-127"/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628900" y="8657167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jpeg"  /><Relationship Id="rId4" Type="http://schemas.openxmlformats.org/officeDocument/2006/relationships/image" Target="../media/image3.jpeg"  /><Relationship Id="rId5" Type="http://schemas.openxmlformats.org/officeDocument/2006/relationships/image" Target="../media/image4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5000" y="3113172"/>
          <a:ext cx="6768000" cy="59633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12000"/>
                <a:gridCol w="612000"/>
                <a:gridCol w="612000"/>
                <a:gridCol w="612000"/>
                <a:gridCol w="612000"/>
                <a:gridCol w="612000"/>
                <a:gridCol w="648000"/>
                <a:gridCol w="612000"/>
                <a:gridCol w="612000"/>
                <a:gridCol w="612000"/>
                <a:gridCol w="612000"/>
              </a:tblGrid>
              <a:tr h="19633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CCT</a:t>
                      </a:r>
                      <a:endParaRPr kumimoji="0" lang="ko-KR" altLang="en-US" sz="800" b="0" i="0" u="none" strike="noStrike" cap="none" normalizeH="0" baseline="0">
                        <a:solidFill>
                          <a:schemeClr val="bg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8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12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20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5m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532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787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12,587 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3,147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1,399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504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6532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195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12,466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3,117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1,385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404200" y="195414"/>
            <a:ext cx="100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000" b="1" i="1">
                <a:solidFill>
                  <a:schemeClr val="bg1"/>
                </a:solidFill>
                <a:ea typeface="HY견고딕"/>
              </a:rPr>
              <a:t>400C</a:t>
            </a:r>
            <a:endParaRPr lang="en-US" altLang="ko-KR" sz="2000" b="1" i="1">
              <a:solidFill>
                <a:schemeClr val="bg1"/>
              </a:solidFill>
              <a:ea typeface="HY견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45798"/>
            <a:ext cx="685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Ideal for the Location, Commercial</a:t>
            </a:r>
            <a:endParaRPr lang="en-US" altLang="ko-KR" sz="1200" b="1"/>
          </a:p>
          <a:p>
            <a:pPr lvl="0">
              <a:defRPr/>
            </a:pPr>
            <a:r>
              <a:rPr lang="en-US" altLang="ko-KR" sz="1200" b="1"/>
              <a:t>    and Entertainment</a:t>
            </a:r>
            <a:endParaRPr lang="ko-KR" altLang="en-US" sz="1200" b="1"/>
          </a:p>
        </p:txBody>
      </p:sp>
      <p:sp>
        <p:nvSpPr>
          <p:cNvPr id="17" name="직사각형 16"/>
          <p:cNvSpPr/>
          <p:nvPr/>
        </p:nvSpPr>
        <p:spPr>
          <a:xfrm>
            <a:off x="188640" y="947016"/>
            <a:ext cx="4032448" cy="189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2.5K Tungsten Output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Full Color RGBW LED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2,800K~10,000K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All metal Body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Hybrid cooling system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Flicker free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Stable dimming (0~100%)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Standard DMX 512 / RDM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Useful 10 Presets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Easy operation</a:t>
            </a:r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867082"/>
            <a:ext cx="6858000" cy="264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Photometric information of Lumos Glow panel 400C</a:t>
            </a:r>
            <a:endParaRPr lang="ko-KR" altLang="en-US" sz="1200" b="1"/>
          </a:p>
        </p:txBody>
      </p:sp>
      <p:sp>
        <p:nvSpPr>
          <p:cNvPr id="19" name="TextBox 18"/>
          <p:cNvSpPr txBox="1"/>
          <p:nvPr/>
        </p:nvSpPr>
        <p:spPr>
          <a:xfrm>
            <a:off x="0" y="3771065"/>
            <a:ext cx="6858000" cy="265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Lumos Glow panel 400C Specifications</a:t>
            </a:r>
            <a:endParaRPr lang="ko-KR" altLang="en-US" sz="1200" b="1"/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45000" y="4035757"/>
          <a:ext cx="3420000" cy="34236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90180"/>
                <a:gridCol w="1114910"/>
                <a:gridCol w="1114910"/>
              </a:tblGrid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Power Consumption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400W Nominal / 450W Maximum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Size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600" b="0" u="none" strike="noStrike" cap="none" normalizeH="0" baseline="0">
                          <a:effectLst/>
                          <a:latin typeface="+mn-lt"/>
                        </a:rPr>
                        <a:t>W717.3 * H509.2 * L148.6 (mm) / W28.2 * H20.0 * L5.9 (inch)</a:t>
                      </a:r>
                      <a:endParaRPr kumimoji="0" lang="en-US" altLang="ko-KR" sz="6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Weight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12.4 kg / 27.3 lb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2,800K~10,000K / Green-Magenta Adjustable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Colored Light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Full RGB, White color / Hue and Saturation Control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Input Voltage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36V DC (SMPS) / 20~34V DC (Battery)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Battery mode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50% of Total output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Dimming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0~100% Manual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Control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DMX512</a:t>
                      </a:r>
                      <a:endParaRPr kumimoji="0" lang="en-US" altLang="ko-KR" sz="700" b="0" u="none" strike="noStrike" cap="none" normalizeH="0" baseline="0">
                        <a:effectLst/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Software update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USB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Flicker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Flicker free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Cooling system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Hybrid cooling system (fan)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Operating Temp.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7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0℃</a:t>
                      </a: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~ 45</a:t>
                      </a:r>
                      <a:r>
                        <a:rPr lang="en-US" altLang="ko-KR" sz="7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514348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Accessory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SMPS bracket                  4-leaf barndoor      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Pole operated yoke          Diffusing filter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Ball-mount bracket           Snap bag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Snap grid 40                   Snap gird for snap bag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marL="457200" marR="0" lvl="1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CCT Tolerance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CRI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96 Ra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95 Ra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/>
        </p:nvGraphicFramePr>
        <p:xfrm>
          <a:off x="44624" y="7821093"/>
          <a:ext cx="3420000" cy="103674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90179"/>
                <a:gridCol w="2229821"/>
              </a:tblGrid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Input Range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AC 90~264V / 47~63Hz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Output Range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u="none" strike="noStrike" cap="none" normalizeH="0" baseline="0">
                          <a:effectLst/>
                          <a:latin typeface="+mn-lt"/>
                        </a:rPr>
                        <a:t>36V DC</a:t>
                      </a:r>
                      <a:endParaRPr kumimoji="0" lang="en-US" altLang="ko-KR" sz="7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Size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600" b="0" u="none" strike="noStrike" cap="none" normalizeH="0" baseline="0">
                          <a:effectLst/>
                          <a:latin typeface="+mn-lt"/>
                        </a:rPr>
                        <a:t>W152.2 * H102.6 * L330.3 (mm) / W6.0 * H4.0 * L13.0 (inch)</a:t>
                      </a:r>
                      <a:endParaRPr kumimoji="0" lang="en-US" altLang="ko-KR" sz="6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Weight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3.2 kg / 7.1 lb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 Input Connection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PowerCON 20 A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 Output Connection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Male 3-pin XLR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7553103"/>
            <a:ext cx="6858000" cy="265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SMPS Specifications</a:t>
            </a:r>
            <a:endParaRPr lang="ko-KR" altLang="en-US" sz="1200" b="1"/>
          </a:p>
        </p:txBody>
      </p:sp>
      <p:pic>
        <p:nvPicPr>
          <p:cNvPr id="1026" name="Picture 2" descr="C:\Users\DMLiteRD1\Downloads\Glow LED 1.png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068960" y="492786"/>
            <a:ext cx="3600000" cy="2423030"/>
          </a:xfrm>
          <a:prstGeom prst="rect">
            <a:avLst/>
          </a:prstGeom>
          <a:noFill/>
        </p:spPr>
      </p:pic>
      <p:pic>
        <p:nvPicPr>
          <p:cNvPr id="16" name="Picture 2" descr="C:\Users\DMLiteRD1\Documents\170818_Lumos_Glow_panel_400C_2D-Model.jpg"/>
          <p:cNvPicPr>
            <a:picLocks noChangeAspect="1" noChangeArrowheads="1"/>
          </p:cNvPicPr>
          <p:nvPr/>
        </p:nvPicPr>
        <p:blipFill rotWithShape="1">
          <a:blip r:embed="rId3"/>
          <a:srcRect t="11920" b="10290"/>
          <a:stretch>
            <a:fillRect/>
          </a:stretch>
        </p:blipFill>
        <p:spPr>
          <a:xfrm>
            <a:off x="3541846" y="4067944"/>
            <a:ext cx="3240000" cy="2016224"/>
          </a:xfrm>
          <a:prstGeom prst="rect">
            <a:avLst/>
          </a:prstGeom>
          <a:noFill/>
        </p:spPr>
      </p:pic>
      <p:pic>
        <p:nvPicPr>
          <p:cNvPr id="20" name="Picture 3" descr="C:\Users\DMLiteRD1\Documents\3122.jpg"/>
          <p:cNvPicPr>
            <a:picLocks noChangeAspect="1" noChangeArrowheads="1"/>
          </p:cNvPicPr>
          <p:nvPr/>
        </p:nvPicPr>
        <p:blipFill rotWithShape="1">
          <a:blip r:embed="rId4"/>
          <a:srcRect t="33670" b="33850"/>
          <a:stretch>
            <a:fillRect/>
          </a:stretch>
        </p:blipFill>
        <p:spPr>
          <a:xfrm>
            <a:off x="3565450" y="7822870"/>
            <a:ext cx="3240000" cy="841983"/>
          </a:xfrm>
          <a:prstGeom prst="rect">
            <a:avLst/>
          </a:prstGeom>
          <a:noFill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149080" y="5940352"/>
            <a:ext cx="2027755" cy="180000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1" y="862582"/>
          <a:ext cx="6480000" cy="81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/>
                <a:gridCol w="504000"/>
                <a:gridCol w="828000"/>
                <a:gridCol w="540000"/>
                <a:gridCol w="720000"/>
                <a:gridCol w="720000"/>
                <a:gridCol w="720000"/>
                <a:gridCol w="720000"/>
                <a:gridCol w="720000"/>
              </a:tblGrid>
              <a:tr h="648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Beam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angle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3m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4m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6000">
                <a:tc rowSpan="4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400C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4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85˚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Illumination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12,587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3,147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1,399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789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504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5600K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12,466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3,117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1,385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779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501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Beam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diameter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Width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2.4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4.3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6.0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7.9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9.8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Height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2.1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7.6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9.4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rowSpan="4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200C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4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85˚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Illumination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6,888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1,722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765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431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275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5600K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6,973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1,743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775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436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279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Beam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diameter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Width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2.2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7.7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9.5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Height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2.1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7.6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9.4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50585"/>
            <a:ext cx="6858000" cy="266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</a:t>
            </a:r>
            <a:r>
              <a:rPr lang="en-US" altLang="ko-KR" sz="1200" b="1">
                <a:latin typeface="+mn-ea"/>
              </a:rPr>
              <a:t>Photometric information of Lumos Glow panel Series</a:t>
            </a:r>
            <a:endParaRPr lang="en-US" altLang="ko-KR" sz="1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1" y="862583"/>
          <a:ext cx="648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</a:tblGrid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3m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400C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29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26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200C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26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25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24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50585"/>
            <a:ext cx="6858000" cy="266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</a:t>
            </a:r>
            <a:r>
              <a:rPr lang="en-US" altLang="ko-KR" sz="1200" b="1">
                <a:latin typeface="+mn-ea"/>
              </a:rPr>
              <a:t>decibel measurements of Lumos Glow panel Series</a:t>
            </a:r>
            <a:endParaRPr lang="en-US" altLang="ko-KR" sz="1200" b="1"/>
          </a:p>
        </p:txBody>
      </p:sp>
      <p:sp>
        <p:nvSpPr>
          <p:cNvPr id="9" name="TextBox 8"/>
          <p:cNvSpPr txBox="1"/>
          <p:nvPr/>
        </p:nvSpPr>
        <p:spPr>
          <a:xfrm>
            <a:off x="0" y="5148064"/>
            <a:ext cx="6858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Weight</a:t>
            </a:r>
            <a:endParaRPr lang="en-US" altLang="ko-KR" sz="1200" b="1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189000" y="5545149"/>
          <a:ext cx="6480000" cy="25920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20000"/>
                <a:gridCol w="1620000"/>
                <a:gridCol w="1620000"/>
                <a:gridCol w="1620000"/>
              </a:tblGrid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G400C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G400F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G200C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Head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10.61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10.2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6.8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Head with yoke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12.34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11.93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8.22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+ SMPS Bracket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1.91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+ housing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3.13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3.13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Mount bracket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Cable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AC Cable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0.39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0.39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Total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16.74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16.34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10.6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189000" y="3203848"/>
            <a:ext cx="6480000" cy="132814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US" altLang="ko-KR" sz="900" b="1"/>
              <a:t>Hybrid cooling system</a:t>
            </a:r>
            <a:endParaRPr lang="en-US" altLang="ko-KR" sz="900" b="1"/>
          </a:p>
          <a:p>
            <a:pPr lvl="0">
              <a:defRPr/>
            </a:pPr>
            <a:r>
              <a:rPr lang="en-US" altLang="ko-KR" sz="900"/>
              <a:t> The patented technology to improve air flow to cool down the heat created inside the product.</a:t>
            </a:r>
            <a:endParaRPr lang="en-US" altLang="ko-KR" sz="900"/>
          </a:p>
          <a:p>
            <a:pPr lvl="0">
              <a:defRPr/>
            </a:pPr>
            <a:r>
              <a:rPr lang="ko-KR" altLang="en-US" sz="900">
                <a:solidFill>
                  <a:srgbClr val="ff0000"/>
                </a:solidFill>
              </a:rPr>
              <a:t> </a:t>
            </a:r>
            <a:r>
              <a:rPr lang="en-US" altLang="ko-KR" sz="900"/>
              <a:t>The convection heat mode is at LED PCB temperatures below 70℃. (No fan)</a:t>
            </a:r>
            <a:endParaRPr lang="en-US" altLang="ko-KR" sz="900"/>
          </a:p>
          <a:p>
            <a:pPr lvl="0">
              <a:defRPr/>
            </a:pPr>
            <a:r>
              <a:rPr lang="en-US" altLang="ko-KR" sz="900"/>
              <a:t> And cooling fans operate automatically when LED PCB temperatures above 70℃.</a:t>
            </a:r>
            <a:endParaRPr lang="en-US" altLang="ko-KR" sz="900"/>
          </a:p>
          <a:p>
            <a:pPr lvl="0">
              <a:defRPr/>
            </a:pPr>
            <a:endParaRPr lang="en-US" altLang="ko-KR" sz="900"/>
          </a:p>
          <a:p>
            <a:pPr lvl="0">
              <a:defRPr/>
            </a:pPr>
            <a:r>
              <a:rPr lang="en-US" altLang="ko-KR" sz="900" b="1"/>
              <a:t>No fan mode</a:t>
            </a:r>
            <a:endParaRPr lang="en-US" altLang="ko-KR" sz="900" b="1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Not use the fan mode</a:t>
            </a:r>
            <a:endParaRPr lang="en-US" altLang="ko-KR" sz="900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Display fan off  status (Fan off)</a:t>
            </a:r>
            <a:endParaRPr lang="en-US" altLang="ko-KR" sz="900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Dimming 0~50% control (adjust by 0.1 / 10%)</a:t>
            </a:r>
            <a:endParaRPr lang="en-US" altLang="ko-KR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1000" y="603135"/>
            <a:ext cx="66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Mode (Glow panel 200C / 400C)</a:t>
            </a:r>
            <a:endParaRPr lang="ko-KR" altLang="en-US" sz="1200" b="1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0" y="889702"/>
          <a:ext cx="6480000" cy="8135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4860000"/>
              </a:tblGrid>
              <a:tr h="231136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2800K~10000K control (adjust by 100K)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Green-Magenta GN -0.030~+0.030 Control (adjust by 0.001)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HSI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HUE 0°~360° control (adjust by 1 / 15°)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Saturation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RGBW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Red / Green / Blue / White LED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CCT&amp;RGBW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and RGBW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mode by up/down button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CCT&amp;HSI 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and HSI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mode by up/down button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GEL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3200K or 5600K Control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Gel filter select (Rosco or LEE filters or no gel)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182">
                <a:tc rowSpan="3"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Effect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Color chase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Speed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Saturation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Strobe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2800K~10000K control (adjust by 100K)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Flash speed 0~100% control (adjust by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Light bar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color type (Blue / Red + Blue / Blue + white / Red + Blue + white)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flash type (Single / Double / Triple / Triple all / Cycle)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31136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Preset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Save and load 10 presets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4545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Setting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DMX channel (1~512)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Select DMX protocol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Select Fan on (auto) / fan off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status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LED PCB temperature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Fan status and input Voltage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Firmware version and date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Fan off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Not use the fan 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fan off  status (Fan off)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0~50%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Fan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fault alarm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fan fault status (Fan X)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Automatically dimming down for safe (Dimming 50%)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182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Battery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Input battery XLR Connector (4 pin)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Battery status (Battery)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0~50%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Using 20~32V Battery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1549</ep:Words>
  <ep:PresentationFormat>화면 슬라이드 쇼(4:3)</ep:PresentationFormat>
  <ep:Paragraphs>478</ep:Paragraphs>
  <ep:Slides>4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ep:HeadingPairs>
  <ep: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2013-02-19T01:08:06.000</dcterms:created>
  <dc:creator>Kim</dc:creator>
  <cp:lastModifiedBy>user</cp:lastModifiedBy>
  <dcterms:modified xsi:type="dcterms:W3CDTF">2019-05-13T21:27:08.529</dcterms:modified>
  <cp:revision>548</cp:revision>
  <dc:title>슬라이드 1</dc:title>
  <cp:version>1000.0000.01</cp:version>
</cp:coreProperties>
</file>