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662" r:id="rId1"/>
  </p:sldMasterIdLst>
  <p:notesMasterIdLst>
    <p:notesMasterId r:id="rId2"/>
  </p:notesMasterIdLst>
  <p:sldIdLst>
    <p:sldId id="256" r:id="rId3"/>
    <p:sldId id="257" r:id="rId4"/>
    <p:sldId id="258" r:id="rId5"/>
  </p:sldIdLst>
  <p:sldSz cx="6858000" cy="9144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def="{5C22544A-7EE6-4342-B048-85BDC9FD1C3A}">
  <a:tblStyle styleId="{8EC20E35-A176-4012-BC5E-935CFFF8708E}" styleName="보통 스타일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TxStyle/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1129" autoAdjust="0"/>
    <p:restoredTop sz="94660"/>
  </p:normalViewPr>
  <p:slideViewPr>
    <p:cSldViewPr>
      <p:cViewPr varScale="1">
        <p:scale>
          <a:sx n="100" d="100"/>
          <a:sy n="100" d="100"/>
        </p:scale>
        <p:origin x="-3096" y="-96"/>
      </p:cViewPr>
      <p:guideLst>
        <p:guide orient="horz" pos="2879"/>
        <p:guide pos="21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presProps" Target="presProps.xml"  /><Relationship Id="rId7" Type="http://schemas.openxmlformats.org/officeDocument/2006/relationships/viewProps" Target="viewProps.xml"  /><Relationship Id="rId8" Type="http://schemas.openxmlformats.org/officeDocument/2006/relationships/theme" Target="theme/theme1.xml"  /><Relationship Id="rId9" Type="http://schemas.openxmlformats.org/officeDocument/2006/relationships/tableStyles" Target="tableStyles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FD90C59A-0FC6-4ACC-A585-2246482AF256}" type="datetime1">
              <a:rPr lang="ko-KR" altLang="en-US"/>
              <a:pPr lvl="0">
                <a:defRPr/>
              </a:pPr>
              <a:t>2019-05-13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38E03A40-CA0E-48EE-9D37-D7298D9CD3AA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0"/>
          </p:nvPr>
        </p:nvSpPr>
        <p:spPr>
          <a:xfrm>
            <a:off x="2343150" y="8657169"/>
            <a:ext cx="2171700" cy="48683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altLang="ko-KR" smtClean="0"/>
              <a:t>&lt;#&gt;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2628900" y="8657169"/>
            <a:ext cx="1600200" cy="48683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7" name="직사각형 6"/>
          <p:cNvSpPr/>
          <p:nvPr userDrawn="1"/>
        </p:nvSpPr>
        <p:spPr>
          <a:xfrm>
            <a:off x="-9000" y="0"/>
            <a:ext cx="6876000" cy="54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b="1" dirty="0" smtClean="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214928" y="107504"/>
            <a:ext cx="4104456" cy="539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2000" b="1" i="1" dirty="0" smtClean="0">
                <a:solidFill>
                  <a:schemeClr val="bg1"/>
                </a:solidFill>
                <a:ea typeface="HY견고딕" pitchFamily="18" charset="-127"/>
              </a:rPr>
              <a:t>Lumos Hawk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628900" y="8657169"/>
            <a:ext cx="1600200" cy="48683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Relationship Id="rId3" Type="http://schemas.openxmlformats.org/officeDocument/2006/relationships/image" Target="../media/image2.jpeg"  /><Relationship Id="rId4" Type="http://schemas.openxmlformats.org/officeDocument/2006/relationships/image" Target="../media/image3.jpe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4.pn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45002" y="2987824"/>
          <a:ext cx="6767999" cy="1159489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468454"/>
                <a:gridCol w="646090"/>
                <a:gridCol w="467934"/>
                <a:gridCol w="468454"/>
                <a:gridCol w="467466"/>
                <a:gridCol w="431939"/>
                <a:gridCol w="431939"/>
                <a:gridCol w="719898"/>
                <a:gridCol w="684664"/>
                <a:gridCol w="684664"/>
                <a:gridCol w="683903"/>
                <a:gridCol w="612594"/>
              </a:tblGrid>
              <a:tr h="298429">
                <a:tc>
                  <a:txBody>
                    <a:bodyPr vert="horz" lIns="76174" tIns="38087" rIns="76174" bIns="38087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CCT</a:t>
                      </a:r>
                      <a:endParaRPr kumimoji="0" lang="ko-KR" altLang="en-US" sz="800" b="0" i="0" u="none" strike="noStrike" cap="none" normalizeH="0" baseline="0">
                        <a:solidFill>
                          <a:schemeClr val="bg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76174" marR="76174" marT="38087" marB="380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7" rIns="76174" bIns="38087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Beam angle</a:t>
                      </a:r>
                      <a:endParaRPr kumimoji="0" lang="ko-KR" altLang="en-US" sz="800" b="0" i="0" u="none" strike="noStrike" cap="none" normalizeH="0" baseline="0">
                        <a:solidFill>
                          <a:schemeClr val="bg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76174" marR="76174" marT="38087" marB="38087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7" rIns="76174" bIns="38087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4 ft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7" marB="38087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7" rIns="76174" bIns="38087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8 ft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7" marB="38087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7" rIns="76174" bIns="38087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12 ft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7" marB="38087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7" rIns="76174" bIns="38087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16 ft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7" marB="38087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7" rIns="76174" bIns="38087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20 ft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7" marB="38087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7" rIns="76174" bIns="38087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1m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7" marB="380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7" rIns="76174" bIns="38087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2m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7" marB="38087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7" rIns="76174" bIns="38087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3m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7" marB="38087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7" rIns="76174" bIns="38087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4m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7" marB="38087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7" rIns="76174" bIns="38087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5m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7" marB="38087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4393">
                <a:tc rowSpan="2">
                  <a:txBody>
                    <a:bodyPr vert="horz" lIns="76174" tIns="38087" rIns="76174" bIns="38087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3200K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76174" marR="76174" marT="38087" marB="380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Spot (1</a:t>
                      </a:r>
                      <a:r>
                        <a:rPr kumimoji="0" lang="en-US" altLang="ko-KR" sz="700" b="0" i="0" u="none" strike="noStrike" kern="1200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  <a:cs typeface="+mn-cs"/>
                        </a:rPr>
                        <a:t>5°)</a:t>
                      </a:r>
                      <a:endParaRPr kumimoji="0" lang="en-US" altLang="ko-KR" sz="700" b="0" i="0" u="none" strike="noStrike" kern="1200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  <a:cs typeface="+mn-cs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11,624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3,080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1,369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770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492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185,995 lux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49,285 lux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21,905 lux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12,320 lux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7,885 lux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04393">
                <a:tc vMerge="1">
                  <a:txBody>
                    <a:bodyPr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Flood (5</a:t>
                      </a:r>
                      <a:r>
                        <a:rPr kumimoji="0" lang="en-US" altLang="ko-KR" sz="700" b="0" i="0" u="none" strike="noStrike" kern="1200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  <a:cs typeface="+mn-cs"/>
                        </a:rPr>
                        <a:t>0°)</a:t>
                      </a:r>
                      <a:endParaRPr kumimoji="0" lang="en-US" altLang="ko-KR" sz="700" b="0" i="0" u="none" strike="noStrike" kern="1200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  <a:cs typeface="+mn-cs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1,611 Fc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427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189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106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68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25,780 lux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6,830 lux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3,035 lux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1,705 lux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1,090 lux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04393">
                <a:tc rowSpan="2">
                  <a:txBody>
                    <a:bodyPr vert="horz" lIns="76174" tIns="38087" rIns="76174" bIns="38087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5600K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76174" marR="76174" marT="38087" marB="380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Spot (1</a:t>
                      </a:r>
                      <a:r>
                        <a:rPr kumimoji="0" lang="en-US" altLang="ko-KR" sz="700" b="0" i="0" u="none" strike="noStrike" kern="1200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  <a:cs typeface="+mn-cs"/>
                        </a:rPr>
                        <a:t>5°)</a:t>
                      </a:r>
                      <a:endParaRPr kumimoji="0" lang="en-US" altLang="ko-KR" sz="700" b="0" i="0" u="none" strike="noStrike" kern="1200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  <a:cs typeface="+mn-cs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12,824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3,398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1,510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849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543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205,195 lux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54,375 lux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24,165 lux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13,590 lux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8,700 lux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04393">
                <a:tc vMerge="1">
                  <a:txBody>
                    <a:bodyPr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Flood (5</a:t>
                      </a:r>
                      <a:r>
                        <a:rPr kumimoji="0" lang="en-US" altLang="ko-KR" sz="700" b="0" i="0" u="none" strike="noStrike" kern="1200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  <a:cs typeface="+mn-cs"/>
                        </a:rPr>
                        <a:t>0°)</a:t>
                      </a:r>
                      <a:endParaRPr kumimoji="0" lang="en-US" altLang="ko-KR" sz="700" b="0" i="0" u="none" strike="noStrike" kern="1200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  <a:cs typeface="+mn-cs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1,780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471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209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118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75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28,485 lux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7,545 lux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3,355 lux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1,885 lux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1,205 lux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545799"/>
            <a:ext cx="6858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 Powerful as Sunlight</a:t>
            </a:r>
            <a:endParaRPr lang="en-US" altLang="ko-KR" sz="1200" b="1"/>
          </a:p>
        </p:txBody>
      </p:sp>
      <p:sp>
        <p:nvSpPr>
          <p:cNvPr id="14" name="직사각형 13"/>
          <p:cNvSpPr/>
          <p:nvPr/>
        </p:nvSpPr>
        <p:spPr>
          <a:xfrm>
            <a:off x="188640" y="875008"/>
            <a:ext cx="4032448" cy="1896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Hybrid cooling system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CRI 97 Ra at 3200K / 95 Ra at 5600K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3000W Output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15˚~50˚ Beam angle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Flicker free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Stable dimming (0~100%)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Standard DMX 512</a:t>
            </a:r>
            <a:endParaRPr lang="en-US" altLang="ko-KR" sz="100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699792"/>
            <a:ext cx="6858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 Photometric information of Lumos Hawk 400F</a:t>
            </a:r>
            <a:endParaRPr lang="ko-KR" altLang="en-US" sz="1200" b="1"/>
          </a:p>
        </p:txBody>
      </p:sp>
      <p:sp>
        <p:nvSpPr>
          <p:cNvPr id="16" name="TextBox 15"/>
          <p:cNvSpPr txBox="1"/>
          <p:nvPr/>
        </p:nvSpPr>
        <p:spPr>
          <a:xfrm>
            <a:off x="0" y="4222994"/>
            <a:ext cx="6858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 Lumos Hawk 400F Specifications</a:t>
            </a:r>
            <a:endParaRPr lang="ko-KR" altLang="en-US" sz="1200" b="1"/>
          </a:p>
        </p:txBody>
      </p:sp>
      <p:graphicFrame>
        <p:nvGraphicFramePr>
          <p:cNvPr id="17" name="표 16"/>
          <p:cNvGraphicFramePr>
            <a:graphicFrameLocks noGrp="1"/>
          </p:cNvGraphicFramePr>
          <p:nvPr/>
        </p:nvGraphicFramePr>
        <p:xfrm>
          <a:off x="124441" y="4543907"/>
          <a:ext cx="3420000" cy="4319995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190180"/>
                <a:gridCol w="1114910"/>
                <a:gridCol w="1114910"/>
              </a:tblGrid>
              <a:tr h="242611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Power Consumption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400W Nominal / 450W Maximum</a:t>
                      </a:r>
                      <a:endParaRPr kumimoji="0" lang="en-US" altLang="ko-KR" sz="800" b="0" u="none" strike="noStrike" cap="none" normalizeH="0" baseline="0">
                        <a:latin typeface="+mn-lt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398084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Size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W352 * H353 * L515 (mm)</a:t>
                      </a:r>
                      <a:endParaRPr kumimoji="0" lang="en-US" altLang="ko-KR" sz="800" b="0" u="none" strike="noStrike" cap="none" normalizeH="0" baseline="0"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W13.8 * H13.9 * L20 (inch)</a:t>
                      </a:r>
                      <a:endParaRPr kumimoji="0" lang="en-US" altLang="ko-KR" sz="800" b="0" u="none" strike="noStrike" cap="none" normalizeH="0" baseline="0">
                        <a:effectLst/>
                        <a:latin typeface="+mn-lt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242611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Weight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15 kg / 33 lb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242611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Color Temperature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3200K or 5600K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242611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E. Characteristics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AC 100~240V / 50~60Hz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242611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Dimming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0~100% Manual / DMX 512</a:t>
                      </a:r>
                      <a:endParaRPr kumimoji="0" lang="en-US" altLang="ko-KR" sz="800" b="0" u="none" strike="noStrike" cap="none" normalizeH="0" baseline="0">
                        <a:latin typeface="+mn-lt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242611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Flicker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Flicker free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272080"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u="none" strike="noStrike" cap="none" normalizeH="0" baseline="0">
                          <a:effectLst/>
                          <a:latin typeface="+mn-lt"/>
                        </a:rPr>
                        <a:t>Fresnel lens</a:t>
                      </a:r>
                      <a:endParaRPr kumimoji="0" lang="ko-KR" altLang="en-US" sz="800" b="1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u="none" strike="noStrike" cap="none" normalizeH="0" baseline="0">
                          <a:effectLst/>
                          <a:latin typeface="+mn-lt"/>
                        </a:rPr>
                        <a:t>240mm (9.45”) PMMA Fresnel lens</a:t>
                      </a:r>
                      <a:endParaRPr kumimoji="0" lang="ko-KR" altLang="en-US" sz="800" b="1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272080">
                <a:tc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u="none" strike="noStrike" cap="none" normalizeH="0" baseline="0">
                          <a:effectLst/>
                          <a:latin typeface="+mn-lt"/>
                        </a:rPr>
                        <a:t>Beam angle</a:t>
                      </a:r>
                      <a:endParaRPr kumimoji="0" lang="ko-KR" altLang="en-US" sz="800" b="1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91440" tIns="45720" rIns="91440" bIns="4572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15° ~ 50°</a:t>
                      </a:r>
                      <a:endParaRPr kumimoji="0" lang="en-US" altLang="ko-KR" sz="800" b="1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0" lang="en-US" altLang="ko-KR" sz="1000" b="1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굴림"/>
                        <a:ea typeface="굴림"/>
                      </a:endParaRPr>
                    </a:p>
                  </a:txBody>
                  <a:tcPr marL="91440" marR="91440" anchor="ctr" horzOverflow="overflow"/>
                </a:tc>
              </a:tr>
              <a:tr h="242611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Cooling system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Hybrid cooling system (fan)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242611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Operating Temp.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800" b="0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0℃</a:t>
                      </a: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~ 45</a:t>
                      </a:r>
                      <a:r>
                        <a:rPr lang="en-US" altLang="ko-KR" sz="800" b="0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℃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70903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Accessory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/>
                        <a:buChar char="•"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 4-leaf barndoor      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/>
                        <a:buChar char="•"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Pole operated yoke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  <a:p>
                      <a:pPr marL="0" marR="0" lvl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 (Panning / Tilting / Beam angle)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  <a:p>
                      <a:pPr marL="0" marR="0" lvl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/>
                        <a:buChar char="•"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Diffusing filter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marL="457200" marR="0" lvl="1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/>
                        <a:buChar char="•"/>
                        <a:defRPr/>
                      </a:pPr>
                      <a:endParaRPr kumimoji="0" lang="en-US" altLang="ko-KR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42611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Color temperature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3200K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5600K</a:t>
                      </a:r>
                      <a:endParaRPr kumimoji="0" lang="en-US" altLang="ko-KR" sz="8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2611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CCT Tolerance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±150K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±150K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42611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CRI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97 Ra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95 Ra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4077072" y="539552"/>
            <a:ext cx="1800000" cy="2103952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22" name="Picture 4" descr="C:\Users\DMLiteRD1\Desktop\Lumos_Hawk400_2.jpg"/>
          <p:cNvPicPr>
            <a:picLocks noChangeAspect="1" noChangeArrowheads="1"/>
          </p:cNvPicPr>
          <p:nvPr/>
        </p:nvPicPr>
        <p:blipFill rotWithShape="1">
          <a:blip r:embed="rId3"/>
          <a:srcRect r="32520"/>
          <a:stretch>
            <a:fillRect/>
          </a:stretch>
        </p:blipFill>
        <p:spPr>
          <a:xfrm>
            <a:off x="4240138" y="6902602"/>
            <a:ext cx="1800000" cy="2133894"/>
          </a:xfrm>
          <a:prstGeom prst="rect">
            <a:avLst/>
          </a:prstGeom>
          <a:noFill/>
        </p:spPr>
      </p:pic>
      <p:pic>
        <p:nvPicPr>
          <p:cNvPr id="23" name="Picture 9" descr="C:\Users\DMLiteRD1\Desktop\Lumos_Hawk400_1.jpg"/>
          <p:cNvPicPr>
            <a:picLocks noChangeAspect="1" noChangeArrowheads="1"/>
          </p:cNvPicPr>
          <p:nvPr/>
        </p:nvPicPr>
        <p:blipFill rotWithShape="1">
          <a:blip r:embed="rId4"/>
          <a:srcRect r="13320"/>
          <a:stretch>
            <a:fillRect/>
          </a:stretch>
        </p:blipFill>
        <p:spPr>
          <a:xfrm>
            <a:off x="3861048" y="4284256"/>
            <a:ext cx="2808312" cy="2592000"/>
          </a:xfrm>
          <a:prstGeom prst="rect">
            <a:avLst/>
          </a:prstGeom>
          <a:noFill/>
        </p:spPr>
      </p:pic>
      <p:sp>
        <p:nvSpPr>
          <p:cNvPr id="25" name="직사각형 24"/>
          <p:cNvSpPr/>
          <p:nvPr/>
        </p:nvSpPr>
        <p:spPr>
          <a:xfrm>
            <a:off x="1851662" y="194430"/>
            <a:ext cx="1554096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ko-KR" sz="2000" b="1" i="1">
                <a:solidFill>
                  <a:schemeClr val="bg1"/>
                </a:solidFill>
                <a:ea typeface="HY견고딕"/>
              </a:rPr>
              <a:t>400F</a:t>
            </a:r>
            <a:endParaRPr lang="en-US" altLang="ko-KR" sz="2000" b="1" i="1">
              <a:solidFill>
                <a:schemeClr val="bg1"/>
              </a:solidFill>
              <a:ea typeface="HY견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45000" y="862583"/>
          <a:ext cx="6768000" cy="8136001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052800"/>
                <a:gridCol w="526400"/>
                <a:gridCol w="864800"/>
                <a:gridCol w="564000"/>
                <a:gridCol w="752000"/>
                <a:gridCol w="752000"/>
                <a:gridCol w="752000"/>
                <a:gridCol w="752000"/>
                <a:gridCol w="752000"/>
              </a:tblGrid>
              <a:tr h="3462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Model</a:t>
                      </a:r>
                      <a:endParaRPr lang="ko-KR" altLang="en-US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Beam</a:t>
                      </a:r>
                      <a:r>
                        <a:rPr lang="en-US" altLang="ko-KR" sz="800" baseline="0" dirty="0" smtClean="0"/>
                        <a:t> angle</a:t>
                      </a:r>
                      <a:endParaRPr lang="ko-KR" altLang="en-US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1m</a:t>
                      </a:r>
                      <a:endParaRPr lang="en-US" altLang="ko-KR" sz="800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2m</a:t>
                      </a:r>
                      <a:endParaRPr lang="en-US" altLang="ko-KR" sz="800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3m</a:t>
                      </a:r>
                      <a:endParaRPr lang="en-US" altLang="ko-KR" sz="800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4m</a:t>
                      </a:r>
                      <a:endParaRPr lang="en-US" altLang="ko-KR" sz="800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5m</a:t>
                      </a:r>
                      <a:endParaRPr lang="en-US" altLang="ko-KR" sz="800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383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Lumos</a:t>
                      </a:r>
                      <a:endParaRPr lang="en-US" altLang="ko-KR" sz="800" baseline="0" dirty="0" smtClean="0"/>
                    </a:p>
                    <a:p>
                      <a:pPr algn="ctr" latinLnBrk="1"/>
                      <a:r>
                        <a:rPr lang="en-US" altLang="ko-KR" sz="800" baseline="0" dirty="0" smtClean="0"/>
                        <a:t>Hawk 400F</a:t>
                      </a:r>
                    </a:p>
                    <a:p>
                      <a:pPr algn="ctr" latinLnBrk="1"/>
                      <a:endParaRPr lang="en-US" altLang="ko-KR" sz="800" baseline="0" dirty="0" smtClean="0"/>
                    </a:p>
                    <a:p>
                      <a:pPr algn="ctr" latinLnBrk="1"/>
                      <a:r>
                        <a:rPr lang="en-US" altLang="ko-KR" sz="800" baseline="0" dirty="0" smtClean="0"/>
                        <a:t>400W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Spot</a:t>
                      </a:r>
                    </a:p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(15˚)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Illumination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3200K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185,995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49,285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21,905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12,320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7,885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5600K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205,195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54,375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24,165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13,590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8,700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Beam diameter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0.50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0.77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1.03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1.29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1.56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Flood</a:t>
                      </a:r>
                    </a:p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50˚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Illumination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3200K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25,780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6,830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3,035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1,705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1,090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5600K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28,485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7,545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3,355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1,885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1,205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Beam diameter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1.17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2.10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3.04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3.97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4.90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Lumos</a:t>
                      </a:r>
                      <a:endParaRPr lang="en-US" altLang="ko-KR" sz="800" baseline="0" dirty="0" smtClean="0"/>
                    </a:p>
                    <a:p>
                      <a:pPr algn="ctr" latinLnBrk="1"/>
                      <a:r>
                        <a:rPr lang="en-US" altLang="ko-KR" sz="800" baseline="0" dirty="0" smtClean="0"/>
                        <a:t>Hawk 200F</a:t>
                      </a:r>
                    </a:p>
                    <a:p>
                      <a:pPr algn="ctr" latinLnBrk="1"/>
                      <a:endParaRPr lang="en-US" altLang="ko-KR" sz="800" baseline="0" dirty="0" smtClean="0"/>
                    </a:p>
                    <a:p>
                      <a:pPr algn="ctr" latinLnBrk="1"/>
                      <a:r>
                        <a:rPr lang="en-US" altLang="ko-KR" sz="800" baseline="0" dirty="0" smtClean="0"/>
                        <a:t>200W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Spot</a:t>
                      </a:r>
                    </a:p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(15˚)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Illumination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3200K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51,420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14,526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6,856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3,953lux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2,571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5600K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61,850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17,520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8,190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4,725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3,048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Beam diameter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0.46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0.73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1.00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1.27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1.54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Flood</a:t>
                      </a:r>
                    </a:p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50˚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Illumination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3200K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8,205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2,318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1,094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631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410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5600K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11,120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2,580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1,386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769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485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Beam diameter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1.13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2.06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3.00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3.95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4.87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Lumos</a:t>
                      </a:r>
                      <a:endParaRPr lang="en-US" altLang="ko-KR" sz="800" baseline="0" dirty="0" smtClean="0"/>
                    </a:p>
                    <a:p>
                      <a:pPr algn="ctr" latinLnBrk="1"/>
                      <a:r>
                        <a:rPr lang="en-US" altLang="ko-KR" sz="800" baseline="0" dirty="0" smtClean="0"/>
                        <a:t>Hawk 200A</a:t>
                      </a:r>
                    </a:p>
                    <a:p>
                      <a:pPr algn="ctr" latinLnBrk="1"/>
                      <a:endParaRPr lang="en-US" altLang="ko-KR" sz="800" baseline="0" dirty="0" smtClean="0"/>
                    </a:p>
                    <a:p>
                      <a:pPr algn="ctr" latinLnBrk="1"/>
                      <a:r>
                        <a:rPr lang="en-US" altLang="ko-KR" sz="800" baseline="0" dirty="0" smtClean="0"/>
                        <a:t>220W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Spot</a:t>
                      </a:r>
                    </a:p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(15˚)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Illumination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3200K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61,704 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17,431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8,227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4,744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3,085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5600K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74,220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21,024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9,828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5,670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3,658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Beam diameter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0.46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0.73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1.00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1.27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1.54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Flood</a:t>
                      </a:r>
                    </a:p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50˚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Illumination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3200K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11,979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3,384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1,597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921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599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5600K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16,235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3,767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2,024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1,123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708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Beam diameter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1.13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2.06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3.00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3.95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4.87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Lumos</a:t>
                      </a:r>
                      <a:endParaRPr lang="en-US" altLang="ko-KR" sz="800" baseline="0" dirty="0" smtClean="0"/>
                    </a:p>
                    <a:p>
                      <a:pPr algn="ctr" latinLnBrk="1"/>
                      <a:r>
                        <a:rPr lang="en-US" altLang="ko-KR" sz="800" baseline="0" dirty="0" smtClean="0"/>
                        <a:t>Hawk 150F</a:t>
                      </a:r>
                    </a:p>
                    <a:p>
                      <a:pPr algn="ctr" latinLnBrk="1"/>
                      <a:endParaRPr lang="en-US" altLang="ko-KR" sz="800" baseline="0" dirty="0" smtClean="0"/>
                    </a:p>
                    <a:p>
                      <a:pPr algn="ctr" latinLnBrk="1"/>
                      <a:r>
                        <a:rPr lang="en-US" altLang="ko-KR" sz="800" baseline="0" dirty="0" smtClean="0"/>
                        <a:t>150W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Spot</a:t>
                      </a:r>
                    </a:p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(15˚)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Illumination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3200K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44,100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12,458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5,880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3,390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2,205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5600K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52,500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14,831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7,000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4,036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2,625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Beam diameter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0.46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0.73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1.00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1.27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1.54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Flood</a:t>
                      </a:r>
                    </a:p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50˚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Illumination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3200K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6,740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1,904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899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518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337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5600K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8,190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2,314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1,092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630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410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Beam diameter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1.13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2.06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3.00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3.95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4.87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Lumos</a:t>
                      </a:r>
                      <a:endParaRPr lang="en-US" altLang="ko-KR" sz="800" baseline="0" dirty="0" smtClean="0"/>
                    </a:p>
                    <a:p>
                      <a:pPr algn="ctr" latinLnBrk="1"/>
                      <a:r>
                        <a:rPr lang="en-US" altLang="ko-KR" sz="800" baseline="0" dirty="0" smtClean="0"/>
                        <a:t>Hawk 100F</a:t>
                      </a:r>
                    </a:p>
                    <a:p>
                      <a:pPr algn="ctr" latinLnBrk="1"/>
                      <a:endParaRPr lang="en-US" altLang="ko-KR" sz="800" baseline="0" dirty="0" smtClean="0"/>
                    </a:p>
                    <a:p>
                      <a:pPr algn="ctr" latinLnBrk="1"/>
                      <a:r>
                        <a:rPr lang="en-US" altLang="ko-KR" sz="800" baseline="0" dirty="0" smtClean="0"/>
                        <a:t>100W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Spot</a:t>
                      </a:r>
                    </a:p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(15˚)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Illumination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3200K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28,930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8,173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3,857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2,224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1,447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5600K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34,208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9,664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4,561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2,630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1,710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Beam diameter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0.38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0.65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0.91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1.17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1.44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Flood</a:t>
                      </a:r>
                    </a:p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50˚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Illumination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3200K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5,830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1,647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777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448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292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5600K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6,210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1,754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828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477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311 lux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Beam diameter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1.05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1.99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2.92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3.85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4.78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Lumos</a:t>
                      </a:r>
                      <a:endParaRPr lang="en-US" altLang="ko-KR" sz="800" baseline="0" dirty="0" smtClean="0"/>
                    </a:p>
                    <a:p>
                      <a:pPr algn="ctr" latinLnBrk="1"/>
                      <a:r>
                        <a:rPr lang="en-US" altLang="ko-KR" sz="800" baseline="0" dirty="0" smtClean="0"/>
                        <a:t>Hawk 50F</a:t>
                      </a:r>
                    </a:p>
                    <a:p>
                      <a:pPr algn="ctr" latinLnBrk="1"/>
                      <a:endParaRPr lang="en-US" altLang="ko-KR" sz="800" baseline="0" dirty="0" smtClean="0"/>
                    </a:p>
                    <a:p>
                      <a:pPr algn="ctr" latinLnBrk="1"/>
                      <a:r>
                        <a:rPr lang="en-US" altLang="ko-KR" sz="800" baseline="0" dirty="0" smtClean="0"/>
                        <a:t>50W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Spot</a:t>
                      </a:r>
                    </a:p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(15˚)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Illumination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3200K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20,500 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5,791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2,733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1,576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1,025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5600K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22,000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6,215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2,933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1,691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1,100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Beam diameter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0.38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0.65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0.91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1.17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1.44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Flood</a:t>
                      </a:r>
                    </a:p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50˚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Illumination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3200K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5,530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1,562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737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426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277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5600K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5,970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1,687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796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459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299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r>
                        <a:rPr lang="en-US" altLang="ko-KR" sz="800" baseline="0" dirty="0" smtClean="0"/>
                        <a:t>Beam diameter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28600" indent="-228600" algn="ctr" latinLnBrk="1">
                        <a:buFontTx/>
                        <a:buNone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1.05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1.99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2.92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3.85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4.78 m</a:t>
                      </a:r>
                      <a:endParaRPr lang="en-US" altLang="ko-KR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550586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sz="1200" b="1" dirty="0" smtClean="0"/>
              <a:t> </a:t>
            </a:r>
            <a:r>
              <a:rPr lang="en-US" altLang="ko-KR" sz="1200" b="1" dirty="0" smtClean="0">
                <a:latin typeface="+mn-ea"/>
              </a:rPr>
              <a:t>Photometric information of Lumos Hawk Series (F type)</a:t>
            </a:r>
            <a:endParaRPr lang="en-US" altLang="ko-KR" sz="12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81000" y="3883450"/>
            <a:ext cx="66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sz="1200" b="1" dirty="0" smtClean="0"/>
              <a:t> Mode</a:t>
            </a:r>
            <a:endParaRPr lang="ko-KR" altLang="en-US" sz="1200" b="1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89000" y="4170016"/>
          <a:ext cx="6480000" cy="4735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4860000"/>
              </a:tblGrid>
              <a:tr h="259925">
                <a:tc>
                  <a:txBody>
                    <a:bodyPr/>
                    <a:lstStyle/>
                    <a:p>
                      <a:pPr algn="ctr" latinLnBrk="1">
                        <a:buFont typeface="Arial" pitchFamily="34" charset="0"/>
                        <a:buNone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Mode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buFont typeface="Arial" pitchFamily="34" charset="0"/>
                        <a:buNone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 latinLnBrk="1">
                        <a:buFont typeface="Arial" pitchFamily="34" charset="0"/>
                        <a:buNone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Dimming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Stable Dimming (0~100%)</a:t>
                      </a: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Enable to customize the dimming step as each 1% or 4~5%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000">
                <a:tc>
                  <a:txBody>
                    <a:bodyPr/>
                    <a:lstStyle/>
                    <a:p>
                      <a:pPr algn="ctr" latinLnBrk="1">
                        <a:buFont typeface="Arial" pitchFamily="34" charset="0"/>
                        <a:buNone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Dimming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</a:rPr>
                        <a:t> curve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Customized dimming steps are available</a:t>
                      </a: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3-way Dimming curve select to mode button</a:t>
                      </a:r>
                    </a:p>
                    <a:p>
                      <a:pPr marL="685800" lvl="1" indent="-228600" algn="l" latinLnBrk="1">
                        <a:buFont typeface="Wingdings" pitchFamily="2" charset="2"/>
                        <a:buChar char="Ø"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Linear type : Normal increase of lighting intensity</a:t>
                      </a:r>
                    </a:p>
                    <a:p>
                      <a:pPr marL="685800" lvl="1" indent="-228600" algn="l" latinLnBrk="1">
                        <a:buFont typeface="Wingdings" pitchFamily="2" charset="2"/>
                        <a:buChar char="Ø"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Cube type : Detailed control in Low dimming area (0~50%)</a:t>
                      </a:r>
                    </a:p>
                    <a:p>
                      <a:pPr marL="685800" lvl="1" indent="-228600" algn="l" latinLnBrk="1">
                        <a:buFont typeface="Wingdings" pitchFamily="2" charset="2"/>
                        <a:buChar char="Ø"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Root type : Detailed control in high dimming area (50~100%)</a:t>
                      </a: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latinLnBrk="1">
                        <a:buFont typeface="Arial" pitchFamily="34" charset="0"/>
                        <a:buNone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DMX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</a:rPr>
                        <a:t> channel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Standard DMX 512</a:t>
                      </a: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Compatibility with various DMX Controllers</a:t>
                      </a: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Firmware available for most DMX Controllers</a:t>
                      </a: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Change DMX channel (1~512)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 latinLnBrk="1">
                        <a:buFont typeface="Arial" pitchFamily="34" charset="0"/>
                        <a:buNone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12~24V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</a:rPr>
                        <a:t> Free volt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Compatible with wide range of batteries.</a:t>
                      </a:r>
                    </a:p>
                    <a:p>
                      <a:pPr marL="228600" indent="-228600" algn="l" latinLnBrk="1">
                        <a:buFont typeface="Arial" pitchFamily="34" charset="0"/>
                        <a:buChar char="•"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V-mount battery or Gold-mount battery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888" y="5620065"/>
            <a:ext cx="3357807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79031" y="909924"/>
          <a:ext cx="648000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</a:tblGrid>
              <a:tr h="2716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Model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94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</a:rPr>
                        <a:t>Lumos</a:t>
                      </a: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 Hawk 400</a:t>
                      </a:r>
                    </a:p>
                    <a:p>
                      <a:pPr algn="ctr" latinLnBrk="1"/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400W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28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24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22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4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</a:rPr>
                        <a:t>Lumos</a:t>
                      </a: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 Hawk 200 / 200A</a:t>
                      </a:r>
                    </a:p>
                    <a:p>
                      <a:pPr algn="ctr" latinLnBrk="1"/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200W / 220W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21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19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18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4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</a:rPr>
                        <a:t>Lumos</a:t>
                      </a: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 Hawk 100</a:t>
                      </a:r>
                    </a:p>
                    <a:p>
                      <a:pPr algn="ctr" latinLnBrk="1"/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100W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20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19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18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9970" y="597926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sz="1200" b="1" dirty="0" smtClean="0"/>
              <a:t> </a:t>
            </a:r>
            <a:r>
              <a:rPr lang="en-US" altLang="ko-KR" sz="1200" b="1" dirty="0" smtClean="0">
                <a:latin typeface="+mn-ea"/>
              </a:rPr>
              <a:t>decibel measurements of Lumos Hawk Series</a:t>
            </a:r>
            <a:endParaRPr lang="en-US" altLang="ko-KR" sz="1200" b="1" dirty="0" smtClean="0"/>
          </a:p>
        </p:txBody>
      </p:sp>
      <p:sp>
        <p:nvSpPr>
          <p:cNvPr id="8" name="직사각형 7"/>
          <p:cNvSpPr/>
          <p:nvPr/>
        </p:nvSpPr>
        <p:spPr>
          <a:xfrm>
            <a:off x="179030" y="2771800"/>
            <a:ext cx="6480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900" b="1" dirty="0" smtClean="0"/>
              <a:t>Hybrid cooling system</a:t>
            </a:r>
          </a:p>
          <a:p>
            <a:r>
              <a:rPr lang="en-US" altLang="ko-KR" sz="900" dirty="0" smtClean="0"/>
              <a:t> The patented technology to improve air flow to cool down the heat created inside the product.</a:t>
            </a:r>
          </a:p>
          <a:p>
            <a:r>
              <a:rPr lang="en-US" altLang="ko-KR" sz="900" dirty="0" smtClean="0"/>
              <a:t> Usually the convection heat mode is at low dimming stage.</a:t>
            </a:r>
          </a:p>
          <a:p>
            <a:r>
              <a:rPr lang="en-US" altLang="ko-KR" sz="900" dirty="0" smtClean="0"/>
              <a:t> However fan will be turned on at certain dimming stage as below.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900" dirty="0" smtClean="0"/>
              <a:t> Hawk 400 : Cube 86~100%, Linear 61~100%, Root 28~100%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900" dirty="0" smtClean="0"/>
              <a:t> Hawk 200 : Cube 93~100%, Linear 76~100%, Root 39~100%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900" dirty="0" smtClean="0"/>
              <a:t> Hawk 100 : Cube 80~100%, Linear 51~100%, Root 22~100%</a:t>
            </a:r>
          </a:p>
        </p:txBody>
      </p:sp>
    </p:spTree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4259</ep:Words>
  <ep:PresentationFormat>화면 슬라이드 쇼(4:3)</ep:PresentationFormat>
  <ep:Paragraphs>1655</ep:Paragraphs>
  <ep:Slides>3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ep:HeadingPairs>
  <ep:TitlesOfParts>
    <vt:vector size="4" baseType="lpstr">
      <vt:lpstr>Office 테마</vt:lpstr>
      <vt:lpstr>슬라이드 1</vt:lpstr>
      <vt:lpstr>슬라이드 2</vt:lpstr>
      <vt:lpstr>슬라이드 3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2013-02-19T01:08:06.000</dcterms:created>
  <dc:creator>Kim</dc:creator>
  <cp:lastModifiedBy>user</cp:lastModifiedBy>
  <dcterms:modified xsi:type="dcterms:W3CDTF">2019-05-13T21:49:08.144</dcterms:modified>
  <cp:revision>609</cp:revision>
  <dc:title>슬라이드 1</dc:title>
  <cp:version>1000.0000.01</cp:version>
</cp:coreProperties>
</file>