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52" r:id="rId5"/>
  </p:sldMasterIdLst>
  <p:notesMasterIdLst>
    <p:notesMasterId r:id="rId15"/>
  </p:notesMasterIdLst>
  <p:sldIdLst>
    <p:sldId id="401" r:id="rId6"/>
    <p:sldId id="403" r:id="rId7"/>
    <p:sldId id="402" r:id="rId8"/>
    <p:sldId id="404" r:id="rId9"/>
    <p:sldId id="411" r:id="rId10"/>
    <p:sldId id="396" r:id="rId11"/>
    <p:sldId id="397" r:id="rId12"/>
    <p:sldId id="412" r:id="rId13"/>
    <p:sldId id="40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6208" autoAdjust="0"/>
  </p:normalViewPr>
  <p:slideViewPr>
    <p:cSldViewPr snapToGrid="0">
      <p:cViewPr varScale="1">
        <p:scale>
          <a:sx n="67" d="100"/>
          <a:sy n="67" d="100"/>
        </p:scale>
        <p:origin x="78" y="180"/>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7" name="Freeform: Shape 6" descr="Tag=AccentColor&#10;Flavor=Light&#10;Target=Fill">
            <a:extLst>
              <a:ext uri="{FF2B5EF4-FFF2-40B4-BE49-F238E27FC236}">
                <a16:creationId xmlns:a16="http://schemas.microsoft.com/office/drawing/2014/main" id="{00F1FAAC-8B37-660F-D697-C3F0365DD8F8}"/>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40373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274874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323068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382957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dirty="0"/>
              <a:t>9/3/20XX</a:t>
            </a:r>
          </a:p>
        </p:txBody>
      </p:sp>
      <p:sp>
        <p:nvSpPr>
          <p:cNvPr id="8" name="Footer Placeholder 7"/>
          <p:cNvSpPr>
            <a:spLocks noGrp="1"/>
          </p:cNvSpPr>
          <p:nvPr>
            <p:ph type="ftr" sz="quarter" idx="11"/>
          </p:nvPr>
        </p:nvSpPr>
        <p:spPr/>
        <p:txBody>
          <a:bodyPr/>
          <a:lstStyle/>
          <a:p>
            <a:r>
              <a:rPr lang="en-US" dirty="0"/>
              <a:t>Presentation Title</a:t>
            </a:r>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87230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r>
              <a:rPr lang="en-US" dirty="0"/>
              <a:t>9/3/20XX</a:t>
            </a:r>
          </a:p>
        </p:txBody>
      </p:sp>
      <p:sp>
        <p:nvSpPr>
          <p:cNvPr id="5" name="Footer Placeholder 3"/>
          <p:cNvSpPr>
            <a:spLocks noGrp="1"/>
          </p:cNvSpPr>
          <p:nvPr>
            <p:ph type="ftr" sz="quarter" idx="11"/>
          </p:nvPr>
        </p:nvSpPr>
        <p:spPr/>
        <p:txBody>
          <a:bodyPr/>
          <a:lstStyle/>
          <a:p>
            <a:r>
              <a:rPr lang="en-US" dirty="0"/>
              <a:t>Presentation Title</a:t>
            </a:r>
          </a:p>
        </p:txBody>
      </p:sp>
      <p:sp>
        <p:nvSpPr>
          <p:cNvPr id="6"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07032922"/>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r>
              <a:rPr lang="en-US" dirty="0"/>
              <a:t>9/3/20XX</a:t>
            </a:r>
          </a:p>
        </p:txBody>
      </p:sp>
      <p:sp>
        <p:nvSpPr>
          <p:cNvPr id="5" name="Footer Placeholder 2"/>
          <p:cNvSpPr>
            <a:spLocks noGrp="1"/>
          </p:cNvSpPr>
          <p:nvPr>
            <p:ph type="ftr" sz="quarter" idx="11"/>
          </p:nvPr>
        </p:nvSpPr>
        <p:spPr/>
        <p:txBody>
          <a:bodyPr/>
          <a:lstStyle/>
          <a:p>
            <a:r>
              <a:rPr lang="en-US" dirty="0"/>
              <a:t>Presentation Title</a:t>
            </a:r>
          </a:p>
        </p:txBody>
      </p:sp>
      <p:sp>
        <p:nvSpPr>
          <p:cNvPr id="6"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175337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r>
              <a:rPr lang="en-US" dirty="0"/>
              <a:t>9/3/20XX</a:t>
            </a:r>
          </a:p>
        </p:txBody>
      </p:sp>
      <p:sp>
        <p:nvSpPr>
          <p:cNvPr id="5" name="Footer Placeholder 5"/>
          <p:cNvSpPr>
            <a:spLocks noGrp="1"/>
          </p:cNvSpPr>
          <p:nvPr>
            <p:ph type="ftr" sz="quarter" idx="11"/>
          </p:nvPr>
        </p:nvSpPr>
        <p:spPr/>
        <p:txBody>
          <a:bodyPr/>
          <a:lstStyle/>
          <a:p>
            <a:r>
              <a:rPr lang="en-US" dirty="0"/>
              <a:t>Presentation Title</a:t>
            </a:r>
          </a:p>
        </p:txBody>
      </p:sp>
      <p:sp>
        <p:nvSpPr>
          <p:cNvPr id="6"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29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6683399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609461957"/>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78716865"/>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273643899"/>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958850526"/>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dirty="0"/>
              <a:t>9/3/20XX</a:t>
            </a:r>
          </a:p>
        </p:txBody>
      </p:sp>
      <p:sp>
        <p:nvSpPr>
          <p:cNvPr id="4"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657970534"/>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dirty="0"/>
              <a:t>9/3/20XX</a:t>
            </a:r>
          </a:p>
        </p:txBody>
      </p:sp>
      <p:sp>
        <p:nvSpPr>
          <p:cNvPr id="4"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70972084"/>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23324496"/>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938091593"/>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2767310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4387253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3145039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image" Target="../media/image5.png"/><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image" Target="../media/image4.png"/><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image" Target="../media/image3.png"/><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r>
              <a:rPr lang="en-US" dirty="0"/>
              <a:t>9/3/20XX</a:t>
            </a: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en-US" dirty="0"/>
              <a:t>Presentation Title</a:t>
            </a: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1578147844"/>
      </p:ext>
    </p:extLst>
  </p:cSld>
  <p:clrMap bg1="dk1" tx1="lt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6" r:id="rId20"/>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3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3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5.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5" name="Picture 4" descr="Aqua and green fractal background like floral petal">
            <a:extLst>
              <a:ext uri="{FF2B5EF4-FFF2-40B4-BE49-F238E27FC236}">
                <a16:creationId xmlns:a16="http://schemas.microsoft.com/office/drawing/2014/main" id="{A41E2589-BFC0-995C-1E38-CD36F172868E}"/>
              </a:ext>
            </a:extLst>
          </p:cNvPr>
          <p:cNvPicPr>
            <a:picLocks noChangeAspect="1"/>
          </p:cNvPicPr>
          <p:nvPr/>
        </p:nvPicPr>
        <p:blipFill rotWithShape="1">
          <a:blip r:embed="rId5">
            <a:duotone>
              <a:prstClr val="black"/>
              <a:schemeClr val="accent5">
                <a:tint val="45000"/>
                <a:satMod val="400000"/>
              </a:schemeClr>
            </a:duotone>
            <a:alphaModFix amt="25000"/>
          </a:blip>
          <a:srcRect t="24997" b="3"/>
          <a:stretch/>
        </p:blipFill>
        <p:spPr>
          <a:xfrm>
            <a:off x="1" y="0"/>
            <a:ext cx="12192000" cy="6858000"/>
          </a:xfrm>
          <a:prstGeom prst="rect">
            <a:avLst/>
          </a:prstGeom>
        </p:spPr>
      </p:pic>
      <p:sp>
        <p:nvSpPr>
          <p:cNvPr id="2" name="Title 1">
            <a:extLst>
              <a:ext uri="{FF2B5EF4-FFF2-40B4-BE49-F238E27FC236}">
                <a16:creationId xmlns:a16="http://schemas.microsoft.com/office/drawing/2014/main" id="{B138CF5B-E8DE-48F3-9581-51BBEC47AE73}"/>
              </a:ext>
            </a:extLst>
          </p:cNvPr>
          <p:cNvSpPr>
            <a:spLocks noGrp="1"/>
          </p:cNvSpPr>
          <p:nvPr>
            <p:ph type="ctrTitle"/>
          </p:nvPr>
        </p:nvSpPr>
        <p:spPr>
          <a:xfrm>
            <a:off x="1154955" y="1447800"/>
            <a:ext cx="8825658" cy="3329581"/>
          </a:xfrm>
        </p:spPr>
        <p:txBody>
          <a:bodyPr>
            <a:normAutofit/>
          </a:bodyPr>
          <a:lstStyle/>
          <a:p>
            <a:r>
              <a:rPr lang="en-US" dirty="0"/>
              <a:t>Wedding at Cana</a:t>
            </a:r>
          </a:p>
        </p:txBody>
      </p:sp>
      <p:sp>
        <p:nvSpPr>
          <p:cNvPr id="3" name="Subtitle 2">
            <a:extLst>
              <a:ext uri="{FF2B5EF4-FFF2-40B4-BE49-F238E27FC236}">
                <a16:creationId xmlns:a16="http://schemas.microsoft.com/office/drawing/2014/main" id="{EF5D29EF-CFED-41EF-9138-BE844655F339}"/>
              </a:ext>
            </a:extLst>
          </p:cNvPr>
          <p:cNvSpPr>
            <a:spLocks noGrp="1"/>
          </p:cNvSpPr>
          <p:nvPr>
            <p:ph type="subTitle" idx="1"/>
          </p:nvPr>
        </p:nvSpPr>
        <p:spPr>
          <a:xfrm>
            <a:off x="1154955" y="4777380"/>
            <a:ext cx="8825658" cy="861420"/>
          </a:xfrm>
        </p:spPr>
        <p:txBody>
          <a:bodyPr>
            <a:normAutofit/>
          </a:bodyPr>
          <a:lstStyle/>
          <a:p>
            <a:r>
              <a:rPr lang="en-US" dirty="0"/>
              <a:t>Epiphany</a:t>
            </a:r>
          </a:p>
        </p:txBody>
      </p:sp>
      <p:sp>
        <p:nvSpPr>
          <p:cNvPr id="9" name="Rectangle 8">
            <a:extLst>
              <a:ext uri="{FF2B5EF4-FFF2-40B4-BE49-F238E27FC236}">
                <a16:creationId xmlns:a16="http://schemas.microsoft.com/office/drawing/2014/main" id="{C885E190-58DD-42DD-A4A8-401E15C92A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6" name="christian-piano-music-143489">
            <a:hlinkClick r:id="" action="ppaction://media"/>
            <a:extLst>
              <a:ext uri="{FF2B5EF4-FFF2-40B4-BE49-F238E27FC236}">
                <a16:creationId xmlns:a16="http://schemas.microsoft.com/office/drawing/2014/main" id="{A212FECA-ED9F-BA12-A520-2B6C74B03A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14992" y="5761383"/>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advTm="4337">
        <p:fade/>
      </p:transition>
    </mc:Choice>
    <mc:Fallback xmlns="">
      <p:transition spd="med" advTm="43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0" presetClass="entr" presetSubtype="0" fill="hold" grpId="0" nodeType="withEffect">
                                  <p:stCondLst>
                                    <p:cond delay="1500"/>
                                  </p:stCondLst>
                                  <p:iterate>
                                    <p:tmPct val="10000"/>
                                  </p:iterate>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700"/>
                                        <p:tgtEl>
                                          <p:spTgt spid="3">
                                            <p:txEl>
                                              <p:pRg st="0" end="0"/>
                                            </p:txEl>
                                          </p:spTgt>
                                        </p:tgtEl>
                                      </p:cBhvr>
                                    </p:animEffect>
                                  </p:childTnLst>
                                </p:cTn>
                              </p:par>
                              <p:par>
                                <p:cTn id="10" presetID="10" presetClass="entr" presetSubtype="0" fill="hold" grpId="0" nodeType="withEffect">
                                  <p:stCondLst>
                                    <p:cond delay="1000"/>
                                  </p:stCondLst>
                                  <p:iterate>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13" repeatCount="indefinite" fill="remove" display="0">
                  <p:stCondLst>
                    <p:cond delay="indefinite"/>
                  </p:stCondLst>
                  <p:endCondLst>
                    <p:cond evt="onStopAudio" delay="0">
                      <p:tgtEl>
                        <p:sldTgt/>
                      </p:tgtEl>
                    </p:cond>
                  </p:endCondLst>
                </p:cTn>
                <p:tgtEl>
                  <p:spTgt spid="16"/>
                </p:tgtEl>
              </p:cMediaNode>
            </p:audio>
          </p:childTnLst>
        </p:cTn>
      </p:par>
    </p:tnLst>
    <p:bldLst>
      <p:bldP spid="2" grpId="0"/>
      <p:bldP spid="3" grpId="0" build="p"/>
    </p:bldLst>
  </p:timing>
  <p:extLst>
    <p:ext uri="{E180D4A7-C9FB-4DFB-919C-405C955672EB}">
      <p14:showEvtLst xmlns:p14="http://schemas.microsoft.com/office/powerpoint/2010/main">
        <p14:playEvt time="19" objId="16"/>
      </p14:showEvtLst>
    </p:ext>
  </p:extLs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95" name="Picture 1094">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97" name="Picture 1096">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099" name="Oval 1098">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101" name="Picture 1100">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103" name="Picture 1102">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105" name="Rectangle 1104">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26" name="Picture 2" descr="The Church and the Ancient Jewish Wedding - First Christian Church">
            <a:extLst>
              <a:ext uri="{FF2B5EF4-FFF2-40B4-BE49-F238E27FC236}">
                <a16:creationId xmlns:a16="http://schemas.microsoft.com/office/drawing/2014/main" id="{3ACA0955-BBBA-56AD-033C-3E0BF88B60E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8854" r="-1" b="30142"/>
          <a:stretch/>
        </p:blipFill>
        <p:spPr bwMode="auto">
          <a:xfrm>
            <a:off x="1" y="-5"/>
            <a:ext cx="12191695" cy="5020241"/>
          </a:xfrm>
          <a:custGeom>
            <a:avLst/>
            <a:gdLst/>
            <a:ahLst/>
            <a:cxnLst/>
            <a:rect l="l" t="t" r="r" b="b"/>
            <a:pathLst>
              <a:path w="12191695" h="5020241">
                <a:moveTo>
                  <a:pt x="0" y="0"/>
                </a:moveTo>
                <a:lnTo>
                  <a:pt x="12191695" y="0"/>
                </a:lnTo>
                <a:lnTo>
                  <a:pt x="12191695" y="4057991"/>
                </a:lnTo>
                <a:lnTo>
                  <a:pt x="11914945" y="4110187"/>
                </a:lnTo>
                <a:lnTo>
                  <a:pt x="11639412" y="4159931"/>
                </a:lnTo>
                <a:lnTo>
                  <a:pt x="11362661" y="4208624"/>
                </a:lnTo>
                <a:lnTo>
                  <a:pt x="11084690" y="4250310"/>
                </a:lnTo>
                <a:lnTo>
                  <a:pt x="10807939" y="4292347"/>
                </a:lnTo>
                <a:lnTo>
                  <a:pt x="10529968" y="4331582"/>
                </a:lnTo>
                <a:lnTo>
                  <a:pt x="10255655" y="4365211"/>
                </a:lnTo>
                <a:lnTo>
                  <a:pt x="9977684" y="4397089"/>
                </a:lnTo>
                <a:lnTo>
                  <a:pt x="9700933" y="4426165"/>
                </a:lnTo>
                <a:lnTo>
                  <a:pt x="9429058" y="4451387"/>
                </a:lnTo>
                <a:lnTo>
                  <a:pt x="9153526" y="4476609"/>
                </a:lnTo>
                <a:lnTo>
                  <a:pt x="8881651" y="4497628"/>
                </a:lnTo>
                <a:lnTo>
                  <a:pt x="8609776" y="4514092"/>
                </a:lnTo>
                <a:lnTo>
                  <a:pt x="8339121" y="4531258"/>
                </a:lnTo>
                <a:lnTo>
                  <a:pt x="8070903" y="4545620"/>
                </a:lnTo>
                <a:lnTo>
                  <a:pt x="7805124" y="4555779"/>
                </a:lnTo>
                <a:lnTo>
                  <a:pt x="7539345" y="4564537"/>
                </a:lnTo>
                <a:lnTo>
                  <a:pt x="7276005" y="4572944"/>
                </a:lnTo>
                <a:lnTo>
                  <a:pt x="7016322" y="4576798"/>
                </a:lnTo>
                <a:lnTo>
                  <a:pt x="6756639" y="4581001"/>
                </a:lnTo>
                <a:lnTo>
                  <a:pt x="6500613" y="4583103"/>
                </a:lnTo>
                <a:lnTo>
                  <a:pt x="6247026" y="4581001"/>
                </a:lnTo>
                <a:lnTo>
                  <a:pt x="5995877" y="4581001"/>
                </a:lnTo>
                <a:lnTo>
                  <a:pt x="5747167" y="4576798"/>
                </a:lnTo>
                <a:lnTo>
                  <a:pt x="5503333" y="4570492"/>
                </a:lnTo>
                <a:lnTo>
                  <a:pt x="5261938" y="4564537"/>
                </a:lnTo>
                <a:lnTo>
                  <a:pt x="5025418" y="4557881"/>
                </a:lnTo>
                <a:lnTo>
                  <a:pt x="4790118" y="4547722"/>
                </a:lnTo>
                <a:lnTo>
                  <a:pt x="4558477" y="4536862"/>
                </a:lnTo>
                <a:lnTo>
                  <a:pt x="4331710" y="4527054"/>
                </a:lnTo>
                <a:lnTo>
                  <a:pt x="3889152" y="4499379"/>
                </a:lnTo>
                <a:lnTo>
                  <a:pt x="3464881" y="4469954"/>
                </a:lnTo>
                <a:lnTo>
                  <a:pt x="3057678" y="4439126"/>
                </a:lnTo>
                <a:lnTo>
                  <a:pt x="2672421" y="4405147"/>
                </a:lnTo>
                <a:lnTo>
                  <a:pt x="2304232" y="4369765"/>
                </a:lnTo>
                <a:lnTo>
                  <a:pt x="1962864" y="4331582"/>
                </a:lnTo>
                <a:lnTo>
                  <a:pt x="1642223" y="4294099"/>
                </a:lnTo>
                <a:lnTo>
                  <a:pt x="1347183" y="4256616"/>
                </a:lnTo>
                <a:lnTo>
                  <a:pt x="1076528" y="4221235"/>
                </a:lnTo>
                <a:lnTo>
                  <a:pt x="836351" y="4187605"/>
                </a:lnTo>
                <a:lnTo>
                  <a:pt x="619339" y="4155727"/>
                </a:lnTo>
                <a:lnTo>
                  <a:pt x="436464" y="4129104"/>
                </a:lnTo>
                <a:lnTo>
                  <a:pt x="282848" y="4103881"/>
                </a:lnTo>
                <a:lnTo>
                  <a:pt x="71932" y="4067800"/>
                </a:lnTo>
                <a:lnTo>
                  <a:pt x="1" y="4055539"/>
                </a:lnTo>
                <a:lnTo>
                  <a:pt x="1" y="5020241"/>
                </a:lnTo>
                <a:lnTo>
                  <a:pt x="0" y="5020241"/>
                </a:lnTo>
                <a:close/>
              </a:path>
            </a:pathLst>
          </a:custGeom>
          <a:noFill/>
          <a:extLst>
            <a:ext uri="{909E8E84-426E-40DD-AFC4-6F175D3DCCD1}">
              <a14:hiddenFill xmlns:a14="http://schemas.microsoft.com/office/drawing/2010/main">
                <a:solidFill>
                  <a:srgbClr val="FFFFFF"/>
                </a:solidFill>
              </a14:hiddenFill>
            </a:ext>
          </a:extLst>
        </p:spPr>
      </p:pic>
      <p:sp>
        <p:nvSpPr>
          <p:cNvPr id="1107" name="Freeform 16">
            <a:extLst>
              <a:ext uri="{FF2B5EF4-FFF2-40B4-BE49-F238E27FC236}">
                <a16:creationId xmlns:a16="http://schemas.microsoft.com/office/drawing/2014/main" id="{E4F17063-EDA4-417B-946F-BA357F3B3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2">
              <a:alpha val="40000"/>
            </a:schemeClr>
          </a:solidFill>
          <a:ln>
            <a:noFill/>
          </a:ln>
        </p:spPr>
        <p:txBody>
          <a:bodyPr rtlCol="0" anchor="ctr"/>
          <a:lstStyle/>
          <a:p>
            <a:pPr algn="ctr"/>
            <a:endParaRPr lang="en-US">
              <a:solidFill>
                <a:schemeClr val="tx1"/>
              </a:solidFill>
            </a:endParaRPr>
          </a:p>
        </p:txBody>
      </p:sp>
      <p:sp>
        <p:nvSpPr>
          <p:cNvPr id="1109" name="Freeform: Shape 1108">
            <a:extLst>
              <a:ext uri="{FF2B5EF4-FFF2-40B4-BE49-F238E27FC236}">
                <a16:creationId xmlns:a16="http://schemas.microsoft.com/office/drawing/2014/main" id="{D36F3EEA-55D4-4677-80E7-92D00B8F34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9B43894-F923-0191-EEC4-341EDF8BDEE8}"/>
              </a:ext>
            </a:extLst>
          </p:cNvPr>
          <p:cNvSpPr txBox="1"/>
          <p:nvPr/>
        </p:nvSpPr>
        <p:spPr>
          <a:xfrm>
            <a:off x="636916" y="4854346"/>
            <a:ext cx="10407602" cy="868026"/>
          </a:xfrm>
          <a:prstGeom prst="rect">
            <a:avLst/>
          </a:prstGeom>
        </p:spPr>
        <p:txBody>
          <a:bodyPr vert="horz" lIns="91440" tIns="45720" rIns="91440" bIns="45720" rtlCol="0" anchor="b">
            <a:normAutofit/>
          </a:bodyPr>
          <a:lstStyle/>
          <a:p>
            <a:pPr defTabSz="457200">
              <a:spcBef>
                <a:spcPct val="0"/>
              </a:spcBef>
              <a:spcAft>
                <a:spcPts val="600"/>
              </a:spcAft>
            </a:pPr>
            <a:r>
              <a:rPr lang="en-US" sz="4400">
                <a:solidFill>
                  <a:srgbClr val="EBEBEB"/>
                </a:solidFill>
                <a:latin typeface="+mj-lt"/>
                <a:ea typeface="+mj-ea"/>
                <a:cs typeface="+mj-cs"/>
              </a:rPr>
              <a:t>Have you ever been to a wedding?</a:t>
            </a: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636916" y="6355080"/>
            <a:ext cx="7544872" cy="304801"/>
          </a:xfrm>
        </p:spPr>
        <p:txBody>
          <a:bodyPr vert="horz" lIns="91440" tIns="45720" rIns="91440" bIns="45720" rtlCol="0" anchor="b">
            <a:normAutofit/>
          </a:bodyPr>
          <a:lstStyle/>
          <a:p>
            <a:pPr>
              <a:spcAft>
                <a:spcPts val="600"/>
              </a:spcAft>
            </a:pPr>
            <a:r>
              <a:rPr lang="en-US" b="0" i="0" kern="1200">
                <a:solidFill>
                  <a:schemeClr val="tx1">
                    <a:alpha val="60000"/>
                  </a:schemeClr>
                </a:solidFill>
                <a:latin typeface="+mn-lt"/>
                <a:ea typeface="+mn-ea"/>
                <a:cs typeface="+mn-cs"/>
              </a:rPr>
              <a:t>St. Patrick’s Anglican Church – Sunday School</a:t>
            </a:r>
          </a:p>
        </p:txBody>
      </p:sp>
    </p:spTree>
    <p:extLst>
      <p:ext uri="{BB962C8B-B14F-4D97-AF65-F5344CB8AC3E}">
        <p14:creationId xmlns:p14="http://schemas.microsoft.com/office/powerpoint/2010/main" val="1912948986"/>
      </p:ext>
    </p:extLst>
  </p:cSld>
  <p:clrMapOvr>
    <a:masterClrMapping/>
  </p:clrMapOvr>
  <mc:AlternateContent xmlns:mc="http://schemas.openxmlformats.org/markup-compatibility/2006" xmlns:p14="http://schemas.microsoft.com/office/powerpoint/2010/main">
    <mc:Choice Requires="p14">
      <p:transition spd="med" p14:dur="700" advTm="7407">
        <p:fade/>
      </p:transition>
    </mc:Choice>
    <mc:Fallback xmlns="">
      <p:transition spd="med" advTm="740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C8A3C342-1D03-412F-8DD3-BF519E8E0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3EAE716D-5B1B-3E65-C5AA-7B40D2588A38}"/>
              </a:ext>
            </a:extLst>
          </p:cNvPr>
          <p:cNvSpPr>
            <a:spLocks noGrp="1"/>
          </p:cNvSpPr>
          <p:nvPr>
            <p:ph idx="1"/>
          </p:nvPr>
        </p:nvSpPr>
        <p:spPr>
          <a:xfrm>
            <a:off x="413893" y="552450"/>
            <a:ext cx="6301232" cy="5776913"/>
          </a:xfrm>
        </p:spPr>
        <p:txBody>
          <a:bodyPr>
            <a:normAutofit fontScale="92500"/>
          </a:bodyPr>
          <a:lstStyle/>
          <a:p>
            <a:pPr>
              <a:lnSpc>
                <a:spcPct val="90000"/>
              </a:lnSpc>
            </a:pPr>
            <a:r>
              <a:rPr lang="en-US" sz="2200" dirty="0">
                <a:solidFill>
                  <a:srgbClr val="FFFFFF"/>
                </a:solidFill>
              </a:rPr>
              <a:t>Weddings in the time of Jesus for the Jewish people are a lot different than a wedding you might have attended. </a:t>
            </a:r>
          </a:p>
          <a:p>
            <a:pPr marL="514350" indent="-514350">
              <a:lnSpc>
                <a:spcPct val="90000"/>
              </a:lnSpc>
              <a:buAutoNum type="arabicPeriod"/>
            </a:pPr>
            <a:r>
              <a:rPr lang="en-US" sz="2200" dirty="0">
                <a:solidFill>
                  <a:srgbClr val="FFFFFF"/>
                </a:solidFill>
              </a:rPr>
              <a:t>The wedding would have been arranged by the father. </a:t>
            </a:r>
          </a:p>
          <a:p>
            <a:pPr marL="514350" indent="-514350">
              <a:lnSpc>
                <a:spcPct val="90000"/>
              </a:lnSpc>
              <a:buAutoNum type="arabicPeriod"/>
            </a:pPr>
            <a:r>
              <a:rPr lang="en-US" sz="2200" dirty="0">
                <a:solidFill>
                  <a:srgbClr val="FFFFFF"/>
                </a:solidFill>
              </a:rPr>
              <a:t>The father would have received a dowry or payment for the daughter</a:t>
            </a:r>
          </a:p>
          <a:p>
            <a:pPr marL="514350" indent="-514350">
              <a:lnSpc>
                <a:spcPct val="90000"/>
              </a:lnSpc>
              <a:buAutoNum type="arabicPeriod"/>
            </a:pPr>
            <a:r>
              <a:rPr lang="en-US" sz="2200" dirty="0">
                <a:solidFill>
                  <a:srgbClr val="FFFFFF"/>
                </a:solidFill>
              </a:rPr>
              <a:t>There would have been two wedding ceremonies.  </a:t>
            </a:r>
          </a:p>
          <a:p>
            <a:pPr marL="971550" lvl="1" indent="-514350">
              <a:lnSpc>
                <a:spcPct val="90000"/>
              </a:lnSpc>
              <a:buFont typeface="+mj-lt"/>
              <a:buAutoNum type="alphaLcParenR"/>
            </a:pPr>
            <a:r>
              <a:rPr lang="en-US" sz="2200" dirty="0">
                <a:solidFill>
                  <a:srgbClr val="FFFFFF"/>
                </a:solidFill>
              </a:rPr>
              <a:t>First is the betrothal ceremony – bride would stay in her father’s house, but man and women are legally married. This was the most important event.  *Mary Jesus’ mother was betrothed to Joseph. </a:t>
            </a:r>
          </a:p>
          <a:p>
            <a:pPr marL="971550" lvl="1" indent="-514350">
              <a:lnSpc>
                <a:spcPct val="90000"/>
              </a:lnSpc>
              <a:buAutoNum type="alphaLcParenR"/>
            </a:pPr>
            <a:r>
              <a:rPr lang="en-US" sz="2200" dirty="0">
                <a:solidFill>
                  <a:srgbClr val="FFFFFF"/>
                </a:solidFill>
              </a:rPr>
              <a:t>Second is the wedding celebration.  This was the wedding party where the woman traveled to her husband’s house. </a:t>
            </a:r>
          </a:p>
          <a:p>
            <a:pPr marL="514350" indent="-514350">
              <a:lnSpc>
                <a:spcPct val="90000"/>
              </a:lnSpc>
              <a:buAutoNum type="arabicPeriod"/>
            </a:pPr>
            <a:endParaRPr lang="en-US" sz="1400" dirty="0">
              <a:solidFill>
                <a:srgbClr val="FFFFFF"/>
              </a:solidFill>
            </a:endParaRPr>
          </a:p>
        </p:txBody>
      </p:sp>
      <p:sp>
        <p:nvSpPr>
          <p:cNvPr id="2057" name="Freeform 31">
            <a:extLst>
              <a:ext uri="{FF2B5EF4-FFF2-40B4-BE49-F238E27FC236}">
                <a16:creationId xmlns:a16="http://schemas.microsoft.com/office/drawing/2014/main" id="{81CC9B02-E087-4350-AEBD-2C3CF001A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5974"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2050" name="Picture 2" descr="The Wedding of the Messiah – for those who are interested">
            <a:extLst>
              <a:ext uri="{FF2B5EF4-FFF2-40B4-BE49-F238E27FC236}">
                <a16:creationId xmlns:a16="http://schemas.microsoft.com/office/drawing/2014/main" id="{939B4143-2843-46C3-DF08-1E918C239F5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999" r="30513" b="2"/>
          <a:stretch/>
        </p:blipFill>
        <p:spPr bwMode="auto">
          <a:xfrm>
            <a:off x="7229175" y="1"/>
            <a:ext cx="4963245" cy="6858001"/>
          </a:xfrm>
          <a:custGeom>
            <a:avLst/>
            <a:gdLst/>
            <a:ahLst/>
            <a:cxnLst/>
            <a:rect l="l" t="t" r="r" b="b"/>
            <a:pathLst>
              <a:path w="4963245" h="6858001">
                <a:moveTo>
                  <a:pt x="1177" y="0"/>
                </a:moveTo>
                <a:lnTo>
                  <a:pt x="1344715" y="0"/>
                </a:lnTo>
                <a:lnTo>
                  <a:pt x="1344715" y="1"/>
                </a:lnTo>
                <a:lnTo>
                  <a:pt x="4963245" y="1"/>
                </a:lnTo>
                <a:lnTo>
                  <a:pt x="4963244" y="6858001"/>
                </a:lnTo>
                <a:lnTo>
                  <a:pt x="900697" y="6858001"/>
                </a:lnTo>
                <a:lnTo>
                  <a:pt x="900697" y="6858000"/>
                </a:lnTo>
                <a:lnTo>
                  <a:pt x="0" y="6858000"/>
                </a:lnTo>
                <a:lnTo>
                  <a:pt x="5883" y="6817538"/>
                </a:lnTo>
                <a:lnTo>
                  <a:pt x="23196" y="6698894"/>
                </a:lnTo>
                <a:lnTo>
                  <a:pt x="35299" y="6612483"/>
                </a:lnTo>
                <a:lnTo>
                  <a:pt x="48073" y="6509613"/>
                </a:lnTo>
                <a:lnTo>
                  <a:pt x="63369" y="6387541"/>
                </a:lnTo>
                <a:lnTo>
                  <a:pt x="79506" y="6252438"/>
                </a:lnTo>
                <a:lnTo>
                  <a:pt x="96483" y="6100191"/>
                </a:lnTo>
                <a:lnTo>
                  <a:pt x="114469" y="5934227"/>
                </a:lnTo>
                <a:lnTo>
                  <a:pt x="132454" y="5753862"/>
                </a:lnTo>
                <a:lnTo>
                  <a:pt x="150776" y="5561838"/>
                </a:lnTo>
                <a:lnTo>
                  <a:pt x="167753" y="5354726"/>
                </a:lnTo>
                <a:lnTo>
                  <a:pt x="184058" y="5138013"/>
                </a:lnTo>
                <a:lnTo>
                  <a:pt x="198849" y="4908956"/>
                </a:lnTo>
                <a:lnTo>
                  <a:pt x="212969" y="4670298"/>
                </a:lnTo>
                <a:lnTo>
                  <a:pt x="226248" y="4421352"/>
                </a:lnTo>
                <a:lnTo>
                  <a:pt x="230955" y="4293793"/>
                </a:lnTo>
                <a:lnTo>
                  <a:pt x="236165" y="4163492"/>
                </a:lnTo>
                <a:lnTo>
                  <a:pt x="241040" y="4031133"/>
                </a:lnTo>
                <a:lnTo>
                  <a:pt x="244234" y="3898087"/>
                </a:lnTo>
                <a:lnTo>
                  <a:pt x="247091" y="3762299"/>
                </a:lnTo>
                <a:lnTo>
                  <a:pt x="250117" y="3625139"/>
                </a:lnTo>
                <a:lnTo>
                  <a:pt x="252134" y="3485236"/>
                </a:lnTo>
                <a:lnTo>
                  <a:pt x="252134" y="3343961"/>
                </a:lnTo>
                <a:lnTo>
                  <a:pt x="253142" y="3201315"/>
                </a:lnTo>
                <a:lnTo>
                  <a:pt x="252134" y="3057297"/>
                </a:lnTo>
                <a:lnTo>
                  <a:pt x="250117" y="2911221"/>
                </a:lnTo>
                <a:lnTo>
                  <a:pt x="248268" y="2765146"/>
                </a:lnTo>
                <a:lnTo>
                  <a:pt x="244234" y="2617013"/>
                </a:lnTo>
                <a:lnTo>
                  <a:pt x="240032" y="2467509"/>
                </a:lnTo>
                <a:lnTo>
                  <a:pt x="235157" y="2318004"/>
                </a:lnTo>
                <a:lnTo>
                  <a:pt x="228266" y="2167128"/>
                </a:lnTo>
                <a:lnTo>
                  <a:pt x="220029" y="2014881"/>
                </a:lnTo>
                <a:lnTo>
                  <a:pt x="212129" y="1861947"/>
                </a:lnTo>
                <a:lnTo>
                  <a:pt x="202044" y="1709014"/>
                </a:lnTo>
                <a:lnTo>
                  <a:pt x="189941" y="1554023"/>
                </a:lnTo>
                <a:lnTo>
                  <a:pt x="177839" y="1401090"/>
                </a:lnTo>
                <a:lnTo>
                  <a:pt x="163887" y="1245413"/>
                </a:lnTo>
                <a:lnTo>
                  <a:pt x="148591" y="1089051"/>
                </a:lnTo>
                <a:lnTo>
                  <a:pt x="132455" y="934746"/>
                </a:lnTo>
                <a:lnTo>
                  <a:pt x="113629" y="778383"/>
                </a:lnTo>
                <a:lnTo>
                  <a:pt x="93458" y="622707"/>
                </a:lnTo>
                <a:lnTo>
                  <a:pt x="73455" y="466344"/>
                </a:lnTo>
                <a:lnTo>
                  <a:pt x="50091" y="310668"/>
                </a:lnTo>
                <a:lnTo>
                  <a:pt x="26222" y="155677"/>
                </a:lnTo>
                <a:close/>
              </a:path>
            </a:pathLst>
          </a:custGeom>
          <a:noFill/>
          <a:extLst>
            <a:ext uri="{909E8E84-426E-40DD-AFC4-6F175D3DCCD1}">
              <a14:hiddenFill xmlns:a14="http://schemas.microsoft.com/office/drawing/2010/main">
                <a:solidFill>
                  <a:srgbClr val="FFFFFF"/>
                </a:solidFill>
              </a14:hiddenFill>
            </a:ext>
          </a:extLst>
        </p:spPr>
      </p:pic>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352540" y="295729"/>
            <a:ext cx="838199" cy="767687"/>
          </a:xfrm>
        </p:spPr>
        <p:txBody>
          <a:bodyPr vert="horz" lIns="91440" tIns="45720" rIns="91440" bIns="45720" rtlCol="0">
            <a:normAutofit/>
          </a:bodyPr>
          <a:lstStyle/>
          <a:p>
            <a:pPr defTabSz="457200">
              <a:spcAft>
                <a:spcPts val="600"/>
              </a:spcAft>
            </a:pPr>
            <a:fld id="{B9713C8C-8E70-45D5-AE59-23E60168254E}" type="slidenum">
              <a:rPr lang="en-US">
                <a:solidFill>
                  <a:srgbClr val="FFFFFF"/>
                </a:solidFill>
              </a:rPr>
              <a:pPr defTabSz="457200">
                <a:spcAft>
                  <a:spcPts val="600"/>
                </a:spcAft>
              </a:pPr>
              <a:t>3</a:t>
            </a:fld>
            <a:endParaRPr lang="en-US">
              <a:solidFill>
                <a:srgbClr val="FFFFFF"/>
              </a:solidFill>
            </a:endParaRPr>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49151971"/>
      </p:ext>
    </p:extLst>
  </p:cSld>
  <p:clrMapOvr>
    <a:masterClrMapping/>
  </p:clrMapOvr>
  <mc:AlternateContent xmlns:mc="http://schemas.openxmlformats.org/markup-compatibility/2006" xmlns:p14="http://schemas.microsoft.com/office/powerpoint/2010/main">
    <mc:Choice Requires="p14">
      <p:transition spd="med" p14:dur="700" advTm="10888">
        <p:fade/>
      </p:transition>
    </mc:Choice>
    <mc:Fallback xmlns="">
      <p:transition spd="med" advTm="10888">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5163" name="Picture 5162">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5165" name="Picture 5164">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5167" name="Oval 5166">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5169" name="Picture 5168">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5171" name="Picture 5170">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5173" name="Rectangle 5172">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175" name="Rectangle 5174">
            <a:extLst>
              <a:ext uri="{FF2B5EF4-FFF2-40B4-BE49-F238E27FC236}">
                <a16:creationId xmlns:a16="http://schemas.microsoft.com/office/drawing/2014/main" id="{F3F4807A-5068-4492-8025-D75F320E9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C887E00-F65C-18A9-32BC-71885AA0D793}"/>
              </a:ext>
            </a:extLst>
          </p:cNvPr>
          <p:cNvSpPr txBox="1"/>
          <p:nvPr/>
        </p:nvSpPr>
        <p:spPr>
          <a:xfrm>
            <a:off x="8063461" y="1304925"/>
            <a:ext cx="3943513" cy="3952875"/>
          </a:xfrm>
          <a:prstGeom prst="rect">
            <a:avLst/>
          </a:prstGeom>
        </p:spPr>
        <p:txBody>
          <a:bodyPr vert="horz" lIns="91440" tIns="45720" rIns="91440" bIns="45720" rtlCol="0" anchor="b">
            <a:normAutofit/>
          </a:bodyPr>
          <a:lstStyle/>
          <a:p>
            <a:pPr algn="ctr" defTabSz="457200">
              <a:lnSpc>
                <a:spcPct val="90000"/>
              </a:lnSpc>
              <a:spcBef>
                <a:spcPct val="0"/>
              </a:spcBef>
              <a:spcAft>
                <a:spcPts val="600"/>
              </a:spcAft>
            </a:pPr>
            <a:r>
              <a:rPr lang="en-US" sz="3700" dirty="0">
                <a:solidFill>
                  <a:srgbClr val="EBEBEB"/>
                </a:solidFill>
                <a:effectLst/>
                <a:latin typeface="+mj-lt"/>
                <a:ea typeface="+mj-ea"/>
                <a:cs typeface="+mj-cs"/>
              </a:rPr>
              <a:t> Jesus with his mother and disciples are attending the wedding celebration in Cana. </a:t>
            </a:r>
            <a:endParaRPr lang="en-US" sz="3700" dirty="0">
              <a:solidFill>
                <a:srgbClr val="EBEBEB"/>
              </a:solidFill>
              <a:latin typeface="+mj-lt"/>
              <a:ea typeface="+mj-ea"/>
              <a:cs typeface="+mj-cs"/>
            </a:endParaRPr>
          </a:p>
        </p:txBody>
      </p:sp>
      <p:sp>
        <p:nvSpPr>
          <p:cNvPr id="5177" name="Freeform 36">
            <a:extLst>
              <a:ext uri="{FF2B5EF4-FFF2-40B4-BE49-F238E27FC236}">
                <a16:creationId xmlns:a16="http://schemas.microsoft.com/office/drawing/2014/main" id="{B24996F8-180C-4DCB-8A26-DFA336CDE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13666"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5179" name="Rectangle 5178">
            <a:extLst>
              <a:ext uri="{FF2B5EF4-FFF2-40B4-BE49-F238E27FC236}">
                <a16:creationId xmlns:a16="http://schemas.microsoft.com/office/drawing/2014/main" id="{630182B0-3559-41D5-9EBC-0BD86BEDA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2" name="Picture 2" descr="Lessons from the Wedding Feast at Cana | Calling Couples to Christ">
            <a:extLst>
              <a:ext uri="{FF2B5EF4-FFF2-40B4-BE49-F238E27FC236}">
                <a16:creationId xmlns:a16="http://schemas.microsoft.com/office/drawing/2014/main" id="{C13E4598-EC42-3CBB-A685-A8B8C2EAE03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169" y="0"/>
            <a:ext cx="8278057" cy="6320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727740"/>
      </p:ext>
    </p:extLst>
  </p:cSld>
  <p:clrMapOvr>
    <a:masterClrMapping/>
  </p:clrMapOvr>
  <mc:AlternateContent xmlns:mc="http://schemas.openxmlformats.org/markup-compatibility/2006" xmlns:p14="http://schemas.microsoft.com/office/powerpoint/2010/main">
    <mc:Choice Requires="p14">
      <p:transition spd="med" p14:dur="700" advTm="9291">
        <p:fade/>
      </p:transition>
    </mc:Choice>
    <mc:Fallback xmlns="">
      <p:transition spd="med" advTm="9291">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4100" name="Picture 4" descr="The Resurrection of the Wedding of Cana | The Millennial Pastor">
            <a:extLst>
              <a:ext uri="{FF2B5EF4-FFF2-40B4-BE49-F238E27FC236}">
                <a16:creationId xmlns:a16="http://schemas.microsoft.com/office/drawing/2014/main" id="{E5A1B9C6-DACF-7001-DA27-93FAEF53CF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123" r="7390"/>
          <a:stretch/>
        </p:blipFill>
        <p:spPr bwMode="auto">
          <a:xfrm>
            <a:off x="6094410" y="609601"/>
            <a:ext cx="5449889" cy="5638797"/>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sp>
        <p:nvSpPr>
          <p:cNvPr id="9280" name="Rectangle 9279">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a:spcAft>
                <a:spcPts val="600"/>
              </a:spcAft>
            </a:pPr>
            <a:fld id="{590024A9-0184-448B-881E-CC722A916CB1}" type="slidenum">
              <a:rPr lang="en-US"/>
              <a:pPr>
                <a:spcAft>
                  <a:spcPts val="600"/>
                </a:spcAft>
              </a:pPr>
              <a:t>5</a:t>
            </a:fld>
            <a:endParaRPr lang="en-US"/>
          </a:p>
        </p:txBody>
      </p:sp>
      <p:sp>
        <p:nvSpPr>
          <p:cNvPr id="2" name="TextBox 1">
            <a:extLst>
              <a:ext uri="{FF2B5EF4-FFF2-40B4-BE49-F238E27FC236}">
                <a16:creationId xmlns:a16="http://schemas.microsoft.com/office/drawing/2014/main" id="{8D892CC6-4FBC-7AB0-9DCD-34FD575AC355}"/>
              </a:ext>
            </a:extLst>
          </p:cNvPr>
          <p:cNvSpPr txBox="1"/>
          <p:nvPr/>
        </p:nvSpPr>
        <p:spPr>
          <a:xfrm>
            <a:off x="314325" y="609601"/>
            <a:ext cx="5130632" cy="5638798"/>
          </a:xfrm>
          <a:prstGeom prst="rect">
            <a:avLst/>
          </a:prstGeom>
        </p:spPr>
        <p:txBody>
          <a:bodyPr vert="horz" lIns="91440" tIns="45720" rIns="91440" bIns="45720" rtlCol="0">
            <a:normAutofit lnSpcReduction="10000"/>
          </a:bodyPr>
          <a:lstStyle/>
          <a:p>
            <a:pPr defTabSz="457200">
              <a:spcBef>
                <a:spcPts val="1000"/>
              </a:spcBef>
              <a:buClr>
                <a:schemeClr val="bg2">
                  <a:lumMod val="40000"/>
                  <a:lumOff val="60000"/>
                </a:schemeClr>
              </a:buClr>
              <a:buSzPct val="80000"/>
              <a:buFont typeface="Wingdings 3" charset="2"/>
              <a:buChar char=""/>
            </a:pPr>
            <a:r>
              <a:rPr lang="en-US" sz="2500" dirty="0">
                <a:latin typeface="+mj-lt"/>
                <a:ea typeface="+mj-ea"/>
                <a:cs typeface="+mj-cs"/>
              </a:rPr>
              <a:t>During the wedding celebration the family runs out of wine. </a:t>
            </a:r>
          </a:p>
          <a:p>
            <a:pPr defTabSz="457200">
              <a:spcBef>
                <a:spcPts val="1000"/>
              </a:spcBef>
              <a:buClr>
                <a:schemeClr val="bg2">
                  <a:lumMod val="40000"/>
                  <a:lumOff val="60000"/>
                </a:schemeClr>
              </a:buClr>
              <a:buSzPct val="80000"/>
              <a:buFont typeface="Wingdings 3" charset="2"/>
              <a:buChar char=""/>
            </a:pPr>
            <a:r>
              <a:rPr lang="en-US" sz="2500" dirty="0">
                <a:latin typeface="+mj-lt"/>
                <a:ea typeface="+mj-ea"/>
                <a:cs typeface="+mj-cs"/>
              </a:rPr>
              <a:t>Mary Jesus’ mother wants Jesus to do something about it. But why?</a:t>
            </a:r>
          </a:p>
          <a:p>
            <a:pPr lvl="1" defTabSz="457200">
              <a:spcBef>
                <a:spcPts val="1000"/>
              </a:spcBef>
              <a:buClr>
                <a:schemeClr val="bg2">
                  <a:lumMod val="40000"/>
                  <a:lumOff val="60000"/>
                </a:schemeClr>
              </a:buClr>
              <a:buSzPct val="80000"/>
              <a:buFont typeface="Wingdings 3" charset="2"/>
              <a:buChar char=""/>
            </a:pPr>
            <a:r>
              <a:rPr lang="en-US" sz="2500" dirty="0">
                <a:latin typeface="+mj-lt"/>
                <a:ea typeface="+mj-ea"/>
                <a:cs typeface="+mj-cs"/>
              </a:rPr>
              <a:t>Running out of wine at the wedding celebration would have been a very serious etiquette issue and there would have been shame, Mary was most likely concerned about this and shared her concern with Jesus. </a:t>
            </a:r>
          </a:p>
        </p:txBody>
      </p:sp>
    </p:spTree>
    <p:extLst>
      <p:ext uri="{BB962C8B-B14F-4D97-AF65-F5344CB8AC3E}">
        <p14:creationId xmlns:p14="http://schemas.microsoft.com/office/powerpoint/2010/main" val="1204295801"/>
      </p:ext>
    </p:extLst>
  </p:cSld>
  <p:clrMapOvr>
    <a:masterClrMapping/>
  </p:clrMapOvr>
  <mc:AlternateContent xmlns:mc="http://schemas.openxmlformats.org/markup-compatibility/2006" xmlns:p14="http://schemas.microsoft.com/office/powerpoint/2010/main">
    <mc:Choice Requires="p14">
      <p:transition spd="med" p14:dur="700" advTm="13133">
        <p:fade/>
      </p:transition>
    </mc:Choice>
    <mc:Fallback xmlns="">
      <p:transition spd="med" advTm="13133">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6245" name="Rectangle 6244">
            <a:extLst>
              <a:ext uri="{FF2B5EF4-FFF2-40B4-BE49-F238E27FC236}">
                <a16:creationId xmlns:a16="http://schemas.microsoft.com/office/drawing/2014/main" id="{C8A3C342-1D03-412F-8DD3-BF519E8E0A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0046E68-7EA0-4F9B-7040-229F4B1691FD}"/>
              </a:ext>
            </a:extLst>
          </p:cNvPr>
          <p:cNvSpPr>
            <a:spLocks noGrp="1"/>
          </p:cNvSpPr>
          <p:nvPr>
            <p:ph idx="1"/>
          </p:nvPr>
        </p:nvSpPr>
        <p:spPr>
          <a:xfrm>
            <a:off x="648930" y="528638"/>
            <a:ext cx="6188189" cy="5695181"/>
          </a:xfrm>
        </p:spPr>
        <p:txBody>
          <a:bodyPr>
            <a:normAutofit fontScale="92500" lnSpcReduction="20000"/>
          </a:bodyPr>
          <a:lstStyle/>
          <a:p>
            <a:pPr marL="0" indent="0">
              <a:buNone/>
            </a:pPr>
            <a:r>
              <a:rPr lang="en-US" sz="3500" dirty="0">
                <a:solidFill>
                  <a:srgbClr val="FFFFFF"/>
                </a:solidFill>
              </a:rPr>
              <a:t>Mary is not asking him to do a miracle, but she is asking him to do something.   She tells Jesus they have no wine. </a:t>
            </a:r>
          </a:p>
          <a:p>
            <a:pPr marL="0" indent="0">
              <a:buNone/>
            </a:pPr>
            <a:endParaRPr lang="en-US" sz="3500" dirty="0">
              <a:solidFill>
                <a:srgbClr val="FFFFFF"/>
              </a:solidFill>
            </a:endParaRPr>
          </a:p>
          <a:p>
            <a:pPr marL="0" indent="0">
              <a:buNone/>
            </a:pPr>
            <a:r>
              <a:rPr lang="en-US" sz="3500" dirty="0">
                <a:solidFill>
                  <a:srgbClr val="FFFFFF"/>
                </a:solidFill>
              </a:rPr>
              <a:t>Jesus almost admonishes her saying to her, "why is that your concern” and “my time has not yet come”.</a:t>
            </a:r>
          </a:p>
          <a:p>
            <a:pPr marL="0" indent="0">
              <a:buNone/>
            </a:pPr>
            <a:endParaRPr lang="en-US" sz="3500" dirty="0">
              <a:solidFill>
                <a:srgbClr val="FFFFFF"/>
              </a:solidFill>
            </a:endParaRPr>
          </a:p>
          <a:p>
            <a:pPr marL="0" indent="0">
              <a:buNone/>
            </a:pPr>
            <a:r>
              <a:rPr lang="en-US" sz="3500" dirty="0">
                <a:solidFill>
                  <a:srgbClr val="FFFFFF"/>
                </a:solidFill>
              </a:rPr>
              <a:t>She then tells the servants, "do whatever he tells you”. </a:t>
            </a:r>
          </a:p>
        </p:txBody>
      </p:sp>
      <p:sp>
        <p:nvSpPr>
          <p:cNvPr id="6247" name="Freeform 31">
            <a:extLst>
              <a:ext uri="{FF2B5EF4-FFF2-40B4-BE49-F238E27FC236}">
                <a16:creationId xmlns:a16="http://schemas.microsoft.com/office/drawing/2014/main" id="{81CC9B02-E087-4350-AEBD-2C3CF001AF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15974"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2" name="Picture 2" descr="The Sacramental Epiphany at the Wedding at Cana | Biltrix">
            <a:extLst>
              <a:ext uri="{FF2B5EF4-FFF2-40B4-BE49-F238E27FC236}">
                <a16:creationId xmlns:a16="http://schemas.microsoft.com/office/drawing/2014/main" id="{09C984E0-5FFE-04C5-AFC8-B0AC54BE42B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124" r="41483"/>
          <a:stretch/>
        </p:blipFill>
        <p:spPr bwMode="auto">
          <a:xfrm>
            <a:off x="7229175" y="1"/>
            <a:ext cx="4963245" cy="6858001"/>
          </a:xfrm>
          <a:custGeom>
            <a:avLst/>
            <a:gdLst/>
            <a:ahLst/>
            <a:cxnLst/>
            <a:rect l="l" t="t" r="r" b="b"/>
            <a:pathLst>
              <a:path w="4963245" h="6858001">
                <a:moveTo>
                  <a:pt x="1177" y="0"/>
                </a:moveTo>
                <a:lnTo>
                  <a:pt x="1344715" y="0"/>
                </a:lnTo>
                <a:lnTo>
                  <a:pt x="1344715" y="1"/>
                </a:lnTo>
                <a:lnTo>
                  <a:pt x="4963245" y="1"/>
                </a:lnTo>
                <a:lnTo>
                  <a:pt x="4963244" y="6858001"/>
                </a:lnTo>
                <a:lnTo>
                  <a:pt x="900697" y="6858001"/>
                </a:lnTo>
                <a:lnTo>
                  <a:pt x="900697" y="6858000"/>
                </a:lnTo>
                <a:lnTo>
                  <a:pt x="0" y="6858000"/>
                </a:lnTo>
                <a:lnTo>
                  <a:pt x="5883" y="6817538"/>
                </a:lnTo>
                <a:lnTo>
                  <a:pt x="23196" y="6698894"/>
                </a:lnTo>
                <a:lnTo>
                  <a:pt x="35299" y="6612483"/>
                </a:lnTo>
                <a:lnTo>
                  <a:pt x="48073" y="6509613"/>
                </a:lnTo>
                <a:lnTo>
                  <a:pt x="63369" y="6387541"/>
                </a:lnTo>
                <a:lnTo>
                  <a:pt x="79506" y="6252438"/>
                </a:lnTo>
                <a:lnTo>
                  <a:pt x="96483" y="6100191"/>
                </a:lnTo>
                <a:lnTo>
                  <a:pt x="114469" y="5934227"/>
                </a:lnTo>
                <a:lnTo>
                  <a:pt x="132454" y="5753862"/>
                </a:lnTo>
                <a:lnTo>
                  <a:pt x="150776" y="5561838"/>
                </a:lnTo>
                <a:lnTo>
                  <a:pt x="167753" y="5354726"/>
                </a:lnTo>
                <a:lnTo>
                  <a:pt x="184058" y="5138013"/>
                </a:lnTo>
                <a:lnTo>
                  <a:pt x="198849" y="4908956"/>
                </a:lnTo>
                <a:lnTo>
                  <a:pt x="212969" y="4670298"/>
                </a:lnTo>
                <a:lnTo>
                  <a:pt x="226248" y="4421352"/>
                </a:lnTo>
                <a:lnTo>
                  <a:pt x="230955" y="4293793"/>
                </a:lnTo>
                <a:lnTo>
                  <a:pt x="236165" y="4163492"/>
                </a:lnTo>
                <a:lnTo>
                  <a:pt x="241040" y="4031133"/>
                </a:lnTo>
                <a:lnTo>
                  <a:pt x="244234" y="3898087"/>
                </a:lnTo>
                <a:lnTo>
                  <a:pt x="247091" y="3762299"/>
                </a:lnTo>
                <a:lnTo>
                  <a:pt x="250117" y="3625139"/>
                </a:lnTo>
                <a:lnTo>
                  <a:pt x="252134" y="3485236"/>
                </a:lnTo>
                <a:lnTo>
                  <a:pt x="252134" y="3343961"/>
                </a:lnTo>
                <a:lnTo>
                  <a:pt x="253142" y="3201315"/>
                </a:lnTo>
                <a:lnTo>
                  <a:pt x="252134" y="3057297"/>
                </a:lnTo>
                <a:lnTo>
                  <a:pt x="250117" y="2911221"/>
                </a:lnTo>
                <a:lnTo>
                  <a:pt x="248268" y="2765146"/>
                </a:lnTo>
                <a:lnTo>
                  <a:pt x="244234" y="2617013"/>
                </a:lnTo>
                <a:lnTo>
                  <a:pt x="240032" y="2467509"/>
                </a:lnTo>
                <a:lnTo>
                  <a:pt x="235157" y="2318004"/>
                </a:lnTo>
                <a:lnTo>
                  <a:pt x="228266" y="2167128"/>
                </a:lnTo>
                <a:lnTo>
                  <a:pt x="220029" y="2014881"/>
                </a:lnTo>
                <a:lnTo>
                  <a:pt x="212129" y="1861947"/>
                </a:lnTo>
                <a:lnTo>
                  <a:pt x="202044" y="1709014"/>
                </a:lnTo>
                <a:lnTo>
                  <a:pt x="189941" y="1554023"/>
                </a:lnTo>
                <a:lnTo>
                  <a:pt x="177839" y="1401090"/>
                </a:lnTo>
                <a:lnTo>
                  <a:pt x="163887" y="1245413"/>
                </a:lnTo>
                <a:lnTo>
                  <a:pt x="148591" y="1089051"/>
                </a:lnTo>
                <a:lnTo>
                  <a:pt x="132455" y="934746"/>
                </a:lnTo>
                <a:lnTo>
                  <a:pt x="113629" y="778383"/>
                </a:lnTo>
                <a:lnTo>
                  <a:pt x="93458" y="622707"/>
                </a:lnTo>
                <a:lnTo>
                  <a:pt x="73455" y="466344"/>
                </a:lnTo>
                <a:lnTo>
                  <a:pt x="50091" y="310668"/>
                </a:lnTo>
                <a:lnTo>
                  <a:pt x="26222" y="155677"/>
                </a:lnTo>
                <a:close/>
              </a:path>
            </a:pathLst>
          </a:custGeom>
          <a:noFill/>
          <a:extLst>
            <a:ext uri="{909E8E84-426E-40DD-AFC4-6F175D3DCCD1}">
              <a14:hiddenFill xmlns:a14="http://schemas.microsoft.com/office/drawing/2010/main">
                <a:solidFill>
                  <a:srgbClr val="FFFFFF"/>
                </a:solidFill>
              </a14:hiddenFill>
            </a:ext>
          </a:extLst>
        </p:spPr>
      </p:pic>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352540" y="295729"/>
            <a:ext cx="838199" cy="767687"/>
          </a:xfrm>
        </p:spPr>
        <p:txBody>
          <a:bodyPr vert="horz" lIns="91440" tIns="45720" rIns="91440" bIns="45720" rtlCol="0">
            <a:normAutofit/>
          </a:bodyPr>
          <a:lstStyle/>
          <a:p>
            <a:pPr defTabSz="457200">
              <a:spcAft>
                <a:spcPts val="600"/>
              </a:spcAft>
            </a:pPr>
            <a:fld id="{590024A9-0184-448B-881E-CC722A916CB1}" type="slidenum">
              <a:rPr lang="en-US">
                <a:solidFill>
                  <a:srgbClr val="FFFFFF"/>
                </a:solidFill>
              </a:rPr>
              <a:pPr defTabSz="457200">
                <a:spcAft>
                  <a:spcPts val="600"/>
                </a:spcAft>
              </a:pPr>
              <a:t>6</a:t>
            </a:fld>
            <a:endParaRPr lang="en-US">
              <a:solidFill>
                <a:srgbClr val="FFFFFF"/>
              </a:solidFill>
            </a:endParaRPr>
          </a:p>
        </p:txBody>
      </p:sp>
    </p:spTree>
    <p:extLst>
      <p:ext uri="{BB962C8B-B14F-4D97-AF65-F5344CB8AC3E}">
        <p14:creationId xmlns:p14="http://schemas.microsoft.com/office/powerpoint/2010/main" val="4093317005"/>
      </p:ext>
    </p:extLst>
  </p:cSld>
  <p:clrMapOvr>
    <a:masterClrMapping/>
  </p:clrMapOvr>
  <mc:AlternateContent xmlns:mc="http://schemas.openxmlformats.org/markup-compatibility/2006" xmlns:p14="http://schemas.microsoft.com/office/powerpoint/2010/main">
    <mc:Choice Requires="p14">
      <p:transition spd="med" p14:dur="700" advTm="15071">
        <p:fade/>
      </p:transition>
    </mc:Choice>
    <mc:Fallback xmlns="">
      <p:transition spd="med" advTm="15071">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25" name="Rectangle 7224">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7227"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7233" name="Freeform: Shape 7232">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txBody>
          <a:bodyPr/>
          <a:lstStyle/>
          <a:p>
            <a:endParaRPr lang="en-US"/>
          </a:p>
        </p:txBody>
      </p:sp>
      <p:pic>
        <p:nvPicPr>
          <p:cNvPr id="6146" name="Picture 2" descr="Who exactly got married at the wedding of Cana?">
            <a:extLst>
              <a:ext uri="{FF2B5EF4-FFF2-40B4-BE49-F238E27FC236}">
                <a16:creationId xmlns:a16="http://schemas.microsoft.com/office/drawing/2014/main" id="{122941A3-17B1-3761-1424-4182E19183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453" r="1" b="21287"/>
          <a:stretch/>
        </p:blipFill>
        <p:spPr bwMode="auto">
          <a:xfrm>
            <a:off x="6093992" y="957150"/>
            <a:ext cx="5449889" cy="4943696"/>
          </a:xfrm>
          <a:prstGeom prst="rect">
            <a:avLst/>
          </a:prstGeom>
          <a:noFill/>
          <a:effectLst/>
          <a:extLst>
            <a:ext uri="{909E8E84-426E-40DD-AFC4-6F175D3DCCD1}">
              <a14:hiddenFill xmlns:a14="http://schemas.microsoft.com/office/drawing/2010/main">
                <a:solidFill>
                  <a:srgbClr val="FFFFFF"/>
                </a:solidFill>
              </a14:hiddenFill>
            </a:ext>
          </a:extLst>
        </p:spPr>
      </p:pic>
      <p:sp>
        <p:nvSpPr>
          <p:cNvPr id="7234" name="Rectangle 7233">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Slide Number Placeholder 13">
            <a:extLst>
              <a:ext uri="{FF2B5EF4-FFF2-40B4-BE49-F238E27FC236}">
                <a16:creationId xmlns:a16="http://schemas.microsoft.com/office/drawing/2014/main" id="{7D2D9DB8-6AAC-452C-8711-DA2E869FD12D}"/>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a:spcAft>
                <a:spcPts val="600"/>
              </a:spcAft>
            </a:pPr>
            <a:fld id="{B9713C8C-8E70-45D5-AE59-23E60168254E}" type="slidenum">
              <a:rPr lang="en-US">
                <a:solidFill>
                  <a:srgbClr val="FFFFFF"/>
                </a:solidFill>
              </a:rPr>
              <a:pPr>
                <a:spcAft>
                  <a:spcPts val="600"/>
                </a:spcAft>
              </a:pPr>
              <a:t>7</a:t>
            </a:fld>
            <a:endParaRPr lang="en-US">
              <a:solidFill>
                <a:srgbClr val="FFFFFF"/>
              </a:solidFill>
            </a:endParaRPr>
          </a:p>
        </p:txBody>
      </p:sp>
      <p:sp>
        <p:nvSpPr>
          <p:cNvPr id="10" name="TextBox 9">
            <a:extLst>
              <a:ext uri="{FF2B5EF4-FFF2-40B4-BE49-F238E27FC236}">
                <a16:creationId xmlns:a16="http://schemas.microsoft.com/office/drawing/2014/main" id="{D07B04B7-28E5-BFA0-EBA9-984C55D7C7C3}"/>
              </a:ext>
            </a:extLst>
          </p:cNvPr>
          <p:cNvSpPr txBox="1"/>
          <p:nvPr/>
        </p:nvSpPr>
        <p:spPr>
          <a:xfrm>
            <a:off x="648931" y="295730"/>
            <a:ext cx="4166509" cy="5928090"/>
          </a:xfrm>
          <a:prstGeom prst="rect">
            <a:avLst/>
          </a:prstGeom>
        </p:spPr>
        <p:txBody>
          <a:bodyPr vert="horz" lIns="91440" tIns="45720" rIns="91440" bIns="45720" rtlCol="0">
            <a:normAutofit fontScale="92500" lnSpcReduction="10000"/>
          </a:bodyPr>
          <a:lstStyle/>
          <a:p>
            <a:pPr defTabSz="457200">
              <a:spcBef>
                <a:spcPts val="1000"/>
              </a:spcBef>
              <a:buClr>
                <a:schemeClr val="bg2">
                  <a:lumMod val="40000"/>
                  <a:lumOff val="60000"/>
                </a:schemeClr>
              </a:buClr>
              <a:buSzPct val="80000"/>
              <a:buFont typeface="Wingdings 3" charset="2"/>
              <a:buChar char=""/>
            </a:pPr>
            <a:r>
              <a:rPr lang="en-US" sz="2500" dirty="0">
                <a:solidFill>
                  <a:srgbClr val="EBEBEB"/>
                </a:solidFill>
                <a:latin typeface="+mj-lt"/>
                <a:ea typeface="+mj-ea"/>
                <a:cs typeface="+mj-cs"/>
              </a:rPr>
              <a:t>Jesus tells the servants to fill the jars with water. </a:t>
            </a:r>
          </a:p>
          <a:p>
            <a:pPr defTabSz="457200">
              <a:spcBef>
                <a:spcPts val="1000"/>
              </a:spcBef>
              <a:buClr>
                <a:schemeClr val="bg2">
                  <a:lumMod val="40000"/>
                  <a:lumOff val="60000"/>
                </a:schemeClr>
              </a:buClr>
              <a:buSzPct val="80000"/>
              <a:buFont typeface="Wingdings 3" charset="2"/>
              <a:buChar char=""/>
            </a:pPr>
            <a:r>
              <a:rPr lang="en-US" sz="2500" dirty="0">
                <a:solidFill>
                  <a:srgbClr val="EBEBEB"/>
                </a:solidFill>
                <a:effectLst/>
                <a:latin typeface="+mj-lt"/>
                <a:ea typeface="+mj-ea"/>
                <a:cs typeface="+mj-cs"/>
              </a:rPr>
              <a:t>He then tells the servants to draw some out and take to the master of the banquet. </a:t>
            </a:r>
          </a:p>
          <a:p>
            <a:pPr defTabSz="457200">
              <a:spcBef>
                <a:spcPts val="1000"/>
              </a:spcBef>
              <a:buClr>
                <a:schemeClr val="bg2">
                  <a:lumMod val="40000"/>
                  <a:lumOff val="60000"/>
                </a:schemeClr>
              </a:buClr>
              <a:buSzPct val="80000"/>
              <a:buFont typeface="Wingdings 3" charset="2"/>
              <a:buChar char=""/>
            </a:pPr>
            <a:r>
              <a:rPr lang="en-US" sz="2500" dirty="0">
                <a:solidFill>
                  <a:srgbClr val="EBEBEB"/>
                </a:solidFill>
                <a:latin typeface="+mj-lt"/>
                <a:ea typeface="+mj-ea"/>
                <a:cs typeface="+mj-cs"/>
              </a:rPr>
              <a:t>The master of the banquet tasted the water turned to wine, and he said to the bridegroom “Everyone pours the choice wine first and leaves the cheaper wine to the end after the guests have drunk to much, but you have saved the best till now.”</a:t>
            </a:r>
            <a:endParaRPr lang="en-US" sz="2500" dirty="0">
              <a:solidFill>
                <a:srgbClr val="EBEBEB"/>
              </a:solidFill>
              <a:effectLst/>
              <a:latin typeface="+mj-lt"/>
              <a:ea typeface="+mj-ea"/>
              <a:cs typeface="+mj-cs"/>
            </a:endParaRPr>
          </a:p>
          <a:p>
            <a:pPr defTabSz="457200">
              <a:spcBef>
                <a:spcPts val="1000"/>
              </a:spcBef>
              <a:buClr>
                <a:schemeClr val="bg2">
                  <a:lumMod val="40000"/>
                  <a:lumOff val="60000"/>
                </a:schemeClr>
              </a:buClr>
              <a:buSzPct val="80000"/>
              <a:buFont typeface="Wingdings 3" charset="2"/>
              <a:buChar char=""/>
            </a:pPr>
            <a:endParaRPr lang="en-US" dirty="0">
              <a:solidFill>
                <a:srgbClr val="EBEBEB"/>
              </a:solidFill>
              <a:latin typeface="+mj-lt"/>
              <a:ea typeface="+mj-ea"/>
              <a:cs typeface="+mj-cs"/>
            </a:endParaRPr>
          </a:p>
        </p:txBody>
      </p:sp>
    </p:spTree>
    <p:extLst>
      <p:ext uri="{BB962C8B-B14F-4D97-AF65-F5344CB8AC3E}">
        <p14:creationId xmlns:p14="http://schemas.microsoft.com/office/powerpoint/2010/main" val="14971053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advTm="22585">
        <p:fade/>
      </p:transition>
    </mc:Choice>
    <mc:Fallback xmlns="">
      <p:transition spd="med" advTm="22585">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7215" name="Picture 7214">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217" name="Picture 7216">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7219" name="Oval 7218">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7221" name="Picture 7220">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7223" name="Picture 7222">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7225" name="Rectangle 7224">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useBgFill="1">
        <p:nvSpPr>
          <p:cNvPr id="7227" name="Rectangle 7226">
            <a:extLst>
              <a:ext uri="{FF2B5EF4-FFF2-40B4-BE49-F238E27FC236}">
                <a16:creationId xmlns:a16="http://schemas.microsoft.com/office/drawing/2014/main" id="{4309F268-A45B-4517-B03F-2774BAEFFB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031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2" name="Picture 4" descr="The First Miracle – Crossway Church">
            <a:extLst>
              <a:ext uri="{FF2B5EF4-FFF2-40B4-BE49-F238E27FC236}">
                <a16:creationId xmlns:a16="http://schemas.microsoft.com/office/drawing/2014/main" id="{DABD483F-9F21-1E44-FF78-39AF45571744}"/>
              </a:ext>
            </a:extLst>
          </p:cNvPr>
          <p:cNvPicPr>
            <a:picLocks noGrp="1" noChangeAspect="1" noChangeArrowheads="1"/>
          </p:cNvPicPr>
          <p:nvPr>
            <p:ph idx="1"/>
          </p:nvPr>
        </p:nvPicPr>
        <p:blipFill rotWithShape="1">
          <a:blip r:embed="rId7">
            <a:extLst>
              <a:ext uri="{28A0092B-C50C-407E-A947-70E740481C1C}">
                <a14:useLocalDpi xmlns:a14="http://schemas.microsoft.com/office/drawing/2010/main" val="0"/>
              </a:ext>
            </a:extLst>
          </a:blip>
          <a:srcRect t="3280" r="-1" b="28657"/>
          <a:stretch/>
        </p:blipFill>
        <p:spPr bwMode="auto">
          <a:xfrm>
            <a:off x="643467" y="1183772"/>
            <a:ext cx="10905066" cy="4490455"/>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1CABF92F-0CEE-BDBF-08FF-5E709596C4E2}"/>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defTabSz="457200">
              <a:spcAft>
                <a:spcPts val="600"/>
              </a:spcAft>
            </a:pPr>
            <a:fld id="{B9713C8C-8E70-45D5-AE59-23E60168254E}" type="slidenum">
              <a:rPr lang="en-US">
                <a:solidFill>
                  <a:srgbClr val="FFFFFF"/>
                </a:solidFill>
              </a:rPr>
              <a:pPr defTabSz="457200">
                <a:spcAft>
                  <a:spcPts val="600"/>
                </a:spcAft>
              </a:pPr>
              <a:t>8</a:t>
            </a:fld>
            <a:endParaRPr lang="en-US">
              <a:solidFill>
                <a:srgbClr val="FFFFFF"/>
              </a:solidFill>
            </a:endParaRPr>
          </a:p>
        </p:txBody>
      </p:sp>
      <p:sp>
        <p:nvSpPr>
          <p:cNvPr id="4" name="Date Placeholder 3">
            <a:extLst>
              <a:ext uri="{FF2B5EF4-FFF2-40B4-BE49-F238E27FC236}">
                <a16:creationId xmlns:a16="http://schemas.microsoft.com/office/drawing/2014/main" id="{2D5A24C1-3160-C118-CCF7-456079A88E2B}"/>
              </a:ext>
            </a:extLst>
          </p:cNvPr>
          <p:cNvSpPr>
            <a:spLocks noGrp="1"/>
          </p:cNvSpPr>
          <p:nvPr>
            <p:ph type="dt" sz="half" idx="10"/>
          </p:nvPr>
        </p:nvSpPr>
        <p:spPr>
          <a:xfrm>
            <a:off x="9083087" y="6415259"/>
            <a:ext cx="2631901" cy="304799"/>
          </a:xfrm>
        </p:spPr>
        <p:txBody>
          <a:bodyPr vert="horz" lIns="91440" tIns="45720" rIns="91440" bIns="45720" rtlCol="0" anchor="t">
            <a:normAutofit/>
          </a:bodyPr>
          <a:lstStyle/>
          <a:p>
            <a:pPr algn="r" defTabSz="457200">
              <a:spcAft>
                <a:spcPts val="600"/>
              </a:spcAft>
            </a:pPr>
            <a:r>
              <a:rPr lang="en-US">
                <a:solidFill>
                  <a:srgbClr val="FFFFFF"/>
                </a:solidFill>
              </a:rPr>
              <a:t>9/3/20XX</a:t>
            </a:r>
          </a:p>
        </p:txBody>
      </p:sp>
    </p:spTree>
    <p:extLst>
      <p:ext uri="{BB962C8B-B14F-4D97-AF65-F5344CB8AC3E}">
        <p14:creationId xmlns:p14="http://schemas.microsoft.com/office/powerpoint/2010/main" val="3431460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CDB3C5E-E520-4B9D-8574-178AD4C9F286}"/>
              </a:ext>
            </a:extLst>
          </p:cNvPr>
          <p:cNvSpPr>
            <a:spLocks noGrp="1"/>
          </p:cNvSpPr>
          <p:nvPr>
            <p:ph type="body" sz="quarter" idx="13"/>
          </p:nvPr>
        </p:nvSpPr>
        <p:spPr>
          <a:xfrm>
            <a:off x="838198" y="2898648"/>
            <a:ext cx="3762377" cy="594360"/>
          </a:xfrm>
        </p:spPr>
        <p:txBody>
          <a:bodyPr>
            <a:normAutofit/>
          </a:bodyPr>
          <a:lstStyle/>
          <a:p>
            <a:r>
              <a:rPr lang="en-US" dirty="0"/>
              <a:t>St. Patrick’s Anglican Church</a:t>
            </a:r>
          </a:p>
          <a:p>
            <a:endParaRPr lang="en-US" dirty="0"/>
          </a:p>
        </p:txBody>
      </p:sp>
      <p:sp>
        <p:nvSpPr>
          <p:cNvPr id="10" name="Text Placeholder 9">
            <a:extLst>
              <a:ext uri="{FF2B5EF4-FFF2-40B4-BE49-F238E27FC236}">
                <a16:creationId xmlns:a16="http://schemas.microsoft.com/office/drawing/2014/main" id="{4C8B0F30-95FD-437A-9D9B-F937C36E9C85}"/>
              </a:ext>
            </a:extLst>
          </p:cNvPr>
          <p:cNvSpPr>
            <a:spLocks noGrp="1"/>
          </p:cNvSpPr>
          <p:nvPr>
            <p:ph type="body" sz="quarter" idx="14"/>
          </p:nvPr>
        </p:nvSpPr>
        <p:spPr>
          <a:xfrm>
            <a:off x="838199" y="3639312"/>
            <a:ext cx="3205164" cy="989838"/>
          </a:xfrm>
        </p:spPr>
        <p:txBody>
          <a:bodyPr/>
          <a:lstStyle/>
          <a:p>
            <a:r>
              <a:rPr lang="en-US" dirty="0"/>
              <a:t>stpatrickspsj@gmail.com</a:t>
            </a:r>
          </a:p>
          <a:p>
            <a:endParaRPr lang="en-US" dirty="0"/>
          </a:p>
        </p:txBody>
      </p:sp>
      <p:sp>
        <p:nvSpPr>
          <p:cNvPr id="11" name="Text Placeholder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a:lstStyle/>
          <a:p>
            <a:r>
              <a:rPr lang="en-US" dirty="0"/>
              <a:t>www.stpatrickspsj.org</a:t>
            </a:r>
          </a:p>
          <a:p>
            <a:endParaRPr lang="en-US" dirty="0"/>
          </a:p>
        </p:txBody>
      </p:sp>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p:txBody>
          <a:bodyPr/>
          <a:lstStyle/>
          <a:p>
            <a:r>
              <a:rPr lang="en-US" dirty="0"/>
              <a:t>Wedding at Cana</a:t>
            </a:r>
          </a:p>
        </p:txBody>
      </p:sp>
      <p:sp>
        <p:nvSpPr>
          <p:cNvPr id="7" name="Picture Placeholder 6">
            <a:extLst>
              <a:ext uri="{FF2B5EF4-FFF2-40B4-BE49-F238E27FC236}">
                <a16:creationId xmlns:a16="http://schemas.microsoft.com/office/drawing/2014/main" id="{E7C9ACA5-04A1-48DB-EE59-393265C1EC58}"/>
              </a:ext>
            </a:extLst>
          </p:cNvPr>
          <p:cNvSpPr>
            <a:spLocks noGrp="1"/>
          </p:cNvSpPr>
          <p:nvPr>
            <p:ph type="pic" sz="quarter" idx="16"/>
          </p:nvPr>
        </p:nvSpPr>
        <p:spPr/>
        <p:txBody>
          <a:bodyPr/>
          <a:lstStyle/>
          <a:p>
            <a:endParaRPr lang="en-US"/>
          </a:p>
        </p:txBody>
      </p:sp>
      <p:pic>
        <p:nvPicPr>
          <p:cNvPr id="8" name="ambient-piano-and-strings-10711">
            <a:hlinkClick r:id="" action="ppaction://media"/>
            <a:extLst>
              <a:ext uri="{FF2B5EF4-FFF2-40B4-BE49-F238E27FC236}">
                <a16:creationId xmlns:a16="http://schemas.microsoft.com/office/drawing/2014/main" id="{5677926B-8A06-D051-A335-914472DE97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57183" y="5880652"/>
            <a:ext cx="609600" cy="609600"/>
          </a:xfrm>
          <a:prstGeom prst="rect">
            <a:avLst/>
          </a:prstGeom>
        </p:spPr>
      </p:pic>
      <p:pic>
        <p:nvPicPr>
          <p:cNvPr id="8194" name="Picture 2" descr="Jesus First Miracle: Turning Water into Wine - Spirit Filled Life :  r/JesusChrist">
            <a:extLst>
              <a:ext uri="{FF2B5EF4-FFF2-40B4-BE49-F238E27FC236}">
                <a16:creationId xmlns:a16="http://schemas.microsoft.com/office/drawing/2014/main" id="{598178C8-9F65-B49C-A960-B7456655EC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624" y="757341"/>
            <a:ext cx="7191375" cy="4022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advTm="7949">
        <p:fade/>
      </p:transition>
    </mc:Choice>
    <mc:Fallback xmlns="">
      <p:transition spd="med" advTm="79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7" repeatCount="indefinite" fill="remove"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16" objId="8"/>
      </p14:showEvtLst>
    </p:ext>
  </p:extLs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DCE9DA-F7FD-45FA-83B7-D9813A4425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2759</TotalTime>
  <Words>376</Words>
  <Application>Microsoft Office PowerPoint</Application>
  <PresentationFormat>Widescreen</PresentationFormat>
  <Paragraphs>32</Paragraphs>
  <Slides>9</Slides>
  <Notes>0</Notes>
  <HiddenSlides>0</HiddenSlides>
  <MMClips>2</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Arial</vt:lpstr>
      <vt:lpstr>Calibri</vt:lpstr>
      <vt:lpstr>Century Gothic</vt:lpstr>
      <vt:lpstr>Elephant</vt:lpstr>
      <vt:lpstr>Wingdings 3</vt:lpstr>
      <vt:lpstr>Brush</vt:lpstr>
      <vt:lpstr>Ion</vt:lpstr>
      <vt:lpstr>Wedding at Cana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Wedding at Cana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cp:lastModifiedBy>
  <cp:revision>72</cp:revision>
  <dcterms:created xsi:type="dcterms:W3CDTF">2022-10-11T17:47:16Z</dcterms:created>
  <dcterms:modified xsi:type="dcterms:W3CDTF">2024-01-04T11:00:05Z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