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1" r:id="rId1"/>
  </p:sldMasterIdLst>
  <p:notesMasterIdLst>
    <p:notesMasterId r:id="rId53"/>
  </p:notesMasterIdLst>
  <p:sldIdLst>
    <p:sldId id="256" r:id="rId2"/>
    <p:sldId id="295" r:id="rId3"/>
    <p:sldId id="257" r:id="rId4"/>
    <p:sldId id="265" r:id="rId5"/>
    <p:sldId id="264" r:id="rId6"/>
    <p:sldId id="293" r:id="rId7"/>
    <p:sldId id="296" r:id="rId8"/>
    <p:sldId id="297" r:id="rId9"/>
    <p:sldId id="298" r:id="rId10"/>
    <p:sldId id="300" r:id="rId11"/>
    <p:sldId id="266" r:id="rId12"/>
    <p:sldId id="267" r:id="rId13"/>
    <p:sldId id="268" r:id="rId14"/>
    <p:sldId id="269" r:id="rId15"/>
    <p:sldId id="294" r:id="rId16"/>
    <p:sldId id="272" r:id="rId17"/>
    <p:sldId id="270" r:id="rId18"/>
    <p:sldId id="271" r:id="rId19"/>
    <p:sldId id="276" r:id="rId20"/>
    <p:sldId id="273" r:id="rId21"/>
    <p:sldId id="274" r:id="rId22"/>
    <p:sldId id="299" r:id="rId23"/>
    <p:sldId id="275" r:id="rId24"/>
    <p:sldId id="277" r:id="rId25"/>
    <p:sldId id="278" r:id="rId26"/>
    <p:sldId id="279" r:id="rId27"/>
    <p:sldId id="281" r:id="rId28"/>
    <p:sldId id="301" r:id="rId29"/>
    <p:sldId id="282" r:id="rId30"/>
    <p:sldId id="280" r:id="rId31"/>
    <p:sldId id="258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02" r:id="rId40"/>
    <p:sldId id="291" r:id="rId41"/>
    <p:sldId id="290" r:id="rId42"/>
    <p:sldId id="303" r:id="rId43"/>
    <p:sldId id="304" r:id="rId44"/>
    <p:sldId id="259" r:id="rId45"/>
    <p:sldId id="305" r:id="rId46"/>
    <p:sldId id="260" r:id="rId47"/>
    <p:sldId id="306" r:id="rId48"/>
    <p:sldId id="307" r:id="rId49"/>
    <p:sldId id="261" r:id="rId50"/>
    <p:sldId id="262" r:id="rId51"/>
    <p:sldId id="263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37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B8E59-D818-446A-9598-DB9A737415C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03257-F555-430E-A017-A822F02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3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2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0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1D0FC-AFB7-1814-042A-B36322008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8CD9D-3207-A787-C7DC-A9FE17522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E7EF8-632B-475A-9A23-4DD383F64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6E2A7-93ED-E4FE-5653-ABAAEDB5E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7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4D0F-7C99-301F-2D78-2A0EB43DE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C28957-A5FE-A2B4-2A95-D6D5F9A99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33674-8E42-2874-F3EC-40675126D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2E2F0-7A0E-2326-D810-7A1953A78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7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68B2-0B5B-58DE-67FA-C6F1C965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2362B-5058-B457-1B0D-7F0114AFE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32F0A-F1EA-CC8D-E5D8-F9EFC6295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FFACE-F0C4-A2FD-DB5A-9D4C1177C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2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DE178-9F4F-B81F-8419-7366FE931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56B495-6251-9228-0263-9AD2B3BD6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B227B-CF0B-D572-50FD-E9B09A929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AFE11-1863-7462-52BE-74DE96E8B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3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452A9-9E81-994E-A2C4-70FB914D6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8E032-F500-0A05-A178-47FB63DFF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E12C2E-31EF-364E-4125-F5D4B8C50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DCA56-72E9-012A-64CA-52FF776A3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2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0011-C60E-AE30-A6B4-94BD3CBF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2F8DC6-51FB-3CA3-6020-C0177B577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81910-D04A-7464-CF45-A1FFA3758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BFC7D-05CD-D239-9B95-59082F6CE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4A252-20BC-4E8C-A0C0-B907EC2A586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6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9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6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2770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76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1179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82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13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5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5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0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5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8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8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2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0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88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CB37-1292-2045-95E1-43E501E5A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736" y="269897"/>
            <a:ext cx="9886527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9B012-6739-F84E-BA75-E96A7B829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736" y="1916199"/>
            <a:ext cx="8185573" cy="4210281"/>
          </a:xfrm>
        </p:spPr>
        <p:txBody>
          <a:bodyPr>
            <a:normAutofit fontScale="92500" lnSpcReduction="10000"/>
          </a:bodyPr>
          <a:lstStyle/>
          <a:p>
            <a:pPr algn="l"/>
            <a:endParaRPr lang="en-US" dirty="0"/>
          </a:p>
          <a:p>
            <a:pPr algn="ctr"/>
            <a:r>
              <a:rPr lang="en-US" sz="3200" dirty="0"/>
              <a:t>History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Polity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Theology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Common Prayer</a:t>
            </a:r>
          </a:p>
        </p:txBody>
      </p:sp>
    </p:spTree>
    <p:extLst>
      <p:ext uri="{BB962C8B-B14F-4D97-AF65-F5344CB8AC3E}">
        <p14:creationId xmlns:p14="http://schemas.microsoft.com/office/powerpoint/2010/main" val="2402706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D5FD13B3-3F58-4777-997E-5447AA079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FE7BD20-6D81-4370-9DB7-04C9B4E9F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08F0ECF-D673-4442-A82C-CDA64905A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2AF8E598-80EA-41AD-A0F3-9543D601A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AC7D6F9C-7670-4ACC-ACE1-A6BD24F5C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FF420142-D3AA-46D3-A3A5-250686CD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051037D6-83DE-41D6-9103-84ABD0FEE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FCAED6F3-E1FA-489A-A2B1-E97972EB4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AA247423-55F2-4D5D-806A-BE33BE6B1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B2FE1F39-B712-4260-8DA6-3B6A94102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0259AF7F-DAB9-4EE7-BBEF-7B961E5C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531A7071-A1E3-4ABD-9E3C-984F3F9D1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Mother sheep and lambs on grass">
            <a:extLst>
              <a:ext uri="{FF2B5EF4-FFF2-40B4-BE49-F238E27FC236}">
                <a16:creationId xmlns:a16="http://schemas.microsoft.com/office/drawing/2014/main" id="{B76D21AC-3A82-8757-7B3B-94FA905F4A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</a:blip>
          <a:srcRect t="15730"/>
          <a:stretch/>
        </p:blipFill>
        <p:spPr>
          <a:xfrm>
            <a:off x="-3175" y="-18520"/>
            <a:ext cx="12191999" cy="685800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D7450C65-F562-4A93-8E4C-2B1A1D6D1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F0563B9-ECBE-4965-97D7-9882F6A7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7E91126-5A58-4664-9FA6-5EC835C63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23">
              <a:extLst>
                <a:ext uri="{FF2B5EF4-FFF2-40B4-BE49-F238E27FC236}">
                  <a16:creationId xmlns:a16="http://schemas.microsoft.com/office/drawing/2014/main" id="{EF18AD9C-F20A-40DA-85EC-AE24CBA4C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0" name="Rectangle 25">
              <a:extLst>
                <a:ext uri="{FF2B5EF4-FFF2-40B4-BE49-F238E27FC236}">
                  <a16:creationId xmlns:a16="http://schemas.microsoft.com/office/drawing/2014/main" id="{5ED32872-350A-42F9-BACB-7E8FFE557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C409006C-800B-4ECA-9974-89CBD0498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2" name="Rectangle 27">
              <a:extLst>
                <a:ext uri="{FF2B5EF4-FFF2-40B4-BE49-F238E27FC236}">
                  <a16:creationId xmlns:a16="http://schemas.microsoft.com/office/drawing/2014/main" id="{AA88B005-7B82-4ACE-B3D5-1BAD7E2A5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3" name="Rectangle 28">
              <a:extLst>
                <a:ext uri="{FF2B5EF4-FFF2-40B4-BE49-F238E27FC236}">
                  <a16:creationId xmlns:a16="http://schemas.microsoft.com/office/drawing/2014/main" id="{DC68DADB-A002-4B49-8932-F71D25B3F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4" name="Rectangle 29">
              <a:extLst>
                <a:ext uri="{FF2B5EF4-FFF2-40B4-BE49-F238E27FC236}">
                  <a16:creationId xmlns:a16="http://schemas.microsoft.com/office/drawing/2014/main" id="{63238F89-5D1B-4101-8493-5A72E178B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D4094520-ACA0-47DD-8EB5-084BD92E8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29E6287E-AD72-4AD3-981F-086045BCA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D0325B9-2CF8-0A9B-011E-177519756B63}"/>
              </a:ext>
            </a:extLst>
          </p:cNvPr>
          <p:cNvSpPr txBox="1">
            <a:spLocks/>
          </p:cNvSpPr>
          <p:nvPr/>
        </p:nvSpPr>
        <p:spPr>
          <a:xfrm>
            <a:off x="734656" y="289983"/>
            <a:ext cx="8596668" cy="8429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3600" dirty="0"/>
              <a:t>St Paul and the British in Rome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998995-7F72-EF46-040B-32C4B2DC39B3}"/>
              </a:ext>
            </a:extLst>
          </p:cNvPr>
          <p:cNvSpPr txBox="1">
            <a:spLocks/>
          </p:cNvSpPr>
          <p:nvPr/>
        </p:nvSpPr>
        <p:spPr>
          <a:xfrm>
            <a:off x="677334" y="1343025"/>
            <a:ext cx="9385814" cy="528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Caradoc was the English King who battled the Romans from 42AD to 49AD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 was betrayed, captured and brought to Rome with his children, Claudia and Linus.  The whole family was Christian.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Claudia married a Roman Senator, Rufus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Pudens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St. Paul came to Rome as a prisoner, he was likely housed with other Christian prisoners in the house that became the British Embassy in Rome.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St. Paul mentions Rufus in Romans 16:13 and mentions Rufus, Linus and Claudia in Timothy 4:21. (St. Timothy succeeds St John as the Bishop of Ephesus, which was St. John’s territory.). Celtic Christian Bishops were ordained before Augustine by Greek Patriarchs, not the Pope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St. Paul was buried in the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Pudentia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cemetery (house cemetery) along with Linus, first Bishop of Rome and Claudia, both also martyrs.</a:t>
            </a:r>
          </a:p>
          <a:p>
            <a:pPr algn="l">
              <a:lnSpc>
                <a:spcPct val="90000"/>
              </a:lnSpc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90000"/>
              </a:lnSpc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90000"/>
              </a:lnSpc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0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7C87-4C5D-804E-9554-40A85C89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St Helena, Brit, Mother of the Emperor Constantine and discovered the Holy Cross</a:t>
            </a:r>
          </a:p>
        </p:txBody>
      </p:sp>
      <p:pic>
        <p:nvPicPr>
          <p:cNvPr id="5" name="Content Placeholder 4" descr="A picture containing text, book, painting, old&#10;&#10;Description automatically generated">
            <a:extLst>
              <a:ext uri="{FF2B5EF4-FFF2-40B4-BE49-F238E27FC236}">
                <a16:creationId xmlns:a16="http://schemas.microsoft.com/office/drawing/2014/main" id="{DB347320-D62D-0B48-A799-01F37674C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64717" y="1673584"/>
            <a:ext cx="3281902" cy="49945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F473A-BDCD-3C41-8159-6ACFB898A691}"/>
              </a:ext>
            </a:extLst>
          </p:cNvPr>
          <p:cNvSpPr txBox="1"/>
          <p:nvPr/>
        </p:nvSpPr>
        <p:spPr>
          <a:xfrm>
            <a:off x="6582953" y="6298842"/>
            <a:ext cx="25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holycardheaven.blogspot.com/2015/09/exaltation-of-holy-cross-solemnity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5723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D1A13-B50D-3F4E-91F9-545E1B7D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century Monk Pelagius was at the center of the Heresy of Works righteousness</a:t>
            </a:r>
          </a:p>
        </p:txBody>
      </p:sp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65EDCCC6-7B6B-E843-BFB7-F7FD7CA5B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83527" y="1722582"/>
            <a:ext cx="4281055" cy="466391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D77EA0-D766-0841-932B-529E40F6CDA7}"/>
              </a:ext>
            </a:extLst>
          </p:cNvPr>
          <p:cNvSpPr txBox="1"/>
          <p:nvPr/>
        </p:nvSpPr>
        <p:spPr>
          <a:xfrm>
            <a:off x="1531144" y="4927601"/>
            <a:ext cx="111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commons.wikimedia.org/wiki/File:Pope_Pelagius_I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6547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D6C5-1D89-0D41-B13A-751F48F86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St Patrick evangelized Ireland and celebrated in the vernacular</a:t>
            </a:r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0F088C0-8E5D-D340-B79B-0CF49B832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86310" y="1715441"/>
            <a:ext cx="4334236" cy="55983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4C2CF-2643-8B4C-99F1-B93245612CBD}"/>
              </a:ext>
            </a:extLst>
          </p:cNvPr>
          <p:cNvSpPr txBox="1"/>
          <p:nvPr/>
        </p:nvSpPr>
        <p:spPr>
          <a:xfrm>
            <a:off x="524669" y="505856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brewminate.com/st-patrick-the-bishop-of-armagh-and-enlightener-of-ireland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3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44749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49CEA-C03F-0448-B1AF-83DB3670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72" y="134056"/>
            <a:ext cx="10130510" cy="980240"/>
          </a:xfrm>
        </p:spPr>
        <p:txBody>
          <a:bodyPr>
            <a:normAutofit fontScale="90000"/>
          </a:bodyPr>
          <a:lstStyle/>
          <a:p>
            <a:r>
              <a:rPr lang="en-US" dirty="0"/>
              <a:t>St Columba Evangelist of Scotland</a:t>
            </a:r>
            <a:br>
              <a:rPr lang="en-US" dirty="0"/>
            </a:br>
            <a:r>
              <a:rPr lang="en-US" dirty="0"/>
              <a:t>St David of Wales</a:t>
            </a:r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7FA7140-67E1-8746-8FCA-1E9FCC52B1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483" y="1334680"/>
            <a:ext cx="3125062" cy="5341986"/>
          </a:xfr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D5AD4A6B-154F-B244-B43A-0D6D226B81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582" r="25310"/>
          <a:stretch/>
        </p:blipFill>
        <p:spPr>
          <a:xfrm>
            <a:off x="5237018" y="945338"/>
            <a:ext cx="5181600" cy="56180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4AFDF-2D72-504B-AC68-576E27EDCC4D}"/>
              </a:ext>
            </a:extLst>
          </p:cNvPr>
          <p:cNvSpPr txBox="1"/>
          <p:nvPr/>
        </p:nvSpPr>
        <p:spPr>
          <a:xfrm>
            <a:off x="3633354" y="6480605"/>
            <a:ext cx="2074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foottalk.blogspot.com/2005/12/feet-shoes-and-cleric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3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3A7EA-D111-274E-B3A6-02ABE872B24C}"/>
              </a:ext>
            </a:extLst>
          </p:cNvPr>
          <p:cNvSpPr txBox="1"/>
          <p:nvPr/>
        </p:nvSpPr>
        <p:spPr>
          <a:xfrm>
            <a:off x="10418618" y="5900273"/>
            <a:ext cx="14530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liturgytools.net/2016/03/hymns-feast-of-saint-david-of-wales-1-march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3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5964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9BE2-6F75-BF23-CF81-6A4EAD3A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60" y="152400"/>
            <a:ext cx="10475575" cy="1122218"/>
          </a:xfrm>
        </p:spPr>
        <p:txBody>
          <a:bodyPr>
            <a:no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Map depicting the canonical territories of the Chalcedonian Patriarchates shortly before the Schism of the Latins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A6D14E-2815-AEAD-8631-D46CAED7B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165" y="914224"/>
            <a:ext cx="8039791" cy="5791376"/>
          </a:xfrm>
        </p:spPr>
      </p:pic>
    </p:spTree>
    <p:extLst>
      <p:ext uri="{BB962C8B-B14F-4D97-AF65-F5344CB8AC3E}">
        <p14:creationId xmlns:p14="http://schemas.microsoft.com/office/powerpoint/2010/main" val="715985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6C8B-2BE0-3D4B-B969-197BBCF8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40" y="307737"/>
            <a:ext cx="8596668" cy="814481"/>
          </a:xfrm>
        </p:spPr>
        <p:txBody>
          <a:bodyPr/>
          <a:lstStyle/>
          <a:p>
            <a:pPr algn="ctr"/>
            <a:r>
              <a:rPr lang="en-US" dirty="0"/>
              <a:t>Saint Hilda the Abbess of Whitby</a:t>
            </a:r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E7DD6CA-3941-B247-9FAE-254F56A7A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96869" y="991268"/>
            <a:ext cx="4369493" cy="58667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88CE4-8986-CA4F-A0BE-A011E65A8DCB}"/>
              </a:ext>
            </a:extLst>
          </p:cNvPr>
          <p:cNvSpPr txBox="1"/>
          <p:nvPr/>
        </p:nvSpPr>
        <p:spPr>
          <a:xfrm>
            <a:off x="1241355" y="6180931"/>
            <a:ext cx="181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thefreelancehistorywriter.com/2014/09/26/hilda-of-whitby-a-ray-of-light-in-the-dark-age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3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3705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83828-584B-014B-AE5A-D9A509B9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Whitby Abbey</a:t>
            </a:r>
          </a:p>
        </p:txBody>
      </p:sp>
      <p:pic>
        <p:nvPicPr>
          <p:cNvPr id="5" name="Content Placeholder 4" descr="A picture containing grass, outdoor, sky, water&#10;&#10;Description automatically generated">
            <a:extLst>
              <a:ext uri="{FF2B5EF4-FFF2-40B4-BE49-F238E27FC236}">
                <a16:creationId xmlns:a16="http://schemas.microsoft.com/office/drawing/2014/main" id="{057B8C04-4BCB-B04E-9497-FF75DDA89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0467" y="1270000"/>
            <a:ext cx="6991133" cy="52433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B8811D-D63B-B24A-A29F-568C0A0CF97B}"/>
              </a:ext>
            </a:extLst>
          </p:cNvPr>
          <p:cNvSpPr txBox="1"/>
          <p:nvPr/>
        </p:nvSpPr>
        <p:spPr>
          <a:xfrm>
            <a:off x="9163266" y="6017568"/>
            <a:ext cx="32781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roys-roy.blogspot.com/2013/11/unusual-cathedral-storie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9401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6C8B-2BE0-3D4B-B969-197BBCF8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All this was before Augustine arrived in 597</a:t>
            </a:r>
          </a:p>
        </p:txBody>
      </p:sp>
      <p:pic>
        <p:nvPicPr>
          <p:cNvPr id="5" name="Content Placeholder 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70F07D42-EC0E-8C43-90E4-9D647C95D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8036" y="816971"/>
            <a:ext cx="4086260" cy="55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81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7BA16-B8C5-7149-A4A8-75D51B52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William the Conqueror, blessed by the Pope to deliver the English Church, but denied fealty once he was established</a:t>
            </a:r>
          </a:p>
        </p:txBody>
      </p:sp>
      <p:pic>
        <p:nvPicPr>
          <p:cNvPr id="5" name="Content Placeholder 4" descr="A picture containing text, clothing, armor&#10;&#10;Description automatically generated">
            <a:extLst>
              <a:ext uri="{FF2B5EF4-FFF2-40B4-BE49-F238E27FC236}">
                <a16:creationId xmlns:a16="http://schemas.microsoft.com/office/drawing/2014/main" id="{C2EE57C7-7053-9349-B325-D081A7138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06436" y="2160588"/>
            <a:ext cx="3437542" cy="45446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E1685-D6CC-E54B-A59A-3D9BF2C04FCC}"/>
              </a:ext>
            </a:extLst>
          </p:cNvPr>
          <p:cNvSpPr txBox="1"/>
          <p:nvPr/>
        </p:nvSpPr>
        <p:spPr>
          <a:xfrm>
            <a:off x="9274002" y="6488668"/>
            <a:ext cx="312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commons.wikimedia.org/wiki/File:British_-_William_the_Conqueror_-_Google_Art_Project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80278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AE1C85-5CBE-596A-FF9F-49E4AEB8FB1C}"/>
              </a:ext>
            </a:extLst>
          </p:cNvPr>
          <p:cNvSpPr txBox="1"/>
          <p:nvPr/>
        </p:nvSpPr>
        <p:spPr>
          <a:xfrm>
            <a:off x="2826326" y="325253"/>
            <a:ext cx="5278583" cy="62074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7D56D-5533-3EB9-1E2C-19CA001C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3" y="431341"/>
            <a:ext cx="4972050" cy="620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15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72FB-DC15-5346-8D63-A9966B4F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25" y="27318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Pope Urban II recognized St Anselm as the Pope of the English Jurisdiction at the Council of Bari in 1098 </a:t>
            </a:r>
          </a:p>
        </p:txBody>
      </p:sp>
      <p:pic>
        <p:nvPicPr>
          <p:cNvPr id="5" name="Content Placeholder 4" descr="A picture containing text, old, stone&#10;&#10;Description automatically generated">
            <a:extLst>
              <a:ext uri="{FF2B5EF4-FFF2-40B4-BE49-F238E27FC236}">
                <a16:creationId xmlns:a16="http://schemas.microsoft.com/office/drawing/2014/main" id="{6E8BCE81-1054-E34C-8098-1E1F429ED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333" y="1887663"/>
            <a:ext cx="5709611" cy="46971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164605-52E2-CE43-BD4A-5C03EF43E34D}"/>
              </a:ext>
            </a:extLst>
          </p:cNvPr>
          <p:cNvSpPr txBox="1"/>
          <p:nvPr/>
        </p:nvSpPr>
        <p:spPr>
          <a:xfrm>
            <a:off x="8568531" y="6469397"/>
            <a:ext cx="3623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pl.wikipedia.org/wiki/Bruno_z_Segni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3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84880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2A84-2F67-BB44-B75B-F3ED977B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first provision of the Magna Carta issued in 1215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A5CC8-8978-CF40-9182-BA34E38F8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“The Church of England shall be free and hold her rights entire and her liberties inviolate”</a:t>
            </a:r>
          </a:p>
        </p:txBody>
      </p:sp>
    </p:spTree>
    <p:extLst>
      <p:ext uri="{BB962C8B-B14F-4D97-AF65-F5344CB8AC3E}">
        <p14:creationId xmlns:p14="http://schemas.microsoft.com/office/powerpoint/2010/main" val="273966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A844EB-B4EF-4B2F-95CF-9E5C16B5B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1205C9-9B34-4789-AA9B-D7B86D3A1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1E24DB-0094-4D06-8F57-85C95C874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DE703DF5-9BDF-42DB-9820-EDEAC68B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045EAFA8-4C32-4942-9360-AB2082086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CAD2203-A7B2-45D8-9240-A3542F0FD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DC5EF1D-D76F-48F5-ACAF-7F209B646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C021030B-EC50-4CBB-847B-BF6FA8978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E8ACDF8F-1AEB-4514-AC25-BDD3A547F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D6FF1EB-A33A-4569-B7E2-09FD56D16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844DC64-9C05-463C-B2AB-40225DA81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2CB37-1292-2045-95E1-43E501E5A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9B012-6739-F84E-BA75-E96A7B829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C1A2C-D549-94B6-01B5-94E6819BADB3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29589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6AB966-262A-8548-9FC6-A87E582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443" y="7294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Henry the VIII</a:t>
            </a:r>
            <a:br>
              <a:rPr lang="en-US" dirty="0"/>
            </a:br>
            <a:r>
              <a:rPr lang="en-US" dirty="0"/>
              <a:t>Finally</a:t>
            </a:r>
          </a:p>
        </p:txBody>
      </p:sp>
      <p:pic>
        <p:nvPicPr>
          <p:cNvPr id="8" name="Content Placeholder 7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F3C4C6A6-6080-6844-8202-3F4D1A39BA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4182" y="911800"/>
            <a:ext cx="3563101" cy="513022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6B368-0572-1D43-A41B-AB060FA01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802" y="1737014"/>
            <a:ext cx="5134685" cy="3961737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Defender of the Faith by Pope Leo X for defense against Luther</a:t>
            </a:r>
          </a:p>
          <a:p>
            <a:endParaRPr lang="en-US" sz="2600" dirty="0"/>
          </a:p>
          <a:p>
            <a:r>
              <a:rPr lang="en-US" sz="2600" dirty="0"/>
              <a:t>No Protestant revolt in England ( and few deaths), instead a Reformation</a:t>
            </a:r>
          </a:p>
          <a:p>
            <a:endParaRPr lang="en-US" sz="2600" dirty="0"/>
          </a:p>
          <a:p>
            <a:r>
              <a:rPr lang="en-US" sz="2600" dirty="0" err="1"/>
              <a:t>Premuniere</a:t>
            </a:r>
            <a:r>
              <a:rPr lang="en-US" sz="2600" dirty="0"/>
              <a:t> – asserted excommunication to anyone going to the Pope and forfeiture of their lands</a:t>
            </a:r>
          </a:p>
          <a:p>
            <a:endParaRPr lang="en-US" sz="2600" dirty="0"/>
          </a:p>
          <a:p>
            <a:r>
              <a:rPr lang="en-US" sz="2600" dirty="0"/>
              <a:t>The right to an heir – the danger to society of a monarchial grab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98B5C-E12B-7A45-BF8B-A123560C24C1}"/>
              </a:ext>
            </a:extLst>
          </p:cNvPr>
          <p:cNvSpPr txBox="1"/>
          <p:nvPr/>
        </p:nvSpPr>
        <p:spPr>
          <a:xfrm>
            <a:off x="1421504" y="6398946"/>
            <a:ext cx="269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commons.wikimedia.org/wiki/File:Henry_VIII_National_Maritime_Museum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0297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A51D7F-1D11-664F-8F86-EA70C5B4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0267"/>
            <a:ext cx="8596670" cy="15509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Henry VIII and Catherine of Aragon</a:t>
            </a:r>
            <a:br>
              <a:rPr lang="en-US" dirty="0"/>
            </a:br>
            <a:r>
              <a:rPr lang="en-US" dirty="0"/>
              <a:t>A United Christian Kingdom becomes divorce and alienation</a:t>
            </a:r>
          </a:p>
        </p:txBody>
      </p:sp>
      <p:pic>
        <p:nvPicPr>
          <p:cNvPr id="8" name="Content Placeholder 7" descr="A close - up of a person&#10;&#10;Description automatically generated">
            <a:extLst>
              <a:ext uri="{FF2B5EF4-FFF2-40B4-BE49-F238E27FC236}">
                <a16:creationId xmlns:a16="http://schemas.microsoft.com/office/drawing/2014/main" id="{DDEDB113-1A65-8F4B-A9AC-0A4305C4DF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3499" y="2070868"/>
            <a:ext cx="3568174" cy="4567264"/>
          </a:xfrm>
        </p:spPr>
      </p:pic>
      <p:pic>
        <p:nvPicPr>
          <p:cNvPr id="10" name="Content Placeholder 9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D67C2BE0-CE6F-0F45-AA58-5FDE8DD0F0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44632" y="1888555"/>
            <a:ext cx="3568174" cy="483929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B8D060-C35E-2B40-9854-D043385DCA97}"/>
              </a:ext>
            </a:extLst>
          </p:cNvPr>
          <p:cNvSpPr txBox="1"/>
          <p:nvPr/>
        </p:nvSpPr>
        <p:spPr>
          <a:xfrm>
            <a:off x="9048276" y="6268800"/>
            <a:ext cx="286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commons.wikimedia.org/wiki/File:Henry_VIII_(1)_by_Hans_Holbein_the_Younger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3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7332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5C9C-CAF4-8243-A37B-A03F67B4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90" y="274707"/>
            <a:ext cx="8596668" cy="754814"/>
          </a:xfrm>
        </p:spPr>
        <p:txBody>
          <a:bodyPr/>
          <a:lstStyle/>
          <a:p>
            <a:pPr algn="ctr"/>
            <a:r>
              <a:rPr lang="en-US" dirty="0"/>
              <a:t>The Seesaw of Henry’s Children</a:t>
            </a:r>
          </a:p>
        </p:txBody>
      </p:sp>
      <p:pic>
        <p:nvPicPr>
          <p:cNvPr id="11" name="Content Placeholder 10" descr="A portrait of a person&#10;&#10;Description automatically generated with medium confidence">
            <a:extLst>
              <a:ext uri="{FF2B5EF4-FFF2-40B4-BE49-F238E27FC236}">
                <a16:creationId xmlns:a16="http://schemas.microsoft.com/office/drawing/2014/main" id="{A38353C5-7764-4747-8A9B-57A894FEAE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39372" y="1364414"/>
            <a:ext cx="3634630" cy="4699320"/>
          </a:xfrm>
        </p:spPr>
      </p:pic>
      <p:pic>
        <p:nvPicPr>
          <p:cNvPr id="8" name="Content Placeholder 7" descr="A picture containing indoor, dressed, clothes&#10;&#10;Description automatically generated">
            <a:extLst>
              <a:ext uri="{FF2B5EF4-FFF2-40B4-BE49-F238E27FC236}">
                <a16:creationId xmlns:a16="http://schemas.microsoft.com/office/drawing/2014/main" id="{03270B34-B1AF-A44E-9BAE-14A404B020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9950" y="1346185"/>
            <a:ext cx="3591214" cy="47175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B0E07B-8261-7348-B975-E2C4A5D900CB}"/>
              </a:ext>
            </a:extLst>
          </p:cNvPr>
          <p:cNvSpPr txBox="1"/>
          <p:nvPr/>
        </p:nvSpPr>
        <p:spPr>
          <a:xfrm>
            <a:off x="677334" y="6484111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Edward VI Protestant and young under Reagent most of his rule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758BC-F250-4A49-AC37-586C6CDCF139}"/>
              </a:ext>
            </a:extLst>
          </p:cNvPr>
          <p:cNvSpPr txBox="1"/>
          <p:nvPr/>
        </p:nvSpPr>
        <p:spPr>
          <a:xfrm>
            <a:off x="9191179" y="6380398"/>
            <a:ext cx="300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Mary Tudor, Known as Mary I, or also Bloody Mary  Catholic, overthrew Jane of Scotland</a:t>
            </a:r>
          </a:p>
        </p:txBody>
      </p:sp>
    </p:spTree>
    <p:extLst>
      <p:ext uri="{BB962C8B-B14F-4D97-AF65-F5344CB8AC3E}">
        <p14:creationId xmlns:p14="http://schemas.microsoft.com/office/powerpoint/2010/main" val="684579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7D8F-6C06-C34B-9FE1-BA6E5F1F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469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Elizabeth 1  (the Great)  author of the Elizabethan Compromise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10B5104-C3F3-9145-A3B8-A19D35D6F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30133" y="1495137"/>
            <a:ext cx="4141031" cy="49297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C93DA-448F-8B40-8963-A07653EC4C63}"/>
              </a:ext>
            </a:extLst>
          </p:cNvPr>
          <p:cNvSpPr txBox="1"/>
          <p:nvPr/>
        </p:nvSpPr>
        <p:spPr>
          <a:xfrm>
            <a:off x="6326837" y="6523619"/>
            <a:ext cx="37536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chujman.cumbresblogs.com/2013/08/13/when-i-was-fair-and-young-and-favour-graced-me-by-queen-elizabeth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291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7D8F-6C06-C34B-9FE1-BA6E5F1F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12" y="15557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Thomas Cranmer and the Book of Common Prayer</a:t>
            </a:r>
          </a:p>
        </p:txBody>
      </p:sp>
      <p:pic>
        <p:nvPicPr>
          <p:cNvPr id="7" name="Content Placeholder 6" descr="A picture containing person, older&#10;&#10;Description automatically generated">
            <a:extLst>
              <a:ext uri="{FF2B5EF4-FFF2-40B4-BE49-F238E27FC236}">
                <a16:creationId xmlns:a16="http://schemas.microsoft.com/office/drawing/2014/main" id="{3C2E8C66-5FDE-7440-BFAD-C39754A860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4679" y="1479753"/>
            <a:ext cx="3512370" cy="4580717"/>
          </a:xfrm>
        </p:spPr>
      </p:pic>
      <p:pic>
        <p:nvPicPr>
          <p:cNvPr id="10" name="Content Placeholder 9" descr="Text, letter&#10;&#10;Description automatically generated">
            <a:extLst>
              <a:ext uri="{FF2B5EF4-FFF2-40B4-BE49-F238E27FC236}">
                <a16:creationId xmlns:a16="http://schemas.microsoft.com/office/drawing/2014/main" id="{2CA6A104-FB7A-D349-A8B4-A62733D0AF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1598449"/>
            <a:ext cx="2706576" cy="43215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3A5482-251A-6F4A-AF18-5C82C68CF8DB}"/>
              </a:ext>
            </a:extLst>
          </p:cNvPr>
          <p:cNvSpPr txBox="1"/>
          <p:nvPr/>
        </p:nvSpPr>
        <p:spPr>
          <a:xfrm>
            <a:off x="1281302" y="6333093"/>
            <a:ext cx="297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en.wikipedia.org/wiki/Thomas_Cranmer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22794-2F8E-4540-887A-14D43396E102}"/>
              </a:ext>
            </a:extLst>
          </p:cNvPr>
          <p:cNvSpPr txBox="1"/>
          <p:nvPr/>
        </p:nvSpPr>
        <p:spPr>
          <a:xfrm>
            <a:off x="8931242" y="6241989"/>
            <a:ext cx="243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themolinist.wordpress.com/2011/12/05/lyft-up-your-heartes-a-comparison-and-analysis-of-the-classical-anglican-eucharistic-prayer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43101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A844EB-B4EF-4B2F-95CF-9E5C16B5B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1205C9-9B34-4789-AA9B-D7B86D3A1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1E24DB-0094-4D06-8F57-85C95C874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DE703DF5-9BDF-42DB-9820-EDEAC68B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045EAFA8-4C32-4942-9360-AB2082086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CAD2203-A7B2-45D8-9240-A3542F0FD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DC5EF1D-D76F-48F5-ACAF-7F209B646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C021030B-EC50-4CBB-847B-BF6FA8978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E8ACDF8F-1AEB-4514-AC25-BDD3A547F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D6FF1EB-A33A-4569-B7E2-09FD56D16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844DC64-9C05-463C-B2AB-40225DA81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2CB37-1292-2045-95E1-43E501E5A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9B012-6739-F84E-BA75-E96A7B829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C1A2C-D549-94B6-01B5-94E6819BADB3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4</a:t>
            </a:r>
          </a:p>
        </p:txBody>
      </p:sp>
    </p:spTree>
    <p:extLst>
      <p:ext uri="{BB962C8B-B14F-4D97-AF65-F5344CB8AC3E}">
        <p14:creationId xmlns:p14="http://schemas.microsoft.com/office/powerpoint/2010/main" val="38684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F8F7-9702-4F4D-9745-4794C694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Anglican Church in America was first established at Jamestown</a:t>
            </a:r>
          </a:p>
        </p:txBody>
      </p:sp>
      <p:pic>
        <p:nvPicPr>
          <p:cNvPr id="5" name="Content Placeholder 4" descr="A picture containing text, old, dirty&#10;&#10;Description automatically generated">
            <a:extLst>
              <a:ext uri="{FF2B5EF4-FFF2-40B4-BE49-F238E27FC236}">
                <a16:creationId xmlns:a16="http://schemas.microsoft.com/office/drawing/2014/main" id="{9D7CD811-72AF-4844-AA2E-F6669C85C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74456" y="1916744"/>
            <a:ext cx="5955131" cy="41252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58A4BB-63E8-1F45-8837-CF5CC3A6AA1B}"/>
              </a:ext>
            </a:extLst>
          </p:cNvPr>
          <p:cNvSpPr txBox="1"/>
          <p:nvPr/>
        </p:nvSpPr>
        <p:spPr>
          <a:xfrm>
            <a:off x="2174456" y="6227137"/>
            <a:ext cx="5955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brewminate.com/expansion-of-the-early-american-colonies-1650-1750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4769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5FE4-1977-CF4C-81EE-F286EFA8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346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E77D2-DA09-2341-98F3-5A554FB92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Autofit/>
          </a:bodyPr>
          <a:lstStyle/>
          <a:p>
            <a:r>
              <a:rPr lang="en-US" sz="2800" dirty="0"/>
              <a:t>Ancient – Joseph of Arimithea and the Tin Trade</a:t>
            </a:r>
          </a:p>
          <a:p>
            <a:r>
              <a:rPr lang="en-US" sz="2800" dirty="0"/>
              <a:t>St Aristobulus – one of the 70</a:t>
            </a:r>
          </a:p>
          <a:p>
            <a:r>
              <a:rPr lang="en-US" sz="2800" dirty="0"/>
              <a:t>Synod of Whitby</a:t>
            </a:r>
          </a:p>
          <a:p>
            <a:r>
              <a:rPr lang="en-US" sz="2800" dirty="0"/>
              <a:t>Occasionally occupied by Roman interests</a:t>
            </a:r>
          </a:p>
          <a:p>
            <a:r>
              <a:rPr lang="en-US" sz="2800" dirty="0"/>
              <a:t>Retained a character that was both Catholic and Protestant</a:t>
            </a:r>
          </a:p>
          <a:p>
            <a:pPr lvl="1"/>
            <a:r>
              <a:rPr lang="en-US" sz="2000" dirty="0"/>
              <a:t>Henry the VIII was given defender of the Faith by the Pope</a:t>
            </a:r>
          </a:p>
          <a:p>
            <a:pPr lvl="1"/>
            <a:r>
              <a:rPr lang="en-US" sz="2000" dirty="0"/>
              <a:t>He write the definitive defense against Martin Luther</a:t>
            </a:r>
          </a:p>
          <a:p>
            <a:r>
              <a:rPr lang="en-US" sz="2800" dirty="0"/>
              <a:t>The Anglican Church is a by-product of the Magna Carta</a:t>
            </a:r>
          </a:p>
        </p:txBody>
      </p:sp>
    </p:spTree>
    <p:extLst>
      <p:ext uri="{BB962C8B-B14F-4D97-AF65-F5344CB8AC3E}">
        <p14:creationId xmlns:p14="http://schemas.microsoft.com/office/powerpoint/2010/main" val="49469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7D8F-6C06-C34B-9FE1-BA6E5F1F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Church of England Practice in America</a:t>
            </a:r>
            <a:br>
              <a:rPr lang="en-US" dirty="0"/>
            </a:br>
            <a:r>
              <a:rPr lang="en-US" dirty="0"/>
              <a:t>1662 Prayer Book  </a:t>
            </a:r>
          </a:p>
        </p:txBody>
      </p:sp>
      <p:pic>
        <p:nvPicPr>
          <p:cNvPr id="5" name="Content Placeholder 4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38735DEC-0EC9-AE47-9C99-C6EEE4E9F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47219" y="2386806"/>
            <a:ext cx="3657600" cy="3429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FB6D96-7BD2-0D44-A306-714A934F1540}"/>
              </a:ext>
            </a:extLst>
          </p:cNvPr>
          <p:cNvSpPr txBox="1"/>
          <p:nvPr/>
        </p:nvSpPr>
        <p:spPr>
          <a:xfrm>
            <a:off x="799835" y="4274741"/>
            <a:ext cx="148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Otiginal</a:t>
            </a:r>
            <a:r>
              <a:rPr lang="en-US" sz="900" dirty="0"/>
              <a:t> St Luke’s Richmond VA</a:t>
            </a:r>
          </a:p>
        </p:txBody>
      </p:sp>
    </p:spTree>
    <p:extLst>
      <p:ext uri="{BB962C8B-B14F-4D97-AF65-F5344CB8AC3E}">
        <p14:creationId xmlns:p14="http://schemas.microsoft.com/office/powerpoint/2010/main" val="4189495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0C523-0270-814D-8F10-F4492A7C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dirty="0"/>
              <a:t>History</a:t>
            </a:r>
            <a:br>
              <a:rPr lang="en-US" sz="4800" dirty="0"/>
            </a:br>
            <a:r>
              <a:rPr lang="en-US" sz="4800" dirty="0"/>
              <a:t>in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3EF2B-8FEB-6B42-950C-B9197CD68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Couldn’t have a Church with allegiance to the King we just overthrew</a:t>
            </a:r>
          </a:p>
          <a:p>
            <a:endParaRPr lang="en-US" dirty="0"/>
          </a:p>
          <a:p>
            <a:r>
              <a:rPr lang="en-US" dirty="0"/>
              <a:t>The King wouldn’t let the English Bishops Ordain</a:t>
            </a:r>
          </a:p>
          <a:p>
            <a:endParaRPr lang="en-US" dirty="0"/>
          </a:p>
          <a:p>
            <a:r>
              <a:rPr lang="en-US" dirty="0"/>
              <a:t>American Church received Episcopal Ordination from the Church of Scotland</a:t>
            </a:r>
          </a:p>
          <a:p>
            <a:pPr lvl="1"/>
            <a:r>
              <a:rPr lang="en-US" dirty="0"/>
              <a:t>My enemy’s enemy is my friend</a:t>
            </a:r>
          </a:p>
          <a:p>
            <a:endParaRPr lang="en-US" dirty="0"/>
          </a:p>
          <a:p>
            <a:r>
              <a:rPr lang="en-US" dirty="0"/>
              <a:t>Affirmation of St. Louis</a:t>
            </a:r>
          </a:p>
          <a:p>
            <a:pPr lvl="1"/>
            <a:r>
              <a:rPr lang="en-US" dirty="0"/>
              <a:t>Retain an Orthodox sacramental Life</a:t>
            </a:r>
          </a:p>
          <a:p>
            <a:pPr lvl="1"/>
            <a:r>
              <a:rPr lang="en-US" dirty="0"/>
              <a:t>Authority of Scripture preserved</a:t>
            </a:r>
          </a:p>
          <a:p>
            <a:pPr lvl="1"/>
            <a:r>
              <a:rPr lang="en-US" dirty="0"/>
              <a:t>Property inalienable rights reserved to the Laity  </a:t>
            </a:r>
          </a:p>
          <a:p>
            <a:endParaRPr lang="en-US" dirty="0"/>
          </a:p>
          <a:p>
            <a:r>
              <a:rPr lang="en-US" dirty="0"/>
              <a:t>Where we stand with Alphabet soup and TAC</a:t>
            </a:r>
          </a:p>
        </p:txBody>
      </p:sp>
    </p:spTree>
    <p:extLst>
      <p:ext uri="{BB962C8B-B14F-4D97-AF65-F5344CB8AC3E}">
        <p14:creationId xmlns:p14="http://schemas.microsoft.com/office/powerpoint/2010/main" val="84715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9E6A-1B17-1547-A439-5A53EDD6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Anglican Church was split through the Revolution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59111-6126-C34F-BC36-230C6EA81E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Tories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Loyal to England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Supported the English attempts to retain the colonies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Largely emigrated after the American success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A3CE97-61A3-C549-BCE1-802ACE60B4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Patriots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 Independence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Determined to have a more representative church polity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Left without a Bishop upon the Independence of the US</a:t>
            </a:r>
          </a:p>
        </p:txBody>
      </p:sp>
    </p:spTree>
    <p:extLst>
      <p:ext uri="{BB962C8B-B14F-4D97-AF65-F5344CB8AC3E}">
        <p14:creationId xmlns:p14="http://schemas.microsoft.com/office/powerpoint/2010/main" val="343494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2296-32A8-0745-9FD1-08C857D2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600"/>
              <a:t>Denied the Episcopate in England; Samuel Seabury was consecrated by the Scottish Bishops   ( The enemy of my enemy…..)</a:t>
            </a:r>
          </a:p>
        </p:txBody>
      </p:sp>
      <p:pic>
        <p:nvPicPr>
          <p:cNvPr id="5" name="Content Placeholder 4" descr="A person holding a book&#10;&#10;Description automatically generated with low confidence">
            <a:extLst>
              <a:ext uri="{FF2B5EF4-FFF2-40B4-BE49-F238E27FC236}">
                <a16:creationId xmlns:a16="http://schemas.microsoft.com/office/drawing/2014/main" id="{F4B2707A-3C91-0743-BF5D-BD84C1AC1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522" r="2569" b="2130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37129C-601C-CC42-9AFB-4EC75893392E}"/>
              </a:ext>
            </a:extLst>
          </p:cNvPr>
          <p:cNvSpPr txBox="1"/>
          <p:nvPr/>
        </p:nvSpPr>
        <p:spPr>
          <a:xfrm>
            <a:off x="9665346" y="6657945"/>
            <a:ext cx="252665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Samuel_Seabu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56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B0D7-410A-EB4A-BD41-D087AAA0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Concessions to the Scottish Church and innovations to the Prayer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B77C-84F7-094D-AD98-BEF5B0C0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Deletion of Prayers for the King and insertion of Prayers for the President and Governors</a:t>
            </a:r>
          </a:p>
          <a:p>
            <a:endParaRPr lang="en-US" dirty="0"/>
          </a:p>
          <a:p>
            <a:r>
              <a:rPr lang="en-US" dirty="0"/>
              <a:t>Longer Eucharistic Canon favored by the Scottish Church</a:t>
            </a:r>
          </a:p>
          <a:p>
            <a:endParaRPr lang="en-US" dirty="0"/>
          </a:p>
          <a:p>
            <a:r>
              <a:rPr lang="en-US" dirty="0"/>
              <a:t>Consecration of Bishops Abroad Act by Parliament allowed two more Bishops</a:t>
            </a:r>
          </a:p>
          <a:p>
            <a:pPr lvl="1"/>
            <a:r>
              <a:rPr lang="en-US" dirty="0"/>
              <a:t>William White and Samuel Provost</a:t>
            </a:r>
          </a:p>
          <a:p>
            <a:endParaRPr lang="en-US" dirty="0"/>
          </a:p>
          <a:p>
            <a:r>
              <a:rPr lang="en-US" dirty="0"/>
              <a:t>In 1789, the first non-English Anglican Church was accepted in communion with the Church of England, and the Episcopal Church was established with the 1789 Book of Common Prayer</a:t>
            </a:r>
          </a:p>
        </p:txBody>
      </p:sp>
    </p:spTree>
    <p:extLst>
      <p:ext uri="{BB962C8B-B14F-4D97-AF65-F5344CB8AC3E}">
        <p14:creationId xmlns:p14="http://schemas.microsoft.com/office/powerpoint/2010/main" val="2580473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A70B-152C-6349-A0FB-830C6BBA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23841" cy="20907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Erosion of Orthodoxy and Morality through the 20</a:t>
            </a:r>
            <a:r>
              <a:rPr lang="en-US" baseline="30000" dirty="0"/>
              <a:t>th</a:t>
            </a:r>
            <a:r>
              <a:rPr lang="en-US" dirty="0"/>
              <a:t> Century led to the Affirmation of St. Louis and establishment of the Continuing Anglican Church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DA2DFA0C-B6B5-004C-9086-9FF228CF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92747" y="2357382"/>
            <a:ext cx="2903174" cy="43547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A694E4-4B73-2846-9F1E-335D0B1FB184}"/>
              </a:ext>
            </a:extLst>
          </p:cNvPr>
          <p:cNvSpPr txBox="1"/>
          <p:nvPr/>
        </p:nvSpPr>
        <p:spPr>
          <a:xfrm>
            <a:off x="6915150" y="3972997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Bishop Albert Chambers</a:t>
            </a:r>
          </a:p>
        </p:txBody>
      </p:sp>
    </p:spTree>
    <p:extLst>
      <p:ext uri="{BB962C8B-B14F-4D97-AF65-F5344CB8AC3E}">
        <p14:creationId xmlns:p14="http://schemas.microsoft.com/office/powerpoint/2010/main" val="40853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E1E9-AE72-5E4F-A461-1359CE16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Continuing Church Movement prompted by: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ED954-6DF6-3044-A6A9-B4FC7AED8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Denial of the authority and truth of Holy Scripture</a:t>
            </a:r>
          </a:p>
          <a:p>
            <a:r>
              <a:rPr lang="en-US" dirty="0"/>
              <a:t>Departure from the catholic faith and orthodox practice</a:t>
            </a:r>
          </a:p>
          <a:p>
            <a:r>
              <a:rPr lang="en-US" dirty="0"/>
              <a:t>Introduction of innovations in Sacramental Liturgy (1979 Prayer Book)</a:t>
            </a:r>
          </a:p>
          <a:p>
            <a:r>
              <a:rPr lang="en-US" dirty="0"/>
              <a:t>Abandoning the Morality of the catholic church</a:t>
            </a:r>
          </a:p>
          <a:p>
            <a:r>
              <a:rPr lang="en-US" dirty="0"/>
              <a:t>Promotion of abortion and euthanasia</a:t>
            </a:r>
          </a:p>
          <a:p>
            <a:r>
              <a:rPr lang="en-US" dirty="0"/>
              <a:t>Redefining the sacrament  of marriage to include same sex unions</a:t>
            </a:r>
          </a:p>
          <a:p>
            <a:r>
              <a:rPr lang="en-US" dirty="0"/>
              <a:t>Ordinations of women</a:t>
            </a:r>
          </a:p>
          <a:p>
            <a:r>
              <a:rPr lang="en-US" dirty="0"/>
              <a:t>Belief in relative truth vs revealed truth</a:t>
            </a:r>
          </a:p>
          <a:p>
            <a:r>
              <a:rPr lang="en-US" dirty="0"/>
              <a:t>Ordination of actively gay ministers ( deacon, priests and Bishops)</a:t>
            </a:r>
          </a:p>
          <a:p>
            <a:r>
              <a:rPr lang="en-US" dirty="0"/>
              <a:t>Appropriation of all Church property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86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5CF2-3B55-4C47-B609-AF2662B0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Original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C01AC-2F51-AA4E-A0F3-537754C8F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4501"/>
            <a:ext cx="8596668" cy="4326862"/>
          </a:xfrm>
        </p:spPr>
        <p:txBody>
          <a:bodyPr>
            <a:noAutofit/>
          </a:bodyPr>
          <a:lstStyle/>
          <a:p>
            <a:r>
              <a:rPr lang="en-US" sz="2400" dirty="0"/>
              <a:t>Independent province from ECUSA but within the Anglican Communion</a:t>
            </a:r>
          </a:p>
          <a:p>
            <a:endParaRPr lang="en-US" sz="2400" dirty="0"/>
          </a:p>
          <a:p>
            <a:r>
              <a:rPr lang="en-US" sz="2400" dirty="0"/>
              <a:t>Approved by the Office of the Archbishop of Canterbury</a:t>
            </a:r>
          </a:p>
          <a:p>
            <a:endParaRPr lang="en-US" sz="2400" dirty="0"/>
          </a:p>
          <a:p>
            <a:r>
              <a:rPr lang="en-US" sz="2400" dirty="0"/>
              <a:t>Restoration of property to laity in continuing churches</a:t>
            </a:r>
          </a:p>
          <a:p>
            <a:endParaRPr lang="en-US" sz="2400" dirty="0"/>
          </a:p>
          <a:p>
            <a:r>
              <a:rPr lang="en-US" sz="2400" dirty="0"/>
              <a:t>Orthodox practice of the catholic faith and Anglican Tradition</a:t>
            </a:r>
          </a:p>
        </p:txBody>
      </p:sp>
    </p:spTree>
    <p:extLst>
      <p:ext uri="{BB962C8B-B14F-4D97-AF65-F5344CB8AC3E}">
        <p14:creationId xmlns:p14="http://schemas.microsoft.com/office/powerpoint/2010/main" val="3489254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B18F-ECA2-7344-9E86-8F9449D9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0588"/>
          </a:xfrm>
        </p:spPr>
        <p:txBody>
          <a:bodyPr>
            <a:normAutofit/>
          </a:bodyPr>
          <a:lstStyle/>
          <a:p>
            <a:r>
              <a:rPr lang="en-US" dirty="0"/>
              <a:t>Highlights of the Affirmation of St. Louis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4B11E-CB94-4C43-8B17-F746C394E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1952"/>
            <a:ext cx="8596668" cy="47402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Independence from ECUSA (also the Church of Canada)</a:t>
            </a:r>
          </a:p>
          <a:p>
            <a:r>
              <a:rPr lang="en-US" dirty="0"/>
              <a:t>Insulation from Modernism (Progression of Man &amp; relative truth)</a:t>
            </a:r>
          </a:p>
          <a:p>
            <a:r>
              <a:rPr lang="en-US" dirty="0"/>
              <a:t>Continuation of Orthodoxy, catholic faith and Anglican Tradition</a:t>
            </a:r>
          </a:p>
          <a:p>
            <a:r>
              <a:rPr lang="en-US" dirty="0"/>
              <a:t>Authority, Validity and Truth of Holy Scripture</a:t>
            </a:r>
          </a:p>
          <a:p>
            <a:r>
              <a:rPr lang="en-US" dirty="0"/>
              <a:t>Holy Orders for Men only, heterosexual or celibate</a:t>
            </a:r>
          </a:p>
          <a:p>
            <a:r>
              <a:rPr lang="en-US" dirty="0"/>
              <a:t>Marriage between a man and a woman</a:t>
            </a:r>
          </a:p>
          <a:p>
            <a:r>
              <a:rPr lang="en-US" dirty="0"/>
              <a:t>Condemnation of abortion and euthanasia</a:t>
            </a:r>
          </a:p>
          <a:p>
            <a:r>
              <a:rPr lang="en-US" dirty="0"/>
              <a:t>Doctrine restricted to the Creeds</a:t>
            </a:r>
          </a:p>
          <a:p>
            <a:r>
              <a:rPr lang="en-US" dirty="0"/>
              <a:t>Tripartite Synod</a:t>
            </a:r>
          </a:p>
          <a:p>
            <a:r>
              <a:rPr lang="en-US" dirty="0"/>
              <a:t>1928 Prayer Book as standard of worship</a:t>
            </a:r>
          </a:p>
          <a:p>
            <a:r>
              <a:rPr lang="en-US" dirty="0"/>
              <a:t>Property in the hands of the Laity</a:t>
            </a:r>
          </a:p>
          <a:p>
            <a:r>
              <a:rPr lang="en-US" sz="2400" dirty="0"/>
              <a:t>Continuation not Innovation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98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5B359-B11E-917E-2AD3-91B9A0BF5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54CC77-5DC2-381C-5689-BA7943E32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1E2B37-EB63-4759-D86C-C108A347B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21F524F-898F-863B-E147-E5D579B2E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865FCF1C-DC59-CF66-16C4-F06E4DDC0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C421BCD5-A73C-64E4-2590-389033DD0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8AA605C-3BEF-1814-D93E-2E4387F42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A94E8639-F524-9C99-81BD-F9E2AE209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7BCFEF75-4F1C-C116-FD6E-FCF6C48DE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164162EE-3C4D-A04F-BBA0-69767C899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5E5A7C6-6258-739A-31A9-DC01E1EB8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4889B07-087D-A0AF-3628-9DCEF1005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0DF97D-D8DE-C58B-22CE-14D0DB377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B8FE26E-5523-C021-F9E4-C4C7C2B5F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97CE29-83CE-B3C6-52F8-42C3A44FA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B8BE7A-19DD-1712-6323-372E6AB38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BD89CB0D-C503-901F-BC0E-399D3A92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51917678-12BA-BE31-8196-D9A5E6C31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BA772921-A1CD-2F92-3B7B-5B357CC5D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8B979079-65FA-5512-FE20-86CD25075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5FF55CCB-BB5E-55AE-7750-56480C5D6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ABD0241-ECF4-7EAF-A8A1-F34841A12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1B0D3-90EB-7A42-1EFF-7C7D5E6B5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DE5B5-3F26-8542-BAB2-9629000CA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34B97-E23F-77C1-A93C-D8886159B9C2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5</a:t>
            </a:r>
          </a:p>
        </p:txBody>
      </p:sp>
    </p:spTree>
    <p:extLst>
      <p:ext uri="{BB962C8B-B14F-4D97-AF65-F5344CB8AC3E}">
        <p14:creationId xmlns:p14="http://schemas.microsoft.com/office/powerpoint/2010/main" val="34555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C0CB-DFF4-B745-8037-7CDF218B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8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D372321-981D-5342-9A83-73DE2B0F7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443" b="10822"/>
          <a:stretch/>
        </p:blipFill>
        <p:spPr>
          <a:xfrm>
            <a:off x="840236" y="80964"/>
            <a:ext cx="8718102" cy="6777035"/>
          </a:xfrm>
        </p:spPr>
      </p:pic>
    </p:spTree>
    <p:extLst>
      <p:ext uri="{BB962C8B-B14F-4D97-AF65-F5344CB8AC3E}">
        <p14:creationId xmlns:p14="http://schemas.microsoft.com/office/powerpoint/2010/main" val="2863174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A7C9-0A29-2346-88B3-F406CA5A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05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Proliferation of the Alphabet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C897F-CF56-154F-8BD8-25B7AC040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03414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/>
              <a:t>Sins of Men affect the Administration of Church but are not obstacles to the Church as the vessel of grace to Christ’s people</a:t>
            </a:r>
          </a:p>
          <a:p>
            <a:endParaRPr lang="en-US" sz="2800" dirty="0"/>
          </a:p>
          <a:p>
            <a:r>
              <a:rPr lang="en-US" sz="2800" dirty="0"/>
              <a:t>Simple Pride </a:t>
            </a:r>
          </a:p>
        </p:txBody>
      </p:sp>
    </p:spTree>
    <p:extLst>
      <p:ext uri="{BB962C8B-B14F-4D97-AF65-F5344CB8AC3E}">
        <p14:creationId xmlns:p14="http://schemas.microsoft.com/office/powerpoint/2010/main" val="2578837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FE07-28D2-AF44-8C76-A1DA5C55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Reeling in the Alphabet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0DE98-ED61-CC45-A0FF-522008B7E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Joint Synods and organic Communion established in 2017 between ACA, APA, ACC and Holy Cross (G-3)</a:t>
            </a:r>
          </a:p>
          <a:p>
            <a:endParaRPr lang="en-US" sz="2800" dirty="0"/>
          </a:p>
          <a:p>
            <a:r>
              <a:rPr lang="en-US" sz="2800" dirty="0"/>
              <a:t>Continued discussions with other Orthodox jurisdictions</a:t>
            </a:r>
          </a:p>
          <a:p>
            <a:endParaRPr lang="en-US" sz="2800" dirty="0"/>
          </a:p>
          <a:p>
            <a:r>
              <a:rPr lang="en-US" sz="2800" dirty="0"/>
              <a:t>Ongoing conversation with groups that are largely Orthodox (for example, the Reformed Episcopal Church and the ACNA)</a:t>
            </a:r>
          </a:p>
        </p:txBody>
      </p:sp>
    </p:spTree>
    <p:extLst>
      <p:ext uri="{BB962C8B-B14F-4D97-AF65-F5344CB8AC3E}">
        <p14:creationId xmlns:p14="http://schemas.microsoft.com/office/powerpoint/2010/main" val="1634837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C55B8-342F-E467-FE6F-D3E251B81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93A294A-7D14-7303-48C4-853FC31FD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444EA1-691B-0F8B-C736-D66CCF31B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30E786-008A-9223-6AA6-0034A6767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A70CF87-C6B7-13FD-7125-0FAF43297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1320547A-3DE2-A644-B5B7-3E7990667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57882BA-3FC1-F803-D8A7-949BCFF22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F178790C-077E-3ABA-26E5-DD2B686D8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887DE41D-2735-92C2-F426-137911EF2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F38F1511-8C1F-618B-034C-987BE6952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587E888-AFBF-2265-244B-5D70864D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F447BA-D542-2A83-6A4E-B24178971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B1EC83C-160E-5109-D930-5A203FAC4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9934817-C5F6-A2BD-F3CC-EFA3E599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92A2F9-EE04-2D82-E14E-EBFC9415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FDE79F-F84D-8ACD-0301-AE6C65F4F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1B3E2BEF-447B-00A7-07A1-2CA40CCDF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206667F2-99E8-48AD-E43B-4F730962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55217DB4-E304-0F91-A447-75E73020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729F00F5-DBB1-6A94-5C73-F92A7FD58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3D9AF94-A5B0-DD0C-085F-B5C5024B1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D8F297B-58E0-8A55-6828-A6E33385F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BF71C-0659-0DE1-E556-83860F731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79280-3B86-D173-F985-385F79E36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4E973-EBE7-0150-1EBD-2CC963D71FF9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6</a:t>
            </a:r>
          </a:p>
        </p:txBody>
      </p:sp>
    </p:spTree>
    <p:extLst>
      <p:ext uri="{BB962C8B-B14F-4D97-AF65-F5344CB8AC3E}">
        <p14:creationId xmlns:p14="http://schemas.microsoft.com/office/powerpoint/2010/main" val="26157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1BF9B-9592-3123-167F-E59D4E5A2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DD1AE9-7E2B-E971-74C9-4423E7AF0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2A63551-96A3-4D1C-1086-C3133884A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9D9E98-F086-7AF5-23BD-B2174EAF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8748B07-B743-A5DA-8D75-707C354F2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A780D337-1928-D01C-3FA3-022C04181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137BFBA-C7AA-2D8E-DCC0-11D4C5A26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FA9A71D-0C7D-BE34-75D3-94CAC8438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0E5F8584-9DC8-A6DE-CB5B-CFB53DCC6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8E7DF9C-8F05-3AA1-F314-2DEB4EC6C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C65ED41-79F6-4372-E5FB-FDFE86CE9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4C67607-42DA-813E-75CB-B81004BA8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FBFAFA7-ECEB-A902-7396-5B52849AC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9BEB4CC-1172-7BF0-7623-823489C71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2E13B2-F802-C46B-38B8-BEF2C2815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D72456-917A-1D9B-844B-E6D86773B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CFD5AEDD-FF9F-B0A1-599B-BD3B7FF7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E16026EA-BBD7-68D1-76F1-4D6C5A2B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D136353-C6BC-75C8-9C23-6BAD3D232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3249BFC4-FC03-74D2-EB4F-B3E8C15B1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BD2CBF6E-3624-D583-343F-C1279E080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2B8092D-BC8C-4CE6-9CB5-633DE7305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78A27-6878-6C8A-9D7A-22EF8A6C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06FAD-D111-DCA3-4C0B-3BA589732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506AF-6A14-2988-5023-58D0C778FB2E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7</a:t>
            </a:r>
          </a:p>
        </p:txBody>
      </p:sp>
    </p:spTree>
    <p:extLst>
      <p:ext uri="{BB962C8B-B14F-4D97-AF65-F5344CB8AC3E}">
        <p14:creationId xmlns:p14="http://schemas.microsoft.com/office/powerpoint/2010/main" val="32335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64FA4-5E7E-784B-86C9-88F62857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Polity</a:t>
            </a:r>
            <a:br>
              <a:rPr lang="en-US" dirty="0"/>
            </a:br>
            <a:r>
              <a:rPr lang="en-US" dirty="0"/>
              <a:t>How the Church Is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058EB-EEEE-2341-89F7-EDC7B8D84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Based on English Common Law rather than Imperial Law </a:t>
            </a:r>
          </a:p>
          <a:p>
            <a:r>
              <a:rPr lang="en-US" sz="2400" dirty="0"/>
              <a:t>Interpretation over definition</a:t>
            </a:r>
          </a:p>
          <a:p>
            <a:pPr lvl="1"/>
            <a:r>
              <a:rPr lang="en-US" sz="2000" dirty="0"/>
              <a:t>Precedent rather than unchangeable</a:t>
            </a:r>
          </a:p>
          <a:p>
            <a:r>
              <a:rPr lang="en-US" sz="2400" dirty="0"/>
              <a:t>Broad spectrum of Worship</a:t>
            </a:r>
          </a:p>
          <a:p>
            <a:r>
              <a:rPr lang="en-US" sz="2400" dirty="0"/>
              <a:t>Based on Reconciliation rather than Condemnation</a:t>
            </a:r>
          </a:p>
          <a:p>
            <a:r>
              <a:rPr lang="en-US" sz="2400" dirty="0"/>
              <a:t>Freedom to address personal situations and moral dilemmas</a:t>
            </a:r>
          </a:p>
          <a:p>
            <a:r>
              <a:rPr lang="en-US" sz="2400" dirty="0"/>
              <a:t>Non- Exclusive and Inclusive</a:t>
            </a:r>
          </a:p>
        </p:txBody>
      </p:sp>
    </p:spTree>
    <p:extLst>
      <p:ext uri="{BB962C8B-B14F-4D97-AF65-F5344CB8AC3E}">
        <p14:creationId xmlns:p14="http://schemas.microsoft.com/office/powerpoint/2010/main" val="1714684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B851E-18B9-B5AF-0F3E-9968CBD82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8824AD-5B8F-5A05-7039-453310300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14A45E-6832-0C15-7678-F40E7B4E0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0A515DE-3C23-147F-75BE-A588F184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2312A25-61C1-B194-02E2-7573FD89B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907F1107-3246-A5C9-B173-5BBBC1219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C6CE786-6714-FC39-1CA3-3D4940DCC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4D3C823C-6454-C3C4-258B-0CD37C86D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F23DD7F5-F5E0-BAB6-0D62-1015CDB23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11F42CE0-06D5-4283-96AF-8F705910B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3C08E63-EF70-FB17-D43B-A5001F996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DDBE693-EA34-781C-5594-1D2188C25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816D631-1CEF-DAD1-D146-0AEB1B885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B53234-49E6-A5BB-66FE-2475609F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353D68-24B5-BA17-9B27-B2E0D688F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FD7556-26EF-2054-09E4-48D5FD7BA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E8335A56-A552-CE88-5E49-A4F7520E0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D9CEB682-DE91-F496-1344-D63751AF5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2231E25-0576-4EF0-1094-E6A09CD0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889FCA2B-587F-91A7-A2DA-9D0CC0447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B1133249-0C5C-0253-AF24-A782C8A05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F6A9CFC-5279-FF9F-3EE0-822C8191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015B6-02E1-3B8B-0588-99EF5EDF3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8F1F6-E379-DE05-3A27-F1DFC343C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38B4D4-6F80-98E0-CF04-719D851E5D10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8</a:t>
            </a:r>
          </a:p>
        </p:txBody>
      </p:sp>
    </p:spTree>
    <p:extLst>
      <p:ext uri="{BB962C8B-B14F-4D97-AF65-F5344CB8AC3E}">
        <p14:creationId xmlns:p14="http://schemas.microsoft.com/office/powerpoint/2010/main" val="22144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A85B-0F27-E84A-AD6F-926F2808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48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2889-900A-794F-AF45-0202AF82D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Why the</a:t>
            </a:r>
          </a:p>
          <a:p>
            <a:pPr algn="ctr"/>
            <a:r>
              <a:rPr lang="en-US" sz="5400" dirty="0"/>
              <a:t> Little “C “</a:t>
            </a:r>
          </a:p>
          <a:p>
            <a:pPr algn="ctr"/>
            <a:r>
              <a:rPr lang="en-US" sz="5400" dirty="0"/>
              <a:t>is Bigger than the </a:t>
            </a:r>
          </a:p>
          <a:p>
            <a:pPr algn="ctr"/>
            <a:r>
              <a:rPr lang="en-US" sz="5400" dirty="0"/>
              <a:t>Big “C”</a:t>
            </a:r>
          </a:p>
        </p:txBody>
      </p:sp>
    </p:spTree>
    <p:extLst>
      <p:ext uri="{BB962C8B-B14F-4D97-AF65-F5344CB8AC3E}">
        <p14:creationId xmlns:p14="http://schemas.microsoft.com/office/powerpoint/2010/main" val="1249268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5FF127-B9C3-A087-F689-A7DCF17D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79A89C-9FA5-4ACB-2462-88673CCE2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2E669CE-61EB-BD29-78A6-9B00554CF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AAA3CC-3629-15D4-91DA-52DD354DE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3059C552-E1A2-B9FE-F149-5483BFFC8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8E3201ED-54BA-CD59-E4B5-600CE094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730941E-8BB6-A8DD-80AB-7C257DE48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C3F6F40C-4F3B-92E7-BAF8-B2463C3BC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32CB738-A18E-0602-D616-85044A928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D7F5ABE7-6391-7310-A72E-002811007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53E4752-05B9-9910-D0D5-94140ECD6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BEF7C15-A6EA-D12F-24B0-2E636B208C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010DE5B-EEC8-650D-D99D-590C165CF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E051BCB-1F39-E9DC-D8D0-614A49721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F5191F-EB55-8CF2-D2AF-78F5EBF70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8A7DD5-AB66-DE86-918F-2906BC313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AAFA37B6-CB34-963B-CE41-E974955C3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4F20B52B-C47E-1A39-8F1B-E156E7713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36A4B90-A33C-761B-7A3E-43D181840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179C3DC6-F68B-BAD9-989E-261D42BC1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D556B581-E50A-EB57-DE94-00276C62C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E5F4F58-382C-3195-F4F6-6249D7911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D022C-1910-51BA-65A2-BC434E8A7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0D9F3-B569-C599-8832-71691833E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C4CAA-7718-EEB0-DFE0-A6C512F4EB98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9</a:t>
            </a:r>
          </a:p>
        </p:txBody>
      </p:sp>
    </p:spTree>
    <p:extLst>
      <p:ext uri="{BB962C8B-B14F-4D97-AF65-F5344CB8AC3E}">
        <p14:creationId xmlns:p14="http://schemas.microsoft.com/office/powerpoint/2010/main" val="36296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9867E9-3D0F-54BA-0C91-39E60C03C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CBDEE6-961C-972A-58F4-82A89B138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01F1185-442C-AC13-2387-519119EE4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7A4DD4-FF5B-E768-738E-7D74C070F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68838A2A-69AE-7C27-6CFD-858487309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76CE2235-8A8E-AAE9-5C85-5F581D6D5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8C4B6F9-1B54-9423-292D-FEB86257A2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6C325AEE-767A-05F1-2154-5A113ECA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FD80ECD7-A8EE-1ACD-E016-50BF6DAE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1B3FD346-4BFC-2844-C3D1-8014B8380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2994681-D423-5F3C-D6AD-991812FA2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0CCA988-9A49-6E9E-65A8-B84D5AFC3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2A3EDC-75E4-9DCD-800C-4D1DEA62C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5DB8903-45A5-6BE7-C005-D7ACD0060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08A447-3A13-2652-B8BF-FBC1F90A8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F0065B-F131-50E5-43CF-3877A2165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3E51E14A-7271-CAEB-9482-6B91BAEE5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B83B6F4E-E10E-2595-FBD0-E0D93251D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6A7027A3-3AFE-E276-4CE5-491EB0289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F67B8142-2A41-B467-D754-0745D70C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6E2DF3A2-068A-5C52-EB39-6DC740C45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E92BC0F-3718-277E-98C5-606F2CED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A0FFC-FA99-4A11-AD57-D2C2663E2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6E6A0-4C76-3184-4F22-E64A0494F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A275B-87BC-E4F7-505C-E2FC8FBC4FBC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10</a:t>
            </a:r>
          </a:p>
        </p:txBody>
      </p:sp>
    </p:spTree>
    <p:extLst>
      <p:ext uri="{BB962C8B-B14F-4D97-AF65-F5344CB8AC3E}">
        <p14:creationId xmlns:p14="http://schemas.microsoft.com/office/powerpoint/2010/main" val="390624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3"/>
    </mc:Choice>
    <mc:Fallback>
      <p:transition spd="slow" advTm="770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54E8-24F4-BB43-B137-6795B061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05" y="581025"/>
            <a:ext cx="8596668" cy="8905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FB6D9-9800-8646-8409-B52C18298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05" y="1488613"/>
            <a:ext cx="8596668" cy="4483562"/>
          </a:xfrm>
        </p:spPr>
        <p:txBody>
          <a:bodyPr>
            <a:normAutofit fontScale="92500"/>
          </a:bodyPr>
          <a:lstStyle/>
          <a:p>
            <a:r>
              <a:rPr lang="en-US" dirty="0"/>
              <a:t>Council of </a:t>
            </a:r>
            <a:r>
              <a:rPr lang="en-US" dirty="0" err="1"/>
              <a:t>Nicea</a:t>
            </a:r>
            <a:r>
              <a:rPr lang="en-US" dirty="0"/>
              <a:t> - Creed What was believed by all people, all time in all places</a:t>
            </a:r>
          </a:p>
          <a:p>
            <a:r>
              <a:rPr lang="en-US" dirty="0"/>
              <a:t>All that is necessary for Salvation in the Bible and Sacraments</a:t>
            </a:r>
          </a:p>
          <a:p>
            <a:pPr lvl="1"/>
            <a:r>
              <a:rPr lang="en-US" dirty="0"/>
              <a:t>Why necessarily “and  sacraments”</a:t>
            </a:r>
          </a:p>
          <a:p>
            <a:r>
              <a:rPr lang="en-US" dirty="0"/>
              <a:t>Sacramental Life</a:t>
            </a:r>
          </a:p>
          <a:p>
            <a:r>
              <a:rPr lang="en-US" dirty="0"/>
              <a:t>2 sacraments and 5 “so called” sacraments</a:t>
            </a:r>
          </a:p>
          <a:p>
            <a:r>
              <a:rPr lang="en-US" dirty="0"/>
              <a:t>3 Legged Stool and Via Media</a:t>
            </a:r>
          </a:p>
          <a:p>
            <a:pPr lvl="1"/>
            <a:r>
              <a:rPr lang="en-US" dirty="0"/>
              <a:t>Tradition, Reason &amp; Scripture</a:t>
            </a:r>
          </a:p>
          <a:p>
            <a:pPr lvl="1"/>
            <a:r>
              <a:rPr lang="en-US" dirty="0"/>
              <a:t>The Middle Way  Not compromise, but Moderate</a:t>
            </a:r>
          </a:p>
          <a:p>
            <a:r>
              <a:rPr lang="en-US" dirty="0"/>
              <a:t>Pieties, Creedal Statements and Traditions</a:t>
            </a:r>
          </a:p>
          <a:p>
            <a:pPr lvl="1"/>
            <a:r>
              <a:rPr lang="en-US" dirty="0"/>
              <a:t>Applied to Infallibility, Immaculate Conception, Real Presence, Ever Virgin, Saints</a:t>
            </a:r>
          </a:p>
          <a:p>
            <a:pPr lvl="1"/>
            <a:r>
              <a:rPr lang="en-US" dirty="0"/>
              <a:t>Personal or group piety rather than catholic belief</a:t>
            </a:r>
          </a:p>
          <a:p>
            <a:pPr lvl="1"/>
            <a:r>
              <a:rPr lang="en-US" dirty="0"/>
              <a:t>Protection from too stringent and too loose interpretations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8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E019-E882-4447-A94D-58764985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9381"/>
            <a:ext cx="8596668" cy="92983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But far better known is this poem by William Blake, based on the same legend, and famously set to music by Sir Hubert Parry as 'Jerusalem':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D6013-EDFD-5A4A-AA83-5E84D877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514" y="1080656"/>
            <a:ext cx="5869377" cy="5381894"/>
          </a:xfrm>
        </p:spPr>
        <p:txBody>
          <a:bodyPr>
            <a:normAutofit/>
          </a:bodyPr>
          <a:lstStyle/>
          <a:p>
            <a:r>
              <a:rPr lang="en-US" sz="2000" b="1" dirty="0"/>
              <a:t>And did those feet in ancient time</a:t>
            </a:r>
            <a:br>
              <a:rPr lang="en-US" sz="2000" b="1" dirty="0"/>
            </a:br>
            <a:r>
              <a:rPr lang="en-US" sz="2000" b="1" dirty="0"/>
              <a:t>Walk upon England's mountains green?</a:t>
            </a:r>
            <a:br>
              <a:rPr lang="en-US" sz="2000" b="1" dirty="0"/>
            </a:br>
            <a:r>
              <a:rPr lang="en-US" sz="2000" b="1" dirty="0"/>
              <a:t>And was the holy Lamb of God</a:t>
            </a:r>
            <a:br>
              <a:rPr lang="en-US" sz="2000" b="1" dirty="0"/>
            </a:br>
            <a:r>
              <a:rPr lang="en-US" sz="2000" b="1" dirty="0"/>
              <a:t>On England's pleasant pastures seen?</a:t>
            </a:r>
            <a:br>
              <a:rPr lang="en-US" sz="2000" b="1" dirty="0"/>
            </a:br>
            <a:r>
              <a:rPr lang="en-US" sz="2000" b="1" dirty="0"/>
              <a:t>And did the countenance divine</a:t>
            </a:r>
            <a:br>
              <a:rPr lang="en-US" sz="2000" b="1" dirty="0"/>
            </a:br>
            <a:r>
              <a:rPr lang="en-US" sz="2000" b="1" dirty="0"/>
              <a:t>Shine forth upon our clouded hills?</a:t>
            </a:r>
            <a:br>
              <a:rPr lang="en-US" sz="2000" b="1" dirty="0"/>
            </a:br>
            <a:r>
              <a:rPr lang="en-US" sz="2000" b="1" dirty="0"/>
              <a:t>And was Jerusalem </a:t>
            </a:r>
            <a:r>
              <a:rPr lang="en-US" sz="2000" b="1" dirty="0" err="1"/>
              <a:t>builded</a:t>
            </a:r>
            <a:r>
              <a:rPr lang="en-US" sz="2000" b="1" dirty="0"/>
              <a:t> here</a:t>
            </a:r>
            <a:br>
              <a:rPr lang="en-US" sz="2000" b="1" dirty="0"/>
            </a:br>
            <a:r>
              <a:rPr lang="en-US" sz="2000" b="1" dirty="0"/>
              <a:t>Among those dark satanic mills?</a:t>
            </a:r>
          </a:p>
          <a:p>
            <a:r>
              <a:rPr lang="en-US" sz="2000" b="1" dirty="0"/>
              <a:t>Bring me my bow of burning gold!</a:t>
            </a:r>
            <a:br>
              <a:rPr lang="en-US" sz="2000" b="1" dirty="0"/>
            </a:br>
            <a:r>
              <a:rPr lang="en-US" sz="2000" b="1" dirty="0"/>
              <a:t>Bring me my arrows of desire!</a:t>
            </a:r>
            <a:br>
              <a:rPr lang="en-US" sz="2000" b="1" dirty="0"/>
            </a:br>
            <a:r>
              <a:rPr lang="en-US" sz="2000" b="1" dirty="0"/>
              <a:t>Bring me my spear! O clouds, unfold!</a:t>
            </a:r>
            <a:br>
              <a:rPr lang="en-US" sz="2000" b="1" dirty="0"/>
            </a:br>
            <a:r>
              <a:rPr lang="en-US" sz="2000" b="1" dirty="0"/>
              <a:t>Bring me my chariot of fire!</a:t>
            </a:r>
            <a:br>
              <a:rPr lang="en-US" sz="2000" b="1" dirty="0"/>
            </a:br>
            <a:r>
              <a:rPr lang="en-US" sz="2000" b="1" dirty="0"/>
              <a:t>I will not cease from mental fight,</a:t>
            </a:r>
            <a:br>
              <a:rPr lang="en-US" sz="2000" b="1" dirty="0"/>
            </a:br>
            <a:r>
              <a:rPr lang="en-US" sz="2000" b="1" dirty="0"/>
              <a:t>Nor shall my sword sleep in my hand,</a:t>
            </a:r>
            <a:br>
              <a:rPr lang="en-US" sz="2000" b="1" dirty="0"/>
            </a:br>
            <a:r>
              <a:rPr lang="en-US" sz="2000" b="1" dirty="0"/>
              <a:t>Till we have built Jerusalem</a:t>
            </a:r>
            <a:br>
              <a:rPr lang="en-US" sz="2000" b="1" dirty="0"/>
            </a:br>
            <a:r>
              <a:rPr lang="en-US" sz="2000" b="1" dirty="0"/>
              <a:t>In England's green and pleasant land.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91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4CA7-3D2C-194B-BD01-787F037C3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480954" cy="8477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Common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FFD2D-2445-A245-8EBD-2BD9EEC5F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709554" cy="4555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Responsibility for Prayer is held by the Community</a:t>
            </a:r>
          </a:p>
          <a:p>
            <a:pPr lvl="1"/>
            <a:r>
              <a:rPr lang="en-US" sz="2200" dirty="0"/>
              <a:t>Clergy and people</a:t>
            </a:r>
          </a:p>
          <a:p>
            <a:pPr lvl="1"/>
            <a:r>
              <a:rPr lang="en-US" sz="2200" dirty="0"/>
              <a:t>Common prayer, not lowly but held in Communion</a:t>
            </a:r>
          </a:p>
          <a:p>
            <a:r>
              <a:rPr lang="en-US" sz="2400" dirty="0"/>
              <a:t>Elizabethan Compromise and the 1662</a:t>
            </a:r>
          </a:p>
          <a:p>
            <a:r>
              <a:rPr lang="en-US" sz="2400" dirty="0"/>
              <a:t>Alternative to religious wars on the Continent</a:t>
            </a:r>
          </a:p>
          <a:p>
            <a:r>
              <a:rPr lang="en-US" sz="2400" dirty="0"/>
              <a:t>Thomas Cranmer  2</a:t>
            </a:r>
            <a:r>
              <a:rPr lang="en-US" sz="2400" baseline="30000" dirty="0"/>
              <a:t>nd</a:t>
            </a:r>
            <a:r>
              <a:rPr lang="en-US" sz="2400" dirty="0"/>
              <a:t> to Shakespeare but closest to God</a:t>
            </a:r>
          </a:p>
          <a:p>
            <a:r>
              <a:rPr lang="en-US" sz="2400" dirty="0"/>
              <a:t>Book of Common Prayer as an extension of Scripture 80%+</a:t>
            </a:r>
          </a:p>
          <a:p>
            <a:r>
              <a:rPr lang="en-US" sz="2400" dirty="0"/>
              <a:t>Daily Life and Sacramental Seasons</a:t>
            </a:r>
          </a:p>
          <a:p>
            <a:pPr lvl="1"/>
            <a:r>
              <a:rPr lang="en-US" sz="2200" dirty="0"/>
              <a:t>Morning and Evening Prayer</a:t>
            </a:r>
          </a:p>
          <a:p>
            <a:pPr lvl="1"/>
            <a:r>
              <a:rPr lang="en-US" sz="2200" dirty="0"/>
              <a:t>Birth to death; Advent to Trinity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03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AB52-283A-6745-97D7-C389E11C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1928 Book of Common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CE050-5CFB-D542-8D4A-A6BEDC9F3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1662 of England as the Gold Standard</a:t>
            </a:r>
          </a:p>
          <a:p>
            <a:r>
              <a:rPr lang="en-US" sz="2400" dirty="0"/>
              <a:t>All local BCP’s based on it</a:t>
            </a:r>
          </a:p>
          <a:p>
            <a:r>
              <a:rPr lang="en-US" sz="2400" dirty="0"/>
              <a:t>Americanized and updated in the 1928 Prayer Book</a:t>
            </a:r>
          </a:p>
          <a:p>
            <a:r>
              <a:rPr lang="en-US" sz="2400" dirty="0"/>
              <a:t>Biblically based</a:t>
            </a:r>
          </a:p>
          <a:p>
            <a:r>
              <a:rPr lang="en-US" sz="2400" dirty="0"/>
              <a:t>Morally Orthodox</a:t>
            </a:r>
          </a:p>
          <a:p>
            <a:r>
              <a:rPr lang="en-US" sz="2400" dirty="0"/>
              <a:t>Orthodox in language</a:t>
            </a:r>
          </a:p>
          <a:p>
            <a:r>
              <a:rPr lang="en-US" sz="2400" dirty="0"/>
              <a:t>A guard against relative morality and presumption</a:t>
            </a:r>
          </a:p>
          <a:p>
            <a:r>
              <a:rPr lang="en-US" sz="2400" dirty="0"/>
              <a:t>The Basis of Anglican parishes, even </a:t>
            </a:r>
            <a:r>
              <a:rPr lang="en-US" sz="2400"/>
              <a:t>Missal parishes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10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8EA5D0-F310-5C91-2DE1-06FE7CF690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7730" y="4646751"/>
            <a:ext cx="4184650" cy="2211249"/>
          </a:xfrm>
        </p:spPr>
      </p:pic>
      <p:pic>
        <p:nvPicPr>
          <p:cNvPr id="9" name="2024-09-11 16-12-47">
            <a:hlinkClick r:id="" action="ppaction://media"/>
            <a:extLst>
              <a:ext uri="{FF2B5EF4-FFF2-40B4-BE49-F238E27FC236}">
                <a16:creationId xmlns:a16="http://schemas.microsoft.com/office/drawing/2014/main" id="{0363E5F5-29D0-51F3-0A7E-9583E59E7411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4652" r="4085" b="12721"/>
          <a:stretch/>
        </p:blipFill>
        <p:spPr>
          <a:xfrm>
            <a:off x="1791567" y="0"/>
            <a:ext cx="9001123" cy="4932218"/>
          </a:xfrm>
        </p:spPr>
      </p:pic>
    </p:spTree>
    <p:extLst>
      <p:ext uri="{BB962C8B-B14F-4D97-AF65-F5344CB8AC3E}">
        <p14:creationId xmlns:p14="http://schemas.microsoft.com/office/powerpoint/2010/main" val="309495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A761A44-A936-4382-8A16-7ED6A2903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59EE73-661E-48AA-A374-BF2B850F5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53EA91-5E43-427F-B0AB-1B8A496BC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57571081-E136-40F9-B123-3A16F53BE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73197C11-EFC2-4F71-BEFF-B7EE3EEF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74C7561-7217-4DBC-8C63-2BB8560D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6EB4E4EC-EA7F-4A46-9AF5-7E3E4E543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9048D13B-C50D-4EF9-AB6D-86713B7D4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8213FFC7-C869-40A9-8DBD-B311B342E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029FB91-93F5-4D40-9014-8D5108951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6022FD2-DE49-41E6-B3BF-B113018CA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691B4D-18D6-79D3-BD51-3D0B7266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428" y="849387"/>
            <a:ext cx="4763557" cy="21021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St. Aristobulus of Britannia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852B3-252A-0800-9B78-05E883335B2D}"/>
              </a:ext>
            </a:extLst>
          </p:cNvPr>
          <p:cNvSpPr txBox="1"/>
          <p:nvPr/>
        </p:nvSpPr>
        <p:spPr>
          <a:xfrm>
            <a:off x="4813483" y="6476732"/>
            <a:ext cx="2694892" cy="2847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8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St. Aristobulus of Britain (Feast Day - March 15)</a:t>
            </a:r>
            <a:b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DE437B1-FCF2-83B0-85F5-9E956A1BBA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83252" y="317955"/>
            <a:ext cx="3788793" cy="621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A844EB-B4EF-4B2F-95CF-9E5C16B5B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1205C9-9B34-4789-AA9B-D7B86D3A1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1E24DB-0094-4D06-8F57-85C95C874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DE703DF5-9BDF-42DB-9820-EDEAC68B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045EAFA8-4C32-4942-9360-AB2082086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CAD2203-A7B2-45D8-9240-A3542F0FD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DC5EF1D-D76F-48F5-ACAF-7F209B646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C021030B-EC50-4CBB-847B-BF6FA8978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E8ACDF8F-1AEB-4514-AC25-BDD3A547F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D6FF1EB-A33A-4569-B7E2-09FD56D16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844DC64-9C05-463C-B2AB-40225DA81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2CB37-1292-2045-95E1-43E501E5A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Overview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Anglicanism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9B012-6739-F84E-BA75-E96A7B829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4" y="609600"/>
            <a:ext cx="5511296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History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Polity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Theology</a:t>
            </a:r>
          </a:p>
          <a:p>
            <a:pPr indent="-228600" algn="l">
              <a:buFont typeface="Wingdings 3" charset="2"/>
              <a:buChar char=""/>
            </a:pPr>
            <a:endParaRPr lang="en-US">
              <a:solidFill>
                <a:srgbClr val="FFFFFF"/>
              </a:solidFill>
            </a:endParaRPr>
          </a:p>
          <a:p>
            <a:pPr indent="-228600" algn="l"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Common Prayer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C1A2C-D549-94B6-01B5-94E6819BADB3}"/>
              </a:ext>
            </a:extLst>
          </p:cNvPr>
          <p:cNvSpPr txBox="1"/>
          <p:nvPr/>
        </p:nvSpPr>
        <p:spPr>
          <a:xfrm>
            <a:off x="5815997" y="518067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39279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AE1C85-5CBE-596A-FF9F-49E4AEB8FB1C}"/>
              </a:ext>
            </a:extLst>
          </p:cNvPr>
          <p:cNvSpPr txBox="1"/>
          <p:nvPr/>
        </p:nvSpPr>
        <p:spPr>
          <a:xfrm>
            <a:off x="2826326" y="325253"/>
            <a:ext cx="5278583" cy="62074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7D56D-5533-3EB9-1E2C-19CA001C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3" y="431341"/>
            <a:ext cx="4972050" cy="620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780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25331</TotalTime>
  <Words>1803</Words>
  <Application>Microsoft Office PowerPoint</Application>
  <PresentationFormat>Widescreen</PresentationFormat>
  <Paragraphs>306</Paragraphs>
  <Slides>51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Aptos</vt:lpstr>
      <vt:lpstr>Arial</vt:lpstr>
      <vt:lpstr>Helvetica</vt:lpstr>
      <vt:lpstr>Trebuchet MS</vt:lpstr>
      <vt:lpstr>Wingdings 3</vt:lpstr>
      <vt:lpstr>Facet</vt:lpstr>
      <vt:lpstr>Overview What is Anglicanism</vt:lpstr>
      <vt:lpstr>PowerPoint Presentation</vt:lpstr>
      <vt:lpstr>History</vt:lpstr>
      <vt:lpstr> </vt:lpstr>
      <vt:lpstr>But far better known is this poem by William Blake, based on the same legend, and famously set to music by Sir Hubert Parry as 'Jerusalem':</vt:lpstr>
      <vt:lpstr>PowerPoint Presentation</vt:lpstr>
      <vt:lpstr>St. Aristobulus of Britannia</vt:lpstr>
      <vt:lpstr>Overview What is Anglicanism</vt:lpstr>
      <vt:lpstr>PowerPoint Presentation</vt:lpstr>
      <vt:lpstr>PowerPoint Presentation</vt:lpstr>
      <vt:lpstr>St Helena, Brit, Mother of the Emperor Constantine and discovered the Holy Cross</vt:lpstr>
      <vt:lpstr>5th century Monk Pelagius was at the center of the Heresy of Works righteousness</vt:lpstr>
      <vt:lpstr>St Patrick evangelized Ireland and celebrated in the vernacular</vt:lpstr>
      <vt:lpstr>St Columba Evangelist of Scotland St David of Wales</vt:lpstr>
      <vt:lpstr>Map depicting the canonical territories of the Chalcedonian Patriarchates shortly before the Schism of the Latins</vt:lpstr>
      <vt:lpstr>Saint Hilda the Abbess of Whitby</vt:lpstr>
      <vt:lpstr>Whitby Abbey</vt:lpstr>
      <vt:lpstr>All this was before Augustine arrived in 597</vt:lpstr>
      <vt:lpstr>William the Conqueror, blessed by the Pope to deliver the English Church, but denied fealty once he was established</vt:lpstr>
      <vt:lpstr>Pope Urban II recognized St Anselm as the Pope of the English Jurisdiction at the Council of Bari in 1098 </vt:lpstr>
      <vt:lpstr>The first provision of the Magna Carta issued in 1215</vt:lpstr>
      <vt:lpstr>Overview What is Anglicanism</vt:lpstr>
      <vt:lpstr>Henry the VIII Finally</vt:lpstr>
      <vt:lpstr>Henry VIII and Catherine of Aragon A United Christian Kingdom becomes divorce and alienation</vt:lpstr>
      <vt:lpstr>The Seesaw of Henry’s Children</vt:lpstr>
      <vt:lpstr>Elizabeth 1  (the Great)  author of the Elizabethan Compromise</vt:lpstr>
      <vt:lpstr>Thomas Cranmer and the Book of Common Prayer</vt:lpstr>
      <vt:lpstr>Overview What is Anglicanism</vt:lpstr>
      <vt:lpstr>The Anglican Church in America was first established at Jamestown</vt:lpstr>
      <vt:lpstr>Church of England Practice in America 1662 Prayer Book  </vt:lpstr>
      <vt:lpstr>History in America</vt:lpstr>
      <vt:lpstr>The Anglican Church was split through the Revolution</vt:lpstr>
      <vt:lpstr>Denied the Episcopate in England; Samuel Seabury was consecrated by the Scottish Bishops   ( The enemy of my enemy…..)</vt:lpstr>
      <vt:lpstr>Concessions to the Scottish Church and innovations to the Prayer Book</vt:lpstr>
      <vt:lpstr>Erosion of Orthodoxy and Morality through the 20th Century led to the Affirmation of St. Louis and establishment of the Continuing Anglican Church </vt:lpstr>
      <vt:lpstr>Continuing Church Movement prompted by:</vt:lpstr>
      <vt:lpstr>Original Goals</vt:lpstr>
      <vt:lpstr>Highlights of the Affirmation of St. Louis</vt:lpstr>
      <vt:lpstr>Overview What is Anglicanism</vt:lpstr>
      <vt:lpstr>Proliferation of the Alphabet</vt:lpstr>
      <vt:lpstr>Reeling in the Alphabet</vt:lpstr>
      <vt:lpstr>Overview What is Anglicanism</vt:lpstr>
      <vt:lpstr>Overview What is Anglicanism</vt:lpstr>
      <vt:lpstr>Polity How the Church Is Run</vt:lpstr>
      <vt:lpstr>Overview What is Anglicanism</vt:lpstr>
      <vt:lpstr>Theology</vt:lpstr>
      <vt:lpstr>Overview What is Anglicanism</vt:lpstr>
      <vt:lpstr>Overview What is Anglicanism</vt:lpstr>
      <vt:lpstr>Theology</vt:lpstr>
      <vt:lpstr>Common Prayer</vt:lpstr>
      <vt:lpstr>1928 Book of Common Prayer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What is Anglicanism</dc:title>
  <dc:creator>Michael Kerouac</dc:creator>
  <cp:lastModifiedBy>Linda Simmen</cp:lastModifiedBy>
  <cp:revision>55</cp:revision>
  <cp:lastPrinted>2021-01-13T21:18:05Z</cp:lastPrinted>
  <dcterms:created xsi:type="dcterms:W3CDTF">2020-01-08T22:19:11Z</dcterms:created>
  <dcterms:modified xsi:type="dcterms:W3CDTF">2024-11-22T14:01:26Z</dcterms:modified>
</cp:coreProperties>
</file>