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  <p:sldMasterId id="2147483752" r:id="rId5"/>
  </p:sldMasterIdLst>
  <p:notesMasterIdLst>
    <p:notesMasterId r:id="rId15"/>
  </p:notesMasterIdLst>
  <p:sldIdLst>
    <p:sldId id="401" r:id="rId6"/>
    <p:sldId id="403" r:id="rId7"/>
    <p:sldId id="402" r:id="rId8"/>
    <p:sldId id="404" r:id="rId9"/>
    <p:sldId id="411" r:id="rId10"/>
    <p:sldId id="396" r:id="rId11"/>
    <p:sldId id="397" r:id="rId12"/>
    <p:sldId id="405" r:id="rId13"/>
    <p:sldId id="40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208" autoAdjust="0"/>
  </p:normalViewPr>
  <p:slideViewPr>
    <p:cSldViewPr snapToGrid="0">
      <p:cViewPr varScale="1">
        <p:scale>
          <a:sx n="72" d="100"/>
          <a:sy n="72" d="100"/>
        </p:scale>
        <p:origin x="606" y="66"/>
      </p:cViewPr>
      <p:guideLst>
        <p:guide orient="horz" pos="2160"/>
        <p:guide pos="672"/>
        <p:guide pos="7008"/>
        <p:guide orient="horz" pos="1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1/2/2024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688" y="1673352"/>
            <a:ext cx="5596128" cy="351129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0728" y="1674546"/>
            <a:ext cx="3401568" cy="3508908"/>
          </a:xfrm>
        </p:spPr>
        <p:txBody>
          <a:bodyPr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41520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41520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B72819-870F-4CC8-9DEF-58C3AB4CD6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252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7812E9D-BE2A-41F4-AA15-DC0B8C56AE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252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5136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20" y="4304418"/>
            <a:ext cx="5414116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365760"/>
            <a:ext cx="4617720" cy="257860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3127248"/>
            <a:ext cx="4617720" cy="3054096"/>
          </a:xfrm>
        </p:spPr>
        <p:txBody>
          <a:bodyPr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39128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00F1FAAC-8B37-660F-D697-C3F0365DD8F8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3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4874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068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957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23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032922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5337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9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3399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461957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716865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3643899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850526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35763" y="712788"/>
            <a:ext cx="4618037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70534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972084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24496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091593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767310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35763" y="712788"/>
            <a:ext cx="4618037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87253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7056" y="4297680"/>
            <a:ext cx="4434840" cy="11887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71383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5039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9153" y="0"/>
            <a:ext cx="6105136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5502" y="211465"/>
            <a:ext cx="4941484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8656" y="4224528"/>
            <a:ext cx="6108192" cy="1463040"/>
          </a:xfrm>
        </p:spPr>
        <p:txBody>
          <a:bodyPr anchor="b">
            <a:normAutofit/>
          </a:bodyPr>
          <a:lstStyle>
            <a:lvl1pPr algn="r">
              <a:defRPr sz="4800"/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5776" y="5724144"/>
            <a:ext cx="6291072" cy="649224"/>
          </a:xfrm>
        </p:spPr>
        <p:txBody>
          <a:bodyPr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7056" y="4297680"/>
            <a:ext cx="4434840" cy="11887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398" y="2204789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98894" y="2211836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9387" y="2139888"/>
            <a:ext cx="2053231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39880" y="2176535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10369" y="2139888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9184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2" name="Text Placeholder 60">
            <a:extLst>
              <a:ext uri="{FF2B5EF4-FFF2-40B4-BE49-F238E27FC236}">
                <a16:creationId xmlns:a16="http://schemas.microsoft.com/office/drawing/2014/main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84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3" name="Text Placeholder 60">
            <a:extLst>
              <a:ext uri="{FF2B5EF4-FFF2-40B4-BE49-F238E27FC236}">
                <a16:creationId xmlns:a16="http://schemas.microsoft.com/office/drawing/2014/main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10369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0369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0">
            <a:extLst>
              <a:ext uri="{FF2B5EF4-FFF2-40B4-BE49-F238E27FC236}">
                <a16:creationId xmlns:a16="http://schemas.microsoft.com/office/drawing/2014/main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39880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39880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0">
            <a:extLst>
              <a:ext uri="{FF2B5EF4-FFF2-40B4-BE49-F238E27FC236}">
                <a16:creationId xmlns:a16="http://schemas.microsoft.com/office/drawing/2014/main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5218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65218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0">
            <a:extLst>
              <a:ext uri="{FF2B5EF4-FFF2-40B4-BE49-F238E27FC236}">
                <a16:creationId xmlns:a16="http://schemas.microsoft.com/office/drawing/2014/main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3846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0" name="Text Placeholder 60">
            <a:extLst>
              <a:ext uri="{FF2B5EF4-FFF2-40B4-BE49-F238E27FC236}">
                <a16:creationId xmlns:a16="http://schemas.microsoft.com/office/drawing/2014/main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03846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26" Type="http://schemas.openxmlformats.org/officeDocument/2006/relationships/image" Target="../media/image5.png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5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1478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  <p:sldLayoutId id="2147483776" r:id="rId2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qua and green fractal background like floral petal">
            <a:extLst>
              <a:ext uri="{FF2B5EF4-FFF2-40B4-BE49-F238E27FC236}">
                <a16:creationId xmlns:a16="http://schemas.microsoft.com/office/drawing/2014/main" id="{A41E2589-BFC0-995C-1E38-CD36F17286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t="24997" b="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>
            <a:normAutofit/>
          </a:bodyPr>
          <a:lstStyle/>
          <a:p>
            <a:r>
              <a:rPr lang="en-US" dirty="0"/>
              <a:t>The Gifts of the Magi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>
            <a:normAutofit/>
          </a:bodyPr>
          <a:lstStyle/>
          <a:p>
            <a:r>
              <a:rPr lang="en-US" dirty="0"/>
              <a:t>Epiphany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85E190-58DD-42DD-A4A8-401E15C92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6" name="51_WeThreeKings">
            <a:hlinkClick r:id="" action="ppaction://media"/>
            <a:extLst>
              <a:ext uri="{FF2B5EF4-FFF2-40B4-BE49-F238E27FC236}">
                <a16:creationId xmlns:a16="http://schemas.microsoft.com/office/drawing/2014/main" id="{B502D029-10F8-0242-DD87-B748B113CD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80712" y="58408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" name="Picture 1047">
            <a:extLst>
              <a:ext uri="{FF2B5EF4-FFF2-40B4-BE49-F238E27FC236}">
                <a16:creationId xmlns:a16="http://schemas.microsoft.com/office/drawing/2014/main" id="{0F7302AF-86B9-441B-8D24-AC382E2A43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65" name="Picture 1049">
            <a:extLst>
              <a:ext uri="{FF2B5EF4-FFF2-40B4-BE49-F238E27FC236}">
                <a16:creationId xmlns:a16="http://schemas.microsoft.com/office/drawing/2014/main" id="{99A2A6C2-D371-4C6B-B50F-CC71C6D01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066" name="Oval 1051">
            <a:extLst>
              <a:ext uri="{FF2B5EF4-FFF2-40B4-BE49-F238E27FC236}">
                <a16:creationId xmlns:a16="http://schemas.microsoft.com/office/drawing/2014/main" id="{5F07A6A6-E44B-411E-AA18-65E481136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067" name="Picture 1053">
            <a:extLst>
              <a:ext uri="{FF2B5EF4-FFF2-40B4-BE49-F238E27FC236}">
                <a16:creationId xmlns:a16="http://schemas.microsoft.com/office/drawing/2014/main" id="{8CC3468F-5EED-42B0-8507-F30360E1D5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68" name="Picture 1055">
            <a:extLst>
              <a:ext uri="{FF2B5EF4-FFF2-40B4-BE49-F238E27FC236}">
                <a16:creationId xmlns:a16="http://schemas.microsoft.com/office/drawing/2014/main" id="{591711EE-029D-453C-9AE9-E87829F1D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069" name="Rectangle 1057">
            <a:extLst>
              <a:ext uri="{FF2B5EF4-FFF2-40B4-BE49-F238E27FC236}">
                <a16:creationId xmlns:a16="http://schemas.microsoft.com/office/drawing/2014/main" id="{5D5A8E14-301B-40C0-A174-D2232EF95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70" name="Freeform: Shape 1059">
            <a:extLst>
              <a:ext uri="{FF2B5EF4-FFF2-40B4-BE49-F238E27FC236}">
                <a16:creationId xmlns:a16="http://schemas.microsoft.com/office/drawing/2014/main" id="{9484639B-D130-4FDF-9889-EA88D8CC9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5400000" flipH="1">
            <a:off x="475977" y="-475977"/>
            <a:ext cx="6858000" cy="7809953"/>
          </a:xfrm>
          <a:custGeom>
            <a:avLst/>
            <a:gdLst>
              <a:gd name="connsiteX0" fmla="*/ 6858000 w 6858000"/>
              <a:gd name="connsiteY0" fmla="*/ 1344715 h 7809953"/>
              <a:gd name="connsiteX1" fmla="*/ 6858000 w 6858000"/>
              <a:gd name="connsiteY1" fmla="*/ 1177 h 7809953"/>
              <a:gd name="connsiteX2" fmla="*/ 6702323 w 6858000"/>
              <a:gd name="connsiteY2" fmla="*/ 26222 h 7809953"/>
              <a:gd name="connsiteX3" fmla="*/ 6547332 w 6858000"/>
              <a:gd name="connsiteY3" fmla="*/ 50091 h 7809953"/>
              <a:gd name="connsiteX4" fmla="*/ 6391656 w 6858000"/>
              <a:gd name="connsiteY4" fmla="*/ 73455 h 7809953"/>
              <a:gd name="connsiteX5" fmla="*/ 6235293 w 6858000"/>
              <a:gd name="connsiteY5" fmla="*/ 93458 h 7809953"/>
              <a:gd name="connsiteX6" fmla="*/ 6079617 w 6858000"/>
              <a:gd name="connsiteY6" fmla="*/ 113629 h 7809953"/>
              <a:gd name="connsiteX7" fmla="*/ 5923254 w 6858000"/>
              <a:gd name="connsiteY7" fmla="*/ 132455 h 7809953"/>
              <a:gd name="connsiteX8" fmla="*/ 5768949 w 6858000"/>
              <a:gd name="connsiteY8" fmla="*/ 148591 h 7809953"/>
              <a:gd name="connsiteX9" fmla="*/ 5612587 w 6858000"/>
              <a:gd name="connsiteY9" fmla="*/ 163887 h 7809953"/>
              <a:gd name="connsiteX10" fmla="*/ 5456910 w 6858000"/>
              <a:gd name="connsiteY10" fmla="*/ 177839 h 7809953"/>
              <a:gd name="connsiteX11" fmla="*/ 5303977 w 6858000"/>
              <a:gd name="connsiteY11" fmla="*/ 189941 h 7809953"/>
              <a:gd name="connsiteX12" fmla="*/ 5148986 w 6858000"/>
              <a:gd name="connsiteY12" fmla="*/ 202044 h 7809953"/>
              <a:gd name="connsiteX13" fmla="*/ 4996053 w 6858000"/>
              <a:gd name="connsiteY13" fmla="*/ 212129 h 7809953"/>
              <a:gd name="connsiteX14" fmla="*/ 4843119 w 6858000"/>
              <a:gd name="connsiteY14" fmla="*/ 220029 h 7809953"/>
              <a:gd name="connsiteX15" fmla="*/ 4690872 w 6858000"/>
              <a:gd name="connsiteY15" fmla="*/ 228266 h 7809953"/>
              <a:gd name="connsiteX16" fmla="*/ 4539996 w 6858000"/>
              <a:gd name="connsiteY16" fmla="*/ 235157 h 7809953"/>
              <a:gd name="connsiteX17" fmla="*/ 4390491 w 6858000"/>
              <a:gd name="connsiteY17" fmla="*/ 240032 h 7809953"/>
              <a:gd name="connsiteX18" fmla="*/ 4240987 w 6858000"/>
              <a:gd name="connsiteY18" fmla="*/ 244234 h 7809953"/>
              <a:gd name="connsiteX19" fmla="*/ 4092855 w 6858000"/>
              <a:gd name="connsiteY19" fmla="*/ 248268 h 7809953"/>
              <a:gd name="connsiteX20" fmla="*/ 3946779 w 6858000"/>
              <a:gd name="connsiteY20" fmla="*/ 250117 h 7809953"/>
              <a:gd name="connsiteX21" fmla="*/ 3800704 w 6858000"/>
              <a:gd name="connsiteY21" fmla="*/ 252134 h 7809953"/>
              <a:gd name="connsiteX22" fmla="*/ 3656685 w 6858000"/>
              <a:gd name="connsiteY22" fmla="*/ 253143 h 7809953"/>
              <a:gd name="connsiteX23" fmla="*/ 3514039 w 6858000"/>
              <a:gd name="connsiteY23" fmla="*/ 252134 h 7809953"/>
              <a:gd name="connsiteX24" fmla="*/ 3372765 w 6858000"/>
              <a:gd name="connsiteY24" fmla="*/ 252134 h 7809953"/>
              <a:gd name="connsiteX25" fmla="*/ 3232861 w 6858000"/>
              <a:gd name="connsiteY25" fmla="*/ 250117 h 7809953"/>
              <a:gd name="connsiteX26" fmla="*/ 3095701 w 6858000"/>
              <a:gd name="connsiteY26" fmla="*/ 247092 h 7809953"/>
              <a:gd name="connsiteX27" fmla="*/ 2959913 w 6858000"/>
              <a:gd name="connsiteY27" fmla="*/ 244234 h 7809953"/>
              <a:gd name="connsiteX28" fmla="*/ 2826868 w 6858000"/>
              <a:gd name="connsiteY28" fmla="*/ 241040 h 7809953"/>
              <a:gd name="connsiteX29" fmla="*/ 2694508 w 6858000"/>
              <a:gd name="connsiteY29" fmla="*/ 236166 h 7809953"/>
              <a:gd name="connsiteX30" fmla="*/ 2564207 w 6858000"/>
              <a:gd name="connsiteY30" fmla="*/ 230955 h 7809953"/>
              <a:gd name="connsiteX31" fmla="*/ 2436648 w 6858000"/>
              <a:gd name="connsiteY31" fmla="*/ 226249 h 7809953"/>
              <a:gd name="connsiteX32" fmla="*/ 2187702 w 6858000"/>
              <a:gd name="connsiteY32" fmla="*/ 212969 h 7809953"/>
              <a:gd name="connsiteX33" fmla="*/ 1949044 w 6858000"/>
              <a:gd name="connsiteY33" fmla="*/ 198850 h 7809953"/>
              <a:gd name="connsiteX34" fmla="*/ 1719987 w 6858000"/>
              <a:gd name="connsiteY34" fmla="*/ 184058 h 7809953"/>
              <a:gd name="connsiteX35" fmla="*/ 1503274 w 6858000"/>
              <a:gd name="connsiteY35" fmla="*/ 167753 h 7809953"/>
              <a:gd name="connsiteX36" fmla="*/ 1296162 w 6858000"/>
              <a:gd name="connsiteY36" fmla="*/ 150776 h 7809953"/>
              <a:gd name="connsiteX37" fmla="*/ 1104138 w 6858000"/>
              <a:gd name="connsiteY37" fmla="*/ 132455 h 7809953"/>
              <a:gd name="connsiteX38" fmla="*/ 923773 w 6858000"/>
              <a:gd name="connsiteY38" fmla="*/ 114469 h 7809953"/>
              <a:gd name="connsiteX39" fmla="*/ 757809 w 6858000"/>
              <a:gd name="connsiteY39" fmla="*/ 96484 h 7809953"/>
              <a:gd name="connsiteX40" fmla="*/ 605562 w 6858000"/>
              <a:gd name="connsiteY40" fmla="*/ 79507 h 7809953"/>
              <a:gd name="connsiteX41" fmla="*/ 470459 w 6858000"/>
              <a:gd name="connsiteY41" fmla="*/ 63370 h 7809953"/>
              <a:gd name="connsiteX42" fmla="*/ 348387 w 6858000"/>
              <a:gd name="connsiteY42" fmla="*/ 48074 h 7809953"/>
              <a:gd name="connsiteX43" fmla="*/ 245517 w 6858000"/>
              <a:gd name="connsiteY43" fmla="*/ 35299 h 7809953"/>
              <a:gd name="connsiteX44" fmla="*/ 159106 w 6858000"/>
              <a:gd name="connsiteY44" fmla="*/ 23197 h 7809953"/>
              <a:gd name="connsiteX45" fmla="*/ 40462 w 6858000"/>
              <a:gd name="connsiteY45" fmla="*/ 5883 h 7809953"/>
              <a:gd name="connsiteX46" fmla="*/ 0 w 6858000"/>
              <a:gd name="connsiteY46" fmla="*/ 0 h 7809953"/>
              <a:gd name="connsiteX47" fmla="*/ 0 w 6858000"/>
              <a:gd name="connsiteY47" fmla="*/ 652830 h 7809953"/>
              <a:gd name="connsiteX48" fmla="*/ 0 w 6858000"/>
              <a:gd name="connsiteY48" fmla="*/ 652830 h 7809953"/>
              <a:gd name="connsiteX49" fmla="*/ 0 w 6858000"/>
              <a:gd name="connsiteY49" fmla="*/ 7809953 h 7809953"/>
              <a:gd name="connsiteX50" fmla="*/ 6857999 w 6858000"/>
              <a:gd name="connsiteY50" fmla="*/ 7809953 h 7809953"/>
              <a:gd name="connsiteX51" fmla="*/ 6857999 w 6858000"/>
              <a:gd name="connsiteY51" fmla="*/ 1344715 h 780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0" h="7809953">
                <a:moveTo>
                  <a:pt x="6858000" y="1344715"/>
                </a:moveTo>
                <a:lnTo>
                  <a:pt x="6858000" y="1177"/>
                </a:lnTo>
                <a:lnTo>
                  <a:pt x="6702323" y="26222"/>
                </a:lnTo>
                <a:lnTo>
                  <a:pt x="6547332" y="50091"/>
                </a:lnTo>
                <a:lnTo>
                  <a:pt x="6391656" y="73455"/>
                </a:lnTo>
                <a:lnTo>
                  <a:pt x="6235293" y="93458"/>
                </a:lnTo>
                <a:lnTo>
                  <a:pt x="6079617" y="113629"/>
                </a:lnTo>
                <a:lnTo>
                  <a:pt x="5923254" y="132455"/>
                </a:lnTo>
                <a:lnTo>
                  <a:pt x="5768949" y="148591"/>
                </a:lnTo>
                <a:lnTo>
                  <a:pt x="5612587" y="163887"/>
                </a:lnTo>
                <a:lnTo>
                  <a:pt x="5456910" y="177839"/>
                </a:lnTo>
                <a:lnTo>
                  <a:pt x="5303977" y="189941"/>
                </a:lnTo>
                <a:lnTo>
                  <a:pt x="5148986" y="202044"/>
                </a:lnTo>
                <a:lnTo>
                  <a:pt x="4996053" y="212129"/>
                </a:lnTo>
                <a:lnTo>
                  <a:pt x="4843119" y="220029"/>
                </a:lnTo>
                <a:lnTo>
                  <a:pt x="4690872" y="228266"/>
                </a:lnTo>
                <a:lnTo>
                  <a:pt x="4539996" y="235157"/>
                </a:lnTo>
                <a:lnTo>
                  <a:pt x="4390491" y="240032"/>
                </a:lnTo>
                <a:lnTo>
                  <a:pt x="4240987" y="244234"/>
                </a:lnTo>
                <a:lnTo>
                  <a:pt x="4092855" y="248268"/>
                </a:lnTo>
                <a:lnTo>
                  <a:pt x="3946779" y="250117"/>
                </a:lnTo>
                <a:lnTo>
                  <a:pt x="3800704" y="252134"/>
                </a:lnTo>
                <a:lnTo>
                  <a:pt x="3656685" y="253143"/>
                </a:lnTo>
                <a:lnTo>
                  <a:pt x="3514039" y="252134"/>
                </a:lnTo>
                <a:lnTo>
                  <a:pt x="3372765" y="252134"/>
                </a:lnTo>
                <a:lnTo>
                  <a:pt x="3232861" y="250117"/>
                </a:lnTo>
                <a:lnTo>
                  <a:pt x="3095701" y="247092"/>
                </a:lnTo>
                <a:lnTo>
                  <a:pt x="2959913" y="244234"/>
                </a:lnTo>
                <a:lnTo>
                  <a:pt x="2826868" y="241040"/>
                </a:lnTo>
                <a:lnTo>
                  <a:pt x="2694508" y="236166"/>
                </a:lnTo>
                <a:lnTo>
                  <a:pt x="2564207" y="230955"/>
                </a:lnTo>
                <a:lnTo>
                  <a:pt x="2436648" y="226249"/>
                </a:lnTo>
                <a:lnTo>
                  <a:pt x="2187702" y="212969"/>
                </a:lnTo>
                <a:lnTo>
                  <a:pt x="1949044" y="198850"/>
                </a:lnTo>
                <a:lnTo>
                  <a:pt x="1719987" y="184058"/>
                </a:lnTo>
                <a:lnTo>
                  <a:pt x="1503274" y="167753"/>
                </a:lnTo>
                <a:lnTo>
                  <a:pt x="1296162" y="150776"/>
                </a:lnTo>
                <a:lnTo>
                  <a:pt x="1104138" y="132455"/>
                </a:lnTo>
                <a:lnTo>
                  <a:pt x="923773" y="114469"/>
                </a:lnTo>
                <a:lnTo>
                  <a:pt x="757809" y="96484"/>
                </a:lnTo>
                <a:lnTo>
                  <a:pt x="605562" y="79507"/>
                </a:lnTo>
                <a:lnTo>
                  <a:pt x="470459" y="63370"/>
                </a:lnTo>
                <a:lnTo>
                  <a:pt x="348387" y="48074"/>
                </a:lnTo>
                <a:lnTo>
                  <a:pt x="245517" y="35299"/>
                </a:lnTo>
                <a:lnTo>
                  <a:pt x="159106" y="23197"/>
                </a:lnTo>
                <a:lnTo>
                  <a:pt x="40462" y="5883"/>
                </a:lnTo>
                <a:lnTo>
                  <a:pt x="0" y="0"/>
                </a:lnTo>
                <a:lnTo>
                  <a:pt x="0" y="652830"/>
                </a:lnTo>
                <a:lnTo>
                  <a:pt x="0" y="652830"/>
                </a:lnTo>
                <a:lnTo>
                  <a:pt x="0" y="7809953"/>
                </a:lnTo>
                <a:lnTo>
                  <a:pt x="6857999" y="7809953"/>
                </a:lnTo>
                <a:lnTo>
                  <a:pt x="6857999" y="13447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71" name="Freeform 31">
            <a:extLst>
              <a:ext uri="{FF2B5EF4-FFF2-40B4-BE49-F238E27FC236}">
                <a16:creationId xmlns:a16="http://schemas.microsoft.com/office/drawing/2014/main" id="{1EBB90A2-2B0A-4F80-8F25-0403340654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0E469817-940E-4A7E-82D2-9FC9B4D3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850" y="6355021"/>
            <a:ext cx="3859795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600"/>
              </a:spcAft>
            </a:pPr>
            <a:r>
              <a:rPr lang="en-US" b="0" i="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St. Patrick’s Anglican Church – Sunday School</a:t>
            </a:r>
          </a:p>
        </p:txBody>
      </p:sp>
      <p:pic>
        <p:nvPicPr>
          <p:cNvPr id="1030" name="Picture 6" descr="Three Wise Men Art Prints - Fine Art America">
            <a:extLst>
              <a:ext uri="{FF2B5EF4-FFF2-40B4-BE49-F238E27FC236}">
                <a16:creationId xmlns:a16="http://schemas.microsoft.com/office/drawing/2014/main" id="{BA375390-5C0F-718B-686A-3E10EB41274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34" y="570703"/>
            <a:ext cx="7907770" cy="543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B43894-F923-0191-EEC4-341EDF8BDEE8}"/>
              </a:ext>
            </a:extLst>
          </p:cNvPr>
          <p:cNvSpPr txBox="1"/>
          <p:nvPr/>
        </p:nvSpPr>
        <p:spPr>
          <a:xfrm>
            <a:off x="8950036" y="1246909"/>
            <a:ext cx="2819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Who were the Three Magi (Wiseman)?</a:t>
            </a:r>
          </a:p>
        </p:txBody>
      </p:sp>
    </p:spTree>
    <p:extLst>
      <p:ext uri="{BB962C8B-B14F-4D97-AF65-F5344CB8AC3E}">
        <p14:creationId xmlns:p14="http://schemas.microsoft.com/office/powerpoint/2010/main" val="191294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" name="Picture 2047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161" name="Picture 4160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163" name="Oval 4162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4165" name="Picture 4164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167" name="Picture 4166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169" name="Rectangle 4168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71" name="Rectangle 4170">
            <a:extLst>
              <a:ext uri="{FF2B5EF4-FFF2-40B4-BE49-F238E27FC236}">
                <a16:creationId xmlns:a16="http://schemas.microsoft.com/office/drawing/2014/main" id="{D85D5AA8-773B-469A-8802-9645A4DC9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Zoroaster and Astrology - Zoroastrian Connection">
            <a:extLst>
              <a:ext uri="{FF2B5EF4-FFF2-40B4-BE49-F238E27FC236}">
                <a16:creationId xmlns:a16="http://schemas.microsoft.com/office/drawing/2014/main" id="{47374551-68E6-EEE7-9F96-038A29844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036" y="570703"/>
            <a:ext cx="9478540" cy="533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73" name="Rectangle 4172">
            <a:extLst>
              <a:ext uri="{FF2B5EF4-FFF2-40B4-BE49-F238E27FC236}">
                <a16:creationId xmlns:a16="http://schemas.microsoft.com/office/drawing/2014/main" id="{C75AF42C-C556-454E-B2D3-2C917CB81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C1EA167B-7079-4284-997F-7309C510B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B9713C8C-8E70-45D5-AE59-23E60168254E}" type="slidenum">
              <a:rPr lang="en-US" smtClean="0"/>
              <a:pPr defTabSz="457200"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4" name="AutoShape 6" descr="Map of Bethsaida - Study Resources">
            <a:extLst>
              <a:ext uri="{FF2B5EF4-FFF2-40B4-BE49-F238E27FC236}">
                <a16:creationId xmlns:a16="http://schemas.microsoft.com/office/drawing/2014/main" id="{9F430D3B-E4B3-DE27-91C6-57807E9841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E9C8C2-D61F-C3E4-BE52-29051FC32E7B}"/>
              </a:ext>
            </a:extLst>
          </p:cNvPr>
          <p:cNvSpPr txBox="1"/>
          <p:nvPr/>
        </p:nvSpPr>
        <p:spPr>
          <a:xfrm>
            <a:off x="9729576" y="1333864"/>
            <a:ext cx="22113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They were probably members of a religion called Zoroaster and were astrologers. 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We do know for sure that they were not Jewish. 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Many traditions have them coming from India, Persia, and Arabia. </a:t>
            </a:r>
          </a:p>
        </p:txBody>
      </p:sp>
    </p:spTree>
    <p:extLst>
      <p:ext uri="{BB962C8B-B14F-4D97-AF65-F5344CB8AC3E}">
        <p14:creationId xmlns:p14="http://schemas.microsoft.com/office/powerpoint/2010/main" val="284915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5" name="Rectangle 5132">
            <a:extLst>
              <a:ext uri="{FF2B5EF4-FFF2-40B4-BE49-F238E27FC236}">
                <a16:creationId xmlns:a16="http://schemas.microsoft.com/office/drawing/2014/main" id="{BE5390C0-EA28-456A-8C95-1CDB808E9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4117" y="4108589"/>
            <a:ext cx="1526538" cy="2245817"/>
          </a:xfrm>
          <a:prstGeom prst="rect">
            <a:avLst/>
          </a:prstGeom>
          <a:solidFill>
            <a:srgbClr val="6B67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42EE17-2EB3-8CAC-4708-6165DC35D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88" y="-48080"/>
            <a:ext cx="4502467" cy="68798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C887E00-F65C-18A9-32BC-71885AA0D793}"/>
              </a:ext>
            </a:extLst>
          </p:cNvPr>
          <p:cNvSpPr txBox="1"/>
          <p:nvPr/>
        </p:nvSpPr>
        <p:spPr>
          <a:xfrm>
            <a:off x="5353891" y="1061601"/>
            <a:ext cx="533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rgbClr val="FF0000"/>
                </a:solidFill>
                <a:effectLst/>
                <a:latin typeface="Segoe UI" panose="020B0502040204020203" pitchFamily="34" charset="0"/>
              </a:rPr>
              <a:t> </a:t>
            </a:r>
            <a:r>
              <a:rPr lang="en-US" sz="3200" b="0" i="0" dirty="0">
                <a:solidFill>
                  <a:srgbClr val="FF0000"/>
                </a:solidFill>
                <a:effectLst/>
              </a:rPr>
              <a:t>And behold, the star that they had seen when it rose went before them until it came to rest over the place where the child was. Matthew  2:9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727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0" name="Picture 9239">
            <a:extLst>
              <a:ext uri="{FF2B5EF4-FFF2-40B4-BE49-F238E27FC236}">
                <a16:creationId xmlns:a16="http://schemas.microsoft.com/office/drawing/2014/main" id="{C9ECDD5C-152A-4CC7-8333-0F367B3A62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9242" name="Picture 9241">
            <a:extLst>
              <a:ext uri="{FF2B5EF4-FFF2-40B4-BE49-F238E27FC236}">
                <a16:creationId xmlns:a16="http://schemas.microsoft.com/office/drawing/2014/main" id="{7F5C92A3-369B-43F3-BDCE-E560B1B0E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9244" name="Oval 9243">
            <a:extLst>
              <a:ext uri="{FF2B5EF4-FFF2-40B4-BE49-F238E27FC236}">
                <a16:creationId xmlns:a16="http://schemas.microsoft.com/office/drawing/2014/main" id="{AEBE9F1A-B38D-446E-83AE-14B17CE77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9246" name="Picture 9245">
            <a:extLst>
              <a:ext uri="{FF2B5EF4-FFF2-40B4-BE49-F238E27FC236}">
                <a16:creationId xmlns:a16="http://schemas.microsoft.com/office/drawing/2014/main" id="{915B5014-A7EC-4BA6-9C83-8840CF81DB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9248" name="Picture 9247">
            <a:extLst>
              <a:ext uri="{FF2B5EF4-FFF2-40B4-BE49-F238E27FC236}">
                <a16:creationId xmlns:a16="http://schemas.microsoft.com/office/drawing/2014/main" id="{022C43AB-86D7-420D-8AD7-DC0A15FDD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9250" name="Rectangle 9249">
            <a:extLst>
              <a:ext uri="{FF2B5EF4-FFF2-40B4-BE49-F238E27FC236}">
                <a16:creationId xmlns:a16="http://schemas.microsoft.com/office/drawing/2014/main" id="{5E3EB826-A471-488F-9E8A-D65528A3C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252" name="Rectangle 9251">
            <a:extLst>
              <a:ext uri="{FF2B5EF4-FFF2-40B4-BE49-F238E27FC236}">
                <a16:creationId xmlns:a16="http://schemas.microsoft.com/office/drawing/2014/main" id="{D85D5AA8-773B-469A-8802-9645A4DC9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The Two Ways: Herod and the Magi — Earth and Altar">
            <a:extLst>
              <a:ext uri="{FF2B5EF4-FFF2-40B4-BE49-F238E27FC236}">
                <a16:creationId xmlns:a16="http://schemas.microsoft.com/office/drawing/2014/main" id="{FEB57900-EBB1-5841-4F5B-E029E888F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1248" y="643467"/>
            <a:ext cx="8222977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54" name="Rectangle 9253">
            <a:extLst>
              <a:ext uri="{FF2B5EF4-FFF2-40B4-BE49-F238E27FC236}">
                <a16:creationId xmlns:a16="http://schemas.microsoft.com/office/drawing/2014/main" id="{C75AF42C-C556-454E-B2D3-2C917CB812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F13D5288-11C4-425C-8C20-5E8A7E72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590024A9-0184-448B-881E-CC722A916CB1}" type="slidenum">
              <a:rPr lang="en-US"/>
              <a:pPr defTabSz="457200">
                <a:spcAft>
                  <a:spcPts val="60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95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8" name="Picture 6217">
            <a:extLst>
              <a:ext uri="{FF2B5EF4-FFF2-40B4-BE49-F238E27FC236}">
                <a16:creationId xmlns:a16="http://schemas.microsoft.com/office/drawing/2014/main" id="{5B89E5C5-A037-45B3-9D37-3658914D4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220" name="Picture 6219">
            <a:extLst>
              <a:ext uri="{FF2B5EF4-FFF2-40B4-BE49-F238E27FC236}">
                <a16:creationId xmlns:a16="http://schemas.microsoft.com/office/drawing/2014/main" id="{5ACB93B0-521E-443D-9750-AFCFDDB3E8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222" name="Oval 6221">
            <a:extLst>
              <a:ext uri="{FF2B5EF4-FFF2-40B4-BE49-F238E27FC236}">
                <a16:creationId xmlns:a16="http://schemas.microsoft.com/office/drawing/2014/main" id="{DA1DAC79-DDBA-4382-9D43-6E5F685BE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5878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6224" name="Picture 6223">
            <a:extLst>
              <a:ext uri="{FF2B5EF4-FFF2-40B4-BE49-F238E27FC236}">
                <a16:creationId xmlns:a16="http://schemas.microsoft.com/office/drawing/2014/main" id="{E0880F10-995F-4F01-A83B-7ECDB7BE7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226" name="Picture 6225">
            <a:extLst>
              <a:ext uri="{FF2B5EF4-FFF2-40B4-BE49-F238E27FC236}">
                <a16:creationId xmlns:a16="http://schemas.microsoft.com/office/drawing/2014/main" id="{A2D49266-1F08-40F2-B0E1-1D919DCB57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228" name="Rectangle 6227">
            <a:extLst>
              <a:ext uri="{FF2B5EF4-FFF2-40B4-BE49-F238E27FC236}">
                <a16:creationId xmlns:a16="http://schemas.microsoft.com/office/drawing/2014/main" id="{6AACA73D-178F-4CFC-99E3-9F4FCBBD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2A0F232-0EC6-5B9B-1A60-585E0E077F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666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F13D5288-11C4-425C-8C20-5E8A7E72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590024A9-0184-448B-881E-CC722A916CB1}" type="slidenum">
              <a:rPr lang="en-US">
                <a:solidFill>
                  <a:srgbClr val="FFFFFF"/>
                </a:solidFill>
              </a:rPr>
              <a:pPr defTabSz="457200"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31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93" name="Picture 7176">
            <a:extLst>
              <a:ext uri="{FF2B5EF4-FFF2-40B4-BE49-F238E27FC236}">
                <a16:creationId xmlns:a16="http://schemas.microsoft.com/office/drawing/2014/main" id="{37329D4F-5A01-4BB4-A35D-781D1E1D6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194" name="Picture 7178">
            <a:extLst>
              <a:ext uri="{FF2B5EF4-FFF2-40B4-BE49-F238E27FC236}">
                <a16:creationId xmlns:a16="http://schemas.microsoft.com/office/drawing/2014/main" id="{2748B185-C68B-4495-B065-281A0FAB6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7195" name="Oval 7180">
            <a:extLst>
              <a:ext uri="{FF2B5EF4-FFF2-40B4-BE49-F238E27FC236}">
                <a16:creationId xmlns:a16="http://schemas.microsoft.com/office/drawing/2014/main" id="{FF07F078-164B-492F-91EE-8AAFB69D2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7196" name="Picture 7182">
            <a:extLst>
              <a:ext uri="{FF2B5EF4-FFF2-40B4-BE49-F238E27FC236}">
                <a16:creationId xmlns:a16="http://schemas.microsoft.com/office/drawing/2014/main" id="{55A5E009-BF31-4C8C-8BE8-6E85E414C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7197" name="Picture 7184">
            <a:extLst>
              <a:ext uri="{FF2B5EF4-FFF2-40B4-BE49-F238E27FC236}">
                <a16:creationId xmlns:a16="http://schemas.microsoft.com/office/drawing/2014/main" id="{DD896669-65D0-40FA-8B5A-1746A0B03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7198" name="Rectangle 7186">
            <a:extLst>
              <a:ext uri="{FF2B5EF4-FFF2-40B4-BE49-F238E27FC236}">
                <a16:creationId xmlns:a16="http://schemas.microsoft.com/office/drawing/2014/main" id="{6BBB11FD-F6B4-44FE-885F-5A744BC95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 useBgFill="1">
        <p:nvSpPr>
          <p:cNvPr id="7199" name="Rectangle 7188">
            <a:extLst>
              <a:ext uri="{FF2B5EF4-FFF2-40B4-BE49-F238E27FC236}">
                <a16:creationId xmlns:a16="http://schemas.microsoft.com/office/drawing/2014/main" id="{7BC10B99-9EF4-4D7F-8F2A-FF90F4DDA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D2D9DB8-6AAC-452C-8711-DA2E869FD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0334" y="6231466"/>
            <a:ext cx="838199" cy="3048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 defTabSz="457200">
              <a:spcAft>
                <a:spcPts val="600"/>
              </a:spcAft>
            </a:pPr>
            <a:fld id="{B9713C8C-8E70-45D5-AE59-23E60168254E}" type="slidenum">
              <a:rPr lang="en-US" sz="1100">
                <a:solidFill>
                  <a:schemeClr val="tx2"/>
                </a:solidFill>
              </a:rPr>
              <a:pPr algn="r" defTabSz="457200">
                <a:spcAft>
                  <a:spcPts val="600"/>
                </a:spcAft>
              </a:pPr>
              <a:t>7</a:t>
            </a:fld>
            <a:endParaRPr lang="en-US" sz="1100">
              <a:solidFill>
                <a:schemeClr val="tx2"/>
              </a:solidFill>
            </a:endParaRP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F2290CFE-0E78-6394-CCBB-0344A304A1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43286" y="123825"/>
            <a:ext cx="4628740" cy="30858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ADCD392-F39F-E076-D14F-5CDA083606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8856" y="341306"/>
            <a:ext cx="5567777" cy="37147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579029-7EDE-05C3-D69C-966078EFC63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20416" b="25417"/>
          <a:stretch/>
        </p:blipFill>
        <p:spPr>
          <a:xfrm>
            <a:off x="3061822" y="3019424"/>
            <a:ext cx="4572000" cy="37147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F84B7E-0E29-A042-B76B-281B235670AC}"/>
              </a:ext>
            </a:extLst>
          </p:cNvPr>
          <p:cNvSpPr txBox="1"/>
          <p:nvPr/>
        </p:nvSpPr>
        <p:spPr>
          <a:xfrm>
            <a:off x="243286" y="3506258"/>
            <a:ext cx="205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Gold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B111DF-BDDC-0858-1F73-95C52BA5BE9C}"/>
              </a:ext>
            </a:extLst>
          </p:cNvPr>
          <p:cNvSpPr txBox="1"/>
          <p:nvPr/>
        </p:nvSpPr>
        <p:spPr>
          <a:xfrm>
            <a:off x="8154990" y="6199200"/>
            <a:ext cx="205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Myrrh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F8A5F0-424C-5E4F-2B3F-F92BC11A8156}"/>
              </a:ext>
            </a:extLst>
          </p:cNvPr>
          <p:cNvSpPr txBox="1"/>
          <p:nvPr/>
        </p:nvSpPr>
        <p:spPr>
          <a:xfrm>
            <a:off x="8721688" y="4159257"/>
            <a:ext cx="205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Frankincense</a:t>
            </a:r>
          </a:p>
        </p:txBody>
      </p:sp>
    </p:spTree>
    <p:extLst>
      <p:ext uri="{BB962C8B-B14F-4D97-AF65-F5344CB8AC3E}">
        <p14:creationId xmlns:p14="http://schemas.microsoft.com/office/powerpoint/2010/main" val="1497105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2" name="Picture 8241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8244" name="Picture 8243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8246" name="Oval 8245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8248" name="Picture 8247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8250" name="Picture 8249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8252" name="Rectangle 8251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95B813E-413D-810E-CDBC-A8409B000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12" y="1454963"/>
            <a:ext cx="4802187" cy="33083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i="1" dirty="0">
                <a:solidFill>
                  <a:schemeClr val="tx1"/>
                </a:solidFill>
              </a:rPr>
              <a:t>I see him, but not now;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i="1" dirty="0">
                <a:solidFill>
                  <a:schemeClr val="tx1"/>
                </a:solidFill>
              </a:rPr>
              <a:t>I behold him, but not nigh;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i="1" dirty="0">
                <a:solidFill>
                  <a:schemeClr val="tx1"/>
                </a:solidFill>
              </a:rPr>
              <a:t>A star shall come forth out of Jacob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i="1" dirty="0">
                <a:solidFill>
                  <a:schemeClr val="tx1"/>
                </a:solidFill>
              </a:rPr>
              <a:t>And a scepter shall rise out Israel</a:t>
            </a:r>
            <a:r>
              <a:rPr lang="en-US" sz="2800" dirty="0">
                <a:solidFill>
                  <a:schemeClr val="tx1"/>
                </a:solidFill>
              </a:rPr>
              <a:t> (Numbers 24:17).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57B06-3F43-4092-8AB5-0AC06017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600"/>
              </a:spcAft>
            </a:pPr>
            <a:fld id="{B9713C8C-8E70-45D5-AE59-23E60168254E}" type="slidenum">
              <a:rPr lang="en-US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C2BAE2-D302-3B48-2658-8E79A7139D4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428" r="3" b="2251"/>
          <a:stretch/>
        </p:blipFill>
        <p:spPr>
          <a:xfrm>
            <a:off x="607848" y="609601"/>
            <a:ext cx="5486561" cy="5638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953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B3C5E-E520-4B9D-8574-178AD4C9F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St. Patrick’s Anglican Church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8B0F30-95FD-437A-9D9B-F937C36E9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stpatrickspsj@gmail.com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1A06CA-0B70-4C53-BE9B-665816B036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www.stpatrickspsj.org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190509D-F935-614C-122A-DF4F254FF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131BAB-CA3A-C291-478F-05208533960E}"/>
              </a:ext>
            </a:extLst>
          </p:cNvPr>
          <p:cNvSpPr txBox="1"/>
          <p:nvPr/>
        </p:nvSpPr>
        <p:spPr>
          <a:xfrm>
            <a:off x="6554584" y="5966798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i="1" dirty="0">
                <a:effectLst/>
                <a:latin typeface="Roboto" panose="02000000000000000000" pitchFamily="2" charset="0"/>
              </a:rPr>
              <a:t>The Legend of Narmer by </a:t>
            </a:r>
            <a:r>
              <a:rPr lang="en-US" sz="800" b="1" i="1" dirty="0" err="1">
                <a:effectLst/>
                <a:latin typeface="Roboto" panose="02000000000000000000" pitchFamily="2" charset="0"/>
              </a:rPr>
              <a:t>WombatNoisesAudio</a:t>
            </a:r>
            <a:r>
              <a:rPr lang="en-US" sz="800" b="1" i="1" dirty="0">
                <a:effectLst/>
                <a:latin typeface="Roboto" panose="02000000000000000000" pitchFamily="2" charset="0"/>
              </a:rPr>
              <a:t> | https://soundcloud.com/user-734462061</a:t>
            </a:r>
            <a:endParaRPr lang="en-US" sz="800" dirty="0"/>
          </a:p>
        </p:txBody>
      </p:sp>
      <p:pic>
        <p:nvPicPr>
          <p:cNvPr id="2" name="Picture Placeholder 1">
            <a:extLst>
              <a:ext uri="{FF2B5EF4-FFF2-40B4-BE49-F238E27FC236}">
                <a16:creationId xmlns:a16="http://schemas.microsoft.com/office/drawing/2014/main" id="{BDFF6775-CEAA-8ACB-4BA2-B80C48D0F5E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4826" b="4826"/>
          <a:stretch>
            <a:fillRect/>
          </a:stretch>
        </p:blipFill>
        <p:spPr>
          <a:xfrm>
            <a:off x="5516878" y="675758"/>
            <a:ext cx="6481158" cy="421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6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ush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{EDE0D6D9-2C7C-4B75-A7AA-A65B7A79EFD4}tf89080264_win32</Template>
  <TotalTime>2592</TotalTime>
  <Words>166</Words>
  <Application>Microsoft Office PowerPoint</Application>
  <PresentationFormat>Widescreen</PresentationFormat>
  <Paragraphs>24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Century Gothic</vt:lpstr>
      <vt:lpstr>Elephant</vt:lpstr>
      <vt:lpstr>Roboto</vt:lpstr>
      <vt:lpstr>Segoe UI</vt:lpstr>
      <vt:lpstr>Wingdings 3</vt:lpstr>
      <vt:lpstr>Brush</vt:lpstr>
      <vt:lpstr>Ion</vt:lpstr>
      <vt:lpstr>The Gifts of the Magi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 see him, but not now; I behold him, but not nigh; A star shall come forth out of Jacob And a scepter shall rise out Israel (Numbers 24:17).</vt:lpstr>
      <vt:lpstr>Magi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JONAH</dc:title>
  <dc:creator>Linda Simmen</dc:creator>
  <cp:lastModifiedBy>Linda</cp:lastModifiedBy>
  <cp:revision>66</cp:revision>
  <dcterms:created xsi:type="dcterms:W3CDTF">2022-10-11T17:47:16Z</dcterms:created>
  <dcterms:modified xsi:type="dcterms:W3CDTF">2024-01-02T18:00:39Z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