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884" r:id="rId5"/>
  </p:sldMasterIdLst>
  <p:notesMasterIdLst>
    <p:notesMasterId r:id="rId19"/>
  </p:notesMasterIdLst>
  <p:sldIdLst>
    <p:sldId id="401" r:id="rId6"/>
    <p:sldId id="403" r:id="rId7"/>
    <p:sldId id="402" r:id="rId8"/>
    <p:sldId id="404" r:id="rId9"/>
    <p:sldId id="411" r:id="rId10"/>
    <p:sldId id="396" r:id="rId11"/>
    <p:sldId id="397" r:id="rId12"/>
    <p:sldId id="412" r:id="rId13"/>
    <p:sldId id="413" r:id="rId14"/>
    <p:sldId id="416" r:id="rId15"/>
    <p:sldId id="418" r:id="rId16"/>
    <p:sldId id="417" r:id="rId17"/>
    <p:sldId id="40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6208" autoAdjust="0"/>
  </p:normalViewPr>
  <p:slideViewPr>
    <p:cSldViewPr snapToGrid="0">
      <p:cViewPr varScale="1">
        <p:scale>
          <a:sx n="67" d="100"/>
          <a:sy n="67" d="100"/>
        </p:scale>
        <p:origin x="78" y="180"/>
      </p:cViewPr>
      <p:guideLst>
        <p:guide orient="horz" pos="2160"/>
        <p:guide pos="672"/>
        <p:guide pos="7008"/>
        <p:guide orient="horz" pos="1824"/>
      </p:guideLst>
    </p:cSldViewPr>
  </p:slideViewPr>
  <p:notesTextViewPr>
    <p:cViewPr>
      <p:scale>
        <a:sx n="3" d="2"/>
        <a:sy n="3" d="2"/>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1/12/2024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7" name="Freeform: Shape 6" descr="Tag=AccentColor&#10;Flavor=Light&#10;Target=Fill">
            <a:extLst>
              <a:ext uri="{FF2B5EF4-FFF2-40B4-BE49-F238E27FC236}">
                <a16:creationId xmlns:a16="http://schemas.microsoft.com/office/drawing/2014/main" id="{72142473-B766-1D60-BEF3-EDA59C450AAF}"/>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221990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8207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115859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218839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547257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52512549"/>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endParaRPr lang="en-US" dirty="0"/>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6488845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438902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7062935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43864587"/>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222364882"/>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49370838"/>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88988962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093605822"/>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236890888"/>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708931471"/>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57611935"/>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182794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7541834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438725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r>
              <a:rPr lang="en-US"/>
              <a:t>9/3/20XX</a:t>
            </a:r>
            <a:endParaRPr lang="en-US"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r>
              <a:rPr lang="en-US"/>
              <a:t>Presentation Title</a:t>
            </a:r>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2969257323"/>
      </p:ext>
    </p:extLst>
  </p:cSld>
  <p:clrMap bg1="dk1" tx1="lt1" bg2="dk2" tx2="lt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 id="2147483898" r:id="rId14"/>
    <p:sldLayoutId id="2147483899" r:id="rId15"/>
    <p:sldLayoutId id="2147483900" r:id="rId16"/>
    <p:sldLayoutId id="2147483901" r:id="rId17"/>
    <p:sldLayoutId id="2147483902" r:id="rId18"/>
    <p:sldLayoutId id="2147483903" r:id="rId19"/>
    <p:sldLayoutId id="2147483771" r:id="rId20"/>
  </p:sldLayoutIdLst>
  <p:hf hdr="0"/>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1.jpe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34.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8.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 name="Picture 4" descr="Aqua and green fractal background like floral petal">
            <a:extLst>
              <a:ext uri="{FF2B5EF4-FFF2-40B4-BE49-F238E27FC236}">
                <a16:creationId xmlns:a16="http://schemas.microsoft.com/office/drawing/2014/main" id="{A41E2589-BFC0-995C-1E38-CD36F172868E}"/>
              </a:ext>
            </a:extLst>
          </p:cNvPr>
          <p:cNvPicPr>
            <a:picLocks noChangeAspect="1"/>
          </p:cNvPicPr>
          <p:nvPr/>
        </p:nvPicPr>
        <p:blipFill rotWithShape="1">
          <a:blip r:embed="rId5">
            <a:duotone>
              <a:prstClr val="black"/>
              <a:schemeClr val="accent5">
                <a:tint val="45000"/>
                <a:satMod val="400000"/>
              </a:schemeClr>
            </a:duotone>
            <a:alphaModFix amt="25000"/>
          </a:blip>
          <a:srcRect t="24997" b="3"/>
          <a:stretch/>
        </p:blipFill>
        <p:spPr>
          <a:xfrm>
            <a:off x="1" y="0"/>
            <a:ext cx="12192000" cy="6858000"/>
          </a:xfrm>
          <a:prstGeom prst="rect">
            <a:avLst/>
          </a:prstGeom>
        </p:spPr>
      </p:pic>
      <p:sp>
        <p:nvSpPr>
          <p:cNvPr id="2" name="Title 1">
            <a:extLst>
              <a:ext uri="{FF2B5EF4-FFF2-40B4-BE49-F238E27FC236}">
                <a16:creationId xmlns:a16="http://schemas.microsoft.com/office/drawing/2014/main" id="{B138CF5B-E8DE-48F3-9581-51BBEC47AE73}"/>
              </a:ext>
            </a:extLst>
          </p:cNvPr>
          <p:cNvSpPr>
            <a:spLocks noGrp="1"/>
          </p:cNvSpPr>
          <p:nvPr>
            <p:ph type="ctrTitle"/>
          </p:nvPr>
        </p:nvSpPr>
        <p:spPr/>
        <p:txBody>
          <a:bodyPr>
            <a:normAutofit/>
          </a:bodyPr>
          <a:lstStyle/>
          <a:p>
            <a:r>
              <a:rPr lang="en-US" dirty="0"/>
              <a:t>The Sower and the Seeds</a:t>
            </a:r>
          </a:p>
        </p:txBody>
      </p:sp>
      <p:sp>
        <p:nvSpPr>
          <p:cNvPr id="3" name="Subtitle 2">
            <a:extLst>
              <a:ext uri="{FF2B5EF4-FFF2-40B4-BE49-F238E27FC236}">
                <a16:creationId xmlns:a16="http://schemas.microsoft.com/office/drawing/2014/main" id="{EF5D29EF-CFED-41EF-9138-BE844655F339}"/>
              </a:ext>
            </a:extLst>
          </p:cNvPr>
          <p:cNvSpPr>
            <a:spLocks noGrp="1"/>
          </p:cNvSpPr>
          <p:nvPr>
            <p:ph type="subTitle" idx="1"/>
          </p:nvPr>
        </p:nvSpPr>
        <p:spPr/>
        <p:txBody>
          <a:bodyPr>
            <a:normAutofit/>
          </a:bodyPr>
          <a:lstStyle/>
          <a:p>
            <a:r>
              <a:rPr lang="en-US" sz="3000" b="1" dirty="0"/>
              <a:t>PARABLES OF JESUS</a:t>
            </a:r>
          </a:p>
        </p:txBody>
      </p:sp>
      <p:pic>
        <p:nvPicPr>
          <p:cNvPr id="16" name="christian-piano-music-143489">
            <a:hlinkClick r:id="" action="ppaction://media"/>
            <a:extLst>
              <a:ext uri="{FF2B5EF4-FFF2-40B4-BE49-F238E27FC236}">
                <a16:creationId xmlns:a16="http://schemas.microsoft.com/office/drawing/2014/main" id="{A212FECA-ED9F-BA12-A520-2B6C74B03A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14992" y="5761383"/>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0" presetClass="entr" presetSubtype="0" fill="hold" grpId="0" nodeType="withEffect">
                                  <p:stCondLst>
                                    <p:cond delay="1500"/>
                                  </p:stCondLst>
                                  <p:iterate>
                                    <p:tmPct val="10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700"/>
                                        <p:tgtEl>
                                          <p:spTgt spid="3">
                                            <p:txEl>
                                              <p:pRg st="0" end="0"/>
                                            </p:txEl>
                                          </p:spTgt>
                                        </p:tgtEl>
                                      </p:cBhvr>
                                    </p:animEffect>
                                  </p:childTnLst>
                                </p:cTn>
                              </p:par>
                              <p:par>
                                <p:cTn id="10" presetID="10" presetClass="entr" presetSubtype="0" fill="hold" grpId="0" nodeType="withEffect">
                                  <p:stCondLst>
                                    <p:cond delay="1000"/>
                                  </p:stCondLst>
                                  <p:iterate>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3" repeatCount="indefinite" fill="remove" display="0">
                  <p:stCondLst>
                    <p:cond delay="indefinite"/>
                  </p:stCondLst>
                  <p:endCondLst>
                    <p:cond evt="onStopAudio" delay="0">
                      <p:tgtEl>
                        <p:sldTgt/>
                      </p:tgtEl>
                    </p:cond>
                  </p:endCondLst>
                </p:cTn>
                <p:tgtEl>
                  <p:spTgt spid="16"/>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8194" name="Picture 2" descr="Seeds Fell On Thorny Ground Stock Photo - Download Image Now - Sowing,  Agricultural Field, Apostle - Worshipper - iStock">
            <a:extLst>
              <a:ext uri="{FF2B5EF4-FFF2-40B4-BE49-F238E27FC236}">
                <a16:creationId xmlns:a16="http://schemas.microsoft.com/office/drawing/2014/main" id="{1D309360-0117-0175-CEE1-4215270383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863" b="282"/>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8199"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8536" y="1371603"/>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3085D0F8-DB3A-B20D-BBF0-0E4BD04B5C07}"/>
              </a:ext>
            </a:extLst>
          </p:cNvPr>
          <p:cNvSpPr>
            <a:spLocks noGrp="1"/>
          </p:cNvSpPr>
          <p:nvPr>
            <p:ph idx="1"/>
          </p:nvPr>
        </p:nvSpPr>
        <p:spPr>
          <a:xfrm>
            <a:off x="913795" y="885825"/>
            <a:ext cx="3531684" cy="4761601"/>
          </a:xfrm>
        </p:spPr>
        <p:txBody>
          <a:bodyPr anchor="t">
            <a:normAutofit/>
          </a:bodyPr>
          <a:lstStyle/>
          <a:p>
            <a:pPr marL="36900" indent="0">
              <a:buClr>
                <a:srgbClr val="DDAD5F"/>
              </a:buClr>
              <a:buNone/>
            </a:pPr>
            <a:r>
              <a:rPr lang="en-US" sz="3000" b="0" i="0" dirty="0">
                <a:effectLst/>
              </a:rPr>
              <a:t>The Seed landing amongst the thorns and weeds, they have heard and go away but are quickly choked with their daily cares, and wanting immediate satisfaction and they bear no fruit. </a:t>
            </a:r>
            <a:endParaRPr lang="en-US" sz="3000" dirty="0"/>
          </a:p>
        </p:txBody>
      </p:sp>
      <p:sp>
        <p:nvSpPr>
          <p:cNvPr id="5" name="Footer Placeholder 4">
            <a:extLst>
              <a:ext uri="{FF2B5EF4-FFF2-40B4-BE49-F238E27FC236}">
                <a16:creationId xmlns:a16="http://schemas.microsoft.com/office/drawing/2014/main" id="{7A647E07-2A87-EA56-F6AE-3E5DCCEF5B41}"/>
              </a:ext>
            </a:extLst>
          </p:cNvPr>
          <p:cNvSpPr>
            <a:spLocks noGrp="1"/>
          </p:cNvSpPr>
          <p:nvPr>
            <p:ph type="ftr" sz="quarter" idx="11"/>
          </p:nvPr>
        </p:nvSpPr>
        <p:spPr>
          <a:xfrm>
            <a:off x="913796" y="5791259"/>
            <a:ext cx="3596420" cy="365125"/>
          </a:xfrm>
        </p:spPr>
        <p:txBody>
          <a:bodyPr>
            <a:normAutofit/>
          </a:bodyPr>
          <a:lstStyle/>
          <a:p>
            <a:pPr>
              <a:spcAft>
                <a:spcPts val="600"/>
              </a:spcAft>
            </a:pPr>
            <a:r>
              <a:rPr lang="en-US"/>
              <a:t>Presentation Title</a:t>
            </a:r>
          </a:p>
        </p:txBody>
      </p:sp>
      <p:sp>
        <p:nvSpPr>
          <p:cNvPr id="4" name="Date Placeholder 3">
            <a:extLst>
              <a:ext uri="{FF2B5EF4-FFF2-40B4-BE49-F238E27FC236}">
                <a16:creationId xmlns:a16="http://schemas.microsoft.com/office/drawing/2014/main" id="{F683E6D8-AEF1-CB84-6D30-A9DA51B00091}"/>
              </a:ext>
            </a:extLst>
          </p:cNvPr>
          <p:cNvSpPr>
            <a:spLocks noGrp="1"/>
          </p:cNvSpPr>
          <p:nvPr>
            <p:ph type="dt" sz="half" idx="10"/>
          </p:nvPr>
        </p:nvSpPr>
        <p:spPr>
          <a:xfrm>
            <a:off x="7678736" y="5883275"/>
            <a:ext cx="2743200" cy="365125"/>
          </a:xfrm>
        </p:spPr>
        <p:txBody>
          <a:bodyPr>
            <a:normAutofit/>
          </a:bodyPr>
          <a:lstStyle/>
          <a:p>
            <a:pPr>
              <a:spcAft>
                <a:spcPts val="600"/>
              </a:spcAft>
            </a:pPr>
            <a:r>
              <a:rPr lang="en-US">
                <a:solidFill>
                  <a:srgbClr val="FFFFFF"/>
                </a:solidFill>
              </a:rPr>
              <a:t>9/3/20XX</a:t>
            </a:r>
          </a:p>
        </p:txBody>
      </p:sp>
      <p:sp>
        <p:nvSpPr>
          <p:cNvPr id="6" name="Slide Number Placeholder 5">
            <a:extLst>
              <a:ext uri="{FF2B5EF4-FFF2-40B4-BE49-F238E27FC236}">
                <a16:creationId xmlns:a16="http://schemas.microsoft.com/office/drawing/2014/main" id="{E9AC4E96-58DF-D159-0D71-F063410DD433}"/>
              </a:ext>
            </a:extLst>
          </p:cNvPr>
          <p:cNvSpPr>
            <a:spLocks noGrp="1"/>
          </p:cNvSpPr>
          <p:nvPr>
            <p:ph type="sldNum" sz="quarter" idx="12"/>
          </p:nvPr>
        </p:nvSpPr>
        <p:spPr>
          <a:xfrm>
            <a:off x="10514011" y="5883275"/>
            <a:ext cx="753545" cy="365125"/>
          </a:xfrm>
        </p:spPr>
        <p:txBody>
          <a:bodyPr>
            <a:normAutofit/>
          </a:bodyPr>
          <a:lstStyle/>
          <a:p>
            <a:pPr>
              <a:spcAft>
                <a:spcPts val="600"/>
              </a:spcAft>
            </a:pPr>
            <a:fld id="{B9713C8C-8E70-45D5-AE59-23E60168254E}" type="slidenum">
              <a:rPr lang="en-US">
                <a:solidFill>
                  <a:srgbClr val="FFFFFF"/>
                </a:solidFill>
              </a:rPr>
              <a:pPr>
                <a:spcAft>
                  <a:spcPts val="600"/>
                </a:spcAft>
              </a:pPr>
              <a:t>10</a:t>
            </a:fld>
            <a:endParaRPr lang="en-US">
              <a:solidFill>
                <a:srgbClr val="FFFFFF"/>
              </a:solidFill>
            </a:endParaRPr>
          </a:p>
        </p:txBody>
      </p:sp>
    </p:spTree>
    <p:extLst>
      <p:ext uri="{BB962C8B-B14F-4D97-AF65-F5344CB8AC3E}">
        <p14:creationId xmlns:p14="http://schemas.microsoft.com/office/powerpoint/2010/main" val="3770348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9218" name="Picture 2" descr="Sowing The Seeds — Matthew 13:1-22, 56% OFF">
            <a:extLst>
              <a:ext uri="{FF2B5EF4-FFF2-40B4-BE49-F238E27FC236}">
                <a16:creationId xmlns:a16="http://schemas.microsoft.com/office/drawing/2014/main" id="{CBDABF54-275E-CC19-F986-1D6959860F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33"/>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9230"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6748093" y="1371604"/>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3085D0F8-DB3A-B20D-BBF0-0E4BD04B5C07}"/>
              </a:ext>
            </a:extLst>
          </p:cNvPr>
          <p:cNvSpPr>
            <a:spLocks noGrp="1"/>
          </p:cNvSpPr>
          <p:nvPr>
            <p:ph idx="1"/>
          </p:nvPr>
        </p:nvSpPr>
        <p:spPr>
          <a:xfrm>
            <a:off x="7780424" y="871538"/>
            <a:ext cx="3531684" cy="4775889"/>
          </a:xfrm>
        </p:spPr>
        <p:txBody>
          <a:bodyPr anchor="t">
            <a:normAutofit/>
          </a:bodyPr>
          <a:lstStyle/>
          <a:p>
            <a:pPr marL="36900" indent="0">
              <a:buClr>
                <a:srgbClr val="DDAD5F"/>
              </a:buClr>
              <a:buNone/>
            </a:pPr>
            <a:r>
              <a:rPr lang="en-US" sz="2500" b="0" i="0" dirty="0">
                <a:effectLst/>
              </a:rPr>
              <a:t>But the Seed that lands on good ground, those with an honest and good heart, hear the word, keep it and bear fruit with patience. </a:t>
            </a:r>
          </a:p>
          <a:p>
            <a:pPr marL="36900" indent="0">
              <a:buClr>
                <a:srgbClr val="DDAD5F"/>
              </a:buClr>
              <a:buNone/>
            </a:pPr>
            <a:endParaRPr lang="en-US" sz="2500" dirty="0">
              <a:effectLst/>
            </a:endParaRPr>
          </a:p>
          <a:p>
            <a:pPr marL="36900" indent="0">
              <a:buClr>
                <a:srgbClr val="DDAD5F"/>
              </a:buClr>
              <a:buNone/>
            </a:pPr>
            <a:r>
              <a:rPr lang="en-US" sz="2500" dirty="0">
                <a:effectLst/>
              </a:rPr>
              <a:t>Does the seed grow immediately?  No it takes nutrients and patience. </a:t>
            </a:r>
            <a:endParaRPr lang="en-US" sz="2500" dirty="0"/>
          </a:p>
        </p:txBody>
      </p:sp>
      <p:sp>
        <p:nvSpPr>
          <p:cNvPr id="6" name="Slide Number Placeholder 5">
            <a:extLst>
              <a:ext uri="{FF2B5EF4-FFF2-40B4-BE49-F238E27FC236}">
                <a16:creationId xmlns:a16="http://schemas.microsoft.com/office/drawing/2014/main" id="{E9AC4E96-58DF-D159-0D71-F063410DD433}"/>
              </a:ext>
            </a:extLst>
          </p:cNvPr>
          <p:cNvSpPr>
            <a:spLocks noGrp="1"/>
          </p:cNvSpPr>
          <p:nvPr>
            <p:ph type="sldNum" sz="quarter" idx="12"/>
          </p:nvPr>
        </p:nvSpPr>
        <p:spPr>
          <a:xfrm>
            <a:off x="697151" y="5791259"/>
            <a:ext cx="753545" cy="365125"/>
          </a:xfrm>
        </p:spPr>
        <p:txBody>
          <a:bodyPr>
            <a:normAutofit/>
          </a:bodyPr>
          <a:lstStyle/>
          <a:p>
            <a:pPr>
              <a:spcAft>
                <a:spcPts val="600"/>
              </a:spcAft>
            </a:pPr>
            <a:fld id="{B9713C8C-8E70-45D5-AE59-23E60168254E}" type="slidenum">
              <a:rPr lang="en-US">
                <a:solidFill>
                  <a:srgbClr val="FFFFFF"/>
                </a:solidFill>
              </a:rPr>
              <a:pPr>
                <a:spcAft>
                  <a:spcPts val="600"/>
                </a:spcAft>
              </a:pPr>
              <a:t>11</a:t>
            </a:fld>
            <a:endParaRPr lang="en-US">
              <a:solidFill>
                <a:srgbClr val="FFFFFF"/>
              </a:solidFill>
            </a:endParaRPr>
          </a:p>
        </p:txBody>
      </p:sp>
      <p:sp>
        <p:nvSpPr>
          <p:cNvPr id="4" name="Date Placeholder 3">
            <a:extLst>
              <a:ext uri="{FF2B5EF4-FFF2-40B4-BE49-F238E27FC236}">
                <a16:creationId xmlns:a16="http://schemas.microsoft.com/office/drawing/2014/main" id="{F683E6D8-AEF1-CB84-6D30-A9DA51B00091}"/>
              </a:ext>
            </a:extLst>
          </p:cNvPr>
          <p:cNvSpPr>
            <a:spLocks noGrp="1"/>
          </p:cNvSpPr>
          <p:nvPr>
            <p:ph type="dt" sz="half" idx="10"/>
          </p:nvPr>
        </p:nvSpPr>
        <p:spPr>
          <a:xfrm>
            <a:off x="1721025" y="5791259"/>
            <a:ext cx="2195366" cy="365125"/>
          </a:xfrm>
        </p:spPr>
        <p:txBody>
          <a:bodyPr>
            <a:normAutofit/>
          </a:bodyPr>
          <a:lstStyle/>
          <a:p>
            <a:pPr algn="l">
              <a:spcAft>
                <a:spcPts val="600"/>
              </a:spcAft>
            </a:pPr>
            <a:r>
              <a:rPr lang="en-US">
                <a:solidFill>
                  <a:srgbClr val="FFFFFF"/>
                </a:solidFill>
              </a:rPr>
              <a:t>9/3/20XX</a:t>
            </a:r>
          </a:p>
        </p:txBody>
      </p:sp>
      <p:sp>
        <p:nvSpPr>
          <p:cNvPr id="5" name="Footer Placeholder 4">
            <a:extLst>
              <a:ext uri="{FF2B5EF4-FFF2-40B4-BE49-F238E27FC236}">
                <a16:creationId xmlns:a16="http://schemas.microsoft.com/office/drawing/2014/main" id="{7A647E07-2A87-EA56-F6AE-3E5DCCEF5B41}"/>
              </a:ext>
            </a:extLst>
          </p:cNvPr>
          <p:cNvSpPr>
            <a:spLocks noGrp="1"/>
          </p:cNvSpPr>
          <p:nvPr>
            <p:ph type="ftr" sz="quarter" idx="11"/>
          </p:nvPr>
        </p:nvSpPr>
        <p:spPr>
          <a:xfrm>
            <a:off x="7780424" y="5791259"/>
            <a:ext cx="3596420" cy="365125"/>
          </a:xfrm>
        </p:spPr>
        <p:txBody>
          <a:bodyPr>
            <a:normAutofit/>
          </a:bodyPr>
          <a:lstStyle/>
          <a:p>
            <a:pPr>
              <a:spcAft>
                <a:spcPts val="600"/>
              </a:spcAft>
            </a:pPr>
            <a:r>
              <a:rPr lang="en-US"/>
              <a:t>Presentation Title</a:t>
            </a:r>
          </a:p>
        </p:txBody>
      </p:sp>
    </p:spTree>
    <p:extLst>
      <p:ext uri="{BB962C8B-B14F-4D97-AF65-F5344CB8AC3E}">
        <p14:creationId xmlns:p14="http://schemas.microsoft.com/office/powerpoint/2010/main" val="3384551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Cross section of young plant and roots">
            <a:extLst>
              <a:ext uri="{FF2B5EF4-FFF2-40B4-BE49-F238E27FC236}">
                <a16:creationId xmlns:a16="http://schemas.microsoft.com/office/drawing/2014/main" id="{D9548EB5-ED88-3C8C-B9E5-4E7A2CDF4443}"/>
              </a:ext>
            </a:extLst>
          </p:cNvPr>
          <p:cNvPicPr>
            <a:picLocks noChangeAspect="1"/>
          </p:cNvPicPr>
          <p:nvPr/>
        </p:nvPicPr>
        <p:blipFill rotWithShape="1">
          <a:blip r:embed="rId2">
            <a:alphaModFix amt="25000"/>
          </a:blip>
          <a:srcRect t="2423" b="18906"/>
          <a:stretch/>
        </p:blipFill>
        <p:spPr>
          <a:xfrm>
            <a:off x="20" y="10"/>
            <a:ext cx="12191980" cy="6857990"/>
          </a:xfrm>
          <a:prstGeom prst="rect">
            <a:avLst/>
          </a:prstGeom>
        </p:spPr>
      </p:pic>
      <p:sp>
        <p:nvSpPr>
          <p:cNvPr id="2" name="Title 1">
            <a:extLst>
              <a:ext uri="{FF2B5EF4-FFF2-40B4-BE49-F238E27FC236}">
                <a16:creationId xmlns:a16="http://schemas.microsoft.com/office/drawing/2014/main" id="{63B9292B-5939-B8FC-7D02-ABB164D138B0}"/>
              </a:ext>
            </a:extLst>
          </p:cNvPr>
          <p:cNvSpPr>
            <a:spLocks noGrp="1"/>
          </p:cNvSpPr>
          <p:nvPr>
            <p:ph type="title"/>
          </p:nvPr>
        </p:nvSpPr>
        <p:spPr>
          <a:xfrm>
            <a:off x="913795" y="609600"/>
            <a:ext cx="10353762" cy="970450"/>
          </a:xfrm>
        </p:spPr>
        <p:txBody>
          <a:bodyPr>
            <a:normAutofit/>
          </a:bodyPr>
          <a:lstStyle/>
          <a:p>
            <a:r>
              <a:rPr lang="en-US" dirty="0"/>
              <a:t>What does the parable tell us?</a:t>
            </a:r>
          </a:p>
        </p:txBody>
      </p:sp>
      <p:sp>
        <p:nvSpPr>
          <p:cNvPr id="3" name="Content Placeholder 2">
            <a:extLst>
              <a:ext uri="{FF2B5EF4-FFF2-40B4-BE49-F238E27FC236}">
                <a16:creationId xmlns:a16="http://schemas.microsoft.com/office/drawing/2014/main" id="{8CC73332-7A68-3E93-B07D-3C8768DF1BF2}"/>
              </a:ext>
            </a:extLst>
          </p:cNvPr>
          <p:cNvSpPr>
            <a:spLocks noGrp="1"/>
          </p:cNvSpPr>
          <p:nvPr>
            <p:ph idx="1"/>
          </p:nvPr>
        </p:nvSpPr>
        <p:spPr>
          <a:xfrm>
            <a:off x="428626" y="1732449"/>
            <a:ext cx="11763374" cy="4058751"/>
          </a:xfrm>
        </p:spPr>
        <p:txBody>
          <a:bodyPr anchor="ctr">
            <a:normAutofit/>
          </a:bodyPr>
          <a:lstStyle/>
          <a:p>
            <a:r>
              <a:rPr lang="en-US" b="1" dirty="0"/>
              <a:t>The Seed						God’s Word</a:t>
            </a:r>
          </a:p>
          <a:p>
            <a:r>
              <a:rPr lang="en-US" b="1" dirty="0"/>
              <a:t>The Sower					The Disciple or Christian spreading God’s Word</a:t>
            </a:r>
          </a:p>
          <a:p>
            <a:r>
              <a:rPr lang="en-US" b="1" dirty="0"/>
              <a:t>The Birds					Satan/Evil</a:t>
            </a:r>
          </a:p>
          <a:p>
            <a:r>
              <a:rPr lang="en-US" b="1" dirty="0"/>
              <a:t>The Hard Ground			Those who hear God’s word and don’t understand</a:t>
            </a:r>
          </a:p>
          <a:p>
            <a:r>
              <a:rPr lang="en-US" b="1" dirty="0"/>
              <a:t>The Rocky Soil				Hears God’s word with Joy, but no foundation. </a:t>
            </a:r>
          </a:p>
          <a:p>
            <a:r>
              <a:rPr lang="en-US" b="1" dirty="0"/>
              <a:t>The Thorns and Weeds		Hears God’s word but they get distracted and choked out by the world. </a:t>
            </a:r>
          </a:p>
          <a:p>
            <a:r>
              <a:rPr lang="en-US" b="1" dirty="0"/>
              <a:t>The Good Soil				Hears God’s word, understands it and can produce great fruit – it 									changes their life. </a:t>
            </a:r>
          </a:p>
        </p:txBody>
      </p:sp>
      <p:sp>
        <p:nvSpPr>
          <p:cNvPr id="5" name="Footer Placeholder 4">
            <a:extLst>
              <a:ext uri="{FF2B5EF4-FFF2-40B4-BE49-F238E27FC236}">
                <a16:creationId xmlns:a16="http://schemas.microsoft.com/office/drawing/2014/main" id="{D12F1083-9566-DD1D-BA18-35C23E9E21AD}"/>
              </a:ext>
            </a:extLst>
          </p:cNvPr>
          <p:cNvSpPr>
            <a:spLocks noGrp="1"/>
          </p:cNvSpPr>
          <p:nvPr>
            <p:ph type="ftr" sz="quarter" idx="11"/>
          </p:nvPr>
        </p:nvSpPr>
        <p:spPr>
          <a:xfrm>
            <a:off x="913795" y="5883275"/>
            <a:ext cx="6672865" cy="365125"/>
          </a:xfrm>
        </p:spPr>
        <p:txBody>
          <a:bodyPr>
            <a:normAutofit/>
          </a:bodyPr>
          <a:lstStyle/>
          <a:p>
            <a:pPr>
              <a:spcAft>
                <a:spcPts val="600"/>
              </a:spcAft>
            </a:pPr>
            <a:r>
              <a:rPr lang="en-US"/>
              <a:t>Presentation Title</a:t>
            </a:r>
          </a:p>
        </p:txBody>
      </p:sp>
      <p:sp>
        <p:nvSpPr>
          <p:cNvPr id="4" name="Date Placeholder 3">
            <a:extLst>
              <a:ext uri="{FF2B5EF4-FFF2-40B4-BE49-F238E27FC236}">
                <a16:creationId xmlns:a16="http://schemas.microsoft.com/office/drawing/2014/main" id="{6E442EDC-8267-46E7-D41D-E9E0EF2029FB}"/>
              </a:ext>
            </a:extLst>
          </p:cNvPr>
          <p:cNvSpPr>
            <a:spLocks noGrp="1"/>
          </p:cNvSpPr>
          <p:nvPr>
            <p:ph type="dt" sz="half" idx="10"/>
          </p:nvPr>
        </p:nvSpPr>
        <p:spPr>
          <a:xfrm>
            <a:off x="7678736" y="5883275"/>
            <a:ext cx="2743200" cy="365125"/>
          </a:xfrm>
        </p:spPr>
        <p:txBody>
          <a:bodyPr>
            <a:normAutofit/>
          </a:bodyPr>
          <a:lstStyle/>
          <a:p>
            <a:pPr>
              <a:spcAft>
                <a:spcPts val="600"/>
              </a:spcAft>
            </a:pPr>
            <a:r>
              <a:rPr lang="en-US"/>
              <a:t>9/3/20XX</a:t>
            </a:r>
          </a:p>
        </p:txBody>
      </p:sp>
      <p:sp>
        <p:nvSpPr>
          <p:cNvPr id="6" name="Slide Number Placeholder 5">
            <a:extLst>
              <a:ext uri="{FF2B5EF4-FFF2-40B4-BE49-F238E27FC236}">
                <a16:creationId xmlns:a16="http://schemas.microsoft.com/office/drawing/2014/main" id="{DF4939B6-0A6B-211B-176C-23395B6D76B2}"/>
              </a:ext>
            </a:extLst>
          </p:cNvPr>
          <p:cNvSpPr>
            <a:spLocks noGrp="1"/>
          </p:cNvSpPr>
          <p:nvPr>
            <p:ph type="sldNum" sz="quarter" idx="12"/>
          </p:nvPr>
        </p:nvSpPr>
        <p:spPr>
          <a:xfrm>
            <a:off x="10514011" y="5883275"/>
            <a:ext cx="753545" cy="365125"/>
          </a:xfrm>
        </p:spPr>
        <p:txBody>
          <a:bodyPr>
            <a:normAutofit/>
          </a:bodyPr>
          <a:lstStyle/>
          <a:p>
            <a:pPr>
              <a:spcAft>
                <a:spcPts val="600"/>
              </a:spcAft>
            </a:pPr>
            <a:fld id="{B9713C8C-8E70-45D5-AE59-23E60168254E}" type="slidenum">
              <a:rPr lang="en-US" smtClean="0"/>
              <a:pPr>
                <a:spcAft>
                  <a:spcPts val="600"/>
                </a:spcAft>
              </a:pPr>
              <a:t>12</a:t>
            </a:fld>
            <a:endParaRPr lang="en-US"/>
          </a:p>
        </p:txBody>
      </p:sp>
    </p:spTree>
    <p:extLst>
      <p:ext uri="{BB962C8B-B14F-4D97-AF65-F5344CB8AC3E}">
        <p14:creationId xmlns:p14="http://schemas.microsoft.com/office/powerpoint/2010/main" val="3793385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p:txBody>
          <a:bodyPr/>
          <a:lstStyle/>
          <a:p>
            <a:r>
              <a:rPr lang="en-US" dirty="0"/>
              <a:t>The Sower and the Seed</a:t>
            </a:r>
          </a:p>
        </p:txBody>
      </p:sp>
      <p:sp>
        <p:nvSpPr>
          <p:cNvPr id="5" name="Text Placeholder 4">
            <a:extLst>
              <a:ext uri="{FF2B5EF4-FFF2-40B4-BE49-F238E27FC236}">
                <a16:creationId xmlns:a16="http://schemas.microsoft.com/office/drawing/2014/main" id="{BCDB3C5E-E520-4B9D-8574-178AD4C9F286}"/>
              </a:ext>
            </a:extLst>
          </p:cNvPr>
          <p:cNvSpPr>
            <a:spLocks noGrp="1"/>
          </p:cNvSpPr>
          <p:nvPr>
            <p:ph type="body" sz="quarter" idx="13"/>
          </p:nvPr>
        </p:nvSpPr>
        <p:spPr>
          <a:xfrm>
            <a:off x="838198" y="2898648"/>
            <a:ext cx="3762377" cy="594360"/>
          </a:xfrm>
        </p:spPr>
        <p:txBody>
          <a:bodyPr>
            <a:normAutofit/>
          </a:bodyPr>
          <a:lstStyle/>
          <a:p>
            <a:r>
              <a:rPr lang="en-US" dirty="0"/>
              <a:t>St. Patrick’s Anglican Church</a:t>
            </a:r>
          </a:p>
          <a:p>
            <a:endParaRPr lang="en-US" dirty="0"/>
          </a:p>
        </p:txBody>
      </p:sp>
      <p:sp>
        <p:nvSpPr>
          <p:cNvPr id="10" name="Text Placeholder 9">
            <a:extLst>
              <a:ext uri="{FF2B5EF4-FFF2-40B4-BE49-F238E27FC236}">
                <a16:creationId xmlns:a16="http://schemas.microsoft.com/office/drawing/2014/main" id="{4C8B0F30-95FD-437A-9D9B-F937C36E9C85}"/>
              </a:ext>
            </a:extLst>
          </p:cNvPr>
          <p:cNvSpPr>
            <a:spLocks noGrp="1"/>
          </p:cNvSpPr>
          <p:nvPr>
            <p:ph type="body" sz="quarter" idx="14"/>
          </p:nvPr>
        </p:nvSpPr>
        <p:spPr>
          <a:xfrm>
            <a:off x="838199" y="3639312"/>
            <a:ext cx="3205164" cy="989838"/>
          </a:xfrm>
        </p:spPr>
        <p:txBody>
          <a:bodyPr/>
          <a:lstStyle/>
          <a:p>
            <a:r>
              <a:rPr lang="en-US" dirty="0"/>
              <a:t>stpatrickspsj@gmail.com</a:t>
            </a:r>
          </a:p>
          <a:p>
            <a:endParaRPr lang="en-US" dirty="0"/>
          </a:p>
        </p:txBody>
      </p:sp>
      <p:sp>
        <p:nvSpPr>
          <p:cNvPr id="11" name="Text Placeholder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a:lstStyle/>
          <a:p>
            <a:r>
              <a:rPr lang="en-US" dirty="0"/>
              <a:t>www.stpatrickspsj.org</a:t>
            </a:r>
          </a:p>
          <a:p>
            <a:endParaRPr lang="en-US" dirty="0"/>
          </a:p>
        </p:txBody>
      </p:sp>
      <p:pic>
        <p:nvPicPr>
          <p:cNvPr id="8" name="ambient-piano-and-strings-10711">
            <a:hlinkClick r:id="" action="ppaction://media"/>
            <a:extLst>
              <a:ext uri="{FF2B5EF4-FFF2-40B4-BE49-F238E27FC236}">
                <a16:creationId xmlns:a16="http://schemas.microsoft.com/office/drawing/2014/main" id="{5677926B-8A06-D051-A335-914472DE97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57183" y="5880652"/>
            <a:ext cx="609600" cy="609600"/>
          </a:xfrm>
          <a:prstGeom prst="rect">
            <a:avLst/>
          </a:prstGeom>
        </p:spPr>
      </p:pic>
      <p:sp>
        <p:nvSpPr>
          <p:cNvPr id="3" name="Picture Placeholder 2">
            <a:extLst>
              <a:ext uri="{FF2B5EF4-FFF2-40B4-BE49-F238E27FC236}">
                <a16:creationId xmlns:a16="http://schemas.microsoft.com/office/drawing/2014/main" id="{C71E814F-CD51-C307-6AFB-F74EF75B62A4}"/>
              </a:ext>
            </a:extLst>
          </p:cNvPr>
          <p:cNvSpPr>
            <a:spLocks noGrp="1"/>
          </p:cNvSpPr>
          <p:nvPr>
            <p:ph type="pic" sz="quarter" idx="16"/>
          </p:nvPr>
        </p:nvSpPr>
        <p:spPr/>
        <p:txBody>
          <a:bodyPr/>
          <a:lstStyle/>
          <a:p>
            <a:endParaRPr lang="en-US"/>
          </a:p>
        </p:txBody>
      </p:sp>
      <p:pic>
        <p:nvPicPr>
          <p:cNvPr id="10242" name="Picture 2" descr="Dayspring - a church in Wiltshire : Types of Soil">
            <a:extLst>
              <a:ext uri="{FF2B5EF4-FFF2-40B4-BE49-F238E27FC236}">
                <a16:creationId xmlns:a16="http://schemas.microsoft.com/office/drawing/2014/main" id="{D0765998-8C79-7F91-BC8A-56191ABF8A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4169" y="1528762"/>
            <a:ext cx="6066843" cy="410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remove"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1026" name="Picture 2" descr="Understanding the Parable of the Sower - YouTube">
            <a:extLst>
              <a:ext uri="{FF2B5EF4-FFF2-40B4-BE49-F238E27FC236}">
                <a16:creationId xmlns:a16="http://schemas.microsoft.com/office/drawing/2014/main" id="{95665F02-9C31-B171-B2A9-F7E441E325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useBgFill="1">
        <p:nvSpPr>
          <p:cNvPr id="31"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2769538" y="445383"/>
            <a:ext cx="1995577" cy="7534653"/>
          </a:xfrm>
          <a:prstGeom prst="round2SameRect">
            <a:avLst>
              <a:gd name="adj1" fmla="val 9679"/>
              <a:gd name="adj2" fmla="val 400"/>
            </a:avLst>
          </a:pr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49B43894-F923-0191-EEC4-341EDF8BDEE8}"/>
              </a:ext>
            </a:extLst>
          </p:cNvPr>
          <p:cNvSpPr txBox="1"/>
          <p:nvPr/>
        </p:nvSpPr>
        <p:spPr>
          <a:xfrm>
            <a:off x="450574" y="3313043"/>
            <a:ext cx="6811617" cy="1802295"/>
          </a:xfrm>
          <a:prstGeom prst="rect">
            <a:avLst/>
          </a:prstGeom>
        </p:spPr>
        <p:txBody>
          <a:bodyPr vert="horz" lIns="91440" tIns="45720" rIns="91440" bIns="45720" rtlCol="0" anchor="b">
            <a:normAutofit fontScale="77500" lnSpcReduction="20000"/>
          </a:bodyPr>
          <a:lstStyle/>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This parable is in the Book of Luke</a:t>
            </a:r>
          </a:p>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Chapter 8 verses 4-20.  It is also found in Matthew and Mark</a:t>
            </a:r>
          </a:p>
          <a:p>
            <a:pPr defTabSz="457200">
              <a:lnSpc>
                <a:spcPct val="90000"/>
              </a:lnSpc>
              <a:spcBef>
                <a:spcPct val="0"/>
              </a:spcBef>
              <a:spcAft>
                <a:spcPts val="600"/>
              </a:spcAft>
            </a:pPr>
            <a:endParaRPr lang="en-US" sz="28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endParaRPr>
          </a:p>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What is a parable? </a:t>
            </a:r>
            <a:r>
              <a:rPr lang="en-US" sz="2800" i="1" dirty="0">
                <a:ln>
                  <a:solidFill>
                    <a:schemeClr val="bg1">
                      <a:lumMod val="75000"/>
                      <a:lumOff val="25000"/>
                      <a:alpha val="10000"/>
                    </a:schemeClr>
                  </a:solidFill>
                </a:ln>
                <a:effectLst>
                  <a:outerShdw blurRad="9525" dist="25400" dir="14640000" algn="tl" rotWithShape="0">
                    <a:schemeClr val="bg1">
                      <a:alpha val="30000"/>
                    </a:schemeClr>
                  </a:outerShdw>
                </a:effectLst>
                <a:ea typeface="+mj-ea"/>
                <a:cs typeface="+mj-cs"/>
              </a:rPr>
              <a:t>A s</a:t>
            </a:r>
            <a:r>
              <a:rPr lang="en-US" sz="2800" b="0" i="1" dirty="0">
                <a:effectLst/>
              </a:rPr>
              <a:t>imple stories intended to impart a spiritual lesson</a:t>
            </a:r>
            <a:endParaRPr lang="en-US" sz="2800" i="1" dirty="0">
              <a:ln>
                <a:solidFill>
                  <a:schemeClr val="bg1">
                    <a:lumMod val="75000"/>
                    <a:lumOff val="25000"/>
                    <a:alpha val="10000"/>
                  </a:schemeClr>
                </a:solidFill>
              </a:ln>
              <a:effectLst>
                <a:outerShdw blurRad="9525" dist="25400" dir="14640000" algn="tl" rotWithShape="0">
                  <a:schemeClr val="bg1">
                    <a:alpha val="30000"/>
                  </a:schemeClr>
                </a:outerShdw>
              </a:effectLst>
              <a:ea typeface="+mj-ea"/>
              <a:cs typeface="+mj-cs"/>
            </a:endParaRP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804335" y="5883275"/>
            <a:ext cx="6782326" cy="365125"/>
          </a:xfrm>
        </p:spPr>
        <p:txBody>
          <a:bodyPr vert="horz" lIns="91440" tIns="45720" rIns="91440" bIns="45720" rtlCol="0" anchor="ctr">
            <a:normAutofit/>
          </a:bodyPr>
          <a:lstStyle/>
          <a:p>
            <a:pPr>
              <a:spcAft>
                <a:spcPts val="600"/>
              </a:spcAft>
            </a:pPr>
            <a:r>
              <a:rPr lang="en-US" b="0" i="0" kern="1200">
                <a:solidFill>
                  <a:schemeClr val="tx1">
                    <a:lumMod val="95000"/>
                  </a:schemeClr>
                </a:solidFill>
                <a:effectLst>
                  <a:outerShdw blurRad="50800" dist="38100" dir="2700000" algn="tl" rotWithShape="0">
                    <a:schemeClr val="bg1">
                      <a:alpha val="43000"/>
                    </a:schemeClr>
                  </a:outerShdw>
                </a:effectLst>
                <a:latin typeface="+mn-lt"/>
                <a:ea typeface="+mn-ea"/>
                <a:cs typeface="+mn-cs"/>
              </a:rPr>
              <a:t>St. Patrick’s Anglican Church – Sunday School</a:t>
            </a:r>
          </a:p>
        </p:txBody>
      </p:sp>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1026" name="Picture 2" descr="Bible Background Images, HD Pictures and Wallpaper For Free Download |  Pngtree">
            <a:extLst>
              <a:ext uri="{FF2B5EF4-FFF2-40B4-BE49-F238E27FC236}">
                <a16:creationId xmlns:a16="http://schemas.microsoft.com/office/drawing/2014/main" id="{6E6863FA-892B-9E1D-1B5D-70F64F3414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4"/>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031"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8536" y="1371603"/>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Content Placeholder 5">
            <a:extLst>
              <a:ext uri="{FF2B5EF4-FFF2-40B4-BE49-F238E27FC236}">
                <a16:creationId xmlns:a16="http://schemas.microsoft.com/office/drawing/2014/main" id="{3EAE716D-5B1B-3E65-C5AA-7B40D2588A38}"/>
              </a:ext>
            </a:extLst>
          </p:cNvPr>
          <p:cNvSpPr>
            <a:spLocks noGrp="1"/>
          </p:cNvSpPr>
          <p:nvPr>
            <p:ph idx="1"/>
          </p:nvPr>
        </p:nvSpPr>
        <p:spPr>
          <a:xfrm>
            <a:off x="913795" y="785813"/>
            <a:ext cx="3830090" cy="5257800"/>
          </a:xfrm>
        </p:spPr>
        <p:txBody>
          <a:bodyPr anchor="t">
            <a:normAutofit lnSpcReduction="10000"/>
          </a:bodyPr>
          <a:lstStyle/>
          <a:p>
            <a:pPr marL="0" indent="0">
              <a:buNone/>
            </a:pPr>
            <a:r>
              <a:rPr lang="en-US" sz="2200" dirty="0">
                <a:ln>
                  <a:solidFill>
                    <a:srgbClr val="404040">
                      <a:alpha val="10000"/>
                    </a:srgbClr>
                  </a:solidFill>
                </a:ln>
                <a:effectLst/>
              </a:rPr>
              <a:t>This is the 5</a:t>
            </a:r>
            <a:r>
              <a:rPr lang="en-US" sz="2200" baseline="30000" dirty="0">
                <a:ln>
                  <a:solidFill>
                    <a:srgbClr val="404040">
                      <a:alpha val="10000"/>
                    </a:srgbClr>
                  </a:solidFill>
                </a:ln>
                <a:effectLst/>
              </a:rPr>
              <a:t>th</a:t>
            </a:r>
            <a:r>
              <a:rPr lang="en-US" sz="2200" dirty="0">
                <a:ln>
                  <a:solidFill>
                    <a:srgbClr val="404040">
                      <a:alpha val="10000"/>
                    </a:srgbClr>
                  </a:solidFill>
                </a:ln>
                <a:effectLst/>
              </a:rPr>
              <a:t> parable of 24 parables recorded in Luke.   </a:t>
            </a:r>
          </a:p>
          <a:p>
            <a:pPr marL="0" indent="0">
              <a:buNone/>
            </a:pPr>
            <a:r>
              <a:rPr lang="en-US" sz="2200" dirty="0">
                <a:ln>
                  <a:solidFill>
                    <a:srgbClr val="404040">
                      <a:alpha val="10000"/>
                    </a:srgbClr>
                  </a:solidFill>
                </a:ln>
                <a:effectLst/>
              </a:rPr>
              <a:t>The parable or story was an important tool that Jesus used to teach his disciples.  </a:t>
            </a:r>
          </a:p>
          <a:p>
            <a:pPr marL="0" indent="0">
              <a:buNone/>
            </a:pPr>
            <a:r>
              <a:rPr lang="en-US" sz="2200" dirty="0">
                <a:ln>
                  <a:solidFill>
                    <a:srgbClr val="404040">
                      <a:alpha val="10000"/>
                    </a:srgbClr>
                  </a:solidFill>
                </a:ln>
                <a:effectLst/>
              </a:rPr>
              <a:t>Before Jesus shared this parable to the disciples, Jesus had done several healings, the proceeding this parable was casting out the demon from Mary Magdalene.  </a:t>
            </a:r>
          </a:p>
          <a:p>
            <a:pPr marL="0" indent="0">
              <a:buNone/>
            </a:pPr>
            <a:r>
              <a:rPr lang="en-US" sz="2200" dirty="0">
                <a:ln>
                  <a:solidFill>
                    <a:srgbClr val="404040">
                      <a:alpha val="10000"/>
                    </a:srgbClr>
                  </a:solidFill>
                </a:ln>
                <a:effectLst/>
              </a:rPr>
              <a:t>It is important not to just know the parable but what happened with Jesus and disciples prior to the parable. </a:t>
            </a:r>
          </a:p>
          <a:p>
            <a:pPr marL="0" indent="0">
              <a:buNone/>
            </a:pPr>
            <a:endParaRPr lang="en-US" sz="1600" b="1" dirty="0">
              <a:ln>
                <a:solidFill>
                  <a:srgbClr val="404040">
                    <a:alpha val="10000"/>
                  </a:srgbClr>
                </a:solidFill>
              </a:ln>
              <a:effectLst/>
            </a:endParaRPr>
          </a:p>
        </p:txBody>
      </p:sp>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514011" y="5883275"/>
            <a:ext cx="753545" cy="365125"/>
          </a:xfrm>
        </p:spPr>
        <p:txBody>
          <a:bodyPr vert="horz" lIns="91440" tIns="45720" rIns="91440" bIns="45720" rtlCol="0">
            <a:normAutofit/>
          </a:bodyPr>
          <a:lstStyle/>
          <a:p>
            <a:pPr defTabSz="457200">
              <a:spcAft>
                <a:spcPts val="600"/>
              </a:spcAft>
            </a:pPr>
            <a:fld id="{B9713C8C-8E70-45D5-AE59-23E60168254E}" type="slidenum">
              <a:rPr lang="en-US">
                <a:solidFill>
                  <a:srgbClr val="FFFFFF"/>
                </a:solidFill>
              </a:rPr>
              <a:pPr defTabSz="457200">
                <a:spcAft>
                  <a:spcPts val="600"/>
                </a:spcAft>
              </a:pPr>
              <a:t>3</a:t>
            </a:fld>
            <a:endParaRPr lang="en-US">
              <a:solidFill>
                <a:srgbClr val="FFFFFF"/>
              </a:solidFill>
            </a:endParaRPr>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E624230C-DCBD-ACF4-23DD-0FD3B0C48E4E}"/>
              </a:ext>
            </a:extLst>
          </p:cNvPr>
          <p:cNvSpPr txBox="1"/>
          <p:nvPr/>
        </p:nvSpPr>
        <p:spPr>
          <a:xfrm>
            <a:off x="4820967" y="1099930"/>
            <a:ext cx="6446589" cy="4646907"/>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84915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sp>
        <p:nvSpPr>
          <p:cNvPr id="3086" name="Rectangle 3085">
            <a:extLst>
              <a:ext uri="{FF2B5EF4-FFF2-40B4-BE49-F238E27FC236}">
                <a16:creationId xmlns:a16="http://schemas.microsoft.com/office/drawing/2014/main" id="{E24F7045-1B8B-4422-9330-0BC8BF606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8" name="Rectangle 3087">
            <a:extLst>
              <a:ext uri="{FF2B5EF4-FFF2-40B4-BE49-F238E27FC236}">
                <a16:creationId xmlns:a16="http://schemas.microsoft.com/office/drawing/2014/main" id="{7ED0B3BD-E968-4364-878A-47D3A6AEF0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0" name="Rectangle 3089">
            <a:extLst>
              <a:ext uri="{FF2B5EF4-FFF2-40B4-BE49-F238E27FC236}">
                <a16:creationId xmlns:a16="http://schemas.microsoft.com/office/drawing/2014/main" id="{C8E5BCBF-E5D0-444B-A584-4A5FF79F9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3347" y="482600"/>
            <a:ext cx="11240496" cy="5892800"/>
          </a:xfrm>
          <a:prstGeom prst="rect">
            <a:avLst/>
          </a:prstGeom>
          <a:noFill/>
          <a:ln w="190500">
            <a:solidFill>
              <a:schemeClr val="tx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9" name="Picture 3078">
            <a:extLst>
              <a:ext uri="{FF2B5EF4-FFF2-40B4-BE49-F238E27FC236}">
                <a16:creationId xmlns:a16="http://schemas.microsoft.com/office/drawing/2014/main" id="{97EEB557-E045-4967-91EE-5412EB4FABE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113680" y="643467"/>
            <a:ext cx="9964639" cy="5571066"/>
          </a:xfrm>
          <a:prstGeom prst="rect">
            <a:avLst/>
          </a:prstGeom>
        </p:spPr>
      </p:pic>
      <p:sp>
        <p:nvSpPr>
          <p:cNvPr id="3081" name="Rectangle 3080">
            <a:extLst>
              <a:ext uri="{FF2B5EF4-FFF2-40B4-BE49-F238E27FC236}">
                <a16:creationId xmlns:a16="http://schemas.microsoft.com/office/drawing/2014/main" id="{E1B06D72-EEA4-4E56-9D5E-96440C15A1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00940" y="1151436"/>
            <a:ext cx="8990118" cy="45524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518652-72FB-26A9-529E-393E243EC676}"/>
              </a:ext>
            </a:extLst>
          </p:cNvPr>
          <p:cNvSpPr txBox="1"/>
          <p:nvPr/>
        </p:nvSpPr>
        <p:spPr>
          <a:xfrm>
            <a:off x="1143031" y="1229823"/>
            <a:ext cx="3753494" cy="3323987"/>
          </a:xfrm>
          <a:prstGeom prst="rect">
            <a:avLst/>
          </a:prstGeom>
          <a:noFill/>
        </p:spPr>
        <p:txBody>
          <a:bodyPr wrap="square" rtlCol="0">
            <a:spAutoFit/>
          </a:bodyPr>
          <a:lstStyle/>
          <a:p>
            <a:pPr defTabSz="896112">
              <a:spcAft>
                <a:spcPts val="600"/>
              </a:spcAft>
            </a:pPr>
            <a:r>
              <a:rPr lang="en-US" sz="2500" kern="1200" dirty="0">
                <a:solidFill>
                  <a:schemeClr val="bg1"/>
                </a:solidFill>
                <a:latin typeface="+mn-lt"/>
                <a:ea typeface="+mn-ea"/>
                <a:cs typeface="+mn-cs"/>
              </a:rPr>
              <a:t>A Sower goes into a field to plant his seed.</a:t>
            </a:r>
          </a:p>
          <a:p>
            <a:pPr defTabSz="896112">
              <a:spcAft>
                <a:spcPts val="600"/>
              </a:spcAft>
            </a:pPr>
            <a:endParaRPr lang="en-US" sz="2500" kern="1200" dirty="0">
              <a:solidFill>
                <a:schemeClr val="bg1"/>
              </a:solidFill>
              <a:latin typeface="+mn-lt"/>
              <a:ea typeface="+mn-ea"/>
              <a:cs typeface="+mn-cs"/>
            </a:endParaRPr>
          </a:p>
          <a:p>
            <a:pPr defTabSz="896112">
              <a:spcAft>
                <a:spcPts val="600"/>
              </a:spcAft>
            </a:pPr>
            <a:r>
              <a:rPr lang="en-US" sz="2500" kern="1200" dirty="0">
                <a:solidFill>
                  <a:schemeClr val="bg1"/>
                </a:solidFill>
                <a:latin typeface="+mn-lt"/>
                <a:ea typeface="+mn-ea"/>
                <a:cs typeface="+mn-cs"/>
              </a:rPr>
              <a:t>While scattering his seed; some of the seed fell on the hard path surrounding the field and the birds immediately ate the seed.   </a:t>
            </a:r>
            <a:endParaRPr lang="en-US" sz="2500" dirty="0">
              <a:solidFill>
                <a:schemeClr val="bg1"/>
              </a:solidFill>
            </a:endParaRPr>
          </a:p>
        </p:txBody>
      </p:sp>
      <p:pic>
        <p:nvPicPr>
          <p:cNvPr id="2050" name="Picture 2" descr="The Parable Of The Sower (Part I): Narrative Of The Pathway – I am the clay">
            <a:extLst>
              <a:ext uri="{FF2B5EF4-FFF2-40B4-BE49-F238E27FC236}">
                <a16:creationId xmlns:a16="http://schemas.microsoft.com/office/drawing/2014/main" id="{B4B723DB-1951-EC70-9B3C-884335A12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3537" y="1148897"/>
            <a:ext cx="5343427" cy="4131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3074" name="Picture 2" descr="Parable of the Sower - The Seed on Rocky Ground : HopeStreamRadio">
            <a:extLst>
              <a:ext uri="{FF2B5EF4-FFF2-40B4-BE49-F238E27FC236}">
                <a16:creationId xmlns:a16="http://schemas.microsoft.com/office/drawing/2014/main" id="{830094EE-E3EC-74F8-633D-FF850131E1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461" b="4952"/>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3079"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8536" y="1371603"/>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F65DD5C1-4F40-473D-97AF-059D2934B2F2}"/>
              </a:ext>
            </a:extLst>
          </p:cNvPr>
          <p:cNvSpPr txBox="1"/>
          <p:nvPr/>
        </p:nvSpPr>
        <p:spPr>
          <a:xfrm>
            <a:off x="913795" y="1968237"/>
            <a:ext cx="3531684" cy="3679189"/>
          </a:xfrm>
          <a:prstGeom prst="rect">
            <a:avLst/>
          </a:prstGeom>
        </p:spPr>
        <p:txBody>
          <a:bodyPr vert="horz" lIns="91440" tIns="45720" rIns="91440" bIns="45720" rtlCol="0" anchor="t">
            <a:normAutofit/>
          </a:bodyPr>
          <a:lstStyle/>
          <a:p>
            <a:pPr defTabSz="457200">
              <a:spcBef>
                <a:spcPct val="20000"/>
              </a:spcBef>
              <a:spcAft>
                <a:spcPts val="600"/>
              </a:spcAft>
              <a:buClr>
                <a:schemeClr val="tx2"/>
              </a:buClr>
              <a:buSzPct val="70000"/>
              <a:buFont typeface="Wingdings 2" charset="2"/>
            </a:pPr>
            <a:r>
              <a:rPr lang="en-US" sz="3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Some of the seed lands on rocks and stones, and when it started to grow it died because of lack of water. </a:t>
            </a:r>
          </a:p>
        </p:txBody>
      </p: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514011" y="5883275"/>
            <a:ext cx="753545" cy="365125"/>
          </a:xfrm>
        </p:spPr>
        <p:txBody>
          <a:bodyPr vert="horz" lIns="91440" tIns="45720" rIns="91440" bIns="45720" rtlCol="0" anchor="ctr">
            <a:normAutofit/>
          </a:bodyPr>
          <a:lstStyle/>
          <a:p>
            <a:pPr>
              <a:spcAft>
                <a:spcPts val="600"/>
              </a:spcAft>
            </a:pPr>
            <a:fld id="{590024A9-0184-448B-881E-CC722A916CB1}" type="slidenum">
              <a:rPr lang="en-US">
                <a:solidFill>
                  <a:srgbClr val="FFFFFF"/>
                </a:solidFill>
              </a:rPr>
              <a:pPr>
                <a:spcAft>
                  <a:spcPts val="600"/>
                </a:spcAft>
              </a:pPr>
              <a:t>5</a:t>
            </a:fld>
            <a:endParaRPr lang="en-US">
              <a:solidFill>
                <a:srgbClr val="FFFFFF"/>
              </a:solidFill>
            </a:endParaRPr>
          </a:p>
        </p:txBody>
      </p:sp>
      <p:sp>
        <p:nvSpPr>
          <p:cNvPr id="2" name="TextBox 1">
            <a:extLst>
              <a:ext uri="{FF2B5EF4-FFF2-40B4-BE49-F238E27FC236}">
                <a16:creationId xmlns:a16="http://schemas.microsoft.com/office/drawing/2014/main" id="{8D892CC6-4FBC-7AB0-9DCD-34FD575AC355}"/>
              </a:ext>
            </a:extLst>
          </p:cNvPr>
          <p:cNvSpPr txBox="1"/>
          <p:nvPr/>
        </p:nvSpPr>
        <p:spPr>
          <a:xfrm>
            <a:off x="314325" y="609601"/>
            <a:ext cx="5130632" cy="5638798"/>
          </a:xfrm>
          <a:prstGeom prst="rect">
            <a:avLst/>
          </a:prstGeom>
        </p:spPr>
        <p:txBody>
          <a:bodyPr vert="horz" lIns="91440" tIns="45720" rIns="91440" bIns="45720" rtlCol="0">
            <a:noAutofit/>
          </a:bodyPr>
          <a:lstStyle/>
          <a:p>
            <a:pPr defTabSz="457200">
              <a:spcBef>
                <a:spcPts val="1000"/>
              </a:spcBef>
              <a:buClr>
                <a:schemeClr val="bg2">
                  <a:lumMod val="40000"/>
                  <a:lumOff val="60000"/>
                </a:schemeClr>
              </a:buClr>
              <a:buSzPct val="80000"/>
            </a:pPr>
            <a:endParaRPr lang="en-US" sz="3000" dirty="0">
              <a:latin typeface="+mj-lt"/>
              <a:ea typeface="+mj-ea"/>
              <a:cs typeface="+mj-cs"/>
            </a:endParaRPr>
          </a:p>
        </p:txBody>
      </p:sp>
    </p:spTree>
    <p:extLst>
      <p:ext uri="{BB962C8B-B14F-4D97-AF65-F5344CB8AC3E}">
        <p14:creationId xmlns:p14="http://schemas.microsoft.com/office/powerpoint/2010/main" val="120429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2" name="Picture 2" descr="Parable of the Sower: The Third Soil of the Heart: The Five Thorns to Avoid  - Goodness Of God MinistriesGoodness Of God Ministries">
            <a:extLst>
              <a:ext uri="{FF2B5EF4-FFF2-40B4-BE49-F238E27FC236}">
                <a16:creationId xmlns:a16="http://schemas.microsoft.com/office/drawing/2014/main" id="{F38B87B5-5758-0A58-7636-4478213EFA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037" b="5963"/>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4113"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6748093" y="1371604"/>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F0046E68-7EA0-4F9B-7040-229F4B1691FD}"/>
              </a:ext>
            </a:extLst>
          </p:cNvPr>
          <p:cNvSpPr>
            <a:spLocks noGrp="1"/>
          </p:cNvSpPr>
          <p:nvPr>
            <p:ph idx="1"/>
          </p:nvPr>
        </p:nvSpPr>
        <p:spPr>
          <a:xfrm>
            <a:off x="7780424" y="1589405"/>
            <a:ext cx="3531684" cy="3679189"/>
          </a:xfrm>
        </p:spPr>
        <p:txBody>
          <a:bodyPr anchor="t">
            <a:normAutofit lnSpcReduction="10000"/>
          </a:bodyPr>
          <a:lstStyle/>
          <a:p>
            <a:pPr marL="0" indent="0">
              <a:buNone/>
            </a:pPr>
            <a:r>
              <a:rPr lang="en-US" sz="3500" dirty="0"/>
              <a:t>Some of the seeds ended up among thorns and weeds and the thorns choked out the plants. </a:t>
            </a:r>
          </a:p>
          <a:p>
            <a:pPr marL="514350" indent="-514350">
              <a:buAutoNum type="arabicPeriod"/>
            </a:pPr>
            <a:endParaRPr lang="en-US" sz="1600" dirty="0"/>
          </a:p>
        </p:txBody>
      </p: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697151" y="5791259"/>
            <a:ext cx="753545" cy="365125"/>
          </a:xfrm>
        </p:spPr>
        <p:txBody>
          <a:bodyPr vert="horz" lIns="91440" tIns="45720" rIns="91440" bIns="45720" rtlCol="0">
            <a:normAutofit/>
          </a:bodyPr>
          <a:lstStyle/>
          <a:p>
            <a:pPr defTabSz="457200">
              <a:spcAft>
                <a:spcPts val="600"/>
              </a:spcAft>
            </a:pPr>
            <a:fld id="{590024A9-0184-448B-881E-CC722A916CB1}" type="slidenum">
              <a:rPr lang="en-US">
                <a:solidFill>
                  <a:srgbClr val="FFFFFF"/>
                </a:solidFill>
              </a:rPr>
              <a:pPr defTabSz="457200">
                <a:spcAft>
                  <a:spcPts val="600"/>
                </a:spcAft>
              </a:pPr>
              <a:t>6</a:t>
            </a:fld>
            <a:endParaRPr lang="en-US">
              <a:solidFill>
                <a:srgbClr val="FFFFFF"/>
              </a:solidFill>
            </a:endParaRPr>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AEF58C8-18B5-5038-E2FA-9C5F149DF61B}"/>
              </a:ext>
            </a:extLst>
          </p:cNvPr>
          <p:cNvSpPr txBox="1"/>
          <p:nvPr/>
        </p:nvSpPr>
        <p:spPr>
          <a:xfrm>
            <a:off x="913795" y="357189"/>
            <a:ext cx="3559316" cy="5434012"/>
          </a:xfrm>
          <a:prstGeom prst="rect">
            <a:avLst/>
          </a:prstGeom>
        </p:spPr>
        <p:txBody>
          <a:bodyPr vert="horz" lIns="91440" tIns="45720" rIns="91440" bIns="45720" rtlCol="0" anchor="t">
            <a:normAutofit/>
          </a:bodyPr>
          <a:lstStyle/>
          <a:p>
            <a:pPr defTabSz="457200">
              <a:spcBef>
                <a:spcPct val="20000"/>
              </a:spcBef>
              <a:spcAft>
                <a:spcPts val="600"/>
              </a:spcAft>
              <a:buClr>
                <a:schemeClr val="tx2"/>
              </a:buClr>
              <a:buSzPct val="70000"/>
              <a:buFont typeface="Wingdings 2" charset="2"/>
            </a:pPr>
            <a:r>
              <a:rPr lang="en-US" sz="4000" dirty="0">
                <a:ln>
                  <a:solidFill>
                    <a:schemeClr val="bg1">
                      <a:lumMod val="75000"/>
                      <a:lumOff val="25000"/>
                      <a:alpha val="10000"/>
                    </a:schemeClr>
                  </a:solidFill>
                </a:ln>
                <a:solidFill>
                  <a:schemeClr val="tx2"/>
                </a:solidFill>
                <a:effectLst>
                  <a:outerShdw blurRad="38100" dist="38100" dir="2700000" algn="tl">
                    <a:srgbClr val="000000">
                      <a:alpha val="43137"/>
                    </a:srgbClr>
                  </a:outerShdw>
                </a:effectLst>
              </a:rPr>
              <a:t>The seeds that fell on good ground, sprang up and bared fruit one hundred-fold. </a:t>
            </a:r>
          </a:p>
        </p:txBody>
      </p:sp>
      <p:sp>
        <p:nvSpPr>
          <p:cNvPr id="5142" name="Rectangle 5141">
            <a:extLst>
              <a:ext uri="{FF2B5EF4-FFF2-40B4-BE49-F238E27FC236}">
                <a16:creationId xmlns:a16="http://schemas.microsoft.com/office/drawing/2014/main" id="{CFC29691-667A-4580-B2A5-893D467C7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965196"/>
            <a:ext cx="6581364" cy="4781641"/>
          </a:xfrm>
          <a:prstGeom prst="rect">
            <a:avLst/>
          </a:prstGeom>
          <a:solidFill>
            <a:schemeClr val="tx1"/>
          </a:solidFill>
          <a:ln w="190500">
            <a:solidFill>
              <a:schemeClr val="tx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owing the Seeds — Matthew 13:1-22">
            <a:extLst>
              <a:ext uri="{FF2B5EF4-FFF2-40B4-BE49-F238E27FC236}">
                <a16:creationId xmlns:a16="http://schemas.microsoft.com/office/drawing/2014/main" id="{924DA0A5-A7EF-DB48-6574-0FE3C816EE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765" r="9904" b="-2"/>
          <a:stretch/>
        </p:blipFill>
        <p:spPr bwMode="auto">
          <a:xfrm>
            <a:off x="4957742" y="1281535"/>
            <a:ext cx="3218902" cy="2452919"/>
          </a:xfrm>
          <a:prstGeom prst="rect">
            <a:avLst/>
          </a:prstGeom>
          <a:noFill/>
          <a:extLst>
            <a:ext uri="{909E8E84-426E-40DD-AFC4-6F175D3DCCD1}">
              <a14:hiddenFill xmlns:a14="http://schemas.microsoft.com/office/drawing/2010/main">
                <a:solidFill>
                  <a:srgbClr val="FFFFFF"/>
                </a:solidFill>
              </a14:hiddenFill>
            </a:ext>
          </a:extLst>
        </p:spPr>
      </p:pic>
      <p:sp useBgFill="1">
        <p:nvSpPr>
          <p:cNvPr id="5144" name="Rectangle 5143">
            <a:extLst>
              <a:ext uri="{FF2B5EF4-FFF2-40B4-BE49-F238E27FC236}">
                <a16:creationId xmlns:a16="http://schemas.microsoft.com/office/drawing/2014/main" id="{8F77924C-8699-45C5-A55D-597375C9D1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90057" y="1438359"/>
            <a:ext cx="2442684" cy="13172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146" name="Rectangle 5145">
            <a:extLst>
              <a:ext uri="{FF2B5EF4-FFF2-40B4-BE49-F238E27FC236}">
                <a16:creationId xmlns:a16="http://schemas.microsoft.com/office/drawing/2014/main" id="{45D5A034-355D-4A38-BD86-76850F70C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0641" y="3834965"/>
            <a:ext cx="3063955" cy="14387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24" name="Picture 4" descr="The Four Soils | Our Daily Bread Ministries">
            <a:extLst>
              <a:ext uri="{FF2B5EF4-FFF2-40B4-BE49-F238E27FC236}">
                <a16:creationId xmlns:a16="http://schemas.microsoft.com/office/drawing/2014/main" id="{2BF2C8D9-CFB3-704E-B90D-60D723FD836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63" r="36470" b="4"/>
          <a:stretch/>
        </p:blipFill>
        <p:spPr bwMode="auto">
          <a:xfrm>
            <a:off x="8290061" y="2856101"/>
            <a:ext cx="2610770" cy="2563539"/>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7D2D9DB8-6AAC-452C-8711-DA2E869FD12D}"/>
              </a:ext>
            </a:extLst>
          </p:cNvPr>
          <p:cNvSpPr>
            <a:spLocks noGrp="1"/>
          </p:cNvSpPr>
          <p:nvPr>
            <p:ph type="sldNum" sz="quarter" idx="12"/>
          </p:nvPr>
        </p:nvSpPr>
        <p:spPr>
          <a:xfrm>
            <a:off x="10514011" y="5883275"/>
            <a:ext cx="753545" cy="365125"/>
          </a:xfrm>
        </p:spPr>
        <p:txBody>
          <a:bodyPr vert="horz" lIns="91440" tIns="45720" rIns="91440" bIns="45720" rtlCol="0" anchor="ctr">
            <a:normAutofit/>
          </a:bodyPr>
          <a:lstStyle/>
          <a:p>
            <a:pPr>
              <a:spcAft>
                <a:spcPts val="600"/>
              </a:spcAft>
            </a:pPr>
            <a:fld id="{B9713C8C-8E70-45D5-AE59-23E60168254E}" type="slidenum">
              <a:rPr lang="en-US"/>
              <a:pPr>
                <a:spcAft>
                  <a:spcPts val="600"/>
                </a:spcAft>
              </a:pPr>
              <a:t>7</a:t>
            </a:fld>
            <a:endParaRPr lang="en-US"/>
          </a:p>
        </p:txBody>
      </p:sp>
      <p:sp>
        <p:nvSpPr>
          <p:cNvPr id="2" name="TextBox 1">
            <a:extLst>
              <a:ext uri="{FF2B5EF4-FFF2-40B4-BE49-F238E27FC236}">
                <a16:creationId xmlns:a16="http://schemas.microsoft.com/office/drawing/2014/main" id="{2B0DB051-23E3-15CA-918C-6DD8031F8799}"/>
              </a:ext>
            </a:extLst>
          </p:cNvPr>
          <p:cNvSpPr txBox="1"/>
          <p:nvPr/>
        </p:nvSpPr>
        <p:spPr>
          <a:xfrm>
            <a:off x="357188" y="609601"/>
            <a:ext cx="6875717" cy="6248399"/>
          </a:xfrm>
          <a:prstGeom prst="rect">
            <a:avLst/>
          </a:prstGeom>
        </p:spPr>
        <p:txBody>
          <a:bodyPr vert="horz" lIns="91440" tIns="45720" rIns="91440" bIns="45720" rtlCol="0" anchor="ctr">
            <a:normAutofit/>
          </a:bodyPr>
          <a:lstStyle/>
          <a:p>
            <a:pPr defTabSz="457200">
              <a:lnSpc>
                <a:spcPct val="90000"/>
              </a:lnSpc>
              <a:spcBef>
                <a:spcPct val="20000"/>
              </a:spcBef>
              <a:spcAft>
                <a:spcPts val="600"/>
              </a:spcAft>
              <a:buClr>
                <a:srgbClr val="E29B29"/>
              </a:buClr>
              <a:buSzPct val="70000"/>
            </a:pPr>
            <a:endParaRPr lang="en-US" sz="1100" dirty="0">
              <a:ln>
                <a:solidFill>
                  <a:schemeClr val="bg1">
                    <a:lumMod val="75000"/>
                    <a:lumOff val="25000"/>
                    <a:alpha val="10000"/>
                  </a:schemeClr>
                </a:solidFill>
              </a:ln>
              <a:solidFill>
                <a:schemeClr val="tx2"/>
              </a:solidFill>
            </a:endParaRPr>
          </a:p>
        </p:txBody>
      </p:sp>
    </p:spTree>
    <p:extLst>
      <p:ext uri="{BB962C8B-B14F-4D97-AF65-F5344CB8AC3E}">
        <p14:creationId xmlns:p14="http://schemas.microsoft.com/office/powerpoint/2010/main" val="149710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5CB840F-8E41-4CA5-B79B-25CC80AD23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D2F323E4-0470-BD78-2E39-0C4528B94296}"/>
              </a:ext>
            </a:extLst>
          </p:cNvPr>
          <p:cNvSpPr>
            <a:spLocks noGrp="1"/>
          </p:cNvSpPr>
          <p:nvPr>
            <p:ph idx="1"/>
          </p:nvPr>
        </p:nvSpPr>
        <p:spPr>
          <a:xfrm>
            <a:off x="200025" y="457200"/>
            <a:ext cx="4171950" cy="6115049"/>
          </a:xfrm>
        </p:spPr>
        <p:txBody>
          <a:bodyPr anchor="t">
            <a:noAutofit/>
          </a:bodyPr>
          <a:lstStyle/>
          <a:p>
            <a:pPr marL="36900" indent="0">
              <a:buNone/>
            </a:pPr>
            <a:r>
              <a:rPr lang="en-US" sz="3500" dirty="0">
                <a:ln>
                  <a:solidFill>
                    <a:srgbClr val="404040">
                      <a:alpha val="10000"/>
                    </a:srgbClr>
                  </a:solidFill>
                </a:ln>
                <a:solidFill>
                  <a:srgbClr val="DADADA"/>
                </a:solidFill>
              </a:rPr>
              <a:t>Jesus goes on to explain that the Seed is the word of God.   </a:t>
            </a:r>
          </a:p>
          <a:p>
            <a:pPr marL="36900" indent="0">
              <a:buNone/>
            </a:pPr>
            <a:r>
              <a:rPr lang="en-US" sz="3500" dirty="0">
                <a:ln>
                  <a:solidFill>
                    <a:srgbClr val="404040">
                      <a:alpha val="10000"/>
                    </a:srgbClr>
                  </a:solidFill>
                </a:ln>
                <a:solidFill>
                  <a:srgbClr val="DADADA"/>
                </a:solidFill>
              </a:rPr>
              <a:t>The seed landing on hard ground are the new believers that hear the word but then are tempted away by the devil (birds) so that they do not believe. </a:t>
            </a:r>
          </a:p>
        </p:txBody>
      </p:sp>
      <p:sp>
        <p:nvSpPr>
          <p:cNvPr id="13" name="Rectangle 12">
            <a:extLst>
              <a:ext uri="{FF2B5EF4-FFF2-40B4-BE49-F238E27FC236}">
                <a16:creationId xmlns:a16="http://schemas.microsoft.com/office/drawing/2014/main" id="{BEF75C5D-2BA1-43DF-A7EA-02C7DEC12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965196"/>
            <a:ext cx="6581364" cy="4781641"/>
          </a:xfrm>
          <a:prstGeom prst="rect">
            <a:avLst/>
          </a:prstGeom>
          <a:solidFill>
            <a:schemeClr val="bg1"/>
          </a:solidFill>
          <a:ln w="190500">
            <a:solidFill>
              <a:srgbClr val="FFFFFF">
                <a:alpha val="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Don't let the devil steal the seed from your heart - BibleTruths">
            <a:extLst>
              <a:ext uri="{FF2B5EF4-FFF2-40B4-BE49-F238E27FC236}">
                <a16:creationId xmlns:a16="http://schemas.microsoft.com/office/drawing/2014/main" id="{B5A842DD-9378-F465-0184-D57174B2B69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20640" y="1944053"/>
            <a:ext cx="5676236" cy="2823927"/>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2D5A24C1-3160-C118-CCF7-456079A88E2B}"/>
              </a:ext>
            </a:extLst>
          </p:cNvPr>
          <p:cNvSpPr>
            <a:spLocks noGrp="1"/>
          </p:cNvSpPr>
          <p:nvPr>
            <p:ph type="dt" sz="half" idx="10"/>
          </p:nvPr>
        </p:nvSpPr>
        <p:spPr>
          <a:xfrm>
            <a:off x="7678736" y="5883275"/>
            <a:ext cx="2743200" cy="365125"/>
          </a:xfrm>
        </p:spPr>
        <p:txBody>
          <a:bodyPr vert="horz" lIns="91440" tIns="45720" rIns="91440" bIns="45720" rtlCol="0">
            <a:normAutofit/>
          </a:bodyPr>
          <a:lstStyle/>
          <a:p>
            <a:pPr defTabSz="457200">
              <a:spcAft>
                <a:spcPts val="600"/>
              </a:spcAft>
            </a:pPr>
            <a:r>
              <a:rPr lang="en-US">
                <a:solidFill>
                  <a:srgbClr val="F2F2F2"/>
                </a:solidFill>
              </a:rPr>
              <a:t>9/3/20XX</a:t>
            </a:r>
          </a:p>
        </p:txBody>
      </p:sp>
      <p:sp>
        <p:nvSpPr>
          <p:cNvPr id="6" name="Slide Number Placeholder 5">
            <a:extLst>
              <a:ext uri="{FF2B5EF4-FFF2-40B4-BE49-F238E27FC236}">
                <a16:creationId xmlns:a16="http://schemas.microsoft.com/office/drawing/2014/main" id="{1CABF92F-0CEE-BDBF-08FF-5E709596C4E2}"/>
              </a:ext>
            </a:extLst>
          </p:cNvPr>
          <p:cNvSpPr>
            <a:spLocks noGrp="1"/>
          </p:cNvSpPr>
          <p:nvPr>
            <p:ph type="sldNum" sz="quarter" idx="12"/>
          </p:nvPr>
        </p:nvSpPr>
        <p:spPr>
          <a:xfrm>
            <a:off x="10514011" y="5883275"/>
            <a:ext cx="753545" cy="365125"/>
          </a:xfrm>
        </p:spPr>
        <p:txBody>
          <a:bodyPr vert="horz" lIns="91440" tIns="45720" rIns="91440" bIns="45720" rtlCol="0">
            <a:normAutofit/>
          </a:bodyPr>
          <a:lstStyle/>
          <a:p>
            <a:pPr defTabSz="457200">
              <a:spcAft>
                <a:spcPts val="600"/>
              </a:spcAft>
            </a:pPr>
            <a:fld id="{B9713C8C-8E70-45D5-AE59-23E60168254E}" type="slidenum">
              <a:rPr lang="en-US">
                <a:solidFill>
                  <a:srgbClr val="F2F2F2"/>
                </a:solidFill>
              </a:rPr>
              <a:pPr defTabSz="457200">
                <a:spcAft>
                  <a:spcPts val="600"/>
                </a:spcAft>
              </a:pPr>
              <a:t>8</a:t>
            </a:fld>
            <a:endParaRPr lang="en-US">
              <a:solidFill>
                <a:srgbClr val="F2F2F2"/>
              </a:solidFill>
            </a:endParaRPr>
          </a:p>
        </p:txBody>
      </p:sp>
    </p:spTree>
    <p:extLst>
      <p:ext uri="{BB962C8B-B14F-4D97-AF65-F5344CB8AC3E}">
        <p14:creationId xmlns:p14="http://schemas.microsoft.com/office/powerpoint/2010/main" val="34314606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9" name="Picture 2" descr="stylos: The Vision (3.18.22): Who are the Stony Ground Hearers?">
            <a:extLst>
              <a:ext uri="{FF2B5EF4-FFF2-40B4-BE49-F238E27FC236}">
                <a16:creationId xmlns:a16="http://schemas.microsoft.com/office/drawing/2014/main" id="{E016533E-7C84-5BFD-FD09-0E294B1FEAC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89" r="5977"/>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7180"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8536" y="1371603"/>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3085D0F8-DB3A-B20D-BBF0-0E4BD04B5C07}"/>
              </a:ext>
            </a:extLst>
          </p:cNvPr>
          <p:cNvSpPr>
            <a:spLocks noGrp="1"/>
          </p:cNvSpPr>
          <p:nvPr>
            <p:ph idx="1"/>
          </p:nvPr>
        </p:nvSpPr>
        <p:spPr>
          <a:xfrm>
            <a:off x="913796" y="1282437"/>
            <a:ext cx="3531684" cy="4508822"/>
          </a:xfrm>
        </p:spPr>
        <p:txBody>
          <a:bodyPr anchor="t">
            <a:noAutofit/>
          </a:bodyPr>
          <a:lstStyle/>
          <a:p>
            <a:pPr marL="36900" indent="0">
              <a:buClr>
                <a:srgbClr val="DDAD5F"/>
              </a:buClr>
              <a:buNone/>
            </a:pPr>
            <a:r>
              <a:rPr lang="en-US" sz="3000" b="0" i="0" dirty="0">
                <a:effectLst/>
              </a:rPr>
              <a:t>The Seed landing on the rock, these people hear the word of God, and receive the Joy but have no roots and at the first trial they fall away and wither. </a:t>
            </a:r>
            <a:endParaRPr lang="en-US" sz="3000" dirty="0"/>
          </a:p>
        </p:txBody>
      </p:sp>
      <p:sp>
        <p:nvSpPr>
          <p:cNvPr id="5" name="Footer Placeholder 4">
            <a:extLst>
              <a:ext uri="{FF2B5EF4-FFF2-40B4-BE49-F238E27FC236}">
                <a16:creationId xmlns:a16="http://schemas.microsoft.com/office/drawing/2014/main" id="{7A647E07-2A87-EA56-F6AE-3E5DCCEF5B41}"/>
              </a:ext>
            </a:extLst>
          </p:cNvPr>
          <p:cNvSpPr>
            <a:spLocks noGrp="1"/>
          </p:cNvSpPr>
          <p:nvPr>
            <p:ph type="ftr" sz="quarter" idx="11"/>
          </p:nvPr>
        </p:nvSpPr>
        <p:spPr>
          <a:xfrm>
            <a:off x="913796" y="5791259"/>
            <a:ext cx="3596420" cy="365125"/>
          </a:xfrm>
        </p:spPr>
        <p:txBody>
          <a:bodyPr>
            <a:normAutofit/>
          </a:bodyPr>
          <a:lstStyle/>
          <a:p>
            <a:pPr>
              <a:spcAft>
                <a:spcPts val="600"/>
              </a:spcAft>
            </a:pPr>
            <a:r>
              <a:rPr lang="en-US"/>
              <a:t>Presentation Title</a:t>
            </a:r>
          </a:p>
        </p:txBody>
      </p:sp>
      <p:sp>
        <p:nvSpPr>
          <p:cNvPr id="4" name="Date Placeholder 3">
            <a:extLst>
              <a:ext uri="{FF2B5EF4-FFF2-40B4-BE49-F238E27FC236}">
                <a16:creationId xmlns:a16="http://schemas.microsoft.com/office/drawing/2014/main" id="{F683E6D8-AEF1-CB84-6D30-A9DA51B00091}"/>
              </a:ext>
            </a:extLst>
          </p:cNvPr>
          <p:cNvSpPr>
            <a:spLocks noGrp="1"/>
          </p:cNvSpPr>
          <p:nvPr>
            <p:ph type="dt" sz="half" idx="10"/>
          </p:nvPr>
        </p:nvSpPr>
        <p:spPr>
          <a:xfrm>
            <a:off x="7678736" y="5883275"/>
            <a:ext cx="2743200" cy="365125"/>
          </a:xfrm>
        </p:spPr>
        <p:txBody>
          <a:bodyPr>
            <a:normAutofit/>
          </a:bodyPr>
          <a:lstStyle/>
          <a:p>
            <a:pPr>
              <a:spcAft>
                <a:spcPts val="600"/>
              </a:spcAft>
            </a:pPr>
            <a:r>
              <a:rPr lang="en-US">
                <a:solidFill>
                  <a:srgbClr val="FFFFFF"/>
                </a:solidFill>
              </a:rPr>
              <a:t>9/3/20XX</a:t>
            </a:r>
          </a:p>
        </p:txBody>
      </p:sp>
      <p:sp>
        <p:nvSpPr>
          <p:cNvPr id="6" name="Slide Number Placeholder 5">
            <a:extLst>
              <a:ext uri="{FF2B5EF4-FFF2-40B4-BE49-F238E27FC236}">
                <a16:creationId xmlns:a16="http://schemas.microsoft.com/office/drawing/2014/main" id="{E9AC4E96-58DF-D159-0D71-F063410DD433}"/>
              </a:ext>
            </a:extLst>
          </p:cNvPr>
          <p:cNvSpPr>
            <a:spLocks noGrp="1"/>
          </p:cNvSpPr>
          <p:nvPr>
            <p:ph type="sldNum" sz="quarter" idx="12"/>
          </p:nvPr>
        </p:nvSpPr>
        <p:spPr>
          <a:xfrm>
            <a:off x="10514011" y="5883275"/>
            <a:ext cx="753545" cy="365125"/>
          </a:xfrm>
        </p:spPr>
        <p:txBody>
          <a:bodyPr>
            <a:normAutofit/>
          </a:bodyPr>
          <a:lstStyle/>
          <a:p>
            <a:pPr>
              <a:spcAft>
                <a:spcPts val="600"/>
              </a:spcAft>
            </a:pPr>
            <a:fld id="{B9713C8C-8E70-45D5-AE59-23E60168254E}" type="slidenum">
              <a:rPr lang="en-US">
                <a:solidFill>
                  <a:srgbClr val="FFFFFF"/>
                </a:solidFill>
              </a:rPr>
              <a:pPr>
                <a:spcAft>
                  <a:spcPts val="600"/>
                </a:spcAft>
              </a:pPr>
              <a:t>9</a:t>
            </a:fld>
            <a:endParaRPr lang="en-US">
              <a:solidFill>
                <a:srgbClr val="FFFFFF"/>
              </a:solidFill>
            </a:endParaRPr>
          </a:p>
        </p:txBody>
      </p:sp>
    </p:spTree>
    <p:extLst>
      <p:ext uri="{BB962C8B-B14F-4D97-AF65-F5344CB8AC3E}">
        <p14:creationId xmlns:p14="http://schemas.microsoft.com/office/powerpoint/2010/main" val="266775359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4724</TotalTime>
  <Words>545</Words>
  <Application>Microsoft Office PowerPoint</Application>
  <PresentationFormat>Widescreen</PresentationFormat>
  <Paragraphs>54</Paragraphs>
  <Slides>13</Slides>
  <Notes>0</Notes>
  <HiddenSlides>0</HiddenSlides>
  <MMClips>2</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Arial</vt:lpstr>
      <vt:lpstr>Calibri</vt:lpstr>
      <vt:lpstr>Calisto MT</vt:lpstr>
      <vt:lpstr>Century Gothic</vt:lpstr>
      <vt:lpstr>Elephant</vt:lpstr>
      <vt:lpstr>Wingdings 2</vt:lpstr>
      <vt:lpstr>Brush</vt:lpstr>
      <vt:lpstr>Slate</vt:lpstr>
      <vt:lpstr>The Sower and the Seeds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the parable tell us?</vt:lpstr>
      <vt:lpstr>The Sower and the Seed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cp:lastModifiedBy>
  <cp:revision>97</cp:revision>
  <dcterms:created xsi:type="dcterms:W3CDTF">2022-10-11T17:47:16Z</dcterms:created>
  <dcterms:modified xsi:type="dcterms:W3CDTF">2024-01-13T15:46:23Z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