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737"/>
  </p:normalViewPr>
  <p:slideViewPr>
    <p:cSldViewPr snapToGrid="0" snapToObjects="1">
      <p:cViewPr varScale="1">
        <p:scale>
          <a:sx n="90" d="100"/>
          <a:sy n="90" d="100"/>
        </p:scale>
        <p:origin x="23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/>
              <a:t>1/8/20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/>
              <a:t>1/8/20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pPr/>
              <a:t>1/8/20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2CB37-1292-2045-95E1-43E501E5A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737" y="269897"/>
            <a:ext cx="8185572" cy="1646302"/>
          </a:xfrm>
        </p:spPr>
        <p:txBody>
          <a:bodyPr/>
          <a:lstStyle/>
          <a:p>
            <a:pPr algn="ctr"/>
            <a:r>
              <a:rPr lang="en-US" dirty="0"/>
              <a:t>Overview</a:t>
            </a:r>
            <a:br>
              <a:rPr lang="en-US" dirty="0"/>
            </a:br>
            <a:r>
              <a:rPr lang="en-US" dirty="0"/>
              <a:t>What is Anglicanism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89B012-6739-F84E-BA75-E96A7B829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2736" y="1916199"/>
            <a:ext cx="8185573" cy="4210281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dirty="0"/>
          </a:p>
          <a:p>
            <a:pPr algn="ctr"/>
            <a:r>
              <a:rPr lang="en-US" sz="3200" dirty="0"/>
              <a:t>History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Polity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Theology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Common Prayer</a:t>
            </a:r>
          </a:p>
        </p:txBody>
      </p:sp>
    </p:spTree>
    <p:extLst>
      <p:ext uri="{BB962C8B-B14F-4D97-AF65-F5344CB8AC3E}">
        <p14:creationId xmlns:p14="http://schemas.microsoft.com/office/powerpoint/2010/main" val="2402706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25FE4-1977-CF4C-81EE-F286EFA86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46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E77D2-DA09-2341-98F3-5A554FB92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3060"/>
            <a:ext cx="8596668" cy="3880773"/>
          </a:xfrm>
        </p:spPr>
        <p:txBody>
          <a:bodyPr>
            <a:noAutofit/>
          </a:bodyPr>
          <a:lstStyle/>
          <a:p>
            <a:r>
              <a:rPr lang="en-US" sz="2800" dirty="0"/>
              <a:t>Ancient – Joseph of Arimithea and the Tin Trade</a:t>
            </a:r>
          </a:p>
          <a:p>
            <a:r>
              <a:rPr lang="en-US" sz="2800" dirty="0"/>
              <a:t>Occasionally occupied by Roman interests</a:t>
            </a:r>
          </a:p>
          <a:p>
            <a:r>
              <a:rPr lang="en-US" sz="2800" dirty="0"/>
              <a:t>Retained a character that was both Catholic and Protestant</a:t>
            </a:r>
          </a:p>
          <a:p>
            <a:pPr lvl="1"/>
            <a:r>
              <a:rPr lang="en-US" sz="2000" dirty="0"/>
              <a:t>Henry the VIII was given defender of the Faith by the Pope</a:t>
            </a:r>
          </a:p>
          <a:p>
            <a:pPr lvl="1"/>
            <a:r>
              <a:rPr lang="en-US" sz="2000" dirty="0"/>
              <a:t>He write the definitive defense against Martin Luther</a:t>
            </a:r>
          </a:p>
          <a:p>
            <a:r>
              <a:rPr lang="en-US" sz="2800" dirty="0"/>
              <a:t>The Anglican Church is a by-product of the Magna Carta</a:t>
            </a:r>
          </a:p>
        </p:txBody>
      </p:sp>
    </p:spTree>
    <p:extLst>
      <p:ext uri="{BB962C8B-B14F-4D97-AF65-F5344CB8AC3E}">
        <p14:creationId xmlns:p14="http://schemas.microsoft.com/office/powerpoint/2010/main" val="4946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0C523-0270-814D-8F10-F4492A7C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/>
              <a:t>History</a:t>
            </a:r>
            <a:br>
              <a:rPr lang="en-US" sz="4800" dirty="0"/>
            </a:br>
            <a:r>
              <a:rPr lang="en-US" sz="4800" dirty="0"/>
              <a:t>in America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3EF2B-8FEB-6B42-950C-B9197CD68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Couldn’t have a Church with allegiance to the King we just overthrew</a:t>
            </a:r>
          </a:p>
          <a:p>
            <a:endParaRPr lang="en-US" dirty="0"/>
          </a:p>
          <a:p>
            <a:r>
              <a:rPr lang="en-US" dirty="0"/>
              <a:t>The King wouldn’t let the English Bishops Ordain</a:t>
            </a:r>
          </a:p>
          <a:p>
            <a:endParaRPr lang="en-US" dirty="0"/>
          </a:p>
          <a:p>
            <a:r>
              <a:rPr lang="en-US" dirty="0"/>
              <a:t>American Church received Episcopal Ordination from the Church of Scotland</a:t>
            </a:r>
          </a:p>
          <a:p>
            <a:pPr lvl="1"/>
            <a:r>
              <a:rPr lang="en-US" dirty="0"/>
              <a:t>My enemy’s enemy is my friend</a:t>
            </a:r>
          </a:p>
          <a:p>
            <a:endParaRPr lang="en-US" dirty="0"/>
          </a:p>
          <a:p>
            <a:r>
              <a:rPr lang="en-US" dirty="0"/>
              <a:t>Affirmation of St. Louis</a:t>
            </a:r>
          </a:p>
          <a:p>
            <a:pPr lvl="1"/>
            <a:r>
              <a:rPr lang="en-US" dirty="0"/>
              <a:t>Retain an Orthodox sacramental Life</a:t>
            </a:r>
          </a:p>
          <a:p>
            <a:pPr lvl="1"/>
            <a:r>
              <a:rPr lang="en-US" dirty="0"/>
              <a:t>Authority of Scripture preserved</a:t>
            </a:r>
          </a:p>
          <a:p>
            <a:pPr lvl="1"/>
            <a:r>
              <a:rPr lang="en-US" dirty="0"/>
              <a:t>Property inalienable rights reserved to the Laity  </a:t>
            </a:r>
          </a:p>
          <a:p>
            <a:endParaRPr lang="en-US" dirty="0"/>
          </a:p>
          <a:p>
            <a:r>
              <a:rPr lang="en-US" dirty="0"/>
              <a:t>Where we stand with Alphabet soup and TAC</a:t>
            </a:r>
          </a:p>
        </p:txBody>
      </p:sp>
    </p:spTree>
    <p:extLst>
      <p:ext uri="{BB962C8B-B14F-4D97-AF65-F5344CB8AC3E}">
        <p14:creationId xmlns:p14="http://schemas.microsoft.com/office/powerpoint/2010/main" val="8471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4FA4-5E7E-784B-86C9-88F62857E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Polity</a:t>
            </a:r>
            <a:br>
              <a:rPr lang="en-US" dirty="0"/>
            </a:br>
            <a:r>
              <a:rPr lang="en-US" dirty="0"/>
              <a:t>How the Church Is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058EB-EEEE-2341-89F7-EDC7B8D84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Based on English Common Law rather than Imperial Law </a:t>
            </a:r>
          </a:p>
          <a:p>
            <a:r>
              <a:rPr lang="en-US" sz="2400" dirty="0"/>
              <a:t>Interpretation over definition</a:t>
            </a:r>
          </a:p>
          <a:p>
            <a:pPr lvl="1"/>
            <a:r>
              <a:rPr lang="en-US" sz="2000" dirty="0"/>
              <a:t>Precedent rather than unchangeable</a:t>
            </a:r>
          </a:p>
          <a:p>
            <a:r>
              <a:rPr lang="en-US" sz="2400" dirty="0"/>
              <a:t>Broad spectrum of Worship</a:t>
            </a:r>
          </a:p>
          <a:p>
            <a:r>
              <a:rPr lang="en-US" sz="2400" dirty="0"/>
              <a:t>Based on Reconciliation rather than Condemnation</a:t>
            </a:r>
          </a:p>
          <a:p>
            <a:r>
              <a:rPr lang="en-US" sz="2400" dirty="0"/>
              <a:t>Freedom to address personal situations and moral dilemmas</a:t>
            </a:r>
          </a:p>
          <a:p>
            <a:r>
              <a:rPr lang="en-US" sz="2400" dirty="0"/>
              <a:t>Non- Exclusive and Inclusive</a:t>
            </a:r>
          </a:p>
        </p:txBody>
      </p:sp>
    </p:spTree>
    <p:extLst>
      <p:ext uri="{BB962C8B-B14F-4D97-AF65-F5344CB8AC3E}">
        <p14:creationId xmlns:p14="http://schemas.microsoft.com/office/powerpoint/2010/main" val="171468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6A85B-0F27-E84A-AD6F-926F2808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4875"/>
          </a:xfrm>
        </p:spPr>
        <p:txBody>
          <a:bodyPr/>
          <a:lstStyle/>
          <a:p>
            <a:pPr algn="ctr"/>
            <a:r>
              <a:rPr lang="en-US" dirty="0"/>
              <a:t>Theology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32889-900A-794F-AF45-0202AF82D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Why the</a:t>
            </a:r>
          </a:p>
          <a:p>
            <a:pPr algn="ctr"/>
            <a:r>
              <a:rPr lang="en-US" sz="5400" dirty="0"/>
              <a:t> Little “C “</a:t>
            </a:r>
          </a:p>
          <a:p>
            <a:pPr algn="ctr"/>
            <a:r>
              <a:rPr lang="en-US" sz="5400" dirty="0"/>
              <a:t>is Bigger than the </a:t>
            </a:r>
          </a:p>
          <a:p>
            <a:pPr algn="ctr"/>
            <a:r>
              <a:rPr lang="en-US" sz="5400" dirty="0"/>
              <a:t>Big “C”</a:t>
            </a:r>
          </a:p>
        </p:txBody>
      </p:sp>
    </p:spTree>
    <p:extLst>
      <p:ext uri="{BB962C8B-B14F-4D97-AF65-F5344CB8AC3E}">
        <p14:creationId xmlns:p14="http://schemas.microsoft.com/office/powerpoint/2010/main" val="1249268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854E8-24F4-BB43-B137-6795B0614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005" y="581025"/>
            <a:ext cx="8596668" cy="890588"/>
          </a:xfrm>
        </p:spPr>
        <p:txBody>
          <a:bodyPr/>
          <a:lstStyle/>
          <a:p>
            <a:pPr algn="ctr"/>
            <a:r>
              <a:rPr lang="en-US" dirty="0"/>
              <a:t>Theology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FB6D9-9800-8646-8409-B52C18298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005" y="1488613"/>
            <a:ext cx="8596668" cy="4483562"/>
          </a:xfrm>
        </p:spPr>
        <p:txBody>
          <a:bodyPr>
            <a:normAutofit fontScale="92500"/>
          </a:bodyPr>
          <a:lstStyle/>
          <a:p>
            <a:r>
              <a:rPr lang="en-US" dirty="0"/>
              <a:t>Council of </a:t>
            </a:r>
            <a:r>
              <a:rPr lang="en-US" dirty="0" err="1"/>
              <a:t>Nicea</a:t>
            </a:r>
            <a:r>
              <a:rPr lang="en-US" dirty="0"/>
              <a:t> - Creed What was believed by all people, all time in all places</a:t>
            </a:r>
          </a:p>
          <a:p>
            <a:r>
              <a:rPr lang="en-US" dirty="0"/>
              <a:t>All that is necessary for Salvation in the Bible and Sacraments</a:t>
            </a:r>
          </a:p>
          <a:p>
            <a:pPr lvl="1"/>
            <a:r>
              <a:rPr lang="en-US" dirty="0"/>
              <a:t>Why necessarily “and  sacraments”</a:t>
            </a:r>
          </a:p>
          <a:p>
            <a:r>
              <a:rPr lang="en-US" dirty="0"/>
              <a:t>Sacramental Life</a:t>
            </a:r>
          </a:p>
          <a:p>
            <a:r>
              <a:rPr lang="en-US" dirty="0"/>
              <a:t>2 sacraments and 5 “so called” sacraments</a:t>
            </a:r>
          </a:p>
          <a:p>
            <a:r>
              <a:rPr lang="en-US" dirty="0"/>
              <a:t>3 Legged Stool and Via Media</a:t>
            </a:r>
          </a:p>
          <a:p>
            <a:pPr lvl="1"/>
            <a:r>
              <a:rPr lang="en-US" dirty="0"/>
              <a:t>Tradition, Reason &amp; Scripture</a:t>
            </a:r>
          </a:p>
          <a:p>
            <a:pPr lvl="1"/>
            <a:r>
              <a:rPr lang="en-US" dirty="0"/>
              <a:t>The Middle Way  Not compromise, but Moderate</a:t>
            </a:r>
          </a:p>
          <a:p>
            <a:r>
              <a:rPr lang="en-US" dirty="0"/>
              <a:t>Pieties, Creedal Statements and Traditions</a:t>
            </a:r>
          </a:p>
          <a:p>
            <a:pPr lvl="1"/>
            <a:r>
              <a:rPr lang="en-US" dirty="0"/>
              <a:t>Applied to Infallibility, Immaculate Conception, Real Presence, Ever Virgin, Saints</a:t>
            </a:r>
          </a:p>
          <a:p>
            <a:pPr lvl="1"/>
            <a:r>
              <a:rPr lang="en-US" dirty="0"/>
              <a:t>Personal or group piety rather than catholic belief</a:t>
            </a:r>
          </a:p>
          <a:p>
            <a:pPr lvl="1"/>
            <a:r>
              <a:rPr lang="en-US" dirty="0"/>
              <a:t>Protection from too stringent and too loose interpretations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8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4CA7-3D2C-194B-BD01-787F037C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480954" cy="847725"/>
          </a:xfrm>
        </p:spPr>
        <p:txBody>
          <a:bodyPr/>
          <a:lstStyle/>
          <a:p>
            <a:pPr algn="ctr"/>
            <a:r>
              <a:rPr lang="en-US" dirty="0"/>
              <a:t>Common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FFD2D-2445-A245-8EBD-2BD9EEC5F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709554" cy="45550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Responsibility for Prayer is held by the Community</a:t>
            </a:r>
          </a:p>
          <a:p>
            <a:pPr lvl="1"/>
            <a:r>
              <a:rPr lang="en-US" sz="2200" dirty="0"/>
              <a:t>Clergy and people</a:t>
            </a:r>
          </a:p>
          <a:p>
            <a:pPr lvl="1"/>
            <a:r>
              <a:rPr lang="en-US" sz="2200" dirty="0"/>
              <a:t>Common prayer, not lowly but held in Communion</a:t>
            </a:r>
          </a:p>
          <a:p>
            <a:r>
              <a:rPr lang="en-US" sz="2400" dirty="0"/>
              <a:t>Elizabethan Compromise and the 1662</a:t>
            </a:r>
          </a:p>
          <a:p>
            <a:r>
              <a:rPr lang="en-US" sz="2400" dirty="0"/>
              <a:t>Alternative to religious wars on the Continent</a:t>
            </a:r>
          </a:p>
          <a:p>
            <a:r>
              <a:rPr lang="en-US" sz="2400" dirty="0"/>
              <a:t>Thomas Cranmer  2</a:t>
            </a:r>
            <a:r>
              <a:rPr lang="en-US" sz="2400" baseline="30000" dirty="0"/>
              <a:t>nd</a:t>
            </a:r>
            <a:r>
              <a:rPr lang="en-US" sz="2400" dirty="0"/>
              <a:t> to Shakespeare but closest to God</a:t>
            </a:r>
          </a:p>
          <a:p>
            <a:r>
              <a:rPr lang="en-US" sz="2400" dirty="0"/>
              <a:t>Book of Common Prayer as an extension of Scripture 80%+</a:t>
            </a:r>
          </a:p>
          <a:p>
            <a:r>
              <a:rPr lang="en-US" sz="2400" dirty="0"/>
              <a:t>Daily Life and Sacramental Seasons</a:t>
            </a:r>
          </a:p>
          <a:p>
            <a:pPr lvl="1"/>
            <a:r>
              <a:rPr lang="en-US" sz="2200" dirty="0"/>
              <a:t>Morning and Evening Prayer</a:t>
            </a:r>
          </a:p>
          <a:p>
            <a:pPr lvl="1"/>
            <a:r>
              <a:rPr lang="en-US" sz="2200" dirty="0"/>
              <a:t>Birth to death; Advent to Trinity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603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3AB52-283A-6745-97D7-C389E11C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1928 Book of Common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CE050-5CFB-D542-8D4A-A6BEDC9F3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1662 of England as the Gold Standard</a:t>
            </a:r>
          </a:p>
          <a:p>
            <a:r>
              <a:rPr lang="en-US" sz="2400" dirty="0"/>
              <a:t>All local BCP’s based on it</a:t>
            </a:r>
          </a:p>
          <a:p>
            <a:r>
              <a:rPr lang="en-US" sz="2400" dirty="0"/>
              <a:t>Americanized in the 1928 Prayer Book</a:t>
            </a:r>
          </a:p>
          <a:p>
            <a:r>
              <a:rPr lang="en-US" sz="2400" dirty="0"/>
              <a:t>Biblically based</a:t>
            </a:r>
          </a:p>
          <a:p>
            <a:r>
              <a:rPr lang="en-US" sz="2400" dirty="0"/>
              <a:t>Morally Orthodox</a:t>
            </a:r>
          </a:p>
          <a:p>
            <a:r>
              <a:rPr lang="en-US" sz="2400" dirty="0"/>
              <a:t>Orthodox in language</a:t>
            </a:r>
          </a:p>
          <a:p>
            <a:r>
              <a:rPr lang="en-US" sz="2400" dirty="0"/>
              <a:t>A guard against relative morality and presumption</a:t>
            </a:r>
          </a:p>
          <a:p>
            <a:r>
              <a:rPr lang="en-US" sz="2400" dirty="0"/>
              <a:t>The Basis of Anglican parishes</a:t>
            </a:r>
          </a:p>
        </p:txBody>
      </p:sp>
    </p:spTree>
    <p:extLst>
      <p:ext uri="{BB962C8B-B14F-4D97-AF65-F5344CB8AC3E}">
        <p14:creationId xmlns:p14="http://schemas.microsoft.com/office/powerpoint/2010/main" val="29191086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408</Words>
  <Application>Microsoft Macintosh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Overview What is Anglicanism</vt:lpstr>
      <vt:lpstr>History</vt:lpstr>
      <vt:lpstr>History in America</vt:lpstr>
      <vt:lpstr>Polity How the Church Is Run</vt:lpstr>
      <vt:lpstr>Theology</vt:lpstr>
      <vt:lpstr>Theology</vt:lpstr>
      <vt:lpstr>Common Prayer</vt:lpstr>
      <vt:lpstr>1928 Book of Common 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What is Anglicanism</dc:title>
  <dc:creator>Michael Kerouac</dc:creator>
  <cp:lastModifiedBy>Michael Kerouac</cp:lastModifiedBy>
  <cp:revision>6</cp:revision>
  <dcterms:created xsi:type="dcterms:W3CDTF">2020-01-08T22:19:11Z</dcterms:created>
  <dcterms:modified xsi:type="dcterms:W3CDTF">2020-01-08T23:24:12Z</dcterms:modified>
</cp:coreProperties>
</file>