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884" r:id="rId5"/>
  </p:sldMasterIdLst>
  <p:notesMasterIdLst>
    <p:notesMasterId r:id="rId16"/>
  </p:notesMasterIdLst>
  <p:sldIdLst>
    <p:sldId id="401" r:id="rId6"/>
    <p:sldId id="403" r:id="rId7"/>
    <p:sldId id="402" r:id="rId8"/>
    <p:sldId id="404" r:id="rId9"/>
    <p:sldId id="411" r:id="rId10"/>
    <p:sldId id="396" r:id="rId11"/>
    <p:sldId id="397" r:id="rId12"/>
    <p:sldId id="412" r:id="rId13"/>
    <p:sldId id="413" r:id="rId14"/>
    <p:sldId id="40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6208" autoAdjust="0"/>
  </p:normalViewPr>
  <p:slideViewPr>
    <p:cSldViewPr snapToGrid="0">
      <p:cViewPr varScale="1">
        <p:scale>
          <a:sx n="72" d="100"/>
          <a:sy n="72" d="100"/>
        </p:scale>
        <p:origin x="606" y="66"/>
      </p:cViewPr>
      <p:guideLst>
        <p:guide orient="horz" pos="2160"/>
        <p:guide pos="672"/>
        <p:guide pos="7008"/>
        <p:guide orient="horz" pos="1824"/>
      </p:guideLst>
    </p:cSldViewPr>
  </p:slideViewPr>
  <p:notesTextViewPr>
    <p:cViewPr>
      <p:scale>
        <a:sx n="3" d="2"/>
        <a:sy n="3" d="2"/>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7" name="Freeform: Shape 6" descr="Tag=AccentColor&#10;Flavor=Light&#10;Target=Fill">
            <a:extLst>
              <a:ext uri="{FF2B5EF4-FFF2-40B4-BE49-F238E27FC236}">
                <a16:creationId xmlns:a16="http://schemas.microsoft.com/office/drawing/2014/main" id="{72142473-B766-1D60-BEF3-EDA59C450AAF}"/>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221990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8207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115859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218839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547257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52512549"/>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endParaRPr lang="en-US" dirty="0"/>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6488845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438902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7062935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43864587"/>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222364882"/>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49370838"/>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88988962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093605822"/>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236890888"/>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708931471"/>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57611935"/>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182794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7541834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438725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r>
              <a:rPr lang="en-US"/>
              <a:t>9/3/20XX</a:t>
            </a:r>
            <a:endParaRPr lang="en-US" dirty="0"/>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r>
              <a:rPr lang="en-US"/>
              <a:t>Presentation Title</a:t>
            </a:r>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2969257323"/>
      </p:ext>
    </p:extLst>
  </p:cSld>
  <p:clrMap bg1="dk1" tx1="lt1" bg2="dk2" tx2="lt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 id="2147483898" r:id="rId14"/>
    <p:sldLayoutId id="2147483899" r:id="rId15"/>
    <p:sldLayoutId id="2147483900" r:id="rId16"/>
    <p:sldLayoutId id="2147483901" r:id="rId17"/>
    <p:sldLayoutId id="2147483902" r:id="rId18"/>
    <p:sldLayoutId id="2147483903" r:id="rId19"/>
    <p:sldLayoutId id="2147483771" r:id="rId20"/>
  </p:sldLayoutIdLst>
  <p:hf hdr="0"/>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6.jpe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34.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8.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8.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 name="Picture 4" descr="Aqua and green fractal background like floral petal">
            <a:extLst>
              <a:ext uri="{FF2B5EF4-FFF2-40B4-BE49-F238E27FC236}">
                <a16:creationId xmlns:a16="http://schemas.microsoft.com/office/drawing/2014/main" id="{A41E2589-BFC0-995C-1E38-CD36F172868E}"/>
              </a:ext>
            </a:extLst>
          </p:cNvPr>
          <p:cNvPicPr>
            <a:picLocks noChangeAspect="1"/>
          </p:cNvPicPr>
          <p:nvPr/>
        </p:nvPicPr>
        <p:blipFill rotWithShape="1">
          <a:blip r:embed="rId5">
            <a:duotone>
              <a:prstClr val="black"/>
              <a:schemeClr val="accent5">
                <a:tint val="45000"/>
                <a:satMod val="400000"/>
              </a:schemeClr>
            </a:duotone>
            <a:alphaModFix amt="25000"/>
          </a:blip>
          <a:srcRect t="24997" b="3"/>
          <a:stretch/>
        </p:blipFill>
        <p:spPr>
          <a:xfrm>
            <a:off x="1" y="0"/>
            <a:ext cx="12192000" cy="6858000"/>
          </a:xfrm>
          <a:prstGeom prst="rect">
            <a:avLst/>
          </a:prstGeom>
        </p:spPr>
      </p:pic>
      <p:sp>
        <p:nvSpPr>
          <p:cNvPr id="2" name="Title 1">
            <a:extLst>
              <a:ext uri="{FF2B5EF4-FFF2-40B4-BE49-F238E27FC236}">
                <a16:creationId xmlns:a16="http://schemas.microsoft.com/office/drawing/2014/main" id="{B138CF5B-E8DE-48F3-9581-51BBEC47AE73}"/>
              </a:ext>
            </a:extLst>
          </p:cNvPr>
          <p:cNvSpPr>
            <a:spLocks noGrp="1"/>
          </p:cNvSpPr>
          <p:nvPr>
            <p:ph type="ctrTitle"/>
          </p:nvPr>
        </p:nvSpPr>
        <p:spPr/>
        <p:txBody>
          <a:bodyPr>
            <a:normAutofit/>
          </a:bodyPr>
          <a:lstStyle/>
          <a:p>
            <a:r>
              <a:rPr lang="en-US" dirty="0"/>
              <a:t>The Vineyard and the Workers</a:t>
            </a:r>
          </a:p>
        </p:txBody>
      </p:sp>
      <p:sp>
        <p:nvSpPr>
          <p:cNvPr id="3" name="Subtitle 2">
            <a:extLst>
              <a:ext uri="{FF2B5EF4-FFF2-40B4-BE49-F238E27FC236}">
                <a16:creationId xmlns:a16="http://schemas.microsoft.com/office/drawing/2014/main" id="{EF5D29EF-CFED-41EF-9138-BE844655F339}"/>
              </a:ext>
            </a:extLst>
          </p:cNvPr>
          <p:cNvSpPr>
            <a:spLocks noGrp="1"/>
          </p:cNvSpPr>
          <p:nvPr>
            <p:ph type="subTitle" idx="1"/>
          </p:nvPr>
        </p:nvSpPr>
        <p:spPr/>
        <p:txBody>
          <a:bodyPr>
            <a:normAutofit/>
          </a:bodyPr>
          <a:lstStyle/>
          <a:p>
            <a:r>
              <a:rPr lang="en-US" sz="3000" b="1" dirty="0"/>
              <a:t>PARABLES OF JESUS</a:t>
            </a:r>
          </a:p>
        </p:txBody>
      </p:sp>
      <p:pic>
        <p:nvPicPr>
          <p:cNvPr id="16" name="christian-piano-music-143489">
            <a:hlinkClick r:id="" action="ppaction://media"/>
            <a:extLst>
              <a:ext uri="{FF2B5EF4-FFF2-40B4-BE49-F238E27FC236}">
                <a16:creationId xmlns:a16="http://schemas.microsoft.com/office/drawing/2014/main" id="{A212FECA-ED9F-BA12-A520-2B6C74B03A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14992" y="5761383"/>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0" presetClass="entr" presetSubtype="0" fill="hold" grpId="0" nodeType="withEffect">
                                  <p:stCondLst>
                                    <p:cond delay="1500"/>
                                  </p:stCondLst>
                                  <p:iterate>
                                    <p:tmPct val="10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700"/>
                                        <p:tgtEl>
                                          <p:spTgt spid="3">
                                            <p:txEl>
                                              <p:pRg st="0" end="0"/>
                                            </p:txEl>
                                          </p:spTgt>
                                        </p:tgtEl>
                                      </p:cBhvr>
                                    </p:animEffect>
                                  </p:childTnLst>
                                </p:cTn>
                              </p:par>
                              <p:par>
                                <p:cTn id="10" presetID="10" presetClass="entr" presetSubtype="0" fill="hold" grpId="0" nodeType="withEffect">
                                  <p:stCondLst>
                                    <p:cond delay="1000"/>
                                  </p:stCondLst>
                                  <p:iterate>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3" repeatCount="indefinite" fill="remove" display="0">
                  <p:stCondLst>
                    <p:cond delay="indefinite"/>
                  </p:stCondLst>
                  <p:endCondLst>
                    <p:cond evt="onStopAudio" delay="0">
                      <p:tgtEl>
                        <p:sldTgt/>
                      </p:tgtEl>
                    </p:cond>
                  </p:endCondLst>
                </p:cTn>
                <p:tgtEl>
                  <p:spTgt spid="16"/>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p:txBody>
          <a:bodyPr/>
          <a:lstStyle/>
          <a:p>
            <a:r>
              <a:rPr lang="en-US" dirty="0"/>
              <a:t>The Vineyard and the Workers</a:t>
            </a:r>
          </a:p>
        </p:txBody>
      </p:sp>
      <p:sp>
        <p:nvSpPr>
          <p:cNvPr id="5" name="Text Placeholder 4">
            <a:extLst>
              <a:ext uri="{FF2B5EF4-FFF2-40B4-BE49-F238E27FC236}">
                <a16:creationId xmlns:a16="http://schemas.microsoft.com/office/drawing/2014/main" id="{BCDB3C5E-E520-4B9D-8574-178AD4C9F286}"/>
              </a:ext>
            </a:extLst>
          </p:cNvPr>
          <p:cNvSpPr>
            <a:spLocks noGrp="1"/>
          </p:cNvSpPr>
          <p:nvPr>
            <p:ph type="body" sz="quarter" idx="13"/>
          </p:nvPr>
        </p:nvSpPr>
        <p:spPr>
          <a:xfrm>
            <a:off x="838198" y="2898648"/>
            <a:ext cx="3762377" cy="594360"/>
          </a:xfrm>
        </p:spPr>
        <p:txBody>
          <a:bodyPr>
            <a:normAutofit/>
          </a:bodyPr>
          <a:lstStyle/>
          <a:p>
            <a:r>
              <a:rPr lang="en-US" dirty="0"/>
              <a:t>St. Patrick’s Anglican Church</a:t>
            </a:r>
          </a:p>
          <a:p>
            <a:endParaRPr lang="en-US" dirty="0"/>
          </a:p>
        </p:txBody>
      </p:sp>
      <p:sp>
        <p:nvSpPr>
          <p:cNvPr id="10" name="Text Placeholder 9">
            <a:extLst>
              <a:ext uri="{FF2B5EF4-FFF2-40B4-BE49-F238E27FC236}">
                <a16:creationId xmlns:a16="http://schemas.microsoft.com/office/drawing/2014/main" id="{4C8B0F30-95FD-437A-9D9B-F937C36E9C85}"/>
              </a:ext>
            </a:extLst>
          </p:cNvPr>
          <p:cNvSpPr>
            <a:spLocks noGrp="1"/>
          </p:cNvSpPr>
          <p:nvPr>
            <p:ph type="body" sz="quarter" idx="14"/>
          </p:nvPr>
        </p:nvSpPr>
        <p:spPr>
          <a:xfrm>
            <a:off x="838199" y="3639312"/>
            <a:ext cx="3205164" cy="989838"/>
          </a:xfrm>
        </p:spPr>
        <p:txBody>
          <a:bodyPr/>
          <a:lstStyle/>
          <a:p>
            <a:r>
              <a:rPr lang="en-US" dirty="0"/>
              <a:t>stpatrickspsj@gmail.com</a:t>
            </a:r>
          </a:p>
          <a:p>
            <a:endParaRPr lang="en-US" dirty="0"/>
          </a:p>
        </p:txBody>
      </p:sp>
      <p:sp>
        <p:nvSpPr>
          <p:cNvPr id="11" name="Text Placeholder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a:lstStyle/>
          <a:p>
            <a:r>
              <a:rPr lang="en-US" dirty="0"/>
              <a:t>www.stpatrickspsj.org</a:t>
            </a:r>
          </a:p>
          <a:p>
            <a:endParaRPr lang="en-US" dirty="0"/>
          </a:p>
        </p:txBody>
      </p:sp>
      <p:pic>
        <p:nvPicPr>
          <p:cNvPr id="8" name="ambient-piano-and-strings-10711">
            <a:hlinkClick r:id="" action="ppaction://media"/>
            <a:extLst>
              <a:ext uri="{FF2B5EF4-FFF2-40B4-BE49-F238E27FC236}">
                <a16:creationId xmlns:a16="http://schemas.microsoft.com/office/drawing/2014/main" id="{5677926B-8A06-D051-A335-914472DE97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57183" y="5880652"/>
            <a:ext cx="609600" cy="609600"/>
          </a:xfrm>
          <a:prstGeom prst="rect">
            <a:avLst/>
          </a:prstGeom>
        </p:spPr>
      </p:pic>
      <p:pic>
        <p:nvPicPr>
          <p:cNvPr id="2" name="Picture 2" descr="Matthew 20:1–16">
            <a:extLst>
              <a:ext uri="{FF2B5EF4-FFF2-40B4-BE49-F238E27FC236}">
                <a16:creationId xmlns:a16="http://schemas.microsoft.com/office/drawing/2014/main" id="{980F2D72-318C-D73A-747D-7DE187505979}"/>
              </a:ext>
            </a:extLst>
          </p:cNvPr>
          <p:cNvPicPr>
            <a:picLocks noGrp="1" noChangeAspect="1" noChangeArrowheads="1"/>
          </p:cNvPicPr>
          <p:nvPr>
            <p:ph type="pic" sz="quarter" idx="16"/>
          </p:nvPr>
        </p:nvPicPr>
        <p:blipFill>
          <a:blip r:embed="rId5">
            <a:extLst>
              <a:ext uri="{28A0092B-C50C-407E-A947-70E740481C1C}">
                <a14:useLocalDpi xmlns:a14="http://schemas.microsoft.com/office/drawing/2010/main" val="0"/>
              </a:ext>
            </a:extLst>
          </a:blip>
          <a:srcRect l="9570" r="9570"/>
          <a:stretch>
            <a:fillRect/>
          </a:stretch>
        </p:blipFill>
        <p:spPr bwMode="auto">
          <a:xfrm>
            <a:off x="5453667" y="985838"/>
            <a:ext cx="6481158" cy="4216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remove"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2" name="Picture 2" descr="Story Time with Jesus: Lesson One - Ministry-To-Children Bible Lesson Plans  for Kids">
            <a:extLst>
              <a:ext uri="{FF2B5EF4-FFF2-40B4-BE49-F238E27FC236}">
                <a16:creationId xmlns:a16="http://schemas.microsoft.com/office/drawing/2014/main" id="{E830E0F4-8159-91D9-C214-727AF51AC4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446" b="1"/>
          <a:stretch/>
        </p:blipFill>
        <p:spPr bwMode="auto">
          <a:xfrm>
            <a:off x="0" y="0"/>
            <a:ext cx="12191980" cy="6857990"/>
          </a:xfrm>
          <a:prstGeom prst="rect">
            <a:avLst/>
          </a:prstGeom>
          <a:noFill/>
          <a:extLst>
            <a:ext uri="{909E8E84-426E-40DD-AFC4-6F175D3DCCD1}">
              <a14:hiddenFill xmlns:a14="http://schemas.microsoft.com/office/drawing/2010/main">
                <a:solidFill>
                  <a:srgbClr val="FFFFFF"/>
                </a:solidFill>
              </a14:hiddenFill>
            </a:ext>
          </a:extLst>
        </p:spPr>
      </p:pic>
      <p:sp useBgFill="1">
        <p:nvSpPr>
          <p:cNvPr id="31" name="Freeform 5">
            <a:extLst>
              <a:ext uri="{FF2B5EF4-FFF2-40B4-BE49-F238E27FC236}">
                <a16:creationId xmlns:a16="http://schemas.microsoft.com/office/drawing/2014/main" id="{608EAA06-5488-416B-B2B2-E55213011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2769538" y="445383"/>
            <a:ext cx="1995577" cy="7534653"/>
          </a:xfrm>
          <a:prstGeom prst="round2SameRect">
            <a:avLst>
              <a:gd name="adj1" fmla="val 9679"/>
              <a:gd name="adj2" fmla="val 400"/>
            </a:avLst>
          </a:prstGeom>
          <a:ln>
            <a:noFill/>
          </a:ln>
          <a:effectLst>
            <a:outerShdw blurRad="50800" dist="38100" dir="5400000" algn="tl" rotWithShape="0">
              <a:srgbClr val="000000">
                <a:alpha val="43000"/>
              </a:srgbClr>
            </a:outerShdw>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49B43894-F923-0191-EEC4-341EDF8BDEE8}"/>
              </a:ext>
            </a:extLst>
          </p:cNvPr>
          <p:cNvSpPr txBox="1"/>
          <p:nvPr/>
        </p:nvSpPr>
        <p:spPr>
          <a:xfrm>
            <a:off x="804335" y="3496573"/>
            <a:ext cx="6436104" cy="1618765"/>
          </a:xfrm>
          <a:prstGeom prst="rect">
            <a:avLst/>
          </a:prstGeom>
        </p:spPr>
        <p:txBody>
          <a:bodyPr vert="horz" lIns="91440" tIns="45720" rIns="91440" bIns="45720" rtlCol="0" anchor="b">
            <a:normAutofit fontScale="85000" lnSpcReduction="20000"/>
          </a:bodyPr>
          <a:lstStyle/>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This parable is in the Book of Matthew </a:t>
            </a:r>
          </a:p>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Chapter 20 verses 1-16</a:t>
            </a:r>
          </a:p>
          <a:p>
            <a:pPr defTabSz="457200">
              <a:lnSpc>
                <a:spcPct val="90000"/>
              </a:lnSpc>
              <a:spcBef>
                <a:spcPct val="0"/>
              </a:spcBef>
              <a:spcAft>
                <a:spcPts val="600"/>
              </a:spcAft>
            </a:pPr>
            <a:endParaRPr lang="en-US" sz="28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endParaRPr>
          </a:p>
          <a:p>
            <a:pPr defTabSz="457200">
              <a:lnSpc>
                <a:spcPct val="90000"/>
              </a:lnSpc>
              <a:spcBef>
                <a:spcPct val="0"/>
              </a:spcBef>
              <a:spcAft>
                <a:spcPts val="600"/>
              </a:spcAft>
            </a:pPr>
            <a:r>
              <a:rPr lang="en-US" sz="2800" b="1"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mj-cs"/>
              </a:rPr>
              <a:t>What is a parable? </a:t>
            </a:r>
            <a:r>
              <a:rPr lang="en-US" sz="2800" i="1" dirty="0">
                <a:ln>
                  <a:solidFill>
                    <a:schemeClr val="bg1">
                      <a:lumMod val="75000"/>
                      <a:lumOff val="25000"/>
                      <a:alpha val="10000"/>
                    </a:schemeClr>
                  </a:solidFill>
                </a:ln>
                <a:effectLst>
                  <a:outerShdw blurRad="9525" dist="25400" dir="14640000" algn="tl" rotWithShape="0">
                    <a:schemeClr val="bg1">
                      <a:alpha val="30000"/>
                    </a:schemeClr>
                  </a:outerShdw>
                </a:effectLst>
                <a:ea typeface="+mj-ea"/>
                <a:cs typeface="+mj-cs"/>
              </a:rPr>
              <a:t>A s</a:t>
            </a:r>
            <a:r>
              <a:rPr lang="en-US" sz="2800" b="0" i="1" dirty="0">
                <a:effectLst/>
              </a:rPr>
              <a:t>imple stories intended to impart a spiritual lesson</a:t>
            </a:r>
            <a:endParaRPr lang="en-US" sz="2800" i="1" dirty="0">
              <a:ln>
                <a:solidFill>
                  <a:schemeClr val="bg1">
                    <a:lumMod val="75000"/>
                    <a:lumOff val="25000"/>
                    <a:alpha val="10000"/>
                  </a:schemeClr>
                </a:solidFill>
              </a:ln>
              <a:effectLst>
                <a:outerShdw blurRad="9525" dist="25400" dir="14640000" algn="tl" rotWithShape="0">
                  <a:schemeClr val="bg1">
                    <a:alpha val="30000"/>
                  </a:schemeClr>
                </a:outerShdw>
              </a:effectLst>
              <a:ea typeface="+mj-ea"/>
              <a:cs typeface="+mj-cs"/>
            </a:endParaRP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804335" y="5883275"/>
            <a:ext cx="6782326" cy="365125"/>
          </a:xfrm>
        </p:spPr>
        <p:txBody>
          <a:bodyPr vert="horz" lIns="91440" tIns="45720" rIns="91440" bIns="45720" rtlCol="0" anchor="ctr">
            <a:normAutofit/>
          </a:bodyPr>
          <a:lstStyle/>
          <a:p>
            <a:pPr>
              <a:spcAft>
                <a:spcPts val="600"/>
              </a:spcAft>
            </a:pPr>
            <a:r>
              <a:rPr lang="en-US" b="0" i="0" kern="1200">
                <a:solidFill>
                  <a:schemeClr val="tx1">
                    <a:lumMod val="95000"/>
                  </a:schemeClr>
                </a:solidFill>
                <a:effectLst>
                  <a:outerShdw blurRad="50800" dist="38100" dir="2700000" algn="tl" rotWithShape="0">
                    <a:schemeClr val="bg1">
                      <a:alpha val="43000"/>
                    </a:schemeClr>
                  </a:outerShdw>
                </a:effectLst>
                <a:latin typeface="+mn-lt"/>
                <a:ea typeface="+mn-ea"/>
                <a:cs typeface="+mn-cs"/>
              </a:rPr>
              <a:t>St. Patrick’s Anglican Church – Sunday School</a:t>
            </a:r>
          </a:p>
        </p:txBody>
      </p:sp>
    </p:spTree>
    <p:extLst>
      <p:ext uri="{BB962C8B-B14F-4D97-AF65-F5344CB8AC3E}">
        <p14:creationId xmlns:p14="http://schemas.microsoft.com/office/powerpoint/2010/main" val="19129489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5CB840F-8E41-4CA5-B79B-25CC80AD23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3EAE716D-5B1B-3E65-C5AA-7B40D2588A38}"/>
              </a:ext>
            </a:extLst>
          </p:cNvPr>
          <p:cNvSpPr>
            <a:spLocks noGrp="1"/>
          </p:cNvSpPr>
          <p:nvPr>
            <p:ph idx="1"/>
          </p:nvPr>
        </p:nvSpPr>
        <p:spPr>
          <a:xfrm>
            <a:off x="106017" y="556591"/>
            <a:ext cx="4529991" cy="5691809"/>
          </a:xfrm>
        </p:spPr>
        <p:txBody>
          <a:bodyPr anchor="t">
            <a:normAutofit/>
          </a:bodyPr>
          <a:lstStyle/>
          <a:p>
            <a:pPr marL="0" indent="0">
              <a:buNone/>
            </a:pPr>
            <a:r>
              <a:rPr lang="en-US" sz="2500" dirty="0">
                <a:ln>
                  <a:solidFill>
                    <a:srgbClr val="404040">
                      <a:alpha val="10000"/>
                    </a:srgbClr>
                  </a:solidFill>
                </a:ln>
                <a:solidFill>
                  <a:srgbClr val="DADADA"/>
                </a:solidFill>
                <a:effectLst/>
              </a:rPr>
              <a:t>Jesus has just spent time with the disciples teaching and the Pharisees were trying to trick Jesus into saying something against the Laws of Moses.  </a:t>
            </a:r>
          </a:p>
          <a:p>
            <a:pPr marL="0" indent="0">
              <a:buNone/>
            </a:pPr>
            <a:r>
              <a:rPr lang="en-US" sz="2500" dirty="0">
                <a:ln>
                  <a:solidFill>
                    <a:srgbClr val="404040">
                      <a:alpha val="10000"/>
                    </a:srgbClr>
                  </a:solidFill>
                </a:ln>
                <a:solidFill>
                  <a:srgbClr val="DADADA"/>
                </a:solidFill>
                <a:effectLst/>
              </a:rPr>
              <a:t>He also told them that they will join him in sitting at the throne of glory.  </a:t>
            </a:r>
          </a:p>
          <a:p>
            <a:pPr marL="0" indent="0">
              <a:buNone/>
            </a:pPr>
            <a:r>
              <a:rPr lang="en-US" sz="2900" b="1" dirty="0">
                <a:ln>
                  <a:solidFill>
                    <a:srgbClr val="404040">
                      <a:alpha val="10000"/>
                    </a:srgbClr>
                  </a:solidFill>
                </a:ln>
                <a:solidFill>
                  <a:srgbClr val="FF0000"/>
                </a:solidFill>
                <a:effectLst/>
              </a:rPr>
              <a:t>But he also tells them that the first will be last and the last will be first.  </a:t>
            </a:r>
          </a:p>
          <a:p>
            <a:pPr marL="0" indent="0">
              <a:buNone/>
            </a:pPr>
            <a:r>
              <a:rPr lang="en-US" sz="2500" dirty="0">
                <a:ln>
                  <a:solidFill>
                    <a:srgbClr val="404040">
                      <a:alpha val="10000"/>
                    </a:srgbClr>
                  </a:solidFill>
                </a:ln>
                <a:solidFill>
                  <a:srgbClr val="DADADA"/>
                </a:solidFill>
                <a:effectLst/>
              </a:rPr>
              <a:t>Matthew Chapter 19.</a:t>
            </a:r>
            <a:endParaRPr lang="en-US" sz="2500" b="1" dirty="0">
              <a:ln>
                <a:solidFill>
                  <a:srgbClr val="404040">
                    <a:alpha val="10000"/>
                  </a:srgbClr>
                </a:solidFill>
              </a:ln>
              <a:solidFill>
                <a:srgbClr val="FF0000"/>
              </a:solidFill>
              <a:effectLst/>
            </a:endParaRPr>
          </a:p>
        </p:txBody>
      </p:sp>
      <p:sp>
        <p:nvSpPr>
          <p:cNvPr id="31" name="Rectangle 30">
            <a:extLst>
              <a:ext uri="{FF2B5EF4-FFF2-40B4-BE49-F238E27FC236}">
                <a16:creationId xmlns:a16="http://schemas.microsoft.com/office/drawing/2014/main" id="{BEF75C5D-2BA1-43DF-A7EA-02C7DEC12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965196"/>
            <a:ext cx="6581364" cy="4781641"/>
          </a:xfrm>
          <a:prstGeom prst="rect">
            <a:avLst/>
          </a:prstGeom>
          <a:solidFill>
            <a:schemeClr val="bg1"/>
          </a:solidFill>
          <a:ln w="190500">
            <a:solidFill>
              <a:srgbClr val="FFFFFF">
                <a:alpha val="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So the last will be first, and the first last - Verbum Blog">
            <a:extLst>
              <a:ext uri="{FF2B5EF4-FFF2-40B4-BE49-F238E27FC236}">
                <a16:creationId xmlns:a16="http://schemas.microsoft.com/office/drawing/2014/main" id="{7B39C58F-6666-2BE0-9706-ADE3924DFF7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552" b="19657"/>
          <a:stretch/>
        </p:blipFill>
        <p:spPr bwMode="auto">
          <a:xfrm>
            <a:off x="5120640" y="1759593"/>
            <a:ext cx="5676236" cy="3192848"/>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514011" y="5883275"/>
            <a:ext cx="753545" cy="365125"/>
          </a:xfrm>
        </p:spPr>
        <p:txBody>
          <a:bodyPr vert="horz" lIns="91440" tIns="45720" rIns="91440" bIns="45720" rtlCol="0">
            <a:normAutofit/>
          </a:bodyPr>
          <a:lstStyle/>
          <a:p>
            <a:pPr defTabSz="457200">
              <a:spcAft>
                <a:spcPts val="600"/>
              </a:spcAft>
            </a:pPr>
            <a:fld id="{B9713C8C-8E70-45D5-AE59-23E60168254E}" type="slidenum">
              <a:rPr lang="en-US">
                <a:solidFill>
                  <a:srgbClr val="F2F2F2"/>
                </a:solidFill>
              </a:rPr>
              <a:pPr defTabSz="457200">
                <a:spcAft>
                  <a:spcPts val="600"/>
                </a:spcAft>
              </a:pPr>
              <a:t>3</a:t>
            </a:fld>
            <a:endParaRPr lang="en-US">
              <a:solidFill>
                <a:srgbClr val="F2F2F2"/>
              </a:solidFill>
            </a:endParaRPr>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49151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pic>
        <p:nvPicPr>
          <p:cNvPr id="3079" name="Picture 3078">
            <a:extLst>
              <a:ext uri="{FF2B5EF4-FFF2-40B4-BE49-F238E27FC236}">
                <a16:creationId xmlns:a16="http://schemas.microsoft.com/office/drawing/2014/main" id="{97EEB557-E045-4967-91EE-5412EB4FABE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1013883" y="547806"/>
            <a:ext cx="10141799" cy="5670113"/>
          </a:xfrm>
          <a:prstGeom prst="rect">
            <a:avLst/>
          </a:prstGeom>
        </p:spPr>
      </p:pic>
      <p:sp>
        <p:nvSpPr>
          <p:cNvPr id="3081" name="Rectangle 3080">
            <a:extLst>
              <a:ext uri="{FF2B5EF4-FFF2-40B4-BE49-F238E27FC236}">
                <a16:creationId xmlns:a16="http://schemas.microsoft.com/office/drawing/2014/main" id="{E1B06D72-EEA4-4E56-9D5E-96440C15A1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9806" y="1064806"/>
            <a:ext cx="9149952" cy="4633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C887E00-F65C-18A9-32BC-71885AA0D793}"/>
              </a:ext>
            </a:extLst>
          </p:cNvPr>
          <p:cNvSpPr txBox="1"/>
          <p:nvPr/>
        </p:nvSpPr>
        <p:spPr>
          <a:xfrm>
            <a:off x="7497759" y="1786218"/>
            <a:ext cx="3160059" cy="3705153"/>
          </a:xfrm>
          <a:prstGeom prst="rect">
            <a:avLst/>
          </a:prstGeom>
        </p:spPr>
        <p:txBody>
          <a:bodyPr vert="horz" lIns="91440" tIns="45720" rIns="91440" bIns="45720" rtlCol="0" anchor="b">
            <a:normAutofit/>
          </a:bodyPr>
          <a:lstStyle/>
          <a:p>
            <a:pPr algn="ctr" defTabSz="324612">
              <a:lnSpc>
                <a:spcPct val="90000"/>
              </a:lnSpc>
              <a:spcBef>
                <a:spcPct val="0"/>
              </a:spcBef>
              <a:spcAft>
                <a:spcPts val="426"/>
              </a:spcAft>
            </a:pPr>
            <a:r>
              <a:rPr lang="en-US" sz="3000" b="1" kern="1200" dirty="0">
                <a:solidFill>
                  <a:srgbClr val="555555"/>
                </a:solidFill>
                <a:latin typeface="+mj-lt"/>
                <a:ea typeface="+mj-ea"/>
                <a:cs typeface="+mj-cs"/>
              </a:rPr>
              <a:t> To demonstrate this, he decides to tell a parable. </a:t>
            </a:r>
          </a:p>
          <a:p>
            <a:pPr algn="ctr" defTabSz="324612">
              <a:lnSpc>
                <a:spcPct val="90000"/>
              </a:lnSpc>
              <a:spcBef>
                <a:spcPct val="0"/>
              </a:spcBef>
              <a:spcAft>
                <a:spcPts val="426"/>
              </a:spcAft>
            </a:pPr>
            <a:endParaRPr lang="en-US" sz="2627" kern="1200" dirty="0">
              <a:solidFill>
                <a:srgbClr val="555555"/>
              </a:solidFill>
              <a:latin typeface="+mj-lt"/>
              <a:ea typeface="+mj-ea"/>
              <a:cs typeface="+mj-cs"/>
            </a:endParaRPr>
          </a:p>
          <a:p>
            <a:pPr algn="ctr" defTabSz="324612">
              <a:lnSpc>
                <a:spcPct val="90000"/>
              </a:lnSpc>
              <a:spcBef>
                <a:spcPct val="0"/>
              </a:spcBef>
              <a:spcAft>
                <a:spcPts val="426"/>
              </a:spcAft>
            </a:pPr>
            <a:endParaRPr lang="en-US" sz="2627" kern="1200" dirty="0">
              <a:solidFill>
                <a:srgbClr val="555555"/>
              </a:solidFill>
              <a:latin typeface="+mj-lt"/>
              <a:ea typeface="+mj-ea"/>
              <a:cs typeface="+mj-cs"/>
            </a:endParaRPr>
          </a:p>
          <a:p>
            <a:pPr algn="ctr" defTabSz="457200">
              <a:lnSpc>
                <a:spcPct val="90000"/>
              </a:lnSpc>
              <a:spcBef>
                <a:spcPct val="0"/>
              </a:spcBef>
              <a:spcAft>
                <a:spcPts val="600"/>
              </a:spcAft>
            </a:pPr>
            <a:endParaRPr lang="en-US" sz="3700" dirty="0">
              <a:solidFill>
                <a:srgbClr val="EBEBEB"/>
              </a:solidFill>
              <a:latin typeface="+mj-lt"/>
              <a:ea typeface="+mj-ea"/>
              <a:cs typeface="+mj-cs"/>
            </a:endParaRPr>
          </a:p>
        </p:txBody>
      </p:sp>
      <p:pic>
        <p:nvPicPr>
          <p:cNvPr id="3074" name="Picture 2" descr="Parable of the Workers in the Vineyard Explained (Parables of Jesus) -  YouTube">
            <a:extLst>
              <a:ext uri="{FF2B5EF4-FFF2-40B4-BE49-F238E27FC236}">
                <a16:creationId xmlns:a16="http://schemas.microsoft.com/office/drawing/2014/main" id="{1908D817-C764-6ECF-9005-BD365747A9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538" y="1786218"/>
            <a:ext cx="5672042" cy="3190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p:txBody>
          <a:bodyPr vert="horz" lIns="91440" tIns="45720" rIns="91440" bIns="45720" rtlCol="0" anchor="b">
            <a:normAutofit/>
          </a:bodyPr>
          <a:lstStyle/>
          <a:p>
            <a:pPr>
              <a:spcAft>
                <a:spcPts val="600"/>
              </a:spcAft>
            </a:pPr>
            <a:fld id="{590024A9-0184-448B-881E-CC722A916CB1}" type="slidenum">
              <a:rPr lang="en-US"/>
              <a:pPr>
                <a:spcAft>
                  <a:spcPts val="600"/>
                </a:spcAft>
              </a:pPr>
              <a:t>5</a:t>
            </a:fld>
            <a:endParaRPr lang="en-US"/>
          </a:p>
        </p:txBody>
      </p:sp>
      <p:sp>
        <p:nvSpPr>
          <p:cNvPr id="2" name="TextBox 1">
            <a:extLst>
              <a:ext uri="{FF2B5EF4-FFF2-40B4-BE49-F238E27FC236}">
                <a16:creationId xmlns:a16="http://schemas.microsoft.com/office/drawing/2014/main" id="{8D892CC6-4FBC-7AB0-9DCD-34FD575AC355}"/>
              </a:ext>
            </a:extLst>
          </p:cNvPr>
          <p:cNvSpPr txBox="1"/>
          <p:nvPr/>
        </p:nvSpPr>
        <p:spPr>
          <a:xfrm>
            <a:off x="314325" y="609601"/>
            <a:ext cx="5130632" cy="5638798"/>
          </a:xfrm>
          <a:prstGeom prst="rect">
            <a:avLst/>
          </a:prstGeom>
        </p:spPr>
        <p:txBody>
          <a:bodyPr vert="horz" lIns="91440" tIns="45720" rIns="91440" bIns="45720" rtlCol="0">
            <a:noAutofit/>
          </a:bodyPr>
          <a:lstStyle/>
          <a:p>
            <a:pPr defTabSz="457200">
              <a:spcBef>
                <a:spcPts val="1000"/>
              </a:spcBef>
              <a:buClr>
                <a:schemeClr val="bg2">
                  <a:lumMod val="40000"/>
                  <a:lumOff val="60000"/>
                </a:schemeClr>
              </a:buClr>
              <a:buSzPct val="80000"/>
            </a:pPr>
            <a:r>
              <a:rPr lang="en-US" sz="3000" dirty="0">
                <a:latin typeface="+mj-lt"/>
                <a:ea typeface="+mj-ea"/>
                <a:cs typeface="+mj-cs"/>
              </a:rPr>
              <a:t>Before we discuss the parable, Lets, play a game.  </a:t>
            </a:r>
          </a:p>
          <a:p>
            <a:pPr defTabSz="457200">
              <a:spcBef>
                <a:spcPts val="1000"/>
              </a:spcBef>
              <a:buClr>
                <a:schemeClr val="bg2">
                  <a:lumMod val="40000"/>
                  <a:lumOff val="60000"/>
                </a:schemeClr>
              </a:buClr>
              <a:buSzPct val="80000"/>
            </a:pPr>
            <a:endParaRPr lang="en-US" sz="3000" dirty="0">
              <a:latin typeface="+mj-lt"/>
              <a:ea typeface="+mj-ea"/>
              <a:cs typeface="+mj-cs"/>
            </a:endParaRPr>
          </a:p>
          <a:p>
            <a:pPr defTabSz="457200">
              <a:spcBef>
                <a:spcPts val="1000"/>
              </a:spcBef>
              <a:buClr>
                <a:schemeClr val="bg2">
                  <a:lumMod val="40000"/>
                  <a:lumOff val="60000"/>
                </a:schemeClr>
              </a:buClr>
              <a:buSzPct val="80000"/>
            </a:pPr>
            <a:r>
              <a:rPr lang="en-US" sz="3000" dirty="0">
                <a:latin typeface="+mj-lt"/>
                <a:ea typeface="+mj-ea"/>
                <a:cs typeface="+mj-cs"/>
              </a:rPr>
              <a:t>What is a blessing?</a:t>
            </a:r>
          </a:p>
          <a:p>
            <a:pPr defTabSz="457200">
              <a:spcBef>
                <a:spcPts val="1000"/>
              </a:spcBef>
              <a:buClr>
                <a:schemeClr val="bg2">
                  <a:lumMod val="40000"/>
                  <a:lumOff val="60000"/>
                </a:schemeClr>
              </a:buClr>
              <a:buSzPct val="80000"/>
              <a:buFont typeface="Wingdings 3" charset="2"/>
              <a:buChar char=""/>
            </a:pPr>
            <a:r>
              <a:rPr lang="en-US" sz="3000" dirty="0">
                <a:solidFill>
                  <a:srgbClr val="FF0000"/>
                </a:solidFill>
                <a:latin typeface="Google Sans"/>
              </a:rPr>
              <a:t>A</a:t>
            </a:r>
            <a:r>
              <a:rPr lang="en-US" sz="3000" b="0" i="0" dirty="0">
                <a:solidFill>
                  <a:srgbClr val="FF0000"/>
                </a:solidFill>
                <a:effectLst/>
                <a:latin typeface="Google Sans"/>
              </a:rPr>
              <a:t> favor or gift bestowed by God, thereby bringing happiness</a:t>
            </a:r>
            <a:endParaRPr lang="en-US" sz="3000" dirty="0">
              <a:solidFill>
                <a:srgbClr val="FF0000"/>
              </a:solidFill>
              <a:latin typeface="+mj-lt"/>
              <a:ea typeface="+mj-ea"/>
              <a:cs typeface="+mj-cs"/>
            </a:endParaRPr>
          </a:p>
          <a:p>
            <a:pPr defTabSz="457200">
              <a:spcBef>
                <a:spcPts val="1000"/>
              </a:spcBef>
              <a:buClr>
                <a:schemeClr val="bg2">
                  <a:lumMod val="40000"/>
                  <a:lumOff val="60000"/>
                </a:schemeClr>
              </a:buClr>
              <a:buSzPct val="80000"/>
            </a:pPr>
            <a:endParaRPr lang="en-US" sz="3000" dirty="0">
              <a:latin typeface="+mj-lt"/>
              <a:ea typeface="+mj-ea"/>
              <a:cs typeface="+mj-cs"/>
            </a:endParaRPr>
          </a:p>
          <a:p>
            <a:pPr defTabSz="457200">
              <a:spcBef>
                <a:spcPts val="1000"/>
              </a:spcBef>
              <a:buClr>
                <a:schemeClr val="bg2">
                  <a:lumMod val="40000"/>
                  <a:lumOff val="60000"/>
                </a:schemeClr>
              </a:buClr>
              <a:buSzPct val="80000"/>
            </a:pPr>
            <a:r>
              <a:rPr lang="en-US" sz="3000" dirty="0">
                <a:latin typeface="+mj-lt"/>
                <a:ea typeface="+mj-ea"/>
                <a:cs typeface="+mj-cs"/>
              </a:rPr>
              <a:t>What things in your life are you blessed with?</a:t>
            </a:r>
          </a:p>
        </p:txBody>
      </p:sp>
      <p:sp>
        <p:nvSpPr>
          <p:cNvPr id="3" name="TextBox 2">
            <a:extLst>
              <a:ext uri="{FF2B5EF4-FFF2-40B4-BE49-F238E27FC236}">
                <a16:creationId xmlns:a16="http://schemas.microsoft.com/office/drawing/2014/main" id="{476B9269-8B9D-D72F-84B1-CC8B3E6C5834}"/>
              </a:ext>
            </a:extLst>
          </p:cNvPr>
          <p:cNvSpPr txBox="1"/>
          <p:nvPr/>
        </p:nvSpPr>
        <p:spPr>
          <a:xfrm>
            <a:off x="6894857" y="1098363"/>
            <a:ext cx="4982818" cy="3785652"/>
          </a:xfrm>
          <a:prstGeom prst="rect">
            <a:avLst/>
          </a:prstGeom>
          <a:noFill/>
        </p:spPr>
        <p:txBody>
          <a:bodyPr wrap="square" rtlCol="0">
            <a:spAutoFit/>
          </a:bodyPr>
          <a:lstStyle/>
          <a:p>
            <a:pPr marL="285750" indent="-285750">
              <a:buFont typeface="Arial" panose="020B0604020202020204" pitchFamily="34" charset="0"/>
              <a:buChar char="•"/>
            </a:pPr>
            <a:r>
              <a:rPr lang="en-US" sz="3000" dirty="0"/>
              <a:t>Family</a:t>
            </a:r>
          </a:p>
          <a:p>
            <a:pPr marL="285750" indent="-285750">
              <a:buFont typeface="Arial" panose="020B0604020202020204" pitchFamily="34" charset="0"/>
              <a:buChar char="•"/>
            </a:pPr>
            <a:r>
              <a:rPr lang="en-US" sz="3000" dirty="0"/>
              <a:t>Friends</a:t>
            </a:r>
          </a:p>
          <a:p>
            <a:pPr marL="285750" indent="-285750">
              <a:buFont typeface="Arial" panose="020B0604020202020204" pitchFamily="34" charset="0"/>
              <a:buChar char="•"/>
            </a:pPr>
            <a:r>
              <a:rPr lang="en-US" sz="3000" dirty="0"/>
              <a:t>Home</a:t>
            </a:r>
          </a:p>
          <a:p>
            <a:pPr marL="285750" indent="-285750">
              <a:buFont typeface="Arial" panose="020B0604020202020204" pitchFamily="34" charset="0"/>
              <a:buChar char="•"/>
            </a:pPr>
            <a:r>
              <a:rPr lang="en-US" sz="3000" dirty="0"/>
              <a:t>Food</a:t>
            </a:r>
          </a:p>
          <a:p>
            <a:pPr marL="285750" indent="-285750">
              <a:buFont typeface="Arial" panose="020B0604020202020204" pitchFamily="34" charset="0"/>
              <a:buChar char="•"/>
            </a:pPr>
            <a:r>
              <a:rPr lang="en-US" sz="3000" dirty="0"/>
              <a:t>School</a:t>
            </a:r>
          </a:p>
          <a:p>
            <a:pPr marL="285750" indent="-285750">
              <a:buFont typeface="Arial" panose="020B0604020202020204" pitchFamily="34" charset="0"/>
              <a:buChar char="•"/>
            </a:pPr>
            <a:r>
              <a:rPr lang="en-US" sz="3000" dirty="0"/>
              <a:t>Church</a:t>
            </a:r>
          </a:p>
          <a:p>
            <a:pPr marL="285750" indent="-285750">
              <a:buFont typeface="Arial" panose="020B0604020202020204" pitchFamily="34" charset="0"/>
              <a:buChar char="•"/>
            </a:pPr>
            <a:r>
              <a:rPr lang="en-US" sz="3000" dirty="0"/>
              <a:t>Health</a:t>
            </a:r>
          </a:p>
          <a:p>
            <a:pPr marL="285750" indent="-285750">
              <a:buFont typeface="Arial" panose="020B0604020202020204" pitchFamily="34" charset="0"/>
              <a:buChar char="•"/>
            </a:pPr>
            <a:r>
              <a:rPr lang="en-US" sz="3000" dirty="0"/>
              <a:t>Joy</a:t>
            </a:r>
          </a:p>
        </p:txBody>
      </p:sp>
    </p:spTree>
    <p:extLst>
      <p:ext uri="{BB962C8B-B14F-4D97-AF65-F5344CB8AC3E}">
        <p14:creationId xmlns:p14="http://schemas.microsoft.com/office/powerpoint/2010/main" val="12042958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 calcmode="lin" valueType="num">
                                      <p:cBhvr additive="base">
                                        <p:cTn id="5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additive="base">
                                        <p:cTn id="5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046E68-7EA0-4F9B-7040-229F4B1691FD}"/>
              </a:ext>
            </a:extLst>
          </p:cNvPr>
          <p:cNvSpPr>
            <a:spLocks noGrp="1"/>
          </p:cNvSpPr>
          <p:nvPr>
            <p:ph idx="1"/>
          </p:nvPr>
        </p:nvSpPr>
        <p:spPr>
          <a:xfrm>
            <a:off x="0" y="257175"/>
            <a:ext cx="4552950" cy="6400800"/>
          </a:xfrm>
        </p:spPr>
        <p:txBody>
          <a:bodyPr anchor="t">
            <a:normAutofit/>
          </a:bodyPr>
          <a:lstStyle/>
          <a:p>
            <a:pPr marL="514350" indent="-514350">
              <a:buAutoNum type="arabicPeriod"/>
            </a:pPr>
            <a:r>
              <a:rPr lang="en-US" sz="2500" dirty="0"/>
              <a:t>A vineyard owner needed to hire workers to pick the grapes in his vineyard. </a:t>
            </a:r>
          </a:p>
          <a:p>
            <a:pPr marL="514350" indent="-514350">
              <a:buAutoNum type="arabicPeriod"/>
            </a:pPr>
            <a:r>
              <a:rPr lang="en-US" sz="2500" dirty="0"/>
              <a:t>He went out early in the morning to find workers and he hired them at a penny a day.  </a:t>
            </a:r>
          </a:p>
          <a:p>
            <a:pPr marL="514350" indent="-514350">
              <a:buAutoNum type="arabicPeriod"/>
            </a:pPr>
            <a:r>
              <a:rPr lang="en-US" sz="2500" dirty="0"/>
              <a:t>A few hours later he noticed more workers and hired them as well but told them he would pay them fairly. </a:t>
            </a:r>
          </a:p>
          <a:p>
            <a:pPr marL="514350" indent="-514350">
              <a:buAutoNum type="arabicPeriod"/>
            </a:pPr>
            <a:r>
              <a:rPr lang="en-US" sz="2500" dirty="0"/>
              <a:t>And a few hours later he found others to work and hired them also and said he would also pay them fairly. </a:t>
            </a:r>
          </a:p>
          <a:p>
            <a:pPr marL="514350" indent="-514350">
              <a:buAutoNum type="arabicPeriod"/>
            </a:pPr>
            <a:endParaRPr lang="en-US" sz="1600" dirty="0"/>
          </a:p>
        </p:txBody>
      </p:sp>
      <p:pic>
        <p:nvPicPr>
          <p:cNvPr id="4103" name="Picture 4102">
            <a:extLst>
              <a:ext uri="{FF2B5EF4-FFF2-40B4-BE49-F238E27FC236}">
                <a16:creationId xmlns:a16="http://schemas.microsoft.com/office/drawing/2014/main" id="{B536FA4E-0152-4E27-91DA-0FC22D1846B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964" r="2807" b="1446"/>
          <a:stretch/>
        </p:blipFill>
        <p:spPr>
          <a:xfrm>
            <a:off x="4552950" y="1"/>
            <a:ext cx="7639050" cy="6858000"/>
          </a:xfrm>
          <a:prstGeom prst="rect">
            <a:avLst/>
          </a:prstGeom>
        </p:spPr>
      </p:pic>
      <p:pic>
        <p:nvPicPr>
          <p:cNvPr id="4098" name="Picture 2" descr="Parable of workers in a vineyard :: Parable about hired workers and their  pay (Matthew 20:1-16) | Parables, Vineyard, Jesus teachings">
            <a:extLst>
              <a:ext uri="{FF2B5EF4-FFF2-40B4-BE49-F238E27FC236}">
                <a16:creationId xmlns:a16="http://schemas.microsoft.com/office/drawing/2014/main" id="{BA85DBDD-F365-4535-D91E-1ADDC0CD3BA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811" r="756"/>
          <a:stretch/>
        </p:blipFill>
        <p:spPr bwMode="auto">
          <a:xfrm>
            <a:off x="4654295" y="10"/>
            <a:ext cx="7537705" cy="6857990"/>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514011" y="5883275"/>
            <a:ext cx="753545" cy="365125"/>
          </a:xfrm>
        </p:spPr>
        <p:txBody>
          <a:bodyPr vert="horz" lIns="91440" tIns="45720" rIns="91440" bIns="45720" rtlCol="0">
            <a:normAutofit/>
          </a:bodyPr>
          <a:lstStyle/>
          <a:p>
            <a:pPr defTabSz="457200">
              <a:spcAft>
                <a:spcPts val="600"/>
              </a:spcAft>
            </a:pPr>
            <a:fld id="{590024A9-0184-448B-881E-CC722A916CB1}" type="slidenum">
              <a:rPr lang="en-US">
                <a:solidFill>
                  <a:srgbClr val="FFFFFF"/>
                </a:solidFill>
              </a:rPr>
              <a:pPr defTabSz="457200">
                <a:spcAft>
                  <a:spcPts val="600"/>
                </a:spcAft>
              </a:pPr>
              <a:t>6</a:t>
            </a:fld>
            <a:endParaRPr lang="en-US">
              <a:solidFill>
                <a:srgbClr val="FFFFFF"/>
              </a:solidFill>
            </a:endParaRPr>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0DB051-23E3-15CA-918C-6DD8031F8799}"/>
              </a:ext>
            </a:extLst>
          </p:cNvPr>
          <p:cNvSpPr txBox="1"/>
          <p:nvPr/>
        </p:nvSpPr>
        <p:spPr>
          <a:xfrm>
            <a:off x="357188" y="609601"/>
            <a:ext cx="6875717" cy="6248399"/>
          </a:xfrm>
          <a:prstGeom prst="rect">
            <a:avLst/>
          </a:prstGeom>
        </p:spPr>
        <p:txBody>
          <a:bodyPr vert="horz" lIns="91440" tIns="45720" rIns="91440" bIns="45720" rtlCol="0" anchor="ctr">
            <a:normAutofit lnSpcReduction="10000"/>
          </a:bodyPr>
          <a:lstStyle/>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At the end of the day the owner called his steward and told him to call all the workers together to pay them.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But pay the last workers starting with the last ones that were hired.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So, the last ones hired received a penny even though they only worked a short time.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When the first that were hired came forward, they figured they should be paid more because they worked longer, and they started to complain, and they whispered against the owner of the vineyard.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Saying it is not fair that we worked in the sun longer and harder, but we received the same amount as the ones who worked shorter.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The owner said to the workers, did you not agree to work for a penny?  Take what I paid you and go away.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It is my will to give to the last as I have given to you.  It is not against the law for me to do this. </a:t>
            </a:r>
          </a:p>
          <a:p>
            <a:pPr marL="342900" indent="-342900" defTabSz="457200">
              <a:lnSpc>
                <a:spcPct val="90000"/>
              </a:lnSpc>
              <a:spcBef>
                <a:spcPct val="20000"/>
              </a:spcBef>
              <a:spcAft>
                <a:spcPts val="600"/>
              </a:spcAft>
              <a:buClr>
                <a:srgbClr val="E29B29"/>
              </a:buClr>
              <a:buSzPct val="70000"/>
              <a:buFont typeface="Wingdings 2" charset="2"/>
              <a:buAutoNum type="arabicPeriod"/>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“So the last shall be first, and the first the last; for many be called, but few chosen”.  Matthew 20:16</a:t>
            </a:r>
          </a:p>
          <a:p>
            <a:pPr marL="342900" indent="-342900" defTabSz="457200">
              <a:lnSpc>
                <a:spcPct val="90000"/>
              </a:lnSpc>
              <a:spcBef>
                <a:spcPct val="20000"/>
              </a:spcBef>
              <a:spcAft>
                <a:spcPts val="600"/>
              </a:spcAft>
              <a:buClr>
                <a:srgbClr val="E29B29"/>
              </a:buClr>
              <a:buSzPct val="70000"/>
              <a:buFont typeface="Wingdings 2" charset="2"/>
              <a:buAutoNum type="arabicPeriod"/>
            </a:pPr>
            <a:endParaRPr lang="en-US" sz="11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endParaRPr>
          </a:p>
          <a:p>
            <a:pPr marL="342900" indent="-342900" defTabSz="457200">
              <a:lnSpc>
                <a:spcPct val="90000"/>
              </a:lnSpc>
              <a:spcBef>
                <a:spcPct val="20000"/>
              </a:spcBef>
              <a:spcAft>
                <a:spcPts val="600"/>
              </a:spcAft>
              <a:buClr>
                <a:srgbClr val="E29B29"/>
              </a:buClr>
              <a:buSzPct val="70000"/>
              <a:buFont typeface="Wingdings 2" charset="2"/>
              <a:buAutoNum type="arabicPeriod"/>
            </a:pPr>
            <a:endParaRPr lang="en-US" sz="11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endParaRPr>
          </a:p>
        </p:txBody>
      </p:sp>
      <p:pic>
        <p:nvPicPr>
          <p:cNvPr id="5127" name="Picture 5126">
            <a:extLst>
              <a:ext uri="{FF2B5EF4-FFF2-40B4-BE49-F238E27FC236}">
                <a16:creationId xmlns:a16="http://schemas.microsoft.com/office/drawing/2014/main" id="{7AEE9CAC-347C-43C2-AE87-6BC5566E60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964" r="2807" b="1446"/>
          <a:stretch/>
        </p:blipFill>
        <p:spPr>
          <a:xfrm>
            <a:off x="7232905" y="1"/>
            <a:ext cx="4959095" cy="6858000"/>
          </a:xfrm>
          <a:prstGeom prst="rect">
            <a:avLst/>
          </a:prstGeom>
        </p:spPr>
      </p:pic>
      <p:pic>
        <p:nvPicPr>
          <p:cNvPr id="5122" name="Picture 2" descr="Sermon: Matthew Ch 20 v 1-16. The Generous Landlord - St Wilfrid's">
            <a:extLst>
              <a:ext uri="{FF2B5EF4-FFF2-40B4-BE49-F238E27FC236}">
                <a16:creationId xmlns:a16="http://schemas.microsoft.com/office/drawing/2014/main" id="{800734C1-7BDB-2190-7B51-1FDE9967721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52945" y="1222564"/>
            <a:ext cx="3995592" cy="3945174"/>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7D2D9DB8-6AAC-452C-8711-DA2E869FD12D}"/>
              </a:ext>
            </a:extLst>
          </p:cNvPr>
          <p:cNvSpPr>
            <a:spLocks noGrp="1"/>
          </p:cNvSpPr>
          <p:nvPr>
            <p:ph type="sldNum" sz="quarter" idx="12"/>
          </p:nvPr>
        </p:nvSpPr>
        <p:spPr>
          <a:xfrm>
            <a:off x="10514011" y="5883275"/>
            <a:ext cx="753545" cy="365125"/>
          </a:xfrm>
        </p:spPr>
        <p:txBody>
          <a:bodyPr vert="horz" lIns="91440" tIns="45720" rIns="91440" bIns="45720" rtlCol="0" anchor="ctr">
            <a:normAutofit/>
          </a:bodyPr>
          <a:lstStyle/>
          <a:p>
            <a:pPr>
              <a:spcAft>
                <a:spcPts val="600"/>
              </a:spcAft>
            </a:pPr>
            <a:fld id="{B9713C8C-8E70-45D5-AE59-23E60168254E}" type="slidenum">
              <a:rPr lang="en-US"/>
              <a:pPr>
                <a:spcAft>
                  <a:spcPts val="600"/>
                </a:spcAft>
              </a:pPr>
              <a:t>7</a:t>
            </a:fld>
            <a:endParaRPr lang="en-US"/>
          </a:p>
        </p:txBody>
      </p:sp>
    </p:spTree>
    <p:extLst>
      <p:ext uri="{BB962C8B-B14F-4D97-AF65-F5344CB8AC3E}">
        <p14:creationId xmlns:p14="http://schemas.microsoft.com/office/powerpoint/2010/main" val="14971053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D5A24C1-3160-C118-CCF7-456079A88E2B}"/>
              </a:ext>
            </a:extLst>
          </p:cNvPr>
          <p:cNvSpPr>
            <a:spLocks noGrp="1"/>
          </p:cNvSpPr>
          <p:nvPr>
            <p:ph type="dt" sz="half" idx="10"/>
          </p:nvPr>
        </p:nvSpPr>
        <p:spPr>
          <a:xfrm>
            <a:off x="9083087" y="6415259"/>
            <a:ext cx="2631901" cy="304799"/>
          </a:xfrm>
        </p:spPr>
        <p:txBody>
          <a:bodyPr vert="horz" lIns="91440" tIns="45720" rIns="91440" bIns="45720" rtlCol="0" anchor="t">
            <a:normAutofit/>
          </a:bodyPr>
          <a:lstStyle/>
          <a:p>
            <a:pPr algn="r" defTabSz="457200">
              <a:spcAft>
                <a:spcPts val="600"/>
              </a:spcAft>
            </a:pPr>
            <a:r>
              <a:rPr lang="en-US">
                <a:solidFill>
                  <a:srgbClr val="FFFFFF"/>
                </a:solidFill>
              </a:rPr>
              <a:t>9/3/20XX</a:t>
            </a:r>
          </a:p>
        </p:txBody>
      </p:sp>
      <p:sp>
        <p:nvSpPr>
          <p:cNvPr id="6" name="Slide Number Placeholder 5">
            <a:extLst>
              <a:ext uri="{FF2B5EF4-FFF2-40B4-BE49-F238E27FC236}">
                <a16:creationId xmlns:a16="http://schemas.microsoft.com/office/drawing/2014/main" id="{1CABF92F-0CEE-BDBF-08FF-5E709596C4E2}"/>
              </a:ext>
            </a:extLst>
          </p:cNvPr>
          <p:cNvSpPr>
            <a:spLocks noGrp="1"/>
          </p:cNvSpPr>
          <p:nvPr>
            <p:ph type="sldNum" sz="quarter" idx="12"/>
          </p:nvPr>
        </p:nvSpPr>
        <p:spPr/>
        <p:txBody>
          <a:bodyPr vert="horz" lIns="91440" tIns="45720" rIns="91440" bIns="45720" rtlCol="0" anchor="b">
            <a:normAutofit/>
          </a:bodyPr>
          <a:lstStyle/>
          <a:p>
            <a:pPr defTabSz="457200">
              <a:spcAft>
                <a:spcPts val="600"/>
              </a:spcAft>
            </a:pPr>
            <a:fld id="{B9713C8C-8E70-45D5-AE59-23E60168254E}" type="slidenum">
              <a:rPr lang="en-US">
                <a:solidFill>
                  <a:srgbClr val="FFFFFF"/>
                </a:solidFill>
              </a:rPr>
              <a:pPr defTabSz="457200">
                <a:spcAft>
                  <a:spcPts val="600"/>
                </a:spcAft>
              </a:pPr>
              <a:t>8</a:t>
            </a:fld>
            <a:endParaRPr lang="en-US">
              <a:solidFill>
                <a:srgbClr val="FFFFFF"/>
              </a:solidFill>
            </a:endParaRPr>
          </a:p>
        </p:txBody>
      </p:sp>
      <p:sp>
        <p:nvSpPr>
          <p:cNvPr id="2" name="Content Placeholder 1">
            <a:extLst>
              <a:ext uri="{FF2B5EF4-FFF2-40B4-BE49-F238E27FC236}">
                <a16:creationId xmlns:a16="http://schemas.microsoft.com/office/drawing/2014/main" id="{D2F323E4-0470-BD78-2E39-0C4528B94296}"/>
              </a:ext>
            </a:extLst>
          </p:cNvPr>
          <p:cNvSpPr>
            <a:spLocks noGrp="1"/>
          </p:cNvSpPr>
          <p:nvPr>
            <p:ph idx="1"/>
          </p:nvPr>
        </p:nvSpPr>
        <p:spPr>
          <a:xfrm>
            <a:off x="372529" y="942975"/>
            <a:ext cx="6685497" cy="4848225"/>
          </a:xfrm>
        </p:spPr>
        <p:txBody>
          <a:bodyPr>
            <a:normAutofit/>
          </a:bodyPr>
          <a:lstStyle/>
          <a:p>
            <a:pPr marL="494100" indent="-457200">
              <a:buAutoNum type="arabicPeriod"/>
            </a:pPr>
            <a:r>
              <a:rPr lang="en-US" sz="3500" dirty="0"/>
              <a:t>Have each student in class receive their gift?</a:t>
            </a:r>
          </a:p>
          <a:p>
            <a:pPr marL="494100" indent="-457200">
              <a:buAutoNum type="arabicPeriod"/>
            </a:pPr>
            <a:r>
              <a:rPr lang="en-US" sz="3500" dirty="0"/>
              <a:t>Each student will now open their gift?</a:t>
            </a:r>
          </a:p>
          <a:p>
            <a:pPr marL="494100" indent="-457200">
              <a:buAutoNum type="arabicPeriod"/>
            </a:pPr>
            <a:r>
              <a:rPr lang="en-US" sz="3500" dirty="0"/>
              <a:t>How did it make you feel to get a gift?</a:t>
            </a:r>
          </a:p>
        </p:txBody>
      </p:sp>
      <p:pic>
        <p:nvPicPr>
          <p:cNvPr id="6146" name="Picture 2" descr="3,000+ Free Package &amp; Gift Images - Pixabay">
            <a:extLst>
              <a:ext uri="{FF2B5EF4-FFF2-40B4-BE49-F238E27FC236}">
                <a16:creationId xmlns:a16="http://schemas.microsoft.com/office/drawing/2014/main" id="{2DC4D0E5-80A8-6FD9-DF30-C0F6E774C2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7996" y="738187"/>
            <a:ext cx="4181475" cy="4302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46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80000"/>
                <a:lumMod val="80000"/>
              </a:schemeClr>
              <a:schemeClr val="bg2">
                <a:tint val="98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1E28B-B507-E995-40CE-8F0C4F244DDF}"/>
              </a:ext>
            </a:extLst>
          </p:cNvPr>
          <p:cNvSpPr>
            <a:spLocks noGrp="1"/>
          </p:cNvSpPr>
          <p:nvPr>
            <p:ph type="title"/>
          </p:nvPr>
        </p:nvSpPr>
        <p:spPr>
          <a:xfrm>
            <a:off x="913795" y="609600"/>
            <a:ext cx="5978072" cy="1329596"/>
          </a:xfrm>
        </p:spPr>
        <p:txBody>
          <a:bodyPr>
            <a:normAutofit/>
          </a:bodyPr>
          <a:lstStyle/>
          <a:p>
            <a:r>
              <a:rPr lang="en-US" dirty="0"/>
              <a:t>What is God’s Grace?</a:t>
            </a:r>
          </a:p>
        </p:txBody>
      </p:sp>
      <p:sp>
        <p:nvSpPr>
          <p:cNvPr id="3" name="Content Placeholder 2">
            <a:extLst>
              <a:ext uri="{FF2B5EF4-FFF2-40B4-BE49-F238E27FC236}">
                <a16:creationId xmlns:a16="http://schemas.microsoft.com/office/drawing/2014/main" id="{3085D0F8-DB3A-B20D-BBF0-0E4BD04B5C07}"/>
              </a:ext>
            </a:extLst>
          </p:cNvPr>
          <p:cNvSpPr>
            <a:spLocks noGrp="1"/>
          </p:cNvSpPr>
          <p:nvPr>
            <p:ph idx="1"/>
          </p:nvPr>
        </p:nvSpPr>
        <p:spPr>
          <a:xfrm>
            <a:off x="442913" y="1485900"/>
            <a:ext cx="6789992" cy="4586287"/>
          </a:xfrm>
        </p:spPr>
        <p:txBody>
          <a:bodyPr anchor="ctr">
            <a:normAutofit/>
          </a:bodyPr>
          <a:lstStyle/>
          <a:p>
            <a:pPr>
              <a:buClr>
                <a:srgbClr val="DDAD5F"/>
              </a:buClr>
            </a:pPr>
            <a:r>
              <a:rPr lang="en-US" sz="2500" b="0" i="0" dirty="0">
                <a:effectLst/>
              </a:rPr>
              <a:t>Grace is the basis for the Christian faith. We believe we are saved by faith through grace. God's grace is usually defined as undeserved favor. Grace cannot be earned; it is something that is freely given. We count on God's grace and the bridge he built in our relationship with him.</a:t>
            </a:r>
            <a:endParaRPr lang="en-US" sz="2500" dirty="0"/>
          </a:p>
        </p:txBody>
      </p:sp>
      <p:pic>
        <p:nvPicPr>
          <p:cNvPr id="7175" name="Picture 7174">
            <a:extLst>
              <a:ext uri="{FF2B5EF4-FFF2-40B4-BE49-F238E27FC236}">
                <a16:creationId xmlns:a16="http://schemas.microsoft.com/office/drawing/2014/main" id="{7AEE9CAC-347C-43C2-AE87-6BC5566E60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964" r="2807" b="1446"/>
          <a:stretch/>
        </p:blipFill>
        <p:spPr>
          <a:xfrm>
            <a:off x="7232905" y="1"/>
            <a:ext cx="4959095" cy="6858000"/>
          </a:xfrm>
          <a:prstGeom prst="rect">
            <a:avLst/>
          </a:prstGeom>
        </p:spPr>
      </p:pic>
      <p:pic>
        <p:nvPicPr>
          <p:cNvPr id="7170" name="Picture 2" descr="What is Grace? Understanding the Christian Meaning">
            <a:extLst>
              <a:ext uri="{FF2B5EF4-FFF2-40B4-BE49-F238E27FC236}">
                <a16:creationId xmlns:a16="http://schemas.microsoft.com/office/drawing/2014/main" id="{83EF88D4-EFF0-7FAB-93CE-04477811B65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30294" y="1775738"/>
            <a:ext cx="5137026" cy="2684095"/>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7A647E07-2A87-EA56-F6AE-3E5DCCEF5B41}"/>
              </a:ext>
            </a:extLst>
          </p:cNvPr>
          <p:cNvSpPr>
            <a:spLocks noGrp="1"/>
          </p:cNvSpPr>
          <p:nvPr>
            <p:ph type="ftr" sz="quarter" idx="11"/>
          </p:nvPr>
        </p:nvSpPr>
        <p:spPr>
          <a:xfrm>
            <a:off x="913795" y="5883275"/>
            <a:ext cx="6672865" cy="365125"/>
          </a:xfrm>
        </p:spPr>
        <p:txBody>
          <a:bodyPr>
            <a:normAutofit/>
          </a:bodyPr>
          <a:lstStyle/>
          <a:p>
            <a:pPr>
              <a:spcAft>
                <a:spcPts val="600"/>
              </a:spcAft>
            </a:pPr>
            <a:r>
              <a:rPr lang="en-US"/>
              <a:t>Presentation Title</a:t>
            </a:r>
          </a:p>
        </p:txBody>
      </p:sp>
      <p:sp>
        <p:nvSpPr>
          <p:cNvPr id="4" name="Date Placeholder 3">
            <a:extLst>
              <a:ext uri="{FF2B5EF4-FFF2-40B4-BE49-F238E27FC236}">
                <a16:creationId xmlns:a16="http://schemas.microsoft.com/office/drawing/2014/main" id="{F683E6D8-AEF1-CB84-6D30-A9DA51B00091}"/>
              </a:ext>
            </a:extLst>
          </p:cNvPr>
          <p:cNvSpPr>
            <a:spLocks noGrp="1"/>
          </p:cNvSpPr>
          <p:nvPr>
            <p:ph type="dt" sz="half" idx="10"/>
          </p:nvPr>
        </p:nvSpPr>
        <p:spPr>
          <a:xfrm>
            <a:off x="7678736" y="5883275"/>
            <a:ext cx="2743200" cy="365125"/>
          </a:xfrm>
        </p:spPr>
        <p:txBody>
          <a:bodyPr>
            <a:normAutofit/>
          </a:bodyPr>
          <a:lstStyle/>
          <a:p>
            <a:pPr>
              <a:spcAft>
                <a:spcPts val="600"/>
              </a:spcAft>
            </a:pPr>
            <a:r>
              <a:rPr lang="en-US"/>
              <a:t>9/3/20XX</a:t>
            </a:r>
          </a:p>
        </p:txBody>
      </p:sp>
      <p:sp>
        <p:nvSpPr>
          <p:cNvPr id="6" name="Slide Number Placeholder 5">
            <a:extLst>
              <a:ext uri="{FF2B5EF4-FFF2-40B4-BE49-F238E27FC236}">
                <a16:creationId xmlns:a16="http://schemas.microsoft.com/office/drawing/2014/main" id="{E9AC4E96-58DF-D159-0D71-F063410DD433}"/>
              </a:ext>
            </a:extLst>
          </p:cNvPr>
          <p:cNvSpPr>
            <a:spLocks noGrp="1"/>
          </p:cNvSpPr>
          <p:nvPr>
            <p:ph type="sldNum" sz="quarter" idx="12"/>
          </p:nvPr>
        </p:nvSpPr>
        <p:spPr>
          <a:xfrm>
            <a:off x="10514011" y="5883275"/>
            <a:ext cx="753545" cy="365125"/>
          </a:xfrm>
        </p:spPr>
        <p:txBody>
          <a:bodyPr>
            <a:normAutofit/>
          </a:bodyPr>
          <a:lstStyle/>
          <a:p>
            <a:pPr>
              <a:spcAft>
                <a:spcPts val="600"/>
              </a:spcAft>
            </a:pPr>
            <a:fld id="{B9713C8C-8E70-45D5-AE59-23E60168254E}" type="slidenum">
              <a:rPr lang="en-US" smtClean="0"/>
              <a:pPr>
                <a:spcAft>
                  <a:spcPts val="600"/>
                </a:spcAft>
              </a:pPr>
              <a:t>9</a:t>
            </a:fld>
            <a:endParaRPr lang="en-US"/>
          </a:p>
        </p:txBody>
      </p:sp>
    </p:spTree>
    <p:extLst>
      <p:ext uri="{BB962C8B-B14F-4D97-AF65-F5344CB8AC3E}">
        <p14:creationId xmlns:p14="http://schemas.microsoft.com/office/powerpoint/2010/main" val="266775359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3050</TotalTime>
  <Words>565</Words>
  <Application>Microsoft Office PowerPoint</Application>
  <PresentationFormat>Widescreen</PresentationFormat>
  <Paragraphs>57</Paragraphs>
  <Slides>10</Slides>
  <Notes>0</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Arial</vt:lpstr>
      <vt:lpstr>Calibri</vt:lpstr>
      <vt:lpstr>Calisto MT</vt:lpstr>
      <vt:lpstr>Century Gothic</vt:lpstr>
      <vt:lpstr>Elephant</vt:lpstr>
      <vt:lpstr>Google Sans</vt:lpstr>
      <vt:lpstr>Wingdings 2</vt:lpstr>
      <vt:lpstr>Wingdings 3</vt:lpstr>
      <vt:lpstr>Brush</vt:lpstr>
      <vt:lpstr>Slate</vt:lpstr>
      <vt:lpstr>The Vineyard and the Workers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God’s Grace?</vt:lpstr>
      <vt:lpstr>The Vineyard and the Workers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cp:lastModifiedBy>
  <cp:revision>82</cp:revision>
  <dcterms:created xsi:type="dcterms:W3CDTF">2022-10-11T17:47:16Z</dcterms:created>
  <dcterms:modified xsi:type="dcterms:W3CDTF">2024-01-09T20:15:43Z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