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58" r:id="rId2"/>
    <p:sldId id="304" r:id="rId3"/>
    <p:sldId id="269" r:id="rId4"/>
    <p:sldId id="276" r:id="rId5"/>
    <p:sldId id="305" r:id="rId6"/>
    <p:sldId id="306" r:id="rId7"/>
    <p:sldId id="307" r:id="rId8"/>
    <p:sldId id="308" r:id="rId9"/>
    <p:sldId id="310" r:id="rId10"/>
    <p:sldId id="309" r:id="rId11"/>
    <p:sldId id="317" r:id="rId12"/>
    <p:sldId id="315" r:id="rId13"/>
    <p:sldId id="314" r:id="rId14"/>
    <p:sldId id="312" r:id="rId15"/>
    <p:sldId id="318" r:id="rId16"/>
    <p:sldId id="319" r:id="rId17"/>
    <p:sldId id="320" r:id="rId18"/>
    <p:sldId id="322" r:id="rId19"/>
    <p:sldId id="324" r:id="rId20"/>
    <p:sldId id="331" r:id="rId21"/>
    <p:sldId id="326" r:id="rId22"/>
    <p:sldId id="329" r:id="rId23"/>
    <p:sldId id="323" r:id="rId24"/>
    <p:sldId id="332" r:id="rId25"/>
    <p:sldId id="333" r:id="rId26"/>
    <p:sldId id="334" r:id="rId27"/>
    <p:sldId id="335" r:id="rId28"/>
    <p:sldId id="330" r:id="rId29"/>
    <p:sldId id="339" r:id="rId30"/>
    <p:sldId id="336" r:id="rId31"/>
    <p:sldId id="341" r:id="rId32"/>
    <p:sldId id="342" r:id="rId33"/>
    <p:sldId id="343" r:id="rId34"/>
    <p:sldId id="345" r:id="rId35"/>
    <p:sldId id="344" r:id="rId36"/>
    <p:sldId id="337" r:id="rId37"/>
    <p:sldId id="338" r:id="rId38"/>
    <p:sldId id="340" r:id="rId39"/>
    <p:sldId id="302" r:id="rId40"/>
    <p:sldId id="283" r:id="rId41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6" autoAdjust="0"/>
    <p:restoredTop sz="95294" autoAdjust="0"/>
  </p:normalViewPr>
  <p:slideViewPr>
    <p:cSldViewPr snapToGrid="0">
      <p:cViewPr varScale="1">
        <p:scale>
          <a:sx n="143" d="100"/>
          <a:sy n="143" d="100"/>
        </p:scale>
        <p:origin x="240" y="20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04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05ED5B-B5B2-43F9-BADB-FE1C9C99E2CE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ADF189EB-C6CF-4771-AC70-5BBFF7D743FF}">
      <dgm:prSet phldrT="[Testo]"/>
      <dgm:spPr>
        <a:solidFill>
          <a:srgbClr val="FFC000"/>
        </a:solidFill>
        <a:ln>
          <a:solidFill>
            <a:schemeClr val="accent3"/>
          </a:solidFill>
        </a:ln>
      </dgm:spPr>
      <dgm:t>
        <a:bodyPr/>
        <a:lstStyle/>
        <a:p>
          <a:pPr algn="ctr"/>
          <a:r>
            <a:rPr lang="it-IT" b="1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APPLIED GEOMORPHOLOGY (</a:t>
          </a:r>
          <a:r>
            <a:rPr lang="it-IT" b="1" dirty="0" err="1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Dimotta</a:t>
          </a:r>
          <a:r>
            <a:rPr lang="it-IT" b="1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 et al., 2016)</a:t>
          </a:r>
        </a:p>
      </dgm:t>
    </dgm:pt>
    <dgm:pt modelId="{D0D8DBCA-BDC5-4C12-BF6B-F93F7C8F402B}" type="parTrans" cxnId="{A8B2E0C4-416A-4162-9174-BD2DBBD90962}">
      <dgm:prSet/>
      <dgm:spPr/>
      <dgm:t>
        <a:bodyPr/>
        <a:lstStyle/>
        <a:p>
          <a:pPr algn="ctr"/>
          <a:endParaRPr lang="it-IT"/>
        </a:p>
      </dgm:t>
    </dgm:pt>
    <dgm:pt modelId="{2B3230E5-74AB-4F33-BFC9-8257C8363ADE}" type="sibTrans" cxnId="{A8B2E0C4-416A-4162-9174-BD2DBBD90962}">
      <dgm:prSet/>
      <dgm:spPr/>
      <dgm:t>
        <a:bodyPr/>
        <a:lstStyle/>
        <a:p>
          <a:pPr algn="ctr"/>
          <a:endParaRPr lang="it-IT"/>
        </a:p>
      </dgm:t>
    </dgm:pt>
    <dgm:pt modelId="{E7929406-49B2-4119-9684-D3C9AC1026DC}">
      <dgm:prSet phldrT="[Testo]"/>
      <dgm:spPr/>
      <dgm:t>
        <a:bodyPr/>
        <a:lstStyle/>
        <a:p>
          <a:pPr algn="ctr"/>
          <a:r>
            <a:rPr lang="it-IT" b="1" dirty="0">
              <a:solidFill>
                <a:srgbClr val="0070C0"/>
              </a:solidFill>
              <a:latin typeface="+mn-lt"/>
              <a:cs typeface="Calibri" panose="020F0502020204030204" pitchFamily="34" charset="0"/>
            </a:rPr>
            <a:t>SOIL EROSION ASSESSMENT METHOD APPLICATION:</a:t>
          </a:r>
        </a:p>
        <a:p>
          <a:pPr algn="ctr"/>
          <a:r>
            <a:rPr lang="it-IT" b="1" dirty="0">
              <a:solidFill>
                <a:srgbClr val="0070C0"/>
              </a:solidFill>
              <a:latin typeface="+mn-lt"/>
              <a:cs typeface="Calibri" panose="020F0502020204030204" pitchFamily="34" charset="0"/>
            </a:rPr>
            <a:t> USPED Method </a:t>
          </a:r>
          <a:r>
            <a:rPr lang="it-IT" b="1" dirty="0" err="1">
              <a:solidFill>
                <a:srgbClr val="0070C0"/>
              </a:solidFill>
              <a:latin typeface="+mn-lt"/>
              <a:cs typeface="Calibri" panose="020F0502020204030204" pitchFamily="34" charset="0"/>
            </a:rPr>
            <a:t>application</a:t>
          </a:r>
          <a:r>
            <a:rPr lang="it-IT" b="1" dirty="0">
              <a:latin typeface="+mn-lt"/>
              <a:cs typeface="Calibri" panose="020F0502020204030204" pitchFamily="34" charset="0"/>
            </a:rPr>
            <a:t> (2012) </a:t>
          </a:r>
          <a:r>
            <a:rPr lang="it-IT" b="1" dirty="0" err="1">
              <a:latin typeface="+mn-lt"/>
              <a:cs typeface="Calibri" panose="020F0502020204030204" pitchFamily="34" charset="0"/>
            </a:rPr>
            <a:t>at</a:t>
          </a:r>
          <a:r>
            <a:rPr lang="it-IT" b="1" dirty="0">
              <a:latin typeface="+mn-lt"/>
              <a:cs typeface="Calibri" panose="020F0502020204030204" pitchFamily="34" charset="0"/>
            </a:rPr>
            <a:t> a </a:t>
          </a:r>
          <a:r>
            <a:rPr lang="it-IT" b="1" dirty="0" err="1">
              <a:latin typeface="+mn-lt"/>
              <a:cs typeface="Calibri" panose="020F0502020204030204" pitchFamily="34" charset="0"/>
            </a:rPr>
            <a:t>regional</a:t>
          </a:r>
          <a:r>
            <a:rPr lang="it-IT" b="1" dirty="0">
              <a:latin typeface="+mn-lt"/>
              <a:cs typeface="Calibri" panose="020F0502020204030204" pitchFamily="34" charset="0"/>
            </a:rPr>
            <a:t> scale;</a:t>
          </a:r>
          <a:endParaRPr lang="it-IT" dirty="0">
            <a:latin typeface="+mn-lt"/>
          </a:endParaRPr>
        </a:p>
      </dgm:t>
    </dgm:pt>
    <dgm:pt modelId="{2C5D4982-2B9A-40E6-BCCC-FC6FC0AE2F0D}" type="parTrans" cxnId="{899AE8D9-F92A-42F8-B938-1CFF207C43BA}">
      <dgm:prSet/>
      <dgm:spPr/>
      <dgm:t>
        <a:bodyPr/>
        <a:lstStyle/>
        <a:p>
          <a:pPr algn="ctr"/>
          <a:endParaRPr lang="it-IT"/>
        </a:p>
      </dgm:t>
    </dgm:pt>
    <dgm:pt modelId="{B83F1E1C-0E75-413B-974F-C5F5468B279A}" type="sibTrans" cxnId="{899AE8D9-F92A-42F8-B938-1CFF207C43BA}">
      <dgm:prSet/>
      <dgm:spPr/>
      <dgm:t>
        <a:bodyPr/>
        <a:lstStyle/>
        <a:p>
          <a:pPr algn="ctr"/>
          <a:endParaRPr lang="it-IT"/>
        </a:p>
      </dgm:t>
    </dgm:pt>
    <dgm:pt modelId="{749170C8-7500-4F0C-BE07-5AB1335CDD67}">
      <dgm:prSet phldrT="[Testo]"/>
      <dgm:spPr/>
      <dgm:t>
        <a:bodyPr/>
        <a:lstStyle/>
        <a:p>
          <a:pPr algn="ctr"/>
          <a:r>
            <a:rPr lang="it-IT" b="1" dirty="0">
              <a:solidFill>
                <a:srgbClr val="0070C0"/>
              </a:solidFill>
              <a:latin typeface="+mn-lt"/>
              <a:cs typeface="Calibri" panose="020F0502020204030204" pitchFamily="34" charset="0"/>
            </a:rPr>
            <a:t>SOIL EROSION INCIDENCE ASSESSMENT (USPED) </a:t>
          </a:r>
        </a:p>
        <a:p>
          <a:pPr algn="ctr"/>
          <a:r>
            <a:rPr lang="it-IT" b="1" dirty="0">
              <a:latin typeface="+mn-lt"/>
              <a:cs typeface="Calibri" panose="020F0502020204030204" pitchFamily="34" charset="0"/>
            </a:rPr>
            <a:t>(</a:t>
          </a:r>
          <a:r>
            <a:rPr lang="it-IT" b="1" dirty="0" err="1">
              <a:latin typeface="+mn-lt"/>
              <a:cs typeface="Calibri" panose="020F0502020204030204" pitchFamily="34" charset="0"/>
            </a:rPr>
            <a:t>municipal</a:t>
          </a:r>
          <a:r>
            <a:rPr lang="it-IT" b="1" dirty="0">
              <a:latin typeface="+mn-lt"/>
              <a:cs typeface="Calibri" panose="020F0502020204030204" pitchFamily="34" charset="0"/>
            </a:rPr>
            <a:t> and </a:t>
          </a:r>
          <a:r>
            <a:rPr lang="it-IT" b="1" dirty="0" err="1">
              <a:latin typeface="+mn-lt"/>
              <a:cs typeface="Calibri" panose="020F0502020204030204" pitchFamily="34" charset="0"/>
            </a:rPr>
            <a:t>regional</a:t>
          </a:r>
          <a:r>
            <a:rPr lang="it-IT" b="1" dirty="0">
              <a:latin typeface="+mn-lt"/>
              <a:cs typeface="Calibri" panose="020F0502020204030204" pitchFamily="34" charset="0"/>
            </a:rPr>
            <a:t> scale);</a:t>
          </a:r>
          <a:endParaRPr lang="it-IT" dirty="0">
            <a:latin typeface="+mn-lt"/>
          </a:endParaRPr>
        </a:p>
      </dgm:t>
    </dgm:pt>
    <dgm:pt modelId="{E40AC48A-746F-4C36-8B7F-9ED46E707B68}" type="parTrans" cxnId="{886D26FA-C53E-4D62-8A7F-D1901FF6B448}">
      <dgm:prSet/>
      <dgm:spPr/>
      <dgm:t>
        <a:bodyPr/>
        <a:lstStyle/>
        <a:p>
          <a:pPr algn="ctr"/>
          <a:endParaRPr lang="it-IT"/>
        </a:p>
      </dgm:t>
    </dgm:pt>
    <dgm:pt modelId="{379274EB-5098-432B-A0C3-69ABDD900C86}" type="sibTrans" cxnId="{886D26FA-C53E-4D62-8A7F-D1901FF6B448}">
      <dgm:prSet/>
      <dgm:spPr/>
      <dgm:t>
        <a:bodyPr/>
        <a:lstStyle/>
        <a:p>
          <a:pPr algn="ctr"/>
          <a:endParaRPr lang="it-IT"/>
        </a:p>
      </dgm:t>
    </dgm:pt>
    <dgm:pt modelId="{671E62F4-A19C-4A95-9485-0553369F61C8}">
      <dgm:prSet phldrT="[Testo]"/>
      <dgm:spPr>
        <a:ln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pPr algn="ctr"/>
          <a:r>
            <a:rPr lang="it-IT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GEOMORPHOLOGY vs AGRICULTURAL ECONOMICS (</a:t>
          </a:r>
          <a:r>
            <a:rPr lang="it-IT" b="1" i="1" dirty="0" err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Dimotta</a:t>
          </a:r>
          <a:r>
            <a:rPr lang="it-IT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et al., 2016</a:t>
          </a:r>
          <a:r>
            <a:rPr lang="it-IT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):</a:t>
          </a:r>
          <a:endParaRPr lang="it-IT" dirty="0">
            <a:solidFill>
              <a:schemeClr val="bg1"/>
            </a:solidFill>
          </a:endParaRPr>
        </a:p>
      </dgm:t>
    </dgm:pt>
    <dgm:pt modelId="{8E55362F-277D-404B-BE98-5965F4098F27}" type="parTrans" cxnId="{B2CE13A8-0F06-48A3-81BF-5B445872E943}">
      <dgm:prSet/>
      <dgm:spPr/>
      <dgm:t>
        <a:bodyPr/>
        <a:lstStyle/>
        <a:p>
          <a:pPr algn="ctr"/>
          <a:endParaRPr lang="it-IT"/>
        </a:p>
      </dgm:t>
    </dgm:pt>
    <dgm:pt modelId="{C6D54D56-5347-484A-B491-95F907BD6006}" type="sibTrans" cxnId="{B2CE13A8-0F06-48A3-81BF-5B445872E943}">
      <dgm:prSet/>
      <dgm:spPr/>
      <dgm:t>
        <a:bodyPr/>
        <a:lstStyle/>
        <a:p>
          <a:pPr algn="ctr"/>
          <a:endParaRPr lang="it-IT"/>
        </a:p>
      </dgm:t>
    </dgm:pt>
    <dgm:pt modelId="{B7EC68E4-B557-4DAA-BC2A-1D7BD9F374D2}">
      <dgm:prSet phldrT="[Testo]"/>
      <dgm:spPr/>
      <dgm:t>
        <a:bodyPr/>
        <a:lstStyle/>
        <a:p>
          <a:pPr algn="ctr"/>
          <a:r>
            <a:rPr lang="it-IT" b="1" dirty="0">
              <a:solidFill>
                <a:srgbClr val="0070C0"/>
              </a:solidFill>
              <a:latin typeface="+mn-lt"/>
              <a:cs typeface="Calibri" panose="020F0502020204030204" pitchFamily="34" charset="0"/>
            </a:rPr>
            <a:t>SOIL LOSS ASSESSMENT: </a:t>
          </a:r>
          <a:r>
            <a:rPr lang="it-IT" b="1" dirty="0">
              <a:latin typeface="+mn-lt"/>
              <a:cs typeface="Calibri" panose="020F0502020204030204" pitchFamily="34" charset="0"/>
            </a:rPr>
            <a:t>on-site </a:t>
          </a:r>
          <a:r>
            <a:rPr lang="it-IT" b="1" dirty="0" err="1">
              <a:latin typeface="+mn-lt"/>
              <a:cs typeface="Calibri" panose="020F0502020204030204" pitchFamily="34" charset="0"/>
            </a:rPr>
            <a:t>impacts</a:t>
          </a:r>
          <a:r>
            <a:rPr lang="it-IT" b="1" dirty="0">
              <a:latin typeface="+mn-lt"/>
              <a:cs typeface="Calibri" panose="020F0502020204030204" pitchFamily="34" charset="0"/>
            </a:rPr>
            <a:t> </a:t>
          </a:r>
          <a:r>
            <a:rPr lang="it-IT" b="1" dirty="0" err="1">
              <a:latin typeface="+mn-lt"/>
              <a:cs typeface="Calibri" panose="020F0502020204030204" pitchFamily="34" charset="0"/>
            </a:rPr>
            <a:t>assessment</a:t>
          </a:r>
          <a:r>
            <a:rPr lang="it-IT" b="1" dirty="0">
              <a:latin typeface="+mn-lt"/>
              <a:cs typeface="Calibri" panose="020F0502020204030204" pitchFamily="34" charset="0"/>
            </a:rPr>
            <a:t> </a:t>
          </a:r>
          <a:r>
            <a:rPr lang="it-IT" b="1" dirty="0" err="1">
              <a:latin typeface="+mn-lt"/>
              <a:cs typeface="Calibri" panose="020F0502020204030204" pitchFamily="34" charset="0"/>
            </a:rPr>
            <a:t>evaluated</a:t>
          </a:r>
          <a:r>
            <a:rPr lang="it-IT" b="1" dirty="0">
              <a:latin typeface="+mn-lt"/>
              <a:cs typeface="Calibri" panose="020F0502020204030204" pitchFamily="34" charset="0"/>
            </a:rPr>
            <a:t> for the </a:t>
          </a:r>
          <a:r>
            <a:rPr lang="it-IT" b="1" dirty="0" err="1">
              <a:latin typeface="+mn-lt"/>
              <a:cs typeface="Calibri" panose="020F0502020204030204" pitchFamily="34" charset="0"/>
            </a:rPr>
            <a:t>three</a:t>
          </a:r>
          <a:r>
            <a:rPr lang="it-IT" b="1" dirty="0">
              <a:latin typeface="+mn-lt"/>
              <a:cs typeface="Calibri" panose="020F0502020204030204" pitchFamily="34" charset="0"/>
            </a:rPr>
            <a:t> </a:t>
          </a:r>
          <a:r>
            <a:rPr lang="it-IT" b="1" dirty="0" err="1">
              <a:latin typeface="+mn-lt"/>
              <a:cs typeface="Calibri" panose="020F0502020204030204" pitchFamily="34" charset="0"/>
            </a:rPr>
            <a:t>typical</a:t>
          </a:r>
          <a:r>
            <a:rPr lang="it-IT" b="1" dirty="0">
              <a:latin typeface="+mn-lt"/>
              <a:cs typeface="Calibri" panose="020F0502020204030204" pitchFamily="34" charset="0"/>
            </a:rPr>
            <a:t> </a:t>
          </a:r>
          <a:r>
            <a:rPr lang="it-IT" b="1" dirty="0" err="1">
              <a:latin typeface="+mn-lt"/>
              <a:cs typeface="Calibri" panose="020F0502020204030204" pitchFamily="34" charset="0"/>
            </a:rPr>
            <a:t>regional</a:t>
          </a:r>
          <a:r>
            <a:rPr lang="it-IT" b="1" dirty="0">
              <a:latin typeface="+mn-lt"/>
              <a:cs typeface="Calibri" panose="020F0502020204030204" pitchFamily="34" charset="0"/>
            </a:rPr>
            <a:t> </a:t>
          </a:r>
          <a:r>
            <a:rPr lang="it-IT" b="1" dirty="0" err="1">
              <a:latin typeface="+mn-lt"/>
              <a:cs typeface="Calibri" panose="020F0502020204030204" pitchFamily="34" charset="0"/>
            </a:rPr>
            <a:t>croplands</a:t>
          </a:r>
          <a:r>
            <a:rPr lang="it-IT" b="1" dirty="0">
              <a:latin typeface="+mn-lt"/>
              <a:cs typeface="Calibri" panose="020F0502020204030204" pitchFamily="34" charset="0"/>
            </a:rPr>
            <a:t>: </a:t>
          </a:r>
          <a:r>
            <a:rPr lang="it-IT" b="1" i="1" dirty="0" err="1">
              <a:latin typeface="+mn-lt"/>
              <a:cs typeface="Calibri" panose="020F0502020204030204" pitchFamily="34" charset="0"/>
            </a:rPr>
            <a:t>arable</a:t>
          </a:r>
          <a:r>
            <a:rPr lang="it-IT" b="1" i="1" dirty="0">
              <a:latin typeface="+mn-lt"/>
              <a:cs typeface="Calibri" panose="020F0502020204030204" pitchFamily="34" charset="0"/>
            </a:rPr>
            <a:t> </a:t>
          </a:r>
          <a:r>
            <a:rPr lang="it-IT" b="1" i="1" dirty="0" err="1">
              <a:latin typeface="+mn-lt"/>
              <a:cs typeface="Calibri" panose="020F0502020204030204" pitchFamily="34" charset="0"/>
            </a:rPr>
            <a:t>cereals</a:t>
          </a:r>
          <a:r>
            <a:rPr lang="it-IT" b="1" i="1" dirty="0">
              <a:latin typeface="+mn-lt"/>
              <a:cs typeface="Calibri" panose="020F0502020204030204" pitchFamily="34" charset="0"/>
            </a:rPr>
            <a:t> </a:t>
          </a:r>
          <a:r>
            <a:rPr lang="it-IT" b="1" i="1" dirty="0" err="1">
              <a:latin typeface="+mn-lt"/>
              <a:cs typeface="Calibri" panose="020F0502020204030204" pitchFamily="34" charset="0"/>
            </a:rPr>
            <a:t>land</a:t>
          </a:r>
          <a:r>
            <a:rPr lang="it-IT" b="1" i="1" dirty="0">
              <a:latin typeface="+mn-lt"/>
              <a:cs typeface="Calibri" panose="020F0502020204030204" pitchFamily="34" charset="0"/>
            </a:rPr>
            <a:t>, </a:t>
          </a:r>
          <a:r>
            <a:rPr lang="it-IT" b="1" i="1" dirty="0" err="1">
              <a:latin typeface="+mn-lt"/>
              <a:cs typeface="Calibri" panose="020F0502020204030204" pitchFamily="34" charset="0"/>
            </a:rPr>
            <a:t>vineyards</a:t>
          </a:r>
          <a:r>
            <a:rPr lang="it-IT" b="1" i="1" dirty="0">
              <a:latin typeface="+mn-lt"/>
              <a:cs typeface="Calibri" panose="020F0502020204030204" pitchFamily="34" charset="0"/>
            </a:rPr>
            <a:t>, olive-</a:t>
          </a:r>
          <a:r>
            <a:rPr lang="it-IT" b="1" i="1" dirty="0" err="1">
              <a:latin typeface="+mn-lt"/>
              <a:cs typeface="Calibri" panose="020F0502020204030204" pitchFamily="34" charset="0"/>
            </a:rPr>
            <a:t>growing</a:t>
          </a:r>
          <a:r>
            <a:rPr lang="it-IT" b="1" i="1" dirty="0">
              <a:latin typeface="+mn-lt"/>
              <a:cs typeface="Calibri" panose="020F0502020204030204" pitchFamily="34" charset="0"/>
            </a:rPr>
            <a:t> </a:t>
          </a:r>
          <a:r>
            <a:rPr lang="it-IT" b="1" i="1" dirty="0" err="1">
              <a:latin typeface="+mn-lt"/>
              <a:cs typeface="Calibri" panose="020F0502020204030204" pitchFamily="34" charset="0"/>
            </a:rPr>
            <a:t>lands</a:t>
          </a:r>
          <a:r>
            <a:rPr lang="it-IT" b="1" dirty="0">
              <a:latin typeface="+mn-lt"/>
              <a:cs typeface="Calibri" panose="020F0502020204030204" pitchFamily="34" charset="0"/>
            </a:rPr>
            <a:t>.</a:t>
          </a:r>
          <a:endParaRPr lang="it-IT" b="1" dirty="0">
            <a:latin typeface="+mn-lt"/>
          </a:endParaRPr>
        </a:p>
      </dgm:t>
    </dgm:pt>
    <dgm:pt modelId="{93411DE4-FD9F-420E-9F7A-AA64E77FC3EE}" type="parTrans" cxnId="{E35C9C19-5CB9-450F-9E58-D655EAA74301}">
      <dgm:prSet/>
      <dgm:spPr/>
      <dgm:t>
        <a:bodyPr/>
        <a:lstStyle/>
        <a:p>
          <a:pPr algn="ctr"/>
          <a:endParaRPr lang="it-IT"/>
        </a:p>
      </dgm:t>
    </dgm:pt>
    <dgm:pt modelId="{2A6DAA4C-4946-48C4-AA65-5A240872CD11}" type="sibTrans" cxnId="{E35C9C19-5CB9-450F-9E58-D655EAA74301}">
      <dgm:prSet/>
      <dgm:spPr/>
      <dgm:t>
        <a:bodyPr/>
        <a:lstStyle/>
        <a:p>
          <a:pPr algn="ctr"/>
          <a:endParaRPr lang="it-IT"/>
        </a:p>
      </dgm:t>
    </dgm:pt>
    <dgm:pt modelId="{12A44B48-A213-42D6-A80E-75E852460A2A}">
      <dgm:prSet phldrT="[Testo]"/>
      <dgm:spPr/>
      <dgm:t>
        <a:bodyPr/>
        <a:lstStyle/>
        <a:p>
          <a:pPr algn="ctr"/>
          <a:r>
            <a:rPr lang="it-IT" b="1" dirty="0">
              <a:solidFill>
                <a:srgbClr val="0070C0"/>
              </a:solidFill>
              <a:latin typeface="+mn-lt"/>
              <a:cs typeface="Calibri" panose="020F0502020204030204" pitchFamily="34" charset="0"/>
            </a:rPr>
            <a:t>ON-SITE ECONOMIC IMPACTS ASSESSMENT: </a:t>
          </a:r>
          <a:r>
            <a:rPr lang="it-IT" b="1" dirty="0" err="1">
              <a:latin typeface="+mn-lt"/>
              <a:cs typeface="Calibri" panose="020F0502020204030204" pitchFamily="34" charset="0"/>
            </a:rPr>
            <a:t>Potential</a:t>
          </a:r>
          <a:r>
            <a:rPr lang="it-IT" b="1" dirty="0">
              <a:latin typeface="+mn-lt"/>
              <a:cs typeface="Calibri" panose="020F0502020204030204" pitchFamily="34" charset="0"/>
            </a:rPr>
            <a:t> </a:t>
          </a:r>
          <a:r>
            <a:rPr lang="it-IT" b="1" dirty="0" err="1">
              <a:latin typeface="+mn-lt"/>
              <a:cs typeface="Calibri" panose="020F0502020204030204" pitchFamily="34" charset="0"/>
            </a:rPr>
            <a:t>Economic</a:t>
          </a:r>
          <a:r>
            <a:rPr lang="it-IT" b="1" dirty="0">
              <a:latin typeface="+mn-lt"/>
              <a:cs typeface="Calibri" panose="020F0502020204030204" pitchFamily="34" charset="0"/>
            </a:rPr>
            <a:t> </a:t>
          </a:r>
          <a:r>
            <a:rPr lang="it-IT" b="1" dirty="0" err="1">
              <a:latin typeface="+mn-lt"/>
              <a:cs typeface="Calibri" panose="020F0502020204030204" pitchFamily="34" charset="0"/>
            </a:rPr>
            <a:t>Soil</a:t>
          </a:r>
          <a:r>
            <a:rPr lang="it-IT" b="1" dirty="0">
              <a:latin typeface="+mn-lt"/>
              <a:cs typeface="Calibri" panose="020F0502020204030204" pitchFamily="34" charset="0"/>
            </a:rPr>
            <a:t> </a:t>
          </a:r>
          <a:r>
            <a:rPr lang="it-IT" b="1" dirty="0" err="1">
              <a:latin typeface="+mn-lt"/>
              <a:cs typeface="Calibri" panose="020F0502020204030204" pitchFamily="34" charset="0"/>
            </a:rPr>
            <a:t>Loss</a:t>
          </a:r>
          <a:r>
            <a:rPr lang="it-IT" b="1" dirty="0">
              <a:latin typeface="+mn-lt"/>
              <a:cs typeface="Calibri" panose="020F0502020204030204" pitchFamily="34" charset="0"/>
            </a:rPr>
            <a:t> </a:t>
          </a:r>
          <a:r>
            <a:rPr lang="it-IT" b="1" dirty="0" err="1">
              <a:latin typeface="+mn-lt"/>
              <a:cs typeface="Calibri" panose="020F0502020204030204" pitchFamily="34" charset="0"/>
            </a:rPr>
            <a:t>Assessment</a:t>
          </a:r>
          <a:r>
            <a:rPr lang="it-IT" b="1" dirty="0">
              <a:latin typeface="+mn-lt"/>
              <a:cs typeface="Calibri" panose="020F0502020204030204" pitchFamily="34" charset="0"/>
            </a:rPr>
            <a:t> Method (PESLAM, </a:t>
          </a:r>
          <a:r>
            <a:rPr lang="it-IT" b="1" i="1" dirty="0" err="1">
              <a:latin typeface="+mn-lt"/>
              <a:cs typeface="Calibri" panose="020F0502020204030204" pitchFamily="34" charset="0"/>
            </a:rPr>
            <a:t>Dimotta</a:t>
          </a:r>
          <a:r>
            <a:rPr lang="it-IT" b="1" i="1" dirty="0">
              <a:latin typeface="+mn-lt"/>
              <a:cs typeface="Calibri" panose="020F0502020204030204" pitchFamily="34" charset="0"/>
            </a:rPr>
            <a:t> et al., 2016</a:t>
          </a:r>
          <a:r>
            <a:rPr lang="it-IT" b="1" dirty="0">
              <a:latin typeface="+mn-lt"/>
              <a:cs typeface="Calibri" panose="020F0502020204030204" pitchFamily="34" charset="0"/>
            </a:rPr>
            <a:t>) </a:t>
          </a:r>
          <a:endParaRPr lang="it-IT" dirty="0"/>
        </a:p>
      </dgm:t>
    </dgm:pt>
    <dgm:pt modelId="{9F36138C-8E53-445D-9F38-1787CE9EB1C9}" type="parTrans" cxnId="{B0DD75C9-9C7B-4A2D-853D-BE78F0CB328C}">
      <dgm:prSet/>
      <dgm:spPr/>
      <dgm:t>
        <a:bodyPr/>
        <a:lstStyle/>
        <a:p>
          <a:pPr algn="ctr"/>
          <a:endParaRPr lang="it-IT"/>
        </a:p>
      </dgm:t>
    </dgm:pt>
    <dgm:pt modelId="{2943B95E-0111-4B43-81AB-569B07DCA736}" type="sibTrans" cxnId="{B0DD75C9-9C7B-4A2D-853D-BE78F0CB328C}">
      <dgm:prSet/>
      <dgm:spPr/>
      <dgm:t>
        <a:bodyPr/>
        <a:lstStyle/>
        <a:p>
          <a:pPr algn="ctr"/>
          <a:endParaRPr lang="it-IT"/>
        </a:p>
      </dgm:t>
    </dgm:pt>
    <dgm:pt modelId="{DDB88E36-2519-4C93-9085-1BA2BF865003}">
      <dgm:prSet phldrT="[Testo]"/>
      <dgm:spPr>
        <a:solidFill>
          <a:schemeClr val="tx1">
            <a:lumMod val="60000"/>
            <a:lumOff val="40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pPr algn="ctr"/>
          <a:r>
            <a:rPr lang="it-IT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GEOMORPHOLOGY vs PEDOLOGY (</a:t>
          </a:r>
          <a:r>
            <a:rPr lang="it-IT" b="1" dirty="0" err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Dimotta</a:t>
          </a:r>
          <a:r>
            <a:rPr lang="it-IT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et al., 2017):</a:t>
          </a:r>
          <a:endParaRPr lang="it-IT" dirty="0">
            <a:solidFill>
              <a:schemeClr val="bg1"/>
            </a:solidFill>
          </a:endParaRPr>
        </a:p>
      </dgm:t>
    </dgm:pt>
    <dgm:pt modelId="{9C79521D-DD4F-4D95-8386-0774BE9C88AB}" type="parTrans" cxnId="{184E7E3C-C89E-493B-B50D-F390E3D8B719}">
      <dgm:prSet/>
      <dgm:spPr/>
      <dgm:t>
        <a:bodyPr/>
        <a:lstStyle/>
        <a:p>
          <a:pPr algn="ctr"/>
          <a:endParaRPr lang="it-IT"/>
        </a:p>
      </dgm:t>
    </dgm:pt>
    <dgm:pt modelId="{A2B6164F-65F3-4496-B645-8982D14D6CBC}" type="sibTrans" cxnId="{184E7E3C-C89E-493B-B50D-F390E3D8B719}">
      <dgm:prSet/>
      <dgm:spPr/>
      <dgm:t>
        <a:bodyPr/>
        <a:lstStyle/>
        <a:p>
          <a:pPr algn="ctr"/>
          <a:endParaRPr lang="it-IT"/>
        </a:p>
      </dgm:t>
    </dgm:pt>
    <dgm:pt modelId="{47402D9D-7F5B-4705-B75E-0ABA2F1A19C7}">
      <dgm:prSet phldrT="[Testo]"/>
      <dgm:spPr/>
      <dgm:t>
        <a:bodyPr/>
        <a:lstStyle/>
        <a:p>
          <a:pPr algn="ctr"/>
          <a:r>
            <a:rPr lang="it-IT" b="1" dirty="0">
              <a:solidFill>
                <a:srgbClr val="0070C0"/>
              </a:solidFill>
            </a:rPr>
            <a:t>SOIL EROSION (USPED) vs SOIL TYPES: </a:t>
          </a:r>
        </a:p>
        <a:p>
          <a:pPr algn="ctr"/>
          <a:r>
            <a:rPr lang="it-IT" b="1" dirty="0" err="1"/>
            <a:t>soil</a:t>
          </a:r>
          <a:r>
            <a:rPr lang="it-IT" b="1" dirty="0"/>
            <a:t> </a:t>
          </a:r>
          <a:r>
            <a:rPr lang="it-IT" b="1" dirty="0" err="1"/>
            <a:t>erosion-exposed</a:t>
          </a:r>
          <a:r>
            <a:rPr lang="it-IT" b="1" dirty="0"/>
            <a:t> </a:t>
          </a:r>
          <a:r>
            <a:rPr lang="it-IT" b="1" dirty="0" err="1"/>
            <a:t>municipalities</a:t>
          </a:r>
          <a:r>
            <a:rPr lang="it-IT" b="1" dirty="0"/>
            <a:t> and </a:t>
          </a:r>
          <a:r>
            <a:rPr lang="it-IT" b="1" dirty="0" err="1"/>
            <a:t>soil</a:t>
          </a:r>
          <a:r>
            <a:rPr lang="it-IT" b="1" dirty="0"/>
            <a:t> </a:t>
          </a:r>
          <a:r>
            <a:rPr lang="it-IT" b="1" dirty="0" err="1"/>
            <a:t>types</a:t>
          </a:r>
          <a:endParaRPr lang="it-IT" b="1" dirty="0"/>
        </a:p>
      </dgm:t>
    </dgm:pt>
    <dgm:pt modelId="{18207B26-7147-4EA7-9BD0-1DF8D1421267}" type="parTrans" cxnId="{D384C73E-FDB3-4F88-A5E6-0E772326A1BB}">
      <dgm:prSet/>
      <dgm:spPr/>
      <dgm:t>
        <a:bodyPr/>
        <a:lstStyle/>
        <a:p>
          <a:pPr algn="ctr"/>
          <a:endParaRPr lang="it-IT"/>
        </a:p>
      </dgm:t>
    </dgm:pt>
    <dgm:pt modelId="{7E86F7C1-CCEB-47FA-AB00-ED26AD6C2613}" type="sibTrans" cxnId="{D384C73E-FDB3-4F88-A5E6-0E772326A1BB}">
      <dgm:prSet/>
      <dgm:spPr/>
      <dgm:t>
        <a:bodyPr/>
        <a:lstStyle/>
        <a:p>
          <a:pPr algn="ctr"/>
          <a:endParaRPr lang="it-IT"/>
        </a:p>
      </dgm:t>
    </dgm:pt>
    <dgm:pt modelId="{2A1E943B-77F2-402C-A4DB-9BDB06F12BF1}">
      <dgm:prSet phldrT="[Testo]"/>
      <dgm:spPr/>
      <dgm:t>
        <a:bodyPr/>
        <a:lstStyle/>
        <a:p>
          <a:pPr algn="ctr"/>
          <a:r>
            <a:rPr lang="it-IT" b="1" dirty="0">
              <a:solidFill>
                <a:srgbClr val="0070C0"/>
              </a:solidFill>
            </a:rPr>
            <a:t>SOIL TYPES vs LAND USE, </a:t>
          </a:r>
        </a:p>
        <a:p>
          <a:pPr algn="ctr"/>
          <a:r>
            <a:rPr lang="it-IT" b="1" dirty="0">
              <a:solidFill>
                <a:srgbClr val="0070C0"/>
              </a:solidFill>
            </a:rPr>
            <a:t>CaCO3 (%), </a:t>
          </a:r>
          <a:r>
            <a:rPr lang="it-IT" b="1" dirty="0" err="1">
              <a:solidFill>
                <a:srgbClr val="0070C0"/>
              </a:solidFill>
            </a:rPr>
            <a:t>soil</a:t>
          </a:r>
          <a:r>
            <a:rPr lang="it-IT" b="1" dirty="0">
              <a:solidFill>
                <a:srgbClr val="0070C0"/>
              </a:solidFill>
            </a:rPr>
            <a:t> </a:t>
          </a:r>
          <a:r>
            <a:rPr lang="it-IT" b="1" dirty="0" err="1">
              <a:solidFill>
                <a:srgbClr val="0070C0"/>
              </a:solidFill>
            </a:rPr>
            <a:t>organic</a:t>
          </a:r>
          <a:r>
            <a:rPr lang="it-IT" b="1" dirty="0">
              <a:solidFill>
                <a:srgbClr val="0070C0"/>
              </a:solidFill>
            </a:rPr>
            <a:t> </a:t>
          </a:r>
          <a:r>
            <a:rPr lang="it-IT" b="1" dirty="0" err="1">
              <a:solidFill>
                <a:srgbClr val="0070C0"/>
              </a:solidFill>
            </a:rPr>
            <a:t>matter</a:t>
          </a:r>
          <a:r>
            <a:rPr lang="it-IT" b="1" dirty="0">
              <a:solidFill>
                <a:srgbClr val="0070C0"/>
              </a:solidFill>
            </a:rPr>
            <a:t> (SOM, %) </a:t>
          </a:r>
          <a:endParaRPr lang="it-IT" dirty="0"/>
        </a:p>
      </dgm:t>
    </dgm:pt>
    <dgm:pt modelId="{F43D4BB8-A280-403B-B673-1729C9162F79}" type="parTrans" cxnId="{8EEDF4BE-10EB-4CC6-884E-875CD4742268}">
      <dgm:prSet/>
      <dgm:spPr/>
      <dgm:t>
        <a:bodyPr/>
        <a:lstStyle/>
        <a:p>
          <a:pPr algn="ctr"/>
          <a:endParaRPr lang="it-IT"/>
        </a:p>
      </dgm:t>
    </dgm:pt>
    <dgm:pt modelId="{09DE22A2-495B-45DC-9430-E6B7D1EF59C2}" type="sibTrans" cxnId="{8EEDF4BE-10EB-4CC6-884E-875CD4742268}">
      <dgm:prSet/>
      <dgm:spPr/>
      <dgm:t>
        <a:bodyPr/>
        <a:lstStyle/>
        <a:p>
          <a:pPr algn="ctr"/>
          <a:endParaRPr lang="it-IT"/>
        </a:p>
      </dgm:t>
    </dgm:pt>
    <dgm:pt modelId="{FB2D7773-554B-4789-9F2B-D9DFE5B9C6C0}">
      <dgm:prSet phldrT="[Testo]"/>
      <dgm:spPr>
        <a:solidFill>
          <a:schemeClr val="accent2">
            <a:lumMod val="75000"/>
          </a:schemeClr>
        </a:solidFill>
      </dgm:spPr>
      <dgm:t>
        <a:bodyPr/>
        <a:lstStyle/>
        <a:p>
          <a:pPr algn="ctr"/>
          <a:r>
            <a:rPr lang="it-IT" b="1" dirty="0">
              <a:latin typeface="Calibri" panose="020F0502020204030204" pitchFamily="34" charset="0"/>
              <a:cs typeface="Calibri" panose="020F0502020204030204" pitchFamily="34" charset="0"/>
            </a:rPr>
            <a:t>GEOMORPHOLOGY vs CLIMATOLOGY </a:t>
          </a:r>
          <a:r>
            <a:rPr lang="it-IT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(</a:t>
          </a:r>
          <a:r>
            <a:rPr lang="it-IT" b="1" u="sng" dirty="0" err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Dimotta</a:t>
          </a:r>
          <a:r>
            <a:rPr lang="it-IT" b="1" u="sng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et al., 2018 – in </a:t>
          </a:r>
          <a:r>
            <a:rPr lang="it-IT" b="1" i="1" u="sng" dirty="0" err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peer-review</a:t>
          </a:r>
          <a:r>
            <a:rPr lang="it-IT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)</a:t>
          </a:r>
        </a:p>
      </dgm:t>
    </dgm:pt>
    <dgm:pt modelId="{B95415FF-3844-4C9B-8AAD-D51BD43CDC10}" type="parTrans" cxnId="{68F31166-459B-4F81-AF24-B1729D0C0BD3}">
      <dgm:prSet/>
      <dgm:spPr/>
      <dgm:t>
        <a:bodyPr/>
        <a:lstStyle/>
        <a:p>
          <a:pPr algn="ctr"/>
          <a:endParaRPr lang="it-IT"/>
        </a:p>
      </dgm:t>
    </dgm:pt>
    <dgm:pt modelId="{A03D8486-0684-4CA0-BE64-DEDF46E1B4CD}" type="sibTrans" cxnId="{68F31166-459B-4F81-AF24-B1729D0C0BD3}">
      <dgm:prSet/>
      <dgm:spPr/>
      <dgm:t>
        <a:bodyPr/>
        <a:lstStyle/>
        <a:p>
          <a:pPr algn="ctr"/>
          <a:endParaRPr lang="it-IT"/>
        </a:p>
      </dgm:t>
    </dgm:pt>
    <dgm:pt modelId="{B6E2D319-F81D-433E-AB2B-055C55B6D3DF}" type="pres">
      <dgm:prSet presAssocID="{E605ED5B-B5B2-43F9-BADB-FE1C9C99E2CE}" presName="Name0" presStyleCnt="0">
        <dgm:presLayoutVars>
          <dgm:dir/>
          <dgm:animLvl val="lvl"/>
          <dgm:resizeHandles val="exact"/>
        </dgm:presLayoutVars>
      </dgm:prSet>
      <dgm:spPr/>
    </dgm:pt>
    <dgm:pt modelId="{9CCA11A5-D655-41CB-8319-BD9FFCA55D91}" type="pres">
      <dgm:prSet presAssocID="{FB2D7773-554B-4789-9F2B-D9DFE5B9C6C0}" presName="boxAndChildren" presStyleCnt="0"/>
      <dgm:spPr/>
    </dgm:pt>
    <dgm:pt modelId="{6785FC3B-9218-41BB-8EA8-C106776BAE75}" type="pres">
      <dgm:prSet presAssocID="{FB2D7773-554B-4789-9F2B-D9DFE5B9C6C0}" presName="parentTextBox" presStyleLbl="node1" presStyleIdx="0" presStyleCnt="4"/>
      <dgm:spPr/>
    </dgm:pt>
    <dgm:pt modelId="{4AB0C72F-3546-4477-B47C-ED0C6B8F46C9}" type="pres">
      <dgm:prSet presAssocID="{A2B6164F-65F3-4496-B645-8982D14D6CBC}" presName="sp" presStyleCnt="0"/>
      <dgm:spPr/>
    </dgm:pt>
    <dgm:pt modelId="{68BBE883-5A78-4DC1-A81F-C1B2360288B2}" type="pres">
      <dgm:prSet presAssocID="{DDB88E36-2519-4C93-9085-1BA2BF865003}" presName="arrowAndChildren" presStyleCnt="0"/>
      <dgm:spPr/>
    </dgm:pt>
    <dgm:pt modelId="{8071E1AD-9171-4175-ADE1-05926627AA68}" type="pres">
      <dgm:prSet presAssocID="{DDB88E36-2519-4C93-9085-1BA2BF865003}" presName="parentTextArrow" presStyleLbl="node1" presStyleIdx="0" presStyleCnt="4"/>
      <dgm:spPr/>
    </dgm:pt>
    <dgm:pt modelId="{D8F39CA8-DAEE-4959-BD88-77EFBF64233E}" type="pres">
      <dgm:prSet presAssocID="{DDB88E36-2519-4C93-9085-1BA2BF865003}" presName="arrow" presStyleLbl="node1" presStyleIdx="1" presStyleCnt="4"/>
      <dgm:spPr/>
    </dgm:pt>
    <dgm:pt modelId="{9E7D4FAF-2B17-41E2-AEF3-28DF7F9E91D6}" type="pres">
      <dgm:prSet presAssocID="{DDB88E36-2519-4C93-9085-1BA2BF865003}" presName="descendantArrow" presStyleCnt="0"/>
      <dgm:spPr/>
    </dgm:pt>
    <dgm:pt modelId="{2EE43254-34BB-4F93-BAF7-991DE269110E}" type="pres">
      <dgm:prSet presAssocID="{47402D9D-7F5B-4705-B75E-0ABA2F1A19C7}" presName="childTextArrow" presStyleLbl="fgAccFollowNode1" presStyleIdx="0" presStyleCnt="6">
        <dgm:presLayoutVars>
          <dgm:bulletEnabled val="1"/>
        </dgm:presLayoutVars>
      </dgm:prSet>
      <dgm:spPr/>
    </dgm:pt>
    <dgm:pt modelId="{5E465B78-35C0-42DA-B314-A5A856FD0B0B}" type="pres">
      <dgm:prSet presAssocID="{2A1E943B-77F2-402C-A4DB-9BDB06F12BF1}" presName="childTextArrow" presStyleLbl="fgAccFollowNode1" presStyleIdx="1" presStyleCnt="6">
        <dgm:presLayoutVars>
          <dgm:bulletEnabled val="1"/>
        </dgm:presLayoutVars>
      </dgm:prSet>
      <dgm:spPr/>
    </dgm:pt>
    <dgm:pt modelId="{33127412-CE6B-4614-8D65-3E801AD01C33}" type="pres">
      <dgm:prSet presAssocID="{C6D54D56-5347-484A-B491-95F907BD6006}" presName="sp" presStyleCnt="0"/>
      <dgm:spPr/>
    </dgm:pt>
    <dgm:pt modelId="{84692947-73B7-4FB9-9ABE-EFB4730B21CB}" type="pres">
      <dgm:prSet presAssocID="{671E62F4-A19C-4A95-9485-0553369F61C8}" presName="arrowAndChildren" presStyleCnt="0"/>
      <dgm:spPr/>
    </dgm:pt>
    <dgm:pt modelId="{82C63E4E-74DF-4D53-8CB7-12CA8468BD03}" type="pres">
      <dgm:prSet presAssocID="{671E62F4-A19C-4A95-9485-0553369F61C8}" presName="parentTextArrow" presStyleLbl="node1" presStyleIdx="1" presStyleCnt="4"/>
      <dgm:spPr/>
    </dgm:pt>
    <dgm:pt modelId="{A464AAD1-8988-40CF-A4FA-C65BA82A8E45}" type="pres">
      <dgm:prSet presAssocID="{671E62F4-A19C-4A95-9485-0553369F61C8}" presName="arrow" presStyleLbl="node1" presStyleIdx="2" presStyleCnt="4"/>
      <dgm:spPr/>
    </dgm:pt>
    <dgm:pt modelId="{F06AEC31-0B28-43D7-A6AD-76DA30C23224}" type="pres">
      <dgm:prSet presAssocID="{671E62F4-A19C-4A95-9485-0553369F61C8}" presName="descendantArrow" presStyleCnt="0"/>
      <dgm:spPr/>
    </dgm:pt>
    <dgm:pt modelId="{F86DDE5B-748E-400D-A085-4982F0C8A4BA}" type="pres">
      <dgm:prSet presAssocID="{B7EC68E4-B557-4DAA-BC2A-1D7BD9F374D2}" presName="childTextArrow" presStyleLbl="fgAccFollowNode1" presStyleIdx="2" presStyleCnt="6">
        <dgm:presLayoutVars>
          <dgm:bulletEnabled val="1"/>
        </dgm:presLayoutVars>
      </dgm:prSet>
      <dgm:spPr/>
    </dgm:pt>
    <dgm:pt modelId="{A77165F5-A3C5-4E9F-8D3D-BD6ECCEF10EB}" type="pres">
      <dgm:prSet presAssocID="{12A44B48-A213-42D6-A80E-75E852460A2A}" presName="childTextArrow" presStyleLbl="fgAccFollowNode1" presStyleIdx="3" presStyleCnt="6">
        <dgm:presLayoutVars>
          <dgm:bulletEnabled val="1"/>
        </dgm:presLayoutVars>
      </dgm:prSet>
      <dgm:spPr/>
    </dgm:pt>
    <dgm:pt modelId="{2EE4A835-7B51-4E02-BC09-9D30ECFBF1A6}" type="pres">
      <dgm:prSet presAssocID="{2B3230E5-74AB-4F33-BFC9-8257C8363ADE}" presName="sp" presStyleCnt="0"/>
      <dgm:spPr/>
    </dgm:pt>
    <dgm:pt modelId="{42596C73-0562-4B30-A8EE-DDA36798CC2D}" type="pres">
      <dgm:prSet presAssocID="{ADF189EB-C6CF-4771-AC70-5BBFF7D743FF}" presName="arrowAndChildren" presStyleCnt="0"/>
      <dgm:spPr/>
    </dgm:pt>
    <dgm:pt modelId="{06A889A1-3CD1-4B9E-83D1-2C585BEEC503}" type="pres">
      <dgm:prSet presAssocID="{ADF189EB-C6CF-4771-AC70-5BBFF7D743FF}" presName="parentTextArrow" presStyleLbl="node1" presStyleIdx="2" presStyleCnt="4"/>
      <dgm:spPr/>
    </dgm:pt>
    <dgm:pt modelId="{A94FA2F5-5871-4007-A4B0-BDF1318B7805}" type="pres">
      <dgm:prSet presAssocID="{ADF189EB-C6CF-4771-AC70-5BBFF7D743FF}" presName="arrow" presStyleLbl="node1" presStyleIdx="3" presStyleCnt="4" custLinFactNeighborX="682" custLinFactNeighborY="-2364"/>
      <dgm:spPr/>
    </dgm:pt>
    <dgm:pt modelId="{396C52A1-62C4-489E-AB8E-50105605F282}" type="pres">
      <dgm:prSet presAssocID="{ADF189EB-C6CF-4771-AC70-5BBFF7D743FF}" presName="descendantArrow" presStyleCnt="0"/>
      <dgm:spPr/>
    </dgm:pt>
    <dgm:pt modelId="{4DA75886-461D-4DF9-8B94-866800B681AC}" type="pres">
      <dgm:prSet presAssocID="{E7929406-49B2-4119-9684-D3C9AC1026DC}" presName="childTextArrow" presStyleLbl="fgAccFollowNode1" presStyleIdx="4" presStyleCnt="6">
        <dgm:presLayoutVars>
          <dgm:bulletEnabled val="1"/>
        </dgm:presLayoutVars>
      </dgm:prSet>
      <dgm:spPr/>
    </dgm:pt>
    <dgm:pt modelId="{5F017886-782A-4544-BBA4-265BC5722556}" type="pres">
      <dgm:prSet presAssocID="{749170C8-7500-4F0C-BE07-5AB1335CDD67}" presName="childTextArrow" presStyleLbl="fgAccFollowNode1" presStyleIdx="5" presStyleCnt="6">
        <dgm:presLayoutVars>
          <dgm:bulletEnabled val="1"/>
        </dgm:presLayoutVars>
      </dgm:prSet>
      <dgm:spPr/>
    </dgm:pt>
  </dgm:ptLst>
  <dgm:cxnLst>
    <dgm:cxn modelId="{E35C9C19-5CB9-450F-9E58-D655EAA74301}" srcId="{671E62F4-A19C-4A95-9485-0553369F61C8}" destId="{B7EC68E4-B557-4DAA-BC2A-1D7BD9F374D2}" srcOrd="0" destOrd="0" parTransId="{93411DE4-FD9F-420E-9F7A-AA64E77FC3EE}" sibTransId="{2A6DAA4C-4946-48C4-AA65-5A240872CD11}"/>
    <dgm:cxn modelId="{FCEFD219-1842-429C-8089-3B44F121E66D}" type="presOf" srcId="{671E62F4-A19C-4A95-9485-0553369F61C8}" destId="{A464AAD1-8988-40CF-A4FA-C65BA82A8E45}" srcOrd="1" destOrd="0" presId="urn:microsoft.com/office/officeart/2005/8/layout/process4"/>
    <dgm:cxn modelId="{93C34E3C-CD70-45A8-BF5E-25ECEB64DFC2}" type="presOf" srcId="{ADF189EB-C6CF-4771-AC70-5BBFF7D743FF}" destId="{06A889A1-3CD1-4B9E-83D1-2C585BEEC503}" srcOrd="0" destOrd="0" presId="urn:microsoft.com/office/officeart/2005/8/layout/process4"/>
    <dgm:cxn modelId="{184E7E3C-C89E-493B-B50D-F390E3D8B719}" srcId="{E605ED5B-B5B2-43F9-BADB-FE1C9C99E2CE}" destId="{DDB88E36-2519-4C93-9085-1BA2BF865003}" srcOrd="2" destOrd="0" parTransId="{9C79521D-DD4F-4D95-8386-0774BE9C88AB}" sibTransId="{A2B6164F-65F3-4496-B645-8982D14D6CBC}"/>
    <dgm:cxn modelId="{D384C73E-FDB3-4F88-A5E6-0E772326A1BB}" srcId="{DDB88E36-2519-4C93-9085-1BA2BF865003}" destId="{47402D9D-7F5B-4705-B75E-0ABA2F1A19C7}" srcOrd="0" destOrd="0" parTransId="{18207B26-7147-4EA7-9BD0-1DF8D1421267}" sibTransId="{7E86F7C1-CCEB-47FA-AB00-ED26AD6C2613}"/>
    <dgm:cxn modelId="{1A53B046-5B9E-4021-BF3C-40D6A793EC41}" type="presOf" srcId="{B7EC68E4-B557-4DAA-BC2A-1D7BD9F374D2}" destId="{F86DDE5B-748E-400D-A085-4982F0C8A4BA}" srcOrd="0" destOrd="0" presId="urn:microsoft.com/office/officeart/2005/8/layout/process4"/>
    <dgm:cxn modelId="{A3B01B61-36BB-479A-9A8B-C1A7B6214E4D}" type="presOf" srcId="{12A44B48-A213-42D6-A80E-75E852460A2A}" destId="{A77165F5-A3C5-4E9F-8D3D-BD6ECCEF10EB}" srcOrd="0" destOrd="0" presId="urn:microsoft.com/office/officeart/2005/8/layout/process4"/>
    <dgm:cxn modelId="{68F31166-459B-4F81-AF24-B1729D0C0BD3}" srcId="{E605ED5B-B5B2-43F9-BADB-FE1C9C99E2CE}" destId="{FB2D7773-554B-4789-9F2B-D9DFE5B9C6C0}" srcOrd="3" destOrd="0" parTransId="{B95415FF-3844-4C9B-8AAD-D51BD43CDC10}" sibTransId="{A03D8486-0684-4CA0-BE64-DEDF46E1B4CD}"/>
    <dgm:cxn modelId="{F7B9A268-ACF9-4CDB-B0CB-8FD501311A76}" type="presOf" srcId="{E605ED5B-B5B2-43F9-BADB-FE1C9C99E2CE}" destId="{B6E2D319-F81D-433E-AB2B-055C55B6D3DF}" srcOrd="0" destOrd="0" presId="urn:microsoft.com/office/officeart/2005/8/layout/process4"/>
    <dgm:cxn modelId="{F047D089-75E1-4FFD-9E31-1B1DBA88609A}" type="presOf" srcId="{749170C8-7500-4F0C-BE07-5AB1335CDD67}" destId="{5F017886-782A-4544-BBA4-265BC5722556}" srcOrd="0" destOrd="0" presId="urn:microsoft.com/office/officeart/2005/8/layout/process4"/>
    <dgm:cxn modelId="{B2CE13A8-0F06-48A3-81BF-5B445872E943}" srcId="{E605ED5B-B5B2-43F9-BADB-FE1C9C99E2CE}" destId="{671E62F4-A19C-4A95-9485-0553369F61C8}" srcOrd="1" destOrd="0" parTransId="{8E55362F-277D-404B-BE98-5965F4098F27}" sibTransId="{C6D54D56-5347-484A-B491-95F907BD6006}"/>
    <dgm:cxn modelId="{E5945BAE-6049-4D22-8F28-197B0CB0F0C6}" type="presOf" srcId="{47402D9D-7F5B-4705-B75E-0ABA2F1A19C7}" destId="{2EE43254-34BB-4F93-BAF7-991DE269110E}" srcOrd="0" destOrd="0" presId="urn:microsoft.com/office/officeart/2005/8/layout/process4"/>
    <dgm:cxn modelId="{E98ED6B1-270C-4171-8F0D-77C4B4BEEBAC}" type="presOf" srcId="{ADF189EB-C6CF-4771-AC70-5BBFF7D743FF}" destId="{A94FA2F5-5871-4007-A4B0-BDF1318B7805}" srcOrd="1" destOrd="0" presId="urn:microsoft.com/office/officeart/2005/8/layout/process4"/>
    <dgm:cxn modelId="{A335F8B3-D650-4DAB-A280-D8B660AE7C9A}" type="presOf" srcId="{671E62F4-A19C-4A95-9485-0553369F61C8}" destId="{82C63E4E-74DF-4D53-8CB7-12CA8468BD03}" srcOrd="0" destOrd="0" presId="urn:microsoft.com/office/officeart/2005/8/layout/process4"/>
    <dgm:cxn modelId="{8EEDF4BE-10EB-4CC6-884E-875CD4742268}" srcId="{DDB88E36-2519-4C93-9085-1BA2BF865003}" destId="{2A1E943B-77F2-402C-A4DB-9BDB06F12BF1}" srcOrd="1" destOrd="0" parTransId="{F43D4BB8-A280-403B-B673-1729C9162F79}" sibTransId="{09DE22A2-495B-45DC-9430-E6B7D1EF59C2}"/>
    <dgm:cxn modelId="{A8B2E0C4-416A-4162-9174-BD2DBBD90962}" srcId="{E605ED5B-B5B2-43F9-BADB-FE1C9C99E2CE}" destId="{ADF189EB-C6CF-4771-AC70-5BBFF7D743FF}" srcOrd="0" destOrd="0" parTransId="{D0D8DBCA-BDC5-4C12-BF6B-F93F7C8F402B}" sibTransId="{2B3230E5-74AB-4F33-BFC9-8257C8363ADE}"/>
    <dgm:cxn modelId="{B0DD75C9-9C7B-4A2D-853D-BE78F0CB328C}" srcId="{671E62F4-A19C-4A95-9485-0553369F61C8}" destId="{12A44B48-A213-42D6-A80E-75E852460A2A}" srcOrd="1" destOrd="0" parTransId="{9F36138C-8E53-445D-9F38-1787CE9EB1C9}" sibTransId="{2943B95E-0111-4B43-81AB-569B07DCA736}"/>
    <dgm:cxn modelId="{FD69A0CF-B404-49CD-998C-720A4C3D8607}" type="presOf" srcId="{E7929406-49B2-4119-9684-D3C9AC1026DC}" destId="{4DA75886-461D-4DF9-8B94-866800B681AC}" srcOrd="0" destOrd="0" presId="urn:microsoft.com/office/officeart/2005/8/layout/process4"/>
    <dgm:cxn modelId="{8EB0C9D4-DC1A-4299-81E9-99EE7A033044}" type="presOf" srcId="{DDB88E36-2519-4C93-9085-1BA2BF865003}" destId="{D8F39CA8-DAEE-4959-BD88-77EFBF64233E}" srcOrd="1" destOrd="0" presId="urn:microsoft.com/office/officeart/2005/8/layout/process4"/>
    <dgm:cxn modelId="{899AE8D9-F92A-42F8-B938-1CFF207C43BA}" srcId="{ADF189EB-C6CF-4771-AC70-5BBFF7D743FF}" destId="{E7929406-49B2-4119-9684-D3C9AC1026DC}" srcOrd="0" destOrd="0" parTransId="{2C5D4982-2B9A-40E6-BCCC-FC6FC0AE2F0D}" sibTransId="{B83F1E1C-0E75-413B-974F-C5F5468B279A}"/>
    <dgm:cxn modelId="{228FCFEE-C8CA-45C1-A80F-F3E5DB2C640B}" type="presOf" srcId="{2A1E943B-77F2-402C-A4DB-9BDB06F12BF1}" destId="{5E465B78-35C0-42DA-B314-A5A856FD0B0B}" srcOrd="0" destOrd="0" presId="urn:microsoft.com/office/officeart/2005/8/layout/process4"/>
    <dgm:cxn modelId="{AFB611F0-B2AE-4934-ACF2-FF863420A6DA}" type="presOf" srcId="{FB2D7773-554B-4789-9F2B-D9DFE5B9C6C0}" destId="{6785FC3B-9218-41BB-8EA8-C106776BAE75}" srcOrd="0" destOrd="0" presId="urn:microsoft.com/office/officeart/2005/8/layout/process4"/>
    <dgm:cxn modelId="{797DBBF5-1B7D-40EC-8368-4E5D41C51DBD}" type="presOf" srcId="{DDB88E36-2519-4C93-9085-1BA2BF865003}" destId="{8071E1AD-9171-4175-ADE1-05926627AA68}" srcOrd="0" destOrd="0" presId="urn:microsoft.com/office/officeart/2005/8/layout/process4"/>
    <dgm:cxn modelId="{886D26FA-C53E-4D62-8A7F-D1901FF6B448}" srcId="{ADF189EB-C6CF-4771-AC70-5BBFF7D743FF}" destId="{749170C8-7500-4F0C-BE07-5AB1335CDD67}" srcOrd="1" destOrd="0" parTransId="{E40AC48A-746F-4C36-8B7F-9ED46E707B68}" sibTransId="{379274EB-5098-432B-A0C3-69ABDD900C86}"/>
    <dgm:cxn modelId="{38B094A8-3A11-4AB0-A49B-1B607A2CD991}" type="presParOf" srcId="{B6E2D319-F81D-433E-AB2B-055C55B6D3DF}" destId="{9CCA11A5-D655-41CB-8319-BD9FFCA55D91}" srcOrd="0" destOrd="0" presId="urn:microsoft.com/office/officeart/2005/8/layout/process4"/>
    <dgm:cxn modelId="{39AAB8DE-5EA2-401B-91DE-0007597C5050}" type="presParOf" srcId="{9CCA11A5-D655-41CB-8319-BD9FFCA55D91}" destId="{6785FC3B-9218-41BB-8EA8-C106776BAE75}" srcOrd="0" destOrd="0" presId="urn:microsoft.com/office/officeart/2005/8/layout/process4"/>
    <dgm:cxn modelId="{3512185E-9131-487A-81BD-BDA1C8671BF9}" type="presParOf" srcId="{B6E2D319-F81D-433E-AB2B-055C55B6D3DF}" destId="{4AB0C72F-3546-4477-B47C-ED0C6B8F46C9}" srcOrd="1" destOrd="0" presId="urn:microsoft.com/office/officeart/2005/8/layout/process4"/>
    <dgm:cxn modelId="{94EB83DF-D0B8-4B8B-A778-D5BCA9B23CF7}" type="presParOf" srcId="{B6E2D319-F81D-433E-AB2B-055C55B6D3DF}" destId="{68BBE883-5A78-4DC1-A81F-C1B2360288B2}" srcOrd="2" destOrd="0" presId="urn:microsoft.com/office/officeart/2005/8/layout/process4"/>
    <dgm:cxn modelId="{3F1EF23D-F64E-4A45-B921-7D29ACC4EA7E}" type="presParOf" srcId="{68BBE883-5A78-4DC1-A81F-C1B2360288B2}" destId="{8071E1AD-9171-4175-ADE1-05926627AA68}" srcOrd="0" destOrd="0" presId="urn:microsoft.com/office/officeart/2005/8/layout/process4"/>
    <dgm:cxn modelId="{322F28E8-AE59-4166-8F87-51E6B04F6A64}" type="presParOf" srcId="{68BBE883-5A78-4DC1-A81F-C1B2360288B2}" destId="{D8F39CA8-DAEE-4959-BD88-77EFBF64233E}" srcOrd="1" destOrd="0" presId="urn:microsoft.com/office/officeart/2005/8/layout/process4"/>
    <dgm:cxn modelId="{C2C6C784-EFBB-4A0F-B6D3-8D3B5C68B542}" type="presParOf" srcId="{68BBE883-5A78-4DC1-A81F-C1B2360288B2}" destId="{9E7D4FAF-2B17-41E2-AEF3-28DF7F9E91D6}" srcOrd="2" destOrd="0" presId="urn:microsoft.com/office/officeart/2005/8/layout/process4"/>
    <dgm:cxn modelId="{52B40CE9-5F9D-4544-8CDF-00F7A76FEB35}" type="presParOf" srcId="{9E7D4FAF-2B17-41E2-AEF3-28DF7F9E91D6}" destId="{2EE43254-34BB-4F93-BAF7-991DE269110E}" srcOrd="0" destOrd="0" presId="urn:microsoft.com/office/officeart/2005/8/layout/process4"/>
    <dgm:cxn modelId="{65D04521-7736-4B68-BD09-E2126C190B50}" type="presParOf" srcId="{9E7D4FAF-2B17-41E2-AEF3-28DF7F9E91D6}" destId="{5E465B78-35C0-42DA-B314-A5A856FD0B0B}" srcOrd="1" destOrd="0" presId="urn:microsoft.com/office/officeart/2005/8/layout/process4"/>
    <dgm:cxn modelId="{D469F5EC-8C94-4744-9A3C-68069C5F098F}" type="presParOf" srcId="{B6E2D319-F81D-433E-AB2B-055C55B6D3DF}" destId="{33127412-CE6B-4614-8D65-3E801AD01C33}" srcOrd="3" destOrd="0" presId="urn:microsoft.com/office/officeart/2005/8/layout/process4"/>
    <dgm:cxn modelId="{DD903F05-871A-48F3-866A-37FD741AAF07}" type="presParOf" srcId="{B6E2D319-F81D-433E-AB2B-055C55B6D3DF}" destId="{84692947-73B7-4FB9-9ABE-EFB4730B21CB}" srcOrd="4" destOrd="0" presId="urn:microsoft.com/office/officeart/2005/8/layout/process4"/>
    <dgm:cxn modelId="{8ECA5A76-7864-47B5-BE0F-28255E169A05}" type="presParOf" srcId="{84692947-73B7-4FB9-9ABE-EFB4730B21CB}" destId="{82C63E4E-74DF-4D53-8CB7-12CA8468BD03}" srcOrd="0" destOrd="0" presId="urn:microsoft.com/office/officeart/2005/8/layout/process4"/>
    <dgm:cxn modelId="{D36B1D05-5B87-434D-865F-B60F7BF7920F}" type="presParOf" srcId="{84692947-73B7-4FB9-9ABE-EFB4730B21CB}" destId="{A464AAD1-8988-40CF-A4FA-C65BA82A8E45}" srcOrd="1" destOrd="0" presId="urn:microsoft.com/office/officeart/2005/8/layout/process4"/>
    <dgm:cxn modelId="{3ED511CC-62DB-46A1-81EF-29FB49180073}" type="presParOf" srcId="{84692947-73B7-4FB9-9ABE-EFB4730B21CB}" destId="{F06AEC31-0B28-43D7-A6AD-76DA30C23224}" srcOrd="2" destOrd="0" presId="urn:microsoft.com/office/officeart/2005/8/layout/process4"/>
    <dgm:cxn modelId="{A1C5299F-82BE-4AF7-A73C-28C2650B5EA9}" type="presParOf" srcId="{F06AEC31-0B28-43D7-A6AD-76DA30C23224}" destId="{F86DDE5B-748E-400D-A085-4982F0C8A4BA}" srcOrd="0" destOrd="0" presId="urn:microsoft.com/office/officeart/2005/8/layout/process4"/>
    <dgm:cxn modelId="{FE441769-C7D3-45DF-88B9-5CEC0CFF8F65}" type="presParOf" srcId="{F06AEC31-0B28-43D7-A6AD-76DA30C23224}" destId="{A77165F5-A3C5-4E9F-8D3D-BD6ECCEF10EB}" srcOrd="1" destOrd="0" presId="urn:microsoft.com/office/officeart/2005/8/layout/process4"/>
    <dgm:cxn modelId="{21A75BCC-A595-4955-9C48-052EFF4C3520}" type="presParOf" srcId="{B6E2D319-F81D-433E-AB2B-055C55B6D3DF}" destId="{2EE4A835-7B51-4E02-BC09-9D30ECFBF1A6}" srcOrd="5" destOrd="0" presId="urn:microsoft.com/office/officeart/2005/8/layout/process4"/>
    <dgm:cxn modelId="{08145A38-0555-4F15-A7E4-F9C8499D9D34}" type="presParOf" srcId="{B6E2D319-F81D-433E-AB2B-055C55B6D3DF}" destId="{42596C73-0562-4B30-A8EE-DDA36798CC2D}" srcOrd="6" destOrd="0" presId="urn:microsoft.com/office/officeart/2005/8/layout/process4"/>
    <dgm:cxn modelId="{0F4DAADB-7528-43DE-AC24-6EDE1AF78D6D}" type="presParOf" srcId="{42596C73-0562-4B30-A8EE-DDA36798CC2D}" destId="{06A889A1-3CD1-4B9E-83D1-2C585BEEC503}" srcOrd="0" destOrd="0" presId="urn:microsoft.com/office/officeart/2005/8/layout/process4"/>
    <dgm:cxn modelId="{4B805095-974E-49DE-BD03-9D1E752DCF08}" type="presParOf" srcId="{42596C73-0562-4B30-A8EE-DDA36798CC2D}" destId="{A94FA2F5-5871-4007-A4B0-BDF1318B7805}" srcOrd="1" destOrd="0" presId="urn:microsoft.com/office/officeart/2005/8/layout/process4"/>
    <dgm:cxn modelId="{82FF23BC-F784-41BC-A06C-F8ACF578AE35}" type="presParOf" srcId="{42596C73-0562-4B30-A8EE-DDA36798CC2D}" destId="{396C52A1-62C4-489E-AB8E-50105605F282}" srcOrd="2" destOrd="0" presId="urn:microsoft.com/office/officeart/2005/8/layout/process4"/>
    <dgm:cxn modelId="{A1A6B71F-6710-43D7-A814-B04E6D9C8504}" type="presParOf" srcId="{396C52A1-62C4-489E-AB8E-50105605F282}" destId="{4DA75886-461D-4DF9-8B94-866800B681AC}" srcOrd="0" destOrd="0" presId="urn:microsoft.com/office/officeart/2005/8/layout/process4"/>
    <dgm:cxn modelId="{1C007B94-F2E0-43F0-AEC9-D3E44F5ED28B}" type="presParOf" srcId="{396C52A1-62C4-489E-AB8E-50105605F282}" destId="{5F017886-782A-4544-BBA4-265BC5722556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87887B7-34B2-4C21-8378-702F16590B14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45F88DF4-99EA-430B-8096-BEBF0A522589}">
      <dgm:prSet phldrT="[Testo]" custT="1"/>
      <dgm:spPr>
        <a:ln>
          <a:solidFill>
            <a:srgbClr val="008000"/>
          </a:solidFill>
        </a:ln>
      </dgm:spPr>
      <dgm:t>
        <a:bodyPr/>
        <a:lstStyle/>
        <a:p>
          <a:endParaRPr lang="it-IT" sz="600" dirty="0"/>
        </a:p>
        <a:p>
          <a:r>
            <a:rPr lang="it-IT" sz="1100" b="1" dirty="0"/>
            <a:t>PRODUCTIVITY AND CROPLANDS VALUES (1)</a:t>
          </a:r>
        </a:p>
        <a:p>
          <a:endParaRPr lang="it-IT" sz="600" dirty="0"/>
        </a:p>
      </dgm:t>
    </dgm:pt>
    <dgm:pt modelId="{46F9E40F-B090-4918-BBDC-BC1CBFE6FF46}" type="parTrans" cxnId="{866FDB0D-F312-475D-BEDC-04384B1BE761}">
      <dgm:prSet/>
      <dgm:spPr/>
      <dgm:t>
        <a:bodyPr/>
        <a:lstStyle/>
        <a:p>
          <a:endParaRPr lang="it-IT"/>
        </a:p>
      </dgm:t>
    </dgm:pt>
    <dgm:pt modelId="{0DC996CD-BAC9-4EB1-B332-5418308D4880}" type="sibTrans" cxnId="{866FDB0D-F312-475D-BEDC-04384B1BE761}">
      <dgm:prSet/>
      <dgm:spPr/>
      <dgm:t>
        <a:bodyPr/>
        <a:lstStyle/>
        <a:p>
          <a:endParaRPr lang="it-IT"/>
        </a:p>
      </dgm:t>
    </dgm:pt>
    <dgm:pt modelId="{4E537A63-99C5-47A0-86F3-E8891166A503}">
      <dgm:prSet phldrT="[Testo]" custT="1"/>
      <dgm:spPr>
        <a:ln w="19050">
          <a:solidFill>
            <a:schemeClr val="accent1"/>
          </a:solidFill>
        </a:ln>
      </dgm:spPr>
      <dgm:t>
        <a:bodyPr/>
        <a:lstStyle/>
        <a:p>
          <a:pPr algn="l"/>
          <a:r>
            <a:rPr lang="it-IT" sz="1100" b="1" dirty="0"/>
            <a:t>Land </a:t>
          </a:r>
          <a:r>
            <a:rPr lang="it-IT" sz="1100" b="1" dirty="0" err="1"/>
            <a:t>Values</a:t>
          </a:r>
          <a:r>
            <a:rPr lang="it-IT" sz="1100" b="1" dirty="0"/>
            <a:t> Trend </a:t>
          </a:r>
          <a:r>
            <a:rPr lang="it-IT" sz="1100" b="1" dirty="0" err="1"/>
            <a:t>Assessment</a:t>
          </a:r>
          <a:r>
            <a:rPr lang="it-IT" sz="1100" b="1" dirty="0"/>
            <a:t> (1980-2013)</a:t>
          </a:r>
        </a:p>
      </dgm:t>
    </dgm:pt>
    <dgm:pt modelId="{5D09B557-3C8E-4107-B636-A9E6864D2D23}" type="parTrans" cxnId="{70C6A191-6E01-413C-89F9-E0FE9653C0B1}">
      <dgm:prSet/>
      <dgm:spPr/>
      <dgm:t>
        <a:bodyPr/>
        <a:lstStyle/>
        <a:p>
          <a:endParaRPr lang="it-IT"/>
        </a:p>
      </dgm:t>
    </dgm:pt>
    <dgm:pt modelId="{211A99C2-3BDB-4B59-A08A-AD47E9EE6B3D}" type="sibTrans" cxnId="{70C6A191-6E01-413C-89F9-E0FE9653C0B1}">
      <dgm:prSet/>
      <dgm:spPr/>
      <dgm:t>
        <a:bodyPr/>
        <a:lstStyle/>
        <a:p>
          <a:endParaRPr lang="it-IT"/>
        </a:p>
      </dgm:t>
    </dgm:pt>
    <dgm:pt modelId="{D850CBA3-5292-4665-92E7-B8C46706CE56}">
      <dgm:prSet phldrT="[Testo]" custT="1"/>
      <dgm:spPr>
        <a:ln w="19050">
          <a:solidFill>
            <a:schemeClr val="accent1"/>
          </a:solidFill>
        </a:ln>
      </dgm:spPr>
      <dgm:t>
        <a:bodyPr/>
        <a:lstStyle/>
        <a:p>
          <a:pPr algn="l"/>
          <a:r>
            <a:rPr lang="it-IT" sz="1100" b="1" dirty="0"/>
            <a:t>Productivity </a:t>
          </a:r>
          <a:r>
            <a:rPr lang="it-IT" sz="1100" b="1" dirty="0" err="1"/>
            <a:t>Values</a:t>
          </a:r>
          <a:r>
            <a:rPr lang="it-IT" sz="1100" b="1" dirty="0"/>
            <a:t>  Trends </a:t>
          </a:r>
          <a:r>
            <a:rPr lang="it-IT" sz="1100" b="1" dirty="0" err="1"/>
            <a:t>Assessment</a:t>
          </a:r>
          <a:r>
            <a:rPr lang="it-IT" sz="1100" b="1" dirty="0"/>
            <a:t> (1999-2013)</a:t>
          </a:r>
        </a:p>
      </dgm:t>
    </dgm:pt>
    <dgm:pt modelId="{F52EA849-9C71-4A3D-977B-3F56992F916F}" type="parTrans" cxnId="{51FE6698-9E29-4714-A530-43BD4B174539}">
      <dgm:prSet/>
      <dgm:spPr/>
      <dgm:t>
        <a:bodyPr/>
        <a:lstStyle/>
        <a:p>
          <a:endParaRPr lang="it-IT"/>
        </a:p>
      </dgm:t>
    </dgm:pt>
    <dgm:pt modelId="{F6201EA8-292D-4405-BB6B-CEA7CD5FF4CF}" type="sibTrans" cxnId="{51FE6698-9E29-4714-A530-43BD4B174539}">
      <dgm:prSet/>
      <dgm:spPr/>
      <dgm:t>
        <a:bodyPr/>
        <a:lstStyle/>
        <a:p>
          <a:endParaRPr lang="it-IT"/>
        </a:p>
      </dgm:t>
    </dgm:pt>
    <dgm:pt modelId="{4686AB32-F19B-45C7-AE58-FA04638AB532}">
      <dgm:prSet phldrT="[Testo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it-IT" sz="1100" b="1" dirty="0"/>
            <a:t>QUANTITATIVE GEOMORPHOLOGICAL ANALYSIS (2)</a:t>
          </a:r>
        </a:p>
      </dgm:t>
    </dgm:pt>
    <dgm:pt modelId="{CBC8F5D0-BC57-41FB-AC73-BB800461723D}" type="parTrans" cxnId="{B48195AB-CCE6-48CB-95DA-605D7C1C6297}">
      <dgm:prSet/>
      <dgm:spPr/>
      <dgm:t>
        <a:bodyPr/>
        <a:lstStyle/>
        <a:p>
          <a:endParaRPr lang="it-IT"/>
        </a:p>
      </dgm:t>
    </dgm:pt>
    <dgm:pt modelId="{FC90D778-32BF-4BFC-9791-E30CDF3AB367}" type="sibTrans" cxnId="{B48195AB-CCE6-48CB-95DA-605D7C1C6297}">
      <dgm:prSet/>
      <dgm:spPr/>
      <dgm:t>
        <a:bodyPr/>
        <a:lstStyle/>
        <a:p>
          <a:endParaRPr lang="it-IT"/>
        </a:p>
      </dgm:t>
    </dgm:pt>
    <dgm:pt modelId="{6556844B-30D6-42F4-B429-CDC938D5CD93}">
      <dgm:prSet phldrT="[Testo]" custT="1"/>
      <dgm:spPr>
        <a:ln w="19050"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it-IT" sz="1100" b="1" dirty="0" err="1"/>
            <a:t>Soil</a:t>
          </a:r>
          <a:r>
            <a:rPr lang="it-IT" sz="1100" b="1" dirty="0"/>
            <a:t> </a:t>
          </a:r>
          <a:r>
            <a:rPr lang="it-IT" sz="1100" b="1" dirty="0" err="1"/>
            <a:t>Loss</a:t>
          </a:r>
          <a:r>
            <a:rPr lang="it-IT" sz="1100" b="1" dirty="0"/>
            <a:t> </a:t>
          </a:r>
          <a:r>
            <a:rPr lang="it-IT" sz="1100" b="1" dirty="0" err="1"/>
            <a:t>Assessment</a:t>
          </a:r>
          <a:r>
            <a:rPr lang="it-IT" sz="1100" b="1" dirty="0"/>
            <a:t> </a:t>
          </a:r>
          <a:r>
            <a:rPr lang="it-IT" sz="1100" dirty="0"/>
            <a:t>(USPED </a:t>
          </a:r>
          <a:r>
            <a:rPr lang="it-IT" sz="1100" dirty="0" err="1"/>
            <a:t>application</a:t>
          </a:r>
          <a:r>
            <a:rPr lang="it-IT" sz="1100" dirty="0"/>
            <a:t>, 2012)</a:t>
          </a:r>
        </a:p>
      </dgm:t>
    </dgm:pt>
    <dgm:pt modelId="{00126A11-DCDC-49EC-A7A3-B6BD7BA6851D}" type="parTrans" cxnId="{5C07A3B0-0382-4BE4-BBD7-33CDD677B11F}">
      <dgm:prSet/>
      <dgm:spPr/>
      <dgm:t>
        <a:bodyPr/>
        <a:lstStyle/>
        <a:p>
          <a:endParaRPr lang="it-IT"/>
        </a:p>
      </dgm:t>
    </dgm:pt>
    <dgm:pt modelId="{9A470F8C-ED35-45D7-84FE-2E87B2B02FB9}" type="sibTrans" cxnId="{5C07A3B0-0382-4BE4-BBD7-33CDD677B11F}">
      <dgm:prSet/>
      <dgm:spPr/>
      <dgm:t>
        <a:bodyPr/>
        <a:lstStyle/>
        <a:p>
          <a:endParaRPr lang="it-IT"/>
        </a:p>
      </dgm:t>
    </dgm:pt>
    <dgm:pt modelId="{2C62B37D-5237-4248-9DB0-4DADCEBC14F4}">
      <dgm:prSet phldrT="[Testo]" custT="1"/>
      <dgm:spPr>
        <a:ln w="19050"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it-IT" sz="1100" b="1" dirty="0" err="1"/>
            <a:t>Potential</a:t>
          </a:r>
          <a:r>
            <a:rPr lang="it-IT" sz="1100" b="1" dirty="0"/>
            <a:t> </a:t>
          </a:r>
          <a:r>
            <a:rPr lang="it-IT" sz="1100" b="1" dirty="0" err="1"/>
            <a:t>eroded</a:t>
          </a:r>
          <a:r>
            <a:rPr lang="it-IT" sz="1100" b="1" dirty="0"/>
            <a:t> </a:t>
          </a:r>
          <a:r>
            <a:rPr lang="it-IT" sz="1100" b="1" dirty="0" err="1"/>
            <a:t>surface</a:t>
          </a:r>
          <a:r>
            <a:rPr lang="it-IT" sz="1100" b="1" dirty="0"/>
            <a:t> in relation to the </a:t>
          </a:r>
          <a:r>
            <a:rPr lang="it-IT" sz="1100" b="1" dirty="0" err="1"/>
            <a:t>three</a:t>
          </a:r>
          <a:r>
            <a:rPr lang="it-IT" sz="1100" b="1" dirty="0"/>
            <a:t> </a:t>
          </a:r>
          <a:r>
            <a:rPr lang="it-IT" sz="1100" b="1" dirty="0" err="1"/>
            <a:t>croplands</a:t>
          </a:r>
          <a:r>
            <a:rPr lang="it-IT" sz="1100" b="1" dirty="0"/>
            <a:t> </a:t>
          </a:r>
          <a:r>
            <a:rPr lang="it-IT" sz="1100" b="0" dirty="0"/>
            <a:t>(</a:t>
          </a:r>
          <a:r>
            <a:rPr lang="it-IT" sz="1100" b="0" dirty="0" err="1"/>
            <a:t>cereals</a:t>
          </a:r>
          <a:r>
            <a:rPr lang="it-IT" sz="1100" b="0" dirty="0"/>
            <a:t>, </a:t>
          </a:r>
          <a:r>
            <a:rPr lang="it-IT" sz="1100" b="0" dirty="0" err="1"/>
            <a:t>vineyards</a:t>
          </a:r>
          <a:r>
            <a:rPr lang="it-IT" sz="1100" b="0" dirty="0"/>
            <a:t>, olive </a:t>
          </a:r>
          <a:r>
            <a:rPr lang="it-IT" sz="1100" b="0" dirty="0" err="1"/>
            <a:t>trees</a:t>
          </a:r>
          <a:r>
            <a:rPr lang="it-IT" sz="1100" b="0" dirty="0"/>
            <a:t>)</a:t>
          </a:r>
        </a:p>
      </dgm:t>
    </dgm:pt>
    <dgm:pt modelId="{D23551D8-4F5B-4E8D-AE08-E6CC2BFCA466}" type="parTrans" cxnId="{CE59EBE7-92E2-42D1-932D-0407B818E384}">
      <dgm:prSet/>
      <dgm:spPr/>
      <dgm:t>
        <a:bodyPr/>
        <a:lstStyle/>
        <a:p>
          <a:endParaRPr lang="it-IT"/>
        </a:p>
      </dgm:t>
    </dgm:pt>
    <dgm:pt modelId="{32BF6F59-D8A6-4E0F-8DAE-01999696CFC7}" type="sibTrans" cxnId="{CE59EBE7-92E2-42D1-932D-0407B818E384}">
      <dgm:prSet/>
      <dgm:spPr/>
      <dgm:t>
        <a:bodyPr/>
        <a:lstStyle/>
        <a:p>
          <a:endParaRPr lang="it-IT"/>
        </a:p>
      </dgm:t>
    </dgm:pt>
    <dgm:pt modelId="{90606108-0908-409E-AF5D-3FCFB8CF2F47}">
      <dgm:prSet phldrT="[Testo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it-IT" sz="1100" b="1" dirty="0"/>
            <a:t>ECONOMIC IMPACT </a:t>
          </a:r>
        </a:p>
        <a:p>
          <a:r>
            <a:rPr lang="it-IT" sz="1100" b="1" dirty="0"/>
            <a:t>OF SOIL EROSION (3)</a:t>
          </a:r>
        </a:p>
      </dgm:t>
    </dgm:pt>
    <dgm:pt modelId="{692C64CC-3CB5-4FB6-B7EA-79E90FD6AD0E}" type="parTrans" cxnId="{B8684858-B8DD-4179-B0C9-0857879B53E4}">
      <dgm:prSet/>
      <dgm:spPr/>
      <dgm:t>
        <a:bodyPr/>
        <a:lstStyle/>
        <a:p>
          <a:endParaRPr lang="it-IT"/>
        </a:p>
      </dgm:t>
    </dgm:pt>
    <dgm:pt modelId="{CE9956B8-CA60-4A03-AE80-2EF66329800E}" type="sibTrans" cxnId="{B8684858-B8DD-4179-B0C9-0857879B53E4}">
      <dgm:prSet/>
      <dgm:spPr/>
      <dgm:t>
        <a:bodyPr/>
        <a:lstStyle/>
        <a:p>
          <a:endParaRPr lang="it-IT"/>
        </a:p>
      </dgm:t>
    </dgm:pt>
    <dgm:pt modelId="{99FC5F78-600F-4867-B184-B08639E85F6F}">
      <dgm:prSet phldrT="[Testo]" custT="1"/>
      <dgm:spPr>
        <a:ln w="19050">
          <a:solidFill>
            <a:srgbClr val="0070C0"/>
          </a:solidFill>
        </a:ln>
      </dgm:spPr>
      <dgm:t>
        <a:bodyPr/>
        <a:lstStyle/>
        <a:p>
          <a:r>
            <a:rPr lang="it-IT" sz="1100" dirty="0" err="1"/>
            <a:t>Potential</a:t>
          </a:r>
          <a:r>
            <a:rPr lang="it-IT" sz="1100" dirty="0"/>
            <a:t> </a:t>
          </a:r>
          <a:r>
            <a:rPr lang="it-IT" sz="1100" dirty="0" err="1"/>
            <a:t>Soil</a:t>
          </a:r>
          <a:r>
            <a:rPr lang="it-IT" sz="1100" dirty="0"/>
            <a:t> </a:t>
          </a:r>
          <a:r>
            <a:rPr lang="it-IT" sz="1100" dirty="0" err="1"/>
            <a:t>Loss</a:t>
          </a:r>
          <a:r>
            <a:rPr lang="it-IT" sz="1100" dirty="0"/>
            <a:t> </a:t>
          </a:r>
          <a:r>
            <a:rPr lang="it-IT" sz="1100" dirty="0" err="1"/>
            <a:t>Assessment</a:t>
          </a:r>
          <a:r>
            <a:rPr lang="it-IT" sz="1100" dirty="0"/>
            <a:t> Method (PESLAM, </a:t>
          </a:r>
          <a:r>
            <a:rPr lang="it-IT" sz="1100" dirty="0" err="1"/>
            <a:t>Dimotta</a:t>
          </a:r>
          <a:r>
            <a:rPr lang="it-IT" sz="1100" dirty="0"/>
            <a:t> et al., 2016)</a:t>
          </a:r>
        </a:p>
      </dgm:t>
    </dgm:pt>
    <dgm:pt modelId="{CF2F1E70-00DF-4653-80C3-F496F2B4CB61}" type="parTrans" cxnId="{1CEBBE14-BF94-4F89-A9D4-A5E53C26C981}">
      <dgm:prSet/>
      <dgm:spPr/>
      <dgm:t>
        <a:bodyPr/>
        <a:lstStyle/>
        <a:p>
          <a:endParaRPr lang="it-IT"/>
        </a:p>
      </dgm:t>
    </dgm:pt>
    <dgm:pt modelId="{3D3BDF5F-8F4F-471F-B554-1348A2BE04E4}" type="sibTrans" cxnId="{1CEBBE14-BF94-4F89-A9D4-A5E53C26C981}">
      <dgm:prSet/>
      <dgm:spPr/>
      <dgm:t>
        <a:bodyPr/>
        <a:lstStyle/>
        <a:p>
          <a:endParaRPr lang="it-IT"/>
        </a:p>
      </dgm:t>
    </dgm:pt>
    <dgm:pt modelId="{DEA10834-CD2A-4E31-BAF2-8D965D2FC365}">
      <dgm:prSet phldrT="[Testo]"/>
      <dgm:spPr>
        <a:ln w="19050">
          <a:solidFill>
            <a:srgbClr val="0070C0"/>
          </a:solidFill>
        </a:ln>
      </dgm:spPr>
      <dgm:t>
        <a:bodyPr/>
        <a:lstStyle/>
        <a:p>
          <a:endParaRPr lang="it-IT" sz="700" dirty="0"/>
        </a:p>
      </dgm:t>
    </dgm:pt>
    <dgm:pt modelId="{D5323323-A95E-4B33-BA9C-B729BB1D8B1C}" type="parTrans" cxnId="{EE9F32A1-DFA1-4F72-ABF6-627FC034F4BF}">
      <dgm:prSet/>
      <dgm:spPr/>
      <dgm:t>
        <a:bodyPr/>
        <a:lstStyle/>
        <a:p>
          <a:endParaRPr lang="it-IT"/>
        </a:p>
      </dgm:t>
    </dgm:pt>
    <dgm:pt modelId="{4B84B3A3-E1E2-4B75-9E22-CBC44F71FD05}" type="sibTrans" cxnId="{EE9F32A1-DFA1-4F72-ABF6-627FC034F4BF}">
      <dgm:prSet/>
      <dgm:spPr/>
      <dgm:t>
        <a:bodyPr/>
        <a:lstStyle/>
        <a:p>
          <a:endParaRPr lang="it-IT"/>
        </a:p>
      </dgm:t>
    </dgm:pt>
    <dgm:pt modelId="{E311BDA1-B76A-462A-89AA-0D4F20A2FB70}">
      <dgm:prSet phldrT="[Testo]" custT="1"/>
      <dgm:spPr>
        <a:ln w="19050">
          <a:solidFill>
            <a:schemeClr val="accent1"/>
          </a:solidFill>
        </a:ln>
      </dgm:spPr>
      <dgm:t>
        <a:bodyPr/>
        <a:lstStyle/>
        <a:p>
          <a:pPr algn="l"/>
          <a:r>
            <a:rPr lang="it-IT" sz="1100" b="1" dirty="0" err="1"/>
            <a:t>Croplands</a:t>
          </a:r>
          <a:r>
            <a:rPr lang="it-IT" sz="1100" b="1" dirty="0"/>
            <a:t>: </a:t>
          </a:r>
          <a:r>
            <a:rPr lang="it-IT" sz="1100" b="1" dirty="0" err="1"/>
            <a:t>Average</a:t>
          </a:r>
          <a:r>
            <a:rPr lang="it-IT" sz="1100" b="1" dirty="0"/>
            <a:t> </a:t>
          </a:r>
          <a:r>
            <a:rPr lang="it-IT" sz="1100" b="1" dirty="0" err="1"/>
            <a:t>Agricultural</a:t>
          </a:r>
          <a:r>
            <a:rPr lang="it-IT" sz="1100" b="1" dirty="0"/>
            <a:t> Value</a:t>
          </a:r>
        </a:p>
      </dgm:t>
    </dgm:pt>
    <dgm:pt modelId="{EFF587E7-844F-48C2-8CFE-1171A337A7C7}" type="parTrans" cxnId="{C019E074-FF29-4D3D-80E9-62597F808D99}">
      <dgm:prSet/>
      <dgm:spPr/>
      <dgm:t>
        <a:bodyPr/>
        <a:lstStyle/>
        <a:p>
          <a:endParaRPr lang="it-IT"/>
        </a:p>
      </dgm:t>
    </dgm:pt>
    <dgm:pt modelId="{FD4C4BB7-97A3-4D3A-9BA6-C4BAF1CC592F}" type="sibTrans" cxnId="{C019E074-FF29-4D3D-80E9-62597F808D99}">
      <dgm:prSet/>
      <dgm:spPr/>
      <dgm:t>
        <a:bodyPr/>
        <a:lstStyle/>
        <a:p>
          <a:endParaRPr lang="it-IT"/>
        </a:p>
      </dgm:t>
    </dgm:pt>
    <dgm:pt modelId="{9D3DC813-279B-4838-9167-244DBD28BE5B}">
      <dgm:prSet phldrT="[Testo]" custT="1"/>
      <dgm:spPr>
        <a:ln w="19050">
          <a:solidFill>
            <a:schemeClr val="accent1"/>
          </a:solidFill>
        </a:ln>
      </dgm:spPr>
      <dgm:t>
        <a:bodyPr/>
        <a:lstStyle/>
        <a:p>
          <a:pPr algn="ctr"/>
          <a:r>
            <a:rPr lang="it-IT" sz="1050" i="1" dirty="0"/>
            <a:t> </a:t>
          </a:r>
          <a:r>
            <a:rPr lang="it-IT" sz="1050" i="1" dirty="0" err="1"/>
            <a:t>Vineyards</a:t>
          </a:r>
          <a:endParaRPr lang="it-IT" sz="1050" i="1" dirty="0"/>
        </a:p>
      </dgm:t>
    </dgm:pt>
    <dgm:pt modelId="{D23959A2-5434-4389-A710-25D55AE9052E}" type="parTrans" cxnId="{6D14AC9D-85FA-4F44-A213-38D46C761F34}">
      <dgm:prSet/>
      <dgm:spPr/>
      <dgm:t>
        <a:bodyPr/>
        <a:lstStyle/>
        <a:p>
          <a:endParaRPr lang="it-IT"/>
        </a:p>
      </dgm:t>
    </dgm:pt>
    <dgm:pt modelId="{93983C34-2FF0-4F5D-8642-94225D6A8A6F}" type="sibTrans" cxnId="{6D14AC9D-85FA-4F44-A213-38D46C761F34}">
      <dgm:prSet/>
      <dgm:spPr/>
      <dgm:t>
        <a:bodyPr/>
        <a:lstStyle/>
        <a:p>
          <a:endParaRPr lang="it-IT"/>
        </a:p>
      </dgm:t>
    </dgm:pt>
    <dgm:pt modelId="{FB8C344B-0EF7-4134-A6DE-5D1C6CC1F468}">
      <dgm:prSet phldrT="[Testo]" custT="1"/>
      <dgm:spPr>
        <a:ln w="19050">
          <a:solidFill>
            <a:schemeClr val="accent1"/>
          </a:solidFill>
        </a:ln>
      </dgm:spPr>
      <dgm:t>
        <a:bodyPr/>
        <a:lstStyle/>
        <a:p>
          <a:pPr algn="ctr"/>
          <a:r>
            <a:rPr lang="it-IT" sz="1050" i="1" dirty="0"/>
            <a:t> Olive-</a:t>
          </a:r>
          <a:r>
            <a:rPr lang="it-IT" sz="1050" i="1" dirty="0" err="1"/>
            <a:t>growing</a:t>
          </a:r>
          <a:r>
            <a:rPr lang="it-IT" sz="1050" i="1" dirty="0"/>
            <a:t> </a:t>
          </a:r>
          <a:r>
            <a:rPr lang="it-IT" sz="1050" i="1" dirty="0" err="1"/>
            <a:t>lands</a:t>
          </a:r>
          <a:r>
            <a:rPr lang="it-IT" sz="1050" i="1" dirty="0"/>
            <a:t> </a:t>
          </a:r>
        </a:p>
      </dgm:t>
    </dgm:pt>
    <dgm:pt modelId="{2BA10DE9-A0F8-4992-B228-935DCBC8CC70}" type="parTrans" cxnId="{36979EB9-A8EB-41E6-A53B-7130D00E91A5}">
      <dgm:prSet/>
      <dgm:spPr/>
      <dgm:t>
        <a:bodyPr/>
        <a:lstStyle/>
        <a:p>
          <a:endParaRPr lang="it-IT"/>
        </a:p>
      </dgm:t>
    </dgm:pt>
    <dgm:pt modelId="{ECF73A32-6371-47E1-88EF-C5C4660E879D}" type="sibTrans" cxnId="{36979EB9-A8EB-41E6-A53B-7130D00E91A5}">
      <dgm:prSet/>
      <dgm:spPr/>
      <dgm:t>
        <a:bodyPr/>
        <a:lstStyle/>
        <a:p>
          <a:endParaRPr lang="it-IT"/>
        </a:p>
      </dgm:t>
    </dgm:pt>
    <dgm:pt modelId="{544B7621-6B4F-44EA-9EC1-16A72874118F}">
      <dgm:prSet phldrT="[Testo]" custT="1"/>
      <dgm:spPr>
        <a:ln w="19050">
          <a:solidFill>
            <a:schemeClr val="accent1"/>
          </a:solidFill>
        </a:ln>
      </dgm:spPr>
      <dgm:t>
        <a:bodyPr/>
        <a:lstStyle/>
        <a:p>
          <a:pPr algn="ctr"/>
          <a:r>
            <a:rPr lang="it-IT" sz="1050" i="1" dirty="0"/>
            <a:t> </a:t>
          </a:r>
          <a:r>
            <a:rPr lang="it-IT" sz="1050" i="1" dirty="0" err="1"/>
            <a:t>Arable</a:t>
          </a:r>
          <a:r>
            <a:rPr lang="it-IT" sz="1050" i="1" dirty="0"/>
            <a:t> </a:t>
          </a:r>
          <a:r>
            <a:rPr lang="it-IT" sz="1050" i="1" dirty="0" err="1"/>
            <a:t>cereals</a:t>
          </a:r>
          <a:r>
            <a:rPr lang="it-IT" sz="1050" i="1" dirty="0"/>
            <a:t> </a:t>
          </a:r>
          <a:r>
            <a:rPr lang="it-IT" sz="1050" i="1" dirty="0" err="1"/>
            <a:t>land</a:t>
          </a:r>
          <a:endParaRPr lang="it-IT" sz="1200" b="1" dirty="0"/>
        </a:p>
      </dgm:t>
    </dgm:pt>
    <dgm:pt modelId="{D777CF4B-0C34-4F7D-910B-36E1068B8017}" type="parTrans" cxnId="{B8759EF8-8148-45E8-A821-06D8930A9D14}">
      <dgm:prSet/>
      <dgm:spPr/>
      <dgm:t>
        <a:bodyPr/>
        <a:lstStyle/>
        <a:p>
          <a:endParaRPr lang="it-IT"/>
        </a:p>
      </dgm:t>
    </dgm:pt>
    <dgm:pt modelId="{862FB565-BFCA-481A-9CA7-B8F28CCDCB57}" type="sibTrans" cxnId="{B8759EF8-8148-45E8-A821-06D8930A9D14}">
      <dgm:prSet/>
      <dgm:spPr/>
      <dgm:t>
        <a:bodyPr/>
        <a:lstStyle/>
        <a:p>
          <a:endParaRPr lang="it-IT"/>
        </a:p>
      </dgm:t>
    </dgm:pt>
    <dgm:pt modelId="{6D0BBCEF-8191-4B23-B05C-A98F8D0894DA}" type="pres">
      <dgm:prSet presAssocID="{687887B7-34B2-4C21-8378-702F16590B14}" presName="Name0" presStyleCnt="0">
        <dgm:presLayoutVars>
          <dgm:dir/>
          <dgm:animLvl val="lvl"/>
          <dgm:resizeHandles val="exact"/>
        </dgm:presLayoutVars>
      </dgm:prSet>
      <dgm:spPr/>
    </dgm:pt>
    <dgm:pt modelId="{7F1E814A-A101-42D4-BCE3-8A1F2FDC200C}" type="pres">
      <dgm:prSet presAssocID="{687887B7-34B2-4C21-8378-702F16590B14}" presName="tSp" presStyleCnt="0"/>
      <dgm:spPr/>
    </dgm:pt>
    <dgm:pt modelId="{5B6BD180-BA07-44FE-A9C5-1DAF82EE20AD}" type="pres">
      <dgm:prSet presAssocID="{687887B7-34B2-4C21-8378-702F16590B14}" presName="bSp" presStyleCnt="0"/>
      <dgm:spPr/>
    </dgm:pt>
    <dgm:pt modelId="{40329747-E18D-4D2B-B5C9-FCD82C39107C}" type="pres">
      <dgm:prSet presAssocID="{687887B7-34B2-4C21-8378-702F16590B14}" presName="process" presStyleCnt="0"/>
      <dgm:spPr/>
    </dgm:pt>
    <dgm:pt modelId="{720F6A28-CCB3-4A7C-A9A2-269003EE5A5B}" type="pres">
      <dgm:prSet presAssocID="{45F88DF4-99EA-430B-8096-BEBF0A522589}" presName="composite1" presStyleCnt="0"/>
      <dgm:spPr/>
    </dgm:pt>
    <dgm:pt modelId="{0AD1E460-F086-4FBC-A490-016FB13FE27E}" type="pres">
      <dgm:prSet presAssocID="{45F88DF4-99EA-430B-8096-BEBF0A522589}" presName="dummyNode1" presStyleLbl="node1" presStyleIdx="0" presStyleCnt="3"/>
      <dgm:spPr/>
    </dgm:pt>
    <dgm:pt modelId="{A6230AFB-B392-426E-8804-2EAE27C1C6FE}" type="pres">
      <dgm:prSet presAssocID="{45F88DF4-99EA-430B-8096-BEBF0A522589}" presName="childNode1" presStyleLbl="bgAcc1" presStyleIdx="0" presStyleCnt="3" custScaleX="394050" custScaleY="275611" custLinFactNeighborX="-278" custLinFactNeighborY="-99014">
        <dgm:presLayoutVars>
          <dgm:bulletEnabled val="1"/>
        </dgm:presLayoutVars>
      </dgm:prSet>
      <dgm:spPr/>
    </dgm:pt>
    <dgm:pt modelId="{F710FCFA-A784-47A9-904F-E41EB98250D2}" type="pres">
      <dgm:prSet presAssocID="{45F88DF4-99EA-430B-8096-BEBF0A522589}" presName="childNode1tx" presStyleLbl="bgAcc1" presStyleIdx="0" presStyleCnt="3">
        <dgm:presLayoutVars>
          <dgm:bulletEnabled val="1"/>
        </dgm:presLayoutVars>
      </dgm:prSet>
      <dgm:spPr/>
    </dgm:pt>
    <dgm:pt modelId="{43317C9D-B773-49AA-9164-4166366F24BA}" type="pres">
      <dgm:prSet presAssocID="{45F88DF4-99EA-430B-8096-BEBF0A522589}" presName="parentNode1" presStyleLbl="node1" presStyleIdx="0" presStyleCnt="3" custScaleX="252822" custScaleY="193616" custLinFactNeighborX="-20995" custLinFactNeighborY="19789">
        <dgm:presLayoutVars>
          <dgm:chMax val="1"/>
          <dgm:bulletEnabled val="1"/>
        </dgm:presLayoutVars>
      </dgm:prSet>
      <dgm:spPr/>
    </dgm:pt>
    <dgm:pt modelId="{398D7E4B-B7FD-4EA5-830B-CB40FAF11864}" type="pres">
      <dgm:prSet presAssocID="{45F88DF4-99EA-430B-8096-BEBF0A522589}" presName="connSite1" presStyleCnt="0"/>
      <dgm:spPr/>
    </dgm:pt>
    <dgm:pt modelId="{0478BE6C-324D-459F-A332-CF6CCCA2AEFB}" type="pres">
      <dgm:prSet presAssocID="{0DC996CD-BAC9-4EB1-B332-5418308D4880}" presName="Name9" presStyleLbl="sibTrans2D1" presStyleIdx="0" presStyleCnt="2"/>
      <dgm:spPr/>
    </dgm:pt>
    <dgm:pt modelId="{3E065D7A-B79E-48C7-935E-AF3F952EA2CB}" type="pres">
      <dgm:prSet presAssocID="{4686AB32-F19B-45C7-AE58-FA04638AB532}" presName="composite2" presStyleCnt="0"/>
      <dgm:spPr/>
    </dgm:pt>
    <dgm:pt modelId="{DA15C292-D598-4EFD-82EF-AB07B6288A2D}" type="pres">
      <dgm:prSet presAssocID="{4686AB32-F19B-45C7-AE58-FA04638AB532}" presName="dummyNode2" presStyleLbl="node1" presStyleIdx="0" presStyleCnt="3"/>
      <dgm:spPr/>
    </dgm:pt>
    <dgm:pt modelId="{65EA5D4A-C3BB-4EAC-8CEF-D0A9D53CA013}" type="pres">
      <dgm:prSet presAssocID="{4686AB32-F19B-45C7-AE58-FA04638AB532}" presName="childNode2" presStyleLbl="bgAcc1" presStyleIdx="1" presStyleCnt="3" custScaleX="387910" custScaleY="214881">
        <dgm:presLayoutVars>
          <dgm:bulletEnabled val="1"/>
        </dgm:presLayoutVars>
      </dgm:prSet>
      <dgm:spPr/>
    </dgm:pt>
    <dgm:pt modelId="{0DE62A5F-A9F0-4AF9-A34F-B7E69689F659}" type="pres">
      <dgm:prSet presAssocID="{4686AB32-F19B-45C7-AE58-FA04638AB532}" presName="childNode2tx" presStyleLbl="bgAcc1" presStyleIdx="1" presStyleCnt="3">
        <dgm:presLayoutVars>
          <dgm:bulletEnabled val="1"/>
        </dgm:presLayoutVars>
      </dgm:prSet>
      <dgm:spPr/>
    </dgm:pt>
    <dgm:pt modelId="{1919C541-2D1A-4B11-8BD5-61468CD15050}" type="pres">
      <dgm:prSet presAssocID="{4686AB32-F19B-45C7-AE58-FA04638AB532}" presName="parentNode2" presStyleLbl="node1" presStyleIdx="1" presStyleCnt="3" custScaleX="312393" custScaleY="245942" custLinFactY="-32084" custLinFactNeighborX="-7687" custLinFactNeighborY="-100000">
        <dgm:presLayoutVars>
          <dgm:chMax val="0"/>
          <dgm:bulletEnabled val="1"/>
        </dgm:presLayoutVars>
      </dgm:prSet>
      <dgm:spPr/>
    </dgm:pt>
    <dgm:pt modelId="{92B03F9A-2711-4233-AAF2-D0A7B650B872}" type="pres">
      <dgm:prSet presAssocID="{4686AB32-F19B-45C7-AE58-FA04638AB532}" presName="connSite2" presStyleCnt="0"/>
      <dgm:spPr/>
    </dgm:pt>
    <dgm:pt modelId="{343CBEA7-219F-4D5B-97AD-0C25B7526D9B}" type="pres">
      <dgm:prSet presAssocID="{FC90D778-32BF-4BFC-9791-E30CDF3AB367}" presName="Name18" presStyleLbl="sibTrans2D1" presStyleIdx="1" presStyleCnt="2"/>
      <dgm:spPr/>
    </dgm:pt>
    <dgm:pt modelId="{82061354-D64E-4FB4-9424-B8AD4A1E7B8D}" type="pres">
      <dgm:prSet presAssocID="{90606108-0908-409E-AF5D-3FCFB8CF2F47}" presName="composite1" presStyleCnt="0"/>
      <dgm:spPr/>
    </dgm:pt>
    <dgm:pt modelId="{417335DA-D093-4F19-A07A-F4078506BF0E}" type="pres">
      <dgm:prSet presAssocID="{90606108-0908-409E-AF5D-3FCFB8CF2F47}" presName="dummyNode1" presStyleLbl="node1" presStyleIdx="1" presStyleCnt="3"/>
      <dgm:spPr/>
    </dgm:pt>
    <dgm:pt modelId="{8302BC71-5F2F-4133-B8BC-5AD833817F38}" type="pres">
      <dgm:prSet presAssocID="{90606108-0908-409E-AF5D-3FCFB8CF2F47}" presName="childNode1" presStyleLbl="bgAcc1" presStyleIdx="2" presStyleCnt="3" custScaleX="324454" custScaleY="119059">
        <dgm:presLayoutVars>
          <dgm:bulletEnabled val="1"/>
        </dgm:presLayoutVars>
      </dgm:prSet>
      <dgm:spPr/>
    </dgm:pt>
    <dgm:pt modelId="{B23021BA-0FBF-40C3-8F0B-846A92FBDB90}" type="pres">
      <dgm:prSet presAssocID="{90606108-0908-409E-AF5D-3FCFB8CF2F47}" presName="childNode1tx" presStyleLbl="bgAcc1" presStyleIdx="2" presStyleCnt="3">
        <dgm:presLayoutVars>
          <dgm:bulletEnabled val="1"/>
        </dgm:presLayoutVars>
      </dgm:prSet>
      <dgm:spPr/>
    </dgm:pt>
    <dgm:pt modelId="{1E96B88B-9928-4205-AA2A-4C3F559AB440}" type="pres">
      <dgm:prSet presAssocID="{90606108-0908-409E-AF5D-3FCFB8CF2F47}" presName="parentNode1" presStyleLbl="node1" presStyleIdx="2" presStyleCnt="3" custScaleX="229700" custScaleY="197673" custLinFactNeighborX="-6427" custLinFactNeighborY="92931">
        <dgm:presLayoutVars>
          <dgm:chMax val="1"/>
          <dgm:bulletEnabled val="1"/>
        </dgm:presLayoutVars>
      </dgm:prSet>
      <dgm:spPr/>
    </dgm:pt>
    <dgm:pt modelId="{0039C139-3EEB-491E-975C-E037524C6EE3}" type="pres">
      <dgm:prSet presAssocID="{90606108-0908-409E-AF5D-3FCFB8CF2F47}" presName="connSite1" presStyleCnt="0"/>
      <dgm:spPr/>
    </dgm:pt>
  </dgm:ptLst>
  <dgm:cxnLst>
    <dgm:cxn modelId="{B8F1970A-5331-4534-8372-90023B3E3E01}" type="presOf" srcId="{99FC5F78-600F-4867-B184-B08639E85F6F}" destId="{8302BC71-5F2F-4133-B8BC-5AD833817F38}" srcOrd="0" destOrd="0" presId="urn:microsoft.com/office/officeart/2005/8/layout/hProcess4"/>
    <dgm:cxn modelId="{D625D10B-F840-48F9-BD0B-9A3F61F24DCC}" type="presOf" srcId="{99FC5F78-600F-4867-B184-B08639E85F6F}" destId="{B23021BA-0FBF-40C3-8F0B-846A92FBDB90}" srcOrd="1" destOrd="0" presId="urn:microsoft.com/office/officeart/2005/8/layout/hProcess4"/>
    <dgm:cxn modelId="{866FDB0D-F312-475D-BEDC-04384B1BE761}" srcId="{687887B7-34B2-4C21-8378-702F16590B14}" destId="{45F88DF4-99EA-430B-8096-BEBF0A522589}" srcOrd="0" destOrd="0" parTransId="{46F9E40F-B090-4918-BBDC-BC1CBFE6FF46}" sibTransId="{0DC996CD-BAC9-4EB1-B332-5418308D4880}"/>
    <dgm:cxn modelId="{1CEBBE14-BF94-4F89-A9D4-A5E53C26C981}" srcId="{90606108-0908-409E-AF5D-3FCFB8CF2F47}" destId="{99FC5F78-600F-4867-B184-B08639E85F6F}" srcOrd="0" destOrd="0" parTransId="{CF2F1E70-00DF-4653-80C3-F496F2B4CB61}" sibTransId="{3D3BDF5F-8F4F-471F-B554-1348A2BE04E4}"/>
    <dgm:cxn modelId="{B82F731F-C715-4309-94D5-89131F41E2D6}" type="presOf" srcId="{45F88DF4-99EA-430B-8096-BEBF0A522589}" destId="{43317C9D-B773-49AA-9164-4166366F24BA}" srcOrd="0" destOrd="0" presId="urn:microsoft.com/office/officeart/2005/8/layout/hProcess4"/>
    <dgm:cxn modelId="{6667C831-5861-482C-9C56-0097F85E9328}" type="presOf" srcId="{FC90D778-32BF-4BFC-9791-E30CDF3AB367}" destId="{343CBEA7-219F-4D5B-97AD-0C25B7526D9B}" srcOrd="0" destOrd="0" presId="urn:microsoft.com/office/officeart/2005/8/layout/hProcess4"/>
    <dgm:cxn modelId="{05F23A48-7748-4B63-AA6E-2DD5D91557BD}" type="presOf" srcId="{FB8C344B-0EF7-4134-A6DE-5D1C6CC1F468}" destId="{A6230AFB-B392-426E-8804-2EAE27C1C6FE}" srcOrd="0" destOrd="5" presId="urn:microsoft.com/office/officeart/2005/8/layout/hProcess4"/>
    <dgm:cxn modelId="{B6764348-73CA-486F-B261-1D1B0D6EAF6F}" type="presOf" srcId="{2C62B37D-5237-4248-9DB0-4DADCEBC14F4}" destId="{0DE62A5F-A9F0-4AF9-A34F-B7E69689F659}" srcOrd="1" destOrd="1" presId="urn:microsoft.com/office/officeart/2005/8/layout/hProcess4"/>
    <dgm:cxn modelId="{B8684858-B8DD-4179-B0C9-0857879B53E4}" srcId="{687887B7-34B2-4C21-8378-702F16590B14}" destId="{90606108-0908-409E-AF5D-3FCFB8CF2F47}" srcOrd="2" destOrd="0" parTransId="{692C64CC-3CB5-4FB6-B7EA-79E90FD6AD0E}" sibTransId="{CE9956B8-CA60-4A03-AE80-2EF66329800E}"/>
    <dgm:cxn modelId="{2045485B-CBA4-43E0-B32C-3A3930616A10}" type="presOf" srcId="{9D3DC813-279B-4838-9167-244DBD28BE5B}" destId="{A6230AFB-B392-426E-8804-2EAE27C1C6FE}" srcOrd="0" destOrd="4" presId="urn:microsoft.com/office/officeart/2005/8/layout/hProcess4"/>
    <dgm:cxn modelId="{567B5A67-B6F1-4D1E-87C6-DF5CC5DB098A}" type="presOf" srcId="{687887B7-34B2-4C21-8378-702F16590B14}" destId="{6D0BBCEF-8191-4B23-B05C-A98F8D0894DA}" srcOrd="0" destOrd="0" presId="urn:microsoft.com/office/officeart/2005/8/layout/hProcess4"/>
    <dgm:cxn modelId="{E9B5C66E-A8AE-4922-8739-D16AA3795BAF}" type="presOf" srcId="{E311BDA1-B76A-462A-89AA-0D4F20A2FB70}" destId="{A6230AFB-B392-426E-8804-2EAE27C1C6FE}" srcOrd="0" destOrd="2" presId="urn:microsoft.com/office/officeart/2005/8/layout/hProcess4"/>
    <dgm:cxn modelId="{C019E074-FF29-4D3D-80E9-62597F808D99}" srcId="{45F88DF4-99EA-430B-8096-BEBF0A522589}" destId="{E311BDA1-B76A-462A-89AA-0D4F20A2FB70}" srcOrd="2" destOrd="0" parTransId="{EFF587E7-844F-48C2-8CFE-1171A337A7C7}" sibTransId="{FD4C4BB7-97A3-4D3A-9BA6-C4BAF1CC592F}"/>
    <dgm:cxn modelId="{BA1AEA75-A17C-49FE-821C-06978567F08F}" type="presOf" srcId="{6556844B-30D6-42F4-B429-CDC938D5CD93}" destId="{65EA5D4A-C3BB-4EAC-8CEF-D0A9D53CA013}" srcOrd="0" destOrd="0" presId="urn:microsoft.com/office/officeart/2005/8/layout/hProcess4"/>
    <dgm:cxn modelId="{02F25277-049F-4002-A30E-307E28FC02AA}" type="presOf" srcId="{6556844B-30D6-42F4-B429-CDC938D5CD93}" destId="{0DE62A5F-A9F0-4AF9-A34F-B7E69689F659}" srcOrd="1" destOrd="0" presId="urn:microsoft.com/office/officeart/2005/8/layout/hProcess4"/>
    <dgm:cxn modelId="{413F4B78-DCBF-4B33-AF55-0340B64E8DF0}" type="presOf" srcId="{9D3DC813-279B-4838-9167-244DBD28BE5B}" destId="{F710FCFA-A784-47A9-904F-E41EB98250D2}" srcOrd="1" destOrd="4" presId="urn:microsoft.com/office/officeart/2005/8/layout/hProcess4"/>
    <dgm:cxn modelId="{A745CB78-AEDD-4E91-802D-05A98E7A8833}" type="presOf" srcId="{DEA10834-CD2A-4E31-BAF2-8D965D2FC365}" destId="{B23021BA-0FBF-40C3-8F0B-846A92FBDB90}" srcOrd="1" destOrd="1" presId="urn:microsoft.com/office/officeart/2005/8/layout/hProcess4"/>
    <dgm:cxn modelId="{70C6A191-6E01-413C-89F9-E0FE9653C0B1}" srcId="{45F88DF4-99EA-430B-8096-BEBF0A522589}" destId="{4E537A63-99C5-47A0-86F3-E8891166A503}" srcOrd="0" destOrd="0" parTransId="{5D09B557-3C8E-4107-B636-A9E6864D2D23}" sibTransId="{211A99C2-3BDB-4B59-A08A-AD47E9EE6B3D}"/>
    <dgm:cxn modelId="{3ABB8192-960F-489D-B841-E442FEB96FDE}" type="presOf" srcId="{D850CBA3-5292-4665-92E7-B8C46706CE56}" destId="{A6230AFB-B392-426E-8804-2EAE27C1C6FE}" srcOrd="0" destOrd="1" presId="urn:microsoft.com/office/officeart/2005/8/layout/hProcess4"/>
    <dgm:cxn modelId="{27E9F194-00CC-4BBA-95FE-A77A51869946}" type="presOf" srcId="{E311BDA1-B76A-462A-89AA-0D4F20A2FB70}" destId="{F710FCFA-A784-47A9-904F-E41EB98250D2}" srcOrd="1" destOrd="2" presId="urn:microsoft.com/office/officeart/2005/8/layout/hProcess4"/>
    <dgm:cxn modelId="{F7B26198-4D0E-47CB-B957-292ED564C672}" type="presOf" srcId="{4E537A63-99C5-47A0-86F3-E8891166A503}" destId="{F710FCFA-A784-47A9-904F-E41EB98250D2}" srcOrd="1" destOrd="0" presId="urn:microsoft.com/office/officeart/2005/8/layout/hProcess4"/>
    <dgm:cxn modelId="{51FE6698-9E29-4714-A530-43BD4B174539}" srcId="{45F88DF4-99EA-430B-8096-BEBF0A522589}" destId="{D850CBA3-5292-4665-92E7-B8C46706CE56}" srcOrd="1" destOrd="0" parTransId="{F52EA849-9C71-4A3D-977B-3F56992F916F}" sibTransId="{F6201EA8-292D-4405-BB6B-CEA7CD5FF4CF}"/>
    <dgm:cxn modelId="{0FF8F99B-1207-42AE-9C5E-6DA46193453D}" type="presOf" srcId="{544B7621-6B4F-44EA-9EC1-16A72874118F}" destId="{F710FCFA-A784-47A9-904F-E41EB98250D2}" srcOrd="1" destOrd="3" presId="urn:microsoft.com/office/officeart/2005/8/layout/hProcess4"/>
    <dgm:cxn modelId="{6D14AC9D-85FA-4F44-A213-38D46C761F34}" srcId="{45F88DF4-99EA-430B-8096-BEBF0A522589}" destId="{9D3DC813-279B-4838-9167-244DBD28BE5B}" srcOrd="4" destOrd="0" parTransId="{D23959A2-5434-4389-A710-25D55AE9052E}" sibTransId="{93983C34-2FF0-4F5D-8642-94225D6A8A6F}"/>
    <dgm:cxn modelId="{FDC7D29D-FEE3-4A3F-A7F2-49F1FD8F1584}" type="presOf" srcId="{DEA10834-CD2A-4E31-BAF2-8D965D2FC365}" destId="{8302BC71-5F2F-4133-B8BC-5AD833817F38}" srcOrd="0" destOrd="1" presId="urn:microsoft.com/office/officeart/2005/8/layout/hProcess4"/>
    <dgm:cxn modelId="{EE9F32A1-DFA1-4F72-ABF6-627FC034F4BF}" srcId="{90606108-0908-409E-AF5D-3FCFB8CF2F47}" destId="{DEA10834-CD2A-4E31-BAF2-8D965D2FC365}" srcOrd="1" destOrd="0" parTransId="{D5323323-A95E-4B33-BA9C-B729BB1D8B1C}" sibTransId="{4B84B3A3-E1E2-4B75-9E22-CBC44F71FD05}"/>
    <dgm:cxn modelId="{B48195AB-CCE6-48CB-95DA-605D7C1C6297}" srcId="{687887B7-34B2-4C21-8378-702F16590B14}" destId="{4686AB32-F19B-45C7-AE58-FA04638AB532}" srcOrd="1" destOrd="0" parTransId="{CBC8F5D0-BC57-41FB-AC73-BB800461723D}" sibTransId="{FC90D778-32BF-4BFC-9791-E30CDF3AB367}"/>
    <dgm:cxn modelId="{5C07A3B0-0382-4BE4-BBD7-33CDD677B11F}" srcId="{4686AB32-F19B-45C7-AE58-FA04638AB532}" destId="{6556844B-30D6-42F4-B429-CDC938D5CD93}" srcOrd="0" destOrd="0" parTransId="{00126A11-DCDC-49EC-A7A3-B6BD7BA6851D}" sibTransId="{9A470F8C-ED35-45D7-84FE-2E87B2B02FB9}"/>
    <dgm:cxn modelId="{1A34CBB2-B3D1-45C4-A45B-D1512C73C828}" type="presOf" srcId="{544B7621-6B4F-44EA-9EC1-16A72874118F}" destId="{A6230AFB-B392-426E-8804-2EAE27C1C6FE}" srcOrd="0" destOrd="3" presId="urn:microsoft.com/office/officeart/2005/8/layout/hProcess4"/>
    <dgm:cxn modelId="{36979EB9-A8EB-41E6-A53B-7130D00E91A5}" srcId="{45F88DF4-99EA-430B-8096-BEBF0A522589}" destId="{FB8C344B-0EF7-4134-A6DE-5D1C6CC1F468}" srcOrd="5" destOrd="0" parTransId="{2BA10DE9-A0F8-4992-B228-935DCBC8CC70}" sibTransId="{ECF73A32-6371-47E1-88EF-C5C4660E879D}"/>
    <dgm:cxn modelId="{A7FFA1B9-26D0-4730-B148-047D6520CC87}" type="presOf" srcId="{D850CBA3-5292-4665-92E7-B8C46706CE56}" destId="{F710FCFA-A784-47A9-904F-E41EB98250D2}" srcOrd="1" destOrd="1" presId="urn:microsoft.com/office/officeart/2005/8/layout/hProcess4"/>
    <dgm:cxn modelId="{817D4EC3-5671-4B06-ABC1-4958D77982D0}" type="presOf" srcId="{0DC996CD-BAC9-4EB1-B332-5418308D4880}" destId="{0478BE6C-324D-459F-A332-CF6CCCA2AEFB}" srcOrd="0" destOrd="0" presId="urn:microsoft.com/office/officeart/2005/8/layout/hProcess4"/>
    <dgm:cxn modelId="{AD7E91C7-BCD1-4824-959C-FE1E1795AA29}" type="presOf" srcId="{FB8C344B-0EF7-4134-A6DE-5D1C6CC1F468}" destId="{F710FCFA-A784-47A9-904F-E41EB98250D2}" srcOrd="1" destOrd="5" presId="urn:microsoft.com/office/officeart/2005/8/layout/hProcess4"/>
    <dgm:cxn modelId="{CE59EBE7-92E2-42D1-932D-0407B818E384}" srcId="{4686AB32-F19B-45C7-AE58-FA04638AB532}" destId="{2C62B37D-5237-4248-9DB0-4DADCEBC14F4}" srcOrd="1" destOrd="0" parTransId="{D23551D8-4F5B-4E8D-AE08-E6CC2BFCA466}" sibTransId="{32BF6F59-D8A6-4E0F-8DAE-01999696CFC7}"/>
    <dgm:cxn modelId="{1FC7D5EF-8B59-48D7-8212-3A1339EDC42C}" type="presOf" srcId="{90606108-0908-409E-AF5D-3FCFB8CF2F47}" destId="{1E96B88B-9928-4205-AA2A-4C3F559AB440}" srcOrd="0" destOrd="0" presId="urn:microsoft.com/office/officeart/2005/8/layout/hProcess4"/>
    <dgm:cxn modelId="{B8759EF8-8148-45E8-A821-06D8930A9D14}" srcId="{45F88DF4-99EA-430B-8096-BEBF0A522589}" destId="{544B7621-6B4F-44EA-9EC1-16A72874118F}" srcOrd="3" destOrd="0" parTransId="{D777CF4B-0C34-4F7D-910B-36E1068B8017}" sibTransId="{862FB565-BFCA-481A-9CA7-B8F28CCDCB57}"/>
    <dgm:cxn modelId="{0FA626FA-0FCC-4F0C-97C6-EFA3BFBA4444}" type="presOf" srcId="{2C62B37D-5237-4248-9DB0-4DADCEBC14F4}" destId="{65EA5D4A-C3BB-4EAC-8CEF-D0A9D53CA013}" srcOrd="0" destOrd="1" presId="urn:microsoft.com/office/officeart/2005/8/layout/hProcess4"/>
    <dgm:cxn modelId="{391331FC-5176-458B-B10D-1959715E21EC}" type="presOf" srcId="{4E537A63-99C5-47A0-86F3-E8891166A503}" destId="{A6230AFB-B392-426E-8804-2EAE27C1C6FE}" srcOrd="0" destOrd="0" presId="urn:microsoft.com/office/officeart/2005/8/layout/hProcess4"/>
    <dgm:cxn modelId="{D2B23CFE-C482-493E-879B-AEDF1B799B04}" type="presOf" srcId="{4686AB32-F19B-45C7-AE58-FA04638AB532}" destId="{1919C541-2D1A-4B11-8BD5-61468CD15050}" srcOrd="0" destOrd="0" presId="urn:microsoft.com/office/officeart/2005/8/layout/hProcess4"/>
    <dgm:cxn modelId="{D919B9D9-B0D6-462A-A570-AC706A7AA139}" type="presParOf" srcId="{6D0BBCEF-8191-4B23-B05C-A98F8D0894DA}" destId="{7F1E814A-A101-42D4-BCE3-8A1F2FDC200C}" srcOrd="0" destOrd="0" presId="urn:microsoft.com/office/officeart/2005/8/layout/hProcess4"/>
    <dgm:cxn modelId="{597DB9ED-8958-4019-8824-64F0B1BB4046}" type="presParOf" srcId="{6D0BBCEF-8191-4B23-B05C-A98F8D0894DA}" destId="{5B6BD180-BA07-44FE-A9C5-1DAF82EE20AD}" srcOrd="1" destOrd="0" presId="urn:microsoft.com/office/officeart/2005/8/layout/hProcess4"/>
    <dgm:cxn modelId="{56D3E854-F3BD-4921-9DAC-4F4DC5E65DDB}" type="presParOf" srcId="{6D0BBCEF-8191-4B23-B05C-A98F8D0894DA}" destId="{40329747-E18D-4D2B-B5C9-FCD82C39107C}" srcOrd="2" destOrd="0" presId="urn:microsoft.com/office/officeart/2005/8/layout/hProcess4"/>
    <dgm:cxn modelId="{9AD5E1D4-F582-4F73-9D11-8D6228B8F6E7}" type="presParOf" srcId="{40329747-E18D-4D2B-B5C9-FCD82C39107C}" destId="{720F6A28-CCB3-4A7C-A9A2-269003EE5A5B}" srcOrd="0" destOrd="0" presId="urn:microsoft.com/office/officeart/2005/8/layout/hProcess4"/>
    <dgm:cxn modelId="{C4E3CE36-CD0C-4720-A354-1650E230BE98}" type="presParOf" srcId="{720F6A28-CCB3-4A7C-A9A2-269003EE5A5B}" destId="{0AD1E460-F086-4FBC-A490-016FB13FE27E}" srcOrd="0" destOrd="0" presId="urn:microsoft.com/office/officeart/2005/8/layout/hProcess4"/>
    <dgm:cxn modelId="{0B5D06B2-99F6-499F-9730-C63E3F7AE5C1}" type="presParOf" srcId="{720F6A28-CCB3-4A7C-A9A2-269003EE5A5B}" destId="{A6230AFB-B392-426E-8804-2EAE27C1C6FE}" srcOrd="1" destOrd="0" presId="urn:microsoft.com/office/officeart/2005/8/layout/hProcess4"/>
    <dgm:cxn modelId="{6F94781A-082D-4881-8104-7BE409593D97}" type="presParOf" srcId="{720F6A28-CCB3-4A7C-A9A2-269003EE5A5B}" destId="{F710FCFA-A784-47A9-904F-E41EB98250D2}" srcOrd="2" destOrd="0" presId="urn:microsoft.com/office/officeart/2005/8/layout/hProcess4"/>
    <dgm:cxn modelId="{D0B6285A-80B7-4ACE-B826-1BD4C35F1371}" type="presParOf" srcId="{720F6A28-CCB3-4A7C-A9A2-269003EE5A5B}" destId="{43317C9D-B773-49AA-9164-4166366F24BA}" srcOrd="3" destOrd="0" presId="urn:microsoft.com/office/officeart/2005/8/layout/hProcess4"/>
    <dgm:cxn modelId="{D7EBB881-BF6C-4C77-9056-1A5C247627B0}" type="presParOf" srcId="{720F6A28-CCB3-4A7C-A9A2-269003EE5A5B}" destId="{398D7E4B-B7FD-4EA5-830B-CB40FAF11864}" srcOrd="4" destOrd="0" presId="urn:microsoft.com/office/officeart/2005/8/layout/hProcess4"/>
    <dgm:cxn modelId="{1CEF4D65-B814-42FB-91A3-2BCC93836E1B}" type="presParOf" srcId="{40329747-E18D-4D2B-B5C9-FCD82C39107C}" destId="{0478BE6C-324D-459F-A332-CF6CCCA2AEFB}" srcOrd="1" destOrd="0" presId="urn:microsoft.com/office/officeart/2005/8/layout/hProcess4"/>
    <dgm:cxn modelId="{F07DBB5C-7B5E-4EF0-9FAF-0B04DFE94D97}" type="presParOf" srcId="{40329747-E18D-4D2B-B5C9-FCD82C39107C}" destId="{3E065D7A-B79E-48C7-935E-AF3F952EA2CB}" srcOrd="2" destOrd="0" presId="urn:microsoft.com/office/officeart/2005/8/layout/hProcess4"/>
    <dgm:cxn modelId="{088A2490-BA22-4AA7-8452-6CE6530D763F}" type="presParOf" srcId="{3E065D7A-B79E-48C7-935E-AF3F952EA2CB}" destId="{DA15C292-D598-4EFD-82EF-AB07B6288A2D}" srcOrd="0" destOrd="0" presId="urn:microsoft.com/office/officeart/2005/8/layout/hProcess4"/>
    <dgm:cxn modelId="{B49690B2-176A-4309-877B-028E01B63625}" type="presParOf" srcId="{3E065D7A-B79E-48C7-935E-AF3F952EA2CB}" destId="{65EA5D4A-C3BB-4EAC-8CEF-D0A9D53CA013}" srcOrd="1" destOrd="0" presId="urn:microsoft.com/office/officeart/2005/8/layout/hProcess4"/>
    <dgm:cxn modelId="{F459C36B-351B-4F2F-A8E6-3FB425C0498B}" type="presParOf" srcId="{3E065D7A-B79E-48C7-935E-AF3F952EA2CB}" destId="{0DE62A5F-A9F0-4AF9-A34F-B7E69689F659}" srcOrd="2" destOrd="0" presId="urn:microsoft.com/office/officeart/2005/8/layout/hProcess4"/>
    <dgm:cxn modelId="{090C4DFD-3D5F-45D3-ACBB-9D6B92F15B75}" type="presParOf" srcId="{3E065D7A-B79E-48C7-935E-AF3F952EA2CB}" destId="{1919C541-2D1A-4B11-8BD5-61468CD15050}" srcOrd="3" destOrd="0" presId="urn:microsoft.com/office/officeart/2005/8/layout/hProcess4"/>
    <dgm:cxn modelId="{903D6AE2-8847-4192-A48F-BB71AA850877}" type="presParOf" srcId="{3E065D7A-B79E-48C7-935E-AF3F952EA2CB}" destId="{92B03F9A-2711-4233-AAF2-D0A7B650B872}" srcOrd="4" destOrd="0" presId="urn:microsoft.com/office/officeart/2005/8/layout/hProcess4"/>
    <dgm:cxn modelId="{B14A00AC-162F-4767-9897-B00889EC42F7}" type="presParOf" srcId="{40329747-E18D-4D2B-B5C9-FCD82C39107C}" destId="{343CBEA7-219F-4D5B-97AD-0C25B7526D9B}" srcOrd="3" destOrd="0" presId="urn:microsoft.com/office/officeart/2005/8/layout/hProcess4"/>
    <dgm:cxn modelId="{EB2E5144-31F6-44E7-B3CA-253FCC86A8C5}" type="presParOf" srcId="{40329747-E18D-4D2B-B5C9-FCD82C39107C}" destId="{82061354-D64E-4FB4-9424-B8AD4A1E7B8D}" srcOrd="4" destOrd="0" presId="urn:microsoft.com/office/officeart/2005/8/layout/hProcess4"/>
    <dgm:cxn modelId="{32C839AA-CCE9-4C0A-BDA9-A4519C628044}" type="presParOf" srcId="{82061354-D64E-4FB4-9424-B8AD4A1E7B8D}" destId="{417335DA-D093-4F19-A07A-F4078506BF0E}" srcOrd="0" destOrd="0" presId="urn:microsoft.com/office/officeart/2005/8/layout/hProcess4"/>
    <dgm:cxn modelId="{94D34CCB-53B1-4523-8C40-97218FEBC948}" type="presParOf" srcId="{82061354-D64E-4FB4-9424-B8AD4A1E7B8D}" destId="{8302BC71-5F2F-4133-B8BC-5AD833817F38}" srcOrd="1" destOrd="0" presId="urn:microsoft.com/office/officeart/2005/8/layout/hProcess4"/>
    <dgm:cxn modelId="{8BCB2FD0-FA3F-4AC6-BC43-436847499760}" type="presParOf" srcId="{82061354-D64E-4FB4-9424-B8AD4A1E7B8D}" destId="{B23021BA-0FBF-40C3-8F0B-846A92FBDB90}" srcOrd="2" destOrd="0" presId="urn:microsoft.com/office/officeart/2005/8/layout/hProcess4"/>
    <dgm:cxn modelId="{1ED1D128-8540-44E6-9C7A-8AA2643AE55C}" type="presParOf" srcId="{82061354-D64E-4FB4-9424-B8AD4A1E7B8D}" destId="{1E96B88B-9928-4205-AA2A-4C3F559AB440}" srcOrd="3" destOrd="0" presId="urn:microsoft.com/office/officeart/2005/8/layout/hProcess4"/>
    <dgm:cxn modelId="{3D2FF75A-E0E5-4064-82BC-F42785420BDF}" type="presParOf" srcId="{82061354-D64E-4FB4-9424-B8AD4A1E7B8D}" destId="{0039C139-3EEB-491E-975C-E037524C6EE3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343AF8A-2692-41C4-9EBC-309F36F534B5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1BFED8A1-0702-441C-9E2F-1EB469E9401D}">
      <dgm:prSet phldrT="[Testo]" custT="1"/>
      <dgm:spPr>
        <a:solidFill>
          <a:schemeClr val="accent4">
            <a:lumMod val="75000"/>
          </a:schemeClr>
        </a:solidFill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r>
            <a:rPr lang="it-IT" sz="1200" b="1" dirty="0"/>
            <a:t>USPED METHOD APPLICATION</a:t>
          </a:r>
        </a:p>
      </dgm:t>
    </dgm:pt>
    <dgm:pt modelId="{F0D166C5-5385-4C57-AA59-598EB5C39913}" type="parTrans" cxnId="{A50D1776-9AEF-4018-BED6-902D4DD11007}">
      <dgm:prSet/>
      <dgm:spPr>
        <a:ln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endParaRPr lang="it-IT"/>
        </a:p>
      </dgm:t>
    </dgm:pt>
    <dgm:pt modelId="{8C2805A4-A7D1-46F1-ABF5-19560C62860A}" type="sibTrans" cxnId="{A50D1776-9AEF-4018-BED6-902D4DD11007}">
      <dgm:prSet/>
      <dgm:spPr/>
      <dgm:t>
        <a:bodyPr/>
        <a:lstStyle/>
        <a:p>
          <a:endParaRPr lang="it-IT"/>
        </a:p>
      </dgm:t>
    </dgm:pt>
    <dgm:pt modelId="{B5C529A2-33C5-452F-80EF-E6A16DDB0DE9}">
      <dgm:prSet phldrT="[Testo]" custT="1"/>
      <dgm:spPr/>
      <dgm:t>
        <a:bodyPr/>
        <a:lstStyle/>
        <a:p>
          <a:r>
            <a:rPr lang="it-IT" sz="1200" b="1" dirty="0" err="1">
              <a:solidFill>
                <a:schemeClr val="accent4">
                  <a:lumMod val="75000"/>
                </a:schemeClr>
              </a:solidFill>
            </a:rPr>
            <a:t>Potential</a:t>
          </a:r>
          <a:r>
            <a:rPr lang="it-IT" sz="1200" b="1" dirty="0">
              <a:solidFill>
                <a:schemeClr val="accent4">
                  <a:lumMod val="75000"/>
                </a:schemeClr>
              </a:solidFill>
            </a:rPr>
            <a:t> </a:t>
          </a:r>
          <a:r>
            <a:rPr lang="it-IT" sz="1200" b="1" dirty="0" err="1">
              <a:solidFill>
                <a:schemeClr val="accent4">
                  <a:lumMod val="75000"/>
                </a:schemeClr>
              </a:solidFill>
            </a:rPr>
            <a:t>Soil</a:t>
          </a:r>
          <a:r>
            <a:rPr lang="it-IT" sz="1200" b="1" dirty="0">
              <a:solidFill>
                <a:schemeClr val="accent4">
                  <a:lumMod val="75000"/>
                </a:schemeClr>
              </a:solidFill>
            </a:rPr>
            <a:t> </a:t>
          </a:r>
          <a:r>
            <a:rPr lang="it-IT" sz="1200" b="1" dirty="0" err="1">
              <a:solidFill>
                <a:schemeClr val="accent4">
                  <a:lumMod val="75000"/>
                </a:schemeClr>
              </a:solidFill>
            </a:rPr>
            <a:t>Loss</a:t>
          </a:r>
          <a:r>
            <a:rPr lang="it-IT" sz="1200" b="1" dirty="0">
              <a:solidFill>
                <a:schemeClr val="accent4">
                  <a:lumMod val="75000"/>
                </a:schemeClr>
              </a:solidFill>
            </a:rPr>
            <a:t> by </a:t>
          </a:r>
          <a:r>
            <a:rPr lang="it-IT" sz="1200" b="1" dirty="0" err="1">
              <a:solidFill>
                <a:schemeClr val="accent4">
                  <a:lumMod val="75000"/>
                </a:schemeClr>
              </a:solidFill>
            </a:rPr>
            <a:t>erosion</a:t>
          </a:r>
          <a:r>
            <a:rPr lang="it-IT" sz="1200" b="1" dirty="0">
              <a:solidFill>
                <a:schemeClr val="accent4">
                  <a:lumMod val="75000"/>
                </a:schemeClr>
              </a:solidFill>
            </a:rPr>
            <a:t> </a:t>
          </a:r>
          <a:r>
            <a:rPr lang="it-IT" sz="1200" b="1" dirty="0" err="1">
              <a:solidFill>
                <a:schemeClr val="accent4">
                  <a:lumMod val="75000"/>
                </a:schemeClr>
              </a:solidFill>
            </a:rPr>
            <a:t>affecting</a:t>
          </a:r>
          <a:r>
            <a:rPr lang="it-IT" sz="1200" b="1" dirty="0">
              <a:solidFill>
                <a:schemeClr val="accent4">
                  <a:lumMod val="75000"/>
                </a:schemeClr>
              </a:solidFill>
            </a:rPr>
            <a:t> the </a:t>
          </a:r>
          <a:r>
            <a:rPr lang="it-IT" sz="1200" b="1" dirty="0" err="1">
              <a:solidFill>
                <a:schemeClr val="accent4">
                  <a:lumMod val="75000"/>
                </a:schemeClr>
              </a:solidFill>
            </a:rPr>
            <a:t>arable</a:t>
          </a:r>
          <a:r>
            <a:rPr lang="it-IT" sz="1200" b="1" dirty="0">
              <a:solidFill>
                <a:schemeClr val="accent4">
                  <a:lumMod val="75000"/>
                </a:schemeClr>
              </a:solidFill>
            </a:rPr>
            <a:t> </a:t>
          </a:r>
          <a:r>
            <a:rPr lang="it-IT" sz="1200" b="1" dirty="0" err="1">
              <a:solidFill>
                <a:schemeClr val="accent4">
                  <a:lumMod val="75000"/>
                </a:schemeClr>
              </a:solidFill>
            </a:rPr>
            <a:t>lands</a:t>
          </a:r>
          <a:r>
            <a:rPr lang="it-IT" sz="1200" b="1" dirty="0">
              <a:solidFill>
                <a:schemeClr val="accent4">
                  <a:lumMod val="75000"/>
                </a:schemeClr>
              </a:solidFill>
            </a:rPr>
            <a:t> </a:t>
          </a:r>
        </a:p>
      </dgm:t>
    </dgm:pt>
    <dgm:pt modelId="{4B27A01B-487E-41F4-B41F-A01A949A1C2E}" type="parTrans" cxnId="{9342962D-DD8A-4AA8-BEDD-3434210C679E}">
      <dgm:prSet/>
      <dgm:spPr/>
      <dgm:t>
        <a:bodyPr/>
        <a:lstStyle/>
        <a:p>
          <a:endParaRPr lang="it-IT"/>
        </a:p>
      </dgm:t>
    </dgm:pt>
    <dgm:pt modelId="{97B23116-3C60-4AD4-92EF-ECA245E1CFAF}" type="sibTrans" cxnId="{9342962D-DD8A-4AA8-BEDD-3434210C679E}">
      <dgm:prSet/>
      <dgm:spPr/>
      <dgm:t>
        <a:bodyPr/>
        <a:lstStyle/>
        <a:p>
          <a:endParaRPr lang="it-IT"/>
        </a:p>
      </dgm:t>
    </dgm:pt>
    <dgm:pt modelId="{085A6B37-4BE5-47E1-940F-F6D57C341D35}">
      <dgm:prSet phldrT="[Testo]" custT="1"/>
      <dgm:spPr>
        <a:solidFill>
          <a:schemeClr val="accent4"/>
        </a:solidFill>
        <a:ln>
          <a:solidFill>
            <a:schemeClr val="accent4">
              <a:lumMod val="50000"/>
            </a:schemeClr>
          </a:solidFill>
        </a:ln>
      </dgm:spPr>
      <dgm:t>
        <a:bodyPr/>
        <a:lstStyle/>
        <a:p>
          <a:r>
            <a:rPr lang="it-IT" sz="1200" b="1" dirty="0"/>
            <a:t>INCIDENCE </a:t>
          </a:r>
        </a:p>
        <a:p>
          <a:r>
            <a:rPr lang="it-IT" sz="1200" b="1" dirty="0"/>
            <a:t>OF SOIL EROSION</a:t>
          </a:r>
        </a:p>
      </dgm:t>
    </dgm:pt>
    <dgm:pt modelId="{D9A0160B-F0D2-4515-8C0C-79BE3A363172}" type="parTrans" cxnId="{C4A49B33-E25E-4361-A496-BD77ECB74BDC}">
      <dgm:prSet/>
      <dgm:spPr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endParaRPr lang="it-IT"/>
        </a:p>
      </dgm:t>
    </dgm:pt>
    <dgm:pt modelId="{0CCA14B1-88AA-4911-B6A9-257E510419B9}" type="sibTrans" cxnId="{C4A49B33-E25E-4361-A496-BD77ECB74BDC}">
      <dgm:prSet/>
      <dgm:spPr/>
      <dgm:t>
        <a:bodyPr/>
        <a:lstStyle/>
        <a:p>
          <a:endParaRPr lang="it-IT"/>
        </a:p>
      </dgm:t>
    </dgm:pt>
    <dgm:pt modelId="{9FFDD2DB-A22D-4DCC-9E42-4D354A75CA9E}">
      <dgm:prSet phldrT="[Testo]" custT="1"/>
      <dgm:spPr/>
      <dgm:t>
        <a:bodyPr/>
        <a:lstStyle/>
        <a:p>
          <a:r>
            <a:rPr lang="it-IT" sz="1200" b="1" dirty="0" err="1">
              <a:solidFill>
                <a:schemeClr val="tx2"/>
              </a:solidFill>
            </a:rPr>
            <a:t>Function</a:t>
          </a:r>
          <a:r>
            <a:rPr lang="it-IT" sz="1200" b="1" dirty="0">
              <a:solidFill>
                <a:schemeClr val="tx2"/>
              </a:solidFill>
            </a:rPr>
            <a:t> </a:t>
          </a:r>
          <a:r>
            <a:rPr lang="it-IT" sz="1200" b="1" dirty="0" err="1">
              <a:solidFill>
                <a:schemeClr val="tx2"/>
              </a:solidFill>
            </a:rPr>
            <a:t>correlation</a:t>
          </a:r>
          <a:r>
            <a:rPr lang="it-IT" sz="1200" b="1" dirty="0">
              <a:solidFill>
                <a:schemeClr val="tx2"/>
              </a:solidFill>
            </a:rPr>
            <a:t> </a:t>
          </a:r>
          <a:r>
            <a:rPr lang="it-IT" sz="1200" b="1" dirty="0" err="1">
              <a:solidFill>
                <a:schemeClr val="tx2"/>
              </a:solidFill>
            </a:rPr>
            <a:t>among</a:t>
          </a:r>
          <a:r>
            <a:rPr lang="it-IT" sz="1200" b="1" dirty="0">
              <a:solidFill>
                <a:schemeClr val="tx2"/>
              </a:solidFill>
            </a:rPr>
            <a:t> </a:t>
          </a:r>
          <a:r>
            <a:rPr lang="it-IT" sz="1200" b="1" dirty="0" err="1">
              <a:solidFill>
                <a:schemeClr val="tx2"/>
              </a:solidFill>
            </a:rPr>
            <a:t>soil</a:t>
          </a:r>
          <a:r>
            <a:rPr lang="it-IT" sz="1200" b="1" dirty="0">
              <a:solidFill>
                <a:schemeClr val="tx2"/>
              </a:solidFill>
            </a:rPr>
            <a:t> </a:t>
          </a:r>
          <a:r>
            <a:rPr lang="it-IT" sz="1200" b="1" dirty="0" err="1">
              <a:solidFill>
                <a:schemeClr val="tx2"/>
              </a:solidFill>
            </a:rPr>
            <a:t>types</a:t>
          </a:r>
          <a:r>
            <a:rPr lang="it-IT" sz="1200" b="1" dirty="0">
              <a:solidFill>
                <a:schemeClr val="tx2"/>
              </a:solidFill>
            </a:rPr>
            <a:t> – Land Use – CaCO3 (%) – </a:t>
          </a:r>
          <a:r>
            <a:rPr lang="it-IT" sz="1200" b="1" dirty="0" err="1">
              <a:solidFill>
                <a:schemeClr val="tx2"/>
              </a:solidFill>
            </a:rPr>
            <a:t>soil</a:t>
          </a:r>
          <a:r>
            <a:rPr lang="it-IT" sz="1200" b="1" dirty="0">
              <a:solidFill>
                <a:schemeClr val="tx2"/>
              </a:solidFill>
            </a:rPr>
            <a:t> </a:t>
          </a:r>
          <a:r>
            <a:rPr lang="it-IT" sz="1200" b="1" dirty="0" err="1">
              <a:solidFill>
                <a:schemeClr val="tx2"/>
              </a:solidFill>
            </a:rPr>
            <a:t>organic</a:t>
          </a:r>
          <a:r>
            <a:rPr lang="it-IT" sz="1200" b="1" dirty="0">
              <a:solidFill>
                <a:schemeClr val="tx2"/>
              </a:solidFill>
            </a:rPr>
            <a:t> </a:t>
          </a:r>
          <a:r>
            <a:rPr lang="it-IT" sz="1200" b="1" dirty="0" err="1">
              <a:solidFill>
                <a:schemeClr val="tx2"/>
              </a:solidFill>
            </a:rPr>
            <a:t>matter</a:t>
          </a:r>
          <a:r>
            <a:rPr lang="it-IT" sz="1200" b="1" dirty="0">
              <a:solidFill>
                <a:schemeClr val="tx2"/>
              </a:solidFill>
            </a:rPr>
            <a:t> (SOM, %)</a:t>
          </a:r>
        </a:p>
      </dgm:t>
    </dgm:pt>
    <dgm:pt modelId="{BBF1A862-60E0-46DE-AF42-190B8AD1536C}" type="parTrans" cxnId="{B50FC4B4-1096-419B-9FA0-90AD40E2F5A3}">
      <dgm:prSet/>
      <dgm:spPr/>
      <dgm:t>
        <a:bodyPr/>
        <a:lstStyle/>
        <a:p>
          <a:endParaRPr lang="it-IT"/>
        </a:p>
      </dgm:t>
    </dgm:pt>
    <dgm:pt modelId="{7C342E29-BD46-49BE-B476-3A937664D6AC}" type="sibTrans" cxnId="{B50FC4B4-1096-419B-9FA0-90AD40E2F5A3}">
      <dgm:prSet/>
      <dgm:spPr/>
      <dgm:t>
        <a:bodyPr/>
        <a:lstStyle/>
        <a:p>
          <a:endParaRPr lang="it-IT"/>
        </a:p>
      </dgm:t>
    </dgm:pt>
    <dgm:pt modelId="{90FED899-A711-48E6-A800-1D9B0CC99C60}">
      <dgm:prSet phldrT="[Testo]" custT="1"/>
      <dgm:spPr/>
      <dgm:t>
        <a:bodyPr/>
        <a:lstStyle/>
        <a:p>
          <a:r>
            <a:rPr lang="it-IT" sz="1200" b="1" dirty="0" err="1">
              <a:solidFill>
                <a:srgbClr val="FF6600"/>
              </a:solidFill>
            </a:rPr>
            <a:t>Soil</a:t>
          </a:r>
          <a:r>
            <a:rPr lang="it-IT" sz="1200" b="1" dirty="0">
              <a:solidFill>
                <a:srgbClr val="FF6600"/>
              </a:solidFill>
            </a:rPr>
            <a:t> </a:t>
          </a:r>
          <a:r>
            <a:rPr lang="it-IT" sz="1200" b="1" dirty="0" err="1">
              <a:solidFill>
                <a:srgbClr val="FF6600"/>
              </a:solidFill>
            </a:rPr>
            <a:t>erosion-exposed</a:t>
          </a:r>
          <a:r>
            <a:rPr lang="it-IT" sz="1200" b="1" dirty="0">
              <a:solidFill>
                <a:srgbClr val="FF6600"/>
              </a:solidFill>
            </a:rPr>
            <a:t> </a:t>
          </a:r>
          <a:r>
            <a:rPr lang="it-IT" sz="1200" b="1" dirty="0" err="1">
              <a:solidFill>
                <a:srgbClr val="FF6600"/>
              </a:solidFill>
            </a:rPr>
            <a:t>areas</a:t>
          </a:r>
          <a:r>
            <a:rPr lang="it-IT" sz="1200" b="1" dirty="0">
              <a:solidFill>
                <a:srgbClr val="FF6600"/>
              </a:solidFill>
            </a:rPr>
            <a:t> in f(</a:t>
          </a:r>
          <a:r>
            <a:rPr lang="it-IT" sz="1200" b="1" i="1" dirty="0">
              <a:solidFill>
                <a:srgbClr val="FF6600"/>
              </a:solidFill>
            </a:rPr>
            <a:t>SOM, CaCO3, Land Use</a:t>
          </a:r>
          <a:r>
            <a:rPr lang="it-IT" sz="1200" b="1" dirty="0">
              <a:solidFill>
                <a:srgbClr val="FF6600"/>
              </a:solidFill>
            </a:rPr>
            <a:t>)</a:t>
          </a:r>
        </a:p>
      </dgm:t>
    </dgm:pt>
    <dgm:pt modelId="{EE60C015-4DD8-429C-AC5E-238B0A6C0D70}" type="parTrans" cxnId="{182F93A6-7A8E-4FEC-AD95-89E4ACEA2E48}">
      <dgm:prSet/>
      <dgm:spPr/>
      <dgm:t>
        <a:bodyPr/>
        <a:lstStyle/>
        <a:p>
          <a:endParaRPr lang="it-IT"/>
        </a:p>
      </dgm:t>
    </dgm:pt>
    <dgm:pt modelId="{97499D2C-BD5D-48A0-95F2-2E345FB49324}" type="sibTrans" cxnId="{182F93A6-7A8E-4FEC-AD95-89E4ACEA2E48}">
      <dgm:prSet/>
      <dgm:spPr/>
      <dgm:t>
        <a:bodyPr/>
        <a:lstStyle/>
        <a:p>
          <a:endParaRPr lang="it-IT"/>
        </a:p>
      </dgm:t>
    </dgm:pt>
    <dgm:pt modelId="{A805DF69-FD50-4A45-BC7F-86205586B594}">
      <dgm:prSet phldrT="[Testo]" custT="1"/>
      <dgm:spPr>
        <a:solidFill>
          <a:schemeClr val="accent1">
            <a:lumMod val="75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r>
            <a:rPr lang="it-IT" sz="1100" b="1" dirty="0"/>
            <a:t>ENVIRONMENTAL EVALUATION AND A POSSIBLE MITIGATION STRATEGY</a:t>
          </a:r>
        </a:p>
      </dgm:t>
    </dgm:pt>
    <dgm:pt modelId="{A035B798-60B4-4928-A280-D2927066F3B3}" type="parTrans" cxnId="{D6EBB7C9-B790-49EB-A6B2-A85EB229DA12}">
      <dgm:prSet/>
      <dgm:spPr/>
      <dgm:t>
        <a:bodyPr/>
        <a:lstStyle/>
        <a:p>
          <a:endParaRPr lang="it-IT"/>
        </a:p>
      </dgm:t>
    </dgm:pt>
    <dgm:pt modelId="{626A6974-DE3C-4D1B-B12C-3046227777B1}" type="sibTrans" cxnId="{D6EBB7C9-B790-49EB-A6B2-A85EB229DA12}">
      <dgm:prSet/>
      <dgm:spPr/>
      <dgm:t>
        <a:bodyPr/>
        <a:lstStyle/>
        <a:p>
          <a:endParaRPr lang="it-IT"/>
        </a:p>
      </dgm:t>
    </dgm:pt>
    <dgm:pt modelId="{E00134FE-BDFD-4403-BCBA-A758DB038A80}">
      <dgm:prSet phldrT="[Testo]" custT="1"/>
      <dgm:spPr/>
      <dgm:t>
        <a:bodyPr/>
        <a:lstStyle/>
        <a:p>
          <a:r>
            <a:rPr lang="it-IT" sz="1200" b="1" dirty="0">
              <a:solidFill>
                <a:schemeClr val="accent1">
                  <a:lumMod val="50000"/>
                </a:schemeClr>
              </a:solidFill>
            </a:rPr>
            <a:t>Land Use Management</a:t>
          </a:r>
        </a:p>
      </dgm:t>
    </dgm:pt>
    <dgm:pt modelId="{5FD4E5C3-A1B4-4BD0-9BFD-E2743A8BB203}" type="parTrans" cxnId="{6E4128F4-FCC4-4D51-9452-4EF4626A6F76}">
      <dgm:prSet/>
      <dgm:spPr/>
      <dgm:t>
        <a:bodyPr/>
        <a:lstStyle/>
        <a:p>
          <a:endParaRPr lang="it-IT"/>
        </a:p>
      </dgm:t>
    </dgm:pt>
    <dgm:pt modelId="{6E04EB7D-0AF3-470D-A90B-521E178C2025}" type="sibTrans" cxnId="{6E4128F4-FCC4-4D51-9452-4EF4626A6F76}">
      <dgm:prSet/>
      <dgm:spPr/>
      <dgm:t>
        <a:bodyPr/>
        <a:lstStyle/>
        <a:p>
          <a:endParaRPr lang="it-IT"/>
        </a:p>
      </dgm:t>
    </dgm:pt>
    <dgm:pt modelId="{4F7E595E-B28F-49E0-906D-44CB0E595498}">
      <dgm:prSet phldrT="[Testo]" custT="1"/>
      <dgm:spPr/>
      <dgm:t>
        <a:bodyPr/>
        <a:lstStyle/>
        <a:p>
          <a:r>
            <a:rPr lang="it-IT" sz="1200" b="1" dirty="0" err="1">
              <a:solidFill>
                <a:schemeClr val="accent4">
                  <a:lumMod val="50000"/>
                </a:schemeClr>
              </a:solidFill>
            </a:rPr>
            <a:t>Soil</a:t>
          </a:r>
          <a:r>
            <a:rPr lang="it-IT" sz="1200" b="1" dirty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it-IT" sz="1200" b="1" dirty="0" err="1">
              <a:solidFill>
                <a:schemeClr val="accent4">
                  <a:lumMod val="50000"/>
                </a:schemeClr>
              </a:solidFill>
            </a:rPr>
            <a:t>Resilience</a:t>
          </a:r>
          <a:r>
            <a:rPr lang="it-IT" sz="1200" b="1" dirty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it-IT" sz="1200" b="1" dirty="0" err="1">
              <a:solidFill>
                <a:schemeClr val="accent4">
                  <a:lumMod val="50000"/>
                </a:schemeClr>
              </a:solidFill>
            </a:rPr>
            <a:t>Approach</a:t>
          </a:r>
          <a:r>
            <a:rPr lang="it-IT" sz="1200" b="1" dirty="0">
              <a:solidFill>
                <a:schemeClr val="accent4">
                  <a:lumMod val="50000"/>
                </a:schemeClr>
              </a:solidFill>
            </a:rPr>
            <a:t> = </a:t>
          </a:r>
          <a:r>
            <a:rPr lang="it-IT" sz="1200" b="1" dirty="0" err="1">
              <a:solidFill>
                <a:schemeClr val="accent4">
                  <a:lumMod val="50000"/>
                </a:schemeClr>
              </a:solidFill>
            </a:rPr>
            <a:t>Sustainable</a:t>
          </a:r>
          <a:r>
            <a:rPr lang="it-IT" sz="1200" b="1" dirty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it-IT" sz="1200" b="1" dirty="0" err="1">
              <a:solidFill>
                <a:schemeClr val="accent4">
                  <a:lumMod val="50000"/>
                </a:schemeClr>
              </a:solidFill>
            </a:rPr>
            <a:t>Mitigation</a:t>
          </a:r>
          <a:r>
            <a:rPr lang="it-IT" sz="1200" b="1" dirty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it-IT" sz="1200" b="1" dirty="0" err="1">
              <a:solidFill>
                <a:schemeClr val="accent4">
                  <a:lumMod val="50000"/>
                </a:schemeClr>
              </a:solidFill>
            </a:rPr>
            <a:t>Strategy</a:t>
          </a:r>
          <a:r>
            <a:rPr lang="it-IT" sz="1200" b="1" dirty="0">
              <a:solidFill>
                <a:schemeClr val="accent4">
                  <a:lumMod val="50000"/>
                </a:schemeClr>
              </a:solidFill>
            </a:rPr>
            <a:t>: </a:t>
          </a:r>
          <a:r>
            <a:rPr lang="it-IT" sz="1200" b="1" i="1" dirty="0" err="1">
              <a:solidFill>
                <a:schemeClr val="accent4">
                  <a:lumMod val="50000"/>
                </a:schemeClr>
              </a:solidFill>
            </a:rPr>
            <a:t>Resilience</a:t>
          </a:r>
          <a:r>
            <a:rPr lang="it-IT" sz="1200" b="1" i="1" dirty="0">
              <a:solidFill>
                <a:schemeClr val="accent4">
                  <a:lumMod val="50000"/>
                </a:schemeClr>
              </a:solidFill>
            </a:rPr>
            <a:t> | </a:t>
          </a:r>
          <a:r>
            <a:rPr lang="it-IT" sz="1200" b="1" i="1" dirty="0" err="1">
              <a:solidFill>
                <a:schemeClr val="accent4">
                  <a:lumMod val="50000"/>
                </a:schemeClr>
              </a:solidFill>
            </a:rPr>
            <a:t>Restoration</a:t>
          </a:r>
          <a:r>
            <a:rPr lang="it-IT" sz="1200" b="1" i="1" dirty="0">
              <a:solidFill>
                <a:schemeClr val="accent4">
                  <a:lumMod val="50000"/>
                </a:schemeClr>
              </a:solidFill>
            </a:rPr>
            <a:t> | </a:t>
          </a:r>
          <a:r>
            <a:rPr lang="it-IT" sz="1200" b="1" i="1" dirty="0" err="1">
              <a:solidFill>
                <a:schemeClr val="accent4">
                  <a:lumMod val="50000"/>
                </a:schemeClr>
              </a:solidFill>
            </a:rPr>
            <a:t>Rehabilitation</a:t>
          </a:r>
          <a:r>
            <a:rPr lang="it-IT" sz="1200" b="1" i="1" dirty="0">
              <a:solidFill>
                <a:schemeClr val="accent4">
                  <a:lumMod val="50000"/>
                </a:schemeClr>
              </a:solidFill>
            </a:rPr>
            <a:t>   </a:t>
          </a:r>
        </a:p>
      </dgm:t>
    </dgm:pt>
    <dgm:pt modelId="{F5BEB5DA-91BA-470B-81BC-F5EEE149A0F5}" type="parTrans" cxnId="{C6EA6B88-1735-4F59-AFC1-075F6C2D23B7}">
      <dgm:prSet/>
      <dgm:spPr/>
      <dgm:t>
        <a:bodyPr/>
        <a:lstStyle/>
        <a:p>
          <a:endParaRPr lang="it-IT"/>
        </a:p>
      </dgm:t>
    </dgm:pt>
    <dgm:pt modelId="{408E543A-F9E3-4E49-82B1-C2EF47465F6F}" type="sibTrans" cxnId="{C6EA6B88-1735-4F59-AFC1-075F6C2D23B7}">
      <dgm:prSet/>
      <dgm:spPr/>
      <dgm:t>
        <a:bodyPr/>
        <a:lstStyle/>
        <a:p>
          <a:endParaRPr lang="it-IT"/>
        </a:p>
      </dgm:t>
    </dgm:pt>
    <dgm:pt modelId="{177BD05E-DBEC-4B1C-8077-B7736D12F618}" type="pres">
      <dgm:prSet presAssocID="{A343AF8A-2692-41C4-9EBC-309F36F534B5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DD659580-694F-4040-AE02-A61B95DF28D4}" type="pres">
      <dgm:prSet presAssocID="{A343AF8A-2692-41C4-9EBC-309F36F534B5}" presName="cycle" presStyleCnt="0"/>
      <dgm:spPr/>
    </dgm:pt>
    <dgm:pt modelId="{82EF4D19-4173-4D9A-B43D-AC2B3EB04B4F}" type="pres">
      <dgm:prSet presAssocID="{A343AF8A-2692-41C4-9EBC-309F36F534B5}" presName="centerShape" presStyleCnt="0"/>
      <dgm:spPr/>
    </dgm:pt>
    <dgm:pt modelId="{8F7D0113-6D6A-4EE2-BD56-74E5004C3D57}" type="pres">
      <dgm:prSet presAssocID="{A343AF8A-2692-41C4-9EBC-309F36F534B5}" presName="connSite" presStyleLbl="node1" presStyleIdx="0" presStyleCnt="4"/>
      <dgm:spPr/>
    </dgm:pt>
    <dgm:pt modelId="{D823C96C-1CE2-48B6-8B98-41814EB0A225}" type="pres">
      <dgm:prSet presAssocID="{A343AF8A-2692-41C4-9EBC-309F36F534B5}" presName="visible" presStyleLbl="node1" presStyleIdx="0" presStyleCnt="4" custScaleX="123904" custScaleY="107659" custLinFactNeighborX="-25121" custLinFactNeighborY="1890"/>
      <dgm:spPr>
        <a:prstGeom prst="flowChartProcess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A62A09F8-5981-4D7E-9276-46CAA5C05260}" type="pres">
      <dgm:prSet presAssocID="{F0D166C5-5385-4C57-AA59-598EB5C39913}" presName="Name25" presStyleLbl="parChTrans1D1" presStyleIdx="0" presStyleCnt="3"/>
      <dgm:spPr/>
    </dgm:pt>
    <dgm:pt modelId="{0A46A1FB-C0E4-445E-A2CF-FD90E602B379}" type="pres">
      <dgm:prSet presAssocID="{1BFED8A1-0702-441C-9E2F-1EB469E9401D}" presName="node" presStyleCnt="0"/>
      <dgm:spPr/>
    </dgm:pt>
    <dgm:pt modelId="{86845DD0-44F2-40DF-AA89-FAC870436254}" type="pres">
      <dgm:prSet presAssocID="{1BFED8A1-0702-441C-9E2F-1EB469E9401D}" presName="parentNode" presStyleLbl="node1" presStyleIdx="1" presStyleCnt="4" custScaleX="108688" custLinFactNeighborX="-1415" custLinFactNeighborY="3381">
        <dgm:presLayoutVars>
          <dgm:chMax val="1"/>
          <dgm:bulletEnabled val="1"/>
        </dgm:presLayoutVars>
      </dgm:prSet>
      <dgm:spPr/>
    </dgm:pt>
    <dgm:pt modelId="{5011B459-B14F-47F4-A238-1021D3E79A8C}" type="pres">
      <dgm:prSet presAssocID="{1BFED8A1-0702-441C-9E2F-1EB469E9401D}" presName="childNode" presStyleLbl="revTx" presStyleIdx="0" presStyleCnt="3">
        <dgm:presLayoutVars>
          <dgm:bulletEnabled val="1"/>
        </dgm:presLayoutVars>
      </dgm:prSet>
      <dgm:spPr/>
    </dgm:pt>
    <dgm:pt modelId="{39740E83-1EE9-4E80-9D1F-34D15125CF22}" type="pres">
      <dgm:prSet presAssocID="{D9A0160B-F0D2-4515-8C0C-79BE3A363172}" presName="Name25" presStyleLbl="parChTrans1D1" presStyleIdx="1" presStyleCnt="3"/>
      <dgm:spPr/>
    </dgm:pt>
    <dgm:pt modelId="{F6EC556D-FA20-4442-B704-1EDA03CB35C9}" type="pres">
      <dgm:prSet presAssocID="{085A6B37-4BE5-47E1-940F-F6D57C341D35}" presName="node" presStyleCnt="0"/>
      <dgm:spPr/>
    </dgm:pt>
    <dgm:pt modelId="{83D049CE-5154-43D8-B518-409B5B908FFD}" type="pres">
      <dgm:prSet presAssocID="{085A6B37-4BE5-47E1-940F-F6D57C341D35}" presName="parentNode" presStyleLbl="node1" presStyleIdx="2" presStyleCnt="4" custScaleX="107412" custScaleY="100055" custLinFactNeighborX="4295" custLinFactNeighborY="3151">
        <dgm:presLayoutVars>
          <dgm:chMax val="1"/>
          <dgm:bulletEnabled val="1"/>
        </dgm:presLayoutVars>
      </dgm:prSet>
      <dgm:spPr/>
    </dgm:pt>
    <dgm:pt modelId="{F2663CCA-5261-4F57-B51C-800DBDB75304}" type="pres">
      <dgm:prSet presAssocID="{085A6B37-4BE5-47E1-940F-F6D57C341D35}" presName="childNode" presStyleLbl="revTx" presStyleIdx="1" presStyleCnt="3">
        <dgm:presLayoutVars>
          <dgm:bulletEnabled val="1"/>
        </dgm:presLayoutVars>
      </dgm:prSet>
      <dgm:spPr/>
    </dgm:pt>
    <dgm:pt modelId="{447FC7D4-BDD7-402C-83FD-8CA4DCAEBCE6}" type="pres">
      <dgm:prSet presAssocID="{A035B798-60B4-4928-A280-D2927066F3B3}" presName="Name25" presStyleLbl="parChTrans1D1" presStyleIdx="2" presStyleCnt="3"/>
      <dgm:spPr/>
    </dgm:pt>
    <dgm:pt modelId="{2A02A187-6333-41A5-A4FF-1A5BAF860684}" type="pres">
      <dgm:prSet presAssocID="{A805DF69-FD50-4A45-BC7F-86205586B594}" presName="node" presStyleCnt="0"/>
      <dgm:spPr/>
    </dgm:pt>
    <dgm:pt modelId="{F7A19A69-03C4-40BC-978C-22ADF83E53B8}" type="pres">
      <dgm:prSet presAssocID="{A805DF69-FD50-4A45-BC7F-86205586B594}" presName="parentNode" presStyleLbl="node1" presStyleIdx="3" presStyleCnt="4" custScaleX="111925" custScaleY="111070" custLinFactNeighborX="15089" custLinFactNeighborY="-1238">
        <dgm:presLayoutVars>
          <dgm:chMax val="1"/>
          <dgm:bulletEnabled val="1"/>
        </dgm:presLayoutVars>
      </dgm:prSet>
      <dgm:spPr/>
    </dgm:pt>
    <dgm:pt modelId="{26ED1E54-96EC-434F-9782-9F921D6B4DB5}" type="pres">
      <dgm:prSet presAssocID="{A805DF69-FD50-4A45-BC7F-86205586B594}" presName="childNode" presStyleLbl="revTx" presStyleIdx="2" presStyleCnt="3">
        <dgm:presLayoutVars>
          <dgm:bulletEnabled val="1"/>
        </dgm:presLayoutVars>
      </dgm:prSet>
      <dgm:spPr/>
    </dgm:pt>
  </dgm:ptLst>
  <dgm:cxnLst>
    <dgm:cxn modelId="{D5544B03-3CBC-4E6B-919D-BBC0D670C083}" type="presOf" srcId="{B5C529A2-33C5-452F-80EF-E6A16DDB0DE9}" destId="{5011B459-B14F-47F4-A238-1021D3E79A8C}" srcOrd="0" destOrd="0" presId="urn:microsoft.com/office/officeart/2005/8/layout/radial2"/>
    <dgm:cxn modelId="{9342962D-DD8A-4AA8-BEDD-3434210C679E}" srcId="{1BFED8A1-0702-441C-9E2F-1EB469E9401D}" destId="{B5C529A2-33C5-452F-80EF-E6A16DDB0DE9}" srcOrd="0" destOrd="0" parTransId="{4B27A01B-487E-41F4-B41F-A01A949A1C2E}" sibTransId="{97B23116-3C60-4AD4-92EF-ECA245E1CFAF}"/>
    <dgm:cxn modelId="{C4A49B33-E25E-4361-A496-BD77ECB74BDC}" srcId="{A343AF8A-2692-41C4-9EBC-309F36F534B5}" destId="{085A6B37-4BE5-47E1-940F-F6D57C341D35}" srcOrd="1" destOrd="0" parTransId="{D9A0160B-F0D2-4515-8C0C-79BE3A363172}" sibTransId="{0CCA14B1-88AA-4911-B6A9-257E510419B9}"/>
    <dgm:cxn modelId="{974F6034-3F7D-4D5A-A515-B07E2CE9B5FD}" type="presOf" srcId="{A343AF8A-2692-41C4-9EBC-309F36F534B5}" destId="{177BD05E-DBEC-4B1C-8077-B7736D12F618}" srcOrd="0" destOrd="0" presId="urn:microsoft.com/office/officeart/2005/8/layout/radial2"/>
    <dgm:cxn modelId="{D0AA4D58-7BDE-44C0-9EEF-A75930765DC6}" type="presOf" srcId="{4F7E595E-B28F-49E0-906D-44CB0E595498}" destId="{26ED1E54-96EC-434F-9782-9F921D6B4DB5}" srcOrd="0" destOrd="1" presId="urn:microsoft.com/office/officeart/2005/8/layout/radial2"/>
    <dgm:cxn modelId="{EFAE6B5E-3818-484B-AB4F-68563D5CBB74}" type="presOf" srcId="{9FFDD2DB-A22D-4DCC-9E42-4D354A75CA9E}" destId="{F2663CCA-5261-4F57-B51C-800DBDB75304}" srcOrd="0" destOrd="0" presId="urn:microsoft.com/office/officeart/2005/8/layout/radial2"/>
    <dgm:cxn modelId="{A50D1776-9AEF-4018-BED6-902D4DD11007}" srcId="{A343AF8A-2692-41C4-9EBC-309F36F534B5}" destId="{1BFED8A1-0702-441C-9E2F-1EB469E9401D}" srcOrd="0" destOrd="0" parTransId="{F0D166C5-5385-4C57-AA59-598EB5C39913}" sibTransId="{8C2805A4-A7D1-46F1-ABF5-19560C62860A}"/>
    <dgm:cxn modelId="{C6EA6B88-1735-4F59-AFC1-075F6C2D23B7}" srcId="{A805DF69-FD50-4A45-BC7F-86205586B594}" destId="{4F7E595E-B28F-49E0-906D-44CB0E595498}" srcOrd="1" destOrd="0" parTransId="{F5BEB5DA-91BA-470B-81BC-F5EEE149A0F5}" sibTransId="{408E543A-F9E3-4E49-82B1-C2EF47465F6F}"/>
    <dgm:cxn modelId="{91F7E48B-2702-4739-B5E3-1D92B1809C84}" type="presOf" srcId="{1BFED8A1-0702-441C-9E2F-1EB469E9401D}" destId="{86845DD0-44F2-40DF-AA89-FAC870436254}" srcOrd="0" destOrd="0" presId="urn:microsoft.com/office/officeart/2005/8/layout/radial2"/>
    <dgm:cxn modelId="{2B2FE68F-5E71-41CD-B143-C4ABEB4320EA}" type="presOf" srcId="{F0D166C5-5385-4C57-AA59-598EB5C39913}" destId="{A62A09F8-5981-4D7E-9276-46CAA5C05260}" srcOrd="0" destOrd="0" presId="urn:microsoft.com/office/officeart/2005/8/layout/radial2"/>
    <dgm:cxn modelId="{EB890992-3960-4586-8384-FB37F80C155D}" type="presOf" srcId="{90FED899-A711-48E6-A800-1D9B0CC99C60}" destId="{F2663CCA-5261-4F57-B51C-800DBDB75304}" srcOrd="0" destOrd="1" presId="urn:microsoft.com/office/officeart/2005/8/layout/radial2"/>
    <dgm:cxn modelId="{182F93A6-7A8E-4FEC-AD95-89E4ACEA2E48}" srcId="{085A6B37-4BE5-47E1-940F-F6D57C341D35}" destId="{90FED899-A711-48E6-A800-1D9B0CC99C60}" srcOrd="1" destOrd="0" parTransId="{EE60C015-4DD8-429C-AC5E-238B0A6C0D70}" sibTransId="{97499D2C-BD5D-48A0-95F2-2E345FB49324}"/>
    <dgm:cxn modelId="{B50FC4B4-1096-419B-9FA0-90AD40E2F5A3}" srcId="{085A6B37-4BE5-47E1-940F-F6D57C341D35}" destId="{9FFDD2DB-A22D-4DCC-9E42-4D354A75CA9E}" srcOrd="0" destOrd="0" parTransId="{BBF1A862-60E0-46DE-AF42-190B8AD1536C}" sibTransId="{7C342E29-BD46-49BE-B476-3A937664D6AC}"/>
    <dgm:cxn modelId="{55F70EC5-74AD-4D59-9AC7-A3EBEFCE069D}" type="presOf" srcId="{A035B798-60B4-4928-A280-D2927066F3B3}" destId="{447FC7D4-BDD7-402C-83FD-8CA4DCAEBCE6}" srcOrd="0" destOrd="0" presId="urn:microsoft.com/office/officeart/2005/8/layout/radial2"/>
    <dgm:cxn modelId="{D6EBB7C9-B790-49EB-A6B2-A85EB229DA12}" srcId="{A343AF8A-2692-41C4-9EBC-309F36F534B5}" destId="{A805DF69-FD50-4A45-BC7F-86205586B594}" srcOrd="2" destOrd="0" parTransId="{A035B798-60B4-4928-A280-D2927066F3B3}" sibTransId="{626A6974-DE3C-4D1B-B12C-3046227777B1}"/>
    <dgm:cxn modelId="{0A3188CB-464B-4CA0-940B-C9E1319C2AB7}" type="presOf" srcId="{E00134FE-BDFD-4403-BCBA-A758DB038A80}" destId="{26ED1E54-96EC-434F-9782-9F921D6B4DB5}" srcOrd="0" destOrd="0" presId="urn:microsoft.com/office/officeart/2005/8/layout/radial2"/>
    <dgm:cxn modelId="{276FE9E3-3C1C-4092-865B-A586BBE71D24}" type="presOf" srcId="{085A6B37-4BE5-47E1-940F-F6D57C341D35}" destId="{83D049CE-5154-43D8-B518-409B5B908FFD}" srcOrd="0" destOrd="0" presId="urn:microsoft.com/office/officeart/2005/8/layout/radial2"/>
    <dgm:cxn modelId="{7791D2E4-7BC5-4AB4-BFAA-B982D4A5736B}" type="presOf" srcId="{D9A0160B-F0D2-4515-8C0C-79BE3A363172}" destId="{39740E83-1EE9-4E80-9D1F-34D15125CF22}" srcOrd="0" destOrd="0" presId="urn:microsoft.com/office/officeart/2005/8/layout/radial2"/>
    <dgm:cxn modelId="{6E4128F4-FCC4-4D51-9452-4EF4626A6F76}" srcId="{A805DF69-FD50-4A45-BC7F-86205586B594}" destId="{E00134FE-BDFD-4403-BCBA-A758DB038A80}" srcOrd="0" destOrd="0" parTransId="{5FD4E5C3-A1B4-4BD0-9BFD-E2743A8BB203}" sibTransId="{6E04EB7D-0AF3-470D-A90B-521E178C2025}"/>
    <dgm:cxn modelId="{5EA9D3F7-94BB-4B22-835C-8426F0169AF7}" type="presOf" srcId="{A805DF69-FD50-4A45-BC7F-86205586B594}" destId="{F7A19A69-03C4-40BC-978C-22ADF83E53B8}" srcOrd="0" destOrd="0" presId="urn:microsoft.com/office/officeart/2005/8/layout/radial2"/>
    <dgm:cxn modelId="{F2EECA4D-860F-4E82-A221-EED795503773}" type="presParOf" srcId="{177BD05E-DBEC-4B1C-8077-B7736D12F618}" destId="{DD659580-694F-4040-AE02-A61B95DF28D4}" srcOrd="0" destOrd="0" presId="urn:microsoft.com/office/officeart/2005/8/layout/radial2"/>
    <dgm:cxn modelId="{D303ECC3-DCBF-49A2-B994-D7A2330F8E66}" type="presParOf" srcId="{DD659580-694F-4040-AE02-A61B95DF28D4}" destId="{82EF4D19-4173-4D9A-B43D-AC2B3EB04B4F}" srcOrd="0" destOrd="0" presId="urn:microsoft.com/office/officeart/2005/8/layout/radial2"/>
    <dgm:cxn modelId="{E86DDFA5-F745-470B-B3A5-25580FCD6F90}" type="presParOf" srcId="{82EF4D19-4173-4D9A-B43D-AC2B3EB04B4F}" destId="{8F7D0113-6D6A-4EE2-BD56-74E5004C3D57}" srcOrd="0" destOrd="0" presId="urn:microsoft.com/office/officeart/2005/8/layout/radial2"/>
    <dgm:cxn modelId="{3A38C274-8C4A-4711-A02B-529B73340D17}" type="presParOf" srcId="{82EF4D19-4173-4D9A-B43D-AC2B3EB04B4F}" destId="{D823C96C-1CE2-48B6-8B98-41814EB0A225}" srcOrd="1" destOrd="0" presId="urn:microsoft.com/office/officeart/2005/8/layout/radial2"/>
    <dgm:cxn modelId="{1E14E094-AE46-4366-9BB9-7D394F2131D1}" type="presParOf" srcId="{DD659580-694F-4040-AE02-A61B95DF28D4}" destId="{A62A09F8-5981-4D7E-9276-46CAA5C05260}" srcOrd="1" destOrd="0" presId="urn:microsoft.com/office/officeart/2005/8/layout/radial2"/>
    <dgm:cxn modelId="{95AC3F30-94A8-41C5-9FF1-B9E369A5DBDB}" type="presParOf" srcId="{DD659580-694F-4040-AE02-A61B95DF28D4}" destId="{0A46A1FB-C0E4-445E-A2CF-FD90E602B379}" srcOrd="2" destOrd="0" presId="urn:microsoft.com/office/officeart/2005/8/layout/radial2"/>
    <dgm:cxn modelId="{4C8BE80C-C2E7-4C17-B8CA-A95A4845E962}" type="presParOf" srcId="{0A46A1FB-C0E4-445E-A2CF-FD90E602B379}" destId="{86845DD0-44F2-40DF-AA89-FAC870436254}" srcOrd="0" destOrd="0" presId="urn:microsoft.com/office/officeart/2005/8/layout/radial2"/>
    <dgm:cxn modelId="{4208A35F-5C74-4156-9CCE-26B533D3E673}" type="presParOf" srcId="{0A46A1FB-C0E4-445E-A2CF-FD90E602B379}" destId="{5011B459-B14F-47F4-A238-1021D3E79A8C}" srcOrd="1" destOrd="0" presId="urn:microsoft.com/office/officeart/2005/8/layout/radial2"/>
    <dgm:cxn modelId="{70EC4FCA-9097-46F9-87C0-2980B9CF02F7}" type="presParOf" srcId="{DD659580-694F-4040-AE02-A61B95DF28D4}" destId="{39740E83-1EE9-4E80-9D1F-34D15125CF22}" srcOrd="3" destOrd="0" presId="urn:microsoft.com/office/officeart/2005/8/layout/radial2"/>
    <dgm:cxn modelId="{B4546268-6A68-4BB6-BF73-210C52B75F81}" type="presParOf" srcId="{DD659580-694F-4040-AE02-A61B95DF28D4}" destId="{F6EC556D-FA20-4442-B704-1EDA03CB35C9}" srcOrd="4" destOrd="0" presId="urn:microsoft.com/office/officeart/2005/8/layout/radial2"/>
    <dgm:cxn modelId="{C6860252-D772-46FF-902E-2011414FAE15}" type="presParOf" srcId="{F6EC556D-FA20-4442-B704-1EDA03CB35C9}" destId="{83D049CE-5154-43D8-B518-409B5B908FFD}" srcOrd="0" destOrd="0" presId="urn:microsoft.com/office/officeart/2005/8/layout/radial2"/>
    <dgm:cxn modelId="{808EB2F9-689F-4CE1-BE54-2CA3F908E916}" type="presParOf" srcId="{F6EC556D-FA20-4442-B704-1EDA03CB35C9}" destId="{F2663CCA-5261-4F57-B51C-800DBDB75304}" srcOrd="1" destOrd="0" presId="urn:microsoft.com/office/officeart/2005/8/layout/radial2"/>
    <dgm:cxn modelId="{936490E8-ACE0-49A0-A4D2-87B59F9CECD9}" type="presParOf" srcId="{DD659580-694F-4040-AE02-A61B95DF28D4}" destId="{447FC7D4-BDD7-402C-83FD-8CA4DCAEBCE6}" srcOrd="5" destOrd="0" presId="urn:microsoft.com/office/officeart/2005/8/layout/radial2"/>
    <dgm:cxn modelId="{E0119573-5EDE-4C0A-975E-E92A691ED5DE}" type="presParOf" srcId="{DD659580-694F-4040-AE02-A61B95DF28D4}" destId="{2A02A187-6333-41A5-A4FF-1A5BAF860684}" srcOrd="6" destOrd="0" presId="urn:microsoft.com/office/officeart/2005/8/layout/radial2"/>
    <dgm:cxn modelId="{477FC576-25AC-41E8-918C-F3C65ED11C56}" type="presParOf" srcId="{2A02A187-6333-41A5-A4FF-1A5BAF860684}" destId="{F7A19A69-03C4-40BC-978C-22ADF83E53B8}" srcOrd="0" destOrd="0" presId="urn:microsoft.com/office/officeart/2005/8/layout/radial2"/>
    <dgm:cxn modelId="{A636EF94-27AF-4679-A590-D0BD24E18399}" type="presParOf" srcId="{2A02A187-6333-41A5-A4FF-1A5BAF860684}" destId="{26ED1E54-96EC-434F-9782-9F921D6B4DB5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E9671C6-F323-4815-A487-60239808E163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C4D98234-99D0-4396-8D2D-38BACD84059E}">
      <dgm:prSet phldrT="[Testo]"/>
      <dgm:spPr>
        <a:xfrm>
          <a:off x="0" y="26673"/>
          <a:ext cx="2224056" cy="1022913"/>
        </a:xfrm>
        <a:gradFill flip="none" rotWithShape="0">
          <a:gsLst>
            <a:gs pos="50000">
              <a:srgbClr val="FF5050">
                <a:shade val="67500"/>
                <a:satMod val="115000"/>
                <a:alpha val="86000"/>
              </a:srgbClr>
            </a:gs>
            <a:gs pos="100000">
              <a:srgbClr val="FF5050">
                <a:shade val="100000"/>
                <a:satMod val="115000"/>
              </a:srgbClr>
            </a:gs>
          </a:gsLst>
          <a:lin ang="0" scaled="1"/>
          <a:tileRect/>
        </a:gradFill>
        <a:ln w="28575" cap="flat" cmpd="sng" algn="ctr">
          <a:solidFill>
            <a:srgbClr val="C00000"/>
          </a:solidFill>
          <a:prstDash val="solid"/>
          <a:miter lim="800000"/>
        </a:ln>
        <a:effectLst/>
      </dgm:spPr>
      <dgm:t>
        <a:bodyPr/>
        <a:lstStyle/>
        <a:p>
          <a:r>
            <a:rPr lang="it-IT" b="1" u="none" dirty="0">
              <a:solidFill>
                <a:sysClr val="window" lastClr="FFFFFF"/>
              </a:solidFill>
              <a:effectLst/>
              <a:latin typeface="Corbel" panose="020B0503020204020204"/>
              <a:ea typeface="+mn-ea"/>
              <a:cs typeface="+mn-cs"/>
            </a:rPr>
            <a:t>THE MOST SOIL EROSION-EXPOSED MUNICIPALITY…</a:t>
          </a:r>
        </a:p>
      </dgm:t>
    </dgm:pt>
    <dgm:pt modelId="{F1A770D5-A0C9-4CE7-AA62-1CB9CE882E04}" type="parTrans" cxnId="{E9F729D5-3213-4968-9626-7669285FF732}">
      <dgm:prSet/>
      <dgm:spPr/>
      <dgm:t>
        <a:bodyPr/>
        <a:lstStyle/>
        <a:p>
          <a:endParaRPr lang="it-IT"/>
        </a:p>
      </dgm:t>
    </dgm:pt>
    <dgm:pt modelId="{B378F1B5-5697-4C59-91F2-C843A9882B75}" type="sibTrans" cxnId="{E9F729D5-3213-4968-9626-7669285FF732}">
      <dgm:prSet/>
      <dgm:spPr/>
      <dgm:t>
        <a:bodyPr/>
        <a:lstStyle/>
        <a:p>
          <a:endParaRPr lang="it-IT"/>
        </a:p>
      </dgm:t>
    </dgm:pt>
    <dgm:pt modelId="{84FBAD3A-AA2A-48A2-835B-1C793BADA79E}">
      <dgm:prSet phldrT="[Testo]"/>
      <dgm:spPr>
        <a:xfrm>
          <a:off x="2224056" y="262"/>
          <a:ext cx="3336084" cy="1022913"/>
        </a:xfrm>
        <a:gradFill flip="none" rotWithShape="0">
          <a:gsLst>
            <a:gs pos="0">
              <a:srgbClr val="FF7C80">
                <a:shade val="30000"/>
                <a:satMod val="115000"/>
              </a:srgbClr>
            </a:gs>
            <a:gs pos="50000">
              <a:srgbClr val="FF7C80">
                <a:shade val="67500"/>
                <a:satMod val="115000"/>
              </a:srgbClr>
            </a:gs>
            <a:gs pos="100000">
              <a:srgbClr val="FF7C80">
                <a:shade val="100000"/>
                <a:satMod val="115000"/>
              </a:srgbClr>
            </a:gs>
          </a:gsLst>
          <a:lin ang="10800000" scaled="1"/>
          <a:tileRect/>
        </a:gradFill>
        <a:ln w="28575" cap="flat" cmpd="sng" algn="ctr">
          <a:solidFill>
            <a:srgbClr val="C00000">
              <a:alpha val="9000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it-IT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orbel" panose="020B0503020204020204"/>
              <a:ea typeface="+mn-ea"/>
              <a:cs typeface="+mn-cs"/>
            </a:rPr>
            <a:t>Potenza</a:t>
          </a:r>
        </a:p>
      </dgm:t>
    </dgm:pt>
    <dgm:pt modelId="{17192966-BBB9-4975-A982-4FFA99D44464}" type="parTrans" cxnId="{313FC3F3-12DB-459B-9CDE-10C2682F2C01}">
      <dgm:prSet/>
      <dgm:spPr/>
      <dgm:t>
        <a:bodyPr/>
        <a:lstStyle/>
        <a:p>
          <a:endParaRPr lang="it-IT"/>
        </a:p>
      </dgm:t>
    </dgm:pt>
    <dgm:pt modelId="{C0AAE184-16D8-4E0C-A08C-2A58C7522352}" type="sibTrans" cxnId="{313FC3F3-12DB-459B-9CDE-10C2682F2C01}">
      <dgm:prSet/>
      <dgm:spPr/>
      <dgm:t>
        <a:bodyPr/>
        <a:lstStyle/>
        <a:p>
          <a:endParaRPr lang="it-IT"/>
        </a:p>
      </dgm:t>
    </dgm:pt>
    <dgm:pt modelId="{28D684A6-F505-4FC7-9BF8-948BDE8FC539}">
      <dgm:prSet phldrT="[Testo]"/>
      <dgm:spPr>
        <a:xfrm>
          <a:off x="2224056" y="262"/>
          <a:ext cx="3336084" cy="1022913"/>
        </a:xfrm>
        <a:gradFill flip="none" rotWithShape="0">
          <a:gsLst>
            <a:gs pos="0">
              <a:srgbClr val="FF7C80">
                <a:shade val="30000"/>
                <a:satMod val="115000"/>
              </a:srgbClr>
            </a:gs>
            <a:gs pos="50000">
              <a:srgbClr val="FF7C80">
                <a:shade val="67500"/>
                <a:satMod val="115000"/>
              </a:srgbClr>
            </a:gs>
            <a:gs pos="100000">
              <a:srgbClr val="FF7C80">
                <a:shade val="100000"/>
                <a:satMod val="115000"/>
              </a:srgbClr>
            </a:gs>
          </a:gsLst>
          <a:lin ang="10800000" scaled="1"/>
          <a:tileRect/>
        </a:gradFill>
        <a:ln w="28575" cap="flat" cmpd="sng" algn="ctr">
          <a:solidFill>
            <a:srgbClr val="C00000">
              <a:alpha val="9000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it-IT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orbel" panose="020B0503020204020204"/>
              <a:ea typeface="+mn-ea"/>
              <a:cs typeface="+mn-cs"/>
            </a:rPr>
            <a:t>25515.03 ha</a:t>
          </a:r>
        </a:p>
      </dgm:t>
    </dgm:pt>
    <dgm:pt modelId="{01C9FBEA-EF44-4B2E-9C0D-D7AA094C0791}" type="parTrans" cxnId="{86C0B9FA-B22F-485B-99F2-E486EC1EDDE8}">
      <dgm:prSet/>
      <dgm:spPr/>
      <dgm:t>
        <a:bodyPr/>
        <a:lstStyle/>
        <a:p>
          <a:endParaRPr lang="it-IT"/>
        </a:p>
      </dgm:t>
    </dgm:pt>
    <dgm:pt modelId="{CCD1C009-3DEB-4197-BDCA-12F2077D2F70}" type="sibTrans" cxnId="{86C0B9FA-B22F-485B-99F2-E486EC1EDDE8}">
      <dgm:prSet/>
      <dgm:spPr/>
      <dgm:t>
        <a:bodyPr/>
        <a:lstStyle/>
        <a:p>
          <a:endParaRPr lang="it-IT"/>
        </a:p>
      </dgm:t>
    </dgm:pt>
    <dgm:pt modelId="{57FF0FF2-C31B-466D-8E59-3255B02504CA}">
      <dgm:prSet phldrT="[Testo]"/>
      <dgm:spPr>
        <a:xfrm>
          <a:off x="0" y="1125467"/>
          <a:ext cx="2224056" cy="1022913"/>
        </a:xfrm>
        <a:gradFill flip="none" rotWithShape="0">
          <a:gsLst>
            <a:gs pos="0">
              <a:srgbClr val="F4DE3A">
                <a:lumMod val="20000"/>
                <a:lumOff val="80000"/>
                <a:shade val="30000"/>
                <a:satMod val="115000"/>
              </a:srgbClr>
            </a:gs>
            <a:gs pos="0">
              <a:srgbClr val="F4DE3A">
                <a:lumMod val="60000"/>
                <a:lumOff val="40000"/>
              </a:srgbClr>
            </a:gs>
            <a:gs pos="100000">
              <a:srgbClr val="F4DE3A">
                <a:lumMod val="20000"/>
                <a:lumOff val="80000"/>
                <a:shade val="100000"/>
                <a:satMod val="115000"/>
              </a:srgbClr>
            </a:gs>
          </a:gsLst>
          <a:lin ang="13500000" scaled="1"/>
          <a:tileRect/>
        </a:gradFill>
        <a:ln w="28575" cap="flat" cmpd="sng" algn="ctr">
          <a:solidFill>
            <a:srgbClr val="FFC000"/>
          </a:solidFill>
          <a:prstDash val="solid"/>
          <a:miter lim="800000"/>
        </a:ln>
        <a:effectLst/>
      </dgm:spPr>
      <dgm:t>
        <a:bodyPr/>
        <a:lstStyle/>
        <a:p>
          <a:r>
            <a:rPr lang="it-IT" b="1" dirty="0">
              <a:solidFill>
                <a:srgbClr val="FCB11C">
                  <a:lumMod val="50000"/>
                </a:srgbClr>
              </a:solidFill>
              <a:effectLst/>
              <a:latin typeface="Corbel" panose="020B0503020204020204"/>
              <a:ea typeface="+mn-ea"/>
              <a:cs typeface="+mn-cs"/>
            </a:rPr>
            <a:t>THE LESS SOIL EROSION-EXPOSED MUNICIPALITY</a:t>
          </a:r>
        </a:p>
      </dgm:t>
    </dgm:pt>
    <dgm:pt modelId="{6FFB2051-359E-4DAD-A516-442CF709C2D6}" type="parTrans" cxnId="{AB906A72-F3BE-4698-8472-C4DA04054D02}">
      <dgm:prSet/>
      <dgm:spPr/>
      <dgm:t>
        <a:bodyPr/>
        <a:lstStyle/>
        <a:p>
          <a:endParaRPr lang="it-IT"/>
        </a:p>
      </dgm:t>
    </dgm:pt>
    <dgm:pt modelId="{45343F43-CFD5-472A-8778-138B54F4CA9A}" type="sibTrans" cxnId="{AB906A72-F3BE-4698-8472-C4DA04054D02}">
      <dgm:prSet/>
      <dgm:spPr/>
      <dgm:t>
        <a:bodyPr/>
        <a:lstStyle/>
        <a:p>
          <a:endParaRPr lang="it-IT"/>
        </a:p>
      </dgm:t>
    </dgm:pt>
    <dgm:pt modelId="{8226EBBA-71E4-404A-9336-8C0901EED4FD}">
      <dgm:prSet phldrT="[Testo]"/>
      <dgm:spPr>
        <a:xfrm>
          <a:off x="2224056" y="1125467"/>
          <a:ext cx="3336084" cy="1022913"/>
        </a:xfrm>
        <a:gradFill flip="none" rotWithShape="0">
          <a:gsLst>
            <a:gs pos="0">
              <a:srgbClr val="FFC000"/>
            </a:gs>
            <a:gs pos="0">
              <a:srgbClr val="F4DE3A">
                <a:lumMod val="60000"/>
                <a:lumOff val="40000"/>
              </a:srgbClr>
            </a:gs>
            <a:gs pos="100000">
              <a:srgbClr val="F4DE3A">
                <a:lumMod val="20000"/>
                <a:lumOff val="80000"/>
                <a:shade val="100000"/>
                <a:satMod val="115000"/>
              </a:srgbClr>
            </a:gs>
          </a:gsLst>
          <a:lin ang="10800000" scaled="1"/>
          <a:tileRect/>
        </a:gradFill>
        <a:ln w="28575" cap="flat" cmpd="sng" algn="ctr">
          <a:solidFill>
            <a:srgbClr val="FFC000">
              <a:alpha val="9000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it-IT" b="1" dirty="0">
              <a:solidFill>
                <a:srgbClr val="FCB11C">
                  <a:lumMod val="50000"/>
                </a:srgbClr>
              </a:solidFill>
              <a:latin typeface="Corbel" panose="020B0503020204020204"/>
              <a:ea typeface="+mn-ea"/>
              <a:cs typeface="+mn-cs"/>
            </a:rPr>
            <a:t>Maratea</a:t>
          </a:r>
        </a:p>
      </dgm:t>
    </dgm:pt>
    <dgm:pt modelId="{577C4F80-1A1F-4688-815B-08304755C02C}" type="parTrans" cxnId="{8C36A663-F019-43C7-9F20-893FF3481867}">
      <dgm:prSet/>
      <dgm:spPr/>
      <dgm:t>
        <a:bodyPr/>
        <a:lstStyle/>
        <a:p>
          <a:endParaRPr lang="it-IT"/>
        </a:p>
      </dgm:t>
    </dgm:pt>
    <dgm:pt modelId="{C17ADC4F-AE0F-4B25-98C1-2E6DF6014D54}" type="sibTrans" cxnId="{8C36A663-F019-43C7-9F20-893FF3481867}">
      <dgm:prSet/>
      <dgm:spPr/>
      <dgm:t>
        <a:bodyPr/>
        <a:lstStyle/>
        <a:p>
          <a:endParaRPr lang="it-IT"/>
        </a:p>
      </dgm:t>
    </dgm:pt>
    <dgm:pt modelId="{D32EEF05-A087-48AB-9ADB-A1F578C98784}">
      <dgm:prSet phldrT="[Testo]"/>
      <dgm:spPr>
        <a:xfrm>
          <a:off x="2224056" y="1125467"/>
          <a:ext cx="3336084" cy="1022913"/>
        </a:xfrm>
        <a:gradFill flip="none" rotWithShape="0">
          <a:gsLst>
            <a:gs pos="0">
              <a:srgbClr val="FFC000"/>
            </a:gs>
            <a:gs pos="0">
              <a:srgbClr val="F4DE3A">
                <a:lumMod val="60000"/>
                <a:lumOff val="40000"/>
              </a:srgbClr>
            </a:gs>
            <a:gs pos="100000">
              <a:srgbClr val="F4DE3A">
                <a:lumMod val="20000"/>
                <a:lumOff val="80000"/>
                <a:shade val="100000"/>
                <a:satMod val="115000"/>
              </a:srgbClr>
            </a:gs>
          </a:gsLst>
          <a:lin ang="10800000" scaled="1"/>
          <a:tileRect/>
        </a:gradFill>
        <a:ln w="28575" cap="flat" cmpd="sng" algn="ctr">
          <a:solidFill>
            <a:srgbClr val="FFC000">
              <a:alpha val="9000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it-IT" dirty="0">
              <a:solidFill>
                <a:srgbClr val="FCB11C">
                  <a:lumMod val="50000"/>
                </a:srgbClr>
              </a:solidFill>
              <a:latin typeface="Corbel" panose="020B0503020204020204"/>
              <a:ea typeface="+mn-ea"/>
              <a:cs typeface="+mn-cs"/>
            </a:rPr>
            <a:t>32.90 ha</a:t>
          </a:r>
        </a:p>
      </dgm:t>
    </dgm:pt>
    <dgm:pt modelId="{8ABF158A-0BAC-406B-8E3E-C026C7CFDBB2}" type="parTrans" cxnId="{170E8BE2-909A-48F5-9B45-38B2E654D15F}">
      <dgm:prSet/>
      <dgm:spPr/>
      <dgm:t>
        <a:bodyPr/>
        <a:lstStyle/>
        <a:p>
          <a:endParaRPr lang="it-IT"/>
        </a:p>
      </dgm:t>
    </dgm:pt>
    <dgm:pt modelId="{A7A9AE03-459E-460E-B2B1-438FE0658399}" type="sibTrans" cxnId="{170E8BE2-909A-48F5-9B45-38B2E654D15F}">
      <dgm:prSet/>
      <dgm:spPr/>
      <dgm:t>
        <a:bodyPr/>
        <a:lstStyle/>
        <a:p>
          <a:endParaRPr lang="it-IT"/>
        </a:p>
      </dgm:t>
    </dgm:pt>
    <dgm:pt modelId="{E24C9A88-5DC3-4C66-9BB6-79B72BF01578}" type="pres">
      <dgm:prSet presAssocID="{7E9671C6-F323-4815-A487-60239808E163}" presName="Name0" presStyleCnt="0">
        <dgm:presLayoutVars>
          <dgm:dir/>
          <dgm:animLvl val="lvl"/>
          <dgm:resizeHandles/>
        </dgm:presLayoutVars>
      </dgm:prSet>
      <dgm:spPr/>
    </dgm:pt>
    <dgm:pt modelId="{7AECFD2D-3D8F-4CFD-A646-F1D60FB67EB4}" type="pres">
      <dgm:prSet presAssocID="{C4D98234-99D0-4396-8D2D-38BACD84059E}" presName="linNode" presStyleCnt="0"/>
      <dgm:spPr/>
    </dgm:pt>
    <dgm:pt modelId="{C3E84EFE-6384-4641-99ED-617CD2AC676C}" type="pres">
      <dgm:prSet presAssocID="{C4D98234-99D0-4396-8D2D-38BACD84059E}" presName="parentShp" presStyleLbl="node1" presStyleIdx="0" presStyleCnt="2" custLinFactNeighborX="-3019" custLinFactNeighborY="2582">
        <dgm:presLayoutVars>
          <dgm:bulletEnabled val="1"/>
        </dgm:presLayoutVars>
      </dgm:prSet>
      <dgm:spPr>
        <a:prstGeom prst="roundRect">
          <a:avLst/>
        </a:prstGeom>
      </dgm:spPr>
    </dgm:pt>
    <dgm:pt modelId="{1BC7C583-D9F2-4D36-8376-6459F73E44B6}" type="pres">
      <dgm:prSet presAssocID="{C4D98234-99D0-4396-8D2D-38BACD84059E}" presName="childShp" presStyleLbl="bgAccFollowNode1" presStyleIdx="0" presStyleCnt="2">
        <dgm:presLayoutVars>
          <dgm:bulletEnabled val="1"/>
        </dgm:presLayoutVars>
      </dgm:prSet>
      <dgm:spPr>
        <a:prstGeom prst="rightArrow">
          <a:avLst>
            <a:gd name="adj1" fmla="val 75000"/>
            <a:gd name="adj2" fmla="val 50000"/>
          </a:avLst>
        </a:prstGeom>
      </dgm:spPr>
    </dgm:pt>
    <dgm:pt modelId="{419A895A-303F-4C66-9FA9-5496ADA4B229}" type="pres">
      <dgm:prSet presAssocID="{B378F1B5-5697-4C59-91F2-C843A9882B75}" presName="spacing" presStyleCnt="0"/>
      <dgm:spPr/>
    </dgm:pt>
    <dgm:pt modelId="{9E686576-5CA1-4203-A8AC-3192B8242EC0}" type="pres">
      <dgm:prSet presAssocID="{57FF0FF2-C31B-466D-8E59-3255B02504CA}" presName="linNode" presStyleCnt="0"/>
      <dgm:spPr/>
    </dgm:pt>
    <dgm:pt modelId="{76738E50-3477-4342-B4CA-7249087AD37C}" type="pres">
      <dgm:prSet presAssocID="{57FF0FF2-C31B-466D-8E59-3255B02504CA}" presName="parentShp" presStyleLbl="node1" presStyleIdx="1" presStyleCnt="2">
        <dgm:presLayoutVars>
          <dgm:bulletEnabled val="1"/>
        </dgm:presLayoutVars>
      </dgm:prSet>
      <dgm:spPr>
        <a:prstGeom prst="roundRect">
          <a:avLst/>
        </a:prstGeom>
      </dgm:spPr>
    </dgm:pt>
    <dgm:pt modelId="{9E50455B-6FEF-4588-B1B2-0F09D02BDBF2}" type="pres">
      <dgm:prSet presAssocID="{57FF0FF2-C31B-466D-8E59-3255B02504CA}" presName="childShp" presStyleLbl="bgAccFollowNode1" presStyleIdx="1" presStyleCnt="2">
        <dgm:presLayoutVars>
          <dgm:bulletEnabled val="1"/>
        </dgm:presLayoutVars>
      </dgm:prSet>
      <dgm:spPr>
        <a:prstGeom prst="rightArrow">
          <a:avLst>
            <a:gd name="adj1" fmla="val 75000"/>
            <a:gd name="adj2" fmla="val 50000"/>
          </a:avLst>
        </a:prstGeom>
      </dgm:spPr>
    </dgm:pt>
  </dgm:ptLst>
  <dgm:cxnLst>
    <dgm:cxn modelId="{54C3BF0B-C981-4D74-9738-4DB507BB972E}" type="presOf" srcId="{57FF0FF2-C31B-466D-8E59-3255B02504CA}" destId="{76738E50-3477-4342-B4CA-7249087AD37C}" srcOrd="0" destOrd="0" presId="urn:microsoft.com/office/officeart/2005/8/layout/vList6"/>
    <dgm:cxn modelId="{27266D27-C91D-4127-95E6-9C97DC9406F4}" type="presOf" srcId="{8226EBBA-71E4-404A-9336-8C0901EED4FD}" destId="{9E50455B-6FEF-4588-B1B2-0F09D02BDBF2}" srcOrd="0" destOrd="0" presId="urn:microsoft.com/office/officeart/2005/8/layout/vList6"/>
    <dgm:cxn modelId="{177FD756-A7B2-45E2-9A33-D8B98A0E9390}" type="presOf" srcId="{C4D98234-99D0-4396-8D2D-38BACD84059E}" destId="{C3E84EFE-6384-4641-99ED-617CD2AC676C}" srcOrd="0" destOrd="0" presId="urn:microsoft.com/office/officeart/2005/8/layout/vList6"/>
    <dgm:cxn modelId="{8C36A663-F019-43C7-9F20-893FF3481867}" srcId="{57FF0FF2-C31B-466D-8E59-3255B02504CA}" destId="{8226EBBA-71E4-404A-9336-8C0901EED4FD}" srcOrd="0" destOrd="0" parTransId="{577C4F80-1A1F-4688-815B-08304755C02C}" sibTransId="{C17ADC4F-AE0F-4B25-98C1-2E6DF6014D54}"/>
    <dgm:cxn modelId="{AB906A72-F3BE-4698-8472-C4DA04054D02}" srcId="{7E9671C6-F323-4815-A487-60239808E163}" destId="{57FF0FF2-C31B-466D-8E59-3255B02504CA}" srcOrd="1" destOrd="0" parTransId="{6FFB2051-359E-4DAD-A516-442CF709C2D6}" sibTransId="{45343F43-CFD5-472A-8778-138B54F4CA9A}"/>
    <dgm:cxn modelId="{32B42B7F-D387-4316-9A41-8200885EC2D8}" type="presOf" srcId="{7E9671C6-F323-4815-A487-60239808E163}" destId="{E24C9A88-5DC3-4C66-9BB6-79B72BF01578}" srcOrd="0" destOrd="0" presId="urn:microsoft.com/office/officeart/2005/8/layout/vList6"/>
    <dgm:cxn modelId="{5A3797A2-D921-4934-9861-9D91DB3E4E49}" type="presOf" srcId="{D32EEF05-A087-48AB-9ADB-A1F578C98784}" destId="{9E50455B-6FEF-4588-B1B2-0F09D02BDBF2}" srcOrd="0" destOrd="1" presId="urn:microsoft.com/office/officeart/2005/8/layout/vList6"/>
    <dgm:cxn modelId="{E9F729D5-3213-4968-9626-7669285FF732}" srcId="{7E9671C6-F323-4815-A487-60239808E163}" destId="{C4D98234-99D0-4396-8D2D-38BACD84059E}" srcOrd="0" destOrd="0" parTransId="{F1A770D5-A0C9-4CE7-AA62-1CB9CE882E04}" sibTransId="{B378F1B5-5697-4C59-91F2-C843A9882B75}"/>
    <dgm:cxn modelId="{170E8BE2-909A-48F5-9B45-38B2E654D15F}" srcId="{57FF0FF2-C31B-466D-8E59-3255B02504CA}" destId="{D32EEF05-A087-48AB-9ADB-A1F578C98784}" srcOrd="1" destOrd="0" parTransId="{8ABF158A-0BAC-406B-8E3E-C026C7CFDBB2}" sibTransId="{A7A9AE03-459E-460E-B2B1-438FE0658399}"/>
    <dgm:cxn modelId="{14FC13EB-B7E9-4994-8AC4-D10E9C4767F2}" type="presOf" srcId="{84FBAD3A-AA2A-48A2-835B-1C793BADA79E}" destId="{1BC7C583-D9F2-4D36-8376-6459F73E44B6}" srcOrd="0" destOrd="0" presId="urn:microsoft.com/office/officeart/2005/8/layout/vList6"/>
    <dgm:cxn modelId="{C27CAFEC-6AE1-4C41-B86B-CB340F209CA1}" type="presOf" srcId="{28D684A6-F505-4FC7-9BF8-948BDE8FC539}" destId="{1BC7C583-D9F2-4D36-8376-6459F73E44B6}" srcOrd="0" destOrd="1" presId="urn:microsoft.com/office/officeart/2005/8/layout/vList6"/>
    <dgm:cxn modelId="{313FC3F3-12DB-459B-9CDE-10C2682F2C01}" srcId="{C4D98234-99D0-4396-8D2D-38BACD84059E}" destId="{84FBAD3A-AA2A-48A2-835B-1C793BADA79E}" srcOrd="0" destOrd="0" parTransId="{17192966-BBB9-4975-A982-4FFA99D44464}" sibTransId="{C0AAE184-16D8-4E0C-A08C-2A58C7522352}"/>
    <dgm:cxn modelId="{86C0B9FA-B22F-485B-99F2-E486EC1EDDE8}" srcId="{C4D98234-99D0-4396-8D2D-38BACD84059E}" destId="{28D684A6-F505-4FC7-9BF8-948BDE8FC539}" srcOrd="1" destOrd="0" parTransId="{01C9FBEA-EF44-4B2E-9C0D-D7AA094C0791}" sibTransId="{CCD1C009-3DEB-4197-BDCA-12F2077D2F70}"/>
    <dgm:cxn modelId="{14E31725-B409-48EB-BD40-5AD85FCA8FB0}" type="presParOf" srcId="{E24C9A88-5DC3-4C66-9BB6-79B72BF01578}" destId="{7AECFD2D-3D8F-4CFD-A646-F1D60FB67EB4}" srcOrd="0" destOrd="0" presId="urn:microsoft.com/office/officeart/2005/8/layout/vList6"/>
    <dgm:cxn modelId="{594E731A-0C73-490C-BF3C-2104C7B09839}" type="presParOf" srcId="{7AECFD2D-3D8F-4CFD-A646-F1D60FB67EB4}" destId="{C3E84EFE-6384-4641-99ED-617CD2AC676C}" srcOrd="0" destOrd="0" presId="urn:microsoft.com/office/officeart/2005/8/layout/vList6"/>
    <dgm:cxn modelId="{9BE7EEBF-D3E0-4F3C-9AB2-778C795111D7}" type="presParOf" srcId="{7AECFD2D-3D8F-4CFD-A646-F1D60FB67EB4}" destId="{1BC7C583-D9F2-4D36-8376-6459F73E44B6}" srcOrd="1" destOrd="0" presId="urn:microsoft.com/office/officeart/2005/8/layout/vList6"/>
    <dgm:cxn modelId="{D644F09C-49BB-457A-9009-0C6830878134}" type="presParOf" srcId="{E24C9A88-5DC3-4C66-9BB6-79B72BF01578}" destId="{419A895A-303F-4C66-9FA9-5496ADA4B229}" srcOrd="1" destOrd="0" presId="urn:microsoft.com/office/officeart/2005/8/layout/vList6"/>
    <dgm:cxn modelId="{696D18B0-3DE3-4335-B3B0-9C4BC81B7882}" type="presParOf" srcId="{E24C9A88-5DC3-4C66-9BB6-79B72BF01578}" destId="{9E686576-5CA1-4203-A8AC-3192B8242EC0}" srcOrd="2" destOrd="0" presId="urn:microsoft.com/office/officeart/2005/8/layout/vList6"/>
    <dgm:cxn modelId="{51CCDF6B-61B7-4FFD-B60D-78A92327FC5E}" type="presParOf" srcId="{9E686576-5CA1-4203-A8AC-3192B8242EC0}" destId="{76738E50-3477-4342-B4CA-7249087AD37C}" srcOrd="0" destOrd="0" presId="urn:microsoft.com/office/officeart/2005/8/layout/vList6"/>
    <dgm:cxn modelId="{3F0A58AE-8C42-4EF9-97BB-93C56C549951}" type="presParOf" srcId="{9E686576-5CA1-4203-A8AC-3192B8242EC0}" destId="{9E50455B-6FEF-4588-B1B2-0F09D02BDBF2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119DC2B-88FE-4AB7-AE0E-B747C479EBC5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AE024A62-16B0-403E-BBFA-1C7B8F496F1D}">
      <dgm:prSet phldrT="[Testo]"/>
      <dgm:spPr>
        <a:solidFill>
          <a:schemeClr val="accent4">
            <a:lumMod val="75000"/>
          </a:schemeClr>
        </a:solidFill>
        <a:ln w="38100">
          <a:solidFill>
            <a:schemeClr val="accent4"/>
          </a:solidFill>
        </a:ln>
      </dgm:spPr>
      <dgm:t>
        <a:bodyPr/>
        <a:lstStyle/>
        <a:p>
          <a:r>
            <a:rPr lang="it-IT" b="1" dirty="0"/>
            <a:t>SOIL EROSION MODELS OVERVIEW</a:t>
          </a:r>
        </a:p>
      </dgm:t>
    </dgm:pt>
    <dgm:pt modelId="{369E9E99-86C0-4824-854E-2E15E1BDA932}" type="parTrans" cxnId="{C82158C1-1BD5-400B-A3D5-C091102C6D38}">
      <dgm:prSet/>
      <dgm:spPr/>
      <dgm:t>
        <a:bodyPr/>
        <a:lstStyle/>
        <a:p>
          <a:endParaRPr lang="it-IT"/>
        </a:p>
      </dgm:t>
    </dgm:pt>
    <dgm:pt modelId="{85685872-8040-4E07-83ED-C6E62DD83F17}" type="sibTrans" cxnId="{C82158C1-1BD5-400B-A3D5-C091102C6D38}">
      <dgm:prSet/>
      <dgm:spPr/>
      <dgm:t>
        <a:bodyPr/>
        <a:lstStyle/>
        <a:p>
          <a:endParaRPr lang="it-IT"/>
        </a:p>
      </dgm:t>
    </dgm:pt>
    <dgm:pt modelId="{B2E2A10D-BA63-475A-A2E1-7EEAF8AFD220}">
      <dgm:prSet phldrT="[Testo]" custT="1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pPr algn="l"/>
          <a:r>
            <a:rPr lang="it-IT" sz="1400" b="1" dirty="0">
              <a:effectLst/>
              <a:latin typeface="Calibri" panose="020F0502020204030204" pitchFamily="34" charset="0"/>
              <a:cs typeface="Calibri" panose="020F0502020204030204" pitchFamily="34" charset="0"/>
            </a:rPr>
            <a:t>Global </a:t>
          </a:r>
          <a:r>
            <a:rPr lang="it-IT" sz="1400" b="1" dirty="0" err="1">
              <a:effectLst/>
              <a:latin typeface="Calibri" panose="020F0502020204030204" pitchFamily="34" charset="0"/>
              <a:cs typeface="Calibri" panose="020F0502020204030204" pitchFamily="34" charset="0"/>
            </a:rPr>
            <a:t>distribution</a:t>
          </a:r>
          <a:r>
            <a:rPr lang="it-IT" sz="1400" b="1" dirty="0">
              <a:effectLst/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  <a:p>
          <a:pPr algn="l"/>
          <a:r>
            <a:rPr lang="it-IT" sz="1400" b="1" dirty="0">
              <a:effectLst/>
              <a:latin typeface="Calibri" panose="020F0502020204030204" pitchFamily="34" charset="0"/>
              <a:cs typeface="Calibri" panose="020F0502020204030204" pitchFamily="34" charset="0"/>
            </a:rPr>
            <a:t>from 1936 to 2016</a:t>
          </a:r>
        </a:p>
      </dgm:t>
    </dgm:pt>
    <dgm:pt modelId="{2CE1CB21-A8BD-4341-801F-7A3F9C977094}" type="parTrans" cxnId="{6FC25818-C295-483F-A6A3-9D824D0CDB5E}">
      <dgm:prSet/>
      <dgm:spPr/>
      <dgm:t>
        <a:bodyPr/>
        <a:lstStyle/>
        <a:p>
          <a:endParaRPr lang="it-IT"/>
        </a:p>
      </dgm:t>
    </dgm:pt>
    <dgm:pt modelId="{5FA99BF6-D78E-4DD1-A953-275B5AA6634F}" type="sibTrans" cxnId="{6FC25818-C295-483F-A6A3-9D824D0CDB5E}">
      <dgm:prSet/>
      <dgm:spPr/>
      <dgm:t>
        <a:bodyPr/>
        <a:lstStyle/>
        <a:p>
          <a:endParaRPr lang="it-IT"/>
        </a:p>
      </dgm:t>
    </dgm:pt>
    <dgm:pt modelId="{91298392-5D73-4B82-90AB-A2C3D9E89B34}">
      <dgm:prSet phldrT="[Testo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it-IT" sz="1400" b="1" dirty="0">
              <a:effectLst/>
              <a:latin typeface="Calibri" panose="020F0502020204030204" pitchFamily="34" charset="0"/>
              <a:cs typeface="Calibri" panose="020F0502020204030204" pitchFamily="34" charset="0"/>
            </a:rPr>
            <a:t>Model </a:t>
          </a:r>
          <a:r>
            <a:rPr lang="it-IT" sz="1400" b="1" dirty="0" err="1">
              <a:effectLst/>
              <a:latin typeface="Calibri" panose="020F0502020204030204" pitchFamily="34" charset="0"/>
              <a:cs typeface="Calibri" panose="020F0502020204030204" pitchFamily="34" charset="0"/>
            </a:rPr>
            <a:t>Typologies</a:t>
          </a:r>
          <a:r>
            <a:rPr lang="it-IT" sz="1400" b="1" dirty="0">
              <a:effectLst/>
              <a:latin typeface="Calibri" panose="020F0502020204030204" pitchFamily="34" charset="0"/>
              <a:cs typeface="Calibri" panose="020F0502020204030204" pitchFamily="34" charset="0"/>
            </a:rPr>
            <a:t> (6):</a:t>
          </a:r>
        </a:p>
        <a:p>
          <a:r>
            <a:rPr lang="it-IT" sz="1200" b="1" i="1" dirty="0" err="1">
              <a:effectLst/>
              <a:latin typeface="Calibri" panose="020F0502020204030204" pitchFamily="34" charset="0"/>
              <a:cs typeface="Calibri" panose="020F0502020204030204" pitchFamily="34" charset="0"/>
            </a:rPr>
            <a:t>Conceptual</a:t>
          </a:r>
          <a:endParaRPr lang="it-IT" sz="1200" b="1" i="1" dirty="0">
            <a:effectLst/>
            <a:latin typeface="Calibri" panose="020F0502020204030204" pitchFamily="34" charset="0"/>
            <a:cs typeface="Calibri" panose="020F0502020204030204" pitchFamily="34" charset="0"/>
          </a:endParaRPr>
        </a:p>
        <a:p>
          <a:r>
            <a:rPr lang="it-IT" sz="1200" b="1" i="1" dirty="0" err="1">
              <a:effectLst/>
              <a:latin typeface="Calibri" panose="020F0502020204030204" pitchFamily="34" charset="0"/>
              <a:cs typeface="Calibri" panose="020F0502020204030204" pitchFamily="34" charset="0"/>
            </a:rPr>
            <a:t>Empirical</a:t>
          </a:r>
          <a:r>
            <a:rPr lang="it-IT" sz="1200" b="1" i="1" dirty="0">
              <a:effectLst/>
              <a:latin typeface="Calibri" panose="020F0502020204030204" pitchFamily="34" charset="0"/>
              <a:cs typeface="Calibri" panose="020F0502020204030204" pitchFamily="34" charset="0"/>
            </a:rPr>
            <a:t>  | </a:t>
          </a:r>
          <a:r>
            <a:rPr lang="it-IT" sz="1200" b="1" i="1" dirty="0" err="1">
              <a:effectLst/>
              <a:latin typeface="Calibri" panose="020F0502020204030204" pitchFamily="34" charset="0"/>
              <a:cs typeface="Calibri" panose="020F0502020204030204" pitchFamily="34" charset="0"/>
            </a:rPr>
            <a:t>Semi-empirical</a:t>
          </a:r>
          <a:endParaRPr lang="it-IT" sz="1200" b="1" i="1" dirty="0">
            <a:effectLst/>
            <a:latin typeface="Calibri" panose="020F0502020204030204" pitchFamily="34" charset="0"/>
            <a:cs typeface="Calibri" panose="020F0502020204030204" pitchFamily="34" charset="0"/>
          </a:endParaRPr>
        </a:p>
        <a:p>
          <a:r>
            <a:rPr lang="it-IT" sz="1200" b="1" i="1" dirty="0" err="1">
              <a:effectLst/>
              <a:latin typeface="Calibri" panose="020F0502020204030204" pitchFamily="34" charset="0"/>
              <a:cs typeface="Calibri" panose="020F0502020204030204" pitchFamily="34" charset="0"/>
            </a:rPr>
            <a:t>Physical</a:t>
          </a:r>
          <a:r>
            <a:rPr lang="it-IT" sz="1200" b="1" i="1" dirty="0">
              <a:effectLst/>
              <a:latin typeface="Calibri" panose="020F0502020204030204" pitchFamily="34" charset="0"/>
              <a:cs typeface="Calibri" panose="020F0502020204030204" pitchFamily="34" charset="0"/>
            </a:rPr>
            <a:t>    | Semi-</a:t>
          </a:r>
          <a:r>
            <a:rPr lang="it-IT" sz="1200" b="1" i="1" dirty="0" err="1">
              <a:effectLst/>
              <a:latin typeface="Calibri" panose="020F0502020204030204" pitchFamily="34" charset="0"/>
              <a:cs typeface="Calibri" panose="020F0502020204030204" pitchFamily="34" charset="0"/>
            </a:rPr>
            <a:t>phyisical</a:t>
          </a:r>
          <a:endParaRPr lang="it-IT" sz="1200" b="1" i="1" dirty="0">
            <a:effectLst/>
            <a:latin typeface="Calibri" panose="020F0502020204030204" pitchFamily="34" charset="0"/>
            <a:cs typeface="Calibri" panose="020F0502020204030204" pitchFamily="34" charset="0"/>
          </a:endParaRPr>
        </a:p>
        <a:p>
          <a:r>
            <a:rPr lang="it-IT" sz="1200" b="1" i="1" dirty="0" err="1">
              <a:effectLst/>
              <a:latin typeface="Calibri" panose="020F0502020204030204" pitchFamily="34" charset="0"/>
              <a:cs typeface="Calibri" panose="020F0502020204030204" pitchFamily="34" charset="0"/>
            </a:rPr>
            <a:t>Process-based</a:t>
          </a:r>
          <a:endParaRPr lang="it-IT" sz="1200" b="1" i="1" dirty="0">
            <a:effectLst/>
            <a:latin typeface="Calibri" panose="020F0502020204030204" pitchFamily="34" charset="0"/>
            <a:cs typeface="Calibri" panose="020F0502020204030204" pitchFamily="34" charset="0"/>
          </a:endParaRPr>
        </a:p>
        <a:p>
          <a:endParaRPr lang="it-IT" sz="800" dirty="0"/>
        </a:p>
      </dgm:t>
    </dgm:pt>
    <dgm:pt modelId="{F1B803B9-69B6-4CD3-B931-DD149105FC0C}" type="parTrans" cxnId="{9CBE3EB3-61E2-461E-ABD5-1B564EE0FB0A}">
      <dgm:prSet/>
      <dgm:spPr/>
      <dgm:t>
        <a:bodyPr/>
        <a:lstStyle/>
        <a:p>
          <a:endParaRPr lang="it-IT"/>
        </a:p>
      </dgm:t>
    </dgm:pt>
    <dgm:pt modelId="{D736837C-F267-43C8-ABA1-A8E686F6FD65}" type="sibTrans" cxnId="{9CBE3EB3-61E2-461E-ABD5-1B564EE0FB0A}">
      <dgm:prSet/>
      <dgm:spPr/>
      <dgm:t>
        <a:bodyPr/>
        <a:lstStyle/>
        <a:p>
          <a:endParaRPr lang="it-IT"/>
        </a:p>
      </dgm:t>
    </dgm:pt>
    <dgm:pt modelId="{6479FAEE-1835-46D5-B055-8797F830C2A9}">
      <dgm:prSet phldrT="[Testo]"/>
      <dgm:spPr>
        <a:solidFill>
          <a:schemeClr val="accent2">
            <a:lumMod val="50000"/>
          </a:schemeClr>
        </a:solidFill>
        <a:ln w="38100">
          <a:solidFill>
            <a:srgbClr val="66FFFF"/>
          </a:solidFill>
        </a:ln>
      </dgm:spPr>
      <dgm:t>
        <a:bodyPr/>
        <a:lstStyle/>
        <a:p>
          <a:r>
            <a:rPr lang="it-IT" b="1" dirty="0"/>
            <a:t>CLIMATE SCENARIOS by </a:t>
          </a:r>
        </a:p>
        <a:p>
          <a:r>
            <a:rPr lang="it-IT" b="1" dirty="0" err="1"/>
            <a:t>K</a:t>
          </a:r>
          <a:r>
            <a:rPr lang="it-IT" b="1" dirty="0" err="1">
              <a:latin typeface="Calibri" panose="020F0502020204030204" pitchFamily="34" charset="0"/>
              <a:cs typeface="Calibri" panose="020F0502020204030204" pitchFamily="34" charset="0"/>
            </a:rPr>
            <a:t>öppen</a:t>
          </a:r>
          <a:r>
            <a:rPr lang="it-IT" b="1" dirty="0">
              <a:latin typeface="Calibri" panose="020F0502020204030204" pitchFamily="34" charset="0"/>
              <a:cs typeface="Calibri" panose="020F0502020204030204" pitchFamily="34" charset="0"/>
            </a:rPr>
            <a:t>-Geiger</a:t>
          </a:r>
        </a:p>
        <a:p>
          <a:r>
            <a:rPr lang="it-IT" b="1" dirty="0">
              <a:latin typeface="Calibri" panose="020F0502020204030204" pitchFamily="34" charset="0"/>
              <a:cs typeface="Calibri" panose="020F0502020204030204" pitchFamily="34" charset="0"/>
            </a:rPr>
            <a:t>1926-2025</a:t>
          </a:r>
          <a:endParaRPr lang="it-IT" b="1" dirty="0"/>
        </a:p>
      </dgm:t>
    </dgm:pt>
    <dgm:pt modelId="{48998620-03CF-49E0-A697-5B4CD1B8E3B6}" type="parTrans" cxnId="{6BB868DE-795D-435B-AEA4-DF3EF6D22153}">
      <dgm:prSet/>
      <dgm:spPr/>
      <dgm:t>
        <a:bodyPr/>
        <a:lstStyle/>
        <a:p>
          <a:endParaRPr lang="it-IT"/>
        </a:p>
      </dgm:t>
    </dgm:pt>
    <dgm:pt modelId="{FC50CEE5-1E23-421C-8297-EDE9F8221341}" type="sibTrans" cxnId="{6BB868DE-795D-435B-AEA4-DF3EF6D22153}">
      <dgm:prSet/>
      <dgm:spPr/>
      <dgm:t>
        <a:bodyPr/>
        <a:lstStyle/>
        <a:p>
          <a:endParaRPr lang="it-IT"/>
        </a:p>
      </dgm:t>
    </dgm:pt>
    <dgm:pt modelId="{A3F472EC-F100-4041-A2C8-AC181810836B}">
      <dgm:prSet phldrT="[Testo]"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pPr algn="l"/>
          <a:r>
            <a:rPr lang="it-IT" sz="1200" b="1" dirty="0" err="1">
              <a:solidFill>
                <a:schemeClr val="accent5">
                  <a:lumMod val="50000"/>
                </a:schemeClr>
              </a:solidFill>
            </a:rPr>
            <a:t>Relationships</a:t>
          </a:r>
          <a:r>
            <a:rPr lang="it-IT" sz="1200" b="1" dirty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it-IT" sz="1200" b="1" dirty="0" err="1">
              <a:solidFill>
                <a:schemeClr val="accent5">
                  <a:lumMod val="50000"/>
                </a:schemeClr>
              </a:solidFill>
            </a:rPr>
            <a:t>between</a:t>
          </a:r>
          <a:r>
            <a:rPr lang="it-IT" sz="1200" b="1" dirty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it-IT" sz="1200" b="1" dirty="0" err="1">
              <a:solidFill>
                <a:schemeClr val="accent5">
                  <a:lumMod val="50000"/>
                </a:schemeClr>
              </a:solidFill>
            </a:rPr>
            <a:t>SEMs</a:t>
          </a:r>
          <a:r>
            <a:rPr lang="it-IT" sz="1200" b="1" dirty="0">
              <a:solidFill>
                <a:schemeClr val="accent5">
                  <a:lumMod val="50000"/>
                </a:schemeClr>
              </a:solidFill>
            </a:rPr>
            <a:t> and </a:t>
          </a:r>
          <a:r>
            <a:rPr lang="it-IT" sz="1200" b="1" dirty="0" err="1">
              <a:solidFill>
                <a:schemeClr val="accent5">
                  <a:lumMod val="50000"/>
                </a:schemeClr>
              </a:solidFill>
            </a:rPr>
            <a:t>Climate</a:t>
          </a:r>
          <a:r>
            <a:rPr lang="it-IT" sz="1200" b="1" dirty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it-IT" sz="1200" b="1" dirty="0" err="1">
              <a:solidFill>
                <a:schemeClr val="accent5">
                  <a:lumMod val="50000"/>
                </a:schemeClr>
              </a:solidFill>
            </a:rPr>
            <a:t>zones</a:t>
          </a:r>
          <a:r>
            <a:rPr lang="it-IT" sz="1200" b="1" dirty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it-IT" sz="1200" b="1" dirty="0" err="1">
              <a:solidFill>
                <a:schemeClr val="accent5">
                  <a:lumMod val="50000"/>
                </a:schemeClr>
              </a:solidFill>
            </a:rPr>
            <a:t>through</a:t>
          </a:r>
          <a:r>
            <a:rPr lang="it-IT" sz="1200" b="1" dirty="0">
              <a:solidFill>
                <a:schemeClr val="accent5">
                  <a:lumMod val="50000"/>
                </a:schemeClr>
              </a:solidFill>
            </a:rPr>
            <a:t> a data </a:t>
          </a:r>
          <a:r>
            <a:rPr lang="it-IT" sz="1200" b="1" dirty="0" err="1">
              <a:solidFill>
                <a:schemeClr val="accent5">
                  <a:lumMod val="50000"/>
                </a:schemeClr>
              </a:solidFill>
            </a:rPr>
            <a:t>crossing</a:t>
          </a:r>
          <a:r>
            <a:rPr lang="it-IT" sz="1200" b="1" dirty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it-IT" sz="1200" b="1" dirty="0" err="1">
              <a:solidFill>
                <a:schemeClr val="accent5">
                  <a:lumMod val="50000"/>
                </a:schemeClr>
              </a:solidFill>
            </a:rPr>
            <a:t>survey</a:t>
          </a:r>
          <a:r>
            <a:rPr lang="it-IT" sz="1200" b="1" dirty="0">
              <a:solidFill>
                <a:schemeClr val="accent5">
                  <a:lumMod val="50000"/>
                </a:schemeClr>
              </a:solidFill>
            </a:rPr>
            <a:t> for </a:t>
          </a:r>
          <a:r>
            <a:rPr lang="it-IT" sz="1200" b="1" dirty="0" err="1">
              <a:solidFill>
                <a:schemeClr val="accent5">
                  <a:lumMod val="50000"/>
                </a:schemeClr>
              </a:solidFill>
            </a:rPr>
            <a:t>every</a:t>
          </a:r>
          <a:r>
            <a:rPr lang="it-IT" sz="1200" b="1" dirty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it-IT" sz="1200" b="1" dirty="0" err="1">
              <a:solidFill>
                <a:schemeClr val="accent5">
                  <a:lumMod val="50000"/>
                </a:schemeClr>
              </a:solidFill>
            </a:rPr>
            <a:t>climate</a:t>
          </a:r>
          <a:r>
            <a:rPr lang="it-IT" sz="1200" b="1" dirty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it-IT" sz="1200" b="1" dirty="0" err="1">
              <a:solidFill>
                <a:schemeClr val="accent5">
                  <a:lumMod val="50000"/>
                </a:schemeClr>
              </a:solidFill>
            </a:rPr>
            <a:t>shift</a:t>
          </a:r>
          <a:r>
            <a:rPr lang="it-IT" sz="1200" b="1" dirty="0">
              <a:solidFill>
                <a:schemeClr val="accent5">
                  <a:lumMod val="50000"/>
                </a:schemeClr>
              </a:solidFill>
            </a:rPr>
            <a:t>: </a:t>
          </a:r>
        </a:p>
        <a:p>
          <a:pPr algn="l"/>
          <a:r>
            <a:rPr lang="it-IT" sz="1200" b="1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rPr>
            <a:t>1</a:t>
          </a:r>
          <a:r>
            <a:rPr lang="it-IT" sz="1200" b="1" baseline="30000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rPr>
            <a:t>st   </a:t>
          </a:r>
          <a:r>
            <a:rPr lang="it-IT" sz="1200" b="1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rPr>
            <a:t>1926 – 1950</a:t>
          </a:r>
        </a:p>
        <a:p>
          <a:pPr algn="l"/>
          <a:r>
            <a:rPr lang="it-IT" sz="1200" b="1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rPr>
            <a:t>2</a:t>
          </a:r>
          <a:r>
            <a:rPr lang="it-IT" sz="1200" b="1" baseline="30000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rPr>
            <a:t>nd  </a:t>
          </a:r>
          <a:r>
            <a:rPr lang="it-IT" sz="1200" b="1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rPr>
            <a:t>1951 – 1975</a:t>
          </a:r>
        </a:p>
        <a:p>
          <a:pPr algn="l"/>
          <a:r>
            <a:rPr lang="it-IT" sz="1200" b="1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rPr>
            <a:t>3</a:t>
          </a:r>
          <a:r>
            <a:rPr lang="it-IT" sz="1200" b="1" baseline="30000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rPr>
            <a:t>rd   </a:t>
          </a:r>
          <a:r>
            <a:rPr lang="it-IT" sz="1200" b="1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rPr>
            <a:t>1976 – 2000</a:t>
          </a:r>
        </a:p>
        <a:p>
          <a:pPr algn="l"/>
          <a:r>
            <a:rPr lang="it-IT" sz="1200" b="1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rPr>
            <a:t>4</a:t>
          </a:r>
          <a:r>
            <a:rPr lang="it-IT" sz="1200" b="1" baseline="30000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rPr>
            <a:t>th</a:t>
          </a:r>
          <a:r>
            <a:rPr lang="it-IT" sz="1200" b="1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rPr>
            <a:t>  2001 – 2025</a:t>
          </a:r>
        </a:p>
        <a:p>
          <a:pPr algn="ctr"/>
          <a:r>
            <a:rPr lang="it-IT" sz="900" b="1" dirty="0">
              <a:solidFill>
                <a:schemeClr val="accent5">
                  <a:lumMod val="50000"/>
                </a:schemeClr>
              </a:solidFill>
            </a:rPr>
            <a:t> </a:t>
          </a:r>
        </a:p>
      </dgm:t>
    </dgm:pt>
    <dgm:pt modelId="{055ACAD5-3000-43C8-B940-7D0FE5C3B188}" type="parTrans" cxnId="{02005E78-1BFF-4B1D-B3A0-A4BF19CE2421}">
      <dgm:prSet/>
      <dgm:spPr/>
      <dgm:t>
        <a:bodyPr/>
        <a:lstStyle/>
        <a:p>
          <a:endParaRPr lang="it-IT"/>
        </a:p>
      </dgm:t>
    </dgm:pt>
    <dgm:pt modelId="{955A25D8-66C1-4C79-B469-B62E93E70828}" type="sibTrans" cxnId="{02005E78-1BFF-4B1D-B3A0-A4BF19CE2421}">
      <dgm:prSet/>
      <dgm:spPr/>
      <dgm:t>
        <a:bodyPr/>
        <a:lstStyle/>
        <a:p>
          <a:endParaRPr lang="it-IT"/>
        </a:p>
      </dgm:t>
    </dgm:pt>
    <dgm:pt modelId="{B80681E1-0336-4109-A51E-B5AEE0B37327}">
      <dgm:prSet phldrT="[Testo]" custT="1"/>
      <dgm:spPr>
        <a:solidFill>
          <a:srgbClr val="66FFFF">
            <a:alpha val="16000"/>
          </a:srgbClr>
        </a:solidFill>
      </dgm:spPr>
      <dgm:t>
        <a:bodyPr/>
        <a:lstStyle/>
        <a:p>
          <a:pPr algn="ctr"/>
          <a:r>
            <a:rPr lang="it-IT" sz="1400" b="1" dirty="0" err="1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What</a:t>
          </a:r>
          <a:r>
            <a:rPr lang="it-IT" sz="1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 are </a:t>
          </a:r>
        </a:p>
        <a:p>
          <a:pPr algn="ctr"/>
          <a:r>
            <a:rPr lang="it-IT" sz="1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the </a:t>
          </a:r>
          <a:r>
            <a:rPr lang="it-IT" sz="1400" b="1" dirty="0" err="1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climate</a:t>
          </a:r>
          <a:r>
            <a:rPr lang="it-IT" sz="1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it-IT" sz="1400" b="1" dirty="0" err="1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zones</a:t>
          </a:r>
          <a:r>
            <a:rPr lang="it-IT" sz="1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it-IT" sz="1400" b="1" dirty="0" err="1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much</a:t>
          </a:r>
          <a:r>
            <a:rPr lang="it-IT" sz="1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 more </a:t>
          </a:r>
          <a:r>
            <a:rPr lang="it-IT" sz="1400" b="1" dirty="0" err="1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soil</a:t>
          </a:r>
          <a:r>
            <a:rPr lang="it-IT" sz="1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it-IT" sz="1400" b="1" dirty="0" err="1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erosion</a:t>
          </a:r>
          <a:r>
            <a:rPr lang="it-IT" sz="1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-prone from 2001 to 2025?</a:t>
          </a:r>
        </a:p>
      </dgm:t>
    </dgm:pt>
    <dgm:pt modelId="{E2E60B33-9C1D-4207-AA7E-62D85A5A6CD4}" type="parTrans" cxnId="{6BF41EFD-B9E1-4981-86FB-8253980B5E57}">
      <dgm:prSet/>
      <dgm:spPr/>
      <dgm:t>
        <a:bodyPr/>
        <a:lstStyle/>
        <a:p>
          <a:endParaRPr lang="it-IT"/>
        </a:p>
      </dgm:t>
    </dgm:pt>
    <dgm:pt modelId="{EF7BF666-6CD2-4511-A797-DE878A2340D1}" type="sibTrans" cxnId="{6BF41EFD-B9E1-4981-86FB-8253980B5E57}">
      <dgm:prSet/>
      <dgm:spPr/>
      <dgm:t>
        <a:bodyPr/>
        <a:lstStyle/>
        <a:p>
          <a:endParaRPr lang="it-IT"/>
        </a:p>
      </dgm:t>
    </dgm:pt>
    <dgm:pt modelId="{E8D05211-11E3-4992-888C-46EA0A9C5C27}" type="pres">
      <dgm:prSet presAssocID="{0119DC2B-88FE-4AB7-AE0E-B747C479EBC5}" presName="list" presStyleCnt="0">
        <dgm:presLayoutVars>
          <dgm:dir/>
          <dgm:animLvl val="lvl"/>
        </dgm:presLayoutVars>
      </dgm:prSet>
      <dgm:spPr/>
    </dgm:pt>
    <dgm:pt modelId="{73EE9430-EC5F-45B1-9EE8-A13897E67D69}" type="pres">
      <dgm:prSet presAssocID="{AE024A62-16B0-403E-BBFA-1C7B8F496F1D}" presName="posSpace" presStyleCnt="0"/>
      <dgm:spPr/>
    </dgm:pt>
    <dgm:pt modelId="{DF023793-A0FD-45E8-B113-0AD12DD21C3F}" type="pres">
      <dgm:prSet presAssocID="{AE024A62-16B0-403E-BBFA-1C7B8F496F1D}" presName="vertFlow" presStyleCnt="0"/>
      <dgm:spPr/>
    </dgm:pt>
    <dgm:pt modelId="{129CE6A1-19AE-4332-A1FC-6C1F4E925073}" type="pres">
      <dgm:prSet presAssocID="{AE024A62-16B0-403E-BBFA-1C7B8F496F1D}" presName="topSpace" presStyleCnt="0"/>
      <dgm:spPr/>
    </dgm:pt>
    <dgm:pt modelId="{C02B9391-1D1E-436E-A505-EB404EB732B9}" type="pres">
      <dgm:prSet presAssocID="{AE024A62-16B0-403E-BBFA-1C7B8F496F1D}" presName="firstComp" presStyleCnt="0"/>
      <dgm:spPr/>
    </dgm:pt>
    <dgm:pt modelId="{97AD57F4-E92A-4445-AC20-16C806700AEA}" type="pres">
      <dgm:prSet presAssocID="{AE024A62-16B0-403E-BBFA-1C7B8F496F1D}" presName="firstChild" presStyleLbl="bgAccFollowNode1" presStyleIdx="0" presStyleCnt="4"/>
      <dgm:spPr/>
    </dgm:pt>
    <dgm:pt modelId="{F6FA3B34-4700-476D-8E41-180DB6CDC0E6}" type="pres">
      <dgm:prSet presAssocID="{AE024A62-16B0-403E-BBFA-1C7B8F496F1D}" presName="firstChildTx" presStyleLbl="bgAccFollowNode1" presStyleIdx="0" presStyleCnt="4">
        <dgm:presLayoutVars>
          <dgm:bulletEnabled val="1"/>
        </dgm:presLayoutVars>
      </dgm:prSet>
      <dgm:spPr/>
    </dgm:pt>
    <dgm:pt modelId="{5BEDA2C4-DD04-4967-A54E-381FC7078663}" type="pres">
      <dgm:prSet presAssocID="{91298392-5D73-4B82-90AB-A2C3D9E89B34}" presName="comp" presStyleCnt="0"/>
      <dgm:spPr/>
    </dgm:pt>
    <dgm:pt modelId="{E47C0037-889D-4C83-A44F-C6F3B8B74D0D}" type="pres">
      <dgm:prSet presAssocID="{91298392-5D73-4B82-90AB-A2C3D9E89B34}" presName="child" presStyleLbl="bgAccFollowNode1" presStyleIdx="1" presStyleCnt="4" custScaleY="121090"/>
      <dgm:spPr/>
    </dgm:pt>
    <dgm:pt modelId="{E17F3056-00D8-4221-BC26-E3AB3BFA176E}" type="pres">
      <dgm:prSet presAssocID="{91298392-5D73-4B82-90AB-A2C3D9E89B34}" presName="childTx" presStyleLbl="bgAccFollowNode1" presStyleIdx="1" presStyleCnt="4">
        <dgm:presLayoutVars>
          <dgm:bulletEnabled val="1"/>
        </dgm:presLayoutVars>
      </dgm:prSet>
      <dgm:spPr/>
    </dgm:pt>
    <dgm:pt modelId="{44196E16-E35F-4699-9B39-FAAACC52F51B}" type="pres">
      <dgm:prSet presAssocID="{AE024A62-16B0-403E-BBFA-1C7B8F496F1D}" presName="negSpace" presStyleCnt="0"/>
      <dgm:spPr/>
    </dgm:pt>
    <dgm:pt modelId="{C4EA7DCE-6A8D-4851-AE4B-EE96FD6F1CA5}" type="pres">
      <dgm:prSet presAssocID="{AE024A62-16B0-403E-BBFA-1C7B8F496F1D}" presName="circle" presStyleLbl="node1" presStyleIdx="0" presStyleCnt="2"/>
      <dgm:spPr/>
    </dgm:pt>
    <dgm:pt modelId="{2B58DD38-38AB-40CD-8799-68ABF3B38D05}" type="pres">
      <dgm:prSet presAssocID="{85685872-8040-4E07-83ED-C6E62DD83F17}" presName="transSpace" presStyleCnt="0"/>
      <dgm:spPr/>
    </dgm:pt>
    <dgm:pt modelId="{11D0E9AE-66E7-4FF3-8369-51561A80E83E}" type="pres">
      <dgm:prSet presAssocID="{6479FAEE-1835-46D5-B055-8797F830C2A9}" presName="posSpace" presStyleCnt="0"/>
      <dgm:spPr/>
    </dgm:pt>
    <dgm:pt modelId="{E2EA48EA-2A1D-4EBD-8A0A-E9C621E1CA6E}" type="pres">
      <dgm:prSet presAssocID="{6479FAEE-1835-46D5-B055-8797F830C2A9}" presName="vertFlow" presStyleCnt="0"/>
      <dgm:spPr/>
    </dgm:pt>
    <dgm:pt modelId="{6A9ADC48-9461-45F1-ADDD-DC790F9F6BEF}" type="pres">
      <dgm:prSet presAssocID="{6479FAEE-1835-46D5-B055-8797F830C2A9}" presName="topSpace" presStyleCnt="0"/>
      <dgm:spPr/>
    </dgm:pt>
    <dgm:pt modelId="{FA4BA490-A946-473C-950B-F6BBF4EE9C04}" type="pres">
      <dgm:prSet presAssocID="{6479FAEE-1835-46D5-B055-8797F830C2A9}" presName="firstComp" presStyleCnt="0"/>
      <dgm:spPr/>
    </dgm:pt>
    <dgm:pt modelId="{30ACFA1D-3E55-454A-A508-F0E49EC9984C}" type="pres">
      <dgm:prSet presAssocID="{6479FAEE-1835-46D5-B055-8797F830C2A9}" presName="firstChild" presStyleLbl="bgAccFollowNode1" presStyleIdx="2" presStyleCnt="4" custScaleX="99909" custScaleY="122579"/>
      <dgm:spPr/>
    </dgm:pt>
    <dgm:pt modelId="{DCAE3FF6-5D08-4F3F-AD4E-35BE47AE9357}" type="pres">
      <dgm:prSet presAssocID="{6479FAEE-1835-46D5-B055-8797F830C2A9}" presName="firstChildTx" presStyleLbl="bgAccFollowNode1" presStyleIdx="2" presStyleCnt="4">
        <dgm:presLayoutVars>
          <dgm:bulletEnabled val="1"/>
        </dgm:presLayoutVars>
      </dgm:prSet>
      <dgm:spPr/>
    </dgm:pt>
    <dgm:pt modelId="{F0D9C272-2BE8-4007-8CBD-A4576C541B90}" type="pres">
      <dgm:prSet presAssocID="{B80681E1-0336-4109-A51E-B5AEE0B37327}" presName="comp" presStyleCnt="0"/>
      <dgm:spPr/>
    </dgm:pt>
    <dgm:pt modelId="{CA414D83-93CF-4587-BFAB-65D1831A034D}" type="pres">
      <dgm:prSet presAssocID="{B80681E1-0336-4109-A51E-B5AEE0B37327}" presName="child" presStyleLbl="bgAccFollowNode1" presStyleIdx="3" presStyleCnt="4"/>
      <dgm:spPr/>
    </dgm:pt>
    <dgm:pt modelId="{D09327B9-54CF-4FD3-9BD0-CC95C773BADF}" type="pres">
      <dgm:prSet presAssocID="{B80681E1-0336-4109-A51E-B5AEE0B37327}" presName="childTx" presStyleLbl="bgAccFollowNode1" presStyleIdx="3" presStyleCnt="4">
        <dgm:presLayoutVars>
          <dgm:bulletEnabled val="1"/>
        </dgm:presLayoutVars>
      </dgm:prSet>
      <dgm:spPr/>
    </dgm:pt>
    <dgm:pt modelId="{B53FBC7E-9208-4B56-AA36-C791CCC38141}" type="pres">
      <dgm:prSet presAssocID="{6479FAEE-1835-46D5-B055-8797F830C2A9}" presName="negSpace" presStyleCnt="0"/>
      <dgm:spPr/>
    </dgm:pt>
    <dgm:pt modelId="{4FB5D8A2-C0A7-4EED-BF47-B8D2B157461D}" type="pres">
      <dgm:prSet presAssocID="{6479FAEE-1835-46D5-B055-8797F830C2A9}" presName="circle" presStyleLbl="node1" presStyleIdx="1" presStyleCnt="2"/>
      <dgm:spPr/>
    </dgm:pt>
  </dgm:ptLst>
  <dgm:cxnLst>
    <dgm:cxn modelId="{103F0B08-280C-4116-9BF8-536B6232C8A1}" type="presOf" srcId="{91298392-5D73-4B82-90AB-A2C3D9E89B34}" destId="{E47C0037-889D-4C83-A44F-C6F3B8B74D0D}" srcOrd="0" destOrd="0" presId="urn:microsoft.com/office/officeart/2005/8/layout/hList9"/>
    <dgm:cxn modelId="{6FC25818-C295-483F-A6A3-9D824D0CDB5E}" srcId="{AE024A62-16B0-403E-BBFA-1C7B8F496F1D}" destId="{B2E2A10D-BA63-475A-A2E1-7EEAF8AFD220}" srcOrd="0" destOrd="0" parTransId="{2CE1CB21-A8BD-4341-801F-7A3F9C977094}" sibTransId="{5FA99BF6-D78E-4DD1-A953-275B5AA6634F}"/>
    <dgm:cxn modelId="{57E7EF24-6020-4D6E-84E1-21D8358B6B65}" type="presOf" srcId="{B2E2A10D-BA63-475A-A2E1-7EEAF8AFD220}" destId="{97AD57F4-E92A-4445-AC20-16C806700AEA}" srcOrd="0" destOrd="0" presId="urn:microsoft.com/office/officeart/2005/8/layout/hList9"/>
    <dgm:cxn modelId="{19741736-0D3A-40BF-8782-94A856F254A1}" type="presOf" srcId="{91298392-5D73-4B82-90AB-A2C3D9E89B34}" destId="{E17F3056-00D8-4221-BC26-E3AB3BFA176E}" srcOrd="1" destOrd="0" presId="urn:microsoft.com/office/officeart/2005/8/layout/hList9"/>
    <dgm:cxn modelId="{8E21C842-8962-490C-803E-2E6BC831318B}" type="presOf" srcId="{A3F472EC-F100-4041-A2C8-AC181810836B}" destId="{DCAE3FF6-5D08-4F3F-AD4E-35BE47AE9357}" srcOrd="1" destOrd="0" presId="urn:microsoft.com/office/officeart/2005/8/layout/hList9"/>
    <dgm:cxn modelId="{A829D552-083D-4819-94D6-12BE3A0C7FCF}" type="presOf" srcId="{A3F472EC-F100-4041-A2C8-AC181810836B}" destId="{30ACFA1D-3E55-454A-A508-F0E49EC9984C}" srcOrd="0" destOrd="0" presId="urn:microsoft.com/office/officeart/2005/8/layout/hList9"/>
    <dgm:cxn modelId="{02005E78-1BFF-4B1D-B3A0-A4BF19CE2421}" srcId="{6479FAEE-1835-46D5-B055-8797F830C2A9}" destId="{A3F472EC-F100-4041-A2C8-AC181810836B}" srcOrd="0" destOrd="0" parTransId="{055ACAD5-3000-43C8-B940-7D0FE5C3B188}" sibTransId="{955A25D8-66C1-4C79-B469-B62E93E70828}"/>
    <dgm:cxn modelId="{9BF78379-EDBA-4F69-98FF-33B3F0D57094}" type="presOf" srcId="{0119DC2B-88FE-4AB7-AE0E-B747C479EBC5}" destId="{E8D05211-11E3-4992-888C-46EA0A9C5C27}" srcOrd="0" destOrd="0" presId="urn:microsoft.com/office/officeart/2005/8/layout/hList9"/>
    <dgm:cxn modelId="{3449F782-8BA9-4A09-ABF6-D869171380D1}" type="presOf" srcId="{6479FAEE-1835-46D5-B055-8797F830C2A9}" destId="{4FB5D8A2-C0A7-4EED-BF47-B8D2B157461D}" srcOrd="0" destOrd="0" presId="urn:microsoft.com/office/officeart/2005/8/layout/hList9"/>
    <dgm:cxn modelId="{3697DE90-8EE2-41A6-83A8-CC2E3E88B82D}" type="presOf" srcId="{AE024A62-16B0-403E-BBFA-1C7B8F496F1D}" destId="{C4EA7DCE-6A8D-4851-AE4B-EE96FD6F1CA5}" srcOrd="0" destOrd="0" presId="urn:microsoft.com/office/officeart/2005/8/layout/hList9"/>
    <dgm:cxn modelId="{27145B99-6770-4C4D-8208-813D9F4CFBD2}" type="presOf" srcId="{B2E2A10D-BA63-475A-A2E1-7EEAF8AFD220}" destId="{F6FA3B34-4700-476D-8E41-180DB6CDC0E6}" srcOrd="1" destOrd="0" presId="urn:microsoft.com/office/officeart/2005/8/layout/hList9"/>
    <dgm:cxn modelId="{9CBE3EB3-61E2-461E-ABD5-1B564EE0FB0A}" srcId="{AE024A62-16B0-403E-BBFA-1C7B8F496F1D}" destId="{91298392-5D73-4B82-90AB-A2C3D9E89B34}" srcOrd="1" destOrd="0" parTransId="{F1B803B9-69B6-4CD3-B931-DD149105FC0C}" sibTransId="{D736837C-F267-43C8-ABA1-A8E686F6FD65}"/>
    <dgm:cxn modelId="{796601BD-04EF-462C-B803-3A08522E31C8}" type="presOf" srcId="{B80681E1-0336-4109-A51E-B5AEE0B37327}" destId="{CA414D83-93CF-4587-BFAB-65D1831A034D}" srcOrd="0" destOrd="0" presId="urn:microsoft.com/office/officeart/2005/8/layout/hList9"/>
    <dgm:cxn modelId="{EEABA8BD-02A5-45CB-8CDD-8AFCAF05BFAA}" type="presOf" srcId="{B80681E1-0336-4109-A51E-B5AEE0B37327}" destId="{D09327B9-54CF-4FD3-9BD0-CC95C773BADF}" srcOrd="1" destOrd="0" presId="urn:microsoft.com/office/officeart/2005/8/layout/hList9"/>
    <dgm:cxn modelId="{C82158C1-1BD5-400B-A3D5-C091102C6D38}" srcId="{0119DC2B-88FE-4AB7-AE0E-B747C479EBC5}" destId="{AE024A62-16B0-403E-BBFA-1C7B8F496F1D}" srcOrd="0" destOrd="0" parTransId="{369E9E99-86C0-4824-854E-2E15E1BDA932}" sibTransId="{85685872-8040-4E07-83ED-C6E62DD83F17}"/>
    <dgm:cxn modelId="{6BB868DE-795D-435B-AEA4-DF3EF6D22153}" srcId="{0119DC2B-88FE-4AB7-AE0E-B747C479EBC5}" destId="{6479FAEE-1835-46D5-B055-8797F830C2A9}" srcOrd="1" destOrd="0" parTransId="{48998620-03CF-49E0-A697-5B4CD1B8E3B6}" sibTransId="{FC50CEE5-1E23-421C-8297-EDE9F8221341}"/>
    <dgm:cxn modelId="{6BF41EFD-B9E1-4981-86FB-8253980B5E57}" srcId="{6479FAEE-1835-46D5-B055-8797F830C2A9}" destId="{B80681E1-0336-4109-A51E-B5AEE0B37327}" srcOrd="1" destOrd="0" parTransId="{E2E60B33-9C1D-4207-AA7E-62D85A5A6CD4}" sibTransId="{EF7BF666-6CD2-4511-A797-DE878A2340D1}"/>
    <dgm:cxn modelId="{76B48A2E-FDB0-4482-A3D3-214AEA80607C}" type="presParOf" srcId="{E8D05211-11E3-4992-888C-46EA0A9C5C27}" destId="{73EE9430-EC5F-45B1-9EE8-A13897E67D69}" srcOrd="0" destOrd="0" presId="urn:microsoft.com/office/officeart/2005/8/layout/hList9"/>
    <dgm:cxn modelId="{3C5536E0-BC4F-42C1-AD31-E25646283339}" type="presParOf" srcId="{E8D05211-11E3-4992-888C-46EA0A9C5C27}" destId="{DF023793-A0FD-45E8-B113-0AD12DD21C3F}" srcOrd="1" destOrd="0" presId="urn:microsoft.com/office/officeart/2005/8/layout/hList9"/>
    <dgm:cxn modelId="{7D681823-D3F1-4846-A2B9-DFB9AE4B0738}" type="presParOf" srcId="{DF023793-A0FD-45E8-B113-0AD12DD21C3F}" destId="{129CE6A1-19AE-4332-A1FC-6C1F4E925073}" srcOrd="0" destOrd="0" presId="urn:microsoft.com/office/officeart/2005/8/layout/hList9"/>
    <dgm:cxn modelId="{BBC033E0-3495-4872-A8DF-D5164B9A8C32}" type="presParOf" srcId="{DF023793-A0FD-45E8-B113-0AD12DD21C3F}" destId="{C02B9391-1D1E-436E-A505-EB404EB732B9}" srcOrd="1" destOrd="0" presId="urn:microsoft.com/office/officeart/2005/8/layout/hList9"/>
    <dgm:cxn modelId="{8CA6590B-FEDA-4C35-868B-A067A5ED03E5}" type="presParOf" srcId="{C02B9391-1D1E-436E-A505-EB404EB732B9}" destId="{97AD57F4-E92A-4445-AC20-16C806700AEA}" srcOrd="0" destOrd="0" presId="urn:microsoft.com/office/officeart/2005/8/layout/hList9"/>
    <dgm:cxn modelId="{65EEDD0D-5210-46F3-B965-042906B0C182}" type="presParOf" srcId="{C02B9391-1D1E-436E-A505-EB404EB732B9}" destId="{F6FA3B34-4700-476D-8E41-180DB6CDC0E6}" srcOrd="1" destOrd="0" presId="urn:microsoft.com/office/officeart/2005/8/layout/hList9"/>
    <dgm:cxn modelId="{23A696A9-B7CF-4482-8042-9D8B25E8FE13}" type="presParOf" srcId="{DF023793-A0FD-45E8-B113-0AD12DD21C3F}" destId="{5BEDA2C4-DD04-4967-A54E-381FC7078663}" srcOrd="2" destOrd="0" presId="urn:microsoft.com/office/officeart/2005/8/layout/hList9"/>
    <dgm:cxn modelId="{FA576C39-CA06-4EDE-ACAB-E12B7CAC732B}" type="presParOf" srcId="{5BEDA2C4-DD04-4967-A54E-381FC7078663}" destId="{E47C0037-889D-4C83-A44F-C6F3B8B74D0D}" srcOrd="0" destOrd="0" presId="urn:microsoft.com/office/officeart/2005/8/layout/hList9"/>
    <dgm:cxn modelId="{8117FAA4-E9BB-4603-9E01-7B2BF748EA71}" type="presParOf" srcId="{5BEDA2C4-DD04-4967-A54E-381FC7078663}" destId="{E17F3056-00D8-4221-BC26-E3AB3BFA176E}" srcOrd="1" destOrd="0" presId="urn:microsoft.com/office/officeart/2005/8/layout/hList9"/>
    <dgm:cxn modelId="{EA346243-080B-418F-8BF6-3DA1F21EF471}" type="presParOf" srcId="{E8D05211-11E3-4992-888C-46EA0A9C5C27}" destId="{44196E16-E35F-4699-9B39-FAAACC52F51B}" srcOrd="2" destOrd="0" presId="urn:microsoft.com/office/officeart/2005/8/layout/hList9"/>
    <dgm:cxn modelId="{0C20C712-8157-497D-9B3B-61F2502F9B31}" type="presParOf" srcId="{E8D05211-11E3-4992-888C-46EA0A9C5C27}" destId="{C4EA7DCE-6A8D-4851-AE4B-EE96FD6F1CA5}" srcOrd="3" destOrd="0" presId="urn:microsoft.com/office/officeart/2005/8/layout/hList9"/>
    <dgm:cxn modelId="{8F053C63-81ED-4B0A-AF72-AEFABD152F5A}" type="presParOf" srcId="{E8D05211-11E3-4992-888C-46EA0A9C5C27}" destId="{2B58DD38-38AB-40CD-8799-68ABF3B38D05}" srcOrd="4" destOrd="0" presId="urn:microsoft.com/office/officeart/2005/8/layout/hList9"/>
    <dgm:cxn modelId="{6E6C0544-D474-452A-8D87-06D679E42B0D}" type="presParOf" srcId="{E8D05211-11E3-4992-888C-46EA0A9C5C27}" destId="{11D0E9AE-66E7-4FF3-8369-51561A80E83E}" srcOrd="5" destOrd="0" presId="urn:microsoft.com/office/officeart/2005/8/layout/hList9"/>
    <dgm:cxn modelId="{E42A677C-F610-403B-B9CB-969F7F732246}" type="presParOf" srcId="{E8D05211-11E3-4992-888C-46EA0A9C5C27}" destId="{E2EA48EA-2A1D-4EBD-8A0A-E9C621E1CA6E}" srcOrd="6" destOrd="0" presId="urn:microsoft.com/office/officeart/2005/8/layout/hList9"/>
    <dgm:cxn modelId="{B51F49D7-3793-4FFA-AA60-CCB3A1CFCB0E}" type="presParOf" srcId="{E2EA48EA-2A1D-4EBD-8A0A-E9C621E1CA6E}" destId="{6A9ADC48-9461-45F1-ADDD-DC790F9F6BEF}" srcOrd="0" destOrd="0" presId="urn:microsoft.com/office/officeart/2005/8/layout/hList9"/>
    <dgm:cxn modelId="{F74A793F-A6BD-4735-87FE-53CA26CF9322}" type="presParOf" srcId="{E2EA48EA-2A1D-4EBD-8A0A-E9C621E1CA6E}" destId="{FA4BA490-A946-473C-950B-F6BBF4EE9C04}" srcOrd="1" destOrd="0" presId="urn:microsoft.com/office/officeart/2005/8/layout/hList9"/>
    <dgm:cxn modelId="{4498C236-B904-4F36-888D-2F6A3150C1A3}" type="presParOf" srcId="{FA4BA490-A946-473C-950B-F6BBF4EE9C04}" destId="{30ACFA1D-3E55-454A-A508-F0E49EC9984C}" srcOrd="0" destOrd="0" presId="urn:microsoft.com/office/officeart/2005/8/layout/hList9"/>
    <dgm:cxn modelId="{FB6F4F86-48A9-4978-89CD-3483C6079CD7}" type="presParOf" srcId="{FA4BA490-A946-473C-950B-F6BBF4EE9C04}" destId="{DCAE3FF6-5D08-4F3F-AD4E-35BE47AE9357}" srcOrd="1" destOrd="0" presId="urn:microsoft.com/office/officeart/2005/8/layout/hList9"/>
    <dgm:cxn modelId="{5D6214E5-7D5F-4867-822A-79506647CC7D}" type="presParOf" srcId="{E2EA48EA-2A1D-4EBD-8A0A-E9C621E1CA6E}" destId="{F0D9C272-2BE8-4007-8CBD-A4576C541B90}" srcOrd="2" destOrd="0" presId="urn:microsoft.com/office/officeart/2005/8/layout/hList9"/>
    <dgm:cxn modelId="{51AA5B23-D7CB-4FE5-A2FA-C66E42D8E08F}" type="presParOf" srcId="{F0D9C272-2BE8-4007-8CBD-A4576C541B90}" destId="{CA414D83-93CF-4587-BFAB-65D1831A034D}" srcOrd="0" destOrd="0" presId="urn:microsoft.com/office/officeart/2005/8/layout/hList9"/>
    <dgm:cxn modelId="{C71C624F-DB3D-4E6D-8AD8-4D81935BF124}" type="presParOf" srcId="{F0D9C272-2BE8-4007-8CBD-A4576C541B90}" destId="{D09327B9-54CF-4FD3-9BD0-CC95C773BADF}" srcOrd="1" destOrd="0" presId="urn:microsoft.com/office/officeart/2005/8/layout/hList9"/>
    <dgm:cxn modelId="{8327888D-FB14-4417-90D8-CC44E3BFA1D0}" type="presParOf" srcId="{E8D05211-11E3-4992-888C-46EA0A9C5C27}" destId="{B53FBC7E-9208-4B56-AA36-C791CCC38141}" srcOrd="7" destOrd="0" presId="urn:microsoft.com/office/officeart/2005/8/layout/hList9"/>
    <dgm:cxn modelId="{EC44D032-4A9E-4230-B7F4-A8AE05AAE40E}" type="presParOf" srcId="{E8D05211-11E3-4992-888C-46EA0A9C5C27}" destId="{4FB5D8A2-C0A7-4EED-BF47-B8D2B157461D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119DC2B-88FE-4AB7-AE0E-B747C479EBC5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AE024A62-16B0-403E-BBFA-1C7B8F496F1D}">
      <dgm:prSet phldrT="[Testo]" custT="1"/>
      <dgm:spPr>
        <a:solidFill>
          <a:schemeClr val="accent4">
            <a:lumMod val="75000"/>
          </a:schemeClr>
        </a:solidFill>
        <a:ln w="38100">
          <a:solidFill>
            <a:schemeClr val="accent4"/>
          </a:solidFill>
        </a:ln>
      </dgm:spPr>
      <dgm:t>
        <a:bodyPr/>
        <a:lstStyle/>
        <a:p>
          <a:r>
            <a:rPr lang="it-IT" sz="1200" b="1" dirty="0">
              <a:latin typeface="Calibri" panose="020F0502020204030204" pitchFamily="34" charset="0"/>
              <a:cs typeface="Calibri" panose="020F0502020204030204" pitchFamily="34" charset="0"/>
            </a:rPr>
            <a:t>SOIL EROSION MODELS </a:t>
          </a:r>
        </a:p>
        <a:p>
          <a:r>
            <a:rPr lang="it-IT" sz="1200" b="1" dirty="0">
              <a:latin typeface="Calibri" panose="020F0502020204030204" pitchFamily="34" charset="0"/>
              <a:cs typeface="Calibri" panose="020F0502020204030204" pitchFamily="34" charset="0"/>
            </a:rPr>
            <a:t>(1936-2016)</a:t>
          </a:r>
        </a:p>
        <a:p>
          <a:r>
            <a:rPr lang="it-IT" sz="1200" b="1" dirty="0">
              <a:latin typeface="Calibri" panose="020F0502020204030204" pitchFamily="34" charset="0"/>
              <a:cs typeface="Calibri" panose="020F0502020204030204" pitchFamily="34" charset="0"/>
            </a:rPr>
            <a:t>Vs CLIMATE SCENARIOS (1930s-2025)</a:t>
          </a:r>
        </a:p>
      </dgm:t>
    </dgm:pt>
    <dgm:pt modelId="{369E9E99-86C0-4824-854E-2E15E1BDA932}" type="parTrans" cxnId="{C82158C1-1BD5-400B-A3D5-C091102C6D38}">
      <dgm:prSet/>
      <dgm:spPr/>
      <dgm:t>
        <a:bodyPr/>
        <a:lstStyle/>
        <a:p>
          <a:endParaRPr lang="it-IT"/>
        </a:p>
      </dgm:t>
    </dgm:pt>
    <dgm:pt modelId="{85685872-8040-4E07-83ED-C6E62DD83F17}" type="sibTrans" cxnId="{C82158C1-1BD5-400B-A3D5-C091102C6D38}">
      <dgm:prSet/>
      <dgm:spPr/>
      <dgm:t>
        <a:bodyPr/>
        <a:lstStyle/>
        <a:p>
          <a:endParaRPr lang="it-IT"/>
        </a:p>
      </dgm:t>
    </dgm:pt>
    <dgm:pt modelId="{B2E2A10D-BA63-475A-A2E1-7EEAF8AFD220}">
      <dgm:prSet phldrT="[Testo]" custT="1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pPr algn="l"/>
          <a:r>
            <a:rPr lang="it-IT" sz="1400" b="1" dirty="0">
              <a:effectLst/>
              <a:latin typeface="Calibri" panose="020F0502020204030204" pitchFamily="34" charset="0"/>
              <a:cs typeface="Calibri" panose="020F0502020204030204" pitchFamily="34" charset="0"/>
            </a:rPr>
            <a:t>  Global </a:t>
          </a:r>
          <a:r>
            <a:rPr lang="it-IT" sz="1400" b="1" dirty="0" err="1">
              <a:effectLst/>
              <a:latin typeface="Calibri" panose="020F0502020204030204" pitchFamily="34" charset="0"/>
              <a:cs typeface="Calibri" panose="020F0502020204030204" pitchFamily="34" charset="0"/>
            </a:rPr>
            <a:t>distribution</a:t>
          </a:r>
          <a:r>
            <a:rPr lang="it-IT" sz="1400" b="1" dirty="0">
              <a:effectLst/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  <a:p>
          <a:pPr algn="l"/>
          <a:r>
            <a:rPr lang="it-IT" sz="1400" b="1" dirty="0">
              <a:effectLst/>
              <a:latin typeface="Calibri" panose="020F0502020204030204" pitchFamily="34" charset="0"/>
              <a:cs typeface="Calibri" panose="020F0502020204030204" pitchFamily="34" charset="0"/>
            </a:rPr>
            <a:t>   from 1936 to 2016  </a:t>
          </a:r>
        </a:p>
        <a:p>
          <a:pPr algn="l"/>
          <a:r>
            <a:rPr lang="it-IT" sz="1400" b="1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           141 </a:t>
          </a:r>
          <a:r>
            <a:rPr lang="it-IT" sz="1400" b="1" dirty="0" err="1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models</a:t>
          </a:r>
          <a:endParaRPr lang="it-IT" sz="1400" b="1" dirty="0">
            <a:solidFill>
              <a:srgbClr val="FF0000"/>
            </a:solidFill>
            <a:effectLst/>
            <a:latin typeface="Calibri" panose="020F0502020204030204" pitchFamily="34" charset="0"/>
            <a:cs typeface="Calibri" panose="020F0502020204030204" pitchFamily="34" charset="0"/>
          </a:endParaRPr>
        </a:p>
        <a:p>
          <a:pPr algn="ctr"/>
          <a:r>
            <a:rPr lang="it-IT" sz="1400" b="1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(</a:t>
          </a:r>
          <a:r>
            <a:rPr lang="it-IT" sz="1400" b="1" dirty="0" err="1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proposed</a:t>
          </a:r>
          <a:r>
            <a:rPr lang="it-IT" sz="1400" b="1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it-IT" sz="1400" b="1" dirty="0" err="1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developed</a:t>
          </a:r>
          <a:r>
            <a:rPr lang="it-IT" sz="1400" b="1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 and </a:t>
          </a:r>
          <a:r>
            <a:rPr lang="it-IT" sz="1400" b="1" dirty="0" err="1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implemented</a:t>
          </a:r>
          <a:r>
            <a:rPr lang="it-IT" sz="1400" b="1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)</a:t>
          </a:r>
        </a:p>
      </dgm:t>
    </dgm:pt>
    <dgm:pt modelId="{2CE1CB21-A8BD-4341-801F-7A3F9C977094}" type="parTrans" cxnId="{6FC25818-C295-483F-A6A3-9D824D0CDB5E}">
      <dgm:prSet/>
      <dgm:spPr/>
      <dgm:t>
        <a:bodyPr/>
        <a:lstStyle/>
        <a:p>
          <a:endParaRPr lang="it-IT"/>
        </a:p>
      </dgm:t>
    </dgm:pt>
    <dgm:pt modelId="{5FA99BF6-D78E-4DD1-A953-275B5AA6634F}" type="sibTrans" cxnId="{6FC25818-C295-483F-A6A3-9D824D0CDB5E}">
      <dgm:prSet/>
      <dgm:spPr/>
      <dgm:t>
        <a:bodyPr/>
        <a:lstStyle/>
        <a:p>
          <a:endParaRPr lang="it-IT"/>
        </a:p>
      </dgm:t>
    </dgm:pt>
    <dgm:pt modelId="{6479FAEE-1835-46D5-B055-8797F830C2A9}">
      <dgm:prSet phldrT="[Testo]"/>
      <dgm:spPr>
        <a:solidFill>
          <a:schemeClr val="accent2">
            <a:lumMod val="50000"/>
          </a:schemeClr>
        </a:solidFill>
        <a:ln w="38100">
          <a:solidFill>
            <a:srgbClr val="66FFFF"/>
          </a:solidFill>
        </a:ln>
      </dgm:spPr>
      <dgm:t>
        <a:bodyPr/>
        <a:lstStyle/>
        <a:p>
          <a:r>
            <a:rPr lang="it-IT" b="1" dirty="0">
              <a:latin typeface="Calibri" panose="020F0502020204030204" pitchFamily="34" charset="0"/>
              <a:cs typeface="Calibri" panose="020F0502020204030204" pitchFamily="34" charset="0"/>
            </a:rPr>
            <a:t>RELATIONSHIPS BETWEEN </a:t>
          </a:r>
          <a:r>
            <a:rPr lang="it-IT" b="1" dirty="0" err="1">
              <a:latin typeface="Calibri" panose="020F0502020204030204" pitchFamily="34" charset="0"/>
              <a:cs typeface="Calibri" panose="020F0502020204030204" pitchFamily="34" charset="0"/>
            </a:rPr>
            <a:t>SEMs</a:t>
          </a:r>
          <a:r>
            <a:rPr lang="it-IT" b="1" dirty="0">
              <a:latin typeface="Calibri" panose="020F0502020204030204" pitchFamily="34" charset="0"/>
              <a:cs typeface="Calibri" panose="020F0502020204030204" pitchFamily="34" charset="0"/>
            </a:rPr>
            <a:t> and CLIMATIC TRENDS </a:t>
          </a:r>
        </a:p>
        <a:p>
          <a:r>
            <a:rPr lang="it-IT" b="1" dirty="0">
              <a:latin typeface="Calibri" panose="020F0502020204030204" pitchFamily="34" charset="0"/>
              <a:cs typeface="Calibri" panose="020F0502020204030204" pitchFamily="34" charset="0"/>
            </a:rPr>
            <a:t>2001-2025</a:t>
          </a:r>
        </a:p>
      </dgm:t>
    </dgm:pt>
    <dgm:pt modelId="{48998620-03CF-49E0-A697-5B4CD1B8E3B6}" type="parTrans" cxnId="{6BB868DE-795D-435B-AEA4-DF3EF6D22153}">
      <dgm:prSet/>
      <dgm:spPr/>
      <dgm:t>
        <a:bodyPr/>
        <a:lstStyle/>
        <a:p>
          <a:endParaRPr lang="it-IT"/>
        </a:p>
      </dgm:t>
    </dgm:pt>
    <dgm:pt modelId="{FC50CEE5-1E23-421C-8297-EDE9F8221341}" type="sibTrans" cxnId="{6BB868DE-795D-435B-AEA4-DF3EF6D22153}">
      <dgm:prSet/>
      <dgm:spPr/>
      <dgm:t>
        <a:bodyPr/>
        <a:lstStyle/>
        <a:p>
          <a:endParaRPr lang="it-IT"/>
        </a:p>
      </dgm:t>
    </dgm:pt>
    <dgm:pt modelId="{A3F472EC-F100-4041-A2C8-AC181810836B}">
      <dgm:prSet phldrT="[Testo]"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pPr algn="ctr"/>
          <a:r>
            <a:rPr lang="it-IT" sz="1200" b="1" dirty="0">
              <a:solidFill>
                <a:schemeClr val="accent5">
                  <a:lumMod val="50000"/>
                </a:schemeClr>
              </a:solidFill>
            </a:rPr>
            <a:t>CLIMATE ZONES </a:t>
          </a:r>
          <a:r>
            <a:rPr lang="it-IT" sz="1200" b="1" dirty="0" err="1">
              <a:solidFill>
                <a:schemeClr val="accent5">
                  <a:lumMod val="50000"/>
                </a:schemeClr>
              </a:solidFill>
            </a:rPr>
            <a:t>interested</a:t>
          </a:r>
          <a:r>
            <a:rPr lang="it-IT" sz="1200" b="1" dirty="0">
              <a:solidFill>
                <a:schemeClr val="accent5">
                  <a:lumMod val="50000"/>
                </a:schemeClr>
              </a:solidFill>
            </a:rPr>
            <a:t> by </a:t>
          </a:r>
          <a:r>
            <a:rPr lang="it-IT" sz="1200" b="1" dirty="0" err="1">
              <a:solidFill>
                <a:schemeClr val="accent5">
                  <a:lumMod val="50000"/>
                </a:schemeClr>
              </a:solidFill>
            </a:rPr>
            <a:t>SEMs</a:t>
          </a:r>
          <a:r>
            <a:rPr lang="it-IT" sz="1200" b="1" dirty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it-IT" sz="1200" b="1" dirty="0" err="1">
              <a:solidFill>
                <a:schemeClr val="accent5">
                  <a:lumMod val="50000"/>
                </a:schemeClr>
              </a:solidFill>
            </a:rPr>
            <a:t>development</a:t>
          </a:r>
          <a:r>
            <a:rPr lang="it-IT" sz="1200" b="1" dirty="0">
              <a:solidFill>
                <a:schemeClr val="accent5">
                  <a:lumMod val="50000"/>
                </a:schemeClr>
              </a:solidFill>
            </a:rPr>
            <a:t>:</a:t>
          </a:r>
        </a:p>
        <a:p>
          <a:pPr algn="ctr"/>
          <a:r>
            <a:rPr lang="it-IT" sz="1200" b="1" dirty="0" err="1">
              <a:solidFill>
                <a:schemeClr val="accent4">
                  <a:lumMod val="75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BSh</a:t>
          </a:r>
          <a:r>
            <a:rPr lang="it-IT" sz="1200" b="1" dirty="0">
              <a:solidFill>
                <a:schemeClr val="accent4">
                  <a:lumMod val="75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  = </a:t>
          </a:r>
          <a:r>
            <a:rPr lang="it-IT" sz="1100" b="1" dirty="0">
              <a:solidFill>
                <a:schemeClr val="accent4">
                  <a:lumMod val="75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Steppe </a:t>
          </a:r>
          <a:r>
            <a:rPr lang="it-IT" sz="1100" b="1" dirty="0" err="1">
              <a:solidFill>
                <a:schemeClr val="accent4">
                  <a:lumMod val="75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climate</a:t>
          </a:r>
          <a:r>
            <a:rPr lang="it-IT" sz="1100" b="1" dirty="0">
              <a:solidFill>
                <a:schemeClr val="accent4">
                  <a:lumMod val="75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 with hot steppe</a:t>
          </a:r>
        </a:p>
        <a:p>
          <a:pPr algn="ctr"/>
          <a:r>
            <a:rPr lang="it-IT" sz="1200" b="1" dirty="0" err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Cfa</a:t>
          </a:r>
          <a:r>
            <a:rPr lang="it-IT" sz="1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it-IT" sz="12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= </a:t>
          </a:r>
          <a:r>
            <a:rPr lang="it-IT" sz="1100" b="1" dirty="0" err="1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warm</a:t>
          </a:r>
          <a:r>
            <a:rPr lang="it-IT" sz="11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 temperate </a:t>
          </a:r>
          <a:r>
            <a:rPr lang="it-IT" sz="1100" b="1" dirty="0" err="1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climate</a:t>
          </a:r>
          <a:r>
            <a:rPr lang="it-IT" sz="11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 with </a:t>
          </a:r>
          <a:r>
            <a:rPr lang="it-IT" sz="1100" b="1" dirty="0" err="1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fully</a:t>
          </a:r>
          <a:r>
            <a:rPr lang="it-IT" sz="11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it-IT" sz="1100" b="1" dirty="0" err="1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humid</a:t>
          </a:r>
          <a:r>
            <a:rPr lang="it-IT" sz="11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 with hot </a:t>
          </a:r>
          <a:r>
            <a:rPr lang="it-IT" sz="1100" b="1" dirty="0" err="1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summer</a:t>
          </a:r>
          <a:r>
            <a:rPr lang="it-IT" sz="12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;</a:t>
          </a:r>
        </a:p>
        <a:p>
          <a:pPr algn="ctr"/>
          <a:r>
            <a:rPr lang="it-IT" sz="1200" b="1" dirty="0" err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Cfb</a:t>
          </a:r>
          <a:r>
            <a:rPr lang="it-IT" sz="12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 = </a:t>
          </a:r>
          <a:r>
            <a:rPr lang="it-IT" sz="1100" b="1" dirty="0" err="1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warm</a:t>
          </a:r>
          <a:r>
            <a:rPr lang="it-IT" sz="11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 temperate </a:t>
          </a:r>
          <a:r>
            <a:rPr lang="it-IT" sz="1100" b="1" dirty="0" err="1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climate</a:t>
          </a:r>
          <a:r>
            <a:rPr lang="it-IT" sz="11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it-IT" sz="1100" b="1" dirty="0" err="1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fully</a:t>
          </a:r>
          <a:r>
            <a:rPr lang="it-IT" sz="11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it-IT" sz="1100" b="1" dirty="0" err="1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humid</a:t>
          </a:r>
          <a:r>
            <a:rPr lang="it-IT" sz="11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 with </a:t>
          </a:r>
          <a:r>
            <a:rPr lang="it-IT" sz="1100" b="1" dirty="0" err="1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warm</a:t>
          </a:r>
          <a:r>
            <a:rPr lang="it-IT" sz="11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it-IT" sz="1100" b="1" dirty="0" err="1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summer</a:t>
          </a:r>
          <a:endParaRPr lang="it-IT" sz="1100" b="1" dirty="0">
            <a:solidFill>
              <a:schemeClr val="accent6">
                <a:lumMod val="50000"/>
              </a:schemeClr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55ACAD5-3000-43C8-B940-7D0FE5C3B188}" type="parTrans" cxnId="{02005E78-1BFF-4B1D-B3A0-A4BF19CE2421}">
      <dgm:prSet/>
      <dgm:spPr/>
      <dgm:t>
        <a:bodyPr/>
        <a:lstStyle/>
        <a:p>
          <a:endParaRPr lang="it-IT"/>
        </a:p>
      </dgm:t>
    </dgm:pt>
    <dgm:pt modelId="{955A25D8-66C1-4C79-B469-B62E93E70828}" type="sibTrans" cxnId="{02005E78-1BFF-4B1D-B3A0-A4BF19CE2421}">
      <dgm:prSet/>
      <dgm:spPr/>
      <dgm:t>
        <a:bodyPr/>
        <a:lstStyle/>
        <a:p>
          <a:endParaRPr lang="it-IT"/>
        </a:p>
      </dgm:t>
    </dgm:pt>
    <dgm:pt modelId="{B80681E1-0336-4109-A51E-B5AEE0B37327}">
      <dgm:prSet phldrT="[Testo]" custT="1"/>
      <dgm:spPr>
        <a:solidFill>
          <a:srgbClr val="66FFFF">
            <a:alpha val="16000"/>
          </a:srgbClr>
        </a:solidFill>
        <a:ln w="28575">
          <a:solidFill>
            <a:srgbClr val="C00000"/>
          </a:solidFill>
          <a:prstDash val="dashDot"/>
        </a:ln>
      </dgm:spPr>
      <dgm:t>
        <a:bodyPr/>
        <a:lstStyle/>
        <a:p>
          <a:pPr algn="ctr"/>
          <a:r>
            <a:rPr lang="it-IT" sz="1400" b="1" dirty="0" err="1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What</a:t>
          </a:r>
          <a:r>
            <a:rPr lang="it-IT" sz="1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 are </a:t>
          </a:r>
        </a:p>
        <a:p>
          <a:pPr algn="ctr"/>
          <a:r>
            <a:rPr lang="it-IT" sz="1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the </a:t>
          </a:r>
          <a:r>
            <a:rPr lang="it-IT" sz="1400" b="1" dirty="0" err="1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climate</a:t>
          </a:r>
          <a:r>
            <a:rPr lang="it-IT" sz="1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it-IT" sz="1400" b="1" dirty="0" err="1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zones</a:t>
          </a:r>
          <a:r>
            <a:rPr lang="it-IT" sz="1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it-IT" sz="1400" b="1" dirty="0" err="1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much</a:t>
          </a:r>
          <a:r>
            <a:rPr lang="it-IT" sz="1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 more </a:t>
          </a:r>
          <a:r>
            <a:rPr lang="it-IT" sz="1400" b="1" dirty="0" err="1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soil</a:t>
          </a:r>
          <a:r>
            <a:rPr lang="it-IT" sz="1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it-IT" sz="1400" b="1" dirty="0" err="1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erosion</a:t>
          </a:r>
          <a:r>
            <a:rPr lang="it-IT" sz="1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-prone from 2001 to 2025?</a:t>
          </a:r>
        </a:p>
        <a:p>
          <a:pPr algn="ctr"/>
          <a:r>
            <a:rPr lang="it-IT" sz="1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HUMID-SUBTROPICAL CLIMATE </a:t>
          </a:r>
        </a:p>
        <a:p>
          <a:pPr algn="ctr"/>
          <a:r>
            <a:rPr lang="it-IT" sz="2000" b="1" dirty="0" err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Cfa</a:t>
          </a:r>
          <a:r>
            <a:rPr lang="it-IT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 – </a:t>
          </a:r>
          <a:r>
            <a:rPr lang="it-IT" sz="2000" b="1" dirty="0" err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Cfb</a:t>
          </a:r>
          <a:r>
            <a:rPr lang="it-IT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</dgm:t>
    </dgm:pt>
    <dgm:pt modelId="{E2E60B33-9C1D-4207-AA7E-62D85A5A6CD4}" type="parTrans" cxnId="{6BF41EFD-B9E1-4981-86FB-8253980B5E57}">
      <dgm:prSet/>
      <dgm:spPr/>
      <dgm:t>
        <a:bodyPr/>
        <a:lstStyle/>
        <a:p>
          <a:endParaRPr lang="it-IT"/>
        </a:p>
      </dgm:t>
    </dgm:pt>
    <dgm:pt modelId="{EF7BF666-6CD2-4511-A797-DE878A2340D1}" type="sibTrans" cxnId="{6BF41EFD-B9E1-4981-86FB-8253980B5E57}">
      <dgm:prSet/>
      <dgm:spPr/>
      <dgm:t>
        <a:bodyPr/>
        <a:lstStyle/>
        <a:p>
          <a:endParaRPr lang="it-IT"/>
        </a:p>
      </dgm:t>
    </dgm:pt>
    <dgm:pt modelId="{E8D05211-11E3-4992-888C-46EA0A9C5C27}" type="pres">
      <dgm:prSet presAssocID="{0119DC2B-88FE-4AB7-AE0E-B747C479EBC5}" presName="list" presStyleCnt="0">
        <dgm:presLayoutVars>
          <dgm:dir/>
          <dgm:animLvl val="lvl"/>
        </dgm:presLayoutVars>
      </dgm:prSet>
      <dgm:spPr/>
    </dgm:pt>
    <dgm:pt modelId="{73EE9430-EC5F-45B1-9EE8-A13897E67D69}" type="pres">
      <dgm:prSet presAssocID="{AE024A62-16B0-403E-BBFA-1C7B8F496F1D}" presName="posSpace" presStyleCnt="0"/>
      <dgm:spPr/>
    </dgm:pt>
    <dgm:pt modelId="{DF023793-A0FD-45E8-B113-0AD12DD21C3F}" type="pres">
      <dgm:prSet presAssocID="{AE024A62-16B0-403E-BBFA-1C7B8F496F1D}" presName="vertFlow" presStyleCnt="0"/>
      <dgm:spPr/>
    </dgm:pt>
    <dgm:pt modelId="{129CE6A1-19AE-4332-A1FC-6C1F4E925073}" type="pres">
      <dgm:prSet presAssocID="{AE024A62-16B0-403E-BBFA-1C7B8F496F1D}" presName="topSpace" presStyleCnt="0"/>
      <dgm:spPr/>
    </dgm:pt>
    <dgm:pt modelId="{C02B9391-1D1E-436E-A505-EB404EB732B9}" type="pres">
      <dgm:prSet presAssocID="{AE024A62-16B0-403E-BBFA-1C7B8F496F1D}" presName="firstComp" presStyleCnt="0"/>
      <dgm:spPr/>
    </dgm:pt>
    <dgm:pt modelId="{97AD57F4-E92A-4445-AC20-16C806700AEA}" type="pres">
      <dgm:prSet presAssocID="{AE024A62-16B0-403E-BBFA-1C7B8F496F1D}" presName="firstChild" presStyleLbl="bgAccFollowNode1" presStyleIdx="0" presStyleCnt="3" custLinFactNeighborX="0" custLinFactNeighborY="-11957"/>
      <dgm:spPr/>
    </dgm:pt>
    <dgm:pt modelId="{F6FA3B34-4700-476D-8E41-180DB6CDC0E6}" type="pres">
      <dgm:prSet presAssocID="{AE024A62-16B0-403E-BBFA-1C7B8F496F1D}" presName="firstChildTx" presStyleLbl="bgAccFollowNode1" presStyleIdx="0" presStyleCnt="3">
        <dgm:presLayoutVars>
          <dgm:bulletEnabled val="1"/>
        </dgm:presLayoutVars>
      </dgm:prSet>
      <dgm:spPr/>
    </dgm:pt>
    <dgm:pt modelId="{44196E16-E35F-4699-9B39-FAAACC52F51B}" type="pres">
      <dgm:prSet presAssocID="{AE024A62-16B0-403E-BBFA-1C7B8F496F1D}" presName="negSpace" presStyleCnt="0"/>
      <dgm:spPr/>
    </dgm:pt>
    <dgm:pt modelId="{C4EA7DCE-6A8D-4851-AE4B-EE96FD6F1CA5}" type="pres">
      <dgm:prSet presAssocID="{AE024A62-16B0-403E-BBFA-1C7B8F496F1D}" presName="circle" presStyleLbl="node1" presStyleIdx="0" presStyleCnt="2" custLinFactNeighborX="3041" custLinFactNeighborY="-16049"/>
      <dgm:spPr/>
    </dgm:pt>
    <dgm:pt modelId="{2B58DD38-38AB-40CD-8799-68ABF3B38D05}" type="pres">
      <dgm:prSet presAssocID="{85685872-8040-4E07-83ED-C6E62DD83F17}" presName="transSpace" presStyleCnt="0"/>
      <dgm:spPr/>
    </dgm:pt>
    <dgm:pt modelId="{11D0E9AE-66E7-4FF3-8369-51561A80E83E}" type="pres">
      <dgm:prSet presAssocID="{6479FAEE-1835-46D5-B055-8797F830C2A9}" presName="posSpace" presStyleCnt="0"/>
      <dgm:spPr/>
    </dgm:pt>
    <dgm:pt modelId="{E2EA48EA-2A1D-4EBD-8A0A-E9C621E1CA6E}" type="pres">
      <dgm:prSet presAssocID="{6479FAEE-1835-46D5-B055-8797F830C2A9}" presName="vertFlow" presStyleCnt="0"/>
      <dgm:spPr/>
    </dgm:pt>
    <dgm:pt modelId="{6A9ADC48-9461-45F1-ADDD-DC790F9F6BEF}" type="pres">
      <dgm:prSet presAssocID="{6479FAEE-1835-46D5-B055-8797F830C2A9}" presName="topSpace" presStyleCnt="0"/>
      <dgm:spPr/>
    </dgm:pt>
    <dgm:pt modelId="{FA4BA490-A946-473C-950B-F6BBF4EE9C04}" type="pres">
      <dgm:prSet presAssocID="{6479FAEE-1835-46D5-B055-8797F830C2A9}" presName="firstComp" presStyleCnt="0"/>
      <dgm:spPr/>
    </dgm:pt>
    <dgm:pt modelId="{30ACFA1D-3E55-454A-A508-F0E49EC9984C}" type="pres">
      <dgm:prSet presAssocID="{6479FAEE-1835-46D5-B055-8797F830C2A9}" presName="firstChild" presStyleLbl="bgAccFollowNode1" presStyleIdx="1" presStyleCnt="3" custScaleX="99909" custScaleY="122579" custLinFactNeighborX="1307" custLinFactNeighborY="39076"/>
      <dgm:spPr/>
    </dgm:pt>
    <dgm:pt modelId="{DCAE3FF6-5D08-4F3F-AD4E-35BE47AE9357}" type="pres">
      <dgm:prSet presAssocID="{6479FAEE-1835-46D5-B055-8797F830C2A9}" presName="firstChildTx" presStyleLbl="bgAccFollowNode1" presStyleIdx="1" presStyleCnt="3">
        <dgm:presLayoutVars>
          <dgm:bulletEnabled val="1"/>
        </dgm:presLayoutVars>
      </dgm:prSet>
      <dgm:spPr/>
    </dgm:pt>
    <dgm:pt modelId="{F0D9C272-2BE8-4007-8CBD-A4576C541B90}" type="pres">
      <dgm:prSet presAssocID="{B80681E1-0336-4109-A51E-B5AEE0B37327}" presName="comp" presStyleCnt="0"/>
      <dgm:spPr/>
    </dgm:pt>
    <dgm:pt modelId="{CA414D83-93CF-4587-BFAB-65D1831A034D}" type="pres">
      <dgm:prSet presAssocID="{B80681E1-0336-4109-A51E-B5AEE0B37327}" presName="child" presStyleLbl="bgAccFollowNode1" presStyleIdx="2" presStyleCnt="3" custScaleX="116374" custScaleY="95888" custLinFactX="-17381" custLinFactNeighborX="-100000" custLinFactNeighborY="-16718"/>
      <dgm:spPr/>
    </dgm:pt>
    <dgm:pt modelId="{D09327B9-54CF-4FD3-9BD0-CC95C773BADF}" type="pres">
      <dgm:prSet presAssocID="{B80681E1-0336-4109-A51E-B5AEE0B37327}" presName="childTx" presStyleLbl="bgAccFollowNode1" presStyleIdx="2" presStyleCnt="3">
        <dgm:presLayoutVars>
          <dgm:bulletEnabled val="1"/>
        </dgm:presLayoutVars>
      </dgm:prSet>
      <dgm:spPr/>
    </dgm:pt>
    <dgm:pt modelId="{B53FBC7E-9208-4B56-AA36-C791CCC38141}" type="pres">
      <dgm:prSet presAssocID="{6479FAEE-1835-46D5-B055-8797F830C2A9}" presName="negSpace" presStyleCnt="0"/>
      <dgm:spPr/>
    </dgm:pt>
    <dgm:pt modelId="{4FB5D8A2-C0A7-4EED-BF47-B8D2B157461D}" type="pres">
      <dgm:prSet presAssocID="{6479FAEE-1835-46D5-B055-8797F830C2A9}" presName="circle" presStyleLbl="node1" presStyleIdx="1" presStyleCnt="2" custLinFactNeighborX="-10482" custLinFactNeighborY="15227"/>
      <dgm:spPr/>
    </dgm:pt>
  </dgm:ptLst>
  <dgm:cxnLst>
    <dgm:cxn modelId="{6FC25818-C295-483F-A6A3-9D824D0CDB5E}" srcId="{AE024A62-16B0-403E-BBFA-1C7B8F496F1D}" destId="{B2E2A10D-BA63-475A-A2E1-7EEAF8AFD220}" srcOrd="0" destOrd="0" parTransId="{2CE1CB21-A8BD-4341-801F-7A3F9C977094}" sibTransId="{5FA99BF6-D78E-4DD1-A953-275B5AA6634F}"/>
    <dgm:cxn modelId="{9FC08C2B-6812-4380-A84C-769B5B207337}" type="presOf" srcId="{AE024A62-16B0-403E-BBFA-1C7B8F496F1D}" destId="{C4EA7DCE-6A8D-4851-AE4B-EE96FD6F1CA5}" srcOrd="0" destOrd="0" presId="urn:microsoft.com/office/officeart/2005/8/layout/hList9"/>
    <dgm:cxn modelId="{034A222D-BA3C-4746-9674-0540BD69C054}" type="presOf" srcId="{B2E2A10D-BA63-475A-A2E1-7EEAF8AFD220}" destId="{F6FA3B34-4700-476D-8E41-180DB6CDC0E6}" srcOrd="1" destOrd="0" presId="urn:microsoft.com/office/officeart/2005/8/layout/hList9"/>
    <dgm:cxn modelId="{B77CC744-7D72-45CE-AC22-7E2CEE2B20AE}" type="presOf" srcId="{0119DC2B-88FE-4AB7-AE0E-B747C479EBC5}" destId="{E8D05211-11E3-4992-888C-46EA0A9C5C27}" srcOrd="0" destOrd="0" presId="urn:microsoft.com/office/officeart/2005/8/layout/hList9"/>
    <dgm:cxn modelId="{54B00D4F-461E-4B66-B748-75E76CC15B7B}" type="presOf" srcId="{B80681E1-0336-4109-A51E-B5AEE0B37327}" destId="{D09327B9-54CF-4FD3-9BD0-CC95C773BADF}" srcOrd="1" destOrd="0" presId="urn:microsoft.com/office/officeart/2005/8/layout/hList9"/>
    <dgm:cxn modelId="{5E7A2053-E412-4C79-8A09-4946FBD373B4}" type="presOf" srcId="{B2E2A10D-BA63-475A-A2E1-7EEAF8AFD220}" destId="{97AD57F4-E92A-4445-AC20-16C806700AEA}" srcOrd="0" destOrd="0" presId="urn:microsoft.com/office/officeart/2005/8/layout/hList9"/>
    <dgm:cxn modelId="{B6D50B58-0742-4BD9-A914-B98BCF0507C9}" type="presOf" srcId="{A3F472EC-F100-4041-A2C8-AC181810836B}" destId="{30ACFA1D-3E55-454A-A508-F0E49EC9984C}" srcOrd="0" destOrd="0" presId="urn:microsoft.com/office/officeart/2005/8/layout/hList9"/>
    <dgm:cxn modelId="{7C611E65-F4C2-4572-ADEB-547DE8EEF094}" type="presOf" srcId="{A3F472EC-F100-4041-A2C8-AC181810836B}" destId="{DCAE3FF6-5D08-4F3F-AD4E-35BE47AE9357}" srcOrd="1" destOrd="0" presId="urn:microsoft.com/office/officeart/2005/8/layout/hList9"/>
    <dgm:cxn modelId="{02005E78-1BFF-4B1D-B3A0-A4BF19CE2421}" srcId="{6479FAEE-1835-46D5-B055-8797F830C2A9}" destId="{A3F472EC-F100-4041-A2C8-AC181810836B}" srcOrd="0" destOrd="0" parTransId="{055ACAD5-3000-43C8-B940-7D0FE5C3B188}" sibTransId="{955A25D8-66C1-4C79-B469-B62E93E70828}"/>
    <dgm:cxn modelId="{75E94798-679E-4EA8-89BC-FD70086523DC}" type="presOf" srcId="{B80681E1-0336-4109-A51E-B5AEE0B37327}" destId="{CA414D83-93CF-4587-BFAB-65D1831A034D}" srcOrd="0" destOrd="0" presId="urn:microsoft.com/office/officeart/2005/8/layout/hList9"/>
    <dgm:cxn modelId="{C69ED79D-4BBA-428F-955F-FE99E4D42E5D}" type="presOf" srcId="{6479FAEE-1835-46D5-B055-8797F830C2A9}" destId="{4FB5D8A2-C0A7-4EED-BF47-B8D2B157461D}" srcOrd="0" destOrd="0" presId="urn:microsoft.com/office/officeart/2005/8/layout/hList9"/>
    <dgm:cxn modelId="{C82158C1-1BD5-400B-A3D5-C091102C6D38}" srcId="{0119DC2B-88FE-4AB7-AE0E-B747C479EBC5}" destId="{AE024A62-16B0-403E-BBFA-1C7B8F496F1D}" srcOrd="0" destOrd="0" parTransId="{369E9E99-86C0-4824-854E-2E15E1BDA932}" sibTransId="{85685872-8040-4E07-83ED-C6E62DD83F17}"/>
    <dgm:cxn modelId="{6BB868DE-795D-435B-AEA4-DF3EF6D22153}" srcId="{0119DC2B-88FE-4AB7-AE0E-B747C479EBC5}" destId="{6479FAEE-1835-46D5-B055-8797F830C2A9}" srcOrd="1" destOrd="0" parTransId="{48998620-03CF-49E0-A697-5B4CD1B8E3B6}" sibTransId="{FC50CEE5-1E23-421C-8297-EDE9F8221341}"/>
    <dgm:cxn modelId="{6BF41EFD-B9E1-4981-86FB-8253980B5E57}" srcId="{6479FAEE-1835-46D5-B055-8797F830C2A9}" destId="{B80681E1-0336-4109-A51E-B5AEE0B37327}" srcOrd="1" destOrd="0" parTransId="{E2E60B33-9C1D-4207-AA7E-62D85A5A6CD4}" sibTransId="{EF7BF666-6CD2-4511-A797-DE878A2340D1}"/>
    <dgm:cxn modelId="{64FBDE95-1909-401F-B202-D75AA2B2CE8E}" type="presParOf" srcId="{E8D05211-11E3-4992-888C-46EA0A9C5C27}" destId="{73EE9430-EC5F-45B1-9EE8-A13897E67D69}" srcOrd="0" destOrd="0" presId="urn:microsoft.com/office/officeart/2005/8/layout/hList9"/>
    <dgm:cxn modelId="{321C9F5F-551C-4BAE-BB90-68EBBF8D8DD1}" type="presParOf" srcId="{E8D05211-11E3-4992-888C-46EA0A9C5C27}" destId="{DF023793-A0FD-45E8-B113-0AD12DD21C3F}" srcOrd="1" destOrd="0" presId="urn:microsoft.com/office/officeart/2005/8/layout/hList9"/>
    <dgm:cxn modelId="{0E9A1FA1-3A28-48A6-80C6-DE80E5F05383}" type="presParOf" srcId="{DF023793-A0FD-45E8-B113-0AD12DD21C3F}" destId="{129CE6A1-19AE-4332-A1FC-6C1F4E925073}" srcOrd="0" destOrd="0" presId="urn:microsoft.com/office/officeart/2005/8/layout/hList9"/>
    <dgm:cxn modelId="{6E97F8BC-D777-4E7E-8136-53DB6BCDBAE2}" type="presParOf" srcId="{DF023793-A0FD-45E8-B113-0AD12DD21C3F}" destId="{C02B9391-1D1E-436E-A505-EB404EB732B9}" srcOrd="1" destOrd="0" presId="urn:microsoft.com/office/officeart/2005/8/layout/hList9"/>
    <dgm:cxn modelId="{23EBB6E1-9101-41BD-B6B9-9542DB3F12F5}" type="presParOf" srcId="{C02B9391-1D1E-436E-A505-EB404EB732B9}" destId="{97AD57F4-E92A-4445-AC20-16C806700AEA}" srcOrd="0" destOrd="0" presId="urn:microsoft.com/office/officeart/2005/8/layout/hList9"/>
    <dgm:cxn modelId="{D05D4CD0-3BD7-49BA-A537-C950CF005D32}" type="presParOf" srcId="{C02B9391-1D1E-436E-A505-EB404EB732B9}" destId="{F6FA3B34-4700-476D-8E41-180DB6CDC0E6}" srcOrd="1" destOrd="0" presId="urn:microsoft.com/office/officeart/2005/8/layout/hList9"/>
    <dgm:cxn modelId="{62DE7C67-3888-4415-80CC-D095D6D58B7F}" type="presParOf" srcId="{E8D05211-11E3-4992-888C-46EA0A9C5C27}" destId="{44196E16-E35F-4699-9B39-FAAACC52F51B}" srcOrd="2" destOrd="0" presId="urn:microsoft.com/office/officeart/2005/8/layout/hList9"/>
    <dgm:cxn modelId="{86EA0350-8352-4274-8F1F-683D0756BFF1}" type="presParOf" srcId="{E8D05211-11E3-4992-888C-46EA0A9C5C27}" destId="{C4EA7DCE-6A8D-4851-AE4B-EE96FD6F1CA5}" srcOrd="3" destOrd="0" presId="urn:microsoft.com/office/officeart/2005/8/layout/hList9"/>
    <dgm:cxn modelId="{F3566852-96C7-4D1E-B5EC-7F25EFA804CC}" type="presParOf" srcId="{E8D05211-11E3-4992-888C-46EA0A9C5C27}" destId="{2B58DD38-38AB-40CD-8799-68ABF3B38D05}" srcOrd="4" destOrd="0" presId="urn:microsoft.com/office/officeart/2005/8/layout/hList9"/>
    <dgm:cxn modelId="{650B05F4-F9FB-478B-BCAA-347C1A86FEC7}" type="presParOf" srcId="{E8D05211-11E3-4992-888C-46EA0A9C5C27}" destId="{11D0E9AE-66E7-4FF3-8369-51561A80E83E}" srcOrd="5" destOrd="0" presId="urn:microsoft.com/office/officeart/2005/8/layout/hList9"/>
    <dgm:cxn modelId="{24EC7F31-6992-4152-9A62-03AA423673B5}" type="presParOf" srcId="{E8D05211-11E3-4992-888C-46EA0A9C5C27}" destId="{E2EA48EA-2A1D-4EBD-8A0A-E9C621E1CA6E}" srcOrd="6" destOrd="0" presId="urn:microsoft.com/office/officeart/2005/8/layout/hList9"/>
    <dgm:cxn modelId="{9CF74495-0C25-4D26-8A0F-894EEB00E581}" type="presParOf" srcId="{E2EA48EA-2A1D-4EBD-8A0A-E9C621E1CA6E}" destId="{6A9ADC48-9461-45F1-ADDD-DC790F9F6BEF}" srcOrd="0" destOrd="0" presId="urn:microsoft.com/office/officeart/2005/8/layout/hList9"/>
    <dgm:cxn modelId="{2D56CF7C-5403-496D-8C44-096F3BE06490}" type="presParOf" srcId="{E2EA48EA-2A1D-4EBD-8A0A-E9C621E1CA6E}" destId="{FA4BA490-A946-473C-950B-F6BBF4EE9C04}" srcOrd="1" destOrd="0" presId="urn:microsoft.com/office/officeart/2005/8/layout/hList9"/>
    <dgm:cxn modelId="{2E2F93E5-484F-4B9E-826B-C67BFD6B7B10}" type="presParOf" srcId="{FA4BA490-A946-473C-950B-F6BBF4EE9C04}" destId="{30ACFA1D-3E55-454A-A508-F0E49EC9984C}" srcOrd="0" destOrd="0" presId="urn:microsoft.com/office/officeart/2005/8/layout/hList9"/>
    <dgm:cxn modelId="{6C0589FE-08CD-4AAE-8B77-B65B3133A5B1}" type="presParOf" srcId="{FA4BA490-A946-473C-950B-F6BBF4EE9C04}" destId="{DCAE3FF6-5D08-4F3F-AD4E-35BE47AE9357}" srcOrd="1" destOrd="0" presId="urn:microsoft.com/office/officeart/2005/8/layout/hList9"/>
    <dgm:cxn modelId="{A6B9DFF4-D3EA-42B4-9D5F-562201A92355}" type="presParOf" srcId="{E2EA48EA-2A1D-4EBD-8A0A-E9C621E1CA6E}" destId="{F0D9C272-2BE8-4007-8CBD-A4576C541B90}" srcOrd="2" destOrd="0" presId="urn:microsoft.com/office/officeart/2005/8/layout/hList9"/>
    <dgm:cxn modelId="{4A764884-7EAC-4BB8-9507-C36596430021}" type="presParOf" srcId="{F0D9C272-2BE8-4007-8CBD-A4576C541B90}" destId="{CA414D83-93CF-4587-BFAB-65D1831A034D}" srcOrd="0" destOrd="0" presId="urn:microsoft.com/office/officeart/2005/8/layout/hList9"/>
    <dgm:cxn modelId="{8912D1DE-DB25-4781-95E5-0F2D1EC68E59}" type="presParOf" srcId="{F0D9C272-2BE8-4007-8CBD-A4576C541B90}" destId="{D09327B9-54CF-4FD3-9BD0-CC95C773BADF}" srcOrd="1" destOrd="0" presId="urn:microsoft.com/office/officeart/2005/8/layout/hList9"/>
    <dgm:cxn modelId="{A140C011-C465-43B8-B0B8-18EF7E2C5A7A}" type="presParOf" srcId="{E8D05211-11E3-4992-888C-46EA0A9C5C27}" destId="{B53FBC7E-9208-4B56-AA36-C791CCC38141}" srcOrd="7" destOrd="0" presId="urn:microsoft.com/office/officeart/2005/8/layout/hList9"/>
    <dgm:cxn modelId="{FF68B14A-603E-4493-AAA3-815031AA10E7}" type="presParOf" srcId="{E8D05211-11E3-4992-888C-46EA0A9C5C27}" destId="{4FB5D8A2-C0A7-4EED-BF47-B8D2B157461D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85FC3B-9218-41BB-8EA8-C106776BAE75}">
      <dsp:nvSpPr>
        <dsp:cNvPr id="0" name=""/>
        <dsp:cNvSpPr/>
      </dsp:nvSpPr>
      <dsp:spPr>
        <a:xfrm>
          <a:off x="0" y="4142079"/>
          <a:ext cx="7096568" cy="906185"/>
        </a:xfrm>
        <a:prstGeom prst="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b="1" kern="1200" dirty="0">
              <a:latin typeface="Calibri" panose="020F0502020204030204" pitchFamily="34" charset="0"/>
              <a:cs typeface="Calibri" panose="020F0502020204030204" pitchFamily="34" charset="0"/>
            </a:rPr>
            <a:t>GEOMORPHOLOGY vs CLIMATOLOGY </a:t>
          </a:r>
          <a:r>
            <a:rPr lang="it-IT" sz="17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(</a:t>
          </a:r>
          <a:r>
            <a:rPr lang="it-IT" sz="1700" b="1" u="sng" kern="1200" dirty="0" err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Dimotta</a:t>
          </a:r>
          <a:r>
            <a:rPr lang="it-IT" sz="1700" b="1" u="sng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et al., 2018 – in </a:t>
          </a:r>
          <a:r>
            <a:rPr lang="it-IT" sz="1700" b="1" i="1" u="sng" kern="1200" dirty="0" err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peer-review</a:t>
          </a:r>
          <a:r>
            <a:rPr lang="it-IT" sz="17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)</a:t>
          </a:r>
        </a:p>
      </dsp:txBody>
      <dsp:txXfrm>
        <a:off x="0" y="4142079"/>
        <a:ext cx="7096568" cy="906185"/>
      </dsp:txXfrm>
    </dsp:sp>
    <dsp:sp modelId="{D8F39CA8-DAEE-4959-BD88-77EFBF64233E}">
      <dsp:nvSpPr>
        <dsp:cNvPr id="0" name=""/>
        <dsp:cNvSpPr/>
      </dsp:nvSpPr>
      <dsp:spPr>
        <a:xfrm rot="10800000">
          <a:off x="0" y="2761958"/>
          <a:ext cx="7096568" cy="1393713"/>
        </a:xfrm>
        <a:prstGeom prst="upArrowCallout">
          <a:avLst/>
        </a:prstGeom>
        <a:solidFill>
          <a:schemeClr val="tx1">
            <a:lumMod val="60000"/>
            <a:lumOff val="40000"/>
          </a:schemeClr>
        </a:solidFill>
        <a:ln w="12700" cap="flat" cmpd="sng" algn="ctr">
          <a:solidFill>
            <a:schemeClr val="accent4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GEOMORPHOLOGY vs PEDOLOGY (</a:t>
          </a:r>
          <a:r>
            <a:rPr lang="it-IT" sz="1700" b="1" kern="1200" dirty="0" err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Dimotta</a:t>
          </a:r>
          <a:r>
            <a:rPr lang="it-IT" sz="17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et al., 2017):</a:t>
          </a:r>
          <a:endParaRPr lang="it-IT" sz="1700" kern="1200" dirty="0">
            <a:solidFill>
              <a:schemeClr val="bg1"/>
            </a:solidFill>
          </a:endParaRPr>
        </a:p>
      </dsp:txBody>
      <dsp:txXfrm rot="-10800000">
        <a:off x="0" y="2761958"/>
        <a:ext cx="7096568" cy="489193"/>
      </dsp:txXfrm>
    </dsp:sp>
    <dsp:sp modelId="{2EE43254-34BB-4F93-BAF7-991DE269110E}">
      <dsp:nvSpPr>
        <dsp:cNvPr id="0" name=""/>
        <dsp:cNvSpPr/>
      </dsp:nvSpPr>
      <dsp:spPr>
        <a:xfrm>
          <a:off x="0" y="3251152"/>
          <a:ext cx="3548284" cy="4167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11430" rIns="64008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b="1" kern="1200" dirty="0">
              <a:solidFill>
                <a:srgbClr val="0070C0"/>
              </a:solidFill>
            </a:rPr>
            <a:t>SOIL EROSION (USPED) vs SOIL TYPES: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b="1" kern="1200" dirty="0" err="1"/>
            <a:t>soil</a:t>
          </a:r>
          <a:r>
            <a:rPr lang="it-IT" sz="900" b="1" kern="1200" dirty="0"/>
            <a:t> </a:t>
          </a:r>
          <a:r>
            <a:rPr lang="it-IT" sz="900" b="1" kern="1200" dirty="0" err="1"/>
            <a:t>erosion-exposed</a:t>
          </a:r>
          <a:r>
            <a:rPr lang="it-IT" sz="900" b="1" kern="1200" dirty="0"/>
            <a:t> </a:t>
          </a:r>
          <a:r>
            <a:rPr lang="it-IT" sz="900" b="1" kern="1200" dirty="0" err="1"/>
            <a:t>municipalities</a:t>
          </a:r>
          <a:r>
            <a:rPr lang="it-IT" sz="900" b="1" kern="1200" dirty="0"/>
            <a:t> and </a:t>
          </a:r>
          <a:r>
            <a:rPr lang="it-IT" sz="900" b="1" kern="1200" dirty="0" err="1"/>
            <a:t>soil</a:t>
          </a:r>
          <a:r>
            <a:rPr lang="it-IT" sz="900" b="1" kern="1200" dirty="0"/>
            <a:t> </a:t>
          </a:r>
          <a:r>
            <a:rPr lang="it-IT" sz="900" b="1" kern="1200" dirty="0" err="1"/>
            <a:t>types</a:t>
          </a:r>
          <a:endParaRPr lang="it-IT" sz="900" b="1" kern="1200" dirty="0"/>
        </a:p>
      </dsp:txBody>
      <dsp:txXfrm>
        <a:off x="0" y="3251152"/>
        <a:ext cx="3548284" cy="416720"/>
      </dsp:txXfrm>
    </dsp:sp>
    <dsp:sp modelId="{5E465B78-35C0-42DA-B314-A5A856FD0B0B}">
      <dsp:nvSpPr>
        <dsp:cNvPr id="0" name=""/>
        <dsp:cNvSpPr/>
      </dsp:nvSpPr>
      <dsp:spPr>
        <a:xfrm>
          <a:off x="3548284" y="3251152"/>
          <a:ext cx="3548284" cy="4167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11430" rIns="64008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b="1" kern="1200" dirty="0">
              <a:solidFill>
                <a:srgbClr val="0070C0"/>
              </a:solidFill>
            </a:rPr>
            <a:t>SOIL TYPES vs LAND USE,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b="1" kern="1200" dirty="0">
              <a:solidFill>
                <a:srgbClr val="0070C0"/>
              </a:solidFill>
            </a:rPr>
            <a:t>CaCO3 (%), </a:t>
          </a:r>
          <a:r>
            <a:rPr lang="it-IT" sz="900" b="1" kern="1200" dirty="0" err="1">
              <a:solidFill>
                <a:srgbClr val="0070C0"/>
              </a:solidFill>
            </a:rPr>
            <a:t>soil</a:t>
          </a:r>
          <a:r>
            <a:rPr lang="it-IT" sz="900" b="1" kern="1200" dirty="0">
              <a:solidFill>
                <a:srgbClr val="0070C0"/>
              </a:solidFill>
            </a:rPr>
            <a:t> </a:t>
          </a:r>
          <a:r>
            <a:rPr lang="it-IT" sz="900" b="1" kern="1200" dirty="0" err="1">
              <a:solidFill>
                <a:srgbClr val="0070C0"/>
              </a:solidFill>
            </a:rPr>
            <a:t>organic</a:t>
          </a:r>
          <a:r>
            <a:rPr lang="it-IT" sz="900" b="1" kern="1200" dirty="0">
              <a:solidFill>
                <a:srgbClr val="0070C0"/>
              </a:solidFill>
            </a:rPr>
            <a:t> </a:t>
          </a:r>
          <a:r>
            <a:rPr lang="it-IT" sz="900" b="1" kern="1200" dirty="0" err="1">
              <a:solidFill>
                <a:srgbClr val="0070C0"/>
              </a:solidFill>
            </a:rPr>
            <a:t>matter</a:t>
          </a:r>
          <a:r>
            <a:rPr lang="it-IT" sz="900" b="1" kern="1200" dirty="0">
              <a:solidFill>
                <a:srgbClr val="0070C0"/>
              </a:solidFill>
            </a:rPr>
            <a:t> (SOM, %) </a:t>
          </a:r>
          <a:endParaRPr lang="it-IT" sz="900" kern="1200" dirty="0"/>
        </a:p>
      </dsp:txBody>
      <dsp:txXfrm>
        <a:off x="3548284" y="3251152"/>
        <a:ext cx="3548284" cy="416720"/>
      </dsp:txXfrm>
    </dsp:sp>
    <dsp:sp modelId="{A464AAD1-8988-40CF-A4FA-C65BA82A8E45}">
      <dsp:nvSpPr>
        <dsp:cNvPr id="0" name=""/>
        <dsp:cNvSpPr/>
      </dsp:nvSpPr>
      <dsp:spPr>
        <a:xfrm rot="10800000">
          <a:off x="0" y="1381837"/>
          <a:ext cx="7096568" cy="1393713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GEOMORPHOLOGY vs AGRICULTURAL ECONOMICS (</a:t>
          </a:r>
          <a:r>
            <a:rPr lang="it-IT" sz="1700" b="1" i="1" kern="1200" dirty="0" err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Dimotta</a:t>
          </a:r>
          <a:r>
            <a:rPr lang="it-IT" sz="1700" b="1" i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et al., 2016</a:t>
          </a:r>
          <a:r>
            <a:rPr lang="it-IT" sz="17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):</a:t>
          </a:r>
          <a:endParaRPr lang="it-IT" sz="1700" kern="1200" dirty="0">
            <a:solidFill>
              <a:schemeClr val="bg1"/>
            </a:solidFill>
          </a:endParaRPr>
        </a:p>
      </dsp:txBody>
      <dsp:txXfrm rot="-10800000">
        <a:off x="0" y="1381837"/>
        <a:ext cx="7096568" cy="489193"/>
      </dsp:txXfrm>
    </dsp:sp>
    <dsp:sp modelId="{F86DDE5B-748E-400D-A085-4982F0C8A4BA}">
      <dsp:nvSpPr>
        <dsp:cNvPr id="0" name=""/>
        <dsp:cNvSpPr/>
      </dsp:nvSpPr>
      <dsp:spPr>
        <a:xfrm>
          <a:off x="0" y="1871031"/>
          <a:ext cx="3548284" cy="4167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11430" rIns="64008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b="1" kern="1200" dirty="0">
              <a:solidFill>
                <a:srgbClr val="0070C0"/>
              </a:solidFill>
              <a:latin typeface="+mn-lt"/>
              <a:cs typeface="Calibri" panose="020F0502020204030204" pitchFamily="34" charset="0"/>
            </a:rPr>
            <a:t>SOIL LOSS ASSESSMENT: </a:t>
          </a:r>
          <a:r>
            <a:rPr lang="it-IT" sz="900" b="1" kern="1200" dirty="0">
              <a:latin typeface="+mn-lt"/>
              <a:cs typeface="Calibri" panose="020F0502020204030204" pitchFamily="34" charset="0"/>
            </a:rPr>
            <a:t>on-site </a:t>
          </a:r>
          <a:r>
            <a:rPr lang="it-IT" sz="900" b="1" kern="1200" dirty="0" err="1">
              <a:latin typeface="+mn-lt"/>
              <a:cs typeface="Calibri" panose="020F0502020204030204" pitchFamily="34" charset="0"/>
            </a:rPr>
            <a:t>impacts</a:t>
          </a:r>
          <a:r>
            <a:rPr lang="it-IT" sz="900" b="1" kern="1200" dirty="0">
              <a:latin typeface="+mn-lt"/>
              <a:cs typeface="Calibri" panose="020F0502020204030204" pitchFamily="34" charset="0"/>
            </a:rPr>
            <a:t> </a:t>
          </a:r>
          <a:r>
            <a:rPr lang="it-IT" sz="900" b="1" kern="1200" dirty="0" err="1">
              <a:latin typeface="+mn-lt"/>
              <a:cs typeface="Calibri" panose="020F0502020204030204" pitchFamily="34" charset="0"/>
            </a:rPr>
            <a:t>assessment</a:t>
          </a:r>
          <a:r>
            <a:rPr lang="it-IT" sz="900" b="1" kern="1200" dirty="0">
              <a:latin typeface="+mn-lt"/>
              <a:cs typeface="Calibri" panose="020F0502020204030204" pitchFamily="34" charset="0"/>
            </a:rPr>
            <a:t> </a:t>
          </a:r>
          <a:r>
            <a:rPr lang="it-IT" sz="900" b="1" kern="1200" dirty="0" err="1">
              <a:latin typeface="+mn-lt"/>
              <a:cs typeface="Calibri" panose="020F0502020204030204" pitchFamily="34" charset="0"/>
            </a:rPr>
            <a:t>evaluated</a:t>
          </a:r>
          <a:r>
            <a:rPr lang="it-IT" sz="900" b="1" kern="1200" dirty="0">
              <a:latin typeface="+mn-lt"/>
              <a:cs typeface="Calibri" panose="020F0502020204030204" pitchFamily="34" charset="0"/>
            </a:rPr>
            <a:t> for the </a:t>
          </a:r>
          <a:r>
            <a:rPr lang="it-IT" sz="900" b="1" kern="1200" dirty="0" err="1">
              <a:latin typeface="+mn-lt"/>
              <a:cs typeface="Calibri" panose="020F0502020204030204" pitchFamily="34" charset="0"/>
            </a:rPr>
            <a:t>three</a:t>
          </a:r>
          <a:r>
            <a:rPr lang="it-IT" sz="900" b="1" kern="1200" dirty="0">
              <a:latin typeface="+mn-lt"/>
              <a:cs typeface="Calibri" panose="020F0502020204030204" pitchFamily="34" charset="0"/>
            </a:rPr>
            <a:t> </a:t>
          </a:r>
          <a:r>
            <a:rPr lang="it-IT" sz="900" b="1" kern="1200" dirty="0" err="1">
              <a:latin typeface="+mn-lt"/>
              <a:cs typeface="Calibri" panose="020F0502020204030204" pitchFamily="34" charset="0"/>
            </a:rPr>
            <a:t>typical</a:t>
          </a:r>
          <a:r>
            <a:rPr lang="it-IT" sz="900" b="1" kern="1200" dirty="0">
              <a:latin typeface="+mn-lt"/>
              <a:cs typeface="Calibri" panose="020F0502020204030204" pitchFamily="34" charset="0"/>
            </a:rPr>
            <a:t> </a:t>
          </a:r>
          <a:r>
            <a:rPr lang="it-IT" sz="900" b="1" kern="1200" dirty="0" err="1">
              <a:latin typeface="+mn-lt"/>
              <a:cs typeface="Calibri" panose="020F0502020204030204" pitchFamily="34" charset="0"/>
            </a:rPr>
            <a:t>regional</a:t>
          </a:r>
          <a:r>
            <a:rPr lang="it-IT" sz="900" b="1" kern="1200" dirty="0">
              <a:latin typeface="+mn-lt"/>
              <a:cs typeface="Calibri" panose="020F0502020204030204" pitchFamily="34" charset="0"/>
            </a:rPr>
            <a:t> </a:t>
          </a:r>
          <a:r>
            <a:rPr lang="it-IT" sz="900" b="1" kern="1200" dirty="0" err="1">
              <a:latin typeface="+mn-lt"/>
              <a:cs typeface="Calibri" panose="020F0502020204030204" pitchFamily="34" charset="0"/>
            </a:rPr>
            <a:t>croplands</a:t>
          </a:r>
          <a:r>
            <a:rPr lang="it-IT" sz="900" b="1" kern="1200" dirty="0">
              <a:latin typeface="+mn-lt"/>
              <a:cs typeface="Calibri" panose="020F0502020204030204" pitchFamily="34" charset="0"/>
            </a:rPr>
            <a:t>: </a:t>
          </a:r>
          <a:r>
            <a:rPr lang="it-IT" sz="900" b="1" i="1" kern="1200" dirty="0" err="1">
              <a:latin typeface="+mn-lt"/>
              <a:cs typeface="Calibri" panose="020F0502020204030204" pitchFamily="34" charset="0"/>
            </a:rPr>
            <a:t>arable</a:t>
          </a:r>
          <a:r>
            <a:rPr lang="it-IT" sz="900" b="1" i="1" kern="1200" dirty="0">
              <a:latin typeface="+mn-lt"/>
              <a:cs typeface="Calibri" panose="020F0502020204030204" pitchFamily="34" charset="0"/>
            </a:rPr>
            <a:t> </a:t>
          </a:r>
          <a:r>
            <a:rPr lang="it-IT" sz="900" b="1" i="1" kern="1200" dirty="0" err="1">
              <a:latin typeface="+mn-lt"/>
              <a:cs typeface="Calibri" panose="020F0502020204030204" pitchFamily="34" charset="0"/>
            </a:rPr>
            <a:t>cereals</a:t>
          </a:r>
          <a:r>
            <a:rPr lang="it-IT" sz="900" b="1" i="1" kern="1200" dirty="0">
              <a:latin typeface="+mn-lt"/>
              <a:cs typeface="Calibri" panose="020F0502020204030204" pitchFamily="34" charset="0"/>
            </a:rPr>
            <a:t> </a:t>
          </a:r>
          <a:r>
            <a:rPr lang="it-IT" sz="900" b="1" i="1" kern="1200" dirty="0" err="1">
              <a:latin typeface="+mn-lt"/>
              <a:cs typeface="Calibri" panose="020F0502020204030204" pitchFamily="34" charset="0"/>
            </a:rPr>
            <a:t>land</a:t>
          </a:r>
          <a:r>
            <a:rPr lang="it-IT" sz="900" b="1" i="1" kern="1200" dirty="0">
              <a:latin typeface="+mn-lt"/>
              <a:cs typeface="Calibri" panose="020F0502020204030204" pitchFamily="34" charset="0"/>
            </a:rPr>
            <a:t>, </a:t>
          </a:r>
          <a:r>
            <a:rPr lang="it-IT" sz="900" b="1" i="1" kern="1200" dirty="0" err="1">
              <a:latin typeface="+mn-lt"/>
              <a:cs typeface="Calibri" panose="020F0502020204030204" pitchFamily="34" charset="0"/>
            </a:rPr>
            <a:t>vineyards</a:t>
          </a:r>
          <a:r>
            <a:rPr lang="it-IT" sz="900" b="1" i="1" kern="1200" dirty="0">
              <a:latin typeface="+mn-lt"/>
              <a:cs typeface="Calibri" panose="020F0502020204030204" pitchFamily="34" charset="0"/>
            </a:rPr>
            <a:t>, olive-</a:t>
          </a:r>
          <a:r>
            <a:rPr lang="it-IT" sz="900" b="1" i="1" kern="1200" dirty="0" err="1">
              <a:latin typeface="+mn-lt"/>
              <a:cs typeface="Calibri" panose="020F0502020204030204" pitchFamily="34" charset="0"/>
            </a:rPr>
            <a:t>growing</a:t>
          </a:r>
          <a:r>
            <a:rPr lang="it-IT" sz="900" b="1" i="1" kern="1200" dirty="0">
              <a:latin typeface="+mn-lt"/>
              <a:cs typeface="Calibri" panose="020F0502020204030204" pitchFamily="34" charset="0"/>
            </a:rPr>
            <a:t> </a:t>
          </a:r>
          <a:r>
            <a:rPr lang="it-IT" sz="900" b="1" i="1" kern="1200" dirty="0" err="1">
              <a:latin typeface="+mn-lt"/>
              <a:cs typeface="Calibri" panose="020F0502020204030204" pitchFamily="34" charset="0"/>
            </a:rPr>
            <a:t>lands</a:t>
          </a:r>
          <a:r>
            <a:rPr lang="it-IT" sz="900" b="1" kern="1200" dirty="0">
              <a:latin typeface="+mn-lt"/>
              <a:cs typeface="Calibri" panose="020F0502020204030204" pitchFamily="34" charset="0"/>
            </a:rPr>
            <a:t>.</a:t>
          </a:r>
          <a:endParaRPr lang="it-IT" sz="900" b="1" kern="1200" dirty="0">
            <a:latin typeface="+mn-lt"/>
          </a:endParaRPr>
        </a:p>
      </dsp:txBody>
      <dsp:txXfrm>
        <a:off x="0" y="1871031"/>
        <a:ext cx="3548284" cy="416720"/>
      </dsp:txXfrm>
    </dsp:sp>
    <dsp:sp modelId="{A77165F5-A3C5-4E9F-8D3D-BD6ECCEF10EB}">
      <dsp:nvSpPr>
        <dsp:cNvPr id="0" name=""/>
        <dsp:cNvSpPr/>
      </dsp:nvSpPr>
      <dsp:spPr>
        <a:xfrm>
          <a:off x="3548284" y="1871031"/>
          <a:ext cx="3548284" cy="4167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11430" rIns="64008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b="1" kern="1200" dirty="0">
              <a:solidFill>
                <a:srgbClr val="0070C0"/>
              </a:solidFill>
              <a:latin typeface="+mn-lt"/>
              <a:cs typeface="Calibri" panose="020F0502020204030204" pitchFamily="34" charset="0"/>
            </a:rPr>
            <a:t>ON-SITE ECONOMIC IMPACTS ASSESSMENT: </a:t>
          </a:r>
          <a:r>
            <a:rPr lang="it-IT" sz="900" b="1" kern="1200" dirty="0" err="1">
              <a:latin typeface="+mn-lt"/>
              <a:cs typeface="Calibri" panose="020F0502020204030204" pitchFamily="34" charset="0"/>
            </a:rPr>
            <a:t>Potential</a:t>
          </a:r>
          <a:r>
            <a:rPr lang="it-IT" sz="900" b="1" kern="1200" dirty="0">
              <a:latin typeface="+mn-lt"/>
              <a:cs typeface="Calibri" panose="020F0502020204030204" pitchFamily="34" charset="0"/>
            </a:rPr>
            <a:t> </a:t>
          </a:r>
          <a:r>
            <a:rPr lang="it-IT" sz="900" b="1" kern="1200" dirty="0" err="1">
              <a:latin typeface="+mn-lt"/>
              <a:cs typeface="Calibri" panose="020F0502020204030204" pitchFamily="34" charset="0"/>
            </a:rPr>
            <a:t>Economic</a:t>
          </a:r>
          <a:r>
            <a:rPr lang="it-IT" sz="900" b="1" kern="1200" dirty="0">
              <a:latin typeface="+mn-lt"/>
              <a:cs typeface="Calibri" panose="020F0502020204030204" pitchFamily="34" charset="0"/>
            </a:rPr>
            <a:t> </a:t>
          </a:r>
          <a:r>
            <a:rPr lang="it-IT" sz="900" b="1" kern="1200" dirty="0" err="1">
              <a:latin typeface="+mn-lt"/>
              <a:cs typeface="Calibri" panose="020F0502020204030204" pitchFamily="34" charset="0"/>
            </a:rPr>
            <a:t>Soil</a:t>
          </a:r>
          <a:r>
            <a:rPr lang="it-IT" sz="900" b="1" kern="1200" dirty="0">
              <a:latin typeface="+mn-lt"/>
              <a:cs typeface="Calibri" panose="020F0502020204030204" pitchFamily="34" charset="0"/>
            </a:rPr>
            <a:t> </a:t>
          </a:r>
          <a:r>
            <a:rPr lang="it-IT" sz="900" b="1" kern="1200" dirty="0" err="1">
              <a:latin typeface="+mn-lt"/>
              <a:cs typeface="Calibri" panose="020F0502020204030204" pitchFamily="34" charset="0"/>
            </a:rPr>
            <a:t>Loss</a:t>
          </a:r>
          <a:r>
            <a:rPr lang="it-IT" sz="900" b="1" kern="1200" dirty="0">
              <a:latin typeface="+mn-lt"/>
              <a:cs typeface="Calibri" panose="020F0502020204030204" pitchFamily="34" charset="0"/>
            </a:rPr>
            <a:t> </a:t>
          </a:r>
          <a:r>
            <a:rPr lang="it-IT" sz="900" b="1" kern="1200" dirty="0" err="1">
              <a:latin typeface="+mn-lt"/>
              <a:cs typeface="Calibri" panose="020F0502020204030204" pitchFamily="34" charset="0"/>
            </a:rPr>
            <a:t>Assessment</a:t>
          </a:r>
          <a:r>
            <a:rPr lang="it-IT" sz="900" b="1" kern="1200" dirty="0">
              <a:latin typeface="+mn-lt"/>
              <a:cs typeface="Calibri" panose="020F0502020204030204" pitchFamily="34" charset="0"/>
            </a:rPr>
            <a:t> Method (PESLAM, </a:t>
          </a:r>
          <a:r>
            <a:rPr lang="it-IT" sz="900" b="1" i="1" kern="1200" dirty="0" err="1">
              <a:latin typeface="+mn-lt"/>
              <a:cs typeface="Calibri" panose="020F0502020204030204" pitchFamily="34" charset="0"/>
            </a:rPr>
            <a:t>Dimotta</a:t>
          </a:r>
          <a:r>
            <a:rPr lang="it-IT" sz="900" b="1" i="1" kern="1200" dirty="0">
              <a:latin typeface="+mn-lt"/>
              <a:cs typeface="Calibri" panose="020F0502020204030204" pitchFamily="34" charset="0"/>
            </a:rPr>
            <a:t> et al., 2016</a:t>
          </a:r>
          <a:r>
            <a:rPr lang="it-IT" sz="900" b="1" kern="1200" dirty="0">
              <a:latin typeface="+mn-lt"/>
              <a:cs typeface="Calibri" panose="020F0502020204030204" pitchFamily="34" charset="0"/>
            </a:rPr>
            <a:t>) </a:t>
          </a:r>
          <a:endParaRPr lang="it-IT" sz="900" kern="1200" dirty="0"/>
        </a:p>
      </dsp:txBody>
      <dsp:txXfrm>
        <a:off x="3548284" y="1871031"/>
        <a:ext cx="3548284" cy="416720"/>
      </dsp:txXfrm>
    </dsp:sp>
    <dsp:sp modelId="{A94FA2F5-5871-4007-A4B0-BDF1318B7805}">
      <dsp:nvSpPr>
        <dsp:cNvPr id="0" name=""/>
        <dsp:cNvSpPr/>
      </dsp:nvSpPr>
      <dsp:spPr>
        <a:xfrm rot="10800000">
          <a:off x="0" y="0"/>
          <a:ext cx="7096568" cy="1393713"/>
        </a:xfrm>
        <a:prstGeom prst="upArrowCallout">
          <a:avLst/>
        </a:prstGeom>
        <a:solidFill>
          <a:srgbClr val="FFC000"/>
        </a:solidFill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b="1" kern="1200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APPLIED GEOMORPHOLOGY (</a:t>
          </a:r>
          <a:r>
            <a:rPr lang="it-IT" sz="1700" b="1" kern="1200" dirty="0" err="1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Dimotta</a:t>
          </a:r>
          <a:r>
            <a:rPr lang="it-IT" sz="1700" b="1" kern="1200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 et al., 2016)</a:t>
          </a:r>
        </a:p>
      </dsp:txBody>
      <dsp:txXfrm rot="-10800000">
        <a:off x="0" y="0"/>
        <a:ext cx="7096568" cy="489193"/>
      </dsp:txXfrm>
    </dsp:sp>
    <dsp:sp modelId="{4DA75886-461D-4DF9-8B94-866800B681AC}">
      <dsp:nvSpPr>
        <dsp:cNvPr id="0" name=""/>
        <dsp:cNvSpPr/>
      </dsp:nvSpPr>
      <dsp:spPr>
        <a:xfrm>
          <a:off x="0" y="490910"/>
          <a:ext cx="3548284" cy="4167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11430" rIns="64008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b="1" kern="1200" dirty="0">
              <a:solidFill>
                <a:srgbClr val="0070C0"/>
              </a:solidFill>
              <a:latin typeface="+mn-lt"/>
              <a:cs typeface="Calibri" panose="020F0502020204030204" pitchFamily="34" charset="0"/>
            </a:rPr>
            <a:t>SOIL EROSION ASSESSMENT METHOD APPLICATION: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b="1" kern="1200" dirty="0">
              <a:solidFill>
                <a:srgbClr val="0070C0"/>
              </a:solidFill>
              <a:latin typeface="+mn-lt"/>
              <a:cs typeface="Calibri" panose="020F0502020204030204" pitchFamily="34" charset="0"/>
            </a:rPr>
            <a:t> USPED Method </a:t>
          </a:r>
          <a:r>
            <a:rPr lang="it-IT" sz="900" b="1" kern="1200" dirty="0" err="1">
              <a:solidFill>
                <a:srgbClr val="0070C0"/>
              </a:solidFill>
              <a:latin typeface="+mn-lt"/>
              <a:cs typeface="Calibri" panose="020F0502020204030204" pitchFamily="34" charset="0"/>
            </a:rPr>
            <a:t>application</a:t>
          </a:r>
          <a:r>
            <a:rPr lang="it-IT" sz="900" b="1" kern="1200" dirty="0">
              <a:latin typeface="+mn-lt"/>
              <a:cs typeface="Calibri" panose="020F0502020204030204" pitchFamily="34" charset="0"/>
            </a:rPr>
            <a:t> (2012) </a:t>
          </a:r>
          <a:r>
            <a:rPr lang="it-IT" sz="900" b="1" kern="1200" dirty="0" err="1">
              <a:latin typeface="+mn-lt"/>
              <a:cs typeface="Calibri" panose="020F0502020204030204" pitchFamily="34" charset="0"/>
            </a:rPr>
            <a:t>at</a:t>
          </a:r>
          <a:r>
            <a:rPr lang="it-IT" sz="900" b="1" kern="1200" dirty="0">
              <a:latin typeface="+mn-lt"/>
              <a:cs typeface="Calibri" panose="020F0502020204030204" pitchFamily="34" charset="0"/>
            </a:rPr>
            <a:t> a </a:t>
          </a:r>
          <a:r>
            <a:rPr lang="it-IT" sz="900" b="1" kern="1200" dirty="0" err="1">
              <a:latin typeface="+mn-lt"/>
              <a:cs typeface="Calibri" panose="020F0502020204030204" pitchFamily="34" charset="0"/>
            </a:rPr>
            <a:t>regional</a:t>
          </a:r>
          <a:r>
            <a:rPr lang="it-IT" sz="900" b="1" kern="1200" dirty="0">
              <a:latin typeface="+mn-lt"/>
              <a:cs typeface="Calibri" panose="020F0502020204030204" pitchFamily="34" charset="0"/>
            </a:rPr>
            <a:t> scale;</a:t>
          </a:r>
          <a:endParaRPr lang="it-IT" sz="900" kern="1200" dirty="0">
            <a:latin typeface="+mn-lt"/>
          </a:endParaRPr>
        </a:p>
      </dsp:txBody>
      <dsp:txXfrm>
        <a:off x="0" y="490910"/>
        <a:ext cx="3548284" cy="416720"/>
      </dsp:txXfrm>
    </dsp:sp>
    <dsp:sp modelId="{5F017886-782A-4544-BBA4-265BC5722556}">
      <dsp:nvSpPr>
        <dsp:cNvPr id="0" name=""/>
        <dsp:cNvSpPr/>
      </dsp:nvSpPr>
      <dsp:spPr>
        <a:xfrm>
          <a:off x="3548284" y="490910"/>
          <a:ext cx="3548284" cy="4167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11430" rIns="64008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b="1" kern="1200" dirty="0">
              <a:solidFill>
                <a:srgbClr val="0070C0"/>
              </a:solidFill>
              <a:latin typeface="+mn-lt"/>
              <a:cs typeface="Calibri" panose="020F0502020204030204" pitchFamily="34" charset="0"/>
            </a:rPr>
            <a:t>SOIL EROSION INCIDENCE ASSESSMENT (USPED)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b="1" kern="1200" dirty="0">
              <a:latin typeface="+mn-lt"/>
              <a:cs typeface="Calibri" panose="020F0502020204030204" pitchFamily="34" charset="0"/>
            </a:rPr>
            <a:t>(</a:t>
          </a:r>
          <a:r>
            <a:rPr lang="it-IT" sz="900" b="1" kern="1200" dirty="0" err="1">
              <a:latin typeface="+mn-lt"/>
              <a:cs typeface="Calibri" panose="020F0502020204030204" pitchFamily="34" charset="0"/>
            </a:rPr>
            <a:t>municipal</a:t>
          </a:r>
          <a:r>
            <a:rPr lang="it-IT" sz="900" b="1" kern="1200" dirty="0">
              <a:latin typeface="+mn-lt"/>
              <a:cs typeface="Calibri" panose="020F0502020204030204" pitchFamily="34" charset="0"/>
            </a:rPr>
            <a:t> and </a:t>
          </a:r>
          <a:r>
            <a:rPr lang="it-IT" sz="900" b="1" kern="1200" dirty="0" err="1">
              <a:latin typeface="+mn-lt"/>
              <a:cs typeface="Calibri" panose="020F0502020204030204" pitchFamily="34" charset="0"/>
            </a:rPr>
            <a:t>regional</a:t>
          </a:r>
          <a:r>
            <a:rPr lang="it-IT" sz="900" b="1" kern="1200" dirty="0">
              <a:latin typeface="+mn-lt"/>
              <a:cs typeface="Calibri" panose="020F0502020204030204" pitchFamily="34" charset="0"/>
            </a:rPr>
            <a:t> scale);</a:t>
          </a:r>
          <a:endParaRPr lang="it-IT" sz="900" kern="1200" dirty="0">
            <a:latin typeface="+mn-lt"/>
          </a:endParaRPr>
        </a:p>
      </dsp:txBody>
      <dsp:txXfrm>
        <a:off x="3548284" y="490910"/>
        <a:ext cx="3548284" cy="4167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230AFB-B392-426E-8804-2EAE27C1C6FE}">
      <dsp:nvSpPr>
        <dsp:cNvPr id="0" name=""/>
        <dsp:cNvSpPr/>
      </dsp:nvSpPr>
      <dsp:spPr>
        <a:xfrm>
          <a:off x="1004" y="876708"/>
          <a:ext cx="2968865" cy="17126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100" b="1" kern="1200" dirty="0"/>
            <a:t>Land </a:t>
          </a:r>
          <a:r>
            <a:rPr lang="it-IT" sz="1100" b="1" kern="1200" dirty="0" err="1"/>
            <a:t>Values</a:t>
          </a:r>
          <a:r>
            <a:rPr lang="it-IT" sz="1100" b="1" kern="1200" dirty="0"/>
            <a:t> Trend </a:t>
          </a:r>
          <a:r>
            <a:rPr lang="it-IT" sz="1100" b="1" kern="1200" dirty="0" err="1"/>
            <a:t>Assessment</a:t>
          </a:r>
          <a:r>
            <a:rPr lang="it-IT" sz="1100" b="1" kern="1200" dirty="0"/>
            <a:t> (1980-2013)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100" b="1" kern="1200" dirty="0"/>
            <a:t>Productivity </a:t>
          </a:r>
          <a:r>
            <a:rPr lang="it-IT" sz="1100" b="1" kern="1200" dirty="0" err="1"/>
            <a:t>Values</a:t>
          </a:r>
          <a:r>
            <a:rPr lang="it-IT" sz="1100" b="1" kern="1200" dirty="0"/>
            <a:t>  Trends </a:t>
          </a:r>
          <a:r>
            <a:rPr lang="it-IT" sz="1100" b="1" kern="1200" dirty="0" err="1"/>
            <a:t>Assessment</a:t>
          </a:r>
          <a:r>
            <a:rPr lang="it-IT" sz="1100" b="1" kern="1200" dirty="0"/>
            <a:t> (1999-2013)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100" b="1" kern="1200" dirty="0" err="1"/>
            <a:t>Croplands</a:t>
          </a:r>
          <a:r>
            <a:rPr lang="it-IT" sz="1100" b="1" kern="1200" dirty="0"/>
            <a:t>: </a:t>
          </a:r>
          <a:r>
            <a:rPr lang="it-IT" sz="1100" b="1" kern="1200" dirty="0" err="1"/>
            <a:t>Average</a:t>
          </a:r>
          <a:r>
            <a:rPr lang="it-IT" sz="1100" b="1" kern="1200" dirty="0"/>
            <a:t> </a:t>
          </a:r>
          <a:r>
            <a:rPr lang="it-IT" sz="1100" b="1" kern="1200" dirty="0" err="1"/>
            <a:t>Agricultural</a:t>
          </a:r>
          <a:r>
            <a:rPr lang="it-IT" sz="1100" b="1" kern="1200" dirty="0"/>
            <a:t> Value</a:t>
          </a:r>
        </a:p>
        <a:p>
          <a:pPr marL="57150" lvl="1" indent="-57150" algn="ctr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050" i="1" kern="1200" dirty="0"/>
            <a:t> </a:t>
          </a:r>
          <a:r>
            <a:rPr lang="it-IT" sz="1050" i="1" kern="1200" dirty="0" err="1"/>
            <a:t>Arable</a:t>
          </a:r>
          <a:r>
            <a:rPr lang="it-IT" sz="1050" i="1" kern="1200" dirty="0"/>
            <a:t> </a:t>
          </a:r>
          <a:r>
            <a:rPr lang="it-IT" sz="1050" i="1" kern="1200" dirty="0" err="1"/>
            <a:t>cereals</a:t>
          </a:r>
          <a:r>
            <a:rPr lang="it-IT" sz="1050" i="1" kern="1200" dirty="0"/>
            <a:t> </a:t>
          </a:r>
          <a:r>
            <a:rPr lang="it-IT" sz="1050" i="1" kern="1200" dirty="0" err="1"/>
            <a:t>land</a:t>
          </a:r>
          <a:endParaRPr lang="it-IT" sz="1200" b="1" kern="1200" dirty="0"/>
        </a:p>
        <a:p>
          <a:pPr marL="57150" lvl="1" indent="-57150" algn="ctr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050" i="1" kern="1200" dirty="0"/>
            <a:t> </a:t>
          </a:r>
          <a:r>
            <a:rPr lang="it-IT" sz="1050" i="1" kern="1200" dirty="0" err="1"/>
            <a:t>Vineyards</a:t>
          </a:r>
          <a:endParaRPr lang="it-IT" sz="1050" i="1" kern="1200" dirty="0"/>
        </a:p>
        <a:p>
          <a:pPr marL="57150" lvl="1" indent="-57150" algn="ctr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050" i="1" kern="1200" dirty="0"/>
            <a:t> Olive-</a:t>
          </a:r>
          <a:r>
            <a:rPr lang="it-IT" sz="1050" i="1" kern="1200" dirty="0" err="1"/>
            <a:t>growing</a:t>
          </a:r>
          <a:r>
            <a:rPr lang="it-IT" sz="1050" i="1" kern="1200" dirty="0"/>
            <a:t> </a:t>
          </a:r>
          <a:r>
            <a:rPr lang="it-IT" sz="1050" i="1" kern="1200" dirty="0" err="1"/>
            <a:t>lands</a:t>
          </a:r>
          <a:r>
            <a:rPr lang="it-IT" sz="1050" i="1" kern="1200" dirty="0"/>
            <a:t> </a:t>
          </a:r>
        </a:p>
      </dsp:txBody>
      <dsp:txXfrm>
        <a:off x="40418" y="916122"/>
        <a:ext cx="2890037" cy="1266859"/>
      </dsp:txXfrm>
    </dsp:sp>
    <dsp:sp modelId="{0478BE6C-324D-459F-A332-CF6CCCA2AEFB}">
      <dsp:nvSpPr>
        <dsp:cNvPr id="0" name=""/>
        <dsp:cNvSpPr/>
      </dsp:nvSpPr>
      <dsp:spPr>
        <a:xfrm>
          <a:off x="1175827" y="351834"/>
          <a:ext cx="3408793" cy="3408793"/>
        </a:xfrm>
        <a:prstGeom prst="leftCircularArrow">
          <a:avLst>
            <a:gd name="adj1" fmla="val 713"/>
            <a:gd name="adj2" fmla="val 83000"/>
            <a:gd name="adj3" fmla="val 1655472"/>
            <a:gd name="adj4" fmla="val 8821451"/>
            <a:gd name="adj5" fmla="val 8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317C9D-B773-49AA-9164-4166366F24BA}">
      <dsp:nvSpPr>
        <dsp:cNvPr id="0" name=""/>
        <dsp:cNvSpPr/>
      </dsp:nvSpPr>
      <dsp:spPr>
        <a:xfrm>
          <a:off x="625909" y="2453934"/>
          <a:ext cx="1693173" cy="5156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8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7620" rIns="1143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600" kern="1200" dirty="0"/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 dirty="0"/>
            <a:t>PRODUCTIVITY AND CROPLANDS VALUES (1)</a:t>
          </a: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600" kern="1200" dirty="0"/>
        </a:p>
      </dsp:txBody>
      <dsp:txXfrm>
        <a:off x="641012" y="2469037"/>
        <a:ext cx="1662967" cy="485435"/>
      </dsp:txXfrm>
    </dsp:sp>
    <dsp:sp modelId="{65EA5D4A-C3BB-4EAC-8CEF-D0A9D53CA013}">
      <dsp:nvSpPr>
        <dsp:cNvPr id="0" name=""/>
        <dsp:cNvSpPr/>
      </dsp:nvSpPr>
      <dsp:spPr>
        <a:xfrm>
          <a:off x="3087717" y="1680691"/>
          <a:ext cx="2922605" cy="13353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100" b="1" kern="1200" dirty="0" err="1"/>
            <a:t>Soil</a:t>
          </a:r>
          <a:r>
            <a:rPr lang="it-IT" sz="1100" b="1" kern="1200" dirty="0"/>
            <a:t> </a:t>
          </a:r>
          <a:r>
            <a:rPr lang="it-IT" sz="1100" b="1" kern="1200" dirty="0" err="1"/>
            <a:t>Loss</a:t>
          </a:r>
          <a:r>
            <a:rPr lang="it-IT" sz="1100" b="1" kern="1200" dirty="0"/>
            <a:t> </a:t>
          </a:r>
          <a:r>
            <a:rPr lang="it-IT" sz="1100" b="1" kern="1200" dirty="0" err="1"/>
            <a:t>Assessment</a:t>
          </a:r>
          <a:r>
            <a:rPr lang="it-IT" sz="1100" b="1" kern="1200" dirty="0"/>
            <a:t> </a:t>
          </a:r>
          <a:r>
            <a:rPr lang="it-IT" sz="1100" kern="1200" dirty="0"/>
            <a:t>(USPED </a:t>
          </a:r>
          <a:r>
            <a:rPr lang="it-IT" sz="1100" kern="1200" dirty="0" err="1"/>
            <a:t>application</a:t>
          </a:r>
          <a:r>
            <a:rPr lang="it-IT" sz="1100" kern="1200" dirty="0"/>
            <a:t>, 2012)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100" b="1" kern="1200" dirty="0" err="1"/>
            <a:t>Potential</a:t>
          </a:r>
          <a:r>
            <a:rPr lang="it-IT" sz="1100" b="1" kern="1200" dirty="0"/>
            <a:t> </a:t>
          </a:r>
          <a:r>
            <a:rPr lang="it-IT" sz="1100" b="1" kern="1200" dirty="0" err="1"/>
            <a:t>eroded</a:t>
          </a:r>
          <a:r>
            <a:rPr lang="it-IT" sz="1100" b="1" kern="1200" dirty="0"/>
            <a:t> </a:t>
          </a:r>
          <a:r>
            <a:rPr lang="it-IT" sz="1100" b="1" kern="1200" dirty="0" err="1"/>
            <a:t>surface</a:t>
          </a:r>
          <a:r>
            <a:rPr lang="it-IT" sz="1100" b="1" kern="1200" dirty="0"/>
            <a:t> in relation to the </a:t>
          </a:r>
          <a:r>
            <a:rPr lang="it-IT" sz="1100" b="1" kern="1200" dirty="0" err="1"/>
            <a:t>three</a:t>
          </a:r>
          <a:r>
            <a:rPr lang="it-IT" sz="1100" b="1" kern="1200" dirty="0"/>
            <a:t> </a:t>
          </a:r>
          <a:r>
            <a:rPr lang="it-IT" sz="1100" b="1" kern="1200" dirty="0" err="1"/>
            <a:t>croplands</a:t>
          </a:r>
          <a:r>
            <a:rPr lang="it-IT" sz="1100" b="1" kern="1200" dirty="0"/>
            <a:t> </a:t>
          </a:r>
          <a:r>
            <a:rPr lang="it-IT" sz="1100" b="0" kern="1200" dirty="0"/>
            <a:t>(</a:t>
          </a:r>
          <a:r>
            <a:rPr lang="it-IT" sz="1100" b="0" kern="1200" dirty="0" err="1"/>
            <a:t>cereals</a:t>
          </a:r>
          <a:r>
            <a:rPr lang="it-IT" sz="1100" b="0" kern="1200" dirty="0"/>
            <a:t>, </a:t>
          </a:r>
          <a:r>
            <a:rPr lang="it-IT" sz="1100" b="0" kern="1200" dirty="0" err="1"/>
            <a:t>vineyards</a:t>
          </a:r>
          <a:r>
            <a:rPr lang="it-IT" sz="1100" b="0" kern="1200" dirty="0"/>
            <a:t>, olive </a:t>
          </a:r>
          <a:r>
            <a:rPr lang="it-IT" sz="1100" b="0" kern="1200" dirty="0" err="1"/>
            <a:t>trees</a:t>
          </a:r>
          <a:r>
            <a:rPr lang="it-IT" sz="1100" b="0" kern="1200" dirty="0"/>
            <a:t>)</a:t>
          </a:r>
        </a:p>
      </dsp:txBody>
      <dsp:txXfrm>
        <a:off x="3118446" y="1997557"/>
        <a:ext cx="2861147" cy="987711"/>
      </dsp:txXfrm>
    </dsp:sp>
    <dsp:sp modelId="{343CBEA7-219F-4D5B-97AD-0C25B7526D9B}">
      <dsp:nvSpPr>
        <dsp:cNvPr id="0" name=""/>
        <dsp:cNvSpPr/>
      </dsp:nvSpPr>
      <dsp:spPr>
        <a:xfrm>
          <a:off x="4236969" y="777419"/>
          <a:ext cx="3145018" cy="3145018"/>
        </a:xfrm>
        <a:prstGeom prst="circularArrow">
          <a:avLst>
            <a:gd name="adj1" fmla="val 773"/>
            <a:gd name="adj2" fmla="val 90080"/>
            <a:gd name="adj3" fmla="val 20352217"/>
            <a:gd name="adj4" fmla="val 13193319"/>
            <a:gd name="adj5" fmla="val 90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19C541-2D1A-4B11-8BD5-61468CD15050}">
      <dsp:nvSpPr>
        <dsp:cNvPr id="0" name=""/>
        <dsp:cNvSpPr/>
      </dsp:nvSpPr>
      <dsp:spPr>
        <a:xfrm>
          <a:off x="3577046" y="1358369"/>
          <a:ext cx="2092126" cy="654996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 dirty="0"/>
            <a:t>QUANTITATIVE GEOMORPHOLOGICAL ANALYSIS (2)</a:t>
          </a:r>
        </a:p>
      </dsp:txBody>
      <dsp:txXfrm>
        <a:off x="3596230" y="1377553"/>
        <a:ext cx="2053758" cy="616628"/>
      </dsp:txXfrm>
    </dsp:sp>
    <dsp:sp modelId="{8302BC71-5F2F-4133-B8BC-5AD833817F38}">
      <dsp:nvSpPr>
        <dsp:cNvPr id="0" name=""/>
        <dsp:cNvSpPr/>
      </dsp:nvSpPr>
      <dsp:spPr>
        <a:xfrm>
          <a:off x="6126076" y="1913810"/>
          <a:ext cx="2444513" cy="7398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100" kern="1200" dirty="0" err="1"/>
            <a:t>Potential</a:t>
          </a:r>
          <a:r>
            <a:rPr lang="it-IT" sz="1100" kern="1200" dirty="0"/>
            <a:t> </a:t>
          </a:r>
          <a:r>
            <a:rPr lang="it-IT" sz="1100" kern="1200" dirty="0" err="1"/>
            <a:t>Soil</a:t>
          </a:r>
          <a:r>
            <a:rPr lang="it-IT" sz="1100" kern="1200" dirty="0"/>
            <a:t> </a:t>
          </a:r>
          <a:r>
            <a:rPr lang="it-IT" sz="1100" kern="1200" dirty="0" err="1"/>
            <a:t>Loss</a:t>
          </a:r>
          <a:r>
            <a:rPr lang="it-IT" sz="1100" kern="1200" dirty="0"/>
            <a:t> </a:t>
          </a:r>
          <a:r>
            <a:rPr lang="it-IT" sz="1100" kern="1200" dirty="0" err="1"/>
            <a:t>Assessment</a:t>
          </a:r>
          <a:r>
            <a:rPr lang="it-IT" sz="1100" kern="1200" dirty="0"/>
            <a:t> Method (PESLAM, </a:t>
          </a:r>
          <a:r>
            <a:rPr lang="it-IT" sz="1100" kern="1200" dirty="0" err="1"/>
            <a:t>Dimotta</a:t>
          </a:r>
          <a:r>
            <a:rPr lang="it-IT" sz="1100" kern="1200" dirty="0"/>
            <a:t> et al., 2016)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it-IT" sz="700" kern="1200" dirty="0"/>
        </a:p>
      </dsp:txBody>
      <dsp:txXfrm>
        <a:off x="6143102" y="1930836"/>
        <a:ext cx="2410461" cy="547260"/>
      </dsp:txXfrm>
    </dsp:sp>
    <dsp:sp modelId="{1E96B88B-9928-4205-AA2A-4C3F559AB440}">
      <dsp:nvSpPr>
        <dsp:cNvPr id="0" name=""/>
        <dsp:cNvSpPr/>
      </dsp:nvSpPr>
      <dsp:spPr>
        <a:xfrm>
          <a:off x="6661699" y="2578717"/>
          <a:ext cx="1538323" cy="526445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 dirty="0"/>
            <a:t>ECONOMIC IMPACT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 dirty="0"/>
            <a:t>OF SOIL EROSION (3)</a:t>
          </a:r>
        </a:p>
      </dsp:txBody>
      <dsp:txXfrm>
        <a:off x="6677118" y="2594136"/>
        <a:ext cx="1507485" cy="49560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7FC7D4-BDD7-402C-83FD-8CA4DCAEBCE6}">
      <dsp:nvSpPr>
        <dsp:cNvPr id="0" name=""/>
        <dsp:cNvSpPr/>
      </dsp:nvSpPr>
      <dsp:spPr>
        <a:xfrm rot="2380768">
          <a:off x="2971337" y="3468845"/>
          <a:ext cx="874009" cy="51767"/>
        </a:xfrm>
        <a:custGeom>
          <a:avLst/>
          <a:gdLst/>
          <a:ahLst/>
          <a:cxnLst/>
          <a:rect l="0" t="0" r="0" b="0"/>
          <a:pathLst>
            <a:path>
              <a:moveTo>
                <a:pt x="0" y="25883"/>
              </a:moveTo>
              <a:lnTo>
                <a:pt x="874009" y="2588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740E83-1EE9-4E80-9D1F-34D15125CF22}">
      <dsp:nvSpPr>
        <dsp:cNvPr id="0" name=""/>
        <dsp:cNvSpPr/>
      </dsp:nvSpPr>
      <dsp:spPr>
        <a:xfrm rot="63765">
          <a:off x="3071937" y="2502796"/>
          <a:ext cx="849555" cy="51767"/>
        </a:xfrm>
        <a:custGeom>
          <a:avLst/>
          <a:gdLst/>
          <a:ahLst/>
          <a:cxnLst/>
          <a:rect l="0" t="0" r="0" b="0"/>
          <a:pathLst>
            <a:path>
              <a:moveTo>
                <a:pt x="0" y="25883"/>
              </a:moveTo>
              <a:lnTo>
                <a:pt x="849555" y="25883"/>
              </a:lnTo>
            </a:path>
          </a:pathLst>
        </a:custGeom>
        <a:noFill/>
        <a:ln w="1270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2A09F8-5981-4D7E-9276-46CAA5C05260}">
      <dsp:nvSpPr>
        <dsp:cNvPr id="0" name=""/>
        <dsp:cNvSpPr/>
      </dsp:nvSpPr>
      <dsp:spPr>
        <a:xfrm rot="19052059">
          <a:off x="2982945" y="1465635"/>
          <a:ext cx="679059" cy="51767"/>
        </a:xfrm>
        <a:custGeom>
          <a:avLst/>
          <a:gdLst/>
          <a:ahLst/>
          <a:cxnLst/>
          <a:rect l="0" t="0" r="0" b="0"/>
          <a:pathLst>
            <a:path>
              <a:moveTo>
                <a:pt x="0" y="25883"/>
              </a:moveTo>
              <a:lnTo>
                <a:pt x="679059" y="25883"/>
              </a:lnTo>
            </a:path>
          </a:pathLst>
        </a:custGeom>
        <a:noFill/>
        <a:ln w="12700" cap="flat" cmpd="sng" algn="ctr">
          <a:solidFill>
            <a:schemeClr val="accent3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23C96C-1CE2-48B6-8B98-41814EB0A225}">
      <dsp:nvSpPr>
        <dsp:cNvPr id="0" name=""/>
        <dsp:cNvSpPr/>
      </dsp:nvSpPr>
      <dsp:spPr>
        <a:xfrm>
          <a:off x="83716" y="1233451"/>
          <a:ext cx="3033116" cy="2635446"/>
        </a:xfrm>
        <a:prstGeom prst="flowChartProcess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845DD0-44F2-40DF-AA89-FAC870436254}">
      <dsp:nvSpPr>
        <dsp:cNvPr id="0" name=""/>
        <dsp:cNvSpPr/>
      </dsp:nvSpPr>
      <dsp:spPr>
        <a:xfrm>
          <a:off x="3340641" y="9979"/>
          <a:ext cx="1596381" cy="1468774"/>
        </a:xfrm>
        <a:prstGeom prst="ellipse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accent3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 dirty="0"/>
            <a:t>USPED METHOD APPLICATION</a:t>
          </a:r>
        </a:p>
      </dsp:txBody>
      <dsp:txXfrm>
        <a:off x="3574426" y="225076"/>
        <a:ext cx="1128811" cy="1038580"/>
      </dsp:txXfrm>
    </dsp:sp>
    <dsp:sp modelId="{5011B459-B14F-47F4-A238-1021D3E79A8C}">
      <dsp:nvSpPr>
        <dsp:cNvPr id="0" name=""/>
        <dsp:cNvSpPr/>
      </dsp:nvSpPr>
      <dsp:spPr>
        <a:xfrm>
          <a:off x="4924391" y="9979"/>
          <a:ext cx="2394572" cy="14687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200" b="1" kern="1200" dirty="0" err="1">
              <a:solidFill>
                <a:schemeClr val="accent4">
                  <a:lumMod val="75000"/>
                </a:schemeClr>
              </a:solidFill>
            </a:rPr>
            <a:t>Potential</a:t>
          </a:r>
          <a:r>
            <a:rPr lang="it-IT" sz="1200" b="1" kern="1200" dirty="0">
              <a:solidFill>
                <a:schemeClr val="accent4">
                  <a:lumMod val="75000"/>
                </a:schemeClr>
              </a:solidFill>
            </a:rPr>
            <a:t> </a:t>
          </a:r>
          <a:r>
            <a:rPr lang="it-IT" sz="1200" b="1" kern="1200" dirty="0" err="1">
              <a:solidFill>
                <a:schemeClr val="accent4">
                  <a:lumMod val="75000"/>
                </a:schemeClr>
              </a:solidFill>
            </a:rPr>
            <a:t>Soil</a:t>
          </a:r>
          <a:r>
            <a:rPr lang="it-IT" sz="1200" b="1" kern="1200" dirty="0">
              <a:solidFill>
                <a:schemeClr val="accent4">
                  <a:lumMod val="75000"/>
                </a:schemeClr>
              </a:solidFill>
            </a:rPr>
            <a:t> </a:t>
          </a:r>
          <a:r>
            <a:rPr lang="it-IT" sz="1200" b="1" kern="1200" dirty="0" err="1">
              <a:solidFill>
                <a:schemeClr val="accent4">
                  <a:lumMod val="75000"/>
                </a:schemeClr>
              </a:solidFill>
            </a:rPr>
            <a:t>Loss</a:t>
          </a:r>
          <a:r>
            <a:rPr lang="it-IT" sz="1200" b="1" kern="1200" dirty="0">
              <a:solidFill>
                <a:schemeClr val="accent4">
                  <a:lumMod val="75000"/>
                </a:schemeClr>
              </a:solidFill>
            </a:rPr>
            <a:t> by </a:t>
          </a:r>
          <a:r>
            <a:rPr lang="it-IT" sz="1200" b="1" kern="1200" dirty="0" err="1">
              <a:solidFill>
                <a:schemeClr val="accent4">
                  <a:lumMod val="75000"/>
                </a:schemeClr>
              </a:solidFill>
            </a:rPr>
            <a:t>erosion</a:t>
          </a:r>
          <a:r>
            <a:rPr lang="it-IT" sz="1200" b="1" kern="1200" dirty="0">
              <a:solidFill>
                <a:schemeClr val="accent4">
                  <a:lumMod val="75000"/>
                </a:schemeClr>
              </a:solidFill>
            </a:rPr>
            <a:t> </a:t>
          </a:r>
          <a:r>
            <a:rPr lang="it-IT" sz="1200" b="1" kern="1200" dirty="0" err="1">
              <a:solidFill>
                <a:schemeClr val="accent4">
                  <a:lumMod val="75000"/>
                </a:schemeClr>
              </a:solidFill>
            </a:rPr>
            <a:t>affecting</a:t>
          </a:r>
          <a:r>
            <a:rPr lang="it-IT" sz="1200" b="1" kern="1200" dirty="0">
              <a:solidFill>
                <a:schemeClr val="accent4">
                  <a:lumMod val="75000"/>
                </a:schemeClr>
              </a:solidFill>
            </a:rPr>
            <a:t> the </a:t>
          </a:r>
          <a:r>
            <a:rPr lang="it-IT" sz="1200" b="1" kern="1200" dirty="0" err="1">
              <a:solidFill>
                <a:schemeClr val="accent4">
                  <a:lumMod val="75000"/>
                </a:schemeClr>
              </a:solidFill>
            </a:rPr>
            <a:t>arable</a:t>
          </a:r>
          <a:r>
            <a:rPr lang="it-IT" sz="1200" b="1" kern="1200" dirty="0">
              <a:solidFill>
                <a:schemeClr val="accent4">
                  <a:lumMod val="75000"/>
                </a:schemeClr>
              </a:solidFill>
            </a:rPr>
            <a:t> </a:t>
          </a:r>
          <a:r>
            <a:rPr lang="it-IT" sz="1200" b="1" kern="1200" dirty="0" err="1">
              <a:solidFill>
                <a:schemeClr val="accent4">
                  <a:lumMod val="75000"/>
                </a:schemeClr>
              </a:solidFill>
            </a:rPr>
            <a:t>lands</a:t>
          </a:r>
          <a:r>
            <a:rPr lang="it-IT" sz="1200" b="1" kern="1200" dirty="0">
              <a:solidFill>
                <a:schemeClr val="accent4">
                  <a:lumMod val="75000"/>
                </a:schemeClr>
              </a:solidFill>
            </a:rPr>
            <a:t> </a:t>
          </a:r>
        </a:p>
      </dsp:txBody>
      <dsp:txXfrm>
        <a:off x="4924391" y="9979"/>
        <a:ext cx="2394572" cy="1468774"/>
      </dsp:txXfrm>
    </dsp:sp>
    <dsp:sp modelId="{83D049CE-5154-43D8-B518-409B5B908FFD}">
      <dsp:nvSpPr>
        <dsp:cNvPr id="0" name=""/>
        <dsp:cNvSpPr/>
      </dsp:nvSpPr>
      <dsp:spPr>
        <a:xfrm>
          <a:off x="3921263" y="1816397"/>
          <a:ext cx="1577639" cy="1469582"/>
        </a:xfrm>
        <a:prstGeom prst="ellipse">
          <a:avLst/>
        </a:prstGeom>
        <a:solidFill>
          <a:schemeClr val="accent4"/>
        </a:solidFill>
        <a:ln w="12700" cap="flat" cmpd="sng" algn="ctr">
          <a:solidFill>
            <a:schemeClr val="accent4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 dirty="0"/>
            <a:t>INCIDENCE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 dirty="0"/>
            <a:t>OF SOIL EROSION</a:t>
          </a:r>
        </a:p>
      </dsp:txBody>
      <dsp:txXfrm>
        <a:off x="4152303" y="2031612"/>
        <a:ext cx="1115559" cy="1039152"/>
      </dsp:txXfrm>
    </dsp:sp>
    <dsp:sp modelId="{F2663CCA-5261-4F57-B51C-800DBDB75304}">
      <dsp:nvSpPr>
        <dsp:cNvPr id="0" name=""/>
        <dsp:cNvSpPr/>
      </dsp:nvSpPr>
      <dsp:spPr>
        <a:xfrm>
          <a:off x="5509698" y="1816397"/>
          <a:ext cx="2366459" cy="14695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200" b="1" kern="1200" dirty="0" err="1">
              <a:solidFill>
                <a:schemeClr val="tx2"/>
              </a:solidFill>
            </a:rPr>
            <a:t>Function</a:t>
          </a:r>
          <a:r>
            <a:rPr lang="it-IT" sz="1200" b="1" kern="1200" dirty="0">
              <a:solidFill>
                <a:schemeClr val="tx2"/>
              </a:solidFill>
            </a:rPr>
            <a:t> </a:t>
          </a:r>
          <a:r>
            <a:rPr lang="it-IT" sz="1200" b="1" kern="1200" dirty="0" err="1">
              <a:solidFill>
                <a:schemeClr val="tx2"/>
              </a:solidFill>
            </a:rPr>
            <a:t>correlation</a:t>
          </a:r>
          <a:r>
            <a:rPr lang="it-IT" sz="1200" b="1" kern="1200" dirty="0">
              <a:solidFill>
                <a:schemeClr val="tx2"/>
              </a:solidFill>
            </a:rPr>
            <a:t> </a:t>
          </a:r>
          <a:r>
            <a:rPr lang="it-IT" sz="1200" b="1" kern="1200" dirty="0" err="1">
              <a:solidFill>
                <a:schemeClr val="tx2"/>
              </a:solidFill>
            </a:rPr>
            <a:t>among</a:t>
          </a:r>
          <a:r>
            <a:rPr lang="it-IT" sz="1200" b="1" kern="1200" dirty="0">
              <a:solidFill>
                <a:schemeClr val="tx2"/>
              </a:solidFill>
            </a:rPr>
            <a:t> </a:t>
          </a:r>
          <a:r>
            <a:rPr lang="it-IT" sz="1200" b="1" kern="1200" dirty="0" err="1">
              <a:solidFill>
                <a:schemeClr val="tx2"/>
              </a:solidFill>
            </a:rPr>
            <a:t>soil</a:t>
          </a:r>
          <a:r>
            <a:rPr lang="it-IT" sz="1200" b="1" kern="1200" dirty="0">
              <a:solidFill>
                <a:schemeClr val="tx2"/>
              </a:solidFill>
            </a:rPr>
            <a:t> </a:t>
          </a:r>
          <a:r>
            <a:rPr lang="it-IT" sz="1200" b="1" kern="1200" dirty="0" err="1">
              <a:solidFill>
                <a:schemeClr val="tx2"/>
              </a:solidFill>
            </a:rPr>
            <a:t>types</a:t>
          </a:r>
          <a:r>
            <a:rPr lang="it-IT" sz="1200" b="1" kern="1200" dirty="0">
              <a:solidFill>
                <a:schemeClr val="tx2"/>
              </a:solidFill>
            </a:rPr>
            <a:t> – Land Use – CaCO3 (%) – </a:t>
          </a:r>
          <a:r>
            <a:rPr lang="it-IT" sz="1200" b="1" kern="1200" dirty="0" err="1">
              <a:solidFill>
                <a:schemeClr val="tx2"/>
              </a:solidFill>
            </a:rPr>
            <a:t>soil</a:t>
          </a:r>
          <a:r>
            <a:rPr lang="it-IT" sz="1200" b="1" kern="1200" dirty="0">
              <a:solidFill>
                <a:schemeClr val="tx2"/>
              </a:solidFill>
            </a:rPr>
            <a:t> </a:t>
          </a:r>
          <a:r>
            <a:rPr lang="it-IT" sz="1200" b="1" kern="1200" dirty="0" err="1">
              <a:solidFill>
                <a:schemeClr val="tx2"/>
              </a:solidFill>
            </a:rPr>
            <a:t>organic</a:t>
          </a:r>
          <a:r>
            <a:rPr lang="it-IT" sz="1200" b="1" kern="1200" dirty="0">
              <a:solidFill>
                <a:schemeClr val="tx2"/>
              </a:solidFill>
            </a:rPr>
            <a:t> </a:t>
          </a:r>
          <a:r>
            <a:rPr lang="it-IT" sz="1200" b="1" kern="1200" dirty="0" err="1">
              <a:solidFill>
                <a:schemeClr val="tx2"/>
              </a:solidFill>
            </a:rPr>
            <a:t>matter</a:t>
          </a:r>
          <a:r>
            <a:rPr lang="it-IT" sz="1200" b="1" kern="1200" dirty="0">
              <a:solidFill>
                <a:schemeClr val="tx2"/>
              </a:solidFill>
            </a:rPr>
            <a:t> (SOM, %)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200" b="1" kern="1200" dirty="0" err="1">
              <a:solidFill>
                <a:srgbClr val="FF6600"/>
              </a:solidFill>
            </a:rPr>
            <a:t>Soil</a:t>
          </a:r>
          <a:r>
            <a:rPr lang="it-IT" sz="1200" b="1" kern="1200" dirty="0">
              <a:solidFill>
                <a:srgbClr val="FF6600"/>
              </a:solidFill>
            </a:rPr>
            <a:t> </a:t>
          </a:r>
          <a:r>
            <a:rPr lang="it-IT" sz="1200" b="1" kern="1200" dirty="0" err="1">
              <a:solidFill>
                <a:srgbClr val="FF6600"/>
              </a:solidFill>
            </a:rPr>
            <a:t>erosion-exposed</a:t>
          </a:r>
          <a:r>
            <a:rPr lang="it-IT" sz="1200" b="1" kern="1200" dirty="0">
              <a:solidFill>
                <a:srgbClr val="FF6600"/>
              </a:solidFill>
            </a:rPr>
            <a:t> </a:t>
          </a:r>
          <a:r>
            <a:rPr lang="it-IT" sz="1200" b="1" kern="1200" dirty="0" err="1">
              <a:solidFill>
                <a:srgbClr val="FF6600"/>
              </a:solidFill>
            </a:rPr>
            <a:t>areas</a:t>
          </a:r>
          <a:r>
            <a:rPr lang="it-IT" sz="1200" b="1" kern="1200" dirty="0">
              <a:solidFill>
                <a:srgbClr val="FF6600"/>
              </a:solidFill>
            </a:rPr>
            <a:t> in f(</a:t>
          </a:r>
          <a:r>
            <a:rPr lang="it-IT" sz="1200" b="1" i="1" kern="1200" dirty="0">
              <a:solidFill>
                <a:srgbClr val="FF6600"/>
              </a:solidFill>
            </a:rPr>
            <a:t>SOM, CaCO3, Land Use</a:t>
          </a:r>
          <a:r>
            <a:rPr lang="it-IT" sz="1200" b="1" kern="1200" dirty="0">
              <a:solidFill>
                <a:srgbClr val="FF6600"/>
              </a:solidFill>
            </a:rPr>
            <a:t>)</a:t>
          </a:r>
        </a:p>
      </dsp:txBody>
      <dsp:txXfrm>
        <a:off x="5509698" y="1816397"/>
        <a:ext cx="2366459" cy="1469582"/>
      </dsp:txXfrm>
    </dsp:sp>
    <dsp:sp modelId="{F7A19A69-03C4-40BC-978C-22ADF83E53B8}">
      <dsp:nvSpPr>
        <dsp:cNvPr id="0" name=""/>
        <dsp:cNvSpPr/>
      </dsp:nvSpPr>
      <dsp:spPr>
        <a:xfrm>
          <a:off x="3553332" y="3481241"/>
          <a:ext cx="1643925" cy="1631367"/>
        </a:xfrm>
        <a:prstGeom prst="ellips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accent1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 dirty="0"/>
            <a:t>ENVIRONMENTAL EVALUATION AND A POSSIBLE MITIGATION STRATEGY</a:t>
          </a:r>
        </a:p>
      </dsp:txBody>
      <dsp:txXfrm>
        <a:off x="3794079" y="3720149"/>
        <a:ext cx="1162431" cy="1153551"/>
      </dsp:txXfrm>
    </dsp:sp>
    <dsp:sp modelId="{26ED1E54-96EC-434F-9782-9F921D6B4DB5}">
      <dsp:nvSpPr>
        <dsp:cNvPr id="0" name=""/>
        <dsp:cNvSpPr/>
      </dsp:nvSpPr>
      <dsp:spPr>
        <a:xfrm>
          <a:off x="5125196" y="3481241"/>
          <a:ext cx="2465888" cy="1631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200" b="1" kern="1200" dirty="0">
              <a:solidFill>
                <a:schemeClr val="accent1">
                  <a:lumMod val="50000"/>
                </a:schemeClr>
              </a:solidFill>
            </a:rPr>
            <a:t>Land Use Management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200" b="1" kern="1200" dirty="0" err="1">
              <a:solidFill>
                <a:schemeClr val="accent4">
                  <a:lumMod val="50000"/>
                </a:schemeClr>
              </a:solidFill>
            </a:rPr>
            <a:t>Soil</a:t>
          </a:r>
          <a:r>
            <a:rPr lang="it-IT" sz="1200" b="1" kern="1200" dirty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it-IT" sz="1200" b="1" kern="1200" dirty="0" err="1">
              <a:solidFill>
                <a:schemeClr val="accent4">
                  <a:lumMod val="50000"/>
                </a:schemeClr>
              </a:solidFill>
            </a:rPr>
            <a:t>Resilience</a:t>
          </a:r>
          <a:r>
            <a:rPr lang="it-IT" sz="1200" b="1" kern="1200" dirty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it-IT" sz="1200" b="1" kern="1200" dirty="0" err="1">
              <a:solidFill>
                <a:schemeClr val="accent4">
                  <a:lumMod val="50000"/>
                </a:schemeClr>
              </a:solidFill>
            </a:rPr>
            <a:t>Approach</a:t>
          </a:r>
          <a:r>
            <a:rPr lang="it-IT" sz="1200" b="1" kern="1200" dirty="0">
              <a:solidFill>
                <a:schemeClr val="accent4">
                  <a:lumMod val="50000"/>
                </a:schemeClr>
              </a:solidFill>
            </a:rPr>
            <a:t> = </a:t>
          </a:r>
          <a:r>
            <a:rPr lang="it-IT" sz="1200" b="1" kern="1200" dirty="0" err="1">
              <a:solidFill>
                <a:schemeClr val="accent4">
                  <a:lumMod val="50000"/>
                </a:schemeClr>
              </a:solidFill>
            </a:rPr>
            <a:t>Sustainable</a:t>
          </a:r>
          <a:r>
            <a:rPr lang="it-IT" sz="1200" b="1" kern="1200" dirty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it-IT" sz="1200" b="1" kern="1200" dirty="0" err="1">
              <a:solidFill>
                <a:schemeClr val="accent4">
                  <a:lumMod val="50000"/>
                </a:schemeClr>
              </a:solidFill>
            </a:rPr>
            <a:t>Mitigation</a:t>
          </a:r>
          <a:r>
            <a:rPr lang="it-IT" sz="1200" b="1" kern="1200" dirty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it-IT" sz="1200" b="1" kern="1200" dirty="0" err="1">
              <a:solidFill>
                <a:schemeClr val="accent4">
                  <a:lumMod val="50000"/>
                </a:schemeClr>
              </a:solidFill>
            </a:rPr>
            <a:t>Strategy</a:t>
          </a:r>
          <a:r>
            <a:rPr lang="it-IT" sz="1200" b="1" kern="1200" dirty="0">
              <a:solidFill>
                <a:schemeClr val="accent4">
                  <a:lumMod val="50000"/>
                </a:schemeClr>
              </a:solidFill>
            </a:rPr>
            <a:t>: </a:t>
          </a:r>
          <a:r>
            <a:rPr lang="it-IT" sz="1200" b="1" i="1" kern="1200" dirty="0" err="1">
              <a:solidFill>
                <a:schemeClr val="accent4">
                  <a:lumMod val="50000"/>
                </a:schemeClr>
              </a:solidFill>
            </a:rPr>
            <a:t>Resilience</a:t>
          </a:r>
          <a:r>
            <a:rPr lang="it-IT" sz="1200" b="1" i="1" kern="1200" dirty="0">
              <a:solidFill>
                <a:schemeClr val="accent4">
                  <a:lumMod val="50000"/>
                </a:schemeClr>
              </a:solidFill>
            </a:rPr>
            <a:t> | </a:t>
          </a:r>
          <a:r>
            <a:rPr lang="it-IT" sz="1200" b="1" i="1" kern="1200" dirty="0" err="1">
              <a:solidFill>
                <a:schemeClr val="accent4">
                  <a:lumMod val="50000"/>
                </a:schemeClr>
              </a:solidFill>
            </a:rPr>
            <a:t>Restoration</a:t>
          </a:r>
          <a:r>
            <a:rPr lang="it-IT" sz="1200" b="1" i="1" kern="1200" dirty="0">
              <a:solidFill>
                <a:schemeClr val="accent4">
                  <a:lumMod val="50000"/>
                </a:schemeClr>
              </a:solidFill>
            </a:rPr>
            <a:t> | </a:t>
          </a:r>
          <a:r>
            <a:rPr lang="it-IT" sz="1200" b="1" i="1" kern="1200" dirty="0" err="1">
              <a:solidFill>
                <a:schemeClr val="accent4">
                  <a:lumMod val="50000"/>
                </a:schemeClr>
              </a:solidFill>
            </a:rPr>
            <a:t>Rehabilitation</a:t>
          </a:r>
          <a:r>
            <a:rPr lang="it-IT" sz="1200" b="1" i="1" kern="1200" dirty="0">
              <a:solidFill>
                <a:schemeClr val="accent4">
                  <a:lumMod val="50000"/>
                </a:schemeClr>
              </a:solidFill>
            </a:rPr>
            <a:t>   </a:t>
          </a:r>
        </a:p>
      </dsp:txBody>
      <dsp:txXfrm>
        <a:off x="5125196" y="3481241"/>
        <a:ext cx="2465888" cy="163136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C7C583-D9F2-4D36-8376-6459F73E44B6}">
      <dsp:nvSpPr>
        <dsp:cNvPr id="0" name=""/>
        <dsp:cNvSpPr/>
      </dsp:nvSpPr>
      <dsp:spPr>
        <a:xfrm>
          <a:off x="1588481" y="171"/>
          <a:ext cx="2382722" cy="668731"/>
        </a:xfrm>
        <a:prstGeom prst="rightArrow">
          <a:avLst>
            <a:gd name="adj1" fmla="val 75000"/>
            <a:gd name="adj2" fmla="val 50000"/>
          </a:avLst>
        </a:prstGeom>
        <a:gradFill flip="none" rotWithShape="0">
          <a:gsLst>
            <a:gs pos="0">
              <a:srgbClr val="FF7C80">
                <a:shade val="30000"/>
                <a:satMod val="115000"/>
              </a:srgbClr>
            </a:gs>
            <a:gs pos="50000">
              <a:srgbClr val="FF7C80">
                <a:shade val="67500"/>
                <a:satMod val="115000"/>
              </a:srgbClr>
            </a:gs>
            <a:gs pos="100000">
              <a:srgbClr val="FF7C80">
                <a:shade val="100000"/>
                <a:satMod val="115000"/>
              </a:srgbClr>
            </a:gs>
          </a:gsLst>
          <a:lin ang="10800000" scaled="1"/>
          <a:tileRect/>
        </a:gradFill>
        <a:ln w="28575" cap="flat" cmpd="sng" algn="ctr">
          <a:solidFill>
            <a:srgbClr val="C00000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5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orbel" panose="020B0503020204020204"/>
              <a:ea typeface="+mn-ea"/>
              <a:cs typeface="+mn-cs"/>
            </a:rPr>
            <a:t>Potenza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5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orbel" panose="020B0503020204020204"/>
              <a:ea typeface="+mn-ea"/>
              <a:cs typeface="+mn-cs"/>
            </a:rPr>
            <a:t>25515.03 ha</a:t>
          </a:r>
        </a:p>
      </dsp:txBody>
      <dsp:txXfrm>
        <a:off x="1588481" y="83762"/>
        <a:ext cx="2131948" cy="501549"/>
      </dsp:txXfrm>
    </dsp:sp>
    <dsp:sp modelId="{C3E84EFE-6384-4641-99ED-617CD2AC676C}">
      <dsp:nvSpPr>
        <dsp:cNvPr id="0" name=""/>
        <dsp:cNvSpPr/>
      </dsp:nvSpPr>
      <dsp:spPr>
        <a:xfrm>
          <a:off x="0" y="17438"/>
          <a:ext cx="1588481" cy="668731"/>
        </a:xfrm>
        <a:prstGeom prst="roundRect">
          <a:avLst/>
        </a:prstGeom>
        <a:gradFill flip="none" rotWithShape="0">
          <a:gsLst>
            <a:gs pos="50000">
              <a:srgbClr val="FF5050">
                <a:shade val="67500"/>
                <a:satMod val="115000"/>
                <a:alpha val="86000"/>
              </a:srgbClr>
            </a:gs>
            <a:gs pos="100000">
              <a:srgbClr val="FF5050">
                <a:shade val="100000"/>
                <a:satMod val="115000"/>
              </a:srgbClr>
            </a:gs>
          </a:gsLst>
          <a:lin ang="0" scaled="1"/>
          <a:tileRect/>
        </a:gradFill>
        <a:ln w="28575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u="none" kern="1200" dirty="0">
              <a:solidFill>
                <a:sysClr val="window" lastClr="FFFFFF"/>
              </a:solidFill>
              <a:effectLst/>
              <a:latin typeface="Corbel" panose="020B0503020204020204"/>
              <a:ea typeface="+mn-ea"/>
              <a:cs typeface="+mn-cs"/>
            </a:rPr>
            <a:t>THE MOST SOIL EROSION-EXPOSED MUNICIPALITY…</a:t>
          </a:r>
        </a:p>
      </dsp:txBody>
      <dsp:txXfrm>
        <a:off x="32645" y="50083"/>
        <a:ext cx="1523191" cy="603441"/>
      </dsp:txXfrm>
    </dsp:sp>
    <dsp:sp modelId="{9E50455B-6FEF-4588-B1B2-0F09D02BDBF2}">
      <dsp:nvSpPr>
        <dsp:cNvPr id="0" name=""/>
        <dsp:cNvSpPr/>
      </dsp:nvSpPr>
      <dsp:spPr>
        <a:xfrm>
          <a:off x="1588481" y="735776"/>
          <a:ext cx="2382722" cy="668731"/>
        </a:xfrm>
        <a:prstGeom prst="rightArrow">
          <a:avLst>
            <a:gd name="adj1" fmla="val 75000"/>
            <a:gd name="adj2" fmla="val 50000"/>
          </a:avLst>
        </a:prstGeom>
        <a:gradFill flip="none" rotWithShape="0">
          <a:gsLst>
            <a:gs pos="0">
              <a:srgbClr val="FFC000"/>
            </a:gs>
            <a:gs pos="0">
              <a:srgbClr val="F4DE3A">
                <a:lumMod val="60000"/>
                <a:lumOff val="40000"/>
              </a:srgbClr>
            </a:gs>
            <a:gs pos="100000">
              <a:srgbClr val="F4DE3A">
                <a:lumMod val="20000"/>
                <a:lumOff val="80000"/>
                <a:shade val="100000"/>
                <a:satMod val="115000"/>
              </a:srgbClr>
            </a:gs>
          </a:gsLst>
          <a:lin ang="10800000" scaled="1"/>
          <a:tileRect/>
        </a:gradFill>
        <a:ln w="28575" cap="flat" cmpd="sng" algn="ctr">
          <a:solidFill>
            <a:srgbClr val="FFC000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500" b="1" kern="1200" dirty="0">
              <a:solidFill>
                <a:srgbClr val="FCB11C">
                  <a:lumMod val="50000"/>
                </a:srgbClr>
              </a:solidFill>
              <a:latin typeface="Corbel" panose="020B0503020204020204"/>
              <a:ea typeface="+mn-ea"/>
              <a:cs typeface="+mn-cs"/>
            </a:rPr>
            <a:t>Maratea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500" kern="1200" dirty="0">
              <a:solidFill>
                <a:srgbClr val="FCB11C">
                  <a:lumMod val="50000"/>
                </a:srgbClr>
              </a:solidFill>
              <a:latin typeface="Corbel" panose="020B0503020204020204"/>
              <a:ea typeface="+mn-ea"/>
              <a:cs typeface="+mn-cs"/>
            </a:rPr>
            <a:t>32.90 ha</a:t>
          </a:r>
        </a:p>
      </dsp:txBody>
      <dsp:txXfrm>
        <a:off x="1588481" y="819367"/>
        <a:ext cx="2131948" cy="501549"/>
      </dsp:txXfrm>
    </dsp:sp>
    <dsp:sp modelId="{76738E50-3477-4342-B4CA-7249087AD37C}">
      <dsp:nvSpPr>
        <dsp:cNvPr id="0" name=""/>
        <dsp:cNvSpPr/>
      </dsp:nvSpPr>
      <dsp:spPr>
        <a:xfrm>
          <a:off x="0" y="735776"/>
          <a:ext cx="1588481" cy="668731"/>
        </a:xfrm>
        <a:prstGeom prst="roundRect">
          <a:avLst/>
        </a:prstGeom>
        <a:gradFill flip="none" rotWithShape="0">
          <a:gsLst>
            <a:gs pos="0">
              <a:srgbClr val="F4DE3A">
                <a:lumMod val="20000"/>
                <a:lumOff val="80000"/>
                <a:shade val="30000"/>
                <a:satMod val="115000"/>
              </a:srgbClr>
            </a:gs>
            <a:gs pos="0">
              <a:srgbClr val="F4DE3A">
                <a:lumMod val="60000"/>
                <a:lumOff val="40000"/>
              </a:srgbClr>
            </a:gs>
            <a:gs pos="100000">
              <a:srgbClr val="F4DE3A">
                <a:lumMod val="20000"/>
                <a:lumOff val="80000"/>
                <a:shade val="100000"/>
                <a:satMod val="115000"/>
              </a:srgbClr>
            </a:gs>
          </a:gsLst>
          <a:lin ang="13500000" scaled="1"/>
          <a:tileRect/>
        </a:gradFill>
        <a:ln w="28575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 dirty="0">
              <a:solidFill>
                <a:srgbClr val="FCB11C">
                  <a:lumMod val="50000"/>
                </a:srgbClr>
              </a:solidFill>
              <a:effectLst/>
              <a:latin typeface="Corbel" panose="020B0503020204020204"/>
              <a:ea typeface="+mn-ea"/>
              <a:cs typeface="+mn-cs"/>
            </a:rPr>
            <a:t>THE LESS SOIL EROSION-EXPOSED MUNICIPALITY</a:t>
          </a:r>
        </a:p>
      </dsp:txBody>
      <dsp:txXfrm>
        <a:off x="32645" y="768421"/>
        <a:ext cx="1523191" cy="60344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AD57F4-E92A-4445-AC20-16C806700AEA}">
      <dsp:nvSpPr>
        <dsp:cNvPr id="0" name=""/>
        <dsp:cNvSpPr/>
      </dsp:nvSpPr>
      <dsp:spPr>
        <a:xfrm>
          <a:off x="1265648" y="867163"/>
          <a:ext cx="2370311" cy="1580997"/>
        </a:xfrm>
        <a:prstGeom prst="rect">
          <a:avLst/>
        </a:prstGeom>
        <a:solidFill>
          <a:schemeClr val="accent3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>
              <a:effectLst/>
              <a:latin typeface="Calibri" panose="020F0502020204030204" pitchFamily="34" charset="0"/>
              <a:cs typeface="Calibri" panose="020F0502020204030204" pitchFamily="34" charset="0"/>
            </a:rPr>
            <a:t>Global </a:t>
          </a:r>
          <a:r>
            <a:rPr lang="it-IT" sz="1400" b="1" kern="1200" dirty="0" err="1">
              <a:effectLst/>
              <a:latin typeface="Calibri" panose="020F0502020204030204" pitchFamily="34" charset="0"/>
              <a:cs typeface="Calibri" panose="020F0502020204030204" pitchFamily="34" charset="0"/>
            </a:rPr>
            <a:t>distribution</a:t>
          </a:r>
          <a:r>
            <a:rPr lang="it-IT" sz="1400" b="1" kern="1200" dirty="0">
              <a:effectLst/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>
              <a:effectLst/>
              <a:latin typeface="Calibri" panose="020F0502020204030204" pitchFamily="34" charset="0"/>
              <a:cs typeface="Calibri" panose="020F0502020204030204" pitchFamily="34" charset="0"/>
            </a:rPr>
            <a:t>from 1936 to 2016</a:t>
          </a:r>
        </a:p>
      </dsp:txBody>
      <dsp:txXfrm>
        <a:off x="1644898" y="867163"/>
        <a:ext cx="1991061" cy="1580997"/>
      </dsp:txXfrm>
    </dsp:sp>
    <dsp:sp modelId="{E47C0037-889D-4C83-A44F-C6F3B8B74D0D}">
      <dsp:nvSpPr>
        <dsp:cNvPr id="0" name=""/>
        <dsp:cNvSpPr/>
      </dsp:nvSpPr>
      <dsp:spPr>
        <a:xfrm>
          <a:off x="1265648" y="2448161"/>
          <a:ext cx="2370311" cy="1914430"/>
        </a:xfrm>
        <a:prstGeom prst="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>
              <a:effectLst/>
              <a:latin typeface="Calibri" panose="020F0502020204030204" pitchFamily="34" charset="0"/>
              <a:cs typeface="Calibri" panose="020F0502020204030204" pitchFamily="34" charset="0"/>
            </a:rPr>
            <a:t>Model </a:t>
          </a:r>
          <a:r>
            <a:rPr lang="it-IT" sz="1400" b="1" kern="1200" dirty="0" err="1">
              <a:effectLst/>
              <a:latin typeface="Calibri" panose="020F0502020204030204" pitchFamily="34" charset="0"/>
              <a:cs typeface="Calibri" panose="020F0502020204030204" pitchFamily="34" charset="0"/>
            </a:rPr>
            <a:t>Typologies</a:t>
          </a:r>
          <a:r>
            <a:rPr lang="it-IT" sz="1400" b="1" kern="1200" dirty="0">
              <a:effectLst/>
              <a:latin typeface="Calibri" panose="020F0502020204030204" pitchFamily="34" charset="0"/>
              <a:cs typeface="Calibri" panose="020F0502020204030204" pitchFamily="34" charset="0"/>
            </a:rPr>
            <a:t> (6):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i="1" kern="1200" dirty="0" err="1">
              <a:effectLst/>
              <a:latin typeface="Calibri" panose="020F0502020204030204" pitchFamily="34" charset="0"/>
              <a:cs typeface="Calibri" panose="020F0502020204030204" pitchFamily="34" charset="0"/>
            </a:rPr>
            <a:t>Conceptual</a:t>
          </a:r>
          <a:endParaRPr lang="it-IT" sz="1200" b="1" i="1" kern="1200" dirty="0">
            <a:effectLst/>
            <a:latin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i="1" kern="1200" dirty="0" err="1">
              <a:effectLst/>
              <a:latin typeface="Calibri" panose="020F0502020204030204" pitchFamily="34" charset="0"/>
              <a:cs typeface="Calibri" panose="020F0502020204030204" pitchFamily="34" charset="0"/>
            </a:rPr>
            <a:t>Empirical</a:t>
          </a:r>
          <a:r>
            <a:rPr lang="it-IT" sz="1200" b="1" i="1" kern="1200" dirty="0">
              <a:effectLst/>
              <a:latin typeface="Calibri" panose="020F0502020204030204" pitchFamily="34" charset="0"/>
              <a:cs typeface="Calibri" panose="020F0502020204030204" pitchFamily="34" charset="0"/>
            </a:rPr>
            <a:t>  | </a:t>
          </a:r>
          <a:r>
            <a:rPr lang="it-IT" sz="1200" b="1" i="1" kern="1200" dirty="0" err="1">
              <a:effectLst/>
              <a:latin typeface="Calibri" panose="020F0502020204030204" pitchFamily="34" charset="0"/>
              <a:cs typeface="Calibri" panose="020F0502020204030204" pitchFamily="34" charset="0"/>
            </a:rPr>
            <a:t>Semi-empirical</a:t>
          </a:r>
          <a:endParaRPr lang="it-IT" sz="1200" b="1" i="1" kern="1200" dirty="0">
            <a:effectLst/>
            <a:latin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i="1" kern="1200" dirty="0" err="1">
              <a:effectLst/>
              <a:latin typeface="Calibri" panose="020F0502020204030204" pitchFamily="34" charset="0"/>
              <a:cs typeface="Calibri" panose="020F0502020204030204" pitchFamily="34" charset="0"/>
            </a:rPr>
            <a:t>Physical</a:t>
          </a:r>
          <a:r>
            <a:rPr lang="it-IT" sz="1200" b="1" i="1" kern="1200" dirty="0">
              <a:effectLst/>
              <a:latin typeface="Calibri" panose="020F0502020204030204" pitchFamily="34" charset="0"/>
              <a:cs typeface="Calibri" panose="020F0502020204030204" pitchFamily="34" charset="0"/>
            </a:rPr>
            <a:t>    | Semi-</a:t>
          </a:r>
          <a:r>
            <a:rPr lang="it-IT" sz="1200" b="1" i="1" kern="1200" dirty="0" err="1">
              <a:effectLst/>
              <a:latin typeface="Calibri" panose="020F0502020204030204" pitchFamily="34" charset="0"/>
              <a:cs typeface="Calibri" panose="020F0502020204030204" pitchFamily="34" charset="0"/>
            </a:rPr>
            <a:t>phyisical</a:t>
          </a:r>
          <a:endParaRPr lang="it-IT" sz="1200" b="1" i="1" kern="1200" dirty="0">
            <a:effectLst/>
            <a:latin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i="1" kern="1200" dirty="0" err="1">
              <a:effectLst/>
              <a:latin typeface="Calibri" panose="020F0502020204030204" pitchFamily="34" charset="0"/>
              <a:cs typeface="Calibri" panose="020F0502020204030204" pitchFamily="34" charset="0"/>
            </a:rPr>
            <a:t>Process-based</a:t>
          </a:r>
          <a:endParaRPr lang="it-IT" sz="1200" b="1" i="1" kern="1200" dirty="0">
            <a:effectLst/>
            <a:latin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800" kern="1200" dirty="0"/>
        </a:p>
      </dsp:txBody>
      <dsp:txXfrm>
        <a:off x="1644898" y="2448161"/>
        <a:ext cx="1991061" cy="1914430"/>
      </dsp:txXfrm>
    </dsp:sp>
    <dsp:sp modelId="{C4EA7DCE-6A8D-4851-AE4B-EE96FD6F1CA5}">
      <dsp:nvSpPr>
        <dsp:cNvPr id="0" name=""/>
        <dsp:cNvSpPr/>
      </dsp:nvSpPr>
      <dsp:spPr>
        <a:xfrm>
          <a:off x="1482" y="235080"/>
          <a:ext cx="1580207" cy="1580207"/>
        </a:xfrm>
        <a:prstGeom prst="ellipse">
          <a:avLst/>
        </a:prstGeom>
        <a:solidFill>
          <a:schemeClr val="accent4">
            <a:lumMod val="75000"/>
          </a:schemeClr>
        </a:solidFill>
        <a:ln w="381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b="1" kern="1200" dirty="0"/>
            <a:t>SOIL EROSION MODELS OVERVIEW</a:t>
          </a:r>
        </a:p>
      </dsp:txBody>
      <dsp:txXfrm>
        <a:off x="232898" y="466496"/>
        <a:ext cx="1117375" cy="1117375"/>
      </dsp:txXfrm>
    </dsp:sp>
    <dsp:sp modelId="{30ACFA1D-3E55-454A-A508-F0E49EC9984C}">
      <dsp:nvSpPr>
        <dsp:cNvPr id="0" name=""/>
        <dsp:cNvSpPr/>
      </dsp:nvSpPr>
      <dsp:spPr>
        <a:xfrm>
          <a:off x="5217245" y="867163"/>
          <a:ext cx="2368154" cy="1937971"/>
        </a:xfrm>
        <a:prstGeom prst="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 dirty="0" err="1">
              <a:solidFill>
                <a:schemeClr val="accent5">
                  <a:lumMod val="50000"/>
                </a:schemeClr>
              </a:solidFill>
            </a:rPr>
            <a:t>Relationships</a:t>
          </a:r>
          <a:r>
            <a:rPr lang="it-IT" sz="1200" b="1" kern="1200" dirty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it-IT" sz="1200" b="1" kern="1200" dirty="0" err="1">
              <a:solidFill>
                <a:schemeClr val="accent5">
                  <a:lumMod val="50000"/>
                </a:schemeClr>
              </a:solidFill>
            </a:rPr>
            <a:t>between</a:t>
          </a:r>
          <a:r>
            <a:rPr lang="it-IT" sz="1200" b="1" kern="1200" dirty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it-IT" sz="1200" b="1" kern="1200" dirty="0" err="1">
              <a:solidFill>
                <a:schemeClr val="accent5">
                  <a:lumMod val="50000"/>
                </a:schemeClr>
              </a:solidFill>
            </a:rPr>
            <a:t>SEMs</a:t>
          </a:r>
          <a:r>
            <a:rPr lang="it-IT" sz="1200" b="1" kern="1200" dirty="0">
              <a:solidFill>
                <a:schemeClr val="accent5">
                  <a:lumMod val="50000"/>
                </a:schemeClr>
              </a:solidFill>
            </a:rPr>
            <a:t> and </a:t>
          </a:r>
          <a:r>
            <a:rPr lang="it-IT" sz="1200" b="1" kern="1200" dirty="0" err="1">
              <a:solidFill>
                <a:schemeClr val="accent5">
                  <a:lumMod val="50000"/>
                </a:schemeClr>
              </a:solidFill>
            </a:rPr>
            <a:t>Climate</a:t>
          </a:r>
          <a:r>
            <a:rPr lang="it-IT" sz="1200" b="1" kern="1200" dirty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it-IT" sz="1200" b="1" kern="1200" dirty="0" err="1">
              <a:solidFill>
                <a:schemeClr val="accent5">
                  <a:lumMod val="50000"/>
                </a:schemeClr>
              </a:solidFill>
            </a:rPr>
            <a:t>zones</a:t>
          </a:r>
          <a:r>
            <a:rPr lang="it-IT" sz="1200" b="1" kern="1200" dirty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it-IT" sz="1200" b="1" kern="1200" dirty="0" err="1">
              <a:solidFill>
                <a:schemeClr val="accent5">
                  <a:lumMod val="50000"/>
                </a:schemeClr>
              </a:solidFill>
            </a:rPr>
            <a:t>through</a:t>
          </a:r>
          <a:r>
            <a:rPr lang="it-IT" sz="1200" b="1" kern="1200" dirty="0">
              <a:solidFill>
                <a:schemeClr val="accent5">
                  <a:lumMod val="50000"/>
                </a:schemeClr>
              </a:solidFill>
            </a:rPr>
            <a:t> a data </a:t>
          </a:r>
          <a:r>
            <a:rPr lang="it-IT" sz="1200" b="1" kern="1200" dirty="0" err="1">
              <a:solidFill>
                <a:schemeClr val="accent5">
                  <a:lumMod val="50000"/>
                </a:schemeClr>
              </a:solidFill>
            </a:rPr>
            <a:t>crossing</a:t>
          </a:r>
          <a:r>
            <a:rPr lang="it-IT" sz="1200" b="1" kern="1200" dirty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it-IT" sz="1200" b="1" kern="1200" dirty="0" err="1">
              <a:solidFill>
                <a:schemeClr val="accent5">
                  <a:lumMod val="50000"/>
                </a:schemeClr>
              </a:solidFill>
            </a:rPr>
            <a:t>survey</a:t>
          </a:r>
          <a:r>
            <a:rPr lang="it-IT" sz="1200" b="1" kern="1200" dirty="0">
              <a:solidFill>
                <a:schemeClr val="accent5">
                  <a:lumMod val="50000"/>
                </a:schemeClr>
              </a:solidFill>
            </a:rPr>
            <a:t> for </a:t>
          </a:r>
          <a:r>
            <a:rPr lang="it-IT" sz="1200" b="1" kern="1200" dirty="0" err="1">
              <a:solidFill>
                <a:schemeClr val="accent5">
                  <a:lumMod val="50000"/>
                </a:schemeClr>
              </a:solidFill>
            </a:rPr>
            <a:t>every</a:t>
          </a:r>
          <a:r>
            <a:rPr lang="it-IT" sz="1200" b="1" kern="1200" dirty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it-IT" sz="1200" b="1" kern="1200" dirty="0" err="1">
              <a:solidFill>
                <a:schemeClr val="accent5">
                  <a:lumMod val="50000"/>
                </a:schemeClr>
              </a:solidFill>
            </a:rPr>
            <a:t>climate</a:t>
          </a:r>
          <a:r>
            <a:rPr lang="it-IT" sz="1200" b="1" kern="1200" dirty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it-IT" sz="1200" b="1" kern="1200" dirty="0" err="1">
              <a:solidFill>
                <a:schemeClr val="accent5">
                  <a:lumMod val="50000"/>
                </a:schemeClr>
              </a:solidFill>
            </a:rPr>
            <a:t>shift</a:t>
          </a:r>
          <a:r>
            <a:rPr lang="it-IT" sz="1200" b="1" kern="1200" dirty="0">
              <a:solidFill>
                <a:schemeClr val="accent5">
                  <a:lumMod val="50000"/>
                </a:schemeClr>
              </a:solidFill>
            </a:rPr>
            <a:t>: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rPr>
            <a:t>1</a:t>
          </a:r>
          <a:r>
            <a:rPr lang="it-IT" sz="1200" b="1" kern="1200" baseline="30000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rPr>
            <a:t>st   </a:t>
          </a:r>
          <a:r>
            <a:rPr lang="it-IT" sz="1200" b="1" kern="1200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rPr>
            <a:t>1926 – 1950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rPr>
            <a:t>2</a:t>
          </a:r>
          <a:r>
            <a:rPr lang="it-IT" sz="1200" b="1" kern="1200" baseline="30000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rPr>
            <a:t>nd  </a:t>
          </a:r>
          <a:r>
            <a:rPr lang="it-IT" sz="1200" b="1" kern="1200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rPr>
            <a:t>1951 – 1975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rPr>
            <a:t>3</a:t>
          </a:r>
          <a:r>
            <a:rPr lang="it-IT" sz="1200" b="1" kern="1200" baseline="30000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rPr>
            <a:t>rd   </a:t>
          </a:r>
          <a:r>
            <a:rPr lang="it-IT" sz="1200" b="1" kern="1200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rPr>
            <a:t>1976 – 2000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rPr>
            <a:t>4</a:t>
          </a:r>
          <a:r>
            <a:rPr lang="it-IT" sz="1200" b="1" kern="1200" baseline="30000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rPr>
            <a:t>th</a:t>
          </a:r>
          <a:r>
            <a:rPr lang="it-IT" sz="1200" b="1" kern="1200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rPr>
            <a:t>  2001 – 2025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b="1" kern="1200" dirty="0">
              <a:solidFill>
                <a:schemeClr val="accent5">
                  <a:lumMod val="50000"/>
                </a:schemeClr>
              </a:solidFill>
            </a:rPr>
            <a:t> </a:t>
          </a:r>
        </a:p>
      </dsp:txBody>
      <dsp:txXfrm>
        <a:off x="5596150" y="867163"/>
        <a:ext cx="1989249" cy="1937971"/>
      </dsp:txXfrm>
    </dsp:sp>
    <dsp:sp modelId="{CA414D83-93CF-4587-BFAB-65D1831A034D}">
      <dsp:nvSpPr>
        <dsp:cNvPr id="0" name=""/>
        <dsp:cNvSpPr/>
      </dsp:nvSpPr>
      <dsp:spPr>
        <a:xfrm>
          <a:off x="5216167" y="2805134"/>
          <a:ext cx="2370311" cy="1580997"/>
        </a:xfrm>
        <a:prstGeom prst="rect">
          <a:avLst/>
        </a:prstGeom>
        <a:solidFill>
          <a:srgbClr val="66FFFF">
            <a:alpha val="16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 err="1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What</a:t>
          </a:r>
          <a:r>
            <a:rPr lang="it-IT" sz="1400" b="1" kern="1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 are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the </a:t>
          </a:r>
          <a:r>
            <a:rPr lang="it-IT" sz="1400" b="1" kern="1200" dirty="0" err="1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climate</a:t>
          </a:r>
          <a:r>
            <a:rPr lang="it-IT" sz="1400" b="1" kern="1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it-IT" sz="1400" b="1" kern="1200" dirty="0" err="1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zones</a:t>
          </a:r>
          <a:r>
            <a:rPr lang="it-IT" sz="1400" b="1" kern="1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it-IT" sz="1400" b="1" kern="1200" dirty="0" err="1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much</a:t>
          </a:r>
          <a:r>
            <a:rPr lang="it-IT" sz="1400" b="1" kern="1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 more </a:t>
          </a:r>
          <a:r>
            <a:rPr lang="it-IT" sz="1400" b="1" kern="1200" dirty="0" err="1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soil</a:t>
          </a:r>
          <a:r>
            <a:rPr lang="it-IT" sz="1400" b="1" kern="1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it-IT" sz="1400" b="1" kern="1200" dirty="0" err="1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erosion</a:t>
          </a:r>
          <a:r>
            <a:rPr lang="it-IT" sz="1400" b="1" kern="1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-prone from 2001 to 2025?</a:t>
          </a:r>
        </a:p>
      </dsp:txBody>
      <dsp:txXfrm>
        <a:off x="5595417" y="2805134"/>
        <a:ext cx="1991061" cy="1580997"/>
      </dsp:txXfrm>
    </dsp:sp>
    <dsp:sp modelId="{4FB5D8A2-C0A7-4EED-BF47-B8D2B157461D}">
      <dsp:nvSpPr>
        <dsp:cNvPr id="0" name=""/>
        <dsp:cNvSpPr/>
      </dsp:nvSpPr>
      <dsp:spPr>
        <a:xfrm>
          <a:off x="3952001" y="235080"/>
          <a:ext cx="1580207" cy="1580207"/>
        </a:xfrm>
        <a:prstGeom prst="ellipse">
          <a:avLst/>
        </a:prstGeom>
        <a:solidFill>
          <a:schemeClr val="accent2">
            <a:lumMod val="50000"/>
          </a:schemeClr>
        </a:solidFill>
        <a:ln w="38100" cap="flat" cmpd="sng" algn="ctr">
          <a:solidFill>
            <a:srgbClr val="66FF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b="1" kern="1200" dirty="0"/>
            <a:t>CLIMATE SCENARIOS by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b="1" kern="1200" dirty="0" err="1"/>
            <a:t>K</a:t>
          </a:r>
          <a:r>
            <a:rPr lang="it-IT" sz="13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öppen</a:t>
          </a:r>
          <a:r>
            <a:rPr lang="it-IT" sz="1300" b="1" kern="1200" dirty="0">
              <a:latin typeface="Calibri" panose="020F0502020204030204" pitchFamily="34" charset="0"/>
              <a:cs typeface="Calibri" panose="020F0502020204030204" pitchFamily="34" charset="0"/>
            </a:rPr>
            <a:t>-Geiger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b="1" kern="1200" dirty="0">
              <a:latin typeface="Calibri" panose="020F0502020204030204" pitchFamily="34" charset="0"/>
              <a:cs typeface="Calibri" panose="020F0502020204030204" pitchFamily="34" charset="0"/>
            </a:rPr>
            <a:t>1926-2025</a:t>
          </a:r>
          <a:endParaRPr lang="it-IT" sz="1300" b="1" kern="1200" dirty="0"/>
        </a:p>
      </dsp:txBody>
      <dsp:txXfrm>
        <a:off x="4183417" y="466496"/>
        <a:ext cx="1117375" cy="111737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AD57F4-E92A-4445-AC20-16C806700AEA}">
      <dsp:nvSpPr>
        <dsp:cNvPr id="0" name=""/>
        <dsp:cNvSpPr/>
      </dsp:nvSpPr>
      <dsp:spPr>
        <a:xfrm>
          <a:off x="1051778" y="704248"/>
          <a:ext cx="2392003" cy="1595466"/>
        </a:xfrm>
        <a:prstGeom prst="rect">
          <a:avLst/>
        </a:prstGeom>
        <a:solidFill>
          <a:schemeClr val="accent3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>
              <a:effectLst/>
              <a:latin typeface="Calibri" panose="020F0502020204030204" pitchFamily="34" charset="0"/>
              <a:cs typeface="Calibri" panose="020F0502020204030204" pitchFamily="34" charset="0"/>
            </a:rPr>
            <a:t>  Global </a:t>
          </a:r>
          <a:r>
            <a:rPr lang="it-IT" sz="1400" b="1" kern="1200" dirty="0" err="1">
              <a:effectLst/>
              <a:latin typeface="Calibri" panose="020F0502020204030204" pitchFamily="34" charset="0"/>
              <a:cs typeface="Calibri" panose="020F0502020204030204" pitchFamily="34" charset="0"/>
            </a:rPr>
            <a:t>distribution</a:t>
          </a:r>
          <a:r>
            <a:rPr lang="it-IT" sz="1400" b="1" kern="1200" dirty="0">
              <a:effectLst/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>
              <a:effectLst/>
              <a:latin typeface="Calibri" panose="020F0502020204030204" pitchFamily="34" charset="0"/>
              <a:cs typeface="Calibri" panose="020F0502020204030204" pitchFamily="34" charset="0"/>
            </a:rPr>
            <a:t>   from 1936 to 2016 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           141 </a:t>
          </a:r>
          <a:r>
            <a:rPr lang="it-IT" sz="1400" b="1" kern="1200" dirty="0" err="1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models</a:t>
          </a:r>
          <a:endParaRPr lang="it-IT" sz="1400" b="1" kern="1200" dirty="0">
            <a:solidFill>
              <a:srgbClr val="FF0000"/>
            </a:solidFill>
            <a:effectLst/>
            <a:latin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(</a:t>
          </a:r>
          <a:r>
            <a:rPr lang="it-IT" sz="1400" b="1" kern="1200" dirty="0" err="1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proposed</a:t>
          </a:r>
          <a:r>
            <a:rPr lang="it-IT" sz="1400" b="1" kern="120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it-IT" sz="1400" b="1" kern="1200" dirty="0" err="1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developed</a:t>
          </a:r>
          <a:r>
            <a:rPr lang="it-IT" sz="1400" b="1" kern="120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 and </a:t>
          </a:r>
          <a:r>
            <a:rPr lang="it-IT" sz="1400" b="1" kern="1200" dirty="0" err="1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implemented</a:t>
          </a:r>
          <a:r>
            <a:rPr lang="it-IT" sz="1400" b="1" kern="120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)</a:t>
          </a:r>
        </a:p>
      </dsp:txBody>
      <dsp:txXfrm>
        <a:off x="1434499" y="704248"/>
        <a:ext cx="2009283" cy="1595466"/>
      </dsp:txXfrm>
    </dsp:sp>
    <dsp:sp modelId="{C4EA7DCE-6A8D-4851-AE4B-EE96FD6F1CA5}">
      <dsp:nvSpPr>
        <dsp:cNvPr id="0" name=""/>
        <dsp:cNvSpPr/>
      </dsp:nvSpPr>
      <dsp:spPr>
        <a:xfrm>
          <a:off x="-151215" y="1222"/>
          <a:ext cx="1594669" cy="1594669"/>
        </a:xfrm>
        <a:prstGeom prst="ellipse">
          <a:avLst/>
        </a:prstGeom>
        <a:solidFill>
          <a:schemeClr val="accent4">
            <a:lumMod val="75000"/>
          </a:schemeClr>
        </a:solidFill>
        <a:ln w="381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 dirty="0">
              <a:latin typeface="Calibri" panose="020F0502020204030204" pitchFamily="34" charset="0"/>
              <a:cs typeface="Calibri" panose="020F0502020204030204" pitchFamily="34" charset="0"/>
            </a:rPr>
            <a:t>SOIL EROSION MODELS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 dirty="0">
              <a:latin typeface="Calibri" panose="020F0502020204030204" pitchFamily="34" charset="0"/>
              <a:cs typeface="Calibri" panose="020F0502020204030204" pitchFamily="34" charset="0"/>
            </a:rPr>
            <a:t>(1936-2016)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 dirty="0">
              <a:latin typeface="Calibri" panose="020F0502020204030204" pitchFamily="34" charset="0"/>
              <a:cs typeface="Calibri" panose="020F0502020204030204" pitchFamily="34" charset="0"/>
            </a:rPr>
            <a:t>Vs CLIMATE SCENARIOS (1930s-2025)</a:t>
          </a:r>
        </a:p>
      </dsp:txBody>
      <dsp:txXfrm>
        <a:off x="82319" y="234756"/>
        <a:ext cx="1127601" cy="1127601"/>
      </dsp:txXfrm>
    </dsp:sp>
    <dsp:sp modelId="{30ACFA1D-3E55-454A-A508-F0E49EC9984C}">
      <dsp:nvSpPr>
        <dsp:cNvPr id="0" name=""/>
        <dsp:cNvSpPr/>
      </dsp:nvSpPr>
      <dsp:spPr>
        <a:xfrm>
          <a:off x="5272826" y="1518462"/>
          <a:ext cx="2781137" cy="1955706"/>
        </a:xfrm>
        <a:prstGeom prst="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 dirty="0">
              <a:solidFill>
                <a:schemeClr val="accent5">
                  <a:lumMod val="50000"/>
                </a:schemeClr>
              </a:solidFill>
            </a:rPr>
            <a:t>CLIMATE ZONES </a:t>
          </a:r>
          <a:r>
            <a:rPr lang="it-IT" sz="1200" b="1" kern="1200" dirty="0" err="1">
              <a:solidFill>
                <a:schemeClr val="accent5">
                  <a:lumMod val="50000"/>
                </a:schemeClr>
              </a:solidFill>
            </a:rPr>
            <a:t>interested</a:t>
          </a:r>
          <a:r>
            <a:rPr lang="it-IT" sz="1200" b="1" kern="1200" dirty="0">
              <a:solidFill>
                <a:schemeClr val="accent5">
                  <a:lumMod val="50000"/>
                </a:schemeClr>
              </a:solidFill>
            </a:rPr>
            <a:t> by </a:t>
          </a:r>
          <a:r>
            <a:rPr lang="it-IT" sz="1200" b="1" kern="1200" dirty="0" err="1">
              <a:solidFill>
                <a:schemeClr val="accent5">
                  <a:lumMod val="50000"/>
                </a:schemeClr>
              </a:solidFill>
            </a:rPr>
            <a:t>SEMs</a:t>
          </a:r>
          <a:r>
            <a:rPr lang="it-IT" sz="1200" b="1" kern="1200" dirty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it-IT" sz="1200" b="1" kern="1200" dirty="0" err="1">
              <a:solidFill>
                <a:schemeClr val="accent5">
                  <a:lumMod val="50000"/>
                </a:schemeClr>
              </a:solidFill>
            </a:rPr>
            <a:t>development</a:t>
          </a:r>
          <a:r>
            <a:rPr lang="it-IT" sz="1200" b="1" kern="1200" dirty="0">
              <a:solidFill>
                <a:schemeClr val="accent5">
                  <a:lumMod val="50000"/>
                </a:schemeClr>
              </a:solidFill>
            </a:rPr>
            <a:t>: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 dirty="0" err="1">
              <a:solidFill>
                <a:schemeClr val="accent4">
                  <a:lumMod val="75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BSh</a:t>
          </a:r>
          <a:r>
            <a:rPr lang="it-IT" sz="1200" b="1" kern="1200" dirty="0">
              <a:solidFill>
                <a:schemeClr val="accent4">
                  <a:lumMod val="75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  = </a:t>
          </a:r>
          <a:r>
            <a:rPr lang="it-IT" sz="1100" b="1" kern="1200" dirty="0">
              <a:solidFill>
                <a:schemeClr val="accent4">
                  <a:lumMod val="75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Steppe </a:t>
          </a:r>
          <a:r>
            <a:rPr lang="it-IT" sz="1100" b="1" kern="1200" dirty="0" err="1">
              <a:solidFill>
                <a:schemeClr val="accent4">
                  <a:lumMod val="75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climate</a:t>
          </a:r>
          <a:r>
            <a:rPr lang="it-IT" sz="1100" b="1" kern="1200" dirty="0">
              <a:solidFill>
                <a:schemeClr val="accent4">
                  <a:lumMod val="75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rPr>
            <a:t> with hot steppe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 dirty="0" err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Cfa</a:t>
          </a:r>
          <a:r>
            <a:rPr lang="it-IT" sz="12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it-IT" sz="1200" b="1" kern="12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= </a:t>
          </a:r>
          <a:r>
            <a:rPr lang="it-IT" sz="1100" b="1" kern="1200" dirty="0" err="1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warm</a:t>
          </a:r>
          <a:r>
            <a:rPr lang="it-IT" sz="1100" b="1" kern="12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 temperate </a:t>
          </a:r>
          <a:r>
            <a:rPr lang="it-IT" sz="1100" b="1" kern="1200" dirty="0" err="1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climate</a:t>
          </a:r>
          <a:r>
            <a:rPr lang="it-IT" sz="1100" b="1" kern="12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 with </a:t>
          </a:r>
          <a:r>
            <a:rPr lang="it-IT" sz="1100" b="1" kern="1200" dirty="0" err="1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fully</a:t>
          </a:r>
          <a:r>
            <a:rPr lang="it-IT" sz="1100" b="1" kern="12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it-IT" sz="1100" b="1" kern="1200" dirty="0" err="1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humid</a:t>
          </a:r>
          <a:r>
            <a:rPr lang="it-IT" sz="1100" b="1" kern="12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 with hot </a:t>
          </a:r>
          <a:r>
            <a:rPr lang="it-IT" sz="1100" b="1" kern="1200" dirty="0" err="1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summer</a:t>
          </a:r>
          <a:r>
            <a:rPr lang="it-IT" sz="1200" b="1" kern="12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;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 dirty="0" err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Cfb</a:t>
          </a:r>
          <a:r>
            <a:rPr lang="it-IT" sz="1200" b="1" kern="12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 = </a:t>
          </a:r>
          <a:r>
            <a:rPr lang="it-IT" sz="1100" b="1" kern="1200" dirty="0" err="1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warm</a:t>
          </a:r>
          <a:r>
            <a:rPr lang="it-IT" sz="1100" b="1" kern="12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 temperate </a:t>
          </a:r>
          <a:r>
            <a:rPr lang="it-IT" sz="1100" b="1" kern="1200" dirty="0" err="1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climate</a:t>
          </a:r>
          <a:r>
            <a:rPr lang="it-IT" sz="1100" b="1" kern="12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it-IT" sz="1100" b="1" kern="1200" dirty="0" err="1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fully</a:t>
          </a:r>
          <a:r>
            <a:rPr lang="it-IT" sz="1100" b="1" kern="12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it-IT" sz="1100" b="1" kern="1200" dirty="0" err="1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humid</a:t>
          </a:r>
          <a:r>
            <a:rPr lang="it-IT" sz="1100" b="1" kern="12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 with </a:t>
          </a:r>
          <a:r>
            <a:rPr lang="it-IT" sz="1100" b="1" kern="1200" dirty="0" err="1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warm</a:t>
          </a:r>
          <a:r>
            <a:rPr lang="it-IT" sz="1100" b="1" kern="12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it-IT" sz="1100" b="1" kern="1200" dirty="0" err="1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summer</a:t>
          </a:r>
          <a:endParaRPr lang="it-IT" sz="1100" b="1" kern="1200" dirty="0">
            <a:solidFill>
              <a:schemeClr val="accent6">
                <a:lumMod val="50000"/>
              </a:schemeClr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717808" y="1518462"/>
        <a:ext cx="2336155" cy="1955706"/>
      </dsp:txXfrm>
    </dsp:sp>
    <dsp:sp modelId="{CA414D83-93CF-4587-BFAB-65D1831A034D}">
      <dsp:nvSpPr>
        <dsp:cNvPr id="0" name=""/>
        <dsp:cNvSpPr/>
      </dsp:nvSpPr>
      <dsp:spPr>
        <a:xfrm>
          <a:off x="1770951" y="2583995"/>
          <a:ext cx="3239468" cy="1529860"/>
        </a:xfrm>
        <a:prstGeom prst="rect">
          <a:avLst/>
        </a:prstGeom>
        <a:solidFill>
          <a:srgbClr val="66FFFF">
            <a:alpha val="16000"/>
          </a:srgbClr>
        </a:solidFill>
        <a:ln w="28575" cap="flat" cmpd="sng" algn="ctr">
          <a:solidFill>
            <a:srgbClr val="C00000"/>
          </a:solidFill>
          <a:prstDash val="dashDot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 err="1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What</a:t>
          </a:r>
          <a:r>
            <a:rPr lang="it-IT" sz="1400" b="1" kern="1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 are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the </a:t>
          </a:r>
          <a:r>
            <a:rPr lang="it-IT" sz="1400" b="1" kern="1200" dirty="0" err="1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climate</a:t>
          </a:r>
          <a:r>
            <a:rPr lang="it-IT" sz="1400" b="1" kern="1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it-IT" sz="1400" b="1" kern="1200" dirty="0" err="1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zones</a:t>
          </a:r>
          <a:r>
            <a:rPr lang="it-IT" sz="1400" b="1" kern="1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it-IT" sz="1400" b="1" kern="1200" dirty="0" err="1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much</a:t>
          </a:r>
          <a:r>
            <a:rPr lang="it-IT" sz="1400" b="1" kern="1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 more </a:t>
          </a:r>
          <a:r>
            <a:rPr lang="it-IT" sz="1400" b="1" kern="1200" dirty="0" err="1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soil</a:t>
          </a:r>
          <a:r>
            <a:rPr lang="it-IT" sz="1400" b="1" kern="1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it-IT" sz="1400" b="1" kern="1200" dirty="0" err="1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erosion</a:t>
          </a:r>
          <a:r>
            <a:rPr lang="it-IT" sz="1400" b="1" kern="1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-prone from 2001 to 2025?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HUMID-SUBTROPICAL CLIMATE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 err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Cfa</a:t>
          </a:r>
          <a:r>
            <a:rPr lang="it-IT" sz="20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 – </a:t>
          </a:r>
          <a:r>
            <a:rPr lang="it-IT" sz="2000" b="1" kern="1200" dirty="0" err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Cfb</a:t>
          </a:r>
          <a:r>
            <a:rPr lang="it-IT" sz="20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</dsp:txBody>
      <dsp:txXfrm>
        <a:off x="2289266" y="2583995"/>
        <a:ext cx="2721153" cy="1529860"/>
      </dsp:txXfrm>
    </dsp:sp>
    <dsp:sp modelId="{4FB5D8A2-C0A7-4EED-BF47-B8D2B157461D}">
      <dsp:nvSpPr>
        <dsp:cNvPr id="0" name=""/>
        <dsp:cNvSpPr/>
      </dsp:nvSpPr>
      <dsp:spPr>
        <a:xfrm>
          <a:off x="4225728" y="499971"/>
          <a:ext cx="1594669" cy="1594669"/>
        </a:xfrm>
        <a:prstGeom prst="ellipse">
          <a:avLst/>
        </a:prstGeom>
        <a:solidFill>
          <a:schemeClr val="accent2">
            <a:lumMod val="50000"/>
          </a:schemeClr>
        </a:solidFill>
        <a:ln w="38100" cap="flat" cmpd="sng" algn="ctr">
          <a:solidFill>
            <a:srgbClr val="66FF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b="1" kern="1200" dirty="0">
              <a:latin typeface="Calibri" panose="020F0502020204030204" pitchFamily="34" charset="0"/>
              <a:cs typeface="Calibri" panose="020F0502020204030204" pitchFamily="34" charset="0"/>
            </a:rPr>
            <a:t>RELATIONSHIPS BETWEEN </a:t>
          </a:r>
          <a:r>
            <a:rPr lang="it-IT" sz="13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SEMs</a:t>
          </a:r>
          <a:r>
            <a:rPr lang="it-IT" sz="1300" b="1" kern="1200" dirty="0">
              <a:latin typeface="Calibri" panose="020F0502020204030204" pitchFamily="34" charset="0"/>
              <a:cs typeface="Calibri" panose="020F0502020204030204" pitchFamily="34" charset="0"/>
            </a:rPr>
            <a:t> and CLIMATIC TRENDS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b="1" kern="1200" dirty="0">
              <a:latin typeface="Calibri" panose="020F0502020204030204" pitchFamily="34" charset="0"/>
              <a:cs typeface="Calibri" panose="020F0502020204030204" pitchFamily="34" charset="0"/>
            </a:rPr>
            <a:t>2001-2025</a:t>
          </a:r>
        </a:p>
      </dsp:txBody>
      <dsp:txXfrm>
        <a:off x="4459262" y="733505"/>
        <a:ext cx="1127601" cy="11276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ECF38672-107C-5D4C-A616-249B28EB944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F6DCA34-33DD-7F40-BE4E-418898F397A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1435D0F-7AAC-FF4B-92D5-ACA52E854845}" type="datetime1">
              <a:rPr lang="it-IT"/>
              <a:pPr>
                <a:defRPr/>
              </a:pPr>
              <a:t>15/08/18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1F87E4A-3231-5E41-A91C-BDBD8344E09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F945601-7B5F-C14D-BF22-2A0EB06321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orbel" panose="020B0503020204020204" pitchFamily="34" charset="0"/>
              </a:defRPr>
            </a:lvl1pPr>
          </a:lstStyle>
          <a:p>
            <a:pPr>
              <a:defRPr/>
            </a:pPr>
            <a:fld id="{CD3A9DDB-0315-4046-9861-2C2D388DF114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FFEB883A-C51D-2E45-A655-B0A4A080AEE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8324333-9A3F-724A-A8A9-21EF242158C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7D8A32C-E9E7-7C40-8268-2F47C42F96E5}" type="datetime1">
              <a:rPr lang="it-IT"/>
              <a:pPr>
                <a:defRPr/>
              </a:pPr>
              <a:t>15/08/18</a:t>
            </a:fld>
            <a:endParaRPr lang="it-IT" dirty="0"/>
          </a:p>
        </p:txBody>
      </p:sp>
      <p:sp>
        <p:nvSpPr>
          <p:cNvPr id="4" name="Segnaposto immagine diapositiva 3">
            <a:extLst>
              <a:ext uri="{FF2B5EF4-FFF2-40B4-BE49-F238E27FC236}">
                <a16:creationId xmlns:a16="http://schemas.microsoft.com/office/drawing/2014/main" id="{7B16EE7E-08BD-3341-B3E2-3C7F9520844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dirty="0"/>
          </a:p>
        </p:txBody>
      </p:sp>
      <p:sp>
        <p:nvSpPr>
          <p:cNvPr id="5" name="Segnaposto note 4">
            <a:extLst>
              <a:ext uri="{FF2B5EF4-FFF2-40B4-BE49-F238E27FC236}">
                <a16:creationId xmlns:a16="http://schemas.microsoft.com/office/drawing/2014/main" id="{28CA4847-2CDB-364C-9C12-C732001ADE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 dirty="0"/>
              <a:t>Fare clic per modificare gli stili del testo dello schema</a:t>
            </a:r>
          </a:p>
          <a:p>
            <a:pPr lvl="1"/>
            <a:r>
              <a:rPr lang="it-IT" noProof="0" dirty="0"/>
              <a:t>Secondo livello</a:t>
            </a:r>
          </a:p>
          <a:p>
            <a:pPr lvl="2"/>
            <a:r>
              <a:rPr lang="it-IT" noProof="0" dirty="0"/>
              <a:t>Terzo livello</a:t>
            </a:r>
          </a:p>
          <a:p>
            <a:pPr lvl="3"/>
            <a:r>
              <a:rPr lang="it-IT" noProof="0" dirty="0"/>
              <a:t>Quarto livello</a:t>
            </a:r>
          </a:p>
          <a:p>
            <a:pPr lvl="4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08B35FF-F289-3646-98EA-AD64C186EAF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19E50D3-D09B-AE49-AA1E-0FA8006723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orbel" panose="020B0503020204020204" pitchFamily="34" charset="0"/>
              </a:defRPr>
            </a:lvl1pPr>
          </a:lstStyle>
          <a:p>
            <a:pPr>
              <a:defRPr/>
            </a:pPr>
            <a:fld id="{4D2837F6-BFBE-794F-8D97-92016AF15BB7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immagine diapositiva 1">
            <a:extLst>
              <a:ext uri="{FF2B5EF4-FFF2-40B4-BE49-F238E27FC236}">
                <a16:creationId xmlns:a16="http://schemas.microsoft.com/office/drawing/2014/main" id="{937EBC6B-8896-3644-9B23-5C4517AD7FB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Segnaposto note 2">
            <a:extLst>
              <a:ext uri="{FF2B5EF4-FFF2-40B4-BE49-F238E27FC236}">
                <a16:creationId xmlns:a16="http://schemas.microsoft.com/office/drawing/2014/main" id="{36B49EFC-96EC-294C-A018-4DDAA0D7941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7172" name="Segnaposto numero diapositiva 3">
            <a:extLst>
              <a:ext uri="{FF2B5EF4-FFF2-40B4-BE49-F238E27FC236}">
                <a16:creationId xmlns:a16="http://schemas.microsoft.com/office/drawing/2014/main" id="{35FFB70C-04DD-5448-B6E0-00D3559F1B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AF9F0FB-B9AE-1C47-9666-8C4119DC5290}" type="slidenum">
              <a:rPr lang="it-IT" altLang="it-IT" smtClean="0">
                <a:latin typeface="Corbel" panose="020B0503020204020204" pitchFamily="34" charset="0"/>
              </a:rPr>
              <a:pPr/>
              <a:t>1</a:t>
            </a:fld>
            <a:endParaRPr lang="it-IT" altLang="it-IT">
              <a:latin typeface="Corbel" panose="020B0503020204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egnaposto immagine diapositiva 1">
            <a:extLst>
              <a:ext uri="{FF2B5EF4-FFF2-40B4-BE49-F238E27FC236}">
                <a16:creationId xmlns:a16="http://schemas.microsoft.com/office/drawing/2014/main" id="{928E1A6F-8876-3144-9C09-AC4834C1710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Segnaposto note 2">
            <a:extLst>
              <a:ext uri="{FF2B5EF4-FFF2-40B4-BE49-F238E27FC236}">
                <a16:creationId xmlns:a16="http://schemas.microsoft.com/office/drawing/2014/main" id="{A598E0D7-ABE0-C244-9B90-31A7EA6957B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25604" name="Segnaposto numero diapositiva 3">
            <a:extLst>
              <a:ext uri="{FF2B5EF4-FFF2-40B4-BE49-F238E27FC236}">
                <a16:creationId xmlns:a16="http://schemas.microsoft.com/office/drawing/2014/main" id="{62C5E1C9-BF2C-C343-A642-1464E738E9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D42D8E0-E151-0A40-A310-F4DC6C5C4315}" type="slidenum">
              <a:rPr lang="it-IT" altLang="it-IT" smtClean="0">
                <a:latin typeface="Corbel" panose="020B0503020204020204" pitchFamily="34" charset="0"/>
              </a:rPr>
              <a:pPr/>
              <a:t>10</a:t>
            </a:fld>
            <a:endParaRPr lang="it-IT" altLang="it-IT">
              <a:latin typeface="Corbel" panose="020B0503020204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egnaposto immagine diapositiva 1">
            <a:extLst>
              <a:ext uri="{FF2B5EF4-FFF2-40B4-BE49-F238E27FC236}">
                <a16:creationId xmlns:a16="http://schemas.microsoft.com/office/drawing/2014/main" id="{3F858BCB-8790-C54F-A634-1DE4A0EFCB7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Segnaposto note 2">
            <a:extLst>
              <a:ext uri="{FF2B5EF4-FFF2-40B4-BE49-F238E27FC236}">
                <a16:creationId xmlns:a16="http://schemas.microsoft.com/office/drawing/2014/main" id="{1D651F16-B5E6-A848-A756-44BA915AD0E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27652" name="Segnaposto numero diapositiva 3">
            <a:extLst>
              <a:ext uri="{FF2B5EF4-FFF2-40B4-BE49-F238E27FC236}">
                <a16:creationId xmlns:a16="http://schemas.microsoft.com/office/drawing/2014/main" id="{46680474-ABFE-FC4F-9C40-A5FA697A8C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6C957D3-B11A-2C43-800C-6D827DE211C4}" type="slidenum">
              <a:rPr lang="it-IT" altLang="it-IT" smtClean="0">
                <a:latin typeface="Corbel" panose="020B0503020204020204" pitchFamily="34" charset="0"/>
              </a:rPr>
              <a:pPr/>
              <a:t>11</a:t>
            </a:fld>
            <a:endParaRPr lang="it-IT" altLang="it-IT">
              <a:latin typeface="Corbel" panose="020B0503020204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egnaposto immagine diapositiva 1">
            <a:extLst>
              <a:ext uri="{FF2B5EF4-FFF2-40B4-BE49-F238E27FC236}">
                <a16:creationId xmlns:a16="http://schemas.microsoft.com/office/drawing/2014/main" id="{7DB4E6C7-5E56-4742-9512-017039D3E73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Segnaposto note 2">
            <a:extLst>
              <a:ext uri="{FF2B5EF4-FFF2-40B4-BE49-F238E27FC236}">
                <a16:creationId xmlns:a16="http://schemas.microsoft.com/office/drawing/2014/main" id="{EAE99E3F-B18C-E646-943E-33C1C44AEC1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29700" name="Segnaposto numero diapositiva 3">
            <a:extLst>
              <a:ext uri="{FF2B5EF4-FFF2-40B4-BE49-F238E27FC236}">
                <a16:creationId xmlns:a16="http://schemas.microsoft.com/office/drawing/2014/main" id="{523C685F-DC74-C747-849F-4748AE8BAD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34D2CBC-1FAD-DC4E-BF65-CDF370F06E2F}" type="slidenum">
              <a:rPr lang="it-IT" altLang="it-IT" smtClean="0">
                <a:latin typeface="Corbel" panose="020B0503020204020204" pitchFamily="34" charset="0"/>
              </a:rPr>
              <a:pPr/>
              <a:t>12</a:t>
            </a:fld>
            <a:endParaRPr lang="it-IT" altLang="it-IT">
              <a:latin typeface="Corbel" panose="020B0503020204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egnaposto immagine diapositiva 1">
            <a:extLst>
              <a:ext uri="{FF2B5EF4-FFF2-40B4-BE49-F238E27FC236}">
                <a16:creationId xmlns:a16="http://schemas.microsoft.com/office/drawing/2014/main" id="{3E02F786-808A-074F-A4D2-FCE54FDA4A8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Segnaposto note 2">
            <a:extLst>
              <a:ext uri="{FF2B5EF4-FFF2-40B4-BE49-F238E27FC236}">
                <a16:creationId xmlns:a16="http://schemas.microsoft.com/office/drawing/2014/main" id="{975C325C-C387-1949-B222-6DA018E9618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31748" name="Segnaposto numero diapositiva 3">
            <a:extLst>
              <a:ext uri="{FF2B5EF4-FFF2-40B4-BE49-F238E27FC236}">
                <a16:creationId xmlns:a16="http://schemas.microsoft.com/office/drawing/2014/main" id="{BC2739F5-AEDB-F045-9542-962703845E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B6533B2-63F4-F64C-8528-3DF758BDA83A}" type="slidenum">
              <a:rPr lang="it-IT" altLang="it-IT" smtClean="0">
                <a:latin typeface="Corbel" panose="020B0503020204020204" pitchFamily="34" charset="0"/>
              </a:rPr>
              <a:pPr/>
              <a:t>13</a:t>
            </a:fld>
            <a:endParaRPr lang="it-IT" altLang="it-IT">
              <a:latin typeface="Corbel" panose="020B0503020204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egnaposto immagine diapositiva 1">
            <a:extLst>
              <a:ext uri="{FF2B5EF4-FFF2-40B4-BE49-F238E27FC236}">
                <a16:creationId xmlns:a16="http://schemas.microsoft.com/office/drawing/2014/main" id="{CA2A6754-6DBB-4749-AF23-1F827B7F01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Segnaposto note 2">
            <a:extLst>
              <a:ext uri="{FF2B5EF4-FFF2-40B4-BE49-F238E27FC236}">
                <a16:creationId xmlns:a16="http://schemas.microsoft.com/office/drawing/2014/main" id="{6981583A-CE25-024C-883F-8BFB9FED3AC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33796" name="Segnaposto numero diapositiva 3">
            <a:extLst>
              <a:ext uri="{FF2B5EF4-FFF2-40B4-BE49-F238E27FC236}">
                <a16:creationId xmlns:a16="http://schemas.microsoft.com/office/drawing/2014/main" id="{309631C3-43F8-3A4D-9D83-798FFEC877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15AE471-C990-A644-B7C1-352CCAB5CE7A}" type="slidenum">
              <a:rPr lang="it-IT" altLang="it-IT" smtClean="0">
                <a:latin typeface="Corbel" panose="020B0503020204020204" pitchFamily="34" charset="0"/>
              </a:rPr>
              <a:pPr/>
              <a:t>14</a:t>
            </a:fld>
            <a:endParaRPr lang="it-IT" altLang="it-IT">
              <a:latin typeface="Corbel" panose="020B0503020204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egnaposto immagine diapositiva 1">
            <a:extLst>
              <a:ext uri="{FF2B5EF4-FFF2-40B4-BE49-F238E27FC236}">
                <a16:creationId xmlns:a16="http://schemas.microsoft.com/office/drawing/2014/main" id="{1FC17EA4-7ABB-AE42-91B2-7DAAD04CED1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Segnaposto note 2">
            <a:extLst>
              <a:ext uri="{FF2B5EF4-FFF2-40B4-BE49-F238E27FC236}">
                <a16:creationId xmlns:a16="http://schemas.microsoft.com/office/drawing/2014/main" id="{0CDBD355-BA02-0E4E-AE24-A351BEA42D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35844" name="Segnaposto numero diapositiva 3">
            <a:extLst>
              <a:ext uri="{FF2B5EF4-FFF2-40B4-BE49-F238E27FC236}">
                <a16:creationId xmlns:a16="http://schemas.microsoft.com/office/drawing/2014/main" id="{8A82CB68-5B4E-E94A-96C6-5C1548D6A4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092D30F-C1C6-2849-B443-93C4E6CAE8AA}" type="slidenum">
              <a:rPr lang="it-IT" altLang="it-IT" smtClean="0">
                <a:latin typeface="Corbel" panose="020B0503020204020204" pitchFamily="34" charset="0"/>
              </a:rPr>
              <a:pPr/>
              <a:t>15</a:t>
            </a:fld>
            <a:endParaRPr lang="it-IT" altLang="it-IT">
              <a:latin typeface="Corbel" panose="020B0503020204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egnaposto immagine diapositiva 1">
            <a:extLst>
              <a:ext uri="{FF2B5EF4-FFF2-40B4-BE49-F238E27FC236}">
                <a16:creationId xmlns:a16="http://schemas.microsoft.com/office/drawing/2014/main" id="{C3BD9859-BA43-F547-B309-294A92A9570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Segnaposto note 2">
            <a:extLst>
              <a:ext uri="{FF2B5EF4-FFF2-40B4-BE49-F238E27FC236}">
                <a16:creationId xmlns:a16="http://schemas.microsoft.com/office/drawing/2014/main" id="{F1C20222-1E9C-D74A-9870-79D4C93B73E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37892" name="Segnaposto numero diapositiva 3">
            <a:extLst>
              <a:ext uri="{FF2B5EF4-FFF2-40B4-BE49-F238E27FC236}">
                <a16:creationId xmlns:a16="http://schemas.microsoft.com/office/drawing/2014/main" id="{A68D1590-BC4D-2542-9F0A-D863404411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8DF7669-7F62-3B45-AC91-51F854579DED}" type="slidenum">
              <a:rPr lang="it-IT" altLang="it-IT" smtClean="0">
                <a:latin typeface="Corbel" panose="020B0503020204020204" pitchFamily="34" charset="0"/>
              </a:rPr>
              <a:pPr/>
              <a:t>16</a:t>
            </a:fld>
            <a:endParaRPr lang="it-IT" altLang="it-IT">
              <a:latin typeface="Corbel" panose="020B0503020204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egnaposto immagine diapositiva 1">
            <a:extLst>
              <a:ext uri="{FF2B5EF4-FFF2-40B4-BE49-F238E27FC236}">
                <a16:creationId xmlns:a16="http://schemas.microsoft.com/office/drawing/2014/main" id="{A7B740B3-71AF-5548-AF35-3FA9F18E6C0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Segnaposto note 2">
            <a:extLst>
              <a:ext uri="{FF2B5EF4-FFF2-40B4-BE49-F238E27FC236}">
                <a16:creationId xmlns:a16="http://schemas.microsoft.com/office/drawing/2014/main" id="{96C92481-4553-C74F-8BD7-C0811B3D01D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39940" name="Segnaposto numero diapositiva 3">
            <a:extLst>
              <a:ext uri="{FF2B5EF4-FFF2-40B4-BE49-F238E27FC236}">
                <a16:creationId xmlns:a16="http://schemas.microsoft.com/office/drawing/2014/main" id="{3B057267-0D5C-8048-88BB-875C8C8F60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FD3C851-E735-B74A-A852-92A9E4C50874}" type="slidenum">
              <a:rPr lang="it-IT" altLang="it-IT" smtClean="0">
                <a:latin typeface="Corbel" panose="020B0503020204020204" pitchFamily="34" charset="0"/>
              </a:rPr>
              <a:pPr/>
              <a:t>17</a:t>
            </a:fld>
            <a:endParaRPr lang="it-IT" altLang="it-IT">
              <a:latin typeface="Corbel" panose="020B0503020204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egnaposto immagine diapositiva 1">
            <a:extLst>
              <a:ext uri="{FF2B5EF4-FFF2-40B4-BE49-F238E27FC236}">
                <a16:creationId xmlns:a16="http://schemas.microsoft.com/office/drawing/2014/main" id="{3B4CFBF8-769E-F744-B849-3A4F58CB79F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Segnaposto note 2">
            <a:extLst>
              <a:ext uri="{FF2B5EF4-FFF2-40B4-BE49-F238E27FC236}">
                <a16:creationId xmlns:a16="http://schemas.microsoft.com/office/drawing/2014/main" id="{6A4A85EA-B874-1A49-B3FE-760995D4AC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41988" name="Segnaposto numero diapositiva 3">
            <a:extLst>
              <a:ext uri="{FF2B5EF4-FFF2-40B4-BE49-F238E27FC236}">
                <a16:creationId xmlns:a16="http://schemas.microsoft.com/office/drawing/2014/main" id="{D708CE8B-2F41-294F-B6F2-179D384CB3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4034CD2-D407-9142-ACB0-A9535CE00098}" type="slidenum">
              <a:rPr lang="it-IT" altLang="it-IT" smtClean="0">
                <a:latin typeface="Corbel" panose="020B0503020204020204" pitchFamily="34" charset="0"/>
              </a:rPr>
              <a:pPr/>
              <a:t>18</a:t>
            </a:fld>
            <a:endParaRPr lang="it-IT" altLang="it-IT">
              <a:latin typeface="Corbel" panose="020B0503020204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egnaposto immagine diapositiva 1">
            <a:extLst>
              <a:ext uri="{FF2B5EF4-FFF2-40B4-BE49-F238E27FC236}">
                <a16:creationId xmlns:a16="http://schemas.microsoft.com/office/drawing/2014/main" id="{0A996C76-5084-4041-8E8C-A01124F83E7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Segnaposto note 2">
            <a:extLst>
              <a:ext uri="{FF2B5EF4-FFF2-40B4-BE49-F238E27FC236}">
                <a16:creationId xmlns:a16="http://schemas.microsoft.com/office/drawing/2014/main" id="{53ABE0FF-F29F-7047-85EF-69A898A0857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44036" name="Segnaposto numero diapositiva 3">
            <a:extLst>
              <a:ext uri="{FF2B5EF4-FFF2-40B4-BE49-F238E27FC236}">
                <a16:creationId xmlns:a16="http://schemas.microsoft.com/office/drawing/2014/main" id="{A888BBD2-7B4F-EA43-8DC6-AAD6D03A79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92E8425-44DE-4544-B7CD-CC7405D3CAC2}" type="slidenum">
              <a:rPr lang="it-IT" altLang="it-IT" smtClean="0">
                <a:latin typeface="Corbel" panose="020B0503020204020204" pitchFamily="34" charset="0"/>
              </a:rPr>
              <a:pPr/>
              <a:t>19</a:t>
            </a:fld>
            <a:endParaRPr lang="it-IT" altLang="it-IT">
              <a:latin typeface="Corbel" panose="020B0503020204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egnaposto immagine diapositiva 1">
            <a:extLst>
              <a:ext uri="{FF2B5EF4-FFF2-40B4-BE49-F238E27FC236}">
                <a16:creationId xmlns:a16="http://schemas.microsoft.com/office/drawing/2014/main" id="{08B2C98B-93EC-5C4F-B277-D88EC9FAE24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Segnaposto note 2">
            <a:extLst>
              <a:ext uri="{FF2B5EF4-FFF2-40B4-BE49-F238E27FC236}">
                <a16:creationId xmlns:a16="http://schemas.microsoft.com/office/drawing/2014/main" id="{D4F69DCA-62C9-9243-A219-36779AA8B5F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9220" name="Segnaposto numero diapositiva 3">
            <a:extLst>
              <a:ext uri="{FF2B5EF4-FFF2-40B4-BE49-F238E27FC236}">
                <a16:creationId xmlns:a16="http://schemas.microsoft.com/office/drawing/2014/main" id="{A100412E-CD2E-8345-A6EE-CCE1F01C07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B38C629-E428-3E4B-859E-29FD84719128}" type="slidenum">
              <a:rPr lang="it-IT" altLang="it-IT" smtClean="0">
                <a:latin typeface="Corbel" panose="020B0503020204020204" pitchFamily="34" charset="0"/>
              </a:rPr>
              <a:pPr/>
              <a:t>2</a:t>
            </a:fld>
            <a:endParaRPr lang="it-IT" altLang="it-IT">
              <a:latin typeface="Corbel" panose="020B0503020204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egnaposto immagine diapositiva 1">
            <a:extLst>
              <a:ext uri="{FF2B5EF4-FFF2-40B4-BE49-F238E27FC236}">
                <a16:creationId xmlns:a16="http://schemas.microsoft.com/office/drawing/2014/main" id="{898A5F2C-65DD-3A4E-93C6-69289DC6575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Segnaposto note 2">
            <a:extLst>
              <a:ext uri="{FF2B5EF4-FFF2-40B4-BE49-F238E27FC236}">
                <a16:creationId xmlns:a16="http://schemas.microsoft.com/office/drawing/2014/main" id="{55EE87D6-EC6B-0A46-AB3E-997DF8A7A4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46084" name="Segnaposto numero diapositiva 3">
            <a:extLst>
              <a:ext uri="{FF2B5EF4-FFF2-40B4-BE49-F238E27FC236}">
                <a16:creationId xmlns:a16="http://schemas.microsoft.com/office/drawing/2014/main" id="{F2C1EC42-A563-A348-A582-3E990BD945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4A06917-6CCC-0F46-A496-61065717318E}" type="slidenum">
              <a:rPr lang="it-IT" altLang="it-IT" smtClean="0">
                <a:latin typeface="Corbel" panose="020B0503020204020204" pitchFamily="34" charset="0"/>
              </a:rPr>
              <a:pPr/>
              <a:t>20</a:t>
            </a:fld>
            <a:endParaRPr lang="it-IT" altLang="it-IT">
              <a:latin typeface="Corbel" panose="020B0503020204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>
            <a:extLst>
              <a:ext uri="{FF2B5EF4-FFF2-40B4-BE49-F238E27FC236}">
                <a16:creationId xmlns:a16="http://schemas.microsoft.com/office/drawing/2014/main" id="{60D03D5A-F003-D743-9F38-BD991176F84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Segnaposto note 2">
            <a:extLst>
              <a:ext uri="{FF2B5EF4-FFF2-40B4-BE49-F238E27FC236}">
                <a16:creationId xmlns:a16="http://schemas.microsoft.com/office/drawing/2014/main" id="{0B2B504A-BCB8-5543-9224-58A30189C73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48132" name="Segnaposto numero diapositiva 3">
            <a:extLst>
              <a:ext uri="{FF2B5EF4-FFF2-40B4-BE49-F238E27FC236}">
                <a16:creationId xmlns:a16="http://schemas.microsoft.com/office/drawing/2014/main" id="{95307058-F04D-DC44-8042-22DA93B004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BC5C985-3C00-5F48-A383-73AF2219CFB1}" type="slidenum">
              <a:rPr lang="it-IT" altLang="it-IT" smtClean="0">
                <a:latin typeface="Corbel" panose="020B0503020204020204" pitchFamily="34" charset="0"/>
              </a:rPr>
              <a:pPr/>
              <a:t>21</a:t>
            </a:fld>
            <a:endParaRPr lang="it-IT" altLang="it-IT">
              <a:latin typeface="Corbel" panose="020B0503020204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egnaposto immagine diapositiva 1">
            <a:extLst>
              <a:ext uri="{FF2B5EF4-FFF2-40B4-BE49-F238E27FC236}">
                <a16:creationId xmlns:a16="http://schemas.microsoft.com/office/drawing/2014/main" id="{827CF011-2EDF-1147-AB43-A0237DA28EF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Segnaposto note 2">
            <a:extLst>
              <a:ext uri="{FF2B5EF4-FFF2-40B4-BE49-F238E27FC236}">
                <a16:creationId xmlns:a16="http://schemas.microsoft.com/office/drawing/2014/main" id="{C1AB5F93-F90F-EC46-9143-8D2869421EA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50180" name="Segnaposto numero diapositiva 3">
            <a:extLst>
              <a:ext uri="{FF2B5EF4-FFF2-40B4-BE49-F238E27FC236}">
                <a16:creationId xmlns:a16="http://schemas.microsoft.com/office/drawing/2014/main" id="{7B1867A1-DE54-D841-9C87-2FAD6EF69C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912AB0D-E8CD-B14B-B637-94CCDEEE4906}" type="slidenum">
              <a:rPr lang="it-IT" altLang="it-IT" smtClean="0">
                <a:latin typeface="Corbel" panose="020B0503020204020204" pitchFamily="34" charset="0"/>
              </a:rPr>
              <a:pPr/>
              <a:t>22</a:t>
            </a:fld>
            <a:endParaRPr lang="it-IT" altLang="it-IT">
              <a:latin typeface="Corbel" panose="020B0503020204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egnaposto immagine diapositiva 1">
            <a:extLst>
              <a:ext uri="{FF2B5EF4-FFF2-40B4-BE49-F238E27FC236}">
                <a16:creationId xmlns:a16="http://schemas.microsoft.com/office/drawing/2014/main" id="{68A72E47-1162-C943-991E-3DA93A19777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Segnaposto note 2">
            <a:extLst>
              <a:ext uri="{FF2B5EF4-FFF2-40B4-BE49-F238E27FC236}">
                <a16:creationId xmlns:a16="http://schemas.microsoft.com/office/drawing/2014/main" id="{BA523D3F-EAB0-9048-9D38-0FEB0981BA9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52228" name="Segnaposto numero diapositiva 3">
            <a:extLst>
              <a:ext uri="{FF2B5EF4-FFF2-40B4-BE49-F238E27FC236}">
                <a16:creationId xmlns:a16="http://schemas.microsoft.com/office/drawing/2014/main" id="{075B60F5-719E-F64C-B4B1-853A8A6BE4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0EA11B7-B2F9-5842-AED2-AB2D97F184EB}" type="slidenum">
              <a:rPr lang="it-IT" altLang="it-IT" smtClean="0">
                <a:latin typeface="Corbel" panose="020B0503020204020204" pitchFamily="34" charset="0"/>
              </a:rPr>
              <a:pPr/>
              <a:t>23</a:t>
            </a:fld>
            <a:endParaRPr lang="it-IT" altLang="it-IT">
              <a:latin typeface="Corbel" panose="020B0503020204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egnaposto immagine diapositiva 1">
            <a:extLst>
              <a:ext uri="{FF2B5EF4-FFF2-40B4-BE49-F238E27FC236}">
                <a16:creationId xmlns:a16="http://schemas.microsoft.com/office/drawing/2014/main" id="{CDD52DFB-140A-564F-A0AC-E3183805F17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Segnaposto note 2">
            <a:extLst>
              <a:ext uri="{FF2B5EF4-FFF2-40B4-BE49-F238E27FC236}">
                <a16:creationId xmlns:a16="http://schemas.microsoft.com/office/drawing/2014/main" id="{7ADA37C4-225F-EE4F-A49B-56E0314B8A6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54276" name="Segnaposto numero diapositiva 3">
            <a:extLst>
              <a:ext uri="{FF2B5EF4-FFF2-40B4-BE49-F238E27FC236}">
                <a16:creationId xmlns:a16="http://schemas.microsoft.com/office/drawing/2014/main" id="{1F93F7CA-5B88-8C4C-8273-15245A345A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A7D0008-AAA4-F945-A7BE-2BD994B61FEC}" type="slidenum">
              <a:rPr lang="it-IT" altLang="it-IT" smtClean="0">
                <a:latin typeface="Corbel" panose="020B0503020204020204" pitchFamily="34" charset="0"/>
              </a:rPr>
              <a:pPr/>
              <a:t>24</a:t>
            </a:fld>
            <a:endParaRPr lang="it-IT" altLang="it-IT">
              <a:latin typeface="Corbel" panose="020B050302020402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egnaposto immagine diapositiva 1">
            <a:extLst>
              <a:ext uri="{FF2B5EF4-FFF2-40B4-BE49-F238E27FC236}">
                <a16:creationId xmlns:a16="http://schemas.microsoft.com/office/drawing/2014/main" id="{ED4E283A-9686-4A46-941C-CED149C0023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Segnaposto note 2">
            <a:extLst>
              <a:ext uri="{FF2B5EF4-FFF2-40B4-BE49-F238E27FC236}">
                <a16:creationId xmlns:a16="http://schemas.microsoft.com/office/drawing/2014/main" id="{A52470EF-19FF-5845-8037-7E9DC79AB4C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56324" name="Segnaposto numero diapositiva 3">
            <a:extLst>
              <a:ext uri="{FF2B5EF4-FFF2-40B4-BE49-F238E27FC236}">
                <a16:creationId xmlns:a16="http://schemas.microsoft.com/office/drawing/2014/main" id="{83F81992-417F-D245-955C-8E44738056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025CFD6-6A4D-D941-8566-609D23956248}" type="slidenum">
              <a:rPr lang="it-IT" altLang="it-IT" smtClean="0">
                <a:latin typeface="Corbel" panose="020B0503020204020204" pitchFamily="34" charset="0"/>
              </a:rPr>
              <a:pPr/>
              <a:t>25</a:t>
            </a:fld>
            <a:endParaRPr lang="it-IT" altLang="it-IT">
              <a:latin typeface="Corbel" panose="020B0503020204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egnaposto immagine diapositiva 1">
            <a:extLst>
              <a:ext uri="{FF2B5EF4-FFF2-40B4-BE49-F238E27FC236}">
                <a16:creationId xmlns:a16="http://schemas.microsoft.com/office/drawing/2014/main" id="{3F476087-E56B-7549-8F61-4E804F64332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Segnaposto note 2">
            <a:extLst>
              <a:ext uri="{FF2B5EF4-FFF2-40B4-BE49-F238E27FC236}">
                <a16:creationId xmlns:a16="http://schemas.microsoft.com/office/drawing/2014/main" id="{37123AB4-1EA7-724C-B62A-695B0B49F8B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58372" name="Segnaposto numero diapositiva 3">
            <a:extLst>
              <a:ext uri="{FF2B5EF4-FFF2-40B4-BE49-F238E27FC236}">
                <a16:creationId xmlns:a16="http://schemas.microsoft.com/office/drawing/2014/main" id="{91DE4843-E024-DD45-B1A2-50B1693E09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828D3F8-EF45-014A-8905-F618024346E5}" type="slidenum">
              <a:rPr lang="it-IT" altLang="it-IT" smtClean="0">
                <a:latin typeface="Corbel" panose="020B0503020204020204" pitchFamily="34" charset="0"/>
              </a:rPr>
              <a:pPr/>
              <a:t>26</a:t>
            </a:fld>
            <a:endParaRPr lang="it-IT" altLang="it-IT">
              <a:latin typeface="Corbel" panose="020B050302020402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egnaposto immagine diapositiva 1">
            <a:extLst>
              <a:ext uri="{FF2B5EF4-FFF2-40B4-BE49-F238E27FC236}">
                <a16:creationId xmlns:a16="http://schemas.microsoft.com/office/drawing/2014/main" id="{E4CAEC2B-0A3E-434F-8364-8CCBC369A26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Segnaposto note 2">
            <a:extLst>
              <a:ext uri="{FF2B5EF4-FFF2-40B4-BE49-F238E27FC236}">
                <a16:creationId xmlns:a16="http://schemas.microsoft.com/office/drawing/2014/main" id="{29AA4061-585E-EC43-BD35-D3A495589D8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60420" name="Segnaposto numero diapositiva 3">
            <a:extLst>
              <a:ext uri="{FF2B5EF4-FFF2-40B4-BE49-F238E27FC236}">
                <a16:creationId xmlns:a16="http://schemas.microsoft.com/office/drawing/2014/main" id="{99627BE0-D8B7-4849-9748-3340E17C6C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2D22786-C76D-264B-B7B3-25E0D1AE9896}" type="slidenum">
              <a:rPr lang="it-IT" altLang="it-IT" smtClean="0">
                <a:latin typeface="Corbel" panose="020B0503020204020204" pitchFamily="34" charset="0"/>
              </a:rPr>
              <a:pPr/>
              <a:t>27</a:t>
            </a:fld>
            <a:endParaRPr lang="it-IT" altLang="it-IT">
              <a:latin typeface="Corbel" panose="020B050302020402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egnaposto immagine diapositiva 1">
            <a:extLst>
              <a:ext uri="{FF2B5EF4-FFF2-40B4-BE49-F238E27FC236}">
                <a16:creationId xmlns:a16="http://schemas.microsoft.com/office/drawing/2014/main" id="{E3D8A600-0FFF-414A-BBD1-4CB97A3C23B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Segnaposto note 2">
            <a:extLst>
              <a:ext uri="{FF2B5EF4-FFF2-40B4-BE49-F238E27FC236}">
                <a16:creationId xmlns:a16="http://schemas.microsoft.com/office/drawing/2014/main" id="{33CA4658-3445-A343-B7DD-A38557AABDE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62468" name="Segnaposto numero diapositiva 3">
            <a:extLst>
              <a:ext uri="{FF2B5EF4-FFF2-40B4-BE49-F238E27FC236}">
                <a16:creationId xmlns:a16="http://schemas.microsoft.com/office/drawing/2014/main" id="{84A7CD47-8A2C-B347-A5B4-BCA284E33A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AFB3C84-21C0-BE40-842C-51F8B3D950A6}" type="slidenum">
              <a:rPr lang="it-IT" altLang="it-IT" smtClean="0">
                <a:latin typeface="Corbel" panose="020B0503020204020204" pitchFamily="34" charset="0"/>
              </a:rPr>
              <a:pPr/>
              <a:t>28</a:t>
            </a:fld>
            <a:endParaRPr lang="it-IT" altLang="it-IT">
              <a:latin typeface="Corbel" panose="020B050302020402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egnaposto immagine diapositiva 1">
            <a:extLst>
              <a:ext uri="{FF2B5EF4-FFF2-40B4-BE49-F238E27FC236}">
                <a16:creationId xmlns:a16="http://schemas.microsoft.com/office/drawing/2014/main" id="{498D6FC3-9BA0-EF47-9FAA-98240EEA667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Segnaposto note 2">
            <a:extLst>
              <a:ext uri="{FF2B5EF4-FFF2-40B4-BE49-F238E27FC236}">
                <a16:creationId xmlns:a16="http://schemas.microsoft.com/office/drawing/2014/main" id="{C0D574E4-EEF3-FD43-9D07-3CA844499BD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64516" name="Segnaposto numero diapositiva 3">
            <a:extLst>
              <a:ext uri="{FF2B5EF4-FFF2-40B4-BE49-F238E27FC236}">
                <a16:creationId xmlns:a16="http://schemas.microsoft.com/office/drawing/2014/main" id="{837DB2BF-099C-C141-BA9C-FFE4943840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EC1B4F4-90D7-4B4F-8143-DFFEA0DA64C9}" type="slidenum">
              <a:rPr lang="it-IT" altLang="it-IT" smtClean="0">
                <a:latin typeface="Corbel" panose="020B0503020204020204" pitchFamily="34" charset="0"/>
              </a:rPr>
              <a:pPr/>
              <a:t>29</a:t>
            </a:fld>
            <a:endParaRPr lang="it-IT" altLang="it-IT">
              <a:latin typeface="Corbel" panose="020B0503020204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egnaposto immagine diapositiva 1">
            <a:extLst>
              <a:ext uri="{FF2B5EF4-FFF2-40B4-BE49-F238E27FC236}">
                <a16:creationId xmlns:a16="http://schemas.microsoft.com/office/drawing/2014/main" id="{C6C9A583-8E16-0C47-B224-288C95C3CC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Segnaposto note 2">
            <a:extLst>
              <a:ext uri="{FF2B5EF4-FFF2-40B4-BE49-F238E27FC236}">
                <a16:creationId xmlns:a16="http://schemas.microsoft.com/office/drawing/2014/main" id="{28649130-6414-0D42-9114-380D5B74D70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11268" name="Segnaposto numero diapositiva 3">
            <a:extLst>
              <a:ext uri="{FF2B5EF4-FFF2-40B4-BE49-F238E27FC236}">
                <a16:creationId xmlns:a16="http://schemas.microsoft.com/office/drawing/2014/main" id="{30596E89-E1F8-8A46-AA86-86CAC909C3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A11AD4A-506F-4B44-928B-557DBBB9323C}" type="slidenum">
              <a:rPr lang="it-IT" altLang="it-IT" smtClean="0">
                <a:latin typeface="Corbel" panose="020B0503020204020204" pitchFamily="34" charset="0"/>
              </a:rPr>
              <a:pPr/>
              <a:t>3</a:t>
            </a:fld>
            <a:endParaRPr lang="it-IT" altLang="it-IT">
              <a:latin typeface="Corbel" panose="020B050302020402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egnaposto immagine diapositiva 1">
            <a:extLst>
              <a:ext uri="{FF2B5EF4-FFF2-40B4-BE49-F238E27FC236}">
                <a16:creationId xmlns:a16="http://schemas.microsoft.com/office/drawing/2014/main" id="{12521814-41AD-264E-9D91-A6E4CF10B62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Segnaposto note 2">
            <a:extLst>
              <a:ext uri="{FF2B5EF4-FFF2-40B4-BE49-F238E27FC236}">
                <a16:creationId xmlns:a16="http://schemas.microsoft.com/office/drawing/2014/main" id="{7BDF54D5-52DC-C24E-8CFD-75076A9B3EF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66564" name="Segnaposto numero diapositiva 3">
            <a:extLst>
              <a:ext uri="{FF2B5EF4-FFF2-40B4-BE49-F238E27FC236}">
                <a16:creationId xmlns:a16="http://schemas.microsoft.com/office/drawing/2014/main" id="{54D33CEB-FC6F-3944-9C7E-C55BDAFBBE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081808E-5562-364B-802B-4E280466F663}" type="slidenum">
              <a:rPr lang="it-IT" altLang="it-IT" smtClean="0">
                <a:latin typeface="Corbel" panose="020B0503020204020204" pitchFamily="34" charset="0"/>
              </a:rPr>
              <a:pPr/>
              <a:t>30</a:t>
            </a:fld>
            <a:endParaRPr lang="it-IT" altLang="it-IT">
              <a:latin typeface="Corbel" panose="020B0503020204020204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egnaposto immagine diapositiva 1">
            <a:extLst>
              <a:ext uri="{FF2B5EF4-FFF2-40B4-BE49-F238E27FC236}">
                <a16:creationId xmlns:a16="http://schemas.microsoft.com/office/drawing/2014/main" id="{335D09B7-E9E2-7E4D-8ECB-B522078E942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Segnaposto note 2">
            <a:extLst>
              <a:ext uri="{FF2B5EF4-FFF2-40B4-BE49-F238E27FC236}">
                <a16:creationId xmlns:a16="http://schemas.microsoft.com/office/drawing/2014/main" id="{0038AC4A-225C-354B-8B14-0F0D20A1F28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68612" name="Segnaposto numero diapositiva 3">
            <a:extLst>
              <a:ext uri="{FF2B5EF4-FFF2-40B4-BE49-F238E27FC236}">
                <a16:creationId xmlns:a16="http://schemas.microsoft.com/office/drawing/2014/main" id="{AA2A22B4-42B3-204D-9281-0339ED2FDD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45DAB34-2734-2D44-9FBB-757E25BD8DCC}" type="slidenum">
              <a:rPr lang="it-IT" altLang="it-IT" smtClean="0">
                <a:latin typeface="Corbel" panose="020B0503020204020204" pitchFamily="34" charset="0"/>
              </a:rPr>
              <a:pPr/>
              <a:t>31</a:t>
            </a:fld>
            <a:endParaRPr lang="it-IT" altLang="it-IT">
              <a:latin typeface="Corbel" panose="020B0503020204020204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egnaposto immagine diapositiva 1">
            <a:extLst>
              <a:ext uri="{FF2B5EF4-FFF2-40B4-BE49-F238E27FC236}">
                <a16:creationId xmlns:a16="http://schemas.microsoft.com/office/drawing/2014/main" id="{30F72BF0-AD8D-E347-94CD-A229A5EC5F7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Segnaposto note 2">
            <a:extLst>
              <a:ext uri="{FF2B5EF4-FFF2-40B4-BE49-F238E27FC236}">
                <a16:creationId xmlns:a16="http://schemas.microsoft.com/office/drawing/2014/main" id="{EE216D1A-F6BE-7D4D-BB03-6626A337ED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70660" name="Segnaposto numero diapositiva 3">
            <a:extLst>
              <a:ext uri="{FF2B5EF4-FFF2-40B4-BE49-F238E27FC236}">
                <a16:creationId xmlns:a16="http://schemas.microsoft.com/office/drawing/2014/main" id="{61660950-A0C9-7148-B316-F5BEB9D3CD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31DA063-3D5C-8C4D-B6E5-09326A5C2BE4}" type="slidenum">
              <a:rPr lang="it-IT" altLang="it-IT" smtClean="0">
                <a:latin typeface="Corbel" panose="020B0503020204020204" pitchFamily="34" charset="0"/>
              </a:rPr>
              <a:pPr/>
              <a:t>32</a:t>
            </a:fld>
            <a:endParaRPr lang="it-IT" altLang="it-IT">
              <a:latin typeface="Corbel" panose="020B0503020204020204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egnaposto immagine diapositiva 1">
            <a:extLst>
              <a:ext uri="{FF2B5EF4-FFF2-40B4-BE49-F238E27FC236}">
                <a16:creationId xmlns:a16="http://schemas.microsoft.com/office/drawing/2014/main" id="{8613C2D8-2B55-7646-9018-15633A8A48A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Segnaposto note 2">
            <a:extLst>
              <a:ext uri="{FF2B5EF4-FFF2-40B4-BE49-F238E27FC236}">
                <a16:creationId xmlns:a16="http://schemas.microsoft.com/office/drawing/2014/main" id="{0280ABF3-7B7B-7F40-A88A-7BBC0D65FD4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72708" name="Segnaposto numero diapositiva 3">
            <a:extLst>
              <a:ext uri="{FF2B5EF4-FFF2-40B4-BE49-F238E27FC236}">
                <a16:creationId xmlns:a16="http://schemas.microsoft.com/office/drawing/2014/main" id="{7CAB6DD2-E111-0E4B-8290-752F384C94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5257614-D0A8-D741-9923-CB767D252A18}" type="slidenum">
              <a:rPr lang="it-IT" altLang="it-IT" smtClean="0">
                <a:latin typeface="Corbel" panose="020B0503020204020204" pitchFamily="34" charset="0"/>
              </a:rPr>
              <a:pPr/>
              <a:t>33</a:t>
            </a:fld>
            <a:endParaRPr lang="it-IT" altLang="it-IT">
              <a:latin typeface="Corbel" panose="020B0503020204020204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egnaposto immagine diapositiva 1">
            <a:extLst>
              <a:ext uri="{FF2B5EF4-FFF2-40B4-BE49-F238E27FC236}">
                <a16:creationId xmlns:a16="http://schemas.microsoft.com/office/drawing/2014/main" id="{8EE27057-81BF-3047-97F1-F6427A048CC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Segnaposto note 2">
            <a:extLst>
              <a:ext uri="{FF2B5EF4-FFF2-40B4-BE49-F238E27FC236}">
                <a16:creationId xmlns:a16="http://schemas.microsoft.com/office/drawing/2014/main" id="{87806D1F-598B-C340-86CE-50C3BA44BAA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74756" name="Segnaposto numero diapositiva 3">
            <a:extLst>
              <a:ext uri="{FF2B5EF4-FFF2-40B4-BE49-F238E27FC236}">
                <a16:creationId xmlns:a16="http://schemas.microsoft.com/office/drawing/2014/main" id="{4B317BBF-2AC9-6C46-B270-0AC10BC1AD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D9F76BA-5E28-154F-9B88-CF5839E61DE8}" type="slidenum">
              <a:rPr lang="it-IT" altLang="it-IT" smtClean="0">
                <a:latin typeface="Corbel" panose="020B0503020204020204" pitchFamily="34" charset="0"/>
              </a:rPr>
              <a:pPr/>
              <a:t>34</a:t>
            </a:fld>
            <a:endParaRPr lang="it-IT" altLang="it-IT">
              <a:latin typeface="Corbel" panose="020B0503020204020204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egnaposto immagine diapositiva 1">
            <a:extLst>
              <a:ext uri="{FF2B5EF4-FFF2-40B4-BE49-F238E27FC236}">
                <a16:creationId xmlns:a16="http://schemas.microsoft.com/office/drawing/2014/main" id="{61FEE19E-457D-E649-900B-EC7435AD2D5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Segnaposto note 2">
            <a:extLst>
              <a:ext uri="{FF2B5EF4-FFF2-40B4-BE49-F238E27FC236}">
                <a16:creationId xmlns:a16="http://schemas.microsoft.com/office/drawing/2014/main" id="{870AA162-CC5B-2B4E-9862-5C2DDA7F82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76804" name="Segnaposto numero diapositiva 3">
            <a:extLst>
              <a:ext uri="{FF2B5EF4-FFF2-40B4-BE49-F238E27FC236}">
                <a16:creationId xmlns:a16="http://schemas.microsoft.com/office/drawing/2014/main" id="{F87BED67-3F23-CA48-A2B2-CECA341F8C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106F087-DC8F-364E-BDB9-E9341D223E4B}" type="slidenum">
              <a:rPr lang="it-IT" altLang="it-IT" smtClean="0">
                <a:latin typeface="Corbel" panose="020B0503020204020204" pitchFamily="34" charset="0"/>
              </a:rPr>
              <a:pPr/>
              <a:t>35</a:t>
            </a:fld>
            <a:endParaRPr lang="it-IT" altLang="it-IT">
              <a:latin typeface="Corbel" panose="020B0503020204020204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egnaposto immagine diapositiva 1">
            <a:extLst>
              <a:ext uri="{FF2B5EF4-FFF2-40B4-BE49-F238E27FC236}">
                <a16:creationId xmlns:a16="http://schemas.microsoft.com/office/drawing/2014/main" id="{A331DCE4-964C-6446-8681-2EC48775E0E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Segnaposto note 2">
            <a:extLst>
              <a:ext uri="{FF2B5EF4-FFF2-40B4-BE49-F238E27FC236}">
                <a16:creationId xmlns:a16="http://schemas.microsoft.com/office/drawing/2014/main" id="{2544CFD9-9FC0-5B4E-9548-393101A02E5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78852" name="Segnaposto numero diapositiva 3">
            <a:extLst>
              <a:ext uri="{FF2B5EF4-FFF2-40B4-BE49-F238E27FC236}">
                <a16:creationId xmlns:a16="http://schemas.microsoft.com/office/drawing/2014/main" id="{93AFBDD8-E27B-744C-A289-BEC8574DDD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2DE236D-A6C1-4C48-8A22-F5B2903B5E77}" type="slidenum">
              <a:rPr lang="it-IT" altLang="it-IT" smtClean="0">
                <a:latin typeface="Corbel" panose="020B0503020204020204" pitchFamily="34" charset="0"/>
              </a:rPr>
              <a:pPr/>
              <a:t>36</a:t>
            </a:fld>
            <a:endParaRPr lang="it-IT" altLang="it-IT">
              <a:latin typeface="Corbel" panose="020B0503020204020204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egnaposto immagine diapositiva 1">
            <a:extLst>
              <a:ext uri="{FF2B5EF4-FFF2-40B4-BE49-F238E27FC236}">
                <a16:creationId xmlns:a16="http://schemas.microsoft.com/office/drawing/2014/main" id="{23648F5C-96C7-CE4F-B940-D8413C60A5E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Segnaposto note 2">
            <a:extLst>
              <a:ext uri="{FF2B5EF4-FFF2-40B4-BE49-F238E27FC236}">
                <a16:creationId xmlns:a16="http://schemas.microsoft.com/office/drawing/2014/main" id="{94270B56-FD59-6742-928F-12788186046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80900" name="Segnaposto numero diapositiva 3">
            <a:extLst>
              <a:ext uri="{FF2B5EF4-FFF2-40B4-BE49-F238E27FC236}">
                <a16:creationId xmlns:a16="http://schemas.microsoft.com/office/drawing/2014/main" id="{6C85A555-3D7F-9546-9AE1-029204747E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2C6834F-4CA7-FA42-90AB-B635BDFA5D0C}" type="slidenum">
              <a:rPr lang="it-IT" altLang="it-IT" smtClean="0">
                <a:latin typeface="Corbel" panose="020B0503020204020204" pitchFamily="34" charset="0"/>
              </a:rPr>
              <a:pPr/>
              <a:t>37</a:t>
            </a:fld>
            <a:endParaRPr lang="it-IT" altLang="it-IT">
              <a:latin typeface="Corbel" panose="020B0503020204020204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egnaposto immagine diapositiva 1">
            <a:extLst>
              <a:ext uri="{FF2B5EF4-FFF2-40B4-BE49-F238E27FC236}">
                <a16:creationId xmlns:a16="http://schemas.microsoft.com/office/drawing/2014/main" id="{2E091EEE-BEF6-154F-8038-2965AE83D8A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Segnaposto note 2">
            <a:extLst>
              <a:ext uri="{FF2B5EF4-FFF2-40B4-BE49-F238E27FC236}">
                <a16:creationId xmlns:a16="http://schemas.microsoft.com/office/drawing/2014/main" id="{8826247D-7604-114A-AE35-28C044F96D2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82948" name="Segnaposto numero diapositiva 3">
            <a:extLst>
              <a:ext uri="{FF2B5EF4-FFF2-40B4-BE49-F238E27FC236}">
                <a16:creationId xmlns:a16="http://schemas.microsoft.com/office/drawing/2014/main" id="{3D580ECD-D4D2-554C-8478-EE47A72677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C9C381D-CA56-B243-9358-FDE7F60E324E}" type="slidenum">
              <a:rPr lang="it-IT" altLang="it-IT" smtClean="0">
                <a:latin typeface="Corbel" panose="020B0503020204020204" pitchFamily="34" charset="0"/>
              </a:rPr>
              <a:pPr/>
              <a:t>38</a:t>
            </a:fld>
            <a:endParaRPr lang="it-IT" altLang="it-IT">
              <a:latin typeface="Corbel" panose="020B0503020204020204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egnaposto immagine diapositiva 1">
            <a:extLst>
              <a:ext uri="{FF2B5EF4-FFF2-40B4-BE49-F238E27FC236}">
                <a16:creationId xmlns:a16="http://schemas.microsoft.com/office/drawing/2014/main" id="{45E8B6A9-1ADA-E448-9465-00EA298E519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Segnaposto note 2">
            <a:extLst>
              <a:ext uri="{FF2B5EF4-FFF2-40B4-BE49-F238E27FC236}">
                <a16:creationId xmlns:a16="http://schemas.microsoft.com/office/drawing/2014/main" id="{C905D114-1CFF-8E41-A5F6-A1E6F349D7A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86020" name="Segnaposto numero diapositiva 3">
            <a:extLst>
              <a:ext uri="{FF2B5EF4-FFF2-40B4-BE49-F238E27FC236}">
                <a16:creationId xmlns:a16="http://schemas.microsoft.com/office/drawing/2014/main" id="{0D02A1A9-2676-4D4B-A99E-A0845CDFC7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609221B-6C7C-084E-83AB-C27A10E8B05E}" type="slidenum">
              <a:rPr lang="it-IT" altLang="it-IT" smtClean="0">
                <a:latin typeface="Corbel" panose="020B0503020204020204" pitchFamily="34" charset="0"/>
              </a:rPr>
              <a:pPr/>
              <a:t>40</a:t>
            </a:fld>
            <a:endParaRPr lang="it-IT" altLang="it-IT">
              <a:latin typeface="Corbel" panose="020B0503020204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immagine diapositiva 1">
            <a:extLst>
              <a:ext uri="{FF2B5EF4-FFF2-40B4-BE49-F238E27FC236}">
                <a16:creationId xmlns:a16="http://schemas.microsoft.com/office/drawing/2014/main" id="{B043A09A-35FD-5C4E-A663-44DE4447890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Segnaposto note 2">
            <a:extLst>
              <a:ext uri="{FF2B5EF4-FFF2-40B4-BE49-F238E27FC236}">
                <a16:creationId xmlns:a16="http://schemas.microsoft.com/office/drawing/2014/main" id="{234F0A4B-655D-5F4A-801C-F2615CDFABC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13316" name="Segnaposto numero diapositiva 3">
            <a:extLst>
              <a:ext uri="{FF2B5EF4-FFF2-40B4-BE49-F238E27FC236}">
                <a16:creationId xmlns:a16="http://schemas.microsoft.com/office/drawing/2014/main" id="{CA0873D1-B423-1843-952C-9654FD1BA2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E51706E-757E-FE43-9595-9B6AB2B70442}" type="slidenum">
              <a:rPr lang="it-IT" altLang="it-IT" smtClean="0">
                <a:latin typeface="Corbel" panose="020B0503020204020204" pitchFamily="34" charset="0"/>
              </a:rPr>
              <a:pPr/>
              <a:t>4</a:t>
            </a:fld>
            <a:endParaRPr lang="it-IT" altLang="it-IT">
              <a:latin typeface="Corbel" panose="020B0503020204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egnaposto immagine diapositiva 1">
            <a:extLst>
              <a:ext uri="{FF2B5EF4-FFF2-40B4-BE49-F238E27FC236}">
                <a16:creationId xmlns:a16="http://schemas.microsoft.com/office/drawing/2014/main" id="{BDCC43FC-7AC0-6A41-9303-79AAE5811FA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Segnaposto note 2">
            <a:extLst>
              <a:ext uri="{FF2B5EF4-FFF2-40B4-BE49-F238E27FC236}">
                <a16:creationId xmlns:a16="http://schemas.microsoft.com/office/drawing/2014/main" id="{6A0FD853-E747-2A4C-8EF2-866596D085F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15364" name="Segnaposto numero diapositiva 3">
            <a:extLst>
              <a:ext uri="{FF2B5EF4-FFF2-40B4-BE49-F238E27FC236}">
                <a16:creationId xmlns:a16="http://schemas.microsoft.com/office/drawing/2014/main" id="{3F28A410-6DD3-AA4F-B407-E1978E15F7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D92802E-B4EB-3748-B1C8-C066D3946533}" type="slidenum">
              <a:rPr lang="it-IT" altLang="it-IT" smtClean="0">
                <a:latin typeface="Corbel" panose="020B0503020204020204" pitchFamily="34" charset="0"/>
              </a:rPr>
              <a:pPr/>
              <a:t>5</a:t>
            </a:fld>
            <a:endParaRPr lang="it-IT" altLang="it-IT">
              <a:latin typeface="Corbel" panose="020B0503020204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immagine diapositiva 1">
            <a:extLst>
              <a:ext uri="{FF2B5EF4-FFF2-40B4-BE49-F238E27FC236}">
                <a16:creationId xmlns:a16="http://schemas.microsoft.com/office/drawing/2014/main" id="{DAD027F3-4294-0044-A434-5D858A415E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Segnaposto note 2">
            <a:extLst>
              <a:ext uri="{FF2B5EF4-FFF2-40B4-BE49-F238E27FC236}">
                <a16:creationId xmlns:a16="http://schemas.microsoft.com/office/drawing/2014/main" id="{7FD34960-18B8-5248-A2CA-D07D1B35D12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17412" name="Segnaposto numero diapositiva 3">
            <a:extLst>
              <a:ext uri="{FF2B5EF4-FFF2-40B4-BE49-F238E27FC236}">
                <a16:creationId xmlns:a16="http://schemas.microsoft.com/office/drawing/2014/main" id="{7D7854AF-1B32-284B-A70E-4D1889EC9F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0C1E058-8470-3B41-AFAB-C160C6C14B88}" type="slidenum">
              <a:rPr lang="it-IT" altLang="it-IT" smtClean="0">
                <a:latin typeface="Corbel" panose="020B0503020204020204" pitchFamily="34" charset="0"/>
              </a:rPr>
              <a:pPr/>
              <a:t>6</a:t>
            </a:fld>
            <a:endParaRPr lang="it-IT" altLang="it-IT">
              <a:latin typeface="Corbel" panose="020B0503020204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egnaposto immagine diapositiva 1">
            <a:extLst>
              <a:ext uri="{FF2B5EF4-FFF2-40B4-BE49-F238E27FC236}">
                <a16:creationId xmlns:a16="http://schemas.microsoft.com/office/drawing/2014/main" id="{2AC9B5DC-9E88-A84E-B947-8135C6F520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Segnaposto note 2">
            <a:extLst>
              <a:ext uri="{FF2B5EF4-FFF2-40B4-BE49-F238E27FC236}">
                <a16:creationId xmlns:a16="http://schemas.microsoft.com/office/drawing/2014/main" id="{AC08593B-83F6-F24F-9EF8-0DA09AFCE7D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19460" name="Segnaposto numero diapositiva 3">
            <a:extLst>
              <a:ext uri="{FF2B5EF4-FFF2-40B4-BE49-F238E27FC236}">
                <a16:creationId xmlns:a16="http://schemas.microsoft.com/office/drawing/2014/main" id="{31E31BAA-E711-234F-97BB-1A5FFE2AFA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D4B94A9-E3B7-B34D-86BF-E2C04AA84943}" type="slidenum">
              <a:rPr lang="it-IT" altLang="it-IT" smtClean="0">
                <a:latin typeface="Corbel" panose="020B0503020204020204" pitchFamily="34" charset="0"/>
              </a:rPr>
              <a:pPr/>
              <a:t>7</a:t>
            </a:fld>
            <a:endParaRPr lang="it-IT" altLang="it-IT">
              <a:latin typeface="Corbel" panose="020B0503020204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egnaposto immagine diapositiva 1">
            <a:extLst>
              <a:ext uri="{FF2B5EF4-FFF2-40B4-BE49-F238E27FC236}">
                <a16:creationId xmlns:a16="http://schemas.microsoft.com/office/drawing/2014/main" id="{3DF71856-11DA-7A40-9E02-2644AFE462A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Segnaposto note 2">
            <a:extLst>
              <a:ext uri="{FF2B5EF4-FFF2-40B4-BE49-F238E27FC236}">
                <a16:creationId xmlns:a16="http://schemas.microsoft.com/office/drawing/2014/main" id="{723BDEB4-45CA-F646-A0F9-BAAA1703B05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21508" name="Segnaposto numero diapositiva 3">
            <a:extLst>
              <a:ext uri="{FF2B5EF4-FFF2-40B4-BE49-F238E27FC236}">
                <a16:creationId xmlns:a16="http://schemas.microsoft.com/office/drawing/2014/main" id="{3D501D96-034A-BC4C-B501-34648534E4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F626ECB-0FCD-8B49-A080-19A1022148EB}" type="slidenum">
              <a:rPr lang="it-IT" altLang="it-IT" smtClean="0">
                <a:latin typeface="Corbel" panose="020B0503020204020204" pitchFamily="34" charset="0"/>
              </a:rPr>
              <a:pPr/>
              <a:t>8</a:t>
            </a:fld>
            <a:endParaRPr lang="it-IT" altLang="it-IT">
              <a:latin typeface="Corbel" panose="020B0503020204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egnaposto immagine diapositiva 1">
            <a:extLst>
              <a:ext uri="{FF2B5EF4-FFF2-40B4-BE49-F238E27FC236}">
                <a16:creationId xmlns:a16="http://schemas.microsoft.com/office/drawing/2014/main" id="{628B9D59-AD02-674B-A894-FC6F9D78F4C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Segnaposto note 2">
            <a:extLst>
              <a:ext uri="{FF2B5EF4-FFF2-40B4-BE49-F238E27FC236}">
                <a16:creationId xmlns:a16="http://schemas.microsoft.com/office/drawing/2014/main" id="{966D9AA6-70A5-8840-8C6E-43550F142D3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23556" name="Segnaposto numero diapositiva 3">
            <a:extLst>
              <a:ext uri="{FF2B5EF4-FFF2-40B4-BE49-F238E27FC236}">
                <a16:creationId xmlns:a16="http://schemas.microsoft.com/office/drawing/2014/main" id="{BF8BD00B-A599-6044-8CFE-ECDC9A55A3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C51DF39-53D4-3E48-B9DC-32466E6B06DA}" type="slidenum">
              <a:rPr lang="it-IT" altLang="it-IT" smtClean="0">
                <a:latin typeface="Corbel" panose="020B0503020204020204" pitchFamily="34" charset="0"/>
              </a:rPr>
              <a:pPr/>
              <a:t>9</a:t>
            </a:fld>
            <a:endParaRPr lang="it-IT" altLang="it-IT">
              <a:latin typeface="Corbel" panose="020B0503020204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8">
            <a:extLst>
              <a:ext uri="{FF2B5EF4-FFF2-40B4-BE49-F238E27FC236}">
                <a16:creationId xmlns:a16="http://schemas.microsoft.com/office/drawing/2014/main" id="{DAC6D472-9C79-D645-9BFD-ED91942A9909}"/>
              </a:ext>
            </a:extLst>
          </p:cNvPr>
          <p:cNvSpPr/>
          <p:nvPr/>
        </p:nvSpPr>
        <p:spPr>
          <a:xfrm>
            <a:off x="1200150" y="0"/>
            <a:ext cx="3771900" cy="5943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pic>
        <p:nvPicPr>
          <p:cNvPr id="5" name="Immagine 11" descr="Vaporose nuvole bianche in un cielo azzurro">
            <a:extLst>
              <a:ext uri="{FF2B5EF4-FFF2-40B4-BE49-F238E27FC236}">
                <a16:creationId xmlns:a16="http://schemas.microsoft.com/office/drawing/2014/main" id="{E45D54D3-D934-8140-8DC2-D98663B912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057400"/>
            <a:ext cx="1117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12" descr="Primo piano di un germoglio">
            <a:extLst>
              <a:ext uri="{FF2B5EF4-FFF2-40B4-BE49-F238E27FC236}">
                <a16:creationId xmlns:a16="http://schemas.microsoft.com/office/drawing/2014/main" id="{7B6BCA91-F286-A247-97BD-CA44D585C7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4600" y="2057400"/>
            <a:ext cx="1544638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13" descr="Onde">
            <a:extLst>
              <a:ext uri="{FF2B5EF4-FFF2-40B4-BE49-F238E27FC236}">
                <a16:creationId xmlns:a16="http://schemas.microsoft.com/office/drawing/2014/main" id="{C71B5937-7AE4-FB4A-9EA9-703797496E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1788" y="2057400"/>
            <a:ext cx="2462212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313833" y="3019706"/>
            <a:ext cx="3634740" cy="2387600"/>
          </a:xfrm>
        </p:spPr>
        <p:txBody>
          <a:bodyPr rtlCol="0">
            <a:normAutofit/>
          </a:bodyPr>
          <a:lstStyle>
            <a:lvl1pPr algn="l">
              <a:lnSpc>
                <a:spcPct val="9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it-IT" noProof="0"/>
              <a:t>Fare clic per modificare lo stile del titolo</a:t>
            </a:r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13833" y="5381894"/>
            <a:ext cx="3634740" cy="448056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1351">
                <a:solidFill>
                  <a:schemeClr val="bg1"/>
                </a:solidFill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52273463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it-IT" noProof="0"/>
              <a:t>Fare clic per modificare lo stile del titolo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 rtl="0">
              <a:defRPr/>
            </a:lvl1pPr>
          </a:lstStyle>
          <a:p>
            <a:pPr lvl="0"/>
            <a:r>
              <a:rPr lang="it-IT" noProof="0"/>
              <a:t>Fare clic per modificare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numero diapositiva 5">
            <a:extLst>
              <a:ext uri="{FF2B5EF4-FFF2-40B4-BE49-F238E27FC236}">
                <a16:creationId xmlns:a16="http://schemas.microsoft.com/office/drawing/2014/main" id="{04BE91D9-79F0-3E47-AEE8-BC210DBADC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8C968-2715-D448-8830-A366291C51FF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8D7CE862-124E-134B-8DAB-F37163AF996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FC188-49BC-DC42-8428-85071D2FA3E1}" type="datetime1">
              <a:rPr lang="it-IT"/>
              <a:pPr>
                <a:defRPr/>
              </a:pPr>
              <a:t>15/08/18</a:t>
            </a:fld>
            <a:endParaRPr lang="it-IT" dirty="0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3FEEE148-DA91-5D42-AB6D-334B5E2C397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Aggiungere un piè di pagina</a:t>
            </a:r>
          </a:p>
        </p:txBody>
      </p:sp>
    </p:spTree>
    <p:extLst>
      <p:ext uri="{BB962C8B-B14F-4D97-AF65-F5344CB8AC3E}">
        <p14:creationId xmlns:p14="http://schemas.microsoft.com/office/powerpoint/2010/main" val="446553220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5" y="190509"/>
            <a:ext cx="1543050" cy="5986463"/>
          </a:xfrm>
        </p:spPr>
        <p:txBody>
          <a:bodyPr vert="eaVert" rtlCol="0"/>
          <a:lstStyle>
            <a:lvl1pPr rtl="0">
              <a:defRPr/>
            </a:lvl1pPr>
          </a:lstStyle>
          <a:p>
            <a:r>
              <a:rPr lang="it-IT" noProof="0"/>
              <a:t>Fare clic per modificare lo stile del titolo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2" y="190509"/>
            <a:ext cx="5800725" cy="5986463"/>
          </a:xfrm>
        </p:spPr>
        <p:txBody>
          <a:bodyPr vert="eaVert" rtlCol="0"/>
          <a:lstStyle>
            <a:lvl1pPr rtl="0">
              <a:defRPr/>
            </a:lvl1pPr>
          </a:lstStyle>
          <a:p>
            <a:pPr lvl="0"/>
            <a:r>
              <a:rPr lang="it-IT" noProof="0"/>
              <a:t>Fare clic per modificare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numero diapositiva 5">
            <a:extLst>
              <a:ext uri="{FF2B5EF4-FFF2-40B4-BE49-F238E27FC236}">
                <a16:creationId xmlns:a16="http://schemas.microsoft.com/office/drawing/2014/main" id="{74F9E23E-8899-7840-9D23-19AD2597EA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8A63D4-8A73-524C-8F07-D179340EFF8C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650B3C1F-A3E5-F14D-BCBB-B6362AF462F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BF5B36-61ED-8543-8946-7BD27262F179}" type="datetime1">
              <a:rPr lang="it-IT"/>
              <a:pPr>
                <a:defRPr/>
              </a:pPr>
              <a:t>15/08/18</a:t>
            </a:fld>
            <a:endParaRPr lang="it-IT" dirty="0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313A7BDC-B9CC-2247-BB53-7560E0DA17F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Aggiungere un piè di pagina</a:t>
            </a:r>
          </a:p>
        </p:txBody>
      </p:sp>
    </p:spTree>
    <p:extLst>
      <p:ext uri="{BB962C8B-B14F-4D97-AF65-F5344CB8AC3E}">
        <p14:creationId xmlns:p14="http://schemas.microsoft.com/office/powerpoint/2010/main" val="1521408344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it-IT" noProof="0"/>
              <a:t>Fare clic per modificare lo stile del titolo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lvl="0"/>
            <a:r>
              <a:rPr lang="it-IT" noProof="0"/>
              <a:t>Fare clic per modificare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numero diapositiva 5">
            <a:extLst>
              <a:ext uri="{FF2B5EF4-FFF2-40B4-BE49-F238E27FC236}">
                <a16:creationId xmlns:a16="http://schemas.microsoft.com/office/drawing/2014/main" id="{11CA6A49-46B7-B445-BFBB-190E081DA0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85D3B-23FC-6F44-AE6A-799AA668FF42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4F978408-92CB-3643-8B43-A59AD922A98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143EA2-ED3E-D745-9323-1E54C08A30E9}" type="datetime1">
              <a:rPr lang="it-IT"/>
              <a:pPr>
                <a:defRPr/>
              </a:pPr>
              <a:t>15/08/18</a:t>
            </a:fld>
            <a:endParaRPr lang="it-IT" dirty="0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09EAEF14-A528-5F4C-9358-87378AE2DE4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Aggiungere un piè di pagina</a:t>
            </a:r>
          </a:p>
        </p:txBody>
      </p:sp>
    </p:spTree>
    <p:extLst>
      <p:ext uri="{BB962C8B-B14F-4D97-AF65-F5344CB8AC3E}">
        <p14:creationId xmlns:p14="http://schemas.microsoft.com/office/powerpoint/2010/main" val="603756307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8">
            <a:extLst>
              <a:ext uri="{FF2B5EF4-FFF2-40B4-BE49-F238E27FC236}">
                <a16:creationId xmlns:a16="http://schemas.microsoft.com/office/drawing/2014/main" id="{F0710F94-24FF-FB4A-B69B-4AC83C49E363}"/>
              </a:ext>
            </a:extLst>
          </p:cNvPr>
          <p:cNvSpPr/>
          <p:nvPr/>
        </p:nvSpPr>
        <p:spPr>
          <a:xfrm>
            <a:off x="1200150" y="2058988"/>
            <a:ext cx="5399088" cy="388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pic>
        <p:nvPicPr>
          <p:cNvPr id="5" name="Immagine 11" descr="Primo piano di piante verdi">
            <a:extLst>
              <a:ext uri="{FF2B5EF4-FFF2-40B4-BE49-F238E27FC236}">
                <a16:creationId xmlns:a16="http://schemas.microsoft.com/office/drawing/2014/main" id="{C82F6146-0A25-1044-9E48-8525EC1F9E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058988"/>
            <a:ext cx="1117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12" descr="Onde">
            <a:extLst>
              <a:ext uri="{FF2B5EF4-FFF2-40B4-BE49-F238E27FC236}">
                <a16:creationId xmlns:a16="http://schemas.microsoft.com/office/drawing/2014/main" id="{F76AF0CB-0A91-5F43-B337-770197F0F1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1788" y="2058988"/>
            <a:ext cx="2462212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13833" y="2263921"/>
            <a:ext cx="5212080" cy="3143393"/>
          </a:xfrm>
        </p:spPr>
        <p:txBody>
          <a:bodyPr rtlCol="0"/>
          <a:lstStyle>
            <a:lvl1pPr rtl="0">
              <a:defRPr sz="4500">
                <a:solidFill>
                  <a:schemeClr val="bg1"/>
                </a:solidFill>
              </a:defRPr>
            </a:lvl1pPr>
          </a:lstStyle>
          <a:p>
            <a:r>
              <a:rPr lang="it-IT" noProof="0"/>
              <a:t>Fare clic per modificare lo stile del titolo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313833" y="5381902"/>
            <a:ext cx="5212080" cy="449523"/>
          </a:xfrm>
        </p:spPr>
        <p:txBody>
          <a:bodyPr rtlCol="0"/>
          <a:lstStyle>
            <a:lvl1pPr marL="0" indent="0" rtl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342891" indent="0">
              <a:buNone/>
              <a:defRPr sz="1500"/>
            </a:lvl2pPr>
            <a:lvl3pPr marL="685783" indent="0">
              <a:buNone/>
              <a:defRPr sz="1351"/>
            </a:lvl3pPr>
            <a:lvl4pPr marL="1028674" indent="0">
              <a:buNone/>
              <a:defRPr sz="1200"/>
            </a:lvl4pPr>
            <a:lvl5pPr marL="1371566" indent="0">
              <a:buNone/>
              <a:defRPr sz="1200"/>
            </a:lvl5pPr>
            <a:lvl6pPr marL="1714457" indent="0">
              <a:buNone/>
              <a:defRPr sz="1200"/>
            </a:lvl6pPr>
            <a:lvl7pPr marL="2057349" indent="0">
              <a:buNone/>
              <a:defRPr sz="1200"/>
            </a:lvl7pPr>
            <a:lvl8pPr marL="2400240" indent="0">
              <a:buNone/>
              <a:defRPr sz="1200"/>
            </a:lvl8pPr>
            <a:lvl9pPr marL="2743131" indent="0">
              <a:buNone/>
              <a:defRPr sz="1200"/>
            </a:lvl9pPr>
          </a:lstStyle>
          <a:p>
            <a:pPr lvl="0"/>
            <a:r>
              <a:rPr lang="it-IT" noProof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921159896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it-IT" noProof="0"/>
              <a:t>Fare clic per modificare lo stile del titolo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57276" y="1556281"/>
            <a:ext cx="3457574" cy="4620682"/>
          </a:xfrm>
        </p:spPr>
        <p:txBody>
          <a:bodyPr rtlCol="0"/>
          <a:lstStyle>
            <a:lvl1pPr rtl="0">
              <a:defRPr sz="1651"/>
            </a:lvl1pPr>
            <a:lvl2pPr>
              <a:defRPr sz="1351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noProof="0"/>
              <a:t>Fare clic per modificare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29155" y="1556281"/>
            <a:ext cx="3457331" cy="4620682"/>
          </a:xfrm>
        </p:spPr>
        <p:txBody>
          <a:bodyPr rtlCol="0"/>
          <a:lstStyle>
            <a:lvl1pPr rtl="0">
              <a:defRPr sz="1651"/>
            </a:lvl1pPr>
            <a:lvl2pPr>
              <a:defRPr sz="1351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noProof="0"/>
              <a:t>Fare clic per modificare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numero diapositiva 5">
            <a:extLst>
              <a:ext uri="{FF2B5EF4-FFF2-40B4-BE49-F238E27FC236}">
                <a16:creationId xmlns:a16="http://schemas.microsoft.com/office/drawing/2014/main" id="{AD2ED23B-4AB3-434D-9383-E7C3F09914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3703FC-04DE-8C4F-A43A-8EDCE95B74CB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  <p:sp>
        <p:nvSpPr>
          <p:cNvPr id="6" name="Segnaposto data 3">
            <a:extLst>
              <a:ext uri="{FF2B5EF4-FFF2-40B4-BE49-F238E27FC236}">
                <a16:creationId xmlns:a16="http://schemas.microsoft.com/office/drawing/2014/main" id="{FAC92869-C2B0-924E-BFD3-08CEBD41E95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666A03-2A41-E647-99E8-E4964970FF08}" type="datetime1">
              <a:rPr lang="it-IT"/>
              <a:pPr>
                <a:defRPr/>
              </a:pPr>
              <a:t>15/08/18</a:t>
            </a:fld>
            <a:endParaRPr lang="it-IT" dirty="0"/>
          </a:p>
        </p:txBody>
      </p:sp>
      <p:sp>
        <p:nvSpPr>
          <p:cNvPr id="7" name="Segnaposto piè di pagina 4">
            <a:extLst>
              <a:ext uri="{FF2B5EF4-FFF2-40B4-BE49-F238E27FC236}">
                <a16:creationId xmlns:a16="http://schemas.microsoft.com/office/drawing/2014/main" id="{68FF4919-AF46-DA4F-8F73-C39813FA412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Aggiungere un piè di pagina</a:t>
            </a:r>
          </a:p>
        </p:txBody>
      </p:sp>
    </p:spTree>
    <p:extLst>
      <p:ext uri="{BB962C8B-B14F-4D97-AF65-F5344CB8AC3E}">
        <p14:creationId xmlns:p14="http://schemas.microsoft.com/office/powerpoint/2010/main" val="2543949148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it-IT" noProof="0"/>
              <a:t>Fare clic per modificare lo stile del titolo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57274" y="1554480"/>
            <a:ext cx="3456432" cy="823912"/>
          </a:xfrm>
        </p:spPr>
        <p:txBody>
          <a:bodyPr rtlCol="0" anchor="b">
            <a:normAutofit/>
          </a:bodyPr>
          <a:lstStyle>
            <a:lvl1pPr marL="0" indent="0" rtl="0">
              <a:spcBef>
                <a:spcPts val="0"/>
              </a:spcBef>
              <a:buNone/>
              <a:defRPr sz="1651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it-IT" noProof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057274" y="2434156"/>
            <a:ext cx="3456432" cy="3811271"/>
          </a:xfrm>
        </p:spPr>
        <p:txBody>
          <a:bodyPr rtlCol="0"/>
          <a:lstStyle>
            <a:lvl1pPr rtl="0">
              <a:defRPr sz="1651"/>
            </a:lvl1pPr>
            <a:lvl2pPr>
              <a:defRPr sz="1351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noProof="0"/>
              <a:t>Fare clic per modificare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2" y="1554480"/>
            <a:ext cx="3457575" cy="823912"/>
          </a:xfrm>
        </p:spPr>
        <p:txBody>
          <a:bodyPr rtlCol="0" anchor="b">
            <a:normAutofit/>
          </a:bodyPr>
          <a:lstStyle>
            <a:lvl1pPr marL="0" indent="0" rtl="0">
              <a:spcBef>
                <a:spcPts val="0"/>
              </a:spcBef>
              <a:buNone/>
              <a:defRPr sz="1651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it-IT" noProof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2" y="2434156"/>
            <a:ext cx="3457575" cy="3811271"/>
          </a:xfrm>
        </p:spPr>
        <p:txBody>
          <a:bodyPr rtlCol="0"/>
          <a:lstStyle>
            <a:lvl1pPr rtl="0">
              <a:defRPr sz="1651"/>
            </a:lvl1pPr>
            <a:lvl2pPr>
              <a:defRPr sz="1351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noProof="0"/>
              <a:t>Fare clic per modificare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018E0B80-228D-F147-A989-7996F90362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03C483-EF60-434F-AD6D-77FCAD7AA3CB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  <p:sp>
        <p:nvSpPr>
          <p:cNvPr id="8" name="Segnaposto data 3">
            <a:extLst>
              <a:ext uri="{FF2B5EF4-FFF2-40B4-BE49-F238E27FC236}">
                <a16:creationId xmlns:a16="http://schemas.microsoft.com/office/drawing/2014/main" id="{BD27FBF1-BDF4-B941-A643-A271F2D6FF7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E23FEA-64B0-604B-A170-C1D8E6941D10}" type="datetime1">
              <a:rPr lang="it-IT"/>
              <a:pPr>
                <a:defRPr/>
              </a:pPr>
              <a:t>15/08/18</a:t>
            </a:fld>
            <a:endParaRPr lang="it-IT" dirty="0"/>
          </a:p>
        </p:txBody>
      </p:sp>
      <p:sp>
        <p:nvSpPr>
          <p:cNvPr id="9" name="Segnaposto piè di pagina 4">
            <a:extLst>
              <a:ext uri="{FF2B5EF4-FFF2-40B4-BE49-F238E27FC236}">
                <a16:creationId xmlns:a16="http://schemas.microsoft.com/office/drawing/2014/main" id="{383EC68C-3955-F243-8E9E-17BA5627A96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Aggiungere un piè di pagina</a:t>
            </a:r>
          </a:p>
        </p:txBody>
      </p:sp>
    </p:spTree>
    <p:extLst>
      <p:ext uri="{BB962C8B-B14F-4D97-AF65-F5344CB8AC3E}">
        <p14:creationId xmlns:p14="http://schemas.microsoft.com/office/powerpoint/2010/main" val="3466797022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it-IT" noProof="0"/>
              <a:t>Fare clic per modificare lo stile del titolo</a:t>
            </a:r>
            <a:endParaRPr lang="it-IT" noProof="0" dirty="0"/>
          </a:p>
        </p:txBody>
      </p:sp>
      <p:sp>
        <p:nvSpPr>
          <p:cNvPr id="3" name="Segnaposto numero diapositiva 5">
            <a:extLst>
              <a:ext uri="{FF2B5EF4-FFF2-40B4-BE49-F238E27FC236}">
                <a16:creationId xmlns:a16="http://schemas.microsoft.com/office/drawing/2014/main" id="{AA02D85E-A3F1-EF49-8374-A5EA2EB8AD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BA105E-F632-AC40-89F9-49F6FBC4B4C9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7FE70E1-7F20-164D-B416-345B7050222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4F26E-8BE0-BE48-A1BE-5FF9793B48B9}" type="datetime1">
              <a:rPr lang="it-IT"/>
              <a:pPr>
                <a:defRPr/>
              </a:pPr>
              <a:t>15/08/18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94D1A0E-88F6-0C40-8386-F627E158594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Aggiungere un piè di pagina</a:t>
            </a:r>
          </a:p>
        </p:txBody>
      </p:sp>
    </p:spTree>
    <p:extLst>
      <p:ext uri="{BB962C8B-B14F-4D97-AF65-F5344CB8AC3E}">
        <p14:creationId xmlns:p14="http://schemas.microsoft.com/office/powerpoint/2010/main" val="2065656595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5">
            <a:extLst>
              <a:ext uri="{FF2B5EF4-FFF2-40B4-BE49-F238E27FC236}">
                <a16:creationId xmlns:a16="http://schemas.microsoft.com/office/drawing/2014/main" id="{FF249B0B-FA7E-824E-A0D5-4D884AC9F4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6B26F-D2EB-7645-9139-2FDD8C66014C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  <p:sp>
        <p:nvSpPr>
          <p:cNvPr id="3" name="Segnaposto data 3">
            <a:extLst>
              <a:ext uri="{FF2B5EF4-FFF2-40B4-BE49-F238E27FC236}">
                <a16:creationId xmlns:a16="http://schemas.microsoft.com/office/drawing/2014/main" id="{132EDD04-F243-474B-B791-229B8989966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99E56-DB39-F54E-8364-722A0C54770B}" type="datetime1">
              <a:rPr lang="it-IT"/>
              <a:pPr>
                <a:defRPr/>
              </a:pPr>
              <a:t>15/08/18</a:t>
            </a:fld>
            <a:endParaRPr lang="it-IT" dirty="0"/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96248F96-F3CB-3E4C-B280-7A17A7FEA42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Aggiungere un piè di pagina</a:t>
            </a:r>
          </a:p>
        </p:txBody>
      </p:sp>
    </p:spTree>
    <p:extLst>
      <p:ext uri="{BB962C8B-B14F-4D97-AF65-F5344CB8AC3E}">
        <p14:creationId xmlns:p14="http://schemas.microsoft.com/office/powerpoint/2010/main" val="4008450274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11829" y="919616"/>
            <a:ext cx="3116717" cy="2532888"/>
          </a:xfrm>
        </p:spPr>
        <p:txBody>
          <a:bodyPr rtlCol="0"/>
          <a:lstStyle>
            <a:lvl1pPr rtl="0">
              <a:defRPr sz="2400"/>
            </a:lvl1pPr>
          </a:lstStyle>
          <a:p>
            <a:r>
              <a:rPr lang="it-IT" noProof="0"/>
              <a:t>Fare clic per modificare lo stile del titolo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57276" y="915923"/>
            <a:ext cx="3912734" cy="5065776"/>
          </a:xfrm>
        </p:spPr>
        <p:txBody>
          <a:bodyPr rtlCol="0"/>
          <a:lstStyle>
            <a:lvl1pPr rtl="0">
              <a:defRPr sz="1651"/>
            </a:lvl1pPr>
            <a:lvl2pPr>
              <a:defRPr sz="1351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noProof="0"/>
              <a:t>Fare clic per modificare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011829" y="3502152"/>
            <a:ext cx="3116717" cy="2479548"/>
          </a:xfrm>
        </p:spPr>
        <p:txBody>
          <a:bodyPr rtlCol="0">
            <a:normAutofit/>
          </a:bodyPr>
          <a:lstStyle>
            <a:lvl1pPr marL="0" indent="0" rtl="0">
              <a:spcBef>
                <a:spcPts val="675"/>
              </a:spcBef>
              <a:buNone/>
              <a:defRPr sz="1351"/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it-IT" noProof="0"/>
              <a:t>Fare clic per modificare stili del testo dello schema</a:t>
            </a:r>
          </a:p>
        </p:txBody>
      </p:sp>
      <p:sp>
        <p:nvSpPr>
          <p:cNvPr id="5" name="Segnaposto numero diapositiva 5">
            <a:extLst>
              <a:ext uri="{FF2B5EF4-FFF2-40B4-BE49-F238E27FC236}">
                <a16:creationId xmlns:a16="http://schemas.microsoft.com/office/drawing/2014/main" id="{926F0BE7-2654-1846-BC20-5C7A12A648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AB4DA-5467-204E-89AB-C601CB0DD80A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  <p:sp>
        <p:nvSpPr>
          <p:cNvPr id="6" name="Segnaposto data 3">
            <a:extLst>
              <a:ext uri="{FF2B5EF4-FFF2-40B4-BE49-F238E27FC236}">
                <a16:creationId xmlns:a16="http://schemas.microsoft.com/office/drawing/2014/main" id="{3A70486E-4BDE-FD41-8940-A8582B7DDD9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95154-38AE-0943-9BB5-DE758FE9A401}" type="datetime1">
              <a:rPr lang="it-IT"/>
              <a:pPr>
                <a:defRPr/>
              </a:pPr>
              <a:t>15/08/18</a:t>
            </a:fld>
            <a:endParaRPr lang="it-IT" dirty="0"/>
          </a:p>
        </p:txBody>
      </p:sp>
      <p:sp>
        <p:nvSpPr>
          <p:cNvPr id="7" name="Segnaposto piè di pagina 4">
            <a:extLst>
              <a:ext uri="{FF2B5EF4-FFF2-40B4-BE49-F238E27FC236}">
                <a16:creationId xmlns:a16="http://schemas.microsoft.com/office/drawing/2014/main" id="{8E797613-1F22-A847-A930-C746D56FCD3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Aggiungere un piè di pagina</a:t>
            </a:r>
          </a:p>
        </p:txBody>
      </p:sp>
    </p:spTree>
    <p:extLst>
      <p:ext uri="{BB962C8B-B14F-4D97-AF65-F5344CB8AC3E}">
        <p14:creationId xmlns:p14="http://schemas.microsoft.com/office/powerpoint/2010/main" val="2846713512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11830" y="919616"/>
            <a:ext cx="3116717" cy="2532888"/>
          </a:xfrm>
        </p:spPr>
        <p:txBody>
          <a:bodyPr rtlCol="0"/>
          <a:lstStyle>
            <a:lvl1pPr rtl="0">
              <a:defRPr sz="2400"/>
            </a:lvl1pPr>
          </a:lstStyle>
          <a:p>
            <a:r>
              <a:rPr lang="it-IT" noProof="0"/>
              <a:t>Fare clic per modificare lo stile del titolo</a:t>
            </a:r>
            <a:endParaRPr lang="it-IT" noProof="0" dirty="0"/>
          </a:p>
        </p:txBody>
      </p:sp>
      <p:sp>
        <p:nvSpPr>
          <p:cNvPr id="3" name="Segnaposto immagine 2" descr="Segnaposto vuoto per aggiungere un'immagine. Fare clic sul segnaposto e selezionare l'immagine che si vuole aggiungere"/>
          <p:cNvSpPr>
            <a:spLocks noGrp="1"/>
          </p:cNvSpPr>
          <p:nvPr>
            <p:ph type="pic" idx="1"/>
          </p:nvPr>
        </p:nvSpPr>
        <p:spPr>
          <a:xfrm>
            <a:off x="0" y="915923"/>
            <a:ext cx="4970008" cy="5065776"/>
          </a:xfrm>
        </p:spPr>
        <p:txBody>
          <a:bodyPr tIns="137160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651"/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pPr lv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011830" y="3502161"/>
            <a:ext cx="3116717" cy="2479547"/>
          </a:xfrm>
        </p:spPr>
        <p:txBody>
          <a:bodyPr rtlCol="0">
            <a:normAutofit/>
          </a:bodyPr>
          <a:lstStyle>
            <a:lvl1pPr marL="0" indent="0" rtl="0">
              <a:spcBef>
                <a:spcPts val="675"/>
              </a:spcBef>
              <a:buNone/>
              <a:defRPr sz="1351"/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it-IT" noProof="0"/>
              <a:t>Fare clic per modificare stili del testo dello schema</a:t>
            </a:r>
          </a:p>
        </p:txBody>
      </p:sp>
      <p:sp>
        <p:nvSpPr>
          <p:cNvPr id="5" name="Segnaposto numero diapositiva 5">
            <a:extLst>
              <a:ext uri="{FF2B5EF4-FFF2-40B4-BE49-F238E27FC236}">
                <a16:creationId xmlns:a16="http://schemas.microsoft.com/office/drawing/2014/main" id="{73A8C5ED-47A4-ED4A-BB85-D448EBCE30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E81C7-C5AE-6A4E-BA54-F228A59F2584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  <p:sp>
        <p:nvSpPr>
          <p:cNvPr id="6" name="Segnaposto data 3">
            <a:extLst>
              <a:ext uri="{FF2B5EF4-FFF2-40B4-BE49-F238E27FC236}">
                <a16:creationId xmlns:a16="http://schemas.microsoft.com/office/drawing/2014/main" id="{4CDC8428-EDDF-C74A-878E-EDC58CD6CA1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A2601-914F-4C4F-AEE6-F50243A6B9E3}" type="datetime1">
              <a:rPr lang="it-IT"/>
              <a:pPr>
                <a:defRPr/>
              </a:pPr>
              <a:t>15/08/18</a:t>
            </a:fld>
            <a:endParaRPr lang="it-IT" dirty="0"/>
          </a:p>
        </p:txBody>
      </p:sp>
      <p:sp>
        <p:nvSpPr>
          <p:cNvPr id="7" name="Segnaposto piè di pagina 4">
            <a:extLst>
              <a:ext uri="{FF2B5EF4-FFF2-40B4-BE49-F238E27FC236}">
                <a16:creationId xmlns:a16="http://schemas.microsoft.com/office/drawing/2014/main" id="{004EB59D-0CC8-F34D-AB97-A91CB5EA516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Aggiungere un piè di pagina</a:t>
            </a:r>
          </a:p>
        </p:txBody>
      </p:sp>
    </p:spTree>
    <p:extLst>
      <p:ext uri="{BB962C8B-B14F-4D97-AF65-F5344CB8AC3E}">
        <p14:creationId xmlns:p14="http://schemas.microsoft.com/office/powerpoint/2010/main" val="2156225886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C3F5FBCC-79EA-7741-838E-0CBDE1E7AE63}"/>
              </a:ext>
            </a:extLst>
          </p:cNvPr>
          <p:cNvSpPr/>
          <p:nvPr userDrawn="1"/>
        </p:nvSpPr>
        <p:spPr>
          <a:xfrm>
            <a:off x="0" y="6629400"/>
            <a:ext cx="1125538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F2F888CE-937C-9045-875E-124D0B9CF8BD}"/>
              </a:ext>
            </a:extLst>
          </p:cNvPr>
          <p:cNvSpPr/>
          <p:nvPr/>
        </p:nvSpPr>
        <p:spPr>
          <a:xfrm>
            <a:off x="1208088" y="6629400"/>
            <a:ext cx="7935912" cy="228600"/>
          </a:xfrm>
          <a:prstGeom prst="rect">
            <a:avLst/>
          </a:prstGeom>
          <a:gradFill>
            <a:gsLst>
              <a:gs pos="0">
                <a:schemeClr val="accent1">
                  <a:lumMod val="35000"/>
                  <a:lumOff val="65000"/>
                </a:schemeClr>
              </a:gs>
              <a:gs pos="100000">
                <a:schemeClr val="accent1">
                  <a:lumMod val="35000"/>
                  <a:lumOff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28" name="Segnaposto titolo 1">
            <a:extLst>
              <a:ext uri="{FF2B5EF4-FFF2-40B4-BE49-F238E27FC236}">
                <a16:creationId xmlns:a16="http://schemas.microsoft.com/office/drawing/2014/main" id="{FDB98FC8-793C-2E43-8211-EBA6CE799A9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057275" y="276225"/>
            <a:ext cx="7029450" cy="118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 dello schema</a:t>
            </a:r>
          </a:p>
        </p:txBody>
      </p:sp>
      <p:sp>
        <p:nvSpPr>
          <p:cNvPr id="1029" name="Segnaposto testo 2">
            <a:extLst>
              <a:ext uri="{FF2B5EF4-FFF2-40B4-BE49-F238E27FC236}">
                <a16:creationId xmlns:a16="http://schemas.microsoft.com/office/drawing/2014/main" id="{7B4C211D-B4F6-C640-85E3-42AC56A2827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057275" y="1565275"/>
            <a:ext cx="7029450" cy="462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Modifica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5092A78-A1D3-EB48-9018-039F47C263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629400"/>
            <a:ext cx="307975" cy="2286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825">
                <a:solidFill>
                  <a:srgbClr val="455500"/>
                </a:solidFill>
                <a:latin typeface="Corbel" panose="020B0503020204020204" pitchFamily="34" charset="0"/>
              </a:defRPr>
            </a:lvl1pPr>
          </a:lstStyle>
          <a:p>
            <a:pPr>
              <a:defRPr/>
            </a:pPr>
            <a:fld id="{E65E9711-16D7-0940-9D25-4D24A67BF709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233E6A8-6589-8441-8BDC-2FA066BE09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41313" y="6629400"/>
            <a:ext cx="7493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825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4B6322D-5776-D945-A683-664B05787590}" type="datetime1">
              <a:rPr lang="it-IT"/>
              <a:pPr>
                <a:defRPr/>
              </a:pPr>
              <a:t>15/08/18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E10B4BA-544F-BF47-B75B-9B3D21324A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28725" y="6629400"/>
            <a:ext cx="6858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25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it-IT"/>
              <a:t>Aggiungere un piè di pagina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05" r:id="rId2"/>
    <p:sldLayoutId id="214748381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ransition spd="med">
    <p:fade/>
  </p:transition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500" kern="1200">
          <a:solidFill>
            <a:srgbClr val="687F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500">
          <a:solidFill>
            <a:srgbClr val="687F00"/>
          </a:solidFill>
          <a:latin typeface="Corbel" panose="020B0503020204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500">
          <a:solidFill>
            <a:srgbClr val="687F00"/>
          </a:solidFill>
          <a:latin typeface="Corbel" panose="020B0503020204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500">
          <a:solidFill>
            <a:srgbClr val="687F00"/>
          </a:solidFill>
          <a:latin typeface="Corbel" panose="020B0503020204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500">
          <a:solidFill>
            <a:srgbClr val="687F00"/>
          </a:solidFill>
          <a:latin typeface="Corbel" panose="020B0503020204020204" pitchFamily="34" charset="0"/>
        </a:defRPr>
      </a:lvl5pPr>
      <a:lvl6pPr marL="342891" algn="l" rtl="0" fontAlgn="base">
        <a:spcBef>
          <a:spcPct val="0"/>
        </a:spcBef>
        <a:spcAft>
          <a:spcPct val="0"/>
        </a:spcAft>
        <a:defRPr sz="2551">
          <a:solidFill>
            <a:srgbClr val="687F00"/>
          </a:solidFill>
          <a:latin typeface="Corbel" panose="020B0503020204020204" pitchFamily="34" charset="0"/>
        </a:defRPr>
      </a:lvl6pPr>
      <a:lvl7pPr marL="685783" algn="l" rtl="0" fontAlgn="base">
        <a:spcBef>
          <a:spcPct val="0"/>
        </a:spcBef>
        <a:spcAft>
          <a:spcPct val="0"/>
        </a:spcAft>
        <a:defRPr sz="2551">
          <a:solidFill>
            <a:srgbClr val="687F00"/>
          </a:solidFill>
          <a:latin typeface="Corbel" panose="020B0503020204020204" pitchFamily="34" charset="0"/>
        </a:defRPr>
      </a:lvl7pPr>
      <a:lvl8pPr marL="1028674" algn="l" rtl="0" fontAlgn="base">
        <a:spcBef>
          <a:spcPct val="0"/>
        </a:spcBef>
        <a:spcAft>
          <a:spcPct val="0"/>
        </a:spcAft>
        <a:defRPr sz="2551">
          <a:solidFill>
            <a:srgbClr val="687F00"/>
          </a:solidFill>
          <a:latin typeface="Corbel" panose="020B0503020204020204" pitchFamily="34" charset="0"/>
        </a:defRPr>
      </a:lvl8pPr>
      <a:lvl9pPr marL="1371566" algn="l" rtl="0" fontAlgn="base">
        <a:spcBef>
          <a:spcPct val="0"/>
        </a:spcBef>
        <a:spcAft>
          <a:spcPct val="0"/>
        </a:spcAft>
        <a:defRPr sz="2551">
          <a:solidFill>
            <a:srgbClr val="687F00"/>
          </a:solidFill>
          <a:latin typeface="Corbel" panose="020B0503020204020204" pitchFamily="34" charset="0"/>
        </a:defRPr>
      </a:lvl9pPr>
    </p:titleStyle>
    <p:bodyStyle>
      <a:lvl1pPr marL="155575" indent="-155575" algn="l" rtl="0" eaLnBrk="0" fontAlgn="base" hangingPunct="0">
        <a:lnSpc>
          <a:spcPct val="90000"/>
        </a:lnSpc>
        <a:spcBef>
          <a:spcPts val="825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27025" indent="-114300" algn="l" rtl="0" eaLnBrk="0" fontAlgn="base" hangingPunct="0">
        <a:lnSpc>
          <a:spcPct val="90000"/>
        </a:lnSpc>
        <a:spcBef>
          <a:spcPts val="3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506413" indent="-114300" algn="l" rtl="0" eaLnBrk="0" fontAlgn="base" hangingPunct="0">
        <a:lnSpc>
          <a:spcPct val="90000"/>
        </a:lnSpc>
        <a:spcBef>
          <a:spcPts val="3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677863" indent="-114300" algn="l" rtl="0" eaLnBrk="0" fontAlgn="base" hangingPunct="0">
        <a:lnSpc>
          <a:spcPct val="90000"/>
        </a:lnSpc>
        <a:spcBef>
          <a:spcPts val="3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849313" indent="-114300" algn="l" rtl="0" eaLnBrk="0" fontAlgn="base" hangingPunct="0">
        <a:lnSpc>
          <a:spcPct val="90000"/>
        </a:lnSpc>
        <a:spcBef>
          <a:spcPts val="3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021817" indent="-116584" algn="l" defTabSz="685783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93262" indent="-116584" algn="l" defTabSz="685783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364709" indent="-116584" algn="l" defTabSz="685783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536154" indent="-116584" algn="l" defTabSz="685783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t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forestale\Downloads\1901-2000-OBS.mov" TargetMode="External"/><Relationship Id="rId1" Type="http://schemas.microsoft.com/office/2007/relationships/media" Target="file:///C:\Users\forestale\Downloads\1901-2000-OBS.mov" TargetMode="External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forestale\Downloads\1976-2100-B2%20(1).mov" TargetMode="External"/><Relationship Id="rId1" Type="http://schemas.microsoft.com/office/2007/relationships/media" Target="file:///C:\Users\forestale\Downloads\1976-2100-B2%20(1).mov" TargetMode="External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7/978-3-319-62404-4_5" TargetMode="External"/><Relationship Id="rId2" Type="http://schemas.openxmlformats.org/officeDocument/2006/relationships/hyperlink" Target="https://doi.org/10.1007/978-3-319-42089-9_3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Relationship Id="rId4" Type="http://schemas.openxmlformats.org/officeDocument/2006/relationships/hyperlink" Target="mailto:antonella.dimotta@unibas.it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1A12F0-01B0-3B42-889C-79AFEC3FF6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9675" y="857250"/>
            <a:ext cx="3738563" cy="244475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AN OVERVIEW ON SOIL EROSION </a:t>
            </a:r>
            <a:br>
              <a:rPr lang="it-IT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 THE BASILICATA REGION:</a:t>
            </a:r>
            <a:br>
              <a:rPr lang="it-IT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it-IT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RELATIONSHIPS BETWEEN GEOMORPHOLOGY, PEDOLOGY, AGRICULTURAL ECONOMICS </a:t>
            </a:r>
            <a:br>
              <a:rPr lang="it-IT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AND CLIMATIC TRENDS</a:t>
            </a:r>
            <a:br>
              <a:rPr lang="it-IT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it-IT" sz="2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F211583-7ED6-8445-B5D3-2DECF56BCC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5238" y="3302000"/>
            <a:ext cx="3648075" cy="74295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sz="127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Antonella DIMOTTA</a:t>
            </a:r>
            <a:r>
              <a:rPr lang="it-IT" sz="1275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1,2</a:t>
            </a:r>
            <a:r>
              <a:rPr lang="it-IT" sz="127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Maurizio LAZZARI</a:t>
            </a:r>
            <a:r>
              <a:rPr lang="it-IT" sz="1275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it-IT" sz="127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Severino ROMANO</a:t>
            </a:r>
            <a:r>
              <a:rPr lang="it-IT" sz="1275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  <a:p>
            <a:pPr algn="ctr">
              <a:defRPr/>
            </a:pPr>
            <a:endParaRPr lang="it-IT" sz="1125" dirty="0"/>
          </a:p>
          <a:p>
            <a:pPr algn="ctr">
              <a:defRPr/>
            </a:pPr>
            <a:endParaRPr lang="it-IT" sz="1125" dirty="0"/>
          </a:p>
          <a:p>
            <a:pPr algn="ctr">
              <a:defRPr/>
            </a:pPr>
            <a:r>
              <a:rPr lang="it-IT" sz="1125" dirty="0"/>
              <a:t> </a:t>
            </a:r>
          </a:p>
          <a:p>
            <a:pPr marL="257168" indent="-257168" algn="ctr">
              <a:buFont typeface="Arial" panose="020B0604020202020204" pitchFamily="34" charset="0"/>
              <a:buAutoNum type="arabicPeriod"/>
              <a:defRPr/>
            </a:pPr>
            <a:r>
              <a:rPr lang="it-IT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SAFE  </a:t>
            </a:r>
            <a:r>
              <a:rPr lang="it-IT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 School of </a:t>
            </a:r>
            <a:r>
              <a:rPr lang="it-IT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Agricultural</a:t>
            </a:r>
            <a:r>
              <a:rPr lang="it-IT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it-IT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Forestry</a:t>
            </a:r>
            <a:r>
              <a:rPr lang="it-IT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it-IT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Food</a:t>
            </a:r>
            <a:r>
              <a:rPr lang="it-IT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it-IT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Environmental</a:t>
            </a:r>
            <a:r>
              <a:rPr lang="it-IT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Sciences</a:t>
            </a:r>
            <a:r>
              <a:rPr lang="it-IT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it-IT" sz="1200" b="1" dirty="0" err="1"/>
              <a:t>University</a:t>
            </a:r>
            <a:r>
              <a:rPr lang="it-IT" sz="1200" b="1" dirty="0"/>
              <a:t> of  Basilicata</a:t>
            </a:r>
            <a:r>
              <a:rPr lang="it-IT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it-IT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Italy</a:t>
            </a:r>
            <a:endParaRPr lang="it-IT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57168" indent="-257168" algn="ctr">
              <a:buFont typeface="Arial" panose="020B0604020202020204" pitchFamily="34" charset="0"/>
              <a:buAutoNum type="arabicPeriod"/>
              <a:defRPr/>
            </a:pPr>
            <a:endParaRPr lang="it-IT" sz="1200" dirty="0"/>
          </a:p>
          <a:p>
            <a:pPr algn="ctr">
              <a:defRPr/>
            </a:pPr>
            <a:r>
              <a:rPr lang="it-IT" sz="1200" dirty="0"/>
              <a:t>2.  </a:t>
            </a:r>
            <a:r>
              <a:rPr lang="it-IT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CNR IBAM </a:t>
            </a:r>
            <a:r>
              <a:rPr lang="it-IT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it-IT" sz="1200" b="1" dirty="0" err="1"/>
              <a:t>Italian</a:t>
            </a:r>
            <a:r>
              <a:rPr lang="it-IT" sz="1200" b="1" dirty="0"/>
              <a:t> National </a:t>
            </a:r>
            <a:r>
              <a:rPr lang="it-IT" sz="1200" b="1" dirty="0" err="1"/>
              <a:t>Research</a:t>
            </a:r>
            <a:r>
              <a:rPr lang="it-IT" sz="1200" b="1" dirty="0"/>
              <a:t> </a:t>
            </a:r>
            <a:r>
              <a:rPr lang="it-IT" sz="1200" b="1" dirty="0" err="1"/>
              <a:t>Council</a:t>
            </a:r>
            <a:r>
              <a:rPr lang="it-IT" sz="1200" b="1" dirty="0"/>
              <a:t> </a:t>
            </a:r>
            <a:r>
              <a:rPr lang="it-IT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it-IT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Institute</a:t>
            </a:r>
            <a:r>
              <a:rPr lang="it-IT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</a:t>
            </a:r>
            <a:r>
              <a:rPr lang="it-IT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Archaecological</a:t>
            </a:r>
            <a:r>
              <a:rPr lang="it-IT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it-IT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Monumental</a:t>
            </a:r>
            <a:r>
              <a:rPr lang="it-IT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Heritage, </a:t>
            </a:r>
            <a:r>
              <a:rPr lang="it-IT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Italy</a:t>
            </a:r>
            <a:endParaRPr lang="it-IT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it-IT" sz="1125" dirty="0"/>
          </a:p>
        </p:txBody>
      </p:sp>
      <p:pic>
        <p:nvPicPr>
          <p:cNvPr id="6148" name="Picture 1">
            <a:extLst>
              <a:ext uri="{FF2B5EF4-FFF2-40B4-BE49-F238E27FC236}">
                <a16:creationId xmlns:a16="http://schemas.microsoft.com/office/drawing/2014/main" id="{C544A625-5CCD-9B44-9CCE-67F93932D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6450" y="269875"/>
            <a:ext cx="1881188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4">
            <a:extLst>
              <a:ext uri="{FF2B5EF4-FFF2-40B4-BE49-F238E27FC236}">
                <a16:creationId xmlns:a16="http://schemas.microsoft.com/office/drawing/2014/main" id="{346C4771-FAD5-6747-B521-72A3A622B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7625" y="269875"/>
            <a:ext cx="1849438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5">
            <a:extLst>
              <a:ext uri="{FF2B5EF4-FFF2-40B4-BE49-F238E27FC236}">
                <a16:creationId xmlns:a16="http://schemas.microsoft.com/office/drawing/2014/main" id="{DEDD3CAD-213D-F74F-A27A-4B2CDDF33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650" y="404813"/>
            <a:ext cx="842963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84D73E-6A5E-DC46-AD77-4FF4BBBFC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50" y="134938"/>
            <a:ext cx="8810625" cy="1111250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SOIL LOSS, PRODUCTIVITY AND CROPLAND VALUES </a:t>
            </a:r>
            <a:b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GIS-BASED ANALYSIS AND TRENDS IN THE BASILICATA REGION </a:t>
            </a:r>
            <a:b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(SOUTHERN ITALY) FROM 1980 TO 2013 (</a:t>
            </a:r>
            <a:r>
              <a:rPr lang="it-IT" sz="1800" b="1" dirty="0" err="1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Dimotta</a:t>
            </a:r>
            <a: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et al., 2016)</a:t>
            </a:r>
            <a:br>
              <a:rPr lang="it-IT" sz="1800" b="1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DATA ANALYSIS &amp; METHODOLOGY </a:t>
            </a:r>
            <a:endParaRPr lang="it-IT" sz="2551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34" charset="-127"/>
              <a:cs typeface="Calibri" panose="020F0502020204030204" pitchFamily="34" charset="0"/>
            </a:endParaRP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EA630B4D-735D-C940-8272-E3598A02F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050" y="1506538"/>
            <a:ext cx="8810625" cy="512286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200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>
              <a:buFont typeface="Arial" panose="020B0604020202020204" pitchFamily="34" charset="0"/>
              <a:buNone/>
              <a:defRPr/>
            </a:pPr>
            <a:r>
              <a:rPr lang="it-IT" sz="1100" b="1" dirty="0">
                <a:solidFill>
                  <a:srgbClr val="FF0000"/>
                </a:solidFill>
              </a:rPr>
              <a:t>                                                                                        </a:t>
            </a:r>
            <a:endParaRPr lang="it-IT" sz="1651" b="1" dirty="0">
              <a:solidFill>
                <a:srgbClr val="C00000"/>
              </a:solidFill>
            </a:endParaRPr>
          </a:p>
          <a:p>
            <a:pPr marL="157731" indent="-157731" eaLnBrk="1" fontAlgn="auto" hangingPunct="1">
              <a:spcAft>
                <a:spcPts val="0"/>
              </a:spcAft>
              <a:defRPr/>
            </a:pPr>
            <a:endParaRPr lang="it-IT" sz="1651" dirty="0"/>
          </a:p>
          <a:p>
            <a:pPr marL="157731" indent="-157731" eaLnBrk="1" fontAlgn="auto" hangingPunct="1">
              <a:spcAft>
                <a:spcPts val="0"/>
              </a:spcAft>
              <a:defRPr/>
            </a:pPr>
            <a:endParaRPr lang="it-IT" sz="1651" dirty="0"/>
          </a:p>
          <a:p>
            <a:pPr marL="157731" indent="-157731" eaLnBrk="1" fontAlgn="auto" hangingPunct="1">
              <a:spcAft>
                <a:spcPts val="0"/>
              </a:spcAft>
              <a:defRPr/>
            </a:pPr>
            <a:endParaRPr lang="it-IT" sz="1651" dirty="0"/>
          </a:p>
        </p:txBody>
      </p:sp>
      <p:sp>
        <p:nvSpPr>
          <p:cNvPr id="12291" name="Segnaposto numero diapositiva 3">
            <a:extLst>
              <a:ext uri="{FF2B5EF4-FFF2-40B4-BE49-F238E27FC236}">
                <a16:creationId xmlns:a16="http://schemas.microsoft.com/office/drawing/2014/main" id="{5AA4F4E3-EAC8-3B46-B4B4-6145F5638E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199" indent="-21430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29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21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12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85904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28795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71686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14578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F768DC58-A63B-D04E-9D9D-FDF990109036}" type="slidenum">
              <a:rPr lang="it-IT" altLang="it-IT" smtClean="0">
                <a:solidFill>
                  <a:srgbClr val="455500"/>
                </a:solidFill>
                <a:latin typeface="Corbel" panose="020B0503020204020204" pitchFamily="34" charset="0"/>
              </a:rPr>
              <a:pPr>
                <a:defRPr/>
              </a:pPr>
              <a:t>10</a:t>
            </a:fld>
            <a:endParaRPr lang="it-IT" altLang="it-IT">
              <a:solidFill>
                <a:srgbClr val="455500"/>
              </a:solidFill>
              <a:latin typeface="Corbel" panose="020B0503020204020204" pitchFamily="34" charset="0"/>
            </a:endParaRPr>
          </a:p>
        </p:txBody>
      </p:sp>
      <p:sp>
        <p:nvSpPr>
          <p:cNvPr id="3" name="Segnaposto data 4">
            <a:extLst>
              <a:ext uri="{FF2B5EF4-FFF2-40B4-BE49-F238E27FC236}">
                <a16:creationId xmlns:a16="http://schemas.microsoft.com/office/drawing/2014/main" id="{46B7E46E-C78E-0045-ABA8-812E66DF54E1}"/>
              </a:ext>
            </a:extLst>
          </p:cNvPr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dirty="0" err="1"/>
              <a:t>July</a:t>
            </a:r>
            <a:r>
              <a:rPr lang="it-IT" dirty="0"/>
              <a:t> 2018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9103253-FCCE-BC4F-A9A7-DA884813BF5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b="1" dirty="0"/>
              <a:t>Antonella DIMOTTA, </a:t>
            </a:r>
            <a:r>
              <a:rPr lang="it-IT" b="1" dirty="0" err="1"/>
              <a:t>PhD</a:t>
            </a:r>
            <a:r>
              <a:rPr lang="it-IT" b="1" dirty="0"/>
              <a:t> Candidate </a:t>
            </a:r>
            <a:r>
              <a:rPr lang="it-IT" dirty="0"/>
              <a:t>– CNR-IBAM, </a:t>
            </a:r>
            <a:r>
              <a:rPr lang="it-IT" dirty="0" err="1"/>
              <a:t>Italian</a:t>
            </a:r>
            <a:r>
              <a:rPr lang="it-IT" dirty="0"/>
              <a:t> National </a:t>
            </a:r>
            <a:r>
              <a:rPr lang="it-IT" dirty="0" err="1"/>
              <a:t>Research</a:t>
            </a:r>
            <a:r>
              <a:rPr lang="it-IT" dirty="0"/>
              <a:t> </a:t>
            </a:r>
            <a:r>
              <a:rPr lang="it-IT" dirty="0" err="1"/>
              <a:t>Council</a:t>
            </a:r>
            <a:r>
              <a:rPr lang="it-IT" dirty="0"/>
              <a:t> | </a:t>
            </a:r>
            <a:r>
              <a:rPr lang="it-IT" dirty="0" err="1"/>
              <a:t>University</a:t>
            </a:r>
            <a:r>
              <a:rPr lang="it-IT" dirty="0"/>
              <a:t> of Basilicata, SAFE </a:t>
            </a:r>
            <a:r>
              <a:rPr lang="it-IT" dirty="0" err="1"/>
              <a:t>Dept</a:t>
            </a:r>
            <a:r>
              <a:rPr lang="it-IT" dirty="0"/>
              <a:t>.</a:t>
            </a:r>
          </a:p>
        </p:txBody>
      </p:sp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30BDC466-8B80-AB4E-BB63-8550215D643D}"/>
              </a:ext>
            </a:extLst>
          </p:cNvPr>
          <p:cNvGraphicFramePr/>
          <p:nvPr/>
        </p:nvGraphicFramePr>
        <p:xfrm>
          <a:off x="308374" y="1506682"/>
          <a:ext cx="8573688" cy="46966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EE337F-9F15-2044-B19A-A19EE0E63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988" y="87313"/>
            <a:ext cx="8797925" cy="1274762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SOIL LOSS, PRODUCTIVITY AND CROPLAND VALUES </a:t>
            </a:r>
            <a:b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GIS-BASED ANALYSIS AND TRENDS IN THE BASILICATA REGION </a:t>
            </a:r>
            <a:b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(SOUTHERN ITALY) FROM 1980 TO 2013 (</a:t>
            </a:r>
            <a:r>
              <a:rPr lang="it-IT" sz="1800" b="1" dirty="0" err="1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Dimotta</a:t>
            </a:r>
            <a: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et al., 2016)</a:t>
            </a:r>
            <a:br>
              <a:rPr lang="it-IT" sz="1800" b="1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1.  DATA ANALYSIS &amp; RESULTS – LAND VALUES TREND (CAP </a:t>
            </a:r>
            <a:r>
              <a:rPr lang="it-IT" sz="18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Reform</a:t>
            </a:r>
            <a:r>
              <a:rPr lang="it-IT" sz="1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, 1980-2013)</a:t>
            </a:r>
            <a:endParaRPr lang="it-IT" sz="2551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34" charset="-127"/>
              <a:cs typeface="Calibri" panose="020F0502020204030204" pitchFamily="34" charset="0"/>
            </a:endParaRP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2590ECBA-7163-C743-AE6E-794DC0B60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988" y="1506538"/>
            <a:ext cx="8812212" cy="5122862"/>
          </a:xfrm>
          <a:solidFill>
            <a:schemeClr val="bg1"/>
          </a:solidFill>
          <a:ln w="12700"/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200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>
              <a:buFont typeface="Arial" panose="020B0604020202020204" pitchFamily="34" charset="0"/>
              <a:buNone/>
              <a:defRPr/>
            </a:pPr>
            <a:r>
              <a:rPr lang="it-IT" sz="1100" b="1" dirty="0">
                <a:solidFill>
                  <a:srgbClr val="FF0000"/>
                </a:solidFill>
              </a:rPr>
              <a:t>                                                                                        </a:t>
            </a:r>
            <a:endParaRPr lang="it-IT" sz="1651" b="1" dirty="0">
              <a:solidFill>
                <a:srgbClr val="C00000"/>
              </a:solidFill>
            </a:endParaRPr>
          </a:p>
          <a:p>
            <a:pPr marL="157731" indent="-157731" eaLnBrk="1" fontAlgn="auto" hangingPunct="1">
              <a:spcAft>
                <a:spcPts val="0"/>
              </a:spcAft>
              <a:defRPr/>
            </a:pPr>
            <a:endParaRPr lang="it-IT" sz="1651" dirty="0"/>
          </a:p>
          <a:p>
            <a:pPr marL="157731" indent="-157731" eaLnBrk="1" fontAlgn="auto" hangingPunct="1">
              <a:spcAft>
                <a:spcPts val="0"/>
              </a:spcAft>
              <a:defRPr/>
            </a:pPr>
            <a:endParaRPr lang="it-IT" sz="165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65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65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65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65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1100" b="1" dirty="0">
                <a:solidFill>
                  <a:srgbClr val="FF0000"/>
                </a:solidFill>
              </a:rPr>
              <a:t>                                                                        </a:t>
            </a:r>
          </a:p>
        </p:txBody>
      </p:sp>
      <p:sp>
        <p:nvSpPr>
          <p:cNvPr id="12291" name="Segnaposto numero diapositiva 3">
            <a:extLst>
              <a:ext uri="{FF2B5EF4-FFF2-40B4-BE49-F238E27FC236}">
                <a16:creationId xmlns:a16="http://schemas.microsoft.com/office/drawing/2014/main" id="{995D42B9-BA39-BA41-A338-A5CD85B5F0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199" indent="-21430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29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21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12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85904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28795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71686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14578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416D2641-ADE6-644B-8FAC-EE8EE7D5D408}" type="slidenum">
              <a:rPr lang="it-IT" altLang="it-IT" smtClean="0">
                <a:solidFill>
                  <a:srgbClr val="455500"/>
                </a:solidFill>
                <a:latin typeface="Corbel" panose="020B0503020204020204" pitchFamily="34" charset="0"/>
              </a:rPr>
              <a:pPr>
                <a:defRPr/>
              </a:pPr>
              <a:t>11</a:t>
            </a:fld>
            <a:endParaRPr lang="it-IT" altLang="it-IT">
              <a:solidFill>
                <a:srgbClr val="455500"/>
              </a:solidFill>
              <a:latin typeface="Corbel" panose="020B0503020204020204" pitchFamily="34" charset="0"/>
            </a:endParaRPr>
          </a:p>
        </p:txBody>
      </p:sp>
      <p:sp>
        <p:nvSpPr>
          <p:cNvPr id="3" name="Segnaposto data 4">
            <a:extLst>
              <a:ext uri="{FF2B5EF4-FFF2-40B4-BE49-F238E27FC236}">
                <a16:creationId xmlns:a16="http://schemas.microsoft.com/office/drawing/2014/main" id="{B8D56B73-43B6-C24E-96B4-46F5A1DB6EEE}"/>
              </a:ext>
            </a:extLst>
          </p:cNvPr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dirty="0" err="1"/>
              <a:t>July</a:t>
            </a:r>
            <a:r>
              <a:rPr lang="it-IT" dirty="0"/>
              <a:t> 2018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25D95E8-6940-FC4E-87C2-C82C26845AA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b="1" dirty="0"/>
              <a:t>Antonella DIMOTTA, </a:t>
            </a:r>
            <a:r>
              <a:rPr lang="it-IT" b="1" dirty="0" err="1"/>
              <a:t>PhD</a:t>
            </a:r>
            <a:r>
              <a:rPr lang="it-IT" b="1" dirty="0"/>
              <a:t> Candidate </a:t>
            </a:r>
            <a:r>
              <a:rPr lang="it-IT" dirty="0"/>
              <a:t>– CNR-IBAM, </a:t>
            </a:r>
            <a:r>
              <a:rPr lang="it-IT" dirty="0" err="1"/>
              <a:t>Italian</a:t>
            </a:r>
            <a:r>
              <a:rPr lang="it-IT" dirty="0"/>
              <a:t> National </a:t>
            </a:r>
            <a:r>
              <a:rPr lang="it-IT" dirty="0" err="1"/>
              <a:t>Research</a:t>
            </a:r>
            <a:r>
              <a:rPr lang="it-IT" dirty="0"/>
              <a:t> </a:t>
            </a:r>
            <a:r>
              <a:rPr lang="it-IT" dirty="0" err="1"/>
              <a:t>Council</a:t>
            </a:r>
            <a:r>
              <a:rPr lang="it-IT" dirty="0"/>
              <a:t> | </a:t>
            </a:r>
            <a:r>
              <a:rPr lang="it-IT" dirty="0" err="1"/>
              <a:t>University</a:t>
            </a:r>
            <a:r>
              <a:rPr lang="it-IT" dirty="0"/>
              <a:t> of Basilicata, SAFE </a:t>
            </a:r>
            <a:r>
              <a:rPr lang="it-IT" dirty="0" err="1"/>
              <a:t>Dept</a:t>
            </a:r>
            <a:r>
              <a:rPr lang="it-IT" dirty="0"/>
              <a:t>.</a:t>
            </a: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826BB9B2-469F-2348-8171-65F44AB3983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lum contrast="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988" y="1882775"/>
            <a:ext cx="5734050" cy="31099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8" name="Segnaposto testo 3">
            <a:extLst>
              <a:ext uri="{FF2B5EF4-FFF2-40B4-BE49-F238E27FC236}">
                <a16:creationId xmlns:a16="http://schemas.microsoft.com/office/drawing/2014/main" id="{27CB5893-380D-9841-BD55-335739B15101}"/>
              </a:ext>
            </a:extLst>
          </p:cNvPr>
          <p:cNvSpPr txBox="1">
            <a:spLocks/>
          </p:cNvSpPr>
          <p:nvPr/>
        </p:nvSpPr>
        <p:spPr>
          <a:xfrm>
            <a:off x="5808663" y="1506538"/>
            <a:ext cx="3143250" cy="38623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157159" indent="-157159" algn="l" rtl="0" eaLnBrk="0" fontAlgn="base" hangingPunct="0">
              <a:lnSpc>
                <a:spcPct val="90000"/>
              </a:lnSpc>
              <a:spcBef>
                <a:spcPts val="82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8605" indent="-115488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7194" indent="-115488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78639" indent="-115488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0085" indent="-115488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1817" indent="-116584" algn="l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93262" indent="-116584" algn="l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64709" indent="-116584" algn="l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54" indent="-116584" algn="l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it-IT" sz="1000" b="1" dirty="0">
                <a:latin typeface="Calibri" panose="020F0502020204030204" pitchFamily="34" charset="0"/>
                <a:cs typeface="Calibri" panose="020F0502020204030204" pitchFamily="34" charset="0"/>
              </a:rPr>
              <a:t>From 1980 to </a:t>
            </a:r>
            <a:r>
              <a:rPr lang="it-IT" sz="1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1992 </a:t>
            </a:r>
            <a:r>
              <a:rPr lang="it-IT" sz="1000" b="1" dirty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it-IT" sz="1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McSharry’S</a:t>
            </a:r>
            <a:r>
              <a:rPr lang="it-IT" sz="1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000" b="1" dirty="0" err="1">
                <a:latin typeface="Calibri" panose="020F0502020204030204" pitchFamily="34" charset="0"/>
                <a:cs typeface="Calibri" panose="020F0502020204030204" pitchFamily="34" charset="0"/>
              </a:rPr>
              <a:t>Reform</a:t>
            </a:r>
            <a:r>
              <a:rPr lang="it-IT" sz="1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14308" indent="-214308" eaLnBrk="1" fontAlgn="auto" hangingPunct="1">
              <a:spcAft>
                <a:spcPts val="0"/>
              </a:spcAft>
              <a:defRPr/>
            </a:pPr>
            <a:r>
              <a:rPr lang="it-IT" sz="1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Land </a:t>
            </a:r>
            <a:r>
              <a:rPr lang="it-IT" sz="1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Values</a:t>
            </a:r>
            <a:r>
              <a:rPr lang="it-IT" sz="1000" dirty="0"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it-IT" sz="10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land</a:t>
            </a:r>
            <a:r>
              <a:rPr lang="it-IT" sz="10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it-IT" sz="1000" b="1" i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production </a:t>
            </a:r>
            <a:r>
              <a:rPr lang="it-IT" sz="1000" b="1" i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factor</a:t>
            </a:r>
            <a:endParaRPr lang="it-IT" sz="1000" b="1" i="1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08" indent="-214308" eaLnBrk="1" fontAlgn="auto" hangingPunct="1">
              <a:spcAft>
                <a:spcPts val="0"/>
              </a:spcAft>
              <a:defRPr/>
            </a:pPr>
            <a:r>
              <a:rPr lang="it-IT" sz="1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3.261 €/ha   </a:t>
            </a:r>
            <a:r>
              <a:rPr lang="it-IT" sz="1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it-IT" sz="1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4.592 €/ha   </a:t>
            </a:r>
            <a:r>
              <a:rPr lang="it-IT" sz="1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it-IT" sz="1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4.850 €/ha</a:t>
            </a:r>
          </a:p>
          <a:p>
            <a:pPr marL="214308" indent="-214308" eaLnBrk="1" fontAlgn="auto" hangingPunct="1">
              <a:spcAft>
                <a:spcPts val="0"/>
              </a:spcAft>
              <a:defRPr/>
            </a:pPr>
            <a:endParaRPr lang="it-IT" sz="10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it-IT" sz="1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1993</a:t>
            </a:r>
            <a:r>
              <a:rPr lang="it-IT" sz="1000" b="1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it-IT" sz="1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Multifunctional</a:t>
            </a:r>
            <a:r>
              <a:rPr lang="it-IT" sz="1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Concept</a:t>
            </a:r>
            <a:r>
              <a:rPr lang="it-IT" sz="1000" b="1" dirty="0"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it-IT" sz="1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Agricultural</a:t>
            </a:r>
            <a:r>
              <a:rPr lang="it-IT" sz="1000" b="1" dirty="0">
                <a:latin typeface="Calibri" panose="020F0502020204030204" pitchFamily="34" charset="0"/>
                <a:cs typeface="Calibri" panose="020F0502020204030204" pitchFamily="34" charset="0"/>
              </a:rPr>
              <a:t> Enterprise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it-IT" sz="1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2000</a:t>
            </a:r>
            <a:r>
              <a:rPr lang="it-IT" sz="1000" b="1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it-IT" sz="1000" b="1" i="1" dirty="0">
                <a:latin typeface="Calibri" panose="020F0502020204030204" pitchFamily="34" charset="0"/>
                <a:cs typeface="Calibri" panose="020F0502020204030204" pitchFamily="34" charset="0"/>
              </a:rPr>
              <a:t>Agenda 2000        </a:t>
            </a:r>
            <a:r>
              <a:rPr lang="it-IT" sz="1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Land </a:t>
            </a:r>
            <a:r>
              <a:rPr lang="it-IT" sz="1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Values</a:t>
            </a:r>
            <a:r>
              <a:rPr lang="it-IT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it-IT" sz="1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 </a:t>
            </a:r>
            <a:r>
              <a:rPr lang="it-IT" sz="1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6.034  €/ha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it-IT" sz="1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2003</a:t>
            </a:r>
            <a:r>
              <a:rPr lang="it-IT" sz="1000" b="1" i="1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it-IT" sz="10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Fischler’s</a:t>
            </a:r>
            <a:r>
              <a:rPr lang="it-IT" sz="10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0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Reform</a:t>
            </a:r>
            <a:r>
              <a:rPr lang="it-IT" sz="1000" b="1" i="1" dirty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it-IT" sz="1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Land </a:t>
            </a:r>
            <a:r>
              <a:rPr lang="it-IT" sz="1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Values</a:t>
            </a:r>
            <a:r>
              <a:rPr lang="it-IT" sz="1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it-IT" sz="1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 </a:t>
            </a:r>
            <a:r>
              <a:rPr lang="it-IT" sz="1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6.331  €/ha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it-IT" sz="10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Environmental</a:t>
            </a:r>
            <a:r>
              <a:rPr lang="it-IT" sz="1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0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Issues</a:t>
            </a:r>
            <a:r>
              <a:rPr lang="it-IT" sz="1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Reg. (CE) n° 1782/2003 (</a:t>
            </a:r>
            <a:r>
              <a:rPr lang="it-IT" sz="10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  <a:r>
              <a:rPr lang="it-IT" sz="1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4)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it-IT" sz="1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2008</a:t>
            </a:r>
            <a:r>
              <a:rPr lang="it-IT" sz="1000" b="1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it-IT" sz="1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Health</a:t>
            </a:r>
            <a:r>
              <a:rPr lang="it-IT" sz="1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Check</a:t>
            </a:r>
            <a:r>
              <a:rPr lang="it-IT" sz="1000" b="1" dirty="0"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it-IT" sz="1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Land </a:t>
            </a:r>
            <a:r>
              <a:rPr lang="it-IT" sz="1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Values</a:t>
            </a:r>
            <a:r>
              <a:rPr lang="it-IT" sz="1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=  </a:t>
            </a:r>
            <a:r>
              <a:rPr lang="it-IT" sz="1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6.966  €/ha            </a:t>
            </a:r>
          </a:p>
          <a:p>
            <a:pPr marL="257168" indent="-257168" eaLnBrk="1" fontAlgn="auto" hangingPunct="1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it-IT" sz="1000" b="1" dirty="0">
                <a:latin typeface="Calibri" panose="020F0502020204030204" pitchFamily="34" charset="0"/>
                <a:cs typeface="Calibri" panose="020F0502020204030204" pitchFamily="34" charset="0"/>
              </a:rPr>
              <a:t>Reg. (CE) n° 72/2009 – </a:t>
            </a:r>
            <a:r>
              <a:rPr lang="it-IT" sz="1000" b="1" i="1" dirty="0">
                <a:latin typeface="Calibri" panose="020F0502020204030204" pitchFamily="34" charset="0"/>
                <a:cs typeface="Calibri" panose="020F0502020204030204" pitchFamily="34" charset="0"/>
              </a:rPr>
              <a:t>Marketing Tools</a:t>
            </a:r>
          </a:p>
          <a:p>
            <a:pPr marL="257168" indent="-257168" eaLnBrk="1" fontAlgn="auto" hangingPunct="1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it-IT" sz="1000" b="1" dirty="0">
                <a:latin typeface="Calibri" panose="020F0502020204030204" pitchFamily="34" charset="0"/>
                <a:cs typeface="Calibri" panose="020F0502020204030204" pitchFamily="34" charset="0"/>
              </a:rPr>
              <a:t>Reg. (CE) n° 73/2009 – </a:t>
            </a:r>
            <a:r>
              <a:rPr lang="it-IT" sz="1000" b="1" i="1" dirty="0">
                <a:latin typeface="Calibri" panose="020F0502020204030204" pitchFamily="34" charset="0"/>
                <a:cs typeface="Calibri" panose="020F0502020204030204" pitchFamily="34" charset="0"/>
              </a:rPr>
              <a:t>Direct </a:t>
            </a:r>
            <a:r>
              <a:rPr lang="it-IT" sz="10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Payments</a:t>
            </a:r>
            <a:endParaRPr lang="it-IT" sz="10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7168" indent="-257168" eaLnBrk="1" fontAlgn="auto" hangingPunct="1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it-IT" sz="1000" b="1" dirty="0">
                <a:latin typeface="Calibri" panose="020F0502020204030204" pitchFamily="34" charset="0"/>
                <a:cs typeface="Calibri" panose="020F0502020204030204" pitchFamily="34" charset="0"/>
              </a:rPr>
              <a:t>Reg. (CE) n° 74/2009 – </a:t>
            </a:r>
            <a:r>
              <a:rPr lang="it-IT" sz="10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Rural</a:t>
            </a:r>
            <a:r>
              <a:rPr lang="it-IT" sz="1000" b="1" i="1" dirty="0">
                <a:latin typeface="Calibri" panose="020F0502020204030204" pitchFamily="34" charset="0"/>
                <a:cs typeface="Calibri" panose="020F0502020204030204" pitchFamily="34" charset="0"/>
              </a:rPr>
              <a:t> Development Policy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it-IT" sz="1000" b="1" i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it-IT" sz="1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2007-2013</a:t>
            </a:r>
            <a:r>
              <a:rPr lang="it-IT" sz="10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000" b="1" dirty="0">
                <a:latin typeface="Calibri" panose="020F0502020204030204" pitchFamily="34" charset="0"/>
                <a:cs typeface="Calibri" panose="020F0502020204030204" pitchFamily="34" charset="0"/>
              </a:rPr>
              <a:t>– New CAP</a:t>
            </a:r>
          </a:p>
          <a:p>
            <a:pPr marL="214308" indent="-214308" eaLnBrk="1" fontAlgn="auto" hangingPunct="1">
              <a:spcAft>
                <a:spcPts val="0"/>
              </a:spcAft>
              <a:defRPr/>
            </a:pPr>
            <a:r>
              <a:rPr lang="it-IT" sz="1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Land </a:t>
            </a:r>
            <a:r>
              <a:rPr lang="it-IT" sz="1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Values</a:t>
            </a:r>
            <a:r>
              <a:rPr lang="it-IT" sz="1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it-IT" sz="1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=</a:t>
            </a:r>
            <a:r>
              <a:rPr lang="it-IT" sz="1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it-IT" sz="1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7.000 €/ha   </a:t>
            </a:r>
            <a:r>
              <a:rPr lang="it-IT" sz="1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it-IT" sz="1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7.043 €/ha</a:t>
            </a:r>
            <a:endParaRPr lang="it-IT" sz="1000" b="1" i="1" dirty="0">
              <a:solidFill>
                <a:srgbClr val="FF0000"/>
              </a:solidFill>
            </a:endParaRPr>
          </a:p>
          <a:p>
            <a:pPr marL="214308" indent="-214308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it-IT" sz="1000" b="1" i="1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1000" b="1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</p:txBody>
      </p:sp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95E5FB-31C4-0142-99F0-299346DF2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988" y="87313"/>
            <a:ext cx="8797925" cy="1274762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SOIL LOSS, PRODUCTIVITY AND CROPLAND VALUES </a:t>
            </a:r>
            <a:b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GIS-BASED ANALYSIS AND TRENDS IN THE BASILICATA REGION </a:t>
            </a:r>
            <a:b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(SOUTHERN ITALY) FROM 1980 TO 2013 (</a:t>
            </a:r>
            <a:r>
              <a:rPr lang="it-IT" sz="1800" b="1" dirty="0" err="1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Dimotta</a:t>
            </a:r>
            <a: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et al., 2016)</a:t>
            </a:r>
            <a:br>
              <a:rPr lang="it-IT" sz="1800" b="1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1.  DATA ANALYSIS &amp; RESULTS: CROPLANDS PRODUCTIVITY (1999-2013) vs AVERAGE AGRIC. VALUE </a:t>
            </a:r>
            <a:br>
              <a:rPr lang="it-IT" sz="1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TREND (2008-2013)</a:t>
            </a:r>
            <a:endParaRPr lang="it-IT" sz="2551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34" charset="-127"/>
              <a:cs typeface="Calibri" panose="020F0502020204030204" pitchFamily="34" charset="0"/>
            </a:endParaRP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870DEACE-A305-7341-82D0-EC978D302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988" y="1506538"/>
            <a:ext cx="8812212" cy="5122862"/>
          </a:xfrm>
          <a:solidFill>
            <a:schemeClr val="accent1">
              <a:lumMod val="20000"/>
              <a:lumOff val="80000"/>
            </a:schemeClr>
          </a:solidFill>
          <a:ln w="12700"/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200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>
              <a:buFont typeface="Arial" panose="020B0604020202020204" pitchFamily="34" charset="0"/>
              <a:buNone/>
              <a:defRPr/>
            </a:pPr>
            <a:r>
              <a:rPr lang="it-IT" sz="1100" b="1" dirty="0">
                <a:solidFill>
                  <a:srgbClr val="FF0000"/>
                </a:solidFill>
              </a:rPr>
              <a:t>                                                                                        </a:t>
            </a:r>
            <a:endParaRPr lang="it-IT" sz="1651" b="1" dirty="0">
              <a:solidFill>
                <a:srgbClr val="C00000"/>
              </a:solidFill>
            </a:endParaRPr>
          </a:p>
          <a:p>
            <a:pPr marL="157731" indent="-157731" eaLnBrk="1" fontAlgn="auto" hangingPunct="1">
              <a:spcAft>
                <a:spcPts val="0"/>
              </a:spcAft>
              <a:defRPr/>
            </a:pPr>
            <a:endParaRPr lang="it-IT" sz="1651" dirty="0"/>
          </a:p>
          <a:p>
            <a:pPr marL="157731" indent="-157731" eaLnBrk="1" fontAlgn="auto" hangingPunct="1">
              <a:spcAft>
                <a:spcPts val="0"/>
              </a:spcAft>
              <a:defRPr/>
            </a:pPr>
            <a:endParaRPr lang="it-IT" sz="165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65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65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65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65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1100" b="1" dirty="0">
                <a:solidFill>
                  <a:srgbClr val="FF0000"/>
                </a:solidFill>
              </a:rPr>
              <a:t>                                                                        </a:t>
            </a:r>
          </a:p>
        </p:txBody>
      </p:sp>
      <p:sp>
        <p:nvSpPr>
          <p:cNvPr id="12291" name="Segnaposto numero diapositiva 3">
            <a:extLst>
              <a:ext uri="{FF2B5EF4-FFF2-40B4-BE49-F238E27FC236}">
                <a16:creationId xmlns:a16="http://schemas.microsoft.com/office/drawing/2014/main" id="{07E416AA-9907-9C4B-9D52-EA8F3DE122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199" indent="-21430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29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21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12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85904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28795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71686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14578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188E621D-7E4A-344E-B601-F817EDF5E05C}" type="slidenum">
              <a:rPr lang="it-IT" altLang="it-IT" smtClean="0">
                <a:solidFill>
                  <a:srgbClr val="455500"/>
                </a:solidFill>
                <a:latin typeface="Corbel" panose="020B0503020204020204" pitchFamily="34" charset="0"/>
              </a:rPr>
              <a:pPr>
                <a:defRPr/>
              </a:pPr>
              <a:t>12</a:t>
            </a:fld>
            <a:endParaRPr lang="it-IT" altLang="it-IT">
              <a:solidFill>
                <a:srgbClr val="455500"/>
              </a:solidFill>
              <a:latin typeface="Corbel" panose="020B0503020204020204" pitchFamily="34" charset="0"/>
            </a:endParaRPr>
          </a:p>
        </p:txBody>
      </p:sp>
      <p:sp>
        <p:nvSpPr>
          <p:cNvPr id="3" name="Segnaposto data 4">
            <a:extLst>
              <a:ext uri="{FF2B5EF4-FFF2-40B4-BE49-F238E27FC236}">
                <a16:creationId xmlns:a16="http://schemas.microsoft.com/office/drawing/2014/main" id="{638B4BC8-A337-EC45-AF4D-D77DA334C0D7}"/>
              </a:ext>
            </a:extLst>
          </p:cNvPr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dirty="0" err="1"/>
              <a:t>July</a:t>
            </a:r>
            <a:r>
              <a:rPr lang="it-IT" dirty="0"/>
              <a:t> 2018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FC7567E-84AB-4F43-BDF8-7C133D5D834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b="1" dirty="0"/>
              <a:t>Antonella DIMOTTA, </a:t>
            </a:r>
            <a:r>
              <a:rPr lang="it-IT" b="1" dirty="0" err="1"/>
              <a:t>PhD</a:t>
            </a:r>
            <a:r>
              <a:rPr lang="it-IT" b="1" dirty="0"/>
              <a:t> Candidate </a:t>
            </a:r>
            <a:r>
              <a:rPr lang="it-IT" dirty="0"/>
              <a:t>– CNR-IBAM, </a:t>
            </a:r>
            <a:r>
              <a:rPr lang="it-IT" dirty="0" err="1"/>
              <a:t>Italian</a:t>
            </a:r>
            <a:r>
              <a:rPr lang="it-IT" dirty="0"/>
              <a:t> National </a:t>
            </a:r>
            <a:r>
              <a:rPr lang="it-IT" dirty="0" err="1"/>
              <a:t>Research</a:t>
            </a:r>
            <a:r>
              <a:rPr lang="it-IT" dirty="0"/>
              <a:t> </a:t>
            </a:r>
            <a:r>
              <a:rPr lang="it-IT" dirty="0" err="1"/>
              <a:t>Council</a:t>
            </a:r>
            <a:r>
              <a:rPr lang="it-IT" dirty="0"/>
              <a:t> | </a:t>
            </a:r>
            <a:r>
              <a:rPr lang="it-IT" dirty="0" err="1"/>
              <a:t>University</a:t>
            </a:r>
            <a:r>
              <a:rPr lang="it-IT" dirty="0"/>
              <a:t> of Basilicata, SAFE </a:t>
            </a:r>
            <a:r>
              <a:rPr lang="it-IT" dirty="0" err="1"/>
              <a:t>Dept</a:t>
            </a:r>
            <a:r>
              <a:rPr lang="it-IT" dirty="0"/>
              <a:t>.</a:t>
            </a:r>
          </a:p>
        </p:txBody>
      </p:sp>
      <p:pic>
        <p:nvPicPr>
          <p:cNvPr id="28679" name="Immagine 6">
            <a:extLst>
              <a:ext uri="{FF2B5EF4-FFF2-40B4-BE49-F238E27FC236}">
                <a16:creationId xmlns:a16="http://schemas.microsoft.com/office/drawing/2014/main" id="{3E2EA92C-C330-624C-921B-AAD3604279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38" y="1506538"/>
            <a:ext cx="5092700" cy="587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Immagine 7">
            <a:extLst>
              <a:ext uri="{FF2B5EF4-FFF2-40B4-BE49-F238E27FC236}">
                <a16:creationId xmlns:a16="http://schemas.microsoft.com/office/drawing/2014/main" id="{CBEC88B5-B049-4541-93A3-EB8F3FA7ADC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7588" y="4068763"/>
            <a:ext cx="4124325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2E0AAC-D89D-7146-B833-C628C8457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988" y="134938"/>
            <a:ext cx="8756650" cy="1104900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SOIL LOSS, PRODUCTIVITY AND CROPLAND VALUES </a:t>
            </a:r>
            <a:b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GIS-BASED ANALYSIS AND TRENDS IN THE BASILICATA REGION </a:t>
            </a:r>
            <a:b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(SOUTHERN ITALY) FROM 1980 TO 2013 (</a:t>
            </a:r>
            <a:r>
              <a:rPr lang="it-IT" sz="1800" b="1" dirty="0" err="1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Dimotta</a:t>
            </a:r>
            <a: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et al., 2016)</a:t>
            </a:r>
            <a:br>
              <a:rPr lang="it-IT" sz="1800" b="1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2. GEOMORPHOLOGY (USPED </a:t>
            </a:r>
            <a:r>
              <a:rPr lang="it-IT" sz="18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application</a:t>
            </a:r>
            <a:r>
              <a:rPr lang="it-IT" sz="1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) RESULTS: </a:t>
            </a:r>
            <a:r>
              <a:rPr lang="it-IT" sz="18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Mean</a:t>
            </a:r>
            <a:r>
              <a:rPr lang="it-IT" sz="1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it-IT" sz="18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erosion</a:t>
            </a:r>
            <a:r>
              <a:rPr lang="it-IT" sz="1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&amp; </a:t>
            </a:r>
            <a:r>
              <a:rPr lang="it-IT" sz="18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Potential</a:t>
            </a:r>
            <a:r>
              <a:rPr lang="it-IT" sz="1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it-IT" sz="18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eroded</a:t>
            </a:r>
            <a:r>
              <a:rPr lang="it-IT" sz="1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it-IT" sz="18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surface</a:t>
            </a:r>
            <a:endParaRPr lang="it-IT" sz="2551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34" charset="-127"/>
              <a:cs typeface="Calibri" panose="020F0502020204030204" pitchFamily="34" charset="0"/>
            </a:endParaRP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2F02B9C8-0AFD-4C41-86C3-8EC57692AC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988" y="1506538"/>
            <a:ext cx="8812212" cy="5122862"/>
          </a:xfrm>
          <a:solidFill>
            <a:schemeClr val="accent1">
              <a:lumMod val="20000"/>
              <a:lumOff val="80000"/>
            </a:schemeClr>
          </a:solidFill>
          <a:ln w="12700"/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200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>
              <a:buFont typeface="Arial" panose="020B0604020202020204" pitchFamily="34" charset="0"/>
              <a:buNone/>
              <a:defRPr/>
            </a:pPr>
            <a:r>
              <a:rPr lang="it-IT" sz="1100" b="1" dirty="0">
                <a:solidFill>
                  <a:srgbClr val="FF0000"/>
                </a:solidFill>
              </a:rPr>
              <a:t>                                                                                        </a:t>
            </a:r>
            <a:endParaRPr lang="it-IT" sz="1651" b="1" dirty="0">
              <a:solidFill>
                <a:srgbClr val="C00000"/>
              </a:solidFill>
            </a:endParaRPr>
          </a:p>
          <a:p>
            <a:pPr marL="157731" indent="-157731" eaLnBrk="1" fontAlgn="auto" hangingPunct="1">
              <a:spcAft>
                <a:spcPts val="0"/>
              </a:spcAft>
              <a:defRPr/>
            </a:pPr>
            <a:endParaRPr lang="it-IT" sz="1651" dirty="0"/>
          </a:p>
          <a:p>
            <a:pPr marL="157731" indent="-157731" eaLnBrk="1" fontAlgn="auto" hangingPunct="1">
              <a:spcAft>
                <a:spcPts val="0"/>
              </a:spcAft>
              <a:defRPr/>
            </a:pPr>
            <a:endParaRPr lang="it-IT" sz="165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65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65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65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65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1100" b="1" dirty="0">
                <a:solidFill>
                  <a:srgbClr val="FF0000"/>
                </a:solidFill>
              </a:rPr>
              <a:t>                                                                        </a:t>
            </a:r>
          </a:p>
        </p:txBody>
      </p:sp>
      <p:sp>
        <p:nvSpPr>
          <p:cNvPr id="12291" name="Segnaposto numero diapositiva 3">
            <a:extLst>
              <a:ext uri="{FF2B5EF4-FFF2-40B4-BE49-F238E27FC236}">
                <a16:creationId xmlns:a16="http://schemas.microsoft.com/office/drawing/2014/main" id="{98F79A08-3FF7-E944-8169-0D20278D49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199" indent="-21430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29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21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12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85904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28795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71686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14578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2471F6B8-249D-C64D-AC9C-F7364F8EAA46}" type="slidenum">
              <a:rPr lang="it-IT" altLang="it-IT" smtClean="0">
                <a:solidFill>
                  <a:srgbClr val="455500"/>
                </a:solidFill>
                <a:latin typeface="Corbel" panose="020B0503020204020204" pitchFamily="34" charset="0"/>
              </a:rPr>
              <a:pPr>
                <a:defRPr/>
              </a:pPr>
              <a:t>13</a:t>
            </a:fld>
            <a:endParaRPr lang="it-IT" altLang="it-IT">
              <a:solidFill>
                <a:srgbClr val="455500"/>
              </a:solidFill>
              <a:latin typeface="Corbel" panose="020B0503020204020204" pitchFamily="34" charset="0"/>
            </a:endParaRPr>
          </a:p>
        </p:txBody>
      </p:sp>
      <p:sp>
        <p:nvSpPr>
          <p:cNvPr id="3" name="Segnaposto data 4">
            <a:extLst>
              <a:ext uri="{FF2B5EF4-FFF2-40B4-BE49-F238E27FC236}">
                <a16:creationId xmlns:a16="http://schemas.microsoft.com/office/drawing/2014/main" id="{D68793CF-FB96-C341-B88A-3C32295F4801}"/>
              </a:ext>
            </a:extLst>
          </p:cNvPr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dirty="0" err="1"/>
              <a:t>July</a:t>
            </a:r>
            <a:r>
              <a:rPr lang="it-IT" dirty="0"/>
              <a:t> 2018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31B1EE7-A06E-174F-A7A7-67F03974349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b="1" dirty="0"/>
              <a:t>Antonella DIMOTTA, </a:t>
            </a:r>
            <a:r>
              <a:rPr lang="it-IT" b="1" dirty="0" err="1"/>
              <a:t>PhD</a:t>
            </a:r>
            <a:r>
              <a:rPr lang="it-IT" b="1" dirty="0"/>
              <a:t> Candidate </a:t>
            </a:r>
            <a:r>
              <a:rPr lang="it-IT" dirty="0"/>
              <a:t>– CNR-IBAM, </a:t>
            </a:r>
            <a:r>
              <a:rPr lang="it-IT" dirty="0" err="1"/>
              <a:t>Italian</a:t>
            </a:r>
            <a:r>
              <a:rPr lang="it-IT" dirty="0"/>
              <a:t> National </a:t>
            </a:r>
            <a:r>
              <a:rPr lang="it-IT" dirty="0" err="1"/>
              <a:t>Research</a:t>
            </a:r>
            <a:r>
              <a:rPr lang="it-IT" dirty="0"/>
              <a:t> </a:t>
            </a:r>
            <a:r>
              <a:rPr lang="it-IT" dirty="0" err="1"/>
              <a:t>Council</a:t>
            </a:r>
            <a:r>
              <a:rPr lang="it-IT" dirty="0"/>
              <a:t> | </a:t>
            </a:r>
            <a:r>
              <a:rPr lang="it-IT" dirty="0" err="1"/>
              <a:t>University</a:t>
            </a:r>
            <a:r>
              <a:rPr lang="it-IT" dirty="0"/>
              <a:t> of Basilicata, SAFE </a:t>
            </a:r>
            <a:r>
              <a:rPr lang="it-IT" dirty="0" err="1"/>
              <a:t>Dept</a:t>
            </a:r>
            <a:r>
              <a:rPr lang="it-IT" dirty="0"/>
              <a:t>.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9995AF5B-13FA-3E43-A3E7-44C0AB7675C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AFFFF"/>
              </a:clrFrom>
              <a:clrTo>
                <a:srgbClr val="FAFFFF">
                  <a:alpha val="0"/>
                </a:srgbClr>
              </a:clrTo>
            </a:clrChange>
            <a:duotone>
              <a:prstClr val="black"/>
              <a:schemeClr val="accent4">
                <a:lumMod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8725" y="2395758"/>
            <a:ext cx="6411220" cy="2543530"/>
          </a:xfrm>
          <a:prstGeom prst="roundRect">
            <a:avLst>
              <a:gd name="adj" fmla="val 8594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Ovale 13">
            <a:extLst>
              <a:ext uri="{FF2B5EF4-FFF2-40B4-BE49-F238E27FC236}">
                <a16:creationId xmlns:a16="http://schemas.microsoft.com/office/drawing/2014/main" id="{1F648979-B8E7-A347-A469-2D6319676B38}"/>
              </a:ext>
            </a:extLst>
          </p:cNvPr>
          <p:cNvSpPr/>
          <p:nvPr/>
        </p:nvSpPr>
        <p:spPr>
          <a:xfrm>
            <a:off x="6694488" y="2097088"/>
            <a:ext cx="914400" cy="307498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5" name="Freccia circolare a sinistra 14">
            <a:extLst>
              <a:ext uri="{FF2B5EF4-FFF2-40B4-BE49-F238E27FC236}">
                <a16:creationId xmlns:a16="http://schemas.microsoft.com/office/drawing/2014/main" id="{5AE955C2-DDD2-7740-8D1E-7CC4D7AA3429}"/>
              </a:ext>
            </a:extLst>
          </p:cNvPr>
          <p:cNvSpPr/>
          <p:nvPr/>
        </p:nvSpPr>
        <p:spPr>
          <a:xfrm>
            <a:off x="7431088" y="4873625"/>
            <a:ext cx="730250" cy="1216025"/>
          </a:xfrm>
          <a:prstGeom prst="curvedLeftArrow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19" name="Freccia circolare a destra 18">
            <a:extLst>
              <a:ext uri="{FF2B5EF4-FFF2-40B4-BE49-F238E27FC236}">
                <a16:creationId xmlns:a16="http://schemas.microsoft.com/office/drawing/2014/main" id="{D1AA6396-66FC-7447-B72C-76680FA31EA7}"/>
              </a:ext>
            </a:extLst>
          </p:cNvPr>
          <p:cNvSpPr/>
          <p:nvPr/>
        </p:nvSpPr>
        <p:spPr>
          <a:xfrm>
            <a:off x="3448050" y="4860925"/>
            <a:ext cx="731838" cy="1216025"/>
          </a:xfrm>
          <a:prstGeom prst="curvedRightArrow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1516CE6F-885A-3D43-8FEB-D31E34B4CA59}"/>
              </a:ext>
            </a:extLst>
          </p:cNvPr>
          <p:cNvSpPr/>
          <p:nvPr/>
        </p:nvSpPr>
        <p:spPr>
          <a:xfrm>
            <a:off x="4200525" y="2276475"/>
            <a:ext cx="914400" cy="277336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48939888-4F79-7946-B4AA-6A5BA393F23A}"/>
              </a:ext>
            </a:extLst>
          </p:cNvPr>
          <p:cNvSpPr/>
          <p:nvPr/>
        </p:nvSpPr>
        <p:spPr>
          <a:xfrm>
            <a:off x="4216400" y="5468938"/>
            <a:ext cx="3190875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200" b="1" dirty="0">
                <a:solidFill>
                  <a:srgbClr val="C00000"/>
                </a:solidFill>
              </a:rPr>
              <a:t>USPED model OUTPUTS:</a:t>
            </a:r>
          </a:p>
          <a:p>
            <a:pPr algn="ctr">
              <a:defRPr/>
            </a:pPr>
            <a:r>
              <a:rPr lang="it-IT" sz="1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Mean</a:t>
            </a:r>
            <a:r>
              <a:rPr lang="it-IT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erosion</a:t>
            </a:r>
            <a:r>
              <a:rPr lang="it-IT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vs </a:t>
            </a:r>
            <a:r>
              <a:rPr lang="it-IT" sz="1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Potential</a:t>
            </a:r>
            <a:r>
              <a:rPr lang="it-IT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Eroded</a:t>
            </a:r>
            <a:r>
              <a:rPr lang="it-IT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Surface</a:t>
            </a:r>
            <a:r>
              <a:rPr lang="it-IT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(&gt;95%)</a:t>
            </a:r>
          </a:p>
        </p:txBody>
      </p:sp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82D32D-7F09-324F-AF5C-FE82CF86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50" y="134938"/>
            <a:ext cx="8810625" cy="1111250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SOIL LOSS, PRODUCTIVITY AND CROPLAND VALUES </a:t>
            </a:r>
            <a:b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GIS-BASED ANALYSIS AND TRENDS IN THE BASILICATA REGION </a:t>
            </a:r>
            <a:b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(SOUTHERN ITALY) FROM 1980 TO 2013 (</a:t>
            </a:r>
            <a:r>
              <a:rPr lang="it-IT" sz="1800" b="1" dirty="0" err="1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Dimotta</a:t>
            </a:r>
            <a: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et al., 2016)</a:t>
            </a:r>
            <a:br>
              <a:rPr lang="it-IT" sz="1800" b="1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3. AGRICULTURAL ECONOMICS RESULTS: </a:t>
            </a:r>
            <a:r>
              <a:rPr lang="it-IT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METHODOLOGY &amp; RESULTS </a:t>
            </a:r>
            <a:endParaRPr lang="it-IT" sz="2551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34" charset="-127"/>
              <a:cs typeface="Calibri" panose="020F0502020204030204" pitchFamily="34" charset="0"/>
            </a:endParaRP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0B289B48-6176-B843-9617-2F5E6D6E0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988" y="1506538"/>
            <a:ext cx="8812212" cy="5122862"/>
          </a:xfrm>
          <a:solidFill>
            <a:schemeClr val="accent1">
              <a:lumMod val="20000"/>
              <a:lumOff val="80000"/>
            </a:schemeClr>
          </a:solidFill>
          <a:ln w="12700"/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200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>
              <a:buFont typeface="Arial" panose="020B0604020202020204" pitchFamily="34" charset="0"/>
              <a:buNone/>
              <a:defRPr/>
            </a:pPr>
            <a:r>
              <a:rPr lang="it-IT" sz="1100" b="1" dirty="0">
                <a:solidFill>
                  <a:srgbClr val="FF0000"/>
                </a:solidFill>
              </a:rPr>
              <a:t>                                                                                        </a:t>
            </a:r>
            <a:endParaRPr lang="it-IT" sz="1651" b="1" dirty="0">
              <a:solidFill>
                <a:srgbClr val="C00000"/>
              </a:solidFill>
            </a:endParaRPr>
          </a:p>
          <a:p>
            <a:pPr marL="157731" indent="-157731" eaLnBrk="1" fontAlgn="auto" hangingPunct="1">
              <a:spcAft>
                <a:spcPts val="0"/>
              </a:spcAft>
              <a:defRPr/>
            </a:pPr>
            <a:endParaRPr lang="it-IT" sz="1651" dirty="0"/>
          </a:p>
          <a:p>
            <a:pPr marL="157731" indent="-157731" eaLnBrk="1" fontAlgn="auto" hangingPunct="1">
              <a:spcAft>
                <a:spcPts val="0"/>
              </a:spcAft>
              <a:defRPr/>
            </a:pPr>
            <a:endParaRPr lang="it-IT" sz="165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65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65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65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65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                              </a:t>
            </a:r>
            <a:r>
              <a:rPr lang="it-IT" sz="1100" b="1" dirty="0">
                <a:solidFill>
                  <a:schemeClr val="accent4">
                    <a:lumMod val="50000"/>
                  </a:schemeClr>
                </a:solidFill>
              </a:rPr>
              <a:t>SOIL LOSS ASSESSMENT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11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                  </a:t>
            </a:r>
            <a:r>
              <a:rPr lang="it-IT" sz="1100" b="1" dirty="0">
                <a:solidFill>
                  <a:schemeClr val="accent4">
                    <a:lumMod val="75000"/>
                  </a:schemeClr>
                </a:solidFill>
              </a:rPr>
              <a:t>A = </a:t>
            </a:r>
            <a:r>
              <a:rPr lang="it-IT" sz="1100" b="1" dirty="0" err="1">
                <a:solidFill>
                  <a:schemeClr val="accent4">
                    <a:lumMod val="75000"/>
                  </a:schemeClr>
                </a:solidFill>
              </a:rPr>
              <a:t>Soil</a:t>
            </a:r>
            <a:r>
              <a:rPr lang="it-IT" sz="11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it-IT" sz="1100" b="1" dirty="0" err="1">
                <a:solidFill>
                  <a:schemeClr val="accent4">
                    <a:lumMod val="75000"/>
                  </a:schemeClr>
                </a:solidFill>
              </a:rPr>
              <a:t>loss</a:t>
            </a:r>
            <a:r>
              <a:rPr lang="it-IT" sz="11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it-IT" sz="1100" b="1" dirty="0" err="1">
                <a:solidFill>
                  <a:schemeClr val="accent4">
                    <a:lumMod val="75000"/>
                  </a:schemeClr>
                </a:solidFill>
              </a:rPr>
              <a:t>amount</a:t>
            </a:r>
            <a:r>
              <a:rPr lang="it-IT" sz="1100" b="1" dirty="0">
                <a:solidFill>
                  <a:schemeClr val="accent4">
                    <a:lumMod val="75000"/>
                  </a:schemeClr>
                </a:solidFill>
              </a:rPr>
              <a:t>: </a:t>
            </a:r>
            <a:r>
              <a:rPr lang="it-IT" sz="1100" b="1" dirty="0" err="1">
                <a:solidFill>
                  <a:schemeClr val="accent4">
                    <a:lumMod val="75000"/>
                  </a:schemeClr>
                </a:solidFill>
              </a:rPr>
              <a:t>average</a:t>
            </a:r>
            <a:r>
              <a:rPr lang="it-IT" sz="11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it-IT" sz="1100" b="1" dirty="0" err="1">
                <a:solidFill>
                  <a:schemeClr val="accent4">
                    <a:lumMod val="75000"/>
                  </a:schemeClr>
                </a:solidFill>
              </a:rPr>
              <a:t>value</a:t>
            </a:r>
            <a:endParaRPr lang="it-IT" sz="1100" b="1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1100" b="1" dirty="0">
                <a:solidFill>
                  <a:schemeClr val="accent4">
                    <a:lumMod val="75000"/>
                  </a:schemeClr>
                </a:solidFill>
              </a:rPr>
              <a:t>                                                                                          [Mg/ha/y] 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1100" b="1" dirty="0">
                <a:solidFill>
                  <a:schemeClr val="accent4">
                    <a:lumMod val="75000"/>
                  </a:schemeClr>
                </a:solidFill>
              </a:rPr>
              <a:t>                                                                                  B = </a:t>
            </a:r>
            <a:r>
              <a:rPr lang="it-IT" sz="1100" b="1" dirty="0" err="1">
                <a:solidFill>
                  <a:schemeClr val="accent4">
                    <a:lumMod val="75000"/>
                  </a:schemeClr>
                </a:solidFill>
              </a:rPr>
              <a:t>Potential</a:t>
            </a:r>
            <a:r>
              <a:rPr lang="it-IT" sz="11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it-IT" sz="1100" b="1" dirty="0" err="1">
                <a:solidFill>
                  <a:schemeClr val="accent4">
                    <a:lumMod val="75000"/>
                  </a:schemeClr>
                </a:solidFill>
              </a:rPr>
              <a:t>eroded</a:t>
            </a:r>
            <a:r>
              <a:rPr lang="it-IT" sz="11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it-IT" sz="1100" b="1" dirty="0" err="1">
                <a:solidFill>
                  <a:schemeClr val="accent4">
                    <a:lumMod val="75000"/>
                  </a:schemeClr>
                </a:solidFill>
              </a:rPr>
              <a:t>surface</a:t>
            </a:r>
            <a:r>
              <a:rPr lang="it-IT" sz="1100" b="1" dirty="0">
                <a:solidFill>
                  <a:schemeClr val="accent4">
                    <a:lumMod val="75000"/>
                  </a:schemeClr>
                </a:solidFill>
              </a:rPr>
              <a:t> [ha]                                                       </a:t>
            </a:r>
            <a:r>
              <a:rPr lang="it-IT" sz="1100" b="1" dirty="0">
                <a:solidFill>
                  <a:srgbClr val="0070C0"/>
                </a:solidFill>
              </a:rPr>
              <a:t>ECONOMIC IMPACT OF SOIL EROSION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1100" b="1" dirty="0">
                <a:solidFill>
                  <a:srgbClr val="0070C0"/>
                </a:solidFill>
              </a:rPr>
              <a:t>                                                                                                                                                                                                                          ASSESSMENT: </a:t>
            </a:r>
            <a:r>
              <a:rPr lang="it-IT" sz="1200" b="1" dirty="0">
                <a:solidFill>
                  <a:srgbClr val="0070C0"/>
                </a:solidFill>
              </a:rPr>
              <a:t>on-site </a:t>
            </a:r>
            <a:r>
              <a:rPr lang="it-IT" sz="1200" b="1" dirty="0" err="1">
                <a:solidFill>
                  <a:srgbClr val="0070C0"/>
                </a:solidFill>
              </a:rPr>
              <a:t>costs</a:t>
            </a:r>
            <a:endParaRPr lang="it-IT" sz="1200" b="1" dirty="0">
              <a:solidFill>
                <a:srgbClr val="0070C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1200" b="1" dirty="0">
                <a:solidFill>
                  <a:srgbClr val="0070C0"/>
                </a:solidFill>
              </a:rPr>
              <a:t>                                                                                                                                                                                            </a:t>
            </a:r>
            <a:r>
              <a:rPr lang="it-IT" sz="11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PEL = </a:t>
            </a:r>
            <a:r>
              <a:rPr lang="it-IT" sz="11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Potential</a:t>
            </a:r>
            <a:r>
              <a:rPr lang="it-IT" sz="11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1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Economic</a:t>
            </a:r>
            <a:r>
              <a:rPr lang="it-IT" sz="11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1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Loss</a:t>
            </a:r>
            <a:r>
              <a:rPr lang="it-IT" sz="11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[€]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11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</a:t>
            </a:r>
            <a:r>
              <a:rPr lang="it-IT" sz="1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ON-SITE  COSTS                                                                              </a:t>
            </a:r>
            <a:r>
              <a:rPr lang="it-IT" sz="11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PEL/B = </a:t>
            </a:r>
            <a:r>
              <a:rPr lang="it-IT" sz="11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Economic</a:t>
            </a:r>
            <a:r>
              <a:rPr lang="it-IT" sz="11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1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Erosion</a:t>
            </a:r>
            <a:r>
              <a:rPr lang="it-IT" sz="11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Value [€/ha]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1100" b="1" dirty="0">
                <a:solidFill>
                  <a:srgbClr val="FF0000"/>
                </a:solidFill>
              </a:rPr>
              <a:t>                                                                          How </a:t>
            </a:r>
            <a:r>
              <a:rPr lang="it-IT" sz="1100" b="1" dirty="0" err="1">
                <a:solidFill>
                  <a:srgbClr val="FF0000"/>
                </a:solidFill>
              </a:rPr>
              <a:t>much</a:t>
            </a:r>
            <a:r>
              <a:rPr lang="it-IT" sz="1100" b="1" dirty="0">
                <a:solidFill>
                  <a:srgbClr val="FF0000"/>
                </a:solidFill>
              </a:rPr>
              <a:t> </a:t>
            </a:r>
            <a:r>
              <a:rPr lang="it-IT" sz="1100" b="1" dirty="0" err="1">
                <a:solidFill>
                  <a:srgbClr val="FF0000"/>
                </a:solidFill>
              </a:rPr>
              <a:t>would</a:t>
            </a:r>
            <a:r>
              <a:rPr lang="it-IT" sz="1100" b="1" dirty="0">
                <a:solidFill>
                  <a:srgbClr val="FF0000"/>
                </a:solidFill>
              </a:rPr>
              <a:t> the </a:t>
            </a:r>
            <a:r>
              <a:rPr lang="it-IT" sz="1100" b="1" dirty="0" err="1">
                <a:solidFill>
                  <a:srgbClr val="FF0000"/>
                </a:solidFill>
              </a:rPr>
              <a:t>croplands</a:t>
            </a:r>
            <a:r>
              <a:rPr lang="it-IT" sz="1100" b="1" dirty="0">
                <a:solidFill>
                  <a:srgbClr val="FF0000"/>
                </a:solidFill>
              </a:rPr>
              <a:t> </a:t>
            </a:r>
            <a:r>
              <a:rPr lang="it-IT" sz="1100" b="1" dirty="0" err="1">
                <a:solidFill>
                  <a:srgbClr val="FF0000"/>
                </a:solidFill>
              </a:rPr>
              <a:t>lose</a:t>
            </a:r>
            <a:r>
              <a:rPr lang="it-IT" sz="1100" b="1" dirty="0">
                <a:solidFill>
                  <a:srgbClr val="FF0000"/>
                </a:solidFill>
              </a:rPr>
              <a:t>?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1100" b="1" dirty="0">
                <a:solidFill>
                  <a:srgbClr val="FF0000"/>
                </a:solidFill>
              </a:rPr>
              <a:t>                                                                        </a:t>
            </a:r>
          </a:p>
        </p:txBody>
      </p:sp>
      <p:sp>
        <p:nvSpPr>
          <p:cNvPr id="12291" name="Segnaposto numero diapositiva 3">
            <a:extLst>
              <a:ext uri="{FF2B5EF4-FFF2-40B4-BE49-F238E27FC236}">
                <a16:creationId xmlns:a16="http://schemas.microsoft.com/office/drawing/2014/main" id="{3950EB65-5B9C-1244-B7E8-7037344C93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199" indent="-21430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29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21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12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85904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28795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71686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14578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087F22C0-DA75-8946-8D0A-F8D9ADAEF84E}" type="slidenum">
              <a:rPr lang="it-IT" altLang="it-IT" smtClean="0">
                <a:solidFill>
                  <a:srgbClr val="455500"/>
                </a:solidFill>
                <a:latin typeface="Corbel" panose="020B0503020204020204" pitchFamily="34" charset="0"/>
              </a:rPr>
              <a:pPr>
                <a:defRPr/>
              </a:pPr>
              <a:t>14</a:t>
            </a:fld>
            <a:endParaRPr lang="it-IT" altLang="it-IT">
              <a:solidFill>
                <a:srgbClr val="455500"/>
              </a:solidFill>
              <a:latin typeface="Corbel" panose="020B0503020204020204" pitchFamily="34" charset="0"/>
            </a:endParaRPr>
          </a:p>
        </p:txBody>
      </p:sp>
      <p:sp>
        <p:nvSpPr>
          <p:cNvPr id="3" name="Segnaposto data 4">
            <a:extLst>
              <a:ext uri="{FF2B5EF4-FFF2-40B4-BE49-F238E27FC236}">
                <a16:creationId xmlns:a16="http://schemas.microsoft.com/office/drawing/2014/main" id="{C4A96F17-36CE-2C49-A135-858B32BCAD33}"/>
              </a:ext>
            </a:extLst>
          </p:cNvPr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dirty="0" err="1"/>
              <a:t>July</a:t>
            </a:r>
            <a:r>
              <a:rPr lang="it-IT" dirty="0"/>
              <a:t> 2018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DC74E24-6240-2140-A7D6-C0EB48E58E6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b="1" dirty="0"/>
              <a:t>Antonella DIMOTTA, </a:t>
            </a:r>
            <a:r>
              <a:rPr lang="it-IT" b="1" dirty="0" err="1"/>
              <a:t>PhD</a:t>
            </a:r>
            <a:r>
              <a:rPr lang="it-IT" b="1" dirty="0"/>
              <a:t> Candidate </a:t>
            </a:r>
            <a:r>
              <a:rPr lang="it-IT" dirty="0"/>
              <a:t>– CNR-IBAM, </a:t>
            </a:r>
            <a:r>
              <a:rPr lang="it-IT" dirty="0" err="1"/>
              <a:t>Italian</a:t>
            </a:r>
            <a:r>
              <a:rPr lang="it-IT" dirty="0"/>
              <a:t> National </a:t>
            </a:r>
            <a:r>
              <a:rPr lang="it-IT" dirty="0" err="1"/>
              <a:t>Research</a:t>
            </a:r>
            <a:r>
              <a:rPr lang="it-IT" dirty="0"/>
              <a:t> </a:t>
            </a:r>
            <a:r>
              <a:rPr lang="it-IT" dirty="0" err="1"/>
              <a:t>Council</a:t>
            </a:r>
            <a:r>
              <a:rPr lang="it-IT" dirty="0"/>
              <a:t> | </a:t>
            </a:r>
            <a:r>
              <a:rPr lang="it-IT" dirty="0" err="1"/>
              <a:t>University</a:t>
            </a:r>
            <a:r>
              <a:rPr lang="it-IT" dirty="0"/>
              <a:t> of Basilicata, SAFE </a:t>
            </a:r>
            <a:r>
              <a:rPr lang="it-IT" dirty="0" err="1"/>
              <a:t>Dept</a:t>
            </a:r>
            <a:r>
              <a:rPr lang="it-IT" dirty="0"/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92517D3-4F20-2B45-8507-44B5AB8F8FC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805" y="1928059"/>
            <a:ext cx="8124825" cy="2009775"/>
          </a:xfrm>
          <a:prstGeom prst="rect">
            <a:avLst/>
          </a:prstGeom>
          <a:gradFill>
            <a:gsLst>
              <a:gs pos="100000">
                <a:srgbClr val="FFC000">
                  <a:alpha val="2000"/>
                </a:srgb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4800000" scaled="0"/>
          </a:gradFill>
        </p:spPr>
      </p:pic>
      <p:sp>
        <p:nvSpPr>
          <p:cNvPr id="7" name="Ovale 6">
            <a:extLst>
              <a:ext uri="{FF2B5EF4-FFF2-40B4-BE49-F238E27FC236}">
                <a16:creationId xmlns:a16="http://schemas.microsoft.com/office/drawing/2014/main" id="{13C5DDF2-343F-D949-B6A3-3D3F3AFFF5FC}"/>
              </a:ext>
            </a:extLst>
          </p:cNvPr>
          <p:cNvSpPr/>
          <p:nvPr/>
        </p:nvSpPr>
        <p:spPr>
          <a:xfrm>
            <a:off x="6869113" y="2608263"/>
            <a:ext cx="1925637" cy="1654175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4C1B36F2-318B-F541-9A07-99AD9F4B7803}"/>
              </a:ext>
            </a:extLst>
          </p:cNvPr>
          <p:cNvSpPr/>
          <p:nvPr/>
        </p:nvSpPr>
        <p:spPr>
          <a:xfrm>
            <a:off x="1454727" y="2784764"/>
            <a:ext cx="1839191" cy="1315598"/>
          </a:xfrm>
          <a:prstGeom prst="ellipse">
            <a:avLst/>
          </a:prstGeom>
          <a:gradFill flip="none" rotWithShape="0">
            <a:gsLst>
              <a:gs pos="100000">
                <a:srgbClr val="FFC000">
                  <a:alpha val="2000"/>
                </a:srgbClr>
              </a:gs>
              <a:gs pos="61062">
                <a:srgbClr val="FFC000">
                  <a:alpha val="2000"/>
                </a:srgbClr>
              </a:gs>
              <a:gs pos="67000">
                <a:schemeClr val="accent2">
                  <a:lumMod val="0"/>
                  <a:lumOff val="100000"/>
                  <a:alpha val="14000"/>
                </a:schemeClr>
              </a:gs>
            </a:gsLst>
            <a:lin ang="4800000" scaled="0"/>
            <a:tileRect/>
          </a:gradFill>
          <a:ln w="190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chemeClr val="accent4">
                  <a:lumMod val="75000"/>
                </a:schemeClr>
              </a:solidFill>
            </a:endParaRPr>
          </a:p>
        </p:txBody>
      </p:sp>
      <p:cxnSp>
        <p:nvCxnSpPr>
          <p:cNvPr id="11" name="Connettore 4 10">
            <a:extLst>
              <a:ext uri="{FF2B5EF4-FFF2-40B4-BE49-F238E27FC236}">
                <a16:creationId xmlns:a16="http://schemas.microsoft.com/office/drawing/2014/main" id="{5107FC99-0E76-164A-A131-3147F4ADB588}"/>
              </a:ext>
            </a:extLst>
          </p:cNvPr>
          <p:cNvCxnSpPr/>
          <p:nvPr/>
        </p:nvCxnSpPr>
        <p:spPr>
          <a:xfrm>
            <a:off x="1655763" y="3911600"/>
            <a:ext cx="914400" cy="914400"/>
          </a:xfrm>
          <a:prstGeom prst="bentConnector3">
            <a:avLst>
              <a:gd name="adj1" fmla="val 5682"/>
            </a:avLst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tangolo 15">
            <a:extLst>
              <a:ext uri="{FF2B5EF4-FFF2-40B4-BE49-F238E27FC236}">
                <a16:creationId xmlns:a16="http://schemas.microsoft.com/office/drawing/2014/main" id="{8ADDE1F8-7ACB-C743-ADAA-422CB3973FDF}"/>
              </a:ext>
            </a:extLst>
          </p:cNvPr>
          <p:cNvSpPr/>
          <p:nvPr/>
        </p:nvSpPr>
        <p:spPr>
          <a:xfrm>
            <a:off x="2570163" y="4198938"/>
            <a:ext cx="2417762" cy="1204912"/>
          </a:xfrm>
          <a:prstGeom prst="rect">
            <a:avLst/>
          </a:prstGeom>
          <a:noFill/>
          <a:ln w="190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cxnSp>
        <p:nvCxnSpPr>
          <p:cNvPr id="18" name="Connettore 4 17">
            <a:extLst>
              <a:ext uri="{FF2B5EF4-FFF2-40B4-BE49-F238E27FC236}">
                <a16:creationId xmlns:a16="http://schemas.microsoft.com/office/drawing/2014/main" id="{7DD060A1-8488-1049-B727-8E3C3A7C99DE}"/>
              </a:ext>
            </a:extLst>
          </p:cNvPr>
          <p:cNvCxnSpPr/>
          <p:nvPr/>
        </p:nvCxnSpPr>
        <p:spPr>
          <a:xfrm rot="5400000">
            <a:off x="7716838" y="4059238"/>
            <a:ext cx="996950" cy="768350"/>
          </a:xfrm>
          <a:prstGeom prst="bentConnector3">
            <a:avLst>
              <a:gd name="adj1" fmla="val 50000"/>
            </a:avLst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ttangolo 34">
            <a:extLst>
              <a:ext uri="{FF2B5EF4-FFF2-40B4-BE49-F238E27FC236}">
                <a16:creationId xmlns:a16="http://schemas.microsoft.com/office/drawing/2014/main" id="{94D1DFAB-614C-E14E-BDB1-A3CE3543C2BB}"/>
              </a:ext>
            </a:extLst>
          </p:cNvPr>
          <p:cNvSpPr/>
          <p:nvPr/>
        </p:nvSpPr>
        <p:spPr>
          <a:xfrm>
            <a:off x="6069013" y="4951413"/>
            <a:ext cx="2544762" cy="1217612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C42992B3-BE08-2446-B810-859082CD9258}"/>
              </a:ext>
            </a:extLst>
          </p:cNvPr>
          <p:cNvSpPr/>
          <p:nvPr/>
        </p:nvSpPr>
        <p:spPr>
          <a:xfrm>
            <a:off x="7680325" y="2681288"/>
            <a:ext cx="914400" cy="14192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8ED30869-C5D6-F648-9CC5-F0DE4665CED3}"/>
              </a:ext>
            </a:extLst>
          </p:cNvPr>
          <p:cNvCxnSpPr/>
          <p:nvPr/>
        </p:nvCxnSpPr>
        <p:spPr>
          <a:xfrm flipH="1">
            <a:off x="4437063" y="3935413"/>
            <a:ext cx="3394075" cy="179546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e 12">
            <a:extLst>
              <a:ext uri="{FF2B5EF4-FFF2-40B4-BE49-F238E27FC236}">
                <a16:creationId xmlns:a16="http://schemas.microsoft.com/office/drawing/2014/main" id="{FE0355D4-19A4-7149-B0DD-D304A170D886}"/>
              </a:ext>
            </a:extLst>
          </p:cNvPr>
          <p:cNvSpPr/>
          <p:nvPr/>
        </p:nvSpPr>
        <p:spPr>
          <a:xfrm>
            <a:off x="1984375" y="5568950"/>
            <a:ext cx="2784475" cy="103346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0EE60F-851E-F642-8602-CCF02C8B7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50" y="134938"/>
            <a:ext cx="8810625" cy="1111250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SOIL LOSS, PRODUCTIVITY AND CROPLAND VALUES </a:t>
            </a:r>
            <a:b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GIS-BASED ANALYSIS AND TRENDS IN THE BASILICATA REGION </a:t>
            </a:r>
            <a:b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(SOUTHERN ITALY) FROM 1980 TO 2013 (</a:t>
            </a:r>
            <a:r>
              <a:rPr lang="it-IT" sz="1800" b="1" dirty="0" err="1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Dimotta</a:t>
            </a:r>
            <a: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et al., 2016)</a:t>
            </a:r>
            <a:br>
              <a:rPr lang="it-IT" sz="1800" b="1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3. GEOMORPHOLOGY vs AGRICULTURAL ECONOMICS: </a:t>
            </a:r>
            <a:r>
              <a:rPr lang="it-IT" sz="18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Final</a:t>
            </a:r>
            <a:r>
              <a:rPr lang="it-IT" sz="1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it-IT" sz="18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Remarks</a:t>
            </a:r>
            <a:endParaRPr lang="it-IT" sz="2551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34" charset="-127"/>
              <a:cs typeface="Calibri" panose="020F0502020204030204" pitchFamily="34" charset="0"/>
            </a:endParaRP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A71DA545-4E5C-2247-9EFA-37BA55D1D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988" y="1506538"/>
            <a:ext cx="8812212" cy="5122862"/>
          </a:xfr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/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200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>
              <a:buFont typeface="Arial" panose="020B0604020202020204" pitchFamily="34" charset="0"/>
              <a:buNone/>
              <a:defRPr/>
            </a:pPr>
            <a:r>
              <a:rPr lang="it-IT" sz="1100" b="1" dirty="0">
                <a:solidFill>
                  <a:srgbClr val="FF0000"/>
                </a:solidFill>
              </a:rPr>
              <a:t>                                                                                        </a:t>
            </a:r>
            <a:endParaRPr lang="it-IT" sz="1651" b="1" dirty="0">
              <a:solidFill>
                <a:srgbClr val="C00000"/>
              </a:solidFill>
            </a:endParaRPr>
          </a:p>
          <a:p>
            <a:pPr marL="157731" indent="-157731" eaLnBrk="1" fontAlgn="auto" hangingPunct="1">
              <a:spcAft>
                <a:spcPts val="0"/>
              </a:spcAft>
              <a:defRPr/>
            </a:pPr>
            <a:endParaRPr lang="it-IT" sz="1651" dirty="0"/>
          </a:p>
          <a:p>
            <a:pPr marL="157731" indent="-157731" eaLnBrk="1" fontAlgn="auto" hangingPunct="1">
              <a:spcAft>
                <a:spcPts val="0"/>
              </a:spcAft>
              <a:defRPr/>
            </a:pPr>
            <a:endParaRPr lang="it-IT" sz="165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65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65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65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1200" b="1" dirty="0">
                <a:solidFill>
                  <a:srgbClr val="0070C0"/>
                </a:solidFill>
              </a:rPr>
              <a:t>                                                                                                                                                                                            </a:t>
            </a:r>
            <a:r>
              <a:rPr lang="it-IT" sz="1100" b="1" dirty="0">
                <a:solidFill>
                  <a:srgbClr val="FF0000"/>
                </a:solidFill>
              </a:rPr>
              <a:t>                                                                        </a:t>
            </a:r>
          </a:p>
        </p:txBody>
      </p:sp>
      <p:sp>
        <p:nvSpPr>
          <p:cNvPr id="12291" name="Segnaposto numero diapositiva 3">
            <a:extLst>
              <a:ext uri="{FF2B5EF4-FFF2-40B4-BE49-F238E27FC236}">
                <a16:creationId xmlns:a16="http://schemas.microsoft.com/office/drawing/2014/main" id="{7B7BF0AB-2A93-8E43-9333-CDFC1A3325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199" indent="-21430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29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21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12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85904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28795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71686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14578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CF4C7694-577F-E340-8244-A961EE26F5FD}" type="slidenum">
              <a:rPr lang="it-IT" altLang="it-IT" smtClean="0">
                <a:solidFill>
                  <a:srgbClr val="455500"/>
                </a:solidFill>
                <a:latin typeface="Corbel" panose="020B0503020204020204" pitchFamily="34" charset="0"/>
              </a:rPr>
              <a:pPr>
                <a:defRPr/>
              </a:pPr>
              <a:t>15</a:t>
            </a:fld>
            <a:endParaRPr lang="it-IT" altLang="it-IT" dirty="0">
              <a:solidFill>
                <a:srgbClr val="455500"/>
              </a:solidFill>
              <a:latin typeface="Corbel" panose="020B0503020204020204" pitchFamily="34" charset="0"/>
            </a:endParaRPr>
          </a:p>
        </p:txBody>
      </p:sp>
      <p:sp>
        <p:nvSpPr>
          <p:cNvPr id="3" name="Segnaposto data 4">
            <a:extLst>
              <a:ext uri="{FF2B5EF4-FFF2-40B4-BE49-F238E27FC236}">
                <a16:creationId xmlns:a16="http://schemas.microsoft.com/office/drawing/2014/main" id="{874F03F0-F7A1-0044-BBB3-C1531FA45D94}"/>
              </a:ext>
            </a:extLst>
          </p:cNvPr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14.05.2018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AAB14D4-233E-754E-8EA0-71C94EA6787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b="1" dirty="0"/>
              <a:t>Antonella DIMOTTA, </a:t>
            </a:r>
            <a:r>
              <a:rPr lang="it-IT" b="1" dirty="0" err="1"/>
              <a:t>PhD</a:t>
            </a:r>
            <a:r>
              <a:rPr lang="it-IT" b="1" dirty="0"/>
              <a:t> Candidate </a:t>
            </a:r>
            <a:r>
              <a:rPr lang="it-IT" dirty="0"/>
              <a:t>– CNR-IBAM, </a:t>
            </a:r>
            <a:r>
              <a:rPr lang="it-IT" dirty="0" err="1"/>
              <a:t>Italian</a:t>
            </a:r>
            <a:r>
              <a:rPr lang="it-IT" dirty="0"/>
              <a:t> National </a:t>
            </a:r>
            <a:r>
              <a:rPr lang="it-IT" dirty="0" err="1"/>
              <a:t>Research</a:t>
            </a:r>
            <a:r>
              <a:rPr lang="it-IT" dirty="0"/>
              <a:t> </a:t>
            </a:r>
            <a:r>
              <a:rPr lang="it-IT" dirty="0" err="1"/>
              <a:t>Council</a:t>
            </a:r>
            <a:r>
              <a:rPr lang="it-IT" dirty="0"/>
              <a:t> | </a:t>
            </a:r>
            <a:r>
              <a:rPr lang="it-IT" dirty="0" err="1"/>
              <a:t>University</a:t>
            </a:r>
            <a:r>
              <a:rPr lang="it-IT" dirty="0"/>
              <a:t> of Basilicata, SAFE </a:t>
            </a:r>
            <a:r>
              <a:rPr lang="it-IT" dirty="0" err="1"/>
              <a:t>Dept</a:t>
            </a:r>
            <a:r>
              <a:rPr lang="it-IT" dirty="0"/>
              <a:t>.</a:t>
            </a:r>
          </a:p>
        </p:txBody>
      </p:sp>
      <p:sp>
        <p:nvSpPr>
          <p:cNvPr id="17" name="Segnaposto testo 4">
            <a:extLst>
              <a:ext uri="{FF2B5EF4-FFF2-40B4-BE49-F238E27FC236}">
                <a16:creationId xmlns:a16="http://schemas.microsoft.com/office/drawing/2014/main" id="{156898AA-EB35-C545-AD9B-365A5ED828F8}"/>
              </a:ext>
            </a:extLst>
          </p:cNvPr>
          <p:cNvSpPr txBox="1">
            <a:spLocks/>
          </p:cNvSpPr>
          <p:nvPr/>
        </p:nvSpPr>
        <p:spPr bwMode="auto">
          <a:xfrm>
            <a:off x="163513" y="1376363"/>
            <a:ext cx="8802687" cy="525303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0">
                <a:schemeClr val="accent1">
                  <a:lumMod val="89000"/>
                </a:schemeClr>
              </a:gs>
              <a:gs pos="0">
                <a:schemeClr val="accent1">
                  <a:lumMod val="75000"/>
                </a:schemeClr>
              </a:gs>
              <a:gs pos="0">
                <a:srgbClr val="3E4C00"/>
              </a:gs>
            </a:gsLst>
            <a:path path="rect">
              <a:fillToRect l="100000" b="100000"/>
            </a:path>
            <a:tileRect t="-100000" r="-100000"/>
          </a:gradFill>
          <a:ln>
            <a:noFill/>
          </a:ln>
          <a:extLst/>
        </p:spPr>
        <p:txBody>
          <a:bodyPr/>
          <a:lstStyle>
            <a:lvl1pPr marL="157159" indent="-157159" algn="l" rtl="0" eaLnBrk="0" fontAlgn="base" hangingPunct="0">
              <a:lnSpc>
                <a:spcPct val="90000"/>
              </a:lnSpc>
              <a:spcBef>
                <a:spcPts val="82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8605" indent="-115488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7194" indent="-115488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78639" indent="-115488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0085" indent="-115488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21817" indent="-116584" algn="l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93262" indent="-116584" algn="l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64709" indent="-116584" algn="l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36154" indent="-116584" algn="l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  <a:defRPr/>
            </a:pPr>
            <a:endParaRPr lang="it-IT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  <a:defRPr/>
            </a:pPr>
            <a:r>
              <a:rPr lang="it-IT" sz="1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EROSION-PRODUCTIVITY RELATIONSHIPS:</a:t>
            </a:r>
            <a:endParaRPr lang="it-IT" sz="1200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AutoNum type="arabicPeriod"/>
              <a:defRPr/>
            </a:pPr>
            <a:r>
              <a:rPr lang="it-IT" sz="1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Topsoil</a:t>
            </a:r>
            <a:r>
              <a:rPr lang="it-IT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removal</a:t>
            </a:r>
            <a:r>
              <a:rPr lang="it-IT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</a:t>
            </a:r>
            <a:r>
              <a:rPr lang="it-IT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</a:t>
            </a:r>
            <a:r>
              <a:rPr lang="it-IT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</a:t>
            </a:r>
            <a:r>
              <a:rPr lang="it-IT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a </a:t>
            </a:r>
            <a:r>
              <a:rPr lang="it-IT" sz="1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nutrient</a:t>
            </a:r>
            <a:r>
              <a:rPr lang="it-IT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deficit</a:t>
            </a:r>
          </a:p>
          <a:p>
            <a:pPr marL="342900" indent="-342900" algn="just">
              <a:buFont typeface="Arial" panose="020B0604020202020204" pitchFamily="34" charset="0"/>
              <a:buAutoNum type="arabicPeriod"/>
              <a:defRPr/>
            </a:pPr>
            <a:r>
              <a:rPr lang="it-IT" sz="1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Erosion</a:t>
            </a:r>
            <a:r>
              <a:rPr lang="it-IT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</a:t>
            </a:r>
            <a:r>
              <a:rPr lang="it-IT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also</a:t>
            </a:r>
            <a:r>
              <a:rPr lang="it-IT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lead</a:t>
            </a:r>
            <a:r>
              <a:rPr lang="it-IT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it-IT" sz="1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physical</a:t>
            </a:r>
            <a:r>
              <a:rPr lang="it-IT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hindrance</a:t>
            </a:r>
            <a:r>
              <a:rPr lang="it-IT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it-IT" sz="1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root</a:t>
            </a:r>
            <a:r>
              <a:rPr lang="it-IT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growth</a:t>
            </a:r>
            <a:endParaRPr lang="it-IT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Font typeface="Arial" panose="020B0604020202020204" pitchFamily="34" charset="0"/>
              <a:buNone/>
              <a:defRPr/>
            </a:pPr>
            <a:endParaRPr lang="it-IT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it-IT" sz="1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Erosion</a:t>
            </a:r>
            <a:r>
              <a:rPr lang="it-IT" sz="1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reduces</a:t>
            </a:r>
            <a:r>
              <a:rPr lang="it-IT" sz="1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productivity</a:t>
            </a:r>
            <a:r>
              <a:rPr lang="it-IT" sz="1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 </a:t>
            </a:r>
            <a:r>
              <a:rPr lang="it-IT" sz="1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slowly</a:t>
            </a:r>
            <a:r>
              <a:rPr lang="it-IT" sz="1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it-IT" sz="1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it-IT" sz="1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reduction</a:t>
            </a:r>
            <a:r>
              <a:rPr lang="it-IT" sz="1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might</a:t>
            </a:r>
            <a:r>
              <a:rPr lang="it-IT" sz="1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lang="it-IT" sz="1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 </a:t>
            </a:r>
            <a:r>
              <a:rPr lang="it-IT" sz="1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recognized</a:t>
            </a:r>
            <a:r>
              <a:rPr lang="it-IT" sz="1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it-IT" sz="1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until</a:t>
            </a:r>
            <a:r>
              <a:rPr lang="it-IT" sz="1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crop</a:t>
            </a:r>
            <a:r>
              <a:rPr lang="it-IT" sz="1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production 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it-IT" sz="1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it-IT" sz="1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 </a:t>
            </a:r>
            <a:r>
              <a:rPr lang="it-IT" sz="1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longer</a:t>
            </a:r>
            <a:r>
              <a:rPr lang="it-IT" sz="1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economically</a:t>
            </a:r>
            <a:r>
              <a:rPr lang="it-IT" sz="1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viable</a:t>
            </a:r>
            <a:r>
              <a:rPr lang="it-IT" sz="1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it-IT" sz="1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[Bakker et al., 2004].</a:t>
            </a:r>
          </a:p>
          <a:p>
            <a:pPr marL="0" indent="0" algn="just">
              <a:buFont typeface="Arial" panose="020B0604020202020204" pitchFamily="34" charset="0"/>
              <a:buNone/>
              <a:defRPr/>
            </a:pPr>
            <a:endParaRPr lang="it-IT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  <a:defRPr/>
            </a:pPr>
            <a:r>
              <a:rPr lang="it-IT" sz="1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GEOMORPHOLOGY vs AGRICULTURAL ECONOMICS -  </a:t>
            </a:r>
            <a:r>
              <a:rPr lang="it-IT" sz="1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SOIL LOSS BY EROSION: IMPACTS &amp; CONSEQUENCES</a:t>
            </a:r>
            <a:endParaRPr lang="it-IT" sz="12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defRPr/>
            </a:pPr>
            <a:r>
              <a:rPr lang="it-IT" sz="1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soil</a:t>
            </a:r>
            <a:r>
              <a:rPr lang="it-IT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loss</a:t>
            </a:r>
            <a:r>
              <a:rPr lang="it-IT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by </a:t>
            </a:r>
            <a:r>
              <a:rPr lang="it-IT" sz="1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erosion</a:t>
            </a:r>
            <a:r>
              <a:rPr lang="it-IT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tends</a:t>
            </a:r>
            <a:r>
              <a:rPr lang="it-IT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it-IT" sz="1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</a:t>
            </a:r>
            <a:r>
              <a:rPr lang="it-IT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production </a:t>
            </a:r>
            <a:r>
              <a:rPr lang="it-IT" sz="1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costs</a:t>
            </a:r>
            <a:r>
              <a:rPr lang="it-IT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the medium and long-</a:t>
            </a:r>
            <a:r>
              <a:rPr lang="it-IT" sz="1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term</a:t>
            </a:r>
            <a:r>
              <a:rPr lang="it-IT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with an </a:t>
            </a:r>
            <a:r>
              <a:rPr lang="it-IT" sz="1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increasing</a:t>
            </a:r>
            <a:r>
              <a:rPr lang="it-IT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demand</a:t>
            </a:r>
            <a:r>
              <a:rPr lang="it-IT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it-IT" sz="1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liming</a:t>
            </a:r>
            <a:r>
              <a:rPr lang="it-IT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1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fertilizer</a:t>
            </a:r>
            <a:r>
              <a:rPr lang="it-IT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applications</a:t>
            </a:r>
            <a:r>
              <a:rPr lang="it-IT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algn="just">
              <a:defRPr/>
            </a:pPr>
            <a:r>
              <a:rPr lang="it-IT" sz="1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Soil</a:t>
            </a:r>
            <a:r>
              <a:rPr lang="it-IT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erosion</a:t>
            </a:r>
            <a:r>
              <a:rPr lang="it-IT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</a:t>
            </a:r>
            <a:r>
              <a:rPr lang="it-IT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evident</a:t>
            </a:r>
            <a:r>
              <a:rPr lang="it-IT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effects</a:t>
            </a:r>
            <a:r>
              <a:rPr lang="it-IT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both</a:t>
            </a:r>
            <a:r>
              <a:rPr lang="it-IT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on- and off production </a:t>
            </a:r>
            <a:r>
              <a:rPr lang="it-IT" sz="1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sites</a:t>
            </a:r>
            <a:r>
              <a:rPr lang="it-IT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it-IT" sz="1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all</a:t>
            </a:r>
            <a:r>
              <a:rPr lang="it-IT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1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that</a:t>
            </a:r>
            <a:r>
              <a:rPr lang="it-IT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1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has</a:t>
            </a:r>
            <a:r>
              <a:rPr lang="it-IT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1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economic</a:t>
            </a:r>
            <a:r>
              <a:rPr lang="it-IT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1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consequences</a:t>
            </a:r>
            <a:r>
              <a:rPr lang="it-IT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on </a:t>
            </a:r>
            <a:r>
              <a:rPr lang="it-IT" sz="1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agriculture</a:t>
            </a:r>
            <a:r>
              <a:rPr lang="it-IT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and </a:t>
            </a:r>
            <a:r>
              <a:rPr lang="it-IT" sz="1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land</a:t>
            </a:r>
            <a:r>
              <a:rPr lang="it-IT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use policy.</a:t>
            </a:r>
          </a:p>
          <a:p>
            <a:pPr marL="0" indent="0" algn="just">
              <a:buFont typeface="Arial" panose="020B0604020202020204" pitchFamily="34" charset="0"/>
              <a:buNone/>
              <a:defRPr/>
            </a:pPr>
            <a:endParaRPr lang="it-IT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algn="just">
              <a:buFont typeface="Wingdings" panose="05000000000000000000" pitchFamily="2" charset="2"/>
              <a:buChar char="Ø"/>
              <a:defRPr/>
            </a:pPr>
            <a:r>
              <a:rPr lang="it-IT" sz="1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RESEARCH APPLICATION ON EROSION CONTROL TECHNIQUES:</a:t>
            </a:r>
          </a:p>
          <a:p>
            <a:pPr marL="342900" indent="-342900" algn="just">
              <a:buFont typeface="Arial" panose="020B0604020202020204" pitchFamily="34" charset="0"/>
              <a:buAutoNum type="arabicPeriod"/>
              <a:defRPr/>
            </a:pPr>
            <a:r>
              <a:rPr lang="it-IT" sz="1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Soil</a:t>
            </a:r>
            <a:r>
              <a:rPr lang="it-IT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management </a:t>
            </a:r>
            <a:r>
              <a:rPr lang="it-IT" sz="1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techniques</a:t>
            </a:r>
            <a:r>
              <a:rPr lang="it-IT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1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able</a:t>
            </a:r>
            <a:r>
              <a:rPr lang="it-IT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to </a:t>
            </a:r>
            <a:r>
              <a:rPr lang="it-IT" sz="1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improve</a:t>
            </a:r>
            <a:r>
              <a:rPr lang="it-IT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1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infiltration</a:t>
            </a:r>
            <a:r>
              <a:rPr lang="it-IT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rate</a:t>
            </a:r>
          </a:p>
          <a:p>
            <a:pPr marL="342900" indent="-342900" algn="just">
              <a:buFont typeface="Arial" panose="020B0604020202020204" pitchFamily="34" charset="0"/>
              <a:buAutoNum type="arabicPeriod"/>
              <a:defRPr/>
            </a:pPr>
            <a:r>
              <a:rPr lang="it-IT" sz="1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Runoff</a:t>
            </a:r>
            <a:r>
              <a:rPr lang="it-IT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management </a:t>
            </a:r>
            <a:r>
              <a:rPr lang="it-IT" sz="1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techniques</a:t>
            </a:r>
            <a:r>
              <a:rPr lang="it-IT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1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that</a:t>
            </a:r>
            <a:r>
              <a:rPr lang="it-IT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1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permit</a:t>
            </a:r>
            <a:r>
              <a:rPr lang="it-IT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1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safe</a:t>
            </a:r>
            <a:r>
              <a:rPr lang="it-IT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management/</a:t>
            </a:r>
            <a:r>
              <a:rPr lang="it-IT" sz="1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removal</a:t>
            </a:r>
            <a:r>
              <a:rPr lang="it-IT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of </a:t>
            </a:r>
            <a:r>
              <a:rPr lang="it-IT" sz="1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surplusrunoff</a:t>
            </a:r>
            <a:endParaRPr lang="it-IT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342900" indent="-342900" algn="just">
              <a:buFont typeface="Arial" panose="020B0604020202020204" pitchFamily="34" charset="0"/>
              <a:buAutoNum type="arabicPeriod"/>
              <a:defRPr/>
            </a:pPr>
            <a:r>
              <a:rPr lang="it-IT" sz="1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Conservation</a:t>
            </a:r>
            <a:r>
              <a:rPr lang="it-IT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1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tillage</a:t>
            </a:r>
            <a:r>
              <a:rPr lang="it-IT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and use of cover </a:t>
            </a:r>
            <a:r>
              <a:rPr lang="it-IT" sz="1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crops</a:t>
            </a:r>
            <a:r>
              <a:rPr lang="it-IT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to </a:t>
            </a:r>
            <a:r>
              <a:rPr lang="it-IT" sz="1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restore</a:t>
            </a:r>
            <a:r>
              <a:rPr lang="it-IT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1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productivity</a:t>
            </a:r>
            <a:r>
              <a:rPr lang="it-IT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and </a:t>
            </a:r>
            <a:r>
              <a:rPr lang="it-IT" sz="1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degraded</a:t>
            </a:r>
            <a:r>
              <a:rPr lang="it-IT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1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soil</a:t>
            </a:r>
            <a:r>
              <a:rPr lang="it-IT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</a:p>
          <a:p>
            <a:pPr marL="0" indent="0" algn="just">
              <a:buFont typeface="Arial" panose="020B0604020202020204" pitchFamily="34" charset="0"/>
              <a:buNone/>
              <a:defRPr/>
            </a:pPr>
            <a:endParaRPr lang="it-IT" sz="1100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0" indent="0" algn="just">
              <a:buFont typeface="Arial" panose="020B0604020202020204" pitchFamily="34" charset="0"/>
              <a:buNone/>
              <a:defRPr/>
            </a:pPr>
            <a:endParaRPr lang="it-IT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>
              <a:buFont typeface="Arial" panose="020B0604020202020204" pitchFamily="34" charset="0"/>
              <a:buNone/>
              <a:defRPr/>
            </a:pP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it-IT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it-IT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it-IT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endParaRPr lang="it-IT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endParaRPr lang="it-IT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endParaRPr lang="it-IT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endParaRPr lang="it-IT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endParaRPr lang="it-IT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endParaRPr lang="it-IT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endParaRPr lang="it-IT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endParaRPr lang="it-IT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9B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759657B2-1B80-4246-A701-672B8FB1F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475" y="4438650"/>
            <a:ext cx="5449888" cy="105727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APPLIED GEOMORPHOLOGY </a:t>
            </a:r>
            <a:br>
              <a:rPr lang="it-IT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 </a:t>
            </a:r>
            <a:br>
              <a:rPr lang="it-IT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PEDOLOGY: </a:t>
            </a:r>
            <a:b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3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Let’s</a:t>
            </a:r>
            <a:r>
              <a:rPr lang="it-IT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</a:t>
            </a:r>
            <a:r>
              <a:rPr lang="it-IT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it-IT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soil types are more prone to erosion</a:t>
            </a:r>
            <a:r>
              <a:rPr lang="it-IT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the Basilicata </a:t>
            </a:r>
            <a:r>
              <a:rPr lang="it-IT" sz="3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region</a:t>
            </a:r>
            <a:r>
              <a:rPr lang="it-IT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br>
              <a:rPr lang="it-IT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it-IT" sz="3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Dimotta</a:t>
            </a:r>
            <a:r>
              <a:rPr lang="it-IT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al., 2017)</a:t>
            </a:r>
          </a:p>
        </p:txBody>
      </p:sp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E91716-AB2B-BE48-AE3E-9E9D353BD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50" y="134938"/>
            <a:ext cx="8810625" cy="1111250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SOIL EROSION MODELLING ON ARABLE LANDS AND SOIL TYPES IN BASILICATA, </a:t>
            </a: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SOUTHERN ITALY (</a:t>
            </a:r>
            <a:r>
              <a:rPr lang="it-IT" sz="18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Dimotta</a:t>
            </a:r>
            <a: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et al., 2017)</a:t>
            </a: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8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MAIN GOALS</a:t>
            </a:r>
            <a:endParaRPr lang="it-IT" sz="2551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34" charset="-127"/>
              <a:cs typeface="Calibri" panose="020F0502020204030204" pitchFamily="34" charset="0"/>
            </a:endParaRP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D8DFD42E-712B-2647-B09B-F055836A1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988" y="1516063"/>
            <a:ext cx="8812212" cy="5122862"/>
          </a:xfrm>
          <a:solidFill>
            <a:schemeClr val="accent1">
              <a:lumMod val="20000"/>
              <a:lumOff val="80000"/>
            </a:schemeClr>
          </a:solidFill>
          <a:ln w="12700"/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200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>
              <a:buFont typeface="Arial" panose="020B0604020202020204" pitchFamily="34" charset="0"/>
              <a:buNone/>
              <a:defRPr/>
            </a:pPr>
            <a:r>
              <a:rPr lang="it-IT" sz="1100" b="1" dirty="0">
                <a:solidFill>
                  <a:srgbClr val="FF0000"/>
                </a:solidFill>
              </a:rPr>
              <a:t>                                                                                        </a:t>
            </a:r>
            <a:endParaRPr lang="it-IT" sz="1651" b="1" dirty="0">
              <a:solidFill>
                <a:srgbClr val="C00000"/>
              </a:solidFill>
            </a:endParaRPr>
          </a:p>
          <a:p>
            <a:pPr marL="157731" indent="-157731" eaLnBrk="1" fontAlgn="auto" hangingPunct="1">
              <a:spcAft>
                <a:spcPts val="0"/>
              </a:spcAft>
              <a:defRPr/>
            </a:pPr>
            <a:endParaRPr lang="it-IT" sz="1651" dirty="0"/>
          </a:p>
          <a:p>
            <a:pPr marL="157731" indent="-157731" eaLnBrk="1" fontAlgn="auto" hangingPunct="1">
              <a:spcAft>
                <a:spcPts val="0"/>
              </a:spcAft>
              <a:defRPr/>
            </a:pPr>
            <a:endParaRPr lang="it-IT" sz="165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65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65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65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65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1100" b="1" dirty="0">
                <a:solidFill>
                  <a:srgbClr val="FF0000"/>
                </a:solidFill>
              </a:rPr>
              <a:t>                                                                        </a:t>
            </a:r>
          </a:p>
        </p:txBody>
      </p:sp>
      <p:sp>
        <p:nvSpPr>
          <p:cNvPr id="12291" name="Segnaposto numero diapositiva 3">
            <a:extLst>
              <a:ext uri="{FF2B5EF4-FFF2-40B4-BE49-F238E27FC236}">
                <a16:creationId xmlns:a16="http://schemas.microsoft.com/office/drawing/2014/main" id="{EB2CD58B-1F5E-7E43-A1F0-8A13BA6515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199" indent="-21430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29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21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12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85904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28795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71686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14578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E199AB8E-0563-C14E-825C-D9B1D367B488}" type="slidenum">
              <a:rPr lang="it-IT" altLang="it-IT" smtClean="0">
                <a:solidFill>
                  <a:srgbClr val="455500"/>
                </a:solidFill>
                <a:latin typeface="Corbel" panose="020B0503020204020204" pitchFamily="34" charset="0"/>
              </a:rPr>
              <a:pPr>
                <a:defRPr/>
              </a:pPr>
              <a:t>17</a:t>
            </a:fld>
            <a:endParaRPr lang="it-IT" altLang="it-IT">
              <a:solidFill>
                <a:srgbClr val="455500"/>
              </a:solidFill>
              <a:latin typeface="Corbel" panose="020B0503020204020204" pitchFamily="34" charset="0"/>
            </a:endParaRPr>
          </a:p>
        </p:txBody>
      </p:sp>
      <p:sp>
        <p:nvSpPr>
          <p:cNvPr id="3" name="Segnaposto data 4">
            <a:extLst>
              <a:ext uri="{FF2B5EF4-FFF2-40B4-BE49-F238E27FC236}">
                <a16:creationId xmlns:a16="http://schemas.microsoft.com/office/drawing/2014/main" id="{9C2C15D2-3174-2847-A6BB-7E81C45B5F10}"/>
              </a:ext>
            </a:extLst>
          </p:cNvPr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dirty="0" err="1"/>
              <a:t>July</a:t>
            </a:r>
            <a:r>
              <a:rPr lang="it-IT" dirty="0"/>
              <a:t> 2018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7E6648C-7FF5-2046-896B-769244F97A5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b="1" dirty="0"/>
              <a:t>Antonella DIMOTTA, </a:t>
            </a:r>
            <a:r>
              <a:rPr lang="it-IT" b="1" dirty="0" err="1"/>
              <a:t>PhD</a:t>
            </a:r>
            <a:r>
              <a:rPr lang="it-IT" b="1" dirty="0"/>
              <a:t> Candidate </a:t>
            </a:r>
            <a:r>
              <a:rPr lang="it-IT" dirty="0"/>
              <a:t>– CNR-IBAM, </a:t>
            </a:r>
            <a:r>
              <a:rPr lang="it-IT" dirty="0" err="1"/>
              <a:t>Italian</a:t>
            </a:r>
            <a:r>
              <a:rPr lang="it-IT" dirty="0"/>
              <a:t> National </a:t>
            </a:r>
            <a:r>
              <a:rPr lang="it-IT" dirty="0" err="1"/>
              <a:t>Research</a:t>
            </a:r>
            <a:r>
              <a:rPr lang="it-IT" dirty="0"/>
              <a:t> </a:t>
            </a:r>
            <a:r>
              <a:rPr lang="it-IT" dirty="0" err="1"/>
              <a:t>Council</a:t>
            </a:r>
            <a:r>
              <a:rPr lang="it-IT" dirty="0"/>
              <a:t> | </a:t>
            </a:r>
            <a:r>
              <a:rPr lang="it-IT" dirty="0" err="1"/>
              <a:t>University</a:t>
            </a:r>
            <a:r>
              <a:rPr lang="it-IT" dirty="0"/>
              <a:t> of Basilicata, SAFE </a:t>
            </a:r>
            <a:r>
              <a:rPr lang="it-IT" dirty="0" err="1"/>
              <a:t>Dept</a:t>
            </a:r>
            <a:r>
              <a:rPr lang="it-IT" dirty="0"/>
              <a:t>.</a:t>
            </a:r>
          </a:p>
        </p:txBody>
      </p:sp>
      <p:graphicFrame>
        <p:nvGraphicFramePr>
          <p:cNvPr id="10" name="Diagramma 9">
            <a:extLst>
              <a:ext uri="{FF2B5EF4-FFF2-40B4-BE49-F238E27FC236}">
                <a16:creationId xmlns:a16="http://schemas.microsoft.com/office/drawing/2014/main" id="{08F493E2-00DF-3D4F-882F-7AA2130AF492}"/>
              </a:ext>
            </a:extLst>
          </p:cNvPr>
          <p:cNvGraphicFramePr/>
          <p:nvPr/>
        </p:nvGraphicFramePr>
        <p:xfrm>
          <a:off x="341313" y="1516785"/>
          <a:ext cx="8511742" cy="5091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D6A686-B49E-1E44-BE4D-452936414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50" y="134938"/>
            <a:ext cx="8810625" cy="1111250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SOIL EROSION MODELLING ON ARABLE LANDS AND SOIL TYPES IN BASILICATA, </a:t>
            </a: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SOUTHERN ITALY (</a:t>
            </a:r>
            <a:r>
              <a:rPr lang="it-IT" sz="18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Dimotta</a:t>
            </a:r>
            <a: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et al., 2017)</a:t>
            </a: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8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DATASETS</a:t>
            </a:r>
            <a:endParaRPr lang="it-IT" sz="2551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34" charset="-127"/>
              <a:cs typeface="Calibri" panose="020F0502020204030204" pitchFamily="34" charset="0"/>
            </a:endParaRP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011D2723-F13C-C341-A109-7C6DAEB89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988" y="1516063"/>
            <a:ext cx="8812212" cy="5122862"/>
          </a:xfrm>
          <a:solidFill>
            <a:schemeClr val="accent1">
              <a:lumMod val="20000"/>
              <a:lumOff val="80000"/>
            </a:schemeClr>
          </a:solidFill>
          <a:ln w="12700"/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200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>
              <a:buFont typeface="Arial" panose="020B0604020202020204" pitchFamily="34" charset="0"/>
              <a:buNone/>
              <a:defRPr/>
            </a:pPr>
            <a:r>
              <a:rPr lang="it-IT" sz="1100" b="1" dirty="0">
                <a:solidFill>
                  <a:srgbClr val="FF0000"/>
                </a:solidFill>
              </a:rPr>
              <a:t>                                                                                        </a:t>
            </a:r>
            <a:endParaRPr lang="it-IT" sz="1651" b="1" dirty="0">
              <a:solidFill>
                <a:srgbClr val="C00000"/>
              </a:solidFill>
            </a:endParaRPr>
          </a:p>
          <a:p>
            <a:pPr marL="157731" indent="-157731" eaLnBrk="1" fontAlgn="auto" hangingPunct="1">
              <a:spcAft>
                <a:spcPts val="0"/>
              </a:spcAft>
              <a:defRPr/>
            </a:pPr>
            <a:endParaRPr lang="it-IT" sz="1651" dirty="0"/>
          </a:p>
          <a:p>
            <a:pPr marL="157731" indent="-157731" eaLnBrk="1" fontAlgn="auto" hangingPunct="1">
              <a:spcAft>
                <a:spcPts val="0"/>
              </a:spcAft>
              <a:defRPr/>
            </a:pPr>
            <a:endParaRPr lang="it-IT" sz="165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65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65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65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65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1100" b="1" dirty="0">
                <a:solidFill>
                  <a:srgbClr val="FF0000"/>
                </a:solidFill>
              </a:rPr>
              <a:t>                                                                        </a:t>
            </a:r>
          </a:p>
        </p:txBody>
      </p:sp>
      <p:sp>
        <p:nvSpPr>
          <p:cNvPr id="12291" name="Segnaposto numero diapositiva 3">
            <a:extLst>
              <a:ext uri="{FF2B5EF4-FFF2-40B4-BE49-F238E27FC236}">
                <a16:creationId xmlns:a16="http://schemas.microsoft.com/office/drawing/2014/main" id="{18F18F89-C2F9-414A-A516-87419579BC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199" indent="-21430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29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21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12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85904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28795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71686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14578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7B9E72D3-3F15-6C4E-B47A-7FDF911EC92E}" type="slidenum">
              <a:rPr lang="it-IT" altLang="it-IT" smtClean="0">
                <a:solidFill>
                  <a:srgbClr val="455500"/>
                </a:solidFill>
                <a:latin typeface="Corbel" panose="020B0503020204020204" pitchFamily="34" charset="0"/>
              </a:rPr>
              <a:pPr>
                <a:defRPr/>
              </a:pPr>
              <a:t>18</a:t>
            </a:fld>
            <a:endParaRPr lang="it-IT" altLang="it-IT">
              <a:solidFill>
                <a:srgbClr val="455500"/>
              </a:solidFill>
              <a:latin typeface="Corbel" panose="020B0503020204020204" pitchFamily="34" charset="0"/>
            </a:endParaRPr>
          </a:p>
        </p:txBody>
      </p:sp>
      <p:sp>
        <p:nvSpPr>
          <p:cNvPr id="3" name="Segnaposto data 4">
            <a:extLst>
              <a:ext uri="{FF2B5EF4-FFF2-40B4-BE49-F238E27FC236}">
                <a16:creationId xmlns:a16="http://schemas.microsoft.com/office/drawing/2014/main" id="{F3007CB4-E049-A743-AE46-0D6E1E8B5869}"/>
              </a:ext>
            </a:extLst>
          </p:cNvPr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dirty="0" err="1"/>
              <a:t>July</a:t>
            </a:r>
            <a:r>
              <a:rPr lang="it-IT" dirty="0"/>
              <a:t> 2018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23B69D6-9FEA-CE43-A4F3-BF5D51BE1B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b="1" dirty="0"/>
              <a:t>Antonella DIMOTTA, </a:t>
            </a:r>
            <a:r>
              <a:rPr lang="it-IT" b="1" dirty="0" err="1"/>
              <a:t>PhD</a:t>
            </a:r>
            <a:r>
              <a:rPr lang="it-IT" b="1" dirty="0"/>
              <a:t> Candidate </a:t>
            </a:r>
            <a:r>
              <a:rPr lang="it-IT" dirty="0"/>
              <a:t>– CNR-IBAM, </a:t>
            </a:r>
            <a:r>
              <a:rPr lang="it-IT" dirty="0" err="1"/>
              <a:t>Italian</a:t>
            </a:r>
            <a:r>
              <a:rPr lang="it-IT" dirty="0"/>
              <a:t> National </a:t>
            </a:r>
            <a:r>
              <a:rPr lang="it-IT" dirty="0" err="1"/>
              <a:t>Research</a:t>
            </a:r>
            <a:r>
              <a:rPr lang="it-IT" dirty="0"/>
              <a:t> </a:t>
            </a:r>
            <a:r>
              <a:rPr lang="it-IT" dirty="0" err="1"/>
              <a:t>Council</a:t>
            </a:r>
            <a:r>
              <a:rPr lang="it-IT" dirty="0"/>
              <a:t> | </a:t>
            </a:r>
            <a:r>
              <a:rPr lang="it-IT" dirty="0" err="1"/>
              <a:t>University</a:t>
            </a:r>
            <a:r>
              <a:rPr lang="it-IT" dirty="0"/>
              <a:t> of Basilicata, SAFE </a:t>
            </a:r>
            <a:r>
              <a:rPr lang="it-IT" dirty="0" err="1"/>
              <a:t>Dept</a:t>
            </a:r>
            <a:r>
              <a:rPr lang="it-IT" dirty="0"/>
              <a:t>.</a:t>
            </a:r>
          </a:p>
        </p:txBody>
      </p:sp>
      <p:pic>
        <p:nvPicPr>
          <p:cNvPr id="40967" name="Immagine 3">
            <a:extLst>
              <a:ext uri="{FF2B5EF4-FFF2-40B4-BE49-F238E27FC236}">
                <a16:creationId xmlns:a16="http://schemas.microsoft.com/office/drawing/2014/main" id="{D81DADAD-A6B3-5E45-8A6F-0A1B4F6F98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725" y="1987550"/>
            <a:ext cx="8128000" cy="392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5C7D63-9772-3942-96DA-1A5501FEC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988" y="103188"/>
            <a:ext cx="8832850" cy="1298575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SOIL EROSION MODELLING ON ARABLE LANDS AND SOIL TYPES IN BASILICATA, </a:t>
            </a: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SOUTHERN ITALY (</a:t>
            </a:r>
            <a:r>
              <a:rPr lang="it-IT" sz="18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Dimotta</a:t>
            </a:r>
            <a: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et al., 2017)</a:t>
            </a: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USPED OUTPUTS (</a:t>
            </a:r>
            <a:r>
              <a:rPr lang="it-IT" sz="1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regional</a:t>
            </a:r>
            <a:r>
              <a:rPr lang="it-IT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scale, 2012)</a:t>
            </a:r>
            <a:r>
              <a:rPr lang="it-IT" sz="18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: </a:t>
            </a: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1. </a:t>
            </a:r>
            <a:r>
              <a:rPr lang="it-IT" sz="1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Erosion</a:t>
            </a:r>
            <a:r>
              <a:rPr lang="it-IT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+ </a:t>
            </a:r>
            <a:r>
              <a:rPr lang="it-IT" sz="1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Deposition</a:t>
            </a:r>
            <a:r>
              <a:rPr lang="it-IT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; 2. </a:t>
            </a:r>
            <a:r>
              <a:rPr lang="it-IT" sz="1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Potential</a:t>
            </a:r>
            <a:r>
              <a:rPr lang="it-IT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Total </a:t>
            </a:r>
            <a:r>
              <a:rPr lang="it-IT" sz="1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eroded</a:t>
            </a:r>
            <a:r>
              <a:rPr lang="it-IT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it-IT" sz="1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lands</a:t>
            </a:r>
            <a:r>
              <a:rPr lang="it-IT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; </a:t>
            </a:r>
            <a:br>
              <a:rPr lang="it-IT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3. </a:t>
            </a:r>
            <a:r>
              <a:rPr lang="it-IT" sz="1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Potential</a:t>
            </a:r>
            <a:r>
              <a:rPr lang="it-IT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it-IT" sz="1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eroded</a:t>
            </a:r>
            <a:r>
              <a:rPr lang="it-IT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it-IT" sz="1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arable</a:t>
            </a:r>
            <a:r>
              <a:rPr lang="it-IT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it-IT" sz="1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lands</a:t>
            </a:r>
            <a:endParaRPr lang="it-IT" sz="2551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34" charset="-127"/>
              <a:cs typeface="Calibri" panose="020F0502020204030204" pitchFamily="34" charset="0"/>
            </a:endParaRP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FD4DE95E-3AF7-6940-85FF-BB637CBD6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988" y="1516063"/>
            <a:ext cx="8812212" cy="5122862"/>
          </a:xfrm>
          <a:solidFill>
            <a:schemeClr val="accent4">
              <a:lumMod val="50000"/>
              <a:alpha val="87000"/>
            </a:schemeClr>
          </a:solidFill>
          <a:ln w="12700"/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200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>
              <a:buFont typeface="Arial" panose="020B0604020202020204" pitchFamily="34" charset="0"/>
              <a:buNone/>
              <a:defRPr/>
            </a:pPr>
            <a:r>
              <a:rPr lang="it-IT" sz="1100" b="1" dirty="0">
                <a:solidFill>
                  <a:srgbClr val="FF0000"/>
                </a:solidFill>
              </a:rPr>
              <a:t>                                                                                        </a:t>
            </a:r>
            <a:endParaRPr lang="it-IT" sz="1651" b="1" dirty="0">
              <a:solidFill>
                <a:srgbClr val="C00000"/>
              </a:solidFill>
            </a:endParaRPr>
          </a:p>
          <a:p>
            <a:pPr marL="157731" indent="-157731" eaLnBrk="1" fontAlgn="auto" hangingPunct="1">
              <a:spcAft>
                <a:spcPts val="0"/>
              </a:spcAft>
              <a:defRPr/>
            </a:pPr>
            <a:endParaRPr lang="it-IT" sz="1651" dirty="0"/>
          </a:p>
          <a:p>
            <a:pPr marL="157731" indent="-157731" eaLnBrk="1" fontAlgn="auto" hangingPunct="1">
              <a:spcAft>
                <a:spcPts val="0"/>
              </a:spcAft>
              <a:defRPr/>
            </a:pPr>
            <a:endParaRPr lang="it-IT" sz="165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65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65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65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65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1100" b="1" dirty="0">
                <a:solidFill>
                  <a:srgbClr val="FF0000"/>
                </a:solidFill>
              </a:rPr>
              <a:t>                                                                        </a:t>
            </a:r>
          </a:p>
        </p:txBody>
      </p:sp>
      <p:sp>
        <p:nvSpPr>
          <p:cNvPr id="12291" name="Segnaposto numero diapositiva 3">
            <a:extLst>
              <a:ext uri="{FF2B5EF4-FFF2-40B4-BE49-F238E27FC236}">
                <a16:creationId xmlns:a16="http://schemas.microsoft.com/office/drawing/2014/main" id="{A4529890-4B4B-9046-AA0D-542305AA2C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199" indent="-21430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29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21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12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85904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28795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71686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14578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AEB03A8A-36DE-3F43-8FA2-291EE720EF5F}" type="slidenum">
              <a:rPr lang="it-IT" altLang="it-IT" smtClean="0">
                <a:solidFill>
                  <a:srgbClr val="455500"/>
                </a:solidFill>
                <a:latin typeface="Corbel" panose="020B0503020204020204" pitchFamily="34" charset="0"/>
              </a:rPr>
              <a:pPr>
                <a:defRPr/>
              </a:pPr>
              <a:t>19</a:t>
            </a:fld>
            <a:endParaRPr lang="it-IT" altLang="it-IT">
              <a:solidFill>
                <a:srgbClr val="455500"/>
              </a:solidFill>
              <a:latin typeface="Corbel" panose="020B0503020204020204" pitchFamily="34" charset="0"/>
            </a:endParaRPr>
          </a:p>
        </p:txBody>
      </p:sp>
      <p:sp>
        <p:nvSpPr>
          <p:cNvPr id="3" name="Segnaposto data 4">
            <a:extLst>
              <a:ext uri="{FF2B5EF4-FFF2-40B4-BE49-F238E27FC236}">
                <a16:creationId xmlns:a16="http://schemas.microsoft.com/office/drawing/2014/main" id="{85E82A9E-EEA7-0149-BDD3-714661AF45DF}"/>
              </a:ext>
            </a:extLst>
          </p:cNvPr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14.05.2018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C3967A1-B096-E749-B84A-40D16201B9C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b="1" dirty="0"/>
              <a:t>Antonella DIMOTTA, </a:t>
            </a:r>
            <a:r>
              <a:rPr lang="it-IT" b="1" dirty="0" err="1"/>
              <a:t>PhD</a:t>
            </a:r>
            <a:r>
              <a:rPr lang="it-IT" b="1" dirty="0"/>
              <a:t> Candidate </a:t>
            </a:r>
            <a:r>
              <a:rPr lang="it-IT" dirty="0"/>
              <a:t>– CNR-IBAM, </a:t>
            </a:r>
            <a:r>
              <a:rPr lang="it-IT" dirty="0" err="1"/>
              <a:t>Italian</a:t>
            </a:r>
            <a:r>
              <a:rPr lang="it-IT" dirty="0"/>
              <a:t> National </a:t>
            </a:r>
            <a:r>
              <a:rPr lang="it-IT" dirty="0" err="1"/>
              <a:t>Research</a:t>
            </a:r>
            <a:r>
              <a:rPr lang="it-IT" dirty="0"/>
              <a:t> </a:t>
            </a:r>
            <a:r>
              <a:rPr lang="it-IT" dirty="0" err="1"/>
              <a:t>Council</a:t>
            </a:r>
            <a:r>
              <a:rPr lang="it-IT" dirty="0"/>
              <a:t> | </a:t>
            </a:r>
            <a:r>
              <a:rPr lang="it-IT" dirty="0" err="1"/>
              <a:t>University</a:t>
            </a:r>
            <a:r>
              <a:rPr lang="it-IT" dirty="0"/>
              <a:t> of Basilicata, SAFE </a:t>
            </a:r>
            <a:r>
              <a:rPr lang="it-IT" dirty="0" err="1"/>
              <a:t>Dept</a:t>
            </a:r>
            <a:r>
              <a:rPr lang="it-IT" dirty="0"/>
              <a:t>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FE9FF96-02C9-D04F-8CD6-EEA987863D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650" y="1516063"/>
            <a:ext cx="3902075" cy="3616325"/>
          </a:xfrm>
          <a:prstGeom prst="rect">
            <a:avLst/>
          </a:prstGeom>
          <a:solidFill>
            <a:srgbClr val="FBFA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631E9D9-34E3-864E-85BF-59CAAFEE4DE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4300" y="2500313"/>
            <a:ext cx="3735388" cy="350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4934B0E7-30E2-7F41-B31B-4816F475E45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lum bright="-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8838" y="4811713"/>
            <a:ext cx="1755775" cy="181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FBB">
            <a:alpha val="3411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2B86AA-CD4D-6D4A-9FFA-9930F8843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613" y="138113"/>
            <a:ext cx="8083550" cy="879475"/>
          </a:xfrm>
          <a:solidFill>
            <a:schemeClr val="bg1">
              <a:alpha val="48000"/>
            </a:schemeClr>
          </a:solidFill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sz="24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  ACTIVITY  OVERVIEW – 2016-2018: </a:t>
            </a:r>
            <a:br>
              <a:rPr lang="it-IT" sz="2325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GOALS &amp; RELATIONSHIPS IN THE BASILICATA REGION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68CCB89-E89B-D440-BA13-7381A600D8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613" y="1360488"/>
            <a:ext cx="7626350" cy="5143500"/>
          </a:xfrm>
        </p:spPr>
        <p:txBody>
          <a:bodyPr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651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7731" indent="-157731" eaLnBrk="1" fontAlgn="auto" hangingPunct="1">
              <a:spcAft>
                <a:spcPts val="0"/>
              </a:spcAft>
              <a:defRPr/>
            </a:pPr>
            <a:endParaRPr lang="it-IT" sz="1651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7731" indent="-157731" eaLnBrk="1" fontAlgn="auto" hangingPunct="1">
              <a:spcAft>
                <a:spcPts val="0"/>
              </a:spcAft>
              <a:defRPr/>
            </a:pPr>
            <a:endParaRPr lang="it-IT" sz="1651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196" name="Segnaposto numero diapositiva 3">
            <a:extLst>
              <a:ext uri="{FF2B5EF4-FFF2-40B4-BE49-F238E27FC236}">
                <a16:creationId xmlns:a16="http://schemas.microsoft.com/office/drawing/2014/main" id="{DD3E6626-5DA2-FB4E-93E9-81B5B28B59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199" indent="-21430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29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21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12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85904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28795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71686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14578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240A3D7C-894F-6A47-AA56-7F4E6EB27272}" type="slidenum">
              <a:rPr lang="it-IT" altLang="it-IT" smtClean="0">
                <a:solidFill>
                  <a:srgbClr val="455500"/>
                </a:solidFill>
                <a:latin typeface="Corbel" panose="020B0503020204020204" pitchFamily="34" charset="0"/>
              </a:rPr>
              <a:pPr>
                <a:defRPr/>
              </a:pPr>
              <a:t>2</a:t>
            </a:fld>
            <a:endParaRPr lang="it-IT" altLang="it-IT">
              <a:solidFill>
                <a:srgbClr val="455500"/>
              </a:solidFill>
              <a:latin typeface="Corbel" panose="020B0503020204020204" pitchFamily="34" charset="0"/>
            </a:endParaRP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2BA8527-E6D7-B74F-848B-0CA3ECC73478}"/>
              </a:ext>
            </a:extLst>
          </p:cNvPr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dirty="0" err="1"/>
              <a:t>July</a:t>
            </a:r>
            <a:r>
              <a:rPr lang="it-IT" dirty="0"/>
              <a:t> 2018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2574113-674E-D243-B089-F21186DA2CC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Antonella DIMOTTA,   </a:t>
            </a:r>
            <a:r>
              <a:rPr lang="it-IT" dirty="0" err="1"/>
              <a:t>PhD</a:t>
            </a:r>
            <a:r>
              <a:rPr lang="it-IT" dirty="0"/>
              <a:t> Candidate, CNR-IBAM – </a:t>
            </a:r>
            <a:r>
              <a:rPr lang="it-IT" dirty="0" err="1"/>
              <a:t>Italian</a:t>
            </a:r>
            <a:r>
              <a:rPr lang="it-IT" dirty="0"/>
              <a:t> National </a:t>
            </a:r>
            <a:r>
              <a:rPr lang="it-IT" dirty="0" err="1"/>
              <a:t>Research</a:t>
            </a:r>
            <a:r>
              <a:rPr lang="it-IT" dirty="0"/>
              <a:t> </a:t>
            </a:r>
            <a:r>
              <a:rPr lang="it-IT" dirty="0" err="1"/>
              <a:t>Council</a:t>
            </a:r>
            <a:r>
              <a:rPr lang="it-IT" dirty="0"/>
              <a:t> | SAFE – UNIBAS, </a:t>
            </a:r>
            <a:r>
              <a:rPr lang="it-IT" dirty="0" err="1"/>
              <a:t>University</a:t>
            </a:r>
            <a:r>
              <a:rPr lang="it-IT" dirty="0"/>
              <a:t> of Basilicata</a:t>
            </a:r>
          </a:p>
        </p:txBody>
      </p:sp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F59504A7-3B29-BC43-80A5-E137CC64B45F}"/>
              </a:ext>
            </a:extLst>
          </p:cNvPr>
          <p:cNvGraphicFramePr/>
          <p:nvPr/>
        </p:nvGraphicFramePr>
        <p:xfrm>
          <a:off x="1090615" y="1236518"/>
          <a:ext cx="7096568" cy="5049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C5CF70D3-A5B4-354C-8042-4BF1E193A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975" y="1870075"/>
            <a:ext cx="8566150" cy="4768850"/>
          </a:xfrm>
          <a:solidFill>
            <a:schemeClr val="accent4">
              <a:lumMod val="50000"/>
            </a:schemeClr>
          </a:solidFill>
          <a:ln w="12700"/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200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>
              <a:buFont typeface="Arial" panose="020B0604020202020204" pitchFamily="34" charset="0"/>
              <a:buNone/>
              <a:defRPr/>
            </a:pPr>
            <a:r>
              <a:rPr lang="it-IT" sz="1100" b="1" dirty="0">
                <a:solidFill>
                  <a:srgbClr val="FF0000"/>
                </a:solidFill>
              </a:rPr>
              <a:t>                                                                                        </a:t>
            </a:r>
            <a:endParaRPr lang="it-IT" sz="1651" b="1" dirty="0">
              <a:solidFill>
                <a:srgbClr val="C00000"/>
              </a:solidFill>
            </a:endParaRPr>
          </a:p>
          <a:p>
            <a:pPr marL="157731" indent="-157731" eaLnBrk="1" fontAlgn="auto" hangingPunct="1">
              <a:spcAft>
                <a:spcPts val="0"/>
              </a:spcAft>
              <a:defRPr/>
            </a:pPr>
            <a:endParaRPr lang="it-IT" sz="1651" dirty="0"/>
          </a:p>
          <a:p>
            <a:pPr marL="157731" indent="-157731" eaLnBrk="1" fontAlgn="auto" hangingPunct="1">
              <a:spcAft>
                <a:spcPts val="0"/>
              </a:spcAft>
              <a:defRPr/>
            </a:pPr>
            <a:endParaRPr lang="it-IT" sz="165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65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65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65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65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1100" b="1" dirty="0">
                <a:solidFill>
                  <a:srgbClr val="FF0000"/>
                </a:solidFill>
              </a:rPr>
              <a:t>                                                                        </a:t>
            </a:r>
          </a:p>
        </p:txBody>
      </p:sp>
      <p:sp>
        <p:nvSpPr>
          <p:cNvPr id="12291" name="Segnaposto numero diapositiva 3">
            <a:extLst>
              <a:ext uri="{FF2B5EF4-FFF2-40B4-BE49-F238E27FC236}">
                <a16:creationId xmlns:a16="http://schemas.microsoft.com/office/drawing/2014/main" id="{9ADFCEB6-2875-4747-BBF8-6C0280E817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199" indent="-21430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29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21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12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85904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28795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71686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14578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76B77F6F-568E-5A42-9614-7CF3FE6CA00C}" type="slidenum">
              <a:rPr lang="it-IT" altLang="it-IT" smtClean="0">
                <a:solidFill>
                  <a:srgbClr val="455500"/>
                </a:solidFill>
                <a:latin typeface="Corbel" panose="020B0503020204020204" pitchFamily="34" charset="0"/>
              </a:rPr>
              <a:pPr>
                <a:defRPr/>
              </a:pPr>
              <a:t>20</a:t>
            </a:fld>
            <a:endParaRPr lang="it-IT" altLang="it-IT">
              <a:solidFill>
                <a:srgbClr val="455500"/>
              </a:solidFill>
              <a:latin typeface="Corbel" panose="020B0503020204020204" pitchFamily="34" charset="0"/>
            </a:endParaRPr>
          </a:p>
        </p:txBody>
      </p:sp>
      <p:sp>
        <p:nvSpPr>
          <p:cNvPr id="3" name="Segnaposto data 4">
            <a:extLst>
              <a:ext uri="{FF2B5EF4-FFF2-40B4-BE49-F238E27FC236}">
                <a16:creationId xmlns:a16="http://schemas.microsoft.com/office/drawing/2014/main" id="{F5C17069-8D4D-D14A-BDD1-3E37D09233DE}"/>
              </a:ext>
            </a:extLst>
          </p:cNvPr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dirty="0" err="1"/>
              <a:t>July</a:t>
            </a:r>
            <a:r>
              <a:rPr lang="it-IT" dirty="0"/>
              <a:t> 2018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9E6E060-6388-FC41-A5D5-663AD0DA243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b="1" dirty="0"/>
              <a:t>Antonella DIMOTTA, </a:t>
            </a:r>
            <a:r>
              <a:rPr lang="it-IT" b="1" dirty="0" err="1"/>
              <a:t>PhD</a:t>
            </a:r>
            <a:r>
              <a:rPr lang="it-IT" b="1" dirty="0"/>
              <a:t> Candidate </a:t>
            </a:r>
            <a:r>
              <a:rPr lang="it-IT" dirty="0"/>
              <a:t>– CNR-IBAM, </a:t>
            </a:r>
            <a:r>
              <a:rPr lang="it-IT" dirty="0" err="1"/>
              <a:t>Italian</a:t>
            </a:r>
            <a:r>
              <a:rPr lang="it-IT" dirty="0"/>
              <a:t> National </a:t>
            </a:r>
            <a:r>
              <a:rPr lang="it-IT" dirty="0" err="1"/>
              <a:t>Research</a:t>
            </a:r>
            <a:r>
              <a:rPr lang="it-IT" dirty="0"/>
              <a:t> </a:t>
            </a:r>
            <a:r>
              <a:rPr lang="it-IT" dirty="0" err="1"/>
              <a:t>Council</a:t>
            </a:r>
            <a:r>
              <a:rPr lang="it-IT" dirty="0"/>
              <a:t> | </a:t>
            </a:r>
            <a:r>
              <a:rPr lang="it-IT" dirty="0" err="1"/>
              <a:t>University</a:t>
            </a:r>
            <a:r>
              <a:rPr lang="it-IT" dirty="0"/>
              <a:t> of Basilicata, SAFE </a:t>
            </a:r>
            <a:r>
              <a:rPr lang="it-IT" dirty="0" err="1"/>
              <a:t>Dept</a:t>
            </a:r>
            <a:r>
              <a:rPr lang="it-IT" dirty="0"/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892ED00-E48E-D145-A6BF-083BA2CF08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975" y="1870075"/>
            <a:ext cx="4471988" cy="407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E665AC4-C814-A444-BE60-7C5AF25EC2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6175" y="2393950"/>
            <a:ext cx="5187950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olo 1">
            <a:extLst>
              <a:ext uri="{FF2B5EF4-FFF2-40B4-BE49-F238E27FC236}">
                <a16:creationId xmlns:a16="http://schemas.microsoft.com/office/drawing/2014/main" id="{12015C75-3960-C341-AF3B-4DD2A84E4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975" y="146050"/>
            <a:ext cx="8566150" cy="1568450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SOIL EROSION MODELLING ON ARABLE LANDS AND SOIL TYPES IN BASILICATA, </a:t>
            </a: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SOUTHERN ITALY (</a:t>
            </a:r>
            <a:r>
              <a:rPr lang="it-IT" sz="18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Dimotta</a:t>
            </a:r>
            <a: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et al., 2017)</a:t>
            </a: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7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GEOMORPHOLOGY vs PEDOLOGY: </a:t>
            </a:r>
            <a:br>
              <a:rPr lang="it-IT" sz="17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1. </a:t>
            </a:r>
            <a:r>
              <a:rPr lang="it-IT" sz="17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Soil</a:t>
            </a:r>
            <a:r>
              <a:rPr lang="it-IT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it-IT" sz="17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Types</a:t>
            </a:r>
            <a:r>
              <a:rPr lang="it-IT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scenario: </a:t>
            </a:r>
            <a:r>
              <a:rPr lang="it-IT" sz="17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pedological</a:t>
            </a:r>
            <a:r>
              <a:rPr lang="it-IT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it-IT" sz="17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provinces</a:t>
            </a:r>
            <a:r>
              <a:rPr lang="it-IT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of the Basilicata </a:t>
            </a:r>
            <a:r>
              <a:rPr lang="it-IT" sz="17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region</a:t>
            </a:r>
            <a:r>
              <a:rPr lang="it-IT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(2006); </a:t>
            </a:r>
            <a:br>
              <a:rPr lang="it-IT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2. USPED (2012) + </a:t>
            </a:r>
            <a:r>
              <a:rPr lang="it-IT" sz="17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Pedological</a:t>
            </a:r>
            <a:r>
              <a:rPr lang="it-IT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it-IT" sz="17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Map</a:t>
            </a:r>
            <a:r>
              <a:rPr lang="it-IT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(2006) = </a:t>
            </a:r>
            <a:r>
              <a:rPr lang="it-IT" sz="17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Spatial</a:t>
            </a:r>
            <a:r>
              <a:rPr lang="it-IT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it-IT" sz="17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distribution</a:t>
            </a:r>
            <a:r>
              <a:rPr lang="it-IT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of </a:t>
            </a:r>
            <a:r>
              <a:rPr lang="it-IT" sz="17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erosion</a:t>
            </a:r>
            <a:r>
              <a:rPr lang="it-IT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it-IT" sz="17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affecting</a:t>
            </a:r>
            <a:r>
              <a:rPr lang="it-IT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the </a:t>
            </a:r>
            <a:r>
              <a:rPr lang="it-IT" sz="17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arable</a:t>
            </a:r>
            <a:r>
              <a:rPr lang="it-IT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it-IT" sz="17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lands</a:t>
            </a:r>
            <a:r>
              <a:rPr lang="it-IT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; </a:t>
            </a:r>
            <a:br>
              <a:rPr lang="it-IT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endParaRPr lang="it-IT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34" charset="-127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BD95CC00-E4F2-2545-91B4-465195CD9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975" y="1870075"/>
            <a:ext cx="8566150" cy="4768850"/>
          </a:xfrm>
          <a:solidFill>
            <a:schemeClr val="accent4">
              <a:lumMod val="50000"/>
            </a:schemeClr>
          </a:solidFill>
          <a:ln w="12700"/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200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>
              <a:buFont typeface="Arial" panose="020B0604020202020204" pitchFamily="34" charset="0"/>
              <a:buNone/>
              <a:defRPr/>
            </a:pPr>
            <a:r>
              <a:rPr lang="it-IT" sz="1100" b="1" dirty="0">
                <a:solidFill>
                  <a:srgbClr val="FF0000"/>
                </a:solidFill>
              </a:rPr>
              <a:t>                                                                                        </a:t>
            </a:r>
            <a:endParaRPr lang="it-IT" sz="1651" b="1" dirty="0">
              <a:solidFill>
                <a:srgbClr val="C00000"/>
              </a:solidFill>
            </a:endParaRPr>
          </a:p>
          <a:p>
            <a:pPr marL="157731" indent="-157731" eaLnBrk="1" fontAlgn="auto" hangingPunct="1">
              <a:spcAft>
                <a:spcPts val="0"/>
              </a:spcAft>
              <a:defRPr/>
            </a:pPr>
            <a:endParaRPr lang="it-IT" sz="1651" dirty="0"/>
          </a:p>
          <a:p>
            <a:pPr marL="157731" indent="-157731" eaLnBrk="1" fontAlgn="auto" hangingPunct="1">
              <a:spcAft>
                <a:spcPts val="0"/>
              </a:spcAft>
              <a:defRPr/>
            </a:pPr>
            <a:endParaRPr lang="it-IT" sz="165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65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65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65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65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1100" b="1" dirty="0">
                <a:solidFill>
                  <a:srgbClr val="FF0000"/>
                </a:solidFill>
              </a:rPr>
              <a:t>                                                                        </a:t>
            </a:r>
          </a:p>
        </p:txBody>
      </p:sp>
      <p:sp>
        <p:nvSpPr>
          <p:cNvPr id="12291" name="Segnaposto numero diapositiva 3">
            <a:extLst>
              <a:ext uri="{FF2B5EF4-FFF2-40B4-BE49-F238E27FC236}">
                <a16:creationId xmlns:a16="http://schemas.microsoft.com/office/drawing/2014/main" id="{27F06711-74C2-CD46-99CB-FAD5D7CD9B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199" indent="-21430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29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21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12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85904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28795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71686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14578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F0C1E03F-CE75-D542-9B65-DF9C7FBE9873}" type="slidenum">
              <a:rPr lang="it-IT" altLang="it-IT" smtClean="0">
                <a:solidFill>
                  <a:srgbClr val="455500"/>
                </a:solidFill>
                <a:latin typeface="Corbel" panose="020B0503020204020204" pitchFamily="34" charset="0"/>
              </a:rPr>
              <a:pPr>
                <a:defRPr/>
              </a:pPr>
              <a:t>21</a:t>
            </a:fld>
            <a:endParaRPr lang="it-IT" altLang="it-IT">
              <a:solidFill>
                <a:srgbClr val="455500"/>
              </a:solidFill>
              <a:latin typeface="Corbel" panose="020B0503020204020204" pitchFamily="34" charset="0"/>
            </a:endParaRPr>
          </a:p>
        </p:txBody>
      </p:sp>
      <p:sp>
        <p:nvSpPr>
          <p:cNvPr id="3" name="Segnaposto data 4">
            <a:extLst>
              <a:ext uri="{FF2B5EF4-FFF2-40B4-BE49-F238E27FC236}">
                <a16:creationId xmlns:a16="http://schemas.microsoft.com/office/drawing/2014/main" id="{EA4AD3E7-EF68-5942-BEB3-0EB09B34791E}"/>
              </a:ext>
            </a:extLst>
          </p:cNvPr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dirty="0" err="1"/>
              <a:t>July</a:t>
            </a:r>
            <a:r>
              <a:rPr lang="it-IT" dirty="0"/>
              <a:t> 2018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B61A579-0ACD-CF4D-8273-1F8D4026613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b="1" dirty="0"/>
              <a:t>Antonella DIMOTTA, </a:t>
            </a:r>
            <a:r>
              <a:rPr lang="it-IT" b="1" dirty="0" err="1"/>
              <a:t>PhD</a:t>
            </a:r>
            <a:r>
              <a:rPr lang="it-IT" b="1" dirty="0"/>
              <a:t> Candidate </a:t>
            </a:r>
            <a:r>
              <a:rPr lang="it-IT" dirty="0"/>
              <a:t>– CNR-IBAM, </a:t>
            </a:r>
            <a:r>
              <a:rPr lang="it-IT" dirty="0" err="1"/>
              <a:t>Italian</a:t>
            </a:r>
            <a:r>
              <a:rPr lang="it-IT" dirty="0"/>
              <a:t> National </a:t>
            </a:r>
            <a:r>
              <a:rPr lang="it-IT" dirty="0" err="1"/>
              <a:t>Research</a:t>
            </a:r>
            <a:r>
              <a:rPr lang="it-IT" dirty="0"/>
              <a:t> </a:t>
            </a:r>
            <a:r>
              <a:rPr lang="it-IT" dirty="0" err="1"/>
              <a:t>Council</a:t>
            </a:r>
            <a:r>
              <a:rPr lang="it-IT" dirty="0"/>
              <a:t> | </a:t>
            </a:r>
            <a:r>
              <a:rPr lang="it-IT" dirty="0" err="1"/>
              <a:t>University</a:t>
            </a:r>
            <a:r>
              <a:rPr lang="it-IT" dirty="0"/>
              <a:t> of Basilicata, SAFE </a:t>
            </a:r>
            <a:r>
              <a:rPr lang="it-IT" dirty="0" err="1"/>
              <a:t>Dept</a:t>
            </a:r>
            <a:r>
              <a:rPr lang="it-IT" dirty="0"/>
              <a:t>.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F5EBB20C-C676-D649-8507-64A386ACB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438" y="196850"/>
            <a:ext cx="8531225" cy="1455738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SOIL EROSION MODELLING ON ARABLE LANDS AND SOIL TYPES IN BASILICATA, </a:t>
            </a: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SOUTHERN ITALY (</a:t>
            </a:r>
            <a:r>
              <a:rPr lang="it-IT" sz="18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Dimotta</a:t>
            </a:r>
            <a: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et al., 2017)</a:t>
            </a: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7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GEOMORPHOLOGY vs PEDOLOGY:</a:t>
            </a:r>
            <a:br>
              <a:rPr lang="it-IT" sz="17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7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Pedological</a:t>
            </a:r>
            <a:r>
              <a:rPr lang="it-IT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it-IT" sz="17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characterization</a:t>
            </a:r>
            <a:r>
              <a:rPr lang="it-IT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: </a:t>
            </a:r>
            <a:r>
              <a:rPr lang="it-IT" sz="17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soil</a:t>
            </a:r>
            <a:r>
              <a:rPr lang="it-IT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it-IT" sz="17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erosion-exposed</a:t>
            </a:r>
            <a:r>
              <a:rPr lang="it-IT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it-IT" sz="17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municipalities</a:t>
            </a:r>
            <a:r>
              <a:rPr lang="it-IT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in f(</a:t>
            </a:r>
            <a:r>
              <a:rPr lang="it-IT" sz="17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soil</a:t>
            </a:r>
            <a:r>
              <a:rPr lang="it-IT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it-IT" sz="17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types</a:t>
            </a:r>
            <a:r>
              <a:rPr lang="it-IT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)</a:t>
            </a:r>
            <a:br>
              <a:rPr lang="it-IT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endParaRPr lang="it-IT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34" charset="-127"/>
              <a:cs typeface="Calibri" panose="020F0502020204030204" pitchFamily="34" charset="0"/>
            </a:endParaRPr>
          </a:p>
        </p:txBody>
      </p:sp>
      <p:pic>
        <p:nvPicPr>
          <p:cNvPr id="47111" name="Immagine 1">
            <a:extLst>
              <a:ext uri="{FF2B5EF4-FFF2-40B4-BE49-F238E27FC236}">
                <a16:creationId xmlns:a16="http://schemas.microsoft.com/office/drawing/2014/main" id="{6E63DE84-BA80-054F-943E-7135D2F2C9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863" y="2054225"/>
            <a:ext cx="8334375" cy="440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Segnaposto numero diapositiva 3">
            <a:extLst>
              <a:ext uri="{FF2B5EF4-FFF2-40B4-BE49-F238E27FC236}">
                <a16:creationId xmlns:a16="http://schemas.microsoft.com/office/drawing/2014/main" id="{D6FFDF49-381E-5D40-AF42-EE17BDFC7E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199" indent="-21430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29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21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12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85904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28795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71686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14578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E754A0CD-E58B-EE46-8ADA-94BC20972CD9}" type="slidenum">
              <a:rPr lang="it-IT" altLang="it-IT" smtClean="0">
                <a:solidFill>
                  <a:srgbClr val="455500"/>
                </a:solidFill>
                <a:latin typeface="Corbel" panose="020B0503020204020204" pitchFamily="34" charset="0"/>
              </a:rPr>
              <a:pPr>
                <a:defRPr/>
              </a:pPr>
              <a:t>22</a:t>
            </a:fld>
            <a:endParaRPr lang="it-IT" altLang="it-IT">
              <a:solidFill>
                <a:srgbClr val="455500"/>
              </a:solidFill>
              <a:latin typeface="Corbel" panose="020B0503020204020204" pitchFamily="34" charset="0"/>
            </a:endParaRPr>
          </a:p>
        </p:txBody>
      </p:sp>
      <p:sp>
        <p:nvSpPr>
          <p:cNvPr id="3" name="Segnaposto data 4">
            <a:extLst>
              <a:ext uri="{FF2B5EF4-FFF2-40B4-BE49-F238E27FC236}">
                <a16:creationId xmlns:a16="http://schemas.microsoft.com/office/drawing/2014/main" id="{5A4EB326-65BE-BC4B-9CF7-7D09222B8845}"/>
              </a:ext>
            </a:extLst>
          </p:cNvPr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dirty="0" err="1"/>
              <a:t>July</a:t>
            </a:r>
            <a:r>
              <a:rPr lang="it-IT" dirty="0"/>
              <a:t> 2018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8894918-DDB6-5445-B98C-1BA5F1F18C8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b="1" dirty="0"/>
              <a:t>Antonella DIMOTTA, </a:t>
            </a:r>
            <a:r>
              <a:rPr lang="it-IT" b="1" dirty="0" err="1"/>
              <a:t>PhD</a:t>
            </a:r>
            <a:r>
              <a:rPr lang="it-IT" b="1" dirty="0"/>
              <a:t> Candidate </a:t>
            </a:r>
            <a:r>
              <a:rPr lang="it-IT" dirty="0"/>
              <a:t>– CNR-IBAM, </a:t>
            </a:r>
            <a:r>
              <a:rPr lang="it-IT" dirty="0" err="1"/>
              <a:t>Italian</a:t>
            </a:r>
            <a:r>
              <a:rPr lang="it-IT" dirty="0"/>
              <a:t> National </a:t>
            </a:r>
            <a:r>
              <a:rPr lang="it-IT" dirty="0" err="1"/>
              <a:t>Research</a:t>
            </a:r>
            <a:r>
              <a:rPr lang="it-IT" dirty="0"/>
              <a:t> </a:t>
            </a:r>
            <a:r>
              <a:rPr lang="it-IT" dirty="0" err="1"/>
              <a:t>Council</a:t>
            </a:r>
            <a:r>
              <a:rPr lang="it-IT" dirty="0"/>
              <a:t> | </a:t>
            </a:r>
            <a:r>
              <a:rPr lang="it-IT" dirty="0" err="1"/>
              <a:t>University</a:t>
            </a:r>
            <a:r>
              <a:rPr lang="it-IT" dirty="0"/>
              <a:t> of Basilicata, SAFE </a:t>
            </a:r>
            <a:r>
              <a:rPr lang="it-IT" dirty="0" err="1"/>
              <a:t>Dept</a:t>
            </a:r>
            <a:r>
              <a:rPr lang="it-IT" dirty="0"/>
              <a:t>.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B892AC55-B5C1-1D43-A0D5-0BC75099C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88" y="187325"/>
            <a:ext cx="8613775" cy="1398588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SOIL EROSION MODELLING ON ARABLE LANDS AND SOIL TYPES IN BASILICATA, </a:t>
            </a: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SOUTHERN ITALY (</a:t>
            </a:r>
            <a:r>
              <a:rPr lang="it-IT" sz="18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Dimotta</a:t>
            </a:r>
            <a: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et al., 2017)</a:t>
            </a:r>
            <a:br>
              <a:rPr lang="it-IT" sz="17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7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SOIL EROSION vs SOIL TYPES – RESULTS: </a:t>
            </a:r>
            <a:r>
              <a:rPr lang="it-IT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the </a:t>
            </a:r>
            <a:r>
              <a:rPr lang="it-IT" sz="17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most</a:t>
            </a:r>
            <a:r>
              <a:rPr lang="it-IT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it-IT" sz="17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erosion-exposed</a:t>
            </a:r>
            <a:r>
              <a:rPr lang="it-IT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it-IT" sz="17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soil</a:t>
            </a:r>
            <a:r>
              <a:rPr lang="it-IT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it-IT" sz="17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type</a:t>
            </a:r>
            <a:r>
              <a:rPr lang="it-IT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and the </a:t>
            </a:r>
            <a:r>
              <a:rPr lang="it-IT" sz="17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less</a:t>
            </a:r>
            <a:r>
              <a:rPr lang="it-IT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it-IT" sz="17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one</a:t>
            </a:r>
            <a:r>
              <a:rPr lang="it-IT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…</a:t>
            </a:r>
            <a:br>
              <a:rPr lang="it-IT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7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Let’s</a:t>
            </a:r>
            <a:r>
              <a:rPr lang="it-IT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it-IT" sz="17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evaluate</a:t>
            </a:r>
            <a:r>
              <a:rPr lang="it-IT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it-IT" sz="17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them</a:t>
            </a:r>
            <a:r>
              <a:rPr lang="it-IT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!</a:t>
            </a:r>
            <a:br>
              <a:rPr lang="it-IT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endParaRPr lang="it-IT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34" charset="-127"/>
              <a:cs typeface="Calibri" panose="020F0502020204030204" pitchFamily="34" charset="0"/>
            </a:endParaRPr>
          </a:p>
        </p:txBody>
      </p:sp>
      <p:pic>
        <p:nvPicPr>
          <p:cNvPr id="49158" name="Segnaposto contenuto 6">
            <a:extLst>
              <a:ext uri="{FF2B5EF4-FFF2-40B4-BE49-F238E27FC236}">
                <a16:creationId xmlns:a16="http://schemas.microsoft.com/office/drawing/2014/main" id="{A5B3A9AC-53D8-F749-BAE8-8A8022E329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2888" y="1928813"/>
            <a:ext cx="8613775" cy="4357687"/>
          </a:xfrm>
        </p:spPr>
      </p:pic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3330F4B8-79A3-4245-9353-80872DDEC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975" y="1870075"/>
            <a:ext cx="8566150" cy="4768850"/>
          </a:xfrm>
          <a:solidFill>
            <a:schemeClr val="accent4">
              <a:lumMod val="50000"/>
            </a:schemeClr>
          </a:solidFill>
          <a:ln w="12700"/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200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>
              <a:buFont typeface="Arial" panose="020B0604020202020204" pitchFamily="34" charset="0"/>
              <a:buNone/>
              <a:defRPr/>
            </a:pPr>
            <a:r>
              <a:rPr lang="it-IT" sz="1100" b="1" dirty="0">
                <a:solidFill>
                  <a:srgbClr val="FF0000"/>
                </a:solidFill>
              </a:rPr>
              <a:t>                                                                                        </a:t>
            </a:r>
            <a:endParaRPr lang="it-IT" sz="1651" b="1" dirty="0">
              <a:solidFill>
                <a:srgbClr val="C00000"/>
              </a:solidFill>
            </a:endParaRPr>
          </a:p>
          <a:p>
            <a:pPr marL="157731" indent="-157731" eaLnBrk="1" fontAlgn="auto" hangingPunct="1">
              <a:spcAft>
                <a:spcPts val="0"/>
              </a:spcAft>
              <a:defRPr/>
            </a:pPr>
            <a:endParaRPr lang="it-IT" sz="1651" dirty="0"/>
          </a:p>
          <a:p>
            <a:pPr marL="157731" indent="-157731" eaLnBrk="1" fontAlgn="auto" hangingPunct="1">
              <a:spcAft>
                <a:spcPts val="0"/>
              </a:spcAft>
              <a:defRPr/>
            </a:pPr>
            <a:endParaRPr lang="it-IT" sz="165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65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65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65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65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1100" b="1" dirty="0">
                <a:solidFill>
                  <a:srgbClr val="FF0000"/>
                </a:solidFill>
              </a:rPr>
              <a:t>                                                                        </a:t>
            </a:r>
          </a:p>
        </p:txBody>
      </p:sp>
      <p:sp>
        <p:nvSpPr>
          <p:cNvPr id="12291" name="Segnaposto numero diapositiva 3">
            <a:extLst>
              <a:ext uri="{FF2B5EF4-FFF2-40B4-BE49-F238E27FC236}">
                <a16:creationId xmlns:a16="http://schemas.microsoft.com/office/drawing/2014/main" id="{536689C0-29F7-B544-BBB8-4942F4F3DB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199" indent="-21430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29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21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12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85904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28795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71686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14578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3AEF9C35-66B3-114D-BA73-ECEA73684C09}" type="slidenum">
              <a:rPr lang="it-IT" altLang="it-IT" smtClean="0">
                <a:solidFill>
                  <a:srgbClr val="455500"/>
                </a:solidFill>
                <a:latin typeface="Corbel" panose="020B0503020204020204" pitchFamily="34" charset="0"/>
              </a:rPr>
              <a:pPr>
                <a:defRPr/>
              </a:pPr>
              <a:t>23</a:t>
            </a:fld>
            <a:endParaRPr lang="it-IT" altLang="it-IT">
              <a:solidFill>
                <a:srgbClr val="455500"/>
              </a:solidFill>
              <a:latin typeface="Corbel" panose="020B0503020204020204" pitchFamily="34" charset="0"/>
            </a:endParaRPr>
          </a:p>
        </p:txBody>
      </p:sp>
      <p:sp>
        <p:nvSpPr>
          <p:cNvPr id="3" name="Segnaposto data 4">
            <a:extLst>
              <a:ext uri="{FF2B5EF4-FFF2-40B4-BE49-F238E27FC236}">
                <a16:creationId xmlns:a16="http://schemas.microsoft.com/office/drawing/2014/main" id="{A85EB3FB-24FF-F64D-AA70-D048710E36FF}"/>
              </a:ext>
            </a:extLst>
          </p:cNvPr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dirty="0" err="1"/>
              <a:t>July</a:t>
            </a:r>
            <a:r>
              <a:rPr lang="it-IT" dirty="0"/>
              <a:t> 2018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ECC1B01-E450-0546-97A2-788D090CD8A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b="1" dirty="0"/>
              <a:t>Antonella DIMOTTA, </a:t>
            </a:r>
            <a:r>
              <a:rPr lang="it-IT" b="1" dirty="0" err="1"/>
              <a:t>PhD</a:t>
            </a:r>
            <a:r>
              <a:rPr lang="it-IT" b="1" dirty="0"/>
              <a:t> Candidate </a:t>
            </a:r>
            <a:r>
              <a:rPr lang="it-IT" dirty="0"/>
              <a:t>– CNR-IBAM, </a:t>
            </a:r>
            <a:r>
              <a:rPr lang="it-IT" dirty="0" err="1"/>
              <a:t>Italian</a:t>
            </a:r>
            <a:r>
              <a:rPr lang="it-IT" dirty="0"/>
              <a:t> National </a:t>
            </a:r>
            <a:r>
              <a:rPr lang="it-IT" dirty="0" err="1"/>
              <a:t>Research</a:t>
            </a:r>
            <a:r>
              <a:rPr lang="it-IT" dirty="0"/>
              <a:t> </a:t>
            </a:r>
            <a:r>
              <a:rPr lang="it-IT" dirty="0" err="1"/>
              <a:t>Council</a:t>
            </a:r>
            <a:r>
              <a:rPr lang="it-IT" dirty="0"/>
              <a:t> | </a:t>
            </a:r>
            <a:r>
              <a:rPr lang="it-IT" dirty="0" err="1"/>
              <a:t>University</a:t>
            </a:r>
            <a:r>
              <a:rPr lang="it-IT" dirty="0"/>
              <a:t> of Basilicata, SAFE </a:t>
            </a:r>
            <a:r>
              <a:rPr lang="it-IT" dirty="0" err="1"/>
              <a:t>Dept</a:t>
            </a:r>
            <a:r>
              <a:rPr lang="it-IT" dirty="0"/>
              <a:t>.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F7CC13CD-F5EA-3C42-B5CD-D4376472F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975" y="146050"/>
            <a:ext cx="8566150" cy="1568450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SOIL EROSION MODELLING ON ARABLE LANDS AND SOIL TYPES IN BASILICATA, </a:t>
            </a: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SOUTHERN ITALY (</a:t>
            </a:r>
            <a:r>
              <a:rPr lang="it-IT" sz="18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Dimotta</a:t>
            </a:r>
            <a: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et al., 2017)</a:t>
            </a: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7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GEOMORPHOLOGY vs PEDOLOGY: </a:t>
            </a:r>
            <a:br>
              <a:rPr lang="it-IT" sz="17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1. USPED OUTPUT: </a:t>
            </a:r>
            <a:r>
              <a:rPr lang="it-IT" sz="17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Spatial</a:t>
            </a:r>
            <a:r>
              <a:rPr lang="it-IT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it-IT" sz="17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distribution</a:t>
            </a:r>
            <a:r>
              <a:rPr lang="it-IT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of the </a:t>
            </a:r>
            <a:r>
              <a:rPr lang="it-IT" sz="17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potential</a:t>
            </a:r>
            <a:r>
              <a:rPr lang="it-IT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it-IT" sz="17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eroded</a:t>
            </a:r>
            <a:r>
              <a:rPr lang="it-IT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it-IT" sz="17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arable</a:t>
            </a:r>
            <a:r>
              <a:rPr lang="it-IT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it-IT" sz="17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lands</a:t>
            </a:r>
            <a:r>
              <a:rPr lang="it-IT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it-IT" sz="17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at</a:t>
            </a:r>
            <a:r>
              <a:rPr lang="it-IT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a reg. scale (2012)</a:t>
            </a:r>
            <a:br>
              <a:rPr lang="it-IT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2. </a:t>
            </a:r>
            <a:r>
              <a:rPr lang="it-IT" sz="1700" b="1" dirty="0">
                <a:solidFill>
                  <a:schemeClr val="bg2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USPED (2012)</a:t>
            </a:r>
            <a:r>
              <a:rPr lang="it-IT" sz="17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+ </a:t>
            </a:r>
            <a:r>
              <a:rPr lang="it-IT" sz="1700" b="1" dirty="0">
                <a:solidFill>
                  <a:srgbClr val="FFC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SOM (%) </a:t>
            </a:r>
            <a:r>
              <a:rPr lang="it-IT" sz="1700" b="1" dirty="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vs</a:t>
            </a:r>
            <a:r>
              <a:rPr lang="it-IT" sz="17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it-IT" sz="1700" b="1" dirty="0">
                <a:solidFill>
                  <a:schemeClr val="bg2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USPED (2012) </a:t>
            </a:r>
            <a:r>
              <a:rPr lang="it-IT" sz="17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+ </a:t>
            </a:r>
            <a:r>
              <a:rPr lang="it-IT" sz="1700" b="1" dirty="0">
                <a:solidFill>
                  <a:srgbClr val="00CC99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CaCO3 (%)</a:t>
            </a:r>
            <a:br>
              <a:rPr lang="it-IT" sz="16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endParaRPr lang="it-IT" sz="1600" b="1" dirty="0">
              <a:solidFill>
                <a:schemeClr val="bg1"/>
              </a:solidFill>
              <a:latin typeface="Calibri" panose="020F0502020204030204" pitchFamily="34" charset="0"/>
              <a:ea typeface="Malgun Gothic" panose="020B0503020000020004" pitchFamily="34" charset="-127"/>
              <a:cs typeface="Calibri" panose="020F0502020204030204" pitchFamily="34" charset="0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8DAAD27C-B451-E843-A2F3-364BEFBBBC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588" y="2171700"/>
            <a:ext cx="4321175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D7349106-B3D4-4046-A826-A9072500A26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8738" y="2087563"/>
            <a:ext cx="3444875" cy="432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4A93DC13-1D23-B145-8F39-D460A5434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963" y="1881188"/>
            <a:ext cx="8739187" cy="4748212"/>
          </a:xfrm>
          <a:solidFill>
            <a:schemeClr val="accent4">
              <a:lumMod val="50000"/>
            </a:schemeClr>
          </a:solidFill>
          <a:ln w="12700"/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200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>
              <a:buFont typeface="Arial" panose="020B0604020202020204" pitchFamily="34" charset="0"/>
              <a:buNone/>
              <a:defRPr/>
            </a:pPr>
            <a:r>
              <a:rPr lang="it-IT" sz="1100" b="1" dirty="0">
                <a:solidFill>
                  <a:srgbClr val="FF0000"/>
                </a:solidFill>
              </a:rPr>
              <a:t>                                                                                        </a:t>
            </a:r>
            <a:endParaRPr lang="it-IT" sz="1651" b="1" dirty="0">
              <a:solidFill>
                <a:srgbClr val="C00000"/>
              </a:solidFill>
            </a:endParaRPr>
          </a:p>
          <a:p>
            <a:pPr marL="157731" indent="-157731" eaLnBrk="1" fontAlgn="auto" hangingPunct="1">
              <a:spcAft>
                <a:spcPts val="0"/>
              </a:spcAft>
              <a:defRPr/>
            </a:pPr>
            <a:endParaRPr lang="it-IT" sz="1651" dirty="0"/>
          </a:p>
          <a:p>
            <a:pPr marL="157731" indent="-157731" eaLnBrk="1" fontAlgn="auto" hangingPunct="1">
              <a:spcAft>
                <a:spcPts val="0"/>
              </a:spcAft>
              <a:defRPr/>
            </a:pPr>
            <a:endParaRPr lang="it-IT" sz="165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65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65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65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65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1100" b="1" dirty="0">
                <a:solidFill>
                  <a:srgbClr val="FF0000"/>
                </a:solidFill>
              </a:rPr>
              <a:t>                                                                        </a:t>
            </a:r>
          </a:p>
        </p:txBody>
      </p:sp>
      <p:sp>
        <p:nvSpPr>
          <p:cNvPr id="12291" name="Segnaposto numero diapositiva 3">
            <a:extLst>
              <a:ext uri="{FF2B5EF4-FFF2-40B4-BE49-F238E27FC236}">
                <a16:creationId xmlns:a16="http://schemas.microsoft.com/office/drawing/2014/main" id="{3FB09318-51EF-4446-BC32-F8E2CC8874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199" indent="-21430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29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21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12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85904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28795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71686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14578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E362874C-65A7-6B47-94D5-B1EC45D7C104}" type="slidenum">
              <a:rPr lang="it-IT" altLang="it-IT" smtClean="0">
                <a:solidFill>
                  <a:srgbClr val="455500"/>
                </a:solidFill>
                <a:latin typeface="Corbel" panose="020B0503020204020204" pitchFamily="34" charset="0"/>
              </a:rPr>
              <a:pPr>
                <a:defRPr/>
              </a:pPr>
              <a:t>24</a:t>
            </a:fld>
            <a:endParaRPr lang="it-IT" altLang="it-IT">
              <a:solidFill>
                <a:srgbClr val="455500"/>
              </a:solidFill>
              <a:latin typeface="Corbel" panose="020B0503020204020204" pitchFamily="34" charset="0"/>
            </a:endParaRPr>
          </a:p>
        </p:txBody>
      </p:sp>
      <p:sp>
        <p:nvSpPr>
          <p:cNvPr id="3" name="Segnaposto data 4">
            <a:extLst>
              <a:ext uri="{FF2B5EF4-FFF2-40B4-BE49-F238E27FC236}">
                <a16:creationId xmlns:a16="http://schemas.microsoft.com/office/drawing/2014/main" id="{00D2761D-8F13-F443-BE23-FB3BB4B2827A}"/>
              </a:ext>
            </a:extLst>
          </p:cNvPr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dirty="0" err="1"/>
              <a:t>July</a:t>
            </a:r>
            <a:r>
              <a:rPr lang="it-IT" dirty="0"/>
              <a:t> 2018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D653C70-EDCC-C846-8107-2C76549C245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b="1" dirty="0"/>
              <a:t>Antonella DIMOTTA, </a:t>
            </a:r>
            <a:r>
              <a:rPr lang="it-IT" b="1" dirty="0" err="1"/>
              <a:t>PhD</a:t>
            </a:r>
            <a:r>
              <a:rPr lang="it-IT" b="1" dirty="0"/>
              <a:t> Candidate </a:t>
            </a:r>
            <a:r>
              <a:rPr lang="it-IT" dirty="0"/>
              <a:t>– CNR-IBAM, </a:t>
            </a:r>
            <a:r>
              <a:rPr lang="it-IT" dirty="0" err="1"/>
              <a:t>Italian</a:t>
            </a:r>
            <a:r>
              <a:rPr lang="it-IT" dirty="0"/>
              <a:t> National </a:t>
            </a:r>
            <a:r>
              <a:rPr lang="it-IT" dirty="0" err="1"/>
              <a:t>Research</a:t>
            </a:r>
            <a:r>
              <a:rPr lang="it-IT" dirty="0"/>
              <a:t> </a:t>
            </a:r>
            <a:r>
              <a:rPr lang="it-IT" dirty="0" err="1"/>
              <a:t>Council</a:t>
            </a:r>
            <a:r>
              <a:rPr lang="it-IT" dirty="0"/>
              <a:t> | </a:t>
            </a:r>
            <a:r>
              <a:rPr lang="it-IT" dirty="0" err="1"/>
              <a:t>University</a:t>
            </a:r>
            <a:r>
              <a:rPr lang="it-IT" dirty="0"/>
              <a:t> of Basilicata, SAFE </a:t>
            </a:r>
            <a:r>
              <a:rPr lang="it-IT" dirty="0" err="1"/>
              <a:t>Dept</a:t>
            </a:r>
            <a:r>
              <a:rPr lang="it-IT" dirty="0"/>
              <a:t>.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1E359828-1CB1-594B-BB8A-06E850E79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963" y="200025"/>
            <a:ext cx="8666162" cy="1452563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SOIL EROSION MODELLING ON ARABLE LANDS AND SOIL TYPES IN BASILICATA, </a:t>
            </a: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SOUTHERN ITALY (</a:t>
            </a:r>
            <a:r>
              <a:rPr lang="it-IT" sz="18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Dimotta</a:t>
            </a:r>
            <a: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et al., 2017)</a:t>
            </a:r>
            <a:br>
              <a:rPr lang="it-IT" sz="17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700" b="1" dirty="0">
                <a:solidFill>
                  <a:srgbClr val="CDC80F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SOIL EROSION vs MUNICIPALITY AREA – RESULTS: </a:t>
            </a:r>
            <a:br>
              <a:rPr lang="it-IT" sz="1700" b="1" dirty="0">
                <a:solidFill>
                  <a:srgbClr val="CDC80F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7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the </a:t>
            </a:r>
            <a:r>
              <a:rPr lang="it-IT" sz="17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most</a:t>
            </a:r>
            <a:r>
              <a:rPr lang="it-IT" sz="17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it-IT" sz="17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erosion-exposed</a:t>
            </a:r>
            <a:r>
              <a:rPr lang="it-IT" sz="17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it-IT" sz="17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municipality</a:t>
            </a:r>
            <a:r>
              <a:rPr lang="it-IT" sz="17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and the </a:t>
            </a:r>
            <a:r>
              <a:rPr lang="it-IT" sz="17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less</a:t>
            </a:r>
            <a:r>
              <a:rPr lang="it-IT" sz="17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it-IT" sz="17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one</a:t>
            </a:r>
            <a:r>
              <a:rPr lang="it-IT" sz="17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…</a:t>
            </a:r>
            <a:br>
              <a:rPr lang="it-IT" sz="17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7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Let’s</a:t>
            </a:r>
            <a:r>
              <a:rPr lang="it-IT" sz="17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it-IT" sz="17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evaluate</a:t>
            </a:r>
            <a:r>
              <a:rPr lang="it-IT" sz="17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it-IT" sz="17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them</a:t>
            </a:r>
            <a:r>
              <a:rPr lang="it-IT" sz="17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!</a:t>
            </a:r>
            <a:br>
              <a:rPr lang="it-IT" sz="16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endParaRPr lang="it-IT" sz="1600" b="1" dirty="0">
              <a:solidFill>
                <a:schemeClr val="bg1"/>
              </a:solidFill>
              <a:latin typeface="Calibri" panose="020F0502020204030204" pitchFamily="34" charset="0"/>
              <a:ea typeface="Malgun Gothic" panose="020B0503020000020004" pitchFamily="34" charset="-127"/>
              <a:cs typeface="Calibri" panose="020F0502020204030204" pitchFamily="34" charset="0"/>
            </a:endParaRPr>
          </a:p>
        </p:txBody>
      </p:sp>
      <p:graphicFrame>
        <p:nvGraphicFramePr>
          <p:cNvPr id="9" name="Diagramma 8">
            <a:extLst>
              <a:ext uri="{FF2B5EF4-FFF2-40B4-BE49-F238E27FC236}">
                <a16:creationId xmlns:a16="http://schemas.microsoft.com/office/drawing/2014/main" id="{F586D204-6B9F-124D-9E4B-835217338CDC}"/>
              </a:ext>
            </a:extLst>
          </p:cNvPr>
          <p:cNvGraphicFramePr/>
          <p:nvPr/>
        </p:nvGraphicFramePr>
        <p:xfrm>
          <a:off x="322567" y="3304309"/>
          <a:ext cx="3971204" cy="1404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3256" name="Immagine 1">
            <a:extLst>
              <a:ext uri="{FF2B5EF4-FFF2-40B4-BE49-F238E27FC236}">
                <a16:creationId xmlns:a16="http://schemas.microsoft.com/office/drawing/2014/main" id="{A7691208-FAA9-DA44-A132-EBCD4F1EB82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5788" y="2182813"/>
            <a:ext cx="4421187" cy="395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Segnaposto numero diapositiva 3">
            <a:extLst>
              <a:ext uri="{FF2B5EF4-FFF2-40B4-BE49-F238E27FC236}">
                <a16:creationId xmlns:a16="http://schemas.microsoft.com/office/drawing/2014/main" id="{6679C6B5-5A2B-0B4C-AD22-C1B7DAB134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199" indent="-21430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29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21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12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85904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28795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71686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14578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C162BC19-24FC-FC45-ABE3-D616E1F1DB62}" type="slidenum">
              <a:rPr lang="it-IT" altLang="it-IT" smtClean="0">
                <a:solidFill>
                  <a:srgbClr val="455500"/>
                </a:solidFill>
                <a:latin typeface="Corbel" panose="020B0503020204020204" pitchFamily="34" charset="0"/>
              </a:rPr>
              <a:pPr>
                <a:defRPr/>
              </a:pPr>
              <a:t>25</a:t>
            </a:fld>
            <a:endParaRPr lang="it-IT" altLang="it-IT">
              <a:solidFill>
                <a:srgbClr val="455500"/>
              </a:solidFill>
              <a:latin typeface="Corbel" panose="020B0503020204020204" pitchFamily="34" charset="0"/>
            </a:endParaRPr>
          </a:p>
        </p:txBody>
      </p:sp>
      <p:sp>
        <p:nvSpPr>
          <p:cNvPr id="3" name="Segnaposto data 4">
            <a:extLst>
              <a:ext uri="{FF2B5EF4-FFF2-40B4-BE49-F238E27FC236}">
                <a16:creationId xmlns:a16="http://schemas.microsoft.com/office/drawing/2014/main" id="{75991710-405D-0F42-A995-46B99DE019B0}"/>
              </a:ext>
            </a:extLst>
          </p:cNvPr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dirty="0" err="1"/>
              <a:t>July</a:t>
            </a:r>
            <a:r>
              <a:rPr lang="it-IT" dirty="0"/>
              <a:t> 2018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7854809-3622-8C45-9461-30A66F714B1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b="1" dirty="0"/>
              <a:t>Antonella DIMOTTA, </a:t>
            </a:r>
            <a:r>
              <a:rPr lang="it-IT" b="1" dirty="0" err="1"/>
              <a:t>PhD</a:t>
            </a:r>
            <a:r>
              <a:rPr lang="it-IT" b="1" dirty="0"/>
              <a:t> Candidate </a:t>
            </a:r>
            <a:r>
              <a:rPr lang="it-IT" dirty="0"/>
              <a:t>– CNR-IBAM, </a:t>
            </a:r>
            <a:r>
              <a:rPr lang="it-IT" dirty="0" err="1"/>
              <a:t>Italian</a:t>
            </a:r>
            <a:r>
              <a:rPr lang="it-IT" dirty="0"/>
              <a:t> National </a:t>
            </a:r>
            <a:r>
              <a:rPr lang="it-IT" dirty="0" err="1"/>
              <a:t>Research</a:t>
            </a:r>
            <a:r>
              <a:rPr lang="it-IT" dirty="0"/>
              <a:t> </a:t>
            </a:r>
            <a:r>
              <a:rPr lang="it-IT" dirty="0" err="1"/>
              <a:t>Council</a:t>
            </a:r>
            <a:r>
              <a:rPr lang="it-IT" dirty="0"/>
              <a:t> | </a:t>
            </a:r>
            <a:r>
              <a:rPr lang="it-IT" dirty="0" err="1"/>
              <a:t>University</a:t>
            </a:r>
            <a:r>
              <a:rPr lang="it-IT" dirty="0"/>
              <a:t> of Basilicata, SAFE </a:t>
            </a:r>
            <a:r>
              <a:rPr lang="it-IT" dirty="0" err="1"/>
              <a:t>Dept</a:t>
            </a:r>
            <a:r>
              <a:rPr lang="it-IT" dirty="0"/>
              <a:t>.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8680363F-3F8A-F646-A558-3A94B3C65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963" y="200025"/>
            <a:ext cx="8789987" cy="1608138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SOIL EROSION MODELLING ON ARABLE LANDS AND SOIL TYPES IN BASILICATA, </a:t>
            </a: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SOUTHERN ITALY (</a:t>
            </a:r>
            <a:r>
              <a:rPr lang="it-IT" sz="18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Dimotta</a:t>
            </a:r>
            <a: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et al., 2017)</a:t>
            </a:r>
            <a:br>
              <a:rPr lang="it-IT" sz="17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INCIDENCE OF SOIL </a:t>
            </a:r>
            <a:r>
              <a:rPr lang="it-IT" sz="1700" b="1" dirty="0">
                <a:solidFill>
                  <a:srgbClr val="CDC80F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EROSION vs MUNICIPALITIES – RESULTS (</a:t>
            </a:r>
            <a:r>
              <a:rPr lang="it-IT" sz="1700" b="1" dirty="0" err="1">
                <a:solidFill>
                  <a:srgbClr val="CDC80F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incidence</a:t>
            </a:r>
            <a:r>
              <a:rPr lang="it-IT" sz="1700" b="1" dirty="0">
                <a:solidFill>
                  <a:srgbClr val="CDC80F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&gt; 40%): </a:t>
            </a:r>
            <a:br>
              <a:rPr lang="it-IT" sz="1700" b="1" dirty="0">
                <a:solidFill>
                  <a:srgbClr val="CDC80F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700" b="1" dirty="0">
                <a:solidFill>
                  <a:srgbClr val="CDC80F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7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Soil</a:t>
            </a:r>
            <a:r>
              <a:rPr lang="it-IT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it-IT" sz="17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erosion-exposed</a:t>
            </a:r>
            <a:r>
              <a:rPr lang="it-IT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it-IT" sz="17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areas</a:t>
            </a:r>
            <a:r>
              <a:rPr lang="it-IT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in </a:t>
            </a:r>
            <a:r>
              <a:rPr lang="it-IT" sz="17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municipalities</a:t>
            </a:r>
            <a:r>
              <a:rPr lang="it-IT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with &gt; 80%: </a:t>
            </a:r>
            <a:r>
              <a:rPr lang="it-IT" sz="17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BANZI</a:t>
            </a:r>
            <a:r>
              <a:rPr lang="it-IT" sz="1700" b="1" dirty="0">
                <a:solidFill>
                  <a:srgbClr val="99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(82%) </a:t>
            </a:r>
            <a:r>
              <a:rPr lang="it-IT" sz="17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&amp; MASCHITO </a:t>
            </a:r>
            <a:r>
              <a:rPr lang="it-IT" sz="1700" b="1" dirty="0">
                <a:solidFill>
                  <a:srgbClr val="9900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(81%)</a:t>
            </a:r>
            <a:br>
              <a:rPr lang="it-IT" sz="16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endParaRPr lang="it-IT" sz="1600" b="1" dirty="0">
              <a:solidFill>
                <a:schemeClr val="bg1"/>
              </a:solidFill>
              <a:latin typeface="Calibri" panose="020F0502020204030204" pitchFamily="34" charset="0"/>
              <a:ea typeface="Malgun Gothic" panose="020B0503020000020004" pitchFamily="34" charset="-127"/>
              <a:cs typeface="Calibri" panose="020F0502020204030204" pitchFamily="34" charset="0"/>
            </a:endParaRPr>
          </a:p>
        </p:txBody>
      </p:sp>
      <p:pic>
        <p:nvPicPr>
          <p:cNvPr id="55302" name="Immagine 7">
            <a:extLst>
              <a:ext uri="{FF2B5EF4-FFF2-40B4-BE49-F238E27FC236}">
                <a16:creationId xmlns:a16="http://schemas.microsoft.com/office/drawing/2014/main" id="{53938E74-C884-C34F-8172-84BB36F355B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963" y="2233613"/>
            <a:ext cx="8789987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9C2FA472-0F3D-B843-B576-8661D00FC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963" y="1881188"/>
            <a:ext cx="8739187" cy="4748212"/>
          </a:xfrm>
          <a:solidFill>
            <a:schemeClr val="accent4">
              <a:lumMod val="50000"/>
            </a:schemeClr>
          </a:solidFill>
          <a:ln w="12700"/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200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>
              <a:buFont typeface="Arial" panose="020B0604020202020204" pitchFamily="34" charset="0"/>
              <a:buNone/>
              <a:defRPr/>
            </a:pPr>
            <a:r>
              <a:rPr lang="it-IT" sz="1100" b="1" dirty="0">
                <a:solidFill>
                  <a:srgbClr val="FF0000"/>
                </a:solidFill>
              </a:rPr>
              <a:t>                                                                                        </a:t>
            </a:r>
            <a:endParaRPr lang="it-IT" sz="1651" b="1" dirty="0">
              <a:solidFill>
                <a:srgbClr val="C00000"/>
              </a:solidFill>
            </a:endParaRPr>
          </a:p>
          <a:p>
            <a:pPr marL="157731" indent="-157731" eaLnBrk="1" fontAlgn="auto" hangingPunct="1">
              <a:spcAft>
                <a:spcPts val="0"/>
              </a:spcAft>
              <a:defRPr/>
            </a:pPr>
            <a:endParaRPr lang="it-IT" sz="1651" dirty="0"/>
          </a:p>
          <a:p>
            <a:pPr marL="157731" indent="-157731" eaLnBrk="1" fontAlgn="auto" hangingPunct="1">
              <a:spcAft>
                <a:spcPts val="0"/>
              </a:spcAft>
              <a:defRPr/>
            </a:pPr>
            <a:endParaRPr lang="it-IT" sz="165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65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65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65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65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1100" b="1" dirty="0">
                <a:solidFill>
                  <a:srgbClr val="FF0000"/>
                </a:solidFill>
              </a:rPr>
              <a:t>                                                                        </a:t>
            </a:r>
          </a:p>
        </p:txBody>
      </p:sp>
      <p:sp>
        <p:nvSpPr>
          <p:cNvPr id="12291" name="Segnaposto numero diapositiva 3">
            <a:extLst>
              <a:ext uri="{FF2B5EF4-FFF2-40B4-BE49-F238E27FC236}">
                <a16:creationId xmlns:a16="http://schemas.microsoft.com/office/drawing/2014/main" id="{02D4653D-2E54-6C43-86D6-F0D834A183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199" indent="-21430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29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21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12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85904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28795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71686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14578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C08F3DAF-4C99-B24D-9E68-51ECAF03E621}" type="slidenum">
              <a:rPr lang="it-IT" altLang="it-IT" smtClean="0">
                <a:solidFill>
                  <a:srgbClr val="455500"/>
                </a:solidFill>
                <a:latin typeface="Corbel" panose="020B0503020204020204" pitchFamily="34" charset="0"/>
              </a:rPr>
              <a:pPr>
                <a:defRPr/>
              </a:pPr>
              <a:t>26</a:t>
            </a:fld>
            <a:endParaRPr lang="it-IT" altLang="it-IT">
              <a:solidFill>
                <a:srgbClr val="455500"/>
              </a:solidFill>
              <a:latin typeface="Corbel" panose="020B0503020204020204" pitchFamily="34" charset="0"/>
            </a:endParaRPr>
          </a:p>
        </p:txBody>
      </p:sp>
      <p:sp>
        <p:nvSpPr>
          <p:cNvPr id="3" name="Segnaposto data 4">
            <a:extLst>
              <a:ext uri="{FF2B5EF4-FFF2-40B4-BE49-F238E27FC236}">
                <a16:creationId xmlns:a16="http://schemas.microsoft.com/office/drawing/2014/main" id="{274E0DE2-BE91-1740-9224-86A7C3413697}"/>
              </a:ext>
            </a:extLst>
          </p:cNvPr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dirty="0" err="1"/>
              <a:t>July</a:t>
            </a:r>
            <a:r>
              <a:rPr lang="it-IT" dirty="0"/>
              <a:t> 2018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32EDE94-B01C-CF4C-A059-67F60F20E1A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b="1" dirty="0"/>
              <a:t>Antonella DIMOTTA, </a:t>
            </a:r>
            <a:r>
              <a:rPr lang="it-IT" b="1" dirty="0" err="1"/>
              <a:t>PhD</a:t>
            </a:r>
            <a:r>
              <a:rPr lang="it-IT" b="1" dirty="0"/>
              <a:t> Candidate </a:t>
            </a:r>
            <a:r>
              <a:rPr lang="it-IT" dirty="0"/>
              <a:t>– CNR-IBAM, </a:t>
            </a:r>
            <a:r>
              <a:rPr lang="it-IT" dirty="0" err="1"/>
              <a:t>Italian</a:t>
            </a:r>
            <a:r>
              <a:rPr lang="it-IT" dirty="0"/>
              <a:t> National </a:t>
            </a:r>
            <a:r>
              <a:rPr lang="it-IT" dirty="0" err="1"/>
              <a:t>Research</a:t>
            </a:r>
            <a:r>
              <a:rPr lang="it-IT" dirty="0"/>
              <a:t> </a:t>
            </a:r>
            <a:r>
              <a:rPr lang="it-IT" dirty="0" err="1"/>
              <a:t>Council</a:t>
            </a:r>
            <a:r>
              <a:rPr lang="it-IT" dirty="0"/>
              <a:t> | </a:t>
            </a:r>
            <a:r>
              <a:rPr lang="it-IT" dirty="0" err="1"/>
              <a:t>University</a:t>
            </a:r>
            <a:r>
              <a:rPr lang="it-IT" dirty="0"/>
              <a:t> of Basilicata, SAFE </a:t>
            </a:r>
            <a:r>
              <a:rPr lang="it-IT" dirty="0" err="1"/>
              <a:t>Dept</a:t>
            </a:r>
            <a:r>
              <a:rPr lang="it-IT" dirty="0"/>
              <a:t>.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1FF51F90-69CE-E144-968A-C6E9F0713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963" y="96838"/>
            <a:ext cx="8666162" cy="1555750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SOIL EROSION MODELLING ON ARABLE LANDS AND SOIL TYPES IN BASILICATA, </a:t>
            </a: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SOUTHERN ITALY (</a:t>
            </a:r>
            <a:r>
              <a:rPr lang="it-IT" sz="18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Dimotta</a:t>
            </a:r>
            <a: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et al., 2017)</a:t>
            </a:r>
            <a:br>
              <a:rPr lang="it-IT" sz="17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700" b="1" dirty="0">
                <a:solidFill>
                  <a:srgbClr val="CDC80F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DISCUSSION &amp; FINAL REMARKS: </a:t>
            </a:r>
            <a:br>
              <a:rPr lang="it-IT" sz="1700" b="1" dirty="0">
                <a:solidFill>
                  <a:srgbClr val="CDC80F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700" b="1" dirty="0">
                <a:solidFill>
                  <a:srgbClr val="CDC80F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THEORY FOR SUSTAINABLE MITIGATION STRATEGY: SOIL RESILIENCE APPROACH</a:t>
            </a:r>
            <a:br>
              <a:rPr lang="it-IT" sz="1700" b="1" dirty="0">
                <a:solidFill>
                  <a:srgbClr val="CDC80F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6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endParaRPr lang="it-IT" sz="1600" b="1" dirty="0">
              <a:solidFill>
                <a:schemeClr val="bg1"/>
              </a:solidFill>
              <a:latin typeface="Calibri" panose="020F0502020204030204" pitchFamily="34" charset="0"/>
              <a:ea typeface="Malgun Gothic" panose="020B0503020000020004" pitchFamily="34" charset="-127"/>
              <a:cs typeface="Calibri" panose="020F0502020204030204" pitchFamily="34" charset="0"/>
            </a:endParaRPr>
          </a:p>
        </p:txBody>
      </p:sp>
      <p:pic>
        <p:nvPicPr>
          <p:cNvPr id="57351" name="Immagine 3">
            <a:extLst>
              <a:ext uri="{FF2B5EF4-FFF2-40B4-BE49-F238E27FC236}">
                <a16:creationId xmlns:a16="http://schemas.microsoft.com/office/drawing/2014/main" id="{F18D8274-B907-1746-A580-7F84308A667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975" y="1754188"/>
            <a:ext cx="2408238" cy="26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2" name="Immagine 7">
            <a:extLst>
              <a:ext uri="{FF2B5EF4-FFF2-40B4-BE49-F238E27FC236}">
                <a16:creationId xmlns:a16="http://schemas.microsoft.com/office/drawing/2014/main" id="{E816F765-4C37-CF4F-89EB-088907ED9A7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6225" y="3409950"/>
            <a:ext cx="3908425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3" name="Immagine 10">
            <a:extLst>
              <a:ext uri="{FF2B5EF4-FFF2-40B4-BE49-F238E27FC236}">
                <a16:creationId xmlns:a16="http://schemas.microsoft.com/office/drawing/2014/main" id="{F73C6761-FB8C-734D-8E8D-A0EDD479DF1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4357688"/>
            <a:ext cx="3635375" cy="227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reccia circolare in giù 11">
            <a:extLst>
              <a:ext uri="{FF2B5EF4-FFF2-40B4-BE49-F238E27FC236}">
                <a16:creationId xmlns:a16="http://schemas.microsoft.com/office/drawing/2014/main" id="{BBEFA423-8F43-754A-B887-AA058C8A5227}"/>
              </a:ext>
            </a:extLst>
          </p:cNvPr>
          <p:cNvSpPr/>
          <p:nvPr/>
        </p:nvSpPr>
        <p:spPr>
          <a:xfrm rot="1064678">
            <a:off x="2652713" y="2311400"/>
            <a:ext cx="1798637" cy="696913"/>
          </a:xfrm>
          <a:prstGeom prst="curvedDown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14" name="Freccia circolare in su 13">
            <a:extLst>
              <a:ext uri="{FF2B5EF4-FFF2-40B4-BE49-F238E27FC236}">
                <a16:creationId xmlns:a16="http://schemas.microsoft.com/office/drawing/2014/main" id="{DA3140DB-6487-2145-8CD9-C91A32574208}"/>
              </a:ext>
            </a:extLst>
          </p:cNvPr>
          <p:cNvSpPr/>
          <p:nvPr/>
        </p:nvSpPr>
        <p:spPr>
          <a:xfrm rot="1829836">
            <a:off x="4625975" y="5483225"/>
            <a:ext cx="1984375" cy="731838"/>
          </a:xfrm>
          <a:prstGeom prst="curvedUp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51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7076E3F8-D554-654D-89FE-950667D0B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588" y="4678363"/>
            <a:ext cx="5449887" cy="105727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APPLIED GEOMORPHOLOGY </a:t>
            </a:r>
            <a:br>
              <a:rPr lang="it-IT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 </a:t>
            </a:r>
            <a:br>
              <a:rPr lang="it-IT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CLIMATOLOGY: </a:t>
            </a:r>
            <a:b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3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Let’s</a:t>
            </a:r>
            <a:r>
              <a:rPr lang="it-IT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</a:t>
            </a:r>
            <a:r>
              <a:rPr lang="it-IT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it-IT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happens</a:t>
            </a:r>
            <a:r>
              <a:rPr lang="it-IT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between</a:t>
            </a:r>
            <a:r>
              <a:rPr lang="it-IT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soil</a:t>
            </a:r>
            <a:r>
              <a:rPr lang="it-IT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erosion</a:t>
            </a:r>
            <a:r>
              <a:rPr lang="it-IT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it-IT" sz="3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climatic</a:t>
            </a:r>
            <a:r>
              <a:rPr lang="it-IT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trends from 1926 t0 2025 </a:t>
            </a:r>
            <a:r>
              <a:rPr lang="it-IT" sz="3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</a:t>
            </a:r>
            <a:r>
              <a:rPr lang="it-IT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global scale</a:t>
            </a:r>
            <a:br>
              <a:rPr lang="it-IT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it-IT" sz="27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Dimotta</a:t>
            </a:r>
            <a:r>
              <a:rPr lang="it-IT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al., 2018) </a:t>
            </a:r>
            <a:br>
              <a:rPr lang="it-IT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r>
              <a:rPr lang="it-IT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r>
              <a:rPr lang="it-IT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submission</a:t>
            </a:r>
            <a:r>
              <a:rPr lang="it-IT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</a:p>
        </p:txBody>
      </p:sp>
    </p:spTree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0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Segnaposto numero diapositiva 3">
            <a:extLst>
              <a:ext uri="{FF2B5EF4-FFF2-40B4-BE49-F238E27FC236}">
                <a16:creationId xmlns:a16="http://schemas.microsoft.com/office/drawing/2014/main" id="{4898F551-F509-8D44-8CED-67C43C31C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solidFill>
            <a:schemeClr val="accent5">
              <a:lumMod val="20000"/>
              <a:lumOff val="80000"/>
            </a:schemeClr>
          </a:solidFill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199" indent="-21430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29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21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12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85904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28795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71686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14578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B372943E-5580-6D4F-ABF2-D6494360FC30}" type="slidenum">
              <a:rPr lang="it-IT" altLang="it-IT" smtClean="0">
                <a:solidFill>
                  <a:srgbClr val="455500"/>
                </a:solidFill>
                <a:latin typeface="Corbel" panose="020B0503020204020204" pitchFamily="34" charset="0"/>
              </a:rPr>
              <a:pPr>
                <a:defRPr/>
              </a:pPr>
              <a:t>28</a:t>
            </a:fld>
            <a:endParaRPr lang="it-IT" altLang="it-IT" dirty="0">
              <a:solidFill>
                <a:srgbClr val="455500"/>
              </a:solidFill>
              <a:latin typeface="Corbel" panose="020B0503020204020204" pitchFamily="34" charset="0"/>
            </a:endParaRPr>
          </a:p>
        </p:txBody>
      </p:sp>
      <p:sp>
        <p:nvSpPr>
          <p:cNvPr id="3" name="Segnaposto data 4">
            <a:extLst>
              <a:ext uri="{FF2B5EF4-FFF2-40B4-BE49-F238E27FC236}">
                <a16:creationId xmlns:a16="http://schemas.microsoft.com/office/drawing/2014/main" id="{3EEF1CFB-084B-F74A-9E3E-6B69A94D55F5}"/>
              </a:ext>
            </a:extLst>
          </p:cNvPr>
          <p:cNvSpPr>
            <a:spLocks noGrp="1"/>
          </p:cNvSpPr>
          <p:nvPr>
            <p:ph type="dt" sz="quarter" idx="11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it-IT" dirty="0" err="1"/>
              <a:t>July</a:t>
            </a:r>
            <a:r>
              <a:rPr lang="it-IT" dirty="0"/>
              <a:t> 2018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59ABE85-5203-9548-98D0-A92EDF9B713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b="1" dirty="0"/>
              <a:t>Antonella DIMOTTA, </a:t>
            </a:r>
            <a:r>
              <a:rPr lang="it-IT" b="1" dirty="0" err="1"/>
              <a:t>PhD</a:t>
            </a:r>
            <a:r>
              <a:rPr lang="it-IT" b="1" dirty="0"/>
              <a:t> Candidate </a:t>
            </a:r>
            <a:r>
              <a:rPr lang="it-IT" dirty="0"/>
              <a:t>– CNR-IBAM, </a:t>
            </a:r>
            <a:r>
              <a:rPr lang="it-IT" dirty="0" err="1"/>
              <a:t>Italian</a:t>
            </a:r>
            <a:r>
              <a:rPr lang="it-IT" dirty="0"/>
              <a:t> National </a:t>
            </a:r>
            <a:r>
              <a:rPr lang="it-IT" dirty="0" err="1"/>
              <a:t>Research</a:t>
            </a:r>
            <a:r>
              <a:rPr lang="it-IT" dirty="0"/>
              <a:t> </a:t>
            </a:r>
            <a:r>
              <a:rPr lang="it-IT" dirty="0" err="1"/>
              <a:t>Council</a:t>
            </a:r>
            <a:r>
              <a:rPr lang="it-IT" dirty="0"/>
              <a:t> | </a:t>
            </a:r>
            <a:r>
              <a:rPr lang="it-IT" dirty="0" err="1"/>
              <a:t>University</a:t>
            </a:r>
            <a:r>
              <a:rPr lang="it-IT" dirty="0"/>
              <a:t> of Basilicata, SAFE </a:t>
            </a:r>
            <a:r>
              <a:rPr lang="it-IT" dirty="0" err="1"/>
              <a:t>Dept</a:t>
            </a:r>
            <a:r>
              <a:rPr lang="it-IT" dirty="0"/>
              <a:t>.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846FE75F-A885-344A-BC56-62FD0930A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975" y="93663"/>
            <a:ext cx="8570913" cy="1471612"/>
          </a:xfrm>
          <a:solidFill>
            <a:schemeClr val="accent5">
              <a:lumMod val="50000"/>
            </a:schemeClr>
          </a:solidFill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GLOBAL SOIL EROSION MODELS vs GLOBAL CLIMATE SCENARIOS FROM 1926 TO 2025: </a:t>
            </a:r>
            <a:b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A CRITICAL REVIEW (</a:t>
            </a:r>
            <a:r>
              <a:rPr lang="it-IT" sz="1800" b="1" dirty="0" err="1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Dimotta</a:t>
            </a:r>
            <a: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et al., 2018 - in </a:t>
            </a:r>
            <a:r>
              <a:rPr lang="it-IT" sz="1800" b="1" i="1" dirty="0" err="1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peer-review</a:t>
            </a:r>
            <a: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)</a:t>
            </a:r>
            <a:b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7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7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GLOBAL DISTRIBUTION OF SOIL EROSION MODELS (</a:t>
            </a:r>
            <a:r>
              <a:rPr lang="it-IT" sz="17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SEMs</a:t>
            </a:r>
            <a:r>
              <a:rPr lang="it-IT" sz="17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) DEVELOPMENT from 1936 to 2016 </a:t>
            </a:r>
            <a:br>
              <a:rPr lang="it-IT" sz="17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7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141 Total </a:t>
            </a:r>
            <a:r>
              <a:rPr lang="it-IT" sz="17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SEMs</a:t>
            </a:r>
            <a:r>
              <a:rPr lang="it-IT" sz="17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it-IT" sz="17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developed</a:t>
            </a:r>
            <a:r>
              <a:rPr lang="it-IT" sz="17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over time</a:t>
            </a:r>
            <a:br>
              <a:rPr lang="it-IT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endParaRPr lang="it-IT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34" charset="-127"/>
              <a:cs typeface="Calibri" panose="020F0502020204030204" pitchFamily="34" charset="0"/>
            </a:endParaRPr>
          </a:p>
        </p:txBody>
      </p:sp>
      <p:graphicFrame>
        <p:nvGraphicFramePr>
          <p:cNvPr id="10" name="Segnaposto contenuto 9">
            <a:extLst>
              <a:ext uri="{FF2B5EF4-FFF2-40B4-BE49-F238E27FC236}">
                <a16:creationId xmlns:a16="http://schemas.microsoft.com/office/drawing/2014/main" id="{3FD7BFEC-ECFF-CF48-8D6C-36961C1F24B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15963" y="1720633"/>
          <a:ext cx="7587961" cy="4621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0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Segnaposto numero diapositiva 3">
            <a:extLst>
              <a:ext uri="{FF2B5EF4-FFF2-40B4-BE49-F238E27FC236}">
                <a16:creationId xmlns:a16="http://schemas.microsoft.com/office/drawing/2014/main" id="{97E0AEB4-A75B-D446-BF97-B2EE1240DE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solidFill>
            <a:schemeClr val="accent5">
              <a:lumMod val="20000"/>
              <a:lumOff val="80000"/>
            </a:schemeClr>
          </a:solidFill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199" indent="-21430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29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21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12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85904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28795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71686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14578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1262D5B5-41FB-A945-BCD5-27B78F08688C}" type="slidenum">
              <a:rPr lang="it-IT" altLang="it-IT" smtClean="0">
                <a:solidFill>
                  <a:srgbClr val="455500"/>
                </a:solidFill>
                <a:latin typeface="Corbel" panose="020B0503020204020204" pitchFamily="34" charset="0"/>
              </a:rPr>
              <a:pPr>
                <a:defRPr/>
              </a:pPr>
              <a:t>29</a:t>
            </a:fld>
            <a:endParaRPr lang="it-IT" altLang="it-IT" dirty="0">
              <a:solidFill>
                <a:srgbClr val="455500"/>
              </a:solidFill>
              <a:latin typeface="Corbel" panose="020B0503020204020204" pitchFamily="34" charset="0"/>
            </a:endParaRPr>
          </a:p>
        </p:txBody>
      </p:sp>
      <p:sp>
        <p:nvSpPr>
          <p:cNvPr id="3" name="Segnaposto data 4">
            <a:extLst>
              <a:ext uri="{FF2B5EF4-FFF2-40B4-BE49-F238E27FC236}">
                <a16:creationId xmlns:a16="http://schemas.microsoft.com/office/drawing/2014/main" id="{0BE9CEDF-B963-4B47-80CE-CF49209A6816}"/>
              </a:ext>
            </a:extLst>
          </p:cNvPr>
          <p:cNvSpPr>
            <a:spLocks noGrp="1"/>
          </p:cNvSpPr>
          <p:nvPr>
            <p:ph type="dt" sz="quarter" idx="11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it-IT" dirty="0" err="1"/>
              <a:t>July</a:t>
            </a:r>
            <a:r>
              <a:rPr lang="it-IT" dirty="0"/>
              <a:t> 2018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ACA4C17-E1D1-BA4D-8C5F-9EC947D3227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b="1" dirty="0"/>
              <a:t>Antonella DIMOTTA, </a:t>
            </a:r>
            <a:r>
              <a:rPr lang="it-IT" b="1" dirty="0" err="1"/>
              <a:t>PhD</a:t>
            </a:r>
            <a:r>
              <a:rPr lang="it-IT" b="1" dirty="0"/>
              <a:t> Candidate </a:t>
            </a:r>
            <a:r>
              <a:rPr lang="it-IT" dirty="0"/>
              <a:t>– CNR-IBAM, </a:t>
            </a:r>
            <a:r>
              <a:rPr lang="it-IT" dirty="0" err="1"/>
              <a:t>Italian</a:t>
            </a:r>
            <a:r>
              <a:rPr lang="it-IT" dirty="0"/>
              <a:t> National </a:t>
            </a:r>
            <a:r>
              <a:rPr lang="it-IT" dirty="0" err="1"/>
              <a:t>Research</a:t>
            </a:r>
            <a:r>
              <a:rPr lang="it-IT" dirty="0"/>
              <a:t> </a:t>
            </a:r>
            <a:r>
              <a:rPr lang="it-IT" dirty="0" err="1"/>
              <a:t>Council</a:t>
            </a:r>
            <a:r>
              <a:rPr lang="it-IT" dirty="0"/>
              <a:t> | </a:t>
            </a:r>
            <a:r>
              <a:rPr lang="it-IT" dirty="0" err="1"/>
              <a:t>University</a:t>
            </a:r>
            <a:r>
              <a:rPr lang="it-IT" dirty="0"/>
              <a:t> of Basilicata, SAFE </a:t>
            </a:r>
            <a:r>
              <a:rPr lang="it-IT" dirty="0" err="1"/>
              <a:t>Dept</a:t>
            </a:r>
            <a:r>
              <a:rPr lang="it-IT" dirty="0"/>
              <a:t>.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4BEF4A0A-2B1D-6343-96AF-83D3B8745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975" y="93663"/>
            <a:ext cx="8570913" cy="1471612"/>
          </a:xfrm>
          <a:solidFill>
            <a:schemeClr val="accent5">
              <a:lumMod val="50000"/>
            </a:schemeClr>
          </a:solidFill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GLOBAL SOIL EROSION MODELS vs GLOBAL CLIMATE SCENARIOS FROM 1926 TO 2025: </a:t>
            </a:r>
            <a:b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A CRITICAL REVIEW (</a:t>
            </a:r>
            <a:r>
              <a:rPr lang="it-IT" sz="1800" b="1" dirty="0" err="1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Dimotta</a:t>
            </a:r>
            <a: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et al., 2018 - in </a:t>
            </a:r>
            <a:r>
              <a:rPr lang="it-IT" sz="1800" b="1" i="1" dirty="0" err="1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peer-review</a:t>
            </a:r>
            <a: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)</a:t>
            </a:r>
            <a:b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7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7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GLOBAL DISTRIBUTION OF SOIL EROSION MODELS (</a:t>
            </a:r>
            <a:r>
              <a:rPr lang="it-IT" sz="17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SEMs</a:t>
            </a:r>
            <a:r>
              <a:rPr lang="it-IT" sz="17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) DEVELOPMENT from 1936 to 2016 </a:t>
            </a:r>
            <a:br>
              <a:rPr lang="it-IT" sz="17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7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141 Total </a:t>
            </a:r>
            <a:r>
              <a:rPr lang="it-IT" sz="17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SEMs</a:t>
            </a:r>
            <a:r>
              <a:rPr lang="it-IT" sz="17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it-IT" sz="17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developed</a:t>
            </a:r>
            <a:r>
              <a:rPr lang="it-IT" sz="17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over time</a:t>
            </a:r>
            <a:br>
              <a:rPr lang="it-IT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endParaRPr lang="it-IT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34" charset="-127"/>
              <a:cs typeface="Calibri" panose="020F0502020204030204" pitchFamily="34" charset="0"/>
            </a:endParaRPr>
          </a:p>
        </p:txBody>
      </p:sp>
      <p:pic>
        <p:nvPicPr>
          <p:cNvPr id="63494" name="Segnaposto contenuto 1">
            <a:extLst>
              <a:ext uri="{FF2B5EF4-FFF2-40B4-BE49-F238E27FC236}">
                <a16:creationId xmlns:a16="http://schemas.microsoft.com/office/drawing/2014/main" id="{CE132735-7B3D-5B40-BBEA-B399B10BAF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6413" y="1890713"/>
            <a:ext cx="8174037" cy="4021137"/>
          </a:xfrm>
        </p:spPr>
      </p:pic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72B1C17D-AFE5-DE4A-A5B3-6560BFF4E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8413" y="4033838"/>
            <a:ext cx="5449887" cy="105727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APPLIED GEOMORPHOLOGY: </a:t>
            </a:r>
            <a:b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</a:t>
            </a: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does</a:t>
            </a: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</a:t>
            </a: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work for </a:t>
            </a:r>
            <a:r>
              <a:rPr lang="it-IT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soil</a:t>
            </a: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erosion</a:t>
            </a: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the Basilicata </a:t>
            </a:r>
            <a:r>
              <a:rPr lang="it-IT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region</a:t>
            </a: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</p:spTree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0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Segnaposto numero diapositiva 3">
            <a:extLst>
              <a:ext uri="{FF2B5EF4-FFF2-40B4-BE49-F238E27FC236}">
                <a16:creationId xmlns:a16="http://schemas.microsoft.com/office/drawing/2014/main" id="{7412CB8F-49D0-7A46-AB00-1F02004A45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solidFill>
            <a:schemeClr val="accent5">
              <a:lumMod val="20000"/>
              <a:lumOff val="80000"/>
            </a:schemeClr>
          </a:solidFill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199" indent="-21430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29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21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12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85904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28795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71686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14578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5C363B76-9B13-6B4A-A6F8-D3F2F038889F}" type="slidenum">
              <a:rPr lang="it-IT" altLang="it-IT" smtClean="0">
                <a:solidFill>
                  <a:srgbClr val="455500"/>
                </a:solidFill>
                <a:latin typeface="Corbel" panose="020B0503020204020204" pitchFamily="34" charset="0"/>
              </a:rPr>
              <a:pPr>
                <a:defRPr/>
              </a:pPr>
              <a:t>30</a:t>
            </a:fld>
            <a:endParaRPr lang="it-IT" altLang="it-IT" dirty="0">
              <a:solidFill>
                <a:srgbClr val="455500"/>
              </a:solidFill>
              <a:latin typeface="Corbel" panose="020B0503020204020204" pitchFamily="34" charset="0"/>
            </a:endParaRPr>
          </a:p>
        </p:txBody>
      </p:sp>
      <p:sp>
        <p:nvSpPr>
          <p:cNvPr id="3" name="Segnaposto data 4">
            <a:extLst>
              <a:ext uri="{FF2B5EF4-FFF2-40B4-BE49-F238E27FC236}">
                <a16:creationId xmlns:a16="http://schemas.microsoft.com/office/drawing/2014/main" id="{F953B0F6-F718-804B-BB55-86205B11C969}"/>
              </a:ext>
            </a:extLst>
          </p:cNvPr>
          <p:cNvSpPr>
            <a:spLocks noGrp="1"/>
          </p:cNvSpPr>
          <p:nvPr>
            <p:ph type="dt" sz="quarter" idx="11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it-IT" dirty="0" err="1"/>
              <a:t>July</a:t>
            </a:r>
            <a:r>
              <a:rPr lang="it-IT" dirty="0"/>
              <a:t> 2018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F8A2E1E-3AFF-4840-8A57-03E9999E916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b="1" dirty="0"/>
              <a:t>Antonella DIMOTTA, </a:t>
            </a:r>
            <a:r>
              <a:rPr lang="it-IT" b="1" dirty="0" err="1"/>
              <a:t>PhD</a:t>
            </a:r>
            <a:r>
              <a:rPr lang="it-IT" b="1" dirty="0"/>
              <a:t> Candidate </a:t>
            </a:r>
            <a:r>
              <a:rPr lang="it-IT" dirty="0"/>
              <a:t>– CNR-IBAM, </a:t>
            </a:r>
            <a:r>
              <a:rPr lang="it-IT" dirty="0" err="1"/>
              <a:t>Italian</a:t>
            </a:r>
            <a:r>
              <a:rPr lang="it-IT" dirty="0"/>
              <a:t> National </a:t>
            </a:r>
            <a:r>
              <a:rPr lang="it-IT" dirty="0" err="1"/>
              <a:t>Research</a:t>
            </a:r>
            <a:r>
              <a:rPr lang="it-IT" dirty="0"/>
              <a:t> </a:t>
            </a:r>
            <a:r>
              <a:rPr lang="it-IT" dirty="0" err="1"/>
              <a:t>Council</a:t>
            </a:r>
            <a:r>
              <a:rPr lang="it-IT" dirty="0"/>
              <a:t> | </a:t>
            </a:r>
            <a:r>
              <a:rPr lang="it-IT" dirty="0" err="1"/>
              <a:t>University</a:t>
            </a:r>
            <a:r>
              <a:rPr lang="it-IT" dirty="0"/>
              <a:t> of Basilicata, SAFE </a:t>
            </a:r>
            <a:r>
              <a:rPr lang="it-IT" dirty="0" err="1"/>
              <a:t>Dept</a:t>
            </a:r>
            <a:r>
              <a:rPr lang="it-IT" dirty="0"/>
              <a:t>.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22785ED3-8808-A442-9A66-57B46FA46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975" y="93663"/>
            <a:ext cx="8570913" cy="1471612"/>
          </a:xfrm>
          <a:solidFill>
            <a:schemeClr val="accent5">
              <a:lumMod val="50000"/>
            </a:schemeClr>
          </a:solidFill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GLOBAL SOIL EROSION MODELS vs GLOBAL CLIMATE SCENARIOS FROM 1926 TO 2025: </a:t>
            </a:r>
            <a:b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A CRITICAL REVIEW (</a:t>
            </a:r>
            <a:r>
              <a:rPr lang="it-IT" sz="1800" b="1" dirty="0" err="1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Dimotta</a:t>
            </a:r>
            <a: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et al., 2018 - in </a:t>
            </a:r>
            <a:r>
              <a:rPr lang="it-IT" sz="1800" b="1" i="1" dirty="0" err="1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peer-review</a:t>
            </a:r>
            <a: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)</a:t>
            </a:r>
            <a:b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7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7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SOIL EROSION MODELS (</a:t>
            </a:r>
            <a:r>
              <a:rPr lang="it-IT" sz="17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SEMs</a:t>
            </a:r>
            <a:r>
              <a:rPr lang="it-IT" sz="17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) from 1930s to 2016 </a:t>
            </a:r>
            <a:br>
              <a:rPr lang="it-IT" sz="17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7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Percentage</a:t>
            </a:r>
            <a:r>
              <a:rPr lang="it-IT" sz="17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of the global </a:t>
            </a:r>
            <a:r>
              <a:rPr lang="it-IT" sz="17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distribution</a:t>
            </a:r>
            <a:r>
              <a:rPr lang="it-IT" sz="17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of the </a:t>
            </a:r>
            <a:r>
              <a:rPr lang="it-IT" sz="17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developed</a:t>
            </a:r>
            <a:r>
              <a:rPr lang="it-IT" sz="17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it-IT" sz="17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SEMs</a:t>
            </a:r>
            <a:r>
              <a:rPr lang="it-IT" sz="17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it-IT" sz="17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typologies</a:t>
            </a:r>
            <a:r>
              <a:rPr lang="it-IT" sz="17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in the </a:t>
            </a:r>
            <a:r>
              <a:rPr lang="it-IT" sz="17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five</a:t>
            </a:r>
            <a:r>
              <a:rPr lang="it-IT" sz="17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it-IT" sz="17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continents</a:t>
            </a:r>
            <a:r>
              <a:rPr lang="it-IT" sz="17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br>
              <a:rPr lang="it-IT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endParaRPr lang="it-IT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34" charset="-127"/>
              <a:cs typeface="Calibri" panose="020F0502020204030204" pitchFamily="34" charset="0"/>
            </a:endParaRPr>
          </a:p>
        </p:txBody>
      </p:sp>
      <p:pic>
        <p:nvPicPr>
          <p:cNvPr id="65542" name="Segnaposto contenuto 4">
            <a:extLst>
              <a:ext uri="{FF2B5EF4-FFF2-40B4-BE49-F238E27FC236}">
                <a16:creationId xmlns:a16="http://schemas.microsoft.com/office/drawing/2014/main" id="{9C6CEECF-4EFB-6D4D-9202-897149E7C4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58900" y="2479675"/>
            <a:ext cx="6469063" cy="2447925"/>
          </a:xfrm>
        </p:spPr>
      </p:pic>
      <p:sp>
        <p:nvSpPr>
          <p:cNvPr id="7" name="Ovale 6">
            <a:extLst>
              <a:ext uri="{FF2B5EF4-FFF2-40B4-BE49-F238E27FC236}">
                <a16:creationId xmlns:a16="http://schemas.microsoft.com/office/drawing/2014/main" id="{440E584B-A032-9748-89BA-0EFEC4A212ED}"/>
              </a:ext>
            </a:extLst>
          </p:cNvPr>
          <p:cNvSpPr/>
          <p:nvPr/>
        </p:nvSpPr>
        <p:spPr>
          <a:xfrm>
            <a:off x="5529263" y="2919413"/>
            <a:ext cx="933450" cy="5048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id="{27B8A33F-1E69-114B-AE1B-8579F1439F46}"/>
              </a:ext>
            </a:extLst>
          </p:cNvPr>
          <p:cNvSpPr/>
          <p:nvPr/>
        </p:nvSpPr>
        <p:spPr>
          <a:xfrm>
            <a:off x="3219450" y="4537075"/>
            <a:ext cx="933450" cy="390525"/>
          </a:xfrm>
          <a:prstGeom prst="ellipse">
            <a:avLst/>
          </a:prstGeom>
          <a:noFill/>
          <a:ln w="19050">
            <a:solidFill>
              <a:srgbClr val="E862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29B07565-060F-2B4D-AEC6-72E6D4149C17}"/>
              </a:ext>
            </a:extLst>
          </p:cNvPr>
          <p:cNvSpPr/>
          <p:nvPr/>
        </p:nvSpPr>
        <p:spPr>
          <a:xfrm>
            <a:off x="2068513" y="3086100"/>
            <a:ext cx="736600" cy="530225"/>
          </a:xfrm>
          <a:prstGeom prst="ellipse">
            <a:avLst/>
          </a:prstGeom>
          <a:noFill/>
          <a:ln w="19050">
            <a:solidFill>
              <a:srgbClr val="6CE8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0" grpId="0" animBg="1"/>
      <p:bldP spid="2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0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Segnaposto numero diapositiva 3">
            <a:extLst>
              <a:ext uri="{FF2B5EF4-FFF2-40B4-BE49-F238E27FC236}">
                <a16:creationId xmlns:a16="http://schemas.microsoft.com/office/drawing/2014/main" id="{62A2F023-778D-7549-88C1-3B8806B428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solidFill>
            <a:schemeClr val="accent5">
              <a:lumMod val="20000"/>
              <a:lumOff val="80000"/>
            </a:schemeClr>
          </a:solidFill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199" indent="-21430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29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21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12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85904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28795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71686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14578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43419FDC-8B9B-3649-A019-00B605D8DC22}" type="slidenum">
              <a:rPr lang="it-IT" altLang="it-IT" smtClean="0">
                <a:solidFill>
                  <a:srgbClr val="455500"/>
                </a:solidFill>
                <a:latin typeface="Corbel" panose="020B0503020204020204" pitchFamily="34" charset="0"/>
              </a:rPr>
              <a:pPr>
                <a:defRPr/>
              </a:pPr>
              <a:t>31</a:t>
            </a:fld>
            <a:endParaRPr lang="it-IT" altLang="it-IT" dirty="0">
              <a:solidFill>
                <a:srgbClr val="455500"/>
              </a:solidFill>
              <a:latin typeface="Corbel" panose="020B0503020204020204" pitchFamily="34" charset="0"/>
            </a:endParaRPr>
          </a:p>
        </p:txBody>
      </p:sp>
      <p:sp>
        <p:nvSpPr>
          <p:cNvPr id="3" name="Segnaposto data 4">
            <a:extLst>
              <a:ext uri="{FF2B5EF4-FFF2-40B4-BE49-F238E27FC236}">
                <a16:creationId xmlns:a16="http://schemas.microsoft.com/office/drawing/2014/main" id="{7DB8777A-848F-E24F-B8E6-E88130E0C6DB}"/>
              </a:ext>
            </a:extLst>
          </p:cNvPr>
          <p:cNvSpPr>
            <a:spLocks noGrp="1"/>
          </p:cNvSpPr>
          <p:nvPr>
            <p:ph type="dt" sz="quarter" idx="11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it-IT" dirty="0" err="1"/>
              <a:t>July</a:t>
            </a:r>
            <a:r>
              <a:rPr lang="it-IT" dirty="0"/>
              <a:t> 2018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D949718-0BA3-1F48-BC39-024BAB4F2C2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b="1" dirty="0"/>
              <a:t>Antonella DIMOTTA, </a:t>
            </a:r>
            <a:r>
              <a:rPr lang="it-IT" b="1" dirty="0" err="1"/>
              <a:t>PhD</a:t>
            </a:r>
            <a:r>
              <a:rPr lang="it-IT" b="1" dirty="0"/>
              <a:t> Candidate </a:t>
            </a:r>
            <a:r>
              <a:rPr lang="it-IT" dirty="0"/>
              <a:t>– CNR-IBAM, </a:t>
            </a:r>
            <a:r>
              <a:rPr lang="it-IT" dirty="0" err="1"/>
              <a:t>Italian</a:t>
            </a:r>
            <a:r>
              <a:rPr lang="it-IT" dirty="0"/>
              <a:t> National </a:t>
            </a:r>
            <a:r>
              <a:rPr lang="it-IT" dirty="0" err="1"/>
              <a:t>Research</a:t>
            </a:r>
            <a:r>
              <a:rPr lang="it-IT" dirty="0"/>
              <a:t> </a:t>
            </a:r>
            <a:r>
              <a:rPr lang="it-IT" dirty="0" err="1"/>
              <a:t>Council</a:t>
            </a:r>
            <a:r>
              <a:rPr lang="it-IT" dirty="0"/>
              <a:t> | </a:t>
            </a:r>
            <a:r>
              <a:rPr lang="it-IT" dirty="0" err="1"/>
              <a:t>University</a:t>
            </a:r>
            <a:r>
              <a:rPr lang="it-IT" dirty="0"/>
              <a:t> of Basilicata, SAFE </a:t>
            </a:r>
            <a:r>
              <a:rPr lang="it-IT" dirty="0" err="1"/>
              <a:t>Dept</a:t>
            </a:r>
            <a:r>
              <a:rPr lang="it-IT" dirty="0"/>
              <a:t>.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8286BCF3-923C-024B-961E-851AD60D6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313" y="71438"/>
            <a:ext cx="8504237" cy="1366837"/>
          </a:xfrm>
          <a:solidFill>
            <a:schemeClr val="accent5">
              <a:lumMod val="50000"/>
            </a:schemeClr>
          </a:solidFill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GLOBAL SOIL EROSION MODELS vs GLOBAL CLIMATE SCENARIOS FROM 1926 TO 2025: </a:t>
            </a:r>
            <a:b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A CRITICAL REVIEW (</a:t>
            </a:r>
            <a:r>
              <a:rPr lang="it-IT" sz="1800" b="1" dirty="0" err="1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Dimotta</a:t>
            </a:r>
            <a: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et al., 2018 - in </a:t>
            </a:r>
            <a:r>
              <a:rPr lang="it-IT" sz="1800" b="1" i="1" dirty="0" err="1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peer-review</a:t>
            </a:r>
            <a: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)</a:t>
            </a:r>
            <a:b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7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7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Description</a:t>
            </a:r>
            <a:r>
              <a:rPr lang="it-IT" sz="17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and </a:t>
            </a:r>
            <a:r>
              <a:rPr lang="it-IT" sz="17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applied</a:t>
            </a:r>
            <a:r>
              <a:rPr lang="it-IT" sz="17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it-IT" sz="17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criteria</a:t>
            </a:r>
            <a:r>
              <a:rPr lang="it-IT" sz="17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for the </a:t>
            </a:r>
            <a:r>
              <a:rPr lang="it-IT" sz="17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climate</a:t>
            </a:r>
            <a:r>
              <a:rPr lang="it-IT" sz="17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it-IT" sz="17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classification</a:t>
            </a:r>
            <a:r>
              <a:rPr lang="it-IT" sz="17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by </a:t>
            </a:r>
            <a:r>
              <a:rPr lang="it-IT" sz="17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Köppen</a:t>
            </a:r>
            <a:r>
              <a:rPr lang="it-IT" sz="17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-Geiger (</a:t>
            </a:r>
            <a:r>
              <a:rPr lang="it-IT" sz="17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Kottek</a:t>
            </a:r>
            <a:r>
              <a:rPr lang="it-IT" sz="17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et al., 2006)</a:t>
            </a:r>
            <a:endParaRPr lang="it-IT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34" charset="-127"/>
              <a:cs typeface="Calibri" panose="020F0502020204030204" pitchFamily="34" charset="0"/>
            </a:endParaRPr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D33944EE-FFD1-904F-8B56-1C94894C3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975" y="1565275"/>
            <a:ext cx="8570913" cy="462121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  MAIN CLIMATE CLASSES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1400" b="1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AutoNum type="alphaUcParenBoth"/>
              <a:defRPr/>
            </a:pPr>
            <a:r>
              <a:rPr lang="en-US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Equatorial climate</a:t>
            </a:r>
          </a:p>
          <a:p>
            <a:pPr marL="342900" indent="-342900">
              <a:buFont typeface="Arial" panose="020B0604020202020204" pitchFamily="34" charset="0"/>
              <a:buAutoNum type="alphaUcParenBoth"/>
              <a:defRPr/>
            </a:pPr>
            <a:endParaRPr lang="en-US" sz="1400" b="1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AutoNum type="alphaUcParenBoth"/>
              <a:defRPr/>
            </a:pPr>
            <a:endParaRPr lang="en-US" sz="1400" b="1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AutoNum type="alphaUcParenBoth"/>
              <a:defRPr/>
            </a:pPr>
            <a:r>
              <a:rPr lang="en-US" sz="14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arid climate</a:t>
            </a:r>
            <a:endParaRPr lang="en-US" sz="1400" b="1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AutoNum type="alphaUcParenBoth"/>
              <a:defRPr/>
            </a:pPr>
            <a:endParaRPr lang="en-US" sz="1400" b="1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AutoNum type="alphaUcParenBoth"/>
              <a:defRPr/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warm temperate climate</a:t>
            </a:r>
          </a:p>
          <a:p>
            <a:pPr marL="342900" indent="-342900">
              <a:buFont typeface="Arial" panose="020B0604020202020204" pitchFamily="34" charset="0"/>
              <a:buAutoNum type="alphaUcParenBoth"/>
              <a:defRPr/>
            </a:pPr>
            <a:endParaRPr lang="en-US" sz="1400" b="1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AutoNum type="alphaUcParenBoth"/>
              <a:defRPr/>
            </a:pPr>
            <a:r>
              <a:rPr lang="en-US" sz="14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snow climate</a:t>
            </a:r>
          </a:p>
          <a:p>
            <a:pPr marL="342900" indent="-342900">
              <a:buFont typeface="Arial" panose="020B0604020202020204" pitchFamily="34" charset="0"/>
              <a:buAutoNum type="alphaUcParenBoth"/>
              <a:defRPr/>
            </a:pPr>
            <a:endParaRPr lang="en-US" sz="14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AutoNum type="alphaUcParenBoth"/>
              <a:defRPr/>
            </a:pPr>
            <a:r>
              <a:rPr lang="en-US" sz="14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Polar climate</a:t>
            </a:r>
          </a:p>
          <a:p>
            <a:pPr marL="0" indent="0" algn="r">
              <a:buFont typeface="Arial" panose="020B0604020202020204" pitchFamily="34" charset="0"/>
              <a:buNone/>
              <a:defRPr/>
            </a:pPr>
            <a:endParaRPr lang="en-US" b="1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08D7739D-C7FC-4349-ACE8-4E90A5B3E7A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3344" y="1565275"/>
            <a:ext cx="6035543" cy="381031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A39FB06D-ACE8-AD4B-A16D-9382FC98DB1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975" y="5375593"/>
            <a:ext cx="4869586" cy="1310749"/>
          </a:xfrm>
          <a:prstGeom prst="rect">
            <a:avLst/>
          </a:prstGeom>
        </p:spPr>
      </p:pic>
      <p:sp>
        <p:nvSpPr>
          <p:cNvPr id="12" name="Ovale 11">
            <a:extLst>
              <a:ext uri="{FF2B5EF4-FFF2-40B4-BE49-F238E27FC236}">
                <a16:creationId xmlns:a16="http://schemas.microsoft.com/office/drawing/2014/main" id="{D56F6923-FD55-354D-87F3-3A3BC3F8D564}"/>
              </a:ext>
            </a:extLst>
          </p:cNvPr>
          <p:cNvSpPr/>
          <p:nvPr/>
        </p:nvSpPr>
        <p:spPr>
          <a:xfrm>
            <a:off x="2660650" y="1849438"/>
            <a:ext cx="727075" cy="85248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C00000"/>
              </a:solidFill>
            </a:endParaRPr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C867B456-7035-F741-BF38-018F14825465}"/>
              </a:ext>
            </a:extLst>
          </p:cNvPr>
          <p:cNvSpPr/>
          <p:nvPr/>
        </p:nvSpPr>
        <p:spPr>
          <a:xfrm>
            <a:off x="2768600" y="2719388"/>
            <a:ext cx="509588" cy="635000"/>
          </a:xfrm>
          <a:prstGeom prst="ellipse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C00000"/>
              </a:solidFill>
            </a:endParaRPr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7FFA995B-B048-2D49-A9E2-A9EF818B4967}"/>
              </a:ext>
            </a:extLst>
          </p:cNvPr>
          <p:cNvSpPr/>
          <p:nvPr/>
        </p:nvSpPr>
        <p:spPr>
          <a:xfrm>
            <a:off x="2768600" y="3371850"/>
            <a:ext cx="509588" cy="639763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C00000"/>
              </a:solidFill>
            </a:endParaRPr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F7CC4604-7741-F54F-8AE5-4463B6066B61}"/>
              </a:ext>
            </a:extLst>
          </p:cNvPr>
          <p:cNvSpPr/>
          <p:nvPr/>
        </p:nvSpPr>
        <p:spPr>
          <a:xfrm>
            <a:off x="2768600" y="4027488"/>
            <a:ext cx="509588" cy="798512"/>
          </a:xfrm>
          <a:prstGeom prst="ellipse">
            <a:avLst/>
          </a:prstGeom>
          <a:noFill/>
          <a:ln w="28575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C00000"/>
              </a:solidFill>
            </a:endParaRPr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9A9B6A80-0B8F-B94A-A311-E5EDE7910EBC}"/>
              </a:ext>
            </a:extLst>
          </p:cNvPr>
          <p:cNvSpPr/>
          <p:nvPr/>
        </p:nvSpPr>
        <p:spPr>
          <a:xfrm>
            <a:off x="2768600" y="4826000"/>
            <a:ext cx="514350" cy="549275"/>
          </a:xfrm>
          <a:prstGeom prst="ellipse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C00000"/>
              </a:solidFill>
            </a:endParaRPr>
          </a:p>
        </p:txBody>
      </p:sp>
      <p:sp>
        <p:nvSpPr>
          <p:cNvPr id="14" name="Rettangolo arrotondato 13">
            <a:extLst>
              <a:ext uri="{FF2B5EF4-FFF2-40B4-BE49-F238E27FC236}">
                <a16:creationId xmlns:a16="http://schemas.microsoft.com/office/drawing/2014/main" id="{FD86E51D-CDA1-AC44-9C19-2744BE6BC489}"/>
              </a:ext>
            </a:extLst>
          </p:cNvPr>
          <p:cNvSpPr/>
          <p:nvPr/>
        </p:nvSpPr>
        <p:spPr>
          <a:xfrm>
            <a:off x="307975" y="5683250"/>
            <a:ext cx="2051050" cy="94615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  <p:bldP spid="19" grpId="0" animBg="1"/>
      <p:bldP spid="2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0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Segnaposto numero diapositiva 3">
            <a:extLst>
              <a:ext uri="{FF2B5EF4-FFF2-40B4-BE49-F238E27FC236}">
                <a16:creationId xmlns:a16="http://schemas.microsoft.com/office/drawing/2014/main" id="{902B2642-5C13-DC44-8A2F-CEAF521DC2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solidFill>
            <a:schemeClr val="accent5">
              <a:lumMod val="20000"/>
              <a:lumOff val="80000"/>
            </a:schemeClr>
          </a:solidFill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199" indent="-21430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29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21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12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85904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28795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71686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14578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5018CB98-C2B4-D74A-BBB6-5B94EC587BE6}" type="slidenum">
              <a:rPr lang="it-IT" altLang="it-IT" smtClean="0">
                <a:solidFill>
                  <a:srgbClr val="455500"/>
                </a:solidFill>
                <a:latin typeface="Corbel" panose="020B0503020204020204" pitchFamily="34" charset="0"/>
              </a:rPr>
              <a:pPr>
                <a:defRPr/>
              </a:pPr>
              <a:t>32</a:t>
            </a:fld>
            <a:endParaRPr lang="it-IT" altLang="it-IT" dirty="0">
              <a:solidFill>
                <a:srgbClr val="455500"/>
              </a:solidFill>
              <a:latin typeface="Corbel" panose="020B0503020204020204" pitchFamily="34" charset="0"/>
            </a:endParaRPr>
          </a:p>
        </p:txBody>
      </p:sp>
      <p:sp>
        <p:nvSpPr>
          <p:cNvPr id="3" name="Segnaposto data 4">
            <a:extLst>
              <a:ext uri="{FF2B5EF4-FFF2-40B4-BE49-F238E27FC236}">
                <a16:creationId xmlns:a16="http://schemas.microsoft.com/office/drawing/2014/main" id="{121E5EEF-45A5-CD46-A3CF-83BA2FAE97C6}"/>
              </a:ext>
            </a:extLst>
          </p:cNvPr>
          <p:cNvSpPr>
            <a:spLocks noGrp="1"/>
          </p:cNvSpPr>
          <p:nvPr>
            <p:ph type="dt" sz="quarter" idx="11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it-IT" dirty="0" err="1"/>
              <a:t>July</a:t>
            </a:r>
            <a:r>
              <a:rPr lang="it-IT" dirty="0"/>
              <a:t> 2018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5428C56-0C97-B646-BE7C-0A8A8684B64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b="1" dirty="0"/>
              <a:t>Antonella DIMOTTA, </a:t>
            </a:r>
            <a:r>
              <a:rPr lang="it-IT" b="1" dirty="0" err="1"/>
              <a:t>PhD</a:t>
            </a:r>
            <a:r>
              <a:rPr lang="it-IT" b="1" dirty="0"/>
              <a:t> Candidate </a:t>
            </a:r>
            <a:r>
              <a:rPr lang="it-IT" dirty="0"/>
              <a:t>– CNR-IBAM, </a:t>
            </a:r>
            <a:r>
              <a:rPr lang="it-IT" dirty="0" err="1"/>
              <a:t>Italian</a:t>
            </a:r>
            <a:r>
              <a:rPr lang="it-IT" dirty="0"/>
              <a:t> National </a:t>
            </a:r>
            <a:r>
              <a:rPr lang="it-IT" dirty="0" err="1"/>
              <a:t>Research</a:t>
            </a:r>
            <a:r>
              <a:rPr lang="it-IT" dirty="0"/>
              <a:t> </a:t>
            </a:r>
            <a:r>
              <a:rPr lang="it-IT" dirty="0" err="1"/>
              <a:t>Council</a:t>
            </a:r>
            <a:r>
              <a:rPr lang="it-IT" dirty="0"/>
              <a:t> | </a:t>
            </a:r>
            <a:r>
              <a:rPr lang="it-IT" dirty="0" err="1"/>
              <a:t>University</a:t>
            </a:r>
            <a:r>
              <a:rPr lang="it-IT" dirty="0"/>
              <a:t> of Basilicata, SAFE </a:t>
            </a:r>
            <a:r>
              <a:rPr lang="it-IT" dirty="0" err="1"/>
              <a:t>Dept</a:t>
            </a:r>
            <a:r>
              <a:rPr lang="it-IT" dirty="0"/>
              <a:t>.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ECF462A9-97EE-6346-887B-836FE250E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313" y="71438"/>
            <a:ext cx="8504237" cy="1366837"/>
          </a:xfrm>
          <a:solidFill>
            <a:schemeClr val="accent5">
              <a:lumMod val="50000"/>
            </a:schemeClr>
          </a:solidFill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GLOBAL SOIL EROSION MODELS vs GLOBAL CLIMATE SCENARIOS FROM 1926 TO 2025: </a:t>
            </a:r>
            <a:b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A CRITICAL REVIEW (</a:t>
            </a:r>
            <a:r>
              <a:rPr lang="it-IT" sz="1800" b="1" dirty="0" err="1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Dimotta</a:t>
            </a:r>
            <a: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et al., 2018 - in </a:t>
            </a:r>
            <a:r>
              <a:rPr lang="it-IT" sz="1800" b="1" i="1" dirty="0" err="1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peer-review</a:t>
            </a:r>
            <a: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)</a:t>
            </a:r>
            <a:b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7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7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VIDEO: World </a:t>
            </a:r>
            <a:r>
              <a:rPr lang="it-IT" sz="17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map</a:t>
            </a:r>
            <a:r>
              <a:rPr lang="it-IT" sz="17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of </a:t>
            </a:r>
            <a:r>
              <a:rPr lang="it-IT" sz="17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observed</a:t>
            </a:r>
            <a:r>
              <a:rPr lang="it-IT" sz="17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it-IT" sz="17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climate</a:t>
            </a:r>
            <a:r>
              <a:rPr lang="it-IT" sz="17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it-IT" sz="17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shifts</a:t>
            </a:r>
            <a:r>
              <a:rPr lang="it-IT" sz="17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from 1901 to 2000 </a:t>
            </a:r>
            <a:br>
              <a:rPr lang="it-IT" sz="17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7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(</a:t>
            </a:r>
            <a:r>
              <a:rPr lang="it-IT" sz="17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Kottek</a:t>
            </a:r>
            <a:r>
              <a:rPr lang="it-IT" sz="17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et al., 2006; </a:t>
            </a:r>
            <a:r>
              <a:rPr lang="it-IT" sz="17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Rubel</a:t>
            </a:r>
            <a:r>
              <a:rPr lang="it-IT" sz="17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&amp; </a:t>
            </a:r>
            <a:r>
              <a:rPr lang="it-IT" sz="17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Kottek</a:t>
            </a:r>
            <a:r>
              <a:rPr lang="it-IT" sz="17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, 2010)</a:t>
            </a:r>
            <a:endParaRPr lang="it-IT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34" charset="-127"/>
              <a:cs typeface="Calibri" panose="020F0502020204030204" pitchFamily="34" charset="0"/>
            </a:endParaRPr>
          </a:p>
        </p:txBody>
      </p:sp>
      <p:pic>
        <p:nvPicPr>
          <p:cNvPr id="2" name="1901-2000-OBS">
            <a:hlinkClick r:id="" action="ppaction://media"/>
            <a:extLst>
              <a:ext uri="{FF2B5EF4-FFF2-40B4-BE49-F238E27FC236}">
                <a16:creationId xmlns:a16="http://schemas.microsoft.com/office/drawing/2014/main" id="{6D0BFC8A-A99A-7E4A-9B3B-214A4E1CD9F5}"/>
              </a:ext>
            </a:extLst>
          </p:cNvPr>
          <p:cNvPicPr>
            <a:picLocks noGrp="1" noRot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1313" y="1717741"/>
            <a:ext cx="8504236" cy="4631603"/>
          </a:xfr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0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Segnaposto numero diapositiva 3">
            <a:extLst>
              <a:ext uri="{FF2B5EF4-FFF2-40B4-BE49-F238E27FC236}">
                <a16:creationId xmlns:a16="http://schemas.microsoft.com/office/drawing/2014/main" id="{60A51250-BCF4-9E45-BA97-9784A2B253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solidFill>
            <a:schemeClr val="accent5">
              <a:lumMod val="20000"/>
              <a:lumOff val="80000"/>
            </a:schemeClr>
          </a:solidFill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199" indent="-21430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29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21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12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85904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28795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71686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14578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680BF0A8-65DF-2445-82D5-E95845F4218A}" type="slidenum">
              <a:rPr lang="it-IT" altLang="it-IT" smtClean="0">
                <a:solidFill>
                  <a:srgbClr val="455500"/>
                </a:solidFill>
                <a:latin typeface="Corbel" panose="020B0503020204020204" pitchFamily="34" charset="0"/>
              </a:rPr>
              <a:pPr>
                <a:defRPr/>
              </a:pPr>
              <a:t>33</a:t>
            </a:fld>
            <a:endParaRPr lang="it-IT" altLang="it-IT" dirty="0">
              <a:solidFill>
                <a:srgbClr val="455500"/>
              </a:solidFill>
              <a:latin typeface="Corbel" panose="020B0503020204020204" pitchFamily="34" charset="0"/>
            </a:endParaRPr>
          </a:p>
        </p:txBody>
      </p:sp>
      <p:sp>
        <p:nvSpPr>
          <p:cNvPr id="3" name="Segnaposto data 4">
            <a:extLst>
              <a:ext uri="{FF2B5EF4-FFF2-40B4-BE49-F238E27FC236}">
                <a16:creationId xmlns:a16="http://schemas.microsoft.com/office/drawing/2014/main" id="{6FC8909A-70EA-8D4E-89B5-8678CCF41608}"/>
              </a:ext>
            </a:extLst>
          </p:cNvPr>
          <p:cNvSpPr>
            <a:spLocks noGrp="1"/>
          </p:cNvSpPr>
          <p:nvPr>
            <p:ph type="dt" sz="quarter" idx="11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it-IT" dirty="0" err="1"/>
              <a:t>July</a:t>
            </a:r>
            <a:r>
              <a:rPr lang="it-IT" dirty="0"/>
              <a:t> 2018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0D88155-F6C4-774F-8396-834FA80C022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b="1" dirty="0"/>
              <a:t>Antonella DIMOTTA, </a:t>
            </a:r>
            <a:r>
              <a:rPr lang="it-IT" b="1" dirty="0" err="1"/>
              <a:t>PhD</a:t>
            </a:r>
            <a:r>
              <a:rPr lang="it-IT" b="1" dirty="0"/>
              <a:t> Candidate </a:t>
            </a:r>
            <a:r>
              <a:rPr lang="it-IT" dirty="0"/>
              <a:t>– CNR-IBAM, </a:t>
            </a:r>
            <a:r>
              <a:rPr lang="it-IT" dirty="0" err="1"/>
              <a:t>Italian</a:t>
            </a:r>
            <a:r>
              <a:rPr lang="it-IT" dirty="0"/>
              <a:t> National </a:t>
            </a:r>
            <a:r>
              <a:rPr lang="it-IT" dirty="0" err="1"/>
              <a:t>Research</a:t>
            </a:r>
            <a:r>
              <a:rPr lang="it-IT" dirty="0"/>
              <a:t> </a:t>
            </a:r>
            <a:r>
              <a:rPr lang="it-IT" dirty="0" err="1"/>
              <a:t>Council</a:t>
            </a:r>
            <a:r>
              <a:rPr lang="it-IT" dirty="0"/>
              <a:t> | </a:t>
            </a:r>
            <a:r>
              <a:rPr lang="it-IT" dirty="0" err="1"/>
              <a:t>University</a:t>
            </a:r>
            <a:r>
              <a:rPr lang="it-IT" dirty="0"/>
              <a:t> of Basilicata, SAFE </a:t>
            </a:r>
            <a:r>
              <a:rPr lang="it-IT" dirty="0" err="1"/>
              <a:t>Dept</a:t>
            </a:r>
            <a:r>
              <a:rPr lang="it-IT" dirty="0"/>
              <a:t>.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E0A7AD97-D48C-5346-AF2C-B5BE59C12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313" y="71438"/>
            <a:ext cx="8504237" cy="1366837"/>
          </a:xfrm>
          <a:solidFill>
            <a:schemeClr val="accent5">
              <a:lumMod val="50000"/>
            </a:schemeClr>
          </a:solidFill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GLOBAL SOIL EROSION MODELS vs GLOBAL CLIMATE SCENARIOS FROM 1926 TO 2025: </a:t>
            </a:r>
            <a:b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A CRITICAL REVIEW (</a:t>
            </a:r>
            <a:r>
              <a:rPr lang="it-IT" sz="1800" b="1" dirty="0" err="1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Dimotta</a:t>
            </a:r>
            <a: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et al., 2018 - in </a:t>
            </a:r>
            <a:r>
              <a:rPr lang="it-IT" sz="1800" b="1" i="1" dirty="0" err="1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peer-review</a:t>
            </a:r>
            <a: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)</a:t>
            </a:r>
            <a:b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7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6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VIDEO: World </a:t>
            </a:r>
            <a:r>
              <a:rPr lang="it-IT" sz="16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map</a:t>
            </a:r>
            <a:r>
              <a:rPr lang="it-IT" sz="16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of </a:t>
            </a:r>
            <a:r>
              <a:rPr lang="it-IT" sz="16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projected</a:t>
            </a:r>
            <a:r>
              <a:rPr lang="it-IT" sz="16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it-IT" sz="16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climate</a:t>
            </a:r>
            <a:r>
              <a:rPr lang="it-IT" sz="16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it-IT" sz="16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shifts</a:t>
            </a:r>
            <a:r>
              <a:rPr lang="it-IT" sz="16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from 1976 to 2100 – B2 </a:t>
            </a:r>
            <a:r>
              <a:rPr lang="it-IT" sz="16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emission</a:t>
            </a:r>
            <a:r>
              <a:rPr lang="it-IT" sz="16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scenario</a:t>
            </a:r>
            <a:br>
              <a:rPr lang="it-IT" sz="16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6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(</a:t>
            </a:r>
            <a:r>
              <a:rPr lang="it-IT" sz="16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Kottek</a:t>
            </a:r>
            <a:r>
              <a:rPr lang="it-IT" sz="16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et al., 2006; </a:t>
            </a:r>
            <a:r>
              <a:rPr lang="it-IT" sz="16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Rubel</a:t>
            </a:r>
            <a:r>
              <a:rPr lang="it-IT" sz="16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&amp; </a:t>
            </a:r>
            <a:r>
              <a:rPr lang="it-IT" sz="16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Kottek</a:t>
            </a:r>
            <a:r>
              <a:rPr lang="it-IT" sz="16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, 2010)</a:t>
            </a:r>
            <a:endParaRPr lang="it-IT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34" charset="-127"/>
              <a:cs typeface="Calibri" panose="020F0502020204030204" pitchFamily="34" charset="0"/>
            </a:endParaRPr>
          </a:p>
        </p:txBody>
      </p:sp>
      <p:pic>
        <p:nvPicPr>
          <p:cNvPr id="5" name="1976-2100-B2 (1).mov">
            <a:hlinkClick r:id="" action="ppaction://media"/>
            <a:extLst>
              <a:ext uri="{FF2B5EF4-FFF2-40B4-BE49-F238E27FC236}">
                <a16:creationId xmlns:a16="http://schemas.microsoft.com/office/drawing/2014/main" id="{D89810E3-9FC6-EA49-A10B-D14F05FB3C5A}"/>
              </a:ext>
            </a:extLst>
          </p:cNvPr>
          <p:cNvPicPr>
            <a:picLocks noGrp="1" noRot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313" y="1595438"/>
            <a:ext cx="8504237" cy="4876800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0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Segnaposto numero diapositiva 3">
            <a:extLst>
              <a:ext uri="{FF2B5EF4-FFF2-40B4-BE49-F238E27FC236}">
                <a16:creationId xmlns:a16="http://schemas.microsoft.com/office/drawing/2014/main" id="{81969916-E562-954F-BC1C-9C900DAA2F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solidFill>
            <a:schemeClr val="accent5">
              <a:lumMod val="20000"/>
              <a:lumOff val="80000"/>
            </a:schemeClr>
          </a:solidFill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199" indent="-21430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29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21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12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85904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28795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71686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14578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89773F5B-8B08-9342-831E-8EA45755C942}" type="slidenum">
              <a:rPr lang="it-IT" altLang="it-IT" smtClean="0">
                <a:solidFill>
                  <a:srgbClr val="455500"/>
                </a:solidFill>
                <a:latin typeface="Corbel" panose="020B0503020204020204" pitchFamily="34" charset="0"/>
              </a:rPr>
              <a:pPr>
                <a:defRPr/>
              </a:pPr>
              <a:t>34</a:t>
            </a:fld>
            <a:endParaRPr lang="it-IT" altLang="it-IT" dirty="0">
              <a:solidFill>
                <a:srgbClr val="455500"/>
              </a:solidFill>
              <a:latin typeface="Corbel" panose="020B0503020204020204" pitchFamily="34" charset="0"/>
            </a:endParaRPr>
          </a:p>
        </p:txBody>
      </p:sp>
      <p:sp>
        <p:nvSpPr>
          <p:cNvPr id="3" name="Segnaposto data 4">
            <a:extLst>
              <a:ext uri="{FF2B5EF4-FFF2-40B4-BE49-F238E27FC236}">
                <a16:creationId xmlns:a16="http://schemas.microsoft.com/office/drawing/2014/main" id="{A2879EC5-B9CA-8C40-9D80-A7F635777451}"/>
              </a:ext>
            </a:extLst>
          </p:cNvPr>
          <p:cNvSpPr>
            <a:spLocks noGrp="1"/>
          </p:cNvSpPr>
          <p:nvPr>
            <p:ph type="dt" sz="quarter" idx="11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it-IT" dirty="0" err="1"/>
              <a:t>July</a:t>
            </a:r>
            <a:r>
              <a:rPr lang="it-IT" dirty="0"/>
              <a:t> 2018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C10F4B6-C82B-AE40-BB9A-F21720C5F68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b="1" dirty="0"/>
              <a:t>Antonella DIMOTTA, </a:t>
            </a:r>
            <a:r>
              <a:rPr lang="it-IT" b="1" dirty="0" err="1"/>
              <a:t>PhD</a:t>
            </a:r>
            <a:r>
              <a:rPr lang="it-IT" b="1" dirty="0"/>
              <a:t> Candidate </a:t>
            </a:r>
            <a:r>
              <a:rPr lang="it-IT" dirty="0"/>
              <a:t>– CNR-IBAM, </a:t>
            </a:r>
            <a:r>
              <a:rPr lang="it-IT" dirty="0" err="1"/>
              <a:t>Italian</a:t>
            </a:r>
            <a:r>
              <a:rPr lang="it-IT" dirty="0"/>
              <a:t> National </a:t>
            </a:r>
            <a:r>
              <a:rPr lang="it-IT" dirty="0" err="1"/>
              <a:t>Research</a:t>
            </a:r>
            <a:r>
              <a:rPr lang="it-IT" dirty="0"/>
              <a:t> </a:t>
            </a:r>
            <a:r>
              <a:rPr lang="it-IT" dirty="0" err="1"/>
              <a:t>Council</a:t>
            </a:r>
            <a:r>
              <a:rPr lang="it-IT" dirty="0"/>
              <a:t> | </a:t>
            </a:r>
            <a:r>
              <a:rPr lang="it-IT" dirty="0" err="1"/>
              <a:t>University</a:t>
            </a:r>
            <a:r>
              <a:rPr lang="it-IT" dirty="0"/>
              <a:t> of Basilicata, SAFE </a:t>
            </a:r>
            <a:r>
              <a:rPr lang="it-IT" dirty="0" err="1"/>
              <a:t>Dept</a:t>
            </a:r>
            <a:r>
              <a:rPr lang="it-IT" dirty="0"/>
              <a:t>.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8BB89C0F-53B5-6F41-A37E-DD2BC4972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313" y="71438"/>
            <a:ext cx="8504237" cy="1366837"/>
          </a:xfrm>
          <a:solidFill>
            <a:schemeClr val="accent5">
              <a:lumMod val="50000"/>
            </a:schemeClr>
          </a:solidFill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GLOBAL SOIL EROSION MODELS vs GLOBAL CLIMATE SCENARIOS FROM 1926 TO 2025: </a:t>
            </a:r>
            <a:b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A CRITICAL REVIEW (</a:t>
            </a:r>
            <a:r>
              <a:rPr lang="it-IT" sz="1800" b="1" dirty="0" err="1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Dimotta</a:t>
            </a:r>
            <a: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et al., 2018 - in </a:t>
            </a:r>
            <a:r>
              <a:rPr lang="it-IT" sz="1800" b="1" i="1" dirty="0" err="1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peer-review</a:t>
            </a:r>
            <a: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)</a:t>
            </a:r>
            <a:b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600" b="1" dirty="0">
                <a:solidFill>
                  <a:srgbClr val="FFFF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RESULTS:</a:t>
            </a:r>
            <a:br>
              <a:rPr lang="it-IT" sz="17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600" b="1" dirty="0" err="1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Percentage</a:t>
            </a:r>
            <a:r>
              <a:rPr lang="it-IT" sz="16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of </a:t>
            </a:r>
            <a:r>
              <a:rPr lang="it-IT" sz="1600" b="1" dirty="0" err="1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SEMs</a:t>
            </a:r>
            <a:r>
              <a:rPr lang="it-IT" sz="16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it-IT" sz="1600" b="1" dirty="0" err="1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types</a:t>
            </a:r>
            <a:r>
              <a:rPr lang="it-IT" sz="16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it-IT" sz="1600" b="1" dirty="0" err="1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development</a:t>
            </a:r>
            <a:r>
              <a:rPr lang="it-IT" sz="16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VS </a:t>
            </a:r>
            <a:r>
              <a:rPr lang="it-IT" sz="1600" b="1" dirty="0" err="1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climate</a:t>
            </a:r>
            <a:r>
              <a:rPr lang="it-IT" sz="16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it-IT" sz="1600" b="1" dirty="0" err="1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shifts</a:t>
            </a:r>
            <a:r>
              <a:rPr lang="it-IT" sz="16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:</a:t>
            </a:r>
            <a:r>
              <a:rPr lang="it-IT" sz="16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1926-1950; </a:t>
            </a:r>
            <a:r>
              <a:rPr lang="it-IT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1951-1975</a:t>
            </a:r>
            <a:r>
              <a:rPr lang="it-IT" sz="16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; </a:t>
            </a:r>
            <a:r>
              <a:rPr lang="it-IT" sz="1600" b="1" dirty="0"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1976-2000</a:t>
            </a:r>
            <a:r>
              <a:rPr lang="it-IT" sz="16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; </a:t>
            </a:r>
            <a:r>
              <a:rPr lang="it-IT" sz="16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2001-2025</a:t>
            </a:r>
            <a:br>
              <a:rPr lang="it-IT" sz="16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endParaRPr lang="it-IT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34" charset="-127"/>
              <a:cs typeface="Calibri" panose="020F0502020204030204" pitchFamily="34" charset="0"/>
            </a:endParaRPr>
          </a:p>
        </p:txBody>
      </p:sp>
      <p:sp>
        <p:nvSpPr>
          <p:cNvPr id="73734" name="Segnaposto contenuto 1">
            <a:extLst>
              <a:ext uri="{FF2B5EF4-FFF2-40B4-BE49-F238E27FC236}">
                <a16:creationId xmlns:a16="http://schemas.microsoft.com/office/drawing/2014/main" id="{918F952D-B783-4A48-B067-0B74B98913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it-IT" altLang="it-IT"/>
          </a:p>
          <a:p>
            <a:pPr algn="ctr"/>
            <a:endParaRPr lang="it-IT" altLang="it-IT"/>
          </a:p>
          <a:p>
            <a:pPr algn="ctr"/>
            <a:endParaRPr lang="it-IT" altLang="it-IT"/>
          </a:p>
          <a:p>
            <a:pPr algn="ctr"/>
            <a:endParaRPr lang="it-IT" alt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8FEEB9E-EFC8-0F45-9BED-376F8F022F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413" y="1541463"/>
            <a:ext cx="3806825" cy="228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329B1D3-F0F7-3F4D-A45D-F5E4E8A7345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413" y="3995738"/>
            <a:ext cx="3827462" cy="230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0D9C545-7772-994F-BA9F-FF00186C2BD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547813"/>
            <a:ext cx="3795713" cy="228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902ED0A-BC26-9946-B71A-8E97CFBB5DD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995738"/>
            <a:ext cx="3827463" cy="230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0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Segnaposto numero diapositiva 3">
            <a:extLst>
              <a:ext uri="{FF2B5EF4-FFF2-40B4-BE49-F238E27FC236}">
                <a16:creationId xmlns:a16="http://schemas.microsoft.com/office/drawing/2014/main" id="{C569222B-A80A-A34E-AD70-CA03772428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solidFill>
            <a:schemeClr val="accent5">
              <a:lumMod val="20000"/>
              <a:lumOff val="80000"/>
            </a:schemeClr>
          </a:solidFill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199" indent="-21430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29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21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12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85904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28795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71686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14578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9EF73066-FA38-4746-9FD9-DEE27D11A7F6}" type="slidenum">
              <a:rPr lang="it-IT" altLang="it-IT" smtClean="0">
                <a:solidFill>
                  <a:srgbClr val="455500"/>
                </a:solidFill>
                <a:latin typeface="Corbel" panose="020B0503020204020204" pitchFamily="34" charset="0"/>
              </a:rPr>
              <a:pPr>
                <a:defRPr/>
              </a:pPr>
              <a:t>35</a:t>
            </a:fld>
            <a:endParaRPr lang="it-IT" altLang="it-IT" dirty="0">
              <a:solidFill>
                <a:srgbClr val="455500"/>
              </a:solidFill>
              <a:latin typeface="Corbel" panose="020B0503020204020204" pitchFamily="34" charset="0"/>
            </a:endParaRPr>
          </a:p>
        </p:txBody>
      </p:sp>
      <p:sp>
        <p:nvSpPr>
          <p:cNvPr id="3" name="Segnaposto data 4">
            <a:extLst>
              <a:ext uri="{FF2B5EF4-FFF2-40B4-BE49-F238E27FC236}">
                <a16:creationId xmlns:a16="http://schemas.microsoft.com/office/drawing/2014/main" id="{399474C8-441A-D94A-AF3A-391CC5866ABB}"/>
              </a:ext>
            </a:extLst>
          </p:cNvPr>
          <p:cNvSpPr>
            <a:spLocks noGrp="1"/>
          </p:cNvSpPr>
          <p:nvPr>
            <p:ph type="dt" sz="quarter" idx="11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it-IT" dirty="0" err="1"/>
              <a:t>July</a:t>
            </a:r>
            <a:r>
              <a:rPr lang="it-IT" dirty="0"/>
              <a:t> 2018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72AD0A7-2E83-EE4F-ADA9-F3769423CB8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b="1" dirty="0"/>
              <a:t>Antonella DIMOTTA, </a:t>
            </a:r>
            <a:r>
              <a:rPr lang="it-IT" b="1" dirty="0" err="1"/>
              <a:t>PhD</a:t>
            </a:r>
            <a:r>
              <a:rPr lang="it-IT" b="1" dirty="0"/>
              <a:t> Candidate </a:t>
            </a:r>
            <a:r>
              <a:rPr lang="it-IT" dirty="0"/>
              <a:t>– CNR-IBAM, </a:t>
            </a:r>
            <a:r>
              <a:rPr lang="it-IT" dirty="0" err="1"/>
              <a:t>Italian</a:t>
            </a:r>
            <a:r>
              <a:rPr lang="it-IT" dirty="0"/>
              <a:t> National </a:t>
            </a:r>
            <a:r>
              <a:rPr lang="it-IT" dirty="0" err="1"/>
              <a:t>Research</a:t>
            </a:r>
            <a:r>
              <a:rPr lang="it-IT" dirty="0"/>
              <a:t> </a:t>
            </a:r>
            <a:r>
              <a:rPr lang="it-IT" dirty="0" err="1"/>
              <a:t>Council</a:t>
            </a:r>
            <a:r>
              <a:rPr lang="it-IT" dirty="0"/>
              <a:t> | </a:t>
            </a:r>
            <a:r>
              <a:rPr lang="it-IT" dirty="0" err="1"/>
              <a:t>University</a:t>
            </a:r>
            <a:r>
              <a:rPr lang="it-IT" dirty="0"/>
              <a:t> of Basilicata, SAFE </a:t>
            </a:r>
            <a:r>
              <a:rPr lang="it-IT" dirty="0" err="1"/>
              <a:t>Dept</a:t>
            </a:r>
            <a:r>
              <a:rPr lang="it-IT" dirty="0"/>
              <a:t>.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692005D3-F766-7542-AFC3-4ED01745C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313" y="71438"/>
            <a:ext cx="8504237" cy="1366837"/>
          </a:xfrm>
          <a:solidFill>
            <a:schemeClr val="accent5">
              <a:lumMod val="50000"/>
            </a:schemeClr>
          </a:solidFill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GLOBAL SOIL EROSION MODELS vs GLOBAL CLIMATE SCENARIOS FROM 1926 TO 2025: </a:t>
            </a:r>
            <a:b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A CRITICAL REVIEW (</a:t>
            </a:r>
            <a:r>
              <a:rPr lang="it-IT" sz="1800" b="1" dirty="0" err="1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Dimotta</a:t>
            </a:r>
            <a: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et al., 2018 - in </a:t>
            </a:r>
            <a:r>
              <a:rPr lang="it-IT" sz="1800" b="1" i="1" dirty="0" err="1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peer-review</a:t>
            </a:r>
            <a: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)</a:t>
            </a:r>
            <a:b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600" b="1" dirty="0">
                <a:solidFill>
                  <a:srgbClr val="FFFF00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RESULTS:</a:t>
            </a:r>
            <a:br>
              <a:rPr lang="it-IT" sz="17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6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World </a:t>
            </a:r>
            <a:r>
              <a:rPr lang="it-IT" sz="16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map</a:t>
            </a:r>
            <a:r>
              <a:rPr lang="it-IT" sz="16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of </a:t>
            </a:r>
            <a:r>
              <a:rPr lang="it-IT" sz="16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SEMs</a:t>
            </a:r>
            <a:r>
              <a:rPr lang="it-IT" sz="16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it-IT" sz="16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development</a:t>
            </a:r>
            <a:r>
              <a:rPr lang="it-IT" sz="16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it-IT" sz="16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sites</a:t>
            </a:r>
            <a:r>
              <a:rPr lang="it-IT" sz="16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VS </a:t>
            </a:r>
            <a:r>
              <a:rPr lang="it-IT" sz="16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climate</a:t>
            </a:r>
            <a:r>
              <a:rPr lang="it-IT" sz="16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it-IT" sz="16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zones</a:t>
            </a:r>
            <a:r>
              <a:rPr lang="it-IT" sz="16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from 2001 to 2025</a:t>
            </a:r>
            <a:br>
              <a:rPr lang="it-IT" sz="16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endParaRPr lang="it-IT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34" charset="-127"/>
              <a:cs typeface="Calibri" panose="020F0502020204030204" pitchFamily="34" charset="0"/>
            </a:endParaRPr>
          </a:p>
        </p:txBody>
      </p:sp>
      <p:sp>
        <p:nvSpPr>
          <p:cNvPr id="73734" name="Segnaposto contenuto 1">
            <a:extLst>
              <a:ext uri="{FF2B5EF4-FFF2-40B4-BE49-F238E27FC236}">
                <a16:creationId xmlns:a16="http://schemas.microsoft.com/office/drawing/2014/main" id="{9B85690B-5A34-9549-B043-455FFB919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6100" y="1565275"/>
            <a:ext cx="7029450" cy="4621213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it-IT" altLang="it-IT" dirty="0"/>
              <a:t>             </a:t>
            </a:r>
          </a:p>
          <a:p>
            <a:pPr marL="0" indent="0" algn="r">
              <a:buFont typeface="Arial" panose="020B0604020202020204" pitchFamily="34" charset="0"/>
              <a:buNone/>
              <a:defRPr/>
            </a:pPr>
            <a:r>
              <a:rPr lang="it-IT" altLang="it-IT" sz="1200" b="1" dirty="0">
                <a:latin typeface="Calibri" panose="020F0502020204030204" pitchFamily="34" charset="0"/>
                <a:cs typeface="Calibri" panose="020F0502020204030204" pitchFamily="34" charset="0"/>
              </a:rPr>
              <a:t>DATA CROSSING SURVEY </a:t>
            </a:r>
            <a:r>
              <a:rPr lang="it-IT" altLang="it-IT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aimed</a:t>
            </a:r>
            <a:r>
              <a:rPr lang="it-IT" altLang="it-IT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it-IT" altLang="it-IT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evaluating</a:t>
            </a:r>
            <a:r>
              <a:rPr lang="it-IT" altLang="it-IT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r">
              <a:buFont typeface="Arial" panose="020B0604020202020204" pitchFamily="34" charset="0"/>
              <a:buNone/>
              <a:defRPr/>
            </a:pPr>
            <a:r>
              <a:rPr lang="it-IT" altLang="it-IT" sz="1200" b="1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it-IT" altLang="it-IT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most</a:t>
            </a:r>
            <a:r>
              <a:rPr lang="it-IT" altLang="it-IT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characterizing</a:t>
            </a:r>
            <a:r>
              <a:rPr lang="it-IT" altLang="it-IT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climate</a:t>
            </a:r>
            <a:r>
              <a:rPr lang="it-IT" altLang="it-IT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zones</a:t>
            </a:r>
            <a:r>
              <a:rPr lang="it-IT" altLang="it-IT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r">
              <a:buFont typeface="Arial" panose="020B0604020202020204" pitchFamily="34" charset="0"/>
              <a:buNone/>
              <a:defRPr/>
            </a:pPr>
            <a:r>
              <a:rPr lang="it-IT" altLang="it-IT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exposed</a:t>
            </a:r>
            <a:r>
              <a:rPr lang="it-IT" altLang="it-IT" sz="1200" b="1" dirty="0">
                <a:latin typeface="Calibri" panose="020F0502020204030204" pitchFamily="34" charset="0"/>
                <a:cs typeface="Calibri" panose="020F0502020204030204" pitchFamily="34" charset="0"/>
              </a:rPr>
              <a:t> to the </a:t>
            </a:r>
            <a:r>
              <a:rPr lang="it-IT" altLang="it-IT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SEMs</a:t>
            </a:r>
            <a:r>
              <a:rPr lang="it-IT" altLang="it-IT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development</a:t>
            </a:r>
            <a:r>
              <a:rPr lang="it-IT" altLang="it-IT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r">
              <a:buFont typeface="Arial" panose="020B0604020202020204" pitchFamily="34" charset="0"/>
              <a:buNone/>
              <a:defRPr/>
            </a:pPr>
            <a:r>
              <a:rPr lang="it-IT" altLang="it-IT" sz="1200" b="1" dirty="0">
                <a:latin typeface="Calibri" panose="020F0502020204030204" pitchFamily="34" charset="0"/>
                <a:cs typeface="Calibri" panose="020F0502020204030204" pitchFamily="34" charset="0"/>
              </a:rPr>
              <a:t>from 1926 to 2016 with </a:t>
            </a:r>
            <a:r>
              <a:rPr lang="it-IT" altLang="it-IT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forecasts</a:t>
            </a:r>
            <a:r>
              <a:rPr lang="it-IT" altLang="it-IT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until</a:t>
            </a:r>
            <a:r>
              <a:rPr lang="it-IT" altLang="it-IT" sz="1200" b="1" dirty="0">
                <a:latin typeface="Calibri" panose="020F0502020204030204" pitchFamily="34" charset="0"/>
                <a:cs typeface="Calibri" panose="020F0502020204030204" pitchFamily="34" charset="0"/>
              </a:rPr>
              <a:t> 2025.</a:t>
            </a:r>
          </a:p>
          <a:p>
            <a:pPr marL="0" indent="0" algn="r">
              <a:buFont typeface="Arial" panose="020B0604020202020204" pitchFamily="34" charset="0"/>
              <a:buNone/>
              <a:defRPr/>
            </a:pPr>
            <a:endParaRPr lang="it-IT" altLang="it-IT" sz="1200" b="1" dirty="0"/>
          </a:p>
          <a:p>
            <a:pPr marL="0" indent="0" algn="r">
              <a:buFont typeface="Arial" panose="020B0604020202020204" pitchFamily="34" charset="0"/>
              <a:buNone/>
              <a:defRPr/>
            </a:pPr>
            <a:r>
              <a:rPr lang="it-IT" altLang="it-IT" sz="1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relation to the </a:t>
            </a:r>
            <a:r>
              <a:rPr lang="it-IT" altLang="it-IT" sz="12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resulting</a:t>
            </a:r>
            <a:r>
              <a:rPr lang="it-IT" altLang="it-IT" sz="1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2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framework</a:t>
            </a:r>
            <a:r>
              <a:rPr lang="it-IT" altLang="it-IT" sz="1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0" indent="0" algn="r">
              <a:buFont typeface="Arial" panose="020B0604020202020204" pitchFamily="34" charset="0"/>
              <a:buNone/>
              <a:defRPr/>
            </a:pPr>
            <a:r>
              <a:rPr lang="it-IT" altLang="it-IT" sz="1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CLIMATE ZONES – </a:t>
            </a:r>
          </a:p>
          <a:p>
            <a:pPr marL="0" indent="0" algn="r">
              <a:buFont typeface="Arial" panose="020B0604020202020204" pitchFamily="34" charset="0"/>
              <a:buNone/>
              <a:defRPr/>
            </a:pPr>
            <a:r>
              <a:rPr lang="it-IT" altLang="it-IT" sz="1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</a:t>
            </a:r>
            <a:r>
              <a:rPr lang="it-IT" altLang="it-IT" sz="1200" b="1" i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Köppen</a:t>
            </a:r>
            <a:r>
              <a:rPr lang="it-IT" altLang="it-IT" sz="12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-Geiger </a:t>
            </a:r>
            <a:r>
              <a:rPr lang="it-IT" altLang="it-IT" sz="1200" b="1" i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classification</a:t>
            </a:r>
            <a:r>
              <a:rPr lang="it-IT" altLang="it-IT" sz="12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</a:p>
          <a:p>
            <a:pPr marL="0" indent="0" algn="r">
              <a:buFont typeface="Arial" panose="020B0604020202020204" pitchFamily="34" charset="0"/>
              <a:buNone/>
              <a:defRPr/>
            </a:pPr>
            <a:r>
              <a:rPr lang="it-IT" altLang="it-IT" sz="12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emerged</a:t>
            </a:r>
            <a:r>
              <a:rPr lang="it-IT" altLang="it-IT" sz="1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</a:t>
            </a:r>
            <a:r>
              <a:rPr lang="it-IT" altLang="it-IT" sz="12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indent="0" algn="r">
              <a:buFont typeface="Arial" panose="020B0604020202020204" pitchFamily="34" charset="0"/>
              <a:buNone/>
              <a:defRPr/>
            </a:pPr>
            <a:endParaRPr lang="it-IT" altLang="it-IT" sz="1200" b="1" dirty="0"/>
          </a:p>
          <a:p>
            <a:pPr marL="0" indent="0" algn="r">
              <a:buFont typeface="Arial" panose="020B0604020202020204" pitchFamily="34" charset="0"/>
              <a:buNone/>
              <a:defRPr/>
            </a:pPr>
            <a:r>
              <a:rPr lang="it-IT" altLang="it-IT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Cfa</a:t>
            </a:r>
            <a:r>
              <a:rPr lang="it-IT" altLang="it-IT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altLang="it-IT" sz="1200" b="1" dirty="0">
                <a:solidFill>
                  <a:srgbClr val="FF0000"/>
                </a:solidFill>
              </a:rPr>
              <a:t>= </a:t>
            </a:r>
          </a:p>
          <a:p>
            <a:pPr marL="0" indent="0" algn="r">
              <a:buFont typeface="Arial" panose="020B0604020202020204" pitchFamily="34" charset="0"/>
              <a:buNone/>
              <a:defRPr/>
            </a:pPr>
            <a:r>
              <a:rPr lang="it-IT" altLang="it-IT" sz="1200" b="1" dirty="0" err="1">
                <a:solidFill>
                  <a:srgbClr val="FF0000"/>
                </a:solidFill>
              </a:rPr>
              <a:t>warm</a:t>
            </a:r>
            <a:r>
              <a:rPr lang="it-IT" altLang="it-IT" sz="1200" b="1" dirty="0">
                <a:solidFill>
                  <a:srgbClr val="FF0000"/>
                </a:solidFill>
              </a:rPr>
              <a:t> temperate </a:t>
            </a:r>
            <a:r>
              <a:rPr lang="it-IT" altLang="it-IT" sz="1200" b="1" dirty="0" err="1">
                <a:solidFill>
                  <a:srgbClr val="FF0000"/>
                </a:solidFill>
              </a:rPr>
              <a:t>climate</a:t>
            </a:r>
            <a:r>
              <a:rPr lang="it-IT" altLang="it-IT" sz="1200" b="1" dirty="0">
                <a:solidFill>
                  <a:srgbClr val="FF0000"/>
                </a:solidFill>
              </a:rPr>
              <a:t>, </a:t>
            </a:r>
            <a:r>
              <a:rPr lang="it-IT" altLang="it-IT" sz="1200" b="1" dirty="0" err="1">
                <a:solidFill>
                  <a:srgbClr val="FF0000"/>
                </a:solidFill>
              </a:rPr>
              <a:t>fully</a:t>
            </a:r>
            <a:r>
              <a:rPr lang="it-IT" altLang="it-IT" sz="1200" b="1" dirty="0">
                <a:solidFill>
                  <a:srgbClr val="FF0000"/>
                </a:solidFill>
              </a:rPr>
              <a:t> </a:t>
            </a:r>
            <a:r>
              <a:rPr lang="it-IT" altLang="it-IT" sz="1200" b="1" dirty="0" err="1">
                <a:solidFill>
                  <a:srgbClr val="FF0000"/>
                </a:solidFill>
              </a:rPr>
              <a:t>humid</a:t>
            </a:r>
            <a:r>
              <a:rPr lang="it-IT" altLang="it-IT" sz="1200" b="1" dirty="0">
                <a:solidFill>
                  <a:srgbClr val="FF0000"/>
                </a:solidFill>
              </a:rPr>
              <a:t> with hot </a:t>
            </a:r>
            <a:r>
              <a:rPr lang="it-IT" altLang="it-IT" sz="1200" b="1" dirty="0" err="1">
                <a:solidFill>
                  <a:srgbClr val="FF0000"/>
                </a:solidFill>
              </a:rPr>
              <a:t>summer</a:t>
            </a:r>
            <a:endParaRPr lang="it-IT" altLang="it-IT" sz="1200" b="1" dirty="0">
              <a:solidFill>
                <a:srgbClr val="FF0000"/>
              </a:solidFill>
            </a:endParaRPr>
          </a:p>
          <a:p>
            <a:pPr marL="0" indent="0" algn="r">
              <a:buFont typeface="Arial" panose="020B0604020202020204" pitchFamily="34" charset="0"/>
              <a:buNone/>
              <a:defRPr/>
            </a:pPr>
            <a:r>
              <a:rPr lang="it-IT" altLang="it-IT" b="1" dirty="0" err="1">
                <a:solidFill>
                  <a:srgbClr val="E862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Cfb</a:t>
            </a:r>
            <a:r>
              <a:rPr lang="it-IT" altLang="it-IT" b="1" dirty="0">
                <a:solidFill>
                  <a:srgbClr val="E862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altLang="it-IT" sz="1200" b="1" dirty="0">
                <a:solidFill>
                  <a:srgbClr val="E86218"/>
                </a:solidFill>
              </a:rPr>
              <a:t>=</a:t>
            </a:r>
          </a:p>
          <a:p>
            <a:pPr marL="0" indent="0" algn="r">
              <a:buFont typeface="Arial" panose="020B0604020202020204" pitchFamily="34" charset="0"/>
              <a:buNone/>
              <a:defRPr/>
            </a:pPr>
            <a:r>
              <a:rPr lang="it-IT" altLang="it-IT" sz="1200" b="1" dirty="0" err="1">
                <a:solidFill>
                  <a:srgbClr val="E86218"/>
                </a:solidFill>
              </a:rPr>
              <a:t>Warm</a:t>
            </a:r>
            <a:r>
              <a:rPr lang="it-IT" altLang="it-IT" sz="1200" b="1" dirty="0">
                <a:solidFill>
                  <a:srgbClr val="E86218"/>
                </a:solidFill>
              </a:rPr>
              <a:t> temperate </a:t>
            </a:r>
            <a:r>
              <a:rPr lang="it-IT" altLang="it-IT" sz="1200" b="1" dirty="0" err="1">
                <a:solidFill>
                  <a:srgbClr val="E86218"/>
                </a:solidFill>
              </a:rPr>
              <a:t>climate</a:t>
            </a:r>
            <a:r>
              <a:rPr lang="it-IT" altLang="it-IT" sz="1200" b="1" dirty="0">
                <a:solidFill>
                  <a:srgbClr val="E86218"/>
                </a:solidFill>
              </a:rPr>
              <a:t>, </a:t>
            </a:r>
            <a:r>
              <a:rPr lang="it-IT" altLang="it-IT" sz="1200" b="1" dirty="0" err="1">
                <a:solidFill>
                  <a:srgbClr val="E86218"/>
                </a:solidFill>
              </a:rPr>
              <a:t>fully</a:t>
            </a:r>
            <a:r>
              <a:rPr lang="it-IT" altLang="it-IT" sz="1200" b="1" dirty="0">
                <a:solidFill>
                  <a:srgbClr val="E86218"/>
                </a:solidFill>
              </a:rPr>
              <a:t> </a:t>
            </a:r>
            <a:r>
              <a:rPr lang="it-IT" altLang="it-IT" sz="1200" b="1" dirty="0" err="1">
                <a:solidFill>
                  <a:srgbClr val="E86218"/>
                </a:solidFill>
              </a:rPr>
              <a:t>humid</a:t>
            </a:r>
            <a:r>
              <a:rPr lang="it-IT" altLang="it-IT" sz="1200" b="1" dirty="0">
                <a:solidFill>
                  <a:srgbClr val="E86218"/>
                </a:solidFill>
              </a:rPr>
              <a:t> with </a:t>
            </a:r>
            <a:r>
              <a:rPr lang="it-IT" altLang="it-IT" sz="1200" b="1" dirty="0" err="1">
                <a:solidFill>
                  <a:srgbClr val="E86218"/>
                </a:solidFill>
              </a:rPr>
              <a:t>warm</a:t>
            </a:r>
            <a:r>
              <a:rPr lang="it-IT" altLang="it-IT" sz="1200" b="1" dirty="0">
                <a:solidFill>
                  <a:srgbClr val="E86218"/>
                </a:solidFill>
              </a:rPr>
              <a:t> </a:t>
            </a:r>
            <a:r>
              <a:rPr lang="it-IT" altLang="it-IT" sz="1200" b="1" dirty="0" err="1">
                <a:solidFill>
                  <a:srgbClr val="E86218"/>
                </a:solidFill>
              </a:rPr>
              <a:t>summer</a:t>
            </a:r>
            <a:r>
              <a:rPr lang="it-IT" altLang="it-IT" sz="1200" b="1" dirty="0">
                <a:solidFill>
                  <a:srgbClr val="E86218"/>
                </a:solidFill>
              </a:rPr>
              <a:t> </a:t>
            </a:r>
          </a:p>
          <a:p>
            <a:pPr marL="0" indent="0" algn="r">
              <a:buFont typeface="Arial" panose="020B0604020202020204" pitchFamily="34" charset="0"/>
              <a:buNone/>
              <a:defRPr/>
            </a:pPr>
            <a:endParaRPr lang="it-IT" altLang="it-IT" sz="1200" b="1" dirty="0"/>
          </a:p>
          <a:p>
            <a:pPr marL="0" indent="0" algn="r">
              <a:buFont typeface="Arial" panose="020B0604020202020204" pitchFamily="34" charset="0"/>
              <a:buNone/>
              <a:defRPr/>
            </a:pPr>
            <a:endParaRPr lang="it-IT" altLang="it-IT" sz="1200" dirty="0"/>
          </a:p>
          <a:p>
            <a:pPr marL="0" indent="0" algn="r">
              <a:buFont typeface="Arial" panose="020B0604020202020204" pitchFamily="34" charset="0"/>
              <a:buNone/>
              <a:defRPr/>
            </a:pPr>
            <a:endParaRPr lang="it-IT" altLang="it-IT" sz="1400" dirty="0"/>
          </a:p>
          <a:p>
            <a:pPr marL="0" indent="0" algn="r">
              <a:buFont typeface="Arial" panose="020B0604020202020204" pitchFamily="34" charset="0"/>
              <a:buNone/>
              <a:defRPr/>
            </a:pPr>
            <a:endParaRPr lang="it-IT" altLang="it-IT" sz="1400" dirty="0"/>
          </a:p>
          <a:p>
            <a:pPr marL="0" indent="0" algn="r">
              <a:buFont typeface="Arial" panose="020B0604020202020204" pitchFamily="34" charset="0"/>
              <a:buNone/>
              <a:defRPr/>
            </a:pPr>
            <a:endParaRPr lang="it-IT" altLang="it-IT" dirty="0"/>
          </a:p>
          <a:p>
            <a:pPr algn="ctr">
              <a:defRPr/>
            </a:pPr>
            <a:endParaRPr lang="it-IT" altLang="it-IT" dirty="0"/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it-IT" altLang="it-IT" dirty="0"/>
          </a:p>
        </p:txBody>
      </p:sp>
      <p:pic>
        <p:nvPicPr>
          <p:cNvPr id="75783" name="Immagine 1">
            <a:extLst>
              <a:ext uri="{FF2B5EF4-FFF2-40B4-BE49-F238E27FC236}">
                <a16:creationId xmlns:a16="http://schemas.microsoft.com/office/drawing/2014/main" id="{36C25B3C-74D5-D54B-9C0D-36C1782249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313" y="1565275"/>
            <a:ext cx="4622800" cy="490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e 3">
            <a:extLst>
              <a:ext uri="{FF2B5EF4-FFF2-40B4-BE49-F238E27FC236}">
                <a16:creationId xmlns:a16="http://schemas.microsoft.com/office/drawing/2014/main" id="{709F2CE3-0B9A-1543-A008-AD9D5B601B31}"/>
              </a:ext>
            </a:extLst>
          </p:cNvPr>
          <p:cNvSpPr/>
          <p:nvPr/>
        </p:nvSpPr>
        <p:spPr>
          <a:xfrm>
            <a:off x="2078038" y="5568950"/>
            <a:ext cx="574675" cy="415925"/>
          </a:xfrm>
          <a:prstGeom prst="ellipse">
            <a:avLst/>
          </a:prstGeom>
          <a:noFill/>
          <a:ln w="1905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ln>
                <a:solidFill>
                  <a:srgbClr val="990000"/>
                </a:solidFill>
              </a:ln>
            </a:endParaRPr>
          </a:p>
        </p:txBody>
      </p:sp>
      <p:sp>
        <p:nvSpPr>
          <p:cNvPr id="14" name="Freccia circolare a destra 13">
            <a:extLst>
              <a:ext uri="{FF2B5EF4-FFF2-40B4-BE49-F238E27FC236}">
                <a16:creationId xmlns:a16="http://schemas.microsoft.com/office/drawing/2014/main" id="{50842083-5182-8244-AF8B-0DBAD8BF0E28}"/>
              </a:ext>
            </a:extLst>
          </p:cNvPr>
          <p:cNvSpPr/>
          <p:nvPr/>
        </p:nvSpPr>
        <p:spPr>
          <a:xfrm rot="20831506">
            <a:off x="5489575" y="2343150"/>
            <a:ext cx="566738" cy="1489075"/>
          </a:xfrm>
          <a:prstGeom prst="curvedRightArrow">
            <a:avLst/>
          </a:prstGeom>
          <a:solidFill>
            <a:schemeClr val="accent5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0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Segnaposto numero diapositiva 3">
            <a:extLst>
              <a:ext uri="{FF2B5EF4-FFF2-40B4-BE49-F238E27FC236}">
                <a16:creationId xmlns:a16="http://schemas.microsoft.com/office/drawing/2014/main" id="{87EDE866-5D1A-9A46-9A89-77DB0F2C30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solidFill>
            <a:schemeClr val="accent5">
              <a:lumMod val="20000"/>
              <a:lumOff val="80000"/>
            </a:schemeClr>
          </a:solidFill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199" indent="-21430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29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21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12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85904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28795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71686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14578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320C7F35-BEDF-FC44-8B4F-F3776CCC07AE}" type="slidenum">
              <a:rPr lang="it-IT" altLang="it-IT" smtClean="0">
                <a:solidFill>
                  <a:srgbClr val="455500"/>
                </a:solidFill>
                <a:latin typeface="Corbel" panose="020B0503020204020204" pitchFamily="34" charset="0"/>
              </a:rPr>
              <a:pPr>
                <a:defRPr/>
              </a:pPr>
              <a:t>36</a:t>
            </a:fld>
            <a:endParaRPr lang="it-IT" altLang="it-IT" dirty="0">
              <a:solidFill>
                <a:srgbClr val="455500"/>
              </a:solidFill>
              <a:latin typeface="Corbel" panose="020B0503020204020204" pitchFamily="34" charset="0"/>
            </a:endParaRPr>
          </a:p>
        </p:txBody>
      </p:sp>
      <p:sp>
        <p:nvSpPr>
          <p:cNvPr id="3" name="Segnaposto data 4">
            <a:extLst>
              <a:ext uri="{FF2B5EF4-FFF2-40B4-BE49-F238E27FC236}">
                <a16:creationId xmlns:a16="http://schemas.microsoft.com/office/drawing/2014/main" id="{2E42BA9E-3986-DC47-9F2A-2FB38F6C6A18}"/>
              </a:ext>
            </a:extLst>
          </p:cNvPr>
          <p:cNvSpPr>
            <a:spLocks noGrp="1"/>
          </p:cNvSpPr>
          <p:nvPr>
            <p:ph type="dt" sz="quarter" idx="11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it-IT" dirty="0" err="1"/>
              <a:t>July</a:t>
            </a:r>
            <a:r>
              <a:rPr lang="it-IT" dirty="0"/>
              <a:t> 2018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D536E58-DDCE-1847-B362-5927097ECFB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b="1" dirty="0"/>
              <a:t>Antonella DIMOTTA, </a:t>
            </a:r>
            <a:r>
              <a:rPr lang="it-IT" b="1" dirty="0" err="1"/>
              <a:t>PhD</a:t>
            </a:r>
            <a:r>
              <a:rPr lang="it-IT" b="1" dirty="0"/>
              <a:t> Candidate </a:t>
            </a:r>
            <a:r>
              <a:rPr lang="it-IT" dirty="0"/>
              <a:t>– CNR-IBAM, </a:t>
            </a:r>
            <a:r>
              <a:rPr lang="it-IT" dirty="0" err="1"/>
              <a:t>Italian</a:t>
            </a:r>
            <a:r>
              <a:rPr lang="it-IT" dirty="0"/>
              <a:t> National </a:t>
            </a:r>
            <a:r>
              <a:rPr lang="it-IT" dirty="0" err="1"/>
              <a:t>Research</a:t>
            </a:r>
            <a:r>
              <a:rPr lang="it-IT" dirty="0"/>
              <a:t> </a:t>
            </a:r>
            <a:r>
              <a:rPr lang="it-IT" dirty="0" err="1"/>
              <a:t>Council</a:t>
            </a:r>
            <a:r>
              <a:rPr lang="it-IT" dirty="0"/>
              <a:t> | </a:t>
            </a:r>
            <a:r>
              <a:rPr lang="it-IT" dirty="0" err="1"/>
              <a:t>University</a:t>
            </a:r>
            <a:r>
              <a:rPr lang="it-IT" dirty="0"/>
              <a:t> of Basilicata, SAFE </a:t>
            </a:r>
            <a:r>
              <a:rPr lang="it-IT" dirty="0" err="1"/>
              <a:t>Dept</a:t>
            </a:r>
            <a:r>
              <a:rPr lang="it-IT" dirty="0"/>
              <a:t>.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AD47DDDA-445C-8D4A-A264-5219118A3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975" y="34925"/>
            <a:ext cx="8574088" cy="1970088"/>
          </a:xfrm>
          <a:solidFill>
            <a:schemeClr val="accent5">
              <a:lumMod val="50000"/>
            </a:schemeClr>
          </a:solidFill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GLOBAL SOIL EROSION MODELS vs GLOBAL CLIMATE SCENARIOS FROM 1926 TO 2025: </a:t>
            </a:r>
            <a:b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A CRITICAL REVIEW (</a:t>
            </a:r>
            <a:r>
              <a:rPr lang="it-IT" sz="1800" b="1" dirty="0" err="1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Dimotta</a:t>
            </a:r>
            <a: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et al., 2018 - in </a:t>
            </a:r>
            <a:r>
              <a:rPr lang="it-IT" sz="1800" b="1" i="1" dirty="0" err="1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peer-review</a:t>
            </a:r>
            <a: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)</a:t>
            </a:r>
            <a:b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7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DATA CROSSING RESULTS: </a:t>
            </a:r>
            <a:r>
              <a:rPr lang="it-IT" sz="17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Soil</a:t>
            </a:r>
            <a:r>
              <a:rPr lang="it-IT" sz="17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it-IT" sz="17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Erosion</a:t>
            </a:r>
            <a:r>
              <a:rPr lang="it-IT" sz="17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it-IT" sz="17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Models</a:t>
            </a:r>
            <a:r>
              <a:rPr lang="it-IT" sz="17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(</a:t>
            </a:r>
            <a:r>
              <a:rPr lang="it-IT" sz="17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SEMs</a:t>
            </a:r>
            <a:r>
              <a:rPr lang="it-IT" sz="17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) </a:t>
            </a:r>
            <a:r>
              <a:rPr lang="it-IT" sz="17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typologies</a:t>
            </a:r>
            <a:r>
              <a:rPr lang="it-IT" sz="17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(1936-2016) </a:t>
            </a:r>
            <a:br>
              <a:rPr lang="it-IT" sz="17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7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VS </a:t>
            </a:r>
            <a:r>
              <a:rPr lang="it-IT" sz="17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climatic</a:t>
            </a:r>
            <a:r>
              <a:rPr lang="it-IT" sz="17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trends (2001-2025) by </a:t>
            </a:r>
            <a:r>
              <a:rPr lang="it-IT" sz="17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Köppen</a:t>
            </a:r>
            <a:r>
              <a:rPr lang="it-IT" sz="17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-Geiger </a:t>
            </a:r>
            <a:br>
              <a:rPr lang="it-IT" sz="17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7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Climate</a:t>
            </a:r>
            <a:r>
              <a:rPr lang="it-IT" sz="1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it-IT" sz="17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zones</a:t>
            </a:r>
            <a:r>
              <a:rPr lang="it-IT" sz="1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it-IT" sz="17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most</a:t>
            </a:r>
            <a:r>
              <a:rPr lang="it-IT" sz="1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it-IT" sz="17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exposed</a:t>
            </a:r>
            <a:r>
              <a:rPr lang="it-IT" sz="1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to the </a:t>
            </a:r>
            <a:r>
              <a:rPr lang="it-IT" sz="17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SEMs</a:t>
            </a:r>
            <a:r>
              <a:rPr lang="it-IT" sz="1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it-IT" sz="17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development</a:t>
            </a:r>
            <a:br>
              <a:rPr lang="it-IT" sz="17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endParaRPr lang="it-IT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34" charset="-127"/>
              <a:cs typeface="Calibri" panose="020F0502020204030204" pitchFamily="34" charset="0"/>
            </a:endParaRPr>
          </a:p>
        </p:txBody>
      </p:sp>
      <p:pic>
        <p:nvPicPr>
          <p:cNvPr id="77830" name="Segnaposto contenuto 4">
            <a:extLst>
              <a:ext uri="{FF2B5EF4-FFF2-40B4-BE49-F238E27FC236}">
                <a16:creationId xmlns:a16="http://schemas.microsoft.com/office/drawing/2014/main" id="{6148F904-3E75-084F-A425-5F00152F14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7975" y="2119313"/>
            <a:ext cx="8574088" cy="4021137"/>
          </a:xfr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9D7A335E-E2AC-844C-B12A-5C4A4A4D9D78}"/>
              </a:ext>
            </a:extLst>
          </p:cNvPr>
          <p:cNvSpPr/>
          <p:nvPr/>
        </p:nvSpPr>
        <p:spPr>
          <a:xfrm>
            <a:off x="914400" y="2535238"/>
            <a:ext cx="2311400" cy="3905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03D827FD-AB2F-1040-8900-EBF5336DF637}"/>
              </a:ext>
            </a:extLst>
          </p:cNvPr>
          <p:cNvSpPr/>
          <p:nvPr/>
        </p:nvSpPr>
        <p:spPr>
          <a:xfrm>
            <a:off x="3856038" y="2652713"/>
            <a:ext cx="2233612" cy="2571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30B8A4F9-1562-2646-8343-199B4F39FFA1}"/>
              </a:ext>
            </a:extLst>
          </p:cNvPr>
          <p:cNvSpPr/>
          <p:nvPr/>
        </p:nvSpPr>
        <p:spPr>
          <a:xfrm>
            <a:off x="6796088" y="2828925"/>
            <a:ext cx="1765300" cy="2746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0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Segnaposto numero diapositiva 3">
            <a:extLst>
              <a:ext uri="{FF2B5EF4-FFF2-40B4-BE49-F238E27FC236}">
                <a16:creationId xmlns:a16="http://schemas.microsoft.com/office/drawing/2014/main" id="{F31C71FD-115B-AA4B-981B-36ACA91CF0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solidFill>
            <a:schemeClr val="accent5">
              <a:lumMod val="20000"/>
              <a:lumOff val="80000"/>
            </a:schemeClr>
          </a:solidFill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199" indent="-21430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29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21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12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85904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28795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71686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14578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A0323E81-30AC-F040-AAB1-AC232578A893}" type="slidenum">
              <a:rPr lang="it-IT" altLang="it-IT" smtClean="0">
                <a:solidFill>
                  <a:srgbClr val="455500"/>
                </a:solidFill>
                <a:latin typeface="Corbel" panose="020B0503020204020204" pitchFamily="34" charset="0"/>
              </a:rPr>
              <a:pPr>
                <a:defRPr/>
              </a:pPr>
              <a:t>37</a:t>
            </a:fld>
            <a:endParaRPr lang="it-IT" altLang="it-IT" dirty="0">
              <a:solidFill>
                <a:srgbClr val="455500"/>
              </a:solidFill>
              <a:latin typeface="Corbel" panose="020B0503020204020204" pitchFamily="34" charset="0"/>
            </a:endParaRPr>
          </a:p>
        </p:txBody>
      </p:sp>
      <p:sp>
        <p:nvSpPr>
          <p:cNvPr id="3" name="Segnaposto data 4">
            <a:extLst>
              <a:ext uri="{FF2B5EF4-FFF2-40B4-BE49-F238E27FC236}">
                <a16:creationId xmlns:a16="http://schemas.microsoft.com/office/drawing/2014/main" id="{17821739-6BB2-EF44-A904-1BCA06499300}"/>
              </a:ext>
            </a:extLst>
          </p:cNvPr>
          <p:cNvSpPr>
            <a:spLocks noGrp="1"/>
          </p:cNvSpPr>
          <p:nvPr>
            <p:ph type="dt" sz="quarter" idx="11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it-IT" dirty="0" err="1"/>
              <a:t>July</a:t>
            </a:r>
            <a:r>
              <a:rPr lang="it-IT" dirty="0"/>
              <a:t> 2018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F47105A-0BC7-874F-AD08-1A935BBFB9A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b="1" dirty="0"/>
              <a:t>Antonella DIMOTTA, </a:t>
            </a:r>
            <a:r>
              <a:rPr lang="it-IT" b="1" dirty="0" err="1"/>
              <a:t>PhD</a:t>
            </a:r>
            <a:r>
              <a:rPr lang="it-IT" b="1" dirty="0"/>
              <a:t> Candidate </a:t>
            </a:r>
            <a:r>
              <a:rPr lang="it-IT" dirty="0"/>
              <a:t>– CNR-IBAM, </a:t>
            </a:r>
            <a:r>
              <a:rPr lang="it-IT" dirty="0" err="1"/>
              <a:t>Italian</a:t>
            </a:r>
            <a:r>
              <a:rPr lang="it-IT" dirty="0"/>
              <a:t> National </a:t>
            </a:r>
            <a:r>
              <a:rPr lang="it-IT" dirty="0" err="1"/>
              <a:t>Research</a:t>
            </a:r>
            <a:r>
              <a:rPr lang="it-IT" dirty="0"/>
              <a:t> </a:t>
            </a:r>
            <a:r>
              <a:rPr lang="it-IT" dirty="0" err="1"/>
              <a:t>Council</a:t>
            </a:r>
            <a:r>
              <a:rPr lang="it-IT" dirty="0"/>
              <a:t> | </a:t>
            </a:r>
            <a:r>
              <a:rPr lang="it-IT" dirty="0" err="1"/>
              <a:t>University</a:t>
            </a:r>
            <a:r>
              <a:rPr lang="it-IT" dirty="0"/>
              <a:t> of Basilicata, SAFE </a:t>
            </a:r>
            <a:r>
              <a:rPr lang="it-IT" dirty="0" err="1"/>
              <a:t>Dept</a:t>
            </a:r>
            <a:r>
              <a:rPr lang="it-IT" dirty="0"/>
              <a:t>.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5FE85BB0-6F59-1947-B3A3-4D45FB49A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325" y="73025"/>
            <a:ext cx="8691563" cy="1492250"/>
          </a:xfrm>
          <a:solidFill>
            <a:schemeClr val="accent5">
              <a:lumMod val="50000"/>
            </a:schemeClr>
          </a:solidFill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GLOBAL SOIL EROSION MODELS vs GLOBAL CLIMATE SCENARIOS FROM 1926 TO 2025: </a:t>
            </a:r>
            <a:b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A CRITICAL REVIEW (</a:t>
            </a:r>
            <a:r>
              <a:rPr lang="it-IT" sz="1800" b="1" dirty="0" err="1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Dimotta</a:t>
            </a:r>
            <a: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et al., 2018 - in </a:t>
            </a:r>
            <a:r>
              <a:rPr lang="it-IT" sz="1800" b="1" i="1" dirty="0" err="1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peer-review</a:t>
            </a:r>
            <a: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)</a:t>
            </a:r>
            <a:b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DATA CROSSING RESULTS: </a:t>
            </a:r>
            <a:r>
              <a:rPr lang="it-IT" sz="17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Soil</a:t>
            </a:r>
            <a:r>
              <a:rPr lang="it-IT" sz="17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it-IT" sz="17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Erosion</a:t>
            </a:r>
            <a:r>
              <a:rPr lang="it-IT" sz="17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it-IT" sz="17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Models</a:t>
            </a:r>
            <a:r>
              <a:rPr lang="it-IT" sz="17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(</a:t>
            </a:r>
            <a:r>
              <a:rPr lang="it-IT" sz="17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SEMs</a:t>
            </a:r>
            <a:r>
              <a:rPr lang="it-IT" sz="17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) </a:t>
            </a:r>
            <a:r>
              <a:rPr lang="it-IT" sz="17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typologies</a:t>
            </a:r>
            <a:r>
              <a:rPr lang="it-IT" sz="17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(1936-2016) </a:t>
            </a:r>
            <a:br>
              <a:rPr lang="it-IT" sz="17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7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VS </a:t>
            </a:r>
            <a:r>
              <a:rPr lang="it-IT" sz="17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climatic</a:t>
            </a:r>
            <a:r>
              <a:rPr lang="it-IT" sz="17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trends (2001-2025) by </a:t>
            </a:r>
            <a:r>
              <a:rPr lang="it-IT" sz="17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Köppen</a:t>
            </a:r>
            <a:r>
              <a:rPr lang="it-IT" sz="17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-Geiger </a:t>
            </a:r>
            <a:br>
              <a:rPr lang="it-IT" sz="17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7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Climate</a:t>
            </a:r>
            <a:r>
              <a:rPr lang="it-IT" sz="1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it-IT" sz="17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zones</a:t>
            </a:r>
            <a:r>
              <a:rPr lang="it-IT" sz="1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it-IT" sz="17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most</a:t>
            </a:r>
            <a:r>
              <a:rPr lang="it-IT" sz="1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it-IT" sz="17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exposed</a:t>
            </a:r>
            <a:r>
              <a:rPr lang="it-IT" sz="1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to the </a:t>
            </a:r>
            <a:r>
              <a:rPr lang="it-IT" sz="17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SEMs</a:t>
            </a:r>
            <a:r>
              <a:rPr lang="it-IT" sz="1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</a:t>
            </a:r>
            <a:r>
              <a:rPr lang="it-IT" sz="17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development</a:t>
            </a:r>
            <a:br>
              <a:rPr lang="it-IT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endParaRPr lang="it-IT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34" charset="-127"/>
              <a:cs typeface="Calibri" panose="020F0502020204030204" pitchFamily="34" charset="0"/>
            </a:endParaRP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C60BBF7E-0E51-A546-8E7C-9AF5DF9C4D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3488" y="1785938"/>
            <a:ext cx="6719887" cy="4622800"/>
          </a:xfrm>
          <a:solidFill>
            <a:schemeClr val="accent5">
              <a:lumMod val="20000"/>
              <a:lumOff val="80000"/>
            </a:schemeClr>
          </a:solidFill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E2E4AF1F-09B2-CF43-B0E2-4FD511626A73}"/>
              </a:ext>
            </a:extLst>
          </p:cNvPr>
          <p:cNvSpPr/>
          <p:nvPr/>
        </p:nvSpPr>
        <p:spPr>
          <a:xfrm>
            <a:off x="2300288" y="2774950"/>
            <a:ext cx="1814512" cy="279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1A08359F-DA08-CB41-AF02-3919C2E5B7DF}"/>
              </a:ext>
            </a:extLst>
          </p:cNvPr>
          <p:cNvSpPr/>
          <p:nvPr/>
        </p:nvSpPr>
        <p:spPr>
          <a:xfrm>
            <a:off x="2300288" y="4692650"/>
            <a:ext cx="1814512" cy="1492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0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Segnaposto numero diapositiva 3">
            <a:extLst>
              <a:ext uri="{FF2B5EF4-FFF2-40B4-BE49-F238E27FC236}">
                <a16:creationId xmlns:a16="http://schemas.microsoft.com/office/drawing/2014/main" id="{E80615D1-91B2-1244-A96E-C92C1B9CF0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solidFill>
            <a:schemeClr val="accent5">
              <a:lumMod val="20000"/>
              <a:lumOff val="80000"/>
            </a:schemeClr>
          </a:solidFill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199" indent="-21430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29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21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12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85904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28795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71686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14578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53A87812-B545-EB4C-95D7-FD5584F9072B}" type="slidenum">
              <a:rPr lang="it-IT" altLang="it-IT" smtClean="0">
                <a:solidFill>
                  <a:srgbClr val="455500"/>
                </a:solidFill>
                <a:latin typeface="Corbel" panose="020B0503020204020204" pitchFamily="34" charset="0"/>
              </a:rPr>
              <a:pPr>
                <a:defRPr/>
              </a:pPr>
              <a:t>38</a:t>
            </a:fld>
            <a:endParaRPr lang="it-IT" altLang="it-IT" dirty="0">
              <a:solidFill>
                <a:srgbClr val="455500"/>
              </a:solidFill>
              <a:latin typeface="Corbel" panose="020B0503020204020204" pitchFamily="34" charset="0"/>
            </a:endParaRPr>
          </a:p>
        </p:txBody>
      </p:sp>
      <p:sp>
        <p:nvSpPr>
          <p:cNvPr id="3" name="Segnaposto data 4">
            <a:extLst>
              <a:ext uri="{FF2B5EF4-FFF2-40B4-BE49-F238E27FC236}">
                <a16:creationId xmlns:a16="http://schemas.microsoft.com/office/drawing/2014/main" id="{F05D6DA8-97F2-E844-A70B-DD29CC818309}"/>
              </a:ext>
            </a:extLst>
          </p:cNvPr>
          <p:cNvSpPr>
            <a:spLocks noGrp="1"/>
          </p:cNvSpPr>
          <p:nvPr>
            <p:ph type="dt" sz="quarter" idx="11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it-IT" dirty="0" err="1"/>
              <a:t>July</a:t>
            </a:r>
            <a:r>
              <a:rPr lang="it-IT" dirty="0"/>
              <a:t> 2018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E511840-40AC-EE45-9FB6-E7AA84F462F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b="1" dirty="0"/>
              <a:t>Antonella DIMOTTA, </a:t>
            </a:r>
            <a:r>
              <a:rPr lang="it-IT" b="1" dirty="0" err="1"/>
              <a:t>PhD</a:t>
            </a:r>
            <a:r>
              <a:rPr lang="it-IT" b="1" dirty="0"/>
              <a:t> Candidate </a:t>
            </a:r>
            <a:r>
              <a:rPr lang="it-IT" dirty="0"/>
              <a:t>– CNR-IBAM, </a:t>
            </a:r>
            <a:r>
              <a:rPr lang="it-IT" dirty="0" err="1"/>
              <a:t>Italian</a:t>
            </a:r>
            <a:r>
              <a:rPr lang="it-IT" dirty="0"/>
              <a:t> National </a:t>
            </a:r>
            <a:r>
              <a:rPr lang="it-IT" dirty="0" err="1"/>
              <a:t>Research</a:t>
            </a:r>
            <a:r>
              <a:rPr lang="it-IT" dirty="0"/>
              <a:t> </a:t>
            </a:r>
            <a:r>
              <a:rPr lang="it-IT" dirty="0" err="1"/>
              <a:t>Council</a:t>
            </a:r>
            <a:r>
              <a:rPr lang="it-IT" dirty="0"/>
              <a:t> | </a:t>
            </a:r>
            <a:r>
              <a:rPr lang="it-IT" dirty="0" err="1"/>
              <a:t>University</a:t>
            </a:r>
            <a:r>
              <a:rPr lang="it-IT" dirty="0"/>
              <a:t> of Basilicata, SAFE </a:t>
            </a:r>
            <a:r>
              <a:rPr lang="it-IT" dirty="0" err="1"/>
              <a:t>Dept</a:t>
            </a:r>
            <a:r>
              <a:rPr lang="it-IT" dirty="0"/>
              <a:t>.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9446A2DA-4328-5248-81BC-3D87F581B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975" y="93663"/>
            <a:ext cx="8570913" cy="1471612"/>
          </a:xfrm>
          <a:solidFill>
            <a:schemeClr val="accent5">
              <a:lumMod val="50000"/>
            </a:schemeClr>
          </a:solidFill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GLOBAL SOIL EROSION MODELS vs GLOBAL CLIMATE SCENARIOS FROM 1926 TO 2025: </a:t>
            </a:r>
            <a:b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A CRITICAL REVIEW (</a:t>
            </a:r>
            <a:r>
              <a:rPr lang="it-IT" sz="1800" b="1" dirty="0" err="1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Dimotta</a:t>
            </a:r>
            <a: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et al., 2018 - in </a:t>
            </a:r>
            <a:r>
              <a:rPr lang="it-IT" sz="1800" b="1" i="1" dirty="0" err="1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peer-review</a:t>
            </a:r>
            <a: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)</a:t>
            </a:r>
            <a:br>
              <a:rPr lang="it-IT" sz="1800" b="1" dirty="0">
                <a:solidFill>
                  <a:schemeClr val="bg1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br>
              <a:rPr lang="it-IT" sz="17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7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DISCUSSION &amp; FINAL REMARKS</a:t>
            </a:r>
            <a:br>
              <a:rPr lang="it-IT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endParaRPr lang="it-IT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34" charset="-127"/>
              <a:cs typeface="Calibri" panose="020F0502020204030204" pitchFamily="34" charset="0"/>
            </a:endParaRPr>
          </a:p>
        </p:txBody>
      </p:sp>
      <p:graphicFrame>
        <p:nvGraphicFramePr>
          <p:cNvPr id="10" name="Segnaposto contenuto 9">
            <a:extLst>
              <a:ext uri="{FF2B5EF4-FFF2-40B4-BE49-F238E27FC236}">
                <a16:creationId xmlns:a16="http://schemas.microsoft.com/office/drawing/2014/main" id="{E3AAF029-2ED7-8F41-AD75-076A1628BFA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15963" y="1704109"/>
          <a:ext cx="8053964" cy="4637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197EBD-B86C-3A4C-9A9F-48B4149AA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718" y="194593"/>
            <a:ext cx="7702014" cy="475991"/>
          </a:xfr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xtLst/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sz="2551" b="1" spc="37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For </a:t>
            </a:r>
            <a:r>
              <a:rPr lang="it-IT" sz="2551" b="1" spc="37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Further</a:t>
            </a:r>
            <a:r>
              <a:rPr lang="it-IT" sz="2551" b="1" spc="37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it-IT" sz="2551" b="1" spc="37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Insights</a:t>
            </a:r>
            <a:r>
              <a:rPr lang="it-IT" sz="2551" b="1" spc="37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&amp; </a:t>
            </a:r>
            <a:r>
              <a:rPr lang="it-IT" sz="2551" b="1" spc="37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References</a:t>
            </a:r>
            <a:endParaRPr lang="it-IT" sz="2551" b="1" spc="37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3555" name="Segnaposto contenuto 2">
            <a:extLst>
              <a:ext uri="{FF2B5EF4-FFF2-40B4-BE49-F238E27FC236}">
                <a16:creationId xmlns:a16="http://schemas.microsoft.com/office/drawing/2014/main" id="{378BB638-1563-7246-842B-9AC975A22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988" y="669925"/>
            <a:ext cx="8659812" cy="5959475"/>
          </a:xfrm>
        </p:spPr>
        <p:txBody>
          <a:bodyPr/>
          <a:lstStyle/>
          <a:p>
            <a:pPr marL="157159" indent="-157159" algn="ctr" eaLnBrk="1" hangingPunct="1">
              <a:defRPr/>
            </a:pPr>
            <a:endParaRPr lang="it-IT" altLang="it-IT" sz="1651" dirty="0" err="1"/>
          </a:p>
          <a:p>
            <a:pPr marL="157159" indent="-157159" algn="just" eaLnBrk="1" hangingPunct="1">
              <a:defRPr/>
            </a:pP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Dimotta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A., Cozzi M., Romano S., Lazzari M. (2016). </a:t>
            </a:r>
            <a:r>
              <a:rPr lang="it-IT" sz="1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Soil</a:t>
            </a:r>
            <a:r>
              <a:rPr lang="it-IT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Loss</a:t>
            </a:r>
            <a:r>
              <a:rPr lang="it-IT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Productivity and </a:t>
            </a:r>
            <a:r>
              <a:rPr lang="it-IT" sz="1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Cropland</a:t>
            </a:r>
            <a:r>
              <a:rPr lang="it-IT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Values</a:t>
            </a:r>
            <a:r>
              <a:rPr lang="it-IT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GIS-</a:t>
            </a:r>
            <a:r>
              <a:rPr lang="it-IT" sz="1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Based</a:t>
            </a:r>
            <a:r>
              <a:rPr lang="it-IT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Analysis and Trends in the Basilicata </a:t>
            </a:r>
            <a:r>
              <a:rPr lang="it-IT" sz="1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Region</a:t>
            </a:r>
            <a:r>
              <a:rPr lang="it-IT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(Southern </a:t>
            </a:r>
            <a:r>
              <a:rPr lang="it-IT" sz="1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Italy</a:t>
            </a:r>
            <a:r>
              <a:rPr lang="it-IT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) from 1980 to 2013</a:t>
            </a:r>
            <a:r>
              <a:rPr lang="it-IT" sz="1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In: Gervasi O. et al. (</a:t>
            </a: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eds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it-IT" sz="1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Computational</a:t>
            </a:r>
            <a:r>
              <a:rPr lang="it-IT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Science and </a:t>
            </a:r>
            <a:r>
              <a:rPr lang="it-IT" sz="1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Its</a:t>
            </a:r>
            <a:r>
              <a:rPr lang="it-IT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Applications </a:t>
            </a:r>
            <a:r>
              <a:rPr lang="it-IT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-- ICCSA 2016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it-IT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Lecture</a:t>
            </a:r>
            <a:r>
              <a:rPr lang="it-IT" sz="1400" i="1" dirty="0">
                <a:latin typeface="Calibri" panose="020F0502020204030204" pitchFamily="34" charset="0"/>
                <a:cs typeface="Calibri" panose="020F0502020204030204" pitchFamily="34" charset="0"/>
              </a:rPr>
              <a:t> Notes in Computer Science, Part IV, </a:t>
            </a:r>
            <a:r>
              <a:rPr lang="it-IT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vol</a:t>
            </a:r>
            <a:r>
              <a:rPr lang="it-IT" sz="1400" i="1" dirty="0">
                <a:latin typeface="Calibri" panose="020F0502020204030204" pitchFamily="34" charset="0"/>
                <a:cs typeface="Calibri" panose="020F0502020204030204" pitchFamily="34" charset="0"/>
              </a:rPr>
              <a:t> 9789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Springer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, Cham. 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https://doi.org/10.1007/978-3-319-42089-9_3</a:t>
            </a:r>
            <a:endParaRPr lang="it-IT" sz="165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7159" indent="-157159" algn="just" eaLnBrk="1" hangingPunct="1">
              <a:defRPr/>
            </a:pP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Dimotta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A., Lazzari M., Cozzi M., Romano S. (2017). </a:t>
            </a:r>
            <a:r>
              <a:rPr lang="it-IT" sz="1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Soil</a:t>
            </a:r>
            <a:r>
              <a:rPr lang="it-IT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Erosion</a:t>
            </a:r>
            <a:r>
              <a:rPr lang="it-IT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Modelling</a:t>
            </a:r>
            <a:r>
              <a:rPr lang="it-IT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it-IT" sz="1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Arable</a:t>
            </a:r>
            <a:r>
              <a:rPr lang="it-IT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Lands and </a:t>
            </a:r>
            <a:r>
              <a:rPr lang="it-IT" sz="1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Soil</a:t>
            </a:r>
            <a:r>
              <a:rPr lang="it-IT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Types</a:t>
            </a:r>
            <a:r>
              <a:rPr lang="it-IT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in Basilicata, Southern </a:t>
            </a:r>
            <a:r>
              <a:rPr lang="it-IT" sz="1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Italy</a:t>
            </a:r>
            <a:r>
              <a:rPr lang="it-IT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In: Gervasi O. et al. (</a:t>
            </a: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eds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it-IT" sz="1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Computational</a:t>
            </a:r>
            <a:r>
              <a:rPr lang="it-IT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Science and </a:t>
            </a:r>
            <a:r>
              <a:rPr lang="it-IT" sz="1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Its</a:t>
            </a:r>
            <a:r>
              <a:rPr lang="it-IT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Applications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– ICCSA 2017. 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ICCSA 2017. </a:t>
            </a:r>
            <a:r>
              <a:rPr lang="it-IT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Lecture</a:t>
            </a:r>
            <a:r>
              <a:rPr lang="it-IT" sz="1400" i="1" dirty="0">
                <a:latin typeface="Calibri" panose="020F0502020204030204" pitchFamily="34" charset="0"/>
                <a:cs typeface="Calibri" panose="020F0502020204030204" pitchFamily="34" charset="0"/>
              </a:rPr>
              <a:t> Notes in Computer Science, </a:t>
            </a:r>
            <a:r>
              <a:rPr lang="it-IT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vol</a:t>
            </a:r>
            <a:r>
              <a:rPr lang="it-IT" sz="1400" i="1" dirty="0">
                <a:latin typeface="Calibri" panose="020F0502020204030204" pitchFamily="34" charset="0"/>
                <a:cs typeface="Calibri" panose="020F0502020204030204" pitchFamily="34" charset="0"/>
              </a:rPr>
              <a:t> 10408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Springer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, Cham. 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https://doi.org/10.1007/978-3-319-62404-4_5</a:t>
            </a:r>
            <a:endParaRPr lang="it-IT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7159" indent="-157159" algn="just" eaLnBrk="1" hangingPunct="1">
              <a:defRPr/>
            </a:pPr>
            <a:r>
              <a:rPr lang="en-US" alt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Kottek</a:t>
            </a:r>
            <a:r>
              <a:rPr lang="en-US" alt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, M., J. </a:t>
            </a:r>
            <a:r>
              <a:rPr lang="en-US" alt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Grieser</a:t>
            </a:r>
            <a:r>
              <a:rPr lang="en-US" alt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, C. Beck, B. Rudolf, and F. </a:t>
            </a:r>
            <a:r>
              <a:rPr lang="en-US" alt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Rubel</a:t>
            </a:r>
            <a:r>
              <a:rPr lang="en-US" alt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(2006). </a:t>
            </a:r>
            <a:r>
              <a:rPr lang="en-US" altLang="it-IT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World Map of the </a:t>
            </a:r>
            <a:r>
              <a:rPr lang="en-US" altLang="it-IT" sz="1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Köppen</a:t>
            </a:r>
            <a:r>
              <a:rPr lang="en-US" altLang="it-IT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-Geiger climate classification updated. </a:t>
            </a:r>
            <a:r>
              <a:rPr lang="en-US" altLang="it-IT" sz="1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Meteorol</a:t>
            </a:r>
            <a:r>
              <a:rPr lang="en-US" altLang="it-IT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 Z., 15</a:t>
            </a:r>
            <a:r>
              <a:rPr lang="en-US" alt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, 259-263. DOI: 10.1127/0941-2948/2006/0130.</a:t>
            </a:r>
            <a:endParaRPr lang="it-IT" altLang="it-IT" sz="1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7159" indent="-157159" algn="just" eaLnBrk="1" hangingPunct="1">
              <a:defRPr/>
            </a:pPr>
            <a:r>
              <a:rPr lang="en-US" alt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Rubel</a:t>
            </a:r>
            <a:r>
              <a:rPr lang="en-US" alt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, F., and M. </a:t>
            </a:r>
            <a:r>
              <a:rPr lang="en-US" alt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Kottek</a:t>
            </a:r>
            <a:r>
              <a:rPr lang="en-US" alt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, (2010): </a:t>
            </a:r>
            <a:r>
              <a:rPr lang="en-US" altLang="it-IT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Observed and projected climate shifts 1901-2100 depicted by world maps of the </a:t>
            </a:r>
            <a:r>
              <a:rPr lang="en-US" altLang="it-IT" sz="1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Köppen</a:t>
            </a:r>
            <a:r>
              <a:rPr lang="en-US" altLang="it-IT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-Geiger climate classification</a:t>
            </a:r>
            <a:r>
              <a:rPr lang="en-US" altLang="it-IT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it-IT" sz="1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Meteorol</a:t>
            </a:r>
            <a:r>
              <a:rPr lang="en-US" altLang="it-IT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 Z., 19</a:t>
            </a:r>
            <a:r>
              <a:rPr lang="en-US" alt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, 135-141. DOI: 10.1127/0941-2948/2010/0430.</a:t>
            </a:r>
            <a:endParaRPr lang="it-IT" altLang="it-IT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 eaLnBrk="1" hangingPunct="1">
              <a:buFont typeface="Arial" panose="020B0604020202020204" pitchFamily="34" charset="0"/>
              <a:buNone/>
              <a:defRPr/>
            </a:pPr>
            <a:endParaRPr lang="it-IT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 eaLnBrk="1" hangingPunct="1">
              <a:buFont typeface="Arial" panose="020B0604020202020204" pitchFamily="34" charset="0"/>
              <a:buNone/>
              <a:defRPr/>
            </a:pPr>
            <a:r>
              <a:rPr lang="it-IT" altLang="it-IT" sz="1651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…NEXT SUBMISSION ON…:  N.2  CRITICAL REVIEWS</a:t>
            </a:r>
          </a:p>
          <a:p>
            <a:pPr marL="0" indent="0" algn="just" eaLnBrk="1" hangingPunct="1">
              <a:buFont typeface="Arial" panose="020B0604020202020204" pitchFamily="34" charset="0"/>
              <a:buNone/>
              <a:defRPr/>
            </a:pPr>
            <a:endParaRPr lang="it-IT" altLang="it-IT" sz="1651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7159" indent="-157159" algn="just" eaLnBrk="1" hangingPunct="1">
              <a:defRPr/>
            </a:pPr>
            <a:r>
              <a:rPr lang="it-IT" alt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Dimotta</a:t>
            </a:r>
            <a:r>
              <a:rPr lang="it-IT" alt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A., Lazzari M., Romano S. (2018). </a:t>
            </a:r>
            <a:r>
              <a:rPr lang="it-IT" altLang="it-IT" sz="1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Global </a:t>
            </a:r>
            <a:r>
              <a:rPr lang="it-IT" altLang="it-IT" sz="14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Soil</a:t>
            </a:r>
            <a:r>
              <a:rPr lang="it-IT" altLang="it-IT" sz="1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4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Erosion</a:t>
            </a:r>
            <a:r>
              <a:rPr lang="it-IT" altLang="it-IT" sz="1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vs Global </a:t>
            </a:r>
            <a:r>
              <a:rPr lang="it-IT" altLang="it-IT" sz="14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Climate</a:t>
            </a:r>
            <a:r>
              <a:rPr lang="it-IT" altLang="it-IT" sz="1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Scenario from 1926 to 2025: a Critical </a:t>
            </a:r>
            <a:r>
              <a:rPr lang="it-IT" altLang="it-IT" sz="14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Review</a:t>
            </a:r>
            <a:r>
              <a:rPr lang="it-IT" altLang="it-IT" sz="1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it-IT" alt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(in</a:t>
            </a:r>
            <a:r>
              <a:rPr lang="it-IT" altLang="it-IT" sz="1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peer-review</a:t>
            </a:r>
            <a:r>
              <a:rPr lang="it-IT" altLang="it-IT" sz="1400" i="1" dirty="0">
                <a:latin typeface="Calibri" panose="020F0502020204030204" pitchFamily="34" charset="0"/>
                <a:cs typeface="Calibri" panose="020F0502020204030204" pitchFamily="34" charset="0"/>
              </a:rPr>
              <a:t> from supervisor: Dr. </a:t>
            </a:r>
            <a:r>
              <a:rPr lang="it-IT" altLang="it-IT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Joris</a:t>
            </a:r>
            <a:r>
              <a:rPr lang="it-IT" altLang="it-IT" sz="1400" i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it-IT" altLang="it-IT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Vente</a:t>
            </a:r>
            <a:r>
              <a:rPr lang="it-IT" altLang="it-IT" sz="1400" i="1" dirty="0">
                <a:latin typeface="Calibri" panose="020F0502020204030204" pitchFamily="34" charset="0"/>
                <a:cs typeface="Calibri" panose="020F0502020204030204" pitchFamily="34" charset="0"/>
              </a:rPr>
              <a:t>, CEBAS-CSIC, </a:t>
            </a:r>
            <a:r>
              <a:rPr lang="it-IT" altLang="it-IT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Soil</a:t>
            </a:r>
            <a:r>
              <a:rPr lang="it-IT" altLang="it-IT" sz="1400" i="1" dirty="0">
                <a:latin typeface="Calibri" panose="020F0502020204030204" pitchFamily="34" charset="0"/>
                <a:cs typeface="Calibri" panose="020F0502020204030204" pitchFamily="34" charset="0"/>
              </a:rPr>
              <a:t> and Water </a:t>
            </a:r>
            <a:r>
              <a:rPr lang="it-IT" altLang="it-IT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Conservation</a:t>
            </a:r>
            <a:r>
              <a:rPr lang="it-IT" altLang="it-IT" sz="1400" i="1" dirty="0">
                <a:latin typeface="Calibri" panose="020F0502020204030204" pitchFamily="34" charset="0"/>
                <a:cs typeface="Calibri" panose="020F0502020204030204" pitchFamily="34" charset="0"/>
              </a:rPr>
              <a:t> Group, Murcia (</a:t>
            </a:r>
            <a:r>
              <a:rPr lang="it-IT" altLang="it-IT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Spain</a:t>
            </a:r>
            <a:r>
              <a:rPr lang="it-IT" altLang="it-IT" sz="1400" i="1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it-IT" altLang="it-IT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it-IT" altLang="it-IT" sz="1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next</a:t>
            </a:r>
            <a:r>
              <a:rPr lang="it-IT" altLang="it-IT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submission</a:t>
            </a:r>
            <a:r>
              <a:rPr lang="it-IT" altLang="it-IT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it-IT" altLang="it-IT" sz="1400" i="1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Earth-Science </a:t>
            </a:r>
            <a:r>
              <a:rPr lang="it-IT" altLang="it-IT" sz="1400" i="1" dirty="0" err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Reviews</a:t>
            </a:r>
            <a:r>
              <a:rPr lang="it-IT" altLang="it-IT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0" indent="0" algn="just" eaLnBrk="1" hangingPunct="1">
              <a:buFont typeface="Arial" panose="020B0604020202020204" pitchFamily="34" charset="0"/>
              <a:buNone/>
              <a:defRPr/>
            </a:pPr>
            <a:endParaRPr lang="it-IT" altLang="it-IT" sz="1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7159" indent="-157159" algn="just" eaLnBrk="1" hangingPunct="1">
              <a:defRPr/>
            </a:pPr>
            <a:r>
              <a:rPr lang="it-IT" alt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Dimotta</a:t>
            </a:r>
            <a:r>
              <a:rPr lang="it-IT" alt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A., Lazzari M., Romano S. (2018). </a:t>
            </a:r>
            <a:r>
              <a:rPr lang="it-IT" altLang="it-IT" sz="1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Global </a:t>
            </a:r>
            <a:r>
              <a:rPr lang="it-IT" altLang="it-IT" sz="14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Soil</a:t>
            </a:r>
            <a:r>
              <a:rPr lang="it-IT" altLang="it-IT" sz="1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4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Erosion</a:t>
            </a:r>
            <a:r>
              <a:rPr lang="it-IT" altLang="it-IT" sz="1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4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Costs</a:t>
            </a:r>
            <a:r>
              <a:rPr lang="it-IT" altLang="it-IT" sz="1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of the ON-site and OFF-site </a:t>
            </a:r>
            <a:r>
              <a:rPr lang="it-IT" altLang="it-IT" sz="14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Impacts</a:t>
            </a:r>
            <a:r>
              <a:rPr lang="it-IT" altLang="it-IT" sz="1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 a Critical </a:t>
            </a:r>
            <a:r>
              <a:rPr lang="it-IT" altLang="it-IT" sz="14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Review</a:t>
            </a:r>
            <a:r>
              <a:rPr lang="it-IT" altLang="it-IT" sz="1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altLang="it-IT" sz="14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Economic</a:t>
            </a:r>
            <a:r>
              <a:rPr lang="it-IT" altLang="it-IT" sz="1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4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Assessment</a:t>
            </a:r>
            <a:r>
              <a:rPr lang="it-IT" altLang="it-IT" sz="1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4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Methods</a:t>
            </a:r>
            <a:r>
              <a:rPr lang="it-IT" altLang="it-IT" sz="1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from 1930s to 2016. </a:t>
            </a:r>
            <a:r>
              <a:rPr lang="it-IT" altLang="it-IT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it-IT" altLang="it-IT" sz="1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next</a:t>
            </a:r>
            <a:r>
              <a:rPr lang="it-IT" altLang="it-IT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submission</a:t>
            </a:r>
            <a:r>
              <a:rPr lang="it-IT" altLang="it-IT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it-IT" altLang="it-IT" sz="1400" i="1" dirty="0" err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Ecological</a:t>
            </a:r>
            <a:r>
              <a:rPr lang="it-IT" altLang="it-IT" sz="1400" i="1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400" i="1" dirty="0" err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Economics</a:t>
            </a:r>
            <a:r>
              <a:rPr lang="it-IT" altLang="it-IT" sz="1400" i="1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it-IT" altLang="it-IT" sz="1400" i="1" dirty="0" err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Environmental</a:t>
            </a:r>
            <a:r>
              <a:rPr lang="it-IT" altLang="it-IT" sz="1400" i="1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Impact </a:t>
            </a:r>
            <a:r>
              <a:rPr lang="it-IT" altLang="it-IT" sz="1400" i="1" dirty="0" err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Assessment</a:t>
            </a:r>
            <a:r>
              <a:rPr lang="it-IT" altLang="it-IT" sz="1400" i="1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400" i="1" dirty="0" err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Review</a:t>
            </a:r>
            <a:r>
              <a:rPr lang="it-IT" altLang="it-IT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0" indent="0" algn="just" eaLnBrk="1" hangingPunct="1">
              <a:buFont typeface="Arial" panose="020B0604020202020204" pitchFamily="34" charset="0"/>
              <a:buNone/>
              <a:defRPr/>
            </a:pPr>
            <a:endParaRPr lang="it-IT" altLang="it-IT" sz="165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868" name="Segnaposto numero diapositiva 3">
            <a:extLst>
              <a:ext uri="{FF2B5EF4-FFF2-40B4-BE49-F238E27FC236}">
                <a16:creationId xmlns:a16="http://schemas.microsoft.com/office/drawing/2014/main" id="{28CD77BA-F3DD-0E41-8A28-34711D7009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199" indent="-21430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29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21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12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85904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28795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71686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14578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D8FF98AC-59E1-8B48-9AA0-0F20E140CB91}" type="slidenum">
              <a:rPr lang="it-IT" altLang="it-IT" smtClean="0">
                <a:solidFill>
                  <a:srgbClr val="455500"/>
                </a:solidFill>
                <a:latin typeface="Corbel" panose="020B0503020204020204" pitchFamily="34" charset="0"/>
              </a:rPr>
              <a:pPr>
                <a:defRPr/>
              </a:pPr>
              <a:t>39</a:t>
            </a:fld>
            <a:endParaRPr lang="it-IT" altLang="it-IT">
              <a:solidFill>
                <a:srgbClr val="455500"/>
              </a:solidFill>
              <a:latin typeface="Corbel" panose="020B0503020204020204" pitchFamily="34" charset="0"/>
            </a:endParaRP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129377C-F54F-7641-8518-A484D436E306}"/>
              </a:ext>
            </a:extLst>
          </p:cNvPr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dirty="0" err="1"/>
              <a:t>July</a:t>
            </a:r>
            <a:r>
              <a:rPr lang="it-IT" dirty="0"/>
              <a:t> 2018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8A6405C-9B4C-7242-B9FD-CDF7118826A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b="1" dirty="0"/>
              <a:t>Antonella DIMOTTA</a:t>
            </a:r>
            <a:r>
              <a:rPr lang="it-IT" dirty="0"/>
              <a:t>, </a:t>
            </a:r>
            <a:r>
              <a:rPr lang="it-IT" dirty="0" err="1"/>
              <a:t>PhD</a:t>
            </a:r>
            <a:r>
              <a:rPr lang="it-IT" dirty="0"/>
              <a:t> Candidate – CNR-IBAM, </a:t>
            </a:r>
            <a:r>
              <a:rPr lang="it-IT" dirty="0" err="1"/>
              <a:t>Italian</a:t>
            </a:r>
            <a:r>
              <a:rPr lang="it-IT" dirty="0"/>
              <a:t> National </a:t>
            </a:r>
            <a:r>
              <a:rPr lang="it-IT" dirty="0" err="1"/>
              <a:t>Research</a:t>
            </a:r>
            <a:r>
              <a:rPr lang="it-IT" dirty="0"/>
              <a:t> </a:t>
            </a:r>
            <a:r>
              <a:rPr lang="it-IT" dirty="0" err="1"/>
              <a:t>Council</a:t>
            </a:r>
            <a:r>
              <a:rPr lang="it-IT" dirty="0"/>
              <a:t> | </a:t>
            </a:r>
            <a:r>
              <a:rPr lang="it-IT" dirty="0" err="1"/>
              <a:t>University</a:t>
            </a:r>
            <a:r>
              <a:rPr lang="it-IT" dirty="0"/>
              <a:t> of Basilicata, SAFE </a:t>
            </a:r>
            <a:r>
              <a:rPr lang="it-IT" dirty="0" err="1"/>
              <a:t>Dept</a:t>
            </a:r>
            <a:r>
              <a:rPr lang="it-IT" dirty="0"/>
              <a:t>. </a:t>
            </a:r>
          </a:p>
        </p:txBody>
      </p:sp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FBB">
            <a:alpha val="3411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D1F395-CF84-C748-AA4F-14AD1CA42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5" y="135084"/>
            <a:ext cx="8645236" cy="1111185"/>
          </a:xfrm>
          <a:gradFill>
            <a:gsLst>
              <a:gs pos="100000">
                <a:srgbClr val="FFC000">
                  <a:alpha val="58000"/>
                </a:srgb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4800000" scaled="0"/>
          </a:gradFill>
          <a:extLst/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sz="18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SOIL LOSS, PRODUCTIVITY AND CROPLAND VALUES </a:t>
            </a:r>
            <a:br>
              <a:rPr lang="it-IT" sz="18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8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GIS-BASED ANALYSIS AND TRENDS IN THE BASILICATA REGION </a:t>
            </a:r>
            <a:br>
              <a:rPr lang="it-IT" sz="18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8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(SOUTHERN ITALY) FROM 1980 TO 2013 </a:t>
            </a:r>
            <a:r>
              <a:rPr lang="it-IT" sz="18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(</a:t>
            </a:r>
            <a:r>
              <a:rPr lang="it-IT" sz="1800" i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Dimotta</a:t>
            </a:r>
            <a:r>
              <a:rPr lang="it-IT" sz="1800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et al., 2016</a:t>
            </a:r>
            <a:r>
              <a:rPr lang="it-IT" sz="18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)</a:t>
            </a:r>
            <a:br>
              <a:rPr lang="it-IT" sz="1800" b="1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MATERIALS &amp; METHODS (1)</a:t>
            </a:r>
            <a:endParaRPr lang="it-IT" sz="2551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34" charset="-127"/>
              <a:cs typeface="Calibri" panose="020F0502020204030204" pitchFamily="34" charset="0"/>
            </a:endParaRP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8EF51D4C-5F99-1145-BD99-279678219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255" y="1454242"/>
            <a:ext cx="8645235" cy="5175158"/>
          </a:xfrm>
          <a:gradFill>
            <a:gsLst>
              <a:gs pos="0">
                <a:srgbClr val="FFC000">
                  <a:alpha val="4000"/>
                </a:srgbClr>
              </a:gs>
              <a:gs pos="100000">
                <a:schemeClr val="accent1">
                  <a:lumMod val="45000"/>
                  <a:lumOff val="55000"/>
                  <a:alpha val="4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xtLst/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b="1" dirty="0">
                <a:solidFill>
                  <a:schemeClr val="accent4">
                    <a:lumMod val="50000"/>
                  </a:schemeClr>
                </a:solidFill>
              </a:rPr>
              <a:t>USPED Model – Unit </a:t>
            </a:r>
            <a:r>
              <a:rPr lang="it-IT" b="1" dirty="0" err="1">
                <a:solidFill>
                  <a:schemeClr val="accent4">
                    <a:lumMod val="50000"/>
                  </a:schemeClr>
                </a:solidFill>
              </a:rPr>
              <a:t>Stream</a:t>
            </a:r>
            <a:r>
              <a:rPr lang="it-IT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it-IT" b="1" dirty="0" err="1">
                <a:solidFill>
                  <a:schemeClr val="accent4">
                    <a:lumMod val="50000"/>
                  </a:schemeClr>
                </a:solidFill>
              </a:rPr>
              <a:t>Power</a:t>
            </a:r>
            <a:r>
              <a:rPr lang="it-IT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it-IT" b="1" dirty="0" err="1">
                <a:solidFill>
                  <a:schemeClr val="accent4">
                    <a:lumMod val="50000"/>
                  </a:schemeClr>
                </a:solidFill>
              </a:rPr>
              <a:t>Erosion</a:t>
            </a:r>
            <a:r>
              <a:rPr lang="it-IT" b="1" dirty="0">
                <a:solidFill>
                  <a:schemeClr val="accent4">
                    <a:lumMod val="50000"/>
                  </a:schemeClr>
                </a:solidFill>
              </a:rPr>
              <a:t> and </a:t>
            </a:r>
            <a:r>
              <a:rPr lang="it-IT" b="1" dirty="0" err="1">
                <a:solidFill>
                  <a:schemeClr val="accent4">
                    <a:lumMod val="50000"/>
                  </a:schemeClr>
                </a:solidFill>
              </a:rPr>
              <a:t>Deposition</a:t>
            </a:r>
            <a:r>
              <a:rPr lang="it-IT" b="1" dirty="0">
                <a:solidFill>
                  <a:schemeClr val="accent4">
                    <a:lumMod val="50000"/>
                  </a:schemeClr>
                </a:solidFill>
              </a:rPr>
              <a:t> model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651" b="1" dirty="0"/>
          </a:p>
          <a:p>
            <a:pPr marL="0" indent="0" algn="r">
              <a:buFont typeface="Arial" panose="020B0604020202020204" pitchFamily="34" charset="0"/>
              <a:buNone/>
              <a:defRPr/>
            </a:pPr>
            <a:r>
              <a:rPr lang="it-IT" sz="1100" b="1" dirty="0">
                <a:solidFill>
                  <a:srgbClr val="FF0000"/>
                </a:solidFill>
              </a:rPr>
              <a:t>                                                                                         </a:t>
            </a:r>
            <a:r>
              <a:rPr lang="it-IT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Basic model </a:t>
            </a:r>
            <a:r>
              <a:rPr lang="it-IT" sz="1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structure</a:t>
            </a:r>
            <a:r>
              <a:rPr lang="it-IT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the USLE and RUSLE </a:t>
            </a:r>
            <a:r>
              <a:rPr lang="it-IT" sz="1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</a:t>
            </a:r>
            <a:r>
              <a:rPr lang="it-IT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it-IT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  </a:t>
            </a:r>
          </a:p>
          <a:p>
            <a:pPr marL="0" indent="0" algn="r">
              <a:buFont typeface="Arial" panose="020B0604020202020204" pitchFamily="34" charset="0"/>
              <a:buNone/>
              <a:defRPr/>
            </a:pPr>
            <a:r>
              <a:rPr lang="it-IT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 = R * K * (LS) * C * P</a:t>
            </a:r>
          </a:p>
          <a:p>
            <a:pPr marL="0" indent="0" algn="r">
              <a:buFont typeface="Arial" panose="020B0604020202020204" pitchFamily="34" charset="0"/>
              <a:buNone/>
              <a:defRPr/>
            </a:pPr>
            <a:endParaRPr lang="it-IT" sz="1100" b="1" dirty="0"/>
          </a:p>
          <a:p>
            <a:pPr marL="0" indent="0" algn="r">
              <a:buFont typeface="Arial" panose="020B0604020202020204" pitchFamily="34" charset="0"/>
              <a:buNone/>
              <a:defRPr/>
            </a:pPr>
            <a:r>
              <a:rPr lang="it-IT" sz="12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= </a:t>
            </a:r>
            <a:r>
              <a:rPr lang="it-IT" sz="12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computed</a:t>
            </a:r>
            <a:r>
              <a:rPr lang="it-IT" sz="12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site </a:t>
            </a:r>
            <a:r>
              <a:rPr lang="it-IT" sz="12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soil</a:t>
            </a:r>
            <a:r>
              <a:rPr lang="it-IT" sz="12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2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loss</a:t>
            </a:r>
            <a:r>
              <a:rPr lang="it-IT" sz="12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[Mg/ha/y]</a:t>
            </a:r>
          </a:p>
          <a:p>
            <a:pPr marL="0" indent="0" algn="r">
              <a:buFont typeface="Arial" panose="020B0604020202020204" pitchFamily="34" charset="0"/>
              <a:buNone/>
              <a:defRPr/>
            </a:pPr>
            <a:r>
              <a:rPr lang="it-IT" sz="12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 = </a:t>
            </a:r>
            <a:r>
              <a:rPr lang="it-IT" sz="12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rainfall</a:t>
            </a:r>
            <a:r>
              <a:rPr lang="it-IT" sz="12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2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erosivity</a:t>
            </a:r>
            <a:r>
              <a:rPr lang="it-IT" sz="12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2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factor</a:t>
            </a:r>
            <a:r>
              <a:rPr lang="it-IT" sz="12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[MJ mm/ha/h/y]</a:t>
            </a:r>
          </a:p>
          <a:p>
            <a:pPr marL="0" indent="0" algn="r">
              <a:buFont typeface="Arial" panose="020B0604020202020204" pitchFamily="34" charset="0"/>
              <a:buNone/>
              <a:defRPr/>
            </a:pPr>
            <a:r>
              <a:rPr lang="it-IT" sz="12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 = </a:t>
            </a:r>
            <a:r>
              <a:rPr lang="it-IT" sz="12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soil</a:t>
            </a:r>
            <a:r>
              <a:rPr lang="it-IT" sz="12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2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erodibility</a:t>
            </a:r>
            <a:r>
              <a:rPr lang="it-IT" sz="12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2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factor</a:t>
            </a:r>
            <a:r>
              <a:rPr lang="it-IT" sz="12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[Mg h/MJ/mm]</a:t>
            </a:r>
          </a:p>
          <a:p>
            <a:pPr marL="0" indent="0" algn="r">
              <a:buFont typeface="Arial" panose="020B0604020202020204" pitchFamily="34" charset="0"/>
              <a:buNone/>
              <a:defRPr/>
            </a:pPr>
            <a:r>
              <a:rPr lang="it-IT" sz="12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 = </a:t>
            </a:r>
            <a:r>
              <a:rPr lang="it-IT" sz="12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slope-lenght</a:t>
            </a:r>
            <a:r>
              <a:rPr lang="it-IT" sz="12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2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factor</a:t>
            </a:r>
            <a:r>
              <a:rPr lang="it-IT" sz="12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2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combined</a:t>
            </a:r>
            <a:r>
              <a:rPr lang="it-IT" sz="12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S (</a:t>
            </a:r>
            <a:r>
              <a:rPr lang="it-IT" sz="12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slope</a:t>
            </a:r>
            <a:r>
              <a:rPr lang="it-IT" sz="12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2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steepness</a:t>
            </a:r>
            <a:r>
              <a:rPr lang="it-IT" sz="12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2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factor</a:t>
            </a:r>
            <a:r>
              <a:rPr lang="it-IT" sz="12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 marL="0" indent="0" algn="r">
              <a:buFont typeface="Arial" panose="020B0604020202020204" pitchFamily="34" charset="0"/>
              <a:buNone/>
              <a:defRPr/>
            </a:pPr>
            <a:r>
              <a:rPr lang="it-IT" sz="12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LS:  </a:t>
            </a:r>
            <a:r>
              <a:rPr lang="it-IT" sz="12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dimensionless</a:t>
            </a:r>
            <a:r>
              <a:rPr lang="it-IT" sz="12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2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terrain</a:t>
            </a:r>
            <a:r>
              <a:rPr lang="it-IT" sz="12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2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factor</a:t>
            </a:r>
            <a:endParaRPr lang="it-IT" sz="1200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>
              <a:buFont typeface="Arial" panose="020B0604020202020204" pitchFamily="34" charset="0"/>
              <a:buNone/>
              <a:defRPr/>
            </a:pPr>
            <a:r>
              <a:rPr lang="it-IT" sz="12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= </a:t>
            </a:r>
            <a:r>
              <a:rPr lang="it-IT" sz="12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vegetation</a:t>
            </a:r>
            <a:r>
              <a:rPr lang="it-IT" sz="12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cover (</a:t>
            </a:r>
            <a:r>
              <a:rPr lang="it-IT" sz="12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dimensionless</a:t>
            </a:r>
            <a:r>
              <a:rPr lang="it-IT" sz="12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 algn="r">
              <a:buFont typeface="Arial" panose="020B0604020202020204" pitchFamily="34" charset="0"/>
              <a:buNone/>
              <a:defRPr/>
            </a:pPr>
            <a:r>
              <a:rPr lang="it-IT" sz="12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 = </a:t>
            </a:r>
            <a:r>
              <a:rPr lang="it-IT" sz="12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erosion</a:t>
            </a:r>
            <a:r>
              <a:rPr lang="it-IT" sz="12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control </a:t>
            </a:r>
            <a:r>
              <a:rPr lang="it-IT" sz="12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  <a:r>
              <a:rPr lang="it-IT" sz="12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2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factor</a:t>
            </a:r>
            <a:r>
              <a:rPr lang="it-IT" sz="12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it-IT" sz="12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dimensionless</a:t>
            </a:r>
            <a:r>
              <a:rPr lang="it-IT" sz="12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 algn="r">
              <a:buFont typeface="Arial" panose="020B0604020202020204" pitchFamily="34" charset="0"/>
              <a:buNone/>
              <a:defRPr/>
            </a:pPr>
            <a:endParaRPr lang="it-IT" sz="1200" b="1" i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>
              <a:buFont typeface="Arial" panose="020B0604020202020204" pitchFamily="34" charset="0"/>
              <a:buNone/>
              <a:defRPr/>
            </a:pPr>
            <a:r>
              <a:rPr lang="it-IT" sz="1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USPED  ELABORATIONS</a:t>
            </a:r>
            <a:r>
              <a:rPr lang="it-IT" sz="1100" b="1" dirty="0"/>
              <a:t>:</a:t>
            </a:r>
          </a:p>
          <a:p>
            <a:pPr marL="0" indent="0" algn="r">
              <a:buFont typeface="Arial" panose="020B0604020202020204" pitchFamily="34" charset="0"/>
              <a:buNone/>
              <a:defRPr/>
            </a:pPr>
            <a:r>
              <a:rPr lang="en-US" sz="1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(a) - Soil erodibility factor map in the Basilicata region in 2012 (</a:t>
            </a:r>
            <a:r>
              <a:rPr lang="en-US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 factor</a:t>
            </a:r>
            <a:r>
              <a:rPr lang="en-US" sz="1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); </a:t>
            </a:r>
          </a:p>
          <a:p>
            <a:pPr marL="0" indent="0" algn="r">
              <a:buFont typeface="Arial" panose="020B0604020202020204" pitchFamily="34" charset="0"/>
              <a:buNone/>
              <a:defRPr/>
            </a:pPr>
            <a:r>
              <a:rPr lang="en-US" sz="1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(b)  Topographic Index Map, 2012; </a:t>
            </a:r>
          </a:p>
          <a:p>
            <a:pPr marL="0" indent="0" algn="r">
              <a:buFont typeface="Arial" panose="020B0604020202020204" pitchFamily="34" charset="0"/>
              <a:buNone/>
              <a:defRPr/>
            </a:pPr>
            <a:r>
              <a:rPr lang="en-US" sz="1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(c)  Land cover and management factor map (</a:t>
            </a:r>
            <a:r>
              <a:rPr lang="en-US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factor</a:t>
            </a:r>
            <a:r>
              <a:rPr lang="en-US" sz="1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2012;  </a:t>
            </a:r>
          </a:p>
          <a:p>
            <a:pPr marL="0" indent="0" algn="r">
              <a:buFont typeface="Arial" panose="020B0604020202020204" pitchFamily="34" charset="0"/>
              <a:buNone/>
              <a:defRPr/>
            </a:pPr>
            <a:r>
              <a:rPr lang="en-US" sz="1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(d)  </a:t>
            </a:r>
            <a:r>
              <a:rPr lang="en-US" sz="12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Erosivity</a:t>
            </a:r>
            <a:r>
              <a:rPr lang="en-US" sz="1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map (</a:t>
            </a:r>
            <a:r>
              <a:rPr lang="en-US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 factor</a:t>
            </a:r>
            <a:r>
              <a:rPr lang="en-US" sz="1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2012</a:t>
            </a:r>
            <a:r>
              <a:rPr lang="en-US" sz="1200" dirty="0">
                <a:solidFill>
                  <a:schemeClr val="tx2"/>
                </a:solidFill>
              </a:rPr>
              <a:t>. </a:t>
            </a:r>
            <a:endParaRPr lang="it-IT" sz="1200" dirty="0">
              <a:solidFill>
                <a:schemeClr val="tx2"/>
              </a:solidFill>
            </a:endParaRPr>
          </a:p>
          <a:p>
            <a:pPr marL="342891" indent="-342891" eaLnBrk="1" fontAlgn="auto" hangingPunct="1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endParaRPr lang="it-IT" sz="1651" b="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651" b="1" dirty="0">
              <a:solidFill>
                <a:schemeClr val="accent4">
                  <a:lumMod val="50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651" b="1" dirty="0">
              <a:solidFill>
                <a:schemeClr val="accent4">
                  <a:lumMod val="50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651" b="1" dirty="0">
              <a:solidFill>
                <a:srgbClr val="C00000"/>
              </a:solidFill>
            </a:endParaRPr>
          </a:p>
          <a:p>
            <a:pPr marL="157731" indent="-157731" eaLnBrk="1" fontAlgn="auto" hangingPunct="1">
              <a:spcAft>
                <a:spcPts val="0"/>
              </a:spcAft>
              <a:defRPr/>
            </a:pPr>
            <a:endParaRPr lang="it-IT" sz="1651" dirty="0"/>
          </a:p>
          <a:p>
            <a:pPr marL="157731" indent="-157731" eaLnBrk="1" fontAlgn="auto" hangingPunct="1">
              <a:spcAft>
                <a:spcPts val="0"/>
              </a:spcAft>
              <a:defRPr/>
            </a:pPr>
            <a:endParaRPr lang="it-IT" sz="1651" dirty="0"/>
          </a:p>
          <a:p>
            <a:pPr marL="157731" indent="-157731" eaLnBrk="1" fontAlgn="auto" hangingPunct="1">
              <a:spcAft>
                <a:spcPts val="0"/>
              </a:spcAft>
              <a:defRPr/>
            </a:pPr>
            <a:endParaRPr lang="it-IT" sz="1651" dirty="0"/>
          </a:p>
        </p:txBody>
      </p:sp>
      <p:sp>
        <p:nvSpPr>
          <p:cNvPr id="12291" name="Segnaposto numero diapositiva 3">
            <a:extLst>
              <a:ext uri="{FF2B5EF4-FFF2-40B4-BE49-F238E27FC236}">
                <a16:creationId xmlns:a16="http://schemas.microsoft.com/office/drawing/2014/main" id="{6BAB97E7-CF1C-494F-B737-F1E3E6297C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199" indent="-21430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29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21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12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85904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28795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71686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14578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B60EA707-3867-3848-9BF6-BF1005671DAA}" type="slidenum">
              <a:rPr lang="it-IT" altLang="it-IT" smtClean="0">
                <a:solidFill>
                  <a:srgbClr val="455500"/>
                </a:solidFill>
                <a:latin typeface="Corbel" panose="020B0503020204020204" pitchFamily="34" charset="0"/>
              </a:rPr>
              <a:pPr>
                <a:defRPr/>
              </a:pPr>
              <a:t>4</a:t>
            </a:fld>
            <a:endParaRPr lang="it-IT" altLang="it-IT">
              <a:solidFill>
                <a:srgbClr val="455500"/>
              </a:solidFill>
              <a:latin typeface="Corbel" panose="020B0503020204020204" pitchFamily="34" charset="0"/>
            </a:endParaRPr>
          </a:p>
        </p:txBody>
      </p:sp>
      <p:sp>
        <p:nvSpPr>
          <p:cNvPr id="3" name="Segnaposto data 4">
            <a:extLst>
              <a:ext uri="{FF2B5EF4-FFF2-40B4-BE49-F238E27FC236}">
                <a16:creationId xmlns:a16="http://schemas.microsoft.com/office/drawing/2014/main" id="{3D031253-1D47-3B45-85C7-488D671F6F5C}"/>
              </a:ext>
            </a:extLst>
          </p:cNvPr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dirty="0" err="1"/>
              <a:t>July</a:t>
            </a:r>
            <a:r>
              <a:rPr lang="it-IT" dirty="0"/>
              <a:t> 2018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DAA3F90-4B09-F04F-B674-C0E901112C7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b="1" dirty="0"/>
              <a:t>Antonella DIMOTTA </a:t>
            </a:r>
            <a:r>
              <a:rPr lang="it-IT" dirty="0"/>
              <a:t>, </a:t>
            </a:r>
            <a:r>
              <a:rPr lang="it-IT" dirty="0" err="1"/>
              <a:t>PhD</a:t>
            </a:r>
            <a:r>
              <a:rPr lang="it-IT" dirty="0"/>
              <a:t> Candidate – CNR-IBAM, </a:t>
            </a:r>
            <a:r>
              <a:rPr lang="it-IT" dirty="0" err="1"/>
              <a:t>Italian</a:t>
            </a:r>
            <a:r>
              <a:rPr lang="it-IT" dirty="0"/>
              <a:t> National </a:t>
            </a:r>
            <a:r>
              <a:rPr lang="it-IT" dirty="0" err="1"/>
              <a:t>Research</a:t>
            </a:r>
            <a:r>
              <a:rPr lang="it-IT" dirty="0"/>
              <a:t> </a:t>
            </a:r>
            <a:r>
              <a:rPr lang="it-IT" dirty="0" err="1"/>
              <a:t>Council</a:t>
            </a:r>
            <a:r>
              <a:rPr lang="it-IT" dirty="0"/>
              <a:t> | SAFE – UNIBAS, </a:t>
            </a:r>
            <a:r>
              <a:rPr lang="it-IT" dirty="0" err="1"/>
              <a:t>University</a:t>
            </a:r>
            <a:r>
              <a:rPr lang="it-IT" dirty="0"/>
              <a:t> of Basilicata</a:t>
            </a:r>
          </a:p>
        </p:txBody>
      </p:sp>
      <p:pic>
        <p:nvPicPr>
          <p:cNvPr id="12299" name="Immagine 9">
            <a:extLst>
              <a:ext uri="{FF2B5EF4-FFF2-40B4-BE49-F238E27FC236}">
                <a16:creationId xmlns:a16="http://schemas.microsoft.com/office/drawing/2014/main" id="{899B9683-E55E-E046-9481-0F00500EBB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975" y="2008188"/>
            <a:ext cx="3771900" cy="385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egnaposto numero diapositiva 4">
            <a:extLst>
              <a:ext uri="{FF2B5EF4-FFF2-40B4-BE49-F238E27FC236}">
                <a16:creationId xmlns:a16="http://schemas.microsoft.com/office/drawing/2014/main" id="{FAB41EE6-8267-FB41-9F34-E0B47CD6B1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199" indent="-21430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29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21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12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85904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28795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71686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14578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50ED1212-BB30-9948-A468-169E50BA5351}" type="slidenum">
              <a:rPr lang="it-IT" altLang="it-IT" smtClean="0">
                <a:solidFill>
                  <a:srgbClr val="455500"/>
                </a:solidFill>
                <a:latin typeface="Corbel" panose="020B0503020204020204" pitchFamily="34" charset="0"/>
              </a:rPr>
              <a:pPr>
                <a:defRPr/>
              </a:pPr>
              <a:t>40</a:t>
            </a:fld>
            <a:endParaRPr lang="it-IT" altLang="it-IT">
              <a:solidFill>
                <a:srgbClr val="455500"/>
              </a:solidFill>
              <a:latin typeface="Corbel" panose="020B0503020204020204" pitchFamily="34" charset="0"/>
            </a:endParaRP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1F70E138-ED07-954E-8A18-C1C6EDD8142A}"/>
              </a:ext>
            </a:extLst>
          </p:cNvPr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dirty="0" err="1"/>
              <a:t>July</a:t>
            </a:r>
            <a:r>
              <a:rPr lang="it-IT" dirty="0"/>
              <a:t> 2018</a:t>
            </a: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6E5BF45D-2585-3149-AA7F-9FDB93C9ABF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b="1" dirty="0"/>
              <a:t>Antonella DIMOTTA, </a:t>
            </a:r>
            <a:r>
              <a:rPr lang="it-IT" dirty="0" err="1"/>
              <a:t>PhD</a:t>
            </a:r>
            <a:r>
              <a:rPr lang="it-IT" dirty="0"/>
              <a:t> Candidate -  CNR-IBAM, </a:t>
            </a:r>
            <a:r>
              <a:rPr lang="it-IT" dirty="0" err="1"/>
              <a:t>Italian</a:t>
            </a:r>
            <a:r>
              <a:rPr lang="it-IT" dirty="0"/>
              <a:t> National </a:t>
            </a:r>
            <a:r>
              <a:rPr lang="it-IT" dirty="0" err="1"/>
              <a:t>Research</a:t>
            </a:r>
            <a:r>
              <a:rPr lang="it-IT" dirty="0"/>
              <a:t> </a:t>
            </a:r>
            <a:r>
              <a:rPr lang="it-IT" dirty="0" err="1"/>
              <a:t>Council</a:t>
            </a:r>
            <a:r>
              <a:rPr lang="it-IT" dirty="0"/>
              <a:t> | </a:t>
            </a:r>
            <a:r>
              <a:rPr lang="it-IT" dirty="0" err="1"/>
              <a:t>University</a:t>
            </a:r>
            <a:r>
              <a:rPr lang="it-IT" dirty="0"/>
              <a:t> of Basilicata, SAFE </a:t>
            </a:r>
            <a:r>
              <a:rPr lang="it-IT" dirty="0" err="1"/>
              <a:t>Dept</a:t>
            </a:r>
            <a:r>
              <a:rPr lang="it-IT" dirty="0"/>
              <a:t>.</a:t>
            </a:r>
          </a:p>
        </p:txBody>
      </p:sp>
      <p:sp>
        <p:nvSpPr>
          <p:cNvPr id="8" name="Titolo 7">
            <a:extLst>
              <a:ext uri="{FF2B5EF4-FFF2-40B4-BE49-F238E27FC236}">
                <a16:creationId xmlns:a16="http://schemas.microsoft.com/office/drawing/2014/main" id="{0A1E2D81-464A-884C-B7B2-14B02E840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708279">
            <a:off x="682625" y="87313"/>
            <a:ext cx="7521575" cy="1603375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Handwriting" panose="03010101010101010101" pitchFamily="66" charset="0"/>
              </a:rPr>
              <a:t>THANK YOU VERY MUCH!</a:t>
            </a:r>
            <a:br>
              <a:rPr lang="it-IT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Handwriting" panose="03010101010101010101" pitchFamily="66" charset="0"/>
              </a:rPr>
            </a:br>
            <a:endParaRPr lang="it-IT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3658F31F-DB0B-1446-B3CA-E38ADF237A65}"/>
              </a:ext>
            </a:extLst>
          </p:cNvPr>
          <p:cNvSpPr/>
          <p:nvPr/>
        </p:nvSpPr>
        <p:spPr>
          <a:xfrm>
            <a:off x="2725738" y="6124575"/>
            <a:ext cx="3436937" cy="369888"/>
          </a:xfrm>
          <a:prstGeom prst="rect">
            <a:avLst/>
          </a:prstGeom>
          <a:solidFill>
            <a:srgbClr val="F3FFBB"/>
          </a:solidFill>
        </p:spPr>
        <p:txBody>
          <a:bodyPr>
            <a:sp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antonella.dimotta@unibas.it</a:t>
            </a:r>
            <a:endParaRPr lang="it-I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FBB">
            <a:alpha val="3411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B65924-C7AF-E848-943F-E3D71FC2E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473" y="135084"/>
            <a:ext cx="8811490" cy="1111185"/>
          </a:xfrm>
          <a:gradFill>
            <a:gsLst>
              <a:gs pos="100000">
                <a:srgbClr val="FFC000">
                  <a:alpha val="58000"/>
                </a:srgb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4800000" scaled="0"/>
          </a:gradFill>
          <a:extLst/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sz="18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SOIL LOSS, PRODUCTIVITY AND CROPLAND VALUES </a:t>
            </a:r>
            <a:br>
              <a:rPr lang="it-IT" sz="18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8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GIS-BASED ANALYSIS AND TRENDS IN THE BASILICATA REGION </a:t>
            </a:r>
            <a:br>
              <a:rPr lang="it-IT" sz="18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8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(SOUTHERN ITALY) FROM 1980 TO 2013 (</a:t>
            </a:r>
            <a:r>
              <a:rPr lang="it-IT" sz="18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Dimotta</a:t>
            </a:r>
            <a:r>
              <a:rPr lang="it-IT" sz="18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et al., 2016)</a:t>
            </a:r>
            <a:br>
              <a:rPr lang="it-IT" sz="1800" b="1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MATERIALS &amp; METHODS (2)</a:t>
            </a:r>
            <a:endParaRPr lang="it-IT" sz="2551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34" charset="-127"/>
              <a:cs typeface="Calibri" panose="020F0502020204030204" pitchFamily="34" charset="0"/>
            </a:endParaRP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75308884-1BA9-FD46-9277-47EB94E33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472" y="1506682"/>
            <a:ext cx="8811491" cy="5122719"/>
          </a:xfrm>
          <a:gradFill>
            <a:gsLst>
              <a:gs pos="0">
                <a:srgbClr val="FFC000">
                  <a:alpha val="4000"/>
                </a:srgbClr>
              </a:gs>
              <a:gs pos="100000">
                <a:schemeClr val="accent1">
                  <a:lumMod val="45000"/>
                  <a:lumOff val="55000"/>
                  <a:alpha val="4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xtLst/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b="1" dirty="0">
                <a:solidFill>
                  <a:schemeClr val="accent4">
                    <a:lumMod val="50000"/>
                  </a:schemeClr>
                </a:solidFill>
              </a:rPr>
              <a:t>USPED Model – Unit </a:t>
            </a:r>
            <a:r>
              <a:rPr lang="it-IT" b="1" dirty="0" err="1">
                <a:solidFill>
                  <a:schemeClr val="accent4">
                    <a:lumMod val="50000"/>
                  </a:schemeClr>
                </a:solidFill>
              </a:rPr>
              <a:t>Stream</a:t>
            </a:r>
            <a:r>
              <a:rPr lang="it-IT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it-IT" b="1" dirty="0" err="1">
                <a:solidFill>
                  <a:schemeClr val="accent4">
                    <a:lumMod val="50000"/>
                  </a:schemeClr>
                </a:solidFill>
              </a:rPr>
              <a:t>Power</a:t>
            </a:r>
            <a:r>
              <a:rPr lang="it-IT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it-IT" b="1" dirty="0" err="1">
                <a:solidFill>
                  <a:schemeClr val="accent4">
                    <a:lumMod val="50000"/>
                  </a:schemeClr>
                </a:solidFill>
              </a:rPr>
              <a:t>Erosion</a:t>
            </a:r>
            <a:r>
              <a:rPr lang="it-IT" b="1" dirty="0">
                <a:solidFill>
                  <a:schemeClr val="accent4">
                    <a:lumMod val="50000"/>
                  </a:schemeClr>
                </a:solidFill>
              </a:rPr>
              <a:t> and </a:t>
            </a:r>
            <a:r>
              <a:rPr lang="it-IT" b="1" dirty="0" err="1">
                <a:solidFill>
                  <a:schemeClr val="accent4">
                    <a:lumMod val="50000"/>
                  </a:schemeClr>
                </a:solidFill>
              </a:rPr>
              <a:t>Deposition</a:t>
            </a:r>
            <a:r>
              <a:rPr lang="it-IT" b="1" dirty="0">
                <a:solidFill>
                  <a:schemeClr val="accent4">
                    <a:lumMod val="50000"/>
                  </a:schemeClr>
                </a:solidFill>
              </a:rPr>
              <a:t> model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651" b="1" dirty="0"/>
          </a:p>
          <a:p>
            <a:pPr marL="0" indent="0" algn="r">
              <a:buFont typeface="Arial" panose="020B0604020202020204" pitchFamily="34" charset="0"/>
              <a:buNone/>
              <a:defRPr/>
            </a:pPr>
            <a:r>
              <a:rPr lang="it-IT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EROSION AND DEPOSITION MAP IN THE BASILICATA REGION IN 2012</a:t>
            </a:r>
            <a:r>
              <a:rPr lang="it-IT" sz="1100" b="1" dirty="0">
                <a:solidFill>
                  <a:srgbClr val="FF0000"/>
                </a:solidFill>
              </a:rPr>
              <a:t> </a:t>
            </a:r>
          </a:p>
          <a:p>
            <a:pPr marL="0" indent="0" algn="r">
              <a:buFont typeface="Arial" panose="020B0604020202020204" pitchFamily="34" charset="0"/>
              <a:buNone/>
              <a:defRPr/>
            </a:pPr>
            <a:endParaRPr lang="it-IT" sz="1100" b="1" dirty="0">
              <a:solidFill>
                <a:srgbClr val="FF0000"/>
              </a:solidFill>
            </a:endParaRPr>
          </a:p>
          <a:p>
            <a:pPr marL="0" indent="0" algn="r">
              <a:buFont typeface="Arial" panose="020B0604020202020204" pitchFamily="34" charset="0"/>
              <a:buNone/>
              <a:defRPr/>
            </a:pPr>
            <a:r>
              <a:rPr lang="en-US" sz="1200" b="1" i="1" dirty="0">
                <a:solidFill>
                  <a:schemeClr val="tx2"/>
                </a:solidFill>
              </a:rPr>
              <a:t>Potential eroded surface</a:t>
            </a:r>
            <a:r>
              <a:rPr lang="en-US" sz="1200" b="1" dirty="0">
                <a:solidFill>
                  <a:schemeClr val="tx2"/>
                </a:solidFill>
              </a:rPr>
              <a:t> [ha] obtained through USPED method </a:t>
            </a:r>
          </a:p>
          <a:p>
            <a:pPr marL="0" indent="0" algn="r">
              <a:buFont typeface="Arial" panose="020B0604020202020204" pitchFamily="34" charset="0"/>
              <a:buNone/>
              <a:defRPr/>
            </a:pPr>
            <a:r>
              <a:rPr lang="en-US" sz="1200" b="1" dirty="0">
                <a:solidFill>
                  <a:schemeClr val="tx2"/>
                </a:solidFill>
              </a:rPr>
              <a:t>by considering only the first three erosion classes in relation to</a:t>
            </a:r>
          </a:p>
          <a:p>
            <a:pPr marL="0" indent="0" algn="r">
              <a:buFont typeface="Arial" panose="020B0604020202020204" pitchFamily="34" charset="0"/>
              <a:buNone/>
              <a:defRPr/>
            </a:pPr>
            <a:r>
              <a:rPr lang="en-US" sz="1200" b="1" dirty="0">
                <a:solidFill>
                  <a:schemeClr val="tx2"/>
                </a:solidFill>
              </a:rPr>
              <a:t> the following range: </a:t>
            </a:r>
          </a:p>
          <a:p>
            <a:pPr marL="0" indent="0" algn="r">
              <a:buFont typeface="Arial" panose="020B0604020202020204" pitchFamily="34" charset="0"/>
              <a:buNone/>
              <a:defRPr/>
            </a:pPr>
            <a:r>
              <a:rPr lang="en-US" sz="1200" b="1" dirty="0">
                <a:solidFill>
                  <a:srgbClr val="C00000"/>
                </a:solidFill>
              </a:rPr>
              <a:t>&lt; – 20 </a:t>
            </a:r>
            <a:r>
              <a:rPr lang="en-GB" sz="1200" b="1" dirty="0">
                <a:solidFill>
                  <a:srgbClr val="C00000"/>
                </a:solidFill>
              </a:rPr>
              <a:t>Mg ha</a:t>
            </a:r>
            <a:r>
              <a:rPr lang="en-GB" sz="1200" b="1" baseline="30000" dirty="0">
                <a:solidFill>
                  <a:srgbClr val="C00000"/>
                </a:solidFill>
              </a:rPr>
              <a:t>−1</a:t>
            </a:r>
            <a:r>
              <a:rPr lang="en-GB" sz="1200" b="1" dirty="0">
                <a:solidFill>
                  <a:srgbClr val="C00000"/>
                </a:solidFill>
              </a:rPr>
              <a:t> y</a:t>
            </a:r>
            <a:r>
              <a:rPr lang="en-GB" sz="1200" b="1" baseline="30000" dirty="0">
                <a:solidFill>
                  <a:srgbClr val="C00000"/>
                </a:solidFill>
              </a:rPr>
              <a:t>−1</a:t>
            </a:r>
            <a:r>
              <a:rPr lang="en-US" sz="1200" b="1" dirty="0">
                <a:solidFill>
                  <a:srgbClr val="C00000"/>
                </a:solidFill>
              </a:rPr>
              <a:t> ÷ &lt; – 1 </a:t>
            </a:r>
            <a:r>
              <a:rPr lang="en-GB" sz="1200" b="1" dirty="0">
                <a:solidFill>
                  <a:srgbClr val="C00000"/>
                </a:solidFill>
              </a:rPr>
              <a:t>Mg ha</a:t>
            </a:r>
            <a:r>
              <a:rPr lang="en-GB" sz="1200" b="1" baseline="30000" dirty="0">
                <a:solidFill>
                  <a:srgbClr val="C00000"/>
                </a:solidFill>
              </a:rPr>
              <a:t>−1</a:t>
            </a:r>
            <a:r>
              <a:rPr lang="en-GB" sz="1200" b="1" dirty="0">
                <a:solidFill>
                  <a:srgbClr val="C00000"/>
                </a:solidFill>
              </a:rPr>
              <a:t> y</a:t>
            </a:r>
            <a:r>
              <a:rPr lang="en-GB" sz="1200" b="1" baseline="30000" dirty="0">
                <a:solidFill>
                  <a:srgbClr val="C00000"/>
                </a:solidFill>
              </a:rPr>
              <a:t>−1</a:t>
            </a:r>
            <a:r>
              <a:rPr lang="en-US" sz="1200" b="1" dirty="0">
                <a:solidFill>
                  <a:srgbClr val="C00000"/>
                </a:solidFill>
              </a:rPr>
              <a:t> </a:t>
            </a:r>
          </a:p>
          <a:p>
            <a:pPr marL="0" indent="0" algn="r">
              <a:buFont typeface="Arial" panose="020B0604020202020204" pitchFamily="34" charset="0"/>
              <a:buNone/>
              <a:defRPr/>
            </a:pPr>
            <a:r>
              <a:rPr lang="en-US" sz="1200" b="1" dirty="0">
                <a:solidFill>
                  <a:schemeClr val="tx2"/>
                </a:solidFill>
              </a:rPr>
              <a:t>from high erosion to low erosion</a:t>
            </a:r>
            <a:endParaRPr lang="it-IT" sz="1200" b="1" dirty="0">
              <a:solidFill>
                <a:schemeClr val="tx2"/>
              </a:solidFill>
            </a:endParaRPr>
          </a:p>
          <a:p>
            <a:pPr marL="0" indent="0" algn="r">
              <a:buFont typeface="Arial" panose="020B0604020202020204" pitchFamily="34" charset="0"/>
              <a:buNone/>
              <a:defRPr/>
            </a:pPr>
            <a:endParaRPr lang="it-IT" sz="1200" b="1" dirty="0">
              <a:solidFill>
                <a:schemeClr val="tx2"/>
              </a:solidFill>
            </a:endParaRPr>
          </a:p>
          <a:p>
            <a:pPr marL="0" indent="0" algn="r">
              <a:buFont typeface="Arial" panose="020B0604020202020204" pitchFamily="34" charset="0"/>
              <a:buNone/>
              <a:defRPr/>
            </a:pPr>
            <a:r>
              <a:rPr lang="it-IT" sz="1100" b="1" dirty="0">
                <a:solidFill>
                  <a:srgbClr val="FF0000"/>
                </a:solidFill>
              </a:rPr>
              <a:t>                                                                                        </a:t>
            </a:r>
            <a:endParaRPr lang="it-IT" sz="1651" b="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651" b="1" dirty="0">
              <a:solidFill>
                <a:schemeClr val="accent4">
                  <a:lumMod val="50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651" b="1" dirty="0">
              <a:solidFill>
                <a:schemeClr val="accent4">
                  <a:lumMod val="50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651" b="1" dirty="0">
              <a:solidFill>
                <a:srgbClr val="C00000"/>
              </a:solidFill>
            </a:endParaRPr>
          </a:p>
          <a:p>
            <a:pPr marL="157731" indent="-157731" eaLnBrk="1" fontAlgn="auto" hangingPunct="1">
              <a:spcAft>
                <a:spcPts val="0"/>
              </a:spcAft>
              <a:defRPr/>
            </a:pPr>
            <a:endParaRPr lang="it-IT" sz="1651" dirty="0"/>
          </a:p>
          <a:p>
            <a:pPr marL="157731" indent="-157731" eaLnBrk="1" fontAlgn="auto" hangingPunct="1">
              <a:spcAft>
                <a:spcPts val="0"/>
              </a:spcAft>
              <a:defRPr/>
            </a:pPr>
            <a:endParaRPr lang="it-IT" sz="1651" dirty="0"/>
          </a:p>
          <a:p>
            <a:pPr marL="157731" indent="-157731" eaLnBrk="1" fontAlgn="auto" hangingPunct="1">
              <a:spcAft>
                <a:spcPts val="0"/>
              </a:spcAft>
              <a:defRPr/>
            </a:pPr>
            <a:endParaRPr lang="it-IT" sz="1651" dirty="0"/>
          </a:p>
        </p:txBody>
      </p:sp>
      <p:sp>
        <p:nvSpPr>
          <p:cNvPr id="12291" name="Segnaposto numero diapositiva 3">
            <a:extLst>
              <a:ext uri="{FF2B5EF4-FFF2-40B4-BE49-F238E27FC236}">
                <a16:creationId xmlns:a16="http://schemas.microsoft.com/office/drawing/2014/main" id="{62A619A7-B33E-9741-9CAF-5BECA01D76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199" indent="-21430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29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21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12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85904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28795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71686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14578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53124CD4-C4CA-7F48-9474-0406540A1E85}" type="slidenum">
              <a:rPr lang="it-IT" altLang="it-IT" smtClean="0">
                <a:solidFill>
                  <a:srgbClr val="455500"/>
                </a:solidFill>
                <a:latin typeface="Corbel" panose="020B0503020204020204" pitchFamily="34" charset="0"/>
              </a:rPr>
              <a:pPr>
                <a:defRPr/>
              </a:pPr>
              <a:t>5</a:t>
            </a:fld>
            <a:endParaRPr lang="it-IT" altLang="it-IT">
              <a:solidFill>
                <a:srgbClr val="455500"/>
              </a:solidFill>
              <a:latin typeface="Corbel" panose="020B0503020204020204" pitchFamily="34" charset="0"/>
            </a:endParaRPr>
          </a:p>
        </p:txBody>
      </p:sp>
      <p:sp>
        <p:nvSpPr>
          <p:cNvPr id="3" name="Segnaposto data 4">
            <a:extLst>
              <a:ext uri="{FF2B5EF4-FFF2-40B4-BE49-F238E27FC236}">
                <a16:creationId xmlns:a16="http://schemas.microsoft.com/office/drawing/2014/main" id="{D2956F50-E5B4-9E4D-8986-0ACBC35A6F74}"/>
              </a:ext>
            </a:extLst>
          </p:cNvPr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dirty="0" err="1"/>
              <a:t>July</a:t>
            </a:r>
            <a:r>
              <a:rPr lang="it-IT" dirty="0"/>
              <a:t> 2018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2B85B19-5A5E-334B-82E9-C4D46F882FE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b="1" dirty="0"/>
              <a:t>Antonella DIMOTTA, </a:t>
            </a:r>
            <a:r>
              <a:rPr lang="it-IT" b="1" dirty="0" err="1"/>
              <a:t>PhD</a:t>
            </a:r>
            <a:r>
              <a:rPr lang="it-IT" b="1" dirty="0"/>
              <a:t> Candidate </a:t>
            </a:r>
            <a:r>
              <a:rPr lang="it-IT" dirty="0"/>
              <a:t>– CNR-IBAM, </a:t>
            </a:r>
            <a:r>
              <a:rPr lang="it-IT" dirty="0" err="1"/>
              <a:t>Italian</a:t>
            </a:r>
            <a:r>
              <a:rPr lang="it-IT" dirty="0"/>
              <a:t> National </a:t>
            </a:r>
            <a:r>
              <a:rPr lang="it-IT" dirty="0" err="1"/>
              <a:t>Research</a:t>
            </a:r>
            <a:r>
              <a:rPr lang="it-IT" dirty="0"/>
              <a:t> </a:t>
            </a:r>
            <a:r>
              <a:rPr lang="it-IT" dirty="0" err="1"/>
              <a:t>Council</a:t>
            </a:r>
            <a:r>
              <a:rPr lang="it-IT" dirty="0"/>
              <a:t> | SAFE – UNIBAS, </a:t>
            </a:r>
            <a:r>
              <a:rPr lang="it-IT" dirty="0" err="1"/>
              <a:t>University</a:t>
            </a:r>
            <a:r>
              <a:rPr lang="it-IT" dirty="0"/>
              <a:t> of Basilicata</a:t>
            </a:r>
          </a:p>
        </p:txBody>
      </p:sp>
      <p:pic>
        <p:nvPicPr>
          <p:cNvPr id="14347" name="Immagine 7">
            <a:extLst>
              <a:ext uri="{FF2B5EF4-FFF2-40B4-BE49-F238E27FC236}">
                <a16:creationId xmlns:a16="http://schemas.microsoft.com/office/drawing/2014/main" id="{9E02CDD4-28E4-BE42-8282-AD93E349DD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975" y="1928813"/>
            <a:ext cx="4127500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FBB">
            <a:alpha val="3411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898460-2F15-1847-9BD7-27C48ED8C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473" y="135084"/>
            <a:ext cx="8811490" cy="1111185"/>
          </a:xfrm>
          <a:gradFill>
            <a:gsLst>
              <a:gs pos="100000">
                <a:srgbClr val="FFC000">
                  <a:alpha val="58000"/>
                </a:srgb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4800000" scaled="0"/>
          </a:gradFill>
          <a:extLst/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sz="18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SOIL LOSS, PRODUCTIVITY AND CROPLAND VALUES </a:t>
            </a:r>
            <a:br>
              <a:rPr lang="it-IT" sz="18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8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GIS-BASED ANALYSIS AND TRENDS IN THE BASILICATA REGION </a:t>
            </a:r>
            <a:br>
              <a:rPr lang="it-IT" sz="18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8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(SOUTHERN ITALY) FROM 1980 TO 2013 (</a:t>
            </a:r>
            <a:r>
              <a:rPr lang="it-IT" sz="18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Dimotta</a:t>
            </a:r>
            <a:r>
              <a:rPr lang="it-IT" sz="18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et al., 2016)</a:t>
            </a:r>
            <a:br>
              <a:rPr lang="it-IT" sz="18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RESULTS: USPED OUTPUTS (1)</a:t>
            </a:r>
            <a:endParaRPr lang="it-IT" sz="2551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34" charset="-127"/>
              <a:cs typeface="Calibri" panose="020F0502020204030204" pitchFamily="34" charset="0"/>
            </a:endParaRP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0DE02EFC-0658-124F-9F34-B1EEC3353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472" y="1506682"/>
            <a:ext cx="8811491" cy="5122719"/>
          </a:xfrm>
          <a:gradFill>
            <a:gsLst>
              <a:gs pos="0">
                <a:srgbClr val="FFC000">
                  <a:alpha val="4000"/>
                </a:srgbClr>
              </a:gs>
              <a:gs pos="100000">
                <a:schemeClr val="accent1">
                  <a:lumMod val="45000"/>
                  <a:lumOff val="55000"/>
                  <a:alpha val="4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xtLst/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1400" b="1" dirty="0">
                <a:solidFill>
                  <a:schemeClr val="accent4">
                    <a:lumMod val="50000"/>
                  </a:schemeClr>
                </a:solidFill>
              </a:rPr>
              <a:t>USPED Model – Unit </a:t>
            </a:r>
            <a:r>
              <a:rPr lang="it-IT" sz="1400" b="1" dirty="0" err="1">
                <a:solidFill>
                  <a:schemeClr val="accent4">
                    <a:lumMod val="50000"/>
                  </a:schemeClr>
                </a:solidFill>
              </a:rPr>
              <a:t>Stream</a:t>
            </a:r>
            <a:r>
              <a:rPr lang="it-IT" sz="14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it-IT" sz="1400" b="1" dirty="0" err="1">
                <a:solidFill>
                  <a:schemeClr val="accent4">
                    <a:lumMod val="50000"/>
                  </a:schemeClr>
                </a:solidFill>
              </a:rPr>
              <a:t>Power</a:t>
            </a:r>
            <a:r>
              <a:rPr lang="it-IT" sz="14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it-IT" sz="1400" b="1" dirty="0" err="1">
                <a:solidFill>
                  <a:schemeClr val="accent4">
                    <a:lumMod val="50000"/>
                  </a:schemeClr>
                </a:solidFill>
              </a:rPr>
              <a:t>Erosion</a:t>
            </a:r>
            <a:r>
              <a:rPr lang="it-IT" sz="1400" b="1" dirty="0">
                <a:solidFill>
                  <a:schemeClr val="accent4">
                    <a:lumMod val="50000"/>
                  </a:schemeClr>
                </a:solidFill>
              </a:rPr>
              <a:t> and </a:t>
            </a:r>
            <a:r>
              <a:rPr lang="it-IT" sz="1400" b="1" dirty="0" err="1">
                <a:solidFill>
                  <a:schemeClr val="accent4">
                    <a:lumMod val="50000"/>
                  </a:schemeClr>
                </a:solidFill>
              </a:rPr>
              <a:t>Deposition</a:t>
            </a:r>
            <a:r>
              <a:rPr lang="it-IT" sz="1400" b="1" dirty="0">
                <a:solidFill>
                  <a:schemeClr val="accent4">
                    <a:lumMod val="50000"/>
                  </a:schemeClr>
                </a:solidFill>
              </a:rPr>
              <a:t> model</a:t>
            </a:r>
          </a:p>
          <a:p>
            <a:pPr marL="0" indent="0" algn="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EROSION AND DEPOSITION MAP IN THE BASILICATA REGION IN 2012               </a:t>
            </a:r>
            <a:r>
              <a:rPr lang="it-IT" sz="1100" b="1" dirty="0">
                <a:solidFill>
                  <a:srgbClr val="FF0000"/>
                </a:solidFill>
              </a:rPr>
              <a:t>             </a:t>
            </a:r>
            <a:r>
              <a:rPr lang="it-IT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SPATIAL DISTRIBUTION OF THE THREE CROPLANDS IN    COMBINATION WITH THE USPED MODEL (2012)</a:t>
            </a:r>
          </a:p>
          <a:p>
            <a:pPr marL="0" indent="0" algn="r">
              <a:buFont typeface="Arial" panose="020B0604020202020204" pitchFamily="34" charset="0"/>
              <a:buNone/>
              <a:defRPr/>
            </a:pPr>
            <a:endParaRPr lang="it-IT" sz="1200" b="1" dirty="0">
              <a:solidFill>
                <a:schemeClr val="tx2"/>
              </a:solidFill>
            </a:endParaRPr>
          </a:p>
          <a:p>
            <a:pPr marL="0" indent="0" algn="r">
              <a:buFont typeface="Arial" panose="020B0604020202020204" pitchFamily="34" charset="0"/>
              <a:buNone/>
              <a:defRPr/>
            </a:pPr>
            <a:r>
              <a:rPr lang="it-IT" sz="1100" b="1" dirty="0">
                <a:solidFill>
                  <a:srgbClr val="FF0000"/>
                </a:solidFill>
              </a:rPr>
              <a:t>                                                                                        </a:t>
            </a:r>
            <a:endParaRPr lang="it-IT" sz="1651" b="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651" b="1" dirty="0">
              <a:solidFill>
                <a:schemeClr val="accent4">
                  <a:lumMod val="50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651" b="1" dirty="0">
              <a:solidFill>
                <a:schemeClr val="accent4">
                  <a:lumMod val="50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651" b="1" dirty="0">
              <a:solidFill>
                <a:srgbClr val="C00000"/>
              </a:solidFill>
            </a:endParaRPr>
          </a:p>
          <a:p>
            <a:pPr marL="157731" indent="-157731" eaLnBrk="1" fontAlgn="auto" hangingPunct="1">
              <a:spcAft>
                <a:spcPts val="0"/>
              </a:spcAft>
              <a:defRPr/>
            </a:pPr>
            <a:endParaRPr lang="it-IT" sz="1651" dirty="0"/>
          </a:p>
          <a:p>
            <a:pPr marL="157731" indent="-157731" eaLnBrk="1" fontAlgn="auto" hangingPunct="1">
              <a:spcAft>
                <a:spcPts val="0"/>
              </a:spcAft>
              <a:defRPr/>
            </a:pPr>
            <a:endParaRPr lang="it-IT" sz="1651" dirty="0"/>
          </a:p>
          <a:p>
            <a:pPr marL="157731" indent="-157731" eaLnBrk="1" fontAlgn="auto" hangingPunct="1">
              <a:spcAft>
                <a:spcPts val="0"/>
              </a:spcAft>
              <a:defRPr/>
            </a:pPr>
            <a:endParaRPr lang="it-IT" sz="1651" dirty="0"/>
          </a:p>
        </p:txBody>
      </p:sp>
      <p:sp>
        <p:nvSpPr>
          <p:cNvPr id="12291" name="Segnaposto numero diapositiva 3">
            <a:extLst>
              <a:ext uri="{FF2B5EF4-FFF2-40B4-BE49-F238E27FC236}">
                <a16:creationId xmlns:a16="http://schemas.microsoft.com/office/drawing/2014/main" id="{94840376-F7F4-A64F-9D7B-63478BBF66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199" indent="-21430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29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21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12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85904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28795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71686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14578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4FEC7F1E-6872-B244-9118-17E5BB649FD2}" type="slidenum">
              <a:rPr lang="it-IT" altLang="it-IT" smtClean="0">
                <a:solidFill>
                  <a:srgbClr val="455500"/>
                </a:solidFill>
                <a:latin typeface="Corbel" panose="020B0503020204020204" pitchFamily="34" charset="0"/>
              </a:rPr>
              <a:pPr>
                <a:defRPr/>
              </a:pPr>
              <a:t>6</a:t>
            </a:fld>
            <a:endParaRPr lang="it-IT" altLang="it-IT">
              <a:solidFill>
                <a:srgbClr val="455500"/>
              </a:solidFill>
              <a:latin typeface="Corbel" panose="020B0503020204020204" pitchFamily="34" charset="0"/>
            </a:endParaRPr>
          </a:p>
        </p:txBody>
      </p:sp>
      <p:sp>
        <p:nvSpPr>
          <p:cNvPr id="3" name="Segnaposto data 4">
            <a:extLst>
              <a:ext uri="{FF2B5EF4-FFF2-40B4-BE49-F238E27FC236}">
                <a16:creationId xmlns:a16="http://schemas.microsoft.com/office/drawing/2014/main" id="{ADD8EE92-AEED-5D42-9A1B-D6CF494C3FAF}"/>
              </a:ext>
            </a:extLst>
          </p:cNvPr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dirty="0" err="1"/>
              <a:t>July</a:t>
            </a:r>
            <a:r>
              <a:rPr lang="it-IT" dirty="0"/>
              <a:t> 2018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62C7F57-CF88-C24E-9B28-73657D8D9C8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b="1" dirty="0"/>
              <a:t>Antonella DIMOTTA, </a:t>
            </a:r>
            <a:r>
              <a:rPr lang="it-IT" b="1" dirty="0" err="1"/>
              <a:t>PhD</a:t>
            </a:r>
            <a:r>
              <a:rPr lang="it-IT" b="1" dirty="0"/>
              <a:t> Candidate </a:t>
            </a:r>
            <a:r>
              <a:rPr lang="it-IT" dirty="0"/>
              <a:t>– CNR-IBAM, </a:t>
            </a:r>
            <a:r>
              <a:rPr lang="it-IT" dirty="0" err="1"/>
              <a:t>Italian</a:t>
            </a:r>
            <a:r>
              <a:rPr lang="it-IT" dirty="0"/>
              <a:t> National </a:t>
            </a:r>
            <a:r>
              <a:rPr lang="it-IT" dirty="0" err="1"/>
              <a:t>Research</a:t>
            </a:r>
            <a:r>
              <a:rPr lang="it-IT" dirty="0"/>
              <a:t> </a:t>
            </a:r>
            <a:r>
              <a:rPr lang="it-IT" dirty="0" err="1"/>
              <a:t>Council</a:t>
            </a:r>
            <a:r>
              <a:rPr lang="it-IT" dirty="0"/>
              <a:t> | </a:t>
            </a:r>
            <a:r>
              <a:rPr lang="it-IT" dirty="0" err="1"/>
              <a:t>University</a:t>
            </a:r>
            <a:r>
              <a:rPr lang="it-IT" dirty="0"/>
              <a:t> of Basilicata, SAFE </a:t>
            </a:r>
            <a:r>
              <a:rPr lang="it-IT" dirty="0" err="1"/>
              <a:t>Dept</a:t>
            </a:r>
            <a:r>
              <a:rPr lang="it-IT" dirty="0"/>
              <a:t>.</a:t>
            </a:r>
          </a:p>
        </p:txBody>
      </p:sp>
      <p:pic>
        <p:nvPicPr>
          <p:cNvPr id="16395" name="Immagine 7">
            <a:extLst>
              <a:ext uri="{FF2B5EF4-FFF2-40B4-BE49-F238E27FC236}">
                <a16:creationId xmlns:a16="http://schemas.microsoft.com/office/drawing/2014/main" id="{28270B09-3581-C142-B1BD-CE1FB1623D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725" y="2203450"/>
            <a:ext cx="4127500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4951DAA1-DFB9-984D-8F06-3A05E064EB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3805" y="2203596"/>
            <a:ext cx="4293158" cy="43622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FBB">
            <a:alpha val="3411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EF59B6-82D6-9543-B691-F74E311D5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473" y="135084"/>
            <a:ext cx="8811490" cy="1111185"/>
          </a:xfrm>
          <a:gradFill>
            <a:gsLst>
              <a:gs pos="100000">
                <a:srgbClr val="FFC000">
                  <a:alpha val="58000"/>
                </a:srgb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4800000" scaled="0"/>
          </a:gradFill>
          <a:extLst/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sz="18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SOIL LOSS, PRODUCTIVITY AND CROPLAND VALUES </a:t>
            </a:r>
            <a:br>
              <a:rPr lang="it-IT" sz="18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8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GIS-BASED ANALYSIS AND TRENDS IN THE BASILICATA REGION </a:t>
            </a:r>
            <a:br>
              <a:rPr lang="it-IT" sz="18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8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(SOUTHERN ITALY) FROM 1980 TO 2013 (</a:t>
            </a:r>
            <a:r>
              <a:rPr lang="it-IT" sz="18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Dimotta</a:t>
            </a:r>
            <a:r>
              <a:rPr lang="it-IT" sz="18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et al., 2016)</a:t>
            </a:r>
            <a:br>
              <a:rPr lang="it-IT" sz="18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RESULTS: USPED OUTPUTS (2)</a:t>
            </a:r>
            <a:endParaRPr lang="it-IT" sz="2551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34" charset="-127"/>
              <a:cs typeface="Calibri" panose="020F0502020204030204" pitchFamily="34" charset="0"/>
            </a:endParaRP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DD54BCB7-D620-D647-9008-FCDBC3719B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472" y="1506682"/>
            <a:ext cx="8811491" cy="5122719"/>
          </a:xfrm>
          <a:gradFill>
            <a:gsLst>
              <a:gs pos="0">
                <a:srgbClr val="FFC000">
                  <a:alpha val="4000"/>
                </a:srgbClr>
              </a:gs>
              <a:gs pos="100000">
                <a:schemeClr val="accent1">
                  <a:lumMod val="45000"/>
                  <a:lumOff val="55000"/>
                  <a:alpha val="4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xtLst/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1400" b="1" dirty="0">
                <a:solidFill>
                  <a:schemeClr val="accent4">
                    <a:lumMod val="50000"/>
                  </a:schemeClr>
                </a:solidFill>
              </a:rPr>
              <a:t>USPED Model – Unit </a:t>
            </a:r>
            <a:r>
              <a:rPr lang="it-IT" sz="1400" b="1" dirty="0" err="1">
                <a:solidFill>
                  <a:schemeClr val="accent4">
                    <a:lumMod val="50000"/>
                  </a:schemeClr>
                </a:solidFill>
              </a:rPr>
              <a:t>Stream</a:t>
            </a:r>
            <a:r>
              <a:rPr lang="it-IT" sz="14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it-IT" sz="1400" b="1" dirty="0" err="1">
                <a:solidFill>
                  <a:schemeClr val="accent4">
                    <a:lumMod val="50000"/>
                  </a:schemeClr>
                </a:solidFill>
              </a:rPr>
              <a:t>Power</a:t>
            </a:r>
            <a:r>
              <a:rPr lang="it-IT" sz="14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it-IT" sz="1400" b="1" dirty="0" err="1">
                <a:solidFill>
                  <a:schemeClr val="accent4">
                    <a:lumMod val="50000"/>
                  </a:schemeClr>
                </a:solidFill>
              </a:rPr>
              <a:t>Erosion</a:t>
            </a:r>
            <a:r>
              <a:rPr lang="it-IT" sz="1400" b="1" dirty="0">
                <a:solidFill>
                  <a:schemeClr val="accent4">
                    <a:lumMod val="50000"/>
                  </a:schemeClr>
                </a:solidFill>
              </a:rPr>
              <a:t> and </a:t>
            </a:r>
            <a:r>
              <a:rPr lang="it-IT" sz="1400" b="1" dirty="0" err="1">
                <a:solidFill>
                  <a:schemeClr val="accent4">
                    <a:lumMod val="50000"/>
                  </a:schemeClr>
                </a:solidFill>
              </a:rPr>
              <a:t>Deposition</a:t>
            </a:r>
            <a:r>
              <a:rPr lang="it-IT" sz="1400" b="1" dirty="0">
                <a:solidFill>
                  <a:schemeClr val="accent4">
                    <a:lumMod val="50000"/>
                  </a:schemeClr>
                </a:solidFill>
              </a:rPr>
              <a:t> model 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POTENTIAL TOTAL ERODED LANDS AT A REGIONAL SCALE           </a:t>
            </a:r>
            <a:r>
              <a:rPr lang="it-IT" sz="1100" b="1" dirty="0">
                <a:solidFill>
                  <a:srgbClr val="FF0000"/>
                </a:solidFill>
              </a:rPr>
              <a:t>                    </a:t>
            </a:r>
            <a:r>
              <a:rPr lang="it-IT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POTENTIAL ERODED ARABLE LANDS AT A REGIONAL SCALE </a:t>
            </a:r>
          </a:p>
          <a:p>
            <a:pPr marL="0" indent="0" algn="r">
              <a:buFont typeface="Arial" panose="020B0604020202020204" pitchFamily="34" charset="0"/>
              <a:buNone/>
              <a:defRPr/>
            </a:pPr>
            <a:r>
              <a:rPr lang="it-IT" sz="1100" b="1" dirty="0">
                <a:solidFill>
                  <a:srgbClr val="FF0000"/>
                </a:solidFill>
              </a:rPr>
              <a:t>                                                                                        </a:t>
            </a:r>
            <a:endParaRPr lang="it-IT" sz="1651" b="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651" b="1" dirty="0">
              <a:solidFill>
                <a:schemeClr val="accent4">
                  <a:lumMod val="50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651" b="1" dirty="0">
              <a:solidFill>
                <a:schemeClr val="accent4">
                  <a:lumMod val="50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651" b="1" dirty="0">
              <a:solidFill>
                <a:srgbClr val="C00000"/>
              </a:solidFill>
            </a:endParaRPr>
          </a:p>
          <a:p>
            <a:pPr marL="157731" indent="-157731" eaLnBrk="1" fontAlgn="auto" hangingPunct="1">
              <a:spcAft>
                <a:spcPts val="0"/>
              </a:spcAft>
              <a:defRPr/>
            </a:pPr>
            <a:endParaRPr lang="it-IT" sz="1651" dirty="0"/>
          </a:p>
          <a:p>
            <a:pPr marL="157731" indent="-157731" eaLnBrk="1" fontAlgn="auto" hangingPunct="1">
              <a:spcAft>
                <a:spcPts val="0"/>
              </a:spcAft>
              <a:defRPr/>
            </a:pPr>
            <a:endParaRPr lang="it-IT" sz="1651" dirty="0"/>
          </a:p>
          <a:p>
            <a:pPr marL="157731" indent="-157731" eaLnBrk="1" fontAlgn="auto" hangingPunct="1">
              <a:spcAft>
                <a:spcPts val="0"/>
              </a:spcAft>
              <a:defRPr/>
            </a:pPr>
            <a:endParaRPr lang="it-IT" sz="1651" dirty="0"/>
          </a:p>
        </p:txBody>
      </p:sp>
      <p:sp>
        <p:nvSpPr>
          <p:cNvPr id="12291" name="Segnaposto numero diapositiva 3">
            <a:extLst>
              <a:ext uri="{FF2B5EF4-FFF2-40B4-BE49-F238E27FC236}">
                <a16:creationId xmlns:a16="http://schemas.microsoft.com/office/drawing/2014/main" id="{1E31E267-4794-9344-8723-8280B7A50E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199" indent="-21430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29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21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12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85904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28795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71686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14578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877C253A-40C9-F340-BEB9-F1B12AA87554}" type="slidenum">
              <a:rPr lang="it-IT" altLang="it-IT" smtClean="0">
                <a:solidFill>
                  <a:srgbClr val="455500"/>
                </a:solidFill>
                <a:latin typeface="Corbel" panose="020B0503020204020204" pitchFamily="34" charset="0"/>
              </a:rPr>
              <a:pPr>
                <a:defRPr/>
              </a:pPr>
              <a:t>7</a:t>
            </a:fld>
            <a:endParaRPr lang="it-IT" altLang="it-IT">
              <a:solidFill>
                <a:srgbClr val="455500"/>
              </a:solidFill>
              <a:latin typeface="Corbel" panose="020B0503020204020204" pitchFamily="34" charset="0"/>
            </a:endParaRPr>
          </a:p>
        </p:txBody>
      </p:sp>
      <p:sp>
        <p:nvSpPr>
          <p:cNvPr id="3" name="Segnaposto data 4">
            <a:extLst>
              <a:ext uri="{FF2B5EF4-FFF2-40B4-BE49-F238E27FC236}">
                <a16:creationId xmlns:a16="http://schemas.microsoft.com/office/drawing/2014/main" id="{1223602A-2D87-0B4A-B6E5-6AA6E9EEAB44}"/>
              </a:ext>
            </a:extLst>
          </p:cNvPr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dirty="0" err="1"/>
              <a:t>July</a:t>
            </a:r>
            <a:r>
              <a:rPr lang="it-IT" dirty="0"/>
              <a:t> 2018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E8423D1-9F65-9A4E-B831-CFD7727EB39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b="1" dirty="0"/>
              <a:t>Antonella DIMOTTA, </a:t>
            </a:r>
            <a:r>
              <a:rPr lang="it-IT" b="1" dirty="0" err="1"/>
              <a:t>PhD</a:t>
            </a:r>
            <a:r>
              <a:rPr lang="it-IT" b="1" dirty="0"/>
              <a:t> Candidate </a:t>
            </a:r>
            <a:r>
              <a:rPr lang="it-IT" dirty="0"/>
              <a:t>– CNR-IBAM, </a:t>
            </a:r>
            <a:r>
              <a:rPr lang="it-IT" dirty="0" err="1"/>
              <a:t>Italian</a:t>
            </a:r>
            <a:r>
              <a:rPr lang="it-IT" dirty="0"/>
              <a:t> National </a:t>
            </a:r>
            <a:r>
              <a:rPr lang="it-IT" dirty="0" err="1"/>
              <a:t>Research</a:t>
            </a:r>
            <a:r>
              <a:rPr lang="it-IT" dirty="0"/>
              <a:t> </a:t>
            </a:r>
            <a:r>
              <a:rPr lang="it-IT" dirty="0" err="1"/>
              <a:t>Council</a:t>
            </a:r>
            <a:r>
              <a:rPr lang="it-IT" dirty="0"/>
              <a:t> | </a:t>
            </a:r>
            <a:r>
              <a:rPr lang="it-IT" dirty="0" err="1"/>
              <a:t>University</a:t>
            </a:r>
            <a:r>
              <a:rPr lang="it-IT" dirty="0"/>
              <a:t> of Basilicata, SAFE </a:t>
            </a:r>
            <a:r>
              <a:rPr lang="it-IT" dirty="0" err="1"/>
              <a:t>Dept</a:t>
            </a:r>
            <a:r>
              <a:rPr lang="it-IT" dirty="0"/>
              <a:t>.</a:t>
            </a:r>
          </a:p>
        </p:txBody>
      </p:sp>
      <p:pic>
        <p:nvPicPr>
          <p:cNvPr id="18443" name="Immagine 8">
            <a:extLst>
              <a:ext uri="{FF2B5EF4-FFF2-40B4-BE49-F238E27FC236}">
                <a16:creationId xmlns:a16="http://schemas.microsoft.com/office/drawing/2014/main" id="{5F733F07-C732-EE43-A367-837AD14F8B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050" y="2338388"/>
            <a:ext cx="4384675" cy="406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Immagine 9">
            <a:extLst>
              <a:ext uri="{FF2B5EF4-FFF2-40B4-BE49-F238E27FC236}">
                <a16:creationId xmlns:a16="http://schemas.microsoft.com/office/drawing/2014/main" id="{1B298770-0972-474F-9C4A-3977A2A741F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3575" y="2338388"/>
            <a:ext cx="4540250" cy="405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FBB">
            <a:alpha val="3411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23C404-3DF8-4A4A-A730-1FFDEC188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473" y="135084"/>
            <a:ext cx="8811490" cy="1111185"/>
          </a:xfrm>
          <a:gradFill>
            <a:gsLst>
              <a:gs pos="100000">
                <a:srgbClr val="FFC000">
                  <a:alpha val="58000"/>
                </a:srgb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4800000" scaled="0"/>
          </a:gradFill>
          <a:extLst/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sz="18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SOIL LOSS, PRODUCTIVITY AND CROPLAND VALUES </a:t>
            </a:r>
            <a:br>
              <a:rPr lang="it-IT" sz="18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8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GIS-BASED ANALYSIS AND TRENDS IN THE BASILICATA REGION </a:t>
            </a:r>
            <a:br>
              <a:rPr lang="it-IT" sz="18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8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(SOUTHERN ITALY) FROM 1980 TO 2013 (</a:t>
            </a:r>
            <a:r>
              <a:rPr lang="it-IT" sz="18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Dimotta</a:t>
            </a:r>
            <a:r>
              <a:rPr lang="it-IT" sz="18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et al., 2016)</a:t>
            </a:r>
            <a:br>
              <a:rPr lang="it-IT" sz="18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</a:br>
            <a:r>
              <a:rPr lang="it-IT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RESULTS: USPED OUTPUTS (3)</a:t>
            </a:r>
            <a:endParaRPr lang="it-IT" sz="2551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algun Gothic" panose="020B0503020000020004" pitchFamily="34" charset="-127"/>
              <a:cs typeface="Calibri" panose="020F0502020204030204" pitchFamily="34" charset="0"/>
            </a:endParaRP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3F9C0769-9E14-9641-8776-1D9EBF5C76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" y="1506681"/>
            <a:ext cx="8811491" cy="5122719"/>
          </a:xfrm>
          <a:gradFill>
            <a:gsLst>
              <a:gs pos="0">
                <a:srgbClr val="FFC000">
                  <a:alpha val="4000"/>
                </a:srgbClr>
              </a:gs>
              <a:gs pos="100000">
                <a:schemeClr val="accent1">
                  <a:lumMod val="45000"/>
                  <a:lumOff val="55000"/>
                  <a:alpha val="4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xtLst/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1400" b="1" dirty="0">
                <a:solidFill>
                  <a:schemeClr val="accent4">
                    <a:lumMod val="50000"/>
                  </a:schemeClr>
                </a:solidFill>
              </a:rPr>
              <a:t>USPED Model – Unit </a:t>
            </a:r>
            <a:r>
              <a:rPr lang="it-IT" sz="1400" b="1" dirty="0" err="1">
                <a:solidFill>
                  <a:schemeClr val="accent4">
                    <a:lumMod val="50000"/>
                  </a:schemeClr>
                </a:solidFill>
              </a:rPr>
              <a:t>Stream</a:t>
            </a:r>
            <a:r>
              <a:rPr lang="it-IT" sz="14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it-IT" sz="1400" b="1" dirty="0" err="1">
                <a:solidFill>
                  <a:schemeClr val="accent4">
                    <a:lumMod val="50000"/>
                  </a:schemeClr>
                </a:solidFill>
              </a:rPr>
              <a:t>Power</a:t>
            </a:r>
            <a:r>
              <a:rPr lang="it-IT" sz="14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it-IT" sz="1400" b="1" dirty="0" err="1">
                <a:solidFill>
                  <a:schemeClr val="accent4">
                    <a:lumMod val="50000"/>
                  </a:schemeClr>
                </a:solidFill>
              </a:rPr>
              <a:t>Erosion</a:t>
            </a:r>
            <a:r>
              <a:rPr lang="it-IT" sz="1400" b="1" dirty="0">
                <a:solidFill>
                  <a:schemeClr val="accent4">
                    <a:lumMod val="50000"/>
                  </a:schemeClr>
                </a:solidFill>
              </a:rPr>
              <a:t> and </a:t>
            </a:r>
            <a:r>
              <a:rPr lang="it-IT" sz="1400" b="1" dirty="0" err="1">
                <a:solidFill>
                  <a:schemeClr val="accent4">
                    <a:lumMod val="50000"/>
                  </a:schemeClr>
                </a:solidFill>
              </a:rPr>
              <a:t>Deposition</a:t>
            </a:r>
            <a:r>
              <a:rPr lang="it-IT" sz="1400" b="1" dirty="0">
                <a:solidFill>
                  <a:schemeClr val="accent4">
                    <a:lumMod val="50000"/>
                  </a:schemeClr>
                </a:solidFill>
              </a:rPr>
              <a:t> model &amp; </a:t>
            </a:r>
            <a:r>
              <a:rPr lang="it-IT" sz="1400" b="1" dirty="0" err="1">
                <a:solidFill>
                  <a:schemeClr val="accent4">
                    <a:lumMod val="50000"/>
                  </a:schemeClr>
                </a:solidFill>
              </a:rPr>
              <a:t>Calculations</a:t>
            </a:r>
            <a:endParaRPr lang="it-IT" sz="1400" b="1" dirty="0">
              <a:solidFill>
                <a:schemeClr val="accent4">
                  <a:lumMod val="50000"/>
                </a:schemeClr>
              </a:solidFill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200" b="1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1200" b="1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CHARACTERIZATION OF THE ENVIRONMENTS RELATED TO THE CROPLANDS IN RELATION TO THE USPED APPLICATION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>
              <a:buFont typeface="Arial" panose="020B0604020202020204" pitchFamily="34" charset="0"/>
              <a:buNone/>
              <a:defRPr/>
            </a:pPr>
            <a:r>
              <a:rPr lang="it-IT" sz="1100" b="1" dirty="0">
                <a:solidFill>
                  <a:srgbClr val="FF0000"/>
                </a:solidFill>
              </a:rPr>
              <a:t>                                                                                        </a:t>
            </a:r>
            <a:endParaRPr lang="it-IT" sz="1651" b="1" dirty="0">
              <a:solidFill>
                <a:srgbClr val="C00000"/>
              </a:solidFill>
            </a:endParaRPr>
          </a:p>
          <a:p>
            <a:pPr marL="157731" indent="-157731" eaLnBrk="1" fontAlgn="auto" hangingPunct="1">
              <a:spcAft>
                <a:spcPts val="0"/>
              </a:spcAft>
              <a:defRPr/>
            </a:pPr>
            <a:endParaRPr lang="it-IT" sz="1651" dirty="0"/>
          </a:p>
          <a:p>
            <a:pPr marL="157731" indent="-157731" eaLnBrk="1" fontAlgn="auto" hangingPunct="1">
              <a:spcAft>
                <a:spcPts val="0"/>
              </a:spcAft>
              <a:defRPr/>
            </a:pPr>
            <a:endParaRPr lang="it-IT" sz="1651" dirty="0"/>
          </a:p>
          <a:p>
            <a:pPr marL="157731" indent="-157731" eaLnBrk="1" fontAlgn="auto" hangingPunct="1">
              <a:spcAft>
                <a:spcPts val="0"/>
              </a:spcAft>
              <a:defRPr/>
            </a:pPr>
            <a:endParaRPr lang="it-IT" sz="1651" dirty="0"/>
          </a:p>
        </p:txBody>
      </p:sp>
      <p:sp>
        <p:nvSpPr>
          <p:cNvPr id="12291" name="Segnaposto numero diapositiva 3">
            <a:extLst>
              <a:ext uri="{FF2B5EF4-FFF2-40B4-BE49-F238E27FC236}">
                <a16:creationId xmlns:a16="http://schemas.microsoft.com/office/drawing/2014/main" id="{2421516B-FE36-9A4D-BEAF-4AD877D318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199" indent="-21430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29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21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12" indent="-17144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85904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28795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71686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14578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F019C52E-EDA7-844F-A85C-A605351040E2}" type="slidenum">
              <a:rPr lang="it-IT" altLang="it-IT" smtClean="0">
                <a:solidFill>
                  <a:srgbClr val="455500"/>
                </a:solidFill>
                <a:latin typeface="Corbel" panose="020B0503020204020204" pitchFamily="34" charset="0"/>
              </a:rPr>
              <a:pPr>
                <a:defRPr/>
              </a:pPr>
              <a:t>8</a:t>
            </a:fld>
            <a:endParaRPr lang="it-IT" altLang="it-IT">
              <a:solidFill>
                <a:srgbClr val="455500"/>
              </a:solidFill>
              <a:latin typeface="Corbel" panose="020B0503020204020204" pitchFamily="34" charset="0"/>
            </a:endParaRPr>
          </a:p>
        </p:txBody>
      </p:sp>
      <p:sp>
        <p:nvSpPr>
          <p:cNvPr id="3" name="Segnaposto data 4">
            <a:extLst>
              <a:ext uri="{FF2B5EF4-FFF2-40B4-BE49-F238E27FC236}">
                <a16:creationId xmlns:a16="http://schemas.microsoft.com/office/drawing/2014/main" id="{D0646C53-EF54-D944-8D62-E76E8BFB326F}"/>
              </a:ext>
            </a:extLst>
          </p:cNvPr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dirty="0" err="1"/>
              <a:t>July</a:t>
            </a:r>
            <a:r>
              <a:rPr lang="it-IT" dirty="0"/>
              <a:t> 2018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782F908-573C-3B44-9514-A4A23092C1F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b="1" dirty="0"/>
              <a:t>Antonella DIMOTTA, </a:t>
            </a:r>
            <a:r>
              <a:rPr lang="it-IT" b="1" dirty="0" err="1"/>
              <a:t>PhD</a:t>
            </a:r>
            <a:r>
              <a:rPr lang="it-IT" b="1" dirty="0"/>
              <a:t> Candidate </a:t>
            </a:r>
            <a:r>
              <a:rPr lang="it-IT" dirty="0"/>
              <a:t>– CNR-IBAM, </a:t>
            </a:r>
            <a:r>
              <a:rPr lang="it-IT" dirty="0" err="1"/>
              <a:t>Italian</a:t>
            </a:r>
            <a:r>
              <a:rPr lang="it-IT" dirty="0"/>
              <a:t> National </a:t>
            </a:r>
            <a:r>
              <a:rPr lang="it-IT" dirty="0" err="1"/>
              <a:t>Research</a:t>
            </a:r>
            <a:r>
              <a:rPr lang="it-IT" dirty="0"/>
              <a:t> </a:t>
            </a:r>
            <a:r>
              <a:rPr lang="it-IT" dirty="0" err="1"/>
              <a:t>Council</a:t>
            </a:r>
            <a:r>
              <a:rPr lang="it-IT" dirty="0"/>
              <a:t> | </a:t>
            </a:r>
            <a:r>
              <a:rPr lang="it-IT" dirty="0" err="1"/>
              <a:t>University</a:t>
            </a:r>
            <a:r>
              <a:rPr lang="it-IT" dirty="0"/>
              <a:t> of Basilicata, SAFE </a:t>
            </a:r>
            <a:r>
              <a:rPr lang="it-IT" dirty="0" err="1"/>
              <a:t>Dept</a:t>
            </a:r>
            <a:r>
              <a:rPr lang="it-IT" dirty="0"/>
              <a:t>.</a:t>
            </a:r>
          </a:p>
        </p:txBody>
      </p:sp>
      <p:pic>
        <p:nvPicPr>
          <p:cNvPr id="20491" name="Immagine 6">
            <a:extLst>
              <a:ext uri="{FF2B5EF4-FFF2-40B4-BE49-F238E27FC236}">
                <a16:creationId xmlns:a16="http://schemas.microsoft.com/office/drawing/2014/main" id="{4C388B51-2418-4148-9119-51A88BEC21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0" y="2478088"/>
            <a:ext cx="645795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F26B1BE4-A6CD-9346-9EDC-BE3CEDA13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863" y="4376738"/>
            <a:ext cx="5449887" cy="105727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GEOMORPHOLOGY </a:t>
            </a:r>
            <a:br>
              <a:rPr lang="it-IT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 </a:t>
            </a:r>
            <a:br>
              <a:rPr lang="it-IT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AGRICULTURAL ECONOMICS: </a:t>
            </a:r>
            <a:b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</a:t>
            </a:r>
            <a:r>
              <a:rPr lang="it-IT" sz="3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does</a:t>
            </a:r>
            <a:r>
              <a:rPr lang="it-IT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soil</a:t>
            </a:r>
            <a:r>
              <a:rPr lang="it-IT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erosion</a:t>
            </a:r>
            <a:r>
              <a:rPr lang="it-IT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affect</a:t>
            </a:r>
            <a:r>
              <a:rPr lang="it-IT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</a:t>
            </a:r>
            <a:r>
              <a:rPr lang="it-IT" sz="3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agricultural</a:t>
            </a:r>
            <a:r>
              <a:rPr lang="it-IT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productivity</a:t>
            </a:r>
            <a:r>
              <a:rPr lang="it-IT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the Basilicata </a:t>
            </a:r>
            <a:r>
              <a:rPr lang="it-IT" sz="3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region</a:t>
            </a:r>
            <a:r>
              <a:rPr lang="it-IT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br>
              <a:rPr lang="it-IT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it-IT" sz="3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Dimotta</a:t>
            </a:r>
            <a:r>
              <a:rPr lang="it-IT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al., 2016)</a:t>
            </a:r>
          </a:p>
        </p:txBody>
      </p:sp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Ecologia 16x9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064199_TF03098889.potx" id="{85AEE41D-AD0E-4996-948C-F625222E442A}" vid="{008164F9-063A-44DA-B77B-1F869A0BDF47}"/>
    </a:ext>
  </a:extLst>
</a:theme>
</file>

<file path=ppt/theme/theme2.xml><?xml version="1.0" encoding="utf-8"?>
<a:theme xmlns:a="http://schemas.openxmlformats.org/drawingml/2006/main" name="Tema di Offic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TM03457510[[fn=Sapone]]</Template>
  <TotalTime>1973</TotalTime>
  <Words>2672</Words>
  <Application>Microsoft Macintosh PowerPoint</Application>
  <PresentationFormat>On-screen Show (4:3)</PresentationFormat>
  <Paragraphs>565</Paragraphs>
  <Slides>40</Slides>
  <Notes>39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Corbel</vt:lpstr>
      <vt:lpstr>Calibri</vt:lpstr>
      <vt:lpstr>Malgun Gothic</vt:lpstr>
      <vt:lpstr>Wingdings</vt:lpstr>
      <vt:lpstr>Lucida Handwriting</vt:lpstr>
      <vt:lpstr>Ecologia 16x9</vt:lpstr>
      <vt:lpstr>AN OVERVIEW ON SOIL EROSION  IN THE BASILICATA REGION:  RELATIONSHIPS BETWEEN GEOMORPHOLOGY, PEDOLOGY, AGRICULTURAL ECONOMICS  AND CLIMATIC TRENDS </vt:lpstr>
      <vt:lpstr>RESEARCH  ACTIVITY  OVERVIEW – 2016-2018:  GOALS &amp; RELATIONSHIPS IN THE BASILICATA REGION</vt:lpstr>
      <vt:lpstr>APPLIED GEOMORPHOLOGY:  how does it work for soil erosion in the Basilicata region?</vt:lpstr>
      <vt:lpstr>SOIL LOSS, PRODUCTIVITY AND CROPLAND VALUES  GIS-BASED ANALYSIS AND TRENDS IN THE BASILICATA REGION  (SOUTHERN ITALY) FROM 1980 TO 2013 (Dimotta et al., 2016) MATERIALS &amp; METHODS (1)</vt:lpstr>
      <vt:lpstr>SOIL LOSS, PRODUCTIVITY AND CROPLAND VALUES  GIS-BASED ANALYSIS AND TRENDS IN THE BASILICATA REGION  (SOUTHERN ITALY) FROM 1980 TO 2013 (Dimotta et al., 2016) MATERIALS &amp; METHODS (2)</vt:lpstr>
      <vt:lpstr>SOIL LOSS, PRODUCTIVITY AND CROPLAND VALUES  GIS-BASED ANALYSIS AND TRENDS IN THE BASILICATA REGION  (SOUTHERN ITALY) FROM 1980 TO 2013 (Dimotta et al., 2016) RESULTS: USPED OUTPUTS (1)</vt:lpstr>
      <vt:lpstr>SOIL LOSS, PRODUCTIVITY AND CROPLAND VALUES  GIS-BASED ANALYSIS AND TRENDS IN THE BASILICATA REGION  (SOUTHERN ITALY) FROM 1980 TO 2013 (Dimotta et al., 2016) RESULTS: USPED OUTPUTS (2)</vt:lpstr>
      <vt:lpstr>SOIL LOSS, PRODUCTIVITY AND CROPLAND VALUES  GIS-BASED ANALYSIS AND TRENDS IN THE BASILICATA REGION  (SOUTHERN ITALY) FROM 1980 TO 2013 (Dimotta et al., 2016) RESULTS: USPED OUTPUTS (3)</vt:lpstr>
      <vt:lpstr>   GEOMORPHOLOGY  vs  AGRICULTURAL ECONOMICS:  How does soil erosion affect the agricultural productivity in the Basilicata region? (Dimotta et al., 2016)</vt:lpstr>
      <vt:lpstr>SOIL LOSS, PRODUCTIVITY AND CROPLAND VALUES  GIS-BASED ANALYSIS AND TRENDS IN THE BASILICATA REGION  (SOUTHERN ITALY) FROM 1980 TO 2013 (Dimotta et al., 2016) DATA ANALYSIS &amp; METHODOLOGY </vt:lpstr>
      <vt:lpstr>   SOIL LOSS, PRODUCTIVITY AND CROPLAND VALUES  GIS-BASED ANALYSIS AND TRENDS IN THE BASILICATA REGION  (SOUTHERN ITALY) FROM 1980 TO 2013 (Dimotta et al., 2016) 1.  DATA ANALYSIS &amp; RESULTS – LAND VALUES TREND (CAP Reform, 1980-2013)</vt:lpstr>
      <vt:lpstr>   SOIL LOSS, PRODUCTIVITY AND CROPLAND VALUES  GIS-BASED ANALYSIS AND TRENDS IN THE BASILICATA REGION  (SOUTHERN ITALY) FROM 1980 TO 2013 (Dimotta et al., 2016) 1.  DATA ANALYSIS &amp; RESULTS: CROPLANDS PRODUCTIVITY (1999-2013) vs AVERAGE AGRIC. VALUE  TREND (2008-2013)</vt:lpstr>
      <vt:lpstr>   SOIL LOSS, PRODUCTIVITY AND CROPLAND VALUES  GIS-BASED ANALYSIS AND TRENDS IN THE BASILICATA REGION  (SOUTHERN ITALY) FROM 1980 TO 2013 (Dimotta et al., 2016) 2. GEOMORPHOLOGY (USPED application) RESULTS: Mean erosion &amp; Potential eroded surface</vt:lpstr>
      <vt:lpstr>SOIL LOSS, PRODUCTIVITY AND CROPLAND VALUES  GIS-BASED ANALYSIS AND TRENDS IN THE BASILICATA REGION  (SOUTHERN ITALY) FROM 1980 TO 2013 (Dimotta et al., 2016) 3. AGRICULTURAL ECONOMICS RESULTS: METHODOLOGY &amp; RESULTS </vt:lpstr>
      <vt:lpstr>SOIL LOSS, PRODUCTIVITY AND CROPLAND VALUES  GIS-BASED ANALYSIS AND TRENDS IN THE BASILICATA REGION  (SOUTHERN ITALY) FROM 1980 TO 2013 (Dimotta et al., 2016) 3. GEOMORPHOLOGY vs AGRICULTURAL ECONOMICS: Final Remarks</vt:lpstr>
      <vt:lpstr>APPLIED GEOMORPHOLOGY  vs  PEDOLOGY:  Let’s see what soil types are more prone to erosion in the Basilicata region… (Dimotta et al., 2017)</vt:lpstr>
      <vt:lpstr>SOIL EROSION MODELLING ON ARABLE LANDS AND SOIL TYPES IN BASILICATA,  SOUTHERN ITALY (Dimotta et al., 2017) MAIN GOALS</vt:lpstr>
      <vt:lpstr>SOIL EROSION MODELLING ON ARABLE LANDS AND SOIL TYPES IN BASILICATA,  SOUTHERN ITALY (Dimotta et al., 2017) DATASETS</vt:lpstr>
      <vt:lpstr>SOIL EROSION MODELLING ON ARABLE LANDS AND SOIL TYPES IN BASILICATA,  SOUTHERN ITALY (Dimotta et al., 2017) USPED OUTPUTS (regional scale, 2012):  1. Erosion + Deposition; 2. Potential Total eroded lands;  3. Potential eroded arable lands</vt:lpstr>
      <vt:lpstr>            SOIL EROSION MODELLING ON ARABLE LANDS AND SOIL TYPES IN BASILICATA,  SOUTHERN ITALY (Dimotta et al., 2017) GEOMORPHOLOGY vs PEDOLOGY:  1. Soil Types scenario: pedological provinces of the Basilicata region (2006);  2. USPED (2012) + Pedological Map (2006) = Spatial distribution of erosion affecting the arable lands;  </vt:lpstr>
      <vt:lpstr>            SOIL EROSION MODELLING ON ARABLE LANDS AND SOIL TYPES IN BASILICATA,  SOUTHERN ITALY (Dimotta et al., 2017) GEOMORPHOLOGY vs PEDOLOGY: Pedological characterization: soil erosion-exposed municipalities in f(soil types) </vt:lpstr>
      <vt:lpstr>            SOIL EROSION MODELLING ON ARABLE LANDS AND SOIL TYPES IN BASILICATA,  SOUTHERN ITALY (Dimotta et al., 2017) SOIL EROSION vs SOIL TYPES – RESULTS: the most erosion-exposed soil type and the less one… Let’s evaluate them! </vt:lpstr>
      <vt:lpstr>            SOIL EROSION MODELLING ON ARABLE LANDS AND SOIL TYPES IN BASILICATA,  SOUTHERN ITALY (Dimotta et al., 2017) GEOMORPHOLOGY vs PEDOLOGY:  1. USPED OUTPUT: Spatial distribution of the potential eroded arable lands at a reg. scale (2012) 2. USPED (2012) + SOM (%) vs USPED (2012) + CaCO3 (%) </vt:lpstr>
      <vt:lpstr>            SOIL EROSION MODELLING ON ARABLE LANDS AND SOIL TYPES IN BASILICATA,  SOUTHERN ITALY (Dimotta et al., 2017) SOIL EROSION vs MUNICIPALITY AREA – RESULTS:  the most erosion-exposed municipality and the less one… Let’s evaluate them! </vt:lpstr>
      <vt:lpstr>            SOIL EROSION MODELLING ON ARABLE LANDS AND SOIL TYPES IN BASILICATA,  SOUTHERN ITALY (Dimotta et al., 2017) INCIDENCE OF SOIL EROSION vs MUNICIPALITIES – RESULTS (incidence &gt; 40%):   Soil erosion-exposed areas in municipalities with &gt; 80%: BANZI (82%) &amp; MASCHITO (81%) </vt:lpstr>
      <vt:lpstr>            SOIL EROSION MODELLING ON ARABLE LANDS AND SOIL TYPES IN BASILICATA,  SOUTHERN ITALY (Dimotta et al., 2017) DISCUSSION &amp; FINAL REMARKS:  THEORY FOR SUSTAINABLE MITIGATION STRATEGY: SOIL RESILIENCE APPROACH  </vt:lpstr>
      <vt:lpstr>APPLIED GEOMORPHOLOGY  vs  CLIMATOLOGY:  Let’s see what happens between soil erosion and climatic trends from 1926 t0 2025 at a global scale (Dimotta et al., 2018)  …next submission…</vt:lpstr>
      <vt:lpstr>            GLOBAL SOIL EROSION MODELS vs GLOBAL CLIMATE SCENARIOS FROM 1926 TO 2025:  A CRITICAL REVIEW (Dimotta et al., 2018 - in peer-review)  GLOBAL DISTRIBUTION OF SOIL EROSION MODELS (SEMs) DEVELOPMENT from 1936 to 2016  141 Total SEMs developed over time </vt:lpstr>
      <vt:lpstr>            GLOBAL SOIL EROSION MODELS vs GLOBAL CLIMATE SCENARIOS FROM 1926 TO 2025:  A CRITICAL REVIEW (Dimotta et al., 2018 - in peer-review)  GLOBAL DISTRIBUTION OF SOIL EROSION MODELS (SEMs) DEVELOPMENT from 1936 to 2016  141 Total SEMs developed over time </vt:lpstr>
      <vt:lpstr>            GLOBAL SOIL EROSION MODELS vs GLOBAL CLIMATE SCENARIOS FROM 1926 TO 2025:  A CRITICAL REVIEW (Dimotta et al., 2018 - in peer-review)  SOIL EROSION MODELS (SEMs) from 1930s to 2016  Percentage of the global distribution of the developed SEMs typologies in the five continents  </vt:lpstr>
      <vt:lpstr>            GLOBAL SOIL EROSION MODELS vs GLOBAL CLIMATE SCENARIOS FROM 1926 TO 2025:  A CRITICAL REVIEW (Dimotta et al., 2018 - in peer-review)  Description and applied criteria for the climate classification by Köppen-Geiger (Kottek et al., 2006)</vt:lpstr>
      <vt:lpstr>            GLOBAL SOIL EROSION MODELS vs GLOBAL CLIMATE SCENARIOS FROM 1926 TO 2025:  A CRITICAL REVIEW (Dimotta et al., 2018 - in peer-review)  VIDEO: World map of observed climate shifts from 1901 to 2000  (Kottek et al., 2006; Rubel &amp; Kottek, 2010)</vt:lpstr>
      <vt:lpstr>            GLOBAL SOIL EROSION MODELS vs GLOBAL CLIMATE SCENARIOS FROM 1926 TO 2025:  A CRITICAL REVIEW (Dimotta et al., 2018 - in peer-review)  VIDEO: World map of projected climate shifts from 1976 to 2100 – B2 emission scenario (Kottek et al., 2006; Rubel &amp; Kottek, 2010)</vt:lpstr>
      <vt:lpstr>            GLOBAL SOIL EROSION MODELS vs GLOBAL CLIMATE SCENARIOS FROM 1926 TO 2025:  A CRITICAL REVIEW (Dimotta et al., 2018 - in peer-review) RESULTS: Percentage of SEMs types development VS climate shifts: 1926-1950; 1951-1975;  1976-2000;  2001-2025 </vt:lpstr>
      <vt:lpstr>            GLOBAL SOIL EROSION MODELS vs GLOBAL CLIMATE SCENARIOS FROM 1926 TO 2025:  A CRITICAL REVIEW (Dimotta et al., 2018 - in peer-review) RESULTS: World map of SEMs development sites VS climate zones from 2001 to 2025 </vt:lpstr>
      <vt:lpstr>              GLOBAL SOIL EROSION MODELS vs GLOBAL CLIMATE SCENARIOS FROM 1926 TO 2025:  A CRITICAL REVIEW (Dimotta et al., 2018 - in peer-review)  DATA CROSSING RESULTS: Soil Erosion Models (SEMs) typologies (1936-2016)  VS climatic trends (2001-2025) by Köppen-Geiger  Climate zones most exposed to the SEMs development  </vt:lpstr>
      <vt:lpstr>            GLOBAL SOIL EROSION MODELS vs GLOBAL CLIMATE SCENARIOS FROM 1926 TO 2025:  A CRITICAL REVIEW (Dimotta et al., 2018 - in peer-review) DATA CROSSING RESULTS: Soil Erosion Models (SEMs) typologies (1936-2016)  VS climatic trends (2001-2025) by Köppen-Geiger  Climate zones most exposed to the SEMs development </vt:lpstr>
      <vt:lpstr>            GLOBAL SOIL EROSION MODELS vs GLOBAL CLIMATE SCENARIOS FROM 1926 TO 2025:  A CRITICAL REVIEW (Dimotta et al., 2018 - in peer-review)  DISCUSSION &amp; FINAL REMARKS </vt:lpstr>
      <vt:lpstr>For Further Insights &amp; References</vt:lpstr>
      <vt:lpstr>THANK YOU VERY MUCH! </vt:lpstr>
    </vt:vector>
  </TitlesOfParts>
  <Company>Microsoft</Company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PAC POLITICA AGRICOLA COMUNITARIA: Origini ed Evoluzione…  Il caso-studio della Basilicata (1980-2013)</dc:title>
  <dc:creator>A.Dimotta_PhD</dc:creator>
  <cp:lastModifiedBy>Peter Wigand</cp:lastModifiedBy>
  <cp:revision>245</cp:revision>
  <dcterms:created xsi:type="dcterms:W3CDTF">2018-05-12T08:17:12Z</dcterms:created>
  <dcterms:modified xsi:type="dcterms:W3CDTF">2018-08-15T06:10:17Z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