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7" r:id="rId2"/>
    <p:sldId id="327" r:id="rId3"/>
    <p:sldId id="328" r:id="rId4"/>
    <p:sldId id="259" r:id="rId5"/>
    <p:sldId id="366" r:id="rId6"/>
    <p:sldId id="306" r:id="rId7"/>
    <p:sldId id="364" r:id="rId8"/>
    <p:sldId id="331" r:id="rId9"/>
    <p:sldId id="332" r:id="rId10"/>
    <p:sldId id="333" r:id="rId11"/>
    <p:sldId id="334" r:id="rId12"/>
    <p:sldId id="335" r:id="rId13"/>
    <p:sldId id="336" r:id="rId14"/>
    <p:sldId id="337" r:id="rId15"/>
    <p:sldId id="339" r:id="rId16"/>
    <p:sldId id="361" r:id="rId17"/>
    <p:sldId id="358" r:id="rId18"/>
    <p:sldId id="359" r:id="rId19"/>
    <p:sldId id="372" r:id="rId20"/>
    <p:sldId id="370" r:id="rId21"/>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94F051F-DF79-4016-9570-398F59060A3A}">
          <p14:sldIdLst>
            <p14:sldId id="257"/>
            <p14:sldId id="327"/>
            <p14:sldId id="328"/>
            <p14:sldId id="259"/>
            <p14:sldId id="366"/>
            <p14:sldId id="306"/>
            <p14:sldId id="364"/>
            <p14:sldId id="331"/>
            <p14:sldId id="332"/>
            <p14:sldId id="333"/>
            <p14:sldId id="334"/>
            <p14:sldId id="335"/>
          </p14:sldIdLst>
        </p14:section>
        <p14:section name="Untitled Section" id="{72DFA944-4067-422F-970F-F1C303D7E6DE}">
          <p14:sldIdLst>
            <p14:sldId id="336"/>
            <p14:sldId id="337"/>
            <p14:sldId id="339"/>
            <p14:sldId id="361"/>
            <p14:sldId id="358"/>
            <p14:sldId id="359"/>
            <p14:sldId id="372"/>
            <p14:sldId id="370"/>
          </p14:sldIdLst>
        </p14:section>
        <p14:section name="Untitled Section" id="{EBA5A00A-7B50-4A24-A130-81F5EB3786DB}">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a:srgbClr val="00FF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068" autoAdjust="0"/>
    <p:restoredTop sz="94533" autoAdjust="0"/>
  </p:normalViewPr>
  <p:slideViewPr>
    <p:cSldViewPr snapToGrid="0">
      <p:cViewPr varScale="1">
        <p:scale>
          <a:sx n="111" d="100"/>
          <a:sy n="111" d="100"/>
        </p:scale>
        <p:origin x="216" y="8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DBA5A2DE-3F46-4D62-B0EC-77B569EB308F}" type="datetimeFigureOut">
              <a:rPr lang="fa-IR" smtClean="0"/>
              <a:t>1439/12/4</a:t>
            </a:fld>
            <a:endParaRPr lang="fa-IR"/>
          </a:p>
        </p:txBody>
      </p:sp>
      <p:sp>
        <p:nvSpPr>
          <p:cNvPr id="5" name="Footer Placeholder 4"/>
          <p:cNvSpPr>
            <a:spLocks noGrp="1"/>
          </p:cNvSpPr>
          <p:nvPr>
            <p:ph type="ftr" sz="quarter" idx="11"/>
          </p:nvPr>
        </p:nvSpPr>
        <p:spPr>
          <a:xfrm>
            <a:off x="1371600" y="4323845"/>
            <a:ext cx="6400800" cy="365125"/>
          </a:xfrm>
        </p:spPr>
        <p:txBody>
          <a:bodyPr/>
          <a:lstStyle/>
          <a:p>
            <a:endParaRPr lang="fa-IR"/>
          </a:p>
        </p:txBody>
      </p:sp>
      <p:sp>
        <p:nvSpPr>
          <p:cNvPr id="6" name="Slide Number Placeholder 5"/>
          <p:cNvSpPr>
            <a:spLocks noGrp="1"/>
          </p:cNvSpPr>
          <p:nvPr>
            <p:ph type="sldNum" sz="quarter" idx="12"/>
          </p:nvPr>
        </p:nvSpPr>
        <p:spPr>
          <a:xfrm>
            <a:off x="8077200" y="1430866"/>
            <a:ext cx="2743200" cy="365125"/>
          </a:xfrm>
        </p:spPr>
        <p:txBody>
          <a:bodyPr/>
          <a:lstStyle/>
          <a:p>
            <a:fld id="{AFF69C74-6D94-43DE-8409-258C4CD80ECC}" type="slidenum">
              <a:rPr lang="fa-IR" smtClean="0"/>
              <a:t>‹#›</a:t>
            </a:fld>
            <a:endParaRPr lang="fa-IR"/>
          </a:p>
        </p:txBody>
      </p:sp>
    </p:spTree>
    <p:extLst>
      <p:ext uri="{BB962C8B-B14F-4D97-AF65-F5344CB8AC3E}">
        <p14:creationId xmlns:p14="http://schemas.microsoft.com/office/powerpoint/2010/main" val="3035757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A5A2DE-3F46-4D62-B0EC-77B569EB308F}" type="datetimeFigureOut">
              <a:rPr lang="fa-IR" smtClean="0"/>
              <a:t>1439/12/4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FF69C74-6D94-43DE-8409-258C4CD80ECC}" type="slidenum">
              <a:rPr lang="fa-IR" smtClean="0"/>
              <a:t>‹#›</a:t>
            </a:fld>
            <a:endParaRPr lang="fa-IR"/>
          </a:p>
        </p:txBody>
      </p:sp>
    </p:spTree>
    <p:extLst>
      <p:ext uri="{BB962C8B-B14F-4D97-AF65-F5344CB8AC3E}">
        <p14:creationId xmlns:p14="http://schemas.microsoft.com/office/powerpoint/2010/main" val="1671587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BA5A2DE-3F46-4D62-B0EC-77B569EB308F}" type="datetimeFigureOut">
              <a:rPr lang="fa-IR" smtClean="0"/>
              <a:t>1439/12/4</a:t>
            </a:fld>
            <a:endParaRPr lang="fa-IR"/>
          </a:p>
        </p:txBody>
      </p:sp>
      <p:sp>
        <p:nvSpPr>
          <p:cNvPr id="6" name="Footer Placeholder 5"/>
          <p:cNvSpPr>
            <a:spLocks noGrp="1"/>
          </p:cNvSpPr>
          <p:nvPr>
            <p:ph type="ftr" sz="quarter" idx="11"/>
          </p:nvPr>
        </p:nvSpPr>
        <p:spPr>
          <a:xfrm>
            <a:off x="685800" y="379941"/>
            <a:ext cx="6991492" cy="365125"/>
          </a:xfrm>
        </p:spPr>
        <p:txBody>
          <a:bodyPr/>
          <a:lstStyle/>
          <a:p>
            <a:endParaRPr lang="fa-IR"/>
          </a:p>
        </p:txBody>
      </p:sp>
      <p:sp>
        <p:nvSpPr>
          <p:cNvPr id="7" name="Slide Number Placeholder 6"/>
          <p:cNvSpPr>
            <a:spLocks noGrp="1"/>
          </p:cNvSpPr>
          <p:nvPr>
            <p:ph type="sldNum" sz="quarter" idx="12"/>
          </p:nvPr>
        </p:nvSpPr>
        <p:spPr>
          <a:xfrm>
            <a:off x="10862452" y="381000"/>
            <a:ext cx="643748" cy="365125"/>
          </a:xfrm>
        </p:spPr>
        <p:txBody>
          <a:bodyPr/>
          <a:lstStyle/>
          <a:p>
            <a:fld id="{AFF69C74-6D94-43DE-8409-258C4CD80ECC}" type="slidenum">
              <a:rPr lang="fa-IR" smtClean="0"/>
              <a:t>‹#›</a:t>
            </a:fld>
            <a:endParaRPr lang="fa-IR"/>
          </a:p>
        </p:txBody>
      </p:sp>
    </p:spTree>
    <p:extLst>
      <p:ext uri="{BB962C8B-B14F-4D97-AF65-F5344CB8AC3E}">
        <p14:creationId xmlns:p14="http://schemas.microsoft.com/office/powerpoint/2010/main" val="1917331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BA5A2DE-3F46-4D62-B0EC-77B569EB308F}" type="datetimeFigureOut">
              <a:rPr lang="fa-IR" smtClean="0"/>
              <a:t>1439/12/4</a:t>
            </a:fld>
            <a:endParaRPr lang="fa-IR"/>
          </a:p>
        </p:txBody>
      </p:sp>
      <p:sp>
        <p:nvSpPr>
          <p:cNvPr id="6" name="Footer Placeholder 5"/>
          <p:cNvSpPr>
            <a:spLocks noGrp="1"/>
          </p:cNvSpPr>
          <p:nvPr>
            <p:ph type="ftr" sz="quarter" idx="11"/>
          </p:nvPr>
        </p:nvSpPr>
        <p:spPr>
          <a:xfrm>
            <a:off x="685800" y="379941"/>
            <a:ext cx="6991492" cy="365125"/>
          </a:xfrm>
        </p:spPr>
        <p:txBody>
          <a:bodyPr/>
          <a:lstStyle/>
          <a:p>
            <a:endParaRPr lang="fa-IR"/>
          </a:p>
        </p:txBody>
      </p:sp>
      <p:sp>
        <p:nvSpPr>
          <p:cNvPr id="7" name="Slide Number Placeholder 6"/>
          <p:cNvSpPr>
            <a:spLocks noGrp="1"/>
          </p:cNvSpPr>
          <p:nvPr>
            <p:ph type="sldNum" sz="quarter" idx="12"/>
          </p:nvPr>
        </p:nvSpPr>
        <p:spPr>
          <a:xfrm>
            <a:off x="10862452" y="381000"/>
            <a:ext cx="643748" cy="365125"/>
          </a:xfrm>
        </p:spPr>
        <p:txBody>
          <a:bodyPr/>
          <a:lstStyle/>
          <a:p>
            <a:fld id="{AFF69C74-6D94-43DE-8409-258C4CD80ECC}" type="slidenum">
              <a:rPr lang="fa-IR" smtClean="0"/>
              <a:t>‹#›</a:t>
            </a:fld>
            <a:endParaRPr lang="fa-I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98368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DBA5A2DE-3F46-4D62-B0EC-77B569EB308F}" type="datetimeFigureOut">
              <a:rPr lang="fa-IR" smtClean="0"/>
              <a:t>1439/12/4</a:t>
            </a:fld>
            <a:endParaRPr lang="fa-IR"/>
          </a:p>
        </p:txBody>
      </p:sp>
      <p:sp>
        <p:nvSpPr>
          <p:cNvPr id="6" name="Footer Placeholder 5"/>
          <p:cNvSpPr>
            <a:spLocks noGrp="1"/>
          </p:cNvSpPr>
          <p:nvPr>
            <p:ph type="ftr" sz="quarter" idx="11"/>
          </p:nvPr>
        </p:nvSpPr>
        <p:spPr>
          <a:xfrm>
            <a:off x="685800" y="378883"/>
            <a:ext cx="6991492" cy="365125"/>
          </a:xfrm>
        </p:spPr>
        <p:txBody>
          <a:bodyPr/>
          <a:lstStyle/>
          <a:p>
            <a:endParaRPr lang="fa-IR"/>
          </a:p>
        </p:txBody>
      </p:sp>
      <p:sp>
        <p:nvSpPr>
          <p:cNvPr id="7" name="Slide Number Placeholder 6"/>
          <p:cNvSpPr>
            <a:spLocks noGrp="1"/>
          </p:cNvSpPr>
          <p:nvPr>
            <p:ph type="sldNum" sz="quarter" idx="12"/>
          </p:nvPr>
        </p:nvSpPr>
        <p:spPr>
          <a:xfrm>
            <a:off x="10862452" y="381000"/>
            <a:ext cx="643748" cy="365125"/>
          </a:xfrm>
        </p:spPr>
        <p:txBody>
          <a:bodyPr/>
          <a:lstStyle/>
          <a:p>
            <a:fld id="{AFF69C74-6D94-43DE-8409-258C4CD80ECC}" type="slidenum">
              <a:rPr lang="fa-IR" smtClean="0"/>
              <a:t>‹#›</a:t>
            </a:fld>
            <a:endParaRPr lang="fa-IR"/>
          </a:p>
        </p:txBody>
      </p:sp>
    </p:spTree>
    <p:extLst>
      <p:ext uri="{BB962C8B-B14F-4D97-AF65-F5344CB8AC3E}">
        <p14:creationId xmlns:p14="http://schemas.microsoft.com/office/powerpoint/2010/main" val="2909235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BA5A2DE-3F46-4D62-B0EC-77B569EB308F}" type="datetimeFigureOut">
              <a:rPr lang="fa-IR" smtClean="0"/>
              <a:t>1439/12/4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AFF69C74-6D94-43DE-8409-258C4CD80ECC}" type="slidenum">
              <a:rPr lang="fa-IR" smtClean="0"/>
              <a:t>‹#›</a:t>
            </a:fld>
            <a:endParaRPr lang="fa-IR"/>
          </a:p>
        </p:txBody>
      </p:sp>
    </p:spTree>
    <p:extLst>
      <p:ext uri="{BB962C8B-B14F-4D97-AF65-F5344CB8AC3E}">
        <p14:creationId xmlns:p14="http://schemas.microsoft.com/office/powerpoint/2010/main" val="1679085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BA5A2DE-3F46-4D62-B0EC-77B569EB308F}" type="datetimeFigureOut">
              <a:rPr lang="fa-IR" smtClean="0"/>
              <a:t>1439/12/4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AFF69C74-6D94-43DE-8409-258C4CD80ECC}" type="slidenum">
              <a:rPr lang="fa-IR" smtClean="0"/>
              <a:t>‹#›</a:t>
            </a:fld>
            <a:endParaRPr lang="fa-IR"/>
          </a:p>
        </p:txBody>
      </p:sp>
    </p:spTree>
    <p:extLst>
      <p:ext uri="{BB962C8B-B14F-4D97-AF65-F5344CB8AC3E}">
        <p14:creationId xmlns:p14="http://schemas.microsoft.com/office/powerpoint/2010/main" val="2156244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A5A2DE-3F46-4D62-B0EC-77B569EB308F}" type="datetimeFigureOut">
              <a:rPr lang="fa-IR" smtClean="0"/>
              <a:t>1439/12/4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FF69C74-6D94-43DE-8409-258C4CD80ECC}" type="slidenum">
              <a:rPr lang="fa-IR" smtClean="0"/>
              <a:t>‹#›</a:t>
            </a:fld>
            <a:endParaRPr lang="fa-IR"/>
          </a:p>
        </p:txBody>
      </p:sp>
    </p:spTree>
    <p:extLst>
      <p:ext uri="{BB962C8B-B14F-4D97-AF65-F5344CB8AC3E}">
        <p14:creationId xmlns:p14="http://schemas.microsoft.com/office/powerpoint/2010/main" val="3181599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DBA5A2DE-3F46-4D62-B0EC-77B569EB308F}" type="datetimeFigureOut">
              <a:rPr lang="fa-IR" smtClean="0"/>
              <a:t>1439/12/4</a:t>
            </a:fld>
            <a:endParaRPr lang="fa-IR"/>
          </a:p>
        </p:txBody>
      </p:sp>
      <p:sp>
        <p:nvSpPr>
          <p:cNvPr id="5" name="Footer Placeholder 4"/>
          <p:cNvSpPr>
            <a:spLocks noGrp="1"/>
          </p:cNvSpPr>
          <p:nvPr>
            <p:ph type="ftr" sz="quarter" idx="11"/>
          </p:nvPr>
        </p:nvSpPr>
        <p:spPr>
          <a:xfrm>
            <a:off x="685800" y="381000"/>
            <a:ext cx="6991492" cy="365125"/>
          </a:xfrm>
        </p:spPr>
        <p:txBody>
          <a:bodyPr/>
          <a:lstStyle/>
          <a:p>
            <a:endParaRPr lang="fa-IR"/>
          </a:p>
        </p:txBody>
      </p:sp>
      <p:sp>
        <p:nvSpPr>
          <p:cNvPr id="6" name="Slide Number Placeholder 5"/>
          <p:cNvSpPr>
            <a:spLocks noGrp="1"/>
          </p:cNvSpPr>
          <p:nvPr>
            <p:ph type="sldNum" sz="quarter" idx="12"/>
          </p:nvPr>
        </p:nvSpPr>
        <p:spPr>
          <a:xfrm>
            <a:off x="10862452" y="381000"/>
            <a:ext cx="643748" cy="365125"/>
          </a:xfrm>
        </p:spPr>
        <p:txBody>
          <a:bodyPr/>
          <a:lstStyle/>
          <a:p>
            <a:fld id="{AFF69C74-6D94-43DE-8409-258C4CD80ECC}" type="slidenum">
              <a:rPr lang="fa-IR" smtClean="0"/>
              <a:t>‹#›</a:t>
            </a:fld>
            <a:endParaRPr lang="fa-IR"/>
          </a:p>
        </p:txBody>
      </p:sp>
    </p:spTree>
    <p:extLst>
      <p:ext uri="{BB962C8B-B14F-4D97-AF65-F5344CB8AC3E}">
        <p14:creationId xmlns:p14="http://schemas.microsoft.com/office/powerpoint/2010/main" val="1690012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A5A2DE-3F46-4D62-B0EC-77B569EB308F}" type="datetimeFigureOut">
              <a:rPr lang="fa-IR" smtClean="0"/>
              <a:t>1439/12/4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FF69C74-6D94-43DE-8409-258C4CD80ECC}" type="slidenum">
              <a:rPr lang="fa-IR" smtClean="0"/>
              <a:t>‹#›</a:t>
            </a:fld>
            <a:endParaRPr lang="fa-IR"/>
          </a:p>
        </p:txBody>
      </p:sp>
    </p:spTree>
    <p:extLst>
      <p:ext uri="{BB962C8B-B14F-4D97-AF65-F5344CB8AC3E}">
        <p14:creationId xmlns:p14="http://schemas.microsoft.com/office/powerpoint/2010/main" val="1470704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DBA5A2DE-3F46-4D62-B0EC-77B569EB308F}" type="datetimeFigureOut">
              <a:rPr lang="fa-IR" smtClean="0"/>
              <a:t>1439/12/4</a:t>
            </a:fld>
            <a:endParaRPr lang="fa-IR"/>
          </a:p>
        </p:txBody>
      </p:sp>
      <p:sp>
        <p:nvSpPr>
          <p:cNvPr id="5" name="Footer Placeholder 4"/>
          <p:cNvSpPr>
            <a:spLocks noGrp="1"/>
          </p:cNvSpPr>
          <p:nvPr>
            <p:ph type="ftr" sz="quarter" idx="11"/>
          </p:nvPr>
        </p:nvSpPr>
        <p:spPr>
          <a:xfrm>
            <a:off x="685800" y="381001"/>
            <a:ext cx="6991492" cy="364065"/>
          </a:xfrm>
        </p:spPr>
        <p:txBody>
          <a:bodyPr/>
          <a:lstStyle/>
          <a:p>
            <a:endParaRPr lang="fa-IR"/>
          </a:p>
        </p:txBody>
      </p:sp>
      <p:sp>
        <p:nvSpPr>
          <p:cNvPr id="6" name="Slide Number Placeholder 5"/>
          <p:cNvSpPr>
            <a:spLocks noGrp="1"/>
          </p:cNvSpPr>
          <p:nvPr>
            <p:ph type="sldNum" sz="quarter" idx="12"/>
          </p:nvPr>
        </p:nvSpPr>
        <p:spPr>
          <a:xfrm>
            <a:off x="10862452" y="381000"/>
            <a:ext cx="643748" cy="365125"/>
          </a:xfrm>
        </p:spPr>
        <p:txBody>
          <a:bodyPr/>
          <a:lstStyle/>
          <a:p>
            <a:fld id="{AFF69C74-6D94-43DE-8409-258C4CD80ECC}" type="slidenum">
              <a:rPr lang="fa-IR" smtClean="0"/>
              <a:t>‹#›</a:t>
            </a:fld>
            <a:endParaRPr lang="fa-IR"/>
          </a:p>
        </p:txBody>
      </p:sp>
    </p:spTree>
    <p:extLst>
      <p:ext uri="{BB962C8B-B14F-4D97-AF65-F5344CB8AC3E}">
        <p14:creationId xmlns:p14="http://schemas.microsoft.com/office/powerpoint/2010/main" val="3952510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A5A2DE-3F46-4D62-B0EC-77B569EB308F}" type="datetimeFigureOut">
              <a:rPr lang="fa-IR" smtClean="0"/>
              <a:t>1439/12/4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FF69C74-6D94-43DE-8409-258C4CD80ECC}" type="slidenum">
              <a:rPr lang="fa-IR" smtClean="0"/>
              <a:t>‹#›</a:t>
            </a:fld>
            <a:endParaRPr lang="fa-IR"/>
          </a:p>
        </p:txBody>
      </p:sp>
    </p:spTree>
    <p:extLst>
      <p:ext uri="{BB962C8B-B14F-4D97-AF65-F5344CB8AC3E}">
        <p14:creationId xmlns:p14="http://schemas.microsoft.com/office/powerpoint/2010/main" val="766900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A5A2DE-3F46-4D62-B0EC-77B569EB308F}" type="datetimeFigureOut">
              <a:rPr lang="fa-IR" smtClean="0"/>
              <a:t>1439/12/4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AFF69C74-6D94-43DE-8409-258C4CD80ECC}" type="slidenum">
              <a:rPr lang="fa-IR" smtClean="0"/>
              <a:t>‹#›</a:t>
            </a:fld>
            <a:endParaRPr lang="fa-IR"/>
          </a:p>
        </p:txBody>
      </p:sp>
    </p:spTree>
    <p:extLst>
      <p:ext uri="{BB962C8B-B14F-4D97-AF65-F5344CB8AC3E}">
        <p14:creationId xmlns:p14="http://schemas.microsoft.com/office/powerpoint/2010/main" val="2382484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A5A2DE-3F46-4D62-B0EC-77B569EB308F}" type="datetimeFigureOut">
              <a:rPr lang="fa-IR" smtClean="0"/>
              <a:t>1439/12/4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AFF69C74-6D94-43DE-8409-258C4CD80ECC}" type="slidenum">
              <a:rPr lang="fa-IR" smtClean="0"/>
              <a:t>‹#›</a:t>
            </a:fld>
            <a:endParaRPr lang="fa-IR"/>
          </a:p>
        </p:txBody>
      </p:sp>
    </p:spTree>
    <p:extLst>
      <p:ext uri="{BB962C8B-B14F-4D97-AF65-F5344CB8AC3E}">
        <p14:creationId xmlns:p14="http://schemas.microsoft.com/office/powerpoint/2010/main" val="4110799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A5A2DE-3F46-4D62-B0EC-77B569EB308F}" type="datetimeFigureOut">
              <a:rPr lang="fa-IR" smtClean="0"/>
              <a:t>1439/12/4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AFF69C74-6D94-43DE-8409-258C4CD80ECC}" type="slidenum">
              <a:rPr lang="fa-IR" smtClean="0"/>
              <a:t>‹#›</a:t>
            </a:fld>
            <a:endParaRPr lang="fa-IR"/>
          </a:p>
        </p:txBody>
      </p:sp>
    </p:spTree>
    <p:extLst>
      <p:ext uri="{BB962C8B-B14F-4D97-AF65-F5344CB8AC3E}">
        <p14:creationId xmlns:p14="http://schemas.microsoft.com/office/powerpoint/2010/main" val="4100649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A5A2DE-3F46-4D62-B0EC-77B569EB308F}" type="datetimeFigureOut">
              <a:rPr lang="fa-IR" smtClean="0"/>
              <a:t>1439/12/4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FF69C74-6D94-43DE-8409-258C4CD80ECC}" type="slidenum">
              <a:rPr lang="fa-IR" smtClean="0"/>
              <a:t>‹#›</a:t>
            </a:fld>
            <a:endParaRPr lang="fa-IR"/>
          </a:p>
        </p:txBody>
      </p:sp>
    </p:spTree>
    <p:extLst>
      <p:ext uri="{BB962C8B-B14F-4D97-AF65-F5344CB8AC3E}">
        <p14:creationId xmlns:p14="http://schemas.microsoft.com/office/powerpoint/2010/main" val="3677551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A5A2DE-3F46-4D62-B0EC-77B569EB308F}" type="datetimeFigureOut">
              <a:rPr lang="fa-IR" smtClean="0"/>
              <a:t>1439/12/4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FF69C74-6D94-43DE-8409-258C4CD80ECC}" type="slidenum">
              <a:rPr lang="fa-IR" smtClean="0"/>
              <a:t>‹#›</a:t>
            </a:fld>
            <a:endParaRPr lang="fa-IR"/>
          </a:p>
        </p:txBody>
      </p:sp>
    </p:spTree>
    <p:extLst>
      <p:ext uri="{BB962C8B-B14F-4D97-AF65-F5344CB8AC3E}">
        <p14:creationId xmlns:p14="http://schemas.microsoft.com/office/powerpoint/2010/main" val="931832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BA5A2DE-3F46-4D62-B0EC-77B569EB308F}" type="datetimeFigureOut">
              <a:rPr lang="fa-IR" smtClean="0"/>
              <a:t>1439/12/4</a:t>
            </a:fld>
            <a:endParaRPr lang="fa-I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FF69C74-6D94-43DE-8409-258C4CD80ECC}" type="slidenum">
              <a:rPr lang="fa-IR" smtClean="0"/>
              <a:t>‹#›</a:t>
            </a:fld>
            <a:endParaRPr lang="fa-IR"/>
          </a:p>
        </p:txBody>
      </p:sp>
    </p:spTree>
    <p:extLst>
      <p:ext uri="{BB962C8B-B14F-4D97-AF65-F5344CB8AC3E}">
        <p14:creationId xmlns:p14="http://schemas.microsoft.com/office/powerpoint/2010/main" val="273327510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1"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3984" y="275573"/>
            <a:ext cx="10559441" cy="6425851"/>
          </a:xfrm>
        </p:spPr>
        <p:txBody>
          <a:bodyPr>
            <a:noAutofit/>
          </a:bodyPr>
          <a:lstStyle/>
          <a:p>
            <a:pPr algn="ctr" rtl="0"/>
            <a:r>
              <a:rPr lang="fa-IR" sz="5400" b="1" dirty="0">
                <a:solidFill>
                  <a:srgbClr val="002060"/>
                </a:solidFill>
              </a:rPr>
              <a:t>اثرات تغییرات آب و هوای کواترنری پسین بر محصولات زراعی ایران</a:t>
            </a:r>
            <a:br>
              <a:rPr lang="en-US" sz="5400" b="1" dirty="0">
                <a:solidFill>
                  <a:srgbClr val="002060"/>
                </a:solidFill>
              </a:rPr>
            </a:br>
            <a:br>
              <a:rPr lang="en-US" sz="5400" b="1" dirty="0">
                <a:solidFill>
                  <a:srgbClr val="002060"/>
                </a:solidFill>
              </a:rPr>
            </a:br>
            <a:br>
              <a:rPr lang="en-US" sz="5400" b="1" dirty="0"/>
            </a:br>
            <a:r>
              <a:rPr lang="en-US" sz="5400" b="1" i="1" dirty="0">
                <a:solidFill>
                  <a:schemeClr val="bg1"/>
                </a:solidFill>
                <a:latin typeface="+mn-lt"/>
              </a:rPr>
              <a:t>The effects of the Late Quaternary climate change on Iran’s crops</a:t>
            </a:r>
            <a:endParaRPr lang="fa-IR" sz="5400" b="1" i="1" dirty="0">
              <a:solidFill>
                <a:schemeClr val="bg1"/>
              </a:solidFill>
              <a:latin typeface="+mn-lt"/>
            </a:endParaRPr>
          </a:p>
        </p:txBody>
      </p:sp>
      <p:pic>
        <p:nvPicPr>
          <p:cNvPr id="7" name="Content Placeholder 6"/>
          <p:cNvPicPr>
            <a:picLocks noGrp="1" noChangeAspect="1"/>
          </p:cNvPicPr>
          <p:nvPr>
            <p:ph idx="1"/>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2526" y="-1"/>
            <a:ext cx="12192000" cy="6982691"/>
          </a:xfrm>
        </p:spPr>
      </p:pic>
      <p:sp>
        <p:nvSpPr>
          <p:cNvPr id="3" name="TextBox 2"/>
          <p:cNvSpPr txBox="1"/>
          <p:nvPr/>
        </p:nvSpPr>
        <p:spPr>
          <a:xfrm>
            <a:off x="400453" y="275573"/>
            <a:ext cx="11416145" cy="2308324"/>
          </a:xfrm>
          <a:prstGeom prst="rect">
            <a:avLst/>
          </a:prstGeom>
          <a:noFill/>
        </p:spPr>
        <p:txBody>
          <a:bodyPr wrap="square" rtlCol="1">
            <a:spAutoFit/>
          </a:bodyPr>
          <a:lstStyle/>
          <a:p>
            <a:endParaRPr lang="fa-IR" sz="4800" dirty="0">
              <a:solidFill>
                <a:schemeClr val="bg1"/>
              </a:solidFill>
              <a:cs typeface="+mj-cs"/>
            </a:endParaRPr>
          </a:p>
          <a:p>
            <a:pPr algn="ctr"/>
            <a:r>
              <a:rPr lang="en-US" sz="4800" b="1" dirty="0">
                <a:solidFill>
                  <a:schemeClr val="bg1"/>
                </a:solidFill>
                <a:cs typeface="+mj-cs"/>
              </a:rPr>
              <a:t>The Effects of the Late Quaternary climate change on Iran’s crops</a:t>
            </a:r>
            <a:endParaRPr lang="fa-IR" sz="4800" b="1" dirty="0">
              <a:solidFill>
                <a:schemeClr val="bg1"/>
              </a:solidFill>
              <a:cs typeface="+mj-cs"/>
            </a:endParaRPr>
          </a:p>
        </p:txBody>
      </p:sp>
    </p:spTree>
    <p:extLst>
      <p:ext uri="{BB962C8B-B14F-4D97-AF65-F5344CB8AC3E}">
        <p14:creationId xmlns:p14="http://schemas.microsoft.com/office/powerpoint/2010/main" val="3341824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4" name="Content Placeholder 3" descr="../Picture2.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7816242" cy="6400800"/>
          </a:xfrm>
          <a:prstGeom prst="rect">
            <a:avLst/>
          </a:prstGeom>
          <a:noFill/>
          <a:ln>
            <a:noFill/>
          </a:ln>
        </p:spPr>
      </p:pic>
      <p:sp>
        <p:nvSpPr>
          <p:cNvPr id="2" name="TextBox 1"/>
          <p:cNvSpPr txBox="1"/>
          <p:nvPr/>
        </p:nvSpPr>
        <p:spPr>
          <a:xfrm>
            <a:off x="7816242" y="6031468"/>
            <a:ext cx="3983276" cy="369332"/>
          </a:xfrm>
          <a:prstGeom prst="rect">
            <a:avLst/>
          </a:prstGeom>
          <a:noFill/>
        </p:spPr>
        <p:txBody>
          <a:bodyPr wrap="square" rtlCol="1">
            <a:spAutoFit/>
          </a:bodyPr>
          <a:lstStyle/>
          <a:p>
            <a:pPr algn="l" rtl="0"/>
            <a:r>
              <a:rPr lang="en-US" dirty="0" err="1">
                <a:solidFill>
                  <a:schemeClr val="bg1"/>
                </a:solidFill>
              </a:rPr>
              <a:t>Refrence</a:t>
            </a:r>
            <a:r>
              <a:rPr lang="en-US" dirty="0">
                <a:solidFill>
                  <a:schemeClr val="bg1"/>
                </a:solidFill>
              </a:rPr>
              <a:t>: Matthews et al,2016</a:t>
            </a:r>
            <a:endParaRPr lang="fa-IR" dirty="0">
              <a:solidFill>
                <a:schemeClr val="bg1"/>
              </a:solidFill>
            </a:endParaRPr>
          </a:p>
        </p:txBody>
      </p:sp>
      <p:sp>
        <p:nvSpPr>
          <p:cNvPr id="5" name="Rectangle 4"/>
          <p:cNvSpPr/>
          <p:nvPr/>
        </p:nvSpPr>
        <p:spPr>
          <a:xfrm>
            <a:off x="7690981" y="948505"/>
            <a:ext cx="4463442" cy="3139321"/>
          </a:xfrm>
          <a:prstGeom prst="rect">
            <a:avLst/>
          </a:prstGeom>
        </p:spPr>
        <p:txBody>
          <a:bodyPr wrap="square">
            <a:spAutoFit/>
          </a:bodyPr>
          <a:lstStyle/>
          <a:p>
            <a:pPr algn="just" rtl="0"/>
            <a:r>
              <a:rPr lang="en-US" dirty="0">
                <a:solidFill>
                  <a:schemeClr val="bg1"/>
                </a:solidFill>
                <a:latin typeface="Times New Roman" panose="02020603050405020304" pitchFamily="18" charset="0"/>
                <a:ea typeface="Times New Roman" panose="02020603050405020304" pitchFamily="18" charset="0"/>
              </a:rPr>
              <a:t>Examples of major wild grass taxa from Sheikh-e Abad as mentioned in text </a:t>
            </a:r>
          </a:p>
          <a:p>
            <a:pPr marL="342900" indent="-342900" algn="just" rtl="0">
              <a:buAutoNum type="alphaLcParenBoth"/>
            </a:pPr>
            <a:r>
              <a:rPr lang="en-US" i="1" dirty="0" err="1">
                <a:solidFill>
                  <a:schemeClr val="bg1"/>
                </a:solidFill>
                <a:latin typeface="Times New Roman" panose="02020603050405020304" pitchFamily="18" charset="0"/>
                <a:ea typeface="Times New Roman" panose="02020603050405020304" pitchFamily="18" charset="0"/>
              </a:rPr>
              <a:t>Stipa</a:t>
            </a:r>
            <a:r>
              <a:rPr lang="en-US" i="1" dirty="0">
                <a:solidFill>
                  <a:schemeClr val="bg1"/>
                </a:solidFill>
                <a:latin typeface="Times New Roman" panose="02020603050405020304" pitchFamily="18" charset="0"/>
                <a:ea typeface="Times New Roman" panose="02020603050405020304" pitchFamily="18" charset="0"/>
              </a:rPr>
              <a:t> </a:t>
            </a:r>
            <a:r>
              <a:rPr lang="en-US" dirty="0">
                <a:solidFill>
                  <a:schemeClr val="bg1"/>
                </a:solidFill>
                <a:latin typeface="Times New Roman" panose="02020603050405020304" pitchFamily="18" charset="0"/>
                <a:ea typeface="Times New Roman" panose="02020603050405020304" pitchFamily="18" charset="0"/>
              </a:rPr>
              <a:t>awn fragments; </a:t>
            </a:r>
          </a:p>
          <a:p>
            <a:pPr marL="342900" indent="-342900" algn="just" rtl="0">
              <a:buAutoNum type="alphaLcParenBoth"/>
            </a:pPr>
            <a:r>
              <a:rPr lang="en-US" dirty="0">
                <a:solidFill>
                  <a:schemeClr val="bg1"/>
                </a:solidFill>
                <a:latin typeface="Times New Roman" panose="02020603050405020304" pitchFamily="18" charset="0"/>
                <a:ea typeface="Times New Roman" panose="02020603050405020304" pitchFamily="18" charset="0"/>
              </a:rPr>
              <a:t> </a:t>
            </a:r>
            <a:r>
              <a:rPr lang="en-US" i="1" dirty="0" err="1">
                <a:solidFill>
                  <a:schemeClr val="bg1"/>
                </a:solidFill>
                <a:latin typeface="Times New Roman" panose="02020603050405020304" pitchFamily="18" charset="0"/>
                <a:ea typeface="Times New Roman" panose="02020603050405020304" pitchFamily="18" charset="0"/>
              </a:rPr>
              <a:t>Taeniatherum</a:t>
            </a:r>
            <a:r>
              <a:rPr lang="en-US" i="1" dirty="0">
                <a:solidFill>
                  <a:schemeClr val="bg1"/>
                </a:solidFill>
                <a:latin typeface="Times New Roman" panose="02020603050405020304" pitchFamily="18" charset="0"/>
                <a:ea typeface="Times New Roman" panose="02020603050405020304" pitchFamily="18" charset="0"/>
              </a:rPr>
              <a:t> caput-medusae </a:t>
            </a:r>
            <a:r>
              <a:rPr lang="en-US" dirty="0">
                <a:solidFill>
                  <a:schemeClr val="bg1"/>
                </a:solidFill>
                <a:latin typeface="Times New Roman" panose="02020603050405020304" pitchFamily="18" charset="0"/>
                <a:ea typeface="Times New Roman" panose="02020603050405020304" pitchFamily="18" charset="0"/>
              </a:rPr>
              <a:t>rachis; </a:t>
            </a:r>
          </a:p>
          <a:p>
            <a:pPr marL="342900" indent="-342900" algn="just" rtl="0">
              <a:buAutoNum type="alphaLcParenBoth"/>
            </a:pPr>
            <a:r>
              <a:rPr lang="en-US" i="1" dirty="0" err="1">
                <a:solidFill>
                  <a:schemeClr val="bg1"/>
                </a:solidFill>
                <a:latin typeface="Times New Roman" panose="02020603050405020304" pitchFamily="18" charset="0"/>
                <a:ea typeface="Times New Roman" panose="02020603050405020304" pitchFamily="18" charset="0"/>
              </a:rPr>
              <a:t>Stipa</a:t>
            </a:r>
            <a:r>
              <a:rPr lang="en-US" dirty="0">
                <a:solidFill>
                  <a:schemeClr val="bg1"/>
                </a:solidFill>
                <a:latin typeface="Times New Roman" panose="02020603050405020304" pitchFamily="18" charset="0"/>
                <a:ea typeface="Times New Roman" panose="02020603050405020304" pitchFamily="18" charset="0"/>
              </a:rPr>
              <a:t> grains - all showing morphological evidence consistent with being ground for consumption prior to charring,</a:t>
            </a:r>
          </a:p>
          <a:p>
            <a:pPr algn="just" rtl="0"/>
            <a:endParaRPr lang="en-US" dirty="0">
              <a:solidFill>
                <a:schemeClr val="bg1"/>
              </a:solidFill>
              <a:latin typeface="Times New Roman" panose="02020603050405020304" pitchFamily="18" charset="0"/>
              <a:ea typeface="Times New Roman" panose="02020603050405020304" pitchFamily="18" charset="0"/>
            </a:endParaRPr>
          </a:p>
          <a:p>
            <a:pPr algn="just" rtl="0"/>
            <a:r>
              <a:rPr lang="en-US" dirty="0">
                <a:solidFill>
                  <a:schemeClr val="bg1"/>
                </a:solidFill>
                <a:latin typeface="Times New Roman" panose="02020603050405020304" pitchFamily="18" charset="0"/>
                <a:ea typeface="Times New Roman" panose="02020603050405020304" pitchFamily="18" charset="0"/>
              </a:rPr>
              <a:t>d) </a:t>
            </a:r>
            <a:r>
              <a:rPr lang="en-US" i="1" dirty="0" err="1">
                <a:solidFill>
                  <a:schemeClr val="bg1"/>
                </a:solidFill>
                <a:latin typeface="Times New Roman" panose="02020603050405020304" pitchFamily="18" charset="0"/>
                <a:ea typeface="Times New Roman" panose="02020603050405020304" pitchFamily="18" charset="0"/>
              </a:rPr>
              <a:t>Piptatherum</a:t>
            </a:r>
            <a:r>
              <a:rPr lang="en-US" i="1" dirty="0">
                <a:solidFill>
                  <a:schemeClr val="bg1"/>
                </a:solidFill>
                <a:latin typeface="Times New Roman" panose="02020603050405020304" pitchFamily="18" charset="0"/>
                <a:ea typeface="Times New Roman" panose="02020603050405020304" pitchFamily="18" charset="0"/>
              </a:rPr>
              <a:t> </a:t>
            </a:r>
            <a:r>
              <a:rPr lang="en-US" i="1" dirty="0" err="1">
                <a:solidFill>
                  <a:schemeClr val="bg1"/>
                </a:solidFill>
                <a:latin typeface="Times New Roman" panose="02020603050405020304" pitchFamily="18" charset="0"/>
                <a:ea typeface="Times New Roman" panose="02020603050405020304" pitchFamily="18" charset="0"/>
              </a:rPr>
              <a:t>holciforme</a:t>
            </a:r>
            <a:r>
              <a:rPr lang="en-US" i="1" dirty="0">
                <a:solidFill>
                  <a:schemeClr val="bg1"/>
                </a:solidFill>
                <a:latin typeface="Times New Roman" panose="02020603050405020304" pitchFamily="18" charset="0"/>
                <a:ea typeface="Times New Roman" panose="02020603050405020304" pitchFamily="18" charset="0"/>
              </a:rPr>
              <a:t> </a:t>
            </a:r>
            <a:r>
              <a:rPr lang="en-US" dirty="0">
                <a:solidFill>
                  <a:schemeClr val="bg1"/>
                </a:solidFill>
                <a:latin typeface="Times New Roman" panose="02020603050405020304" pitchFamily="18" charset="0"/>
                <a:ea typeface="Times New Roman" panose="02020603050405020304" pitchFamily="18" charset="0"/>
              </a:rPr>
              <a:t>grains charred in their chaff and showing a distinctive tapering appearance</a:t>
            </a:r>
            <a:endParaRPr lang="fa-IR" dirty="0">
              <a:solidFill>
                <a:schemeClr val="bg1"/>
              </a:solidFill>
            </a:endParaRPr>
          </a:p>
        </p:txBody>
      </p:sp>
    </p:spTree>
    <p:extLst>
      <p:ext uri="{BB962C8B-B14F-4D97-AF65-F5344CB8AC3E}">
        <p14:creationId xmlns:p14="http://schemas.microsoft.com/office/powerpoint/2010/main" val="798478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62113" y="1095837"/>
            <a:ext cx="10820400" cy="5150851"/>
          </a:xfrm>
        </p:spPr>
        <p:txBody>
          <a:bodyPr>
            <a:noAutofit/>
          </a:bodyPr>
          <a:lstStyle/>
          <a:p>
            <a:pPr algn="l" rtl="0"/>
            <a:endParaRPr lang="en-US" sz="2800" dirty="0">
              <a:solidFill>
                <a:schemeClr val="bg1"/>
              </a:solidFill>
              <a:cs typeface="B Nazanin" panose="00000400000000000000" pitchFamily="2" charset="-78"/>
            </a:endParaRPr>
          </a:p>
          <a:p>
            <a:pPr algn="l" rtl="0"/>
            <a:r>
              <a:rPr lang="en-US" sz="2800" dirty="0">
                <a:solidFill>
                  <a:schemeClr val="bg1"/>
                </a:solidFill>
                <a:cs typeface="B Nazanin" panose="00000400000000000000" pitchFamily="2" charset="-78"/>
              </a:rPr>
              <a:t>Tape Ganj </a:t>
            </a:r>
            <a:r>
              <a:rPr lang="en-US" sz="2800" dirty="0" err="1">
                <a:solidFill>
                  <a:schemeClr val="bg1"/>
                </a:solidFill>
                <a:cs typeface="B Nazanin" panose="00000400000000000000" pitchFamily="2" charset="-78"/>
              </a:rPr>
              <a:t>Dareh</a:t>
            </a:r>
            <a:r>
              <a:rPr lang="en-US" sz="2800" dirty="0">
                <a:solidFill>
                  <a:schemeClr val="bg1"/>
                </a:solidFill>
                <a:cs typeface="B Nazanin" panose="00000400000000000000" pitchFamily="2" charset="-78"/>
              </a:rPr>
              <a:t> - The oldest settlement remains on the site dated to ca. 10,000 years ago, and has yielded the earliest evidence for goat domestication in the world.</a:t>
            </a:r>
          </a:p>
          <a:p>
            <a:pPr marL="0" indent="0" algn="l" rtl="0">
              <a:buNone/>
            </a:pPr>
            <a:endParaRPr lang="en-US" sz="2800" dirty="0">
              <a:solidFill>
                <a:schemeClr val="bg1"/>
              </a:solidFill>
              <a:cs typeface="B Nazanin" panose="00000400000000000000" pitchFamily="2" charset="-78"/>
            </a:endParaRPr>
          </a:p>
          <a:p>
            <a:pPr algn="l" rtl="0"/>
            <a:r>
              <a:rPr lang="en-US" sz="2800" dirty="0">
                <a:solidFill>
                  <a:schemeClr val="bg1"/>
                </a:solidFill>
                <a:cs typeface="B Nazanin" panose="00000400000000000000" pitchFamily="2" charset="-78"/>
              </a:rPr>
              <a:t>Ganj </a:t>
            </a:r>
            <a:r>
              <a:rPr lang="en-US" sz="2800" dirty="0" err="1">
                <a:solidFill>
                  <a:schemeClr val="bg1"/>
                </a:solidFill>
                <a:cs typeface="B Nazanin" panose="00000400000000000000" pitchFamily="2" charset="-78"/>
              </a:rPr>
              <a:t>Dareh</a:t>
            </a:r>
            <a:r>
              <a:rPr lang="en-US" sz="2800" dirty="0">
                <a:solidFill>
                  <a:schemeClr val="bg1"/>
                </a:solidFill>
                <a:cs typeface="B Nazanin" panose="00000400000000000000" pitchFamily="2" charset="-78"/>
              </a:rPr>
              <a:t> -located in the </a:t>
            </a:r>
            <a:r>
              <a:rPr lang="en-US" sz="2800" dirty="0" err="1">
                <a:solidFill>
                  <a:schemeClr val="bg1"/>
                </a:solidFill>
                <a:cs typeface="B Nazanin" panose="00000400000000000000" pitchFamily="2" charset="-78"/>
              </a:rPr>
              <a:t>Harsin</a:t>
            </a:r>
            <a:r>
              <a:rPr lang="en-US" sz="2800" dirty="0">
                <a:solidFill>
                  <a:schemeClr val="bg1"/>
                </a:solidFill>
                <a:cs typeface="B Nazanin" panose="00000400000000000000" pitchFamily="2" charset="-78"/>
              </a:rPr>
              <a:t> County in east of Kermanshah Province, in the central Zagros Mountains.</a:t>
            </a:r>
          </a:p>
          <a:p>
            <a:pPr algn="l" rtl="0"/>
            <a:endParaRPr lang="en-US" sz="2800" dirty="0">
              <a:solidFill>
                <a:schemeClr val="bg1"/>
              </a:solidFill>
              <a:cs typeface="B Nazanin" panose="00000400000000000000" pitchFamily="2" charset="-78"/>
            </a:endParaRPr>
          </a:p>
          <a:p>
            <a:pPr algn="l" rtl="0"/>
            <a:endParaRPr lang="fa-IR" sz="2800" dirty="0">
              <a:solidFill>
                <a:schemeClr val="bg1"/>
              </a:solidFill>
              <a:cs typeface="B Nazanin" panose="00000400000000000000" pitchFamily="2" charset="-78"/>
            </a:endParaRPr>
          </a:p>
        </p:txBody>
      </p:sp>
    </p:spTree>
    <p:extLst>
      <p:ext uri="{BB962C8B-B14F-4D97-AF65-F5344CB8AC3E}">
        <p14:creationId xmlns:p14="http://schemas.microsoft.com/office/powerpoint/2010/main" val="3714377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010" y="1446567"/>
            <a:ext cx="10820400" cy="4317236"/>
          </a:xfrm>
        </p:spPr>
        <p:txBody>
          <a:bodyPr>
            <a:noAutofit/>
          </a:bodyPr>
          <a:lstStyle/>
          <a:p>
            <a:pPr marL="0" lvl="0" indent="0" algn="l" rtl="0">
              <a:lnSpc>
                <a:spcPct val="115000"/>
              </a:lnSpc>
              <a:spcAft>
                <a:spcPts val="1000"/>
              </a:spcAft>
              <a:buNone/>
            </a:pPr>
            <a:r>
              <a:rPr lang="en-US" sz="2800" dirty="0">
                <a:solidFill>
                  <a:schemeClr val="bg1"/>
                </a:solidFill>
                <a:cs typeface="B Nazanin" panose="00000400000000000000" pitchFamily="2" charset="-78"/>
              </a:rPr>
              <a:t>Tape Ali </a:t>
            </a:r>
            <a:r>
              <a:rPr lang="en-US" sz="2800" dirty="0" err="1">
                <a:solidFill>
                  <a:schemeClr val="bg1"/>
                </a:solidFill>
                <a:cs typeface="B Nazanin" panose="00000400000000000000" pitchFamily="2" charset="-78"/>
              </a:rPr>
              <a:t>Kosh</a:t>
            </a:r>
            <a:r>
              <a:rPr lang="en-US" sz="2800" dirty="0">
                <a:solidFill>
                  <a:schemeClr val="bg1"/>
                </a:solidFill>
                <a:cs typeface="B Nazanin" panose="00000400000000000000" pitchFamily="2" charset="-78"/>
              </a:rPr>
              <a:t>:</a:t>
            </a:r>
          </a:p>
          <a:p>
            <a:pPr marL="0" lvl="0" indent="0" algn="l" rtl="0">
              <a:lnSpc>
                <a:spcPct val="115000"/>
              </a:lnSpc>
              <a:spcAft>
                <a:spcPts val="1000"/>
              </a:spcAft>
              <a:buNone/>
            </a:pPr>
            <a:r>
              <a:rPr lang="en-US" sz="2800" dirty="0">
                <a:solidFill>
                  <a:schemeClr val="bg1"/>
                </a:solidFill>
                <a:cs typeface="B Nazanin" panose="00000400000000000000" pitchFamily="2" charset="-78"/>
              </a:rPr>
              <a:t>Ali </a:t>
            </a:r>
            <a:r>
              <a:rPr lang="en-US" sz="2800" dirty="0" err="1">
                <a:solidFill>
                  <a:schemeClr val="bg1"/>
                </a:solidFill>
                <a:cs typeface="B Nazanin" panose="00000400000000000000" pitchFamily="2" charset="-78"/>
              </a:rPr>
              <a:t>Kosh</a:t>
            </a:r>
            <a:r>
              <a:rPr lang="en-US" sz="2800" dirty="0">
                <a:solidFill>
                  <a:schemeClr val="bg1"/>
                </a:solidFill>
                <a:cs typeface="B Nazanin" panose="00000400000000000000" pitchFamily="2" charset="-78"/>
              </a:rPr>
              <a:t> is an archaeological site of the Neolithic period located in </a:t>
            </a:r>
            <a:r>
              <a:rPr lang="en-US" sz="2800" dirty="0" err="1">
                <a:solidFill>
                  <a:schemeClr val="bg1"/>
                </a:solidFill>
                <a:cs typeface="B Nazanin" panose="00000400000000000000" pitchFamily="2" charset="-78"/>
              </a:rPr>
              <a:t>Ilam</a:t>
            </a:r>
            <a:r>
              <a:rPr lang="en-US" sz="2800" dirty="0">
                <a:solidFill>
                  <a:schemeClr val="bg1"/>
                </a:solidFill>
                <a:cs typeface="B Nazanin" panose="00000400000000000000" pitchFamily="2" charset="-78"/>
              </a:rPr>
              <a:t> Province in west Iran, in the Zagros Mountains. The site is about 135 m in diameter.</a:t>
            </a:r>
          </a:p>
          <a:p>
            <a:pPr marL="0" lvl="0" indent="0" algn="l" rtl="0">
              <a:lnSpc>
                <a:spcPct val="115000"/>
              </a:lnSpc>
              <a:spcAft>
                <a:spcPts val="1000"/>
              </a:spcAft>
              <a:buNone/>
            </a:pPr>
            <a:r>
              <a:rPr lang="en-US" sz="2800" dirty="0">
                <a:solidFill>
                  <a:schemeClr val="bg1"/>
                </a:solidFill>
                <a:cs typeface="B Nazanin" panose="00000400000000000000" pitchFamily="2" charset="-78"/>
              </a:rPr>
              <a:t>Research has found three phases of occupation of the site over an almost 2,000 period, starting from about 9,500 years ago (7500 BCE), it was occupied by pre-pottery peoples.</a:t>
            </a:r>
            <a:endParaRPr lang="fa-IR" sz="2800" dirty="0">
              <a:solidFill>
                <a:schemeClr val="bg1"/>
              </a:solidFill>
              <a:cs typeface="B Nazanin" panose="00000400000000000000" pitchFamily="2" charset="-78"/>
            </a:endParaRPr>
          </a:p>
        </p:txBody>
      </p:sp>
    </p:spTree>
    <p:extLst>
      <p:ext uri="{BB962C8B-B14F-4D97-AF65-F5344CB8AC3E}">
        <p14:creationId xmlns:p14="http://schemas.microsoft.com/office/powerpoint/2010/main" val="2696261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9041" y="645090"/>
            <a:ext cx="8642959" cy="6212910"/>
          </a:xfrm>
        </p:spPr>
      </p:pic>
      <p:sp>
        <p:nvSpPr>
          <p:cNvPr id="4" name="Flowchart: Connector 3"/>
          <p:cNvSpPr/>
          <p:nvPr/>
        </p:nvSpPr>
        <p:spPr>
          <a:xfrm>
            <a:off x="5327737" y="3663861"/>
            <a:ext cx="1039662" cy="43841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b="1" dirty="0">
                <a:solidFill>
                  <a:schemeClr val="bg1"/>
                </a:solidFill>
              </a:rPr>
              <a:t>Ali  </a:t>
            </a:r>
            <a:r>
              <a:rPr lang="en-US" sz="1200" b="1" dirty="0" err="1">
                <a:solidFill>
                  <a:schemeClr val="bg1"/>
                </a:solidFill>
              </a:rPr>
              <a:t>Kosh</a:t>
            </a:r>
            <a:endParaRPr lang="fa-IR" sz="1200" b="1" dirty="0">
              <a:solidFill>
                <a:schemeClr val="bg1"/>
              </a:solidFill>
            </a:endParaRPr>
          </a:p>
        </p:txBody>
      </p:sp>
      <p:sp>
        <p:nvSpPr>
          <p:cNvPr id="5" name="Flowchart: Connector 4"/>
          <p:cNvSpPr/>
          <p:nvPr/>
        </p:nvSpPr>
        <p:spPr>
          <a:xfrm>
            <a:off x="6567814" y="2799566"/>
            <a:ext cx="864296" cy="31315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000" b="1" dirty="0" err="1">
                <a:solidFill>
                  <a:schemeClr val="bg1"/>
                </a:solidFill>
              </a:rPr>
              <a:t>Ganj</a:t>
            </a:r>
            <a:r>
              <a:rPr lang="en-US" sz="1000" b="1" dirty="0">
                <a:solidFill>
                  <a:schemeClr val="bg1"/>
                </a:solidFill>
              </a:rPr>
              <a:t> </a:t>
            </a:r>
            <a:r>
              <a:rPr lang="en-US" sz="1000" b="1" dirty="0" err="1">
                <a:solidFill>
                  <a:schemeClr val="bg1"/>
                </a:solidFill>
              </a:rPr>
              <a:t>Dareh</a:t>
            </a:r>
            <a:endParaRPr lang="fa-IR" sz="1000" b="1" dirty="0">
              <a:solidFill>
                <a:schemeClr val="bg1"/>
              </a:solidFill>
            </a:endParaRPr>
          </a:p>
        </p:txBody>
      </p:sp>
    </p:spTree>
    <p:extLst>
      <p:ext uri="{BB962C8B-B14F-4D97-AF65-F5344CB8AC3E}">
        <p14:creationId xmlns:p14="http://schemas.microsoft.com/office/powerpoint/2010/main" val="3383633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8175" y="569516"/>
            <a:ext cx="6873411" cy="6184665"/>
          </a:xfrm>
        </p:spPr>
      </p:pic>
    </p:spTree>
    <p:extLst>
      <p:ext uri="{BB962C8B-B14F-4D97-AF65-F5344CB8AC3E}">
        <p14:creationId xmlns:p14="http://schemas.microsoft.com/office/powerpoint/2010/main" val="1287471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15070" y="293883"/>
            <a:ext cx="4800600" cy="6400800"/>
          </a:xfr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8784" r="15791" b="28618"/>
          <a:stretch/>
        </p:blipFill>
        <p:spPr>
          <a:xfrm>
            <a:off x="2033652" y="2893511"/>
            <a:ext cx="3740847" cy="3707705"/>
          </a:xfrm>
          <a:prstGeom prst="rect">
            <a:avLst/>
          </a:prstGeom>
        </p:spPr>
      </p:pic>
      <p:sp>
        <p:nvSpPr>
          <p:cNvPr id="5" name="TextBox 4"/>
          <p:cNvSpPr txBox="1"/>
          <p:nvPr/>
        </p:nvSpPr>
        <p:spPr>
          <a:xfrm>
            <a:off x="739459" y="1323851"/>
            <a:ext cx="5749446" cy="1569660"/>
          </a:xfrm>
          <a:prstGeom prst="rect">
            <a:avLst/>
          </a:prstGeom>
          <a:noFill/>
        </p:spPr>
        <p:txBody>
          <a:bodyPr wrap="square" rtlCol="1">
            <a:spAutoFit/>
          </a:bodyPr>
          <a:lstStyle/>
          <a:p>
            <a:pPr algn="just" rtl="0"/>
            <a:r>
              <a:rPr lang="en-US" sz="3200" dirty="0">
                <a:solidFill>
                  <a:schemeClr val="bg1"/>
                </a:solidFill>
              </a:rPr>
              <a:t>We took sedimentary cores for palynology and paleo- environment reconstruction</a:t>
            </a:r>
            <a:endParaRPr lang="fa-IR" sz="3200" dirty="0">
              <a:solidFill>
                <a:schemeClr val="bg1"/>
              </a:solidFill>
            </a:endParaRPr>
          </a:p>
        </p:txBody>
      </p:sp>
    </p:spTree>
    <p:extLst>
      <p:ext uri="{BB962C8B-B14F-4D97-AF65-F5344CB8AC3E}">
        <p14:creationId xmlns:p14="http://schemas.microsoft.com/office/powerpoint/2010/main" val="3749390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45203" y="1593310"/>
            <a:ext cx="10820400" cy="5023247"/>
          </a:xfrm>
        </p:spPr>
        <p:txBody>
          <a:bodyPr>
            <a:normAutofit fontScale="62500" lnSpcReduction="20000"/>
          </a:bodyPr>
          <a:lstStyle/>
          <a:p>
            <a:pPr algn="just" rtl="0"/>
            <a:r>
              <a:rPr lang="en-US" sz="3200" dirty="0">
                <a:solidFill>
                  <a:schemeClr val="bg1"/>
                </a:solidFill>
                <a:cs typeface="B Zar" panose="00000400000000000000" pitchFamily="2" charset="-78"/>
              </a:rPr>
              <a:t>Results:</a:t>
            </a:r>
          </a:p>
          <a:p>
            <a:pPr algn="just" rtl="0"/>
            <a:endParaRPr lang="en-US" sz="3200" dirty="0">
              <a:solidFill>
                <a:schemeClr val="bg1"/>
              </a:solidFill>
              <a:cs typeface="B Zar" panose="00000400000000000000" pitchFamily="2" charset="-78"/>
            </a:endParaRPr>
          </a:p>
          <a:p>
            <a:pPr marL="0" indent="0" algn="just" rtl="0">
              <a:buNone/>
            </a:pPr>
            <a:r>
              <a:rPr lang="en-US" sz="3200" dirty="0">
                <a:solidFill>
                  <a:schemeClr val="bg1"/>
                </a:solidFill>
                <a:cs typeface="B Zar" panose="00000400000000000000" pitchFamily="2" charset="-78"/>
              </a:rPr>
              <a:t>After study of the findings from the three main Neolithic sites and the results of palynological analysis, we find that:</a:t>
            </a:r>
          </a:p>
          <a:p>
            <a:pPr marL="0" indent="0" algn="just" rtl="0">
              <a:buNone/>
            </a:pPr>
            <a:endParaRPr lang="en-US" sz="3200" dirty="0">
              <a:solidFill>
                <a:schemeClr val="bg1"/>
              </a:solidFill>
              <a:cs typeface="B Zar" panose="00000400000000000000" pitchFamily="2" charset="-78"/>
            </a:endParaRPr>
          </a:p>
          <a:p>
            <a:pPr algn="just" rtl="0"/>
            <a:r>
              <a:rPr lang="en-US" sz="3200" dirty="0">
                <a:solidFill>
                  <a:schemeClr val="bg1"/>
                </a:solidFill>
                <a:cs typeface="B Zar" panose="00000400000000000000" pitchFamily="2" charset="-78"/>
              </a:rPr>
              <a:t>From the Younger Dryas until the late Holocene, grain size, width and thickness of crops has increased, except for wheat. Wild wheat had taller and longer grain seeds than domestic wheat. Domesticated wheat seeds are tighter and harder than wild wheat seeds.</a:t>
            </a:r>
          </a:p>
          <a:p>
            <a:pPr marL="0" indent="0" algn="just" rtl="0">
              <a:buNone/>
            </a:pPr>
            <a:endParaRPr lang="en-US" sz="3200" dirty="0">
              <a:solidFill>
                <a:schemeClr val="bg1"/>
              </a:solidFill>
              <a:cs typeface="B Zar" panose="00000400000000000000" pitchFamily="2" charset="-78"/>
            </a:endParaRPr>
          </a:p>
          <a:p>
            <a:pPr algn="just" rtl="0"/>
            <a:r>
              <a:rPr lang="en-US" sz="3200" dirty="0">
                <a:solidFill>
                  <a:schemeClr val="bg1"/>
                </a:solidFill>
                <a:cs typeface="B Zar" panose="00000400000000000000" pitchFamily="2" charset="-78"/>
              </a:rPr>
              <a:t>Due to various climatic events, the proportion of grasses and wild plants has been constantly changing.</a:t>
            </a:r>
          </a:p>
          <a:p>
            <a:pPr marL="0" indent="0" algn="just" rtl="0">
              <a:buNone/>
            </a:pPr>
            <a:endParaRPr lang="en-US" sz="3200" dirty="0">
              <a:solidFill>
                <a:schemeClr val="bg1"/>
              </a:solidFill>
              <a:cs typeface="B Zar" panose="00000400000000000000" pitchFamily="2" charset="-78"/>
            </a:endParaRPr>
          </a:p>
          <a:p>
            <a:pPr algn="just" rtl="0"/>
            <a:r>
              <a:rPr lang="en-US" sz="3200" dirty="0">
                <a:solidFill>
                  <a:schemeClr val="bg1"/>
                </a:solidFill>
                <a:cs typeface="B Zar" panose="00000400000000000000" pitchFamily="2" charset="-78"/>
              </a:rPr>
              <a:t>Barley seeds found in archaeological sites were older than wheat grains.</a:t>
            </a:r>
          </a:p>
          <a:p>
            <a:pPr marL="0" indent="0" algn="just" rtl="0">
              <a:buNone/>
            </a:pPr>
            <a:endParaRPr lang="en-US" sz="3200" dirty="0">
              <a:solidFill>
                <a:schemeClr val="bg1"/>
              </a:solidFill>
              <a:cs typeface="B Zar" panose="00000400000000000000" pitchFamily="2" charset="-78"/>
            </a:endParaRPr>
          </a:p>
          <a:p>
            <a:pPr algn="just" rtl="0"/>
            <a:r>
              <a:rPr lang="en-US" sz="3200" dirty="0">
                <a:solidFill>
                  <a:schemeClr val="bg1"/>
                </a:solidFill>
                <a:cs typeface="B Zar" panose="00000400000000000000" pitchFamily="2" charset="-78"/>
              </a:rPr>
              <a:t>But wheat seeds were domesticated earlier than barley seeds, suggesting that barley was more important than wheat during the earlier period.</a:t>
            </a:r>
            <a:endParaRPr lang="fa-IR" sz="3200" dirty="0">
              <a:solidFill>
                <a:schemeClr val="bg1"/>
              </a:solidFill>
              <a:cs typeface="B Zar" panose="00000400000000000000" pitchFamily="2" charset="-78"/>
            </a:endParaRPr>
          </a:p>
        </p:txBody>
      </p:sp>
    </p:spTree>
    <p:extLst>
      <p:ext uri="{BB962C8B-B14F-4D97-AF65-F5344CB8AC3E}">
        <p14:creationId xmlns:p14="http://schemas.microsoft.com/office/powerpoint/2010/main" val="3315542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solidFill>
                  <a:schemeClr val="accent1"/>
                </a:solidFill>
                <a:cs typeface="2  Mitra" panose="00000400000000000000" pitchFamily="2" charset="-78"/>
              </a:rPr>
              <a:t>شیخی آباد</a:t>
            </a:r>
            <a:br>
              <a:rPr lang="en-US" dirty="0"/>
            </a:br>
            <a:endParaRPr lang="fa-IR" dirty="0"/>
          </a:p>
        </p:txBody>
      </p:sp>
      <p:sp>
        <p:nvSpPr>
          <p:cNvPr id="3" name="Content Placeholder 2"/>
          <p:cNvSpPr>
            <a:spLocks noGrp="1"/>
          </p:cNvSpPr>
          <p:nvPr>
            <p:ph idx="1"/>
          </p:nvPr>
        </p:nvSpPr>
        <p:spPr/>
        <p:txBody>
          <a:bodyPr>
            <a:normAutofit/>
          </a:bodyPr>
          <a:lstStyle/>
          <a:p>
            <a:pPr lvl="0" algn="just"/>
            <a:r>
              <a:rPr lang="fa-IR" dirty="0">
                <a:solidFill>
                  <a:schemeClr val="bg1"/>
                </a:solidFill>
                <a:cs typeface="2  Mitra" panose="00000400000000000000" pitchFamily="2" charset="-78"/>
              </a:rPr>
              <a:t>این سایت نوسنگی در دشت صحنه در یک دره مرتفع(1430 متر از سطح دریا)،در 60 کیلومتری شمال شرقی کرمانشاه قرار دارد.سن یابی کربن 14 این سایت نشان دهنده قدمت 11800-9600 ساله آن است.بقایای فراوان زغال چوب نشان دهنده وفور درخت و درختچه بوده بیشتر بقایای گیاهی یافت شده علفها و لگوم ها بودند،بقایای جو وحشی در ترانشه 2 و 3 یافت شد،سن یابی کربن 14 در این بخش قدمت 10180-9680 سال دانه های گندم قبل را نشان میدهد. دانه های گندم در ترانشه 2 یافت شد ،وجود حفره و شکافهایی در لگومهای بزرگ احتمالا مبین وجود آفات و بیماریهای غلات است.</a:t>
            </a:r>
          </a:p>
          <a:p>
            <a:pPr lvl="0" algn="just"/>
            <a:endParaRPr lang="en-US" dirty="0">
              <a:solidFill>
                <a:schemeClr val="bg1"/>
              </a:solidFill>
              <a:cs typeface="2  Mitra" panose="00000400000000000000" pitchFamily="2" charset="-78"/>
            </a:endParaRPr>
          </a:p>
          <a:p>
            <a:endParaRPr lang="fa-IR" dirty="0"/>
          </a:p>
        </p:txBody>
      </p:sp>
      <p:pic>
        <p:nvPicPr>
          <p:cNvPr id="4" name="Content Placeholder 3"/>
          <p:cNvPicPr>
            <a:picLocks noChangeAspect="1"/>
          </p:cNvPicPr>
          <p:nvPr/>
        </p:nvPicPr>
        <p:blipFill>
          <a:blip r:embed="rId2"/>
          <a:stretch>
            <a:fillRect/>
          </a:stretch>
        </p:blipFill>
        <p:spPr>
          <a:xfrm>
            <a:off x="125260" y="175365"/>
            <a:ext cx="11649205" cy="6501008"/>
          </a:xfrm>
          <a:prstGeom prst="rect">
            <a:avLst/>
          </a:prstGeom>
        </p:spPr>
      </p:pic>
    </p:spTree>
    <p:extLst>
      <p:ext uri="{BB962C8B-B14F-4D97-AF65-F5344CB8AC3E}">
        <p14:creationId xmlns:p14="http://schemas.microsoft.com/office/powerpoint/2010/main" val="407034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5488" y="1503611"/>
            <a:ext cx="10820400" cy="5354389"/>
          </a:xfrm>
        </p:spPr>
        <p:txBody>
          <a:bodyPr>
            <a:normAutofit fontScale="92500" lnSpcReduction="10000"/>
          </a:bodyPr>
          <a:lstStyle/>
          <a:p>
            <a:pPr algn="just" rtl="0"/>
            <a:r>
              <a:rPr lang="en-US" sz="2400" dirty="0">
                <a:solidFill>
                  <a:schemeClr val="bg1"/>
                </a:solidFill>
                <a:cs typeface="+mj-cs"/>
              </a:rPr>
              <a:t>During the </a:t>
            </a:r>
            <a:r>
              <a:rPr lang="en-US" sz="2400" dirty="0" err="1">
                <a:solidFill>
                  <a:schemeClr val="bg1"/>
                </a:solidFill>
                <a:cs typeface="+mj-cs"/>
              </a:rPr>
              <a:t>Anathermal</a:t>
            </a:r>
            <a:r>
              <a:rPr lang="en-US" sz="2400" dirty="0">
                <a:solidFill>
                  <a:schemeClr val="bg1"/>
                </a:solidFill>
                <a:cs typeface="+mj-cs"/>
              </a:rPr>
              <a:t> of the Holocene (10000-6000 years ago) precipitation increased.</a:t>
            </a:r>
          </a:p>
          <a:p>
            <a:pPr algn="just" rtl="0"/>
            <a:r>
              <a:rPr lang="en-US" sz="2400" dirty="0" err="1">
                <a:solidFill>
                  <a:schemeClr val="bg1"/>
                </a:solidFill>
                <a:cs typeface="+mj-cs"/>
              </a:rPr>
              <a:t>Gramineae</a:t>
            </a:r>
            <a:r>
              <a:rPr lang="en-US" sz="2400" dirty="0">
                <a:solidFill>
                  <a:schemeClr val="bg1"/>
                </a:solidFill>
                <a:cs typeface="+mj-cs"/>
              </a:rPr>
              <a:t> was replaced by Chenopodiaceae and almond and </a:t>
            </a:r>
            <a:r>
              <a:rPr lang="en-US" sz="2400" i="1" dirty="0" err="1">
                <a:solidFill>
                  <a:schemeClr val="bg1"/>
                </a:solidFill>
                <a:cs typeface="+mj-cs"/>
              </a:rPr>
              <a:t>Pistacia</a:t>
            </a:r>
            <a:r>
              <a:rPr lang="en-US" sz="2400" i="1" dirty="0">
                <a:solidFill>
                  <a:schemeClr val="bg1"/>
                </a:solidFill>
                <a:cs typeface="+mj-cs"/>
              </a:rPr>
              <a:t> </a:t>
            </a:r>
            <a:r>
              <a:rPr lang="en-US" sz="2400" i="1" dirty="0" err="1">
                <a:solidFill>
                  <a:schemeClr val="bg1"/>
                </a:solidFill>
                <a:cs typeface="+mj-cs"/>
              </a:rPr>
              <a:t>atlantica</a:t>
            </a:r>
            <a:r>
              <a:rPr lang="en-US" sz="2400" i="1" dirty="0">
                <a:solidFill>
                  <a:schemeClr val="bg1"/>
                </a:solidFill>
                <a:cs typeface="+mj-cs"/>
              </a:rPr>
              <a:t>.  </a:t>
            </a:r>
            <a:r>
              <a:rPr lang="en-US" sz="2400" dirty="0">
                <a:solidFill>
                  <a:schemeClr val="bg1"/>
                </a:solidFill>
                <a:cs typeface="+mj-cs"/>
              </a:rPr>
              <a:t>This change in vegetation indicates an increase in precipitation. </a:t>
            </a:r>
          </a:p>
          <a:p>
            <a:pPr algn="just" rtl="0"/>
            <a:r>
              <a:rPr lang="en-US" sz="2400" dirty="0">
                <a:solidFill>
                  <a:schemeClr val="bg1"/>
                </a:solidFill>
                <a:cs typeface="+mj-cs"/>
              </a:rPr>
              <a:t>In the Zagros mountains 7000 years ago pistachio trees occurred, which represent dry climate in early Holocene in this area. </a:t>
            </a:r>
          </a:p>
          <a:p>
            <a:pPr algn="just" rtl="0"/>
            <a:r>
              <a:rPr lang="en-US" sz="2400" dirty="0">
                <a:solidFill>
                  <a:schemeClr val="bg1"/>
                </a:solidFill>
                <a:cs typeface="+mj-cs"/>
              </a:rPr>
              <a:t>During the mid Holocene moisture increased and vegetation changed to Oak-Pistachio forests.</a:t>
            </a:r>
          </a:p>
          <a:p>
            <a:pPr algn="just" rtl="0"/>
            <a:r>
              <a:rPr lang="en-US" sz="2400" dirty="0">
                <a:solidFill>
                  <a:schemeClr val="bg1"/>
                </a:solidFill>
                <a:cs typeface="+mj-cs"/>
              </a:rPr>
              <a:t>In the early Holocene in western regions of Iran winter rainfall increased, but summers were,</a:t>
            </a:r>
          </a:p>
          <a:p>
            <a:pPr algn="just" rtl="0"/>
            <a:r>
              <a:rPr lang="en-US" sz="2400" dirty="0">
                <a:solidFill>
                  <a:schemeClr val="bg1"/>
                </a:solidFill>
                <a:cs typeface="+mj-cs"/>
              </a:rPr>
              <a:t>About 6000 years ago during the mid Holocene there was warm and humid climate in this region, and oak forests expanded. </a:t>
            </a:r>
          </a:p>
          <a:p>
            <a:pPr algn="just" rtl="0"/>
            <a:r>
              <a:rPr lang="en-US" sz="2400" dirty="0">
                <a:solidFill>
                  <a:schemeClr val="bg1"/>
                </a:solidFill>
                <a:cs typeface="+mj-cs"/>
              </a:rPr>
              <a:t>In western Iran, almond and pistachio forests were more abundant than oak forests. This indicates that humidity in spring and summer was greater than other seasons during early Holocene.</a:t>
            </a:r>
            <a:endParaRPr lang="fa-IR" sz="2400" dirty="0">
              <a:solidFill>
                <a:schemeClr val="bg1"/>
              </a:solidFill>
              <a:cs typeface="+mj-cs"/>
            </a:endParaRPr>
          </a:p>
        </p:txBody>
      </p:sp>
    </p:spTree>
    <p:extLst>
      <p:ext uri="{BB962C8B-B14F-4D97-AF65-F5344CB8AC3E}">
        <p14:creationId xmlns:p14="http://schemas.microsoft.com/office/powerpoint/2010/main" val="1279307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60539" y="1377863"/>
            <a:ext cx="11552691" cy="5354389"/>
          </a:xfrm>
        </p:spPr>
        <p:txBody>
          <a:bodyPr>
            <a:normAutofit fontScale="92500" lnSpcReduction="10000"/>
          </a:bodyPr>
          <a:lstStyle/>
          <a:p>
            <a:pPr algn="just" rtl="0"/>
            <a:r>
              <a:rPr lang="en-US" sz="2400" dirty="0">
                <a:solidFill>
                  <a:schemeClr val="bg1"/>
                </a:solidFill>
              </a:rPr>
              <a:t> During the early Holocene, </a:t>
            </a:r>
            <a:r>
              <a:rPr lang="en-US" sz="2400" i="1" dirty="0">
                <a:solidFill>
                  <a:schemeClr val="bg1"/>
                </a:solidFill>
              </a:rPr>
              <a:t>Artemisia</a:t>
            </a:r>
            <a:r>
              <a:rPr lang="en-US" sz="2400" dirty="0">
                <a:solidFill>
                  <a:schemeClr val="bg1"/>
                </a:solidFill>
              </a:rPr>
              <a:t> and Chenopodiaceae decreased and </a:t>
            </a:r>
            <a:r>
              <a:rPr lang="en-US" sz="2400" dirty="0" err="1">
                <a:solidFill>
                  <a:schemeClr val="bg1"/>
                </a:solidFill>
              </a:rPr>
              <a:t>Gramineae</a:t>
            </a:r>
            <a:r>
              <a:rPr lang="en-US" sz="2400" dirty="0">
                <a:solidFill>
                  <a:schemeClr val="bg1"/>
                </a:solidFill>
              </a:rPr>
              <a:t> increased. So we can conclude that  humidity in spring and summer have increased but not enough to grow oak trees. However, almond and pistachio trees grew well. </a:t>
            </a:r>
          </a:p>
          <a:p>
            <a:pPr algn="just" rtl="0"/>
            <a:r>
              <a:rPr lang="en-US" sz="2400" dirty="0">
                <a:solidFill>
                  <a:schemeClr val="bg1"/>
                </a:solidFill>
              </a:rPr>
              <a:t>Precipitation required for the growth of almond and pistachio forests is about 300 mm but for oak forest it is 500 mm.</a:t>
            </a:r>
          </a:p>
          <a:p>
            <a:pPr algn="just" rtl="0"/>
            <a:r>
              <a:rPr lang="en-US" sz="2400" dirty="0">
                <a:solidFill>
                  <a:schemeClr val="bg1"/>
                </a:solidFill>
              </a:rPr>
              <a:t>The evidence indicates that climate during the early Holocene in the southern Zagros mountains was dry and hot. </a:t>
            </a:r>
          </a:p>
          <a:p>
            <a:pPr algn="just" rtl="0"/>
            <a:r>
              <a:rPr lang="en-US" sz="2400" dirty="0">
                <a:solidFill>
                  <a:schemeClr val="bg1"/>
                </a:solidFill>
              </a:rPr>
              <a:t>Between 8170 to 7570 years ago </a:t>
            </a:r>
            <a:r>
              <a:rPr lang="en-US" sz="2400" dirty="0" err="1">
                <a:solidFill>
                  <a:schemeClr val="bg1"/>
                </a:solidFill>
              </a:rPr>
              <a:t>Gramineae</a:t>
            </a:r>
            <a:r>
              <a:rPr lang="en-US" sz="2400" dirty="0">
                <a:solidFill>
                  <a:schemeClr val="bg1"/>
                </a:solidFill>
              </a:rPr>
              <a:t> decreased    around </a:t>
            </a:r>
            <a:r>
              <a:rPr lang="en-US" sz="2400" dirty="0" err="1">
                <a:solidFill>
                  <a:schemeClr val="bg1"/>
                </a:solidFill>
              </a:rPr>
              <a:t>Parishan</a:t>
            </a:r>
            <a:r>
              <a:rPr lang="en-US" sz="2400" dirty="0">
                <a:solidFill>
                  <a:schemeClr val="bg1"/>
                </a:solidFill>
              </a:rPr>
              <a:t> lake and cold resistant plants such as </a:t>
            </a:r>
            <a:r>
              <a:rPr lang="en-US" sz="2400" dirty="0" err="1">
                <a:solidFill>
                  <a:schemeClr val="bg1"/>
                </a:solidFill>
              </a:rPr>
              <a:t>Cousinia</a:t>
            </a:r>
            <a:r>
              <a:rPr lang="en-US" sz="2400" dirty="0">
                <a:solidFill>
                  <a:schemeClr val="bg1"/>
                </a:solidFill>
              </a:rPr>
              <a:t>, </a:t>
            </a:r>
            <a:r>
              <a:rPr lang="en-US" sz="2400" dirty="0" err="1">
                <a:solidFill>
                  <a:schemeClr val="bg1"/>
                </a:solidFill>
              </a:rPr>
              <a:t>Umbelliferae</a:t>
            </a:r>
            <a:r>
              <a:rPr lang="en-US" sz="2400" dirty="0">
                <a:solidFill>
                  <a:schemeClr val="bg1"/>
                </a:solidFill>
              </a:rPr>
              <a:t> and </a:t>
            </a:r>
            <a:r>
              <a:rPr lang="en-US" sz="2400" dirty="0" err="1">
                <a:solidFill>
                  <a:schemeClr val="bg1"/>
                </a:solidFill>
              </a:rPr>
              <a:t>Cichorioideae</a:t>
            </a:r>
            <a:r>
              <a:rPr lang="en-US" sz="2400" dirty="0">
                <a:solidFill>
                  <a:schemeClr val="bg1"/>
                </a:solidFill>
              </a:rPr>
              <a:t> predominated. During this period dry climate predominated and summer precipitation had decreased. </a:t>
            </a:r>
          </a:p>
          <a:p>
            <a:pPr algn="just" rtl="0"/>
            <a:r>
              <a:rPr lang="en-US" sz="2400" dirty="0">
                <a:solidFill>
                  <a:schemeClr val="bg1"/>
                </a:solidFill>
              </a:rPr>
              <a:t>About 7570 to 5600 </a:t>
            </a:r>
            <a:r>
              <a:rPr lang="en-US" sz="2400" dirty="0" err="1">
                <a:solidFill>
                  <a:schemeClr val="bg1"/>
                </a:solidFill>
              </a:rPr>
              <a:t>yeras</a:t>
            </a:r>
            <a:r>
              <a:rPr lang="en-US" sz="2400" dirty="0">
                <a:solidFill>
                  <a:schemeClr val="bg1"/>
                </a:solidFill>
              </a:rPr>
              <a:t> ago oak forests expanded as well as almond and asparagus trees in the southern Zagros. During this period humid climate predominated.  </a:t>
            </a:r>
          </a:p>
          <a:p>
            <a:pPr algn="just" rtl="0"/>
            <a:r>
              <a:rPr lang="en-US" sz="2400" dirty="0">
                <a:solidFill>
                  <a:schemeClr val="bg1"/>
                </a:solidFill>
              </a:rPr>
              <a:t>In western and southern parts of Iran, between 5600 to 2700 years ago the climate was warm and humid.</a:t>
            </a:r>
            <a:endParaRPr lang="fa-IR" sz="2400" dirty="0">
              <a:solidFill>
                <a:schemeClr val="bg1"/>
              </a:solidFill>
              <a:cs typeface="+mj-cs"/>
            </a:endParaRPr>
          </a:p>
        </p:txBody>
      </p:sp>
    </p:spTree>
    <p:extLst>
      <p:ext uri="{BB962C8B-B14F-4D97-AF65-F5344CB8AC3E}">
        <p14:creationId xmlns:p14="http://schemas.microsoft.com/office/powerpoint/2010/main" val="4270045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6084" y="1565753"/>
            <a:ext cx="8245257" cy="3407080"/>
          </a:xfrm>
        </p:spPr>
        <p:txBody>
          <a:bodyPr>
            <a:normAutofit/>
          </a:bodyPr>
          <a:lstStyle/>
          <a:p>
            <a:pPr marL="0" indent="0" algn="ctr">
              <a:buNone/>
            </a:pPr>
            <a:r>
              <a:rPr lang="en-US" sz="3600" b="1" dirty="0" err="1">
                <a:solidFill>
                  <a:srgbClr val="FF0000"/>
                </a:solidFill>
                <a:cs typeface="+mj-cs"/>
              </a:rPr>
              <a:t>Homa</a:t>
            </a:r>
            <a:r>
              <a:rPr lang="en-US" sz="3600" b="1" dirty="0">
                <a:solidFill>
                  <a:srgbClr val="FF0000"/>
                </a:solidFill>
                <a:cs typeface="+mj-cs"/>
              </a:rPr>
              <a:t> </a:t>
            </a:r>
            <a:r>
              <a:rPr lang="en-US" sz="3600" b="1" dirty="0" err="1">
                <a:solidFill>
                  <a:srgbClr val="FF0000"/>
                </a:solidFill>
                <a:cs typeface="+mj-cs"/>
              </a:rPr>
              <a:t>Rostami</a:t>
            </a:r>
            <a:r>
              <a:rPr lang="en-US" sz="3600" b="1" dirty="0">
                <a:solidFill>
                  <a:srgbClr val="FF0000"/>
                </a:solidFill>
                <a:cs typeface="+mj-cs"/>
              </a:rPr>
              <a:t>, </a:t>
            </a:r>
            <a:r>
              <a:rPr lang="en-US" sz="3600" b="1" dirty="0" err="1">
                <a:solidFill>
                  <a:srgbClr val="FF0000"/>
                </a:solidFill>
                <a:cs typeface="+mj-cs"/>
              </a:rPr>
              <a:t>Ph.D</a:t>
            </a:r>
            <a:r>
              <a:rPr lang="en-US" sz="3600" b="1" dirty="0">
                <a:solidFill>
                  <a:srgbClr val="FF0000"/>
                </a:solidFill>
                <a:cs typeface="+mj-cs"/>
              </a:rPr>
              <a:t> Climatology</a:t>
            </a:r>
            <a:endParaRPr lang="fa-IR" sz="3600" b="1" dirty="0">
              <a:solidFill>
                <a:srgbClr val="FF0000"/>
              </a:solidFill>
              <a:cs typeface="+mj-cs"/>
            </a:endParaRPr>
          </a:p>
          <a:p>
            <a:pPr marL="0" indent="0" algn="ctr">
              <a:buNone/>
            </a:pPr>
            <a:r>
              <a:rPr lang="en-US" sz="3600" b="1" dirty="0" err="1">
                <a:solidFill>
                  <a:srgbClr val="FF0000"/>
                </a:solidFill>
                <a:cs typeface="+mj-cs"/>
              </a:rPr>
              <a:t>Ghasem</a:t>
            </a:r>
            <a:r>
              <a:rPr lang="en-US" sz="3600" b="1" dirty="0">
                <a:solidFill>
                  <a:srgbClr val="FF0000"/>
                </a:solidFill>
                <a:cs typeface="+mj-cs"/>
              </a:rPr>
              <a:t> </a:t>
            </a:r>
            <a:r>
              <a:rPr lang="en-US" sz="3600" b="1" dirty="0" err="1">
                <a:solidFill>
                  <a:srgbClr val="FF0000"/>
                </a:solidFill>
                <a:cs typeface="+mj-cs"/>
              </a:rPr>
              <a:t>Azizi</a:t>
            </a:r>
            <a:r>
              <a:rPr lang="en-US" sz="3600" b="1" dirty="0">
                <a:solidFill>
                  <a:srgbClr val="FF0000"/>
                </a:solidFill>
                <a:cs typeface="+mj-cs"/>
              </a:rPr>
              <a:t>, </a:t>
            </a:r>
            <a:r>
              <a:rPr lang="en-US" sz="3600" b="1" dirty="0" err="1">
                <a:solidFill>
                  <a:srgbClr val="FF0000"/>
                </a:solidFill>
                <a:cs typeface="+mj-cs"/>
              </a:rPr>
              <a:t>Ph.D</a:t>
            </a:r>
            <a:r>
              <a:rPr lang="en-US" sz="3600" b="1" dirty="0">
                <a:solidFill>
                  <a:srgbClr val="FF0000"/>
                </a:solidFill>
                <a:cs typeface="+mj-cs"/>
              </a:rPr>
              <a:t> Climatology</a:t>
            </a:r>
            <a:endParaRPr lang="fa-IR" sz="3600" b="1" dirty="0">
              <a:solidFill>
                <a:srgbClr val="FF0000"/>
              </a:solidFill>
              <a:cs typeface="+mj-cs"/>
            </a:endParaRPr>
          </a:p>
          <a:p>
            <a:pPr marL="0" indent="0" algn="ctr">
              <a:buNone/>
            </a:pPr>
            <a:r>
              <a:rPr lang="en-US" sz="3600" b="1" dirty="0">
                <a:solidFill>
                  <a:srgbClr val="FF0000"/>
                </a:solidFill>
                <a:cs typeface="+mj-cs"/>
              </a:rPr>
              <a:t>Sahar </a:t>
            </a:r>
            <a:r>
              <a:rPr lang="en-US" sz="3600" b="1" dirty="0" err="1">
                <a:solidFill>
                  <a:srgbClr val="FF0000"/>
                </a:solidFill>
                <a:cs typeface="+mj-cs"/>
              </a:rPr>
              <a:t>Maleki</a:t>
            </a:r>
            <a:r>
              <a:rPr lang="en-US" sz="3600" b="1" dirty="0">
                <a:solidFill>
                  <a:srgbClr val="FF0000"/>
                </a:solidFill>
                <a:cs typeface="+mj-cs"/>
              </a:rPr>
              <a:t>, </a:t>
            </a:r>
            <a:r>
              <a:rPr lang="en-US" sz="3600" b="1" dirty="0" err="1">
                <a:solidFill>
                  <a:srgbClr val="FF0000"/>
                </a:solidFill>
                <a:cs typeface="+mj-cs"/>
              </a:rPr>
              <a:t>Ph.D</a:t>
            </a:r>
            <a:r>
              <a:rPr lang="en-US" sz="3600" b="1" dirty="0">
                <a:solidFill>
                  <a:srgbClr val="FF0000"/>
                </a:solidFill>
                <a:cs typeface="+mj-cs"/>
              </a:rPr>
              <a:t> Climatology</a:t>
            </a:r>
          </a:p>
          <a:p>
            <a:pPr marL="0" indent="0" algn="ctr">
              <a:buNone/>
            </a:pPr>
            <a:endParaRPr lang="fa-IR" sz="3600" b="1" dirty="0">
              <a:solidFill>
                <a:srgbClr val="FF0000"/>
              </a:solidFill>
              <a:cs typeface="+mj-cs"/>
            </a:endParaRPr>
          </a:p>
        </p:txBody>
      </p:sp>
    </p:spTree>
    <p:extLst>
      <p:ext uri="{BB962C8B-B14F-4D97-AF65-F5344CB8AC3E}">
        <p14:creationId xmlns:p14="http://schemas.microsoft.com/office/powerpoint/2010/main" val="725355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07710" y="-116881"/>
            <a:ext cx="8610600" cy="1293028"/>
          </a:xfrm>
        </p:spPr>
        <p:txBody>
          <a:bodyPr>
            <a:normAutofit/>
          </a:bodyPr>
          <a:lstStyle/>
          <a:p>
            <a:pPr lvl="0"/>
            <a:r>
              <a:rPr lang="en-US" sz="5400" b="1" dirty="0">
                <a:solidFill>
                  <a:schemeClr val="accent1"/>
                </a:solidFill>
                <a:cs typeface="2  Mitra" panose="00000400000000000000" pitchFamily="2" charset="-78"/>
              </a:rPr>
              <a:t>Thank You </a:t>
            </a:r>
            <a:endParaRPr lang="fa-IR" sz="5400" b="1" dirty="0">
              <a:solidFill>
                <a:schemeClr val="accent1"/>
              </a:solidFill>
              <a:cs typeface="2  Mitra" panose="00000400000000000000" pitchFamily="2" charset="-78"/>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270" y="2356440"/>
            <a:ext cx="3810000" cy="38100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9788" y="1355843"/>
            <a:ext cx="4461821" cy="437218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795" y="2978410"/>
            <a:ext cx="4106781" cy="2999512"/>
          </a:xfrm>
          <a:prstGeom prst="rect">
            <a:avLst/>
          </a:prstGeom>
        </p:spPr>
      </p:pic>
    </p:spTree>
    <p:extLst>
      <p:ext uri="{BB962C8B-B14F-4D97-AF65-F5344CB8AC3E}">
        <p14:creationId xmlns:p14="http://schemas.microsoft.com/office/powerpoint/2010/main" val="307012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701742"/>
            <a:ext cx="8610600" cy="1293028"/>
          </a:xfrm>
        </p:spPr>
        <p:txBody>
          <a:bodyPr/>
          <a:lstStyle/>
          <a:p>
            <a:pPr algn="l"/>
            <a:r>
              <a:rPr lang="en-US" b="1" dirty="0">
                <a:solidFill>
                  <a:srgbClr val="FF0000"/>
                </a:solidFill>
                <a:cs typeface="B Nazanin" panose="00000400000000000000" pitchFamily="2" charset="-78"/>
              </a:rPr>
              <a:t>Introduction</a:t>
            </a:r>
            <a:endParaRPr lang="fa-IR" b="1" dirty="0">
              <a:solidFill>
                <a:srgbClr val="FF0000"/>
              </a:solidFill>
              <a:cs typeface="B Nazanin" panose="00000400000000000000" pitchFamily="2" charset="-78"/>
            </a:endParaRPr>
          </a:p>
        </p:txBody>
      </p:sp>
      <p:sp>
        <p:nvSpPr>
          <p:cNvPr id="5" name="Content Placeholder 4"/>
          <p:cNvSpPr>
            <a:spLocks noGrp="1"/>
          </p:cNvSpPr>
          <p:nvPr>
            <p:ph idx="1"/>
          </p:nvPr>
        </p:nvSpPr>
        <p:spPr>
          <a:xfrm>
            <a:off x="747445" y="1763045"/>
            <a:ext cx="10820400" cy="4024125"/>
          </a:xfrm>
        </p:spPr>
        <p:txBody>
          <a:bodyPr>
            <a:normAutofit fontScale="85000" lnSpcReduction="20000"/>
          </a:bodyPr>
          <a:lstStyle/>
          <a:p>
            <a:pPr algn="just" rtl="0">
              <a:lnSpc>
                <a:spcPct val="107000"/>
              </a:lnSpc>
              <a:spcAft>
                <a:spcPts val="800"/>
              </a:spcAft>
            </a:pPr>
            <a:r>
              <a:rPr lang="en-US" sz="2400" dirty="0">
                <a:solidFill>
                  <a:schemeClr val="bg1"/>
                </a:solidFill>
                <a:latin typeface="Times New Roman" panose="02020603050405020304" pitchFamily="18" charset="0"/>
                <a:ea typeface="Calibri" panose="020F0502020204030204" pitchFamily="34" charset="0"/>
                <a:cs typeface="Arial" panose="020B0604020202020204" pitchFamily="34" charset="0"/>
              </a:rPr>
              <a:t>Climate can be a major factor to change landscapes. Different climatic events in different parts of the world have had different effects. For example, during the cold climatic event of the Younger Dryas, when Europe was affected by long winters and glacial conditions,</a:t>
            </a:r>
            <a:r>
              <a:rPr lang="en-US" sz="1800" dirty="0">
                <a:solidFill>
                  <a:schemeClr val="bg1"/>
                </a:solidFill>
                <a:latin typeface="Calibri" panose="020F0502020204030204" pitchFamily="34" charset="0"/>
                <a:ea typeface="Calibri" panose="020F0502020204030204" pitchFamily="34" charset="0"/>
                <a:cs typeface="Arial" panose="020B0604020202020204" pitchFamily="34" charset="0"/>
              </a:rPr>
              <a:t> </a:t>
            </a:r>
            <a:r>
              <a:rPr lang="en-US" sz="2400" dirty="0">
                <a:solidFill>
                  <a:schemeClr val="bg1"/>
                </a:solidFill>
                <a:latin typeface="Times New Roman" panose="02020603050405020304" pitchFamily="18" charset="0"/>
                <a:ea typeface="Calibri" panose="020F0502020204030204" pitchFamily="34" charset="0"/>
                <a:cs typeface="Arial" panose="020B0604020202020204" pitchFamily="34" charset="0"/>
              </a:rPr>
              <a:t>in southern areas, such as Levant, there were better conditions for living. </a:t>
            </a:r>
          </a:p>
          <a:p>
            <a:pPr algn="just" rtl="0">
              <a:lnSpc>
                <a:spcPct val="107000"/>
              </a:lnSpc>
              <a:spcAft>
                <a:spcPts val="800"/>
              </a:spcAft>
            </a:pPr>
            <a:r>
              <a:rPr lang="en-US" sz="2400" dirty="0">
                <a:solidFill>
                  <a:schemeClr val="bg1"/>
                </a:solidFill>
                <a:latin typeface="Times New Roman" panose="02020603050405020304" pitchFamily="18" charset="0"/>
                <a:ea typeface="Calibri" panose="020F0502020204030204" pitchFamily="34" charset="0"/>
                <a:cs typeface="Arial" panose="020B0604020202020204" pitchFamily="34" charset="0"/>
              </a:rPr>
              <a:t>Sudden completion of the relatively warm and desirable period of the Pleistocene climate in these regions caused shortages of food supplies. </a:t>
            </a:r>
          </a:p>
          <a:p>
            <a:pPr algn="just" rtl="0">
              <a:lnSpc>
                <a:spcPct val="107000"/>
              </a:lnSpc>
              <a:spcAft>
                <a:spcPts val="800"/>
              </a:spcAft>
            </a:pPr>
            <a:r>
              <a:rPr lang="en-US" sz="2400" dirty="0">
                <a:solidFill>
                  <a:schemeClr val="bg1"/>
                </a:solidFill>
                <a:latin typeface="Times New Roman" panose="02020603050405020304" pitchFamily="18" charset="0"/>
                <a:ea typeface="Calibri" panose="020F0502020204030204" pitchFamily="34" charset="0"/>
                <a:cs typeface="Arial" panose="020B0604020202020204" pitchFamily="34" charset="0"/>
              </a:rPr>
              <a:t>Hunter gatherer people looked for durable food sources in areas where had enough water and and other food available, so little by little, sedentary life style was developed and then agriculture, and Neolithic cultures arose.</a:t>
            </a:r>
            <a:r>
              <a:rPr lang="en-US" sz="1800" dirty="0">
                <a:solidFill>
                  <a:schemeClr val="bg1"/>
                </a:solidFill>
                <a:latin typeface="Calibri" panose="020F0502020204030204" pitchFamily="34" charset="0"/>
                <a:ea typeface="Calibri" panose="020F0502020204030204" pitchFamily="34" charset="0"/>
                <a:cs typeface="Arial" panose="020B0604020202020204" pitchFamily="34" charset="0"/>
              </a:rPr>
              <a:t> </a:t>
            </a:r>
          </a:p>
          <a:p>
            <a:pPr algn="just" rtl="0">
              <a:lnSpc>
                <a:spcPct val="107000"/>
              </a:lnSpc>
              <a:spcAft>
                <a:spcPts val="800"/>
              </a:spcAft>
            </a:pPr>
            <a:r>
              <a:rPr lang="en-US" sz="2400" dirty="0">
                <a:solidFill>
                  <a:schemeClr val="bg1"/>
                </a:solidFill>
                <a:latin typeface="Times New Roman" panose="02020603050405020304" pitchFamily="18" charset="0"/>
                <a:ea typeface="Calibri" panose="020F0502020204030204" pitchFamily="34" charset="0"/>
                <a:cs typeface="Arial" panose="020B0604020202020204" pitchFamily="34" charset="0"/>
              </a:rPr>
              <a:t>Many plants were domesticated in the same period,</a:t>
            </a:r>
            <a:r>
              <a:rPr lang="en-US" sz="1800" dirty="0">
                <a:solidFill>
                  <a:schemeClr val="bg1"/>
                </a:solidFill>
                <a:latin typeface="Calibri" panose="020F0502020204030204" pitchFamily="34" charset="0"/>
                <a:ea typeface="Calibri" panose="020F0502020204030204" pitchFamily="34" charset="0"/>
                <a:cs typeface="Arial" panose="020B0604020202020204" pitchFamily="34" charset="0"/>
              </a:rPr>
              <a:t> </a:t>
            </a:r>
            <a:r>
              <a:rPr lang="en-US" sz="2400" dirty="0">
                <a:solidFill>
                  <a:schemeClr val="bg1"/>
                </a:solidFill>
                <a:latin typeface="Times New Roman" panose="02020603050405020304" pitchFamily="18" charset="0"/>
                <a:ea typeface="Calibri" panose="020F0502020204030204" pitchFamily="34" charset="0"/>
                <a:cs typeface="Arial" panose="020B0604020202020204" pitchFamily="34" charset="0"/>
              </a:rPr>
              <a:t>domestication of cereals and grains were associated with many changes in appearance, morphology, size, and even DNA.</a:t>
            </a:r>
            <a:endParaRPr lang="en-US" sz="18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endParaRPr lang="fa-IR" dirty="0">
              <a:solidFill>
                <a:schemeClr val="bg1"/>
              </a:solidFill>
            </a:endParaRPr>
          </a:p>
        </p:txBody>
      </p:sp>
    </p:spTree>
    <p:extLst>
      <p:ext uri="{BB962C8B-B14F-4D97-AF65-F5344CB8AC3E}">
        <p14:creationId xmlns:p14="http://schemas.microsoft.com/office/powerpoint/2010/main" val="269173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85793" y="0"/>
            <a:ext cx="6989522" cy="4835046"/>
          </a:xfrm>
        </p:spPr>
      </p:pic>
      <p:sp>
        <p:nvSpPr>
          <p:cNvPr id="4" name="Rectangle 3"/>
          <p:cNvSpPr/>
          <p:nvPr/>
        </p:nvSpPr>
        <p:spPr>
          <a:xfrm>
            <a:off x="179540" y="5088295"/>
            <a:ext cx="12012460" cy="1600438"/>
          </a:xfrm>
          <a:prstGeom prst="rect">
            <a:avLst/>
          </a:prstGeom>
        </p:spPr>
        <p:txBody>
          <a:bodyPr wrap="square">
            <a:spAutoFit/>
          </a:bodyPr>
          <a:lstStyle/>
          <a:p>
            <a:pPr algn="just" rtl="0"/>
            <a:r>
              <a:rPr lang="en-US" sz="1400" b="1" dirty="0">
                <a:solidFill>
                  <a:schemeClr val="bg1"/>
                </a:solidFill>
                <a:cs typeface="+mj-cs"/>
              </a:rPr>
              <a:t>Global and regional </a:t>
            </a:r>
            <a:r>
              <a:rPr lang="en-US" sz="1400" b="1" dirty="0" err="1">
                <a:solidFill>
                  <a:schemeClr val="bg1"/>
                </a:solidFill>
                <a:cs typeface="+mj-cs"/>
              </a:rPr>
              <a:t>paleoclimate</a:t>
            </a:r>
            <a:r>
              <a:rPr lang="en-US" sz="1400" b="1" dirty="0">
                <a:solidFill>
                  <a:schemeClr val="bg1"/>
                </a:solidFill>
                <a:cs typeface="+mj-cs"/>
              </a:rPr>
              <a:t> records for the past 20,000 y. (A) The chronology of EN, LN, and </a:t>
            </a:r>
            <a:r>
              <a:rPr lang="en-US" sz="1400" b="1" dirty="0" err="1">
                <a:solidFill>
                  <a:schemeClr val="bg1"/>
                </a:solidFill>
                <a:cs typeface="+mj-cs"/>
              </a:rPr>
              <a:t>Prepottery</a:t>
            </a:r>
            <a:r>
              <a:rPr lang="en-US" sz="1400" b="1" dirty="0">
                <a:solidFill>
                  <a:schemeClr val="bg1"/>
                </a:solidFill>
                <a:cs typeface="+mj-cs"/>
              </a:rPr>
              <a:t> Neolithic A (PPNA) cultures in the southern Levant based on calibrated 14C dates (14); individual calibrated (OxCal13) radiocarbon dates of HLT (red symbols ± 1</a:t>
            </a:r>
            <a:r>
              <a:rPr lang="el-GR" sz="1400" b="1" dirty="0">
                <a:solidFill>
                  <a:schemeClr val="bg1"/>
                </a:solidFill>
                <a:cs typeface="+mj-cs"/>
              </a:rPr>
              <a:t>σ) </a:t>
            </a:r>
            <a:r>
              <a:rPr lang="en-US" sz="1400" b="1" dirty="0">
                <a:solidFill>
                  <a:schemeClr val="bg1"/>
                </a:solidFill>
                <a:cs typeface="+mj-cs"/>
              </a:rPr>
              <a:t>and HC EN (blue symbols ± 1</a:t>
            </a:r>
            <a:r>
              <a:rPr lang="el-GR" sz="1400" b="1" dirty="0">
                <a:solidFill>
                  <a:schemeClr val="bg1"/>
                </a:solidFill>
                <a:cs typeface="+mj-cs"/>
              </a:rPr>
              <a:t>σ). (</a:t>
            </a:r>
            <a:r>
              <a:rPr lang="en-US" sz="1400" b="1" dirty="0">
                <a:solidFill>
                  <a:schemeClr val="bg1"/>
                </a:solidFill>
                <a:cs typeface="+mj-cs"/>
              </a:rPr>
              <a:t>B) Calculated Northern Hemisphere insulation at 60°N (22). (C) Composite Greenland ice core oxygen isotope (</a:t>
            </a:r>
            <a:r>
              <a:rPr lang="el-GR" sz="1400" b="1" dirty="0">
                <a:solidFill>
                  <a:schemeClr val="bg1"/>
                </a:solidFill>
                <a:cs typeface="+mj-cs"/>
              </a:rPr>
              <a:t>δ18</a:t>
            </a:r>
            <a:r>
              <a:rPr lang="en-US" sz="1400" b="1" dirty="0">
                <a:solidFill>
                  <a:schemeClr val="bg1"/>
                </a:solidFill>
                <a:cs typeface="+mj-cs"/>
              </a:rPr>
              <a:t>O) values provide a proxy for </a:t>
            </a:r>
            <a:r>
              <a:rPr lang="en-US" sz="1400" b="1" dirty="0" err="1">
                <a:solidFill>
                  <a:schemeClr val="bg1"/>
                </a:solidFill>
                <a:cs typeface="+mj-cs"/>
              </a:rPr>
              <a:t>paleotemperature</a:t>
            </a:r>
            <a:r>
              <a:rPr lang="en-US" sz="1400" b="1" dirty="0">
                <a:solidFill>
                  <a:schemeClr val="bg1"/>
                </a:solidFill>
                <a:cs typeface="+mj-cs"/>
              </a:rPr>
              <a:t> (21). (D) DSB lake level reconstruction (24). (E) Eastern Mediterranean reconstruction of SST using </a:t>
            </a:r>
            <a:r>
              <a:rPr lang="en-US" sz="1400" b="1" dirty="0" err="1">
                <a:solidFill>
                  <a:schemeClr val="bg1"/>
                </a:solidFill>
                <a:cs typeface="+mj-cs"/>
              </a:rPr>
              <a:t>alkenone</a:t>
            </a:r>
            <a:r>
              <a:rPr lang="en-US" sz="1400" b="1" dirty="0">
                <a:solidFill>
                  <a:schemeClr val="bg1"/>
                </a:solidFill>
                <a:cs typeface="+mj-cs"/>
              </a:rPr>
              <a:t> unsaturation ratio (Uk’37) and </a:t>
            </a:r>
            <a:r>
              <a:rPr lang="en-US" sz="1400" b="1" dirty="0" err="1">
                <a:solidFill>
                  <a:schemeClr val="bg1"/>
                </a:solidFill>
                <a:cs typeface="+mj-cs"/>
              </a:rPr>
              <a:t>Globigerinoides</a:t>
            </a:r>
            <a:r>
              <a:rPr lang="en-US" sz="1400" b="1" dirty="0">
                <a:solidFill>
                  <a:schemeClr val="bg1"/>
                </a:solidFill>
                <a:cs typeface="+mj-cs"/>
              </a:rPr>
              <a:t> </a:t>
            </a:r>
            <a:r>
              <a:rPr lang="en-US" sz="1400" b="1" dirty="0" err="1">
                <a:solidFill>
                  <a:schemeClr val="bg1"/>
                </a:solidFill>
                <a:cs typeface="+mj-cs"/>
              </a:rPr>
              <a:t>ruber</a:t>
            </a:r>
            <a:r>
              <a:rPr lang="en-US" sz="1400" b="1" dirty="0">
                <a:solidFill>
                  <a:schemeClr val="bg1"/>
                </a:solidFill>
                <a:cs typeface="+mj-cs"/>
              </a:rPr>
              <a:t> </a:t>
            </a:r>
            <a:r>
              <a:rPr lang="el-GR" sz="1400" b="1" dirty="0">
                <a:solidFill>
                  <a:schemeClr val="bg1"/>
                </a:solidFill>
                <a:cs typeface="+mj-cs"/>
              </a:rPr>
              <a:t>δ18</a:t>
            </a:r>
            <a:r>
              <a:rPr lang="en-US" sz="1400" b="1" dirty="0">
                <a:solidFill>
                  <a:schemeClr val="bg1"/>
                </a:solidFill>
                <a:cs typeface="+mj-cs"/>
              </a:rPr>
              <a:t>O values (23). (F) </a:t>
            </a:r>
            <a:r>
              <a:rPr lang="en-US" sz="1400" b="1" dirty="0" err="1">
                <a:solidFill>
                  <a:schemeClr val="bg1"/>
                </a:solidFill>
                <a:cs typeface="+mj-cs"/>
              </a:rPr>
              <a:t>Soreq</a:t>
            </a:r>
            <a:r>
              <a:rPr lang="en-US" sz="1400" b="1" dirty="0">
                <a:solidFill>
                  <a:schemeClr val="bg1"/>
                </a:solidFill>
                <a:cs typeface="+mj-cs"/>
              </a:rPr>
              <a:t> Cave </a:t>
            </a:r>
            <a:r>
              <a:rPr lang="en-US" sz="1400" b="1" dirty="0" err="1">
                <a:solidFill>
                  <a:schemeClr val="bg1"/>
                </a:solidFill>
                <a:cs typeface="+mj-cs"/>
              </a:rPr>
              <a:t>speleothem</a:t>
            </a:r>
            <a:r>
              <a:rPr lang="en-US" sz="1400" b="1" dirty="0">
                <a:solidFill>
                  <a:schemeClr val="bg1"/>
                </a:solidFill>
                <a:cs typeface="+mj-cs"/>
              </a:rPr>
              <a:t> record (3). S2 is a </a:t>
            </a:r>
            <a:r>
              <a:rPr lang="en-US" sz="1400" b="1" dirty="0" err="1">
                <a:solidFill>
                  <a:schemeClr val="bg1"/>
                </a:solidFill>
                <a:cs typeface="+mj-cs"/>
              </a:rPr>
              <a:t>sapropel</a:t>
            </a:r>
            <a:r>
              <a:rPr lang="en-US" sz="1400" b="1" dirty="0">
                <a:solidFill>
                  <a:schemeClr val="bg1"/>
                </a:solidFill>
                <a:cs typeface="+mj-cs"/>
              </a:rPr>
              <a:t> formation event in the Eastern Mediterranean Sea; YD is the Younger </a:t>
            </a:r>
            <a:r>
              <a:rPr lang="en-US" sz="1400" b="1" dirty="0" err="1">
                <a:solidFill>
                  <a:schemeClr val="bg1"/>
                </a:solidFill>
                <a:cs typeface="+mj-cs"/>
              </a:rPr>
              <a:t>Dryas</a:t>
            </a:r>
            <a:r>
              <a:rPr lang="en-US" sz="1400" b="1" dirty="0">
                <a:solidFill>
                  <a:schemeClr val="bg1"/>
                </a:solidFill>
                <a:cs typeface="+mj-cs"/>
              </a:rPr>
              <a:t>; and H1 is a Heinrich Event(Hartman et al.2016).</a:t>
            </a:r>
            <a:endParaRPr lang="fa-IR" sz="1400" b="1" dirty="0">
              <a:solidFill>
                <a:schemeClr val="bg1"/>
              </a:solidFill>
              <a:cs typeface="+mj-cs"/>
            </a:endParaRPr>
          </a:p>
        </p:txBody>
      </p:sp>
    </p:spTree>
    <p:extLst>
      <p:ext uri="{BB962C8B-B14F-4D97-AF65-F5344CB8AC3E}">
        <p14:creationId xmlns:p14="http://schemas.microsoft.com/office/powerpoint/2010/main" val="3692008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811060" y="1253448"/>
            <a:ext cx="10820400" cy="4962417"/>
          </a:xfrm>
        </p:spPr>
        <p:txBody>
          <a:bodyPr>
            <a:normAutofit lnSpcReduction="10000"/>
          </a:bodyPr>
          <a:lstStyle/>
          <a:p>
            <a:pPr algn="just" rtl="0">
              <a:lnSpc>
                <a:spcPct val="107000"/>
              </a:lnSpc>
              <a:spcAft>
                <a:spcPts val="800"/>
              </a:spcAft>
            </a:pPr>
            <a:r>
              <a:rPr lang="en-US" sz="2400" dirty="0">
                <a:solidFill>
                  <a:schemeClr val="bg1"/>
                </a:solidFill>
                <a:latin typeface="Times New Roman" panose="02020603050405020304" pitchFamily="18" charset="0"/>
                <a:ea typeface="Calibri" panose="020F0502020204030204" pitchFamily="34" charset="0"/>
                <a:cs typeface="Arial" panose="020B0604020202020204" pitchFamily="34" charset="0"/>
              </a:rPr>
              <a:t>In the past, human beings were aware of the seeds of grasses, which, by collecting them, could save their food in the event of migration, in addition to daily subsistence. </a:t>
            </a:r>
          </a:p>
          <a:p>
            <a:pPr algn="just" rtl="0">
              <a:lnSpc>
                <a:spcPct val="107000"/>
              </a:lnSpc>
              <a:spcAft>
                <a:spcPts val="800"/>
              </a:spcAft>
            </a:pPr>
            <a:r>
              <a:rPr lang="en-US" sz="2400" dirty="0">
                <a:solidFill>
                  <a:schemeClr val="bg1"/>
                </a:solidFill>
                <a:latin typeface="Times New Roman" panose="02020603050405020304" pitchFamily="18" charset="0"/>
                <a:ea typeface="Calibri" panose="020F0502020204030204" pitchFamily="34" charset="0"/>
                <a:cs typeface="Arial" panose="020B0604020202020204" pitchFamily="34" charset="0"/>
              </a:rPr>
              <a:t>The correct selection of seeds with higher amounts of flour has led to the selection of cereal species. </a:t>
            </a:r>
          </a:p>
          <a:p>
            <a:pPr algn="just" rtl="0">
              <a:lnSpc>
                <a:spcPct val="107000"/>
              </a:lnSpc>
              <a:spcAft>
                <a:spcPts val="800"/>
              </a:spcAft>
            </a:pPr>
            <a:r>
              <a:rPr lang="en-US" sz="2400" dirty="0">
                <a:solidFill>
                  <a:schemeClr val="bg1"/>
                </a:solidFill>
                <a:latin typeface="Times New Roman" panose="02020603050405020304" pitchFamily="18" charset="0"/>
                <a:ea typeface="Calibri" panose="020F0502020204030204" pitchFamily="34" charset="0"/>
                <a:cs typeface="Arial" panose="020B0604020202020204" pitchFamily="34" charset="0"/>
              </a:rPr>
              <a:t>There is no clear history for each individual cereal, but it's time to start of wheat farming more than 10,000 years ago. </a:t>
            </a:r>
          </a:p>
          <a:p>
            <a:pPr algn="just" rtl="0">
              <a:lnSpc>
                <a:spcPct val="107000"/>
              </a:lnSpc>
              <a:spcAft>
                <a:spcPts val="800"/>
              </a:spcAft>
            </a:pPr>
            <a:r>
              <a:rPr lang="en-US" sz="2400" dirty="0">
                <a:solidFill>
                  <a:schemeClr val="bg1"/>
                </a:solidFill>
                <a:latin typeface="Times New Roman" panose="02020603050405020304" pitchFamily="18" charset="0"/>
                <a:ea typeface="Calibri" panose="020F0502020204030204" pitchFamily="34" charset="0"/>
                <a:cs typeface="Arial" panose="020B0604020202020204" pitchFamily="34" charset="0"/>
              </a:rPr>
              <a:t>Agriculture was developed in the Fertile Crescent region and reached the rest of the world.</a:t>
            </a:r>
          </a:p>
          <a:p>
            <a:pPr algn="just" rtl="0">
              <a:lnSpc>
                <a:spcPct val="107000"/>
              </a:lnSpc>
              <a:spcAft>
                <a:spcPts val="800"/>
              </a:spcAft>
            </a:pPr>
            <a:r>
              <a:rPr lang="en-US" sz="2400" dirty="0">
                <a:solidFill>
                  <a:schemeClr val="bg1"/>
                </a:solidFill>
                <a:latin typeface="Times New Roman" panose="02020603050405020304" pitchFamily="18" charset="0"/>
                <a:ea typeface="Calibri" panose="020F0502020204030204" pitchFamily="34" charset="0"/>
                <a:cs typeface="Arial" panose="020B0604020202020204" pitchFamily="34" charset="0"/>
              </a:rPr>
              <a:t> It is accepted that agriculture had multiple ‘centers of origin’ within southwest Asia (</a:t>
            </a:r>
            <a:r>
              <a:rPr lang="en-US" sz="24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Salamini</a:t>
            </a:r>
            <a:r>
              <a:rPr lang="en-US" sz="2400" dirty="0">
                <a:solidFill>
                  <a:schemeClr val="bg1"/>
                </a:solidFill>
                <a:latin typeface="Times New Roman" panose="02020603050405020304" pitchFamily="18" charset="0"/>
                <a:ea typeface="Calibri" panose="020F0502020204030204" pitchFamily="34" charset="0"/>
                <a:cs typeface="Arial" panose="020B0604020202020204" pitchFamily="34" charset="0"/>
              </a:rPr>
              <a:t> et al. 2002; Fuller et al. 2012; </a:t>
            </a:r>
            <a:r>
              <a:rPr lang="en-US" sz="24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Willcox</a:t>
            </a:r>
            <a:r>
              <a:rPr lang="en-US" sz="2400" dirty="0">
                <a:solidFill>
                  <a:schemeClr val="bg1"/>
                </a:solidFill>
                <a:latin typeface="Times New Roman" panose="02020603050405020304" pitchFamily="18" charset="0"/>
                <a:ea typeface="Calibri" panose="020F0502020204030204" pitchFamily="34" charset="0"/>
                <a:cs typeface="Arial" panose="020B0604020202020204" pitchFamily="34" charset="0"/>
              </a:rPr>
              <a:t> 2013).  </a:t>
            </a:r>
            <a:endParaRPr lang="en-US" sz="2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just" rtl="0"/>
            <a:endParaRPr lang="fa-IR" sz="2400" dirty="0">
              <a:solidFill>
                <a:schemeClr val="bg1"/>
              </a:solidFill>
              <a:cs typeface="B Nazanin" panose="00000400000000000000" pitchFamily="2" charset="-78"/>
            </a:endParaRPr>
          </a:p>
        </p:txBody>
      </p:sp>
    </p:spTree>
    <p:extLst>
      <p:ext uri="{BB962C8B-B14F-4D97-AF65-F5344CB8AC3E}">
        <p14:creationId xmlns:p14="http://schemas.microsoft.com/office/powerpoint/2010/main" val="3023265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4058292" y="209239"/>
            <a:ext cx="7750810" cy="6767758"/>
          </a:xfrm>
        </p:spPr>
        <p:txBody>
          <a:bodyPr>
            <a:normAutofit/>
          </a:bodyPr>
          <a:lstStyle/>
          <a:p>
            <a:pPr algn="just" rtl="0"/>
            <a:endParaRPr lang="en-US" sz="2400" dirty="0">
              <a:solidFill>
                <a:schemeClr val="bg1"/>
              </a:solidFill>
              <a:cs typeface="B Nazanin" panose="00000400000000000000" pitchFamily="2" charset="-78"/>
            </a:endParaRPr>
          </a:p>
          <a:p>
            <a:pPr algn="just" rtl="0"/>
            <a:r>
              <a:rPr lang="en-US" sz="2400" dirty="0">
                <a:solidFill>
                  <a:schemeClr val="bg1"/>
                </a:solidFill>
                <a:cs typeface="B Nazanin" panose="00000400000000000000" pitchFamily="2" charset="-78"/>
              </a:rPr>
              <a:t>Methods:</a:t>
            </a:r>
          </a:p>
          <a:p>
            <a:pPr algn="just" rtl="0"/>
            <a:r>
              <a:rPr lang="en-US" sz="2400" dirty="0">
                <a:solidFill>
                  <a:schemeClr val="bg1"/>
                </a:solidFill>
                <a:cs typeface="B Nazanin" panose="00000400000000000000" pitchFamily="2" charset="-78"/>
              </a:rPr>
              <a:t>In this study we focused on western Iran especially the central Zagros region. Because this region was the main part of Fertile Crescent in Neolithic period.</a:t>
            </a:r>
          </a:p>
          <a:p>
            <a:pPr algn="just" rtl="0"/>
            <a:endParaRPr lang="en-US" sz="2400" dirty="0">
              <a:solidFill>
                <a:schemeClr val="bg1"/>
              </a:solidFill>
              <a:cs typeface="B Nazanin" panose="00000400000000000000" pitchFamily="2" charset="-78"/>
            </a:endParaRPr>
          </a:p>
          <a:p>
            <a:pPr algn="just" rtl="0"/>
            <a:endParaRPr lang="fa-IR" sz="2400" dirty="0">
              <a:solidFill>
                <a:schemeClr val="bg1"/>
              </a:solidFill>
              <a:cs typeface="B Nazanin" panose="00000400000000000000" pitchFamily="2" charset="-78"/>
            </a:endParaRPr>
          </a:p>
        </p:txBody>
      </p:sp>
      <p:pic>
        <p:nvPicPr>
          <p:cNvPr id="3" name="Content Placeholder 2"/>
          <p:cNvPicPr>
            <a:picLocks noChangeAspect="1"/>
          </p:cNvPicPr>
          <p:nvPr/>
        </p:nvPicPr>
        <p:blipFill>
          <a:blip r:embed="rId2"/>
          <a:stretch>
            <a:fillRect/>
          </a:stretch>
        </p:blipFill>
        <p:spPr>
          <a:xfrm>
            <a:off x="2001223" y="2481421"/>
            <a:ext cx="7127309" cy="4376579"/>
          </a:xfrm>
          <a:prstGeom prst="rect">
            <a:avLst/>
          </a:prstGeom>
        </p:spPr>
      </p:pic>
      <p:sp>
        <p:nvSpPr>
          <p:cNvPr id="2" name="Oval 1"/>
          <p:cNvSpPr/>
          <p:nvPr/>
        </p:nvSpPr>
        <p:spPr>
          <a:xfrm>
            <a:off x="6538586" y="4509370"/>
            <a:ext cx="1290181" cy="122755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4994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1411" y="1011763"/>
            <a:ext cx="9605622" cy="5595230"/>
          </a:xfrm>
        </p:spPr>
        <p:txBody>
          <a:bodyPr>
            <a:normAutofit fontScale="77500" lnSpcReduction="20000"/>
          </a:bodyPr>
          <a:lstStyle/>
          <a:p>
            <a:pPr marL="0" indent="0" algn="just" rtl="0">
              <a:lnSpc>
                <a:spcPct val="115000"/>
              </a:lnSpc>
              <a:spcAft>
                <a:spcPts val="1000"/>
              </a:spcAft>
              <a:buNone/>
            </a:pPr>
            <a:r>
              <a:rPr lang="en-US" sz="2800" dirty="0">
                <a:solidFill>
                  <a:schemeClr val="bg1"/>
                </a:solidFill>
                <a:cs typeface="B Nazanin" panose="00000400000000000000" pitchFamily="2" charset="-78"/>
              </a:rPr>
              <a:t>We investigated 3 main Neolithic sites. The </a:t>
            </a:r>
            <a:r>
              <a:rPr lang="en-US" sz="2800" dirty="0">
                <a:solidFill>
                  <a:schemeClr val="bg1"/>
                </a:solidFill>
              </a:rPr>
              <a:t>plant macro-remains analyzed for this study were collected from deposits across all trenches. </a:t>
            </a:r>
          </a:p>
          <a:p>
            <a:pPr marL="0" indent="0" algn="just" rtl="0">
              <a:lnSpc>
                <a:spcPct val="115000"/>
              </a:lnSpc>
              <a:spcAft>
                <a:spcPts val="1000"/>
              </a:spcAft>
              <a:buNone/>
            </a:pPr>
            <a:r>
              <a:rPr lang="en-US" sz="2800" dirty="0">
                <a:solidFill>
                  <a:schemeClr val="bg1"/>
                </a:solidFill>
              </a:rPr>
              <a:t>Identifications were made according to morphological characteristics, </a:t>
            </a:r>
          </a:p>
          <a:p>
            <a:pPr algn="just" rtl="0">
              <a:lnSpc>
                <a:spcPct val="115000"/>
              </a:lnSpc>
              <a:spcAft>
                <a:spcPts val="1000"/>
              </a:spcAft>
            </a:pPr>
            <a:r>
              <a:rPr lang="en-US" sz="2800" dirty="0">
                <a:solidFill>
                  <a:schemeClr val="bg1"/>
                </a:solidFill>
              </a:rPr>
              <a:t>	Including: surface texture and size, and verified by comparison to modern reference material. </a:t>
            </a:r>
          </a:p>
          <a:p>
            <a:pPr algn="just" rtl="0">
              <a:lnSpc>
                <a:spcPct val="115000"/>
              </a:lnSpc>
              <a:spcAft>
                <a:spcPts val="1000"/>
              </a:spcAft>
            </a:pPr>
            <a:r>
              <a:rPr lang="en-US" sz="2800" dirty="0">
                <a:solidFill>
                  <a:schemeClr val="bg1"/>
                </a:solidFill>
              </a:rPr>
              <a:t>	Archaeological specimens were compared to both modern uncharred and modern charred material wherever possible, to take into account the the potential effects of charring on seed morphology. </a:t>
            </a:r>
          </a:p>
          <a:p>
            <a:pPr algn="just" rtl="0">
              <a:lnSpc>
                <a:spcPct val="115000"/>
              </a:lnSpc>
              <a:spcAft>
                <a:spcPts val="1000"/>
              </a:spcAft>
            </a:pPr>
            <a:r>
              <a:rPr lang="en-US" sz="2800" dirty="0">
                <a:solidFill>
                  <a:schemeClr val="bg1"/>
                </a:solidFill>
              </a:rPr>
              <a:t>	Plant remains were </a:t>
            </a:r>
            <a:r>
              <a:rPr lang="en-GB" sz="2800" dirty="0">
                <a:solidFill>
                  <a:schemeClr val="bg1"/>
                </a:solidFill>
              </a:rPr>
              <a:t>quantified using the principle of recording the ‘minimum number of individuals’ (MNI) following Jones (1991). Taxonomy </a:t>
            </a:r>
            <a:r>
              <a:rPr lang="en-US" sz="2800" dirty="0">
                <a:solidFill>
                  <a:schemeClr val="bg1"/>
                </a:solidFill>
              </a:rPr>
              <a:t>follows modern convention.</a:t>
            </a:r>
            <a:endParaRPr lang="fa-IR" sz="2800" dirty="0">
              <a:solidFill>
                <a:schemeClr val="bg1"/>
              </a:solidFill>
              <a:cs typeface="B Nazanin" panose="00000400000000000000" pitchFamily="2" charset="-78"/>
            </a:endParaRPr>
          </a:p>
        </p:txBody>
      </p:sp>
    </p:spTree>
    <p:extLst>
      <p:ext uri="{BB962C8B-B14F-4D97-AF65-F5344CB8AC3E}">
        <p14:creationId xmlns:p14="http://schemas.microsoft.com/office/powerpoint/2010/main" val="3414405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78158" y="847711"/>
            <a:ext cx="10820400" cy="5265414"/>
          </a:xfrm>
        </p:spPr>
        <p:txBody>
          <a:bodyPr>
            <a:noAutofit/>
          </a:bodyPr>
          <a:lstStyle/>
          <a:p>
            <a:pPr marL="0" indent="0" algn="l" rtl="0">
              <a:buNone/>
            </a:pPr>
            <a:endParaRPr lang="en-US" sz="2800" dirty="0">
              <a:solidFill>
                <a:schemeClr val="bg1"/>
              </a:solidFill>
              <a:cs typeface="B Nazanin" panose="00000400000000000000" pitchFamily="2" charset="-78"/>
            </a:endParaRPr>
          </a:p>
          <a:p>
            <a:pPr marL="0" indent="0" algn="l" rtl="0">
              <a:buNone/>
            </a:pPr>
            <a:r>
              <a:rPr lang="en-US" sz="2800" dirty="0">
                <a:solidFill>
                  <a:schemeClr val="bg1"/>
                </a:solidFill>
                <a:cs typeface="B Nazanin" panose="00000400000000000000" pitchFamily="2" charset="-78"/>
              </a:rPr>
              <a:t>Our 3 main sites: </a:t>
            </a:r>
          </a:p>
          <a:p>
            <a:pPr marL="0" indent="0" algn="l" rtl="0">
              <a:buNone/>
            </a:pPr>
            <a:r>
              <a:rPr lang="en-US" sz="2800" dirty="0">
                <a:solidFill>
                  <a:schemeClr val="bg1"/>
                </a:solidFill>
                <a:cs typeface="B Nazanin" panose="00000400000000000000" pitchFamily="2" charset="-78"/>
              </a:rPr>
              <a:t>1- Sheikh e Abad</a:t>
            </a:r>
          </a:p>
          <a:p>
            <a:pPr marL="0" indent="0" algn="l" rtl="0">
              <a:buNone/>
            </a:pPr>
            <a:r>
              <a:rPr lang="en-US" sz="2800" dirty="0">
                <a:solidFill>
                  <a:schemeClr val="bg1"/>
                </a:solidFill>
                <a:cs typeface="B Nazanin" panose="00000400000000000000" pitchFamily="2" charset="-78"/>
              </a:rPr>
              <a:t>2-Tape </a:t>
            </a:r>
            <a:r>
              <a:rPr lang="en-US" sz="2800" dirty="0" err="1">
                <a:solidFill>
                  <a:schemeClr val="bg1"/>
                </a:solidFill>
                <a:cs typeface="B Nazanin" panose="00000400000000000000" pitchFamily="2" charset="-78"/>
              </a:rPr>
              <a:t>Ganj</a:t>
            </a:r>
            <a:r>
              <a:rPr lang="en-US" sz="2800" dirty="0">
                <a:solidFill>
                  <a:schemeClr val="bg1"/>
                </a:solidFill>
                <a:cs typeface="B Nazanin" panose="00000400000000000000" pitchFamily="2" charset="-78"/>
              </a:rPr>
              <a:t> </a:t>
            </a:r>
            <a:r>
              <a:rPr lang="en-US" sz="2800" dirty="0" err="1">
                <a:solidFill>
                  <a:schemeClr val="bg1"/>
                </a:solidFill>
                <a:cs typeface="B Nazanin" panose="00000400000000000000" pitchFamily="2" charset="-78"/>
              </a:rPr>
              <a:t>Darreh</a:t>
            </a:r>
            <a:endParaRPr lang="en-US" sz="2800" dirty="0">
              <a:solidFill>
                <a:schemeClr val="bg1"/>
              </a:solidFill>
              <a:cs typeface="B Nazanin" panose="00000400000000000000" pitchFamily="2" charset="-78"/>
            </a:endParaRPr>
          </a:p>
          <a:p>
            <a:pPr marL="0" indent="0" algn="l" rtl="0">
              <a:buNone/>
            </a:pPr>
            <a:r>
              <a:rPr lang="en-US" sz="2800" dirty="0">
                <a:solidFill>
                  <a:schemeClr val="bg1"/>
                </a:solidFill>
                <a:cs typeface="B Nazanin" panose="00000400000000000000" pitchFamily="2" charset="-78"/>
              </a:rPr>
              <a:t>3- tape </a:t>
            </a:r>
            <a:r>
              <a:rPr lang="en-US" sz="2800" dirty="0" err="1">
                <a:solidFill>
                  <a:schemeClr val="bg1"/>
                </a:solidFill>
                <a:cs typeface="B Nazanin" panose="00000400000000000000" pitchFamily="2" charset="-78"/>
              </a:rPr>
              <a:t>Alikosh</a:t>
            </a:r>
            <a:endParaRPr lang="en-US" sz="2800" dirty="0">
              <a:solidFill>
                <a:schemeClr val="bg1"/>
              </a:solidFill>
              <a:cs typeface="B Nazanin" panose="00000400000000000000" pitchFamily="2" charset="-78"/>
            </a:endParaRPr>
          </a:p>
          <a:p>
            <a:pPr marL="0" indent="0" algn="l" rtl="0">
              <a:buNone/>
            </a:pPr>
            <a:endParaRPr lang="en-US" sz="2800" dirty="0">
              <a:solidFill>
                <a:schemeClr val="bg1"/>
              </a:solidFill>
              <a:cs typeface="B Nazanin" panose="00000400000000000000" pitchFamily="2" charset="-78"/>
            </a:endParaRPr>
          </a:p>
          <a:p>
            <a:pPr marL="0" indent="0" algn="l" rtl="0">
              <a:buNone/>
            </a:pPr>
            <a:r>
              <a:rPr lang="en-US" sz="2800" dirty="0">
                <a:solidFill>
                  <a:schemeClr val="bg1"/>
                </a:solidFill>
                <a:cs typeface="B Nazanin" panose="00000400000000000000" pitchFamily="2" charset="-78"/>
              </a:rPr>
              <a:t>Then we recognized the nearby, </a:t>
            </a:r>
            <a:r>
              <a:rPr lang="en-US" sz="2800" dirty="0" err="1">
                <a:solidFill>
                  <a:schemeClr val="bg1"/>
                </a:solidFill>
                <a:cs typeface="B Nazanin" panose="00000400000000000000" pitchFamily="2" charset="-78"/>
              </a:rPr>
              <a:t>Hashilan</a:t>
            </a:r>
            <a:r>
              <a:rPr lang="en-US" sz="2800" dirty="0">
                <a:solidFill>
                  <a:schemeClr val="bg1"/>
                </a:solidFill>
                <a:cs typeface="B Nazanin" panose="00000400000000000000" pitchFamily="2" charset="-78"/>
              </a:rPr>
              <a:t> wetland.</a:t>
            </a:r>
          </a:p>
          <a:p>
            <a:pPr marL="0" indent="0" algn="l" rtl="0">
              <a:buNone/>
            </a:pPr>
            <a:r>
              <a:rPr lang="en-US" sz="2800" dirty="0">
                <a:solidFill>
                  <a:schemeClr val="bg1"/>
                </a:solidFill>
                <a:cs typeface="B Nazanin" panose="00000400000000000000" pitchFamily="2" charset="-78"/>
              </a:rPr>
              <a:t>We took sedimentary cores for pollen analysis for use in:</a:t>
            </a:r>
          </a:p>
          <a:p>
            <a:pPr algn="l" rtl="0"/>
            <a:r>
              <a:rPr lang="en-US" sz="2800" dirty="0">
                <a:solidFill>
                  <a:schemeClr val="bg1"/>
                </a:solidFill>
                <a:cs typeface="B Nazanin" panose="00000400000000000000" pitchFamily="2" charset="-78"/>
              </a:rPr>
              <a:t>	 vegetation history</a:t>
            </a:r>
          </a:p>
          <a:p>
            <a:pPr algn="l" rtl="0"/>
            <a:r>
              <a:rPr lang="en-US" sz="2800" dirty="0">
                <a:solidFill>
                  <a:schemeClr val="bg1"/>
                </a:solidFill>
                <a:cs typeface="B Nazanin" panose="00000400000000000000" pitchFamily="2" charset="-78"/>
              </a:rPr>
              <a:t>	 paleoclimate reconstruction</a:t>
            </a:r>
          </a:p>
        </p:txBody>
      </p:sp>
    </p:spTree>
    <p:extLst>
      <p:ext uri="{BB962C8B-B14F-4D97-AF65-F5344CB8AC3E}">
        <p14:creationId xmlns:p14="http://schemas.microsoft.com/office/powerpoint/2010/main" val="3504786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334" y="1615857"/>
            <a:ext cx="5954495" cy="4112136"/>
          </a:xfrm>
        </p:spPr>
      </p:pic>
      <p:sp>
        <p:nvSpPr>
          <p:cNvPr id="9" name="Rectangle 8"/>
          <p:cNvSpPr/>
          <p:nvPr/>
        </p:nvSpPr>
        <p:spPr>
          <a:xfrm>
            <a:off x="6480587" y="468237"/>
            <a:ext cx="5506820" cy="6186309"/>
          </a:xfrm>
          <a:prstGeom prst="rect">
            <a:avLst/>
          </a:prstGeom>
        </p:spPr>
        <p:txBody>
          <a:bodyPr wrap="square">
            <a:spAutoFit/>
          </a:bodyPr>
          <a:lstStyle/>
          <a:p>
            <a:pPr algn="just" rtl="0"/>
            <a:r>
              <a:rPr lang="en-US" dirty="0">
                <a:solidFill>
                  <a:schemeClr val="bg1"/>
                </a:solidFill>
                <a:latin typeface="Helvetica Neue"/>
                <a:cs typeface="+mj-cs"/>
              </a:rPr>
              <a:t>1- Sheikh e </a:t>
            </a:r>
            <a:r>
              <a:rPr lang="en-US" dirty="0" err="1">
                <a:solidFill>
                  <a:schemeClr val="bg1"/>
                </a:solidFill>
                <a:latin typeface="Helvetica Neue"/>
                <a:cs typeface="+mj-cs"/>
              </a:rPr>
              <a:t>abad</a:t>
            </a:r>
            <a:r>
              <a:rPr lang="en-US" dirty="0">
                <a:solidFill>
                  <a:schemeClr val="bg1"/>
                </a:solidFill>
                <a:latin typeface="Helvetica Neue"/>
                <a:cs typeface="+mj-cs"/>
              </a:rPr>
              <a:t>:</a:t>
            </a:r>
          </a:p>
          <a:p>
            <a:pPr algn="just" rtl="0"/>
            <a:endParaRPr lang="en-US" dirty="0">
              <a:solidFill>
                <a:schemeClr val="bg1"/>
              </a:solidFill>
              <a:latin typeface="Helvetica Neue"/>
              <a:cs typeface="+mj-cs"/>
            </a:endParaRPr>
          </a:p>
          <a:p>
            <a:pPr algn="just" rtl="0"/>
            <a:r>
              <a:rPr lang="en-US" dirty="0">
                <a:solidFill>
                  <a:schemeClr val="bg1"/>
                </a:solidFill>
                <a:latin typeface="Helvetica Neue"/>
                <a:cs typeface="+mj-cs"/>
              </a:rPr>
              <a:t>The importance of these sites lies in: </a:t>
            </a:r>
          </a:p>
          <a:p>
            <a:pPr algn="just" rtl="0"/>
            <a:endParaRPr lang="en-US" dirty="0">
              <a:solidFill>
                <a:schemeClr val="bg1"/>
              </a:solidFill>
              <a:latin typeface="Helvetica Neue"/>
              <a:cs typeface="+mj-cs"/>
            </a:endParaRPr>
          </a:p>
          <a:p>
            <a:pPr marL="285750" indent="-285750" algn="just" rtl="0">
              <a:buFont typeface="Arial" panose="020B0604020202020204" pitchFamily="34" charset="0"/>
              <a:buChar char="•"/>
            </a:pPr>
            <a:r>
              <a:rPr lang="en-US" dirty="0">
                <a:solidFill>
                  <a:schemeClr val="bg1"/>
                </a:solidFill>
                <a:latin typeface="Helvetica Neue"/>
                <a:cs typeface="+mj-cs"/>
              </a:rPr>
              <a:t>early date and long occupation spanning c. 9800-7600 </a:t>
            </a:r>
            <a:r>
              <a:rPr lang="en-US" dirty="0" err="1">
                <a:solidFill>
                  <a:schemeClr val="bg1"/>
                </a:solidFill>
                <a:latin typeface="Helvetica Neue"/>
                <a:cs typeface="+mj-cs"/>
              </a:rPr>
              <a:t>cal</a:t>
            </a:r>
            <a:r>
              <a:rPr lang="en-US" dirty="0">
                <a:solidFill>
                  <a:schemeClr val="bg1"/>
                </a:solidFill>
                <a:latin typeface="Helvetica Neue"/>
                <a:cs typeface="+mj-cs"/>
              </a:rPr>
              <a:t> BC</a:t>
            </a:r>
          </a:p>
          <a:p>
            <a:pPr marL="285750" indent="-285750" algn="just" rtl="0">
              <a:buFont typeface="Arial" panose="020B0604020202020204" pitchFamily="34" charset="0"/>
              <a:buChar char="•"/>
            </a:pPr>
            <a:endParaRPr lang="en-US" dirty="0">
              <a:solidFill>
                <a:schemeClr val="bg1"/>
              </a:solidFill>
              <a:latin typeface="Helvetica Neue"/>
              <a:cs typeface="+mj-cs"/>
            </a:endParaRPr>
          </a:p>
          <a:p>
            <a:pPr marL="285750" indent="-285750" algn="just" rtl="0">
              <a:buFont typeface="Arial" panose="020B0604020202020204" pitchFamily="34" charset="0"/>
              <a:buChar char="•"/>
            </a:pPr>
            <a:r>
              <a:rPr lang="en-US" dirty="0">
                <a:solidFill>
                  <a:schemeClr val="bg1"/>
                </a:solidFill>
                <a:latin typeface="Helvetica Neue"/>
                <a:cs typeface="+mj-cs"/>
              </a:rPr>
              <a:t>location on the most important route-way through the Zagros, later the Silk Road.</a:t>
            </a:r>
            <a:br>
              <a:rPr lang="en-US" dirty="0">
                <a:solidFill>
                  <a:schemeClr val="bg1"/>
                </a:solidFill>
                <a:cs typeface="+mj-cs"/>
              </a:rPr>
            </a:br>
            <a:r>
              <a:rPr lang="en-US" dirty="0">
                <a:solidFill>
                  <a:schemeClr val="bg1"/>
                </a:solidFill>
                <a:cs typeface="+mj-cs"/>
              </a:rPr>
              <a:t>	</a:t>
            </a:r>
          </a:p>
          <a:p>
            <a:pPr marL="285750" indent="-285750" algn="just" rtl="0">
              <a:buFont typeface="Arial" panose="020B0604020202020204" pitchFamily="34" charset="0"/>
              <a:buChar char="•"/>
            </a:pPr>
            <a:r>
              <a:rPr lang="en-US" dirty="0">
                <a:solidFill>
                  <a:schemeClr val="bg1"/>
                </a:solidFill>
                <a:latin typeface="Helvetica Neue"/>
                <a:cs typeface="+mj-cs"/>
              </a:rPr>
              <a:t>The Zagros mountain region and 'hilly flanks' are of major importance to the study of early sedentism and the origins of agriculture, as a heartland of wild animals and plants that were later domesticated. </a:t>
            </a:r>
          </a:p>
          <a:p>
            <a:pPr marL="285750" indent="-285750" algn="just" rtl="0">
              <a:buFont typeface="Arial" panose="020B0604020202020204" pitchFamily="34" charset="0"/>
              <a:buChar char="•"/>
            </a:pPr>
            <a:endParaRPr lang="en-US" dirty="0">
              <a:solidFill>
                <a:schemeClr val="bg1"/>
              </a:solidFill>
              <a:latin typeface="Helvetica Neue"/>
              <a:cs typeface="+mj-cs"/>
            </a:endParaRPr>
          </a:p>
          <a:p>
            <a:pPr marL="285750" indent="-285750" algn="just" rtl="0">
              <a:buFont typeface="Arial" panose="020B0604020202020204" pitchFamily="34" charset="0"/>
              <a:buChar char="•"/>
            </a:pPr>
            <a:r>
              <a:rPr lang="en-US" dirty="0">
                <a:solidFill>
                  <a:schemeClr val="bg1"/>
                </a:solidFill>
                <a:latin typeface="Helvetica Neue"/>
                <a:cs typeface="+mj-cs"/>
              </a:rPr>
              <a:t>Research here in the 1950-60s was seminal in developing theories on the Neolithic transformation (Braidwood 1961). </a:t>
            </a:r>
          </a:p>
          <a:p>
            <a:pPr marL="285750" indent="-285750" algn="just" rtl="0">
              <a:buFont typeface="Arial" panose="020B0604020202020204" pitchFamily="34" charset="0"/>
              <a:buChar char="•"/>
            </a:pPr>
            <a:r>
              <a:rPr lang="en-US" dirty="0">
                <a:solidFill>
                  <a:schemeClr val="bg1"/>
                </a:solidFill>
                <a:latin typeface="Helvetica Neue"/>
                <a:cs typeface="+mj-cs"/>
              </a:rPr>
              <a:t>	Principal among these was a proposed 	'broad-spectrum revolution' in use of plant 	and animal resources (Flannery 1969).</a:t>
            </a:r>
            <a:endParaRPr lang="fa-IR" dirty="0">
              <a:solidFill>
                <a:schemeClr val="bg1"/>
              </a:solidFill>
              <a:cs typeface="+mj-cs"/>
            </a:endParaRPr>
          </a:p>
        </p:txBody>
      </p:sp>
    </p:spTree>
    <p:extLst>
      <p:ext uri="{BB962C8B-B14F-4D97-AF65-F5344CB8AC3E}">
        <p14:creationId xmlns:p14="http://schemas.microsoft.com/office/powerpoint/2010/main" val="1955746287"/>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1772</TotalTime>
  <Words>1390</Words>
  <Application>Microsoft Macintosh PowerPoint</Application>
  <PresentationFormat>Widescreen</PresentationFormat>
  <Paragraphs>90</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2  Mitra</vt:lpstr>
      <vt:lpstr>Arial</vt:lpstr>
      <vt:lpstr>B Nazanin</vt:lpstr>
      <vt:lpstr>B Zar</vt:lpstr>
      <vt:lpstr>Calibri</vt:lpstr>
      <vt:lpstr>Century Gothic</vt:lpstr>
      <vt:lpstr>Helvetica Neue</vt:lpstr>
      <vt:lpstr>Times New Roman</vt:lpstr>
      <vt:lpstr>Vapor Trail</vt:lpstr>
      <vt:lpstr>اثرات تغییرات آب و هوای کواترنری پسین بر محصولات زراعی ایران   The effects of the Late Quaternary climate change on Iran’s crops</vt:lpstr>
      <vt:lpstr>PowerPoint Presentation</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شیخی آباد </vt:lpstr>
      <vt:lpstr>PowerPoint Presentation</vt:lpstr>
      <vt:lpstr>PowerPoint Presentation</vt:lpstr>
      <vt:lpstr>Thank You </vt:lpstr>
    </vt:vector>
  </TitlesOfParts>
  <Company>Moorche 30 DVDs</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MRT www.Win2Farsi.com</dc:creator>
  <cp:lastModifiedBy>Peter Wigand</cp:lastModifiedBy>
  <cp:revision>127</cp:revision>
  <dcterms:created xsi:type="dcterms:W3CDTF">2016-06-22T09:08:11Z</dcterms:created>
  <dcterms:modified xsi:type="dcterms:W3CDTF">2018-08-15T06:55:41Z</dcterms:modified>
</cp:coreProperties>
</file>