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64" r:id="rId2"/>
    <p:sldId id="256" r:id="rId3"/>
    <p:sldId id="365" r:id="rId4"/>
    <p:sldId id="366" r:id="rId5"/>
    <p:sldId id="367" r:id="rId6"/>
    <p:sldId id="361" r:id="rId7"/>
    <p:sldId id="360" r:id="rId8"/>
    <p:sldId id="362" r:id="rId9"/>
    <p:sldId id="363" r:id="rId10"/>
    <p:sldId id="356" r:id="rId11"/>
    <p:sldId id="357" r:id="rId12"/>
    <p:sldId id="355" r:id="rId13"/>
    <p:sldId id="3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3"/>
    <p:restoredTop sz="94631"/>
  </p:normalViewPr>
  <p:slideViewPr>
    <p:cSldViewPr snapToGrid="0" snapToObjects="1">
      <p:cViewPr varScale="1">
        <p:scale>
          <a:sx n="143" d="100"/>
          <a:sy n="143" d="100"/>
        </p:scale>
        <p:origin x="4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C3F500-DD03-7B4A-8DD3-F12D1760DD8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246313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3F500-DD03-7B4A-8DD3-F12D1760DD8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219161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3F500-DD03-7B4A-8DD3-F12D1760DD8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178738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3F500-DD03-7B4A-8DD3-F12D1760DD8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5748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C3F500-DD03-7B4A-8DD3-F12D1760DD8D}"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8754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3F500-DD03-7B4A-8DD3-F12D1760DD8D}"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46496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3F500-DD03-7B4A-8DD3-F12D1760DD8D}" type="datetimeFigureOut">
              <a:rPr lang="en-US" smtClean="0"/>
              <a:t>8/15/18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6102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C3F500-DD03-7B4A-8DD3-F12D1760DD8D}" type="datetimeFigureOut">
              <a:rPr lang="en-US" smtClean="0"/>
              <a:t>8/15/18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265774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3F500-DD03-7B4A-8DD3-F12D1760DD8D}" type="datetimeFigureOut">
              <a:rPr lang="en-US" smtClean="0"/>
              <a:t>8/15/18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5711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C3F500-DD03-7B4A-8DD3-F12D1760DD8D}"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38409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C3F500-DD03-7B4A-8DD3-F12D1760DD8D}"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9D31E-4C4B-8048-934B-67364E288349}" type="slidenum">
              <a:rPr lang="en-US" smtClean="0"/>
              <a:t>‹#›</a:t>
            </a:fld>
            <a:endParaRPr lang="en-US"/>
          </a:p>
        </p:txBody>
      </p:sp>
    </p:spTree>
    <p:extLst>
      <p:ext uri="{BB962C8B-B14F-4D97-AF65-F5344CB8AC3E}">
        <p14:creationId xmlns:p14="http://schemas.microsoft.com/office/powerpoint/2010/main" val="272456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55C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3F500-DD03-7B4A-8DD3-F12D1760DD8D}" type="datetimeFigureOut">
              <a:rPr lang="en-US" smtClean="0"/>
              <a:t>8/15/18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9D31E-4C4B-8048-934B-67364E288349}" type="slidenum">
              <a:rPr lang="en-US" smtClean="0"/>
              <a:t>‹#›</a:t>
            </a:fld>
            <a:endParaRPr lang="en-US"/>
          </a:p>
        </p:txBody>
      </p:sp>
    </p:spTree>
    <p:extLst>
      <p:ext uri="{BB962C8B-B14F-4D97-AF65-F5344CB8AC3E}">
        <p14:creationId xmlns:p14="http://schemas.microsoft.com/office/powerpoint/2010/main" val="162419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48A2-D771-1F44-A103-B110745B46B3}"/>
              </a:ext>
            </a:extLst>
          </p:cNvPr>
          <p:cNvSpPr>
            <a:spLocks noGrp="1"/>
          </p:cNvSpPr>
          <p:nvPr>
            <p:ph type="title"/>
          </p:nvPr>
        </p:nvSpPr>
        <p:spPr>
          <a:xfrm>
            <a:off x="0" y="365126"/>
            <a:ext cx="9144000" cy="2497136"/>
          </a:xfrm>
        </p:spPr>
        <p:txBody>
          <a:bodyPr>
            <a:normAutofit fontScale="90000"/>
          </a:bodyPr>
          <a:lstStyle/>
          <a:p>
            <a:pPr algn="ctr"/>
            <a:r>
              <a:rPr lang="en-US" b="1" dirty="0">
                <a:solidFill>
                  <a:srgbClr val="FFFF00"/>
                </a:solidFill>
                <a:effectLst>
                  <a:outerShdw blurRad="50800" dist="50800" dir="5400000" algn="ctr" rotWithShape="0">
                    <a:schemeClr val="tx1"/>
                  </a:outerShdw>
                </a:effectLst>
              </a:rPr>
              <a:t>ARCHAEOLOGICAL SURVEY DATA FOR ASSESSMENT OF PAST LAND USE:</a:t>
            </a:r>
            <a:br>
              <a:rPr lang="en-US" b="1" dirty="0">
                <a:solidFill>
                  <a:srgbClr val="FFFF00"/>
                </a:solidFill>
                <a:effectLst>
                  <a:outerShdw blurRad="50800" dist="50800" dir="5400000" algn="ctr" rotWithShape="0">
                    <a:schemeClr val="tx1"/>
                  </a:outerShdw>
                </a:effectLst>
              </a:rPr>
            </a:br>
            <a:r>
              <a:rPr lang="en-US" sz="3600" b="1" dirty="0">
                <a:solidFill>
                  <a:srgbClr val="FFFF00"/>
                </a:solidFill>
                <a:effectLst>
                  <a:outerShdw blurRad="50800" dist="50800" dir="5400000" algn="ctr" rotWithShape="0">
                    <a:schemeClr val="tx1"/>
                  </a:outerShdw>
                </a:effectLst>
              </a:rPr>
              <a:t>Archaeological Survey of the Upper Basentello Valley –</a:t>
            </a:r>
            <a:br>
              <a:rPr lang="en-US" sz="3600" b="1" dirty="0">
                <a:solidFill>
                  <a:srgbClr val="FFFF00"/>
                </a:solidFill>
                <a:effectLst>
                  <a:outerShdw blurRad="50800" dist="50800" dir="5400000" algn="ctr" rotWithShape="0">
                    <a:schemeClr val="tx1"/>
                  </a:outerShdw>
                </a:effectLst>
              </a:rPr>
            </a:br>
            <a:r>
              <a:rPr lang="en-US" sz="3600" b="1" dirty="0">
                <a:solidFill>
                  <a:srgbClr val="FFFF00"/>
                </a:solidFill>
                <a:effectLst>
                  <a:outerShdw blurRad="50800" dist="50800" dir="5400000" algn="ctr" rotWithShape="0">
                    <a:schemeClr val="tx1"/>
                  </a:outerShdw>
                </a:effectLst>
              </a:rPr>
              <a:t>The Iron Age Record</a:t>
            </a:r>
            <a:r>
              <a:rPr lang="en-US" b="1" dirty="0">
                <a:solidFill>
                  <a:srgbClr val="FFFF00"/>
                </a:solidFill>
                <a:effectLst>
                  <a:outerShdw blurRad="50800" dist="50800" dir="5400000" algn="ctr" rotWithShape="0">
                    <a:schemeClr val="tx1"/>
                  </a:outerShdw>
                </a:effectLst>
              </a:rPr>
              <a:t> </a:t>
            </a:r>
            <a:br>
              <a:rPr lang="en-US" b="1" dirty="0">
                <a:solidFill>
                  <a:srgbClr val="FFFF00"/>
                </a:solidFill>
                <a:effectLst>
                  <a:outerShdw blurRad="50800" dist="50800" dir="5400000" algn="ctr" rotWithShape="0">
                    <a:schemeClr val="tx1"/>
                  </a:outerShdw>
                </a:effectLst>
              </a:rPr>
            </a:br>
            <a:endParaRPr lang="en-US" sz="1600" b="1" dirty="0">
              <a:solidFill>
                <a:srgbClr val="FFFF00"/>
              </a:solidFill>
              <a:effectLst>
                <a:outerShdw blurRad="50800" dist="50800" dir="5400000" algn="ctr" rotWithShape="0">
                  <a:schemeClr val="tx1"/>
                </a:outerShdw>
              </a:effectLst>
            </a:endParaRPr>
          </a:p>
        </p:txBody>
      </p:sp>
      <p:sp>
        <p:nvSpPr>
          <p:cNvPr id="3" name="Content Placeholder 2">
            <a:extLst>
              <a:ext uri="{FF2B5EF4-FFF2-40B4-BE49-F238E27FC236}">
                <a16:creationId xmlns:a16="http://schemas.microsoft.com/office/drawing/2014/main" id="{43AB0ABF-912B-8740-BE1B-B6FB1F97E45E}"/>
              </a:ext>
            </a:extLst>
          </p:cNvPr>
          <p:cNvSpPr>
            <a:spLocks noGrp="1"/>
          </p:cNvSpPr>
          <p:nvPr>
            <p:ph idx="1"/>
          </p:nvPr>
        </p:nvSpPr>
        <p:spPr>
          <a:xfrm>
            <a:off x="628650" y="2862262"/>
            <a:ext cx="7886700" cy="3513138"/>
          </a:xfrm>
        </p:spPr>
        <p:txBody>
          <a:bodyPr>
            <a:normAutofit/>
          </a:bodyPr>
          <a:lstStyle/>
          <a:p>
            <a:pPr marL="0" indent="0">
              <a:buNone/>
            </a:pPr>
            <a:r>
              <a:rPr lang="en-US" sz="1800" b="1" baseline="30000" dirty="0">
                <a:solidFill>
                  <a:schemeClr val="bg1"/>
                </a:solidFill>
                <a:effectLst>
                  <a:outerShdw blurRad="50800" dist="50800" dir="5400000" algn="ctr" rotWithShape="0">
                    <a:schemeClr val="tx1"/>
                  </a:outerShdw>
                </a:effectLst>
              </a:rPr>
              <a:t>1</a:t>
            </a:r>
            <a:r>
              <a:rPr lang="en-US" sz="1800" b="1" dirty="0">
                <a:solidFill>
                  <a:schemeClr val="bg1"/>
                </a:solidFill>
                <a:effectLst>
                  <a:outerShdw blurRad="50800" dist="50800" dir="5400000" algn="ctr" rotWithShape="0">
                    <a:schemeClr val="tx1"/>
                  </a:outerShdw>
                </a:effectLst>
              </a:rPr>
              <a:t>McCallum, Myles and Peter Wigand</a:t>
            </a:r>
            <a:r>
              <a:rPr lang="en-US" sz="1800" b="1" baseline="30000" dirty="0">
                <a:solidFill>
                  <a:schemeClr val="bg1"/>
                </a:solidFill>
                <a:effectLst>
                  <a:outerShdw blurRad="50800" dist="50800" dir="5400000" algn="ctr" rotWithShape="0">
                    <a:schemeClr val="tx1"/>
                  </a:outerShdw>
                </a:effectLst>
              </a:rPr>
              <a:t>2,3,4.5</a:t>
            </a:r>
            <a:br>
              <a:rPr lang="en-US" sz="1800" b="1" dirty="0">
                <a:solidFill>
                  <a:schemeClr val="bg1"/>
                </a:solidFill>
                <a:effectLst>
                  <a:outerShdw blurRad="50800" dist="50800" dir="5400000" algn="ctr" rotWithShape="0">
                    <a:schemeClr val="tx1"/>
                  </a:outerShdw>
                </a:effectLst>
              </a:rPr>
            </a:br>
            <a:r>
              <a:rPr lang="en-US" sz="1800" b="1" baseline="30000" dirty="0">
                <a:solidFill>
                  <a:schemeClr val="bg1"/>
                </a:solidFill>
                <a:effectLst>
                  <a:outerShdw blurRad="50800" dist="50800" dir="5400000" algn="ctr" rotWithShape="0">
                    <a:schemeClr val="tx1"/>
                  </a:outerShdw>
                </a:effectLst>
              </a:rPr>
              <a:t> </a:t>
            </a:r>
            <a:br>
              <a:rPr lang="en-US" sz="1800" b="1" dirty="0">
                <a:solidFill>
                  <a:schemeClr val="bg1"/>
                </a:solidFill>
                <a:effectLst>
                  <a:outerShdw blurRad="50800" dist="50800" dir="5400000" algn="ctr" rotWithShape="0">
                    <a:schemeClr val="tx1"/>
                  </a:outerShdw>
                </a:effectLst>
              </a:rPr>
            </a:br>
            <a:r>
              <a:rPr lang="en-US" sz="1800" b="1" baseline="30000" dirty="0">
                <a:solidFill>
                  <a:schemeClr val="bg1"/>
                </a:solidFill>
                <a:effectLst>
                  <a:outerShdw blurRad="50800" dist="50800" dir="5400000" algn="ctr" rotWithShape="0">
                    <a:schemeClr val="tx1"/>
                  </a:outerShdw>
                </a:effectLst>
              </a:rPr>
              <a:t>1</a:t>
            </a:r>
            <a:r>
              <a:rPr lang="en-US" sz="1800" b="1" dirty="0">
                <a:solidFill>
                  <a:schemeClr val="bg1"/>
                </a:solidFill>
                <a:effectLst>
                  <a:outerShdw blurRad="50800" dist="50800" dir="5400000" algn="ctr" rotWithShape="0">
                    <a:schemeClr val="tx1"/>
                  </a:outerShdw>
                </a:effectLst>
              </a:rPr>
              <a:t>Associate Professor in the Department of Modern Languages and Classics at Saint Mary's University in Halifax, Canada;</a:t>
            </a:r>
          </a:p>
          <a:p>
            <a:pPr marL="0" indent="0">
              <a:buNone/>
            </a:pPr>
            <a:r>
              <a:rPr lang="en-US" sz="1800" b="1" baseline="30000" dirty="0">
                <a:solidFill>
                  <a:schemeClr val="bg1"/>
                </a:solidFill>
                <a:effectLst>
                  <a:outerShdw blurRad="50800" dist="50800" dir="5400000" algn="ctr" rotWithShape="0">
                    <a:schemeClr val="tx1"/>
                  </a:outerShdw>
                </a:effectLst>
              </a:rPr>
              <a:t>2</a:t>
            </a:r>
            <a:r>
              <a:rPr lang="en-US" sz="1800" b="1" dirty="0">
                <a:solidFill>
                  <a:schemeClr val="bg1"/>
                </a:solidFill>
                <a:effectLst>
                  <a:outerShdw blurRad="50800" dist="50800" dir="5400000" algn="ctr" rotWithShape="0">
                    <a:schemeClr val="tx1"/>
                  </a:outerShdw>
                </a:effectLst>
              </a:rPr>
              <a:t>Research Faculty, Graduate Program of Hydrological Sciences, and Graduate Faculty, University of Nevada, Reno, USA; </a:t>
            </a:r>
          </a:p>
          <a:p>
            <a:pPr marL="0" indent="0">
              <a:buNone/>
            </a:pPr>
            <a:r>
              <a:rPr lang="en-US" sz="1800" b="1" baseline="30000" dirty="0">
                <a:solidFill>
                  <a:schemeClr val="bg1"/>
                </a:solidFill>
                <a:effectLst>
                  <a:outerShdw blurRad="50800" dist="50800" dir="5400000" algn="ctr" rotWithShape="0">
                    <a:schemeClr val="tx1"/>
                  </a:outerShdw>
                </a:effectLst>
              </a:rPr>
              <a:t>3</a:t>
            </a:r>
            <a:r>
              <a:rPr lang="en-US" sz="1800" b="1" dirty="0">
                <a:solidFill>
                  <a:schemeClr val="bg1"/>
                </a:solidFill>
                <a:effectLst>
                  <a:outerShdw blurRad="50800" dist="50800" dir="5400000" algn="ctr" rotWithShape="0">
                    <a:schemeClr val="tx1"/>
                  </a:outerShdw>
                </a:effectLst>
              </a:rPr>
              <a:t>Affiliate Associate Research Professor, Division of Ecosystem and Earth Sciences, Desert Research Institute, Reno, Nevada, USA; </a:t>
            </a:r>
          </a:p>
          <a:p>
            <a:pPr marL="0" indent="0">
              <a:buNone/>
            </a:pPr>
            <a:r>
              <a:rPr lang="en-US" sz="1800" b="1" baseline="30000" dirty="0">
                <a:solidFill>
                  <a:schemeClr val="bg1"/>
                </a:solidFill>
                <a:effectLst>
                  <a:outerShdw blurRad="50800" dist="50800" dir="5400000" algn="ctr" rotWithShape="0">
                    <a:schemeClr val="tx1"/>
                  </a:outerShdw>
                </a:effectLst>
              </a:rPr>
              <a:t>4</a:t>
            </a:r>
            <a:r>
              <a:rPr lang="en-US" sz="1800" b="1" dirty="0">
                <a:solidFill>
                  <a:schemeClr val="bg1"/>
                </a:solidFill>
                <a:effectLst>
                  <a:outerShdw blurRad="50800" dist="50800" dir="5400000" algn="ctr" rotWithShape="0">
                    <a:schemeClr val="tx1"/>
                  </a:outerShdw>
                </a:effectLst>
              </a:rPr>
              <a:t>Graduate Faculty, California State University, Bakersfield, California, USA;</a:t>
            </a:r>
          </a:p>
          <a:p>
            <a:pPr marL="0" indent="0">
              <a:buNone/>
            </a:pPr>
            <a:r>
              <a:rPr lang="en-US" sz="1800" b="1" dirty="0">
                <a:solidFill>
                  <a:schemeClr val="bg1"/>
                </a:solidFill>
                <a:effectLst>
                  <a:outerShdw blurRad="50800" dist="50800" dir="5400000" algn="ctr" rotWithShape="0">
                    <a:schemeClr val="tx1"/>
                  </a:outerShdw>
                </a:effectLst>
              </a:rPr>
              <a:t> </a:t>
            </a:r>
            <a:r>
              <a:rPr lang="en-US" sz="1800" b="1" baseline="30000" dirty="0">
                <a:solidFill>
                  <a:schemeClr val="bg1"/>
                </a:solidFill>
                <a:effectLst>
                  <a:outerShdw blurRad="50800" dist="50800" dir="5400000" algn="ctr" rotWithShape="0">
                    <a:schemeClr val="tx1"/>
                  </a:outerShdw>
                </a:effectLst>
              </a:rPr>
              <a:t>5</a:t>
            </a:r>
            <a:r>
              <a:rPr lang="en-US" sz="1800" b="1" dirty="0">
                <a:solidFill>
                  <a:schemeClr val="bg1"/>
                </a:solidFill>
                <a:effectLst>
                  <a:outerShdw blurRad="50800" dist="50800" dir="5400000" algn="ctr" rotWithShape="0">
                    <a:schemeClr val="tx1"/>
                  </a:outerShdw>
                </a:effectLst>
              </a:rPr>
              <a:t>Affiliate Graduate Faculty, Department of Anthropology, University of Nevada, Las Vegas, USA </a:t>
            </a:r>
            <a:endParaRPr lang="en-US" sz="1800" b="1" dirty="0">
              <a:solidFill>
                <a:schemeClr val="bg1"/>
              </a:solidFill>
            </a:endParaRPr>
          </a:p>
        </p:txBody>
      </p:sp>
    </p:spTree>
    <p:extLst>
      <p:ext uri="{BB962C8B-B14F-4D97-AF65-F5344CB8AC3E}">
        <p14:creationId xmlns:p14="http://schemas.microsoft.com/office/powerpoint/2010/main" val="421163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2A55-4C25-0F47-BB23-4216CE1346BA}"/>
              </a:ext>
            </a:extLst>
          </p:cNvPr>
          <p:cNvSpPr>
            <a:spLocks noGrp="1"/>
          </p:cNvSpPr>
          <p:nvPr>
            <p:ph type="title"/>
          </p:nvPr>
        </p:nvSpPr>
        <p:spPr>
          <a:xfrm>
            <a:off x="0" y="0"/>
            <a:ext cx="9144000" cy="525463"/>
          </a:xfrm>
        </p:spPr>
        <p:txBody>
          <a:bodyPr>
            <a:normAutofit fontScale="90000"/>
          </a:bodyPr>
          <a:lstStyle/>
          <a:p>
            <a:r>
              <a:rPr lang="en-US" altLang="en-US" sz="3600">
                <a:solidFill>
                  <a:schemeClr val="bg1"/>
                </a:solidFill>
                <a:effectLst>
                  <a:outerShdw blurRad="38100" dist="38100" dir="2700000" algn="tl">
                    <a:srgbClr val="000000"/>
                  </a:outerShdw>
                </a:effectLst>
                <a:ea typeface="ＭＳ Ｐゴシック" panose="020B0600070205080204" pitchFamily="34" charset="-128"/>
              </a:rPr>
              <a:t>Holocene Pollen from Lago Grande Monticchio</a:t>
            </a:r>
          </a:p>
        </p:txBody>
      </p:sp>
      <p:pic>
        <p:nvPicPr>
          <p:cNvPr id="65538" name="Picture 4" descr="LGM90D &amp; Mon82  PCA POLLEN TYPES Final.jpg">
            <a:extLst>
              <a:ext uri="{FF2B5EF4-FFF2-40B4-BE49-F238E27FC236}">
                <a16:creationId xmlns:a16="http://schemas.microsoft.com/office/drawing/2014/main" id="{F7B3F723-5C73-6B4F-84BC-6340A903E52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3500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B6BCC37-DA5F-DB43-8F45-7A0A9E456F8C}"/>
              </a:ext>
            </a:extLst>
          </p:cNvPr>
          <p:cNvSpPr txBox="1"/>
          <p:nvPr/>
        </p:nvSpPr>
        <p:spPr>
          <a:xfrm>
            <a:off x="-4763" y="5851525"/>
            <a:ext cx="9148763" cy="954088"/>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chemeClr val="bg1"/>
                </a:solidFill>
                <a:effectLst>
                  <a:outerShdw blurRad="38100" dist="38100" dir="2700000" algn="tl">
                    <a:srgbClr val="000000"/>
                  </a:outerShdw>
                </a:effectLst>
              </a:rPr>
              <a:t>Principle component analysis of the pollen from two cores taken from Lago Grande Monticchio for the last 12,500 years results in the formation of three statistically significant groups. The time spans of these three groups  coincide with the three major breaks in Holocene climate revealed in the MCM reconstruction of Gioia dell Colle climate, 1) 12,500-10,000; 2) 10,000-5,500; 3)  5,500-present.</a:t>
            </a:r>
          </a:p>
        </p:txBody>
      </p:sp>
    </p:spTree>
    <p:extLst>
      <p:ext uri="{BB962C8B-B14F-4D97-AF65-F5344CB8AC3E}">
        <p14:creationId xmlns:p14="http://schemas.microsoft.com/office/powerpoint/2010/main" val="18951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9C2D-0D4D-7F44-9FFB-3E46E07855C1}"/>
              </a:ext>
            </a:extLst>
          </p:cNvPr>
          <p:cNvSpPr>
            <a:spLocks noGrp="1"/>
          </p:cNvSpPr>
          <p:nvPr>
            <p:ph type="title"/>
          </p:nvPr>
        </p:nvSpPr>
        <p:spPr>
          <a:xfrm>
            <a:off x="0" y="0"/>
            <a:ext cx="9144000" cy="436563"/>
          </a:xfrm>
        </p:spPr>
        <p:txBody>
          <a:bodyPr>
            <a:normAutofit fontScale="90000"/>
          </a:bodyPr>
          <a:lstStyle/>
          <a:p>
            <a:r>
              <a:rPr lang="en-US" altLang="en-US" sz="3200">
                <a:solidFill>
                  <a:srgbClr val="FFFF00"/>
                </a:solidFill>
                <a:effectLst>
                  <a:outerShdw blurRad="38100" dist="38100" dir="2700000" algn="tl">
                    <a:srgbClr val="000000"/>
                  </a:outerShdw>
                </a:effectLst>
                <a:ea typeface="ＭＳ Ｐゴシック" panose="020B0600070205080204" pitchFamily="34" charset="-128"/>
              </a:rPr>
              <a:t>Holocene Pollen from Lago Grande Monticchio</a:t>
            </a:r>
          </a:p>
        </p:txBody>
      </p:sp>
      <p:pic>
        <p:nvPicPr>
          <p:cNvPr id="66562" name="Picture 3" descr="LGM 90D &amp; Mont82 Pollen Ratios.jpg">
            <a:extLst>
              <a:ext uri="{FF2B5EF4-FFF2-40B4-BE49-F238E27FC236}">
                <a16:creationId xmlns:a16="http://schemas.microsoft.com/office/drawing/2014/main" id="{3D3027F3-EEA8-6746-AD42-32BAE1FA597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61963"/>
            <a:ext cx="9144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44632F5-C5E0-834E-8D67-4F0E49837199}"/>
              </a:ext>
            </a:extLst>
          </p:cNvPr>
          <p:cNvSpPr txBox="1"/>
          <p:nvPr/>
        </p:nvSpPr>
        <p:spPr>
          <a:xfrm>
            <a:off x="0" y="4826000"/>
            <a:ext cx="9144000" cy="2032000"/>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chemeClr val="bg1"/>
                </a:solidFill>
                <a:effectLst>
                  <a:outerShdw blurRad="38100" dist="38100" dir="2700000" algn="tl">
                    <a:srgbClr val="000000"/>
                  </a:outerShdw>
                </a:effectLst>
              </a:rPr>
              <a:t>When we construct ratios of the pollen included in the three groups for each of the two cores, the three part division of the Holocene pollen record becomes even more obvious. Also the differences between the two cores due to their location in the lake also is obvious. The impact of human activity is also clear from the pollen record. The pollen included in Group three (the late Holocene) include pollen of cereal grasses, olive, and in the case of the LGM 90 core, vitis (grape).  The dominance of Group C pollen increases dramatically during the last 3,000 years. This increase partly tracks the increase in Summer precipitation events, but it increases at rates greater than the increase in Summer precipitation. The probable explanation for this is the impact of human populations. The two diagrams on the right in which late Holocene pollen is plotted against both Middle Holocene and late Pleistocene pollen not only show the difference of the pollen during this period, but the increasing impact.</a:t>
            </a:r>
          </a:p>
        </p:txBody>
      </p:sp>
    </p:spTree>
    <p:extLst>
      <p:ext uri="{BB962C8B-B14F-4D97-AF65-F5344CB8AC3E}">
        <p14:creationId xmlns:p14="http://schemas.microsoft.com/office/powerpoint/2010/main" val="364037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57D1-98E9-EA48-8654-23904B322158}"/>
              </a:ext>
            </a:extLst>
          </p:cNvPr>
          <p:cNvSpPr>
            <a:spLocks noGrp="1"/>
          </p:cNvSpPr>
          <p:nvPr>
            <p:ph type="title"/>
          </p:nvPr>
        </p:nvSpPr>
        <p:spPr>
          <a:xfrm>
            <a:off x="4749800" y="0"/>
            <a:ext cx="4183532" cy="1757877"/>
          </a:xfrm>
        </p:spPr>
        <p:txBody>
          <a:bodyPr>
            <a:noAutofit/>
          </a:bodyPr>
          <a:lstStyle/>
          <a:p>
            <a:pPr algn="ctr"/>
            <a:r>
              <a:rPr lang="en-US" altLang="en-US" sz="4000" b="1" dirty="0">
                <a:solidFill>
                  <a:srgbClr val="FFFF00"/>
                </a:solidFill>
                <a:effectLst>
                  <a:outerShdw blurRad="38100" dist="38100" dir="2700000" algn="tl">
                    <a:srgbClr val="000000"/>
                  </a:outerShdw>
                </a:effectLst>
                <a:ea typeface="ＭＳ Ｐゴシック" panose="020B0600070205080204" pitchFamily="34" charset="-128"/>
              </a:rPr>
              <a:t>Evidence of Increasing </a:t>
            </a:r>
            <a:br>
              <a:rPr lang="en-US" altLang="en-US" sz="4000" b="1" dirty="0">
                <a:solidFill>
                  <a:srgbClr val="FFFF00"/>
                </a:solidFill>
                <a:effectLst>
                  <a:outerShdw blurRad="38100" dist="38100" dir="2700000" algn="tl">
                    <a:srgbClr val="000000"/>
                  </a:outerShdw>
                </a:effectLst>
                <a:ea typeface="ＭＳ Ｐゴシック" panose="020B0600070205080204" pitchFamily="34" charset="-128"/>
              </a:rPr>
            </a:br>
            <a:r>
              <a:rPr lang="en-US" altLang="en-US" sz="4000" b="1" dirty="0">
                <a:solidFill>
                  <a:srgbClr val="FFFF00"/>
                </a:solidFill>
                <a:effectLst>
                  <a:outerShdw blurRad="38100" dist="38100" dir="2700000" algn="tl">
                    <a:srgbClr val="000000"/>
                  </a:outerShdw>
                </a:effectLst>
                <a:ea typeface="ＭＳ Ｐゴシック" panose="020B0600070205080204" pitchFamily="34" charset="-128"/>
              </a:rPr>
              <a:t>Human Impact</a:t>
            </a:r>
          </a:p>
        </p:txBody>
      </p:sp>
      <p:pic>
        <p:nvPicPr>
          <p:cNvPr id="67586" name="Picture 4" descr="LGM 90D LH to MH &amp; LP Ratios.png">
            <a:extLst>
              <a:ext uri="{FF2B5EF4-FFF2-40B4-BE49-F238E27FC236}">
                <a16:creationId xmlns:a16="http://schemas.microsoft.com/office/drawing/2014/main" id="{40ADC87B-64DE-7943-B3EF-4561864B55A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835" y="96930"/>
            <a:ext cx="4320648" cy="224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5" descr="Sum of Calibrated Dates on Erosion S Italy.jpg">
            <a:extLst>
              <a:ext uri="{FF2B5EF4-FFF2-40B4-BE49-F238E27FC236}">
                <a16:creationId xmlns:a16="http://schemas.microsoft.com/office/drawing/2014/main" id="{E8A4C8D4-27C6-A74E-ABAD-5D9162774EB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641" y="4702787"/>
            <a:ext cx="4345637" cy="203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descr="Mont 82 LH to LP &amp; MH Ratios.png">
            <a:extLst>
              <a:ext uri="{FF2B5EF4-FFF2-40B4-BE49-F238E27FC236}">
                <a16:creationId xmlns:a16="http://schemas.microsoft.com/office/drawing/2014/main" id="{18DAFCA7-8170-8C4C-B5C9-700852F48CB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7834" y="2430783"/>
            <a:ext cx="4328075" cy="217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5A8105E-F307-6B4B-B99F-EA63632DCFFC}"/>
              </a:ext>
            </a:extLst>
          </p:cNvPr>
          <p:cNvSpPr txBox="1"/>
          <p:nvPr/>
        </p:nvSpPr>
        <p:spPr>
          <a:xfrm>
            <a:off x="4838305" y="1773354"/>
            <a:ext cx="4095027" cy="2462213"/>
          </a:xfrm>
          <a:prstGeom prst="rect">
            <a:avLst/>
          </a:prstGeom>
          <a:noFill/>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solidFill>
                  <a:schemeClr val="bg1"/>
                </a:solidFill>
                <a:effectLst>
                  <a:outerShdw blurRad="38100" dist="38100" dir="2700000" algn="tl">
                    <a:srgbClr val="000000"/>
                  </a:outerShdw>
                </a:effectLst>
              </a:rPr>
              <a:t>Evidence of  increasing late Holocene impact of human populations in southern Basilicata is clear in both the pollen and alluvial records. The magnitude and duration of erosion episodes increases after 2,500 years ago, and the dominance of pollen types that include the pollen of domesticated and weed pollen increases as well. Both lines of evidence indicate the growing influence of people from the early Iron Age onward upon the landscape of the southern Basilicata region.</a:t>
            </a:r>
          </a:p>
        </p:txBody>
      </p:sp>
      <p:pic>
        <p:nvPicPr>
          <p:cNvPr id="67590" name="Picture 10" descr="20140627_142045.jpg">
            <a:extLst>
              <a:ext uri="{FF2B5EF4-FFF2-40B4-BE49-F238E27FC236}">
                <a16:creationId xmlns:a16="http://schemas.microsoft.com/office/drawing/2014/main" id="{282007F9-0507-0E4B-B761-8BE653774E4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51400" y="4183524"/>
            <a:ext cx="4170176" cy="22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6540F06-9567-EF43-91A1-F8AAE500CF2C}"/>
              </a:ext>
            </a:extLst>
          </p:cNvPr>
          <p:cNvSpPr txBox="1"/>
          <p:nvPr/>
        </p:nvSpPr>
        <p:spPr>
          <a:xfrm>
            <a:off x="5201878" y="6481762"/>
            <a:ext cx="3469219" cy="253916"/>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50" dirty="0">
                <a:solidFill>
                  <a:schemeClr val="bg1"/>
                </a:solidFill>
                <a:effectLst>
                  <a:outerShdw blurRad="38100" dist="38100" dir="2700000" algn="tl">
                    <a:srgbClr val="000000"/>
                  </a:outerShdw>
                </a:effectLst>
              </a:rPr>
              <a:t>Iron Age site dating to ~2,500 </a:t>
            </a:r>
            <a:r>
              <a:rPr lang="en-US" altLang="en-US" sz="1050" dirty="0" err="1">
                <a:solidFill>
                  <a:schemeClr val="bg1"/>
                </a:solidFill>
                <a:effectLst>
                  <a:outerShdw blurRad="38100" dist="38100" dir="2700000" algn="tl">
                    <a:srgbClr val="000000"/>
                  </a:outerShdw>
                </a:effectLst>
              </a:rPr>
              <a:t>cal</a:t>
            </a:r>
            <a:r>
              <a:rPr lang="en-US" altLang="en-US" sz="1050" dirty="0">
                <a:solidFill>
                  <a:schemeClr val="bg1"/>
                </a:solidFill>
                <a:effectLst>
                  <a:outerShdw blurRad="38100" dist="38100" dir="2700000" algn="tl">
                    <a:srgbClr val="000000"/>
                  </a:outerShdw>
                </a:effectLst>
              </a:rPr>
              <a:t> B.P. near San Felice.</a:t>
            </a:r>
          </a:p>
        </p:txBody>
      </p:sp>
    </p:spTree>
    <p:extLst>
      <p:ext uri="{BB962C8B-B14F-4D97-AF65-F5344CB8AC3E}">
        <p14:creationId xmlns:p14="http://schemas.microsoft.com/office/powerpoint/2010/main" val="274686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7D35-5B68-B34D-851B-DC343CB4668B}"/>
              </a:ext>
            </a:extLst>
          </p:cNvPr>
          <p:cNvSpPr>
            <a:spLocks noGrp="1"/>
          </p:cNvSpPr>
          <p:nvPr>
            <p:ph type="title"/>
          </p:nvPr>
        </p:nvSpPr>
        <p:spPr>
          <a:xfrm>
            <a:off x="628650" y="122058"/>
            <a:ext cx="7886700" cy="873365"/>
          </a:xfrm>
        </p:spPr>
        <p:txBody>
          <a:bodyPr/>
          <a:lstStyle/>
          <a:p>
            <a:pPr algn="ctr"/>
            <a:r>
              <a:rPr lang="en-US" b="1" dirty="0">
                <a:solidFill>
                  <a:srgbClr val="FFFF00"/>
                </a:solidFill>
                <a:effectLst>
                  <a:outerShdw blurRad="50800" dist="50800" dir="5400000" algn="ctr" rotWithShape="0">
                    <a:schemeClr val="tx1"/>
                  </a:outerShdw>
                </a:effectLst>
              </a:rPr>
              <a:t>IN CONCLUSION</a:t>
            </a:r>
          </a:p>
        </p:txBody>
      </p:sp>
      <p:sp>
        <p:nvSpPr>
          <p:cNvPr id="3" name="Content Placeholder 2">
            <a:extLst>
              <a:ext uri="{FF2B5EF4-FFF2-40B4-BE49-F238E27FC236}">
                <a16:creationId xmlns:a16="http://schemas.microsoft.com/office/drawing/2014/main" id="{FB1BB270-97E6-7343-8A3F-D6102E8FA488}"/>
              </a:ext>
            </a:extLst>
          </p:cNvPr>
          <p:cNvSpPr>
            <a:spLocks noGrp="1"/>
          </p:cNvSpPr>
          <p:nvPr>
            <p:ph idx="1"/>
          </p:nvPr>
        </p:nvSpPr>
        <p:spPr>
          <a:xfrm>
            <a:off x="628650" y="995422"/>
            <a:ext cx="7886700" cy="5532699"/>
          </a:xfrm>
        </p:spPr>
        <p:txBody>
          <a:bodyPr>
            <a:normAutofit fontScale="77500" lnSpcReduction="20000"/>
          </a:bodyPr>
          <a:lstStyle/>
          <a:p>
            <a:r>
              <a:rPr lang="en-CA" b="1" dirty="0">
                <a:solidFill>
                  <a:schemeClr val="bg1"/>
                </a:solidFill>
                <a:effectLst>
                  <a:outerShdw blurRad="50800" dist="50800" dir="5400000" algn="ctr" rotWithShape="0">
                    <a:schemeClr val="tx1"/>
                  </a:outerShdw>
                </a:effectLst>
              </a:rPr>
              <a:t>Initially, hilltop settlements and the areas that people utilized from these sites were, in most cases, located on flat-lying, weakly cemented sandstones or sandy siltstone, and often weakly cemented conglomerates. Although impacted by land use these areas where not very sensitive to erosion. </a:t>
            </a:r>
          </a:p>
          <a:p>
            <a:endParaRPr lang="en-CA" b="1" dirty="0">
              <a:solidFill>
                <a:schemeClr val="bg1"/>
              </a:solidFill>
              <a:effectLst>
                <a:outerShdw blurRad="50800" dist="50800" dir="5400000" algn="ctr" rotWithShape="0">
                  <a:schemeClr val="tx1"/>
                </a:outerShdw>
              </a:effectLst>
            </a:endParaRPr>
          </a:p>
          <a:p>
            <a:r>
              <a:rPr lang="en-CA" b="1" dirty="0">
                <a:solidFill>
                  <a:schemeClr val="bg1"/>
                </a:solidFill>
                <a:effectLst>
                  <a:outerShdw blurRad="50800" dist="50800" dir="5400000" algn="ctr" rotWithShape="0">
                    <a:schemeClr val="tx1"/>
                  </a:outerShdw>
                </a:effectLst>
              </a:rPr>
              <a:t>There is a marked movement to form larger settlements or an agglomeration of sites beginning in the third century B.C., and accelerated during the first century A.D., and again in the third/fourth century A.D.</a:t>
            </a:r>
          </a:p>
          <a:p>
            <a:endParaRPr lang="en-CA" b="1" dirty="0">
              <a:solidFill>
                <a:schemeClr val="bg1"/>
              </a:solidFill>
              <a:effectLst>
                <a:outerShdw blurRad="50800" dist="50800" dir="5400000" algn="ctr" rotWithShape="0">
                  <a:schemeClr val="tx1"/>
                </a:outerShdw>
              </a:effectLst>
            </a:endParaRPr>
          </a:p>
          <a:p>
            <a:r>
              <a:rPr lang="en-CA" b="1" dirty="0">
                <a:solidFill>
                  <a:schemeClr val="bg1"/>
                </a:solidFill>
                <a:effectLst>
                  <a:outerShdw blurRad="50800" dist="50800" dir="5400000" algn="ctr" rotWithShape="0">
                    <a:schemeClr val="tx1"/>
                  </a:outerShdw>
                </a:effectLst>
              </a:rPr>
              <a:t>Throughout this time there are almost no sites located on the bottoms of valleys. This may reflect an avoidance of those areas due to the prevalence of disease there.</a:t>
            </a:r>
            <a:r>
              <a:rPr lang="en-US" b="1" dirty="0">
                <a:solidFill>
                  <a:schemeClr val="bg1"/>
                </a:solidFill>
                <a:effectLst>
                  <a:outerShdw blurRad="50800" dist="50800" dir="5400000" algn="ctr" rotWithShape="0">
                    <a:schemeClr val="tx1"/>
                  </a:outerShdw>
                </a:effectLst>
              </a:rPr>
              <a:t> </a:t>
            </a:r>
          </a:p>
          <a:p>
            <a:endParaRPr lang="en-US" b="1" dirty="0">
              <a:solidFill>
                <a:schemeClr val="bg1"/>
              </a:solidFill>
              <a:effectLst>
                <a:outerShdw blurRad="50800" dist="50800" dir="5400000" algn="ctr" rotWithShape="0">
                  <a:schemeClr val="tx1"/>
                </a:outerShdw>
              </a:effectLst>
            </a:endParaRPr>
          </a:p>
          <a:p>
            <a:r>
              <a:rPr lang="en-CA" b="1" dirty="0">
                <a:solidFill>
                  <a:schemeClr val="bg1"/>
                </a:solidFill>
                <a:effectLst>
                  <a:outerShdw blurRad="50800" dist="50800" dir="5400000" algn="ctr" rotWithShape="0">
                    <a:schemeClr val="tx1"/>
                  </a:outerShdw>
                </a:effectLst>
              </a:rPr>
              <a:t>Large rural sites do not really appear until the Roman period (the first through fourth centuries AD), and they seem to have been at their largest during the early fourth century AD. The village at Vagnari seems to conform to this model. </a:t>
            </a:r>
            <a:endParaRPr lang="en-US" b="1" dirty="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48518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24D1C0-8767-8548-928A-3EC92A960325}"/>
              </a:ext>
            </a:extLst>
          </p:cNvPr>
          <p:cNvSpPr>
            <a:spLocks noGrp="1"/>
          </p:cNvSpPr>
          <p:nvPr>
            <p:ph type="subTitle" idx="1"/>
          </p:nvPr>
        </p:nvSpPr>
        <p:spPr>
          <a:xfrm>
            <a:off x="266700" y="1442541"/>
            <a:ext cx="8432800" cy="5168900"/>
          </a:xfrm>
        </p:spPr>
        <p:txBody>
          <a:bodyPr>
            <a:noAutofit/>
          </a:bodyPr>
          <a:lstStyle/>
          <a:p>
            <a:pPr marL="285750" indent="-285750" algn="just">
              <a:buFont typeface="Arial" panose="020B0604020202020204" pitchFamily="34" charset="0"/>
              <a:buChar char="•"/>
            </a:pPr>
            <a:r>
              <a:rPr lang="en-US" sz="2000" dirty="0">
                <a:solidFill>
                  <a:schemeClr val="bg1"/>
                </a:solidFill>
                <a:effectLst>
                  <a:outerShdw blurRad="50800" dist="50800" dir="5400000" algn="ctr" rotWithShape="0">
                    <a:schemeClr val="tx1"/>
                  </a:outerShdw>
                </a:effectLst>
              </a:rPr>
              <a:t>Data on human activity has largely been obtained through traditional archaeological excavation and extensive regional survey. To date, excavations carried out at Monte </a:t>
            </a:r>
            <a:r>
              <a:rPr lang="en-US" sz="2000" dirty="0" err="1">
                <a:solidFill>
                  <a:schemeClr val="bg1"/>
                </a:solidFill>
                <a:effectLst>
                  <a:outerShdw blurRad="50800" dist="50800" dir="5400000" algn="ctr" rotWithShape="0">
                    <a:schemeClr val="tx1"/>
                  </a:outerShdw>
                </a:effectLst>
              </a:rPr>
              <a:t>Serico</a:t>
            </a:r>
            <a:r>
              <a:rPr lang="en-US" sz="2000" dirty="0">
                <a:solidFill>
                  <a:schemeClr val="bg1"/>
                </a:solidFill>
                <a:effectLst>
                  <a:outerShdw blurRad="50800" dist="50800" dir="5400000" algn="ctr" rotWithShape="0">
                    <a:schemeClr val="tx1"/>
                  </a:outerShdw>
                </a:effectLst>
              </a:rPr>
              <a:t> (</a:t>
            </a:r>
            <a:r>
              <a:rPr lang="en-US" sz="2000" dirty="0" err="1">
                <a:solidFill>
                  <a:schemeClr val="bg1"/>
                </a:solidFill>
                <a:effectLst>
                  <a:outerShdw blurRad="50800" dist="50800" dir="5400000" algn="ctr" rotWithShape="0">
                    <a:schemeClr val="tx1"/>
                  </a:outerShdw>
                </a:effectLst>
              </a:rPr>
              <a:t>Ciriello</a:t>
            </a:r>
            <a:r>
              <a:rPr lang="en-US" sz="2000" dirty="0">
                <a:solidFill>
                  <a:schemeClr val="bg1"/>
                </a:solidFill>
                <a:effectLst>
                  <a:outerShdw blurRad="50800" dist="50800" dir="5400000" algn="ctr" rotWithShape="0">
                    <a:schemeClr val="tx1"/>
                  </a:outerShdw>
                </a:effectLst>
              </a:rPr>
              <a:t> </a:t>
            </a:r>
            <a:r>
              <a:rPr lang="en-US" sz="2000" i="1" dirty="0">
                <a:solidFill>
                  <a:schemeClr val="bg1"/>
                </a:solidFill>
                <a:effectLst>
                  <a:outerShdw blurRad="50800" dist="50800" dir="5400000" algn="ctr" rotWithShape="0">
                    <a:schemeClr val="tx1"/>
                  </a:outerShdw>
                </a:effectLst>
              </a:rPr>
              <a:t>et al.</a:t>
            </a:r>
            <a:r>
              <a:rPr lang="en-US" sz="2000" dirty="0">
                <a:solidFill>
                  <a:schemeClr val="bg1"/>
                </a:solidFill>
                <a:effectLst>
                  <a:outerShdw blurRad="50800" dist="50800" dir="5400000" algn="ctr" rotWithShape="0">
                    <a:schemeClr val="tx1"/>
                  </a:outerShdw>
                </a:effectLst>
              </a:rPr>
              <a:t>), Vagnari (Small; Prowse; Carroll), and San Felice (McCallum, vanderLeest, </a:t>
            </a:r>
            <a:r>
              <a:rPr lang="en-US" sz="2000" i="1" dirty="0">
                <a:solidFill>
                  <a:schemeClr val="bg1"/>
                </a:solidFill>
                <a:effectLst>
                  <a:outerShdw blurRad="50800" dist="50800" dir="5400000" algn="ctr" rotWithShape="0">
                    <a:schemeClr val="tx1"/>
                  </a:outerShdw>
                </a:effectLst>
              </a:rPr>
              <a:t>et al.</a:t>
            </a:r>
            <a:r>
              <a:rPr lang="en-US" sz="2000" dirty="0">
                <a:solidFill>
                  <a:schemeClr val="bg1"/>
                </a:solidFill>
                <a:effectLst>
                  <a:outerShdw blurRad="50800" dist="50800" dir="5400000" algn="ctr" rotWithShape="0">
                    <a:schemeClr val="tx1"/>
                  </a:outerShdw>
                </a:effectLst>
              </a:rPr>
              <a:t>), alongside regional surveys undertaken on both sides of the Basentello River since the 1960s (Vinson; Small; McCallum and Hyatt), allow for some degree of informed speculation about the region’s settlement history, particularly since the Iron Age, and the types of settlements during these periods. </a:t>
            </a:r>
          </a:p>
          <a:p>
            <a:pPr marL="285750" indent="-285750" algn="just">
              <a:buFont typeface="Arial" panose="020B0604020202020204" pitchFamily="34" charset="0"/>
              <a:buChar char="•"/>
            </a:pPr>
            <a:endParaRPr lang="en-US" sz="2000" dirty="0">
              <a:solidFill>
                <a:schemeClr val="bg1"/>
              </a:solidFill>
              <a:effectLst>
                <a:outerShdw blurRad="50800" dist="50800" dir="5400000" algn="ctr" rotWithShape="0">
                  <a:schemeClr val="tx1"/>
                </a:outerShdw>
              </a:effectLst>
            </a:endParaRPr>
          </a:p>
          <a:p>
            <a:pPr marL="285750" indent="-285750" algn="just">
              <a:buFont typeface="Arial" panose="020B0604020202020204" pitchFamily="34" charset="0"/>
              <a:buChar char="•"/>
            </a:pPr>
            <a:r>
              <a:rPr lang="en-US" sz="2000" dirty="0">
                <a:solidFill>
                  <a:schemeClr val="bg1"/>
                </a:solidFill>
                <a:effectLst>
                  <a:outerShdw blurRad="50800" dist="50800" dir="5400000" algn="ctr" rotWithShape="0">
                    <a:schemeClr val="tx1"/>
                  </a:outerShdw>
                </a:effectLst>
              </a:rPr>
              <a:t>The most recent of these surveys, directed by the author, will form the basis of most of the subsequent discussion. </a:t>
            </a:r>
          </a:p>
          <a:p>
            <a:pPr marL="285750" indent="-285750" algn="just">
              <a:buFont typeface="Arial" panose="020B0604020202020204" pitchFamily="34" charset="0"/>
              <a:buChar char="•"/>
            </a:pPr>
            <a:endParaRPr lang="en-US" sz="2000" dirty="0">
              <a:solidFill>
                <a:schemeClr val="bg1"/>
              </a:solidFill>
              <a:effectLst>
                <a:outerShdw blurRad="50800" dist="50800" dir="5400000" algn="ctr" rotWithShape="0">
                  <a:schemeClr val="tx1"/>
                </a:outerShdw>
              </a:effectLst>
            </a:endParaRPr>
          </a:p>
          <a:p>
            <a:pPr marL="285750" indent="-285750" algn="just">
              <a:buFont typeface="Arial" panose="020B0604020202020204" pitchFamily="34" charset="0"/>
              <a:buChar char="•"/>
            </a:pPr>
            <a:r>
              <a:rPr lang="en-US" sz="2000" dirty="0">
                <a:solidFill>
                  <a:schemeClr val="bg1"/>
                </a:solidFill>
                <a:effectLst>
                  <a:outerShdw blurRad="50800" dist="50800" dir="5400000" algn="ctr" rotWithShape="0">
                    <a:schemeClr val="tx1"/>
                  </a:outerShdw>
                </a:effectLst>
              </a:rPr>
              <a:t>This pedestrian survey, part of the Basentello Valley Archaeological Research Project, or ‘BVARP’, was conducted in the summers of 2012 through 2015, and the fall of 2013.</a:t>
            </a:r>
          </a:p>
          <a:p>
            <a:pPr algn="just"/>
            <a:endParaRPr lang="en-US" sz="1400" dirty="0">
              <a:solidFill>
                <a:schemeClr val="bg1"/>
              </a:solidFill>
              <a:effectLst>
                <a:outerShdw blurRad="50800" dist="50800" dir="5400000" algn="ctr" rotWithShape="0">
                  <a:schemeClr val="tx1"/>
                </a:outerShdw>
              </a:effectLst>
            </a:endParaRPr>
          </a:p>
        </p:txBody>
      </p:sp>
      <p:sp>
        <p:nvSpPr>
          <p:cNvPr id="4" name="TextBox 3">
            <a:extLst>
              <a:ext uri="{FF2B5EF4-FFF2-40B4-BE49-F238E27FC236}">
                <a16:creationId xmlns:a16="http://schemas.microsoft.com/office/drawing/2014/main" id="{CAA212C5-9CBF-6442-ADEF-9A31614E95D2}"/>
              </a:ext>
            </a:extLst>
          </p:cNvPr>
          <p:cNvSpPr txBox="1"/>
          <p:nvPr/>
        </p:nvSpPr>
        <p:spPr>
          <a:xfrm>
            <a:off x="2514600" y="673100"/>
            <a:ext cx="3564181" cy="769441"/>
          </a:xfrm>
          <a:prstGeom prst="rect">
            <a:avLst/>
          </a:prstGeom>
          <a:noFill/>
        </p:spPr>
        <p:txBody>
          <a:bodyPr wrap="none" rtlCol="0">
            <a:spAutoFit/>
          </a:bodyPr>
          <a:lstStyle/>
          <a:p>
            <a:r>
              <a:rPr lang="en-US" sz="4400" b="1" dirty="0">
                <a:solidFill>
                  <a:srgbClr val="FFFF00"/>
                </a:solidFill>
                <a:effectLst>
                  <a:outerShdw blurRad="50800" dist="50800" dir="5400000" algn="ctr" rotWithShape="0">
                    <a:schemeClr val="tx1"/>
                  </a:outerShdw>
                </a:effectLst>
              </a:rPr>
              <a:t>BACKGROUND</a:t>
            </a:r>
          </a:p>
        </p:txBody>
      </p:sp>
    </p:spTree>
    <p:extLst>
      <p:ext uri="{BB962C8B-B14F-4D97-AF65-F5344CB8AC3E}">
        <p14:creationId xmlns:p14="http://schemas.microsoft.com/office/powerpoint/2010/main" val="89713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A6263-4A90-B24A-905A-0E7B09372C94}"/>
              </a:ext>
            </a:extLst>
          </p:cNvPr>
          <p:cNvSpPr>
            <a:spLocks noGrp="1"/>
          </p:cNvSpPr>
          <p:nvPr>
            <p:ph idx="1"/>
          </p:nvPr>
        </p:nvSpPr>
        <p:spPr>
          <a:xfrm>
            <a:off x="628650" y="165100"/>
            <a:ext cx="7886700" cy="6337300"/>
          </a:xfrm>
        </p:spPr>
        <p:txBody>
          <a:bodyPr>
            <a:normAutofit fontScale="92500" lnSpcReduction="10000"/>
          </a:bodyPr>
          <a:lstStyle/>
          <a:p>
            <a:r>
              <a:rPr lang="en-US" dirty="0">
                <a:solidFill>
                  <a:schemeClr val="bg1"/>
                </a:solidFill>
                <a:effectLst>
                  <a:outerShdw blurRad="50800" dist="50800" dir="5400000" algn="ctr" rotWithShape="0">
                    <a:schemeClr val="tx1"/>
                  </a:outerShdw>
                </a:effectLst>
              </a:rPr>
              <a:t>The first part of the survey component is an extensive regional survey. </a:t>
            </a:r>
          </a:p>
          <a:p>
            <a:pPr marL="0" indent="0">
              <a:buNone/>
            </a:pPr>
            <a:r>
              <a:rPr lang="en-US" dirty="0">
                <a:solidFill>
                  <a:schemeClr val="bg1"/>
                </a:solidFill>
                <a:effectLst>
                  <a:outerShdw blurRad="50800" dist="50800" dir="5400000" algn="ctr" rotWithShape="0">
                    <a:schemeClr val="tx1"/>
                  </a:outerShdw>
                </a:effectLst>
              </a:rPr>
              <a:t> </a:t>
            </a:r>
          </a:p>
          <a:p>
            <a:pPr lvl="1"/>
            <a:r>
              <a:rPr lang="en-US" dirty="0">
                <a:solidFill>
                  <a:schemeClr val="bg1"/>
                </a:solidFill>
                <a:effectLst>
                  <a:outerShdw blurRad="50800" dist="50800" dir="5400000" algn="ctr" rotWithShape="0">
                    <a:schemeClr val="tx1"/>
                  </a:outerShdw>
                </a:effectLst>
              </a:rPr>
              <a:t>Extensive survey has been chosen in order to cover a substantial territory and therefore generate a relatively large and robust sample size that can be used to examine regional issues diachronically. In so doing, the team has eschewed artifact-centered methodologies.</a:t>
            </a:r>
          </a:p>
          <a:p>
            <a:pPr marL="457200" lvl="1" indent="0">
              <a:buNone/>
            </a:pPr>
            <a:r>
              <a:rPr lang="en-US" dirty="0">
                <a:solidFill>
                  <a:schemeClr val="bg1"/>
                </a:solidFill>
                <a:effectLst>
                  <a:outerShdw blurRad="50800" dist="50800" dir="5400000" algn="ctr" rotWithShape="0">
                    <a:schemeClr val="tx1"/>
                  </a:outerShdw>
                </a:effectLst>
              </a:rPr>
              <a:t>  </a:t>
            </a:r>
          </a:p>
          <a:p>
            <a:pPr lvl="1"/>
            <a:r>
              <a:rPr lang="en-US" dirty="0">
                <a:solidFill>
                  <a:schemeClr val="bg1"/>
                </a:solidFill>
                <a:effectLst>
                  <a:outerShdw blurRad="50800" dist="50800" dir="5400000" algn="ctr" rotWithShape="0">
                    <a:schemeClr val="tx1"/>
                  </a:outerShdw>
                </a:effectLst>
              </a:rPr>
              <a:t>The present research is aimed at identifying settlements, settlement densities and hierarchies, site catchments, and, where possible, differential craft and agricultural production. Particular attention is being paid to continuity from the pre-Roman to the Roman period in order to address potential cultural disruption related to the Roman conquest, the Hannibalic War, the Social Wars, and colonization.</a:t>
            </a:r>
          </a:p>
          <a:p>
            <a:pPr lvl="1"/>
            <a:endParaRPr lang="en-US" dirty="0">
              <a:solidFill>
                <a:schemeClr val="bg1"/>
              </a:solidFill>
              <a:effectLst>
                <a:outerShdw blurRad="50800" dist="50800" dir="5400000" algn="ctr" rotWithShape="0">
                  <a:schemeClr val="tx1"/>
                </a:outerShdw>
              </a:effectLst>
            </a:endParaRPr>
          </a:p>
          <a:p>
            <a:pPr lvl="1"/>
            <a:r>
              <a:rPr lang="en-US" dirty="0">
                <a:solidFill>
                  <a:schemeClr val="bg1"/>
                </a:solidFill>
                <a:effectLst>
                  <a:outerShdw blurRad="50800" dist="50800" dir="5400000" algn="ctr" rotWithShape="0">
                    <a:schemeClr val="tx1"/>
                  </a:outerShdw>
                </a:effectLst>
              </a:rPr>
              <a:t>In future seasons will include a limited program of intensive survey of previously identified scatters.</a:t>
            </a:r>
          </a:p>
          <a:p>
            <a:endParaRPr lang="en-US" dirty="0"/>
          </a:p>
        </p:txBody>
      </p:sp>
    </p:spTree>
    <p:extLst>
      <p:ext uri="{BB962C8B-B14F-4D97-AF65-F5344CB8AC3E}">
        <p14:creationId xmlns:p14="http://schemas.microsoft.com/office/powerpoint/2010/main" val="398226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2B78E-D08F-A645-ABB0-87349FF047E6}"/>
              </a:ext>
            </a:extLst>
          </p:cNvPr>
          <p:cNvSpPr>
            <a:spLocks noGrp="1"/>
          </p:cNvSpPr>
          <p:nvPr>
            <p:ph idx="1"/>
          </p:nvPr>
        </p:nvSpPr>
        <p:spPr>
          <a:xfrm>
            <a:off x="628650" y="431800"/>
            <a:ext cx="7886700" cy="5745163"/>
          </a:xfrm>
        </p:spPr>
        <p:txBody>
          <a:bodyPr>
            <a:normAutofit lnSpcReduction="10000"/>
          </a:bodyPr>
          <a:lstStyle/>
          <a:p>
            <a:r>
              <a:rPr lang="en-US" dirty="0">
                <a:solidFill>
                  <a:schemeClr val="bg1"/>
                </a:solidFill>
                <a:effectLst>
                  <a:outerShdw blurRad="50800" dist="50800" dir="5400000" algn="ctr" rotWithShape="0">
                    <a:schemeClr val="tx1"/>
                  </a:outerShdw>
                </a:effectLst>
              </a:rPr>
              <a:t>Survey Coverage:</a:t>
            </a:r>
          </a:p>
          <a:p>
            <a:endParaRPr lang="en-US" dirty="0">
              <a:solidFill>
                <a:schemeClr val="bg1"/>
              </a:solidFill>
              <a:effectLst>
                <a:outerShdw blurRad="50800" dist="50800" dir="5400000" algn="ctr" rotWithShape="0">
                  <a:schemeClr val="tx1"/>
                </a:outerShdw>
              </a:effectLst>
            </a:endParaRPr>
          </a:p>
          <a:p>
            <a:pPr lvl="1"/>
            <a:r>
              <a:rPr lang="en-US" dirty="0">
                <a:solidFill>
                  <a:schemeClr val="bg1"/>
                </a:solidFill>
                <a:effectLst>
                  <a:outerShdw blurRad="50800" dist="50800" dir="5400000" algn="ctr" rotWithShape="0">
                    <a:schemeClr val="tx1"/>
                  </a:outerShdw>
                </a:effectLst>
              </a:rPr>
              <a:t>Within the survey territory, which covers approximately 190 square kilometers, the aim is for total coverage, although this will not be entirely possible due to the presence of some large structures and a few densely wooded areas, such as the eastern slopes of the massif on which stands the town of Genzano di Lucania. </a:t>
            </a:r>
          </a:p>
          <a:p>
            <a:pPr lvl="1"/>
            <a:endParaRPr lang="en-US" dirty="0">
              <a:solidFill>
                <a:schemeClr val="bg1"/>
              </a:solidFill>
              <a:effectLst>
                <a:outerShdw blurRad="50800" dist="50800" dir="5400000" algn="ctr" rotWithShape="0">
                  <a:schemeClr val="tx1"/>
                </a:outerShdw>
              </a:effectLst>
            </a:endParaRPr>
          </a:p>
          <a:p>
            <a:pPr lvl="1"/>
            <a:r>
              <a:rPr lang="en-US" dirty="0">
                <a:solidFill>
                  <a:schemeClr val="bg1"/>
                </a:solidFill>
                <a:effectLst>
                  <a:outerShdw blurRad="50800" dist="50800" dir="5400000" algn="ctr" rotWithShape="0">
                    <a:schemeClr val="tx1"/>
                  </a:outerShdw>
                </a:effectLst>
              </a:rPr>
              <a:t>The goal is to cover all types of terrain during field walking, from valley bottoms to level plateaus and the steep sides of hills and ravines, and to survey all fields. </a:t>
            </a:r>
          </a:p>
          <a:p>
            <a:endParaRPr lang="en-US" dirty="0">
              <a:solidFill>
                <a:schemeClr val="bg1"/>
              </a:solidFill>
              <a:effectLst>
                <a:outerShdw blurRad="50800" dist="50800" dir="5400000" algn="ctr" rotWithShape="0">
                  <a:schemeClr val="tx1"/>
                </a:outerShdw>
              </a:effectLst>
            </a:endParaRPr>
          </a:p>
          <a:p>
            <a:pPr lvl="1"/>
            <a:r>
              <a:rPr lang="en-US" dirty="0">
                <a:solidFill>
                  <a:schemeClr val="bg1"/>
                </a:solidFill>
                <a:effectLst>
                  <a:outerShdw blurRad="50800" dist="50800" dir="5400000" algn="ctr" rotWithShape="0">
                    <a:schemeClr val="tx1"/>
                  </a:outerShdw>
                </a:effectLst>
              </a:rPr>
              <a:t>Where there is some degree of surface visibility, areas will be covered that are not regularly subject to plowing and that might be covered with vegetation.   </a:t>
            </a:r>
          </a:p>
          <a:p>
            <a:endParaRPr lang="en-US" dirty="0"/>
          </a:p>
        </p:txBody>
      </p:sp>
    </p:spTree>
    <p:extLst>
      <p:ext uri="{BB962C8B-B14F-4D97-AF65-F5344CB8AC3E}">
        <p14:creationId xmlns:p14="http://schemas.microsoft.com/office/powerpoint/2010/main" val="363430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B65BEC-822B-0B4E-AE03-41B9F0E7B130}"/>
              </a:ext>
            </a:extLst>
          </p:cNvPr>
          <p:cNvSpPr>
            <a:spLocks noGrp="1"/>
          </p:cNvSpPr>
          <p:nvPr>
            <p:ph idx="1"/>
          </p:nvPr>
        </p:nvSpPr>
        <p:spPr>
          <a:xfrm>
            <a:off x="628650" y="520700"/>
            <a:ext cx="7886700" cy="5656263"/>
          </a:xfrm>
        </p:spPr>
        <p:txBody>
          <a:bodyPr>
            <a:normAutofit fontScale="92500" lnSpcReduction="20000"/>
          </a:bodyPr>
          <a:lstStyle/>
          <a:p>
            <a:pPr algn="just"/>
            <a:r>
              <a:rPr lang="en-US" dirty="0">
                <a:solidFill>
                  <a:schemeClr val="bg1"/>
                </a:solidFill>
                <a:effectLst>
                  <a:outerShdw blurRad="50800" dist="50800" dir="5400000" algn="ctr" rotWithShape="0">
                    <a:schemeClr val="tx1"/>
                  </a:outerShdw>
                </a:effectLst>
              </a:rPr>
              <a:t>For the moment, four categories of evidence are focus of our attention during the analysis of our preliminary results. They are as follows:</a:t>
            </a:r>
          </a:p>
          <a:p>
            <a:pPr algn="just"/>
            <a:endParaRPr lang="en-US" dirty="0">
              <a:solidFill>
                <a:schemeClr val="bg1"/>
              </a:solidFill>
              <a:effectLst>
                <a:outerShdw blurRad="50800" dist="50800" dir="5400000" algn="ctr" rotWithShape="0">
                  <a:schemeClr val="tx1"/>
                </a:outerShdw>
              </a:effectLst>
            </a:endParaRPr>
          </a:p>
          <a:p>
            <a:pPr lvl="1" algn="just"/>
            <a:r>
              <a:rPr lang="en-US" dirty="0">
                <a:solidFill>
                  <a:schemeClr val="bg1"/>
                </a:solidFill>
                <a:effectLst>
                  <a:outerShdw blurRad="50800" dist="50800" dir="5400000" algn="ctr" rotWithShape="0">
                    <a:schemeClr val="tx1"/>
                  </a:outerShdw>
                </a:effectLst>
              </a:rPr>
              <a:t>Artifact densities/Change in densities between periods; </a:t>
            </a:r>
            <a:r>
              <a:rPr lang="en-CA" dirty="0">
                <a:solidFill>
                  <a:schemeClr val="bg1"/>
                </a:solidFill>
                <a:effectLst>
                  <a:outerShdw blurRad="50800" dist="50800" dir="5400000" algn="ctr" rotWithShape="0">
                    <a:schemeClr val="tx1"/>
                  </a:outerShdw>
                </a:effectLst>
              </a:rPr>
              <a:t>Densities are a proxy for understanding demographic change over time.</a:t>
            </a:r>
          </a:p>
          <a:p>
            <a:pPr lvl="1" algn="just"/>
            <a:endParaRPr lang="en-US" dirty="0">
              <a:solidFill>
                <a:schemeClr val="bg1"/>
              </a:solidFill>
              <a:effectLst>
                <a:outerShdw blurRad="50800" dist="50800" dir="5400000" algn="ctr" rotWithShape="0">
                  <a:schemeClr val="tx1"/>
                </a:outerShdw>
              </a:effectLst>
            </a:endParaRPr>
          </a:p>
          <a:p>
            <a:pPr lvl="1" algn="just"/>
            <a:r>
              <a:rPr lang="en-US" dirty="0">
                <a:solidFill>
                  <a:schemeClr val="bg1"/>
                </a:solidFill>
                <a:effectLst>
                  <a:outerShdw blurRad="50800" dist="50800" dir="5400000" algn="ctr" rotWithShape="0">
                    <a:schemeClr val="tx1"/>
                  </a:outerShdw>
                </a:effectLst>
              </a:rPr>
              <a:t>Total area of scatters/number of collection units per period; </a:t>
            </a:r>
            <a:r>
              <a:rPr lang="en-CA" dirty="0">
                <a:solidFill>
                  <a:schemeClr val="bg1"/>
                </a:solidFill>
                <a:effectLst>
                  <a:outerShdw blurRad="50800" dist="50800" dir="5400000" algn="ctr" rotWithShape="0">
                    <a:schemeClr val="tx1"/>
                  </a:outerShdw>
                </a:effectLst>
              </a:rPr>
              <a:t>This will provide information about possible population size at sites or the greater the level of consumption.</a:t>
            </a:r>
          </a:p>
          <a:p>
            <a:pPr lvl="1" algn="just"/>
            <a:endParaRPr lang="en-US" dirty="0">
              <a:solidFill>
                <a:schemeClr val="bg1"/>
              </a:solidFill>
              <a:effectLst>
                <a:outerShdw blurRad="50800" dist="50800" dir="5400000" algn="ctr" rotWithShape="0">
                  <a:schemeClr val="tx1"/>
                </a:outerShdw>
              </a:effectLst>
            </a:endParaRPr>
          </a:p>
          <a:p>
            <a:pPr lvl="1" algn="just"/>
            <a:r>
              <a:rPr lang="en-US" dirty="0">
                <a:solidFill>
                  <a:schemeClr val="bg1"/>
                </a:solidFill>
                <a:effectLst>
                  <a:outerShdw blurRad="50800" dist="50800" dir="5400000" algn="ctr" rotWithShape="0">
                    <a:schemeClr val="tx1"/>
                  </a:outerShdw>
                </a:effectLst>
              </a:rPr>
              <a:t>The average and range of areas of scatters per period; This</a:t>
            </a:r>
            <a:r>
              <a:rPr lang="en-CA" dirty="0">
                <a:solidFill>
                  <a:schemeClr val="bg1"/>
                </a:solidFill>
                <a:effectLst>
                  <a:outerShdw blurRad="50800" dist="50800" dir="5400000" algn="ctr" rotWithShape="0">
                    <a:schemeClr val="tx1"/>
                  </a:outerShdw>
                </a:effectLst>
              </a:rPr>
              <a:t> is important in creating a regional site hierarchy.</a:t>
            </a:r>
            <a:endParaRPr lang="en-US" dirty="0">
              <a:solidFill>
                <a:schemeClr val="bg1"/>
              </a:solidFill>
              <a:effectLst>
                <a:outerShdw blurRad="50800" dist="50800" dir="5400000" algn="ctr" rotWithShape="0">
                  <a:schemeClr val="tx1"/>
                </a:outerShdw>
              </a:effectLst>
            </a:endParaRPr>
          </a:p>
          <a:p>
            <a:pPr lvl="1" algn="just"/>
            <a:endParaRPr lang="en-US" dirty="0">
              <a:solidFill>
                <a:schemeClr val="bg1"/>
              </a:solidFill>
              <a:effectLst>
                <a:outerShdw blurRad="50800" dist="50800" dir="5400000" algn="ctr" rotWithShape="0">
                  <a:schemeClr val="tx1"/>
                </a:outerShdw>
              </a:effectLst>
            </a:endParaRPr>
          </a:p>
          <a:p>
            <a:pPr lvl="1" algn="just"/>
            <a:r>
              <a:rPr lang="en-US" dirty="0">
                <a:solidFill>
                  <a:schemeClr val="bg1"/>
                </a:solidFill>
                <a:effectLst>
                  <a:outerShdw blurRad="50800" dist="50800" dir="5400000" algn="ctr" rotWithShape="0">
                    <a:schemeClr val="tx1"/>
                  </a:outerShdw>
                </a:effectLst>
              </a:rPr>
              <a:t>The range (functional and chronological) of artifactual material present within each scatter. </a:t>
            </a:r>
            <a:r>
              <a:rPr lang="en-CA" dirty="0">
                <a:solidFill>
                  <a:schemeClr val="bg1"/>
                </a:solidFill>
                <a:effectLst>
                  <a:outerShdw blurRad="50800" dist="50800" dir="5400000" algn="ctr" rotWithShape="0">
                    <a:schemeClr val="tx1"/>
                  </a:outerShdw>
                </a:effectLst>
              </a:rPr>
              <a:t>This is a potential indicator of site function and may permit the assignment of function to differently sized sites during specific periods.</a:t>
            </a:r>
            <a:r>
              <a:rPr lang="en-US" dirty="0">
                <a:solidFill>
                  <a:schemeClr val="bg1"/>
                </a:solidFill>
                <a:effectLst>
                  <a:outerShdw blurRad="50800" dist="50800" dir="5400000" algn="ctr" rotWithShape="0">
                    <a:schemeClr val="tx1"/>
                  </a:outerShdw>
                </a:effectLst>
              </a:rPr>
              <a:t> </a:t>
            </a:r>
          </a:p>
          <a:p>
            <a:endParaRPr lang="en-US" dirty="0"/>
          </a:p>
        </p:txBody>
      </p:sp>
    </p:spTree>
    <p:extLst>
      <p:ext uri="{BB962C8B-B14F-4D97-AF65-F5344CB8AC3E}">
        <p14:creationId xmlns:p14="http://schemas.microsoft.com/office/powerpoint/2010/main" val="72928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C4EE-D022-B44A-8CDB-D1FD004509AF}"/>
              </a:ext>
            </a:extLst>
          </p:cNvPr>
          <p:cNvSpPr>
            <a:spLocks noGrp="1"/>
          </p:cNvSpPr>
          <p:nvPr>
            <p:ph type="title"/>
          </p:nvPr>
        </p:nvSpPr>
        <p:spPr>
          <a:xfrm>
            <a:off x="0" y="0"/>
            <a:ext cx="9144000" cy="526256"/>
          </a:xfrm>
        </p:spPr>
        <p:txBody>
          <a:bodyPr>
            <a:noAutofit/>
          </a:bodyPr>
          <a:lstStyle/>
          <a:p>
            <a:pPr algn="ctr"/>
            <a:r>
              <a:rPr lang="en-US" altLang="en-US" sz="4000" b="1" dirty="0">
                <a:solidFill>
                  <a:srgbClr val="FFFF00"/>
                </a:solidFill>
                <a:effectLst>
                  <a:outerShdw blurRad="38100" dist="38100" dir="2700000" algn="tl">
                    <a:srgbClr val="000000"/>
                  </a:outerShdw>
                </a:effectLst>
                <a:ea typeface="ＭＳ Ｐゴシック" panose="020B0600070205080204" pitchFamily="34" charset="-128"/>
              </a:rPr>
              <a:t>Increased Occupation with the Iron Age.</a:t>
            </a:r>
          </a:p>
        </p:txBody>
      </p:sp>
      <p:pic>
        <p:nvPicPr>
          <p:cNvPr id="4" name="Picture 3" descr="Building materials on surface, site B052.JPG">
            <a:extLst>
              <a:ext uri="{FF2B5EF4-FFF2-40B4-BE49-F238E27FC236}">
                <a16:creationId xmlns:a16="http://schemas.microsoft.com/office/drawing/2014/main" id="{B4F21D3B-6B9B-7742-B922-FEB057803C3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83639"/>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C_0808.JPG">
            <a:extLst>
              <a:ext uri="{FF2B5EF4-FFF2-40B4-BE49-F238E27FC236}">
                <a16:creationId xmlns:a16="http://schemas.microsoft.com/office/drawing/2014/main" id="{5C65F776-A16F-A14C-A6C9-98A58377A29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744091"/>
            <a:ext cx="9144001"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SC_0791.JPG">
            <a:extLst>
              <a:ext uri="{FF2B5EF4-FFF2-40B4-BE49-F238E27FC236}">
                <a16:creationId xmlns:a16="http://schemas.microsoft.com/office/drawing/2014/main" id="{6720997F-EADD-F042-90D5-23BAF22031A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682178"/>
            <a:ext cx="9144001"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N0205.JPG">
            <a:extLst>
              <a:ext uri="{FF2B5EF4-FFF2-40B4-BE49-F238E27FC236}">
                <a16:creationId xmlns:a16="http://schemas.microsoft.com/office/drawing/2014/main" id="{B55975B7-6925-1F45-A2A9-942B61D55EE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54049"/>
            <a:ext cx="9144000" cy="62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68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39C0CED-8DB4-8642-98D8-2E95E73C1C3F}"/>
              </a:ext>
            </a:extLst>
          </p:cNvPr>
          <p:cNvSpPr>
            <a:spLocks noGrp="1"/>
          </p:cNvSpPr>
          <p:nvPr>
            <p:ph type="title"/>
          </p:nvPr>
        </p:nvSpPr>
        <p:spPr>
          <a:xfrm>
            <a:off x="0" y="1"/>
            <a:ext cx="9144000" cy="824752"/>
          </a:xfrm>
        </p:spPr>
        <p:txBody>
          <a:bodyPr>
            <a:normAutofit/>
          </a:bodyPr>
          <a:lstStyle/>
          <a:p>
            <a:pPr algn="ctr"/>
            <a:r>
              <a:rPr lang="en-US" altLang="en-US" b="1" dirty="0">
                <a:solidFill>
                  <a:srgbClr val="FFFF00"/>
                </a:solidFill>
                <a:effectLst>
                  <a:outerShdw blurRad="50800" dist="50800" dir="5400000" algn="ctr" rotWithShape="0">
                    <a:schemeClr val="tx1"/>
                  </a:outerShdw>
                </a:effectLst>
                <a:ea typeface="ＭＳ Ｐゴシック" panose="020B0600070205080204" pitchFamily="34" charset="-128"/>
              </a:rPr>
              <a:t>Basentello Archaeological Survey </a:t>
            </a:r>
          </a:p>
        </p:txBody>
      </p:sp>
      <p:pic>
        <p:nvPicPr>
          <p:cNvPr id="4" name="Picture 3" descr="All Sites 2012 to 2015 No Toponyms with Towns more visiblet.jpg">
            <a:extLst>
              <a:ext uri="{FF2B5EF4-FFF2-40B4-BE49-F238E27FC236}">
                <a16:creationId xmlns:a16="http://schemas.microsoft.com/office/drawing/2014/main" id="{F4967219-9BAD-0E4D-97DA-A0D498132C0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6245" y="692084"/>
            <a:ext cx="7978588" cy="616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ll Sites 2012 to 2015 without area surveyedt.jpg">
            <a:extLst>
              <a:ext uri="{FF2B5EF4-FFF2-40B4-BE49-F238E27FC236}">
                <a16:creationId xmlns:a16="http://schemas.microsoft.com/office/drawing/2014/main" id="{62356D5B-4632-3E4B-9F98-6B1FAC14976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389" y="692084"/>
            <a:ext cx="7978588" cy="616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onte Serico South all sites Cadastal Data Labelled.jpg">
            <a:extLst>
              <a:ext uri="{FF2B5EF4-FFF2-40B4-BE49-F238E27FC236}">
                <a16:creationId xmlns:a16="http://schemas.microsoft.com/office/drawing/2014/main" id="{DE93D801-A779-B24C-B145-683D9EA30FF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3389" y="692084"/>
            <a:ext cx="7978588" cy="616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136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C2E6-6809-9E48-B6CE-9AA1F2229098}"/>
              </a:ext>
            </a:extLst>
          </p:cNvPr>
          <p:cNvSpPr>
            <a:spLocks noGrp="1"/>
          </p:cNvSpPr>
          <p:nvPr>
            <p:ph type="title"/>
          </p:nvPr>
        </p:nvSpPr>
        <p:spPr>
          <a:xfrm>
            <a:off x="1485900" y="140074"/>
            <a:ext cx="6172200" cy="495300"/>
          </a:xfrm>
        </p:spPr>
        <p:txBody>
          <a:bodyPr>
            <a:normAutofit fontScale="90000"/>
          </a:bodyPr>
          <a:lstStyle/>
          <a:p>
            <a:pPr algn="ctr"/>
            <a:r>
              <a:rPr lang="en-US" altLang="en-US" b="1">
                <a:solidFill>
                  <a:srgbClr val="FFFF00"/>
                </a:solidFill>
                <a:effectLst>
                  <a:outerShdw blurRad="38100" dist="38100" dir="2700000" algn="tl">
                    <a:srgbClr val="000000"/>
                  </a:outerShdw>
                </a:effectLst>
                <a:ea typeface="ＭＳ Ｐゴシック" panose="020B0600070205080204" pitchFamily="34" charset="-128"/>
              </a:rPr>
              <a:t>Diagnostic Artifacts</a:t>
            </a:r>
          </a:p>
        </p:txBody>
      </p:sp>
      <p:pic>
        <p:nvPicPr>
          <p:cNvPr id="4" name="Picture 3" descr="A019-054.2.JPG">
            <a:extLst>
              <a:ext uri="{FF2B5EF4-FFF2-40B4-BE49-F238E27FC236}">
                <a16:creationId xmlns:a16="http://schemas.microsoft.com/office/drawing/2014/main" id="{6BBEF665-1711-6F43-A652-41533F33BFA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870" y="793385"/>
            <a:ext cx="9130211" cy="60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019-055.3DIAGNOSTIC.JPG">
            <a:extLst>
              <a:ext uri="{FF2B5EF4-FFF2-40B4-BE49-F238E27FC236}">
                <a16:creationId xmlns:a16="http://schemas.microsoft.com/office/drawing/2014/main" id="{332DD63D-FE34-6D4C-8F95-6893C7AC29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70" y="793385"/>
            <a:ext cx="9130211" cy="60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019-055.6DIAGNOSTIC.JPG">
            <a:extLst>
              <a:ext uri="{FF2B5EF4-FFF2-40B4-BE49-F238E27FC236}">
                <a16:creationId xmlns:a16="http://schemas.microsoft.com/office/drawing/2014/main" id="{1F0CB501-357A-C443-9DB7-A2C076EDF06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70" y="793385"/>
            <a:ext cx="9130211" cy="60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00844.JPG">
            <a:extLst>
              <a:ext uri="{FF2B5EF4-FFF2-40B4-BE49-F238E27FC236}">
                <a16:creationId xmlns:a16="http://schemas.microsoft.com/office/drawing/2014/main" id="{16A46381-C575-E240-AD67-A8B9BBA5953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69" y="775688"/>
            <a:ext cx="9130211" cy="608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SC_0012.JPG">
            <a:extLst>
              <a:ext uri="{FF2B5EF4-FFF2-40B4-BE49-F238E27FC236}">
                <a16:creationId xmlns:a16="http://schemas.microsoft.com/office/drawing/2014/main" id="{A501E4C6-8BA6-254D-B5CF-FB9416EC2B1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870" y="793385"/>
            <a:ext cx="9130211" cy="60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105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448B-5F4E-E040-8CCC-7988F8AB9F53}"/>
              </a:ext>
            </a:extLst>
          </p:cNvPr>
          <p:cNvSpPr>
            <a:spLocks noGrp="1"/>
          </p:cNvSpPr>
          <p:nvPr>
            <p:ph type="title"/>
          </p:nvPr>
        </p:nvSpPr>
        <p:spPr>
          <a:xfrm>
            <a:off x="0" y="193864"/>
            <a:ext cx="9144000" cy="487453"/>
          </a:xfrm>
        </p:spPr>
        <p:txBody>
          <a:bodyPr>
            <a:noAutofit/>
          </a:bodyPr>
          <a:lstStyle/>
          <a:p>
            <a:pPr algn="ctr"/>
            <a:r>
              <a:rPr lang="en-US" altLang="en-US" b="1">
                <a:solidFill>
                  <a:srgbClr val="FFFF00"/>
                </a:solidFill>
                <a:effectLst>
                  <a:outerShdw blurRad="38100" dist="38100" dir="2700000" algn="tl">
                    <a:srgbClr val="000000"/>
                  </a:outerShdw>
                </a:effectLst>
                <a:ea typeface="ＭＳ Ｐゴシック" panose="020B0600070205080204" pitchFamily="34" charset="-128"/>
              </a:rPr>
              <a:t>Site Loation with Respect to Soils</a:t>
            </a:r>
          </a:p>
        </p:txBody>
      </p:sp>
      <p:pic>
        <p:nvPicPr>
          <p:cNvPr id="4" name="Picture 3" descr="Survey Zone Showing Soil Grain Size and Sites 2012 - 2015t.jpg">
            <a:extLst>
              <a:ext uri="{FF2B5EF4-FFF2-40B4-BE49-F238E27FC236}">
                <a16:creationId xmlns:a16="http://schemas.microsoft.com/office/drawing/2014/main" id="{6E90C091-3CB8-6D44-BD4E-C86C2A370CA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4021" y="771539"/>
            <a:ext cx="7876239" cy="608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urvey Zone with Sites showing Lithologyt.jpg">
            <a:extLst>
              <a:ext uri="{FF2B5EF4-FFF2-40B4-BE49-F238E27FC236}">
                <a16:creationId xmlns:a16="http://schemas.microsoft.com/office/drawing/2014/main" id="{BD469789-BEAA-D446-945F-21ACCA58F82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022" y="772579"/>
            <a:ext cx="7876238" cy="608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oil Classes LCC Monte Serico Southt.jpg">
            <a:extLst>
              <a:ext uri="{FF2B5EF4-FFF2-40B4-BE49-F238E27FC236}">
                <a16:creationId xmlns:a16="http://schemas.microsoft.com/office/drawing/2014/main" id="{8EF2E989-0054-A747-9367-EAE7D71D037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021" y="771539"/>
            <a:ext cx="7876239" cy="608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667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1376</TotalTime>
  <Words>1128</Words>
  <Application>Microsoft Macintosh PowerPoint</Application>
  <PresentationFormat>On-screen Show (4:3)</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Calibri Light</vt:lpstr>
      <vt:lpstr>Office Theme</vt:lpstr>
      <vt:lpstr>ARCHAEOLOGICAL SURVEY DATA FOR ASSESSMENT OF PAST LAND USE: Archaeological Survey of the Upper Basentello Valley – The Iron Age Record  </vt:lpstr>
      <vt:lpstr>PowerPoint Presentation</vt:lpstr>
      <vt:lpstr>PowerPoint Presentation</vt:lpstr>
      <vt:lpstr>PowerPoint Presentation</vt:lpstr>
      <vt:lpstr>PowerPoint Presentation</vt:lpstr>
      <vt:lpstr>Increased Occupation with the Iron Age.</vt:lpstr>
      <vt:lpstr>Basentello Archaeological Survey </vt:lpstr>
      <vt:lpstr>Diagnostic Artifacts</vt:lpstr>
      <vt:lpstr>Site Loation with Respect to Soils</vt:lpstr>
      <vt:lpstr>Holocene Pollen from Lago Grande Monticchio</vt:lpstr>
      <vt:lpstr>Holocene Pollen from Lago Grande Monticchio</vt:lpstr>
      <vt:lpstr>Evidence of Increasing  Human Impact</vt:lpstr>
      <vt:lpstr>IN CONCLUSION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Wigand</dc:creator>
  <cp:lastModifiedBy>Peter Wigand</cp:lastModifiedBy>
  <cp:revision>10</cp:revision>
  <dcterms:created xsi:type="dcterms:W3CDTF">2018-07-08T06:24:46Z</dcterms:created>
  <dcterms:modified xsi:type="dcterms:W3CDTF">2018-08-15T06:59:00Z</dcterms:modified>
</cp:coreProperties>
</file>