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drawings/drawing3.xml" ContentType="application/vnd.openxmlformats-officedocument.drawingml.chartshapes+xml"/>
  <Override PartName="/ppt/charts/chart7.xml" ContentType="application/vnd.openxmlformats-officedocument.drawingml.chart+xml"/>
  <Override PartName="/ppt/theme/themeOverride7.xml" ContentType="application/vnd.openxmlformats-officedocument.themeOverride+xml"/>
  <Override PartName="/ppt/drawings/drawing4.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5.xml" ContentType="application/vnd.openxmlformats-officedocument.drawingml.chartshapes+xml"/>
  <Override PartName="/ppt/notesSlides/notesSlide1.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359" r:id="rId2"/>
    <p:sldId id="271" r:id="rId3"/>
    <p:sldId id="316" r:id="rId4"/>
    <p:sldId id="336" r:id="rId5"/>
    <p:sldId id="318" r:id="rId6"/>
    <p:sldId id="335" r:id="rId7"/>
    <p:sldId id="315" r:id="rId8"/>
    <p:sldId id="324" r:id="rId9"/>
    <p:sldId id="272" r:id="rId10"/>
    <p:sldId id="273" r:id="rId11"/>
    <p:sldId id="314" r:id="rId12"/>
    <p:sldId id="320" r:id="rId13"/>
    <p:sldId id="275" r:id="rId14"/>
    <p:sldId id="276" r:id="rId15"/>
    <p:sldId id="290" r:id="rId16"/>
    <p:sldId id="279" r:id="rId17"/>
    <p:sldId id="340" r:id="rId18"/>
    <p:sldId id="313" r:id="rId19"/>
    <p:sldId id="291" r:id="rId20"/>
    <p:sldId id="292" r:id="rId21"/>
    <p:sldId id="293" r:id="rId22"/>
    <p:sldId id="281" r:id="rId23"/>
    <p:sldId id="294" r:id="rId24"/>
    <p:sldId id="319" r:id="rId25"/>
    <p:sldId id="349" r:id="rId26"/>
    <p:sldId id="350" r:id="rId27"/>
    <p:sldId id="341" r:id="rId28"/>
    <p:sldId id="322" r:id="rId29"/>
    <p:sldId id="329" r:id="rId30"/>
    <p:sldId id="326" r:id="rId31"/>
    <p:sldId id="330" r:id="rId32"/>
    <p:sldId id="331" r:id="rId33"/>
    <p:sldId id="283" r:id="rId34"/>
    <p:sldId id="312" r:id="rId35"/>
    <p:sldId id="310" r:id="rId36"/>
    <p:sldId id="321" r:id="rId37"/>
    <p:sldId id="344" r:id="rId38"/>
    <p:sldId id="345" r:id="rId39"/>
    <p:sldId id="346" r:id="rId40"/>
    <p:sldId id="347" r:id="rId41"/>
    <p:sldId id="348" r:id="rId42"/>
    <p:sldId id="332" r:id="rId43"/>
    <p:sldId id="334" r:id="rId44"/>
    <p:sldId id="307" r:id="rId45"/>
    <p:sldId id="351" r:id="rId46"/>
    <p:sldId id="352" r:id="rId47"/>
    <p:sldId id="353" r:id="rId48"/>
    <p:sldId id="354" r:id="rId49"/>
    <p:sldId id="356" r:id="rId50"/>
    <p:sldId id="357" r:id="rId51"/>
    <p:sldId id="343" r:id="rId52"/>
    <p:sldId id="358" r:id="rId53"/>
    <p:sldId id="323" r:id="rId54"/>
    <p:sldId id="289" r:id="rId5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82"/>
    <p:restoredTop sz="94635"/>
  </p:normalViewPr>
  <p:slideViewPr>
    <p:cSldViewPr snapToGrid="0" snapToObjects="1">
      <p:cViewPr varScale="1">
        <p:scale>
          <a:sx n="115" d="100"/>
          <a:sy n="115" d="100"/>
        </p:scale>
        <p:origin x="1808" y="2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a:solidFill>
                  <a:srgbClr val="000000"/>
                </a:solidFill>
              </a:rPr>
              <a:t>Kurtosis:</a:t>
            </a:r>
          </a:p>
        </c:rich>
      </c:tx>
      <c:layout>
        <c:manualLayout>
          <c:xMode val="edge"/>
          <c:yMode val="edge"/>
          <c:x val="0.25556296988300198"/>
          <c:y val="0"/>
        </c:manualLayout>
      </c:layout>
      <c:overlay val="0"/>
      <c:spPr>
        <a:noFill/>
        <a:ln w="25400">
          <a:noFill/>
        </a:ln>
      </c:spPr>
    </c:title>
    <c:autoTitleDeleted val="0"/>
    <c:plotArea>
      <c:layout>
        <c:manualLayout>
          <c:layoutTarget val="inner"/>
          <c:xMode val="edge"/>
          <c:yMode val="edge"/>
          <c:x val="0.165911005310383"/>
          <c:y val="5.3320944430778998E-2"/>
          <c:w val="0.73632396082748797"/>
          <c:h val="0.89506880872008399"/>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Sheet1!$P$111:$Z$111</c:f>
              <c:numCache>
                <c:formatCode>General</c:formatCode>
                <c:ptCount val="11"/>
                <c:pt idx="0">
                  <c:v>0.93600000000000005</c:v>
                </c:pt>
                <c:pt idx="1">
                  <c:v>0.83699999999999997</c:v>
                </c:pt>
                <c:pt idx="2">
                  <c:v>1.002</c:v>
                </c:pt>
                <c:pt idx="3">
                  <c:v>1.026</c:v>
                </c:pt>
                <c:pt idx="4">
                  <c:v>0.80200000000000005</c:v>
                </c:pt>
                <c:pt idx="5">
                  <c:v>0.72299999999999998</c:v>
                </c:pt>
                <c:pt idx="6">
                  <c:v>0.86099999999999999</c:v>
                </c:pt>
                <c:pt idx="7">
                  <c:v>0.76</c:v>
                </c:pt>
                <c:pt idx="8">
                  <c:v>0.99199999999999999</c:v>
                </c:pt>
                <c:pt idx="9">
                  <c:v>0.81100000000000005</c:v>
                </c:pt>
                <c:pt idx="10">
                  <c:v>0.9</c:v>
                </c:pt>
              </c:numCache>
            </c:numRef>
          </c:xVal>
          <c:yVal>
            <c:numRef>
              <c:f>Sheet1!$P$98:$Z$98</c:f>
              <c:numCache>
                <c:formatCode>General</c:formatCode>
                <c:ptCount val="11"/>
                <c:pt idx="0">
                  <c:v>17.5</c:v>
                </c:pt>
                <c:pt idx="1">
                  <c:v>27.5</c:v>
                </c:pt>
                <c:pt idx="2">
                  <c:v>42.5</c:v>
                </c:pt>
                <c:pt idx="3">
                  <c:v>52.5</c:v>
                </c:pt>
                <c:pt idx="4">
                  <c:v>72.5</c:v>
                </c:pt>
                <c:pt idx="5">
                  <c:v>87.5</c:v>
                </c:pt>
                <c:pt idx="6">
                  <c:v>102.5</c:v>
                </c:pt>
                <c:pt idx="7">
                  <c:v>117.5</c:v>
                </c:pt>
                <c:pt idx="8">
                  <c:v>137.5</c:v>
                </c:pt>
                <c:pt idx="9">
                  <c:v>147.5</c:v>
                </c:pt>
                <c:pt idx="10">
                  <c:v>152.5</c:v>
                </c:pt>
              </c:numCache>
            </c:numRef>
          </c:yVal>
          <c:smooth val="0"/>
          <c:extLst>
            <c:ext xmlns:c16="http://schemas.microsoft.com/office/drawing/2014/chart" uri="{C3380CC4-5D6E-409C-BE32-E72D297353CC}">
              <c16:uniqueId val="{00000000-E621-9F47-B1AD-46F3BF031B45}"/>
            </c:ext>
          </c:extLst>
        </c:ser>
        <c:dLbls>
          <c:showLegendKey val="0"/>
          <c:showVal val="0"/>
          <c:showCatName val="0"/>
          <c:showSerName val="0"/>
          <c:showPercent val="0"/>
          <c:showBubbleSize val="0"/>
        </c:dLbls>
        <c:axId val="1776653160"/>
        <c:axId val="1776656456"/>
      </c:scatterChart>
      <c:valAx>
        <c:axId val="1776653160"/>
        <c:scaling>
          <c:orientation val="minMax"/>
          <c:max val="1.1000000000000001"/>
          <c:min val="0.7"/>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776656456"/>
        <c:crosses val="autoZero"/>
        <c:crossBetween val="midCat"/>
      </c:valAx>
      <c:valAx>
        <c:axId val="1776656456"/>
        <c:scaling>
          <c:orientation val="minMax"/>
          <c:max val="160"/>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1776653160"/>
        <c:crossesAt val="-1.5"/>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a:solidFill>
                  <a:srgbClr val="000000"/>
                </a:solidFill>
              </a:rPr>
              <a:t>Skewness:</a:t>
            </a:r>
          </a:p>
        </c:rich>
      </c:tx>
      <c:layout>
        <c:manualLayout>
          <c:xMode val="edge"/>
          <c:yMode val="edge"/>
          <c:x val="0.25556312483411497"/>
          <c:y val="0"/>
        </c:manualLayout>
      </c:layout>
      <c:overlay val="0"/>
      <c:spPr>
        <a:noFill/>
        <a:ln w="25400">
          <a:noFill/>
        </a:ln>
      </c:spPr>
    </c:title>
    <c:autoTitleDeleted val="0"/>
    <c:plotArea>
      <c:layout>
        <c:manualLayout>
          <c:layoutTarget val="inner"/>
          <c:xMode val="edge"/>
          <c:yMode val="edge"/>
          <c:x val="0.16591079048079899"/>
          <c:y val="5.0442637119488203E-2"/>
          <c:w val="0.73632396082748797"/>
          <c:h val="0.89324887566871802"/>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Sheet1!$P$110:$Z$110</c:f>
              <c:numCache>
                <c:formatCode>General</c:formatCode>
                <c:ptCount val="11"/>
                <c:pt idx="0">
                  <c:v>0.28399999999999997</c:v>
                </c:pt>
                <c:pt idx="1">
                  <c:v>9.0999999999999998E-2</c:v>
                </c:pt>
                <c:pt idx="2">
                  <c:v>0.59399999999999997</c:v>
                </c:pt>
                <c:pt idx="3">
                  <c:v>0.61599999999999999</c:v>
                </c:pt>
                <c:pt idx="4">
                  <c:v>0.15</c:v>
                </c:pt>
                <c:pt idx="5">
                  <c:v>0.223</c:v>
                </c:pt>
                <c:pt idx="6">
                  <c:v>0.16900000000000001</c:v>
                </c:pt>
                <c:pt idx="7">
                  <c:v>-9.9000000000000005E-2</c:v>
                </c:pt>
                <c:pt idx="8">
                  <c:v>0.66800000000000004</c:v>
                </c:pt>
                <c:pt idx="9">
                  <c:v>0.36599999999999999</c:v>
                </c:pt>
                <c:pt idx="10">
                  <c:v>-9.1999999999999998E-2</c:v>
                </c:pt>
              </c:numCache>
            </c:numRef>
          </c:xVal>
          <c:yVal>
            <c:numRef>
              <c:f>Sheet1!$P$98:$Z$98</c:f>
              <c:numCache>
                <c:formatCode>General</c:formatCode>
                <c:ptCount val="11"/>
                <c:pt idx="0">
                  <c:v>17.5</c:v>
                </c:pt>
                <c:pt idx="1">
                  <c:v>27.5</c:v>
                </c:pt>
                <c:pt idx="2">
                  <c:v>42.5</c:v>
                </c:pt>
                <c:pt idx="3">
                  <c:v>52.5</c:v>
                </c:pt>
                <c:pt idx="4">
                  <c:v>72.5</c:v>
                </c:pt>
                <c:pt idx="5">
                  <c:v>87.5</c:v>
                </c:pt>
                <c:pt idx="6">
                  <c:v>102.5</c:v>
                </c:pt>
                <c:pt idx="7">
                  <c:v>117.5</c:v>
                </c:pt>
                <c:pt idx="8">
                  <c:v>137.5</c:v>
                </c:pt>
                <c:pt idx="9">
                  <c:v>147.5</c:v>
                </c:pt>
                <c:pt idx="10">
                  <c:v>152.5</c:v>
                </c:pt>
              </c:numCache>
            </c:numRef>
          </c:yVal>
          <c:smooth val="0"/>
          <c:extLst>
            <c:ext xmlns:c16="http://schemas.microsoft.com/office/drawing/2014/chart" uri="{C3380CC4-5D6E-409C-BE32-E72D297353CC}">
              <c16:uniqueId val="{00000000-85A1-1C49-975D-2FA777997152}"/>
            </c:ext>
          </c:extLst>
        </c:ser>
        <c:dLbls>
          <c:showLegendKey val="0"/>
          <c:showVal val="0"/>
          <c:showCatName val="0"/>
          <c:showSerName val="0"/>
          <c:showPercent val="0"/>
          <c:showBubbleSize val="0"/>
        </c:dLbls>
        <c:axId val="-2090810536"/>
        <c:axId val="-2090807240"/>
      </c:scatterChart>
      <c:valAx>
        <c:axId val="-2090810536"/>
        <c:scaling>
          <c:orientation val="minMax"/>
          <c:max val="1"/>
          <c:min val="-0.3"/>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90807240"/>
        <c:crosses val="autoZero"/>
        <c:crossBetween val="midCat"/>
      </c:valAx>
      <c:valAx>
        <c:axId val="-2090807240"/>
        <c:scaling>
          <c:orientation val="minMax"/>
          <c:max val="160"/>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2090810536"/>
        <c:crossesAt val="-1.5"/>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a:solidFill>
                  <a:srgbClr val="000000"/>
                </a:solidFill>
              </a:rPr>
              <a:t>Sorting:</a:t>
            </a:r>
          </a:p>
        </c:rich>
      </c:tx>
      <c:layout>
        <c:manualLayout>
          <c:xMode val="edge"/>
          <c:yMode val="edge"/>
          <c:x val="0.255562869094488"/>
          <c:y val="0"/>
        </c:manualLayout>
      </c:layout>
      <c:overlay val="0"/>
      <c:spPr>
        <a:noFill/>
        <a:ln w="25400">
          <a:noFill/>
        </a:ln>
      </c:spPr>
    </c:title>
    <c:autoTitleDeleted val="0"/>
    <c:plotArea>
      <c:layout>
        <c:manualLayout>
          <c:layoutTarget val="inner"/>
          <c:xMode val="edge"/>
          <c:yMode val="edge"/>
          <c:x val="8.4479221347331601E-2"/>
          <c:y val="5.3320944430778998E-2"/>
          <c:w val="0.87169444444444399"/>
          <c:h val="0.89506880872008399"/>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Sheet1!$P$107:$Z$107</c:f>
              <c:numCache>
                <c:formatCode>General</c:formatCode>
                <c:ptCount val="11"/>
                <c:pt idx="0">
                  <c:v>2.5550000000000002</c:v>
                </c:pt>
                <c:pt idx="1">
                  <c:v>2.8610000000000002</c:v>
                </c:pt>
                <c:pt idx="2">
                  <c:v>2.5539999999999998</c:v>
                </c:pt>
                <c:pt idx="3">
                  <c:v>2.5030000000000001</c:v>
                </c:pt>
                <c:pt idx="4">
                  <c:v>2.7549999999999999</c:v>
                </c:pt>
                <c:pt idx="5">
                  <c:v>2.9</c:v>
                </c:pt>
                <c:pt idx="6">
                  <c:v>2.7770000000000001</c:v>
                </c:pt>
                <c:pt idx="7">
                  <c:v>3.0590000000000002</c:v>
                </c:pt>
                <c:pt idx="8">
                  <c:v>2.573</c:v>
                </c:pt>
                <c:pt idx="9">
                  <c:v>2.778</c:v>
                </c:pt>
                <c:pt idx="10">
                  <c:v>2.806</c:v>
                </c:pt>
              </c:numCache>
            </c:numRef>
          </c:xVal>
          <c:yVal>
            <c:numRef>
              <c:f>Sheet1!$P$98:$Z$98</c:f>
              <c:numCache>
                <c:formatCode>General</c:formatCode>
                <c:ptCount val="11"/>
                <c:pt idx="0">
                  <c:v>17.5</c:v>
                </c:pt>
                <c:pt idx="1">
                  <c:v>27.5</c:v>
                </c:pt>
                <c:pt idx="2">
                  <c:v>42.5</c:v>
                </c:pt>
                <c:pt idx="3">
                  <c:v>52.5</c:v>
                </c:pt>
                <c:pt idx="4">
                  <c:v>72.5</c:v>
                </c:pt>
                <c:pt idx="5">
                  <c:v>87.5</c:v>
                </c:pt>
                <c:pt idx="6">
                  <c:v>102.5</c:v>
                </c:pt>
                <c:pt idx="7">
                  <c:v>117.5</c:v>
                </c:pt>
                <c:pt idx="8">
                  <c:v>137.5</c:v>
                </c:pt>
                <c:pt idx="9">
                  <c:v>147.5</c:v>
                </c:pt>
                <c:pt idx="10">
                  <c:v>152.5</c:v>
                </c:pt>
              </c:numCache>
            </c:numRef>
          </c:yVal>
          <c:smooth val="0"/>
          <c:extLst>
            <c:ext xmlns:c16="http://schemas.microsoft.com/office/drawing/2014/chart" uri="{C3380CC4-5D6E-409C-BE32-E72D297353CC}">
              <c16:uniqueId val="{00000000-5FDE-724D-8668-7D73531CEC6A}"/>
            </c:ext>
          </c:extLst>
        </c:ser>
        <c:dLbls>
          <c:showLegendKey val="0"/>
          <c:showVal val="0"/>
          <c:showCatName val="0"/>
          <c:showSerName val="0"/>
          <c:showPercent val="0"/>
          <c:showBubbleSize val="0"/>
        </c:dLbls>
        <c:axId val="-2013239800"/>
        <c:axId val="-2090607528"/>
      </c:scatterChart>
      <c:valAx>
        <c:axId val="-2013239800"/>
        <c:scaling>
          <c:orientation val="minMax"/>
          <c:max val="4"/>
          <c:min val="2"/>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90607528"/>
        <c:crosses val="autoZero"/>
        <c:crossBetween val="midCat"/>
      </c:valAx>
      <c:valAx>
        <c:axId val="-2090607528"/>
        <c:scaling>
          <c:orientation val="minMax"/>
          <c:max val="160"/>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2013239800"/>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dirty="0"/>
              <a:t>Mean (phi):</a:t>
            </a:r>
          </a:p>
        </c:rich>
      </c:tx>
      <c:layout>
        <c:manualLayout>
          <c:xMode val="edge"/>
          <c:yMode val="edge"/>
          <c:x val="0.25556308368430702"/>
          <c:y val="0"/>
        </c:manualLayout>
      </c:layout>
      <c:overlay val="0"/>
      <c:spPr>
        <a:noFill/>
        <a:ln w="25400">
          <a:noFill/>
        </a:ln>
      </c:spPr>
    </c:title>
    <c:autoTitleDeleted val="0"/>
    <c:plotArea>
      <c:layout>
        <c:manualLayout>
          <c:layoutTarget val="inner"/>
          <c:xMode val="edge"/>
          <c:yMode val="edge"/>
          <c:x val="8.4479221347331601E-2"/>
          <c:y val="5.6539828686924601E-2"/>
          <c:w val="0.87169444444444399"/>
          <c:h val="0.89184992446393796"/>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Sheet1!$P$100:$Z$100</c:f>
              <c:numCache>
                <c:formatCode>General</c:formatCode>
                <c:ptCount val="11"/>
                <c:pt idx="0">
                  <c:v>5.2389999999999999</c:v>
                </c:pt>
                <c:pt idx="1">
                  <c:v>5.2990000000000004</c:v>
                </c:pt>
                <c:pt idx="2">
                  <c:v>3.5510000000000002</c:v>
                </c:pt>
                <c:pt idx="3">
                  <c:v>3.347</c:v>
                </c:pt>
                <c:pt idx="4">
                  <c:v>5.1669999999999936</c:v>
                </c:pt>
                <c:pt idx="5">
                  <c:v>4.9770000000000003</c:v>
                </c:pt>
                <c:pt idx="6">
                  <c:v>5.1529999999999996</c:v>
                </c:pt>
                <c:pt idx="7">
                  <c:v>5.6719999999999997</c:v>
                </c:pt>
                <c:pt idx="8">
                  <c:v>3.1349999999999998</c:v>
                </c:pt>
                <c:pt idx="9">
                  <c:v>4.2510000000000003</c:v>
                </c:pt>
                <c:pt idx="10">
                  <c:v>6.0669999999999966</c:v>
                </c:pt>
              </c:numCache>
            </c:numRef>
          </c:xVal>
          <c:yVal>
            <c:numRef>
              <c:f>Sheet1!$P$98:$Z$98</c:f>
              <c:numCache>
                <c:formatCode>General</c:formatCode>
                <c:ptCount val="11"/>
                <c:pt idx="0">
                  <c:v>17.5</c:v>
                </c:pt>
                <c:pt idx="1">
                  <c:v>27.5</c:v>
                </c:pt>
                <c:pt idx="2">
                  <c:v>42.5</c:v>
                </c:pt>
                <c:pt idx="3">
                  <c:v>52.5</c:v>
                </c:pt>
                <c:pt idx="4">
                  <c:v>72.5</c:v>
                </c:pt>
                <c:pt idx="5">
                  <c:v>87.5</c:v>
                </c:pt>
                <c:pt idx="6">
                  <c:v>102.5</c:v>
                </c:pt>
                <c:pt idx="7">
                  <c:v>117.5</c:v>
                </c:pt>
                <c:pt idx="8">
                  <c:v>137.5</c:v>
                </c:pt>
                <c:pt idx="9">
                  <c:v>147.5</c:v>
                </c:pt>
                <c:pt idx="10">
                  <c:v>152.5</c:v>
                </c:pt>
              </c:numCache>
            </c:numRef>
          </c:yVal>
          <c:smooth val="0"/>
          <c:extLst>
            <c:ext xmlns:c16="http://schemas.microsoft.com/office/drawing/2014/chart" uri="{C3380CC4-5D6E-409C-BE32-E72D297353CC}">
              <c16:uniqueId val="{00000000-5F3F-F041-AE0D-C8496044A8CA}"/>
            </c:ext>
          </c:extLst>
        </c:ser>
        <c:dLbls>
          <c:showLegendKey val="0"/>
          <c:showVal val="0"/>
          <c:showCatName val="0"/>
          <c:showSerName val="0"/>
          <c:showPercent val="0"/>
          <c:showBubbleSize val="0"/>
        </c:dLbls>
        <c:axId val="-2012236040"/>
        <c:axId val="-2090516840"/>
      </c:scatterChart>
      <c:valAx>
        <c:axId val="-2012236040"/>
        <c:scaling>
          <c:orientation val="minMax"/>
          <c:max val="8"/>
          <c:min val="2"/>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90516840"/>
        <c:crosses val="autoZero"/>
        <c:crossBetween val="midCat"/>
      </c:valAx>
      <c:valAx>
        <c:axId val="-2090516840"/>
        <c:scaling>
          <c:orientation val="minMax"/>
          <c:max val="160"/>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solidFill>
                  <a:srgbClr val="000000"/>
                </a:solidFill>
              </a:defRPr>
            </a:pPr>
            <a:endParaRPr lang="en-US"/>
          </a:p>
        </c:txPr>
        <c:crossAx val="-2012236040"/>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sz="1600" dirty="0">
                <a:solidFill>
                  <a:srgbClr val="000000"/>
                </a:solidFill>
              </a:rPr>
              <a:t>Kurtosis:</a:t>
            </a:r>
          </a:p>
        </c:rich>
      </c:tx>
      <c:layout>
        <c:manualLayout>
          <c:xMode val="edge"/>
          <c:yMode val="edge"/>
          <c:x val="0.25556341474264899"/>
          <c:y val="0"/>
        </c:manualLayout>
      </c:layout>
      <c:overlay val="0"/>
      <c:spPr>
        <a:noFill/>
        <a:ln w="25400">
          <a:noFill/>
        </a:ln>
      </c:spPr>
    </c:title>
    <c:autoTitleDeleted val="0"/>
    <c:plotArea>
      <c:layout>
        <c:manualLayout>
          <c:layoutTarget val="inner"/>
          <c:xMode val="edge"/>
          <c:yMode val="edge"/>
          <c:x val="0.165911005310383"/>
          <c:y val="4.0445414620202201E-2"/>
          <c:w val="0.73632396082748797"/>
          <c:h val="0.90794431017904897"/>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Sheet1!$B$111:$O$111</c:f>
              <c:numCache>
                <c:formatCode>General</c:formatCode>
                <c:ptCount val="14"/>
                <c:pt idx="0">
                  <c:v>5.7111000000000001</c:v>
                </c:pt>
                <c:pt idx="1">
                  <c:v>4.4642200000000001</c:v>
                </c:pt>
                <c:pt idx="2">
                  <c:v>4.2471199999999998</c:v>
                </c:pt>
                <c:pt idx="3">
                  <c:v>4.3664699999999996</c:v>
                </c:pt>
                <c:pt idx="5">
                  <c:v>2.6391399999999998</c:v>
                </c:pt>
                <c:pt idx="6">
                  <c:v>4.6055599999999997</c:v>
                </c:pt>
                <c:pt idx="7">
                  <c:v>0.92600000000000005</c:v>
                </c:pt>
                <c:pt idx="8">
                  <c:v>9.3119300000000003</c:v>
                </c:pt>
                <c:pt idx="9">
                  <c:v>5.5903200000000002</c:v>
                </c:pt>
                <c:pt idx="10">
                  <c:v>1.153</c:v>
                </c:pt>
                <c:pt idx="11">
                  <c:v>14.1297</c:v>
                </c:pt>
                <c:pt idx="12">
                  <c:v>2.1219999999999999</c:v>
                </c:pt>
                <c:pt idx="13">
                  <c:v>0.97599999999999998</c:v>
                </c:pt>
              </c:numCache>
            </c:numRef>
          </c:xVal>
          <c:yVal>
            <c:numRef>
              <c:f>Sheet1!$B$96:$O$96</c:f>
              <c:numCache>
                <c:formatCode>General</c:formatCode>
                <c:ptCount val="14"/>
                <c:pt idx="0">
                  <c:v>1</c:v>
                </c:pt>
                <c:pt idx="1">
                  <c:v>4</c:v>
                </c:pt>
                <c:pt idx="2">
                  <c:v>7</c:v>
                </c:pt>
                <c:pt idx="3">
                  <c:v>10</c:v>
                </c:pt>
                <c:pt idx="5">
                  <c:v>14</c:v>
                </c:pt>
                <c:pt idx="6">
                  <c:v>17</c:v>
                </c:pt>
                <c:pt idx="7">
                  <c:v>21</c:v>
                </c:pt>
                <c:pt idx="8">
                  <c:v>24</c:v>
                </c:pt>
                <c:pt idx="9">
                  <c:v>27</c:v>
                </c:pt>
                <c:pt idx="10">
                  <c:v>30</c:v>
                </c:pt>
                <c:pt idx="11">
                  <c:v>39</c:v>
                </c:pt>
                <c:pt idx="12">
                  <c:v>42</c:v>
                </c:pt>
                <c:pt idx="13">
                  <c:v>43</c:v>
                </c:pt>
              </c:numCache>
            </c:numRef>
          </c:yVal>
          <c:smooth val="0"/>
          <c:extLst>
            <c:ext xmlns:c16="http://schemas.microsoft.com/office/drawing/2014/chart" uri="{C3380CC4-5D6E-409C-BE32-E72D297353CC}">
              <c16:uniqueId val="{00000000-303A-B344-976D-8B1E3DE67B05}"/>
            </c:ext>
          </c:extLst>
        </c:ser>
        <c:dLbls>
          <c:showLegendKey val="0"/>
          <c:showVal val="0"/>
          <c:showCatName val="0"/>
          <c:showSerName val="0"/>
          <c:showPercent val="0"/>
          <c:showBubbleSize val="0"/>
        </c:dLbls>
        <c:axId val="1776727176"/>
        <c:axId val="1776730536"/>
      </c:scatterChart>
      <c:valAx>
        <c:axId val="1776727176"/>
        <c:scaling>
          <c:orientation val="minMax"/>
          <c:max val="14.5"/>
          <c:min val="-0.5"/>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776730536"/>
        <c:crosses val="autoZero"/>
        <c:crossBetween val="midCat"/>
      </c:valAx>
      <c:valAx>
        <c:axId val="1776730536"/>
        <c:scaling>
          <c:orientation val="minMax"/>
          <c:max val="44"/>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1776727176"/>
        <c:crossesAt val="-1.5"/>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solidFill>
                  <a:srgbClr val="000000"/>
                </a:solidFill>
              </a:defRPr>
            </a:pPr>
            <a:r>
              <a:rPr lang="en-US" sz="1600" dirty="0">
                <a:solidFill>
                  <a:srgbClr val="000000"/>
                </a:solidFill>
              </a:rPr>
              <a:t>Skewness:</a:t>
            </a:r>
          </a:p>
        </c:rich>
      </c:tx>
      <c:layout>
        <c:manualLayout>
          <c:xMode val="edge"/>
          <c:yMode val="edge"/>
          <c:x val="0.25556314114307799"/>
          <c:y val="0"/>
        </c:manualLayout>
      </c:layout>
      <c:overlay val="0"/>
      <c:spPr>
        <a:noFill/>
        <a:ln w="25400">
          <a:noFill/>
        </a:ln>
      </c:spPr>
    </c:title>
    <c:autoTitleDeleted val="0"/>
    <c:plotArea>
      <c:layout>
        <c:manualLayout>
          <c:layoutTarget val="inner"/>
          <c:xMode val="edge"/>
          <c:yMode val="edge"/>
          <c:x val="0.165911005310383"/>
          <c:y val="4.0445414620202201E-2"/>
          <c:w val="0.73632396082748797"/>
          <c:h val="0.90794431017904897"/>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Sheet1!$B$110:$O$110</c:f>
              <c:numCache>
                <c:formatCode>General</c:formatCode>
                <c:ptCount val="14"/>
                <c:pt idx="0">
                  <c:v>2.2122700000000002</c:v>
                </c:pt>
                <c:pt idx="1">
                  <c:v>2.01824</c:v>
                </c:pt>
                <c:pt idx="2">
                  <c:v>1.9142300000000001</c:v>
                </c:pt>
                <c:pt idx="3">
                  <c:v>1.78694</c:v>
                </c:pt>
                <c:pt idx="5">
                  <c:v>1.6404000000000001</c:v>
                </c:pt>
                <c:pt idx="6">
                  <c:v>1.89883</c:v>
                </c:pt>
                <c:pt idx="7">
                  <c:v>-7.6999999999999999E-2</c:v>
                </c:pt>
                <c:pt idx="8">
                  <c:v>2.5159600000000002</c:v>
                </c:pt>
                <c:pt idx="9">
                  <c:v>2.2099500000000001</c:v>
                </c:pt>
                <c:pt idx="10">
                  <c:v>-2.5000000000000001E-2</c:v>
                </c:pt>
                <c:pt idx="11">
                  <c:v>2.86972</c:v>
                </c:pt>
                <c:pt idx="12">
                  <c:v>0.67800000000000005</c:v>
                </c:pt>
                <c:pt idx="13">
                  <c:v>-2.7E-2</c:v>
                </c:pt>
              </c:numCache>
            </c:numRef>
          </c:xVal>
          <c:yVal>
            <c:numRef>
              <c:f>Sheet1!$B$96:$O$96</c:f>
              <c:numCache>
                <c:formatCode>General</c:formatCode>
                <c:ptCount val="14"/>
                <c:pt idx="0">
                  <c:v>1</c:v>
                </c:pt>
                <c:pt idx="1">
                  <c:v>4</c:v>
                </c:pt>
                <c:pt idx="2">
                  <c:v>7</c:v>
                </c:pt>
                <c:pt idx="3">
                  <c:v>10</c:v>
                </c:pt>
                <c:pt idx="5">
                  <c:v>14</c:v>
                </c:pt>
                <c:pt idx="6">
                  <c:v>17</c:v>
                </c:pt>
                <c:pt idx="7">
                  <c:v>21</c:v>
                </c:pt>
                <c:pt idx="8">
                  <c:v>24</c:v>
                </c:pt>
                <c:pt idx="9">
                  <c:v>27</c:v>
                </c:pt>
                <c:pt idx="10">
                  <c:v>30</c:v>
                </c:pt>
                <c:pt idx="11">
                  <c:v>39</c:v>
                </c:pt>
                <c:pt idx="12">
                  <c:v>42</c:v>
                </c:pt>
                <c:pt idx="13">
                  <c:v>43</c:v>
                </c:pt>
              </c:numCache>
            </c:numRef>
          </c:yVal>
          <c:smooth val="0"/>
          <c:extLst>
            <c:ext xmlns:c16="http://schemas.microsoft.com/office/drawing/2014/chart" uri="{C3380CC4-5D6E-409C-BE32-E72D297353CC}">
              <c16:uniqueId val="{00000000-2E90-BF46-97D6-AF86FD3695FF}"/>
            </c:ext>
          </c:extLst>
        </c:ser>
        <c:dLbls>
          <c:showLegendKey val="0"/>
          <c:showVal val="0"/>
          <c:showCatName val="0"/>
          <c:showSerName val="0"/>
          <c:showPercent val="0"/>
          <c:showBubbleSize val="0"/>
        </c:dLbls>
        <c:axId val="-2090888152"/>
        <c:axId val="-2091597144"/>
      </c:scatterChart>
      <c:valAx>
        <c:axId val="-2090888152"/>
        <c:scaling>
          <c:orientation val="minMax"/>
          <c:max val="3.5"/>
          <c:min val="-1.5"/>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91597144"/>
        <c:crosses val="autoZero"/>
        <c:crossBetween val="midCat"/>
      </c:valAx>
      <c:valAx>
        <c:axId val="-2091597144"/>
        <c:scaling>
          <c:orientation val="minMax"/>
          <c:max val="44"/>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2090888152"/>
        <c:crossesAt val="-1.5"/>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sz="1600" dirty="0">
                <a:solidFill>
                  <a:srgbClr val="000000"/>
                </a:solidFill>
              </a:rPr>
              <a:t>Sorting:</a:t>
            </a:r>
          </a:p>
        </c:rich>
      </c:tx>
      <c:layout>
        <c:manualLayout>
          <c:xMode val="edge"/>
          <c:yMode val="edge"/>
          <c:x val="0.239127114980937"/>
          <c:y val="0"/>
        </c:manualLayout>
      </c:layout>
      <c:overlay val="0"/>
      <c:spPr>
        <a:noFill/>
        <a:ln w="25400">
          <a:noFill/>
        </a:ln>
      </c:spPr>
    </c:title>
    <c:autoTitleDeleted val="0"/>
    <c:plotArea>
      <c:layout>
        <c:manualLayout>
          <c:layoutTarget val="inner"/>
          <c:xMode val="edge"/>
          <c:yMode val="edge"/>
          <c:x val="8.4479221347331601E-2"/>
          <c:y val="4.04453658408978E-2"/>
          <c:w val="0.87169444444444399"/>
          <c:h val="0.90794431017904897"/>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Sheet1!$B$107:$O$107</c:f>
              <c:numCache>
                <c:formatCode>General</c:formatCode>
                <c:ptCount val="14"/>
                <c:pt idx="0">
                  <c:v>7.5682099999999997</c:v>
                </c:pt>
                <c:pt idx="1">
                  <c:v>5.6703599999999996</c:v>
                </c:pt>
                <c:pt idx="2">
                  <c:v>5.7455600000000002</c:v>
                </c:pt>
                <c:pt idx="3">
                  <c:v>8.9361300000000004</c:v>
                </c:pt>
                <c:pt idx="5">
                  <c:v>8.5649500000000014</c:v>
                </c:pt>
                <c:pt idx="6">
                  <c:v>6.9651699999999996</c:v>
                </c:pt>
                <c:pt idx="7">
                  <c:v>2.1539999999999999</c:v>
                </c:pt>
                <c:pt idx="8">
                  <c:v>4.25631</c:v>
                </c:pt>
                <c:pt idx="9">
                  <c:v>6.7040799999999976</c:v>
                </c:pt>
                <c:pt idx="10">
                  <c:v>2.4220000000000002</c:v>
                </c:pt>
                <c:pt idx="11">
                  <c:v>6.062919999999969</c:v>
                </c:pt>
                <c:pt idx="12">
                  <c:v>2.2759999999999998</c:v>
                </c:pt>
                <c:pt idx="13">
                  <c:v>2.6349999999999998</c:v>
                </c:pt>
              </c:numCache>
            </c:numRef>
          </c:xVal>
          <c:yVal>
            <c:numRef>
              <c:f>Sheet1!$B$96:$O$96</c:f>
              <c:numCache>
                <c:formatCode>General</c:formatCode>
                <c:ptCount val="14"/>
                <c:pt idx="0">
                  <c:v>1</c:v>
                </c:pt>
                <c:pt idx="1">
                  <c:v>4</c:v>
                </c:pt>
                <c:pt idx="2">
                  <c:v>7</c:v>
                </c:pt>
                <c:pt idx="3">
                  <c:v>10</c:v>
                </c:pt>
                <c:pt idx="5">
                  <c:v>14</c:v>
                </c:pt>
                <c:pt idx="6">
                  <c:v>17</c:v>
                </c:pt>
                <c:pt idx="7">
                  <c:v>21</c:v>
                </c:pt>
                <c:pt idx="8">
                  <c:v>24</c:v>
                </c:pt>
                <c:pt idx="9">
                  <c:v>27</c:v>
                </c:pt>
                <c:pt idx="10">
                  <c:v>30</c:v>
                </c:pt>
                <c:pt idx="11">
                  <c:v>39</c:v>
                </c:pt>
                <c:pt idx="12">
                  <c:v>42</c:v>
                </c:pt>
                <c:pt idx="13">
                  <c:v>43</c:v>
                </c:pt>
              </c:numCache>
            </c:numRef>
          </c:yVal>
          <c:smooth val="0"/>
          <c:extLst>
            <c:ext xmlns:c16="http://schemas.microsoft.com/office/drawing/2014/chart" uri="{C3380CC4-5D6E-409C-BE32-E72D297353CC}">
              <c16:uniqueId val="{00000000-8DA3-934F-922E-D86E22EFD162}"/>
            </c:ext>
          </c:extLst>
        </c:ser>
        <c:dLbls>
          <c:showLegendKey val="0"/>
          <c:showVal val="0"/>
          <c:showCatName val="0"/>
          <c:showSerName val="0"/>
          <c:showPercent val="0"/>
          <c:showBubbleSize val="0"/>
        </c:dLbls>
        <c:axId val="1776772120"/>
        <c:axId val="1776775480"/>
      </c:scatterChart>
      <c:valAx>
        <c:axId val="1776772120"/>
        <c:scaling>
          <c:orientation val="minMax"/>
          <c:max val="12"/>
          <c:min val="2"/>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776775480"/>
        <c:crosses val="autoZero"/>
        <c:crossBetween val="midCat"/>
      </c:valAx>
      <c:valAx>
        <c:axId val="1776775480"/>
        <c:scaling>
          <c:orientation val="minMax"/>
          <c:max val="44"/>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1776772120"/>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sz="1600" dirty="0"/>
              <a:t>Mean (phi):</a:t>
            </a:r>
          </a:p>
        </c:rich>
      </c:tx>
      <c:layout>
        <c:manualLayout>
          <c:xMode val="edge"/>
          <c:yMode val="edge"/>
          <c:x val="0.25556308368430702"/>
          <c:y val="0"/>
        </c:manualLayout>
      </c:layout>
      <c:overlay val="0"/>
      <c:spPr>
        <a:noFill/>
        <a:ln w="25400">
          <a:noFill/>
        </a:ln>
      </c:spPr>
    </c:title>
    <c:autoTitleDeleted val="0"/>
    <c:plotArea>
      <c:layout>
        <c:manualLayout>
          <c:layoutTarget val="inner"/>
          <c:xMode val="edge"/>
          <c:yMode val="edge"/>
          <c:x val="8.4479221347331601E-2"/>
          <c:y val="4.04453658408978E-2"/>
          <c:w val="0.87169444444444399"/>
          <c:h val="0.90794431017904897"/>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dLbl>
              <c:idx val="13"/>
              <c:layout>
                <c:manualLayout>
                  <c:x val="-2.4409651614688801E-2"/>
                  <c:y val="1.2746451354754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E0-CA47-B73C-DCC2E5B4FF32}"/>
                </c:ext>
              </c:extLst>
            </c:dLbl>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Sheet1!$B$100:$O$100</c:f>
              <c:numCache>
                <c:formatCode>General</c:formatCode>
                <c:ptCount val="14"/>
                <c:pt idx="0">
                  <c:v>8.2565799999999996</c:v>
                </c:pt>
                <c:pt idx="1">
                  <c:v>7.1576299999999966</c:v>
                </c:pt>
                <c:pt idx="2">
                  <c:v>7.52156</c:v>
                </c:pt>
                <c:pt idx="3">
                  <c:v>10.8066</c:v>
                </c:pt>
                <c:pt idx="5">
                  <c:v>9.7439999999999962</c:v>
                </c:pt>
                <c:pt idx="6">
                  <c:v>9.0468699999999984</c:v>
                </c:pt>
                <c:pt idx="7">
                  <c:v>7.1050000000000004</c:v>
                </c:pt>
                <c:pt idx="8">
                  <c:v>6.2454799999999997</c:v>
                </c:pt>
                <c:pt idx="9">
                  <c:v>8.0593500000000002</c:v>
                </c:pt>
                <c:pt idx="10">
                  <c:v>6.7080000000000002</c:v>
                </c:pt>
                <c:pt idx="11">
                  <c:v>7.7151699999999996</c:v>
                </c:pt>
                <c:pt idx="12">
                  <c:v>3.06</c:v>
                </c:pt>
                <c:pt idx="13">
                  <c:v>6.2910000000000004</c:v>
                </c:pt>
              </c:numCache>
            </c:numRef>
          </c:xVal>
          <c:yVal>
            <c:numRef>
              <c:f>Sheet1!$B$96:$O$96</c:f>
              <c:numCache>
                <c:formatCode>General</c:formatCode>
                <c:ptCount val="14"/>
                <c:pt idx="0">
                  <c:v>1</c:v>
                </c:pt>
                <c:pt idx="1">
                  <c:v>4</c:v>
                </c:pt>
                <c:pt idx="2">
                  <c:v>7</c:v>
                </c:pt>
                <c:pt idx="3">
                  <c:v>10</c:v>
                </c:pt>
                <c:pt idx="5">
                  <c:v>14</c:v>
                </c:pt>
                <c:pt idx="6">
                  <c:v>17</c:v>
                </c:pt>
                <c:pt idx="7">
                  <c:v>21</c:v>
                </c:pt>
                <c:pt idx="8">
                  <c:v>24</c:v>
                </c:pt>
                <c:pt idx="9">
                  <c:v>27</c:v>
                </c:pt>
                <c:pt idx="10">
                  <c:v>30</c:v>
                </c:pt>
                <c:pt idx="11">
                  <c:v>39</c:v>
                </c:pt>
                <c:pt idx="12">
                  <c:v>42</c:v>
                </c:pt>
                <c:pt idx="13">
                  <c:v>43</c:v>
                </c:pt>
              </c:numCache>
            </c:numRef>
          </c:yVal>
          <c:smooth val="0"/>
          <c:extLst>
            <c:ext xmlns:c16="http://schemas.microsoft.com/office/drawing/2014/chart" uri="{C3380CC4-5D6E-409C-BE32-E72D297353CC}">
              <c16:uniqueId val="{00000001-87E0-CA47-B73C-DCC2E5B4FF32}"/>
            </c:ext>
          </c:extLst>
        </c:ser>
        <c:dLbls>
          <c:showLegendKey val="0"/>
          <c:showVal val="0"/>
          <c:showCatName val="0"/>
          <c:showSerName val="0"/>
          <c:showPercent val="0"/>
          <c:showBubbleSize val="0"/>
        </c:dLbls>
        <c:axId val="-2090175112"/>
        <c:axId val="-2091194792"/>
      </c:scatterChart>
      <c:valAx>
        <c:axId val="-2090175112"/>
        <c:scaling>
          <c:orientation val="minMax"/>
          <c:max val="12"/>
          <c:min val="2"/>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91194792"/>
        <c:crosses val="autoZero"/>
        <c:crossBetween val="midCat"/>
      </c:valAx>
      <c:valAx>
        <c:axId val="-2091194792"/>
        <c:scaling>
          <c:orientation val="minMax"/>
          <c:max val="44"/>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solidFill>
                  <a:srgbClr val="000000"/>
                </a:solidFill>
              </a:defRPr>
            </a:pPr>
            <a:endParaRPr lang="en-US"/>
          </a:p>
        </c:txPr>
        <c:crossAx val="-2090175112"/>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203005308182"/>
          <c:y val="4.4155994504026498E-2"/>
          <c:w val="0.84397074220911905"/>
          <c:h val="0.78517254884050403"/>
        </c:manualLayout>
      </c:layout>
      <c:scatterChart>
        <c:scatterStyle val="lineMarker"/>
        <c:varyColors val="0"/>
        <c:ser>
          <c:idx val="0"/>
          <c:order val="0"/>
          <c:tx>
            <c:v>Mean (x-axis) vs Sorting (y-axis)</c:v>
          </c:tx>
          <c:spPr>
            <a:ln w="28575">
              <a:noFill/>
            </a:ln>
          </c:spPr>
          <c:marker>
            <c:spPr>
              <a:solidFill>
                <a:srgbClr val="4F81BD"/>
              </a:solidFill>
              <a:ln>
                <a:solidFill>
                  <a:srgbClr val="666699"/>
                </a:solidFill>
                <a:prstDash val="solid"/>
              </a:ln>
            </c:spPr>
          </c:marker>
          <c:dPt>
            <c:idx val="1"/>
            <c:marker>
              <c:spPr>
                <a:solidFill>
                  <a:srgbClr val="FF0000"/>
                </a:solidFill>
                <a:ln>
                  <a:solidFill>
                    <a:srgbClr val="666699"/>
                  </a:solidFill>
                  <a:prstDash val="solid"/>
                </a:ln>
              </c:spPr>
            </c:marker>
            <c:bubble3D val="0"/>
            <c:extLst>
              <c:ext xmlns:c16="http://schemas.microsoft.com/office/drawing/2014/chart" uri="{C3380CC4-5D6E-409C-BE32-E72D297353CC}">
                <c16:uniqueId val="{00000000-F932-7D45-9ED1-CF7215B2C865}"/>
              </c:ext>
            </c:extLst>
          </c:dPt>
          <c:dPt>
            <c:idx val="5"/>
            <c:marker>
              <c:spPr>
                <a:solidFill>
                  <a:srgbClr val="FF0000"/>
                </a:solidFill>
                <a:ln>
                  <a:solidFill>
                    <a:srgbClr val="666699"/>
                  </a:solidFill>
                  <a:prstDash val="solid"/>
                </a:ln>
              </c:spPr>
            </c:marker>
            <c:bubble3D val="0"/>
            <c:extLst>
              <c:ext xmlns:c16="http://schemas.microsoft.com/office/drawing/2014/chart" uri="{C3380CC4-5D6E-409C-BE32-E72D297353CC}">
                <c16:uniqueId val="{00000001-F932-7D45-9ED1-CF7215B2C865}"/>
              </c:ext>
            </c:extLst>
          </c:dPt>
          <c:dPt>
            <c:idx val="6"/>
            <c:marker>
              <c:spPr>
                <a:solidFill>
                  <a:srgbClr val="FF0000"/>
                </a:solidFill>
                <a:ln>
                  <a:solidFill>
                    <a:srgbClr val="666699"/>
                  </a:solidFill>
                  <a:prstDash val="solid"/>
                </a:ln>
              </c:spPr>
            </c:marker>
            <c:bubble3D val="0"/>
            <c:extLst>
              <c:ext xmlns:c16="http://schemas.microsoft.com/office/drawing/2014/chart" uri="{C3380CC4-5D6E-409C-BE32-E72D297353CC}">
                <c16:uniqueId val="{00000002-F932-7D45-9ED1-CF7215B2C865}"/>
              </c:ext>
            </c:extLst>
          </c:dPt>
          <c:dPt>
            <c:idx val="9"/>
            <c:marker>
              <c:spPr>
                <a:solidFill>
                  <a:srgbClr val="FF0000"/>
                </a:solidFill>
                <a:ln>
                  <a:solidFill>
                    <a:srgbClr val="666699"/>
                  </a:solidFill>
                  <a:prstDash val="solid"/>
                </a:ln>
              </c:spPr>
            </c:marker>
            <c:bubble3D val="0"/>
            <c:extLst>
              <c:ext xmlns:c16="http://schemas.microsoft.com/office/drawing/2014/chart" uri="{C3380CC4-5D6E-409C-BE32-E72D297353CC}">
                <c16:uniqueId val="{00000003-F932-7D45-9ED1-CF7215B2C865}"/>
              </c:ext>
            </c:extLst>
          </c:dPt>
          <c:dPt>
            <c:idx val="10"/>
            <c:marker>
              <c:spPr>
                <a:solidFill>
                  <a:srgbClr val="FF0000"/>
                </a:solidFill>
                <a:ln>
                  <a:solidFill>
                    <a:srgbClr val="666699"/>
                  </a:solidFill>
                  <a:prstDash val="solid"/>
                </a:ln>
              </c:spPr>
            </c:marker>
            <c:bubble3D val="0"/>
            <c:extLst>
              <c:ext xmlns:c16="http://schemas.microsoft.com/office/drawing/2014/chart" uri="{C3380CC4-5D6E-409C-BE32-E72D297353CC}">
                <c16:uniqueId val="{00000004-F932-7D45-9ED1-CF7215B2C865}"/>
              </c:ext>
            </c:extLst>
          </c:dPt>
          <c:dPt>
            <c:idx val="11"/>
            <c:marker>
              <c:spPr>
                <a:solidFill>
                  <a:srgbClr val="FF0000"/>
                </a:solidFill>
                <a:ln>
                  <a:solidFill>
                    <a:srgbClr val="666699"/>
                  </a:solidFill>
                  <a:prstDash val="solid"/>
                </a:ln>
              </c:spPr>
            </c:marker>
            <c:bubble3D val="0"/>
            <c:extLst>
              <c:ext xmlns:c16="http://schemas.microsoft.com/office/drawing/2014/chart" uri="{C3380CC4-5D6E-409C-BE32-E72D297353CC}">
                <c16:uniqueId val="{00000005-F932-7D45-9ED1-CF7215B2C865}"/>
              </c:ext>
            </c:extLst>
          </c:dPt>
          <c:dLbls>
            <c:dLbl>
              <c:idx val="0"/>
              <c:tx>
                <c:rich>
                  <a:bodyPr/>
                  <a:lstStyle/>
                  <a:p>
                    <a:r>
                      <a:rPr lang="en-US" dirty="0"/>
                      <a:t>1</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932-7D45-9ED1-CF7215B2C865}"/>
                </c:ext>
              </c:extLst>
            </c:dLbl>
            <c:dLbl>
              <c:idx val="1"/>
              <c:tx>
                <c:rich>
                  <a:bodyPr/>
                  <a:lstStyle/>
                  <a:p>
                    <a:r>
                      <a:rPr lang="en-US" dirty="0"/>
                      <a:t>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32-7D45-9ED1-CF7215B2C865}"/>
                </c:ext>
              </c:extLst>
            </c:dLbl>
            <c:dLbl>
              <c:idx val="2"/>
              <c:tx>
                <c:rich>
                  <a:bodyPr/>
                  <a:lstStyle/>
                  <a:p>
                    <a:r>
                      <a:rPr lang="en-US" dirty="0"/>
                      <a:t>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932-7D45-9ED1-CF7215B2C865}"/>
                </c:ext>
              </c:extLst>
            </c:dLbl>
            <c:dLbl>
              <c:idx val="3"/>
              <c:tx>
                <c:rich>
                  <a:bodyPr/>
                  <a:lstStyle/>
                  <a:p>
                    <a:r>
                      <a:rPr lang="en-US">
                        <a:solidFill>
                          <a:srgbClr val="000000"/>
                        </a:solidFill>
                      </a:rPr>
                      <a:t>10</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932-7D45-9ED1-CF7215B2C865}"/>
                </c:ext>
              </c:extLst>
            </c:dLbl>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932-7D45-9ED1-CF7215B2C865}"/>
                </c:ext>
              </c:extLst>
            </c:dLbl>
            <c:dLbl>
              <c:idx val="5"/>
              <c:tx>
                <c:rich>
                  <a:bodyPr/>
                  <a:lstStyle/>
                  <a:p>
                    <a:r>
                      <a:rPr lang="en-US" dirty="0"/>
                      <a:t>14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932-7D45-9ED1-CF7215B2C865}"/>
                </c:ext>
              </c:extLst>
            </c:dLbl>
            <c:dLbl>
              <c:idx val="6"/>
              <c:tx>
                <c:rich>
                  <a:bodyPr/>
                  <a:lstStyle/>
                  <a:p>
                    <a:r>
                      <a:rPr lang="en-US" dirty="0"/>
                      <a:t>17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932-7D45-9ED1-CF7215B2C865}"/>
                </c:ext>
              </c:extLst>
            </c:dLbl>
            <c:dLbl>
              <c:idx val="7"/>
              <c:tx>
                <c:rich>
                  <a:bodyPr/>
                  <a:lstStyle/>
                  <a:p>
                    <a:r>
                      <a:rPr lang="en-US" dirty="0">
                        <a:solidFill>
                          <a:srgbClr val="000000"/>
                        </a:solidFill>
                      </a:rPr>
                      <a:t>21</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932-7D45-9ED1-CF7215B2C865}"/>
                </c:ext>
              </c:extLst>
            </c:dLbl>
            <c:dLbl>
              <c:idx val="8"/>
              <c:tx>
                <c:rich>
                  <a:bodyPr/>
                  <a:lstStyle/>
                  <a:p>
                    <a:r>
                      <a:rPr lang="en-US" dirty="0"/>
                      <a:t>24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932-7D45-9ED1-CF7215B2C865}"/>
                </c:ext>
              </c:extLst>
            </c:dLbl>
            <c:dLbl>
              <c:idx val="9"/>
              <c:tx>
                <c:rich>
                  <a:bodyPr/>
                  <a:lstStyle/>
                  <a:p>
                    <a:r>
                      <a:rPr lang="en-US" dirty="0"/>
                      <a:t>27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32-7D45-9ED1-CF7215B2C865}"/>
                </c:ext>
              </c:extLst>
            </c:dLbl>
            <c:dLbl>
              <c:idx val="10"/>
              <c:tx>
                <c:rich>
                  <a:bodyPr/>
                  <a:lstStyle/>
                  <a:p>
                    <a:r>
                      <a:rPr lang="en-US" dirty="0">
                        <a:solidFill>
                          <a:srgbClr val="000000"/>
                        </a:solidFill>
                      </a:rPr>
                      <a:t>30</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932-7D45-9ED1-CF7215B2C865}"/>
                </c:ext>
              </c:extLst>
            </c:dLbl>
            <c:dLbl>
              <c:idx val="11"/>
              <c:tx>
                <c:rich>
                  <a:bodyPr/>
                  <a:lstStyle/>
                  <a:p>
                    <a:r>
                      <a:rPr lang="en-US"/>
                      <a:t>39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932-7D45-9ED1-CF7215B2C865}"/>
                </c:ext>
              </c:extLst>
            </c:dLbl>
            <c:dLbl>
              <c:idx val="12"/>
              <c:tx>
                <c:rich>
                  <a:bodyPr/>
                  <a:lstStyle/>
                  <a:p>
                    <a:r>
                      <a:rPr lang="en-US"/>
                      <a:t>42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932-7D45-9ED1-CF7215B2C865}"/>
                </c:ext>
              </c:extLst>
            </c:dLbl>
            <c:dLbl>
              <c:idx val="13"/>
              <c:layout>
                <c:manualLayout>
                  <c:x val="-1.45914402475357E-3"/>
                  <c:y val="0"/>
                </c:manualLayout>
              </c:layout>
              <c:tx>
                <c:rich>
                  <a:bodyPr/>
                  <a:lstStyle/>
                  <a:p>
                    <a:r>
                      <a:rPr lang="en-US" dirty="0">
                        <a:solidFill>
                          <a:srgbClr val="000000"/>
                        </a:solidFill>
                      </a:rPr>
                      <a:t>43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932-7D45-9ED1-CF7215B2C865}"/>
                </c:ext>
              </c:extLst>
            </c:dLbl>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Sheet1!$B$107:$O$107</c:f>
              <c:numCache>
                <c:formatCode>General</c:formatCode>
                <c:ptCount val="14"/>
                <c:pt idx="0">
                  <c:v>7.5682099999999997</c:v>
                </c:pt>
                <c:pt idx="1">
                  <c:v>5.6703599999999996</c:v>
                </c:pt>
                <c:pt idx="2">
                  <c:v>5.7455600000000002</c:v>
                </c:pt>
                <c:pt idx="3">
                  <c:v>8.9361300000000004</c:v>
                </c:pt>
                <c:pt idx="5">
                  <c:v>8.5649500000000014</c:v>
                </c:pt>
                <c:pt idx="6">
                  <c:v>6.9651699999999996</c:v>
                </c:pt>
                <c:pt idx="7">
                  <c:v>2.1539999999999999</c:v>
                </c:pt>
                <c:pt idx="8">
                  <c:v>4.25631</c:v>
                </c:pt>
                <c:pt idx="9">
                  <c:v>6.7040799999999976</c:v>
                </c:pt>
                <c:pt idx="10">
                  <c:v>2.4220000000000002</c:v>
                </c:pt>
                <c:pt idx="11">
                  <c:v>6.062919999999969</c:v>
                </c:pt>
                <c:pt idx="12">
                  <c:v>2.2759999999999998</c:v>
                </c:pt>
                <c:pt idx="13">
                  <c:v>2.6349999999999998</c:v>
                </c:pt>
              </c:numCache>
            </c:numRef>
          </c:xVal>
          <c:yVal>
            <c:numRef>
              <c:f>Sheet1!$B$100:$O$100</c:f>
              <c:numCache>
                <c:formatCode>General</c:formatCode>
                <c:ptCount val="14"/>
                <c:pt idx="0">
                  <c:v>8.2565799999999996</c:v>
                </c:pt>
                <c:pt idx="1">
                  <c:v>7.1576299999999966</c:v>
                </c:pt>
                <c:pt idx="2">
                  <c:v>7.52156</c:v>
                </c:pt>
                <c:pt idx="3">
                  <c:v>10.8066</c:v>
                </c:pt>
                <c:pt idx="5">
                  <c:v>9.7439999999999962</c:v>
                </c:pt>
                <c:pt idx="6">
                  <c:v>9.0468699999999984</c:v>
                </c:pt>
                <c:pt idx="7">
                  <c:v>7.1050000000000004</c:v>
                </c:pt>
                <c:pt idx="8">
                  <c:v>6.2454799999999997</c:v>
                </c:pt>
                <c:pt idx="9">
                  <c:v>8.0593500000000002</c:v>
                </c:pt>
                <c:pt idx="10">
                  <c:v>6.7080000000000002</c:v>
                </c:pt>
                <c:pt idx="11">
                  <c:v>7.7151699999999996</c:v>
                </c:pt>
                <c:pt idx="12">
                  <c:v>3.06</c:v>
                </c:pt>
                <c:pt idx="13">
                  <c:v>6.2910000000000004</c:v>
                </c:pt>
              </c:numCache>
            </c:numRef>
          </c:yVal>
          <c:smooth val="0"/>
          <c:extLst>
            <c:ext xmlns:c16="http://schemas.microsoft.com/office/drawing/2014/chart" uri="{C3380CC4-5D6E-409C-BE32-E72D297353CC}">
              <c16:uniqueId val="{0000000E-F932-7D45-9ED1-CF7215B2C865}"/>
            </c:ext>
          </c:extLst>
        </c:ser>
        <c:dLbls>
          <c:showLegendKey val="0"/>
          <c:showVal val="0"/>
          <c:showCatName val="0"/>
          <c:showSerName val="0"/>
          <c:showPercent val="0"/>
          <c:showBubbleSize val="0"/>
        </c:dLbls>
        <c:axId val="1776890632"/>
        <c:axId val="1776894040"/>
      </c:scatterChart>
      <c:valAx>
        <c:axId val="1776890632"/>
        <c:scaling>
          <c:orientation val="minMax"/>
          <c:max val="10"/>
          <c:min val="0"/>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776894040"/>
        <c:crosses val="autoZero"/>
        <c:crossBetween val="midCat"/>
      </c:valAx>
      <c:valAx>
        <c:axId val="1776894040"/>
        <c:scaling>
          <c:orientation val="minMax"/>
          <c:max val="11"/>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solidFill>
                  <a:srgbClr val="000000"/>
                </a:solidFill>
              </a:defRPr>
            </a:pPr>
            <a:endParaRPr lang="en-US"/>
          </a:p>
        </c:txPr>
        <c:crossAx val="1776890632"/>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drawings/_rels/vmlDrawing1.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rawings/drawing1.xml><?xml version="1.0" encoding="utf-8"?>
<c:userShapes xmlns:c="http://schemas.openxmlformats.org/drawingml/2006/chart">
  <cdr:relSizeAnchor xmlns:cdr="http://schemas.openxmlformats.org/drawingml/2006/chartDrawing">
    <cdr:from>
      <cdr:x>0.12089</cdr:x>
      <cdr:y>0.89389</cdr:y>
    </cdr:from>
    <cdr:to>
      <cdr:x>0.89337</cdr:x>
      <cdr:y>0.93461</cdr:y>
    </cdr:to>
    <cdr:sp macro="" textlink="">
      <cdr:nvSpPr>
        <cdr:cNvPr id="3" name="TextBox 2"/>
        <cdr:cNvSpPr txBox="1"/>
      </cdr:nvSpPr>
      <cdr:spPr>
        <a:xfrm xmlns:a="http://schemas.openxmlformats.org/drawingml/2006/main">
          <a:off x="269242" y="5499090"/>
          <a:ext cx="1720426" cy="250523"/>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err="1"/>
            <a:t>Mesokurtic</a:t>
          </a:r>
          <a:r>
            <a:rPr lang="en-US" sz="1100" dirty="0"/>
            <a:t> to Leptokurtic </a:t>
          </a:r>
          <a:r>
            <a:rPr lang="en-US" dirty="0" err="1">
              <a:solidFill>
                <a:srgbClr val="000000"/>
              </a:solidFill>
              <a:sym typeface="Wingdings"/>
            </a:rPr>
            <a:t></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0.21919</cdr:x>
      <cdr:y>0.89107</cdr:y>
    </cdr:from>
    <cdr:to>
      <cdr:x>0.88482</cdr:x>
      <cdr:y>0.94334</cdr:y>
    </cdr:to>
    <cdr:sp macro="" textlink="">
      <cdr:nvSpPr>
        <cdr:cNvPr id="2" name="TextBox 1"/>
        <cdr:cNvSpPr txBox="1"/>
      </cdr:nvSpPr>
      <cdr:spPr>
        <a:xfrm xmlns:a="http://schemas.openxmlformats.org/drawingml/2006/main">
          <a:off x="356870" y="5484800"/>
          <a:ext cx="1083734" cy="321732"/>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a:t>Poorer Sorting </a:t>
          </a:r>
          <a:r>
            <a:rPr lang="en-US" sz="1100" dirty="0" err="1">
              <a:sym typeface="Wingdings"/>
            </a:rPr>
            <a:t></a:t>
          </a:r>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0.15048</cdr:x>
      <cdr:y>0.18302</cdr:y>
    </cdr:from>
    <cdr:to>
      <cdr:x>0.84458</cdr:x>
      <cdr:y>0.22678</cdr:y>
    </cdr:to>
    <cdr:sp macro="" textlink="">
      <cdr:nvSpPr>
        <cdr:cNvPr id="2" name="TextBox 1"/>
        <cdr:cNvSpPr txBox="1"/>
      </cdr:nvSpPr>
      <cdr:spPr>
        <a:xfrm xmlns:a="http://schemas.openxmlformats.org/drawingml/2006/main">
          <a:off x="288310" y="1094108"/>
          <a:ext cx="1329828"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rgbClr val="F7FFEE"/>
              </a:solidFill>
              <a:latin typeface="Calibri"/>
            </a:defRPr>
          </a:lvl1pPr>
          <a:lvl2pPr marL="457200" algn="l" defTabSz="457200" rtl="0" eaLnBrk="1" latinLnBrk="0" hangingPunct="1">
            <a:defRPr sz="1800" kern="1200">
              <a:solidFill>
                <a:srgbClr val="F7FFEE"/>
              </a:solidFill>
              <a:latin typeface="Calibri"/>
            </a:defRPr>
          </a:lvl2pPr>
          <a:lvl3pPr marL="914400" algn="l" defTabSz="457200" rtl="0" eaLnBrk="1" latinLnBrk="0" hangingPunct="1">
            <a:defRPr sz="1800" kern="1200">
              <a:solidFill>
                <a:srgbClr val="F7FFEE"/>
              </a:solidFill>
              <a:latin typeface="Calibri"/>
            </a:defRPr>
          </a:lvl3pPr>
          <a:lvl4pPr marL="1371600" algn="l" defTabSz="457200" rtl="0" eaLnBrk="1" latinLnBrk="0" hangingPunct="1">
            <a:defRPr sz="1800" kern="1200">
              <a:solidFill>
                <a:srgbClr val="F7FFEE"/>
              </a:solidFill>
              <a:latin typeface="Calibri"/>
            </a:defRPr>
          </a:lvl4pPr>
          <a:lvl5pPr marL="1828800" algn="l" defTabSz="457200" rtl="0" eaLnBrk="1" latinLnBrk="0" hangingPunct="1">
            <a:defRPr sz="1800" kern="1200">
              <a:solidFill>
                <a:srgbClr val="F7FFEE"/>
              </a:solidFill>
              <a:latin typeface="Calibri"/>
            </a:defRPr>
          </a:lvl5pPr>
          <a:lvl6pPr marL="2286000" algn="l" defTabSz="457200" rtl="0" eaLnBrk="1" latinLnBrk="0" hangingPunct="1">
            <a:defRPr sz="1800" kern="1200">
              <a:solidFill>
                <a:srgbClr val="F7FFEE"/>
              </a:solidFill>
              <a:latin typeface="Calibri"/>
            </a:defRPr>
          </a:lvl6pPr>
          <a:lvl7pPr marL="2743200" algn="l" defTabSz="457200" rtl="0" eaLnBrk="1" latinLnBrk="0" hangingPunct="1">
            <a:defRPr sz="1800" kern="1200">
              <a:solidFill>
                <a:srgbClr val="F7FFEE"/>
              </a:solidFill>
              <a:latin typeface="Calibri"/>
            </a:defRPr>
          </a:lvl7pPr>
          <a:lvl8pPr marL="3200400" algn="l" defTabSz="457200" rtl="0" eaLnBrk="1" latinLnBrk="0" hangingPunct="1">
            <a:defRPr sz="1800" kern="1200">
              <a:solidFill>
                <a:srgbClr val="F7FFEE"/>
              </a:solidFill>
              <a:latin typeface="Calibri"/>
            </a:defRPr>
          </a:lvl8pPr>
          <a:lvl9pPr marL="3657600" algn="l" defTabSz="457200" rtl="0" eaLnBrk="1" latinLnBrk="0" hangingPunct="1">
            <a:defRPr sz="1800" kern="1200">
              <a:solidFill>
                <a:srgbClr val="F7FFEE"/>
              </a:solidFill>
              <a:latin typeface="Calibri"/>
            </a:defRPr>
          </a:lvl9pPr>
        </a:lstStyle>
        <a:p xmlns:a="http://schemas.openxmlformats.org/drawingml/2006/main">
          <a:r>
            <a:rPr lang="en-US" sz="1100" dirty="0">
              <a:solidFill>
                <a:srgbClr val="000000"/>
              </a:solidFill>
            </a:rPr>
            <a:t>Finer skewness </a:t>
          </a:r>
          <a:r>
            <a:rPr lang="en-US" sz="1100" dirty="0" err="1">
              <a:solidFill>
                <a:srgbClr val="000000"/>
              </a:solidFill>
              <a:sym typeface="Wingdings"/>
            </a:rPr>
            <a:t></a:t>
          </a:r>
          <a:endParaRPr lang="en-US" sz="1100" dirty="0">
            <a:solidFill>
              <a:srgbClr val="000000"/>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0.27744</cdr:x>
      <cdr:y>0.1822</cdr:y>
    </cdr:from>
    <cdr:to>
      <cdr:x>0.91744</cdr:x>
      <cdr:y>0.21959</cdr:y>
    </cdr:to>
    <cdr:sp macro="" textlink="">
      <cdr:nvSpPr>
        <cdr:cNvPr id="2" name="TextBox 1"/>
        <cdr:cNvSpPr txBox="1"/>
      </cdr:nvSpPr>
      <cdr:spPr>
        <a:xfrm xmlns:a="http://schemas.openxmlformats.org/drawingml/2006/main">
          <a:off x="428761" y="1089231"/>
          <a:ext cx="989059" cy="22351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dirty="0"/>
            <a:t>P</a:t>
          </a:r>
          <a:r>
            <a:rPr lang="en-US" sz="1100" dirty="0"/>
            <a:t>oorer </a:t>
          </a:r>
          <a:r>
            <a:rPr lang="en-US" dirty="0"/>
            <a:t>s</a:t>
          </a:r>
          <a:r>
            <a:rPr lang="en-US" sz="1100" dirty="0"/>
            <a:t>orting </a:t>
          </a:r>
          <a:r>
            <a:rPr lang="en-US" sz="1100" dirty="0" err="1">
              <a:sym typeface="Wingdings"/>
            </a:rPr>
            <a:t></a:t>
          </a:r>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0.24799</cdr:x>
      <cdr:y>0.18395</cdr:y>
    </cdr:from>
    <cdr:to>
      <cdr:x>0.9401</cdr:x>
      <cdr:y>0.2221</cdr:y>
    </cdr:to>
    <cdr:sp macro="" textlink="">
      <cdr:nvSpPr>
        <cdr:cNvPr id="2" name="TextBox 1"/>
        <cdr:cNvSpPr txBox="1"/>
      </cdr:nvSpPr>
      <cdr:spPr>
        <a:xfrm xmlns:a="http://schemas.openxmlformats.org/drawingml/2006/main">
          <a:off x="424135" y="1261533"/>
          <a:ext cx="1183687"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rgbClr val="F7FFEE"/>
              </a:solidFill>
              <a:latin typeface="Calibri"/>
            </a:defRPr>
          </a:lvl1pPr>
          <a:lvl2pPr marL="457200" algn="l" defTabSz="457200" rtl="0" eaLnBrk="1" latinLnBrk="0" hangingPunct="1">
            <a:defRPr sz="1800" kern="1200">
              <a:solidFill>
                <a:srgbClr val="F7FFEE"/>
              </a:solidFill>
              <a:latin typeface="Calibri"/>
            </a:defRPr>
          </a:lvl2pPr>
          <a:lvl3pPr marL="914400" algn="l" defTabSz="457200" rtl="0" eaLnBrk="1" latinLnBrk="0" hangingPunct="1">
            <a:defRPr sz="1800" kern="1200">
              <a:solidFill>
                <a:srgbClr val="F7FFEE"/>
              </a:solidFill>
              <a:latin typeface="Calibri"/>
            </a:defRPr>
          </a:lvl3pPr>
          <a:lvl4pPr marL="1371600" algn="l" defTabSz="457200" rtl="0" eaLnBrk="1" latinLnBrk="0" hangingPunct="1">
            <a:defRPr sz="1800" kern="1200">
              <a:solidFill>
                <a:srgbClr val="F7FFEE"/>
              </a:solidFill>
              <a:latin typeface="Calibri"/>
            </a:defRPr>
          </a:lvl4pPr>
          <a:lvl5pPr marL="1828800" algn="l" defTabSz="457200" rtl="0" eaLnBrk="1" latinLnBrk="0" hangingPunct="1">
            <a:defRPr sz="1800" kern="1200">
              <a:solidFill>
                <a:srgbClr val="F7FFEE"/>
              </a:solidFill>
              <a:latin typeface="Calibri"/>
            </a:defRPr>
          </a:lvl5pPr>
          <a:lvl6pPr marL="2286000" algn="l" defTabSz="457200" rtl="0" eaLnBrk="1" latinLnBrk="0" hangingPunct="1">
            <a:defRPr sz="1800" kern="1200">
              <a:solidFill>
                <a:srgbClr val="F7FFEE"/>
              </a:solidFill>
              <a:latin typeface="Calibri"/>
            </a:defRPr>
          </a:lvl6pPr>
          <a:lvl7pPr marL="2743200" algn="l" defTabSz="457200" rtl="0" eaLnBrk="1" latinLnBrk="0" hangingPunct="1">
            <a:defRPr sz="1800" kern="1200">
              <a:solidFill>
                <a:srgbClr val="F7FFEE"/>
              </a:solidFill>
              <a:latin typeface="Calibri"/>
            </a:defRPr>
          </a:lvl7pPr>
          <a:lvl8pPr marL="3200400" algn="l" defTabSz="457200" rtl="0" eaLnBrk="1" latinLnBrk="0" hangingPunct="1">
            <a:defRPr sz="1800" kern="1200">
              <a:solidFill>
                <a:srgbClr val="F7FFEE"/>
              </a:solidFill>
              <a:latin typeface="Calibri"/>
            </a:defRPr>
          </a:lvl8pPr>
          <a:lvl9pPr marL="3657600" algn="l" defTabSz="457200" rtl="0" eaLnBrk="1" latinLnBrk="0" hangingPunct="1">
            <a:defRPr sz="1800" kern="1200">
              <a:solidFill>
                <a:srgbClr val="F7FFEE"/>
              </a:solidFill>
              <a:latin typeface="Calibri"/>
            </a:defRPr>
          </a:lvl9pPr>
        </a:lstStyle>
        <a:p xmlns:a="http://schemas.openxmlformats.org/drawingml/2006/main">
          <a:r>
            <a:rPr lang="en-US" sz="1100" dirty="0">
              <a:solidFill>
                <a:srgbClr val="000000"/>
              </a:solidFill>
            </a:rPr>
            <a:t>finer grain size </a:t>
          </a:r>
          <a:r>
            <a:rPr lang="en-US" sz="1100" dirty="0" err="1">
              <a:solidFill>
                <a:srgbClr val="000000"/>
              </a:solidFill>
              <a:sym typeface="Wingdings"/>
            </a:rPr>
            <a:t></a:t>
          </a:r>
          <a:endParaRPr lang="en-US" sz="1100" dirty="0">
            <a:solidFill>
              <a:srgbClr val="000000"/>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0.27244</cdr:y>
    </cdr:from>
    <cdr:to>
      <cdr:x>0.09606</cdr:x>
      <cdr:y>0.6208</cdr:y>
    </cdr:to>
    <cdr:sp macro="" textlink="">
      <cdr:nvSpPr>
        <cdr:cNvPr id="2" name="TextBox 1"/>
        <cdr:cNvSpPr txBox="1"/>
      </cdr:nvSpPr>
      <cdr:spPr>
        <a:xfrm xmlns:a="http://schemas.openxmlformats.org/drawingml/2006/main" rot="16200000">
          <a:off x="-1278204" y="2251605"/>
          <a:ext cx="2082273" cy="83608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400" dirty="0"/>
            <a:t>Mean Grain Size </a:t>
          </a:r>
        </a:p>
      </cdr:txBody>
    </cdr:sp>
  </cdr:relSizeAnchor>
  <cdr:relSizeAnchor xmlns:cdr="http://schemas.openxmlformats.org/drawingml/2006/chartDrawing">
    <cdr:from>
      <cdr:x>0.43677</cdr:x>
      <cdr:y>0.90227</cdr:y>
    </cdr:from>
    <cdr:to>
      <cdr:x>0.56323</cdr:x>
      <cdr:y>1</cdr:y>
    </cdr:to>
    <cdr:sp macro="" textlink="">
      <cdr:nvSpPr>
        <cdr:cNvPr id="3" name="TextBox 2"/>
        <cdr:cNvSpPr txBox="1"/>
      </cdr:nvSpPr>
      <cdr:spPr>
        <a:xfrm xmlns:a="http://schemas.openxmlformats.org/drawingml/2006/main">
          <a:off x="3801533" y="5393266"/>
          <a:ext cx="1100666" cy="58420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400" dirty="0"/>
            <a:t>Sorting</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0B61F1-7DB9-164A-99B9-855F09D2588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E9DD4779-D665-9B48-AEFF-C2CEDA5F9E2C}"/>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77B9D308-6836-5A48-9B6A-1C746FF617F7}" type="datetime1">
              <a:rPr lang="en-US" altLang="en-US"/>
              <a:pPr/>
              <a:t>8/24/20</a:t>
            </a:fld>
            <a:endParaRPr lang="en-US" altLang="en-US"/>
          </a:p>
        </p:txBody>
      </p:sp>
      <p:sp>
        <p:nvSpPr>
          <p:cNvPr id="4" name="Slide Image Placeholder 3">
            <a:extLst>
              <a:ext uri="{FF2B5EF4-FFF2-40B4-BE49-F238E27FC236}">
                <a16:creationId xmlns:a16="http://schemas.microsoft.com/office/drawing/2014/main" id="{EC514DD5-7946-A847-B2D3-910C61CC9EB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E1BFD4B-CA79-AB41-B452-F0BD486B787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37345C7-7829-AF4F-B162-19E3DB013AA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D0052592-90EF-9442-9C38-CCA4BBA744E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819F0C7B-A601-DD4E-A526-8934D61065A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0A809958-38C6-D446-B941-EE514D23841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61FFF1D9-0E19-EE44-9899-2091C6B0AF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10A25E4B-1DCD-044D-A26E-F6BF87F0D9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149A872-F34A-8E48-9C8B-17BCD1ECE623}" type="slidenum">
              <a:rPr lang="en-US" altLang="en-US" sz="1200">
                <a:latin typeface="Calibri" panose="020F0502020204030204" pitchFamily="34" charset="0"/>
              </a:rPr>
              <a:pPr eaLnBrk="1" hangingPunct="1"/>
              <a:t>21</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1F2C427-B62C-B144-A3A8-0DA4F928E9B4}"/>
              </a:ext>
            </a:extLst>
          </p:cNvPr>
          <p:cNvSpPr>
            <a:spLocks noGrp="1"/>
          </p:cNvSpPr>
          <p:nvPr>
            <p:ph type="dt" sz="half" idx="10"/>
          </p:nvPr>
        </p:nvSpPr>
        <p:spPr/>
        <p:txBody>
          <a:bodyPr/>
          <a:lstStyle>
            <a:lvl1pPr>
              <a:defRPr/>
            </a:lvl1pPr>
          </a:lstStyle>
          <a:p>
            <a:fld id="{60817B88-FCAA-FA45-9429-73AA5D6710E7}" type="datetime1">
              <a:rPr lang="en-US" altLang="en-US"/>
              <a:pPr/>
              <a:t>8/24/20</a:t>
            </a:fld>
            <a:endParaRPr lang="en-US" altLang="en-US"/>
          </a:p>
        </p:txBody>
      </p:sp>
      <p:sp>
        <p:nvSpPr>
          <p:cNvPr id="5" name="Footer Placeholder 4">
            <a:extLst>
              <a:ext uri="{FF2B5EF4-FFF2-40B4-BE49-F238E27FC236}">
                <a16:creationId xmlns:a16="http://schemas.microsoft.com/office/drawing/2014/main" id="{4EDE8696-0A07-0A4F-AC06-61D496E3A9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41A955-AD14-7242-B0E8-30996A742C87}"/>
              </a:ext>
            </a:extLst>
          </p:cNvPr>
          <p:cNvSpPr>
            <a:spLocks noGrp="1"/>
          </p:cNvSpPr>
          <p:nvPr>
            <p:ph type="sldNum" sz="quarter" idx="12"/>
          </p:nvPr>
        </p:nvSpPr>
        <p:spPr/>
        <p:txBody>
          <a:bodyPr/>
          <a:lstStyle>
            <a:lvl1pPr>
              <a:defRPr/>
            </a:lvl1pPr>
          </a:lstStyle>
          <a:p>
            <a:fld id="{475FB8FE-86F9-7D44-BB05-A9B24321668E}" type="slidenum">
              <a:rPr lang="en-US" altLang="en-US"/>
              <a:pPr/>
              <a:t>‹#›</a:t>
            </a:fld>
            <a:endParaRPr lang="en-US" altLang="en-US"/>
          </a:p>
        </p:txBody>
      </p:sp>
    </p:spTree>
    <p:extLst>
      <p:ext uri="{BB962C8B-B14F-4D97-AF65-F5344CB8AC3E}">
        <p14:creationId xmlns:p14="http://schemas.microsoft.com/office/powerpoint/2010/main" val="1087178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6610D-C68E-574B-8764-4E04B3ECAEE8}"/>
              </a:ext>
            </a:extLst>
          </p:cNvPr>
          <p:cNvSpPr>
            <a:spLocks noGrp="1"/>
          </p:cNvSpPr>
          <p:nvPr>
            <p:ph type="dt" sz="half" idx="10"/>
          </p:nvPr>
        </p:nvSpPr>
        <p:spPr/>
        <p:txBody>
          <a:bodyPr/>
          <a:lstStyle>
            <a:lvl1pPr>
              <a:defRPr/>
            </a:lvl1pPr>
          </a:lstStyle>
          <a:p>
            <a:fld id="{B7ABA2CE-4B45-1946-9700-B91848C96AAE}" type="datetime1">
              <a:rPr lang="en-US" altLang="en-US"/>
              <a:pPr/>
              <a:t>8/24/20</a:t>
            </a:fld>
            <a:endParaRPr lang="en-US" altLang="en-US"/>
          </a:p>
        </p:txBody>
      </p:sp>
      <p:sp>
        <p:nvSpPr>
          <p:cNvPr id="5" name="Footer Placeholder 4">
            <a:extLst>
              <a:ext uri="{FF2B5EF4-FFF2-40B4-BE49-F238E27FC236}">
                <a16:creationId xmlns:a16="http://schemas.microsoft.com/office/drawing/2014/main" id="{AF0AF8E9-53EC-2C47-9218-CCC538C204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61538D-F17C-734D-A889-3F14E404ECC9}"/>
              </a:ext>
            </a:extLst>
          </p:cNvPr>
          <p:cNvSpPr>
            <a:spLocks noGrp="1"/>
          </p:cNvSpPr>
          <p:nvPr>
            <p:ph type="sldNum" sz="quarter" idx="12"/>
          </p:nvPr>
        </p:nvSpPr>
        <p:spPr/>
        <p:txBody>
          <a:bodyPr/>
          <a:lstStyle>
            <a:lvl1pPr>
              <a:defRPr/>
            </a:lvl1pPr>
          </a:lstStyle>
          <a:p>
            <a:fld id="{4ABB2D10-CA77-FD43-B4CA-F32131470CE3}" type="slidenum">
              <a:rPr lang="en-US" altLang="en-US"/>
              <a:pPr/>
              <a:t>‹#›</a:t>
            </a:fld>
            <a:endParaRPr lang="en-US" altLang="en-US"/>
          </a:p>
        </p:txBody>
      </p:sp>
    </p:spTree>
    <p:extLst>
      <p:ext uri="{BB962C8B-B14F-4D97-AF65-F5344CB8AC3E}">
        <p14:creationId xmlns:p14="http://schemas.microsoft.com/office/powerpoint/2010/main" val="3671245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14BB7-6B2E-8840-A76C-1F87C66AE08E}"/>
              </a:ext>
            </a:extLst>
          </p:cNvPr>
          <p:cNvSpPr>
            <a:spLocks noGrp="1"/>
          </p:cNvSpPr>
          <p:nvPr>
            <p:ph type="dt" sz="half" idx="10"/>
          </p:nvPr>
        </p:nvSpPr>
        <p:spPr/>
        <p:txBody>
          <a:bodyPr/>
          <a:lstStyle>
            <a:lvl1pPr>
              <a:defRPr/>
            </a:lvl1pPr>
          </a:lstStyle>
          <a:p>
            <a:fld id="{8F7BBF48-D743-0844-A79B-48DB435166FB}" type="datetime1">
              <a:rPr lang="en-US" altLang="en-US"/>
              <a:pPr/>
              <a:t>8/24/20</a:t>
            </a:fld>
            <a:endParaRPr lang="en-US" altLang="en-US"/>
          </a:p>
        </p:txBody>
      </p:sp>
      <p:sp>
        <p:nvSpPr>
          <p:cNvPr id="5" name="Footer Placeholder 4">
            <a:extLst>
              <a:ext uri="{FF2B5EF4-FFF2-40B4-BE49-F238E27FC236}">
                <a16:creationId xmlns:a16="http://schemas.microsoft.com/office/drawing/2014/main" id="{0112CE51-6C46-C148-AB8C-48069C5342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9D889C-D33D-C540-A02E-1A793BDFC3DA}"/>
              </a:ext>
            </a:extLst>
          </p:cNvPr>
          <p:cNvSpPr>
            <a:spLocks noGrp="1"/>
          </p:cNvSpPr>
          <p:nvPr>
            <p:ph type="sldNum" sz="quarter" idx="12"/>
          </p:nvPr>
        </p:nvSpPr>
        <p:spPr/>
        <p:txBody>
          <a:bodyPr/>
          <a:lstStyle>
            <a:lvl1pPr>
              <a:defRPr/>
            </a:lvl1pPr>
          </a:lstStyle>
          <a:p>
            <a:fld id="{525A990D-464C-414A-A82F-1D8CF51B9BB4}" type="slidenum">
              <a:rPr lang="en-US" altLang="en-US"/>
              <a:pPr/>
              <a:t>‹#›</a:t>
            </a:fld>
            <a:endParaRPr lang="en-US" altLang="en-US"/>
          </a:p>
        </p:txBody>
      </p:sp>
    </p:spTree>
    <p:extLst>
      <p:ext uri="{BB962C8B-B14F-4D97-AF65-F5344CB8AC3E}">
        <p14:creationId xmlns:p14="http://schemas.microsoft.com/office/powerpoint/2010/main" val="412819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ED0F8-7A61-5341-B189-30256C412953}"/>
              </a:ext>
            </a:extLst>
          </p:cNvPr>
          <p:cNvSpPr>
            <a:spLocks noGrp="1"/>
          </p:cNvSpPr>
          <p:nvPr>
            <p:ph type="dt" sz="half" idx="10"/>
          </p:nvPr>
        </p:nvSpPr>
        <p:spPr/>
        <p:txBody>
          <a:bodyPr/>
          <a:lstStyle>
            <a:lvl1pPr>
              <a:defRPr/>
            </a:lvl1pPr>
          </a:lstStyle>
          <a:p>
            <a:fld id="{5906719E-0D07-2340-AC81-6F5B94287CBF}" type="datetime1">
              <a:rPr lang="en-US" altLang="en-US"/>
              <a:pPr/>
              <a:t>8/24/20</a:t>
            </a:fld>
            <a:endParaRPr lang="en-US" altLang="en-US"/>
          </a:p>
        </p:txBody>
      </p:sp>
      <p:sp>
        <p:nvSpPr>
          <p:cNvPr id="5" name="Footer Placeholder 4">
            <a:extLst>
              <a:ext uri="{FF2B5EF4-FFF2-40B4-BE49-F238E27FC236}">
                <a16:creationId xmlns:a16="http://schemas.microsoft.com/office/drawing/2014/main" id="{F66F26F6-E6EB-394E-98CB-3ABD26F4FA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AA12FC-2A0D-BB40-9DF5-6343FBC07E35}"/>
              </a:ext>
            </a:extLst>
          </p:cNvPr>
          <p:cNvSpPr>
            <a:spLocks noGrp="1"/>
          </p:cNvSpPr>
          <p:nvPr>
            <p:ph type="sldNum" sz="quarter" idx="12"/>
          </p:nvPr>
        </p:nvSpPr>
        <p:spPr/>
        <p:txBody>
          <a:bodyPr/>
          <a:lstStyle>
            <a:lvl1pPr>
              <a:defRPr/>
            </a:lvl1pPr>
          </a:lstStyle>
          <a:p>
            <a:fld id="{53902DD5-ECE2-4D41-BE13-074644D679FD}" type="slidenum">
              <a:rPr lang="en-US" altLang="en-US"/>
              <a:pPr/>
              <a:t>‹#›</a:t>
            </a:fld>
            <a:endParaRPr lang="en-US" altLang="en-US"/>
          </a:p>
        </p:txBody>
      </p:sp>
    </p:spTree>
    <p:extLst>
      <p:ext uri="{BB962C8B-B14F-4D97-AF65-F5344CB8AC3E}">
        <p14:creationId xmlns:p14="http://schemas.microsoft.com/office/powerpoint/2010/main" val="358570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949B60-4E0C-2D42-96D5-71DC50B14C8A}"/>
              </a:ext>
            </a:extLst>
          </p:cNvPr>
          <p:cNvSpPr>
            <a:spLocks noGrp="1"/>
          </p:cNvSpPr>
          <p:nvPr>
            <p:ph type="dt" sz="half" idx="10"/>
          </p:nvPr>
        </p:nvSpPr>
        <p:spPr/>
        <p:txBody>
          <a:bodyPr/>
          <a:lstStyle>
            <a:lvl1pPr>
              <a:defRPr/>
            </a:lvl1pPr>
          </a:lstStyle>
          <a:p>
            <a:fld id="{8FB7FB67-B0CD-AE45-92E5-D741D70D239E}" type="datetime1">
              <a:rPr lang="en-US" altLang="en-US"/>
              <a:pPr/>
              <a:t>8/24/20</a:t>
            </a:fld>
            <a:endParaRPr lang="en-US" altLang="en-US"/>
          </a:p>
        </p:txBody>
      </p:sp>
      <p:sp>
        <p:nvSpPr>
          <p:cNvPr id="5" name="Footer Placeholder 4">
            <a:extLst>
              <a:ext uri="{FF2B5EF4-FFF2-40B4-BE49-F238E27FC236}">
                <a16:creationId xmlns:a16="http://schemas.microsoft.com/office/drawing/2014/main" id="{01A2A76A-3E82-7740-B5F3-7014DC9E34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E14BEF-5C9A-F04A-AC6E-5F3B7B9228C5}"/>
              </a:ext>
            </a:extLst>
          </p:cNvPr>
          <p:cNvSpPr>
            <a:spLocks noGrp="1"/>
          </p:cNvSpPr>
          <p:nvPr>
            <p:ph type="sldNum" sz="quarter" idx="12"/>
          </p:nvPr>
        </p:nvSpPr>
        <p:spPr/>
        <p:txBody>
          <a:bodyPr/>
          <a:lstStyle>
            <a:lvl1pPr>
              <a:defRPr/>
            </a:lvl1pPr>
          </a:lstStyle>
          <a:p>
            <a:fld id="{7073C15F-C193-CA45-B709-DEE4D9880708}" type="slidenum">
              <a:rPr lang="en-US" altLang="en-US"/>
              <a:pPr/>
              <a:t>‹#›</a:t>
            </a:fld>
            <a:endParaRPr lang="en-US" altLang="en-US"/>
          </a:p>
        </p:txBody>
      </p:sp>
    </p:spTree>
    <p:extLst>
      <p:ext uri="{BB962C8B-B14F-4D97-AF65-F5344CB8AC3E}">
        <p14:creationId xmlns:p14="http://schemas.microsoft.com/office/powerpoint/2010/main" val="513520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5F1EA1C-15C4-AA4F-BA4A-AF8B26347749}"/>
              </a:ext>
            </a:extLst>
          </p:cNvPr>
          <p:cNvSpPr>
            <a:spLocks noGrp="1"/>
          </p:cNvSpPr>
          <p:nvPr>
            <p:ph type="dt" sz="half" idx="10"/>
          </p:nvPr>
        </p:nvSpPr>
        <p:spPr/>
        <p:txBody>
          <a:bodyPr/>
          <a:lstStyle>
            <a:lvl1pPr>
              <a:defRPr/>
            </a:lvl1pPr>
          </a:lstStyle>
          <a:p>
            <a:fld id="{C99D9C6B-EC5F-3E4F-BD1D-B3D71CF48D90}" type="datetime1">
              <a:rPr lang="en-US" altLang="en-US"/>
              <a:pPr/>
              <a:t>8/24/20</a:t>
            </a:fld>
            <a:endParaRPr lang="en-US" altLang="en-US"/>
          </a:p>
        </p:txBody>
      </p:sp>
      <p:sp>
        <p:nvSpPr>
          <p:cNvPr id="6" name="Footer Placeholder 4">
            <a:extLst>
              <a:ext uri="{FF2B5EF4-FFF2-40B4-BE49-F238E27FC236}">
                <a16:creationId xmlns:a16="http://schemas.microsoft.com/office/drawing/2014/main" id="{95996DE8-E969-564F-8F8E-66CA496FDFC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2E09A8-7BE7-CA45-968F-89B4C2D68F3E}"/>
              </a:ext>
            </a:extLst>
          </p:cNvPr>
          <p:cNvSpPr>
            <a:spLocks noGrp="1"/>
          </p:cNvSpPr>
          <p:nvPr>
            <p:ph type="sldNum" sz="quarter" idx="12"/>
          </p:nvPr>
        </p:nvSpPr>
        <p:spPr/>
        <p:txBody>
          <a:bodyPr/>
          <a:lstStyle>
            <a:lvl1pPr>
              <a:defRPr/>
            </a:lvl1pPr>
          </a:lstStyle>
          <a:p>
            <a:fld id="{5E9B0BD2-FC11-A74A-8390-4EFBD9EC0169}" type="slidenum">
              <a:rPr lang="en-US" altLang="en-US"/>
              <a:pPr/>
              <a:t>‹#›</a:t>
            </a:fld>
            <a:endParaRPr lang="en-US" altLang="en-US"/>
          </a:p>
        </p:txBody>
      </p:sp>
    </p:spTree>
    <p:extLst>
      <p:ext uri="{BB962C8B-B14F-4D97-AF65-F5344CB8AC3E}">
        <p14:creationId xmlns:p14="http://schemas.microsoft.com/office/powerpoint/2010/main" val="67922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D710A46-1BDF-3E4B-85A3-5A212C4A5A78}"/>
              </a:ext>
            </a:extLst>
          </p:cNvPr>
          <p:cNvSpPr>
            <a:spLocks noGrp="1"/>
          </p:cNvSpPr>
          <p:nvPr>
            <p:ph type="dt" sz="half" idx="10"/>
          </p:nvPr>
        </p:nvSpPr>
        <p:spPr/>
        <p:txBody>
          <a:bodyPr/>
          <a:lstStyle>
            <a:lvl1pPr>
              <a:defRPr/>
            </a:lvl1pPr>
          </a:lstStyle>
          <a:p>
            <a:fld id="{E8345FA9-CA1E-8746-A67A-9F650D5B0989}" type="datetime1">
              <a:rPr lang="en-US" altLang="en-US"/>
              <a:pPr/>
              <a:t>8/24/20</a:t>
            </a:fld>
            <a:endParaRPr lang="en-US" altLang="en-US"/>
          </a:p>
        </p:txBody>
      </p:sp>
      <p:sp>
        <p:nvSpPr>
          <p:cNvPr id="8" name="Footer Placeholder 4">
            <a:extLst>
              <a:ext uri="{FF2B5EF4-FFF2-40B4-BE49-F238E27FC236}">
                <a16:creationId xmlns:a16="http://schemas.microsoft.com/office/drawing/2014/main" id="{E050C222-21D2-0C40-BC32-516FC8CA4A1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6060060-B69A-FB4A-BA41-E21E7A85DD83}"/>
              </a:ext>
            </a:extLst>
          </p:cNvPr>
          <p:cNvSpPr>
            <a:spLocks noGrp="1"/>
          </p:cNvSpPr>
          <p:nvPr>
            <p:ph type="sldNum" sz="quarter" idx="12"/>
          </p:nvPr>
        </p:nvSpPr>
        <p:spPr/>
        <p:txBody>
          <a:bodyPr/>
          <a:lstStyle>
            <a:lvl1pPr>
              <a:defRPr/>
            </a:lvl1pPr>
          </a:lstStyle>
          <a:p>
            <a:fld id="{594715CD-2E70-F74A-8B30-5DDCADD132AB}" type="slidenum">
              <a:rPr lang="en-US" altLang="en-US"/>
              <a:pPr/>
              <a:t>‹#›</a:t>
            </a:fld>
            <a:endParaRPr lang="en-US" altLang="en-US"/>
          </a:p>
        </p:txBody>
      </p:sp>
    </p:spTree>
    <p:extLst>
      <p:ext uri="{BB962C8B-B14F-4D97-AF65-F5344CB8AC3E}">
        <p14:creationId xmlns:p14="http://schemas.microsoft.com/office/powerpoint/2010/main" val="389026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8845853-9417-4647-B912-E9BDC937FB6E}"/>
              </a:ext>
            </a:extLst>
          </p:cNvPr>
          <p:cNvSpPr>
            <a:spLocks noGrp="1"/>
          </p:cNvSpPr>
          <p:nvPr>
            <p:ph type="dt" sz="half" idx="10"/>
          </p:nvPr>
        </p:nvSpPr>
        <p:spPr/>
        <p:txBody>
          <a:bodyPr/>
          <a:lstStyle>
            <a:lvl1pPr>
              <a:defRPr/>
            </a:lvl1pPr>
          </a:lstStyle>
          <a:p>
            <a:fld id="{562C304C-3471-7D49-8EB7-1855C299F9C0}" type="datetime1">
              <a:rPr lang="en-US" altLang="en-US"/>
              <a:pPr/>
              <a:t>8/24/20</a:t>
            </a:fld>
            <a:endParaRPr lang="en-US" altLang="en-US"/>
          </a:p>
        </p:txBody>
      </p:sp>
      <p:sp>
        <p:nvSpPr>
          <p:cNvPr id="4" name="Footer Placeholder 4">
            <a:extLst>
              <a:ext uri="{FF2B5EF4-FFF2-40B4-BE49-F238E27FC236}">
                <a16:creationId xmlns:a16="http://schemas.microsoft.com/office/drawing/2014/main" id="{BD6D49C1-04F7-7E48-90C9-A042D6606C6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2F89292-AF8E-0849-AC70-4E7FD8AE3060}"/>
              </a:ext>
            </a:extLst>
          </p:cNvPr>
          <p:cNvSpPr>
            <a:spLocks noGrp="1"/>
          </p:cNvSpPr>
          <p:nvPr>
            <p:ph type="sldNum" sz="quarter" idx="12"/>
          </p:nvPr>
        </p:nvSpPr>
        <p:spPr/>
        <p:txBody>
          <a:bodyPr/>
          <a:lstStyle>
            <a:lvl1pPr>
              <a:defRPr/>
            </a:lvl1pPr>
          </a:lstStyle>
          <a:p>
            <a:fld id="{82109933-8125-7E4E-8202-E81DDA93F089}" type="slidenum">
              <a:rPr lang="en-US" altLang="en-US"/>
              <a:pPr/>
              <a:t>‹#›</a:t>
            </a:fld>
            <a:endParaRPr lang="en-US" altLang="en-US"/>
          </a:p>
        </p:txBody>
      </p:sp>
    </p:spTree>
    <p:extLst>
      <p:ext uri="{BB962C8B-B14F-4D97-AF65-F5344CB8AC3E}">
        <p14:creationId xmlns:p14="http://schemas.microsoft.com/office/powerpoint/2010/main" val="1196217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FD1E29-3CEE-3E4C-8014-257241130789}"/>
              </a:ext>
            </a:extLst>
          </p:cNvPr>
          <p:cNvSpPr>
            <a:spLocks noGrp="1"/>
          </p:cNvSpPr>
          <p:nvPr>
            <p:ph type="dt" sz="half" idx="10"/>
          </p:nvPr>
        </p:nvSpPr>
        <p:spPr/>
        <p:txBody>
          <a:bodyPr/>
          <a:lstStyle>
            <a:lvl1pPr>
              <a:defRPr/>
            </a:lvl1pPr>
          </a:lstStyle>
          <a:p>
            <a:fld id="{49E46861-E875-924D-8FC8-CBB0330CD07C}" type="datetime1">
              <a:rPr lang="en-US" altLang="en-US"/>
              <a:pPr/>
              <a:t>8/24/20</a:t>
            </a:fld>
            <a:endParaRPr lang="en-US" altLang="en-US"/>
          </a:p>
        </p:txBody>
      </p:sp>
      <p:sp>
        <p:nvSpPr>
          <p:cNvPr id="3" name="Footer Placeholder 4">
            <a:extLst>
              <a:ext uri="{FF2B5EF4-FFF2-40B4-BE49-F238E27FC236}">
                <a16:creationId xmlns:a16="http://schemas.microsoft.com/office/drawing/2014/main" id="{ECBC74D4-1DEB-CA4C-B0F8-9373E607EAD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6A4D6BA-9E57-4C42-8316-329CC6626032}"/>
              </a:ext>
            </a:extLst>
          </p:cNvPr>
          <p:cNvSpPr>
            <a:spLocks noGrp="1"/>
          </p:cNvSpPr>
          <p:nvPr>
            <p:ph type="sldNum" sz="quarter" idx="12"/>
          </p:nvPr>
        </p:nvSpPr>
        <p:spPr/>
        <p:txBody>
          <a:bodyPr/>
          <a:lstStyle>
            <a:lvl1pPr>
              <a:defRPr/>
            </a:lvl1pPr>
          </a:lstStyle>
          <a:p>
            <a:fld id="{E77225C7-26A4-E94F-9B19-A6D41EF187F9}" type="slidenum">
              <a:rPr lang="en-US" altLang="en-US"/>
              <a:pPr/>
              <a:t>‹#›</a:t>
            </a:fld>
            <a:endParaRPr lang="en-US" altLang="en-US"/>
          </a:p>
        </p:txBody>
      </p:sp>
    </p:spTree>
    <p:extLst>
      <p:ext uri="{BB962C8B-B14F-4D97-AF65-F5344CB8AC3E}">
        <p14:creationId xmlns:p14="http://schemas.microsoft.com/office/powerpoint/2010/main" val="162352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9097A35-1561-9042-B475-FB3EA9731B22}"/>
              </a:ext>
            </a:extLst>
          </p:cNvPr>
          <p:cNvSpPr>
            <a:spLocks noGrp="1"/>
          </p:cNvSpPr>
          <p:nvPr>
            <p:ph type="dt" sz="half" idx="10"/>
          </p:nvPr>
        </p:nvSpPr>
        <p:spPr/>
        <p:txBody>
          <a:bodyPr/>
          <a:lstStyle>
            <a:lvl1pPr>
              <a:defRPr/>
            </a:lvl1pPr>
          </a:lstStyle>
          <a:p>
            <a:fld id="{75E75455-2C7D-CC45-8D70-C7236F2EE608}" type="datetime1">
              <a:rPr lang="en-US" altLang="en-US"/>
              <a:pPr/>
              <a:t>8/24/20</a:t>
            </a:fld>
            <a:endParaRPr lang="en-US" altLang="en-US"/>
          </a:p>
        </p:txBody>
      </p:sp>
      <p:sp>
        <p:nvSpPr>
          <p:cNvPr id="6" name="Footer Placeholder 4">
            <a:extLst>
              <a:ext uri="{FF2B5EF4-FFF2-40B4-BE49-F238E27FC236}">
                <a16:creationId xmlns:a16="http://schemas.microsoft.com/office/drawing/2014/main" id="{81CA1C92-AE48-B44A-8CF5-3E2F584E85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7EE25A0-6A18-E642-AF92-89A1D41130B7}"/>
              </a:ext>
            </a:extLst>
          </p:cNvPr>
          <p:cNvSpPr>
            <a:spLocks noGrp="1"/>
          </p:cNvSpPr>
          <p:nvPr>
            <p:ph type="sldNum" sz="quarter" idx="12"/>
          </p:nvPr>
        </p:nvSpPr>
        <p:spPr/>
        <p:txBody>
          <a:bodyPr/>
          <a:lstStyle>
            <a:lvl1pPr>
              <a:defRPr/>
            </a:lvl1pPr>
          </a:lstStyle>
          <a:p>
            <a:fld id="{3A836C77-FB39-A947-AB7A-342B163AAF0A}" type="slidenum">
              <a:rPr lang="en-US" altLang="en-US"/>
              <a:pPr/>
              <a:t>‹#›</a:t>
            </a:fld>
            <a:endParaRPr lang="en-US" altLang="en-US"/>
          </a:p>
        </p:txBody>
      </p:sp>
    </p:spTree>
    <p:extLst>
      <p:ext uri="{BB962C8B-B14F-4D97-AF65-F5344CB8AC3E}">
        <p14:creationId xmlns:p14="http://schemas.microsoft.com/office/powerpoint/2010/main" val="337176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180DC4-BF45-9C4C-AA4D-5692FC4999BB}"/>
              </a:ext>
            </a:extLst>
          </p:cNvPr>
          <p:cNvSpPr>
            <a:spLocks noGrp="1"/>
          </p:cNvSpPr>
          <p:nvPr>
            <p:ph type="dt" sz="half" idx="10"/>
          </p:nvPr>
        </p:nvSpPr>
        <p:spPr/>
        <p:txBody>
          <a:bodyPr/>
          <a:lstStyle>
            <a:lvl1pPr>
              <a:defRPr/>
            </a:lvl1pPr>
          </a:lstStyle>
          <a:p>
            <a:fld id="{9EF325DC-DBDB-6745-B6FE-1C72C11E8D2E}" type="datetime1">
              <a:rPr lang="en-US" altLang="en-US"/>
              <a:pPr/>
              <a:t>8/24/20</a:t>
            </a:fld>
            <a:endParaRPr lang="en-US" altLang="en-US"/>
          </a:p>
        </p:txBody>
      </p:sp>
      <p:sp>
        <p:nvSpPr>
          <p:cNvPr id="6" name="Footer Placeholder 4">
            <a:extLst>
              <a:ext uri="{FF2B5EF4-FFF2-40B4-BE49-F238E27FC236}">
                <a16:creationId xmlns:a16="http://schemas.microsoft.com/office/drawing/2014/main" id="{35731FC8-222F-D14A-A075-46ADA62F40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20AAD89-80B8-D34D-BF26-1D34931ABD93}"/>
              </a:ext>
            </a:extLst>
          </p:cNvPr>
          <p:cNvSpPr>
            <a:spLocks noGrp="1"/>
          </p:cNvSpPr>
          <p:nvPr>
            <p:ph type="sldNum" sz="quarter" idx="12"/>
          </p:nvPr>
        </p:nvSpPr>
        <p:spPr/>
        <p:txBody>
          <a:bodyPr/>
          <a:lstStyle>
            <a:lvl1pPr>
              <a:defRPr/>
            </a:lvl1pPr>
          </a:lstStyle>
          <a:p>
            <a:fld id="{63B09937-D085-2C4A-8D41-66AAC283FDCC}" type="slidenum">
              <a:rPr lang="en-US" altLang="en-US"/>
              <a:pPr/>
              <a:t>‹#›</a:t>
            </a:fld>
            <a:endParaRPr lang="en-US" altLang="en-US"/>
          </a:p>
        </p:txBody>
      </p:sp>
    </p:spTree>
    <p:extLst>
      <p:ext uri="{BB962C8B-B14F-4D97-AF65-F5344CB8AC3E}">
        <p14:creationId xmlns:p14="http://schemas.microsoft.com/office/powerpoint/2010/main" val="1895599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4345884-8504-9741-8D78-5AA43ECECAA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E85F9A1-9126-9F4F-8254-82CF121E93A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D19DFA2-63D0-F941-94B1-7E18D868EC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9FFF2"/>
                </a:solidFill>
                <a:latin typeface="Calibri" panose="020F0502020204030204" pitchFamily="34" charset="0"/>
              </a:defRPr>
            </a:lvl1pPr>
          </a:lstStyle>
          <a:p>
            <a:fld id="{A10DED9B-3A62-B741-A32C-DB5BFFED7793}" type="datetime1">
              <a:rPr lang="en-US" altLang="en-US"/>
              <a:pPr/>
              <a:t>8/24/20</a:t>
            </a:fld>
            <a:endParaRPr lang="en-US" altLang="en-US"/>
          </a:p>
        </p:txBody>
      </p:sp>
      <p:sp>
        <p:nvSpPr>
          <p:cNvPr id="5" name="Footer Placeholder 4">
            <a:extLst>
              <a:ext uri="{FF2B5EF4-FFF2-40B4-BE49-F238E27FC236}">
                <a16:creationId xmlns:a16="http://schemas.microsoft.com/office/drawing/2014/main" id="{DB65A091-78B9-6F48-A7EB-8B5C78D5978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09D4F6F-3124-7A4B-A39A-38049330EED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9FFF2"/>
                </a:solidFill>
                <a:latin typeface="Calibri" panose="020F0502020204030204" pitchFamily="34" charset="0"/>
              </a:defRPr>
            </a:lvl1pPr>
          </a:lstStyle>
          <a:p>
            <a:fld id="{062BE907-3257-CA42-AADA-D7799838E5F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28.jpeg"/><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chart" Target="../charts/chart8.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Users\peterwigand\Documents\Pictures\2015\Italy\2015-07-24%20Vagnari%20&amp;%20Gravina%20Thunderstorm\20150724_153130%20A.mov" TargetMode="External"/><Relationship Id="rId1" Type="http://schemas.microsoft.com/office/2007/relationships/media" Target="\Users\peterwigand\Documents\Pictures\2015\Italy\2015-07-24%20Vagnari%20&amp;%20Gravina%20Thunderstorm\20150724_153130%20A.mov"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Users\peterwigand\Documents\Pictures\2014\Italy%202014\Italy%202014\2014-07-09%20Arroyo%20Italiano%201%20B%20Irsina%20Alloo\20140709_165208B.mov" TargetMode="External"/><Relationship Id="rId1" Type="http://schemas.microsoft.com/office/2007/relationships/media" Target="\Users\peterwigand\Documents\Pictures\2014\Italy%202014\Italy%202014\2014-07-09%20Arroyo%20Italiano%201%20B%20Irsina%20Alloo\20140709_165208B.mov"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5474-835E-6840-BA60-CD5EE6AEADA8}"/>
              </a:ext>
            </a:extLst>
          </p:cNvPr>
          <p:cNvSpPr>
            <a:spLocks noGrp="1"/>
          </p:cNvSpPr>
          <p:nvPr>
            <p:ph type="title"/>
          </p:nvPr>
        </p:nvSpPr>
        <p:spPr>
          <a:xfrm>
            <a:off x="457200" y="0"/>
            <a:ext cx="8229600" cy="2819400"/>
          </a:xfrm>
        </p:spPr>
        <p:txBody>
          <a:bodyPr/>
          <a:lstStyle/>
          <a:p>
            <a:r>
              <a:rPr lang="en-US" altLang="en-US" sz="3200">
                <a:solidFill>
                  <a:srgbClr val="FFFF00"/>
                </a:solidFill>
                <a:effectLst>
                  <a:outerShdw blurRad="38100" dist="38100" dir="2700000" algn="tl">
                    <a:srgbClr val="000000"/>
                  </a:outerShdw>
                </a:effectLst>
                <a:ea typeface="ＭＳ Ｐゴシック" panose="020B0600070205080204" pitchFamily="34" charset="-128"/>
              </a:rPr>
              <a:t>Middle to late Holocene Landscape and Human Dynamics in the Apulian-Lucanian Border Area of the Southern Italian Interior: Analogues for Current Trends in Human Disturbance and Landscape Deterioration </a:t>
            </a:r>
          </a:p>
        </p:txBody>
      </p:sp>
      <p:sp>
        <p:nvSpPr>
          <p:cNvPr id="14338" name="Content Placeholder 2">
            <a:extLst>
              <a:ext uri="{FF2B5EF4-FFF2-40B4-BE49-F238E27FC236}">
                <a16:creationId xmlns:a16="http://schemas.microsoft.com/office/drawing/2014/main" id="{0CBF086A-5E62-A045-969C-61ECE77F1FC3}"/>
              </a:ext>
            </a:extLst>
          </p:cNvPr>
          <p:cNvSpPr>
            <a:spLocks noGrp="1"/>
          </p:cNvSpPr>
          <p:nvPr>
            <p:ph idx="1"/>
          </p:nvPr>
        </p:nvSpPr>
        <p:spPr>
          <a:xfrm>
            <a:off x="246063" y="2819400"/>
            <a:ext cx="8753475" cy="3005138"/>
          </a:xfrm>
        </p:spPr>
        <p:txBody>
          <a:bodyPr/>
          <a:lstStyle/>
          <a:p>
            <a:pPr algn="ctr">
              <a:buNone/>
            </a:pPr>
            <a:r>
              <a:rPr lang="en-US" sz="1500" baseline="30000" dirty="0"/>
              <a:t>1,2,3,4</a:t>
            </a:r>
            <a:r>
              <a:rPr lang="en-US" sz="1500" dirty="0"/>
              <a:t>Wigand, Peter E., Myles McCallum</a:t>
            </a:r>
            <a:r>
              <a:rPr lang="en-US" sz="1500" baseline="30000" dirty="0"/>
              <a:t>5</a:t>
            </a:r>
            <a:r>
              <a:rPr lang="en-US" sz="1500" dirty="0"/>
              <a:t>, and </a:t>
            </a:r>
            <a:r>
              <a:rPr lang="en-US" sz="1500" dirty="0" err="1"/>
              <a:t>Hakimeh</a:t>
            </a:r>
            <a:r>
              <a:rPr lang="en-US" sz="1500" dirty="0"/>
              <a:t> Bargahi</a:t>
            </a:r>
            <a:r>
              <a:rPr lang="en-US" sz="1500" baseline="30000" dirty="0"/>
              <a:t>6</a:t>
            </a:r>
            <a:r>
              <a:rPr lang="en-US" sz="1500" dirty="0"/>
              <a:t> </a:t>
            </a:r>
          </a:p>
          <a:p>
            <a:pPr>
              <a:buNone/>
            </a:pPr>
            <a:endParaRPr lang="en-US" altLang="en-US" sz="1500" dirty="0">
              <a:ea typeface="ＭＳ Ｐゴシック" panose="020B0600070205080204" pitchFamily="34" charset="-128"/>
            </a:endParaRPr>
          </a:p>
          <a:p>
            <a:pPr>
              <a:buNone/>
            </a:pPr>
            <a:r>
              <a:rPr lang="en-US" altLang="en-US" sz="1500" baseline="30000" dirty="0">
                <a:ea typeface="ＭＳ Ｐゴシック" panose="020B0600070205080204" pitchFamily="34" charset="-128"/>
              </a:rPr>
              <a:t>1</a:t>
            </a:r>
            <a:r>
              <a:rPr lang="en-US" altLang="en-US" sz="1500" dirty="0">
                <a:ea typeface="ＭＳ Ｐゴシック" panose="020B0600070205080204" pitchFamily="34" charset="-128"/>
              </a:rPr>
              <a:t>Department of Geography, University of Nevada, Reno, NV, USA; </a:t>
            </a:r>
          </a:p>
          <a:p>
            <a:pPr>
              <a:buNone/>
            </a:pPr>
            <a:r>
              <a:rPr lang="en-US" altLang="en-US" sz="1500" baseline="30000" dirty="0">
                <a:ea typeface="ＭＳ Ｐゴシック" panose="020B0600070205080204" pitchFamily="34" charset="-128"/>
              </a:rPr>
              <a:t>2</a:t>
            </a:r>
            <a:r>
              <a:rPr lang="en-US" altLang="en-US" sz="1500" dirty="0">
                <a:ea typeface="ＭＳ Ｐゴシック" panose="020B0600070205080204" pitchFamily="34" charset="-128"/>
              </a:rPr>
              <a:t>Division of Earth and Ecosystem Sciences, Desert Research Institute, Reno, NV. USA; </a:t>
            </a:r>
          </a:p>
          <a:p>
            <a:pPr>
              <a:buNone/>
            </a:pPr>
            <a:r>
              <a:rPr lang="en-US" altLang="en-US" sz="1500" baseline="30000" dirty="0">
                <a:ea typeface="ＭＳ Ｐゴシック" panose="020B0600070205080204" pitchFamily="34" charset="-128"/>
              </a:rPr>
              <a:t>3</a:t>
            </a:r>
            <a:r>
              <a:rPr lang="en-US" altLang="en-US" sz="1500" dirty="0">
                <a:ea typeface="ＭＳ Ｐゴシック" panose="020B0600070205080204" pitchFamily="34" charset="-128"/>
              </a:rPr>
              <a:t>Department of Geology, California State University, Bakersfield, CA, USA; </a:t>
            </a:r>
          </a:p>
          <a:p>
            <a:pPr>
              <a:buNone/>
            </a:pPr>
            <a:r>
              <a:rPr lang="en-US" altLang="en-US" sz="1500" baseline="30000" dirty="0">
                <a:ea typeface="ＭＳ Ｐゴシック" panose="020B0600070205080204" pitchFamily="34" charset="-128"/>
              </a:rPr>
              <a:t>4</a:t>
            </a:r>
            <a:r>
              <a:rPr lang="en-US" altLang="en-US" sz="1500" dirty="0">
                <a:ea typeface="ＭＳ Ｐゴシック" panose="020B0600070205080204" pitchFamily="34" charset="-128"/>
              </a:rPr>
              <a:t>Affiliate Graduate Faculty, Department of Anthropology, University of Nevada, Las Vegas, USA ; email: </a:t>
            </a:r>
            <a:r>
              <a:rPr lang="en-US" altLang="en-US" sz="1500" dirty="0" err="1">
                <a:ea typeface="ＭＳ Ｐゴシック" panose="020B0600070205080204" pitchFamily="34" charset="-128"/>
              </a:rPr>
              <a:t>pewigand@gmail.com</a:t>
            </a:r>
            <a:r>
              <a:rPr lang="en-US" altLang="en-US" sz="1500" dirty="0">
                <a:ea typeface="ＭＳ Ｐゴシック" panose="020B0600070205080204" pitchFamily="34" charset="-128"/>
              </a:rPr>
              <a:t>; </a:t>
            </a:r>
          </a:p>
          <a:p>
            <a:pPr>
              <a:buNone/>
            </a:pPr>
            <a:r>
              <a:rPr lang="en-US" altLang="en-US" sz="1500" baseline="30000" dirty="0">
                <a:ea typeface="ＭＳ Ｐゴシック" panose="020B0600070205080204" pitchFamily="34" charset="-128"/>
              </a:rPr>
              <a:t>5</a:t>
            </a:r>
            <a:r>
              <a:rPr lang="en-US" altLang="en-US" sz="1500" dirty="0">
                <a:ea typeface="ＭＳ Ｐゴシック" panose="020B0600070205080204" pitchFamily="34" charset="-128"/>
              </a:rPr>
              <a:t>Department of Modern Languages and Classics, Saint Mary’s University, Halifax, Nova Scotia, Canada; email: </a:t>
            </a:r>
            <a:r>
              <a:rPr lang="en-US" altLang="en-US" sz="1500" dirty="0" err="1">
                <a:ea typeface="ＭＳ Ｐゴシック" panose="020B0600070205080204" pitchFamily="34" charset="-128"/>
              </a:rPr>
              <a:t>mylescmccallum@gmail.com</a:t>
            </a:r>
            <a:r>
              <a:rPr lang="en-US" altLang="en-US" sz="1500" dirty="0">
                <a:ea typeface="ＭＳ Ｐゴシック" panose="020B0600070205080204" pitchFamily="34" charset="-128"/>
              </a:rPr>
              <a:t> </a:t>
            </a:r>
          </a:p>
          <a:p>
            <a:pPr>
              <a:buNone/>
            </a:pPr>
            <a:r>
              <a:rPr lang="en-US" altLang="en-US" sz="1500" baseline="30000" dirty="0">
                <a:ea typeface="ＭＳ Ｐゴシック" panose="020B0600070205080204" pitchFamily="34" charset="-128"/>
              </a:rPr>
              <a:t>6</a:t>
            </a:r>
            <a:r>
              <a:rPr lang="en-US" altLang="en-US" sz="1500" dirty="0">
                <a:ea typeface="ＭＳ Ｐゴシック" panose="020B0600070205080204" pitchFamily="34" charset="-128"/>
              </a:rPr>
              <a:t>Great Basin &amp; Mojave Paleoenvironmental Research &amp; Consulting; email: </a:t>
            </a:r>
            <a:r>
              <a:rPr lang="en-US" altLang="en-US" sz="1500" dirty="0" err="1">
                <a:ea typeface="ＭＳ Ｐゴシック" panose="020B0600070205080204" pitchFamily="34" charset="-128"/>
              </a:rPr>
              <a:t>haki.bargahi@gmail.com</a:t>
            </a:r>
            <a:r>
              <a:rPr lang="en-US" altLang="en-US" sz="1500" dirty="0">
                <a:ea typeface="ＭＳ Ｐゴシック" panose="020B0600070205080204" pitchFamily="34" charset="-128"/>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site map sm.jpg">
            <a:extLst>
              <a:ext uri="{FF2B5EF4-FFF2-40B4-BE49-F238E27FC236}">
                <a16:creationId xmlns:a16="http://schemas.microsoft.com/office/drawing/2014/main" id="{8D300720-9B17-2542-8CFD-A4F7A1AB8CCB}"/>
              </a:ext>
            </a:extLst>
          </p:cNvPr>
          <p:cNvPicPr>
            <a:picLocks noChangeAspect="1"/>
          </p:cNvPicPr>
          <p:nvPr/>
        </p:nvPicPr>
        <p:blipFill>
          <a:blip r:embed="rId2" cstate="screen">
            <a:lum bright="12000" contrast="54000"/>
            <a:extLst>
              <a:ext uri="{28A0092B-C50C-407E-A947-70E740481C1C}">
                <a14:useLocalDpi xmlns:a14="http://schemas.microsoft.com/office/drawing/2010/main"/>
              </a:ext>
            </a:extLst>
          </a:blip>
          <a:srcRect/>
          <a:stretch>
            <a:fillRect/>
          </a:stretch>
        </p:blipFill>
        <p:spPr bwMode="auto">
          <a:xfrm>
            <a:off x="0" y="0"/>
            <a:ext cx="7094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849DCC7-04CC-8848-8C89-C8E820BDD9C1}"/>
              </a:ext>
            </a:extLst>
          </p:cNvPr>
          <p:cNvSpPr txBox="1"/>
          <p:nvPr/>
        </p:nvSpPr>
        <p:spPr>
          <a:xfrm>
            <a:off x="7094538" y="0"/>
            <a:ext cx="2049462" cy="5238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FF00"/>
                </a:solidFill>
                <a:effectLst>
                  <a:outerShdw blurRad="38100" dist="38100" dir="2700000" algn="tl">
                    <a:srgbClr val="000000"/>
                  </a:outerShdw>
                </a:effectLst>
                <a:latin typeface="Calibri" panose="020F0502020204030204" pitchFamily="34" charset="0"/>
              </a:rPr>
              <a:t>Sites</a:t>
            </a:r>
          </a:p>
        </p:txBody>
      </p:sp>
      <p:sp>
        <p:nvSpPr>
          <p:cNvPr id="7" name="TextBox 6">
            <a:extLst>
              <a:ext uri="{FF2B5EF4-FFF2-40B4-BE49-F238E27FC236}">
                <a16:creationId xmlns:a16="http://schemas.microsoft.com/office/drawing/2014/main" id="{F5833A29-D612-FE4F-AA97-A6775ED386F6}"/>
              </a:ext>
            </a:extLst>
          </p:cNvPr>
          <p:cNvSpPr txBox="1"/>
          <p:nvPr/>
        </p:nvSpPr>
        <p:spPr>
          <a:xfrm>
            <a:off x="7094538" y="411163"/>
            <a:ext cx="2049462" cy="6446837"/>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a:solidFill>
                  <a:srgbClr val="FF0000"/>
                </a:solidFill>
                <a:effectLst>
                  <a:outerShdw blurRad="38100" dist="38100" dir="2700000" algn="tl">
                    <a:srgbClr val="000000"/>
                  </a:outerShdw>
                </a:effectLst>
                <a:latin typeface="Calibri" panose="020F0502020204030204" pitchFamily="34" charset="0"/>
              </a:rPr>
              <a:t>PRE-HOLOCENE</a:t>
            </a: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Spinazzola Quarry Exposure - 563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Brandano River Exposure – 259 to 276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Bosco Exposure - 439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Irsina Exposure - 539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San Felice Exposure</a:t>
            </a: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481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Castello de Monteserico</a:t>
            </a: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Vista Exposure - 363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Vagnari 3 Exposure</a:t>
            </a: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336 m</a:t>
            </a:r>
          </a:p>
          <a:p>
            <a:pPr eaLnBrk="1" hangingPunct="1"/>
            <a:endParaRPr lang="en-US" altLang="en-US" sz="1300">
              <a:solidFill>
                <a:srgbClr val="FF0000"/>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rgbClr val="FF0000"/>
                </a:solidFill>
                <a:effectLst>
                  <a:outerShdw blurRad="38100" dist="38100" dir="2700000" algn="tl">
                    <a:srgbClr val="000000"/>
                  </a:outerShdw>
                </a:effectLst>
                <a:latin typeface="Calibri" panose="020F0502020204030204" pitchFamily="34" charset="0"/>
              </a:rPr>
              <a:t>HOLOCENE</a:t>
            </a:r>
          </a:p>
          <a:p>
            <a:pPr eaLnBrk="1" hangingPunct="1"/>
            <a:r>
              <a:rPr lang="en-US" altLang="en-US" sz="1400">
                <a:latin typeface="Calibri" panose="020F0502020204030204" pitchFamily="34" charset="0"/>
              </a:rPr>
              <a:t>Vagnari 1 &amp; 2 Exposure</a:t>
            </a:r>
          </a:p>
          <a:p>
            <a:pPr eaLnBrk="1" hangingPunct="1"/>
            <a:r>
              <a:rPr lang="en-US" altLang="en-US" sz="1400">
                <a:latin typeface="Calibri" panose="020F0502020204030204" pitchFamily="34" charset="0"/>
              </a:rPr>
              <a:t>336 m</a:t>
            </a:r>
          </a:p>
          <a:p>
            <a:pPr eaLnBrk="1" hangingPunct="1"/>
            <a:endParaRPr lang="en-US" altLang="en-US" sz="1400">
              <a:latin typeface="Calibri" panose="020F0502020204030204" pitchFamily="34" charset="0"/>
            </a:endParaRPr>
          </a:p>
          <a:p>
            <a:pPr eaLnBrk="1" hangingPunct="1"/>
            <a:r>
              <a:rPr lang="en-US" altLang="en-US" sz="1400">
                <a:latin typeface="Calibri" panose="020F0502020204030204" pitchFamily="34" charset="0"/>
              </a:rPr>
              <a:t>Arroyo Italiano 1</a:t>
            </a:r>
          </a:p>
          <a:p>
            <a:pPr eaLnBrk="1" hangingPunct="1"/>
            <a:r>
              <a:rPr lang="en-US" altLang="en-US" sz="1400">
                <a:latin typeface="Calibri" panose="020F0502020204030204" pitchFamily="34" charset="0"/>
              </a:rPr>
              <a:t>Exposure - 259 m</a:t>
            </a:r>
          </a:p>
          <a:p>
            <a:pPr eaLnBrk="1" hangingPunct="1"/>
            <a:endParaRPr lang="en-US" altLang="en-US" sz="1400">
              <a:latin typeface="Calibri" panose="020F0502020204030204" pitchFamily="34" charset="0"/>
            </a:endParaRPr>
          </a:p>
          <a:p>
            <a:pPr eaLnBrk="1" hangingPunct="1"/>
            <a:r>
              <a:rPr lang="en-US" altLang="en-US" sz="1400">
                <a:latin typeface="Calibri" panose="020F0502020204030204" pitchFamily="34" charset="0"/>
              </a:rPr>
              <a:t>Arroyo Italiano 2</a:t>
            </a:r>
          </a:p>
          <a:p>
            <a:pPr eaLnBrk="1" hangingPunct="1"/>
            <a:r>
              <a:rPr lang="en-US" altLang="en-US" sz="1400">
                <a:latin typeface="Calibri" panose="020F0502020204030204" pitchFamily="34" charset="0"/>
              </a:rPr>
              <a:t>Exposure - 252 m</a:t>
            </a:r>
          </a:p>
          <a:p>
            <a:pPr eaLnBrk="1" hangingPunct="1"/>
            <a:endParaRPr lang="en-US" altLang="en-US" sz="1400">
              <a:latin typeface="Calibri" panose="020F0502020204030204" pitchFamily="34" charset="0"/>
            </a:endParaRPr>
          </a:p>
          <a:p>
            <a:pPr eaLnBrk="1" hangingPunct="1"/>
            <a:r>
              <a:rPr lang="en-US" altLang="en-US" sz="1400">
                <a:latin typeface="Calibri" panose="020F0502020204030204" pitchFamily="34" charset="0"/>
              </a:rPr>
              <a:t>Baron Spring - 252 m</a:t>
            </a:r>
            <a:endParaRPr lang="en-US" altLang="en-US" sz="1300">
              <a:solidFill>
                <a:schemeClr val="bg1"/>
              </a:solidFill>
              <a:effectLst>
                <a:outerShdw blurRad="38100" dist="38100" dir="2700000" algn="tl">
                  <a:srgbClr val="000000"/>
                </a:outerShdw>
              </a:effectLst>
              <a:latin typeface="Calibri" panose="020F050202020403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EA5D-C638-7142-AB0C-4512DEEAD9F0}"/>
              </a:ext>
            </a:extLst>
          </p:cNvPr>
          <p:cNvSpPr>
            <a:spLocks noGrp="1"/>
          </p:cNvSpPr>
          <p:nvPr>
            <p:ph type="title"/>
          </p:nvPr>
        </p:nvSpPr>
        <p:spPr>
          <a:xfrm>
            <a:off x="3432175" y="30163"/>
            <a:ext cx="5711825" cy="863600"/>
          </a:xfrm>
        </p:spPr>
        <p:txBody>
          <a:bodyPr/>
          <a:lstStyle/>
          <a:p>
            <a:pPr eaLnBrk="1" hangingPunct="1"/>
            <a:r>
              <a:rPr lang="en-US" altLang="en-US" sz="3200" dirty="0">
                <a:solidFill>
                  <a:srgbClr val="FFFF00"/>
                </a:solidFill>
                <a:effectLst>
                  <a:outerShdw blurRad="38100" dist="38100" dir="2700000" algn="tl">
                    <a:srgbClr val="000000"/>
                  </a:outerShdw>
                </a:effectLst>
                <a:ea typeface="ＭＳ Ｐゴシック" panose="020B0600070205080204" pitchFamily="34" charset="-128"/>
              </a:rPr>
              <a:t>Sedimentary Units in the San Felice Area</a:t>
            </a:r>
          </a:p>
        </p:txBody>
      </p:sp>
      <p:pic>
        <p:nvPicPr>
          <p:cNvPr id="25602" name="Picture 3" descr="Wigand et al Figure 7.jpg">
            <a:extLst>
              <a:ext uri="{FF2B5EF4-FFF2-40B4-BE49-F238E27FC236}">
                <a16:creationId xmlns:a16="http://schemas.microsoft.com/office/drawing/2014/main" id="{F4C66B97-52D8-CD44-9E1C-AB8EE7432F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43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20140718_173658.jpg">
            <a:extLst>
              <a:ext uri="{FF2B5EF4-FFF2-40B4-BE49-F238E27FC236}">
                <a16:creationId xmlns:a16="http://schemas.microsoft.com/office/drawing/2014/main" id="{243B8E0F-916C-2046-B616-FCF7681B98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7900"/>
          <a:stretch/>
        </p:blipFill>
        <p:spPr bwMode="auto">
          <a:xfrm>
            <a:off x="7248294" y="2006600"/>
            <a:ext cx="1895706"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1D9424F-BA3E-EB49-9539-BCB5E9AF37F4}"/>
              </a:ext>
            </a:extLst>
          </p:cNvPr>
          <p:cNvSpPr txBox="1"/>
          <p:nvPr/>
        </p:nvSpPr>
        <p:spPr>
          <a:xfrm>
            <a:off x="3407471" y="1502688"/>
            <a:ext cx="3816119" cy="5355312"/>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effectLst>
                  <a:outerShdw blurRad="38100" dist="38100" dir="2700000" algn="tl">
                    <a:srgbClr val="000000"/>
                  </a:outerShdw>
                </a:effectLst>
              </a:rPr>
              <a:t>The general regional stratigraphy is summarized on the left. In general the plateau tops are characterized by lower Pleistocene coastal deposits over lying Pliocene marine deposits. Stream </a:t>
            </a:r>
          </a:p>
          <a:p>
            <a:pPr eaLnBrk="1" hangingPunct="1"/>
            <a:r>
              <a:rPr lang="en-US" altLang="en-US" sz="1800" dirty="0">
                <a:effectLst>
                  <a:outerShdw blurRad="38100" dist="38100" dir="2700000" algn="tl">
                    <a:srgbClr val="000000"/>
                  </a:outerShdw>
                </a:effectLst>
              </a:rPr>
              <a:t>valleys are comprised of Middle </a:t>
            </a:r>
          </a:p>
          <a:p>
            <a:pPr eaLnBrk="1" hangingPunct="1"/>
            <a:r>
              <a:rPr lang="en-US" altLang="en-US" sz="1800" dirty="0">
                <a:effectLst>
                  <a:outerShdw blurRad="38100" dist="38100" dir="2700000" algn="tl">
                    <a:srgbClr val="000000"/>
                  </a:outerShdw>
                </a:effectLst>
              </a:rPr>
              <a:t>Pleistocene through recent alluvium </a:t>
            </a:r>
          </a:p>
          <a:p>
            <a:pPr eaLnBrk="1" hangingPunct="1"/>
            <a:r>
              <a:rPr lang="en-US" altLang="en-US" sz="1800" dirty="0">
                <a:effectLst>
                  <a:outerShdw blurRad="38100" dist="38100" dir="2700000" algn="tl">
                    <a:srgbClr val="000000"/>
                  </a:outerShdw>
                </a:effectLst>
              </a:rPr>
              <a:t>and slope colluvium. On the right is </a:t>
            </a:r>
          </a:p>
          <a:p>
            <a:pPr eaLnBrk="1" hangingPunct="1"/>
            <a:r>
              <a:rPr lang="en-US" altLang="en-US" sz="1800" dirty="0">
                <a:effectLst>
                  <a:outerShdw blurRad="38100" dist="38100" dir="2700000" algn="tl">
                    <a:srgbClr val="000000"/>
                  </a:outerShdw>
                </a:effectLst>
              </a:rPr>
              <a:t>the base of an alluvial channel cut </a:t>
            </a:r>
          </a:p>
          <a:p>
            <a:pPr eaLnBrk="1" hangingPunct="1"/>
            <a:r>
              <a:rPr lang="en-US" altLang="en-US" sz="1800" dirty="0">
                <a:effectLst>
                  <a:outerShdw blurRad="38100" dist="38100" dir="2700000" algn="tl">
                    <a:srgbClr val="000000"/>
                  </a:outerShdw>
                </a:effectLst>
              </a:rPr>
              <a:t>into the Pliocene marine marls and</a:t>
            </a:r>
          </a:p>
          <a:p>
            <a:pPr eaLnBrk="1" hangingPunct="1"/>
            <a:r>
              <a:rPr lang="en-US" altLang="en-US" sz="1800" dirty="0">
                <a:effectLst>
                  <a:outerShdw blurRad="38100" dist="38100" dir="2700000" algn="tl">
                    <a:srgbClr val="000000"/>
                  </a:outerShdw>
                </a:effectLst>
              </a:rPr>
              <a:t>filled with carbonate cemented </a:t>
            </a:r>
          </a:p>
          <a:p>
            <a:pPr eaLnBrk="1" hangingPunct="1"/>
            <a:r>
              <a:rPr lang="en-US" altLang="en-US" sz="1800" dirty="0">
                <a:effectLst>
                  <a:outerShdw blurRad="38100" dist="38100" dir="2700000" algn="tl">
                    <a:srgbClr val="000000"/>
                  </a:outerShdw>
                </a:effectLst>
              </a:rPr>
              <a:t>gravels. A second cut into this </a:t>
            </a:r>
          </a:p>
          <a:p>
            <a:pPr eaLnBrk="1" hangingPunct="1"/>
            <a:r>
              <a:rPr lang="en-US" altLang="en-US" sz="1800" dirty="0">
                <a:effectLst>
                  <a:outerShdw blurRad="38100" dist="38100" dir="2700000" algn="tl">
                    <a:srgbClr val="000000"/>
                  </a:outerShdw>
                </a:effectLst>
              </a:rPr>
              <a:t>contains the last Interglacial rubified </a:t>
            </a:r>
          </a:p>
          <a:p>
            <a:pPr eaLnBrk="1" hangingPunct="1"/>
            <a:r>
              <a:rPr lang="en-US" altLang="en-US" sz="1800" dirty="0">
                <a:effectLst>
                  <a:outerShdw blurRad="38100" dist="38100" dir="2700000" algn="tl">
                    <a:srgbClr val="000000"/>
                  </a:outerShdw>
                </a:effectLst>
              </a:rPr>
              <a:t>alluvium. The direction of this </a:t>
            </a:r>
          </a:p>
          <a:p>
            <a:pPr eaLnBrk="1" hangingPunct="1"/>
            <a:r>
              <a:rPr lang="en-US" altLang="en-US" sz="1800" dirty="0">
                <a:effectLst>
                  <a:outerShdw blurRad="38100" dist="38100" dir="2700000" algn="tl">
                    <a:srgbClr val="000000"/>
                  </a:outerShdw>
                </a:effectLst>
              </a:rPr>
              <a:t>channel is at a right angle to the </a:t>
            </a:r>
          </a:p>
          <a:p>
            <a:pPr eaLnBrk="1" hangingPunct="1"/>
            <a:r>
              <a:rPr lang="en-US" altLang="en-US" sz="1800" dirty="0">
                <a:effectLst>
                  <a:outerShdw blurRad="38100" dist="38100" dir="2700000" algn="tl">
                    <a:srgbClr val="000000"/>
                  </a:outerShdw>
                </a:effectLst>
              </a:rPr>
              <a:t>Holocene channel. Since the last </a:t>
            </a:r>
          </a:p>
          <a:p>
            <a:pPr eaLnBrk="1" hangingPunct="1"/>
            <a:r>
              <a:rPr lang="en-US" altLang="en-US" sz="1800" dirty="0">
                <a:effectLst>
                  <a:outerShdw blurRad="38100" dist="38100" dir="2700000" algn="tl">
                    <a:srgbClr val="000000"/>
                  </a:outerShdw>
                </a:effectLst>
              </a:rPr>
              <a:t>Interglacial there has been about 80 m of regional uplift.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a:extLst>
              <a:ext uri="{FF2B5EF4-FFF2-40B4-BE49-F238E27FC236}">
                <a16:creationId xmlns:a16="http://schemas.microsoft.com/office/drawing/2014/main" id="{85A455E2-278E-F943-A08C-E95B9CF3C52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84200"/>
            <a:ext cx="91440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9944BBB-B68A-B04E-A159-82BA183864B1}"/>
              </a:ext>
            </a:extLst>
          </p:cNvPr>
          <p:cNvSpPr txBox="1"/>
          <p:nvPr/>
        </p:nvSpPr>
        <p:spPr>
          <a:xfrm>
            <a:off x="1498600" y="5730875"/>
            <a:ext cx="5930900" cy="92233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chemeClr val="bg1"/>
                </a:solidFill>
                <a:effectLst>
                  <a:outerShdw blurRad="38100" dist="38100" dir="2700000" algn="tl">
                    <a:srgbClr val="000000"/>
                  </a:outerShdw>
                </a:effectLst>
              </a:rPr>
              <a:t>Diagram from F. Boenzi et al. / Geomorphology 102 (2008) 297–306 Fig. 2b. Schematic geomorphological profile (b).</a:t>
            </a:r>
          </a:p>
        </p:txBody>
      </p:sp>
      <p:sp>
        <p:nvSpPr>
          <p:cNvPr id="6" name="TextBox 5">
            <a:extLst>
              <a:ext uri="{FF2B5EF4-FFF2-40B4-BE49-F238E27FC236}">
                <a16:creationId xmlns:a16="http://schemas.microsoft.com/office/drawing/2014/main" id="{B61CE693-D29E-0742-956D-572B052956E8}"/>
              </a:ext>
            </a:extLst>
          </p:cNvPr>
          <p:cNvSpPr txBox="1"/>
          <p:nvPr/>
        </p:nvSpPr>
        <p:spPr>
          <a:xfrm>
            <a:off x="0" y="0"/>
            <a:ext cx="9144000" cy="58420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solidFill>
                  <a:srgbClr val="FFFF00"/>
                </a:solidFill>
                <a:effectLst>
                  <a:outerShdw blurRad="38100" dist="38100" dir="2700000" algn="tl">
                    <a:srgbClr val="000000"/>
                  </a:outerShdw>
                </a:effectLst>
              </a:rPr>
              <a:t>Summarized Regional Geological Stratigraphy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New photos 239.jpg">
            <a:extLst>
              <a:ext uri="{FF2B5EF4-FFF2-40B4-BE49-F238E27FC236}">
                <a16:creationId xmlns:a16="http://schemas.microsoft.com/office/drawing/2014/main" id="{2596CBB2-28FB-9541-AC9A-2C9A104D40C9}"/>
              </a:ext>
            </a:extLst>
          </p:cNvPr>
          <p:cNvPicPr>
            <a:picLocks noChangeAspect="1"/>
          </p:cNvPicPr>
          <p:nvPr/>
        </p:nvPicPr>
        <p:blipFill>
          <a:blip r:embed="rId2" cstate="screen">
            <a:lum bright="-4000" contrast="46000"/>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5" descr="New photos 243.jpg">
            <a:extLst>
              <a:ext uri="{FF2B5EF4-FFF2-40B4-BE49-F238E27FC236}">
                <a16:creationId xmlns:a16="http://schemas.microsoft.com/office/drawing/2014/main" id="{0B6276C1-9667-1A4F-9D9C-C4EC0CAC7996}"/>
              </a:ext>
            </a:extLst>
          </p:cNvPr>
          <p:cNvPicPr>
            <a:picLocks noChangeAspect="1"/>
          </p:cNvPicPr>
          <p:nvPr/>
        </p:nvPicPr>
        <p:blipFill>
          <a:blip r:embed="rId3" cstate="screen">
            <a:lum contrast="20000"/>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6">
            <a:extLst>
              <a:ext uri="{FF2B5EF4-FFF2-40B4-BE49-F238E27FC236}">
                <a16:creationId xmlns:a16="http://schemas.microsoft.com/office/drawing/2014/main" id="{AC9D653E-6667-B645-BF3B-0C8D1B439475}"/>
              </a:ext>
            </a:extLst>
          </p:cNvPr>
          <p:cNvSpPr txBox="1">
            <a:spLocks noChangeArrowheads="1"/>
          </p:cNvSpPr>
          <p:nvPr/>
        </p:nvSpPr>
        <p:spPr bwMode="auto">
          <a:xfrm>
            <a:off x="134938" y="134938"/>
            <a:ext cx="5008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FF"/>
                </a:solidFill>
                <a:latin typeface="Calibri" panose="020F0502020204030204" pitchFamily="34" charset="0"/>
              </a:rPr>
              <a:t>Vagnari 1 Exposure –  ~1,400 years exposed with soil at the top</a:t>
            </a:r>
          </a:p>
        </p:txBody>
      </p:sp>
      <p:sp>
        <p:nvSpPr>
          <p:cNvPr id="5" name="TextBox 4">
            <a:extLst>
              <a:ext uri="{FF2B5EF4-FFF2-40B4-BE49-F238E27FC236}">
                <a16:creationId xmlns:a16="http://schemas.microsoft.com/office/drawing/2014/main" id="{DB3CE50D-DE6C-3D4C-A944-B2DC65B334CF}"/>
              </a:ext>
            </a:extLst>
          </p:cNvPr>
          <p:cNvSpPr txBox="1"/>
          <p:nvPr/>
        </p:nvSpPr>
        <p:spPr>
          <a:xfrm>
            <a:off x="134939" y="2204720"/>
            <a:ext cx="2272982" cy="1015663"/>
          </a:xfrm>
          <a:prstGeom prst="rect">
            <a:avLst/>
          </a:prstGeom>
          <a:noFill/>
        </p:spPr>
        <p:txBody>
          <a:bodyPr>
            <a:spAutoFit/>
            <a:scene3d>
              <a:camera prst="orthographicFront"/>
              <a:lightRig rig="threePt" dir="t"/>
            </a:scene3d>
            <a:sp3d extrusionH="57150">
              <a:bevelT w="38100" h="38100" prst="angle"/>
            </a:sp3d>
          </a:bodyPr>
          <a:lstStyle/>
          <a:p>
            <a:pPr>
              <a:defRPr/>
            </a:pPr>
            <a:r>
              <a:rPr lang="en-US" sz="2000" dirty="0">
                <a:solidFill>
                  <a:srgbClr val="FF0000"/>
                </a:solidFill>
                <a:effectLst>
                  <a:outerShdw blurRad="50800" dist="38100" dir="2700000" algn="tl" rotWithShape="0">
                    <a:srgbClr val="000000">
                      <a:alpha val="43000"/>
                    </a:srgbClr>
                  </a:outerShdw>
                </a:effectLst>
                <a:latin typeface="Calibri" charset="0"/>
                <a:ea typeface="ＭＳ Ｐゴシック" charset="0"/>
                <a:cs typeface="ＭＳ Ｐゴシック" charset="0"/>
              </a:rPr>
              <a:t>Don Antonio…our American graduate student </a:t>
            </a:r>
            <a:endParaRPr lang="en-US" sz="2000" dirty="0">
              <a:solidFill>
                <a:srgbClr val="FF0000"/>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814A-284B-4B47-9EBD-265B9BA38527}"/>
              </a:ext>
            </a:extLst>
          </p:cNvPr>
          <p:cNvSpPr>
            <a:spLocks noGrp="1"/>
          </p:cNvSpPr>
          <p:nvPr>
            <p:ph type="title"/>
          </p:nvPr>
        </p:nvSpPr>
        <p:spPr>
          <a:xfrm>
            <a:off x="3849688" y="0"/>
            <a:ext cx="5294312" cy="639763"/>
          </a:xfrm>
        </p:spPr>
        <p:txBody>
          <a:bodyPr>
            <a:normAutofit fontScale="90000"/>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Vagnari 2 Exposure</a:t>
            </a:r>
          </a:p>
        </p:txBody>
      </p:sp>
      <p:pic>
        <p:nvPicPr>
          <p:cNvPr id="28674" name="Picture 6" descr="New photos 002.jpg">
            <a:extLst>
              <a:ext uri="{FF2B5EF4-FFF2-40B4-BE49-F238E27FC236}">
                <a16:creationId xmlns:a16="http://schemas.microsoft.com/office/drawing/2014/main" id="{0E783F69-C2DC-814E-B296-FB512F49292E}"/>
              </a:ext>
            </a:extLst>
          </p:cNvPr>
          <p:cNvPicPr>
            <a:picLocks noChangeAspect="1"/>
          </p:cNvPicPr>
          <p:nvPr/>
        </p:nvPicPr>
        <p:blipFill>
          <a:blip r:embed="rId2" cstate="screen">
            <a:lum contrast="12000"/>
            <a:extLst>
              <a:ext uri="{28A0092B-C50C-407E-A947-70E740481C1C}">
                <a14:useLocalDpi xmlns:a14="http://schemas.microsoft.com/office/drawing/2010/main"/>
              </a:ext>
            </a:extLst>
          </a:blip>
          <a:srcRect/>
          <a:stretch>
            <a:fillRect/>
          </a:stretch>
        </p:blipFill>
        <p:spPr bwMode="auto">
          <a:xfrm>
            <a:off x="0" y="0"/>
            <a:ext cx="3849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0" descr="New photos 012.jpg">
            <a:extLst>
              <a:ext uri="{FF2B5EF4-FFF2-40B4-BE49-F238E27FC236}">
                <a16:creationId xmlns:a16="http://schemas.microsoft.com/office/drawing/2014/main" id="{DF0C7E8B-51D4-5944-A3C2-CCEF4CB67F4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5663" y="893763"/>
            <a:ext cx="32083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05C5FE-089F-8A43-A700-5FF10DB74356}"/>
              </a:ext>
            </a:extLst>
          </p:cNvPr>
          <p:cNvSpPr txBox="1"/>
          <p:nvPr/>
        </p:nvSpPr>
        <p:spPr>
          <a:xfrm>
            <a:off x="3849688" y="976313"/>
            <a:ext cx="2085975" cy="56324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chemeClr val="bg1"/>
                </a:solidFill>
                <a:effectLst>
                  <a:outerShdw blurRad="38100" dist="38100" dir="2700000" algn="tl">
                    <a:srgbClr val="000000"/>
                  </a:outerShdw>
                </a:effectLst>
              </a:rPr>
              <a:t>This exposure reveals &gt;8,500 years of alluvium. Depositional units are evident as well as occasional weathering profiles related to soil formation. The weathering profile level with the top third of the shovel is a 2,100 cal B.P. soil that can be traced regionally in all of our exposures as well as in the profiles of archaeological sites in the area. At the base of the profile is a gleyed unit containing snail shells suggesting ponding. This can also be traced in other exposures.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5DBD-CF8F-8D46-8C1F-5C5F17FB61F4}"/>
              </a:ext>
            </a:extLst>
          </p:cNvPr>
          <p:cNvSpPr>
            <a:spLocks noGrp="1"/>
          </p:cNvSpPr>
          <p:nvPr>
            <p:ph type="title"/>
          </p:nvPr>
        </p:nvSpPr>
        <p:spPr>
          <a:xfrm>
            <a:off x="3851275" y="0"/>
            <a:ext cx="5292725" cy="1143000"/>
          </a:xfrm>
        </p:spPr>
        <p:txBody>
          <a:bodyPr>
            <a:normAutofit/>
          </a:bodyPr>
          <a:lstStyle/>
          <a:p>
            <a:pPr eaLnBrk="1" hangingPunct="1"/>
            <a:r>
              <a:rPr lang="en-US" altLang="en-US">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Arroyo Italiano 1</a:t>
            </a:r>
          </a:p>
        </p:txBody>
      </p:sp>
      <p:pic>
        <p:nvPicPr>
          <p:cNvPr id="29698" name="Picture 6" descr="New photos 221.jpg">
            <a:extLst>
              <a:ext uri="{FF2B5EF4-FFF2-40B4-BE49-F238E27FC236}">
                <a16:creationId xmlns:a16="http://schemas.microsoft.com/office/drawing/2014/main" id="{8C019D85-3F20-8B44-8D90-885827CF2C18}"/>
              </a:ext>
            </a:extLst>
          </p:cNvPr>
          <p:cNvPicPr>
            <a:picLocks noChangeAspect="1"/>
          </p:cNvPicPr>
          <p:nvPr/>
        </p:nvPicPr>
        <p:blipFill>
          <a:blip r:embed="rId2" cstate="screen">
            <a:lum bright="-8000" contrast="12000"/>
            <a:extLst>
              <a:ext uri="{28A0092B-C50C-407E-A947-70E740481C1C}">
                <a14:useLocalDpi xmlns:a14="http://schemas.microsoft.com/office/drawing/2010/main"/>
              </a:ext>
            </a:extLst>
          </a:blip>
          <a:srcRect/>
          <a:stretch>
            <a:fillRect/>
          </a:stretch>
        </p:blipFill>
        <p:spPr bwMode="auto">
          <a:xfrm>
            <a:off x="0" y="0"/>
            <a:ext cx="385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12C65F3-C545-854E-8262-F0884101B3DE}"/>
              </a:ext>
            </a:extLst>
          </p:cNvPr>
          <p:cNvSpPr txBox="1"/>
          <p:nvPr/>
        </p:nvSpPr>
        <p:spPr>
          <a:xfrm>
            <a:off x="4067175" y="1143000"/>
            <a:ext cx="4894263" cy="53244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rPr>
              <a:t>  Upper two meters of stream cut exposing three cycles of sediment deposition. </a:t>
            </a:r>
          </a:p>
          <a:p>
            <a:pPr eaLnBrk="1" hangingPunct="1">
              <a:buFont typeface="Arial" panose="020B0604020202020204" pitchFamily="34" charset="0"/>
              <a:buChar char="•"/>
            </a:pPr>
            <a:endParaRPr lang="en-US" altLang="en-US" sz="20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rPr>
              <a:t>  Each cycle is initiated by a cutting event followed by deposition of poorly sorted gravels followed by finer and finer sediments.  </a:t>
            </a:r>
          </a:p>
          <a:p>
            <a:pPr eaLnBrk="1" hangingPunct="1">
              <a:buFont typeface="Arial" panose="020B0604020202020204" pitchFamily="34" charset="0"/>
              <a:buChar char="•"/>
            </a:pPr>
            <a:endParaRPr lang="en-US" altLang="en-US" sz="20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rPr>
              <a:t>   In most cases the fine sediments have soil development of variable degree.</a:t>
            </a:r>
          </a:p>
          <a:p>
            <a:pPr eaLnBrk="1" hangingPunct="1">
              <a:buFont typeface="Arial" panose="020B0604020202020204" pitchFamily="34" charset="0"/>
              <a:buChar char="•"/>
            </a:pPr>
            <a:endParaRPr lang="en-US" altLang="en-US" sz="20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rPr>
              <a:t>   This exposure reveals about four major events, much fewer than the number of units exposed upstream. These units have been destroyed by larger flood events in the lower portions of streams.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8" descr="Arroyo Italiano seds_complete.jpg">
            <a:extLst>
              <a:ext uri="{FF2B5EF4-FFF2-40B4-BE49-F238E27FC236}">
                <a16:creationId xmlns:a16="http://schemas.microsoft.com/office/drawing/2014/main" id="{56D0A6A4-5107-E043-9348-7A68281E763D}"/>
              </a:ext>
            </a:extLst>
          </p:cNvPr>
          <p:cNvPicPr>
            <a:picLocks noChangeAspect="1"/>
          </p:cNvPicPr>
          <p:nvPr/>
        </p:nvPicPr>
        <p:blipFill>
          <a:blip r:embed="rId2" cstate="screen">
            <a:lum contrast="26000"/>
            <a:extLst>
              <a:ext uri="{28A0092B-C50C-407E-A947-70E740481C1C}">
                <a14:useLocalDpi xmlns:a14="http://schemas.microsoft.com/office/drawing/2010/main"/>
              </a:ext>
            </a:extLst>
          </a:blip>
          <a:srcRect/>
          <a:stretch>
            <a:fillRect/>
          </a:stretch>
        </p:blipFill>
        <p:spPr bwMode="auto">
          <a:xfrm>
            <a:off x="2235200" y="846138"/>
            <a:ext cx="6035675"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719E95-2859-EF43-99A0-7798FEDA12AC}"/>
              </a:ext>
            </a:extLst>
          </p:cNvPr>
          <p:cNvSpPr>
            <a:spLocks noGrp="1"/>
          </p:cNvSpPr>
          <p:nvPr>
            <p:ph type="title"/>
          </p:nvPr>
        </p:nvSpPr>
        <p:spPr>
          <a:xfrm>
            <a:off x="3854450" y="-20638"/>
            <a:ext cx="5289550" cy="396876"/>
          </a:xfrm>
        </p:spPr>
        <p:txBody>
          <a:bodyPr>
            <a:noAutofit/>
          </a:bodyPr>
          <a:lstStyle/>
          <a:p>
            <a:pPr eaLnBrk="1" hangingPunct="1">
              <a:defRPr/>
            </a:pPr>
            <a:r>
              <a:rPr lang="en-US" sz="2800">
                <a:solidFill>
                  <a:srgbClr val="FFFF00"/>
                </a:solidFill>
                <a:effectLst>
                  <a:outerShdw blurRad="38100" dist="38100" dir="2700000" algn="tl">
                    <a:srgbClr val="000000"/>
                  </a:outerShdw>
                </a:effectLst>
                <a:ea typeface="ＭＳ Ｐゴシック" charset="0"/>
                <a:cs typeface="ＭＳ Ｐゴシック" charset="0"/>
              </a:rPr>
              <a:t>Arroyo Italiano 1 Stratigraphy</a:t>
            </a:r>
            <a:endParaRPr lang="en-US" sz="2800">
              <a:solidFill>
                <a:srgbClr val="FFFF00"/>
              </a:solidFill>
              <a:ea typeface="ＭＳ Ｐゴシック" charset="0"/>
              <a:cs typeface="ＭＳ Ｐゴシック" charset="0"/>
            </a:endParaRPr>
          </a:p>
        </p:txBody>
      </p:sp>
      <p:pic>
        <p:nvPicPr>
          <p:cNvPr id="30723" name="Picture 9" descr="Arroyo Iraliano exposure and dates.jpg">
            <a:extLst>
              <a:ext uri="{FF2B5EF4-FFF2-40B4-BE49-F238E27FC236}">
                <a16:creationId xmlns:a16="http://schemas.microsoft.com/office/drawing/2014/main" id="{C2C1927B-CF27-1B43-B60C-3DFD0F46DB9B}"/>
              </a:ext>
            </a:extLst>
          </p:cNvPr>
          <p:cNvPicPr>
            <a:picLocks noChangeAspect="1"/>
          </p:cNvPicPr>
          <p:nvPr/>
        </p:nvPicPr>
        <p:blipFill>
          <a:blip r:embed="rId3" cstate="screen">
            <a:lum contrast="34000"/>
            <a:extLst>
              <a:ext uri="{28A0092B-C50C-407E-A947-70E740481C1C}">
                <a14:useLocalDpi xmlns:a14="http://schemas.microsoft.com/office/drawing/2010/main"/>
              </a:ext>
            </a:extLst>
          </a:blip>
          <a:srcRect/>
          <a:stretch>
            <a:fillRect/>
          </a:stretch>
        </p:blipFill>
        <p:spPr bwMode="auto">
          <a:xfrm>
            <a:off x="0" y="9525"/>
            <a:ext cx="385445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A81CE79-0F18-EC41-B6F4-2C76E084245E}"/>
              </a:ext>
            </a:extLst>
          </p:cNvPr>
          <p:cNvSpPr txBox="1"/>
          <p:nvPr/>
        </p:nvSpPr>
        <p:spPr>
          <a:xfrm>
            <a:off x="3854450" y="376238"/>
            <a:ext cx="5289550" cy="522287"/>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Stratigraphic description is aligned with the profile, AMS dates are placed in the profile where they were collected.</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20140705_162319.jpg">
            <a:extLst>
              <a:ext uri="{FF2B5EF4-FFF2-40B4-BE49-F238E27FC236}">
                <a16:creationId xmlns:a16="http://schemas.microsoft.com/office/drawing/2014/main" id="{831C8141-6E28-AC47-ADA9-6E7C2EE6402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52950" y="3414713"/>
            <a:ext cx="459105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4" descr="20140705_150253.jpg">
            <a:extLst>
              <a:ext uri="{FF2B5EF4-FFF2-40B4-BE49-F238E27FC236}">
                <a16:creationId xmlns:a16="http://schemas.microsoft.com/office/drawing/2014/main" id="{E99704B4-A410-8646-86FD-2506613F21F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758825" y="1546225"/>
            <a:ext cx="60706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B97B56F-4D37-6947-B132-359C6DE55C98}"/>
              </a:ext>
            </a:extLst>
          </p:cNvPr>
          <p:cNvSpPr>
            <a:spLocks noGrp="1"/>
          </p:cNvSpPr>
          <p:nvPr>
            <p:ph type="title"/>
          </p:nvPr>
        </p:nvSpPr>
        <p:spPr>
          <a:xfrm>
            <a:off x="0" y="46038"/>
            <a:ext cx="9144000" cy="563562"/>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Cleaning &amp; Sampling the Exposures</a:t>
            </a:r>
          </a:p>
        </p:txBody>
      </p:sp>
      <p:sp>
        <p:nvSpPr>
          <p:cNvPr id="7" name="TextBox 6">
            <a:extLst>
              <a:ext uri="{FF2B5EF4-FFF2-40B4-BE49-F238E27FC236}">
                <a16:creationId xmlns:a16="http://schemas.microsoft.com/office/drawing/2014/main" id="{DE3A0C31-4D31-0540-8B7F-9C1043654866}"/>
              </a:ext>
            </a:extLst>
          </p:cNvPr>
          <p:cNvSpPr txBox="1"/>
          <p:nvPr/>
        </p:nvSpPr>
        <p:spPr>
          <a:xfrm>
            <a:off x="4552950" y="684213"/>
            <a:ext cx="4591050" cy="28003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chemeClr val="bg1"/>
                </a:solidFill>
                <a:effectLst>
                  <a:outerShdw blurRad="38100" dist="38100" dir="2700000" algn="tl">
                    <a:srgbClr val="000000"/>
                  </a:outerShdw>
                </a:effectLst>
              </a:rPr>
              <a:t>The cleaned exposure at Arroyo Italiano reveals the two major Holocene soils. The upper at the top 1/3 of the meter stick is 2,100 cal B.P. and the lower soil (the dark unit in the lower 1/3 of the meter stick) is 8,400 cal B.P.</a:t>
            </a:r>
          </a:p>
          <a:p>
            <a:pPr eaLnBrk="1" hangingPunct="1"/>
            <a:endParaRPr lang="en-US" altLang="en-US" sz="1600">
              <a:solidFill>
                <a:schemeClr val="bg1"/>
              </a:solidFill>
              <a:effectLst>
                <a:outerShdw blurRad="38100" dist="38100" dir="2700000" algn="tl">
                  <a:srgbClr val="000000"/>
                </a:outerShdw>
              </a:effectLst>
            </a:endParaRPr>
          </a:p>
          <a:p>
            <a:pPr eaLnBrk="1" hangingPunct="1"/>
            <a:r>
              <a:rPr lang="en-US" altLang="en-US" sz="1600">
                <a:solidFill>
                  <a:schemeClr val="bg1"/>
                </a:solidFill>
                <a:effectLst>
                  <a:outerShdw blurRad="38100" dist="38100" dir="2700000" algn="tl">
                    <a:srgbClr val="000000"/>
                  </a:outerShdw>
                </a:effectLst>
              </a:rPr>
              <a:t>We have collected over 400 sediment samples to be used for grain size and other analysis. We are interested in lead content as an indicator of when people in this region began to fabricate lead artifacts.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32D3-0B66-7047-830F-5439333DC91C}"/>
              </a:ext>
            </a:extLst>
          </p:cNvPr>
          <p:cNvSpPr>
            <a:spLocks noGrp="1"/>
          </p:cNvSpPr>
          <p:nvPr>
            <p:ph type="title"/>
          </p:nvPr>
        </p:nvSpPr>
        <p:spPr>
          <a:xfrm>
            <a:off x="457200" y="0"/>
            <a:ext cx="8229600" cy="566738"/>
          </a:xfrm>
        </p:spPr>
        <p:txBody>
          <a:bodyPr/>
          <a:lstStyle/>
          <a:p>
            <a:pPr eaLnBrk="1" hangingPunct="1"/>
            <a:r>
              <a:rPr lang="en-US" altLang="en-US" sz="4000">
                <a:solidFill>
                  <a:srgbClr val="FFFF00"/>
                </a:solidFill>
                <a:effectLst>
                  <a:outerShdw blurRad="38100" dist="38100" dir="2700000" algn="tl">
                    <a:srgbClr val="000000"/>
                  </a:outerShdw>
                </a:effectLst>
                <a:ea typeface="ＭＳ Ｐゴシック" panose="020B0600070205080204" pitchFamily="34" charset="-128"/>
              </a:rPr>
              <a:t>Vagnari 1: Initial Sediment Analyses</a:t>
            </a:r>
          </a:p>
        </p:txBody>
      </p:sp>
      <p:pic>
        <p:nvPicPr>
          <p:cNvPr id="32770" name="Picture 3" descr="Wigand et al Figure 10  new.jpg">
            <a:extLst>
              <a:ext uri="{FF2B5EF4-FFF2-40B4-BE49-F238E27FC236}">
                <a16:creationId xmlns:a16="http://schemas.microsoft.com/office/drawing/2014/main" id="{5E112813-AB16-B44C-8C04-0EBA21B7CD2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8175"/>
            <a:ext cx="70612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298785E-CBF3-6248-B3AB-51C3B1626FAF}"/>
              </a:ext>
            </a:extLst>
          </p:cNvPr>
          <p:cNvSpPr txBox="1"/>
          <p:nvPr/>
        </p:nvSpPr>
        <p:spPr>
          <a:xfrm>
            <a:off x="7170738" y="957263"/>
            <a:ext cx="1871662" cy="5078412"/>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Mastersizer grain size analyses of Vagnari alluvial exposure. Upper left sample is from underlying channel fill that has dates to the last interglacial and has been rubified. Sample 34 is near top of Holocene alluvial section, and sample 4 is near the base of the profile.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38D6-3D21-A941-89E4-8E76400AD605}"/>
              </a:ext>
            </a:extLst>
          </p:cNvPr>
          <p:cNvSpPr>
            <a:spLocks noGrp="1"/>
          </p:cNvSpPr>
          <p:nvPr>
            <p:ph type="title"/>
          </p:nvPr>
        </p:nvSpPr>
        <p:spPr>
          <a:xfrm>
            <a:off x="0" y="212725"/>
            <a:ext cx="9144000" cy="427038"/>
          </a:xfrm>
        </p:spPr>
        <p:txBody>
          <a:bodyPr>
            <a:noAutofit/>
          </a:bodyPr>
          <a:lstStyle/>
          <a:p>
            <a:pPr eaLnBrk="1" hangingPunct="1"/>
            <a:r>
              <a:rPr lang="en-US" altLang="en-US" sz="3200">
                <a:solidFill>
                  <a:srgbClr val="FFFF00"/>
                </a:solidFill>
                <a:effectLst>
                  <a:outerShdw blurRad="38100" dist="38100" dir="2700000" algn="tl">
                    <a:srgbClr val="000000"/>
                  </a:outerShdw>
                </a:effectLst>
                <a:ea typeface="ＭＳ Ｐゴシック" panose="020B0600070205080204" pitchFamily="34" charset="-128"/>
              </a:rPr>
              <a:t>Vagnari Sediment Analysis: Revealing Episodic Events</a:t>
            </a:r>
          </a:p>
        </p:txBody>
      </p:sp>
      <p:graphicFrame>
        <p:nvGraphicFramePr>
          <p:cNvPr id="17" name="Chart 16">
            <a:extLst>
              <a:ext uri="{FF2B5EF4-FFF2-40B4-BE49-F238E27FC236}">
                <a16:creationId xmlns:a16="http://schemas.microsoft.com/office/drawing/2014/main" id="{08E403BC-B93D-2F40-8F1B-043D0B7A5A13}"/>
              </a:ext>
            </a:extLst>
          </p:cNvPr>
          <p:cNvGraphicFramePr>
            <a:graphicFrameLocks/>
          </p:cNvGraphicFramePr>
          <p:nvPr/>
        </p:nvGraphicFramePr>
        <p:xfrm>
          <a:off x="5689282" y="711200"/>
          <a:ext cx="2227157" cy="61518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948DF5A9-2187-CD4A-A851-8177795EE878}"/>
              </a:ext>
            </a:extLst>
          </p:cNvPr>
          <p:cNvGraphicFramePr>
            <a:graphicFrameLocks/>
          </p:cNvGraphicFramePr>
          <p:nvPr/>
        </p:nvGraphicFramePr>
        <p:xfrm>
          <a:off x="3572617" y="711199"/>
          <a:ext cx="2385907" cy="61518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4E2A984F-31E8-B24C-99EC-76ED634F1D39}"/>
              </a:ext>
            </a:extLst>
          </p:cNvPr>
          <p:cNvGraphicFramePr>
            <a:graphicFrameLocks/>
          </p:cNvGraphicFramePr>
          <p:nvPr/>
        </p:nvGraphicFramePr>
        <p:xfrm>
          <a:off x="2132013" y="711201"/>
          <a:ext cx="1628140" cy="61552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26E7F827-296D-6C48-9971-F8699EEF1C0C}"/>
              </a:ext>
            </a:extLst>
          </p:cNvPr>
          <p:cNvGraphicFramePr>
            <a:graphicFrameLocks/>
          </p:cNvGraphicFramePr>
          <p:nvPr/>
        </p:nvGraphicFramePr>
        <p:xfrm>
          <a:off x="677863" y="702733"/>
          <a:ext cx="1640840" cy="6163734"/>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73A7375B-7E84-224A-8F72-9D4AAA73E7C7}"/>
              </a:ext>
            </a:extLst>
          </p:cNvPr>
          <p:cNvSpPr txBox="1"/>
          <p:nvPr/>
        </p:nvSpPr>
        <p:spPr>
          <a:xfrm rot="16200000">
            <a:off x="-1804194" y="3293269"/>
            <a:ext cx="4137025" cy="369888"/>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latin typeface="Calibri" panose="020F0502020204030204" pitchFamily="34" charset="0"/>
              </a:rPr>
              <a:t>Measurement from Base of Exposure (cm)</a:t>
            </a:r>
          </a:p>
        </p:txBody>
      </p:sp>
      <p:sp>
        <p:nvSpPr>
          <p:cNvPr id="33799" name="TextBox 8">
            <a:extLst>
              <a:ext uri="{FF2B5EF4-FFF2-40B4-BE49-F238E27FC236}">
                <a16:creationId xmlns:a16="http://schemas.microsoft.com/office/drawing/2014/main" id="{9578E9AB-45B9-0147-A9E5-F34D2431547F}"/>
              </a:ext>
            </a:extLst>
          </p:cNvPr>
          <p:cNvSpPr txBox="1">
            <a:spLocks noChangeArrowheads="1"/>
          </p:cNvSpPr>
          <p:nvPr/>
        </p:nvSpPr>
        <p:spPr bwMode="auto">
          <a:xfrm>
            <a:off x="1109663" y="6199188"/>
            <a:ext cx="1182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latin typeface="Calibri" panose="020F0502020204030204" pitchFamily="34" charset="0"/>
              </a:rPr>
              <a:t>finer grain size </a:t>
            </a:r>
            <a:r>
              <a:rPr lang="en-US" altLang="en-US" sz="1100">
                <a:solidFill>
                  <a:srgbClr val="000000"/>
                </a:solidFill>
                <a:latin typeface="Calibri" panose="020F0502020204030204" pitchFamily="34" charset="0"/>
                <a:sym typeface="Wingdings" pitchFamily="2" charset="2"/>
              </a:rPr>
              <a:t></a:t>
            </a:r>
            <a:endParaRPr lang="en-US" altLang="en-US" sz="1100">
              <a:solidFill>
                <a:srgbClr val="000000"/>
              </a:solidFill>
              <a:latin typeface="Calibri" panose="020F0502020204030204" pitchFamily="34" charset="0"/>
            </a:endParaRPr>
          </a:p>
        </p:txBody>
      </p:sp>
      <p:sp>
        <p:nvSpPr>
          <p:cNvPr id="33800" name="TextBox 9">
            <a:extLst>
              <a:ext uri="{FF2B5EF4-FFF2-40B4-BE49-F238E27FC236}">
                <a16:creationId xmlns:a16="http://schemas.microsoft.com/office/drawing/2014/main" id="{2F0038E5-A1E8-2449-8D51-E06B04351FE7}"/>
              </a:ext>
            </a:extLst>
          </p:cNvPr>
          <p:cNvSpPr txBox="1">
            <a:spLocks noChangeArrowheads="1"/>
          </p:cNvSpPr>
          <p:nvPr/>
        </p:nvSpPr>
        <p:spPr bwMode="auto">
          <a:xfrm>
            <a:off x="4229100" y="6191250"/>
            <a:ext cx="12271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latin typeface="Calibri" panose="020F0502020204030204" pitchFamily="34" charset="0"/>
              </a:rPr>
              <a:t>Finer Skewness </a:t>
            </a:r>
            <a:r>
              <a:rPr lang="en-US" altLang="en-US" sz="1100">
                <a:solidFill>
                  <a:srgbClr val="000000"/>
                </a:solidFill>
                <a:latin typeface="Calibri" panose="020F0502020204030204" pitchFamily="34" charset="0"/>
                <a:sym typeface="Wingdings" pitchFamily="2" charset="2"/>
              </a:rPr>
              <a:t></a:t>
            </a:r>
            <a:endParaRPr lang="en-US" altLang="en-US" sz="1100">
              <a:solidFill>
                <a:srgbClr val="000000"/>
              </a:solidFill>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170E-3143-F945-8641-29FDE27D6FAB}"/>
              </a:ext>
            </a:extLst>
          </p:cNvPr>
          <p:cNvSpPr>
            <a:spLocks noGrp="1"/>
          </p:cNvSpPr>
          <p:nvPr>
            <p:ph type="title"/>
          </p:nvPr>
        </p:nvSpPr>
        <p:spPr>
          <a:xfrm>
            <a:off x="0" y="0"/>
            <a:ext cx="9144000" cy="1466850"/>
          </a:xfrm>
        </p:spPr>
        <p:txBody>
          <a:bodyPr>
            <a:noAutofit/>
          </a:bodyPr>
          <a:lstStyle/>
          <a:p>
            <a:pPr eaLnBrk="1" hangingPunct="1">
              <a:defRPr/>
            </a:pPr>
            <a:br>
              <a:rPr lang="en-GB" sz="2400">
                <a:solidFill>
                  <a:srgbClr val="FFFF00"/>
                </a:solidFill>
                <a:effectLst>
                  <a:outerShdw blurRad="38100" dist="38100" dir="2700000" algn="tl">
                    <a:srgbClr val="000000"/>
                  </a:outerShdw>
                </a:effectLst>
                <a:ea typeface="ＭＳ Ｐゴシック" charset="0"/>
                <a:cs typeface="ＭＳ Ｐゴシック" charset="0"/>
              </a:rPr>
            </a:br>
            <a:endParaRPr lang="en-US" sz="2400">
              <a:solidFill>
                <a:srgbClr val="FFFF00"/>
              </a:solidFill>
              <a:effectLst>
                <a:outerShdw blurRad="38100" dist="38100" dir="2700000" algn="tl">
                  <a:srgbClr val="000000"/>
                </a:outerShdw>
              </a:effectLst>
              <a:ea typeface="ＭＳ Ｐゴシック" charset="0"/>
              <a:cs typeface="ＭＳ Ｐゴシック" charset="0"/>
            </a:endParaRPr>
          </a:p>
        </p:txBody>
      </p:sp>
      <p:pic>
        <p:nvPicPr>
          <p:cNvPr id="15362" name="Picture 4" descr="New photos 036.jpg">
            <a:extLst>
              <a:ext uri="{FF2B5EF4-FFF2-40B4-BE49-F238E27FC236}">
                <a16:creationId xmlns:a16="http://schemas.microsoft.com/office/drawing/2014/main" id="{6E226318-07E6-5C42-A125-9D5356AFF447}"/>
              </a:ext>
            </a:extLst>
          </p:cNvPr>
          <p:cNvPicPr>
            <a:picLocks noChangeAspect="1"/>
          </p:cNvPicPr>
          <p:nvPr/>
        </p:nvPicPr>
        <p:blipFill>
          <a:blip r:embed="rId2" cstate="screen">
            <a:lum contrast="14000"/>
            <a:extLst>
              <a:ext uri="{28A0092B-C50C-407E-A947-70E740481C1C}">
                <a14:useLocalDpi xmlns:a14="http://schemas.microsoft.com/office/drawing/2010/main"/>
              </a:ext>
            </a:extLst>
          </a:blip>
          <a:srcRect/>
          <a:stretch>
            <a:fillRect/>
          </a:stretch>
        </p:blipFill>
        <p:spPr bwMode="auto">
          <a:xfrm>
            <a:off x="0" y="1284288"/>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New photos 044.jpg">
            <a:extLst>
              <a:ext uri="{FF2B5EF4-FFF2-40B4-BE49-F238E27FC236}">
                <a16:creationId xmlns:a16="http://schemas.microsoft.com/office/drawing/2014/main" id="{49F783F0-2041-8246-8AB4-DB90169ED520}"/>
              </a:ext>
            </a:extLst>
          </p:cNvPr>
          <p:cNvPicPr>
            <a:picLocks noChangeAspect="1"/>
          </p:cNvPicPr>
          <p:nvPr/>
        </p:nvPicPr>
        <p:blipFill>
          <a:blip r:embed="rId3" cstate="screen">
            <a:lum bright="16000" contrast="38000"/>
            <a:extLst>
              <a:ext uri="{28A0092B-C50C-407E-A947-70E740481C1C}">
                <a14:useLocalDpi xmlns:a14="http://schemas.microsoft.com/office/drawing/2010/main"/>
              </a:ext>
            </a:extLst>
          </a:blip>
          <a:srcRect/>
          <a:stretch>
            <a:fillRect/>
          </a:stretch>
        </p:blipFill>
        <p:spPr bwMode="auto">
          <a:xfrm>
            <a:off x="0" y="128587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A96C106-9279-5948-AB89-6E49027274EC}"/>
              </a:ext>
            </a:extLst>
          </p:cNvPr>
          <p:cNvSpPr txBox="1"/>
          <p:nvPr/>
        </p:nvSpPr>
        <p:spPr>
          <a:xfrm>
            <a:off x="0" y="0"/>
            <a:ext cx="9144000" cy="120015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solidFill>
                  <a:srgbClr val="FFFF00"/>
                </a:solidFill>
                <a:effectLst>
                  <a:outerShdw blurRad="38100" dist="38100" dir="2700000" algn="tl">
                    <a:srgbClr val="000000"/>
                  </a:outerShdw>
                </a:effectLst>
              </a:rPr>
              <a:t>The Mezzogiorno, the south of Italy, </a:t>
            </a:r>
          </a:p>
          <a:p>
            <a:pPr algn="ctr" eaLnBrk="1" hangingPunct="1">
              <a:defRPr/>
            </a:pPr>
            <a:r>
              <a:rPr lang="en-US">
                <a:solidFill>
                  <a:srgbClr val="FFFF00"/>
                </a:solidFill>
                <a:effectLst>
                  <a:outerShdw blurRad="38100" dist="38100" dir="2700000" algn="tl">
                    <a:srgbClr val="000000"/>
                  </a:outerShdw>
                </a:effectLst>
              </a:rPr>
              <a:t>a land on the verge of disaster: Using Geomorphology and Archaeology as tools in Global Warming Research</a:t>
            </a:r>
            <a:endParaRPr lang="en-US">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ACAE-2137-8C43-BE7B-4E5F54021E6A}"/>
              </a:ext>
            </a:extLst>
          </p:cNvPr>
          <p:cNvSpPr>
            <a:spLocks noGrp="1"/>
          </p:cNvSpPr>
          <p:nvPr>
            <p:ph type="title"/>
          </p:nvPr>
        </p:nvSpPr>
        <p:spPr>
          <a:xfrm>
            <a:off x="0" y="101600"/>
            <a:ext cx="8974138" cy="627063"/>
          </a:xfrm>
        </p:spPr>
        <p:txBody>
          <a:bodyPr>
            <a:noAutofit/>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Arroyo Italiano 1: Grain Size Parameters</a:t>
            </a:r>
          </a:p>
        </p:txBody>
      </p:sp>
      <p:graphicFrame>
        <p:nvGraphicFramePr>
          <p:cNvPr id="8" name="Chart 7">
            <a:extLst>
              <a:ext uri="{FF2B5EF4-FFF2-40B4-BE49-F238E27FC236}">
                <a16:creationId xmlns:a16="http://schemas.microsoft.com/office/drawing/2014/main" id="{D4BB2CB6-EA3D-FC44-8E7A-A3EB202EEA9F}"/>
              </a:ext>
            </a:extLst>
          </p:cNvPr>
          <p:cNvGraphicFramePr>
            <a:graphicFrameLocks/>
          </p:cNvGraphicFramePr>
          <p:nvPr/>
        </p:nvGraphicFramePr>
        <p:xfrm>
          <a:off x="5242318" y="879944"/>
          <a:ext cx="1770646" cy="59780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2756AD38-BA9A-A04C-A653-1B3CA838DEEF}"/>
              </a:ext>
            </a:extLst>
          </p:cNvPr>
          <p:cNvGraphicFramePr>
            <a:graphicFrameLocks/>
          </p:cNvGraphicFramePr>
          <p:nvPr/>
        </p:nvGraphicFramePr>
        <p:xfrm>
          <a:off x="3326404" y="879944"/>
          <a:ext cx="1915914" cy="59780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99E9A374-FF79-EA43-80A5-CF350E731D55}"/>
              </a:ext>
            </a:extLst>
          </p:cNvPr>
          <p:cNvGraphicFramePr>
            <a:graphicFrameLocks/>
          </p:cNvGraphicFramePr>
          <p:nvPr/>
        </p:nvGraphicFramePr>
        <p:xfrm>
          <a:off x="1781000" y="879944"/>
          <a:ext cx="1545404" cy="59780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5F19F3EC-81C6-E048-9573-796D3442A662}"/>
              </a:ext>
            </a:extLst>
          </p:cNvPr>
          <p:cNvGraphicFramePr>
            <a:graphicFrameLocks/>
          </p:cNvGraphicFramePr>
          <p:nvPr/>
        </p:nvGraphicFramePr>
        <p:xfrm>
          <a:off x="220142" y="871478"/>
          <a:ext cx="1560858" cy="5978056"/>
        </p:xfrm>
        <a:graphic>
          <a:graphicData uri="http://schemas.openxmlformats.org/drawingml/2006/chart">
            <c:chart xmlns:c="http://schemas.openxmlformats.org/drawingml/2006/chart" xmlns:r="http://schemas.openxmlformats.org/officeDocument/2006/relationships" r:id="rId5"/>
          </a:graphicData>
        </a:graphic>
      </p:graphicFrame>
      <p:sp>
        <p:nvSpPr>
          <p:cNvPr id="34822" name="TextBox 6">
            <a:extLst>
              <a:ext uri="{FF2B5EF4-FFF2-40B4-BE49-F238E27FC236}">
                <a16:creationId xmlns:a16="http://schemas.microsoft.com/office/drawing/2014/main" id="{F220DB42-E5F2-D943-B771-85015E4F6982}"/>
              </a:ext>
            </a:extLst>
          </p:cNvPr>
          <p:cNvSpPr txBox="1">
            <a:spLocks noChangeArrowheads="1"/>
          </p:cNvSpPr>
          <p:nvPr/>
        </p:nvSpPr>
        <p:spPr bwMode="auto">
          <a:xfrm>
            <a:off x="5241925" y="1973263"/>
            <a:ext cx="157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latin typeface="Calibri" panose="020F0502020204030204" pitchFamily="34" charset="0"/>
              </a:rPr>
              <a:t>Mesokurtic to Leptokurtic </a:t>
            </a:r>
            <a:r>
              <a:rPr lang="en-US" altLang="en-US" sz="1100">
                <a:solidFill>
                  <a:srgbClr val="000000"/>
                </a:solidFill>
                <a:latin typeface="Calibri" panose="020F0502020204030204" pitchFamily="34" charset="0"/>
                <a:sym typeface="Wingdings" pitchFamily="2" charset="2"/>
              </a:rPr>
              <a:t></a:t>
            </a:r>
            <a:endParaRPr lang="en-US" altLang="en-US" sz="1100">
              <a:solidFill>
                <a:srgbClr val="000000"/>
              </a:solidFill>
              <a:latin typeface="Calibri" panose="020F0502020204030204" pitchFamily="34" charset="0"/>
            </a:endParaRPr>
          </a:p>
        </p:txBody>
      </p:sp>
      <p:pic>
        <p:nvPicPr>
          <p:cNvPr id="34823" name="Picture 8" descr="Arroyo Italiano seds_complete.jpg">
            <a:extLst>
              <a:ext uri="{FF2B5EF4-FFF2-40B4-BE49-F238E27FC236}">
                <a16:creationId xmlns:a16="http://schemas.microsoft.com/office/drawing/2014/main" id="{555A2B72-553F-AA47-99E5-6CF11E2BC81A}"/>
              </a:ext>
            </a:extLst>
          </p:cNvPr>
          <p:cNvPicPr>
            <a:picLocks noChangeAspect="1"/>
          </p:cNvPicPr>
          <p:nvPr/>
        </p:nvPicPr>
        <p:blipFill>
          <a:blip r:embed="rId6" cstate="screen">
            <a:lum contrast="26000"/>
            <a:extLst>
              <a:ext uri="{28A0092B-C50C-407E-A947-70E740481C1C}">
                <a14:useLocalDpi xmlns:a14="http://schemas.microsoft.com/office/drawing/2010/main"/>
              </a:ext>
            </a:extLst>
          </a:blip>
          <a:srcRect/>
          <a:stretch>
            <a:fillRect/>
          </a:stretch>
        </p:blipFill>
        <p:spPr bwMode="auto">
          <a:xfrm>
            <a:off x="7013575" y="1143000"/>
            <a:ext cx="13081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Arroyo Italiano seds_complete.jpg">
            <a:extLst>
              <a:ext uri="{FF2B5EF4-FFF2-40B4-BE49-F238E27FC236}">
                <a16:creationId xmlns:a16="http://schemas.microsoft.com/office/drawing/2014/main" id="{EFC522B1-D875-214D-BA18-65C45A696B8A}"/>
              </a:ext>
            </a:extLst>
          </p:cNvPr>
          <p:cNvPicPr>
            <a:picLocks noChangeAspect="1"/>
          </p:cNvPicPr>
          <p:nvPr/>
        </p:nvPicPr>
        <p:blipFill>
          <a:blip r:embed="rId7" cstate="screen">
            <a:lum contrast="26000"/>
            <a:extLst>
              <a:ext uri="{28A0092B-C50C-407E-A947-70E740481C1C}">
                <a14:useLocalDpi xmlns:a14="http://schemas.microsoft.com/office/drawing/2010/main"/>
              </a:ext>
            </a:extLst>
          </a:blip>
          <a:srcRect/>
          <a:stretch>
            <a:fillRect/>
          </a:stretch>
        </p:blipFill>
        <p:spPr bwMode="auto">
          <a:xfrm>
            <a:off x="8315325" y="1143000"/>
            <a:ext cx="65087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BB97-AC61-6347-8044-5968D6C120F5}"/>
              </a:ext>
            </a:extLst>
          </p:cNvPr>
          <p:cNvSpPr>
            <a:spLocks noGrp="1"/>
          </p:cNvSpPr>
          <p:nvPr>
            <p:ph type="title"/>
          </p:nvPr>
        </p:nvSpPr>
        <p:spPr>
          <a:xfrm>
            <a:off x="0" y="0"/>
            <a:ext cx="9144000" cy="881063"/>
          </a:xfrm>
        </p:spPr>
        <p:txBody>
          <a:bodyPr>
            <a:normAutofit/>
          </a:bodyPr>
          <a:lstStyle/>
          <a:p>
            <a:pPr eaLnBrk="1" hangingPunct="1"/>
            <a:r>
              <a:rPr lang="en-US" altLang="en-US">
                <a:solidFill>
                  <a:srgbClr val="FFFF00"/>
                </a:solidFill>
                <a:effectLst>
                  <a:outerShdw blurRad="38100" dist="38100" dir="2700000" algn="tl">
                    <a:srgbClr val="000000"/>
                  </a:outerShdw>
                </a:effectLst>
                <a:ea typeface="ＭＳ Ｐゴシック" panose="020B0600070205080204" pitchFamily="34" charset="-128"/>
              </a:rPr>
              <a:t>Arroyo Italiano 1: Mean vs. Sorting</a:t>
            </a:r>
          </a:p>
        </p:txBody>
      </p:sp>
      <p:graphicFrame>
        <p:nvGraphicFramePr>
          <p:cNvPr id="4" name="Chart 3">
            <a:extLst>
              <a:ext uri="{FF2B5EF4-FFF2-40B4-BE49-F238E27FC236}">
                <a16:creationId xmlns:a16="http://schemas.microsoft.com/office/drawing/2014/main" id="{CB9DFDB5-D4A8-7548-9003-38C3EB1B1FA5}"/>
              </a:ext>
            </a:extLst>
          </p:cNvPr>
          <p:cNvGraphicFramePr>
            <a:graphicFrameLocks/>
          </p:cNvGraphicFramePr>
          <p:nvPr/>
        </p:nvGraphicFramePr>
        <p:xfrm>
          <a:off x="237066" y="880531"/>
          <a:ext cx="8703733" cy="5977467"/>
        </p:xfrm>
        <a:graphic>
          <a:graphicData uri="http://schemas.openxmlformats.org/drawingml/2006/chart">
            <c:chart xmlns:c="http://schemas.openxmlformats.org/drawingml/2006/chart" xmlns:r="http://schemas.openxmlformats.org/officeDocument/2006/relationships" r:id="rId3"/>
          </a:graphicData>
        </a:graphic>
      </p:graphicFrame>
      <p:sp>
        <p:nvSpPr>
          <p:cNvPr id="35843" name="TextBox 4">
            <a:extLst>
              <a:ext uri="{FF2B5EF4-FFF2-40B4-BE49-F238E27FC236}">
                <a16:creationId xmlns:a16="http://schemas.microsoft.com/office/drawing/2014/main" id="{06BB45B5-3579-0F48-905F-C45FBE5468CF}"/>
              </a:ext>
            </a:extLst>
          </p:cNvPr>
          <p:cNvSpPr txBox="1">
            <a:spLocks noChangeArrowheads="1"/>
          </p:cNvSpPr>
          <p:nvPr/>
        </p:nvSpPr>
        <p:spPr bwMode="auto">
          <a:xfrm>
            <a:off x="1211263" y="5919788"/>
            <a:ext cx="740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00"/>
                </a:solidFill>
                <a:latin typeface="Calibri" panose="020F0502020204030204" pitchFamily="34" charset="0"/>
              </a:rPr>
              <a:t>More poorly sorted ---------------------------------------------------------------------------&gt; </a:t>
            </a:r>
          </a:p>
        </p:txBody>
      </p:sp>
      <p:sp>
        <p:nvSpPr>
          <p:cNvPr id="35844" name="TextBox 5">
            <a:extLst>
              <a:ext uri="{FF2B5EF4-FFF2-40B4-BE49-F238E27FC236}">
                <a16:creationId xmlns:a16="http://schemas.microsoft.com/office/drawing/2014/main" id="{2FF885B7-1E58-0148-9A72-A62D3F581FFB}"/>
              </a:ext>
            </a:extLst>
          </p:cNvPr>
          <p:cNvSpPr txBox="1">
            <a:spLocks noChangeArrowheads="1"/>
          </p:cNvSpPr>
          <p:nvPr/>
        </p:nvSpPr>
        <p:spPr bwMode="auto">
          <a:xfrm rot="-5400000">
            <a:off x="-1597024" y="3044825"/>
            <a:ext cx="4697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00"/>
                </a:solidFill>
                <a:latin typeface="Calibri" panose="020F0502020204030204" pitchFamily="34" charset="0"/>
              </a:rPr>
              <a:t>Sand---------------|Silt------------==---|Clay---------&gt; </a:t>
            </a:r>
          </a:p>
        </p:txBody>
      </p:sp>
      <p:sp>
        <p:nvSpPr>
          <p:cNvPr id="7" name="TextBox 6">
            <a:extLst>
              <a:ext uri="{FF2B5EF4-FFF2-40B4-BE49-F238E27FC236}">
                <a16:creationId xmlns:a16="http://schemas.microsoft.com/office/drawing/2014/main" id="{0F15F78D-2F2C-5B4B-94D2-5CCA37333909}"/>
              </a:ext>
            </a:extLst>
          </p:cNvPr>
          <p:cNvSpPr txBox="1"/>
          <p:nvPr/>
        </p:nvSpPr>
        <p:spPr>
          <a:xfrm>
            <a:off x="4849813" y="3078163"/>
            <a:ext cx="3211512" cy="369887"/>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0000"/>
                </a:solidFill>
                <a:effectLst>
                  <a:outerShdw blurRad="38100" dist="38100" dir="2700000" algn="tl">
                    <a:srgbClr val="000000"/>
                  </a:outerShdw>
                </a:effectLst>
                <a:latin typeface="Calibri" panose="020F0502020204030204" pitchFamily="34" charset="0"/>
              </a:rPr>
              <a:t>Red indicates samples from soils</a:t>
            </a:r>
          </a:p>
        </p:txBody>
      </p:sp>
      <p:sp>
        <p:nvSpPr>
          <p:cNvPr id="8" name="TextBox 7">
            <a:extLst>
              <a:ext uri="{FF2B5EF4-FFF2-40B4-BE49-F238E27FC236}">
                <a16:creationId xmlns:a16="http://schemas.microsoft.com/office/drawing/2014/main" id="{C814CA36-AF04-CD4F-87DC-E6CFA30D8B3F}"/>
              </a:ext>
            </a:extLst>
          </p:cNvPr>
          <p:cNvSpPr txBox="1"/>
          <p:nvPr/>
        </p:nvSpPr>
        <p:spPr>
          <a:xfrm>
            <a:off x="3621088" y="3714750"/>
            <a:ext cx="4994275" cy="307975"/>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rgbClr val="31DDD8"/>
                </a:solidFill>
                <a:effectLst>
                  <a:outerShdw blurRad="38100" dist="38100" dir="2700000" algn="tl">
                    <a:srgbClr val="000000"/>
                  </a:outerShdw>
                </a:effectLst>
              </a:rPr>
              <a:t>Samples are numbered from the base of the exposure, 1 -43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2561D-66CF-7041-BBF4-504166053301}"/>
              </a:ext>
            </a:extLst>
          </p:cNvPr>
          <p:cNvSpPr>
            <a:spLocks noGrp="1"/>
          </p:cNvSpPr>
          <p:nvPr>
            <p:ph type="title"/>
          </p:nvPr>
        </p:nvSpPr>
        <p:spPr>
          <a:xfrm>
            <a:off x="457200" y="0"/>
            <a:ext cx="8229600" cy="619125"/>
          </a:xfrm>
        </p:spPr>
        <p:txBody>
          <a:bodyPr>
            <a:normAutofit fontScale="90000"/>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Arroyo Italiano 2 Exposure</a:t>
            </a:r>
          </a:p>
        </p:txBody>
      </p:sp>
      <p:pic>
        <p:nvPicPr>
          <p:cNvPr id="37890" name="Picture 3" descr="New photos 002.jpg">
            <a:extLst>
              <a:ext uri="{FF2B5EF4-FFF2-40B4-BE49-F238E27FC236}">
                <a16:creationId xmlns:a16="http://schemas.microsoft.com/office/drawing/2014/main" id="{A0A626ED-291F-4348-9B9C-00C72BBA0E0C}"/>
              </a:ext>
            </a:extLst>
          </p:cNvPr>
          <p:cNvPicPr>
            <a:picLocks noChangeAspect="1"/>
          </p:cNvPicPr>
          <p:nvPr/>
        </p:nvPicPr>
        <p:blipFill>
          <a:blip r:embed="rId2" cstate="screen">
            <a:lum bright="16000" contrast="20000"/>
            <a:extLst>
              <a:ext uri="{28A0092B-C50C-407E-A947-70E740481C1C}">
                <a14:useLocalDpi xmlns:a14="http://schemas.microsoft.com/office/drawing/2010/main"/>
              </a:ext>
            </a:extLst>
          </a:blip>
          <a:srcRect/>
          <a:stretch>
            <a:fillRect/>
          </a:stretch>
        </p:blipFill>
        <p:spPr bwMode="auto">
          <a:xfrm>
            <a:off x="0" y="6191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3AC5A44-214F-3D43-B53C-BACB459D3735}"/>
              </a:ext>
            </a:extLst>
          </p:cNvPr>
          <p:cNvSpPr txBox="1"/>
          <p:nvPr/>
        </p:nvSpPr>
        <p:spPr>
          <a:xfrm>
            <a:off x="0" y="5753100"/>
            <a:ext cx="9144000" cy="8318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chemeClr val="bg1"/>
                </a:solidFill>
                <a:effectLst>
                  <a:outerShdw blurRad="38100" dist="38100" dir="2700000" algn="tl">
                    <a:srgbClr val="000000"/>
                  </a:outerShdw>
                </a:effectLst>
              </a:rPr>
              <a:t>This exposure lies close to the flood plain of the Basentello River. Gravels and coarse sands have been deposited upstream.  Ongoing arroyo cutting is exposing deeper and deeper deposits. In 2013 when this photo was taken about 8,400 years of sediment was exposed.</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6963-259E-1146-AD09-952E561220B9}"/>
              </a:ext>
            </a:extLst>
          </p:cNvPr>
          <p:cNvSpPr>
            <a:spLocks noGrp="1"/>
          </p:cNvSpPr>
          <p:nvPr>
            <p:ph type="title"/>
          </p:nvPr>
        </p:nvSpPr>
        <p:spPr>
          <a:xfrm>
            <a:off x="3849688" y="0"/>
            <a:ext cx="5294312" cy="1684338"/>
          </a:xfrm>
        </p:spPr>
        <p:txBody>
          <a:bodyPr>
            <a:normAutofit fontScale="90000"/>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Sampling </a:t>
            </a:r>
            <a:br>
              <a:rPr lang="en-US" altLang="en-US" sz="3600">
                <a:solidFill>
                  <a:srgbClr val="FFFF00"/>
                </a:solidFill>
                <a:effectLst>
                  <a:outerShdw blurRad="38100" dist="38100" dir="2700000" algn="tl">
                    <a:srgbClr val="000000"/>
                  </a:outerShdw>
                </a:effectLst>
                <a:ea typeface="ＭＳ Ｐゴシック" panose="020B0600070205080204" pitchFamily="34" charset="-128"/>
              </a:rPr>
            </a:br>
            <a:r>
              <a:rPr lang="en-US" altLang="en-US" sz="3600">
                <a:solidFill>
                  <a:srgbClr val="FFFF00"/>
                </a:solidFill>
                <a:effectLst>
                  <a:outerShdw blurRad="38100" dist="38100" dir="2700000" algn="tl">
                    <a:srgbClr val="000000"/>
                  </a:outerShdw>
                </a:effectLst>
                <a:ea typeface="ＭＳ Ｐゴシック" panose="020B0600070205080204" pitchFamily="34" charset="-128"/>
              </a:rPr>
              <a:t>Arroyo Italiano 2 the Summer of 2013</a:t>
            </a:r>
          </a:p>
        </p:txBody>
      </p:sp>
      <p:pic>
        <p:nvPicPr>
          <p:cNvPr id="38914" name="Picture 4" descr="2013-07-10-014.jpg">
            <a:extLst>
              <a:ext uri="{FF2B5EF4-FFF2-40B4-BE49-F238E27FC236}">
                <a16:creationId xmlns:a16="http://schemas.microsoft.com/office/drawing/2014/main" id="{F0ABCF2A-AE43-2A41-89FF-0E4B99BFFB0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849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15FBB48-CE46-4E49-B652-9786FE059F11}"/>
              </a:ext>
            </a:extLst>
          </p:cNvPr>
          <p:cNvSpPr txBox="1"/>
          <p:nvPr/>
        </p:nvSpPr>
        <p:spPr>
          <a:xfrm>
            <a:off x="3849688" y="1836738"/>
            <a:ext cx="5294312" cy="4246562"/>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chemeClr val="bg1"/>
                </a:solidFill>
                <a:effectLst>
                  <a:outerShdw blurRad="38100" dist="38100" dir="2700000" algn="tl">
                    <a:srgbClr val="000000"/>
                  </a:outerShdw>
                </a:effectLst>
                <a:latin typeface="Calibri" panose="020F0502020204030204" pitchFamily="34" charset="0"/>
              </a:rPr>
              <a:t>The summer of 2013 Arroyo Italiano was sampled, and will be analyzed as funding becomes available. Here my Iranian students are sampling a three meter profile. </a:t>
            </a:r>
          </a:p>
          <a:p>
            <a:pPr eaLnBrk="1" hangingPunct="1"/>
            <a:endParaRPr lang="en-US" altLang="en-US" sz="18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800">
                <a:solidFill>
                  <a:schemeClr val="bg1"/>
                </a:solidFill>
                <a:effectLst>
                  <a:outerShdw blurRad="38100" dist="38100" dir="2700000" algn="tl">
                    <a:srgbClr val="000000"/>
                  </a:outerShdw>
                </a:effectLst>
                <a:latin typeface="Calibri" panose="020F0502020204030204" pitchFamily="34" charset="0"/>
              </a:rPr>
              <a:t>The samples that I have taken thus far are from alluvial deposits.  Soils that existed on slopes have, in most cases been eroded away. There are hints of weathered sediments that can be correlated with the regional soils are evident.</a:t>
            </a:r>
          </a:p>
          <a:p>
            <a:pPr eaLnBrk="1" hangingPunct="1"/>
            <a:endParaRPr lang="en-US" altLang="en-US" sz="18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800">
                <a:solidFill>
                  <a:schemeClr val="bg1"/>
                </a:solidFill>
                <a:effectLst>
                  <a:outerShdw blurRad="38100" dist="38100" dir="2700000" algn="tl">
                    <a:srgbClr val="000000"/>
                  </a:outerShdw>
                </a:effectLst>
                <a:latin typeface="Calibri" panose="020F0502020204030204" pitchFamily="34" charset="0"/>
              </a:rPr>
              <a:t>Another fact that we have noted with these exposures is that in most cases, although there have been erosional cycles, the current cycle of down cutting far exceeds any which has occurred during the last 20,000 years in the Gravina area.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8CA3C-71B2-F743-A405-5FD3140DA5A2}"/>
              </a:ext>
            </a:extLst>
          </p:cNvPr>
          <p:cNvSpPr>
            <a:spLocks noGrp="1"/>
          </p:cNvSpPr>
          <p:nvPr>
            <p:ph type="title"/>
          </p:nvPr>
        </p:nvSpPr>
        <p:spPr>
          <a:xfrm>
            <a:off x="5419725" y="0"/>
            <a:ext cx="3724275" cy="1392238"/>
          </a:xfrm>
        </p:spPr>
        <p:txBody>
          <a:bodyPr/>
          <a:lstStyle/>
          <a:p>
            <a:pPr eaLnBrk="1" hangingPunct="1"/>
            <a:r>
              <a:rPr lang="en-US" altLang="en-US" sz="3200">
                <a:solidFill>
                  <a:srgbClr val="FFFF00"/>
                </a:solidFill>
                <a:effectLst>
                  <a:outerShdw blurRad="38100" dist="38100" dir="2700000" algn="tl">
                    <a:srgbClr val="000000"/>
                  </a:outerShdw>
                </a:effectLst>
                <a:ea typeface="ＭＳ Ｐゴシック" panose="020B0600070205080204" pitchFamily="34" charset="-128"/>
              </a:rPr>
              <a:t>Arroyo Italiano 2 after the Winter of 2013 to 2014 Rains</a:t>
            </a:r>
          </a:p>
        </p:txBody>
      </p:sp>
      <p:pic>
        <p:nvPicPr>
          <p:cNvPr id="39938" name="Picture 3" descr="Wigand et al Figure 5.jpg">
            <a:extLst>
              <a:ext uri="{FF2B5EF4-FFF2-40B4-BE49-F238E27FC236}">
                <a16:creationId xmlns:a16="http://schemas.microsoft.com/office/drawing/2014/main" id="{2FAB3BD4-8DA5-8447-A0C7-8E6B598EB0B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41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Wigand et al Figure 6.jpg">
            <a:extLst>
              <a:ext uri="{FF2B5EF4-FFF2-40B4-BE49-F238E27FC236}">
                <a16:creationId xmlns:a16="http://schemas.microsoft.com/office/drawing/2014/main" id="{A07B470B-6655-BD41-9BA7-A7D610E395F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99113" y="2692400"/>
            <a:ext cx="3417887"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9ACCBFC-A3F6-F445-80E0-72D46186FCDA}"/>
              </a:ext>
            </a:extLst>
          </p:cNvPr>
          <p:cNvSpPr txBox="1"/>
          <p:nvPr/>
        </p:nvSpPr>
        <p:spPr>
          <a:xfrm>
            <a:off x="5419725" y="1392238"/>
            <a:ext cx="3724275" cy="12001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In the Summer of 2014 an additional 2 meters of profile was exposed for sampling! And the bed was filled with armored mud balls.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54C8-A850-144A-B923-C5B9E61B6E55}"/>
              </a:ext>
            </a:extLst>
          </p:cNvPr>
          <p:cNvSpPr>
            <a:spLocks noGrp="1"/>
          </p:cNvSpPr>
          <p:nvPr>
            <p:ph type="title"/>
          </p:nvPr>
        </p:nvSpPr>
        <p:spPr>
          <a:xfrm>
            <a:off x="0" y="0"/>
            <a:ext cx="9144000" cy="1697038"/>
          </a:xfrm>
        </p:spPr>
        <p:txBody>
          <a:bodyPr/>
          <a:lstStyle/>
          <a:p>
            <a:r>
              <a:rPr lang="en-US" altLang="en-US" sz="3200">
                <a:solidFill>
                  <a:srgbClr val="FFFF00"/>
                </a:solidFill>
                <a:effectLst>
                  <a:outerShdw blurRad="38100" dist="38100" dir="2700000" algn="tl">
                    <a:srgbClr val="000000"/>
                  </a:outerShdw>
                </a:effectLst>
                <a:ea typeface="ＭＳ Ｐゴシック" panose="020B0600070205080204" pitchFamily="34" charset="-128"/>
              </a:rPr>
              <a:t>Using Mud Balls and Hjulstrom</a:t>
            </a:r>
            <a:r>
              <a:rPr lang="ja-JP" altLang="en-US" sz="3200">
                <a:solidFill>
                  <a:srgbClr val="FFFF00"/>
                </a:solidFill>
                <a:effectLst>
                  <a:outerShdw blurRad="38100" dist="38100" dir="2700000" algn="tl">
                    <a:srgbClr val="000000"/>
                  </a:outerShdw>
                </a:effectLst>
                <a:ea typeface="ＭＳ Ｐゴシック" panose="020B0600070205080204" pitchFamily="34" charset="-128"/>
              </a:rPr>
              <a:t>’</a:t>
            </a:r>
            <a:r>
              <a:rPr lang="en-US" altLang="ja-JP" sz="3200">
                <a:solidFill>
                  <a:srgbClr val="FFFF00"/>
                </a:solidFill>
                <a:effectLst>
                  <a:outerShdw blurRad="38100" dist="38100" dir="2700000" algn="tl">
                    <a:srgbClr val="000000"/>
                  </a:outerShdw>
                </a:effectLst>
                <a:ea typeface="ＭＳ Ｐゴシック" panose="020B0600070205080204" pitchFamily="34" charset="-128"/>
              </a:rPr>
              <a:t>s Diagram to Determine Flood Velocities</a:t>
            </a:r>
            <a:endParaRPr lang="en-US" altLang="en-US" sz="3200">
              <a:solidFill>
                <a:srgbClr val="FFFF00"/>
              </a:solidFill>
              <a:ea typeface="ＭＳ Ｐゴシック" panose="020B0600070205080204" pitchFamily="34" charset="-128"/>
            </a:endParaRPr>
          </a:p>
        </p:txBody>
      </p:sp>
      <p:sp>
        <p:nvSpPr>
          <p:cNvPr id="41987" name="TextBox 2">
            <a:extLst>
              <a:ext uri="{FF2B5EF4-FFF2-40B4-BE49-F238E27FC236}">
                <a16:creationId xmlns:a16="http://schemas.microsoft.com/office/drawing/2014/main" id="{E0EFEB72-A914-BE42-B4D7-81013EC0C344}"/>
              </a:ext>
            </a:extLst>
          </p:cNvPr>
          <p:cNvSpPr txBox="1">
            <a:spLocks noChangeArrowheads="1"/>
          </p:cNvSpPr>
          <p:nvPr/>
        </p:nvSpPr>
        <p:spPr bwMode="auto">
          <a:xfrm>
            <a:off x="228600" y="1971675"/>
            <a:ext cx="8839200" cy="4524375"/>
          </a:xfrm>
          <a:prstGeom prst="rect">
            <a:avLst/>
          </a:prstGeom>
          <a:noFill/>
          <a:ln w="9525">
            <a:no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solidFill>
                  <a:schemeClr val="bg1"/>
                </a:solidFill>
                <a:effectLst>
                  <a:outerShdw blurRad="38100" dist="38100" dir="2700000" algn="tl">
                    <a:srgbClr val="000000"/>
                  </a:outerShdw>
                </a:effectLst>
              </a:rPr>
              <a:t>  The Hjulström curve is named after Filip Hjulström (1902–1982) who published it in his doctoral thesis, "The River Fyris" in 1935 .  It is used by hydrologists to determine whether a river will erode, transport, or deposit sediment. It takes sediment size and water velocity into account and demonstrates the relationships between erosion, transportation, and deposition. </a:t>
            </a:r>
          </a:p>
          <a:p>
            <a:pPr eaLnBrk="1" hangingPunct="1">
              <a:buFont typeface="Arial" panose="020B0604020202020204" pitchFamily="34" charset="0"/>
              <a:buChar char="•"/>
            </a:pPr>
            <a:endParaRPr lang="en-US" altLang="en-US" sz="18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1800">
                <a:solidFill>
                  <a:schemeClr val="bg1"/>
                </a:solidFill>
                <a:effectLst>
                  <a:outerShdw blurRad="38100" dist="38100" dir="2700000" algn="tl">
                    <a:srgbClr val="000000"/>
                  </a:outerShdw>
                </a:effectLst>
              </a:rPr>
              <a:t>  For particle sizes where friction is the dominating force preventing erosion, the curves follow each other closely and the required velocity increases with particle size. </a:t>
            </a:r>
          </a:p>
          <a:p>
            <a:pPr eaLnBrk="1" hangingPunct="1">
              <a:buFont typeface="Arial" panose="020B0604020202020204" pitchFamily="34" charset="0"/>
              <a:buChar char="•"/>
            </a:pPr>
            <a:endParaRPr lang="en-US" altLang="en-US" sz="18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1800">
                <a:solidFill>
                  <a:schemeClr val="bg1"/>
                </a:solidFill>
                <a:effectLst>
                  <a:outerShdw blurRad="38100" dist="38100" dir="2700000" algn="tl">
                    <a:srgbClr val="000000"/>
                  </a:outerShdw>
                </a:effectLst>
              </a:rPr>
              <a:t>  However, for cohesive sediment, mostly clay but also silt, the erosion velocity increases with decreasing grain size, as the cohesive forces are relatively more important when the particles get smaller. </a:t>
            </a:r>
          </a:p>
          <a:p>
            <a:pPr eaLnBrk="1" hangingPunct="1">
              <a:buFont typeface="Arial" panose="020B0604020202020204" pitchFamily="34" charset="0"/>
              <a:buChar char="•"/>
            </a:pPr>
            <a:endParaRPr lang="en-US" altLang="en-US" sz="18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1800">
                <a:solidFill>
                  <a:schemeClr val="bg1"/>
                </a:solidFill>
                <a:effectLst>
                  <a:outerShdw blurRad="38100" dist="38100" dir="2700000" algn="tl">
                    <a:srgbClr val="000000"/>
                  </a:outerShdw>
                </a:effectLst>
              </a:rPr>
              <a:t>  The critical velocity for deposition, on the other hand, depends on the settling velocity, and that decreases with decreasing grain size. The Hjulström curve shows that sand particles of a size around 1 mm require the lowest stream velocity to erode.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CE58-4545-B44A-86C3-D3BA97242F70}"/>
              </a:ext>
            </a:extLst>
          </p:cNvPr>
          <p:cNvSpPr>
            <a:spLocks noGrp="1"/>
          </p:cNvSpPr>
          <p:nvPr>
            <p:ph type="title"/>
          </p:nvPr>
        </p:nvSpPr>
        <p:spPr>
          <a:xfrm>
            <a:off x="685800" y="0"/>
            <a:ext cx="7772400" cy="685800"/>
          </a:xfrm>
        </p:spPr>
        <p:txBody>
          <a:bodyPr/>
          <a:lstStyle/>
          <a:p>
            <a:r>
              <a:rPr lang="en-US" altLang="en-US" sz="4000">
                <a:effectLst>
                  <a:outerShdw blurRad="38100" dist="38100" dir="2700000" algn="tl">
                    <a:srgbClr val="000000"/>
                  </a:outerShdw>
                </a:effectLst>
                <a:ea typeface="ＭＳ Ｐゴシック" panose="020B0600070205080204" pitchFamily="34" charset="-128"/>
              </a:rPr>
              <a:t>Hjulstrom</a:t>
            </a:r>
            <a:r>
              <a:rPr lang="ja-JP" altLang="en-US" sz="4000">
                <a:effectLst>
                  <a:outerShdw blurRad="38100" dist="38100" dir="2700000" algn="tl">
                    <a:srgbClr val="000000"/>
                  </a:outerShdw>
                </a:effectLst>
                <a:ea typeface="ＭＳ Ｐゴシック" panose="020B0600070205080204" pitchFamily="34" charset="-128"/>
              </a:rPr>
              <a:t>’</a:t>
            </a:r>
            <a:r>
              <a:rPr lang="en-US" altLang="ja-JP" sz="4000">
                <a:effectLst>
                  <a:outerShdw blurRad="38100" dist="38100" dir="2700000" algn="tl">
                    <a:srgbClr val="000000"/>
                  </a:outerShdw>
                </a:effectLst>
                <a:ea typeface="ＭＳ Ｐゴシック" panose="020B0600070205080204" pitchFamily="34" charset="-128"/>
              </a:rPr>
              <a:t>s Diagram</a:t>
            </a:r>
            <a:endParaRPr lang="en-US" altLang="en-US" sz="4000">
              <a:ea typeface="ＭＳ Ｐゴシック" panose="020B0600070205080204" pitchFamily="34" charset="-128"/>
            </a:endParaRPr>
          </a:p>
        </p:txBody>
      </p:sp>
      <p:pic>
        <p:nvPicPr>
          <p:cNvPr id="41986" name="Picture 2">
            <a:extLst>
              <a:ext uri="{FF2B5EF4-FFF2-40B4-BE49-F238E27FC236}">
                <a16:creationId xmlns:a16="http://schemas.microsoft.com/office/drawing/2014/main" id="{0D594E56-D7A1-CE4F-8E49-73A0BE12578C}"/>
              </a:ext>
            </a:extLst>
          </p:cNvPr>
          <p:cNvPicPr>
            <a:picLocks noChangeAspect="1"/>
          </p:cNvPicPr>
          <p:nvPr/>
        </p:nvPicPr>
        <p:blipFill>
          <a:blip r:embed="rId2">
            <a:lum bright="-12000" contrast="40000"/>
            <a:extLst>
              <a:ext uri="{28A0092B-C50C-407E-A947-70E740481C1C}">
                <a14:useLocalDpi xmlns:a14="http://schemas.microsoft.com/office/drawing/2010/main"/>
              </a:ext>
            </a:extLst>
          </a:blip>
          <a:srcRect/>
          <a:stretch>
            <a:fillRect/>
          </a:stretch>
        </p:blipFill>
        <p:spPr bwMode="auto">
          <a:xfrm>
            <a:off x="1371600" y="685800"/>
            <a:ext cx="64008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57A3907-DAE7-284F-9F58-5848DC1FCEFE}"/>
              </a:ext>
            </a:extLst>
          </p:cNvPr>
          <p:cNvSpPr txBox="1"/>
          <p:nvPr/>
        </p:nvSpPr>
        <p:spPr>
          <a:xfrm>
            <a:off x="355600" y="5402263"/>
            <a:ext cx="8788400" cy="1322387"/>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a:solidFill>
                  <a:schemeClr val="bg1"/>
                </a:solidFill>
                <a:effectLst>
                  <a:outerShdw blurRad="38100" dist="38100" dir="2700000" algn="tl">
                    <a:srgbClr val="000000"/>
                  </a:outerShdw>
                </a:effectLst>
              </a:rPr>
              <a:t>The upper curve shows the critical erosion velocity in cm per second as a function of particle size in mm, while the lower curve shows the deposition velocity as a function of particle size. Note that the axes are logarithmic.</a:t>
            </a:r>
          </a:p>
          <a:p>
            <a:pPr eaLnBrk="1" hangingPunct="1">
              <a:defRPr/>
            </a:pPr>
            <a:endParaRPr lang="en-US" sz="2000">
              <a:solidFill>
                <a:schemeClr val="bg1"/>
              </a:solidFill>
              <a:effectLst>
                <a:outerShdw blurRad="38100" dist="38100" dir="2700000" algn="tl">
                  <a:srgbClr val="000000"/>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E889-75F7-8241-B130-14B89E37F0DB}"/>
              </a:ext>
            </a:extLst>
          </p:cNvPr>
          <p:cNvSpPr>
            <a:spLocks noGrp="1"/>
          </p:cNvSpPr>
          <p:nvPr>
            <p:ph type="title"/>
          </p:nvPr>
        </p:nvSpPr>
        <p:spPr>
          <a:xfrm>
            <a:off x="0" y="33338"/>
            <a:ext cx="9144000" cy="804862"/>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3200" b="1" dirty="0">
                <a:solidFill>
                  <a:srgbClr val="FFFF00"/>
                </a:solidFill>
                <a:effectLst>
                  <a:outerShdw blurRad="50800" dist="50800" dir="5400000" algn="ctr" rotWithShape="0">
                    <a:srgbClr val="002060"/>
                  </a:outerShdw>
                </a:effectLst>
              </a:rPr>
              <a:t>Water Velocity Indicated by Armored Mud balls</a:t>
            </a:r>
          </a:p>
        </p:txBody>
      </p:sp>
      <p:pic>
        <p:nvPicPr>
          <p:cNvPr id="43010" name="Picture 3">
            <a:extLst>
              <a:ext uri="{FF2B5EF4-FFF2-40B4-BE49-F238E27FC236}">
                <a16:creationId xmlns:a16="http://schemas.microsoft.com/office/drawing/2014/main" id="{BE14FB97-91F1-6E40-87CD-7666FC297BE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38200"/>
            <a:ext cx="7264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9369859-75A1-B54E-AE71-15CEBAE38D95}"/>
              </a:ext>
            </a:extLst>
          </p:cNvPr>
          <p:cNvSpPr txBox="1"/>
          <p:nvPr/>
        </p:nvSpPr>
        <p:spPr>
          <a:xfrm>
            <a:off x="7264400" y="635536"/>
            <a:ext cx="1879600" cy="6247864"/>
          </a:xfrm>
          <a:prstGeom prst="rect">
            <a:avLst/>
          </a:prstGeom>
          <a:noFill/>
        </p:spPr>
        <p:txBody>
          <a:bodyPr>
            <a:spAutoFit/>
          </a:bodyPr>
          <a:lstStyle/>
          <a:p>
            <a:pPr>
              <a:defRPr/>
            </a:pPr>
            <a:r>
              <a:rPr lang="en-US" sz="2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a:ea typeface="ＭＳ Ｐゴシック" charset="0"/>
                <a:cs typeface="Arial"/>
              </a:rPr>
              <a:t>The size of the largest armored mud balls lies within the range of the red circle in the diagram. For an object of that size the water velocity is about 4 meters/second. The other possibility is that the flow was very viscous.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a:extLst>
              <a:ext uri="{FF2B5EF4-FFF2-40B4-BE49-F238E27FC236}">
                <a16:creationId xmlns:a16="http://schemas.microsoft.com/office/drawing/2014/main" id="{4F826EBF-F6E9-7D4D-8452-A01941F2794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2113" y="0"/>
            <a:ext cx="8378825"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7004680-1F37-554E-8EC3-A49AD4AB6A0A}"/>
              </a:ext>
            </a:extLst>
          </p:cNvPr>
          <p:cNvSpPr txBox="1"/>
          <p:nvPr/>
        </p:nvSpPr>
        <p:spPr>
          <a:xfrm>
            <a:off x="0" y="5903913"/>
            <a:ext cx="9144000" cy="954087"/>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Regionally there are three to four volcanic ashes that have been reported from alluvial exposures. F. Boenzi et al. / Geomorphology 102 (2008) 297–306 report in their Fig. 6. Holocene tephra layers in Fosso La Capriola (CAP 2 succession). We have found none of these so far. Possibly because these have been eroded from our sequences or because they were carried further south, or because units containing them have been destroyed.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C690-C6D9-1440-86E8-69C378E97B00}"/>
              </a:ext>
            </a:extLst>
          </p:cNvPr>
          <p:cNvSpPr>
            <a:spLocks noGrp="1"/>
          </p:cNvSpPr>
          <p:nvPr>
            <p:ph type="title"/>
          </p:nvPr>
        </p:nvSpPr>
        <p:spPr>
          <a:xfrm>
            <a:off x="0" y="20638"/>
            <a:ext cx="9144000" cy="830262"/>
          </a:xfrm>
        </p:spPr>
        <p:txBody>
          <a:bodyPr/>
          <a:lstStyle/>
          <a:p>
            <a:r>
              <a:rPr lang="en-US" altLang="en-US" sz="3200">
                <a:effectLst>
                  <a:outerShdw blurRad="38100" dist="38100" dir="2700000" algn="tl">
                    <a:srgbClr val="000000"/>
                  </a:outerShdw>
                </a:effectLst>
                <a:ea typeface="ＭＳ Ｐゴシック" panose="020B0600070205080204" pitchFamily="34" charset="-128"/>
              </a:rPr>
              <a:t>The Irsina Exposure: </a:t>
            </a:r>
            <a:br>
              <a:rPr lang="en-US" altLang="en-US" sz="3200">
                <a:effectLst>
                  <a:outerShdw blurRad="38100" dist="38100" dir="2700000" algn="tl">
                    <a:srgbClr val="000000"/>
                  </a:outerShdw>
                </a:effectLst>
                <a:ea typeface="ＭＳ Ｐゴシック" panose="020B0600070205080204" pitchFamily="34" charset="-128"/>
              </a:rPr>
            </a:br>
            <a:r>
              <a:rPr lang="en-US" altLang="en-US" sz="2800">
                <a:effectLst>
                  <a:outerShdw blurRad="38100" dist="38100" dir="2700000" algn="tl">
                    <a:srgbClr val="000000"/>
                  </a:outerShdw>
                </a:effectLst>
                <a:ea typeface="ＭＳ Ｐゴシック" panose="020B0600070205080204" pitchFamily="34" charset="-128"/>
              </a:rPr>
              <a:t>a newly identified exposure that we are sampling</a:t>
            </a:r>
          </a:p>
        </p:txBody>
      </p:sp>
      <p:pic>
        <p:nvPicPr>
          <p:cNvPr id="45058" name="Picture 3" descr="2015-07-03 05.50.33.jpg">
            <a:extLst>
              <a:ext uri="{FF2B5EF4-FFF2-40B4-BE49-F238E27FC236}">
                <a16:creationId xmlns:a16="http://schemas.microsoft.com/office/drawing/2014/main" id="{CB57EECF-0920-B445-96F0-95BF5FE3518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939800"/>
            <a:ext cx="8008938"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progetto_1250_ita.jpg">
            <a:extLst>
              <a:ext uri="{FF2B5EF4-FFF2-40B4-BE49-F238E27FC236}">
                <a16:creationId xmlns:a16="http://schemas.microsoft.com/office/drawing/2014/main" id="{EAE34CF6-EAAC-2648-93B4-BFD592C222C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763"/>
            <a:ext cx="6045200"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EFF5573-C220-7647-ABE7-CE8125E60576}"/>
              </a:ext>
            </a:extLst>
          </p:cNvPr>
          <p:cNvSpPr>
            <a:spLocks noGrp="1"/>
          </p:cNvSpPr>
          <p:nvPr>
            <p:ph type="title"/>
          </p:nvPr>
        </p:nvSpPr>
        <p:spPr>
          <a:xfrm>
            <a:off x="6045200" y="-4763"/>
            <a:ext cx="3098800" cy="1247776"/>
          </a:xfrm>
        </p:spPr>
        <p:txBody>
          <a:bodyPr/>
          <a:lstStyle/>
          <a:p>
            <a:pPr eaLnBrk="1" hangingPunct="1"/>
            <a:r>
              <a:rPr lang="en-US" altLang="en-US" sz="2400">
                <a:solidFill>
                  <a:srgbClr val="FF0000"/>
                </a:solidFill>
                <a:effectLst>
                  <a:outerShdw blurRad="38100" dist="38100" dir="2700000" algn="tl">
                    <a:srgbClr val="000000"/>
                  </a:outerShdw>
                </a:effectLst>
                <a:ea typeface="ＭＳ Ｐゴシック" panose="020B0600070205080204" pitchFamily="34" charset="-128"/>
              </a:rPr>
              <a:t>Study Area:</a:t>
            </a:r>
            <a:br>
              <a:rPr lang="en-US" altLang="en-US" sz="2400">
                <a:solidFill>
                  <a:srgbClr val="FF0000"/>
                </a:solidFill>
                <a:effectLst>
                  <a:outerShdw blurRad="38100" dist="38100" dir="2700000" algn="tl">
                    <a:srgbClr val="000000"/>
                  </a:outerShdw>
                </a:effectLst>
                <a:ea typeface="ＭＳ Ｐゴシック" panose="020B0600070205080204" pitchFamily="34" charset="-128"/>
              </a:rPr>
            </a:br>
            <a:r>
              <a:rPr lang="en-US" altLang="en-US" sz="2400">
                <a:solidFill>
                  <a:srgbClr val="FF0000"/>
                </a:solidFill>
                <a:effectLst>
                  <a:outerShdw blurRad="38100" dist="38100" dir="2700000" algn="tl">
                    <a:srgbClr val="000000"/>
                  </a:outerShdw>
                </a:effectLst>
                <a:ea typeface="ＭＳ Ｐゴシック" panose="020B0600070205080204" pitchFamily="34" charset="-128"/>
              </a:rPr>
              <a:t>Regional Geology &amp; Early Imperial Setting</a:t>
            </a:r>
          </a:p>
        </p:txBody>
      </p:sp>
      <p:sp>
        <p:nvSpPr>
          <p:cNvPr id="7" name="5-Point Star 6">
            <a:extLst>
              <a:ext uri="{FF2B5EF4-FFF2-40B4-BE49-F238E27FC236}">
                <a16:creationId xmlns:a16="http://schemas.microsoft.com/office/drawing/2014/main" id="{5C875DF1-6F95-6443-85CE-B14800656F65}"/>
              </a:ext>
            </a:extLst>
          </p:cNvPr>
          <p:cNvSpPr>
            <a:spLocks/>
          </p:cNvSpPr>
          <p:nvPr/>
        </p:nvSpPr>
        <p:spPr bwMode="auto">
          <a:xfrm>
            <a:off x="3800475" y="1552575"/>
            <a:ext cx="228600" cy="211138"/>
          </a:xfrm>
          <a:custGeom>
            <a:avLst/>
            <a:gdLst>
              <a:gd name="T0" fmla="*/ 0 w 228600"/>
              <a:gd name="T1" fmla="*/ 80647 h 211138"/>
              <a:gd name="T2" fmla="*/ 87318 w 228600"/>
              <a:gd name="T3" fmla="*/ 80648 h 211138"/>
              <a:gd name="T4" fmla="*/ 114300 w 228600"/>
              <a:gd name="T5" fmla="*/ 0 h 211138"/>
              <a:gd name="T6" fmla="*/ 141282 w 228600"/>
              <a:gd name="T7" fmla="*/ 80648 h 211138"/>
              <a:gd name="T8" fmla="*/ 228600 w 228600"/>
              <a:gd name="T9" fmla="*/ 80647 h 211138"/>
              <a:gd name="T10" fmla="*/ 157958 w 228600"/>
              <a:gd name="T11" fmla="*/ 130490 h 211138"/>
              <a:gd name="T12" fmla="*/ 184941 w 228600"/>
              <a:gd name="T13" fmla="*/ 211137 h 211138"/>
              <a:gd name="T14" fmla="*/ 114300 w 228600"/>
              <a:gd name="T15" fmla="*/ 161294 h 211138"/>
              <a:gd name="T16" fmla="*/ 43659 w 228600"/>
              <a:gd name="T17" fmla="*/ 211137 h 211138"/>
              <a:gd name="T18" fmla="*/ 70642 w 228600"/>
              <a:gd name="T19" fmla="*/ 130490 h 211138"/>
              <a:gd name="T20" fmla="*/ 0 w 228600"/>
              <a:gd name="T21" fmla="*/ 80647 h 211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8600" h="211138">
                <a:moveTo>
                  <a:pt x="0" y="80647"/>
                </a:moveTo>
                <a:lnTo>
                  <a:pt x="87318" y="80648"/>
                </a:lnTo>
                <a:lnTo>
                  <a:pt x="114300" y="0"/>
                </a:lnTo>
                <a:lnTo>
                  <a:pt x="141282" y="80648"/>
                </a:lnTo>
                <a:lnTo>
                  <a:pt x="228600" y="80647"/>
                </a:lnTo>
                <a:lnTo>
                  <a:pt x="157958" y="130490"/>
                </a:lnTo>
                <a:lnTo>
                  <a:pt x="184941" y="211137"/>
                </a:lnTo>
                <a:lnTo>
                  <a:pt x="114300" y="161294"/>
                </a:lnTo>
                <a:lnTo>
                  <a:pt x="43659" y="211137"/>
                </a:lnTo>
                <a:lnTo>
                  <a:pt x="70642" y="130490"/>
                </a:lnTo>
                <a:lnTo>
                  <a:pt x="0" y="80647"/>
                </a:lnTo>
                <a:close/>
              </a:path>
            </a:pathLst>
          </a:custGeom>
          <a:solidFill>
            <a:srgbClr val="FF0000"/>
          </a:solidFill>
          <a:ln w="9525" cap="flat" cmpd="sng">
            <a:solidFill>
              <a:srgbClr val="4A7EBB"/>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8" name="TextBox 7">
            <a:extLst>
              <a:ext uri="{FF2B5EF4-FFF2-40B4-BE49-F238E27FC236}">
                <a16:creationId xmlns:a16="http://schemas.microsoft.com/office/drawing/2014/main" id="{580CB6E6-CE41-0E47-BE51-70453D67AAC3}"/>
              </a:ext>
            </a:extLst>
          </p:cNvPr>
          <p:cNvSpPr txBox="1"/>
          <p:nvPr/>
        </p:nvSpPr>
        <p:spPr>
          <a:xfrm>
            <a:off x="3303588" y="1243013"/>
            <a:ext cx="992187" cy="369887"/>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0000"/>
                </a:solidFill>
                <a:effectLst>
                  <a:outerShdw blurRad="38100" dist="38100" dir="2700000" algn="tl">
                    <a:srgbClr val="000000"/>
                  </a:outerShdw>
                </a:effectLst>
              </a:rPr>
              <a:t>Gravina</a:t>
            </a:r>
          </a:p>
        </p:txBody>
      </p:sp>
      <p:pic>
        <p:nvPicPr>
          <p:cNvPr id="16389" name="Picture 2" descr="Figure 2.jpg">
            <a:extLst>
              <a:ext uri="{FF2B5EF4-FFF2-40B4-BE49-F238E27FC236}">
                <a16:creationId xmlns:a16="http://schemas.microsoft.com/office/drawing/2014/main" id="{C9E3C8F1-C664-D34A-B3D6-D6FC10B7D76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45200" y="1192213"/>
            <a:ext cx="30988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8">
            <a:extLst>
              <a:ext uri="{FF2B5EF4-FFF2-40B4-BE49-F238E27FC236}">
                <a16:creationId xmlns:a16="http://schemas.microsoft.com/office/drawing/2014/main" id="{8543F5D4-CBFC-EF4A-B139-01B95C709F17}"/>
              </a:ext>
            </a:extLst>
          </p:cNvPr>
          <p:cNvSpPr txBox="1">
            <a:spLocks noChangeArrowheads="1"/>
          </p:cNvSpPr>
          <p:nvPr/>
        </p:nvSpPr>
        <p:spPr bwMode="auto">
          <a:xfrm>
            <a:off x="0" y="5240338"/>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rPr>
              <a:t>Most of the Basilicata and Puglia region is part of the Bradanic Foredeep, </a:t>
            </a:r>
          </a:p>
          <a:p>
            <a:pPr eaLnBrk="1" hangingPunct="1"/>
            <a:r>
              <a:rPr lang="en-US" altLang="en-US" sz="1400">
                <a:solidFill>
                  <a:schemeClr val="bg1"/>
                </a:solidFill>
              </a:rPr>
              <a:t>an area that was a shallow sea until the end of the Pliocene. The geology </a:t>
            </a:r>
          </a:p>
          <a:p>
            <a:pPr eaLnBrk="1" hangingPunct="1"/>
            <a:r>
              <a:rPr lang="en-US" altLang="en-US" sz="1400">
                <a:solidFill>
                  <a:schemeClr val="bg1"/>
                </a:solidFill>
              </a:rPr>
              <a:t>in the area is comprised of Pliocene marine marls overlain by lower </a:t>
            </a:r>
          </a:p>
          <a:p>
            <a:pPr eaLnBrk="1" hangingPunct="1"/>
            <a:r>
              <a:rPr lang="en-US" altLang="en-US" sz="1400">
                <a:solidFill>
                  <a:schemeClr val="bg1"/>
                </a:solidFill>
              </a:rPr>
              <a:t>Pleistocene weakly cemented coastal sands and conglomerates. The  whole region has been uplifted on the northwest by 300 to 500 m, and plunges beneath the Gulf of Taranto at Metaponto Our study area lies on what was the boundary between Italic and Messapian language speakers and Magna Graecia 2,000 years ago. Later it was the boundary between the Byzantine and Lombardi controlled areas, and later ruled by the Normans.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67BE-20F4-9A4E-AF66-6A7005DD678D}"/>
              </a:ext>
            </a:extLst>
          </p:cNvPr>
          <p:cNvSpPr>
            <a:spLocks noGrp="1"/>
          </p:cNvSpPr>
          <p:nvPr>
            <p:ph type="title"/>
          </p:nvPr>
        </p:nvSpPr>
        <p:spPr>
          <a:xfrm>
            <a:off x="457200" y="20638"/>
            <a:ext cx="8229600" cy="601662"/>
          </a:xfrm>
        </p:spPr>
        <p:txBody>
          <a:bodyPr/>
          <a:lstStyle/>
          <a:p>
            <a:r>
              <a:rPr lang="en-US" altLang="en-US">
                <a:effectLst>
                  <a:outerShdw blurRad="38100" dist="38100" dir="2700000" algn="tl">
                    <a:srgbClr val="000000"/>
                  </a:outerShdw>
                </a:effectLst>
                <a:ea typeface="ＭＳ Ｐゴシック" panose="020B0600070205080204" pitchFamily="34" charset="-128"/>
              </a:rPr>
              <a:t>Irsina Exposure</a:t>
            </a:r>
          </a:p>
        </p:txBody>
      </p:sp>
      <p:pic>
        <p:nvPicPr>
          <p:cNvPr id="46082" name="Picture 3" descr="IMG_0427.JPG">
            <a:extLst>
              <a:ext uri="{FF2B5EF4-FFF2-40B4-BE49-F238E27FC236}">
                <a16:creationId xmlns:a16="http://schemas.microsoft.com/office/drawing/2014/main" id="{14BAFDCD-ED7F-BA4F-A6E4-D07689C5F3C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207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1D1DC6B-E414-6B45-8803-F117638DB2B1}"/>
              </a:ext>
            </a:extLst>
          </p:cNvPr>
          <p:cNvSpPr txBox="1"/>
          <p:nvPr/>
        </p:nvSpPr>
        <p:spPr>
          <a:xfrm>
            <a:off x="0" y="5854700"/>
            <a:ext cx="9144000" cy="83026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effectLst>
                  <a:outerShdw blurRad="38100" dist="38100" dir="2700000" algn="tl">
                    <a:srgbClr val="000000"/>
                  </a:outerShdw>
                </a:effectLst>
              </a:rPr>
              <a:t>Several soils within this exposure are over 4 m thick. Several are truncated by flood events. There are only a few fine gravel units.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A326-2EC5-0748-AFDB-F12C06631340}"/>
              </a:ext>
            </a:extLst>
          </p:cNvPr>
          <p:cNvSpPr>
            <a:spLocks noGrp="1"/>
          </p:cNvSpPr>
          <p:nvPr>
            <p:ph type="title"/>
          </p:nvPr>
        </p:nvSpPr>
        <p:spPr>
          <a:xfrm>
            <a:off x="0" y="0"/>
            <a:ext cx="9144000" cy="774700"/>
          </a:xfrm>
        </p:spPr>
        <p:txBody>
          <a:bodyPr/>
          <a:lstStyle/>
          <a:p>
            <a:r>
              <a:rPr lang="en-US" altLang="en-US" sz="4000">
                <a:effectLst>
                  <a:outerShdw blurRad="38100" dist="38100" dir="2700000" algn="tl">
                    <a:srgbClr val="000000"/>
                  </a:outerShdw>
                </a:effectLst>
                <a:ea typeface="ＭＳ Ｐゴシック" panose="020B0600070205080204" pitchFamily="34" charset="-128"/>
              </a:rPr>
              <a:t>The Exposure with Irsina in the Background</a:t>
            </a:r>
          </a:p>
        </p:txBody>
      </p:sp>
      <p:pic>
        <p:nvPicPr>
          <p:cNvPr id="47106" name="Picture 3" descr="IMG_0428.JPG">
            <a:extLst>
              <a:ext uri="{FF2B5EF4-FFF2-40B4-BE49-F238E27FC236}">
                <a16:creationId xmlns:a16="http://schemas.microsoft.com/office/drawing/2014/main" id="{CC1BED2C-567C-EF4D-A266-758240298D8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747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274C8BB-2987-9E42-A67F-A29598B55E2A}"/>
              </a:ext>
            </a:extLst>
          </p:cNvPr>
          <p:cNvSpPr txBox="1"/>
          <p:nvPr/>
        </p:nvSpPr>
        <p:spPr>
          <a:xfrm>
            <a:off x="0" y="5908675"/>
            <a:ext cx="9055100" cy="83026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effectLst>
                  <a:outerShdw blurRad="38100" dist="38100" dir="2700000" algn="tl">
                    <a:srgbClr val="000000"/>
                  </a:outerShdw>
                </a:effectLst>
              </a:rPr>
              <a:t>Three soils are clearly visible in this exposure. The lowest one conforms to an ancient channel.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A7EB-8CE4-6241-A51E-C0338FD07941}"/>
              </a:ext>
            </a:extLst>
          </p:cNvPr>
          <p:cNvSpPr>
            <a:spLocks noGrp="1"/>
          </p:cNvSpPr>
          <p:nvPr>
            <p:ph type="title"/>
          </p:nvPr>
        </p:nvSpPr>
        <p:spPr>
          <a:xfrm>
            <a:off x="0" y="0"/>
            <a:ext cx="9144000" cy="466725"/>
          </a:xfrm>
        </p:spPr>
        <p:txBody>
          <a:bodyPr/>
          <a:lstStyle/>
          <a:p>
            <a:r>
              <a:rPr lang="en-US" altLang="en-US" sz="3600">
                <a:solidFill>
                  <a:srgbClr val="FFFF00"/>
                </a:solidFill>
                <a:effectLst>
                  <a:outerShdw blurRad="38100" dist="38100" dir="2700000" algn="tl">
                    <a:srgbClr val="000000"/>
                  </a:outerShdw>
                </a:effectLst>
                <a:ea typeface="ＭＳ Ｐゴシック" panose="020B0600070205080204" pitchFamily="34" charset="-128"/>
              </a:rPr>
              <a:t>Dated Strata of Irsina Exposure</a:t>
            </a:r>
          </a:p>
        </p:txBody>
      </p:sp>
      <p:pic>
        <p:nvPicPr>
          <p:cNvPr id="48130" name="Picture 3" descr="IMG_0428 marked.jpg">
            <a:extLst>
              <a:ext uri="{FF2B5EF4-FFF2-40B4-BE49-F238E27FC236}">
                <a16:creationId xmlns:a16="http://schemas.microsoft.com/office/drawing/2014/main" id="{68142C93-CCFF-6C42-88F0-8F04C7718D7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429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9CA851B-F614-C243-8F5A-41B4E7F1B9DD}"/>
              </a:ext>
            </a:extLst>
          </p:cNvPr>
          <p:cNvSpPr txBox="1"/>
          <p:nvPr/>
        </p:nvSpPr>
        <p:spPr>
          <a:xfrm>
            <a:off x="0" y="5629275"/>
            <a:ext cx="9144000" cy="12001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Based upon correlation with other exposures we have dated in the region there is at least 21,000 years of alluvial history exposed. The current 15 m-deep alluvial cut is unequalled at any time during the last 21,000 years, and is due to current land use practices coupled with the change in precipitation timing and intensity.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2B19-2829-6D4B-AEBE-A4433451F534}"/>
              </a:ext>
            </a:extLst>
          </p:cNvPr>
          <p:cNvSpPr>
            <a:spLocks noGrp="1"/>
          </p:cNvSpPr>
          <p:nvPr>
            <p:ph type="title"/>
          </p:nvPr>
        </p:nvSpPr>
        <p:spPr>
          <a:xfrm>
            <a:off x="457200" y="0"/>
            <a:ext cx="8229600" cy="774700"/>
          </a:xfrm>
        </p:spPr>
        <p:txBody>
          <a:bodyPr>
            <a:normAutofit/>
          </a:bodyPr>
          <a:lstStyle/>
          <a:p>
            <a:pPr eaLnBrk="1" hangingPunct="1"/>
            <a:r>
              <a:rPr lang="en-US" altLang="en-US">
                <a:effectLst>
                  <a:outerShdw blurRad="38100" dist="38100" dir="2700000" algn="tl">
                    <a:srgbClr val="000000"/>
                  </a:outerShdw>
                </a:effectLst>
                <a:ea typeface="ＭＳ Ｐゴシック" panose="020B0600070205080204" pitchFamily="34" charset="-128"/>
              </a:rPr>
              <a:t>Baron Spring</a:t>
            </a:r>
          </a:p>
        </p:txBody>
      </p:sp>
      <p:pic>
        <p:nvPicPr>
          <p:cNvPr id="49154" name="Picture 3" descr="New photos 130.jpg">
            <a:extLst>
              <a:ext uri="{FF2B5EF4-FFF2-40B4-BE49-F238E27FC236}">
                <a16:creationId xmlns:a16="http://schemas.microsoft.com/office/drawing/2014/main" id="{84663BB1-A7C9-CA4F-A319-38F418008B7A}"/>
              </a:ext>
            </a:extLst>
          </p:cNvPr>
          <p:cNvPicPr>
            <a:picLocks noChangeAspect="1"/>
          </p:cNvPicPr>
          <p:nvPr/>
        </p:nvPicPr>
        <p:blipFill>
          <a:blip r:embed="rId2" cstate="screen">
            <a:lum contrast="20000"/>
            <a:extLst>
              <a:ext uri="{28A0092B-C50C-407E-A947-70E740481C1C}">
                <a14:useLocalDpi xmlns:a14="http://schemas.microsoft.com/office/drawing/2010/main"/>
              </a:ext>
            </a:extLst>
          </a:blip>
          <a:srcRect/>
          <a:stretch>
            <a:fillRect/>
          </a:stretch>
        </p:blipFill>
        <p:spPr bwMode="auto">
          <a:xfrm>
            <a:off x="0" y="7747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New photos 228.jpg">
            <a:extLst>
              <a:ext uri="{FF2B5EF4-FFF2-40B4-BE49-F238E27FC236}">
                <a16:creationId xmlns:a16="http://schemas.microsoft.com/office/drawing/2014/main" id="{3712B371-1CE9-E843-BB34-EBCA9433015B}"/>
              </a:ext>
            </a:extLst>
          </p:cNvPr>
          <p:cNvPicPr>
            <a:picLocks noChangeAspect="1"/>
          </p:cNvPicPr>
          <p:nvPr/>
        </p:nvPicPr>
        <p:blipFill>
          <a:blip r:embed="rId3" cstate="screen">
            <a:lum contrast="26000"/>
            <a:extLst>
              <a:ext uri="{28A0092B-C50C-407E-A947-70E740481C1C}">
                <a14:useLocalDpi xmlns:a14="http://schemas.microsoft.com/office/drawing/2010/main"/>
              </a:ext>
            </a:extLst>
          </a:blip>
          <a:srcRect/>
          <a:stretch>
            <a:fillRect/>
          </a:stretch>
        </p:blipFill>
        <p:spPr bwMode="auto">
          <a:xfrm>
            <a:off x="7067550" y="3157538"/>
            <a:ext cx="2076450"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37B8751-1C2A-B04D-88E1-657DA2058C83}"/>
              </a:ext>
            </a:extLst>
          </p:cNvPr>
          <p:cNvSpPr txBox="1"/>
          <p:nvPr/>
        </p:nvSpPr>
        <p:spPr>
          <a:xfrm>
            <a:off x="0" y="5943600"/>
            <a:ext cx="7067550" cy="92392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latin typeface="Calibri" panose="020F0502020204030204" pitchFamily="34" charset="0"/>
              </a:rPr>
              <a:t>A 4,000-year record of Spring Discharge contains at least three major increased discharge events, that can be correlated increased rainfall and episodes of soil formation.</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07FED4-E512-1B4B-A422-A70ED7C30E35}"/>
              </a:ext>
            </a:extLst>
          </p:cNvPr>
          <p:cNvSpPr txBox="1"/>
          <p:nvPr/>
        </p:nvSpPr>
        <p:spPr>
          <a:xfrm>
            <a:off x="114300" y="5003800"/>
            <a:ext cx="8953500" cy="175418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chemeClr val="bg1"/>
                </a:solidFill>
                <a:effectLst>
                  <a:outerShdw blurRad="38100" dist="38100" dir="2700000" algn="tl">
                    <a:srgbClr val="000000"/>
                  </a:outerShdw>
                </a:effectLst>
              </a:rPr>
              <a:t>Composite diagram showing the Relationship deposition and erosion stages in Fossa Bradanica and main climatic epochs during the Holocene in Europe (F. Boenzi et al. (2008) 297–306.) Relative human activity for the Holocene in southern Italy (M. Piccarreta et al. (2011) 137–147.)</a:t>
            </a:r>
          </a:p>
          <a:p>
            <a:pPr eaLnBrk="1" hangingPunct="1"/>
            <a:r>
              <a:rPr lang="en-US" altLang="en-US" sz="1800">
                <a:solidFill>
                  <a:schemeClr val="bg1"/>
                </a:solidFill>
                <a:effectLst>
                  <a:outerShdw blurRad="38100" dist="38100" dir="2700000" algn="tl">
                    <a:srgbClr val="000000"/>
                  </a:outerShdw>
                </a:effectLst>
              </a:rPr>
              <a:t>The cal BP dates at the red lines are dates that we have from alluvial exposures. The blue cal BP date is on the deepest spring discharge event at Baron Spring.</a:t>
            </a:r>
          </a:p>
        </p:txBody>
      </p:sp>
      <p:grpSp>
        <p:nvGrpSpPr>
          <p:cNvPr id="50178" name="Group 9">
            <a:extLst>
              <a:ext uri="{FF2B5EF4-FFF2-40B4-BE49-F238E27FC236}">
                <a16:creationId xmlns:a16="http://schemas.microsoft.com/office/drawing/2014/main" id="{A68254D4-9A46-3042-914E-74BE2770524C}"/>
              </a:ext>
            </a:extLst>
          </p:cNvPr>
          <p:cNvGrpSpPr>
            <a:grpSpLocks/>
          </p:cNvGrpSpPr>
          <p:nvPr/>
        </p:nvGrpSpPr>
        <p:grpSpPr bwMode="auto">
          <a:xfrm>
            <a:off x="114300" y="160338"/>
            <a:ext cx="8953500" cy="4513262"/>
            <a:chOff x="480548" y="491067"/>
            <a:chExt cx="8085667" cy="3996987"/>
          </a:xfrm>
        </p:grpSpPr>
        <p:pic>
          <p:nvPicPr>
            <p:cNvPr id="50185" name="Picture 3">
              <a:extLst>
                <a:ext uri="{FF2B5EF4-FFF2-40B4-BE49-F238E27FC236}">
                  <a16:creationId xmlns:a16="http://schemas.microsoft.com/office/drawing/2014/main" id="{A6BC7D13-08FA-AE46-A98F-6C93FC39514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37560" y="1571894"/>
              <a:ext cx="5027930" cy="237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5">
              <a:extLst>
                <a:ext uri="{FF2B5EF4-FFF2-40B4-BE49-F238E27FC236}">
                  <a16:creationId xmlns:a16="http://schemas.microsoft.com/office/drawing/2014/main" id="{45ED3944-B0DF-864E-B67A-77D45A1597F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548" y="491067"/>
              <a:ext cx="8085667" cy="108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6">
              <a:extLst>
                <a:ext uri="{FF2B5EF4-FFF2-40B4-BE49-F238E27FC236}">
                  <a16:creationId xmlns:a16="http://schemas.microsoft.com/office/drawing/2014/main" id="{CC69C22E-A126-E448-B145-9F10F11A473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7213" y="3823873"/>
              <a:ext cx="7417894" cy="66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4" name="Straight Connector 13">
            <a:extLst>
              <a:ext uri="{FF2B5EF4-FFF2-40B4-BE49-F238E27FC236}">
                <a16:creationId xmlns:a16="http://schemas.microsoft.com/office/drawing/2014/main" id="{8CCF320C-FD15-2048-B774-F412B7A70FD4}"/>
              </a:ext>
            </a:extLst>
          </p:cNvPr>
          <p:cNvCxnSpPr>
            <a:cxnSpLocks noChangeShapeType="1"/>
          </p:cNvCxnSpPr>
          <p:nvPr/>
        </p:nvCxnSpPr>
        <p:spPr bwMode="auto">
          <a:xfrm rot="5400000" flipH="1" flipV="1">
            <a:off x="4808538" y="2254250"/>
            <a:ext cx="3338512"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EA1331ED-A326-1747-B412-5C1B82A8F008}"/>
              </a:ext>
            </a:extLst>
          </p:cNvPr>
          <p:cNvCxnSpPr>
            <a:cxnSpLocks noChangeShapeType="1"/>
          </p:cNvCxnSpPr>
          <p:nvPr/>
        </p:nvCxnSpPr>
        <p:spPr bwMode="auto">
          <a:xfrm rot="5400000" flipH="1" flipV="1">
            <a:off x="-374649" y="2254250"/>
            <a:ext cx="3340100" cy="3175"/>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181" name="TextBox 16">
            <a:extLst>
              <a:ext uri="{FF2B5EF4-FFF2-40B4-BE49-F238E27FC236}">
                <a16:creationId xmlns:a16="http://schemas.microsoft.com/office/drawing/2014/main" id="{792F5BB3-7EFC-2145-A939-AA437B3C2B47}"/>
              </a:ext>
            </a:extLst>
          </p:cNvPr>
          <p:cNvSpPr txBox="1">
            <a:spLocks noChangeArrowheads="1"/>
          </p:cNvSpPr>
          <p:nvPr/>
        </p:nvSpPr>
        <p:spPr bwMode="auto">
          <a:xfrm>
            <a:off x="1277938" y="519113"/>
            <a:ext cx="1312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0000"/>
                </a:solidFill>
                <a:latin typeface="Times New Roman" panose="02020603050405020304" pitchFamily="18" charset="0"/>
              </a:rPr>
              <a:t>8375 cal BP</a:t>
            </a:r>
          </a:p>
        </p:txBody>
      </p:sp>
      <p:sp>
        <p:nvSpPr>
          <p:cNvPr id="50182" name="TextBox 17">
            <a:extLst>
              <a:ext uri="{FF2B5EF4-FFF2-40B4-BE49-F238E27FC236}">
                <a16:creationId xmlns:a16="http://schemas.microsoft.com/office/drawing/2014/main" id="{D204A265-8A7B-C146-B37E-E36344120D16}"/>
              </a:ext>
            </a:extLst>
          </p:cNvPr>
          <p:cNvSpPr txBox="1">
            <a:spLocks noChangeArrowheads="1"/>
          </p:cNvSpPr>
          <p:nvPr/>
        </p:nvSpPr>
        <p:spPr bwMode="auto">
          <a:xfrm>
            <a:off x="6478588" y="508000"/>
            <a:ext cx="1312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0000"/>
                </a:solidFill>
                <a:latin typeface="Times New Roman" panose="02020603050405020304" pitchFamily="18" charset="0"/>
              </a:rPr>
              <a:t>2065 cal BP</a:t>
            </a:r>
          </a:p>
        </p:txBody>
      </p:sp>
      <p:cxnSp>
        <p:nvCxnSpPr>
          <p:cNvPr id="12" name="Straight Connector 11">
            <a:extLst>
              <a:ext uri="{FF2B5EF4-FFF2-40B4-BE49-F238E27FC236}">
                <a16:creationId xmlns:a16="http://schemas.microsoft.com/office/drawing/2014/main" id="{AB51F6FA-E872-B54B-A98A-14FE787DDB32}"/>
              </a:ext>
            </a:extLst>
          </p:cNvPr>
          <p:cNvCxnSpPr>
            <a:cxnSpLocks noChangeShapeType="1"/>
          </p:cNvCxnSpPr>
          <p:nvPr/>
        </p:nvCxnSpPr>
        <p:spPr bwMode="auto">
          <a:xfrm rot="5400000" flipH="1" flipV="1">
            <a:off x="3490119" y="2245519"/>
            <a:ext cx="3338512" cy="19050"/>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184" name="TextBox 12">
            <a:extLst>
              <a:ext uri="{FF2B5EF4-FFF2-40B4-BE49-F238E27FC236}">
                <a16:creationId xmlns:a16="http://schemas.microsoft.com/office/drawing/2014/main" id="{A91E1F30-6173-7B4B-A9FA-2CDEE1BB785B}"/>
              </a:ext>
            </a:extLst>
          </p:cNvPr>
          <p:cNvSpPr txBox="1">
            <a:spLocks noChangeArrowheads="1"/>
          </p:cNvSpPr>
          <p:nvPr/>
        </p:nvSpPr>
        <p:spPr bwMode="auto">
          <a:xfrm>
            <a:off x="5168900" y="522288"/>
            <a:ext cx="1312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FF"/>
                </a:solidFill>
                <a:latin typeface="Times New Roman" panose="02020603050405020304" pitchFamily="18" charset="0"/>
              </a:rPr>
              <a:t>3700 cal BP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0D06-639D-504A-A382-CE7F613AF069}"/>
              </a:ext>
            </a:extLst>
          </p:cNvPr>
          <p:cNvSpPr>
            <a:spLocks noGrp="1"/>
          </p:cNvSpPr>
          <p:nvPr>
            <p:ph type="title"/>
          </p:nvPr>
        </p:nvSpPr>
        <p:spPr>
          <a:xfrm>
            <a:off x="0" y="0"/>
            <a:ext cx="9144000" cy="1787525"/>
          </a:xfrm>
        </p:spPr>
        <p:txBody>
          <a:bodyPr>
            <a:normAutofit/>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Use of Meso-scale Climate Model to  Assess the Impact of Climate Change and Landscape Dynamics</a:t>
            </a:r>
          </a:p>
        </p:txBody>
      </p:sp>
      <p:sp>
        <p:nvSpPr>
          <p:cNvPr id="3" name="Content Placeholder 2">
            <a:extLst>
              <a:ext uri="{FF2B5EF4-FFF2-40B4-BE49-F238E27FC236}">
                <a16:creationId xmlns:a16="http://schemas.microsoft.com/office/drawing/2014/main" id="{E4C3DCAF-6695-AB4F-AEE4-7BDDDBB8373C}"/>
              </a:ext>
            </a:extLst>
          </p:cNvPr>
          <p:cNvSpPr>
            <a:spLocks noGrp="1"/>
          </p:cNvSpPr>
          <p:nvPr>
            <p:ph idx="1"/>
          </p:nvPr>
        </p:nvSpPr>
        <p:spPr>
          <a:xfrm>
            <a:off x="457200" y="2041525"/>
            <a:ext cx="8229600" cy="4492625"/>
          </a:xfrm>
        </p:spPr>
        <p:txBody>
          <a:bodyPr>
            <a:normAutofit/>
          </a:bodyPr>
          <a:lstStyle/>
          <a:p>
            <a:pPr eaLnBrk="1" hangingPunct="1">
              <a:lnSpc>
                <a:spcPct val="80000"/>
              </a:lnSpc>
              <a:buFont typeface="Arial" charset="0"/>
              <a:buChar char="•"/>
              <a:defRPr/>
            </a:pPr>
            <a:r>
              <a:rPr lang="en-US" sz="2700">
                <a:effectLst>
                  <a:outerShdw blurRad="38100" dist="38100" dir="2700000" algn="tl">
                    <a:srgbClr val="000000"/>
                  </a:outerShdw>
                </a:effectLst>
                <a:ea typeface="ＭＳ Ｐゴシック" charset="0"/>
                <a:cs typeface="ＭＳ Ｐゴシック" charset="0"/>
              </a:rPr>
              <a:t>We are pursuing the impact of variations not only of annual precipitation and temperature, but also of their seasonal variation.</a:t>
            </a:r>
          </a:p>
          <a:p>
            <a:pPr lvl="1" eaLnBrk="1" hangingPunct="1">
              <a:lnSpc>
                <a:spcPct val="80000"/>
              </a:lnSpc>
              <a:buFont typeface="Arial" charset="0"/>
              <a:buChar char="•"/>
              <a:defRPr/>
            </a:pPr>
            <a:r>
              <a:rPr lang="en-US" sz="2400">
                <a:effectLst>
                  <a:outerShdw blurRad="38100" dist="38100" dir="2700000" algn="tl">
                    <a:srgbClr val="000000"/>
                  </a:outerShdw>
                </a:effectLst>
                <a:ea typeface="ＭＳ Ｐゴシック" charset="0"/>
              </a:rPr>
              <a:t>Seasonal variation may result in significant changes in the kind and density of vegetation cover, and landscape processes.</a:t>
            </a:r>
          </a:p>
          <a:p>
            <a:pPr lvl="1" eaLnBrk="1" hangingPunct="1">
              <a:lnSpc>
                <a:spcPct val="80000"/>
              </a:lnSpc>
              <a:buFont typeface="Arial" charset="0"/>
              <a:buChar char="•"/>
              <a:defRPr/>
            </a:pPr>
            <a:endParaRPr lang="en-US" sz="2400">
              <a:effectLst>
                <a:outerShdw blurRad="38100" dist="38100" dir="2700000" algn="tl">
                  <a:srgbClr val="000000"/>
                </a:outerShdw>
              </a:effectLst>
              <a:ea typeface="ＭＳ Ｐゴシック" charset="0"/>
            </a:endParaRPr>
          </a:p>
          <a:p>
            <a:pPr eaLnBrk="1" hangingPunct="1">
              <a:lnSpc>
                <a:spcPct val="80000"/>
              </a:lnSpc>
              <a:buFont typeface="Arial" charset="0"/>
              <a:buChar char="•"/>
              <a:defRPr/>
            </a:pPr>
            <a:r>
              <a:rPr lang="en-US" sz="2700">
                <a:effectLst>
                  <a:outerShdw blurRad="38100" dist="38100" dir="2700000" algn="tl">
                    <a:srgbClr val="000000"/>
                  </a:outerShdw>
                </a:effectLst>
                <a:ea typeface="ＭＳ Ｐゴシック" charset="0"/>
                <a:cs typeface="ＭＳ Ｐゴシック" charset="0"/>
              </a:rPr>
              <a:t>And we are investigating the evidence of human land use and its impact upon the landscape.</a:t>
            </a:r>
          </a:p>
          <a:p>
            <a:pPr lvl="1" eaLnBrk="1" hangingPunct="1">
              <a:lnSpc>
                <a:spcPct val="80000"/>
              </a:lnSpc>
              <a:buFont typeface="Arial" charset="0"/>
              <a:buChar char="•"/>
              <a:defRPr/>
            </a:pPr>
            <a:r>
              <a:rPr lang="en-US" sz="2400">
                <a:effectLst>
                  <a:outerShdw blurRad="38100" dist="38100" dir="2700000" algn="tl">
                    <a:srgbClr val="000000"/>
                  </a:outerShdw>
                </a:effectLst>
                <a:ea typeface="ＭＳ Ｐゴシック" charset="0"/>
              </a:rPr>
              <a:t>Because the surface geology is extremely sensitive to human activity, we are going to map site locations on the landscape and the geological surfaces that were being impacted. </a:t>
            </a:r>
          </a:p>
          <a:p>
            <a:pPr eaLnBrk="1" hangingPunct="1">
              <a:lnSpc>
                <a:spcPct val="80000"/>
              </a:lnSpc>
              <a:buFont typeface="Arial" charset="0"/>
              <a:buChar char="•"/>
              <a:defRPr/>
            </a:pPr>
            <a:endParaRPr lang="en-US" sz="2700">
              <a:effectLst>
                <a:outerShdw blurRad="38100" dist="38100" dir="2700000" algn="tl">
                  <a:srgbClr val="000000"/>
                </a:outerShdw>
              </a:effectLst>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0DD5-D946-BF44-B49A-394892961B3E}"/>
              </a:ext>
            </a:extLst>
          </p:cNvPr>
          <p:cNvSpPr>
            <a:spLocks noGrp="1"/>
          </p:cNvSpPr>
          <p:nvPr>
            <p:ph type="title"/>
          </p:nvPr>
        </p:nvSpPr>
        <p:spPr>
          <a:xfrm>
            <a:off x="50800" y="0"/>
            <a:ext cx="9074150" cy="942975"/>
          </a:xfrm>
        </p:spPr>
        <p:txBody>
          <a:bodyPr>
            <a:normAutofit fontScale="90000"/>
          </a:bodyPr>
          <a:lstStyle/>
          <a:p>
            <a:pPr eaLnBrk="1" hangingPunct="1">
              <a:defRPr/>
            </a:pPr>
            <a:r>
              <a:rPr lang="en-US" sz="2800">
                <a:solidFill>
                  <a:srgbClr val="FFFF00"/>
                </a:solidFill>
                <a:ea typeface="ＭＳ Ｐゴシック" charset="0"/>
                <a:cs typeface="ＭＳ Ｐゴシック" charset="0"/>
              </a:rPr>
              <a:t>Applied Bryson and Bryson MCM Physical Climate Model</a:t>
            </a:r>
            <a:r>
              <a:rPr lang="en-US" sz="3200">
                <a:solidFill>
                  <a:srgbClr val="FFFF00"/>
                </a:solidFill>
                <a:ea typeface="ＭＳ Ｐゴシック" charset="0"/>
                <a:cs typeface="ＭＳ Ｐゴシック" charset="0"/>
              </a:rPr>
              <a:t>: </a:t>
            </a:r>
            <a:r>
              <a:rPr lang="en-US" sz="2800">
                <a:ea typeface="ＭＳ Ｐゴシック" charset="0"/>
                <a:cs typeface="ＭＳ Ｐゴシック" charset="0"/>
              </a:rPr>
              <a:t>Precipitation and Temperature for 40,000 years</a:t>
            </a:r>
          </a:p>
        </p:txBody>
      </p:sp>
      <p:graphicFrame>
        <p:nvGraphicFramePr>
          <p:cNvPr id="52226" name="Object 2">
            <a:extLst>
              <a:ext uri="{FF2B5EF4-FFF2-40B4-BE49-F238E27FC236}">
                <a16:creationId xmlns:a16="http://schemas.microsoft.com/office/drawing/2014/main" id="{DBEBDDFE-0E05-874A-B47A-EF0095DA93F3}"/>
              </a:ext>
            </a:extLst>
          </p:cNvPr>
          <p:cNvGraphicFramePr>
            <a:graphicFrameLocks noChangeAspect="1"/>
          </p:cNvGraphicFramePr>
          <p:nvPr/>
        </p:nvGraphicFramePr>
        <p:xfrm>
          <a:off x="-7938" y="942975"/>
          <a:ext cx="9191626" cy="5915025"/>
        </p:xfrm>
        <a:graphic>
          <a:graphicData uri="http://schemas.openxmlformats.org/presentationml/2006/ole">
            <mc:AlternateContent xmlns:mc="http://schemas.openxmlformats.org/markup-compatibility/2006">
              <mc:Choice xmlns:v="urn:schemas-microsoft-com:vml" Requires="v">
                <p:oleObj spid="_x0000_s52259" name="Document" r:id="rId3" imgW="10972800" imgH="7061200" progId="Word.Document.8">
                  <p:link updateAutomatic="1"/>
                </p:oleObj>
              </mc:Choice>
              <mc:Fallback>
                <p:oleObj name="Document" r:id="rId3" imgW="10972800" imgH="7061200" progId="Word.Document.8">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942975"/>
                        <a:ext cx="9191626"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2004" name="Object 3">
            <a:extLst>
              <a:ext uri="{FF2B5EF4-FFF2-40B4-BE49-F238E27FC236}">
                <a16:creationId xmlns:a16="http://schemas.microsoft.com/office/drawing/2014/main" id="{73835DB5-B529-3644-9246-57460631A0AC}"/>
              </a:ext>
            </a:extLst>
          </p:cNvPr>
          <p:cNvGraphicFramePr>
            <a:graphicFrameLocks noChangeAspect="1"/>
          </p:cNvGraphicFramePr>
          <p:nvPr/>
        </p:nvGraphicFramePr>
        <p:xfrm>
          <a:off x="50800" y="981075"/>
          <a:ext cx="9132888" cy="5876925"/>
        </p:xfrm>
        <a:graphic>
          <a:graphicData uri="http://schemas.openxmlformats.org/presentationml/2006/ole">
            <mc:AlternateContent xmlns:mc="http://schemas.openxmlformats.org/markup-compatibility/2006">
              <mc:Choice xmlns:v="urn:schemas-microsoft-com:vml" Requires="v">
                <p:oleObj spid="_x0000_s52260" name="Document" r:id="rId3" imgW="10972800" imgH="7061200" progId="Word.Document.8">
                  <p:link updateAutomatic="1"/>
                </p:oleObj>
              </mc:Choice>
              <mc:Fallback>
                <p:oleObj name="Document" r:id="rId3" imgW="10972800" imgH="7061200" progId="Word.Document.8">
                  <p:link updateAutomatic="1"/>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981075"/>
                        <a:ext cx="9132888" cy="587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2005" name="Object 4">
            <a:extLst>
              <a:ext uri="{FF2B5EF4-FFF2-40B4-BE49-F238E27FC236}">
                <a16:creationId xmlns:a16="http://schemas.microsoft.com/office/drawing/2014/main" id="{94A98A97-CB5E-B945-8E99-FE35A10C2DEB}"/>
              </a:ext>
            </a:extLst>
          </p:cNvPr>
          <p:cNvGraphicFramePr>
            <a:graphicFrameLocks noChangeAspect="1"/>
          </p:cNvGraphicFramePr>
          <p:nvPr/>
        </p:nvGraphicFramePr>
        <p:xfrm>
          <a:off x="-7938" y="981075"/>
          <a:ext cx="9132888" cy="5876925"/>
        </p:xfrm>
        <a:graphic>
          <a:graphicData uri="http://schemas.openxmlformats.org/presentationml/2006/ole">
            <mc:AlternateContent xmlns:mc="http://schemas.openxmlformats.org/markup-compatibility/2006">
              <mc:Choice xmlns:v="urn:schemas-microsoft-com:vml" Requires="v">
                <p:oleObj spid="_x0000_s52261" name="Document" r:id="rId3" imgW="10972800" imgH="7061200" progId="Word.Document.8">
                  <p:link updateAutomatic="1"/>
                </p:oleObj>
              </mc:Choice>
              <mc:Fallback>
                <p:oleObj name="Document" r:id="rId3" imgW="10972800" imgH="7061200" progId="Word.Document.8">
                  <p:link updateAutomatic="1"/>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 y="981075"/>
                        <a:ext cx="9132888" cy="587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0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descr="schumm's curve">
            <a:extLst>
              <a:ext uri="{FF2B5EF4-FFF2-40B4-BE49-F238E27FC236}">
                <a16:creationId xmlns:a16="http://schemas.microsoft.com/office/drawing/2014/main" id="{D7BB5904-8F7E-4D4E-8F88-9AE5F9A3E4A6}"/>
              </a:ext>
            </a:extLst>
          </p:cNvPr>
          <p:cNvPicPr>
            <a:picLocks noChangeAspect="1" noChangeArrowheads="1"/>
          </p:cNvPicPr>
          <p:nvPr/>
        </p:nvPicPr>
        <p:blipFill>
          <a:blip r:embed="rId2" cstate="screen">
            <a:lum bright="-6000" contrast="18000"/>
            <a:extLst>
              <a:ext uri="{28A0092B-C50C-407E-A947-70E740481C1C}">
                <a14:useLocalDpi xmlns:a14="http://schemas.microsoft.com/office/drawing/2010/main"/>
              </a:ext>
            </a:extLst>
          </a:blip>
          <a:srcRect/>
          <a:stretch>
            <a:fillRect/>
          </a:stretch>
        </p:blipFill>
        <p:spPr bwMode="auto">
          <a:xfrm>
            <a:off x="1808163" y="0"/>
            <a:ext cx="7335837"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Rectangle 2">
            <a:extLst>
              <a:ext uri="{FF2B5EF4-FFF2-40B4-BE49-F238E27FC236}">
                <a16:creationId xmlns:a16="http://schemas.microsoft.com/office/drawing/2014/main" id="{4BBD5E42-07CE-FD4C-BB33-15EE3C200940}"/>
              </a:ext>
            </a:extLst>
          </p:cNvPr>
          <p:cNvSpPr>
            <a:spLocks noGrp="1" noRot="1" noChangeArrowheads="1"/>
          </p:cNvSpPr>
          <p:nvPr>
            <p:ph type="title"/>
          </p:nvPr>
        </p:nvSpPr>
        <p:spPr>
          <a:xfrm>
            <a:off x="4343400" y="1112838"/>
            <a:ext cx="2667000" cy="1676400"/>
          </a:xfrm>
        </p:spPr>
        <p:txBody>
          <a:bodyPr/>
          <a:lstStyle/>
          <a:p>
            <a:pPr eaLnBrk="1" hangingPunct="1"/>
            <a:r>
              <a:rPr lang="en-US" altLang="en-US" sz="3600">
                <a:solidFill>
                  <a:srgbClr val="FF0000"/>
                </a:solidFill>
                <a:effectLst>
                  <a:outerShdw blurRad="38100" dist="38100" dir="2700000" algn="tl">
                    <a:srgbClr val="000000"/>
                  </a:outerShdw>
                </a:effectLst>
                <a:ea typeface="ＭＳ Ｐゴシック" panose="020B0600070205080204" pitchFamily="34" charset="-128"/>
              </a:rPr>
              <a:t>Schumm</a:t>
            </a:r>
            <a:r>
              <a:rPr lang="ja-JP" altLang="en-US" sz="3600">
                <a:solidFill>
                  <a:srgbClr val="FF0000"/>
                </a:solidFill>
                <a:effectLst>
                  <a:outerShdw blurRad="38100" dist="38100" dir="2700000" algn="tl">
                    <a:srgbClr val="000000"/>
                  </a:outerShdw>
                </a:effectLst>
                <a:ea typeface="ＭＳ Ｐゴシック" panose="020B0600070205080204" pitchFamily="34" charset="-128"/>
              </a:rPr>
              <a:t>’</a:t>
            </a:r>
            <a:r>
              <a:rPr lang="en-US" altLang="ja-JP" sz="3600">
                <a:solidFill>
                  <a:srgbClr val="FF0000"/>
                </a:solidFill>
                <a:effectLst>
                  <a:outerShdw blurRad="38100" dist="38100" dir="2700000" algn="tl">
                    <a:srgbClr val="000000"/>
                  </a:outerShdw>
                </a:effectLst>
                <a:ea typeface="ＭＳ Ｐゴシック" panose="020B0600070205080204" pitchFamily="34" charset="-128"/>
              </a:rPr>
              <a:t>s Curve</a:t>
            </a:r>
            <a:endParaRPr lang="en-US" altLang="en-US" sz="3600">
              <a:solidFill>
                <a:srgbClr val="FF0000"/>
              </a:solidFill>
              <a:effectLst>
                <a:outerShdw blurRad="38100" dist="38100" dir="2700000" algn="tl">
                  <a:srgbClr val="000000"/>
                </a:outerShdw>
              </a:effectLst>
              <a:ea typeface="ＭＳ Ｐゴシック" panose="020B0600070205080204" pitchFamily="34" charset="-128"/>
            </a:endParaRPr>
          </a:p>
        </p:txBody>
      </p:sp>
      <p:sp>
        <p:nvSpPr>
          <p:cNvPr id="197636" name="Text Box 4">
            <a:extLst>
              <a:ext uri="{FF2B5EF4-FFF2-40B4-BE49-F238E27FC236}">
                <a16:creationId xmlns:a16="http://schemas.microsoft.com/office/drawing/2014/main" id="{D6A1E137-7FDD-C743-8998-098E7E5EFA0E}"/>
              </a:ext>
            </a:extLst>
          </p:cNvPr>
          <p:cNvSpPr txBox="1">
            <a:spLocks noChangeArrowheads="1"/>
          </p:cNvSpPr>
          <p:nvPr/>
        </p:nvSpPr>
        <p:spPr bwMode="auto">
          <a:xfrm>
            <a:off x="2819400" y="376238"/>
            <a:ext cx="4911725" cy="3079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i="1">
                <a:solidFill>
                  <a:schemeClr val="bg2"/>
                </a:solidFill>
                <a:effectLst>
                  <a:outerShdw blurRad="38100" dist="38100" dir="2700000" algn="tl">
                    <a:srgbClr val="000000"/>
                  </a:outerShdw>
                </a:effectLst>
              </a:rPr>
              <a:t>Desert shrub / Semi-arid woodland / Montañe woodland</a:t>
            </a:r>
          </a:p>
        </p:txBody>
      </p:sp>
      <p:sp>
        <p:nvSpPr>
          <p:cNvPr id="6" name="TextBox 5">
            <a:extLst>
              <a:ext uri="{FF2B5EF4-FFF2-40B4-BE49-F238E27FC236}">
                <a16:creationId xmlns:a16="http://schemas.microsoft.com/office/drawing/2014/main" id="{354A927E-162D-2A46-A73F-04B5516E9966}"/>
              </a:ext>
            </a:extLst>
          </p:cNvPr>
          <p:cNvSpPr txBox="1"/>
          <p:nvPr/>
        </p:nvSpPr>
        <p:spPr>
          <a:xfrm>
            <a:off x="1808163" y="6065838"/>
            <a:ext cx="7204075" cy="58420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chemeClr val="bg1"/>
                </a:solidFill>
                <a:effectLst>
                  <a:outerShdw blurRad="38100" dist="38100" dir="2700000" algn="tl">
                    <a:srgbClr val="000000"/>
                  </a:outerShdw>
                </a:effectLst>
              </a:rPr>
              <a:t>The relationship between sediment yield (erosion) and effective precipitation (adjusted for temperature variations; after Langbein and Schumm 1958).</a:t>
            </a:r>
          </a:p>
        </p:txBody>
      </p:sp>
      <p:sp>
        <p:nvSpPr>
          <p:cNvPr id="7" name="TextBox 6">
            <a:extLst>
              <a:ext uri="{FF2B5EF4-FFF2-40B4-BE49-F238E27FC236}">
                <a16:creationId xmlns:a16="http://schemas.microsoft.com/office/drawing/2014/main" id="{63FA3D78-278A-5A46-A12E-61BB4D76C1F3}"/>
              </a:ext>
            </a:extLst>
          </p:cNvPr>
          <p:cNvSpPr txBox="1"/>
          <p:nvPr/>
        </p:nvSpPr>
        <p:spPr>
          <a:xfrm>
            <a:off x="0" y="0"/>
            <a:ext cx="1808163" cy="193833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000">
                <a:solidFill>
                  <a:srgbClr val="FFFF00"/>
                </a:solidFill>
                <a:effectLst>
                  <a:outerShdw blurRad="38100" dist="38100" dir="2700000" algn="tl">
                    <a:srgbClr val="000000"/>
                  </a:outerShdw>
                </a:effectLst>
              </a:rPr>
              <a:t>Modeling Past Erosion Cycles</a:t>
            </a:r>
          </a:p>
        </p:txBody>
      </p:sp>
      <p:sp>
        <p:nvSpPr>
          <p:cNvPr id="8" name="TextBox 7">
            <a:extLst>
              <a:ext uri="{FF2B5EF4-FFF2-40B4-BE49-F238E27FC236}">
                <a16:creationId xmlns:a16="http://schemas.microsoft.com/office/drawing/2014/main" id="{76FAE17E-CAC0-074D-8D4A-517B1291693C}"/>
              </a:ext>
            </a:extLst>
          </p:cNvPr>
          <p:cNvSpPr txBox="1"/>
          <p:nvPr/>
        </p:nvSpPr>
        <p:spPr>
          <a:xfrm>
            <a:off x="0" y="2371725"/>
            <a:ext cx="1808163" cy="369411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chemeClr val="bg1"/>
                </a:solidFill>
                <a:effectLst>
                  <a:outerShdw blurRad="38100" dist="38100" dir="2700000" algn="tl">
                    <a:srgbClr val="000000"/>
                  </a:outerShdw>
                </a:effectLst>
              </a:rPr>
              <a:t>To determine the contribution of past climate to regional erosion we applied the Langbein and Schumm model to the MCM climate reconstruction from Gioia del Colle.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006D-079B-8243-BFC8-E7907C6CCB90}"/>
              </a:ext>
            </a:extLst>
          </p:cNvPr>
          <p:cNvSpPr>
            <a:spLocks noGrp="1"/>
          </p:cNvSpPr>
          <p:nvPr>
            <p:ph type="title"/>
          </p:nvPr>
        </p:nvSpPr>
        <p:spPr>
          <a:xfrm>
            <a:off x="0" y="0"/>
            <a:ext cx="9144000" cy="1143000"/>
          </a:xfrm>
        </p:spPr>
        <p:txBody>
          <a:bodyPr/>
          <a:lstStyle/>
          <a:p>
            <a:r>
              <a:rPr lang="en-US" altLang="en-US" sz="3600">
                <a:effectLst>
                  <a:outerShdw blurRad="38100" dist="38100" dir="2700000" algn="tl">
                    <a:srgbClr val="000000"/>
                  </a:outerShdw>
                </a:effectLst>
                <a:ea typeface="ＭＳ Ｐゴシック" panose="020B0600070205080204" pitchFamily="34" charset="-128"/>
              </a:rPr>
              <a:t>Explanation of Langbein &amp; Schumm's Curve (the Langbein-Schumm Rule)</a:t>
            </a:r>
          </a:p>
        </p:txBody>
      </p:sp>
      <p:sp>
        <p:nvSpPr>
          <p:cNvPr id="3" name="TextBox 2">
            <a:extLst>
              <a:ext uri="{FF2B5EF4-FFF2-40B4-BE49-F238E27FC236}">
                <a16:creationId xmlns:a16="http://schemas.microsoft.com/office/drawing/2014/main" id="{88531E3F-B972-D14B-A8A4-8A54F17AC886}"/>
              </a:ext>
            </a:extLst>
          </p:cNvPr>
          <p:cNvSpPr txBox="1"/>
          <p:nvPr/>
        </p:nvSpPr>
        <p:spPr>
          <a:xfrm>
            <a:off x="533400" y="1447800"/>
            <a:ext cx="8229600" cy="489426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2800">
                <a:effectLst>
                  <a:outerShdw blurRad="38100" dist="38100" dir="2700000" algn="tl">
                    <a:srgbClr val="000000"/>
                  </a:outerShdw>
                </a:effectLst>
              </a:rPr>
              <a:t>   </a:t>
            </a:r>
            <a:r>
              <a:rPr lang="en-US" altLang="en-US" sz="2000">
                <a:effectLst>
                  <a:outerShdw blurRad="38100" dist="38100" dir="2700000" algn="tl">
                    <a:srgbClr val="000000"/>
                  </a:outerShdw>
                </a:effectLst>
              </a:rPr>
              <a:t>The relationship between precipitation and sediment yield is not linear because precipitation has an opposite effect on the two factors which directly determine sediment yield — stream discharge and sediment concentration.</a:t>
            </a:r>
          </a:p>
          <a:p>
            <a:pPr eaLnBrk="1" hangingPunct="1"/>
            <a:r>
              <a:rPr lang="en-US" altLang="en-US">
                <a:effectLst>
                  <a:outerShdw blurRad="38100" dist="38100" dir="2700000" algn="tl">
                    <a:srgbClr val="000000"/>
                  </a:outerShdw>
                </a:effectLst>
              </a:rPr>
              <a:t>   </a:t>
            </a:r>
          </a:p>
          <a:p>
            <a:pPr lvl="2" eaLnBrk="1" hangingPunct="1">
              <a:buFont typeface="Arial" panose="020B0604020202020204" pitchFamily="34" charset="0"/>
              <a:buChar char="•"/>
            </a:pPr>
            <a:r>
              <a:rPr lang="en-US" altLang="en-US" sz="2000">
                <a:effectLst>
                  <a:outerShdw blurRad="38100" dist="38100" dir="2700000" algn="tl">
                    <a:srgbClr val="000000"/>
                  </a:outerShdw>
                </a:effectLst>
              </a:rPr>
              <a:t>   Stream discharge increases with greater precipitation.</a:t>
            </a:r>
          </a:p>
          <a:p>
            <a:pPr lvl="2" eaLnBrk="1" hangingPunct="1">
              <a:buFont typeface="Arial" panose="020B0604020202020204" pitchFamily="34" charset="0"/>
              <a:buChar char="•"/>
            </a:pPr>
            <a:endParaRPr lang="en-US" altLang="en-US" sz="2000">
              <a:effectLst>
                <a:outerShdw blurRad="38100" dist="38100" dir="2700000" algn="tl">
                  <a:srgbClr val="000000"/>
                </a:outerShdw>
              </a:effectLst>
            </a:endParaRPr>
          </a:p>
          <a:p>
            <a:pPr lvl="2" eaLnBrk="1" hangingPunct="1">
              <a:buFont typeface="Arial" panose="020B0604020202020204" pitchFamily="34" charset="0"/>
              <a:buChar char="•"/>
            </a:pPr>
            <a:r>
              <a:rPr lang="en-US" altLang="en-US" sz="2000">
                <a:effectLst>
                  <a:outerShdw blurRad="38100" dist="38100" dir="2700000" algn="tl">
                    <a:srgbClr val="000000"/>
                  </a:outerShdw>
                </a:effectLst>
              </a:rPr>
              <a:t>   Sediment concentration decreases in response to the associated increase in plant cover.</a:t>
            </a:r>
          </a:p>
          <a:p>
            <a:pPr lvl="2" eaLnBrk="1" hangingPunct="1">
              <a:buFont typeface="Arial" panose="020B0604020202020204" pitchFamily="34" charset="0"/>
              <a:buChar char="•"/>
            </a:pPr>
            <a:endParaRPr lang="en-US" altLang="en-US" sz="2000">
              <a:effectLst>
                <a:outerShdw blurRad="38100" dist="38100" dir="2700000" algn="tl">
                  <a:srgbClr val="000000"/>
                </a:outerShdw>
              </a:effectLst>
            </a:endParaRPr>
          </a:p>
          <a:p>
            <a:pPr lvl="2" eaLnBrk="1" hangingPunct="1">
              <a:buFont typeface="Arial" panose="020B0604020202020204" pitchFamily="34" charset="0"/>
              <a:buChar char="•"/>
            </a:pPr>
            <a:r>
              <a:rPr lang="en-US" altLang="en-US" sz="2000">
                <a:effectLst>
                  <a:outerShdw blurRad="38100" dist="38100" dir="2700000" algn="tl">
                    <a:srgbClr val="000000"/>
                  </a:outerShdw>
                </a:effectLst>
              </a:rPr>
              <a:t>   The maximum sediment yield observed occurs under semiarid conditions because a semiarid climate has sufficient precipitation to promote ample runoff, yet insufficient rainfall to produce a vegetative cover which will inhibit the erosion process effectively.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B9EF-EEF4-C247-8967-4612B0F73C6D}"/>
              </a:ext>
            </a:extLst>
          </p:cNvPr>
          <p:cNvSpPr>
            <a:spLocks noGrp="1"/>
          </p:cNvSpPr>
          <p:nvPr>
            <p:ph type="title"/>
          </p:nvPr>
        </p:nvSpPr>
        <p:spPr>
          <a:xfrm>
            <a:off x="0" y="0"/>
            <a:ext cx="9144000" cy="1828800"/>
          </a:xfrm>
        </p:spPr>
        <p:txBody>
          <a:bodyPr/>
          <a:lstStyle/>
          <a:p>
            <a:pPr>
              <a:defRPr/>
            </a:pPr>
            <a:r>
              <a:rPr lang="en-US" sz="3200">
                <a:effectLst>
                  <a:outerShdw blurRad="38100" dist="38100" dir="2700000" algn="tl">
                    <a:srgbClr val="000000"/>
                  </a:outerShdw>
                </a:effectLst>
                <a:ea typeface="ＭＳ Ｐゴシック" charset="0"/>
                <a:cs typeface="ＭＳ Ｐゴシック" charset="0"/>
              </a:rPr>
              <a:t>Langbein &amp; Schumm's Curve &amp; </a:t>
            </a:r>
            <a:br>
              <a:rPr lang="en-US" sz="3200">
                <a:effectLst>
                  <a:outerShdw blurRad="38100" dist="38100" dir="2700000" algn="tl">
                    <a:srgbClr val="000000"/>
                  </a:outerShdw>
                </a:effectLst>
                <a:ea typeface="ＭＳ Ｐゴシック" charset="0"/>
                <a:cs typeface="ＭＳ Ｐゴシック" charset="0"/>
              </a:rPr>
            </a:br>
            <a:r>
              <a:rPr lang="en-US" sz="3200">
                <a:effectLst>
                  <a:outerShdw blurRad="38100" dist="38100" dir="2700000" algn="tl">
                    <a:srgbClr val="000000"/>
                  </a:outerShdw>
                </a:effectLst>
                <a:ea typeface="ＭＳ Ｐゴシック" charset="0"/>
                <a:cs typeface="ＭＳ Ｐゴシック" charset="0"/>
              </a:rPr>
              <a:t>Changing Erosion Rates During Glacial &amp; Interglacial Climates in the Same Area.</a:t>
            </a:r>
            <a:endParaRPr lang="en-US" sz="3200">
              <a:ea typeface="ＭＳ Ｐゴシック" charset="0"/>
              <a:cs typeface="ＭＳ Ｐゴシック" charset="0"/>
            </a:endParaRPr>
          </a:p>
        </p:txBody>
      </p:sp>
      <p:sp>
        <p:nvSpPr>
          <p:cNvPr id="3" name="TextBox 2">
            <a:extLst>
              <a:ext uri="{FF2B5EF4-FFF2-40B4-BE49-F238E27FC236}">
                <a16:creationId xmlns:a16="http://schemas.microsoft.com/office/drawing/2014/main" id="{41CE527D-8041-1743-842B-E2839C6449D6}"/>
              </a:ext>
            </a:extLst>
          </p:cNvPr>
          <p:cNvSpPr txBox="1"/>
          <p:nvPr/>
        </p:nvSpPr>
        <p:spPr>
          <a:xfrm>
            <a:off x="152400" y="2057400"/>
            <a:ext cx="8839200" cy="378618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effectLst>
                  <a:outerShdw blurRad="38100" dist="38100" dir="2700000" algn="tl">
                    <a:srgbClr val="000000"/>
                  </a:outerShdw>
                </a:effectLst>
              </a:rPr>
              <a:t>Interglacial Conditions 		 vs 	Glacial Conditions</a:t>
            </a:r>
          </a:p>
          <a:p>
            <a:pPr eaLnBrk="1" hangingPunct="1"/>
            <a:endParaRPr lang="en-US" altLang="en-US">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a:effectLst>
                  <a:outerShdw blurRad="38100" dist="38100" dir="2700000" algn="tl">
                    <a:srgbClr val="000000"/>
                  </a:outerShdw>
                </a:effectLst>
              </a:rPr>
              <a:t> less precipitation 					more precipitation</a:t>
            </a:r>
          </a:p>
          <a:p>
            <a:pPr eaLnBrk="1" hangingPunct="1">
              <a:buFont typeface="Calibri" panose="020F0502020204030204" pitchFamily="34" charset="0"/>
              <a:buAutoNum type="arabicPeriod"/>
            </a:pPr>
            <a:endParaRPr lang="en-US" altLang="en-US">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a:effectLst>
                  <a:outerShdw blurRad="38100" dist="38100" dir="2700000" algn="tl">
                    <a:srgbClr val="000000"/>
                  </a:outerShdw>
                </a:effectLst>
              </a:rPr>
              <a:t> less vegetation cover			more vegetation cover</a:t>
            </a:r>
          </a:p>
          <a:p>
            <a:pPr eaLnBrk="1" hangingPunct="1">
              <a:buFont typeface="Calibri" panose="020F0502020204030204" pitchFamily="34" charset="0"/>
              <a:buAutoNum type="arabicPeriod"/>
            </a:pPr>
            <a:endParaRPr lang="en-US" altLang="en-US">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a:effectLst>
                  <a:outerShdw blurRad="38100" dist="38100" dir="2700000" algn="tl">
                    <a:srgbClr val="000000"/>
                  </a:outerShdw>
                </a:effectLst>
              </a:rPr>
              <a:t> less ground surface protection	more ground surface 										protection</a:t>
            </a:r>
          </a:p>
          <a:p>
            <a:pPr eaLnBrk="1" hangingPunct="1">
              <a:buFont typeface="Calibri" panose="020F0502020204030204" pitchFamily="34" charset="0"/>
              <a:buAutoNum type="arabicPeriod"/>
            </a:pPr>
            <a:endParaRPr lang="en-US" altLang="en-US">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a:effectLst>
                  <a:outerShdw blurRad="38100" dist="38100" dir="2700000" algn="tl">
                    <a:srgbClr val="000000"/>
                  </a:outerShdw>
                </a:effectLst>
              </a:rPr>
              <a:t> more surface erosion			less surface erosion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834E0D-A547-984F-B048-8E660E3ACDE3}"/>
              </a:ext>
            </a:extLst>
          </p:cNvPr>
          <p:cNvSpPr txBox="1"/>
          <p:nvPr/>
        </p:nvSpPr>
        <p:spPr>
          <a:xfrm>
            <a:off x="1" y="5144770"/>
            <a:ext cx="9144000" cy="1708160"/>
          </a:xfrm>
          <a:prstGeom prst="rect">
            <a:avLst/>
          </a:prstGeom>
          <a:noFill/>
        </p:spPr>
        <p:txBody>
          <a:bodyPr>
            <a:spAutoFit/>
          </a:bodyPr>
          <a:lstStyle/>
          <a:p>
            <a:pPr>
              <a:defRPr/>
            </a:pPr>
            <a:r>
              <a:rPr lang="en-US" sz="15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Torrential Summer rains following wheat harvest, chaff burning, and plowing in Italy in July  2015 carry sediment in a low- scale debris flows downslope. Sediment was carried into streams feeding the Bradano and directly into the Gulf of Taranto. The years 2013, 2014 and 2015 were especially bad for flooding and erosion. The shift in southern Italy from winter rainfall to high intensity Summer storms is resulting in significant erosion of hillsides and the exposure of underlying last interglacial rubified soils, and in many place Pliocene marine marls. The creation of infertile badlands threatens this important wheat growing region. </a:t>
            </a:r>
          </a:p>
        </p:txBody>
      </p:sp>
      <p:pic>
        <p:nvPicPr>
          <p:cNvPr id="17411" name="20150724_153130 A.mov" descr="/Users/peterwigand/Documents/Pictures/2015/Italy/2015-07-24 Vagnari &amp; Gravina Thunderstorm/20150724_153130 A.mov">
            <a:hlinkClick r:id="" action="ppaction://media"/>
            <a:extLst>
              <a:ext uri="{FF2B5EF4-FFF2-40B4-BE49-F238E27FC236}">
                <a16:creationId xmlns:a16="http://schemas.microsoft.com/office/drawing/2014/main" id="{C4B6E22B-3619-FA40-B62A-463573D035AD}"/>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3036" fill="hold"/>
                                        <p:tgtEl>
                                          <p:spTgt spid="174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411"/>
                </p:tgtEl>
              </p:cMediaNode>
            </p:video>
            <p:seq concurrent="1" nextAc="seek">
              <p:cTn id="8" restart="whenNotActive" fill="hold" evtFilter="cancelBubble" nodeType="interactiveSeq">
                <p:stCondLst>
                  <p:cond evt="onClick" delay="0">
                    <p:tgtEl>
                      <p:spTgt spid="1741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411"/>
                                        </p:tgtEl>
                                      </p:cBhvr>
                                    </p:cmd>
                                  </p:childTnLst>
                                </p:cTn>
                              </p:par>
                            </p:childTnLst>
                          </p:cTn>
                        </p:par>
                      </p:childTnLst>
                    </p:cTn>
                  </p:par>
                </p:childTnLst>
              </p:cTn>
              <p:nextCondLst>
                <p:cond evt="onClick" delay="0">
                  <p:tgtEl>
                    <p:spTgt spid="17411"/>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41236-BB26-6244-82AF-8664C5C37AD4}"/>
              </a:ext>
            </a:extLst>
          </p:cNvPr>
          <p:cNvSpPr>
            <a:spLocks noGrp="1"/>
          </p:cNvSpPr>
          <p:nvPr>
            <p:ph type="title"/>
          </p:nvPr>
        </p:nvSpPr>
        <p:spPr>
          <a:xfrm>
            <a:off x="0" y="0"/>
            <a:ext cx="9144000" cy="1524000"/>
          </a:xfrm>
        </p:spPr>
        <p:txBody>
          <a:bodyPr/>
          <a:lstStyle/>
          <a:p>
            <a:r>
              <a:rPr lang="en-US" altLang="en-US" sz="3200">
                <a:effectLst>
                  <a:outerShdw blurRad="38100" dist="38100" dir="2700000" algn="tl">
                    <a:srgbClr val="000000"/>
                  </a:outerShdw>
                </a:effectLst>
                <a:ea typeface="ＭＳ Ｐゴシック" panose="020B0600070205080204" pitchFamily="34" charset="-128"/>
              </a:rPr>
              <a:t>Langbein &amp; Schumm's Curve &amp; Changing Erosion Rates During Transitions from Interglacial to Glacial Climates in the Same Area.</a:t>
            </a:r>
          </a:p>
        </p:txBody>
      </p:sp>
      <p:sp>
        <p:nvSpPr>
          <p:cNvPr id="3" name="TextBox 2">
            <a:extLst>
              <a:ext uri="{FF2B5EF4-FFF2-40B4-BE49-F238E27FC236}">
                <a16:creationId xmlns:a16="http://schemas.microsoft.com/office/drawing/2014/main" id="{5B3F686F-1527-9D48-8C7A-C5332FF2D6E7}"/>
              </a:ext>
            </a:extLst>
          </p:cNvPr>
          <p:cNvSpPr txBox="1"/>
          <p:nvPr/>
        </p:nvSpPr>
        <p:spPr>
          <a:xfrm>
            <a:off x="152400" y="1600200"/>
            <a:ext cx="8763000" cy="44005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effectLst>
                  <a:outerShdw blurRad="38100" dist="38100" dir="2700000" algn="tl">
                    <a:srgbClr val="000000"/>
                  </a:outerShdw>
                </a:effectLst>
              </a:rPr>
              <a:t>Transition to wetter conditions</a:t>
            </a:r>
          </a:p>
          <a:p>
            <a:pPr eaLnBrk="1" hangingPunct="1"/>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precipitation increases</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ground cover increase lags behind the increased precipitation</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as a result the increase in ground surface protection lags behind the increase in precipitation</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erosion rates increase until the vegetation cover and ground surface protection finally catch up.</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at that point erosion rates are low because even though there is abundant precipitation vegetation cover and ground surface protection is high.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9AA5-140E-7D46-9BEC-7FC572C23AC0}"/>
              </a:ext>
            </a:extLst>
          </p:cNvPr>
          <p:cNvSpPr>
            <a:spLocks noGrp="1"/>
          </p:cNvSpPr>
          <p:nvPr>
            <p:ph type="title"/>
          </p:nvPr>
        </p:nvSpPr>
        <p:spPr>
          <a:xfrm>
            <a:off x="0" y="0"/>
            <a:ext cx="9144000" cy="1524000"/>
          </a:xfrm>
        </p:spPr>
        <p:txBody>
          <a:bodyPr/>
          <a:lstStyle/>
          <a:p>
            <a:r>
              <a:rPr lang="en-US" altLang="en-US" sz="3200">
                <a:effectLst>
                  <a:outerShdw blurRad="38100" dist="38100" dir="2700000" algn="tl">
                    <a:srgbClr val="000000"/>
                  </a:outerShdw>
                </a:effectLst>
                <a:ea typeface="ＭＳ Ｐゴシック" panose="020B0600070205080204" pitchFamily="34" charset="-128"/>
              </a:rPr>
              <a:t>Langbein &amp; Schumm's Curve &amp; Changing Erosion Rates During Transitions from Glacial to Interglacial Climates in the Same Area.</a:t>
            </a:r>
          </a:p>
        </p:txBody>
      </p:sp>
      <p:sp>
        <p:nvSpPr>
          <p:cNvPr id="3" name="TextBox 2">
            <a:extLst>
              <a:ext uri="{FF2B5EF4-FFF2-40B4-BE49-F238E27FC236}">
                <a16:creationId xmlns:a16="http://schemas.microsoft.com/office/drawing/2014/main" id="{1EC18336-5375-A548-9C4B-9F387CFD6A4A}"/>
              </a:ext>
            </a:extLst>
          </p:cNvPr>
          <p:cNvSpPr txBox="1"/>
          <p:nvPr/>
        </p:nvSpPr>
        <p:spPr>
          <a:xfrm>
            <a:off x="228600" y="1955800"/>
            <a:ext cx="8763000" cy="409416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effectLst>
                  <a:outerShdw blurRad="38100" dist="38100" dir="2700000" algn="tl">
                    <a:srgbClr val="000000"/>
                  </a:outerShdw>
                </a:effectLst>
              </a:rPr>
              <a:t>Transition to drier conditions</a:t>
            </a:r>
          </a:p>
          <a:p>
            <a:pPr eaLnBrk="1" hangingPunct="1"/>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precipitation decreases</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ground cover decrease lags behind the decreased precipitation, but fire soon thins and clears relict glacial vegetation </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the decrease in ground surface protection results in increased erosion rates</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however if the trend is to even lower amounts of precipitation so that ground cover becomes minimal, but because precipitation is minimal little erosion occurs.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C59A-0B34-3B47-BE1F-B152935C8F36}"/>
              </a:ext>
            </a:extLst>
          </p:cNvPr>
          <p:cNvSpPr>
            <a:spLocks noGrp="1"/>
          </p:cNvSpPr>
          <p:nvPr>
            <p:ph type="title"/>
          </p:nvPr>
        </p:nvSpPr>
        <p:spPr>
          <a:xfrm>
            <a:off x="0" y="-106363"/>
            <a:ext cx="9144000" cy="741363"/>
          </a:xfrm>
        </p:spPr>
        <p:txBody>
          <a:bodyPr/>
          <a:lstStyle/>
          <a:p>
            <a:r>
              <a:rPr lang="en-US" altLang="en-US">
                <a:solidFill>
                  <a:srgbClr val="FFFF00"/>
                </a:solidFill>
                <a:effectLst>
                  <a:outerShdw blurRad="38100" dist="38100" dir="2700000" algn="tl">
                    <a:srgbClr val="000000"/>
                  </a:outerShdw>
                </a:effectLst>
                <a:ea typeface="ＭＳ Ｐゴシック" panose="020B0600070205080204" pitchFamily="34" charset="-128"/>
              </a:rPr>
              <a:t>Langbein and Schumm Curve</a:t>
            </a:r>
          </a:p>
        </p:txBody>
      </p:sp>
      <p:pic>
        <p:nvPicPr>
          <p:cNvPr id="58370" name="Picture 4" descr="Schumm's curve base.jpg">
            <a:extLst>
              <a:ext uri="{FF2B5EF4-FFF2-40B4-BE49-F238E27FC236}">
                <a16:creationId xmlns:a16="http://schemas.microsoft.com/office/drawing/2014/main" id="{3A53EA6E-1B7D-AC4B-A046-6E623BCAD51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43475" y="635000"/>
            <a:ext cx="25654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descr="Effect ppt sed yield.jpg">
            <a:extLst>
              <a:ext uri="{FF2B5EF4-FFF2-40B4-BE49-F238E27FC236}">
                <a16:creationId xmlns:a16="http://schemas.microsoft.com/office/drawing/2014/main" id="{B3D70D9D-240A-CF4A-AD1F-88104F00BA9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513138"/>
            <a:ext cx="574040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6" descr="Schumm's Curve for Southern Italy.jpg">
            <a:extLst>
              <a:ext uri="{FF2B5EF4-FFF2-40B4-BE49-F238E27FC236}">
                <a16:creationId xmlns:a16="http://schemas.microsoft.com/office/drawing/2014/main" id="{FE8C48D4-A01C-8E47-9181-348178DCB99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35000"/>
            <a:ext cx="48291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31CEE9A-F44B-754D-A031-570635828D74}"/>
              </a:ext>
            </a:extLst>
          </p:cNvPr>
          <p:cNvSpPr txBox="1"/>
          <p:nvPr/>
        </p:nvSpPr>
        <p:spPr>
          <a:xfrm>
            <a:off x="5740400" y="3517900"/>
            <a:ext cx="3403600" cy="31400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We have converted the MCM modeled precipitation to effective precipitation, and plotted it with respect to sediment yield from the Langbein and Schumm (1958) model to show predicted correspondence between effective precipitation and Erosion cycles in Southern Italy. </a:t>
            </a:r>
            <a:endParaRPr lang="en-US" altLang="en-US" sz="1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28543-45E7-D444-8E80-5F861D333697}"/>
              </a:ext>
            </a:extLst>
          </p:cNvPr>
          <p:cNvSpPr>
            <a:spLocks noGrp="1"/>
          </p:cNvSpPr>
          <p:nvPr>
            <p:ph type="title"/>
          </p:nvPr>
        </p:nvSpPr>
        <p:spPr>
          <a:xfrm>
            <a:off x="0" y="20638"/>
            <a:ext cx="9144000" cy="500062"/>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3800" b="1" dirty="0">
                <a:ln w="12700">
                  <a:solidFill>
                    <a:schemeClr val="tx2">
                      <a:satMod val="155000"/>
                    </a:schemeClr>
                  </a:solidFill>
                  <a:prstDash val="solid"/>
                </a:ln>
                <a:solidFill>
                  <a:schemeClr val="bg1"/>
                </a:solidFill>
                <a:effectLst>
                  <a:outerShdw blurRad="50800" dist="38100" dir="2700000" algn="tl" rotWithShape="0">
                    <a:srgbClr val="000000">
                      <a:alpha val="43000"/>
                    </a:srgbClr>
                  </a:outerShdw>
                </a:effectLst>
              </a:rPr>
              <a:t>Correlation of Model with Alluvial History</a:t>
            </a:r>
            <a:endParaRPr lang="en-US" sz="3800" dirty="0">
              <a:solidFill>
                <a:schemeClr val="bg1"/>
              </a:solidFill>
              <a:effectLst>
                <a:outerShdw blurRad="50800" dist="38100" dir="2700000" algn="tl" rotWithShape="0">
                  <a:srgbClr val="000000">
                    <a:alpha val="43000"/>
                  </a:srgbClr>
                </a:outerShdw>
              </a:effectLst>
            </a:endParaRPr>
          </a:p>
        </p:txBody>
      </p:sp>
      <p:pic>
        <p:nvPicPr>
          <p:cNvPr id="59394" name="Picture 3">
            <a:extLst>
              <a:ext uri="{FF2B5EF4-FFF2-40B4-BE49-F238E27FC236}">
                <a16:creationId xmlns:a16="http://schemas.microsoft.com/office/drawing/2014/main" id="{66DC9A67-7D2F-1740-A4C1-B5415FE96CA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520700"/>
            <a:ext cx="68961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43C4BB3-9B73-644A-A798-7B71644E8F6B}"/>
              </a:ext>
            </a:extLst>
          </p:cNvPr>
          <p:cNvSpPr txBox="1"/>
          <p:nvPr/>
        </p:nvSpPr>
        <p:spPr>
          <a:xfrm>
            <a:off x="6908800" y="723900"/>
            <a:ext cx="2235200" cy="594042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effectLst>
                  <a:outerShdw blurRad="38100" dist="38100" dir="2700000" algn="tl">
                    <a:srgbClr val="000000"/>
                  </a:outerShdw>
                </a:effectLst>
              </a:rPr>
              <a:t>When the model of predicted erosion is compared with the sum of the record of calibrated ages B.P of erosion cycles in the Mezzogiorno, correspondence is clear. Events connected with yellow lines are climate based, whereas with blue lines are caused by intensified land use.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67D2D-0068-E446-83D2-8E9C43182C49}"/>
              </a:ext>
            </a:extLst>
          </p:cNvPr>
          <p:cNvSpPr>
            <a:spLocks noGrp="1"/>
          </p:cNvSpPr>
          <p:nvPr>
            <p:ph type="title"/>
          </p:nvPr>
        </p:nvSpPr>
        <p:spPr>
          <a:xfrm>
            <a:off x="0" y="0"/>
            <a:ext cx="9144000" cy="533400"/>
          </a:xfrm>
        </p:spPr>
        <p:txBody>
          <a:bodyPr>
            <a:normAutofit/>
          </a:bodyPr>
          <a:lstStyle/>
          <a:p>
            <a:pPr eaLnBrk="1" hangingPunct="1">
              <a:defRPr/>
            </a:pPr>
            <a:r>
              <a:rPr lang="en-US" sz="2400">
                <a:solidFill>
                  <a:srgbClr val="FFFF00"/>
                </a:solidFill>
                <a:effectLst>
                  <a:outerShdw blurRad="38100" dist="38100" dir="2700000" algn="tl">
                    <a:srgbClr val="000000"/>
                  </a:outerShdw>
                </a:effectLst>
                <a:ea typeface="ＭＳ Ｐゴシック" charset="0"/>
                <a:cs typeface="ＭＳ Ｐゴシック" charset="0"/>
              </a:rPr>
              <a:t>Bryson MCM Physical Climate Model: </a:t>
            </a:r>
            <a:r>
              <a:rPr lang="en-US" sz="2300">
                <a:solidFill>
                  <a:srgbClr val="FFFF00"/>
                </a:solidFill>
                <a:effectLst>
                  <a:outerShdw blurRad="38100" dist="38100" dir="2700000" algn="tl">
                    <a:srgbClr val="000000"/>
                  </a:outerShdw>
                </a:effectLst>
                <a:ea typeface="ＭＳ Ｐゴシック" charset="0"/>
                <a:cs typeface="ＭＳ Ｐゴシック" charset="0"/>
              </a:rPr>
              <a:t>Role of Seasonal Precipitation</a:t>
            </a:r>
            <a:endParaRPr lang="en-US" sz="2300">
              <a:effectLst>
                <a:outerShdw blurRad="38100" dist="38100" dir="2700000" algn="tl">
                  <a:srgbClr val="000000"/>
                </a:outerShdw>
              </a:effectLst>
              <a:ea typeface="ＭＳ Ｐゴシック" charset="0"/>
              <a:cs typeface="ＭＳ Ｐゴシック" charset="0"/>
            </a:endParaRPr>
          </a:p>
        </p:txBody>
      </p:sp>
      <p:pic>
        <p:nvPicPr>
          <p:cNvPr id="60418" name="Picture 2" descr="Average Seasonal ppt.png">
            <a:extLst>
              <a:ext uri="{FF2B5EF4-FFF2-40B4-BE49-F238E27FC236}">
                <a16:creationId xmlns:a16="http://schemas.microsoft.com/office/drawing/2014/main" id="{BE9DFFBD-14B5-D14A-B5F5-74955345475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46100"/>
            <a:ext cx="91440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D884B1C-5A82-4843-8C12-456DF196C542}"/>
              </a:ext>
            </a:extLst>
          </p:cNvPr>
          <p:cNvSpPr txBox="1"/>
          <p:nvPr/>
        </p:nvSpPr>
        <p:spPr>
          <a:xfrm>
            <a:off x="0" y="5864225"/>
            <a:ext cx="9144000" cy="70802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effectLst>
                  <a:outerShdw blurRad="38100" dist="38100" dir="2700000" algn="tl">
                    <a:srgbClr val="000000"/>
                  </a:outerShdw>
                </a:effectLst>
              </a:rPr>
              <a:t>MCM modeled seasonal precipitation for the last 12,500 years. Fall and Winter precipitation have not varied as much as Spring and Summer precipitation.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DFF-8CF5-A14B-93DC-3A85913E3E32}"/>
              </a:ext>
            </a:extLst>
          </p:cNvPr>
          <p:cNvSpPr>
            <a:spLocks noGrp="1"/>
          </p:cNvSpPr>
          <p:nvPr>
            <p:ph type="title"/>
          </p:nvPr>
        </p:nvSpPr>
        <p:spPr>
          <a:xfrm>
            <a:off x="6584950" y="0"/>
            <a:ext cx="2559050" cy="2751138"/>
          </a:xfrm>
        </p:spPr>
        <p:txBody>
          <a:bodyPr/>
          <a:lstStyle/>
          <a:p>
            <a:r>
              <a:rPr lang="en-US" altLang="en-US" sz="2600">
                <a:solidFill>
                  <a:srgbClr val="FFFF00"/>
                </a:solidFill>
                <a:effectLst>
                  <a:outerShdw blurRad="38100" dist="38100" dir="2700000" algn="tl">
                    <a:srgbClr val="000000"/>
                  </a:outerShdw>
                </a:effectLst>
                <a:ea typeface="ＭＳ Ｐゴシック" panose="020B0600070205080204" pitchFamily="34" charset="-128"/>
              </a:rPr>
              <a:t>Correspondence of MCM Modeled Spring plus Summer Precipitation and Erosion Cycles.</a:t>
            </a:r>
          </a:p>
        </p:txBody>
      </p:sp>
      <p:pic>
        <p:nvPicPr>
          <p:cNvPr id="61442" name="Picture 4" descr="Spring_Summer ppt &amp; Sum of Erosion Dates.jpg">
            <a:extLst>
              <a:ext uri="{FF2B5EF4-FFF2-40B4-BE49-F238E27FC236}">
                <a16:creationId xmlns:a16="http://schemas.microsoft.com/office/drawing/2014/main" id="{03F3D57D-D46E-E146-AB7F-2377424E684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58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D198D05-2E60-A24F-9273-697738C1BB91}"/>
              </a:ext>
            </a:extLst>
          </p:cNvPr>
          <p:cNvSpPr txBox="1"/>
          <p:nvPr/>
        </p:nvSpPr>
        <p:spPr>
          <a:xfrm>
            <a:off x="6584950" y="2751138"/>
            <a:ext cx="2559050" cy="3970337"/>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MCM modeled seasonal precipitation for the last 12,500 years for Spring and Summer precipitation have been combined (purple line) in the upper diagram.</a:t>
            </a:r>
          </a:p>
          <a:p>
            <a:pPr eaLnBrk="1" hangingPunct="1"/>
            <a:endParaRPr lang="en-US" altLang="en-US" sz="1800">
              <a:effectLst>
                <a:outerShdw blurRad="38100" dist="38100" dir="2700000" algn="tl">
                  <a:srgbClr val="000000"/>
                </a:outerShdw>
              </a:effectLst>
            </a:endParaRPr>
          </a:p>
          <a:p>
            <a:pPr eaLnBrk="1" hangingPunct="1"/>
            <a:r>
              <a:rPr lang="en-US" altLang="en-US" sz="1800">
                <a:effectLst>
                  <a:outerShdw blurRad="38100" dist="38100" dir="2700000" algn="tl">
                    <a:srgbClr val="000000"/>
                  </a:outerShdw>
                </a:effectLst>
              </a:rPr>
              <a:t>In the lower diagram are the cumulative dates cal B.P. of erosion cycles in southern Basilicata.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0AFA-8D64-474A-933C-C12E9283C59B}"/>
              </a:ext>
            </a:extLst>
          </p:cNvPr>
          <p:cNvSpPr>
            <a:spLocks noGrp="1"/>
          </p:cNvSpPr>
          <p:nvPr>
            <p:ph type="title"/>
          </p:nvPr>
        </p:nvSpPr>
        <p:spPr>
          <a:xfrm>
            <a:off x="0" y="0"/>
            <a:ext cx="9144000" cy="896938"/>
          </a:xfrm>
        </p:spPr>
        <p:txBody>
          <a:bodyPr/>
          <a:lstStyle/>
          <a:p>
            <a:pPr>
              <a:defRPr/>
            </a:pPr>
            <a:r>
              <a:rPr lang="en-CA" sz="3200">
                <a:solidFill>
                  <a:srgbClr val="FFFF00"/>
                </a:solidFill>
                <a:effectLst>
                  <a:outerShdw blurRad="38100" dist="38100" dir="2700000" algn="tl">
                    <a:srgbClr val="000000"/>
                  </a:outerShdw>
                </a:effectLst>
                <a:ea typeface="ＭＳ Ｐゴシック" charset="0"/>
                <a:cs typeface="ＭＳ Ｐゴシック" charset="0"/>
              </a:rPr>
              <a:t>Overlay of the </a:t>
            </a:r>
            <a:r>
              <a:rPr lang="en-CA" sz="3200">
                <a:solidFill>
                  <a:srgbClr val="FFFF00"/>
                </a:solidFill>
                <a:effectLst>
                  <a:outerShdw blurRad="38100" dist="38100" dir="2700000" algn="tl">
                    <a:srgbClr val="000000"/>
                  </a:outerShdw>
                </a:effectLst>
                <a:latin typeface="Symbol" charset="0"/>
                <a:ea typeface="ＭＳ Ｐゴシック" charset="0"/>
                <a:cs typeface="ＭＳ Ｐゴシック" charset="0"/>
              </a:rPr>
              <a:t>S</a:t>
            </a:r>
            <a:r>
              <a:rPr lang="en-CA" sz="3200">
                <a:solidFill>
                  <a:srgbClr val="FFFF00"/>
                </a:solidFill>
                <a:effectLst>
                  <a:outerShdw blurRad="38100" dist="38100" dir="2700000" algn="tl">
                    <a:srgbClr val="000000"/>
                  </a:outerShdw>
                </a:effectLst>
                <a:ea typeface="ＭＳ Ｐゴシック" charset="0"/>
                <a:cs typeface="ＭＳ Ｐゴシック" charset="0"/>
              </a:rPr>
              <a:t> of Spring and Summer Precipitation on the </a:t>
            </a:r>
            <a:r>
              <a:rPr lang="en-CA" sz="3200">
                <a:solidFill>
                  <a:srgbClr val="FFFF00"/>
                </a:solidFill>
                <a:effectLst>
                  <a:outerShdw blurRad="38100" dist="38100" dir="2700000" algn="tl">
                    <a:srgbClr val="000000"/>
                  </a:outerShdw>
                </a:effectLst>
                <a:latin typeface="Symbol" charset="0"/>
                <a:ea typeface="ＭＳ Ｐゴシック" charset="0"/>
                <a:cs typeface="ＭＳ Ｐゴシック" charset="0"/>
              </a:rPr>
              <a:t>S</a:t>
            </a:r>
            <a:r>
              <a:rPr lang="en-CA" sz="3200">
                <a:solidFill>
                  <a:srgbClr val="FFFF00"/>
                </a:solidFill>
                <a:effectLst>
                  <a:outerShdw blurRad="38100" dist="38100" dir="2700000" algn="tl">
                    <a:srgbClr val="000000"/>
                  </a:outerShdw>
                </a:effectLst>
                <a:ea typeface="ＭＳ Ｐゴシック" charset="0"/>
                <a:cs typeface="ＭＳ Ｐゴシック" charset="0"/>
              </a:rPr>
              <a:t> of calibrated dates on erosion cycles. </a:t>
            </a:r>
            <a:endParaRPr lang="en-US" sz="3200">
              <a:solidFill>
                <a:srgbClr val="FFFF00"/>
              </a:solidFill>
              <a:effectLst>
                <a:outerShdw blurRad="38100" dist="38100" dir="2700000" algn="tl">
                  <a:srgbClr val="000000"/>
                </a:outerShdw>
              </a:effectLst>
              <a:ea typeface="ＭＳ Ｐゴシック" charset="0"/>
              <a:cs typeface="ＭＳ Ｐゴシック" charset="0"/>
            </a:endParaRPr>
          </a:p>
        </p:txBody>
      </p:sp>
      <p:pic>
        <p:nvPicPr>
          <p:cNvPr id="62466" name="Picture 3" descr="Spring_Summer ppt and sum of calibrated dates lines.jpg">
            <a:extLst>
              <a:ext uri="{FF2B5EF4-FFF2-40B4-BE49-F238E27FC236}">
                <a16:creationId xmlns:a16="http://schemas.microsoft.com/office/drawing/2014/main" id="{39C98433-649F-344E-BA09-65DB1775BDC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7738"/>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0C3AB6-A3E1-5348-9FB6-F519C9D1E44B}"/>
              </a:ext>
            </a:extLst>
          </p:cNvPr>
          <p:cNvSpPr txBox="1"/>
          <p:nvPr/>
        </p:nvSpPr>
        <p:spPr>
          <a:xfrm>
            <a:off x="0" y="6056313"/>
            <a:ext cx="9144000" cy="7397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Erosion cycles began after a major decline in Spring precipitation during the last 8,000 years. Episodes of erosion generally begin after the onset of episodes of Summer precipitation after a Summer drought during the last 5,000 years.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BE47-77E3-7943-A417-F2E10206240D}"/>
              </a:ext>
            </a:extLst>
          </p:cNvPr>
          <p:cNvSpPr>
            <a:spLocks noGrp="1"/>
          </p:cNvSpPr>
          <p:nvPr>
            <p:ph type="title"/>
          </p:nvPr>
        </p:nvSpPr>
        <p:spPr>
          <a:xfrm>
            <a:off x="0" y="0"/>
            <a:ext cx="3940175" cy="522288"/>
          </a:xfrm>
        </p:spPr>
        <p:txBody>
          <a:bodyPr/>
          <a:lstStyle/>
          <a:p>
            <a:r>
              <a:rPr lang="en-US" altLang="en-US" sz="4000">
                <a:solidFill>
                  <a:srgbClr val="FFFF00"/>
                </a:solidFill>
                <a:effectLst>
                  <a:outerShdw blurRad="38100" dist="38100" dir="2700000" algn="tl">
                    <a:srgbClr val="000000"/>
                  </a:outerShdw>
                </a:effectLst>
                <a:ea typeface="ＭＳ Ｐゴシック" panose="020B0600070205080204" pitchFamily="34" charset="-128"/>
              </a:rPr>
              <a:t>Stream Discharge</a:t>
            </a:r>
          </a:p>
        </p:txBody>
      </p:sp>
      <p:pic>
        <p:nvPicPr>
          <p:cNvPr id="63490" name="Picture 3" descr="Spring_Summer ppt &amp; Sum of Erosion Dates &amp; Vjose River Discharge.jpg">
            <a:extLst>
              <a:ext uri="{FF2B5EF4-FFF2-40B4-BE49-F238E27FC236}">
                <a16:creationId xmlns:a16="http://schemas.microsoft.com/office/drawing/2014/main" id="{07B99D86-A30B-2D42-8834-F3892C9BD82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40175"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1F113D5-3E11-4142-9E69-0C962A020852}"/>
              </a:ext>
            </a:extLst>
          </p:cNvPr>
          <p:cNvSpPr txBox="1"/>
          <p:nvPr/>
        </p:nvSpPr>
        <p:spPr>
          <a:xfrm>
            <a:off x="0" y="606425"/>
            <a:ext cx="3844925" cy="655637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a:solidFill>
                  <a:schemeClr val="bg1"/>
                </a:solidFill>
                <a:effectLst>
                  <a:outerShdw blurRad="38100" dist="38100" dir="2700000" algn="tl">
                    <a:srgbClr val="000000"/>
                  </a:outerShdw>
                </a:effectLst>
              </a:rPr>
              <a:t>Reconstructed regional stream discharge during the Holocene is another clue to both the change in climate, and also to the sediment transport potential of streams. </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r>
              <a:rPr lang="en-US" sz="1400">
                <a:solidFill>
                  <a:schemeClr val="bg1"/>
                </a:solidFill>
                <a:effectLst>
                  <a:outerShdw blurRad="38100" dist="38100" dir="2700000" algn="tl">
                    <a:srgbClr val="000000"/>
                  </a:outerShdw>
                </a:effectLst>
              </a:rPr>
              <a:t>The Bryson MCM model also includes a module to reconstruct stream discharge. </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r>
              <a:rPr lang="en-US" sz="1400">
                <a:solidFill>
                  <a:schemeClr val="bg1"/>
                </a:solidFill>
                <a:effectLst>
                  <a:outerShdw blurRad="38100" dist="38100" dir="2700000" algn="tl">
                    <a:srgbClr val="000000"/>
                  </a:outerShdw>
                </a:effectLst>
              </a:rPr>
              <a:t>Unfortunately, the major streams in the Basilicata region either do not have a modern discharge record, or the two that do, have records of only ten years, too short to create a reliable reconstruction of  Holocene stream discharge.</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r>
              <a:rPr lang="en-US" sz="1400">
                <a:solidFill>
                  <a:schemeClr val="bg1"/>
                </a:solidFill>
                <a:effectLst>
                  <a:outerShdw blurRad="38100" dist="38100" dir="2700000" algn="tl">
                    <a:srgbClr val="000000"/>
                  </a:outerShdw>
                </a:effectLst>
              </a:rPr>
              <a:t>The nearest similar stream is the Vjose River across the Adriatic in Albania. We used the modern discharge record from the lowest gage at Dorze, Albania.</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r>
              <a:rPr lang="en-US" sz="1400">
                <a:solidFill>
                  <a:schemeClr val="bg1"/>
                </a:solidFill>
                <a:effectLst>
                  <a:outerShdw blurRad="38100" dist="38100" dir="2700000" algn="tl">
                    <a:srgbClr val="000000"/>
                  </a:outerShdw>
                </a:effectLst>
              </a:rPr>
              <a:t>The similarity between the late Holocene Summer stream discharge record of the Vjose  River and the erosion cycles in southern Italy is evident.</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r>
              <a:rPr lang="en-US" sz="1400">
                <a:solidFill>
                  <a:schemeClr val="bg1"/>
                </a:solidFill>
                <a:effectLst>
                  <a:outerShdw blurRad="38100" dist="38100" dir="2700000" algn="tl">
                    <a:srgbClr val="000000"/>
                  </a:outerShdw>
                </a:effectLst>
              </a:rPr>
              <a:t>Increased stream discharge enables streams to have greater sediment carrying capacity thereby facilitating landscape erosion.</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endParaRPr lang="en-US" sz="1400">
              <a:solidFill>
                <a:schemeClr val="bg1"/>
              </a:solidFill>
              <a:effectLst>
                <a:outerShdw blurRad="38100" dist="38100" dir="2700000" algn="tl">
                  <a:srgbClr val="000000"/>
                </a:outerShdw>
              </a:effectLs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4F7F-2C32-9442-88D6-1046832915CD}"/>
              </a:ext>
            </a:extLst>
          </p:cNvPr>
          <p:cNvSpPr>
            <a:spLocks noGrp="1"/>
          </p:cNvSpPr>
          <p:nvPr>
            <p:ph type="title"/>
          </p:nvPr>
        </p:nvSpPr>
        <p:spPr>
          <a:xfrm>
            <a:off x="6019800" y="0"/>
            <a:ext cx="3124200" cy="3348038"/>
          </a:xfrm>
        </p:spPr>
        <p:txBody>
          <a:bodyPr/>
          <a:lstStyle/>
          <a:p>
            <a:r>
              <a:rPr lang="en-US" altLang="en-US" sz="3600">
                <a:solidFill>
                  <a:srgbClr val="FFFF00"/>
                </a:solidFill>
                <a:effectLst>
                  <a:outerShdw blurRad="38100" dist="38100" dir="2700000" algn="tl">
                    <a:srgbClr val="000000"/>
                  </a:outerShdw>
                </a:effectLst>
                <a:ea typeface="ＭＳ Ｐゴシック" panose="020B0600070205080204" pitchFamily="34" charset="-128"/>
              </a:rPr>
              <a:t>Holocene  Precipitation </a:t>
            </a:r>
            <a:br>
              <a:rPr lang="en-US" altLang="en-US" sz="3600">
                <a:solidFill>
                  <a:srgbClr val="FFFF00"/>
                </a:solidFill>
                <a:effectLst>
                  <a:outerShdw blurRad="38100" dist="38100" dir="2700000" algn="tl">
                    <a:srgbClr val="000000"/>
                  </a:outerShdw>
                </a:effectLst>
                <a:ea typeface="ＭＳ Ｐゴシック" panose="020B0600070205080204" pitchFamily="34" charset="-128"/>
              </a:rPr>
            </a:br>
            <a:r>
              <a:rPr lang="en-US" altLang="en-US" sz="3600">
                <a:solidFill>
                  <a:srgbClr val="FFFF00"/>
                </a:solidFill>
                <a:effectLst>
                  <a:outerShdw blurRad="38100" dist="38100" dir="2700000" algn="tl">
                    <a:srgbClr val="000000"/>
                  </a:outerShdw>
                </a:effectLst>
                <a:ea typeface="ＭＳ Ｐゴシック" panose="020B0600070205080204" pitchFamily="34" charset="-128"/>
              </a:rPr>
              <a:t>vs </a:t>
            </a:r>
            <a:br>
              <a:rPr lang="en-US" altLang="en-US" sz="3600">
                <a:solidFill>
                  <a:srgbClr val="FFFF00"/>
                </a:solidFill>
                <a:effectLst>
                  <a:outerShdw blurRad="38100" dist="38100" dir="2700000" algn="tl">
                    <a:srgbClr val="000000"/>
                  </a:outerShdw>
                </a:effectLst>
                <a:ea typeface="ＭＳ Ｐゴシック" panose="020B0600070205080204" pitchFamily="34" charset="-128"/>
              </a:rPr>
            </a:br>
            <a:r>
              <a:rPr lang="en-US" altLang="en-US" sz="3600">
                <a:solidFill>
                  <a:srgbClr val="FFFF00"/>
                </a:solidFill>
                <a:effectLst>
                  <a:outerShdw blurRad="38100" dist="38100" dir="2700000" algn="tl">
                    <a:srgbClr val="000000"/>
                  </a:outerShdw>
                </a:effectLst>
                <a:ea typeface="ＭＳ Ｐゴシック" panose="020B0600070205080204" pitchFamily="34" charset="-128"/>
              </a:rPr>
              <a:t>Holocene</a:t>
            </a:r>
            <a:br>
              <a:rPr lang="en-US" altLang="en-US" sz="3600">
                <a:solidFill>
                  <a:srgbClr val="FFFF00"/>
                </a:solidFill>
                <a:effectLst>
                  <a:outerShdw blurRad="38100" dist="38100" dir="2700000" algn="tl">
                    <a:srgbClr val="000000"/>
                  </a:outerShdw>
                </a:effectLst>
                <a:ea typeface="ＭＳ Ｐゴシック" panose="020B0600070205080204" pitchFamily="34" charset="-128"/>
              </a:rPr>
            </a:br>
            <a:r>
              <a:rPr lang="en-US" altLang="en-US" sz="3600">
                <a:solidFill>
                  <a:srgbClr val="FFFF00"/>
                </a:solidFill>
                <a:effectLst>
                  <a:outerShdw blurRad="38100" dist="38100" dir="2700000" algn="tl">
                    <a:srgbClr val="000000"/>
                  </a:outerShdw>
                </a:effectLst>
                <a:ea typeface="ＭＳ Ｐゴシック" panose="020B0600070205080204" pitchFamily="34" charset="-128"/>
              </a:rPr>
              <a:t>Temperature</a:t>
            </a:r>
          </a:p>
        </p:txBody>
      </p:sp>
      <p:pic>
        <p:nvPicPr>
          <p:cNvPr id="64514" name="Picture 3" descr="Spring ppt &amp; tmp.png">
            <a:extLst>
              <a:ext uri="{FF2B5EF4-FFF2-40B4-BE49-F238E27FC236}">
                <a16:creationId xmlns:a16="http://schemas.microsoft.com/office/drawing/2014/main" id="{83CC78DD-37FB-7145-B7C7-99B8BDE2390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8594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Summer ppt &amp; tmp.png">
            <a:extLst>
              <a:ext uri="{FF2B5EF4-FFF2-40B4-BE49-F238E27FC236}">
                <a16:creationId xmlns:a16="http://schemas.microsoft.com/office/drawing/2014/main" id="{27669650-DC01-6340-9DD3-9EEFBF2E4BE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84538" y="3446463"/>
            <a:ext cx="5859462"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EE94562-4987-9B40-9CE1-40F16987CA60}"/>
              </a:ext>
            </a:extLst>
          </p:cNvPr>
          <p:cNvSpPr txBox="1"/>
          <p:nvPr/>
        </p:nvSpPr>
        <p:spPr>
          <a:xfrm>
            <a:off x="0" y="3581400"/>
            <a:ext cx="3284538" cy="310832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As Spring precipitation fell 5,500 years ago, there was a corresponding decline of about ¾°C in Spring  temperature. This probably had little effect in offsetting the dramatic decline in Spring precipitation.</a:t>
            </a:r>
          </a:p>
          <a:p>
            <a:pPr eaLnBrk="1" hangingPunct="1"/>
            <a:endParaRPr lang="en-US" altLang="en-US" sz="1400">
              <a:solidFill>
                <a:schemeClr val="bg1"/>
              </a:solidFill>
              <a:effectLst>
                <a:outerShdw blurRad="38100" dist="38100" dir="2700000" algn="tl">
                  <a:srgbClr val="000000"/>
                </a:outerShdw>
              </a:effectLst>
            </a:endParaRPr>
          </a:p>
          <a:p>
            <a:pPr eaLnBrk="1" hangingPunct="1"/>
            <a:r>
              <a:rPr lang="en-US" altLang="en-US" sz="1400">
                <a:solidFill>
                  <a:schemeClr val="bg1"/>
                </a:solidFill>
                <a:effectLst>
                  <a:outerShdw blurRad="38100" dist="38100" dir="2700000" algn="tl">
                    <a:srgbClr val="000000"/>
                  </a:outerShdw>
                </a:effectLst>
              </a:rPr>
              <a:t>However, a decline of average Summer temperature during the last 5,500 years of about 1°C, may have resulted in a more significant increase in effective precipitation, especially during episodes of increased Summer precipitation.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2A55-4C25-0F47-BB23-4216CE1346BA}"/>
              </a:ext>
            </a:extLst>
          </p:cNvPr>
          <p:cNvSpPr>
            <a:spLocks noGrp="1"/>
          </p:cNvSpPr>
          <p:nvPr>
            <p:ph type="title"/>
          </p:nvPr>
        </p:nvSpPr>
        <p:spPr>
          <a:xfrm>
            <a:off x="0" y="0"/>
            <a:ext cx="9144000" cy="525463"/>
          </a:xfrm>
        </p:spPr>
        <p:txBody>
          <a:bodyPr/>
          <a:lstStyle/>
          <a:p>
            <a:r>
              <a:rPr lang="en-US" altLang="en-US" sz="3600">
                <a:solidFill>
                  <a:schemeClr val="bg1"/>
                </a:solidFill>
                <a:effectLst>
                  <a:outerShdw blurRad="38100" dist="38100" dir="2700000" algn="tl">
                    <a:srgbClr val="000000"/>
                  </a:outerShdw>
                </a:effectLst>
                <a:ea typeface="ＭＳ Ｐゴシック" panose="020B0600070205080204" pitchFamily="34" charset="-128"/>
              </a:rPr>
              <a:t>Holocene Pollen from Lago Grande Monticchio</a:t>
            </a:r>
          </a:p>
        </p:txBody>
      </p:sp>
      <p:pic>
        <p:nvPicPr>
          <p:cNvPr id="65538" name="Picture 4" descr="LGM90D &amp; Mon82  PCA POLLEN TYPES Final.jpg">
            <a:extLst>
              <a:ext uri="{FF2B5EF4-FFF2-40B4-BE49-F238E27FC236}">
                <a16:creationId xmlns:a16="http://schemas.microsoft.com/office/drawing/2014/main" id="{F7B3F723-5C73-6B4F-84BC-6340A903E52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5000"/>
            <a:ext cx="91440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B6BCC37-DA5F-DB43-8F45-7A0A9E456F8C}"/>
              </a:ext>
            </a:extLst>
          </p:cNvPr>
          <p:cNvSpPr txBox="1"/>
          <p:nvPr/>
        </p:nvSpPr>
        <p:spPr>
          <a:xfrm>
            <a:off x="-4763" y="5851525"/>
            <a:ext cx="9148763" cy="95408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Principle component analysis of the pollen from two cores taken from Lago Grande Monticchio for the last 12,500 years results in the formation of three statistically significant groups. The time spans of these three groups  coincide with the three major breaks in Holocene climate revealed in the MCM reconstruction of Gioia dell Colle climate, 1) 12,500-10,000; 2) 10,000-5,500; 3)  5,500-present.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6DAA907-17DC-7F4C-A44A-BBA4D29F53C4}"/>
              </a:ext>
            </a:extLst>
          </p:cNvPr>
          <p:cNvSpPr txBox="1"/>
          <p:nvPr/>
        </p:nvSpPr>
        <p:spPr>
          <a:xfrm>
            <a:off x="5334000" y="47625"/>
            <a:ext cx="3810000" cy="31400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In summer of 2014, a week and a half after the wheat harvest, field burning, and plowing, the region was hit by numerous torrential rainstorms. This has been the pattern the last decade or more. It is a pattern that is to increase under the senereo of global warming. The Summer of 2016 the mud of this storm was still evident on the road.</a:t>
            </a:r>
          </a:p>
        </p:txBody>
      </p:sp>
      <p:sp>
        <p:nvSpPr>
          <p:cNvPr id="2" name="Title 1">
            <a:extLst>
              <a:ext uri="{FF2B5EF4-FFF2-40B4-BE49-F238E27FC236}">
                <a16:creationId xmlns:a16="http://schemas.microsoft.com/office/drawing/2014/main" id="{1F5253D8-EE94-8442-AFB9-87870FDC3845}"/>
              </a:ext>
            </a:extLst>
          </p:cNvPr>
          <p:cNvSpPr>
            <a:spLocks noGrp="1"/>
          </p:cNvSpPr>
          <p:nvPr>
            <p:ph type="title"/>
          </p:nvPr>
        </p:nvSpPr>
        <p:spPr>
          <a:xfrm>
            <a:off x="-122238" y="0"/>
            <a:ext cx="5456238" cy="749300"/>
          </a:xfrm>
        </p:spPr>
        <p:txBody>
          <a:bodyPr/>
          <a:lstStyle/>
          <a:p>
            <a:pPr eaLnBrk="1" hangingPunct="1"/>
            <a:r>
              <a:rPr lang="en-US" altLang="en-US" sz="4000">
                <a:solidFill>
                  <a:srgbClr val="FFFF00"/>
                </a:solidFill>
                <a:effectLst>
                  <a:outerShdw blurRad="38100" dist="38100" dir="2700000" algn="tl">
                    <a:srgbClr val="000000"/>
                  </a:outerShdw>
                </a:effectLst>
                <a:ea typeface="ＭＳ Ｐゴシック" panose="020B0600070205080204" pitchFamily="34" charset="-128"/>
              </a:rPr>
              <a:t>Results of a Single Storm</a:t>
            </a:r>
          </a:p>
        </p:txBody>
      </p:sp>
      <p:pic>
        <p:nvPicPr>
          <p:cNvPr id="19459" name="Picture 7" descr="20140727_133725.jpg">
            <a:extLst>
              <a:ext uri="{FF2B5EF4-FFF2-40B4-BE49-F238E27FC236}">
                <a16:creationId xmlns:a16="http://schemas.microsoft.com/office/drawing/2014/main" id="{8D492289-FD76-6C44-BA34-6871F451D32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19375" y="3187700"/>
            <a:ext cx="652462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0" descr="20140727_133816.jpg">
            <a:extLst>
              <a:ext uri="{FF2B5EF4-FFF2-40B4-BE49-F238E27FC236}">
                <a16:creationId xmlns:a16="http://schemas.microsoft.com/office/drawing/2014/main" id="{6D3677E6-236D-B243-9D47-7A637C601B4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749800"/>
            <a:ext cx="3748088"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3" descr="20140727_133808.jpg">
            <a:extLst>
              <a:ext uri="{FF2B5EF4-FFF2-40B4-BE49-F238E27FC236}">
                <a16:creationId xmlns:a16="http://schemas.microsoft.com/office/drawing/2014/main" id="{5BB6476B-A76C-D34A-B501-EA2F19B203F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009650"/>
            <a:ext cx="5334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9C2D-0D4D-7F44-9FFB-3E46E07855C1}"/>
              </a:ext>
            </a:extLst>
          </p:cNvPr>
          <p:cNvSpPr>
            <a:spLocks noGrp="1"/>
          </p:cNvSpPr>
          <p:nvPr>
            <p:ph type="title"/>
          </p:nvPr>
        </p:nvSpPr>
        <p:spPr>
          <a:xfrm>
            <a:off x="0" y="0"/>
            <a:ext cx="9144000" cy="436563"/>
          </a:xfrm>
        </p:spPr>
        <p:txBody>
          <a:bodyPr/>
          <a:lstStyle/>
          <a:p>
            <a:r>
              <a:rPr lang="en-US" altLang="en-US" sz="3200">
                <a:solidFill>
                  <a:srgbClr val="FFFF00"/>
                </a:solidFill>
                <a:effectLst>
                  <a:outerShdw blurRad="38100" dist="38100" dir="2700000" algn="tl">
                    <a:srgbClr val="000000"/>
                  </a:outerShdw>
                </a:effectLst>
                <a:ea typeface="ＭＳ Ｐゴシック" panose="020B0600070205080204" pitchFamily="34" charset="-128"/>
              </a:rPr>
              <a:t>Holocene Pollen from Lago Grande Monticchio</a:t>
            </a:r>
          </a:p>
        </p:txBody>
      </p:sp>
      <p:pic>
        <p:nvPicPr>
          <p:cNvPr id="66562" name="Picture 3" descr="LGM 90D &amp; Mont82 Pollen Ratios.jpg">
            <a:extLst>
              <a:ext uri="{FF2B5EF4-FFF2-40B4-BE49-F238E27FC236}">
                <a16:creationId xmlns:a16="http://schemas.microsoft.com/office/drawing/2014/main" id="{3D3027F3-EEA8-6746-AD42-32BAE1FA59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1963"/>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44632F5-C5E0-834E-8D67-4F0E49837199}"/>
              </a:ext>
            </a:extLst>
          </p:cNvPr>
          <p:cNvSpPr txBox="1"/>
          <p:nvPr/>
        </p:nvSpPr>
        <p:spPr>
          <a:xfrm>
            <a:off x="0" y="4826000"/>
            <a:ext cx="9144000" cy="203200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When we construct ratios of the pollen included in the three groups for each of the two cores, the three part division of the Holocene pollen record becomes even more obvious. Also the differences between the two cores due to their location in the lake also is obvious. The impact of human activity is also clear from the pollen record. The pollen included in Group three (the late Holocene) include pollen of cereal grasses, olive, and in the case of the LGM 90 core, vitis (grape).  The dominance of Group C pollen increases dramatically during the last 3,000 years. This increase partly tracks the increase in Summer precipitation events, but it increases at rates greater than the increase in Summer precipitation. The probable explanation for this is the impact of human populations. The two diagrams on the right in which late Holocene pollen is plotted against both Middle Holocene and late Pleistocene pollen not only show the difference of the pollen during this period, but the increasing impact.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B82C-0BEE-8C4E-8D7D-B0DB709A9C6C}"/>
              </a:ext>
            </a:extLst>
          </p:cNvPr>
          <p:cNvSpPr>
            <a:spLocks noGrp="1"/>
          </p:cNvSpPr>
          <p:nvPr>
            <p:ph type="title"/>
          </p:nvPr>
        </p:nvSpPr>
        <p:spPr>
          <a:xfrm>
            <a:off x="0" y="42863"/>
            <a:ext cx="9144000" cy="360362"/>
          </a:xfrm>
        </p:spPr>
        <p:txBody>
          <a:bodyPr/>
          <a:lstStyle/>
          <a:p>
            <a:r>
              <a:rPr lang="en-US" altLang="en-US" sz="2400">
                <a:solidFill>
                  <a:srgbClr val="FFFF00"/>
                </a:solidFill>
                <a:effectLst>
                  <a:outerShdw blurRad="38100" dist="38100" dir="2700000" algn="tl">
                    <a:srgbClr val="000000"/>
                  </a:outerShdw>
                </a:effectLst>
                <a:ea typeface="ＭＳ Ｐゴシック" panose="020B0600070205080204" pitchFamily="34" charset="-128"/>
              </a:rPr>
              <a:t>Erosion Models: Langbein &amp; Schumm versus Wilson</a:t>
            </a:r>
          </a:p>
        </p:txBody>
      </p:sp>
      <p:pic>
        <p:nvPicPr>
          <p:cNvPr id="72706" name="Picture 3" descr="Schumm's curve July 30 2016.jpg">
            <a:extLst>
              <a:ext uri="{FF2B5EF4-FFF2-40B4-BE49-F238E27FC236}">
                <a16:creationId xmlns:a16="http://schemas.microsoft.com/office/drawing/2014/main" id="{FB69B3A7-2C31-774F-B97B-860DE2C3DE7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10100" y="444500"/>
            <a:ext cx="45085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schumm's curve_Page_03.jpg">
            <a:extLst>
              <a:ext uri="{FF2B5EF4-FFF2-40B4-BE49-F238E27FC236}">
                <a16:creationId xmlns:a16="http://schemas.microsoft.com/office/drawing/2014/main" id="{5F9632B2-051E-4248-B25A-B29E35617DD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4025"/>
            <a:ext cx="44577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A22C448-7C04-1547-95C5-73D5A4CA851D}"/>
              </a:ext>
            </a:extLst>
          </p:cNvPr>
          <p:cNvSpPr txBox="1"/>
          <p:nvPr/>
        </p:nvSpPr>
        <p:spPr>
          <a:xfrm>
            <a:off x="0" y="4686300"/>
            <a:ext cx="4610100" cy="21240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effectLst>
                  <a:outerShdw blurRad="38100" dist="38100" dir="2700000" algn="tl">
                    <a:srgbClr val="000000"/>
                  </a:outerShdw>
                </a:effectLst>
              </a:rPr>
              <a:t>Some have suggested that the Langbein and Schumm Model has limited spatial application. Lee Wilson proposed another model for a stream in the American Southwest (above </a:t>
            </a:r>
            <a:r>
              <a:rPr lang="ja-JP" altLang="en-US" sz="1200">
                <a:effectLst>
                  <a:outerShdw blurRad="38100" dist="38100" dir="2700000" algn="tl">
                    <a:srgbClr val="000000"/>
                  </a:outerShdw>
                </a:effectLst>
              </a:rPr>
              <a:t>“</a:t>
            </a:r>
            <a:r>
              <a:rPr lang="en-US" altLang="ja-JP" sz="1200">
                <a:effectLst>
                  <a:outerShdw blurRad="38100" dist="38100" dir="2700000" algn="tl">
                    <a:srgbClr val="000000"/>
                  </a:outerShdw>
                </a:effectLst>
              </a:rPr>
              <a:t>B</a:t>
            </a:r>
            <a:r>
              <a:rPr lang="ja-JP" altLang="en-US" sz="1200">
                <a:effectLst>
                  <a:outerShdw blurRad="38100" dist="38100" dir="2700000" algn="tl">
                    <a:srgbClr val="000000"/>
                  </a:outerShdw>
                </a:effectLst>
              </a:rPr>
              <a:t>”</a:t>
            </a:r>
            <a:r>
              <a:rPr lang="en-US" altLang="ja-JP" sz="1200">
                <a:effectLst>
                  <a:outerShdw blurRad="38100" dist="38100" dir="2700000" algn="tl">
                    <a:srgbClr val="000000"/>
                  </a:outerShdw>
                </a:effectLst>
              </a:rPr>
              <a:t>). Higher precipitation  values occur in this model, and land use probably has had a significant impact upon erosion as well. Wilson</a:t>
            </a:r>
            <a:r>
              <a:rPr lang="ja-JP" altLang="en-US" sz="1200">
                <a:effectLst>
                  <a:outerShdw blurRad="38100" dist="38100" dir="2700000" algn="tl">
                    <a:srgbClr val="000000"/>
                  </a:outerShdw>
                </a:effectLst>
              </a:rPr>
              <a:t>’</a:t>
            </a:r>
            <a:r>
              <a:rPr lang="en-US" altLang="ja-JP" sz="1200">
                <a:effectLst>
                  <a:outerShdw blurRad="38100" dist="38100" dir="2700000" algn="tl">
                    <a:srgbClr val="000000"/>
                  </a:outerShdw>
                </a:effectLst>
              </a:rPr>
              <a:t>s model does provide clues regarding how the Langbein &amp; Schumm model can be adjusted as vegetation cover is decreased by land use, but without any decrease in precipitation. The erosion curve will be displaced to the right and upward. This means that under human impact erosion rates can increase without a change in precipitation, because the protective vegetation is removed.</a:t>
            </a:r>
            <a:endParaRPr lang="en-US" altLang="en-US" sz="1200">
              <a:effectLst>
                <a:outerShdw blurRad="38100" dist="38100" dir="2700000" algn="tl">
                  <a:srgbClr val="000000"/>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AB63-CA05-F14A-BD76-DB05A34A7EDA}"/>
              </a:ext>
            </a:extLst>
          </p:cNvPr>
          <p:cNvSpPr>
            <a:spLocks noGrp="1"/>
          </p:cNvSpPr>
          <p:nvPr>
            <p:ph type="title"/>
          </p:nvPr>
        </p:nvSpPr>
        <p:spPr>
          <a:xfrm>
            <a:off x="0" y="0"/>
            <a:ext cx="9144000" cy="500063"/>
          </a:xfrm>
        </p:spPr>
        <p:txBody>
          <a:bodyPr/>
          <a:lstStyle/>
          <a:p>
            <a:r>
              <a:rPr lang="en-US" altLang="en-US" sz="2800">
                <a:solidFill>
                  <a:srgbClr val="FFFF00"/>
                </a:solidFill>
                <a:effectLst>
                  <a:outerShdw blurRad="38100" dist="38100" dir="2700000" algn="tl">
                    <a:srgbClr val="000000"/>
                  </a:outerShdw>
                </a:effectLst>
                <a:ea typeface="ＭＳ Ｐゴシック" panose="020B0600070205080204" pitchFamily="34" charset="-128"/>
              </a:rPr>
              <a:t>Pleistocene Sediment Yield for Puglia/Basilicata Region</a:t>
            </a:r>
          </a:p>
        </p:txBody>
      </p:sp>
      <p:pic>
        <p:nvPicPr>
          <p:cNvPr id="73730" name="Picture 3" descr="Sediment Yield 39900 years.png">
            <a:extLst>
              <a:ext uri="{FF2B5EF4-FFF2-40B4-BE49-F238E27FC236}">
                <a16:creationId xmlns:a16="http://schemas.microsoft.com/office/drawing/2014/main" id="{BD456C1C-03E1-E943-81A5-096B4F5E757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0" y="533400"/>
            <a:ext cx="8872538"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F1F00E1-146B-A340-913E-FEBC99C512D8}"/>
              </a:ext>
            </a:extLst>
          </p:cNvPr>
          <p:cNvSpPr txBox="1"/>
          <p:nvPr/>
        </p:nvSpPr>
        <p:spPr>
          <a:xfrm>
            <a:off x="127000" y="5456238"/>
            <a:ext cx="8872538" cy="1169987"/>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And for those of you interested in the deeper past…the sediment yield model can be pushed back to 39,900 years ago using the Bryson MCM model. The sediment yield will appear at times to be a mirror image of the precipitation line, but remember sediment yield is generally directly related to vegetation cover. </a:t>
            </a:r>
          </a:p>
          <a:p>
            <a:pPr eaLnBrk="1" hangingPunct="1"/>
            <a:r>
              <a:rPr lang="en-US" altLang="en-US" sz="1400">
                <a:solidFill>
                  <a:schemeClr val="bg1"/>
                </a:solidFill>
                <a:effectLst>
                  <a:outerShdw blurRad="38100" dist="38100" dir="2700000" algn="tl">
                    <a:srgbClr val="000000"/>
                  </a:outerShdw>
                </a:effectLst>
              </a:rPr>
              <a:t>Therefore: 	more precipitation = greater vegetation cover = less erosion</a:t>
            </a:r>
          </a:p>
          <a:p>
            <a:pPr eaLnBrk="1" hangingPunct="1"/>
            <a:r>
              <a:rPr lang="en-US" altLang="en-US" sz="1400">
                <a:solidFill>
                  <a:schemeClr val="bg1"/>
                </a:solidFill>
                <a:effectLst>
                  <a:outerShdw blurRad="38100" dist="38100" dir="2700000" algn="tl">
                    <a:srgbClr val="000000"/>
                  </a:outerShdw>
                </a:effectLst>
              </a:rPr>
              <a:t>		less precipitation = less vegetation cover = more erosion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4E812-8D13-8D43-A66D-DB4ED1B2E2E7}"/>
              </a:ext>
            </a:extLst>
          </p:cNvPr>
          <p:cNvSpPr>
            <a:spLocks noGrp="1"/>
          </p:cNvSpPr>
          <p:nvPr>
            <p:ph type="title"/>
          </p:nvPr>
        </p:nvSpPr>
        <p:spPr>
          <a:xfrm>
            <a:off x="0" y="0"/>
            <a:ext cx="9144000" cy="955675"/>
          </a:xfrm>
        </p:spPr>
        <p:txBody>
          <a:bodyPr/>
          <a:lstStyle/>
          <a:p>
            <a:pPr eaLnBrk="1" hangingPunct="1"/>
            <a:r>
              <a:rPr lang="en-US" altLang="en-US" sz="2800">
                <a:solidFill>
                  <a:srgbClr val="FFFF00"/>
                </a:solidFill>
                <a:effectLst>
                  <a:outerShdw blurRad="38100" dist="38100" dir="2700000" algn="tl">
                    <a:srgbClr val="000000"/>
                  </a:outerShdw>
                </a:effectLst>
                <a:ea typeface="ＭＳ Ｐゴシック" panose="020B0600070205080204" pitchFamily="34" charset="-128"/>
              </a:rPr>
              <a:t>Applied Palaeoecology: </a:t>
            </a:r>
            <a:br>
              <a:rPr lang="en-US" altLang="en-US" sz="2800">
                <a:solidFill>
                  <a:srgbClr val="FFFF00"/>
                </a:solidFill>
                <a:effectLst>
                  <a:outerShdw blurRad="38100" dist="38100" dir="2700000" algn="tl">
                    <a:srgbClr val="000000"/>
                  </a:outerShdw>
                </a:effectLst>
                <a:ea typeface="ＭＳ Ｐゴシック" panose="020B0600070205080204" pitchFamily="34" charset="-128"/>
              </a:rPr>
            </a:br>
            <a:r>
              <a:rPr lang="en-US" altLang="en-US" sz="2800">
                <a:solidFill>
                  <a:srgbClr val="FFFF00"/>
                </a:solidFill>
                <a:effectLst>
                  <a:outerShdw blurRad="38100" dist="38100" dir="2700000" algn="tl">
                    <a:srgbClr val="000000"/>
                  </a:outerShdw>
                </a:effectLst>
                <a:ea typeface="ＭＳ Ｐゴシック" panose="020B0600070205080204" pitchFamily="34" charset="-128"/>
              </a:rPr>
              <a:t>Past Analogues for Present Applications</a:t>
            </a:r>
          </a:p>
        </p:txBody>
      </p:sp>
      <p:sp>
        <p:nvSpPr>
          <p:cNvPr id="3" name="Content Placeholder 2">
            <a:extLst>
              <a:ext uri="{FF2B5EF4-FFF2-40B4-BE49-F238E27FC236}">
                <a16:creationId xmlns:a16="http://schemas.microsoft.com/office/drawing/2014/main" id="{95507CD7-9D34-F64A-B87C-97EC7C6C66B8}"/>
              </a:ext>
            </a:extLst>
          </p:cNvPr>
          <p:cNvSpPr>
            <a:spLocks noGrp="1"/>
          </p:cNvSpPr>
          <p:nvPr>
            <p:ph idx="1"/>
          </p:nvPr>
        </p:nvSpPr>
        <p:spPr>
          <a:xfrm>
            <a:off x="457200" y="955675"/>
            <a:ext cx="8229600" cy="5764213"/>
          </a:xfrm>
        </p:spPr>
        <p:txBody>
          <a:bodyPr/>
          <a:lstStyle/>
          <a:p>
            <a:pPr eaLnBrk="1" hangingPunct="1">
              <a:buFont typeface="Arial" charset="0"/>
              <a:buChar char="•"/>
              <a:defRPr/>
            </a:pPr>
            <a:r>
              <a:rPr lang="en-US" sz="2400">
                <a:effectLst>
                  <a:outerShdw blurRad="38100" dist="38100" dir="2700000" algn="tl">
                    <a:srgbClr val="000000"/>
                  </a:outerShdw>
                </a:effectLst>
                <a:ea typeface="ＭＳ Ｐゴシック" charset="0"/>
                <a:cs typeface="ＭＳ Ｐゴシック" charset="0"/>
              </a:rPr>
              <a:t>Create and test a climate and land use based landscape dynamics model for southern Italy during the Holocene</a:t>
            </a:r>
            <a:r>
              <a:rPr lang="en-US" sz="2800">
                <a:effectLst>
                  <a:outerShdw blurRad="38100" dist="38100" dir="2700000" algn="tl">
                    <a:srgbClr val="000000"/>
                  </a:outerShdw>
                </a:effectLst>
                <a:ea typeface="ＭＳ Ｐゴシック" charset="0"/>
                <a:cs typeface="ＭＳ Ｐゴシック" charset="0"/>
              </a:rPr>
              <a:t> </a:t>
            </a:r>
          </a:p>
          <a:p>
            <a:pPr lvl="1" eaLnBrk="1" hangingPunct="1">
              <a:buFont typeface="Arial" charset="0"/>
              <a:buChar char="•"/>
              <a:defRPr/>
            </a:pPr>
            <a:r>
              <a:rPr lang="en-US" sz="1800">
                <a:effectLst>
                  <a:outerShdw blurRad="38100" dist="38100" dir="2700000" algn="tl">
                    <a:srgbClr val="000000"/>
                  </a:outerShdw>
                </a:effectLst>
                <a:ea typeface="ＭＳ Ｐゴシック" charset="0"/>
              </a:rPr>
              <a:t>Will enable not only the determination of the contributions of climate and people to landscape change.</a:t>
            </a:r>
          </a:p>
          <a:p>
            <a:pPr lvl="1" eaLnBrk="1" hangingPunct="1">
              <a:buFont typeface="Arial" charset="0"/>
              <a:buChar char="•"/>
              <a:defRPr/>
            </a:pPr>
            <a:r>
              <a:rPr lang="en-US" sz="1800">
                <a:effectLst>
                  <a:outerShdw blurRad="38100" dist="38100" dir="2700000" algn="tl">
                    <a:srgbClr val="000000"/>
                  </a:outerShdw>
                </a:effectLst>
                <a:ea typeface="ＭＳ Ｐゴシック" charset="0"/>
              </a:rPr>
              <a:t>Will allow prediction of  future trends in landscape change there, and in other regions of the world as well. </a:t>
            </a:r>
          </a:p>
          <a:p>
            <a:pPr lvl="1" eaLnBrk="1" hangingPunct="1">
              <a:buFont typeface="Arial" charset="0"/>
              <a:buNone/>
              <a:defRPr/>
            </a:pPr>
            <a:endParaRPr lang="en-US" sz="2000">
              <a:effectLst>
                <a:outerShdw blurRad="38100" dist="38100" dir="2700000" algn="tl">
                  <a:srgbClr val="000000"/>
                </a:outerShdw>
              </a:effectLst>
              <a:ea typeface="ＭＳ Ｐゴシック" charset="0"/>
            </a:endParaRPr>
          </a:p>
          <a:p>
            <a:pPr eaLnBrk="1" hangingPunct="1">
              <a:buFont typeface="Arial" charset="0"/>
              <a:buChar char="•"/>
              <a:defRPr/>
            </a:pPr>
            <a:r>
              <a:rPr lang="en-US" sz="2400">
                <a:effectLst>
                  <a:outerShdw blurRad="38100" dist="38100" dir="2700000" algn="tl">
                    <a:srgbClr val="000000"/>
                  </a:outerShdw>
                </a:effectLst>
                <a:ea typeface="ＭＳ Ｐゴシック" charset="0"/>
                <a:cs typeface="ＭＳ Ｐゴシック" charset="0"/>
              </a:rPr>
              <a:t>We believe that at times climates and human impacts may have been similar to those we see today.</a:t>
            </a:r>
          </a:p>
          <a:p>
            <a:pPr eaLnBrk="1" hangingPunct="1">
              <a:buFont typeface="Arial" charset="0"/>
              <a:buNone/>
              <a:defRPr/>
            </a:pPr>
            <a:r>
              <a:rPr lang="en-US" sz="2400">
                <a:effectLst>
                  <a:outerShdw blurRad="38100" dist="38100" dir="2700000" algn="tl">
                    <a:srgbClr val="000000"/>
                  </a:outerShdw>
                </a:effectLst>
                <a:ea typeface="ＭＳ Ｐゴシック" charset="0"/>
                <a:cs typeface="ＭＳ Ｐゴシック" charset="0"/>
              </a:rPr>
              <a:t> </a:t>
            </a:r>
          </a:p>
          <a:p>
            <a:pPr eaLnBrk="1" hangingPunct="1">
              <a:buFont typeface="Arial" charset="0"/>
              <a:buChar char="•"/>
              <a:defRPr/>
            </a:pPr>
            <a:r>
              <a:rPr lang="en-US" sz="2400">
                <a:effectLst>
                  <a:outerShdw blurRad="38100" dist="38100" dir="2700000" algn="tl">
                    <a:srgbClr val="000000"/>
                  </a:outerShdw>
                </a:effectLst>
                <a:ea typeface="ＭＳ Ｐゴシック" charset="0"/>
                <a:cs typeface="ＭＳ Ｐゴシック" charset="0"/>
              </a:rPr>
              <a:t>In both cases climate, and human land use practices may have acted together to result in a regional economic collapse.</a:t>
            </a:r>
          </a:p>
          <a:p>
            <a:pPr eaLnBrk="1" hangingPunct="1">
              <a:buFont typeface="Arial" charset="0"/>
              <a:buChar char="•"/>
              <a:defRPr/>
            </a:pPr>
            <a:endParaRPr lang="en-US" sz="2400">
              <a:effectLst>
                <a:outerShdw blurRad="38100" dist="38100" dir="2700000" algn="tl">
                  <a:srgbClr val="000000"/>
                </a:outerShdw>
              </a:effectLst>
              <a:ea typeface="ＭＳ Ｐゴシック" charset="0"/>
              <a:cs typeface="ＭＳ Ｐゴシック" charset="0"/>
            </a:endParaRPr>
          </a:p>
          <a:p>
            <a:pPr eaLnBrk="1" hangingPunct="1">
              <a:buFont typeface="Arial" charset="0"/>
              <a:buChar char="•"/>
              <a:defRPr/>
            </a:pPr>
            <a:r>
              <a:rPr lang="en-US" sz="2400">
                <a:effectLst>
                  <a:outerShdw blurRad="38100" dist="38100" dir="2700000" algn="tl">
                    <a:srgbClr val="000000"/>
                  </a:outerShdw>
                </a:effectLst>
                <a:ea typeface="ＭＳ Ｐゴシック" charset="0"/>
                <a:cs typeface="ＭＳ Ｐゴシック" charset="0"/>
              </a:rPr>
              <a:t>That seems to be where southern Italy and other regions of the world  are heading today, as well. </a:t>
            </a:r>
          </a:p>
          <a:p>
            <a:pPr eaLnBrk="1" hangingPunct="1">
              <a:buFont typeface="Arial" charset="0"/>
              <a:buChar char="•"/>
              <a:defRPr/>
            </a:pPr>
            <a:endParaRPr lang="en-US">
              <a:effectLst>
                <a:outerShdw blurRad="38100" dist="38100" dir="2700000" algn="tl">
                  <a:srgbClr val="000000"/>
                </a:outerShdw>
              </a:effectLst>
              <a:ea typeface="ＭＳ Ｐゴシック" charset="0"/>
              <a:cs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F890-7326-7F46-96CD-57BE0DC424ED}"/>
              </a:ext>
            </a:extLst>
          </p:cNvPr>
          <p:cNvSpPr>
            <a:spLocks noGrp="1"/>
          </p:cNvSpPr>
          <p:nvPr>
            <p:ph type="title"/>
          </p:nvPr>
        </p:nvSpPr>
        <p:spPr>
          <a:xfrm>
            <a:off x="3045818" y="3906722"/>
            <a:ext cx="1944687" cy="2951162"/>
          </a:xfrm>
        </p:spPr>
        <p:txBody>
          <a:bodyPr/>
          <a:lstStyle/>
          <a:p>
            <a:pPr eaLnBrk="1" hangingPunct="1"/>
            <a:r>
              <a:rPr lang="en-US" altLang="en-US" sz="2800" dirty="0">
                <a:solidFill>
                  <a:srgbClr val="FFFF00"/>
                </a:solidFill>
                <a:effectLst>
                  <a:outerShdw blurRad="38100" dist="38100" dir="2700000" algn="tl">
                    <a:srgbClr val="000000"/>
                  </a:outerShdw>
                </a:effectLst>
                <a:ea typeface="ＭＳ Ｐゴシック" panose="020B0600070205080204" pitchFamily="34" charset="-128"/>
              </a:rPr>
              <a:t>Our Students and Colleagues in the field.</a:t>
            </a:r>
          </a:p>
        </p:txBody>
      </p:sp>
      <p:pic>
        <p:nvPicPr>
          <p:cNvPr id="75779" name="Picture 4" descr="New photos 023.jpg">
            <a:extLst>
              <a:ext uri="{FF2B5EF4-FFF2-40B4-BE49-F238E27FC236}">
                <a16:creationId xmlns:a16="http://schemas.microsoft.com/office/drawing/2014/main" id="{EFEB6C96-ACF5-5E4D-A195-73E8A13F5E19}"/>
              </a:ext>
            </a:extLst>
          </p:cNvPr>
          <p:cNvPicPr>
            <a:picLocks noChangeAspect="1"/>
          </p:cNvPicPr>
          <p:nvPr/>
        </p:nvPicPr>
        <p:blipFill>
          <a:blip r:embed="rId2" cstate="screen">
            <a:lum contrast="20000"/>
            <a:extLst>
              <a:ext uri="{28A0092B-C50C-407E-A947-70E740481C1C}">
                <a14:useLocalDpi xmlns:a14="http://schemas.microsoft.com/office/drawing/2010/main"/>
              </a:ext>
            </a:extLst>
          </a:blip>
          <a:srcRect/>
          <a:stretch>
            <a:fillRect/>
          </a:stretch>
        </p:blipFill>
        <p:spPr bwMode="auto">
          <a:xfrm>
            <a:off x="4991100" y="4525963"/>
            <a:ext cx="415290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DD09292A-FEF6-BD40-A1DE-4BF7591733DF}"/>
              </a:ext>
            </a:extLst>
          </p:cNvPr>
          <p:cNvSpPr>
            <a:spLocks noChangeArrowheads="1"/>
          </p:cNvSpPr>
          <p:nvPr/>
        </p:nvSpPr>
        <p:spPr bwMode="auto">
          <a:xfrm>
            <a:off x="4447634" y="806056"/>
            <a:ext cx="4432300" cy="1138238"/>
          </a:xfrm>
          <a:prstGeom prst="rect">
            <a:avLst/>
          </a:prstGeom>
          <a:noFill/>
          <a:ln w="9525">
            <a:no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dirty="0">
                <a:effectLst>
                  <a:outerShdw blurRad="38100" dist="38100" dir="2700000" algn="tl">
                    <a:srgbClr val="000000"/>
                  </a:outerShdw>
                </a:effectLst>
                <a:latin typeface="Calibri" panose="020F0502020204030204" pitchFamily="34" charset="0"/>
              </a:rPr>
              <a:t>Dr. Peter E. Wigand</a:t>
            </a:r>
            <a:endParaRPr lang="en-US" altLang="en-US" dirty="0">
              <a:effectLst>
                <a:outerShdw blurRad="38100" dist="38100" dir="2700000" algn="tl">
                  <a:srgbClr val="000000"/>
                </a:outerShdw>
              </a:effectLst>
              <a:latin typeface="Calibri" panose="020F0502020204030204" pitchFamily="34" charset="0"/>
            </a:endParaRPr>
          </a:p>
          <a:p>
            <a:pPr algn="ctr" eaLnBrk="1" hangingPunct="1">
              <a:spcBef>
                <a:spcPct val="50000"/>
              </a:spcBef>
            </a:pPr>
            <a:r>
              <a:rPr lang="en-US" altLang="en-US" dirty="0">
                <a:effectLst>
                  <a:outerShdw blurRad="38100" dist="38100" dir="2700000" algn="tl">
                    <a:srgbClr val="000000"/>
                  </a:outerShdw>
                </a:effectLst>
                <a:latin typeface="Calibri" panose="020F0502020204030204" pitchFamily="34" charset="0"/>
              </a:rPr>
              <a:t>e-mail: </a:t>
            </a:r>
            <a:r>
              <a:rPr lang="en-US" altLang="en-US" dirty="0" err="1">
                <a:solidFill>
                  <a:srgbClr val="FF0000"/>
                </a:solidFill>
                <a:effectLst>
                  <a:outerShdw blurRad="38100" dist="38100" dir="2700000" algn="tl">
                    <a:srgbClr val="000000"/>
                  </a:outerShdw>
                </a:effectLst>
                <a:latin typeface="Calibri" panose="020F0502020204030204" pitchFamily="34" charset="0"/>
              </a:rPr>
              <a:t>pewigand@gmail.com</a:t>
            </a:r>
            <a:r>
              <a:rPr lang="en-US" altLang="en-US" dirty="0">
                <a:solidFill>
                  <a:srgbClr val="FF0000"/>
                </a:solidFill>
                <a:effectLst>
                  <a:outerShdw blurRad="38100" dist="38100" dir="2700000" algn="tl">
                    <a:srgbClr val="000000"/>
                  </a:outerShdw>
                </a:effectLst>
                <a:latin typeface="Calibri" panose="020F0502020204030204" pitchFamily="34" charset="0"/>
              </a:rPr>
              <a:t>              </a:t>
            </a:r>
          </a:p>
        </p:txBody>
      </p:sp>
      <p:pic>
        <p:nvPicPr>
          <p:cNvPr id="75781" name="Picture 4" descr="Bir Safawi Students">
            <a:extLst>
              <a:ext uri="{FF2B5EF4-FFF2-40B4-BE49-F238E27FC236}">
                <a16:creationId xmlns:a16="http://schemas.microsoft.com/office/drawing/2014/main" id="{949CE321-7AB4-464A-AF3F-9E34CA5FE646}"/>
              </a:ext>
            </a:extLst>
          </p:cNvPr>
          <p:cNvPicPr>
            <a:picLocks noChangeAspect="1" noChangeArrowheads="1"/>
          </p:cNvPicPr>
          <p:nvPr/>
        </p:nvPicPr>
        <p:blipFill>
          <a:blip r:embed="rId3" cstate="screen">
            <a:lum contrast="24000"/>
            <a:extLst>
              <a:ext uri="{28A0092B-C50C-407E-A947-70E740481C1C}">
                <a14:useLocalDpi xmlns:a14="http://schemas.microsoft.com/office/drawing/2010/main"/>
              </a:ext>
            </a:extLst>
          </a:blip>
          <a:srcRect/>
          <a:stretch>
            <a:fillRect/>
          </a:stretch>
        </p:blipFill>
        <p:spPr bwMode="auto">
          <a:xfrm>
            <a:off x="0" y="59987"/>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F42D041-91F0-9740-9F8D-4A226880C62E}"/>
              </a:ext>
            </a:extLst>
          </p:cNvPr>
          <p:cNvSpPr txBox="1"/>
          <p:nvPr/>
        </p:nvSpPr>
        <p:spPr>
          <a:xfrm>
            <a:off x="4991100" y="4526240"/>
            <a:ext cx="2339816" cy="369332"/>
          </a:xfrm>
          <a:prstGeom prst="rect">
            <a:avLst/>
          </a:prstGeom>
          <a:noFill/>
        </p:spPr>
        <p:txBody>
          <a:bodyPr wrap="none">
            <a:spAutoFit/>
            <a:scene3d>
              <a:camera prst="orthographicFront"/>
              <a:lightRig rig="threePt" dir="t">
                <a:rot lat="0" lon="0" rev="2460000"/>
              </a:lightRig>
            </a:scene3d>
            <a:sp3d extrusionH="57150">
              <a:bevelT w="38100" h="38100"/>
            </a:sp3d>
          </a:bodyPr>
          <a:lstStyle/>
          <a:p>
            <a:pPr>
              <a:defRPr/>
            </a:pPr>
            <a:r>
              <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Ms Behnaz </a:t>
            </a:r>
            <a:r>
              <a:rPr lang="en-US" sz="1800" b="1" dirty="0" err="1">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Balmaki</a:t>
            </a:r>
            <a:endPar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endParaRPr>
          </a:p>
        </p:txBody>
      </p:sp>
      <p:sp>
        <p:nvSpPr>
          <p:cNvPr id="10" name="TextBox 9">
            <a:extLst>
              <a:ext uri="{FF2B5EF4-FFF2-40B4-BE49-F238E27FC236}">
                <a16:creationId xmlns:a16="http://schemas.microsoft.com/office/drawing/2014/main" id="{4876D95D-7BE4-AE48-81CB-3FDA5B21D5B6}"/>
              </a:ext>
            </a:extLst>
          </p:cNvPr>
          <p:cNvSpPr txBox="1"/>
          <p:nvPr/>
        </p:nvSpPr>
        <p:spPr>
          <a:xfrm>
            <a:off x="7133167" y="6211669"/>
            <a:ext cx="1402961" cy="646331"/>
          </a:xfrm>
          <a:prstGeom prst="rect">
            <a:avLst/>
          </a:prstGeom>
          <a:noFill/>
        </p:spPr>
        <p:txBody>
          <a:bodyPr wrap="none">
            <a:spAutoFit/>
            <a:scene3d>
              <a:camera prst="orthographicFront"/>
              <a:lightRig rig="threePt" dir="t">
                <a:rot lat="0" lon="0" rev="2460000"/>
              </a:lightRig>
            </a:scene3d>
            <a:sp3d extrusionH="57150">
              <a:bevelT w="38100" h="38100"/>
            </a:sp3d>
          </a:bodyPr>
          <a:lstStyle/>
          <a:p>
            <a:pPr>
              <a:defRPr/>
            </a:pPr>
            <a:r>
              <a:rPr lang="en-US" sz="1800" b="1" dirty="0" err="1">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Mr</a:t>
            </a:r>
            <a:r>
              <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 Masoud</a:t>
            </a:r>
          </a:p>
          <a:p>
            <a:pPr>
              <a:defRPr/>
            </a:pPr>
            <a:r>
              <a:rPr lang="en-US" sz="1800" b="1" dirty="0" err="1">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Rostami</a:t>
            </a:r>
            <a:endPar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endParaRPr>
          </a:p>
        </p:txBody>
      </p:sp>
      <p:pic>
        <p:nvPicPr>
          <p:cNvPr id="75785" name="Picture 10" descr="20140723_035601.jpg">
            <a:extLst>
              <a:ext uri="{FF2B5EF4-FFF2-40B4-BE49-F238E27FC236}">
                <a16:creationId xmlns:a16="http://schemas.microsoft.com/office/drawing/2014/main" id="{49F8241F-D7AA-944B-A250-2E2923EF976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690938"/>
            <a:ext cx="3046413"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C53BF76-884B-1444-81CC-9DD400CAD3D8}"/>
              </a:ext>
            </a:extLst>
          </p:cNvPr>
          <p:cNvSpPr txBox="1"/>
          <p:nvPr/>
        </p:nvSpPr>
        <p:spPr>
          <a:xfrm>
            <a:off x="534422" y="5140960"/>
            <a:ext cx="2512586" cy="923330"/>
          </a:xfrm>
          <a:prstGeom prst="rect">
            <a:avLst/>
          </a:prstGeom>
          <a:noFill/>
        </p:spPr>
        <p:txBody>
          <a:bodyPr>
            <a:spAutoFit/>
            <a:scene3d>
              <a:camera prst="orthographicFront"/>
              <a:lightRig rig="threePt" dir="t">
                <a:rot lat="0" lon="0" rev="2460000"/>
              </a:lightRig>
            </a:scene3d>
            <a:sp3d extrusionH="57150">
              <a:bevelT w="38100" h="38100"/>
            </a:sp3d>
          </a:bodyPr>
          <a:lstStyle/>
          <a:p>
            <a:pPr>
              <a:defRPr/>
            </a:pPr>
            <a:r>
              <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Dr Myles McCallum and his </a:t>
            </a:r>
          </a:p>
          <a:p>
            <a:pPr>
              <a:defRPr/>
            </a:pPr>
            <a:r>
              <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field school crews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C9FB-8572-7840-AE3F-A2A1072B6DC1}"/>
              </a:ext>
            </a:extLst>
          </p:cNvPr>
          <p:cNvSpPr>
            <a:spLocks noGrp="1"/>
          </p:cNvSpPr>
          <p:nvPr>
            <p:ph type="title"/>
          </p:nvPr>
        </p:nvSpPr>
        <p:spPr>
          <a:xfrm>
            <a:off x="4483100" y="46038"/>
            <a:ext cx="4660900" cy="675322"/>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Environmental Imperative</a:t>
            </a:r>
            <a:endParaRPr lang="en-US" sz="2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20482" name="Picture 4" descr="20150727_082831.jpg">
            <a:extLst>
              <a:ext uri="{FF2B5EF4-FFF2-40B4-BE49-F238E27FC236}">
                <a16:creationId xmlns:a16="http://schemas.microsoft.com/office/drawing/2014/main" id="{47742539-A85C-A048-85F9-BB11601153A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938"/>
            <a:ext cx="43053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20150727_082820.jpg">
            <a:extLst>
              <a:ext uri="{FF2B5EF4-FFF2-40B4-BE49-F238E27FC236}">
                <a16:creationId xmlns:a16="http://schemas.microsoft.com/office/drawing/2014/main" id="{EBBCF165-C261-D74A-B516-21F570072A8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5300" y="3228975"/>
            <a:ext cx="48387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4B3461D-8511-A541-8CCD-728AA432804B}"/>
              </a:ext>
            </a:extLst>
          </p:cNvPr>
          <p:cNvSpPr txBox="1"/>
          <p:nvPr/>
        </p:nvSpPr>
        <p:spPr>
          <a:xfrm>
            <a:off x="0" y="3629918"/>
            <a:ext cx="4305300" cy="2862322"/>
          </a:xfrm>
          <a:prstGeom prst="rect">
            <a:avLst/>
          </a:prstGeom>
          <a:noFill/>
        </p:spPr>
        <p:txBody>
          <a:bodyPr>
            <a:spAutoFit/>
          </a:bodyPr>
          <a:lstStyle/>
          <a:p>
            <a:pPr>
              <a:defRPr/>
            </a:pP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endParaRPr>
          </a:p>
          <a:p>
            <a:pP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2) Destruction of local  infrastructure, in particular road, which are not being repaired because there is little money coming from the government for this repair. I have traveled damaged roads which have been untouched for five years.</a:t>
            </a:r>
            <a:endParaRPr lang="en-US" sz="1800" dirty="0">
              <a:latin typeface="Arial" charset="0"/>
              <a:ea typeface="ＭＳ Ｐゴシック" charset="0"/>
              <a:cs typeface="ＭＳ Ｐゴシック" charset="0"/>
            </a:endParaRPr>
          </a:p>
          <a:p>
            <a:pPr>
              <a:defRPr/>
            </a:pPr>
            <a:br>
              <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rPr>
            </a:br>
            <a:endParaRPr lang="en-US" sz="1800" dirty="0">
              <a:latin typeface="Arial"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7CCA06C5-751C-EE4C-B99D-70CF11C17710}"/>
              </a:ext>
            </a:extLst>
          </p:cNvPr>
          <p:cNvSpPr txBox="1"/>
          <p:nvPr/>
        </p:nvSpPr>
        <p:spPr>
          <a:xfrm>
            <a:off x="4483100" y="721360"/>
            <a:ext cx="4660899" cy="2739211"/>
          </a:xfrm>
          <a:prstGeom prst="rect">
            <a:avLst/>
          </a:prstGeom>
          <a:noFill/>
        </p:spPr>
        <p:txBody>
          <a:bodyPr>
            <a:spAutoFit/>
          </a:bodyPr>
          <a:lstStyle/>
          <a:p>
            <a:pPr>
              <a:defRPr/>
            </a:pP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Resulting Deteriorating Landscape:</a:t>
            </a:r>
          </a:p>
          <a:p>
            <a:pPr>
              <a:defRPr/>
            </a:pP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endParaRPr>
          </a:p>
          <a:p>
            <a:pP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1) Accelerating destruction of agricultural land resulting from climate change and poor agricultural practices, and the pressure from absentee landlords to maximize production by farming extreme locations</a:t>
            </a:r>
          </a:p>
          <a:p>
            <a:pPr>
              <a:defRPr/>
            </a:pPr>
            <a:endParaRPr lang="en-US" dirty="0">
              <a:latin typeface="Arial" charset="0"/>
              <a:ea typeface="ＭＳ Ｐゴシック" charset="0"/>
              <a:cs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52D2-016C-3E47-8426-1797494ACBA9}"/>
              </a:ext>
            </a:extLst>
          </p:cNvPr>
          <p:cNvSpPr>
            <a:spLocks noGrp="1"/>
          </p:cNvSpPr>
          <p:nvPr>
            <p:ph type="title"/>
          </p:nvPr>
        </p:nvSpPr>
        <p:spPr>
          <a:xfrm>
            <a:off x="0" y="0"/>
            <a:ext cx="9144000" cy="677863"/>
          </a:xfrm>
        </p:spPr>
        <p:txBody>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Study Area: Basentello/Bradano River Valley</a:t>
            </a:r>
          </a:p>
        </p:txBody>
      </p:sp>
      <p:pic>
        <p:nvPicPr>
          <p:cNvPr id="21507" name="20140709_165208B.mov" descr="/Users/peterwigand/Documents/Pictures/2014/Italy 2014/Italy 2014/2014-07-09 Arroyo Italiano 1 B Irsina Alloo/20140709_165208B.mov">
            <a:hlinkClick r:id="" action="ppaction://media"/>
            <a:extLst>
              <a:ext uri="{FF2B5EF4-FFF2-40B4-BE49-F238E27FC236}">
                <a16:creationId xmlns:a16="http://schemas.microsoft.com/office/drawing/2014/main" id="{0B0E3965-9D2A-074E-BC4A-5BA394C1D289}"/>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65881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2C10812-5AB6-D14E-BA8B-27C8FDC4A5F2}"/>
              </a:ext>
            </a:extLst>
          </p:cNvPr>
          <p:cNvSpPr txBox="1"/>
          <p:nvPr/>
        </p:nvSpPr>
        <p:spPr>
          <a:xfrm>
            <a:off x="0" y="5721350"/>
            <a:ext cx="9144000" cy="107791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chemeClr val="bg1"/>
                </a:solidFill>
                <a:effectLst>
                  <a:outerShdw blurRad="38100" dist="38100" dir="2700000" algn="tl">
                    <a:srgbClr val="000000"/>
                  </a:outerShdw>
                </a:effectLst>
              </a:rPr>
              <a:t>The flat-lying country side of the Bradanic Foredeep is incised by small streams that have cut through the weakly cemented coastal sands and conglomerates and have exposed the easily erodible marine marls. In this view to the northeast and east from Irsina, the 200 m fault scarp east of Spinazzolla is evident. The immediate plateau is about 300 m  above sea level.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414" fill="hold"/>
                                        <p:tgtEl>
                                          <p:spTgt spid="2150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507"/>
                </p:tgtEl>
              </p:cMediaNode>
            </p:video>
            <p:seq concurrent="1" nextAc="seek">
              <p:cTn id="8" restart="whenNotActive" fill="hold" evtFilter="cancelBubble" nodeType="interactiveSeq">
                <p:stCondLst>
                  <p:cond evt="onClick" delay="0">
                    <p:tgtEl>
                      <p:spTgt spid="2150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507"/>
                                        </p:tgtEl>
                                      </p:cBhvr>
                                    </p:cmd>
                                  </p:childTnLst>
                                </p:cTn>
                              </p:par>
                            </p:childTnLst>
                          </p:cTn>
                        </p:par>
                      </p:childTnLst>
                    </p:cTn>
                  </p:par>
                </p:childTnLst>
              </p:cTn>
              <p:nextCondLst>
                <p:cond evt="onClick" delay="0">
                  <p:tgtEl>
                    <p:spTgt spid="2150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F925-C321-A34D-8984-2C7F57A69387}"/>
              </a:ext>
            </a:extLst>
          </p:cNvPr>
          <p:cNvSpPr>
            <a:spLocks noGrp="1"/>
          </p:cNvSpPr>
          <p:nvPr>
            <p:ph type="title"/>
          </p:nvPr>
        </p:nvSpPr>
        <p:spPr>
          <a:xfrm>
            <a:off x="0" y="0"/>
            <a:ext cx="9144000" cy="501650"/>
          </a:xfrm>
        </p:spPr>
        <p:txBody>
          <a:bodyPr/>
          <a:lstStyle/>
          <a:p>
            <a:r>
              <a:rPr lang="en-US" altLang="en-US" sz="3200">
                <a:solidFill>
                  <a:srgbClr val="FFFF00"/>
                </a:solidFill>
                <a:effectLst>
                  <a:outerShdw blurRad="38100" dist="38100" dir="2700000" algn="tl">
                    <a:srgbClr val="000000"/>
                  </a:outerShdw>
                </a:effectLst>
                <a:ea typeface="ＭＳ Ｐゴシック" panose="020B0600070205080204" pitchFamily="34" charset="-128"/>
              </a:rPr>
              <a:t>Soil Erosion in the Basentello Valley</a:t>
            </a:r>
          </a:p>
        </p:txBody>
      </p:sp>
      <p:pic>
        <p:nvPicPr>
          <p:cNvPr id="22530" name="Picture 4" descr="NSF Proposal figure 1.jpg">
            <a:extLst>
              <a:ext uri="{FF2B5EF4-FFF2-40B4-BE49-F238E27FC236}">
                <a16:creationId xmlns:a16="http://schemas.microsoft.com/office/drawing/2014/main" id="{E3F33801-5FE0-E34C-A345-3F2F9C9E19D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238" y="501650"/>
            <a:ext cx="88995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DA38E08-A6D2-034B-B68D-B23D1BDE3654}"/>
              </a:ext>
            </a:extLst>
          </p:cNvPr>
          <p:cNvSpPr txBox="1"/>
          <p:nvPr/>
        </p:nvSpPr>
        <p:spPr>
          <a:xfrm>
            <a:off x="0" y="6299200"/>
            <a:ext cx="9144000" cy="5238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Last interglacial rubified soils exposed above the Basentello River near the San Felice villa site (people at left and insets). The Spinazzola fault scarp is visible in the distance. The Vignari Masseria is in the valley at the left.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363CE-73F3-A448-B27F-0172647C6BD1}"/>
              </a:ext>
            </a:extLst>
          </p:cNvPr>
          <p:cNvSpPr>
            <a:spLocks noGrp="1"/>
          </p:cNvSpPr>
          <p:nvPr>
            <p:ph type="ctrTitle"/>
          </p:nvPr>
        </p:nvSpPr>
        <p:spPr>
          <a:xfrm>
            <a:off x="685800" y="139700"/>
            <a:ext cx="7772400" cy="990600"/>
          </a:xfrm>
        </p:spPr>
        <p:txBody>
          <a:bodyPr>
            <a:normAutofit/>
          </a:bodyPr>
          <a:lstStyle/>
          <a:p>
            <a:pPr eaLnBrk="1" hangingPunct="1"/>
            <a:r>
              <a:rPr lang="en-US" altLang="en-US">
                <a:solidFill>
                  <a:srgbClr val="FFFF00"/>
                </a:solidFill>
                <a:effectLst>
                  <a:outerShdw blurRad="38100" dist="38100" dir="2700000" algn="tl">
                    <a:srgbClr val="000000"/>
                  </a:outerShdw>
                </a:effectLst>
                <a:ea typeface="ＭＳ Ｐゴシック" panose="020B0600070205080204" pitchFamily="34" charset="-128"/>
              </a:rPr>
              <a:t>Proxy Data Collection</a:t>
            </a:r>
          </a:p>
        </p:txBody>
      </p:sp>
      <p:sp>
        <p:nvSpPr>
          <p:cNvPr id="4" name="TextBox 3">
            <a:extLst>
              <a:ext uri="{FF2B5EF4-FFF2-40B4-BE49-F238E27FC236}">
                <a16:creationId xmlns:a16="http://schemas.microsoft.com/office/drawing/2014/main" id="{3E7C89F8-B9E7-AF48-BDC0-890B5EEF7118}"/>
              </a:ext>
            </a:extLst>
          </p:cNvPr>
          <p:cNvSpPr txBox="1"/>
          <p:nvPr/>
        </p:nvSpPr>
        <p:spPr>
          <a:xfrm>
            <a:off x="381000" y="965200"/>
            <a:ext cx="8237538" cy="5078413"/>
          </a:xfrm>
          <a:prstGeom prst="rect">
            <a:avLst/>
          </a:prstGeom>
          <a:noFill/>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1200150" indent="-742950" eaLnBrk="0" hangingPunct="0">
              <a:defRPr sz="2400">
                <a:solidFill>
                  <a:schemeClr val="tx1"/>
                </a:solidFill>
                <a:latin typeface="Arial" panose="020B0604020202020204" pitchFamily="34" charset="0"/>
                <a:ea typeface="ＭＳ Ｐゴシック" panose="020B0600070205080204" pitchFamily="34" charset="-128"/>
              </a:defRPr>
            </a:lvl2pPr>
            <a:lvl3pPr marL="1657350" indent="-74295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buFont typeface="Arial" panose="020B0604020202020204" pitchFamily="34" charset="0"/>
              <a:buChar char="•"/>
            </a:pPr>
            <a:r>
              <a:rPr lang="en-US" altLang="en-US" sz="3600" b="1">
                <a:solidFill>
                  <a:schemeClr val="bg1"/>
                </a:solidFill>
                <a:effectLst>
                  <a:outerShdw blurRad="38100" dist="38100" dir="2700000" algn="tl">
                    <a:srgbClr val="000000"/>
                  </a:outerShdw>
                </a:effectLst>
                <a:latin typeface="Calibri" panose="020F0502020204030204" pitchFamily="34" charset="0"/>
              </a:rPr>
              <a:t>Geomorphology </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Sedimentary Structures and Grain Size Analysis for Determining Stream Velocity</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Landforms for Sequencing Erosion and Deposition Events</a:t>
            </a:r>
          </a:p>
          <a:p>
            <a:pPr lvl="1" eaLnBrk="1" hangingPunct="1">
              <a:buFont typeface="Arial" panose="020B0604020202020204" pitchFamily="34" charset="0"/>
              <a:buChar char="•"/>
            </a:pPr>
            <a:r>
              <a:rPr lang="en-US" altLang="en-US" sz="3600" b="1">
                <a:solidFill>
                  <a:schemeClr val="bg1"/>
                </a:solidFill>
                <a:effectLst>
                  <a:outerShdw blurRad="38100" dist="38100" dir="2700000" algn="tl">
                    <a:srgbClr val="000000"/>
                  </a:outerShdw>
                </a:effectLst>
                <a:latin typeface="Calibri" panose="020F0502020204030204" pitchFamily="34" charset="0"/>
              </a:rPr>
              <a:t>Soils</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Radiocarbon Ages on Soil Formation Episodes</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Strength of Soil Development for Duration of Events</a:t>
            </a:r>
            <a:endParaRPr lang="en-US" altLang="en-US" sz="2000" b="1">
              <a:solidFill>
                <a:schemeClr val="bg1"/>
              </a:solidFill>
              <a:effectLst>
                <a:outerShdw blurRad="38100" dist="38100" dir="2700000" algn="tl">
                  <a:srgbClr val="000000"/>
                </a:outerShdw>
              </a:effectLst>
              <a:latin typeface="Calibri" panose="020F0502020204030204" pitchFamily="34" charset="0"/>
            </a:endParaRPr>
          </a:p>
          <a:p>
            <a:pPr lvl="1" eaLnBrk="1" hangingPunct="1">
              <a:buFont typeface="Arial" panose="020B0604020202020204" pitchFamily="34" charset="0"/>
              <a:buChar char="•"/>
            </a:pPr>
            <a:r>
              <a:rPr lang="en-US" altLang="en-US" sz="3600" b="1">
                <a:solidFill>
                  <a:schemeClr val="bg1"/>
                </a:solidFill>
                <a:effectLst>
                  <a:outerShdw blurRad="38100" dist="38100" dir="2700000" algn="tl">
                    <a:srgbClr val="000000"/>
                  </a:outerShdw>
                </a:effectLst>
                <a:latin typeface="Calibri" panose="020F0502020204030204" pitchFamily="34" charset="0"/>
              </a:rPr>
              <a:t>Springs</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Radiocarbon Ages of Timing, Magnitude and Duration of Discharge Events</a:t>
            </a:r>
          </a:p>
          <a:p>
            <a:pPr lvl="1" eaLnBrk="1" hangingPunct="1">
              <a:buFont typeface="Arial" panose="020B0604020202020204" pitchFamily="34" charset="0"/>
              <a:buChar char="•"/>
            </a:pPr>
            <a:r>
              <a:rPr lang="en-US" altLang="en-US" sz="3600" b="1">
                <a:solidFill>
                  <a:schemeClr val="bg1"/>
                </a:solidFill>
                <a:effectLst>
                  <a:outerShdw blurRad="38100" dist="38100" dir="2700000" algn="tl">
                    <a:srgbClr val="000000"/>
                  </a:outerShdw>
                </a:effectLst>
                <a:latin typeface="Calibri" panose="020F0502020204030204" pitchFamily="34" charset="0"/>
              </a:rPr>
              <a:t>Vegetation </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Pollen of Local Vegetation to Document Changes in Community Structure</a:t>
            </a:r>
          </a:p>
        </p:txBody>
      </p:sp>
    </p:spTree>
  </p:cSld>
  <p:clrMapOvr>
    <a:masterClrMapping/>
  </p:clrMapOvr>
  <p:transition/>
</p:sld>
</file>

<file path=ppt/theme/theme1.xml><?xml version="1.0" encoding="utf-8"?>
<a:theme xmlns:a="http://schemas.openxmlformats.org/drawingml/2006/main" name="Office Theme">
  <a:themeElements>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11560</TotalTime>
  <Words>3997</Words>
  <Application>Microsoft Macintosh PowerPoint</Application>
  <PresentationFormat>On-screen Show (4:3)</PresentationFormat>
  <Paragraphs>294</Paragraphs>
  <Slides>54</Slides>
  <Notes>1</Notes>
  <HiddenSlides>0</HiddenSlides>
  <MMClips>2</MMClips>
  <ScaleCrop>false</ScaleCrop>
  <HeadingPairs>
    <vt:vector size="8" baseType="variant">
      <vt:variant>
        <vt:lpstr>Fonts Used</vt:lpstr>
      </vt:variant>
      <vt:variant>
        <vt:i4>6</vt:i4>
      </vt:variant>
      <vt:variant>
        <vt:lpstr>Theme</vt:lpstr>
      </vt:variant>
      <vt:variant>
        <vt:i4>1</vt:i4>
      </vt:variant>
      <vt:variant>
        <vt:lpstr>Links</vt:lpstr>
      </vt:variant>
      <vt:variant>
        <vt:i4>3</vt:i4>
      </vt:variant>
      <vt:variant>
        <vt:lpstr>Slide Titles</vt:lpstr>
      </vt:variant>
      <vt:variant>
        <vt:i4>54</vt:i4>
      </vt:variant>
    </vt:vector>
  </HeadingPairs>
  <TitlesOfParts>
    <vt:vector size="64" baseType="lpstr">
      <vt:lpstr>ＭＳ Ｐゴシック</vt:lpstr>
      <vt:lpstr>Arial</vt:lpstr>
      <vt:lpstr>Calibri</vt:lpstr>
      <vt:lpstr>Symbol</vt:lpstr>
      <vt:lpstr>Times New Roman</vt:lpstr>
      <vt:lpstr>Wingdings</vt:lpstr>
      <vt:lpstr>Office Theme</vt:lpstr>
      <vt:lpstr>???</vt:lpstr>
      <vt:lpstr>???</vt:lpstr>
      <vt:lpstr>???</vt:lpstr>
      <vt:lpstr>Middle to late Holocene Landscape and Human Dynamics in the Apulian-Lucanian Border Area of the Southern Italian Interior: Analogues for Current Trends in Human Disturbance and Landscape Deterioration </vt:lpstr>
      <vt:lpstr> </vt:lpstr>
      <vt:lpstr>Study Area: Regional Geology &amp; Early Imperial Setting</vt:lpstr>
      <vt:lpstr>PowerPoint Presentation</vt:lpstr>
      <vt:lpstr>Results of a Single Storm</vt:lpstr>
      <vt:lpstr>Environmental Imperative</vt:lpstr>
      <vt:lpstr>Study Area: Basentello/Bradano River Valley</vt:lpstr>
      <vt:lpstr>Soil Erosion in the Basentello Valley</vt:lpstr>
      <vt:lpstr>Proxy Data Collection</vt:lpstr>
      <vt:lpstr>PowerPoint Presentation</vt:lpstr>
      <vt:lpstr>Sedimentary Units in the San Felice Area</vt:lpstr>
      <vt:lpstr>PowerPoint Presentation</vt:lpstr>
      <vt:lpstr>PowerPoint Presentation</vt:lpstr>
      <vt:lpstr>Vagnari 2 Exposure</vt:lpstr>
      <vt:lpstr>Arroyo Italiano 1</vt:lpstr>
      <vt:lpstr>Arroyo Italiano 1 Stratigraphy</vt:lpstr>
      <vt:lpstr>Cleaning &amp; Sampling the Exposures</vt:lpstr>
      <vt:lpstr>Vagnari 1: Initial Sediment Analyses</vt:lpstr>
      <vt:lpstr>Vagnari Sediment Analysis: Revealing Episodic Events</vt:lpstr>
      <vt:lpstr>Arroyo Italiano 1: Grain Size Parameters</vt:lpstr>
      <vt:lpstr>Arroyo Italiano 1: Mean vs. Sorting</vt:lpstr>
      <vt:lpstr>Arroyo Italiano 2 Exposure</vt:lpstr>
      <vt:lpstr>Sampling  Arroyo Italiano 2 the Summer of 2013</vt:lpstr>
      <vt:lpstr>Arroyo Italiano 2 after the Winter of 2013 to 2014 Rains</vt:lpstr>
      <vt:lpstr>Using Mud Balls and Hjulstrom’s Diagram to Determine Flood Velocities</vt:lpstr>
      <vt:lpstr>Hjulstrom’s Diagram</vt:lpstr>
      <vt:lpstr>Water Velocity Indicated by Armored Mud balls</vt:lpstr>
      <vt:lpstr>PowerPoint Presentation</vt:lpstr>
      <vt:lpstr>The Irsina Exposure:  a newly identified exposure that we are sampling</vt:lpstr>
      <vt:lpstr>Irsina Exposure</vt:lpstr>
      <vt:lpstr>The Exposure with Irsina in the Background</vt:lpstr>
      <vt:lpstr>Dated Strata of Irsina Exposure</vt:lpstr>
      <vt:lpstr>Baron Spring</vt:lpstr>
      <vt:lpstr>PowerPoint Presentation</vt:lpstr>
      <vt:lpstr>Use of Meso-scale Climate Model to  Assess the Impact of Climate Change and Landscape Dynamics</vt:lpstr>
      <vt:lpstr>Applied Bryson and Bryson MCM Physical Climate Model: Precipitation and Temperature for 40,000 years</vt:lpstr>
      <vt:lpstr>Schumm’s Curve</vt:lpstr>
      <vt:lpstr>Explanation of Langbein &amp; Schumm's Curve (the Langbein-Schumm Rule)</vt:lpstr>
      <vt:lpstr>Langbein &amp; Schumm's Curve &amp;  Changing Erosion Rates During Glacial &amp; Interglacial Climates in the Same Area.</vt:lpstr>
      <vt:lpstr>Langbein &amp; Schumm's Curve &amp; Changing Erosion Rates During Transitions from Interglacial to Glacial Climates in the Same Area.</vt:lpstr>
      <vt:lpstr>Langbein &amp; Schumm's Curve &amp; Changing Erosion Rates During Transitions from Glacial to Interglacial Climates in the Same Area.</vt:lpstr>
      <vt:lpstr>Langbein and Schumm Curve</vt:lpstr>
      <vt:lpstr>Correlation of Model with Alluvial History</vt:lpstr>
      <vt:lpstr>Bryson MCM Physical Climate Model: Role of Seasonal Precipitation</vt:lpstr>
      <vt:lpstr>Correspondence of MCM Modeled Spring plus Summer Precipitation and Erosion Cycles.</vt:lpstr>
      <vt:lpstr>Overlay of the S of Spring and Summer Precipitation on the S of calibrated dates on erosion cycles. </vt:lpstr>
      <vt:lpstr>Stream Discharge</vt:lpstr>
      <vt:lpstr>Holocene  Precipitation  vs  Holocene Temperature</vt:lpstr>
      <vt:lpstr>Holocene Pollen from Lago Grande Monticchio</vt:lpstr>
      <vt:lpstr>Holocene Pollen from Lago Grande Monticchio</vt:lpstr>
      <vt:lpstr>Erosion Models: Langbein &amp; Schumm versus Wilson</vt:lpstr>
      <vt:lpstr>Pleistocene Sediment Yield for Puglia/Basilicata Region</vt:lpstr>
      <vt:lpstr>Applied Palaeoecology:  Past Analogues for Present Applications</vt:lpstr>
      <vt:lpstr>Our Students and Colleagues in the field.</vt:lpstr>
    </vt:vector>
  </TitlesOfParts>
  <Company>Great Basin &amp; Mojave Paleoenvironmental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Wigand</dc:creator>
  <cp:lastModifiedBy>Peter Wigand</cp:lastModifiedBy>
  <cp:revision>62</cp:revision>
  <dcterms:created xsi:type="dcterms:W3CDTF">2016-09-23T18:00:13Z</dcterms:created>
  <dcterms:modified xsi:type="dcterms:W3CDTF">2020-08-24T21:34:39Z</dcterms:modified>
</cp:coreProperties>
</file>