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sldIdLst>
    <p:sldId id="270" r:id="rId3"/>
    <p:sldId id="360" r:id="rId4"/>
    <p:sldId id="315" r:id="rId5"/>
    <p:sldId id="316" r:id="rId6"/>
    <p:sldId id="317" r:id="rId7"/>
    <p:sldId id="318" r:id="rId8"/>
    <p:sldId id="319" r:id="rId9"/>
    <p:sldId id="320" r:id="rId10"/>
    <p:sldId id="321" r:id="rId11"/>
    <p:sldId id="322" r:id="rId12"/>
    <p:sldId id="323" r:id="rId13"/>
    <p:sldId id="325" r:id="rId14"/>
    <p:sldId id="329" r:id="rId15"/>
    <p:sldId id="330" r:id="rId16"/>
    <p:sldId id="331" r:id="rId17"/>
    <p:sldId id="332" r:id="rId18"/>
    <p:sldId id="333" r:id="rId19"/>
    <p:sldId id="359" r:id="rId20"/>
    <p:sldId id="334" r:id="rId21"/>
    <p:sldId id="358" r:id="rId22"/>
    <p:sldId id="335" r:id="rId23"/>
    <p:sldId id="336" r:id="rId24"/>
    <p:sldId id="337" r:id="rId25"/>
    <p:sldId id="338" r:id="rId26"/>
    <p:sldId id="339" r:id="rId27"/>
    <p:sldId id="340" r:id="rId28"/>
    <p:sldId id="341" r:id="rId29"/>
    <p:sldId id="342" r:id="rId30"/>
    <p:sldId id="343" r:id="rId31"/>
    <p:sldId id="361" r:id="rId32"/>
    <p:sldId id="326" r:id="rId33"/>
    <p:sldId id="363" r:id="rId34"/>
    <p:sldId id="362" r:id="rId35"/>
    <p:sldId id="345" r:id="rId36"/>
    <p:sldId id="346" r:id="rId37"/>
    <p:sldId id="347" r:id="rId38"/>
    <p:sldId id="348" r:id="rId39"/>
    <p:sldId id="349" r:id="rId40"/>
    <p:sldId id="350" r:id="rId41"/>
    <p:sldId id="351" r:id="rId42"/>
    <p:sldId id="293" r:id="rId43"/>
    <p:sldId id="294" r:id="rId44"/>
    <p:sldId id="297" r:id="rId45"/>
    <p:sldId id="295" r:id="rId46"/>
    <p:sldId id="272" r:id="rId47"/>
    <p:sldId id="291" r:id="rId48"/>
    <p:sldId id="290" r:id="rId49"/>
    <p:sldId id="292" r:id="rId50"/>
    <p:sldId id="301" r:id="rId51"/>
    <p:sldId id="300" r:id="rId52"/>
    <p:sldId id="302" r:id="rId53"/>
    <p:sldId id="312" r:id="rId54"/>
    <p:sldId id="304" r:id="rId55"/>
    <p:sldId id="305" r:id="rId56"/>
    <p:sldId id="306" r:id="rId57"/>
    <p:sldId id="288" r:id="rId58"/>
    <p:sldId id="287" r:id="rId59"/>
    <p:sldId id="352" r:id="rId60"/>
    <p:sldId id="259" r:id="rId61"/>
    <p:sldId id="286" r:id="rId62"/>
    <p:sldId id="353" r:id="rId63"/>
    <p:sldId id="313" r:id="rId64"/>
    <p:sldId id="354" r:id="rId65"/>
    <p:sldId id="355" r:id="rId66"/>
    <p:sldId id="356" r:id="rId67"/>
    <p:sldId id="314" r:id="rId68"/>
    <p:sldId id="357"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19"/>
    <p:restoredTop sz="94717"/>
  </p:normalViewPr>
  <p:slideViewPr>
    <p:cSldViewPr snapToGrid="0" snapToObjects="1">
      <p:cViewPr varScale="1">
        <p:scale>
          <a:sx n="135" d="100"/>
          <a:sy n="135" d="100"/>
        </p:scale>
        <p:origin x="448" y="16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peterwigand:Documents:Programs%20-%20Climate%20Modeling:Models%20Generated%20Iran:TMPLT-EuCAsia-Shiraz-Full-PC%20newest.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peterwigand:Downloads:Iran%20climate%20Data:Urmia%20seasonal%20climate%20data.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peterwigand:Downloads:Iran%20climate%20Data:Urmia%20seasonal%20climate%20data.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peterwigand:Downloads:Iran%20climate%20Data:Urmia%20seasonal%20climate%20data.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peterwigand:Downloads:Iran%20climate%20Data:Urmia%20seasonal%20climate%20data.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a:t>Shiraz Seasonal Precipitation</a:t>
            </a:r>
          </a:p>
        </c:rich>
      </c:tx>
      <c:layout>
        <c:manualLayout>
          <c:xMode val="edge"/>
          <c:yMode val="edge"/>
          <c:x val="0.37958115183246099"/>
          <c:y val="2.8806584362139901E-2"/>
        </c:manualLayout>
      </c:layout>
      <c:overlay val="0"/>
      <c:spPr>
        <a:noFill/>
        <a:ln w="25400">
          <a:noFill/>
        </a:ln>
      </c:spPr>
    </c:title>
    <c:autoTitleDeleted val="0"/>
    <c:plotArea>
      <c:layout>
        <c:manualLayout>
          <c:layoutTarget val="inner"/>
          <c:xMode val="edge"/>
          <c:yMode val="edge"/>
          <c:x val="7.8534063676823002E-2"/>
          <c:y val="8.5339939813607907E-2"/>
          <c:w val="0.84199482725886698"/>
          <c:h val="0.82098806674185099"/>
        </c:manualLayout>
      </c:layout>
      <c:lineChart>
        <c:grouping val="standard"/>
        <c:varyColors val="0"/>
        <c:ser>
          <c:idx val="0"/>
          <c:order val="0"/>
          <c:tx>
            <c:strRef>
              <c:f>'Seasonal Graphs'!$B$2</c:f>
              <c:strCache>
                <c:ptCount val="1"/>
                <c:pt idx="0">
                  <c:v>Spring</c:v>
                </c:pt>
              </c:strCache>
            </c:strRef>
          </c:tx>
          <c:spPr>
            <a:ln w="25400">
              <a:solidFill>
                <a:srgbClr val="339966"/>
              </a:solidFill>
              <a:prstDash val="sysDash"/>
            </a:ln>
          </c:spPr>
          <c:marker>
            <c:symbol val="none"/>
          </c:marker>
          <c:cat>
            <c:numRef>
              <c:f>'Seasonal Graphs'!$A$3:$A$402</c:f>
              <c:numCache>
                <c:formatCode>General</c:formatCode>
                <c:ptCount val="400"/>
                <c:pt idx="0">
                  <c:v>0</c:v>
                </c:pt>
                <c:pt idx="1">
                  <c:v>-100</c:v>
                </c:pt>
                <c:pt idx="2">
                  <c:v>-200</c:v>
                </c:pt>
                <c:pt idx="3">
                  <c:v>-300</c:v>
                </c:pt>
                <c:pt idx="4">
                  <c:v>-400</c:v>
                </c:pt>
                <c:pt idx="5">
                  <c:v>-500</c:v>
                </c:pt>
                <c:pt idx="6">
                  <c:v>-600</c:v>
                </c:pt>
                <c:pt idx="7">
                  <c:v>-700</c:v>
                </c:pt>
                <c:pt idx="8">
                  <c:v>-800</c:v>
                </c:pt>
                <c:pt idx="9">
                  <c:v>-900</c:v>
                </c:pt>
                <c:pt idx="10">
                  <c:v>-1000</c:v>
                </c:pt>
                <c:pt idx="11">
                  <c:v>-1100</c:v>
                </c:pt>
                <c:pt idx="12">
                  <c:v>-1200</c:v>
                </c:pt>
                <c:pt idx="13">
                  <c:v>-1300</c:v>
                </c:pt>
                <c:pt idx="14">
                  <c:v>-1400</c:v>
                </c:pt>
                <c:pt idx="15">
                  <c:v>-1500</c:v>
                </c:pt>
                <c:pt idx="16">
                  <c:v>-1600</c:v>
                </c:pt>
                <c:pt idx="17">
                  <c:v>-1700</c:v>
                </c:pt>
                <c:pt idx="18">
                  <c:v>-1800</c:v>
                </c:pt>
                <c:pt idx="19">
                  <c:v>-1900</c:v>
                </c:pt>
                <c:pt idx="20">
                  <c:v>-2000</c:v>
                </c:pt>
                <c:pt idx="21">
                  <c:v>-2100</c:v>
                </c:pt>
                <c:pt idx="22">
                  <c:v>-2200</c:v>
                </c:pt>
                <c:pt idx="23">
                  <c:v>-2300</c:v>
                </c:pt>
                <c:pt idx="24">
                  <c:v>-2400</c:v>
                </c:pt>
                <c:pt idx="25">
                  <c:v>-2500</c:v>
                </c:pt>
                <c:pt idx="26">
                  <c:v>-2600</c:v>
                </c:pt>
                <c:pt idx="27">
                  <c:v>-2700</c:v>
                </c:pt>
                <c:pt idx="28">
                  <c:v>-2800</c:v>
                </c:pt>
                <c:pt idx="29">
                  <c:v>-2900</c:v>
                </c:pt>
                <c:pt idx="30">
                  <c:v>-3000</c:v>
                </c:pt>
                <c:pt idx="31">
                  <c:v>-3100</c:v>
                </c:pt>
                <c:pt idx="32">
                  <c:v>-3200</c:v>
                </c:pt>
                <c:pt idx="33">
                  <c:v>-3300</c:v>
                </c:pt>
                <c:pt idx="34">
                  <c:v>-3400</c:v>
                </c:pt>
                <c:pt idx="35">
                  <c:v>-3500</c:v>
                </c:pt>
                <c:pt idx="36">
                  <c:v>-3600</c:v>
                </c:pt>
                <c:pt idx="37">
                  <c:v>-3700</c:v>
                </c:pt>
                <c:pt idx="38">
                  <c:v>-3800</c:v>
                </c:pt>
                <c:pt idx="39">
                  <c:v>-3900</c:v>
                </c:pt>
                <c:pt idx="40">
                  <c:v>-4000</c:v>
                </c:pt>
                <c:pt idx="41">
                  <c:v>-4100</c:v>
                </c:pt>
                <c:pt idx="42">
                  <c:v>-4200</c:v>
                </c:pt>
                <c:pt idx="43">
                  <c:v>-4300</c:v>
                </c:pt>
                <c:pt idx="44">
                  <c:v>-4400</c:v>
                </c:pt>
                <c:pt idx="45">
                  <c:v>-4500</c:v>
                </c:pt>
                <c:pt idx="46">
                  <c:v>-4600</c:v>
                </c:pt>
                <c:pt idx="47">
                  <c:v>-4700</c:v>
                </c:pt>
                <c:pt idx="48">
                  <c:v>-4800</c:v>
                </c:pt>
                <c:pt idx="49">
                  <c:v>-4900</c:v>
                </c:pt>
                <c:pt idx="50">
                  <c:v>-5000</c:v>
                </c:pt>
                <c:pt idx="51">
                  <c:v>-5100</c:v>
                </c:pt>
                <c:pt idx="52">
                  <c:v>-5200</c:v>
                </c:pt>
                <c:pt idx="53">
                  <c:v>-5300</c:v>
                </c:pt>
                <c:pt idx="54">
                  <c:v>-5400</c:v>
                </c:pt>
                <c:pt idx="55">
                  <c:v>-5500</c:v>
                </c:pt>
                <c:pt idx="56">
                  <c:v>-5600</c:v>
                </c:pt>
                <c:pt idx="57">
                  <c:v>-5700</c:v>
                </c:pt>
                <c:pt idx="58">
                  <c:v>-5800</c:v>
                </c:pt>
                <c:pt idx="59">
                  <c:v>-5900</c:v>
                </c:pt>
                <c:pt idx="60">
                  <c:v>-6000</c:v>
                </c:pt>
                <c:pt idx="61">
                  <c:v>-6100</c:v>
                </c:pt>
                <c:pt idx="62">
                  <c:v>-6200</c:v>
                </c:pt>
                <c:pt idx="63">
                  <c:v>-6300</c:v>
                </c:pt>
                <c:pt idx="64">
                  <c:v>-6400</c:v>
                </c:pt>
                <c:pt idx="65">
                  <c:v>-6500</c:v>
                </c:pt>
                <c:pt idx="66">
                  <c:v>-6600</c:v>
                </c:pt>
                <c:pt idx="67">
                  <c:v>-6700</c:v>
                </c:pt>
                <c:pt idx="68">
                  <c:v>-6800</c:v>
                </c:pt>
                <c:pt idx="69">
                  <c:v>-6900</c:v>
                </c:pt>
                <c:pt idx="70">
                  <c:v>-7000</c:v>
                </c:pt>
                <c:pt idx="71">
                  <c:v>-7100</c:v>
                </c:pt>
                <c:pt idx="72">
                  <c:v>-7200</c:v>
                </c:pt>
                <c:pt idx="73">
                  <c:v>-7300</c:v>
                </c:pt>
                <c:pt idx="74">
                  <c:v>-7400</c:v>
                </c:pt>
                <c:pt idx="75">
                  <c:v>-7500</c:v>
                </c:pt>
                <c:pt idx="76">
                  <c:v>-7600</c:v>
                </c:pt>
                <c:pt idx="77">
                  <c:v>-7700</c:v>
                </c:pt>
                <c:pt idx="78">
                  <c:v>-7800</c:v>
                </c:pt>
                <c:pt idx="79">
                  <c:v>-7900</c:v>
                </c:pt>
                <c:pt idx="80">
                  <c:v>-8000</c:v>
                </c:pt>
                <c:pt idx="81">
                  <c:v>-8100</c:v>
                </c:pt>
                <c:pt idx="82">
                  <c:v>-8200</c:v>
                </c:pt>
                <c:pt idx="83">
                  <c:v>-8300</c:v>
                </c:pt>
                <c:pt idx="84">
                  <c:v>-8400</c:v>
                </c:pt>
                <c:pt idx="85">
                  <c:v>-8500</c:v>
                </c:pt>
                <c:pt idx="86">
                  <c:v>-8600</c:v>
                </c:pt>
                <c:pt idx="87">
                  <c:v>-8700</c:v>
                </c:pt>
                <c:pt idx="88">
                  <c:v>-8800</c:v>
                </c:pt>
                <c:pt idx="89">
                  <c:v>-8900</c:v>
                </c:pt>
                <c:pt idx="90">
                  <c:v>-9000</c:v>
                </c:pt>
                <c:pt idx="91">
                  <c:v>-9100</c:v>
                </c:pt>
                <c:pt idx="92">
                  <c:v>-9200</c:v>
                </c:pt>
                <c:pt idx="93">
                  <c:v>-9300</c:v>
                </c:pt>
                <c:pt idx="94">
                  <c:v>-9400</c:v>
                </c:pt>
                <c:pt idx="95">
                  <c:v>-9500</c:v>
                </c:pt>
                <c:pt idx="96">
                  <c:v>-9600</c:v>
                </c:pt>
                <c:pt idx="97">
                  <c:v>-9700</c:v>
                </c:pt>
                <c:pt idx="98">
                  <c:v>-9800</c:v>
                </c:pt>
                <c:pt idx="99">
                  <c:v>-9900</c:v>
                </c:pt>
                <c:pt idx="100">
                  <c:v>-10000</c:v>
                </c:pt>
                <c:pt idx="101">
                  <c:v>-10100</c:v>
                </c:pt>
                <c:pt idx="102">
                  <c:v>-10200</c:v>
                </c:pt>
                <c:pt idx="103">
                  <c:v>-10300</c:v>
                </c:pt>
                <c:pt idx="104">
                  <c:v>-10400</c:v>
                </c:pt>
                <c:pt idx="105">
                  <c:v>-10500</c:v>
                </c:pt>
                <c:pt idx="106">
                  <c:v>-10600</c:v>
                </c:pt>
                <c:pt idx="107">
                  <c:v>-10700</c:v>
                </c:pt>
                <c:pt idx="108">
                  <c:v>-10800</c:v>
                </c:pt>
                <c:pt idx="109">
                  <c:v>-10900</c:v>
                </c:pt>
                <c:pt idx="110">
                  <c:v>-11000</c:v>
                </c:pt>
                <c:pt idx="111">
                  <c:v>-11100</c:v>
                </c:pt>
                <c:pt idx="112">
                  <c:v>-11200</c:v>
                </c:pt>
                <c:pt idx="113">
                  <c:v>-11300</c:v>
                </c:pt>
                <c:pt idx="114">
                  <c:v>-11400</c:v>
                </c:pt>
                <c:pt idx="115">
                  <c:v>-11500</c:v>
                </c:pt>
                <c:pt idx="116">
                  <c:v>-11600</c:v>
                </c:pt>
                <c:pt idx="117">
                  <c:v>-11700</c:v>
                </c:pt>
                <c:pt idx="118">
                  <c:v>-11800</c:v>
                </c:pt>
                <c:pt idx="119">
                  <c:v>-11900</c:v>
                </c:pt>
                <c:pt idx="120">
                  <c:v>-12000</c:v>
                </c:pt>
                <c:pt idx="121">
                  <c:v>-12100</c:v>
                </c:pt>
                <c:pt idx="122">
                  <c:v>-12200</c:v>
                </c:pt>
                <c:pt idx="123">
                  <c:v>-12300</c:v>
                </c:pt>
                <c:pt idx="124">
                  <c:v>-12400</c:v>
                </c:pt>
                <c:pt idx="125">
                  <c:v>-12500</c:v>
                </c:pt>
                <c:pt idx="126">
                  <c:v>-12600</c:v>
                </c:pt>
                <c:pt idx="127">
                  <c:v>-12700</c:v>
                </c:pt>
                <c:pt idx="128">
                  <c:v>-12800</c:v>
                </c:pt>
                <c:pt idx="129">
                  <c:v>-12900</c:v>
                </c:pt>
                <c:pt idx="130">
                  <c:v>-13000</c:v>
                </c:pt>
                <c:pt idx="131">
                  <c:v>-13100</c:v>
                </c:pt>
                <c:pt idx="132">
                  <c:v>-13200</c:v>
                </c:pt>
                <c:pt idx="133">
                  <c:v>-13300</c:v>
                </c:pt>
                <c:pt idx="134">
                  <c:v>-13400</c:v>
                </c:pt>
                <c:pt idx="135">
                  <c:v>-13500</c:v>
                </c:pt>
                <c:pt idx="136">
                  <c:v>-13600</c:v>
                </c:pt>
                <c:pt idx="137">
                  <c:v>-13700</c:v>
                </c:pt>
                <c:pt idx="138">
                  <c:v>-13800</c:v>
                </c:pt>
                <c:pt idx="139">
                  <c:v>-13900</c:v>
                </c:pt>
                <c:pt idx="140">
                  <c:v>-14000</c:v>
                </c:pt>
                <c:pt idx="141">
                  <c:v>-14100</c:v>
                </c:pt>
                <c:pt idx="142">
                  <c:v>-14200</c:v>
                </c:pt>
                <c:pt idx="143">
                  <c:v>-14300</c:v>
                </c:pt>
                <c:pt idx="144">
                  <c:v>-14400</c:v>
                </c:pt>
                <c:pt idx="145">
                  <c:v>-14500</c:v>
                </c:pt>
                <c:pt idx="146">
                  <c:v>-14600</c:v>
                </c:pt>
                <c:pt idx="147">
                  <c:v>-14700</c:v>
                </c:pt>
                <c:pt idx="148">
                  <c:v>-14800</c:v>
                </c:pt>
                <c:pt idx="149">
                  <c:v>-14900</c:v>
                </c:pt>
                <c:pt idx="150">
                  <c:v>-15000</c:v>
                </c:pt>
                <c:pt idx="151">
                  <c:v>-15100</c:v>
                </c:pt>
                <c:pt idx="152">
                  <c:v>-15200</c:v>
                </c:pt>
                <c:pt idx="153">
                  <c:v>-15300</c:v>
                </c:pt>
                <c:pt idx="154">
                  <c:v>-15400</c:v>
                </c:pt>
                <c:pt idx="155">
                  <c:v>-15500</c:v>
                </c:pt>
                <c:pt idx="156">
                  <c:v>-15600</c:v>
                </c:pt>
                <c:pt idx="157">
                  <c:v>-15700</c:v>
                </c:pt>
                <c:pt idx="158">
                  <c:v>-15800</c:v>
                </c:pt>
                <c:pt idx="159">
                  <c:v>-15900</c:v>
                </c:pt>
                <c:pt idx="160">
                  <c:v>-16000</c:v>
                </c:pt>
                <c:pt idx="161">
                  <c:v>-16100</c:v>
                </c:pt>
                <c:pt idx="162">
                  <c:v>-16200</c:v>
                </c:pt>
                <c:pt idx="163">
                  <c:v>-16300</c:v>
                </c:pt>
                <c:pt idx="164">
                  <c:v>-16400</c:v>
                </c:pt>
                <c:pt idx="165">
                  <c:v>-16500</c:v>
                </c:pt>
                <c:pt idx="166">
                  <c:v>-16600</c:v>
                </c:pt>
                <c:pt idx="167">
                  <c:v>-16700</c:v>
                </c:pt>
                <c:pt idx="168">
                  <c:v>-16800</c:v>
                </c:pt>
                <c:pt idx="169">
                  <c:v>-16900</c:v>
                </c:pt>
                <c:pt idx="170">
                  <c:v>-17000</c:v>
                </c:pt>
                <c:pt idx="171">
                  <c:v>-17100</c:v>
                </c:pt>
                <c:pt idx="172">
                  <c:v>-17200</c:v>
                </c:pt>
                <c:pt idx="173">
                  <c:v>-17300</c:v>
                </c:pt>
                <c:pt idx="174">
                  <c:v>-17400</c:v>
                </c:pt>
                <c:pt idx="175">
                  <c:v>-17500</c:v>
                </c:pt>
                <c:pt idx="176">
                  <c:v>-17600</c:v>
                </c:pt>
                <c:pt idx="177">
                  <c:v>-17700</c:v>
                </c:pt>
                <c:pt idx="178">
                  <c:v>-17800</c:v>
                </c:pt>
                <c:pt idx="179">
                  <c:v>-17900</c:v>
                </c:pt>
                <c:pt idx="180">
                  <c:v>-18000</c:v>
                </c:pt>
                <c:pt idx="181">
                  <c:v>-18100</c:v>
                </c:pt>
                <c:pt idx="182">
                  <c:v>-18200</c:v>
                </c:pt>
                <c:pt idx="183">
                  <c:v>-18300</c:v>
                </c:pt>
                <c:pt idx="184">
                  <c:v>-18400</c:v>
                </c:pt>
                <c:pt idx="185">
                  <c:v>-18500</c:v>
                </c:pt>
                <c:pt idx="186">
                  <c:v>-18600</c:v>
                </c:pt>
                <c:pt idx="187">
                  <c:v>-18700</c:v>
                </c:pt>
                <c:pt idx="188">
                  <c:v>-18800</c:v>
                </c:pt>
                <c:pt idx="189">
                  <c:v>-18900</c:v>
                </c:pt>
                <c:pt idx="190">
                  <c:v>-19000</c:v>
                </c:pt>
                <c:pt idx="191">
                  <c:v>-19100</c:v>
                </c:pt>
                <c:pt idx="192">
                  <c:v>-19200</c:v>
                </c:pt>
                <c:pt idx="193">
                  <c:v>-19300</c:v>
                </c:pt>
                <c:pt idx="194">
                  <c:v>-19400</c:v>
                </c:pt>
                <c:pt idx="195">
                  <c:v>-19500</c:v>
                </c:pt>
                <c:pt idx="196">
                  <c:v>-19600</c:v>
                </c:pt>
                <c:pt idx="197">
                  <c:v>-19700</c:v>
                </c:pt>
                <c:pt idx="198">
                  <c:v>-19800</c:v>
                </c:pt>
                <c:pt idx="199">
                  <c:v>-19900</c:v>
                </c:pt>
                <c:pt idx="200">
                  <c:v>-20000</c:v>
                </c:pt>
                <c:pt idx="201">
                  <c:v>-20100</c:v>
                </c:pt>
                <c:pt idx="202">
                  <c:v>-20200</c:v>
                </c:pt>
                <c:pt idx="203">
                  <c:v>-20300</c:v>
                </c:pt>
                <c:pt idx="204">
                  <c:v>-20400</c:v>
                </c:pt>
                <c:pt idx="205">
                  <c:v>-20500</c:v>
                </c:pt>
                <c:pt idx="206">
                  <c:v>-20600</c:v>
                </c:pt>
                <c:pt idx="207">
                  <c:v>-20700</c:v>
                </c:pt>
                <c:pt idx="208">
                  <c:v>-20800</c:v>
                </c:pt>
                <c:pt idx="209">
                  <c:v>-20900</c:v>
                </c:pt>
                <c:pt idx="210">
                  <c:v>-21000</c:v>
                </c:pt>
                <c:pt idx="211">
                  <c:v>-21100</c:v>
                </c:pt>
                <c:pt idx="212">
                  <c:v>-21200</c:v>
                </c:pt>
                <c:pt idx="213">
                  <c:v>-21300</c:v>
                </c:pt>
                <c:pt idx="214">
                  <c:v>-21400</c:v>
                </c:pt>
                <c:pt idx="215">
                  <c:v>-21500</c:v>
                </c:pt>
                <c:pt idx="216">
                  <c:v>-21600</c:v>
                </c:pt>
                <c:pt idx="217">
                  <c:v>-21700</c:v>
                </c:pt>
                <c:pt idx="218">
                  <c:v>-21800</c:v>
                </c:pt>
                <c:pt idx="219">
                  <c:v>-21900</c:v>
                </c:pt>
                <c:pt idx="220">
                  <c:v>-22000</c:v>
                </c:pt>
                <c:pt idx="221">
                  <c:v>-22100</c:v>
                </c:pt>
                <c:pt idx="222">
                  <c:v>-22200</c:v>
                </c:pt>
                <c:pt idx="223">
                  <c:v>-22300</c:v>
                </c:pt>
                <c:pt idx="224">
                  <c:v>-22400</c:v>
                </c:pt>
                <c:pt idx="225">
                  <c:v>-22500</c:v>
                </c:pt>
                <c:pt idx="226">
                  <c:v>-22600</c:v>
                </c:pt>
                <c:pt idx="227">
                  <c:v>-22700</c:v>
                </c:pt>
                <c:pt idx="228">
                  <c:v>-22800</c:v>
                </c:pt>
                <c:pt idx="229">
                  <c:v>-22900</c:v>
                </c:pt>
                <c:pt idx="230">
                  <c:v>-23000</c:v>
                </c:pt>
                <c:pt idx="231">
                  <c:v>-23100</c:v>
                </c:pt>
                <c:pt idx="232">
                  <c:v>-23200</c:v>
                </c:pt>
                <c:pt idx="233">
                  <c:v>-23300</c:v>
                </c:pt>
                <c:pt idx="234">
                  <c:v>-23400</c:v>
                </c:pt>
                <c:pt idx="235">
                  <c:v>-23500</c:v>
                </c:pt>
                <c:pt idx="236">
                  <c:v>-23600</c:v>
                </c:pt>
                <c:pt idx="237">
                  <c:v>-23700</c:v>
                </c:pt>
                <c:pt idx="238">
                  <c:v>-23800</c:v>
                </c:pt>
                <c:pt idx="239">
                  <c:v>-23900</c:v>
                </c:pt>
                <c:pt idx="240">
                  <c:v>-24000</c:v>
                </c:pt>
                <c:pt idx="241">
                  <c:v>-24100</c:v>
                </c:pt>
                <c:pt idx="242">
                  <c:v>-24200</c:v>
                </c:pt>
                <c:pt idx="243">
                  <c:v>-24300</c:v>
                </c:pt>
                <c:pt idx="244">
                  <c:v>-24400</c:v>
                </c:pt>
                <c:pt idx="245">
                  <c:v>-24500</c:v>
                </c:pt>
                <c:pt idx="246">
                  <c:v>-24600</c:v>
                </c:pt>
                <c:pt idx="247">
                  <c:v>-24700</c:v>
                </c:pt>
                <c:pt idx="248">
                  <c:v>-24800</c:v>
                </c:pt>
                <c:pt idx="249">
                  <c:v>-24900</c:v>
                </c:pt>
                <c:pt idx="250">
                  <c:v>-25000</c:v>
                </c:pt>
                <c:pt idx="251">
                  <c:v>-25100</c:v>
                </c:pt>
                <c:pt idx="252">
                  <c:v>-25200</c:v>
                </c:pt>
                <c:pt idx="253">
                  <c:v>-25300</c:v>
                </c:pt>
                <c:pt idx="254">
                  <c:v>-25400</c:v>
                </c:pt>
                <c:pt idx="255">
                  <c:v>-25500</c:v>
                </c:pt>
                <c:pt idx="256">
                  <c:v>-25600</c:v>
                </c:pt>
                <c:pt idx="257">
                  <c:v>-25700</c:v>
                </c:pt>
                <c:pt idx="258">
                  <c:v>-25800</c:v>
                </c:pt>
                <c:pt idx="259">
                  <c:v>-25900</c:v>
                </c:pt>
                <c:pt idx="260">
                  <c:v>-26000</c:v>
                </c:pt>
                <c:pt idx="261">
                  <c:v>-26100</c:v>
                </c:pt>
                <c:pt idx="262">
                  <c:v>-26200</c:v>
                </c:pt>
                <c:pt idx="263">
                  <c:v>-26300</c:v>
                </c:pt>
                <c:pt idx="264">
                  <c:v>-26400</c:v>
                </c:pt>
                <c:pt idx="265">
                  <c:v>-26500</c:v>
                </c:pt>
                <c:pt idx="266">
                  <c:v>-26600</c:v>
                </c:pt>
                <c:pt idx="267">
                  <c:v>-26700</c:v>
                </c:pt>
                <c:pt idx="268">
                  <c:v>-26800</c:v>
                </c:pt>
                <c:pt idx="269">
                  <c:v>-26900</c:v>
                </c:pt>
                <c:pt idx="270">
                  <c:v>-27000</c:v>
                </c:pt>
                <c:pt idx="271">
                  <c:v>-27100</c:v>
                </c:pt>
                <c:pt idx="272">
                  <c:v>-27200</c:v>
                </c:pt>
                <c:pt idx="273">
                  <c:v>-27300</c:v>
                </c:pt>
                <c:pt idx="274">
                  <c:v>-27400</c:v>
                </c:pt>
                <c:pt idx="275">
                  <c:v>-27500</c:v>
                </c:pt>
                <c:pt idx="276">
                  <c:v>-27600</c:v>
                </c:pt>
                <c:pt idx="277">
                  <c:v>-27700</c:v>
                </c:pt>
                <c:pt idx="278">
                  <c:v>-27800</c:v>
                </c:pt>
                <c:pt idx="279">
                  <c:v>-27900</c:v>
                </c:pt>
                <c:pt idx="280">
                  <c:v>-28000</c:v>
                </c:pt>
                <c:pt idx="281">
                  <c:v>-28100</c:v>
                </c:pt>
                <c:pt idx="282">
                  <c:v>-28200</c:v>
                </c:pt>
                <c:pt idx="283">
                  <c:v>-28300</c:v>
                </c:pt>
                <c:pt idx="284">
                  <c:v>-28400</c:v>
                </c:pt>
                <c:pt idx="285">
                  <c:v>-28500</c:v>
                </c:pt>
                <c:pt idx="286">
                  <c:v>-28600</c:v>
                </c:pt>
                <c:pt idx="287">
                  <c:v>-28700</c:v>
                </c:pt>
                <c:pt idx="288">
                  <c:v>-28800</c:v>
                </c:pt>
                <c:pt idx="289">
                  <c:v>-28900</c:v>
                </c:pt>
                <c:pt idx="290">
                  <c:v>-29000</c:v>
                </c:pt>
                <c:pt idx="291">
                  <c:v>-29100</c:v>
                </c:pt>
                <c:pt idx="292">
                  <c:v>-29200</c:v>
                </c:pt>
                <c:pt idx="293">
                  <c:v>-29300</c:v>
                </c:pt>
                <c:pt idx="294">
                  <c:v>-29400</c:v>
                </c:pt>
                <c:pt idx="295">
                  <c:v>-29500</c:v>
                </c:pt>
                <c:pt idx="296">
                  <c:v>-29600</c:v>
                </c:pt>
                <c:pt idx="297">
                  <c:v>-29700</c:v>
                </c:pt>
                <c:pt idx="298">
                  <c:v>-29800</c:v>
                </c:pt>
                <c:pt idx="299">
                  <c:v>-29900</c:v>
                </c:pt>
                <c:pt idx="300">
                  <c:v>-30000</c:v>
                </c:pt>
                <c:pt idx="301">
                  <c:v>-30100</c:v>
                </c:pt>
                <c:pt idx="302">
                  <c:v>-30200</c:v>
                </c:pt>
                <c:pt idx="303">
                  <c:v>-30300</c:v>
                </c:pt>
                <c:pt idx="304">
                  <c:v>-30400</c:v>
                </c:pt>
                <c:pt idx="305">
                  <c:v>-30500</c:v>
                </c:pt>
                <c:pt idx="306">
                  <c:v>-30600</c:v>
                </c:pt>
                <c:pt idx="307">
                  <c:v>-30700</c:v>
                </c:pt>
                <c:pt idx="308">
                  <c:v>-30800</c:v>
                </c:pt>
                <c:pt idx="309">
                  <c:v>-30900</c:v>
                </c:pt>
                <c:pt idx="310">
                  <c:v>-31000</c:v>
                </c:pt>
                <c:pt idx="311">
                  <c:v>-31100</c:v>
                </c:pt>
                <c:pt idx="312">
                  <c:v>-31200</c:v>
                </c:pt>
                <c:pt idx="313">
                  <c:v>-31300</c:v>
                </c:pt>
                <c:pt idx="314">
                  <c:v>-31400</c:v>
                </c:pt>
                <c:pt idx="315">
                  <c:v>-31500</c:v>
                </c:pt>
                <c:pt idx="316">
                  <c:v>-31600</c:v>
                </c:pt>
                <c:pt idx="317">
                  <c:v>-31700</c:v>
                </c:pt>
                <c:pt idx="318">
                  <c:v>-31800</c:v>
                </c:pt>
                <c:pt idx="319">
                  <c:v>-31900</c:v>
                </c:pt>
                <c:pt idx="320">
                  <c:v>-32000</c:v>
                </c:pt>
                <c:pt idx="321">
                  <c:v>-32100</c:v>
                </c:pt>
                <c:pt idx="322">
                  <c:v>-32200</c:v>
                </c:pt>
                <c:pt idx="323">
                  <c:v>-32300</c:v>
                </c:pt>
                <c:pt idx="324">
                  <c:v>-32400</c:v>
                </c:pt>
                <c:pt idx="325">
                  <c:v>-32500</c:v>
                </c:pt>
                <c:pt idx="326">
                  <c:v>-32600</c:v>
                </c:pt>
                <c:pt idx="327">
                  <c:v>-32700</c:v>
                </c:pt>
                <c:pt idx="328">
                  <c:v>-32800</c:v>
                </c:pt>
                <c:pt idx="329">
                  <c:v>-32900</c:v>
                </c:pt>
                <c:pt idx="330">
                  <c:v>-33000</c:v>
                </c:pt>
                <c:pt idx="331">
                  <c:v>-33100</c:v>
                </c:pt>
                <c:pt idx="332">
                  <c:v>-33200</c:v>
                </c:pt>
                <c:pt idx="333">
                  <c:v>-33300</c:v>
                </c:pt>
                <c:pt idx="334">
                  <c:v>-33400</c:v>
                </c:pt>
                <c:pt idx="335">
                  <c:v>-33500</c:v>
                </c:pt>
                <c:pt idx="336">
                  <c:v>-33600</c:v>
                </c:pt>
                <c:pt idx="337">
                  <c:v>-33700</c:v>
                </c:pt>
                <c:pt idx="338">
                  <c:v>-33800</c:v>
                </c:pt>
                <c:pt idx="339">
                  <c:v>-33900</c:v>
                </c:pt>
                <c:pt idx="340">
                  <c:v>-34000</c:v>
                </c:pt>
                <c:pt idx="341">
                  <c:v>-34100</c:v>
                </c:pt>
                <c:pt idx="342">
                  <c:v>-34200</c:v>
                </c:pt>
                <c:pt idx="343">
                  <c:v>-34300</c:v>
                </c:pt>
                <c:pt idx="344">
                  <c:v>-34400</c:v>
                </c:pt>
                <c:pt idx="345">
                  <c:v>-34500</c:v>
                </c:pt>
                <c:pt idx="346">
                  <c:v>-34600</c:v>
                </c:pt>
                <c:pt idx="347">
                  <c:v>-34700</c:v>
                </c:pt>
                <c:pt idx="348">
                  <c:v>-34800</c:v>
                </c:pt>
                <c:pt idx="349">
                  <c:v>-34900</c:v>
                </c:pt>
                <c:pt idx="350">
                  <c:v>-35000</c:v>
                </c:pt>
                <c:pt idx="351">
                  <c:v>-35100</c:v>
                </c:pt>
                <c:pt idx="352">
                  <c:v>-35200</c:v>
                </c:pt>
                <c:pt idx="353">
                  <c:v>-35300</c:v>
                </c:pt>
                <c:pt idx="354">
                  <c:v>-35400</c:v>
                </c:pt>
                <c:pt idx="355">
                  <c:v>-35500</c:v>
                </c:pt>
                <c:pt idx="356">
                  <c:v>-35600</c:v>
                </c:pt>
                <c:pt idx="357">
                  <c:v>-35700</c:v>
                </c:pt>
                <c:pt idx="358">
                  <c:v>-35800</c:v>
                </c:pt>
                <c:pt idx="359">
                  <c:v>-35900</c:v>
                </c:pt>
                <c:pt idx="360">
                  <c:v>-36000</c:v>
                </c:pt>
                <c:pt idx="361">
                  <c:v>-36100</c:v>
                </c:pt>
                <c:pt idx="362">
                  <c:v>-36200</c:v>
                </c:pt>
                <c:pt idx="363">
                  <c:v>-36300</c:v>
                </c:pt>
                <c:pt idx="364">
                  <c:v>-36400</c:v>
                </c:pt>
                <c:pt idx="365">
                  <c:v>-36500</c:v>
                </c:pt>
                <c:pt idx="366">
                  <c:v>-36600</c:v>
                </c:pt>
                <c:pt idx="367">
                  <c:v>-36700</c:v>
                </c:pt>
                <c:pt idx="368">
                  <c:v>-36800</c:v>
                </c:pt>
                <c:pt idx="369">
                  <c:v>-36900</c:v>
                </c:pt>
                <c:pt idx="370">
                  <c:v>-37000</c:v>
                </c:pt>
                <c:pt idx="371">
                  <c:v>-37100</c:v>
                </c:pt>
                <c:pt idx="372">
                  <c:v>-37200</c:v>
                </c:pt>
                <c:pt idx="373">
                  <c:v>-37300</c:v>
                </c:pt>
                <c:pt idx="374">
                  <c:v>-37400</c:v>
                </c:pt>
                <c:pt idx="375">
                  <c:v>-37500</c:v>
                </c:pt>
                <c:pt idx="376">
                  <c:v>-37600</c:v>
                </c:pt>
                <c:pt idx="377">
                  <c:v>-37700</c:v>
                </c:pt>
                <c:pt idx="378">
                  <c:v>-37800</c:v>
                </c:pt>
                <c:pt idx="379">
                  <c:v>-37900</c:v>
                </c:pt>
                <c:pt idx="380">
                  <c:v>-38000</c:v>
                </c:pt>
                <c:pt idx="381">
                  <c:v>-38100</c:v>
                </c:pt>
                <c:pt idx="382">
                  <c:v>-38200</c:v>
                </c:pt>
                <c:pt idx="383">
                  <c:v>-38300</c:v>
                </c:pt>
                <c:pt idx="384">
                  <c:v>-38400</c:v>
                </c:pt>
                <c:pt idx="385">
                  <c:v>-38500</c:v>
                </c:pt>
                <c:pt idx="386">
                  <c:v>-38600</c:v>
                </c:pt>
                <c:pt idx="387">
                  <c:v>-38700</c:v>
                </c:pt>
                <c:pt idx="388">
                  <c:v>-38800</c:v>
                </c:pt>
                <c:pt idx="389">
                  <c:v>-38900</c:v>
                </c:pt>
                <c:pt idx="390">
                  <c:v>-39000</c:v>
                </c:pt>
                <c:pt idx="391">
                  <c:v>-39100</c:v>
                </c:pt>
                <c:pt idx="392">
                  <c:v>-39200</c:v>
                </c:pt>
                <c:pt idx="393">
                  <c:v>-39300</c:v>
                </c:pt>
                <c:pt idx="394">
                  <c:v>-39400</c:v>
                </c:pt>
                <c:pt idx="395">
                  <c:v>-39500</c:v>
                </c:pt>
                <c:pt idx="396">
                  <c:v>-39600</c:v>
                </c:pt>
                <c:pt idx="397">
                  <c:v>-39700</c:v>
                </c:pt>
                <c:pt idx="398">
                  <c:v>-39800</c:v>
                </c:pt>
                <c:pt idx="399">
                  <c:v>-39900</c:v>
                </c:pt>
              </c:numCache>
            </c:numRef>
          </c:cat>
          <c:val>
            <c:numRef>
              <c:f>'Seasonal Graphs'!$B$3:$B$402</c:f>
              <c:numCache>
                <c:formatCode>0.00</c:formatCode>
                <c:ptCount val="400"/>
                <c:pt idx="0">
                  <c:v>47.467842270844592</c:v>
                </c:pt>
                <c:pt idx="1">
                  <c:v>47.2353390742431</c:v>
                </c:pt>
                <c:pt idx="2">
                  <c:v>35.397995035362818</c:v>
                </c:pt>
                <c:pt idx="3">
                  <c:v>46.84149030794719</c:v>
                </c:pt>
                <c:pt idx="4">
                  <c:v>40.491977809556317</c:v>
                </c:pt>
                <c:pt idx="5">
                  <c:v>37.550014090255218</c:v>
                </c:pt>
                <c:pt idx="6">
                  <c:v>36.629697358358243</c:v>
                </c:pt>
                <c:pt idx="7">
                  <c:v>35.598964239354068</c:v>
                </c:pt>
                <c:pt idx="8">
                  <c:v>35.681212553433369</c:v>
                </c:pt>
                <c:pt idx="9">
                  <c:v>36.67026388339297</c:v>
                </c:pt>
                <c:pt idx="10">
                  <c:v>38.78159452525199</c:v>
                </c:pt>
                <c:pt idx="11">
                  <c:v>37.095097102186081</c:v>
                </c:pt>
                <c:pt idx="12">
                  <c:v>36.329464405883023</c:v>
                </c:pt>
                <c:pt idx="13">
                  <c:v>35.874471585333573</c:v>
                </c:pt>
                <c:pt idx="14">
                  <c:v>35.874238410239847</c:v>
                </c:pt>
                <c:pt idx="15">
                  <c:v>36.682677270842888</c:v>
                </c:pt>
                <c:pt idx="16">
                  <c:v>37.732655700659961</c:v>
                </c:pt>
                <c:pt idx="17">
                  <c:v>41.968727202852101</c:v>
                </c:pt>
                <c:pt idx="18">
                  <c:v>38.376997054352223</c:v>
                </c:pt>
                <c:pt idx="19">
                  <c:v>36.720163512793199</c:v>
                </c:pt>
                <c:pt idx="20">
                  <c:v>40.472861669680142</c:v>
                </c:pt>
                <c:pt idx="21">
                  <c:v>38.084798497721387</c:v>
                </c:pt>
                <c:pt idx="22">
                  <c:v>36.860396334116459</c:v>
                </c:pt>
                <c:pt idx="23">
                  <c:v>36.090301351578873</c:v>
                </c:pt>
                <c:pt idx="24">
                  <c:v>36.7267157909288</c:v>
                </c:pt>
                <c:pt idx="25">
                  <c:v>38.084951066325438</c:v>
                </c:pt>
                <c:pt idx="26">
                  <c:v>38.456429133383253</c:v>
                </c:pt>
                <c:pt idx="27">
                  <c:v>37.423040956470423</c:v>
                </c:pt>
                <c:pt idx="28">
                  <c:v>37.132094238096201</c:v>
                </c:pt>
                <c:pt idx="29">
                  <c:v>36.429854522405797</c:v>
                </c:pt>
                <c:pt idx="30">
                  <c:v>37.195549215652932</c:v>
                </c:pt>
                <c:pt idx="31">
                  <c:v>37.83569947108726</c:v>
                </c:pt>
                <c:pt idx="32">
                  <c:v>36.91428174568582</c:v>
                </c:pt>
                <c:pt idx="33">
                  <c:v>37.269712218487399</c:v>
                </c:pt>
                <c:pt idx="34">
                  <c:v>37.920002925846198</c:v>
                </c:pt>
                <c:pt idx="35">
                  <c:v>42.407573722594996</c:v>
                </c:pt>
                <c:pt idx="36">
                  <c:v>41.027093075221828</c:v>
                </c:pt>
                <c:pt idx="37">
                  <c:v>43.947811428973822</c:v>
                </c:pt>
                <c:pt idx="38">
                  <c:v>44.793998013038447</c:v>
                </c:pt>
                <c:pt idx="39">
                  <c:v>49.778324275053848</c:v>
                </c:pt>
                <c:pt idx="40">
                  <c:v>49.398006251542512</c:v>
                </c:pt>
                <c:pt idx="41">
                  <c:v>39.444004832132443</c:v>
                </c:pt>
                <c:pt idx="42">
                  <c:v>41.076116165258803</c:v>
                </c:pt>
                <c:pt idx="43">
                  <c:v>44.70781370638106</c:v>
                </c:pt>
                <c:pt idx="44">
                  <c:v>43.773393636198669</c:v>
                </c:pt>
                <c:pt idx="45">
                  <c:v>41.960738302950901</c:v>
                </c:pt>
                <c:pt idx="46">
                  <c:v>41.686334759218788</c:v>
                </c:pt>
                <c:pt idx="47">
                  <c:v>41.00263877808618</c:v>
                </c:pt>
                <c:pt idx="48">
                  <c:v>41.578619262082697</c:v>
                </c:pt>
                <c:pt idx="49">
                  <c:v>40.365353607925158</c:v>
                </c:pt>
                <c:pt idx="50">
                  <c:v>43.054264316348061</c:v>
                </c:pt>
                <c:pt idx="51">
                  <c:v>45.486682348075121</c:v>
                </c:pt>
                <c:pt idx="52">
                  <c:v>46.323844235776242</c:v>
                </c:pt>
                <c:pt idx="53">
                  <c:v>48.161395545313397</c:v>
                </c:pt>
                <c:pt idx="54">
                  <c:v>48.688943479513867</c:v>
                </c:pt>
                <c:pt idx="55">
                  <c:v>42.943216724524731</c:v>
                </c:pt>
                <c:pt idx="56">
                  <c:v>39.317201578992091</c:v>
                </c:pt>
                <c:pt idx="57">
                  <c:v>38.734284571299654</c:v>
                </c:pt>
                <c:pt idx="58">
                  <c:v>38.162871239407778</c:v>
                </c:pt>
                <c:pt idx="59">
                  <c:v>39.510922171927348</c:v>
                </c:pt>
                <c:pt idx="60">
                  <c:v>39.305017997392511</c:v>
                </c:pt>
                <c:pt idx="61">
                  <c:v>39.019261894691873</c:v>
                </c:pt>
                <c:pt idx="62">
                  <c:v>38.88227885406998</c:v>
                </c:pt>
                <c:pt idx="63">
                  <c:v>41.565856624397412</c:v>
                </c:pt>
                <c:pt idx="64">
                  <c:v>38.529805615819981</c:v>
                </c:pt>
                <c:pt idx="65">
                  <c:v>39.127170985594461</c:v>
                </c:pt>
                <c:pt idx="66">
                  <c:v>40.7927903240208</c:v>
                </c:pt>
                <c:pt idx="67">
                  <c:v>40.952702230985281</c:v>
                </c:pt>
                <c:pt idx="68">
                  <c:v>41.042116015246087</c:v>
                </c:pt>
                <c:pt idx="69">
                  <c:v>41.05737792012588</c:v>
                </c:pt>
                <c:pt idx="70">
                  <c:v>41.167063441474049</c:v>
                </c:pt>
                <c:pt idx="71">
                  <c:v>41.360582652786817</c:v>
                </c:pt>
                <c:pt idx="72">
                  <c:v>41.518627859063884</c:v>
                </c:pt>
                <c:pt idx="73">
                  <c:v>42.625282165014141</c:v>
                </c:pt>
                <c:pt idx="74">
                  <c:v>44.391537984682053</c:v>
                </c:pt>
                <c:pt idx="75">
                  <c:v>44.001532877840759</c:v>
                </c:pt>
                <c:pt idx="76">
                  <c:v>44.923162084312999</c:v>
                </c:pt>
                <c:pt idx="77">
                  <c:v>43.010274702499267</c:v>
                </c:pt>
                <c:pt idx="78">
                  <c:v>41.502189243035957</c:v>
                </c:pt>
                <c:pt idx="79">
                  <c:v>41.003497181101437</c:v>
                </c:pt>
                <c:pt idx="80">
                  <c:v>43.185998788611307</c:v>
                </c:pt>
                <c:pt idx="81">
                  <c:v>44.345685197579378</c:v>
                </c:pt>
                <c:pt idx="82">
                  <c:v>47.957867461319829</c:v>
                </c:pt>
                <c:pt idx="83">
                  <c:v>45.279144546945048</c:v>
                </c:pt>
                <c:pt idx="84">
                  <c:v>50.758488375947223</c:v>
                </c:pt>
                <c:pt idx="85">
                  <c:v>46.006759793722964</c:v>
                </c:pt>
                <c:pt idx="86">
                  <c:v>47.675958521130639</c:v>
                </c:pt>
                <c:pt idx="87">
                  <c:v>49.812171056431637</c:v>
                </c:pt>
                <c:pt idx="88">
                  <c:v>51.395640239716187</c:v>
                </c:pt>
                <c:pt idx="89">
                  <c:v>51.630004393473762</c:v>
                </c:pt>
                <c:pt idx="90">
                  <c:v>52.457606487706649</c:v>
                </c:pt>
                <c:pt idx="91">
                  <c:v>49.13411211870023</c:v>
                </c:pt>
                <c:pt idx="92">
                  <c:v>47.678864317960297</c:v>
                </c:pt>
                <c:pt idx="93">
                  <c:v>44.32601222521118</c:v>
                </c:pt>
                <c:pt idx="94">
                  <c:v>47.790346592061901</c:v>
                </c:pt>
                <c:pt idx="95">
                  <c:v>52.674837488101488</c:v>
                </c:pt>
                <c:pt idx="96">
                  <c:v>49.615445157183807</c:v>
                </c:pt>
                <c:pt idx="97">
                  <c:v>52.164125851880549</c:v>
                </c:pt>
                <c:pt idx="98">
                  <c:v>55.004595511473148</c:v>
                </c:pt>
                <c:pt idx="99">
                  <c:v>49.935234514389514</c:v>
                </c:pt>
                <c:pt idx="100">
                  <c:v>49.7621115332242</c:v>
                </c:pt>
                <c:pt idx="101">
                  <c:v>49.612793259993857</c:v>
                </c:pt>
                <c:pt idx="102">
                  <c:v>55.0622556149658</c:v>
                </c:pt>
                <c:pt idx="103">
                  <c:v>52.653757988167641</c:v>
                </c:pt>
                <c:pt idx="104">
                  <c:v>58.30981825966451</c:v>
                </c:pt>
                <c:pt idx="105">
                  <c:v>59.252712620665399</c:v>
                </c:pt>
                <c:pt idx="106">
                  <c:v>60.089500280923701</c:v>
                </c:pt>
                <c:pt idx="107">
                  <c:v>55.916634318074038</c:v>
                </c:pt>
                <c:pt idx="108">
                  <c:v>58.89839008505195</c:v>
                </c:pt>
                <c:pt idx="109">
                  <c:v>65.466033130732328</c:v>
                </c:pt>
                <c:pt idx="110">
                  <c:v>69.444057514168506</c:v>
                </c:pt>
                <c:pt idx="111">
                  <c:v>60.117628446074022</c:v>
                </c:pt>
                <c:pt idx="112">
                  <c:v>57.710615200718202</c:v>
                </c:pt>
                <c:pt idx="113">
                  <c:v>56.163412276004202</c:v>
                </c:pt>
                <c:pt idx="114">
                  <c:v>53.949946466509203</c:v>
                </c:pt>
                <c:pt idx="115">
                  <c:v>52.242434638251723</c:v>
                </c:pt>
                <c:pt idx="116">
                  <c:v>56.603403864708781</c:v>
                </c:pt>
                <c:pt idx="117">
                  <c:v>52.788820251866348</c:v>
                </c:pt>
                <c:pt idx="118">
                  <c:v>56.639258043285658</c:v>
                </c:pt>
                <c:pt idx="119">
                  <c:v>57.99903845331599</c:v>
                </c:pt>
                <c:pt idx="120">
                  <c:v>54.839833502295988</c:v>
                </c:pt>
                <c:pt idx="121">
                  <c:v>55.173460479589153</c:v>
                </c:pt>
                <c:pt idx="122">
                  <c:v>63.199632228384282</c:v>
                </c:pt>
                <c:pt idx="123">
                  <c:v>82.194678522269243</c:v>
                </c:pt>
                <c:pt idx="124">
                  <c:v>82.383391167581351</c:v>
                </c:pt>
                <c:pt idx="125">
                  <c:v>75.982615956279474</c:v>
                </c:pt>
                <c:pt idx="126">
                  <c:v>80.116982183479593</c:v>
                </c:pt>
                <c:pt idx="127">
                  <c:v>85.858695485914254</c:v>
                </c:pt>
                <c:pt idx="128">
                  <c:v>72.105555698173717</c:v>
                </c:pt>
                <c:pt idx="129">
                  <c:v>88.125328192989969</c:v>
                </c:pt>
                <c:pt idx="130">
                  <c:v>82.965734833623443</c:v>
                </c:pt>
                <c:pt idx="131">
                  <c:v>90.020940713368645</c:v>
                </c:pt>
                <c:pt idx="132">
                  <c:v>85.539672581159635</c:v>
                </c:pt>
                <c:pt idx="133">
                  <c:v>102.23936723247</c:v>
                </c:pt>
                <c:pt idx="134">
                  <c:v>106.7415081840367</c:v>
                </c:pt>
                <c:pt idx="135">
                  <c:v>107.7872337547781</c:v>
                </c:pt>
                <c:pt idx="136">
                  <c:v>96.951777875002506</c:v>
                </c:pt>
                <c:pt idx="137">
                  <c:v>102.48631285485411</c:v>
                </c:pt>
                <c:pt idx="138">
                  <c:v>89.830855056252659</c:v>
                </c:pt>
                <c:pt idx="139">
                  <c:v>97.184675467907667</c:v>
                </c:pt>
                <c:pt idx="140">
                  <c:v>91.23470702631441</c:v>
                </c:pt>
                <c:pt idx="141">
                  <c:v>89.620234306060794</c:v>
                </c:pt>
                <c:pt idx="142">
                  <c:v>79.110942217684951</c:v>
                </c:pt>
                <c:pt idx="143">
                  <c:v>87.317072396234366</c:v>
                </c:pt>
                <c:pt idx="144">
                  <c:v>82.168233332218207</c:v>
                </c:pt>
                <c:pt idx="145">
                  <c:v>92.864918407722996</c:v>
                </c:pt>
                <c:pt idx="146">
                  <c:v>78.340603303270726</c:v>
                </c:pt>
                <c:pt idx="147">
                  <c:v>87.118027744879655</c:v>
                </c:pt>
                <c:pt idx="148">
                  <c:v>80.456210593176465</c:v>
                </c:pt>
                <c:pt idx="149">
                  <c:v>92.361581413512866</c:v>
                </c:pt>
                <c:pt idx="150">
                  <c:v>87.830402468175365</c:v>
                </c:pt>
                <c:pt idx="151">
                  <c:v>103.4060675350069</c:v>
                </c:pt>
                <c:pt idx="152">
                  <c:v>98.828720323331268</c:v>
                </c:pt>
                <c:pt idx="153">
                  <c:v>100.6721733431864</c:v>
                </c:pt>
                <c:pt idx="154">
                  <c:v>81.224690077420277</c:v>
                </c:pt>
                <c:pt idx="155">
                  <c:v>92.989822439402261</c:v>
                </c:pt>
                <c:pt idx="156">
                  <c:v>101.4864925044137</c:v>
                </c:pt>
                <c:pt idx="157">
                  <c:v>104.5475930830728</c:v>
                </c:pt>
                <c:pt idx="158">
                  <c:v>103.59912874401221</c:v>
                </c:pt>
                <c:pt idx="159">
                  <c:v>103.2059101898725</c:v>
                </c:pt>
                <c:pt idx="160">
                  <c:v>104.616561225284</c:v>
                </c:pt>
                <c:pt idx="161">
                  <c:v>104.35087245391649</c:v>
                </c:pt>
                <c:pt idx="162">
                  <c:v>104.7834873802687</c:v>
                </c:pt>
                <c:pt idx="163">
                  <c:v>104.5635710363435</c:v>
                </c:pt>
                <c:pt idx="164">
                  <c:v>104.2284370889451</c:v>
                </c:pt>
                <c:pt idx="165">
                  <c:v>103.6760622949342</c:v>
                </c:pt>
                <c:pt idx="166">
                  <c:v>102.1565522585917</c:v>
                </c:pt>
                <c:pt idx="167">
                  <c:v>96.486861027307299</c:v>
                </c:pt>
                <c:pt idx="168">
                  <c:v>81.073021938860776</c:v>
                </c:pt>
                <c:pt idx="169">
                  <c:v>94.855122948688688</c:v>
                </c:pt>
                <c:pt idx="170">
                  <c:v>101.16149341106551</c:v>
                </c:pt>
                <c:pt idx="171">
                  <c:v>98.9394109848228</c:v>
                </c:pt>
                <c:pt idx="172">
                  <c:v>94.307311964540105</c:v>
                </c:pt>
                <c:pt idx="173">
                  <c:v>89.040498368076484</c:v>
                </c:pt>
                <c:pt idx="174">
                  <c:v>92.001685162057129</c:v>
                </c:pt>
                <c:pt idx="175">
                  <c:v>82.432576471106387</c:v>
                </c:pt>
                <c:pt idx="176">
                  <c:v>81.380410681345097</c:v>
                </c:pt>
                <c:pt idx="177">
                  <c:v>90.336601966532996</c:v>
                </c:pt>
                <c:pt idx="178">
                  <c:v>95.202024412470777</c:v>
                </c:pt>
                <c:pt idx="179">
                  <c:v>84.289319358641066</c:v>
                </c:pt>
                <c:pt idx="180">
                  <c:v>89.384854524524428</c:v>
                </c:pt>
                <c:pt idx="181">
                  <c:v>76.223806366386668</c:v>
                </c:pt>
                <c:pt idx="182">
                  <c:v>86.553120554221181</c:v>
                </c:pt>
                <c:pt idx="183">
                  <c:v>84.860153209234198</c:v>
                </c:pt>
                <c:pt idx="184">
                  <c:v>96.379365812672162</c:v>
                </c:pt>
                <c:pt idx="185">
                  <c:v>95.705270089006376</c:v>
                </c:pt>
                <c:pt idx="186">
                  <c:v>96.151412511857458</c:v>
                </c:pt>
                <c:pt idx="187">
                  <c:v>95.447001575150594</c:v>
                </c:pt>
                <c:pt idx="188">
                  <c:v>97.374487328860894</c:v>
                </c:pt>
                <c:pt idx="189">
                  <c:v>89.238060575827873</c:v>
                </c:pt>
                <c:pt idx="190">
                  <c:v>93.661405429094245</c:v>
                </c:pt>
                <c:pt idx="191">
                  <c:v>88.220265985849494</c:v>
                </c:pt>
                <c:pt idx="192">
                  <c:v>94.052841108914137</c:v>
                </c:pt>
                <c:pt idx="193">
                  <c:v>84.523918919918131</c:v>
                </c:pt>
                <c:pt idx="194">
                  <c:v>95.840153654552367</c:v>
                </c:pt>
                <c:pt idx="195">
                  <c:v>87.509905901066276</c:v>
                </c:pt>
                <c:pt idx="196">
                  <c:v>98.917102135142102</c:v>
                </c:pt>
                <c:pt idx="197">
                  <c:v>83.647300502798274</c:v>
                </c:pt>
                <c:pt idx="198">
                  <c:v>84.562112225081108</c:v>
                </c:pt>
                <c:pt idx="199">
                  <c:v>80.700395435078576</c:v>
                </c:pt>
                <c:pt idx="200">
                  <c:v>87.280259001300294</c:v>
                </c:pt>
                <c:pt idx="201">
                  <c:v>68.072887034740191</c:v>
                </c:pt>
                <c:pt idx="202">
                  <c:v>72.768017841282571</c:v>
                </c:pt>
                <c:pt idx="203">
                  <c:v>56.663041742759198</c:v>
                </c:pt>
                <c:pt idx="204">
                  <c:v>63.997464110366387</c:v>
                </c:pt>
                <c:pt idx="205">
                  <c:v>55.415293073682037</c:v>
                </c:pt>
                <c:pt idx="206">
                  <c:v>74.055266949199876</c:v>
                </c:pt>
                <c:pt idx="207">
                  <c:v>80.164072275860647</c:v>
                </c:pt>
                <c:pt idx="208">
                  <c:v>74.321024390200776</c:v>
                </c:pt>
                <c:pt idx="209">
                  <c:v>62.546354547711587</c:v>
                </c:pt>
                <c:pt idx="210">
                  <c:v>69.744586792587754</c:v>
                </c:pt>
                <c:pt idx="211">
                  <c:v>72.107911590848943</c:v>
                </c:pt>
                <c:pt idx="212">
                  <c:v>87.845014701294005</c:v>
                </c:pt>
                <c:pt idx="213">
                  <c:v>89.591057858431</c:v>
                </c:pt>
                <c:pt idx="214">
                  <c:v>81.912853733157405</c:v>
                </c:pt>
                <c:pt idx="215">
                  <c:v>72.563030438844251</c:v>
                </c:pt>
                <c:pt idx="216">
                  <c:v>65.888111840390152</c:v>
                </c:pt>
                <c:pt idx="217">
                  <c:v>74.366683452276106</c:v>
                </c:pt>
                <c:pt idx="218">
                  <c:v>65.154456289321942</c:v>
                </c:pt>
                <c:pt idx="219">
                  <c:v>62.468396185920099</c:v>
                </c:pt>
                <c:pt idx="220">
                  <c:v>65.743612520297404</c:v>
                </c:pt>
                <c:pt idx="221">
                  <c:v>75.307710216397581</c:v>
                </c:pt>
                <c:pt idx="222">
                  <c:v>64.731716395753907</c:v>
                </c:pt>
                <c:pt idx="223">
                  <c:v>63.782223980558399</c:v>
                </c:pt>
                <c:pt idx="224">
                  <c:v>61.418562997088863</c:v>
                </c:pt>
                <c:pt idx="225">
                  <c:v>60.135333374036399</c:v>
                </c:pt>
                <c:pt idx="226">
                  <c:v>47.569090205710197</c:v>
                </c:pt>
                <c:pt idx="227">
                  <c:v>49.215594515881577</c:v>
                </c:pt>
                <c:pt idx="228">
                  <c:v>42.977973640407249</c:v>
                </c:pt>
                <c:pt idx="229">
                  <c:v>49.557067642250431</c:v>
                </c:pt>
                <c:pt idx="230">
                  <c:v>41.2307075780612</c:v>
                </c:pt>
                <c:pt idx="231">
                  <c:v>46.711335750299163</c:v>
                </c:pt>
                <c:pt idx="232">
                  <c:v>41.826661986262742</c:v>
                </c:pt>
                <c:pt idx="233">
                  <c:v>45.489434261991988</c:v>
                </c:pt>
                <c:pt idx="234">
                  <c:v>46.257128977014901</c:v>
                </c:pt>
                <c:pt idx="235">
                  <c:v>47.796995465820551</c:v>
                </c:pt>
                <c:pt idx="236">
                  <c:v>46.695974075797253</c:v>
                </c:pt>
                <c:pt idx="237">
                  <c:v>51.421117884102223</c:v>
                </c:pt>
                <c:pt idx="238">
                  <c:v>46.019337432939508</c:v>
                </c:pt>
                <c:pt idx="239">
                  <c:v>59.123395728017371</c:v>
                </c:pt>
                <c:pt idx="240">
                  <c:v>44.475706517425138</c:v>
                </c:pt>
                <c:pt idx="241">
                  <c:v>46.17835570787723</c:v>
                </c:pt>
                <c:pt idx="242">
                  <c:v>44.33158810748607</c:v>
                </c:pt>
                <c:pt idx="243">
                  <c:v>53.666937376967631</c:v>
                </c:pt>
                <c:pt idx="244">
                  <c:v>46.287671086514337</c:v>
                </c:pt>
                <c:pt idx="245">
                  <c:v>49.049650842682347</c:v>
                </c:pt>
                <c:pt idx="246">
                  <c:v>45.252336924287249</c:v>
                </c:pt>
                <c:pt idx="247">
                  <c:v>50.209194208939898</c:v>
                </c:pt>
                <c:pt idx="248">
                  <c:v>44.398156314338799</c:v>
                </c:pt>
                <c:pt idx="249">
                  <c:v>46.315618430253828</c:v>
                </c:pt>
                <c:pt idx="250">
                  <c:v>44.176163100625601</c:v>
                </c:pt>
                <c:pt idx="251">
                  <c:v>44.024220234369913</c:v>
                </c:pt>
                <c:pt idx="252">
                  <c:v>37.5357133954017</c:v>
                </c:pt>
                <c:pt idx="253">
                  <c:v>36.396971261731913</c:v>
                </c:pt>
                <c:pt idx="254">
                  <c:v>34.035984845029702</c:v>
                </c:pt>
                <c:pt idx="255">
                  <c:v>35.844012508703038</c:v>
                </c:pt>
                <c:pt idx="256">
                  <c:v>34.634243234551299</c:v>
                </c:pt>
                <c:pt idx="257">
                  <c:v>43.292722111199097</c:v>
                </c:pt>
                <c:pt idx="258">
                  <c:v>41.796598844810099</c:v>
                </c:pt>
                <c:pt idx="259">
                  <c:v>46.200654262434242</c:v>
                </c:pt>
                <c:pt idx="260">
                  <c:v>46.350214689379293</c:v>
                </c:pt>
                <c:pt idx="261">
                  <c:v>48.184192741421469</c:v>
                </c:pt>
                <c:pt idx="262">
                  <c:v>45.534227114479172</c:v>
                </c:pt>
                <c:pt idx="263">
                  <c:v>47.119862547629353</c:v>
                </c:pt>
                <c:pt idx="264">
                  <c:v>47.591975963717999</c:v>
                </c:pt>
                <c:pt idx="265">
                  <c:v>45.012309474965178</c:v>
                </c:pt>
                <c:pt idx="266">
                  <c:v>48.003202788631739</c:v>
                </c:pt>
                <c:pt idx="267">
                  <c:v>44.939022327780449</c:v>
                </c:pt>
                <c:pt idx="268">
                  <c:v>50.302917866317898</c:v>
                </c:pt>
                <c:pt idx="269">
                  <c:v>44.707312693604699</c:v>
                </c:pt>
                <c:pt idx="270">
                  <c:v>45.206409028069871</c:v>
                </c:pt>
                <c:pt idx="271">
                  <c:v>44.740136837578902</c:v>
                </c:pt>
                <c:pt idx="272">
                  <c:v>52.89108372451139</c:v>
                </c:pt>
                <c:pt idx="273">
                  <c:v>50.965716711057418</c:v>
                </c:pt>
                <c:pt idx="274">
                  <c:v>59.113619620394942</c:v>
                </c:pt>
                <c:pt idx="275">
                  <c:v>48.792143294036251</c:v>
                </c:pt>
                <c:pt idx="276">
                  <c:v>47.279336700854003</c:v>
                </c:pt>
                <c:pt idx="277">
                  <c:v>45.849381864497992</c:v>
                </c:pt>
                <c:pt idx="278">
                  <c:v>45.296891369406318</c:v>
                </c:pt>
                <c:pt idx="279">
                  <c:v>49.845652564330223</c:v>
                </c:pt>
                <c:pt idx="280">
                  <c:v>45.941843599318091</c:v>
                </c:pt>
                <c:pt idx="281">
                  <c:v>50.120754223906978</c:v>
                </c:pt>
                <c:pt idx="282">
                  <c:v>48.84990712084997</c:v>
                </c:pt>
                <c:pt idx="283">
                  <c:v>48.506451261450273</c:v>
                </c:pt>
                <c:pt idx="284">
                  <c:v>46.635619560078901</c:v>
                </c:pt>
                <c:pt idx="285">
                  <c:v>47.353390072210409</c:v>
                </c:pt>
                <c:pt idx="286">
                  <c:v>48.041201678757822</c:v>
                </c:pt>
                <c:pt idx="287">
                  <c:v>50.300700359715186</c:v>
                </c:pt>
                <c:pt idx="288">
                  <c:v>46.445510416810201</c:v>
                </c:pt>
                <c:pt idx="289">
                  <c:v>50.050204240154649</c:v>
                </c:pt>
                <c:pt idx="290">
                  <c:v>49.036483048675663</c:v>
                </c:pt>
                <c:pt idx="291">
                  <c:v>48.625101478057637</c:v>
                </c:pt>
                <c:pt idx="292">
                  <c:v>48.585045070033857</c:v>
                </c:pt>
                <c:pt idx="293">
                  <c:v>48.349040134370433</c:v>
                </c:pt>
                <c:pt idx="294">
                  <c:v>62.091185932190449</c:v>
                </c:pt>
                <c:pt idx="295">
                  <c:v>62.442855926134783</c:v>
                </c:pt>
                <c:pt idx="296">
                  <c:v>64.411061629044895</c:v>
                </c:pt>
                <c:pt idx="297">
                  <c:v>61.713585391367587</c:v>
                </c:pt>
                <c:pt idx="298">
                  <c:v>72.978443361386667</c:v>
                </c:pt>
                <c:pt idx="299">
                  <c:v>67.054304609976995</c:v>
                </c:pt>
                <c:pt idx="300">
                  <c:v>72.073538204399014</c:v>
                </c:pt>
                <c:pt idx="301">
                  <c:v>64.041456301702297</c:v>
                </c:pt>
                <c:pt idx="302">
                  <c:v>68.698506200923745</c:v>
                </c:pt>
                <c:pt idx="303">
                  <c:v>69.685759668616186</c:v>
                </c:pt>
                <c:pt idx="304">
                  <c:v>74.192253113976776</c:v>
                </c:pt>
                <c:pt idx="305">
                  <c:v>71.762420193747943</c:v>
                </c:pt>
                <c:pt idx="306">
                  <c:v>68.850982638348512</c:v>
                </c:pt>
                <c:pt idx="307">
                  <c:v>62.697379714841126</c:v>
                </c:pt>
                <c:pt idx="308">
                  <c:v>65.952556355063606</c:v>
                </c:pt>
                <c:pt idx="309">
                  <c:v>62.426335478102622</c:v>
                </c:pt>
                <c:pt idx="310">
                  <c:v>74.989625787062494</c:v>
                </c:pt>
                <c:pt idx="311">
                  <c:v>79.148152210505373</c:v>
                </c:pt>
                <c:pt idx="312">
                  <c:v>73.740892937646777</c:v>
                </c:pt>
                <c:pt idx="313">
                  <c:v>60.646619660537603</c:v>
                </c:pt>
                <c:pt idx="314">
                  <c:v>57.826753563420837</c:v>
                </c:pt>
                <c:pt idx="315">
                  <c:v>57.876334573365817</c:v>
                </c:pt>
                <c:pt idx="316">
                  <c:v>61.762695436641373</c:v>
                </c:pt>
                <c:pt idx="317">
                  <c:v>69.6741837134783</c:v>
                </c:pt>
                <c:pt idx="318">
                  <c:v>72.652286997099523</c:v>
                </c:pt>
                <c:pt idx="319">
                  <c:v>74.865331349767246</c:v>
                </c:pt>
                <c:pt idx="320">
                  <c:v>76.014513547318302</c:v>
                </c:pt>
                <c:pt idx="321">
                  <c:v>90.654574749831852</c:v>
                </c:pt>
                <c:pt idx="322">
                  <c:v>90.940916075961326</c:v>
                </c:pt>
                <c:pt idx="323">
                  <c:v>95.498869903197701</c:v>
                </c:pt>
                <c:pt idx="324">
                  <c:v>92.586671857372849</c:v>
                </c:pt>
                <c:pt idx="325">
                  <c:v>99.745844514878499</c:v>
                </c:pt>
                <c:pt idx="326">
                  <c:v>84.706202557687178</c:v>
                </c:pt>
                <c:pt idx="327">
                  <c:v>94.616538982619986</c:v>
                </c:pt>
                <c:pt idx="328">
                  <c:v>91.547651930433474</c:v>
                </c:pt>
                <c:pt idx="329">
                  <c:v>94.430500614649404</c:v>
                </c:pt>
                <c:pt idx="330">
                  <c:v>85.302159680490846</c:v>
                </c:pt>
                <c:pt idx="331">
                  <c:v>96.474036496634028</c:v>
                </c:pt>
                <c:pt idx="332">
                  <c:v>101.6065935619114</c:v>
                </c:pt>
                <c:pt idx="333">
                  <c:v>101.56675420625901</c:v>
                </c:pt>
                <c:pt idx="334">
                  <c:v>84.572318611604985</c:v>
                </c:pt>
                <c:pt idx="335">
                  <c:v>94.403174667998755</c:v>
                </c:pt>
                <c:pt idx="336">
                  <c:v>85.063376807115006</c:v>
                </c:pt>
                <c:pt idx="337">
                  <c:v>90.003765228600102</c:v>
                </c:pt>
                <c:pt idx="338">
                  <c:v>87.595341904525526</c:v>
                </c:pt>
                <c:pt idx="339">
                  <c:v>93.232721671462429</c:v>
                </c:pt>
                <c:pt idx="340">
                  <c:v>88.102196216464677</c:v>
                </c:pt>
                <c:pt idx="341">
                  <c:v>90.092635585061373</c:v>
                </c:pt>
                <c:pt idx="342">
                  <c:v>73.491241231565795</c:v>
                </c:pt>
                <c:pt idx="343">
                  <c:v>78.596295194139543</c:v>
                </c:pt>
                <c:pt idx="344">
                  <c:v>74.548417658007665</c:v>
                </c:pt>
                <c:pt idx="345">
                  <c:v>107.4305434268025</c:v>
                </c:pt>
                <c:pt idx="346">
                  <c:v>112.124937914413</c:v>
                </c:pt>
                <c:pt idx="347">
                  <c:v>115.43621018739201</c:v>
                </c:pt>
                <c:pt idx="348">
                  <c:v>105.9714857524568</c:v>
                </c:pt>
                <c:pt idx="349">
                  <c:v>111.29973428382939</c:v>
                </c:pt>
                <c:pt idx="350">
                  <c:v>106.5504289271032</c:v>
                </c:pt>
                <c:pt idx="351">
                  <c:v>115.64787165655289</c:v>
                </c:pt>
                <c:pt idx="352">
                  <c:v>109.6323462460835</c:v>
                </c:pt>
                <c:pt idx="353">
                  <c:v>118.2459452912301</c:v>
                </c:pt>
                <c:pt idx="354">
                  <c:v>119.08735298350349</c:v>
                </c:pt>
                <c:pt idx="355">
                  <c:v>118.8120385224008</c:v>
                </c:pt>
                <c:pt idx="356">
                  <c:v>113.78094240378481</c:v>
                </c:pt>
                <c:pt idx="357">
                  <c:v>119.3350640850785</c:v>
                </c:pt>
                <c:pt idx="358">
                  <c:v>121.3503559652228</c:v>
                </c:pt>
                <c:pt idx="359">
                  <c:v>122.0173892357944</c:v>
                </c:pt>
                <c:pt idx="360">
                  <c:v>117.1363742496001</c:v>
                </c:pt>
                <c:pt idx="361">
                  <c:v>116.029117301021</c:v>
                </c:pt>
                <c:pt idx="362">
                  <c:v>112.4007784368584</c:v>
                </c:pt>
                <c:pt idx="363">
                  <c:v>106.1272967707536</c:v>
                </c:pt>
                <c:pt idx="364">
                  <c:v>100.7900205011258</c:v>
                </c:pt>
                <c:pt idx="365">
                  <c:v>105.9483310235144</c:v>
                </c:pt>
                <c:pt idx="366">
                  <c:v>97.045817848102814</c:v>
                </c:pt>
                <c:pt idx="367">
                  <c:v>102.3945613958511</c:v>
                </c:pt>
                <c:pt idx="368">
                  <c:v>101.9822572473024</c:v>
                </c:pt>
                <c:pt idx="369">
                  <c:v>91.996227025850402</c:v>
                </c:pt>
                <c:pt idx="370">
                  <c:v>89.951680756242055</c:v>
                </c:pt>
                <c:pt idx="371">
                  <c:v>101.2441681451424</c:v>
                </c:pt>
                <c:pt idx="372">
                  <c:v>116.10445775121551</c:v>
                </c:pt>
                <c:pt idx="373">
                  <c:v>114.7875782747867</c:v>
                </c:pt>
                <c:pt idx="374">
                  <c:v>108.746834682819</c:v>
                </c:pt>
                <c:pt idx="375">
                  <c:v>110.30747213417339</c:v>
                </c:pt>
                <c:pt idx="376">
                  <c:v>114.03010618623949</c:v>
                </c:pt>
                <c:pt idx="377">
                  <c:v>103.8857533067017</c:v>
                </c:pt>
                <c:pt idx="378">
                  <c:v>117.7232538577115</c:v>
                </c:pt>
                <c:pt idx="379">
                  <c:v>114.91878811573</c:v>
                </c:pt>
                <c:pt idx="380">
                  <c:v>119.113080139472</c:v>
                </c:pt>
                <c:pt idx="381">
                  <c:v>114.7936146244478</c:v>
                </c:pt>
                <c:pt idx="382">
                  <c:v>122.6628963709525</c:v>
                </c:pt>
                <c:pt idx="383">
                  <c:v>121.0697912627228</c:v>
                </c:pt>
                <c:pt idx="384">
                  <c:v>119.2883105180331</c:v>
                </c:pt>
                <c:pt idx="385">
                  <c:v>115.720924043389</c:v>
                </c:pt>
                <c:pt idx="386">
                  <c:v>118.516507985188</c:v>
                </c:pt>
                <c:pt idx="387">
                  <c:v>108.4548581600143</c:v>
                </c:pt>
                <c:pt idx="388">
                  <c:v>113.68882641565691</c:v>
                </c:pt>
                <c:pt idx="389">
                  <c:v>107.2798315959664</c:v>
                </c:pt>
                <c:pt idx="390">
                  <c:v>105.3378579187461</c:v>
                </c:pt>
                <c:pt idx="391">
                  <c:v>93.685440710242347</c:v>
                </c:pt>
                <c:pt idx="392">
                  <c:v>101.03615325124851</c:v>
                </c:pt>
                <c:pt idx="393">
                  <c:v>94.385036247275153</c:v>
                </c:pt>
                <c:pt idx="394">
                  <c:v>105.22593709707481</c:v>
                </c:pt>
                <c:pt idx="395">
                  <c:v>87.956038407783041</c:v>
                </c:pt>
                <c:pt idx="396">
                  <c:v>96.212339408273607</c:v>
                </c:pt>
                <c:pt idx="397">
                  <c:v>87.990493395429837</c:v>
                </c:pt>
                <c:pt idx="398">
                  <c:v>100.4530277237163</c:v>
                </c:pt>
                <c:pt idx="399">
                  <c:v>93.820612209063839</c:v>
                </c:pt>
              </c:numCache>
            </c:numRef>
          </c:val>
          <c:smooth val="0"/>
          <c:extLst>
            <c:ext xmlns:c16="http://schemas.microsoft.com/office/drawing/2014/chart" uri="{C3380CC4-5D6E-409C-BE32-E72D297353CC}">
              <c16:uniqueId val="{00000000-9BBE-8844-9F5C-DF4DC98B395D}"/>
            </c:ext>
          </c:extLst>
        </c:ser>
        <c:ser>
          <c:idx val="2"/>
          <c:order val="2"/>
          <c:tx>
            <c:strRef>
              <c:f>'Seasonal Graphs'!$D$2</c:f>
              <c:strCache>
                <c:ptCount val="1"/>
                <c:pt idx="0">
                  <c:v>Fall</c:v>
                </c:pt>
              </c:strCache>
            </c:strRef>
          </c:tx>
          <c:spPr>
            <a:ln w="25400">
              <a:solidFill>
                <a:srgbClr val="FF6600"/>
              </a:solidFill>
              <a:prstDash val="sysDot"/>
            </a:ln>
          </c:spPr>
          <c:marker>
            <c:symbol val="none"/>
          </c:marker>
          <c:cat>
            <c:numRef>
              <c:f>'Seasonal Graphs'!$A$3:$A$402</c:f>
              <c:numCache>
                <c:formatCode>General</c:formatCode>
                <c:ptCount val="400"/>
                <c:pt idx="0">
                  <c:v>0</c:v>
                </c:pt>
                <c:pt idx="1">
                  <c:v>-100</c:v>
                </c:pt>
                <c:pt idx="2">
                  <c:v>-200</c:v>
                </c:pt>
                <c:pt idx="3">
                  <c:v>-300</c:v>
                </c:pt>
                <c:pt idx="4">
                  <c:v>-400</c:v>
                </c:pt>
                <c:pt idx="5">
                  <c:v>-500</c:v>
                </c:pt>
                <c:pt idx="6">
                  <c:v>-600</c:v>
                </c:pt>
                <c:pt idx="7">
                  <c:v>-700</c:v>
                </c:pt>
                <c:pt idx="8">
                  <c:v>-800</c:v>
                </c:pt>
                <c:pt idx="9">
                  <c:v>-900</c:v>
                </c:pt>
                <c:pt idx="10">
                  <c:v>-1000</c:v>
                </c:pt>
                <c:pt idx="11">
                  <c:v>-1100</c:v>
                </c:pt>
                <c:pt idx="12">
                  <c:v>-1200</c:v>
                </c:pt>
                <c:pt idx="13">
                  <c:v>-1300</c:v>
                </c:pt>
                <c:pt idx="14">
                  <c:v>-1400</c:v>
                </c:pt>
                <c:pt idx="15">
                  <c:v>-1500</c:v>
                </c:pt>
                <c:pt idx="16">
                  <c:v>-1600</c:v>
                </c:pt>
                <c:pt idx="17">
                  <c:v>-1700</c:v>
                </c:pt>
                <c:pt idx="18">
                  <c:v>-1800</c:v>
                </c:pt>
                <c:pt idx="19">
                  <c:v>-1900</c:v>
                </c:pt>
                <c:pt idx="20">
                  <c:v>-2000</c:v>
                </c:pt>
                <c:pt idx="21">
                  <c:v>-2100</c:v>
                </c:pt>
                <c:pt idx="22">
                  <c:v>-2200</c:v>
                </c:pt>
                <c:pt idx="23">
                  <c:v>-2300</c:v>
                </c:pt>
                <c:pt idx="24">
                  <c:v>-2400</c:v>
                </c:pt>
                <c:pt idx="25">
                  <c:v>-2500</c:v>
                </c:pt>
                <c:pt idx="26">
                  <c:v>-2600</c:v>
                </c:pt>
                <c:pt idx="27">
                  <c:v>-2700</c:v>
                </c:pt>
                <c:pt idx="28">
                  <c:v>-2800</c:v>
                </c:pt>
                <c:pt idx="29">
                  <c:v>-2900</c:v>
                </c:pt>
                <c:pt idx="30">
                  <c:v>-3000</c:v>
                </c:pt>
                <c:pt idx="31">
                  <c:v>-3100</c:v>
                </c:pt>
                <c:pt idx="32">
                  <c:v>-3200</c:v>
                </c:pt>
                <c:pt idx="33">
                  <c:v>-3300</c:v>
                </c:pt>
                <c:pt idx="34">
                  <c:v>-3400</c:v>
                </c:pt>
                <c:pt idx="35">
                  <c:v>-3500</c:v>
                </c:pt>
                <c:pt idx="36">
                  <c:v>-3600</c:v>
                </c:pt>
                <c:pt idx="37">
                  <c:v>-3700</c:v>
                </c:pt>
                <c:pt idx="38">
                  <c:v>-3800</c:v>
                </c:pt>
                <c:pt idx="39">
                  <c:v>-3900</c:v>
                </c:pt>
                <c:pt idx="40">
                  <c:v>-4000</c:v>
                </c:pt>
                <c:pt idx="41">
                  <c:v>-4100</c:v>
                </c:pt>
                <c:pt idx="42">
                  <c:v>-4200</c:v>
                </c:pt>
                <c:pt idx="43">
                  <c:v>-4300</c:v>
                </c:pt>
                <c:pt idx="44">
                  <c:v>-4400</c:v>
                </c:pt>
                <c:pt idx="45">
                  <c:v>-4500</c:v>
                </c:pt>
                <c:pt idx="46">
                  <c:v>-4600</c:v>
                </c:pt>
                <c:pt idx="47">
                  <c:v>-4700</c:v>
                </c:pt>
                <c:pt idx="48">
                  <c:v>-4800</c:v>
                </c:pt>
                <c:pt idx="49">
                  <c:v>-4900</c:v>
                </c:pt>
                <c:pt idx="50">
                  <c:v>-5000</c:v>
                </c:pt>
                <c:pt idx="51">
                  <c:v>-5100</c:v>
                </c:pt>
                <c:pt idx="52">
                  <c:v>-5200</c:v>
                </c:pt>
                <c:pt idx="53">
                  <c:v>-5300</c:v>
                </c:pt>
                <c:pt idx="54">
                  <c:v>-5400</c:v>
                </c:pt>
                <c:pt idx="55">
                  <c:v>-5500</c:v>
                </c:pt>
                <c:pt idx="56">
                  <c:v>-5600</c:v>
                </c:pt>
                <c:pt idx="57">
                  <c:v>-5700</c:v>
                </c:pt>
                <c:pt idx="58">
                  <c:v>-5800</c:v>
                </c:pt>
                <c:pt idx="59">
                  <c:v>-5900</c:v>
                </c:pt>
                <c:pt idx="60">
                  <c:v>-6000</c:v>
                </c:pt>
                <c:pt idx="61">
                  <c:v>-6100</c:v>
                </c:pt>
                <c:pt idx="62">
                  <c:v>-6200</c:v>
                </c:pt>
                <c:pt idx="63">
                  <c:v>-6300</c:v>
                </c:pt>
                <c:pt idx="64">
                  <c:v>-6400</c:v>
                </c:pt>
                <c:pt idx="65">
                  <c:v>-6500</c:v>
                </c:pt>
                <c:pt idx="66">
                  <c:v>-6600</c:v>
                </c:pt>
                <c:pt idx="67">
                  <c:v>-6700</c:v>
                </c:pt>
                <c:pt idx="68">
                  <c:v>-6800</c:v>
                </c:pt>
                <c:pt idx="69">
                  <c:v>-6900</c:v>
                </c:pt>
                <c:pt idx="70">
                  <c:v>-7000</c:v>
                </c:pt>
                <c:pt idx="71">
                  <c:v>-7100</c:v>
                </c:pt>
                <c:pt idx="72">
                  <c:v>-7200</c:v>
                </c:pt>
                <c:pt idx="73">
                  <c:v>-7300</c:v>
                </c:pt>
                <c:pt idx="74">
                  <c:v>-7400</c:v>
                </c:pt>
                <c:pt idx="75">
                  <c:v>-7500</c:v>
                </c:pt>
                <c:pt idx="76">
                  <c:v>-7600</c:v>
                </c:pt>
                <c:pt idx="77">
                  <c:v>-7700</c:v>
                </c:pt>
                <c:pt idx="78">
                  <c:v>-7800</c:v>
                </c:pt>
                <c:pt idx="79">
                  <c:v>-7900</c:v>
                </c:pt>
                <c:pt idx="80">
                  <c:v>-8000</c:v>
                </c:pt>
                <c:pt idx="81">
                  <c:v>-8100</c:v>
                </c:pt>
                <c:pt idx="82">
                  <c:v>-8200</c:v>
                </c:pt>
                <c:pt idx="83">
                  <c:v>-8300</c:v>
                </c:pt>
                <c:pt idx="84">
                  <c:v>-8400</c:v>
                </c:pt>
                <c:pt idx="85">
                  <c:v>-8500</c:v>
                </c:pt>
                <c:pt idx="86">
                  <c:v>-8600</c:v>
                </c:pt>
                <c:pt idx="87">
                  <c:v>-8700</c:v>
                </c:pt>
                <c:pt idx="88">
                  <c:v>-8800</c:v>
                </c:pt>
                <c:pt idx="89">
                  <c:v>-8900</c:v>
                </c:pt>
                <c:pt idx="90">
                  <c:v>-9000</c:v>
                </c:pt>
                <c:pt idx="91">
                  <c:v>-9100</c:v>
                </c:pt>
                <c:pt idx="92">
                  <c:v>-9200</c:v>
                </c:pt>
                <c:pt idx="93">
                  <c:v>-9300</c:v>
                </c:pt>
                <c:pt idx="94">
                  <c:v>-9400</c:v>
                </c:pt>
                <c:pt idx="95">
                  <c:v>-9500</c:v>
                </c:pt>
                <c:pt idx="96">
                  <c:v>-9600</c:v>
                </c:pt>
                <c:pt idx="97">
                  <c:v>-9700</c:v>
                </c:pt>
                <c:pt idx="98">
                  <c:v>-9800</c:v>
                </c:pt>
                <c:pt idx="99">
                  <c:v>-9900</c:v>
                </c:pt>
                <c:pt idx="100">
                  <c:v>-10000</c:v>
                </c:pt>
                <c:pt idx="101">
                  <c:v>-10100</c:v>
                </c:pt>
                <c:pt idx="102">
                  <c:v>-10200</c:v>
                </c:pt>
                <c:pt idx="103">
                  <c:v>-10300</c:v>
                </c:pt>
                <c:pt idx="104">
                  <c:v>-10400</c:v>
                </c:pt>
                <c:pt idx="105">
                  <c:v>-10500</c:v>
                </c:pt>
                <c:pt idx="106">
                  <c:v>-10600</c:v>
                </c:pt>
                <c:pt idx="107">
                  <c:v>-10700</c:v>
                </c:pt>
                <c:pt idx="108">
                  <c:v>-10800</c:v>
                </c:pt>
                <c:pt idx="109">
                  <c:v>-10900</c:v>
                </c:pt>
                <c:pt idx="110">
                  <c:v>-11000</c:v>
                </c:pt>
                <c:pt idx="111">
                  <c:v>-11100</c:v>
                </c:pt>
                <c:pt idx="112">
                  <c:v>-11200</c:v>
                </c:pt>
                <c:pt idx="113">
                  <c:v>-11300</c:v>
                </c:pt>
                <c:pt idx="114">
                  <c:v>-11400</c:v>
                </c:pt>
                <c:pt idx="115">
                  <c:v>-11500</c:v>
                </c:pt>
                <c:pt idx="116">
                  <c:v>-11600</c:v>
                </c:pt>
                <c:pt idx="117">
                  <c:v>-11700</c:v>
                </c:pt>
                <c:pt idx="118">
                  <c:v>-11800</c:v>
                </c:pt>
                <c:pt idx="119">
                  <c:v>-11900</c:v>
                </c:pt>
                <c:pt idx="120">
                  <c:v>-12000</c:v>
                </c:pt>
                <c:pt idx="121">
                  <c:v>-12100</c:v>
                </c:pt>
                <c:pt idx="122">
                  <c:v>-12200</c:v>
                </c:pt>
                <c:pt idx="123">
                  <c:v>-12300</c:v>
                </c:pt>
                <c:pt idx="124">
                  <c:v>-12400</c:v>
                </c:pt>
                <c:pt idx="125">
                  <c:v>-12500</c:v>
                </c:pt>
                <c:pt idx="126">
                  <c:v>-12600</c:v>
                </c:pt>
                <c:pt idx="127">
                  <c:v>-12700</c:v>
                </c:pt>
                <c:pt idx="128">
                  <c:v>-12800</c:v>
                </c:pt>
                <c:pt idx="129">
                  <c:v>-12900</c:v>
                </c:pt>
                <c:pt idx="130">
                  <c:v>-13000</c:v>
                </c:pt>
                <c:pt idx="131">
                  <c:v>-13100</c:v>
                </c:pt>
                <c:pt idx="132">
                  <c:v>-13200</c:v>
                </c:pt>
                <c:pt idx="133">
                  <c:v>-13300</c:v>
                </c:pt>
                <c:pt idx="134">
                  <c:v>-13400</c:v>
                </c:pt>
                <c:pt idx="135">
                  <c:v>-13500</c:v>
                </c:pt>
                <c:pt idx="136">
                  <c:v>-13600</c:v>
                </c:pt>
                <c:pt idx="137">
                  <c:v>-13700</c:v>
                </c:pt>
                <c:pt idx="138">
                  <c:v>-13800</c:v>
                </c:pt>
                <c:pt idx="139">
                  <c:v>-13900</c:v>
                </c:pt>
                <c:pt idx="140">
                  <c:v>-14000</c:v>
                </c:pt>
                <c:pt idx="141">
                  <c:v>-14100</c:v>
                </c:pt>
                <c:pt idx="142">
                  <c:v>-14200</c:v>
                </c:pt>
                <c:pt idx="143">
                  <c:v>-14300</c:v>
                </c:pt>
                <c:pt idx="144">
                  <c:v>-14400</c:v>
                </c:pt>
                <c:pt idx="145">
                  <c:v>-14500</c:v>
                </c:pt>
                <c:pt idx="146">
                  <c:v>-14600</c:v>
                </c:pt>
                <c:pt idx="147">
                  <c:v>-14700</c:v>
                </c:pt>
                <c:pt idx="148">
                  <c:v>-14800</c:v>
                </c:pt>
                <c:pt idx="149">
                  <c:v>-14900</c:v>
                </c:pt>
                <c:pt idx="150">
                  <c:v>-15000</c:v>
                </c:pt>
                <c:pt idx="151">
                  <c:v>-15100</c:v>
                </c:pt>
                <c:pt idx="152">
                  <c:v>-15200</c:v>
                </c:pt>
                <c:pt idx="153">
                  <c:v>-15300</c:v>
                </c:pt>
                <c:pt idx="154">
                  <c:v>-15400</c:v>
                </c:pt>
                <c:pt idx="155">
                  <c:v>-15500</c:v>
                </c:pt>
                <c:pt idx="156">
                  <c:v>-15600</c:v>
                </c:pt>
                <c:pt idx="157">
                  <c:v>-15700</c:v>
                </c:pt>
                <c:pt idx="158">
                  <c:v>-15800</c:v>
                </c:pt>
                <c:pt idx="159">
                  <c:v>-15900</c:v>
                </c:pt>
                <c:pt idx="160">
                  <c:v>-16000</c:v>
                </c:pt>
                <c:pt idx="161">
                  <c:v>-16100</c:v>
                </c:pt>
                <c:pt idx="162">
                  <c:v>-16200</c:v>
                </c:pt>
                <c:pt idx="163">
                  <c:v>-16300</c:v>
                </c:pt>
                <c:pt idx="164">
                  <c:v>-16400</c:v>
                </c:pt>
                <c:pt idx="165">
                  <c:v>-16500</c:v>
                </c:pt>
                <c:pt idx="166">
                  <c:v>-16600</c:v>
                </c:pt>
                <c:pt idx="167">
                  <c:v>-16700</c:v>
                </c:pt>
                <c:pt idx="168">
                  <c:v>-16800</c:v>
                </c:pt>
                <c:pt idx="169">
                  <c:v>-16900</c:v>
                </c:pt>
                <c:pt idx="170">
                  <c:v>-17000</c:v>
                </c:pt>
                <c:pt idx="171">
                  <c:v>-17100</c:v>
                </c:pt>
                <c:pt idx="172">
                  <c:v>-17200</c:v>
                </c:pt>
                <c:pt idx="173">
                  <c:v>-17300</c:v>
                </c:pt>
                <c:pt idx="174">
                  <c:v>-17400</c:v>
                </c:pt>
                <c:pt idx="175">
                  <c:v>-17500</c:v>
                </c:pt>
                <c:pt idx="176">
                  <c:v>-17600</c:v>
                </c:pt>
                <c:pt idx="177">
                  <c:v>-17700</c:v>
                </c:pt>
                <c:pt idx="178">
                  <c:v>-17800</c:v>
                </c:pt>
                <c:pt idx="179">
                  <c:v>-17900</c:v>
                </c:pt>
                <c:pt idx="180">
                  <c:v>-18000</c:v>
                </c:pt>
                <c:pt idx="181">
                  <c:v>-18100</c:v>
                </c:pt>
                <c:pt idx="182">
                  <c:v>-18200</c:v>
                </c:pt>
                <c:pt idx="183">
                  <c:v>-18300</c:v>
                </c:pt>
                <c:pt idx="184">
                  <c:v>-18400</c:v>
                </c:pt>
                <c:pt idx="185">
                  <c:v>-18500</c:v>
                </c:pt>
                <c:pt idx="186">
                  <c:v>-18600</c:v>
                </c:pt>
                <c:pt idx="187">
                  <c:v>-18700</c:v>
                </c:pt>
                <c:pt idx="188">
                  <c:v>-18800</c:v>
                </c:pt>
                <c:pt idx="189">
                  <c:v>-18900</c:v>
                </c:pt>
                <c:pt idx="190">
                  <c:v>-19000</c:v>
                </c:pt>
                <c:pt idx="191">
                  <c:v>-19100</c:v>
                </c:pt>
                <c:pt idx="192">
                  <c:v>-19200</c:v>
                </c:pt>
                <c:pt idx="193">
                  <c:v>-19300</c:v>
                </c:pt>
                <c:pt idx="194">
                  <c:v>-19400</c:v>
                </c:pt>
                <c:pt idx="195">
                  <c:v>-19500</c:v>
                </c:pt>
                <c:pt idx="196">
                  <c:v>-19600</c:v>
                </c:pt>
                <c:pt idx="197">
                  <c:v>-19700</c:v>
                </c:pt>
                <c:pt idx="198">
                  <c:v>-19800</c:v>
                </c:pt>
                <c:pt idx="199">
                  <c:v>-19900</c:v>
                </c:pt>
                <c:pt idx="200">
                  <c:v>-20000</c:v>
                </c:pt>
                <c:pt idx="201">
                  <c:v>-20100</c:v>
                </c:pt>
                <c:pt idx="202">
                  <c:v>-20200</c:v>
                </c:pt>
                <c:pt idx="203">
                  <c:v>-20300</c:v>
                </c:pt>
                <c:pt idx="204">
                  <c:v>-20400</c:v>
                </c:pt>
                <c:pt idx="205">
                  <c:v>-20500</c:v>
                </c:pt>
                <c:pt idx="206">
                  <c:v>-20600</c:v>
                </c:pt>
                <c:pt idx="207">
                  <c:v>-20700</c:v>
                </c:pt>
                <c:pt idx="208">
                  <c:v>-20800</c:v>
                </c:pt>
                <c:pt idx="209">
                  <c:v>-20900</c:v>
                </c:pt>
                <c:pt idx="210">
                  <c:v>-21000</c:v>
                </c:pt>
                <c:pt idx="211">
                  <c:v>-21100</c:v>
                </c:pt>
                <c:pt idx="212">
                  <c:v>-21200</c:v>
                </c:pt>
                <c:pt idx="213">
                  <c:v>-21300</c:v>
                </c:pt>
                <c:pt idx="214">
                  <c:v>-21400</c:v>
                </c:pt>
                <c:pt idx="215">
                  <c:v>-21500</c:v>
                </c:pt>
                <c:pt idx="216">
                  <c:v>-21600</c:v>
                </c:pt>
                <c:pt idx="217">
                  <c:v>-21700</c:v>
                </c:pt>
                <c:pt idx="218">
                  <c:v>-21800</c:v>
                </c:pt>
                <c:pt idx="219">
                  <c:v>-21900</c:v>
                </c:pt>
                <c:pt idx="220">
                  <c:v>-22000</c:v>
                </c:pt>
                <c:pt idx="221">
                  <c:v>-22100</c:v>
                </c:pt>
                <c:pt idx="222">
                  <c:v>-22200</c:v>
                </c:pt>
                <c:pt idx="223">
                  <c:v>-22300</c:v>
                </c:pt>
                <c:pt idx="224">
                  <c:v>-22400</c:v>
                </c:pt>
                <c:pt idx="225">
                  <c:v>-22500</c:v>
                </c:pt>
                <c:pt idx="226">
                  <c:v>-22600</c:v>
                </c:pt>
                <c:pt idx="227">
                  <c:v>-22700</c:v>
                </c:pt>
                <c:pt idx="228">
                  <c:v>-22800</c:v>
                </c:pt>
                <c:pt idx="229">
                  <c:v>-22900</c:v>
                </c:pt>
                <c:pt idx="230">
                  <c:v>-23000</c:v>
                </c:pt>
                <c:pt idx="231">
                  <c:v>-23100</c:v>
                </c:pt>
                <c:pt idx="232">
                  <c:v>-23200</c:v>
                </c:pt>
                <c:pt idx="233">
                  <c:v>-23300</c:v>
                </c:pt>
                <c:pt idx="234">
                  <c:v>-23400</c:v>
                </c:pt>
                <c:pt idx="235">
                  <c:v>-23500</c:v>
                </c:pt>
                <c:pt idx="236">
                  <c:v>-23600</c:v>
                </c:pt>
                <c:pt idx="237">
                  <c:v>-23700</c:v>
                </c:pt>
                <c:pt idx="238">
                  <c:v>-23800</c:v>
                </c:pt>
                <c:pt idx="239">
                  <c:v>-23900</c:v>
                </c:pt>
                <c:pt idx="240">
                  <c:v>-24000</c:v>
                </c:pt>
                <c:pt idx="241">
                  <c:v>-24100</c:v>
                </c:pt>
                <c:pt idx="242">
                  <c:v>-24200</c:v>
                </c:pt>
                <c:pt idx="243">
                  <c:v>-24300</c:v>
                </c:pt>
                <c:pt idx="244">
                  <c:v>-24400</c:v>
                </c:pt>
                <c:pt idx="245">
                  <c:v>-24500</c:v>
                </c:pt>
                <c:pt idx="246">
                  <c:v>-24600</c:v>
                </c:pt>
                <c:pt idx="247">
                  <c:v>-24700</c:v>
                </c:pt>
                <c:pt idx="248">
                  <c:v>-24800</c:v>
                </c:pt>
                <c:pt idx="249">
                  <c:v>-24900</c:v>
                </c:pt>
                <c:pt idx="250">
                  <c:v>-25000</c:v>
                </c:pt>
                <c:pt idx="251">
                  <c:v>-25100</c:v>
                </c:pt>
                <c:pt idx="252">
                  <c:v>-25200</c:v>
                </c:pt>
                <c:pt idx="253">
                  <c:v>-25300</c:v>
                </c:pt>
                <c:pt idx="254">
                  <c:v>-25400</c:v>
                </c:pt>
                <c:pt idx="255">
                  <c:v>-25500</c:v>
                </c:pt>
                <c:pt idx="256">
                  <c:v>-25600</c:v>
                </c:pt>
                <c:pt idx="257">
                  <c:v>-25700</c:v>
                </c:pt>
                <c:pt idx="258">
                  <c:v>-25800</c:v>
                </c:pt>
                <c:pt idx="259">
                  <c:v>-25900</c:v>
                </c:pt>
                <c:pt idx="260">
                  <c:v>-26000</c:v>
                </c:pt>
                <c:pt idx="261">
                  <c:v>-26100</c:v>
                </c:pt>
                <c:pt idx="262">
                  <c:v>-26200</c:v>
                </c:pt>
                <c:pt idx="263">
                  <c:v>-26300</c:v>
                </c:pt>
                <c:pt idx="264">
                  <c:v>-26400</c:v>
                </c:pt>
                <c:pt idx="265">
                  <c:v>-26500</c:v>
                </c:pt>
                <c:pt idx="266">
                  <c:v>-26600</c:v>
                </c:pt>
                <c:pt idx="267">
                  <c:v>-26700</c:v>
                </c:pt>
                <c:pt idx="268">
                  <c:v>-26800</c:v>
                </c:pt>
                <c:pt idx="269">
                  <c:v>-26900</c:v>
                </c:pt>
                <c:pt idx="270">
                  <c:v>-27000</c:v>
                </c:pt>
                <c:pt idx="271">
                  <c:v>-27100</c:v>
                </c:pt>
                <c:pt idx="272">
                  <c:v>-27200</c:v>
                </c:pt>
                <c:pt idx="273">
                  <c:v>-27300</c:v>
                </c:pt>
                <c:pt idx="274">
                  <c:v>-27400</c:v>
                </c:pt>
                <c:pt idx="275">
                  <c:v>-27500</c:v>
                </c:pt>
                <c:pt idx="276">
                  <c:v>-27600</c:v>
                </c:pt>
                <c:pt idx="277">
                  <c:v>-27700</c:v>
                </c:pt>
                <c:pt idx="278">
                  <c:v>-27800</c:v>
                </c:pt>
                <c:pt idx="279">
                  <c:v>-27900</c:v>
                </c:pt>
                <c:pt idx="280">
                  <c:v>-28000</c:v>
                </c:pt>
                <c:pt idx="281">
                  <c:v>-28100</c:v>
                </c:pt>
                <c:pt idx="282">
                  <c:v>-28200</c:v>
                </c:pt>
                <c:pt idx="283">
                  <c:v>-28300</c:v>
                </c:pt>
                <c:pt idx="284">
                  <c:v>-28400</c:v>
                </c:pt>
                <c:pt idx="285">
                  <c:v>-28500</c:v>
                </c:pt>
                <c:pt idx="286">
                  <c:v>-28600</c:v>
                </c:pt>
                <c:pt idx="287">
                  <c:v>-28700</c:v>
                </c:pt>
                <c:pt idx="288">
                  <c:v>-28800</c:v>
                </c:pt>
                <c:pt idx="289">
                  <c:v>-28900</c:v>
                </c:pt>
                <c:pt idx="290">
                  <c:v>-29000</c:v>
                </c:pt>
                <c:pt idx="291">
                  <c:v>-29100</c:v>
                </c:pt>
                <c:pt idx="292">
                  <c:v>-29200</c:v>
                </c:pt>
                <c:pt idx="293">
                  <c:v>-29300</c:v>
                </c:pt>
                <c:pt idx="294">
                  <c:v>-29400</c:v>
                </c:pt>
                <c:pt idx="295">
                  <c:v>-29500</c:v>
                </c:pt>
                <c:pt idx="296">
                  <c:v>-29600</c:v>
                </c:pt>
                <c:pt idx="297">
                  <c:v>-29700</c:v>
                </c:pt>
                <c:pt idx="298">
                  <c:v>-29800</c:v>
                </c:pt>
                <c:pt idx="299">
                  <c:v>-29900</c:v>
                </c:pt>
                <c:pt idx="300">
                  <c:v>-30000</c:v>
                </c:pt>
                <c:pt idx="301">
                  <c:v>-30100</c:v>
                </c:pt>
                <c:pt idx="302">
                  <c:v>-30200</c:v>
                </c:pt>
                <c:pt idx="303">
                  <c:v>-30300</c:v>
                </c:pt>
                <c:pt idx="304">
                  <c:v>-30400</c:v>
                </c:pt>
                <c:pt idx="305">
                  <c:v>-30500</c:v>
                </c:pt>
                <c:pt idx="306">
                  <c:v>-30600</c:v>
                </c:pt>
                <c:pt idx="307">
                  <c:v>-30700</c:v>
                </c:pt>
                <c:pt idx="308">
                  <c:v>-30800</c:v>
                </c:pt>
                <c:pt idx="309">
                  <c:v>-30900</c:v>
                </c:pt>
                <c:pt idx="310">
                  <c:v>-31000</c:v>
                </c:pt>
                <c:pt idx="311">
                  <c:v>-31100</c:v>
                </c:pt>
                <c:pt idx="312">
                  <c:v>-31200</c:v>
                </c:pt>
                <c:pt idx="313">
                  <c:v>-31300</c:v>
                </c:pt>
                <c:pt idx="314">
                  <c:v>-31400</c:v>
                </c:pt>
                <c:pt idx="315">
                  <c:v>-31500</c:v>
                </c:pt>
                <c:pt idx="316">
                  <c:v>-31600</c:v>
                </c:pt>
                <c:pt idx="317">
                  <c:v>-31700</c:v>
                </c:pt>
                <c:pt idx="318">
                  <c:v>-31800</c:v>
                </c:pt>
                <c:pt idx="319">
                  <c:v>-31900</c:v>
                </c:pt>
                <c:pt idx="320">
                  <c:v>-32000</c:v>
                </c:pt>
                <c:pt idx="321">
                  <c:v>-32100</c:v>
                </c:pt>
                <c:pt idx="322">
                  <c:v>-32200</c:v>
                </c:pt>
                <c:pt idx="323">
                  <c:v>-32300</c:v>
                </c:pt>
                <c:pt idx="324">
                  <c:v>-32400</c:v>
                </c:pt>
                <c:pt idx="325">
                  <c:v>-32500</c:v>
                </c:pt>
                <c:pt idx="326">
                  <c:v>-32600</c:v>
                </c:pt>
                <c:pt idx="327">
                  <c:v>-32700</c:v>
                </c:pt>
                <c:pt idx="328">
                  <c:v>-32800</c:v>
                </c:pt>
                <c:pt idx="329">
                  <c:v>-32900</c:v>
                </c:pt>
                <c:pt idx="330">
                  <c:v>-33000</c:v>
                </c:pt>
                <c:pt idx="331">
                  <c:v>-33100</c:v>
                </c:pt>
                <c:pt idx="332">
                  <c:v>-33200</c:v>
                </c:pt>
                <c:pt idx="333">
                  <c:v>-33300</c:v>
                </c:pt>
                <c:pt idx="334">
                  <c:v>-33400</c:v>
                </c:pt>
                <c:pt idx="335">
                  <c:v>-33500</c:v>
                </c:pt>
                <c:pt idx="336">
                  <c:v>-33600</c:v>
                </c:pt>
                <c:pt idx="337">
                  <c:v>-33700</c:v>
                </c:pt>
                <c:pt idx="338">
                  <c:v>-33800</c:v>
                </c:pt>
                <c:pt idx="339">
                  <c:v>-33900</c:v>
                </c:pt>
                <c:pt idx="340">
                  <c:v>-34000</c:v>
                </c:pt>
                <c:pt idx="341">
                  <c:v>-34100</c:v>
                </c:pt>
                <c:pt idx="342">
                  <c:v>-34200</c:v>
                </c:pt>
                <c:pt idx="343">
                  <c:v>-34300</c:v>
                </c:pt>
                <c:pt idx="344">
                  <c:v>-34400</c:v>
                </c:pt>
                <c:pt idx="345">
                  <c:v>-34500</c:v>
                </c:pt>
                <c:pt idx="346">
                  <c:v>-34600</c:v>
                </c:pt>
                <c:pt idx="347">
                  <c:v>-34700</c:v>
                </c:pt>
                <c:pt idx="348">
                  <c:v>-34800</c:v>
                </c:pt>
                <c:pt idx="349">
                  <c:v>-34900</c:v>
                </c:pt>
                <c:pt idx="350">
                  <c:v>-35000</c:v>
                </c:pt>
                <c:pt idx="351">
                  <c:v>-35100</c:v>
                </c:pt>
                <c:pt idx="352">
                  <c:v>-35200</c:v>
                </c:pt>
                <c:pt idx="353">
                  <c:v>-35300</c:v>
                </c:pt>
                <c:pt idx="354">
                  <c:v>-35400</c:v>
                </c:pt>
                <c:pt idx="355">
                  <c:v>-35500</c:v>
                </c:pt>
                <c:pt idx="356">
                  <c:v>-35600</c:v>
                </c:pt>
                <c:pt idx="357">
                  <c:v>-35700</c:v>
                </c:pt>
                <c:pt idx="358">
                  <c:v>-35800</c:v>
                </c:pt>
                <c:pt idx="359">
                  <c:v>-35900</c:v>
                </c:pt>
                <c:pt idx="360">
                  <c:v>-36000</c:v>
                </c:pt>
                <c:pt idx="361">
                  <c:v>-36100</c:v>
                </c:pt>
                <c:pt idx="362">
                  <c:v>-36200</c:v>
                </c:pt>
                <c:pt idx="363">
                  <c:v>-36300</c:v>
                </c:pt>
                <c:pt idx="364">
                  <c:v>-36400</c:v>
                </c:pt>
                <c:pt idx="365">
                  <c:v>-36500</c:v>
                </c:pt>
                <c:pt idx="366">
                  <c:v>-36600</c:v>
                </c:pt>
                <c:pt idx="367">
                  <c:v>-36700</c:v>
                </c:pt>
                <c:pt idx="368">
                  <c:v>-36800</c:v>
                </c:pt>
                <c:pt idx="369">
                  <c:v>-36900</c:v>
                </c:pt>
                <c:pt idx="370">
                  <c:v>-37000</c:v>
                </c:pt>
                <c:pt idx="371">
                  <c:v>-37100</c:v>
                </c:pt>
                <c:pt idx="372">
                  <c:v>-37200</c:v>
                </c:pt>
                <c:pt idx="373">
                  <c:v>-37300</c:v>
                </c:pt>
                <c:pt idx="374">
                  <c:v>-37400</c:v>
                </c:pt>
                <c:pt idx="375">
                  <c:v>-37500</c:v>
                </c:pt>
                <c:pt idx="376">
                  <c:v>-37600</c:v>
                </c:pt>
                <c:pt idx="377">
                  <c:v>-37700</c:v>
                </c:pt>
                <c:pt idx="378">
                  <c:v>-37800</c:v>
                </c:pt>
                <c:pt idx="379">
                  <c:v>-37900</c:v>
                </c:pt>
                <c:pt idx="380">
                  <c:v>-38000</c:v>
                </c:pt>
                <c:pt idx="381">
                  <c:v>-38100</c:v>
                </c:pt>
                <c:pt idx="382">
                  <c:v>-38200</c:v>
                </c:pt>
                <c:pt idx="383">
                  <c:v>-38300</c:v>
                </c:pt>
                <c:pt idx="384">
                  <c:v>-38400</c:v>
                </c:pt>
                <c:pt idx="385">
                  <c:v>-38500</c:v>
                </c:pt>
                <c:pt idx="386">
                  <c:v>-38600</c:v>
                </c:pt>
                <c:pt idx="387">
                  <c:v>-38700</c:v>
                </c:pt>
                <c:pt idx="388">
                  <c:v>-38800</c:v>
                </c:pt>
                <c:pt idx="389">
                  <c:v>-38900</c:v>
                </c:pt>
                <c:pt idx="390">
                  <c:v>-39000</c:v>
                </c:pt>
                <c:pt idx="391">
                  <c:v>-39100</c:v>
                </c:pt>
                <c:pt idx="392">
                  <c:v>-39200</c:v>
                </c:pt>
                <c:pt idx="393">
                  <c:v>-39300</c:v>
                </c:pt>
                <c:pt idx="394">
                  <c:v>-39400</c:v>
                </c:pt>
                <c:pt idx="395">
                  <c:v>-39500</c:v>
                </c:pt>
                <c:pt idx="396">
                  <c:v>-39600</c:v>
                </c:pt>
                <c:pt idx="397">
                  <c:v>-39700</c:v>
                </c:pt>
                <c:pt idx="398">
                  <c:v>-39800</c:v>
                </c:pt>
                <c:pt idx="399">
                  <c:v>-39900</c:v>
                </c:pt>
              </c:numCache>
            </c:numRef>
          </c:cat>
          <c:val>
            <c:numRef>
              <c:f>'Seasonal Graphs'!$D$3:$D$402</c:f>
              <c:numCache>
                <c:formatCode>0.00</c:formatCode>
                <c:ptCount val="400"/>
                <c:pt idx="0">
                  <c:v>73.544201315171705</c:v>
                </c:pt>
                <c:pt idx="1">
                  <c:v>73.834072862767528</c:v>
                </c:pt>
                <c:pt idx="2">
                  <c:v>72.822354630277729</c:v>
                </c:pt>
                <c:pt idx="3">
                  <c:v>74.318512200603109</c:v>
                </c:pt>
                <c:pt idx="4">
                  <c:v>85.249927875530773</c:v>
                </c:pt>
                <c:pt idx="5">
                  <c:v>89.441667433229355</c:v>
                </c:pt>
                <c:pt idx="6">
                  <c:v>85.278763212399994</c:v>
                </c:pt>
                <c:pt idx="7">
                  <c:v>74.875453633670801</c:v>
                </c:pt>
                <c:pt idx="8">
                  <c:v>75.766525744186936</c:v>
                </c:pt>
                <c:pt idx="9">
                  <c:v>85.558361648054145</c:v>
                </c:pt>
                <c:pt idx="10">
                  <c:v>88.966920117119386</c:v>
                </c:pt>
                <c:pt idx="11">
                  <c:v>88.085019454316665</c:v>
                </c:pt>
                <c:pt idx="12">
                  <c:v>82.571553910500725</c:v>
                </c:pt>
                <c:pt idx="13">
                  <c:v>77.754677425898024</c:v>
                </c:pt>
                <c:pt idx="14">
                  <c:v>77.725744314588823</c:v>
                </c:pt>
                <c:pt idx="15">
                  <c:v>85.571831726987838</c:v>
                </c:pt>
                <c:pt idx="16">
                  <c:v>89.799195483701197</c:v>
                </c:pt>
                <c:pt idx="17">
                  <c:v>81.645501166170945</c:v>
                </c:pt>
                <c:pt idx="18">
                  <c:v>89.640543997298835</c:v>
                </c:pt>
                <c:pt idx="19">
                  <c:v>85.866311737631591</c:v>
                </c:pt>
                <c:pt idx="20">
                  <c:v>84.924252984431462</c:v>
                </c:pt>
                <c:pt idx="21">
                  <c:v>89.942765828347405</c:v>
                </c:pt>
                <c:pt idx="22">
                  <c:v>86.986084574145423</c:v>
                </c:pt>
                <c:pt idx="23">
                  <c:v>80.444592499682102</c:v>
                </c:pt>
                <c:pt idx="24">
                  <c:v>86.198120324116303</c:v>
                </c:pt>
                <c:pt idx="25">
                  <c:v>90.003092721175364</c:v>
                </c:pt>
                <c:pt idx="26">
                  <c:v>89.585934920280479</c:v>
                </c:pt>
                <c:pt idx="27">
                  <c:v>89.617834529891056</c:v>
                </c:pt>
                <c:pt idx="28">
                  <c:v>88.775819816703134</c:v>
                </c:pt>
                <c:pt idx="29">
                  <c:v>84.256917872475086</c:v>
                </c:pt>
                <c:pt idx="30">
                  <c:v>89.158588922138506</c:v>
                </c:pt>
                <c:pt idx="31">
                  <c:v>90.244750977383134</c:v>
                </c:pt>
                <c:pt idx="32">
                  <c:v>88.003663315090535</c:v>
                </c:pt>
                <c:pt idx="33">
                  <c:v>89.60915258526407</c:v>
                </c:pt>
                <c:pt idx="34">
                  <c:v>90.27351400985971</c:v>
                </c:pt>
                <c:pt idx="35">
                  <c:v>79.009905453259137</c:v>
                </c:pt>
                <c:pt idx="36">
                  <c:v>81.833606629133399</c:v>
                </c:pt>
                <c:pt idx="37">
                  <c:v>76.247216549051302</c:v>
                </c:pt>
                <c:pt idx="38">
                  <c:v>75.116948158643268</c:v>
                </c:pt>
                <c:pt idx="39">
                  <c:v>72.036147893272684</c:v>
                </c:pt>
                <c:pt idx="40">
                  <c:v>72.033069213367355</c:v>
                </c:pt>
                <c:pt idx="41">
                  <c:v>85.849605394125405</c:v>
                </c:pt>
                <c:pt idx="42">
                  <c:v>80.71661701654368</c:v>
                </c:pt>
                <c:pt idx="43">
                  <c:v>74.561450622758684</c:v>
                </c:pt>
                <c:pt idx="44">
                  <c:v>75.4667594151976</c:v>
                </c:pt>
                <c:pt idx="45">
                  <c:v>78.210127787105193</c:v>
                </c:pt>
                <c:pt idx="46">
                  <c:v>78.616554205356707</c:v>
                </c:pt>
                <c:pt idx="47">
                  <c:v>80.118762436675965</c:v>
                </c:pt>
                <c:pt idx="48">
                  <c:v>78.524471101410327</c:v>
                </c:pt>
                <c:pt idx="49">
                  <c:v>81.783820516486642</c:v>
                </c:pt>
                <c:pt idx="50">
                  <c:v>75.626805498355097</c:v>
                </c:pt>
                <c:pt idx="51">
                  <c:v>73.178140342435668</c:v>
                </c:pt>
                <c:pt idx="52">
                  <c:v>72.658292404398452</c:v>
                </c:pt>
                <c:pt idx="53">
                  <c:v>72.133069057072305</c:v>
                </c:pt>
                <c:pt idx="54">
                  <c:v>72.11010657628708</c:v>
                </c:pt>
                <c:pt idx="55">
                  <c:v>75.177331139234198</c:v>
                </c:pt>
                <c:pt idx="56">
                  <c:v>86.057354689833701</c:v>
                </c:pt>
                <c:pt idx="57">
                  <c:v>89.366362120032576</c:v>
                </c:pt>
                <c:pt idx="58">
                  <c:v>91.384074232169581</c:v>
                </c:pt>
                <c:pt idx="59">
                  <c:v>85.46534431889954</c:v>
                </c:pt>
                <c:pt idx="60">
                  <c:v>86.843145543530042</c:v>
                </c:pt>
                <c:pt idx="61">
                  <c:v>88.651802959267812</c:v>
                </c:pt>
                <c:pt idx="62">
                  <c:v>89.572929317194166</c:v>
                </c:pt>
                <c:pt idx="63">
                  <c:v>77.212809299568505</c:v>
                </c:pt>
                <c:pt idx="64">
                  <c:v>91.414508709840902</c:v>
                </c:pt>
                <c:pt idx="65">
                  <c:v>88.917099196025504</c:v>
                </c:pt>
                <c:pt idx="66">
                  <c:v>79.707119010915505</c:v>
                </c:pt>
                <c:pt idx="67">
                  <c:v>79.098246234335306</c:v>
                </c:pt>
                <c:pt idx="68">
                  <c:v>78.778960923170771</c:v>
                </c:pt>
                <c:pt idx="69">
                  <c:v>78.741258461727398</c:v>
                </c:pt>
                <c:pt idx="70">
                  <c:v>78.356205529831243</c:v>
                </c:pt>
                <c:pt idx="71">
                  <c:v>77.696761146568292</c:v>
                </c:pt>
                <c:pt idx="72">
                  <c:v>77.203281657517365</c:v>
                </c:pt>
                <c:pt idx="73">
                  <c:v>74.711050692455515</c:v>
                </c:pt>
                <c:pt idx="74">
                  <c:v>72.933021907824639</c:v>
                </c:pt>
                <c:pt idx="75">
                  <c:v>73.152807083376146</c:v>
                </c:pt>
                <c:pt idx="76">
                  <c:v>72.651897953690806</c:v>
                </c:pt>
                <c:pt idx="77">
                  <c:v>74.043963175155497</c:v>
                </c:pt>
                <c:pt idx="78">
                  <c:v>77.304743273433402</c:v>
                </c:pt>
                <c:pt idx="79">
                  <c:v>79.420323270056457</c:v>
                </c:pt>
                <c:pt idx="80">
                  <c:v>73.761538659371126</c:v>
                </c:pt>
                <c:pt idx="81">
                  <c:v>72.845393753279311</c:v>
                </c:pt>
                <c:pt idx="82">
                  <c:v>72.554277079126578</c:v>
                </c:pt>
                <c:pt idx="83">
                  <c:v>72.521168430577134</c:v>
                </c:pt>
                <c:pt idx="84">
                  <c:v>73.516694838804796</c:v>
                </c:pt>
                <c:pt idx="85">
                  <c:v>72.451299695309999</c:v>
                </c:pt>
                <c:pt idx="86">
                  <c:v>72.598253414990864</c:v>
                </c:pt>
                <c:pt idx="87">
                  <c:v>73.186032556645358</c:v>
                </c:pt>
                <c:pt idx="88">
                  <c:v>73.967868061484978</c:v>
                </c:pt>
                <c:pt idx="89">
                  <c:v>74.145754734682882</c:v>
                </c:pt>
                <c:pt idx="90">
                  <c:v>75.965301625659805</c:v>
                </c:pt>
                <c:pt idx="91">
                  <c:v>73.075086213326813</c:v>
                </c:pt>
                <c:pt idx="92">
                  <c:v>72.72519593297244</c:v>
                </c:pt>
                <c:pt idx="93">
                  <c:v>72.806655090417124</c:v>
                </c:pt>
                <c:pt idx="94">
                  <c:v>72.785504421568476</c:v>
                </c:pt>
                <c:pt idx="95">
                  <c:v>76.36799687806743</c:v>
                </c:pt>
                <c:pt idx="96">
                  <c:v>83.989500244681238</c:v>
                </c:pt>
                <c:pt idx="97">
                  <c:v>90.007766110187802</c:v>
                </c:pt>
                <c:pt idx="98">
                  <c:v>99.926312928567285</c:v>
                </c:pt>
                <c:pt idx="99">
                  <c:v>80.448203371890202</c:v>
                </c:pt>
                <c:pt idx="100">
                  <c:v>84.107289496575333</c:v>
                </c:pt>
                <c:pt idx="101">
                  <c:v>81.66604400181987</c:v>
                </c:pt>
                <c:pt idx="102">
                  <c:v>98.865290018743011</c:v>
                </c:pt>
                <c:pt idx="103">
                  <c:v>90.857481301596451</c:v>
                </c:pt>
                <c:pt idx="104">
                  <c:v>130.88717795758379</c:v>
                </c:pt>
                <c:pt idx="105">
                  <c:v>139.92271498892839</c:v>
                </c:pt>
                <c:pt idx="106">
                  <c:v>143.04757863764041</c:v>
                </c:pt>
                <c:pt idx="107">
                  <c:v>103.1893831183414</c:v>
                </c:pt>
                <c:pt idx="108">
                  <c:v>134.24458706225869</c:v>
                </c:pt>
                <c:pt idx="109">
                  <c:v>121.55807701988221</c:v>
                </c:pt>
                <c:pt idx="110">
                  <c:v>122.2997011714984</c:v>
                </c:pt>
                <c:pt idx="111">
                  <c:v>143.1326501849461</c:v>
                </c:pt>
                <c:pt idx="112">
                  <c:v>115.9228504165778</c:v>
                </c:pt>
                <c:pt idx="113">
                  <c:v>102.3067981645536</c:v>
                </c:pt>
                <c:pt idx="114">
                  <c:v>93.562729517993105</c:v>
                </c:pt>
                <c:pt idx="115">
                  <c:v>89.555518836594729</c:v>
                </c:pt>
                <c:pt idx="116">
                  <c:v>105.2441807076785</c:v>
                </c:pt>
                <c:pt idx="117">
                  <c:v>90.54388561392507</c:v>
                </c:pt>
                <c:pt idx="118">
                  <c:v>104.9788310239885</c:v>
                </c:pt>
                <c:pt idx="119">
                  <c:v>119.1252896149449</c:v>
                </c:pt>
                <c:pt idx="120">
                  <c:v>95.902595674951584</c:v>
                </c:pt>
                <c:pt idx="121">
                  <c:v>97.397382726464144</c:v>
                </c:pt>
                <c:pt idx="122">
                  <c:v>128.88760781032951</c:v>
                </c:pt>
                <c:pt idx="123">
                  <c:v>149.95412112210201</c:v>
                </c:pt>
                <c:pt idx="124">
                  <c:v>150.5679187712044</c:v>
                </c:pt>
                <c:pt idx="125">
                  <c:v>137.12016207507159</c:v>
                </c:pt>
                <c:pt idx="126">
                  <c:v>145.47368981229229</c:v>
                </c:pt>
                <c:pt idx="127">
                  <c:v>164.6460109170836</c:v>
                </c:pt>
                <c:pt idx="128">
                  <c:v>129.64478962277991</c:v>
                </c:pt>
                <c:pt idx="129">
                  <c:v>172.94770324713321</c:v>
                </c:pt>
                <c:pt idx="130">
                  <c:v>152.38263824699061</c:v>
                </c:pt>
                <c:pt idx="131">
                  <c:v>177.17330841773509</c:v>
                </c:pt>
                <c:pt idx="132">
                  <c:v>163.84500658894339</c:v>
                </c:pt>
                <c:pt idx="133">
                  <c:v>191.78627204036599</c:v>
                </c:pt>
                <c:pt idx="134">
                  <c:v>201.66101636427231</c:v>
                </c:pt>
                <c:pt idx="135">
                  <c:v>204.04490852959159</c:v>
                </c:pt>
                <c:pt idx="136">
                  <c:v>180.95767049567709</c:v>
                </c:pt>
                <c:pt idx="137">
                  <c:v>192.60028134864069</c:v>
                </c:pt>
                <c:pt idx="138">
                  <c:v>175.67282414220361</c:v>
                </c:pt>
                <c:pt idx="139">
                  <c:v>181.63970253828469</c:v>
                </c:pt>
                <c:pt idx="140">
                  <c:v>174.13105668717401</c:v>
                </c:pt>
                <c:pt idx="141">
                  <c:v>174.85138527538751</c:v>
                </c:pt>
                <c:pt idx="142">
                  <c:v>144.41784207891021</c:v>
                </c:pt>
                <c:pt idx="143">
                  <c:v>174.04209448348729</c:v>
                </c:pt>
                <c:pt idx="144">
                  <c:v>154.07030505655601</c:v>
                </c:pt>
                <c:pt idx="145">
                  <c:v>174.4428745512233</c:v>
                </c:pt>
                <c:pt idx="146">
                  <c:v>143.41321069986441</c:v>
                </c:pt>
                <c:pt idx="147">
                  <c:v>173.3888585998462</c:v>
                </c:pt>
                <c:pt idx="148">
                  <c:v>149.89923923916581</c:v>
                </c:pt>
                <c:pt idx="149">
                  <c:v>173.5757614976674</c:v>
                </c:pt>
                <c:pt idx="150">
                  <c:v>171.70771501797029</c:v>
                </c:pt>
                <c:pt idx="151">
                  <c:v>196.48941418827121</c:v>
                </c:pt>
                <c:pt idx="152">
                  <c:v>186.88758337649861</c:v>
                </c:pt>
                <c:pt idx="153">
                  <c:v>191.08001481876161</c:v>
                </c:pt>
                <c:pt idx="154">
                  <c:v>158.43293405606161</c:v>
                </c:pt>
                <c:pt idx="155">
                  <c:v>175.02867634340001</c:v>
                </c:pt>
                <c:pt idx="156">
                  <c:v>193.59748349675871</c:v>
                </c:pt>
                <c:pt idx="157">
                  <c:v>200.4655996711551</c:v>
                </c:pt>
                <c:pt idx="158">
                  <c:v>198.4859019243666</c:v>
                </c:pt>
                <c:pt idx="159">
                  <c:v>197.43563605348581</c:v>
                </c:pt>
                <c:pt idx="160">
                  <c:v>200.27093872199751</c:v>
                </c:pt>
                <c:pt idx="161">
                  <c:v>199.68213378140351</c:v>
                </c:pt>
                <c:pt idx="162">
                  <c:v>200.67718130391569</c:v>
                </c:pt>
                <c:pt idx="163">
                  <c:v>200.26588343257239</c:v>
                </c:pt>
                <c:pt idx="164">
                  <c:v>199.61277266845161</c:v>
                </c:pt>
                <c:pt idx="165">
                  <c:v>198.58388931964501</c:v>
                </c:pt>
                <c:pt idx="166">
                  <c:v>195.4196085543139</c:v>
                </c:pt>
                <c:pt idx="167">
                  <c:v>183.61931076034671</c:v>
                </c:pt>
                <c:pt idx="168">
                  <c:v>164.33184532555279</c:v>
                </c:pt>
                <c:pt idx="169">
                  <c:v>180.50806021649311</c:v>
                </c:pt>
                <c:pt idx="170">
                  <c:v>193.99649687175611</c:v>
                </c:pt>
                <c:pt idx="171">
                  <c:v>189.80153136931921</c:v>
                </c:pt>
                <c:pt idx="172">
                  <c:v>180.51801584743811</c:v>
                </c:pt>
                <c:pt idx="173">
                  <c:v>169.8534946607632</c:v>
                </c:pt>
                <c:pt idx="174">
                  <c:v>176.857943516446</c:v>
                </c:pt>
                <c:pt idx="175">
                  <c:v>162.62980098357531</c:v>
                </c:pt>
                <c:pt idx="176">
                  <c:v>162.88493704912139</c:v>
                </c:pt>
                <c:pt idx="177">
                  <c:v>173.75956833117431</c:v>
                </c:pt>
                <c:pt idx="178">
                  <c:v>184.25130311010551</c:v>
                </c:pt>
                <c:pt idx="179">
                  <c:v>162.51205178027769</c:v>
                </c:pt>
                <c:pt idx="180">
                  <c:v>171.7048894421321</c:v>
                </c:pt>
                <c:pt idx="181">
                  <c:v>156.12030211495639</c:v>
                </c:pt>
                <c:pt idx="182">
                  <c:v>168.02327948080759</c:v>
                </c:pt>
                <c:pt idx="183">
                  <c:v>165.50930389863359</c:v>
                </c:pt>
                <c:pt idx="184">
                  <c:v>191.79988780303381</c:v>
                </c:pt>
                <c:pt idx="185">
                  <c:v>191.72859052081631</c:v>
                </c:pt>
                <c:pt idx="186">
                  <c:v>193.48334167085699</c:v>
                </c:pt>
                <c:pt idx="187">
                  <c:v>193.013281307836</c:v>
                </c:pt>
                <c:pt idx="188">
                  <c:v>197.6692252055195</c:v>
                </c:pt>
                <c:pt idx="189">
                  <c:v>179.60237527612341</c:v>
                </c:pt>
                <c:pt idx="190">
                  <c:v>188.56045764401301</c:v>
                </c:pt>
                <c:pt idx="191">
                  <c:v>175.89116369393369</c:v>
                </c:pt>
                <c:pt idx="192">
                  <c:v>186.89256015895401</c:v>
                </c:pt>
                <c:pt idx="193">
                  <c:v>167.1696780520474</c:v>
                </c:pt>
                <c:pt idx="194">
                  <c:v>187.00884216672961</c:v>
                </c:pt>
                <c:pt idx="195">
                  <c:v>169.54316032105109</c:v>
                </c:pt>
                <c:pt idx="196">
                  <c:v>191.7394930678625</c:v>
                </c:pt>
                <c:pt idx="197">
                  <c:v>165.78990219036609</c:v>
                </c:pt>
                <c:pt idx="198">
                  <c:v>165.0622975152171</c:v>
                </c:pt>
                <c:pt idx="199">
                  <c:v>165.674361195969</c:v>
                </c:pt>
                <c:pt idx="200">
                  <c:v>166.473597543663</c:v>
                </c:pt>
                <c:pt idx="201">
                  <c:v>126.92324227085579</c:v>
                </c:pt>
                <c:pt idx="202">
                  <c:v>137.14652500936231</c:v>
                </c:pt>
                <c:pt idx="203">
                  <c:v>140.22114349313901</c:v>
                </c:pt>
                <c:pt idx="204">
                  <c:v>119.8493237478843</c:v>
                </c:pt>
                <c:pt idx="205">
                  <c:v>132.15914375586269</c:v>
                </c:pt>
                <c:pt idx="206">
                  <c:v>143.13314386577349</c:v>
                </c:pt>
                <c:pt idx="207">
                  <c:v>164.46212632815161</c:v>
                </c:pt>
                <c:pt idx="208">
                  <c:v>144.2067640936551</c:v>
                </c:pt>
                <c:pt idx="209">
                  <c:v>126.7878403286193</c:v>
                </c:pt>
                <c:pt idx="210">
                  <c:v>131.16723951528371</c:v>
                </c:pt>
                <c:pt idx="211">
                  <c:v>136.57813503933281</c:v>
                </c:pt>
                <c:pt idx="212">
                  <c:v>167.3963785083632</c:v>
                </c:pt>
                <c:pt idx="213">
                  <c:v>170.69375657999581</c:v>
                </c:pt>
                <c:pt idx="214">
                  <c:v>161.5839077077348</c:v>
                </c:pt>
                <c:pt idx="215">
                  <c:v>137.86577589431221</c:v>
                </c:pt>
                <c:pt idx="216">
                  <c:v>123.0297257174349</c:v>
                </c:pt>
                <c:pt idx="217">
                  <c:v>145.1661999609351</c:v>
                </c:pt>
                <c:pt idx="218">
                  <c:v>121.67270614622269</c:v>
                </c:pt>
                <c:pt idx="219">
                  <c:v>122.36149876307501</c:v>
                </c:pt>
                <c:pt idx="220">
                  <c:v>122.7535636923824</c:v>
                </c:pt>
                <c:pt idx="221">
                  <c:v>149.42481397760849</c:v>
                </c:pt>
                <c:pt idx="222">
                  <c:v>120.70813697045421</c:v>
                </c:pt>
                <c:pt idx="223">
                  <c:v>119.311611597119</c:v>
                </c:pt>
                <c:pt idx="224">
                  <c:v>131.28966643199499</c:v>
                </c:pt>
                <c:pt idx="225">
                  <c:v>138.14346873699401</c:v>
                </c:pt>
                <c:pt idx="226">
                  <c:v>85.3150297902029</c:v>
                </c:pt>
                <c:pt idx="227">
                  <c:v>82.305161711705367</c:v>
                </c:pt>
                <c:pt idx="228">
                  <c:v>96.22502046562883</c:v>
                </c:pt>
                <c:pt idx="229">
                  <c:v>82.164515102173553</c:v>
                </c:pt>
                <c:pt idx="230">
                  <c:v>96.616637581887602</c:v>
                </c:pt>
                <c:pt idx="231">
                  <c:v>82.47937085618598</c:v>
                </c:pt>
                <c:pt idx="232">
                  <c:v>94.609205744611813</c:v>
                </c:pt>
                <c:pt idx="233">
                  <c:v>86.82050995257778</c:v>
                </c:pt>
                <c:pt idx="234">
                  <c:v>83.538211059302498</c:v>
                </c:pt>
                <c:pt idx="235">
                  <c:v>94.430116833425799</c:v>
                </c:pt>
                <c:pt idx="236">
                  <c:v>86.773401596086671</c:v>
                </c:pt>
                <c:pt idx="237">
                  <c:v>123.7526328207578</c:v>
                </c:pt>
                <c:pt idx="238">
                  <c:v>89.515979681489938</c:v>
                </c:pt>
                <c:pt idx="239">
                  <c:v>123.32458838555</c:v>
                </c:pt>
                <c:pt idx="240">
                  <c:v>85.159968451415168</c:v>
                </c:pt>
                <c:pt idx="241">
                  <c:v>91.504922316870847</c:v>
                </c:pt>
                <c:pt idx="242">
                  <c:v>84.310466354761488</c:v>
                </c:pt>
                <c:pt idx="243">
                  <c:v>143.817061811874</c:v>
                </c:pt>
                <c:pt idx="244">
                  <c:v>92.951492052731012</c:v>
                </c:pt>
                <c:pt idx="245">
                  <c:v>114.19564290440481</c:v>
                </c:pt>
                <c:pt idx="246">
                  <c:v>82.095863138679945</c:v>
                </c:pt>
                <c:pt idx="247">
                  <c:v>126.0926782148692</c:v>
                </c:pt>
                <c:pt idx="248">
                  <c:v>87.454984456063414</c:v>
                </c:pt>
                <c:pt idx="249">
                  <c:v>93.293140248289106</c:v>
                </c:pt>
                <c:pt idx="250">
                  <c:v>86.601684313586446</c:v>
                </c:pt>
                <c:pt idx="251">
                  <c:v>84.940776093360796</c:v>
                </c:pt>
                <c:pt idx="252">
                  <c:v>98.037084537624466</c:v>
                </c:pt>
                <c:pt idx="253">
                  <c:v>98.887871658640776</c:v>
                </c:pt>
                <c:pt idx="254">
                  <c:v>83.576895391660642</c:v>
                </c:pt>
                <c:pt idx="255">
                  <c:v>98.206969722291504</c:v>
                </c:pt>
                <c:pt idx="256">
                  <c:v>90.399030952140706</c:v>
                </c:pt>
                <c:pt idx="257">
                  <c:v>86.598615328236335</c:v>
                </c:pt>
                <c:pt idx="258">
                  <c:v>88.650352099328401</c:v>
                </c:pt>
                <c:pt idx="259">
                  <c:v>81.738873346210184</c:v>
                </c:pt>
                <c:pt idx="260">
                  <c:v>81.796371398098046</c:v>
                </c:pt>
                <c:pt idx="261">
                  <c:v>78.68172110704343</c:v>
                </c:pt>
                <c:pt idx="262">
                  <c:v>82.102882712334477</c:v>
                </c:pt>
                <c:pt idx="263">
                  <c:v>78.674475521488887</c:v>
                </c:pt>
                <c:pt idx="264">
                  <c:v>76.764802562994646</c:v>
                </c:pt>
                <c:pt idx="265">
                  <c:v>78.391472557993865</c:v>
                </c:pt>
                <c:pt idx="266">
                  <c:v>73.554565001061306</c:v>
                </c:pt>
                <c:pt idx="267">
                  <c:v>78.324689658941523</c:v>
                </c:pt>
                <c:pt idx="268">
                  <c:v>105.1560419891063</c:v>
                </c:pt>
                <c:pt idx="269">
                  <c:v>78.385980628473746</c:v>
                </c:pt>
                <c:pt idx="270">
                  <c:v>80.489699885983498</c:v>
                </c:pt>
                <c:pt idx="271">
                  <c:v>78.424767501499545</c:v>
                </c:pt>
                <c:pt idx="272">
                  <c:v>130.06308561921639</c:v>
                </c:pt>
                <c:pt idx="273">
                  <c:v>111.1795288509802</c:v>
                </c:pt>
                <c:pt idx="274">
                  <c:v>116.04293139171141</c:v>
                </c:pt>
                <c:pt idx="275">
                  <c:v>91.348600920935823</c:v>
                </c:pt>
                <c:pt idx="276">
                  <c:v>85.497156605576507</c:v>
                </c:pt>
                <c:pt idx="277">
                  <c:v>76.229466381166006</c:v>
                </c:pt>
                <c:pt idx="278">
                  <c:v>78.130518713033993</c:v>
                </c:pt>
                <c:pt idx="279">
                  <c:v>73.099582453383746</c:v>
                </c:pt>
                <c:pt idx="280">
                  <c:v>77.369868029944939</c:v>
                </c:pt>
                <c:pt idx="281">
                  <c:v>73.566778814421667</c:v>
                </c:pt>
                <c:pt idx="282">
                  <c:v>74.752553194775601</c:v>
                </c:pt>
                <c:pt idx="283">
                  <c:v>74.243529698065402</c:v>
                </c:pt>
                <c:pt idx="284">
                  <c:v>82.735664200793707</c:v>
                </c:pt>
                <c:pt idx="285">
                  <c:v>84.730165283555905</c:v>
                </c:pt>
                <c:pt idx="286">
                  <c:v>86.816062971338056</c:v>
                </c:pt>
                <c:pt idx="287">
                  <c:v>74.029211493200165</c:v>
                </c:pt>
                <c:pt idx="288">
                  <c:v>79.775216609586877</c:v>
                </c:pt>
                <c:pt idx="289">
                  <c:v>74.279697006394073</c:v>
                </c:pt>
                <c:pt idx="290">
                  <c:v>89.164508109649375</c:v>
                </c:pt>
                <c:pt idx="291">
                  <c:v>75.596706699475305</c:v>
                </c:pt>
                <c:pt idx="292">
                  <c:v>86.257004999163698</c:v>
                </c:pt>
                <c:pt idx="293">
                  <c:v>86.169389362521144</c:v>
                </c:pt>
                <c:pt idx="294">
                  <c:v>119.57466344011929</c:v>
                </c:pt>
                <c:pt idx="295">
                  <c:v>122.0829196414515</c:v>
                </c:pt>
                <c:pt idx="296">
                  <c:v>126.241783512414</c:v>
                </c:pt>
                <c:pt idx="297">
                  <c:v>120.8017250732758</c:v>
                </c:pt>
                <c:pt idx="298">
                  <c:v>144.34061813452681</c:v>
                </c:pt>
                <c:pt idx="299">
                  <c:v>131.62409699458891</c:v>
                </c:pt>
                <c:pt idx="300">
                  <c:v>140.36811565593311</c:v>
                </c:pt>
                <c:pt idx="301">
                  <c:v>124.064466200756</c:v>
                </c:pt>
                <c:pt idx="302">
                  <c:v>133.29942594519079</c:v>
                </c:pt>
                <c:pt idx="303">
                  <c:v>133.81105616565941</c:v>
                </c:pt>
                <c:pt idx="304">
                  <c:v>140.3753972375753</c:v>
                </c:pt>
                <c:pt idx="305">
                  <c:v>135.00808302419429</c:v>
                </c:pt>
                <c:pt idx="306">
                  <c:v>127.911733524536</c:v>
                </c:pt>
                <c:pt idx="307">
                  <c:v>151.2670064280351</c:v>
                </c:pt>
                <c:pt idx="308">
                  <c:v>136.7294619772222</c:v>
                </c:pt>
                <c:pt idx="309">
                  <c:v>152.51215214963071</c:v>
                </c:pt>
                <c:pt idx="310">
                  <c:v>141.1789667414042</c:v>
                </c:pt>
                <c:pt idx="311">
                  <c:v>150.08256331857231</c:v>
                </c:pt>
                <c:pt idx="312">
                  <c:v>138.35794102741909</c:v>
                </c:pt>
                <c:pt idx="313">
                  <c:v>152.68603392335919</c:v>
                </c:pt>
                <c:pt idx="314">
                  <c:v>117.6810585378995</c:v>
                </c:pt>
                <c:pt idx="315">
                  <c:v>116.51691319838601</c:v>
                </c:pt>
                <c:pt idx="316">
                  <c:v>154.89138667700001</c:v>
                </c:pt>
                <c:pt idx="317">
                  <c:v>129.17848836793939</c:v>
                </c:pt>
                <c:pt idx="318">
                  <c:v>135.97987531838169</c:v>
                </c:pt>
                <c:pt idx="319">
                  <c:v>140.1207204211006</c:v>
                </c:pt>
                <c:pt idx="320">
                  <c:v>142.29739423294191</c:v>
                </c:pt>
                <c:pt idx="321">
                  <c:v>185.4371743413528</c:v>
                </c:pt>
                <c:pt idx="322">
                  <c:v>185.60867040326829</c:v>
                </c:pt>
                <c:pt idx="323">
                  <c:v>184.75197224619359</c:v>
                </c:pt>
                <c:pt idx="324">
                  <c:v>184.71742497019531</c:v>
                </c:pt>
                <c:pt idx="325">
                  <c:v>191.5704823800078</c:v>
                </c:pt>
                <c:pt idx="326">
                  <c:v>163.06350344777999</c:v>
                </c:pt>
                <c:pt idx="327">
                  <c:v>184.81755366102411</c:v>
                </c:pt>
                <c:pt idx="328">
                  <c:v>186.94909206213441</c:v>
                </c:pt>
                <c:pt idx="329">
                  <c:v>185.80470684344971</c:v>
                </c:pt>
                <c:pt idx="330">
                  <c:v>163.42480966823399</c:v>
                </c:pt>
                <c:pt idx="331">
                  <c:v>186.69425311628871</c:v>
                </c:pt>
                <c:pt idx="332">
                  <c:v>194.35012290910231</c:v>
                </c:pt>
                <c:pt idx="333">
                  <c:v>193.3947160077542</c:v>
                </c:pt>
                <c:pt idx="334">
                  <c:v>158.56233270762559</c:v>
                </c:pt>
                <c:pt idx="335">
                  <c:v>187.62253143780421</c:v>
                </c:pt>
                <c:pt idx="336">
                  <c:v>159.331112721143</c:v>
                </c:pt>
                <c:pt idx="337">
                  <c:v>178.58876465660109</c:v>
                </c:pt>
                <c:pt idx="338">
                  <c:v>165.85797869515719</c:v>
                </c:pt>
                <c:pt idx="339">
                  <c:v>185.93182388578771</c:v>
                </c:pt>
                <c:pt idx="340">
                  <c:v>165.55326657146011</c:v>
                </c:pt>
                <c:pt idx="341">
                  <c:v>174.722868669869</c:v>
                </c:pt>
                <c:pt idx="342">
                  <c:v>128.30844272425529</c:v>
                </c:pt>
                <c:pt idx="343">
                  <c:v>140.30805529398111</c:v>
                </c:pt>
                <c:pt idx="344">
                  <c:v>130.73738487154321</c:v>
                </c:pt>
                <c:pt idx="345">
                  <c:v>198.14678281210709</c:v>
                </c:pt>
                <c:pt idx="346">
                  <c:v>207.26013561351621</c:v>
                </c:pt>
                <c:pt idx="347">
                  <c:v>213.68741645483999</c:v>
                </c:pt>
                <c:pt idx="348">
                  <c:v>194.1895076954095</c:v>
                </c:pt>
                <c:pt idx="349">
                  <c:v>204.8572363187443</c:v>
                </c:pt>
                <c:pt idx="350">
                  <c:v>195.05353523045741</c:v>
                </c:pt>
                <c:pt idx="351">
                  <c:v>213.39837196934289</c:v>
                </c:pt>
                <c:pt idx="352">
                  <c:v>201.06678261420541</c:v>
                </c:pt>
                <c:pt idx="353">
                  <c:v>218.5017288628714</c:v>
                </c:pt>
                <c:pt idx="354">
                  <c:v>220.20338943963571</c:v>
                </c:pt>
                <c:pt idx="355">
                  <c:v>219.64585449134219</c:v>
                </c:pt>
                <c:pt idx="356">
                  <c:v>209.32764775471421</c:v>
                </c:pt>
                <c:pt idx="357">
                  <c:v>220.84905622902849</c:v>
                </c:pt>
                <c:pt idx="358">
                  <c:v>225.0144177730194</c:v>
                </c:pt>
                <c:pt idx="359">
                  <c:v>226.5591409749477</c:v>
                </c:pt>
                <c:pt idx="360">
                  <c:v>216.29511894405081</c:v>
                </c:pt>
                <c:pt idx="361">
                  <c:v>214.0566891455322</c:v>
                </c:pt>
                <c:pt idx="362">
                  <c:v>206.73868989141189</c:v>
                </c:pt>
                <c:pt idx="363">
                  <c:v>194.10756144461939</c:v>
                </c:pt>
                <c:pt idx="364">
                  <c:v>183.421771044552</c:v>
                </c:pt>
                <c:pt idx="365">
                  <c:v>193.9162582846152</c:v>
                </c:pt>
                <c:pt idx="366">
                  <c:v>176.59288487480171</c:v>
                </c:pt>
                <c:pt idx="367">
                  <c:v>186.80863551379369</c:v>
                </c:pt>
                <c:pt idx="368">
                  <c:v>185.89142986169901</c:v>
                </c:pt>
                <c:pt idx="369">
                  <c:v>172.21767483597381</c:v>
                </c:pt>
                <c:pt idx="370">
                  <c:v>172.6793030772931</c:v>
                </c:pt>
                <c:pt idx="371">
                  <c:v>184.31684497903441</c:v>
                </c:pt>
                <c:pt idx="372">
                  <c:v>214.550446220525</c:v>
                </c:pt>
                <c:pt idx="373">
                  <c:v>212.0765950350758</c:v>
                </c:pt>
                <c:pt idx="374">
                  <c:v>199.92279703240851</c:v>
                </c:pt>
                <c:pt idx="375">
                  <c:v>203.0607019520636</c:v>
                </c:pt>
                <c:pt idx="376">
                  <c:v>210.53507113392561</c:v>
                </c:pt>
                <c:pt idx="377">
                  <c:v>189.87148375989469</c:v>
                </c:pt>
                <c:pt idx="378">
                  <c:v>217.42716206443501</c:v>
                </c:pt>
                <c:pt idx="379">
                  <c:v>211.49598169626631</c:v>
                </c:pt>
                <c:pt idx="380">
                  <c:v>223.01886383673511</c:v>
                </c:pt>
                <c:pt idx="381">
                  <c:v>214.97579873992231</c:v>
                </c:pt>
                <c:pt idx="382">
                  <c:v>229.59153954929101</c:v>
                </c:pt>
                <c:pt idx="383">
                  <c:v>224.05058535942709</c:v>
                </c:pt>
                <c:pt idx="384">
                  <c:v>220.55726700708249</c:v>
                </c:pt>
                <c:pt idx="385">
                  <c:v>213.49092079295869</c:v>
                </c:pt>
                <c:pt idx="386">
                  <c:v>219.2031370314335</c:v>
                </c:pt>
                <c:pt idx="387">
                  <c:v>198.8438211823148</c:v>
                </c:pt>
                <c:pt idx="388">
                  <c:v>209.3975975031473</c:v>
                </c:pt>
                <c:pt idx="389">
                  <c:v>196.37162140116479</c:v>
                </c:pt>
                <c:pt idx="390">
                  <c:v>192.3807812216356</c:v>
                </c:pt>
                <c:pt idx="391">
                  <c:v>170.06311769114271</c:v>
                </c:pt>
                <c:pt idx="392">
                  <c:v>183.64686841812431</c:v>
                </c:pt>
                <c:pt idx="393">
                  <c:v>170.72035158288969</c:v>
                </c:pt>
                <c:pt idx="394">
                  <c:v>192.01736392940711</c:v>
                </c:pt>
                <c:pt idx="395">
                  <c:v>167.71376256090551</c:v>
                </c:pt>
                <c:pt idx="396">
                  <c:v>173.60583328556231</c:v>
                </c:pt>
                <c:pt idx="397">
                  <c:v>166.00297477519041</c:v>
                </c:pt>
                <c:pt idx="398">
                  <c:v>181.89773957347199</c:v>
                </c:pt>
                <c:pt idx="399">
                  <c:v>168.4322003357602</c:v>
                </c:pt>
              </c:numCache>
            </c:numRef>
          </c:val>
          <c:smooth val="0"/>
          <c:extLst>
            <c:ext xmlns:c16="http://schemas.microsoft.com/office/drawing/2014/chart" uri="{C3380CC4-5D6E-409C-BE32-E72D297353CC}">
              <c16:uniqueId val="{00000001-9BBE-8844-9F5C-DF4DC98B395D}"/>
            </c:ext>
          </c:extLst>
        </c:ser>
        <c:ser>
          <c:idx val="3"/>
          <c:order val="3"/>
          <c:tx>
            <c:strRef>
              <c:f>'Seasonal Graphs'!$E$2</c:f>
              <c:strCache>
                <c:ptCount val="1"/>
                <c:pt idx="0">
                  <c:v>Winter</c:v>
                </c:pt>
              </c:strCache>
            </c:strRef>
          </c:tx>
          <c:spPr>
            <a:ln w="25400">
              <a:solidFill>
                <a:srgbClr val="0000FF"/>
              </a:solidFill>
              <a:prstDash val="solid"/>
            </a:ln>
          </c:spPr>
          <c:marker>
            <c:symbol val="none"/>
          </c:marker>
          <c:cat>
            <c:numRef>
              <c:f>'Seasonal Graphs'!$A$3:$A$402</c:f>
              <c:numCache>
                <c:formatCode>General</c:formatCode>
                <c:ptCount val="400"/>
                <c:pt idx="0">
                  <c:v>0</c:v>
                </c:pt>
                <c:pt idx="1">
                  <c:v>-100</c:v>
                </c:pt>
                <c:pt idx="2">
                  <c:v>-200</c:v>
                </c:pt>
                <c:pt idx="3">
                  <c:v>-300</c:v>
                </c:pt>
                <c:pt idx="4">
                  <c:v>-400</c:v>
                </c:pt>
                <c:pt idx="5">
                  <c:v>-500</c:v>
                </c:pt>
                <c:pt idx="6">
                  <c:v>-600</c:v>
                </c:pt>
                <c:pt idx="7">
                  <c:v>-700</c:v>
                </c:pt>
                <c:pt idx="8">
                  <c:v>-800</c:v>
                </c:pt>
                <c:pt idx="9">
                  <c:v>-900</c:v>
                </c:pt>
                <c:pt idx="10">
                  <c:v>-1000</c:v>
                </c:pt>
                <c:pt idx="11">
                  <c:v>-1100</c:v>
                </c:pt>
                <c:pt idx="12">
                  <c:v>-1200</c:v>
                </c:pt>
                <c:pt idx="13">
                  <c:v>-1300</c:v>
                </c:pt>
                <c:pt idx="14">
                  <c:v>-1400</c:v>
                </c:pt>
                <c:pt idx="15">
                  <c:v>-1500</c:v>
                </c:pt>
                <c:pt idx="16">
                  <c:v>-1600</c:v>
                </c:pt>
                <c:pt idx="17">
                  <c:v>-1700</c:v>
                </c:pt>
                <c:pt idx="18">
                  <c:v>-1800</c:v>
                </c:pt>
                <c:pt idx="19">
                  <c:v>-1900</c:v>
                </c:pt>
                <c:pt idx="20">
                  <c:v>-2000</c:v>
                </c:pt>
                <c:pt idx="21">
                  <c:v>-2100</c:v>
                </c:pt>
                <c:pt idx="22">
                  <c:v>-2200</c:v>
                </c:pt>
                <c:pt idx="23">
                  <c:v>-2300</c:v>
                </c:pt>
                <c:pt idx="24">
                  <c:v>-2400</c:v>
                </c:pt>
                <c:pt idx="25">
                  <c:v>-2500</c:v>
                </c:pt>
                <c:pt idx="26">
                  <c:v>-2600</c:v>
                </c:pt>
                <c:pt idx="27">
                  <c:v>-2700</c:v>
                </c:pt>
                <c:pt idx="28">
                  <c:v>-2800</c:v>
                </c:pt>
                <c:pt idx="29">
                  <c:v>-2900</c:v>
                </c:pt>
                <c:pt idx="30">
                  <c:v>-3000</c:v>
                </c:pt>
                <c:pt idx="31">
                  <c:v>-3100</c:v>
                </c:pt>
                <c:pt idx="32">
                  <c:v>-3200</c:v>
                </c:pt>
                <c:pt idx="33">
                  <c:v>-3300</c:v>
                </c:pt>
                <c:pt idx="34">
                  <c:v>-3400</c:v>
                </c:pt>
                <c:pt idx="35">
                  <c:v>-3500</c:v>
                </c:pt>
                <c:pt idx="36">
                  <c:v>-3600</c:v>
                </c:pt>
                <c:pt idx="37">
                  <c:v>-3700</c:v>
                </c:pt>
                <c:pt idx="38">
                  <c:v>-3800</c:v>
                </c:pt>
                <c:pt idx="39">
                  <c:v>-3900</c:v>
                </c:pt>
                <c:pt idx="40">
                  <c:v>-4000</c:v>
                </c:pt>
                <c:pt idx="41">
                  <c:v>-4100</c:v>
                </c:pt>
                <c:pt idx="42">
                  <c:v>-4200</c:v>
                </c:pt>
                <c:pt idx="43">
                  <c:v>-4300</c:v>
                </c:pt>
                <c:pt idx="44">
                  <c:v>-4400</c:v>
                </c:pt>
                <c:pt idx="45">
                  <c:v>-4500</c:v>
                </c:pt>
                <c:pt idx="46">
                  <c:v>-4600</c:v>
                </c:pt>
                <c:pt idx="47">
                  <c:v>-4700</c:v>
                </c:pt>
                <c:pt idx="48">
                  <c:v>-4800</c:v>
                </c:pt>
                <c:pt idx="49">
                  <c:v>-4900</c:v>
                </c:pt>
                <c:pt idx="50">
                  <c:v>-5000</c:v>
                </c:pt>
                <c:pt idx="51">
                  <c:v>-5100</c:v>
                </c:pt>
                <c:pt idx="52">
                  <c:v>-5200</c:v>
                </c:pt>
                <c:pt idx="53">
                  <c:v>-5300</c:v>
                </c:pt>
                <c:pt idx="54">
                  <c:v>-5400</c:v>
                </c:pt>
                <c:pt idx="55">
                  <c:v>-5500</c:v>
                </c:pt>
                <c:pt idx="56">
                  <c:v>-5600</c:v>
                </c:pt>
                <c:pt idx="57">
                  <c:v>-5700</c:v>
                </c:pt>
                <c:pt idx="58">
                  <c:v>-5800</c:v>
                </c:pt>
                <c:pt idx="59">
                  <c:v>-5900</c:v>
                </c:pt>
                <c:pt idx="60">
                  <c:v>-6000</c:v>
                </c:pt>
                <c:pt idx="61">
                  <c:v>-6100</c:v>
                </c:pt>
                <c:pt idx="62">
                  <c:v>-6200</c:v>
                </c:pt>
                <c:pt idx="63">
                  <c:v>-6300</c:v>
                </c:pt>
                <c:pt idx="64">
                  <c:v>-6400</c:v>
                </c:pt>
                <c:pt idx="65">
                  <c:v>-6500</c:v>
                </c:pt>
                <c:pt idx="66">
                  <c:v>-6600</c:v>
                </c:pt>
                <c:pt idx="67">
                  <c:v>-6700</c:v>
                </c:pt>
                <c:pt idx="68">
                  <c:v>-6800</c:v>
                </c:pt>
                <c:pt idx="69">
                  <c:v>-6900</c:v>
                </c:pt>
                <c:pt idx="70">
                  <c:v>-7000</c:v>
                </c:pt>
                <c:pt idx="71">
                  <c:v>-7100</c:v>
                </c:pt>
                <c:pt idx="72">
                  <c:v>-7200</c:v>
                </c:pt>
                <c:pt idx="73">
                  <c:v>-7300</c:v>
                </c:pt>
                <c:pt idx="74">
                  <c:v>-7400</c:v>
                </c:pt>
                <c:pt idx="75">
                  <c:v>-7500</c:v>
                </c:pt>
                <c:pt idx="76">
                  <c:v>-7600</c:v>
                </c:pt>
                <c:pt idx="77">
                  <c:v>-7700</c:v>
                </c:pt>
                <c:pt idx="78">
                  <c:v>-7800</c:v>
                </c:pt>
                <c:pt idx="79">
                  <c:v>-7900</c:v>
                </c:pt>
                <c:pt idx="80">
                  <c:v>-8000</c:v>
                </c:pt>
                <c:pt idx="81">
                  <c:v>-8100</c:v>
                </c:pt>
                <c:pt idx="82">
                  <c:v>-8200</c:v>
                </c:pt>
                <c:pt idx="83">
                  <c:v>-8300</c:v>
                </c:pt>
                <c:pt idx="84">
                  <c:v>-8400</c:v>
                </c:pt>
                <c:pt idx="85">
                  <c:v>-8500</c:v>
                </c:pt>
                <c:pt idx="86">
                  <c:v>-8600</c:v>
                </c:pt>
                <c:pt idx="87">
                  <c:v>-8700</c:v>
                </c:pt>
                <c:pt idx="88">
                  <c:v>-8800</c:v>
                </c:pt>
                <c:pt idx="89">
                  <c:v>-8900</c:v>
                </c:pt>
                <c:pt idx="90">
                  <c:v>-9000</c:v>
                </c:pt>
                <c:pt idx="91">
                  <c:v>-9100</c:v>
                </c:pt>
                <c:pt idx="92">
                  <c:v>-9200</c:v>
                </c:pt>
                <c:pt idx="93">
                  <c:v>-9300</c:v>
                </c:pt>
                <c:pt idx="94">
                  <c:v>-9400</c:v>
                </c:pt>
                <c:pt idx="95">
                  <c:v>-9500</c:v>
                </c:pt>
                <c:pt idx="96">
                  <c:v>-9600</c:v>
                </c:pt>
                <c:pt idx="97">
                  <c:v>-9700</c:v>
                </c:pt>
                <c:pt idx="98">
                  <c:v>-9800</c:v>
                </c:pt>
                <c:pt idx="99">
                  <c:v>-9900</c:v>
                </c:pt>
                <c:pt idx="100">
                  <c:v>-10000</c:v>
                </c:pt>
                <c:pt idx="101">
                  <c:v>-10100</c:v>
                </c:pt>
                <c:pt idx="102">
                  <c:v>-10200</c:v>
                </c:pt>
                <c:pt idx="103">
                  <c:v>-10300</c:v>
                </c:pt>
                <c:pt idx="104">
                  <c:v>-10400</c:v>
                </c:pt>
                <c:pt idx="105">
                  <c:v>-10500</c:v>
                </c:pt>
                <c:pt idx="106">
                  <c:v>-10600</c:v>
                </c:pt>
                <c:pt idx="107">
                  <c:v>-10700</c:v>
                </c:pt>
                <c:pt idx="108">
                  <c:v>-10800</c:v>
                </c:pt>
                <c:pt idx="109">
                  <c:v>-10900</c:v>
                </c:pt>
                <c:pt idx="110">
                  <c:v>-11000</c:v>
                </c:pt>
                <c:pt idx="111">
                  <c:v>-11100</c:v>
                </c:pt>
                <c:pt idx="112">
                  <c:v>-11200</c:v>
                </c:pt>
                <c:pt idx="113">
                  <c:v>-11300</c:v>
                </c:pt>
                <c:pt idx="114">
                  <c:v>-11400</c:v>
                </c:pt>
                <c:pt idx="115">
                  <c:v>-11500</c:v>
                </c:pt>
                <c:pt idx="116">
                  <c:v>-11600</c:v>
                </c:pt>
                <c:pt idx="117">
                  <c:v>-11700</c:v>
                </c:pt>
                <c:pt idx="118">
                  <c:v>-11800</c:v>
                </c:pt>
                <c:pt idx="119">
                  <c:v>-11900</c:v>
                </c:pt>
                <c:pt idx="120">
                  <c:v>-12000</c:v>
                </c:pt>
                <c:pt idx="121">
                  <c:v>-12100</c:v>
                </c:pt>
                <c:pt idx="122">
                  <c:v>-12200</c:v>
                </c:pt>
                <c:pt idx="123">
                  <c:v>-12300</c:v>
                </c:pt>
                <c:pt idx="124">
                  <c:v>-12400</c:v>
                </c:pt>
                <c:pt idx="125">
                  <c:v>-12500</c:v>
                </c:pt>
                <c:pt idx="126">
                  <c:v>-12600</c:v>
                </c:pt>
                <c:pt idx="127">
                  <c:v>-12700</c:v>
                </c:pt>
                <c:pt idx="128">
                  <c:v>-12800</c:v>
                </c:pt>
                <c:pt idx="129">
                  <c:v>-12900</c:v>
                </c:pt>
                <c:pt idx="130">
                  <c:v>-13000</c:v>
                </c:pt>
                <c:pt idx="131">
                  <c:v>-13100</c:v>
                </c:pt>
                <c:pt idx="132">
                  <c:v>-13200</c:v>
                </c:pt>
                <c:pt idx="133">
                  <c:v>-13300</c:v>
                </c:pt>
                <c:pt idx="134">
                  <c:v>-13400</c:v>
                </c:pt>
                <c:pt idx="135">
                  <c:v>-13500</c:v>
                </c:pt>
                <c:pt idx="136">
                  <c:v>-13600</c:v>
                </c:pt>
                <c:pt idx="137">
                  <c:v>-13700</c:v>
                </c:pt>
                <c:pt idx="138">
                  <c:v>-13800</c:v>
                </c:pt>
                <c:pt idx="139">
                  <c:v>-13900</c:v>
                </c:pt>
                <c:pt idx="140">
                  <c:v>-14000</c:v>
                </c:pt>
                <c:pt idx="141">
                  <c:v>-14100</c:v>
                </c:pt>
                <c:pt idx="142">
                  <c:v>-14200</c:v>
                </c:pt>
                <c:pt idx="143">
                  <c:v>-14300</c:v>
                </c:pt>
                <c:pt idx="144">
                  <c:v>-14400</c:v>
                </c:pt>
                <c:pt idx="145">
                  <c:v>-14500</c:v>
                </c:pt>
                <c:pt idx="146">
                  <c:v>-14600</c:v>
                </c:pt>
                <c:pt idx="147">
                  <c:v>-14700</c:v>
                </c:pt>
                <c:pt idx="148">
                  <c:v>-14800</c:v>
                </c:pt>
                <c:pt idx="149">
                  <c:v>-14900</c:v>
                </c:pt>
                <c:pt idx="150">
                  <c:v>-15000</c:v>
                </c:pt>
                <c:pt idx="151">
                  <c:v>-15100</c:v>
                </c:pt>
                <c:pt idx="152">
                  <c:v>-15200</c:v>
                </c:pt>
                <c:pt idx="153">
                  <c:v>-15300</c:v>
                </c:pt>
                <c:pt idx="154">
                  <c:v>-15400</c:v>
                </c:pt>
                <c:pt idx="155">
                  <c:v>-15500</c:v>
                </c:pt>
                <c:pt idx="156">
                  <c:v>-15600</c:v>
                </c:pt>
                <c:pt idx="157">
                  <c:v>-15700</c:v>
                </c:pt>
                <c:pt idx="158">
                  <c:v>-15800</c:v>
                </c:pt>
                <c:pt idx="159">
                  <c:v>-15900</c:v>
                </c:pt>
                <c:pt idx="160">
                  <c:v>-16000</c:v>
                </c:pt>
                <c:pt idx="161">
                  <c:v>-16100</c:v>
                </c:pt>
                <c:pt idx="162">
                  <c:v>-16200</c:v>
                </c:pt>
                <c:pt idx="163">
                  <c:v>-16300</c:v>
                </c:pt>
                <c:pt idx="164">
                  <c:v>-16400</c:v>
                </c:pt>
                <c:pt idx="165">
                  <c:v>-16500</c:v>
                </c:pt>
                <c:pt idx="166">
                  <c:v>-16600</c:v>
                </c:pt>
                <c:pt idx="167">
                  <c:v>-16700</c:v>
                </c:pt>
                <c:pt idx="168">
                  <c:v>-16800</c:v>
                </c:pt>
                <c:pt idx="169">
                  <c:v>-16900</c:v>
                </c:pt>
                <c:pt idx="170">
                  <c:v>-17000</c:v>
                </c:pt>
                <c:pt idx="171">
                  <c:v>-17100</c:v>
                </c:pt>
                <c:pt idx="172">
                  <c:v>-17200</c:v>
                </c:pt>
                <c:pt idx="173">
                  <c:v>-17300</c:v>
                </c:pt>
                <c:pt idx="174">
                  <c:v>-17400</c:v>
                </c:pt>
                <c:pt idx="175">
                  <c:v>-17500</c:v>
                </c:pt>
                <c:pt idx="176">
                  <c:v>-17600</c:v>
                </c:pt>
                <c:pt idx="177">
                  <c:v>-17700</c:v>
                </c:pt>
                <c:pt idx="178">
                  <c:v>-17800</c:v>
                </c:pt>
                <c:pt idx="179">
                  <c:v>-17900</c:v>
                </c:pt>
                <c:pt idx="180">
                  <c:v>-18000</c:v>
                </c:pt>
                <c:pt idx="181">
                  <c:v>-18100</c:v>
                </c:pt>
                <c:pt idx="182">
                  <c:v>-18200</c:v>
                </c:pt>
                <c:pt idx="183">
                  <c:v>-18300</c:v>
                </c:pt>
                <c:pt idx="184">
                  <c:v>-18400</c:v>
                </c:pt>
                <c:pt idx="185">
                  <c:v>-18500</c:v>
                </c:pt>
                <c:pt idx="186">
                  <c:v>-18600</c:v>
                </c:pt>
                <c:pt idx="187">
                  <c:v>-18700</c:v>
                </c:pt>
                <c:pt idx="188">
                  <c:v>-18800</c:v>
                </c:pt>
                <c:pt idx="189">
                  <c:v>-18900</c:v>
                </c:pt>
                <c:pt idx="190">
                  <c:v>-19000</c:v>
                </c:pt>
                <c:pt idx="191">
                  <c:v>-19100</c:v>
                </c:pt>
                <c:pt idx="192">
                  <c:v>-19200</c:v>
                </c:pt>
                <c:pt idx="193">
                  <c:v>-19300</c:v>
                </c:pt>
                <c:pt idx="194">
                  <c:v>-19400</c:v>
                </c:pt>
                <c:pt idx="195">
                  <c:v>-19500</c:v>
                </c:pt>
                <c:pt idx="196">
                  <c:v>-19600</c:v>
                </c:pt>
                <c:pt idx="197">
                  <c:v>-19700</c:v>
                </c:pt>
                <c:pt idx="198">
                  <c:v>-19800</c:v>
                </c:pt>
                <c:pt idx="199">
                  <c:v>-19900</c:v>
                </c:pt>
                <c:pt idx="200">
                  <c:v>-20000</c:v>
                </c:pt>
                <c:pt idx="201">
                  <c:v>-20100</c:v>
                </c:pt>
                <c:pt idx="202">
                  <c:v>-20200</c:v>
                </c:pt>
                <c:pt idx="203">
                  <c:v>-20300</c:v>
                </c:pt>
                <c:pt idx="204">
                  <c:v>-20400</c:v>
                </c:pt>
                <c:pt idx="205">
                  <c:v>-20500</c:v>
                </c:pt>
                <c:pt idx="206">
                  <c:v>-20600</c:v>
                </c:pt>
                <c:pt idx="207">
                  <c:v>-20700</c:v>
                </c:pt>
                <c:pt idx="208">
                  <c:v>-20800</c:v>
                </c:pt>
                <c:pt idx="209">
                  <c:v>-20900</c:v>
                </c:pt>
                <c:pt idx="210">
                  <c:v>-21000</c:v>
                </c:pt>
                <c:pt idx="211">
                  <c:v>-21100</c:v>
                </c:pt>
                <c:pt idx="212">
                  <c:v>-21200</c:v>
                </c:pt>
                <c:pt idx="213">
                  <c:v>-21300</c:v>
                </c:pt>
                <c:pt idx="214">
                  <c:v>-21400</c:v>
                </c:pt>
                <c:pt idx="215">
                  <c:v>-21500</c:v>
                </c:pt>
                <c:pt idx="216">
                  <c:v>-21600</c:v>
                </c:pt>
                <c:pt idx="217">
                  <c:v>-21700</c:v>
                </c:pt>
                <c:pt idx="218">
                  <c:v>-21800</c:v>
                </c:pt>
                <c:pt idx="219">
                  <c:v>-21900</c:v>
                </c:pt>
                <c:pt idx="220">
                  <c:v>-22000</c:v>
                </c:pt>
                <c:pt idx="221">
                  <c:v>-22100</c:v>
                </c:pt>
                <c:pt idx="222">
                  <c:v>-22200</c:v>
                </c:pt>
                <c:pt idx="223">
                  <c:v>-22300</c:v>
                </c:pt>
                <c:pt idx="224">
                  <c:v>-22400</c:v>
                </c:pt>
                <c:pt idx="225">
                  <c:v>-22500</c:v>
                </c:pt>
                <c:pt idx="226">
                  <c:v>-22600</c:v>
                </c:pt>
                <c:pt idx="227">
                  <c:v>-22700</c:v>
                </c:pt>
                <c:pt idx="228">
                  <c:v>-22800</c:v>
                </c:pt>
                <c:pt idx="229">
                  <c:v>-22900</c:v>
                </c:pt>
                <c:pt idx="230">
                  <c:v>-23000</c:v>
                </c:pt>
                <c:pt idx="231">
                  <c:v>-23100</c:v>
                </c:pt>
                <c:pt idx="232">
                  <c:v>-23200</c:v>
                </c:pt>
                <c:pt idx="233">
                  <c:v>-23300</c:v>
                </c:pt>
                <c:pt idx="234">
                  <c:v>-23400</c:v>
                </c:pt>
                <c:pt idx="235">
                  <c:v>-23500</c:v>
                </c:pt>
                <c:pt idx="236">
                  <c:v>-23600</c:v>
                </c:pt>
                <c:pt idx="237">
                  <c:v>-23700</c:v>
                </c:pt>
                <c:pt idx="238">
                  <c:v>-23800</c:v>
                </c:pt>
                <c:pt idx="239">
                  <c:v>-23900</c:v>
                </c:pt>
                <c:pt idx="240">
                  <c:v>-24000</c:v>
                </c:pt>
                <c:pt idx="241">
                  <c:v>-24100</c:v>
                </c:pt>
                <c:pt idx="242">
                  <c:v>-24200</c:v>
                </c:pt>
                <c:pt idx="243">
                  <c:v>-24300</c:v>
                </c:pt>
                <c:pt idx="244">
                  <c:v>-24400</c:v>
                </c:pt>
                <c:pt idx="245">
                  <c:v>-24500</c:v>
                </c:pt>
                <c:pt idx="246">
                  <c:v>-24600</c:v>
                </c:pt>
                <c:pt idx="247">
                  <c:v>-24700</c:v>
                </c:pt>
                <c:pt idx="248">
                  <c:v>-24800</c:v>
                </c:pt>
                <c:pt idx="249">
                  <c:v>-24900</c:v>
                </c:pt>
                <c:pt idx="250">
                  <c:v>-25000</c:v>
                </c:pt>
                <c:pt idx="251">
                  <c:v>-25100</c:v>
                </c:pt>
                <c:pt idx="252">
                  <c:v>-25200</c:v>
                </c:pt>
                <c:pt idx="253">
                  <c:v>-25300</c:v>
                </c:pt>
                <c:pt idx="254">
                  <c:v>-25400</c:v>
                </c:pt>
                <c:pt idx="255">
                  <c:v>-25500</c:v>
                </c:pt>
                <c:pt idx="256">
                  <c:v>-25600</c:v>
                </c:pt>
                <c:pt idx="257">
                  <c:v>-25700</c:v>
                </c:pt>
                <c:pt idx="258">
                  <c:v>-25800</c:v>
                </c:pt>
                <c:pt idx="259">
                  <c:v>-25900</c:v>
                </c:pt>
                <c:pt idx="260">
                  <c:v>-26000</c:v>
                </c:pt>
                <c:pt idx="261">
                  <c:v>-26100</c:v>
                </c:pt>
                <c:pt idx="262">
                  <c:v>-26200</c:v>
                </c:pt>
                <c:pt idx="263">
                  <c:v>-26300</c:v>
                </c:pt>
                <c:pt idx="264">
                  <c:v>-26400</c:v>
                </c:pt>
                <c:pt idx="265">
                  <c:v>-26500</c:v>
                </c:pt>
                <c:pt idx="266">
                  <c:v>-26600</c:v>
                </c:pt>
                <c:pt idx="267">
                  <c:v>-26700</c:v>
                </c:pt>
                <c:pt idx="268">
                  <c:v>-26800</c:v>
                </c:pt>
                <c:pt idx="269">
                  <c:v>-26900</c:v>
                </c:pt>
                <c:pt idx="270">
                  <c:v>-27000</c:v>
                </c:pt>
                <c:pt idx="271">
                  <c:v>-27100</c:v>
                </c:pt>
                <c:pt idx="272">
                  <c:v>-27200</c:v>
                </c:pt>
                <c:pt idx="273">
                  <c:v>-27300</c:v>
                </c:pt>
                <c:pt idx="274">
                  <c:v>-27400</c:v>
                </c:pt>
                <c:pt idx="275">
                  <c:v>-27500</c:v>
                </c:pt>
                <c:pt idx="276">
                  <c:v>-27600</c:v>
                </c:pt>
                <c:pt idx="277">
                  <c:v>-27700</c:v>
                </c:pt>
                <c:pt idx="278">
                  <c:v>-27800</c:v>
                </c:pt>
                <c:pt idx="279">
                  <c:v>-27900</c:v>
                </c:pt>
                <c:pt idx="280">
                  <c:v>-28000</c:v>
                </c:pt>
                <c:pt idx="281">
                  <c:v>-28100</c:v>
                </c:pt>
                <c:pt idx="282">
                  <c:v>-28200</c:v>
                </c:pt>
                <c:pt idx="283">
                  <c:v>-28300</c:v>
                </c:pt>
                <c:pt idx="284">
                  <c:v>-28400</c:v>
                </c:pt>
                <c:pt idx="285">
                  <c:v>-28500</c:v>
                </c:pt>
                <c:pt idx="286">
                  <c:v>-28600</c:v>
                </c:pt>
                <c:pt idx="287">
                  <c:v>-28700</c:v>
                </c:pt>
                <c:pt idx="288">
                  <c:v>-28800</c:v>
                </c:pt>
                <c:pt idx="289">
                  <c:v>-28900</c:v>
                </c:pt>
                <c:pt idx="290">
                  <c:v>-29000</c:v>
                </c:pt>
                <c:pt idx="291">
                  <c:v>-29100</c:v>
                </c:pt>
                <c:pt idx="292">
                  <c:v>-29200</c:v>
                </c:pt>
                <c:pt idx="293">
                  <c:v>-29300</c:v>
                </c:pt>
                <c:pt idx="294">
                  <c:v>-29400</c:v>
                </c:pt>
                <c:pt idx="295">
                  <c:v>-29500</c:v>
                </c:pt>
                <c:pt idx="296">
                  <c:v>-29600</c:v>
                </c:pt>
                <c:pt idx="297">
                  <c:v>-29700</c:v>
                </c:pt>
                <c:pt idx="298">
                  <c:v>-29800</c:v>
                </c:pt>
                <c:pt idx="299">
                  <c:v>-29900</c:v>
                </c:pt>
                <c:pt idx="300">
                  <c:v>-30000</c:v>
                </c:pt>
                <c:pt idx="301">
                  <c:v>-30100</c:v>
                </c:pt>
                <c:pt idx="302">
                  <c:v>-30200</c:v>
                </c:pt>
                <c:pt idx="303">
                  <c:v>-30300</c:v>
                </c:pt>
                <c:pt idx="304">
                  <c:v>-30400</c:v>
                </c:pt>
                <c:pt idx="305">
                  <c:v>-30500</c:v>
                </c:pt>
                <c:pt idx="306">
                  <c:v>-30600</c:v>
                </c:pt>
                <c:pt idx="307">
                  <c:v>-30700</c:v>
                </c:pt>
                <c:pt idx="308">
                  <c:v>-30800</c:v>
                </c:pt>
                <c:pt idx="309">
                  <c:v>-30900</c:v>
                </c:pt>
                <c:pt idx="310">
                  <c:v>-31000</c:v>
                </c:pt>
                <c:pt idx="311">
                  <c:v>-31100</c:v>
                </c:pt>
                <c:pt idx="312">
                  <c:v>-31200</c:v>
                </c:pt>
                <c:pt idx="313">
                  <c:v>-31300</c:v>
                </c:pt>
                <c:pt idx="314">
                  <c:v>-31400</c:v>
                </c:pt>
                <c:pt idx="315">
                  <c:v>-31500</c:v>
                </c:pt>
                <c:pt idx="316">
                  <c:v>-31600</c:v>
                </c:pt>
                <c:pt idx="317">
                  <c:v>-31700</c:v>
                </c:pt>
                <c:pt idx="318">
                  <c:v>-31800</c:v>
                </c:pt>
                <c:pt idx="319">
                  <c:v>-31900</c:v>
                </c:pt>
                <c:pt idx="320">
                  <c:v>-32000</c:v>
                </c:pt>
                <c:pt idx="321">
                  <c:v>-32100</c:v>
                </c:pt>
                <c:pt idx="322">
                  <c:v>-32200</c:v>
                </c:pt>
                <c:pt idx="323">
                  <c:v>-32300</c:v>
                </c:pt>
                <c:pt idx="324">
                  <c:v>-32400</c:v>
                </c:pt>
                <c:pt idx="325">
                  <c:v>-32500</c:v>
                </c:pt>
                <c:pt idx="326">
                  <c:v>-32600</c:v>
                </c:pt>
                <c:pt idx="327">
                  <c:v>-32700</c:v>
                </c:pt>
                <c:pt idx="328">
                  <c:v>-32800</c:v>
                </c:pt>
                <c:pt idx="329">
                  <c:v>-32900</c:v>
                </c:pt>
                <c:pt idx="330">
                  <c:v>-33000</c:v>
                </c:pt>
                <c:pt idx="331">
                  <c:v>-33100</c:v>
                </c:pt>
                <c:pt idx="332">
                  <c:v>-33200</c:v>
                </c:pt>
                <c:pt idx="333">
                  <c:v>-33300</c:v>
                </c:pt>
                <c:pt idx="334">
                  <c:v>-33400</c:v>
                </c:pt>
                <c:pt idx="335">
                  <c:v>-33500</c:v>
                </c:pt>
                <c:pt idx="336">
                  <c:v>-33600</c:v>
                </c:pt>
                <c:pt idx="337">
                  <c:v>-33700</c:v>
                </c:pt>
                <c:pt idx="338">
                  <c:v>-33800</c:v>
                </c:pt>
                <c:pt idx="339">
                  <c:v>-33900</c:v>
                </c:pt>
                <c:pt idx="340">
                  <c:v>-34000</c:v>
                </c:pt>
                <c:pt idx="341">
                  <c:v>-34100</c:v>
                </c:pt>
                <c:pt idx="342">
                  <c:v>-34200</c:v>
                </c:pt>
                <c:pt idx="343">
                  <c:v>-34300</c:v>
                </c:pt>
                <c:pt idx="344">
                  <c:v>-34400</c:v>
                </c:pt>
                <c:pt idx="345">
                  <c:v>-34500</c:v>
                </c:pt>
                <c:pt idx="346">
                  <c:v>-34600</c:v>
                </c:pt>
                <c:pt idx="347">
                  <c:v>-34700</c:v>
                </c:pt>
                <c:pt idx="348">
                  <c:v>-34800</c:v>
                </c:pt>
                <c:pt idx="349">
                  <c:v>-34900</c:v>
                </c:pt>
                <c:pt idx="350">
                  <c:v>-35000</c:v>
                </c:pt>
                <c:pt idx="351">
                  <c:v>-35100</c:v>
                </c:pt>
                <c:pt idx="352">
                  <c:v>-35200</c:v>
                </c:pt>
                <c:pt idx="353">
                  <c:v>-35300</c:v>
                </c:pt>
                <c:pt idx="354">
                  <c:v>-35400</c:v>
                </c:pt>
                <c:pt idx="355">
                  <c:v>-35500</c:v>
                </c:pt>
                <c:pt idx="356">
                  <c:v>-35600</c:v>
                </c:pt>
                <c:pt idx="357">
                  <c:v>-35700</c:v>
                </c:pt>
                <c:pt idx="358">
                  <c:v>-35800</c:v>
                </c:pt>
                <c:pt idx="359">
                  <c:v>-35900</c:v>
                </c:pt>
                <c:pt idx="360">
                  <c:v>-36000</c:v>
                </c:pt>
                <c:pt idx="361">
                  <c:v>-36100</c:v>
                </c:pt>
                <c:pt idx="362">
                  <c:v>-36200</c:v>
                </c:pt>
                <c:pt idx="363">
                  <c:v>-36300</c:v>
                </c:pt>
                <c:pt idx="364">
                  <c:v>-36400</c:v>
                </c:pt>
                <c:pt idx="365">
                  <c:v>-36500</c:v>
                </c:pt>
                <c:pt idx="366">
                  <c:v>-36600</c:v>
                </c:pt>
                <c:pt idx="367">
                  <c:v>-36700</c:v>
                </c:pt>
                <c:pt idx="368">
                  <c:v>-36800</c:v>
                </c:pt>
                <c:pt idx="369">
                  <c:v>-36900</c:v>
                </c:pt>
                <c:pt idx="370">
                  <c:v>-37000</c:v>
                </c:pt>
                <c:pt idx="371">
                  <c:v>-37100</c:v>
                </c:pt>
                <c:pt idx="372">
                  <c:v>-37200</c:v>
                </c:pt>
                <c:pt idx="373">
                  <c:v>-37300</c:v>
                </c:pt>
                <c:pt idx="374">
                  <c:v>-37400</c:v>
                </c:pt>
                <c:pt idx="375">
                  <c:v>-37500</c:v>
                </c:pt>
                <c:pt idx="376">
                  <c:v>-37600</c:v>
                </c:pt>
                <c:pt idx="377">
                  <c:v>-37700</c:v>
                </c:pt>
                <c:pt idx="378">
                  <c:v>-37800</c:v>
                </c:pt>
                <c:pt idx="379">
                  <c:v>-37900</c:v>
                </c:pt>
                <c:pt idx="380">
                  <c:v>-38000</c:v>
                </c:pt>
                <c:pt idx="381">
                  <c:v>-38100</c:v>
                </c:pt>
                <c:pt idx="382">
                  <c:v>-38200</c:v>
                </c:pt>
                <c:pt idx="383">
                  <c:v>-38300</c:v>
                </c:pt>
                <c:pt idx="384">
                  <c:v>-38400</c:v>
                </c:pt>
                <c:pt idx="385">
                  <c:v>-38500</c:v>
                </c:pt>
                <c:pt idx="386">
                  <c:v>-38600</c:v>
                </c:pt>
                <c:pt idx="387">
                  <c:v>-38700</c:v>
                </c:pt>
                <c:pt idx="388">
                  <c:v>-38800</c:v>
                </c:pt>
                <c:pt idx="389">
                  <c:v>-38900</c:v>
                </c:pt>
                <c:pt idx="390">
                  <c:v>-39000</c:v>
                </c:pt>
                <c:pt idx="391">
                  <c:v>-39100</c:v>
                </c:pt>
                <c:pt idx="392">
                  <c:v>-39200</c:v>
                </c:pt>
                <c:pt idx="393">
                  <c:v>-39300</c:v>
                </c:pt>
                <c:pt idx="394">
                  <c:v>-39400</c:v>
                </c:pt>
                <c:pt idx="395">
                  <c:v>-39500</c:v>
                </c:pt>
                <c:pt idx="396">
                  <c:v>-39600</c:v>
                </c:pt>
                <c:pt idx="397">
                  <c:v>-39700</c:v>
                </c:pt>
                <c:pt idx="398">
                  <c:v>-39800</c:v>
                </c:pt>
                <c:pt idx="399">
                  <c:v>-39900</c:v>
                </c:pt>
              </c:numCache>
            </c:numRef>
          </c:cat>
          <c:val>
            <c:numRef>
              <c:f>'Seasonal Graphs'!$E$3:$E$402</c:f>
              <c:numCache>
                <c:formatCode>0.00</c:formatCode>
                <c:ptCount val="400"/>
                <c:pt idx="0">
                  <c:v>187.97290817253139</c:v>
                </c:pt>
                <c:pt idx="1">
                  <c:v>187.79993905343599</c:v>
                </c:pt>
                <c:pt idx="2">
                  <c:v>172.47340098587199</c:v>
                </c:pt>
                <c:pt idx="3">
                  <c:v>187.53713176588769</c:v>
                </c:pt>
                <c:pt idx="4">
                  <c:v>182.46242720179731</c:v>
                </c:pt>
                <c:pt idx="5">
                  <c:v>178.50760744065411</c:v>
                </c:pt>
                <c:pt idx="6">
                  <c:v>176.4159335546353</c:v>
                </c:pt>
                <c:pt idx="7">
                  <c:v>173.6345030407501</c:v>
                </c:pt>
                <c:pt idx="8">
                  <c:v>173.90404181379779</c:v>
                </c:pt>
                <c:pt idx="9">
                  <c:v>176.79683529712531</c:v>
                </c:pt>
                <c:pt idx="10">
                  <c:v>181.05367708682519</c:v>
                </c:pt>
                <c:pt idx="11">
                  <c:v>178.12322987963739</c:v>
                </c:pt>
                <c:pt idx="12">
                  <c:v>176.25806723993239</c:v>
                </c:pt>
                <c:pt idx="13">
                  <c:v>175.21827577735269</c:v>
                </c:pt>
                <c:pt idx="14">
                  <c:v>175.40237195335749</c:v>
                </c:pt>
                <c:pt idx="15">
                  <c:v>177.8718592791034</c:v>
                </c:pt>
                <c:pt idx="16">
                  <c:v>180.55781204303159</c:v>
                </c:pt>
                <c:pt idx="17">
                  <c:v>186.03228411810369</c:v>
                </c:pt>
                <c:pt idx="18">
                  <c:v>182.12644373080289</c:v>
                </c:pt>
                <c:pt idx="19">
                  <c:v>178.7203968427003</c:v>
                </c:pt>
                <c:pt idx="20">
                  <c:v>185.55528707888121</c:v>
                </c:pt>
                <c:pt idx="21">
                  <c:v>182.663876309226</c:v>
                </c:pt>
                <c:pt idx="22">
                  <c:v>180.3898508729693</c:v>
                </c:pt>
                <c:pt idx="23">
                  <c:v>178.45690000423599</c:v>
                </c:pt>
                <c:pt idx="24">
                  <c:v>180.63855224213171</c:v>
                </c:pt>
                <c:pt idx="25">
                  <c:v>183.91989571914471</c:v>
                </c:pt>
                <c:pt idx="26">
                  <c:v>185.28507698332561</c:v>
                </c:pt>
                <c:pt idx="27">
                  <c:v>183.79243997679859</c:v>
                </c:pt>
                <c:pt idx="28">
                  <c:v>183.69338731354</c:v>
                </c:pt>
                <c:pt idx="29">
                  <c:v>182.36036989151069</c:v>
                </c:pt>
                <c:pt idx="30">
                  <c:v>184.80774995717999</c:v>
                </c:pt>
                <c:pt idx="31">
                  <c:v>186.83876402589701</c:v>
                </c:pt>
                <c:pt idx="32">
                  <c:v>185.15699602702901</c:v>
                </c:pt>
                <c:pt idx="33">
                  <c:v>186.63286642733851</c:v>
                </c:pt>
                <c:pt idx="34">
                  <c:v>188.4917322396515</c:v>
                </c:pt>
                <c:pt idx="35">
                  <c:v>195.04266939730809</c:v>
                </c:pt>
                <c:pt idx="36">
                  <c:v>194.4418646252868</c:v>
                </c:pt>
                <c:pt idx="37">
                  <c:v>197.59692511374351</c:v>
                </c:pt>
                <c:pt idx="38">
                  <c:v>198.77252377058031</c:v>
                </c:pt>
                <c:pt idx="39">
                  <c:v>204.5591984240211</c:v>
                </c:pt>
                <c:pt idx="40">
                  <c:v>204.2264571030527</c:v>
                </c:pt>
                <c:pt idx="41">
                  <c:v>195.99892785123239</c:v>
                </c:pt>
                <c:pt idx="42">
                  <c:v>198.65329473224031</c:v>
                </c:pt>
                <c:pt idx="43">
                  <c:v>202.62231743774819</c:v>
                </c:pt>
                <c:pt idx="44">
                  <c:v>202.67420265526371</c:v>
                </c:pt>
                <c:pt idx="45">
                  <c:v>201.75242655324939</c:v>
                </c:pt>
                <c:pt idx="46">
                  <c:v>202.2941184317462</c:v>
                </c:pt>
                <c:pt idx="47">
                  <c:v>202.30438081459781</c:v>
                </c:pt>
                <c:pt idx="48">
                  <c:v>203.87037146365901</c:v>
                </c:pt>
                <c:pt idx="49">
                  <c:v>202.96015421258321</c:v>
                </c:pt>
                <c:pt idx="50">
                  <c:v>206.79167717301641</c:v>
                </c:pt>
                <c:pt idx="51">
                  <c:v>209.48912297370259</c:v>
                </c:pt>
                <c:pt idx="52">
                  <c:v>211.21071040458281</c:v>
                </c:pt>
                <c:pt idx="53">
                  <c:v>213.47063205582569</c:v>
                </c:pt>
                <c:pt idx="54">
                  <c:v>214.8670880878496</c:v>
                </c:pt>
                <c:pt idx="55">
                  <c:v>210.99867608525719</c:v>
                </c:pt>
                <c:pt idx="56">
                  <c:v>206.96550553420019</c:v>
                </c:pt>
                <c:pt idx="57">
                  <c:v>206.3017211057545</c:v>
                </c:pt>
                <c:pt idx="58">
                  <c:v>205.31232535680499</c:v>
                </c:pt>
                <c:pt idx="59">
                  <c:v>209.720537714427</c:v>
                </c:pt>
                <c:pt idx="60">
                  <c:v>209.97859625336531</c:v>
                </c:pt>
                <c:pt idx="61">
                  <c:v>209.7461384361338</c:v>
                </c:pt>
                <c:pt idx="62">
                  <c:v>209.9688448484896</c:v>
                </c:pt>
                <c:pt idx="63">
                  <c:v>216.2581445463511</c:v>
                </c:pt>
                <c:pt idx="64">
                  <c:v>210.57810347915151</c:v>
                </c:pt>
                <c:pt idx="65">
                  <c:v>213.12140885183041</c:v>
                </c:pt>
                <c:pt idx="66">
                  <c:v>217.74097383317519</c:v>
                </c:pt>
                <c:pt idx="67">
                  <c:v>218.7694212869547</c:v>
                </c:pt>
                <c:pt idx="68">
                  <c:v>219.5721216510822</c:v>
                </c:pt>
                <c:pt idx="69">
                  <c:v>220.2607216764377</c:v>
                </c:pt>
                <c:pt idx="70">
                  <c:v>221.20141929982799</c:v>
                </c:pt>
                <c:pt idx="71">
                  <c:v>222.28775749376399</c:v>
                </c:pt>
                <c:pt idx="72">
                  <c:v>222.98664894847229</c:v>
                </c:pt>
                <c:pt idx="73">
                  <c:v>225.30103893462081</c:v>
                </c:pt>
                <c:pt idx="74">
                  <c:v>227.94208841871</c:v>
                </c:pt>
                <c:pt idx="75">
                  <c:v>228.3709419314911</c:v>
                </c:pt>
                <c:pt idx="76">
                  <c:v>230.1131095322813</c:v>
                </c:pt>
                <c:pt idx="77">
                  <c:v>228.90035454856121</c:v>
                </c:pt>
                <c:pt idx="78">
                  <c:v>227.37432419934791</c:v>
                </c:pt>
                <c:pt idx="79">
                  <c:v>227.047272852558</c:v>
                </c:pt>
                <c:pt idx="80">
                  <c:v>231.31510573184701</c:v>
                </c:pt>
                <c:pt idx="81">
                  <c:v>233.31941144655821</c:v>
                </c:pt>
                <c:pt idx="82">
                  <c:v>237.2064020766658</c:v>
                </c:pt>
                <c:pt idx="83">
                  <c:v>235.81496863739969</c:v>
                </c:pt>
                <c:pt idx="84">
                  <c:v>241.15789186194769</c:v>
                </c:pt>
                <c:pt idx="85">
                  <c:v>237.63605093434441</c:v>
                </c:pt>
                <c:pt idx="86">
                  <c:v>239.74966742826311</c:v>
                </c:pt>
                <c:pt idx="87">
                  <c:v>242.02207709039399</c:v>
                </c:pt>
                <c:pt idx="88">
                  <c:v>244.2431284093968</c:v>
                </c:pt>
                <c:pt idx="89">
                  <c:v>245.08805950791921</c:v>
                </c:pt>
                <c:pt idx="90">
                  <c:v>248.80828081084331</c:v>
                </c:pt>
                <c:pt idx="91">
                  <c:v>243.8742583922068</c:v>
                </c:pt>
                <c:pt idx="92">
                  <c:v>243.32843183160969</c:v>
                </c:pt>
                <c:pt idx="93">
                  <c:v>240.75125535024031</c:v>
                </c:pt>
                <c:pt idx="94">
                  <c:v>244.34619064182399</c:v>
                </c:pt>
                <c:pt idx="95">
                  <c:v>251.6982997620473</c:v>
                </c:pt>
                <c:pt idx="96">
                  <c:v>265.57311234930319</c:v>
                </c:pt>
                <c:pt idx="97">
                  <c:v>276.00806603358228</c:v>
                </c:pt>
                <c:pt idx="98">
                  <c:v>286.77936536574532</c:v>
                </c:pt>
                <c:pt idx="99">
                  <c:v>261.43519813476797</c:v>
                </c:pt>
                <c:pt idx="100">
                  <c:v>268.63527052097072</c:v>
                </c:pt>
                <c:pt idx="101">
                  <c:v>264.39613073406241</c:v>
                </c:pt>
                <c:pt idx="102">
                  <c:v>288.95804857554998</c:v>
                </c:pt>
                <c:pt idx="103">
                  <c:v>279.79685311898862</c:v>
                </c:pt>
                <c:pt idx="104">
                  <c:v>301.56716125032699</c:v>
                </c:pt>
                <c:pt idx="105">
                  <c:v>305.40938435734938</c:v>
                </c:pt>
                <c:pt idx="106">
                  <c:v>308.1157439943683</c:v>
                </c:pt>
                <c:pt idx="107">
                  <c:v>292.92358332454143</c:v>
                </c:pt>
                <c:pt idx="108">
                  <c:v>305.47767876850611</c:v>
                </c:pt>
                <c:pt idx="109">
                  <c:v>325.02621636694812</c:v>
                </c:pt>
                <c:pt idx="110">
                  <c:v>336.39813218765062</c:v>
                </c:pt>
                <c:pt idx="111">
                  <c:v>310.23373566526891</c:v>
                </c:pt>
                <c:pt idx="112">
                  <c:v>303.08657563343229</c:v>
                </c:pt>
                <c:pt idx="113">
                  <c:v>297.26422559869872</c:v>
                </c:pt>
                <c:pt idx="114">
                  <c:v>288.54676512653418</c:v>
                </c:pt>
                <c:pt idx="115">
                  <c:v>281.89582086766501</c:v>
                </c:pt>
                <c:pt idx="116">
                  <c:v>297.8657325166472</c:v>
                </c:pt>
                <c:pt idx="117">
                  <c:v>283.26225181965708</c:v>
                </c:pt>
                <c:pt idx="118">
                  <c:v>297.45370254705921</c:v>
                </c:pt>
                <c:pt idx="119">
                  <c:v>301.93427254006161</c:v>
                </c:pt>
                <c:pt idx="120">
                  <c:v>289.08128382624102</c:v>
                </c:pt>
                <c:pt idx="121">
                  <c:v>289.9096091932031</c:v>
                </c:pt>
                <c:pt idx="122">
                  <c:v>318.49608972234063</c:v>
                </c:pt>
                <c:pt idx="123">
                  <c:v>380.07258806790333</c:v>
                </c:pt>
                <c:pt idx="124">
                  <c:v>380.45846139248249</c:v>
                </c:pt>
                <c:pt idx="125">
                  <c:v>359.75682631015059</c:v>
                </c:pt>
                <c:pt idx="126">
                  <c:v>372.24252454538748</c:v>
                </c:pt>
                <c:pt idx="127">
                  <c:v>391.03499917786081</c:v>
                </c:pt>
                <c:pt idx="128">
                  <c:v>348.13984298301472</c:v>
                </c:pt>
                <c:pt idx="129">
                  <c:v>400.24077497701222</c:v>
                </c:pt>
                <c:pt idx="130">
                  <c:v>382.50423976174329</c:v>
                </c:pt>
                <c:pt idx="131">
                  <c:v>404.67973273705149</c:v>
                </c:pt>
                <c:pt idx="132">
                  <c:v>389.84965840357103</c:v>
                </c:pt>
                <c:pt idx="133">
                  <c:v>442.95561565459008</c:v>
                </c:pt>
                <c:pt idx="134">
                  <c:v>457.01371636304032</c:v>
                </c:pt>
                <c:pt idx="135">
                  <c:v>460.12089070151302</c:v>
                </c:pt>
                <c:pt idx="136">
                  <c:v>425.10468605657343</c:v>
                </c:pt>
                <c:pt idx="137">
                  <c:v>442.81538757727691</c:v>
                </c:pt>
                <c:pt idx="138">
                  <c:v>401.99195722058249</c:v>
                </c:pt>
                <c:pt idx="139">
                  <c:v>424.82425955157191</c:v>
                </c:pt>
                <c:pt idx="140">
                  <c:v>405.37876159972211</c:v>
                </c:pt>
                <c:pt idx="141">
                  <c:v>400.23533810417138</c:v>
                </c:pt>
                <c:pt idx="142">
                  <c:v>366.08370439599389</c:v>
                </c:pt>
                <c:pt idx="143">
                  <c:v>392.22878642394829</c:v>
                </c:pt>
                <c:pt idx="144">
                  <c:v>375.17496981949461</c:v>
                </c:pt>
                <c:pt idx="145">
                  <c:v>409.23806001178463</c:v>
                </c:pt>
                <c:pt idx="146">
                  <c:v>361.6557301100695</c:v>
                </c:pt>
                <c:pt idx="147">
                  <c:v>389.55644527984401</c:v>
                </c:pt>
                <c:pt idx="148">
                  <c:v>367.47656852762822</c:v>
                </c:pt>
                <c:pt idx="149">
                  <c:v>405.09181582813352</c:v>
                </c:pt>
                <c:pt idx="150">
                  <c:v>389.73713212713892</c:v>
                </c:pt>
                <c:pt idx="151">
                  <c:v>438.19555785213021</c:v>
                </c:pt>
                <c:pt idx="152">
                  <c:v>422.19160133564822</c:v>
                </c:pt>
                <c:pt idx="153">
                  <c:v>427.49348833741999</c:v>
                </c:pt>
                <c:pt idx="154">
                  <c:v>364.74209905309613</c:v>
                </c:pt>
                <c:pt idx="155">
                  <c:v>401.5079450551379</c:v>
                </c:pt>
                <c:pt idx="156">
                  <c:v>428.44797390456881</c:v>
                </c:pt>
                <c:pt idx="157">
                  <c:v>437.88553351380602</c:v>
                </c:pt>
                <c:pt idx="158">
                  <c:v>433.3616945148467</c:v>
                </c:pt>
                <c:pt idx="159">
                  <c:v>431.99387845928578</c:v>
                </c:pt>
                <c:pt idx="160">
                  <c:v>434.36482295988282</c:v>
                </c:pt>
                <c:pt idx="161">
                  <c:v>432.44274464054001</c:v>
                </c:pt>
                <c:pt idx="162">
                  <c:v>432.14193260968972</c:v>
                </c:pt>
                <c:pt idx="163">
                  <c:v>430.65599007402841</c:v>
                </c:pt>
                <c:pt idx="164">
                  <c:v>428.87543082682498</c:v>
                </c:pt>
                <c:pt idx="165">
                  <c:v>425.62828373408428</c:v>
                </c:pt>
                <c:pt idx="166">
                  <c:v>419.9597345014555</c:v>
                </c:pt>
                <c:pt idx="167">
                  <c:v>401.71456699232527</c:v>
                </c:pt>
                <c:pt idx="168">
                  <c:v>353.53423730373981</c:v>
                </c:pt>
                <c:pt idx="169">
                  <c:v>395.40488383449582</c:v>
                </c:pt>
                <c:pt idx="170">
                  <c:v>414.35460839811373</c:v>
                </c:pt>
                <c:pt idx="171">
                  <c:v>405.93262390509392</c:v>
                </c:pt>
                <c:pt idx="172">
                  <c:v>390.94595983506338</c:v>
                </c:pt>
                <c:pt idx="173">
                  <c:v>374.09747136169392</c:v>
                </c:pt>
                <c:pt idx="174">
                  <c:v>381.2835999414155</c:v>
                </c:pt>
                <c:pt idx="175">
                  <c:v>349.53622146563822</c:v>
                </c:pt>
                <c:pt idx="176">
                  <c:v>346.0758926385052</c:v>
                </c:pt>
                <c:pt idx="177">
                  <c:v>374.25714454793581</c:v>
                </c:pt>
                <c:pt idx="178">
                  <c:v>389.60086908168262</c:v>
                </c:pt>
                <c:pt idx="179">
                  <c:v>354.98683189837391</c:v>
                </c:pt>
                <c:pt idx="180">
                  <c:v>370.55416532178708</c:v>
                </c:pt>
                <c:pt idx="181">
                  <c:v>327.1916182430619</c:v>
                </c:pt>
                <c:pt idx="182">
                  <c:v>359.1567662270154</c:v>
                </c:pt>
                <c:pt idx="183">
                  <c:v>353.67108481922457</c:v>
                </c:pt>
                <c:pt idx="184">
                  <c:v>391.50467399792183</c:v>
                </c:pt>
                <c:pt idx="185">
                  <c:v>388.11171229118821</c:v>
                </c:pt>
                <c:pt idx="186">
                  <c:v>389.07528578022328</c:v>
                </c:pt>
                <c:pt idx="187">
                  <c:v>384.68717768372142</c:v>
                </c:pt>
                <c:pt idx="188">
                  <c:v>389.77888062106223</c:v>
                </c:pt>
                <c:pt idx="189">
                  <c:v>360.83424311768403</c:v>
                </c:pt>
                <c:pt idx="190">
                  <c:v>372.30404395558611</c:v>
                </c:pt>
                <c:pt idx="191">
                  <c:v>351.94534905509391</c:v>
                </c:pt>
                <c:pt idx="192">
                  <c:v>365.79129170073878</c:v>
                </c:pt>
                <c:pt idx="193">
                  <c:v>331.71888102676297</c:v>
                </c:pt>
                <c:pt idx="194">
                  <c:v>360.66954250595398</c:v>
                </c:pt>
                <c:pt idx="195">
                  <c:v>332.77485492623498</c:v>
                </c:pt>
                <c:pt idx="196">
                  <c:v>364.97206055401972</c:v>
                </c:pt>
                <c:pt idx="197">
                  <c:v>317.70324091185307</c:v>
                </c:pt>
                <c:pt idx="198">
                  <c:v>319.25458281434101</c:v>
                </c:pt>
                <c:pt idx="199">
                  <c:v>306.52242118810608</c:v>
                </c:pt>
                <c:pt idx="200">
                  <c:v>325.98878736816022</c:v>
                </c:pt>
                <c:pt idx="201">
                  <c:v>266.69809684326719</c:v>
                </c:pt>
                <c:pt idx="202">
                  <c:v>281.22634931144762</c:v>
                </c:pt>
                <c:pt idx="203">
                  <c:v>229.68537620900099</c:v>
                </c:pt>
                <c:pt idx="204">
                  <c:v>252.0607404742955</c:v>
                </c:pt>
                <c:pt idx="205">
                  <c:v>226.13779129810351</c:v>
                </c:pt>
                <c:pt idx="206">
                  <c:v>284.53085694250001</c:v>
                </c:pt>
                <c:pt idx="207">
                  <c:v>302.57791519422778</c:v>
                </c:pt>
                <c:pt idx="208">
                  <c:v>283.95977910546821</c:v>
                </c:pt>
                <c:pt idx="209">
                  <c:v>239.339216678452</c:v>
                </c:pt>
                <c:pt idx="210">
                  <c:v>268.79787527165678</c:v>
                </c:pt>
                <c:pt idx="211">
                  <c:v>275.40199049848121</c:v>
                </c:pt>
                <c:pt idx="212">
                  <c:v>322.73441587594482</c:v>
                </c:pt>
                <c:pt idx="213">
                  <c:v>327.47223091633782</c:v>
                </c:pt>
                <c:pt idx="214">
                  <c:v>303.66788476281999</c:v>
                </c:pt>
                <c:pt idx="215">
                  <c:v>274.87145984727869</c:v>
                </c:pt>
                <c:pt idx="216">
                  <c:v>254.25761817535709</c:v>
                </c:pt>
                <c:pt idx="217">
                  <c:v>280.19680237787799</c:v>
                </c:pt>
                <c:pt idx="218">
                  <c:v>251.66099744403459</c:v>
                </c:pt>
                <c:pt idx="219">
                  <c:v>237.39181391057301</c:v>
                </c:pt>
                <c:pt idx="220">
                  <c:v>252.8239233520132</c:v>
                </c:pt>
                <c:pt idx="221">
                  <c:v>281.49698987545548</c:v>
                </c:pt>
                <c:pt idx="222">
                  <c:v>248.95554108185979</c:v>
                </c:pt>
                <c:pt idx="223">
                  <c:v>245.92480459003309</c:v>
                </c:pt>
                <c:pt idx="224">
                  <c:v>231.30406863150321</c:v>
                </c:pt>
                <c:pt idx="225">
                  <c:v>228.3670181722697</c:v>
                </c:pt>
                <c:pt idx="226">
                  <c:v>193.97170788347171</c:v>
                </c:pt>
                <c:pt idx="227">
                  <c:v>187.76590867208509</c:v>
                </c:pt>
                <c:pt idx="228">
                  <c:v>175.37997473926811</c:v>
                </c:pt>
                <c:pt idx="229">
                  <c:v>184.94543019570739</c:v>
                </c:pt>
                <c:pt idx="230">
                  <c:v>175.1292369130361</c:v>
                </c:pt>
                <c:pt idx="231">
                  <c:v>188.95642052673469</c:v>
                </c:pt>
                <c:pt idx="232">
                  <c:v>176.02907854853859</c:v>
                </c:pt>
                <c:pt idx="233">
                  <c:v>196.38410611003201</c:v>
                </c:pt>
                <c:pt idx="234">
                  <c:v>190.4361820282036</c:v>
                </c:pt>
                <c:pt idx="235">
                  <c:v>204.84874619763801</c:v>
                </c:pt>
                <c:pt idx="236">
                  <c:v>179.7127531474776</c:v>
                </c:pt>
                <c:pt idx="237">
                  <c:v>215.6811143118567</c:v>
                </c:pt>
                <c:pt idx="238">
                  <c:v>200.18072868205371</c:v>
                </c:pt>
                <c:pt idx="239">
                  <c:v>234.19005097292001</c:v>
                </c:pt>
                <c:pt idx="240">
                  <c:v>194.22242939633679</c:v>
                </c:pt>
                <c:pt idx="241">
                  <c:v>203.28638467056149</c:v>
                </c:pt>
                <c:pt idx="242">
                  <c:v>193.5206751796903</c:v>
                </c:pt>
                <c:pt idx="243">
                  <c:v>224.23136056881199</c:v>
                </c:pt>
                <c:pt idx="244">
                  <c:v>206.0814360630105</c:v>
                </c:pt>
                <c:pt idx="245">
                  <c:v>215.9410049879302</c:v>
                </c:pt>
                <c:pt idx="246">
                  <c:v>191.51991661001321</c:v>
                </c:pt>
                <c:pt idx="247">
                  <c:v>219.88567360714779</c:v>
                </c:pt>
                <c:pt idx="248">
                  <c:v>201.523114339578</c:v>
                </c:pt>
                <c:pt idx="249">
                  <c:v>208.8204909265134</c:v>
                </c:pt>
                <c:pt idx="250">
                  <c:v>201.2252365937025</c:v>
                </c:pt>
                <c:pt idx="251">
                  <c:v>198.647711724483</c:v>
                </c:pt>
                <c:pt idx="252">
                  <c:v>176.91782216496759</c:v>
                </c:pt>
                <c:pt idx="253">
                  <c:v>175.50984071527731</c:v>
                </c:pt>
                <c:pt idx="254">
                  <c:v>169.27166230675829</c:v>
                </c:pt>
                <c:pt idx="255">
                  <c:v>174.88282215117309</c:v>
                </c:pt>
                <c:pt idx="256">
                  <c:v>171.70131680744581</c:v>
                </c:pt>
                <c:pt idx="257">
                  <c:v>184.21197112568771</c:v>
                </c:pt>
                <c:pt idx="258">
                  <c:v>183.23797687891931</c:v>
                </c:pt>
                <c:pt idx="259">
                  <c:v>187.71003833719169</c:v>
                </c:pt>
                <c:pt idx="260">
                  <c:v>187.05243080756139</c:v>
                </c:pt>
                <c:pt idx="261">
                  <c:v>192.16647455797931</c:v>
                </c:pt>
                <c:pt idx="262">
                  <c:v>186.55527872378971</c:v>
                </c:pt>
                <c:pt idx="263">
                  <c:v>188.3706847571504</c:v>
                </c:pt>
                <c:pt idx="264">
                  <c:v>189.47809826579379</c:v>
                </c:pt>
                <c:pt idx="265">
                  <c:v>188.1272120170903</c:v>
                </c:pt>
                <c:pt idx="266">
                  <c:v>192.89253556411839</c:v>
                </c:pt>
                <c:pt idx="267">
                  <c:v>207.90134957817239</c:v>
                </c:pt>
                <c:pt idx="268">
                  <c:v>228.09780335336669</c:v>
                </c:pt>
                <c:pt idx="269">
                  <c:v>207.84995260140789</c:v>
                </c:pt>
                <c:pt idx="270">
                  <c:v>211.59114085389399</c:v>
                </c:pt>
                <c:pt idx="271">
                  <c:v>208.76827601470299</c:v>
                </c:pt>
                <c:pt idx="272">
                  <c:v>237.73945390470641</c:v>
                </c:pt>
                <c:pt idx="273">
                  <c:v>232.7889386054872</c:v>
                </c:pt>
                <c:pt idx="274">
                  <c:v>252.64127467486071</c:v>
                </c:pt>
                <c:pt idx="275">
                  <c:v>226.90403308587881</c:v>
                </c:pt>
                <c:pt idx="276">
                  <c:v>222.62775183322921</c:v>
                </c:pt>
                <c:pt idx="277">
                  <c:v>208.7647647128353</c:v>
                </c:pt>
                <c:pt idx="278">
                  <c:v>212.49063946135979</c:v>
                </c:pt>
                <c:pt idx="279">
                  <c:v>200.5042296354375</c:v>
                </c:pt>
                <c:pt idx="280">
                  <c:v>211.87516934448971</c:v>
                </c:pt>
                <c:pt idx="281">
                  <c:v>204.589392582904</c:v>
                </c:pt>
                <c:pt idx="282">
                  <c:v>207.68517703539911</c:v>
                </c:pt>
                <c:pt idx="283">
                  <c:v>200.2233024760981</c:v>
                </c:pt>
                <c:pt idx="284">
                  <c:v>222.51901346086291</c:v>
                </c:pt>
                <c:pt idx="285">
                  <c:v>226.2937579104985</c:v>
                </c:pt>
                <c:pt idx="286">
                  <c:v>229.8591315696211</c:v>
                </c:pt>
                <c:pt idx="287">
                  <c:v>209.20272640300399</c:v>
                </c:pt>
                <c:pt idx="288">
                  <c:v>220.2412518268296</c:v>
                </c:pt>
                <c:pt idx="289">
                  <c:v>211.43159488909649</c:v>
                </c:pt>
                <c:pt idx="290">
                  <c:v>235.053976149607</c:v>
                </c:pt>
                <c:pt idx="291">
                  <c:v>215.46533423886709</c:v>
                </c:pt>
                <c:pt idx="292">
                  <c:v>232.88018700416501</c:v>
                </c:pt>
                <c:pt idx="293">
                  <c:v>230.36894760868441</c:v>
                </c:pt>
                <c:pt idx="294">
                  <c:v>282.65265418574268</c:v>
                </c:pt>
                <c:pt idx="295">
                  <c:v>283.93264904839361</c:v>
                </c:pt>
                <c:pt idx="296">
                  <c:v>292.13628425818217</c:v>
                </c:pt>
                <c:pt idx="297">
                  <c:v>275.34092631654721</c:v>
                </c:pt>
                <c:pt idx="298">
                  <c:v>317.60249518721639</c:v>
                </c:pt>
                <c:pt idx="299">
                  <c:v>298.84968138934198</c:v>
                </c:pt>
                <c:pt idx="300">
                  <c:v>312.4380491692616</c:v>
                </c:pt>
                <c:pt idx="301">
                  <c:v>286.1788908373195</c:v>
                </c:pt>
                <c:pt idx="302">
                  <c:v>302.19590783726409</c:v>
                </c:pt>
                <c:pt idx="303">
                  <c:v>302.5661831140693</c:v>
                </c:pt>
                <c:pt idx="304">
                  <c:v>311.04611944163372</c:v>
                </c:pt>
                <c:pt idx="305">
                  <c:v>301.73238264607392</c:v>
                </c:pt>
                <c:pt idx="306">
                  <c:v>289.02634464835347</c:v>
                </c:pt>
                <c:pt idx="307">
                  <c:v>272.62559338266749</c:v>
                </c:pt>
                <c:pt idx="308">
                  <c:v>279.82028652513259</c:v>
                </c:pt>
                <c:pt idx="309">
                  <c:v>273.78360916640497</c:v>
                </c:pt>
                <c:pt idx="310">
                  <c:v>315.24070874417117</c:v>
                </c:pt>
                <c:pt idx="311">
                  <c:v>329.51903083404051</c:v>
                </c:pt>
                <c:pt idx="312">
                  <c:v>312.24499007235931</c:v>
                </c:pt>
                <c:pt idx="313">
                  <c:v>271.80170516534008</c:v>
                </c:pt>
                <c:pt idx="314">
                  <c:v>261.94044451646602</c:v>
                </c:pt>
                <c:pt idx="315">
                  <c:v>262.34244998283913</c:v>
                </c:pt>
                <c:pt idx="316">
                  <c:v>276.81368353516763</c:v>
                </c:pt>
                <c:pt idx="317">
                  <c:v>299.53571568204183</c:v>
                </c:pt>
                <c:pt idx="318">
                  <c:v>312.76187446685009</c:v>
                </c:pt>
                <c:pt idx="319">
                  <c:v>319.01808118093038</c:v>
                </c:pt>
                <c:pt idx="320">
                  <c:v>322.66806773194179</c:v>
                </c:pt>
                <c:pt idx="321">
                  <c:v>371.197432583965</c:v>
                </c:pt>
                <c:pt idx="322">
                  <c:v>372.82310563575282</c:v>
                </c:pt>
                <c:pt idx="323">
                  <c:v>388.32576240793372</c:v>
                </c:pt>
                <c:pt idx="324">
                  <c:v>379.91247118632162</c:v>
                </c:pt>
                <c:pt idx="325">
                  <c:v>403.49209971002222</c:v>
                </c:pt>
                <c:pt idx="326">
                  <c:v>355.32616707505463</c:v>
                </c:pt>
                <c:pt idx="327">
                  <c:v>387.803727335818</c:v>
                </c:pt>
                <c:pt idx="328">
                  <c:v>377.96201803840057</c:v>
                </c:pt>
                <c:pt idx="329">
                  <c:v>387.04688986704781</c:v>
                </c:pt>
                <c:pt idx="330">
                  <c:v>357.37140982285661</c:v>
                </c:pt>
                <c:pt idx="331">
                  <c:v>393.9689947098484</c:v>
                </c:pt>
                <c:pt idx="332">
                  <c:v>409.67952989071648</c:v>
                </c:pt>
                <c:pt idx="333">
                  <c:v>409.54755607535321</c:v>
                </c:pt>
                <c:pt idx="334">
                  <c:v>355.10069161284628</c:v>
                </c:pt>
                <c:pt idx="335">
                  <c:v>387.96160582780118</c:v>
                </c:pt>
                <c:pt idx="336">
                  <c:v>357.59586922104762</c:v>
                </c:pt>
                <c:pt idx="337">
                  <c:v>374.21769371191903</c:v>
                </c:pt>
                <c:pt idx="338">
                  <c:v>366.7370681908165</c:v>
                </c:pt>
                <c:pt idx="339">
                  <c:v>385.78794483365601</c:v>
                </c:pt>
                <c:pt idx="340">
                  <c:v>370.35132896367162</c:v>
                </c:pt>
                <c:pt idx="341">
                  <c:v>377.38707468139239</c:v>
                </c:pt>
                <c:pt idx="342">
                  <c:v>316.07069949483719</c:v>
                </c:pt>
                <c:pt idx="343">
                  <c:v>340.59547451703457</c:v>
                </c:pt>
                <c:pt idx="344">
                  <c:v>326.73753170283823</c:v>
                </c:pt>
                <c:pt idx="345">
                  <c:v>437.17054547232061</c:v>
                </c:pt>
                <c:pt idx="346">
                  <c:v>452.71622196032359</c:v>
                </c:pt>
                <c:pt idx="347">
                  <c:v>463.65171960825751</c:v>
                </c:pt>
                <c:pt idx="348">
                  <c:v>434.34583353592501</c:v>
                </c:pt>
                <c:pt idx="349">
                  <c:v>451.1557076434072</c:v>
                </c:pt>
                <c:pt idx="350">
                  <c:v>436.77201815553559</c:v>
                </c:pt>
                <c:pt idx="351">
                  <c:v>465.28643884523581</c:v>
                </c:pt>
                <c:pt idx="352">
                  <c:v>446.98166407322299</c:v>
                </c:pt>
                <c:pt idx="353">
                  <c:v>474.30182645316029</c:v>
                </c:pt>
                <c:pt idx="354">
                  <c:v>477.37195398613062</c:v>
                </c:pt>
                <c:pt idx="355">
                  <c:v>476.68455921589663</c:v>
                </c:pt>
                <c:pt idx="356">
                  <c:v>460.95786672770151</c:v>
                </c:pt>
                <c:pt idx="357">
                  <c:v>477.78870162799052</c:v>
                </c:pt>
                <c:pt idx="358">
                  <c:v>484.05317914116557</c:v>
                </c:pt>
                <c:pt idx="359">
                  <c:v>485.71164345651857</c:v>
                </c:pt>
                <c:pt idx="360">
                  <c:v>470.79765413991299</c:v>
                </c:pt>
                <c:pt idx="361">
                  <c:v>466.99211743560511</c:v>
                </c:pt>
                <c:pt idx="362">
                  <c:v>455.08553043632202</c:v>
                </c:pt>
                <c:pt idx="363">
                  <c:v>435.08287673650398</c:v>
                </c:pt>
                <c:pt idx="364">
                  <c:v>418.02771368684949</c:v>
                </c:pt>
                <c:pt idx="365">
                  <c:v>433.73749058570019</c:v>
                </c:pt>
                <c:pt idx="366">
                  <c:v>405.67233843615202</c:v>
                </c:pt>
                <c:pt idx="367">
                  <c:v>422.28754457927221</c:v>
                </c:pt>
                <c:pt idx="368">
                  <c:v>421.02945517523068</c:v>
                </c:pt>
                <c:pt idx="369">
                  <c:v>389.77176114399828</c:v>
                </c:pt>
                <c:pt idx="370">
                  <c:v>383.17727414208792</c:v>
                </c:pt>
                <c:pt idx="371">
                  <c:v>418.1560416017544</c:v>
                </c:pt>
                <c:pt idx="372">
                  <c:v>463.12196947141962</c:v>
                </c:pt>
                <c:pt idx="373">
                  <c:v>457.91907601587292</c:v>
                </c:pt>
                <c:pt idx="374">
                  <c:v>438.38594794822501</c:v>
                </c:pt>
                <c:pt idx="375">
                  <c:v>442.46143646796861</c:v>
                </c:pt>
                <c:pt idx="376">
                  <c:v>453.7225792258501</c:v>
                </c:pt>
                <c:pt idx="377">
                  <c:v>422.49118370484001</c:v>
                </c:pt>
                <c:pt idx="378">
                  <c:v>466.95437791228289</c:v>
                </c:pt>
                <c:pt idx="379">
                  <c:v>460.92348650550667</c:v>
                </c:pt>
                <c:pt idx="380">
                  <c:v>476.58016923749119</c:v>
                </c:pt>
                <c:pt idx="381">
                  <c:v>463.50461719446503</c:v>
                </c:pt>
                <c:pt idx="382">
                  <c:v>486.86074029874811</c:v>
                </c:pt>
                <c:pt idx="383">
                  <c:v>478.76542391506848</c:v>
                </c:pt>
                <c:pt idx="384">
                  <c:v>470.7539703355381</c:v>
                </c:pt>
                <c:pt idx="385">
                  <c:v>457.41393023458892</c:v>
                </c:pt>
                <c:pt idx="386">
                  <c:v>465.98775608380902</c:v>
                </c:pt>
                <c:pt idx="387">
                  <c:v>434.43905133522401</c:v>
                </c:pt>
                <c:pt idx="388">
                  <c:v>450.41937583825859</c:v>
                </c:pt>
                <c:pt idx="389">
                  <c:v>430.61588855780911</c:v>
                </c:pt>
                <c:pt idx="390">
                  <c:v>424.37462609471572</c:v>
                </c:pt>
                <c:pt idx="391">
                  <c:v>388.16506815336407</c:v>
                </c:pt>
                <c:pt idx="392">
                  <c:v>410.9596028975692</c:v>
                </c:pt>
                <c:pt idx="393">
                  <c:v>390.47677720003929</c:v>
                </c:pt>
                <c:pt idx="394">
                  <c:v>424.17866285294912</c:v>
                </c:pt>
                <c:pt idx="395">
                  <c:v>370.68060267842861</c:v>
                </c:pt>
                <c:pt idx="396">
                  <c:v>396.84211826495118</c:v>
                </c:pt>
                <c:pt idx="397">
                  <c:v>371.21575481635568</c:v>
                </c:pt>
                <c:pt idx="398">
                  <c:v>410.43998216779522</c:v>
                </c:pt>
                <c:pt idx="399">
                  <c:v>390.25053002736382</c:v>
                </c:pt>
              </c:numCache>
            </c:numRef>
          </c:val>
          <c:smooth val="0"/>
          <c:extLst>
            <c:ext xmlns:c16="http://schemas.microsoft.com/office/drawing/2014/chart" uri="{C3380CC4-5D6E-409C-BE32-E72D297353CC}">
              <c16:uniqueId val="{00000002-9BBE-8844-9F5C-DF4DC98B395D}"/>
            </c:ext>
          </c:extLst>
        </c:ser>
        <c:dLbls>
          <c:showLegendKey val="0"/>
          <c:showVal val="0"/>
          <c:showCatName val="0"/>
          <c:showSerName val="0"/>
          <c:showPercent val="0"/>
          <c:showBubbleSize val="0"/>
        </c:dLbls>
        <c:marker val="1"/>
        <c:smooth val="0"/>
        <c:axId val="1212789792"/>
        <c:axId val="1212793184"/>
      </c:lineChart>
      <c:lineChart>
        <c:grouping val="standard"/>
        <c:varyColors val="0"/>
        <c:ser>
          <c:idx val="1"/>
          <c:order val="1"/>
          <c:tx>
            <c:strRef>
              <c:f>'Seasonal Graphs'!$C$2</c:f>
              <c:strCache>
                <c:ptCount val="1"/>
                <c:pt idx="0">
                  <c:v>Summer</c:v>
                </c:pt>
              </c:strCache>
            </c:strRef>
          </c:tx>
          <c:spPr>
            <a:ln w="25400">
              <a:solidFill>
                <a:srgbClr val="DD0806"/>
              </a:solidFill>
              <a:prstDash val="dash"/>
            </a:ln>
          </c:spPr>
          <c:marker>
            <c:symbol val="none"/>
          </c:marker>
          <c:cat>
            <c:numRef>
              <c:f>'Seasonal Graphs'!$A$3:$A$402</c:f>
              <c:numCache>
                <c:formatCode>General</c:formatCode>
                <c:ptCount val="400"/>
                <c:pt idx="0">
                  <c:v>0</c:v>
                </c:pt>
                <c:pt idx="1">
                  <c:v>-100</c:v>
                </c:pt>
                <c:pt idx="2">
                  <c:v>-200</c:v>
                </c:pt>
                <c:pt idx="3">
                  <c:v>-300</c:v>
                </c:pt>
                <c:pt idx="4">
                  <c:v>-400</c:v>
                </c:pt>
                <c:pt idx="5">
                  <c:v>-500</c:v>
                </c:pt>
                <c:pt idx="6">
                  <c:v>-600</c:v>
                </c:pt>
                <c:pt idx="7">
                  <c:v>-700</c:v>
                </c:pt>
                <c:pt idx="8">
                  <c:v>-800</c:v>
                </c:pt>
                <c:pt idx="9">
                  <c:v>-900</c:v>
                </c:pt>
                <c:pt idx="10">
                  <c:v>-1000</c:v>
                </c:pt>
                <c:pt idx="11">
                  <c:v>-1100</c:v>
                </c:pt>
                <c:pt idx="12">
                  <c:v>-1200</c:v>
                </c:pt>
                <c:pt idx="13">
                  <c:v>-1300</c:v>
                </c:pt>
                <c:pt idx="14">
                  <c:v>-1400</c:v>
                </c:pt>
                <c:pt idx="15">
                  <c:v>-1500</c:v>
                </c:pt>
                <c:pt idx="16">
                  <c:v>-1600</c:v>
                </c:pt>
                <c:pt idx="17">
                  <c:v>-1700</c:v>
                </c:pt>
                <c:pt idx="18">
                  <c:v>-1800</c:v>
                </c:pt>
                <c:pt idx="19">
                  <c:v>-1900</c:v>
                </c:pt>
                <c:pt idx="20">
                  <c:v>-2000</c:v>
                </c:pt>
                <c:pt idx="21">
                  <c:v>-2100</c:v>
                </c:pt>
                <c:pt idx="22">
                  <c:v>-2200</c:v>
                </c:pt>
                <c:pt idx="23">
                  <c:v>-2300</c:v>
                </c:pt>
                <c:pt idx="24">
                  <c:v>-2400</c:v>
                </c:pt>
                <c:pt idx="25">
                  <c:v>-2500</c:v>
                </c:pt>
                <c:pt idx="26">
                  <c:v>-2600</c:v>
                </c:pt>
                <c:pt idx="27">
                  <c:v>-2700</c:v>
                </c:pt>
                <c:pt idx="28">
                  <c:v>-2800</c:v>
                </c:pt>
                <c:pt idx="29">
                  <c:v>-2900</c:v>
                </c:pt>
                <c:pt idx="30">
                  <c:v>-3000</c:v>
                </c:pt>
                <c:pt idx="31">
                  <c:v>-3100</c:v>
                </c:pt>
                <c:pt idx="32">
                  <c:v>-3200</c:v>
                </c:pt>
                <c:pt idx="33">
                  <c:v>-3300</c:v>
                </c:pt>
                <c:pt idx="34">
                  <c:v>-3400</c:v>
                </c:pt>
                <c:pt idx="35">
                  <c:v>-3500</c:v>
                </c:pt>
                <c:pt idx="36">
                  <c:v>-3600</c:v>
                </c:pt>
                <c:pt idx="37">
                  <c:v>-3700</c:v>
                </c:pt>
                <c:pt idx="38">
                  <c:v>-3800</c:v>
                </c:pt>
                <c:pt idx="39">
                  <c:v>-3900</c:v>
                </c:pt>
                <c:pt idx="40">
                  <c:v>-4000</c:v>
                </c:pt>
                <c:pt idx="41">
                  <c:v>-4100</c:v>
                </c:pt>
                <c:pt idx="42">
                  <c:v>-4200</c:v>
                </c:pt>
                <c:pt idx="43">
                  <c:v>-4300</c:v>
                </c:pt>
                <c:pt idx="44">
                  <c:v>-4400</c:v>
                </c:pt>
                <c:pt idx="45">
                  <c:v>-4500</c:v>
                </c:pt>
                <c:pt idx="46">
                  <c:v>-4600</c:v>
                </c:pt>
                <c:pt idx="47">
                  <c:v>-4700</c:v>
                </c:pt>
                <c:pt idx="48">
                  <c:v>-4800</c:v>
                </c:pt>
                <c:pt idx="49">
                  <c:v>-4900</c:v>
                </c:pt>
                <c:pt idx="50">
                  <c:v>-5000</c:v>
                </c:pt>
                <c:pt idx="51">
                  <c:v>-5100</c:v>
                </c:pt>
                <c:pt idx="52">
                  <c:v>-5200</c:v>
                </c:pt>
                <c:pt idx="53">
                  <c:v>-5300</c:v>
                </c:pt>
                <c:pt idx="54">
                  <c:v>-5400</c:v>
                </c:pt>
                <c:pt idx="55">
                  <c:v>-5500</c:v>
                </c:pt>
                <c:pt idx="56">
                  <c:v>-5600</c:v>
                </c:pt>
                <c:pt idx="57">
                  <c:v>-5700</c:v>
                </c:pt>
                <c:pt idx="58">
                  <c:v>-5800</c:v>
                </c:pt>
                <c:pt idx="59">
                  <c:v>-5900</c:v>
                </c:pt>
                <c:pt idx="60">
                  <c:v>-6000</c:v>
                </c:pt>
                <c:pt idx="61">
                  <c:v>-6100</c:v>
                </c:pt>
                <c:pt idx="62">
                  <c:v>-6200</c:v>
                </c:pt>
                <c:pt idx="63">
                  <c:v>-6300</c:v>
                </c:pt>
                <c:pt idx="64">
                  <c:v>-6400</c:v>
                </c:pt>
                <c:pt idx="65">
                  <c:v>-6500</c:v>
                </c:pt>
                <c:pt idx="66">
                  <c:v>-6600</c:v>
                </c:pt>
                <c:pt idx="67">
                  <c:v>-6700</c:v>
                </c:pt>
                <c:pt idx="68">
                  <c:v>-6800</c:v>
                </c:pt>
                <c:pt idx="69">
                  <c:v>-6900</c:v>
                </c:pt>
                <c:pt idx="70">
                  <c:v>-7000</c:v>
                </c:pt>
                <c:pt idx="71">
                  <c:v>-7100</c:v>
                </c:pt>
                <c:pt idx="72">
                  <c:v>-7200</c:v>
                </c:pt>
                <c:pt idx="73">
                  <c:v>-7300</c:v>
                </c:pt>
                <c:pt idx="74">
                  <c:v>-7400</c:v>
                </c:pt>
                <c:pt idx="75">
                  <c:v>-7500</c:v>
                </c:pt>
                <c:pt idx="76">
                  <c:v>-7600</c:v>
                </c:pt>
                <c:pt idx="77">
                  <c:v>-7700</c:v>
                </c:pt>
                <c:pt idx="78">
                  <c:v>-7800</c:v>
                </c:pt>
                <c:pt idx="79">
                  <c:v>-7900</c:v>
                </c:pt>
                <c:pt idx="80">
                  <c:v>-8000</c:v>
                </c:pt>
                <c:pt idx="81">
                  <c:v>-8100</c:v>
                </c:pt>
                <c:pt idx="82">
                  <c:v>-8200</c:v>
                </c:pt>
                <c:pt idx="83">
                  <c:v>-8300</c:v>
                </c:pt>
                <c:pt idx="84">
                  <c:v>-8400</c:v>
                </c:pt>
                <c:pt idx="85">
                  <c:v>-8500</c:v>
                </c:pt>
                <c:pt idx="86">
                  <c:v>-8600</c:v>
                </c:pt>
                <c:pt idx="87">
                  <c:v>-8700</c:v>
                </c:pt>
                <c:pt idx="88">
                  <c:v>-8800</c:v>
                </c:pt>
                <c:pt idx="89">
                  <c:v>-8900</c:v>
                </c:pt>
                <c:pt idx="90">
                  <c:v>-9000</c:v>
                </c:pt>
                <c:pt idx="91">
                  <c:v>-9100</c:v>
                </c:pt>
                <c:pt idx="92">
                  <c:v>-9200</c:v>
                </c:pt>
                <c:pt idx="93">
                  <c:v>-9300</c:v>
                </c:pt>
                <c:pt idx="94">
                  <c:v>-9400</c:v>
                </c:pt>
                <c:pt idx="95">
                  <c:v>-9500</c:v>
                </c:pt>
                <c:pt idx="96">
                  <c:v>-9600</c:v>
                </c:pt>
                <c:pt idx="97">
                  <c:v>-9700</c:v>
                </c:pt>
                <c:pt idx="98">
                  <c:v>-9800</c:v>
                </c:pt>
                <c:pt idx="99">
                  <c:v>-9900</c:v>
                </c:pt>
                <c:pt idx="100">
                  <c:v>-10000</c:v>
                </c:pt>
                <c:pt idx="101">
                  <c:v>-10100</c:v>
                </c:pt>
                <c:pt idx="102">
                  <c:v>-10200</c:v>
                </c:pt>
                <c:pt idx="103">
                  <c:v>-10300</c:v>
                </c:pt>
                <c:pt idx="104">
                  <c:v>-10400</c:v>
                </c:pt>
                <c:pt idx="105">
                  <c:v>-10500</c:v>
                </c:pt>
                <c:pt idx="106">
                  <c:v>-10600</c:v>
                </c:pt>
                <c:pt idx="107">
                  <c:v>-10700</c:v>
                </c:pt>
                <c:pt idx="108">
                  <c:v>-10800</c:v>
                </c:pt>
                <c:pt idx="109">
                  <c:v>-10900</c:v>
                </c:pt>
                <c:pt idx="110">
                  <c:v>-11000</c:v>
                </c:pt>
                <c:pt idx="111">
                  <c:v>-11100</c:v>
                </c:pt>
                <c:pt idx="112">
                  <c:v>-11200</c:v>
                </c:pt>
                <c:pt idx="113">
                  <c:v>-11300</c:v>
                </c:pt>
                <c:pt idx="114">
                  <c:v>-11400</c:v>
                </c:pt>
                <c:pt idx="115">
                  <c:v>-11500</c:v>
                </c:pt>
                <c:pt idx="116">
                  <c:v>-11600</c:v>
                </c:pt>
                <c:pt idx="117">
                  <c:v>-11700</c:v>
                </c:pt>
                <c:pt idx="118">
                  <c:v>-11800</c:v>
                </c:pt>
                <c:pt idx="119">
                  <c:v>-11900</c:v>
                </c:pt>
                <c:pt idx="120">
                  <c:v>-12000</c:v>
                </c:pt>
                <c:pt idx="121">
                  <c:v>-12100</c:v>
                </c:pt>
                <c:pt idx="122">
                  <c:v>-12200</c:v>
                </c:pt>
                <c:pt idx="123">
                  <c:v>-12300</c:v>
                </c:pt>
                <c:pt idx="124">
                  <c:v>-12400</c:v>
                </c:pt>
                <c:pt idx="125">
                  <c:v>-12500</c:v>
                </c:pt>
                <c:pt idx="126">
                  <c:v>-12600</c:v>
                </c:pt>
                <c:pt idx="127">
                  <c:v>-12700</c:v>
                </c:pt>
                <c:pt idx="128">
                  <c:v>-12800</c:v>
                </c:pt>
                <c:pt idx="129">
                  <c:v>-12900</c:v>
                </c:pt>
                <c:pt idx="130">
                  <c:v>-13000</c:v>
                </c:pt>
                <c:pt idx="131">
                  <c:v>-13100</c:v>
                </c:pt>
                <c:pt idx="132">
                  <c:v>-13200</c:v>
                </c:pt>
                <c:pt idx="133">
                  <c:v>-13300</c:v>
                </c:pt>
                <c:pt idx="134">
                  <c:v>-13400</c:v>
                </c:pt>
                <c:pt idx="135">
                  <c:v>-13500</c:v>
                </c:pt>
                <c:pt idx="136">
                  <c:v>-13600</c:v>
                </c:pt>
                <c:pt idx="137">
                  <c:v>-13700</c:v>
                </c:pt>
                <c:pt idx="138">
                  <c:v>-13800</c:v>
                </c:pt>
                <c:pt idx="139">
                  <c:v>-13900</c:v>
                </c:pt>
                <c:pt idx="140">
                  <c:v>-14000</c:v>
                </c:pt>
                <c:pt idx="141">
                  <c:v>-14100</c:v>
                </c:pt>
                <c:pt idx="142">
                  <c:v>-14200</c:v>
                </c:pt>
                <c:pt idx="143">
                  <c:v>-14300</c:v>
                </c:pt>
                <c:pt idx="144">
                  <c:v>-14400</c:v>
                </c:pt>
                <c:pt idx="145">
                  <c:v>-14500</c:v>
                </c:pt>
                <c:pt idx="146">
                  <c:v>-14600</c:v>
                </c:pt>
                <c:pt idx="147">
                  <c:v>-14700</c:v>
                </c:pt>
                <c:pt idx="148">
                  <c:v>-14800</c:v>
                </c:pt>
                <c:pt idx="149">
                  <c:v>-14900</c:v>
                </c:pt>
                <c:pt idx="150">
                  <c:v>-15000</c:v>
                </c:pt>
                <c:pt idx="151">
                  <c:v>-15100</c:v>
                </c:pt>
                <c:pt idx="152">
                  <c:v>-15200</c:v>
                </c:pt>
                <c:pt idx="153">
                  <c:v>-15300</c:v>
                </c:pt>
                <c:pt idx="154">
                  <c:v>-15400</c:v>
                </c:pt>
                <c:pt idx="155">
                  <c:v>-15500</c:v>
                </c:pt>
                <c:pt idx="156">
                  <c:v>-15600</c:v>
                </c:pt>
                <c:pt idx="157">
                  <c:v>-15700</c:v>
                </c:pt>
                <c:pt idx="158">
                  <c:v>-15800</c:v>
                </c:pt>
                <c:pt idx="159">
                  <c:v>-15900</c:v>
                </c:pt>
                <c:pt idx="160">
                  <c:v>-16000</c:v>
                </c:pt>
                <c:pt idx="161">
                  <c:v>-16100</c:v>
                </c:pt>
                <c:pt idx="162">
                  <c:v>-16200</c:v>
                </c:pt>
                <c:pt idx="163">
                  <c:v>-16300</c:v>
                </c:pt>
                <c:pt idx="164">
                  <c:v>-16400</c:v>
                </c:pt>
                <c:pt idx="165">
                  <c:v>-16500</c:v>
                </c:pt>
                <c:pt idx="166">
                  <c:v>-16600</c:v>
                </c:pt>
                <c:pt idx="167">
                  <c:v>-16700</c:v>
                </c:pt>
                <c:pt idx="168">
                  <c:v>-16800</c:v>
                </c:pt>
                <c:pt idx="169">
                  <c:v>-16900</c:v>
                </c:pt>
                <c:pt idx="170">
                  <c:v>-17000</c:v>
                </c:pt>
                <c:pt idx="171">
                  <c:v>-17100</c:v>
                </c:pt>
                <c:pt idx="172">
                  <c:v>-17200</c:v>
                </c:pt>
                <c:pt idx="173">
                  <c:v>-17300</c:v>
                </c:pt>
                <c:pt idx="174">
                  <c:v>-17400</c:v>
                </c:pt>
                <c:pt idx="175">
                  <c:v>-17500</c:v>
                </c:pt>
                <c:pt idx="176">
                  <c:v>-17600</c:v>
                </c:pt>
                <c:pt idx="177">
                  <c:v>-17700</c:v>
                </c:pt>
                <c:pt idx="178">
                  <c:v>-17800</c:v>
                </c:pt>
                <c:pt idx="179">
                  <c:v>-17900</c:v>
                </c:pt>
                <c:pt idx="180">
                  <c:v>-18000</c:v>
                </c:pt>
                <c:pt idx="181">
                  <c:v>-18100</c:v>
                </c:pt>
                <c:pt idx="182">
                  <c:v>-18200</c:v>
                </c:pt>
                <c:pt idx="183">
                  <c:v>-18300</c:v>
                </c:pt>
                <c:pt idx="184">
                  <c:v>-18400</c:v>
                </c:pt>
                <c:pt idx="185">
                  <c:v>-18500</c:v>
                </c:pt>
                <c:pt idx="186">
                  <c:v>-18600</c:v>
                </c:pt>
                <c:pt idx="187">
                  <c:v>-18700</c:v>
                </c:pt>
                <c:pt idx="188">
                  <c:v>-18800</c:v>
                </c:pt>
                <c:pt idx="189">
                  <c:v>-18900</c:v>
                </c:pt>
                <c:pt idx="190">
                  <c:v>-19000</c:v>
                </c:pt>
                <c:pt idx="191">
                  <c:v>-19100</c:v>
                </c:pt>
                <c:pt idx="192">
                  <c:v>-19200</c:v>
                </c:pt>
                <c:pt idx="193">
                  <c:v>-19300</c:v>
                </c:pt>
                <c:pt idx="194">
                  <c:v>-19400</c:v>
                </c:pt>
                <c:pt idx="195">
                  <c:v>-19500</c:v>
                </c:pt>
                <c:pt idx="196">
                  <c:v>-19600</c:v>
                </c:pt>
                <c:pt idx="197">
                  <c:v>-19700</c:v>
                </c:pt>
                <c:pt idx="198">
                  <c:v>-19800</c:v>
                </c:pt>
                <c:pt idx="199">
                  <c:v>-19900</c:v>
                </c:pt>
                <c:pt idx="200">
                  <c:v>-20000</c:v>
                </c:pt>
                <c:pt idx="201">
                  <c:v>-20100</c:v>
                </c:pt>
                <c:pt idx="202">
                  <c:v>-20200</c:v>
                </c:pt>
                <c:pt idx="203">
                  <c:v>-20300</c:v>
                </c:pt>
                <c:pt idx="204">
                  <c:v>-20400</c:v>
                </c:pt>
                <c:pt idx="205">
                  <c:v>-20500</c:v>
                </c:pt>
                <c:pt idx="206">
                  <c:v>-20600</c:v>
                </c:pt>
                <c:pt idx="207">
                  <c:v>-20700</c:v>
                </c:pt>
                <c:pt idx="208">
                  <c:v>-20800</c:v>
                </c:pt>
                <c:pt idx="209">
                  <c:v>-20900</c:v>
                </c:pt>
                <c:pt idx="210">
                  <c:v>-21000</c:v>
                </c:pt>
                <c:pt idx="211">
                  <c:v>-21100</c:v>
                </c:pt>
                <c:pt idx="212">
                  <c:v>-21200</c:v>
                </c:pt>
                <c:pt idx="213">
                  <c:v>-21300</c:v>
                </c:pt>
                <c:pt idx="214">
                  <c:v>-21400</c:v>
                </c:pt>
                <c:pt idx="215">
                  <c:v>-21500</c:v>
                </c:pt>
                <c:pt idx="216">
                  <c:v>-21600</c:v>
                </c:pt>
                <c:pt idx="217">
                  <c:v>-21700</c:v>
                </c:pt>
                <c:pt idx="218">
                  <c:v>-21800</c:v>
                </c:pt>
                <c:pt idx="219">
                  <c:v>-21900</c:v>
                </c:pt>
                <c:pt idx="220">
                  <c:v>-22000</c:v>
                </c:pt>
                <c:pt idx="221">
                  <c:v>-22100</c:v>
                </c:pt>
                <c:pt idx="222">
                  <c:v>-22200</c:v>
                </c:pt>
                <c:pt idx="223">
                  <c:v>-22300</c:v>
                </c:pt>
                <c:pt idx="224">
                  <c:v>-22400</c:v>
                </c:pt>
                <c:pt idx="225">
                  <c:v>-22500</c:v>
                </c:pt>
                <c:pt idx="226">
                  <c:v>-22600</c:v>
                </c:pt>
                <c:pt idx="227">
                  <c:v>-22700</c:v>
                </c:pt>
                <c:pt idx="228">
                  <c:v>-22800</c:v>
                </c:pt>
                <c:pt idx="229">
                  <c:v>-22900</c:v>
                </c:pt>
                <c:pt idx="230">
                  <c:v>-23000</c:v>
                </c:pt>
                <c:pt idx="231">
                  <c:v>-23100</c:v>
                </c:pt>
                <c:pt idx="232">
                  <c:v>-23200</c:v>
                </c:pt>
                <c:pt idx="233">
                  <c:v>-23300</c:v>
                </c:pt>
                <c:pt idx="234">
                  <c:v>-23400</c:v>
                </c:pt>
                <c:pt idx="235">
                  <c:v>-23500</c:v>
                </c:pt>
                <c:pt idx="236">
                  <c:v>-23600</c:v>
                </c:pt>
                <c:pt idx="237">
                  <c:v>-23700</c:v>
                </c:pt>
                <c:pt idx="238">
                  <c:v>-23800</c:v>
                </c:pt>
                <c:pt idx="239">
                  <c:v>-23900</c:v>
                </c:pt>
                <c:pt idx="240">
                  <c:v>-24000</c:v>
                </c:pt>
                <c:pt idx="241">
                  <c:v>-24100</c:v>
                </c:pt>
                <c:pt idx="242">
                  <c:v>-24200</c:v>
                </c:pt>
                <c:pt idx="243">
                  <c:v>-24300</c:v>
                </c:pt>
                <c:pt idx="244">
                  <c:v>-24400</c:v>
                </c:pt>
                <c:pt idx="245">
                  <c:v>-24500</c:v>
                </c:pt>
                <c:pt idx="246">
                  <c:v>-24600</c:v>
                </c:pt>
                <c:pt idx="247">
                  <c:v>-24700</c:v>
                </c:pt>
                <c:pt idx="248">
                  <c:v>-24800</c:v>
                </c:pt>
                <c:pt idx="249">
                  <c:v>-24900</c:v>
                </c:pt>
                <c:pt idx="250">
                  <c:v>-25000</c:v>
                </c:pt>
                <c:pt idx="251">
                  <c:v>-25100</c:v>
                </c:pt>
                <c:pt idx="252">
                  <c:v>-25200</c:v>
                </c:pt>
                <c:pt idx="253">
                  <c:v>-25300</c:v>
                </c:pt>
                <c:pt idx="254">
                  <c:v>-25400</c:v>
                </c:pt>
                <c:pt idx="255">
                  <c:v>-25500</c:v>
                </c:pt>
                <c:pt idx="256">
                  <c:v>-25600</c:v>
                </c:pt>
                <c:pt idx="257">
                  <c:v>-25700</c:v>
                </c:pt>
                <c:pt idx="258">
                  <c:v>-25800</c:v>
                </c:pt>
                <c:pt idx="259">
                  <c:v>-25900</c:v>
                </c:pt>
                <c:pt idx="260">
                  <c:v>-26000</c:v>
                </c:pt>
                <c:pt idx="261">
                  <c:v>-26100</c:v>
                </c:pt>
                <c:pt idx="262">
                  <c:v>-26200</c:v>
                </c:pt>
                <c:pt idx="263">
                  <c:v>-26300</c:v>
                </c:pt>
                <c:pt idx="264">
                  <c:v>-26400</c:v>
                </c:pt>
                <c:pt idx="265">
                  <c:v>-26500</c:v>
                </c:pt>
                <c:pt idx="266">
                  <c:v>-26600</c:v>
                </c:pt>
                <c:pt idx="267">
                  <c:v>-26700</c:v>
                </c:pt>
                <c:pt idx="268">
                  <c:v>-26800</c:v>
                </c:pt>
                <c:pt idx="269">
                  <c:v>-26900</c:v>
                </c:pt>
                <c:pt idx="270">
                  <c:v>-27000</c:v>
                </c:pt>
                <c:pt idx="271">
                  <c:v>-27100</c:v>
                </c:pt>
                <c:pt idx="272">
                  <c:v>-27200</c:v>
                </c:pt>
                <c:pt idx="273">
                  <c:v>-27300</c:v>
                </c:pt>
                <c:pt idx="274">
                  <c:v>-27400</c:v>
                </c:pt>
                <c:pt idx="275">
                  <c:v>-27500</c:v>
                </c:pt>
                <c:pt idx="276">
                  <c:v>-27600</c:v>
                </c:pt>
                <c:pt idx="277">
                  <c:v>-27700</c:v>
                </c:pt>
                <c:pt idx="278">
                  <c:v>-27800</c:v>
                </c:pt>
                <c:pt idx="279">
                  <c:v>-27900</c:v>
                </c:pt>
                <c:pt idx="280">
                  <c:v>-28000</c:v>
                </c:pt>
                <c:pt idx="281">
                  <c:v>-28100</c:v>
                </c:pt>
                <c:pt idx="282">
                  <c:v>-28200</c:v>
                </c:pt>
                <c:pt idx="283">
                  <c:v>-28300</c:v>
                </c:pt>
                <c:pt idx="284">
                  <c:v>-28400</c:v>
                </c:pt>
                <c:pt idx="285">
                  <c:v>-28500</c:v>
                </c:pt>
                <c:pt idx="286">
                  <c:v>-28600</c:v>
                </c:pt>
                <c:pt idx="287">
                  <c:v>-28700</c:v>
                </c:pt>
                <c:pt idx="288">
                  <c:v>-28800</c:v>
                </c:pt>
                <c:pt idx="289">
                  <c:v>-28900</c:v>
                </c:pt>
                <c:pt idx="290">
                  <c:v>-29000</c:v>
                </c:pt>
                <c:pt idx="291">
                  <c:v>-29100</c:v>
                </c:pt>
                <c:pt idx="292">
                  <c:v>-29200</c:v>
                </c:pt>
                <c:pt idx="293">
                  <c:v>-29300</c:v>
                </c:pt>
                <c:pt idx="294">
                  <c:v>-29400</c:v>
                </c:pt>
                <c:pt idx="295">
                  <c:v>-29500</c:v>
                </c:pt>
                <c:pt idx="296">
                  <c:v>-29600</c:v>
                </c:pt>
                <c:pt idx="297">
                  <c:v>-29700</c:v>
                </c:pt>
                <c:pt idx="298">
                  <c:v>-29800</c:v>
                </c:pt>
                <c:pt idx="299">
                  <c:v>-29900</c:v>
                </c:pt>
                <c:pt idx="300">
                  <c:v>-30000</c:v>
                </c:pt>
                <c:pt idx="301">
                  <c:v>-30100</c:v>
                </c:pt>
                <c:pt idx="302">
                  <c:v>-30200</c:v>
                </c:pt>
                <c:pt idx="303">
                  <c:v>-30300</c:v>
                </c:pt>
                <c:pt idx="304">
                  <c:v>-30400</c:v>
                </c:pt>
                <c:pt idx="305">
                  <c:v>-30500</c:v>
                </c:pt>
                <c:pt idx="306">
                  <c:v>-30600</c:v>
                </c:pt>
                <c:pt idx="307">
                  <c:v>-30700</c:v>
                </c:pt>
                <c:pt idx="308">
                  <c:v>-30800</c:v>
                </c:pt>
                <c:pt idx="309">
                  <c:v>-30900</c:v>
                </c:pt>
                <c:pt idx="310">
                  <c:v>-31000</c:v>
                </c:pt>
                <c:pt idx="311">
                  <c:v>-31100</c:v>
                </c:pt>
                <c:pt idx="312">
                  <c:v>-31200</c:v>
                </c:pt>
                <c:pt idx="313">
                  <c:v>-31300</c:v>
                </c:pt>
                <c:pt idx="314">
                  <c:v>-31400</c:v>
                </c:pt>
                <c:pt idx="315">
                  <c:v>-31500</c:v>
                </c:pt>
                <c:pt idx="316">
                  <c:v>-31600</c:v>
                </c:pt>
                <c:pt idx="317">
                  <c:v>-31700</c:v>
                </c:pt>
                <c:pt idx="318">
                  <c:v>-31800</c:v>
                </c:pt>
                <c:pt idx="319">
                  <c:v>-31900</c:v>
                </c:pt>
                <c:pt idx="320">
                  <c:v>-32000</c:v>
                </c:pt>
                <c:pt idx="321">
                  <c:v>-32100</c:v>
                </c:pt>
                <c:pt idx="322">
                  <c:v>-32200</c:v>
                </c:pt>
                <c:pt idx="323">
                  <c:v>-32300</c:v>
                </c:pt>
                <c:pt idx="324">
                  <c:v>-32400</c:v>
                </c:pt>
                <c:pt idx="325">
                  <c:v>-32500</c:v>
                </c:pt>
                <c:pt idx="326">
                  <c:v>-32600</c:v>
                </c:pt>
                <c:pt idx="327">
                  <c:v>-32700</c:v>
                </c:pt>
                <c:pt idx="328">
                  <c:v>-32800</c:v>
                </c:pt>
                <c:pt idx="329">
                  <c:v>-32900</c:v>
                </c:pt>
                <c:pt idx="330">
                  <c:v>-33000</c:v>
                </c:pt>
                <c:pt idx="331">
                  <c:v>-33100</c:v>
                </c:pt>
                <c:pt idx="332">
                  <c:v>-33200</c:v>
                </c:pt>
                <c:pt idx="333">
                  <c:v>-33300</c:v>
                </c:pt>
                <c:pt idx="334">
                  <c:v>-33400</c:v>
                </c:pt>
                <c:pt idx="335">
                  <c:v>-33500</c:v>
                </c:pt>
                <c:pt idx="336">
                  <c:v>-33600</c:v>
                </c:pt>
                <c:pt idx="337">
                  <c:v>-33700</c:v>
                </c:pt>
                <c:pt idx="338">
                  <c:v>-33800</c:v>
                </c:pt>
                <c:pt idx="339">
                  <c:v>-33900</c:v>
                </c:pt>
                <c:pt idx="340">
                  <c:v>-34000</c:v>
                </c:pt>
                <c:pt idx="341">
                  <c:v>-34100</c:v>
                </c:pt>
                <c:pt idx="342">
                  <c:v>-34200</c:v>
                </c:pt>
                <c:pt idx="343">
                  <c:v>-34300</c:v>
                </c:pt>
                <c:pt idx="344">
                  <c:v>-34400</c:v>
                </c:pt>
                <c:pt idx="345">
                  <c:v>-34500</c:v>
                </c:pt>
                <c:pt idx="346">
                  <c:v>-34600</c:v>
                </c:pt>
                <c:pt idx="347">
                  <c:v>-34700</c:v>
                </c:pt>
                <c:pt idx="348">
                  <c:v>-34800</c:v>
                </c:pt>
                <c:pt idx="349">
                  <c:v>-34900</c:v>
                </c:pt>
                <c:pt idx="350">
                  <c:v>-35000</c:v>
                </c:pt>
                <c:pt idx="351">
                  <c:v>-35100</c:v>
                </c:pt>
                <c:pt idx="352">
                  <c:v>-35200</c:v>
                </c:pt>
                <c:pt idx="353">
                  <c:v>-35300</c:v>
                </c:pt>
                <c:pt idx="354">
                  <c:v>-35400</c:v>
                </c:pt>
                <c:pt idx="355">
                  <c:v>-35500</c:v>
                </c:pt>
                <c:pt idx="356">
                  <c:v>-35600</c:v>
                </c:pt>
                <c:pt idx="357">
                  <c:v>-35700</c:v>
                </c:pt>
                <c:pt idx="358">
                  <c:v>-35800</c:v>
                </c:pt>
                <c:pt idx="359">
                  <c:v>-35900</c:v>
                </c:pt>
                <c:pt idx="360">
                  <c:v>-36000</c:v>
                </c:pt>
                <c:pt idx="361">
                  <c:v>-36100</c:v>
                </c:pt>
                <c:pt idx="362">
                  <c:v>-36200</c:v>
                </c:pt>
                <c:pt idx="363">
                  <c:v>-36300</c:v>
                </c:pt>
                <c:pt idx="364">
                  <c:v>-36400</c:v>
                </c:pt>
                <c:pt idx="365">
                  <c:v>-36500</c:v>
                </c:pt>
                <c:pt idx="366">
                  <c:v>-36600</c:v>
                </c:pt>
                <c:pt idx="367">
                  <c:v>-36700</c:v>
                </c:pt>
                <c:pt idx="368">
                  <c:v>-36800</c:v>
                </c:pt>
                <c:pt idx="369">
                  <c:v>-36900</c:v>
                </c:pt>
                <c:pt idx="370">
                  <c:v>-37000</c:v>
                </c:pt>
                <c:pt idx="371">
                  <c:v>-37100</c:v>
                </c:pt>
                <c:pt idx="372">
                  <c:v>-37200</c:v>
                </c:pt>
                <c:pt idx="373">
                  <c:v>-37300</c:v>
                </c:pt>
                <c:pt idx="374">
                  <c:v>-37400</c:v>
                </c:pt>
                <c:pt idx="375">
                  <c:v>-37500</c:v>
                </c:pt>
                <c:pt idx="376">
                  <c:v>-37600</c:v>
                </c:pt>
                <c:pt idx="377">
                  <c:v>-37700</c:v>
                </c:pt>
                <c:pt idx="378">
                  <c:v>-37800</c:v>
                </c:pt>
                <c:pt idx="379">
                  <c:v>-37900</c:v>
                </c:pt>
                <c:pt idx="380">
                  <c:v>-38000</c:v>
                </c:pt>
                <c:pt idx="381">
                  <c:v>-38100</c:v>
                </c:pt>
                <c:pt idx="382">
                  <c:v>-38200</c:v>
                </c:pt>
                <c:pt idx="383">
                  <c:v>-38300</c:v>
                </c:pt>
                <c:pt idx="384">
                  <c:v>-38400</c:v>
                </c:pt>
                <c:pt idx="385">
                  <c:v>-38500</c:v>
                </c:pt>
                <c:pt idx="386">
                  <c:v>-38600</c:v>
                </c:pt>
                <c:pt idx="387">
                  <c:v>-38700</c:v>
                </c:pt>
                <c:pt idx="388">
                  <c:v>-38800</c:v>
                </c:pt>
                <c:pt idx="389">
                  <c:v>-38900</c:v>
                </c:pt>
                <c:pt idx="390">
                  <c:v>-39000</c:v>
                </c:pt>
                <c:pt idx="391">
                  <c:v>-39100</c:v>
                </c:pt>
                <c:pt idx="392">
                  <c:v>-39200</c:v>
                </c:pt>
                <c:pt idx="393">
                  <c:v>-39300</c:v>
                </c:pt>
                <c:pt idx="394">
                  <c:v>-39400</c:v>
                </c:pt>
                <c:pt idx="395">
                  <c:v>-39500</c:v>
                </c:pt>
                <c:pt idx="396">
                  <c:v>-39600</c:v>
                </c:pt>
                <c:pt idx="397">
                  <c:v>-39700</c:v>
                </c:pt>
                <c:pt idx="398">
                  <c:v>-39800</c:v>
                </c:pt>
                <c:pt idx="399">
                  <c:v>-39900</c:v>
                </c:pt>
              </c:numCache>
            </c:numRef>
          </c:cat>
          <c:val>
            <c:numRef>
              <c:f>'Seasonal Graphs'!$C$3:$C$402</c:f>
              <c:numCache>
                <c:formatCode>0.00</c:formatCode>
                <c:ptCount val="400"/>
                <c:pt idx="0">
                  <c:v>2.302045506740622</c:v>
                </c:pt>
                <c:pt idx="1">
                  <c:v>2.2515267419405829</c:v>
                </c:pt>
                <c:pt idx="2">
                  <c:v>0.58790116799127501</c:v>
                </c:pt>
                <c:pt idx="3">
                  <c:v>2.17342668700487</c:v>
                </c:pt>
                <c:pt idx="4">
                  <c:v>1.3761847836697441</c:v>
                </c:pt>
                <c:pt idx="5">
                  <c:v>1.097909446547275</c:v>
                </c:pt>
                <c:pt idx="6">
                  <c:v>0.95172082044167705</c:v>
                </c:pt>
                <c:pt idx="7">
                  <c:v>0.617178380663856</c:v>
                </c:pt>
                <c:pt idx="8">
                  <c:v>0.589670775009695</c:v>
                </c:pt>
                <c:pt idx="9">
                  <c:v>0.91896355595647705</c:v>
                </c:pt>
                <c:pt idx="10">
                  <c:v>1.157659772592043</c:v>
                </c:pt>
                <c:pt idx="11">
                  <c:v>1.021500150019937</c:v>
                </c:pt>
                <c:pt idx="12">
                  <c:v>0.62475727714583995</c:v>
                </c:pt>
                <c:pt idx="13">
                  <c:v>0.63666605797818399</c:v>
                </c:pt>
                <c:pt idx="14">
                  <c:v>0.67036452372761801</c:v>
                </c:pt>
                <c:pt idx="15">
                  <c:v>0.69631628324469497</c:v>
                </c:pt>
                <c:pt idx="16">
                  <c:v>1.026651270308111</c:v>
                </c:pt>
                <c:pt idx="17">
                  <c:v>1.315106453344558</c:v>
                </c:pt>
                <c:pt idx="18">
                  <c:v>1.048650171461198</c:v>
                </c:pt>
                <c:pt idx="19">
                  <c:v>0.587643566416164</c:v>
                </c:pt>
                <c:pt idx="20">
                  <c:v>1.1474786637415899</c:v>
                </c:pt>
                <c:pt idx="21">
                  <c:v>0.97865991925061502</c:v>
                </c:pt>
                <c:pt idx="22">
                  <c:v>0.56492148343899695</c:v>
                </c:pt>
                <c:pt idx="23">
                  <c:v>0.91088940509977201</c:v>
                </c:pt>
                <c:pt idx="24">
                  <c:v>0.68126502152756296</c:v>
                </c:pt>
                <c:pt idx="25">
                  <c:v>0.83028180188865297</c:v>
                </c:pt>
                <c:pt idx="26">
                  <c:v>0.84935022999250998</c:v>
                </c:pt>
                <c:pt idx="27">
                  <c:v>0.55979010099923499</c:v>
                </c:pt>
                <c:pt idx="28">
                  <c:v>0.75984953253521503</c:v>
                </c:pt>
                <c:pt idx="29">
                  <c:v>0.93650992579129799</c:v>
                </c:pt>
                <c:pt idx="30">
                  <c:v>0.83121746331797597</c:v>
                </c:pt>
                <c:pt idx="31">
                  <c:v>0.625401514116812</c:v>
                </c:pt>
                <c:pt idx="32">
                  <c:v>0.91213480512600797</c:v>
                </c:pt>
                <c:pt idx="33">
                  <c:v>0.889144587213899</c:v>
                </c:pt>
                <c:pt idx="34">
                  <c:v>0.73212974347073301</c:v>
                </c:pt>
                <c:pt idx="35">
                  <c:v>0.91394504935342602</c:v>
                </c:pt>
                <c:pt idx="36">
                  <c:v>0.72422587081699097</c:v>
                </c:pt>
                <c:pt idx="37">
                  <c:v>0.92183110117246703</c:v>
                </c:pt>
                <c:pt idx="38">
                  <c:v>0.92761674312975295</c:v>
                </c:pt>
                <c:pt idx="39">
                  <c:v>1.2495019816581381</c:v>
                </c:pt>
                <c:pt idx="40">
                  <c:v>1.112209709341581</c:v>
                </c:pt>
                <c:pt idx="41">
                  <c:v>0.56282671985387001</c:v>
                </c:pt>
                <c:pt idx="42">
                  <c:v>0.42622358382252401</c:v>
                </c:pt>
                <c:pt idx="43">
                  <c:v>0.76254986459863405</c:v>
                </c:pt>
                <c:pt idx="44">
                  <c:v>0.65023378301733903</c:v>
                </c:pt>
                <c:pt idx="45">
                  <c:v>0.39830519541592901</c:v>
                </c:pt>
                <c:pt idx="46">
                  <c:v>0.36443249625709101</c:v>
                </c:pt>
                <c:pt idx="47">
                  <c:v>0.41440032817342698</c:v>
                </c:pt>
                <c:pt idx="48">
                  <c:v>0.38513690791678401</c:v>
                </c:pt>
                <c:pt idx="49">
                  <c:v>0.51175622203972504</c:v>
                </c:pt>
                <c:pt idx="50">
                  <c:v>0.32405957934102297</c:v>
                </c:pt>
                <c:pt idx="51">
                  <c:v>0.46874192633953099</c:v>
                </c:pt>
                <c:pt idx="52">
                  <c:v>0.47602187472128399</c:v>
                </c:pt>
                <c:pt idx="53">
                  <c:v>0.59395764612005297</c:v>
                </c:pt>
                <c:pt idx="54">
                  <c:v>0.58849865703578697</c:v>
                </c:pt>
                <c:pt idx="55">
                  <c:v>0.40319450641743798</c:v>
                </c:pt>
                <c:pt idx="56">
                  <c:v>0.44422577380103101</c:v>
                </c:pt>
                <c:pt idx="57">
                  <c:v>0.37929888632931302</c:v>
                </c:pt>
                <c:pt idx="58">
                  <c:v>0.30718499831047902</c:v>
                </c:pt>
                <c:pt idx="59">
                  <c:v>0.39063223162921001</c:v>
                </c:pt>
                <c:pt idx="60">
                  <c:v>0.35879535716359601</c:v>
                </c:pt>
                <c:pt idx="61">
                  <c:v>0.32128685795719503</c:v>
                </c:pt>
                <c:pt idx="62">
                  <c:v>0.29143345805631199</c:v>
                </c:pt>
                <c:pt idx="63">
                  <c:v>0.41349232309776701</c:v>
                </c:pt>
                <c:pt idx="64">
                  <c:v>0.21387097152498899</c:v>
                </c:pt>
                <c:pt idx="65">
                  <c:v>0.23987948476766299</c:v>
                </c:pt>
                <c:pt idx="66">
                  <c:v>0.32246165781028102</c:v>
                </c:pt>
                <c:pt idx="67">
                  <c:v>0.31286170122569401</c:v>
                </c:pt>
                <c:pt idx="68">
                  <c:v>0.302553700533711</c:v>
                </c:pt>
                <c:pt idx="69">
                  <c:v>0.28850645965287097</c:v>
                </c:pt>
                <c:pt idx="70">
                  <c:v>0.277147969884322</c:v>
                </c:pt>
                <c:pt idx="71">
                  <c:v>0.26924385800048001</c:v>
                </c:pt>
                <c:pt idx="72">
                  <c:v>0.267064373743226</c:v>
                </c:pt>
                <c:pt idx="73">
                  <c:v>0.29490394422308402</c:v>
                </c:pt>
                <c:pt idx="74">
                  <c:v>0.33429374296115899</c:v>
                </c:pt>
                <c:pt idx="75">
                  <c:v>0.306351780730718</c:v>
                </c:pt>
                <c:pt idx="76">
                  <c:v>0.31090834903203601</c:v>
                </c:pt>
                <c:pt idx="77">
                  <c:v>0.243503622436747</c:v>
                </c:pt>
                <c:pt idx="78">
                  <c:v>0.16768329201368301</c:v>
                </c:pt>
                <c:pt idx="79">
                  <c:v>0.12555236987545401</c:v>
                </c:pt>
                <c:pt idx="80">
                  <c:v>0.206374021202093</c:v>
                </c:pt>
                <c:pt idx="81">
                  <c:v>0.22716020661098901</c:v>
                </c:pt>
                <c:pt idx="82">
                  <c:v>0.29534658488343901</c:v>
                </c:pt>
                <c:pt idx="83">
                  <c:v>0.22278004520408201</c:v>
                </c:pt>
                <c:pt idx="84">
                  <c:v>0.33150255857287197</c:v>
                </c:pt>
                <c:pt idx="85">
                  <c:v>0.21969311119163301</c:v>
                </c:pt>
                <c:pt idx="86">
                  <c:v>0.244261976266265</c:v>
                </c:pt>
                <c:pt idx="87">
                  <c:v>0.28075639106450101</c:v>
                </c:pt>
                <c:pt idx="88">
                  <c:v>0.31005166042244903</c:v>
                </c:pt>
                <c:pt idx="89">
                  <c:v>0.30536918533667901</c:v>
                </c:pt>
                <c:pt idx="90">
                  <c:v>0.35923144775468902</c:v>
                </c:pt>
                <c:pt idx="91">
                  <c:v>0.222394594353793</c:v>
                </c:pt>
                <c:pt idx="92">
                  <c:v>0.18162240206455099</c:v>
                </c:pt>
                <c:pt idx="93">
                  <c:v>8.1975764890140398E-2</c:v>
                </c:pt>
                <c:pt idx="94">
                  <c:v>0.16180392461399201</c:v>
                </c:pt>
                <c:pt idx="95">
                  <c:v>0.33477852206384701</c:v>
                </c:pt>
                <c:pt idx="96">
                  <c:v>0.29845443421766099</c:v>
                </c:pt>
                <c:pt idx="97">
                  <c:v>0.53870678930153904</c:v>
                </c:pt>
                <c:pt idx="98">
                  <c:v>1.475705533333344</c:v>
                </c:pt>
                <c:pt idx="99">
                  <c:v>0.34360357551208498</c:v>
                </c:pt>
                <c:pt idx="100">
                  <c:v>0.17808681211131699</c:v>
                </c:pt>
                <c:pt idx="101">
                  <c:v>0.29228759690813599</c:v>
                </c:pt>
                <c:pt idx="102">
                  <c:v>1.167914317884454</c:v>
                </c:pt>
                <c:pt idx="103">
                  <c:v>0.54369047302975904</c:v>
                </c:pt>
                <c:pt idx="104">
                  <c:v>2.16752098854074</c:v>
                </c:pt>
                <c:pt idx="105">
                  <c:v>2.4080130118515131</c:v>
                </c:pt>
                <c:pt idx="106">
                  <c:v>2.7268078296313809</c:v>
                </c:pt>
                <c:pt idx="107">
                  <c:v>1.3720598531842341</c:v>
                </c:pt>
                <c:pt idx="108">
                  <c:v>2.105684844894006</c:v>
                </c:pt>
                <c:pt idx="109">
                  <c:v>3.922140978610376</c:v>
                </c:pt>
                <c:pt idx="110">
                  <c:v>5.2622416504714096</c:v>
                </c:pt>
                <c:pt idx="111">
                  <c:v>2.417767234473998</c:v>
                </c:pt>
                <c:pt idx="112">
                  <c:v>1.5493472096600529</c:v>
                </c:pt>
                <c:pt idx="113">
                  <c:v>1.041112273477284</c:v>
                </c:pt>
                <c:pt idx="114">
                  <c:v>0.44035535876140303</c:v>
                </c:pt>
                <c:pt idx="115">
                  <c:v>0.38465012006943999</c:v>
                </c:pt>
                <c:pt idx="116">
                  <c:v>1.4147851113472429</c:v>
                </c:pt>
                <c:pt idx="117">
                  <c:v>0.36979265617804702</c:v>
                </c:pt>
                <c:pt idx="118">
                  <c:v>1.4776217755036429</c:v>
                </c:pt>
                <c:pt idx="119">
                  <c:v>1.9349755939787969</c:v>
                </c:pt>
                <c:pt idx="120">
                  <c:v>0.98607850859749202</c:v>
                </c:pt>
                <c:pt idx="121">
                  <c:v>1.206385707303242</c:v>
                </c:pt>
                <c:pt idx="122">
                  <c:v>3.7788522489596579</c:v>
                </c:pt>
                <c:pt idx="123">
                  <c:v>11.429377367570529</c:v>
                </c:pt>
                <c:pt idx="124">
                  <c:v>11.3020016857763</c:v>
                </c:pt>
                <c:pt idx="125">
                  <c:v>9.3735450632615152</c:v>
                </c:pt>
                <c:pt idx="126">
                  <c:v>10.55125334569094</c:v>
                </c:pt>
                <c:pt idx="127">
                  <c:v>12.31984316196605</c:v>
                </c:pt>
                <c:pt idx="128">
                  <c:v>7.5159189552887344</c:v>
                </c:pt>
                <c:pt idx="129">
                  <c:v>13.011562989164201</c:v>
                </c:pt>
                <c:pt idx="130">
                  <c:v>11.0639597762029</c:v>
                </c:pt>
                <c:pt idx="131">
                  <c:v>16.431254533860908</c:v>
                </c:pt>
                <c:pt idx="132">
                  <c:v>12.481840247939649</c:v>
                </c:pt>
                <c:pt idx="133">
                  <c:v>28.535168416672249</c:v>
                </c:pt>
                <c:pt idx="134">
                  <c:v>33.606691500799137</c:v>
                </c:pt>
                <c:pt idx="135">
                  <c:v>35.331641376954323</c:v>
                </c:pt>
                <c:pt idx="136">
                  <c:v>24.216427947198191</c:v>
                </c:pt>
                <c:pt idx="137">
                  <c:v>29.403119251897781</c:v>
                </c:pt>
                <c:pt idx="138">
                  <c:v>18.311078545774919</c:v>
                </c:pt>
                <c:pt idx="139">
                  <c:v>25.010314340233659</c:v>
                </c:pt>
                <c:pt idx="140">
                  <c:v>20.18956992459864</c:v>
                </c:pt>
                <c:pt idx="141">
                  <c:v>18.868175084155251</c:v>
                </c:pt>
                <c:pt idx="142">
                  <c:v>9.6617790989904186</c:v>
                </c:pt>
                <c:pt idx="143">
                  <c:v>17.425297791504871</c:v>
                </c:pt>
                <c:pt idx="144">
                  <c:v>13.354793858690099</c:v>
                </c:pt>
                <c:pt idx="145">
                  <c:v>22.245143434079679</c:v>
                </c:pt>
                <c:pt idx="146">
                  <c:v>10.89210477643223</c:v>
                </c:pt>
                <c:pt idx="147">
                  <c:v>18.27422514007435</c:v>
                </c:pt>
                <c:pt idx="148">
                  <c:v>13.69256378395316</c:v>
                </c:pt>
                <c:pt idx="149">
                  <c:v>23.058453136974499</c:v>
                </c:pt>
                <c:pt idx="150">
                  <c:v>19.729894189735859</c:v>
                </c:pt>
                <c:pt idx="151">
                  <c:v>35.95166925827133</c:v>
                </c:pt>
                <c:pt idx="152">
                  <c:v>31.599213063640509</c:v>
                </c:pt>
                <c:pt idx="153">
                  <c:v>34.311784813287758</c:v>
                </c:pt>
                <c:pt idx="154">
                  <c:v>16.448782687593479</c:v>
                </c:pt>
                <c:pt idx="155">
                  <c:v>27.100120697538291</c:v>
                </c:pt>
                <c:pt idx="156">
                  <c:v>37.561608942481669</c:v>
                </c:pt>
                <c:pt idx="157">
                  <c:v>46.714973772253217</c:v>
                </c:pt>
                <c:pt idx="158">
                  <c:v>45.117916582400802</c:v>
                </c:pt>
                <c:pt idx="159">
                  <c:v>43.312122936225641</c:v>
                </c:pt>
                <c:pt idx="160">
                  <c:v>51.881731360366793</c:v>
                </c:pt>
                <c:pt idx="161">
                  <c:v>52.283022631090112</c:v>
                </c:pt>
                <c:pt idx="162">
                  <c:v>59.217140035927038</c:v>
                </c:pt>
                <c:pt idx="163">
                  <c:v>59.823638692500971</c:v>
                </c:pt>
                <c:pt idx="164">
                  <c:v>59.357575435781371</c:v>
                </c:pt>
                <c:pt idx="165">
                  <c:v>59.605261014531017</c:v>
                </c:pt>
                <c:pt idx="166">
                  <c:v>52.487688281740262</c:v>
                </c:pt>
                <c:pt idx="167">
                  <c:v>41.333229822982837</c:v>
                </c:pt>
                <c:pt idx="168">
                  <c:v>24.3760927503271</c:v>
                </c:pt>
                <c:pt idx="169">
                  <c:v>41.034431482566511</c:v>
                </c:pt>
                <c:pt idx="170">
                  <c:v>54.508456547513013</c:v>
                </c:pt>
                <c:pt idx="171">
                  <c:v>49.868530232328602</c:v>
                </c:pt>
                <c:pt idx="172">
                  <c:v>43.368029461090188</c:v>
                </c:pt>
                <c:pt idx="173">
                  <c:v>36.967636628276921</c:v>
                </c:pt>
                <c:pt idx="174">
                  <c:v>42.084312519008677</c:v>
                </c:pt>
                <c:pt idx="175">
                  <c:v>29.577716337467979</c:v>
                </c:pt>
                <c:pt idx="176">
                  <c:v>28.666324560842181</c:v>
                </c:pt>
                <c:pt idx="177">
                  <c:v>40.623168226723799</c:v>
                </c:pt>
                <c:pt idx="178">
                  <c:v>47.821826837289343</c:v>
                </c:pt>
                <c:pt idx="179">
                  <c:v>32.369428877037492</c:v>
                </c:pt>
                <c:pt idx="180">
                  <c:v>39.076780378913803</c:v>
                </c:pt>
                <c:pt idx="181">
                  <c:v>23.286714049555179</c:v>
                </c:pt>
                <c:pt idx="182">
                  <c:v>36.483111396585898</c:v>
                </c:pt>
                <c:pt idx="183">
                  <c:v>34.37571229699148</c:v>
                </c:pt>
                <c:pt idx="184">
                  <c:v>55.275522168694472</c:v>
                </c:pt>
                <c:pt idx="185">
                  <c:v>53.571652916680122</c:v>
                </c:pt>
                <c:pt idx="186">
                  <c:v>54.600495465461847</c:v>
                </c:pt>
                <c:pt idx="187">
                  <c:v>53.419217477779142</c:v>
                </c:pt>
                <c:pt idx="188">
                  <c:v>65.304350687749206</c:v>
                </c:pt>
                <c:pt idx="189">
                  <c:v>37.844519047669102</c:v>
                </c:pt>
                <c:pt idx="190">
                  <c:v>44.040683163806932</c:v>
                </c:pt>
                <c:pt idx="191">
                  <c:v>36.005123435362137</c:v>
                </c:pt>
                <c:pt idx="192">
                  <c:v>43.82425096143588</c:v>
                </c:pt>
                <c:pt idx="193">
                  <c:v>31.038085967748771</c:v>
                </c:pt>
                <c:pt idx="194">
                  <c:v>45.092242964036657</c:v>
                </c:pt>
                <c:pt idx="195">
                  <c:v>34.0533803453581</c:v>
                </c:pt>
                <c:pt idx="196">
                  <c:v>51.764067274084553</c:v>
                </c:pt>
                <c:pt idx="197">
                  <c:v>29.788530843618581</c:v>
                </c:pt>
                <c:pt idx="198">
                  <c:v>31.06700235118775</c:v>
                </c:pt>
                <c:pt idx="199">
                  <c:v>26.760801719695429</c:v>
                </c:pt>
                <c:pt idx="200">
                  <c:v>34.700714284587541</c:v>
                </c:pt>
                <c:pt idx="201">
                  <c:v>14.460556819996819</c:v>
                </c:pt>
                <c:pt idx="202">
                  <c:v>18.966730383611779</c:v>
                </c:pt>
                <c:pt idx="203">
                  <c:v>6.5808080090055494</c:v>
                </c:pt>
                <c:pt idx="204">
                  <c:v>11.47676866692666</c:v>
                </c:pt>
                <c:pt idx="205">
                  <c:v>6.3560075695890736</c:v>
                </c:pt>
                <c:pt idx="206">
                  <c:v>21.744283411056049</c:v>
                </c:pt>
                <c:pt idx="207">
                  <c:v>28.821449924769379</c:v>
                </c:pt>
                <c:pt idx="208">
                  <c:v>22.544576519037221</c:v>
                </c:pt>
                <c:pt idx="209">
                  <c:v>9.9633045024714022</c:v>
                </c:pt>
                <c:pt idx="210">
                  <c:v>18.348205215740879</c:v>
                </c:pt>
                <c:pt idx="211">
                  <c:v>20.843449914450041</c:v>
                </c:pt>
                <c:pt idx="212">
                  <c:v>39.622734844481599</c:v>
                </c:pt>
                <c:pt idx="213">
                  <c:v>42.208238547659242</c:v>
                </c:pt>
                <c:pt idx="214">
                  <c:v>32.608317262682007</c:v>
                </c:pt>
                <c:pt idx="215">
                  <c:v>22.116697500253039</c:v>
                </c:pt>
                <c:pt idx="216">
                  <c:v>15.6565502211989</c:v>
                </c:pt>
                <c:pt idx="217">
                  <c:v>24.367097203464009</c:v>
                </c:pt>
                <c:pt idx="218">
                  <c:v>15.17269057372506</c:v>
                </c:pt>
                <c:pt idx="219">
                  <c:v>11.467751041432161</c:v>
                </c:pt>
                <c:pt idx="220">
                  <c:v>16.012859953048949</c:v>
                </c:pt>
                <c:pt idx="221">
                  <c:v>25.95738655958381</c:v>
                </c:pt>
                <c:pt idx="222">
                  <c:v>15.235511666908749</c:v>
                </c:pt>
                <c:pt idx="223">
                  <c:v>14.502929232437049</c:v>
                </c:pt>
                <c:pt idx="224">
                  <c:v>10.67933877807801</c:v>
                </c:pt>
                <c:pt idx="225">
                  <c:v>10.05146792789971</c:v>
                </c:pt>
                <c:pt idx="226">
                  <c:v>3.7074062240733778</c:v>
                </c:pt>
                <c:pt idx="227">
                  <c:v>2.9710101513027292</c:v>
                </c:pt>
                <c:pt idx="228">
                  <c:v>1.46364213479881</c:v>
                </c:pt>
                <c:pt idx="229">
                  <c:v>2.6272483519257031</c:v>
                </c:pt>
                <c:pt idx="230">
                  <c:v>1.3979245966869931</c:v>
                </c:pt>
                <c:pt idx="231">
                  <c:v>3.0307041221008499</c:v>
                </c:pt>
                <c:pt idx="232">
                  <c:v>1.5187383319097421</c:v>
                </c:pt>
                <c:pt idx="233">
                  <c:v>4.0087342246755364</c:v>
                </c:pt>
                <c:pt idx="234">
                  <c:v>3.327425702476531</c:v>
                </c:pt>
                <c:pt idx="235">
                  <c:v>5.4159685434441833</c:v>
                </c:pt>
                <c:pt idx="236">
                  <c:v>2.09260180902529</c:v>
                </c:pt>
                <c:pt idx="237">
                  <c:v>7.3217929651235814</c:v>
                </c:pt>
                <c:pt idx="238">
                  <c:v>4.5532286854047097</c:v>
                </c:pt>
                <c:pt idx="239">
                  <c:v>11.44908274508952</c:v>
                </c:pt>
                <c:pt idx="240">
                  <c:v>3.6366576789357481</c:v>
                </c:pt>
                <c:pt idx="241">
                  <c:v>4.8543883663309657</c:v>
                </c:pt>
                <c:pt idx="242">
                  <c:v>3.4210618772127179</c:v>
                </c:pt>
                <c:pt idx="243">
                  <c:v>8.4375084363582094</c:v>
                </c:pt>
                <c:pt idx="244">
                  <c:v>4.9050258247226557</c:v>
                </c:pt>
                <c:pt idx="245">
                  <c:v>6.3650712712083646</c:v>
                </c:pt>
                <c:pt idx="246">
                  <c:v>2.8462953148925192</c:v>
                </c:pt>
                <c:pt idx="247">
                  <c:v>6.7495662693665537</c:v>
                </c:pt>
                <c:pt idx="248">
                  <c:v>3.7589380770830081</c:v>
                </c:pt>
                <c:pt idx="249">
                  <c:v>4.6196880489469736</c:v>
                </c:pt>
                <c:pt idx="250">
                  <c:v>3.5035784220897179</c:v>
                </c:pt>
                <c:pt idx="251">
                  <c:v>3.1603346352007962</c:v>
                </c:pt>
                <c:pt idx="252">
                  <c:v>0.86264033734659495</c:v>
                </c:pt>
                <c:pt idx="253">
                  <c:v>0.73685929124774197</c:v>
                </c:pt>
                <c:pt idx="254">
                  <c:v>0.57510727121997096</c:v>
                </c:pt>
                <c:pt idx="255">
                  <c:v>0.66679883487348701</c:v>
                </c:pt>
                <c:pt idx="256">
                  <c:v>0.58364351184378205</c:v>
                </c:pt>
                <c:pt idx="257">
                  <c:v>1.333665923416566</c:v>
                </c:pt>
                <c:pt idx="258">
                  <c:v>1.1730064855796289</c:v>
                </c:pt>
                <c:pt idx="259">
                  <c:v>1.6326024877385941</c:v>
                </c:pt>
                <c:pt idx="260">
                  <c:v>1.517198636221893</c:v>
                </c:pt>
                <c:pt idx="261">
                  <c:v>1.86520363524683</c:v>
                </c:pt>
                <c:pt idx="262">
                  <c:v>1.3226603981580141</c:v>
                </c:pt>
                <c:pt idx="263">
                  <c:v>1.4150167504578499</c:v>
                </c:pt>
                <c:pt idx="264">
                  <c:v>1.4440721019581659</c:v>
                </c:pt>
                <c:pt idx="265">
                  <c:v>1.344648659900495</c:v>
                </c:pt>
                <c:pt idx="266">
                  <c:v>1.7860775723763449</c:v>
                </c:pt>
                <c:pt idx="267">
                  <c:v>3.9915410326989131</c:v>
                </c:pt>
                <c:pt idx="268">
                  <c:v>6.950794317437631</c:v>
                </c:pt>
                <c:pt idx="269">
                  <c:v>3.826873889784856</c:v>
                </c:pt>
                <c:pt idx="270">
                  <c:v>4.2151324150630076</c:v>
                </c:pt>
                <c:pt idx="271">
                  <c:v>3.6594730605638661</c:v>
                </c:pt>
                <c:pt idx="272">
                  <c:v>7.9915363270742947</c:v>
                </c:pt>
                <c:pt idx="273">
                  <c:v>6.8504482731064336</c:v>
                </c:pt>
                <c:pt idx="274">
                  <c:v>10.524519854806609</c:v>
                </c:pt>
                <c:pt idx="275">
                  <c:v>5.4985656923192696</c:v>
                </c:pt>
                <c:pt idx="276">
                  <c:v>4.6211938549514207</c:v>
                </c:pt>
                <c:pt idx="277">
                  <c:v>2.0891871433504501</c:v>
                </c:pt>
                <c:pt idx="278">
                  <c:v>2.4198281794090359</c:v>
                </c:pt>
                <c:pt idx="279">
                  <c:v>1.4471693206473519</c:v>
                </c:pt>
                <c:pt idx="280">
                  <c:v>1.938029576965238</c:v>
                </c:pt>
                <c:pt idx="281">
                  <c:v>1.597069990465017</c:v>
                </c:pt>
                <c:pt idx="282">
                  <c:v>1.557907771826444</c:v>
                </c:pt>
                <c:pt idx="283">
                  <c:v>1.1038230653636889</c:v>
                </c:pt>
                <c:pt idx="284">
                  <c:v>2.7017228944852891</c:v>
                </c:pt>
                <c:pt idx="285">
                  <c:v>2.947222555785812</c:v>
                </c:pt>
                <c:pt idx="286">
                  <c:v>3.1858274451799669</c:v>
                </c:pt>
                <c:pt idx="287">
                  <c:v>1.3204105056990001</c:v>
                </c:pt>
                <c:pt idx="288">
                  <c:v>2.0466186600659628</c:v>
                </c:pt>
                <c:pt idx="289">
                  <c:v>1.1774784763388559</c:v>
                </c:pt>
                <c:pt idx="290">
                  <c:v>3.2516041059054031</c:v>
                </c:pt>
                <c:pt idx="291">
                  <c:v>1.075592614032931</c:v>
                </c:pt>
                <c:pt idx="292">
                  <c:v>3.1053925124683599</c:v>
                </c:pt>
                <c:pt idx="293">
                  <c:v>2.4190112302279601</c:v>
                </c:pt>
                <c:pt idx="294">
                  <c:v>11.26050524608803</c:v>
                </c:pt>
                <c:pt idx="295">
                  <c:v>10.83685607360033</c:v>
                </c:pt>
                <c:pt idx="296">
                  <c:v>12.100418430883151</c:v>
                </c:pt>
                <c:pt idx="297">
                  <c:v>8.2956754738545406</c:v>
                </c:pt>
                <c:pt idx="298">
                  <c:v>17.42530070567949</c:v>
                </c:pt>
                <c:pt idx="299">
                  <c:v>12.178217505110259</c:v>
                </c:pt>
                <c:pt idx="300">
                  <c:v>14.70312815275166</c:v>
                </c:pt>
                <c:pt idx="301">
                  <c:v>8.8386958437718626</c:v>
                </c:pt>
                <c:pt idx="302">
                  <c:v>11.480457949683229</c:v>
                </c:pt>
                <c:pt idx="303">
                  <c:v>11.06064687840186</c:v>
                </c:pt>
                <c:pt idx="304">
                  <c:v>12.109131123394841</c:v>
                </c:pt>
                <c:pt idx="305">
                  <c:v>9.0890381053517135</c:v>
                </c:pt>
                <c:pt idx="306">
                  <c:v>6.8205642097572259</c:v>
                </c:pt>
                <c:pt idx="307">
                  <c:v>4.5688016670006286</c:v>
                </c:pt>
                <c:pt idx="308">
                  <c:v>5.2088786746984166</c:v>
                </c:pt>
                <c:pt idx="309">
                  <c:v>4.3918115762576271</c:v>
                </c:pt>
                <c:pt idx="310">
                  <c:v>9.7515420680536025</c:v>
                </c:pt>
                <c:pt idx="311">
                  <c:v>12.2389428787064</c:v>
                </c:pt>
                <c:pt idx="312">
                  <c:v>8.8323229919075938</c:v>
                </c:pt>
                <c:pt idx="313">
                  <c:v>3.7141544353536191</c:v>
                </c:pt>
                <c:pt idx="314">
                  <c:v>2.781666870705946</c:v>
                </c:pt>
                <c:pt idx="315">
                  <c:v>2.710800173707109</c:v>
                </c:pt>
                <c:pt idx="316">
                  <c:v>3.8696728734415</c:v>
                </c:pt>
                <c:pt idx="317">
                  <c:v>6.2109223888652609</c:v>
                </c:pt>
                <c:pt idx="318">
                  <c:v>7.7752254101384759</c:v>
                </c:pt>
                <c:pt idx="319">
                  <c:v>8.5361741239257682</c:v>
                </c:pt>
                <c:pt idx="320">
                  <c:v>8.9457287379825683</c:v>
                </c:pt>
                <c:pt idx="321">
                  <c:v>18.49897418513812</c:v>
                </c:pt>
                <c:pt idx="322">
                  <c:v>18.453741952603121</c:v>
                </c:pt>
                <c:pt idx="323">
                  <c:v>22.073879878413148</c:v>
                </c:pt>
                <c:pt idx="324">
                  <c:v>19.29758218457112</c:v>
                </c:pt>
                <c:pt idx="325">
                  <c:v>25.2331055595672</c:v>
                </c:pt>
                <c:pt idx="326">
                  <c:v>13.117218121995601</c:v>
                </c:pt>
                <c:pt idx="327">
                  <c:v>20.256737184427369</c:v>
                </c:pt>
                <c:pt idx="328">
                  <c:v>17.594452022637672</c:v>
                </c:pt>
                <c:pt idx="329">
                  <c:v>19.79493145402056</c:v>
                </c:pt>
                <c:pt idx="330">
                  <c:v>13.02281885608693</c:v>
                </c:pt>
                <c:pt idx="331">
                  <c:v>21.18814113465897</c:v>
                </c:pt>
                <c:pt idx="332">
                  <c:v>25.918745378705719</c:v>
                </c:pt>
                <c:pt idx="333">
                  <c:v>25.823046795941181</c:v>
                </c:pt>
                <c:pt idx="334">
                  <c:v>12.26109464082033</c:v>
                </c:pt>
                <c:pt idx="335">
                  <c:v>18.867811977496579</c:v>
                </c:pt>
                <c:pt idx="336">
                  <c:v>12.27050711795842</c:v>
                </c:pt>
                <c:pt idx="337">
                  <c:v>15.42326927878538</c:v>
                </c:pt>
                <c:pt idx="338">
                  <c:v>13.776334417392411</c:v>
                </c:pt>
                <c:pt idx="339">
                  <c:v>17.757935850993949</c:v>
                </c:pt>
                <c:pt idx="340">
                  <c:v>14.21048435036532</c:v>
                </c:pt>
                <c:pt idx="341">
                  <c:v>15.57408996672825</c:v>
                </c:pt>
                <c:pt idx="342">
                  <c:v>5.6835914790562763</c:v>
                </c:pt>
                <c:pt idx="343">
                  <c:v>8.6776968521857896</c:v>
                </c:pt>
                <c:pt idx="344">
                  <c:v>6.7169636247500017</c:v>
                </c:pt>
                <c:pt idx="345">
                  <c:v>31.545747627668501</c:v>
                </c:pt>
                <c:pt idx="346">
                  <c:v>38.432566696375311</c:v>
                </c:pt>
                <c:pt idx="347">
                  <c:v>54.741268607276773</c:v>
                </c:pt>
                <c:pt idx="348">
                  <c:v>31.31737367104974</c:v>
                </c:pt>
                <c:pt idx="349">
                  <c:v>39.001453999720553</c:v>
                </c:pt>
                <c:pt idx="350">
                  <c:v>32.81891599005116</c:v>
                </c:pt>
                <c:pt idx="351">
                  <c:v>71.300773412963764</c:v>
                </c:pt>
                <c:pt idx="352">
                  <c:v>38.476040287477467</c:v>
                </c:pt>
                <c:pt idx="353">
                  <c:v>117.89332224984931</c:v>
                </c:pt>
                <c:pt idx="354">
                  <c:v>122.89999819776909</c:v>
                </c:pt>
                <c:pt idx="355">
                  <c:v>123.3434492944548</c:v>
                </c:pt>
                <c:pt idx="356">
                  <c:v>93.267576913211073</c:v>
                </c:pt>
                <c:pt idx="357">
                  <c:v>122.229542108687</c:v>
                </c:pt>
                <c:pt idx="358">
                  <c:v>119.3866536486187</c:v>
                </c:pt>
                <c:pt idx="359">
                  <c:v>115.2953262144428</c:v>
                </c:pt>
                <c:pt idx="360">
                  <c:v>124.5442185484509</c:v>
                </c:pt>
                <c:pt idx="361">
                  <c:v>110.01795672394751</c:v>
                </c:pt>
                <c:pt idx="362">
                  <c:v>56.18138829777812</c:v>
                </c:pt>
                <c:pt idx="363">
                  <c:v>34.893729926840543</c:v>
                </c:pt>
                <c:pt idx="364">
                  <c:v>28.678735649107029</c:v>
                </c:pt>
                <c:pt idx="365">
                  <c:v>34.22351708453035</c:v>
                </c:pt>
                <c:pt idx="366">
                  <c:v>24.73976335596155</c:v>
                </c:pt>
                <c:pt idx="367">
                  <c:v>30.43587297195787</c:v>
                </c:pt>
                <c:pt idx="368">
                  <c:v>30.478477101442309</c:v>
                </c:pt>
                <c:pt idx="369">
                  <c:v>21.06643867912107</c:v>
                </c:pt>
                <c:pt idx="370">
                  <c:v>19.503669005333411</c:v>
                </c:pt>
                <c:pt idx="371">
                  <c:v>30.287900628730629</c:v>
                </c:pt>
                <c:pt idx="372">
                  <c:v>93.180996530079796</c:v>
                </c:pt>
                <c:pt idx="373">
                  <c:v>68.827993350914269</c:v>
                </c:pt>
                <c:pt idx="374">
                  <c:v>37.600631305941022</c:v>
                </c:pt>
                <c:pt idx="375">
                  <c:v>40.767595949905797</c:v>
                </c:pt>
                <c:pt idx="376">
                  <c:v>62.49124051925974</c:v>
                </c:pt>
                <c:pt idx="377">
                  <c:v>32.83827768965309</c:v>
                </c:pt>
                <c:pt idx="378">
                  <c:v>126.33509516307601</c:v>
                </c:pt>
                <c:pt idx="379">
                  <c:v>129.64805073274201</c:v>
                </c:pt>
                <c:pt idx="380">
                  <c:v>103.7333576704215</c:v>
                </c:pt>
                <c:pt idx="381">
                  <c:v>128.07447710529831</c:v>
                </c:pt>
                <c:pt idx="382">
                  <c:v>83.2016744892925</c:v>
                </c:pt>
                <c:pt idx="383">
                  <c:v>119.26168910892331</c:v>
                </c:pt>
                <c:pt idx="384">
                  <c:v>126.4139701084693</c:v>
                </c:pt>
                <c:pt idx="385">
                  <c:v>115.710995896019</c:v>
                </c:pt>
                <c:pt idx="386">
                  <c:v>128.29728182328321</c:v>
                </c:pt>
                <c:pt idx="387">
                  <c:v>43.975259121421637</c:v>
                </c:pt>
                <c:pt idx="388">
                  <c:v>93.633745148231696</c:v>
                </c:pt>
                <c:pt idx="389">
                  <c:v>42.2071776323017</c:v>
                </c:pt>
                <c:pt idx="390">
                  <c:v>38.940117590716802</c:v>
                </c:pt>
                <c:pt idx="391">
                  <c:v>25.63795362311534</c:v>
                </c:pt>
                <c:pt idx="392">
                  <c:v>34.037698840997173</c:v>
                </c:pt>
                <c:pt idx="393">
                  <c:v>26.933037403356099</c:v>
                </c:pt>
                <c:pt idx="394">
                  <c:v>40.597579142405799</c:v>
                </c:pt>
                <c:pt idx="395">
                  <c:v>21.230006281085021</c:v>
                </c:pt>
                <c:pt idx="396">
                  <c:v>30.236590483537771</c:v>
                </c:pt>
                <c:pt idx="397">
                  <c:v>22.05856747328319</c:v>
                </c:pt>
                <c:pt idx="398">
                  <c:v>36.396871733819218</c:v>
                </c:pt>
                <c:pt idx="399">
                  <c:v>29.235900972917051</c:v>
                </c:pt>
              </c:numCache>
            </c:numRef>
          </c:val>
          <c:smooth val="0"/>
          <c:extLst>
            <c:ext xmlns:c16="http://schemas.microsoft.com/office/drawing/2014/chart" uri="{C3380CC4-5D6E-409C-BE32-E72D297353CC}">
              <c16:uniqueId val="{00000003-9BBE-8844-9F5C-DF4DC98B395D}"/>
            </c:ext>
          </c:extLst>
        </c:ser>
        <c:dLbls>
          <c:showLegendKey val="0"/>
          <c:showVal val="0"/>
          <c:showCatName val="0"/>
          <c:showSerName val="0"/>
          <c:showPercent val="0"/>
          <c:showBubbleSize val="0"/>
        </c:dLbls>
        <c:marker val="1"/>
        <c:smooth val="0"/>
        <c:axId val="1212796576"/>
        <c:axId val="1212798896"/>
      </c:lineChart>
      <c:catAx>
        <c:axId val="1212789792"/>
        <c:scaling>
          <c:orientation val="minMax"/>
        </c:scaling>
        <c:delete val="0"/>
        <c:axPos val="b"/>
        <c:majorGridlines>
          <c:spPr>
            <a:ln w="3175">
              <a:solidFill>
                <a:srgbClr val="000000"/>
              </a:solidFill>
              <a:prstDash val="solid"/>
            </a:ln>
          </c:spPr>
        </c:majorGridlines>
        <c:title>
          <c:tx>
            <c:rich>
              <a:bodyPr/>
              <a:lstStyle/>
              <a:p>
                <a:pPr>
                  <a:defRPr sz="1125" b="1" i="0" u="none" strike="noStrike" baseline="0">
                    <a:solidFill>
                      <a:srgbClr val="000000"/>
                    </a:solidFill>
                    <a:latin typeface="Arial"/>
                    <a:ea typeface="Arial"/>
                    <a:cs typeface="Arial"/>
                  </a:defRPr>
                </a:pPr>
                <a:r>
                  <a:rPr lang="en-US"/>
                  <a:t>Calendar Age B.P.</a:t>
                </a:r>
              </a:p>
            </c:rich>
          </c:tx>
          <c:layout>
            <c:manualLayout>
              <c:xMode val="edge"/>
              <c:yMode val="edge"/>
              <c:x val="0.43063985607011201"/>
              <c:y val="0.9563161223370120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125" b="1" i="0" u="none" strike="noStrike" baseline="0">
                <a:solidFill>
                  <a:srgbClr val="000000"/>
                </a:solidFill>
                <a:latin typeface="Arial"/>
                <a:ea typeface="Arial"/>
                <a:cs typeface="Arial"/>
              </a:defRPr>
            </a:pPr>
            <a:endParaRPr lang="en-US"/>
          </a:p>
        </c:txPr>
        <c:crossAx val="1212793184"/>
        <c:crossesAt val="0"/>
        <c:auto val="1"/>
        <c:lblAlgn val="ctr"/>
        <c:lblOffset val="100"/>
        <c:tickLblSkip val="25"/>
        <c:tickMarkSkip val="25"/>
        <c:noMultiLvlLbl val="0"/>
      </c:catAx>
      <c:valAx>
        <c:axId val="1212793184"/>
        <c:scaling>
          <c:orientation val="minMax"/>
          <c:max val="500"/>
          <c:min val="0"/>
        </c:scaling>
        <c:delete val="0"/>
        <c:axPos val="l"/>
        <c:majorGridlines>
          <c:spPr>
            <a:ln w="3175">
              <a:solidFill>
                <a:srgbClr val="000000"/>
              </a:solidFill>
              <a:prstDash val="solid"/>
            </a:ln>
          </c:spPr>
        </c:majorGridlines>
        <c:title>
          <c:tx>
            <c:rich>
              <a:bodyPr/>
              <a:lstStyle/>
              <a:p>
                <a:pPr>
                  <a:defRPr sz="1125" b="1" i="0" u="none" strike="noStrike" baseline="0">
                    <a:solidFill>
                      <a:srgbClr val="000000"/>
                    </a:solidFill>
                    <a:latin typeface="Arial"/>
                    <a:ea typeface="Arial"/>
                    <a:cs typeface="Arial"/>
                  </a:defRPr>
                </a:pPr>
                <a:r>
                  <a:rPr lang="en-US"/>
                  <a:t>Winter, Spring &amp; Fall Precipitation (mm)</a:t>
                </a:r>
              </a:p>
            </c:rich>
          </c:tx>
          <c:layout>
            <c:manualLayout>
              <c:xMode val="edge"/>
              <c:yMode val="edge"/>
              <c:x val="1.30891247289741E-3"/>
              <c:y val="0.26748988894140202"/>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125" b="1" i="0" u="none" strike="noStrike" baseline="0">
                <a:solidFill>
                  <a:srgbClr val="000000"/>
                </a:solidFill>
                <a:latin typeface="Arial"/>
                <a:ea typeface="Arial"/>
                <a:cs typeface="Arial"/>
              </a:defRPr>
            </a:pPr>
            <a:endParaRPr lang="en-US"/>
          </a:p>
        </c:txPr>
        <c:crossAx val="1212789792"/>
        <c:crosses val="autoZero"/>
        <c:crossBetween val="between"/>
        <c:majorUnit val="20"/>
      </c:valAx>
      <c:catAx>
        <c:axId val="1212796576"/>
        <c:scaling>
          <c:orientation val="minMax"/>
        </c:scaling>
        <c:delete val="1"/>
        <c:axPos val="b"/>
        <c:numFmt formatCode="General" sourceLinked="1"/>
        <c:majorTickMark val="out"/>
        <c:minorTickMark val="none"/>
        <c:tickLblPos val="nextTo"/>
        <c:crossAx val="1212798896"/>
        <c:crosses val="autoZero"/>
        <c:auto val="1"/>
        <c:lblAlgn val="ctr"/>
        <c:lblOffset val="100"/>
        <c:noMultiLvlLbl val="0"/>
      </c:catAx>
      <c:valAx>
        <c:axId val="1212798896"/>
        <c:scaling>
          <c:orientation val="minMax"/>
          <c:max val="130"/>
          <c:min val="0"/>
        </c:scaling>
        <c:delete val="0"/>
        <c:axPos val="r"/>
        <c:title>
          <c:tx>
            <c:rich>
              <a:bodyPr/>
              <a:lstStyle/>
              <a:p>
                <a:pPr>
                  <a:defRPr sz="1125" b="1" i="0" u="none" strike="noStrike" baseline="0">
                    <a:solidFill>
                      <a:srgbClr val="DD0806"/>
                    </a:solidFill>
                    <a:latin typeface="Arial"/>
                    <a:ea typeface="Arial"/>
                    <a:cs typeface="Arial"/>
                  </a:defRPr>
                </a:pPr>
                <a:r>
                  <a:rPr lang="en-US"/>
                  <a:t>Summer Precipitation (mm)</a:t>
                </a:r>
              </a:p>
            </c:rich>
          </c:tx>
          <c:layout>
            <c:manualLayout>
              <c:xMode val="edge"/>
              <c:yMode val="edge"/>
              <c:x val="0.96367699043550603"/>
              <c:y val="0.32510309748302402"/>
            </c:manualLayout>
          </c:layout>
          <c:overlay val="0"/>
          <c:spPr>
            <a:noFill/>
            <a:ln w="25400">
              <a:noFill/>
            </a:ln>
          </c:spPr>
        </c:title>
        <c:numFmt formatCode="0" sourceLinked="0"/>
        <c:majorTickMark val="cross"/>
        <c:minorTickMark val="none"/>
        <c:tickLblPos val="nextTo"/>
        <c:spPr>
          <a:ln w="3175">
            <a:solidFill>
              <a:srgbClr val="000000"/>
            </a:solidFill>
            <a:prstDash val="solid"/>
          </a:ln>
        </c:spPr>
        <c:txPr>
          <a:bodyPr rot="0" vert="horz"/>
          <a:lstStyle/>
          <a:p>
            <a:pPr>
              <a:defRPr sz="1125" b="1" i="0" u="none" strike="noStrike" baseline="0">
                <a:solidFill>
                  <a:srgbClr val="DD0806"/>
                </a:solidFill>
                <a:latin typeface="Arial"/>
                <a:ea typeface="Arial"/>
                <a:cs typeface="Arial"/>
              </a:defRPr>
            </a:pPr>
            <a:endParaRPr lang="en-US"/>
          </a:p>
        </c:txPr>
        <c:crossAx val="1212796576"/>
        <c:crosses val="max"/>
        <c:crossBetween val="between"/>
      </c:valAx>
      <c:spPr>
        <a:noFill/>
        <a:ln w="12700">
          <a:solidFill>
            <a:srgbClr val="000000"/>
          </a:solidFill>
          <a:prstDash val="solid"/>
        </a:ln>
      </c:spPr>
    </c:plotArea>
    <c:legend>
      <c:legendPos val="r"/>
      <c:layout>
        <c:manualLayout>
          <c:xMode val="edge"/>
          <c:yMode val="edge"/>
          <c:x val="9.9476439790575896E-2"/>
          <c:y val="9.0535024903863295E-2"/>
          <c:w val="0.21757677222715099"/>
          <c:h val="0.10769665666187"/>
        </c:manualLayout>
      </c:layout>
      <c:overlay val="0"/>
      <c:spPr>
        <a:solidFill>
          <a:srgbClr val="FFFFFF"/>
        </a:solidFill>
        <a:ln w="3175">
          <a:solidFill>
            <a:srgbClr val="000000"/>
          </a:solidFill>
          <a:prstDash val="solid"/>
        </a:ln>
      </c:spPr>
      <c:txPr>
        <a:bodyPr/>
        <a:lstStyle/>
        <a:p>
          <a:pPr>
            <a:defRPr sz="950" b="1"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12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000000"/>
                </a:solidFill>
                <a:latin typeface="Calibri"/>
                <a:ea typeface="Calibri"/>
                <a:cs typeface="Calibri"/>
              </a:defRPr>
            </a:pPr>
            <a:r>
              <a:rPr lang="en-US" sz="1600" dirty="0" err="1"/>
              <a:t>Orūmiye</a:t>
            </a:r>
            <a:r>
              <a:rPr lang="en-US" sz="1600" dirty="0"/>
              <a:t> Climate: Annual Precipitation</a:t>
            </a:r>
            <a:r>
              <a:rPr lang="en-US" sz="1600" baseline="0" dirty="0"/>
              <a:t> and Temperature Trends</a:t>
            </a:r>
            <a:r>
              <a:rPr lang="en-US" sz="1600" dirty="0"/>
              <a:t> Since 1950</a:t>
            </a:r>
          </a:p>
        </c:rich>
      </c:tx>
      <c:layout>
        <c:manualLayout>
          <c:xMode val="edge"/>
          <c:yMode val="edge"/>
          <c:x val="0.12553904199475099"/>
          <c:y val="3.3455823876784598E-4"/>
        </c:manualLayout>
      </c:layout>
      <c:overlay val="0"/>
      <c:spPr>
        <a:noFill/>
        <a:ln w="25400">
          <a:noFill/>
        </a:ln>
      </c:spPr>
    </c:title>
    <c:autoTitleDeleted val="0"/>
    <c:plotArea>
      <c:layout>
        <c:manualLayout>
          <c:layoutTarget val="inner"/>
          <c:xMode val="edge"/>
          <c:yMode val="edge"/>
          <c:x val="8.3871062992126003E-2"/>
          <c:y val="6.8965527251656902E-2"/>
          <c:w val="0.83444794400699895"/>
          <c:h val="0.83383916602610098"/>
        </c:manualLayout>
      </c:layout>
      <c:lineChart>
        <c:grouping val="standard"/>
        <c:varyColors val="0"/>
        <c:ser>
          <c:idx val="4"/>
          <c:order val="0"/>
          <c:tx>
            <c:v>Annual Precipitation</c:v>
          </c:tx>
          <c:spPr>
            <a:ln>
              <a:solidFill>
                <a:srgbClr val="000090"/>
              </a:solidFill>
            </a:ln>
          </c:spPr>
          <c:marker>
            <c:symbol val="none"/>
          </c:marker>
          <c:trendline>
            <c:spPr>
              <a:ln w="63500">
                <a:solidFill>
                  <a:srgbClr val="000090"/>
                </a:solidFill>
              </a:ln>
            </c:spPr>
            <c:trendlineType val="poly"/>
            <c:order val="6"/>
            <c:dispRSqr val="0"/>
            <c:dispEq val="0"/>
          </c:trendline>
          <c:cat>
            <c:numRef>
              <c:f>Sheet4!$A$2:$A$65</c:f>
              <c:numCache>
                <c:formatCode>General</c:formatCode>
                <c:ptCount val="64"/>
                <c:pt idx="0">
                  <c:v>1951</c:v>
                </c:pt>
                <c:pt idx="1">
                  <c:v>1952</c:v>
                </c:pt>
                <c:pt idx="2">
                  <c:v>1953</c:v>
                </c:pt>
                <c:pt idx="3">
                  <c:v>1954</c:v>
                </c:pt>
                <c:pt idx="4">
                  <c:v>1955</c:v>
                </c:pt>
                <c:pt idx="5">
                  <c:v>1956</c:v>
                </c:pt>
                <c:pt idx="6">
                  <c:v>1957</c:v>
                </c:pt>
                <c:pt idx="7">
                  <c:v>1958</c:v>
                </c:pt>
                <c:pt idx="8">
                  <c:v>1959</c:v>
                </c:pt>
                <c:pt idx="9">
                  <c:v>1960</c:v>
                </c:pt>
                <c:pt idx="10">
                  <c:v>1961</c:v>
                </c:pt>
                <c:pt idx="11">
                  <c:v>1962</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numCache>
            </c:numRef>
          </c:cat>
          <c:val>
            <c:numRef>
              <c:f>Sheet3!$F$2:$F$65</c:f>
              <c:numCache>
                <c:formatCode>0.00</c:formatCode>
                <c:ptCount val="64"/>
                <c:pt idx="0">
                  <c:v>301.3</c:v>
                </c:pt>
                <c:pt idx="1">
                  <c:v>393</c:v>
                </c:pt>
                <c:pt idx="2">
                  <c:v>479.49999999999892</c:v>
                </c:pt>
                <c:pt idx="3">
                  <c:v>462.3</c:v>
                </c:pt>
                <c:pt idx="4">
                  <c:v>312.60000000000002</c:v>
                </c:pt>
                <c:pt idx="5">
                  <c:v>458</c:v>
                </c:pt>
                <c:pt idx="6">
                  <c:v>451</c:v>
                </c:pt>
                <c:pt idx="7">
                  <c:v>219.2</c:v>
                </c:pt>
                <c:pt idx="8">
                  <c:v>345.6</c:v>
                </c:pt>
                <c:pt idx="9">
                  <c:v>270.3</c:v>
                </c:pt>
                <c:pt idx="10">
                  <c:v>284.5</c:v>
                </c:pt>
                <c:pt idx="11">
                  <c:v>355.1</c:v>
                </c:pt>
                <c:pt idx="13">
                  <c:v>385</c:v>
                </c:pt>
                <c:pt idx="14">
                  <c:v>350.7</c:v>
                </c:pt>
                <c:pt idx="15">
                  <c:v>363.2</c:v>
                </c:pt>
                <c:pt idx="16">
                  <c:v>430.7</c:v>
                </c:pt>
                <c:pt idx="17">
                  <c:v>487.99999999999892</c:v>
                </c:pt>
                <c:pt idx="18">
                  <c:v>538.40000000000009</c:v>
                </c:pt>
                <c:pt idx="19">
                  <c:v>279.3</c:v>
                </c:pt>
                <c:pt idx="20">
                  <c:v>274.89999999999998</c:v>
                </c:pt>
                <c:pt idx="21">
                  <c:v>357.6</c:v>
                </c:pt>
                <c:pt idx="22">
                  <c:v>280.2</c:v>
                </c:pt>
                <c:pt idx="23">
                  <c:v>448.1</c:v>
                </c:pt>
                <c:pt idx="24">
                  <c:v>274.89999999999998</c:v>
                </c:pt>
                <c:pt idx="25">
                  <c:v>392</c:v>
                </c:pt>
                <c:pt idx="26">
                  <c:v>431.6</c:v>
                </c:pt>
                <c:pt idx="27">
                  <c:v>252.6</c:v>
                </c:pt>
                <c:pt idx="28">
                  <c:v>353.6</c:v>
                </c:pt>
                <c:pt idx="29">
                  <c:v>337.2</c:v>
                </c:pt>
                <c:pt idx="30">
                  <c:v>508.7</c:v>
                </c:pt>
                <c:pt idx="31">
                  <c:v>266.7</c:v>
                </c:pt>
                <c:pt idx="32">
                  <c:v>279.3</c:v>
                </c:pt>
                <c:pt idx="33">
                  <c:v>254.3</c:v>
                </c:pt>
                <c:pt idx="34">
                  <c:v>323.89999999999998</c:v>
                </c:pt>
                <c:pt idx="35">
                  <c:v>563.79999999999995</c:v>
                </c:pt>
                <c:pt idx="36">
                  <c:v>219.5</c:v>
                </c:pt>
                <c:pt idx="37">
                  <c:v>394.1</c:v>
                </c:pt>
                <c:pt idx="38">
                  <c:v>179.8</c:v>
                </c:pt>
                <c:pt idx="39">
                  <c:v>280.60000000000002</c:v>
                </c:pt>
                <c:pt idx="40">
                  <c:v>242.5</c:v>
                </c:pt>
                <c:pt idx="41">
                  <c:v>396.9</c:v>
                </c:pt>
                <c:pt idx="42">
                  <c:v>582.4</c:v>
                </c:pt>
                <c:pt idx="43">
                  <c:v>458.5</c:v>
                </c:pt>
                <c:pt idx="44">
                  <c:v>347.99999999999892</c:v>
                </c:pt>
                <c:pt idx="45">
                  <c:v>256.2</c:v>
                </c:pt>
                <c:pt idx="46">
                  <c:v>262.3</c:v>
                </c:pt>
                <c:pt idx="47">
                  <c:v>238.8</c:v>
                </c:pt>
                <c:pt idx="48">
                  <c:v>241.9</c:v>
                </c:pt>
                <c:pt idx="49">
                  <c:v>206.7</c:v>
                </c:pt>
                <c:pt idx="50">
                  <c:v>191.3</c:v>
                </c:pt>
                <c:pt idx="51">
                  <c:v>364.7</c:v>
                </c:pt>
                <c:pt idx="52">
                  <c:v>270.39999999999998</c:v>
                </c:pt>
                <c:pt idx="53">
                  <c:v>271.39999999999998</c:v>
                </c:pt>
                <c:pt idx="54">
                  <c:v>336.9</c:v>
                </c:pt>
                <c:pt idx="55">
                  <c:v>264.2</c:v>
                </c:pt>
                <c:pt idx="56">
                  <c:v>366.80000000000013</c:v>
                </c:pt>
                <c:pt idx="57">
                  <c:v>239.8</c:v>
                </c:pt>
                <c:pt idx="58">
                  <c:v>206.9</c:v>
                </c:pt>
                <c:pt idx="59">
                  <c:v>393.7</c:v>
                </c:pt>
                <c:pt idx="60">
                  <c:v>476.1</c:v>
                </c:pt>
                <c:pt idx="61">
                  <c:v>239.6</c:v>
                </c:pt>
                <c:pt idx="62">
                  <c:v>356.1</c:v>
                </c:pt>
                <c:pt idx="63">
                  <c:v>249.08872549019611</c:v>
                </c:pt>
              </c:numCache>
            </c:numRef>
          </c:val>
          <c:smooth val="0"/>
          <c:extLst>
            <c:ext xmlns:c16="http://schemas.microsoft.com/office/drawing/2014/chart" uri="{C3380CC4-5D6E-409C-BE32-E72D297353CC}">
              <c16:uniqueId val="{00000001-7AC8-E44D-B472-29057D5A81F5}"/>
            </c:ext>
          </c:extLst>
        </c:ser>
        <c:dLbls>
          <c:showLegendKey val="0"/>
          <c:showVal val="0"/>
          <c:showCatName val="0"/>
          <c:showSerName val="0"/>
          <c:showPercent val="0"/>
          <c:showBubbleSize val="0"/>
        </c:dLbls>
        <c:marker val="1"/>
        <c:smooth val="0"/>
        <c:axId val="1239752720"/>
        <c:axId val="1239754848"/>
      </c:lineChart>
      <c:lineChart>
        <c:grouping val="standard"/>
        <c:varyColors val="0"/>
        <c:ser>
          <c:idx val="0"/>
          <c:order val="1"/>
          <c:tx>
            <c:v>Annual Temperature (degrees C)</c:v>
          </c:tx>
          <c:spPr>
            <a:ln>
              <a:solidFill>
                <a:srgbClr val="FF0000"/>
              </a:solidFill>
            </a:ln>
          </c:spPr>
          <c:marker>
            <c:symbol val="none"/>
          </c:marker>
          <c:trendline>
            <c:spPr>
              <a:ln w="63500">
                <a:solidFill>
                  <a:srgbClr val="FF0000"/>
                </a:solidFill>
              </a:ln>
            </c:spPr>
            <c:trendlineType val="poly"/>
            <c:order val="6"/>
            <c:dispRSqr val="0"/>
            <c:dispEq val="0"/>
          </c:trendline>
          <c:cat>
            <c:numRef>
              <c:f>Sheet4!$A$2:$A$65</c:f>
              <c:numCache>
                <c:formatCode>General</c:formatCode>
                <c:ptCount val="64"/>
                <c:pt idx="0">
                  <c:v>1951</c:v>
                </c:pt>
                <c:pt idx="1">
                  <c:v>1952</c:v>
                </c:pt>
                <c:pt idx="2">
                  <c:v>1953</c:v>
                </c:pt>
                <c:pt idx="3">
                  <c:v>1954</c:v>
                </c:pt>
                <c:pt idx="4">
                  <c:v>1955</c:v>
                </c:pt>
                <c:pt idx="5">
                  <c:v>1956</c:v>
                </c:pt>
                <c:pt idx="6">
                  <c:v>1957</c:v>
                </c:pt>
                <c:pt idx="7">
                  <c:v>1958</c:v>
                </c:pt>
                <c:pt idx="8">
                  <c:v>1959</c:v>
                </c:pt>
                <c:pt idx="9">
                  <c:v>1960</c:v>
                </c:pt>
                <c:pt idx="10">
                  <c:v>1961</c:v>
                </c:pt>
                <c:pt idx="11">
                  <c:v>1962</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numCache>
            </c:numRef>
          </c:cat>
          <c:val>
            <c:numRef>
              <c:f>Sheet4!$F$2:$F$65</c:f>
              <c:numCache>
                <c:formatCode>0.00</c:formatCode>
                <c:ptCount val="64"/>
                <c:pt idx="0" formatCode="General">
                  <c:v>12.125</c:v>
                </c:pt>
                <c:pt idx="1">
                  <c:v>12.324999999999999</c:v>
                </c:pt>
                <c:pt idx="2">
                  <c:v>11.46666666666666</c:v>
                </c:pt>
                <c:pt idx="3">
                  <c:v>12.59166666666667</c:v>
                </c:pt>
                <c:pt idx="4">
                  <c:v>13.05833333333333</c:v>
                </c:pt>
                <c:pt idx="5">
                  <c:v>11.31666666666667</c:v>
                </c:pt>
                <c:pt idx="6">
                  <c:v>10.6</c:v>
                </c:pt>
                <c:pt idx="7">
                  <c:v>12.175000000000001</c:v>
                </c:pt>
                <c:pt idx="8">
                  <c:v>11.633333333333329</c:v>
                </c:pt>
                <c:pt idx="9">
                  <c:v>12.775</c:v>
                </c:pt>
                <c:pt idx="10">
                  <c:v>12</c:v>
                </c:pt>
                <c:pt idx="11">
                  <c:v>12.54166666666667</c:v>
                </c:pt>
                <c:pt idx="13">
                  <c:v>10.258333333333329</c:v>
                </c:pt>
                <c:pt idx="14">
                  <c:v>11.2</c:v>
                </c:pt>
                <c:pt idx="15">
                  <c:v>13.425000000000001</c:v>
                </c:pt>
                <c:pt idx="16">
                  <c:v>11.06666666666667</c:v>
                </c:pt>
                <c:pt idx="17">
                  <c:v>12.108333333333331</c:v>
                </c:pt>
                <c:pt idx="18">
                  <c:v>11.975</c:v>
                </c:pt>
                <c:pt idx="19">
                  <c:v>11.766666666666669</c:v>
                </c:pt>
                <c:pt idx="20">
                  <c:v>10.616666666666671</c:v>
                </c:pt>
                <c:pt idx="21">
                  <c:v>8.8083333333333353</c:v>
                </c:pt>
                <c:pt idx="22">
                  <c:v>9.625</c:v>
                </c:pt>
                <c:pt idx="23">
                  <c:v>10.20833333333333</c:v>
                </c:pt>
                <c:pt idx="24">
                  <c:v>10.883333333333329</c:v>
                </c:pt>
                <c:pt idx="25">
                  <c:v>10.633333333333329</c:v>
                </c:pt>
                <c:pt idx="26">
                  <c:v>9.8916666666666693</c:v>
                </c:pt>
                <c:pt idx="27">
                  <c:v>10.891666666666669</c:v>
                </c:pt>
                <c:pt idx="28">
                  <c:v>11.6</c:v>
                </c:pt>
                <c:pt idx="29">
                  <c:v>11.366666666666671</c:v>
                </c:pt>
                <c:pt idx="30">
                  <c:v>10.83333333333333</c:v>
                </c:pt>
                <c:pt idx="31">
                  <c:v>8.6333333333333329</c:v>
                </c:pt>
                <c:pt idx="32">
                  <c:v>9.56666666666667</c:v>
                </c:pt>
                <c:pt idx="33">
                  <c:v>10.491666666666671</c:v>
                </c:pt>
                <c:pt idx="34">
                  <c:v>10.9</c:v>
                </c:pt>
                <c:pt idx="35">
                  <c:v>10.866666666666671</c:v>
                </c:pt>
                <c:pt idx="36">
                  <c:v>11.28333333333333</c:v>
                </c:pt>
                <c:pt idx="37">
                  <c:v>10.45</c:v>
                </c:pt>
                <c:pt idx="38">
                  <c:v>10.991666666666671</c:v>
                </c:pt>
                <c:pt idx="39">
                  <c:v>10.96666666666667</c:v>
                </c:pt>
                <c:pt idx="40">
                  <c:v>10.95833333333333</c:v>
                </c:pt>
                <c:pt idx="41">
                  <c:v>9.2250000000000014</c:v>
                </c:pt>
                <c:pt idx="42">
                  <c:v>9.6333333333333346</c:v>
                </c:pt>
                <c:pt idx="43">
                  <c:v>11.074999999999999</c:v>
                </c:pt>
                <c:pt idx="44">
                  <c:v>11.31666666666667</c:v>
                </c:pt>
                <c:pt idx="45">
                  <c:v>11.558333333333341</c:v>
                </c:pt>
                <c:pt idx="46">
                  <c:v>11.04166666666667</c:v>
                </c:pt>
                <c:pt idx="47">
                  <c:v>12.15</c:v>
                </c:pt>
                <c:pt idx="48">
                  <c:v>12.425000000000001</c:v>
                </c:pt>
                <c:pt idx="49">
                  <c:v>12.108333333333331</c:v>
                </c:pt>
                <c:pt idx="50">
                  <c:v>12.66666666666667</c:v>
                </c:pt>
                <c:pt idx="51">
                  <c:v>11.78333333333333</c:v>
                </c:pt>
                <c:pt idx="52">
                  <c:v>11.44166666666667</c:v>
                </c:pt>
                <c:pt idx="53">
                  <c:v>11.266666666666669</c:v>
                </c:pt>
                <c:pt idx="54">
                  <c:v>11.391666666666669</c:v>
                </c:pt>
                <c:pt idx="55">
                  <c:v>11.475</c:v>
                </c:pt>
                <c:pt idx="56">
                  <c:v>11.19166666666667</c:v>
                </c:pt>
                <c:pt idx="57">
                  <c:v>11.43333333333333</c:v>
                </c:pt>
                <c:pt idx="58">
                  <c:v>11.30833333333333</c:v>
                </c:pt>
                <c:pt idx="59">
                  <c:v>13.03333333333333</c:v>
                </c:pt>
                <c:pt idx="60">
                  <c:v>10.69166666666667</c:v>
                </c:pt>
                <c:pt idx="61">
                  <c:v>11.84166666666667</c:v>
                </c:pt>
                <c:pt idx="62">
                  <c:v>11.475</c:v>
                </c:pt>
                <c:pt idx="63">
                  <c:v>12.15833333333333</c:v>
                </c:pt>
              </c:numCache>
            </c:numRef>
          </c:val>
          <c:smooth val="0"/>
          <c:extLst>
            <c:ext xmlns:c16="http://schemas.microsoft.com/office/drawing/2014/chart" uri="{C3380CC4-5D6E-409C-BE32-E72D297353CC}">
              <c16:uniqueId val="{00000003-7AC8-E44D-B472-29057D5A81F5}"/>
            </c:ext>
          </c:extLst>
        </c:ser>
        <c:dLbls>
          <c:showLegendKey val="0"/>
          <c:showVal val="0"/>
          <c:showCatName val="0"/>
          <c:showSerName val="0"/>
          <c:showPercent val="0"/>
          <c:showBubbleSize val="0"/>
        </c:dLbls>
        <c:marker val="1"/>
        <c:smooth val="0"/>
        <c:axId val="1239757392"/>
        <c:axId val="1239759872"/>
      </c:lineChart>
      <c:catAx>
        <c:axId val="1239752720"/>
        <c:scaling>
          <c:orientation val="minMax"/>
        </c:scaling>
        <c:delete val="0"/>
        <c:axPos val="b"/>
        <c:majorGridlines>
          <c:spPr>
            <a:ln w="3175">
              <a:solidFill>
                <a:srgbClr val="808080"/>
              </a:solidFill>
              <a:prstDash val="solid"/>
            </a:ln>
          </c:spPr>
        </c:majorGridlines>
        <c:title>
          <c:tx>
            <c:rich>
              <a:bodyPr/>
              <a:lstStyle/>
              <a:p>
                <a:pPr>
                  <a:defRPr sz="1200" b="1" i="0" u="none" strike="noStrike" baseline="0">
                    <a:solidFill>
                      <a:srgbClr val="000000"/>
                    </a:solidFill>
                    <a:latin typeface="Calibri"/>
                    <a:ea typeface="Calibri"/>
                    <a:cs typeface="Calibri"/>
                  </a:defRPr>
                </a:pPr>
                <a:r>
                  <a:rPr lang="en-US" sz="1400" dirty="0"/>
                  <a:t>Year AD</a:t>
                </a:r>
              </a:p>
            </c:rich>
          </c:tx>
          <c:layout>
            <c:manualLayout>
              <c:xMode val="edge"/>
              <c:yMode val="edge"/>
              <c:x val="0.46378718285214299"/>
              <c:y val="0.95155572205699401"/>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sz="1200" b="1" i="0" u="none" strike="noStrike" baseline="0">
                <a:solidFill>
                  <a:srgbClr val="000000"/>
                </a:solidFill>
                <a:latin typeface="Calibri"/>
                <a:ea typeface="Calibri"/>
                <a:cs typeface="Calibri"/>
              </a:defRPr>
            </a:pPr>
            <a:endParaRPr lang="en-US"/>
          </a:p>
        </c:txPr>
        <c:crossAx val="1239754848"/>
        <c:crosses val="autoZero"/>
        <c:auto val="1"/>
        <c:lblAlgn val="ctr"/>
        <c:lblOffset val="100"/>
        <c:tickLblSkip val="5"/>
        <c:tickMarkSkip val="1"/>
        <c:noMultiLvlLbl val="0"/>
      </c:catAx>
      <c:valAx>
        <c:axId val="1239754848"/>
        <c:scaling>
          <c:orientation val="minMax"/>
          <c:max val="600"/>
          <c:min val="150"/>
        </c:scaling>
        <c:delete val="0"/>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Calibri"/>
                    <a:ea typeface="Calibri"/>
                    <a:cs typeface="Calibri"/>
                  </a:defRPr>
                </a:pPr>
                <a:r>
                  <a:rPr lang="en-US" sz="1400"/>
                  <a:t>Precipitation (mm)</a:t>
                </a:r>
              </a:p>
            </c:rich>
          </c:tx>
          <c:layout>
            <c:manualLayout>
              <c:xMode val="edge"/>
              <c:yMode val="edge"/>
              <c:x val="4.7355643044619403E-3"/>
              <c:y val="0.38474844877488201"/>
            </c:manualLayout>
          </c:layout>
          <c:overlay val="0"/>
          <c:spPr>
            <a:noFill/>
            <a:ln w="25400">
              <a:noFill/>
            </a:ln>
          </c:spPr>
        </c:title>
        <c:numFmt formatCode="0" sourceLinked="0"/>
        <c:majorTickMark val="out"/>
        <c:minorTickMark val="none"/>
        <c:tickLblPos val="nextTo"/>
        <c:spPr>
          <a:ln w="3175">
            <a:solidFill>
              <a:srgbClr val="808080"/>
            </a:solidFill>
            <a:prstDash val="solid"/>
          </a:ln>
        </c:spPr>
        <c:txPr>
          <a:bodyPr rot="0" vert="horz"/>
          <a:lstStyle/>
          <a:p>
            <a:pPr>
              <a:defRPr sz="1200" b="1" i="0" u="none" strike="noStrike" baseline="0">
                <a:solidFill>
                  <a:srgbClr val="000000"/>
                </a:solidFill>
                <a:latin typeface="Calibri"/>
                <a:ea typeface="Calibri"/>
                <a:cs typeface="Calibri"/>
              </a:defRPr>
            </a:pPr>
            <a:endParaRPr lang="en-US"/>
          </a:p>
        </c:txPr>
        <c:crossAx val="1239752720"/>
        <c:crosses val="autoZero"/>
        <c:crossBetween val="between"/>
      </c:valAx>
      <c:catAx>
        <c:axId val="1239757392"/>
        <c:scaling>
          <c:orientation val="minMax"/>
        </c:scaling>
        <c:delete val="1"/>
        <c:axPos val="b"/>
        <c:numFmt formatCode="General" sourceLinked="1"/>
        <c:majorTickMark val="out"/>
        <c:minorTickMark val="none"/>
        <c:tickLblPos val="nextTo"/>
        <c:crossAx val="1239759872"/>
        <c:crosses val="autoZero"/>
        <c:auto val="1"/>
        <c:lblAlgn val="ctr"/>
        <c:lblOffset val="100"/>
        <c:noMultiLvlLbl val="0"/>
      </c:catAx>
      <c:valAx>
        <c:axId val="1239759872"/>
        <c:scaling>
          <c:orientation val="minMax"/>
          <c:max val="13.5"/>
          <c:min val="8.5"/>
        </c:scaling>
        <c:delete val="0"/>
        <c:axPos val="r"/>
        <c:title>
          <c:tx>
            <c:rich>
              <a:bodyPr/>
              <a:lstStyle/>
              <a:p>
                <a:pPr>
                  <a:defRPr sz="1400" b="1" i="0" u="none" strike="noStrike" baseline="0">
                    <a:solidFill>
                      <a:srgbClr val="000000"/>
                    </a:solidFill>
                    <a:latin typeface="Calibri"/>
                    <a:ea typeface="Calibri"/>
                    <a:cs typeface="Calibri"/>
                  </a:defRPr>
                </a:pPr>
                <a:r>
                  <a:rPr lang="en-US" sz="1400"/>
                  <a:t>Temperature (degrees C)</a:t>
                </a:r>
              </a:p>
            </c:rich>
          </c:tx>
          <c:layout>
            <c:manualLayout>
              <c:xMode val="edge"/>
              <c:yMode val="edge"/>
              <c:x val="0.97000776465441796"/>
              <c:y val="0.32256576072891702"/>
            </c:manualLayout>
          </c:layout>
          <c:overlay val="0"/>
          <c:spPr>
            <a:noFill/>
            <a:ln w="25400">
              <a:noFill/>
            </a:ln>
          </c:spPr>
        </c:title>
        <c:numFmt formatCode="0.0" sourceLinked="0"/>
        <c:majorTickMark val="out"/>
        <c:minorTickMark val="none"/>
        <c:tickLblPos val="nextTo"/>
        <c:txPr>
          <a:bodyPr/>
          <a:lstStyle/>
          <a:p>
            <a:pPr>
              <a:defRPr sz="1200" b="1" i="0">
                <a:solidFill>
                  <a:srgbClr val="000000"/>
                </a:solidFill>
              </a:defRPr>
            </a:pPr>
            <a:endParaRPr lang="en-US"/>
          </a:p>
        </c:txPr>
        <c:crossAx val="1239757392"/>
        <c:crosses val="max"/>
        <c:crossBetween val="between"/>
      </c:valAx>
      <c:spPr>
        <a:solidFill>
          <a:srgbClr val="FFFFFF"/>
        </a:solidFill>
        <a:ln w="25400">
          <a:noFill/>
        </a:ln>
      </c:spPr>
    </c:plotArea>
    <c:legend>
      <c:legendPos val="r"/>
      <c:layout>
        <c:manualLayout>
          <c:xMode val="edge"/>
          <c:yMode val="edge"/>
          <c:x val="0.106944444444444"/>
          <c:y val="0.748454724139059"/>
          <c:w val="0.242295603674541"/>
          <c:h val="0.109404568574728"/>
        </c:manualLayout>
      </c:layout>
      <c:overlay val="0"/>
      <c:spPr>
        <a:solidFill>
          <a:schemeClr val="bg1"/>
        </a:solidFill>
        <a:ln w="25400">
          <a:noFill/>
        </a:ln>
      </c:spPr>
      <c:txPr>
        <a:bodyPr/>
        <a:lstStyle/>
        <a:p>
          <a:pPr>
            <a:defRPr sz="900" b="0" i="0" u="none" strike="noStrike" baseline="0">
              <a:solidFill>
                <a:srgbClr val="000000"/>
              </a:solidFill>
              <a:latin typeface="Calibri"/>
              <a:ea typeface="Calibri"/>
              <a:cs typeface="Calibri"/>
            </a:defRPr>
          </a:pPr>
          <a:endParaRPr lang="en-US"/>
        </a:p>
      </c:txPr>
    </c:legend>
    <c:plotVisOnly val="1"/>
    <c:dispBlanksAs val="gap"/>
    <c:showDLblsOverMax val="0"/>
  </c:chart>
  <c:spPr>
    <a:solidFill>
      <a:srgbClr val="FFFFFF"/>
    </a:solidFill>
    <a:ln w="3175">
      <a:solidFill>
        <a:srgbClr val="000000"/>
      </a:solidFill>
      <a:prstDash val="solid"/>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en-US" sz="1800" dirty="0" err="1"/>
              <a:t>Orūmiye</a:t>
            </a:r>
            <a:r>
              <a:rPr lang="en-US" sz="1800" dirty="0"/>
              <a:t> Climate: Annual &amp; Seasonal Temperature Since 1950</a:t>
            </a:r>
          </a:p>
        </c:rich>
      </c:tx>
      <c:layout>
        <c:manualLayout>
          <c:xMode val="edge"/>
          <c:yMode val="edge"/>
          <c:x val="0.17813038230127901"/>
          <c:y val="3.5592247193568801E-4"/>
        </c:manualLayout>
      </c:layout>
      <c:overlay val="0"/>
      <c:spPr>
        <a:noFill/>
        <a:ln w="25400">
          <a:noFill/>
        </a:ln>
      </c:spPr>
    </c:title>
    <c:autoTitleDeleted val="0"/>
    <c:plotArea>
      <c:layout>
        <c:manualLayout>
          <c:layoutTarget val="inner"/>
          <c:xMode val="edge"/>
          <c:yMode val="edge"/>
          <c:x val="6.8972272456717804E-2"/>
          <c:y val="6.9951530083650695E-2"/>
          <c:w val="0.902834463220338"/>
          <c:h val="0.82678641324859303"/>
        </c:manualLayout>
      </c:layout>
      <c:lineChart>
        <c:grouping val="standard"/>
        <c:varyColors val="0"/>
        <c:ser>
          <c:idx val="0"/>
          <c:order val="0"/>
          <c:tx>
            <c:strRef>
              <c:f>'[Urmia seasonal climate data.xls]Sheet4'!$B$1</c:f>
              <c:strCache>
                <c:ptCount val="1"/>
                <c:pt idx="0">
                  <c:v>Spring</c:v>
                </c:pt>
              </c:strCache>
            </c:strRef>
          </c:tx>
          <c:spPr>
            <a:ln>
              <a:solidFill>
                <a:schemeClr val="accent5"/>
              </a:solidFill>
            </a:ln>
          </c:spPr>
          <c:marker>
            <c:symbol val="none"/>
          </c:marker>
          <c:trendline>
            <c:spPr>
              <a:ln w="63500">
                <a:solidFill>
                  <a:schemeClr val="accent5"/>
                </a:solidFill>
              </a:ln>
            </c:spPr>
            <c:trendlineType val="poly"/>
            <c:order val="6"/>
            <c:dispRSqr val="0"/>
            <c:dispEq val="0"/>
          </c:trendline>
          <c:cat>
            <c:numRef>
              <c:f>'[Urmia seasonal climate data.xls]Sheet4'!$A$2:$A$65</c:f>
              <c:numCache>
                <c:formatCode>General</c:formatCode>
                <c:ptCount val="64"/>
                <c:pt idx="0">
                  <c:v>1951</c:v>
                </c:pt>
                <c:pt idx="1">
                  <c:v>1952</c:v>
                </c:pt>
                <c:pt idx="2">
                  <c:v>1953</c:v>
                </c:pt>
                <c:pt idx="3">
                  <c:v>1954</c:v>
                </c:pt>
                <c:pt idx="4">
                  <c:v>1955</c:v>
                </c:pt>
                <c:pt idx="5">
                  <c:v>1956</c:v>
                </c:pt>
                <c:pt idx="6">
                  <c:v>1957</c:v>
                </c:pt>
                <c:pt idx="7">
                  <c:v>1958</c:v>
                </c:pt>
                <c:pt idx="8">
                  <c:v>1959</c:v>
                </c:pt>
                <c:pt idx="9">
                  <c:v>1960</c:v>
                </c:pt>
                <c:pt idx="10">
                  <c:v>1961</c:v>
                </c:pt>
                <c:pt idx="11">
                  <c:v>1962</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numCache>
            </c:numRef>
          </c:cat>
          <c:val>
            <c:numRef>
              <c:f>'[Urmia seasonal climate data.xls]Sheet4'!$B$2:$B$65</c:f>
              <c:numCache>
                <c:formatCode>0.00</c:formatCode>
                <c:ptCount val="64"/>
                <c:pt idx="0" formatCode="General">
                  <c:v>17.3</c:v>
                </c:pt>
                <c:pt idx="1">
                  <c:v>16.033333333333179</c:v>
                </c:pt>
                <c:pt idx="2">
                  <c:v>16.5</c:v>
                </c:pt>
                <c:pt idx="3">
                  <c:v>16.833333333333279</c:v>
                </c:pt>
                <c:pt idx="4">
                  <c:v>16.666666666666671</c:v>
                </c:pt>
                <c:pt idx="5">
                  <c:v>15.53333333333333</c:v>
                </c:pt>
                <c:pt idx="6">
                  <c:v>15.03333333333333</c:v>
                </c:pt>
                <c:pt idx="7">
                  <c:v>17.06666666666667</c:v>
                </c:pt>
                <c:pt idx="8">
                  <c:v>17.133333333333319</c:v>
                </c:pt>
                <c:pt idx="9">
                  <c:v>16.8</c:v>
                </c:pt>
                <c:pt idx="10">
                  <c:v>16.866666666666671</c:v>
                </c:pt>
                <c:pt idx="11">
                  <c:v>16.433333333333159</c:v>
                </c:pt>
                <c:pt idx="13">
                  <c:v>15.46666666666667</c:v>
                </c:pt>
                <c:pt idx="14">
                  <c:v>15.66666666666667</c:v>
                </c:pt>
                <c:pt idx="15">
                  <c:v>17.600000000000001</c:v>
                </c:pt>
                <c:pt idx="16">
                  <c:v>14.866666666666671</c:v>
                </c:pt>
                <c:pt idx="17">
                  <c:v>15.6</c:v>
                </c:pt>
                <c:pt idx="18">
                  <c:v>16.533333333333179</c:v>
                </c:pt>
                <c:pt idx="19">
                  <c:v>16.100000000000001</c:v>
                </c:pt>
                <c:pt idx="20">
                  <c:v>14.83333333333333</c:v>
                </c:pt>
                <c:pt idx="21">
                  <c:v>14.233333333333331</c:v>
                </c:pt>
                <c:pt idx="22">
                  <c:v>13.8</c:v>
                </c:pt>
                <c:pt idx="23">
                  <c:v>15.233333333333331</c:v>
                </c:pt>
                <c:pt idx="24">
                  <c:v>16.2</c:v>
                </c:pt>
                <c:pt idx="25">
                  <c:v>14.43333333333333</c:v>
                </c:pt>
                <c:pt idx="26">
                  <c:v>15.266666666666669</c:v>
                </c:pt>
                <c:pt idx="27">
                  <c:v>14.66666666666667</c:v>
                </c:pt>
                <c:pt idx="28">
                  <c:v>15.06666666666667</c:v>
                </c:pt>
                <c:pt idx="29">
                  <c:v>15.633333333333329</c:v>
                </c:pt>
                <c:pt idx="30">
                  <c:v>13.7</c:v>
                </c:pt>
                <c:pt idx="31">
                  <c:v>15.266666666666669</c:v>
                </c:pt>
                <c:pt idx="32">
                  <c:v>14.7</c:v>
                </c:pt>
                <c:pt idx="33">
                  <c:v>14.1</c:v>
                </c:pt>
                <c:pt idx="34">
                  <c:v>16.5</c:v>
                </c:pt>
                <c:pt idx="35">
                  <c:v>14.633333333333329</c:v>
                </c:pt>
                <c:pt idx="36">
                  <c:v>16.23333333333316</c:v>
                </c:pt>
                <c:pt idx="37">
                  <c:v>15.03333333333333</c:v>
                </c:pt>
                <c:pt idx="38">
                  <c:v>17.166666666666671</c:v>
                </c:pt>
                <c:pt idx="39">
                  <c:v>15.43333333333333</c:v>
                </c:pt>
                <c:pt idx="40">
                  <c:v>15.53333333333333</c:v>
                </c:pt>
                <c:pt idx="41">
                  <c:v>13.33333333333333</c:v>
                </c:pt>
                <c:pt idx="42">
                  <c:v>14.33333333333333</c:v>
                </c:pt>
                <c:pt idx="43">
                  <c:v>15.7</c:v>
                </c:pt>
                <c:pt idx="44">
                  <c:v>15.3</c:v>
                </c:pt>
                <c:pt idx="45">
                  <c:v>15.4</c:v>
                </c:pt>
                <c:pt idx="46">
                  <c:v>15.733333333333331</c:v>
                </c:pt>
                <c:pt idx="47">
                  <c:v>16.966666666666669</c:v>
                </c:pt>
                <c:pt idx="48">
                  <c:v>16.633333333333319</c:v>
                </c:pt>
                <c:pt idx="49">
                  <c:v>17.466666666666669</c:v>
                </c:pt>
                <c:pt idx="50">
                  <c:v>17.166666666666671</c:v>
                </c:pt>
                <c:pt idx="51">
                  <c:v>15.4</c:v>
                </c:pt>
                <c:pt idx="52">
                  <c:v>15.53333333333333</c:v>
                </c:pt>
                <c:pt idx="53">
                  <c:v>15</c:v>
                </c:pt>
                <c:pt idx="54">
                  <c:v>15.9</c:v>
                </c:pt>
                <c:pt idx="55">
                  <c:v>17.2</c:v>
                </c:pt>
                <c:pt idx="56">
                  <c:v>15.83333333333333</c:v>
                </c:pt>
                <c:pt idx="57">
                  <c:v>17.166666666666671</c:v>
                </c:pt>
                <c:pt idx="58">
                  <c:v>15.1</c:v>
                </c:pt>
                <c:pt idx="59">
                  <c:v>16.399999999999999</c:v>
                </c:pt>
                <c:pt idx="60">
                  <c:v>16.133333333333319</c:v>
                </c:pt>
                <c:pt idx="61">
                  <c:v>17.466666666666661</c:v>
                </c:pt>
                <c:pt idx="62">
                  <c:v>16.166666666666671</c:v>
                </c:pt>
                <c:pt idx="63">
                  <c:v>17.23333333333316</c:v>
                </c:pt>
              </c:numCache>
            </c:numRef>
          </c:val>
          <c:smooth val="0"/>
          <c:extLst>
            <c:ext xmlns:c16="http://schemas.microsoft.com/office/drawing/2014/chart" uri="{C3380CC4-5D6E-409C-BE32-E72D297353CC}">
              <c16:uniqueId val="{00000001-33DA-F64F-B10C-67011607E981}"/>
            </c:ext>
          </c:extLst>
        </c:ser>
        <c:ser>
          <c:idx val="1"/>
          <c:order val="1"/>
          <c:tx>
            <c:strRef>
              <c:f>'[Urmia seasonal climate data.xls]Sheet4'!$C$1</c:f>
              <c:strCache>
                <c:ptCount val="1"/>
                <c:pt idx="0">
                  <c:v>Summer</c:v>
                </c:pt>
              </c:strCache>
            </c:strRef>
          </c:tx>
          <c:spPr>
            <a:ln>
              <a:solidFill>
                <a:srgbClr val="FF0000"/>
              </a:solidFill>
            </a:ln>
          </c:spPr>
          <c:marker>
            <c:symbol val="none"/>
          </c:marker>
          <c:trendline>
            <c:spPr>
              <a:ln w="63500">
                <a:solidFill>
                  <a:srgbClr val="FF0000"/>
                </a:solidFill>
              </a:ln>
            </c:spPr>
            <c:trendlineType val="poly"/>
            <c:order val="6"/>
            <c:dispRSqr val="0"/>
            <c:dispEq val="0"/>
          </c:trendline>
          <c:cat>
            <c:numRef>
              <c:f>'[Urmia seasonal climate data.xls]Sheet4'!$A$2:$A$65</c:f>
              <c:numCache>
                <c:formatCode>General</c:formatCode>
                <c:ptCount val="64"/>
                <c:pt idx="0">
                  <c:v>1951</c:v>
                </c:pt>
                <c:pt idx="1">
                  <c:v>1952</c:v>
                </c:pt>
                <c:pt idx="2">
                  <c:v>1953</c:v>
                </c:pt>
                <c:pt idx="3">
                  <c:v>1954</c:v>
                </c:pt>
                <c:pt idx="4">
                  <c:v>1955</c:v>
                </c:pt>
                <c:pt idx="5">
                  <c:v>1956</c:v>
                </c:pt>
                <c:pt idx="6">
                  <c:v>1957</c:v>
                </c:pt>
                <c:pt idx="7">
                  <c:v>1958</c:v>
                </c:pt>
                <c:pt idx="8">
                  <c:v>1959</c:v>
                </c:pt>
                <c:pt idx="9">
                  <c:v>1960</c:v>
                </c:pt>
                <c:pt idx="10">
                  <c:v>1961</c:v>
                </c:pt>
                <c:pt idx="11">
                  <c:v>1962</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numCache>
            </c:numRef>
          </c:cat>
          <c:val>
            <c:numRef>
              <c:f>'[Urmia seasonal climate data.xls]Sheet4'!$C$2:$C$65</c:f>
              <c:numCache>
                <c:formatCode>0.00</c:formatCode>
                <c:ptCount val="64"/>
                <c:pt idx="0" formatCode="General">
                  <c:v>24</c:v>
                </c:pt>
                <c:pt idx="1">
                  <c:v>23.6</c:v>
                </c:pt>
                <c:pt idx="2">
                  <c:v>22.833333333333279</c:v>
                </c:pt>
                <c:pt idx="3">
                  <c:v>23.73333333333316</c:v>
                </c:pt>
                <c:pt idx="4">
                  <c:v>23.466666666666669</c:v>
                </c:pt>
                <c:pt idx="5">
                  <c:v>22.2</c:v>
                </c:pt>
                <c:pt idx="6">
                  <c:v>22.833333333333279</c:v>
                </c:pt>
                <c:pt idx="7">
                  <c:v>22.56666666666667</c:v>
                </c:pt>
                <c:pt idx="8">
                  <c:v>22.766666666666669</c:v>
                </c:pt>
                <c:pt idx="9">
                  <c:v>22.899999999999991</c:v>
                </c:pt>
                <c:pt idx="10">
                  <c:v>22.666666666666671</c:v>
                </c:pt>
                <c:pt idx="11">
                  <c:v>23.36666666666666</c:v>
                </c:pt>
                <c:pt idx="13">
                  <c:v>22.266666666666669</c:v>
                </c:pt>
                <c:pt idx="14">
                  <c:v>22.4</c:v>
                </c:pt>
                <c:pt idx="15">
                  <c:v>24.333333333333279</c:v>
                </c:pt>
                <c:pt idx="16">
                  <c:v>22.766666666666669</c:v>
                </c:pt>
                <c:pt idx="17">
                  <c:v>23.533333333333179</c:v>
                </c:pt>
                <c:pt idx="18">
                  <c:v>22.9</c:v>
                </c:pt>
                <c:pt idx="19">
                  <c:v>21.666666666666671</c:v>
                </c:pt>
                <c:pt idx="20">
                  <c:v>22.066666666666659</c:v>
                </c:pt>
                <c:pt idx="21">
                  <c:v>21.433333333333159</c:v>
                </c:pt>
                <c:pt idx="22">
                  <c:v>21.7</c:v>
                </c:pt>
                <c:pt idx="23">
                  <c:v>20.23333333333316</c:v>
                </c:pt>
                <c:pt idx="24">
                  <c:v>22.23333333333316</c:v>
                </c:pt>
                <c:pt idx="25">
                  <c:v>21.833333333333279</c:v>
                </c:pt>
                <c:pt idx="26">
                  <c:v>21.633333333333319</c:v>
                </c:pt>
                <c:pt idx="27">
                  <c:v>21.73333333333316</c:v>
                </c:pt>
                <c:pt idx="28">
                  <c:v>22.433333333333159</c:v>
                </c:pt>
                <c:pt idx="29">
                  <c:v>22.06666666666667</c:v>
                </c:pt>
                <c:pt idx="30">
                  <c:v>21.133333333333319</c:v>
                </c:pt>
                <c:pt idx="31">
                  <c:v>20.399999999999999</c:v>
                </c:pt>
                <c:pt idx="32">
                  <c:v>20.833333333333279</c:v>
                </c:pt>
                <c:pt idx="33">
                  <c:v>21.666666666666671</c:v>
                </c:pt>
                <c:pt idx="34">
                  <c:v>21.633333333333319</c:v>
                </c:pt>
                <c:pt idx="35">
                  <c:v>22.433333333333159</c:v>
                </c:pt>
                <c:pt idx="36">
                  <c:v>21.266666666666669</c:v>
                </c:pt>
                <c:pt idx="37">
                  <c:v>20.6</c:v>
                </c:pt>
                <c:pt idx="38">
                  <c:v>22.43333333333317</c:v>
                </c:pt>
                <c:pt idx="39">
                  <c:v>21.833333333333279</c:v>
                </c:pt>
                <c:pt idx="40">
                  <c:v>22.266666666666669</c:v>
                </c:pt>
                <c:pt idx="41">
                  <c:v>20.23333333333316</c:v>
                </c:pt>
                <c:pt idx="42">
                  <c:v>21.133333333333319</c:v>
                </c:pt>
                <c:pt idx="43">
                  <c:v>20.9</c:v>
                </c:pt>
                <c:pt idx="44">
                  <c:v>21.533333333333179</c:v>
                </c:pt>
                <c:pt idx="45">
                  <c:v>22.133333333333319</c:v>
                </c:pt>
                <c:pt idx="46">
                  <c:v>21.666666666666671</c:v>
                </c:pt>
                <c:pt idx="47">
                  <c:v>22.633333333333319</c:v>
                </c:pt>
                <c:pt idx="48">
                  <c:v>22.8</c:v>
                </c:pt>
                <c:pt idx="49">
                  <c:v>23.533333333333179</c:v>
                </c:pt>
                <c:pt idx="50">
                  <c:v>23.399999999999991</c:v>
                </c:pt>
                <c:pt idx="51">
                  <c:v>22.73333333333316</c:v>
                </c:pt>
                <c:pt idx="52">
                  <c:v>21.73333333333316</c:v>
                </c:pt>
                <c:pt idx="53">
                  <c:v>21.23333333333316</c:v>
                </c:pt>
                <c:pt idx="54">
                  <c:v>22.43333333333317</c:v>
                </c:pt>
                <c:pt idx="55">
                  <c:v>22.3</c:v>
                </c:pt>
                <c:pt idx="56">
                  <c:v>22.133333333333319</c:v>
                </c:pt>
                <c:pt idx="57">
                  <c:v>22.566666666666659</c:v>
                </c:pt>
                <c:pt idx="58">
                  <c:v>20.56666666666667</c:v>
                </c:pt>
                <c:pt idx="59">
                  <c:v>23.033333333333179</c:v>
                </c:pt>
                <c:pt idx="60">
                  <c:v>21.93333333333317</c:v>
                </c:pt>
                <c:pt idx="61">
                  <c:v>22.466666666666669</c:v>
                </c:pt>
                <c:pt idx="62">
                  <c:v>21.933333333333159</c:v>
                </c:pt>
                <c:pt idx="63">
                  <c:v>23.3</c:v>
                </c:pt>
              </c:numCache>
            </c:numRef>
          </c:val>
          <c:smooth val="0"/>
          <c:extLst>
            <c:ext xmlns:c16="http://schemas.microsoft.com/office/drawing/2014/chart" uri="{C3380CC4-5D6E-409C-BE32-E72D297353CC}">
              <c16:uniqueId val="{00000003-33DA-F64F-B10C-67011607E981}"/>
            </c:ext>
          </c:extLst>
        </c:ser>
        <c:ser>
          <c:idx val="2"/>
          <c:order val="2"/>
          <c:tx>
            <c:strRef>
              <c:f>'[Urmia seasonal climate data.xls]Sheet4'!$D$1</c:f>
              <c:strCache>
                <c:ptCount val="1"/>
                <c:pt idx="0">
                  <c:v>Fall</c:v>
                </c:pt>
              </c:strCache>
            </c:strRef>
          </c:tx>
          <c:spPr>
            <a:ln>
              <a:solidFill>
                <a:schemeClr val="accent6"/>
              </a:solidFill>
            </a:ln>
          </c:spPr>
          <c:marker>
            <c:symbol val="none"/>
          </c:marker>
          <c:trendline>
            <c:spPr>
              <a:ln w="63500">
                <a:solidFill>
                  <a:schemeClr val="accent6"/>
                </a:solidFill>
              </a:ln>
            </c:spPr>
            <c:trendlineType val="poly"/>
            <c:order val="6"/>
            <c:dispRSqr val="0"/>
            <c:dispEq val="0"/>
          </c:trendline>
          <c:cat>
            <c:numRef>
              <c:f>'[Urmia seasonal climate data.xls]Sheet4'!$A$2:$A$65</c:f>
              <c:numCache>
                <c:formatCode>General</c:formatCode>
                <c:ptCount val="64"/>
                <c:pt idx="0">
                  <c:v>1951</c:v>
                </c:pt>
                <c:pt idx="1">
                  <c:v>1952</c:v>
                </c:pt>
                <c:pt idx="2">
                  <c:v>1953</c:v>
                </c:pt>
                <c:pt idx="3">
                  <c:v>1954</c:v>
                </c:pt>
                <c:pt idx="4">
                  <c:v>1955</c:v>
                </c:pt>
                <c:pt idx="5">
                  <c:v>1956</c:v>
                </c:pt>
                <c:pt idx="6">
                  <c:v>1957</c:v>
                </c:pt>
                <c:pt idx="7">
                  <c:v>1958</c:v>
                </c:pt>
                <c:pt idx="8">
                  <c:v>1959</c:v>
                </c:pt>
                <c:pt idx="9">
                  <c:v>1960</c:v>
                </c:pt>
                <c:pt idx="10">
                  <c:v>1961</c:v>
                </c:pt>
                <c:pt idx="11">
                  <c:v>1962</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numCache>
            </c:numRef>
          </c:cat>
          <c:val>
            <c:numRef>
              <c:f>'[Urmia seasonal climate data.xls]Sheet4'!$D$2:$D$65</c:f>
              <c:numCache>
                <c:formatCode>0.00</c:formatCode>
                <c:ptCount val="64"/>
                <c:pt idx="0" formatCode="General">
                  <c:v>6</c:v>
                </c:pt>
                <c:pt idx="1">
                  <c:v>8.3666666666666707</c:v>
                </c:pt>
                <c:pt idx="2">
                  <c:v>4.7333333333333396</c:v>
                </c:pt>
                <c:pt idx="3">
                  <c:v>8.2333333333333307</c:v>
                </c:pt>
                <c:pt idx="4">
                  <c:v>7.8</c:v>
                </c:pt>
                <c:pt idx="5">
                  <c:v>5.5333333333333403</c:v>
                </c:pt>
                <c:pt idx="6">
                  <c:v>6.4333333333333398</c:v>
                </c:pt>
                <c:pt idx="7">
                  <c:v>5.8999999999999986</c:v>
                </c:pt>
                <c:pt idx="8">
                  <c:v>6.5333333333333403</c:v>
                </c:pt>
                <c:pt idx="9">
                  <c:v>8</c:v>
                </c:pt>
                <c:pt idx="10">
                  <c:v>7.8000000000000007</c:v>
                </c:pt>
                <c:pt idx="11">
                  <c:v>8.3666666666666707</c:v>
                </c:pt>
                <c:pt idx="13">
                  <c:v>6.0666666666666664</c:v>
                </c:pt>
                <c:pt idx="14">
                  <c:v>6.8</c:v>
                </c:pt>
                <c:pt idx="15">
                  <c:v>8.6</c:v>
                </c:pt>
                <c:pt idx="16">
                  <c:v>6.8333333333333321</c:v>
                </c:pt>
                <c:pt idx="17">
                  <c:v>8.4</c:v>
                </c:pt>
                <c:pt idx="18">
                  <c:v>7.666666666666667</c:v>
                </c:pt>
                <c:pt idx="19">
                  <c:v>6.2</c:v>
                </c:pt>
                <c:pt idx="20">
                  <c:v>5.5333333333333403</c:v>
                </c:pt>
                <c:pt idx="21">
                  <c:v>5.4333333333333398</c:v>
                </c:pt>
                <c:pt idx="22">
                  <c:v>5.3999999999999986</c:v>
                </c:pt>
                <c:pt idx="23">
                  <c:v>7.3333333333333321</c:v>
                </c:pt>
                <c:pt idx="24">
                  <c:v>4.3666666666666663</c:v>
                </c:pt>
                <c:pt idx="25">
                  <c:v>7.133333333333332</c:v>
                </c:pt>
                <c:pt idx="26">
                  <c:v>2.8666666666666671</c:v>
                </c:pt>
                <c:pt idx="27">
                  <c:v>4.9333333333333398</c:v>
                </c:pt>
                <c:pt idx="28">
                  <c:v>7.166666666666667</c:v>
                </c:pt>
                <c:pt idx="29">
                  <c:v>7.8999999999999986</c:v>
                </c:pt>
                <c:pt idx="30">
                  <c:v>6.5</c:v>
                </c:pt>
                <c:pt idx="31">
                  <c:v>0.9</c:v>
                </c:pt>
                <c:pt idx="32">
                  <c:v>6.633333333333332</c:v>
                </c:pt>
                <c:pt idx="33">
                  <c:v>4.9333333333333398</c:v>
                </c:pt>
                <c:pt idx="34">
                  <c:v>6.3999999999999986</c:v>
                </c:pt>
                <c:pt idx="35">
                  <c:v>5.0666666666666647</c:v>
                </c:pt>
                <c:pt idx="36">
                  <c:v>5.2333333333333396</c:v>
                </c:pt>
                <c:pt idx="37">
                  <c:v>5.9333333333333398</c:v>
                </c:pt>
                <c:pt idx="38">
                  <c:v>7.3</c:v>
                </c:pt>
                <c:pt idx="39">
                  <c:v>6.8666666666666671</c:v>
                </c:pt>
                <c:pt idx="40">
                  <c:v>5.8333333333333321</c:v>
                </c:pt>
                <c:pt idx="41">
                  <c:v>5.8333333333333321</c:v>
                </c:pt>
                <c:pt idx="42">
                  <c:v>5</c:v>
                </c:pt>
                <c:pt idx="43">
                  <c:v>6</c:v>
                </c:pt>
                <c:pt idx="44">
                  <c:v>5.4666666666666668</c:v>
                </c:pt>
                <c:pt idx="45">
                  <c:v>7.466666666666665</c:v>
                </c:pt>
                <c:pt idx="46">
                  <c:v>7.133333333333332</c:v>
                </c:pt>
                <c:pt idx="47">
                  <c:v>8.8666666666666707</c:v>
                </c:pt>
                <c:pt idx="48">
                  <c:v>7.133333333333332</c:v>
                </c:pt>
                <c:pt idx="49">
                  <c:v>6.166666666666667</c:v>
                </c:pt>
                <c:pt idx="50">
                  <c:v>6.7666666666666648</c:v>
                </c:pt>
                <c:pt idx="51">
                  <c:v>6.5666666666666673</c:v>
                </c:pt>
                <c:pt idx="52">
                  <c:v>6.9333333333333398</c:v>
                </c:pt>
                <c:pt idx="53">
                  <c:v>5.5000000000000009</c:v>
                </c:pt>
                <c:pt idx="54">
                  <c:v>6.666666666666667</c:v>
                </c:pt>
                <c:pt idx="55">
                  <c:v>4.7</c:v>
                </c:pt>
                <c:pt idx="56">
                  <c:v>6.3666666666666671</c:v>
                </c:pt>
                <c:pt idx="57">
                  <c:v>6.0333333333333403</c:v>
                </c:pt>
                <c:pt idx="58">
                  <c:v>7.2333333333333396</c:v>
                </c:pt>
                <c:pt idx="59">
                  <c:v>7.7</c:v>
                </c:pt>
                <c:pt idx="60">
                  <c:v>3.5333333333333341</c:v>
                </c:pt>
                <c:pt idx="61">
                  <c:v>7.166666666666667</c:v>
                </c:pt>
                <c:pt idx="62">
                  <c:v>4.2</c:v>
                </c:pt>
                <c:pt idx="63">
                  <c:v>6</c:v>
                </c:pt>
              </c:numCache>
            </c:numRef>
          </c:val>
          <c:smooth val="0"/>
          <c:extLst>
            <c:ext xmlns:c16="http://schemas.microsoft.com/office/drawing/2014/chart" uri="{C3380CC4-5D6E-409C-BE32-E72D297353CC}">
              <c16:uniqueId val="{00000005-33DA-F64F-B10C-67011607E981}"/>
            </c:ext>
          </c:extLst>
        </c:ser>
        <c:ser>
          <c:idx val="3"/>
          <c:order val="3"/>
          <c:tx>
            <c:strRef>
              <c:f>'[Urmia seasonal climate data.xls]Sheet4'!$E$1</c:f>
              <c:strCache>
                <c:ptCount val="1"/>
                <c:pt idx="0">
                  <c:v>Winter</c:v>
                </c:pt>
              </c:strCache>
            </c:strRef>
          </c:tx>
          <c:spPr>
            <a:ln>
              <a:solidFill>
                <a:srgbClr val="000090"/>
              </a:solidFill>
            </a:ln>
          </c:spPr>
          <c:marker>
            <c:symbol val="none"/>
          </c:marker>
          <c:trendline>
            <c:spPr>
              <a:ln w="63500">
                <a:solidFill>
                  <a:srgbClr val="000090"/>
                </a:solidFill>
              </a:ln>
            </c:spPr>
            <c:trendlineType val="poly"/>
            <c:order val="6"/>
            <c:dispRSqr val="0"/>
            <c:dispEq val="0"/>
          </c:trendline>
          <c:cat>
            <c:numRef>
              <c:f>'[Urmia seasonal climate data.xls]Sheet4'!$A$2:$A$65</c:f>
              <c:numCache>
                <c:formatCode>General</c:formatCode>
                <c:ptCount val="64"/>
                <c:pt idx="0">
                  <c:v>1951</c:v>
                </c:pt>
                <c:pt idx="1">
                  <c:v>1952</c:v>
                </c:pt>
                <c:pt idx="2">
                  <c:v>1953</c:v>
                </c:pt>
                <c:pt idx="3">
                  <c:v>1954</c:v>
                </c:pt>
                <c:pt idx="4">
                  <c:v>1955</c:v>
                </c:pt>
                <c:pt idx="5">
                  <c:v>1956</c:v>
                </c:pt>
                <c:pt idx="6">
                  <c:v>1957</c:v>
                </c:pt>
                <c:pt idx="7">
                  <c:v>1958</c:v>
                </c:pt>
                <c:pt idx="8">
                  <c:v>1959</c:v>
                </c:pt>
                <c:pt idx="9">
                  <c:v>1960</c:v>
                </c:pt>
                <c:pt idx="10">
                  <c:v>1961</c:v>
                </c:pt>
                <c:pt idx="11">
                  <c:v>1962</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numCache>
            </c:numRef>
          </c:cat>
          <c:val>
            <c:numRef>
              <c:f>'[Urmia seasonal climate data.xls]Sheet4'!$E$2:$E$65</c:f>
              <c:numCache>
                <c:formatCode>0.00</c:formatCode>
                <c:ptCount val="64"/>
                <c:pt idx="0" formatCode="General">
                  <c:v>1.2</c:v>
                </c:pt>
                <c:pt idx="1">
                  <c:v>1.3</c:v>
                </c:pt>
                <c:pt idx="2">
                  <c:v>1.8</c:v>
                </c:pt>
                <c:pt idx="3">
                  <c:v>1.5666666666666671</c:v>
                </c:pt>
                <c:pt idx="4">
                  <c:v>4.3</c:v>
                </c:pt>
                <c:pt idx="5">
                  <c:v>2</c:v>
                </c:pt>
                <c:pt idx="6">
                  <c:v>-1.9</c:v>
                </c:pt>
                <c:pt idx="7">
                  <c:v>3.1666666666666661</c:v>
                </c:pt>
                <c:pt idx="8">
                  <c:v>9.9999999999999895E-2</c:v>
                </c:pt>
                <c:pt idx="9">
                  <c:v>3.4</c:v>
                </c:pt>
                <c:pt idx="10">
                  <c:v>0.66666666666666696</c:v>
                </c:pt>
                <c:pt idx="11">
                  <c:v>2</c:v>
                </c:pt>
                <c:pt idx="13">
                  <c:v>-2.7666666666666671</c:v>
                </c:pt>
                <c:pt idx="14">
                  <c:v>-6.6666666666666693E-2</c:v>
                </c:pt>
                <c:pt idx="15">
                  <c:v>3.1666666666666661</c:v>
                </c:pt>
                <c:pt idx="16">
                  <c:v>-0.2</c:v>
                </c:pt>
                <c:pt idx="17">
                  <c:v>0.9</c:v>
                </c:pt>
                <c:pt idx="18">
                  <c:v>0.8</c:v>
                </c:pt>
                <c:pt idx="19">
                  <c:v>3.1</c:v>
                </c:pt>
                <c:pt idx="20">
                  <c:v>3.3333333333333201E-2</c:v>
                </c:pt>
                <c:pt idx="21">
                  <c:v>-5.8666666666666671</c:v>
                </c:pt>
                <c:pt idx="22">
                  <c:v>-2.4</c:v>
                </c:pt>
                <c:pt idx="23">
                  <c:v>-1.966666666666667</c:v>
                </c:pt>
                <c:pt idx="24">
                  <c:v>0.73333333333333295</c:v>
                </c:pt>
                <c:pt idx="25">
                  <c:v>-0.86666666666666703</c:v>
                </c:pt>
                <c:pt idx="26">
                  <c:v>-0.2</c:v>
                </c:pt>
                <c:pt idx="27">
                  <c:v>2.2333333333333329</c:v>
                </c:pt>
                <c:pt idx="28">
                  <c:v>1.7333333333333329</c:v>
                </c:pt>
                <c:pt idx="29">
                  <c:v>-0.133333333333333</c:v>
                </c:pt>
                <c:pt idx="30">
                  <c:v>2</c:v>
                </c:pt>
                <c:pt idx="31">
                  <c:v>-2.0333333333333341</c:v>
                </c:pt>
                <c:pt idx="32">
                  <c:v>-3.9</c:v>
                </c:pt>
                <c:pt idx="33">
                  <c:v>1.2666666666666671</c:v>
                </c:pt>
                <c:pt idx="34">
                  <c:v>-0.93333333333333302</c:v>
                </c:pt>
                <c:pt idx="35">
                  <c:v>1.333333333333333</c:v>
                </c:pt>
                <c:pt idx="36">
                  <c:v>2.4</c:v>
                </c:pt>
                <c:pt idx="37">
                  <c:v>0.233333333333333</c:v>
                </c:pt>
                <c:pt idx="38">
                  <c:v>-2.933333333333334</c:v>
                </c:pt>
                <c:pt idx="39">
                  <c:v>-0.266666666666667</c:v>
                </c:pt>
                <c:pt idx="40">
                  <c:v>0.2</c:v>
                </c:pt>
                <c:pt idx="41">
                  <c:v>-2.5</c:v>
                </c:pt>
                <c:pt idx="42">
                  <c:v>-1.9333333333333329</c:v>
                </c:pt>
                <c:pt idx="43">
                  <c:v>1.7</c:v>
                </c:pt>
                <c:pt idx="44">
                  <c:v>2.9666666666666668</c:v>
                </c:pt>
                <c:pt idx="45">
                  <c:v>1.2333333333333329</c:v>
                </c:pt>
                <c:pt idx="46">
                  <c:v>-0.36666666666666697</c:v>
                </c:pt>
                <c:pt idx="47">
                  <c:v>0.133333333333333</c:v>
                </c:pt>
                <c:pt idx="48">
                  <c:v>3.1333333333333329</c:v>
                </c:pt>
                <c:pt idx="49">
                  <c:v>1.2666666666666671</c:v>
                </c:pt>
                <c:pt idx="50">
                  <c:v>3.333333333333333</c:v>
                </c:pt>
                <c:pt idx="51">
                  <c:v>2.433333333333334</c:v>
                </c:pt>
                <c:pt idx="52">
                  <c:v>1.5666666666666671</c:v>
                </c:pt>
                <c:pt idx="53">
                  <c:v>3.333333333333333</c:v>
                </c:pt>
                <c:pt idx="54">
                  <c:v>0.56666666666666599</c:v>
                </c:pt>
                <c:pt idx="55">
                  <c:v>1.7</c:v>
                </c:pt>
                <c:pt idx="56">
                  <c:v>0.43333333333333302</c:v>
                </c:pt>
                <c:pt idx="57">
                  <c:v>-3.3333333333333201E-2</c:v>
                </c:pt>
                <c:pt idx="58">
                  <c:v>2.333333333333333</c:v>
                </c:pt>
                <c:pt idx="59">
                  <c:v>5</c:v>
                </c:pt>
                <c:pt idx="60">
                  <c:v>1.166666666666667</c:v>
                </c:pt>
                <c:pt idx="61">
                  <c:v>0.266666666666667</c:v>
                </c:pt>
                <c:pt idx="62">
                  <c:v>3.6</c:v>
                </c:pt>
                <c:pt idx="63">
                  <c:v>2.1</c:v>
                </c:pt>
              </c:numCache>
            </c:numRef>
          </c:val>
          <c:smooth val="0"/>
          <c:extLst>
            <c:ext xmlns:c16="http://schemas.microsoft.com/office/drawing/2014/chart" uri="{C3380CC4-5D6E-409C-BE32-E72D297353CC}">
              <c16:uniqueId val="{00000007-33DA-F64F-B10C-67011607E981}"/>
            </c:ext>
          </c:extLst>
        </c:ser>
        <c:ser>
          <c:idx val="4"/>
          <c:order val="4"/>
          <c:tx>
            <c:strRef>
              <c:f>'[Urmia seasonal climate data.xls]Sheet4'!$F$1</c:f>
              <c:strCache>
                <c:ptCount val="1"/>
                <c:pt idx="0">
                  <c:v>Annual</c:v>
                </c:pt>
              </c:strCache>
            </c:strRef>
          </c:tx>
          <c:spPr>
            <a:ln>
              <a:solidFill>
                <a:srgbClr val="660066"/>
              </a:solidFill>
            </a:ln>
          </c:spPr>
          <c:marker>
            <c:symbol val="none"/>
          </c:marker>
          <c:trendline>
            <c:spPr>
              <a:ln w="63500">
                <a:solidFill>
                  <a:srgbClr val="660066"/>
                </a:solidFill>
              </a:ln>
            </c:spPr>
            <c:trendlineType val="poly"/>
            <c:order val="6"/>
            <c:dispRSqr val="0"/>
            <c:dispEq val="0"/>
          </c:trendline>
          <c:cat>
            <c:numRef>
              <c:f>'[Urmia seasonal climate data.xls]Sheet4'!$A$2:$A$65</c:f>
              <c:numCache>
                <c:formatCode>General</c:formatCode>
                <c:ptCount val="64"/>
                <c:pt idx="0">
                  <c:v>1951</c:v>
                </c:pt>
                <c:pt idx="1">
                  <c:v>1952</c:v>
                </c:pt>
                <c:pt idx="2">
                  <c:v>1953</c:v>
                </c:pt>
                <c:pt idx="3">
                  <c:v>1954</c:v>
                </c:pt>
                <c:pt idx="4">
                  <c:v>1955</c:v>
                </c:pt>
                <c:pt idx="5">
                  <c:v>1956</c:v>
                </c:pt>
                <c:pt idx="6">
                  <c:v>1957</c:v>
                </c:pt>
                <c:pt idx="7">
                  <c:v>1958</c:v>
                </c:pt>
                <c:pt idx="8">
                  <c:v>1959</c:v>
                </c:pt>
                <c:pt idx="9">
                  <c:v>1960</c:v>
                </c:pt>
                <c:pt idx="10">
                  <c:v>1961</c:v>
                </c:pt>
                <c:pt idx="11">
                  <c:v>1962</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numCache>
            </c:numRef>
          </c:cat>
          <c:val>
            <c:numRef>
              <c:f>'[Urmia seasonal climate data.xls]Sheet4'!$F$2:$F$65</c:f>
              <c:numCache>
                <c:formatCode>0.00</c:formatCode>
                <c:ptCount val="64"/>
                <c:pt idx="0" formatCode="General">
                  <c:v>12.125</c:v>
                </c:pt>
                <c:pt idx="1">
                  <c:v>12.324999999999999</c:v>
                </c:pt>
                <c:pt idx="2">
                  <c:v>11.46666666666666</c:v>
                </c:pt>
                <c:pt idx="3">
                  <c:v>12.59166666666667</c:v>
                </c:pt>
                <c:pt idx="4">
                  <c:v>13.05833333333333</c:v>
                </c:pt>
                <c:pt idx="5">
                  <c:v>11.31666666666667</c:v>
                </c:pt>
                <c:pt idx="6">
                  <c:v>10.6</c:v>
                </c:pt>
                <c:pt idx="7">
                  <c:v>12.175000000000001</c:v>
                </c:pt>
                <c:pt idx="8">
                  <c:v>11.633333333333329</c:v>
                </c:pt>
                <c:pt idx="9">
                  <c:v>12.775</c:v>
                </c:pt>
                <c:pt idx="10">
                  <c:v>12</c:v>
                </c:pt>
                <c:pt idx="11">
                  <c:v>12.54166666666667</c:v>
                </c:pt>
                <c:pt idx="13">
                  <c:v>10.258333333333329</c:v>
                </c:pt>
                <c:pt idx="14">
                  <c:v>11.2</c:v>
                </c:pt>
                <c:pt idx="15">
                  <c:v>13.425000000000001</c:v>
                </c:pt>
                <c:pt idx="16">
                  <c:v>11.06666666666667</c:v>
                </c:pt>
                <c:pt idx="17">
                  <c:v>12.108333333333331</c:v>
                </c:pt>
                <c:pt idx="18">
                  <c:v>11.975</c:v>
                </c:pt>
                <c:pt idx="19">
                  <c:v>11.766666666666669</c:v>
                </c:pt>
                <c:pt idx="20">
                  <c:v>10.616666666666671</c:v>
                </c:pt>
                <c:pt idx="21">
                  <c:v>8.8083333333333353</c:v>
                </c:pt>
                <c:pt idx="22">
                  <c:v>9.625</c:v>
                </c:pt>
                <c:pt idx="23">
                  <c:v>10.20833333333333</c:v>
                </c:pt>
                <c:pt idx="24">
                  <c:v>10.883333333333329</c:v>
                </c:pt>
                <c:pt idx="25">
                  <c:v>10.633333333333329</c:v>
                </c:pt>
                <c:pt idx="26">
                  <c:v>9.8916666666666693</c:v>
                </c:pt>
                <c:pt idx="27">
                  <c:v>10.891666666666669</c:v>
                </c:pt>
                <c:pt idx="28">
                  <c:v>11.6</c:v>
                </c:pt>
                <c:pt idx="29">
                  <c:v>11.366666666666671</c:v>
                </c:pt>
                <c:pt idx="30">
                  <c:v>10.83333333333333</c:v>
                </c:pt>
                <c:pt idx="31">
                  <c:v>8.6333333333333329</c:v>
                </c:pt>
                <c:pt idx="32">
                  <c:v>9.56666666666667</c:v>
                </c:pt>
                <c:pt idx="33">
                  <c:v>10.491666666666671</c:v>
                </c:pt>
                <c:pt idx="34">
                  <c:v>10.9</c:v>
                </c:pt>
                <c:pt idx="35">
                  <c:v>10.866666666666671</c:v>
                </c:pt>
                <c:pt idx="36">
                  <c:v>11.28333333333333</c:v>
                </c:pt>
                <c:pt idx="37">
                  <c:v>10.45</c:v>
                </c:pt>
                <c:pt idx="38">
                  <c:v>10.991666666666671</c:v>
                </c:pt>
                <c:pt idx="39">
                  <c:v>10.96666666666667</c:v>
                </c:pt>
                <c:pt idx="40">
                  <c:v>10.95833333333333</c:v>
                </c:pt>
                <c:pt idx="41">
                  <c:v>9.2250000000000014</c:v>
                </c:pt>
                <c:pt idx="42">
                  <c:v>9.6333333333333346</c:v>
                </c:pt>
                <c:pt idx="43">
                  <c:v>11.074999999999999</c:v>
                </c:pt>
                <c:pt idx="44">
                  <c:v>11.31666666666667</c:v>
                </c:pt>
                <c:pt idx="45">
                  <c:v>11.558333333333341</c:v>
                </c:pt>
                <c:pt idx="46">
                  <c:v>11.04166666666667</c:v>
                </c:pt>
                <c:pt idx="47">
                  <c:v>12.15</c:v>
                </c:pt>
                <c:pt idx="48">
                  <c:v>12.425000000000001</c:v>
                </c:pt>
                <c:pt idx="49">
                  <c:v>12.108333333333331</c:v>
                </c:pt>
                <c:pt idx="50">
                  <c:v>12.66666666666667</c:v>
                </c:pt>
                <c:pt idx="51">
                  <c:v>11.78333333333333</c:v>
                </c:pt>
                <c:pt idx="52">
                  <c:v>11.44166666666667</c:v>
                </c:pt>
                <c:pt idx="53">
                  <c:v>11.266666666666669</c:v>
                </c:pt>
                <c:pt idx="54">
                  <c:v>11.391666666666669</c:v>
                </c:pt>
                <c:pt idx="55">
                  <c:v>11.475</c:v>
                </c:pt>
                <c:pt idx="56">
                  <c:v>11.19166666666667</c:v>
                </c:pt>
                <c:pt idx="57">
                  <c:v>11.43333333333333</c:v>
                </c:pt>
                <c:pt idx="58">
                  <c:v>11.30833333333333</c:v>
                </c:pt>
                <c:pt idx="59">
                  <c:v>13.03333333333333</c:v>
                </c:pt>
                <c:pt idx="60">
                  <c:v>10.69166666666667</c:v>
                </c:pt>
                <c:pt idx="61">
                  <c:v>11.84166666666667</c:v>
                </c:pt>
                <c:pt idx="62">
                  <c:v>11.475</c:v>
                </c:pt>
                <c:pt idx="63">
                  <c:v>12.15833333333333</c:v>
                </c:pt>
              </c:numCache>
            </c:numRef>
          </c:val>
          <c:smooth val="0"/>
          <c:extLst>
            <c:ext xmlns:c16="http://schemas.microsoft.com/office/drawing/2014/chart" uri="{C3380CC4-5D6E-409C-BE32-E72D297353CC}">
              <c16:uniqueId val="{00000009-33DA-F64F-B10C-67011607E981}"/>
            </c:ext>
          </c:extLst>
        </c:ser>
        <c:dLbls>
          <c:showLegendKey val="0"/>
          <c:showVal val="0"/>
          <c:showCatName val="0"/>
          <c:showSerName val="0"/>
          <c:showPercent val="0"/>
          <c:showBubbleSize val="0"/>
        </c:dLbls>
        <c:smooth val="0"/>
        <c:axId val="1214234064"/>
        <c:axId val="1242566304"/>
      </c:lineChart>
      <c:catAx>
        <c:axId val="1214234064"/>
        <c:scaling>
          <c:orientation val="minMax"/>
        </c:scaling>
        <c:delete val="0"/>
        <c:axPos val="b"/>
        <c:title>
          <c:tx>
            <c:rich>
              <a:bodyPr/>
              <a:lstStyle/>
              <a:p>
                <a:pPr>
                  <a:defRPr sz="1400" b="1" i="0" u="none" strike="noStrike" baseline="0">
                    <a:solidFill>
                      <a:srgbClr val="000000"/>
                    </a:solidFill>
                    <a:latin typeface="Calibri"/>
                    <a:ea typeface="Calibri"/>
                    <a:cs typeface="Calibri"/>
                  </a:defRPr>
                </a:pPr>
                <a:r>
                  <a:rPr lang="en-US" dirty="0"/>
                  <a:t>Year AD</a:t>
                </a:r>
              </a:p>
            </c:rich>
          </c:tx>
          <c:layout>
            <c:manualLayout>
              <c:xMode val="edge"/>
              <c:yMode val="edge"/>
              <c:x val="0.47803092825071303"/>
              <c:y val="0.95963638603707901"/>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sz="1400" b="1" i="0">
                <a:solidFill>
                  <a:schemeClr val="bg2">
                    <a:lumMod val="10000"/>
                  </a:schemeClr>
                </a:solidFill>
              </a:defRPr>
            </a:pPr>
            <a:endParaRPr lang="en-US"/>
          </a:p>
        </c:txPr>
        <c:crossAx val="1242566304"/>
        <c:crossesAt val="-10"/>
        <c:auto val="1"/>
        <c:lblAlgn val="ctr"/>
        <c:lblOffset val="100"/>
        <c:tickLblSkip val="5"/>
        <c:tickMarkSkip val="1"/>
        <c:noMultiLvlLbl val="0"/>
      </c:catAx>
      <c:valAx>
        <c:axId val="1242566304"/>
        <c:scaling>
          <c:orientation val="minMax"/>
          <c:min val="-7"/>
        </c:scaling>
        <c:delete val="0"/>
        <c:axPos val="l"/>
        <c:majorGridlines>
          <c:spPr>
            <a:ln w="3175">
              <a:solidFill>
                <a:srgbClr val="808080"/>
              </a:solidFill>
              <a:prstDash val="solid"/>
            </a:ln>
          </c:spPr>
        </c:majorGridlines>
        <c:title>
          <c:tx>
            <c:rich>
              <a:bodyPr/>
              <a:lstStyle/>
              <a:p>
                <a:pPr>
                  <a:defRPr sz="1400" b="1" i="0" u="none" strike="noStrike" baseline="0">
                    <a:solidFill>
                      <a:srgbClr val="000000"/>
                    </a:solidFill>
                    <a:latin typeface="Calibri"/>
                    <a:ea typeface="Calibri"/>
                    <a:cs typeface="Calibri"/>
                  </a:defRPr>
                </a:pPr>
                <a:r>
                  <a:rPr lang="en-US"/>
                  <a:t>Temperature (degrees C)</a:t>
                </a:r>
              </a:p>
            </c:rich>
          </c:tx>
          <c:layout>
            <c:manualLayout>
              <c:xMode val="edge"/>
              <c:yMode val="edge"/>
              <c:x val="2.06198032425383E-5"/>
              <c:y val="0.34988358260104602"/>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a:lstStyle/>
          <a:p>
            <a:pPr>
              <a:defRPr sz="1400" b="1" i="0">
                <a:solidFill>
                  <a:schemeClr val="bg2">
                    <a:lumMod val="10000"/>
                  </a:schemeClr>
                </a:solidFill>
              </a:defRPr>
            </a:pPr>
            <a:endParaRPr lang="en-US"/>
          </a:p>
        </c:txPr>
        <c:crossAx val="1214234064"/>
        <c:crosses val="autoZero"/>
        <c:crossBetween val="between"/>
      </c:valAx>
      <c:spPr>
        <a:solidFill>
          <a:srgbClr val="FFFFFF"/>
        </a:solidFill>
        <a:ln w="3175">
          <a:solidFill>
            <a:srgbClr val="000000"/>
          </a:solidFill>
          <a:prstDash val="solid"/>
        </a:ln>
      </c:spPr>
    </c:plotArea>
    <c:legend>
      <c:legendPos val="r"/>
      <c:legendEntry>
        <c:idx val="0"/>
        <c:delete val="1"/>
      </c:legendEntry>
      <c:layout>
        <c:manualLayout>
          <c:xMode val="edge"/>
          <c:yMode val="edge"/>
          <c:x val="0.37213024608157602"/>
          <c:y val="7.3419833954844596E-2"/>
          <c:w val="0.55052652800930102"/>
          <c:h val="9.3097858597986999E-2"/>
        </c:manualLayout>
      </c:layout>
      <c:overlay val="0"/>
      <c:spPr>
        <a:noFill/>
        <a:ln w="25400">
          <a:noFill/>
        </a:ln>
      </c:spPr>
      <c:txPr>
        <a:bodyPr/>
        <a:lstStyle/>
        <a:p>
          <a:pPr>
            <a:defRPr sz="1400">
              <a:solidFill>
                <a:schemeClr val="bg2">
                  <a:lumMod val="10000"/>
                </a:schemeClr>
              </a:solidFill>
            </a:defRPr>
          </a:pPr>
          <a:endParaRPr lang="en-US"/>
        </a:p>
      </c:txPr>
    </c:legend>
    <c:plotVisOnly val="1"/>
    <c:dispBlanksAs val="gap"/>
    <c:showDLblsOverMax val="0"/>
  </c:chart>
  <c:spPr>
    <a:solidFill>
      <a:srgbClr val="FFFFFF"/>
    </a:solidFill>
    <a:ln w="3175">
      <a:solidFill>
        <a:srgbClr val="000000"/>
      </a:solidFill>
      <a:prstDash val="solid"/>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1" i="0" u="none" strike="noStrike" baseline="0">
                <a:solidFill>
                  <a:srgbClr val="000000"/>
                </a:solidFill>
                <a:latin typeface="Calibri"/>
                <a:ea typeface="Calibri"/>
                <a:cs typeface="Calibri"/>
              </a:defRPr>
            </a:pPr>
            <a:r>
              <a:rPr lang="en-US" sz="2000" dirty="0" err="1"/>
              <a:t>Orūmiye</a:t>
            </a:r>
            <a:r>
              <a:rPr lang="en-US" sz="2000" dirty="0"/>
              <a:t> Climate: Annual &amp; Seasonal Precipitation Since</a:t>
            </a:r>
            <a:r>
              <a:rPr lang="en-US" sz="2000" baseline="0" dirty="0"/>
              <a:t> 1950</a:t>
            </a:r>
            <a:endParaRPr lang="en-US" sz="2000" dirty="0"/>
          </a:p>
        </c:rich>
      </c:tx>
      <c:layout>
        <c:manualLayout>
          <c:xMode val="edge"/>
          <c:yMode val="edge"/>
          <c:x val="0.142098009375171"/>
          <c:y val="1.43879749990905E-3"/>
        </c:manualLayout>
      </c:layout>
      <c:overlay val="0"/>
      <c:spPr>
        <a:noFill/>
        <a:ln w="25400">
          <a:noFill/>
        </a:ln>
      </c:spPr>
    </c:title>
    <c:autoTitleDeleted val="0"/>
    <c:plotArea>
      <c:layout>
        <c:manualLayout>
          <c:layoutTarget val="inner"/>
          <c:xMode val="edge"/>
          <c:yMode val="edge"/>
          <c:x val="8.6957736052224205E-2"/>
          <c:y val="6.1304023616920202E-2"/>
          <c:w val="0.87822890728402503"/>
          <c:h val="0.83476996853357599"/>
        </c:manualLayout>
      </c:layout>
      <c:lineChart>
        <c:grouping val="standard"/>
        <c:varyColors val="0"/>
        <c:ser>
          <c:idx val="0"/>
          <c:order val="0"/>
          <c:tx>
            <c:strRef>
              <c:f>'[Urmia seasonal climate data.xls]Sheet3'!$B$1</c:f>
              <c:strCache>
                <c:ptCount val="1"/>
                <c:pt idx="0">
                  <c:v>Spring</c:v>
                </c:pt>
              </c:strCache>
            </c:strRef>
          </c:tx>
          <c:spPr>
            <a:ln>
              <a:solidFill>
                <a:schemeClr val="accent5"/>
              </a:solidFill>
            </a:ln>
          </c:spPr>
          <c:marker>
            <c:symbol val="none"/>
          </c:marker>
          <c:trendline>
            <c:spPr>
              <a:ln w="63500">
                <a:solidFill>
                  <a:schemeClr val="accent5"/>
                </a:solidFill>
              </a:ln>
            </c:spPr>
            <c:trendlineType val="poly"/>
            <c:order val="6"/>
            <c:dispRSqr val="0"/>
            <c:dispEq val="0"/>
          </c:trendline>
          <c:cat>
            <c:numRef>
              <c:f>'[Urmia seasonal climate data.xls]Sheet3'!$A$2:$A$65</c:f>
              <c:numCache>
                <c:formatCode>General</c:formatCode>
                <c:ptCount val="64"/>
                <c:pt idx="0">
                  <c:v>1951</c:v>
                </c:pt>
                <c:pt idx="1">
                  <c:v>1952</c:v>
                </c:pt>
                <c:pt idx="2">
                  <c:v>1953</c:v>
                </c:pt>
                <c:pt idx="3">
                  <c:v>1954</c:v>
                </c:pt>
                <c:pt idx="4">
                  <c:v>1955</c:v>
                </c:pt>
                <c:pt idx="5">
                  <c:v>1956</c:v>
                </c:pt>
                <c:pt idx="6">
                  <c:v>1957</c:v>
                </c:pt>
                <c:pt idx="7">
                  <c:v>1958</c:v>
                </c:pt>
                <c:pt idx="8">
                  <c:v>1959</c:v>
                </c:pt>
                <c:pt idx="9">
                  <c:v>1960</c:v>
                </c:pt>
                <c:pt idx="10">
                  <c:v>1961</c:v>
                </c:pt>
                <c:pt idx="11">
                  <c:v>1962</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numCache>
            </c:numRef>
          </c:cat>
          <c:val>
            <c:numRef>
              <c:f>'[Urmia seasonal climate data.xls]Sheet3'!$B$2:$B$65</c:f>
              <c:numCache>
                <c:formatCode>0.00</c:formatCode>
                <c:ptCount val="64"/>
                <c:pt idx="0">
                  <c:v>87.100000000000009</c:v>
                </c:pt>
                <c:pt idx="1">
                  <c:v>185.2</c:v>
                </c:pt>
                <c:pt idx="2">
                  <c:v>155.5</c:v>
                </c:pt>
                <c:pt idx="3">
                  <c:v>87.8</c:v>
                </c:pt>
                <c:pt idx="4">
                  <c:v>199.8</c:v>
                </c:pt>
                <c:pt idx="5">
                  <c:v>142.30000000000001</c:v>
                </c:pt>
                <c:pt idx="6">
                  <c:v>222.8</c:v>
                </c:pt>
                <c:pt idx="7">
                  <c:v>85.199999999999974</c:v>
                </c:pt>
                <c:pt idx="8">
                  <c:v>126.4</c:v>
                </c:pt>
                <c:pt idx="9">
                  <c:v>88.4</c:v>
                </c:pt>
                <c:pt idx="10">
                  <c:v>93</c:v>
                </c:pt>
                <c:pt idx="11">
                  <c:v>112</c:v>
                </c:pt>
                <c:pt idx="13">
                  <c:v>128.6</c:v>
                </c:pt>
                <c:pt idx="14">
                  <c:v>45.5</c:v>
                </c:pt>
                <c:pt idx="15">
                  <c:v>51.5</c:v>
                </c:pt>
                <c:pt idx="16">
                  <c:v>176.1</c:v>
                </c:pt>
                <c:pt idx="17">
                  <c:v>251.4</c:v>
                </c:pt>
                <c:pt idx="18">
                  <c:v>219.1</c:v>
                </c:pt>
                <c:pt idx="19">
                  <c:v>62.3</c:v>
                </c:pt>
                <c:pt idx="20">
                  <c:v>121</c:v>
                </c:pt>
                <c:pt idx="21">
                  <c:v>211.1</c:v>
                </c:pt>
                <c:pt idx="22">
                  <c:v>160.80000000000001</c:v>
                </c:pt>
                <c:pt idx="23">
                  <c:v>101</c:v>
                </c:pt>
                <c:pt idx="24">
                  <c:v>133</c:v>
                </c:pt>
                <c:pt idx="25">
                  <c:v>203</c:v>
                </c:pt>
                <c:pt idx="26">
                  <c:v>144.5</c:v>
                </c:pt>
                <c:pt idx="27">
                  <c:v>76.5</c:v>
                </c:pt>
                <c:pt idx="28">
                  <c:v>156.30000000000001</c:v>
                </c:pt>
                <c:pt idx="29">
                  <c:v>117.1</c:v>
                </c:pt>
                <c:pt idx="30">
                  <c:v>143.69999999999999</c:v>
                </c:pt>
                <c:pt idx="31">
                  <c:v>103.3</c:v>
                </c:pt>
                <c:pt idx="32">
                  <c:v>103.9</c:v>
                </c:pt>
                <c:pt idx="33">
                  <c:v>126.8</c:v>
                </c:pt>
                <c:pt idx="34">
                  <c:v>70</c:v>
                </c:pt>
                <c:pt idx="35">
                  <c:v>154.80000000000001</c:v>
                </c:pt>
                <c:pt idx="36">
                  <c:v>44.500000000000007</c:v>
                </c:pt>
                <c:pt idx="37">
                  <c:v>67.2</c:v>
                </c:pt>
                <c:pt idx="38">
                  <c:v>38</c:v>
                </c:pt>
                <c:pt idx="39">
                  <c:v>69.599999999999994</c:v>
                </c:pt>
                <c:pt idx="40">
                  <c:v>57.9</c:v>
                </c:pt>
                <c:pt idx="41">
                  <c:v>185.6</c:v>
                </c:pt>
                <c:pt idx="42">
                  <c:v>249.8</c:v>
                </c:pt>
                <c:pt idx="43">
                  <c:v>206.8</c:v>
                </c:pt>
                <c:pt idx="44">
                  <c:v>159.4</c:v>
                </c:pt>
                <c:pt idx="45">
                  <c:v>85.5</c:v>
                </c:pt>
                <c:pt idx="46">
                  <c:v>50.5</c:v>
                </c:pt>
                <c:pt idx="47">
                  <c:v>85.199999999999974</c:v>
                </c:pt>
                <c:pt idx="48">
                  <c:v>67</c:v>
                </c:pt>
                <c:pt idx="49">
                  <c:v>50.5</c:v>
                </c:pt>
                <c:pt idx="50">
                  <c:v>49.5</c:v>
                </c:pt>
                <c:pt idx="51">
                  <c:v>150.6</c:v>
                </c:pt>
                <c:pt idx="52">
                  <c:v>91.699999999999974</c:v>
                </c:pt>
                <c:pt idx="53">
                  <c:v>152.80000000000001</c:v>
                </c:pt>
                <c:pt idx="54">
                  <c:v>70.900000000000006</c:v>
                </c:pt>
                <c:pt idx="55">
                  <c:v>95.3</c:v>
                </c:pt>
                <c:pt idx="56">
                  <c:v>116.6</c:v>
                </c:pt>
                <c:pt idx="57">
                  <c:v>37.5</c:v>
                </c:pt>
                <c:pt idx="58">
                  <c:v>62</c:v>
                </c:pt>
                <c:pt idx="59">
                  <c:v>174.8</c:v>
                </c:pt>
                <c:pt idx="60">
                  <c:v>173.3</c:v>
                </c:pt>
                <c:pt idx="61">
                  <c:v>70.7</c:v>
                </c:pt>
                <c:pt idx="62">
                  <c:v>94</c:v>
                </c:pt>
                <c:pt idx="63">
                  <c:v>74.400000000000006</c:v>
                </c:pt>
              </c:numCache>
            </c:numRef>
          </c:val>
          <c:smooth val="0"/>
          <c:extLst>
            <c:ext xmlns:c16="http://schemas.microsoft.com/office/drawing/2014/chart" uri="{C3380CC4-5D6E-409C-BE32-E72D297353CC}">
              <c16:uniqueId val="{00000001-94CF-354E-9A10-F1C9EE3AD0A2}"/>
            </c:ext>
          </c:extLst>
        </c:ser>
        <c:ser>
          <c:idx val="1"/>
          <c:order val="1"/>
          <c:tx>
            <c:strRef>
              <c:f>'[Urmia seasonal climate data.xls]Sheet3'!$C$1</c:f>
              <c:strCache>
                <c:ptCount val="1"/>
                <c:pt idx="0">
                  <c:v>Summer</c:v>
                </c:pt>
              </c:strCache>
            </c:strRef>
          </c:tx>
          <c:spPr>
            <a:ln>
              <a:solidFill>
                <a:srgbClr val="FF0000"/>
              </a:solidFill>
            </a:ln>
          </c:spPr>
          <c:marker>
            <c:symbol val="none"/>
          </c:marker>
          <c:trendline>
            <c:spPr>
              <a:ln w="63500">
                <a:solidFill>
                  <a:srgbClr val="FF0000"/>
                </a:solidFill>
              </a:ln>
            </c:spPr>
            <c:trendlineType val="poly"/>
            <c:order val="6"/>
            <c:dispRSqr val="0"/>
            <c:dispEq val="0"/>
          </c:trendline>
          <c:cat>
            <c:numRef>
              <c:f>'[Urmia seasonal climate data.xls]Sheet3'!$A$2:$A$65</c:f>
              <c:numCache>
                <c:formatCode>General</c:formatCode>
                <c:ptCount val="64"/>
                <c:pt idx="0">
                  <c:v>1951</c:v>
                </c:pt>
                <c:pt idx="1">
                  <c:v>1952</c:v>
                </c:pt>
                <c:pt idx="2">
                  <c:v>1953</c:v>
                </c:pt>
                <c:pt idx="3">
                  <c:v>1954</c:v>
                </c:pt>
                <c:pt idx="4">
                  <c:v>1955</c:v>
                </c:pt>
                <c:pt idx="5">
                  <c:v>1956</c:v>
                </c:pt>
                <c:pt idx="6">
                  <c:v>1957</c:v>
                </c:pt>
                <c:pt idx="7">
                  <c:v>1958</c:v>
                </c:pt>
                <c:pt idx="8">
                  <c:v>1959</c:v>
                </c:pt>
                <c:pt idx="9">
                  <c:v>1960</c:v>
                </c:pt>
                <c:pt idx="10">
                  <c:v>1961</c:v>
                </c:pt>
                <c:pt idx="11">
                  <c:v>1962</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numCache>
            </c:numRef>
          </c:cat>
          <c:val>
            <c:numRef>
              <c:f>'[Urmia seasonal climate data.xls]Sheet3'!$C$2:$C$65</c:f>
              <c:numCache>
                <c:formatCode>0.00</c:formatCode>
                <c:ptCount val="64"/>
                <c:pt idx="0">
                  <c:v>5.4</c:v>
                </c:pt>
                <c:pt idx="1">
                  <c:v>4.4000000000000004</c:v>
                </c:pt>
                <c:pt idx="2">
                  <c:v>42.7</c:v>
                </c:pt>
                <c:pt idx="3">
                  <c:v>53.1</c:v>
                </c:pt>
                <c:pt idx="4">
                  <c:v>10.6</c:v>
                </c:pt>
                <c:pt idx="5">
                  <c:v>15.9</c:v>
                </c:pt>
                <c:pt idx="6">
                  <c:v>9.1</c:v>
                </c:pt>
                <c:pt idx="7">
                  <c:v>6.4</c:v>
                </c:pt>
                <c:pt idx="8">
                  <c:v>4</c:v>
                </c:pt>
                <c:pt idx="9">
                  <c:v>2</c:v>
                </c:pt>
                <c:pt idx="10">
                  <c:v>0</c:v>
                </c:pt>
                <c:pt idx="11">
                  <c:v>21</c:v>
                </c:pt>
                <c:pt idx="13">
                  <c:v>0</c:v>
                </c:pt>
                <c:pt idx="14">
                  <c:v>32.700000000000003</c:v>
                </c:pt>
                <c:pt idx="15">
                  <c:v>8.3000000000000007</c:v>
                </c:pt>
                <c:pt idx="16">
                  <c:v>5.4</c:v>
                </c:pt>
                <c:pt idx="17">
                  <c:v>12</c:v>
                </c:pt>
                <c:pt idx="18">
                  <c:v>27.7</c:v>
                </c:pt>
                <c:pt idx="19">
                  <c:v>14</c:v>
                </c:pt>
                <c:pt idx="20">
                  <c:v>3.2</c:v>
                </c:pt>
                <c:pt idx="21">
                  <c:v>4.3</c:v>
                </c:pt>
                <c:pt idx="22">
                  <c:v>1</c:v>
                </c:pt>
                <c:pt idx="23">
                  <c:v>63.900000000000013</c:v>
                </c:pt>
                <c:pt idx="24">
                  <c:v>20.6</c:v>
                </c:pt>
                <c:pt idx="25">
                  <c:v>4.3</c:v>
                </c:pt>
                <c:pt idx="26">
                  <c:v>10.8</c:v>
                </c:pt>
                <c:pt idx="27">
                  <c:v>1</c:v>
                </c:pt>
                <c:pt idx="28">
                  <c:v>3.2</c:v>
                </c:pt>
                <c:pt idx="29">
                  <c:v>7</c:v>
                </c:pt>
                <c:pt idx="30">
                  <c:v>5</c:v>
                </c:pt>
                <c:pt idx="31">
                  <c:v>3.9</c:v>
                </c:pt>
                <c:pt idx="32">
                  <c:v>13.8</c:v>
                </c:pt>
                <c:pt idx="33">
                  <c:v>0.5</c:v>
                </c:pt>
                <c:pt idx="34">
                  <c:v>0</c:v>
                </c:pt>
                <c:pt idx="35">
                  <c:v>16.2</c:v>
                </c:pt>
                <c:pt idx="36">
                  <c:v>1.9</c:v>
                </c:pt>
                <c:pt idx="37">
                  <c:v>29.8</c:v>
                </c:pt>
                <c:pt idx="38">
                  <c:v>2.4</c:v>
                </c:pt>
                <c:pt idx="39">
                  <c:v>4.0999999999999996</c:v>
                </c:pt>
                <c:pt idx="40">
                  <c:v>0</c:v>
                </c:pt>
                <c:pt idx="41">
                  <c:v>6.6</c:v>
                </c:pt>
                <c:pt idx="42">
                  <c:v>13.9</c:v>
                </c:pt>
                <c:pt idx="43">
                  <c:v>30.7</c:v>
                </c:pt>
                <c:pt idx="44">
                  <c:v>35.700000000000003</c:v>
                </c:pt>
                <c:pt idx="45">
                  <c:v>6.6999999999999966</c:v>
                </c:pt>
                <c:pt idx="46">
                  <c:v>51.3</c:v>
                </c:pt>
                <c:pt idx="47">
                  <c:v>10.199999999999999</c:v>
                </c:pt>
                <c:pt idx="48">
                  <c:v>9</c:v>
                </c:pt>
                <c:pt idx="49">
                  <c:v>1.1000000000000001</c:v>
                </c:pt>
                <c:pt idx="50">
                  <c:v>0.7</c:v>
                </c:pt>
                <c:pt idx="51">
                  <c:v>0.1</c:v>
                </c:pt>
                <c:pt idx="52">
                  <c:v>0</c:v>
                </c:pt>
                <c:pt idx="53">
                  <c:v>15.9</c:v>
                </c:pt>
                <c:pt idx="54">
                  <c:v>4.2</c:v>
                </c:pt>
                <c:pt idx="55">
                  <c:v>2.5</c:v>
                </c:pt>
                <c:pt idx="56">
                  <c:v>30.1</c:v>
                </c:pt>
                <c:pt idx="57">
                  <c:v>10.6</c:v>
                </c:pt>
                <c:pt idx="58">
                  <c:v>29.9</c:v>
                </c:pt>
                <c:pt idx="59">
                  <c:v>27.3</c:v>
                </c:pt>
                <c:pt idx="60">
                  <c:v>26.3</c:v>
                </c:pt>
                <c:pt idx="61">
                  <c:v>11.6</c:v>
                </c:pt>
                <c:pt idx="62">
                  <c:v>0.1</c:v>
                </c:pt>
                <c:pt idx="63">
                  <c:v>3.5</c:v>
                </c:pt>
              </c:numCache>
            </c:numRef>
          </c:val>
          <c:smooth val="0"/>
          <c:extLst>
            <c:ext xmlns:c16="http://schemas.microsoft.com/office/drawing/2014/chart" uri="{C3380CC4-5D6E-409C-BE32-E72D297353CC}">
              <c16:uniqueId val="{00000003-94CF-354E-9A10-F1C9EE3AD0A2}"/>
            </c:ext>
          </c:extLst>
        </c:ser>
        <c:ser>
          <c:idx val="2"/>
          <c:order val="2"/>
          <c:tx>
            <c:strRef>
              <c:f>'[Urmia seasonal climate data.xls]Sheet3'!$D$1</c:f>
              <c:strCache>
                <c:ptCount val="1"/>
                <c:pt idx="0">
                  <c:v>Fall</c:v>
                </c:pt>
              </c:strCache>
            </c:strRef>
          </c:tx>
          <c:spPr>
            <a:ln>
              <a:solidFill>
                <a:schemeClr val="accent6"/>
              </a:solidFill>
            </a:ln>
          </c:spPr>
          <c:marker>
            <c:symbol val="none"/>
          </c:marker>
          <c:trendline>
            <c:spPr>
              <a:ln w="63500">
                <a:solidFill>
                  <a:schemeClr val="accent6"/>
                </a:solidFill>
              </a:ln>
            </c:spPr>
            <c:trendlineType val="poly"/>
            <c:order val="6"/>
            <c:dispRSqr val="0"/>
            <c:dispEq val="0"/>
          </c:trendline>
          <c:cat>
            <c:numRef>
              <c:f>'[Urmia seasonal climate data.xls]Sheet3'!$A$2:$A$65</c:f>
              <c:numCache>
                <c:formatCode>General</c:formatCode>
                <c:ptCount val="64"/>
                <c:pt idx="0">
                  <c:v>1951</c:v>
                </c:pt>
                <c:pt idx="1">
                  <c:v>1952</c:v>
                </c:pt>
                <c:pt idx="2">
                  <c:v>1953</c:v>
                </c:pt>
                <c:pt idx="3">
                  <c:v>1954</c:v>
                </c:pt>
                <c:pt idx="4">
                  <c:v>1955</c:v>
                </c:pt>
                <c:pt idx="5">
                  <c:v>1956</c:v>
                </c:pt>
                <c:pt idx="6">
                  <c:v>1957</c:v>
                </c:pt>
                <c:pt idx="7">
                  <c:v>1958</c:v>
                </c:pt>
                <c:pt idx="8">
                  <c:v>1959</c:v>
                </c:pt>
                <c:pt idx="9">
                  <c:v>1960</c:v>
                </c:pt>
                <c:pt idx="10">
                  <c:v>1961</c:v>
                </c:pt>
                <c:pt idx="11">
                  <c:v>1962</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numCache>
            </c:numRef>
          </c:cat>
          <c:val>
            <c:numRef>
              <c:f>'[Urmia seasonal climate data.xls]Sheet3'!$D$2:$D$65</c:f>
              <c:numCache>
                <c:formatCode>0.00</c:formatCode>
                <c:ptCount val="64"/>
                <c:pt idx="0">
                  <c:v>69.900000000000006</c:v>
                </c:pt>
                <c:pt idx="1">
                  <c:v>74.400000000000006</c:v>
                </c:pt>
                <c:pt idx="2">
                  <c:v>96.9</c:v>
                </c:pt>
                <c:pt idx="3">
                  <c:v>138.9</c:v>
                </c:pt>
                <c:pt idx="4">
                  <c:v>47.3</c:v>
                </c:pt>
                <c:pt idx="5">
                  <c:v>93.800000000000011</c:v>
                </c:pt>
                <c:pt idx="6">
                  <c:v>41.6</c:v>
                </c:pt>
                <c:pt idx="7">
                  <c:v>36.4</c:v>
                </c:pt>
                <c:pt idx="8">
                  <c:v>103</c:v>
                </c:pt>
                <c:pt idx="9">
                  <c:v>56.3</c:v>
                </c:pt>
                <c:pt idx="10">
                  <c:v>79.099999999999994</c:v>
                </c:pt>
                <c:pt idx="11">
                  <c:v>125.6</c:v>
                </c:pt>
                <c:pt idx="13">
                  <c:v>103.9</c:v>
                </c:pt>
                <c:pt idx="14">
                  <c:v>132.80000000000001</c:v>
                </c:pt>
                <c:pt idx="15">
                  <c:v>135.30000000000001</c:v>
                </c:pt>
                <c:pt idx="16">
                  <c:v>119.2</c:v>
                </c:pt>
                <c:pt idx="17">
                  <c:v>102.4</c:v>
                </c:pt>
                <c:pt idx="18">
                  <c:v>68.400000000000006</c:v>
                </c:pt>
                <c:pt idx="19">
                  <c:v>111.4</c:v>
                </c:pt>
                <c:pt idx="20">
                  <c:v>110.4</c:v>
                </c:pt>
                <c:pt idx="21">
                  <c:v>18.7</c:v>
                </c:pt>
                <c:pt idx="22">
                  <c:v>29.9</c:v>
                </c:pt>
                <c:pt idx="23">
                  <c:v>88.2</c:v>
                </c:pt>
                <c:pt idx="24">
                  <c:v>76.400000000000006</c:v>
                </c:pt>
                <c:pt idx="25">
                  <c:v>116.1</c:v>
                </c:pt>
                <c:pt idx="26">
                  <c:v>99.3</c:v>
                </c:pt>
                <c:pt idx="27">
                  <c:v>60.2</c:v>
                </c:pt>
                <c:pt idx="28">
                  <c:v>100.3</c:v>
                </c:pt>
                <c:pt idx="29">
                  <c:v>100</c:v>
                </c:pt>
                <c:pt idx="30">
                  <c:v>234.4</c:v>
                </c:pt>
                <c:pt idx="31">
                  <c:v>51.400000000000013</c:v>
                </c:pt>
                <c:pt idx="32">
                  <c:v>120.2</c:v>
                </c:pt>
                <c:pt idx="33">
                  <c:v>59.2</c:v>
                </c:pt>
                <c:pt idx="34">
                  <c:v>131.80000000000001</c:v>
                </c:pt>
                <c:pt idx="35">
                  <c:v>227.7</c:v>
                </c:pt>
                <c:pt idx="36">
                  <c:v>89.5</c:v>
                </c:pt>
                <c:pt idx="37">
                  <c:v>154.19999999999999</c:v>
                </c:pt>
                <c:pt idx="38">
                  <c:v>65.800000000000011</c:v>
                </c:pt>
                <c:pt idx="39">
                  <c:v>120.1</c:v>
                </c:pt>
                <c:pt idx="40">
                  <c:v>78.599999999999994</c:v>
                </c:pt>
                <c:pt idx="41">
                  <c:v>134.6</c:v>
                </c:pt>
                <c:pt idx="42">
                  <c:v>174.5</c:v>
                </c:pt>
                <c:pt idx="43">
                  <c:v>53.5</c:v>
                </c:pt>
                <c:pt idx="44">
                  <c:v>64.099999999999994</c:v>
                </c:pt>
                <c:pt idx="45">
                  <c:v>33.299999999999997</c:v>
                </c:pt>
                <c:pt idx="46">
                  <c:v>24.4</c:v>
                </c:pt>
                <c:pt idx="47">
                  <c:v>39.799999999999997</c:v>
                </c:pt>
                <c:pt idx="48">
                  <c:v>93.500000000000014</c:v>
                </c:pt>
                <c:pt idx="49">
                  <c:v>69.599999999999994</c:v>
                </c:pt>
                <c:pt idx="50">
                  <c:v>66.900000000000006</c:v>
                </c:pt>
                <c:pt idx="51">
                  <c:v>93.4</c:v>
                </c:pt>
                <c:pt idx="52">
                  <c:v>67.7</c:v>
                </c:pt>
                <c:pt idx="53">
                  <c:v>34.6</c:v>
                </c:pt>
                <c:pt idx="54">
                  <c:v>204.3</c:v>
                </c:pt>
                <c:pt idx="55">
                  <c:v>40.9</c:v>
                </c:pt>
                <c:pt idx="56">
                  <c:v>143</c:v>
                </c:pt>
                <c:pt idx="57">
                  <c:v>108.8</c:v>
                </c:pt>
                <c:pt idx="58">
                  <c:v>23.9</c:v>
                </c:pt>
                <c:pt idx="59">
                  <c:v>88.4</c:v>
                </c:pt>
                <c:pt idx="60">
                  <c:v>155.4</c:v>
                </c:pt>
                <c:pt idx="61">
                  <c:v>113.1</c:v>
                </c:pt>
                <c:pt idx="62">
                  <c:v>187.6</c:v>
                </c:pt>
                <c:pt idx="63">
                  <c:v>89.38872549019608</c:v>
                </c:pt>
              </c:numCache>
            </c:numRef>
          </c:val>
          <c:smooth val="0"/>
          <c:extLst>
            <c:ext xmlns:c16="http://schemas.microsoft.com/office/drawing/2014/chart" uri="{C3380CC4-5D6E-409C-BE32-E72D297353CC}">
              <c16:uniqueId val="{00000005-94CF-354E-9A10-F1C9EE3AD0A2}"/>
            </c:ext>
          </c:extLst>
        </c:ser>
        <c:ser>
          <c:idx val="3"/>
          <c:order val="3"/>
          <c:tx>
            <c:strRef>
              <c:f>'[Urmia seasonal climate data.xls]Sheet3'!$E$1</c:f>
              <c:strCache>
                <c:ptCount val="1"/>
                <c:pt idx="0">
                  <c:v>Winter</c:v>
                </c:pt>
              </c:strCache>
            </c:strRef>
          </c:tx>
          <c:spPr>
            <a:ln>
              <a:solidFill>
                <a:srgbClr val="000090"/>
              </a:solidFill>
            </a:ln>
          </c:spPr>
          <c:marker>
            <c:symbol val="none"/>
          </c:marker>
          <c:trendline>
            <c:spPr>
              <a:ln w="63500">
                <a:solidFill>
                  <a:srgbClr val="000090"/>
                </a:solidFill>
              </a:ln>
            </c:spPr>
            <c:trendlineType val="poly"/>
            <c:order val="6"/>
            <c:dispRSqr val="0"/>
            <c:dispEq val="0"/>
          </c:trendline>
          <c:cat>
            <c:numRef>
              <c:f>'[Urmia seasonal climate data.xls]Sheet3'!$A$2:$A$65</c:f>
              <c:numCache>
                <c:formatCode>General</c:formatCode>
                <c:ptCount val="64"/>
                <c:pt idx="0">
                  <c:v>1951</c:v>
                </c:pt>
                <c:pt idx="1">
                  <c:v>1952</c:v>
                </c:pt>
                <c:pt idx="2">
                  <c:v>1953</c:v>
                </c:pt>
                <c:pt idx="3">
                  <c:v>1954</c:v>
                </c:pt>
                <c:pt idx="4">
                  <c:v>1955</c:v>
                </c:pt>
                <c:pt idx="5">
                  <c:v>1956</c:v>
                </c:pt>
                <c:pt idx="6">
                  <c:v>1957</c:v>
                </c:pt>
                <c:pt idx="7">
                  <c:v>1958</c:v>
                </c:pt>
                <c:pt idx="8">
                  <c:v>1959</c:v>
                </c:pt>
                <c:pt idx="9">
                  <c:v>1960</c:v>
                </c:pt>
                <c:pt idx="10">
                  <c:v>1961</c:v>
                </c:pt>
                <c:pt idx="11">
                  <c:v>1962</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numCache>
            </c:numRef>
          </c:cat>
          <c:val>
            <c:numRef>
              <c:f>'[Urmia seasonal climate data.xls]Sheet3'!$E$2:$E$65</c:f>
              <c:numCache>
                <c:formatCode>0.00</c:formatCode>
                <c:ptCount val="64"/>
                <c:pt idx="0">
                  <c:v>138.9</c:v>
                </c:pt>
                <c:pt idx="1">
                  <c:v>129</c:v>
                </c:pt>
                <c:pt idx="2">
                  <c:v>184.4</c:v>
                </c:pt>
                <c:pt idx="3">
                  <c:v>182.5</c:v>
                </c:pt>
                <c:pt idx="4">
                  <c:v>54.9</c:v>
                </c:pt>
                <c:pt idx="5">
                  <c:v>206</c:v>
                </c:pt>
                <c:pt idx="6">
                  <c:v>177.5</c:v>
                </c:pt>
                <c:pt idx="7">
                  <c:v>91.199999999999974</c:v>
                </c:pt>
                <c:pt idx="8">
                  <c:v>112.2</c:v>
                </c:pt>
                <c:pt idx="9">
                  <c:v>123.6</c:v>
                </c:pt>
                <c:pt idx="10">
                  <c:v>112.4</c:v>
                </c:pt>
                <c:pt idx="11">
                  <c:v>96.5</c:v>
                </c:pt>
                <c:pt idx="13">
                  <c:v>152.5</c:v>
                </c:pt>
                <c:pt idx="14">
                  <c:v>139.69999999999999</c:v>
                </c:pt>
                <c:pt idx="15">
                  <c:v>168.1</c:v>
                </c:pt>
                <c:pt idx="16">
                  <c:v>130</c:v>
                </c:pt>
                <c:pt idx="17">
                  <c:v>122.2</c:v>
                </c:pt>
                <c:pt idx="18">
                  <c:v>223.2</c:v>
                </c:pt>
                <c:pt idx="19">
                  <c:v>91.6</c:v>
                </c:pt>
                <c:pt idx="20">
                  <c:v>40.299999999999997</c:v>
                </c:pt>
                <c:pt idx="21">
                  <c:v>123.5</c:v>
                </c:pt>
                <c:pt idx="22">
                  <c:v>88.5</c:v>
                </c:pt>
                <c:pt idx="23">
                  <c:v>195</c:v>
                </c:pt>
                <c:pt idx="24">
                  <c:v>44.9</c:v>
                </c:pt>
                <c:pt idx="25">
                  <c:v>68.599999999999994</c:v>
                </c:pt>
                <c:pt idx="26">
                  <c:v>177</c:v>
                </c:pt>
                <c:pt idx="27">
                  <c:v>114.9</c:v>
                </c:pt>
                <c:pt idx="28">
                  <c:v>93.800000000000011</c:v>
                </c:pt>
                <c:pt idx="29">
                  <c:v>113.1</c:v>
                </c:pt>
                <c:pt idx="30">
                  <c:v>125.6</c:v>
                </c:pt>
                <c:pt idx="31">
                  <c:v>108.1</c:v>
                </c:pt>
                <c:pt idx="32">
                  <c:v>41.4</c:v>
                </c:pt>
                <c:pt idx="33">
                  <c:v>67.8</c:v>
                </c:pt>
                <c:pt idx="34">
                  <c:v>122.1</c:v>
                </c:pt>
                <c:pt idx="35">
                  <c:v>165.1</c:v>
                </c:pt>
                <c:pt idx="36">
                  <c:v>83.6</c:v>
                </c:pt>
                <c:pt idx="37">
                  <c:v>142.9</c:v>
                </c:pt>
                <c:pt idx="38">
                  <c:v>73.599999999999994</c:v>
                </c:pt>
                <c:pt idx="39">
                  <c:v>86.8</c:v>
                </c:pt>
                <c:pt idx="40">
                  <c:v>106</c:v>
                </c:pt>
                <c:pt idx="41">
                  <c:v>70.099999999999994</c:v>
                </c:pt>
                <c:pt idx="42">
                  <c:v>144.19999999999999</c:v>
                </c:pt>
                <c:pt idx="43">
                  <c:v>167.5</c:v>
                </c:pt>
                <c:pt idx="44">
                  <c:v>88.8</c:v>
                </c:pt>
                <c:pt idx="45">
                  <c:v>130.69999999999999</c:v>
                </c:pt>
                <c:pt idx="46">
                  <c:v>136.1</c:v>
                </c:pt>
                <c:pt idx="47">
                  <c:v>103.6</c:v>
                </c:pt>
                <c:pt idx="48">
                  <c:v>72.400000000000006</c:v>
                </c:pt>
                <c:pt idx="49">
                  <c:v>85.5</c:v>
                </c:pt>
                <c:pt idx="50">
                  <c:v>74.2</c:v>
                </c:pt>
                <c:pt idx="51">
                  <c:v>120.6</c:v>
                </c:pt>
                <c:pt idx="52">
                  <c:v>111</c:v>
                </c:pt>
                <c:pt idx="53">
                  <c:v>68.099999999999994</c:v>
                </c:pt>
                <c:pt idx="54">
                  <c:v>57.5</c:v>
                </c:pt>
                <c:pt idx="55">
                  <c:v>125.5</c:v>
                </c:pt>
                <c:pt idx="56">
                  <c:v>77.099999999999994</c:v>
                </c:pt>
                <c:pt idx="57">
                  <c:v>82.9</c:v>
                </c:pt>
                <c:pt idx="58">
                  <c:v>91.1</c:v>
                </c:pt>
                <c:pt idx="59">
                  <c:v>103.2</c:v>
                </c:pt>
                <c:pt idx="60">
                  <c:v>121.1</c:v>
                </c:pt>
                <c:pt idx="61">
                  <c:v>44.2</c:v>
                </c:pt>
                <c:pt idx="62">
                  <c:v>74.400000000000006</c:v>
                </c:pt>
                <c:pt idx="63">
                  <c:v>81.800000000000011</c:v>
                </c:pt>
              </c:numCache>
            </c:numRef>
          </c:val>
          <c:smooth val="0"/>
          <c:extLst>
            <c:ext xmlns:c16="http://schemas.microsoft.com/office/drawing/2014/chart" uri="{C3380CC4-5D6E-409C-BE32-E72D297353CC}">
              <c16:uniqueId val="{00000007-94CF-354E-9A10-F1C9EE3AD0A2}"/>
            </c:ext>
          </c:extLst>
        </c:ser>
        <c:ser>
          <c:idx val="4"/>
          <c:order val="4"/>
          <c:tx>
            <c:strRef>
              <c:f>'[Urmia seasonal climate data.xls]Sheet3'!$F$1</c:f>
              <c:strCache>
                <c:ptCount val="1"/>
                <c:pt idx="0">
                  <c:v>Annual</c:v>
                </c:pt>
              </c:strCache>
            </c:strRef>
          </c:tx>
          <c:spPr>
            <a:ln>
              <a:solidFill>
                <a:srgbClr val="660066"/>
              </a:solidFill>
            </a:ln>
          </c:spPr>
          <c:marker>
            <c:symbol val="none"/>
          </c:marker>
          <c:trendline>
            <c:spPr>
              <a:ln w="63500">
                <a:solidFill>
                  <a:srgbClr val="660066"/>
                </a:solidFill>
              </a:ln>
            </c:spPr>
            <c:trendlineType val="poly"/>
            <c:order val="6"/>
            <c:dispRSqr val="0"/>
            <c:dispEq val="0"/>
          </c:trendline>
          <c:cat>
            <c:numRef>
              <c:f>'[Urmia seasonal climate data.xls]Sheet3'!$A$2:$A$65</c:f>
              <c:numCache>
                <c:formatCode>General</c:formatCode>
                <c:ptCount val="64"/>
                <c:pt idx="0">
                  <c:v>1951</c:v>
                </c:pt>
                <c:pt idx="1">
                  <c:v>1952</c:v>
                </c:pt>
                <c:pt idx="2">
                  <c:v>1953</c:v>
                </c:pt>
                <c:pt idx="3">
                  <c:v>1954</c:v>
                </c:pt>
                <c:pt idx="4">
                  <c:v>1955</c:v>
                </c:pt>
                <c:pt idx="5">
                  <c:v>1956</c:v>
                </c:pt>
                <c:pt idx="6">
                  <c:v>1957</c:v>
                </c:pt>
                <c:pt idx="7">
                  <c:v>1958</c:v>
                </c:pt>
                <c:pt idx="8">
                  <c:v>1959</c:v>
                </c:pt>
                <c:pt idx="9">
                  <c:v>1960</c:v>
                </c:pt>
                <c:pt idx="10">
                  <c:v>1961</c:v>
                </c:pt>
                <c:pt idx="11">
                  <c:v>1962</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numCache>
            </c:numRef>
          </c:cat>
          <c:val>
            <c:numRef>
              <c:f>'[Urmia seasonal climate data.xls]Sheet3'!$F$2:$F$65</c:f>
              <c:numCache>
                <c:formatCode>0.00</c:formatCode>
                <c:ptCount val="64"/>
                <c:pt idx="0">
                  <c:v>301.3</c:v>
                </c:pt>
                <c:pt idx="1">
                  <c:v>393</c:v>
                </c:pt>
                <c:pt idx="2">
                  <c:v>479.49999999999892</c:v>
                </c:pt>
                <c:pt idx="3">
                  <c:v>462.3</c:v>
                </c:pt>
                <c:pt idx="4">
                  <c:v>312.60000000000002</c:v>
                </c:pt>
                <c:pt idx="5">
                  <c:v>458</c:v>
                </c:pt>
                <c:pt idx="6">
                  <c:v>451</c:v>
                </c:pt>
                <c:pt idx="7">
                  <c:v>219.2</c:v>
                </c:pt>
                <c:pt idx="8">
                  <c:v>345.6</c:v>
                </c:pt>
                <c:pt idx="9">
                  <c:v>270.3</c:v>
                </c:pt>
                <c:pt idx="10">
                  <c:v>284.5</c:v>
                </c:pt>
                <c:pt idx="11">
                  <c:v>355.1</c:v>
                </c:pt>
                <c:pt idx="13">
                  <c:v>385</c:v>
                </c:pt>
                <c:pt idx="14">
                  <c:v>350.7</c:v>
                </c:pt>
                <c:pt idx="15">
                  <c:v>363.2</c:v>
                </c:pt>
                <c:pt idx="16">
                  <c:v>430.7</c:v>
                </c:pt>
                <c:pt idx="17">
                  <c:v>487.99999999999892</c:v>
                </c:pt>
                <c:pt idx="18">
                  <c:v>538.40000000000009</c:v>
                </c:pt>
                <c:pt idx="19">
                  <c:v>279.3</c:v>
                </c:pt>
                <c:pt idx="20">
                  <c:v>274.89999999999998</c:v>
                </c:pt>
                <c:pt idx="21">
                  <c:v>357.6</c:v>
                </c:pt>
                <c:pt idx="22">
                  <c:v>280.2</c:v>
                </c:pt>
                <c:pt idx="23">
                  <c:v>448.1</c:v>
                </c:pt>
                <c:pt idx="24">
                  <c:v>274.89999999999998</c:v>
                </c:pt>
                <c:pt idx="25">
                  <c:v>392</c:v>
                </c:pt>
                <c:pt idx="26">
                  <c:v>431.6</c:v>
                </c:pt>
                <c:pt idx="27">
                  <c:v>252.6</c:v>
                </c:pt>
                <c:pt idx="28">
                  <c:v>353.6</c:v>
                </c:pt>
                <c:pt idx="29">
                  <c:v>337.2</c:v>
                </c:pt>
                <c:pt idx="30">
                  <c:v>508.7</c:v>
                </c:pt>
                <c:pt idx="31">
                  <c:v>266.7</c:v>
                </c:pt>
                <c:pt idx="32">
                  <c:v>279.3</c:v>
                </c:pt>
                <c:pt idx="33">
                  <c:v>254.3</c:v>
                </c:pt>
                <c:pt idx="34">
                  <c:v>323.89999999999998</c:v>
                </c:pt>
                <c:pt idx="35">
                  <c:v>563.79999999999995</c:v>
                </c:pt>
                <c:pt idx="36">
                  <c:v>219.5</c:v>
                </c:pt>
                <c:pt idx="37">
                  <c:v>394.1</c:v>
                </c:pt>
                <c:pt idx="38">
                  <c:v>179.8</c:v>
                </c:pt>
                <c:pt idx="39">
                  <c:v>280.60000000000002</c:v>
                </c:pt>
                <c:pt idx="40">
                  <c:v>242.5</c:v>
                </c:pt>
                <c:pt idx="41">
                  <c:v>396.9</c:v>
                </c:pt>
                <c:pt idx="42">
                  <c:v>582.4</c:v>
                </c:pt>
                <c:pt idx="43">
                  <c:v>458.5</c:v>
                </c:pt>
                <c:pt idx="44">
                  <c:v>347.99999999999892</c:v>
                </c:pt>
                <c:pt idx="45">
                  <c:v>256.2</c:v>
                </c:pt>
                <c:pt idx="46">
                  <c:v>262.3</c:v>
                </c:pt>
                <c:pt idx="47">
                  <c:v>238.8</c:v>
                </c:pt>
                <c:pt idx="48">
                  <c:v>241.9</c:v>
                </c:pt>
                <c:pt idx="49">
                  <c:v>206.7</c:v>
                </c:pt>
                <c:pt idx="50">
                  <c:v>191.3</c:v>
                </c:pt>
                <c:pt idx="51">
                  <c:v>364.7</c:v>
                </c:pt>
                <c:pt idx="52">
                  <c:v>270.39999999999998</c:v>
                </c:pt>
                <c:pt idx="53">
                  <c:v>271.39999999999998</c:v>
                </c:pt>
                <c:pt idx="54">
                  <c:v>336.9</c:v>
                </c:pt>
                <c:pt idx="55">
                  <c:v>264.2</c:v>
                </c:pt>
                <c:pt idx="56">
                  <c:v>366.80000000000013</c:v>
                </c:pt>
                <c:pt idx="57">
                  <c:v>239.8</c:v>
                </c:pt>
                <c:pt idx="58">
                  <c:v>206.9</c:v>
                </c:pt>
                <c:pt idx="59">
                  <c:v>393.7</c:v>
                </c:pt>
                <c:pt idx="60">
                  <c:v>476.1</c:v>
                </c:pt>
                <c:pt idx="61">
                  <c:v>239.6</c:v>
                </c:pt>
                <c:pt idx="62">
                  <c:v>356.1</c:v>
                </c:pt>
                <c:pt idx="63">
                  <c:v>249.08872549019611</c:v>
                </c:pt>
              </c:numCache>
            </c:numRef>
          </c:val>
          <c:smooth val="0"/>
          <c:extLst>
            <c:ext xmlns:c16="http://schemas.microsoft.com/office/drawing/2014/chart" uri="{C3380CC4-5D6E-409C-BE32-E72D297353CC}">
              <c16:uniqueId val="{00000009-94CF-354E-9A10-F1C9EE3AD0A2}"/>
            </c:ext>
          </c:extLst>
        </c:ser>
        <c:dLbls>
          <c:showLegendKey val="0"/>
          <c:showVal val="0"/>
          <c:showCatName val="0"/>
          <c:showSerName val="0"/>
          <c:showPercent val="0"/>
          <c:showBubbleSize val="0"/>
        </c:dLbls>
        <c:smooth val="0"/>
        <c:axId val="1239821552"/>
        <c:axId val="1239825824"/>
      </c:lineChart>
      <c:catAx>
        <c:axId val="1239821552"/>
        <c:scaling>
          <c:orientation val="minMax"/>
        </c:scaling>
        <c:delete val="0"/>
        <c:axPos val="b"/>
        <c:majorGridlines>
          <c:spPr>
            <a:ln w="3175">
              <a:solidFill>
                <a:srgbClr val="808080"/>
              </a:solidFill>
              <a:prstDash val="solid"/>
            </a:ln>
          </c:spPr>
        </c:majorGridlines>
        <c:title>
          <c:tx>
            <c:rich>
              <a:bodyPr/>
              <a:lstStyle/>
              <a:p>
                <a:pPr>
                  <a:defRPr sz="1800" b="1" i="0" u="none" strike="noStrike" baseline="0">
                    <a:solidFill>
                      <a:srgbClr val="000000"/>
                    </a:solidFill>
                    <a:latin typeface="Calibri"/>
                    <a:ea typeface="Calibri"/>
                    <a:cs typeface="Calibri"/>
                  </a:defRPr>
                </a:pPr>
                <a:r>
                  <a:rPr lang="en-US" sz="1800"/>
                  <a:t>Year AD</a:t>
                </a:r>
              </a:p>
            </c:rich>
          </c:tx>
          <c:layout>
            <c:manualLayout>
              <c:xMode val="edge"/>
              <c:yMode val="edge"/>
              <c:x val="0.494342696798721"/>
              <c:y val="0.95833316525283196"/>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sz="1400" b="0" i="0" u="none" strike="noStrike" baseline="0">
                <a:solidFill>
                  <a:srgbClr val="000000"/>
                </a:solidFill>
                <a:latin typeface="Calibri"/>
                <a:ea typeface="Calibri"/>
                <a:cs typeface="Calibri"/>
              </a:defRPr>
            </a:pPr>
            <a:endParaRPr lang="en-US"/>
          </a:p>
        </c:txPr>
        <c:crossAx val="1239825824"/>
        <c:crosses val="autoZero"/>
        <c:auto val="1"/>
        <c:lblAlgn val="ctr"/>
        <c:lblOffset val="100"/>
        <c:tickLblSkip val="5"/>
        <c:tickMarkSkip val="1"/>
        <c:noMultiLvlLbl val="0"/>
      </c:catAx>
      <c:valAx>
        <c:axId val="1239825824"/>
        <c:scaling>
          <c:orientation val="minMax"/>
          <c:max val="600"/>
        </c:scaling>
        <c:delete val="0"/>
        <c:axPos val="l"/>
        <c:majorGridlines>
          <c:spPr>
            <a:ln w="3175">
              <a:solidFill>
                <a:srgbClr val="808080"/>
              </a:solidFill>
              <a:prstDash val="solid"/>
            </a:ln>
          </c:spPr>
        </c:majorGridlines>
        <c:title>
          <c:tx>
            <c:rich>
              <a:bodyPr/>
              <a:lstStyle/>
              <a:p>
                <a:pPr>
                  <a:defRPr sz="1800" b="1" i="0" u="none" strike="noStrike" baseline="0">
                    <a:solidFill>
                      <a:srgbClr val="000000"/>
                    </a:solidFill>
                    <a:latin typeface="Calibri"/>
                    <a:ea typeface="Calibri"/>
                    <a:cs typeface="Calibri"/>
                  </a:defRPr>
                </a:pPr>
                <a:r>
                  <a:rPr lang="en-US" sz="1800"/>
                  <a:t>Precipitation (mm)</a:t>
                </a:r>
              </a:p>
            </c:rich>
          </c:tx>
          <c:layout>
            <c:manualLayout>
              <c:xMode val="edge"/>
              <c:yMode val="edge"/>
              <c:x val="1.4478763928542401E-3"/>
              <c:y val="0.35407559664502802"/>
            </c:manualLayout>
          </c:layout>
          <c:overlay val="0"/>
          <c:spPr>
            <a:noFill/>
            <a:ln w="25400">
              <a:noFill/>
            </a:ln>
          </c:spPr>
        </c:title>
        <c:numFmt formatCode="0" sourceLinked="0"/>
        <c:majorTickMark val="out"/>
        <c:minorTickMark val="none"/>
        <c:tickLblPos val="nextTo"/>
        <c:spPr>
          <a:ln w="3175">
            <a:solidFill>
              <a:srgbClr val="808080"/>
            </a:solidFill>
            <a:prstDash val="solid"/>
          </a:ln>
        </c:spPr>
        <c:txPr>
          <a:bodyPr rot="0" vert="horz"/>
          <a:lstStyle/>
          <a:p>
            <a:pPr>
              <a:defRPr sz="1400" b="0" i="0" u="none" strike="noStrike" baseline="0">
                <a:solidFill>
                  <a:srgbClr val="000000"/>
                </a:solidFill>
                <a:latin typeface="Calibri"/>
                <a:ea typeface="Calibri"/>
                <a:cs typeface="Calibri"/>
              </a:defRPr>
            </a:pPr>
            <a:endParaRPr lang="en-US"/>
          </a:p>
        </c:txPr>
        <c:crossAx val="1239821552"/>
        <c:crosses val="autoZero"/>
        <c:crossBetween val="between"/>
      </c:valAx>
      <c:spPr>
        <a:solidFill>
          <a:srgbClr val="FFFFFF"/>
        </a:solidFill>
        <a:ln w="25400">
          <a:noFill/>
        </a:ln>
      </c:spPr>
    </c:plotArea>
    <c:legend>
      <c:legendPos val="r"/>
      <c:layout>
        <c:manualLayout>
          <c:xMode val="edge"/>
          <c:yMode val="edge"/>
          <c:x val="0.68552934189913695"/>
          <c:y val="7.2270808035919606E-2"/>
          <c:w val="0.26974997454815702"/>
          <c:h val="0.120521806884785"/>
        </c:manualLayout>
      </c:layout>
      <c:overlay val="0"/>
      <c:spPr>
        <a:solidFill>
          <a:schemeClr val="bg1"/>
        </a:solidFill>
        <a:ln w="25400">
          <a:noFill/>
        </a:ln>
      </c:spPr>
      <c:txPr>
        <a:bodyPr/>
        <a:lstStyle/>
        <a:p>
          <a:pPr>
            <a:defRPr sz="800" b="0" i="0" u="none" strike="noStrike" baseline="0">
              <a:solidFill>
                <a:srgbClr val="000000"/>
              </a:solidFill>
              <a:latin typeface="Calibri"/>
              <a:ea typeface="Calibri"/>
              <a:cs typeface="Calibri"/>
            </a:defRPr>
          </a:pPr>
          <a:endParaRPr lang="en-US"/>
        </a:p>
      </c:txPr>
    </c:legend>
    <c:plotVisOnly val="1"/>
    <c:dispBlanksAs val="gap"/>
    <c:showDLblsOverMax val="0"/>
  </c:chart>
  <c:spPr>
    <a:solidFill>
      <a:srgbClr val="FFFFFF"/>
    </a:solidFill>
    <a:ln w="3175">
      <a:solidFill>
        <a:srgbClr val="000000"/>
      </a:solidFill>
      <a:prstDash val="solid"/>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1" i="0" u="none" strike="noStrike" baseline="0">
                <a:solidFill>
                  <a:srgbClr val="000000"/>
                </a:solidFill>
                <a:latin typeface="Calibri"/>
                <a:ea typeface="Calibri"/>
                <a:cs typeface="Calibri"/>
              </a:defRPr>
            </a:pPr>
            <a:r>
              <a:rPr lang="en-US" sz="2000" dirty="0" err="1"/>
              <a:t>Orūmiye</a:t>
            </a:r>
            <a:r>
              <a:rPr lang="en-US" sz="2000" dirty="0"/>
              <a:t> Climate: Annual &amp; Effective Precipitation</a:t>
            </a:r>
          </a:p>
        </c:rich>
      </c:tx>
      <c:layout>
        <c:manualLayout>
          <c:xMode val="edge"/>
          <c:yMode val="edge"/>
          <c:x val="0.204366843612376"/>
          <c:y val="3.1951139523183E-3"/>
        </c:manualLayout>
      </c:layout>
      <c:overlay val="0"/>
      <c:spPr>
        <a:noFill/>
        <a:ln w="25400">
          <a:noFill/>
        </a:ln>
      </c:spPr>
    </c:title>
    <c:autoTitleDeleted val="0"/>
    <c:plotArea>
      <c:layout>
        <c:manualLayout>
          <c:layoutTarget val="inner"/>
          <c:xMode val="edge"/>
          <c:yMode val="edge"/>
          <c:x val="0.10377503478321801"/>
          <c:y val="7.3192001870251405E-2"/>
          <c:w val="0.86925630694760003"/>
          <c:h val="0.82045196213177995"/>
        </c:manualLayout>
      </c:layout>
      <c:lineChart>
        <c:grouping val="standard"/>
        <c:varyColors val="0"/>
        <c:ser>
          <c:idx val="4"/>
          <c:order val="0"/>
          <c:tx>
            <c:strRef>
              <c:f>Sheet3!$F$1</c:f>
              <c:strCache>
                <c:ptCount val="1"/>
                <c:pt idx="0">
                  <c:v>Annual Precipitation</c:v>
                </c:pt>
              </c:strCache>
            </c:strRef>
          </c:tx>
          <c:spPr>
            <a:ln>
              <a:solidFill>
                <a:srgbClr val="660066"/>
              </a:solidFill>
            </a:ln>
          </c:spPr>
          <c:marker>
            <c:symbol val="none"/>
          </c:marker>
          <c:trendline>
            <c:spPr>
              <a:ln w="63500">
                <a:solidFill>
                  <a:srgbClr val="660066"/>
                </a:solidFill>
              </a:ln>
            </c:spPr>
            <c:trendlineType val="poly"/>
            <c:order val="6"/>
            <c:dispRSqr val="0"/>
            <c:dispEq val="0"/>
          </c:trendline>
          <c:cat>
            <c:numRef>
              <c:f>Sheet3!$A$2:$A$65</c:f>
              <c:numCache>
                <c:formatCode>General</c:formatCode>
                <c:ptCount val="64"/>
                <c:pt idx="0">
                  <c:v>1951</c:v>
                </c:pt>
                <c:pt idx="1">
                  <c:v>1952</c:v>
                </c:pt>
                <c:pt idx="2">
                  <c:v>1953</c:v>
                </c:pt>
                <c:pt idx="3">
                  <c:v>1954</c:v>
                </c:pt>
                <c:pt idx="4">
                  <c:v>1955</c:v>
                </c:pt>
                <c:pt idx="5">
                  <c:v>1956</c:v>
                </c:pt>
                <c:pt idx="6">
                  <c:v>1957</c:v>
                </c:pt>
                <c:pt idx="7">
                  <c:v>1958</c:v>
                </c:pt>
                <c:pt idx="8">
                  <c:v>1959</c:v>
                </c:pt>
                <c:pt idx="9">
                  <c:v>1960</c:v>
                </c:pt>
                <c:pt idx="10">
                  <c:v>1961</c:v>
                </c:pt>
                <c:pt idx="11">
                  <c:v>1962</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numCache>
            </c:numRef>
          </c:cat>
          <c:val>
            <c:numRef>
              <c:f>Sheet3!$F$2:$F$65</c:f>
              <c:numCache>
                <c:formatCode>0.00</c:formatCode>
                <c:ptCount val="64"/>
                <c:pt idx="0">
                  <c:v>301.3</c:v>
                </c:pt>
                <c:pt idx="1">
                  <c:v>393</c:v>
                </c:pt>
                <c:pt idx="2">
                  <c:v>479.49999999999892</c:v>
                </c:pt>
                <c:pt idx="3">
                  <c:v>462.3</c:v>
                </c:pt>
                <c:pt idx="4">
                  <c:v>312.60000000000002</c:v>
                </c:pt>
                <c:pt idx="5">
                  <c:v>458</c:v>
                </c:pt>
                <c:pt idx="6">
                  <c:v>451</c:v>
                </c:pt>
                <c:pt idx="7">
                  <c:v>219.2</c:v>
                </c:pt>
                <c:pt idx="8">
                  <c:v>345.6</c:v>
                </c:pt>
                <c:pt idx="9">
                  <c:v>270.3</c:v>
                </c:pt>
                <c:pt idx="10">
                  <c:v>284.5</c:v>
                </c:pt>
                <c:pt idx="11">
                  <c:v>355.1</c:v>
                </c:pt>
                <c:pt idx="13">
                  <c:v>385</c:v>
                </c:pt>
                <c:pt idx="14">
                  <c:v>350.7</c:v>
                </c:pt>
                <c:pt idx="15">
                  <c:v>363.2</c:v>
                </c:pt>
                <c:pt idx="16">
                  <c:v>430.7</c:v>
                </c:pt>
                <c:pt idx="17">
                  <c:v>487.99999999999892</c:v>
                </c:pt>
                <c:pt idx="18">
                  <c:v>538.40000000000009</c:v>
                </c:pt>
                <c:pt idx="19">
                  <c:v>279.3</c:v>
                </c:pt>
                <c:pt idx="20">
                  <c:v>274.89999999999998</c:v>
                </c:pt>
                <c:pt idx="21">
                  <c:v>357.6</c:v>
                </c:pt>
                <c:pt idx="22">
                  <c:v>280.2</c:v>
                </c:pt>
                <c:pt idx="23">
                  <c:v>448.1</c:v>
                </c:pt>
                <c:pt idx="24">
                  <c:v>274.89999999999998</c:v>
                </c:pt>
                <c:pt idx="25">
                  <c:v>392</c:v>
                </c:pt>
                <c:pt idx="26">
                  <c:v>431.6</c:v>
                </c:pt>
                <c:pt idx="27">
                  <c:v>252.6</c:v>
                </c:pt>
                <c:pt idx="28">
                  <c:v>353.6</c:v>
                </c:pt>
                <c:pt idx="29">
                  <c:v>337.2</c:v>
                </c:pt>
                <c:pt idx="30">
                  <c:v>508.7</c:v>
                </c:pt>
                <c:pt idx="31">
                  <c:v>266.7</c:v>
                </c:pt>
                <c:pt idx="32">
                  <c:v>279.3</c:v>
                </c:pt>
                <c:pt idx="33">
                  <c:v>254.3</c:v>
                </c:pt>
                <c:pt idx="34">
                  <c:v>323.89999999999998</c:v>
                </c:pt>
                <c:pt idx="35">
                  <c:v>563.79999999999995</c:v>
                </c:pt>
                <c:pt idx="36">
                  <c:v>219.5</c:v>
                </c:pt>
                <c:pt idx="37">
                  <c:v>394.1</c:v>
                </c:pt>
                <c:pt idx="38">
                  <c:v>179.8</c:v>
                </c:pt>
                <c:pt idx="39">
                  <c:v>280.60000000000002</c:v>
                </c:pt>
                <c:pt idx="40">
                  <c:v>242.5</c:v>
                </c:pt>
                <c:pt idx="41">
                  <c:v>396.9</c:v>
                </c:pt>
                <c:pt idx="42">
                  <c:v>582.4</c:v>
                </c:pt>
                <c:pt idx="43">
                  <c:v>458.5</c:v>
                </c:pt>
                <c:pt idx="44">
                  <c:v>347.99999999999892</c:v>
                </c:pt>
                <c:pt idx="45">
                  <c:v>256.2</c:v>
                </c:pt>
                <c:pt idx="46">
                  <c:v>262.3</c:v>
                </c:pt>
                <c:pt idx="47">
                  <c:v>238.8</c:v>
                </c:pt>
                <c:pt idx="48">
                  <c:v>241.9</c:v>
                </c:pt>
                <c:pt idx="49">
                  <c:v>206.7</c:v>
                </c:pt>
                <c:pt idx="50">
                  <c:v>191.3</c:v>
                </c:pt>
                <c:pt idx="51">
                  <c:v>364.7</c:v>
                </c:pt>
                <c:pt idx="52">
                  <c:v>270.39999999999998</c:v>
                </c:pt>
                <c:pt idx="53">
                  <c:v>271.39999999999998</c:v>
                </c:pt>
                <c:pt idx="54">
                  <c:v>336.9</c:v>
                </c:pt>
                <c:pt idx="55">
                  <c:v>264.2</c:v>
                </c:pt>
                <c:pt idx="56">
                  <c:v>366.80000000000013</c:v>
                </c:pt>
                <c:pt idx="57">
                  <c:v>239.8</c:v>
                </c:pt>
                <c:pt idx="58">
                  <c:v>206.9</c:v>
                </c:pt>
                <c:pt idx="59">
                  <c:v>393.7</c:v>
                </c:pt>
                <c:pt idx="60">
                  <c:v>476.1</c:v>
                </c:pt>
                <c:pt idx="61">
                  <c:v>239.6</c:v>
                </c:pt>
                <c:pt idx="62">
                  <c:v>356.1</c:v>
                </c:pt>
                <c:pt idx="63">
                  <c:v>249.08872549019611</c:v>
                </c:pt>
              </c:numCache>
            </c:numRef>
          </c:val>
          <c:smooth val="0"/>
          <c:extLst>
            <c:ext xmlns:c16="http://schemas.microsoft.com/office/drawing/2014/chart" uri="{C3380CC4-5D6E-409C-BE32-E72D297353CC}">
              <c16:uniqueId val="{00000001-9359-4F4E-8A95-8200F793B336}"/>
            </c:ext>
          </c:extLst>
        </c:ser>
        <c:ser>
          <c:idx val="0"/>
          <c:order val="1"/>
          <c:tx>
            <c:strRef>
              <c:f>Sheet3!$G$1</c:f>
              <c:strCache>
                <c:ptCount val="1"/>
                <c:pt idx="0">
                  <c:v>Effective Precipitation</c:v>
                </c:pt>
              </c:strCache>
            </c:strRef>
          </c:tx>
          <c:spPr>
            <a:ln>
              <a:solidFill>
                <a:schemeClr val="accent5"/>
              </a:solidFill>
            </a:ln>
          </c:spPr>
          <c:marker>
            <c:symbol val="none"/>
          </c:marker>
          <c:trendline>
            <c:spPr>
              <a:ln w="66675">
                <a:solidFill>
                  <a:schemeClr val="accent5">
                    <a:lumMod val="75000"/>
                  </a:schemeClr>
                </a:solidFill>
              </a:ln>
            </c:spPr>
            <c:trendlineType val="poly"/>
            <c:order val="6"/>
            <c:dispRSqr val="0"/>
            <c:dispEq val="0"/>
          </c:trendline>
          <c:cat>
            <c:numRef>
              <c:f>Sheet3!$A$2:$A$65</c:f>
              <c:numCache>
                <c:formatCode>General</c:formatCode>
                <c:ptCount val="64"/>
                <c:pt idx="0">
                  <c:v>1951</c:v>
                </c:pt>
                <c:pt idx="1">
                  <c:v>1952</c:v>
                </c:pt>
                <c:pt idx="2">
                  <c:v>1953</c:v>
                </c:pt>
                <c:pt idx="3">
                  <c:v>1954</c:v>
                </c:pt>
                <c:pt idx="4">
                  <c:v>1955</c:v>
                </c:pt>
                <c:pt idx="5">
                  <c:v>1956</c:v>
                </c:pt>
                <c:pt idx="6">
                  <c:v>1957</c:v>
                </c:pt>
                <c:pt idx="7">
                  <c:v>1958</c:v>
                </c:pt>
                <c:pt idx="8">
                  <c:v>1959</c:v>
                </c:pt>
                <c:pt idx="9">
                  <c:v>1960</c:v>
                </c:pt>
                <c:pt idx="10">
                  <c:v>1961</c:v>
                </c:pt>
                <c:pt idx="11">
                  <c:v>1962</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numCache>
            </c:numRef>
          </c:cat>
          <c:val>
            <c:numRef>
              <c:f>Sheet3!$G$2:$G$65</c:f>
              <c:numCache>
                <c:formatCode>0.00</c:formatCode>
                <c:ptCount val="64"/>
                <c:pt idx="0">
                  <c:v>222.22499999999999</c:v>
                </c:pt>
                <c:pt idx="1">
                  <c:v>291</c:v>
                </c:pt>
                <c:pt idx="2">
                  <c:v>355.87499999999989</c:v>
                </c:pt>
                <c:pt idx="3">
                  <c:v>342.97500000000002</c:v>
                </c:pt>
                <c:pt idx="4">
                  <c:v>230.7</c:v>
                </c:pt>
                <c:pt idx="5">
                  <c:v>339.75</c:v>
                </c:pt>
                <c:pt idx="6">
                  <c:v>334.5</c:v>
                </c:pt>
                <c:pt idx="7">
                  <c:v>160.65</c:v>
                </c:pt>
                <c:pt idx="8">
                  <c:v>255.45</c:v>
                </c:pt>
                <c:pt idx="9">
                  <c:v>198.97499999999999</c:v>
                </c:pt>
                <c:pt idx="10">
                  <c:v>209.625</c:v>
                </c:pt>
                <c:pt idx="11">
                  <c:v>262.57499999999999</c:v>
                </c:pt>
                <c:pt idx="13">
                  <c:v>285</c:v>
                </c:pt>
                <c:pt idx="14">
                  <c:v>259.27499999999998</c:v>
                </c:pt>
                <c:pt idx="15">
                  <c:v>268.64999999999998</c:v>
                </c:pt>
                <c:pt idx="16">
                  <c:v>319.27499999999998</c:v>
                </c:pt>
                <c:pt idx="17">
                  <c:v>362.24999999999989</c:v>
                </c:pt>
                <c:pt idx="18">
                  <c:v>400.05000000000013</c:v>
                </c:pt>
                <c:pt idx="19">
                  <c:v>205.72499999999999</c:v>
                </c:pt>
                <c:pt idx="20">
                  <c:v>202.42500000000001</c:v>
                </c:pt>
                <c:pt idx="21">
                  <c:v>264.45</c:v>
                </c:pt>
                <c:pt idx="22">
                  <c:v>206.4</c:v>
                </c:pt>
                <c:pt idx="23">
                  <c:v>332.32499999999999</c:v>
                </c:pt>
                <c:pt idx="24">
                  <c:v>202.42500000000001</c:v>
                </c:pt>
                <c:pt idx="25">
                  <c:v>290.25</c:v>
                </c:pt>
                <c:pt idx="26">
                  <c:v>319.95</c:v>
                </c:pt>
                <c:pt idx="27">
                  <c:v>185.7</c:v>
                </c:pt>
                <c:pt idx="28">
                  <c:v>261.45</c:v>
                </c:pt>
                <c:pt idx="29">
                  <c:v>249.15</c:v>
                </c:pt>
                <c:pt idx="30">
                  <c:v>377.77499999999998</c:v>
                </c:pt>
                <c:pt idx="31">
                  <c:v>196.27500000000001</c:v>
                </c:pt>
                <c:pt idx="32">
                  <c:v>205.72499999999999</c:v>
                </c:pt>
                <c:pt idx="33">
                  <c:v>186.97499999999999</c:v>
                </c:pt>
                <c:pt idx="34">
                  <c:v>239.17500000000001</c:v>
                </c:pt>
                <c:pt idx="35">
                  <c:v>419.1</c:v>
                </c:pt>
                <c:pt idx="36">
                  <c:v>160.875</c:v>
                </c:pt>
                <c:pt idx="37">
                  <c:v>291.82499999999999</c:v>
                </c:pt>
                <c:pt idx="38">
                  <c:v>131.1</c:v>
                </c:pt>
                <c:pt idx="39">
                  <c:v>206.7</c:v>
                </c:pt>
                <c:pt idx="40">
                  <c:v>178.125</c:v>
                </c:pt>
                <c:pt idx="41">
                  <c:v>293.92500000000001</c:v>
                </c:pt>
                <c:pt idx="42">
                  <c:v>433.05</c:v>
                </c:pt>
                <c:pt idx="43">
                  <c:v>340.125</c:v>
                </c:pt>
                <c:pt idx="44">
                  <c:v>257.24999999999989</c:v>
                </c:pt>
                <c:pt idx="45">
                  <c:v>188.4</c:v>
                </c:pt>
                <c:pt idx="46">
                  <c:v>192.97499999999999</c:v>
                </c:pt>
                <c:pt idx="47">
                  <c:v>175.35</c:v>
                </c:pt>
                <c:pt idx="48">
                  <c:v>177.67500000000001</c:v>
                </c:pt>
                <c:pt idx="49">
                  <c:v>151.27500000000001</c:v>
                </c:pt>
                <c:pt idx="50">
                  <c:v>139.72499999999999</c:v>
                </c:pt>
                <c:pt idx="51">
                  <c:v>269.77499999999998</c:v>
                </c:pt>
                <c:pt idx="52">
                  <c:v>199.05</c:v>
                </c:pt>
                <c:pt idx="53">
                  <c:v>199.8</c:v>
                </c:pt>
                <c:pt idx="54">
                  <c:v>248.92500000000001</c:v>
                </c:pt>
                <c:pt idx="55">
                  <c:v>194.4</c:v>
                </c:pt>
                <c:pt idx="56">
                  <c:v>271.35000000000002</c:v>
                </c:pt>
                <c:pt idx="57">
                  <c:v>176.1</c:v>
                </c:pt>
                <c:pt idx="58">
                  <c:v>151.42500000000001</c:v>
                </c:pt>
                <c:pt idx="59">
                  <c:v>291.52499999999998</c:v>
                </c:pt>
                <c:pt idx="60">
                  <c:v>353.32499999999999</c:v>
                </c:pt>
                <c:pt idx="61">
                  <c:v>175.95</c:v>
                </c:pt>
                <c:pt idx="62">
                  <c:v>263.32499999999999</c:v>
                </c:pt>
                <c:pt idx="63">
                  <c:v>183.06654411764711</c:v>
                </c:pt>
              </c:numCache>
            </c:numRef>
          </c:val>
          <c:smooth val="0"/>
          <c:extLst>
            <c:ext xmlns:c16="http://schemas.microsoft.com/office/drawing/2014/chart" uri="{C3380CC4-5D6E-409C-BE32-E72D297353CC}">
              <c16:uniqueId val="{00000003-9359-4F4E-8A95-8200F793B336}"/>
            </c:ext>
          </c:extLst>
        </c:ser>
        <c:dLbls>
          <c:showLegendKey val="0"/>
          <c:showVal val="0"/>
          <c:showCatName val="0"/>
          <c:showSerName val="0"/>
          <c:showPercent val="0"/>
          <c:showBubbleSize val="0"/>
        </c:dLbls>
        <c:smooth val="0"/>
        <c:axId val="1216174288"/>
        <c:axId val="1216176416"/>
      </c:lineChart>
      <c:catAx>
        <c:axId val="1216174288"/>
        <c:scaling>
          <c:orientation val="minMax"/>
        </c:scaling>
        <c:delete val="0"/>
        <c:axPos val="b"/>
        <c:majorGridlines>
          <c:spPr>
            <a:ln w="3175">
              <a:solidFill>
                <a:srgbClr val="808080"/>
              </a:solidFill>
              <a:prstDash val="solid"/>
            </a:ln>
          </c:spPr>
        </c:majorGridlines>
        <c:title>
          <c:tx>
            <c:rich>
              <a:bodyPr/>
              <a:lstStyle/>
              <a:p>
                <a:pPr>
                  <a:defRPr sz="1800" b="1" i="0" u="none" strike="noStrike" baseline="0">
                    <a:solidFill>
                      <a:srgbClr val="000000"/>
                    </a:solidFill>
                    <a:latin typeface="Calibri"/>
                    <a:ea typeface="Calibri"/>
                    <a:cs typeface="Calibri"/>
                  </a:defRPr>
                </a:pPr>
                <a:r>
                  <a:rPr lang="en-US" sz="1800"/>
                  <a:t>Year AD</a:t>
                </a:r>
              </a:p>
            </c:rich>
          </c:tx>
          <c:layout>
            <c:manualLayout>
              <c:xMode val="edge"/>
              <c:yMode val="edge"/>
              <c:x val="0.46382632595453899"/>
              <c:y val="0.95991711562370496"/>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sz="1400" b="0" i="0" u="none" strike="noStrike" baseline="0">
                <a:solidFill>
                  <a:srgbClr val="000000"/>
                </a:solidFill>
                <a:latin typeface="Calibri"/>
                <a:ea typeface="Calibri"/>
                <a:cs typeface="Calibri"/>
              </a:defRPr>
            </a:pPr>
            <a:endParaRPr lang="en-US"/>
          </a:p>
        </c:txPr>
        <c:crossAx val="1216176416"/>
        <c:crosses val="autoZero"/>
        <c:auto val="1"/>
        <c:lblAlgn val="ctr"/>
        <c:lblOffset val="100"/>
        <c:tickLblSkip val="5"/>
        <c:tickMarkSkip val="1"/>
        <c:noMultiLvlLbl val="0"/>
      </c:catAx>
      <c:valAx>
        <c:axId val="1216176416"/>
        <c:scaling>
          <c:orientation val="minMax"/>
          <c:max val="600"/>
          <c:min val="100"/>
        </c:scaling>
        <c:delete val="0"/>
        <c:axPos val="l"/>
        <c:majorGridlines>
          <c:spPr>
            <a:ln w="3175">
              <a:solidFill>
                <a:srgbClr val="808080"/>
              </a:solidFill>
              <a:prstDash val="solid"/>
            </a:ln>
          </c:spPr>
        </c:majorGridlines>
        <c:minorGridlines>
          <c:spPr>
            <a:ln w="3175">
              <a:solidFill>
                <a:srgbClr val="C0C0C0"/>
              </a:solidFill>
              <a:prstDash val="solid"/>
            </a:ln>
          </c:spPr>
        </c:minorGridlines>
        <c:title>
          <c:tx>
            <c:rich>
              <a:bodyPr/>
              <a:lstStyle/>
              <a:p>
                <a:pPr>
                  <a:defRPr sz="1800" b="1" i="0" u="none" strike="noStrike" baseline="0">
                    <a:solidFill>
                      <a:srgbClr val="000000"/>
                    </a:solidFill>
                    <a:latin typeface="Calibri"/>
                    <a:ea typeface="Calibri"/>
                    <a:cs typeface="Calibri"/>
                  </a:defRPr>
                </a:pPr>
                <a:r>
                  <a:rPr lang="en-US" sz="1800"/>
                  <a:t>Precipitation (mm)</a:t>
                </a:r>
              </a:p>
            </c:rich>
          </c:tx>
          <c:layout>
            <c:manualLayout>
              <c:xMode val="edge"/>
              <c:yMode val="edge"/>
              <c:x val="7.2591063752562701E-5"/>
              <c:y val="0.41106341175664601"/>
            </c:manualLayout>
          </c:layout>
          <c:overlay val="0"/>
          <c:spPr>
            <a:noFill/>
            <a:ln w="25400">
              <a:noFill/>
            </a:ln>
          </c:spPr>
        </c:title>
        <c:numFmt formatCode="0" sourceLinked="0"/>
        <c:majorTickMark val="out"/>
        <c:minorTickMark val="none"/>
        <c:tickLblPos val="nextTo"/>
        <c:spPr>
          <a:ln w="3175">
            <a:solidFill>
              <a:srgbClr val="808080"/>
            </a:solidFill>
            <a:prstDash val="solid"/>
          </a:ln>
        </c:spPr>
        <c:txPr>
          <a:bodyPr rot="0" vert="horz"/>
          <a:lstStyle/>
          <a:p>
            <a:pPr>
              <a:defRPr sz="1400" b="0" i="0" u="none" strike="noStrike" baseline="0">
                <a:solidFill>
                  <a:srgbClr val="000000"/>
                </a:solidFill>
                <a:latin typeface="Calibri"/>
                <a:ea typeface="Calibri"/>
                <a:cs typeface="Calibri"/>
              </a:defRPr>
            </a:pPr>
            <a:endParaRPr lang="en-US"/>
          </a:p>
        </c:txPr>
        <c:crossAx val="1216174288"/>
        <c:crosses val="autoZero"/>
        <c:crossBetween val="between"/>
      </c:valAx>
      <c:spPr>
        <a:solidFill>
          <a:srgbClr val="FFFFFF"/>
        </a:solidFill>
        <a:ln w="25400">
          <a:noFill/>
        </a:ln>
      </c:spPr>
    </c:plotArea>
    <c:legend>
      <c:legendPos val="r"/>
      <c:layout>
        <c:manualLayout>
          <c:xMode val="edge"/>
          <c:yMode val="edge"/>
          <c:x val="0.72294127296587896"/>
          <c:y val="7.9460798909536001E-2"/>
          <c:w val="0.241810476815398"/>
          <c:h val="0.121586358001271"/>
        </c:manualLayout>
      </c:layout>
      <c:overlay val="0"/>
      <c:spPr>
        <a:solidFill>
          <a:schemeClr val="bg1"/>
        </a:solidFill>
        <a:ln w="25400">
          <a:noFill/>
        </a:ln>
      </c:spPr>
      <c:txPr>
        <a:bodyPr/>
        <a:lstStyle/>
        <a:p>
          <a:pPr>
            <a:defRPr sz="1200" b="0" i="0" u="none" strike="noStrike" baseline="0">
              <a:solidFill>
                <a:srgbClr val="000000"/>
              </a:solidFill>
              <a:latin typeface="Calibri"/>
              <a:ea typeface="Calibri"/>
              <a:cs typeface="Calibri"/>
            </a:defRPr>
          </a:pPr>
          <a:endParaRPr lang="en-US"/>
        </a:p>
      </c:txPr>
    </c:legend>
    <c:plotVisOnly val="1"/>
    <c:dispBlanksAs val="gap"/>
    <c:showDLblsOverMax val="0"/>
  </c:chart>
  <c:spPr>
    <a:solidFill>
      <a:srgbClr val="FFFFFF"/>
    </a:solidFill>
    <a:ln w="3175">
      <a:solidFill>
        <a:srgbClr val="000000"/>
      </a:solidFill>
      <a:prstDash val="solid"/>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0.43188</cdr:x>
      <cdr:y>0.15248</cdr:y>
    </cdr:from>
    <cdr:to>
      <cdr:x>0.54106</cdr:x>
      <cdr:y>0.20429</cdr:y>
    </cdr:to>
    <cdr:cxnSp macro="">
      <cdr:nvCxnSpPr>
        <cdr:cNvPr id="3" name="Straight Arrow Connector 2">
          <a:extLst xmlns:a="http://schemas.openxmlformats.org/drawingml/2006/main">
            <a:ext uri="{FF2B5EF4-FFF2-40B4-BE49-F238E27FC236}">
              <a16:creationId xmlns:a16="http://schemas.microsoft.com/office/drawing/2014/main" id="{2D9FB6A9-1E2F-1A40-A168-D1A38FE348A0}"/>
            </a:ext>
          </a:extLst>
        </cdr:cNvPr>
        <cdr:cNvCxnSpPr/>
      </cdr:nvCxnSpPr>
      <cdr:spPr>
        <a:xfrm xmlns:a="http://schemas.openxmlformats.org/drawingml/2006/main" flipH="1">
          <a:off x="3784599" y="872067"/>
          <a:ext cx="956733" cy="296333"/>
        </a:xfrm>
        <a:prstGeom xmlns:a="http://schemas.openxmlformats.org/drawingml/2006/main" prst="straightConnector1">
          <a:avLst/>
        </a:prstGeom>
        <a:ln xmlns:a="http://schemas.openxmlformats.org/drawingml/2006/main" w="28575">
          <a:solidFill>
            <a:srgbClr val="FF0000"/>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000ABA-CECA-9A4E-9DD1-A16632D0272B}" type="datetimeFigureOut">
              <a:rPr lang="en-US" smtClean="0"/>
              <a:pPr/>
              <a:t>8/15/18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3E774-CC65-7A46-B487-49F96D079B8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000ABA-CECA-9A4E-9DD1-A16632D0272B}" type="datetimeFigureOut">
              <a:rPr lang="en-US" smtClean="0"/>
              <a:pPr/>
              <a:t>8/15/18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3E774-CC65-7A46-B487-49F96D079B8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000ABA-CECA-9A4E-9DD1-A16632D0272B}" type="datetimeFigureOut">
              <a:rPr lang="en-US" smtClean="0"/>
              <a:pPr/>
              <a:t>8/15/18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3E774-CC65-7A46-B487-49F96D079B8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0"/>
          <p:cNvSpPr>
            <a:spLocks noGrp="1"/>
          </p:cNvSpPr>
          <p:nvPr>
            <p:ph type="dt" sz="half" idx="10"/>
          </p:nvPr>
        </p:nvSpPr>
        <p:spPr/>
        <p:txBody>
          <a:bodyPr/>
          <a:lstStyle>
            <a:lvl1pPr>
              <a:defRPr/>
            </a:lvl1pPr>
          </a:lstStyle>
          <a:p>
            <a:pPr>
              <a:defRPr/>
            </a:pPr>
            <a:endParaRPr lang="en-US"/>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D860669-A439-4140-8C54-59A6D0C09BA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D2DB393-D9AC-47DD-9276-8D2D7E87F4F2}" type="datetimeFigureOut">
              <a:rPr lang="en-US" smtClean="0"/>
              <a:pPr/>
              <a:t>8/15/18</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A948D982-0282-4A3A-AE1F-C987EDEFF6C0}" type="slidenum">
              <a:rPr lang="en-US" smtClean="0"/>
              <a:pPr/>
              <a:t>‹#›</a:t>
            </a:fld>
            <a:endParaRPr lang="en-US"/>
          </a:p>
        </p:txBody>
      </p:sp>
    </p:spTree>
    <p:extLst>
      <p:ext uri="{BB962C8B-B14F-4D97-AF65-F5344CB8AC3E}">
        <p14:creationId xmlns:p14="http://schemas.microsoft.com/office/powerpoint/2010/main" val="3227700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D2DB393-D9AC-47DD-9276-8D2D7E87F4F2}" type="datetimeFigureOut">
              <a:rPr lang="en-US" smtClean="0"/>
              <a:pPr/>
              <a:t>8/15/18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48D982-0282-4A3A-AE1F-C987EDEFF6C0}"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460116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D2DB393-D9AC-47DD-9276-8D2D7E87F4F2}" type="datetimeFigureOut">
              <a:rPr lang="en-US" smtClean="0"/>
              <a:pPr/>
              <a:t>8/15/18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48D982-0282-4A3A-AE1F-C987EDEFF6C0}"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280405740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D2DB393-D9AC-47DD-9276-8D2D7E87F4F2}" type="datetimeFigureOut">
              <a:rPr lang="en-US" smtClean="0"/>
              <a:pPr/>
              <a:t>8/15/18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48D982-0282-4A3A-AE1F-C987EDEFF6C0}"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55384056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D2DB393-D9AC-47DD-9276-8D2D7E87F4F2}" type="datetimeFigureOut">
              <a:rPr lang="en-US" smtClean="0"/>
              <a:pPr/>
              <a:t>8/15/18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48D982-0282-4A3A-AE1F-C987EDEFF6C0}" type="slidenum">
              <a:rPr lang="en-US" smtClean="0"/>
              <a:pPr/>
              <a:t>‹#›</a:t>
            </a:fld>
            <a:endParaRPr lang="en-US"/>
          </a:p>
        </p:txBody>
      </p:sp>
    </p:spTree>
    <p:extLst>
      <p:ext uri="{BB962C8B-B14F-4D97-AF65-F5344CB8AC3E}">
        <p14:creationId xmlns:p14="http://schemas.microsoft.com/office/powerpoint/2010/main" val="344205241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D2DB393-D9AC-47DD-9276-8D2D7E87F4F2}" type="datetimeFigureOut">
              <a:rPr lang="en-US" smtClean="0"/>
              <a:pPr/>
              <a:t>8/15/18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48D982-0282-4A3A-AE1F-C987EDEFF6C0}"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144595394"/>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DB393-D9AC-47DD-9276-8D2D7E87F4F2}" type="datetimeFigureOut">
              <a:rPr lang="en-US" smtClean="0"/>
              <a:pPr/>
              <a:t>8/15/18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48D982-0282-4A3A-AE1F-C987EDEFF6C0}" type="slidenum">
              <a:rPr lang="en-US" smtClean="0"/>
              <a:pPr/>
              <a:t>‹#›</a:t>
            </a:fld>
            <a:endParaRPr lang="en-US"/>
          </a:p>
        </p:txBody>
      </p:sp>
    </p:spTree>
    <p:extLst>
      <p:ext uri="{BB962C8B-B14F-4D97-AF65-F5344CB8AC3E}">
        <p14:creationId xmlns:p14="http://schemas.microsoft.com/office/powerpoint/2010/main" val="4052428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000ABA-CECA-9A4E-9DD1-A16632D0272B}" type="datetimeFigureOut">
              <a:rPr lang="en-US" smtClean="0"/>
              <a:pPr/>
              <a:t>8/15/18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3E774-CC65-7A46-B487-49F96D079B8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ED2DB393-D9AC-47DD-9276-8D2D7E87F4F2}" type="datetimeFigureOut">
              <a:rPr lang="en-US" smtClean="0"/>
              <a:pPr/>
              <a:t>8/15/18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48D982-0282-4A3A-AE1F-C987EDEFF6C0}" type="slidenum">
              <a:rPr lang="en-US" smtClean="0"/>
              <a:pPr/>
              <a:t>‹#›</a:t>
            </a:fld>
            <a:endParaRPr lang="en-US"/>
          </a:p>
        </p:txBody>
      </p:sp>
    </p:spTree>
    <p:extLst>
      <p:ext uri="{BB962C8B-B14F-4D97-AF65-F5344CB8AC3E}">
        <p14:creationId xmlns:p14="http://schemas.microsoft.com/office/powerpoint/2010/main" val="263230846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D2DB393-D9AC-47DD-9276-8D2D7E87F4F2}" type="datetimeFigureOut">
              <a:rPr lang="en-US" smtClean="0"/>
              <a:pPr/>
              <a:t>8/15/18</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A948D982-0282-4A3A-AE1F-C987EDEFF6C0}"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157256975"/>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D2DB393-D9AC-47DD-9276-8D2D7E87F4F2}" type="datetimeFigureOut">
              <a:rPr lang="en-US" smtClean="0"/>
              <a:pPr/>
              <a:t>8/15/18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48D982-0282-4A3A-AE1F-C987EDEFF6C0}" type="slidenum">
              <a:rPr lang="en-US" smtClean="0"/>
              <a:pPr/>
              <a:t>‹#›</a:t>
            </a:fld>
            <a:endParaRPr lang="en-US"/>
          </a:p>
        </p:txBody>
      </p:sp>
    </p:spTree>
    <p:extLst>
      <p:ext uri="{BB962C8B-B14F-4D97-AF65-F5344CB8AC3E}">
        <p14:creationId xmlns:p14="http://schemas.microsoft.com/office/powerpoint/2010/main" val="1480443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D2DB393-D9AC-47DD-9276-8D2D7E87F4F2}" type="datetimeFigureOut">
              <a:rPr lang="en-US" smtClean="0"/>
              <a:pPr/>
              <a:t>8/15/18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48D982-0282-4A3A-AE1F-C987EDEFF6C0}" type="slidenum">
              <a:rPr lang="en-US" smtClean="0"/>
              <a:pPr/>
              <a:t>‹#›</a:t>
            </a:fld>
            <a:endParaRPr lang="en-US"/>
          </a:p>
        </p:txBody>
      </p:sp>
    </p:spTree>
    <p:extLst>
      <p:ext uri="{BB962C8B-B14F-4D97-AF65-F5344CB8AC3E}">
        <p14:creationId xmlns:p14="http://schemas.microsoft.com/office/powerpoint/2010/main" val="803866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000ABA-CECA-9A4E-9DD1-A16632D0272B}" type="datetimeFigureOut">
              <a:rPr lang="en-US" smtClean="0"/>
              <a:pPr/>
              <a:t>8/15/18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3E774-CC65-7A46-B487-49F96D079B8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000ABA-CECA-9A4E-9DD1-A16632D0272B}" type="datetimeFigureOut">
              <a:rPr lang="en-US" smtClean="0"/>
              <a:pPr/>
              <a:t>8/15/18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13E774-CC65-7A46-B487-49F96D079B8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000ABA-CECA-9A4E-9DD1-A16632D0272B}" type="datetimeFigureOut">
              <a:rPr lang="en-US" smtClean="0"/>
              <a:pPr/>
              <a:t>8/15/18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13E774-CC65-7A46-B487-49F96D079B8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000ABA-CECA-9A4E-9DD1-A16632D0272B}" type="datetimeFigureOut">
              <a:rPr lang="en-US" smtClean="0"/>
              <a:pPr/>
              <a:t>8/15/18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13E774-CC65-7A46-B487-49F96D079B8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000ABA-CECA-9A4E-9DD1-A16632D0272B}" type="datetimeFigureOut">
              <a:rPr lang="en-US" smtClean="0"/>
              <a:pPr/>
              <a:t>8/15/18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13E774-CC65-7A46-B487-49F96D079B8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000ABA-CECA-9A4E-9DD1-A16632D0272B}" type="datetimeFigureOut">
              <a:rPr lang="en-US" smtClean="0"/>
              <a:pPr/>
              <a:t>8/15/18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13E774-CC65-7A46-B487-49F96D079B8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000ABA-CECA-9A4E-9DD1-A16632D0272B}" type="datetimeFigureOut">
              <a:rPr lang="en-US" smtClean="0"/>
              <a:pPr/>
              <a:t>8/15/18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13E774-CC65-7A46-B487-49F96D079B8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000ABA-CECA-9A4E-9DD1-A16632D0272B}" type="datetimeFigureOut">
              <a:rPr lang="en-US" smtClean="0"/>
              <a:pPr/>
              <a:t>8/15/18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13E774-CC65-7A46-B487-49F96D079B8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D2DB393-D9AC-47DD-9276-8D2D7E87F4F2}" type="datetimeFigureOut">
              <a:rPr lang="en-US" smtClean="0"/>
              <a:pPr/>
              <a:t>8/15/18</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A948D982-0282-4A3A-AE1F-C987EDEFF6C0}" type="slidenum">
              <a:rPr lang="en-US" smtClean="0"/>
              <a:pPr/>
              <a:t>‹#›</a:t>
            </a:fld>
            <a:endParaRPr lang="en-US"/>
          </a:p>
        </p:txBody>
      </p:sp>
    </p:spTree>
    <p:extLst>
      <p:ext uri="{BB962C8B-B14F-4D97-AF65-F5344CB8AC3E}">
        <p14:creationId xmlns:p14="http://schemas.microsoft.com/office/powerpoint/2010/main" val="9769859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hyperlink" Target="https://www.researchgate.net/profile/Peter_Wigand" TargetMode="External"/><Relationship Id="rId13" Type="http://schemas.openxmlformats.org/officeDocument/2006/relationships/hyperlink" Target="https://scholar.google.com/citations?user=4XdKCSIAAAAJ&amp;hl=en&amp;cstart=40&amp;pagesize=20" TargetMode="External"/><Relationship Id="rId3" Type="http://schemas.openxmlformats.org/officeDocument/2006/relationships/hyperlink" Target="https://www.unr.edu/geography/people/peter-wigand" TargetMode="External"/><Relationship Id="rId7" Type="http://schemas.openxmlformats.org/officeDocument/2006/relationships/hyperlink" Target="http://web2.greatbasin.net/~wigand/petespaleo/Wigand.htm" TargetMode="External"/><Relationship Id="rId12" Type="http://schemas.openxmlformats.org/officeDocument/2006/relationships/hyperlink" Target="https://www.facebook.com/ernest.wigand" TargetMode="External"/><Relationship Id="rId2" Type="http://schemas.openxmlformats.org/officeDocument/2006/relationships/hyperlink" Target="mailto:pewigand@gmail.com" TargetMode="External"/><Relationship Id="rId1" Type="http://schemas.openxmlformats.org/officeDocument/2006/relationships/slideLayout" Target="../slideLayouts/slideLayout1.xml"/><Relationship Id="rId6" Type="http://schemas.openxmlformats.org/officeDocument/2006/relationships/hyperlink" Target="http://www.csub.edu/~dbaron/Wigand_talk.pdf" TargetMode="External"/><Relationship Id="rId11" Type="http://schemas.openxmlformats.org/officeDocument/2006/relationships/hyperlink" Target="http://www.worldcat.org/identities/lccn-no99090280/" TargetMode="External"/><Relationship Id="rId5" Type="http://schemas.openxmlformats.org/officeDocument/2006/relationships/hyperlink" Target="http://www.dri.edu/images/directory/resume-1563.pdf" TargetMode="External"/><Relationship Id="rId10" Type="http://schemas.openxmlformats.org/officeDocument/2006/relationships/hyperlink" Target="http://4d.proclim.ch/4dcgi/all/en/Detail_Person?wigandp.reno" TargetMode="External"/><Relationship Id="rId4" Type="http://schemas.openxmlformats.org/officeDocument/2006/relationships/hyperlink" Target="http://www.hydro.unr.edu/people/research_details.aspx?f55kjhGf2H44gf=826&amp;Njhu789Skjh54Elfjk=120" TargetMode="External"/><Relationship Id="rId9" Type="http://schemas.openxmlformats.org/officeDocument/2006/relationships/hyperlink" Target="http://www.linkedin.com/pub/peter-wigand/35/90/764"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7999"/>
          </a:xfrm>
        </p:spPr>
        <p:txBody>
          <a:bodyPr>
            <a:normAutofit/>
          </a:bodyPr>
          <a:lstStyle/>
          <a:p>
            <a:pPr>
              <a:lnSpc>
                <a:spcPct val="80000"/>
              </a:lnSpc>
              <a:defRPr/>
            </a:pPr>
            <a:r>
              <a:rPr lang="en-US" sz="3111" dirty="0">
                <a:solidFill>
                  <a:srgbClr val="FFFF00"/>
                </a:solidFill>
                <a:effectLst>
                  <a:outerShdw blurRad="50800" dist="38100" dir="2700000" algn="tl" rotWithShape="0">
                    <a:srgbClr val="000000">
                      <a:alpha val="43000"/>
                    </a:srgbClr>
                  </a:outerShdw>
                </a:effectLst>
              </a:rPr>
              <a:t>Global Warming and Human Impact Upon Desert Lakes  </a:t>
            </a:r>
            <a:br>
              <a:rPr lang="en-US" sz="2800" dirty="0">
                <a:solidFill>
                  <a:srgbClr val="FFFF00"/>
                </a:solidFill>
                <a:effectLst>
                  <a:outerShdw blurRad="50800" dist="38100" dir="2700000" algn="tl" rotWithShape="0">
                    <a:srgbClr val="000000">
                      <a:alpha val="43000"/>
                    </a:srgbClr>
                  </a:outerShdw>
                </a:effectLst>
              </a:rPr>
            </a:br>
            <a:br>
              <a:rPr lang="en-US" sz="2800" dirty="0">
                <a:solidFill>
                  <a:srgbClr val="FFFF00"/>
                </a:solidFill>
                <a:effectLst>
                  <a:outerShdw blurRad="50800" dist="38100" dir="2700000" algn="tl" rotWithShape="0">
                    <a:srgbClr val="000000">
                      <a:alpha val="43000"/>
                    </a:srgbClr>
                  </a:outerShdw>
                </a:effectLst>
              </a:rPr>
            </a:br>
            <a:br>
              <a:rPr lang="en-US" sz="3200" dirty="0">
                <a:solidFill>
                  <a:srgbClr val="FFFF00"/>
                </a:solidFill>
                <a:effectLst>
                  <a:outerShdw blurRad="50800" dist="38100" dir="2700000" algn="tl" rotWithShape="0">
                    <a:srgbClr val="000000">
                      <a:alpha val="43000"/>
                    </a:srgbClr>
                  </a:outerShdw>
                </a:effectLst>
              </a:rPr>
            </a:br>
            <a:r>
              <a:rPr lang="en-US" sz="2000" dirty="0">
                <a:solidFill>
                  <a:srgbClr val="FFFF00"/>
                </a:solidFill>
                <a:effectLst>
                  <a:outerShdw blurRad="50800" dist="38100" dir="2700000" algn="tl" rotWithShape="0">
                    <a:srgbClr val="000000">
                      <a:alpha val="43000"/>
                    </a:srgbClr>
                  </a:outerShdw>
                </a:effectLst>
              </a:rPr>
              <a:t>Peter E. Wigand  </a:t>
            </a:r>
            <a:r>
              <a:rPr lang="en-US" sz="2000" dirty="0" err="1">
                <a:solidFill>
                  <a:srgbClr val="FF0000"/>
                </a:solidFill>
                <a:effectLst>
                  <a:outerShdw blurRad="50800" dist="38100" dir="2700000" algn="tl" rotWithShape="0">
                    <a:srgbClr val="000000">
                      <a:alpha val="43000"/>
                    </a:srgbClr>
                  </a:outerShdw>
                </a:effectLst>
              </a:rPr>
              <a:t>pewigand@gmail.com</a:t>
            </a:r>
            <a:br>
              <a:rPr lang="en-US" sz="2000" dirty="0">
                <a:solidFill>
                  <a:srgbClr val="FFFF00"/>
                </a:solidFill>
                <a:effectLst>
                  <a:outerShdw blurRad="50800" dist="38100" dir="2700000" algn="tl" rotWithShape="0">
                    <a:srgbClr val="000000">
                      <a:alpha val="43000"/>
                    </a:srgbClr>
                  </a:outerShdw>
                </a:effectLst>
              </a:rPr>
            </a:br>
            <a:r>
              <a:rPr lang="en-US" sz="2000" dirty="0">
                <a:solidFill>
                  <a:srgbClr val="FFFF00"/>
                </a:solidFill>
                <a:effectLst>
                  <a:outerShdw blurRad="50800" dist="38100" dir="2700000" algn="tl" rotWithShape="0">
                    <a:srgbClr val="000000">
                      <a:alpha val="43000"/>
                    </a:srgbClr>
                  </a:outerShdw>
                </a:effectLst>
              </a:rPr>
              <a:t> </a:t>
            </a:r>
            <a:br>
              <a:rPr lang="en-US" sz="2000" dirty="0">
                <a:solidFill>
                  <a:srgbClr val="FFFF00"/>
                </a:solidFill>
                <a:effectLst>
                  <a:outerShdw blurRad="50800" dist="38100" dir="2700000" algn="tl" rotWithShape="0">
                    <a:srgbClr val="000000">
                      <a:alpha val="43000"/>
                    </a:srgbClr>
                  </a:outerShdw>
                </a:effectLst>
              </a:rPr>
            </a:br>
            <a:r>
              <a:rPr lang="en-US" sz="2000" dirty="0">
                <a:solidFill>
                  <a:srgbClr val="FFFF00"/>
                </a:solidFill>
                <a:effectLst>
                  <a:outerShdw blurRad="50800" dist="38100" dir="2700000" algn="tl" rotWithShape="0">
                    <a:srgbClr val="000000">
                      <a:alpha val="43000"/>
                    </a:srgbClr>
                  </a:outerShdw>
                </a:effectLst>
              </a:rPr>
              <a:t>Affiliate Research Professor, Division of Earth and Ecosystem Sciences,</a:t>
            </a:r>
            <a:br>
              <a:rPr lang="en-US" sz="2000" dirty="0">
                <a:solidFill>
                  <a:srgbClr val="FFFF00"/>
                </a:solidFill>
                <a:effectLst>
                  <a:outerShdw blurRad="50800" dist="38100" dir="2700000" algn="tl" rotWithShape="0">
                    <a:srgbClr val="000000">
                      <a:alpha val="43000"/>
                    </a:srgbClr>
                  </a:outerShdw>
                </a:effectLst>
              </a:rPr>
            </a:br>
            <a:r>
              <a:rPr lang="en-US" sz="2000" dirty="0">
                <a:solidFill>
                  <a:srgbClr val="FFFF00"/>
                </a:solidFill>
                <a:effectLst>
                  <a:outerShdw blurRad="50800" dist="38100" dir="2700000" algn="tl" rotWithShape="0">
                    <a:srgbClr val="000000">
                      <a:alpha val="43000"/>
                    </a:srgbClr>
                  </a:outerShdw>
                </a:effectLst>
              </a:rPr>
              <a:t>Desert Research Institute, Reno, Nevada </a:t>
            </a:r>
            <a:br>
              <a:rPr lang="en-US" sz="2000" dirty="0">
                <a:solidFill>
                  <a:srgbClr val="FFFF00"/>
                </a:solidFill>
                <a:effectLst>
                  <a:outerShdw blurRad="50800" dist="38100" dir="2700000" algn="tl" rotWithShape="0">
                    <a:srgbClr val="000000">
                      <a:alpha val="43000"/>
                    </a:srgbClr>
                  </a:outerShdw>
                </a:effectLst>
              </a:rPr>
            </a:br>
            <a:r>
              <a:rPr lang="en-US" sz="2000" dirty="0">
                <a:solidFill>
                  <a:srgbClr val="FFFF00"/>
                </a:solidFill>
                <a:effectLst>
                  <a:outerShdw blurRad="50800" dist="38100" dir="2700000" algn="tl" rotWithShape="0">
                    <a:srgbClr val="000000">
                      <a:alpha val="43000"/>
                    </a:srgbClr>
                  </a:outerShdw>
                </a:effectLst>
              </a:rPr>
              <a:t>and </a:t>
            </a:r>
            <a:br>
              <a:rPr lang="en-US" sz="2000" dirty="0">
                <a:solidFill>
                  <a:srgbClr val="FFFF00"/>
                </a:solidFill>
                <a:effectLst>
                  <a:outerShdw blurRad="50800" dist="38100" dir="2700000" algn="tl" rotWithShape="0">
                    <a:srgbClr val="000000">
                      <a:alpha val="43000"/>
                    </a:srgbClr>
                  </a:outerShdw>
                </a:effectLst>
              </a:rPr>
            </a:br>
            <a:r>
              <a:rPr lang="en-US" sz="2000" dirty="0">
                <a:solidFill>
                  <a:srgbClr val="FFFF00"/>
                </a:solidFill>
                <a:effectLst>
                  <a:outerShdw blurRad="50800" dist="38100" dir="2700000" algn="tl" rotWithShape="0">
                    <a:srgbClr val="000000">
                      <a:alpha val="43000"/>
                    </a:srgbClr>
                  </a:outerShdw>
                </a:effectLst>
              </a:rPr>
              <a:t>Graduate Faculty, Department of Geology, </a:t>
            </a:r>
            <a:br>
              <a:rPr lang="en-US" sz="2000" dirty="0">
                <a:solidFill>
                  <a:srgbClr val="FFFF00"/>
                </a:solidFill>
                <a:effectLst>
                  <a:outerShdw blurRad="50800" dist="38100" dir="2700000" algn="tl" rotWithShape="0">
                    <a:srgbClr val="000000">
                      <a:alpha val="43000"/>
                    </a:srgbClr>
                  </a:outerShdw>
                </a:effectLst>
              </a:rPr>
            </a:br>
            <a:r>
              <a:rPr lang="en-US" sz="2000" dirty="0">
                <a:solidFill>
                  <a:srgbClr val="FFFF00"/>
                </a:solidFill>
                <a:effectLst>
                  <a:outerShdw blurRad="50800" dist="38100" dir="2700000" algn="tl" rotWithShape="0">
                    <a:srgbClr val="000000">
                      <a:alpha val="43000"/>
                    </a:srgbClr>
                  </a:outerShdw>
                </a:effectLst>
              </a:rPr>
              <a:t>California State University, Bakersfield, California</a:t>
            </a:r>
            <a:br>
              <a:rPr lang="en-US" sz="2000" dirty="0">
                <a:solidFill>
                  <a:srgbClr val="FFFF00"/>
                </a:solidFill>
                <a:effectLst>
                  <a:outerShdw blurRad="50800" dist="38100" dir="2700000" algn="tl" rotWithShape="0">
                    <a:srgbClr val="000000">
                      <a:alpha val="43000"/>
                    </a:srgbClr>
                  </a:outerShdw>
                </a:effectLst>
              </a:rPr>
            </a:br>
            <a:r>
              <a:rPr lang="en-US" sz="2000" dirty="0">
                <a:solidFill>
                  <a:srgbClr val="FFFF00"/>
                </a:solidFill>
                <a:effectLst>
                  <a:outerShdw blurRad="50800" dist="38100" dir="2700000" algn="tl" rotWithShape="0">
                    <a:srgbClr val="000000">
                      <a:alpha val="43000"/>
                    </a:srgbClr>
                  </a:outerShdw>
                </a:effectLst>
              </a:rPr>
              <a:t>and</a:t>
            </a:r>
            <a:br>
              <a:rPr lang="en-US" sz="2000" dirty="0">
                <a:solidFill>
                  <a:srgbClr val="FFFF00"/>
                </a:solidFill>
                <a:effectLst>
                  <a:outerShdw blurRad="50800" dist="38100" dir="2700000" algn="tl" rotWithShape="0">
                    <a:srgbClr val="000000">
                      <a:alpha val="43000"/>
                    </a:srgbClr>
                  </a:outerShdw>
                </a:effectLst>
              </a:rPr>
            </a:br>
            <a:r>
              <a:rPr lang="en-US" sz="2000" dirty="0">
                <a:solidFill>
                  <a:srgbClr val="FFFF00"/>
                </a:solidFill>
                <a:effectLst>
                  <a:outerShdw blurRad="50800" dist="38100" dir="2700000" algn="tl" rotWithShape="0">
                    <a:srgbClr val="000000">
                      <a:alpha val="43000"/>
                    </a:srgbClr>
                  </a:outerShdw>
                </a:effectLst>
              </a:rPr>
              <a:t>Graduate Faculty, Department of Geography and Research Faculty Hydrology Program</a:t>
            </a:r>
            <a:br>
              <a:rPr lang="en-US" sz="2000" dirty="0">
                <a:solidFill>
                  <a:srgbClr val="FFFF00"/>
                </a:solidFill>
                <a:effectLst>
                  <a:outerShdw blurRad="50800" dist="38100" dir="2700000" algn="tl" rotWithShape="0">
                    <a:srgbClr val="000000">
                      <a:alpha val="43000"/>
                    </a:srgbClr>
                  </a:outerShdw>
                </a:effectLst>
              </a:rPr>
            </a:br>
            <a:r>
              <a:rPr lang="en-US" sz="2000" dirty="0">
                <a:solidFill>
                  <a:srgbClr val="FFFF00"/>
                </a:solidFill>
                <a:effectLst>
                  <a:outerShdw blurRad="50800" dist="38100" dir="2700000" algn="tl" rotWithShape="0">
                    <a:srgbClr val="000000">
                      <a:alpha val="43000"/>
                    </a:srgbClr>
                  </a:outerShdw>
                </a:effectLst>
              </a:rPr>
              <a:t>University of Nevada, Reno, Reno, Nevada</a:t>
            </a:r>
            <a:br>
              <a:rPr lang="en-US" sz="2000" dirty="0">
                <a:solidFill>
                  <a:srgbClr val="FFFF00"/>
                </a:solidFill>
                <a:effectLst>
                  <a:outerShdw blurRad="50800" dist="38100" dir="2700000" algn="tl" rotWithShape="0">
                    <a:srgbClr val="000000">
                      <a:alpha val="43000"/>
                    </a:srgbClr>
                  </a:outerShdw>
                </a:effectLst>
              </a:rPr>
            </a:br>
            <a:r>
              <a:rPr lang="en-US" sz="2000" dirty="0">
                <a:solidFill>
                  <a:srgbClr val="FFFF00"/>
                </a:solidFill>
                <a:effectLst>
                  <a:outerShdw blurRad="50800" dist="38100" dir="2700000" algn="tl" rotWithShape="0">
                    <a:srgbClr val="000000">
                      <a:alpha val="43000"/>
                    </a:srgbClr>
                  </a:outerShdw>
                </a:effectLst>
              </a:rPr>
              <a:t>and </a:t>
            </a:r>
            <a:br>
              <a:rPr lang="en-US" sz="2000" dirty="0">
                <a:solidFill>
                  <a:srgbClr val="FFFF00"/>
                </a:solidFill>
                <a:effectLst>
                  <a:outerShdw blurRad="50800" dist="38100" dir="2700000" algn="tl" rotWithShape="0">
                    <a:srgbClr val="000000">
                      <a:alpha val="43000"/>
                    </a:srgbClr>
                  </a:outerShdw>
                </a:effectLst>
              </a:rPr>
            </a:br>
            <a:r>
              <a:rPr lang="en-US" sz="2000" dirty="0">
                <a:solidFill>
                  <a:srgbClr val="FFFF00"/>
                </a:solidFill>
                <a:effectLst>
                  <a:outerShdw blurRad="38100" dist="38100" dir="2700000" algn="tl">
                    <a:srgbClr val="000000"/>
                  </a:outerShdw>
                </a:effectLst>
              </a:rPr>
              <a:t>Sole Proprietor and Chief Scientist</a:t>
            </a:r>
            <a:br>
              <a:rPr lang="en-US" sz="2000" dirty="0">
                <a:solidFill>
                  <a:srgbClr val="FFFF00"/>
                </a:solidFill>
                <a:effectLst>
                  <a:outerShdw blurRad="38100" dist="38100" dir="2700000" algn="tl">
                    <a:srgbClr val="000000"/>
                  </a:outerShdw>
                </a:effectLst>
              </a:rPr>
            </a:br>
            <a:r>
              <a:rPr lang="en-US" sz="2000" dirty="0">
                <a:solidFill>
                  <a:srgbClr val="FFFF00"/>
                </a:solidFill>
                <a:effectLst>
                  <a:outerShdw blurRad="38100" dist="38100" dir="2700000" algn="tl">
                    <a:srgbClr val="000000"/>
                  </a:outerShdw>
                </a:effectLst>
              </a:rPr>
              <a:t>Great Basin &amp; Mojave Paleoenvironmental Consulting</a:t>
            </a:r>
            <a:br>
              <a:rPr lang="en-US" sz="2000" dirty="0">
                <a:solidFill>
                  <a:srgbClr val="FFFF00"/>
                </a:solidFill>
                <a:effectLst>
                  <a:outerShdw blurRad="38100" dist="38100" dir="2700000" algn="tl">
                    <a:srgbClr val="000000"/>
                  </a:outerShdw>
                </a:effectLst>
              </a:rPr>
            </a:br>
            <a:r>
              <a:rPr lang="en-US" sz="2000" dirty="0">
                <a:solidFill>
                  <a:srgbClr val="FFFF00"/>
                </a:solidFill>
                <a:effectLst>
                  <a:outerShdw blurRad="38100" dist="38100" dir="2700000" algn="tl">
                    <a:srgbClr val="000000"/>
                  </a:outerShdw>
                </a:effectLst>
              </a:rPr>
              <a:t>and</a:t>
            </a:r>
            <a:br>
              <a:rPr lang="en-US" sz="2000" dirty="0">
                <a:solidFill>
                  <a:srgbClr val="FFFF00"/>
                </a:solidFill>
                <a:effectLst>
                  <a:outerShdw blurRad="38100" dist="38100" dir="2700000" algn="tl">
                    <a:srgbClr val="000000"/>
                  </a:outerShdw>
                </a:effectLst>
              </a:rPr>
            </a:br>
            <a:r>
              <a:rPr lang="en-US" sz="2000" dirty="0" err="1">
                <a:solidFill>
                  <a:srgbClr val="FFFF00"/>
                </a:solidFill>
                <a:effectLst>
                  <a:outerShdw blurRad="38100" dist="38100" dir="2700000" algn="tl">
                    <a:srgbClr val="000000"/>
                  </a:outerShdw>
                </a:effectLst>
              </a:rPr>
              <a:t>Affliliate</a:t>
            </a:r>
            <a:r>
              <a:rPr lang="en-US" sz="2000" dirty="0">
                <a:solidFill>
                  <a:srgbClr val="FFFF00"/>
                </a:solidFill>
                <a:effectLst>
                  <a:outerShdw blurRad="38100" dist="38100" dir="2700000" algn="tl">
                    <a:srgbClr val="000000"/>
                  </a:outerShdw>
                </a:effectLst>
              </a:rPr>
              <a:t> Graduate Faculty, Department Anthropology, </a:t>
            </a:r>
            <a:br>
              <a:rPr lang="en-US" sz="2000" dirty="0">
                <a:solidFill>
                  <a:srgbClr val="FFFF00"/>
                </a:solidFill>
                <a:effectLst>
                  <a:outerShdw blurRad="38100" dist="38100" dir="2700000" algn="tl">
                    <a:srgbClr val="000000"/>
                  </a:outerShdw>
                </a:effectLst>
              </a:rPr>
            </a:br>
            <a:r>
              <a:rPr lang="en-US" sz="2000" dirty="0">
                <a:solidFill>
                  <a:srgbClr val="FFFF00"/>
                </a:solidFill>
                <a:effectLst>
                  <a:outerShdw blurRad="38100" dist="38100" dir="2700000" algn="tl">
                    <a:srgbClr val="000000"/>
                  </a:outerShdw>
                </a:effectLst>
              </a:rPr>
              <a:t>University of Nevada, Las Vegas, Nevada</a:t>
            </a:r>
            <a:br>
              <a:rPr lang="en-US" sz="2000" dirty="0">
                <a:solidFill>
                  <a:srgbClr val="FFFF00"/>
                </a:solidFill>
                <a:effectLst>
                  <a:outerShdw blurRad="38100" dist="38100" dir="2700000" algn="tl">
                    <a:srgbClr val="000000"/>
                  </a:outerShdw>
                </a:effectLst>
              </a:rPr>
            </a:br>
            <a:br>
              <a:rPr lang="en-US" sz="2000" dirty="0">
                <a:solidFill>
                  <a:srgbClr val="FFFF00"/>
                </a:solidFill>
                <a:effectLst>
                  <a:outerShdw blurRad="50800" dist="38100" dir="2700000" algn="tl" rotWithShape="0">
                    <a:srgbClr val="000000">
                      <a:alpha val="43000"/>
                    </a:srgbClr>
                  </a:outerShdw>
                </a:effectLst>
              </a:rPr>
            </a:br>
            <a:br>
              <a:rPr lang="en-US" sz="3200" dirty="0">
                <a:solidFill>
                  <a:srgbClr val="FFFF00"/>
                </a:solidFill>
                <a:effectLst>
                  <a:outerShdw blurRad="50800" dist="38100" dir="2700000" algn="tl" rotWithShape="0">
                    <a:srgbClr val="000000">
                      <a:alpha val="43000"/>
                    </a:srgbClr>
                  </a:outerShdw>
                </a:effectLst>
              </a:rPr>
            </a:br>
            <a:endParaRPr lang="en-US" sz="3200" dirty="0">
              <a:solidFill>
                <a:srgbClr val="FFFF00"/>
              </a:solidFill>
              <a:effectLst>
                <a:outerShdw blurRad="50800" dist="38100" dir="2700000" algn="tl" rotWithShape="0">
                  <a:srgbClr val="000000">
                    <a:alpha val="43000"/>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ke Zeribar Summary.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2896" y="330200"/>
            <a:ext cx="6793560" cy="6413500"/>
          </a:xfrm>
          <a:prstGeom prst="rect">
            <a:avLst/>
          </a:prstGeom>
        </p:spPr>
      </p:pic>
      <p:sp>
        <p:nvSpPr>
          <p:cNvPr id="5" name="TextBox 4"/>
          <p:cNvSpPr txBox="1"/>
          <p:nvPr/>
        </p:nvSpPr>
        <p:spPr>
          <a:xfrm>
            <a:off x="939800" y="21192"/>
            <a:ext cx="6786923" cy="369332"/>
          </a:xfrm>
          <a:prstGeom prst="rect">
            <a:avLst/>
          </a:prstGeom>
          <a:noFill/>
        </p:spPr>
        <p:txBody>
          <a:bodyPr wrap="none" rtlCol="0">
            <a:spAutoFit/>
          </a:bodyPr>
          <a:lstStyle/>
          <a:p>
            <a:r>
              <a:rPr lang="en-US" dirty="0">
                <a:solidFill>
                  <a:srgbClr val="FFFF00"/>
                </a:solidFill>
              </a:rPr>
              <a:t>Lake </a:t>
            </a:r>
            <a:r>
              <a:rPr lang="en-US" dirty="0" err="1">
                <a:solidFill>
                  <a:srgbClr val="FFFF00"/>
                </a:solidFill>
              </a:rPr>
              <a:t>Zeribar</a:t>
            </a:r>
            <a:r>
              <a:rPr lang="en-US" dirty="0">
                <a:solidFill>
                  <a:srgbClr val="FFFF00"/>
                </a:solidFill>
              </a:rPr>
              <a:t>: Summary Diagram of Major Pollen Types (van Zeist 1967)</a:t>
            </a:r>
          </a:p>
        </p:txBody>
      </p:sp>
      <p:sp>
        <p:nvSpPr>
          <p:cNvPr id="6" name="Rectangle 5"/>
          <p:cNvSpPr/>
          <p:nvPr/>
        </p:nvSpPr>
        <p:spPr>
          <a:xfrm>
            <a:off x="2632196" y="3581400"/>
            <a:ext cx="5334000" cy="914400"/>
          </a:xfrm>
          <a:prstGeom prst="rect">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387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B41EDA-8B88-2247-9859-726C96AC3D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33400"/>
            <a:ext cx="9144000" cy="7526421"/>
          </a:xfrm>
          <a:prstGeom prst="rect">
            <a:avLst/>
          </a:prstGeom>
        </p:spPr>
      </p:pic>
    </p:spTree>
    <p:extLst>
      <p:ext uri="{BB962C8B-B14F-4D97-AF65-F5344CB8AC3E}">
        <p14:creationId xmlns:p14="http://schemas.microsoft.com/office/powerpoint/2010/main" val="1042389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getto_1250_ita.jpg">
            <a:extLst>
              <a:ext uri="{FF2B5EF4-FFF2-40B4-BE49-F238E27FC236}">
                <a16:creationId xmlns:a16="http://schemas.microsoft.com/office/drawing/2014/main" id="{5270E055-5C10-6C48-8675-5E8669CBBB2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763"/>
            <a:ext cx="6045200" cy="530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A50011E8-BE21-5B47-BB82-F7287386EF96}"/>
              </a:ext>
            </a:extLst>
          </p:cNvPr>
          <p:cNvSpPr>
            <a:spLocks noGrp="1"/>
          </p:cNvSpPr>
          <p:nvPr>
            <p:ph type="title"/>
          </p:nvPr>
        </p:nvSpPr>
        <p:spPr>
          <a:xfrm>
            <a:off x="6045200" y="-4763"/>
            <a:ext cx="3098800" cy="1247776"/>
          </a:xfrm>
        </p:spPr>
        <p:txBody>
          <a:bodyPr/>
          <a:lstStyle/>
          <a:p>
            <a:pPr eaLnBrk="1" hangingPunct="1"/>
            <a:r>
              <a:rPr lang="en-US" sz="2400" dirty="0">
                <a:solidFill>
                  <a:srgbClr val="FFFF00"/>
                </a:solidFill>
                <a:effectLst>
                  <a:outerShdw blurRad="38100" dist="38100" dir="2700000" algn="tl">
                    <a:srgbClr val="000000"/>
                  </a:outerShdw>
                </a:effectLst>
                <a:latin typeface="Calibri" charset="0"/>
                <a:ea typeface="ＭＳ Ｐゴシック" charset="0"/>
                <a:cs typeface="ＭＳ Ｐゴシック" charset="0"/>
              </a:rPr>
              <a:t>Study Area:</a:t>
            </a:r>
            <a:br>
              <a:rPr lang="en-US" sz="2400" dirty="0">
                <a:solidFill>
                  <a:srgbClr val="FFFF00"/>
                </a:solidFill>
                <a:effectLst>
                  <a:outerShdw blurRad="38100" dist="38100" dir="2700000" algn="tl">
                    <a:srgbClr val="000000"/>
                  </a:outerShdw>
                </a:effectLst>
                <a:latin typeface="Calibri" charset="0"/>
                <a:ea typeface="ＭＳ Ｐゴシック" charset="0"/>
                <a:cs typeface="ＭＳ Ｐゴシック" charset="0"/>
              </a:rPr>
            </a:br>
            <a:r>
              <a:rPr lang="en-US" sz="2400" dirty="0">
                <a:solidFill>
                  <a:srgbClr val="FFFF00"/>
                </a:solidFill>
                <a:effectLst>
                  <a:outerShdw blurRad="38100" dist="38100" dir="2700000" algn="tl">
                    <a:srgbClr val="000000"/>
                  </a:outerShdw>
                </a:effectLst>
                <a:latin typeface="Calibri" charset="0"/>
                <a:ea typeface="ＭＳ Ｐゴシック" charset="0"/>
                <a:cs typeface="ＭＳ Ｐゴシック" charset="0"/>
              </a:rPr>
              <a:t>Regional Geology &amp; Early Imperial Setting</a:t>
            </a:r>
          </a:p>
        </p:txBody>
      </p:sp>
      <p:sp>
        <p:nvSpPr>
          <p:cNvPr id="6" name="5-Point Star 5">
            <a:extLst>
              <a:ext uri="{FF2B5EF4-FFF2-40B4-BE49-F238E27FC236}">
                <a16:creationId xmlns:a16="http://schemas.microsoft.com/office/drawing/2014/main" id="{0A47312D-E5B3-5D4A-BBBE-5065C284DE95}"/>
              </a:ext>
            </a:extLst>
          </p:cNvPr>
          <p:cNvSpPr/>
          <p:nvPr/>
        </p:nvSpPr>
        <p:spPr>
          <a:xfrm>
            <a:off x="3800475" y="1552575"/>
            <a:ext cx="228600" cy="211138"/>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TextBox 6">
            <a:extLst>
              <a:ext uri="{FF2B5EF4-FFF2-40B4-BE49-F238E27FC236}">
                <a16:creationId xmlns:a16="http://schemas.microsoft.com/office/drawing/2014/main" id="{891FC2B3-7CEB-4B4E-895B-650635F70E9B}"/>
              </a:ext>
            </a:extLst>
          </p:cNvPr>
          <p:cNvSpPr txBox="1"/>
          <p:nvPr/>
        </p:nvSpPr>
        <p:spPr>
          <a:xfrm>
            <a:off x="3303588" y="1243013"/>
            <a:ext cx="992187" cy="369887"/>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effectLst>
                  <a:outerShdw blurRad="38100" dist="38100" dir="2700000" algn="tl">
                    <a:srgbClr val="000000"/>
                  </a:outerShdw>
                </a:effectLst>
              </a:rPr>
              <a:t>Gravina</a:t>
            </a:r>
          </a:p>
        </p:txBody>
      </p:sp>
      <p:pic>
        <p:nvPicPr>
          <p:cNvPr id="8" name="Picture 2" descr="Figure 2.jpg">
            <a:extLst>
              <a:ext uri="{FF2B5EF4-FFF2-40B4-BE49-F238E27FC236}">
                <a16:creationId xmlns:a16="http://schemas.microsoft.com/office/drawing/2014/main" id="{FA428844-A69D-854E-A4A6-F33B4CF0416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45200" y="1192213"/>
            <a:ext cx="3098800" cy="473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ECCEF6E-26E7-9848-8FE4-AF67D731B4F2}"/>
              </a:ext>
            </a:extLst>
          </p:cNvPr>
          <p:cNvSpPr txBox="1">
            <a:spLocks noChangeArrowheads="1"/>
          </p:cNvSpPr>
          <p:nvPr/>
        </p:nvSpPr>
        <p:spPr bwMode="auto">
          <a:xfrm>
            <a:off x="0" y="5240338"/>
            <a:ext cx="9144000" cy="1600200"/>
          </a:xfrm>
          <a:prstGeom prst="rect">
            <a:avLst/>
          </a:prstGeom>
          <a:solidFill>
            <a:schemeClr val="bg1">
              <a:lumMod val="95000"/>
              <a:alpha val="66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Most of the Basilicata and Puglia region is part of the Bradanic Foredeep, </a:t>
            </a:r>
          </a:p>
          <a:p>
            <a:pPr eaLnBrk="1" hangingPunct="1"/>
            <a:r>
              <a:rPr lang="en-US" sz="1400" dirty="0"/>
              <a:t>an area that was a shallow sea until the end of the Pliocene. The geology </a:t>
            </a:r>
          </a:p>
          <a:p>
            <a:pPr eaLnBrk="1" hangingPunct="1"/>
            <a:r>
              <a:rPr lang="en-US" sz="1400" dirty="0"/>
              <a:t>in the area is comprised of Pliocene marine marls overlain by lower </a:t>
            </a:r>
          </a:p>
          <a:p>
            <a:pPr eaLnBrk="1" hangingPunct="1"/>
            <a:r>
              <a:rPr lang="en-US" sz="1400" dirty="0"/>
              <a:t>Pleistocene weakly cemented coastal sands and conglomerates. The  whole region has been uplifted on the northwest by 300 to 500 m, and plunges beneath the Gulf of Taranto at Metaponto Our study area lies on what was the boundary between Italic and Messapian language speakers and Magna Graecia 2,000 years ago. Later it was the boundary between the Byzantine and Lombardi controlled areas, and later ruled by the Normans. </a:t>
            </a:r>
          </a:p>
        </p:txBody>
      </p:sp>
    </p:spTree>
    <p:extLst>
      <p:ext uri="{BB962C8B-B14F-4D97-AF65-F5344CB8AC3E}">
        <p14:creationId xmlns:p14="http://schemas.microsoft.com/office/powerpoint/2010/main" val="3228174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0C174D-7610-E847-A403-87B0950703F9}"/>
              </a:ext>
            </a:extLst>
          </p:cNvPr>
          <p:cNvSpPr>
            <a:spLocks noGrp="1"/>
          </p:cNvSpPr>
          <p:nvPr>
            <p:ph type="title"/>
          </p:nvPr>
        </p:nvSpPr>
        <p:spPr>
          <a:xfrm>
            <a:off x="4457700" y="42863"/>
            <a:ext cx="4686299" cy="360362"/>
          </a:xfrm>
        </p:spPr>
        <p:txBody>
          <a:bodyPr>
            <a:noAutofit/>
          </a:bodyPr>
          <a:lstStyle/>
          <a:p>
            <a:r>
              <a:rPr lang="en-US" sz="1600" dirty="0">
                <a:solidFill>
                  <a:srgbClr val="FF0000"/>
                </a:solidFill>
                <a:effectLst>
                  <a:outerShdw blurRad="38100" dist="38100" dir="2700000" algn="tl">
                    <a:srgbClr val="000000"/>
                  </a:outerShdw>
                </a:effectLst>
                <a:latin typeface="Calibri" charset="0"/>
                <a:ea typeface="ＭＳ Ｐゴシック" charset="0"/>
                <a:cs typeface="ＭＳ Ｐゴシック" charset="0"/>
              </a:rPr>
              <a:t>Erosion Models: Langbein &amp; Schumm versus Wilson</a:t>
            </a:r>
          </a:p>
        </p:txBody>
      </p:sp>
      <p:pic>
        <p:nvPicPr>
          <p:cNvPr id="5" name="Picture 3" descr="Schumm's curve July 30 2016.jpg">
            <a:extLst>
              <a:ext uri="{FF2B5EF4-FFF2-40B4-BE49-F238E27FC236}">
                <a16:creationId xmlns:a16="http://schemas.microsoft.com/office/drawing/2014/main" id="{C9D706F3-6FC5-8D4D-86FE-CEEDA504895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10100" y="444500"/>
            <a:ext cx="4508500" cy="636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 descr="schumm's curve_Page_03.jpg">
            <a:extLst>
              <a:ext uri="{FF2B5EF4-FFF2-40B4-BE49-F238E27FC236}">
                <a16:creationId xmlns:a16="http://schemas.microsoft.com/office/drawing/2014/main" id="{E526F19F-DFB1-B24C-94DD-BC26298E6CD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868" y="132279"/>
            <a:ext cx="4371832" cy="4150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76E598F-CE03-B64F-9353-710C4A54C8D9}"/>
              </a:ext>
            </a:extLst>
          </p:cNvPr>
          <p:cNvSpPr txBox="1"/>
          <p:nvPr/>
        </p:nvSpPr>
        <p:spPr>
          <a:xfrm>
            <a:off x="0" y="4314210"/>
            <a:ext cx="4610100" cy="249299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chemeClr val="bg1"/>
                </a:solidFill>
                <a:effectLst>
                  <a:outerShdw blurRad="38100" dist="38100" dir="2700000" algn="tl">
                    <a:srgbClr val="000000"/>
                  </a:outerShdw>
                </a:effectLst>
              </a:rPr>
              <a:t>Some have suggested that the Langbein and Schumm Model has limited spatial application. Lee Wilson proposed another model for a stream in the American Southwest (above </a:t>
            </a:r>
            <a:r>
              <a:rPr lang="ja-JP" altLang="en-US" sz="1200" dirty="0">
                <a:solidFill>
                  <a:schemeClr val="bg1"/>
                </a:solidFill>
                <a:effectLst>
                  <a:outerShdw blurRad="38100" dist="38100" dir="2700000" algn="tl">
                    <a:srgbClr val="000000"/>
                  </a:outerShdw>
                </a:effectLst>
              </a:rPr>
              <a:t>“</a:t>
            </a:r>
            <a:r>
              <a:rPr lang="en-US" sz="1200" dirty="0">
                <a:solidFill>
                  <a:schemeClr val="bg1"/>
                </a:solidFill>
                <a:effectLst>
                  <a:outerShdw blurRad="38100" dist="38100" dir="2700000" algn="tl">
                    <a:srgbClr val="000000"/>
                  </a:outerShdw>
                </a:effectLst>
              </a:rPr>
              <a:t>B</a:t>
            </a:r>
            <a:r>
              <a:rPr lang="ja-JP" altLang="en-US" sz="1200" dirty="0">
                <a:solidFill>
                  <a:schemeClr val="bg1"/>
                </a:solidFill>
                <a:effectLst>
                  <a:outerShdw blurRad="38100" dist="38100" dir="2700000" algn="tl">
                    <a:srgbClr val="000000"/>
                  </a:outerShdw>
                </a:effectLst>
              </a:rPr>
              <a:t>”</a:t>
            </a:r>
            <a:r>
              <a:rPr lang="en-US" sz="1200" dirty="0">
                <a:solidFill>
                  <a:schemeClr val="bg1"/>
                </a:solidFill>
                <a:effectLst>
                  <a:outerShdw blurRad="38100" dist="38100" dir="2700000" algn="tl">
                    <a:srgbClr val="000000"/>
                  </a:outerShdw>
                </a:effectLst>
              </a:rPr>
              <a:t>). Higher precipitation values occur in this model, and land use probably has had a significant impact upon erosion as well. Wilson</a:t>
            </a:r>
            <a:r>
              <a:rPr lang="ja-JP" altLang="en-US" sz="1200" dirty="0">
                <a:solidFill>
                  <a:schemeClr val="bg1"/>
                </a:solidFill>
                <a:effectLst>
                  <a:outerShdw blurRad="38100" dist="38100" dir="2700000" algn="tl">
                    <a:srgbClr val="000000"/>
                  </a:outerShdw>
                </a:effectLst>
              </a:rPr>
              <a:t>’</a:t>
            </a:r>
            <a:r>
              <a:rPr lang="en-US" sz="1200" dirty="0">
                <a:solidFill>
                  <a:schemeClr val="bg1"/>
                </a:solidFill>
                <a:effectLst>
                  <a:outerShdw blurRad="38100" dist="38100" dir="2700000" algn="tl">
                    <a:srgbClr val="000000"/>
                  </a:outerShdw>
                </a:effectLst>
              </a:rPr>
              <a:t>s model does provide clues regarding how the Langbein &amp; Schumm model can be adjusted as vegetation cover is decreased by forest clearance and land use, but without any decrease in precipitation. The erosion curve will be displaced to the right and upward. This means that under human impact erosion rates can increase without a change in precipitation, because the protective vegetation is removed. My model for Italy is on the right.</a:t>
            </a:r>
          </a:p>
        </p:txBody>
      </p:sp>
    </p:spTree>
    <p:extLst>
      <p:ext uri="{BB962C8B-B14F-4D97-AF65-F5344CB8AC3E}">
        <p14:creationId xmlns:p14="http://schemas.microsoft.com/office/powerpoint/2010/main" val="4293143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2B751D-4054-B343-86BA-6E29486A145F}"/>
              </a:ext>
            </a:extLst>
          </p:cNvPr>
          <p:cNvSpPr>
            <a:spLocks noGrp="1"/>
          </p:cNvSpPr>
          <p:nvPr>
            <p:ph type="title"/>
          </p:nvPr>
        </p:nvSpPr>
        <p:spPr>
          <a:xfrm>
            <a:off x="457200" y="30957"/>
            <a:ext cx="8229600" cy="487362"/>
          </a:xfrm>
        </p:spPr>
        <p:txBody>
          <a:bodyPr>
            <a:noAutofit/>
          </a:bodyPr>
          <a:lstStyle/>
          <a:p>
            <a:pPr algn="ctr"/>
            <a:r>
              <a:rPr lang="en-US" sz="2800" b="1" dirty="0">
                <a:solidFill>
                  <a:srgbClr val="FFFF00"/>
                </a:solidFill>
                <a:effectLst>
                  <a:outerShdw blurRad="50800" dist="38100" dir="2700000" algn="tl" rotWithShape="0">
                    <a:srgbClr val="000000">
                      <a:alpha val="43000"/>
                    </a:srgbClr>
                  </a:outerShdw>
                </a:effectLst>
              </a:rPr>
              <a:t>The Bryson MCM Climate Model</a:t>
            </a:r>
          </a:p>
        </p:txBody>
      </p:sp>
      <p:sp>
        <p:nvSpPr>
          <p:cNvPr id="5" name="Content Placeholder 2">
            <a:extLst>
              <a:ext uri="{FF2B5EF4-FFF2-40B4-BE49-F238E27FC236}">
                <a16:creationId xmlns:a16="http://schemas.microsoft.com/office/drawing/2014/main" id="{D045DE1E-011B-5248-8F0A-CC29383F1531}"/>
              </a:ext>
            </a:extLst>
          </p:cNvPr>
          <p:cNvSpPr>
            <a:spLocks noGrp="1"/>
          </p:cNvSpPr>
          <p:nvPr>
            <p:ph idx="1"/>
          </p:nvPr>
        </p:nvSpPr>
        <p:spPr>
          <a:xfrm>
            <a:off x="0" y="518319"/>
            <a:ext cx="9144000" cy="6156801"/>
          </a:xfrm>
        </p:spPr>
        <p:txBody>
          <a:bodyPr>
            <a:noAutofit/>
          </a:bodyPr>
          <a:lstStyle/>
          <a:p>
            <a:r>
              <a:rPr lang="en-US" sz="1400" dirty="0">
                <a:solidFill>
                  <a:schemeClr val="bg1"/>
                </a:solidFill>
                <a:effectLst>
                  <a:outerShdw blurRad="50800" dist="38100" dir="2700000" algn="tl" rotWithShape="0">
                    <a:srgbClr val="000000">
                      <a:alpha val="43000"/>
                    </a:srgbClr>
                  </a:outerShdw>
                </a:effectLst>
              </a:rPr>
              <a:t>Macrophysical Climate Modeling (MCM), was developed in the mid-1990s by Reid and Robert  Bryson to produce results at a spatial and temporal scale useful to social, natural, and earth sciences. The MCM takes a top-down approach to model building.</a:t>
            </a:r>
          </a:p>
          <a:p>
            <a:r>
              <a:rPr lang="en-US" sz="1400" dirty="0">
                <a:solidFill>
                  <a:schemeClr val="bg1"/>
                </a:solidFill>
                <a:effectLst>
                  <a:outerShdw blurRad="50800" dist="38100" dir="2700000" algn="tl" rotWithShape="0">
                    <a:srgbClr val="000000">
                      <a:alpha val="43000"/>
                    </a:srgbClr>
                  </a:outerShdw>
                </a:effectLst>
              </a:rPr>
              <a:t>The MCM is a heat-budget model predicated on orbital forcing, variations in atmospheric transparency, and the principles of synoptic climatology. The locations of the centers of action are derived from the temperature gradient of the hemisphere, which is derived from the incoming and effective solar radiation. Thus, the initial steps of the construction of the model focus on the determination of the incoming radiation from the sun (at the top of the atmosphere) and how much of that radiation reaches the surface of the earth (the effective radiation).</a:t>
            </a:r>
          </a:p>
          <a:p>
            <a:r>
              <a:rPr lang="en-US" sz="1400" dirty="0">
                <a:solidFill>
                  <a:schemeClr val="bg1"/>
                </a:solidFill>
                <a:effectLst>
                  <a:outerShdw blurRad="50800" dist="38100" dir="2700000" algn="tl" rotWithShape="0">
                    <a:srgbClr val="000000">
                      <a:alpha val="43000"/>
                    </a:srgbClr>
                  </a:outerShdw>
                </a:effectLst>
              </a:rPr>
              <a:t>Calculation of the locations of the centers of action requires the horizontal (</a:t>
            </a:r>
            <a:r>
              <a:rPr lang="en-US" sz="1400" dirty="0" err="1">
                <a:solidFill>
                  <a:schemeClr val="bg1"/>
                </a:solidFill>
                <a:effectLst>
                  <a:outerShdw blurRad="50800" dist="38100" dir="2700000" algn="tl" rotWithShape="0">
                    <a:srgbClr val="000000">
                      <a:alpha val="43000"/>
                    </a:srgbClr>
                  </a:outerShdw>
                </a:effectLst>
              </a:rPr>
              <a:t>meridional</a:t>
            </a:r>
            <a:r>
              <a:rPr lang="en-US" sz="1400" dirty="0">
                <a:solidFill>
                  <a:schemeClr val="bg1"/>
                </a:solidFill>
                <a:effectLst>
                  <a:outerShdw blurRad="50800" dist="38100" dir="2700000" algn="tl" rotWithShape="0">
                    <a:srgbClr val="000000">
                      <a:alpha val="43000"/>
                    </a:srgbClr>
                  </a:outerShdw>
                </a:effectLst>
              </a:rPr>
              <a:t>) and vertical (lapse rate) temperature gradients, that is, the difference in temperatures from the pole to the equator (the horizontal and vertical components). The horizontal temperature gradient can be derived from the modern atmospheric thickness gradient and the modern monthly hemispheric temperatures, while the vertical temperature gradient, a function of the season, is determined using the modern values (Bryson 1992). The locations of the centers of action (the highs and the jet stream) are then calculated using the equations of </a:t>
            </a:r>
            <a:r>
              <a:rPr lang="en-US" sz="1400" dirty="0" err="1">
                <a:solidFill>
                  <a:schemeClr val="bg1"/>
                </a:solidFill>
                <a:effectLst>
                  <a:outerShdw blurRad="50800" dist="38100" dir="2700000" algn="tl" rotWithShape="0">
                    <a:srgbClr val="000000">
                      <a:alpha val="43000"/>
                    </a:srgbClr>
                  </a:outerShdw>
                </a:effectLst>
              </a:rPr>
              <a:t>Smagorinsky</a:t>
            </a:r>
            <a:r>
              <a:rPr lang="en-US" sz="1400" dirty="0">
                <a:solidFill>
                  <a:schemeClr val="bg1"/>
                </a:solidFill>
                <a:effectLst>
                  <a:outerShdw blurRad="50800" dist="38100" dir="2700000" algn="tl" rotWithShape="0">
                    <a:srgbClr val="000000">
                      <a:alpha val="43000"/>
                    </a:srgbClr>
                  </a:outerShdw>
                </a:effectLst>
              </a:rPr>
              <a:t> (1963) as applied by </a:t>
            </a:r>
            <a:r>
              <a:rPr lang="en-US" sz="1400" dirty="0" err="1">
                <a:solidFill>
                  <a:schemeClr val="bg1"/>
                </a:solidFill>
                <a:effectLst>
                  <a:outerShdw blurRad="50800" dist="38100" dir="2700000" algn="tl" rotWithShape="0">
                    <a:srgbClr val="000000">
                      <a:alpha val="43000"/>
                    </a:srgbClr>
                  </a:outerShdw>
                </a:effectLst>
              </a:rPr>
              <a:t>Flohn</a:t>
            </a:r>
            <a:r>
              <a:rPr lang="en-US" sz="1400" dirty="0">
                <a:solidFill>
                  <a:schemeClr val="bg1"/>
                </a:solidFill>
                <a:effectLst>
                  <a:outerShdw blurRad="50800" dist="38100" dir="2700000" algn="tl" rotWithShape="0">
                    <a:srgbClr val="000000">
                      <a:alpha val="43000"/>
                    </a:srgbClr>
                  </a:outerShdw>
                </a:effectLst>
              </a:rPr>
              <a:t> (1965) and verified by Bryson (1992). The location of the ITC is calculated directly from the latitude of the subtropical highs (Bryson 1973, 1993). The modeled locations for the past 40,000 years are then saved separately as the modules.</a:t>
            </a:r>
          </a:p>
          <a:p>
            <a:r>
              <a:rPr lang="en-US" sz="1400" dirty="0">
                <a:solidFill>
                  <a:schemeClr val="bg1"/>
                </a:solidFill>
                <a:effectLst>
                  <a:outerShdw blurRad="50800" dist="38100" dir="2700000" algn="tl" rotWithShape="0">
                    <a:srgbClr val="000000">
                      <a:alpha val="43000"/>
                    </a:srgbClr>
                  </a:outerShdw>
                </a:effectLst>
              </a:rPr>
              <a:t>Bryson, R.A. </a:t>
            </a:r>
          </a:p>
          <a:p>
            <a:r>
              <a:rPr lang="en-US" sz="1400" dirty="0">
                <a:solidFill>
                  <a:schemeClr val="bg1"/>
                </a:solidFill>
                <a:effectLst>
                  <a:outerShdw blurRad="50800" dist="38100" dir="2700000" algn="tl" rotWithShape="0">
                    <a:srgbClr val="000000">
                      <a:alpha val="43000"/>
                    </a:srgbClr>
                  </a:outerShdw>
                </a:effectLst>
              </a:rPr>
              <a:t>1973. Drought in </a:t>
            </a:r>
            <a:r>
              <a:rPr lang="en-US" sz="1400" dirty="0" err="1">
                <a:solidFill>
                  <a:schemeClr val="bg1"/>
                </a:solidFill>
                <a:effectLst>
                  <a:outerShdw blurRad="50800" dist="38100" dir="2700000" algn="tl" rotWithShape="0">
                    <a:srgbClr val="000000">
                      <a:alpha val="43000"/>
                    </a:srgbClr>
                  </a:outerShdw>
                </a:effectLst>
              </a:rPr>
              <a:t>Sahelia</a:t>
            </a:r>
            <a:r>
              <a:rPr lang="en-US" sz="1400" dirty="0">
                <a:solidFill>
                  <a:schemeClr val="bg1"/>
                </a:solidFill>
                <a:effectLst>
                  <a:outerShdw blurRad="50800" dist="38100" dir="2700000" algn="tl" rotWithShape="0">
                    <a:srgbClr val="000000">
                      <a:alpha val="43000"/>
                    </a:srgbClr>
                  </a:outerShdw>
                </a:effectLst>
              </a:rPr>
              <a:t>, Who or What is to Blame? Ecologist 3(10):366-371.</a:t>
            </a:r>
          </a:p>
          <a:p>
            <a:r>
              <a:rPr lang="en-US" sz="1400" dirty="0">
                <a:solidFill>
                  <a:schemeClr val="bg1"/>
                </a:solidFill>
                <a:effectLst>
                  <a:outerShdw blurRad="50800" dist="38100" dir="2700000" algn="tl" rotWithShape="0">
                    <a:srgbClr val="000000">
                      <a:alpha val="43000"/>
                    </a:srgbClr>
                  </a:outerShdw>
                </a:effectLst>
              </a:rPr>
              <a:t>1992. A Macrophysical Model of the Holocene </a:t>
            </a:r>
            <a:r>
              <a:rPr lang="en-US" sz="1400" dirty="0" err="1">
                <a:solidFill>
                  <a:schemeClr val="bg1"/>
                </a:solidFill>
                <a:effectLst>
                  <a:outerShdw blurRad="50800" dist="38100" dir="2700000" algn="tl" rotWithShape="0">
                    <a:srgbClr val="000000">
                      <a:alpha val="43000"/>
                    </a:srgbClr>
                  </a:outerShdw>
                </a:effectLst>
              </a:rPr>
              <a:t>Intertropical</a:t>
            </a:r>
            <a:r>
              <a:rPr lang="en-US" sz="1400" dirty="0">
                <a:solidFill>
                  <a:schemeClr val="bg1"/>
                </a:solidFill>
                <a:effectLst>
                  <a:outerShdw blurRad="50800" dist="38100" dir="2700000" algn="tl" rotWithShape="0">
                    <a:srgbClr val="000000">
                      <a:alpha val="43000"/>
                    </a:srgbClr>
                  </a:outerShdw>
                </a:effectLst>
              </a:rPr>
              <a:t> Convergence and Jetstream Positions and Rainfall for the Saharan Region. Meteorology and Atmospheric Physics 47:247-258.</a:t>
            </a:r>
          </a:p>
          <a:p>
            <a:r>
              <a:rPr lang="en-US" sz="1400" dirty="0">
                <a:solidFill>
                  <a:schemeClr val="bg1"/>
                </a:solidFill>
                <a:effectLst>
                  <a:outerShdw blurRad="50800" dist="38100" dir="2700000" algn="tl" rotWithShape="0">
                    <a:srgbClr val="000000">
                      <a:alpha val="43000"/>
                    </a:srgbClr>
                  </a:outerShdw>
                </a:effectLst>
              </a:rPr>
              <a:t>1993 Simulating Past and Forecasting Future Climates. Environmental Conservation 20(4):339-346.</a:t>
            </a:r>
          </a:p>
          <a:p>
            <a:r>
              <a:rPr lang="en-US" sz="1400" dirty="0">
                <a:solidFill>
                  <a:schemeClr val="bg1"/>
                </a:solidFill>
                <a:effectLst>
                  <a:outerShdw blurRad="50800" dist="38100" dir="2700000" algn="tl" rotWithShape="0">
                    <a:srgbClr val="000000">
                      <a:alpha val="43000"/>
                    </a:srgbClr>
                  </a:outerShdw>
                </a:effectLst>
              </a:rPr>
              <a:t>Bryson, R. A. and R. U. Bryson. 1997. High Resolution Simulations of Regional Holocene Climate: North Africa and the Near East. In Third </a:t>
            </a:r>
            <a:r>
              <a:rPr lang="en-US" sz="1400" dirty="0" err="1">
                <a:solidFill>
                  <a:schemeClr val="bg1"/>
                </a:solidFill>
                <a:effectLst>
                  <a:outerShdw blurRad="50800" dist="38100" dir="2700000" algn="tl" rotWithShape="0">
                    <a:srgbClr val="000000">
                      <a:alpha val="43000"/>
                    </a:srgbClr>
                  </a:outerShdw>
                </a:effectLst>
              </a:rPr>
              <a:t>Millenium</a:t>
            </a:r>
            <a:r>
              <a:rPr lang="en-US" sz="1400" dirty="0">
                <a:solidFill>
                  <a:schemeClr val="bg1"/>
                </a:solidFill>
                <a:effectLst>
                  <a:outerShdw blurRad="50800" dist="38100" dir="2700000" algn="tl" rotWithShape="0">
                    <a:srgbClr val="000000">
                      <a:alpha val="43000"/>
                    </a:srgbClr>
                  </a:outerShdw>
                </a:effectLst>
              </a:rPr>
              <a:t> BC Climate Change and Old World Collapse, edited by H. N. </a:t>
            </a:r>
            <a:r>
              <a:rPr lang="en-US" sz="1400" dirty="0" err="1">
                <a:solidFill>
                  <a:schemeClr val="bg1"/>
                </a:solidFill>
                <a:effectLst>
                  <a:outerShdw blurRad="50800" dist="38100" dir="2700000" algn="tl" rotWithShape="0">
                    <a:srgbClr val="000000">
                      <a:alpha val="43000"/>
                    </a:srgbClr>
                  </a:outerShdw>
                </a:effectLst>
              </a:rPr>
              <a:t>Dalfes</a:t>
            </a:r>
            <a:r>
              <a:rPr lang="en-US" sz="1400" dirty="0">
                <a:solidFill>
                  <a:schemeClr val="bg1"/>
                </a:solidFill>
                <a:effectLst>
                  <a:outerShdw blurRad="50800" dist="38100" dir="2700000" algn="tl" rotWithShape="0">
                    <a:srgbClr val="000000">
                      <a:alpha val="43000"/>
                    </a:srgbClr>
                  </a:outerShdw>
                </a:effectLst>
              </a:rPr>
              <a:t>, G. </a:t>
            </a:r>
            <a:r>
              <a:rPr lang="en-US" sz="1400" dirty="0" err="1">
                <a:solidFill>
                  <a:schemeClr val="bg1"/>
                </a:solidFill>
                <a:effectLst>
                  <a:outerShdw blurRad="50800" dist="38100" dir="2700000" algn="tl" rotWithShape="0">
                    <a:srgbClr val="000000">
                      <a:alpha val="43000"/>
                    </a:srgbClr>
                  </a:outerShdw>
                </a:effectLst>
              </a:rPr>
              <a:t>Kukla</a:t>
            </a:r>
            <a:r>
              <a:rPr lang="en-US" sz="1400" dirty="0">
                <a:solidFill>
                  <a:schemeClr val="bg1"/>
                </a:solidFill>
                <a:effectLst>
                  <a:outerShdw blurRad="50800" dist="38100" dir="2700000" algn="tl" rotWithShape="0">
                    <a:srgbClr val="000000">
                      <a:alpha val="43000"/>
                    </a:srgbClr>
                  </a:outerShdw>
                </a:effectLst>
              </a:rPr>
              <a:t> and H. Weiss, pp. 565-593. vol. I 49. NATO ASI Series, Berlin.</a:t>
            </a:r>
          </a:p>
          <a:p>
            <a:r>
              <a:rPr lang="en-US" sz="1400" dirty="0" err="1">
                <a:solidFill>
                  <a:schemeClr val="bg1"/>
                </a:solidFill>
                <a:effectLst>
                  <a:outerShdw blurRad="50800" dist="38100" dir="2700000" algn="tl" rotWithShape="0">
                    <a:srgbClr val="000000">
                      <a:alpha val="43000"/>
                    </a:srgbClr>
                  </a:outerShdw>
                </a:effectLst>
              </a:rPr>
              <a:t>Flohn</a:t>
            </a:r>
            <a:r>
              <a:rPr lang="en-US" sz="1400" dirty="0">
                <a:solidFill>
                  <a:schemeClr val="bg1"/>
                </a:solidFill>
                <a:effectLst>
                  <a:outerShdw blurRad="50800" dist="38100" dir="2700000" algn="tl" rotWithShape="0">
                    <a:srgbClr val="000000">
                      <a:alpha val="43000"/>
                    </a:srgbClr>
                  </a:outerShdw>
                </a:effectLst>
              </a:rPr>
              <a:t>, H. 1965. </a:t>
            </a:r>
            <a:r>
              <a:rPr lang="en-US" sz="1400" dirty="0" err="1">
                <a:solidFill>
                  <a:schemeClr val="bg1"/>
                </a:solidFill>
                <a:effectLst>
                  <a:outerShdw blurRad="50800" dist="38100" dir="2700000" algn="tl" rotWithShape="0">
                    <a:srgbClr val="000000">
                      <a:alpha val="43000"/>
                    </a:srgbClr>
                  </a:outerShdw>
                </a:effectLst>
              </a:rPr>
              <a:t>Probleme</a:t>
            </a:r>
            <a:r>
              <a:rPr lang="en-US" sz="1400" dirty="0">
                <a:solidFill>
                  <a:schemeClr val="bg1"/>
                </a:solidFill>
                <a:effectLst>
                  <a:outerShdw blurRad="50800" dist="38100" dir="2700000" algn="tl" rotWithShape="0">
                    <a:srgbClr val="000000">
                      <a:alpha val="43000"/>
                    </a:srgbClr>
                  </a:outerShdw>
                </a:effectLst>
              </a:rPr>
              <a:t> der </a:t>
            </a:r>
            <a:r>
              <a:rPr lang="en-US" sz="1400" dirty="0" err="1">
                <a:solidFill>
                  <a:schemeClr val="bg1"/>
                </a:solidFill>
                <a:effectLst>
                  <a:outerShdw blurRad="50800" dist="38100" dir="2700000" algn="tl" rotWithShape="0">
                    <a:srgbClr val="000000">
                      <a:alpha val="43000"/>
                    </a:srgbClr>
                  </a:outerShdw>
                </a:effectLst>
              </a:rPr>
              <a:t>theoretischen</a:t>
            </a:r>
            <a:r>
              <a:rPr lang="en-US" sz="1400" dirty="0">
                <a:solidFill>
                  <a:schemeClr val="bg1"/>
                </a:solidFill>
                <a:effectLst>
                  <a:outerShdw blurRad="50800" dist="38100" dir="2700000" algn="tl" rotWithShape="0">
                    <a:srgbClr val="000000">
                      <a:alpha val="43000"/>
                    </a:srgbClr>
                  </a:outerShdw>
                </a:effectLst>
              </a:rPr>
              <a:t> </a:t>
            </a:r>
            <a:r>
              <a:rPr lang="en-US" sz="1400" dirty="0" err="1">
                <a:solidFill>
                  <a:schemeClr val="bg1"/>
                </a:solidFill>
                <a:effectLst>
                  <a:outerShdw blurRad="50800" dist="38100" dir="2700000" algn="tl" rotWithShape="0">
                    <a:srgbClr val="000000">
                      <a:alpha val="43000"/>
                    </a:srgbClr>
                  </a:outerShdw>
                </a:effectLst>
              </a:rPr>
              <a:t>Klimatologie</a:t>
            </a:r>
            <a:r>
              <a:rPr lang="en-US" sz="1400" dirty="0">
                <a:solidFill>
                  <a:schemeClr val="bg1"/>
                </a:solidFill>
                <a:effectLst>
                  <a:outerShdw blurRad="50800" dist="38100" dir="2700000" algn="tl" rotWithShape="0">
                    <a:srgbClr val="000000">
                      <a:alpha val="43000"/>
                    </a:srgbClr>
                  </a:outerShdw>
                </a:effectLst>
              </a:rPr>
              <a:t>. </a:t>
            </a:r>
            <a:r>
              <a:rPr lang="en-US" sz="1400" dirty="0" err="1">
                <a:solidFill>
                  <a:schemeClr val="bg1"/>
                </a:solidFill>
                <a:effectLst>
                  <a:outerShdw blurRad="50800" dist="38100" dir="2700000" algn="tl" rotWithShape="0">
                    <a:srgbClr val="000000">
                      <a:alpha val="43000"/>
                    </a:srgbClr>
                  </a:outerShdw>
                </a:effectLst>
              </a:rPr>
              <a:t>Naturwissen-schaftliche</a:t>
            </a:r>
            <a:r>
              <a:rPr lang="en-US" sz="1400" dirty="0">
                <a:solidFill>
                  <a:schemeClr val="bg1"/>
                </a:solidFill>
                <a:effectLst>
                  <a:outerShdw blurRad="50800" dist="38100" dir="2700000" algn="tl" rotWithShape="0">
                    <a:srgbClr val="000000">
                      <a:alpha val="43000"/>
                    </a:srgbClr>
                  </a:outerShdw>
                </a:effectLst>
              </a:rPr>
              <a:t> </a:t>
            </a:r>
            <a:r>
              <a:rPr lang="en-US" sz="1400" dirty="0" err="1">
                <a:solidFill>
                  <a:schemeClr val="bg1"/>
                </a:solidFill>
                <a:effectLst>
                  <a:outerShdw blurRad="50800" dist="38100" dir="2700000" algn="tl" rotWithShape="0">
                    <a:srgbClr val="000000">
                      <a:alpha val="43000"/>
                    </a:srgbClr>
                  </a:outerShdw>
                </a:effectLst>
              </a:rPr>
              <a:t>Rundschau</a:t>
            </a:r>
            <a:r>
              <a:rPr lang="en-US" sz="1400" dirty="0">
                <a:solidFill>
                  <a:schemeClr val="bg1"/>
                </a:solidFill>
                <a:effectLst>
                  <a:outerShdw blurRad="50800" dist="38100" dir="2700000" algn="tl" rotWithShape="0">
                    <a:srgbClr val="000000">
                      <a:alpha val="43000"/>
                    </a:srgbClr>
                  </a:outerShdw>
                </a:effectLst>
              </a:rPr>
              <a:t> 10:385-392.</a:t>
            </a:r>
          </a:p>
          <a:p>
            <a:r>
              <a:rPr lang="en-US" sz="1400" dirty="0" err="1">
                <a:solidFill>
                  <a:schemeClr val="bg1"/>
                </a:solidFill>
                <a:effectLst>
                  <a:outerShdw blurRad="50800" dist="38100" dir="2700000" algn="tl" rotWithShape="0">
                    <a:srgbClr val="000000">
                      <a:alpha val="43000"/>
                    </a:srgbClr>
                  </a:outerShdw>
                </a:effectLst>
              </a:rPr>
              <a:t>Smagorinsky</a:t>
            </a:r>
            <a:r>
              <a:rPr lang="en-US" sz="1400" dirty="0">
                <a:solidFill>
                  <a:schemeClr val="bg1"/>
                </a:solidFill>
                <a:effectLst>
                  <a:outerShdw blurRad="50800" dist="38100" dir="2700000" algn="tl" rotWithShape="0">
                    <a:srgbClr val="000000">
                      <a:alpha val="43000"/>
                    </a:srgbClr>
                  </a:outerShdw>
                </a:effectLst>
              </a:rPr>
              <a:t>, J. 1963. General Circulation Experiments with the Primitive Equations, I: The basic experiment. Monthly Weather Review 91:9-164.</a:t>
            </a:r>
          </a:p>
          <a:p>
            <a:endParaRPr lang="en-US" sz="1400" dirty="0">
              <a:solidFill>
                <a:schemeClr val="bg1"/>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958711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8C3FB8A-7BBA-6B4F-B13A-F998E6B81801}"/>
              </a:ext>
            </a:extLst>
          </p:cNvPr>
          <p:cNvSpPr>
            <a:spLocks noGrp="1"/>
          </p:cNvSpPr>
          <p:nvPr>
            <p:ph type="title"/>
          </p:nvPr>
        </p:nvSpPr>
        <p:spPr>
          <a:xfrm>
            <a:off x="0" y="20638"/>
            <a:ext cx="9144000" cy="500062"/>
          </a:xfrm>
          <a:ln>
            <a:miter lim="800000"/>
            <a:headEnd/>
            <a:tailEnd/>
          </a:ln>
          <a:extLst/>
        </p:spPr>
        <p:txBody>
          <a:bodyPr>
            <a:noAutofit/>
          </a:bodyPr>
          <a:lstStyle/>
          <a:p>
            <a:pPr algn="ctr">
              <a:defRPr/>
            </a:pPr>
            <a:r>
              <a:rPr lang="en-US" sz="3200" b="1" dirty="0">
                <a:ln w="12700">
                  <a:solidFill>
                    <a:schemeClr val="tx2">
                      <a:satMod val="155000"/>
                    </a:schemeClr>
                  </a:solidFill>
                  <a:prstDash val="solid"/>
                </a:ln>
                <a:solidFill>
                  <a:srgbClr val="FFFF00"/>
                </a:solidFill>
                <a:effectLst>
                  <a:outerShdw blurRad="50800" dist="38100" dir="2700000" algn="tl" rotWithShape="0">
                    <a:srgbClr val="000000">
                      <a:alpha val="43000"/>
                    </a:srgbClr>
                  </a:outerShdw>
                </a:effectLst>
              </a:rPr>
              <a:t>Correlation of Model with Alluvial History</a:t>
            </a:r>
            <a:endParaRPr lang="en-US" sz="3200" dirty="0">
              <a:solidFill>
                <a:srgbClr val="FFFF00"/>
              </a:solidFill>
              <a:effectLst>
                <a:outerShdw blurRad="50800" dist="38100" dir="2700000" algn="tl" rotWithShape="0">
                  <a:srgbClr val="000000">
                    <a:alpha val="43000"/>
                  </a:srgbClr>
                </a:outerShdw>
              </a:effectLst>
            </a:endParaRPr>
          </a:p>
        </p:txBody>
      </p:sp>
      <p:pic>
        <p:nvPicPr>
          <p:cNvPr id="12" name="Picture 3">
            <a:extLst>
              <a:ext uri="{FF2B5EF4-FFF2-40B4-BE49-F238E27FC236}">
                <a16:creationId xmlns:a16="http://schemas.microsoft.com/office/drawing/2014/main" id="{E3E0133F-509D-8F43-9703-B9D96796AE10}"/>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848"/>
                    </a14:imgEffect>
                    <a14:imgEffect>
                      <a14:saturation sat="283000"/>
                    </a14:imgEffect>
                    <a14:imgEffect>
                      <a14:brightnessContrast bright="11000" contrast="-20000"/>
                    </a14:imgEffect>
                  </a14:imgLayer>
                </a14:imgProps>
              </a:ext>
              <a:ext uri="{28A0092B-C50C-407E-A947-70E740481C1C}">
                <a14:useLocalDpi xmlns:a14="http://schemas.microsoft.com/office/drawing/2010/main"/>
              </a:ext>
            </a:extLst>
          </a:blip>
          <a:srcRect/>
          <a:stretch>
            <a:fillRect/>
          </a:stretch>
        </p:blipFill>
        <p:spPr bwMode="auto">
          <a:xfrm>
            <a:off x="2721530" y="481841"/>
            <a:ext cx="6417790" cy="5897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654B7951-B166-5C42-90F8-8C8186B732C1}"/>
              </a:ext>
            </a:extLst>
          </p:cNvPr>
          <p:cNvSpPr txBox="1"/>
          <p:nvPr/>
        </p:nvSpPr>
        <p:spPr>
          <a:xfrm>
            <a:off x="36254" y="859934"/>
            <a:ext cx="2680596" cy="4801314"/>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bg1"/>
                </a:solidFill>
                <a:effectLst>
                  <a:outerShdw blurRad="38100" dist="38100" dir="2700000" algn="tl">
                    <a:srgbClr val="000000"/>
                  </a:outerShdw>
                </a:effectLst>
              </a:rPr>
              <a:t>When the model of predicted erosion is compared with the sum of the record of calibrated ages B.P of erosion cycles in the Mezzogiorno (southern Italy) collected by </a:t>
            </a:r>
            <a:r>
              <a:rPr lang="en-US" sz="1800" dirty="0" err="1">
                <a:solidFill>
                  <a:schemeClr val="bg1"/>
                </a:solidFill>
                <a:effectLst>
                  <a:outerShdw blurRad="38100" dist="38100" dir="2700000" algn="tl">
                    <a:srgbClr val="000000"/>
                  </a:outerShdw>
                </a:effectLst>
              </a:rPr>
              <a:t>Piccarata</a:t>
            </a:r>
            <a:r>
              <a:rPr lang="en-US" sz="1800" dirty="0">
                <a:solidFill>
                  <a:schemeClr val="bg1"/>
                </a:solidFill>
                <a:effectLst>
                  <a:outerShdw blurRad="38100" dist="38100" dir="2700000" algn="tl">
                    <a:srgbClr val="000000"/>
                  </a:outerShdw>
                </a:effectLst>
              </a:rPr>
              <a:t> et al. (2011), the correspondence is clear. Events connected with yellow lines are climate based, whereas with blue lines are caused by intensified land use and not by climate change.</a:t>
            </a:r>
          </a:p>
        </p:txBody>
      </p:sp>
    </p:spTree>
    <p:extLst>
      <p:ext uri="{BB962C8B-B14F-4D97-AF65-F5344CB8AC3E}">
        <p14:creationId xmlns:p14="http://schemas.microsoft.com/office/powerpoint/2010/main" val="2657884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397A0C3-6075-2245-926D-2CF98B3FFD19}"/>
              </a:ext>
            </a:extLst>
          </p:cNvPr>
          <p:cNvSpPr>
            <a:spLocks noGrp="1"/>
          </p:cNvSpPr>
          <p:nvPr>
            <p:ph type="title"/>
          </p:nvPr>
        </p:nvSpPr>
        <p:spPr>
          <a:xfrm>
            <a:off x="0" y="0"/>
            <a:ext cx="9144000" cy="533400"/>
          </a:xfrm>
        </p:spPr>
        <p:txBody>
          <a:bodyPr>
            <a:normAutofit/>
          </a:bodyPr>
          <a:lstStyle/>
          <a:p>
            <a:pPr algn="ctr" eaLnBrk="1" hangingPunct="1"/>
            <a:r>
              <a:rPr lang="en-US" sz="2400">
                <a:solidFill>
                  <a:srgbClr val="FFFF00"/>
                </a:solidFill>
                <a:effectLst>
                  <a:outerShdw blurRad="38100" dist="38100" dir="2700000" algn="tl">
                    <a:srgbClr val="000000"/>
                  </a:outerShdw>
                </a:effectLst>
                <a:latin typeface="Calibri" charset="0"/>
                <a:ea typeface="ＭＳ Ｐゴシック" charset="0"/>
                <a:cs typeface="ＭＳ Ｐゴシック" charset="0"/>
              </a:rPr>
              <a:t>Bryson MCM Physical Climate Model: </a:t>
            </a:r>
            <a:r>
              <a:rPr lang="en-US" sz="2300">
                <a:solidFill>
                  <a:srgbClr val="FFFF00"/>
                </a:solidFill>
                <a:effectLst>
                  <a:outerShdw blurRad="38100" dist="38100" dir="2700000" algn="tl">
                    <a:srgbClr val="000000"/>
                  </a:outerShdw>
                </a:effectLst>
                <a:latin typeface="Calibri" charset="0"/>
                <a:ea typeface="ＭＳ Ｐゴシック" charset="0"/>
                <a:cs typeface="ＭＳ Ｐゴシック" charset="0"/>
              </a:rPr>
              <a:t>Role of Seasonal Precipitation</a:t>
            </a:r>
          </a:p>
        </p:txBody>
      </p:sp>
      <p:sp>
        <p:nvSpPr>
          <p:cNvPr id="6" name="TextBox 5">
            <a:extLst>
              <a:ext uri="{FF2B5EF4-FFF2-40B4-BE49-F238E27FC236}">
                <a16:creationId xmlns:a16="http://schemas.microsoft.com/office/drawing/2014/main" id="{E39CFB82-F135-9441-86AA-A98C4CA5D0A4}"/>
              </a:ext>
            </a:extLst>
          </p:cNvPr>
          <p:cNvSpPr txBox="1"/>
          <p:nvPr/>
        </p:nvSpPr>
        <p:spPr>
          <a:xfrm>
            <a:off x="3995936" y="5864225"/>
            <a:ext cx="5148064" cy="830997"/>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chemeClr val="bg1"/>
                </a:solidFill>
                <a:effectLst>
                  <a:outerShdw blurRad="38100" dist="38100" dir="2700000" algn="tl">
                    <a:srgbClr val="000000"/>
                  </a:outerShdw>
                </a:effectLst>
              </a:rPr>
              <a:t>MCM modeled seasonal precipitation for the last 12,500 years. Fall and Winter precipitation have not varied as much as Spring and Summer precipitation. </a:t>
            </a:r>
          </a:p>
        </p:txBody>
      </p:sp>
      <p:pic>
        <p:nvPicPr>
          <p:cNvPr id="3" name="Picture 2">
            <a:extLst>
              <a:ext uri="{FF2B5EF4-FFF2-40B4-BE49-F238E27FC236}">
                <a16:creationId xmlns:a16="http://schemas.microsoft.com/office/drawing/2014/main" id="{E780BCA8-6930-3E4D-8441-1708B91129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33400"/>
            <a:ext cx="9144000" cy="5319926"/>
          </a:xfrm>
          <a:prstGeom prst="rect">
            <a:avLst/>
          </a:prstGeom>
        </p:spPr>
      </p:pic>
    </p:spTree>
    <p:extLst>
      <p:ext uri="{BB962C8B-B14F-4D97-AF65-F5344CB8AC3E}">
        <p14:creationId xmlns:p14="http://schemas.microsoft.com/office/powerpoint/2010/main" val="4025113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4A1266-0707-984D-9640-F95DADF03A97}"/>
              </a:ext>
            </a:extLst>
          </p:cNvPr>
          <p:cNvSpPr>
            <a:spLocks noGrp="1"/>
          </p:cNvSpPr>
          <p:nvPr>
            <p:ph type="title"/>
          </p:nvPr>
        </p:nvSpPr>
        <p:spPr>
          <a:xfrm>
            <a:off x="4271963" y="0"/>
            <a:ext cx="4872037" cy="931863"/>
          </a:xfrm>
        </p:spPr>
        <p:txBody>
          <a:bodyPr>
            <a:normAutofit fontScale="90000"/>
          </a:bodyPr>
          <a:lstStyle/>
          <a:p>
            <a:pPr algn="ctr"/>
            <a:r>
              <a:rPr lang="en-US" sz="3200" dirty="0">
                <a:solidFill>
                  <a:srgbClr val="FFFF00"/>
                </a:solidFill>
                <a:effectLst>
                  <a:outerShdw blurRad="38100" dist="38100" dir="2700000" algn="tl">
                    <a:srgbClr val="000000"/>
                  </a:outerShdw>
                </a:effectLst>
                <a:latin typeface="Calibri" charset="0"/>
                <a:ea typeface="ＭＳ Ｐゴシック" charset="0"/>
                <a:cs typeface="ＭＳ Ｐゴシック" charset="0"/>
              </a:rPr>
              <a:t>Evidence of Increasing </a:t>
            </a:r>
            <a:br>
              <a:rPr lang="en-US" sz="3200" dirty="0">
                <a:solidFill>
                  <a:srgbClr val="FFFF00"/>
                </a:solidFill>
                <a:effectLst>
                  <a:outerShdw blurRad="38100" dist="38100" dir="2700000" algn="tl">
                    <a:srgbClr val="000000"/>
                  </a:outerShdw>
                </a:effectLst>
                <a:latin typeface="Calibri" charset="0"/>
                <a:ea typeface="ＭＳ Ｐゴシック" charset="0"/>
                <a:cs typeface="ＭＳ Ｐゴシック" charset="0"/>
              </a:rPr>
            </a:br>
            <a:r>
              <a:rPr lang="en-US" sz="3200" dirty="0">
                <a:solidFill>
                  <a:srgbClr val="FFFF00"/>
                </a:solidFill>
                <a:effectLst>
                  <a:outerShdw blurRad="38100" dist="38100" dir="2700000" algn="tl">
                    <a:srgbClr val="000000"/>
                  </a:outerShdw>
                </a:effectLst>
                <a:latin typeface="Calibri" charset="0"/>
                <a:ea typeface="ＭＳ Ｐゴシック" charset="0"/>
                <a:cs typeface="ＭＳ Ｐゴシック" charset="0"/>
              </a:rPr>
              <a:t>Human Impact</a:t>
            </a:r>
          </a:p>
        </p:txBody>
      </p:sp>
      <p:pic>
        <p:nvPicPr>
          <p:cNvPr id="5" name="Picture 4" descr="LGM 90D LH to MH &amp; LP Ratios.png">
            <a:extLst>
              <a:ext uri="{FF2B5EF4-FFF2-40B4-BE49-F238E27FC236}">
                <a16:creationId xmlns:a16="http://schemas.microsoft.com/office/drawing/2014/main" id="{99B30BF9-1BD8-3149-9E16-D0D597AA6AE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 y="134938"/>
            <a:ext cx="4284663" cy="222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Sum of Calibrated Dates on Erosion S Italy.jpg">
            <a:extLst>
              <a:ext uri="{FF2B5EF4-FFF2-40B4-BE49-F238E27FC236}">
                <a16:creationId xmlns:a16="http://schemas.microsoft.com/office/drawing/2014/main" id="{B4094F5B-B72D-7F49-B17F-64A4527DA7C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38" y="4752975"/>
            <a:ext cx="4254501" cy="198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descr="Mont 82 LH to LP &amp; MH Ratios.png">
            <a:extLst>
              <a:ext uri="{FF2B5EF4-FFF2-40B4-BE49-F238E27FC236}">
                <a16:creationId xmlns:a16="http://schemas.microsoft.com/office/drawing/2014/main" id="{DEBD8F29-4715-C34A-B02F-AD8DFD95B01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479675"/>
            <a:ext cx="4271963" cy="215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C4F0FD0-C73A-4249-9F1E-D99A347DCE18}"/>
              </a:ext>
            </a:extLst>
          </p:cNvPr>
          <p:cNvSpPr txBox="1"/>
          <p:nvPr/>
        </p:nvSpPr>
        <p:spPr>
          <a:xfrm>
            <a:off x="4264025" y="995363"/>
            <a:ext cx="4897438" cy="2970212"/>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a:solidFill>
                  <a:schemeClr val="bg1"/>
                </a:solidFill>
                <a:effectLst>
                  <a:outerShdw blurRad="38100" dist="38100" dir="2700000" algn="tl">
                    <a:srgbClr val="000000"/>
                  </a:outerShdw>
                </a:effectLst>
              </a:rPr>
              <a:t>Evidence of  increasing late Holocene impact of human populations in southern Basilicata is clear in both the pollen and alluvial records. The magnitude and duration of erosion episodes increases after 2,500 years ago, and the dominance of pollen types that include the pollen of domesticated and weed pollen increases as well. Both lines of evidence indicate the growing influence of people from the early Iron Age onward upon the landscape of the southern Basilicata region.</a:t>
            </a:r>
          </a:p>
        </p:txBody>
      </p:sp>
      <p:pic>
        <p:nvPicPr>
          <p:cNvPr id="9" name="Picture 10" descr="20140627_142045.jpg">
            <a:extLst>
              <a:ext uri="{FF2B5EF4-FFF2-40B4-BE49-F238E27FC236}">
                <a16:creationId xmlns:a16="http://schemas.microsoft.com/office/drawing/2014/main" id="{E2C785B0-8F54-D540-9DF9-679876C908C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92613" y="3962400"/>
            <a:ext cx="4521200" cy="2474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138399D-9100-E647-B4FB-444166F5E8F9}"/>
              </a:ext>
            </a:extLst>
          </p:cNvPr>
          <p:cNvSpPr txBox="1"/>
          <p:nvPr/>
        </p:nvSpPr>
        <p:spPr>
          <a:xfrm>
            <a:off x="4386263" y="6457950"/>
            <a:ext cx="4527550" cy="307975"/>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chemeClr val="bg1"/>
                </a:solidFill>
                <a:effectLst>
                  <a:outerShdw blurRad="38100" dist="38100" dir="2700000" algn="tl">
                    <a:srgbClr val="000000"/>
                  </a:outerShdw>
                </a:effectLst>
              </a:rPr>
              <a:t>Iron Age site dating to ~2,500 cal B.P. near San Felice.</a:t>
            </a:r>
          </a:p>
        </p:txBody>
      </p:sp>
    </p:spTree>
    <p:extLst>
      <p:ext uri="{BB962C8B-B14F-4D97-AF65-F5344CB8AC3E}">
        <p14:creationId xmlns:p14="http://schemas.microsoft.com/office/powerpoint/2010/main" val="782793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FDC30-6716-3144-89C5-7F0C53D90AAC}"/>
              </a:ext>
            </a:extLst>
          </p:cNvPr>
          <p:cNvSpPr>
            <a:spLocks noGrp="1"/>
          </p:cNvSpPr>
          <p:nvPr>
            <p:ph type="title"/>
          </p:nvPr>
        </p:nvSpPr>
        <p:spPr>
          <a:xfrm>
            <a:off x="457200" y="274637"/>
            <a:ext cx="8229600" cy="5596773"/>
          </a:xfrm>
        </p:spPr>
        <p:txBody>
          <a:bodyPr>
            <a:normAutofit/>
          </a:bodyPr>
          <a:lstStyle/>
          <a:p>
            <a:r>
              <a:rPr lang="en-US" b="1" dirty="0">
                <a:solidFill>
                  <a:srgbClr val="FFFF00"/>
                </a:solidFill>
              </a:rPr>
              <a:t>Application of the Erosion Model to the Holocene History of  Lake </a:t>
            </a:r>
            <a:r>
              <a:rPr lang="en-US" b="1" dirty="0" err="1">
                <a:solidFill>
                  <a:srgbClr val="FFFF00"/>
                </a:solidFill>
              </a:rPr>
              <a:t>Orümiye</a:t>
            </a:r>
            <a:r>
              <a:rPr lang="en-US" b="1" dirty="0">
                <a:solidFill>
                  <a:srgbClr val="FFFF00"/>
                </a:solidFill>
              </a:rPr>
              <a:t> Lake Basin  </a:t>
            </a:r>
          </a:p>
        </p:txBody>
      </p:sp>
    </p:spTree>
    <p:extLst>
      <p:ext uri="{BB962C8B-B14F-4D97-AF65-F5344CB8AC3E}">
        <p14:creationId xmlns:p14="http://schemas.microsoft.com/office/powerpoint/2010/main" val="2137544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eb-12-Figure-3-2.png">
            <a:extLst>
              <a:ext uri="{FF2B5EF4-FFF2-40B4-BE49-F238E27FC236}">
                <a16:creationId xmlns:a16="http://schemas.microsoft.com/office/drawing/2014/main" id="{91E3EB6A-9332-8247-86BF-06BD6AAAF2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32547" y="0"/>
            <a:ext cx="5299075" cy="6858000"/>
          </a:xfrm>
          <a:prstGeom prst="rect">
            <a:avLst/>
          </a:prstGeom>
        </p:spPr>
      </p:pic>
    </p:spTree>
    <p:extLst>
      <p:ext uri="{BB962C8B-B14F-4D97-AF65-F5344CB8AC3E}">
        <p14:creationId xmlns:p14="http://schemas.microsoft.com/office/powerpoint/2010/main" val="2301987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0DD8C2-D045-2643-A84A-DA0C1F4597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4963885" cy="3722914"/>
          </a:xfrm>
          <a:prstGeom prst="rect">
            <a:avLst/>
          </a:prstGeom>
        </p:spPr>
      </p:pic>
      <p:pic>
        <p:nvPicPr>
          <p:cNvPr id="7" name="Picture 6">
            <a:extLst>
              <a:ext uri="{FF2B5EF4-FFF2-40B4-BE49-F238E27FC236}">
                <a16:creationId xmlns:a16="http://schemas.microsoft.com/office/drawing/2014/main" id="{8250667E-9C45-F246-B9B8-D0CE5632F4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3622" y="3370216"/>
            <a:ext cx="4650377" cy="3487783"/>
          </a:xfrm>
          <a:prstGeom prst="rect">
            <a:avLst/>
          </a:prstGeom>
        </p:spPr>
      </p:pic>
      <p:sp>
        <p:nvSpPr>
          <p:cNvPr id="8" name="TextBox 7">
            <a:extLst>
              <a:ext uri="{FF2B5EF4-FFF2-40B4-BE49-F238E27FC236}">
                <a16:creationId xmlns:a16="http://schemas.microsoft.com/office/drawing/2014/main" id="{2B7DC19F-6A1F-4C40-AD4B-1FCA6CB98DE1}"/>
              </a:ext>
            </a:extLst>
          </p:cNvPr>
          <p:cNvSpPr txBox="1"/>
          <p:nvPr/>
        </p:nvSpPr>
        <p:spPr>
          <a:xfrm>
            <a:off x="5212080" y="339635"/>
            <a:ext cx="3461140" cy="584775"/>
          </a:xfrm>
          <a:prstGeom prst="rect">
            <a:avLst/>
          </a:prstGeom>
          <a:noFill/>
        </p:spPr>
        <p:txBody>
          <a:bodyPr wrap="none" rtlCol="0">
            <a:spAutoFit/>
          </a:bodyPr>
          <a:lstStyle/>
          <a:p>
            <a:r>
              <a:rPr lang="en-US" sz="3200" b="1" dirty="0" err="1">
                <a:solidFill>
                  <a:srgbClr val="FFFF00"/>
                </a:solidFill>
              </a:rPr>
              <a:t>Savah</a:t>
            </a:r>
            <a:r>
              <a:rPr lang="en-US" sz="3200" b="1" dirty="0">
                <a:solidFill>
                  <a:srgbClr val="FFFF00"/>
                </a:solidFill>
              </a:rPr>
              <a:t> 21 May 2015</a:t>
            </a:r>
          </a:p>
        </p:txBody>
      </p:sp>
      <p:sp>
        <p:nvSpPr>
          <p:cNvPr id="9" name="TextBox 8">
            <a:extLst>
              <a:ext uri="{FF2B5EF4-FFF2-40B4-BE49-F238E27FC236}">
                <a16:creationId xmlns:a16="http://schemas.microsoft.com/office/drawing/2014/main" id="{4BD2D318-A5B0-B149-B0D8-D58B5A299DA8}"/>
              </a:ext>
            </a:extLst>
          </p:cNvPr>
          <p:cNvSpPr txBox="1"/>
          <p:nvPr/>
        </p:nvSpPr>
        <p:spPr>
          <a:xfrm>
            <a:off x="222068" y="3971460"/>
            <a:ext cx="3827418" cy="1754326"/>
          </a:xfrm>
          <a:prstGeom prst="rect">
            <a:avLst/>
          </a:prstGeom>
          <a:noFill/>
        </p:spPr>
        <p:txBody>
          <a:bodyPr wrap="square" rtlCol="0">
            <a:spAutoFit/>
          </a:bodyPr>
          <a:lstStyle/>
          <a:p>
            <a:r>
              <a:rPr lang="en-US" dirty="0">
                <a:solidFill>
                  <a:schemeClr val="bg1"/>
                </a:solidFill>
              </a:rPr>
              <a:t>Climate change brings many terrible consequences for the earth. In May of 2015 I was in </a:t>
            </a:r>
            <a:r>
              <a:rPr lang="en-US" dirty="0" err="1">
                <a:solidFill>
                  <a:schemeClr val="bg1"/>
                </a:solidFill>
              </a:rPr>
              <a:t>Savah</a:t>
            </a:r>
            <a:r>
              <a:rPr lang="en-US" dirty="0">
                <a:solidFill>
                  <a:schemeClr val="bg1"/>
                </a:solidFill>
              </a:rPr>
              <a:t> during a dust storm that stretched from Iraq to beyond Tehran.  This is a global problem.</a:t>
            </a:r>
          </a:p>
        </p:txBody>
      </p:sp>
    </p:spTree>
    <p:extLst>
      <p:ext uri="{BB962C8B-B14F-4D97-AF65-F5344CB8AC3E}">
        <p14:creationId xmlns:p14="http://schemas.microsoft.com/office/powerpoint/2010/main" val="81102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12-Figure-6-2.png">
            <a:hlinkClick r:id="" action="ppaction://hlinkshowjump?jump=nextslide" highlightClick="1"/>
            <a:extLst>
              <a:ext uri="{FF2B5EF4-FFF2-40B4-BE49-F238E27FC236}">
                <a16:creationId xmlns:a16="http://schemas.microsoft.com/office/drawing/2014/main" id="{0FADCF23-2D5A-804A-8D39-834601A9166A}"/>
              </a:ext>
            </a:extLst>
          </p:cNvPr>
          <p:cNvPicPr>
            <a:picLocks noChangeAspect="1"/>
          </p:cNvPicPr>
          <p:nvPr/>
        </p:nvPicPr>
        <p:blipFill>
          <a:blip r:embed="rId2"/>
          <a:stretch>
            <a:fillRect/>
          </a:stretch>
        </p:blipFill>
        <p:spPr>
          <a:xfrm>
            <a:off x="1267326" y="49052"/>
            <a:ext cx="7876674" cy="6808948"/>
          </a:xfrm>
          <a:prstGeom prst="rect">
            <a:avLst/>
          </a:prstGeom>
        </p:spPr>
      </p:pic>
      <p:pic>
        <p:nvPicPr>
          <p:cNvPr id="5" name="Picture 4" descr="Feb-12-Figure-1.jpg">
            <a:extLst>
              <a:ext uri="{FF2B5EF4-FFF2-40B4-BE49-F238E27FC236}">
                <a16:creationId xmlns:a16="http://schemas.microsoft.com/office/drawing/2014/main" id="{45AF54BF-0E0C-A942-909D-8E27776766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052"/>
            <a:ext cx="6177272" cy="1843916"/>
          </a:xfrm>
          <a:prstGeom prst="rect">
            <a:avLst/>
          </a:prstGeom>
        </p:spPr>
      </p:pic>
    </p:spTree>
    <p:extLst>
      <p:ext uri="{BB962C8B-B14F-4D97-AF65-F5344CB8AC3E}">
        <p14:creationId xmlns:p14="http://schemas.microsoft.com/office/powerpoint/2010/main" val="541293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0602_112705.jpg">
            <a:extLst>
              <a:ext uri="{FF2B5EF4-FFF2-40B4-BE49-F238E27FC236}">
                <a16:creationId xmlns:a16="http://schemas.microsoft.com/office/drawing/2014/main" id="{43045568-AE54-D64B-9016-2BE6E86CB5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56206"/>
            <a:ext cx="9144000" cy="1045795"/>
          </a:xfrm>
          <a:prstGeom prst="rect">
            <a:avLst/>
          </a:prstGeom>
        </p:spPr>
      </p:pic>
      <p:pic>
        <p:nvPicPr>
          <p:cNvPr id="5" name="Picture 4" descr="20150602_114507.jpg">
            <a:extLst>
              <a:ext uri="{FF2B5EF4-FFF2-40B4-BE49-F238E27FC236}">
                <a16:creationId xmlns:a16="http://schemas.microsoft.com/office/drawing/2014/main" id="{F4404C8D-6944-A243-ACA2-8FCD34C802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7396" y="3440546"/>
            <a:ext cx="4556604" cy="3417454"/>
          </a:xfrm>
          <a:prstGeom prst="rect">
            <a:avLst/>
          </a:prstGeom>
        </p:spPr>
      </p:pic>
      <p:pic>
        <p:nvPicPr>
          <p:cNvPr id="6" name="Picture 5" descr="20150602_124853.jpg">
            <a:extLst>
              <a:ext uri="{FF2B5EF4-FFF2-40B4-BE49-F238E27FC236}">
                <a16:creationId xmlns:a16="http://schemas.microsoft.com/office/drawing/2014/main" id="{690D3611-10A1-A544-B87E-33E4048F03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3440546"/>
            <a:ext cx="4556605" cy="3417453"/>
          </a:xfrm>
          <a:prstGeom prst="rect">
            <a:avLst/>
          </a:prstGeom>
        </p:spPr>
      </p:pic>
      <p:sp>
        <p:nvSpPr>
          <p:cNvPr id="7" name="TextBox 6">
            <a:extLst>
              <a:ext uri="{FF2B5EF4-FFF2-40B4-BE49-F238E27FC236}">
                <a16:creationId xmlns:a16="http://schemas.microsoft.com/office/drawing/2014/main" id="{60613A71-AB6E-E14A-BE66-7BDCE7C8670F}"/>
              </a:ext>
            </a:extLst>
          </p:cNvPr>
          <p:cNvSpPr txBox="1"/>
          <p:nvPr/>
        </p:nvSpPr>
        <p:spPr>
          <a:xfrm>
            <a:off x="15396" y="37068"/>
            <a:ext cx="9156344" cy="830997"/>
          </a:xfrm>
          <a:prstGeom prst="rect">
            <a:avLst/>
          </a:prstGeom>
          <a:noFill/>
        </p:spPr>
        <p:txBody>
          <a:bodyPr wrap="square" rtlCol="0">
            <a:spAutoFit/>
          </a:bodyPr>
          <a:lstStyle/>
          <a:p>
            <a:pPr algn="ctr"/>
            <a:r>
              <a:rPr lang="en-US" sz="2400" b="1" dirty="0">
                <a:solidFill>
                  <a:srgbClr val="FFFF00"/>
                </a:solidFill>
                <a:effectLst>
                  <a:outerShdw blurRad="50800" dist="38100" dir="2700000" algn="tl" rotWithShape="0">
                    <a:srgbClr val="000000">
                      <a:alpha val="43000"/>
                    </a:srgbClr>
                  </a:outerShdw>
                </a:effectLst>
              </a:rPr>
              <a:t>Lake </a:t>
            </a:r>
            <a:r>
              <a:rPr lang="en-US" sz="2400" b="1" dirty="0" err="1">
                <a:solidFill>
                  <a:srgbClr val="FFFF00"/>
                </a:solidFill>
                <a:effectLst>
                  <a:outerShdw blurRad="50800" dist="38100" dir="2700000" algn="tl" rotWithShape="0">
                    <a:srgbClr val="000000">
                      <a:alpha val="43000"/>
                    </a:srgbClr>
                  </a:outerShdw>
                </a:effectLst>
              </a:rPr>
              <a:t>Orūmiye</a:t>
            </a:r>
            <a:r>
              <a:rPr lang="en-US" sz="2400" b="1" dirty="0">
                <a:solidFill>
                  <a:srgbClr val="FFFF00"/>
                </a:solidFill>
                <a:effectLst>
                  <a:outerShdw blurRad="50800" dist="38100" dir="2700000" algn="tl" rotWithShape="0">
                    <a:srgbClr val="000000">
                      <a:alpha val="43000"/>
                    </a:srgbClr>
                  </a:outerShdw>
                </a:effectLst>
              </a:rPr>
              <a:t> in June of 2015 </a:t>
            </a:r>
          </a:p>
          <a:p>
            <a:pPr algn="ctr"/>
            <a:r>
              <a:rPr lang="en-US" sz="2400" b="1" dirty="0">
                <a:solidFill>
                  <a:srgbClr val="FFFF00"/>
                </a:solidFill>
                <a:effectLst>
                  <a:outerShdw blurRad="50800" dist="38100" dir="2700000" algn="tl" rotWithShape="0">
                    <a:srgbClr val="000000">
                      <a:alpha val="43000"/>
                    </a:srgbClr>
                  </a:outerShdw>
                </a:effectLst>
              </a:rPr>
              <a:t>north of the city of </a:t>
            </a:r>
            <a:r>
              <a:rPr lang="en-US" sz="2400" b="1" dirty="0" err="1">
                <a:solidFill>
                  <a:srgbClr val="FFFF00"/>
                </a:solidFill>
                <a:effectLst>
                  <a:outerShdw blurRad="50800" dist="38100" dir="2700000" algn="tl" rotWithShape="0">
                    <a:srgbClr val="000000">
                      <a:alpha val="43000"/>
                    </a:srgbClr>
                  </a:outerShdw>
                </a:effectLst>
              </a:rPr>
              <a:t>Orūmiye</a:t>
            </a:r>
            <a:r>
              <a:rPr lang="en-US" sz="2400" b="1" dirty="0">
                <a:solidFill>
                  <a:srgbClr val="FFFF00"/>
                </a:solidFill>
                <a:effectLst>
                  <a:outerShdw blurRad="50800" dist="38100" dir="2700000" algn="tl" rotWithShape="0">
                    <a:srgbClr val="000000">
                      <a:alpha val="43000"/>
                    </a:srgbClr>
                  </a:outerShdw>
                </a:effectLst>
              </a:rPr>
              <a:t> southeast of the city of </a:t>
            </a:r>
            <a:r>
              <a:rPr lang="en-US" sz="2400" b="1" dirty="0" err="1">
                <a:solidFill>
                  <a:srgbClr val="FFFF00"/>
                </a:solidFill>
                <a:effectLst>
                  <a:outerShdw blurRad="50800" dist="38100" dir="2700000" algn="tl" rotWithShape="0">
                    <a:srgbClr val="000000">
                      <a:alpha val="43000"/>
                    </a:srgbClr>
                  </a:outerShdw>
                </a:effectLst>
              </a:rPr>
              <a:t>Salmas</a:t>
            </a:r>
            <a:r>
              <a:rPr lang="en-US" sz="2400" b="1" dirty="0">
                <a:solidFill>
                  <a:srgbClr val="FFFF00"/>
                </a:solidFill>
                <a:effectLst>
                  <a:outerShdw blurRad="50800" dist="38100" dir="2700000" algn="tl" rotWithShape="0">
                    <a:srgbClr val="000000">
                      <a:alpha val="43000"/>
                    </a:srgbClr>
                  </a:outerShdw>
                </a:effectLst>
              </a:rPr>
              <a:t>   </a:t>
            </a:r>
          </a:p>
        </p:txBody>
      </p:sp>
      <p:sp>
        <p:nvSpPr>
          <p:cNvPr id="8" name="TextBox 7">
            <a:extLst>
              <a:ext uri="{FF2B5EF4-FFF2-40B4-BE49-F238E27FC236}">
                <a16:creationId xmlns:a16="http://schemas.microsoft.com/office/drawing/2014/main" id="{04D1AC28-0B78-4443-BA47-8772E66D7346}"/>
              </a:ext>
            </a:extLst>
          </p:cNvPr>
          <p:cNvSpPr txBox="1"/>
          <p:nvPr/>
        </p:nvSpPr>
        <p:spPr>
          <a:xfrm>
            <a:off x="15396" y="2402001"/>
            <a:ext cx="9144000" cy="830997"/>
          </a:xfrm>
          <a:prstGeom prst="rect">
            <a:avLst/>
          </a:prstGeom>
          <a:noFill/>
        </p:spPr>
        <p:txBody>
          <a:bodyPr wrap="square" rtlCol="0">
            <a:spAutoFit/>
          </a:bodyPr>
          <a:lstStyle/>
          <a:p>
            <a:r>
              <a:rPr lang="en-US" sz="1600" b="1" dirty="0">
                <a:solidFill>
                  <a:schemeClr val="bg1"/>
                </a:solidFill>
                <a:effectLst>
                  <a:outerShdw blurRad="50800" dist="38100" dir="2700000" algn="tl" rotWithShape="0">
                    <a:srgbClr val="000000">
                      <a:alpha val="43000"/>
                    </a:srgbClr>
                  </a:outerShdw>
                </a:effectLst>
              </a:rPr>
              <a:t>The lake was nearly dry here with only a centimeter or less of water overlying the salt crust. In places there were holes in the salt crust indicating that it was well over a meter thick, even near shore. As the salt crystalized polygons had formed with pressure ridges between the polygons</a:t>
            </a:r>
          </a:p>
        </p:txBody>
      </p:sp>
    </p:spTree>
    <p:extLst>
      <p:ext uri="{BB962C8B-B14F-4D97-AF65-F5344CB8AC3E}">
        <p14:creationId xmlns:p14="http://schemas.microsoft.com/office/powerpoint/2010/main" val="263829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3C2B76-EC9A-184C-A6D7-32A26E977F57}"/>
              </a:ext>
            </a:extLst>
          </p:cNvPr>
          <p:cNvSpPr>
            <a:spLocks noGrp="1"/>
          </p:cNvSpPr>
          <p:nvPr>
            <p:ph type="title"/>
          </p:nvPr>
        </p:nvSpPr>
        <p:spPr>
          <a:xfrm>
            <a:off x="457200" y="12941"/>
            <a:ext cx="8229600" cy="769379"/>
          </a:xfrm>
        </p:spPr>
        <p:txBody>
          <a:bodyPr/>
          <a:lstStyle/>
          <a:p>
            <a:r>
              <a:rPr lang="en-US" dirty="0">
                <a:solidFill>
                  <a:srgbClr val="FFFF00"/>
                </a:solidFill>
                <a:effectLst>
                  <a:outerShdw blurRad="50800" dist="38100" dir="2700000" algn="tl" rotWithShape="0">
                    <a:srgbClr val="000000">
                      <a:alpha val="43000"/>
                    </a:srgbClr>
                  </a:outerShdw>
                </a:effectLst>
              </a:rPr>
              <a:t>The </a:t>
            </a:r>
            <a:r>
              <a:rPr lang="en-US" dirty="0" err="1">
                <a:solidFill>
                  <a:srgbClr val="FFFF00"/>
                </a:solidFill>
                <a:effectLst>
                  <a:outerShdw blurRad="50800" dist="38100" dir="2700000" algn="tl" rotWithShape="0">
                    <a:srgbClr val="000000">
                      <a:alpha val="43000"/>
                    </a:srgbClr>
                  </a:outerShdw>
                </a:effectLst>
              </a:rPr>
              <a:t>Shahar</a:t>
            </a:r>
            <a:r>
              <a:rPr lang="en-US" dirty="0">
                <a:solidFill>
                  <a:srgbClr val="FFFF00"/>
                </a:solidFill>
                <a:effectLst>
                  <a:outerShdw blurRad="50800" dist="38100" dir="2700000" algn="tl" rotWithShape="0">
                    <a:srgbClr val="000000">
                      <a:alpha val="43000"/>
                    </a:srgbClr>
                  </a:outerShdw>
                </a:effectLst>
              </a:rPr>
              <a:t> </a:t>
            </a:r>
            <a:r>
              <a:rPr lang="en-US" dirty="0" err="1">
                <a:solidFill>
                  <a:srgbClr val="FFFF00"/>
                </a:solidFill>
                <a:effectLst>
                  <a:outerShdw blurRad="50800" dist="38100" dir="2700000" algn="tl" rotWithShape="0">
                    <a:srgbClr val="000000">
                      <a:alpha val="43000"/>
                    </a:srgbClr>
                  </a:outerShdw>
                </a:effectLst>
              </a:rPr>
              <a:t>Chay</a:t>
            </a:r>
            <a:r>
              <a:rPr lang="en-US" dirty="0">
                <a:solidFill>
                  <a:srgbClr val="FFFF00"/>
                </a:solidFill>
                <a:effectLst>
                  <a:outerShdw blurRad="50800" dist="38100" dir="2700000" algn="tl" rotWithShape="0">
                    <a:srgbClr val="000000">
                      <a:alpha val="43000"/>
                    </a:srgbClr>
                  </a:outerShdw>
                </a:effectLst>
              </a:rPr>
              <a:t> (City River) </a:t>
            </a:r>
          </a:p>
        </p:txBody>
      </p:sp>
      <p:pic>
        <p:nvPicPr>
          <p:cNvPr id="5" name="Picture 4" descr="20150603_125807.jpg">
            <a:extLst>
              <a:ext uri="{FF2B5EF4-FFF2-40B4-BE49-F238E27FC236}">
                <a16:creationId xmlns:a16="http://schemas.microsoft.com/office/drawing/2014/main" id="{6C2E9F36-53D2-A64A-92C3-151C1A7EA0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5091" y="692696"/>
            <a:ext cx="4548909" cy="3411681"/>
          </a:xfrm>
          <a:prstGeom prst="rect">
            <a:avLst/>
          </a:prstGeom>
        </p:spPr>
      </p:pic>
      <p:pic>
        <p:nvPicPr>
          <p:cNvPr id="6" name="Picture 5" descr="20150603_125811.jpg">
            <a:extLst>
              <a:ext uri="{FF2B5EF4-FFF2-40B4-BE49-F238E27FC236}">
                <a16:creationId xmlns:a16="http://schemas.microsoft.com/office/drawing/2014/main" id="{BC4FC8C2-FA75-C94E-9FAC-247D3DC5B7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692696"/>
            <a:ext cx="4548907" cy="3411680"/>
          </a:xfrm>
          <a:prstGeom prst="rect">
            <a:avLst/>
          </a:prstGeom>
        </p:spPr>
      </p:pic>
      <p:sp>
        <p:nvSpPr>
          <p:cNvPr id="7" name="TextBox 6">
            <a:extLst>
              <a:ext uri="{FF2B5EF4-FFF2-40B4-BE49-F238E27FC236}">
                <a16:creationId xmlns:a16="http://schemas.microsoft.com/office/drawing/2014/main" id="{BF00AB1E-4AFB-504E-BC2E-FBE1514848DD}"/>
              </a:ext>
            </a:extLst>
          </p:cNvPr>
          <p:cNvSpPr txBox="1"/>
          <p:nvPr/>
        </p:nvSpPr>
        <p:spPr>
          <a:xfrm>
            <a:off x="1" y="4077072"/>
            <a:ext cx="9143999" cy="2246769"/>
          </a:xfrm>
          <a:prstGeom prst="rect">
            <a:avLst/>
          </a:prstGeom>
          <a:noFill/>
        </p:spPr>
        <p:txBody>
          <a:bodyPr wrap="square" rtlCol="0">
            <a:spAutoFit/>
          </a:bodyPr>
          <a:lstStyle/>
          <a:p>
            <a:r>
              <a:rPr lang="en-US" sz="2000" dirty="0">
                <a:solidFill>
                  <a:schemeClr val="bg1"/>
                </a:solidFill>
                <a:effectLst>
                  <a:outerShdw blurRad="50800" dist="38100" dir="2700000" algn="tl" rotWithShape="0">
                    <a:srgbClr val="000000">
                      <a:alpha val="43000"/>
                    </a:srgbClr>
                  </a:outerShdw>
                </a:effectLst>
              </a:rPr>
              <a:t>West of the city of </a:t>
            </a:r>
            <a:r>
              <a:rPr lang="en-US" sz="2000" dirty="0" err="1">
                <a:solidFill>
                  <a:schemeClr val="bg1"/>
                </a:solidFill>
                <a:effectLst>
                  <a:outerShdw blurRad="50800" dist="38100" dir="2700000" algn="tl" rotWithShape="0">
                    <a:srgbClr val="000000">
                      <a:alpha val="43000"/>
                    </a:srgbClr>
                  </a:outerShdw>
                </a:effectLst>
              </a:rPr>
              <a:t>Orūmiye</a:t>
            </a:r>
            <a:r>
              <a:rPr lang="en-US" sz="2000" dirty="0">
                <a:solidFill>
                  <a:schemeClr val="bg1"/>
                </a:solidFill>
                <a:effectLst>
                  <a:outerShdw blurRad="50800" dist="38100" dir="2700000" algn="tl" rotWithShape="0">
                    <a:srgbClr val="000000">
                      <a:alpha val="43000"/>
                    </a:srgbClr>
                  </a:outerShdw>
                </a:effectLst>
              </a:rPr>
              <a:t> the </a:t>
            </a:r>
            <a:r>
              <a:rPr lang="en-US" sz="2000" dirty="0" err="1">
                <a:solidFill>
                  <a:schemeClr val="bg1"/>
                </a:solidFill>
                <a:effectLst>
                  <a:outerShdw blurRad="50800" dist="38100" dir="2700000" algn="tl" rotWithShape="0">
                    <a:srgbClr val="000000">
                      <a:alpha val="43000"/>
                    </a:srgbClr>
                  </a:outerShdw>
                </a:effectLst>
              </a:rPr>
              <a:t>Shahar</a:t>
            </a:r>
            <a:r>
              <a:rPr lang="en-US" sz="2000" dirty="0">
                <a:solidFill>
                  <a:schemeClr val="bg1"/>
                </a:solidFill>
                <a:effectLst>
                  <a:outerShdw blurRad="50800" dist="38100" dir="2700000" algn="tl" rotWithShape="0">
                    <a:srgbClr val="000000">
                      <a:alpha val="43000"/>
                    </a:srgbClr>
                  </a:outerShdw>
                </a:effectLst>
              </a:rPr>
              <a:t> River was still full to the top of its banks in June 2015, but east of </a:t>
            </a:r>
            <a:r>
              <a:rPr lang="en-US" sz="2000" dirty="0" err="1">
                <a:solidFill>
                  <a:schemeClr val="bg1"/>
                </a:solidFill>
                <a:effectLst>
                  <a:outerShdw blurRad="50800" dist="38100" dir="2700000" algn="tl" rotWithShape="0">
                    <a:srgbClr val="000000">
                      <a:alpha val="43000"/>
                    </a:srgbClr>
                  </a:outerShdw>
                </a:effectLst>
              </a:rPr>
              <a:t>Orūmiye</a:t>
            </a:r>
            <a:r>
              <a:rPr lang="en-US" sz="2000" dirty="0">
                <a:solidFill>
                  <a:schemeClr val="bg1"/>
                </a:solidFill>
                <a:effectLst>
                  <a:outerShdw blurRad="50800" dist="38100" dir="2700000" algn="tl" rotWithShape="0">
                    <a:srgbClr val="000000">
                      <a:alpha val="43000"/>
                    </a:srgbClr>
                  </a:outerShdw>
                </a:effectLst>
              </a:rPr>
              <a:t> it was dry. The color of the river indicates that it is clearly full of sediment, whether from the distant mountains or from more local contributions. The  color of the streams in southern Italy was similar, except there it was due to the substantial load of eroded Pliocene marine marl. The sediment load from these streams has been significant throughout the last 40,000 years, but slope wash along the shores of Lake </a:t>
            </a:r>
            <a:r>
              <a:rPr lang="en-US" sz="2000" dirty="0" err="1">
                <a:solidFill>
                  <a:schemeClr val="bg1"/>
                </a:solidFill>
                <a:effectLst>
                  <a:outerShdw blurRad="50800" dist="38100" dir="2700000" algn="tl" rotWithShape="0">
                    <a:srgbClr val="000000">
                      <a:alpha val="43000"/>
                    </a:srgbClr>
                  </a:outerShdw>
                </a:effectLst>
              </a:rPr>
              <a:t>Orūmiye</a:t>
            </a:r>
            <a:r>
              <a:rPr lang="en-US" sz="2000" dirty="0">
                <a:solidFill>
                  <a:schemeClr val="bg1"/>
                </a:solidFill>
                <a:effectLst>
                  <a:outerShdw blurRad="50800" dist="38100" dir="2700000" algn="tl" rotWithShape="0">
                    <a:srgbClr val="000000">
                      <a:alpha val="43000"/>
                    </a:srgbClr>
                  </a:outerShdw>
                </a:effectLst>
              </a:rPr>
              <a:t> has also been important.</a:t>
            </a:r>
          </a:p>
        </p:txBody>
      </p:sp>
    </p:spTree>
    <p:extLst>
      <p:ext uri="{BB962C8B-B14F-4D97-AF65-F5344CB8AC3E}">
        <p14:creationId xmlns:p14="http://schemas.microsoft.com/office/powerpoint/2010/main" val="1692518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646E58-BEC2-244F-9758-12658FA247D3}"/>
              </a:ext>
            </a:extLst>
          </p:cNvPr>
          <p:cNvSpPr>
            <a:spLocks noGrp="1"/>
          </p:cNvSpPr>
          <p:nvPr>
            <p:ph type="title"/>
          </p:nvPr>
        </p:nvSpPr>
        <p:spPr>
          <a:xfrm>
            <a:off x="0" y="0"/>
            <a:ext cx="9144000" cy="620688"/>
          </a:xfrm>
        </p:spPr>
        <p:txBody>
          <a:bodyPr>
            <a:noAutofit/>
          </a:bodyPr>
          <a:lstStyle/>
          <a:p>
            <a:pPr algn="ctr"/>
            <a:r>
              <a:rPr lang="en-US" sz="1800" dirty="0">
                <a:solidFill>
                  <a:srgbClr val="FFFF00"/>
                </a:solidFill>
                <a:effectLst>
                  <a:outerShdw blurRad="50800" dist="38100" dir="2700000" algn="tl" rotWithShape="0">
                    <a:srgbClr val="000000">
                      <a:alpha val="43000"/>
                    </a:srgbClr>
                  </a:outerShdw>
                </a:effectLst>
              </a:rPr>
              <a:t>Relationship of Seasonal Precipitation to Erosion </a:t>
            </a:r>
            <a:br>
              <a:rPr lang="en-US" sz="1800" dirty="0">
                <a:solidFill>
                  <a:srgbClr val="FFFF00"/>
                </a:solidFill>
                <a:effectLst>
                  <a:outerShdw blurRad="50800" dist="38100" dir="2700000" algn="tl" rotWithShape="0">
                    <a:srgbClr val="000000">
                      <a:alpha val="43000"/>
                    </a:srgbClr>
                  </a:outerShdw>
                </a:effectLst>
              </a:rPr>
            </a:br>
            <a:r>
              <a:rPr lang="en-US" sz="1800" dirty="0">
                <a:solidFill>
                  <a:srgbClr val="FFFF00"/>
                </a:solidFill>
                <a:effectLst>
                  <a:outerShdw blurRad="50800" dist="38100" dir="2700000" algn="tl" rotWithShape="0">
                    <a:srgbClr val="000000">
                      <a:alpha val="43000"/>
                    </a:srgbClr>
                  </a:outerShdw>
                </a:effectLst>
              </a:rPr>
              <a:t>in the Lake Orūmiye Basin</a:t>
            </a:r>
          </a:p>
        </p:txBody>
      </p:sp>
      <p:pic>
        <p:nvPicPr>
          <p:cNvPr id="5" name="Picture 4">
            <a:extLst>
              <a:ext uri="{FF2B5EF4-FFF2-40B4-BE49-F238E27FC236}">
                <a16:creationId xmlns:a16="http://schemas.microsoft.com/office/drawing/2014/main" id="{9718CC1B-F234-9B49-BC4C-A093124388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40680"/>
            <a:ext cx="9143999" cy="5192576"/>
          </a:xfrm>
          <a:prstGeom prst="rect">
            <a:avLst/>
          </a:prstGeom>
        </p:spPr>
      </p:pic>
      <p:sp>
        <p:nvSpPr>
          <p:cNvPr id="6" name="TextBox 5">
            <a:extLst>
              <a:ext uri="{FF2B5EF4-FFF2-40B4-BE49-F238E27FC236}">
                <a16:creationId xmlns:a16="http://schemas.microsoft.com/office/drawing/2014/main" id="{A2ADF69C-B504-F142-B2DF-30AB7C22AB45}"/>
              </a:ext>
            </a:extLst>
          </p:cNvPr>
          <p:cNvSpPr txBox="1"/>
          <p:nvPr/>
        </p:nvSpPr>
        <p:spPr>
          <a:xfrm>
            <a:off x="0" y="5707595"/>
            <a:ext cx="9143999" cy="954107"/>
          </a:xfrm>
          <a:prstGeom prst="rect">
            <a:avLst/>
          </a:prstGeom>
          <a:noFill/>
        </p:spPr>
        <p:txBody>
          <a:bodyPr wrap="square" rtlCol="0">
            <a:spAutoFit/>
          </a:bodyPr>
          <a:lstStyle/>
          <a:p>
            <a:r>
              <a:rPr lang="en-US" sz="1400" dirty="0">
                <a:solidFill>
                  <a:schemeClr val="bg1"/>
                </a:solidFill>
                <a:effectLst>
                  <a:outerShdw blurRad="50800" dist="38100" dir="2700000" algn="tl" rotWithShape="0">
                    <a:srgbClr val="000000">
                      <a:alpha val="43000"/>
                    </a:srgbClr>
                  </a:outerShdw>
                </a:effectLst>
              </a:rPr>
              <a:t>This and the following diagrams are a combination of Bryson MCM climate plots and the erosion model devised in southern Italy and described above. Here the seasonal distribution of precipitation is plotted against modeled erosion for the last 40,000 years. The high winter precipitation at </a:t>
            </a:r>
            <a:r>
              <a:rPr lang="en-US" sz="1400" dirty="0" err="1">
                <a:solidFill>
                  <a:schemeClr val="bg1"/>
                </a:solidFill>
                <a:effectLst>
                  <a:outerShdw blurRad="50800" dist="38100" dir="2700000" algn="tl" rotWithShape="0">
                    <a:srgbClr val="000000">
                      <a:alpha val="43000"/>
                    </a:srgbClr>
                  </a:outerShdw>
                </a:effectLst>
              </a:rPr>
              <a:t>Orūmiye</a:t>
            </a:r>
            <a:r>
              <a:rPr lang="en-US" sz="1400" dirty="0">
                <a:solidFill>
                  <a:schemeClr val="bg1"/>
                </a:solidFill>
                <a:effectLst>
                  <a:outerShdw blurRad="50800" dist="38100" dir="2700000" algn="tl" rotWithShape="0">
                    <a:srgbClr val="000000">
                      <a:alpha val="43000"/>
                    </a:srgbClr>
                  </a:outerShdw>
                </a:effectLst>
              </a:rPr>
              <a:t> between 18,000 and 13,000 years ago resulted in high vegetation cover and precluded significant erosion. </a:t>
            </a:r>
          </a:p>
        </p:txBody>
      </p:sp>
    </p:spTree>
    <p:extLst>
      <p:ext uri="{BB962C8B-B14F-4D97-AF65-F5344CB8AC3E}">
        <p14:creationId xmlns:p14="http://schemas.microsoft.com/office/powerpoint/2010/main" val="2721548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0F8C3C-BD00-3645-B169-7A034C1F40BA}"/>
              </a:ext>
            </a:extLst>
          </p:cNvPr>
          <p:cNvSpPr>
            <a:spLocks noGrp="1"/>
          </p:cNvSpPr>
          <p:nvPr>
            <p:ph type="title"/>
          </p:nvPr>
        </p:nvSpPr>
        <p:spPr>
          <a:xfrm>
            <a:off x="2917" y="6432"/>
            <a:ext cx="9138165" cy="686264"/>
          </a:xfrm>
        </p:spPr>
        <p:txBody>
          <a:bodyPr>
            <a:noAutofit/>
          </a:bodyPr>
          <a:lstStyle/>
          <a:p>
            <a:pPr algn="ctr"/>
            <a:r>
              <a:rPr lang="en-US" sz="2000" dirty="0">
                <a:solidFill>
                  <a:srgbClr val="FFFF00"/>
                </a:solidFill>
                <a:effectLst>
                  <a:outerShdw blurRad="50800" dist="38100" dir="2700000" algn="tl" rotWithShape="0">
                    <a:srgbClr val="000000">
                      <a:alpha val="43000"/>
                    </a:srgbClr>
                  </a:outerShdw>
                </a:effectLst>
              </a:rPr>
              <a:t>Relationship of Effective Precipitation to Erosion in the Lake </a:t>
            </a:r>
            <a:r>
              <a:rPr lang="en-US" sz="2000" dirty="0" err="1">
                <a:solidFill>
                  <a:srgbClr val="FFFF00"/>
                </a:solidFill>
                <a:effectLst>
                  <a:outerShdw blurRad="50800" dist="38100" dir="2700000" algn="tl" rotWithShape="0">
                    <a:srgbClr val="000000">
                      <a:alpha val="43000"/>
                    </a:srgbClr>
                  </a:outerShdw>
                </a:effectLst>
              </a:rPr>
              <a:t>Orūmiye</a:t>
            </a:r>
            <a:r>
              <a:rPr lang="en-US" sz="2000" dirty="0">
                <a:solidFill>
                  <a:srgbClr val="FFFF00"/>
                </a:solidFill>
                <a:effectLst>
                  <a:outerShdw blurRad="50800" dist="38100" dir="2700000" algn="tl" rotWithShape="0">
                    <a:srgbClr val="000000">
                      <a:alpha val="43000"/>
                    </a:srgbClr>
                  </a:outerShdw>
                </a:effectLst>
              </a:rPr>
              <a:t> Basin</a:t>
            </a:r>
          </a:p>
        </p:txBody>
      </p:sp>
      <p:pic>
        <p:nvPicPr>
          <p:cNvPr id="5" name="Picture 4">
            <a:extLst>
              <a:ext uri="{FF2B5EF4-FFF2-40B4-BE49-F238E27FC236}">
                <a16:creationId xmlns:a16="http://schemas.microsoft.com/office/drawing/2014/main" id="{40585660-E876-1648-9E11-BAE4F94A7E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35" y="620688"/>
            <a:ext cx="9138165" cy="5189262"/>
          </a:xfrm>
          <a:prstGeom prst="rect">
            <a:avLst/>
          </a:prstGeom>
        </p:spPr>
      </p:pic>
      <p:sp>
        <p:nvSpPr>
          <p:cNvPr id="6" name="TextBox 5">
            <a:extLst>
              <a:ext uri="{FF2B5EF4-FFF2-40B4-BE49-F238E27FC236}">
                <a16:creationId xmlns:a16="http://schemas.microsoft.com/office/drawing/2014/main" id="{E3ACCB58-7469-A743-8436-0ADDEAF34B7B}"/>
              </a:ext>
            </a:extLst>
          </p:cNvPr>
          <p:cNvSpPr txBox="1"/>
          <p:nvPr/>
        </p:nvSpPr>
        <p:spPr>
          <a:xfrm>
            <a:off x="5835" y="5787261"/>
            <a:ext cx="9135247" cy="954107"/>
          </a:xfrm>
          <a:prstGeom prst="rect">
            <a:avLst/>
          </a:prstGeom>
          <a:noFill/>
        </p:spPr>
        <p:txBody>
          <a:bodyPr wrap="square" rtlCol="0">
            <a:spAutoFit/>
          </a:bodyPr>
          <a:lstStyle/>
          <a:p>
            <a:r>
              <a:rPr lang="en-US" sz="1400" dirty="0">
                <a:solidFill>
                  <a:schemeClr val="bg1"/>
                </a:solidFill>
                <a:effectLst>
                  <a:outerShdw blurRad="50800" dist="38100" dir="2700000" algn="tl" rotWithShape="0">
                    <a:srgbClr val="000000">
                      <a:alpha val="43000"/>
                    </a:srgbClr>
                  </a:outerShdw>
                </a:effectLst>
              </a:rPr>
              <a:t>During the last 11,200 years the Holocene record is significantly different from that of the Pleistocene. Because vegetation cover is much more sparse, increases in precipitation result in significant increases in erosion. Since 9,400 years ago when vegetation cover reached a critical low, each increase in effective precipitation has also resulted in an increase in erosion.</a:t>
            </a:r>
          </a:p>
        </p:txBody>
      </p:sp>
    </p:spTree>
    <p:extLst>
      <p:ext uri="{BB962C8B-B14F-4D97-AF65-F5344CB8AC3E}">
        <p14:creationId xmlns:p14="http://schemas.microsoft.com/office/powerpoint/2010/main" val="3708070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FF9BF2-0B9A-4943-A7A6-CDC2F227A17C}"/>
              </a:ext>
            </a:extLst>
          </p:cNvPr>
          <p:cNvSpPr>
            <a:spLocks noGrp="1"/>
          </p:cNvSpPr>
          <p:nvPr>
            <p:ph type="title"/>
          </p:nvPr>
        </p:nvSpPr>
        <p:spPr>
          <a:xfrm>
            <a:off x="5028" y="0"/>
            <a:ext cx="9138972" cy="692695"/>
          </a:xfrm>
        </p:spPr>
        <p:txBody>
          <a:bodyPr>
            <a:noAutofit/>
          </a:bodyPr>
          <a:lstStyle/>
          <a:p>
            <a:pPr algn="ctr"/>
            <a:r>
              <a:rPr lang="en-US" sz="2000" dirty="0">
                <a:solidFill>
                  <a:srgbClr val="FFFF00"/>
                </a:solidFill>
                <a:effectLst>
                  <a:outerShdw blurRad="50800" dist="38100" dir="2700000" algn="tl" rotWithShape="0">
                    <a:srgbClr val="000000">
                      <a:alpha val="43000"/>
                    </a:srgbClr>
                  </a:outerShdw>
                </a:effectLst>
              </a:rPr>
              <a:t>Relationship of Seasonal Precipitation to Erosion in the Lake Orūmiye Basin</a:t>
            </a:r>
            <a:endParaRPr lang="en-US" sz="2000" dirty="0">
              <a:solidFill>
                <a:srgbClr val="FFFF00"/>
              </a:solidFill>
            </a:endParaRPr>
          </a:p>
        </p:txBody>
      </p:sp>
      <p:sp>
        <p:nvSpPr>
          <p:cNvPr id="5" name="TextBox 4">
            <a:extLst>
              <a:ext uri="{FF2B5EF4-FFF2-40B4-BE49-F238E27FC236}">
                <a16:creationId xmlns:a16="http://schemas.microsoft.com/office/drawing/2014/main" id="{A2893F26-489F-4240-BA71-E8BC9703E06B}"/>
              </a:ext>
            </a:extLst>
          </p:cNvPr>
          <p:cNvSpPr txBox="1"/>
          <p:nvPr/>
        </p:nvSpPr>
        <p:spPr>
          <a:xfrm>
            <a:off x="5596467" y="712882"/>
            <a:ext cx="3547533" cy="1384995"/>
          </a:xfrm>
          <a:prstGeom prst="rect">
            <a:avLst/>
          </a:prstGeom>
          <a:noFill/>
        </p:spPr>
        <p:txBody>
          <a:bodyPr wrap="square" rtlCol="0">
            <a:spAutoFit/>
          </a:bodyPr>
          <a:lstStyle/>
          <a:p>
            <a:r>
              <a:rPr lang="en-US" sz="1400" dirty="0">
                <a:solidFill>
                  <a:schemeClr val="bg1"/>
                </a:solidFill>
                <a:effectLst>
                  <a:outerShdw blurRad="50800" dist="38100" dir="2700000" algn="tl" rotWithShape="0">
                    <a:srgbClr val="000000">
                      <a:alpha val="43000"/>
                    </a:srgbClr>
                  </a:outerShdw>
                </a:effectLst>
              </a:rPr>
              <a:t>A comparison of seasonal precipitation with sediment yield (erosion) suggests that both Spring and Summer precipitation may be the drivers of erosion in the Lake </a:t>
            </a:r>
            <a:r>
              <a:rPr lang="en-US" sz="1400" dirty="0" err="1">
                <a:solidFill>
                  <a:schemeClr val="bg1"/>
                </a:solidFill>
                <a:effectLst>
                  <a:outerShdw blurRad="50800" dist="38100" dir="2700000" algn="tl" rotWithShape="0">
                    <a:srgbClr val="000000">
                      <a:alpha val="43000"/>
                    </a:srgbClr>
                  </a:outerShdw>
                </a:effectLst>
              </a:rPr>
              <a:t>Orūmiye</a:t>
            </a:r>
            <a:r>
              <a:rPr lang="en-US" sz="1400" dirty="0">
                <a:solidFill>
                  <a:schemeClr val="bg1"/>
                </a:solidFill>
                <a:effectLst>
                  <a:outerShdw blurRad="50800" dist="38100" dir="2700000" algn="tl" rotWithShape="0">
                    <a:srgbClr val="000000">
                      <a:alpha val="43000"/>
                    </a:srgbClr>
                  </a:outerShdw>
                </a:effectLst>
              </a:rPr>
              <a:t> Basin. This will become clear in the following diagrams.</a:t>
            </a:r>
          </a:p>
        </p:txBody>
      </p:sp>
      <p:pic>
        <p:nvPicPr>
          <p:cNvPr id="6" name="Picture 5">
            <a:extLst>
              <a:ext uri="{FF2B5EF4-FFF2-40B4-BE49-F238E27FC236}">
                <a16:creationId xmlns:a16="http://schemas.microsoft.com/office/drawing/2014/main" id="{9193308F-675C-2C4D-BA3E-6C9536787B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20688"/>
            <a:ext cx="5596467" cy="3179165"/>
          </a:xfrm>
          <a:prstGeom prst="rect">
            <a:avLst/>
          </a:prstGeom>
        </p:spPr>
      </p:pic>
      <p:pic>
        <p:nvPicPr>
          <p:cNvPr id="7" name="Picture 6">
            <a:extLst>
              <a:ext uri="{FF2B5EF4-FFF2-40B4-BE49-F238E27FC236}">
                <a16:creationId xmlns:a16="http://schemas.microsoft.com/office/drawing/2014/main" id="{FDF6535A-6854-364B-879A-F588EBCC01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50115" y="3678835"/>
            <a:ext cx="5593885" cy="3179165"/>
          </a:xfrm>
          <a:prstGeom prst="rect">
            <a:avLst/>
          </a:prstGeom>
        </p:spPr>
      </p:pic>
      <p:sp>
        <p:nvSpPr>
          <p:cNvPr id="8" name="TextBox 7">
            <a:extLst>
              <a:ext uri="{FF2B5EF4-FFF2-40B4-BE49-F238E27FC236}">
                <a16:creationId xmlns:a16="http://schemas.microsoft.com/office/drawing/2014/main" id="{0B779562-4568-A14C-A8CD-8FC03102C6E0}"/>
              </a:ext>
            </a:extLst>
          </p:cNvPr>
          <p:cNvSpPr txBox="1"/>
          <p:nvPr/>
        </p:nvSpPr>
        <p:spPr>
          <a:xfrm>
            <a:off x="-9610" y="4077072"/>
            <a:ext cx="3483239" cy="1600438"/>
          </a:xfrm>
          <a:prstGeom prst="rect">
            <a:avLst/>
          </a:prstGeom>
          <a:noFill/>
        </p:spPr>
        <p:txBody>
          <a:bodyPr wrap="square" rtlCol="0">
            <a:spAutoFit/>
          </a:bodyPr>
          <a:lstStyle/>
          <a:p>
            <a:r>
              <a:rPr lang="en-US" sz="1400" dirty="0">
                <a:solidFill>
                  <a:schemeClr val="bg1"/>
                </a:solidFill>
                <a:effectLst>
                  <a:outerShdw blurRad="50800" dist="38100" dir="2700000" algn="tl" rotWithShape="0">
                    <a:srgbClr val="000000">
                      <a:alpha val="43000"/>
                    </a:srgbClr>
                  </a:outerShdw>
                </a:effectLst>
              </a:rPr>
              <a:t>A closer examination of cycles of Spring and Summer precipitation and their  correspondence with sediment yield (erosion) suggests that both Spring and Summer precipitation show significant correspondence with episodes of erosion. The question remains in what way(s)?</a:t>
            </a:r>
          </a:p>
        </p:txBody>
      </p:sp>
    </p:spTree>
    <p:extLst>
      <p:ext uri="{BB962C8B-B14F-4D97-AF65-F5344CB8AC3E}">
        <p14:creationId xmlns:p14="http://schemas.microsoft.com/office/powerpoint/2010/main" val="1958267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207834-FFAE-004D-88CC-C4BB24CA3DAD}"/>
              </a:ext>
            </a:extLst>
          </p:cNvPr>
          <p:cNvSpPr>
            <a:spLocks noGrp="1"/>
          </p:cNvSpPr>
          <p:nvPr>
            <p:ph type="title"/>
          </p:nvPr>
        </p:nvSpPr>
        <p:spPr>
          <a:xfrm>
            <a:off x="5596466" y="0"/>
            <a:ext cx="3547533" cy="1354620"/>
          </a:xfrm>
        </p:spPr>
        <p:txBody>
          <a:bodyPr>
            <a:normAutofit/>
          </a:bodyPr>
          <a:lstStyle/>
          <a:p>
            <a:pPr algn="ctr"/>
            <a:r>
              <a:rPr lang="en-US" sz="2000" dirty="0">
                <a:solidFill>
                  <a:srgbClr val="FFFF00"/>
                </a:solidFill>
                <a:effectLst>
                  <a:outerShdw blurRad="50800" dist="38100" dir="2700000" algn="tl" rotWithShape="0">
                    <a:srgbClr val="000000">
                      <a:alpha val="43000"/>
                    </a:srgbClr>
                  </a:outerShdw>
                </a:effectLst>
              </a:rPr>
              <a:t>Relationship of Spring and Summer  Precipitation to Erosion in the Lake </a:t>
            </a:r>
            <a:r>
              <a:rPr lang="en-US" sz="2000" dirty="0" err="1">
                <a:solidFill>
                  <a:srgbClr val="FFFF00"/>
                </a:solidFill>
                <a:effectLst>
                  <a:outerShdw blurRad="50800" dist="38100" dir="2700000" algn="tl" rotWithShape="0">
                    <a:srgbClr val="000000">
                      <a:alpha val="43000"/>
                    </a:srgbClr>
                  </a:outerShdw>
                </a:effectLst>
              </a:rPr>
              <a:t>Orūmiye</a:t>
            </a:r>
            <a:r>
              <a:rPr lang="en-US" sz="2000" dirty="0">
                <a:solidFill>
                  <a:srgbClr val="FFFF00"/>
                </a:solidFill>
                <a:effectLst>
                  <a:outerShdw blurRad="50800" dist="38100" dir="2700000" algn="tl" rotWithShape="0">
                    <a:srgbClr val="000000">
                      <a:alpha val="43000"/>
                    </a:srgbClr>
                  </a:outerShdw>
                </a:effectLst>
              </a:rPr>
              <a:t> Basin</a:t>
            </a:r>
            <a:endParaRPr lang="en-US" sz="2000" dirty="0">
              <a:solidFill>
                <a:srgbClr val="FFFF00"/>
              </a:solidFill>
            </a:endParaRPr>
          </a:p>
        </p:txBody>
      </p:sp>
      <p:pic>
        <p:nvPicPr>
          <p:cNvPr id="5" name="Picture 4">
            <a:extLst>
              <a:ext uri="{FF2B5EF4-FFF2-40B4-BE49-F238E27FC236}">
                <a16:creationId xmlns:a16="http://schemas.microsoft.com/office/drawing/2014/main" id="{A37108AC-5294-DA44-A5CD-82780D7F9C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596467" cy="3175117"/>
          </a:xfrm>
          <a:prstGeom prst="rect">
            <a:avLst/>
          </a:prstGeom>
        </p:spPr>
      </p:pic>
      <p:sp>
        <p:nvSpPr>
          <p:cNvPr id="6" name="TextBox 5">
            <a:extLst>
              <a:ext uri="{FF2B5EF4-FFF2-40B4-BE49-F238E27FC236}">
                <a16:creationId xmlns:a16="http://schemas.microsoft.com/office/drawing/2014/main" id="{AE1F6465-BD6F-B946-BF1D-CFA8700CE440}"/>
              </a:ext>
            </a:extLst>
          </p:cNvPr>
          <p:cNvSpPr txBox="1"/>
          <p:nvPr/>
        </p:nvSpPr>
        <p:spPr>
          <a:xfrm>
            <a:off x="5638800" y="1354620"/>
            <a:ext cx="3505199" cy="1692771"/>
          </a:xfrm>
          <a:prstGeom prst="rect">
            <a:avLst/>
          </a:prstGeom>
          <a:noFill/>
        </p:spPr>
        <p:txBody>
          <a:bodyPr wrap="square" rtlCol="0">
            <a:spAutoFit/>
          </a:bodyPr>
          <a:lstStyle/>
          <a:p>
            <a:r>
              <a:rPr lang="en-US" sz="1300" dirty="0">
                <a:solidFill>
                  <a:schemeClr val="bg1"/>
                </a:solidFill>
                <a:effectLst>
                  <a:outerShdw blurRad="50800" dist="38100" dir="2700000" algn="tl" rotWithShape="0">
                    <a:srgbClr val="000000">
                      <a:alpha val="43000"/>
                    </a:srgbClr>
                  </a:outerShdw>
                </a:effectLst>
              </a:rPr>
              <a:t>During the last 5,500 years the correspondence between MCM increases in Spring precipitation and erosion is clear. Because during most of the last 9,000 years effective precipitation at </a:t>
            </a:r>
            <a:r>
              <a:rPr lang="en-US" sz="1300" dirty="0" err="1">
                <a:solidFill>
                  <a:schemeClr val="bg1"/>
                </a:solidFill>
                <a:effectLst>
                  <a:outerShdw blurRad="50800" dist="38100" dir="2700000" algn="tl" rotWithShape="0">
                    <a:srgbClr val="000000">
                      <a:alpha val="43000"/>
                    </a:srgbClr>
                  </a:outerShdw>
                </a:effectLst>
              </a:rPr>
              <a:t>Orūmiye</a:t>
            </a:r>
            <a:r>
              <a:rPr lang="en-US" sz="1300" dirty="0">
                <a:solidFill>
                  <a:schemeClr val="bg1"/>
                </a:solidFill>
                <a:effectLst>
                  <a:outerShdw blurRad="50800" dist="38100" dir="2700000" algn="tl" rotWithShape="0">
                    <a:srgbClr val="000000">
                      <a:alpha val="43000"/>
                    </a:srgbClr>
                  </a:outerShdw>
                </a:effectLst>
              </a:rPr>
              <a:t> lies at the point on the Langbein and Schumm erosion curve where erosion is greatest, any increase in precipitation results in erosion increase as well.</a:t>
            </a:r>
          </a:p>
        </p:txBody>
      </p:sp>
      <p:pic>
        <p:nvPicPr>
          <p:cNvPr id="7" name="Picture 6">
            <a:extLst>
              <a:ext uri="{FF2B5EF4-FFF2-40B4-BE49-F238E27FC236}">
                <a16:creationId xmlns:a16="http://schemas.microsoft.com/office/drawing/2014/main" id="{44897BC6-3C43-2541-B41F-85F854116F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4915" y="3411851"/>
            <a:ext cx="5619085" cy="3139080"/>
          </a:xfrm>
          <a:prstGeom prst="rect">
            <a:avLst/>
          </a:prstGeom>
        </p:spPr>
      </p:pic>
      <p:sp>
        <p:nvSpPr>
          <p:cNvPr id="8" name="TextBox 7">
            <a:extLst>
              <a:ext uri="{FF2B5EF4-FFF2-40B4-BE49-F238E27FC236}">
                <a16:creationId xmlns:a16="http://schemas.microsoft.com/office/drawing/2014/main" id="{F5D84717-5EEE-AE4F-8B3C-72ED2C9243A9}"/>
              </a:ext>
            </a:extLst>
          </p:cNvPr>
          <p:cNvSpPr txBox="1"/>
          <p:nvPr/>
        </p:nvSpPr>
        <p:spPr>
          <a:xfrm>
            <a:off x="5078" y="3192532"/>
            <a:ext cx="3630818" cy="3093154"/>
          </a:xfrm>
          <a:prstGeom prst="rect">
            <a:avLst/>
          </a:prstGeom>
          <a:noFill/>
          <a:effectLst>
            <a:outerShdw dir="840000" algn="ctr" rotWithShape="0">
              <a:schemeClr val="tx1"/>
            </a:outerShdw>
          </a:effectLst>
        </p:spPr>
        <p:txBody>
          <a:bodyPr wrap="square" rtlCol="0">
            <a:spAutoFit/>
          </a:bodyPr>
          <a:lstStyle/>
          <a:p>
            <a:r>
              <a:rPr lang="en-US" sz="1300" dirty="0">
                <a:solidFill>
                  <a:schemeClr val="bg1"/>
                </a:solidFill>
                <a:effectLst>
                  <a:outerShdw blurRad="50800" dist="38100" dir="2700000" algn="tl" rotWithShape="0">
                    <a:srgbClr val="000000">
                      <a:alpha val="43000"/>
                    </a:srgbClr>
                  </a:outerShdw>
                </a:effectLst>
              </a:rPr>
              <a:t>More significant for erosion at </a:t>
            </a:r>
            <a:r>
              <a:rPr lang="en-US" sz="1300" dirty="0" err="1">
                <a:solidFill>
                  <a:schemeClr val="bg1"/>
                </a:solidFill>
                <a:effectLst>
                  <a:outerShdw blurRad="50800" dist="38100" dir="2700000" algn="tl" rotWithShape="0">
                    <a:srgbClr val="000000">
                      <a:alpha val="43000"/>
                    </a:srgbClr>
                  </a:outerShdw>
                </a:effectLst>
              </a:rPr>
              <a:t>Orūmiye</a:t>
            </a:r>
            <a:r>
              <a:rPr lang="en-US" sz="1300" dirty="0">
                <a:solidFill>
                  <a:schemeClr val="bg1"/>
                </a:solidFill>
                <a:effectLst>
                  <a:outerShdw blurRad="50800" dist="38100" dir="2700000" algn="tl" rotWithShape="0">
                    <a:srgbClr val="000000">
                      <a:alpha val="43000"/>
                    </a:srgbClr>
                  </a:outerShdw>
                </a:effectLst>
              </a:rPr>
              <a:t> is Summer precipitation. In most cases, increased Summer precipitation seems to result in increased erosion. Again this relates to increased precipitation at a time in the year when there is a lack of significant vegetation cover. We saw this in Italy as well for the Holocene. </a:t>
            </a:r>
          </a:p>
          <a:p>
            <a:r>
              <a:rPr lang="en-US" sz="1300" dirty="0">
                <a:solidFill>
                  <a:schemeClr val="bg1"/>
                </a:solidFill>
                <a:effectLst>
                  <a:outerShdw blurRad="50800" dist="38100" dir="2700000" algn="tl" rotWithShape="0">
                    <a:srgbClr val="000000">
                      <a:alpha val="43000"/>
                    </a:srgbClr>
                  </a:outerShdw>
                </a:effectLst>
              </a:rPr>
              <a:t>Despite the high variability in Summer precipitation a trend line for Summer precipitation indicates that it has been on the decline since 10,000 year ago, a decline of about 15 mm with high precipitation events during the last few hundred years being almost half of what they were during the early Holocene. Erosion has also declined, but much less.</a:t>
            </a:r>
          </a:p>
        </p:txBody>
      </p:sp>
      <p:sp>
        <p:nvSpPr>
          <p:cNvPr id="9" name="TextBox 8">
            <a:extLst>
              <a:ext uri="{FF2B5EF4-FFF2-40B4-BE49-F238E27FC236}">
                <a16:creationId xmlns:a16="http://schemas.microsoft.com/office/drawing/2014/main" id="{437767E7-B049-F24A-8CBB-8FAF0D6952AC}"/>
              </a:ext>
            </a:extLst>
          </p:cNvPr>
          <p:cNvSpPr txBox="1"/>
          <p:nvPr/>
        </p:nvSpPr>
        <p:spPr>
          <a:xfrm>
            <a:off x="6164362" y="4184934"/>
            <a:ext cx="1302610" cy="276999"/>
          </a:xfrm>
          <a:prstGeom prst="rect">
            <a:avLst/>
          </a:prstGeom>
          <a:noFill/>
        </p:spPr>
        <p:txBody>
          <a:bodyPr wrap="none" rtlCol="0">
            <a:spAutoFit/>
          </a:bodyPr>
          <a:lstStyle/>
          <a:p>
            <a:r>
              <a:rPr lang="en-US" sz="1200" dirty="0">
                <a:solidFill>
                  <a:schemeClr val="accent6">
                    <a:lumMod val="50000"/>
                  </a:schemeClr>
                </a:solidFill>
              </a:rPr>
              <a:t>Erosion Trend line</a:t>
            </a:r>
          </a:p>
        </p:txBody>
      </p:sp>
      <p:sp>
        <p:nvSpPr>
          <p:cNvPr id="10" name="TextBox 9">
            <a:extLst>
              <a:ext uri="{FF2B5EF4-FFF2-40B4-BE49-F238E27FC236}">
                <a16:creationId xmlns:a16="http://schemas.microsoft.com/office/drawing/2014/main" id="{4640CE24-94F9-9142-8476-089577DBF52B}"/>
              </a:ext>
            </a:extLst>
          </p:cNvPr>
          <p:cNvSpPr txBox="1"/>
          <p:nvPr/>
        </p:nvSpPr>
        <p:spPr>
          <a:xfrm>
            <a:off x="4377266" y="6036733"/>
            <a:ext cx="2236510" cy="276999"/>
          </a:xfrm>
          <a:prstGeom prst="rect">
            <a:avLst/>
          </a:prstGeom>
          <a:noFill/>
        </p:spPr>
        <p:txBody>
          <a:bodyPr wrap="none" rtlCol="0">
            <a:spAutoFit/>
          </a:bodyPr>
          <a:lstStyle/>
          <a:p>
            <a:r>
              <a:rPr lang="en-US" sz="1200" dirty="0">
                <a:solidFill>
                  <a:srgbClr val="FF0000"/>
                </a:solidFill>
              </a:rPr>
              <a:t>Summer  Precipitation Trend line</a:t>
            </a:r>
          </a:p>
        </p:txBody>
      </p:sp>
      <p:cxnSp>
        <p:nvCxnSpPr>
          <p:cNvPr id="11" name="Straight Arrow Connector 10">
            <a:extLst>
              <a:ext uri="{FF2B5EF4-FFF2-40B4-BE49-F238E27FC236}">
                <a16:creationId xmlns:a16="http://schemas.microsoft.com/office/drawing/2014/main" id="{7890FCAE-E6C2-6049-9C63-347E887591CC}"/>
              </a:ext>
            </a:extLst>
          </p:cNvPr>
          <p:cNvCxnSpPr>
            <a:stCxn id="9" idx="2"/>
          </p:cNvCxnSpPr>
          <p:nvPr/>
        </p:nvCxnSpPr>
        <p:spPr>
          <a:xfrm>
            <a:off x="6815667" y="4461933"/>
            <a:ext cx="110066" cy="508000"/>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3CAA6F71-A2DB-4C4F-A79F-74EB410DB183}"/>
              </a:ext>
            </a:extLst>
          </p:cNvPr>
          <p:cNvCxnSpPr/>
          <p:nvPr/>
        </p:nvCxnSpPr>
        <p:spPr>
          <a:xfrm flipH="1" flipV="1">
            <a:off x="5596466" y="5613401"/>
            <a:ext cx="42334" cy="4910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6094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605801-5992-B140-94C1-1390A2F353AD}"/>
              </a:ext>
            </a:extLst>
          </p:cNvPr>
          <p:cNvSpPr>
            <a:spLocks noGrp="1"/>
          </p:cNvSpPr>
          <p:nvPr>
            <p:ph type="title"/>
          </p:nvPr>
        </p:nvSpPr>
        <p:spPr>
          <a:xfrm>
            <a:off x="0" y="0"/>
            <a:ext cx="9144000" cy="692696"/>
          </a:xfrm>
        </p:spPr>
        <p:txBody>
          <a:bodyPr>
            <a:normAutofit/>
          </a:bodyPr>
          <a:lstStyle/>
          <a:p>
            <a:pPr algn="ctr"/>
            <a:r>
              <a:rPr lang="en-US" sz="2100" dirty="0">
                <a:solidFill>
                  <a:srgbClr val="FFFF00"/>
                </a:solidFill>
                <a:effectLst>
                  <a:outerShdw blurRad="50800" dist="38100" dir="2700000" algn="tl" rotWithShape="0">
                    <a:srgbClr val="000000">
                      <a:alpha val="43000"/>
                    </a:srgbClr>
                  </a:outerShdw>
                </a:effectLst>
              </a:rPr>
              <a:t>Holocene Relationship Between Effective Precipitation and Erosion: Lake Orūmiye</a:t>
            </a:r>
          </a:p>
        </p:txBody>
      </p:sp>
      <p:sp>
        <p:nvSpPr>
          <p:cNvPr id="5" name="TextBox 4">
            <a:extLst>
              <a:ext uri="{FF2B5EF4-FFF2-40B4-BE49-F238E27FC236}">
                <a16:creationId xmlns:a16="http://schemas.microsoft.com/office/drawing/2014/main" id="{C2415C57-B58F-834D-9172-A94AAD6A6ACB}"/>
              </a:ext>
            </a:extLst>
          </p:cNvPr>
          <p:cNvSpPr txBox="1"/>
          <p:nvPr/>
        </p:nvSpPr>
        <p:spPr>
          <a:xfrm>
            <a:off x="0" y="5733256"/>
            <a:ext cx="9143998" cy="954107"/>
          </a:xfrm>
          <a:prstGeom prst="rect">
            <a:avLst/>
          </a:prstGeom>
          <a:noFill/>
          <a:effectLst>
            <a:outerShdw blurRad="50800" dist="50800" algn="ctr" rotWithShape="0">
              <a:schemeClr val="tx1">
                <a:alpha val="43000"/>
              </a:schemeClr>
            </a:outerShdw>
          </a:effectLst>
        </p:spPr>
        <p:txBody>
          <a:bodyPr wrap="square" rtlCol="0">
            <a:spAutoFit/>
          </a:bodyPr>
          <a:lstStyle/>
          <a:p>
            <a:r>
              <a:rPr lang="en-US" sz="1400" dirty="0">
                <a:solidFill>
                  <a:schemeClr val="bg1"/>
                </a:solidFill>
                <a:effectLst>
                  <a:outerShdw blurRad="50800" dist="38100" dir="2700000" algn="tl" rotWithShape="0">
                    <a:srgbClr val="000000">
                      <a:alpha val="43000"/>
                    </a:srgbClr>
                  </a:outerShdw>
                </a:effectLst>
              </a:rPr>
              <a:t>When the distribution of effective precipitation is plotted against sediment yield at Orūmiye for the Holocene, they seem to cover a relatively small portion of the Langbein and Schumm model curve. However, it lies at a very critical portion of the curve where it crosses the thresh hold between where decreasing precipitation causes erosion, to where precipitation is so much reduced that it becomes an ineffective cause of erosion.</a:t>
            </a:r>
          </a:p>
        </p:txBody>
      </p:sp>
      <p:grpSp>
        <p:nvGrpSpPr>
          <p:cNvPr id="6" name="Group 5">
            <a:extLst>
              <a:ext uri="{FF2B5EF4-FFF2-40B4-BE49-F238E27FC236}">
                <a16:creationId xmlns:a16="http://schemas.microsoft.com/office/drawing/2014/main" id="{18E0EACE-2923-8A4E-A2B3-15FDB23F7736}"/>
              </a:ext>
            </a:extLst>
          </p:cNvPr>
          <p:cNvGrpSpPr/>
          <p:nvPr/>
        </p:nvGrpSpPr>
        <p:grpSpPr>
          <a:xfrm>
            <a:off x="47500" y="574432"/>
            <a:ext cx="9048997" cy="5158824"/>
            <a:chOff x="47500" y="528125"/>
            <a:chExt cx="9048997" cy="5158824"/>
          </a:xfrm>
        </p:grpSpPr>
        <p:pic>
          <p:nvPicPr>
            <p:cNvPr id="7" name="Picture 6">
              <a:extLst>
                <a:ext uri="{FF2B5EF4-FFF2-40B4-BE49-F238E27FC236}">
                  <a16:creationId xmlns:a16="http://schemas.microsoft.com/office/drawing/2014/main" id="{BDA5F027-7A8C-D24D-904E-C85485B5F0E8}"/>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47500" y="528125"/>
              <a:ext cx="9048997" cy="5158824"/>
            </a:xfrm>
            <a:prstGeom prst="rect">
              <a:avLst/>
            </a:prstGeom>
          </p:spPr>
        </p:pic>
        <p:grpSp>
          <p:nvGrpSpPr>
            <p:cNvPr id="8" name="Group 7">
              <a:extLst>
                <a:ext uri="{FF2B5EF4-FFF2-40B4-BE49-F238E27FC236}">
                  <a16:creationId xmlns:a16="http://schemas.microsoft.com/office/drawing/2014/main" id="{F10B1333-1F82-A44C-A6E5-B8DA1943B3FA}"/>
                </a:ext>
              </a:extLst>
            </p:cNvPr>
            <p:cNvGrpSpPr/>
            <p:nvPr/>
          </p:nvGrpSpPr>
          <p:grpSpPr>
            <a:xfrm>
              <a:off x="910457" y="920522"/>
              <a:ext cx="7587821" cy="2355258"/>
              <a:chOff x="910457" y="879286"/>
              <a:chExt cx="7587819" cy="2355258"/>
            </a:xfrm>
          </p:grpSpPr>
          <p:grpSp>
            <p:nvGrpSpPr>
              <p:cNvPr id="9" name="Group 8">
                <a:extLst>
                  <a:ext uri="{FF2B5EF4-FFF2-40B4-BE49-F238E27FC236}">
                    <a16:creationId xmlns:a16="http://schemas.microsoft.com/office/drawing/2014/main" id="{77E23DA2-D4CE-F34E-A25A-AC7BEF329258}"/>
                  </a:ext>
                </a:extLst>
              </p:cNvPr>
              <p:cNvGrpSpPr/>
              <p:nvPr/>
            </p:nvGrpSpPr>
            <p:grpSpPr>
              <a:xfrm>
                <a:off x="910457" y="879286"/>
                <a:ext cx="7587819" cy="2355258"/>
                <a:chOff x="910457" y="879286"/>
                <a:chExt cx="7587819" cy="2355258"/>
              </a:xfrm>
            </p:grpSpPr>
            <p:sp>
              <p:nvSpPr>
                <p:cNvPr id="11" name="TextBox 10">
                  <a:extLst>
                    <a:ext uri="{FF2B5EF4-FFF2-40B4-BE49-F238E27FC236}">
                      <a16:creationId xmlns:a16="http://schemas.microsoft.com/office/drawing/2014/main" id="{EAB43E2A-DA54-B344-8426-1B8748624C7D}"/>
                    </a:ext>
                  </a:extLst>
                </p:cNvPr>
                <p:cNvSpPr txBox="1"/>
                <p:nvPr/>
              </p:nvSpPr>
              <p:spPr>
                <a:xfrm>
                  <a:off x="910457" y="879286"/>
                  <a:ext cx="6072233" cy="276999"/>
                </a:xfrm>
                <a:prstGeom prst="rect">
                  <a:avLst/>
                </a:prstGeom>
                <a:solidFill>
                  <a:schemeClr val="bg1"/>
                </a:solidFill>
              </p:spPr>
              <p:txBody>
                <a:bodyPr wrap="square" rtlCol="0">
                  <a:spAutoFit/>
                </a:bodyPr>
                <a:lstStyle/>
                <a:p>
                  <a:r>
                    <a:rPr lang="en-US" sz="1200" b="1" dirty="0">
                      <a:solidFill>
                        <a:srgbClr val="FF0000"/>
                      </a:solidFill>
                    </a:rPr>
                    <a:t>Current limits for precipitation and erosion at Orūmiye, West Azerbaijan, Iran</a:t>
                  </a:r>
                </a:p>
              </p:txBody>
            </p:sp>
            <p:sp>
              <p:nvSpPr>
                <p:cNvPr id="12" name="TextBox 11">
                  <a:extLst>
                    <a:ext uri="{FF2B5EF4-FFF2-40B4-BE49-F238E27FC236}">
                      <a16:creationId xmlns:a16="http://schemas.microsoft.com/office/drawing/2014/main" id="{07C5D1E5-910B-054E-97EE-356BA180B273}"/>
                    </a:ext>
                  </a:extLst>
                </p:cNvPr>
                <p:cNvSpPr txBox="1"/>
                <p:nvPr/>
              </p:nvSpPr>
              <p:spPr>
                <a:xfrm>
                  <a:off x="6353402" y="2218881"/>
                  <a:ext cx="2144874" cy="1015663"/>
                </a:xfrm>
                <a:prstGeom prst="rect">
                  <a:avLst/>
                </a:prstGeom>
                <a:solidFill>
                  <a:schemeClr val="bg1"/>
                </a:solidFill>
              </p:spPr>
              <p:txBody>
                <a:bodyPr wrap="square" rtlCol="0">
                  <a:spAutoFit/>
                </a:bodyPr>
                <a:lstStyle/>
                <a:p>
                  <a:r>
                    <a:rPr lang="en-US" sz="1200" b="1" dirty="0">
                      <a:solidFill>
                        <a:srgbClr val="FF0000"/>
                      </a:solidFill>
                    </a:rPr>
                    <a:t>About 16,500 to 17,000 years ago effective precipitation in the Lake Orūmiye Basin reached about 600 mm per year. </a:t>
                  </a:r>
                </a:p>
              </p:txBody>
            </p:sp>
            <p:cxnSp>
              <p:nvCxnSpPr>
                <p:cNvPr id="13" name="Straight Arrow Connector 12">
                  <a:extLst>
                    <a:ext uri="{FF2B5EF4-FFF2-40B4-BE49-F238E27FC236}">
                      <a16:creationId xmlns:a16="http://schemas.microsoft.com/office/drawing/2014/main" id="{0FAD5A1A-27DE-D445-BC07-52503E1CE5BC}"/>
                    </a:ext>
                  </a:extLst>
                </p:cNvPr>
                <p:cNvCxnSpPr/>
                <p:nvPr/>
              </p:nvCxnSpPr>
              <p:spPr>
                <a:xfrm flipH="1">
                  <a:off x="4144488" y="2803656"/>
                  <a:ext cx="2067789" cy="23019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8ADFDAE-9A7B-324A-8DF5-0F706C7E4F66}"/>
                    </a:ext>
                  </a:extLst>
                </p:cNvPr>
                <p:cNvCxnSpPr/>
                <p:nvPr/>
              </p:nvCxnSpPr>
              <p:spPr>
                <a:xfrm>
                  <a:off x="1183834" y="1232558"/>
                  <a:ext cx="756954" cy="44366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B5154AD1-C463-E34D-BC81-3154ED8DF93A}"/>
                    </a:ext>
                  </a:extLst>
                </p:cNvPr>
                <p:cNvCxnSpPr/>
                <p:nvPr/>
              </p:nvCxnSpPr>
              <p:spPr>
                <a:xfrm flipH="1">
                  <a:off x="2861953" y="1232558"/>
                  <a:ext cx="628293" cy="35312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grpSp>
          <p:sp>
            <p:nvSpPr>
              <p:cNvPr id="10" name="TextBox 9">
                <a:extLst>
                  <a:ext uri="{FF2B5EF4-FFF2-40B4-BE49-F238E27FC236}">
                    <a16:creationId xmlns:a16="http://schemas.microsoft.com/office/drawing/2014/main" id="{D9F9D823-5633-C940-879F-35444CC8231A}"/>
                  </a:ext>
                </a:extLst>
              </p:cNvPr>
              <p:cNvSpPr txBox="1"/>
              <p:nvPr/>
            </p:nvSpPr>
            <p:spPr>
              <a:xfrm>
                <a:off x="3587089" y="1888980"/>
                <a:ext cx="1591293" cy="461665"/>
              </a:xfrm>
              <a:prstGeom prst="rect">
                <a:avLst/>
              </a:prstGeom>
              <a:solidFill>
                <a:schemeClr val="bg1"/>
              </a:solidFill>
            </p:spPr>
            <p:txBody>
              <a:bodyPr wrap="square" rtlCol="0">
                <a:spAutoFit/>
              </a:bodyPr>
              <a:lstStyle/>
              <a:p>
                <a:r>
                  <a:rPr lang="en-US" sz="1200" b="1" dirty="0">
                    <a:solidFill>
                      <a:srgbClr val="FF0000"/>
                    </a:solidFill>
                  </a:rPr>
                  <a:t>Current southern Italian erosion range</a:t>
                </a:r>
              </a:p>
            </p:txBody>
          </p:sp>
        </p:grpSp>
      </p:grpSp>
    </p:spTree>
    <p:extLst>
      <p:ext uri="{BB962C8B-B14F-4D97-AF65-F5344CB8AC3E}">
        <p14:creationId xmlns:p14="http://schemas.microsoft.com/office/powerpoint/2010/main" val="795160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17EA5C-609B-4C44-980D-4A7CCF10033E}"/>
              </a:ext>
            </a:extLst>
          </p:cNvPr>
          <p:cNvSpPr>
            <a:spLocks noGrp="1"/>
          </p:cNvSpPr>
          <p:nvPr>
            <p:ph type="title"/>
          </p:nvPr>
        </p:nvSpPr>
        <p:spPr>
          <a:xfrm>
            <a:off x="3958814" y="-50442"/>
            <a:ext cx="5185186" cy="599122"/>
          </a:xfrm>
        </p:spPr>
        <p:txBody>
          <a:bodyPr>
            <a:noAutofit/>
          </a:bodyPr>
          <a:lstStyle/>
          <a:p>
            <a:r>
              <a:rPr lang="en-US" sz="2800" b="1" dirty="0">
                <a:solidFill>
                  <a:srgbClr val="FFFF00"/>
                </a:solidFill>
                <a:effectLst>
                  <a:outerShdw blurRad="50800" dist="38100" dir="2700000" algn="tl" rotWithShape="0">
                    <a:srgbClr val="000000">
                      <a:alpha val="43000"/>
                    </a:srgbClr>
                  </a:outerShdw>
                </a:effectLst>
              </a:rPr>
              <a:t>Lake </a:t>
            </a:r>
            <a:r>
              <a:rPr lang="en-US" sz="2800" b="1" dirty="0" err="1">
                <a:solidFill>
                  <a:srgbClr val="FFFF00"/>
                </a:solidFill>
                <a:effectLst>
                  <a:outerShdw blurRad="50800" dist="38100" dir="2700000" algn="tl" rotWithShape="0">
                    <a:srgbClr val="000000">
                      <a:alpha val="43000"/>
                    </a:srgbClr>
                  </a:outerShdw>
                </a:effectLst>
              </a:rPr>
              <a:t>Orūmiye</a:t>
            </a:r>
            <a:r>
              <a:rPr lang="en-US" sz="2800" b="1" dirty="0">
                <a:solidFill>
                  <a:srgbClr val="FFFF00"/>
                </a:solidFill>
                <a:effectLst>
                  <a:outerShdw blurRad="50800" dist="38100" dir="2700000" algn="tl" rotWithShape="0">
                    <a:srgbClr val="000000">
                      <a:alpha val="43000"/>
                    </a:srgbClr>
                  </a:outerShdw>
                </a:effectLst>
              </a:rPr>
              <a:t> Pollen Record  </a:t>
            </a:r>
          </a:p>
        </p:txBody>
      </p:sp>
      <p:sp>
        <p:nvSpPr>
          <p:cNvPr id="5" name="TextBox 4">
            <a:extLst>
              <a:ext uri="{FF2B5EF4-FFF2-40B4-BE49-F238E27FC236}">
                <a16:creationId xmlns:a16="http://schemas.microsoft.com/office/drawing/2014/main" id="{B87FCB37-9076-F041-A946-10A78723DEC4}"/>
              </a:ext>
            </a:extLst>
          </p:cNvPr>
          <p:cNvSpPr txBox="1"/>
          <p:nvPr/>
        </p:nvSpPr>
        <p:spPr>
          <a:xfrm>
            <a:off x="3958813" y="3949098"/>
            <a:ext cx="5185185" cy="2462213"/>
          </a:xfrm>
          <a:prstGeom prst="rect">
            <a:avLst/>
          </a:prstGeom>
          <a:noFill/>
        </p:spPr>
        <p:txBody>
          <a:bodyPr wrap="square" rtlCol="0">
            <a:spAutoFit/>
          </a:bodyPr>
          <a:lstStyle/>
          <a:p>
            <a:r>
              <a:rPr lang="en-US" sz="1400" dirty="0">
                <a:solidFill>
                  <a:schemeClr val="bg1"/>
                </a:solidFill>
                <a:effectLst>
                  <a:outerShdw blurRad="50800" dist="38100" dir="2700000" algn="tl" rotWithShape="0">
                    <a:srgbClr val="000000">
                      <a:alpha val="43000"/>
                    </a:srgbClr>
                  </a:outerShdw>
                </a:effectLst>
              </a:rPr>
              <a:t>At the left are the groupings of the pollen samples by age resulting from principal component analysis of </a:t>
            </a:r>
            <a:r>
              <a:rPr lang="en-US" sz="1400" dirty="0" err="1">
                <a:solidFill>
                  <a:schemeClr val="bg1"/>
                </a:solidFill>
                <a:effectLst>
                  <a:outerShdw blurRad="50800" dist="38100" dir="2700000" algn="tl" rotWithShape="0">
                    <a:srgbClr val="000000">
                      <a:alpha val="43000"/>
                    </a:srgbClr>
                  </a:outerShdw>
                </a:effectLst>
              </a:rPr>
              <a:t>Bottema’s</a:t>
            </a:r>
            <a:r>
              <a:rPr lang="en-US" sz="1400" dirty="0">
                <a:solidFill>
                  <a:schemeClr val="bg1"/>
                </a:solidFill>
                <a:effectLst>
                  <a:outerShdw blurRad="50800" dist="38100" dir="2700000" algn="tl" rotWithShape="0">
                    <a:srgbClr val="000000">
                      <a:alpha val="43000"/>
                    </a:srgbClr>
                  </a:outerShdw>
                </a:effectLst>
              </a:rPr>
              <a:t> pollen counts from Lake </a:t>
            </a:r>
            <a:r>
              <a:rPr lang="en-US" sz="1400" dirty="0" err="1">
                <a:solidFill>
                  <a:schemeClr val="bg1"/>
                </a:solidFill>
                <a:effectLst>
                  <a:outerShdw blurRad="50800" dist="38100" dir="2700000" algn="tl" rotWithShape="0">
                    <a:srgbClr val="000000">
                      <a:alpha val="43000"/>
                    </a:srgbClr>
                  </a:outerShdw>
                </a:effectLst>
              </a:rPr>
              <a:t>Orūmiye</a:t>
            </a:r>
            <a:r>
              <a:rPr lang="en-US" sz="1400" dirty="0">
                <a:solidFill>
                  <a:schemeClr val="bg1"/>
                </a:solidFill>
                <a:effectLst>
                  <a:outerShdw blurRad="50800" dist="38100" dir="2700000" algn="tl" rotWithShape="0">
                    <a:srgbClr val="000000">
                      <a:alpha val="43000"/>
                    </a:srgbClr>
                  </a:outerShdw>
                </a:effectLst>
              </a:rPr>
              <a:t>. This analysis clearly reveals the break between much wetter climates in </a:t>
            </a:r>
            <a:r>
              <a:rPr lang="en-US" sz="1400" b="1" dirty="0">
                <a:solidFill>
                  <a:schemeClr val="bg1"/>
                </a:solidFill>
                <a:effectLst>
                  <a:outerShdw blurRad="50800" dist="38100" dir="2700000" algn="tl" rotWithShape="0">
                    <a:srgbClr val="000000">
                      <a:alpha val="43000"/>
                    </a:srgbClr>
                  </a:outerShdw>
                </a:effectLst>
              </a:rPr>
              <a:t>A)</a:t>
            </a:r>
            <a:r>
              <a:rPr lang="en-US" sz="1400" dirty="0">
                <a:solidFill>
                  <a:schemeClr val="bg1"/>
                </a:solidFill>
                <a:effectLst>
                  <a:outerShdw blurRad="50800" dist="38100" dir="2700000" algn="tl" rotWithShape="0">
                    <a:srgbClr val="000000">
                      <a:alpha val="43000"/>
                    </a:srgbClr>
                  </a:outerShdw>
                </a:effectLst>
              </a:rPr>
              <a:t> the latest Pleistocene and earliest Holocene between 14,200 and 10,800 </a:t>
            </a:r>
            <a:r>
              <a:rPr lang="en-US" sz="1400" dirty="0" err="1">
                <a:solidFill>
                  <a:schemeClr val="bg1"/>
                </a:solidFill>
                <a:effectLst>
                  <a:outerShdw blurRad="50800" dist="38100" dir="2700000" algn="tl" rotWithShape="0">
                    <a:srgbClr val="000000">
                      <a:alpha val="43000"/>
                    </a:srgbClr>
                  </a:outerShdw>
                </a:effectLst>
              </a:rPr>
              <a:t>cal</a:t>
            </a:r>
            <a:r>
              <a:rPr lang="en-US" sz="1400" dirty="0">
                <a:solidFill>
                  <a:schemeClr val="bg1"/>
                </a:solidFill>
                <a:effectLst>
                  <a:outerShdw blurRad="50800" dist="38100" dir="2700000" algn="tl" rotWithShape="0">
                    <a:srgbClr val="000000">
                      <a:alpha val="43000"/>
                    </a:srgbClr>
                  </a:outerShdw>
                </a:effectLst>
              </a:rPr>
              <a:t> B.P., </a:t>
            </a:r>
            <a:r>
              <a:rPr lang="en-US" sz="1400" b="1" dirty="0">
                <a:solidFill>
                  <a:schemeClr val="bg1"/>
                </a:solidFill>
                <a:effectLst>
                  <a:outerShdw blurRad="50800" dist="38100" dir="2700000" algn="tl" rotWithShape="0">
                    <a:srgbClr val="000000">
                      <a:alpha val="43000"/>
                    </a:srgbClr>
                  </a:outerShdw>
                </a:effectLst>
              </a:rPr>
              <a:t>B)</a:t>
            </a:r>
            <a:r>
              <a:rPr lang="en-US" sz="1400" dirty="0">
                <a:solidFill>
                  <a:schemeClr val="bg1"/>
                </a:solidFill>
                <a:effectLst>
                  <a:outerShdw blurRad="50800" dist="38100" dir="2700000" algn="tl" rotWithShape="0">
                    <a:srgbClr val="000000">
                      <a:alpha val="43000"/>
                    </a:srgbClr>
                  </a:outerShdw>
                </a:effectLst>
              </a:rPr>
              <a:t> the transition period in the early Holocene between 10,100 and 8,000 </a:t>
            </a:r>
            <a:r>
              <a:rPr lang="en-US" sz="1400" dirty="0" err="1">
                <a:solidFill>
                  <a:schemeClr val="bg1"/>
                </a:solidFill>
                <a:effectLst>
                  <a:outerShdw blurRad="50800" dist="38100" dir="2700000" algn="tl" rotWithShape="0">
                    <a:srgbClr val="000000">
                      <a:alpha val="43000"/>
                    </a:srgbClr>
                  </a:outerShdw>
                </a:effectLst>
              </a:rPr>
              <a:t>cal</a:t>
            </a:r>
            <a:r>
              <a:rPr lang="en-US" sz="1400" dirty="0">
                <a:solidFill>
                  <a:schemeClr val="bg1"/>
                </a:solidFill>
                <a:effectLst>
                  <a:outerShdw blurRad="50800" dist="38100" dir="2700000" algn="tl" rotWithShape="0">
                    <a:srgbClr val="000000">
                      <a:alpha val="43000"/>
                    </a:srgbClr>
                  </a:outerShdw>
                </a:effectLst>
              </a:rPr>
              <a:t> B.P., and </a:t>
            </a:r>
            <a:r>
              <a:rPr lang="en-US" sz="1400" b="1" dirty="0">
                <a:solidFill>
                  <a:schemeClr val="bg1"/>
                </a:solidFill>
                <a:effectLst>
                  <a:outerShdw blurRad="50800" dist="38100" dir="2700000" algn="tl" rotWithShape="0">
                    <a:srgbClr val="000000">
                      <a:alpha val="43000"/>
                    </a:srgbClr>
                  </a:outerShdw>
                </a:effectLst>
              </a:rPr>
              <a:t>C)</a:t>
            </a:r>
            <a:r>
              <a:rPr lang="en-US" sz="1400" dirty="0">
                <a:solidFill>
                  <a:schemeClr val="bg1"/>
                </a:solidFill>
                <a:effectLst>
                  <a:outerShdw blurRad="50800" dist="38100" dir="2700000" algn="tl" rotWithShape="0">
                    <a:srgbClr val="000000">
                      <a:alpha val="43000"/>
                    </a:srgbClr>
                  </a:outerShdw>
                </a:effectLst>
              </a:rPr>
              <a:t> the very similar assemblage of pollen samples since ~8,000 </a:t>
            </a:r>
            <a:r>
              <a:rPr lang="en-US" sz="1400" dirty="0" err="1">
                <a:solidFill>
                  <a:schemeClr val="bg1"/>
                </a:solidFill>
                <a:effectLst>
                  <a:outerShdw blurRad="50800" dist="38100" dir="2700000" algn="tl" rotWithShape="0">
                    <a:srgbClr val="000000">
                      <a:alpha val="43000"/>
                    </a:srgbClr>
                  </a:outerShdw>
                </a:effectLst>
              </a:rPr>
              <a:t>cal</a:t>
            </a:r>
            <a:r>
              <a:rPr lang="en-US" sz="1400" dirty="0">
                <a:solidFill>
                  <a:schemeClr val="bg1"/>
                </a:solidFill>
                <a:effectLst>
                  <a:outerShdw blurRad="50800" dist="38100" dir="2700000" algn="tl" rotWithShape="0">
                    <a:srgbClr val="000000">
                      <a:alpha val="43000"/>
                    </a:srgbClr>
                  </a:outerShdw>
                </a:effectLst>
              </a:rPr>
              <a:t> B.P.. You can see in the lower left hand corner of the diagram that middle and late Holocene pollen samples form a very tightly clustered group that coincides with the Holocene since the beginning of increased erosion rates, in particular the last 4,000 years. </a:t>
            </a:r>
          </a:p>
        </p:txBody>
      </p:sp>
      <p:pic>
        <p:nvPicPr>
          <p:cNvPr id="6" name="Picture 5" descr="Lake Urmia Summary.jpg">
            <a:extLst>
              <a:ext uri="{FF2B5EF4-FFF2-40B4-BE49-F238E27FC236}">
                <a16:creationId xmlns:a16="http://schemas.microsoft.com/office/drawing/2014/main" id="{E1B2048E-9026-9940-84BC-33C3E56E8B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8813" y="404664"/>
            <a:ext cx="5185186" cy="3623134"/>
          </a:xfrm>
          <a:prstGeom prst="rect">
            <a:avLst/>
          </a:prstGeom>
        </p:spPr>
      </p:pic>
      <p:sp>
        <p:nvSpPr>
          <p:cNvPr id="7" name="TextBox 6">
            <a:extLst>
              <a:ext uri="{FF2B5EF4-FFF2-40B4-BE49-F238E27FC236}">
                <a16:creationId xmlns:a16="http://schemas.microsoft.com/office/drawing/2014/main" id="{61F47080-9023-8545-9F2C-6BD2F6FEEC50}"/>
              </a:ext>
            </a:extLst>
          </p:cNvPr>
          <p:cNvSpPr txBox="1"/>
          <p:nvPr/>
        </p:nvSpPr>
        <p:spPr>
          <a:xfrm>
            <a:off x="1" y="-11112"/>
            <a:ext cx="3958813" cy="2246769"/>
          </a:xfrm>
          <a:prstGeom prst="rect">
            <a:avLst/>
          </a:prstGeom>
          <a:noFill/>
        </p:spPr>
        <p:txBody>
          <a:bodyPr wrap="square" rtlCol="0">
            <a:spAutoFit/>
          </a:bodyPr>
          <a:lstStyle/>
          <a:p>
            <a:r>
              <a:rPr lang="en-US" sz="1400" dirty="0">
                <a:solidFill>
                  <a:schemeClr val="bg1"/>
                </a:solidFill>
                <a:effectLst>
                  <a:outerShdw blurRad="50800" dist="38100" dir="2700000" algn="tl" rotWithShape="0">
                    <a:srgbClr val="000000">
                      <a:alpha val="43000"/>
                    </a:srgbClr>
                  </a:outerShdw>
                </a:effectLst>
              </a:rPr>
              <a:t>Examination of the pollen research conducted at Lake </a:t>
            </a:r>
            <a:r>
              <a:rPr lang="en-US" sz="1400" dirty="0" err="1">
                <a:solidFill>
                  <a:schemeClr val="bg1"/>
                </a:solidFill>
                <a:effectLst>
                  <a:outerShdw blurRad="50800" dist="38100" dir="2700000" algn="tl" rotWithShape="0">
                    <a:srgbClr val="000000">
                      <a:alpha val="43000"/>
                    </a:srgbClr>
                  </a:outerShdw>
                </a:effectLst>
              </a:rPr>
              <a:t>Orūmiye</a:t>
            </a:r>
            <a:r>
              <a:rPr lang="en-US" sz="1400" dirty="0">
                <a:solidFill>
                  <a:schemeClr val="bg1"/>
                </a:solidFill>
                <a:effectLst>
                  <a:outerShdw blurRad="50800" dist="38100" dir="2700000" algn="tl" rotWithShape="0">
                    <a:srgbClr val="000000">
                      <a:alpha val="43000"/>
                    </a:srgbClr>
                  </a:outerShdw>
                </a:effectLst>
              </a:rPr>
              <a:t> by the Turkish </a:t>
            </a:r>
            <a:r>
              <a:rPr lang="en-US" sz="1400" dirty="0" err="1">
                <a:solidFill>
                  <a:schemeClr val="bg1"/>
                </a:solidFill>
                <a:effectLst>
                  <a:outerShdw blurRad="50800" dist="38100" dir="2700000" algn="tl" rotWithShape="0">
                    <a:srgbClr val="000000">
                      <a:alpha val="43000"/>
                    </a:srgbClr>
                  </a:outerShdw>
                </a:effectLst>
              </a:rPr>
              <a:t>palynologist</a:t>
            </a:r>
            <a:r>
              <a:rPr lang="en-US" sz="1400" dirty="0">
                <a:solidFill>
                  <a:schemeClr val="bg1"/>
                </a:solidFill>
                <a:effectLst>
                  <a:outerShdw blurRad="50800" dist="38100" dir="2700000" algn="tl" rotWithShape="0">
                    <a:srgbClr val="000000">
                      <a:alpha val="43000"/>
                    </a:srgbClr>
                  </a:outerShdw>
                </a:effectLst>
              </a:rPr>
              <a:t>  S. </a:t>
            </a:r>
            <a:r>
              <a:rPr lang="en-US" sz="1400" dirty="0" err="1">
                <a:solidFill>
                  <a:schemeClr val="bg1"/>
                </a:solidFill>
                <a:effectLst>
                  <a:outerShdw blurRad="50800" dist="38100" dir="2700000" algn="tl" rotWithShape="0">
                    <a:srgbClr val="000000">
                      <a:alpha val="43000"/>
                    </a:srgbClr>
                  </a:outerShdw>
                </a:effectLst>
              </a:rPr>
              <a:t>Bottema</a:t>
            </a:r>
            <a:r>
              <a:rPr lang="en-US" sz="1400" dirty="0">
                <a:solidFill>
                  <a:schemeClr val="bg1"/>
                </a:solidFill>
                <a:effectLst>
                  <a:outerShdw blurRad="50800" dist="38100" dir="2700000" algn="tl" rotWithShape="0">
                    <a:srgbClr val="000000">
                      <a:alpha val="43000"/>
                    </a:srgbClr>
                  </a:outerShdw>
                </a:effectLst>
              </a:rPr>
              <a:t> (1986) indicates significant changes in the vegetation history of the basin ~ 8,000 </a:t>
            </a:r>
            <a:r>
              <a:rPr lang="en-US" sz="1400" dirty="0" err="1">
                <a:solidFill>
                  <a:schemeClr val="bg1"/>
                </a:solidFill>
                <a:effectLst>
                  <a:outerShdw blurRad="50800" dist="38100" dir="2700000" algn="tl" rotWithShape="0">
                    <a:srgbClr val="000000">
                      <a:alpha val="43000"/>
                    </a:srgbClr>
                  </a:outerShdw>
                </a:effectLst>
              </a:rPr>
              <a:t>cal</a:t>
            </a:r>
            <a:r>
              <a:rPr lang="en-US" sz="1400" dirty="0">
                <a:solidFill>
                  <a:schemeClr val="bg1"/>
                </a:solidFill>
                <a:effectLst>
                  <a:outerShdw blurRad="50800" dist="38100" dir="2700000" algn="tl" rotWithShape="0">
                    <a:srgbClr val="000000">
                      <a:alpha val="43000"/>
                    </a:srgbClr>
                  </a:outerShdw>
                </a:effectLst>
              </a:rPr>
              <a:t> B.P. (diagram at right). Not only does oak (</a:t>
            </a:r>
            <a:r>
              <a:rPr lang="en-US" sz="1400" i="1" dirty="0" err="1">
                <a:solidFill>
                  <a:schemeClr val="bg1"/>
                </a:solidFill>
                <a:effectLst>
                  <a:outerShdw blurRad="50800" dist="38100" dir="2700000" algn="tl" rotWithShape="0">
                    <a:srgbClr val="000000">
                      <a:alpha val="43000"/>
                    </a:srgbClr>
                  </a:outerShdw>
                </a:effectLst>
              </a:rPr>
              <a:t>Quercus</a:t>
            </a:r>
            <a:r>
              <a:rPr lang="en-US" sz="1400" dirty="0">
                <a:solidFill>
                  <a:schemeClr val="bg1"/>
                </a:solidFill>
                <a:effectLst>
                  <a:outerShdw blurRad="50800" dist="38100" dir="2700000" algn="tl" rotWithShape="0">
                    <a:srgbClr val="000000">
                      <a:alpha val="43000"/>
                    </a:srgbClr>
                  </a:outerShdw>
                </a:effectLst>
              </a:rPr>
              <a:t>) appear, but sagebrush (</a:t>
            </a:r>
            <a:r>
              <a:rPr lang="en-US" sz="1400" i="1" dirty="0">
                <a:solidFill>
                  <a:schemeClr val="bg1"/>
                </a:solidFill>
                <a:effectLst>
                  <a:outerShdw blurRad="50800" dist="38100" dir="2700000" algn="tl" rotWithShape="0">
                    <a:srgbClr val="000000">
                      <a:alpha val="43000"/>
                    </a:srgbClr>
                  </a:outerShdw>
                </a:effectLst>
              </a:rPr>
              <a:t>Artemisia</a:t>
            </a:r>
            <a:r>
              <a:rPr lang="en-US" sz="1400" dirty="0">
                <a:solidFill>
                  <a:schemeClr val="bg1"/>
                </a:solidFill>
                <a:effectLst>
                  <a:outerShdw blurRad="50800" dist="38100" dir="2700000" algn="tl" rotWithShape="0">
                    <a:srgbClr val="000000">
                      <a:alpha val="43000"/>
                    </a:srgbClr>
                  </a:outerShdw>
                </a:effectLst>
              </a:rPr>
              <a:t>) and saltbushes (</a:t>
            </a:r>
            <a:r>
              <a:rPr lang="en-US" sz="1400" dirty="0" err="1">
                <a:solidFill>
                  <a:schemeClr val="bg1"/>
                </a:solidFill>
                <a:effectLst>
                  <a:outerShdw blurRad="50800" dist="38100" dir="2700000" algn="tl" rotWithShape="0">
                    <a:srgbClr val="000000">
                      <a:alpha val="43000"/>
                    </a:srgbClr>
                  </a:outerShdw>
                </a:effectLst>
              </a:rPr>
              <a:t>Chenopodiaceae</a:t>
            </a:r>
            <a:r>
              <a:rPr lang="en-US" sz="1400" dirty="0">
                <a:solidFill>
                  <a:schemeClr val="bg1"/>
                </a:solidFill>
                <a:effectLst>
                  <a:outerShdw blurRad="50800" dist="38100" dir="2700000" algn="tl" rotWithShape="0">
                    <a:srgbClr val="000000">
                      <a:alpha val="43000"/>
                    </a:srgbClr>
                  </a:outerShdw>
                </a:effectLst>
              </a:rPr>
              <a:t>) are extremely high comprising over 60% of the terrestrial pollen recovered. Grasses are high as well reflecting both Spring and Summer precipitation. </a:t>
            </a:r>
          </a:p>
        </p:txBody>
      </p:sp>
      <p:grpSp>
        <p:nvGrpSpPr>
          <p:cNvPr id="8" name="Group 7">
            <a:extLst>
              <a:ext uri="{FF2B5EF4-FFF2-40B4-BE49-F238E27FC236}">
                <a16:creationId xmlns:a16="http://schemas.microsoft.com/office/drawing/2014/main" id="{1FBFEF47-2514-8D40-96F7-40A49C8F60E8}"/>
              </a:ext>
            </a:extLst>
          </p:cNvPr>
          <p:cNvGrpSpPr/>
          <p:nvPr/>
        </p:nvGrpSpPr>
        <p:grpSpPr>
          <a:xfrm>
            <a:off x="323528" y="2184400"/>
            <a:ext cx="3635286" cy="4412952"/>
            <a:chOff x="0" y="2184400"/>
            <a:chExt cx="3958814" cy="4673600"/>
          </a:xfrm>
        </p:grpSpPr>
        <p:pic>
          <p:nvPicPr>
            <p:cNvPr id="9" name="Picture 8" descr="PCA Dates Urmia.png">
              <a:extLst>
                <a:ext uri="{FF2B5EF4-FFF2-40B4-BE49-F238E27FC236}">
                  <a16:creationId xmlns:a16="http://schemas.microsoft.com/office/drawing/2014/main" id="{3D804C24-2D58-5646-9644-45E94FD4ED7A}"/>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31000"/>
                      </a14:imgEffect>
                      <a14:imgEffect>
                        <a14:brightnessContrast bright="11000" contrast="26000"/>
                      </a14:imgEffect>
                    </a14:imgLayer>
                  </a14:imgProps>
                </a:ext>
                <a:ext uri="{28A0092B-C50C-407E-A947-70E740481C1C}">
                  <a14:useLocalDpi xmlns:a14="http://schemas.microsoft.com/office/drawing/2010/main"/>
                </a:ext>
              </a:extLst>
            </a:blip>
            <a:stretch>
              <a:fillRect/>
            </a:stretch>
          </p:blipFill>
          <p:spPr>
            <a:xfrm>
              <a:off x="0" y="2184400"/>
              <a:ext cx="3958814" cy="4673600"/>
            </a:xfrm>
            <a:prstGeom prst="rect">
              <a:avLst/>
            </a:prstGeom>
          </p:spPr>
        </p:pic>
        <p:sp>
          <p:nvSpPr>
            <p:cNvPr id="10" name="TextBox 9">
              <a:extLst>
                <a:ext uri="{FF2B5EF4-FFF2-40B4-BE49-F238E27FC236}">
                  <a16:creationId xmlns:a16="http://schemas.microsoft.com/office/drawing/2014/main" id="{BB48A482-E771-9A49-A9D0-3ABE85E4FC69}"/>
                </a:ext>
              </a:extLst>
            </p:cNvPr>
            <p:cNvSpPr txBox="1"/>
            <p:nvPr/>
          </p:nvSpPr>
          <p:spPr>
            <a:xfrm>
              <a:off x="142240" y="4927600"/>
              <a:ext cx="184666" cy="369332"/>
            </a:xfrm>
            <a:prstGeom prst="rect">
              <a:avLst/>
            </a:prstGeom>
            <a:noFill/>
          </p:spPr>
          <p:txBody>
            <a:bodyPr wrap="none" rtlCol="0">
              <a:spAutoFit/>
            </a:bodyPr>
            <a:lstStyle/>
            <a:p>
              <a:endParaRPr lang="en-US" dirty="0"/>
            </a:p>
          </p:txBody>
        </p:sp>
        <p:sp>
          <p:nvSpPr>
            <p:cNvPr id="11" name="Oval 10">
              <a:extLst>
                <a:ext uri="{FF2B5EF4-FFF2-40B4-BE49-F238E27FC236}">
                  <a16:creationId xmlns:a16="http://schemas.microsoft.com/office/drawing/2014/main" id="{30573517-4262-0249-8BEE-706CF7F85DE4}"/>
                </a:ext>
              </a:extLst>
            </p:cNvPr>
            <p:cNvSpPr/>
            <p:nvPr/>
          </p:nvSpPr>
          <p:spPr>
            <a:xfrm>
              <a:off x="889000" y="2495550"/>
              <a:ext cx="1778000" cy="186055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2A6A4B8-C266-1D47-AF40-4BAC2BFC7179}"/>
                </a:ext>
              </a:extLst>
            </p:cNvPr>
            <p:cNvSpPr/>
            <p:nvPr/>
          </p:nvSpPr>
          <p:spPr>
            <a:xfrm>
              <a:off x="609600" y="4660900"/>
              <a:ext cx="1390650" cy="16510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8C14085-FCC2-804A-BBC9-FED85D6FE514}"/>
                </a:ext>
              </a:extLst>
            </p:cNvPr>
            <p:cNvSpPr/>
            <p:nvPr/>
          </p:nvSpPr>
          <p:spPr>
            <a:xfrm rot="707444">
              <a:off x="2282922" y="3463343"/>
              <a:ext cx="1495366" cy="306918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C1ED91-13CA-B64B-9396-E233C9E97EF3}"/>
                </a:ext>
              </a:extLst>
            </p:cNvPr>
            <p:cNvSpPr txBox="1"/>
            <p:nvPr/>
          </p:nvSpPr>
          <p:spPr>
            <a:xfrm>
              <a:off x="3390900" y="4400550"/>
              <a:ext cx="318229" cy="369332"/>
            </a:xfrm>
            <a:prstGeom prst="rect">
              <a:avLst/>
            </a:prstGeom>
            <a:noFill/>
          </p:spPr>
          <p:txBody>
            <a:bodyPr wrap="none" rtlCol="0">
              <a:spAutoFit/>
            </a:bodyPr>
            <a:lstStyle/>
            <a:p>
              <a:r>
                <a:rPr lang="en-US" dirty="0">
                  <a:solidFill>
                    <a:srgbClr val="FF0000"/>
                  </a:solidFill>
                </a:rPr>
                <a:t>A</a:t>
              </a:r>
            </a:p>
          </p:txBody>
        </p:sp>
        <p:sp>
          <p:nvSpPr>
            <p:cNvPr id="15" name="TextBox 14">
              <a:extLst>
                <a:ext uri="{FF2B5EF4-FFF2-40B4-BE49-F238E27FC236}">
                  <a16:creationId xmlns:a16="http://schemas.microsoft.com/office/drawing/2014/main" id="{30CE02C9-F800-2D4A-A00F-0C60109E5C79}"/>
                </a:ext>
              </a:extLst>
            </p:cNvPr>
            <p:cNvSpPr txBox="1"/>
            <p:nvPr/>
          </p:nvSpPr>
          <p:spPr>
            <a:xfrm>
              <a:off x="2222500" y="3238500"/>
              <a:ext cx="312906" cy="369332"/>
            </a:xfrm>
            <a:prstGeom prst="rect">
              <a:avLst/>
            </a:prstGeom>
            <a:noFill/>
          </p:spPr>
          <p:txBody>
            <a:bodyPr wrap="none" rtlCol="0">
              <a:spAutoFit/>
            </a:bodyPr>
            <a:lstStyle/>
            <a:p>
              <a:r>
                <a:rPr lang="en-US" dirty="0">
                  <a:solidFill>
                    <a:srgbClr val="FF0000"/>
                  </a:solidFill>
                </a:rPr>
                <a:t>B</a:t>
              </a:r>
            </a:p>
          </p:txBody>
        </p:sp>
        <p:sp>
          <p:nvSpPr>
            <p:cNvPr id="16" name="TextBox 15">
              <a:extLst>
                <a:ext uri="{FF2B5EF4-FFF2-40B4-BE49-F238E27FC236}">
                  <a16:creationId xmlns:a16="http://schemas.microsoft.com/office/drawing/2014/main" id="{4FD86E82-879D-F34C-9C54-4122AD15EF6A}"/>
                </a:ext>
              </a:extLst>
            </p:cNvPr>
            <p:cNvSpPr txBox="1"/>
            <p:nvPr/>
          </p:nvSpPr>
          <p:spPr>
            <a:xfrm>
              <a:off x="609600" y="5303282"/>
              <a:ext cx="312906" cy="369332"/>
            </a:xfrm>
            <a:prstGeom prst="rect">
              <a:avLst/>
            </a:prstGeom>
            <a:noFill/>
          </p:spPr>
          <p:txBody>
            <a:bodyPr wrap="none" rtlCol="0">
              <a:spAutoFit/>
            </a:bodyPr>
            <a:lstStyle/>
            <a:p>
              <a:r>
                <a:rPr lang="en-US" dirty="0">
                  <a:solidFill>
                    <a:srgbClr val="FF0000"/>
                  </a:solidFill>
                </a:rPr>
                <a:t>C</a:t>
              </a:r>
            </a:p>
          </p:txBody>
        </p:sp>
      </p:grpSp>
    </p:spTree>
    <p:extLst>
      <p:ext uri="{BB962C8B-B14F-4D97-AF65-F5344CB8AC3E}">
        <p14:creationId xmlns:p14="http://schemas.microsoft.com/office/powerpoint/2010/main" val="3777399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EB8888-3975-944B-8ACB-0A0847CBC0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7931" y="27851"/>
            <a:ext cx="8314275" cy="4532434"/>
          </a:xfrm>
          <a:prstGeom prst="rect">
            <a:avLst/>
          </a:prstGeom>
        </p:spPr>
      </p:pic>
      <p:sp>
        <p:nvSpPr>
          <p:cNvPr id="5" name="Title 1">
            <a:extLst>
              <a:ext uri="{FF2B5EF4-FFF2-40B4-BE49-F238E27FC236}">
                <a16:creationId xmlns:a16="http://schemas.microsoft.com/office/drawing/2014/main" id="{DDBB2247-A724-5244-A5BC-FDB15EC5A281}"/>
              </a:ext>
            </a:extLst>
          </p:cNvPr>
          <p:cNvSpPr>
            <a:spLocks noGrp="1"/>
          </p:cNvSpPr>
          <p:nvPr>
            <p:ph type="title"/>
          </p:nvPr>
        </p:nvSpPr>
        <p:spPr>
          <a:xfrm>
            <a:off x="1" y="29105"/>
            <a:ext cx="5511800" cy="1012295"/>
          </a:xfrm>
        </p:spPr>
        <p:txBody>
          <a:bodyPr>
            <a:normAutofit fontScale="90000"/>
          </a:bodyPr>
          <a:lstStyle/>
          <a:p>
            <a:r>
              <a:rPr lang="en-US" sz="3200" b="1" dirty="0">
                <a:solidFill>
                  <a:srgbClr val="FF0000"/>
                </a:solidFill>
                <a:effectLst>
                  <a:outerShdw blurRad="50800" dist="38100" dir="2700000" algn="tl" rotWithShape="0">
                    <a:srgbClr val="000000">
                      <a:alpha val="43000"/>
                    </a:srgbClr>
                  </a:outerShdw>
                </a:effectLst>
              </a:rPr>
              <a:t>Lake </a:t>
            </a:r>
            <a:r>
              <a:rPr lang="en-US" sz="3200" b="1" dirty="0" err="1">
                <a:solidFill>
                  <a:srgbClr val="FF0000"/>
                </a:solidFill>
                <a:effectLst>
                  <a:outerShdw blurRad="50800" dist="38100" dir="2700000" algn="tl" rotWithShape="0">
                    <a:srgbClr val="000000">
                      <a:alpha val="43000"/>
                    </a:srgbClr>
                  </a:outerShdw>
                </a:effectLst>
              </a:rPr>
              <a:t>Orūmiye</a:t>
            </a:r>
            <a:r>
              <a:rPr lang="en-US" sz="3200" b="1" dirty="0">
                <a:solidFill>
                  <a:srgbClr val="FF0000"/>
                </a:solidFill>
                <a:effectLst>
                  <a:outerShdw blurRad="50800" dist="38100" dir="2700000" algn="tl" rotWithShape="0">
                    <a:srgbClr val="000000">
                      <a:alpha val="43000"/>
                    </a:srgbClr>
                  </a:outerShdw>
                </a:effectLst>
              </a:rPr>
              <a:t> Pollen Record:</a:t>
            </a:r>
            <a:br>
              <a:rPr lang="en-US" sz="3200" b="1" dirty="0">
                <a:solidFill>
                  <a:srgbClr val="FF0000"/>
                </a:solidFill>
                <a:effectLst>
                  <a:outerShdw blurRad="50800" dist="38100" dir="2700000" algn="tl" rotWithShape="0">
                    <a:srgbClr val="000000">
                      <a:alpha val="43000"/>
                    </a:srgbClr>
                  </a:outerShdw>
                </a:effectLst>
              </a:rPr>
            </a:br>
            <a:r>
              <a:rPr lang="en-US" sz="3200" b="1" dirty="0">
                <a:solidFill>
                  <a:srgbClr val="FF0000"/>
                </a:solidFill>
                <a:effectLst>
                  <a:outerShdw blurRad="50800" dist="38100" dir="2700000" algn="tl" rotWithShape="0">
                    <a:srgbClr val="000000">
                      <a:alpha val="43000"/>
                    </a:srgbClr>
                  </a:outerShdw>
                </a:effectLst>
              </a:rPr>
              <a:t>Pollen Ratios </a:t>
            </a:r>
            <a:endParaRPr lang="en-US" sz="3200" dirty="0">
              <a:solidFill>
                <a:srgbClr val="FF0000"/>
              </a:solidFill>
            </a:endParaRPr>
          </a:p>
        </p:txBody>
      </p:sp>
      <p:sp>
        <p:nvSpPr>
          <p:cNvPr id="6" name="TextBox 5">
            <a:extLst>
              <a:ext uri="{FF2B5EF4-FFF2-40B4-BE49-F238E27FC236}">
                <a16:creationId xmlns:a16="http://schemas.microsoft.com/office/drawing/2014/main" id="{C9434268-295A-E64F-978C-936AFCA5AA84}"/>
              </a:ext>
            </a:extLst>
          </p:cNvPr>
          <p:cNvSpPr txBox="1"/>
          <p:nvPr/>
        </p:nvSpPr>
        <p:spPr>
          <a:xfrm>
            <a:off x="0" y="4605723"/>
            <a:ext cx="9136672" cy="2292935"/>
          </a:xfrm>
          <a:prstGeom prst="rect">
            <a:avLst/>
          </a:prstGeom>
          <a:noFill/>
        </p:spPr>
        <p:txBody>
          <a:bodyPr wrap="square" rtlCol="0">
            <a:spAutoFit/>
          </a:bodyPr>
          <a:lstStyle/>
          <a:p>
            <a:r>
              <a:rPr lang="en-US" sz="1300" dirty="0">
                <a:solidFill>
                  <a:schemeClr val="bg1"/>
                </a:solidFill>
                <a:effectLst>
                  <a:outerShdw blurRad="50800" dist="38100" dir="2700000" algn="tl" rotWithShape="0">
                    <a:srgbClr val="000000">
                      <a:alpha val="43000"/>
                    </a:srgbClr>
                  </a:outerShdw>
                </a:effectLst>
              </a:rPr>
              <a:t>The ratios of pollen types from Lake </a:t>
            </a:r>
            <a:r>
              <a:rPr lang="en-US" sz="1300" dirty="0" err="1">
                <a:solidFill>
                  <a:schemeClr val="bg1"/>
                </a:solidFill>
                <a:effectLst>
                  <a:outerShdw blurRad="50800" dist="38100" dir="2700000" algn="tl" rotWithShape="0">
                    <a:srgbClr val="000000">
                      <a:alpha val="43000"/>
                    </a:srgbClr>
                  </a:outerShdw>
                </a:effectLst>
              </a:rPr>
              <a:t>Orūmiye</a:t>
            </a:r>
            <a:r>
              <a:rPr lang="en-US" sz="1300" dirty="0">
                <a:solidFill>
                  <a:schemeClr val="bg1"/>
                </a:solidFill>
                <a:effectLst>
                  <a:outerShdw blurRad="50800" dist="38100" dir="2700000" algn="tl" rotWithShape="0">
                    <a:srgbClr val="000000">
                      <a:alpha val="43000"/>
                    </a:srgbClr>
                  </a:outerShdw>
                </a:effectLst>
              </a:rPr>
              <a:t> are particularly revealing. Saltbush (</a:t>
            </a:r>
            <a:r>
              <a:rPr lang="en-US" sz="1300" i="1" dirty="0" err="1">
                <a:solidFill>
                  <a:schemeClr val="bg1"/>
                </a:solidFill>
                <a:effectLst>
                  <a:outerShdw blurRad="50800" dist="38100" dir="2700000" algn="tl" rotWithShape="0">
                    <a:srgbClr val="000000">
                      <a:alpha val="43000"/>
                    </a:srgbClr>
                  </a:outerShdw>
                </a:effectLst>
              </a:rPr>
              <a:t>Atriplex</a:t>
            </a:r>
            <a:r>
              <a:rPr lang="en-US" sz="1300" dirty="0">
                <a:solidFill>
                  <a:schemeClr val="bg1"/>
                </a:solidFill>
                <a:effectLst>
                  <a:outerShdw blurRad="50800" dist="38100" dir="2700000" algn="tl" rotWithShape="0">
                    <a:srgbClr val="000000">
                      <a:alpha val="43000"/>
                    </a:srgbClr>
                  </a:outerShdw>
                </a:effectLst>
              </a:rPr>
              <a:t>) pollen abundance has increased with respect to sagebrush (</a:t>
            </a:r>
            <a:r>
              <a:rPr lang="en-US" sz="1300" i="1" dirty="0">
                <a:solidFill>
                  <a:schemeClr val="bg1"/>
                </a:solidFill>
                <a:effectLst>
                  <a:outerShdw blurRad="50800" dist="38100" dir="2700000" algn="tl" rotWithShape="0">
                    <a:srgbClr val="000000">
                      <a:alpha val="43000"/>
                    </a:srgbClr>
                  </a:outerShdw>
                </a:effectLst>
              </a:rPr>
              <a:t>Artemisia</a:t>
            </a:r>
            <a:r>
              <a:rPr lang="en-US" sz="1300" dirty="0">
                <a:solidFill>
                  <a:schemeClr val="bg1"/>
                </a:solidFill>
                <a:effectLst>
                  <a:outerShdw blurRad="50800" dist="38100" dir="2700000" algn="tl" rotWithShape="0">
                    <a:srgbClr val="000000">
                      <a:alpha val="43000"/>
                    </a:srgbClr>
                  </a:outerShdw>
                </a:effectLst>
              </a:rPr>
              <a:t>) pollen abundance during the last 6,000 years suggesting drier climate. And the ratio of </a:t>
            </a:r>
            <a:r>
              <a:rPr lang="en-US" sz="1300" dirty="0" err="1">
                <a:solidFill>
                  <a:schemeClr val="bg1"/>
                </a:solidFill>
                <a:effectLst>
                  <a:outerShdw blurRad="50800" dist="38100" dir="2700000" algn="tl" rotWithShape="0">
                    <a:srgbClr val="000000">
                      <a:alpha val="43000"/>
                    </a:srgbClr>
                  </a:outerShdw>
                </a:effectLst>
              </a:rPr>
              <a:t>Atriplex</a:t>
            </a:r>
            <a:r>
              <a:rPr lang="en-US" sz="1300" dirty="0">
                <a:solidFill>
                  <a:schemeClr val="bg1"/>
                </a:solidFill>
                <a:effectLst>
                  <a:outerShdw blurRad="50800" dist="38100" dir="2700000" algn="tl" rotWithShape="0">
                    <a:srgbClr val="000000">
                      <a:alpha val="43000"/>
                    </a:srgbClr>
                  </a:outerShdw>
                </a:effectLst>
              </a:rPr>
              <a:t> to sedges suggest that more saline conditions have prevailed near the lake itself. That shift occurs ~6,000 years ago. The increase in Spring precipitation at that time had a dramatic impact upon both saltbush (</a:t>
            </a:r>
            <a:r>
              <a:rPr lang="en-US" sz="1300" i="1" dirty="0" err="1">
                <a:solidFill>
                  <a:schemeClr val="bg1"/>
                </a:solidFill>
                <a:effectLst>
                  <a:outerShdw blurRad="50800" dist="38100" dir="2700000" algn="tl" rotWithShape="0">
                    <a:srgbClr val="000000">
                      <a:alpha val="43000"/>
                    </a:srgbClr>
                  </a:outerShdw>
                </a:effectLst>
              </a:rPr>
              <a:t>Atriplex</a:t>
            </a:r>
            <a:r>
              <a:rPr lang="en-US" sz="1300" dirty="0">
                <a:solidFill>
                  <a:schemeClr val="bg1"/>
                </a:solidFill>
                <a:effectLst>
                  <a:outerShdw blurRad="50800" dist="38100" dir="2700000" algn="tl" rotWithShape="0">
                    <a:srgbClr val="000000">
                      <a:alpha val="43000"/>
                    </a:srgbClr>
                  </a:outerShdw>
                </a:effectLst>
              </a:rPr>
              <a:t>) communities and erosion rates. And perhaps it also may have played a role in the increase in salts being swept into the lake, and changing the water chemistry enough to severely restrict freshwater marsh habitats. Finally….saltbush (</a:t>
            </a:r>
            <a:r>
              <a:rPr lang="en-US" sz="1300" i="1" dirty="0" err="1">
                <a:solidFill>
                  <a:schemeClr val="bg1"/>
                </a:solidFill>
                <a:effectLst>
                  <a:outerShdw blurRad="50800" dist="38100" dir="2700000" algn="tl" rotWithShape="0">
                    <a:srgbClr val="000000">
                      <a:alpha val="43000"/>
                    </a:srgbClr>
                  </a:outerShdw>
                </a:effectLst>
              </a:rPr>
              <a:t>Atriplex</a:t>
            </a:r>
            <a:r>
              <a:rPr lang="en-US" sz="1300" dirty="0">
                <a:solidFill>
                  <a:schemeClr val="bg1"/>
                </a:solidFill>
                <a:effectLst>
                  <a:outerShdw blurRad="50800" dist="38100" dir="2700000" algn="tl" rotWithShape="0">
                    <a:srgbClr val="000000">
                      <a:alpha val="43000"/>
                    </a:srgbClr>
                  </a:outerShdw>
                </a:effectLst>
              </a:rPr>
              <a:t>) blooms in the late Spring and early Summer, while sagebrush (</a:t>
            </a:r>
            <a:r>
              <a:rPr lang="en-US" sz="1300" i="1" dirty="0">
                <a:solidFill>
                  <a:schemeClr val="bg1"/>
                </a:solidFill>
                <a:effectLst>
                  <a:outerShdw blurRad="50800" dist="38100" dir="2700000" algn="tl" rotWithShape="0">
                    <a:srgbClr val="000000">
                      <a:alpha val="43000"/>
                    </a:srgbClr>
                  </a:outerShdw>
                </a:effectLst>
              </a:rPr>
              <a:t>Artemisia</a:t>
            </a:r>
            <a:r>
              <a:rPr lang="en-US" sz="1300" dirty="0">
                <a:solidFill>
                  <a:schemeClr val="bg1"/>
                </a:solidFill>
                <a:effectLst>
                  <a:outerShdw blurRad="50800" dist="38100" dir="2700000" algn="tl" rotWithShape="0">
                    <a:srgbClr val="000000">
                      <a:alpha val="43000"/>
                    </a:srgbClr>
                  </a:outerShdw>
                </a:effectLst>
              </a:rPr>
              <a:t>) is a late Summer and early Fall bloomer. The increase in Spring rainfall would favor saltbushes (</a:t>
            </a:r>
            <a:r>
              <a:rPr lang="en-US" sz="1300" i="1" dirty="0" err="1">
                <a:solidFill>
                  <a:schemeClr val="bg1"/>
                </a:solidFill>
                <a:effectLst>
                  <a:outerShdw blurRad="50800" dist="38100" dir="2700000" algn="tl" rotWithShape="0">
                    <a:srgbClr val="000000">
                      <a:alpha val="43000"/>
                    </a:srgbClr>
                  </a:outerShdw>
                </a:effectLst>
              </a:rPr>
              <a:t>Atriplex</a:t>
            </a:r>
            <a:r>
              <a:rPr lang="en-US" sz="1300" dirty="0">
                <a:solidFill>
                  <a:schemeClr val="bg1"/>
                </a:solidFill>
                <a:effectLst>
                  <a:outerShdw blurRad="50800" dist="38100" dir="2700000" algn="tl" rotWithShape="0">
                    <a:srgbClr val="000000">
                      <a:alpha val="43000"/>
                    </a:srgbClr>
                  </a:outerShdw>
                </a:effectLst>
              </a:rPr>
              <a:t>), but do little for sagebrush (Artemisia). The Bryson MCM climate reconstruction for July and August precipitation clearly mirrors some of the changes that we see in the saltbush community with respect to salinization of Lake </a:t>
            </a:r>
            <a:r>
              <a:rPr lang="en-US" sz="1300" dirty="0" err="1">
                <a:solidFill>
                  <a:schemeClr val="bg1"/>
                </a:solidFill>
                <a:effectLst>
                  <a:outerShdw blurRad="50800" dist="38100" dir="2700000" algn="tl" rotWithShape="0">
                    <a:srgbClr val="000000">
                      <a:alpha val="43000"/>
                    </a:srgbClr>
                  </a:outerShdw>
                </a:effectLst>
              </a:rPr>
              <a:t>Orūmiye</a:t>
            </a:r>
            <a:r>
              <a:rPr lang="en-US" sz="1300" dirty="0">
                <a:solidFill>
                  <a:schemeClr val="bg1"/>
                </a:solidFill>
                <a:effectLst>
                  <a:outerShdw blurRad="50800" dist="38100" dir="2700000" algn="tl" rotWithShape="0">
                    <a:srgbClr val="000000">
                      <a:alpha val="43000"/>
                    </a:srgbClr>
                  </a:outerShdw>
                </a:effectLst>
              </a:rPr>
              <a:t>  and destruction of the marshes.</a:t>
            </a:r>
          </a:p>
        </p:txBody>
      </p:sp>
    </p:spTree>
    <p:extLst>
      <p:ext uri="{BB962C8B-B14F-4D97-AF65-F5344CB8AC3E}">
        <p14:creationId xmlns:p14="http://schemas.microsoft.com/office/powerpoint/2010/main" val="3505878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3DFD69-8373-E34B-84C3-151B9C4792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9531" y="248195"/>
            <a:ext cx="7473434" cy="6151379"/>
          </a:xfrm>
          <a:prstGeom prst="rect">
            <a:avLst/>
          </a:prstGeom>
        </p:spPr>
      </p:pic>
    </p:spTree>
    <p:extLst>
      <p:ext uri="{BB962C8B-B14F-4D97-AF65-F5344CB8AC3E}">
        <p14:creationId xmlns:p14="http://schemas.microsoft.com/office/powerpoint/2010/main" val="3078116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3862784-3102-E04D-93FC-512BDE6CE857}"/>
              </a:ext>
            </a:extLst>
          </p:cNvPr>
          <p:cNvSpPr>
            <a:spLocks noGrp="1"/>
          </p:cNvSpPr>
          <p:nvPr>
            <p:ph type="title"/>
          </p:nvPr>
        </p:nvSpPr>
        <p:spPr>
          <a:xfrm>
            <a:off x="2814880" y="0"/>
            <a:ext cx="6329120" cy="905933"/>
          </a:xfrm>
        </p:spPr>
        <p:txBody>
          <a:bodyPr>
            <a:normAutofit/>
          </a:bodyPr>
          <a:lstStyle/>
          <a:p>
            <a:pPr algn="ctr"/>
            <a:r>
              <a:rPr lang="en-US" sz="2800" b="1" dirty="0">
                <a:solidFill>
                  <a:schemeClr val="accent2"/>
                </a:solidFill>
                <a:effectLst>
                  <a:outerShdw blurRad="50800" dist="38100" dir="2700000" algn="tl" rotWithShape="0">
                    <a:srgbClr val="000000">
                      <a:alpha val="43000"/>
                    </a:srgbClr>
                  </a:outerShdw>
                </a:effectLst>
              </a:rPr>
              <a:t>Lake </a:t>
            </a:r>
            <a:r>
              <a:rPr lang="en-US" sz="2800" b="1" dirty="0" err="1">
                <a:solidFill>
                  <a:schemeClr val="accent2"/>
                </a:solidFill>
                <a:effectLst>
                  <a:outerShdw blurRad="50800" dist="38100" dir="2700000" algn="tl" rotWithShape="0">
                    <a:srgbClr val="000000">
                      <a:alpha val="43000"/>
                    </a:srgbClr>
                  </a:outerShdw>
                </a:effectLst>
              </a:rPr>
              <a:t>Orūmiye</a:t>
            </a:r>
            <a:r>
              <a:rPr lang="en-US" sz="2800" b="1" dirty="0">
                <a:solidFill>
                  <a:schemeClr val="accent2"/>
                </a:solidFill>
                <a:effectLst>
                  <a:outerShdw blurRad="50800" dist="38100" dir="2700000" algn="tl" rotWithShape="0">
                    <a:srgbClr val="000000">
                      <a:alpha val="43000"/>
                    </a:srgbClr>
                  </a:outerShdw>
                </a:effectLst>
              </a:rPr>
              <a:t> </a:t>
            </a:r>
            <a:r>
              <a:rPr lang="en-US" sz="2800" b="1" dirty="0" err="1">
                <a:solidFill>
                  <a:schemeClr val="accent2"/>
                </a:solidFill>
                <a:effectLst>
                  <a:outerShdw blurRad="50800" dist="38100" dir="2700000" algn="tl" rotWithShape="0">
                    <a:srgbClr val="000000">
                      <a:alpha val="43000"/>
                    </a:srgbClr>
                  </a:outerShdw>
                </a:effectLst>
              </a:rPr>
              <a:t>Artemia</a:t>
            </a:r>
            <a:r>
              <a:rPr lang="en-US" sz="2800" b="1" dirty="0">
                <a:solidFill>
                  <a:schemeClr val="accent2"/>
                </a:solidFill>
                <a:effectLst>
                  <a:outerShdw blurRad="50800" dist="38100" dir="2700000" algn="tl" rotWithShape="0">
                    <a:srgbClr val="000000">
                      <a:alpha val="43000"/>
                    </a:srgbClr>
                  </a:outerShdw>
                </a:effectLst>
              </a:rPr>
              <a:t> Record</a:t>
            </a:r>
            <a:endParaRPr lang="en-US" sz="2800" b="1" dirty="0">
              <a:solidFill>
                <a:schemeClr val="accent2"/>
              </a:solidFill>
            </a:endParaRPr>
          </a:p>
        </p:txBody>
      </p:sp>
      <p:pic>
        <p:nvPicPr>
          <p:cNvPr id="5" name="Picture 4">
            <a:extLst>
              <a:ext uri="{FF2B5EF4-FFF2-40B4-BE49-F238E27FC236}">
                <a16:creationId xmlns:a16="http://schemas.microsoft.com/office/drawing/2014/main" id="{08E30EBE-E9F6-9E4C-B210-D3146FBB920A}"/>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2614862" y="804333"/>
            <a:ext cx="6529137" cy="4334934"/>
          </a:xfrm>
          <a:prstGeom prst="rect">
            <a:avLst/>
          </a:prstGeom>
          <a:noFill/>
          <a:ln>
            <a:noFill/>
          </a:ln>
        </p:spPr>
      </p:pic>
      <p:pic>
        <p:nvPicPr>
          <p:cNvPr id="6" name="Picture 5">
            <a:extLst>
              <a:ext uri="{FF2B5EF4-FFF2-40B4-BE49-F238E27FC236}">
                <a16:creationId xmlns:a16="http://schemas.microsoft.com/office/drawing/2014/main" id="{A19F6BE8-29BE-504B-AB28-353875CA98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2614863" cy="4140201"/>
          </a:xfrm>
          <a:prstGeom prst="rect">
            <a:avLst/>
          </a:prstGeom>
        </p:spPr>
      </p:pic>
      <p:pic>
        <p:nvPicPr>
          <p:cNvPr id="7" name="Picture 6" descr="Plate 1 caption Kelts and Sharabi 1986 Lake Urmia Sedimentology.pdf">
            <a:extLst>
              <a:ext uri="{FF2B5EF4-FFF2-40B4-BE49-F238E27FC236}">
                <a16:creationId xmlns:a16="http://schemas.microsoft.com/office/drawing/2014/main" id="{4504098D-A292-0F4E-A8B4-864CEB0C7D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140200"/>
            <a:ext cx="2734733" cy="862436"/>
          </a:xfrm>
          <a:prstGeom prst="rect">
            <a:avLst/>
          </a:prstGeom>
        </p:spPr>
      </p:pic>
      <p:sp>
        <p:nvSpPr>
          <p:cNvPr id="8" name="TextBox 7">
            <a:extLst>
              <a:ext uri="{FF2B5EF4-FFF2-40B4-BE49-F238E27FC236}">
                <a16:creationId xmlns:a16="http://schemas.microsoft.com/office/drawing/2014/main" id="{6573650C-BD15-5346-B292-D4CCBDD689C8}"/>
              </a:ext>
            </a:extLst>
          </p:cNvPr>
          <p:cNvSpPr txBox="1"/>
          <p:nvPr/>
        </p:nvSpPr>
        <p:spPr>
          <a:xfrm>
            <a:off x="-1" y="5139267"/>
            <a:ext cx="9144000" cy="1569660"/>
          </a:xfrm>
          <a:prstGeom prst="rect">
            <a:avLst/>
          </a:prstGeom>
          <a:noFill/>
          <a:effectLst>
            <a:outerShdw dir="5400000" algn="ctr" rotWithShape="0">
              <a:schemeClr val="tx1"/>
            </a:outerShdw>
          </a:effectLst>
        </p:spPr>
        <p:txBody>
          <a:bodyPr wrap="square" rtlCol="0">
            <a:spAutoFit/>
          </a:bodyPr>
          <a:lstStyle/>
          <a:p>
            <a:r>
              <a:rPr lang="en-US" sz="1200" dirty="0">
                <a:solidFill>
                  <a:schemeClr val="bg1"/>
                </a:solidFill>
                <a:effectLst>
                  <a:outerShdw blurRad="50800" dist="38100" dir="2700000" algn="tl" rotWithShape="0">
                    <a:srgbClr val="000000">
                      <a:alpha val="43000"/>
                    </a:srgbClr>
                  </a:outerShdw>
                </a:effectLst>
              </a:rPr>
              <a:t>Figure 9. of </a:t>
            </a:r>
            <a:r>
              <a:rPr lang="en-US" sz="1200" dirty="0" err="1">
                <a:solidFill>
                  <a:schemeClr val="bg1"/>
                </a:solidFill>
                <a:effectLst>
                  <a:outerShdw blurRad="50800" dist="38100" dir="2700000" algn="tl" rotWithShape="0">
                    <a:srgbClr val="000000">
                      <a:alpha val="43000"/>
                    </a:srgbClr>
                  </a:outerShdw>
                </a:effectLst>
              </a:rPr>
              <a:t>Kelts</a:t>
            </a:r>
            <a:r>
              <a:rPr lang="en-US" sz="1200" dirty="0">
                <a:solidFill>
                  <a:schemeClr val="bg1"/>
                </a:solidFill>
                <a:effectLst>
                  <a:outerShdw blurRad="50800" dist="38100" dir="2700000" algn="tl" rotWithShape="0">
                    <a:srgbClr val="000000">
                      <a:alpha val="43000"/>
                    </a:srgbClr>
                  </a:outerShdw>
                </a:effectLst>
              </a:rPr>
              <a:t> and </a:t>
            </a:r>
            <a:r>
              <a:rPr lang="en-US" sz="1200" dirty="0" err="1">
                <a:solidFill>
                  <a:schemeClr val="bg1"/>
                </a:solidFill>
                <a:effectLst>
                  <a:outerShdw blurRad="50800" dist="38100" dir="2700000" algn="tl" rotWithShape="0">
                    <a:srgbClr val="000000">
                      <a:alpha val="43000"/>
                    </a:srgbClr>
                  </a:outerShdw>
                </a:effectLst>
              </a:rPr>
              <a:t>Shahrabi</a:t>
            </a:r>
            <a:r>
              <a:rPr lang="en-US" sz="1200" dirty="0">
                <a:solidFill>
                  <a:schemeClr val="bg1"/>
                </a:solidFill>
                <a:effectLst>
                  <a:outerShdw blurRad="50800" dist="38100" dir="2700000" algn="tl" rotWithShape="0">
                    <a:srgbClr val="000000">
                      <a:alpha val="43000"/>
                    </a:srgbClr>
                  </a:outerShdw>
                </a:effectLst>
              </a:rPr>
              <a:t> 1986 details the relationship between the stratigraphy, mineralogy and pollen of Lake </a:t>
            </a:r>
            <a:r>
              <a:rPr lang="en-US" sz="1200" dirty="0" err="1">
                <a:solidFill>
                  <a:schemeClr val="bg1"/>
                </a:solidFill>
                <a:effectLst>
                  <a:outerShdw blurRad="50800" dist="38100" dir="2700000" algn="tl" rotWithShape="0">
                    <a:srgbClr val="000000">
                      <a:alpha val="43000"/>
                    </a:srgbClr>
                  </a:outerShdw>
                </a:effectLst>
              </a:rPr>
              <a:t>Orūmiye</a:t>
            </a:r>
            <a:r>
              <a:rPr lang="en-US" sz="1200" dirty="0">
                <a:solidFill>
                  <a:schemeClr val="bg1"/>
                </a:solidFill>
                <a:effectLst>
                  <a:outerShdw blurRad="50800" dist="38100" dir="2700000" algn="tl" rotWithShape="0">
                    <a:srgbClr val="000000">
                      <a:alpha val="43000"/>
                    </a:srgbClr>
                  </a:outerShdw>
                </a:effectLst>
              </a:rPr>
              <a:t>. Increased salinization of Lake </a:t>
            </a:r>
            <a:r>
              <a:rPr lang="en-US" sz="1200" dirty="0" err="1">
                <a:solidFill>
                  <a:schemeClr val="bg1"/>
                </a:solidFill>
                <a:effectLst>
                  <a:outerShdw blurRad="50800" dist="38100" dir="2700000" algn="tl" rotWithShape="0">
                    <a:srgbClr val="000000">
                      <a:alpha val="43000"/>
                    </a:srgbClr>
                  </a:outerShdw>
                </a:effectLst>
              </a:rPr>
              <a:t>Orūmiye</a:t>
            </a:r>
            <a:r>
              <a:rPr lang="en-US" sz="1200" dirty="0">
                <a:solidFill>
                  <a:schemeClr val="bg1"/>
                </a:solidFill>
                <a:effectLst>
                  <a:outerShdw blurRad="50800" dist="38100" dir="2700000" algn="tl" rotWithShape="0">
                    <a:srgbClr val="000000">
                      <a:alpha val="43000"/>
                    </a:srgbClr>
                  </a:outerShdw>
                </a:effectLst>
              </a:rPr>
              <a:t> is clearly evidenced by the record of the brine shrimp, </a:t>
            </a:r>
            <a:r>
              <a:rPr lang="en-US" sz="1200" i="1" dirty="0" err="1">
                <a:solidFill>
                  <a:schemeClr val="bg1"/>
                </a:solidFill>
                <a:effectLst>
                  <a:outerShdw blurRad="50800" dist="38100" dir="2700000" algn="tl" rotWithShape="0">
                    <a:srgbClr val="000000">
                      <a:alpha val="43000"/>
                    </a:srgbClr>
                  </a:outerShdw>
                </a:effectLst>
              </a:rPr>
              <a:t>Artemia</a:t>
            </a:r>
            <a:r>
              <a:rPr lang="en-US" sz="1200" i="1" dirty="0">
                <a:solidFill>
                  <a:schemeClr val="bg1"/>
                </a:solidFill>
                <a:effectLst>
                  <a:outerShdw blurRad="50800" dist="38100" dir="2700000" algn="tl" rotWithShape="0">
                    <a:srgbClr val="000000">
                      <a:alpha val="43000"/>
                    </a:srgbClr>
                  </a:outerShdw>
                </a:effectLst>
              </a:rPr>
              <a:t> </a:t>
            </a:r>
            <a:r>
              <a:rPr lang="en-US" sz="1200" i="1" dirty="0" err="1">
                <a:solidFill>
                  <a:schemeClr val="bg1"/>
                </a:solidFill>
                <a:effectLst>
                  <a:outerShdw blurRad="50800" dist="38100" dir="2700000" algn="tl" rotWithShape="0">
                    <a:srgbClr val="000000">
                      <a:alpha val="43000"/>
                    </a:srgbClr>
                  </a:outerShdw>
                </a:effectLst>
              </a:rPr>
              <a:t>urmiana</a:t>
            </a:r>
            <a:r>
              <a:rPr lang="en-US" sz="1200" i="1" dirty="0">
                <a:solidFill>
                  <a:schemeClr val="bg1"/>
                </a:solidFill>
                <a:effectLst>
                  <a:outerShdw blurRad="50800" dist="38100" dir="2700000" algn="tl" rotWithShape="0">
                    <a:srgbClr val="000000">
                      <a:alpha val="43000"/>
                    </a:srgbClr>
                  </a:outerShdw>
                </a:effectLst>
              </a:rPr>
              <a:t> </a:t>
            </a:r>
            <a:r>
              <a:rPr lang="en-US" sz="1200" dirty="0" err="1">
                <a:solidFill>
                  <a:schemeClr val="bg1"/>
                </a:solidFill>
                <a:effectLst>
                  <a:outerShdw blurRad="50800" dist="38100" dir="2700000" algn="tl" rotWithShape="0">
                    <a:srgbClr val="000000">
                      <a:alpha val="43000"/>
                    </a:srgbClr>
                  </a:outerShdw>
                </a:effectLst>
              </a:rPr>
              <a:t>Günther</a:t>
            </a:r>
            <a:r>
              <a:rPr lang="en-US" sz="1200" dirty="0">
                <a:solidFill>
                  <a:schemeClr val="bg1"/>
                </a:solidFill>
                <a:effectLst>
                  <a:outerShdw blurRad="50800" dist="38100" dir="2700000" algn="tl" rotWithShape="0">
                    <a:srgbClr val="000000">
                      <a:alpha val="43000"/>
                    </a:srgbClr>
                  </a:outerShdw>
                </a:effectLst>
              </a:rPr>
              <a:t> fecal pellets. Keeping in mind that the </a:t>
            </a:r>
            <a:r>
              <a:rPr lang="en-US" sz="1200" dirty="0" err="1">
                <a:solidFill>
                  <a:schemeClr val="bg1"/>
                </a:solidFill>
                <a:effectLst>
                  <a:outerShdw blurRad="50800" dist="38100" dir="2700000" algn="tl" rotWithShape="0">
                    <a:srgbClr val="000000">
                      <a:alpha val="43000"/>
                    </a:srgbClr>
                  </a:outerShdw>
                </a:effectLst>
              </a:rPr>
              <a:t>Kelts</a:t>
            </a:r>
            <a:r>
              <a:rPr lang="en-US" sz="1200" dirty="0">
                <a:solidFill>
                  <a:schemeClr val="bg1"/>
                </a:solidFill>
                <a:effectLst>
                  <a:outerShdw blurRad="50800" dist="38100" dir="2700000" algn="tl" rotWithShape="0">
                    <a:srgbClr val="000000">
                      <a:alpha val="43000"/>
                    </a:srgbClr>
                  </a:outerShdw>
                </a:effectLst>
              </a:rPr>
              <a:t> and </a:t>
            </a:r>
            <a:r>
              <a:rPr lang="en-US" sz="1200" dirty="0" err="1">
                <a:solidFill>
                  <a:schemeClr val="bg1"/>
                </a:solidFill>
                <a:effectLst>
                  <a:outerShdw blurRad="50800" dist="38100" dir="2700000" algn="tl" rotWithShape="0">
                    <a:srgbClr val="000000">
                      <a:alpha val="43000"/>
                    </a:srgbClr>
                  </a:outerShdw>
                </a:effectLst>
              </a:rPr>
              <a:t>Shahrabi</a:t>
            </a:r>
            <a:r>
              <a:rPr lang="en-US" sz="1200" dirty="0">
                <a:solidFill>
                  <a:schemeClr val="bg1"/>
                </a:solidFill>
                <a:effectLst>
                  <a:outerShdw blurRad="50800" dist="38100" dir="2700000" algn="tl" rotWithShape="0">
                    <a:srgbClr val="000000">
                      <a:alpha val="43000"/>
                    </a:srgbClr>
                  </a:outerShdw>
                </a:effectLst>
              </a:rPr>
              <a:t> diagram is plotted by depth (calibrated dates in red), I have placed the modeled erosion rate from this study into this diagram for comparison. Modeled erosion increases dramatically about 10,000 years ago at the same time as a dramatic increase in aragonite, and </a:t>
            </a:r>
            <a:r>
              <a:rPr lang="en-US" sz="1200" i="1" dirty="0" err="1">
                <a:solidFill>
                  <a:schemeClr val="bg1"/>
                </a:solidFill>
                <a:effectLst>
                  <a:outerShdw blurRad="50800" dist="38100" dir="2700000" algn="tl" rotWithShape="0">
                    <a:srgbClr val="000000">
                      <a:alpha val="43000"/>
                    </a:srgbClr>
                  </a:outerShdw>
                </a:effectLst>
              </a:rPr>
              <a:t>Artemia</a:t>
            </a:r>
            <a:r>
              <a:rPr lang="en-US" sz="1200" dirty="0">
                <a:solidFill>
                  <a:schemeClr val="bg1"/>
                </a:solidFill>
                <a:effectLst>
                  <a:outerShdw blurRad="50800" dist="38100" dir="2700000" algn="tl" rotWithShape="0">
                    <a:srgbClr val="000000">
                      <a:alpha val="43000"/>
                    </a:srgbClr>
                  </a:outerShdw>
                </a:effectLst>
              </a:rPr>
              <a:t> fecal pellet abundance. Especially the upper 7,000 years of </a:t>
            </a:r>
            <a:r>
              <a:rPr lang="en-US" sz="1200" dirty="0" err="1">
                <a:solidFill>
                  <a:schemeClr val="bg1"/>
                </a:solidFill>
                <a:effectLst>
                  <a:outerShdw blurRad="50800" dist="38100" dir="2700000" algn="tl" rotWithShape="0">
                    <a:srgbClr val="000000">
                      <a:alpha val="43000"/>
                    </a:srgbClr>
                  </a:outerShdw>
                </a:effectLst>
              </a:rPr>
              <a:t>Bottema’s</a:t>
            </a:r>
            <a:r>
              <a:rPr lang="en-US" sz="1200" dirty="0">
                <a:solidFill>
                  <a:schemeClr val="bg1"/>
                </a:solidFill>
                <a:effectLst>
                  <a:outerShdw blurRad="50800" dist="38100" dir="2700000" algn="tl" rotWithShape="0">
                    <a:srgbClr val="000000">
                      <a:alpha val="43000"/>
                    </a:srgbClr>
                  </a:outerShdw>
                </a:effectLst>
              </a:rPr>
              <a:t> core is filled with </a:t>
            </a:r>
            <a:r>
              <a:rPr lang="en-US" sz="1200" i="1" dirty="0" err="1">
                <a:solidFill>
                  <a:schemeClr val="bg1"/>
                </a:solidFill>
                <a:effectLst>
                  <a:outerShdw blurRad="50800" dist="38100" dir="2700000" algn="tl" rotWithShape="0">
                    <a:srgbClr val="000000">
                      <a:alpha val="43000"/>
                    </a:srgbClr>
                  </a:outerShdw>
                </a:effectLst>
              </a:rPr>
              <a:t>Artemia</a:t>
            </a:r>
            <a:r>
              <a:rPr lang="en-US" sz="1200" dirty="0">
                <a:solidFill>
                  <a:schemeClr val="bg1"/>
                </a:solidFill>
                <a:effectLst>
                  <a:outerShdw blurRad="50800" dist="38100" dir="2700000" algn="tl" rotWithShape="0">
                    <a:srgbClr val="000000">
                      <a:alpha val="43000"/>
                    </a:srgbClr>
                  </a:outerShdw>
                </a:effectLst>
              </a:rPr>
              <a:t> fecal pellets suggesting a great increase in </a:t>
            </a:r>
            <a:r>
              <a:rPr lang="en-US" sz="1200" i="1" dirty="0" err="1">
                <a:solidFill>
                  <a:schemeClr val="bg1"/>
                </a:solidFill>
                <a:effectLst>
                  <a:outerShdw blurRad="50800" dist="38100" dir="2700000" algn="tl" rotWithShape="0">
                    <a:srgbClr val="000000">
                      <a:alpha val="43000"/>
                    </a:srgbClr>
                  </a:outerShdw>
                </a:effectLst>
              </a:rPr>
              <a:t>Artemia</a:t>
            </a:r>
            <a:r>
              <a:rPr lang="en-US" sz="1200" dirty="0">
                <a:solidFill>
                  <a:schemeClr val="bg1"/>
                </a:solidFill>
                <a:effectLst>
                  <a:outerShdw blurRad="50800" dist="38100" dir="2700000" algn="tl" rotWithShape="0">
                    <a:srgbClr val="000000">
                      <a:alpha val="43000"/>
                    </a:srgbClr>
                  </a:outerShdw>
                </a:effectLst>
              </a:rPr>
              <a:t> abundance.  The correspondence between increased erosion, aragonite and </a:t>
            </a:r>
            <a:r>
              <a:rPr lang="en-US" sz="1200" i="1" dirty="0" err="1">
                <a:solidFill>
                  <a:schemeClr val="bg1"/>
                </a:solidFill>
                <a:effectLst>
                  <a:outerShdw blurRad="50800" dist="38100" dir="2700000" algn="tl" rotWithShape="0">
                    <a:srgbClr val="000000">
                      <a:alpha val="43000"/>
                    </a:srgbClr>
                  </a:outerShdw>
                </a:effectLst>
              </a:rPr>
              <a:t>Artemia</a:t>
            </a:r>
            <a:r>
              <a:rPr lang="en-US" sz="1200" dirty="0">
                <a:solidFill>
                  <a:schemeClr val="bg1"/>
                </a:solidFill>
                <a:effectLst>
                  <a:outerShdw blurRad="50800" dist="38100" dir="2700000" algn="tl" rotWithShape="0">
                    <a:srgbClr val="000000">
                      <a:alpha val="43000"/>
                    </a:srgbClr>
                  </a:outerShdw>
                </a:effectLst>
              </a:rPr>
              <a:t>, suggests that increasing erosion in the </a:t>
            </a:r>
            <a:r>
              <a:rPr lang="en-US" sz="1200" dirty="0" err="1">
                <a:solidFill>
                  <a:schemeClr val="bg1"/>
                </a:solidFill>
                <a:effectLst>
                  <a:outerShdw blurRad="50800" dist="38100" dir="2700000" algn="tl" rotWithShape="0">
                    <a:srgbClr val="000000">
                      <a:alpha val="43000"/>
                    </a:srgbClr>
                  </a:outerShdw>
                </a:effectLst>
              </a:rPr>
              <a:t>Orūmiye</a:t>
            </a:r>
            <a:r>
              <a:rPr lang="en-US" sz="1200" dirty="0">
                <a:solidFill>
                  <a:schemeClr val="bg1"/>
                </a:solidFill>
                <a:effectLst>
                  <a:outerShdw blurRad="50800" dist="38100" dir="2700000" algn="tl" rotWithShape="0">
                    <a:srgbClr val="000000">
                      <a:alpha val="43000"/>
                    </a:srgbClr>
                  </a:outerShdw>
                </a:effectLst>
              </a:rPr>
              <a:t> Basin may have been responsible for increasing salinization of the lake as well.</a:t>
            </a:r>
            <a:endParaRPr lang="en-US" sz="1200" dirty="0"/>
          </a:p>
        </p:txBody>
      </p:sp>
    </p:spTree>
    <p:extLst>
      <p:ext uri="{BB962C8B-B14F-4D97-AF65-F5344CB8AC3E}">
        <p14:creationId xmlns:p14="http://schemas.microsoft.com/office/powerpoint/2010/main" val="3490487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2AF804-090A-3844-9807-BF1F0860B2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522828" cy="2924943"/>
          </a:xfrm>
          <a:prstGeom prst="rect">
            <a:avLst/>
          </a:prstGeom>
        </p:spPr>
      </p:pic>
      <p:pic>
        <p:nvPicPr>
          <p:cNvPr id="6" name="Picture 5">
            <a:extLst>
              <a:ext uri="{FF2B5EF4-FFF2-40B4-BE49-F238E27FC236}">
                <a16:creationId xmlns:a16="http://schemas.microsoft.com/office/drawing/2014/main" id="{D38DDA44-DDFB-A449-A283-E2718463E4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1379" y="1"/>
            <a:ext cx="4529637" cy="2924943"/>
          </a:xfrm>
          <a:prstGeom prst="rect">
            <a:avLst/>
          </a:prstGeom>
        </p:spPr>
      </p:pic>
      <p:pic>
        <p:nvPicPr>
          <p:cNvPr id="7" name="Picture 6">
            <a:extLst>
              <a:ext uri="{FF2B5EF4-FFF2-40B4-BE49-F238E27FC236}">
                <a16:creationId xmlns:a16="http://schemas.microsoft.com/office/drawing/2014/main" id="{05DFA4C5-6604-DB43-A878-05AB62E871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1379" y="2924944"/>
            <a:ext cx="4529637" cy="2924943"/>
          </a:xfrm>
          <a:prstGeom prst="rect">
            <a:avLst/>
          </a:prstGeom>
        </p:spPr>
      </p:pic>
      <p:pic>
        <p:nvPicPr>
          <p:cNvPr id="8" name="Picture 7">
            <a:extLst>
              <a:ext uri="{FF2B5EF4-FFF2-40B4-BE49-F238E27FC236}">
                <a16:creationId xmlns:a16="http://schemas.microsoft.com/office/drawing/2014/main" id="{181C76E2-C952-2349-AE76-09B8C18C55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85" y="2937199"/>
            <a:ext cx="4510658" cy="2912688"/>
          </a:xfrm>
          <a:prstGeom prst="rect">
            <a:avLst/>
          </a:prstGeom>
        </p:spPr>
      </p:pic>
    </p:spTree>
    <p:extLst>
      <p:ext uri="{BB962C8B-B14F-4D97-AF65-F5344CB8AC3E}">
        <p14:creationId xmlns:p14="http://schemas.microsoft.com/office/powerpoint/2010/main" val="2125042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20140311_102428.jpg">
            <a:extLst>
              <a:ext uri="{FF2B5EF4-FFF2-40B4-BE49-F238E27FC236}">
                <a16:creationId xmlns:a16="http://schemas.microsoft.com/office/drawing/2014/main" id="{E61FDB4B-D4E5-AE4C-8343-23E76456FF0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a:ext>
            </a:extLst>
          </a:blip>
          <a:srcRect t="-97404"/>
          <a:stretch/>
        </p:blipFill>
        <p:spPr>
          <a:xfrm>
            <a:off x="-14166" y="-722870"/>
            <a:ext cx="9144000" cy="6858000"/>
          </a:xfrm>
          <a:prstGeom prst="rect">
            <a:avLst/>
          </a:prstGeom>
        </p:spPr>
      </p:pic>
      <p:pic>
        <p:nvPicPr>
          <p:cNvPr id="13" name="Picture 12">
            <a:extLst>
              <a:ext uri="{FF2B5EF4-FFF2-40B4-BE49-F238E27FC236}">
                <a16:creationId xmlns:a16="http://schemas.microsoft.com/office/drawing/2014/main" id="{9023F232-7929-484D-82C2-C84B46E7693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4068847" cy="3068960"/>
          </a:xfrm>
          <a:prstGeom prst="rect">
            <a:avLst/>
          </a:prstGeom>
        </p:spPr>
      </p:pic>
      <p:sp>
        <p:nvSpPr>
          <p:cNvPr id="14" name="Title 1">
            <a:extLst>
              <a:ext uri="{FF2B5EF4-FFF2-40B4-BE49-F238E27FC236}">
                <a16:creationId xmlns:a16="http://schemas.microsoft.com/office/drawing/2014/main" id="{501249A3-D981-0E4A-AC82-0EAE081B646D}"/>
              </a:ext>
            </a:extLst>
          </p:cNvPr>
          <p:cNvSpPr>
            <a:spLocks noGrp="1"/>
          </p:cNvSpPr>
          <p:nvPr>
            <p:ph type="title"/>
          </p:nvPr>
        </p:nvSpPr>
        <p:spPr>
          <a:xfrm>
            <a:off x="457200" y="0"/>
            <a:ext cx="8229600" cy="685800"/>
          </a:xfrm>
        </p:spPr>
        <p:txBody>
          <a:bodyPr>
            <a:normAutofit fontScale="90000"/>
          </a:bodyPr>
          <a:lstStyle/>
          <a:p>
            <a:r>
              <a:rPr lang="en-US" dirty="0">
                <a:solidFill>
                  <a:srgbClr val="FFFF00"/>
                </a:solidFill>
                <a:effectLst>
                  <a:outerShdw blurRad="50800" dist="38100" dir="2700000" algn="tl" rotWithShape="0">
                    <a:srgbClr val="000000">
                      <a:alpha val="43000"/>
                    </a:srgbClr>
                  </a:outerShdw>
                </a:effectLst>
              </a:rPr>
              <a:t>Shiraz, Iran and Lake </a:t>
            </a:r>
            <a:r>
              <a:rPr lang="en-US" dirty="0" err="1">
                <a:solidFill>
                  <a:srgbClr val="FFFF00"/>
                </a:solidFill>
                <a:effectLst>
                  <a:outerShdw blurRad="50800" dist="38100" dir="2700000" algn="tl" rotWithShape="0">
                    <a:srgbClr val="000000">
                      <a:alpha val="43000"/>
                    </a:srgbClr>
                  </a:outerShdw>
                </a:effectLst>
              </a:rPr>
              <a:t>Maharlou</a:t>
            </a:r>
            <a:endParaRPr lang="en-US" dirty="0">
              <a:solidFill>
                <a:srgbClr val="FFFF00"/>
              </a:solidFill>
              <a:effectLst>
                <a:outerShdw blurRad="50800" dist="38100" dir="2700000" algn="tl" rotWithShape="0">
                  <a:srgbClr val="000000">
                    <a:alpha val="43000"/>
                  </a:srgbClr>
                </a:outerShdw>
              </a:effectLst>
            </a:endParaRPr>
          </a:p>
        </p:txBody>
      </p:sp>
      <p:sp>
        <p:nvSpPr>
          <p:cNvPr id="15" name="TextBox 14">
            <a:extLst>
              <a:ext uri="{FF2B5EF4-FFF2-40B4-BE49-F238E27FC236}">
                <a16:creationId xmlns:a16="http://schemas.microsoft.com/office/drawing/2014/main" id="{578A8A85-A85A-4646-AB25-2F496CC5997C}"/>
              </a:ext>
            </a:extLst>
          </p:cNvPr>
          <p:cNvSpPr txBox="1"/>
          <p:nvPr/>
        </p:nvSpPr>
        <p:spPr>
          <a:xfrm>
            <a:off x="2969" y="2358211"/>
            <a:ext cx="9141032" cy="646331"/>
          </a:xfrm>
          <a:prstGeom prst="rect">
            <a:avLst/>
          </a:prstGeom>
          <a:noFill/>
        </p:spPr>
        <p:txBody>
          <a:bodyPr wrap="square" rtlCol="0">
            <a:spAutoFit/>
          </a:bodyPr>
          <a:lstStyle/>
          <a:p>
            <a:r>
              <a:rPr lang="en-US" b="1" dirty="0">
                <a:solidFill>
                  <a:srgbClr val="FF0000"/>
                </a:solidFill>
                <a:effectLst>
                  <a:outerShdw blurRad="50800" dist="38100" dir="2700000" algn="tl" rotWithShape="0">
                    <a:srgbClr val="000000">
                      <a:alpha val="43000"/>
                    </a:srgbClr>
                  </a:outerShdw>
                </a:effectLst>
                <a:latin typeface="+mj-lt"/>
              </a:rPr>
              <a:t>Alluvial sequence along the </a:t>
            </a:r>
            <a:r>
              <a:rPr lang="en-US" b="1" dirty="0" err="1">
                <a:solidFill>
                  <a:srgbClr val="FF0000"/>
                </a:solidFill>
                <a:effectLst>
                  <a:outerShdw blurRad="50800" dist="38100" dir="2700000" algn="tl" rotWithShape="0">
                    <a:srgbClr val="000000">
                      <a:alpha val="43000"/>
                    </a:srgbClr>
                  </a:outerShdw>
                </a:effectLst>
                <a:latin typeface="+mj-lt"/>
              </a:rPr>
              <a:t>Rudkhaneye</a:t>
            </a:r>
            <a:r>
              <a:rPr lang="en-US" b="1" dirty="0">
                <a:solidFill>
                  <a:srgbClr val="FF0000"/>
                </a:solidFill>
                <a:effectLst>
                  <a:outerShdw blurRad="50800" dist="38100" dir="2700000" algn="tl" rotWithShape="0">
                    <a:srgbClr val="000000">
                      <a:alpha val="43000"/>
                    </a:srgbClr>
                  </a:outerShdw>
                </a:effectLst>
                <a:latin typeface="+mj-lt"/>
              </a:rPr>
              <a:t> </a:t>
            </a:r>
            <a:r>
              <a:rPr lang="en-US" b="1" dirty="0" err="1">
                <a:solidFill>
                  <a:srgbClr val="FF0000"/>
                </a:solidFill>
                <a:effectLst>
                  <a:outerShdw blurRad="50800" dist="38100" dir="2700000" algn="tl" rotWithShape="0">
                    <a:srgbClr val="000000">
                      <a:alpha val="43000"/>
                    </a:srgbClr>
                  </a:outerShdw>
                </a:effectLst>
                <a:latin typeface="+mj-lt"/>
              </a:rPr>
              <a:t>Khoshk</a:t>
            </a:r>
            <a:r>
              <a:rPr lang="en-US" b="1" dirty="0">
                <a:solidFill>
                  <a:srgbClr val="FF0000"/>
                </a:solidFill>
                <a:effectLst>
                  <a:outerShdw blurRad="50800" dist="38100" dir="2700000" algn="tl" rotWithShape="0">
                    <a:srgbClr val="000000">
                      <a:alpha val="43000"/>
                    </a:srgbClr>
                  </a:outerShdw>
                </a:effectLst>
                <a:latin typeface="+mj-lt"/>
              </a:rPr>
              <a:t>, which flows through the northern part of Shiraz and on into Lake </a:t>
            </a:r>
            <a:r>
              <a:rPr lang="en-US" b="1" dirty="0" err="1">
                <a:solidFill>
                  <a:srgbClr val="FF0000"/>
                </a:solidFill>
                <a:effectLst>
                  <a:outerShdw blurRad="50800" dist="38100" dir="2700000" algn="tl" rotWithShape="0">
                    <a:srgbClr val="000000">
                      <a:alpha val="43000"/>
                    </a:srgbClr>
                  </a:outerShdw>
                </a:effectLst>
                <a:latin typeface="+mj-lt"/>
              </a:rPr>
              <a:t>Maharloo</a:t>
            </a:r>
            <a:r>
              <a:rPr lang="en-US" b="1" dirty="0">
                <a:solidFill>
                  <a:srgbClr val="FF0000"/>
                </a:solidFill>
                <a:effectLst>
                  <a:outerShdw blurRad="50800" dist="38100" dir="2700000" algn="tl" rotWithShape="0">
                    <a:srgbClr val="000000">
                      <a:alpha val="43000"/>
                    </a:srgbClr>
                  </a:outerShdw>
                </a:effectLst>
                <a:latin typeface="+mj-lt"/>
              </a:rPr>
              <a:t>.</a:t>
            </a:r>
          </a:p>
        </p:txBody>
      </p:sp>
      <p:sp>
        <p:nvSpPr>
          <p:cNvPr id="16" name="TextBox 15">
            <a:extLst>
              <a:ext uri="{FF2B5EF4-FFF2-40B4-BE49-F238E27FC236}">
                <a16:creationId xmlns:a16="http://schemas.microsoft.com/office/drawing/2014/main" id="{5A9AC211-ED8A-A94D-AD0D-1D596621DF46}"/>
              </a:ext>
            </a:extLst>
          </p:cNvPr>
          <p:cNvSpPr txBox="1"/>
          <p:nvPr/>
        </p:nvSpPr>
        <p:spPr>
          <a:xfrm>
            <a:off x="4953000" y="4644227"/>
            <a:ext cx="3733800" cy="1077218"/>
          </a:xfrm>
          <a:prstGeom prst="rect">
            <a:avLst/>
          </a:prstGeom>
          <a:noFill/>
        </p:spPr>
        <p:txBody>
          <a:bodyPr wrap="square" rtlCol="0">
            <a:spAutoFit/>
          </a:bodyPr>
          <a:lstStyle/>
          <a:p>
            <a:r>
              <a:rPr lang="en-US" sz="1600" b="1" dirty="0">
                <a:solidFill>
                  <a:srgbClr val="FFFF00"/>
                </a:solidFill>
                <a:effectLst>
                  <a:outerShdw blurRad="50800" dist="38100" dir="2700000" algn="tl" rotWithShape="0">
                    <a:srgbClr val="000000">
                      <a:alpha val="43000"/>
                    </a:srgbClr>
                  </a:outerShdw>
                </a:effectLst>
                <a:latin typeface="+mj-lt"/>
              </a:rPr>
              <a:t>Paleosols: the upper and lowest may correspond to ones dated in southern Italy to ~2,100 </a:t>
            </a:r>
            <a:r>
              <a:rPr lang="en-US" sz="1600" b="1" dirty="0" err="1">
                <a:solidFill>
                  <a:srgbClr val="FFFF00"/>
                </a:solidFill>
                <a:effectLst>
                  <a:outerShdw blurRad="50800" dist="38100" dir="2700000" algn="tl" rotWithShape="0">
                    <a:srgbClr val="000000">
                      <a:alpha val="43000"/>
                    </a:srgbClr>
                  </a:outerShdw>
                </a:effectLst>
                <a:latin typeface="+mj-lt"/>
              </a:rPr>
              <a:t>cal</a:t>
            </a:r>
            <a:r>
              <a:rPr lang="en-US" sz="1600" b="1" dirty="0">
                <a:solidFill>
                  <a:srgbClr val="FFFF00"/>
                </a:solidFill>
                <a:effectLst>
                  <a:outerShdw blurRad="50800" dist="38100" dir="2700000" algn="tl" rotWithShape="0">
                    <a:srgbClr val="000000">
                      <a:alpha val="43000"/>
                    </a:srgbClr>
                  </a:outerShdw>
                </a:effectLst>
                <a:latin typeface="+mj-lt"/>
              </a:rPr>
              <a:t> B.P. and ~8,500 cal BP or slightly earlier</a:t>
            </a:r>
          </a:p>
        </p:txBody>
      </p:sp>
      <p:sp>
        <p:nvSpPr>
          <p:cNvPr id="17" name="Line 8">
            <a:extLst>
              <a:ext uri="{FF2B5EF4-FFF2-40B4-BE49-F238E27FC236}">
                <a16:creationId xmlns:a16="http://schemas.microsoft.com/office/drawing/2014/main" id="{AAB52CC0-D834-504E-96E3-7DDD6727DBE0}"/>
              </a:ext>
            </a:extLst>
          </p:cNvPr>
          <p:cNvSpPr>
            <a:spLocks noChangeShapeType="1"/>
          </p:cNvSpPr>
          <p:nvPr/>
        </p:nvSpPr>
        <p:spPr bwMode="auto">
          <a:xfrm flipH="1" flipV="1">
            <a:off x="3132585" y="4849015"/>
            <a:ext cx="1828800" cy="547777"/>
          </a:xfrm>
          <a:prstGeom prst="line">
            <a:avLst/>
          </a:prstGeom>
          <a:noFill/>
          <a:ln w="25400">
            <a:solidFill>
              <a:srgbClr val="FF0000"/>
            </a:solidFill>
            <a:round/>
            <a:headEnd/>
            <a:tailEnd type="stealth" w="lg" len="lg"/>
          </a:ln>
        </p:spPr>
        <p:txBody>
          <a:bodyPr>
            <a:prstTxWarp prst="textNoShape">
              <a:avLst/>
            </a:prstTxWarp>
          </a:bodyPr>
          <a:lstStyle/>
          <a:p>
            <a:endParaRPr lang="en-US" b="1">
              <a:solidFill>
                <a:srgbClr val="FFFF00"/>
              </a:solidFill>
              <a:effectLst>
                <a:outerShdw blurRad="50800" dist="38100" dir="2700000" algn="tl" rotWithShape="0">
                  <a:srgbClr val="000000">
                    <a:alpha val="43000"/>
                  </a:srgbClr>
                </a:outerShdw>
              </a:effectLst>
              <a:latin typeface="+mj-lt"/>
            </a:endParaRPr>
          </a:p>
        </p:txBody>
      </p:sp>
      <p:sp>
        <p:nvSpPr>
          <p:cNvPr id="18" name="Line 8">
            <a:extLst>
              <a:ext uri="{FF2B5EF4-FFF2-40B4-BE49-F238E27FC236}">
                <a16:creationId xmlns:a16="http://schemas.microsoft.com/office/drawing/2014/main" id="{4792873E-6AE6-CD4E-B435-337228D3F729}"/>
              </a:ext>
            </a:extLst>
          </p:cNvPr>
          <p:cNvSpPr>
            <a:spLocks noChangeShapeType="1"/>
          </p:cNvSpPr>
          <p:nvPr/>
        </p:nvSpPr>
        <p:spPr bwMode="auto">
          <a:xfrm flipH="1" flipV="1">
            <a:off x="3132585" y="5091992"/>
            <a:ext cx="1828800" cy="304800"/>
          </a:xfrm>
          <a:prstGeom prst="line">
            <a:avLst/>
          </a:prstGeom>
          <a:noFill/>
          <a:ln w="25400">
            <a:solidFill>
              <a:srgbClr val="FF0000"/>
            </a:solidFill>
            <a:round/>
            <a:headEnd/>
            <a:tailEnd type="stealth" w="lg" len="lg"/>
          </a:ln>
        </p:spPr>
        <p:txBody>
          <a:bodyPr>
            <a:prstTxWarp prst="textNoShape">
              <a:avLst/>
            </a:prstTxWarp>
          </a:bodyPr>
          <a:lstStyle/>
          <a:p>
            <a:endParaRPr lang="en-US" b="1">
              <a:solidFill>
                <a:srgbClr val="FFFF00"/>
              </a:solidFill>
              <a:effectLst>
                <a:outerShdw blurRad="50800" dist="38100" dir="2700000" algn="tl" rotWithShape="0">
                  <a:srgbClr val="000000">
                    <a:alpha val="43000"/>
                  </a:srgbClr>
                </a:outerShdw>
              </a:effectLst>
              <a:latin typeface="+mj-lt"/>
            </a:endParaRPr>
          </a:p>
        </p:txBody>
      </p:sp>
      <p:sp>
        <p:nvSpPr>
          <p:cNvPr id="19" name="Line 8">
            <a:extLst>
              <a:ext uri="{FF2B5EF4-FFF2-40B4-BE49-F238E27FC236}">
                <a16:creationId xmlns:a16="http://schemas.microsoft.com/office/drawing/2014/main" id="{6EB947FE-4B2E-FC40-ADFB-087F956E3A21}"/>
              </a:ext>
            </a:extLst>
          </p:cNvPr>
          <p:cNvSpPr>
            <a:spLocks noChangeShapeType="1"/>
          </p:cNvSpPr>
          <p:nvPr/>
        </p:nvSpPr>
        <p:spPr bwMode="auto">
          <a:xfrm flipH="1" flipV="1">
            <a:off x="3132585" y="5396790"/>
            <a:ext cx="1828800" cy="1"/>
          </a:xfrm>
          <a:prstGeom prst="line">
            <a:avLst/>
          </a:prstGeom>
          <a:noFill/>
          <a:ln w="25400">
            <a:solidFill>
              <a:srgbClr val="FF0000"/>
            </a:solidFill>
            <a:round/>
            <a:headEnd/>
            <a:tailEnd type="stealth" w="lg" len="lg"/>
          </a:ln>
        </p:spPr>
        <p:txBody>
          <a:bodyPr>
            <a:prstTxWarp prst="textNoShape">
              <a:avLst/>
            </a:prstTxWarp>
          </a:bodyPr>
          <a:lstStyle/>
          <a:p>
            <a:endParaRPr lang="en-US" b="1">
              <a:solidFill>
                <a:srgbClr val="FFFF00"/>
              </a:solidFill>
              <a:effectLst>
                <a:outerShdw blurRad="50800" dist="38100" dir="2700000" algn="tl" rotWithShape="0">
                  <a:srgbClr val="000000">
                    <a:alpha val="43000"/>
                  </a:srgbClr>
                </a:outerShdw>
              </a:effectLst>
              <a:latin typeface="+mj-lt"/>
            </a:endParaRPr>
          </a:p>
        </p:txBody>
      </p:sp>
      <p:sp>
        <p:nvSpPr>
          <p:cNvPr id="20" name="Line 8">
            <a:extLst>
              <a:ext uri="{FF2B5EF4-FFF2-40B4-BE49-F238E27FC236}">
                <a16:creationId xmlns:a16="http://schemas.microsoft.com/office/drawing/2014/main" id="{F692F704-C5C9-B246-A885-9A12238EC730}"/>
              </a:ext>
            </a:extLst>
          </p:cNvPr>
          <p:cNvSpPr>
            <a:spLocks noChangeShapeType="1"/>
          </p:cNvSpPr>
          <p:nvPr/>
        </p:nvSpPr>
        <p:spPr bwMode="auto">
          <a:xfrm flipH="1">
            <a:off x="3124200" y="5436008"/>
            <a:ext cx="1828800" cy="235297"/>
          </a:xfrm>
          <a:prstGeom prst="line">
            <a:avLst/>
          </a:prstGeom>
          <a:noFill/>
          <a:ln w="25400">
            <a:solidFill>
              <a:srgbClr val="FF0000"/>
            </a:solidFill>
            <a:round/>
            <a:headEnd/>
            <a:tailEnd type="stealth" w="lg" len="lg"/>
          </a:ln>
        </p:spPr>
        <p:txBody>
          <a:bodyPr>
            <a:prstTxWarp prst="textNoShape">
              <a:avLst/>
            </a:prstTxWarp>
          </a:bodyPr>
          <a:lstStyle/>
          <a:p>
            <a:endParaRPr lang="en-US" b="1">
              <a:solidFill>
                <a:srgbClr val="FFFF00"/>
              </a:solidFill>
              <a:effectLst>
                <a:outerShdw blurRad="50800" dist="38100" dir="2700000" algn="tl" rotWithShape="0">
                  <a:srgbClr val="000000">
                    <a:alpha val="43000"/>
                  </a:srgbClr>
                </a:outerShdw>
              </a:effectLst>
              <a:latin typeface="+mj-lt"/>
            </a:endParaRPr>
          </a:p>
        </p:txBody>
      </p:sp>
    </p:spTree>
    <p:extLst>
      <p:ext uri="{BB962C8B-B14F-4D97-AF65-F5344CB8AC3E}">
        <p14:creationId xmlns:p14="http://schemas.microsoft.com/office/powerpoint/2010/main" val="10611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35"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style.rotation</p:attrName>
                                        </p:attrNameLst>
                                      </p:cBhvr>
                                      <p:tavLst>
                                        <p:tav tm="0">
                                          <p:val>
                                            <p:fltVal val="720"/>
                                          </p:val>
                                        </p:tav>
                                        <p:tav tm="100000">
                                          <p:val>
                                            <p:fltVal val="0"/>
                                          </p:val>
                                        </p:tav>
                                      </p:tavLst>
                                    </p:anim>
                                    <p:anim calcmode="lin" valueType="num">
                                      <p:cBhvr>
                                        <p:cTn id="11" dur="1000" fill="hold"/>
                                        <p:tgtEl>
                                          <p:spTgt spid="17"/>
                                        </p:tgtEl>
                                        <p:attrNameLst>
                                          <p:attrName>ppt_h</p:attrName>
                                        </p:attrNameLst>
                                      </p:cBhvr>
                                      <p:tavLst>
                                        <p:tav tm="0">
                                          <p:val>
                                            <p:fltVal val="0"/>
                                          </p:val>
                                        </p:tav>
                                        <p:tav tm="100000">
                                          <p:val>
                                            <p:strVal val="#ppt_h"/>
                                          </p:val>
                                        </p:tav>
                                      </p:tavLst>
                                    </p:anim>
                                    <p:anim calcmode="lin" valueType="num">
                                      <p:cBhvr>
                                        <p:cTn id="12" dur="1000" fill="hold"/>
                                        <p:tgtEl>
                                          <p:spTgt spid="17"/>
                                        </p:tgtEl>
                                        <p:attrNameLst>
                                          <p:attrName>ppt_w</p:attrName>
                                        </p:attrNameLst>
                                      </p:cBhvr>
                                      <p:tavLst>
                                        <p:tav tm="0">
                                          <p:val>
                                            <p:fltVal val="0"/>
                                          </p:val>
                                        </p:tav>
                                        <p:tav tm="100000">
                                          <p:val>
                                            <p:strVal val="#ppt_w"/>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style.rotation</p:attrName>
                                        </p:attrNameLst>
                                      </p:cBhvr>
                                      <p:tavLst>
                                        <p:tav tm="0">
                                          <p:val>
                                            <p:fltVal val="720"/>
                                          </p:val>
                                        </p:tav>
                                        <p:tav tm="100000">
                                          <p:val>
                                            <p:fltVal val="0"/>
                                          </p:val>
                                        </p:tav>
                                      </p:tavLst>
                                    </p:anim>
                                    <p:anim calcmode="lin" valueType="num">
                                      <p:cBhvr>
                                        <p:cTn id="17" dur="1000" fill="hold"/>
                                        <p:tgtEl>
                                          <p:spTgt spid="18"/>
                                        </p:tgtEl>
                                        <p:attrNameLst>
                                          <p:attrName>ppt_h</p:attrName>
                                        </p:attrNameLst>
                                      </p:cBhvr>
                                      <p:tavLst>
                                        <p:tav tm="0">
                                          <p:val>
                                            <p:fltVal val="0"/>
                                          </p:val>
                                        </p:tav>
                                        <p:tav tm="100000">
                                          <p:val>
                                            <p:strVal val="#ppt_h"/>
                                          </p:val>
                                        </p:tav>
                                      </p:tavLst>
                                    </p:anim>
                                    <p:anim calcmode="lin" valueType="num">
                                      <p:cBhvr>
                                        <p:cTn id="18" dur="1000" fill="hold"/>
                                        <p:tgtEl>
                                          <p:spTgt spid="18"/>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style.rotation</p:attrName>
                                        </p:attrNameLst>
                                      </p:cBhvr>
                                      <p:tavLst>
                                        <p:tav tm="0">
                                          <p:val>
                                            <p:fltVal val="720"/>
                                          </p:val>
                                        </p:tav>
                                        <p:tav tm="100000">
                                          <p:val>
                                            <p:fltVal val="0"/>
                                          </p:val>
                                        </p:tav>
                                      </p:tavLst>
                                    </p:anim>
                                    <p:anim calcmode="lin" valueType="num">
                                      <p:cBhvr>
                                        <p:cTn id="23" dur="1000" fill="hold"/>
                                        <p:tgtEl>
                                          <p:spTgt spid="19"/>
                                        </p:tgtEl>
                                        <p:attrNameLst>
                                          <p:attrName>ppt_h</p:attrName>
                                        </p:attrNameLst>
                                      </p:cBhvr>
                                      <p:tavLst>
                                        <p:tav tm="0">
                                          <p:val>
                                            <p:fltVal val="0"/>
                                          </p:val>
                                        </p:tav>
                                        <p:tav tm="100000">
                                          <p:val>
                                            <p:strVal val="#ppt_h"/>
                                          </p:val>
                                        </p:tav>
                                      </p:tavLst>
                                    </p:anim>
                                    <p:anim calcmode="lin" valueType="num">
                                      <p:cBhvr>
                                        <p:cTn id="24" dur="1000" fill="hold"/>
                                        <p:tgtEl>
                                          <p:spTgt spid="19"/>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style.rotation</p:attrName>
                                        </p:attrNameLst>
                                      </p:cBhvr>
                                      <p:tavLst>
                                        <p:tav tm="0">
                                          <p:val>
                                            <p:fltVal val="720"/>
                                          </p:val>
                                        </p:tav>
                                        <p:tav tm="100000">
                                          <p:val>
                                            <p:fltVal val="0"/>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ppt_w</p:attrName>
                                        </p:attrNameLst>
                                      </p:cBhvr>
                                      <p:tavLst>
                                        <p:tav tm="0">
                                          <p:val>
                                            <p:fltVal val="0"/>
                                          </p:val>
                                        </p:tav>
                                        <p:tav tm="100000">
                                          <p:val>
                                            <p:strVal val="#ppt_w"/>
                                          </p:val>
                                        </p:tav>
                                      </p:tavLst>
                                    </p:anim>
                                  </p:childTnLst>
                                </p:cTn>
                              </p:par>
                            </p:childTnLst>
                          </p:cTn>
                        </p:par>
                        <p:par>
                          <p:cTn id="31" fill="hold">
                            <p:stCondLst>
                              <p:cond delay="1000"/>
                            </p:stCondLst>
                            <p:childTnLst>
                              <p:par>
                                <p:cTn id="32" presetID="1"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F2E316A-280B-4047-A354-C49EB6CD598B}"/>
              </a:ext>
            </a:extLst>
          </p:cNvPr>
          <p:cNvGrpSpPr/>
          <p:nvPr/>
        </p:nvGrpSpPr>
        <p:grpSpPr>
          <a:xfrm>
            <a:off x="92764" y="-27384"/>
            <a:ext cx="8825952" cy="6874192"/>
            <a:chOff x="-60035" y="0"/>
            <a:chExt cx="9204035" cy="6858000"/>
          </a:xfrm>
        </p:grpSpPr>
        <p:pic>
          <p:nvPicPr>
            <p:cNvPr id="5" name="Picture 4" descr="20140311_112000.jpg">
              <a:extLst>
                <a:ext uri="{FF2B5EF4-FFF2-40B4-BE49-F238E27FC236}">
                  <a16:creationId xmlns:a16="http://schemas.microsoft.com/office/drawing/2014/main" id="{81A7D64E-9676-D243-B1D4-32677D2BB2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DD45A704-10A3-8B4E-96E5-9AD2DA69E9CE}"/>
                </a:ext>
              </a:extLst>
            </p:cNvPr>
            <p:cNvSpPr txBox="1"/>
            <p:nvPr/>
          </p:nvSpPr>
          <p:spPr>
            <a:xfrm>
              <a:off x="-60035" y="5244"/>
              <a:ext cx="6813359" cy="1200329"/>
            </a:xfrm>
            <a:prstGeom prst="rect">
              <a:avLst/>
            </a:prstGeom>
            <a:noFill/>
          </p:spPr>
          <p:txBody>
            <a:bodyPr wrap="square" rtlCol="0">
              <a:spAutoFit/>
            </a:bodyPr>
            <a:lstStyle/>
            <a:p>
              <a:r>
                <a:rPr lang="en-US" dirty="0">
                  <a:solidFill>
                    <a:srgbClr val="000000"/>
                  </a:solidFill>
                  <a:effectLst>
                    <a:outerShdw blurRad="50800" dist="38100" dir="2700000" algn="tl" rotWithShape="0">
                      <a:srgbClr val="000000">
                        <a:alpha val="43000"/>
                      </a:srgbClr>
                    </a:outerShdw>
                  </a:effectLst>
                </a:rPr>
                <a:t>Pleistocene Alluvial Terrace along the </a:t>
              </a:r>
              <a:r>
                <a:rPr lang="en-US" dirty="0" err="1">
                  <a:solidFill>
                    <a:srgbClr val="000000"/>
                  </a:solidFill>
                  <a:effectLst>
                    <a:outerShdw blurRad="50800" dist="38100" dir="2700000" algn="tl" rotWithShape="0">
                      <a:srgbClr val="000000">
                        <a:alpha val="43000"/>
                      </a:srgbClr>
                    </a:outerShdw>
                  </a:effectLst>
                </a:rPr>
                <a:t>Roodkhaneye</a:t>
              </a:r>
              <a:r>
                <a:rPr lang="en-US" dirty="0">
                  <a:solidFill>
                    <a:srgbClr val="000000"/>
                  </a:solidFill>
                  <a:effectLst>
                    <a:outerShdw blurRad="50800" dist="38100" dir="2700000" algn="tl" rotWithShape="0">
                      <a:srgbClr val="000000">
                        <a:alpha val="43000"/>
                      </a:srgbClr>
                    </a:outerShdw>
                  </a:effectLst>
                </a:rPr>
                <a:t> </a:t>
              </a:r>
              <a:r>
                <a:rPr lang="en-US" dirty="0" err="1">
                  <a:solidFill>
                    <a:srgbClr val="000000"/>
                  </a:solidFill>
                  <a:effectLst>
                    <a:outerShdw blurRad="50800" dist="38100" dir="2700000" algn="tl" rotWithShape="0">
                      <a:srgbClr val="000000">
                        <a:alpha val="43000"/>
                      </a:srgbClr>
                    </a:outerShdw>
                  </a:effectLst>
                </a:rPr>
                <a:t>Khoshk</a:t>
              </a:r>
              <a:r>
                <a:rPr lang="en-US" dirty="0">
                  <a:solidFill>
                    <a:srgbClr val="000000"/>
                  </a:solidFill>
                  <a:effectLst>
                    <a:outerShdw blurRad="50800" dist="38100" dir="2700000" algn="tl" rotWithShape="0">
                      <a:srgbClr val="000000">
                        <a:alpha val="43000"/>
                      </a:srgbClr>
                    </a:outerShdw>
                  </a:effectLst>
                </a:rPr>
                <a:t> (Dry River) into which a finer Holocene alluvial sequence has been deposited. The size of these gravels is larger than any fluvial deposits that are younger in age. </a:t>
              </a:r>
            </a:p>
          </p:txBody>
        </p:sp>
        <p:pic>
          <p:nvPicPr>
            <p:cNvPr id="7" name="Picture 6" descr="20150527_180545.jpg">
              <a:extLst>
                <a:ext uri="{FF2B5EF4-FFF2-40B4-BE49-F238E27FC236}">
                  <a16:creationId xmlns:a16="http://schemas.microsoft.com/office/drawing/2014/main" id="{BE91CC7D-BF2A-0042-8D53-4FFAD4C1DE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4667249"/>
              <a:ext cx="2921000" cy="2190750"/>
            </a:xfrm>
            <a:prstGeom prst="rect">
              <a:avLst/>
            </a:prstGeom>
          </p:spPr>
        </p:pic>
        <p:sp>
          <p:nvSpPr>
            <p:cNvPr id="8" name="TextBox 7">
              <a:extLst>
                <a:ext uri="{FF2B5EF4-FFF2-40B4-BE49-F238E27FC236}">
                  <a16:creationId xmlns:a16="http://schemas.microsoft.com/office/drawing/2014/main" id="{C086097F-2017-C84F-9293-E61492E2A597}"/>
                </a:ext>
              </a:extLst>
            </p:cNvPr>
            <p:cNvSpPr txBox="1"/>
            <p:nvPr/>
          </p:nvSpPr>
          <p:spPr>
            <a:xfrm>
              <a:off x="0" y="6153203"/>
              <a:ext cx="2921001" cy="646331"/>
            </a:xfrm>
            <a:prstGeom prst="rect">
              <a:avLst/>
            </a:prstGeom>
            <a:noFill/>
          </p:spPr>
          <p:txBody>
            <a:bodyPr wrap="square" rtlCol="0">
              <a:spAutoFit/>
            </a:bodyPr>
            <a:lstStyle/>
            <a:p>
              <a:r>
                <a:rPr lang="en-US" sz="1100" dirty="0">
                  <a:solidFill>
                    <a:schemeClr val="bg1"/>
                  </a:solidFill>
                  <a:effectLst>
                    <a:outerShdw blurRad="50800" dist="38100" dir="2700000" algn="tl" rotWithShape="0">
                      <a:srgbClr val="000000">
                        <a:alpha val="43000"/>
                      </a:srgbClr>
                    </a:outerShdw>
                  </a:effectLst>
                </a:rPr>
                <a:t>Holocene deposits enclosed by the  Pleistocene gravels are much finer consisting of sands, silts and clays.</a:t>
              </a:r>
            </a:p>
          </p:txBody>
        </p:sp>
        <p:sp>
          <p:nvSpPr>
            <p:cNvPr id="9" name="TextBox 8">
              <a:extLst>
                <a:ext uri="{FF2B5EF4-FFF2-40B4-BE49-F238E27FC236}">
                  <a16:creationId xmlns:a16="http://schemas.microsoft.com/office/drawing/2014/main" id="{80C7195D-0C93-1342-8375-964E8D2D6573}"/>
                </a:ext>
              </a:extLst>
            </p:cNvPr>
            <p:cNvSpPr txBox="1"/>
            <p:nvPr/>
          </p:nvSpPr>
          <p:spPr>
            <a:xfrm>
              <a:off x="4265292" y="3923985"/>
              <a:ext cx="2761043" cy="321553"/>
            </a:xfrm>
            <a:prstGeom prst="rect">
              <a:avLst/>
            </a:prstGeom>
            <a:solidFill>
              <a:schemeClr val="bg1"/>
            </a:solidFill>
          </p:spPr>
          <p:txBody>
            <a:bodyPr wrap="square" rtlCol="0">
              <a:spAutoFit/>
            </a:bodyPr>
            <a:lstStyle/>
            <a:p>
              <a:r>
                <a:rPr lang="pt-BR" sz="1400" b="1" dirty="0">
                  <a:solidFill>
                    <a:srgbClr val="000000"/>
                  </a:solidFill>
                  <a:effectLst>
                    <a:outerShdw blurRad="50800" dist="38100" dir="2700000" algn="tl" rotWithShape="0">
                      <a:srgbClr val="000000">
                        <a:alpha val="43000"/>
                      </a:srgbClr>
                    </a:outerShdw>
                  </a:effectLst>
                </a:rPr>
                <a:t>17,200±2.8     SABZ-IR-1   </a:t>
              </a:r>
            </a:p>
          </p:txBody>
        </p:sp>
      </p:grpSp>
      <p:pic>
        <p:nvPicPr>
          <p:cNvPr id="11" name="Picture 10" descr="6.jpg">
            <a:extLst>
              <a:ext uri="{FF2B5EF4-FFF2-40B4-BE49-F238E27FC236}">
                <a16:creationId xmlns:a16="http://schemas.microsoft.com/office/drawing/2014/main" id="{9CC10AF5-A79C-3B4A-9FF7-4B1AC7F1A8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0072" y="4529721"/>
            <a:ext cx="3923928" cy="2317087"/>
          </a:xfrm>
          <a:prstGeom prst="rect">
            <a:avLst/>
          </a:prstGeom>
        </p:spPr>
      </p:pic>
      <p:sp>
        <p:nvSpPr>
          <p:cNvPr id="14" name="Line 8">
            <a:extLst>
              <a:ext uri="{FF2B5EF4-FFF2-40B4-BE49-F238E27FC236}">
                <a16:creationId xmlns:a16="http://schemas.microsoft.com/office/drawing/2014/main" id="{4001B6EB-C3AC-B24A-BC41-5A68CF648C0E}"/>
              </a:ext>
            </a:extLst>
          </p:cNvPr>
          <p:cNvSpPr>
            <a:spLocks noChangeShapeType="1"/>
          </p:cNvSpPr>
          <p:nvPr/>
        </p:nvSpPr>
        <p:spPr bwMode="auto">
          <a:xfrm>
            <a:off x="5868144" y="4036262"/>
            <a:ext cx="1512168" cy="2057034"/>
          </a:xfrm>
          <a:prstGeom prst="line">
            <a:avLst/>
          </a:prstGeom>
          <a:noFill/>
          <a:ln w="25400">
            <a:solidFill>
              <a:srgbClr val="FF0000"/>
            </a:solidFill>
            <a:round/>
            <a:headEnd/>
            <a:tailEnd type="stealth" w="lg" len="lg"/>
          </a:ln>
        </p:spPr>
        <p:txBody>
          <a:bodyPr>
            <a:prstTxWarp prst="textNoShape">
              <a:avLst/>
            </a:prstTxWarp>
          </a:bodyPr>
          <a:lstStyle/>
          <a:p>
            <a:endParaRPr lang="en-US" b="1">
              <a:solidFill>
                <a:srgbClr val="FFFF00"/>
              </a:solidFill>
              <a:effectLst>
                <a:outerShdw blurRad="50800" dist="38100" dir="2700000" algn="tl" rotWithShape="0">
                  <a:srgbClr val="000000">
                    <a:alpha val="43000"/>
                  </a:srgbClr>
                </a:outerShdw>
              </a:effectLst>
              <a:latin typeface="+mj-lt"/>
            </a:endParaRPr>
          </a:p>
        </p:txBody>
      </p:sp>
    </p:spTree>
    <p:extLst>
      <p:ext uri="{BB962C8B-B14F-4D97-AF65-F5344CB8AC3E}">
        <p14:creationId xmlns:p14="http://schemas.microsoft.com/office/powerpoint/2010/main" val="177498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style.rotation</p:attrName>
                                        </p:attrNameLst>
                                      </p:cBhvr>
                                      <p:tavLst>
                                        <p:tav tm="0">
                                          <p:val>
                                            <p:fltVal val="720"/>
                                          </p:val>
                                        </p:tav>
                                        <p:tav tm="100000">
                                          <p:val>
                                            <p:fltVal val="0"/>
                                          </p:val>
                                        </p:tav>
                                      </p:tavLst>
                                    </p:anim>
                                    <p:anim calcmode="lin" valueType="num">
                                      <p:cBhvr>
                                        <p:cTn id="9" dur="1000" fill="hold"/>
                                        <p:tgtEl>
                                          <p:spTgt spid="14"/>
                                        </p:tgtEl>
                                        <p:attrNameLst>
                                          <p:attrName>ppt_h</p:attrName>
                                        </p:attrNameLst>
                                      </p:cBhvr>
                                      <p:tavLst>
                                        <p:tav tm="0">
                                          <p:val>
                                            <p:fltVal val="0"/>
                                          </p:val>
                                        </p:tav>
                                        <p:tav tm="100000">
                                          <p:val>
                                            <p:strVal val="#ppt_h"/>
                                          </p:val>
                                        </p:tav>
                                      </p:tavLst>
                                    </p:anim>
                                    <p:anim calcmode="lin" valueType="num">
                                      <p:cBhvr>
                                        <p:cTn id="10" dur="1000" fill="hold"/>
                                        <p:tgtEl>
                                          <p:spTgt spid="1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396F7B-383C-1D4A-A003-8B20F93A281B}"/>
              </a:ext>
            </a:extLst>
          </p:cNvPr>
          <p:cNvGrpSpPr/>
          <p:nvPr/>
        </p:nvGrpSpPr>
        <p:grpSpPr>
          <a:xfrm>
            <a:off x="258233" y="409154"/>
            <a:ext cx="8627534" cy="5560999"/>
            <a:chOff x="258233" y="409154"/>
            <a:chExt cx="8627534" cy="5560999"/>
          </a:xfrm>
        </p:grpSpPr>
        <p:graphicFrame>
          <p:nvGraphicFramePr>
            <p:cNvPr id="5" name="Chart 4">
              <a:extLst>
                <a:ext uri="{FF2B5EF4-FFF2-40B4-BE49-F238E27FC236}">
                  <a16:creationId xmlns:a16="http://schemas.microsoft.com/office/drawing/2014/main" id="{EB478115-3A02-2F44-9FDB-5F64CBE897E6}"/>
                </a:ext>
              </a:extLst>
            </p:cNvPr>
            <p:cNvGraphicFramePr>
              <a:graphicFrameLocks/>
            </p:cNvGraphicFramePr>
            <p:nvPr>
              <p:extLst/>
            </p:nvPr>
          </p:nvGraphicFramePr>
          <p:xfrm>
            <a:off x="258233" y="409154"/>
            <a:ext cx="8627534" cy="556099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E11D2E5-DF6D-024A-9BB1-716A1C922A4D}"/>
                </a:ext>
              </a:extLst>
            </p:cNvPr>
            <p:cNvSpPr txBox="1"/>
            <p:nvPr/>
          </p:nvSpPr>
          <p:spPr>
            <a:xfrm>
              <a:off x="4994783" y="1101428"/>
              <a:ext cx="1625599" cy="954107"/>
            </a:xfrm>
            <a:prstGeom prst="rect">
              <a:avLst/>
            </a:prstGeom>
            <a:solidFill>
              <a:schemeClr val="bg1"/>
            </a:solidFill>
          </p:spPr>
          <p:txBody>
            <a:bodyPr wrap="square" rtlCol="0">
              <a:spAutoFit/>
            </a:bodyPr>
            <a:lstStyle/>
            <a:p>
              <a:r>
                <a:rPr lang="en-US" sz="1400" dirty="0">
                  <a:solidFill>
                    <a:srgbClr val="000000"/>
                  </a:solidFill>
                </a:rPr>
                <a:t>Age of large gravel deposits along the </a:t>
              </a:r>
              <a:r>
                <a:rPr lang="en-US" sz="1400" dirty="0" err="1">
                  <a:solidFill>
                    <a:srgbClr val="000000"/>
                  </a:solidFill>
                </a:rPr>
                <a:t>Roodkhaneye</a:t>
              </a:r>
              <a:r>
                <a:rPr lang="en-US" sz="1400" dirty="0">
                  <a:solidFill>
                    <a:srgbClr val="000000"/>
                  </a:solidFill>
                </a:rPr>
                <a:t> </a:t>
              </a:r>
              <a:r>
                <a:rPr lang="en-US" sz="1400" dirty="0" err="1">
                  <a:solidFill>
                    <a:srgbClr val="000000"/>
                  </a:solidFill>
                </a:rPr>
                <a:t>Khoshk</a:t>
              </a:r>
              <a:r>
                <a:rPr lang="en-US" sz="1400" dirty="0">
                  <a:solidFill>
                    <a:srgbClr val="000000"/>
                  </a:solidFill>
                </a:rPr>
                <a:t>  </a:t>
              </a:r>
            </a:p>
          </p:txBody>
        </p:sp>
      </p:grpSp>
      <p:sp>
        <p:nvSpPr>
          <p:cNvPr id="7" name="TextBox 6">
            <a:extLst>
              <a:ext uri="{FF2B5EF4-FFF2-40B4-BE49-F238E27FC236}">
                <a16:creationId xmlns:a16="http://schemas.microsoft.com/office/drawing/2014/main" id="{8BD21A98-9E00-F549-8E0F-D1B1AD1AF6E8}"/>
              </a:ext>
            </a:extLst>
          </p:cNvPr>
          <p:cNvSpPr txBox="1"/>
          <p:nvPr/>
        </p:nvSpPr>
        <p:spPr>
          <a:xfrm>
            <a:off x="737697" y="-98024"/>
            <a:ext cx="7399974" cy="523220"/>
          </a:xfrm>
          <a:prstGeom prst="rect">
            <a:avLst/>
          </a:prstGeom>
          <a:noFill/>
        </p:spPr>
        <p:txBody>
          <a:bodyPr wrap="none" rtlCol="0">
            <a:spAutoFit/>
          </a:bodyPr>
          <a:lstStyle/>
          <a:p>
            <a:r>
              <a:rPr lang="en-US" sz="2800" b="1" dirty="0">
                <a:solidFill>
                  <a:srgbClr val="FFFF00"/>
                </a:solidFill>
                <a:effectLst>
                  <a:outerShdw blurRad="50800" dist="38100" dir="2700000" algn="tl" rotWithShape="0">
                    <a:srgbClr val="000000">
                      <a:alpha val="43000"/>
                    </a:srgbClr>
                  </a:outerShdw>
                </a:effectLst>
              </a:rPr>
              <a:t>Bryson </a:t>
            </a:r>
            <a:r>
              <a:rPr lang="en-US" sz="2800" b="1" dirty="0" err="1">
                <a:solidFill>
                  <a:srgbClr val="FFFF00"/>
                </a:solidFill>
                <a:effectLst>
                  <a:outerShdw blurRad="50800" dist="38100" dir="2700000" algn="tl" rotWithShape="0">
                    <a:srgbClr val="000000">
                      <a:alpha val="43000"/>
                    </a:srgbClr>
                  </a:outerShdw>
                </a:effectLst>
              </a:rPr>
              <a:t>Meso</a:t>
            </a:r>
            <a:r>
              <a:rPr lang="en-US" sz="2800" b="1" dirty="0">
                <a:solidFill>
                  <a:srgbClr val="FFFF00"/>
                </a:solidFill>
                <a:effectLst>
                  <a:outerShdw blurRad="50800" dist="38100" dir="2700000" algn="tl" rotWithShape="0">
                    <a:srgbClr val="000000">
                      <a:alpha val="43000"/>
                    </a:srgbClr>
                  </a:outerShdw>
                </a:effectLst>
              </a:rPr>
              <a:t> Scale Climate Model Plot for Shiraz</a:t>
            </a:r>
          </a:p>
        </p:txBody>
      </p:sp>
      <p:sp>
        <p:nvSpPr>
          <p:cNvPr id="8" name="TextBox 7">
            <a:extLst>
              <a:ext uri="{FF2B5EF4-FFF2-40B4-BE49-F238E27FC236}">
                <a16:creationId xmlns:a16="http://schemas.microsoft.com/office/drawing/2014/main" id="{62CCEA64-7433-8441-94E1-CBB2B55B7D38}"/>
              </a:ext>
            </a:extLst>
          </p:cNvPr>
          <p:cNvSpPr txBox="1"/>
          <p:nvPr/>
        </p:nvSpPr>
        <p:spPr>
          <a:xfrm>
            <a:off x="0" y="5970153"/>
            <a:ext cx="9144000" cy="830997"/>
          </a:xfrm>
          <a:prstGeom prst="rect">
            <a:avLst/>
          </a:prstGeom>
          <a:solidFill>
            <a:schemeClr val="bg1">
              <a:alpha val="0"/>
            </a:schemeClr>
          </a:solidFill>
          <a:effectLst>
            <a:outerShdw dir="540000" algn="ctr" rotWithShape="0">
              <a:schemeClr val="tx1"/>
            </a:outerShdw>
          </a:effectLst>
        </p:spPr>
        <p:txBody>
          <a:bodyPr wrap="square" rtlCol="0">
            <a:spAutoFit/>
          </a:bodyPr>
          <a:lstStyle/>
          <a:p>
            <a:r>
              <a:rPr lang="en-US" sz="1200" b="1" dirty="0">
                <a:solidFill>
                  <a:schemeClr val="bg1"/>
                </a:solidFill>
                <a:effectLst>
                  <a:outerShdw blurRad="50800" dist="38100" dir="2700000" algn="tl" rotWithShape="0">
                    <a:srgbClr val="000000">
                      <a:alpha val="43000"/>
                    </a:srgbClr>
                  </a:outerShdw>
                </a:effectLst>
              </a:rPr>
              <a:t>Clearly the Bryson model indicates that all seasonal precipitation reached a maximum at the time when the gravel units were being deposited in the </a:t>
            </a:r>
            <a:r>
              <a:rPr lang="en-US" sz="1200" b="1" dirty="0" err="1">
                <a:solidFill>
                  <a:schemeClr val="bg1"/>
                </a:solidFill>
                <a:effectLst>
                  <a:outerShdw blurRad="50800" dist="38100" dir="2700000" algn="tl" rotWithShape="0">
                    <a:srgbClr val="000000">
                      <a:alpha val="43000"/>
                    </a:srgbClr>
                  </a:outerShdw>
                </a:effectLst>
              </a:rPr>
              <a:t>Roodkhaneye</a:t>
            </a:r>
            <a:r>
              <a:rPr lang="en-US" sz="1200" b="1" dirty="0">
                <a:solidFill>
                  <a:schemeClr val="bg1"/>
                </a:solidFill>
                <a:effectLst>
                  <a:outerShdw blurRad="50800" dist="38100" dir="2700000" algn="tl" rotWithShape="0">
                    <a:srgbClr val="000000">
                      <a:alpha val="43000"/>
                    </a:srgbClr>
                  </a:outerShdw>
                </a:effectLst>
              </a:rPr>
              <a:t> </a:t>
            </a:r>
            <a:r>
              <a:rPr lang="en-US" sz="1200" b="1" dirty="0" err="1">
                <a:solidFill>
                  <a:schemeClr val="bg1"/>
                </a:solidFill>
                <a:effectLst>
                  <a:outerShdw blurRad="50800" dist="38100" dir="2700000" algn="tl" rotWithShape="0">
                    <a:srgbClr val="000000">
                      <a:alpha val="43000"/>
                    </a:srgbClr>
                  </a:outerShdw>
                </a:effectLst>
              </a:rPr>
              <a:t>Khoshk</a:t>
            </a:r>
            <a:r>
              <a:rPr lang="en-US" sz="1200" b="1" dirty="0">
                <a:solidFill>
                  <a:schemeClr val="bg1"/>
                </a:solidFill>
                <a:effectLst>
                  <a:outerShdw blurRad="50800" dist="38100" dir="2700000" algn="tl" rotWithShape="0">
                    <a:srgbClr val="000000">
                      <a:alpha val="43000"/>
                    </a:srgbClr>
                  </a:outerShdw>
                </a:effectLst>
              </a:rPr>
              <a:t>. The </a:t>
            </a:r>
            <a:r>
              <a:rPr lang="en-US" sz="1200" b="1" dirty="0" err="1">
                <a:solidFill>
                  <a:schemeClr val="bg1"/>
                </a:solidFill>
                <a:effectLst>
                  <a:outerShdw blurRad="50800" dist="38100" dir="2700000" algn="tl" rotWithShape="0">
                    <a:srgbClr val="000000">
                      <a:alpha val="43000"/>
                    </a:srgbClr>
                  </a:outerShdw>
                </a:effectLst>
              </a:rPr>
              <a:t>Hjulström</a:t>
            </a:r>
            <a:r>
              <a:rPr lang="en-US" sz="1200" b="1" dirty="0">
                <a:solidFill>
                  <a:schemeClr val="bg1"/>
                </a:solidFill>
                <a:effectLst>
                  <a:outerShdw blurRad="50800" dist="38100" dir="2700000" algn="tl" rotWithShape="0">
                    <a:srgbClr val="000000">
                      <a:alpha val="43000"/>
                    </a:srgbClr>
                  </a:outerShdw>
                </a:effectLst>
              </a:rPr>
              <a:t> model provides additional evidence that stream flow was of high velocity, because of the size of the gravels. This correspondence between the age of deposits of large gravels and modeled high precipitation is strong validation for the Bryson MCM model in western Iran.</a:t>
            </a:r>
          </a:p>
        </p:txBody>
      </p:sp>
    </p:spTree>
    <p:extLst>
      <p:ext uri="{BB962C8B-B14F-4D97-AF65-F5344CB8AC3E}">
        <p14:creationId xmlns:p14="http://schemas.microsoft.com/office/powerpoint/2010/main" val="2445363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14122B7-21EE-5043-8E24-E8BCF69A4EC9}"/>
              </a:ext>
            </a:extLst>
          </p:cNvPr>
          <p:cNvGraphicFramePr>
            <a:graphicFrameLocks/>
          </p:cNvGraphicFramePr>
          <p:nvPr>
            <p:extLst/>
          </p:nvPr>
        </p:nvGraphicFramePr>
        <p:xfrm>
          <a:off x="0" y="-53751"/>
          <a:ext cx="9144000" cy="571499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623A89AE-537E-5447-A982-45A2E136C91E}"/>
              </a:ext>
            </a:extLst>
          </p:cNvPr>
          <p:cNvSpPr txBox="1"/>
          <p:nvPr/>
        </p:nvSpPr>
        <p:spPr>
          <a:xfrm>
            <a:off x="0" y="5757500"/>
            <a:ext cx="9140106" cy="830997"/>
          </a:xfrm>
          <a:prstGeom prst="rect">
            <a:avLst/>
          </a:prstGeom>
          <a:noFill/>
          <a:effectLst>
            <a:outerShdw dir="2700000" algn="ctr" rotWithShape="0">
              <a:schemeClr val="tx1"/>
            </a:outerShdw>
          </a:effectLst>
        </p:spPr>
        <p:txBody>
          <a:bodyPr wrap="square" rtlCol="0">
            <a:spAutoFit/>
          </a:bodyPr>
          <a:lstStyle/>
          <a:p>
            <a:r>
              <a:rPr lang="en-US" sz="1600" dirty="0">
                <a:solidFill>
                  <a:schemeClr val="bg1"/>
                </a:solidFill>
                <a:effectLst>
                  <a:outerShdw blurRad="50800" dist="38100" dir="2700000" algn="tl" rotWithShape="0">
                    <a:srgbClr val="000000">
                      <a:alpha val="43000"/>
                    </a:srgbClr>
                  </a:outerShdw>
                </a:effectLst>
              </a:rPr>
              <a:t>Since 1950 the difference between  temperature and precipitation has increased. This has resulted in reduced effective precipitation. For each degree centigrade </a:t>
            </a:r>
            <a:r>
              <a:rPr lang="en-US" sz="1600" b="1" dirty="0">
                <a:solidFill>
                  <a:schemeClr val="bg1"/>
                </a:solidFill>
                <a:effectLst>
                  <a:outerShdw blurRad="50800" dist="38100" dir="2700000" algn="tl" rotWithShape="0">
                    <a:srgbClr val="000000">
                      <a:alpha val="43000"/>
                    </a:srgbClr>
                  </a:outerShdw>
                </a:effectLst>
              </a:rPr>
              <a:t>increase</a:t>
            </a:r>
            <a:r>
              <a:rPr lang="en-US" sz="1600" dirty="0">
                <a:solidFill>
                  <a:schemeClr val="bg1"/>
                </a:solidFill>
                <a:effectLst>
                  <a:outerShdw blurRad="50800" dist="38100" dir="2700000" algn="tl" rotWithShape="0">
                    <a:srgbClr val="000000">
                      <a:alpha val="43000"/>
                    </a:srgbClr>
                  </a:outerShdw>
                </a:effectLst>
              </a:rPr>
              <a:t> in temperature, effective precipitation decreases by 10%. The temperature and precipitation record from Tabriz follows the same trends.</a:t>
            </a:r>
          </a:p>
        </p:txBody>
      </p:sp>
    </p:spTree>
    <p:extLst>
      <p:ext uri="{BB962C8B-B14F-4D97-AF65-F5344CB8AC3E}">
        <p14:creationId xmlns:p14="http://schemas.microsoft.com/office/powerpoint/2010/main" val="2847465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E5924E3-D47B-2940-B5D2-89600899A4C7}"/>
              </a:ext>
            </a:extLst>
          </p:cNvPr>
          <p:cNvGraphicFramePr>
            <a:graphicFrameLocks/>
          </p:cNvGraphicFramePr>
          <p:nvPr>
            <p:extLst>
              <p:ext uri="{D42A27DB-BD31-4B8C-83A1-F6EECF244321}">
                <p14:modId xmlns:p14="http://schemas.microsoft.com/office/powerpoint/2010/main" val="3510595659"/>
              </p:ext>
            </p:extLst>
          </p:nvPr>
        </p:nvGraphicFramePr>
        <p:xfrm>
          <a:off x="517529" y="1"/>
          <a:ext cx="8108942" cy="587727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EA39AF29-387D-FA41-9134-7FF5808E002A}"/>
              </a:ext>
            </a:extLst>
          </p:cNvPr>
          <p:cNvSpPr txBox="1"/>
          <p:nvPr/>
        </p:nvSpPr>
        <p:spPr>
          <a:xfrm>
            <a:off x="0" y="6053735"/>
            <a:ext cx="9144000" cy="646331"/>
          </a:xfrm>
          <a:prstGeom prst="rect">
            <a:avLst/>
          </a:prstGeom>
          <a:noFill/>
        </p:spPr>
        <p:txBody>
          <a:bodyPr wrap="square" rtlCol="0">
            <a:spAutoFit/>
          </a:bodyPr>
          <a:lstStyle/>
          <a:p>
            <a:r>
              <a:rPr lang="en-US" b="1" dirty="0">
                <a:solidFill>
                  <a:schemeClr val="bg1"/>
                </a:solidFill>
                <a:effectLst>
                  <a:outerShdw blurRad="50800" dist="38100" dir="2700000" algn="tl" rotWithShape="0">
                    <a:srgbClr val="000000">
                      <a:alpha val="43000"/>
                    </a:srgbClr>
                  </a:outerShdw>
                </a:effectLst>
              </a:rPr>
              <a:t>Since 1980, seasonal temperatures have been increasing, potentially increasing evaporation rates in Lake </a:t>
            </a:r>
            <a:r>
              <a:rPr lang="en-US" b="1" dirty="0" err="1">
                <a:solidFill>
                  <a:schemeClr val="bg1"/>
                </a:solidFill>
                <a:effectLst>
                  <a:outerShdw blurRad="50800" dist="38100" dir="2700000" algn="tl" rotWithShape="0">
                    <a:srgbClr val="000000">
                      <a:alpha val="43000"/>
                    </a:srgbClr>
                  </a:outerShdw>
                </a:effectLst>
              </a:rPr>
              <a:t>Orūmiye</a:t>
            </a:r>
            <a:r>
              <a:rPr lang="en-US" b="1" dirty="0">
                <a:solidFill>
                  <a:schemeClr val="bg1"/>
                </a:solidFill>
                <a:effectLst>
                  <a:outerShdw blurRad="50800" dist="38100" dir="2700000" algn="tl" rotWithShape="0">
                    <a:srgbClr val="000000">
                      <a:alpha val="43000"/>
                    </a:srgbClr>
                  </a:outerShdw>
                </a:effectLst>
              </a:rPr>
              <a:t>. </a:t>
            </a:r>
          </a:p>
        </p:txBody>
      </p:sp>
    </p:spTree>
    <p:extLst>
      <p:ext uri="{BB962C8B-B14F-4D97-AF65-F5344CB8AC3E}">
        <p14:creationId xmlns:p14="http://schemas.microsoft.com/office/powerpoint/2010/main" val="3335167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9FDC950-3702-F04C-A82F-664363A8A2BB}"/>
              </a:ext>
            </a:extLst>
          </p:cNvPr>
          <p:cNvGraphicFramePr>
            <a:graphicFrameLocks/>
          </p:cNvGraphicFramePr>
          <p:nvPr>
            <p:extLst>
              <p:ext uri="{D42A27DB-BD31-4B8C-83A1-F6EECF244321}">
                <p14:modId xmlns:p14="http://schemas.microsoft.com/office/powerpoint/2010/main" val="3412925458"/>
              </p:ext>
            </p:extLst>
          </p:nvPr>
        </p:nvGraphicFramePr>
        <p:xfrm>
          <a:off x="396044" y="0"/>
          <a:ext cx="8316416" cy="59492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81415026-3B91-FE41-BAD5-ED5ADC051BB8}"/>
              </a:ext>
            </a:extLst>
          </p:cNvPr>
          <p:cNvSpPr txBox="1"/>
          <p:nvPr/>
        </p:nvSpPr>
        <p:spPr>
          <a:xfrm>
            <a:off x="0" y="6093660"/>
            <a:ext cx="9108504" cy="584775"/>
          </a:xfrm>
          <a:prstGeom prst="rect">
            <a:avLst/>
          </a:prstGeom>
          <a:noFill/>
          <a:effectLst>
            <a:outerShdw dir="2880000" algn="ctr" rotWithShape="0">
              <a:schemeClr val="tx1"/>
            </a:outerShdw>
          </a:effectLst>
        </p:spPr>
        <p:txBody>
          <a:bodyPr wrap="square" rtlCol="0">
            <a:spAutoFit/>
          </a:bodyPr>
          <a:lstStyle/>
          <a:p>
            <a:r>
              <a:rPr lang="en-US" sz="1600" b="1" dirty="0">
                <a:solidFill>
                  <a:schemeClr val="bg1"/>
                </a:solidFill>
              </a:rPr>
              <a:t>Average precipitation, in all seasons except for Fall, have been on the decline, resulting in as much as a 70 mm decrease in annual rainfall since 1951.</a:t>
            </a:r>
          </a:p>
        </p:txBody>
      </p:sp>
    </p:spTree>
    <p:extLst>
      <p:ext uri="{BB962C8B-B14F-4D97-AF65-F5344CB8AC3E}">
        <p14:creationId xmlns:p14="http://schemas.microsoft.com/office/powerpoint/2010/main" val="2208022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7D49E49-A02E-3441-B2D2-6A591754D851}"/>
              </a:ext>
            </a:extLst>
          </p:cNvPr>
          <p:cNvGraphicFramePr>
            <a:graphicFrameLocks/>
          </p:cNvGraphicFramePr>
          <p:nvPr>
            <p:extLst>
              <p:ext uri="{D42A27DB-BD31-4B8C-83A1-F6EECF244321}">
                <p14:modId xmlns:p14="http://schemas.microsoft.com/office/powerpoint/2010/main" val="3536591531"/>
              </p:ext>
            </p:extLst>
          </p:nvPr>
        </p:nvGraphicFramePr>
        <p:xfrm>
          <a:off x="698884" y="-16931"/>
          <a:ext cx="7782934" cy="602826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A6BF5DD2-D43E-DB41-B88D-2D4453CE24DE}"/>
              </a:ext>
            </a:extLst>
          </p:cNvPr>
          <p:cNvSpPr txBox="1"/>
          <p:nvPr/>
        </p:nvSpPr>
        <p:spPr>
          <a:xfrm>
            <a:off x="0" y="6123630"/>
            <a:ext cx="9144000" cy="523220"/>
          </a:xfrm>
          <a:prstGeom prst="rect">
            <a:avLst/>
          </a:prstGeom>
          <a:noFill/>
          <a:effectLst>
            <a:outerShdw dist="12700" dir="3060000" algn="ctr" rotWithShape="0">
              <a:schemeClr val="tx1"/>
            </a:outerShdw>
          </a:effectLst>
        </p:spPr>
        <p:txBody>
          <a:bodyPr wrap="square" rtlCol="0">
            <a:spAutoFit/>
          </a:bodyPr>
          <a:lstStyle/>
          <a:p>
            <a:r>
              <a:rPr lang="en-US" sz="1400" b="1" dirty="0">
                <a:solidFill>
                  <a:schemeClr val="bg1"/>
                </a:solidFill>
                <a:effectLst>
                  <a:outerShdw blurRad="50800" dist="38100" dir="2700000" algn="tl" rotWithShape="0">
                    <a:srgbClr val="000000">
                      <a:alpha val="43000"/>
                    </a:srgbClr>
                  </a:outerShdw>
                </a:effectLst>
              </a:rPr>
              <a:t>Effective precipitation, which is slightly less than 75% of actual precipitation has declined by as much as 14% since 1951. The potential impact upon not only lake depth, but lake extent is clear.</a:t>
            </a:r>
          </a:p>
        </p:txBody>
      </p:sp>
    </p:spTree>
    <p:extLst>
      <p:ext uri="{BB962C8B-B14F-4D97-AF65-F5344CB8AC3E}">
        <p14:creationId xmlns:p14="http://schemas.microsoft.com/office/powerpoint/2010/main" val="4102575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770C47-220D-5E48-8941-BDF1D1A3E752}"/>
              </a:ext>
            </a:extLst>
          </p:cNvPr>
          <p:cNvSpPr>
            <a:spLocks noGrp="1"/>
          </p:cNvSpPr>
          <p:nvPr>
            <p:ph type="title"/>
          </p:nvPr>
        </p:nvSpPr>
        <p:spPr>
          <a:xfrm>
            <a:off x="0" y="-8468"/>
            <a:ext cx="9144000" cy="419627"/>
          </a:xfrm>
        </p:spPr>
        <p:txBody>
          <a:bodyPr>
            <a:noAutofit/>
          </a:bodyPr>
          <a:lstStyle/>
          <a:p>
            <a:pPr algn="ctr"/>
            <a:r>
              <a:rPr lang="en-US" sz="2400" b="1" dirty="0">
                <a:solidFill>
                  <a:srgbClr val="FFFF00"/>
                </a:solidFill>
                <a:effectLst>
                  <a:outerShdw blurRad="50800" dist="38100" dir="2700000" algn="tl" rotWithShape="0">
                    <a:srgbClr val="000000">
                      <a:alpha val="43000"/>
                    </a:srgbClr>
                  </a:outerShdw>
                </a:effectLst>
              </a:rPr>
              <a:t>Lake </a:t>
            </a:r>
            <a:r>
              <a:rPr lang="en-US" sz="2400" b="1" dirty="0" err="1">
                <a:solidFill>
                  <a:srgbClr val="FFFF00"/>
                </a:solidFill>
                <a:effectLst>
                  <a:outerShdw blurRad="50800" dist="38100" dir="2700000" algn="tl" rotWithShape="0">
                    <a:srgbClr val="000000">
                      <a:alpha val="43000"/>
                    </a:srgbClr>
                  </a:outerShdw>
                </a:effectLst>
              </a:rPr>
              <a:t>Orūmiye</a:t>
            </a:r>
            <a:r>
              <a:rPr lang="en-US" sz="2400" b="1" dirty="0">
                <a:solidFill>
                  <a:srgbClr val="FFFF00"/>
                </a:solidFill>
                <a:effectLst>
                  <a:outerShdw blurRad="50800" dist="38100" dir="2700000" algn="tl" rotWithShape="0">
                    <a:srgbClr val="000000">
                      <a:alpha val="43000"/>
                    </a:srgbClr>
                  </a:outerShdw>
                </a:effectLst>
              </a:rPr>
              <a:t> in the July of 1998 and June of 2014</a:t>
            </a:r>
          </a:p>
        </p:txBody>
      </p:sp>
      <p:pic>
        <p:nvPicPr>
          <p:cNvPr id="5" name="Picture 4">
            <a:extLst>
              <a:ext uri="{FF2B5EF4-FFF2-40B4-BE49-F238E27FC236}">
                <a16:creationId xmlns:a16="http://schemas.microsoft.com/office/drawing/2014/main" id="{B7B94B6A-EDC0-8248-8006-D351FF851E6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7694" y="411159"/>
            <a:ext cx="7111270" cy="4851721"/>
          </a:xfrm>
          <a:prstGeom prst="rect">
            <a:avLst/>
          </a:prstGeom>
        </p:spPr>
      </p:pic>
      <p:sp>
        <p:nvSpPr>
          <p:cNvPr id="6" name="TextBox 5">
            <a:extLst>
              <a:ext uri="{FF2B5EF4-FFF2-40B4-BE49-F238E27FC236}">
                <a16:creationId xmlns:a16="http://schemas.microsoft.com/office/drawing/2014/main" id="{A6F9A4B3-B7A2-2D4F-BA9C-24F58B52252F}"/>
              </a:ext>
            </a:extLst>
          </p:cNvPr>
          <p:cNvSpPr txBox="1"/>
          <p:nvPr/>
        </p:nvSpPr>
        <p:spPr>
          <a:xfrm>
            <a:off x="0" y="5257562"/>
            <a:ext cx="9144000" cy="1600438"/>
          </a:xfrm>
          <a:prstGeom prst="rect">
            <a:avLst/>
          </a:prstGeom>
          <a:noFill/>
          <a:effectLst>
            <a:outerShdw dir="3780000" algn="ctr" rotWithShape="0">
              <a:schemeClr val="tx1"/>
            </a:outerShdw>
          </a:effectLst>
        </p:spPr>
        <p:txBody>
          <a:bodyPr wrap="square" rtlCol="0">
            <a:spAutoFit/>
          </a:bodyPr>
          <a:lstStyle/>
          <a:p>
            <a:r>
              <a:rPr lang="en-US" sz="1400" b="1" dirty="0">
                <a:solidFill>
                  <a:schemeClr val="bg1"/>
                </a:solidFill>
                <a:effectLst>
                  <a:outerShdw blurRad="50800" dist="38100" dir="2700000" algn="tl" rotWithShape="0">
                    <a:srgbClr val="000000">
                      <a:alpha val="43000"/>
                    </a:srgbClr>
                  </a:outerShdw>
                </a:effectLst>
              </a:rPr>
              <a:t>In the Summer of 2015 Lake Orūmiye was almost totally dry providing a significant source of dust. As global and local temperatures continue to rise, the duration of seasonal flooding will decrease, exposing the lake bottom to aeolian erosion for longer periods of time. Dust laden with arsenic, lead, mercury and radionuclides threaten the health of millions of people downwind of the lake. This is not only an issue that the people of northern Iran face, but all the lakes of Iran are threatened, and all of the people of Iran face the same health risks. It is even possible to detect lung cancer clusters in Iran using GIS and statistical analysis (M. </a:t>
            </a:r>
            <a:r>
              <a:rPr lang="en-US" sz="1400" b="1" dirty="0" err="1">
                <a:solidFill>
                  <a:schemeClr val="bg1"/>
                </a:solidFill>
                <a:effectLst>
                  <a:outerShdw blurRad="50800" dist="38100" dir="2700000" algn="tl" rotWithShape="0">
                    <a:srgbClr val="000000">
                      <a:alpha val="43000"/>
                    </a:srgbClr>
                  </a:outerShdw>
                </a:effectLst>
              </a:rPr>
              <a:t>Sadi</a:t>
            </a:r>
            <a:r>
              <a:rPr lang="en-US" sz="1400" b="1" dirty="0">
                <a:solidFill>
                  <a:schemeClr val="bg1"/>
                </a:solidFill>
                <a:effectLst>
                  <a:outerShdw blurRad="50800" dist="38100" dir="2700000" algn="tl" rotWithShape="0">
                    <a:srgbClr val="000000">
                      <a:alpha val="43000"/>
                    </a:srgbClr>
                  </a:outerShdw>
                </a:effectLst>
              </a:rPr>
              <a:t> </a:t>
            </a:r>
            <a:r>
              <a:rPr lang="en-US" sz="1400" b="1" dirty="0" err="1">
                <a:solidFill>
                  <a:schemeClr val="bg1"/>
                </a:solidFill>
                <a:effectLst>
                  <a:outerShdw blurRad="50800" dist="38100" dir="2700000" algn="tl" rotWithShape="0">
                    <a:srgbClr val="000000">
                      <a:alpha val="43000"/>
                    </a:srgbClr>
                  </a:outerShdw>
                </a:effectLst>
              </a:rPr>
              <a:t>Mesgari</a:t>
            </a:r>
            <a:r>
              <a:rPr lang="en-US" sz="1400" b="1" dirty="0">
                <a:solidFill>
                  <a:schemeClr val="bg1"/>
                </a:solidFill>
                <a:effectLst>
                  <a:outerShdw blurRad="50800" dist="38100" dir="2700000" algn="tl" rotWithShape="0">
                    <a:srgbClr val="000000">
                      <a:alpha val="43000"/>
                    </a:srgbClr>
                  </a:outerShdw>
                </a:effectLst>
              </a:rPr>
              <a:t>, </a:t>
            </a:r>
            <a:r>
              <a:rPr lang="en-US" sz="1400" b="1" dirty="0" err="1">
                <a:solidFill>
                  <a:schemeClr val="bg1"/>
                </a:solidFill>
                <a:effectLst>
                  <a:outerShdw blurRad="50800" dist="38100" dir="2700000" algn="tl" rotWithShape="0">
                    <a:srgbClr val="000000">
                      <a:alpha val="43000"/>
                    </a:srgbClr>
                  </a:outerShdw>
                </a:effectLst>
              </a:rPr>
              <a:t>Zohreh</a:t>
            </a:r>
            <a:r>
              <a:rPr lang="en-US" sz="1400" b="1" dirty="0">
                <a:solidFill>
                  <a:schemeClr val="bg1"/>
                </a:solidFill>
                <a:effectLst>
                  <a:outerShdw blurRad="50800" dist="38100" dir="2700000" algn="tl" rotWithShape="0">
                    <a:srgbClr val="000000">
                      <a:alpha val="43000"/>
                    </a:srgbClr>
                  </a:outerShdw>
                </a:effectLst>
              </a:rPr>
              <a:t> </a:t>
            </a:r>
            <a:r>
              <a:rPr lang="en-US" sz="1400" b="1" dirty="0" err="1">
                <a:solidFill>
                  <a:schemeClr val="bg1"/>
                </a:solidFill>
                <a:effectLst>
                  <a:outerShdw blurRad="50800" dist="38100" dir="2700000" algn="tl" rotWithShape="0">
                    <a:srgbClr val="000000">
                      <a:alpha val="43000"/>
                    </a:srgbClr>
                  </a:outerShdw>
                </a:effectLst>
              </a:rPr>
              <a:t>Massoomy</a:t>
            </a:r>
            <a:r>
              <a:rPr lang="en-US" sz="1400" b="1" dirty="0">
                <a:solidFill>
                  <a:schemeClr val="bg1"/>
                </a:solidFill>
                <a:effectLst>
                  <a:outerShdw blurRad="50800" dist="38100" dir="2700000" algn="tl" rotWithShape="0">
                    <a:srgbClr val="000000">
                      <a:alpha val="43000"/>
                    </a:srgbClr>
                  </a:outerShdw>
                </a:effectLst>
              </a:rPr>
              <a:t> 2006).  Continued monitoring may prove unsettling to say the least.</a:t>
            </a:r>
          </a:p>
        </p:txBody>
      </p:sp>
    </p:spTree>
    <p:extLst>
      <p:ext uri="{BB962C8B-B14F-4D97-AF65-F5344CB8AC3E}">
        <p14:creationId xmlns:p14="http://schemas.microsoft.com/office/powerpoint/2010/main" val="4176788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endar Age of NE African Marsh &amp; Lake Dates.jpg">
            <a:extLst>
              <a:ext uri="{FF2B5EF4-FFF2-40B4-BE49-F238E27FC236}">
                <a16:creationId xmlns:a16="http://schemas.microsoft.com/office/drawing/2014/main" id="{C61A33A5-BB7A-C240-8906-85AAAA363E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59762" y="1538542"/>
            <a:ext cx="6313767" cy="4261364"/>
          </a:xfrm>
          <a:prstGeom prst="rect">
            <a:avLst/>
          </a:prstGeom>
        </p:spPr>
      </p:pic>
      <p:sp>
        <p:nvSpPr>
          <p:cNvPr id="5" name="Title 1">
            <a:extLst>
              <a:ext uri="{FF2B5EF4-FFF2-40B4-BE49-F238E27FC236}">
                <a16:creationId xmlns:a16="http://schemas.microsoft.com/office/drawing/2014/main" id="{61D57AA4-95DA-2D4C-8DAD-C455A161284E}"/>
              </a:ext>
            </a:extLst>
          </p:cNvPr>
          <p:cNvSpPr>
            <a:spLocks noGrp="1"/>
          </p:cNvSpPr>
          <p:nvPr>
            <p:ph type="title"/>
          </p:nvPr>
        </p:nvSpPr>
        <p:spPr>
          <a:xfrm>
            <a:off x="304800" y="152400"/>
            <a:ext cx="8538759" cy="1185413"/>
          </a:xfrm>
        </p:spPr>
        <p:txBody>
          <a:bodyPr>
            <a:noAutofit/>
          </a:bodyPr>
          <a:lstStyle/>
          <a:p>
            <a:pPr algn="ctr"/>
            <a:r>
              <a:rPr lang="en-US" sz="2800" dirty="0">
                <a:solidFill>
                  <a:srgbClr val="FF0000"/>
                </a:solidFill>
              </a:rPr>
              <a:t>Comparison of Dates on Lake &amp; Marsh Deposits from Northeast Africa and Diagnostic Sediment Parameters from Selima Oasis, Sudan</a:t>
            </a:r>
          </a:p>
        </p:txBody>
      </p:sp>
      <p:pic>
        <p:nvPicPr>
          <p:cNvPr id="6" name="Picture 5" descr="Selima Sediments Summary.jpg">
            <a:extLst>
              <a:ext uri="{FF2B5EF4-FFF2-40B4-BE49-F238E27FC236}">
                <a16:creationId xmlns:a16="http://schemas.microsoft.com/office/drawing/2014/main" id="{4A98DFB3-890C-6F47-9079-E3BBE62278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1340768"/>
            <a:ext cx="2773135" cy="3241566"/>
          </a:xfrm>
          <a:prstGeom prst="rect">
            <a:avLst/>
          </a:prstGeom>
        </p:spPr>
      </p:pic>
      <p:sp>
        <p:nvSpPr>
          <p:cNvPr id="7" name="TextBox 6">
            <a:extLst>
              <a:ext uri="{FF2B5EF4-FFF2-40B4-BE49-F238E27FC236}">
                <a16:creationId xmlns:a16="http://schemas.microsoft.com/office/drawing/2014/main" id="{E987543D-6F2D-E347-8E7C-8088F6767CCE}"/>
              </a:ext>
            </a:extLst>
          </p:cNvPr>
          <p:cNvSpPr txBox="1"/>
          <p:nvPr/>
        </p:nvSpPr>
        <p:spPr>
          <a:xfrm>
            <a:off x="304801" y="4737502"/>
            <a:ext cx="2133600" cy="707886"/>
          </a:xfrm>
          <a:prstGeom prst="rect">
            <a:avLst/>
          </a:prstGeom>
          <a:noFill/>
        </p:spPr>
        <p:txBody>
          <a:bodyPr wrap="square" rtlCol="0">
            <a:spAutoFit/>
          </a:bodyPr>
          <a:lstStyle/>
          <a:p>
            <a:r>
              <a:rPr lang="en-US" sz="2000" b="1" dirty="0">
                <a:solidFill>
                  <a:srgbClr val="FFFF00"/>
                </a:solidFill>
              </a:rPr>
              <a:t>Finer Sediments = Deeper Lake</a:t>
            </a:r>
          </a:p>
        </p:txBody>
      </p:sp>
      <p:sp>
        <p:nvSpPr>
          <p:cNvPr id="8" name="TextBox 7">
            <a:extLst>
              <a:ext uri="{FF2B5EF4-FFF2-40B4-BE49-F238E27FC236}">
                <a16:creationId xmlns:a16="http://schemas.microsoft.com/office/drawing/2014/main" id="{C8C85E40-6E1C-FF4C-8E7C-67163B1F33EE}"/>
              </a:ext>
            </a:extLst>
          </p:cNvPr>
          <p:cNvSpPr txBox="1"/>
          <p:nvPr/>
        </p:nvSpPr>
        <p:spPr>
          <a:xfrm>
            <a:off x="0" y="5813881"/>
            <a:ext cx="8997329" cy="923330"/>
          </a:xfrm>
          <a:prstGeom prst="rect">
            <a:avLst/>
          </a:prstGeom>
          <a:noFill/>
        </p:spPr>
        <p:txBody>
          <a:bodyPr wrap="square" rtlCol="0">
            <a:spAutoFit/>
          </a:bodyPr>
          <a:lstStyle/>
          <a:p>
            <a:r>
              <a:rPr lang="en-US" dirty="0">
                <a:solidFill>
                  <a:srgbClr val="FFFF00"/>
                </a:solidFill>
              </a:rPr>
              <a:t>Sediment fining in the basins of northeast Africa provide information on both lake depth and distance from shore. This record also indicates that when climates changed in the region, it was rapid.</a:t>
            </a:r>
          </a:p>
        </p:txBody>
      </p:sp>
    </p:spTree>
    <p:extLst>
      <p:ext uri="{BB962C8B-B14F-4D97-AF65-F5344CB8AC3E}">
        <p14:creationId xmlns:p14="http://schemas.microsoft.com/office/powerpoint/2010/main" val="1771632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1BA74F-98ED-7744-A67A-086C1B3DD940}"/>
              </a:ext>
            </a:extLst>
          </p:cNvPr>
          <p:cNvSpPr>
            <a:spLocks noGrp="1"/>
          </p:cNvSpPr>
          <p:nvPr>
            <p:ph type="title"/>
          </p:nvPr>
        </p:nvSpPr>
        <p:spPr>
          <a:xfrm>
            <a:off x="0" y="-1"/>
            <a:ext cx="9144000" cy="304801"/>
          </a:xfrm>
        </p:spPr>
        <p:txBody>
          <a:bodyPr>
            <a:noAutofit/>
          </a:bodyPr>
          <a:lstStyle/>
          <a:p>
            <a:r>
              <a:rPr lang="en-US" sz="1800" b="1" dirty="0">
                <a:solidFill>
                  <a:srgbClr val="FFFF00"/>
                </a:solidFill>
                <a:effectLst>
                  <a:outerShdw blurRad="50800" dist="38100" dir="2700000" algn="tl" rotWithShape="0">
                    <a:srgbClr val="000000">
                      <a:alpha val="43000"/>
                    </a:srgbClr>
                  </a:outerShdw>
                </a:effectLst>
              </a:rPr>
              <a:t>Holocene Relationship Between Effective Precipitation and Erosion: Iran vs. Southern Italy</a:t>
            </a:r>
            <a:endParaRPr lang="en-US" sz="1800" b="1" dirty="0">
              <a:solidFill>
                <a:srgbClr val="FFFF00"/>
              </a:solidFill>
            </a:endParaRPr>
          </a:p>
        </p:txBody>
      </p:sp>
      <p:pic>
        <p:nvPicPr>
          <p:cNvPr id="5" name="Picture 4">
            <a:extLst>
              <a:ext uri="{FF2B5EF4-FFF2-40B4-BE49-F238E27FC236}">
                <a16:creationId xmlns:a16="http://schemas.microsoft.com/office/drawing/2014/main" id="{B13E3C3C-65F7-C644-970F-D762309B8F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4954" y="325219"/>
            <a:ext cx="8434092" cy="4638573"/>
          </a:xfrm>
          <a:prstGeom prst="rect">
            <a:avLst/>
          </a:prstGeom>
        </p:spPr>
      </p:pic>
      <p:sp>
        <p:nvSpPr>
          <p:cNvPr id="6" name="TextBox 5">
            <a:extLst>
              <a:ext uri="{FF2B5EF4-FFF2-40B4-BE49-F238E27FC236}">
                <a16:creationId xmlns:a16="http://schemas.microsoft.com/office/drawing/2014/main" id="{D0BEB352-D6A5-1447-B37F-1001AF161284}"/>
              </a:ext>
            </a:extLst>
          </p:cNvPr>
          <p:cNvSpPr txBox="1"/>
          <p:nvPr/>
        </p:nvSpPr>
        <p:spPr>
          <a:xfrm>
            <a:off x="3734243" y="1330557"/>
            <a:ext cx="2502895" cy="338554"/>
          </a:xfrm>
          <a:prstGeom prst="rect">
            <a:avLst/>
          </a:prstGeom>
          <a:solidFill>
            <a:schemeClr val="bg1"/>
          </a:solidFill>
        </p:spPr>
        <p:txBody>
          <a:bodyPr wrap="square" rtlCol="0">
            <a:spAutoFit/>
          </a:bodyPr>
          <a:lstStyle/>
          <a:p>
            <a:r>
              <a:rPr lang="en-US" sz="1600" dirty="0">
                <a:solidFill>
                  <a:srgbClr val="FF0000"/>
                </a:solidFill>
                <a:effectLst>
                  <a:outerShdw blurRad="50800" dist="38100" dir="2700000" algn="tl" rotWithShape="0">
                    <a:srgbClr val="000000">
                      <a:alpha val="43000"/>
                    </a:srgbClr>
                  </a:outerShdw>
                </a:effectLst>
              </a:rPr>
              <a:t>Gioia del Colle, Puglia, Italy</a:t>
            </a:r>
          </a:p>
        </p:txBody>
      </p:sp>
      <p:sp>
        <p:nvSpPr>
          <p:cNvPr id="7" name="TextBox 6">
            <a:extLst>
              <a:ext uri="{FF2B5EF4-FFF2-40B4-BE49-F238E27FC236}">
                <a16:creationId xmlns:a16="http://schemas.microsoft.com/office/drawing/2014/main" id="{23425639-AFA3-444F-92BA-F72DABC3A5B0}"/>
              </a:ext>
            </a:extLst>
          </p:cNvPr>
          <p:cNvSpPr txBox="1"/>
          <p:nvPr/>
        </p:nvSpPr>
        <p:spPr>
          <a:xfrm>
            <a:off x="1228452" y="509900"/>
            <a:ext cx="2815228" cy="338554"/>
          </a:xfrm>
          <a:prstGeom prst="rect">
            <a:avLst/>
          </a:prstGeom>
          <a:solidFill>
            <a:schemeClr val="bg1"/>
          </a:solidFill>
        </p:spPr>
        <p:txBody>
          <a:bodyPr wrap="square" rtlCol="0">
            <a:spAutoFit/>
          </a:bodyPr>
          <a:lstStyle/>
          <a:p>
            <a:r>
              <a:rPr lang="en-US" sz="1600" dirty="0" err="1">
                <a:solidFill>
                  <a:srgbClr val="FF0000"/>
                </a:solidFill>
                <a:effectLst>
                  <a:outerShdw blurRad="50800" dist="38100" dir="2700000" algn="tl" rotWithShape="0">
                    <a:srgbClr val="000000">
                      <a:alpha val="43000"/>
                    </a:srgbClr>
                  </a:outerShdw>
                </a:effectLst>
              </a:rPr>
              <a:t>Orūmiye</a:t>
            </a:r>
            <a:r>
              <a:rPr lang="en-US" sz="1600" dirty="0">
                <a:solidFill>
                  <a:srgbClr val="FF0000"/>
                </a:solidFill>
                <a:effectLst>
                  <a:outerShdw blurRad="50800" dist="38100" dir="2700000" algn="tl" rotWithShape="0">
                    <a:srgbClr val="000000">
                      <a:alpha val="43000"/>
                    </a:srgbClr>
                  </a:outerShdw>
                </a:effectLst>
              </a:rPr>
              <a:t>, West Azerbaijan, Iran</a:t>
            </a:r>
          </a:p>
        </p:txBody>
      </p:sp>
      <p:sp>
        <p:nvSpPr>
          <p:cNvPr id="8" name="TextBox 7">
            <a:extLst>
              <a:ext uri="{FF2B5EF4-FFF2-40B4-BE49-F238E27FC236}">
                <a16:creationId xmlns:a16="http://schemas.microsoft.com/office/drawing/2014/main" id="{4D5F840F-B567-E34E-BCFC-82EB588007DB}"/>
              </a:ext>
            </a:extLst>
          </p:cNvPr>
          <p:cNvSpPr txBox="1"/>
          <p:nvPr/>
        </p:nvSpPr>
        <p:spPr>
          <a:xfrm>
            <a:off x="6592092" y="773652"/>
            <a:ext cx="2164373" cy="2062103"/>
          </a:xfrm>
          <a:prstGeom prst="rect">
            <a:avLst/>
          </a:prstGeom>
          <a:solidFill>
            <a:schemeClr val="bg1"/>
          </a:solidFill>
        </p:spPr>
        <p:txBody>
          <a:bodyPr wrap="square" rtlCol="0">
            <a:spAutoFit/>
          </a:bodyPr>
          <a:lstStyle/>
          <a:p>
            <a:r>
              <a:rPr lang="en-US" sz="1600" dirty="0">
                <a:solidFill>
                  <a:srgbClr val="FF0000"/>
                </a:solidFill>
                <a:effectLst>
                  <a:outerShdw blurRad="50800" dist="38100" dir="2700000" algn="tl" rotWithShape="0">
                    <a:srgbClr val="000000">
                      <a:alpha val="43000"/>
                    </a:srgbClr>
                  </a:outerShdw>
                </a:effectLst>
              </a:rPr>
              <a:t>About 16,500 years ago effective precipitation in the Lake </a:t>
            </a:r>
            <a:r>
              <a:rPr lang="en-US" sz="1600" dirty="0" err="1">
                <a:solidFill>
                  <a:srgbClr val="FF0000"/>
                </a:solidFill>
                <a:effectLst>
                  <a:outerShdw blurRad="50800" dist="38100" dir="2700000" algn="tl" rotWithShape="0">
                    <a:srgbClr val="000000">
                      <a:alpha val="43000"/>
                    </a:srgbClr>
                  </a:outerShdw>
                </a:effectLst>
              </a:rPr>
              <a:t>Orūmiye</a:t>
            </a:r>
            <a:r>
              <a:rPr lang="en-US" sz="1600" dirty="0">
                <a:solidFill>
                  <a:srgbClr val="FF0000"/>
                </a:solidFill>
                <a:effectLst>
                  <a:outerShdw blurRad="50800" dist="38100" dir="2700000" algn="tl" rotWithShape="0">
                    <a:srgbClr val="000000">
                      <a:alpha val="43000"/>
                    </a:srgbClr>
                  </a:outerShdw>
                </a:effectLst>
              </a:rPr>
              <a:t> Basin reached about 600 mm per year. That is the same time as the gravel deposits at Shiraz.</a:t>
            </a:r>
          </a:p>
        </p:txBody>
      </p:sp>
      <p:sp>
        <p:nvSpPr>
          <p:cNvPr id="9" name="TextBox 8">
            <a:extLst>
              <a:ext uri="{FF2B5EF4-FFF2-40B4-BE49-F238E27FC236}">
                <a16:creationId xmlns:a16="http://schemas.microsoft.com/office/drawing/2014/main" id="{1FB55E2A-062C-0142-B5D7-3D48FF3AB2F2}"/>
              </a:ext>
            </a:extLst>
          </p:cNvPr>
          <p:cNvSpPr txBox="1"/>
          <p:nvPr/>
        </p:nvSpPr>
        <p:spPr>
          <a:xfrm>
            <a:off x="0" y="4862768"/>
            <a:ext cx="9144000" cy="2031325"/>
          </a:xfrm>
          <a:prstGeom prst="rect">
            <a:avLst/>
          </a:prstGeom>
          <a:noFill/>
          <a:effectLst>
            <a:outerShdw dist="12700" dir="2340000" algn="ctr" rotWithShape="0">
              <a:schemeClr val="tx1"/>
            </a:outerShdw>
          </a:effectLst>
        </p:spPr>
        <p:txBody>
          <a:bodyPr wrap="square" rtlCol="0">
            <a:spAutoFit/>
          </a:bodyPr>
          <a:lstStyle/>
          <a:p>
            <a:r>
              <a:rPr lang="en-US" sz="1400" dirty="0">
                <a:solidFill>
                  <a:srgbClr val="FF0000"/>
                </a:solidFill>
              </a:rPr>
              <a:t>Under a scenario of global temperature increase we might expect a 2 to 3 degree increase in temperature. This translates into a reduction of effective precipitation by 20 to 30%. </a:t>
            </a:r>
            <a:r>
              <a:rPr lang="en-US" sz="1400" dirty="0">
                <a:solidFill>
                  <a:schemeClr val="bg1"/>
                </a:solidFill>
              </a:rPr>
              <a:t>Such a decrease for the Lake Orūmiye Basin will have little impact upon the already high erosion rates characterizing the basin. Because of damming most of the sediment coming from outside the basin to the west has been reduced considerably, however, within the basin slope erosion, that is colluvium  becomes a significant factor in sediment contribution to the lake bottom. Projected values of effective precipitation and erosion of the Lake Orūmiye Basin lie on the steep down slope of the Langbein and Schumm model curve above near previous Holocene erosion rates. Under this scenario erosion rates may decline slightly. However, any new sediment added to the lake bottom is loosely compact and easily eroded. However, with seasonal wetting and drying of the lake bottom a new danger arises.</a:t>
            </a:r>
          </a:p>
        </p:txBody>
      </p:sp>
      <p:sp>
        <p:nvSpPr>
          <p:cNvPr id="10" name="TextBox 9">
            <a:extLst>
              <a:ext uri="{FF2B5EF4-FFF2-40B4-BE49-F238E27FC236}">
                <a16:creationId xmlns:a16="http://schemas.microsoft.com/office/drawing/2014/main" id="{5FD4F6D1-C4FD-6845-B14D-F168B27E9A48}"/>
              </a:ext>
            </a:extLst>
          </p:cNvPr>
          <p:cNvSpPr txBox="1"/>
          <p:nvPr/>
        </p:nvSpPr>
        <p:spPr>
          <a:xfrm>
            <a:off x="1938866" y="3589923"/>
            <a:ext cx="5040563" cy="338554"/>
          </a:xfrm>
          <a:prstGeom prst="rect">
            <a:avLst/>
          </a:prstGeom>
          <a:solidFill>
            <a:schemeClr val="bg1"/>
          </a:solidFill>
        </p:spPr>
        <p:txBody>
          <a:bodyPr wrap="none" rtlCol="0">
            <a:spAutoFit/>
          </a:bodyPr>
          <a:lstStyle/>
          <a:p>
            <a:r>
              <a:rPr lang="en-US" sz="1600" dirty="0">
                <a:solidFill>
                  <a:srgbClr val="FF0000"/>
                </a:solidFill>
              </a:rPr>
              <a:t>Projected erosion rates during the next thirty to forty years</a:t>
            </a:r>
          </a:p>
        </p:txBody>
      </p:sp>
      <p:cxnSp>
        <p:nvCxnSpPr>
          <p:cNvPr id="11" name="Straight Arrow Connector 10">
            <a:extLst>
              <a:ext uri="{FF2B5EF4-FFF2-40B4-BE49-F238E27FC236}">
                <a16:creationId xmlns:a16="http://schemas.microsoft.com/office/drawing/2014/main" id="{10FA2392-CD42-6C4D-B9A4-61DF03831D50}"/>
              </a:ext>
            </a:extLst>
          </p:cNvPr>
          <p:cNvCxnSpPr/>
          <p:nvPr/>
        </p:nvCxnSpPr>
        <p:spPr>
          <a:xfrm flipH="1" flipV="1">
            <a:off x="2446867" y="1330558"/>
            <a:ext cx="1109133" cy="22593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1725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0125" y="747713"/>
            <a:ext cx="7143750"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64556" y="81618"/>
            <a:ext cx="4814888" cy="523220"/>
          </a:xfrm>
          <a:prstGeom prst="rect">
            <a:avLst/>
          </a:prstGeom>
        </p:spPr>
        <p:txBody>
          <a:bodyPr wrap="square">
            <a:spAutoFit/>
          </a:bodyPr>
          <a:lstStyle/>
          <a:p>
            <a:r>
              <a:rPr lang="en-US" sz="2800" b="1" dirty="0" err="1">
                <a:solidFill>
                  <a:srgbClr val="FFFF00"/>
                </a:solidFill>
                <a:effectLst>
                  <a:outerShdw blurRad="50800" dist="38100" dir="2700000" algn="tl" rotWithShape="0">
                    <a:srgbClr val="000000">
                      <a:alpha val="43000"/>
                    </a:srgbClr>
                  </a:outerShdw>
                </a:effectLst>
              </a:rPr>
              <a:t>Parishan</a:t>
            </a:r>
            <a:r>
              <a:rPr lang="en-US" sz="2800" b="1" dirty="0">
                <a:solidFill>
                  <a:srgbClr val="FFFF00"/>
                </a:solidFill>
                <a:effectLst>
                  <a:outerShdw blurRad="50800" dist="38100" dir="2700000" algn="tl" rotWithShape="0">
                    <a:srgbClr val="000000">
                      <a:alpha val="43000"/>
                    </a:srgbClr>
                  </a:outerShdw>
                </a:effectLst>
              </a:rPr>
              <a:t> Lake </a:t>
            </a:r>
            <a:r>
              <a:rPr lang="en-US" sz="2800" b="1" dirty="0">
                <a:solidFill>
                  <a:srgbClr val="FFFF00"/>
                </a:solidFill>
              </a:rPr>
              <a:t>February 2007</a:t>
            </a:r>
          </a:p>
        </p:txBody>
      </p:sp>
    </p:spTree>
    <p:extLst>
      <p:ext uri="{BB962C8B-B14F-4D97-AF65-F5344CB8AC3E}">
        <p14:creationId xmlns:p14="http://schemas.microsoft.com/office/powerpoint/2010/main" val="358619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7000" contrast="18000"/>
                    </a14:imgEffect>
                  </a14:imgLayer>
                </a14:imgProps>
              </a:ext>
              <a:ext uri="{28A0092B-C50C-407E-A947-70E740481C1C}">
                <a14:useLocalDpi xmlns:a14="http://schemas.microsoft.com/office/drawing/2010/main"/>
              </a:ext>
            </a:extLst>
          </a:blip>
          <a:srcRect/>
          <a:stretch>
            <a:fillRect/>
          </a:stretch>
        </p:blipFill>
        <p:spPr bwMode="auto">
          <a:xfrm>
            <a:off x="1000125" y="514351"/>
            <a:ext cx="7143750" cy="559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42779" y="-8869"/>
            <a:ext cx="5458442" cy="523220"/>
          </a:xfrm>
          <a:prstGeom prst="rect">
            <a:avLst/>
          </a:prstGeom>
          <a:noFill/>
        </p:spPr>
        <p:txBody>
          <a:bodyPr wrap="square" rtlCol="0">
            <a:spAutoFit/>
          </a:bodyPr>
          <a:lstStyle/>
          <a:p>
            <a:r>
              <a:rPr lang="en-US" sz="2800" b="1" dirty="0" err="1">
                <a:solidFill>
                  <a:srgbClr val="FFFF00"/>
                </a:solidFill>
                <a:effectLst>
                  <a:outerShdw blurRad="50800" dist="38100" dir="2700000" algn="tl" rotWithShape="0">
                    <a:srgbClr val="000000">
                      <a:alpha val="43000"/>
                    </a:srgbClr>
                  </a:outerShdw>
                </a:effectLst>
              </a:rPr>
              <a:t>Parishan</a:t>
            </a:r>
            <a:r>
              <a:rPr lang="en-US" sz="2800" b="1" dirty="0">
                <a:solidFill>
                  <a:srgbClr val="FFFF00"/>
                </a:solidFill>
                <a:effectLst>
                  <a:outerShdw blurRad="50800" dist="38100" dir="2700000" algn="tl" rotWithShape="0">
                    <a:srgbClr val="000000">
                      <a:alpha val="43000"/>
                    </a:srgbClr>
                  </a:outerShdw>
                </a:effectLst>
              </a:rPr>
              <a:t> Lake </a:t>
            </a:r>
            <a:r>
              <a:rPr lang="en-US" sz="2800" b="1" dirty="0">
                <a:solidFill>
                  <a:srgbClr val="FFFF00"/>
                </a:solidFill>
              </a:rPr>
              <a:t>Feb 2007 June 2009</a:t>
            </a:r>
          </a:p>
        </p:txBody>
      </p:sp>
    </p:spTree>
    <p:extLst>
      <p:ext uri="{BB962C8B-B14F-4D97-AF65-F5344CB8AC3E}">
        <p14:creationId xmlns:p14="http://schemas.microsoft.com/office/powerpoint/2010/main" val="3425196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53043" cy="1143000"/>
          </a:xfrm>
        </p:spPr>
        <p:txBody>
          <a:bodyPr>
            <a:normAutofit/>
          </a:bodyPr>
          <a:lstStyle/>
          <a:p>
            <a:r>
              <a:rPr lang="en-US" sz="3600" b="1" dirty="0">
                <a:solidFill>
                  <a:srgbClr val="FFFF00"/>
                </a:solidFill>
                <a:effectLst>
                  <a:outerShdw blurRad="50800" dist="38100" dir="2700000" algn="tl" rotWithShape="0">
                    <a:srgbClr val="000000">
                      <a:alpha val="43000"/>
                    </a:srgbClr>
                  </a:outerShdw>
                </a:effectLst>
              </a:rPr>
              <a:t>Shiraz Precipitation Trends of the Last 50 Years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8598" y="1280319"/>
            <a:ext cx="8695843" cy="4920734"/>
          </a:xfrm>
        </p:spPr>
      </p:pic>
      <p:sp>
        <p:nvSpPr>
          <p:cNvPr id="5" name="TextBox 4"/>
          <p:cNvSpPr txBox="1"/>
          <p:nvPr/>
        </p:nvSpPr>
        <p:spPr>
          <a:xfrm>
            <a:off x="636060" y="6338372"/>
            <a:ext cx="2448106" cy="369332"/>
          </a:xfrm>
          <a:prstGeom prst="rect">
            <a:avLst/>
          </a:prstGeom>
          <a:noFill/>
        </p:spPr>
        <p:txBody>
          <a:bodyPr wrap="none" rtlCol="0">
            <a:spAutoFit/>
          </a:bodyPr>
          <a:lstStyle/>
          <a:p>
            <a:r>
              <a:rPr lang="en-US" b="1" dirty="0" err="1">
                <a:solidFill>
                  <a:schemeClr val="bg1"/>
                </a:solidFill>
                <a:effectLst>
                  <a:outerShdw blurRad="50800" dist="38100" dir="2700000" algn="tl" rotWithShape="0">
                    <a:srgbClr val="000000">
                      <a:alpha val="43000"/>
                    </a:srgbClr>
                  </a:outerShdw>
                </a:effectLst>
              </a:rPr>
              <a:t>Asadi</a:t>
            </a:r>
            <a:r>
              <a:rPr lang="en-US" b="1" dirty="0">
                <a:solidFill>
                  <a:schemeClr val="bg1"/>
                </a:solidFill>
                <a:effectLst>
                  <a:outerShdw blurRad="50800" dist="38100" dir="2700000" algn="tl" rotWithShape="0">
                    <a:srgbClr val="000000">
                      <a:alpha val="43000"/>
                    </a:srgbClr>
                  </a:outerShdw>
                </a:effectLst>
              </a:rPr>
              <a:t> and </a:t>
            </a:r>
            <a:r>
              <a:rPr lang="en-US" b="1" dirty="0" err="1">
                <a:solidFill>
                  <a:schemeClr val="bg1"/>
                </a:solidFill>
                <a:effectLst>
                  <a:outerShdw blurRad="50800" dist="38100" dir="2700000" algn="tl" rotWithShape="0">
                    <a:srgbClr val="000000">
                      <a:alpha val="43000"/>
                    </a:srgbClr>
                  </a:outerShdw>
                </a:effectLst>
              </a:rPr>
              <a:t>Heidari</a:t>
            </a:r>
            <a:r>
              <a:rPr lang="en-US" b="1" dirty="0">
                <a:solidFill>
                  <a:schemeClr val="bg1"/>
                </a:solidFill>
                <a:effectLst>
                  <a:outerShdw blurRad="50800" dist="38100" dir="2700000" algn="tl" rotWithShape="0">
                    <a:srgbClr val="000000">
                      <a:alpha val="43000"/>
                    </a:srgbClr>
                  </a:outerShdw>
                </a:effectLst>
              </a:rPr>
              <a:t>, 2009</a:t>
            </a:r>
          </a:p>
        </p:txBody>
      </p:sp>
    </p:spTree>
    <p:extLst>
      <p:ext uri="{BB962C8B-B14F-4D97-AF65-F5344CB8AC3E}">
        <p14:creationId xmlns:p14="http://schemas.microsoft.com/office/powerpoint/2010/main" val="2491924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34697"/>
          </a:xfrm>
        </p:spPr>
        <p:txBody>
          <a:bodyPr>
            <a:normAutofit/>
          </a:bodyPr>
          <a:lstStyle/>
          <a:p>
            <a:r>
              <a:rPr lang="en-US" sz="3600" dirty="0">
                <a:solidFill>
                  <a:srgbClr val="FFFF00"/>
                </a:solidFill>
                <a:effectLst>
                  <a:outerShdw blurRad="50800" dist="38100" dir="2700000" algn="tl" rotWithShape="0">
                    <a:srgbClr val="000000">
                      <a:alpha val="43000"/>
                    </a:srgbClr>
                  </a:outerShdw>
                </a:effectLst>
              </a:rPr>
              <a:t>Effective Precipitation and </a:t>
            </a:r>
            <a:r>
              <a:rPr lang="en-US" sz="3600" dirty="0" err="1">
                <a:solidFill>
                  <a:srgbClr val="FFFF00"/>
                </a:solidFill>
                <a:effectLst>
                  <a:outerShdw blurRad="50800" dist="38100" dir="2700000" algn="tl" rotWithShape="0">
                    <a:srgbClr val="000000">
                      <a:alpha val="43000"/>
                    </a:srgbClr>
                  </a:outerShdw>
                </a:effectLst>
              </a:rPr>
              <a:t>Parishan</a:t>
            </a:r>
            <a:r>
              <a:rPr lang="en-US" sz="3600" dirty="0">
                <a:solidFill>
                  <a:srgbClr val="FFFF00"/>
                </a:solidFill>
                <a:effectLst>
                  <a:outerShdw blurRad="50800" dist="38100" dir="2700000" algn="tl" rotWithShape="0">
                    <a:srgbClr val="000000">
                      <a:alpha val="43000"/>
                    </a:srgbClr>
                  </a:outerShdw>
                </a:effectLst>
              </a:rPr>
              <a:t> Lake Levels </a:t>
            </a:r>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10605" y="3868425"/>
            <a:ext cx="6135667" cy="298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10604" y="779974"/>
            <a:ext cx="6135667" cy="305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7585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5486400" y="1981200"/>
            <a:ext cx="25908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b="1">
                <a:solidFill>
                  <a:schemeClr val="bg1"/>
                </a:solidFill>
                <a:effectLst>
                  <a:outerShdw blurRad="50800" dist="38100" dir="2700000" algn="tl" rotWithShape="0">
                    <a:srgbClr val="000000">
                      <a:alpha val="43000"/>
                    </a:srgbClr>
                  </a:outerShdw>
                </a:effectLst>
              </a:rPr>
              <a:t>9,000 years ago</a:t>
            </a:r>
            <a:endParaRPr lang="en-US" sz="2800">
              <a:solidFill>
                <a:schemeClr val="bg1"/>
              </a:solidFill>
              <a:effectLst>
                <a:outerShdw blurRad="50800" dist="38100" dir="2700000" algn="tl" rotWithShape="0">
                  <a:srgbClr val="000000">
                    <a:alpha val="43000"/>
                  </a:srgbClr>
                </a:outerShdw>
              </a:effectLst>
            </a:endParaRPr>
          </a:p>
        </p:txBody>
      </p:sp>
      <p:sp>
        <p:nvSpPr>
          <p:cNvPr id="41987" name="Text Box 3"/>
          <p:cNvSpPr txBox="1">
            <a:spLocks noChangeArrowheads="1"/>
          </p:cNvSpPr>
          <p:nvPr/>
        </p:nvSpPr>
        <p:spPr bwMode="auto">
          <a:xfrm>
            <a:off x="5562600" y="152400"/>
            <a:ext cx="3581400" cy="1292225"/>
          </a:xfrm>
          <a:prstGeom prst="rect">
            <a:avLst/>
          </a:prstGeom>
          <a:noFill/>
          <a:ln w="9525">
            <a:noFill/>
            <a:miter lim="800000"/>
            <a:headEnd/>
            <a:tailEnd/>
          </a:ln>
        </p:spPr>
        <p:txBody>
          <a:bodyPr>
            <a:prstTxWarp prst="textNoShape">
              <a:avLst/>
            </a:prstTxWarp>
            <a:spAutoFit/>
          </a:bodyPr>
          <a:lstStyle/>
          <a:p>
            <a:pPr eaLnBrk="0" hangingPunct="0"/>
            <a:r>
              <a:rPr lang="en-US" sz="2600" b="1" dirty="0">
                <a:solidFill>
                  <a:schemeClr val="bg1"/>
                </a:solidFill>
                <a:effectLst>
                  <a:outerShdw blurRad="50800" dist="38100" dir="2700000" algn="tl" rotWithShape="0">
                    <a:srgbClr val="000000">
                      <a:alpha val="43000"/>
                    </a:srgbClr>
                  </a:outerShdw>
                </a:effectLst>
              </a:rPr>
              <a:t>Climatic Optimum Rainfall Patterns for the Near East</a:t>
            </a:r>
            <a:endParaRPr lang="en-US" sz="3200" b="1" dirty="0">
              <a:solidFill>
                <a:schemeClr val="bg1"/>
              </a:solidFill>
              <a:effectLst>
                <a:outerShdw blurRad="50800" dist="38100" dir="2700000" algn="tl" rotWithShape="0">
                  <a:srgbClr val="000000">
                    <a:alpha val="43000"/>
                  </a:srgbClr>
                </a:outerShdw>
              </a:effectLst>
              <a:latin typeface="Times New Roman" pitchFamily="-109" charset="0"/>
            </a:endParaRPr>
          </a:p>
        </p:txBody>
      </p:sp>
      <p:pic>
        <p:nvPicPr>
          <p:cNvPr id="41988" name="Picture 4" descr="9thousand"/>
          <p:cNvPicPr>
            <a:picLocks noChangeAspect="1" noChangeArrowheads="1"/>
          </p:cNvPicPr>
          <p:nvPr/>
        </p:nvPicPr>
        <p:blipFill>
          <a:blip r:embed="rId2" cstate="email">
            <a:lum contrast="42000"/>
            <a:extLst>
              <a:ext uri="{28A0092B-C50C-407E-A947-70E740481C1C}">
                <a14:useLocalDpi xmlns:a14="http://schemas.microsoft.com/office/drawing/2010/main"/>
              </a:ext>
            </a:extLst>
          </a:blip>
          <a:srcRect/>
          <a:stretch>
            <a:fillRect/>
          </a:stretch>
        </p:blipFill>
        <p:spPr bwMode="auto">
          <a:xfrm>
            <a:off x="0" y="0"/>
            <a:ext cx="5453063" cy="3429000"/>
          </a:xfrm>
          <a:prstGeom prst="rect">
            <a:avLst/>
          </a:prstGeom>
          <a:noFill/>
          <a:ln w="9525">
            <a:noFill/>
            <a:miter lim="800000"/>
            <a:headEnd/>
            <a:tailEnd/>
          </a:ln>
        </p:spPr>
      </p:pic>
      <p:sp>
        <p:nvSpPr>
          <p:cNvPr id="7" name="TextBox 6"/>
          <p:cNvSpPr txBox="1"/>
          <p:nvPr/>
        </p:nvSpPr>
        <p:spPr>
          <a:xfrm>
            <a:off x="2590800" y="609600"/>
            <a:ext cx="1066800" cy="1570038"/>
          </a:xfrm>
          <a:prstGeom prst="rect">
            <a:avLst/>
          </a:prstGeom>
          <a:noFill/>
        </p:spPr>
        <p:txBody>
          <a:bodyPr>
            <a:spAutoFit/>
          </a:bodyPr>
          <a:lstStyle/>
          <a:p>
            <a:pPr>
              <a:defRPr/>
            </a:pPr>
            <a:r>
              <a:rPr lang="en-US" sz="9600" b="1" dirty="0">
                <a:solidFill>
                  <a:srgbClr val="FF0000"/>
                </a:solidFill>
                <a:effectLst>
                  <a:outerShdw blurRad="50800" dist="38100" dir="2700000" algn="tl" rotWithShape="0">
                    <a:srgbClr val="000000">
                      <a:alpha val="43000"/>
                    </a:srgbClr>
                  </a:outerShdw>
                </a:effectLst>
                <a:latin typeface="Arial" charset="0"/>
                <a:ea typeface="Arial Unicode MS" pitchFamily="-102" charset="0"/>
                <a:cs typeface="Arial Unicode MS" pitchFamily="-102" charset="0"/>
              </a:rPr>
              <a:t>?</a:t>
            </a:r>
          </a:p>
        </p:txBody>
      </p:sp>
      <p:pic>
        <p:nvPicPr>
          <p:cNvPr id="41990" name="Picture 4" descr="6thousand"/>
          <p:cNvPicPr>
            <a:picLocks noChangeAspect="1" noChangeArrowheads="1"/>
          </p:cNvPicPr>
          <p:nvPr/>
        </p:nvPicPr>
        <p:blipFill>
          <a:blip r:embed="rId3" cstate="email">
            <a:lum contrast="42000"/>
            <a:extLst>
              <a:ext uri="{28A0092B-C50C-407E-A947-70E740481C1C}">
                <a14:useLocalDpi xmlns:a14="http://schemas.microsoft.com/office/drawing/2010/main"/>
              </a:ext>
            </a:extLst>
          </a:blip>
          <a:srcRect/>
          <a:stretch>
            <a:fillRect/>
          </a:stretch>
        </p:blipFill>
        <p:spPr bwMode="auto">
          <a:xfrm>
            <a:off x="3733800" y="3429000"/>
            <a:ext cx="5410200" cy="3429000"/>
          </a:xfrm>
          <a:prstGeom prst="rect">
            <a:avLst/>
          </a:prstGeom>
          <a:noFill/>
          <a:ln w="9525">
            <a:noFill/>
            <a:miter lim="800000"/>
            <a:headEnd/>
            <a:tailEnd/>
          </a:ln>
        </p:spPr>
      </p:pic>
      <p:sp>
        <p:nvSpPr>
          <p:cNvPr id="9" name="TextBox 8"/>
          <p:cNvSpPr txBox="1"/>
          <p:nvPr/>
        </p:nvSpPr>
        <p:spPr>
          <a:xfrm>
            <a:off x="6248400" y="4038600"/>
            <a:ext cx="936625" cy="1570038"/>
          </a:xfrm>
          <a:prstGeom prst="rect">
            <a:avLst/>
          </a:prstGeom>
          <a:noFill/>
        </p:spPr>
        <p:txBody>
          <a:bodyPr wrap="none">
            <a:spAutoFit/>
          </a:bodyPr>
          <a:lstStyle/>
          <a:p>
            <a:pPr>
              <a:defRPr/>
            </a:pPr>
            <a:r>
              <a:rPr lang="en-US" sz="9600" b="1" dirty="0">
                <a:solidFill>
                  <a:srgbClr val="FF0000"/>
                </a:solidFill>
                <a:effectLst>
                  <a:outerShdw blurRad="50800" dist="38100" dir="2700000" algn="tl" rotWithShape="0">
                    <a:srgbClr val="000000">
                      <a:alpha val="43000"/>
                    </a:srgbClr>
                  </a:outerShdw>
                </a:effectLst>
                <a:latin typeface="Arial" charset="0"/>
                <a:ea typeface="Arial Unicode MS" pitchFamily="-102" charset="0"/>
                <a:cs typeface="Arial Unicode MS" pitchFamily="-102" charset="0"/>
              </a:rPr>
              <a:t>?</a:t>
            </a:r>
          </a:p>
        </p:txBody>
      </p:sp>
      <p:sp>
        <p:nvSpPr>
          <p:cNvPr id="41992" name="Text Box 2"/>
          <p:cNvSpPr txBox="1">
            <a:spLocks noChangeArrowheads="1"/>
          </p:cNvSpPr>
          <p:nvPr/>
        </p:nvSpPr>
        <p:spPr bwMode="auto">
          <a:xfrm>
            <a:off x="1066800" y="5029200"/>
            <a:ext cx="2590800" cy="457200"/>
          </a:xfrm>
          <a:prstGeom prst="rect">
            <a:avLst/>
          </a:prstGeom>
          <a:noFill/>
          <a:ln w="9525">
            <a:noFill/>
            <a:miter lim="800000"/>
            <a:headEnd/>
            <a:tailEnd/>
          </a:ln>
        </p:spPr>
        <p:txBody>
          <a:bodyPr>
            <a:prstTxWarp prst="textNoShape">
              <a:avLst/>
            </a:prstTxWarp>
            <a:spAutoFit/>
          </a:bodyPr>
          <a:lstStyle/>
          <a:p>
            <a:pPr eaLnBrk="0" hangingPunct="0"/>
            <a:r>
              <a:rPr lang="en-US" sz="2400" b="1">
                <a:solidFill>
                  <a:schemeClr val="bg1"/>
                </a:solidFill>
                <a:effectLst>
                  <a:outerShdw blurRad="50800" dist="38100" dir="2700000" algn="tl" rotWithShape="0">
                    <a:srgbClr val="000000">
                      <a:alpha val="43000"/>
                    </a:srgbClr>
                  </a:outerShdw>
                </a:effectLst>
              </a:rPr>
              <a:t>6,000 years ago</a:t>
            </a:r>
            <a:endParaRPr lang="en-US" sz="2800">
              <a:solidFill>
                <a:schemeClr val="bg1"/>
              </a:solidFill>
              <a:effectLst>
                <a:outerShdw blurRad="50800" dist="38100" dir="2700000" algn="tl" rotWithShape="0">
                  <a:srgbClr val="000000">
                    <a:alpha val="43000"/>
                  </a:srgbClr>
                </a:outerShdw>
              </a:effectLst>
              <a:latin typeface="Courier New" pitchFamily="-109"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9133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87936" y="297343"/>
            <a:ext cx="6560664" cy="6560664"/>
          </a:xfrm>
          <a:prstGeom prst="rect">
            <a:avLst/>
          </a:prstGeom>
        </p:spPr>
      </p:pic>
      <p:sp>
        <p:nvSpPr>
          <p:cNvPr id="3" name="TextBox 2"/>
          <p:cNvSpPr txBox="1"/>
          <p:nvPr/>
        </p:nvSpPr>
        <p:spPr>
          <a:xfrm>
            <a:off x="0" y="0"/>
            <a:ext cx="9144000" cy="523220"/>
          </a:xfrm>
          <a:prstGeom prst="rect">
            <a:avLst/>
          </a:prstGeom>
          <a:noFill/>
        </p:spPr>
        <p:txBody>
          <a:bodyPr wrap="square" rtlCol="0">
            <a:spAutoFit/>
          </a:bodyPr>
          <a:lstStyle/>
          <a:p>
            <a:pPr algn="ctr"/>
            <a:r>
              <a:rPr lang="en-US" sz="2800" b="1" dirty="0">
                <a:solidFill>
                  <a:srgbClr val="FFFF00"/>
                </a:solidFill>
                <a:effectLst>
                  <a:outerShdw blurRad="50800" dist="114300" dir="2700000" algn="tl" rotWithShape="0">
                    <a:srgbClr val="FF0000">
                      <a:alpha val="43000"/>
                    </a:srgbClr>
                  </a:outerShdw>
                </a:effectLst>
              </a:rPr>
              <a:t>Inter Tropical Convergence Zone</a:t>
            </a:r>
          </a:p>
        </p:txBody>
      </p:sp>
      <p:pic>
        <p:nvPicPr>
          <p:cNvPr id="5" name="Picture 4"/>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546417" y="533400"/>
            <a:ext cx="6073583" cy="60735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4345"/>
          </a:xfrm>
        </p:spPr>
        <p:txBody>
          <a:bodyPr>
            <a:normAutofit fontScale="90000"/>
          </a:bodyPr>
          <a:lstStyle/>
          <a:p>
            <a:r>
              <a:rPr lang="en-US" dirty="0">
                <a:solidFill>
                  <a:srgbClr val="FFFF00"/>
                </a:solidFill>
                <a:effectLst>
                  <a:outerShdw blurRad="50800" dist="38100" dir="2700000" algn="tl" rotWithShape="0">
                    <a:srgbClr val="000000">
                      <a:alpha val="43000"/>
                    </a:srgbClr>
                  </a:outerShdw>
                </a:effectLst>
              </a:rPr>
              <a:t>Shiraz </a:t>
            </a:r>
            <a:r>
              <a:rPr lang="en-US" dirty="0" err="1">
                <a:solidFill>
                  <a:srgbClr val="FFFF00"/>
                </a:solidFill>
                <a:effectLst>
                  <a:outerShdw blurRad="50800" dist="38100" dir="2700000" algn="tl" rotWithShape="0">
                    <a:srgbClr val="000000">
                      <a:alpha val="43000"/>
                    </a:srgbClr>
                  </a:outerShdw>
                </a:effectLst>
              </a:rPr>
              <a:t>Meso</a:t>
            </a:r>
            <a:r>
              <a:rPr lang="en-US" dirty="0">
                <a:solidFill>
                  <a:srgbClr val="FFFF00"/>
                </a:solidFill>
                <a:effectLst>
                  <a:outerShdw blurRad="50800" dist="38100" dir="2700000" algn="tl" rotWithShape="0">
                    <a:srgbClr val="000000">
                      <a:alpha val="43000"/>
                    </a:srgbClr>
                  </a:outerShdw>
                </a:effectLst>
              </a:rPr>
              <a:t>-scale Climate Model</a:t>
            </a:r>
          </a:p>
        </p:txBody>
      </p:sp>
      <p:pic>
        <p:nvPicPr>
          <p:cNvPr id="6" name="Picture 5" descr="Shiraz fall spring ppt 1200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739931"/>
            <a:ext cx="9144000" cy="3118069"/>
          </a:xfrm>
          <a:prstGeom prst="rect">
            <a:avLst/>
          </a:prstGeom>
        </p:spPr>
      </p:pic>
      <p:pic>
        <p:nvPicPr>
          <p:cNvPr id="7" name="Picture 6" descr="Shiraz winter summer ppt 1200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1862"/>
            <a:ext cx="9144000" cy="311806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0"/>
            <a:ext cx="2667000" cy="1676400"/>
          </a:xfrm>
        </p:spPr>
        <p:txBody>
          <a:bodyPr/>
          <a:lstStyle/>
          <a:p>
            <a:pPr eaLnBrk="1" hangingPunct="1">
              <a:defRPr/>
            </a:pPr>
            <a:r>
              <a:rPr lang="en-US" sz="2800">
                <a:solidFill>
                  <a:srgbClr val="FFFF00"/>
                </a:solidFill>
                <a:effectLst>
                  <a:outerShdw blurRad="38100" dist="38100" dir="2700000" algn="tl">
                    <a:srgbClr val="000000"/>
                  </a:outerShdw>
                </a:effectLst>
                <a:ea typeface="ＭＳ Ｐゴシック" pitchFamily="-104" charset="-128"/>
                <a:cs typeface="ＭＳ Ｐゴシック" pitchFamily="-104" charset="-128"/>
              </a:rPr>
              <a:t>Hjulström-Sundborg  Diagram</a:t>
            </a:r>
          </a:p>
        </p:txBody>
      </p:sp>
      <p:sp>
        <p:nvSpPr>
          <p:cNvPr id="69636" name="Text Box 4"/>
          <p:cNvSpPr txBox="1">
            <a:spLocks noChangeArrowheads="1"/>
          </p:cNvSpPr>
          <p:nvPr/>
        </p:nvSpPr>
        <p:spPr bwMode="auto">
          <a:xfrm>
            <a:off x="0" y="1600200"/>
            <a:ext cx="2217738" cy="3786188"/>
          </a:xfrm>
          <a:prstGeom prst="rect">
            <a:avLst/>
          </a:prstGeom>
          <a:noFill/>
          <a:ln w="9525">
            <a:noFill/>
            <a:miter lim="800000"/>
            <a:headEnd/>
            <a:tailEnd/>
          </a:ln>
          <a:effectLst/>
        </p:spPr>
        <p:txBody>
          <a:bodyPr>
            <a:prstTxWarp prst="textNoShape">
              <a:avLst/>
            </a:prstTxWarp>
            <a:spAutoFit/>
          </a:bodyPr>
          <a:lstStyle/>
          <a:p>
            <a:pPr>
              <a:defRPr/>
            </a:pPr>
            <a:r>
              <a:rPr lang="en-US" sz="2400" dirty="0">
                <a:solidFill>
                  <a:srgbClr val="FFFF00"/>
                </a:solidFill>
                <a:effectLst>
                  <a:outerShdw blurRad="38100" dist="38100" dir="2700000" algn="tl">
                    <a:srgbClr val="000000"/>
                  </a:outerShdw>
                </a:effectLst>
                <a:latin typeface="Arial" charset="0"/>
              </a:rPr>
              <a:t>Relates:</a:t>
            </a:r>
          </a:p>
          <a:p>
            <a:pPr>
              <a:defRPr/>
            </a:pPr>
            <a:endParaRPr lang="en-US" sz="2400" dirty="0">
              <a:solidFill>
                <a:srgbClr val="FFFF00"/>
              </a:solidFill>
              <a:effectLst>
                <a:outerShdw blurRad="38100" dist="38100" dir="2700000" algn="tl">
                  <a:srgbClr val="000000"/>
                </a:outerShdw>
              </a:effectLst>
              <a:latin typeface="Arial" charset="0"/>
            </a:endParaRPr>
          </a:p>
          <a:p>
            <a:pPr>
              <a:buFontTx/>
              <a:buChar char="•"/>
              <a:defRPr/>
            </a:pPr>
            <a:r>
              <a:rPr lang="en-US" sz="2400" dirty="0">
                <a:solidFill>
                  <a:srgbClr val="FFFF00"/>
                </a:solidFill>
                <a:effectLst>
                  <a:outerShdw blurRad="38100" dist="38100" dir="2700000" algn="tl">
                    <a:srgbClr val="000000"/>
                  </a:outerShdw>
                </a:effectLst>
                <a:latin typeface="Arial" charset="0"/>
              </a:rPr>
              <a:t> Erosion</a:t>
            </a:r>
          </a:p>
          <a:p>
            <a:pPr>
              <a:buFontTx/>
              <a:buChar char="•"/>
              <a:defRPr/>
            </a:pPr>
            <a:r>
              <a:rPr lang="en-US" sz="2400" dirty="0">
                <a:solidFill>
                  <a:srgbClr val="FFFF00"/>
                </a:solidFill>
                <a:effectLst>
                  <a:outerShdw blurRad="38100" dist="38100" dir="2700000" algn="tl">
                    <a:srgbClr val="000000"/>
                  </a:outerShdw>
                </a:effectLst>
                <a:latin typeface="Arial" charset="0"/>
              </a:rPr>
              <a:t> Transport</a:t>
            </a:r>
          </a:p>
          <a:p>
            <a:pPr>
              <a:buFontTx/>
              <a:buChar char="•"/>
              <a:defRPr/>
            </a:pPr>
            <a:r>
              <a:rPr lang="en-US" sz="2400" dirty="0">
                <a:solidFill>
                  <a:srgbClr val="FFFF00"/>
                </a:solidFill>
                <a:effectLst>
                  <a:outerShdw blurRad="38100" dist="38100" dir="2700000" algn="tl">
                    <a:srgbClr val="000000"/>
                  </a:outerShdw>
                </a:effectLst>
                <a:latin typeface="Arial" charset="0"/>
              </a:rPr>
              <a:t> Deposition</a:t>
            </a:r>
          </a:p>
          <a:p>
            <a:pPr>
              <a:buFontTx/>
              <a:buChar char="•"/>
              <a:defRPr/>
            </a:pPr>
            <a:endParaRPr lang="en-US" sz="2400" dirty="0">
              <a:solidFill>
                <a:srgbClr val="FFFF00"/>
              </a:solidFill>
              <a:effectLst>
                <a:outerShdw blurRad="38100" dist="38100" dir="2700000" algn="tl">
                  <a:srgbClr val="000000"/>
                </a:outerShdw>
              </a:effectLst>
              <a:latin typeface="Arial" charset="0"/>
            </a:endParaRPr>
          </a:p>
          <a:p>
            <a:pPr>
              <a:defRPr/>
            </a:pPr>
            <a:r>
              <a:rPr lang="en-US" sz="2400" dirty="0">
                <a:solidFill>
                  <a:srgbClr val="FFFF00"/>
                </a:solidFill>
                <a:effectLst>
                  <a:outerShdw blurRad="38100" dist="38100" dir="2700000" algn="tl">
                    <a:srgbClr val="000000"/>
                  </a:outerShdw>
                </a:effectLst>
                <a:latin typeface="Arial" charset="0"/>
              </a:rPr>
              <a:t>To:</a:t>
            </a:r>
          </a:p>
          <a:p>
            <a:pPr>
              <a:defRPr/>
            </a:pPr>
            <a:endParaRPr lang="en-US" sz="2400" dirty="0">
              <a:solidFill>
                <a:srgbClr val="FFFF00"/>
              </a:solidFill>
              <a:effectLst>
                <a:outerShdw blurRad="38100" dist="38100" dir="2700000" algn="tl">
                  <a:srgbClr val="000000"/>
                </a:outerShdw>
              </a:effectLst>
              <a:latin typeface="Arial" charset="0"/>
            </a:endParaRPr>
          </a:p>
          <a:p>
            <a:pPr>
              <a:buFontTx/>
              <a:buChar char="•"/>
              <a:defRPr/>
            </a:pPr>
            <a:r>
              <a:rPr lang="en-US" sz="2400" dirty="0">
                <a:solidFill>
                  <a:srgbClr val="FFFF00"/>
                </a:solidFill>
                <a:effectLst>
                  <a:outerShdw blurRad="38100" dist="38100" dir="2700000" algn="tl">
                    <a:srgbClr val="000000"/>
                  </a:outerShdw>
                </a:effectLst>
                <a:latin typeface="Arial" charset="0"/>
              </a:rPr>
              <a:t> Particle size</a:t>
            </a:r>
          </a:p>
          <a:p>
            <a:pPr>
              <a:buFontTx/>
              <a:buChar char="•"/>
              <a:defRPr/>
            </a:pPr>
            <a:r>
              <a:rPr lang="en-US" sz="2400" dirty="0">
                <a:solidFill>
                  <a:srgbClr val="FFFF00"/>
                </a:solidFill>
                <a:effectLst>
                  <a:outerShdw blurRad="38100" dist="38100" dir="2700000" algn="tl">
                    <a:srgbClr val="000000"/>
                  </a:outerShdw>
                </a:effectLst>
                <a:latin typeface="Arial" charset="0"/>
              </a:rPr>
              <a:t> Fluid velocity</a:t>
            </a:r>
          </a:p>
        </p:txBody>
      </p:sp>
      <p:sp>
        <p:nvSpPr>
          <p:cNvPr id="69637" name="Text Box 5"/>
          <p:cNvSpPr txBox="1">
            <a:spLocks noChangeArrowheads="1"/>
          </p:cNvSpPr>
          <p:nvPr/>
        </p:nvSpPr>
        <p:spPr bwMode="auto">
          <a:xfrm>
            <a:off x="0" y="5410200"/>
            <a:ext cx="2590800" cy="1200150"/>
          </a:xfrm>
          <a:prstGeom prst="rect">
            <a:avLst/>
          </a:prstGeom>
          <a:noFill/>
          <a:ln w="9525">
            <a:noFill/>
            <a:miter lim="800000"/>
            <a:headEnd/>
            <a:tailEnd/>
          </a:ln>
          <a:effectLst/>
        </p:spPr>
        <p:txBody>
          <a:bodyPr>
            <a:prstTxWarp prst="textNoShape">
              <a:avLst/>
            </a:prstTxWarp>
            <a:spAutoFit/>
          </a:bodyPr>
          <a:lstStyle/>
          <a:p>
            <a:pPr>
              <a:defRPr/>
            </a:pPr>
            <a:r>
              <a:rPr lang="en-US" sz="1800">
                <a:solidFill>
                  <a:srgbClr val="66FFFF"/>
                </a:solidFill>
                <a:effectLst>
                  <a:outerShdw blurRad="38100" dist="38100" dir="2700000" algn="tl">
                    <a:srgbClr val="000000"/>
                  </a:outerShdw>
                </a:effectLst>
                <a:latin typeface="Arial" charset="0"/>
              </a:rPr>
              <a:t>Clays = &lt; .004 mm;  Silts = .004-.0625 mm; </a:t>
            </a:r>
          </a:p>
          <a:p>
            <a:pPr>
              <a:defRPr/>
            </a:pPr>
            <a:r>
              <a:rPr lang="en-US" sz="1800">
                <a:solidFill>
                  <a:srgbClr val="66FFFF"/>
                </a:solidFill>
                <a:effectLst>
                  <a:outerShdw blurRad="38100" dist="38100" dir="2700000" algn="tl">
                    <a:srgbClr val="000000"/>
                  </a:outerShdw>
                </a:effectLst>
                <a:latin typeface="Arial" charset="0"/>
              </a:rPr>
              <a:t>Sands = .0625-2 mm; </a:t>
            </a:r>
          </a:p>
          <a:p>
            <a:pPr>
              <a:defRPr/>
            </a:pPr>
            <a:r>
              <a:rPr lang="en-US" sz="1800">
                <a:solidFill>
                  <a:srgbClr val="66FFFF"/>
                </a:solidFill>
                <a:effectLst>
                  <a:outerShdw blurRad="38100" dist="38100" dir="2700000" algn="tl">
                    <a:srgbClr val="000000"/>
                  </a:outerShdw>
                </a:effectLst>
                <a:latin typeface="Arial" charset="0"/>
              </a:rPr>
              <a:t>Gravels = &gt;2mm</a:t>
            </a:r>
          </a:p>
        </p:txBody>
      </p:sp>
      <p:pic>
        <p:nvPicPr>
          <p:cNvPr id="46085"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41613" y="0"/>
            <a:ext cx="6402387" cy="5232400"/>
          </a:xfrm>
          <a:prstGeom prst="rect">
            <a:avLst/>
          </a:prstGeom>
          <a:noFill/>
          <a:ln w="9525">
            <a:noFill/>
            <a:miter lim="800000"/>
            <a:headEnd/>
            <a:tailEnd/>
          </a:ln>
        </p:spPr>
      </p:pic>
      <p:sp>
        <p:nvSpPr>
          <p:cNvPr id="7" name="TextBox 6"/>
          <p:cNvSpPr txBox="1"/>
          <p:nvPr/>
        </p:nvSpPr>
        <p:spPr>
          <a:xfrm>
            <a:off x="2590800" y="5410200"/>
            <a:ext cx="6553200" cy="1323975"/>
          </a:xfrm>
          <a:prstGeom prst="rect">
            <a:avLst/>
          </a:prstGeom>
          <a:noFill/>
        </p:spPr>
        <p:txBody>
          <a:bodyPr>
            <a:spAutoFit/>
          </a:bodyPr>
          <a:lstStyle/>
          <a:p>
            <a:pPr>
              <a:defRPr/>
            </a:pPr>
            <a:r>
              <a:rPr lang="en-US" sz="1600" dirty="0">
                <a:solidFill>
                  <a:srgbClr val="FFFF00"/>
                </a:solidFill>
                <a:effectLst>
                  <a:outerShdw blurRad="38100" dist="38100" dir="2700000" algn="tl">
                    <a:srgbClr val="000000">
                      <a:alpha val="43137"/>
                    </a:srgbClr>
                  </a:outerShdw>
                </a:effectLst>
                <a:latin typeface="Arial" charset="0"/>
              </a:rPr>
              <a:t> The curve was in 1956 expanded by </a:t>
            </a:r>
            <a:r>
              <a:rPr lang="en-US" sz="1600" dirty="0" err="1">
                <a:solidFill>
                  <a:srgbClr val="FFFF00"/>
                </a:solidFill>
                <a:effectLst>
                  <a:outerShdw blurRad="38100" dist="38100" dir="2700000" algn="tl">
                    <a:srgbClr val="000000">
                      <a:alpha val="43137"/>
                    </a:srgbClr>
                  </a:outerShdw>
                </a:effectLst>
                <a:latin typeface="Arial" charset="0"/>
              </a:rPr>
              <a:t>Hjulström's</a:t>
            </a:r>
            <a:r>
              <a:rPr lang="en-US" sz="1600" dirty="0">
                <a:solidFill>
                  <a:srgbClr val="FFFF00"/>
                </a:solidFill>
                <a:effectLst>
                  <a:outerShdw blurRad="38100" dist="38100" dir="2700000" algn="tl">
                    <a:srgbClr val="000000">
                      <a:alpha val="43137"/>
                    </a:srgbClr>
                  </a:outerShdw>
                </a:effectLst>
                <a:latin typeface="Arial" charset="0"/>
              </a:rPr>
              <a:t> disciple and successor as professor, </a:t>
            </a:r>
            <a:r>
              <a:rPr lang="en-US" sz="1600" dirty="0" err="1">
                <a:solidFill>
                  <a:srgbClr val="FFFF00"/>
                </a:solidFill>
                <a:effectLst>
                  <a:outerShdw blurRad="38100" dist="38100" dir="2700000" algn="tl">
                    <a:srgbClr val="000000">
                      <a:alpha val="43137"/>
                    </a:srgbClr>
                  </a:outerShdw>
                </a:effectLst>
                <a:latin typeface="Arial" charset="0"/>
              </a:rPr>
              <a:t>Åke</a:t>
            </a:r>
            <a:r>
              <a:rPr lang="en-US" sz="1600" dirty="0">
                <a:solidFill>
                  <a:srgbClr val="FFFF00"/>
                </a:solidFill>
                <a:effectLst>
                  <a:outerShdw blurRad="38100" dist="38100" dir="2700000" algn="tl">
                    <a:srgbClr val="000000">
                      <a:alpha val="43137"/>
                    </a:srgbClr>
                  </a:outerShdw>
                </a:effectLst>
                <a:latin typeface="Arial" charset="0"/>
              </a:rPr>
              <a:t> </a:t>
            </a:r>
            <a:r>
              <a:rPr lang="en-US" sz="1600" dirty="0" err="1">
                <a:solidFill>
                  <a:srgbClr val="FFFF00"/>
                </a:solidFill>
                <a:effectLst>
                  <a:outerShdw blurRad="38100" dist="38100" dir="2700000" algn="tl">
                    <a:srgbClr val="000000">
                      <a:alpha val="43137"/>
                    </a:srgbClr>
                  </a:outerShdw>
                </a:effectLst>
                <a:latin typeface="Arial" charset="0"/>
              </a:rPr>
              <a:t>Sundborg</a:t>
            </a:r>
            <a:r>
              <a:rPr lang="en-US" sz="1600" dirty="0">
                <a:solidFill>
                  <a:srgbClr val="FFFF00"/>
                </a:solidFill>
                <a:effectLst>
                  <a:outerShdw blurRad="38100" dist="38100" dir="2700000" algn="tl">
                    <a:srgbClr val="000000">
                      <a:alpha val="43137"/>
                    </a:srgbClr>
                  </a:outerShdw>
                </a:effectLst>
                <a:latin typeface="Arial" charset="0"/>
              </a:rPr>
              <a:t>.  He significantly improved the level of detail in the cohesive part of the diagram, and added lines for different modes of transportation. The result is called the </a:t>
            </a:r>
            <a:r>
              <a:rPr lang="en-US" sz="1600" dirty="0" err="1">
                <a:solidFill>
                  <a:srgbClr val="FFFF00"/>
                </a:solidFill>
                <a:effectLst>
                  <a:outerShdw blurRad="38100" dist="38100" dir="2700000" algn="tl">
                    <a:srgbClr val="000000">
                      <a:alpha val="43137"/>
                    </a:srgbClr>
                  </a:outerShdw>
                </a:effectLst>
                <a:latin typeface="Arial" charset="0"/>
              </a:rPr>
              <a:t>Sundborg</a:t>
            </a:r>
            <a:r>
              <a:rPr lang="en-US" sz="1600" dirty="0">
                <a:solidFill>
                  <a:srgbClr val="FFFF00"/>
                </a:solidFill>
                <a:effectLst>
                  <a:outerShdw blurRad="38100" dist="38100" dir="2700000" algn="tl">
                    <a:srgbClr val="000000">
                      <a:alpha val="43137"/>
                    </a:srgbClr>
                  </a:outerShdw>
                </a:effectLst>
                <a:latin typeface="Arial" charset="0"/>
              </a:rPr>
              <a:t> diagram, or the </a:t>
            </a:r>
            <a:r>
              <a:rPr lang="en-US" sz="1600" dirty="0" err="1">
                <a:solidFill>
                  <a:srgbClr val="FFFF00"/>
                </a:solidFill>
                <a:effectLst>
                  <a:outerShdw blurRad="38100" dist="38100" dir="2700000" algn="tl">
                    <a:srgbClr val="000000">
                      <a:alpha val="43137"/>
                    </a:srgbClr>
                  </a:outerShdw>
                </a:effectLst>
                <a:latin typeface="Arial" charset="0"/>
              </a:rPr>
              <a:t>Hjulström-Sundborg</a:t>
            </a:r>
            <a:r>
              <a:rPr lang="en-US" sz="1600" dirty="0">
                <a:solidFill>
                  <a:srgbClr val="FFFF00"/>
                </a:solidFill>
                <a:effectLst>
                  <a:outerShdw blurRad="38100" dist="38100" dir="2700000" algn="tl">
                    <a:srgbClr val="000000">
                      <a:alpha val="43137"/>
                    </a:srgbClr>
                  </a:outerShdw>
                </a:effectLst>
                <a:latin typeface="Arial" charset="0"/>
              </a:rPr>
              <a:t> Diagram.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158378-9BED-3D4C-B3B7-A59A21AD7B9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2400" y="228601"/>
            <a:ext cx="5029200" cy="2794745"/>
          </a:xfrm>
          <a:prstGeom prst="rect">
            <a:avLst/>
          </a:prstGeom>
        </p:spPr>
      </p:pic>
      <p:pic>
        <p:nvPicPr>
          <p:cNvPr id="5" name="Picture 4">
            <a:extLst>
              <a:ext uri="{FF2B5EF4-FFF2-40B4-BE49-F238E27FC236}">
                <a16:creationId xmlns:a16="http://schemas.microsoft.com/office/drawing/2014/main" id="{4E93518E-03EE-D746-B901-54A81BD1CC2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072379" y="2722865"/>
            <a:ext cx="4071621" cy="4135135"/>
          </a:xfrm>
          <a:prstGeom prst="rect">
            <a:avLst/>
          </a:prstGeom>
        </p:spPr>
      </p:pic>
      <p:pic>
        <p:nvPicPr>
          <p:cNvPr id="6" name="Picture 5">
            <a:extLst>
              <a:ext uri="{FF2B5EF4-FFF2-40B4-BE49-F238E27FC236}">
                <a16:creationId xmlns:a16="http://schemas.microsoft.com/office/drawing/2014/main" id="{147AC2B4-6F05-D244-A3A0-58CB9123119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2400" y="2814753"/>
            <a:ext cx="5029200" cy="417185"/>
          </a:xfrm>
          <a:prstGeom prst="rect">
            <a:avLst/>
          </a:prstGeom>
        </p:spPr>
      </p:pic>
      <p:sp>
        <p:nvSpPr>
          <p:cNvPr id="7" name="TextBox 6">
            <a:extLst>
              <a:ext uri="{FF2B5EF4-FFF2-40B4-BE49-F238E27FC236}">
                <a16:creationId xmlns:a16="http://schemas.microsoft.com/office/drawing/2014/main" id="{CB87CB15-F3A5-B145-8E5C-A93A7128F68F}"/>
              </a:ext>
            </a:extLst>
          </p:cNvPr>
          <p:cNvSpPr txBox="1"/>
          <p:nvPr/>
        </p:nvSpPr>
        <p:spPr>
          <a:xfrm>
            <a:off x="533400" y="4038600"/>
            <a:ext cx="4038600" cy="923330"/>
          </a:xfrm>
          <a:prstGeom prst="rect">
            <a:avLst/>
          </a:prstGeom>
          <a:noFill/>
        </p:spPr>
        <p:txBody>
          <a:bodyPr wrap="square" rtlCol="0">
            <a:spAutoFit/>
          </a:bodyPr>
          <a:lstStyle/>
          <a:p>
            <a:r>
              <a:rPr lang="en-US" b="1" dirty="0">
                <a:solidFill>
                  <a:srgbClr val="FFFF00"/>
                </a:solidFill>
              </a:rPr>
              <a:t>Evidence for northward movement of the Inter Tropical Convergence Zone in northeast Africa</a:t>
            </a:r>
          </a:p>
        </p:txBody>
      </p:sp>
    </p:spTree>
    <p:extLst>
      <p:ext uri="{BB962C8B-B14F-4D97-AF65-F5344CB8AC3E}">
        <p14:creationId xmlns:p14="http://schemas.microsoft.com/office/powerpoint/2010/main" val="1118914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896479" cy="2620962"/>
          </a:xfrm>
        </p:spPr>
        <p:txBody>
          <a:bodyPr>
            <a:normAutofit/>
          </a:bodyPr>
          <a:lstStyle/>
          <a:p>
            <a:r>
              <a:rPr lang="en-US" sz="3200" dirty="0">
                <a:solidFill>
                  <a:srgbClr val="FFFF00"/>
                </a:solidFill>
                <a:effectLst>
                  <a:outerShdw blurRad="50800" dist="38100" dir="2700000" algn="tl" rotWithShape="0">
                    <a:srgbClr val="000000">
                      <a:alpha val="43000"/>
                    </a:srgbClr>
                  </a:outerShdw>
                </a:effectLst>
              </a:rPr>
              <a:t>The Affect of Human Activity on </a:t>
            </a:r>
            <a:r>
              <a:rPr lang="en-US" sz="3200" dirty="0" err="1">
                <a:solidFill>
                  <a:srgbClr val="FFFF00"/>
                </a:solidFill>
                <a:effectLst>
                  <a:outerShdw blurRad="50800" dist="38100" dir="2700000" algn="tl" rotWithShape="0">
                    <a:srgbClr val="000000">
                      <a:alpha val="43000"/>
                    </a:srgbClr>
                  </a:outerShdw>
                </a:effectLst>
              </a:rPr>
              <a:t>Schuum’s</a:t>
            </a:r>
            <a:br>
              <a:rPr lang="en-US" sz="3200" dirty="0">
                <a:solidFill>
                  <a:srgbClr val="FFFF00"/>
                </a:solidFill>
                <a:effectLst>
                  <a:outerShdw blurRad="50800" dist="38100" dir="2700000" algn="tl" rotWithShape="0">
                    <a:srgbClr val="000000">
                      <a:alpha val="43000"/>
                    </a:srgbClr>
                  </a:outerShdw>
                </a:effectLst>
              </a:rPr>
            </a:br>
            <a:r>
              <a:rPr lang="en-US" sz="3200" dirty="0">
                <a:solidFill>
                  <a:srgbClr val="FFFF00"/>
                </a:solidFill>
                <a:effectLst>
                  <a:outerShdw blurRad="50800" dist="38100" dir="2700000" algn="tl" rotWithShape="0">
                    <a:srgbClr val="000000">
                      <a:alpha val="43000"/>
                    </a:srgbClr>
                  </a:outerShdw>
                </a:effectLst>
              </a:rPr>
              <a:t>Curve</a:t>
            </a:r>
          </a:p>
        </p:txBody>
      </p:sp>
      <p:sp>
        <p:nvSpPr>
          <p:cNvPr id="4" name="TextBox 3"/>
          <p:cNvSpPr txBox="1"/>
          <p:nvPr/>
        </p:nvSpPr>
        <p:spPr>
          <a:xfrm>
            <a:off x="304800" y="3429000"/>
            <a:ext cx="2896479" cy="2246769"/>
          </a:xfrm>
          <a:prstGeom prst="rect">
            <a:avLst/>
          </a:prstGeom>
          <a:noFill/>
        </p:spPr>
        <p:txBody>
          <a:bodyPr wrap="square" rtlCol="0">
            <a:spAutoFit/>
          </a:bodyPr>
          <a:lstStyle/>
          <a:p>
            <a:r>
              <a:rPr lang="en-US" sz="2000" dirty="0">
                <a:solidFill>
                  <a:schemeClr val="bg1"/>
                </a:solidFill>
                <a:effectLst>
                  <a:outerShdw blurRad="50800" dist="38100" dir="2700000" algn="tl" rotWithShape="0">
                    <a:srgbClr val="000000">
                      <a:alpha val="43000"/>
                    </a:srgbClr>
                  </a:outerShdw>
                </a:effectLst>
              </a:rPr>
              <a:t>Peak erosion will occur under higher rainfall regimes, because the vegetation cover has been disturbed. In addition, erosion rates will be magnified.</a:t>
            </a:r>
          </a:p>
        </p:txBody>
      </p:sp>
      <p:pic>
        <p:nvPicPr>
          <p:cNvPr id="6" name="Picture 5">
            <a:extLst>
              <a:ext uri="{FF2B5EF4-FFF2-40B4-BE49-F238E27FC236}">
                <a16:creationId xmlns:a16="http://schemas.microsoft.com/office/drawing/2014/main" id="{9EA48D48-228E-134E-9720-C944A57253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57700" y="0"/>
            <a:ext cx="4686300"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113862"/>
            <a:ext cx="7772400" cy="1830551"/>
          </a:xfrm>
        </p:spPr>
        <p:txBody>
          <a:bodyPr wrap="square" lIns="91440" tIns="45720" rIns="91440" bIns="45720" numCol="1" anchorCtr="0" compatLnSpc="1">
            <a:prstTxWarp prst="textNoShape">
              <a:avLst/>
            </a:prstTxWarp>
            <a:normAutofit fontScale="90000"/>
          </a:bodyPr>
          <a:lstStyle/>
          <a:p>
            <a:pPr algn="ctr" eaLnBrk="1" hangingPunct="1">
              <a:defRPr/>
            </a:pPr>
            <a:r>
              <a:rPr lang="en-US" sz="4900" b="1" dirty="0">
                <a:solidFill>
                  <a:srgbClr val="FFFF00"/>
                </a:solidFill>
                <a:effectLst>
                  <a:outerShdw blurRad="38100" dist="38100" dir="2700000" algn="tl">
                    <a:schemeClr val="tx1"/>
                  </a:outerShdw>
                </a:effectLst>
                <a:latin typeface="Arial" charset="0"/>
                <a:ea typeface="Arial" charset="0"/>
                <a:cs typeface="Arial" charset="0"/>
              </a:rPr>
              <a:t>THE ISSUE OF </a:t>
            </a:r>
            <a:r>
              <a:rPr lang="en-US" sz="4900" b="1" cap="none" dirty="0">
                <a:solidFill>
                  <a:srgbClr val="FFFF00"/>
                </a:solidFill>
                <a:effectLst>
                  <a:outerShdw blurRad="38100" dist="38100" dir="2700000" algn="tl">
                    <a:schemeClr val="tx1"/>
                  </a:outerShdw>
                </a:effectLst>
                <a:latin typeface="Arial" charset="0"/>
                <a:ea typeface="Arial" charset="0"/>
                <a:cs typeface="Arial" charset="0"/>
              </a:rPr>
              <a:t>DUST:</a:t>
            </a:r>
            <a:br>
              <a:rPr lang="en-US" sz="4900" b="1" cap="none" dirty="0">
                <a:solidFill>
                  <a:srgbClr val="FFFF00"/>
                </a:solidFill>
                <a:effectLst>
                  <a:outerShdw blurRad="38100" dist="38100" dir="2700000" algn="tl">
                    <a:schemeClr val="tx1"/>
                  </a:outerShdw>
                </a:effectLst>
                <a:latin typeface="Arial" charset="0"/>
                <a:ea typeface="Arial" charset="0"/>
                <a:cs typeface="Arial" charset="0"/>
              </a:rPr>
            </a:br>
            <a:r>
              <a:rPr lang="en-US" sz="3600" b="1" cap="none" dirty="0">
                <a:solidFill>
                  <a:srgbClr val="FFFF00"/>
                </a:solidFill>
                <a:effectLst>
                  <a:outerShdw blurRad="38100" dist="38100" dir="2700000" algn="tl">
                    <a:schemeClr val="tx1"/>
                  </a:outerShdw>
                </a:effectLst>
                <a:latin typeface="Arial" charset="0"/>
                <a:ea typeface="Arial" charset="0"/>
                <a:cs typeface="Arial" charset="0"/>
              </a:rPr>
              <a:t>FACTORS OF </a:t>
            </a:r>
            <a:br>
              <a:rPr lang="en-US" sz="3600" b="1" cap="none" dirty="0">
                <a:solidFill>
                  <a:srgbClr val="FFFF00"/>
                </a:solidFill>
                <a:effectLst>
                  <a:outerShdw blurRad="38100" dist="38100" dir="2700000" algn="tl">
                    <a:schemeClr val="tx1"/>
                  </a:outerShdw>
                </a:effectLst>
                <a:latin typeface="Arial" charset="0"/>
                <a:ea typeface="Arial" charset="0"/>
                <a:cs typeface="Arial" charset="0"/>
              </a:rPr>
            </a:br>
            <a:r>
              <a:rPr lang="en-US" sz="3600" b="1" cap="none" dirty="0">
                <a:solidFill>
                  <a:srgbClr val="FFFF00"/>
                </a:solidFill>
                <a:effectLst>
                  <a:outerShdw blurRad="38100" dist="38100" dir="2700000" algn="tl">
                    <a:schemeClr val="tx1"/>
                  </a:outerShdw>
                </a:effectLst>
                <a:latin typeface="Arial" charset="0"/>
                <a:ea typeface="Arial" charset="0"/>
                <a:cs typeface="Arial" charset="0"/>
              </a:rPr>
              <a:t>SEDIMENT TRANSPORT</a:t>
            </a:r>
          </a:p>
        </p:txBody>
      </p:sp>
      <p:sp>
        <p:nvSpPr>
          <p:cNvPr id="3" name="Rectangle 3"/>
          <p:cNvSpPr txBox="1">
            <a:spLocks noChangeArrowheads="1"/>
          </p:cNvSpPr>
          <p:nvPr/>
        </p:nvSpPr>
        <p:spPr>
          <a:xfrm>
            <a:off x="304800" y="2667876"/>
            <a:ext cx="8610600" cy="289735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Wingdings 2"/>
              <a:buChar char=""/>
              <a:tabLst/>
              <a:defRPr/>
            </a:pPr>
            <a:r>
              <a:rPr kumimoji="0" lang="en-US" sz="3600" b="0" i="0" u="none" strike="noStrike" kern="1200" cap="none" spc="0" normalizeH="0" baseline="0" noProof="0">
                <a:ln>
                  <a:noFill/>
                </a:ln>
                <a:solidFill>
                  <a:schemeClr val="bg1"/>
                </a:solidFill>
                <a:effectLst>
                  <a:outerShdw blurRad="38100" dist="38100" dir="2700000" algn="tl">
                    <a:schemeClr val="tx1"/>
                  </a:outerShdw>
                </a:effectLst>
                <a:uLnTx/>
                <a:uFillTx/>
                <a:latin typeface="+mn-lt"/>
                <a:ea typeface="+mn-ea"/>
                <a:cs typeface="+mn-cs"/>
              </a:rPr>
              <a:t>Desert winds are the greatest sediment transporting agent on Earth (Cooke et al., 1993)</a:t>
            </a:r>
          </a:p>
          <a:p>
            <a:pPr marL="342900" marR="0" lvl="0" indent="-342900" algn="l" defTabSz="457200" rtl="0" eaLnBrk="1" fontAlgn="auto" latinLnBrk="0" hangingPunct="1">
              <a:lnSpc>
                <a:spcPct val="100000"/>
              </a:lnSpc>
              <a:spcBef>
                <a:spcPct val="20000"/>
              </a:spcBef>
              <a:spcAft>
                <a:spcPts val="0"/>
              </a:spcAft>
              <a:buClrTx/>
              <a:buSzTx/>
              <a:buFont typeface="Wingdings 2"/>
              <a:buChar char=""/>
              <a:tabLst/>
              <a:defRPr/>
            </a:pPr>
            <a:endParaRPr kumimoji="0" lang="en-US" sz="3600" b="0" i="0" u="none" strike="noStrike" kern="1200" cap="none" spc="0" normalizeH="0" baseline="0" noProof="0">
              <a:ln>
                <a:noFill/>
              </a:ln>
              <a:solidFill>
                <a:schemeClr val="bg1"/>
              </a:solidFill>
              <a:effectLst>
                <a:outerShdw blurRad="38100" dist="38100" dir="2700000" algn="tl">
                  <a:schemeClr val="tx1"/>
                </a:outerShdw>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Wingdings 2"/>
              <a:buChar char=""/>
              <a:tabLst/>
              <a:defRPr/>
            </a:pPr>
            <a:r>
              <a:rPr kumimoji="0" lang="en-US" sz="3600" b="0" i="0" u="none" strike="noStrike" kern="1200" cap="none" spc="0" normalizeH="0" baseline="0" noProof="0">
                <a:ln>
                  <a:noFill/>
                </a:ln>
                <a:solidFill>
                  <a:schemeClr val="bg1"/>
                </a:solidFill>
                <a:effectLst>
                  <a:outerShdw blurRad="38100" dist="38100" dir="2700000" algn="tl">
                    <a:schemeClr val="tx1"/>
                  </a:outerShdw>
                </a:effectLst>
                <a:uLnTx/>
                <a:uFillTx/>
                <a:latin typeface="+mn-lt"/>
                <a:ea typeface="+mn-ea"/>
                <a:cs typeface="+mn-cs"/>
              </a:rPr>
              <a:t>Wind is a much stronger moving agent in deserts than water</a:t>
            </a:r>
            <a:endParaRPr kumimoji="0" lang="en-US" sz="3600" b="0" i="0" u="none" strike="noStrike" kern="1200" cap="none" spc="0" normalizeH="0" baseline="0" noProof="0" dirty="0">
              <a:ln>
                <a:noFill/>
              </a:ln>
              <a:solidFill>
                <a:schemeClr val="bg1"/>
              </a:solidFill>
              <a:effectLst>
                <a:outerShdw blurRad="38100" dist="38100" dir="2700000" algn="tl">
                  <a:schemeClr val="tx1"/>
                </a:outerShdw>
              </a:effectLst>
              <a:uLnTx/>
              <a:uFillTx/>
              <a:latin typeface="+mn-lt"/>
              <a:ea typeface="+mn-ea"/>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Threshold velocity diagram"/>
          <p:cNvPicPr>
            <a:picLocks noGrp="1" noChangeAspect="1" noChangeArrowheads="1"/>
          </p:cNvPicPr>
          <p:nvPr>
            <p:ph/>
          </p:nvPr>
        </p:nvPicPr>
        <p:blipFill>
          <a:blip r:embed="rId2" cstate="email">
            <a:lum bright="-32000" contrast="52000"/>
            <a:extLst>
              <a:ext uri="{28A0092B-C50C-407E-A947-70E740481C1C}">
                <a14:useLocalDpi xmlns:a14="http://schemas.microsoft.com/office/drawing/2010/main"/>
              </a:ext>
            </a:extLst>
          </a:blip>
          <a:srcRect/>
          <a:stretch>
            <a:fillRect/>
          </a:stretch>
        </p:blipFill>
        <p:spPr>
          <a:xfrm>
            <a:off x="0" y="0"/>
            <a:ext cx="7107238" cy="6858000"/>
          </a:xfrm>
          <a:noFill/>
        </p:spPr>
      </p:pic>
      <p:sp>
        <p:nvSpPr>
          <p:cNvPr id="25603" name="Text Box 3"/>
          <p:cNvSpPr txBox="1">
            <a:spLocks noChangeArrowheads="1"/>
          </p:cNvSpPr>
          <p:nvPr/>
        </p:nvSpPr>
        <p:spPr bwMode="auto">
          <a:xfrm>
            <a:off x="7162800" y="1447800"/>
            <a:ext cx="1981200" cy="2308324"/>
          </a:xfrm>
          <a:prstGeom prst="rect">
            <a:avLst/>
          </a:prstGeom>
          <a:noFill/>
          <a:ln w="9525">
            <a:noFill/>
            <a:miter lim="800000"/>
            <a:headEnd/>
            <a:tailEnd/>
          </a:ln>
          <a:effectLst/>
        </p:spPr>
        <p:txBody>
          <a:bodyPr>
            <a:prstTxWarp prst="textNoShape">
              <a:avLst/>
            </a:prstTxWarp>
            <a:spAutoFit/>
          </a:bodyPr>
          <a:lstStyle/>
          <a:p>
            <a:pPr>
              <a:defRPr/>
            </a:pPr>
            <a:r>
              <a:rPr lang="en-US" sz="2400" b="1" dirty="0">
                <a:solidFill>
                  <a:schemeClr val="bg1"/>
                </a:solidFill>
                <a:effectLst>
                  <a:outerShdw blurRad="38100" dist="38100" dir="2700000" algn="tl">
                    <a:schemeClr val="tx1"/>
                  </a:outerShdw>
                </a:effectLst>
                <a:latin typeface="Arial Unicode MS" charset="0"/>
              </a:rPr>
              <a:t>Relationship between wind velocity and sediment size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9144000" cy="990600"/>
          </a:xfrm>
        </p:spPr>
        <p:txBody>
          <a:bodyPr/>
          <a:lstStyle/>
          <a:p>
            <a:pPr algn="ctr" eaLnBrk="1" fontAlgn="auto" hangingPunct="1">
              <a:spcAft>
                <a:spcPts val="0"/>
              </a:spcAft>
              <a:defRPr/>
            </a:pPr>
            <a:r>
              <a:rPr lang="en-US" b="1" dirty="0">
                <a:solidFill>
                  <a:srgbClr val="FFFF00"/>
                </a:solidFill>
                <a:effectLst>
                  <a:outerShdw blurRad="38100" dist="38100" dir="2700000" algn="tl">
                    <a:srgbClr val="000000">
                      <a:alpha val="43137"/>
                    </a:srgbClr>
                  </a:outerShdw>
                </a:effectLst>
                <a:latin typeface="Arial"/>
                <a:ea typeface="+mj-ea"/>
                <a:cs typeface="Arial"/>
              </a:rPr>
              <a:t>Controls on Aeolian Processes</a:t>
            </a:r>
          </a:p>
        </p:txBody>
      </p:sp>
      <p:sp>
        <p:nvSpPr>
          <p:cNvPr id="14339" name="Rectangle 3"/>
          <p:cNvSpPr>
            <a:spLocks noGrp="1" noChangeArrowheads="1"/>
          </p:cNvSpPr>
          <p:nvPr>
            <p:ph idx="1"/>
          </p:nvPr>
        </p:nvSpPr>
        <p:spPr>
          <a:xfrm>
            <a:off x="685800" y="1295400"/>
            <a:ext cx="7772400" cy="5105400"/>
          </a:xfrm>
        </p:spPr>
        <p:txBody>
          <a:bodyPr>
            <a:normAutofit/>
          </a:bodyPr>
          <a:lstStyle/>
          <a:p>
            <a:pPr eaLnBrk="1" fontAlgn="auto" hangingPunct="1">
              <a:lnSpc>
                <a:spcPct val="90000"/>
              </a:lnSpc>
              <a:spcAft>
                <a:spcPts val="0"/>
              </a:spcAft>
              <a:buFont typeface="Wingdings 2"/>
              <a:buChar char=""/>
              <a:defRPr/>
            </a:pPr>
            <a:r>
              <a:rPr lang="en-US" sz="4000" b="1" dirty="0">
                <a:solidFill>
                  <a:srgbClr val="FFFF00"/>
                </a:solidFill>
                <a:effectLst>
                  <a:outerShdw blurRad="38100" dist="38100" dir="2700000" algn="tl">
                    <a:schemeClr val="tx1"/>
                  </a:outerShdw>
                </a:effectLst>
                <a:ea typeface="+mn-ea"/>
                <a:cs typeface="+mn-cs"/>
              </a:rPr>
              <a:t>Moisture</a:t>
            </a:r>
          </a:p>
          <a:p>
            <a:pPr lvl="1" eaLnBrk="1" fontAlgn="auto" hangingPunct="1">
              <a:lnSpc>
                <a:spcPct val="90000"/>
              </a:lnSpc>
              <a:spcAft>
                <a:spcPts val="0"/>
              </a:spcAft>
              <a:buFont typeface="Wingdings 2"/>
              <a:buChar char=""/>
              <a:defRPr/>
            </a:pPr>
            <a:endParaRPr lang="en-US" sz="3200" dirty="0">
              <a:solidFill>
                <a:schemeClr val="bg1"/>
              </a:solidFill>
              <a:effectLst>
                <a:outerShdw blurRad="38100" dist="38100" dir="2700000" algn="tl">
                  <a:schemeClr val="tx1"/>
                </a:outerShdw>
              </a:effectLst>
              <a:ea typeface="+mn-ea"/>
            </a:endParaRPr>
          </a:p>
          <a:p>
            <a:pPr lvl="1" eaLnBrk="1" fontAlgn="auto" hangingPunct="1">
              <a:lnSpc>
                <a:spcPct val="90000"/>
              </a:lnSpc>
              <a:spcAft>
                <a:spcPts val="0"/>
              </a:spcAft>
              <a:buFont typeface="Wingdings 2"/>
              <a:buChar char=""/>
              <a:defRPr/>
            </a:pPr>
            <a:r>
              <a:rPr lang="en-US" dirty="0">
                <a:solidFill>
                  <a:schemeClr val="bg1"/>
                </a:solidFill>
                <a:effectLst>
                  <a:outerShdw blurRad="38100" dist="38100" dir="2700000" algn="tl">
                    <a:schemeClr val="tx1"/>
                  </a:outerShdw>
                </a:effectLst>
                <a:ea typeface="+mn-ea"/>
              </a:rPr>
              <a:t>Even slight amounts of moisture (4% by weight) can inhibit motion</a:t>
            </a:r>
          </a:p>
          <a:p>
            <a:pPr lvl="1" eaLnBrk="1" fontAlgn="auto" hangingPunct="1">
              <a:lnSpc>
                <a:spcPct val="90000"/>
              </a:lnSpc>
              <a:spcAft>
                <a:spcPts val="0"/>
              </a:spcAft>
              <a:buFont typeface="Wingdings 2"/>
              <a:buChar char=""/>
              <a:defRPr/>
            </a:pPr>
            <a:endParaRPr lang="en-US" dirty="0">
              <a:solidFill>
                <a:schemeClr val="bg1"/>
              </a:solidFill>
              <a:effectLst>
                <a:outerShdw blurRad="38100" dist="38100" dir="2700000" algn="tl">
                  <a:schemeClr val="tx1"/>
                </a:outerShdw>
              </a:effectLst>
              <a:ea typeface="+mn-ea"/>
            </a:endParaRPr>
          </a:p>
          <a:p>
            <a:pPr lvl="1" eaLnBrk="1" fontAlgn="auto" hangingPunct="1">
              <a:lnSpc>
                <a:spcPct val="90000"/>
              </a:lnSpc>
              <a:spcAft>
                <a:spcPts val="0"/>
              </a:spcAft>
              <a:buFont typeface="Wingdings 2"/>
              <a:buChar char=""/>
              <a:defRPr/>
            </a:pPr>
            <a:r>
              <a:rPr lang="en-US" dirty="0">
                <a:solidFill>
                  <a:schemeClr val="bg1"/>
                </a:solidFill>
                <a:effectLst>
                  <a:outerShdw blurRad="38100" dist="38100" dir="2700000" algn="tl">
                    <a:schemeClr val="tx1"/>
                  </a:outerShdw>
                </a:effectLst>
                <a:ea typeface="+mn-ea"/>
              </a:rPr>
              <a:t>Increase of velocity of 7.5 cm sec</a:t>
            </a:r>
            <a:r>
              <a:rPr lang="en-US" baseline="30000" dirty="0">
                <a:solidFill>
                  <a:schemeClr val="bg1"/>
                </a:solidFill>
                <a:effectLst>
                  <a:outerShdw blurRad="38100" dist="38100" dir="2700000" algn="tl">
                    <a:schemeClr val="tx1"/>
                  </a:outerShdw>
                </a:effectLst>
                <a:ea typeface="+mn-ea"/>
              </a:rPr>
              <a:t>-1</a:t>
            </a:r>
            <a:r>
              <a:rPr lang="en-US" dirty="0">
                <a:solidFill>
                  <a:schemeClr val="bg1"/>
                </a:solidFill>
                <a:effectLst>
                  <a:outerShdw blurRad="38100" dist="38100" dir="2700000" algn="tl">
                    <a:schemeClr val="tx1"/>
                  </a:outerShdw>
                </a:effectLst>
                <a:ea typeface="+mn-ea"/>
              </a:rPr>
              <a:t> for every 1% increase in moisture (</a:t>
            </a:r>
            <a:r>
              <a:rPr lang="en-US" dirty="0" err="1">
                <a:solidFill>
                  <a:schemeClr val="bg1"/>
                </a:solidFill>
                <a:effectLst>
                  <a:outerShdw blurRad="38100" dist="38100" dir="2700000" algn="tl">
                    <a:schemeClr val="tx1"/>
                  </a:outerShdw>
                </a:effectLst>
                <a:ea typeface="+mn-ea"/>
              </a:rPr>
              <a:t>Hotta</a:t>
            </a:r>
            <a:r>
              <a:rPr lang="en-US" dirty="0">
                <a:solidFill>
                  <a:schemeClr val="bg1"/>
                </a:solidFill>
                <a:effectLst>
                  <a:outerShdw blurRad="38100" dist="38100" dir="2700000" algn="tl">
                    <a:schemeClr val="tx1"/>
                  </a:outerShdw>
                </a:effectLst>
                <a:ea typeface="+mn-ea"/>
              </a:rPr>
              <a:t>, 1984)</a:t>
            </a:r>
          </a:p>
          <a:p>
            <a:pPr lvl="1" eaLnBrk="1" fontAlgn="auto" hangingPunct="1">
              <a:lnSpc>
                <a:spcPct val="90000"/>
              </a:lnSpc>
              <a:spcAft>
                <a:spcPts val="0"/>
              </a:spcAft>
              <a:buFont typeface="Wingdings 2"/>
              <a:buChar char=""/>
              <a:defRPr/>
            </a:pPr>
            <a:endParaRPr lang="en-US" dirty="0">
              <a:solidFill>
                <a:schemeClr val="bg1"/>
              </a:solidFill>
              <a:effectLst>
                <a:outerShdw blurRad="38100" dist="38100" dir="2700000" algn="tl">
                  <a:schemeClr val="tx1"/>
                </a:outerShdw>
              </a:effectLst>
              <a:ea typeface="+mn-ea"/>
            </a:endParaRPr>
          </a:p>
          <a:p>
            <a:pPr lvl="1" eaLnBrk="1" fontAlgn="auto" hangingPunct="1">
              <a:lnSpc>
                <a:spcPct val="90000"/>
              </a:lnSpc>
              <a:spcAft>
                <a:spcPts val="0"/>
              </a:spcAft>
              <a:buFont typeface="Wingdings 2"/>
              <a:buChar char=""/>
              <a:defRPr/>
            </a:pPr>
            <a:r>
              <a:rPr lang="en-US" dirty="0">
                <a:solidFill>
                  <a:schemeClr val="bg1"/>
                </a:solidFill>
                <a:effectLst>
                  <a:outerShdw blurRad="38100" dist="38100" dir="2700000" algn="tl">
                    <a:schemeClr val="tx1"/>
                  </a:outerShdw>
                </a:effectLst>
                <a:ea typeface="+mn-ea"/>
              </a:rPr>
              <a:t>Not as important once </a:t>
            </a:r>
            <a:r>
              <a:rPr lang="en-US" dirty="0" err="1">
                <a:solidFill>
                  <a:schemeClr val="bg1"/>
                </a:solidFill>
                <a:effectLst>
                  <a:outerShdw blurRad="38100" dist="38100" dir="2700000" algn="tl">
                    <a:schemeClr val="tx1"/>
                  </a:outerShdw>
                </a:effectLst>
                <a:ea typeface="+mn-ea"/>
              </a:rPr>
              <a:t>saltation</a:t>
            </a:r>
            <a:r>
              <a:rPr lang="en-US" dirty="0">
                <a:solidFill>
                  <a:schemeClr val="bg1"/>
                </a:solidFill>
                <a:effectLst>
                  <a:outerShdw blurRad="38100" dist="38100" dir="2700000" algn="tl">
                    <a:schemeClr val="tx1"/>
                  </a:outerShdw>
                </a:effectLst>
                <a:ea typeface="+mn-ea"/>
              </a:rPr>
              <a:t> begins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152400" y="6019800"/>
            <a:ext cx="8991600" cy="446276"/>
          </a:xfrm>
          <a:prstGeom prst="rect">
            <a:avLst/>
          </a:prstGeom>
          <a:noFill/>
          <a:ln w="9525">
            <a:noFill/>
            <a:miter lim="800000"/>
            <a:headEnd/>
            <a:tailEnd/>
          </a:ln>
        </p:spPr>
        <p:txBody>
          <a:bodyPr>
            <a:prstTxWarp prst="textNoShape">
              <a:avLst/>
            </a:prstTxWarp>
            <a:spAutoFit/>
          </a:bodyPr>
          <a:lstStyle/>
          <a:p>
            <a:r>
              <a:rPr lang="en-US" sz="2300" dirty="0">
                <a:solidFill>
                  <a:schemeClr val="bg1"/>
                </a:solidFill>
                <a:effectLst>
                  <a:outerShdw blurRad="50800" dist="38100" dir="2700000" algn="tl" rotWithShape="0">
                    <a:srgbClr val="000000">
                      <a:alpha val="43000"/>
                    </a:srgbClr>
                  </a:outerShdw>
                </a:effectLst>
              </a:rPr>
              <a:t>Moisture promotes vegetation cover which directly effects wind velocity</a:t>
            </a:r>
          </a:p>
        </p:txBody>
      </p:sp>
      <p:pic>
        <p:nvPicPr>
          <p:cNvPr id="40963" name="Picture 4" descr="Vegetation cover vs Sand discharge"/>
          <p:cNvPicPr>
            <a:picLocks noChangeAspect="1" noChangeArrowheads="1"/>
          </p:cNvPicPr>
          <p:nvPr/>
        </p:nvPicPr>
        <p:blipFill>
          <a:blip r:embed="rId2" cstate="email">
            <a:lum bright="-36000" contrast="54000"/>
            <a:extLst>
              <a:ext uri="{28A0092B-C50C-407E-A947-70E740481C1C}">
                <a14:useLocalDpi xmlns:a14="http://schemas.microsoft.com/office/drawing/2010/main"/>
              </a:ext>
            </a:extLst>
          </a:blip>
          <a:srcRect/>
          <a:stretch>
            <a:fillRect/>
          </a:stretch>
        </p:blipFill>
        <p:spPr bwMode="auto">
          <a:xfrm>
            <a:off x="0" y="2209800"/>
            <a:ext cx="5105400" cy="3776663"/>
          </a:xfrm>
          <a:prstGeom prst="rect">
            <a:avLst/>
          </a:prstGeom>
          <a:noFill/>
          <a:ln w="9525">
            <a:noFill/>
            <a:miter lim="800000"/>
            <a:headEnd/>
            <a:tailEnd/>
          </a:ln>
        </p:spPr>
      </p:pic>
      <p:sp>
        <p:nvSpPr>
          <p:cNvPr id="5" name="Title 4"/>
          <p:cNvSpPr>
            <a:spLocks noGrp="1"/>
          </p:cNvSpPr>
          <p:nvPr>
            <p:ph type="title"/>
          </p:nvPr>
        </p:nvSpPr>
        <p:spPr>
          <a:xfrm>
            <a:off x="0" y="381000"/>
            <a:ext cx="3505200" cy="1298448"/>
          </a:xfrm>
        </p:spPr>
        <p:txBody>
          <a:bodyPr>
            <a:normAutofit fontScale="90000"/>
          </a:bodyPr>
          <a:lstStyle/>
          <a:p>
            <a:pPr algn="ctr" eaLnBrk="1" fontAlgn="auto" hangingPunct="1">
              <a:spcAft>
                <a:spcPts val="0"/>
              </a:spcAft>
              <a:defRPr/>
            </a:pPr>
            <a:r>
              <a:rPr lang="en-US" b="1" dirty="0">
                <a:solidFill>
                  <a:srgbClr val="FFFF00"/>
                </a:solidFill>
                <a:effectLst>
                  <a:outerShdw blurRad="50800" dist="38100" dir="2700000" algn="tl" rotWithShape="0">
                    <a:srgbClr val="000000">
                      <a:alpha val="43000"/>
                    </a:srgbClr>
                  </a:outerShdw>
                </a:effectLst>
                <a:latin typeface="Arial"/>
                <a:ea typeface="+mj-ea"/>
                <a:cs typeface="Arial"/>
              </a:rPr>
              <a:t>Vegetation Cover </a:t>
            </a:r>
            <a:endParaRPr lang="en-US" dirty="0">
              <a:solidFill>
                <a:srgbClr val="FFFF00"/>
              </a:solidFill>
              <a:effectLst>
                <a:outerShdw blurRad="50800" dist="38100" dir="2700000" algn="tl" rotWithShape="0">
                  <a:srgbClr val="000000">
                    <a:alpha val="43000"/>
                  </a:srgbClr>
                </a:outerShdw>
              </a:effectLst>
              <a:ea typeface="+mj-ea"/>
              <a:cs typeface="+mj-cs"/>
            </a:endParaRPr>
          </a:p>
        </p:txBody>
      </p:sp>
      <p:pic>
        <p:nvPicPr>
          <p:cNvPr id="40965" name="Picture 2" descr="Impact of vegetation on Zo"/>
          <p:cNvPicPr>
            <a:picLocks noGrp="1" noChangeAspect="1" noChangeArrowheads="1"/>
          </p:cNvPicPr>
          <p:nvPr>
            <p:ph idx="4294967295"/>
          </p:nvPr>
        </p:nvPicPr>
        <p:blipFill>
          <a:blip r:embed="rId3" cstate="email">
            <a:lum bright="-24000" contrast="54000"/>
            <a:extLst>
              <a:ext uri="{28A0092B-C50C-407E-A947-70E740481C1C}">
                <a14:useLocalDpi xmlns:a14="http://schemas.microsoft.com/office/drawing/2010/main"/>
              </a:ext>
            </a:extLst>
          </a:blip>
          <a:srcRect/>
          <a:stretch>
            <a:fillRect/>
          </a:stretch>
        </p:blipFill>
        <p:spPr>
          <a:xfrm>
            <a:off x="3581400" y="0"/>
            <a:ext cx="5562600" cy="4357688"/>
          </a:xfr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0"/>
            <a:ext cx="9144000" cy="1143000"/>
          </a:xfrm>
        </p:spPr>
        <p:txBody>
          <a:bodyPr/>
          <a:lstStyle/>
          <a:p>
            <a:pPr eaLnBrk="1" fontAlgn="auto" hangingPunct="1">
              <a:spcAft>
                <a:spcPts val="0"/>
              </a:spcAft>
              <a:defRPr/>
            </a:pPr>
            <a:r>
              <a:rPr lang="en-US" b="1" dirty="0">
                <a:solidFill>
                  <a:srgbClr val="FFFF00"/>
                </a:solidFill>
                <a:effectLst>
                  <a:outerShdw blurRad="38100" dist="38100" dir="2700000" algn="tl">
                    <a:srgbClr val="000000">
                      <a:alpha val="43137"/>
                    </a:srgbClr>
                  </a:outerShdw>
                </a:effectLst>
                <a:latin typeface="Arial"/>
                <a:ea typeface="+mj-ea"/>
                <a:cs typeface="Arial"/>
              </a:rPr>
              <a:t>Controls on Aeolian Processes</a:t>
            </a:r>
          </a:p>
        </p:txBody>
      </p:sp>
      <p:sp>
        <p:nvSpPr>
          <p:cNvPr id="19459" name="Rectangle 3"/>
          <p:cNvSpPr>
            <a:spLocks noGrp="1" noChangeArrowheads="1"/>
          </p:cNvSpPr>
          <p:nvPr>
            <p:ph idx="1"/>
          </p:nvPr>
        </p:nvSpPr>
        <p:spPr>
          <a:xfrm>
            <a:off x="609600" y="1143000"/>
            <a:ext cx="7772400" cy="5715000"/>
          </a:xfrm>
        </p:spPr>
        <p:txBody>
          <a:bodyPr>
            <a:normAutofit/>
          </a:bodyPr>
          <a:lstStyle/>
          <a:p>
            <a:pPr eaLnBrk="1" fontAlgn="auto" hangingPunct="1">
              <a:lnSpc>
                <a:spcPct val="80000"/>
              </a:lnSpc>
              <a:spcAft>
                <a:spcPts val="0"/>
              </a:spcAft>
              <a:buFont typeface="Wingdings 2"/>
              <a:buChar char=""/>
              <a:defRPr/>
            </a:pPr>
            <a:r>
              <a:rPr lang="en-US" dirty="0">
                <a:solidFill>
                  <a:schemeClr val="bg1"/>
                </a:solidFill>
                <a:effectLst>
                  <a:outerShdw blurRad="38100" dist="38100" dir="2700000" algn="tl">
                    <a:schemeClr val="tx1"/>
                  </a:outerShdw>
                </a:effectLst>
                <a:ea typeface="+mn-ea"/>
                <a:cs typeface="+mn-cs"/>
              </a:rPr>
              <a:t>Surface Roughness</a:t>
            </a:r>
          </a:p>
          <a:p>
            <a:pPr lvl="1" eaLnBrk="1" fontAlgn="auto" hangingPunct="1">
              <a:lnSpc>
                <a:spcPct val="80000"/>
              </a:lnSpc>
              <a:spcAft>
                <a:spcPts val="0"/>
              </a:spcAft>
              <a:buFont typeface="Wingdings 2"/>
              <a:buChar char=""/>
              <a:defRPr/>
            </a:pPr>
            <a:r>
              <a:rPr lang="en-US" dirty="0">
                <a:solidFill>
                  <a:schemeClr val="bg1"/>
                </a:solidFill>
                <a:effectLst>
                  <a:outerShdw blurRad="38100" dist="38100" dir="2700000" algn="tl">
                    <a:schemeClr val="tx1"/>
                  </a:outerShdw>
                </a:effectLst>
                <a:ea typeface="+mn-ea"/>
              </a:rPr>
              <a:t>Coarse material protects intervening fine grains</a:t>
            </a:r>
          </a:p>
          <a:p>
            <a:pPr lvl="1" eaLnBrk="1" fontAlgn="auto" hangingPunct="1">
              <a:lnSpc>
                <a:spcPct val="80000"/>
              </a:lnSpc>
              <a:spcAft>
                <a:spcPts val="0"/>
              </a:spcAft>
              <a:buFont typeface="Wingdings 2"/>
              <a:buChar char=""/>
              <a:defRPr/>
            </a:pPr>
            <a:r>
              <a:rPr lang="en-US" dirty="0">
                <a:solidFill>
                  <a:schemeClr val="bg1"/>
                </a:solidFill>
                <a:effectLst>
                  <a:outerShdw blurRad="38100" dist="38100" dir="2700000" algn="tl">
                    <a:schemeClr val="tx1"/>
                  </a:outerShdw>
                </a:effectLst>
                <a:ea typeface="+mn-ea"/>
              </a:rPr>
              <a:t>Formation of pavements</a:t>
            </a:r>
          </a:p>
          <a:p>
            <a:pPr lvl="1" eaLnBrk="1" fontAlgn="auto" hangingPunct="1">
              <a:lnSpc>
                <a:spcPct val="80000"/>
              </a:lnSpc>
              <a:spcAft>
                <a:spcPts val="0"/>
              </a:spcAft>
              <a:buFont typeface="Wingdings 2"/>
              <a:buChar char=""/>
              <a:defRPr/>
            </a:pPr>
            <a:endParaRPr lang="en-US" sz="2400" dirty="0">
              <a:solidFill>
                <a:schemeClr val="bg1"/>
              </a:solidFill>
              <a:effectLst>
                <a:outerShdw blurRad="38100" dist="38100" dir="2700000" algn="tl">
                  <a:schemeClr val="tx1"/>
                </a:outerShdw>
              </a:effectLst>
              <a:ea typeface="+mn-ea"/>
            </a:endParaRPr>
          </a:p>
          <a:p>
            <a:pPr eaLnBrk="1" fontAlgn="auto" hangingPunct="1">
              <a:lnSpc>
                <a:spcPct val="80000"/>
              </a:lnSpc>
              <a:spcAft>
                <a:spcPts val="0"/>
              </a:spcAft>
              <a:buFont typeface="Wingdings 2"/>
              <a:buChar char=""/>
              <a:defRPr/>
            </a:pPr>
            <a:r>
              <a:rPr lang="en-US" dirty="0">
                <a:solidFill>
                  <a:schemeClr val="bg1"/>
                </a:solidFill>
                <a:effectLst>
                  <a:outerShdw blurRad="38100" dist="38100" dir="2700000" algn="tl">
                    <a:schemeClr val="tx1"/>
                  </a:outerShdw>
                </a:effectLst>
                <a:ea typeface="+mn-ea"/>
                <a:cs typeface="+mn-cs"/>
              </a:rPr>
              <a:t>Salts</a:t>
            </a:r>
          </a:p>
          <a:p>
            <a:pPr lvl="1" eaLnBrk="1" fontAlgn="auto" hangingPunct="1">
              <a:lnSpc>
                <a:spcPct val="80000"/>
              </a:lnSpc>
              <a:spcAft>
                <a:spcPts val="0"/>
              </a:spcAft>
              <a:buFont typeface="Wingdings 2"/>
              <a:buChar char=""/>
              <a:defRPr/>
            </a:pPr>
            <a:r>
              <a:rPr lang="en-US" sz="2400" dirty="0">
                <a:solidFill>
                  <a:schemeClr val="bg1"/>
                </a:solidFill>
                <a:effectLst>
                  <a:outerShdw blurRad="38100" dist="38100" dir="2700000" algn="tl">
                    <a:schemeClr val="tx1"/>
                  </a:outerShdw>
                </a:effectLst>
                <a:ea typeface="+mn-ea"/>
              </a:rPr>
              <a:t>Aggregate soil/sediment particles</a:t>
            </a:r>
          </a:p>
          <a:p>
            <a:pPr lvl="1" eaLnBrk="1" fontAlgn="auto" hangingPunct="1">
              <a:lnSpc>
                <a:spcPct val="80000"/>
              </a:lnSpc>
              <a:spcAft>
                <a:spcPts val="0"/>
              </a:spcAft>
              <a:buFont typeface="Wingdings 2"/>
              <a:buChar char=""/>
              <a:defRPr/>
            </a:pPr>
            <a:endParaRPr lang="en-US" sz="2400" dirty="0">
              <a:solidFill>
                <a:schemeClr val="bg1"/>
              </a:solidFill>
              <a:effectLst>
                <a:outerShdw blurRad="38100" dist="38100" dir="2700000" algn="tl">
                  <a:schemeClr val="tx1"/>
                </a:outerShdw>
              </a:effectLst>
              <a:ea typeface="+mn-ea"/>
            </a:endParaRPr>
          </a:p>
          <a:p>
            <a:pPr eaLnBrk="1" fontAlgn="auto" hangingPunct="1">
              <a:lnSpc>
                <a:spcPct val="80000"/>
              </a:lnSpc>
              <a:spcAft>
                <a:spcPts val="0"/>
              </a:spcAft>
              <a:buFont typeface="Wingdings 2"/>
              <a:buChar char=""/>
              <a:defRPr/>
            </a:pPr>
            <a:r>
              <a:rPr lang="en-US" dirty="0">
                <a:solidFill>
                  <a:schemeClr val="bg1"/>
                </a:solidFill>
                <a:effectLst>
                  <a:outerShdw blurRad="38100" dist="38100" dir="2700000" algn="tl">
                    <a:schemeClr val="tx1"/>
                  </a:outerShdw>
                </a:effectLst>
                <a:ea typeface="+mn-ea"/>
                <a:cs typeface="+mn-cs"/>
              </a:rPr>
              <a:t>Crusts</a:t>
            </a:r>
          </a:p>
          <a:p>
            <a:pPr lvl="1" eaLnBrk="1" fontAlgn="auto" hangingPunct="1">
              <a:lnSpc>
                <a:spcPct val="80000"/>
              </a:lnSpc>
              <a:spcAft>
                <a:spcPts val="0"/>
              </a:spcAft>
              <a:buFont typeface="Wingdings 2"/>
              <a:buChar char=""/>
              <a:defRPr/>
            </a:pPr>
            <a:r>
              <a:rPr lang="en-US" sz="2400" dirty="0">
                <a:solidFill>
                  <a:schemeClr val="bg1"/>
                </a:solidFill>
                <a:effectLst>
                  <a:outerShdw blurRad="38100" dist="38100" dir="2700000" algn="tl">
                    <a:schemeClr val="tx1"/>
                  </a:outerShdw>
                </a:effectLst>
                <a:ea typeface="+mn-ea"/>
              </a:rPr>
              <a:t>Only have to 3 mm thick to preclude almost all erosion</a:t>
            </a:r>
          </a:p>
          <a:p>
            <a:pPr lvl="1" eaLnBrk="1" fontAlgn="auto" hangingPunct="1">
              <a:lnSpc>
                <a:spcPct val="80000"/>
              </a:lnSpc>
              <a:spcAft>
                <a:spcPts val="0"/>
              </a:spcAft>
              <a:buFont typeface="Wingdings 2"/>
              <a:buChar char=""/>
              <a:defRPr/>
            </a:pPr>
            <a:r>
              <a:rPr lang="en-US" sz="2400" dirty="0">
                <a:solidFill>
                  <a:schemeClr val="bg1"/>
                </a:solidFill>
                <a:effectLst>
                  <a:outerShdw blurRad="38100" dist="38100" dir="2700000" algn="tl">
                    <a:schemeClr val="tx1"/>
                  </a:outerShdw>
                </a:effectLst>
                <a:ea typeface="+mn-ea"/>
              </a:rPr>
              <a:t>Can be broken up by bombardment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i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9725" y="420688"/>
            <a:ext cx="8475663" cy="6429375"/>
          </a:xfrm>
          <a:prstGeom prst="rect">
            <a:avLst/>
          </a:prstGeom>
          <a:noFill/>
          <a:ln w="9525">
            <a:noFill/>
            <a:miter lim="800000"/>
            <a:headEnd/>
            <a:tailEnd/>
          </a:ln>
        </p:spPr>
      </p:pic>
      <p:sp>
        <p:nvSpPr>
          <p:cNvPr id="5" name="Title 1"/>
          <p:cNvSpPr>
            <a:spLocks noGrp="1"/>
          </p:cNvSpPr>
          <p:nvPr>
            <p:ph type="title"/>
          </p:nvPr>
        </p:nvSpPr>
        <p:spPr>
          <a:xfrm>
            <a:off x="457200" y="0"/>
            <a:ext cx="8229600" cy="420688"/>
          </a:xfrm>
        </p:spPr>
        <p:txBody>
          <a:bodyPr rtlCol="0">
            <a:noAutofit/>
          </a:bodyPr>
          <a:lstStyle/>
          <a:p>
            <a:pPr fontAlgn="auto">
              <a:spcAft>
                <a:spcPts val="0"/>
              </a:spcAft>
              <a:defRPr/>
            </a:pPr>
            <a:r>
              <a:rPr lang="en-US" sz="3200" dirty="0">
                <a:effectLst>
                  <a:outerShdw blurRad="50800" dist="38100" dir="2700000" algn="tl" rotWithShape="0">
                    <a:srgbClr val="000000">
                      <a:alpha val="43000"/>
                    </a:srgbClr>
                  </a:outerShdw>
                </a:effectLst>
                <a:ea typeface="+mj-ea"/>
                <a:cs typeface="+mj-cs"/>
              </a:rPr>
              <a:t>Climate of Iran</a:t>
            </a:r>
          </a:p>
        </p:txBody>
      </p:sp>
      <p:sp>
        <p:nvSpPr>
          <p:cNvPr id="6" name="TextBox 5"/>
          <p:cNvSpPr txBox="1"/>
          <p:nvPr/>
        </p:nvSpPr>
        <p:spPr>
          <a:xfrm>
            <a:off x="4105275" y="554038"/>
            <a:ext cx="4581525" cy="584200"/>
          </a:xfrm>
          <a:prstGeom prst="rect">
            <a:avLst/>
          </a:prstGeom>
          <a:noFill/>
        </p:spPr>
        <p:txBody>
          <a:bodyPr>
            <a:spAutoFit/>
          </a:bodyPr>
          <a:lstStyle/>
          <a:p>
            <a:pPr fontAlgn="auto">
              <a:spcBef>
                <a:spcPts val="0"/>
              </a:spcBef>
              <a:spcAft>
                <a:spcPts val="0"/>
              </a:spcAft>
              <a:defRPr/>
            </a:pPr>
            <a:r>
              <a:rPr lang="en-US" sz="3200" dirty="0">
                <a:solidFill>
                  <a:srgbClr val="FF0000"/>
                </a:solidFill>
                <a:effectLst>
                  <a:outerShdw blurRad="50800" dist="38100" dir="2700000" algn="tl" rotWithShape="0">
                    <a:srgbClr val="000000">
                      <a:alpha val="43000"/>
                    </a:srgbClr>
                  </a:outerShdw>
                </a:effectLst>
                <a:latin typeface="+mn-lt"/>
                <a:ea typeface="+mn-ea"/>
                <a:cs typeface="+mn-cs"/>
              </a:rPr>
              <a:t>Rainfall in millimeters</a:t>
            </a:r>
          </a:p>
        </p:txBody>
      </p:sp>
      <p:pic>
        <p:nvPicPr>
          <p:cNvPr id="7" name="Picture 3" descr="Iran_biotopes.jpg"/>
          <p:cNvPicPr>
            <a:picLocks noChangeAspect="1"/>
          </p:cNvPicPr>
          <p:nvPr/>
        </p:nvPicPr>
        <p:blipFill>
          <a:blip r:embed="rId3" cstate="email">
            <a:alphaModFix/>
            <a:extLst>
              <a:ext uri="{28A0092B-C50C-407E-A947-70E740481C1C}">
                <a14:useLocalDpi xmlns:a14="http://schemas.microsoft.com/office/drawing/2010/main"/>
              </a:ext>
            </a:extLst>
          </a:blip>
          <a:srcRect/>
          <a:stretch>
            <a:fillRect/>
          </a:stretch>
        </p:blipFill>
        <p:spPr bwMode="auto">
          <a:xfrm>
            <a:off x="817563" y="44450"/>
            <a:ext cx="7542212" cy="6835775"/>
          </a:xfrm>
          <a:prstGeom prst="rect">
            <a:avLst/>
          </a:prstGeom>
          <a:noFill/>
          <a:ln w="9525">
            <a:noFill/>
            <a:miter lim="800000"/>
            <a:headEnd/>
            <a:tailEnd/>
          </a:ln>
        </p:spPr>
      </p:pic>
      <p:sp>
        <p:nvSpPr>
          <p:cNvPr id="8" name="Title 1"/>
          <p:cNvSpPr txBox="1">
            <a:spLocks/>
          </p:cNvSpPr>
          <p:nvPr/>
        </p:nvSpPr>
        <p:spPr>
          <a:xfrm>
            <a:off x="5580063" y="44450"/>
            <a:ext cx="2271712" cy="1208088"/>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outerShdw blurRad="50800" dist="38100" dir="2700000" algn="tl" rotWithShape="0">
                    <a:srgbClr val="000000">
                      <a:alpha val="43000"/>
                    </a:srgbClr>
                  </a:outerShdw>
                </a:effectLst>
                <a:uLnTx/>
                <a:uFillTx/>
                <a:latin typeface="+mj-lt"/>
                <a:ea typeface="+mj-ea"/>
                <a:cs typeface="+mj-cs"/>
              </a:rPr>
              <a:t>Biotypes of Iran</a:t>
            </a:r>
            <a:endParaRPr kumimoji="0" lang="en-US" sz="3200" b="0" i="0" u="none" strike="noStrike" kern="1200" cap="none" spc="0" normalizeH="0" baseline="0" noProof="0" dirty="0">
              <a:ln>
                <a:noFill/>
              </a:ln>
              <a:solidFill>
                <a:schemeClr val="tx1"/>
              </a:solidFill>
              <a:effectLst>
                <a:outerShdw blurRad="50800" dist="38100" dir="2700000" algn="tl" rotWithShape="0">
                  <a:srgbClr val="000000">
                    <a:alpha val="43000"/>
                  </a:srgbClr>
                </a:outerShdw>
              </a:effectLst>
              <a:uLnTx/>
              <a:uFillTx/>
              <a:latin typeface="+mj-lt"/>
              <a:ea typeface="+mj-ea"/>
              <a:cs typeface="+mj-cs"/>
            </a:endParaRPr>
          </a:p>
        </p:txBody>
      </p:sp>
      <p:sp>
        <p:nvSpPr>
          <p:cNvPr id="9" name="TextBox 8"/>
          <p:cNvSpPr txBox="1"/>
          <p:nvPr/>
        </p:nvSpPr>
        <p:spPr>
          <a:xfrm>
            <a:off x="4144963" y="2536825"/>
            <a:ext cx="1277937" cy="523875"/>
          </a:xfrm>
          <a:prstGeom prst="rect">
            <a:avLst/>
          </a:prstGeom>
          <a:noFill/>
        </p:spPr>
        <p:txBody>
          <a:bodyPr wrap="none">
            <a:spAutoFit/>
          </a:bodyPr>
          <a:lstStyle/>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Central Persian </a:t>
            </a:r>
          </a:p>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Desert Basin</a:t>
            </a:r>
          </a:p>
        </p:txBody>
      </p:sp>
      <p:sp>
        <p:nvSpPr>
          <p:cNvPr id="10" name="TextBox 9"/>
          <p:cNvSpPr txBox="1"/>
          <p:nvPr/>
        </p:nvSpPr>
        <p:spPr>
          <a:xfrm>
            <a:off x="2206625" y="2798763"/>
            <a:ext cx="698500" cy="523875"/>
          </a:xfrm>
          <a:prstGeom prst="rect">
            <a:avLst/>
          </a:prstGeom>
          <a:noFill/>
        </p:spPr>
        <p:txBody>
          <a:bodyPr wrap="none">
            <a:spAutoFit/>
          </a:bodyPr>
          <a:lstStyle/>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Forest</a:t>
            </a:r>
          </a:p>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Steppe</a:t>
            </a:r>
          </a:p>
        </p:txBody>
      </p:sp>
      <p:sp>
        <p:nvSpPr>
          <p:cNvPr id="11" name="TextBox 10"/>
          <p:cNvSpPr txBox="1"/>
          <p:nvPr/>
        </p:nvSpPr>
        <p:spPr>
          <a:xfrm>
            <a:off x="1279525" y="962025"/>
            <a:ext cx="1376363" cy="739775"/>
          </a:xfrm>
          <a:prstGeom prst="rect">
            <a:avLst/>
          </a:prstGeom>
          <a:noFill/>
        </p:spPr>
        <p:txBody>
          <a:bodyPr wrap="none">
            <a:spAutoFit/>
          </a:bodyPr>
          <a:lstStyle/>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Eastern</a:t>
            </a:r>
          </a:p>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Anatolian Forest</a:t>
            </a:r>
          </a:p>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Steppe</a:t>
            </a:r>
          </a:p>
        </p:txBody>
      </p:sp>
      <p:sp>
        <p:nvSpPr>
          <p:cNvPr id="12" name="TextBox 11"/>
          <p:cNvSpPr txBox="1"/>
          <p:nvPr/>
        </p:nvSpPr>
        <p:spPr>
          <a:xfrm>
            <a:off x="3032125" y="1817688"/>
            <a:ext cx="2609850" cy="307975"/>
          </a:xfrm>
          <a:prstGeom prst="rect">
            <a:avLst/>
          </a:prstGeom>
          <a:noFill/>
        </p:spPr>
        <p:txBody>
          <a:bodyPr>
            <a:spAutoFit/>
          </a:bodyPr>
          <a:lstStyle/>
          <a:p>
            <a:pPr algn="ctr" fontAlgn="auto">
              <a:spcBef>
                <a:spcPts val="0"/>
              </a:spcBef>
              <a:spcAft>
                <a:spcPts val="0"/>
              </a:spcAft>
              <a:defRPr/>
            </a:pPr>
            <a:r>
              <a:rPr lang="en-US" sz="1400" dirty="0" err="1">
                <a:solidFill>
                  <a:srgbClr val="FF0000"/>
                </a:solidFill>
                <a:effectLst>
                  <a:outerShdw blurRad="50800" dist="38100" dir="2700000" algn="tl" rotWithShape="0">
                    <a:srgbClr val="000000">
                      <a:alpha val="43000"/>
                    </a:srgbClr>
                  </a:outerShdw>
                </a:effectLst>
              </a:rPr>
              <a:t>A</a:t>
            </a:r>
            <a:r>
              <a:rPr lang="en-US" sz="1400" dirty="0" err="1">
                <a:solidFill>
                  <a:srgbClr val="FF0000"/>
                </a:solidFill>
                <a:effectLst>
                  <a:outerShdw blurRad="50800" dist="38100" dir="2700000" algn="tl" rotWithShape="0">
                    <a:srgbClr val="000000">
                      <a:alpha val="43000"/>
                    </a:srgbClr>
                  </a:outerShdw>
                </a:effectLst>
                <a:latin typeface="+mn-lt"/>
                <a:ea typeface="+mn-ea"/>
                <a:cs typeface="+mn-cs"/>
              </a:rPr>
              <a:t>lborz</a:t>
            </a:r>
            <a:r>
              <a:rPr lang="en-US" sz="1400" dirty="0">
                <a:solidFill>
                  <a:srgbClr val="FF0000"/>
                </a:solidFill>
                <a:effectLst>
                  <a:outerShdw blurRad="50800" dist="38100" dir="2700000" algn="tl" rotWithShape="0">
                    <a:srgbClr val="000000">
                      <a:alpha val="43000"/>
                    </a:srgbClr>
                  </a:outerShdw>
                </a:effectLst>
                <a:latin typeface="+mn-lt"/>
                <a:ea typeface="+mn-ea"/>
                <a:cs typeface="+mn-cs"/>
              </a:rPr>
              <a:t> Forest Steppe</a:t>
            </a:r>
          </a:p>
        </p:txBody>
      </p:sp>
      <p:sp>
        <p:nvSpPr>
          <p:cNvPr id="13" name="TextBox 12"/>
          <p:cNvSpPr txBox="1"/>
          <p:nvPr/>
        </p:nvSpPr>
        <p:spPr>
          <a:xfrm>
            <a:off x="2905125" y="1516063"/>
            <a:ext cx="2609850" cy="307975"/>
          </a:xfrm>
          <a:prstGeom prst="rect">
            <a:avLst/>
          </a:prstGeom>
          <a:noFill/>
        </p:spPr>
        <p:txBody>
          <a:bodyPr>
            <a:spAutoFit/>
          </a:bodyPr>
          <a:lstStyle/>
          <a:p>
            <a:pPr algn="ctr" fontAlgn="auto">
              <a:spcBef>
                <a:spcPts val="0"/>
              </a:spcBef>
              <a:spcAft>
                <a:spcPts val="0"/>
              </a:spcAft>
              <a:defRPr/>
            </a:pPr>
            <a:r>
              <a:rPr lang="en-US" sz="1400" dirty="0" err="1">
                <a:solidFill>
                  <a:srgbClr val="FF0000"/>
                </a:solidFill>
                <a:effectLst>
                  <a:outerShdw blurRad="50800" dist="38100" dir="2700000" algn="tl" rotWithShape="0">
                    <a:srgbClr val="000000">
                      <a:alpha val="43000"/>
                    </a:srgbClr>
                  </a:outerShdw>
                </a:effectLst>
                <a:latin typeface="+mn-lt"/>
                <a:ea typeface="+mn-ea"/>
                <a:cs typeface="+mn-cs"/>
              </a:rPr>
              <a:t>Hyrcanian</a:t>
            </a:r>
            <a:r>
              <a:rPr lang="en-US" sz="1400" dirty="0">
                <a:solidFill>
                  <a:srgbClr val="FF0000"/>
                </a:solidFill>
                <a:effectLst>
                  <a:outerShdw blurRad="50800" dist="38100" dir="2700000" algn="tl" rotWithShape="0">
                    <a:srgbClr val="000000">
                      <a:alpha val="43000"/>
                    </a:srgbClr>
                  </a:outerShdw>
                </a:effectLst>
                <a:latin typeface="+mn-lt"/>
                <a:ea typeface="+mn-ea"/>
                <a:cs typeface="+mn-cs"/>
              </a:rPr>
              <a:t> Caspian Forests</a:t>
            </a:r>
          </a:p>
        </p:txBody>
      </p:sp>
      <p:sp>
        <p:nvSpPr>
          <p:cNvPr id="14" name="TextBox 13"/>
          <p:cNvSpPr txBox="1"/>
          <p:nvPr/>
        </p:nvSpPr>
        <p:spPr>
          <a:xfrm>
            <a:off x="3344863" y="514350"/>
            <a:ext cx="1333500" cy="738188"/>
          </a:xfrm>
          <a:prstGeom prst="rect">
            <a:avLst/>
          </a:prstGeom>
          <a:noFill/>
        </p:spPr>
        <p:txBody>
          <a:bodyPr>
            <a:spAutoFit/>
          </a:bodyPr>
          <a:lstStyle/>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Desert </a:t>
            </a:r>
          </a:p>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Caspian </a:t>
            </a:r>
          </a:p>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Lowlands</a:t>
            </a:r>
          </a:p>
        </p:txBody>
      </p:sp>
      <p:sp>
        <p:nvSpPr>
          <p:cNvPr id="15" name="TextBox 14"/>
          <p:cNvSpPr txBox="1"/>
          <p:nvPr/>
        </p:nvSpPr>
        <p:spPr>
          <a:xfrm>
            <a:off x="2060575" y="22225"/>
            <a:ext cx="952500" cy="523875"/>
          </a:xfrm>
          <a:prstGeom prst="rect">
            <a:avLst/>
          </a:prstGeom>
          <a:noFill/>
        </p:spPr>
        <p:txBody>
          <a:bodyPr wrap="none">
            <a:spAutoFit/>
          </a:bodyPr>
          <a:lstStyle/>
          <a:p>
            <a:pPr algn="ctr" fontAlgn="auto">
              <a:spcBef>
                <a:spcPts val="0"/>
              </a:spcBef>
              <a:spcAft>
                <a:spcPts val="0"/>
              </a:spcAft>
              <a:defRPr/>
            </a:pPr>
            <a:r>
              <a:rPr lang="en-US" sz="1400" dirty="0">
                <a:effectLst>
                  <a:outerShdw blurRad="50800" dist="38100" dir="2700000" algn="tl" rotWithShape="0">
                    <a:srgbClr val="000000">
                      <a:alpha val="43000"/>
                    </a:srgbClr>
                  </a:outerShdw>
                </a:effectLst>
                <a:latin typeface="+mn-lt"/>
                <a:ea typeface="+mn-ea"/>
                <a:cs typeface="+mn-cs"/>
              </a:rPr>
              <a:t>Azerbaijan </a:t>
            </a:r>
          </a:p>
          <a:p>
            <a:pPr algn="ctr" fontAlgn="auto">
              <a:spcBef>
                <a:spcPts val="0"/>
              </a:spcBef>
              <a:spcAft>
                <a:spcPts val="0"/>
              </a:spcAft>
              <a:defRPr/>
            </a:pPr>
            <a:r>
              <a:rPr lang="en-US" sz="1400" dirty="0">
                <a:effectLst>
                  <a:outerShdw blurRad="50800" dist="38100" dir="2700000" algn="tl" rotWithShape="0">
                    <a:srgbClr val="000000">
                      <a:alpha val="43000"/>
                    </a:srgbClr>
                  </a:outerShdw>
                </a:effectLst>
                <a:latin typeface="+mn-lt"/>
                <a:ea typeface="+mn-ea"/>
                <a:cs typeface="+mn-cs"/>
              </a:rPr>
              <a:t>Steppe</a:t>
            </a:r>
          </a:p>
        </p:txBody>
      </p:sp>
      <p:sp>
        <p:nvSpPr>
          <p:cNvPr id="16" name="TextBox 15"/>
          <p:cNvSpPr txBox="1"/>
          <p:nvPr/>
        </p:nvSpPr>
        <p:spPr>
          <a:xfrm>
            <a:off x="5580063" y="1098550"/>
            <a:ext cx="1427162" cy="307975"/>
          </a:xfrm>
          <a:prstGeom prst="rect">
            <a:avLst/>
          </a:prstGeom>
          <a:noFill/>
        </p:spPr>
        <p:txBody>
          <a:bodyPr wrap="none">
            <a:spAutoFit/>
          </a:bodyPr>
          <a:lstStyle/>
          <a:p>
            <a:pPr algn="ctr" fontAlgn="auto">
              <a:spcBef>
                <a:spcPts val="0"/>
              </a:spcBef>
              <a:spcAft>
                <a:spcPts val="0"/>
              </a:spcAft>
              <a:defRPr/>
            </a:pPr>
            <a:r>
              <a:rPr lang="en-US" sz="1400" dirty="0" err="1">
                <a:solidFill>
                  <a:srgbClr val="FF0000"/>
                </a:solidFill>
                <a:effectLst>
                  <a:outerShdw blurRad="50800" dist="38100" dir="2700000" algn="tl" rotWithShape="0">
                    <a:srgbClr val="000000">
                      <a:alpha val="43000"/>
                    </a:srgbClr>
                  </a:outerShdw>
                </a:effectLst>
                <a:latin typeface="+mn-lt"/>
                <a:ea typeface="+mn-ea"/>
                <a:cs typeface="+mn-cs"/>
              </a:rPr>
              <a:t>Kopet</a:t>
            </a:r>
            <a:r>
              <a:rPr lang="en-US" sz="1400" dirty="0">
                <a:solidFill>
                  <a:srgbClr val="FF0000"/>
                </a:solidFill>
                <a:effectLst>
                  <a:outerShdw blurRad="50800" dist="38100" dir="2700000" algn="tl" rotWithShape="0">
                    <a:srgbClr val="000000">
                      <a:alpha val="43000"/>
                    </a:srgbClr>
                  </a:outerShdw>
                </a:effectLst>
                <a:latin typeface="+mn-lt"/>
                <a:ea typeface="+mn-ea"/>
                <a:cs typeface="+mn-cs"/>
              </a:rPr>
              <a:t> Dag Forest</a:t>
            </a:r>
          </a:p>
        </p:txBody>
      </p:sp>
      <p:sp>
        <p:nvSpPr>
          <p:cNvPr id="17" name="TextBox 16"/>
          <p:cNvSpPr txBox="1"/>
          <p:nvPr/>
        </p:nvSpPr>
        <p:spPr>
          <a:xfrm>
            <a:off x="4437063" y="700088"/>
            <a:ext cx="1077912" cy="523875"/>
          </a:xfrm>
          <a:prstGeom prst="rect">
            <a:avLst/>
          </a:prstGeom>
          <a:noFill/>
        </p:spPr>
        <p:txBody>
          <a:bodyPr wrap="none">
            <a:spAutoFit/>
          </a:bodyPr>
          <a:lstStyle/>
          <a:p>
            <a:pPr algn="ctr" fontAlgn="auto">
              <a:spcBef>
                <a:spcPts val="0"/>
              </a:spcBef>
              <a:spcAft>
                <a:spcPts val="0"/>
              </a:spcAft>
              <a:defRPr/>
            </a:pPr>
            <a:r>
              <a:rPr lang="en-US" sz="1400" dirty="0" err="1">
                <a:solidFill>
                  <a:srgbClr val="FF0000"/>
                </a:solidFill>
                <a:effectLst>
                  <a:outerShdw blurRad="50800" dist="38100" dir="2700000" algn="tl" rotWithShape="0">
                    <a:srgbClr val="000000">
                      <a:alpha val="43000"/>
                    </a:srgbClr>
                  </a:outerShdw>
                </a:effectLst>
                <a:latin typeface="+mn-lt"/>
                <a:ea typeface="+mn-ea"/>
                <a:cs typeface="+mn-cs"/>
              </a:rPr>
              <a:t>Kopet</a:t>
            </a:r>
            <a:r>
              <a:rPr lang="en-US" sz="1400" dirty="0">
                <a:solidFill>
                  <a:srgbClr val="FF0000"/>
                </a:solidFill>
                <a:effectLst>
                  <a:outerShdw blurRad="50800" dist="38100" dir="2700000" algn="tl" rotWithShape="0">
                    <a:srgbClr val="000000">
                      <a:alpha val="43000"/>
                    </a:srgbClr>
                  </a:outerShdw>
                </a:effectLst>
                <a:latin typeface="+mn-lt"/>
                <a:ea typeface="+mn-ea"/>
                <a:cs typeface="+mn-cs"/>
              </a:rPr>
              <a:t> </a:t>
            </a:r>
          </a:p>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Semi-Desert</a:t>
            </a:r>
          </a:p>
        </p:txBody>
      </p:sp>
      <p:sp>
        <p:nvSpPr>
          <p:cNvPr id="18" name="TextBox 17"/>
          <p:cNvSpPr txBox="1"/>
          <p:nvPr/>
        </p:nvSpPr>
        <p:spPr>
          <a:xfrm>
            <a:off x="760413" y="1817688"/>
            <a:ext cx="1038225" cy="522287"/>
          </a:xfrm>
          <a:prstGeom prst="rect">
            <a:avLst/>
          </a:prstGeom>
          <a:noFill/>
        </p:spPr>
        <p:txBody>
          <a:bodyPr wrap="none">
            <a:spAutoFit/>
          </a:bodyPr>
          <a:lstStyle/>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Middle East</a:t>
            </a:r>
          </a:p>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Steppe</a:t>
            </a:r>
          </a:p>
        </p:txBody>
      </p:sp>
      <p:sp>
        <p:nvSpPr>
          <p:cNvPr id="19" name="TextBox 18"/>
          <p:cNvSpPr txBox="1"/>
          <p:nvPr/>
        </p:nvSpPr>
        <p:spPr>
          <a:xfrm>
            <a:off x="812800" y="2536825"/>
            <a:ext cx="1290638" cy="523875"/>
          </a:xfrm>
          <a:prstGeom prst="rect">
            <a:avLst/>
          </a:prstGeom>
          <a:noFill/>
        </p:spPr>
        <p:txBody>
          <a:bodyPr wrap="none">
            <a:spAutoFit/>
          </a:bodyPr>
          <a:lstStyle/>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Mesopotamian</a:t>
            </a:r>
          </a:p>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Desert</a:t>
            </a:r>
          </a:p>
        </p:txBody>
      </p:sp>
      <p:sp>
        <p:nvSpPr>
          <p:cNvPr id="20" name="TextBox 19"/>
          <p:cNvSpPr txBox="1"/>
          <p:nvPr/>
        </p:nvSpPr>
        <p:spPr>
          <a:xfrm>
            <a:off x="904875" y="4660900"/>
            <a:ext cx="749300" cy="522288"/>
          </a:xfrm>
          <a:prstGeom prst="rect">
            <a:avLst/>
          </a:prstGeom>
          <a:noFill/>
        </p:spPr>
        <p:txBody>
          <a:bodyPr wrap="none">
            <a:spAutoFit/>
          </a:bodyPr>
          <a:lstStyle/>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Arabian</a:t>
            </a:r>
          </a:p>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Desert</a:t>
            </a:r>
          </a:p>
        </p:txBody>
      </p:sp>
      <p:sp>
        <p:nvSpPr>
          <p:cNvPr id="21" name="TextBox 20"/>
          <p:cNvSpPr txBox="1"/>
          <p:nvPr/>
        </p:nvSpPr>
        <p:spPr>
          <a:xfrm>
            <a:off x="1116013" y="3700463"/>
            <a:ext cx="1687512" cy="523875"/>
          </a:xfrm>
          <a:prstGeom prst="rect">
            <a:avLst/>
          </a:prstGeom>
          <a:noFill/>
        </p:spPr>
        <p:txBody>
          <a:bodyPr>
            <a:spAutoFit/>
          </a:bodyPr>
          <a:lstStyle/>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Tigris-Euphrates</a:t>
            </a:r>
          </a:p>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Alluvial Salt-marshes</a:t>
            </a:r>
          </a:p>
        </p:txBody>
      </p:sp>
      <p:sp>
        <p:nvSpPr>
          <p:cNvPr id="22" name="TextBox 21"/>
          <p:cNvSpPr txBox="1"/>
          <p:nvPr/>
        </p:nvSpPr>
        <p:spPr>
          <a:xfrm>
            <a:off x="1654175" y="4802188"/>
            <a:ext cx="1149350" cy="523875"/>
          </a:xfrm>
          <a:prstGeom prst="rect">
            <a:avLst/>
          </a:prstGeom>
          <a:noFill/>
        </p:spPr>
        <p:txBody>
          <a:bodyPr>
            <a:spAutoFit/>
          </a:bodyPr>
          <a:lstStyle/>
          <a:p>
            <a:pPr algn="ctr" fontAlgn="auto">
              <a:spcBef>
                <a:spcPts val="0"/>
              </a:spcBef>
              <a:spcAft>
                <a:spcPts val="0"/>
              </a:spcAft>
              <a:defRPr/>
            </a:pPr>
            <a:r>
              <a:rPr lang="en-US" sz="1400" dirty="0">
                <a:effectLst>
                  <a:outerShdw blurRad="50800" dist="38100" dir="2700000" algn="tl" rotWithShape="0">
                    <a:srgbClr val="000000">
                      <a:alpha val="43000"/>
                    </a:srgbClr>
                  </a:outerShdw>
                </a:effectLst>
                <a:latin typeface="+mn-lt"/>
                <a:ea typeface="+mn-ea"/>
                <a:cs typeface="+mn-cs"/>
              </a:rPr>
              <a:t>Persian Gulf</a:t>
            </a:r>
          </a:p>
          <a:p>
            <a:pPr algn="ctr" fontAlgn="auto">
              <a:spcBef>
                <a:spcPts val="0"/>
              </a:spcBef>
              <a:spcAft>
                <a:spcPts val="0"/>
              </a:spcAft>
              <a:defRPr/>
            </a:pPr>
            <a:r>
              <a:rPr lang="en-US" sz="1400" dirty="0">
                <a:effectLst>
                  <a:outerShdw blurRad="50800" dist="38100" dir="2700000" algn="tl" rotWithShape="0">
                    <a:srgbClr val="000000">
                      <a:alpha val="43000"/>
                    </a:srgbClr>
                  </a:outerShdw>
                </a:effectLst>
                <a:latin typeface="+mn-lt"/>
                <a:ea typeface="+mn-ea"/>
                <a:cs typeface="+mn-cs"/>
              </a:rPr>
              <a:t>Desert</a:t>
            </a:r>
          </a:p>
        </p:txBody>
      </p:sp>
      <p:sp>
        <p:nvSpPr>
          <p:cNvPr id="23" name="TextBox 22"/>
          <p:cNvSpPr txBox="1"/>
          <p:nvPr/>
        </p:nvSpPr>
        <p:spPr>
          <a:xfrm>
            <a:off x="3594100" y="5326063"/>
            <a:ext cx="1687513" cy="738187"/>
          </a:xfrm>
          <a:prstGeom prst="rect">
            <a:avLst/>
          </a:prstGeom>
          <a:noFill/>
        </p:spPr>
        <p:txBody>
          <a:bodyPr>
            <a:spAutoFit/>
          </a:bodyPr>
          <a:lstStyle/>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South Persian</a:t>
            </a:r>
          </a:p>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Desert and Semi-Desert</a:t>
            </a:r>
          </a:p>
        </p:txBody>
      </p:sp>
      <p:sp>
        <p:nvSpPr>
          <p:cNvPr id="24" name="TextBox 23"/>
          <p:cNvSpPr txBox="1"/>
          <p:nvPr/>
        </p:nvSpPr>
        <p:spPr>
          <a:xfrm>
            <a:off x="6667500" y="4137025"/>
            <a:ext cx="1687513" cy="523875"/>
          </a:xfrm>
          <a:prstGeom prst="rect">
            <a:avLst/>
          </a:prstGeom>
          <a:noFill/>
        </p:spPr>
        <p:txBody>
          <a:bodyPr>
            <a:spAutoFit/>
          </a:bodyPr>
          <a:lstStyle/>
          <a:p>
            <a:pPr algn="ctr" fontAlgn="auto">
              <a:spcBef>
                <a:spcPts val="0"/>
              </a:spcBef>
              <a:spcAft>
                <a:spcPts val="0"/>
              </a:spcAft>
              <a:defRPr/>
            </a:pPr>
            <a:r>
              <a:rPr lang="en-US" sz="1400" dirty="0">
                <a:effectLst>
                  <a:outerShdw blurRad="50800" dist="38100" dir="2700000" algn="tl" rotWithShape="0">
                    <a:srgbClr val="000000">
                      <a:alpha val="43000"/>
                    </a:srgbClr>
                  </a:outerShdw>
                </a:effectLst>
                <a:latin typeface="+mn-lt"/>
                <a:ea typeface="+mn-ea"/>
                <a:cs typeface="+mn-cs"/>
              </a:rPr>
              <a:t>North Pakistan</a:t>
            </a:r>
          </a:p>
          <a:p>
            <a:pPr algn="ctr" fontAlgn="auto">
              <a:spcBef>
                <a:spcPts val="0"/>
              </a:spcBef>
              <a:spcAft>
                <a:spcPts val="0"/>
              </a:spcAft>
              <a:defRPr/>
            </a:pPr>
            <a:r>
              <a:rPr lang="en-US" sz="1400" dirty="0">
                <a:effectLst>
                  <a:outerShdw blurRad="50800" dist="38100" dir="2700000" algn="tl" rotWithShape="0">
                    <a:srgbClr val="000000">
                      <a:alpha val="43000"/>
                    </a:srgbClr>
                  </a:outerShdw>
                </a:effectLst>
                <a:latin typeface="+mn-lt"/>
                <a:ea typeface="+mn-ea"/>
                <a:cs typeface="+mn-cs"/>
              </a:rPr>
              <a:t>Sandy Desert</a:t>
            </a:r>
          </a:p>
        </p:txBody>
      </p:sp>
      <p:sp>
        <p:nvSpPr>
          <p:cNvPr id="25" name="TextBox 24"/>
          <p:cNvSpPr txBox="1"/>
          <p:nvPr/>
        </p:nvSpPr>
        <p:spPr>
          <a:xfrm>
            <a:off x="7118350" y="2878138"/>
            <a:ext cx="1247775" cy="522287"/>
          </a:xfrm>
          <a:prstGeom prst="rect">
            <a:avLst/>
          </a:prstGeom>
          <a:noFill/>
        </p:spPr>
        <p:txBody>
          <a:bodyPr>
            <a:spAutoFit/>
          </a:bodyPr>
          <a:lstStyle/>
          <a:p>
            <a:pPr algn="ctr" fontAlgn="auto">
              <a:spcBef>
                <a:spcPts val="0"/>
              </a:spcBef>
              <a:spcAft>
                <a:spcPts val="0"/>
              </a:spcAft>
              <a:defRPr/>
            </a:pPr>
            <a:r>
              <a:rPr lang="en-US" sz="1400" dirty="0">
                <a:effectLst>
                  <a:outerShdw blurRad="50800" dist="38100" dir="2700000" algn="tl" rotWithShape="0">
                    <a:srgbClr val="000000">
                      <a:alpha val="43000"/>
                    </a:srgbClr>
                  </a:outerShdw>
                </a:effectLst>
                <a:latin typeface="+mn-lt"/>
                <a:ea typeface="+mn-ea"/>
                <a:cs typeface="+mn-cs"/>
              </a:rPr>
              <a:t>Central Afghan</a:t>
            </a:r>
          </a:p>
          <a:p>
            <a:pPr algn="ctr" fontAlgn="auto">
              <a:spcBef>
                <a:spcPts val="0"/>
              </a:spcBef>
              <a:spcAft>
                <a:spcPts val="0"/>
              </a:spcAft>
              <a:defRPr/>
            </a:pPr>
            <a:r>
              <a:rPr lang="en-US" sz="1400" dirty="0">
                <a:effectLst>
                  <a:outerShdw blurRad="50800" dist="38100" dir="2700000" algn="tl" rotWithShape="0">
                    <a:srgbClr val="000000">
                      <a:alpha val="43000"/>
                    </a:srgbClr>
                  </a:outerShdw>
                </a:effectLst>
                <a:latin typeface="+mn-lt"/>
                <a:ea typeface="+mn-ea"/>
                <a:cs typeface="+mn-cs"/>
              </a:rPr>
              <a:t>Woodlands</a:t>
            </a:r>
          </a:p>
        </p:txBody>
      </p:sp>
      <p:sp>
        <p:nvSpPr>
          <p:cNvPr id="26" name="TextBox 25"/>
          <p:cNvSpPr txBox="1"/>
          <p:nvPr/>
        </p:nvSpPr>
        <p:spPr>
          <a:xfrm>
            <a:off x="7324725" y="5884863"/>
            <a:ext cx="1054100" cy="523875"/>
          </a:xfrm>
          <a:prstGeom prst="rect">
            <a:avLst/>
          </a:prstGeom>
          <a:noFill/>
        </p:spPr>
        <p:txBody>
          <a:bodyPr>
            <a:spAutoFit/>
          </a:bodyPr>
          <a:lstStyle/>
          <a:p>
            <a:pPr algn="ctr" fontAlgn="auto">
              <a:spcBef>
                <a:spcPts val="0"/>
              </a:spcBef>
              <a:spcAft>
                <a:spcPts val="0"/>
              </a:spcAft>
              <a:defRPr/>
            </a:pPr>
            <a:r>
              <a:rPr lang="en-US" sz="1400" dirty="0">
                <a:effectLst>
                  <a:outerShdw blurRad="50800" dist="38100" dir="2700000" algn="tl" rotWithShape="0">
                    <a:srgbClr val="000000">
                      <a:alpha val="43000"/>
                    </a:srgbClr>
                  </a:outerShdw>
                </a:effectLst>
                <a:latin typeface="+mn-lt"/>
                <a:ea typeface="+mn-ea"/>
                <a:cs typeface="+mn-cs"/>
              </a:rPr>
              <a:t>Baluchistan</a:t>
            </a:r>
          </a:p>
          <a:p>
            <a:pPr algn="ctr" fontAlgn="auto">
              <a:spcBef>
                <a:spcPts val="0"/>
              </a:spcBef>
              <a:spcAft>
                <a:spcPts val="0"/>
              </a:spcAft>
              <a:defRPr/>
            </a:pPr>
            <a:r>
              <a:rPr lang="en-US" sz="1400" dirty="0">
                <a:effectLst>
                  <a:outerShdw blurRad="50800" dist="38100" dir="2700000" algn="tl" rotWithShape="0">
                    <a:srgbClr val="000000">
                      <a:alpha val="43000"/>
                    </a:srgbClr>
                  </a:outerShdw>
                </a:effectLst>
                <a:latin typeface="+mn-lt"/>
                <a:ea typeface="+mn-ea"/>
                <a:cs typeface="+mn-cs"/>
              </a:rPr>
              <a:t>Woodlands</a:t>
            </a:r>
          </a:p>
        </p:txBody>
      </p:sp>
      <p:sp>
        <p:nvSpPr>
          <p:cNvPr id="27" name="TextBox 26"/>
          <p:cNvSpPr txBox="1"/>
          <p:nvPr/>
        </p:nvSpPr>
        <p:spPr>
          <a:xfrm>
            <a:off x="4256088" y="6248400"/>
            <a:ext cx="2049462" cy="522288"/>
          </a:xfrm>
          <a:prstGeom prst="rect">
            <a:avLst/>
          </a:prstGeom>
          <a:noFill/>
        </p:spPr>
        <p:txBody>
          <a:bodyPr>
            <a:spAutoFit/>
          </a:bodyPr>
          <a:lstStyle/>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Oman Gulf</a:t>
            </a:r>
          </a:p>
          <a:p>
            <a:pPr algn="ctr" fontAlgn="auto">
              <a:spcBef>
                <a:spcPts val="0"/>
              </a:spcBef>
              <a:spcAft>
                <a:spcPts val="0"/>
              </a:spcAft>
              <a:defRPr/>
            </a:pPr>
            <a:r>
              <a:rPr lang="en-US" sz="1400" dirty="0">
                <a:solidFill>
                  <a:srgbClr val="FF0000"/>
                </a:solidFill>
                <a:effectLst>
                  <a:outerShdw blurRad="50800" dist="38100" dir="2700000" algn="tl" rotWithShape="0">
                    <a:srgbClr val="000000">
                      <a:alpha val="43000"/>
                    </a:srgbClr>
                  </a:outerShdw>
                </a:effectLst>
                <a:latin typeface="+mn-lt"/>
                <a:ea typeface="+mn-ea"/>
                <a:cs typeface="+mn-cs"/>
              </a:rPr>
              <a:t>Desert and Semi-Desert</a:t>
            </a:r>
          </a:p>
        </p:txBody>
      </p:sp>
    </p:spTree>
    <p:extLst>
      <p:ext uri="{BB962C8B-B14F-4D97-AF65-F5344CB8AC3E}">
        <p14:creationId xmlns:p14="http://schemas.microsoft.com/office/powerpoint/2010/main" val="220310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sameClick" afterEffect="1">
                                          <p:stCondLst>
                                            <p:cond evt="end" delay="0">
                                              <p:tn val="7"/>
                                            </p:cond>
                                          </p:stCondLst>
                                        </p:cTn>
                                        <p:tgtEl>
                                          <p:spTgt spid="5"/>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0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0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20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20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00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20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20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20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20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2000"/>
                                        <p:tgtEl>
                                          <p:spTgt spid="1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20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20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2000"/>
                                        <p:tgtEl>
                                          <p:spTgt spid="2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2000"/>
                                        <p:tgtEl>
                                          <p:spTgt spid="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2000"/>
                                        <p:tgtEl>
                                          <p:spTgt spid="2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b="1" dirty="0">
                <a:solidFill>
                  <a:srgbClr val="FFFF00"/>
                </a:solidFill>
                <a:effectLst>
                  <a:outerShdw blurRad="50800" dist="38100" dir="2700000" algn="tl" rotWithShape="0">
                    <a:srgbClr val="000000">
                      <a:alpha val="43000"/>
                    </a:srgbClr>
                  </a:outerShdw>
                </a:effectLst>
              </a:rPr>
              <a:t>Location of the State of Nevada in the USA</a:t>
            </a:r>
          </a:p>
        </p:txBody>
      </p:sp>
      <p:pic>
        <p:nvPicPr>
          <p:cNvPr id="4" name="Picture 1026" descr="C:\My Documents\TEACHING\General Class Materials\NevadaJordan Comparison\Nevadamap1.jpg"/>
          <p:cNvPicPr>
            <a:picLocks noChangeAspect="1" noChangeArrowheads="1"/>
          </p:cNvPicPr>
          <p:nvPr/>
        </p:nvPicPr>
        <p:blipFill>
          <a:blip r:embed="rId2">
            <a:lum bright="-18000" contrast="30000"/>
          </a:blip>
          <a:srcRect/>
          <a:stretch>
            <a:fillRect/>
          </a:stretch>
        </p:blipFill>
        <p:spPr bwMode="auto">
          <a:xfrm>
            <a:off x="0" y="995593"/>
            <a:ext cx="9144001" cy="5862408"/>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09_03_14 IMG_2746.jpg">
            <a:extLst>
              <a:ext uri="{FF2B5EF4-FFF2-40B4-BE49-F238E27FC236}">
                <a16:creationId xmlns:a16="http://schemas.microsoft.com/office/drawing/2014/main" id="{BE55A416-2016-D241-8BBE-E98F8F0ADD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173203" cy="3879902"/>
          </a:xfrm>
          <a:prstGeom prst="rect">
            <a:avLst/>
          </a:prstGeom>
        </p:spPr>
      </p:pic>
      <p:sp>
        <p:nvSpPr>
          <p:cNvPr id="5" name="Title 1">
            <a:extLst>
              <a:ext uri="{FF2B5EF4-FFF2-40B4-BE49-F238E27FC236}">
                <a16:creationId xmlns:a16="http://schemas.microsoft.com/office/drawing/2014/main" id="{854BBF5E-E2A5-494B-838C-224CC17B9861}"/>
              </a:ext>
            </a:extLst>
          </p:cNvPr>
          <p:cNvSpPr>
            <a:spLocks noGrp="1"/>
          </p:cNvSpPr>
          <p:nvPr>
            <p:ph type="title"/>
          </p:nvPr>
        </p:nvSpPr>
        <p:spPr>
          <a:xfrm>
            <a:off x="5173202" y="0"/>
            <a:ext cx="3970797" cy="2425026"/>
          </a:xfrm>
        </p:spPr>
        <p:txBody>
          <a:bodyPr>
            <a:noAutofit/>
          </a:bodyPr>
          <a:lstStyle/>
          <a:p>
            <a:pPr algn="ctr"/>
            <a:r>
              <a:rPr lang="en-US" sz="2400" dirty="0">
                <a:solidFill>
                  <a:srgbClr val="FFFF00"/>
                </a:solidFill>
                <a:effectLst>
                  <a:outerShdw blurRad="50800" dist="38100" dir="2700000" algn="tl" rotWithShape="0">
                    <a:srgbClr val="000000">
                      <a:alpha val="43000"/>
                    </a:srgbClr>
                  </a:outerShdw>
                </a:effectLst>
              </a:rPr>
              <a:t>The Sierra Nevada Mountains and the Mojave Desert in California and Nevada bares striking similarity to Western Iran</a:t>
            </a:r>
          </a:p>
        </p:txBody>
      </p:sp>
      <p:pic>
        <p:nvPicPr>
          <p:cNvPr id="6" name="Picture 5" descr="2009_03_14 IMG_2769.jpg">
            <a:extLst>
              <a:ext uri="{FF2B5EF4-FFF2-40B4-BE49-F238E27FC236}">
                <a16:creationId xmlns:a16="http://schemas.microsoft.com/office/drawing/2014/main" id="{2BA6F4A9-C31A-A549-AEED-39FDEF4E0D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3367" y="2425026"/>
            <a:ext cx="5910632" cy="4432974"/>
          </a:xfrm>
          <a:prstGeom prst="rect">
            <a:avLst/>
          </a:prstGeom>
        </p:spPr>
      </p:pic>
      <p:sp>
        <p:nvSpPr>
          <p:cNvPr id="7" name="TextBox 6">
            <a:extLst>
              <a:ext uri="{FF2B5EF4-FFF2-40B4-BE49-F238E27FC236}">
                <a16:creationId xmlns:a16="http://schemas.microsoft.com/office/drawing/2014/main" id="{CC239EE5-4448-7540-B063-271E4E943A9B}"/>
              </a:ext>
            </a:extLst>
          </p:cNvPr>
          <p:cNvSpPr txBox="1"/>
          <p:nvPr/>
        </p:nvSpPr>
        <p:spPr>
          <a:xfrm>
            <a:off x="74249" y="3909620"/>
            <a:ext cx="3091386" cy="2862322"/>
          </a:xfrm>
          <a:prstGeom prst="rect">
            <a:avLst/>
          </a:prstGeom>
          <a:noFill/>
        </p:spPr>
        <p:txBody>
          <a:bodyPr wrap="square" rtlCol="0">
            <a:spAutoFit/>
          </a:bodyPr>
          <a:lstStyle/>
          <a:p>
            <a:r>
              <a:rPr lang="en-US" b="1" dirty="0">
                <a:solidFill>
                  <a:schemeClr val="bg1"/>
                </a:solidFill>
                <a:effectLst>
                  <a:outerShdw blurRad="50800" dist="38100" dir="2700000" algn="tl" rotWithShape="0">
                    <a:srgbClr val="000000">
                      <a:alpha val="43000"/>
                    </a:srgbClr>
                  </a:outerShdw>
                </a:effectLst>
              </a:rPr>
              <a:t>Mojave Desert lakes lie in the rain shadow of these Mountains.  Their age is debated estimates range from 27 million to 2.5 million years. Increasing drought and water diversion to Los Angeles through aqueducts has resulted in the demise of these lakes.</a:t>
            </a:r>
          </a:p>
        </p:txBody>
      </p:sp>
    </p:spTree>
    <p:extLst>
      <p:ext uri="{BB962C8B-B14F-4D97-AF65-F5344CB8AC3E}">
        <p14:creationId xmlns:p14="http://schemas.microsoft.com/office/powerpoint/2010/main" val="363894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Pinyon expansion 4.pd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6D4AC0-49B1-9D43-957D-7B7AE01F97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9235"/>
            <a:ext cx="9144000" cy="7079635"/>
          </a:xfrm>
          <a:prstGeom prst="rect">
            <a:avLst/>
          </a:prstGeom>
        </p:spPr>
      </p:pic>
    </p:spTree>
    <p:extLst>
      <p:ext uri="{BB962C8B-B14F-4D97-AF65-F5344CB8AC3E}">
        <p14:creationId xmlns:p14="http://schemas.microsoft.com/office/powerpoint/2010/main" val="18106828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34720"/>
          </a:xfrm>
        </p:spPr>
        <p:txBody>
          <a:bodyPr/>
          <a:lstStyle/>
          <a:p>
            <a:r>
              <a:rPr lang="en-US" b="1" dirty="0">
                <a:solidFill>
                  <a:srgbClr val="FFFF00"/>
                </a:solidFill>
                <a:effectLst>
                  <a:outerShdw blurRad="50800" dist="38100" dir="2700000" algn="tl" rotWithShape="0">
                    <a:srgbClr val="000000">
                      <a:alpha val="43000"/>
                    </a:srgbClr>
                  </a:outerShdw>
                </a:effectLst>
              </a:rPr>
              <a:t>Owens Lake Dust</a:t>
            </a:r>
          </a:p>
        </p:txBody>
      </p:sp>
      <p:pic>
        <p:nvPicPr>
          <p:cNvPr id="4" name="Picture 3"/>
          <p:cNvPicPr>
            <a:picLocks noChangeAspect="1"/>
          </p:cNvPicPr>
          <p:nvPr/>
        </p:nvPicPr>
        <p:blipFill>
          <a:blip r:embed="rId2"/>
          <a:stretch>
            <a:fillRect/>
          </a:stretch>
        </p:blipFill>
        <p:spPr>
          <a:xfrm>
            <a:off x="121920" y="850900"/>
            <a:ext cx="8890000" cy="60071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9D1ABDF-6732-5141-BFEE-6FB7F7A87B5A}"/>
              </a:ext>
            </a:extLst>
          </p:cNvPr>
          <p:cNvSpPr>
            <a:spLocks noGrp="1"/>
          </p:cNvSpPr>
          <p:nvPr>
            <p:ph type="title"/>
          </p:nvPr>
        </p:nvSpPr>
        <p:spPr>
          <a:xfrm>
            <a:off x="0" y="0"/>
            <a:ext cx="9144000" cy="934720"/>
          </a:xfrm>
        </p:spPr>
        <p:txBody>
          <a:bodyPr/>
          <a:lstStyle/>
          <a:p>
            <a:pPr algn="ctr"/>
            <a:r>
              <a:rPr lang="en-US" b="1" dirty="0">
                <a:solidFill>
                  <a:srgbClr val="FFFF00"/>
                </a:solidFill>
                <a:effectLst>
                  <a:outerShdw blurRad="50800" dist="38100" dir="2700000" algn="tl" rotWithShape="0">
                    <a:srgbClr val="000000">
                      <a:alpha val="43000"/>
                    </a:srgbClr>
                  </a:outerShdw>
                </a:effectLst>
              </a:rPr>
              <a:t>Mojave Desert Playa Dust</a:t>
            </a:r>
          </a:p>
        </p:txBody>
      </p:sp>
      <p:pic>
        <p:nvPicPr>
          <p:cNvPr id="5" name="Picture 4">
            <a:extLst>
              <a:ext uri="{FF2B5EF4-FFF2-40B4-BE49-F238E27FC236}">
                <a16:creationId xmlns:a16="http://schemas.microsoft.com/office/drawing/2014/main" id="{7B9E5B52-E202-B14B-9D67-6F410219AFD2}"/>
              </a:ext>
            </a:extLst>
          </p:cNvPr>
          <p:cNvPicPr>
            <a:picLocks noChangeAspect="1"/>
          </p:cNvPicPr>
          <p:nvPr/>
        </p:nvPicPr>
        <p:blipFill>
          <a:blip r:embed="rId2"/>
          <a:stretch>
            <a:fillRect/>
          </a:stretch>
        </p:blipFill>
        <p:spPr>
          <a:xfrm>
            <a:off x="121920" y="850900"/>
            <a:ext cx="8890000" cy="6007100"/>
          </a:xfrm>
          <a:prstGeom prst="rect">
            <a:avLst/>
          </a:prstGeom>
        </p:spPr>
      </p:pic>
      <p:sp>
        <p:nvSpPr>
          <p:cNvPr id="6" name="TextBox 5">
            <a:extLst>
              <a:ext uri="{FF2B5EF4-FFF2-40B4-BE49-F238E27FC236}">
                <a16:creationId xmlns:a16="http://schemas.microsoft.com/office/drawing/2014/main" id="{D51C8C56-EF4F-AF4E-B512-0E259F09EAAB}"/>
              </a:ext>
            </a:extLst>
          </p:cNvPr>
          <p:cNvSpPr txBox="1"/>
          <p:nvPr/>
        </p:nvSpPr>
        <p:spPr>
          <a:xfrm>
            <a:off x="203200" y="934720"/>
            <a:ext cx="8808720" cy="3754874"/>
          </a:xfrm>
          <a:prstGeom prst="rect">
            <a:avLst/>
          </a:prstGeom>
          <a:noFill/>
          <a:effectLst>
            <a:outerShdw dist="12700" dir="600000" algn="ctr" rotWithShape="0">
              <a:schemeClr val="tx1"/>
            </a:outerShdw>
          </a:effectLst>
        </p:spPr>
        <p:txBody>
          <a:bodyPr wrap="square" rtlCol="0">
            <a:spAutoFit/>
          </a:bodyPr>
          <a:lstStyle/>
          <a:p>
            <a:r>
              <a:rPr lang="en-US" sz="1400" b="1" dirty="0">
                <a:solidFill>
                  <a:schemeClr val="bg1"/>
                </a:solidFill>
                <a:effectLst>
                  <a:outerShdw blurRad="50800" dist="38100" dir="2700000" algn="tl" rotWithShape="0">
                    <a:srgbClr val="000000">
                      <a:alpha val="43000"/>
                    </a:srgbClr>
                  </a:outerShdw>
                </a:effectLst>
              </a:rPr>
              <a:t>A study conducted in the Mojave Desert by a team of scientist from the US Geological Survey determined…”The interactions between playa hydrology and playa-surface sediments are important factors that control the type and amount of dust emitted from playas as a result of wind erosion. The production of </a:t>
            </a:r>
            <a:r>
              <a:rPr lang="en-US" sz="1400" b="1" dirty="0" err="1">
                <a:solidFill>
                  <a:schemeClr val="bg1"/>
                </a:solidFill>
                <a:effectLst>
                  <a:outerShdw blurRad="50800" dist="38100" dir="2700000" algn="tl" rotWithShape="0">
                    <a:srgbClr val="000000">
                      <a:alpha val="43000"/>
                    </a:srgbClr>
                  </a:outerShdw>
                </a:effectLst>
              </a:rPr>
              <a:t>evaporite</a:t>
            </a:r>
            <a:r>
              <a:rPr lang="en-US" sz="1400" b="1" dirty="0">
                <a:solidFill>
                  <a:schemeClr val="bg1"/>
                </a:solidFill>
                <a:effectLst>
                  <a:outerShdw blurRad="50800" dist="38100" dir="2700000" algn="tl" rotWithShape="0">
                    <a:srgbClr val="000000">
                      <a:alpha val="43000"/>
                    </a:srgbClr>
                  </a:outerShdw>
                </a:effectLst>
              </a:rPr>
              <a:t> minerals during evaporative loss of near-surface ground water results in both the creation and maintenance of several centimeters or more of loose sediment on and near the surfaces of wet playas. </a:t>
            </a:r>
            <a:r>
              <a:rPr lang="en-US" sz="1400" b="1" dirty="0">
                <a:solidFill>
                  <a:srgbClr val="FF0000"/>
                </a:solidFill>
                <a:effectLst>
                  <a:outerShdw blurRad="50800" dist="38100" dir="2700000" algn="tl" rotWithShape="0">
                    <a:srgbClr val="000000">
                      <a:alpha val="43000"/>
                    </a:srgbClr>
                  </a:outerShdw>
                </a:effectLst>
              </a:rPr>
              <a:t>Observations that characterize the texture, </a:t>
            </a:r>
            <a:r>
              <a:rPr lang="en-US" sz="1400" b="1" dirty="0" err="1">
                <a:solidFill>
                  <a:srgbClr val="FF0000"/>
                </a:solidFill>
                <a:effectLst>
                  <a:outerShdw blurRad="50800" dist="38100" dir="2700000" algn="tl" rotWithShape="0">
                    <a:srgbClr val="000000">
                      <a:alpha val="43000"/>
                    </a:srgbClr>
                  </a:outerShdw>
                </a:effectLst>
              </a:rPr>
              <a:t>mineralogic</a:t>
            </a:r>
            <a:r>
              <a:rPr lang="en-US" sz="1400" b="1" dirty="0">
                <a:solidFill>
                  <a:srgbClr val="FF0000"/>
                </a:solidFill>
                <a:effectLst>
                  <a:outerShdw blurRad="50800" dist="38100" dir="2700000" algn="tl" rotWithShape="0">
                    <a:srgbClr val="000000">
                      <a:alpha val="43000"/>
                    </a:srgbClr>
                  </a:outerShdw>
                </a:effectLst>
              </a:rPr>
              <a:t> composition and hardness of playa surfaces…indicate that these kinds of surface sediment are highly susceptible to dust emission. The surfaces of wet playas are dynamic — surface texture and sediment availability to wind erosion change rapidly, primarily in response to fluctuations in water-table depth, rainfall and rates of evaporation</a:t>
            </a:r>
            <a:r>
              <a:rPr lang="en-US" sz="1400" b="1" dirty="0">
                <a:effectLst>
                  <a:outerShdw blurRad="50800" dist="38100" dir="2700000" algn="tl" rotWithShape="0">
                    <a:srgbClr val="000000">
                      <a:alpha val="43000"/>
                    </a:srgbClr>
                  </a:outerShdw>
                </a:effectLst>
              </a:rPr>
              <a:t>. </a:t>
            </a:r>
            <a:r>
              <a:rPr lang="en-US" sz="1400" b="1" dirty="0">
                <a:solidFill>
                  <a:schemeClr val="bg1"/>
                </a:solidFill>
                <a:effectLst>
                  <a:outerShdw blurRad="50800" dist="38100" dir="2700000" algn="tl" rotWithShape="0">
                    <a:srgbClr val="000000">
                      <a:alpha val="43000"/>
                    </a:srgbClr>
                  </a:outerShdw>
                </a:effectLst>
              </a:rPr>
              <a:t>In contrast, dry playas are characterized by ground water at depth. Consequently, </a:t>
            </a:r>
            <a:r>
              <a:rPr lang="en-US" sz="1400" b="1" dirty="0">
                <a:solidFill>
                  <a:srgbClr val="FF0000"/>
                </a:solidFill>
                <a:effectLst>
                  <a:outerShdw blurRad="50800" dist="38100" dir="2700000" algn="tl" rotWithShape="0">
                    <a:srgbClr val="000000">
                      <a:alpha val="43000"/>
                    </a:srgbClr>
                  </a:outerShdw>
                </a:effectLst>
              </a:rPr>
              <a:t>dry playas commonly have hard surfaces that produce little or no dust </a:t>
            </a:r>
            <a:r>
              <a:rPr lang="en-US" sz="1400" b="1" dirty="0">
                <a:solidFill>
                  <a:schemeClr val="bg1"/>
                </a:solidFill>
                <a:effectLst>
                  <a:outerShdw blurRad="50800" dist="38100" dir="2700000" algn="tl" rotWithShape="0">
                    <a:srgbClr val="000000">
                      <a:alpha val="43000"/>
                    </a:srgbClr>
                  </a:outerShdw>
                </a:effectLst>
              </a:rPr>
              <a:t>if undisturbed except for transient silt and clay deposited on surfaces by wind and water. Although not the dominant type of global dust, salt-rich dusts from wet playas may be important with respect to </a:t>
            </a:r>
            <a:r>
              <a:rPr lang="en-US" sz="1400" b="1" dirty="0" err="1">
                <a:solidFill>
                  <a:schemeClr val="bg1"/>
                </a:solidFill>
                <a:effectLst>
                  <a:outerShdw blurRad="50800" dist="38100" dir="2700000" algn="tl" rotWithShape="0">
                    <a:srgbClr val="000000">
                      <a:alpha val="43000"/>
                    </a:srgbClr>
                  </a:outerShdw>
                </a:effectLst>
              </a:rPr>
              <a:t>radiative</a:t>
            </a:r>
            <a:r>
              <a:rPr lang="en-US" sz="1400" b="1" dirty="0">
                <a:solidFill>
                  <a:schemeClr val="bg1"/>
                </a:solidFill>
                <a:effectLst>
                  <a:outerShdw blurRad="50800" dist="38100" dir="2700000" algn="tl" rotWithShape="0">
                    <a:srgbClr val="000000">
                      <a:alpha val="43000"/>
                    </a:srgbClr>
                  </a:outerShdw>
                </a:effectLst>
              </a:rPr>
              <a:t> properties of dust plumes, atmospheric chemistry, windborne nutrients and </a:t>
            </a:r>
            <a:r>
              <a:rPr lang="en-US" sz="1400" b="1" dirty="0">
                <a:solidFill>
                  <a:srgbClr val="FF0000"/>
                </a:solidFill>
                <a:effectLst>
                  <a:outerShdw blurRad="50800" dist="38100" dir="2700000" algn="tl" rotWithShape="0">
                    <a:srgbClr val="000000">
                      <a:alpha val="43000"/>
                    </a:srgbClr>
                  </a:outerShdw>
                </a:effectLst>
              </a:rPr>
              <a:t>human health</a:t>
            </a:r>
            <a:r>
              <a:rPr lang="en-US" sz="1400" b="1" dirty="0">
                <a:solidFill>
                  <a:schemeClr val="bg1"/>
                </a:solidFill>
                <a:effectLst>
                  <a:outerShdw blurRad="50800" dist="38100" dir="2700000" algn="tl" rotWithShape="0">
                    <a:srgbClr val="000000">
                      <a:alpha val="43000"/>
                    </a:srgbClr>
                  </a:outerShdw>
                </a:effectLst>
              </a:rPr>
              <a:t>.” (Richard L. Reynolds, James C. </a:t>
            </a:r>
            <a:r>
              <a:rPr lang="en-US" sz="1400" b="1" dirty="0" err="1">
                <a:solidFill>
                  <a:schemeClr val="bg1"/>
                </a:solidFill>
                <a:effectLst>
                  <a:outerShdw blurRad="50800" dist="38100" dir="2700000" algn="tl" rotWithShape="0">
                    <a:srgbClr val="000000">
                      <a:alpha val="43000"/>
                    </a:srgbClr>
                  </a:outerShdw>
                </a:effectLst>
              </a:rPr>
              <a:t>Yount</a:t>
            </a:r>
            <a:r>
              <a:rPr lang="en-US" sz="1400" b="1" dirty="0">
                <a:solidFill>
                  <a:schemeClr val="bg1"/>
                </a:solidFill>
                <a:effectLst>
                  <a:outerShdw blurRad="50800" dist="38100" dir="2700000" algn="tl" rotWithShape="0">
                    <a:srgbClr val="000000">
                      <a:alpha val="43000"/>
                    </a:srgbClr>
                  </a:outerShdw>
                </a:effectLst>
              </a:rPr>
              <a:t>, </a:t>
            </a:r>
            <a:r>
              <a:rPr lang="en-US" sz="1400" b="1" dirty="0" err="1">
                <a:solidFill>
                  <a:schemeClr val="bg1"/>
                </a:solidFill>
                <a:effectLst>
                  <a:outerShdw blurRad="50800" dist="38100" dir="2700000" algn="tl" rotWithShape="0">
                    <a:srgbClr val="000000">
                      <a:alpha val="43000"/>
                    </a:srgbClr>
                  </a:outerShdw>
                </a:effectLst>
              </a:rPr>
              <a:t>Marith</a:t>
            </a:r>
            <a:r>
              <a:rPr lang="en-US" sz="1400" b="1" dirty="0">
                <a:solidFill>
                  <a:schemeClr val="bg1"/>
                </a:solidFill>
                <a:effectLst>
                  <a:outerShdw blurRad="50800" dist="38100" dir="2700000" algn="tl" rotWithShape="0">
                    <a:srgbClr val="000000">
                      <a:alpha val="43000"/>
                    </a:srgbClr>
                  </a:outerShdw>
                </a:effectLst>
              </a:rPr>
              <a:t> </a:t>
            </a:r>
            <a:r>
              <a:rPr lang="en-US" sz="1400" b="1" dirty="0" err="1">
                <a:solidFill>
                  <a:schemeClr val="bg1"/>
                </a:solidFill>
                <a:effectLst>
                  <a:outerShdw blurRad="50800" dist="38100" dir="2700000" algn="tl" rotWithShape="0">
                    <a:srgbClr val="000000">
                      <a:alpha val="43000"/>
                    </a:srgbClr>
                  </a:outerShdw>
                </a:effectLst>
              </a:rPr>
              <a:t>Reheis</a:t>
            </a:r>
            <a:r>
              <a:rPr lang="en-US" sz="1400" b="1" dirty="0">
                <a:solidFill>
                  <a:schemeClr val="bg1"/>
                </a:solidFill>
                <a:effectLst>
                  <a:outerShdw blurRad="50800" dist="38100" dir="2700000" algn="tl" rotWithShape="0">
                    <a:srgbClr val="000000">
                      <a:alpha val="43000"/>
                    </a:srgbClr>
                  </a:outerShdw>
                </a:effectLst>
              </a:rPr>
              <a:t>, Harland Goldstein, Pat Chavez, Jr., Robert Fulton, John Whitney, Christopher Fuller and Richard M. Forester. 2007)</a:t>
            </a:r>
          </a:p>
        </p:txBody>
      </p:sp>
    </p:spTree>
    <p:extLst>
      <p:ext uri="{BB962C8B-B14F-4D97-AF65-F5344CB8AC3E}">
        <p14:creationId xmlns:p14="http://schemas.microsoft.com/office/powerpoint/2010/main" val="10759863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6267" y="4207934"/>
            <a:ext cx="5181600" cy="3886200"/>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88387" cy="3251200"/>
          </a:xfrm>
          <a:prstGeom prst="rect">
            <a:avLst/>
          </a:prstGeom>
        </p:spPr>
      </p:pic>
      <p:sp>
        <p:nvSpPr>
          <p:cNvPr id="4" name="TextBox 3"/>
          <p:cNvSpPr txBox="1"/>
          <p:nvPr/>
        </p:nvSpPr>
        <p:spPr>
          <a:xfrm>
            <a:off x="4690535" y="492667"/>
            <a:ext cx="4453466" cy="923330"/>
          </a:xfrm>
          <a:prstGeom prst="rect">
            <a:avLst/>
          </a:prstGeom>
          <a:noFill/>
        </p:spPr>
        <p:txBody>
          <a:bodyPr wrap="square" rtlCol="0">
            <a:spAutoFit/>
          </a:bodyPr>
          <a:lstStyle/>
          <a:p>
            <a:r>
              <a:rPr lang="en-US" dirty="0">
                <a:solidFill>
                  <a:srgbClr val="FFFF00"/>
                </a:solidFill>
                <a:effectLst>
                  <a:outerShdw blurRad="50800" dist="38100" dir="2700000" algn="tl" rotWithShape="0">
                    <a:srgbClr val="000000">
                      <a:alpha val="43000"/>
                    </a:srgbClr>
                  </a:outerShdw>
                </a:effectLst>
              </a:rPr>
              <a:t>The Los Angeles Aqueduct built in the 1930s carried water to Los Angeles and drained both Owens and Mono lakes.</a:t>
            </a:r>
          </a:p>
        </p:txBody>
      </p:sp>
      <p:sp>
        <p:nvSpPr>
          <p:cNvPr id="5" name="TextBox 4"/>
          <p:cNvSpPr txBox="1"/>
          <p:nvPr/>
        </p:nvSpPr>
        <p:spPr>
          <a:xfrm>
            <a:off x="0" y="4055533"/>
            <a:ext cx="3996267" cy="1477328"/>
          </a:xfrm>
          <a:prstGeom prst="rect">
            <a:avLst/>
          </a:prstGeom>
          <a:noFill/>
        </p:spPr>
        <p:txBody>
          <a:bodyPr wrap="square" rtlCol="0">
            <a:spAutoFit/>
          </a:bodyPr>
          <a:lstStyle/>
          <a:p>
            <a:r>
              <a:rPr lang="en-US" dirty="0">
                <a:solidFill>
                  <a:srgbClr val="FFFF00"/>
                </a:solidFill>
                <a:effectLst>
                  <a:outerShdw blurRad="50800" dist="38100" dir="2700000" algn="tl" rotWithShape="0">
                    <a:srgbClr val="000000">
                      <a:alpha val="43000"/>
                    </a:srgbClr>
                  </a:outerShdw>
                </a:effectLst>
              </a:rPr>
              <a:t>Today an agreement between the people of Owens Valley and Los Angeles retains some water on the lake floor to keep dust erosion minimal and and is actually restoring Mono Lake.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E9593D-8194-B24F-98E7-0ED1DB444F0E}"/>
              </a:ext>
            </a:extLst>
          </p:cNvPr>
          <p:cNvSpPr>
            <a:spLocks noGrp="1"/>
          </p:cNvSpPr>
          <p:nvPr>
            <p:ph type="title"/>
          </p:nvPr>
        </p:nvSpPr>
        <p:spPr>
          <a:xfrm>
            <a:off x="0" y="0"/>
            <a:ext cx="9144000" cy="711200"/>
          </a:xfrm>
        </p:spPr>
        <p:txBody>
          <a:bodyPr>
            <a:normAutofit fontScale="90000"/>
          </a:bodyPr>
          <a:lstStyle/>
          <a:p>
            <a:r>
              <a:rPr lang="en-US" b="1" dirty="0">
                <a:solidFill>
                  <a:srgbClr val="FFFF00"/>
                </a:solidFill>
                <a:effectLst>
                  <a:outerShdw blurRad="50800" dist="38100" dir="2700000" algn="tl" rotWithShape="0">
                    <a:srgbClr val="000000">
                      <a:alpha val="43000"/>
                    </a:srgbClr>
                  </a:outerShdw>
                </a:effectLst>
              </a:rPr>
              <a:t>Owens Lake, Mojave Desert, California</a:t>
            </a:r>
          </a:p>
        </p:txBody>
      </p:sp>
      <p:pic>
        <p:nvPicPr>
          <p:cNvPr id="5" name="Picture 4" descr="20160320_125436.jpg">
            <a:extLst>
              <a:ext uri="{FF2B5EF4-FFF2-40B4-BE49-F238E27FC236}">
                <a16:creationId xmlns:a16="http://schemas.microsoft.com/office/drawing/2014/main" id="{EEA173A2-B02B-4743-A79B-FBF5DE2BF16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22000"/>
                    </a14:imgEffect>
                  </a14:imgLayer>
                </a14:imgProps>
              </a:ext>
              <a:ext uri="{28A0092B-C50C-407E-A947-70E740481C1C}">
                <a14:useLocalDpi xmlns:a14="http://schemas.microsoft.com/office/drawing/2010/main"/>
              </a:ext>
            </a:extLst>
          </a:blip>
          <a:srcRect t="-9"/>
          <a:stretch/>
        </p:blipFill>
        <p:spPr>
          <a:xfrm rot="21364698">
            <a:off x="-148989" y="1966009"/>
            <a:ext cx="9905708" cy="5177956"/>
          </a:xfrm>
          <a:prstGeom prst="rect">
            <a:avLst/>
          </a:prstGeom>
        </p:spPr>
      </p:pic>
      <p:sp>
        <p:nvSpPr>
          <p:cNvPr id="6" name="TextBox 5">
            <a:extLst>
              <a:ext uri="{FF2B5EF4-FFF2-40B4-BE49-F238E27FC236}">
                <a16:creationId xmlns:a16="http://schemas.microsoft.com/office/drawing/2014/main" id="{7E020850-7FC8-554B-AB02-192BCE688CEB}"/>
              </a:ext>
            </a:extLst>
          </p:cNvPr>
          <p:cNvSpPr txBox="1"/>
          <p:nvPr/>
        </p:nvSpPr>
        <p:spPr>
          <a:xfrm>
            <a:off x="0" y="620688"/>
            <a:ext cx="9144001" cy="2308324"/>
          </a:xfrm>
          <a:prstGeom prst="rect">
            <a:avLst/>
          </a:prstGeom>
          <a:solidFill>
            <a:schemeClr val="bg2"/>
          </a:solidFill>
          <a:effectLst>
            <a:outerShdw dist="12700" dir="2400000" algn="ctr" rotWithShape="0">
              <a:schemeClr val="tx1"/>
            </a:outerShdw>
          </a:effectLst>
        </p:spPr>
        <p:txBody>
          <a:bodyPr wrap="square" rtlCol="0">
            <a:spAutoFit/>
          </a:bodyPr>
          <a:lstStyle/>
          <a:p>
            <a:r>
              <a:rPr lang="en-US" sz="1600" dirty="0">
                <a:effectLst>
                  <a:outerShdw blurRad="50800" dist="38100" dir="2700000" algn="tl" rotWithShape="0">
                    <a:srgbClr val="000000">
                      <a:alpha val="43000"/>
                    </a:srgbClr>
                  </a:outerShdw>
                </a:effectLst>
              </a:rPr>
              <a:t>Attempts by the Desert Research Institute in Reno, Nevada to stabilize the floor of Owens Lake, one of the most impacted of the Mojave Desert Lakes, has been partially successful though very expensive. Mats made of synthetic materials provide a foot-hold for aquatic plants. This has been aided by reducing the withdrawal of water from the lake by Los Angeles, allowing seasonal flooding of the lake to persist longer. This had considerably reduced the deflation of dust from the lake bottom. Last Spring when I passed the lake with a field class we noted that in the area not yet treated with the matting, significant dust was being deflated by the wind.  You can see this at the right side of the photo near the far shore of the lake.</a:t>
            </a:r>
          </a:p>
        </p:txBody>
      </p:sp>
      <p:sp>
        <p:nvSpPr>
          <p:cNvPr id="7" name="TextBox 6">
            <a:extLst>
              <a:ext uri="{FF2B5EF4-FFF2-40B4-BE49-F238E27FC236}">
                <a16:creationId xmlns:a16="http://schemas.microsoft.com/office/drawing/2014/main" id="{1455345B-5B4F-7E4A-A653-9C3A65E216D5}"/>
              </a:ext>
            </a:extLst>
          </p:cNvPr>
          <p:cNvSpPr txBox="1"/>
          <p:nvPr/>
        </p:nvSpPr>
        <p:spPr>
          <a:xfrm>
            <a:off x="5552108" y="4292600"/>
            <a:ext cx="3397159" cy="369332"/>
          </a:xfrm>
          <a:prstGeom prst="rect">
            <a:avLst/>
          </a:prstGeom>
          <a:noFill/>
        </p:spPr>
        <p:txBody>
          <a:bodyPr wrap="none" rtlCol="0">
            <a:spAutoFit/>
          </a:bodyPr>
          <a:lstStyle/>
          <a:p>
            <a:r>
              <a:rPr lang="en-US" dirty="0">
                <a:solidFill>
                  <a:srgbClr val="FF0000"/>
                </a:solidFill>
                <a:effectLst>
                  <a:outerShdw blurRad="50800" dist="38100" dir="2700000" algn="tl" rotWithShape="0">
                    <a:srgbClr val="000000">
                      <a:alpha val="43000"/>
                    </a:srgbClr>
                  </a:outerShdw>
                </a:effectLst>
              </a:rPr>
              <a:t>Dust plumes from the lake bottom</a:t>
            </a:r>
          </a:p>
        </p:txBody>
      </p:sp>
      <p:cxnSp>
        <p:nvCxnSpPr>
          <p:cNvPr id="8" name="Straight Arrow Connector 7">
            <a:extLst>
              <a:ext uri="{FF2B5EF4-FFF2-40B4-BE49-F238E27FC236}">
                <a16:creationId xmlns:a16="http://schemas.microsoft.com/office/drawing/2014/main" id="{1630DB4B-64A0-6143-B107-3D8D52BFF80E}"/>
              </a:ext>
            </a:extLst>
          </p:cNvPr>
          <p:cNvCxnSpPr/>
          <p:nvPr/>
        </p:nvCxnSpPr>
        <p:spPr>
          <a:xfrm>
            <a:off x="7823200" y="4661932"/>
            <a:ext cx="423334" cy="11631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7977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80D5C2-4ED3-204B-B51A-27266680F563}"/>
              </a:ext>
            </a:extLst>
          </p:cNvPr>
          <p:cNvSpPr>
            <a:spLocks noGrp="1"/>
          </p:cNvSpPr>
          <p:nvPr>
            <p:ph type="title"/>
          </p:nvPr>
        </p:nvSpPr>
        <p:spPr>
          <a:xfrm>
            <a:off x="0" y="4428066"/>
            <a:ext cx="9144000" cy="2429934"/>
          </a:xfrm>
        </p:spPr>
        <p:txBody>
          <a:bodyPr>
            <a:normAutofit fontScale="90000"/>
          </a:bodyPr>
          <a:lstStyle/>
          <a:p>
            <a:pPr algn="l">
              <a:lnSpc>
                <a:spcPct val="80000"/>
              </a:lnSpc>
              <a:defRPr/>
            </a:pPr>
            <a:r>
              <a:rPr lang="en-US" sz="1800" b="1" dirty="0">
                <a:solidFill>
                  <a:schemeClr val="bg1"/>
                </a:solidFill>
                <a:effectLst>
                  <a:outerShdw blurRad="50800" dist="38100" dir="2700000" algn="tl" rotWithShape="0">
                    <a:srgbClr val="000000">
                      <a:alpha val="43000"/>
                    </a:srgbClr>
                  </a:outerShdw>
                </a:effectLst>
              </a:rPr>
              <a:t>Drying lakes and the health issues raised by the dust generated by these lakes is not simply a problem limited to a few regions in the Middle East or Africa. Large regions of the earth are being affected by dramatic drying of pluvial lakes. </a:t>
            </a:r>
            <a:br>
              <a:rPr lang="en-US" sz="1800" b="1" dirty="0">
                <a:solidFill>
                  <a:schemeClr val="bg1"/>
                </a:solidFill>
                <a:effectLst>
                  <a:outerShdw blurRad="50800" dist="38100" dir="2700000" algn="tl" rotWithShape="0">
                    <a:srgbClr val="000000">
                      <a:alpha val="43000"/>
                    </a:srgbClr>
                  </a:outerShdw>
                </a:effectLst>
              </a:rPr>
            </a:br>
            <a:br>
              <a:rPr lang="en-US" sz="1800" b="1" dirty="0">
                <a:solidFill>
                  <a:schemeClr val="bg1"/>
                </a:solidFill>
                <a:effectLst>
                  <a:outerShdw blurRad="50800" dist="38100" dir="2700000" algn="tl" rotWithShape="0">
                    <a:srgbClr val="000000">
                      <a:alpha val="43000"/>
                    </a:srgbClr>
                  </a:outerShdw>
                </a:effectLst>
              </a:rPr>
            </a:br>
            <a:r>
              <a:rPr lang="en-US" sz="1800" b="1" dirty="0">
                <a:solidFill>
                  <a:schemeClr val="bg1"/>
                </a:solidFill>
                <a:effectLst>
                  <a:outerShdw blurRad="50800" dist="38100" dir="2700000" algn="tl" rotWithShape="0">
                    <a:srgbClr val="000000">
                      <a:alpha val="43000"/>
                    </a:srgbClr>
                  </a:outerShdw>
                </a:effectLst>
              </a:rPr>
              <a:t>Winnemucca Lake near Reno, Nevada, in the US dried as a result of water diversion to a large irrigation project in the Carson Desert. The dry lake was once a prolific fishing   grounds for Lahontan cutthroat trout. Today they are restricted to Pyramid Lake 	(map above) and a few streams that enter the lake. The </a:t>
            </a:r>
            <a:r>
              <a:rPr lang="en-US" sz="1800" b="1" dirty="0" err="1">
                <a:solidFill>
                  <a:schemeClr val="bg1"/>
                </a:solidFill>
                <a:effectLst>
                  <a:outerShdw blurRad="50800" dist="38100" dir="2700000" algn="tl" rotWithShape="0">
                    <a:srgbClr val="000000">
                      <a:alpha val="43000"/>
                    </a:srgbClr>
                  </a:outerShdw>
                </a:effectLst>
              </a:rPr>
              <a:t>ph</a:t>
            </a:r>
            <a:r>
              <a:rPr lang="en-US" sz="1800" b="1" dirty="0">
                <a:solidFill>
                  <a:schemeClr val="bg1"/>
                </a:solidFill>
                <a:effectLst>
                  <a:outerShdw blurRad="50800" dist="38100" dir="2700000" algn="tl" rotWithShape="0">
                    <a:srgbClr val="000000">
                      <a:alpha val="43000"/>
                    </a:srgbClr>
                  </a:outerShdw>
                </a:effectLst>
              </a:rPr>
              <a:t> to held by the Native American shows his great grandfather fishing in Lake Winnemucca in about 1912. Winnemucca playa, and the Carson Desert and other basins left after the drying of Pluvial Lake Lahontan are significant sources of dust.</a:t>
            </a:r>
          </a:p>
        </p:txBody>
      </p:sp>
      <p:pic>
        <p:nvPicPr>
          <p:cNvPr id="5" name="Picture 4" descr="Old and New Lake Winnemucca.jpg">
            <a:extLst>
              <a:ext uri="{FF2B5EF4-FFF2-40B4-BE49-F238E27FC236}">
                <a16:creationId xmlns:a16="http://schemas.microsoft.com/office/drawing/2014/main" id="{EA6D1E4A-6B3D-5E4E-98C2-5AC2914F3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341534" cy="4221084"/>
          </a:xfrm>
          <a:prstGeom prst="rect">
            <a:avLst/>
          </a:prstGeom>
          <a:effectLst>
            <a:outerShdw dist="12700" dir="5400000" algn="ctr" rotWithShape="0">
              <a:schemeClr val="tx1"/>
            </a:outerShdw>
          </a:effectLst>
        </p:spPr>
      </p:pic>
      <p:pic>
        <p:nvPicPr>
          <p:cNvPr id="6" name="Picture 5">
            <a:extLst>
              <a:ext uri="{FF2B5EF4-FFF2-40B4-BE49-F238E27FC236}">
                <a16:creationId xmlns:a16="http://schemas.microsoft.com/office/drawing/2014/main" id="{458820A8-02D7-B842-8DDE-69F6B6D343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1534" y="-1"/>
            <a:ext cx="2802466" cy="4170337"/>
          </a:xfrm>
          <a:prstGeom prst="rect">
            <a:avLst/>
          </a:prstGeom>
        </p:spPr>
      </p:pic>
    </p:spTree>
    <p:extLst>
      <p:ext uri="{BB962C8B-B14F-4D97-AF65-F5344CB8AC3E}">
        <p14:creationId xmlns:p14="http://schemas.microsoft.com/office/powerpoint/2010/main" val="24377487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0610_082121.jpg">
            <a:extLst>
              <a:ext uri="{FF2B5EF4-FFF2-40B4-BE49-F238E27FC236}">
                <a16:creationId xmlns:a16="http://schemas.microsoft.com/office/drawing/2014/main" id="{BBA9E13C-2886-D54F-82AF-41DE4D090082}"/>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4000" contrast="48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Content Placeholder 2">
            <a:extLst>
              <a:ext uri="{FF2B5EF4-FFF2-40B4-BE49-F238E27FC236}">
                <a16:creationId xmlns:a16="http://schemas.microsoft.com/office/drawing/2014/main" id="{8C7443CD-C988-1A4D-B0EB-9BDCB81CBC2E}"/>
              </a:ext>
            </a:extLst>
          </p:cNvPr>
          <p:cNvSpPr>
            <a:spLocks noGrp="1"/>
          </p:cNvSpPr>
          <p:nvPr>
            <p:ph idx="1"/>
          </p:nvPr>
        </p:nvSpPr>
        <p:spPr>
          <a:xfrm>
            <a:off x="176463" y="1684421"/>
            <a:ext cx="8855242" cy="4876799"/>
          </a:xfrm>
        </p:spPr>
        <p:txBody>
          <a:bodyPr>
            <a:noAutofit/>
          </a:bodyPr>
          <a:lstStyle/>
          <a:p>
            <a:pPr marL="0" indent="0">
              <a:buNone/>
            </a:pPr>
            <a:r>
              <a:rPr lang="en-US" sz="1600" b="1" dirty="0">
                <a:solidFill>
                  <a:srgbClr val="FFFF00"/>
                </a:solidFill>
                <a:effectLst>
                  <a:outerShdw blurRad="50800" dist="38100" dir="2700000" algn="tl" rotWithShape="0">
                    <a:srgbClr val="000000">
                      <a:alpha val="43000"/>
                    </a:srgbClr>
                  </a:outerShdw>
                </a:effectLst>
              </a:rPr>
              <a:t>In this photo areas that are being farmed using irrigation along the lower Humboldt River (below) contrast with the Carson Desert playa across the West Humboldt Range (above) where dust is being deflated. I took this photo in June this year as I was flying from Reno to Chicago, and on to my research area in Italy. The dust followed us to the Rocky Mountains hundreds of kilometers away, and reached the same elevations that we were flying at over 9,000 meters. </a:t>
            </a:r>
          </a:p>
          <a:p>
            <a:pPr marL="0" indent="0">
              <a:buNone/>
            </a:pPr>
            <a:endParaRPr lang="en-US" sz="1600" b="1" dirty="0">
              <a:solidFill>
                <a:srgbClr val="FFFF00"/>
              </a:solidFill>
              <a:effectLst>
                <a:outerShdw blurRad="50800" dist="38100" dir="2700000" algn="tl" rotWithShape="0">
                  <a:srgbClr val="000000">
                    <a:alpha val="43000"/>
                  </a:srgbClr>
                </a:outerShdw>
              </a:effectLst>
            </a:endParaRPr>
          </a:p>
          <a:p>
            <a:pPr marL="0" indent="0">
              <a:buNone/>
            </a:pPr>
            <a:r>
              <a:rPr lang="en-US" sz="1600" b="1" dirty="0">
                <a:solidFill>
                  <a:srgbClr val="FFFF00"/>
                </a:solidFill>
                <a:effectLst>
                  <a:outerShdw blurRad="50800" dist="38100" dir="2700000" algn="tl" rotWithShape="0">
                    <a:srgbClr val="000000">
                      <a:alpha val="43000"/>
                    </a:srgbClr>
                  </a:outerShdw>
                </a:effectLst>
              </a:rPr>
              <a:t>Conclusions:</a:t>
            </a:r>
          </a:p>
          <a:p>
            <a:pPr>
              <a:buFont typeface="Wingdings" charset="2"/>
              <a:buChar char="²"/>
            </a:pPr>
            <a:r>
              <a:rPr lang="en-US" sz="1600" b="1" dirty="0">
                <a:solidFill>
                  <a:srgbClr val="FFFF00"/>
                </a:solidFill>
                <a:effectLst>
                  <a:outerShdw blurRad="50800" dist="38100" dir="2700000" algn="tl" rotWithShape="0">
                    <a:srgbClr val="000000">
                      <a:alpha val="43000"/>
                    </a:srgbClr>
                  </a:outerShdw>
                </a:effectLst>
              </a:rPr>
              <a:t>The Lake </a:t>
            </a:r>
            <a:r>
              <a:rPr lang="en-US" sz="1600" b="1" dirty="0" err="1">
                <a:solidFill>
                  <a:srgbClr val="FFFF00"/>
                </a:solidFill>
                <a:effectLst>
                  <a:outerShdw blurRad="50800" dist="38100" dir="2700000" algn="tl" rotWithShape="0">
                    <a:srgbClr val="000000">
                      <a:alpha val="43000"/>
                    </a:srgbClr>
                  </a:outerShdw>
                </a:effectLst>
              </a:rPr>
              <a:t>Orūmiye</a:t>
            </a:r>
            <a:r>
              <a:rPr lang="en-US" sz="1600" b="1" dirty="0">
                <a:solidFill>
                  <a:srgbClr val="FFFF00"/>
                </a:solidFill>
                <a:effectLst>
                  <a:outerShdw blurRad="50800" dist="38100" dir="2700000" algn="tl" rotWithShape="0">
                    <a:srgbClr val="000000">
                      <a:alpha val="43000"/>
                    </a:srgbClr>
                  </a:outerShdw>
                </a:effectLst>
              </a:rPr>
              <a:t> Basin has some of the highest rates of erosion possible under the Langbein and Schumm model </a:t>
            </a:r>
          </a:p>
          <a:p>
            <a:pPr>
              <a:buFont typeface="Wingdings" charset="2"/>
              <a:buChar char="²"/>
            </a:pPr>
            <a:r>
              <a:rPr lang="en-US" sz="1600" b="1" dirty="0">
                <a:solidFill>
                  <a:srgbClr val="FFFF00"/>
                </a:solidFill>
                <a:effectLst>
                  <a:outerShdw blurRad="50800" dist="38100" dir="2700000" algn="tl" rotWithShape="0">
                    <a:srgbClr val="000000">
                      <a:alpha val="43000"/>
                    </a:srgbClr>
                  </a:outerShdw>
                </a:effectLst>
              </a:rPr>
              <a:t>These are accentuated through human land use</a:t>
            </a:r>
          </a:p>
          <a:p>
            <a:pPr>
              <a:buFont typeface="Wingdings" charset="2"/>
              <a:buChar char="²"/>
            </a:pPr>
            <a:r>
              <a:rPr lang="en-US" sz="1600" b="1" dirty="0">
                <a:solidFill>
                  <a:srgbClr val="FFFF00"/>
                </a:solidFill>
                <a:effectLst>
                  <a:outerShdw blurRad="50800" dist="38100" dir="2700000" algn="tl" rotWithShape="0">
                    <a:srgbClr val="000000">
                      <a:alpha val="43000"/>
                    </a:srgbClr>
                  </a:outerShdw>
                </a:effectLst>
              </a:rPr>
              <a:t>Under the scenario of future decreased effective precipitation, we can expect a slight decrease in surface erosion in the Lake </a:t>
            </a:r>
            <a:r>
              <a:rPr lang="en-US" sz="1600" b="1" dirty="0" err="1">
                <a:solidFill>
                  <a:srgbClr val="FFFF00"/>
                </a:solidFill>
                <a:effectLst>
                  <a:outerShdw blurRad="50800" dist="38100" dir="2700000" algn="tl" rotWithShape="0">
                    <a:srgbClr val="000000">
                      <a:alpha val="43000"/>
                    </a:srgbClr>
                  </a:outerShdw>
                </a:effectLst>
              </a:rPr>
              <a:t>Orūmiye</a:t>
            </a:r>
            <a:r>
              <a:rPr lang="en-US" sz="1600" b="1" dirty="0">
                <a:solidFill>
                  <a:srgbClr val="FFFF00"/>
                </a:solidFill>
                <a:effectLst>
                  <a:outerShdw blurRad="50800" dist="38100" dir="2700000" algn="tl" rotWithShape="0">
                    <a:srgbClr val="000000">
                      <a:alpha val="43000"/>
                    </a:srgbClr>
                  </a:outerShdw>
                </a:effectLst>
              </a:rPr>
              <a:t> Basin</a:t>
            </a:r>
          </a:p>
          <a:p>
            <a:pPr>
              <a:buFont typeface="Wingdings" charset="2"/>
              <a:buChar char="²"/>
            </a:pPr>
            <a:r>
              <a:rPr lang="en-US" sz="1600" b="1" dirty="0">
                <a:solidFill>
                  <a:srgbClr val="FFFF00"/>
                </a:solidFill>
                <a:effectLst>
                  <a:outerShdw blurRad="50800" dist="38100" dir="2700000" algn="tl" rotWithShape="0">
                    <a:srgbClr val="000000">
                      <a:alpha val="43000"/>
                    </a:srgbClr>
                  </a:outerShdw>
                </a:effectLst>
              </a:rPr>
              <a:t>However, increased seasonal exposure of the floor of Lake </a:t>
            </a:r>
            <a:r>
              <a:rPr lang="en-US" sz="1600" b="1" dirty="0" err="1">
                <a:solidFill>
                  <a:srgbClr val="FFFF00"/>
                </a:solidFill>
                <a:effectLst>
                  <a:outerShdw blurRad="50800" dist="38100" dir="2700000" algn="tl" rotWithShape="0">
                    <a:srgbClr val="000000">
                      <a:alpha val="43000"/>
                    </a:srgbClr>
                  </a:outerShdw>
                </a:effectLst>
              </a:rPr>
              <a:t>Orūmiye</a:t>
            </a:r>
            <a:r>
              <a:rPr lang="en-US" sz="1600" b="1" dirty="0">
                <a:solidFill>
                  <a:srgbClr val="FFFF00"/>
                </a:solidFill>
                <a:effectLst>
                  <a:outerShdw blurRad="50800" dist="38100" dir="2700000" algn="tl" rotWithShape="0">
                    <a:srgbClr val="000000">
                      <a:alpha val="43000"/>
                    </a:srgbClr>
                  </a:outerShdw>
                </a:effectLst>
              </a:rPr>
              <a:t> with annual episodes of wetting and drying will keep surface sediments loose and provide an abundant source for aeolian deflation</a:t>
            </a:r>
          </a:p>
          <a:p>
            <a:pPr>
              <a:buFont typeface="Wingdings" charset="2"/>
              <a:buChar char="²"/>
            </a:pPr>
            <a:r>
              <a:rPr lang="en-US" sz="1600" b="1" dirty="0">
                <a:solidFill>
                  <a:srgbClr val="FFFF00"/>
                </a:solidFill>
                <a:effectLst>
                  <a:outerShdw blurRad="50800" dist="38100" dir="2700000" algn="tl" rotWithShape="0">
                    <a:srgbClr val="000000">
                      <a:alpha val="43000"/>
                    </a:srgbClr>
                  </a:outerShdw>
                </a:effectLst>
              </a:rPr>
              <a:t>With increased transport of toxic dust we can also expect that the incidence of respiratory diseases will increase, and lung cancer clusters will continue to grow</a:t>
            </a:r>
          </a:p>
          <a:p>
            <a:pPr>
              <a:buFont typeface="Wingdings" charset="2"/>
              <a:buChar char="²"/>
            </a:pPr>
            <a:r>
              <a:rPr lang="en-US" sz="1600" b="1" dirty="0">
                <a:solidFill>
                  <a:srgbClr val="FFFF00"/>
                </a:solidFill>
                <a:effectLst>
                  <a:outerShdw blurRad="50800" dist="38100" dir="2700000" algn="tl" rotWithShape="0">
                    <a:srgbClr val="000000">
                      <a:alpha val="43000"/>
                    </a:srgbClr>
                  </a:outerShdw>
                </a:effectLst>
              </a:rPr>
              <a:t>Only by addressing this issue globally can we hope to achieve any success </a:t>
            </a:r>
          </a:p>
        </p:txBody>
      </p:sp>
    </p:spTree>
    <p:extLst>
      <p:ext uri="{BB962C8B-B14F-4D97-AF65-F5344CB8AC3E}">
        <p14:creationId xmlns:p14="http://schemas.microsoft.com/office/powerpoint/2010/main" val="23932538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0" y="274638"/>
            <a:ext cx="9144000" cy="1143000"/>
          </a:xfrm>
        </p:spPr>
        <p:txBody>
          <a:bodyPr>
            <a:normAutofit fontScale="90000"/>
          </a:bodyPr>
          <a:lstStyle/>
          <a:p>
            <a:pPr>
              <a:defRPr/>
            </a:pPr>
            <a:r>
              <a:rPr lang="en-US" dirty="0">
                <a:solidFill>
                  <a:srgbClr val="FFFF00"/>
                </a:solidFill>
                <a:effectLst>
                  <a:outerShdw blurRad="50800" dist="38100" dir="2700000" algn="tl" rotWithShape="0">
                    <a:srgbClr val="000000">
                      <a:alpha val="43000"/>
                    </a:srgbClr>
                  </a:outerShdw>
                </a:effectLst>
              </a:rPr>
              <a:t>How do we transfer what we Learn to the Modern World?</a:t>
            </a:r>
          </a:p>
        </p:txBody>
      </p:sp>
      <p:sp>
        <p:nvSpPr>
          <p:cNvPr id="74755" name="Content Placeholder 2"/>
          <p:cNvSpPr>
            <a:spLocks noGrp="1"/>
          </p:cNvSpPr>
          <p:nvPr>
            <p:ph idx="1"/>
          </p:nvPr>
        </p:nvSpPr>
        <p:spPr/>
        <p:txBody>
          <a:bodyPr>
            <a:normAutofit lnSpcReduction="10000"/>
          </a:bodyPr>
          <a:lstStyle/>
          <a:p>
            <a:pPr>
              <a:defRPr/>
            </a:pPr>
            <a:r>
              <a:rPr lang="en-US" dirty="0">
                <a:solidFill>
                  <a:schemeClr val="bg1"/>
                </a:solidFill>
                <a:effectLst>
                  <a:outerShdw blurRad="50800" dist="38100" dir="2700000" algn="tl" rotWithShape="0">
                    <a:srgbClr val="000000">
                      <a:alpha val="43000"/>
                    </a:srgbClr>
                  </a:outerShdw>
                </a:effectLst>
              </a:rPr>
              <a:t>Meet with the affected people to inform them of the problem</a:t>
            </a:r>
          </a:p>
          <a:p>
            <a:pPr>
              <a:defRPr/>
            </a:pPr>
            <a:r>
              <a:rPr lang="en-US" dirty="0">
                <a:solidFill>
                  <a:schemeClr val="bg1"/>
                </a:solidFill>
                <a:effectLst>
                  <a:outerShdw blurRad="50800" dist="38100" dir="2700000" algn="tl" rotWithShape="0">
                    <a:srgbClr val="000000">
                      <a:alpha val="43000"/>
                    </a:srgbClr>
                  </a:outerShdw>
                </a:effectLst>
              </a:rPr>
              <a:t>Ask them for ideas</a:t>
            </a:r>
          </a:p>
          <a:p>
            <a:pPr>
              <a:defRPr/>
            </a:pPr>
            <a:r>
              <a:rPr lang="en-US" dirty="0">
                <a:solidFill>
                  <a:schemeClr val="bg1"/>
                </a:solidFill>
                <a:effectLst>
                  <a:outerShdw blurRad="50800" dist="38100" dir="2700000" algn="tl" rotWithShape="0">
                    <a:srgbClr val="000000">
                      <a:alpha val="43000"/>
                    </a:srgbClr>
                  </a:outerShdw>
                </a:effectLst>
              </a:rPr>
              <a:t>Give them low cost solutions</a:t>
            </a:r>
          </a:p>
          <a:p>
            <a:pPr>
              <a:defRPr/>
            </a:pPr>
            <a:r>
              <a:rPr lang="en-US" dirty="0">
                <a:solidFill>
                  <a:schemeClr val="bg1"/>
                </a:solidFill>
                <a:effectLst>
                  <a:outerShdw blurRad="50800" dist="38100" dir="2700000" algn="tl" rotWithShape="0">
                    <a:srgbClr val="000000">
                      <a:alpha val="43000"/>
                    </a:srgbClr>
                  </a:outerShdw>
                </a:effectLst>
              </a:rPr>
              <a:t>Always consult with those people who are affected by the problem (farmers, herding peoples) and those who can solve the problem (city and </a:t>
            </a:r>
            <a:r>
              <a:rPr lang="en-US" dirty="0" err="1">
                <a:solidFill>
                  <a:schemeClr val="bg1"/>
                </a:solidFill>
                <a:effectLst>
                  <a:outerShdw blurRad="50800" dist="38100" dir="2700000" algn="tl" rotWithShape="0">
                    <a:srgbClr val="000000">
                      <a:alpha val="43000"/>
                    </a:srgbClr>
                  </a:outerShdw>
                </a:effectLst>
              </a:rPr>
              <a:t>provincal</a:t>
            </a:r>
            <a:r>
              <a:rPr lang="en-US" dirty="0">
                <a:solidFill>
                  <a:schemeClr val="bg1"/>
                </a:solidFill>
                <a:effectLst>
                  <a:outerShdw blurRad="50800" dist="38100" dir="2700000" algn="tl" rotWithShape="0">
                    <a:srgbClr val="000000">
                      <a:alpha val="43000"/>
                    </a:srgbClr>
                  </a:outerShdw>
                </a:effectLst>
              </a:rPr>
              <a:t> officials).</a:t>
            </a:r>
          </a:p>
          <a:p>
            <a:pPr>
              <a:defRPr/>
            </a:pPr>
            <a:r>
              <a:rPr lang="en-US" dirty="0">
                <a:solidFill>
                  <a:schemeClr val="bg1"/>
                </a:solidFill>
                <a:effectLst>
                  <a:outerShdw blurRad="50800" dist="38100" dir="2700000" algn="tl" rotWithShape="0">
                    <a:srgbClr val="000000">
                      <a:alpha val="43000"/>
                    </a:srgbClr>
                  </a:outerShdw>
                </a:effectLst>
              </a:rPr>
              <a:t>Remember that it takes time</a:t>
            </a:r>
          </a:p>
          <a:p>
            <a:pPr>
              <a:defRPr/>
            </a:pPr>
            <a:endParaRPr lang="en-US" dirty="0">
              <a:solidFill>
                <a:schemeClr val="bg1"/>
              </a:solidFill>
              <a:effectLst>
                <a:outerShdw blurRad="50800" dist="38100" dir="2700000" algn="tl" rotWithShape="0">
                  <a:srgbClr val="000000">
                    <a:alpha val="43000"/>
                  </a:srgbClr>
                </a:outerShdw>
              </a:effectLs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402" y="3609526"/>
            <a:ext cx="9144000" cy="1296144"/>
          </a:xfrm>
        </p:spPr>
        <p:txBody>
          <a:bodyPr>
            <a:normAutofit fontScale="92500" lnSpcReduction="20000"/>
          </a:bodyPr>
          <a:lstStyle/>
          <a:p>
            <a:pPr rtl="1">
              <a:spcBef>
                <a:spcPct val="0"/>
              </a:spcBef>
              <a:buClrTx/>
              <a:buSzTx/>
            </a:pPr>
            <a:endParaRPr lang="fa-IR" altLang="fa-IR" dirty="0">
              <a:solidFill>
                <a:schemeClr val="tx1"/>
              </a:solidFill>
              <a:cs typeface="B Mitra" pitchFamily="2" charset="-78"/>
            </a:endParaRPr>
          </a:p>
          <a:p>
            <a:pPr rtl="1">
              <a:spcBef>
                <a:spcPct val="0"/>
              </a:spcBef>
              <a:buClrTx/>
              <a:buSzTx/>
            </a:pPr>
            <a:endParaRPr lang="en-US" altLang="fa-IR" dirty="0">
              <a:solidFill>
                <a:schemeClr val="tx1"/>
              </a:solidFill>
              <a:cs typeface="B Mitra" pitchFamily="2" charset="-78"/>
            </a:endParaRPr>
          </a:p>
          <a:p>
            <a:pPr rtl="1">
              <a:spcBef>
                <a:spcPct val="0"/>
              </a:spcBef>
              <a:buClrTx/>
              <a:buSzTx/>
            </a:pPr>
            <a:r>
              <a:rPr lang="en-US" altLang="fa-IR" dirty="0">
                <a:solidFill>
                  <a:schemeClr val="tx1"/>
                </a:solidFill>
                <a:cs typeface="B Mitra" pitchFamily="2" charset="-78"/>
              </a:rPr>
              <a:t> </a:t>
            </a:r>
            <a:r>
              <a:rPr lang="fa-IR" altLang="fa-IR" dirty="0">
                <a:solidFill>
                  <a:schemeClr val="tx1"/>
                </a:solidFill>
                <a:cs typeface="B Mitra" pitchFamily="2" charset="-78"/>
              </a:rPr>
              <a:t> </a:t>
            </a:r>
          </a:p>
        </p:txBody>
      </p:sp>
      <p:sp>
        <p:nvSpPr>
          <p:cNvPr id="4" name="Subtitle 2">
            <a:extLst>
              <a:ext uri="{FF2B5EF4-FFF2-40B4-BE49-F238E27FC236}">
                <a16:creationId xmlns:a16="http://schemas.microsoft.com/office/drawing/2014/main" id="{9B30E7C5-2665-704A-99FB-45A08F504B71}"/>
              </a:ext>
            </a:extLst>
          </p:cNvPr>
          <p:cNvSpPr txBox="1">
            <a:spLocks/>
          </p:cNvSpPr>
          <p:nvPr/>
        </p:nvSpPr>
        <p:spPr>
          <a:xfrm>
            <a:off x="0" y="577516"/>
            <a:ext cx="9144000" cy="5616624"/>
          </a:xfrm>
          <a:prstGeom prst="rect">
            <a:avLst/>
          </a:prstGeom>
        </p:spPr>
        <p:txBody>
          <a:bodyPr vert="horz" lIns="45720" rIns="45720">
            <a:noAutofit/>
          </a:bodyPr>
          <a:lstStyle>
            <a:lvl1pPr marL="0" marR="64008" indent="0" algn="r" rtl="0" eaLnBrk="1" latinLnBrk="0" hangingPunct="1">
              <a:spcBef>
                <a:spcPts val="400"/>
              </a:spcBef>
              <a:spcAft>
                <a:spcPts val="0"/>
              </a:spcAft>
              <a:buClr>
                <a:schemeClr val="accent1"/>
              </a:buClr>
              <a:buSzPct val="68000"/>
              <a:buFont typeface="Wingdings 3"/>
              <a:buNone/>
              <a:defRPr kumimoji="0" sz="2700" kern="1200">
                <a:solidFill>
                  <a:schemeClr val="tx2"/>
                </a:solidFill>
                <a:latin typeface="+mn-lt"/>
                <a:ea typeface="+mn-ea"/>
                <a:cs typeface="+mn-cs"/>
              </a:defRPr>
            </a:lvl1pPr>
            <a:lvl2pPr marL="457200" indent="0" algn="ctr" rtl="0" eaLnBrk="1" latinLnBrk="0" hangingPunct="1">
              <a:spcBef>
                <a:spcPts val="324"/>
              </a:spcBef>
              <a:buClr>
                <a:schemeClr val="accent1"/>
              </a:buClr>
              <a:buFont typeface="Verdana"/>
              <a:buNone/>
              <a:defRPr kumimoji="0" sz="2300" kern="1200">
                <a:solidFill>
                  <a:schemeClr val="tx1"/>
                </a:solidFill>
                <a:latin typeface="+mn-lt"/>
                <a:ea typeface="+mn-ea"/>
                <a:cs typeface="+mn-cs"/>
              </a:defRPr>
            </a:lvl2pPr>
            <a:lvl3pPr marL="914400" indent="0" algn="ctr" rtl="0" eaLnBrk="1" latinLnBrk="0" hangingPunct="1">
              <a:spcBef>
                <a:spcPts val="350"/>
              </a:spcBef>
              <a:buClr>
                <a:schemeClr val="accent2"/>
              </a:buClr>
              <a:buSzPct val="100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50"/>
              </a:spcBef>
              <a:buClr>
                <a:schemeClr val="accent2"/>
              </a:buClr>
              <a:buFont typeface="Wingdings 2"/>
              <a:buNone/>
              <a:defRPr kumimoji="0" sz="1900" kern="1200">
                <a:solidFill>
                  <a:schemeClr val="tx1"/>
                </a:solidFill>
                <a:latin typeface="+mn-lt"/>
                <a:ea typeface="+mn-ea"/>
                <a:cs typeface="+mn-cs"/>
              </a:defRPr>
            </a:lvl4pPr>
            <a:lvl5pPr marL="1828800" indent="0" algn="ctr" rtl="0" eaLnBrk="1" latinLnBrk="0" hangingPunct="1">
              <a:spcBef>
                <a:spcPts val="350"/>
              </a:spcBef>
              <a:buClr>
                <a:schemeClr val="accent2"/>
              </a:buClr>
              <a:buFont typeface="Wingdings 2"/>
              <a:buNone/>
              <a:defRPr kumimoji="0" sz="1800" kern="1200">
                <a:solidFill>
                  <a:schemeClr val="tx1"/>
                </a:solidFill>
                <a:latin typeface="+mn-lt"/>
                <a:ea typeface="+mn-ea"/>
                <a:cs typeface="+mn-cs"/>
              </a:defRPr>
            </a:lvl5pPr>
            <a:lvl6pPr marL="2286000" indent="0" algn="ctr" rtl="0" eaLnBrk="1" latinLnBrk="0" hangingPunct="1">
              <a:spcBef>
                <a:spcPts val="350"/>
              </a:spcBef>
              <a:buClr>
                <a:schemeClr val="accent3"/>
              </a:buClr>
              <a:buFont typeface="Wingdings 2"/>
              <a:buNone/>
              <a:defRPr kumimoji="0" sz="1800" kern="1200">
                <a:solidFill>
                  <a:schemeClr val="tx1"/>
                </a:solidFill>
                <a:latin typeface="+mn-lt"/>
                <a:ea typeface="+mn-ea"/>
                <a:cs typeface="+mn-cs"/>
              </a:defRPr>
            </a:lvl6pPr>
            <a:lvl7pPr marL="27432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7pPr>
            <a:lvl8pPr marL="32004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8pPr>
            <a:lvl9pPr marL="3657600" indent="0" algn="ctr" rtl="0" eaLnBrk="1" latinLnBrk="0" hangingPunct="1">
              <a:spcBef>
                <a:spcPts val="350"/>
              </a:spcBef>
              <a:buClr>
                <a:schemeClr val="accent3"/>
              </a:buClr>
              <a:buFont typeface="Wingdings 2"/>
              <a:buNone/>
              <a:defRPr kumimoji="0" sz="1600" kern="1200" baseline="0">
                <a:solidFill>
                  <a:schemeClr val="tx1"/>
                </a:solidFill>
                <a:latin typeface="+mn-lt"/>
                <a:ea typeface="+mn-ea"/>
                <a:cs typeface="+mn-cs"/>
              </a:defRPr>
            </a:lvl9pPr>
            <a:extLst/>
          </a:lstStyle>
          <a:p>
            <a:pPr algn="ctr"/>
            <a:r>
              <a:rPr lang="en-US" sz="2000" b="1" dirty="0">
                <a:solidFill>
                  <a:srgbClr val="FFFF00"/>
                </a:solidFill>
              </a:rPr>
              <a:t>Dr. Peter Ernest Wigand</a:t>
            </a:r>
          </a:p>
          <a:p>
            <a:pPr algn="ctr"/>
            <a:r>
              <a:rPr lang="en-US" sz="1400" b="1" dirty="0">
                <a:solidFill>
                  <a:srgbClr val="FFFF00"/>
                </a:solidFill>
                <a:hlinkClick r:id="rId2"/>
              </a:rPr>
              <a:t>pewigand@gmail.com</a:t>
            </a:r>
            <a:endParaRPr lang="en-US" sz="1400" b="1" dirty="0">
              <a:solidFill>
                <a:srgbClr val="FFFF00"/>
              </a:solidFill>
            </a:endParaRPr>
          </a:p>
          <a:p>
            <a:pPr algn="ctr"/>
            <a:r>
              <a:rPr lang="en-US" sz="1400" b="1" dirty="0">
                <a:solidFill>
                  <a:srgbClr val="FFFF00"/>
                </a:solidFill>
              </a:rPr>
              <a:t>Graduate Faculty, Department of Geography, University of Nevada, Reno, Reno, NV 89557-0154</a:t>
            </a:r>
            <a:br>
              <a:rPr lang="en-US" sz="1400" b="1" dirty="0">
                <a:solidFill>
                  <a:srgbClr val="FFFF00"/>
                </a:solidFill>
              </a:rPr>
            </a:br>
            <a:r>
              <a:rPr lang="en-US" sz="1400" b="1" dirty="0">
                <a:solidFill>
                  <a:srgbClr val="FFFF00"/>
                </a:solidFill>
              </a:rPr>
              <a:t>&amp;</a:t>
            </a:r>
            <a:br>
              <a:rPr lang="en-US" sz="1400" b="1" dirty="0">
                <a:solidFill>
                  <a:srgbClr val="FFFF00"/>
                </a:solidFill>
              </a:rPr>
            </a:br>
            <a:r>
              <a:rPr lang="en-US" sz="1400" b="1" dirty="0">
                <a:solidFill>
                  <a:srgbClr val="FFFF00"/>
                </a:solidFill>
              </a:rPr>
              <a:t>Research Faculty, Graduate Program of Hydrological Sciences, University of Nevada, Reno, Reno, NV 89557-0154</a:t>
            </a:r>
          </a:p>
          <a:p>
            <a:pPr algn="ctr"/>
            <a:r>
              <a:rPr lang="en-US" sz="1400" b="1" dirty="0">
                <a:solidFill>
                  <a:srgbClr val="FFFF00"/>
                </a:solidFill>
                <a:hlinkClick r:id="rId3"/>
              </a:rPr>
              <a:t>https://www.unr.edu/geography/people/peter-wigand</a:t>
            </a:r>
            <a:br>
              <a:rPr lang="en-US" sz="1400" b="1" dirty="0">
                <a:solidFill>
                  <a:srgbClr val="FFFF00"/>
                </a:solidFill>
              </a:rPr>
            </a:br>
            <a:r>
              <a:rPr lang="en-US" sz="1400" b="1" dirty="0">
                <a:solidFill>
                  <a:srgbClr val="FFFF00"/>
                </a:solidFill>
                <a:hlinkClick r:id="rId4"/>
              </a:rPr>
              <a:t>http://www.hydro.unr.edu/people/research_details.aspx?f55kjhGf2H44gf=826&amp;Njhu789Skjh54Elfjk=120</a:t>
            </a:r>
            <a:br>
              <a:rPr lang="en-US" sz="1400" b="1" dirty="0">
                <a:solidFill>
                  <a:srgbClr val="FFFF00"/>
                </a:solidFill>
              </a:rPr>
            </a:br>
            <a:r>
              <a:rPr lang="en-US" sz="1400" b="1" dirty="0">
                <a:solidFill>
                  <a:srgbClr val="FFFF00"/>
                </a:solidFill>
              </a:rPr>
              <a:t>&amp;</a:t>
            </a:r>
            <a:br>
              <a:rPr lang="en-US" sz="1400" b="1" dirty="0">
                <a:solidFill>
                  <a:srgbClr val="FFFF00"/>
                </a:solidFill>
              </a:rPr>
            </a:br>
            <a:r>
              <a:rPr lang="en-US" sz="1400" b="1" dirty="0">
                <a:solidFill>
                  <a:srgbClr val="FFFF00"/>
                </a:solidFill>
              </a:rPr>
              <a:t>Affiliate Associate Research Professor, Division of Earth and Ecosystem Sciences, Desert Research Institute</a:t>
            </a:r>
            <a:br>
              <a:rPr lang="en-US" sz="1400" b="1" dirty="0">
                <a:solidFill>
                  <a:srgbClr val="FFFF00"/>
                </a:solidFill>
              </a:rPr>
            </a:br>
            <a:r>
              <a:rPr lang="en-US" sz="1400" b="1" dirty="0">
                <a:solidFill>
                  <a:srgbClr val="FFFF00"/>
                </a:solidFill>
              </a:rPr>
              <a:t>2215 </a:t>
            </a:r>
            <a:r>
              <a:rPr lang="en-US" sz="1400" b="1" dirty="0" err="1">
                <a:solidFill>
                  <a:srgbClr val="FFFF00"/>
                </a:solidFill>
              </a:rPr>
              <a:t>Raggio</a:t>
            </a:r>
            <a:r>
              <a:rPr lang="en-US" sz="1400" b="1" dirty="0">
                <a:solidFill>
                  <a:srgbClr val="FFFF00"/>
                </a:solidFill>
              </a:rPr>
              <a:t> Parkway, Reno, NV 89512</a:t>
            </a:r>
          </a:p>
          <a:p>
            <a:pPr algn="ctr"/>
            <a:r>
              <a:rPr lang="en-US" sz="1400" b="1" dirty="0">
                <a:solidFill>
                  <a:srgbClr val="FFFF00"/>
                </a:solidFill>
                <a:hlinkClick r:id="rId5"/>
              </a:rPr>
              <a:t>http://www.dri.edu/images/directory/resume-1563.pdf</a:t>
            </a:r>
            <a:br>
              <a:rPr lang="en-US" sz="1400" b="1" dirty="0">
                <a:solidFill>
                  <a:srgbClr val="FFFF00"/>
                </a:solidFill>
              </a:rPr>
            </a:br>
            <a:r>
              <a:rPr lang="en-US" sz="1400" b="1" dirty="0">
                <a:solidFill>
                  <a:srgbClr val="FFFF00"/>
                </a:solidFill>
              </a:rPr>
              <a:t>&amp;</a:t>
            </a:r>
            <a:br>
              <a:rPr lang="en-US" sz="1400" b="1" dirty="0">
                <a:solidFill>
                  <a:srgbClr val="FFFF00"/>
                </a:solidFill>
              </a:rPr>
            </a:br>
            <a:r>
              <a:rPr lang="en-US" sz="1400" b="1" dirty="0">
                <a:solidFill>
                  <a:srgbClr val="FFFF00"/>
                </a:solidFill>
              </a:rPr>
              <a:t>Associate Graduate Faculty, Department of Anthropology, University of Nevada, Las Vegas</a:t>
            </a:r>
            <a:br>
              <a:rPr lang="en-US" sz="1400" b="1" dirty="0">
                <a:solidFill>
                  <a:srgbClr val="FFFF00"/>
                </a:solidFill>
              </a:rPr>
            </a:br>
            <a:r>
              <a:rPr lang="en-US" sz="1400" b="1" dirty="0">
                <a:solidFill>
                  <a:srgbClr val="FFFF00"/>
                </a:solidFill>
              </a:rPr>
              <a:t>4505 S. Maryland Parkway, Las Vegas, NV 89154-5003</a:t>
            </a:r>
          </a:p>
          <a:p>
            <a:pPr algn="ctr"/>
            <a:br>
              <a:rPr lang="en-US" sz="1400" b="1" dirty="0">
                <a:solidFill>
                  <a:srgbClr val="FFFF00"/>
                </a:solidFill>
              </a:rPr>
            </a:br>
            <a:r>
              <a:rPr lang="en-US" sz="1400" b="1" dirty="0">
                <a:solidFill>
                  <a:srgbClr val="FFFF00"/>
                </a:solidFill>
              </a:rPr>
              <a:t>&amp;</a:t>
            </a:r>
            <a:br>
              <a:rPr lang="en-US" sz="1400" b="1" dirty="0">
                <a:solidFill>
                  <a:srgbClr val="FFFF00"/>
                </a:solidFill>
              </a:rPr>
            </a:br>
            <a:r>
              <a:rPr lang="en-US" sz="1400" b="1" dirty="0">
                <a:solidFill>
                  <a:srgbClr val="FFFF00"/>
                </a:solidFill>
              </a:rPr>
              <a:t>Graduate Faculty, Department of Geology, California State University, Bakersfield, Bakersfield, CA 93311-1022</a:t>
            </a:r>
          </a:p>
          <a:p>
            <a:pPr algn="ctr"/>
            <a:r>
              <a:rPr lang="en-US" sz="1400" b="1" dirty="0">
                <a:solidFill>
                  <a:srgbClr val="FFFF00"/>
                </a:solidFill>
                <a:hlinkClick r:id="rId6"/>
              </a:rPr>
              <a:t>http://www.csub.edu/~dbaron/Wigand_talk.pdf</a:t>
            </a:r>
            <a:br>
              <a:rPr lang="en-US" sz="1400" b="1" dirty="0">
                <a:solidFill>
                  <a:srgbClr val="FFFF00"/>
                </a:solidFill>
              </a:rPr>
            </a:br>
            <a:r>
              <a:rPr lang="en-US" sz="1400" b="1" dirty="0">
                <a:solidFill>
                  <a:srgbClr val="FFFF00"/>
                </a:solidFill>
              </a:rPr>
              <a:t>&amp;</a:t>
            </a:r>
            <a:br>
              <a:rPr lang="en-US" sz="1400" b="1" dirty="0">
                <a:solidFill>
                  <a:srgbClr val="FFFF00"/>
                </a:solidFill>
              </a:rPr>
            </a:br>
            <a:r>
              <a:rPr lang="en-US" sz="1400" b="1" dirty="0">
                <a:solidFill>
                  <a:srgbClr val="FFFF00"/>
                </a:solidFill>
              </a:rPr>
              <a:t>Great Basin &amp; Mojave Paleoenvironmental Consulting&amp; Research, Reno, NV 89506</a:t>
            </a:r>
            <a:br>
              <a:rPr lang="en-US" sz="1400" b="1" dirty="0">
                <a:solidFill>
                  <a:srgbClr val="FFFF00"/>
                </a:solidFill>
              </a:rPr>
            </a:br>
            <a:r>
              <a:rPr lang="en-US" sz="1400" b="1" dirty="0">
                <a:solidFill>
                  <a:srgbClr val="FFFF00"/>
                </a:solidFill>
                <a:hlinkClick r:id="rId7"/>
              </a:rPr>
              <a:t>http://web2.greatbasin.net/~wigand/petespaleo/Wigand.htm</a:t>
            </a:r>
            <a:br>
              <a:rPr lang="en-US" sz="1400" b="1" dirty="0">
                <a:solidFill>
                  <a:srgbClr val="FFFF00"/>
                </a:solidFill>
              </a:rPr>
            </a:br>
            <a:r>
              <a:rPr lang="en-US" sz="1400" b="1" dirty="0">
                <a:solidFill>
                  <a:srgbClr val="FFFF00"/>
                </a:solidFill>
                <a:hlinkClick r:id="rId8"/>
              </a:rPr>
              <a:t>https://www.researchgate.net/profile/Peter_Wigand</a:t>
            </a:r>
            <a:br>
              <a:rPr lang="en-US" sz="1400" b="1" dirty="0">
                <a:solidFill>
                  <a:srgbClr val="FFFF00"/>
                </a:solidFill>
              </a:rPr>
            </a:br>
            <a:r>
              <a:rPr lang="en-US" sz="1400" b="1" dirty="0">
                <a:solidFill>
                  <a:srgbClr val="FFFF00"/>
                </a:solidFill>
                <a:hlinkClick r:id="rId9"/>
              </a:rPr>
              <a:t>http://www.linkedin.com/pub/peter-wigand/35/90/764</a:t>
            </a:r>
            <a:br>
              <a:rPr lang="en-US" sz="1400" b="1" dirty="0">
                <a:solidFill>
                  <a:srgbClr val="FFFF00"/>
                </a:solidFill>
              </a:rPr>
            </a:br>
            <a:r>
              <a:rPr lang="en-US" sz="1400" b="1" dirty="0">
                <a:solidFill>
                  <a:srgbClr val="FFFF00"/>
                </a:solidFill>
                <a:hlinkClick r:id="rId10"/>
              </a:rPr>
              <a:t>http://4d.proclim.ch/4dcgi/all/en/Detail_Person?wigandp.reno</a:t>
            </a:r>
            <a:br>
              <a:rPr lang="en-US" sz="1400" b="1" dirty="0">
                <a:solidFill>
                  <a:srgbClr val="FFFF00"/>
                </a:solidFill>
              </a:rPr>
            </a:br>
            <a:r>
              <a:rPr lang="en-US" sz="1400" b="1" dirty="0">
                <a:solidFill>
                  <a:srgbClr val="FFFF00"/>
                </a:solidFill>
                <a:hlinkClick r:id="rId11"/>
              </a:rPr>
              <a:t>http://www.worldcat.org/identities/lccn-no99090280/</a:t>
            </a:r>
            <a:br>
              <a:rPr lang="en-US" sz="1400" b="1" dirty="0">
                <a:solidFill>
                  <a:srgbClr val="FFFF00"/>
                </a:solidFill>
              </a:rPr>
            </a:br>
            <a:r>
              <a:rPr lang="en-US" sz="1400" b="1" dirty="0">
                <a:solidFill>
                  <a:srgbClr val="FFFF00"/>
                </a:solidFill>
                <a:hlinkClick r:id="rId12"/>
              </a:rPr>
              <a:t>https://www.facebook.com/ernest.wigand</a:t>
            </a:r>
            <a:br>
              <a:rPr lang="en-US" sz="1400" b="1" dirty="0">
                <a:solidFill>
                  <a:srgbClr val="FFFF00"/>
                </a:solidFill>
              </a:rPr>
            </a:br>
            <a:r>
              <a:rPr lang="en-US" sz="1400" b="1" dirty="0">
                <a:solidFill>
                  <a:srgbClr val="FFFF00"/>
                </a:solidFill>
                <a:hlinkClick r:id="rId13"/>
              </a:rPr>
              <a:t>https://scholar.google.com/citations?user=4XdKCSIAAAAJ&amp;hl=en&amp;cstart=40&amp;pagesize=20</a:t>
            </a:r>
            <a:endParaRPr lang="en-US" sz="1400" b="1" dirty="0">
              <a:solidFill>
                <a:srgbClr val="FFFF00"/>
              </a:solidFill>
            </a:endParaRPr>
          </a:p>
          <a:p>
            <a:pPr algn="ctr"/>
            <a:br>
              <a:rPr lang="en-US" sz="1400" b="1" dirty="0">
                <a:solidFill>
                  <a:srgbClr val="FFFF00"/>
                </a:solidFill>
              </a:rPr>
            </a:br>
            <a:endParaRPr lang="en-US" sz="1400" b="1" dirty="0">
              <a:solidFill>
                <a:srgbClr val="FFFF00"/>
              </a:solidFill>
            </a:endParaRPr>
          </a:p>
        </p:txBody>
      </p:sp>
    </p:spTree>
    <p:extLst>
      <p:ext uri="{BB962C8B-B14F-4D97-AF65-F5344CB8AC3E}">
        <p14:creationId xmlns:p14="http://schemas.microsoft.com/office/powerpoint/2010/main" val="3065514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ke Mirabad Summary.jpg">
            <a:extLst>
              <a:ext uri="{FF2B5EF4-FFF2-40B4-BE49-F238E27FC236}">
                <a16:creationId xmlns:a16="http://schemas.microsoft.com/office/drawing/2014/main" id="{A3578CE3-636A-D14D-9977-33C8BF0260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7583" y="310976"/>
            <a:ext cx="6634857" cy="6502400"/>
          </a:xfrm>
          <a:prstGeom prst="rect">
            <a:avLst/>
          </a:prstGeom>
        </p:spPr>
      </p:pic>
      <p:sp>
        <p:nvSpPr>
          <p:cNvPr id="5" name="TextBox 4">
            <a:extLst>
              <a:ext uri="{FF2B5EF4-FFF2-40B4-BE49-F238E27FC236}">
                <a16:creationId xmlns:a16="http://schemas.microsoft.com/office/drawing/2014/main" id="{7D7A36F6-08B4-0A49-8F8A-4279B7712859}"/>
              </a:ext>
            </a:extLst>
          </p:cNvPr>
          <p:cNvSpPr txBox="1"/>
          <p:nvPr/>
        </p:nvSpPr>
        <p:spPr>
          <a:xfrm>
            <a:off x="939800" y="21192"/>
            <a:ext cx="6902701" cy="369332"/>
          </a:xfrm>
          <a:prstGeom prst="rect">
            <a:avLst/>
          </a:prstGeom>
          <a:noFill/>
        </p:spPr>
        <p:txBody>
          <a:bodyPr wrap="none" rtlCol="0">
            <a:spAutoFit/>
          </a:bodyPr>
          <a:lstStyle/>
          <a:p>
            <a:r>
              <a:rPr lang="en-US" dirty="0">
                <a:solidFill>
                  <a:srgbClr val="FFFF00"/>
                </a:solidFill>
              </a:rPr>
              <a:t>Lake </a:t>
            </a:r>
            <a:r>
              <a:rPr lang="en-US" dirty="0" err="1">
                <a:solidFill>
                  <a:srgbClr val="FFFF00"/>
                </a:solidFill>
              </a:rPr>
              <a:t>Mirabad</a:t>
            </a:r>
            <a:r>
              <a:rPr lang="en-US" dirty="0">
                <a:solidFill>
                  <a:srgbClr val="FFFF00"/>
                </a:solidFill>
              </a:rPr>
              <a:t>: Summary Diagram of Major Pollen Types (van Zeist 1967)</a:t>
            </a:r>
          </a:p>
        </p:txBody>
      </p:sp>
      <p:sp>
        <p:nvSpPr>
          <p:cNvPr id="6" name="Rectangle 5">
            <a:extLst>
              <a:ext uri="{FF2B5EF4-FFF2-40B4-BE49-F238E27FC236}">
                <a16:creationId xmlns:a16="http://schemas.microsoft.com/office/drawing/2014/main" id="{1DA20307-3311-AD4B-90A3-88F7E194B4E4}"/>
              </a:ext>
            </a:extLst>
          </p:cNvPr>
          <p:cNvSpPr/>
          <p:nvPr/>
        </p:nvSpPr>
        <p:spPr>
          <a:xfrm>
            <a:off x="2571328" y="5594176"/>
            <a:ext cx="4953000" cy="838200"/>
          </a:xfrm>
          <a:prstGeom prst="rect">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36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ke Mirabad Ratio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8808" y="377056"/>
            <a:ext cx="8459543" cy="5428207"/>
          </a:xfrm>
          <a:prstGeom prst="rect">
            <a:avLst/>
          </a:prstGeom>
        </p:spPr>
      </p:pic>
      <p:sp>
        <p:nvSpPr>
          <p:cNvPr id="5" name="TextBox 4"/>
          <p:cNvSpPr txBox="1"/>
          <p:nvPr/>
        </p:nvSpPr>
        <p:spPr>
          <a:xfrm>
            <a:off x="939800" y="21192"/>
            <a:ext cx="6830791" cy="369332"/>
          </a:xfrm>
          <a:prstGeom prst="rect">
            <a:avLst/>
          </a:prstGeom>
          <a:noFill/>
        </p:spPr>
        <p:txBody>
          <a:bodyPr wrap="none" rtlCol="0">
            <a:spAutoFit/>
          </a:bodyPr>
          <a:lstStyle/>
          <a:p>
            <a:r>
              <a:rPr lang="en-US" dirty="0">
                <a:solidFill>
                  <a:srgbClr val="FFFF00"/>
                </a:solidFill>
              </a:rPr>
              <a:t>Lake </a:t>
            </a:r>
            <a:r>
              <a:rPr lang="en-US" dirty="0" err="1">
                <a:solidFill>
                  <a:srgbClr val="FFFF00"/>
                </a:solidFill>
              </a:rPr>
              <a:t>Mirabad</a:t>
            </a:r>
            <a:r>
              <a:rPr lang="en-US" dirty="0">
                <a:solidFill>
                  <a:srgbClr val="FFFF00"/>
                </a:solidFill>
              </a:rPr>
              <a:t>: Diagram of Ratios of Major Pollen Types (van Zeist 1967)</a:t>
            </a:r>
          </a:p>
        </p:txBody>
      </p:sp>
      <p:sp>
        <p:nvSpPr>
          <p:cNvPr id="6" name="Rectangle 5"/>
          <p:cNvSpPr/>
          <p:nvPr/>
        </p:nvSpPr>
        <p:spPr>
          <a:xfrm>
            <a:off x="1187624" y="4941168"/>
            <a:ext cx="7632848" cy="648072"/>
          </a:xfrm>
          <a:prstGeom prst="rect">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572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F6E72E-8A6F-AF47-9BDB-FDF9FC8973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965"/>
            <a:ext cx="9144000" cy="7079635"/>
          </a:xfrm>
          <a:prstGeom prst="rect">
            <a:avLst/>
          </a:prstGeom>
        </p:spPr>
      </p:pic>
    </p:spTree>
    <p:extLst>
      <p:ext uri="{BB962C8B-B14F-4D97-AF65-F5344CB8AC3E}">
        <p14:creationId xmlns:p14="http://schemas.microsoft.com/office/powerpoint/2010/main" val="193399667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1920</TotalTime>
  <Words>4568</Words>
  <Application>Microsoft Macintosh PowerPoint</Application>
  <PresentationFormat>On-screen Show (4:3)</PresentationFormat>
  <Paragraphs>241</Paragraphs>
  <Slides>67</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67</vt:i4>
      </vt:variant>
    </vt:vector>
  </HeadingPairs>
  <TitlesOfParts>
    <vt:vector size="81" baseType="lpstr">
      <vt:lpstr>Arial Unicode MS</vt:lpstr>
      <vt:lpstr>ＭＳ Ｐゴシック</vt:lpstr>
      <vt:lpstr>Arial</vt:lpstr>
      <vt:lpstr>B Mitra</vt:lpstr>
      <vt:lpstr>Calibri</vt:lpstr>
      <vt:lpstr>Courier New</vt:lpstr>
      <vt:lpstr>Lucida Sans Unicode</vt:lpstr>
      <vt:lpstr>Times New Roman</vt:lpstr>
      <vt:lpstr>Verdana</vt:lpstr>
      <vt:lpstr>Wingdings</vt:lpstr>
      <vt:lpstr>Wingdings 2</vt:lpstr>
      <vt:lpstr>Wingdings 3</vt:lpstr>
      <vt:lpstr>Office Theme</vt:lpstr>
      <vt:lpstr>Concourse</vt:lpstr>
      <vt:lpstr>Global Warming and Human Impact Upon Desert Lakes     Peter E. Wigand  pewigand@gmail.com   Affiliate Research Professor, Division of Earth and Ecosystem Sciences, Desert Research Institute, Reno, Nevada  and  Graduate Faculty, Department of Geology,  California State University, Bakersfield, California and Graduate Faculty, Department of Geography and Research Faculty Hydrology Program University of Nevada, Reno, Reno, Nevada and  Sole Proprietor and Chief Scientist Great Basin &amp; Mojave Paleoenvironmental Consulting and Affliliate Graduate Faculty, Department Anthropology,  University of Nevada, Las Vegas, Nevada   </vt:lpstr>
      <vt:lpstr>PowerPoint Presentation</vt:lpstr>
      <vt:lpstr>PowerPoint Presentation</vt:lpstr>
      <vt:lpstr>Comparison of Dates on Lake &amp; Marsh Deposits from Northeast Africa and Diagnostic Sediment Parameters from Selima Oasis, Sudan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Area: Regional Geology &amp; Early Imperial Setting</vt:lpstr>
      <vt:lpstr>Erosion Models: Langbein &amp; Schumm versus Wilson</vt:lpstr>
      <vt:lpstr>The Bryson MCM Climate Model</vt:lpstr>
      <vt:lpstr>Correlation of Model with Alluvial History</vt:lpstr>
      <vt:lpstr>Bryson MCM Physical Climate Model: Role of Seasonal Precipitation</vt:lpstr>
      <vt:lpstr>Evidence of Increasing  Human Impact</vt:lpstr>
      <vt:lpstr>Application of the Erosion Model to the Holocene History of  Lake Orümiye Lake Basin  </vt:lpstr>
      <vt:lpstr>PowerPoint Presentation</vt:lpstr>
      <vt:lpstr>PowerPoint Presentation</vt:lpstr>
      <vt:lpstr>PowerPoint Presentation</vt:lpstr>
      <vt:lpstr>The Shahar Chay (City River) </vt:lpstr>
      <vt:lpstr>Relationship of Seasonal Precipitation to Erosion  in the Lake Orūmiye Basin</vt:lpstr>
      <vt:lpstr>Relationship of Effective Precipitation to Erosion in the Lake Orūmiye Basin</vt:lpstr>
      <vt:lpstr>Relationship of Seasonal Precipitation to Erosion in the Lake Orūmiye Basin</vt:lpstr>
      <vt:lpstr>Relationship of Spring and Summer  Precipitation to Erosion in the Lake Orūmiye Basin</vt:lpstr>
      <vt:lpstr>Holocene Relationship Between Effective Precipitation and Erosion: Lake Orūmiye</vt:lpstr>
      <vt:lpstr>Lake Orūmiye Pollen Record  </vt:lpstr>
      <vt:lpstr>Lake Orūmiye Pollen Record: Pollen Ratios </vt:lpstr>
      <vt:lpstr>Lake Orūmiye Artemia Record</vt:lpstr>
      <vt:lpstr>PowerPoint Presentation</vt:lpstr>
      <vt:lpstr>Shiraz, Iran and Lake Maharlou</vt:lpstr>
      <vt:lpstr>PowerPoint Presentation</vt:lpstr>
      <vt:lpstr>PowerPoint Presentation</vt:lpstr>
      <vt:lpstr>PowerPoint Presentation</vt:lpstr>
      <vt:lpstr>PowerPoint Presentation</vt:lpstr>
      <vt:lpstr>PowerPoint Presentation</vt:lpstr>
      <vt:lpstr>PowerPoint Presentation</vt:lpstr>
      <vt:lpstr>Lake Orūmiye in the July of 1998 and June of 2014</vt:lpstr>
      <vt:lpstr>Holocene Relationship Between Effective Precipitation and Erosion: Iran vs. Southern Italy</vt:lpstr>
      <vt:lpstr>PowerPoint Presentation</vt:lpstr>
      <vt:lpstr>PowerPoint Presentation</vt:lpstr>
      <vt:lpstr>Shiraz Precipitation Trends of the Last 50 Years</vt:lpstr>
      <vt:lpstr>Effective Precipitation and Parishan Lake Levels </vt:lpstr>
      <vt:lpstr>PowerPoint Presentation</vt:lpstr>
      <vt:lpstr>PowerPoint Presentation</vt:lpstr>
      <vt:lpstr>PowerPoint Presentation</vt:lpstr>
      <vt:lpstr>Shiraz Meso-scale Climate Model</vt:lpstr>
      <vt:lpstr>Hjulström-Sundborg  Diagram</vt:lpstr>
      <vt:lpstr>The Affect of Human Activity on Schuum’s Curve</vt:lpstr>
      <vt:lpstr>THE ISSUE OF DUST: FACTORS OF  SEDIMENT TRANSPORT</vt:lpstr>
      <vt:lpstr>PowerPoint Presentation</vt:lpstr>
      <vt:lpstr>Controls on Aeolian Processes</vt:lpstr>
      <vt:lpstr>Vegetation Cover </vt:lpstr>
      <vt:lpstr>Controls on Aeolian Processes</vt:lpstr>
      <vt:lpstr>Climate of Iran</vt:lpstr>
      <vt:lpstr>Location of the State of Nevada in the USA</vt:lpstr>
      <vt:lpstr>The Sierra Nevada Mountains and the Mojave Desert in California and Nevada bares striking similarity to Western Iran</vt:lpstr>
      <vt:lpstr>PowerPoint Presentation</vt:lpstr>
      <vt:lpstr>Owens Lake Dust</vt:lpstr>
      <vt:lpstr>Mojave Desert Playa Dust</vt:lpstr>
      <vt:lpstr>PowerPoint Presentation</vt:lpstr>
      <vt:lpstr>Owens Lake, Mojave Desert, California</vt:lpstr>
      <vt:lpstr>Drying lakes and the health issues raised by the dust generated by these lakes is not simply a problem limited to a few regions in the Middle East or Africa. Large regions of the earth are being affected by dramatic drying of pluvial lakes.   Winnemucca Lake near Reno, Nevada, in the US dried as a result of water diversion to a large irrigation project in the Carson Desert. The dry lake was once a prolific fishing   grounds for Lahontan cutthroat trout. Today they are restricted to Pyramid Lake  (map above) and a few streams that enter the lake. The ph to held by the Native American shows his great grandfather fishing in Lake Winnemucca in about 1912. Winnemucca playa, and the Carson Desert and other basins left after the drying of Pluvial Lake Lahontan are significant sources of dust.</vt:lpstr>
      <vt:lpstr>PowerPoint Presentation</vt:lpstr>
      <vt:lpstr>How do we transfer what we Learn to the Modern World?</vt:lpstr>
      <vt:lpstr>PowerPoint Presentation</vt:lpstr>
    </vt:vector>
  </TitlesOfParts>
  <Company>Great Basin &amp; Mojave Paleoenvironmental</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and Human Impact  upon Owens Lake, California Past, and Present  Peter E. Wigand  pwigand@unr.edu   Graduate Faculty, Department of Geography,  University of Nevada, Reno  and  Graduate Faculty, Department of Geology,  California State University, Bakersfield and Sole Proprietor and Chief Scientist Great Basin &amp; Mojave Paleoenvironmental Consulting   </dc:title>
  <dc:creator>Peter Wigand</dc:creator>
  <cp:lastModifiedBy>Peter Wigand</cp:lastModifiedBy>
  <cp:revision>26</cp:revision>
  <dcterms:created xsi:type="dcterms:W3CDTF">2015-05-28T16:06:17Z</dcterms:created>
  <dcterms:modified xsi:type="dcterms:W3CDTF">2018-08-15T09:59:48Z</dcterms:modified>
</cp:coreProperties>
</file>