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59" r:id="rId3"/>
    <p:sldId id="258" r:id="rId4"/>
    <p:sldId id="260" r:id="rId5"/>
    <p:sldId id="265" r:id="rId6"/>
    <p:sldId id="276" r:id="rId7"/>
    <p:sldId id="261" r:id="rId8"/>
    <p:sldId id="272" r:id="rId9"/>
    <p:sldId id="273" r:id="rId10"/>
    <p:sldId id="275" r:id="rId11"/>
    <p:sldId id="277" r:id="rId12"/>
    <p:sldId id="268" r:id="rId13"/>
    <p:sldId id="274" r:id="rId14"/>
    <p:sldId id="269" r:id="rId15"/>
    <p:sldId id="264" r:id="rId16"/>
    <p:sldId id="262" r:id="rId17"/>
    <p:sldId id="263" r:id="rId18"/>
    <p:sldId id="266"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50" autoAdjust="0"/>
    <p:restoredTop sz="94660"/>
  </p:normalViewPr>
  <p:slideViewPr>
    <p:cSldViewPr snapToGrid="0">
      <p:cViewPr varScale="1">
        <p:scale>
          <a:sx n="72" d="100"/>
          <a:sy n="72"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1208662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273037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4489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978618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68825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1058004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3613364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19533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205172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E547C0-29B2-42B0-8400-7D224874B150}"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128893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E547C0-29B2-42B0-8400-7D224874B150}"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746340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E547C0-29B2-42B0-8400-7D224874B150}"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290943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E547C0-29B2-42B0-8400-7D224874B150}"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338802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547C0-29B2-42B0-8400-7D224874B150}"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324284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E547C0-29B2-42B0-8400-7D224874B150}"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389282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E547C0-29B2-42B0-8400-7D224874B150}"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90617-4D46-4ABD-BFDB-652BB49C98D5}" type="slidenum">
              <a:rPr lang="en-US" smtClean="0"/>
              <a:t>‹#›</a:t>
            </a:fld>
            <a:endParaRPr lang="en-US"/>
          </a:p>
        </p:txBody>
      </p:sp>
    </p:spTree>
    <p:extLst>
      <p:ext uri="{BB962C8B-B14F-4D97-AF65-F5344CB8AC3E}">
        <p14:creationId xmlns:p14="http://schemas.microsoft.com/office/powerpoint/2010/main" val="339338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E547C0-29B2-42B0-8400-7D224874B150}" type="datetimeFigureOut">
              <a:rPr lang="en-US" smtClean="0"/>
              <a:t>12/9/2024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4A90617-4D46-4ABD-BFDB-652BB49C98D5}" type="slidenum">
              <a:rPr lang="en-US" smtClean="0"/>
              <a:t>‹#›</a:t>
            </a:fld>
            <a:endParaRPr lang="en-US"/>
          </a:p>
        </p:txBody>
      </p:sp>
    </p:spTree>
    <p:extLst>
      <p:ext uri="{BB962C8B-B14F-4D97-AF65-F5344CB8AC3E}">
        <p14:creationId xmlns:p14="http://schemas.microsoft.com/office/powerpoint/2010/main" val="10388524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mailto:spankyd30@gmail.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8F16-B831-4E84-33CA-74485AE36FD1}"/>
              </a:ext>
            </a:extLst>
          </p:cNvPr>
          <p:cNvSpPr>
            <a:spLocks noGrp="1"/>
          </p:cNvSpPr>
          <p:nvPr>
            <p:ph type="ctrTitle"/>
          </p:nvPr>
        </p:nvSpPr>
        <p:spPr>
          <a:xfrm>
            <a:off x="944525" y="929758"/>
            <a:ext cx="6503581" cy="2387600"/>
          </a:xfrm>
        </p:spPr>
        <p:txBody>
          <a:bodyPr>
            <a:normAutofit fontScale="90000"/>
          </a:bodyPr>
          <a:lstStyle/>
          <a:p>
            <a:pPr algn="l"/>
            <a:r>
              <a:rPr lang="en-US" sz="6000" b="1" i="0" u="none" strike="noStrike" baseline="0" dirty="0">
                <a:solidFill>
                  <a:srgbClr val="CC3399"/>
                </a:solidFill>
              </a:rPr>
              <a:t>ROSE PROPAGATION</a:t>
            </a:r>
            <a:br>
              <a:rPr lang="en-US" sz="4800" b="0" i="0" u="none" strike="noStrike" baseline="0" dirty="0"/>
            </a:br>
            <a:endParaRPr lang="en-US" dirty="0"/>
          </a:p>
        </p:txBody>
      </p:sp>
      <p:sp>
        <p:nvSpPr>
          <p:cNvPr id="3" name="Subtitle 2">
            <a:extLst>
              <a:ext uri="{FF2B5EF4-FFF2-40B4-BE49-F238E27FC236}">
                <a16:creationId xmlns:a16="http://schemas.microsoft.com/office/drawing/2014/main" id="{F426A71B-CCF9-E134-AFD4-38A5345B93B0}"/>
              </a:ext>
            </a:extLst>
          </p:cNvPr>
          <p:cNvSpPr>
            <a:spLocks noGrp="1"/>
          </p:cNvSpPr>
          <p:nvPr>
            <p:ph type="subTitle" idx="1"/>
          </p:nvPr>
        </p:nvSpPr>
        <p:spPr>
          <a:xfrm>
            <a:off x="1679944" y="4442009"/>
            <a:ext cx="5032744" cy="1655762"/>
          </a:xfrm>
        </p:spPr>
        <p:txBody>
          <a:bodyPr>
            <a:normAutofit fontScale="77500" lnSpcReduction="20000"/>
          </a:bodyPr>
          <a:lstStyle/>
          <a:p>
            <a:pPr algn="ctr"/>
            <a:r>
              <a:rPr lang="en-US" sz="2400" b="0" i="1" u="none" strike="noStrike" baseline="0" dirty="0"/>
              <a:t>Denise Abruzzese, </a:t>
            </a:r>
          </a:p>
          <a:p>
            <a:pPr algn="ctr"/>
            <a:r>
              <a:rPr lang="en-US" sz="2400" i="1" dirty="0"/>
              <a:t>President, Treasure, Greater Palm  Beach Rose Society</a:t>
            </a:r>
          </a:p>
          <a:p>
            <a:pPr algn="ctr"/>
            <a:r>
              <a:rPr lang="en-US" sz="2400" b="0" i="1" u="none" strike="noStrike" baseline="0" dirty="0"/>
              <a:t>Consulting Rosarian</a:t>
            </a:r>
          </a:p>
          <a:p>
            <a:pPr algn="ctr"/>
            <a:r>
              <a:rPr lang="en-US" sz="2400" b="0" i="1" u="none" strike="noStrike" baseline="0" dirty="0"/>
              <a:t>foxviewroses@gmail.com</a:t>
            </a:r>
            <a:endParaRPr lang="en-US" sz="2400" b="0" i="0" u="none" strike="noStrike" baseline="0" dirty="0"/>
          </a:p>
          <a:p>
            <a:endParaRPr lang="en-US" dirty="0"/>
          </a:p>
          <a:p>
            <a:endParaRPr lang="en-US" dirty="0"/>
          </a:p>
        </p:txBody>
      </p:sp>
      <p:pic>
        <p:nvPicPr>
          <p:cNvPr id="5" name="Picture 4">
            <a:extLst>
              <a:ext uri="{FF2B5EF4-FFF2-40B4-BE49-F238E27FC236}">
                <a16:creationId xmlns:a16="http://schemas.microsoft.com/office/drawing/2014/main" id="{C57A0587-1158-B4AA-6695-A09DD3FC5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5962" y="0"/>
            <a:ext cx="4976037" cy="6634716"/>
          </a:xfrm>
          <a:prstGeom prst="rect">
            <a:avLst/>
          </a:prstGeom>
        </p:spPr>
      </p:pic>
    </p:spTree>
    <p:extLst>
      <p:ext uri="{BB962C8B-B14F-4D97-AF65-F5344CB8AC3E}">
        <p14:creationId xmlns:p14="http://schemas.microsoft.com/office/powerpoint/2010/main" val="2893896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C0AD1A-088B-4EF3-9BFB-B2B71E32AC90}"/>
              </a:ext>
            </a:extLst>
          </p:cNvPr>
          <p:cNvSpPr txBox="1"/>
          <p:nvPr/>
        </p:nvSpPr>
        <p:spPr>
          <a:xfrm>
            <a:off x="404037" y="291366"/>
            <a:ext cx="11589488" cy="6124754"/>
          </a:xfrm>
          <a:prstGeom prst="rect">
            <a:avLst/>
          </a:prstGeom>
          <a:noFill/>
        </p:spPr>
        <p:txBody>
          <a:bodyPr wrap="square">
            <a:spAutoFit/>
          </a:bodyPr>
          <a:lstStyle/>
          <a:p>
            <a:r>
              <a:rPr lang="en-US" sz="2400" b="1" i="0" u="sng" strike="noStrike" baseline="0" dirty="0">
                <a:solidFill>
                  <a:srgbClr val="002060"/>
                </a:solidFill>
              </a:rPr>
              <a:t>Environment and Care</a:t>
            </a:r>
            <a:r>
              <a:rPr lang="en-US" sz="2400" b="0" i="0" u="none" strike="noStrike" baseline="0" dirty="0">
                <a:solidFill>
                  <a:srgbClr val="002060"/>
                </a:solidFill>
              </a:rPr>
              <a:t>:</a:t>
            </a:r>
          </a:p>
          <a:p>
            <a:endParaRPr lang="en-US" sz="1600" b="0" i="0" u="none" strike="noStrike" baseline="0" dirty="0"/>
          </a:p>
          <a:p>
            <a:r>
              <a:rPr lang="en-US" sz="1600" b="0" i="0" u="none" strike="noStrike" baseline="0" dirty="0"/>
              <a:t>🌹 Temperature Range: 65  - 75 degrees (I have a small round, digital thermometer that tells me the temperature and humidity)</a:t>
            </a:r>
          </a:p>
          <a:p>
            <a:r>
              <a:rPr lang="en-US" sz="1600" b="0" i="0" u="none" strike="noStrike" baseline="0" dirty="0"/>
              <a:t>🌹 Humidity Range: 70% - 85%</a:t>
            </a:r>
          </a:p>
          <a:p>
            <a:r>
              <a:rPr lang="en-US" sz="1600" b="0" i="0" u="none" strike="noStrike" baseline="0" dirty="0"/>
              <a:t>🌹 Light: Indirect light; If room has no windows, you can use grow lights 10 hours a day </a:t>
            </a:r>
          </a:p>
          <a:p>
            <a:r>
              <a:rPr lang="en-US" sz="1600" b="0" i="0" u="none" strike="noStrike" baseline="0" dirty="0"/>
              <a:t>🌹 Misting: Only mist the sides and top of the humidity dome if the humidity drops below 70%.  If you accidentally leave a humidity 	dome open all day like I have, well then you can mist the soil if it is dry to the touch but only around the edges of the pot or  cup.  If the stem looks dry as a result of this screw up, you can lightly mist it.</a:t>
            </a:r>
          </a:p>
          <a:p>
            <a:r>
              <a:rPr lang="en-US" sz="1600" b="0" i="0" u="none" strike="noStrike" baseline="0" dirty="0"/>
              <a:t>🌹 Fertilizing: You can start fertilizing 2 weeks AFTER you see roots.  1/4 strength of a basic liquid 10 10 10 fertilizer, fish fertilizer etc.  I also give a dose of water with </a:t>
            </a:r>
            <a:r>
              <a:rPr lang="en-US" sz="1600" dirty="0" err="1"/>
              <a:t>S</a:t>
            </a:r>
            <a:r>
              <a:rPr lang="en-US" sz="1600" b="0" i="0" u="none" strike="noStrike" baseline="0" dirty="0" err="1"/>
              <a:t>uperthrive</a:t>
            </a:r>
            <a:r>
              <a:rPr lang="en-US" sz="1600" b="0" i="0" u="none" strike="noStrike" baseline="0" dirty="0"/>
              <a:t>.</a:t>
            </a:r>
          </a:p>
          <a:p>
            <a:r>
              <a:rPr lang="en-US" sz="1600" b="0" i="0" u="none" strike="noStrike" baseline="0" dirty="0"/>
              <a:t>🌹 Fungus/Stem Rot Control Options: </a:t>
            </a:r>
          </a:p>
          <a:p>
            <a:r>
              <a:rPr lang="en-US" sz="1600" b="0" i="0" u="none" strike="noStrike" baseline="0" dirty="0"/>
              <a:t>	(a)	Sprinkle cinnamon in medium</a:t>
            </a:r>
          </a:p>
          <a:p>
            <a:pPr lvl="1"/>
            <a:r>
              <a:rPr lang="en-US" sz="1600" b="0" i="0" u="none" strike="noStrike" baseline="0" dirty="0"/>
              <a:t>(b)	Spray stems with mixture of water and hydrogen peroxide</a:t>
            </a:r>
          </a:p>
          <a:p>
            <a:pPr lvl="1"/>
            <a:r>
              <a:rPr lang="en-US" sz="1600" b="0" i="0" u="none" strike="noStrike" baseline="0" dirty="0"/>
              <a:t>(c)	Clean up all fallen leaves</a:t>
            </a:r>
          </a:p>
          <a:p>
            <a:pPr lvl="1"/>
            <a:r>
              <a:rPr lang="en-US" sz="1600" b="0" i="0" u="none" strike="noStrike" baseline="0" dirty="0"/>
              <a:t>(d)	Toss Black Stems immediately and toss the soil.  You can bleach the container and reuse.</a:t>
            </a:r>
          </a:p>
          <a:p>
            <a:pPr lvl="1"/>
            <a:r>
              <a:rPr lang="en-US" sz="1600" b="0" i="0" u="none" strike="noStrike" baseline="0" dirty="0"/>
              <a:t>(e)	Keep humidity below 85%</a:t>
            </a:r>
          </a:p>
          <a:p>
            <a:pPr lvl="1"/>
            <a:r>
              <a:rPr lang="en-US" sz="1600" b="0" i="0" u="none" strike="noStrike" baseline="0" dirty="0"/>
              <a:t>(f)	Never mist soil unless you are in a greenhouse and need to bring the temperature down. They put the 			misters on fog.</a:t>
            </a:r>
          </a:p>
          <a:p>
            <a:pPr lvl="1"/>
            <a:r>
              <a:rPr lang="en-US" sz="1600" b="0" i="0" u="none" strike="noStrike" baseline="0" dirty="0"/>
              <a:t>(g)	Make sure you open your humidity dome daily for fresh air</a:t>
            </a:r>
          </a:p>
          <a:p>
            <a:endParaRPr lang="en-US" sz="1600" b="0" i="0" u="none" strike="noStrike" baseline="0" dirty="0"/>
          </a:p>
          <a:p>
            <a:r>
              <a:rPr lang="en-US" sz="1600" b="0" i="0" u="none" strike="noStrike" baseline="0" dirty="0">
                <a:highlight>
                  <a:srgbClr val="FFFF00"/>
                </a:highlight>
              </a:rPr>
              <a:t>IF YOUR CUTTINGS ACCIDENTALLY GET SOAKED BY FLOOD, RAIN, MISTAKE, ETC. YOU NEED TO ABSORB THE WATER OUT IMMEDIATE.  YOU CAN USE PAPER TOWELS, DIAPERS, TAMPONS.  Kitty litter would work too but I’m not sure if I would introduce it into your sterile soil.</a:t>
            </a:r>
            <a:endParaRPr lang="en-US" sz="1600" dirty="0">
              <a:highlight>
                <a:srgbClr val="FFFF00"/>
              </a:highlight>
            </a:endParaRPr>
          </a:p>
        </p:txBody>
      </p:sp>
    </p:spTree>
    <p:extLst>
      <p:ext uri="{BB962C8B-B14F-4D97-AF65-F5344CB8AC3E}">
        <p14:creationId xmlns:p14="http://schemas.microsoft.com/office/powerpoint/2010/main" val="3505844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DECB9-87FC-D89D-2609-3786DFE0C8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73351" y="-2636873"/>
            <a:ext cx="7644811" cy="12344404"/>
          </a:xfrm>
          <a:prstGeom prst="rect">
            <a:avLst/>
          </a:prstGeom>
        </p:spPr>
      </p:pic>
    </p:spTree>
    <p:extLst>
      <p:ext uri="{BB962C8B-B14F-4D97-AF65-F5344CB8AC3E}">
        <p14:creationId xmlns:p14="http://schemas.microsoft.com/office/powerpoint/2010/main" val="347552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FF2329-565F-79DC-B4C7-E8B309D7AE3B}"/>
              </a:ext>
            </a:extLst>
          </p:cNvPr>
          <p:cNvSpPr txBox="1"/>
          <p:nvPr/>
        </p:nvSpPr>
        <p:spPr>
          <a:xfrm>
            <a:off x="95693" y="-2"/>
            <a:ext cx="12096307" cy="7540526"/>
          </a:xfrm>
          <a:prstGeom prst="rect">
            <a:avLst/>
          </a:prstGeom>
          <a:noFill/>
        </p:spPr>
        <p:txBody>
          <a:bodyPr wrap="square">
            <a:spAutoFit/>
          </a:bodyPr>
          <a:lstStyle/>
          <a:p>
            <a:r>
              <a:rPr lang="en-US" sz="2800" b="1" i="1" u="sng" strike="noStrike" baseline="0" dirty="0">
                <a:solidFill>
                  <a:srgbClr val="002060"/>
                </a:solidFill>
              </a:rPr>
              <a:t>Now let’s get to the Cuttings</a:t>
            </a:r>
            <a:r>
              <a:rPr lang="en-US" sz="2800" b="1" i="1" u="none" strike="noStrike" baseline="0" dirty="0">
                <a:solidFill>
                  <a:srgbClr val="002060"/>
                </a:solidFill>
              </a:rPr>
              <a:t>!!!</a:t>
            </a:r>
            <a:endParaRPr lang="en-US" sz="2800" b="0" i="1" u="none" strike="noStrike" baseline="0" dirty="0">
              <a:solidFill>
                <a:srgbClr val="002060"/>
              </a:solidFill>
            </a:endParaRPr>
          </a:p>
          <a:p>
            <a:endParaRPr lang="en-US" sz="2400" b="0" i="0" u="none" strike="noStrike" baseline="0" dirty="0"/>
          </a:p>
          <a:p>
            <a:r>
              <a:rPr lang="en-US" sz="2400" b="0" i="0" u="none" strike="noStrike" baseline="0" dirty="0"/>
              <a:t>A.  Fresh cut from your own or a friend’s garden = highest success rate !!!</a:t>
            </a:r>
          </a:p>
          <a:p>
            <a:endParaRPr lang="en-US" sz="2400" b="0" i="0" u="none" strike="noStrike" baseline="0" dirty="0"/>
          </a:p>
          <a:p>
            <a:r>
              <a:rPr lang="en-US" sz="2400" b="0" i="0" u="none" strike="noStrike" baseline="0" dirty="0"/>
              <a:t>B.	Cutting Trading Groups such as Rose Geek Propagation (trade cuttings only) and Rose, 	Rose I Love you (you can buy cuttings here).  If you send cuttings to someone, make sure you wrap stems in wet paper towel, wrapped in saran wrap and in a </a:t>
            </a:r>
            <a:r>
              <a:rPr lang="en-US" sz="2400" dirty="0"/>
              <a:t>Z</a:t>
            </a:r>
            <a:r>
              <a:rPr lang="en-US" sz="2400" b="0" i="0" u="none" strike="noStrike" baseline="0" dirty="0"/>
              <a:t>iplock bag.  Send 2 day postal service or </a:t>
            </a:r>
            <a:r>
              <a:rPr lang="en-US" sz="2400" dirty="0" err="1"/>
              <a:t>F</a:t>
            </a:r>
            <a:r>
              <a:rPr lang="en-US" sz="2400" b="0" i="0" u="none" strike="noStrike" baseline="0" dirty="0" err="1"/>
              <a:t>edex</a:t>
            </a:r>
            <a:r>
              <a:rPr lang="en-US" sz="2400" b="0" i="0" u="none" strike="noStrike" baseline="0" dirty="0"/>
              <a:t>!</a:t>
            </a:r>
          </a:p>
          <a:p>
            <a:endParaRPr lang="en-US" sz="2400" b="0" i="0" u="none" strike="noStrike" baseline="0" dirty="0"/>
          </a:p>
          <a:p>
            <a:r>
              <a:rPr lang="en-US" sz="2400" b="0" i="0" u="none" strike="noStrike" baseline="0" dirty="0"/>
              <a:t>C.	Amazon or </a:t>
            </a:r>
            <a:r>
              <a:rPr lang="en-US" sz="2400" b="0" i="0" u="none" strike="noStrike" baseline="0" dirty="0" err="1"/>
              <a:t>Ebay</a:t>
            </a:r>
            <a:r>
              <a:rPr lang="en-US" sz="2400" b="0" i="0" u="none" strike="noStrike" baseline="0" dirty="0"/>
              <a:t>, you can buy cuttings.</a:t>
            </a:r>
          </a:p>
          <a:p>
            <a:endParaRPr lang="en-US" sz="2400" b="0" i="0" u="none" strike="noStrike" baseline="0" dirty="0"/>
          </a:p>
          <a:p>
            <a:r>
              <a:rPr lang="en-US" sz="2400" b="0" i="0" u="none" strike="noStrike" baseline="0" dirty="0"/>
              <a:t>D.	Florist Roses and Bouquets: FYI Trader Joe’s has beautiful garden roses $8.00 for EIGHT of 	them; Online rose resellers direct from the grower as they are not treated with anything. You must use a stronger rooting hormone for these as they are more difficult to root.</a:t>
            </a:r>
          </a:p>
          <a:p>
            <a:endParaRPr lang="en-US" sz="2400" b="0" i="0" u="none" strike="noStrike" baseline="0" dirty="0"/>
          </a:p>
          <a:p>
            <a:r>
              <a:rPr lang="en-US" sz="2400" dirty="0"/>
              <a:t>E</a:t>
            </a:r>
            <a:r>
              <a:rPr lang="en-US" sz="2400" b="0" i="0" u="none" strike="noStrike" baseline="0" dirty="0"/>
              <a:t>.	Easiest roses to propagate are: old garden roses, </a:t>
            </a:r>
            <a:r>
              <a:rPr lang="en-US" sz="2400" b="0" i="0" u="none" strike="noStrike" baseline="0" dirty="0" err="1"/>
              <a:t>english</a:t>
            </a:r>
            <a:r>
              <a:rPr lang="en-US" sz="2400" b="0" i="0" u="none" strike="noStrike" baseline="0" dirty="0"/>
              <a:t> roses, shrubs and miniatures</a:t>
            </a:r>
            <a:r>
              <a:rPr lang="en-US" sz="2400" dirty="0"/>
              <a:t>. </a:t>
            </a:r>
            <a:endParaRPr lang="en-US" sz="2400" b="0" i="0" u="none" strike="noStrike" baseline="0" dirty="0"/>
          </a:p>
          <a:p>
            <a:endParaRPr lang="en-US" sz="2400" b="0" i="0" u="none" strike="noStrike" baseline="0" dirty="0"/>
          </a:p>
          <a:p>
            <a:endParaRPr lang="en-US" sz="2400" b="0" i="0" u="none" strike="noStrike" baseline="0" dirty="0"/>
          </a:p>
        </p:txBody>
      </p:sp>
    </p:spTree>
    <p:extLst>
      <p:ext uri="{BB962C8B-B14F-4D97-AF65-F5344CB8AC3E}">
        <p14:creationId xmlns:p14="http://schemas.microsoft.com/office/powerpoint/2010/main" val="536906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2AC65E-E258-B441-B315-2881A4F83E7A}"/>
              </a:ext>
            </a:extLst>
          </p:cNvPr>
          <p:cNvSpPr txBox="1"/>
          <p:nvPr/>
        </p:nvSpPr>
        <p:spPr>
          <a:xfrm>
            <a:off x="297712" y="674400"/>
            <a:ext cx="11894288" cy="5509200"/>
          </a:xfrm>
          <a:prstGeom prst="rect">
            <a:avLst/>
          </a:prstGeom>
          <a:noFill/>
        </p:spPr>
        <p:txBody>
          <a:bodyPr wrap="square">
            <a:spAutoFit/>
          </a:bodyPr>
          <a:lstStyle/>
          <a:p>
            <a:r>
              <a:rPr lang="en-US" sz="2400" b="1" i="0" u="none" strike="noStrike" baseline="0" dirty="0">
                <a:solidFill>
                  <a:srgbClr val="002060"/>
                </a:solidFill>
              </a:rPr>
              <a:t>CUTTINGS AND PREP:</a:t>
            </a:r>
            <a:endParaRPr lang="en-US" sz="2400" b="0" i="0" u="none" strike="noStrike" baseline="0" dirty="0">
              <a:solidFill>
                <a:srgbClr val="002060"/>
              </a:solidFill>
            </a:endParaRPr>
          </a:p>
          <a:p>
            <a:endParaRPr lang="en-US" sz="1800" b="0" i="0" u="none" strike="noStrike" baseline="0" dirty="0"/>
          </a:p>
          <a:p>
            <a:r>
              <a:rPr lang="en-US" sz="1800" b="0" i="0" u="none" strike="noStrike" baseline="0" dirty="0"/>
              <a:t>	 You want a semi-hardwood cutting propagation.  This is perfect for rooting.  The best stem would be one that just finished flowering and dropped its petals.  You want something that is close to the thickness of a pencil and has no disease or bugs.  The stem should be green and flexible enough to bend slightly but not break. Do not cut any red stems, as this is new growth.</a:t>
            </a:r>
          </a:p>
          <a:p>
            <a:endParaRPr lang="en-US" sz="1800" b="0" i="0" u="none" strike="noStrike" baseline="0" dirty="0"/>
          </a:p>
          <a:p>
            <a:r>
              <a:rPr lang="en-US" sz="2000" b="1" i="0" u="none" strike="noStrike" baseline="0" dirty="0">
                <a:highlight>
                  <a:srgbClr val="FFFF00"/>
                </a:highlight>
              </a:rPr>
              <a:t>If you have a stem that has a heel wood, the heel wood will root the easiest!  Always choose the heel wood! The heel wood should be used for the root below the soil!</a:t>
            </a:r>
          </a:p>
          <a:p>
            <a:endParaRPr lang="en-US" sz="1800" b="0" i="0" u="none" strike="noStrike" baseline="0" dirty="0"/>
          </a:p>
          <a:p>
            <a:r>
              <a:rPr lang="en-US" sz="1800" b="0" i="0" u="none" strike="noStrike" baseline="0" dirty="0"/>
              <a:t>*	The cutting must have 3 or 4 leaf nodes.  Try to find leaf nodes that have 5 or 7 leaves and are “pushing pink”. You will have better success rate.</a:t>
            </a:r>
          </a:p>
          <a:p>
            <a:r>
              <a:rPr lang="en-US" sz="1800" b="0" i="0" u="none" strike="noStrike" baseline="0" dirty="0"/>
              <a:t>*	Cutting should be 4" - 8" long depending upon how far apart the nodes are.</a:t>
            </a:r>
          </a:p>
          <a:p>
            <a:r>
              <a:rPr lang="en-US" sz="1800" b="0" i="0" u="none" strike="noStrike" baseline="0" dirty="0"/>
              <a:t>*	Use sterilized secateurs or scissors: I use peroxide in a spray bottle to sterilize.</a:t>
            </a:r>
          </a:p>
          <a:p>
            <a:r>
              <a:rPr lang="en-US" sz="1800" b="0" i="0" u="none" strike="noStrike" baseline="0" dirty="0"/>
              <a:t>*	Take the cutting about 1" below the 4</a:t>
            </a:r>
            <a:r>
              <a:rPr lang="en-US" sz="1800" b="0" i="0" u="none" strike="noStrike" baseline="30000" dirty="0"/>
              <a:t>th</a:t>
            </a:r>
            <a:r>
              <a:rPr lang="en-US" sz="1800" b="0" i="0" u="none" strike="noStrike" baseline="0" dirty="0"/>
              <a:t> leaf node.  </a:t>
            </a:r>
          </a:p>
          <a:p>
            <a:r>
              <a:rPr lang="en-US" sz="1800" b="0" i="0" u="none" strike="noStrike" baseline="0" dirty="0"/>
              <a:t>*	Put the cuttings directly into </a:t>
            </a:r>
            <a:r>
              <a:rPr lang="en-US" sz="1800" b="1" i="0" u="none" strike="noStrike" baseline="0" dirty="0"/>
              <a:t>hot water</a:t>
            </a:r>
            <a:r>
              <a:rPr lang="en-US" sz="1800" b="0" i="0" u="none" strike="noStrike" baseline="0" dirty="0"/>
              <a:t>.  Carry a cup with you.  I put a little powdered rooting hormone in the hot water.</a:t>
            </a:r>
          </a:p>
          <a:p>
            <a:r>
              <a:rPr lang="en-US" sz="1800" b="0" i="0" u="none" strike="noStrike" baseline="0" dirty="0"/>
              <a:t>*	Mark the cutting immediately as to what it is.  This is pretty important unless you want to be surprised.  I use </a:t>
            </a:r>
            <a:r>
              <a:rPr lang="en-US" dirty="0"/>
              <a:t>labels </a:t>
            </a:r>
            <a:r>
              <a:rPr lang="en-US" sz="1800" b="0" i="0" u="none" strike="noStrike" baseline="0" dirty="0"/>
              <a:t>and I put name and the date I took the cuttings.</a:t>
            </a:r>
          </a:p>
        </p:txBody>
      </p:sp>
    </p:spTree>
    <p:extLst>
      <p:ext uri="{BB962C8B-B14F-4D97-AF65-F5344CB8AC3E}">
        <p14:creationId xmlns:p14="http://schemas.microsoft.com/office/powerpoint/2010/main" val="148266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69E72C-4235-5B18-4CE5-1A29E106B3E1}"/>
              </a:ext>
            </a:extLst>
          </p:cNvPr>
          <p:cNvSpPr txBox="1"/>
          <p:nvPr/>
        </p:nvSpPr>
        <p:spPr>
          <a:xfrm>
            <a:off x="297711" y="499730"/>
            <a:ext cx="11451266" cy="5940088"/>
          </a:xfrm>
          <a:prstGeom prst="rect">
            <a:avLst/>
          </a:prstGeom>
          <a:noFill/>
        </p:spPr>
        <p:txBody>
          <a:bodyPr wrap="square">
            <a:spAutoFit/>
          </a:bodyPr>
          <a:lstStyle/>
          <a:p>
            <a:r>
              <a:rPr lang="en-US" sz="1800" b="0" i="0" u="none" strike="noStrike" baseline="0" dirty="0"/>
              <a:t>	</a:t>
            </a:r>
            <a:r>
              <a:rPr lang="en-US" sz="2000" b="1" i="0" u="sng" strike="noStrike" baseline="0" dirty="0">
                <a:solidFill>
                  <a:srgbClr val="002060"/>
                </a:solidFill>
              </a:rPr>
              <a:t>PREPARING THE CUTTING</a:t>
            </a:r>
            <a:r>
              <a:rPr lang="en-US" sz="1800" b="0" i="0" u="none" strike="noStrike" baseline="0" dirty="0">
                <a:solidFill>
                  <a:srgbClr val="002060"/>
                </a:solidFill>
              </a:rPr>
              <a:t>:</a:t>
            </a:r>
          </a:p>
          <a:p>
            <a:endParaRPr lang="en-US" sz="1800" b="0" i="0" u="none" strike="noStrike" baseline="0" dirty="0"/>
          </a:p>
          <a:p>
            <a:r>
              <a:rPr lang="en-US" sz="1800" b="0" i="0" u="none" strike="noStrike" baseline="0" dirty="0"/>
              <a:t>*	Once you are near all your supplies for propagating, we are ready to prepare the cutting:</a:t>
            </a:r>
          </a:p>
          <a:p>
            <a:r>
              <a:rPr lang="en-US" sz="1800" b="0" i="0" u="none" strike="noStrike" baseline="0" dirty="0"/>
              <a:t>*	Cut below the bottom node, not more than 1/4" below.  You can cut straight, on an angle or you can use 	a V 	shape.  Results might be slightly better if you try the V shape to give more room for Roots or Callous 	to Form.  </a:t>
            </a:r>
            <a:r>
              <a:rPr lang="en-US" sz="1800" b="1" i="0" u="none" strike="noStrike" baseline="0" dirty="0"/>
              <a:t>Again, sterilize your cutting tool</a:t>
            </a:r>
            <a:r>
              <a:rPr lang="en-US" sz="1800" b="0" i="0" u="none" strike="noStrike" baseline="0" dirty="0"/>
              <a:t>.  You can use secateurs, scissors, </a:t>
            </a:r>
            <a:r>
              <a:rPr lang="en-US" sz="1800" b="0" i="0" u="none" strike="noStrike" baseline="0" dirty="0" err="1"/>
              <a:t>exacto</a:t>
            </a:r>
            <a:r>
              <a:rPr lang="en-US" sz="1800" b="0" i="0" u="none" strike="noStrike" baseline="0" dirty="0"/>
              <a:t> knife or razor 	blade.  Whatever you  are comfortable with.</a:t>
            </a:r>
          </a:p>
          <a:p>
            <a:r>
              <a:rPr lang="en-US" sz="1800" b="0" i="0" u="none" strike="noStrike" baseline="0" dirty="0"/>
              <a:t>*	Score ½" of the bottom stem with a razor blade OR use a potato peeler, knife or razor to scrape off the 	green from the stem near the bottom.  I go right over bud eye lightly.  Make sure you wound directly 	under or over the bud eye as this promotes healing by forming roots! Remove any thorns near the 	bottom bud eye or below the soil level.</a:t>
            </a:r>
          </a:p>
          <a:p>
            <a:r>
              <a:rPr lang="en-US" sz="1800" b="0" i="0" u="none" strike="noStrike" baseline="0" dirty="0"/>
              <a:t>*	Remove all leaves except the top two bud eye leaves (or one bud eye).  You basically want 2 to 4 leaves 	at the top for photosynthesis. </a:t>
            </a:r>
          </a:p>
          <a:p>
            <a:r>
              <a:rPr lang="en-US" sz="1800" b="0" i="0" u="none" strike="noStrike" baseline="0" dirty="0"/>
              <a:t>*	Make a hole in your medium with a dowel or pencil </a:t>
            </a:r>
          </a:p>
          <a:p>
            <a:r>
              <a:rPr lang="en-US" sz="1800" b="0" i="0" u="none" strike="noStrike" baseline="0" dirty="0"/>
              <a:t>*	Dip the cutting in a mixture of peroxide and water 50/50</a:t>
            </a:r>
          </a:p>
          <a:p>
            <a:r>
              <a:rPr lang="en-US" sz="1800" b="0" i="0" u="none" strike="noStrike" baseline="0" dirty="0"/>
              <a:t>*	Dip the bottom end of your cutting in your rooting hormone.  I leave in DIP N Grow for 5 minutes.  Then I 	dip in a combination of </a:t>
            </a:r>
            <a:r>
              <a:rPr lang="en-US" sz="1800" b="0" i="0" u="none" strike="noStrike" baseline="0" dirty="0" err="1"/>
              <a:t>Hormex</a:t>
            </a:r>
            <a:r>
              <a:rPr lang="en-US" sz="1800" b="0" i="0" u="none" strike="noStrike" baseline="0" dirty="0"/>
              <a:t> 16 and Great White mycorrhizal fungi.</a:t>
            </a:r>
          </a:p>
          <a:p>
            <a:r>
              <a:rPr lang="en-US" sz="1800" b="0" i="0" u="none" strike="noStrike" baseline="0" dirty="0"/>
              <a:t>*	Place the cutting in the hole in the medium</a:t>
            </a:r>
          </a:p>
          <a:p>
            <a:r>
              <a:rPr lang="en-US" sz="1800" b="0" i="0" u="none" strike="noStrike" baseline="0" dirty="0"/>
              <a:t>*	Press gently in the soil around the stem so the cutting holds in place.</a:t>
            </a:r>
          </a:p>
          <a:p>
            <a:r>
              <a:rPr lang="en-US" sz="1800" b="0" i="0" u="none" strike="noStrike" baseline="0" dirty="0"/>
              <a:t>*	Label your cutting!</a:t>
            </a:r>
          </a:p>
          <a:p>
            <a:r>
              <a:rPr lang="en-US" sz="1800" b="0" i="0" u="none" strike="noStrike" baseline="0" dirty="0"/>
              <a:t>*	Put cutting in the humidity dome in a bright but shaded location.</a:t>
            </a:r>
            <a:endParaRPr lang="en-US" dirty="0"/>
          </a:p>
        </p:txBody>
      </p:sp>
    </p:spTree>
    <p:extLst>
      <p:ext uri="{BB962C8B-B14F-4D97-AF65-F5344CB8AC3E}">
        <p14:creationId xmlns:p14="http://schemas.microsoft.com/office/powerpoint/2010/main" val="3268893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676A4-0225-C2EC-A558-ABFBA97D7EAA}"/>
              </a:ext>
            </a:extLst>
          </p:cNvPr>
          <p:cNvSpPr txBox="1"/>
          <p:nvPr/>
        </p:nvSpPr>
        <p:spPr>
          <a:xfrm>
            <a:off x="1" y="0"/>
            <a:ext cx="12192000" cy="6894195"/>
          </a:xfrm>
          <a:prstGeom prst="rect">
            <a:avLst/>
          </a:prstGeom>
          <a:noFill/>
        </p:spPr>
        <p:txBody>
          <a:bodyPr wrap="square">
            <a:spAutoFit/>
          </a:bodyPr>
          <a:lstStyle/>
          <a:p>
            <a:r>
              <a:rPr lang="en-US" sz="2800" b="0" i="0" u="none" strike="noStrike" baseline="0" dirty="0">
                <a:solidFill>
                  <a:srgbClr val="002060"/>
                </a:solidFill>
              </a:rPr>
              <a:t>BURRITO METHOD</a:t>
            </a:r>
            <a:endParaRPr lang="en-US" sz="1800" b="0" i="0" u="none" strike="noStrike" baseline="0" dirty="0">
              <a:solidFill>
                <a:srgbClr val="002060"/>
              </a:solidFill>
            </a:endParaRPr>
          </a:p>
          <a:p>
            <a:r>
              <a:rPr lang="en-US" sz="1800" b="0" i="0" u="none" strike="noStrike" baseline="0" dirty="0"/>
              <a:t>✂️	Cut below the bottom node, not more than 1/4" below.  You can cut straight, on an angle or you can use 	a V 	shape.  Results might be slightly better if you try the V shape to give more room for Roots or Callous 	to Form.  	</a:t>
            </a:r>
            <a:r>
              <a:rPr lang="en-US" sz="1800" b="1" i="0" u="none" strike="noStrike" baseline="0" dirty="0"/>
              <a:t>Again, sterilize your cutting tool</a:t>
            </a:r>
            <a:r>
              <a:rPr lang="en-US" sz="1800" b="0" i="0" u="none" strike="noStrike" baseline="0" dirty="0"/>
              <a:t>.  You can use secateurs, scissors, </a:t>
            </a:r>
            <a:r>
              <a:rPr lang="en-US" sz="1800" b="0" i="0" u="none" strike="noStrike" baseline="0" dirty="0" err="1"/>
              <a:t>exacto</a:t>
            </a:r>
            <a:r>
              <a:rPr lang="en-US" sz="1800" b="0" i="0" u="none" strike="noStrike" baseline="0" dirty="0"/>
              <a:t> knife or razor blade.  Whatever 	you  are comfortable with.</a:t>
            </a:r>
          </a:p>
          <a:p>
            <a:r>
              <a:rPr lang="en-US" sz="1800" b="0" i="0" u="none" strike="noStrike" baseline="0" dirty="0"/>
              <a:t>✂️ 	Score ½" of the bottom stem with a razor blade OR use a potato peeler, knife or razor to scrape off the green 	from the by forming roots!  Remove any thorns near the bottom bud eye.</a:t>
            </a:r>
          </a:p>
          <a:p>
            <a:r>
              <a:rPr lang="en-US" sz="1800" b="0" i="0" u="none" strike="noStrike" baseline="0" dirty="0"/>
              <a:t>✂️ 	Remove all leaves.  With this method the leaves will fall off anyway. </a:t>
            </a:r>
          </a:p>
          <a:p>
            <a:r>
              <a:rPr lang="en-US" sz="1800" b="0" i="0" u="none" strike="noStrike" baseline="0" dirty="0"/>
              <a:t>✂️ 	Mist two sheets of newspaper on both sides and set aside.  </a:t>
            </a:r>
            <a:r>
              <a:rPr lang="en-US" sz="1800" b="0" i="0" u="none" strike="noStrike" baseline="0" dirty="0">
                <a:highlight>
                  <a:srgbClr val="FFFF00"/>
                </a:highlight>
              </a:rPr>
              <a:t>You don’t want it dripping, just damp</a:t>
            </a:r>
          </a:p>
          <a:p>
            <a:r>
              <a:rPr lang="en-US" sz="1800" b="0" i="0" u="none" strike="noStrike" baseline="0" dirty="0"/>
              <a:t>✂️ 	Dip the cutting in a mixture of peroxide and water 50/50</a:t>
            </a:r>
          </a:p>
          <a:p>
            <a:r>
              <a:rPr lang="en-US" sz="1800" b="0" i="0" u="none" strike="noStrike" baseline="0" dirty="0"/>
              <a:t>✂️ 	Dip the bottom end of your cutting in your rooting hormone.  I leave in DIP N Grow for 5 minutes.  Then I dip in 	a combination of </a:t>
            </a:r>
            <a:r>
              <a:rPr lang="en-US" sz="1800" b="0" i="0" u="none" strike="noStrike" baseline="0" dirty="0" err="1"/>
              <a:t>Hormex</a:t>
            </a:r>
            <a:r>
              <a:rPr lang="en-US" sz="1800" b="0" i="0" u="none" strike="noStrike" baseline="0" dirty="0"/>
              <a:t> 16 and Great White </a:t>
            </a:r>
            <a:r>
              <a:rPr lang="en-US" sz="1800" b="0" i="0" u="none" strike="noStrike" baseline="0" dirty="0" err="1"/>
              <a:t>mychorrizal</a:t>
            </a:r>
            <a:r>
              <a:rPr lang="en-US" sz="1800" b="0" i="0" u="none" strike="noStrike" baseline="0" dirty="0"/>
              <a:t> fungi.</a:t>
            </a:r>
          </a:p>
          <a:p>
            <a:r>
              <a:rPr lang="en-US" sz="1800" b="0" i="0" u="none" strike="noStrike" baseline="0" dirty="0"/>
              <a:t>✂️ 	Place the cutting or multiple cutting together on the first sheet of newspaper and roll it up.  Fold both ends up. 	And 	then roll that newspaper inside the other sheet of newspaper.</a:t>
            </a:r>
          </a:p>
          <a:p>
            <a:r>
              <a:rPr lang="en-US" sz="1800" b="0" i="0" u="none" strike="noStrike" baseline="0" dirty="0"/>
              <a:t>✂️ 	Put the newspaper inside a grocery store plastic bag or a </a:t>
            </a:r>
            <a:r>
              <a:rPr lang="en-US" sz="1800" b="0" i="0" u="none" strike="noStrike" baseline="0" dirty="0" err="1"/>
              <a:t>ziplock</a:t>
            </a:r>
            <a:r>
              <a:rPr lang="en-US" sz="1800" b="0" i="0" u="none" strike="noStrike" baseline="0" dirty="0"/>
              <a:t>.</a:t>
            </a:r>
          </a:p>
          <a:p>
            <a:r>
              <a:rPr lang="en-US" sz="1800" b="0" i="0" u="none" strike="noStrike" baseline="0" dirty="0"/>
              <a:t>✂️ 	Label your bag!  Name and date!</a:t>
            </a:r>
          </a:p>
          <a:p>
            <a:r>
              <a:rPr lang="en-US" sz="1800" b="0" i="0" u="none" strike="noStrike" baseline="0" dirty="0"/>
              <a:t>✂️ 	</a:t>
            </a:r>
            <a:r>
              <a:rPr lang="en-US" sz="1800" b="1" i="0" u="none" strike="noStrike" baseline="0" dirty="0"/>
              <a:t>Put cutting in a dark cool location like your pantry or a drawer.  No light.  65% would be perfect temp.</a:t>
            </a:r>
          </a:p>
          <a:p>
            <a:r>
              <a:rPr lang="en-US" sz="1800" b="0" i="0" u="none" strike="noStrike" baseline="0" dirty="0"/>
              <a:t>✂️ 	You should have roots and/or callous in 3 weeks or less.</a:t>
            </a:r>
          </a:p>
          <a:p>
            <a:endParaRPr lang="en-US" sz="1800" b="0" i="0" u="none" strike="noStrike" baseline="0" dirty="0"/>
          </a:p>
          <a:p>
            <a:r>
              <a:rPr lang="en-US" sz="1800" b="1" i="1" u="none" strike="noStrike" baseline="0" dirty="0"/>
              <a:t>Transferring to Soil:</a:t>
            </a:r>
            <a:endParaRPr lang="en-US" sz="1800" b="0" i="1" u="none" strike="noStrike" baseline="0" dirty="0"/>
          </a:p>
          <a:p>
            <a:r>
              <a:rPr lang="en-US" sz="1800" b="0" i="0" u="none" strike="noStrike" baseline="0" dirty="0"/>
              <a:t>So this is the tricky part.  Trying to not break off the roots.  I feel my pot ½ way with my medium.  Then I take my cutting and hold it suspended over the pot and gently pour the soil little by little around the cutting so the tender roots are not damaged.  Once it looks like it’s high enough, I add a little water with </a:t>
            </a:r>
            <a:r>
              <a:rPr lang="en-US" sz="1800" b="0" i="0" u="none" strike="noStrike" baseline="0" dirty="0" err="1"/>
              <a:t>superthrive</a:t>
            </a:r>
            <a:r>
              <a:rPr lang="en-US" sz="1800" b="0" i="0" u="none" strike="noStrike" baseline="0" dirty="0"/>
              <a:t> which usually makes the soil compress down a little.  Then I add more soil to the top.  It’s a process!  </a:t>
            </a:r>
          </a:p>
        </p:txBody>
      </p:sp>
    </p:spTree>
    <p:extLst>
      <p:ext uri="{BB962C8B-B14F-4D97-AF65-F5344CB8AC3E}">
        <p14:creationId xmlns:p14="http://schemas.microsoft.com/office/powerpoint/2010/main" val="12628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A827C0-1156-78F7-5AC4-D3486B95F681}"/>
              </a:ext>
            </a:extLst>
          </p:cNvPr>
          <p:cNvSpPr txBox="1"/>
          <p:nvPr/>
        </p:nvSpPr>
        <p:spPr>
          <a:xfrm>
            <a:off x="124933" y="0"/>
            <a:ext cx="11507086" cy="6309420"/>
          </a:xfrm>
          <a:prstGeom prst="rect">
            <a:avLst/>
          </a:prstGeom>
          <a:noFill/>
        </p:spPr>
        <p:txBody>
          <a:bodyPr wrap="square">
            <a:spAutoFit/>
          </a:bodyPr>
          <a:lstStyle/>
          <a:p>
            <a:r>
              <a:rPr lang="en-US" sz="2000" b="1" dirty="0">
                <a:solidFill>
                  <a:srgbClr val="002060"/>
                </a:solidFill>
              </a:rPr>
              <a:t>IX</a:t>
            </a:r>
            <a:r>
              <a:rPr lang="en-US" sz="2000" b="1" i="0" u="none" strike="noStrike" baseline="0" dirty="0">
                <a:solidFill>
                  <a:srgbClr val="002060"/>
                </a:solidFill>
              </a:rPr>
              <a:t>	</a:t>
            </a:r>
            <a:r>
              <a:rPr lang="en-US" sz="2000" b="1" i="0" u="sng" strike="noStrike" baseline="0" dirty="0">
                <a:solidFill>
                  <a:srgbClr val="002060"/>
                </a:solidFill>
              </a:rPr>
              <a:t>Own Root Care with Nematodes</a:t>
            </a:r>
            <a:r>
              <a:rPr lang="en-US" sz="1800" b="0" i="0" u="none" strike="noStrike" baseline="0" dirty="0">
                <a:solidFill>
                  <a:srgbClr val="002060"/>
                </a:solidFill>
              </a:rPr>
              <a:t>:</a:t>
            </a:r>
          </a:p>
          <a:p>
            <a:r>
              <a:rPr lang="en-US" sz="1600" b="0" i="0" u="none" strike="noStrike" baseline="0" dirty="0"/>
              <a:t>So now that we have all these new own root roses we are making, we need to protect them from the Nematodes.  Now if you’re like me, you may have 250 roses and most are in the ground and not in pots.  I suggest these new babies stay in pots for one year at least so the roots develop stronger.  You should treat them like a rose band you just purchased. But when they are ready to go in the ground, there are a few things I have done to keep the Nematodes at bay as </a:t>
            </a:r>
            <a:r>
              <a:rPr lang="en-US" sz="1600" b="0" i="0" u="none" strike="noStrike" baseline="0" dirty="0">
                <a:highlight>
                  <a:srgbClr val="FFFF00"/>
                </a:highlight>
              </a:rPr>
              <a:t>nothing will really kill them except solarization</a:t>
            </a:r>
            <a:r>
              <a:rPr lang="en-US" sz="1600" b="0" i="0" u="none" strike="noStrike" baseline="0" dirty="0"/>
              <a:t>.</a:t>
            </a:r>
          </a:p>
          <a:p>
            <a:endParaRPr lang="en-US" sz="1600" b="0" i="0" u="none" strike="noStrike" baseline="0" dirty="0"/>
          </a:p>
          <a:p>
            <a:r>
              <a:rPr lang="en-US" sz="1600" b="0" i="0" u="none" strike="noStrike" baseline="0" dirty="0"/>
              <a:t>*  I solarize the ground.  I do this with my propane heat torch which is 500,000 BTU’s.  Do not do this on a windy or hot day!  I burn the actual area I intend to plant in as well as the surrounding garden.  This also keeps the weeds at bay so I regularly use my weed torch in all the gardens.  Keep your hose nearby for potential fires.  Mulch and surrounding bushes should be hosed down before torching.  I am careful NOT to torch within one month of using Activate (see below).</a:t>
            </a:r>
          </a:p>
          <a:p>
            <a:r>
              <a:rPr lang="en-US" sz="1600" b="0" i="0" u="none" strike="noStrike" baseline="0" dirty="0">
                <a:solidFill>
                  <a:srgbClr val="C00000"/>
                </a:solidFill>
              </a:rPr>
              <a:t>*  </a:t>
            </a:r>
            <a:r>
              <a:rPr lang="en-US" sz="1600" b="1" i="0" u="none" strike="noStrike" baseline="0" dirty="0">
                <a:solidFill>
                  <a:srgbClr val="C00000"/>
                </a:solidFill>
              </a:rPr>
              <a:t>KEEP YOUR ORGANIC MATTER HIGH!!!</a:t>
            </a:r>
            <a:r>
              <a:rPr lang="en-US" sz="1600" b="0" i="0" u="none" strike="noStrike" baseline="0" dirty="0">
                <a:solidFill>
                  <a:srgbClr val="C00000"/>
                </a:solidFill>
              </a:rPr>
              <a:t>  </a:t>
            </a:r>
            <a:r>
              <a:rPr lang="en-US" sz="1600" b="0" i="0" u="none" strike="noStrike" baseline="0" dirty="0"/>
              <a:t>And use a 2 inch layer of peat at the bottom of your hole.</a:t>
            </a:r>
          </a:p>
          <a:p>
            <a:r>
              <a:rPr lang="en-US" sz="1600" b="0" i="0" u="none" strike="noStrike" baseline="0" dirty="0"/>
              <a:t>*  Always plant with Mycorrhizal Root Fungi.  This gives a layer of protection to the roots so they grow strong and healthy.  Nematodes/gall will always attack a weakened plant.  </a:t>
            </a:r>
          </a:p>
          <a:p>
            <a:r>
              <a:rPr lang="en-US" sz="1600" b="0" i="0" u="none" strike="noStrike" baseline="0" dirty="0"/>
              <a:t>*  Monterey Nematode Control: Ground Drench every 3 months: 1 ounce per gallon.  I use 4 cups on each larger rose poured around in a circle creating a barrier.  2 cups or so on smaller roses.  </a:t>
            </a:r>
          </a:p>
          <a:p>
            <a:r>
              <a:rPr lang="en-US" sz="1600" b="0" i="0" u="none" strike="noStrike" baseline="0" dirty="0"/>
              <a:t>*  Activate: Ground drench every 3 months (opposite months of Monterey): ½ teaspoon per gallon of purified or distilled water.  This is an antibacterial product and must be used within 1 year of being opened.   It’s very expensive and hard to get but I generally find in online.  </a:t>
            </a:r>
          </a:p>
          <a:p>
            <a:r>
              <a:rPr lang="en-US" sz="1600" b="0" i="0" u="none" strike="noStrike" baseline="0" dirty="0"/>
              <a:t>*  Plant French Marigolds all over the place!  It repels the Nematodes.  I have it in every rose garden.  When they get too big and overgrown, I leave a little section planted and take the rest and leave it out to die.  Then I bury it in the garden to decay there. </a:t>
            </a:r>
          </a:p>
          <a:p>
            <a:r>
              <a:rPr lang="en-US" sz="1600" b="0" i="0" u="none" strike="noStrike" baseline="0" dirty="0"/>
              <a:t>*  Use Worm Castings regularly to encourage good earthworms. Healthy soil is best.</a:t>
            </a:r>
          </a:p>
          <a:p>
            <a:r>
              <a:rPr lang="en-US" sz="1600" b="0" i="0" u="none" strike="noStrike" baseline="0" dirty="0"/>
              <a:t>*  Good Nematodes can be purchased and released in the ground.  </a:t>
            </a:r>
          </a:p>
          <a:p>
            <a:r>
              <a:rPr lang="en-US" sz="1600" b="0" i="0" u="none" strike="noStrike" baseline="0" dirty="0"/>
              <a:t>*  Crab meal (be careful as this raises soil PH).</a:t>
            </a:r>
          </a:p>
        </p:txBody>
      </p:sp>
    </p:spTree>
    <p:extLst>
      <p:ext uri="{BB962C8B-B14F-4D97-AF65-F5344CB8AC3E}">
        <p14:creationId xmlns:p14="http://schemas.microsoft.com/office/powerpoint/2010/main" val="3895432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88506C-F406-F9F2-4C17-6732984A1F53}"/>
              </a:ext>
            </a:extLst>
          </p:cNvPr>
          <p:cNvSpPr txBox="1"/>
          <p:nvPr/>
        </p:nvSpPr>
        <p:spPr>
          <a:xfrm>
            <a:off x="730993" y="557147"/>
            <a:ext cx="5741581" cy="5078313"/>
          </a:xfrm>
          <a:prstGeom prst="rect">
            <a:avLst/>
          </a:prstGeom>
          <a:noFill/>
        </p:spPr>
        <p:txBody>
          <a:bodyPr wrap="square">
            <a:spAutoFit/>
          </a:bodyPr>
          <a:lstStyle/>
          <a:p>
            <a:r>
              <a:rPr lang="en-US" sz="3600" b="1" dirty="0">
                <a:solidFill>
                  <a:srgbClr val="CC3399"/>
                </a:solidFill>
                <a:latin typeface="Algerian" panose="04020705040A02060702" pitchFamily="82" charset="0"/>
              </a:rPr>
              <a:t>FOR HEALTHY BABIES!</a:t>
            </a:r>
            <a:r>
              <a:rPr lang="en-US" sz="1800" b="1" i="0" u="none" strike="noStrike" baseline="0" dirty="0"/>
              <a:t>	</a:t>
            </a:r>
            <a:endParaRPr lang="en-US" dirty="0"/>
          </a:p>
          <a:p>
            <a:endParaRPr lang="en-US" b="0" i="0" u="none" strike="noStrike" baseline="0" dirty="0"/>
          </a:p>
          <a:p>
            <a:endParaRPr lang="en-US" dirty="0"/>
          </a:p>
          <a:p>
            <a:r>
              <a:rPr lang="en-US" b="0" i="0" u="none" strike="noStrike" baseline="0" dirty="0"/>
              <a:t>Give cuttings fresh air every day.</a:t>
            </a:r>
          </a:p>
          <a:p>
            <a:r>
              <a:rPr lang="en-US" b="0" i="0" u="none" strike="noStrike" baseline="0" dirty="0"/>
              <a:t>Toss all black stems immediately to prevent spread </a:t>
            </a:r>
          </a:p>
          <a:p>
            <a:r>
              <a:rPr lang="en-US" b="0" i="0" u="none" strike="noStrike" baseline="0" dirty="0"/>
              <a:t>Toss all fallen leaves</a:t>
            </a:r>
          </a:p>
          <a:p>
            <a:r>
              <a:rPr lang="en-US" b="0" i="0" u="none" strike="noStrike" baseline="0" dirty="0"/>
              <a:t>Mist covers of cookie jar or tub if humidity falls below 72% or temperature goes over 85%.</a:t>
            </a:r>
          </a:p>
          <a:p>
            <a:r>
              <a:rPr lang="en-US" b="0" i="0" u="none" strike="noStrike" baseline="0" dirty="0"/>
              <a:t>Give 10 hours a day of indirect light</a:t>
            </a:r>
          </a:p>
          <a:p>
            <a:r>
              <a:rPr lang="en-US" b="0" i="0" u="none" strike="noStrike" baseline="0" dirty="0"/>
              <a:t>Label your cuttings with the name of the rose and the date</a:t>
            </a:r>
          </a:p>
          <a:p>
            <a:r>
              <a:rPr lang="en-US" b="0" i="0" u="none" strike="noStrike" baseline="0" dirty="0"/>
              <a:t>Record what you do and your results so you can try different things to see what works in your environment</a:t>
            </a:r>
          </a:p>
          <a:p>
            <a:r>
              <a:rPr lang="en-US" b="0" i="0" u="none" strike="noStrike" baseline="0" dirty="0"/>
              <a:t>Keep in shade or indirect light</a:t>
            </a:r>
          </a:p>
          <a:p>
            <a:r>
              <a:rPr lang="en-US" b="0" i="0" u="none" strike="noStrike" baseline="0" dirty="0"/>
              <a:t>Use grow lights 10 hours a day if cuttings are in a garage.</a:t>
            </a:r>
          </a:p>
          <a:p>
            <a:r>
              <a:rPr lang="en-US" b="0" i="0" u="none" strike="noStrike" baseline="0" dirty="0"/>
              <a:t>Use a heat mat in cold climates. Temp should be at 70 degrees.</a:t>
            </a:r>
          </a:p>
          <a:p>
            <a:r>
              <a:rPr lang="en-US" b="0" i="0" u="none" strike="noStrike" baseline="0" dirty="0"/>
              <a:t>Check to see if you have roots!!!</a:t>
            </a:r>
          </a:p>
        </p:txBody>
      </p:sp>
      <p:pic>
        <p:nvPicPr>
          <p:cNvPr id="7" name="Picture 6">
            <a:extLst>
              <a:ext uri="{FF2B5EF4-FFF2-40B4-BE49-F238E27FC236}">
                <a16:creationId xmlns:a16="http://schemas.microsoft.com/office/drawing/2014/main" id="{0300D516-4853-871B-BF79-DDBB56480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8091" y="929020"/>
            <a:ext cx="6666614" cy="4999961"/>
          </a:xfrm>
          <a:prstGeom prst="rect">
            <a:avLst/>
          </a:prstGeom>
        </p:spPr>
      </p:pic>
      <p:pic>
        <p:nvPicPr>
          <p:cNvPr id="12" name="Graphic 11" descr="Checkmark with solid fill">
            <a:extLst>
              <a:ext uri="{FF2B5EF4-FFF2-40B4-BE49-F238E27FC236}">
                <a16:creationId xmlns:a16="http://schemas.microsoft.com/office/drawing/2014/main" id="{7E24008A-6027-220C-540E-778922F314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728" y="1694122"/>
            <a:ext cx="457200" cy="457200"/>
          </a:xfrm>
          <a:prstGeom prst="rect">
            <a:avLst/>
          </a:prstGeom>
        </p:spPr>
      </p:pic>
      <p:pic>
        <p:nvPicPr>
          <p:cNvPr id="13" name="Graphic 12" descr="Checkmark with solid fill">
            <a:extLst>
              <a:ext uri="{FF2B5EF4-FFF2-40B4-BE49-F238E27FC236}">
                <a16:creationId xmlns:a16="http://schemas.microsoft.com/office/drawing/2014/main" id="{357132F6-E7EC-F33A-D7A9-4401E3D63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996" y="2138918"/>
            <a:ext cx="457200" cy="457200"/>
          </a:xfrm>
          <a:prstGeom prst="rect">
            <a:avLst/>
          </a:prstGeom>
        </p:spPr>
      </p:pic>
      <p:pic>
        <p:nvPicPr>
          <p:cNvPr id="14" name="Graphic 13" descr="Checkmark with solid fill">
            <a:extLst>
              <a:ext uri="{FF2B5EF4-FFF2-40B4-BE49-F238E27FC236}">
                <a16:creationId xmlns:a16="http://schemas.microsoft.com/office/drawing/2014/main" id="{997B71AB-61BC-C851-5C75-FF7348B67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457" y="3471406"/>
            <a:ext cx="457200" cy="457200"/>
          </a:xfrm>
          <a:prstGeom prst="rect">
            <a:avLst/>
          </a:prstGeom>
        </p:spPr>
      </p:pic>
      <p:pic>
        <p:nvPicPr>
          <p:cNvPr id="15" name="Graphic 14" descr="Checkmark with solid fill">
            <a:extLst>
              <a:ext uri="{FF2B5EF4-FFF2-40B4-BE49-F238E27FC236}">
                <a16:creationId xmlns:a16="http://schemas.microsoft.com/office/drawing/2014/main" id="{84502713-24D1-B990-BC19-DEC037355A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061" y="2575103"/>
            <a:ext cx="457200" cy="457200"/>
          </a:xfrm>
          <a:prstGeom prst="rect">
            <a:avLst/>
          </a:prstGeom>
        </p:spPr>
      </p:pic>
      <p:pic>
        <p:nvPicPr>
          <p:cNvPr id="16" name="Graphic 15" descr="Checkmark with solid fill">
            <a:extLst>
              <a:ext uri="{FF2B5EF4-FFF2-40B4-BE49-F238E27FC236}">
                <a16:creationId xmlns:a16="http://schemas.microsoft.com/office/drawing/2014/main" id="{72ED4999-40C0-0E18-C021-34ECAE2285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061" y="3040914"/>
            <a:ext cx="457200" cy="457200"/>
          </a:xfrm>
          <a:prstGeom prst="rect">
            <a:avLst/>
          </a:prstGeom>
        </p:spPr>
      </p:pic>
      <p:pic>
        <p:nvPicPr>
          <p:cNvPr id="17" name="Graphic 16" descr="Checkmark with solid fill">
            <a:extLst>
              <a:ext uri="{FF2B5EF4-FFF2-40B4-BE49-F238E27FC236}">
                <a16:creationId xmlns:a16="http://schemas.microsoft.com/office/drawing/2014/main" id="{0E5A951B-ED54-4318-E9BE-7D8B1D23F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938" y="3952482"/>
            <a:ext cx="457200" cy="457200"/>
          </a:xfrm>
          <a:prstGeom prst="rect">
            <a:avLst/>
          </a:prstGeom>
        </p:spPr>
      </p:pic>
      <p:pic>
        <p:nvPicPr>
          <p:cNvPr id="18" name="Graphic 17" descr="Checkmark with solid fill">
            <a:extLst>
              <a:ext uri="{FF2B5EF4-FFF2-40B4-BE49-F238E27FC236}">
                <a16:creationId xmlns:a16="http://schemas.microsoft.com/office/drawing/2014/main" id="{59A57EDB-7F8A-8B1E-5E2E-591A770971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636" y="4382974"/>
            <a:ext cx="457200" cy="457200"/>
          </a:xfrm>
          <a:prstGeom prst="rect">
            <a:avLst/>
          </a:prstGeom>
        </p:spPr>
      </p:pic>
      <p:pic>
        <p:nvPicPr>
          <p:cNvPr id="21" name="Graphic 20" descr="Checkmark with solid fill">
            <a:extLst>
              <a:ext uri="{FF2B5EF4-FFF2-40B4-BE49-F238E27FC236}">
                <a16:creationId xmlns:a16="http://schemas.microsoft.com/office/drawing/2014/main" id="{8C29D056-289F-3F64-F552-7FA4FF767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639" y="4906955"/>
            <a:ext cx="457200" cy="457200"/>
          </a:xfrm>
          <a:prstGeom prst="rect">
            <a:avLst/>
          </a:prstGeom>
        </p:spPr>
      </p:pic>
      <p:pic>
        <p:nvPicPr>
          <p:cNvPr id="22" name="Graphic 21" descr="Checkmark with solid fill">
            <a:extLst>
              <a:ext uri="{FF2B5EF4-FFF2-40B4-BE49-F238E27FC236}">
                <a16:creationId xmlns:a16="http://schemas.microsoft.com/office/drawing/2014/main" id="{A987C5C7-A137-ED2C-698D-1C456D2AF2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853" y="5467531"/>
            <a:ext cx="457200" cy="457200"/>
          </a:xfrm>
          <a:prstGeom prst="rect">
            <a:avLst/>
          </a:prstGeom>
        </p:spPr>
      </p:pic>
      <p:pic>
        <p:nvPicPr>
          <p:cNvPr id="23" name="Graphic 22" descr="Checkmark with solid fill">
            <a:extLst>
              <a:ext uri="{FF2B5EF4-FFF2-40B4-BE49-F238E27FC236}">
                <a16:creationId xmlns:a16="http://schemas.microsoft.com/office/drawing/2014/main" id="{550D92AC-8242-9C3E-6827-6ED4380DC6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6457" y="5924731"/>
            <a:ext cx="457200" cy="457200"/>
          </a:xfrm>
          <a:prstGeom prst="rect">
            <a:avLst/>
          </a:prstGeom>
        </p:spPr>
      </p:pic>
    </p:spTree>
    <p:extLst>
      <p:ext uri="{BB962C8B-B14F-4D97-AF65-F5344CB8AC3E}">
        <p14:creationId xmlns:p14="http://schemas.microsoft.com/office/powerpoint/2010/main" val="33891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AC1C2B-AB4E-1AA2-20D8-32F182B116B8}"/>
              </a:ext>
            </a:extLst>
          </p:cNvPr>
          <p:cNvSpPr txBox="1"/>
          <p:nvPr/>
        </p:nvSpPr>
        <p:spPr>
          <a:xfrm>
            <a:off x="614081" y="581837"/>
            <a:ext cx="6845596" cy="5663089"/>
          </a:xfrm>
          <a:prstGeom prst="rect">
            <a:avLst/>
          </a:prstGeom>
          <a:noFill/>
        </p:spPr>
        <p:txBody>
          <a:bodyPr wrap="square">
            <a:spAutoFit/>
          </a:bodyPr>
          <a:lstStyle/>
          <a:p>
            <a:r>
              <a:rPr lang="en-US" sz="3200" b="1" i="0" u="none" strike="noStrike" baseline="0" dirty="0">
                <a:solidFill>
                  <a:srgbClr val="002060"/>
                </a:solidFill>
              </a:rPr>
              <a:t>DON’TS!</a:t>
            </a:r>
          </a:p>
          <a:p>
            <a:endParaRPr lang="en-US" sz="1800" b="0" i="0" u="none" strike="noStrike" baseline="0" dirty="0"/>
          </a:p>
          <a:p>
            <a:r>
              <a:rPr lang="en-US" sz="2400" b="1" i="1" u="none" strike="noStrike" baseline="0" dirty="0">
                <a:solidFill>
                  <a:srgbClr val="C00000"/>
                </a:solidFill>
              </a:rPr>
              <a:t>DO NOT PULL ON STEMS TO SEE IF THEY ROOTED! </a:t>
            </a:r>
            <a:r>
              <a:rPr lang="en-US" sz="2400" b="0" i="1" u="none" strike="noStrike" baseline="0" dirty="0">
                <a:solidFill>
                  <a:srgbClr val="C00000"/>
                </a:solidFill>
              </a:rPr>
              <a:t> </a:t>
            </a:r>
            <a:r>
              <a:rPr lang="en-US" sz="1800" b="0" i="0" u="none" strike="noStrike" baseline="0" dirty="0">
                <a:solidFill>
                  <a:srgbClr val="C00000"/>
                </a:solidFill>
              </a:rPr>
              <a:t>You will break tiny fragile stems in the process</a:t>
            </a:r>
          </a:p>
          <a:p>
            <a:endParaRPr lang="en-US" sz="1800" b="0" i="0" u="none" strike="noStrike" baseline="0" dirty="0">
              <a:solidFill>
                <a:srgbClr val="C00000"/>
              </a:solidFill>
            </a:endParaRPr>
          </a:p>
          <a:p>
            <a:r>
              <a:rPr lang="en-US" sz="2400" b="1" i="1" u="none" strike="noStrike" baseline="0" dirty="0">
                <a:solidFill>
                  <a:srgbClr val="C00000"/>
                </a:solidFill>
              </a:rPr>
              <a:t>DO NOT WATER OR MIST YOUR SOIL MEDIUM</a:t>
            </a:r>
            <a:r>
              <a:rPr lang="en-US" sz="2400" b="0" i="0" u="none" strike="noStrike" baseline="0" dirty="0">
                <a:solidFill>
                  <a:srgbClr val="C00000"/>
                </a:solidFill>
              </a:rPr>
              <a:t>.  </a:t>
            </a:r>
            <a:r>
              <a:rPr lang="en-US" sz="1800" b="0" i="0" u="none" strike="noStrike" baseline="0" dirty="0">
                <a:solidFill>
                  <a:srgbClr val="C00000"/>
                </a:solidFill>
              </a:rPr>
              <a:t>Unless you accidentally have them dry out completely. In that case, just dampen around the outer edges of the pot or cup</a:t>
            </a:r>
          </a:p>
          <a:p>
            <a:endParaRPr lang="en-US" sz="1800" b="0" i="0" u="none" strike="noStrike" baseline="0" dirty="0">
              <a:solidFill>
                <a:srgbClr val="C00000"/>
              </a:solidFill>
            </a:endParaRPr>
          </a:p>
          <a:p>
            <a:r>
              <a:rPr lang="en-US" sz="2400" b="1" i="1" u="none" strike="noStrike" baseline="0" dirty="0">
                <a:solidFill>
                  <a:srgbClr val="C00000"/>
                </a:solidFill>
              </a:rPr>
              <a:t>DO NOT PLACE IN DIRECT SUN</a:t>
            </a:r>
            <a:endParaRPr lang="en-US" sz="2400" b="0" i="1" u="none" strike="noStrike" baseline="0" dirty="0">
              <a:solidFill>
                <a:srgbClr val="C00000"/>
              </a:solidFill>
            </a:endParaRPr>
          </a:p>
          <a:p>
            <a:endParaRPr lang="en-US" sz="1800" b="0" i="0" u="none" strike="noStrike" baseline="0" dirty="0">
              <a:solidFill>
                <a:srgbClr val="C00000"/>
              </a:solidFill>
            </a:endParaRPr>
          </a:p>
          <a:p>
            <a:r>
              <a:rPr lang="en-US" sz="2400" b="1" i="1" u="none" strike="noStrike" baseline="0" dirty="0">
                <a:solidFill>
                  <a:srgbClr val="C00000"/>
                </a:solidFill>
              </a:rPr>
              <a:t>DO NOT FORGET TO COVER </a:t>
            </a:r>
            <a:r>
              <a:rPr lang="en-US" sz="1800" b="0" i="0" u="none" strike="noStrike" baseline="0" dirty="0">
                <a:solidFill>
                  <a:srgbClr val="C00000"/>
                </a:solidFill>
              </a:rPr>
              <a:t>after you uncover.</a:t>
            </a:r>
          </a:p>
          <a:p>
            <a:endParaRPr lang="en-US" sz="1800" b="0" i="0" u="none" strike="noStrike" baseline="0" dirty="0">
              <a:solidFill>
                <a:srgbClr val="C00000"/>
              </a:solidFill>
            </a:endParaRPr>
          </a:p>
          <a:p>
            <a:r>
              <a:rPr lang="en-US" sz="2400" b="1" i="1" u="none" strike="noStrike" baseline="0" dirty="0">
                <a:solidFill>
                  <a:srgbClr val="C00000"/>
                </a:solidFill>
              </a:rPr>
              <a:t>DO NOT RE-USE YOUR SOIL MEDIUM FOR OTHER CUTTINGS</a:t>
            </a:r>
          </a:p>
          <a:p>
            <a:endParaRPr lang="en-US" b="1" dirty="0">
              <a:solidFill>
                <a:srgbClr val="C00000"/>
              </a:solidFill>
            </a:endParaRPr>
          </a:p>
          <a:p>
            <a:r>
              <a:rPr lang="en-US" sz="2400" b="1" i="0" u="none" strike="noStrike" baseline="0" dirty="0">
                <a:solidFill>
                  <a:srgbClr val="C00000"/>
                </a:solidFill>
              </a:rPr>
              <a:t>DO NOT LET YOUR CUTTINGS GET DRIED OUT!</a:t>
            </a:r>
            <a:endParaRPr lang="en-US" sz="2400" b="0" i="0" u="none" strike="noStrike" baseline="0" dirty="0"/>
          </a:p>
        </p:txBody>
      </p:sp>
      <p:pic>
        <p:nvPicPr>
          <p:cNvPr id="5" name="Graphic 4" descr="Warning with solid fill">
            <a:extLst>
              <a:ext uri="{FF2B5EF4-FFF2-40B4-BE49-F238E27FC236}">
                <a16:creationId xmlns:a16="http://schemas.microsoft.com/office/drawing/2014/main" id="{3AC1905F-FF6F-530F-E793-13213E8429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39471" y="1411528"/>
            <a:ext cx="2750288" cy="2750288"/>
          </a:xfrm>
          <a:prstGeom prst="rect">
            <a:avLst/>
          </a:prstGeom>
        </p:spPr>
      </p:pic>
      <p:sp>
        <p:nvSpPr>
          <p:cNvPr id="6" name="Rectangle 5">
            <a:extLst>
              <a:ext uri="{FF2B5EF4-FFF2-40B4-BE49-F238E27FC236}">
                <a16:creationId xmlns:a16="http://schemas.microsoft.com/office/drawing/2014/main" id="{5F1B37B6-EE75-59F7-02FE-E4CD3226042A}"/>
              </a:ext>
            </a:extLst>
          </p:cNvPr>
          <p:cNvSpPr/>
          <p:nvPr/>
        </p:nvSpPr>
        <p:spPr>
          <a:xfrm>
            <a:off x="7854851" y="4849298"/>
            <a:ext cx="3542315" cy="92333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CAUTION!!!</a:t>
            </a:r>
          </a:p>
        </p:txBody>
      </p:sp>
    </p:spTree>
    <p:extLst>
      <p:ext uri="{BB962C8B-B14F-4D97-AF65-F5344CB8AC3E}">
        <p14:creationId xmlns:p14="http://schemas.microsoft.com/office/powerpoint/2010/main" val="2526000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442FE-827A-F643-9A52-133ACA130786}"/>
              </a:ext>
            </a:extLst>
          </p:cNvPr>
          <p:cNvSpPr txBox="1"/>
          <p:nvPr/>
        </p:nvSpPr>
        <p:spPr>
          <a:xfrm>
            <a:off x="1305147" y="472090"/>
            <a:ext cx="6097772" cy="4339650"/>
          </a:xfrm>
          <a:prstGeom prst="rect">
            <a:avLst/>
          </a:prstGeom>
          <a:noFill/>
        </p:spPr>
        <p:txBody>
          <a:bodyPr wrap="square">
            <a:spAutoFit/>
          </a:bodyPr>
          <a:lstStyle/>
          <a:p>
            <a:r>
              <a:rPr lang="en-US" sz="6000" b="0" i="0" u="none" strike="noStrike" baseline="0" dirty="0">
                <a:solidFill>
                  <a:srgbClr val="FF0000"/>
                </a:solidFill>
              </a:rPr>
              <a:t>QUESTIONS???</a:t>
            </a:r>
            <a:r>
              <a:rPr lang="en-US" sz="1800" b="0" i="0" u="none" strike="noStrike" baseline="0" dirty="0">
                <a:solidFill>
                  <a:srgbClr val="FF0000"/>
                </a:solidFill>
              </a:rPr>
              <a:t>		</a:t>
            </a:r>
          </a:p>
          <a:p>
            <a:endParaRPr lang="en-US" sz="1800" b="0" i="0" u="none" strike="noStrike" baseline="0" dirty="0"/>
          </a:p>
          <a:p>
            <a:endParaRPr lang="en-US" sz="1800" b="0" i="0" u="none" strike="noStrike" baseline="0" dirty="0"/>
          </a:p>
          <a:p>
            <a:endParaRPr lang="en-US" sz="1800" b="0" i="0" u="none" strike="noStrike" baseline="0" dirty="0"/>
          </a:p>
          <a:p>
            <a:r>
              <a:rPr lang="en-US" sz="1800" b="0" i="0" u="none" strike="noStrike" baseline="0" dirty="0"/>
              <a:t>Questions later on? Feel free to contact me through </a:t>
            </a:r>
            <a:r>
              <a:rPr lang="en-US" sz="1800" b="0" i="0" u="none" strike="noStrike" baseline="0" dirty="0" err="1"/>
              <a:t>facebook</a:t>
            </a:r>
            <a:r>
              <a:rPr lang="en-US" sz="1800" b="0" i="0" u="none" strike="noStrike" baseline="0" dirty="0"/>
              <a:t> or email </a:t>
            </a:r>
            <a:r>
              <a:rPr lang="en-US" sz="1800" b="0" i="0" u="sng" strike="noStrike" baseline="0" dirty="0">
                <a:solidFill>
                  <a:srgbClr val="0000FF"/>
                </a:solidFill>
                <a:hlinkClick r:id="rId2"/>
              </a:rPr>
              <a:t>foxviewroses@gmail.com</a:t>
            </a:r>
            <a:r>
              <a:rPr lang="en-US" sz="1800" b="0" i="0" u="none" strike="noStrike" baseline="0" dirty="0">
                <a:solidFill>
                  <a:srgbClr val="0000FF"/>
                </a:solidFill>
                <a:hlinkClick r:id="rId2"/>
              </a:rPr>
              <a:t> </a:t>
            </a:r>
          </a:p>
          <a:p>
            <a:endParaRPr lang="en-US" sz="1800" b="0" i="0" u="none" strike="noStrike" baseline="0" dirty="0"/>
          </a:p>
          <a:p>
            <a:endParaRPr lang="en-US" sz="1800" b="0" i="0" u="none" strike="noStrike" baseline="0" dirty="0"/>
          </a:p>
          <a:p>
            <a:endParaRPr lang="en-US" sz="1800" b="0" i="0" u="none" strike="noStrike" baseline="0" dirty="0"/>
          </a:p>
          <a:p>
            <a:endParaRPr lang="en-US" sz="1800" b="0" i="0" u="none" strike="noStrike" baseline="0" dirty="0"/>
          </a:p>
          <a:p>
            <a:endParaRPr lang="en-US" sz="1800" b="0" i="0" u="none" strike="noStrike" baseline="0" dirty="0"/>
          </a:p>
          <a:p>
            <a:r>
              <a:rPr lang="en-US" sz="1800" b="0" i="0" u="none" strike="noStrike" baseline="0" dirty="0"/>
              <a:t>Thank you for having me.  It was my pleasure to bring you this presentation.  GOOD LUCK!!!</a:t>
            </a:r>
            <a:endParaRPr lang="en-US" dirty="0"/>
          </a:p>
        </p:txBody>
      </p:sp>
    </p:spTree>
    <p:extLst>
      <p:ext uri="{BB962C8B-B14F-4D97-AF65-F5344CB8AC3E}">
        <p14:creationId xmlns:p14="http://schemas.microsoft.com/office/powerpoint/2010/main" val="4177943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5AC54-B879-EDB6-6C7A-BF458C624189}"/>
              </a:ext>
            </a:extLst>
          </p:cNvPr>
          <p:cNvSpPr txBox="1"/>
          <p:nvPr/>
        </p:nvSpPr>
        <p:spPr>
          <a:xfrm>
            <a:off x="340241" y="127591"/>
            <a:ext cx="8250865" cy="5047536"/>
          </a:xfrm>
          <a:prstGeom prst="rect">
            <a:avLst/>
          </a:prstGeom>
          <a:noFill/>
        </p:spPr>
        <p:txBody>
          <a:bodyPr wrap="square">
            <a:spAutoFit/>
          </a:bodyPr>
          <a:lstStyle/>
          <a:p>
            <a:endParaRPr lang="en-US" sz="1600" b="0" i="0" u="none" strike="noStrike" baseline="0" dirty="0"/>
          </a:p>
          <a:p>
            <a:endParaRPr lang="en-US" sz="1600" b="0" i="0" u="none" strike="noStrike" baseline="0" dirty="0"/>
          </a:p>
          <a:p>
            <a:r>
              <a:rPr lang="en-US" sz="2400" b="1" i="1" u="none" strike="noStrike" baseline="0" dirty="0">
                <a:solidFill>
                  <a:schemeClr val="accent2">
                    <a:lumMod val="75000"/>
                  </a:schemeClr>
                </a:solidFill>
              </a:rPr>
              <a:t>There is no right or wrong way. Whatever works for you!</a:t>
            </a:r>
          </a:p>
          <a:p>
            <a:endParaRPr lang="en-US" sz="2400" b="0" i="0" u="none" strike="noStrike" baseline="0" dirty="0"/>
          </a:p>
          <a:p>
            <a:r>
              <a:rPr lang="en-US" sz="1800" b="0" i="0" u="none" strike="noStrike" baseline="0" dirty="0"/>
              <a:t>-	</a:t>
            </a:r>
            <a:r>
              <a:rPr lang="en-US" sz="2800" b="0" i="0" u="none" strike="noStrike" baseline="0" dirty="0">
                <a:highlight>
                  <a:srgbClr val="FFFF00"/>
                </a:highlight>
              </a:rPr>
              <a:t>Propagating Legally!  </a:t>
            </a:r>
            <a:r>
              <a:rPr lang="en-US" sz="2800" b="0" i="0" u="none" strike="noStrike" baseline="0" dirty="0"/>
              <a:t>Check Patents: 	</a:t>
            </a:r>
            <a:r>
              <a:rPr lang="en-US" b="0" i="0" u="none" strike="noStrike" baseline="0" dirty="0">
                <a:solidFill>
                  <a:srgbClr val="0070C0"/>
                </a:solidFill>
              </a:rPr>
              <a:t>helpmefind.com justia.com </a:t>
            </a:r>
            <a:r>
              <a:rPr lang="en-US" b="0" i="0" u="none" strike="noStrike" baseline="0" dirty="0"/>
              <a:t> or </a:t>
            </a:r>
            <a:r>
              <a:rPr lang="en-US" b="0" i="0" u="none" strike="noStrike" baseline="0" dirty="0">
                <a:solidFill>
                  <a:srgbClr val="0070C0"/>
                </a:solidFill>
              </a:rPr>
              <a:t>garden.org</a:t>
            </a:r>
          </a:p>
          <a:p>
            <a:pPr lvl="2"/>
            <a:r>
              <a:rPr lang="en-US" b="1" i="0" u="none" strike="noStrike" baseline="0" dirty="0"/>
              <a:t>Patent is good for 20 years from the patent application date;</a:t>
            </a:r>
          </a:p>
          <a:p>
            <a:pPr lvl="2"/>
            <a:r>
              <a:rPr lang="en-US" b="0" i="0" u="none" strike="noStrike" baseline="0" dirty="0"/>
              <a:t>After that you may propagate but if the common name is trademarked, you cannot use the common name.</a:t>
            </a:r>
          </a:p>
          <a:p>
            <a:endParaRPr lang="en-US" sz="1800" b="0" i="0" u="none" strike="noStrike" baseline="0" dirty="0"/>
          </a:p>
          <a:p>
            <a:r>
              <a:rPr lang="en-US" sz="1800" b="0" i="0" u="none" strike="noStrike" baseline="0" dirty="0"/>
              <a:t>-	Propagation Techniques through Cuttings</a:t>
            </a:r>
          </a:p>
          <a:p>
            <a:endParaRPr lang="en-US" sz="1800" b="0" i="0" u="none" strike="noStrike" baseline="0" dirty="0"/>
          </a:p>
          <a:p>
            <a:r>
              <a:rPr lang="en-US" sz="1800" b="0" i="0" u="none" strike="noStrike" baseline="0" dirty="0"/>
              <a:t>-	Care Timeline</a:t>
            </a:r>
          </a:p>
          <a:p>
            <a:endParaRPr lang="en-US" sz="1800" b="0" i="0" u="none" strike="noStrike" baseline="0" dirty="0"/>
          </a:p>
          <a:p>
            <a:r>
              <a:rPr lang="en-US" sz="1800" b="0" i="0" u="none" strike="noStrike" baseline="0" dirty="0"/>
              <a:t>-	Do’s and Don’ts!</a:t>
            </a:r>
            <a:endParaRPr lang="en-US" sz="1600" b="0" i="0" u="none" strike="noStrike" baseline="0" dirty="0"/>
          </a:p>
        </p:txBody>
      </p:sp>
      <p:pic>
        <p:nvPicPr>
          <p:cNvPr id="5" name="Picture 4" descr="Hand with a gavel">
            <a:extLst>
              <a:ext uri="{FF2B5EF4-FFF2-40B4-BE49-F238E27FC236}">
                <a16:creationId xmlns:a16="http://schemas.microsoft.com/office/drawing/2014/main" id="{037A042B-FE57-0E60-1DD8-2D4D97255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551" y="3264196"/>
            <a:ext cx="4752753" cy="3168502"/>
          </a:xfrm>
          <a:prstGeom prst="rect">
            <a:avLst/>
          </a:prstGeom>
        </p:spPr>
      </p:pic>
    </p:spTree>
    <p:extLst>
      <p:ext uri="{BB962C8B-B14F-4D97-AF65-F5344CB8AC3E}">
        <p14:creationId xmlns:p14="http://schemas.microsoft.com/office/powerpoint/2010/main" val="2111202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1BCC2A-B6DA-2848-725E-DC330EB186CA}"/>
              </a:ext>
            </a:extLst>
          </p:cNvPr>
          <p:cNvSpPr txBox="1"/>
          <p:nvPr/>
        </p:nvSpPr>
        <p:spPr>
          <a:xfrm>
            <a:off x="699090" y="656204"/>
            <a:ext cx="6097772" cy="5355312"/>
          </a:xfrm>
          <a:prstGeom prst="rect">
            <a:avLst/>
          </a:prstGeom>
          <a:noFill/>
        </p:spPr>
        <p:txBody>
          <a:bodyPr wrap="square">
            <a:spAutoFit/>
          </a:bodyPr>
          <a:lstStyle/>
          <a:p>
            <a:r>
              <a:rPr lang="en-US" sz="1800" b="0" i="0" u="none" strike="noStrike" baseline="0" dirty="0">
                <a:solidFill>
                  <a:schemeClr val="accent6">
                    <a:lumMod val="50000"/>
                  </a:schemeClr>
                </a:solidFill>
              </a:rPr>
              <a:t>I.	Medium</a:t>
            </a:r>
          </a:p>
          <a:p>
            <a:endParaRPr lang="en-US" sz="1800" b="0" i="0" u="none" strike="noStrike" baseline="0" dirty="0">
              <a:solidFill>
                <a:schemeClr val="accent6">
                  <a:lumMod val="50000"/>
                </a:schemeClr>
              </a:solidFill>
            </a:endParaRPr>
          </a:p>
          <a:p>
            <a:r>
              <a:rPr lang="en-US" sz="1800" b="0" i="0" u="none" strike="noStrike" baseline="0" dirty="0">
                <a:solidFill>
                  <a:schemeClr val="accent6">
                    <a:lumMod val="50000"/>
                  </a:schemeClr>
                </a:solidFill>
              </a:rPr>
              <a:t>II.	Rooting Hormones and Other Additives</a:t>
            </a:r>
          </a:p>
          <a:p>
            <a:endParaRPr lang="en-US" sz="1800" b="0" i="0" u="none" strike="noStrike" baseline="0" dirty="0">
              <a:solidFill>
                <a:schemeClr val="accent6">
                  <a:lumMod val="50000"/>
                </a:schemeClr>
              </a:solidFill>
            </a:endParaRPr>
          </a:p>
          <a:p>
            <a:r>
              <a:rPr lang="en-US" sz="1800" b="0" i="0" u="none" strike="noStrike" baseline="0" dirty="0">
                <a:solidFill>
                  <a:schemeClr val="accent6">
                    <a:lumMod val="50000"/>
                  </a:schemeClr>
                </a:solidFill>
              </a:rPr>
              <a:t>III.	Pots, Containers, Bins and Humidity Covers</a:t>
            </a:r>
          </a:p>
          <a:p>
            <a:endParaRPr lang="en-US" sz="1800" b="0" i="0" u="none" strike="noStrike" baseline="0" dirty="0">
              <a:solidFill>
                <a:schemeClr val="accent6">
                  <a:lumMod val="50000"/>
                </a:schemeClr>
              </a:solidFill>
            </a:endParaRPr>
          </a:p>
          <a:p>
            <a:r>
              <a:rPr lang="en-US" sz="1800" b="0" i="0" u="none" strike="noStrike" baseline="0" dirty="0">
                <a:solidFill>
                  <a:schemeClr val="accent6">
                    <a:lumMod val="50000"/>
                  </a:schemeClr>
                </a:solidFill>
              </a:rPr>
              <a:t>IV.	Location, Location, Location</a:t>
            </a:r>
          </a:p>
          <a:p>
            <a:endParaRPr lang="en-US" sz="1800" b="0" i="0" u="none" strike="noStrike" baseline="0" dirty="0">
              <a:solidFill>
                <a:schemeClr val="accent6">
                  <a:lumMod val="50000"/>
                </a:schemeClr>
              </a:solidFill>
            </a:endParaRPr>
          </a:p>
          <a:p>
            <a:r>
              <a:rPr lang="en-US" sz="1800" b="0" i="0" u="none" strike="noStrike" baseline="0" dirty="0">
                <a:solidFill>
                  <a:schemeClr val="accent6">
                    <a:lumMod val="50000"/>
                  </a:schemeClr>
                </a:solidFill>
              </a:rPr>
              <a:t>V.	Environment and Care</a:t>
            </a:r>
          </a:p>
          <a:p>
            <a:endParaRPr lang="en-US" sz="1800" b="0" i="0" u="none" strike="noStrike" baseline="0" dirty="0">
              <a:solidFill>
                <a:schemeClr val="accent6">
                  <a:lumMod val="50000"/>
                </a:schemeClr>
              </a:solidFill>
            </a:endParaRPr>
          </a:p>
          <a:p>
            <a:r>
              <a:rPr lang="en-US" sz="1800" b="0" i="0" u="none" strike="noStrike" baseline="0" dirty="0">
                <a:solidFill>
                  <a:schemeClr val="accent6">
                    <a:lumMod val="50000"/>
                  </a:schemeClr>
                </a:solidFill>
              </a:rPr>
              <a:t>VI.	Where to get cuttings </a:t>
            </a:r>
          </a:p>
          <a:p>
            <a:endParaRPr lang="en-US" sz="1800" b="0" i="0" u="none" strike="noStrike" baseline="0" dirty="0">
              <a:solidFill>
                <a:schemeClr val="accent6">
                  <a:lumMod val="50000"/>
                </a:schemeClr>
              </a:solidFill>
            </a:endParaRPr>
          </a:p>
          <a:p>
            <a:pPr marL="400050" indent="-400050">
              <a:buAutoNum type="romanUcPeriod" startAt="7"/>
            </a:pPr>
            <a:r>
              <a:rPr lang="en-US" sz="1800" b="0" i="0" u="none" strike="noStrike" baseline="0" dirty="0">
                <a:solidFill>
                  <a:schemeClr val="accent6">
                    <a:lumMod val="50000"/>
                  </a:schemeClr>
                </a:solidFill>
              </a:rPr>
              <a:t> Let’s Take a Cutting &amp; Prep</a:t>
            </a:r>
          </a:p>
          <a:p>
            <a:endParaRPr lang="en-US" dirty="0">
              <a:solidFill>
                <a:schemeClr val="accent6">
                  <a:lumMod val="50000"/>
                </a:schemeClr>
              </a:solidFill>
            </a:endParaRPr>
          </a:p>
          <a:p>
            <a:r>
              <a:rPr lang="en-US" dirty="0">
                <a:solidFill>
                  <a:schemeClr val="accent6">
                    <a:lumMod val="50000"/>
                  </a:schemeClr>
                </a:solidFill>
              </a:rPr>
              <a:t>VIII.	Burrito Method</a:t>
            </a:r>
            <a:endParaRPr lang="en-US" sz="1800" b="0" i="0" u="none" strike="noStrike" baseline="0" dirty="0">
              <a:solidFill>
                <a:schemeClr val="accent6">
                  <a:lumMod val="50000"/>
                </a:schemeClr>
              </a:solidFill>
            </a:endParaRPr>
          </a:p>
          <a:p>
            <a:endParaRPr lang="en-US" sz="1800" b="0" i="0" u="none" strike="noStrike" baseline="0" dirty="0">
              <a:solidFill>
                <a:schemeClr val="accent6">
                  <a:lumMod val="50000"/>
                </a:schemeClr>
              </a:solidFill>
            </a:endParaRPr>
          </a:p>
          <a:p>
            <a:r>
              <a:rPr lang="en-US" sz="1800" b="0" i="0" u="none" strike="noStrike" baseline="0" dirty="0">
                <a:solidFill>
                  <a:schemeClr val="accent6">
                    <a:lumMod val="50000"/>
                  </a:schemeClr>
                </a:solidFill>
              </a:rPr>
              <a:t>IX.	Own Root Care with Nematodes</a:t>
            </a:r>
          </a:p>
          <a:p>
            <a:endParaRPr lang="en-US" sz="1800" b="0" i="0" u="none" strike="noStrike" baseline="0" dirty="0">
              <a:solidFill>
                <a:schemeClr val="accent6">
                  <a:lumMod val="50000"/>
                </a:schemeClr>
              </a:solidFill>
            </a:endParaRPr>
          </a:p>
          <a:p>
            <a:r>
              <a:rPr lang="en-US" sz="1800" b="0" i="0" u="none" strike="noStrike" baseline="0" dirty="0">
                <a:solidFill>
                  <a:schemeClr val="accent6">
                    <a:lumMod val="50000"/>
                  </a:schemeClr>
                </a:solidFill>
              </a:rPr>
              <a:t>X.	QUESTIONS???</a:t>
            </a:r>
          </a:p>
        </p:txBody>
      </p:sp>
      <p:pic>
        <p:nvPicPr>
          <p:cNvPr id="5" name="Picture 4">
            <a:extLst>
              <a:ext uri="{FF2B5EF4-FFF2-40B4-BE49-F238E27FC236}">
                <a16:creationId xmlns:a16="http://schemas.microsoft.com/office/drawing/2014/main" id="{2D72481B-6230-9896-35A4-6C059DC7F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0741" y="656204"/>
            <a:ext cx="4118535" cy="5167423"/>
          </a:xfrm>
          <a:prstGeom prst="rect">
            <a:avLst/>
          </a:prstGeom>
        </p:spPr>
      </p:pic>
    </p:spTree>
    <p:extLst>
      <p:ext uri="{BB962C8B-B14F-4D97-AF65-F5344CB8AC3E}">
        <p14:creationId xmlns:p14="http://schemas.microsoft.com/office/powerpoint/2010/main" val="19746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1D58AB-51E8-782F-FB7B-C5DCC4D9E37C}"/>
              </a:ext>
            </a:extLst>
          </p:cNvPr>
          <p:cNvSpPr txBox="1"/>
          <p:nvPr/>
        </p:nvSpPr>
        <p:spPr>
          <a:xfrm>
            <a:off x="0" y="0"/>
            <a:ext cx="12191999" cy="7940635"/>
          </a:xfrm>
          <a:prstGeom prst="rect">
            <a:avLst/>
          </a:prstGeom>
          <a:noFill/>
        </p:spPr>
        <p:txBody>
          <a:bodyPr wrap="square">
            <a:spAutoFit/>
          </a:bodyPr>
          <a:lstStyle/>
          <a:p>
            <a:r>
              <a:rPr lang="en-US" sz="2400" b="1" i="0" u="sng" strike="noStrike" baseline="0" dirty="0">
                <a:solidFill>
                  <a:schemeClr val="accent1">
                    <a:lumMod val="50000"/>
                  </a:schemeClr>
                </a:solidFill>
              </a:rPr>
              <a:t>Medium</a:t>
            </a:r>
            <a:r>
              <a:rPr lang="en-US" sz="1800" b="0" i="0" u="none" strike="noStrike" baseline="0" dirty="0">
                <a:solidFill>
                  <a:schemeClr val="accent1">
                    <a:lumMod val="50000"/>
                  </a:schemeClr>
                </a:solidFill>
              </a:rPr>
              <a:t>: </a:t>
            </a:r>
          </a:p>
          <a:p>
            <a:endParaRPr lang="en-US" sz="1600" b="0" i="0" u="none" strike="noStrike" baseline="0" dirty="0"/>
          </a:p>
          <a:p>
            <a:r>
              <a:rPr lang="en-US" b="0" i="0" u="none" strike="noStrike" baseline="0" dirty="0"/>
              <a:t>You can use any medium you like.  It’s best to choose something that is sterile. Whatever medium you choose (except for root riot plugs and water), I wet my medium with </a:t>
            </a:r>
            <a:r>
              <a:rPr lang="en-US" b="1" i="0" u="none" strike="noStrike" baseline="0" dirty="0" err="1"/>
              <a:t>superthrive</a:t>
            </a:r>
            <a:r>
              <a:rPr lang="en-US" b="0" i="0" u="none" strike="noStrike" baseline="0" dirty="0"/>
              <a:t> (1/4 teaspoon to one gallon of water) slowly pouring it in, for a</a:t>
            </a:r>
            <a:r>
              <a:rPr lang="en-US" b="1" i="0" u="none" strike="noStrike" baseline="0" dirty="0"/>
              <a:t> damp consistency</a:t>
            </a:r>
            <a:r>
              <a:rPr lang="en-US" b="0" i="0" u="none" strike="noStrike" baseline="0" dirty="0"/>
              <a:t>, mixing with my hands.  The soil should slightly compact in your hand but should NOT be dripping when you squeeze or drenched.    		</a:t>
            </a:r>
          </a:p>
          <a:p>
            <a:endParaRPr lang="en-US" b="0" i="0" u="none" strike="noStrike" baseline="0" dirty="0"/>
          </a:p>
          <a:p>
            <a:r>
              <a:rPr lang="en-US" sz="1600" b="0" i="0" u="none" strike="noStrike" baseline="0" dirty="0"/>
              <a:t>➡️	Coco Coir 70% mixed with </a:t>
            </a:r>
            <a:r>
              <a:rPr lang="en-US" sz="1600" b="0" i="0" u="none" strike="noStrike" baseline="0" dirty="0" err="1"/>
              <a:t>Pelite</a:t>
            </a:r>
            <a:r>
              <a:rPr lang="en-US" sz="1600" b="0" i="0" u="none" strike="noStrike" baseline="0" dirty="0"/>
              <a:t> 30% </a:t>
            </a:r>
            <a:r>
              <a:rPr lang="en-US" sz="1600" b="1" i="0" u="none" strike="noStrike" baseline="0" dirty="0">
                <a:highlight>
                  <a:srgbClr val="FFFF00"/>
                </a:highlight>
              </a:rPr>
              <a:t>(THIS IS MY PREFERRED MIXTURE.  I use </a:t>
            </a:r>
            <a:r>
              <a:rPr lang="en-US" sz="1600" b="1" i="0" u="none" strike="noStrike" baseline="0" dirty="0" err="1">
                <a:highlight>
                  <a:srgbClr val="FFFF00"/>
                </a:highlight>
              </a:rPr>
              <a:t>FoxFarms</a:t>
            </a:r>
            <a:r>
              <a:rPr lang="en-US" sz="1600" b="1" i="0" u="none" strike="noStrike" baseline="0" dirty="0">
                <a:highlight>
                  <a:srgbClr val="FFFF00"/>
                </a:highlight>
              </a:rPr>
              <a:t> Cultivation Nation</a:t>
            </a:r>
            <a:r>
              <a:rPr lang="en-US" sz="1600" b="1" dirty="0">
                <a:highlight>
                  <a:srgbClr val="FFFF00"/>
                </a:highlight>
              </a:rPr>
              <a:t>. </a:t>
            </a:r>
            <a:r>
              <a:rPr lang="en-US" sz="1600" b="1" i="0" u="none" strike="noStrike" baseline="0" dirty="0">
                <a:highlight>
                  <a:srgbClr val="FFFF00"/>
                </a:highlight>
              </a:rPr>
              <a:t>It’s 	already in this ratio.)</a:t>
            </a:r>
          </a:p>
          <a:p>
            <a:r>
              <a:rPr lang="en-US" sz="1600" b="0" i="0" u="none" strike="noStrike" baseline="0" dirty="0"/>
              <a:t>➡️ 	One Part </a:t>
            </a:r>
            <a:r>
              <a:rPr lang="en-US" sz="1600" b="0" i="0" u="none" strike="noStrike" baseline="0" dirty="0" err="1"/>
              <a:t>Promix</a:t>
            </a:r>
            <a:r>
              <a:rPr lang="en-US" sz="1600" b="0" i="0" u="none" strike="noStrike" baseline="0" dirty="0"/>
              <a:t> (contains: 60 - 60% sphagnum peat, vermiculite, coco coir, sand, lime, perlite, mycorrhizal fungi) mixed 	with One 	Part Perlite. 	This works very well.</a:t>
            </a:r>
          </a:p>
          <a:p>
            <a:r>
              <a:rPr lang="en-US" sz="1600" b="0" i="0" u="none" strike="noStrike" baseline="0" dirty="0"/>
              <a:t>➡️ 	Fine Fir Bark (used by Mike Kincaid at Fraser Valley Farms)</a:t>
            </a:r>
          </a:p>
          <a:p>
            <a:r>
              <a:rPr lang="en-US" sz="1600" b="0" i="0" u="none" strike="noStrike" baseline="0" dirty="0"/>
              <a:t>➡️ 	Cactus Potting soil</a:t>
            </a:r>
          </a:p>
          <a:p>
            <a:r>
              <a:rPr lang="en-US" sz="1600" b="0" i="0" u="none" strike="noStrike" baseline="0" dirty="0"/>
              <a:t>➡️ 	One Part Sand mixed with One Part Potting Soil</a:t>
            </a:r>
          </a:p>
          <a:p>
            <a:r>
              <a:rPr lang="en-US" sz="1600" b="0" i="0" u="none" strike="noStrike" baseline="0" dirty="0"/>
              <a:t>➡️ </a:t>
            </a:r>
            <a:r>
              <a:rPr lang="en-US" sz="1600" dirty="0"/>
              <a:t>	</a:t>
            </a:r>
            <a:r>
              <a:rPr lang="en-US" sz="1600" b="0" i="0" u="none" strike="noStrike" baseline="0" dirty="0"/>
              <a:t>One Part Potting Soil mixed with One Part Perlite (Kitty </a:t>
            </a:r>
            <a:r>
              <a:rPr lang="en-US" sz="1600" b="0" i="0" u="none" strike="noStrike" baseline="0" dirty="0" err="1"/>
              <a:t>Belendez</a:t>
            </a:r>
            <a:r>
              <a:rPr lang="en-US" sz="1600" b="0" i="0" u="none" strike="noStrike" baseline="0" dirty="0"/>
              <a:t> uses this)</a:t>
            </a:r>
            <a:endParaRPr lang="en-US" sz="1600" dirty="0"/>
          </a:p>
          <a:p>
            <a:r>
              <a:rPr lang="en-US" sz="1600" b="0" i="0" u="none" strike="noStrike" baseline="0" dirty="0"/>
              <a:t>➡️	 Straight Peat. </a:t>
            </a:r>
          </a:p>
          <a:p>
            <a:r>
              <a:rPr lang="en-US" sz="1600" b="0" i="0" u="none" strike="noStrike" baseline="0" dirty="0"/>
              <a:t>➡️	One Part Seed Starting Mix mixed with One Part Perlite</a:t>
            </a:r>
          </a:p>
          <a:p>
            <a:r>
              <a:rPr lang="en-US" sz="1600" b="0" i="0" u="none" strike="noStrike" baseline="0" dirty="0"/>
              <a:t>➡️ 	Root Riot Plugs: If you use these, once you are rooted, you will have to pinch away some of the plug near the stem. You are 	supposed to plant 	with the plug, but truthfully, it holds too much water and the new plants will get root rot. </a:t>
            </a:r>
          </a:p>
          <a:p>
            <a:r>
              <a:rPr lang="en-US" sz="1600" b="0" i="0" u="none" strike="noStrike" baseline="0" dirty="0"/>
              <a:t>➡️ 	Plain Water: Must change the water every few days.  Takes much longer to root and often the cutting is lost once 	planted in 	soil</a:t>
            </a:r>
          </a:p>
          <a:p>
            <a:r>
              <a:rPr lang="en-US" sz="1600" b="0" i="0" u="none" strike="noStrike" baseline="0" dirty="0"/>
              <a:t>➡️ 	Bubble Propagators. Water must be changed weekly.</a:t>
            </a:r>
          </a:p>
          <a:p>
            <a:endParaRPr lang="en-US" b="0" i="0" u="none" strike="noStrike" baseline="0" dirty="0"/>
          </a:p>
          <a:p>
            <a:r>
              <a:rPr lang="en-US" sz="2400" b="0" i="0" u="none" strike="noStrike" baseline="0" dirty="0"/>
              <a:t>I use a combination of these things sometimes when I have a lot of rooting to do.  </a:t>
            </a:r>
          </a:p>
          <a:p>
            <a:endParaRPr lang="en-US" sz="1800" b="0" i="0" u="none" strike="noStrike" baseline="0" dirty="0"/>
          </a:p>
          <a:p>
            <a:endParaRPr lang="en-US" sz="2000" b="1" i="0" u="none" strike="noStrike" baseline="0" dirty="0"/>
          </a:p>
          <a:p>
            <a:endParaRPr lang="en-US" sz="2000" b="1" i="0" u="none" strike="noStrike" baseline="0" dirty="0"/>
          </a:p>
          <a:p>
            <a:endParaRPr lang="en-US" sz="2000" dirty="0"/>
          </a:p>
          <a:p>
            <a:endParaRPr lang="en-US" sz="2000" b="1" i="0" u="none" strike="noStrike" baseline="0" dirty="0"/>
          </a:p>
        </p:txBody>
      </p:sp>
    </p:spTree>
    <p:extLst>
      <p:ext uri="{BB962C8B-B14F-4D97-AF65-F5344CB8AC3E}">
        <p14:creationId xmlns:p14="http://schemas.microsoft.com/office/powerpoint/2010/main" val="1229923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B7A3F-8491-18E4-C6D0-449D87C0F8B3}"/>
              </a:ext>
            </a:extLst>
          </p:cNvPr>
          <p:cNvSpPr txBox="1"/>
          <p:nvPr/>
        </p:nvSpPr>
        <p:spPr>
          <a:xfrm>
            <a:off x="255181" y="1"/>
            <a:ext cx="11936819" cy="6247864"/>
          </a:xfrm>
          <a:prstGeom prst="rect">
            <a:avLst/>
          </a:prstGeom>
          <a:noFill/>
        </p:spPr>
        <p:txBody>
          <a:bodyPr wrap="square">
            <a:spAutoFit/>
          </a:bodyPr>
          <a:lstStyle/>
          <a:p>
            <a:endParaRPr lang="en-US" sz="1800" b="0" i="0" u="none" strike="noStrike" baseline="0" dirty="0"/>
          </a:p>
          <a:p>
            <a:r>
              <a:rPr lang="en-US" sz="2000" b="1" i="0" u="sng" strike="noStrike" baseline="0" dirty="0">
                <a:solidFill>
                  <a:srgbClr val="002060"/>
                </a:solidFill>
              </a:rPr>
              <a:t>Rooting Hormones and Other Additives</a:t>
            </a:r>
            <a:r>
              <a:rPr lang="en-US" sz="2000" b="1" i="0" u="none" strike="noStrike" baseline="0" dirty="0">
                <a:solidFill>
                  <a:srgbClr val="002060"/>
                </a:solidFill>
              </a:rPr>
              <a:t>:  </a:t>
            </a:r>
          </a:p>
          <a:p>
            <a:endParaRPr lang="en-US" sz="2000" b="1" i="0" u="none" strike="noStrike" baseline="0" dirty="0"/>
          </a:p>
          <a:p>
            <a:endParaRPr lang="en-US" sz="1800" b="0" i="0" u="none" strike="noStrike" baseline="0" dirty="0"/>
          </a:p>
          <a:p>
            <a:r>
              <a:rPr lang="en-US" sz="1800" b="0" i="0" u="none" strike="noStrike" baseline="0" dirty="0"/>
              <a:t>	</a:t>
            </a:r>
            <a:r>
              <a:rPr lang="en-US" sz="1800" b="1" i="0" u="none" strike="noStrike" baseline="0" dirty="0"/>
              <a:t>IAA:</a:t>
            </a:r>
            <a:r>
              <a:rPr lang="en-US" dirty="0"/>
              <a:t>  </a:t>
            </a:r>
            <a:r>
              <a:rPr lang="en-US" sz="1800" b="1" i="0" u="sng" strike="noStrike" baseline="0" dirty="0"/>
              <a:t>Indole 3 acetic acid</a:t>
            </a:r>
            <a:r>
              <a:rPr lang="en-US" sz="1800" b="0" i="0" u="none" strike="noStrike" baseline="0" dirty="0"/>
              <a:t>: Found naturally in plants.  It is short term and breaks down quickly.</a:t>
            </a:r>
          </a:p>
          <a:p>
            <a:endParaRPr lang="en-US" sz="1800" b="0" i="0" u="none" strike="noStrike" baseline="0" dirty="0"/>
          </a:p>
          <a:p>
            <a:r>
              <a:rPr lang="en-US" sz="1800" b="0" i="0" u="none" strike="noStrike" baseline="0" dirty="0"/>
              <a:t>	</a:t>
            </a:r>
            <a:r>
              <a:rPr lang="en-US" sz="1800" b="1" i="0" u="none" strike="noStrike" baseline="0" dirty="0"/>
              <a:t>IBA:  </a:t>
            </a:r>
            <a:r>
              <a:rPr lang="en-US" sz="1800" b="1" i="0" u="sng" strike="noStrike" baseline="0" dirty="0"/>
              <a:t>Indole 3 </a:t>
            </a:r>
            <a:r>
              <a:rPr lang="en-US" sz="1800" b="1" i="0" u="sng" strike="noStrike" baseline="0" dirty="0" err="1"/>
              <a:t>butryic</a:t>
            </a:r>
            <a:r>
              <a:rPr lang="en-US" sz="1800" b="1" i="0" u="sng" strike="noStrike" baseline="0" dirty="0"/>
              <a:t> acid</a:t>
            </a:r>
            <a:r>
              <a:rPr lang="en-US" sz="1800" b="0" i="0" u="none" strike="noStrike" baseline="0" dirty="0"/>
              <a:t>: Found naturally in plants. It is long term and converts to IAA.</a:t>
            </a:r>
          </a:p>
          <a:p>
            <a:endParaRPr lang="en-US" sz="1800" b="0" i="0" u="none" strike="noStrike" baseline="0" dirty="0"/>
          </a:p>
          <a:p>
            <a:r>
              <a:rPr lang="en-US" sz="1800" b="0" i="0" u="none" strike="noStrike" baseline="0" dirty="0"/>
              <a:t>	</a:t>
            </a:r>
            <a:r>
              <a:rPr lang="en-US" sz="1800" b="1" i="0" u="none" strike="noStrike" baseline="0" dirty="0"/>
              <a:t>NAA:  </a:t>
            </a:r>
            <a:r>
              <a:rPr lang="en-US" sz="1800" b="1" i="0" u="sng" strike="noStrike" baseline="0" dirty="0"/>
              <a:t>Alpha </a:t>
            </a:r>
            <a:r>
              <a:rPr lang="en-US" sz="1800" b="1" i="0" u="sng" strike="noStrike" baseline="0" dirty="0" err="1"/>
              <a:t>Napththalene</a:t>
            </a:r>
            <a:r>
              <a:rPr lang="en-US" sz="1800" b="1" i="0" u="sng" strike="noStrike" baseline="0" dirty="0"/>
              <a:t> Acetic Acid</a:t>
            </a:r>
            <a:r>
              <a:rPr lang="en-US" sz="1800" b="0" i="0" u="none" strike="noStrike" baseline="0" dirty="0"/>
              <a:t>: Manmade rooting hormone </a:t>
            </a:r>
          </a:p>
          <a:p>
            <a:endParaRPr lang="en-US" sz="1800" b="0" i="0" u="none" strike="noStrike" baseline="0" dirty="0"/>
          </a:p>
          <a:p>
            <a:endParaRPr lang="en-US" sz="1800" b="0" i="0" u="none" strike="noStrike" baseline="0" dirty="0"/>
          </a:p>
          <a:p>
            <a:r>
              <a:rPr lang="en-US" sz="1800" b="0" i="0" u="none" strike="noStrike" baseline="0" dirty="0"/>
              <a:t>We will start with the natural rooting agents.</a:t>
            </a:r>
          </a:p>
          <a:p>
            <a:endParaRPr lang="en-US" sz="1800" b="0" i="0" u="none" strike="noStrike" baseline="0" dirty="0"/>
          </a:p>
          <a:p>
            <a:r>
              <a:rPr lang="en-US" sz="1800" b="1" i="0" u="sng" strike="noStrike" baseline="0" dirty="0"/>
              <a:t>Aloe Vera</a:t>
            </a:r>
            <a:r>
              <a:rPr lang="en-US" sz="1800" b="0" i="0" u="none" strike="noStrike" baseline="0" dirty="0"/>
              <a:t>: in its gel form, it is a natural rooting hormone, has </a:t>
            </a:r>
            <a:r>
              <a:rPr lang="en-US" sz="1800" b="0" i="0" u="none" strike="noStrike" baseline="0" dirty="0" err="1"/>
              <a:t>salisilic</a:t>
            </a:r>
            <a:r>
              <a:rPr lang="en-US" sz="1800" b="0" i="0" u="none" strike="noStrike" baseline="0" dirty="0"/>
              <a:t> acid, minerals and vitamins.  Dip the stem in the gel form just like you do with rooting hormone.  It has antifungal and antibacterial properties.</a:t>
            </a:r>
          </a:p>
          <a:p>
            <a:endParaRPr lang="en-US" sz="1800" b="0" i="0" u="none" strike="noStrike" baseline="0" dirty="0"/>
          </a:p>
          <a:p>
            <a:r>
              <a:rPr lang="en-US" sz="1800" b="1" i="0" u="sng" strike="noStrike" baseline="0" dirty="0"/>
              <a:t>Willow Water</a:t>
            </a:r>
            <a:r>
              <a:rPr lang="en-US" sz="1800" b="0" i="0" u="none" strike="noStrike" baseline="0" dirty="0"/>
              <a:t>: This has a high percentage of Rooting Hormone.  It has antifungal and antibacterial properties: In a blender: Willow twigs and water.</a:t>
            </a:r>
          </a:p>
          <a:p>
            <a:endParaRPr lang="en-US" sz="1800" b="0" i="0" u="none" strike="noStrike" baseline="0" dirty="0"/>
          </a:p>
          <a:p>
            <a:r>
              <a:rPr lang="en-US" sz="1800" b="1" i="0" u="sng" strike="noStrike" baseline="0" dirty="0"/>
              <a:t>Honey</a:t>
            </a:r>
            <a:r>
              <a:rPr lang="en-US" sz="1800" b="0" i="0" u="none" strike="noStrike" baseline="0" dirty="0"/>
              <a:t>: Has </a:t>
            </a:r>
            <a:r>
              <a:rPr lang="en-US" sz="1800" b="1" i="0" u="none" strike="noStrike" baseline="0" dirty="0"/>
              <a:t>no </a:t>
            </a:r>
            <a:r>
              <a:rPr lang="en-US" sz="1800" b="0" i="0" u="none" strike="noStrike" baseline="0" dirty="0"/>
              <a:t>rooting hormone.  It has antifungal and antibacterial properties.</a:t>
            </a:r>
          </a:p>
          <a:p>
            <a:r>
              <a:rPr lang="en-US" sz="1800" b="0" i="0" u="none" strike="noStrike" baseline="0" dirty="0"/>
              <a:t>	</a:t>
            </a:r>
          </a:p>
          <a:p>
            <a:r>
              <a:rPr lang="en-US" sz="1800" b="1" i="0" u="sng" strike="noStrike" baseline="0" dirty="0"/>
              <a:t>Cinnamon</a:t>
            </a:r>
            <a:r>
              <a:rPr lang="en-US" sz="1800" b="0" i="0" u="none" strike="noStrike" baseline="0" dirty="0"/>
              <a:t>:  Has </a:t>
            </a:r>
            <a:r>
              <a:rPr lang="en-US" sz="1800" b="1" i="0" u="none" strike="noStrike" baseline="0" dirty="0"/>
              <a:t>no</a:t>
            </a:r>
            <a:r>
              <a:rPr lang="en-US" sz="1800" b="0" i="0" u="none" strike="noStrike" baseline="0" dirty="0"/>
              <a:t> rooting hormone.  It has antifungal and antibacterial properties.</a:t>
            </a:r>
          </a:p>
        </p:txBody>
      </p:sp>
    </p:spTree>
    <p:extLst>
      <p:ext uri="{BB962C8B-B14F-4D97-AF65-F5344CB8AC3E}">
        <p14:creationId xmlns:p14="http://schemas.microsoft.com/office/powerpoint/2010/main" val="158870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5D730-CC59-684E-4E8F-59621FE91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87007" y="-3110024"/>
            <a:ext cx="7442789" cy="12982356"/>
          </a:xfrm>
          <a:prstGeom prst="rect">
            <a:avLst/>
          </a:prstGeom>
        </p:spPr>
      </p:pic>
    </p:spTree>
    <p:extLst>
      <p:ext uri="{BB962C8B-B14F-4D97-AF65-F5344CB8AC3E}">
        <p14:creationId xmlns:p14="http://schemas.microsoft.com/office/powerpoint/2010/main" val="1009899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7404C5-961B-F62A-C785-473BC252A305}"/>
              </a:ext>
            </a:extLst>
          </p:cNvPr>
          <p:cNvSpPr txBox="1"/>
          <p:nvPr/>
        </p:nvSpPr>
        <p:spPr>
          <a:xfrm>
            <a:off x="606056" y="520995"/>
            <a:ext cx="7038754" cy="4339650"/>
          </a:xfrm>
          <a:prstGeom prst="rect">
            <a:avLst/>
          </a:prstGeom>
          <a:noFill/>
        </p:spPr>
        <p:txBody>
          <a:bodyPr wrap="square">
            <a:spAutoFit/>
          </a:bodyPr>
          <a:lstStyle/>
          <a:p>
            <a:r>
              <a:rPr lang="en-US" sz="2400" b="1" i="0" u="sng" strike="noStrike" baseline="0" dirty="0">
                <a:solidFill>
                  <a:schemeClr val="accent1">
                    <a:lumMod val="50000"/>
                  </a:schemeClr>
                </a:solidFill>
              </a:rPr>
              <a:t>Pots, Containers, Bins and Humidity Covers</a:t>
            </a:r>
            <a:endParaRPr lang="en-US" sz="2400" b="0" i="0" u="none" strike="noStrike" baseline="0" dirty="0">
              <a:solidFill>
                <a:schemeClr val="accent1">
                  <a:lumMod val="50000"/>
                </a:schemeClr>
              </a:solidFill>
            </a:endParaRPr>
          </a:p>
          <a:p>
            <a:endParaRPr lang="en-US" sz="1800" b="0" i="0" u="none" strike="noStrike" baseline="0" dirty="0"/>
          </a:p>
          <a:p>
            <a:endParaRPr lang="en-US" sz="1800" b="0" i="0" u="none" strike="noStrike" baseline="0" dirty="0"/>
          </a:p>
          <a:p>
            <a:r>
              <a:rPr lang="en-US" sz="1800" b="1" i="0" u="sng" strike="noStrike" baseline="0" dirty="0"/>
              <a:t>Biodegradable Grow Bags</a:t>
            </a:r>
            <a:r>
              <a:rPr lang="en-US" sz="1800" b="0" i="0" u="none" strike="noStrike" baseline="0" dirty="0"/>
              <a:t>: This allows air to flow through the medium and the roots pop out the sides when they start to form.  If you use the grow bags, the entire bag needs to be in a humidity dome.</a:t>
            </a:r>
          </a:p>
          <a:p>
            <a:endParaRPr lang="en-US" sz="1800" b="0" i="0" u="none" strike="noStrike" baseline="0" dirty="0"/>
          </a:p>
          <a:p>
            <a:r>
              <a:rPr lang="en-US" sz="1800" b="1" i="0" u="sng" strike="noStrike" baseline="0" dirty="0"/>
              <a:t>Clear solo cups:</a:t>
            </a:r>
            <a:r>
              <a:rPr lang="en-US" sz="1800" b="0" i="0" u="none" strike="noStrike" baseline="0" dirty="0"/>
              <a:t> holes drilled in the bottom for drainage; these allow you to see the roots easily.  </a:t>
            </a:r>
          </a:p>
          <a:p>
            <a:endParaRPr lang="en-US" sz="1800" b="0" i="0" u="none" strike="noStrike" baseline="0" dirty="0"/>
          </a:p>
          <a:p>
            <a:r>
              <a:rPr lang="en-US" sz="1800" b="1" i="0" u="sng" strike="noStrike" baseline="0" dirty="0"/>
              <a:t>2 x 2 or 3 x 3 pot growers pot</a:t>
            </a:r>
            <a:r>
              <a:rPr lang="en-US" sz="1800" b="0" i="0" u="none" strike="noStrike" baseline="0" dirty="0"/>
              <a:t>.  You can put multiple cuttings in a larger pot but you run the risk of losing the cutting when you separate them; you also cannot see the roots which puts you at a disadvantage.</a:t>
            </a:r>
          </a:p>
          <a:p>
            <a:r>
              <a:rPr lang="en-US" sz="1800" b="0" i="0" u="none" strike="noStrike" baseline="0" dirty="0"/>
              <a:t>	</a:t>
            </a:r>
          </a:p>
          <a:p>
            <a:r>
              <a:rPr lang="en-US" sz="1800" b="1" i="0" u="sng" strike="noStrike" baseline="0" dirty="0"/>
              <a:t>Green Glass Bottles</a:t>
            </a:r>
            <a:r>
              <a:rPr lang="en-US" sz="1800" b="0" i="0" u="none" strike="noStrike" baseline="0" dirty="0"/>
              <a:t>: This is good for the water propagation.</a:t>
            </a:r>
          </a:p>
        </p:txBody>
      </p:sp>
      <p:pic>
        <p:nvPicPr>
          <p:cNvPr id="7" name="Picture 6">
            <a:extLst>
              <a:ext uri="{FF2B5EF4-FFF2-40B4-BE49-F238E27FC236}">
                <a16:creationId xmlns:a16="http://schemas.microsoft.com/office/drawing/2014/main" id="{6F1E780C-76A5-2AB1-0DDA-07FEE3D16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195" y="116958"/>
            <a:ext cx="4019107" cy="5769267"/>
          </a:xfrm>
          <a:prstGeom prst="rect">
            <a:avLst/>
          </a:prstGeom>
        </p:spPr>
      </p:pic>
    </p:spTree>
    <p:extLst>
      <p:ext uri="{BB962C8B-B14F-4D97-AF65-F5344CB8AC3E}">
        <p14:creationId xmlns:p14="http://schemas.microsoft.com/office/powerpoint/2010/main" val="232765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A7B733-A14D-BA6E-6A51-14B632D04976}"/>
              </a:ext>
            </a:extLst>
          </p:cNvPr>
          <p:cNvSpPr txBox="1"/>
          <p:nvPr/>
        </p:nvSpPr>
        <p:spPr>
          <a:xfrm>
            <a:off x="85060" y="393405"/>
            <a:ext cx="11515061" cy="6278642"/>
          </a:xfrm>
          <a:prstGeom prst="rect">
            <a:avLst/>
          </a:prstGeom>
          <a:noFill/>
        </p:spPr>
        <p:txBody>
          <a:bodyPr wrap="square">
            <a:spAutoFit/>
          </a:bodyPr>
          <a:lstStyle/>
          <a:p>
            <a:r>
              <a:rPr lang="en-US" sz="1200" b="0" i="0" u="none" strike="noStrike" baseline="0" dirty="0"/>
              <a:t>	</a:t>
            </a:r>
            <a:r>
              <a:rPr lang="en-US" sz="2400" b="1" i="0" u="sng" strike="noStrike" baseline="0" dirty="0">
                <a:solidFill>
                  <a:schemeClr val="accent1">
                    <a:lumMod val="50000"/>
                  </a:schemeClr>
                </a:solidFill>
              </a:rPr>
              <a:t>BINS AND HUMIDITY COVERS</a:t>
            </a:r>
            <a:r>
              <a:rPr lang="en-US" sz="2400" b="0" i="0" u="none" strike="noStrike" baseline="0" dirty="0">
                <a:solidFill>
                  <a:schemeClr val="accent1">
                    <a:lumMod val="50000"/>
                  </a:schemeClr>
                </a:solidFill>
              </a:rPr>
              <a:t>:</a:t>
            </a:r>
          </a:p>
          <a:p>
            <a:endParaRPr lang="en-US" sz="1400" b="0" i="0" u="none" strike="noStrike" baseline="0" dirty="0"/>
          </a:p>
          <a:p>
            <a:r>
              <a:rPr lang="en-US" sz="1400" b="0" i="0" u="none" strike="noStrike" baseline="0" dirty="0"/>
              <a:t>Anything that closes and can be opened occasionally for airflow will work.  Make sure you open your humidity dome every day for a minute or two.  Check your temperature and humidity!!!!  I have used MANY of these:</a:t>
            </a:r>
          </a:p>
          <a:p>
            <a:r>
              <a:rPr lang="en-US" sz="1400" b="0" i="0" u="none" strike="noStrike" baseline="0" dirty="0"/>
              <a:t>	👍	</a:t>
            </a:r>
            <a:r>
              <a:rPr lang="en-US" sz="1400" b="1" i="0" u="sng" strike="noStrike" baseline="0" dirty="0"/>
              <a:t>Three Cup Method</a:t>
            </a:r>
            <a:r>
              <a:rPr lang="en-US" sz="1400" b="1" i="0" u="none" strike="noStrike" baseline="0" dirty="0"/>
              <a:t>:  </a:t>
            </a:r>
            <a:r>
              <a:rPr lang="en-US" sz="1400" b="0" i="0" u="none" strike="noStrike" baseline="0" dirty="0"/>
              <a:t>This is my favorite method!</a:t>
            </a:r>
          </a:p>
          <a:p>
            <a:endParaRPr lang="en-US" sz="1400" b="0" i="0" u="none" strike="noStrike" baseline="0" dirty="0"/>
          </a:p>
          <a:p>
            <a:r>
              <a:rPr lang="en-US" sz="1400" b="0" i="0" u="none" strike="noStrike" baseline="0" dirty="0"/>
              <a:t>	👍 	</a:t>
            </a:r>
            <a:r>
              <a:rPr lang="en-US" sz="1400" b="1" i="0" u="sng" strike="noStrike" baseline="0" dirty="0"/>
              <a:t>2 gallon glass cookie jars</a:t>
            </a:r>
            <a:r>
              <a:rPr lang="en-US" sz="1400" b="1" i="0" u="none" strike="noStrike" baseline="0" dirty="0"/>
              <a:t>: </a:t>
            </a:r>
            <a:r>
              <a:rPr lang="en-US" sz="1400" b="0" i="0" u="none" strike="noStrike" baseline="0" dirty="0"/>
              <a:t>These work great in cooler weather.  Otherwise, the temperature could get too warm in them.  </a:t>
            </a:r>
          </a:p>
          <a:p>
            <a:endParaRPr lang="en-US" sz="1400" b="0" i="0" u="none" strike="noStrike" baseline="0" dirty="0"/>
          </a:p>
          <a:p>
            <a:r>
              <a:rPr lang="en-US" sz="1400" b="0" i="0" u="none" strike="noStrike" baseline="0" dirty="0"/>
              <a:t>	👍	</a:t>
            </a:r>
            <a:r>
              <a:rPr lang="en-US" sz="1400" b="1" i="0" u="sng" strike="noStrike" baseline="0" dirty="0"/>
              <a:t>Clear Storage Bins</a:t>
            </a:r>
            <a:r>
              <a:rPr lang="en-US" sz="1400" b="0" i="0" u="none" strike="noStrike" baseline="0" dirty="0"/>
              <a:t>: Make sure you don’t get the kind that seals water in or out.  I find the cuttings will rot quickly in these.  </a:t>
            </a:r>
          </a:p>
          <a:p>
            <a:endParaRPr lang="en-US" sz="1400" b="0" i="0" u="none" strike="noStrike" baseline="0" dirty="0"/>
          </a:p>
          <a:p>
            <a:r>
              <a:rPr lang="en-US" sz="1400" b="0" i="0" u="none" strike="noStrike" baseline="0" dirty="0"/>
              <a:t>	👍	</a:t>
            </a:r>
            <a:r>
              <a:rPr lang="en-US" sz="1400" b="1" i="0" u="sng" strike="noStrike" baseline="0" dirty="0"/>
              <a:t>Fish Tank</a:t>
            </a:r>
            <a:r>
              <a:rPr lang="en-US" sz="1400" b="1" i="0" u="none" strike="noStrike" baseline="0" dirty="0"/>
              <a:t>: </a:t>
            </a:r>
            <a:r>
              <a:rPr lang="en-US" sz="1400" b="0" i="0" u="none" strike="noStrike" baseline="0" dirty="0"/>
              <a:t>An old cleaned and bleached fish tank.  Cover the top with cling wrap.  </a:t>
            </a:r>
          </a:p>
          <a:p>
            <a:endParaRPr lang="en-US" sz="1400" b="0" i="0" u="none" strike="noStrike" baseline="0" dirty="0"/>
          </a:p>
          <a:p>
            <a:r>
              <a:rPr lang="en-US" sz="1400" b="0" i="0" u="none" strike="noStrike" baseline="0" dirty="0"/>
              <a:t>	👍	</a:t>
            </a:r>
            <a:r>
              <a:rPr lang="en-US" sz="1400" b="1" i="0" u="sng" strike="noStrike" baseline="0" dirty="0"/>
              <a:t>1 gallon zip lock bags</a:t>
            </a:r>
            <a:r>
              <a:rPr lang="en-US" sz="1400" b="0" i="0" u="none" strike="noStrike" baseline="0" dirty="0"/>
              <a:t>:   You can put your soil medium in these; I use these for the Root Riot plugs.  You can put 2 or 3 in one 		</a:t>
            </a:r>
            <a:r>
              <a:rPr lang="en-US" sz="1400" b="0" i="0" u="none" strike="noStrike" baseline="0" dirty="0" err="1"/>
              <a:t>ziplock</a:t>
            </a:r>
            <a:r>
              <a:rPr lang="en-US" sz="1400" b="0" i="0" u="none" strike="noStrike" baseline="0" dirty="0"/>
              <a:t>. Then I hang them with clothes pins from string in my north facing lanai. </a:t>
            </a:r>
          </a:p>
          <a:p>
            <a:endParaRPr lang="en-US" sz="1400" b="0" i="0" u="none" strike="noStrike" baseline="0" dirty="0"/>
          </a:p>
          <a:p>
            <a:r>
              <a:rPr lang="en-US" sz="1400" b="0" i="0" u="none" strike="noStrike" baseline="0" dirty="0"/>
              <a:t>	👍	</a:t>
            </a:r>
            <a:r>
              <a:rPr lang="en-US" sz="1400" b="1" i="0" u="sng" strike="noStrike" baseline="0" dirty="0"/>
              <a:t>Clear soda / iced tea/ water bottle</a:t>
            </a:r>
            <a:r>
              <a:rPr lang="en-US" sz="1400" b="0" i="0" u="none" strike="noStrike" baseline="0" dirty="0"/>
              <a:t>: Cut off the bottom.  Place over your growers pot.  Leave the cap off at the top!</a:t>
            </a:r>
          </a:p>
          <a:p>
            <a:endParaRPr lang="en-US" sz="1400" b="0" i="0" u="none" strike="noStrike" baseline="0" dirty="0"/>
          </a:p>
          <a:p>
            <a:r>
              <a:rPr lang="en-US" sz="1400" b="0" i="0" u="none" strike="noStrike" baseline="0" dirty="0"/>
              <a:t>	👍	</a:t>
            </a:r>
            <a:r>
              <a:rPr lang="en-US" sz="1400" b="1" i="0" u="sng" strike="noStrike" baseline="0" dirty="0"/>
              <a:t>Dunkin Donuts clear cup with top</a:t>
            </a:r>
            <a:r>
              <a:rPr lang="en-US" sz="1400" b="0" i="0" u="none" strike="noStrike" baseline="0" dirty="0"/>
              <a:t>: You can plant in these and cover with the domed top!</a:t>
            </a:r>
          </a:p>
          <a:p>
            <a:endParaRPr lang="en-US" sz="1400" b="0" i="0" u="none" strike="noStrike" baseline="0" dirty="0"/>
          </a:p>
          <a:p>
            <a:r>
              <a:rPr lang="en-US" sz="1400" b="0" i="0" u="none" strike="noStrike" baseline="0" dirty="0"/>
              <a:t>	👍	</a:t>
            </a:r>
            <a:r>
              <a:rPr lang="en-US" sz="1400" b="1" i="0" u="sng" strike="noStrike" baseline="0" dirty="0"/>
              <a:t>Bubble Propagators:</a:t>
            </a:r>
            <a:r>
              <a:rPr lang="en-US" sz="1400" b="0" i="0" u="none" strike="noStrike" baseline="0" dirty="0"/>
              <a:t> These are good for the Root Riot Plugs.</a:t>
            </a:r>
          </a:p>
          <a:p>
            <a:endParaRPr lang="en-US" sz="1400" b="0" i="0" u="none" strike="noStrike" baseline="0" dirty="0"/>
          </a:p>
          <a:p>
            <a:r>
              <a:rPr lang="en-US" sz="1400" b="0" i="0" u="none" strike="noStrike" baseline="0" dirty="0"/>
              <a:t>	👍	</a:t>
            </a:r>
            <a:r>
              <a:rPr lang="en-US" sz="1400" b="1" i="0" u="sng" strike="noStrike" baseline="0" dirty="0"/>
              <a:t>Greenhouse</a:t>
            </a:r>
            <a:r>
              <a:rPr lang="en-US" sz="1400" b="0" i="0" u="none" strike="noStrike" baseline="0" dirty="0"/>
              <a:t>: If you’re lucky enough to have a real greenhouse, this is the BEST humidity dome.  You do not need any other 			humidity  dome. You will have to put your misters on FOG.  For the schedule on how often to come on and how long depends on 		the outside  temperatures, size of the greenhouse, etc.  Some put it on every minute for 10 seconds.  Some put it on every 15 		minutes for 10 seconds.  The smaller and airtight the greenhouse is, the less moisture you will need. </a:t>
            </a:r>
            <a:r>
              <a:rPr lang="en-US" sz="1400" b="0" i="0" u="none" strike="noStrike" baseline="0" dirty="0">
                <a:solidFill>
                  <a:srgbClr val="FF0000"/>
                </a:solidFill>
              </a:rPr>
              <a:t>I once tried automatic 			foggers in a huge tote.  I killed  everything</a:t>
            </a:r>
            <a:r>
              <a:rPr lang="en-US" sz="1400" b="0" i="0" u="none" strike="noStrike" baseline="0" dirty="0"/>
              <a:t>. </a:t>
            </a:r>
          </a:p>
          <a:p>
            <a:endParaRPr lang="en-US" sz="1400" b="0" i="0" u="none" strike="noStrike" baseline="0" dirty="0"/>
          </a:p>
          <a:p>
            <a:r>
              <a:rPr lang="en-US" sz="1400" dirty="0"/>
              <a:t>	</a:t>
            </a:r>
            <a:r>
              <a:rPr lang="en-US" sz="1400" b="0" i="0" u="none" strike="noStrike" baseline="0" dirty="0"/>
              <a:t>👍	</a:t>
            </a:r>
            <a:r>
              <a:rPr lang="en-US" sz="1400" b="1" i="0" u="none" strike="noStrike" baseline="0" dirty="0"/>
              <a:t>Burrito Method: </a:t>
            </a:r>
            <a:r>
              <a:rPr lang="en-US" sz="1400" b="0" i="0" u="none" strike="noStrike" baseline="0" dirty="0"/>
              <a:t>This is a good method that works well also.  </a:t>
            </a:r>
          </a:p>
        </p:txBody>
      </p:sp>
    </p:spTree>
    <p:extLst>
      <p:ext uri="{BB962C8B-B14F-4D97-AF65-F5344CB8AC3E}">
        <p14:creationId xmlns:p14="http://schemas.microsoft.com/office/powerpoint/2010/main" val="1833669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30AEA6-3FC5-2AD6-7BE7-2FAB7D7C0D02}"/>
              </a:ext>
            </a:extLst>
          </p:cNvPr>
          <p:cNvSpPr txBox="1"/>
          <p:nvPr/>
        </p:nvSpPr>
        <p:spPr>
          <a:xfrm>
            <a:off x="680483" y="212735"/>
            <a:ext cx="11185451" cy="6432530"/>
          </a:xfrm>
          <a:prstGeom prst="rect">
            <a:avLst/>
          </a:prstGeom>
          <a:noFill/>
        </p:spPr>
        <p:txBody>
          <a:bodyPr wrap="square">
            <a:spAutoFit/>
          </a:bodyPr>
          <a:lstStyle/>
          <a:p>
            <a:endParaRPr lang="en-US" sz="1600" b="0" i="0" u="none" strike="noStrike" baseline="0" dirty="0"/>
          </a:p>
          <a:p>
            <a:r>
              <a:rPr lang="en-US" sz="3200" b="1" i="0" u="sng" strike="noStrike" baseline="0" dirty="0">
                <a:solidFill>
                  <a:schemeClr val="accent6">
                    <a:lumMod val="50000"/>
                  </a:schemeClr>
                </a:solidFill>
              </a:rPr>
              <a:t>Location, Location, Location:</a:t>
            </a:r>
            <a:endParaRPr lang="en-US" sz="3200" b="0" i="0" u="none" strike="noStrike" baseline="0" dirty="0">
              <a:solidFill>
                <a:schemeClr val="accent6">
                  <a:lumMod val="50000"/>
                </a:schemeClr>
              </a:solidFill>
            </a:endParaRPr>
          </a:p>
          <a:p>
            <a:endParaRPr lang="en-US" sz="1600" b="0" i="0" u="none" strike="noStrike" baseline="0" dirty="0"/>
          </a:p>
          <a:p>
            <a:r>
              <a:rPr lang="en-US" sz="1600" b="0" i="0" u="none" strike="noStrike" baseline="0" dirty="0"/>
              <a:t>	Any location that is protected from harsh wind and does NOT get direct sun will usually work.  I use my North facing lanai from late October through early June.  I use my pantry and laundry room late June through early October.  The lanai gets too warm and I cannot keep the temperature low enough for the cuttings.  In the summer, I keep my house temperature at 68 to 70 degrees so the cuttings inside a humidity dome will be slightly warmer so it’s perfect.</a:t>
            </a:r>
          </a:p>
          <a:p>
            <a:endParaRPr lang="en-US" sz="1600" b="0" i="0" u="none" strike="noStrike" baseline="0" dirty="0"/>
          </a:p>
          <a:p>
            <a:r>
              <a:rPr lang="en-US" sz="3600" b="1" i="0" u="none" strike="noStrike" baseline="0" dirty="0">
                <a:solidFill>
                  <a:srgbClr val="0070C0"/>
                </a:solidFill>
              </a:rPr>
              <a:t>North Facing Shaded Garden          </a:t>
            </a:r>
            <a:r>
              <a:rPr lang="en-US" sz="3600" b="1" i="0" u="none" strike="noStrike" baseline="0" dirty="0">
                <a:solidFill>
                  <a:schemeClr val="accent2">
                    <a:lumMod val="50000"/>
                  </a:schemeClr>
                </a:solidFill>
              </a:rPr>
              <a:t>Under a BUSH</a:t>
            </a:r>
            <a:r>
              <a:rPr lang="en-US" sz="3600" b="1" i="0" u="none" strike="noStrike" baseline="0" dirty="0"/>
              <a:t>		</a:t>
            </a:r>
          </a:p>
          <a:p>
            <a:endParaRPr lang="en-US" sz="3600" i="0" u="none" strike="noStrike" baseline="0" dirty="0">
              <a:solidFill>
                <a:schemeClr val="accent6">
                  <a:lumMod val="75000"/>
                </a:schemeClr>
              </a:solidFill>
            </a:endParaRPr>
          </a:p>
          <a:p>
            <a:r>
              <a:rPr lang="en-US" sz="3600" i="0" u="none" strike="noStrike" baseline="0" dirty="0">
                <a:solidFill>
                  <a:schemeClr val="accent6">
                    <a:lumMod val="75000"/>
                  </a:schemeClr>
                </a:solidFill>
              </a:rPr>
              <a:t>Covered Porch or Lanai </a:t>
            </a:r>
            <a:r>
              <a:rPr lang="en-US" sz="3600" i="0" u="none" strike="noStrike" baseline="0" dirty="0"/>
              <a:t>			</a:t>
            </a:r>
            <a:r>
              <a:rPr lang="en-US" sz="3600" i="0" u="none" strike="noStrike" baseline="0" dirty="0">
                <a:solidFill>
                  <a:srgbClr val="CC3399"/>
                </a:solidFill>
              </a:rPr>
              <a:t>Garage w/ Grow Lights</a:t>
            </a:r>
          </a:p>
          <a:p>
            <a:r>
              <a:rPr lang="en-US" sz="3600" i="0" u="none" strike="noStrike" baseline="0" dirty="0">
                <a:solidFill>
                  <a:schemeClr val="accent6">
                    <a:lumMod val="75000"/>
                  </a:schemeClr>
                </a:solidFill>
              </a:rPr>
              <a:t>without direct sunlight</a:t>
            </a:r>
          </a:p>
          <a:p>
            <a:r>
              <a:rPr lang="en-US" sz="3600" b="1" i="0" u="none" strike="noStrike" baseline="0" dirty="0"/>
              <a:t>													</a:t>
            </a:r>
            <a:r>
              <a:rPr lang="en-US" sz="3600" b="1" i="0" u="none" strike="noStrike" baseline="0" dirty="0">
                <a:solidFill>
                  <a:schemeClr val="accent3"/>
                </a:solidFill>
              </a:rPr>
              <a:t>Indoors in a window </a:t>
            </a:r>
          </a:p>
          <a:p>
            <a:r>
              <a:rPr lang="en-US" sz="3600" b="1" i="0" u="none" strike="noStrike" baseline="0" dirty="0">
                <a:solidFill>
                  <a:schemeClr val="accent4"/>
                </a:solidFill>
              </a:rPr>
              <a:t>Bright Bathroom in tub</a:t>
            </a:r>
            <a:r>
              <a:rPr lang="en-US" sz="3600" b="1" dirty="0"/>
              <a:t>			</a:t>
            </a:r>
            <a:r>
              <a:rPr lang="en-US" sz="3600" b="1" i="0" u="none" strike="noStrike" baseline="0" dirty="0">
                <a:solidFill>
                  <a:schemeClr val="accent3"/>
                </a:solidFill>
              </a:rPr>
              <a:t>w/ bright indirect light</a:t>
            </a:r>
          </a:p>
          <a:p>
            <a:r>
              <a:rPr lang="en-US" sz="3600" b="1" i="0" u="none" strike="noStrike" baseline="0" dirty="0"/>
              <a:t>								</a:t>
            </a:r>
            <a:r>
              <a:rPr lang="en-US" sz="3600" b="1" i="0" u="none" strike="noStrike" baseline="0" dirty="0">
                <a:solidFill>
                  <a:schemeClr val="accent6">
                    <a:lumMod val="50000"/>
                  </a:schemeClr>
                </a:solidFill>
              </a:rPr>
              <a:t>Greenhouse</a:t>
            </a:r>
          </a:p>
          <a:p>
            <a:endParaRPr lang="en-US" sz="1600" b="0" i="0" u="none" strike="noStrike" baseline="0" dirty="0"/>
          </a:p>
        </p:txBody>
      </p:sp>
    </p:spTree>
    <p:extLst>
      <p:ext uri="{BB962C8B-B14F-4D97-AF65-F5344CB8AC3E}">
        <p14:creationId xmlns:p14="http://schemas.microsoft.com/office/powerpoint/2010/main" val="278150035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170</TotalTime>
  <Words>3651</Words>
  <Application>Microsoft Office PowerPoint</Application>
  <PresentationFormat>Widescreen</PresentationFormat>
  <Paragraphs>240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Algerian</vt:lpstr>
      <vt:lpstr>Arial</vt:lpstr>
      <vt:lpstr>Trebuchet MS</vt:lpstr>
      <vt:lpstr>Wingdings 3</vt:lpstr>
      <vt:lpstr>Facet</vt:lpstr>
      <vt:lpstr>ROSE PROPAGATION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Abruzzese</dc:creator>
  <cp:lastModifiedBy>Denise Abruzzese</cp:lastModifiedBy>
  <cp:revision>16</cp:revision>
  <dcterms:created xsi:type="dcterms:W3CDTF">2024-10-05T11:55:18Z</dcterms:created>
  <dcterms:modified xsi:type="dcterms:W3CDTF">2024-12-09T18:20:11Z</dcterms:modified>
</cp:coreProperties>
</file>