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303" r:id="rId4"/>
    <p:sldId id="279" r:id="rId5"/>
    <p:sldId id="302" r:id="rId6"/>
    <p:sldId id="300" r:id="rId7"/>
    <p:sldId id="298" r:id="rId8"/>
    <p:sldId id="285" r:id="rId9"/>
    <p:sldId id="282" r:id="rId10"/>
    <p:sldId id="294" r:id="rId11"/>
    <p:sldId id="290" r:id="rId12"/>
    <p:sldId id="273" r:id="rId13"/>
    <p:sldId id="291" r:id="rId14"/>
    <p:sldId id="297" r:id="rId15"/>
    <p:sldId id="261" r:id="rId16"/>
    <p:sldId id="288" r:id="rId17"/>
    <p:sldId id="289" r:id="rId18"/>
    <p:sldId id="271" r:id="rId19"/>
  </p:sldIdLst>
  <p:sldSz cx="9144000" cy="6858000" type="screen4x3"/>
  <p:notesSz cx="6858000" cy="93138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en Krasko" initials="LK" lastIdx="5" clrIdx="0">
    <p:extLst>
      <p:ext uri="{19B8F6BF-5375-455C-9EA6-DF929625EA0E}">
        <p15:presenceInfo xmlns:p15="http://schemas.microsoft.com/office/powerpoint/2012/main" userId="S::Lkrasko@dhr.state.md.us::be9b7698-50f0-4abc-a4a6-5900e80dacb1" providerId="AD"/>
      </p:ext>
    </p:extLst>
  </p:cmAuthor>
  <p:cmAuthor id="2" name="Linda Webb" initials="LW" lastIdx="1" clrIdx="1">
    <p:extLst>
      <p:ext uri="{19B8F6BF-5375-455C-9EA6-DF929625EA0E}">
        <p15:presenceInfo xmlns:p15="http://schemas.microsoft.com/office/powerpoint/2012/main" userId="S::LWebb@dhr.state.md.us::b94f2e79-2745-4d23-b99a-2f9a84ee7d0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40" autoAdjust="0"/>
    <p:restoredTop sz="94660"/>
  </p:normalViewPr>
  <p:slideViewPr>
    <p:cSldViewPr snapToGrid="0" snapToObjects="1">
      <p:cViewPr varScale="1">
        <p:scale>
          <a:sx n="133" d="100"/>
          <a:sy n="133" d="100"/>
        </p:scale>
        <p:origin x="869" y="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3-13T18:03:11.209" idx="5">
    <p:pos x="10" y="10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F2E66F-49B8-4BD2-8AE7-92B2510BF339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E5A3F3F-DFD2-454C-B073-3BE2FFB4CB52}">
      <dgm:prSet phldrT="[Text]"/>
      <dgm:spPr/>
      <dgm:t>
        <a:bodyPr/>
        <a:lstStyle/>
        <a:p>
          <a:r>
            <a:rPr lang="en-US" dirty="0"/>
            <a:t>Child/Family</a:t>
          </a:r>
        </a:p>
      </dgm:t>
    </dgm:pt>
    <dgm:pt modelId="{24997610-2F78-41DC-BA01-7453246E100B}" type="parTrans" cxnId="{A9AB421D-B906-4D51-9911-59DF8FCDC937}">
      <dgm:prSet/>
      <dgm:spPr/>
      <dgm:t>
        <a:bodyPr/>
        <a:lstStyle/>
        <a:p>
          <a:endParaRPr lang="en-US"/>
        </a:p>
      </dgm:t>
    </dgm:pt>
    <dgm:pt modelId="{C8BA4FA7-BF62-4D44-9397-64EC24DD02C9}" type="sibTrans" cxnId="{A9AB421D-B906-4D51-9911-59DF8FCDC937}">
      <dgm:prSet/>
      <dgm:spPr/>
      <dgm:t>
        <a:bodyPr/>
        <a:lstStyle/>
        <a:p>
          <a:endParaRPr lang="en-US"/>
        </a:p>
      </dgm:t>
    </dgm:pt>
    <dgm:pt modelId="{0A923A97-5BB8-4FA2-BAA6-D14A2B3872DD}">
      <dgm:prSet phldrT="[Text]"/>
      <dgm:spPr/>
      <dgm:t>
        <a:bodyPr/>
        <a:lstStyle/>
        <a:p>
          <a:r>
            <a:rPr lang="en-US" dirty="0"/>
            <a:t>Mental Health</a:t>
          </a:r>
        </a:p>
      </dgm:t>
    </dgm:pt>
    <dgm:pt modelId="{59F088AA-2EA2-4881-9A79-4CFBA669772F}" type="parTrans" cxnId="{D22DE2A6-BA32-45F5-9FA1-CBEAC64BCC19}">
      <dgm:prSet/>
      <dgm:spPr/>
      <dgm:t>
        <a:bodyPr/>
        <a:lstStyle/>
        <a:p>
          <a:endParaRPr lang="en-US"/>
        </a:p>
      </dgm:t>
    </dgm:pt>
    <dgm:pt modelId="{29FED236-CFF5-4851-A237-216793FBB481}" type="sibTrans" cxnId="{D22DE2A6-BA32-45F5-9FA1-CBEAC64BCC19}">
      <dgm:prSet/>
      <dgm:spPr/>
      <dgm:t>
        <a:bodyPr/>
        <a:lstStyle/>
        <a:p>
          <a:endParaRPr lang="en-US"/>
        </a:p>
      </dgm:t>
    </dgm:pt>
    <dgm:pt modelId="{EA7D84F8-EF38-4623-AF04-27B6762BA6B5}">
      <dgm:prSet phldrT="[Text]"/>
      <dgm:spPr/>
      <dgm:t>
        <a:bodyPr/>
        <a:lstStyle/>
        <a:p>
          <a:r>
            <a:rPr lang="en-US" dirty="0"/>
            <a:t>Child Protective Services</a:t>
          </a:r>
        </a:p>
      </dgm:t>
    </dgm:pt>
    <dgm:pt modelId="{4A161CAB-CD09-409D-972B-7B1619F07F81}" type="parTrans" cxnId="{4F16DA9B-4829-4C95-B93D-675E24B90034}">
      <dgm:prSet/>
      <dgm:spPr/>
      <dgm:t>
        <a:bodyPr/>
        <a:lstStyle/>
        <a:p>
          <a:endParaRPr lang="en-US"/>
        </a:p>
      </dgm:t>
    </dgm:pt>
    <dgm:pt modelId="{23B0D442-325E-4683-9A7B-EE595B00E474}" type="sibTrans" cxnId="{4F16DA9B-4829-4C95-B93D-675E24B90034}">
      <dgm:prSet/>
      <dgm:spPr/>
      <dgm:t>
        <a:bodyPr/>
        <a:lstStyle/>
        <a:p>
          <a:endParaRPr lang="en-US"/>
        </a:p>
      </dgm:t>
    </dgm:pt>
    <dgm:pt modelId="{0D2250CF-1F77-48BF-BB53-AA92AC642F5D}">
      <dgm:prSet phldrT="[Text]"/>
      <dgm:spPr/>
      <dgm:t>
        <a:bodyPr/>
        <a:lstStyle/>
        <a:p>
          <a:r>
            <a:rPr lang="en-US" dirty="0"/>
            <a:t>Law Enforcement</a:t>
          </a:r>
        </a:p>
      </dgm:t>
    </dgm:pt>
    <dgm:pt modelId="{FB0AF0F5-7A30-4621-9764-2B9AEB2ED791}" type="parTrans" cxnId="{A61DF1AE-622D-47D6-B7C1-67C7B83D1471}">
      <dgm:prSet/>
      <dgm:spPr/>
      <dgm:t>
        <a:bodyPr/>
        <a:lstStyle/>
        <a:p>
          <a:endParaRPr lang="en-US"/>
        </a:p>
      </dgm:t>
    </dgm:pt>
    <dgm:pt modelId="{577BECBF-B0AB-4ABF-B0F0-51D4CDD08173}" type="sibTrans" cxnId="{A61DF1AE-622D-47D6-B7C1-67C7B83D1471}">
      <dgm:prSet/>
      <dgm:spPr/>
      <dgm:t>
        <a:bodyPr/>
        <a:lstStyle/>
        <a:p>
          <a:endParaRPr lang="en-US"/>
        </a:p>
      </dgm:t>
    </dgm:pt>
    <dgm:pt modelId="{77FA5C73-0E0C-42B5-939D-464638D9D4D2}">
      <dgm:prSet phldrT="[Text]"/>
      <dgm:spPr/>
      <dgm:t>
        <a:bodyPr/>
        <a:lstStyle/>
        <a:p>
          <a:r>
            <a:rPr lang="en-US" dirty="0"/>
            <a:t>Medical</a:t>
          </a:r>
        </a:p>
      </dgm:t>
    </dgm:pt>
    <dgm:pt modelId="{D79B0387-F30E-43B2-8384-3EA6371F721B}" type="parTrans" cxnId="{177011FE-0E95-4893-B5A8-A52A7F289131}">
      <dgm:prSet/>
      <dgm:spPr/>
      <dgm:t>
        <a:bodyPr/>
        <a:lstStyle/>
        <a:p>
          <a:endParaRPr lang="en-US"/>
        </a:p>
      </dgm:t>
    </dgm:pt>
    <dgm:pt modelId="{A033B2A8-06A3-4DAB-8C9B-366428A18718}" type="sibTrans" cxnId="{177011FE-0E95-4893-B5A8-A52A7F289131}">
      <dgm:prSet/>
      <dgm:spPr/>
      <dgm:t>
        <a:bodyPr/>
        <a:lstStyle/>
        <a:p>
          <a:endParaRPr lang="en-US"/>
        </a:p>
      </dgm:t>
    </dgm:pt>
    <dgm:pt modelId="{A4F92755-C55F-42C2-BF41-6C884DD45D5C}">
      <dgm:prSet phldrT="[Text]"/>
      <dgm:spPr/>
      <dgm:t>
        <a:bodyPr/>
        <a:lstStyle/>
        <a:p>
          <a:r>
            <a:rPr lang="en-US" dirty="0"/>
            <a:t>Family Advocate</a:t>
          </a:r>
        </a:p>
      </dgm:t>
    </dgm:pt>
    <dgm:pt modelId="{0B28096D-360F-43BB-82BD-4B2B62BCE658}" type="parTrans" cxnId="{E58ABAEA-8A3B-4095-9232-2316B8A61F35}">
      <dgm:prSet/>
      <dgm:spPr/>
      <dgm:t>
        <a:bodyPr/>
        <a:lstStyle/>
        <a:p>
          <a:endParaRPr lang="en-US"/>
        </a:p>
      </dgm:t>
    </dgm:pt>
    <dgm:pt modelId="{03D720D0-E015-4480-AC88-48ECC698CCF3}" type="sibTrans" cxnId="{E58ABAEA-8A3B-4095-9232-2316B8A61F35}">
      <dgm:prSet/>
      <dgm:spPr/>
      <dgm:t>
        <a:bodyPr/>
        <a:lstStyle/>
        <a:p>
          <a:endParaRPr lang="en-US"/>
        </a:p>
      </dgm:t>
    </dgm:pt>
    <dgm:pt modelId="{7257B5AA-C925-4666-BFB1-20D392051C41}">
      <dgm:prSet phldrT="[Text]"/>
      <dgm:spPr/>
      <dgm:t>
        <a:bodyPr/>
        <a:lstStyle/>
        <a:p>
          <a:r>
            <a:rPr lang="en-US" dirty="0"/>
            <a:t>State’s Attorney’s Office</a:t>
          </a:r>
        </a:p>
      </dgm:t>
    </dgm:pt>
    <dgm:pt modelId="{43419CE3-ECC3-4EB9-BB1E-92729136B48D}" type="parTrans" cxnId="{2C2EA43F-F449-4DFE-8204-822AB20899F7}">
      <dgm:prSet/>
      <dgm:spPr/>
      <dgm:t>
        <a:bodyPr/>
        <a:lstStyle/>
        <a:p>
          <a:endParaRPr lang="en-US"/>
        </a:p>
      </dgm:t>
    </dgm:pt>
    <dgm:pt modelId="{17DD7C31-708C-4793-8EE4-D5E2CF843BCA}" type="sibTrans" cxnId="{2C2EA43F-F449-4DFE-8204-822AB20899F7}">
      <dgm:prSet/>
      <dgm:spPr/>
      <dgm:t>
        <a:bodyPr/>
        <a:lstStyle/>
        <a:p>
          <a:endParaRPr lang="en-US"/>
        </a:p>
      </dgm:t>
    </dgm:pt>
    <dgm:pt modelId="{1D8260B1-B734-4EF3-ABC9-3F00952A5BB8}" type="pres">
      <dgm:prSet presAssocID="{58F2E66F-49B8-4BD2-8AE7-92B2510BF339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2D6CB352-B7C5-4586-8C9C-E010540899E9}" type="pres">
      <dgm:prSet presAssocID="{0E5A3F3F-DFD2-454C-B073-3BE2FFB4CB52}" presName="Parent" presStyleLbl="node0" presStyleIdx="0" presStyleCnt="1">
        <dgm:presLayoutVars>
          <dgm:chMax val="6"/>
          <dgm:chPref val="6"/>
        </dgm:presLayoutVars>
      </dgm:prSet>
      <dgm:spPr/>
    </dgm:pt>
    <dgm:pt modelId="{B75FB332-8748-4ADA-B815-CAB77F5E4D21}" type="pres">
      <dgm:prSet presAssocID="{0A923A97-5BB8-4FA2-BAA6-D14A2B3872DD}" presName="Accent1" presStyleCnt="0"/>
      <dgm:spPr/>
    </dgm:pt>
    <dgm:pt modelId="{9F0BE2B1-9454-4941-A035-9531A0A867F3}" type="pres">
      <dgm:prSet presAssocID="{0A923A97-5BB8-4FA2-BAA6-D14A2B3872DD}" presName="Accent" presStyleLbl="bgShp" presStyleIdx="0" presStyleCnt="6"/>
      <dgm:spPr/>
    </dgm:pt>
    <dgm:pt modelId="{D939C8D2-379C-491F-829F-438F045258AD}" type="pres">
      <dgm:prSet presAssocID="{0A923A97-5BB8-4FA2-BAA6-D14A2B3872DD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0FAA3D91-220F-413A-A226-416D1BFA4930}" type="pres">
      <dgm:prSet presAssocID="{EA7D84F8-EF38-4623-AF04-27B6762BA6B5}" presName="Accent2" presStyleCnt="0"/>
      <dgm:spPr/>
    </dgm:pt>
    <dgm:pt modelId="{9CE5F642-ADE6-4E88-93A5-05705B4A40D6}" type="pres">
      <dgm:prSet presAssocID="{EA7D84F8-EF38-4623-AF04-27B6762BA6B5}" presName="Accent" presStyleLbl="bgShp" presStyleIdx="1" presStyleCnt="6"/>
      <dgm:spPr/>
    </dgm:pt>
    <dgm:pt modelId="{355DC576-9C0D-41D7-95E5-0DD7F857B12E}" type="pres">
      <dgm:prSet presAssocID="{EA7D84F8-EF38-4623-AF04-27B6762BA6B5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563B36E3-C8A0-4697-B892-F5A07789B6D9}" type="pres">
      <dgm:prSet presAssocID="{0D2250CF-1F77-48BF-BB53-AA92AC642F5D}" presName="Accent3" presStyleCnt="0"/>
      <dgm:spPr/>
    </dgm:pt>
    <dgm:pt modelId="{73856D79-ABE2-4285-B45E-4788C6D051B8}" type="pres">
      <dgm:prSet presAssocID="{0D2250CF-1F77-48BF-BB53-AA92AC642F5D}" presName="Accent" presStyleLbl="bgShp" presStyleIdx="2" presStyleCnt="6"/>
      <dgm:spPr/>
    </dgm:pt>
    <dgm:pt modelId="{961D50DE-014B-4E67-91AD-BC022FD6BEDC}" type="pres">
      <dgm:prSet presAssocID="{0D2250CF-1F77-48BF-BB53-AA92AC642F5D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D47F4C4F-D50E-4E26-8F30-84E855F70D69}" type="pres">
      <dgm:prSet presAssocID="{77FA5C73-0E0C-42B5-939D-464638D9D4D2}" presName="Accent4" presStyleCnt="0"/>
      <dgm:spPr/>
    </dgm:pt>
    <dgm:pt modelId="{5CE59F1D-0496-4FC8-9C96-03880ABC457B}" type="pres">
      <dgm:prSet presAssocID="{77FA5C73-0E0C-42B5-939D-464638D9D4D2}" presName="Accent" presStyleLbl="bgShp" presStyleIdx="3" presStyleCnt="6"/>
      <dgm:spPr/>
    </dgm:pt>
    <dgm:pt modelId="{6F495A54-19D7-475B-8650-243887BBE541}" type="pres">
      <dgm:prSet presAssocID="{77FA5C73-0E0C-42B5-939D-464638D9D4D2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0CE2E465-2042-4A91-B126-1360C4ABE808}" type="pres">
      <dgm:prSet presAssocID="{A4F92755-C55F-42C2-BF41-6C884DD45D5C}" presName="Accent5" presStyleCnt="0"/>
      <dgm:spPr/>
    </dgm:pt>
    <dgm:pt modelId="{BD910A3C-327E-4185-9CBE-1011BF428441}" type="pres">
      <dgm:prSet presAssocID="{A4F92755-C55F-42C2-BF41-6C884DD45D5C}" presName="Accent" presStyleLbl="bgShp" presStyleIdx="4" presStyleCnt="6"/>
      <dgm:spPr/>
    </dgm:pt>
    <dgm:pt modelId="{38785977-CF94-4F4A-9763-7A5C831E722E}" type="pres">
      <dgm:prSet presAssocID="{A4F92755-C55F-42C2-BF41-6C884DD45D5C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F8BA4EF0-38CE-4259-A047-BEA0F4FCB031}" type="pres">
      <dgm:prSet presAssocID="{7257B5AA-C925-4666-BFB1-20D392051C41}" presName="Accent6" presStyleCnt="0"/>
      <dgm:spPr/>
    </dgm:pt>
    <dgm:pt modelId="{7C2F23B8-E18E-4571-92CD-BAA8C664E42B}" type="pres">
      <dgm:prSet presAssocID="{7257B5AA-C925-4666-BFB1-20D392051C41}" presName="Accent" presStyleLbl="bgShp" presStyleIdx="5" presStyleCnt="6"/>
      <dgm:spPr/>
    </dgm:pt>
    <dgm:pt modelId="{9C8605D6-0F06-4DCB-9C4E-6B74096EE465}" type="pres">
      <dgm:prSet presAssocID="{7257B5AA-C925-4666-BFB1-20D392051C41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806D4311-9585-4FA6-8988-184C5E8D454D}" type="presOf" srcId="{77FA5C73-0E0C-42B5-939D-464638D9D4D2}" destId="{6F495A54-19D7-475B-8650-243887BBE541}" srcOrd="0" destOrd="0" presId="urn:microsoft.com/office/officeart/2011/layout/HexagonRadial"/>
    <dgm:cxn modelId="{A9AB421D-B906-4D51-9911-59DF8FCDC937}" srcId="{58F2E66F-49B8-4BD2-8AE7-92B2510BF339}" destId="{0E5A3F3F-DFD2-454C-B073-3BE2FFB4CB52}" srcOrd="0" destOrd="0" parTransId="{24997610-2F78-41DC-BA01-7453246E100B}" sibTransId="{C8BA4FA7-BF62-4D44-9397-64EC24DD02C9}"/>
    <dgm:cxn modelId="{2C2EA43F-F449-4DFE-8204-822AB20899F7}" srcId="{0E5A3F3F-DFD2-454C-B073-3BE2FFB4CB52}" destId="{7257B5AA-C925-4666-BFB1-20D392051C41}" srcOrd="5" destOrd="0" parTransId="{43419CE3-ECC3-4EB9-BB1E-92729136B48D}" sibTransId="{17DD7C31-708C-4793-8EE4-D5E2CF843BCA}"/>
    <dgm:cxn modelId="{3C97D241-BE03-4B7D-BE2E-6A5612B917B6}" type="presOf" srcId="{EA7D84F8-EF38-4623-AF04-27B6762BA6B5}" destId="{355DC576-9C0D-41D7-95E5-0DD7F857B12E}" srcOrd="0" destOrd="0" presId="urn:microsoft.com/office/officeart/2011/layout/HexagonRadial"/>
    <dgm:cxn modelId="{1AFDCE51-6469-48A4-A856-60313E287BE2}" type="presOf" srcId="{0A923A97-5BB8-4FA2-BAA6-D14A2B3872DD}" destId="{D939C8D2-379C-491F-829F-438F045258AD}" srcOrd="0" destOrd="0" presId="urn:microsoft.com/office/officeart/2011/layout/HexagonRadial"/>
    <dgm:cxn modelId="{4F16DA9B-4829-4C95-B93D-675E24B90034}" srcId="{0E5A3F3F-DFD2-454C-B073-3BE2FFB4CB52}" destId="{EA7D84F8-EF38-4623-AF04-27B6762BA6B5}" srcOrd="1" destOrd="0" parTransId="{4A161CAB-CD09-409D-972B-7B1619F07F81}" sibTransId="{23B0D442-325E-4683-9A7B-EE595B00E474}"/>
    <dgm:cxn modelId="{D22DE2A6-BA32-45F5-9FA1-CBEAC64BCC19}" srcId="{0E5A3F3F-DFD2-454C-B073-3BE2FFB4CB52}" destId="{0A923A97-5BB8-4FA2-BAA6-D14A2B3872DD}" srcOrd="0" destOrd="0" parTransId="{59F088AA-2EA2-4881-9A79-4CFBA669772F}" sibTransId="{29FED236-CFF5-4851-A237-216793FBB481}"/>
    <dgm:cxn modelId="{A61DF1AE-622D-47D6-B7C1-67C7B83D1471}" srcId="{0E5A3F3F-DFD2-454C-B073-3BE2FFB4CB52}" destId="{0D2250CF-1F77-48BF-BB53-AA92AC642F5D}" srcOrd="2" destOrd="0" parTransId="{FB0AF0F5-7A30-4621-9764-2B9AEB2ED791}" sibTransId="{577BECBF-B0AB-4ABF-B0F0-51D4CDD08173}"/>
    <dgm:cxn modelId="{CC0287C7-B0DE-4A5C-B35E-D888299A8D84}" type="presOf" srcId="{0D2250CF-1F77-48BF-BB53-AA92AC642F5D}" destId="{961D50DE-014B-4E67-91AD-BC022FD6BEDC}" srcOrd="0" destOrd="0" presId="urn:microsoft.com/office/officeart/2011/layout/HexagonRadial"/>
    <dgm:cxn modelId="{7562A5E4-BDBD-404F-8D0D-84F5C81B0FD8}" type="presOf" srcId="{7257B5AA-C925-4666-BFB1-20D392051C41}" destId="{9C8605D6-0F06-4DCB-9C4E-6B74096EE465}" srcOrd="0" destOrd="0" presId="urn:microsoft.com/office/officeart/2011/layout/HexagonRadial"/>
    <dgm:cxn modelId="{632312E7-C4DC-47D7-AA8C-F4B1F5E20038}" type="presOf" srcId="{58F2E66F-49B8-4BD2-8AE7-92B2510BF339}" destId="{1D8260B1-B734-4EF3-ABC9-3F00952A5BB8}" srcOrd="0" destOrd="0" presId="urn:microsoft.com/office/officeart/2011/layout/HexagonRadial"/>
    <dgm:cxn modelId="{E58ABAEA-8A3B-4095-9232-2316B8A61F35}" srcId="{0E5A3F3F-DFD2-454C-B073-3BE2FFB4CB52}" destId="{A4F92755-C55F-42C2-BF41-6C884DD45D5C}" srcOrd="4" destOrd="0" parTransId="{0B28096D-360F-43BB-82BD-4B2B62BCE658}" sibTransId="{03D720D0-E015-4480-AC88-48ECC698CCF3}"/>
    <dgm:cxn modelId="{F70F0EFA-6019-4CD2-8EE2-53FDFA141171}" type="presOf" srcId="{A4F92755-C55F-42C2-BF41-6C884DD45D5C}" destId="{38785977-CF94-4F4A-9763-7A5C831E722E}" srcOrd="0" destOrd="0" presId="urn:microsoft.com/office/officeart/2011/layout/HexagonRadial"/>
    <dgm:cxn modelId="{8257C8FB-D521-424F-BBB0-E737733C06D2}" type="presOf" srcId="{0E5A3F3F-DFD2-454C-B073-3BE2FFB4CB52}" destId="{2D6CB352-B7C5-4586-8C9C-E010540899E9}" srcOrd="0" destOrd="0" presId="urn:microsoft.com/office/officeart/2011/layout/HexagonRadial"/>
    <dgm:cxn modelId="{177011FE-0E95-4893-B5A8-A52A7F289131}" srcId="{0E5A3F3F-DFD2-454C-B073-3BE2FFB4CB52}" destId="{77FA5C73-0E0C-42B5-939D-464638D9D4D2}" srcOrd="3" destOrd="0" parTransId="{D79B0387-F30E-43B2-8384-3EA6371F721B}" sibTransId="{A033B2A8-06A3-4DAB-8C9B-366428A18718}"/>
    <dgm:cxn modelId="{F8018543-9801-4389-9AE6-C215590E794D}" type="presParOf" srcId="{1D8260B1-B734-4EF3-ABC9-3F00952A5BB8}" destId="{2D6CB352-B7C5-4586-8C9C-E010540899E9}" srcOrd="0" destOrd="0" presId="urn:microsoft.com/office/officeart/2011/layout/HexagonRadial"/>
    <dgm:cxn modelId="{039973AB-D677-4D97-8680-3BF0466451DF}" type="presParOf" srcId="{1D8260B1-B734-4EF3-ABC9-3F00952A5BB8}" destId="{B75FB332-8748-4ADA-B815-CAB77F5E4D21}" srcOrd="1" destOrd="0" presId="urn:microsoft.com/office/officeart/2011/layout/HexagonRadial"/>
    <dgm:cxn modelId="{A699AC9B-56A0-4A50-ADC8-A990C7E1C740}" type="presParOf" srcId="{B75FB332-8748-4ADA-B815-CAB77F5E4D21}" destId="{9F0BE2B1-9454-4941-A035-9531A0A867F3}" srcOrd="0" destOrd="0" presId="urn:microsoft.com/office/officeart/2011/layout/HexagonRadial"/>
    <dgm:cxn modelId="{C692F713-8218-4E24-BDFF-0F246269F693}" type="presParOf" srcId="{1D8260B1-B734-4EF3-ABC9-3F00952A5BB8}" destId="{D939C8D2-379C-491F-829F-438F045258AD}" srcOrd="2" destOrd="0" presId="urn:microsoft.com/office/officeart/2011/layout/HexagonRadial"/>
    <dgm:cxn modelId="{0E04107A-B8D9-418E-A830-058DC1A18925}" type="presParOf" srcId="{1D8260B1-B734-4EF3-ABC9-3F00952A5BB8}" destId="{0FAA3D91-220F-413A-A226-416D1BFA4930}" srcOrd="3" destOrd="0" presId="urn:microsoft.com/office/officeart/2011/layout/HexagonRadial"/>
    <dgm:cxn modelId="{5F6619E7-DEBD-4717-91C6-A30D54424C47}" type="presParOf" srcId="{0FAA3D91-220F-413A-A226-416D1BFA4930}" destId="{9CE5F642-ADE6-4E88-93A5-05705B4A40D6}" srcOrd="0" destOrd="0" presId="urn:microsoft.com/office/officeart/2011/layout/HexagonRadial"/>
    <dgm:cxn modelId="{265DCE3C-17C4-467E-BD09-BF5F36CABA40}" type="presParOf" srcId="{1D8260B1-B734-4EF3-ABC9-3F00952A5BB8}" destId="{355DC576-9C0D-41D7-95E5-0DD7F857B12E}" srcOrd="4" destOrd="0" presId="urn:microsoft.com/office/officeart/2011/layout/HexagonRadial"/>
    <dgm:cxn modelId="{6E79DF5E-07F1-4820-B55D-D5FCB1EC327B}" type="presParOf" srcId="{1D8260B1-B734-4EF3-ABC9-3F00952A5BB8}" destId="{563B36E3-C8A0-4697-B892-F5A07789B6D9}" srcOrd="5" destOrd="0" presId="urn:microsoft.com/office/officeart/2011/layout/HexagonRadial"/>
    <dgm:cxn modelId="{D778071E-B711-447B-A9D2-488F23E13916}" type="presParOf" srcId="{563B36E3-C8A0-4697-B892-F5A07789B6D9}" destId="{73856D79-ABE2-4285-B45E-4788C6D051B8}" srcOrd="0" destOrd="0" presId="urn:microsoft.com/office/officeart/2011/layout/HexagonRadial"/>
    <dgm:cxn modelId="{2218BCA2-9371-4AC6-93CE-CDC69C189B11}" type="presParOf" srcId="{1D8260B1-B734-4EF3-ABC9-3F00952A5BB8}" destId="{961D50DE-014B-4E67-91AD-BC022FD6BEDC}" srcOrd="6" destOrd="0" presId="urn:microsoft.com/office/officeart/2011/layout/HexagonRadial"/>
    <dgm:cxn modelId="{86E5C803-ED0D-43D4-A926-9CBAC1390914}" type="presParOf" srcId="{1D8260B1-B734-4EF3-ABC9-3F00952A5BB8}" destId="{D47F4C4F-D50E-4E26-8F30-84E855F70D69}" srcOrd="7" destOrd="0" presId="urn:microsoft.com/office/officeart/2011/layout/HexagonRadial"/>
    <dgm:cxn modelId="{88B178DD-E370-4BF5-B6FE-A52378D2C248}" type="presParOf" srcId="{D47F4C4F-D50E-4E26-8F30-84E855F70D69}" destId="{5CE59F1D-0496-4FC8-9C96-03880ABC457B}" srcOrd="0" destOrd="0" presId="urn:microsoft.com/office/officeart/2011/layout/HexagonRadial"/>
    <dgm:cxn modelId="{3C918B30-828B-4DBC-AC89-7E63DA58DF66}" type="presParOf" srcId="{1D8260B1-B734-4EF3-ABC9-3F00952A5BB8}" destId="{6F495A54-19D7-475B-8650-243887BBE541}" srcOrd="8" destOrd="0" presId="urn:microsoft.com/office/officeart/2011/layout/HexagonRadial"/>
    <dgm:cxn modelId="{DB14E76B-26C1-43EF-8961-F1880B3BE40D}" type="presParOf" srcId="{1D8260B1-B734-4EF3-ABC9-3F00952A5BB8}" destId="{0CE2E465-2042-4A91-B126-1360C4ABE808}" srcOrd="9" destOrd="0" presId="urn:microsoft.com/office/officeart/2011/layout/HexagonRadial"/>
    <dgm:cxn modelId="{8F689F79-AE98-4D7C-BD92-447EDADEA41A}" type="presParOf" srcId="{0CE2E465-2042-4A91-B126-1360C4ABE808}" destId="{BD910A3C-327E-4185-9CBE-1011BF428441}" srcOrd="0" destOrd="0" presId="urn:microsoft.com/office/officeart/2011/layout/HexagonRadial"/>
    <dgm:cxn modelId="{121A9AF2-B74D-4988-A7BB-2015B3927706}" type="presParOf" srcId="{1D8260B1-B734-4EF3-ABC9-3F00952A5BB8}" destId="{38785977-CF94-4F4A-9763-7A5C831E722E}" srcOrd="10" destOrd="0" presId="urn:microsoft.com/office/officeart/2011/layout/HexagonRadial"/>
    <dgm:cxn modelId="{076BB171-DF59-4AB3-842E-D4D60E62DF68}" type="presParOf" srcId="{1D8260B1-B734-4EF3-ABC9-3F00952A5BB8}" destId="{F8BA4EF0-38CE-4259-A047-BEA0F4FCB031}" srcOrd="11" destOrd="0" presId="urn:microsoft.com/office/officeart/2011/layout/HexagonRadial"/>
    <dgm:cxn modelId="{38B0E24C-787E-448A-8909-F6C17D2B6E76}" type="presParOf" srcId="{F8BA4EF0-38CE-4259-A047-BEA0F4FCB031}" destId="{7C2F23B8-E18E-4571-92CD-BAA8C664E42B}" srcOrd="0" destOrd="0" presId="urn:microsoft.com/office/officeart/2011/layout/HexagonRadial"/>
    <dgm:cxn modelId="{8071E107-EC30-412C-9D40-292C51F57E03}" type="presParOf" srcId="{1D8260B1-B734-4EF3-ABC9-3F00952A5BB8}" destId="{9C8605D6-0F06-4DCB-9C4E-6B74096EE465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6CB352-B7C5-4586-8C9C-E010540899E9}">
      <dsp:nvSpPr>
        <dsp:cNvPr id="0" name=""/>
        <dsp:cNvSpPr/>
      </dsp:nvSpPr>
      <dsp:spPr>
        <a:xfrm>
          <a:off x="1788139" y="855130"/>
          <a:ext cx="1086907" cy="940218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Child/Family</a:t>
          </a:r>
        </a:p>
      </dsp:txBody>
      <dsp:txXfrm>
        <a:off x="1968255" y="1010937"/>
        <a:ext cx="726675" cy="628604"/>
      </dsp:txXfrm>
    </dsp:sp>
    <dsp:sp modelId="{9CE5F642-ADE6-4E88-93A5-05705B4A40D6}">
      <dsp:nvSpPr>
        <dsp:cNvPr id="0" name=""/>
        <dsp:cNvSpPr/>
      </dsp:nvSpPr>
      <dsp:spPr>
        <a:xfrm>
          <a:off x="2468752" y="405298"/>
          <a:ext cx="410086" cy="353344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39C8D2-379C-491F-829F-438F045258AD}">
      <dsp:nvSpPr>
        <dsp:cNvPr id="0" name=""/>
        <dsp:cNvSpPr/>
      </dsp:nvSpPr>
      <dsp:spPr>
        <a:xfrm>
          <a:off x="1888259" y="0"/>
          <a:ext cx="890712" cy="770571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Mental Health</a:t>
          </a:r>
        </a:p>
      </dsp:txBody>
      <dsp:txXfrm>
        <a:off x="2035869" y="127700"/>
        <a:ext cx="595492" cy="515171"/>
      </dsp:txXfrm>
    </dsp:sp>
    <dsp:sp modelId="{73856D79-ABE2-4285-B45E-4788C6D051B8}">
      <dsp:nvSpPr>
        <dsp:cNvPr id="0" name=""/>
        <dsp:cNvSpPr/>
      </dsp:nvSpPr>
      <dsp:spPr>
        <a:xfrm>
          <a:off x="2947356" y="1065864"/>
          <a:ext cx="410086" cy="353344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5DC576-9C0D-41D7-95E5-0DD7F857B12E}">
      <dsp:nvSpPr>
        <dsp:cNvPr id="0" name=""/>
        <dsp:cNvSpPr/>
      </dsp:nvSpPr>
      <dsp:spPr>
        <a:xfrm>
          <a:off x="2705146" y="473953"/>
          <a:ext cx="890712" cy="770571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Child Protective Services</a:t>
          </a:r>
        </a:p>
      </dsp:txBody>
      <dsp:txXfrm>
        <a:off x="2852756" y="601653"/>
        <a:ext cx="595492" cy="515171"/>
      </dsp:txXfrm>
    </dsp:sp>
    <dsp:sp modelId="{5CE59F1D-0496-4FC8-9C96-03880ABC457B}">
      <dsp:nvSpPr>
        <dsp:cNvPr id="0" name=""/>
        <dsp:cNvSpPr/>
      </dsp:nvSpPr>
      <dsp:spPr>
        <a:xfrm>
          <a:off x="2614887" y="1811518"/>
          <a:ext cx="410086" cy="353344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1D50DE-014B-4E67-91AD-BC022FD6BEDC}">
      <dsp:nvSpPr>
        <dsp:cNvPr id="0" name=""/>
        <dsp:cNvSpPr/>
      </dsp:nvSpPr>
      <dsp:spPr>
        <a:xfrm>
          <a:off x="2705146" y="1405689"/>
          <a:ext cx="890712" cy="770571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Law Enforcement</a:t>
          </a:r>
        </a:p>
      </dsp:txBody>
      <dsp:txXfrm>
        <a:off x="2852756" y="1533389"/>
        <a:ext cx="595492" cy="515171"/>
      </dsp:txXfrm>
    </dsp:sp>
    <dsp:sp modelId="{BD910A3C-327E-4185-9CBE-1011BF428441}">
      <dsp:nvSpPr>
        <dsp:cNvPr id="0" name=""/>
        <dsp:cNvSpPr/>
      </dsp:nvSpPr>
      <dsp:spPr>
        <a:xfrm>
          <a:off x="1790162" y="1888920"/>
          <a:ext cx="410086" cy="353344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495A54-19D7-475B-8650-243887BBE541}">
      <dsp:nvSpPr>
        <dsp:cNvPr id="0" name=""/>
        <dsp:cNvSpPr/>
      </dsp:nvSpPr>
      <dsp:spPr>
        <a:xfrm>
          <a:off x="1888259" y="1880172"/>
          <a:ext cx="890712" cy="770571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Medical</a:t>
          </a:r>
        </a:p>
      </dsp:txBody>
      <dsp:txXfrm>
        <a:off x="2035869" y="2007872"/>
        <a:ext cx="595492" cy="515171"/>
      </dsp:txXfrm>
    </dsp:sp>
    <dsp:sp modelId="{7C2F23B8-E18E-4571-92CD-BAA8C664E42B}">
      <dsp:nvSpPr>
        <dsp:cNvPr id="0" name=""/>
        <dsp:cNvSpPr/>
      </dsp:nvSpPr>
      <dsp:spPr>
        <a:xfrm>
          <a:off x="1303721" y="1228619"/>
          <a:ext cx="410086" cy="353344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785977-CF94-4F4A-9763-7A5C831E722E}">
      <dsp:nvSpPr>
        <dsp:cNvPr id="0" name=""/>
        <dsp:cNvSpPr/>
      </dsp:nvSpPr>
      <dsp:spPr>
        <a:xfrm>
          <a:off x="1067580" y="1406219"/>
          <a:ext cx="890712" cy="770571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Family Advocate</a:t>
          </a:r>
        </a:p>
      </dsp:txBody>
      <dsp:txXfrm>
        <a:off x="1215190" y="1533919"/>
        <a:ext cx="595492" cy="515171"/>
      </dsp:txXfrm>
    </dsp:sp>
    <dsp:sp modelId="{9C8605D6-0F06-4DCB-9C4E-6B74096EE465}">
      <dsp:nvSpPr>
        <dsp:cNvPr id="0" name=""/>
        <dsp:cNvSpPr/>
      </dsp:nvSpPr>
      <dsp:spPr>
        <a:xfrm>
          <a:off x="1067580" y="472892"/>
          <a:ext cx="890712" cy="770571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State’s Attorney’s Office</a:t>
          </a:r>
        </a:p>
      </dsp:txBody>
      <dsp:txXfrm>
        <a:off x="1215190" y="600592"/>
        <a:ext cx="595492" cy="5151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05F6AC-D61D-0E49-BA48-F7BEA99733DA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4550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6553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502D21-4FB8-1A4A-B0C2-6694328BA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275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02D21-4FB8-1A4A-B0C2-6694328BA14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958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History – Multi D Team </a:t>
            </a:r>
          </a:p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Diversity/cultural awareness</a:t>
            </a:r>
          </a:p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Partnership </a:t>
            </a:r>
            <a:r>
              <a:rPr lang="en-US" dirty="0" err="1">
                <a:latin typeface="Calibri" charset="0"/>
              </a:rPr>
              <a:t>shs</a:t>
            </a:r>
            <a:r>
              <a:rPr lang="en-US" dirty="0">
                <a:latin typeface="Calibri" charset="0"/>
              </a:rPr>
              <a:t> and </a:t>
            </a:r>
            <a:r>
              <a:rPr lang="en-US" dirty="0" err="1">
                <a:latin typeface="Calibri" charset="0"/>
              </a:rPr>
              <a:t>dss</a:t>
            </a:r>
            <a:r>
              <a:rPr lang="en-US" dirty="0">
                <a:latin typeface="Calibri" charset="0"/>
              </a:rPr>
              <a:t> created program of hope and healing for victims</a:t>
            </a:r>
          </a:p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Location- where MDT does their work</a:t>
            </a:r>
          </a:p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29057" indent="-280406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1626" indent="-2243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0276" indent="-2243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8927" indent="-2243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A8E6483-FFB1-5148-9E08-475AB5FC3233}" type="slidenum">
              <a:rPr lang="en-US" sz="1200"/>
              <a:pPr/>
              <a:t>4</a:t>
            </a:fld>
            <a:endParaRPr 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job to educate the community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02D21-4FB8-1A4A-B0C2-6694328BA14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928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all components required for accreditation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02D21-4FB8-1A4A-B0C2-6694328BA14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261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 child/interview -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02D21-4FB8-1A4A-B0C2-6694328BA14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802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C4BC6-8D6F-9A4E-AA45-3195E863BA34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B5A8-D23C-B048-91B9-AFDB24600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73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C4BC6-8D6F-9A4E-AA45-3195E863BA34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B5A8-D23C-B048-91B9-AFDB24600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069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C4BC6-8D6F-9A4E-AA45-3195E863BA34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B5A8-D23C-B048-91B9-AFDB24600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22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C4BC6-8D6F-9A4E-AA45-3195E863BA34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B5A8-D23C-B048-91B9-AFDB24600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338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C4BC6-8D6F-9A4E-AA45-3195E863BA34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B5A8-D23C-B048-91B9-AFDB24600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126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C4BC6-8D6F-9A4E-AA45-3195E863BA34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B5A8-D23C-B048-91B9-AFDB24600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637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C4BC6-8D6F-9A4E-AA45-3195E863BA34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B5A8-D23C-B048-91B9-AFDB24600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270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C4BC6-8D6F-9A4E-AA45-3195E863BA34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B5A8-D23C-B048-91B9-AFDB24600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851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C4BC6-8D6F-9A4E-AA45-3195E863BA34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B5A8-D23C-B048-91B9-AFDB24600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801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C4BC6-8D6F-9A4E-AA45-3195E863BA34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B5A8-D23C-B048-91B9-AFDB24600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771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C4BC6-8D6F-9A4E-AA45-3195E863BA34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B5A8-D23C-B048-91B9-AFDB24600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944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4C4BC6-8D6F-9A4E-AA45-3195E863BA34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3B5A8-D23C-B048-91B9-AFDB24600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926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6833" y="1395412"/>
            <a:ext cx="7772400" cy="1470025"/>
          </a:xfrm>
        </p:spPr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6833" y="3275354"/>
            <a:ext cx="7971367" cy="1983524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en-US" sz="9600" dirty="0"/>
              <a:t>Founded in 2001 to Fund the Unmet Needs                                  </a:t>
            </a:r>
            <a:r>
              <a:rPr lang="en-US" sz="9600" i="1" dirty="0"/>
              <a:t>essential to the </a:t>
            </a:r>
          </a:p>
          <a:p>
            <a:pPr marL="0" indent="0" algn="ctr">
              <a:buNone/>
            </a:pPr>
            <a:r>
              <a:rPr lang="en-US" sz="9600" dirty="0"/>
              <a:t>Safety, Security, Health &amp; Well-Being</a:t>
            </a:r>
          </a:p>
          <a:p>
            <a:pPr marL="0" indent="0" algn="ctr">
              <a:buNone/>
            </a:pPr>
            <a:r>
              <a:rPr lang="en-US" sz="9600" dirty="0"/>
              <a:t>of Talbot County’s Children and</a:t>
            </a:r>
          </a:p>
          <a:p>
            <a:pPr marL="0" indent="0" algn="ctr">
              <a:buNone/>
            </a:pPr>
            <a:r>
              <a:rPr lang="en-US" sz="9600" dirty="0"/>
              <a:t>Vulnerable Adults</a:t>
            </a:r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</p:txBody>
      </p:sp>
      <p:sp>
        <p:nvSpPr>
          <p:cNvPr id="5" name="Rectangle 4"/>
          <p:cNvSpPr/>
          <p:nvPr/>
        </p:nvSpPr>
        <p:spPr>
          <a:xfrm>
            <a:off x="3680530" y="2998355"/>
            <a:ext cx="13757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aseline="30000" dirty="0"/>
              <a:t>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16599" y="1599122"/>
            <a:ext cx="4162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4209" y="444099"/>
            <a:ext cx="3215526" cy="231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456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900BA-3F00-4128-BE64-D372342F8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chemeClr val="accent1"/>
                </a:solidFill>
              </a:rPr>
              <a:t>Services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35BDC-D379-405A-9CC5-1086CBA835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10512"/>
            <a:ext cx="4038600" cy="4425696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Forensic Interviews</a:t>
            </a:r>
          </a:p>
          <a:p>
            <a:r>
              <a:rPr lang="en-US" sz="2000" dirty="0"/>
              <a:t>Forensic Medical Examinations for 5 County Mid Shore Region</a:t>
            </a:r>
          </a:p>
          <a:p>
            <a:r>
              <a:rPr lang="en-US" sz="2000" dirty="0"/>
              <a:t>Mental Health and Other Therapies</a:t>
            </a:r>
          </a:p>
          <a:p>
            <a:pPr lvl="1"/>
            <a:r>
              <a:rPr lang="en-US" sz="1600" dirty="0"/>
              <a:t>Trauma-Informed Yoga</a:t>
            </a:r>
          </a:p>
          <a:p>
            <a:pPr lvl="1"/>
            <a:r>
              <a:rPr lang="en-US" sz="1600" dirty="0"/>
              <a:t>Equine Therapy</a:t>
            </a:r>
          </a:p>
          <a:p>
            <a:pPr lvl="1"/>
            <a:r>
              <a:rPr lang="en-US" sz="1600" dirty="0"/>
              <a:t>Art Therapy</a:t>
            </a:r>
          </a:p>
          <a:p>
            <a:pPr lvl="1"/>
            <a:r>
              <a:rPr lang="en-US" sz="1600" dirty="0"/>
              <a:t>Music Therapy</a:t>
            </a:r>
          </a:p>
          <a:p>
            <a:pPr lvl="1"/>
            <a:r>
              <a:rPr lang="en-US" sz="1600" dirty="0"/>
              <a:t>Challenge Course</a:t>
            </a:r>
          </a:p>
          <a:p>
            <a:r>
              <a:rPr lang="en-US" sz="2000" dirty="0"/>
              <a:t>Independent Living Skills</a:t>
            </a:r>
          </a:p>
          <a:p>
            <a:r>
              <a:rPr lang="en-US" sz="2000" dirty="0"/>
              <a:t>Team-building Activities</a:t>
            </a:r>
          </a:p>
          <a:p>
            <a:r>
              <a:rPr lang="en-US" sz="2000" dirty="0"/>
              <a:t>Emergency Financial Assistance</a:t>
            </a:r>
          </a:p>
          <a:p>
            <a:r>
              <a:rPr lang="en-US" sz="2000" dirty="0"/>
              <a:t>Family Advocacy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DE9FB0C-0D6A-4A6A-A3AF-981CE0468C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6380" y="1200912"/>
            <a:ext cx="4567619" cy="5911036"/>
          </a:xfrm>
        </p:spPr>
      </p:pic>
    </p:spTree>
    <p:extLst>
      <p:ext uri="{BB962C8B-B14F-4D97-AF65-F5344CB8AC3E}">
        <p14:creationId xmlns:p14="http://schemas.microsoft.com/office/powerpoint/2010/main" val="3237567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8EB4E3"/>
                </a:solidFill>
              </a:rPr>
              <a:t>THE </a:t>
            </a:r>
            <a:r>
              <a:rPr lang="en-US" dirty="0">
                <a:solidFill>
                  <a:schemeClr val="accent3"/>
                </a:solidFill>
              </a:rPr>
              <a:t>FAMILY</a:t>
            </a:r>
            <a:r>
              <a:rPr lang="en-US" dirty="0">
                <a:solidFill>
                  <a:srgbClr val="8EB4E3"/>
                </a:solidFill>
              </a:rPr>
              <a:t> ADVOCATE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2752" y="1494553"/>
            <a:ext cx="8004048" cy="4821006"/>
          </a:xfrm>
        </p:spPr>
        <p:txBody>
          <a:bodyPr>
            <a:noAutofit/>
          </a:bodyPr>
          <a:lstStyle/>
          <a:p>
            <a:pPr marL="0" lvl="2" indent="0">
              <a:buNone/>
            </a:pPr>
            <a:r>
              <a:rPr lang="en-US" sz="2000" dirty="0"/>
              <a:t>The </a:t>
            </a:r>
            <a:r>
              <a:rPr lang="en-US" sz="2000" dirty="0">
                <a:solidFill>
                  <a:schemeClr val="accent3"/>
                </a:solidFill>
              </a:rPr>
              <a:t>Family</a:t>
            </a:r>
            <a:r>
              <a:rPr lang="en-US" sz="2000" dirty="0"/>
              <a:t> Advocates provide vital case management and support for victims and their families.</a:t>
            </a:r>
          </a:p>
          <a:p>
            <a:pPr marL="0" lvl="2" indent="0">
              <a:buNone/>
            </a:pPr>
            <a:r>
              <a:rPr lang="en-US" sz="2000" dirty="0"/>
              <a:t>In FY 2025 the advocates provided over 1203 sessions including:  </a:t>
            </a:r>
          </a:p>
          <a:p>
            <a:pPr lvl="2"/>
            <a:r>
              <a:rPr lang="en-US" sz="2000" dirty="0"/>
              <a:t>Crisis counseling </a:t>
            </a:r>
          </a:p>
          <a:p>
            <a:pPr lvl="2"/>
            <a:r>
              <a:rPr lang="en-US" sz="2000" dirty="0"/>
              <a:t>Referrals for mental health counseling</a:t>
            </a:r>
          </a:p>
          <a:p>
            <a:pPr lvl="2"/>
            <a:r>
              <a:rPr lang="en-US" sz="2000" dirty="0"/>
              <a:t>Interaction with law enforcement </a:t>
            </a:r>
          </a:p>
          <a:p>
            <a:pPr lvl="2"/>
            <a:r>
              <a:rPr lang="en-US" sz="2000" dirty="0"/>
              <a:t>Preparation for court assistance </a:t>
            </a:r>
          </a:p>
          <a:p>
            <a:pPr lvl="2"/>
            <a:r>
              <a:rPr lang="en-US" sz="2000" dirty="0"/>
              <a:t>Victim support</a:t>
            </a:r>
          </a:p>
          <a:p>
            <a:pPr marL="914400" lvl="2" indent="0">
              <a:buNone/>
            </a:pPr>
            <a:endParaRPr lang="en-US" sz="2000" dirty="0"/>
          </a:p>
          <a:p>
            <a:pPr marL="114300" indent="0">
              <a:buNone/>
            </a:pPr>
            <a:r>
              <a:rPr lang="en-US" sz="2000" dirty="0"/>
              <a:t>Additionally, provided or assisted with linkages for food, clothing, shelter, educational support and internet access, prescription costs, and transportation.</a:t>
            </a:r>
          </a:p>
        </p:txBody>
      </p:sp>
    </p:spTree>
    <p:extLst>
      <p:ext uri="{BB962C8B-B14F-4D97-AF65-F5344CB8AC3E}">
        <p14:creationId xmlns:p14="http://schemas.microsoft.com/office/powerpoint/2010/main" val="24189928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650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MULTI-DISCIPLINARY TEAM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700" dirty="0">
                <a:solidFill>
                  <a:schemeClr val="accent1"/>
                </a:solidFill>
              </a:rPr>
              <a:t>Working Together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415876"/>
            <a:ext cx="8077200" cy="4764363"/>
          </a:xfrm>
        </p:spPr>
        <p:txBody>
          <a:bodyPr>
            <a:normAutofit/>
          </a:bodyPr>
          <a:lstStyle/>
          <a:p>
            <a:pPr lvl="2">
              <a:lnSpc>
                <a:spcPct val="90000"/>
              </a:lnSpc>
              <a:defRPr/>
            </a:pPr>
            <a:r>
              <a:rPr lang="en-US" sz="2000" dirty="0">
                <a:latin typeface="Arial" charset="0"/>
              </a:rPr>
              <a:t>Child Protective Services</a:t>
            </a:r>
          </a:p>
          <a:p>
            <a:pPr lvl="2">
              <a:lnSpc>
                <a:spcPct val="90000"/>
              </a:lnSpc>
              <a:defRPr/>
            </a:pPr>
            <a:r>
              <a:rPr lang="en-US" sz="2000" dirty="0">
                <a:latin typeface="Arial" charset="0"/>
              </a:rPr>
              <a:t>Law Enforcement (Talbot County Sheriff’s Office, State Police, Municipal Police Departments)</a:t>
            </a:r>
          </a:p>
          <a:p>
            <a:pPr lvl="2">
              <a:lnSpc>
                <a:spcPct val="90000"/>
              </a:lnSpc>
              <a:defRPr/>
            </a:pPr>
            <a:r>
              <a:rPr lang="en-US" sz="2000" dirty="0">
                <a:latin typeface="Arial" charset="0"/>
              </a:rPr>
              <a:t>Legal – State’s Attorney’s Office</a:t>
            </a:r>
          </a:p>
          <a:p>
            <a:pPr lvl="2">
              <a:lnSpc>
                <a:spcPct val="90000"/>
              </a:lnSpc>
              <a:defRPr/>
            </a:pPr>
            <a:r>
              <a:rPr lang="en-US" sz="2000" dirty="0">
                <a:latin typeface="Arial" charset="0"/>
              </a:rPr>
              <a:t>Mental Health Providers</a:t>
            </a:r>
          </a:p>
          <a:p>
            <a:pPr lvl="2">
              <a:lnSpc>
                <a:spcPct val="90000"/>
              </a:lnSpc>
              <a:defRPr/>
            </a:pPr>
            <a:r>
              <a:rPr lang="en-US" sz="2000" dirty="0">
                <a:latin typeface="Arial" charset="0"/>
              </a:rPr>
              <a:t>Medical </a:t>
            </a:r>
          </a:p>
          <a:p>
            <a:pPr lvl="3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charset="0"/>
              </a:rPr>
              <a:t>Medical Director</a:t>
            </a:r>
          </a:p>
          <a:p>
            <a:pPr lvl="3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charset="0"/>
              </a:rPr>
              <a:t>Nurses (SANE, lab services, etc.)</a:t>
            </a:r>
          </a:p>
          <a:p>
            <a:pPr lvl="2">
              <a:lnSpc>
                <a:spcPct val="90000"/>
              </a:lnSpc>
              <a:defRPr/>
            </a:pPr>
            <a:r>
              <a:rPr lang="en-US" sz="2000" dirty="0">
                <a:latin typeface="Arial" charset="0"/>
              </a:rPr>
              <a:t>Family Advocates</a:t>
            </a:r>
          </a:p>
          <a:p>
            <a:pPr lvl="2">
              <a:lnSpc>
                <a:spcPct val="90000"/>
              </a:lnSpc>
              <a:defRPr/>
            </a:pPr>
            <a:endParaRPr lang="en-US" sz="2000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2F1B0A1-4374-4347-8BE2-A3B761F24E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3264971"/>
              </p:ext>
            </p:extLst>
          </p:nvPr>
        </p:nvGraphicFramePr>
        <p:xfrm>
          <a:off x="4657344" y="3213608"/>
          <a:ext cx="4663440" cy="2650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931638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27463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4F81BD"/>
                </a:solidFill>
              </a:rPr>
              <a:t>TCCAC STATS for FY </a:t>
            </a:r>
            <a:r>
              <a:rPr lang="en-US" dirty="0"/>
              <a:t>2025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5733" y="1676400"/>
            <a:ext cx="6353722" cy="4360334"/>
          </a:xfrm>
        </p:spPr>
        <p:txBody>
          <a:bodyPr>
            <a:noAutofit/>
          </a:bodyPr>
          <a:lstStyle/>
          <a:p>
            <a:r>
              <a:rPr lang="en-US" sz="2000" dirty="0"/>
              <a:t>Medical Exams</a:t>
            </a:r>
          </a:p>
          <a:p>
            <a:pPr lvl="1"/>
            <a:r>
              <a:rPr lang="en-US" sz="2000" dirty="0"/>
              <a:t>Talbot County            </a:t>
            </a:r>
            <a:r>
              <a:rPr lang="en-US" sz="2000" dirty="0">
                <a:solidFill>
                  <a:srgbClr val="FF0000"/>
                </a:solidFill>
              </a:rPr>
              <a:t>		</a:t>
            </a:r>
            <a:r>
              <a:rPr lang="en-US" sz="2000" dirty="0"/>
              <a:t>26</a:t>
            </a:r>
          </a:p>
          <a:p>
            <a:pPr lvl="1"/>
            <a:r>
              <a:rPr lang="en-US" sz="2000" dirty="0"/>
              <a:t>Other Mid Shore  Counties   27</a:t>
            </a:r>
          </a:p>
          <a:p>
            <a:r>
              <a:rPr lang="en-US" sz="2000" dirty="0"/>
              <a:t>Forensic Interviews</a:t>
            </a:r>
          </a:p>
          <a:p>
            <a:pPr lvl="1"/>
            <a:r>
              <a:rPr lang="en-US" sz="2000" dirty="0"/>
              <a:t>Talbot County             		72</a:t>
            </a:r>
          </a:p>
          <a:p>
            <a:pPr lvl="1"/>
            <a:r>
              <a:rPr lang="en-US" sz="2000" dirty="0"/>
              <a:t>Other Mid Shore  Counties     8</a:t>
            </a:r>
          </a:p>
          <a:p>
            <a:pPr lvl="1"/>
            <a:endParaRPr lang="en-US" sz="2000" dirty="0"/>
          </a:p>
          <a:p>
            <a:r>
              <a:rPr lang="en-US" sz="2000" dirty="0"/>
              <a:t>Children and Adults served by Family Advocate  214</a:t>
            </a:r>
          </a:p>
          <a:p>
            <a:r>
              <a:rPr lang="en-US" sz="2000" dirty="0"/>
              <a:t># of Sessions Provided by Family Advocate           1203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E664B3-B9B1-48CA-92F0-67B08E3C3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684" y="5029200"/>
            <a:ext cx="4165092" cy="1780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57982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E3C9B-DB9F-4BFE-BC45-8E45B0C362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280161"/>
            <a:ext cx="7772400" cy="1438655"/>
          </a:xfrm>
        </p:spPr>
        <p:txBody>
          <a:bodyPr>
            <a:normAutofit fontScale="90000"/>
          </a:bodyPr>
          <a:lstStyle/>
          <a:p>
            <a:r>
              <a:rPr lang="en-US" dirty="0"/>
              <a:t>Other Funds TCC Distributes to Talbot County Department of Social Services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34B831-C81A-4681-82CA-1B109CB32E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68EF58-E6E5-47EE-AE67-FE8BBA94C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4237" y="3886200"/>
            <a:ext cx="3215526" cy="231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548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FAMILIES &amp; CHILDREN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sz="2700" dirty="0">
                <a:solidFill>
                  <a:srgbClr val="0070C0"/>
                </a:solidFill>
              </a:rPr>
              <a:t>Supported through TCC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1873" y="1794294"/>
            <a:ext cx="8011984" cy="4338282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1400" dirty="0"/>
              <a:t>Families in Crisis 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/>
              <a:t>Respite Care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/>
              <a:t>Community Outreach &amp; Education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dirty="0"/>
              <a:t>Empower Me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dirty="0"/>
              <a:t>Back-to-School and other community events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/>
              <a:t>Needs of Children in Foster Care &amp; Parents</a:t>
            </a:r>
          </a:p>
          <a:p>
            <a:pPr lvl="2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P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rovided funds for a quadriplegic, foster care youth in need of a specialized car seat necessary for his mobility</a:t>
            </a:r>
          </a:p>
          <a:p>
            <a:pPr lvl="2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A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llowed a 17-year-old youth in foster care to complete driver’s education </a:t>
            </a:r>
          </a:p>
          <a:p>
            <a:pPr lvl="2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Provided 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tutoring services for a child who was traumatized by entering foster care</a:t>
            </a:r>
          </a:p>
          <a:p>
            <a:pPr lvl="2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Facilitated visits and acti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vities to siblings and family members in distant parts of the State</a:t>
            </a:r>
          </a:p>
          <a:p>
            <a:pPr lvl="2" fontAlgn="base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Celebrations/gifts for youth in foster care living in group or independent living settings, including hosting a recent high school graduation party.</a:t>
            </a:r>
          </a:p>
          <a:p>
            <a:pPr lvl="2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Summer camps for special needs youth</a:t>
            </a:r>
            <a:endParaRPr lang="en-US" sz="14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2" fontAlgn="base">
              <a:buFont typeface="Arial" panose="020B0604020202020204" pitchFamily="34" charset="0"/>
              <a:buChar char="•"/>
            </a:pPr>
            <a:endParaRPr lang="en-US" sz="14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2" fontAlgn="base">
              <a:buFont typeface="Arial" panose="020B0604020202020204" pitchFamily="34" charset="0"/>
              <a:buChar char="•"/>
            </a:pPr>
            <a:endParaRPr lang="en-US" sz="14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/>
            <a:endParaRPr lang="en-US" sz="2100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FE3105-A098-4FDD-BFC8-4D4D29B31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917" y="5588508"/>
            <a:ext cx="1675883" cy="120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165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VULNERABLE ADULTS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sz="2700" dirty="0">
                <a:solidFill>
                  <a:srgbClr val="0070C0"/>
                </a:solidFill>
              </a:rPr>
              <a:t>Supported through TCC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1872" y="1792224"/>
            <a:ext cx="7424928" cy="465008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/>
              <a:t>TCC meets the emergency needs of vulnerable adults by providing funds for :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2400" dirty="0"/>
              <a:t>Health supplies 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2400" dirty="0"/>
              <a:t>Medications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2400" dirty="0"/>
              <a:t>Dental needs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2400" dirty="0"/>
              <a:t>Medical co-pays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2400" dirty="0"/>
              <a:t>Housing 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2400" dirty="0"/>
              <a:t>Bed bug treatment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2400" dirty="0"/>
              <a:t>Utilities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2400" dirty="0"/>
              <a:t>Transportation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2400" dirty="0"/>
              <a:t>Books, reading material 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2400" dirty="0"/>
              <a:t>Other requests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3D378F-88F0-40A7-B023-BC5C6D4F6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381" y="4994513"/>
            <a:ext cx="2015302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1513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TCC Board Members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2267" y="1404408"/>
            <a:ext cx="8229600" cy="500858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Jennifer Wright, LCSW-C, President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Cindy Pease, Vice-President/Treasurer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Susan Merriken, LCSW-C, Secretary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Diana Lynne Duncan, Ed.D.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Marcie Molloy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/>
              <a:t>Macqueen Parker, LCSW-C</a:t>
            </a:r>
            <a:endParaRPr lang="en-US" sz="20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Amy Blades Steward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Ruth Sullivan, MS, RN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Dodie Theune, PhD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Founding Directors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700" dirty="0"/>
              <a:t>Sally Vermilye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700" dirty="0"/>
              <a:t>Nancy Wilson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Emeritus Member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William Banks</a:t>
            </a:r>
          </a:p>
          <a:p>
            <a:pPr marL="457200" lvl="1" indent="0">
              <a:buNone/>
            </a:pPr>
            <a:endParaRPr lang="en-US" sz="1600" dirty="0"/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BBB875-9F5C-4CF8-A02E-DEF265BC2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2797" y="5003964"/>
            <a:ext cx="1961331" cy="140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5661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E6995-9F18-4BFB-99F3-025E2EB44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3509"/>
            <a:ext cx="8229600" cy="1143000"/>
          </a:xfrm>
        </p:spPr>
        <p:txBody>
          <a:bodyPr/>
          <a:lstStyle/>
          <a:p>
            <a:r>
              <a:rPr lang="en-US" dirty="0"/>
              <a:t>TO SUPPORT TCC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90AFA-B394-4644-9C41-038856807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14255"/>
            <a:ext cx="8229600" cy="510297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    Visit: talbotcommunityconnections.org</a:t>
            </a:r>
          </a:p>
          <a:p>
            <a:pPr marL="0" indent="0">
              <a:buNone/>
            </a:pPr>
            <a:r>
              <a:rPr lang="en-US" dirty="0"/>
              <a:t>				  or mail a donation to:</a:t>
            </a:r>
          </a:p>
          <a:p>
            <a:pPr marL="0" indent="0" algn="ctr">
              <a:buNone/>
            </a:pPr>
            <a:r>
              <a:rPr lang="en-US" b="1" dirty="0"/>
              <a:t>Talbot Community Connections</a:t>
            </a:r>
          </a:p>
          <a:p>
            <a:pPr marL="0" indent="0" algn="ctr">
              <a:buNone/>
            </a:pPr>
            <a:r>
              <a:rPr lang="en-US" b="1" dirty="0"/>
              <a:t>P.O. Box 2615</a:t>
            </a:r>
          </a:p>
          <a:p>
            <a:pPr marL="0" indent="0" algn="ctr">
              <a:buNone/>
            </a:pPr>
            <a:r>
              <a:rPr lang="en-US" b="1" dirty="0"/>
              <a:t>Easton, MD  21601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E0D60A48-94C6-4064-A218-989417A8D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5655" y="4606360"/>
            <a:ext cx="2472690" cy="177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259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Talbot Community Connections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0" y="1705505"/>
            <a:ext cx="8432800" cy="4792134"/>
          </a:xfrm>
        </p:spPr>
        <p:txBody>
          <a:bodyPr>
            <a:normAutofit/>
          </a:bodyPr>
          <a:lstStyle/>
          <a:p>
            <a:r>
              <a:rPr lang="en-US" sz="2400" dirty="0"/>
              <a:t>Talbot Community Connections </a:t>
            </a:r>
            <a:r>
              <a:rPr lang="en-US" sz="2400" dirty="0">
                <a:solidFill>
                  <a:srgbClr val="7F7F7F"/>
                </a:solidFill>
              </a:rPr>
              <a:t>(TCC)  </a:t>
            </a:r>
            <a:r>
              <a:rPr lang="en-US" sz="2400" dirty="0"/>
              <a:t>is a non-profit 501(c)3 volunteer organization </a:t>
            </a:r>
          </a:p>
          <a:p>
            <a:endParaRPr lang="en-US" sz="2400" dirty="0"/>
          </a:p>
          <a:p>
            <a:r>
              <a:rPr lang="en-US" sz="2400" dirty="0"/>
              <a:t>Over $500,000 raised to date to support unfunded needs of Talbot County Department of Social Services </a:t>
            </a:r>
            <a:r>
              <a:rPr lang="en-US" sz="2400" dirty="0">
                <a:solidFill>
                  <a:srgbClr val="7F7F7F"/>
                </a:solidFill>
              </a:rPr>
              <a:t>(TCDSS)</a:t>
            </a:r>
            <a:r>
              <a:rPr lang="en-US" sz="2400" dirty="0"/>
              <a:t> including the Talbot County Children’s Advocacy Center </a:t>
            </a:r>
            <a:r>
              <a:rPr lang="en-US" sz="2400" dirty="0">
                <a:solidFill>
                  <a:srgbClr val="7F7F7F"/>
                </a:solidFill>
              </a:rPr>
              <a:t>(TCCAC)</a:t>
            </a:r>
          </a:p>
          <a:p>
            <a:endParaRPr lang="en-US" sz="2800" dirty="0">
              <a:solidFill>
                <a:srgbClr val="7F7F7F"/>
              </a:solidFill>
            </a:endParaRPr>
          </a:p>
          <a:p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A342F2-7B1F-45B8-94BF-AE2D919E8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4237" y="4626864"/>
            <a:ext cx="2723399" cy="195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086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0DB7F7-771F-8AC2-C469-024F0717A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515" y="1087933"/>
            <a:ext cx="6376969" cy="468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28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4" descr="CAC 02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822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45E95-7CC8-4570-B697-20E590DF0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TALBOT COUNTY CHILDREN’S </a:t>
            </a:r>
            <a:br>
              <a:rPr lang="en-US" sz="4400" dirty="0">
                <a:solidFill>
                  <a:srgbClr val="0070C0"/>
                </a:solidFill>
              </a:rPr>
            </a:br>
            <a:r>
              <a:rPr lang="en-US" sz="4400" dirty="0">
                <a:solidFill>
                  <a:srgbClr val="0070C0"/>
                </a:solidFill>
              </a:rPr>
              <a:t>ADVOCACY CENTER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CDB917-FC3B-4A3A-B30A-0C759A590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806" y="5236464"/>
            <a:ext cx="3866388" cy="153754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D3659A-146B-439F-AC36-B9C5338C6D07}"/>
              </a:ext>
            </a:extLst>
          </p:cNvPr>
          <p:cNvSpPr txBox="1"/>
          <p:nvPr/>
        </p:nvSpPr>
        <p:spPr>
          <a:xfrm>
            <a:off x="457200" y="2413338"/>
            <a:ext cx="832104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400" i="1" dirty="0"/>
              <a:t>Talbot Community Connections </a:t>
            </a:r>
            <a:r>
              <a:rPr lang="en-US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(TCC)  </a:t>
            </a:r>
            <a:r>
              <a:rPr lang="en-US" sz="2400" i="1" dirty="0"/>
              <a:t>funds services at Talbot County Children’s Advocacy Center </a:t>
            </a:r>
            <a:r>
              <a:rPr lang="en-US" sz="2400" i="1" dirty="0">
                <a:solidFill>
                  <a:srgbClr val="7F7F7F"/>
                </a:solidFill>
              </a:rPr>
              <a:t>(TCCAC) </a:t>
            </a:r>
            <a:r>
              <a:rPr lang="en-US" sz="2400" i="1" dirty="0"/>
              <a:t>that enhance outcomes for child victims of sexual abuse,  serious physical abuse, and extreme neglect.</a:t>
            </a:r>
          </a:p>
          <a:p>
            <a:pPr marL="0" indent="0" algn="ctr">
              <a:buNone/>
            </a:pPr>
            <a:endParaRPr lang="en-US" sz="2400" i="1" dirty="0"/>
          </a:p>
          <a:p>
            <a:pPr marL="0" indent="0" algn="ctr">
              <a:buNone/>
            </a:pPr>
            <a:r>
              <a:rPr lang="en-US" sz="2400" i="1" dirty="0"/>
              <a:t>A Program of Hope and Healing for Everyone</a:t>
            </a:r>
          </a:p>
        </p:txBody>
      </p:sp>
    </p:spTree>
    <p:extLst>
      <p:ext uri="{BB962C8B-B14F-4D97-AF65-F5344CB8AC3E}">
        <p14:creationId xmlns:p14="http://schemas.microsoft.com/office/powerpoint/2010/main" val="1507869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5B297-DEB6-4ED5-A4C7-2E0263A1A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33856"/>
            <a:ext cx="8229600" cy="1548384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“E</a:t>
            </a:r>
            <a:r>
              <a:rPr lang="en-US" sz="3600" b="1" dirty="0">
                <a:solidFill>
                  <a:srgbClr val="202124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very child deserves a great childhood that's carefree and full of promise</a:t>
            </a:r>
            <a:r>
              <a:rPr lang="en-US" sz="2200" b="1" dirty="0">
                <a:solidFill>
                  <a:srgbClr val="202124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.”  Lauren </a:t>
            </a:r>
            <a:r>
              <a:rPr lang="en-US" sz="2200" b="1" dirty="0" err="1">
                <a:solidFill>
                  <a:srgbClr val="202124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Krasko</a:t>
            </a:r>
            <a:r>
              <a:rPr lang="en-US" sz="2200" b="1" dirty="0">
                <a:solidFill>
                  <a:srgbClr val="202124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, Coordinator of the Talbot County Children’s Advocacy Center</a:t>
            </a:r>
            <a:br>
              <a:rPr lang="en-US" sz="3600" b="1" dirty="0">
                <a:solidFill>
                  <a:srgbClr val="202124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en-US" dirty="0"/>
            </a:br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563951D-41AD-4390-83F4-FF6A508E4C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22883" y="2334768"/>
            <a:ext cx="5232346" cy="385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548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98D75-1232-4CB6-82E8-2D723D690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Talk Statistics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A014B0-CAFE-418F-8BBF-9A9821BAB7C7}"/>
              </a:ext>
            </a:extLst>
          </p:cNvPr>
          <p:cNvSpPr txBox="1"/>
          <p:nvPr/>
        </p:nvSpPr>
        <p:spPr>
          <a:xfrm>
            <a:off x="1054608" y="751344"/>
            <a:ext cx="7449312" cy="6647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dirty="0"/>
            </a:br>
            <a:br>
              <a:rPr lang="en-US" dirty="0"/>
            </a:br>
            <a:r>
              <a:rPr lang="en-US" dirty="0">
                <a:effectLst/>
                <a:latin typeface="Arial" panose="020B0604020202020204" pitchFamily="34" charset="0"/>
              </a:rPr>
              <a:t>• About 1 in 5 girls and 1 in 20 boys will be sexually abused before they turn 18</a:t>
            </a:r>
            <a:r>
              <a:rPr lang="en-US" dirty="0">
                <a:latin typeface="Arial" panose="020B0604020202020204" pitchFamily="34" charset="0"/>
              </a:rPr>
              <a:t>.</a:t>
            </a:r>
            <a:br>
              <a:rPr lang="en-US" dirty="0"/>
            </a:br>
            <a:br>
              <a:rPr lang="en-US" dirty="0"/>
            </a:br>
            <a:r>
              <a:rPr lang="en-US" dirty="0">
                <a:effectLst/>
                <a:latin typeface="Arial" panose="020B0604020202020204" pitchFamily="34" charset="0"/>
              </a:rPr>
              <a:t>• Child sexual abuse is significantly underreported.</a:t>
            </a:r>
            <a:br>
              <a:rPr lang="en-US" dirty="0"/>
            </a:br>
            <a:r>
              <a:rPr lang="en-US" dirty="0"/>
              <a:t>	</a:t>
            </a:r>
            <a:r>
              <a:rPr lang="en-US" dirty="0">
                <a:effectLst/>
                <a:latin typeface="Courier New" panose="02070309020205020404" pitchFamily="49" charset="0"/>
              </a:rPr>
              <a:t>o </a:t>
            </a:r>
            <a:r>
              <a:rPr lang="en-US" dirty="0">
                <a:effectLst/>
                <a:latin typeface="Arial" panose="020B0604020202020204" pitchFamily="34" charset="0"/>
              </a:rPr>
              <a:t>73% of child survivors do not tell anyone about the abuse for at 	least a year.</a:t>
            </a:r>
            <a:br>
              <a:rPr lang="en-US" dirty="0"/>
            </a:br>
            <a:r>
              <a:rPr lang="en-US" dirty="0"/>
              <a:t>	</a:t>
            </a:r>
            <a:r>
              <a:rPr lang="en-US" dirty="0">
                <a:effectLst/>
                <a:latin typeface="Courier New" panose="02070309020205020404" pitchFamily="49" charset="0"/>
              </a:rPr>
              <a:t>o </a:t>
            </a:r>
            <a:r>
              <a:rPr lang="en-US" dirty="0">
                <a:effectLst/>
                <a:latin typeface="Arial" panose="020B0604020202020204" pitchFamily="34" charset="0"/>
              </a:rPr>
              <a:t>45% of victims do not tell anyone for at least 5 years.</a:t>
            </a:r>
            <a:br>
              <a:rPr lang="en-US" dirty="0"/>
            </a:br>
            <a:r>
              <a:rPr lang="en-US" dirty="0"/>
              <a:t>	</a:t>
            </a:r>
            <a:r>
              <a:rPr lang="en-US" dirty="0">
                <a:effectLst/>
                <a:latin typeface="Courier New" panose="02070309020205020404" pitchFamily="49" charset="0"/>
              </a:rPr>
              <a:t>o </a:t>
            </a:r>
            <a:r>
              <a:rPr lang="en-US" dirty="0">
                <a:effectLst/>
                <a:latin typeface="Arial" panose="020B0604020202020204" pitchFamily="34" charset="0"/>
              </a:rPr>
              <a:t>Some children never disclose.</a:t>
            </a:r>
          </a:p>
          <a:p>
            <a:endParaRPr lang="en-US" dirty="0">
              <a:effectLst/>
              <a:latin typeface="Arial" panose="020B0604020202020204" pitchFamily="34" charset="0"/>
            </a:endParaRPr>
          </a:p>
          <a:p>
            <a:r>
              <a:rPr lang="en-US" dirty="0">
                <a:effectLst/>
                <a:latin typeface="Arial" panose="020B0604020202020204" pitchFamily="34" charset="0"/>
              </a:rPr>
              <a:t>Of note, numbers of investigated child sexual abuse in Maryland </a:t>
            </a:r>
            <a:r>
              <a:rPr lang="en-US" dirty="0">
                <a:latin typeface="Arial" panose="020B0604020202020204" pitchFamily="34" charset="0"/>
              </a:rPr>
              <a:t>may be higher because data typically excludes </a:t>
            </a:r>
            <a:r>
              <a:rPr lang="en-US" dirty="0">
                <a:effectLst/>
                <a:latin typeface="Arial" panose="020B0604020202020204" pitchFamily="34" charset="0"/>
              </a:rPr>
              <a:t>sexual assaults of children by strangers or others who do not have custody or supervision of a child.</a:t>
            </a:r>
            <a:endParaRPr lang="en-US" dirty="0">
              <a:latin typeface="Arial" panose="020B0604020202020204" pitchFamily="34" charset="0"/>
            </a:endParaRPr>
          </a:p>
          <a:p>
            <a:endParaRPr lang="en-US" dirty="0">
              <a:effectLst/>
              <a:latin typeface="Arial" panose="020B0604020202020204" pitchFamily="34" charset="0"/>
            </a:endParaRPr>
          </a:p>
          <a:p>
            <a:r>
              <a:rPr lang="en-US" dirty="0">
                <a:effectLst/>
                <a:latin typeface="Arial" panose="020B0604020202020204" pitchFamily="34" charset="0"/>
              </a:rPr>
              <a:t>About 90% of those that sexually abuse a child are acquaintances of either the child or the family, while roughly 10% of sexual abuse is perpetrated by a stranger.</a:t>
            </a:r>
            <a:endParaRPr lang="en-US" dirty="0">
              <a:latin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</a:endParaRPr>
          </a:p>
          <a:p>
            <a:pPr algn="ctr"/>
            <a:r>
              <a:rPr lang="en-US" sz="1200" dirty="0">
                <a:latin typeface="Arial" panose="020B0604020202020204" pitchFamily="34" charset="0"/>
              </a:rPr>
              <a:t>  (MCASA- Maryland Coalition Against Sexual Assault, December 2023)  https://mcasa.org/</a:t>
            </a:r>
          </a:p>
          <a:p>
            <a:endParaRPr lang="en-US" dirty="0">
              <a:latin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288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9872"/>
            <a:ext cx="8517467" cy="91776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0070C0"/>
                </a:solidFill>
              </a:rPr>
              <a:t>What is a Children’s Advocacy Center</a:t>
            </a:r>
            <a:br>
              <a:rPr lang="en-US" sz="4000" dirty="0">
                <a:solidFill>
                  <a:srgbClr val="0070C0"/>
                </a:solidFill>
              </a:rPr>
            </a:br>
            <a:r>
              <a:rPr lang="en-US" sz="2700" dirty="0">
                <a:solidFill>
                  <a:srgbClr val="0070C0"/>
                </a:solidFill>
              </a:rPr>
              <a:t>and what does it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8576" y="1584960"/>
            <a:ext cx="7242048" cy="4700016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Comprehensive multidisciplinary response to incidents of child abuse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Talbot County Children’s Advocacy Center provides a comfortable, private, child-friendly setting that is both physically and psychologically safe for diverse populations of children and their families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Designed to provide complete separation of victims and alleged offenders to the maximum extent possible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Provides services and support to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/>
              <a:t>Child victims of sex abuse, severe physical abuse, extreme neglect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/>
              <a:t>Non offending caregivers support with a family advocate assigned to the case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524853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7136"/>
            <a:ext cx="8229600" cy="710502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Talbot County CHILDREN’S ADVOCACY CENTER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88592"/>
            <a:ext cx="8229600" cy="507796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2000" dirty="0"/>
              <a:t>A family waiting room offers a wide variety of toys and snacks for the children and parents 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2000" dirty="0"/>
              <a:t>A meeting room for family meetings, therapy sessions for victims, and for the Family Advocate to provide support during interviews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2000" dirty="0"/>
              <a:t>A medical exam room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2000" dirty="0"/>
              <a:t>An observation room for law enforcement, state’s attorney, and the CAC Coordinator to discuss and observe forensic interviews 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2000" dirty="0"/>
              <a:t>An interview room where the forensic interviews take place</a:t>
            </a:r>
          </a:p>
          <a:p>
            <a:pPr marL="0" indent="0">
              <a:buNone/>
              <a:defRPr/>
            </a:pPr>
            <a:endParaRPr lang="en-US" sz="2000" dirty="0"/>
          </a:p>
          <a:p>
            <a:pPr marL="0" indent="0">
              <a:buNone/>
              <a:defRPr/>
            </a:pPr>
            <a:r>
              <a:rPr lang="en-US" sz="2000" dirty="0"/>
              <a:t>TCCAC ensures ‘best practice’ standards of service and is accredited by the National Children’s Alliance. 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AFC59E-1789-42B4-A88D-FA0CD8D37C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980" y="5394960"/>
            <a:ext cx="4165092" cy="14142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64217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1979</TotalTime>
  <Words>1036</Words>
  <Application>Microsoft Office PowerPoint</Application>
  <PresentationFormat>On-screen Show (4:3)</PresentationFormat>
  <Paragraphs>156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arial</vt:lpstr>
      <vt:lpstr>Calibri</vt:lpstr>
      <vt:lpstr>Courier New</vt:lpstr>
      <vt:lpstr>Roboto</vt:lpstr>
      <vt:lpstr>Wingdings</vt:lpstr>
      <vt:lpstr>Office Theme</vt:lpstr>
      <vt:lpstr> </vt:lpstr>
      <vt:lpstr>Talbot Community Connections</vt:lpstr>
      <vt:lpstr>PowerPoint Presentation</vt:lpstr>
      <vt:lpstr>PowerPoint Presentation</vt:lpstr>
      <vt:lpstr>TALBOT COUNTY CHILDREN’S  ADVOCACY CENTER </vt:lpstr>
      <vt:lpstr>“Every child deserves a great childhood that's carefree and full of promise.”  Lauren Krasko, Coordinator of the Talbot County Children’s Advocacy Center  </vt:lpstr>
      <vt:lpstr>Let’s Talk Statistics</vt:lpstr>
      <vt:lpstr>What is a Children’s Advocacy Center and what does it do?</vt:lpstr>
      <vt:lpstr>Talbot County CHILDREN’S ADVOCACY CENTER</vt:lpstr>
      <vt:lpstr>Services</vt:lpstr>
      <vt:lpstr>THE FAMILY ADVOCATE</vt:lpstr>
      <vt:lpstr>MULTI-DISCIPLINARY TEAM  Working Together</vt:lpstr>
      <vt:lpstr>TCCAC STATS for FY 2025</vt:lpstr>
      <vt:lpstr>Other Funds TCC Distributes to Talbot County Department of Social Services</vt:lpstr>
      <vt:lpstr>FAMILIES &amp; CHILDREN Supported through TCC</vt:lpstr>
      <vt:lpstr>VULNERABLE ADULTS Supported through TCC</vt:lpstr>
      <vt:lpstr>TCC Board Members</vt:lpstr>
      <vt:lpstr>TO SUPPORT TCC</vt:lpstr>
    </vt:vector>
  </TitlesOfParts>
  <Company>DONNIC Consulting Group, LLC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Talbot Community Connections</dc:title>
  <dc:creator>Donald Theune</dc:creator>
  <cp:lastModifiedBy>Louis Wright</cp:lastModifiedBy>
  <cp:revision>148</cp:revision>
  <cp:lastPrinted>2025-06-06T01:19:16Z</cp:lastPrinted>
  <dcterms:created xsi:type="dcterms:W3CDTF">2019-11-08T19:54:56Z</dcterms:created>
  <dcterms:modified xsi:type="dcterms:W3CDTF">2025-07-15T18:44:24Z</dcterms:modified>
</cp:coreProperties>
</file>