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2" r:id="rId4"/>
  </p:sldMasterIdLst>
  <p:notesMasterIdLst>
    <p:notesMasterId r:id="rId39"/>
  </p:notesMasterIdLst>
  <p:handoutMasterIdLst>
    <p:handoutMasterId r:id="rId40"/>
  </p:handoutMasterIdLst>
  <p:sldIdLst>
    <p:sldId id="256" r:id="rId5"/>
    <p:sldId id="287" r:id="rId6"/>
    <p:sldId id="321" r:id="rId7"/>
    <p:sldId id="343" r:id="rId8"/>
    <p:sldId id="315" r:id="rId9"/>
    <p:sldId id="356" r:id="rId10"/>
    <p:sldId id="355" r:id="rId11"/>
    <p:sldId id="359" r:id="rId12"/>
    <p:sldId id="357" r:id="rId13"/>
    <p:sldId id="264" r:id="rId14"/>
    <p:sldId id="260" r:id="rId15"/>
    <p:sldId id="262" r:id="rId16"/>
    <p:sldId id="263" r:id="rId17"/>
    <p:sldId id="265" r:id="rId18"/>
    <p:sldId id="266" r:id="rId19"/>
    <p:sldId id="270" r:id="rId20"/>
    <p:sldId id="269" r:id="rId21"/>
    <p:sldId id="271" r:id="rId22"/>
    <p:sldId id="346" r:id="rId23"/>
    <p:sldId id="360" r:id="rId24"/>
    <p:sldId id="305" r:id="rId25"/>
    <p:sldId id="273" r:id="rId26"/>
    <p:sldId id="344" r:id="rId27"/>
    <p:sldId id="361" r:id="rId28"/>
    <p:sldId id="348" r:id="rId29"/>
    <p:sldId id="349" r:id="rId30"/>
    <p:sldId id="350" r:id="rId31"/>
    <p:sldId id="358" r:id="rId32"/>
    <p:sldId id="351" r:id="rId33"/>
    <p:sldId id="352" r:id="rId34"/>
    <p:sldId id="353" r:id="rId35"/>
    <p:sldId id="354" r:id="rId36"/>
    <p:sldId id="327" r:id="rId37"/>
    <p:sldId id="347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C62"/>
    <a:srgbClr val="FD6826"/>
    <a:srgbClr val="103840"/>
    <a:srgbClr val="99FF66"/>
    <a:srgbClr val="D4E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3" autoAdjust="0"/>
    <p:restoredTop sz="95559" autoAdjust="0"/>
  </p:normalViewPr>
  <p:slideViewPr>
    <p:cSldViewPr snapToGrid="0">
      <p:cViewPr varScale="1">
        <p:scale>
          <a:sx n="81" d="100"/>
          <a:sy n="81" d="100"/>
        </p:scale>
        <p:origin x="264" y="4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5"/>
    </p:cViewPr>
  </p:sorter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FCA-4B78-B802-C1E80D0485EE}"/>
              </c:ext>
            </c:extLst>
          </c:dPt>
          <c:dPt>
            <c:idx val="1"/>
            <c:bubble3D val="0"/>
            <c:spPr>
              <a:solidFill>
                <a:srgbClr val="921A3F"/>
              </a:solidFill>
              <a:ln>
                <a:solidFill>
                  <a:schemeClr val="bg2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FCA-4B78-B802-C1E80D0485EE}"/>
              </c:ext>
            </c:extLst>
          </c:dPt>
          <c:dPt>
            <c:idx val="2"/>
            <c:bubble3D val="0"/>
            <c:spPr>
              <a:solidFill>
                <a:srgbClr val="FFFF66"/>
              </a:solidFill>
              <a:ln>
                <a:solidFill>
                  <a:schemeClr val="bg2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FCA-4B78-B802-C1E80D0485EE}"/>
              </c:ext>
            </c:extLst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bg2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FCA-4B78-B802-C1E80D0485EE}"/>
              </c:ext>
            </c:extLst>
          </c:dPt>
          <c:dLbls>
            <c:dLbl>
              <c:idx val="0"/>
              <c:layout>
                <c:manualLayout>
                  <c:x val="-5.3724179024836574E-2"/>
                  <c:y val="6.3794471961462096E-2"/>
                </c:manualLayout>
              </c:layout>
              <c:tx>
                <c:rich>
                  <a:bodyPr/>
                  <a:lstStyle/>
                  <a:p>
                    <a:fld id="{708B76E2-34EB-48A4-9377-F82E1DFB1C6D}" type="CATEGORYNAME">
                      <a:rPr lang="en-US" sz="2000" baseline="0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71CF72FD-ED53-45BC-8321-D62325E0E29D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A93BF13B-357B-41EB-8566-60062F2F3957}" type="PERCENTAGE">
                      <a:rPr lang="en-US" sz="1600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FCA-4B78-B802-C1E80D0485EE}"/>
                </c:ext>
              </c:extLst>
            </c:dLbl>
            <c:dLbl>
              <c:idx val="1"/>
              <c:layout>
                <c:manualLayout>
                  <c:x val="-0.15108406985063061"/>
                  <c:y val="6.5941494467181686E-2"/>
                </c:manualLayout>
              </c:layout>
              <c:tx>
                <c:rich>
                  <a:bodyPr/>
                  <a:lstStyle/>
                  <a:p>
                    <a:fld id="{91432098-7665-4B65-97E1-C654D1798662}" type="CATEGORYNAME">
                      <a:rPr lang="en-US" sz="2000" b="1" baseline="0"/>
                      <a:pPr/>
                      <a:t>[CATEGORY NAME]</a:t>
                    </a:fld>
                    <a:r>
                      <a:rPr lang="en-US" sz="2000" b="1" baseline="0" dirty="0"/>
                      <a:t>
</a:t>
                    </a:r>
                    <a:fld id="{F262FCB8-DDFA-4497-AAFF-4EE2F2AB589B}" type="VALUE">
                      <a:rPr lang="en-US" sz="2000" b="1" baseline="0"/>
                      <a:pPr/>
                      <a:t>[VALUE]</a:t>
                    </a:fld>
                    <a:r>
                      <a:rPr lang="en-US" sz="2000" b="1" baseline="0" dirty="0"/>
                      <a:t>
</a:t>
                    </a:r>
                    <a:fld id="{593F5647-C377-43A4-8551-6BCE0FA8FDA4}" type="PERCENTAGE">
                      <a:rPr lang="en-US" sz="1600" b="1" baseline="0"/>
                      <a:pPr/>
                      <a:t>[PERCENTAGE]</a:t>
                    </a:fld>
                    <a:endParaRPr lang="en-US" sz="2000" b="1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FCA-4B78-B802-C1E80D0485EE}"/>
                </c:ext>
              </c:extLst>
            </c:dLbl>
            <c:dLbl>
              <c:idx val="2"/>
              <c:layout>
                <c:manualLayout>
                  <c:x val="0.14995762989227504"/>
                  <c:y val="-0.26372722294985096"/>
                </c:manualLayout>
              </c:layout>
              <c:tx>
                <c:rich>
                  <a:bodyPr/>
                  <a:lstStyle/>
                  <a:p>
                    <a:fld id="{CBC4958D-1F99-471A-8340-08EBECBD397E}" type="CATEGORYNAME">
                      <a:rPr lang="en-US" sz="2000" b="1" baseline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rPr>
                      <a:pPr/>
                      <a:t>[CATEGORY NAME]</a:t>
                    </a:fld>
                    <a:r>
                      <a:rPr lang="en-US" sz="2000" b="1" baseline="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rPr>
                      <a:t>
</a:t>
                    </a:r>
                    <a:fld id="{72846C63-70CB-4B9B-A061-0A3012F81838}" type="VALUE">
                      <a:rPr lang="en-US" sz="2000" b="1" baseline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rPr>
                      <a:pPr/>
                      <a:t>[VALUE]</a:t>
                    </a:fld>
                    <a:r>
                      <a:rPr lang="en-US" sz="2000" b="1" baseline="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rPr>
                      <a:t>
</a:t>
                    </a:r>
                    <a:fld id="{606F2788-3B26-4F1E-B7D9-772D6C955342}" type="PERCENTAGE">
                      <a:rPr lang="en-US" sz="1600" b="1" baseline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rPr>
                      <a:pPr/>
                      <a:t>[PERCENTAGE]</a:t>
                    </a:fld>
                    <a:endParaRPr lang="en-US" sz="2000" b="1" baseline="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FCA-4B78-B802-C1E80D0485EE}"/>
                </c:ext>
              </c:extLst>
            </c:dLbl>
            <c:dLbl>
              <c:idx val="3"/>
              <c:layout>
                <c:manualLayout>
                  <c:x val="4.6710715495148415E-2"/>
                  <c:y val="4.7297056637730275E-2"/>
                </c:manualLayout>
              </c:layout>
              <c:tx>
                <c:rich>
                  <a:bodyPr/>
                  <a:lstStyle/>
                  <a:p>
                    <a:fld id="{4F5CECB6-AC3F-4D73-9EE4-7489841743A2}" type="CATEGORYNAME">
                      <a:rPr lang="en-US" sz="2000" b="1" baseline="0" dirty="0"/>
                      <a:pPr/>
                      <a:t>[CATEGORY NAME]</a:t>
                    </a:fld>
                    <a:r>
                      <a:rPr lang="en-US" sz="2500" baseline="0" dirty="0"/>
                      <a:t>
</a:t>
                    </a:r>
                    <a:fld id="{9B1D47FE-936D-4B4F-AFB8-23A6293FF7C1}" type="VALUE">
                      <a:rPr lang="en-US" sz="2000" baseline="0" dirty="0"/>
                      <a:pPr/>
                      <a:t>[VALUE]</a:t>
                    </a:fld>
                    <a:r>
                      <a:rPr lang="en-US" sz="2000" baseline="0" dirty="0"/>
                      <a:t>
</a:t>
                    </a:r>
                    <a:fld id="{35F8052A-C4A0-40B9-875B-F56511F34D92}" type="PERCENTAGE">
                      <a:rPr lang="en-US" sz="1600" baseline="0" dirty="0"/>
                      <a:pPr/>
                      <a:t>[PERCENTAGE]</a:t>
                    </a:fld>
                    <a:endParaRPr lang="en-US" sz="20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FCA-4B78-B802-C1E80D0485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Grants</c:v>
                </c:pt>
                <c:pt idx="1">
                  <c:v>Donations</c:v>
                </c:pt>
                <c:pt idx="2">
                  <c:v>Fundraising</c:v>
                </c:pt>
                <c:pt idx="3">
                  <c:v>Interest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3200</c:v>
                </c:pt>
                <c:pt idx="1">
                  <c:v>7910</c:v>
                </c:pt>
                <c:pt idx="2">
                  <c:v>19459</c:v>
                </c:pt>
                <c:pt idx="3">
                  <c:v>2772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CA-4B78-B802-C1E80D0485E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FF9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24C9-444F-8487-07E98258CC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4C9-444F-8487-07E98258CC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24C9-444F-8487-07E98258CC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4C9-444F-8487-07E98258CC1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4C9-444F-8487-07E98258CC1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24C9-444F-8487-07E98258CC1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4C9-444F-8487-07E98258CC1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24C9-444F-8487-07E98258CC17}"/>
              </c:ext>
            </c:extLst>
          </c:dPt>
          <c:dLbls>
            <c:dLbl>
              <c:idx val="0"/>
              <c:layout>
                <c:manualLayout>
                  <c:x val="-0.20624999999999999"/>
                  <c:y val="0.1078124933678337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4728054-FCDD-4281-B9CD-204F64994719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fld id="{DEE8BFC9-B0D0-4FBA-86CA-9B34775D8FA7}" type="VALUE">
                      <a:rPr lang="en-US" baseline="0"/>
                      <a:pPr>
                        <a:defRPr/>
                      </a:pPr>
                      <a:t>[VALUE]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4C9-444F-8487-07E98258CC17}"/>
                </c:ext>
              </c:extLst>
            </c:dLbl>
            <c:dLbl>
              <c:idx val="1"/>
              <c:layout>
                <c:manualLayout>
                  <c:x val="6.2499999999999431E-3"/>
                  <c:y val="-0.1687499896192182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1119A6E-7598-4229-B3C0-BF540473AF22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, </a:t>
                    </a:r>
                    <a:fld id="{C338F119-B3E4-4D43-B2FE-EEC83A3DD39F}" type="VALU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C9-444F-8487-07E98258CC1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4C9-444F-8487-07E98258CC1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C9-444F-8487-07E98258CC1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C9-444F-8487-07E98258CC1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C9-444F-8487-07E98258CC1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C9-444F-8487-07E98258CC17}"/>
                </c:ext>
              </c:extLst>
            </c:dLbl>
            <c:dLbl>
              <c:idx val="7"/>
              <c:layout>
                <c:manualLayout>
                  <c:x val="0.11874999999999994"/>
                  <c:y val="-4.687499711644949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4C9-444F-8487-07E98258CC1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Auction</c:v>
                </c:pt>
                <c:pt idx="1">
                  <c:v>Abba</c:v>
                </c:pt>
                <c:pt idx="2">
                  <c:v>Fireworks</c:v>
                </c:pt>
                <c:pt idx="3">
                  <c:v>Mac Bar</c:v>
                </c:pt>
                <c:pt idx="4">
                  <c:v>Garden Party</c:v>
                </c:pt>
                <c:pt idx="5">
                  <c:v>Quiz (x2)</c:v>
                </c:pt>
                <c:pt idx="6">
                  <c:v>Share launch</c:v>
                </c:pt>
                <c:pt idx="7">
                  <c:v>Comedy Night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7088</c:v>
                </c:pt>
                <c:pt idx="1">
                  <c:v>5823</c:v>
                </c:pt>
                <c:pt idx="2">
                  <c:v>1339</c:v>
                </c:pt>
                <c:pt idx="3">
                  <c:v>1191</c:v>
                </c:pt>
                <c:pt idx="4">
                  <c:v>1150</c:v>
                </c:pt>
                <c:pt idx="5">
                  <c:v>1097</c:v>
                </c:pt>
                <c:pt idx="6">
                  <c:v>1060</c:v>
                </c:pt>
                <c:pt idx="7" formatCode="General">
                  <c:v>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C9-444F-8487-07E98258CC1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FF9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EA1-471A-BB98-F5FEAE047C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EA1-471A-BB98-F5FEAE047CF4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EA1-471A-BB98-F5FEAE047CF4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EA1-471A-BB98-F5FEAE047CF4}"/>
              </c:ext>
            </c:extLst>
          </c:dPt>
          <c:dPt>
            <c:idx val="4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EA1-471A-BB98-F5FEAE047CF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EA1-471A-BB98-F5FEAE047CF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DEA1-471A-BB98-F5FEAE047CF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DEA1-471A-BB98-F5FEAE047CF4}"/>
              </c:ext>
            </c:extLst>
          </c:dPt>
          <c:dLbls>
            <c:dLbl>
              <c:idx val="0"/>
              <c:layout>
                <c:manualLayout>
                  <c:x val="-0.22187499999999999"/>
                  <c:y val="7.499999538631914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FDCCDFA-FCA5-48F6-8C9E-F0C9E922926D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, </a:t>
                    </a:r>
                    <a:fld id="{60C48F89-2E00-454D-B4EB-15CB6F1E6CB6}" type="VALU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[VALUE]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EA1-471A-BB98-F5FEAE047CF4}"/>
                </c:ext>
              </c:extLst>
            </c:dLbl>
            <c:dLbl>
              <c:idx val="1"/>
              <c:layout>
                <c:manualLayout>
                  <c:x val="-1.0937499999999999E-2"/>
                  <c:y val="-0.1335937417818810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AB7E1BE-500B-4E57-A90D-BB394425E79E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, </a:t>
                    </a:r>
                    <a:fld id="{EC713684-E10E-4658-BB91-05BB5495A946}" type="VALU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EA1-471A-BB98-F5FEAE047CF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A1-471A-BB98-F5FEAE047CF4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6DA81F2-B507-43DD-AF90-9F97B566450A}" type="CATEGORYNAME">
                      <a:rPr lang="en-US" baseline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, </a:t>
                    </a:r>
                    <a:fld id="{D9F2BB01-940E-4AA4-9195-B7A2F6F79BDB}" type="VALUE">
                      <a:rPr lang="en-US" baseline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EA1-471A-BB98-F5FEAE047CF4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34CC47D-3569-4A83-A9F9-B7109B520010}" type="CATEGORYNAME">
                      <a:rPr lang="en-US" baseline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, </a:t>
                    </a:r>
                    <a:fld id="{4CE4D378-18EC-4971-8F36-E5A96EF22644}" type="VALUE">
                      <a:rPr lang="en-US" baseline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EA1-471A-BB98-F5FEAE047CF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EA1-471A-BB98-F5FEAE047CF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EA1-471A-BB98-F5FEAE047CF4}"/>
                </c:ext>
              </c:extLst>
            </c:dLbl>
            <c:dLbl>
              <c:idx val="7"/>
              <c:layout>
                <c:manualLayout>
                  <c:x val="0.11874999999999994"/>
                  <c:y val="-4.687499711644949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EA1-471A-BB98-F5FEAE047CF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Professional Fees</c:v>
                </c:pt>
                <c:pt idx="1">
                  <c:v>Share Launch</c:v>
                </c:pt>
                <c:pt idx="2">
                  <c:v>Depreciation</c:v>
                </c:pt>
                <c:pt idx="3">
                  <c:v>Insurance</c:v>
                </c:pt>
                <c:pt idx="4">
                  <c:v>Other</c:v>
                </c:pt>
                <c:pt idx="5">
                  <c:v>Quiz (x2)</c:v>
                </c:pt>
                <c:pt idx="6">
                  <c:v>Share launch</c:v>
                </c:pt>
                <c:pt idx="7">
                  <c:v>Comedy Night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4020</c:v>
                </c:pt>
                <c:pt idx="1">
                  <c:v>1961</c:v>
                </c:pt>
                <c:pt idx="2">
                  <c:v>2616</c:v>
                </c:pt>
                <c:pt idx="3">
                  <c:v>1080</c:v>
                </c:pt>
                <c:pt idx="4">
                  <c:v>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EA1-471A-BB98-F5FEAE047CF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FF9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CF5-47F4-8C1F-741240FEB0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CF5-47F4-8C1F-741240FEB0A1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CF5-47F4-8C1F-741240FEB0A1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CF5-47F4-8C1F-741240FEB0A1}"/>
              </c:ext>
            </c:extLst>
          </c:dPt>
          <c:dPt>
            <c:idx val="4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CF5-47F4-8C1F-741240FEB0A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CF5-47F4-8C1F-741240FEB0A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CF5-47F4-8C1F-741240FEB0A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CF5-47F4-8C1F-741240FEB0A1}"/>
              </c:ext>
            </c:extLst>
          </c:dPt>
          <c:dLbls>
            <c:dLbl>
              <c:idx val="0"/>
              <c:layout>
                <c:manualLayout>
                  <c:x val="-0.14968250594015625"/>
                  <c:y val="1.4062499134934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659A92-C0CF-42C0-A236-6046F81EF870}" type="CATEGORYNAM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: </a:t>
                    </a:r>
                    <a:fld id="{9FE13C89-D5DE-407D-807C-EC734BD0C00D}" type="VALU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[VALUE]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CF5-47F4-8C1F-741240FEB0A1}"/>
                </c:ext>
              </c:extLst>
            </c:dLbl>
            <c:dLbl>
              <c:idx val="1"/>
              <c:layout>
                <c:manualLayout>
                  <c:x val="0.20411261524588648"/>
                  <c:y val="-0.1078124010942174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C45635-44DA-4203-84BC-C10232A8FC24}" type="CATEGORYNAME">
                      <a:rPr lang="en-US" baseline="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: </a:t>
                    </a:r>
                    <a:fld id="{77FDD616-9A8A-4ACC-A8FA-8081B6F6EEF9}" type="VALU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90254372400644"/>
                      <c:h val="8.313280738602316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CF5-47F4-8C1F-741240FEB0A1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D67B94A-0FD0-41BB-BBEE-AA58D61BC474}" type="CATEGORYNAME">
                      <a:rPr lang="en-US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: </a:t>
                    </a:r>
                    <a:fld id="{EA4D06B8-4CF0-47F9-8BC7-818C183D2685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CF5-47F4-8C1F-741240FEB0A1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6DA81F2-B507-43DD-AF90-9F97B566450A}" type="CATEGORYNAME">
                      <a:rPr lang="en-US" baseline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: </a:t>
                    </a:r>
                    <a:fld id="{D9F2BB01-940E-4AA4-9195-B7A2F6F79BDB}" type="VALUE">
                      <a:rPr lang="en-US" baseline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CF5-47F4-8C1F-741240FEB0A1}"/>
                </c:ext>
              </c:extLst>
            </c:dLbl>
            <c:dLbl>
              <c:idx val="4"/>
              <c:layout>
                <c:manualLayout>
                  <c:x val="0.13063200518413626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34CC47D-3569-4A83-A9F9-B7109B520010}" type="CATEGORYNAME">
                      <a:rPr lang="en-US" baseline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: </a:t>
                    </a:r>
                    <a:fld id="{4CE4D378-18EC-4971-8F36-E5A96EF22644}" type="VALUE">
                      <a:rPr lang="en-US" baseline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CF5-47F4-8C1F-741240FEB0A1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CF5-47F4-8C1F-741240FEB0A1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CF5-47F4-8C1F-741240FEB0A1}"/>
                </c:ext>
              </c:extLst>
            </c:dLbl>
            <c:dLbl>
              <c:idx val="7"/>
              <c:layout>
                <c:manualLayout>
                  <c:x val="0.11874999999999994"/>
                  <c:y val="-4.687499711644949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CF5-47F4-8C1F-741240FEB0A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5"/>
                <c:pt idx="0">
                  <c:v>0-£250</c:v>
                </c:pt>
                <c:pt idx="1">
                  <c:v>£251 - £1,000</c:v>
                </c:pt>
                <c:pt idx="2">
                  <c:v>£1,001-£2500</c:v>
                </c:pt>
                <c:pt idx="3">
                  <c:v>£2,501-£5,000</c:v>
                </c:pt>
                <c:pt idx="4">
                  <c:v>&gt;£5,000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187</c:v>
                </c:pt>
                <c:pt idx="1">
                  <c:v>137</c:v>
                </c:pt>
                <c:pt idx="2">
                  <c:v>51</c:v>
                </c:pt>
                <c:pt idx="3">
                  <c:v>16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CF5-47F4-8C1F-741240FEB0A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FF9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C0F-4E03-AB4E-561E5FBB37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C0F-4E03-AB4E-561E5FBB3790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C0F-4E03-AB4E-561E5FBB3790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C0F-4E03-AB4E-561E5FBB3790}"/>
              </c:ext>
            </c:extLst>
          </c:dPt>
          <c:dPt>
            <c:idx val="4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C0F-4E03-AB4E-561E5FBB379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C0F-4E03-AB4E-561E5FBB379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C0F-4E03-AB4E-561E5FBB379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AC0F-4E03-AB4E-561E5FBB3790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E223E83-30C7-43DE-877B-BBCAF6D8F16A}" type="CATEGORYNAME">
                      <a:rPr lang="en-US" smtClean="0"/>
                      <a:pPr>
                        <a:defRPr/>
                      </a:pPr>
                      <a:t>[CATEGORY NAME]</a:t>
                    </a:fld>
                    <a:r>
                      <a:rPr lang="en-US" baseline="0" dirty="0"/>
                      <a:t>: </a:t>
                    </a:r>
                    <a:fld id="{5FD1D0E7-E7FC-477F-92E9-FEB71BAC23DC}" type="VALUE">
                      <a:rPr lang="en-US" baseline="0"/>
                      <a:pPr>
                        <a:defRPr/>
                      </a:pPr>
                      <a:t>[VALUE]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C0F-4E03-AB4E-561E5FBB3790}"/>
                </c:ext>
              </c:extLst>
            </c:dLbl>
            <c:dLbl>
              <c:idx val="1"/>
              <c:layout>
                <c:manualLayout>
                  <c:x val="-0.1741760069121818"/>
                  <c:y val="7.031249567467337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D02A85B-FCA5-49F0-B073-4A06C6A8449D}" type="CATEGORYNAME">
                      <a:rPr lang="en-US" baseline="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:</a:t>
                    </a:r>
                    <a:r>
                      <a:rPr lang="en-US" baseline="0" dirty="0"/>
                      <a:t>, </a:t>
                    </a:r>
                    <a:fld id="{87260BCF-70A1-48AF-BA31-BDA394835280}" type="VALU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C0F-4E03-AB4E-561E5FBB3790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2610A22-97A0-4C7B-895B-8468D28F7B0C}" type="CATEGORYNAME">
                      <a:rPr lang="en-US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dirty="0"/>
                      <a:t>:</a:t>
                    </a:r>
                    <a:r>
                      <a:rPr lang="en-US" baseline="0" dirty="0"/>
                      <a:t> </a:t>
                    </a:r>
                    <a:fld id="{18034496-B24B-43CE-9253-5DB2D45661EA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C0F-4E03-AB4E-561E5FBB3790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6DA81F2-B507-43DD-AF90-9F97B566450A}" type="CATEGORYNAME">
                      <a:rPr lang="en-US" baseline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: </a:t>
                    </a:r>
                    <a:fld id="{D9F2BB01-940E-4AA4-9195-B7A2F6F79BDB}" type="VALUE">
                      <a:rPr lang="en-US" baseline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C0F-4E03-AB4E-561E5FBB3790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34CC47D-3569-4A83-A9F9-B7109B520010}" type="CATEGORYNAME">
                      <a:rPr lang="en-US" baseline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: </a:t>
                    </a:r>
                    <a:fld id="{4CE4D378-18EC-4971-8F36-E5A96EF22644}" type="VALUE">
                      <a:rPr lang="en-US" baseline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C0F-4E03-AB4E-561E5FBB379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0F-4E03-AB4E-561E5FBB379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C0F-4E03-AB4E-561E5FBB3790}"/>
                </c:ext>
              </c:extLst>
            </c:dLbl>
            <c:dLbl>
              <c:idx val="7"/>
              <c:layout>
                <c:manualLayout>
                  <c:x val="0.11874999999999994"/>
                  <c:y val="-4.687499711644949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C0F-4E03-AB4E-561E5FBB379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5"/>
                <c:pt idx="0">
                  <c:v>0-£250</c:v>
                </c:pt>
                <c:pt idx="1">
                  <c:v>£251 - £1,000</c:v>
                </c:pt>
                <c:pt idx="2">
                  <c:v>£1,001-£2500</c:v>
                </c:pt>
                <c:pt idx="3">
                  <c:v>£2,501-£5,000</c:v>
                </c:pt>
                <c:pt idx="4">
                  <c:v>&gt;£5,000</c:v>
                </c:pt>
              </c:strCache>
            </c:strRef>
          </c:cat>
          <c:val>
            <c:numRef>
              <c:f>Sheet1!$B$2:$B$9</c:f>
              <c:numCache>
                <c:formatCode>"£"#,##0</c:formatCode>
                <c:ptCount val="8"/>
                <c:pt idx="0">
                  <c:v>46750</c:v>
                </c:pt>
                <c:pt idx="1">
                  <c:v>94750</c:v>
                </c:pt>
                <c:pt idx="2">
                  <c:v>92750</c:v>
                </c:pt>
                <c:pt idx="3">
                  <c:v>63000</c:v>
                </c:pt>
                <c:pt idx="4">
                  <c:v>90750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C0F-4E03-AB4E-561E5FBB379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FF9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CF5-47F4-8C1F-741240FEB0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CF5-47F4-8C1F-741240FEB0A1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CF5-47F4-8C1F-741240FEB0A1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CF5-47F4-8C1F-741240FEB0A1}"/>
              </c:ext>
            </c:extLst>
          </c:dPt>
          <c:dPt>
            <c:idx val="4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CF5-47F4-8C1F-741240FEB0A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CF5-47F4-8C1F-741240FEB0A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CF5-47F4-8C1F-741240FEB0A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CF5-47F4-8C1F-741240FEB0A1}"/>
              </c:ext>
            </c:extLst>
          </c:dPt>
          <c:dLbls>
            <c:dLbl>
              <c:idx val="0"/>
              <c:layout>
                <c:manualLayout>
                  <c:x val="-0.26942851069228108"/>
                  <c:y val="-0.1101562432236563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659A92-C0CF-42C0-A236-6046F81EF870}" type="CATEGORYNAM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: </a:t>
                    </a:r>
                    <a:fld id="{9FE13C89-D5DE-407D-807C-EC734BD0C00D}" type="VALU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[VALUE]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CF5-47F4-8C1F-741240FEB0A1}"/>
                </c:ext>
              </c:extLst>
            </c:dLbl>
            <c:dLbl>
              <c:idx val="1"/>
              <c:layout>
                <c:manualLayout>
                  <c:x val="0.20411261524588648"/>
                  <c:y val="6.79688380924681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C45635-44DA-4203-84BC-C10232A8FC24}" type="CATEGORYNAME">
                      <a:rPr lang="en-US" baseline="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: </a:t>
                    </a:r>
                    <a:fld id="{77FDD616-9A8A-4ACC-A8FA-8081B6F6EEF9}" type="VALU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90254372400644"/>
                      <c:h val="8.313280738602316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CF5-47F4-8C1F-741240FEB0A1}"/>
                </c:ext>
              </c:extLst>
            </c:dLbl>
            <c:dLbl>
              <c:idx val="2"/>
              <c:layout>
                <c:manualLayout>
                  <c:x val="-0.11430300453611923"/>
                  <c:y val="2.343749855822474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D67B94A-0FD0-41BB-BBEE-AA58D61BC474}" type="CATEGORYNAME">
                      <a:rPr lang="en-US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: </a:t>
                    </a:r>
                    <a:fld id="{EA4D06B8-4CF0-47F9-8BC7-818C183D2685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CF5-47F4-8C1F-741240FEB0A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F5-47F4-8C1F-741240FEB0A1}"/>
                </c:ext>
              </c:extLst>
            </c:dLbl>
            <c:dLbl>
              <c:idx val="4"/>
              <c:layout>
                <c:manualLayout>
                  <c:x val="5.9873002376062454E-2"/>
                  <c:y val="-9.374999423289898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34CC47D-3569-4A83-A9F9-B7109B520010}" type="CATEGORYNAME">
                      <a:rPr lang="en-US" baseline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: </a:t>
                    </a:r>
                    <a:fld id="{4CE4D378-18EC-4971-8F36-E5A96EF22644}" type="VALUE">
                      <a:rPr lang="en-US" baseline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CF5-47F4-8C1F-741240FEB0A1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CF5-47F4-8C1F-741240FEB0A1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CF5-47F4-8C1F-741240FEB0A1}"/>
                </c:ext>
              </c:extLst>
            </c:dLbl>
            <c:dLbl>
              <c:idx val="7"/>
              <c:layout>
                <c:manualLayout>
                  <c:x val="0.11874999999999994"/>
                  <c:y val="-4.687499711644949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CF5-47F4-8C1F-741240FEB0A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5"/>
                <c:pt idx="0">
                  <c:v>0-£250</c:v>
                </c:pt>
                <c:pt idx="1">
                  <c:v>£251 - £1,000</c:v>
                </c:pt>
                <c:pt idx="2">
                  <c:v>£1,001-£2500</c:v>
                </c:pt>
                <c:pt idx="3">
                  <c:v>£2,501-£5,000</c:v>
                </c:pt>
                <c:pt idx="4">
                  <c:v>&gt;£5,000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58</c:v>
                </c:pt>
                <c:pt idx="1">
                  <c:v>22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CF5-47F4-8C1F-741240FEB0A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FF9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C0F-4E03-AB4E-561E5FBB37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C0F-4E03-AB4E-561E5FBB3790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C0F-4E03-AB4E-561E5FBB3790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C0F-4E03-AB4E-561E5FBB3790}"/>
              </c:ext>
            </c:extLst>
          </c:dPt>
          <c:dPt>
            <c:idx val="4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C0F-4E03-AB4E-561E5FBB379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C0F-4E03-AB4E-561E5FBB379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C0F-4E03-AB4E-561E5FBB379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AC0F-4E03-AB4E-561E5FBB3790}"/>
              </c:ext>
            </c:extLst>
          </c:dPt>
          <c:dLbls>
            <c:dLbl>
              <c:idx val="0"/>
              <c:layout>
                <c:manualLayout>
                  <c:x val="-0.23132750918024131"/>
                  <c:y val="4.45312472606269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E223E83-30C7-43DE-877B-BBCAF6D8F16A}" type="CATEGORYNAME">
                      <a:rPr lang="en-US" baseline="0" smtClean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: </a:t>
                    </a:r>
                    <a:fld id="{5FD1D0E7-E7FC-477F-92E9-FEB71BAC23DC}" type="VALU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[VALUE]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C0F-4E03-AB4E-561E5FBB3790}"/>
                </c:ext>
              </c:extLst>
            </c:dLbl>
            <c:dLbl>
              <c:idx val="1"/>
              <c:layout>
                <c:manualLayout>
                  <c:x val="1.0886000432011305E-2"/>
                  <c:y val="-0.192187488177442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D02A85B-FCA5-49F0-B073-4A06C6A8449D}" type="CATEGORYNAME">
                      <a:rPr lang="en-US" baseline="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:</a:t>
                    </a:r>
                    <a:r>
                      <a:rPr lang="en-US" baseline="0" dirty="0"/>
                      <a:t>, </a:t>
                    </a:r>
                    <a:fld id="{87260BCF-70A1-48AF-BA31-BDA394835280}" type="VALU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C0F-4E03-AB4E-561E5FBB3790}"/>
                </c:ext>
              </c:extLst>
            </c:dLbl>
            <c:dLbl>
              <c:idx val="2"/>
              <c:layout>
                <c:manualLayout>
                  <c:x val="0.10886000432011356"/>
                  <c:y val="-4.45312472606270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2610A22-97A0-4C7B-895B-8468D28F7B0C}" type="CATEGORYNAM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dirty="0">
                        <a:solidFill>
                          <a:schemeClr val="tx1"/>
                        </a:solidFill>
                      </a:rPr>
                      <a:t>: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</a:t>
                    </a:r>
                    <a:fld id="{18034496-B24B-43CE-9253-5DB2D45661EA}" type="VALU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C0F-4E03-AB4E-561E5FBB379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0F-4E03-AB4E-561E5FBB3790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34CC47D-3569-4A83-A9F9-B7109B520010}" type="CATEGORYNAME">
                      <a:rPr lang="en-US" baseline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: </a:t>
                    </a:r>
                    <a:fld id="{4CE4D378-18EC-4971-8F36-E5A96EF22644}" type="VALUE">
                      <a:rPr lang="en-US" baseline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C0F-4E03-AB4E-561E5FBB379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0F-4E03-AB4E-561E5FBB379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C0F-4E03-AB4E-561E5FBB3790}"/>
                </c:ext>
              </c:extLst>
            </c:dLbl>
            <c:dLbl>
              <c:idx val="7"/>
              <c:layout>
                <c:manualLayout>
                  <c:x val="0.11874999999999994"/>
                  <c:y val="-4.687499711644949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C0F-4E03-AB4E-561E5FBB379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5"/>
                <c:pt idx="0">
                  <c:v>0-£250</c:v>
                </c:pt>
                <c:pt idx="1">
                  <c:v>£251 - £1,000</c:v>
                </c:pt>
                <c:pt idx="2">
                  <c:v>£1,001-£2500</c:v>
                </c:pt>
                <c:pt idx="3">
                  <c:v>£2,501-£5,000</c:v>
                </c:pt>
                <c:pt idx="4">
                  <c:v>&gt;£5,000</c:v>
                </c:pt>
              </c:strCache>
            </c:strRef>
          </c:cat>
          <c:val>
            <c:numRef>
              <c:f>Sheet1!$B$2:$B$9</c:f>
              <c:numCache>
                <c:formatCode>"£"#,##0</c:formatCode>
                <c:ptCount val="8"/>
                <c:pt idx="0">
                  <c:v>14500</c:v>
                </c:pt>
                <c:pt idx="1">
                  <c:v>13300</c:v>
                </c:pt>
                <c:pt idx="2">
                  <c:v>3750</c:v>
                </c:pt>
                <c:pt idx="3">
                  <c:v>0</c:v>
                </c:pt>
                <c:pt idx="4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C0F-4E03-AB4E-561E5FBB379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Sheet1!$A$2:$A$6</cx:f>
        <cx:lvl ptCount="5">
          <cx:pt idx="0">Income</cx:pt>
          <cx:pt idx="1">Expenditure</cx:pt>
          <cx:pt idx="2">Capex</cx:pt>
          <cx:pt idx="3">Taxation</cx:pt>
          <cx:pt idx="4">Working Cash</cx:pt>
        </cx:lvl>
      </cx:strDim>
      <cx:numDim type="val">
        <cx:f>Sheet1!$B$2:$B$6</cx:f>
        <cx:lvl ptCount="5" formatCode="#,##0">
          <cx:pt idx="0">33341</cx:pt>
          <cx:pt idx="1">-10118</cx:pt>
          <cx:pt idx="2">-11997</cx:pt>
          <cx:pt idx="3">-460</cx:pt>
          <cx:pt idx="4">10766</cx:pt>
        </cx:lvl>
      </cx:numDim>
    </cx:data>
  </cx:chartData>
  <cx:chart>
    <cx:plotArea>
      <cx:plotAreaRegion>
        <cx:series layoutId="waterfall" uniqueId="{DF13A6EA-11DE-4824-BD7E-CF32E53BCAC0}">
          <cx:tx>
            <cx:txData>
              <cx:f>Sheet1!$B$1</cx:f>
              <cx:v>Series1</cx:v>
            </cx:txData>
          </cx:tx>
          <cx:dataPt idx="1">
            <cx:spPr>
              <a:solidFill>
                <a:srgbClr val="FF0000"/>
              </a:solidFill>
            </cx:spPr>
          </cx:dataPt>
          <cx:dataPt idx="2">
            <cx:spPr>
              <a:solidFill>
                <a:srgbClr val="FF0000"/>
              </a:solidFill>
            </cx:spPr>
          </cx:dataPt>
          <cx:dataLabels pos="outEnd">
            <cx:visibility seriesName="0" categoryName="0" value="1"/>
          </cx:dataLabels>
          <cx:dataId val="0"/>
          <cx:layoutPr>
            <cx:subtotals>
              <cx:idx val="0"/>
              <cx:idx val="4"/>
            </cx:subtotals>
          </cx:layoutPr>
        </cx:series>
      </cx:plotAreaRegion>
      <cx:axis id="0">
        <cx:catScaling gapWidth="0.5"/>
        <cx:tickLabels/>
      </cx:axis>
      <cx:axis id="1">
        <cx:valScaling/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0.43529</cdr:x>
      <cdr:y>0.54006</cdr:y>
    </cdr:from>
    <cdr:to>
      <cdr:x>0.45801</cdr:x>
      <cdr:y>0.59686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63491F7A-5E49-4CB2-8559-7E1867323146}"/>
            </a:ext>
          </a:extLst>
        </cdr:cNvPr>
        <cdr:cNvSpPr/>
      </cdr:nvSpPr>
      <cdr:spPr>
        <a:xfrm xmlns:a="http://schemas.openxmlformats.org/drawingml/2006/main">
          <a:off x="3538000" y="2926398"/>
          <a:ext cx="18473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en-US" sz="1400" b="0" i="1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8E7403-EB4A-4177-AFCE-6A9D7B160C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C49177-C030-4043-9380-EA6E4C94A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63C334-78CA-4E1A-9D54-3E3430963041}" type="datetime1">
              <a:rPr lang="en-GB" smtClean="0"/>
              <a:t>10/11/2025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C83CE-EC9B-40C4-BD7A-48797AE5B1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9A75D-9B4E-4704-98C7-2A42472F11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CC6D6D-E986-427F-AD9C-4E9408DDB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774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8705E-AAE8-4335-B5A5-B8C4E9E55DA7}" type="datetime1">
              <a:rPr lang="en-GB" smtClean="0"/>
              <a:pPr/>
              <a:t>10/11/2025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15A580F-E35D-42E1-AF82-E41CC201EA91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53680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15A580F-E35D-42E1-AF82-E41CC201EA9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100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34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0F111-A5D0-6DA6-9473-AE9D0C68D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091EF7-C6DC-E063-E310-21AB8140BB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AA249C-0AF1-8D0B-DEB0-C59DC7A792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meeting of the members on 26 February 2025, the Management Team were authorised to   appoint a qualified auditor subject to the rules of the society.  A formal resolution is required to confirm the subsequent action of the management team in respect of FCA requirements.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FCA rules a Community Benefit Society with charitable status is not required to appoint a qualified auditor if :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assets are less than £5.1 million; and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Turnover is less than £250,000.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Brockweir Inn Community Benefit Society Limited Accounts to 31 March 2025 satisfy the above criteria.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437A6-AC76-7551-B6B5-112CF81DE8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961EFD6-34B6-4621-AFFD-CC7DD286577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808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0CADF-F687-7F54-0D98-8807408F7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B56529-2B80-B62C-31A6-F9EF60B0CA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9DCE24-7541-0CD2-BA96-C6F0F513DF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E8E03-6ED1-E85B-5D90-62CA880D67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961EFD6-34B6-4621-AFFD-CC7DD286577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128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961EFD6-34B6-4621-AFFD-CC7DD286577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65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D0869-0D28-1A39-E980-37D4E461A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19001B-9119-A143-6D49-082FB5B638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B3826C-483C-4804-2F32-ACC9D11DB3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EC950-3B4F-8ECD-CA51-39B0266718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961EFD6-34B6-4621-AFFD-CC7DD286577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769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50795-0B63-F78B-4F17-E13822662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4D490B-2AEF-9FD2-9D8C-D91890F759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301B94-409A-ED06-CBE1-941F3D0C54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824C5-A922-1BA6-5711-8ECBA90512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961EFD6-34B6-4621-AFFD-CC7DD286577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853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CF43F-44B8-053C-BAB0-41A397747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74AEAB-5C73-A28E-A519-D87F362B8B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E00069-546A-8918-EDD5-571E337D5F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D72DB-D6D9-4273-D767-D4254C2194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961EFD6-34B6-4621-AFFD-CC7DD286577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08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035FB-E186-ADAA-87FF-E8B1FC4B8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28F77D-8CD2-BD19-FCE8-5328451C7F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7AE773-8E11-A228-2F1A-FB7CF7BA8A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AA45E-40D7-7EE1-8069-A37907DDC9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961EFD6-34B6-4621-AFFD-CC7DD286577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770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A0FE8-0623-AB41-C8CE-CC25559F9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C77216-688D-80BF-16F3-A783CE3465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2EB3E6-7D99-1BC8-3DB7-354E6C7606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F0BB2-F270-502F-2477-3AE64769CC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961EFD6-34B6-4621-AFFD-CC7DD286577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607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76B9A-3E8C-A773-3E25-A7C587732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A897EB-1B95-5CA7-80DC-C6332887C3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515740-508F-DE58-2FE9-8DF6BD572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A55D1-D087-2702-3F75-F731AFD4DE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961EFD6-34B6-4621-AFFD-CC7DD286577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287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7769C21-FF48-4BAC-88E9-1290DC654E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655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Time Commitment:</a:t>
            </a:r>
            <a:br>
              <a:rPr lang="en-US" dirty="0"/>
            </a:br>
            <a:r>
              <a:rPr lang="en-US" dirty="0"/>
              <a:t>Flexible, estimated 1-2 hours per week maximum.</a:t>
            </a:r>
          </a:p>
          <a:p>
            <a:r>
              <a:rPr lang="en-US" b="1" dirty="0"/>
              <a:t>Person Specification:</a:t>
            </a:r>
            <a:endParaRPr lang="en-US" dirty="0"/>
          </a:p>
          <a:p>
            <a:r>
              <a:rPr lang="en-US" dirty="0"/>
              <a:t>Strong written and verbal communication skills.</a:t>
            </a:r>
          </a:p>
          <a:p>
            <a:r>
              <a:rPr lang="en-US" dirty="0"/>
              <a:t>Familiarity with social media management and community engagement.</a:t>
            </a:r>
          </a:p>
          <a:p>
            <a:r>
              <a:rPr lang="en-US" dirty="0"/>
              <a:t>Creative, reliable, and community-minded.</a:t>
            </a:r>
          </a:p>
          <a:p>
            <a:r>
              <a:rPr lang="en-US" dirty="0"/>
              <a:t>Ability to work collaboratively with volunteers and committee members.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15A580F-E35D-42E1-AF82-E41CC201EA91}" type="slidenum">
              <a:rPr lang="en-GB" noProof="0" smtClean="0"/>
              <a:t>30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62618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961EFD6-34B6-4621-AFFD-CC7DD286577B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8837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50FE6-2ACB-ECB0-4ADB-BE3336D84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9DC867-8DE8-5B67-9AE6-76A7F4A327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674C73-3AC5-F015-EEDA-EBA4F7AE2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CDD4C-FE21-569E-1320-72C7E6C990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961EFD6-34B6-4621-AFFD-CC7DD286577B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535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7769C21-FF48-4BAC-88E9-1290DC654EB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148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77E1C-228E-3E13-A971-38301B3EC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CCE64-96B8-6A3C-C2DC-D792D95B29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7698FA-6D30-8BE1-3105-5A512D08D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AEF0B-97DA-88B4-9497-EFFC6C4A07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961EFD6-34B6-4621-AFFD-CC7DD286577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006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961EFD6-34B6-4621-AFFD-CC7DD286577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666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07DDD-6FAE-9369-22A5-DA303781C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A60ACF-1C15-FDB0-17B6-85189905FA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1A0A3F-62E6-D8B5-2519-ABC2609F64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3A438-A1BC-D917-73E1-2C143A9B1C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961EFD6-34B6-4621-AFFD-CC7DD286577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205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0A874-2270-6210-42EA-5A03B8E84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30DD1F-8B54-20FE-F2AE-CC3E9E4A20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632A71-1F16-FC1F-F202-4C867DB5D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55694-0BAE-E073-8713-87A54CE5A8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961EFD6-34B6-4621-AFFD-CC7DD286577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234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820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752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17041756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0211740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9653751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439D4E6-49E3-4273-9EDF-AD58558B9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sz="4000" noProof="0">
                <a:solidFill>
                  <a:schemeClr val="bg1"/>
                </a:solidFill>
              </a:rPr>
              <a:t>Click to edit Master title style</a:t>
            </a:r>
            <a:endParaRPr lang="en-GB" sz="4000" noProof="0">
              <a:solidFill>
                <a:schemeClr val="bg1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E9D8936-4795-43B2-9C32-4BE93A6721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5934" y="5220450"/>
            <a:ext cx="3380437" cy="57074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sz="1800" noProof="0">
                <a:solidFill>
                  <a:schemeClr val="bg1"/>
                </a:solidFill>
              </a:rPr>
              <a:t>Insert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6C8B8511-EE4E-4935-ABB8-E8C2FCB1C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76158" y="0"/>
            <a:ext cx="7315841" cy="6858000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39FAB6-0B6C-402C-A107-EFFF82281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DBE487E6-4032-4195-9823-685A3937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C71E06DF-BA1B-43E6-A74C-85231D2E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2/11/20XX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0BD36B16-3F07-4955-8D4D-BC0FD17C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30AF5A0-43BB-4336-8627-9123B9144D80}" type="slidenum">
              <a:rPr lang="en-GB" noProof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‹#›</a:t>
            </a:fld>
            <a:endParaRPr lang="en-GB" noProof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824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4246B94A-8C64-4FBA-B409-1F9487E1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6F075D-9008-4BD3-A772-7AF7AD667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C185B95-5C0F-400E-B7DF-8FF843290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Insert subtitle here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C725AFD-5A48-451D-B91D-9E63953F8E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en-GB" noProof="0"/>
              <a:t>Insert text here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ACDC650-288E-4CF5-8546-9F2D5CEC88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7611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Insert subtitle here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956E1F7E-0B80-40DB-8F21-F06D9DD562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97226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en-GB" noProof="0"/>
              <a:t>Insert text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1B92C0-6B36-412A-9A49-16AB59FF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B4EFB36A-E4FD-4966-A091-9BDAF299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9B52EA1F-D8D0-4F42-B00A-F0E943F8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498A6230-35B8-4147-9494-90708BFC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E30AF5A0-43BB-4336-8627-9123B9144D80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4224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9D49AB0A-D330-4415-9B9C-C769A852D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EFB8CD-537B-4E5E-8F93-82EED2C84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CA687-1C2C-48EE-99B9-EC8CF30289F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35088" y="1995488"/>
            <a:ext cx="9521825" cy="40513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n-GB" noProof="0"/>
              <a:t>Click to add content</a:t>
            </a:r>
          </a:p>
        </p:txBody>
      </p:sp>
      <p:sp>
        <p:nvSpPr>
          <p:cNvPr id="19" name="Footer Placeholder 9">
            <a:extLst>
              <a:ext uri="{FF2B5EF4-FFF2-40B4-BE49-F238E27FC236}">
                <a16:creationId xmlns:a16="http://schemas.microsoft.com/office/drawing/2014/main" id="{8135C37F-29C2-41B0-B777-64FAC1F7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20" name="Date Placeholder 8">
            <a:extLst>
              <a:ext uri="{FF2B5EF4-FFF2-40B4-BE49-F238E27FC236}">
                <a16:creationId xmlns:a16="http://schemas.microsoft.com/office/drawing/2014/main" id="{FAC325DA-0D81-49D1-BDBC-680AF5D6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21" name="Slide Number Placeholder 10">
            <a:extLst>
              <a:ext uri="{FF2B5EF4-FFF2-40B4-BE49-F238E27FC236}">
                <a16:creationId xmlns:a16="http://schemas.microsoft.com/office/drawing/2014/main" id="{13980C1F-6344-4AC2-8573-0D9F3531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50125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695A76E-1EF3-4F47-9E87-6FCAB7D5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en-US" sz="4000" noProof="0"/>
              <a:t>Click to edit Master title style</a:t>
            </a:r>
            <a:endParaRPr lang="en-GB" sz="4000" noProof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EAD023B5-9ABC-4D4A-A1AD-D4D83D6621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"/>
            <a:ext cx="4876799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AFB647-646C-4130-9EF5-C19C686B1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9D5546-AD01-4B29-B174-EDA71051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0A0972-FD9A-4E9D-A0A3-BD0AF8C7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3B2F557-7BE5-4154-A82F-928EE54A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E54A7E3-1026-464C-BB67-2D7F7140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1723F54-B646-4D12-AEA1-08269C25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30AF5A0-43BB-4336-8627-9123B9144D80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34648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C8837BA0-445B-4D04-ADA9-C65084B1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904730"/>
            <a:ext cx="4152900" cy="165259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0CFA4CCF-323F-4998-B6BF-56207329C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75" y="952368"/>
            <a:ext cx="6257926" cy="17738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FFF70A-3EED-4002-B2F8-FB8301C80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DD78C1EE-0224-4362-B796-4CC7B06992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099" y="3048000"/>
            <a:ext cx="5133990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2C1748F4-2D05-4407-8CB0-D854F9602D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9621" y="3048000"/>
            <a:ext cx="5182278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59837BA4-E3C3-4F0D-A113-75128BC0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5DA65157-50C9-4A85-912D-6DC9A606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9DE415B0-F0C3-4971-8C76-0D54D640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A53D7EE4-1EDB-42FD-B6B7-A82C9F31F0F4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51209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0">
            <a:extLst>
              <a:ext uri="{FF2B5EF4-FFF2-40B4-BE49-F238E27FC236}">
                <a16:creationId xmlns:a16="http://schemas.microsoft.com/office/drawing/2014/main" id="{6DC3399C-8B0E-4D7D-A955-FB1F37CF3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8"/>
            <a:ext cx="5227171" cy="387114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1" name="Subtitle 11">
            <a:extLst>
              <a:ext uri="{FF2B5EF4-FFF2-40B4-BE49-F238E27FC236}">
                <a16:creationId xmlns:a16="http://schemas.microsoft.com/office/drawing/2014/main" id="{13C3C1EB-2C5B-4710-893A-9DD6284D5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785543"/>
            <a:ext cx="4857857" cy="100565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/>
            </a:lvl1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E335E712-C7FD-4BAC-B89C-58AF6594A4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5100" y="0"/>
            <a:ext cx="56769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E8A8BA-B48F-4CEA-A820-8955D55D0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4FBB1-EC2B-4CAB-AE4E-A7A156244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555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D5221BF9-9559-4D62-ADC6-2362970143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B4C3E1-495D-437D-A1DB-87F3028BB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AB131D-0F50-4923-96D1-8C59A3D8EEC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62875" y="2386654"/>
            <a:ext cx="8663075" cy="331089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n-GB" noProof="0"/>
              <a:t>Click to add content</a:t>
            </a:r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F30DBE8A-9D17-4F79-86F8-9FEA11DF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C9023F8-E1A8-4C1E-B745-6658DCD67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E51CCEBF-A77A-4DDA-94D4-73646D55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44094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371D84D-B708-4A20-8D50-CDA4E3EC6F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00476 w 12192000"/>
              <a:gd name="connsiteY0" fmla="*/ 6126480 h 6858000"/>
              <a:gd name="connsiteX1" fmla="*/ 800476 w 12192000"/>
              <a:gd name="connsiteY1" fmla="*/ 6144768 h 6858000"/>
              <a:gd name="connsiteX2" fmla="*/ 11407516 w 12192000"/>
              <a:gd name="connsiteY2" fmla="*/ 6144768 h 6858000"/>
              <a:gd name="connsiteX3" fmla="*/ 11407516 w 12192000"/>
              <a:gd name="connsiteY3" fmla="*/ 6126480 h 6858000"/>
              <a:gd name="connsiteX4" fmla="*/ 800476 w 12192000"/>
              <a:gd name="connsiteY4" fmla="*/ 701040 h 6858000"/>
              <a:gd name="connsiteX5" fmla="*/ 800476 w 12192000"/>
              <a:gd name="connsiteY5" fmla="*/ 746759 h 6858000"/>
              <a:gd name="connsiteX6" fmla="*/ 11407516 w 12192000"/>
              <a:gd name="connsiteY6" fmla="*/ 746759 h 6858000"/>
              <a:gd name="connsiteX7" fmla="*/ 11407516 w 12192000"/>
              <a:gd name="connsiteY7" fmla="*/ 70104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800476" y="6126480"/>
                </a:moveTo>
                <a:lnTo>
                  <a:pt x="800476" y="6144768"/>
                </a:lnTo>
                <a:lnTo>
                  <a:pt x="11407516" y="6144768"/>
                </a:lnTo>
                <a:lnTo>
                  <a:pt x="11407516" y="6126480"/>
                </a:lnTo>
                <a:close/>
                <a:moveTo>
                  <a:pt x="800476" y="701040"/>
                </a:moveTo>
                <a:lnTo>
                  <a:pt x="800476" y="746759"/>
                </a:lnTo>
                <a:lnTo>
                  <a:pt x="11407516" y="746759"/>
                </a:lnTo>
                <a:lnTo>
                  <a:pt x="11407516" y="7010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A03AD3-C316-411C-9844-6C8D950DC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766" y="1837677"/>
            <a:ext cx="4930901" cy="2334828"/>
          </a:xfrm>
          <a:prstGeom prst="rect">
            <a:avLst/>
          </a:prstGeom>
        </p:spPr>
        <p:txBody>
          <a:bodyPr rtlCol="0"/>
          <a:lstStyle>
            <a:lvl1pPr algn="r">
              <a:defRPr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 noProof="0"/>
              <a:t>Insert text here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F00A8C60-C81E-4C2C-AB11-00AE1AC04E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47532" y="4408305"/>
            <a:ext cx="5175797" cy="909420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 sz="1800" noProof="0">
                <a:solidFill>
                  <a:schemeClr val="bg1"/>
                </a:solidFill>
              </a:rPr>
              <a:t>Insert subtitle here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F7D24C8-FDC6-4FCE-85C6-520D6469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50E2155-DD21-4098-82EF-B19C466B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 noProof="0"/>
              <a:t>2/11/20XX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30CB194-35B9-4229-9CFE-5C3B911E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A2AE2B76-F97F-4BE2-8670-72276A5F21A5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DF219B-DD0E-4D26-8B59-3FE43A252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476" y="723900"/>
            <a:ext cx="10610474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25400" dir="2700000" sx="99000" sy="99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8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66470048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1DFFB204-6AE4-4FC9-9B60-312D7206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254F317-DDB0-4841-A973-FFC1296082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0669" y="1789993"/>
            <a:ext cx="11407487" cy="435133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n-GB" noProof="0"/>
              <a:t>Click to add content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B3A45C-71C1-4ADC-89E0-AF6924CA1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B9239148-0308-46C3-9FF0-4027CC8E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3" name="Date Placeholder 8">
            <a:extLst>
              <a:ext uri="{FF2B5EF4-FFF2-40B4-BE49-F238E27FC236}">
                <a16:creationId xmlns:a16="http://schemas.microsoft.com/office/drawing/2014/main" id="{774C5953-38DD-4451-A5AA-9A578D5936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39D06D66-ACB3-4B9C-B4EB-FC3EC5BD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52202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BCC9BE23-A0EC-4866-A7A4-FD7255EF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3BC10E-3DDD-4EC5-BD6D-D8D180BF3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FD4AD3C-6727-49EE-9625-F87A6B8AE0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6" y="1940913"/>
            <a:ext cx="10798176" cy="402158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n-GB" noProof="0"/>
              <a:t>Click to add content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89FA96-DDCF-4A83-91EB-4F5F6179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F7CC7848-0B2C-4FBE-96B0-0717CC5A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4CD16377-DD1B-4262-BDAE-760577F5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97066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C332FB-CD3F-4398-958A-CBE45129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9">
            <a:extLst>
              <a:ext uri="{FF2B5EF4-FFF2-40B4-BE49-F238E27FC236}">
                <a16:creationId xmlns:a16="http://schemas.microsoft.com/office/drawing/2014/main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Insert subtitle here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en-GB" noProof="0"/>
              <a:t>Insert text here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178B9A-B987-49A0-B73F-70B855C424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091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Insert subtitle here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407D5990-6E05-4ECC-B930-EA5CF0774C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0091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en-GB" noProof="0"/>
              <a:t>Insert text here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6A58550-98E5-4548-82F6-EE971733A7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73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Insert subtitle here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6B90AFA0-EDA3-4F21-A480-F56AA1D0BEB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173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en-GB" noProof="0"/>
              <a:t>Insert text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46E7C8-F905-4B13-8FD6-185A0418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F1449B0C-8214-4186-9666-E63CCA0909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E30AF5A0-43BB-4336-8627-9123B9144D80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86452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1BF5DB-2BF3-4196-B1CF-82B7CDCC0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87523" y="729692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2">
            <a:extLst>
              <a:ext uri="{FF2B5EF4-FFF2-40B4-BE49-F238E27FC236}">
                <a16:creationId xmlns:a16="http://schemas.microsoft.com/office/drawing/2014/main" id="{168DC13D-FFC6-4CC5-B9F8-B3B09610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511" y="909639"/>
            <a:ext cx="3703856" cy="12906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1" name="Picture Placeholder 37">
            <a:extLst>
              <a:ext uri="{FF2B5EF4-FFF2-40B4-BE49-F238E27FC236}">
                <a16:creationId xmlns:a16="http://schemas.microsoft.com/office/drawing/2014/main" id="{F1AD5C34-DDA9-421B-A3C2-4D014B3D3F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383" y="723900"/>
            <a:ext cx="3179762" cy="2160588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53" name="Picture Placeholder 43">
            <a:extLst>
              <a:ext uri="{FF2B5EF4-FFF2-40B4-BE49-F238E27FC236}">
                <a16:creationId xmlns:a16="http://schemas.microsoft.com/office/drawing/2014/main" id="{11508423-C6F4-4605-9E6D-1ED73334D0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5383" y="3048000"/>
            <a:ext cx="3178175" cy="30861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1692DD91-8169-4A90-9D17-8A60286225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40188" y="723900"/>
            <a:ext cx="3371850" cy="3159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54" name="Picture Placeholder 45">
            <a:extLst>
              <a:ext uri="{FF2B5EF4-FFF2-40B4-BE49-F238E27FC236}">
                <a16:creationId xmlns:a16="http://schemas.microsoft.com/office/drawing/2014/main" id="{30A5BEAE-CA80-4FFD-8DD4-5B7413AF51D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39608" y="4038600"/>
            <a:ext cx="3371659" cy="20955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29" name="Content Placeholder 14">
            <a:extLst>
              <a:ext uri="{FF2B5EF4-FFF2-40B4-BE49-F238E27FC236}">
                <a16:creationId xmlns:a16="http://schemas.microsoft.com/office/drawing/2014/main" id="{4B2044C0-1C45-402D-BC20-0EB82BDB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510" y="2380221"/>
            <a:ext cx="3703856" cy="386640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4" name="Footer Placeholder 7">
            <a:extLst>
              <a:ext uri="{FF2B5EF4-FFF2-40B4-BE49-F238E27FC236}">
                <a16:creationId xmlns:a16="http://schemas.microsoft.com/office/drawing/2014/main" id="{30EE29E3-4F8E-469E-9B99-E2917609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35" name="Date Placeholder 6">
            <a:extLst>
              <a:ext uri="{FF2B5EF4-FFF2-40B4-BE49-F238E27FC236}">
                <a16:creationId xmlns:a16="http://schemas.microsoft.com/office/drawing/2014/main" id="{58513823-D81E-4B8B-85E6-EB11EA54D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36" name="Slide Number Placeholder 8">
            <a:extLst>
              <a:ext uri="{FF2B5EF4-FFF2-40B4-BE49-F238E27FC236}">
                <a16:creationId xmlns:a16="http://schemas.microsoft.com/office/drawing/2014/main" id="{9D43A613-4A7D-4C9F-B407-154A1FB8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DE330D17-32E5-404A-9262-6A998ABC0878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22706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2/11/20XX</a:t>
            </a:r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53D7EE4-1EDB-42FD-B6B7-A82C9F31F0F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7097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94529358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82947429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26071659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10859559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20241575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70578834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1339861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2/11/20XX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3DB2ADC-AF19-4574-8C10-79B5B04FCA2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9714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650" r:id="rId15"/>
    <p:sldLayoutId id="2147483651" r:id="rId16"/>
    <p:sldLayoutId id="2147483652" r:id="rId17"/>
    <p:sldLayoutId id="2147483654" r:id="rId18"/>
    <p:sldLayoutId id="2147483655" r:id="rId19"/>
    <p:sldLayoutId id="2147483656" r:id="rId20"/>
    <p:sldLayoutId id="2147483657" r:id="rId21"/>
    <p:sldLayoutId id="2147483659" r:id="rId22"/>
    <p:sldLayoutId id="2147483660" r:id="rId23"/>
    <p:sldLayoutId id="2147483661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house with a circle in the middle&#10;&#10;Description automatically generated">
            <a:extLst>
              <a:ext uri="{FF2B5EF4-FFF2-40B4-BE49-F238E27FC236}">
                <a16:creationId xmlns:a16="http://schemas.microsoft.com/office/drawing/2014/main" id="{AA3B9694-7127-D319-5329-1BCD6F1F83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3AE5B2F-2CD3-4E51-91D5-FEF8CE8FE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7744" y="534407"/>
            <a:ext cx="4702629" cy="3640345"/>
          </a:xfrm>
        </p:spPr>
        <p:txBody>
          <a:bodyPr rtlCol="0">
            <a:normAutofit/>
          </a:bodyPr>
          <a:lstStyle/>
          <a:p>
            <a:pPr algn="ctr" rtl="0"/>
            <a:r>
              <a:rPr lang="en-GB" dirty="0">
                <a:latin typeface="Aptos Black" panose="020F0502020204030204" pitchFamily="34" charset="0"/>
              </a:rPr>
              <a:t>Save the Brock!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AGM &amp; Members’ Meeting</a:t>
            </a:r>
            <a:br>
              <a:rPr lang="en-GB" dirty="0"/>
            </a:br>
            <a:br>
              <a:rPr lang="en-GB" dirty="0"/>
            </a:br>
            <a:r>
              <a:rPr lang="en-GB" sz="2800" dirty="0">
                <a:latin typeface="Aptos" panose="020B0004020202020204" pitchFamily="34" charset="0"/>
              </a:rPr>
              <a:t>11 November 2025, 7pm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952DE27F-5BED-4BCC-887D-5872F796F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7690" y="3861844"/>
            <a:ext cx="5362736" cy="997469"/>
          </a:xfrm>
        </p:spPr>
        <p:txBody>
          <a:bodyPr rtlCol="0">
            <a:normAutofit/>
          </a:bodyPr>
          <a:lstStyle/>
          <a:p>
            <a:pPr algn="ctr" rtl="0"/>
            <a:r>
              <a:rPr lang="en-GB" sz="2000" dirty="0">
                <a:latin typeface="Aptos Display" panose="020B0004020202020204" pitchFamily="34" charset="0"/>
              </a:rPr>
              <a:t>Brockweir Inn Community Benefit Society</a:t>
            </a:r>
          </a:p>
        </p:txBody>
      </p:sp>
      <p:pic>
        <p:nvPicPr>
          <p:cNvPr id="13" name="Picture 12" descr="A white animal with black background&#10;&#10;Description automatically generated">
            <a:extLst>
              <a:ext uri="{FF2B5EF4-FFF2-40B4-BE49-F238E27FC236}">
                <a16:creationId xmlns:a16="http://schemas.microsoft.com/office/drawing/2014/main" id="{E9AB5E87-7E2C-4558-9045-59495909E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4705" y="5396997"/>
            <a:ext cx="1008705" cy="92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38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3CBAC-E6DE-2F30-93D2-CD4E85B5E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737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Income &amp; Expenditure Surplus 2024/25</a:t>
            </a:r>
            <a:endParaRPr lang="en-GB" b="1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B9412128-1BB1-C5EC-F106-BF2C08CDF367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6952674" y="1607562"/>
              <a:ext cx="4401127" cy="498720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7" name="Content Placeholder 6">
                <a:extLst>
                  <a:ext uri="{FF2B5EF4-FFF2-40B4-BE49-F238E27FC236}">
                    <a16:creationId xmlns:a16="http://schemas.microsoft.com/office/drawing/2014/main" id="{B9412128-1BB1-C5EC-F106-BF2C08CDF36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52674" y="1607562"/>
                <a:ext cx="4401127" cy="4987203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DF472A0-0BDC-2DEB-DB1B-4353F9EA58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060267"/>
              </p:ext>
            </p:extLst>
          </p:nvPr>
        </p:nvGraphicFramePr>
        <p:xfrm>
          <a:off x="514070" y="1188720"/>
          <a:ext cx="6220692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5600">
                  <a:extLst>
                    <a:ext uri="{9D8B030D-6E8A-4147-A177-3AD203B41FA5}">
                      <a16:colId xmlns:a16="http://schemas.microsoft.com/office/drawing/2014/main" val="2130355167"/>
                    </a:ext>
                  </a:extLst>
                </a:gridCol>
                <a:gridCol w="2055092">
                  <a:extLst>
                    <a:ext uri="{9D8B030D-6E8A-4147-A177-3AD203B41FA5}">
                      <a16:colId xmlns:a16="http://schemas.microsoft.com/office/drawing/2014/main" val="202451918"/>
                    </a:ext>
                  </a:extLst>
                </a:gridCol>
              </a:tblGrid>
              <a:tr h="321755">
                <a:tc>
                  <a:txBody>
                    <a:bodyPr/>
                    <a:lstStyle/>
                    <a:p>
                      <a:endParaRPr lang="en-GB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aseline="0" dirty="0">
                          <a:solidFill>
                            <a:schemeClr val="tx1"/>
                          </a:solidFill>
                        </a:rPr>
                        <a:t>                            £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319099"/>
                  </a:ext>
                </a:extLst>
              </a:tr>
              <a:tr h="563071">
                <a:tc>
                  <a:txBody>
                    <a:bodyPr/>
                    <a:lstStyle/>
                    <a:p>
                      <a:r>
                        <a:rPr lang="en-GB" b="1" baseline="0" dirty="0">
                          <a:solidFill>
                            <a:schemeClr val="tx1"/>
                          </a:solidFill>
                        </a:rPr>
                        <a:t>Income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                       33,341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187661"/>
                  </a:ext>
                </a:extLst>
              </a:tr>
              <a:tr h="563071">
                <a:tc>
                  <a:txBody>
                    <a:bodyPr/>
                    <a:lstStyle/>
                    <a:p>
                      <a:r>
                        <a:rPr lang="en-GB" sz="18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Expenditure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baseline="0">
                          <a:solidFill>
                            <a:srgbClr val="FF0000"/>
                          </a:solidFill>
                        </a:rPr>
                        <a:t>                         (10,118)</a:t>
                      </a:r>
                      <a:endParaRPr lang="en-GB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064818"/>
                  </a:ext>
                </a:extLst>
              </a:tr>
              <a:tr h="321755">
                <a:tc>
                  <a:txBody>
                    <a:bodyPr/>
                    <a:lstStyle/>
                    <a:p>
                      <a:r>
                        <a:rPr lang="en-GB" sz="18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Taxation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baseline="0" dirty="0">
                          <a:solidFill>
                            <a:srgbClr val="FF0000"/>
                          </a:solidFill>
                        </a:rPr>
                        <a:t>(460)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784857"/>
                  </a:ext>
                </a:extLst>
              </a:tr>
              <a:tr h="321755">
                <a:tc>
                  <a:txBody>
                    <a:bodyPr/>
                    <a:lstStyle/>
                    <a:p>
                      <a:endParaRPr lang="en-GB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baseline="0" dirty="0">
                          <a:solidFill>
                            <a:schemeClr val="tx1"/>
                          </a:solidFill>
                        </a:rPr>
                        <a:t>                   ------------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602997"/>
                  </a:ext>
                </a:extLst>
              </a:tr>
              <a:tr h="375381">
                <a:tc>
                  <a:txBody>
                    <a:bodyPr/>
                    <a:lstStyle/>
                    <a:p>
                      <a:r>
                        <a:rPr lang="en-GB" sz="2200" b="1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Income &amp; Expenditure Surplus                      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b="1" baseline="0" dirty="0">
                          <a:solidFill>
                            <a:schemeClr val="tx1"/>
                          </a:solidFill>
                        </a:rPr>
                        <a:t>               </a:t>
                      </a:r>
                      <a:r>
                        <a:rPr lang="en-GB" sz="2200" b="1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£22,763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356408"/>
                  </a:ext>
                </a:extLst>
              </a:tr>
              <a:tr h="321755">
                <a:tc>
                  <a:txBody>
                    <a:bodyPr/>
                    <a:lstStyle/>
                    <a:p>
                      <a:pPr algn="l"/>
                      <a:r>
                        <a:rPr lang="en-GB" b="1" baseline="0" dirty="0">
                          <a:solidFill>
                            <a:schemeClr val="tx1"/>
                          </a:solidFill>
                        </a:rPr>
                        <a:t>                                                                                 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baseline="0" dirty="0">
                          <a:solidFill>
                            <a:schemeClr val="tx1"/>
                          </a:solidFill>
                        </a:rPr>
                        <a:t>========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324693"/>
                  </a:ext>
                </a:extLst>
              </a:tr>
              <a:tr h="348568">
                <a:tc>
                  <a:txBody>
                    <a:bodyPr/>
                    <a:lstStyle/>
                    <a:p>
                      <a:r>
                        <a:rPr lang="en-GB" sz="2000" b="1" u="none" baseline="0" dirty="0">
                          <a:solidFill>
                            <a:schemeClr val="tx1"/>
                          </a:solidFill>
                        </a:rPr>
                        <a:t>Application of Funds: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b="1" baseline="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604349"/>
                  </a:ext>
                </a:extLst>
              </a:tr>
              <a:tr h="3217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Capex (Pub Purchase)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baseline="0" dirty="0">
                          <a:solidFill>
                            <a:srgbClr val="FF0000"/>
                          </a:solidFill>
                        </a:rPr>
                        <a:t>11,997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216213"/>
                  </a:ext>
                </a:extLst>
              </a:tr>
              <a:tr h="321755">
                <a:tc>
                  <a:txBody>
                    <a:bodyPr/>
                    <a:lstStyle/>
                    <a:p>
                      <a:r>
                        <a:rPr lang="en-GB" b="1" baseline="0" dirty="0">
                          <a:solidFill>
                            <a:schemeClr val="tx1"/>
                          </a:solidFill>
                        </a:rPr>
                        <a:t>Working Cash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10,766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922150"/>
                  </a:ext>
                </a:extLst>
              </a:tr>
              <a:tr h="563071">
                <a:tc>
                  <a:txBody>
                    <a:bodyPr/>
                    <a:lstStyle/>
                    <a:p>
                      <a:endParaRPr lang="en-GB" b="1" baseline="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baseline="0" dirty="0">
                          <a:solidFill>
                            <a:schemeClr val="tx1"/>
                          </a:solidFill>
                        </a:rPr>
                        <a:t>                      -----------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200951"/>
                  </a:ext>
                </a:extLst>
              </a:tr>
              <a:tr h="321755">
                <a:tc>
                  <a:txBody>
                    <a:bodyPr/>
                    <a:lstStyle/>
                    <a:p>
                      <a:endParaRPr lang="en-GB" b="1" baseline="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baseline="0" dirty="0">
                          <a:solidFill>
                            <a:schemeClr val="tx1"/>
                          </a:solidFill>
                        </a:rPr>
                        <a:t>        Total    £22,763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512083"/>
                  </a:ext>
                </a:extLst>
              </a:tr>
              <a:tr h="321755">
                <a:tc>
                  <a:txBody>
                    <a:bodyPr/>
                    <a:lstStyle/>
                    <a:p>
                      <a:endParaRPr lang="en-GB" b="1" baseline="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baseline="0" dirty="0">
                          <a:solidFill>
                            <a:schemeClr val="tx1"/>
                          </a:solidFill>
                        </a:rPr>
                        <a:t>=======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822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210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21B01F2-1B52-0A1B-B27A-34E3DE39065D}"/>
              </a:ext>
            </a:extLst>
          </p:cNvPr>
          <p:cNvGraphicFramePr/>
          <p:nvPr/>
        </p:nvGraphicFramePr>
        <p:xfrm>
          <a:off x="414779" y="1439333"/>
          <a:ext cx="1127445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9011B2DB-22EC-B400-0955-8DCCDA8D1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1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Income 2024/25: £33,341</a:t>
            </a:r>
          </a:p>
        </p:txBody>
      </p:sp>
    </p:spTree>
    <p:extLst>
      <p:ext uri="{BB962C8B-B14F-4D97-AF65-F5344CB8AC3E}">
        <p14:creationId xmlns:p14="http://schemas.microsoft.com/office/powerpoint/2010/main" val="200173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3CE9-5FE0-2994-3109-328EA269E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Fundraising 2024/25: £19,549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357C96D-E843-4027-D178-3ABC649B45D4}"/>
              </a:ext>
            </a:extLst>
          </p:cNvPr>
          <p:cNvGraphicFramePr/>
          <p:nvPr/>
        </p:nvGraphicFramePr>
        <p:xfrm>
          <a:off x="1828799" y="1569412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9771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07D7A-BDB7-1418-B04E-18924C5EB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79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Expenditure 2024/25: £10,118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6DDC52D-C56D-74C2-C5DF-B6F1A1FAA409}"/>
              </a:ext>
            </a:extLst>
          </p:cNvPr>
          <p:cNvGraphicFramePr/>
          <p:nvPr/>
        </p:nvGraphicFramePr>
        <p:xfrm>
          <a:off x="1847272" y="134697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345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1C13E-44A7-3816-09DD-39D19FB3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68" y="516658"/>
            <a:ext cx="11397672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sz="4900" b="1" dirty="0"/>
              <a:t>Brockweir Inn Pub Purchase Costs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44159E3-3845-BF0C-7E23-CEDE8A4EEDE1}"/>
              </a:ext>
            </a:extLst>
          </p:cNvPr>
          <p:cNvGraphicFramePr>
            <a:graphicFrameLocks noGrp="1"/>
          </p:cNvGraphicFramePr>
          <p:nvPr/>
        </p:nvGraphicFramePr>
        <p:xfrm>
          <a:off x="2289166" y="1452014"/>
          <a:ext cx="8272669" cy="54919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84801">
                  <a:extLst>
                    <a:ext uri="{9D8B030D-6E8A-4147-A177-3AD203B41FA5}">
                      <a16:colId xmlns:a16="http://schemas.microsoft.com/office/drawing/2014/main" val="1083268736"/>
                    </a:ext>
                  </a:extLst>
                </a:gridCol>
                <a:gridCol w="1292632">
                  <a:extLst>
                    <a:ext uri="{9D8B030D-6E8A-4147-A177-3AD203B41FA5}">
                      <a16:colId xmlns:a16="http://schemas.microsoft.com/office/drawing/2014/main" val="2553635450"/>
                    </a:ext>
                  </a:extLst>
                </a:gridCol>
                <a:gridCol w="1695236">
                  <a:extLst>
                    <a:ext uri="{9D8B030D-6E8A-4147-A177-3AD203B41FA5}">
                      <a16:colId xmlns:a16="http://schemas.microsoft.com/office/drawing/2014/main" val="1889643551"/>
                    </a:ext>
                  </a:extLst>
                </a:gridCol>
              </a:tblGrid>
              <a:tr h="371273"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             £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517552"/>
                  </a:ext>
                </a:extLst>
              </a:tr>
              <a:tr h="3661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</a:rPr>
                        <a:t>Pub Purchase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ysClr val="windowText" lastClr="000000"/>
                          </a:solidFill>
                        </a:rPr>
                        <a:t>400,000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802283"/>
                  </a:ext>
                </a:extLst>
              </a:tr>
              <a:tr h="371273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ysClr val="windowText" lastClr="000000"/>
                          </a:solidFill>
                        </a:rPr>
                        <a:t>Stamp Duty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ysClr val="windowText" lastClr="000000"/>
                          </a:solidFill>
                        </a:rPr>
                        <a:t>9,500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731618"/>
                  </a:ext>
                </a:extLst>
              </a:tr>
              <a:tr h="371273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ysClr val="windowText" lastClr="000000"/>
                          </a:solidFill>
                        </a:rPr>
                        <a:t>Searches etc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800" u="non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u="none" dirty="0">
                          <a:solidFill>
                            <a:sysClr val="windowText" lastClr="000000"/>
                          </a:solidFill>
                        </a:rPr>
                        <a:t>1,997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514065"/>
                  </a:ext>
                </a:extLst>
              </a:tr>
              <a:tr h="371273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solidFill>
                            <a:sysClr val="windowText" lastClr="000000"/>
                          </a:solidFill>
                        </a:rPr>
                        <a:t>Total Cost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800" u="non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411,497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659919"/>
                  </a:ext>
                </a:extLst>
              </a:tr>
              <a:tr h="371273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800" u="non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635188"/>
                  </a:ext>
                </a:extLst>
              </a:tr>
              <a:tr h="371273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ysClr val="windowText" lastClr="000000"/>
                          </a:solidFill>
                        </a:rPr>
                        <a:t>Share Offer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800" u="non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388,000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411320"/>
                  </a:ext>
                </a:extLst>
              </a:tr>
              <a:tr h="371273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ysClr val="windowText" lastClr="000000"/>
                          </a:solidFill>
                        </a:rPr>
                        <a:t>Loans form Shareholders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800" u="non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11,500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788316"/>
                  </a:ext>
                </a:extLst>
              </a:tr>
              <a:tr h="371273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ysClr val="windowText" lastClr="000000"/>
                          </a:solidFill>
                        </a:rPr>
                        <a:t>Current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800" u="non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11,997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057418"/>
                  </a:ext>
                </a:extLst>
              </a:tr>
              <a:tr h="371273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800" u="non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411,497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030941"/>
                  </a:ext>
                </a:extLst>
              </a:tr>
              <a:tr h="371273"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u="non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597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671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85124-C169-EC53-8738-A571B0231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1A804-FE45-D3F0-05E0-641C2D6E4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64" y="244549"/>
            <a:ext cx="11397672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/>
              <a:t>Brockweir Inn Balance Sheet @ 31 Mar 25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FC1E9AD-94E4-15A9-6F18-C1A9B7549151}"/>
              </a:ext>
            </a:extLst>
          </p:cNvPr>
          <p:cNvGraphicFramePr>
            <a:graphicFrameLocks noGrp="1"/>
          </p:cNvGraphicFramePr>
          <p:nvPr/>
        </p:nvGraphicFramePr>
        <p:xfrm>
          <a:off x="988915" y="992977"/>
          <a:ext cx="10001320" cy="56996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401958">
                  <a:extLst>
                    <a:ext uri="{9D8B030D-6E8A-4147-A177-3AD203B41FA5}">
                      <a16:colId xmlns:a16="http://schemas.microsoft.com/office/drawing/2014/main" val="1083268736"/>
                    </a:ext>
                  </a:extLst>
                </a:gridCol>
                <a:gridCol w="1160980">
                  <a:extLst>
                    <a:ext uri="{9D8B030D-6E8A-4147-A177-3AD203B41FA5}">
                      <a16:colId xmlns:a16="http://schemas.microsoft.com/office/drawing/2014/main" val="2553635450"/>
                    </a:ext>
                  </a:extLst>
                </a:gridCol>
                <a:gridCol w="1438382">
                  <a:extLst>
                    <a:ext uri="{9D8B030D-6E8A-4147-A177-3AD203B41FA5}">
                      <a16:colId xmlns:a16="http://schemas.microsoft.com/office/drawing/2014/main" val="1889643551"/>
                    </a:ext>
                  </a:extLst>
                </a:gridCol>
              </a:tblGrid>
              <a:tr h="204412">
                <a:tc>
                  <a:txBody>
                    <a:bodyPr/>
                    <a:lstStyle/>
                    <a:p>
                      <a:endParaRPr lang="en-GB" sz="800" u="sng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£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           £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159634"/>
                  </a:ext>
                </a:extLst>
              </a:tr>
              <a:tr h="431542">
                <a:tc>
                  <a:txBody>
                    <a:bodyPr/>
                    <a:lstStyle/>
                    <a:p>
                      <a:r>
                        <a:rPr lang="en-GB" sz="3000" b="1" u="none" baseline="0" dirty="0">
                          <a:solidFill>
                            <a:srgbClr val="FF0000"/>
                          </a:solidFill>
                        </a:rPr>
                        <a:t>Net Assets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517552"/>
                  </a:ext>
                </a:extLst>
              </a:tr>
              <a:tr h="373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>
                          <a:solidFill>
                            <a:sysClr val="windowText" lastClr="000000"/>
                          </a:solidFill>
                        </a:rPr>
                        <a:t>Brockweir Inn @ Cost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411,497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aseline="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802283"/>
                  </a:ext>
                </a:extLst>
              </a:tr>
              <a:tr h="373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Depreciation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(2,616)</a:t>
                      </a:r>
                      <a:endParaRPr lang="en-GB" sz="2000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408,881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731618"/>
                  </a:ext>
                </a:extLst>
              </a:tr>
              <a:tr h="157896">
                <a:tc>
                  <a:txBody>
                    <a:bodyPr/>
                    <a:lstStyle/>
                    <a:p>
                      <a:endParaRPr lang="en-GB" sz="500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500" u="none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659919"/>
                  </a:ext>
                </a:extLst>
              </a:tr>
              <a:tr h="451558">
                <a:tc>
                  <a:txBody>
                    <a:bodyPr/>
                    <a:lstStyle/>
                    <a:p>
                      <a:r>
                        <a:rPr lang="en-GB" sz="2000" baseline="0" dirty="0">
                          <a:solidFill>
                            <a:sysClr val="windowText" lastClr="000000"/>
                          </a:solidFill>
                        </a:rPr>
                        <a:t>Net Current Assets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000" u="none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13,382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635188"/>
                  </a:ext>
                </a:extLst>
              </a:tr>
              <a:tr h="157896">
                <a:tc>
                  <a:txBody>
                    <a:bodyPr/>
                    <a:lstStyle/>
                    <a:p>
                      <a:endParaRPr lang="en-GB" sz="500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500" u="none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411320"/>
                  </a:ext>
                </a:extLst>
              </a:tr>
              <a:tr h="373089">
                <a:tc>
                  <a:txBody>
                    <a:bodyPr/>
                    <a:lstStyle/>
                    <a:p>
                      <a:r>
                        <a:rPr lang="en-GB" sz="2000" baseline="0" dirty="0">
                          <a:solidFill>
                            <a:sysClr val="windowText" lastClr="000000"/>
                          </a:solidFill>
                        </a:rPr>
                        <a:t>Loans from Shareholders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000" u="none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(12,500)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788316"/>
                  </a:ext>
                </a:extLst>
              </a:tr>
              <a:tr h="157896">
                <a:tc>
                  <a:txBody>
                    <a:bodyPr/>
                    <a:lstStyle/>
                    <a:p>
                      <a:endParaRPr lang="en-GB" sz="500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500" u="none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057418"/>
                  </a:ext>
                </a:extLst>
              </a:tr>
              <a:tr h="444837">
                <a:tc>
                  <a:txBody>
                    <a:bodyPr/>
                    <a:lstStyle/>
                    <a:p>
                      <a:r>
                        <a:rPr lang="en-GB" sz="2500" b="1" baseline="0" dirty="0">
                          <a:solidFill>
                            <a:srgbClr val="FF0000"/>
                          </a:solidFill>
                        </a:rPr>
                        <a:t>Net Assets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500" b="1" u="none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410,763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030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500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500" u="none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657870"/>
                  </a:ext>
                </a:extLst>
              </a:tr>
              <a:tr h="516585">
                <a:tc>
                  <a:txBody>
                    <a:bodyPr/>
                    <a:lstStyle/>
                    <a:p>
                      <a:r>
                        <a:rPr lang="en-GB" sz="3000" b="1" u="none" baseline="0" dirty="0">
                          <a:solidFill>
                            <a:srgbClr val="FF0000"/>
                          </a:solidFill>
                        </a:rPr>
                        <a:t>Capital and Reserves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u="non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597167"/>
                  </a:ext>
                </a:extLst>
              </a:tr>
              <a:tr h="404253">
                <a:tc>
                  <a:txBody>
                    <a:bodyPr/>
                    <a:lstStyle/>
                    <a:p>
                      <a:r>
                        <a:rPr lang="en-GB" sz="2000" baseline="0" dirty="0">
                          <a:solidFill>
                            <a:sysClr val="windowText" lastClr="000000"/>
                          </a:solidFill>
                        </a:rPr>
                        <a:t>Share Capital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000" u="none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388,000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419803"/>
                  </a:ext>
                </a:extLst>
              </a:tr>
              <a:tr h="454672">
                <a:tc>
                  <a:txBody>
                    <a:bodyPr/>
                    <a:lstStyle/>
                    <a:p>
                      <a:r>
                        <a:rPr lang="en-GB" sz="2000" baseline="0" dirty="0">
                          <a:solidFill>
                            <a:sysClr val="windowText" lastClr="000000"/>
                          </a:solidFill>
                        </a:rPr>
                        <a:t>Profit for the Year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000" u="none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22,763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570290"/>
                  </a:ext>
                </a:extLst>
              </a:tr>
              <a:tr h="444837">
                <a:tc>
                  <a:txBody>
                    <a:bodyPr/>
                    <a:lstStyle/>
                    <a:p>
                      <a:r>
                        <a:rPr lang="en-GB" sz="2500" b="1" baseline="0" dirty="0">
                          <a:solidFill>
                            <a:srgbClr val="FF0000"/>
                          </a:solidFill>
                        </a:rPr>
                        <a:t>Shareholders Funds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500" b="1" u="none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410,763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00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12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8F874-DAB8-3875-8A52-24E6558AF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2024 Share Issue: £388,000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EB4574E-2F1D-5B7C-60AF-726BC1AB6EE4}"/>
              </a:ext>
            </a:extLst>
          </p:cNvPr>
          <p:cNvGraphicFramePr/>
          <p:nvPr/>
        </p:nvGraphicFramePr>
        <p:xfrm>
          <a:off x="989433" y="1365656"/>
          <a:ext cx="4666544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64ED302-471A-B397-43A7-569520FB6768}"/>
              </a:ext>
            </a:extLst>
          </p:cNvPr>
          <p:cNvGraphicFramePr/>
          <p:nvPr/>
        </p:nvGraphicFramePr>
        <p:xfrm>
          <a:off x="6400927" y="1264056"/>
          <a:ext cx="4666544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4586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310B9-5453-966D-D59F-5182FFC1C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/>
              <a:t>Brockweir Inn Accounts to 31 Mar 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5F99EF-1076-6D27-FC93-871461B429DE}"/>
              </a:ext>
            </a:extLst>
          </p:cNvPr>
          <p:cNvSpPr txBox="1"/>
          <p:nvPr/>
        </p:nvSpPr>
        <p:spPr>
          <a:xfrm>
            <a:off x="2470727" y="2854037"/>
            <a:ext cx="7250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D6826"/>
                </a:solidFill>
                <a:latin typeface="+mj-lt"/>
                <a:ea typeface="+mj-ea"/>
                <a:cs typeface="+mj-cs"/>
              </a:rPr>
              <a:t>Questions</a:t>
            </a:r>
            <a:r>
              <a:rPr lang="en-GB" sz="4400" b="1" dirty="0">
                <a:solidFill>
                  <a:srgbClr val="FD6826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676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56FBC-A9FC-6F05-B913-CEE161F3F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Brockweir Inn Accounts to 31 Mar 25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BDB196-15CE-AC1B-C07A-AD9F7AA8C0ED}"/>
              </a:ext>
            </a:extLst>
          </p:cNvPr>
          <p:cNvSpPr txBox="1"/>
          <p:nvPr/>
        </p:nvSpPr>
        <p:spPr>
          <a:xfrm>
            <a:off x="2708257" y="2715491"/>
            <a:ext cx="615046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b="1" dirty="0">
                <a:latin typeface="+mj-lt"/>
                <a:ea typeface="+mj-ea"/>
                <a:cs typeface="+mj-cs"/>
              </a:rPr>
              <a:t>Audit Requirement</a:t>
            </a:r>
          </a:p>
          <a:p>
            <a:pPr algn="ctr"/>
            <a:endParaRPr lang="en-GB" sz="5400" b="1" dirty="0">
              <a:latin typeface="+mj-lt"/>
              <a:ea typeface="+mj-ea"/>
              <a:cs typeface="+mj-cs"/>
            </a:endParaRPr>
          </a:p>
          <a:p>
            <a:pPr algn="ctr"/>
            <a:r>
              <a:rPr lang="en-GB" sz="5400" b="1" dirty="0">
                <a:latin typeface="+mj-lt"/>
                <a:ea typeface="+mj-ea"/>
                <a:cs typeface="+mj-cs"/>
              </a:rPr>
              <a:t>Resolutions Required</a:t>
            </a:r>
          </a:p>
        </p:txBody>
      </p:sp>
    </p:spTree>
    <p:extLst>
      <p:ext uri="{BB962C8B-B14F-4D97-AF65-F5344CB8AC3E}">
        <p14:creationId xmlns:p14="http://schemas.microsoft.com/office/powerpoint/2010/main" val="557198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5497C-1320-DE1D-B807-92E88DE98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18EC38F-0363-1528-E0AC-D5845229A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515" y="550135"/>
            <a:ext cx="2015851" cy="70488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7D783B6-3E02-EB4E-E6A6-DA5588537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90" y="550135"/>
            <a:ext cx="10798176" cy="1051914"/>
          </a:xfrm>
        </p:spPr>
        <p:txBody>
          <a:bodyPr rtlCol="0" anchor="ctr">
            <a:normAutofit/>
          </a:bodyPr>
          <a:lstStyle/>
          <a:p>
            <a:pPr algn="ctr"/>
            <a:r>
              <a:rPr lang="en-GB" dirty="0">
                <a:solidFill>
                  <a:srgbClr val="103840"/>
                </a:solidFill>
                <a:latin typeface="Aptos Black" panose="020B0004020202020204" pitchFamily="34" charset="0"/>
              </a:rPr>
              <a:t>Resolution- Membership Vote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58E5BDE-D0AB-41A2-22C0-6A3B9E427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03F77D-1BEF-481A-B8C1-15974ED46EB7}" type="slidenum">
              <a:rPr lang="en-GB" smtClean="0"/>
              <a:pPr rtl="0"/>
              <a:t>19</a:t>
            </a:fld>
            <a:endParaRPr lang="en-GB" dirty="0"/>
          </a:p>
        </p:txBody>
      </p:sp>
      <p:sp>
        <p:nvSpPr>
          <p:cNvPr id="4" name="Content Placeholder 14">
            <a:extLst>
              <a:ext uri="{FF2B5EF4-FFF2-40B4-BE49-F238E27FC236}">
                <a16:creationId xmlns:a16="http://schemas.microsoft.com/office/drawing/2014/main" id="{1EC6C516-E6F2-173C-2887-5933AEE3C165}"/>
              </a:ext>
            </a:extLst>
          </p:cNvPr>
          <p:cNvSpPr txBox="1">
            <a:spLocks/>
          </p:cNvSpPr>
          <p:nvPr/>
        </p:nvSpPr>
        <p:spPr>
          <a:xfrm>
            <a:off x="793191" y="1602050"/>
            <a:ext cx="10798175" cy="3910606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b="1" dirty="0">
                <a:solidFill>
                  <a:srgbClr val="FD6826"/>
                </a:solidFill>
              </a:rPr>
              <a:t>The Membership resolve that Brockweir Inn Community Benefit Society Limited disapplies the requirement to appoint a qualified auditor for the accounting period ending on 31 March 2025</a:t>
            </a:r>
            <a:r>
              <a:rPr lang="en-GB" sz="4400" b="1" dirty="0">
                <a:solidFill>
                  <a:srgbClr val="FD6826"/>
                </a:solidFill>
              </a:rPr>
              <a:t> </a:t>
            </a:r>
          </a:p>
          <a:p>
            <a:pPr marL="0" indent="0" algn="ctr">
              <a:buNone/>
            </a:pPr>
            <a:endParaRPr lang="en-GB" sz="4400" b="1" dirty="0">
              <a:solidFill>
                <a:srgbClr val="FD6826"/>
              </a:solidFill>
            </a:endParaRPr>
          </a:p>
          <a:p>
            <a:pPr marL="0" indent="0" algn="ctr">
              <a:buNone/>
            </a:pPr>
            <a:r>
              <a:rPr lang="en-GB" sz="2800" b="1" dirty="0">
                <a:solidFill>
                  <a:srgbClr val="2F5C62"/>
                </a:solidFill>
              </a:rPr>
              <a:t>Those NOT in Favour: </a:t>
            </a:r>
            <a:r>
              <a:rPr lang="en-GB" sz="2800" b="1" i="1" dirty="0">
                <a:solidFill>
                  <a:srgbClr val="2F5C62"/>
                </a:solidFill>
              </a:rPr>
              <a:t>Raise your Hands</a:t>
            </a:r>
          </a:p>
          <a:p>
            <a:pPr marL="0" indent="0" algn="ctr">
              <a:buNone/>
            </a:pPr>
            <a:r>
              <a:rPr lang="en-GB" sz="2800" b="1" dirty="0">
                <a:solidFill>
                  <a:srgbClr val="2F5C62"/>
                </a:solidFill>
              </a:rPr>
              <a:t>Those in Favour: </a:t>
            </a:r>
            <a:r>
              <a:rPr lang="en-GB" sz="2800" b="1" i="1" dirty="0">
                <a:solidFill>
                  <a:srgbClr val="2F5C62"/>
                </a:solidFill>
              </a:rPr>
              <a:t>Raise your Hands</a:t>
            </a:r>
          </a:p>
          <a:p>
            <a:pPr marL="0" indent="0" algn="ctr">
              <a:buNone/>
            </a:pPr>
            <a:r>
              <a:rPr lang="en-GB" sz="2800" b="1" i="1" dirty="0">
                <a:solidFill>
                  <a:srgbClr val="2F5C62"/>
                </a:solidFill>
              </a:rPr>
              <a:t>Abstentions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1739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olorful flags&#10;&#10;Description automatically generated">
            <a:extLst>
              <a:ext uri="{FF2B5EF4-FFF2-40B4-BE49-F238E27FC236}">
                <a16:creationId xmlns:a16="http://schemas.microsoft.com/office/drawing/2014/main" id="{2D3122AB-1EF6-49D1-E232-48DD4EE7A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55613"/>
            <a:ext cx="12192000" cy="699452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2C7F04A-6CF6-4CF1-BAEE-2B210EFC6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93" y="2664528"/>
            <a:ext cx="10691813" cy="810192"/>
          </a:xfrm>
        </p:spPr>
        <p:txBody>
          <a:bodyPr rtlCol="0">
            <a:noAutofit/>
          </a:bodyPr>
          <a:lstStyle/>
          <a:p>
            <a:pPr algn="ctr"/>
            <a:r>
              <a:rPr lang="en-GB" sz="7200" dirty="0">
                <a:solidFill>
                  <a:srgbClr val="103840"/>
                </a:solidFill>
                <a:latin typeface="Aptos Black" panose="020B0004020202020204" pitchFamily="34" charset="0"/>
              </a:rPr>
              <a:t>WELCOME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B3454-C461-4318-8C59-919AC8FD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53D7EE4-1EDB-42FD-B6B7-A82C9F31F0F4}" type="slidenum">
              <a:rPr lang="en-GB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GB"/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CEE752EA-FF68-69EF-EFDF-6EC3B5B4D768}"/>
              </a:ext>
            </a:extLst>
          </p:cNvPr>
          <p:cNvSpPr txBox="1">
            <a:spLocks/>
          </p:cNvSpPr>
          <p:nvPr/>
        </p:nvSpPr>
        <p:spPr>
          <a:xfrm>
            <a:off x="1588788" y="3785806"/>
            <a:ext cx="9666401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GB" sz="4000" dirty="0">
                <a:latin typeface="Aptos" panose="020B0004020202020204" pitchFamily="34" charset="0"/>
              </a:rPr>
              <a:t>to all </a:t>
            </a:r>
            <a:r>
              <a:rPr lang="en-GB" sz="4000" b="1" u="sng" dirty="0">
                <a:solidFill>
                  <a:srgbClr val="FD6826"/>
                </a:solidFill>
                <a:latin typeface="Aptos" panose="020B0004020202020204" pitchFamily="34" charset="0"/>
              </a:rPr>
              <a:t>Members</a:t>
            </a:r>
            <a:r>
              <a:rPr lang="en-GB" sz="4000" b="1" u="sng" kern="1200" dirty="0">
                <a:solidFill>
                  <a:srgbClr val="FD6826"/>
                </a:solidFill>
                <a:latin typeface="Aptos" panose="020B0004020202020204" pitchFamily="34" charset="0"/>
              </a:rPr>
              <a:t> </a:t>
            </a:r>
            <a:r>
              <a:rPr lang="en-GB" sz="4000" kern="1200" dirty="0">
                <a:latin typeface="Aptos" panose="020B0004020202020204" pitchFamily="34" charset="0"/>
              </a:rPr>
              <a:t>of the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GB" sz="4000" kern="1200" dirty="0">
                <a:latin typeface="Aptos" panose="020B0004020202020204" pitchFamily="34" charset="0"/>
              </a:rPr>
              <a:t>Brockweir Inn Community Benefit Society!</a:t>
            </a:r>
            <a:endParaRPr lang="en-GB" sz="2400" kern="12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25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A1629-3C9C-F741-0776-B7B7E142A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B25F28-EC02-1688-50EF-11CAF067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515" y="550135"/>
            <a:ext cx="2015851" cy="70488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A0740AD-1F33-7B66-01E9-DD4C86744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90" y="550135"/>
            <a:ext cx="10798176" cy="1051914"/>
          </a:xfrm>
        </p:spPr>
        <p:txBody>
          <a:bodyPr rtlCol="0" anchor="ctr">
            <a:normAutofit/>
          </a:bodyPr>
          <a:lstStyle/>
          <a:p>
            <a:pPr algn="ctr"/>
            <a:r>
              <a:rPr lang="en-GB" dirty="0">
                <a:solidFill>
                  <a:srgbClr val="103840"/>
                </a:solidFill>
                <a:latin typeface="Aptos Black" panose="020B0004020202020204" pitchFamily="34" charset="0"/>
              </a:rPr>
              <a:t>Resolution- Membership Vote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4FAD472-ED05-7A7A-CDC2-10EF01C6F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03F77D-1BEF-481A-B8C1-15974ED46EB7}" type="slidenum">
              <a:rPr lang="en-GB" smtClean="0"/>
              <a:pPr rtl="0"/>
              <a:t>20</a:t>
            </a:fld>
            <a:endParaRPr lang="en-GB" dirty="0"/>
          </a:p>
        </p:txBody>
      </p:sp>
      <p:sp>
        <p:nvSpPr>
          <p:cNvPr id="4" name="Content Placeholder 14">
            <a:extLst>
              <a:ext uri="{FF2B5EF4-FFF2-40B4-BE49-F238E27FC236}">
                <a16:creationId xmlns:a16="http://schemas.microsoft.com/office/drawing/2014/main" id="{69BEAA59-577A-D6DA-2997-99F5A9BE5FD3}"/>
              </a:ext>
            </a:extLst>
          </p:cNvPr>
          <p:cNvSpPr txBox="1">
            <a:spLocks/>
          </p:cNvSpPr>
          <p:nvPr/>
        </p:nvSpPr>
        <p:spPr>
          <a:xfrm>
            <a:off x="793191" y="1751688"/>
            <a:ext cx="10798175" cy="3760967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>
                <a:solidFill>
                  <a:srgbClr val="FD6826"/>
                </a:solidFill>
              </a:rPr>
              <a:t>The Membership accepts approval of the accounts</a:t>
            </a:r>
          </a:p>
          <a:p>
            <a:pPr marL="0" indent="0" algn="ctr">
              <a:buNone/>
            </a:pPr>
            <a:r>
              <a:rPr lang="en-GB" sz="3600" b="1" dirty="0">
                <a:solidFill>
                  <a:srgbClr val="2F5C62"/>
                </a:solidFill>
              </a:rPr>
              <a:t>Those NOT in Favour: </a:t>
            </a:r>
            <a:r>
              <a:rPr lang="en-GB" sz="3600" b="1" i="1" dirty="0">
                <a:solidFill>
                  <a:srgbClr val="2F5C62"/>
                </a:solidFill>
              </a:rPr>
              <a:t>Raise your Hands</a:t>
            </a:r>
          </a:p>
          <a:p>
            <a:pPr marL="0" indent="0" algn="ctr">
              <a:buNone/>
            </a:pPr>
            <a:r>
              <a:rPr lang="en-GB" sz="3600" b="1" dirty="0">
                <a:solidFill>
                  <a:srgbClr val="2F5C62"/>
                </a:solidFill>
              </a:rPr>
              <a:t>Those in Favour: </a:t>
            </a:r>
            <a:r>
              <a:rPr lang="en-GB" sz="3600" b="1" i="1" dirty="0">
                <a:solidFill>
                  <a:srgbClr val="2F5C62"/>
                </a:solidFill>
              </a:rPr>
              <a:t>Raise your Hands</a:t>
            </a:r>
          </a:p>
          <a:p>
            <a:pPr marL="0" indent="0" algn="ctr">
              <a:buNone/>
            </a:pPr>
            <a:r>
              <a:rPr lang="en-GB" sz="3600" b="1" i="1" dirty="0">
                <a:solidFill>
                  <a:srgbClr val="2F5C62"/>
                </a:solidFill>
              </a:rPr>
              <a:t>Abstentions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93D31B-20C2-25D7-1982-D01E1A055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995" y="1416243"/>
            <a:ext cx="3427707" cy="53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9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D86EDA-E5D3-C725-A341-ABBAFE0B5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515" y="550135"/>
            <a:ext cx="2015851" cy="70488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8A9FF91-87D1-CFA8-A572-624D67CF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90" y="550135"/>
            <a:ext cx="10798176" cy="1051914"/>
          </a:xfrm>
        </p:spPr>
        <p:txBody>
          <a:bodyPr rtlCol="0" anchor="ctr">
            <a:normAutofit/>
          </a:bodyPr>
          <a:lstStyle/>
          <a:p>
            <a:pPr algn="l"/>
            <a:r>
              <a:rPr lang="en-GB" dirty="0">
                <a:solidFill>
                  <a:srgbClr val="103840"/>
                </a:solidFill>
                <a:latin typeface="Aptos Black" panose="020B0004020202020204" pitchFamily="34" charset="0"/>
              </a:rPr>
              <a:t>The 2</a:t>
            </a:r>
            <a:r>
              <a:rPr lang="en-GB" baseline="30000" dirty="0">
                <a:solidFill>
                  <a:srgbClr val="103840"/>
                </a:solidFill>
                <a:latin typeface="Aptos Black" panose="020B0004020202020204" pitchFamily="34" charset="0"/>
              </a:rPr>
              <a:t>nd</a:t>
            </a:r>
            <a:r>
              <a:rPr lang="en-GB" dirty="0">
                <a:solidFill>
                  <a:srgbClr val="103840"/>
                </a:solidFill>
                <a:latin typeface="Aptos Black" panose="020B0004020202020204" pitchFamily="34" charset="0"/>
              </a:rPr>
              <a:t> Share Offer- Results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BB275C9-F7C1-4307-93A0-9B5BB9B0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03F77D-1BEF-481A-B8C1-15974ED46EB7}" type="slidenum">
              <a:rPr lang="en-GB" smtClean="0"/>
              <a:pPr rtl="0"/>
              <a:t>21</a:t>
            </a:fld>
            <a:endParaRPr lang="en-GB" dirty="0"/>
          </a:p>
        </p:txBody>
      </p:sp>
      <p:sp>
        <p:nvSpPr>
          <p:cNvPr id="4" name="Content Placeholder 14">
            <a:extLst>
              <a:ext uri="{FF2B5EF4-FFF2-40B4-BE49-F238E27FC236}">
                <a16:creationId xmlns:a16="http://schemas.microsoft.com/office/drawing/2014/main" id="{B29D22EA-113C-1A93-35B9-D759B5DAC312}"/>
              </a:ext>
            </a:extLst>
          </p:cNvPr>
          <p:cNvSpPr txBox="1">
            <a:spLocks/>
          </p:cNvSpPr>
          <p:nvPr/>
        </p:nvSpPr>
        <p:spPr>
          <a:xfrm>
            <a:off x="1027028" y="1956021"/>
            <a:ext cx="10190859" cy="3760967"/>
          </a:xfrm>
          <a:prstGeom prst="rect">
            <a:avLst/>
          </a:prstGeom>
        </p:spPr>
        <p:txBody>
          <a:bodyPr lIns="91440" tIns="45720" rIns="91440" bIns="45720" rtlCol="0" anchor="t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Minimum Target		£25,000</a:t>
            </a:r>
          </a:p>
          <a:p>
            <a:r>
              <a:rPr lang="en-GB" sz="3200" dirty="0"/>
              <a:t>Amount Raised			</a:t>
            </a:r>
            <a:r>
              <a:rPr lang="en-GB" sz="3200" dirty="0">
                <a:solidFill>
                  <a:srgbClr val="103840"/>
                </a:solidFill>
              </a:rPr>
              <a:t>£41,550</a:t>
            </a:r>
          </a:p>
          <a:p>
            <a:r>
              <a:rPr lang="en-GB" sz="3200" dirty="0"/>
              <a:t>No. of Shareholders		83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03B378-C5BF-67D5-173B-2D24CFEA2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995" y="1416243"/>
            <a:ext cx="3427707" cy="53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6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6393-DF8D-9BC8-6E47-ADABEE174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44161-0808-D269-A869-CDB71CC99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2025 Share Issue: £41,550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EC524F6-C579-5FDB-3C8A-8D3FA5874FBA}"/>
              </a:ext>
            </a:extLst>
          </p:cNvPr>
          <p:cNvGraphicFramePr/>
          <p:nvPr/>
        </p:nvGraphicFramePr>
        <p:xfrm>
          <a:off x="989433" y="1365656"/>
          <a:ext cx="4666544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B2DDF19-E5AF-26FD-B9C9-6098F01EC9A7}"/>
              </a:ext>
            </a:extLst>
          </p:cNvPr>
          <p:cNvGraphicFramePr/>
          <p:nvPr/>
        </p:nvGraphicFramePr>
        <p:xfrm>
          <a:off x="6400927" y="1264056"/>
          <a:ext cx="4666544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7676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2BA2E-298C-DA3C-7972-D5A1DE5CA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F0C8DF-7D47-ED60-C418-9596CF770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515" y="550135"/>
            <a:ext cx="2015851" cy="704886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030DF7CF-B8BA-51E3-06AC-1290D28ED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93" y="1496312"/>
            <a:ext cx="10691813" cy="810192"/>
          </a:xfrm>
        </p:spPr>
        <p:txBody>
          <a:bodyPr rtlCol="0">
            <a:normAutofit fontScale="90000"/>
          </a:bodyPr>
          <a:lstStyle/>
          <a:p>
            <a:pPr algn="l"/>
            <a:r>
              <a:rPr lang="en-GB" sz="4800" dirty="0" err="1">
                <a:solidFill>
                  <a:srgbClr val="2F5C62"/>
                </a:solidFill>
                <a:latin typeface="Aptos Black" panose="020B0004020202020204" pitchFamily="34" charset="0"/>
              </a:rPr>
              <a:t>AoB</a:t>
            </a:r>
            <a:br>
              <a:rPr lang="en-GB" sz="4800" dirty="0">
                <a:solidFill>
                  <a:srgbClr val="2F5C62"/>
                </a:solidFill>
                <a:latin typeface="Aptos Black" panose="020B0004020202020204" pitchFamily="34" charset="0"/>
              </a:rPr>
            </a:br>
            <a:br>
              <a:rPr lang="en-GB" sz="4800" dirty="0">
                <a:solidFill>
                  <a:srgbClr val="2F5C62"/>
                </a:solidFill>
                <a:latin typeface="Aptos Black" panose="020B0004020202020204" pitchFamily="34" charset="0"/>
              </a:rPr>
            </a:br>
            <a:br>
              <a:rPr lang="en-GB" sz="4800" dirty="0">
                <a:solidFill>
                  <a:srgbClr val="2F5C62"/>
                </a:solidFill>
                <a:latin typeface="Aptos Black" panose="020B0004020202020204" pitchFamily="34" charset="0"/>
              </a:rPr>
            </a:br>
            <a:r>
              <a:rPr lang="en-GB" sz="4800" dirty="0">
                <a:solidFill>
                  <a:srgbClr val="2F5C62"/>
                </a:solidFill>
                <a:latin typeface="Aptos Black" panose="020B0004020202020204" pitchFamily="34" charset="0"/>
              </a:rPr>
              <a:t>Questions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08F2493-150F-82BA-65A3-AE7ECA70D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03F77D-1BEF-481A-B8C1-15974ED46EB7}" type="slidenum">
              <a:rPr lang="en-GB" smtClean="0"/>
              <a:pPr rtl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793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C61C7-815E-079A-5685-FE26F332F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6FD3EC-E501-C454-E17C-3C9B02C19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515" y="550135"/>
            <a:ext cx="2015851" cy="704886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D9DC1EF1-FC64-1AC0-8230-F2AAD4E3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764" y="2618808"/>
            <a:ext cx="10691813" cy="810192"/>
          </a:xfrm>
        </p:spPr>
        <p:txBody>
          <a:bodyPr rtlCol="0">
            <a:normAutofit/>
          </a:bodyPr>
          <a:lstStyle/>
          <a:p>
            <a:pPr algn="l"/>
            <a:r>
              <a:rPr lang="en-GB" sz="4800" dirty="0">
                <a:solidFill>
                  <a:srgbClr val="FD6826"/>
                </a:solidFill>
                <a:latin typeface="Aptos Black" panose="020B0004020202020204" pitchFamily="34" charset="0"/>
              </a:rPr>
              <a:t>2. Members’ Update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D8E0123-2C3A-F85E-F02C-8C88C13D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03F77D-1BEF-481A-B8C1-15974ED46EB7}" type="slidenum">
              <a:rPr lang="en-GB" smtClean="0"/>
              <a:pPr rtl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061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129C2-13A7-D1F5-0849-B1AE286E2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BAF536-1037-E43D-776B-98A9274F8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515" y="550135"/>
            <a:ext cx="2015851" cy="704886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BCF21548-BF2B-0537-B5F6-F29508D72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759862"/>
            <a:ext cx="10691813" cy="810192"/>
          </a:xfrm>
        </p:spPr>
        <p:txBody>
          <a:bodyPr rtlCol="0">
            <a:normAutofit fontScale="90000"/>
          </a:bodyPr>
          <a:lstStyle/>
          <a:p>
            <a:pPr algn="l"/>
            <a:r>
              <a:rPr lang="en-GB" dirty="0">
                <a:solidFill>
                  <a:srgbClr val="103840"/>
                </a:solidFill>
                <a:latin typeface="Aptos Black" panose="020B0004020202020204" pitchFamily="34" charset="0"/>
              </a:rPr>
              <a:t>Building Update- </a:t>
            </a:r>
            <a:r>
              <a:rPr lang="en-GB" dirty="0">
                <a:solidFill>
                  <a:srgbClr val="FF0000"/>
                </a:solidFill>
                <a:latin typeface="Aptos Black" panose="020B0004020202020204" pitchFamily="34" charset="0"/>
              </a:rPr>
              <a:t>TOM STARR to complete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6FBCBC6-5FAB-3148-057C-6FD8327C7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03F77D-1BEF-481A-B8C1-15974ED46EB7}" type="slidenum">
              <a:rPr lang="en-GB" smtClean="0"/>
              <a:pPr rtl="0"/>
              <a:t>25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E6B979-6017-8852-1538-4328BC347B66}"/>
              </a:ext>
            </a:extLst>
          </p:cNvPr>
          <p:cNvSpPr txBox="1"/>
          <p:nvPr/>
        </p:nvSpPr>
        <p:spPr>
          <a:xfrm>
            <a:off x="700087" y="1885086"/>
            <a:ext cx="11410137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ptos" panose="020B0004020202020204" pitchFamily="34" charset="0"/>
              </a:rPr>
              <a:t>xxxxxx</a:t>
            </a:r>
            <a:endParaRPr lang="en-GB" sz="24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991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88103-9FC7-39EC-79C5-CA2BD2A8F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3C11E5F-8ACF-60C7-31B8-BA13F1CCD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515" y="550135"/>
            <a:ext cx="2015851" cy="704886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F2B6B486-C112-1FBA-9BAF-A1D8A82EF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759862"/>
            <a:ext cx="10691813" cy="810192"/>
          </a:xfrm>
        </p:spPr>
        <p:txBody>
          <a:bodyPr rtlCol="0">
            <a:normAutofit/>
          </a:bodyPr>
          <a:lstStyle/>
          <a:p>
            <a:pPr algn="l"/>
            <a:r>
              <a:rPr lang="en-GB" dirty="0">
                <a:solidFill>
                  <a:srgbClr val="103840"/>
                </a:solidFill>
                <a:latin typeface="Aptos Black" panose="020B0004020202020204" pitchFamily="34" charset="0"/>
              </a:rPr>
              <a:t>Key Timings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F9F07E0-59CA-3EA7-E8C7-8FDF084C8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03F77D-1BEF-481A-B8C1-15974ED46EB7}" type="slidenum">
              <a:rPr lang="en-GB" smtClean="0"/>
              <a:pPr rtl="0"/>
              <a:t>26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9547CD-2751-9D3B-7196-261465A5CD08}"/>
              </a:ext>
            </a:extLst>
          </p:cNvPr>
          <p:cNvSpPr txBox="1"/>
          <p:nvPr/>
        </p:nvSpPr>
        <p:spPr>
          <a:xfrm>
            <a:off x="700087" y="1885086"/>
            <a:ext cx="11410137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Aptos" panose="020B0004020202020204" pitchFamily="34" charset="0"/>
              </a:rPr>
              <a:t>Approval of Listed Building Planning		-	</a:t>
            </a:r>
            <a:r>
              <a:rPr lang="en-GB" sz="2400" b="1" dirty="0">
                <a:solidFill>
                  <a:srgbClr val="FD6826"/>
                </a:solidFill>
                <a:latin typeface="Aptos" panose="020B0004020202020204" pitchFamily="34" charset="0"/>
              </a:rPr>
              <a:t>	12 December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Aptos" panose="020B0004020202020204" pitchFamily="34" charset="0"/>
              </a:rPr>
              <a:t>Building work starts							-		</a:t>
            </a:r>
            <a:r>
              <a:rPr lang="en-GB" sz="2400" b="1" dirty="0">
                <a:solidFill>
                  <a:srgbClr val="FD6826"/>
                </a:solidFill>
                <a:latin typeface="Aptos" panose="020B0004020202020204" pitchFamily="34" charset="0"/>
              </a:rPr>
              <a:t>January 2026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FD6826"/>
              </a:solidFill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103840"/>
                </a:solidFill>
                <a:latin typeface="Aptos" panose="020B0004020202020204" pitchFamily="34" charset="0"/>
              </a:rPr>
              <a:t>Pub Opens	</a:t>
            </a:r>
            <a:r>
              <a:rPr lang="en-GB" sz="2400" b="1" dirty="0">
                <a:solidFill>
                  <a:srgbClr val="FD6826"/>
                </a:solidFill>
                <a:latin typeface="Aptos" panose="020B0004020202020204" pitchFamily="34" charset="0"/>
              </a:rPr>
              <a:t>							</a:t>
            </a:r>
            <a:r>
              <a:rPr lang="en-GB" sz="2400" b="1" dirty="0">
                <a:solidFill>
                  <a:srgbClr val="103840"/>
                </a:solidFill>
                <a:latin typeface="Aptos" panose="020B0004020202020204" pitchFamily="34" charset="0"/>
              </a:rPr>
              <a:t>	- </a:t>
            </a:r>
            <a:r>
              <a:rPr lang="en-GB" sz="2400" b="1" dirty="0">
                <a:solidFill>
                  <a:srgbClr val="FD6826"/>
                </a:solidFill>
                <a:latin typeface="Aptos" panose="020B0004020202020204" pitchFamily="34" charset="0"/>
              </a:rPr>
              <a:t>		Early Summer 2026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863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45500-39CE-9894-BBC4-21058CCF4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35B951-8B1E-7228-C387-652AFAC06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515" y="550135"/>
            <a:ext cx="2015851" cy="704886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BBEA1FC3-9B1D-4F9A-01EE-213139D89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759862"/>
            <a:ext cx="10691813" cy="810192"/>
          </a:xfrm>
        </p:spPr>
        <p:txBody>
          <a:bodyPr rtlCol="0">
            <a:normAutofit/>
          </a:bodyPr>
          <a:lstStyle/>
          <a:p>
            <a:pPr algn="l"/>
            <a:r>
              <a:rPr lang="en-GB" dirty="0">
                <a:solidFill>
                  <a:srgbClr val="103840"/>
                </a:solidFill>
                <a:latin typeface="Aptos Black" panose="020B0004020202020204" pitchFamily="34" charset="0"/>
              </a:rPr>
              <a:t>Grant Applications- Update</a:t>
            </a:r>
            <a:endParaRPr lang="en-GB" dirty="0">
              <a:solidFill>
                <a:srgbClr val="FF0000"/>
              </a:solidFill>
              <a:latin typeface="Aptos Black" panose="020B0004020202020204" pitchFamily="34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062B2EA-0148-3A72-8C43-16F8C2C67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03F77D-1BEF-481A-B8C1-15974ED46EB7}" type="slidenum">
              <a:rPr lang="en-GB" smtClean="0"/>
              <a:pPr rtl="0"/>
              <a:t>27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94C8C7-943C-D4F3-0207-278F8657421E}"/>
              </a:ext>
            </a:extLst>
          </p:cNvPr>
          <p:cNvSpPr txBox="1"/>
          <p:nvPr/>
        </p:nvSpPr>
        <p:spPr>
          <a:xfrm>
            <a:off x="340924" y="2014597"/>
            <a:ext cx="11410137" cy="526297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GB" sz="24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103840"/>
                </a:solidFill>
                <a:latin typeface="Aptos" panose="020B0004020202020204" pitchFamily="34" charset="0"/>
              </a:rPr>
              <a:t>Common Ground Award (up to £10,000) – November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FD6826"/>
              </a:solidFill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D6826"/>
                </a:solidFill>
                <a:latin typeface="Aptos" panose="020B0004020202020204" pitchFamily="34" charset="0"/>
              </a:rPr>
              <a:t>Grassroots Neighbourhood Fund (up to £5,000)  - November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FD6826"/>
              </a:solidFill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103840"/>
                </a:solidFill>
                <a:latin typeface="Aptos" panose="020B0004020202020204" pitchFamily="34" charset="0"/>
              </a:rPr>
              <a:t>Awards for All (up to £20,000) – December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103840"/>
              </a:solidFill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D6826"/>
                </a:solidFill>
                <a:latin typeface="Aptos" panose="020B0004020202020204" pitchFamily="34" charset="0"/>
              </a:rPr>
              <a:t>Severn Trent Community Fund (up to £50,000)  - February 2026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103840"/>
              </a:solidFill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103840"/>
              </a:solidFill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103840"/>
              </a:solidFill>
              <a:latin typeface="Aptos" panose="020B0004020202020204" pitchFamily="34" charset="0"/>
            </a:endParaRPr>
          </a:p>
          <a:p>
            <a:endParaRPr lang="en-GB" sz="2400" b="1" dirty="0">
              <a:solidFill>
                <a:srgbClr val="FD6826"/>
              </a:solidFill>
              <a:latin typeface="Aptos" panose="020B0004020202020204" pitchFamily="34" charset="0"/>
            </a:endParaRPr>
          </a:p>
          <a:p>
            <a:endParaRPr lang="en-GB" sz="2400" b="1" dirty="0">
              <a:solidFill>
                <a:srgbClr val="103840"/>
              </a:solidFill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457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65A42-39BE-39F9-8775-78A86078F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8543D94-1E86-D63C-A9AD-0261BA7F0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515" y="550135"/>
            <a:ext cx="2015851" cy="704886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8701867-749E-A493-75B9-7838855F3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03F77D-1BEF-481A-B8C1-15974ED46EB7}" type="slidenum">
              <a:rPr lang="en-GB" smtClean="0"/>
              <a:pPr rtl="0"/>
              <a:t>28</a:t>
            </a:fld>
            <a:endParaRPr lang="en-GB" dirty="0"/>
          </a:p>
        </p:txBody>
      </p:sp>
      <p:pic>
        <p:nvPicPr>
          <p:cNvPr id="4" name="Picture 3" descr="A poster for a history exhibition&#10;&#10;AI-generated content may be incorrect.">
            <a:extLst>
              <a:ext uri="{FF2B5EF4-FFF2-40B4-BE49-F238E27FC236}">
                <a16:creationId xmlns:a16="http://schemas.microsoft.com/office/drawing/2014/main" id="{41134846-5171-266D-88DC-0C4D01188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10" name="Picture 9" descr="Several people working on a puzzle&#10;&#10;AI-generated content may be incorrect.">
            <a:extLst>
              <a:ext uri="{FF2B5EF4-FFF2-40B4-BE49-F238E27FC236}">
                <a16:creationId xmlns:a16="http://schemas.microsoft.com/office/drawing/2014/main" id="{0CFA13F5-8F8E-A45F-8247-DF8127A10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4512" y="136525"/>
            <a:ext cx="4572000" cy="3429000"/>
          </a:xfrm>
          <a:prstGeom prst="rect">
            <a:avLst/>
          </a:prstGeom>
        </p:spPr>
      </p:pic>
      <p:pic>
        <p:nvPicPr>
          <p:cNvPr id="13" name="Picture 12" descr="A group of people looking at a poster&#10;&#10;AI-generated content may be incorrect.">
            <a:extLst>
              <a:ext uri="{FF2B5EF4-FFF2-40B4-BE49-F238E27FC236}">
                <a16:creationId xmlns:a16="http://schemas.microsoft.com/office/drawing/2014/main" id="{6FA82B4E-563D-962A-80E0-DB567D0D429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016" t="29510" r="2095" b="27353"/>
          <a:stretch>
            <a:fillRect/>
          </a:stretch>
        </p:blipFill>
        <p:spPr>
          <a:xfrm>
            <a:off x="7144512" y="3649726"/>
            <a:ext cx="4572000" cy="295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93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13BD1-FFAB-5559-15A4-172AD025B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srgbClr val="103840"/>
                </a:solidFill>
                <a:latin typeface="Aptos Black" panose="020B0004020202020204" pitchFamily="34" charset="0"/>
              </a:rPr>
              <a:t>Skills needed – People wanted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3F38C-78C1-EAA6-0398-CCBC7D94E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/>
              <a:t>Now we are in this next phase of the project we need certain roles filled to help </a:t>
            </a:r>
            <a:r>
              <a:rPr lang="en-GB" sz="3200" dirty="0" err="1"/>
              <a:t>BICBS</a:t>
            </a:r>
            <a:r>
              <a:rPr lang="en-GB" sz="3200" dirty="0"/>
              <a:t> run effectively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We need someone with skills and experience in </a:t>
            </a:r>
            <a:r>
              <a:rPr lang="en-GB" sz="3200" b="1" dirty="0"/>
              <a:t>media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We need several people to run the </a:t>
            </a:r>
            <a:r>
              <a:rPr lang="en-GB" sz="3200" b="1" dirty="0"/>
              <a:t>Fundraising Overview Team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If you have any valuable skills we have missed – get in touch!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6457F-055E-07AB-9BF0-9D12A1CF2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n-GB" noProof="0" smtClean="0"/>
              <a:pPr rtl="0"/>
              <a:t>29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61573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C7F04A-6CF6-4CF1-BAEE-2B210EFC6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n-GB" dirty="0">
                <a:solidFill>
                  <a:srgbClr val="103840"/>
                </a:solidFill>
                <a:latin typeface="Aptos Black" panose="020B0004020202020204" pitchFamily="34" charset="0"/>
              </a:rPr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B3454-C461-4318-8C59-919AC8FD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53D7EE4-1EDB-42FD-B6B7-A82C9F31F0F4}" type="slidenum">
              <a:rPr lang="en-GB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GB"/>
          </a:p>
        </p:txBody>
      </p:sp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40B0270B-7B6C-4782-2656-68AC23BBBE1E}"/>
              </a:ext>
            </a:extLst>
          </p:cNvPr>
          <p:cNvSpPr txBox="1">
            <a:spLocks/>
          </p:cNvSpPr>
          <p:nvPr/>
        </p:nvSpPr>
        <p:spPr>
          <a:xfrm>
            <a:off x="700087" y="1919853"/>
            <a:ext cx="9770908" cy="4619059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rtl="0">
              <a:buFont typeface="+mj-lt"/>
              <a:buAutoNum type="arabicPeriod"/>
            </a:pPr>
            <a:r>
              <a:rPr lang="en-GB" sz="2400" b="1" dirty="0">
                <a:latin typeface="Aptos" panose="020B0004020202020204" pitchFamily="34" charset="0"/>
              </a:rPr>
              <a:t>Annual General Meeting			</a:t>
            </a:r>
            <a:r>
              <a:rPr lang="en-GB" sz="2400" b="1" dirty="0">
                <a:solidFill>
                  <a:srgbClr val="FD6826"/>
                </a:solidFill>
                <a:latin typeface="Aptos" panose="020B0004020202020204" pitchFamily="34" charset="0"/>
              </a:rPr>
              <a:t>Adam Sinfield/ Andy Plummer</a:t>
            </a:r>
          </a:p>
          <a:p>
            <a:pPr marL="803275" indent="-207963">
              <a:spcBef>
                <a:spcPts val="0"/>
              </a:spcBef>
            </a:pPr>
            <a:r>
              <a:rPr lang="en-GB" sz="2400" dirty="0"/>
              <a:t>Apologies for absence</a:t>
            </a:r>
          </a:p>
          <a:p>
            <a:pPr marL="803275" indent="-207963">
              <a:spcBef>
                <a:spcPts val="0"/>
              </a:spcBef>
            </a:pPr>
            <a:r>
              <a:rPr lang="en-GB" sz="2400" dirty="0">
                <a:ea typeface="Calibri" panose="020F0502020204030204"/>
                <a:cs typeface="Calibri" panose="020F0502020204030204"/>
              </a:rPr>
              <a:t>Minutes of previous AGM – review and approval</a:t>
            </a:r>
          </a:p>
          <a:p>
            <a:pPr marL="803275" indent="-207963">
              <a:spcBef>
                <a:spcPts val="0"/>
              </a:spcBef>
            </a:pPr>
            <a:r>
              <a:rPr lang="en-GB" sz="2400" dirty="0">
                <a:ea typeface="Calibri" panose="020F0502020204030204"/>
                <a:cs typeface="Calibri" panose="020F0502020204030204"/>
              </a:rPr>
              <a:t>Chair’s annual report</a:t>
            </a:r>
          </a:p>
          <a:p>
            <a:pPr marL="803275" indent="-207963">
              <a:spcBef>
                <a:spcPts val="0"/>
              </a:spcBef>
            </a:pPr>
            <a:r>
              <a:rPr lang="en-GB" sz="2400" dirty="0">
                <a:ea typeface="Calibri" panose="020F0502020204030204"/>
                <a:cs typeface="Calibri" panose="020F0502020204030204"/>
              </a:rPr>
              <a:t>Management Committee updates</a:t>
            </a:r>
          </a:p>
          <a:p>
            <a:pPr marL="803275" indent="-207963">
              <a:spcBef>
                <a:spcPts val="0"/>
              </a:spcBef>
            </a:pPr>
            <a:r>
              <a:rPr lang="en-GB" sz="2400" dirty="0">
                <a:ea typeface="Calibri" panose="020F0502020204030204"/>
                <a:cs typeface="Calibri" panose="020F0502020204030204"/>
              </a:rPr>
              <a:t>Treasurers report</a:t>
            </a:r>
          </a:p>
          <a:p>
            <a:pPr marL="803275" indent="-207963">
              <a:spcBef>
                <a:spcPts val="0"/>
              </a:spcBef>
            </a:pPr>
            <a:r>
              <a:rPr lang="en-GB" sz="2400" dirty="0">
                <a:ea typeface="Calibri" panose="020F0502020204030204"/>
                <a:cs typeface="Calibri" panose="020F0502020204030204"/>
              </a:rPr>
              <a:t>AOB</a:t>
            </a:r>
          </a:p>
          <a:p>
            <a:pPr marL="342900" indent="-342900" rtl="0">
              <a:buFont typeface="+mj-lt"/>
              <a:buAutoNum type="arabicPeriod"/>
            </a:pPr>
            <a:r>
              <a:rPr lang="en-GB" sz="2400" b="1" dirty="0">
                <a:latin typeface="Aptos" panose="020B0004020202020204" pitchFamily="34" charset="0"/>
              </a:rPr>
              <a:t>Members’ Update				</a:t>
            </a:r>
            <a:r>
              <a:rPr lang="en-GB" sz="2400" b="1" dirty="0">
                <a:solidFill>
                  <a:srgbClr val="FD6826"/>
                </a:solidFill>
                <a:latin typeface="Aptos" panose="020B0004020202020204" pitchFamily="34" charset="0"/>
              </a:rPr>
              <a:t>Tom Starr/ Lise Brekmoe</a:t>
            </a:r>
          </a:p>
          <a:p>
            <a:pPr lvl="1"/>
            <a:r>
              <a:rPr lang="en-GB" sz="2200" dirty="0">
                <a:latin typeface="Aptos" panose="020B0004020202020204" pitchFamily="34" charset="0"/>
              </a:rPr>
              <a:t>Progress on Building </a:t>
            </a:r>
          </a:p>
          <a:p>
            <a:pPr lvl="1"/>
            <a:r>
              <a:rPr lang="en-GB" sz="2200" dirty="0">
                <a:latin typeface="Aptos" panose="020B0004020202020204" pitchFamily="34" charset="0"/>
              </a:rPr>
              <a:t>Grant Applications</a:t>
            </a:r>
          </a:p>
          <a:p>
            <a:pPr lvl="1"/>
            <a:r>
              <a:rPr lang="en-GB" sz="2200" dirty="0">
                <a:latin typeface="Aptos" panose="020B0004020202020204" pitchFamily="34" charset="0"/>
              </a:rPr>
              <a:t>Historic England</a:t>
            </a:r>
          </a:p>
          <a:p>
            <a:pPr lvl="1"/>
            <a:r>
              <a:rPr lang="en-GB" sz="2200" dirty="0" err="1">
                <a:latin typeface="Aptos" panose="020B0004020202020204" pitchFamily="34" charset="0"/>
              </a:rPr>
              <a:t>AoB</a:t>
            </a:r>
            <a:endParaRPr lang="en-GB" sz="2200" dirty="0">
              <a:latin typeface="Aptos" panose="020B0004020202020204" pitchFamily="34" charset="0"/>
            </a:endParaRPr>
          </a:p>
          <a:p>
            <a:pPr marL="0" indent="0" rtl="0">
              <a:buNone/>
            </a:pPr>
            <a:endParaRPr lang="en-GB" sz="2400" dirty="0"/>
          </a:p>
          <a:p>
            <a:pPr marL="342900" indent="-342900" rtl="0">
              <a:buFont typeface="+mj-lt"/>
              <a:buAutoNum type="arabicPeriod"/>
            </a:pPr>
            <a:endParaRPr lang="en-GB" sz="2400" dirty="0"/>
          </a:p>
        </p:txBody>
      </p:sp>
      <p:pic>
        <p:nvPicPr>
          <p:cNvPr id="8" name="Picture 7" descr="A circle with orange and blue circles&#10;&#10;Description automatically generated">
            <a:extLst>
              <a:ext uri="{FF2B5EF4-FFF2-40B4-BE49-F238E27FC236}">
                <a16:creationId xmlns:a16="http://schemas.microsoft.com/office/drawing/2014/main" id="{6C00E0CE-69F0-FEC6-9D84-47054CEC1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146" y="4178390"/>
            <a:ext cx="3539944" cy="353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33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50565-4885-93B8-A713-A36512FAC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600" dirty="0">
                <a:solidFill>
                  <a:srgbClr val="103840"/>
                </a:solidFill>
                <a:latin typeface="Aptos Black" panose="020B0004020202020204" pitchFamily="34" charset="0"/>
              </a:rPr>
              <a:t>Media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5B9A9-B544-B702-A2A6-1C3DAD653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/>
              <a:t>We need someone to engage with members, promote community activities, and strengthen our public profile through effective communication and social media presence.</a:t>
            </a:r>
          </a:p>
          <a:p>
            <a:pPr marL="0" indent="0">
              <a:buNone/>
            </a:pPr>
            <a:r>
              <a:rPr lang="en-US" sz="9600" b="1" dirty="0"/>
              <a:t>Key Responsibilities:</a:t>
            </a:r>
          </a:p>
          <a:p>
            <a:r>
              <a:rPr lang="en-US" sz="9600" dirty="0"/>
              <a:t>Manage and update the Society’s social media channels (e.g., Facebook, Instagram).</a:t>
            </a:r>
          </a:p>
          <a:p>
            <a:r>
              <a:rPr lang="en-US" sz="9600" dirty="0"/>
              <a:t>Draft and schedule posts to promote events, updates, and community initiatives.</a:t>
            </a:r>
          </a:p>
          <a:p>
            <a:r>
              <a:rPr lang="en-US" sz="9600" dirty="0"/>
              <a:t>Support internal communications with members and stakeholders, including newsletters and notices.</a:t>
            </a:r>
          </a:p>
          <a:p>
            <a:r>
              <a:rPr lang="en-US" sz="9600" dirty="0"/>
              <a:t>Maintain consistent branding and messaging aligned with the Society’s values and objectives.</a:t>
            </a:r>
          </a:p>
          <a:p>
            <a:r>
              <a:rPr lang="en-US" sz="9600" dirty="0"/>
              <a:t>Monitor engagement and provide feedback to the Committee.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26149-EA1F-AA97-B784-344D0472A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9E7D8-7764-1AF9-3F9A-22DA7B3AB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91B81-7770-A2A9-134B-2CFA4DA1B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n-GB" noProof="0" smtClean="0"/>
              <a:pPr rtl="0"/>
              <a:t>30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65177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BA4DD-F532-62E0-0F47-51CE0EA2A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103840"/>
                </a:solidFill>
                <a:latin typeface="Aptos Black" panose="020B0004020202020204" pitchFamily="34" charset="0"/>
              </a:rPr>
              <a:t>Fundraising Overview Team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9D9FB-E348-D5DB-09E6-E1BA2C2E3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100" dirty="0"/>
              <a:t>A team to oversee the pub fundraising and to work with, supporting and liaising with people who are </a:t>
            </a:r>
            <a:r>
              <a:rPr lang="en-US" sz="3100" dirty="0" err="1"/>
              <a:t>organising</a:t>
            </a:r>
            <a:r>
              <a:rPr lang="en-US" sz="3100" dirty="0"/>
              <a:t> pub fundraising events as well as working with, supporting and liaising with the pub management committee. </a:t>
            </a:r>
          </a:p>
          <a:p>
            <a:pPr marL="0" indent="0">
              <a:buNone/>
            </a:pPr>
            <a:r>
              <a:rPr lang="en-US" sz="3100" b="1" dirty="0"/>
              <a:t>This could include:</a:t>
            </a:r>
          </a:p>
          <a:p>
            <a:r>
              <a:rPr lang="en-US" sz="3100" dirty="0"/>
              <a:t>Liaising with people who are </a:t>
            </a:r>
            <a:r>
              <a:rPr lang="en-US" sz="3100" dirty="0" err="1"/>
              <a:t>organising</a:t>
            </a:r>
            <a:r>
              <a:rPr lang="en-US" sz="3100" dirty="0"/>
              <a:t> fundraising events, providing them logos, info etc.</a:t>
            </a:r>
          </a:p>
          <a:p>
            <a:r>
              <a:rPr lang="en-US" sz="3100" dirty="0"/>
              <a:t>Helping </a:t>
            </a:r>
            <a:r>
              <a:rPr lang="en-US" sz="3100" dirty="0" err="1"/>
              <a:t>organisers</a:t>
            </a:r>
            <a:r>
              <a:rPr lang="en-US" sz="3100" dirty="0"/>
              <a:t> market the event if needed</a:t>
            </a:r>
          </a:p>
          <a:p>
            <a:r>
              <a:rPr lang="en-US" sz="3100" dirty="0"/>
              <a:t>Adding events onto a calendar and advising interested </a:t>
            </a:r>
            <a:r>
              <a:rPr lang="en-US" sz="3100" dirty="0" err="1"/>
              <a:t>organisers</a:t>
            </a:r>
            <a:r>
              <a:rPr lang="en-US" sz="3100" dirty="0"/>
              <a:t> of when events could be put on and avoiding clashes (with pub events and also with other village/local events)</a:t>
            </a:r>
          </a:p>
          <a:p>
            <a:r>
              <a:rPr lang="en-US" sz="3100" dirty="0"/>
              <a:t>Informing pub committee of events </a:t>
            </a:r>
          </a:p>
          <a:p>
            <a:r>
              <a:rPr lang="en-US" sz="3100" dirty="0"/>
              <a:t>Identify gaps in event timings and approach people to fill them e.g. pub quizzes</a:t>
            </a:r>
          </a:p>
          <a:p>
            <a:r>
              <a:rPr lang="en-US" sz="3100" dirty="0"/>
              <a:t>Working with the pub committee to identify new events/opportunities to raise</a:t>
            </a:r>
          </a:p>
          <a:p>
            <a:pPr marL="0" indent="0">
              <a:buNone/>
            </a:pPr>
            <a:r>
              <a:rPr lang="en-US" sz="3100" dirty="0"/>
              <a:t>     money</a:t>
            </a: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EA1C-7F56-07FF-0DCE-9BF91C4F9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n-GB" noProof="0" smtClean="0"/>
              <a:pPr rtl="0"/>
              <a:t>31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71638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20E60-D3F1-8078-BDC7-4317EA936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103840"/>
                </a:solidFill>
                <a:latin typeface="Aptos Black" panose="020B0004020202020204" pitchFamily="34" charset="0"/>
              </a:rPr>
              <a:t>Get in contact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D0E9E-16AA-A1D7-3032-F12D2C960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Talk to us if you want to know more about the roles – at the bar</a:t>
            </a:r>
          </a:p>
          <a:p>
            <a:r>
              <a:rPr lang="en-US" dirty="0"/>
              <a:t>Details of the roles are also included in the newly produce newsletter</a:t>
            </a:r>
          </a:p>
          <a:p>
            <a:r>
              <a:rPr lang="en-US" dirty="0"/>
              <a:t>The newsletter shows a summary of where we are with the project at the moment – what you have just heard in the presentation.</a:t>
            </a:r>
          </a:p>
          <a:p>
            <a:r>
              <a:rPr lang="en-US" dirty="0"/>
              <a:t>We will continue to produce newsletters to help keep everyone informed of the project.</a:t>
            </a:r>
          </a:p>
          <a:p>
            <a:r>
              <a:rPr lang="en-US" dirty="0"/>
              <a:t>The newsletter has been created based on feedback from shareholders – if you have feedback on ways we can improve let us know.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18E88-344D-4F44-EE17-830E15889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n-GB" noProof="0" smtClean="0"/>
              <a:pPr rtl="0"/>
              <a:t>32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819211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D86EDA-E5D3-C725-A341-ABBAFE0B5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515" y="550135"/>
            <a:ext cx="2015851" cy="704886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BB275C9-F7C1-4307-93A0-9B5BB9B0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03F77D-1BEF-481A-B8C1-15974ED46EB7}" type="slidenum">
              <a:rPr lang="en-GB" smtClean="0"/>
              <a:pPr rtl="0"/>
              <a:t>33</a:t>
            </a:fld>
            <a:endParaRPr lang="en-GB" dirty="0"/>
          </a:p>
        </p:txBody>
      </p:sp>
      <p:sp>
        <p:nvSpPr>
          <p:cNvPr id="4" name="Content Placeholder 14">
            <a:extLst>
              <a:ext uri="{FF2B5EF4-FFF2-40B4-BE49-F238E27FC236}">
                <a16:creationId xmlns:a16="http://schemas.microsoft.com/office/drawing/2014/main" id="{B29D22EA-113C-1A93-35B9-D759B5DAC312}"/>
              </a:ext>
            </a:extLst>
          </p:cNvPr>
          <p:cNvSpPr txBox="1">
            <a:spLocks/>
          </p:cNvSpPr>
          <p:nvPr/>
        </p:nvSpPr>
        <p:spPr>
          <a:xfrm>
            <a:off x="1027029" y="1956021"/>
            <a:ext cx="9811956" cy="3760967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>
              <a:solidFill>
                <a:srgbClr val="FF0000"/>
              </a:solidFill>
            </a:endParaRPr>
          </a:p>
          <a:p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03B378-C5BF-67D5-173B-2D24CFEA2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995" y="1416243"/>
            <a:ext cx="3427707" cy="539778"/>
          </a:xfrm>
          <a:prstGeom prst="rect">
            <a:avLst/>
          </a:prstGeom>
        </p:spPr>
      </p:pic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44D037CE-2384-B38A-4DCC-62CEA9043152}"/>
              </a:ext>
            </a:extLst>
          </p:cNvPr>
          <p:cNvSpPr txBox="1">
            <a:spLocks/>
          </p:cNvSpPr>
          <p:nvPr/>
        </p:nvSpPr>
        <p:spPr>
          <a:xfrm>
            <a:off x="771484" y="2662836"/>
            <a:ext cx="9811956" cy="3760967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2200" dirty="0"/>
              <a:t>The Brockweir Calendar team</a:t>
            </a:r>
          </a:p>
          <a:p>
            <a:pPr>
              <a:spcBef>
                <a:spcPts val="0"/>
              </a:spcBef>
            </a:pPr>
            <a:r>
              <a:rPr lang="en-GB" sz="2200" dirty="0"/>
              <a:t>The numerous fundraising events – too many to mention</a:t>
            </a:r>
          </a:p>
          <a:p>
            <a:pPr>
              <a:spcBef>
                <a:spcPts val="0"/>
              </a:spcBef>
            </a:pPr>
            <a:r>
              <a:rPr lang="en-GB" sz="2200" dirty="0"/>
              <a:t>Everyone who has helped to get us to this stage – you know who you are!</a:t>
            </a:r>
          </a:p>
          <a:p>
            <a:pPr>
              <a:spcBef>
                <a:spcPts val="0"/>
              </a:spcBef>
            </a:pPr>
            <a:r>
              <a:rPr lang="en-GB" sz="2400" b="1" dirty="0">
                <a:solidFill>
                  <a:srgbClr val="103840"/>
                </a:solidFill>
              </a:rPr>
              <a:t>AND ABOVE ALL: OUR NEW MEMBERS!!!</a:t>
            </a:r>
          </a:p>
          <a:p>
            <a:pPr>
              <a:spcBef>
                <a:spcPts val="0"/>
              </a:spcBef>
            </a:pPr>
            <a:endParaRPr lang="en-GB" sz="2400" b="1" dirty="0">
              <a:solidFill>
                <a:srgbClr val="10384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sz="2400" b="1" dirty="0">
                <a:solidFill>
                  <a:srgbClr val="103840"/>
                </a:solidFill>
              </a:rPr>
              <a:t>Rock for the Brock – 13</a:t>
            </a:r>
            <a:r>
              <a:rPr lang="en-GB" sz="2400" b="1" baseline="30000" dirty="0">
                <a:solidFill>
                  <a:srgbClr val="103840"/>
                </a:solidFill>
              </a:rPr>
              <a:t>th</a:t>
            </a:r>
            <a:r>
              <a:rPr lang="en-GB" sz="2400" b="1" dirty="0">
                <a:solidFill>
                  <a:srgbClr val="103840"/>
                </a:solidFill>
              </a:rPr>
              <a:t> December 2025 - tickets available now!</a:t>
            </a:r>
          </a:p>
          <a:p>
            <a:pPr marL="0" indent="0">
              <a:buNone/>
            </a:pPr>
            <a:endParaRPr lang="en-GB" sz="2200" dirty="0"/>
          </a:p>
          <a:p>
            <a:pPr lvl="1"/>
            <a:endParaRPr lang="en-GB" sz="2200" dirty="0">
              <a:solidFill>
                <a:srgbClr val="FF0000"/>
              </a:solidFill>
            </a:endParaRPr>
          </a:p>
          <a:p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" name="Picture 5" descr="A colorful logo with white text&#10;&#10;Description automatically generated">
            <a:extLst>
              <a:ext uri="{FF2B5EF4-FFF2-40B4-BE49-F238E27FC236}">
                <a16:creationId xmlns:a16="http://schemas.microsoft.com/office/drawing/2014/main" id="{108B34FC-B0D5-8490-41EE-4C54C3CF3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4217" y="258315"/>
            <a:ext cx="6206490" cy="231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95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A02E6-ED28-24E1-3170-9B11B9C20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E2C3128-0FC8-9E6E-17E0-289346973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515" y="550135"/>
            <a:ext cx="2015851" cy="704886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A23CFDB-9081-4F72-0B63-30E1AA5C2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03F77D-1BEF-481A-B8C1-15974ED46EB7}" type="slidenum">
              <a:rPr lang="en-GB" smtClean="0"/>
              <a:pPr rtl="0"/>
              <a:t>34</a:t>
            </a:fld>
            <a:endParaRPr lang="en-GB" dirty="0"/>
          </a:p>
        </p:txBody>
      </p:sp>
      <p:sp>
        <p:nvSpPr>
          <p:cNvPr id="4" name="Content Placeholder 14">
            <a:extLst>
              <a:ext uri="{FF2B5EF4-FFF2-40B4-BE49-F238E27FC236}">
                <a16:creationId xmlns:a16="http://schemas.microsoft.com/office/drawing/2014/main" id="{490231CB-0827-8008-4F8F-592FCCBF41EE}"/>
              </a:ext>
            </a:extLst>
          </p:cNvPr>
          <p:cNvSpPr txBox="1">
            <a:spLocks/>
          </p:cNvSpPr>
          <p:nvPr/>
        </p:nvSpPr>
        <p:spPr>
          <a:xfrm>
            <a:off x="1027029" y="1956021"/>
            <a:ext cx="9811956" cy="3760967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>
              <a:solidFill>
                <a:srgbClr val="FF0000"/>
              </a:solidFill>
            </a:endParaRPr>
          </a:p>
          <a:p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DC68DB7-158A-F1B3-6FC0-9B3E29C7F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995" y="1416243"/>
            <a:ext cx="3427707" cy="539778"/>
          </a:xfrm>
          <a:prstGeom prst="rect">
            <a:avLst/>
          </a:prstGeom>
        </p:spPr>
      </p:pic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6EFE4172-94B3-AA89-B86E-7B7BACB15378}"/>
              </a:ext>
            </a:extLst>
          </p:cNvPr>
          <p:cNvSpPr txBox="1">
            <a:spLocks/>
          </p:cNvSpPr>
          <p:nvPr/>
        </p:nvSpPr>
        <p:spPr>
          <a:xfrm>
            <a:off x="3075297" y="2657021"/>
            <a:ext cx="9811956" cy="3760967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2200" b="1" dirty="0"/>
              <a:t>Ali Crawshaw- Funding/ Grants</a:t>
            </a:r>
          </a:p>
          <a:p>
            <a:pPr>
              <a:spcBef>
                <a:spcPts val="0"/>
              </a:spcBef>
            </a:pPr>
            <a:r>
              <a:rPr lang="en-GB" sz="2200" b="1" dirty="0">
                <a:solidFill>
                  <a:srgbClr val="103840"/>
                </a:solidFill>
              </a:rPr>
              <a:t>Making things happen and keeping us all in check!</a:t>
            </a:r>
            <a:endParaRPr lang="en-GB" sz="2400" b="1" dirty="0">
              <a:solidFill>
                <a:srgbClr val="103840"/>
              </a:solidFill>
            </a:endParaRPr>
          </a:p>
          <a:p>
            <a:pPr marL="0" indent="0">
              <a:buNone/>
            </a:pPr>
            <a:endParaRPr lang="en-GB" sz="2200" dirty="0"/>
          </a:p>
          <a:p>
            <a:pPr lvl="1"/>
            <a:endParaRPr lang="en-GB" sz="2200" dirty="0">
              <a:solidFill>
                <a:srgbClr val="FF0000"/>
              </a:solidFill>
            </a:endParaRPr>
          </a:p>
          <a:p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" name="Picture 5" descr="A colorful logo with white text&#10;&#10;Description automatically generated">
            <a:extLst>
              <a:ext uri="{FF2B5EF4-FFF2-40B4-BE49-F238E27FC236}">
                <a16:creationId xmlns:a16="http://schemas.microsoft.com/office/drawing/2014/main" id="{F9ED48CD-F93E-AC36-C73D-69A999EFD1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4217" y="258315"/>
            <a:ext cx="6206490" cy="2315855"/>
          </a:xfrm>
          <a:prstGeom prst="rect">
            <a:avLst/>
          </a:prstGeom>
        </p:spPr>
      </p:pic>
      <p:pic>
        <p:nvPicPr>
          <p:cNvPr id="10" name="Picture 9" descr="Two women taking a selfie&#10;&#10;AI-generated content may be incorrect.">
            <a:extLst>
              <a:ext uri="{FF2B5EF4-FFF2-40B4-BE49-F238E27FC236}">
                <a16:creationId xmlns:a16="http://schemas.microsoft.com/office/drawing/2014/main" id="{AC0CEEF2-5693-D881-2523-745CE862F6C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7978" t="36543"/>
          <a:stretch>
            <a:fillRect/>
          </a:stretch>
        </p:blipFill>
        <p:spPr>
          <a:xfrm>
            <a:off x="749507" y="2107765"/>
            <a:ext cx="2264823" cy="300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7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69033-5C89-9AB7-EA2D-3566A690B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AC041A7-E037-9393-120C-F229B0658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515" y="550135"/>
            <a:ext cx="2015851" cy="704886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0E844060-90AF-D57E-403D-284FAA1A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365" y="2892817"/>
            <a:ext cx="10691813" cy="810192"/>
          </a:xfrm>
        </p:spPr>
        <p:txBody>
          <a:bodyPr rtlCol="0">
            <a:normAutofit fontScale="90000"/>
          </a:bodyPr>
          <a:lstStyle/>
          <a:p>
            <a:pPr algn="l"/>
            <a:r>
              <a:rPr lang="en-GB" sz="5400" dirty="0">
                <a:solidFill>
                  <a:srgbClr val="FD6826"/>
                </a:solidFill>
                <a:latin typeface="Aptos Black" panose="020B0004020202020204" pitchFamily="34" charset="0"/>
              </a:rPr>
              <a:t>1. Annual General Meeting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A99E82D-C77B-8CA6-B4CB-677FD522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03F77D-1BEF-481A-B8C1-15974ED46EB7}" type="slidenum">
              <a:rPr lang="en-GB" smtClean="0"/>
              <a:pPr rtl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6786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D86EDA-E5D3-C725-A341-ABBAFE0B5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515" y="550135"/>
            <a:ext cx="2015851" cy="704886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7851F77A-CB9A-5F8E-6460-B773D45CE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</p:spPr>
        <p:txBody>
          <a:bodyPr rtlCol="0">
            <a:normAutofit/>
          </a:bodyPr>
          <a:lstStyle/>
          <a:p>
            <a:pPr algn="l"/>
            <a:r>
              <a:rPr lang="en-GB" dirty="0">
                <a:solidFill>
                  <a:srgbClr val="103840"/>
                </a:solidFill>
                <a:latin typeface="Aptos Black" panose="020B0004020202020204" pitchFamily="34" charset="0"/>
              </a:rPr>
              <a:t>AGM Agenda</a:t>
            </a:r>
            <a:endParaRPr lang="en-GB" dirty="0">
              <a:solidFill>
                <a:srgbClr val="FF0000"/>
              </a:solidFill>
              <a:latin typeface="Aptos Black" panose="020B0004020202020204" pitchFamily="34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BB275C9-F7C1-4307-93A0-9B5BB9B0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03F77D-1BEF-481A-B8C1-15974ED46EB7}" type="slidenum">
              <a:rPr lang="en-GB" smtClean="0"/>
              <a:pPr rtl="0"/>
              <a:t>5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ACEE17-8D7F-EF29-1CC1-B9A83255F207}"/>
              </a:ext>
            </a:extLst>
          </p:cNvPr>
          <p:cNvSpPr txBox="1"/>
          <p:nvPr/>
        </p:nvSpPr>
        <p:spPr>
          <a:xfrm>
            <a:off x="700087" y="1885086"/>
            <a:ext cx="11410137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/>
            <a:endParaRPr lang="en-GB" sz="2400" dirty="0"/>
          </a:p>
          <a:p>
            <a:pPr marL="457200" indent="-457200" rtl="0">
              <a:buFont typeface="+mj-lt"/>
              <a:buAutoNum type="arabicPeriod"/>
            </a:pPr>
            <a:r>
              <a:rPr lang="en-GB" sz="2400" b="1" dirty="0">
                <a:solidFill>
                  <a:srgbClr val="103840"/>
                </a:solidFill>
              </a:rPr>
              <a:t>Apologies for absence</a:t>
            </a:r>
          </a:p>
          <a:p>
            <a:pPr marL="457200" indent="-457200" rtl="0">
              <a:buFont typeface="+mj-lt"/>
              <a:buAutoNum type="arabicPeriod"/>
            </a:pPr>
            <a:r>
              <a:rPr lang="en-GB" sz="2400" b="1" dirty="0">
                <a:solidFill>
                  <a:srgbClr val="103840"/>
                </a:solidFill>
                <a:ea typeface="Calibri" panose="020F0502020204030204"/>
                <a:cs typeface="Calibri" panose="020F0502020204030204"/>
              </a:rPr>
              <a:t>Minutes of previous AGM – review and approval</a:t>
            </a:r>
          </a:p>
          <a:p>
            <a:pPr marL="457200" indent="-457200" rtl="0">
              <a:buFont typeface="+mj-lt"/>
              <a:buAutoNum type="arabicPeriod"/>
            </a:pPr>
            <a:r>
              <a:rPr lang="en-GB" sz="2400" b="1" dirty="0">
                <a:solidFill>
                  <a:srgbClr val="103840"/>
                </a:solidFill>
                <a:ea typeface="Calibri" panose="020F0502020204030204"/>
                <a:cs typeface="Calibri" panose="020F0502020204030204"/>
              </a:rPr>
              <a:t>Chair’s annual report</a:t>
            </a:r>
          </a:p>
          <a:p>
            <a:pPr marL="457200" indent="-457200" rtl="0">
              <a:buFont typeface="+mj-lt"/>
              <a:buAutoNum type="arabicPeriod"/>
            </a:pPr>
            <a:r>
              <a:rPr lang="en-GB" sz="2400" b="1" dirty="0">
                <a:solidFill>
                  <a:srgbClr val="103840"/>
                </a:solidFill>
                <a:ea typeface="Calibri" panose="020F0502020204030204"/>
                <a:cs typeface="Calibri" panose="020F0502020204030204"/>
              </a:rPr>
              <a:t>Management Committee updates</a:t>
            </a:r>
          </a:p>
          <a:p>
            <a:pPr marL="457200" indent="-457200" rtl="0">
              <a:buFont typeface="+mj-lt"/>
              <a:buAutoNum type="arabicPeriod"/>
            </a:pPr>
            <a:r>
              <a:rPr lang="en-GB" sz="2400" b="1" dirty="0">
                <a:solidFill>
                  <a:srgbClr val="103840"/>
                </a:solidFill>
                <a:ea typeface="Calibri" panose="020F0502020204030204"/>
                <a:cs typeface="Calibri" panose="020F0502020204030204"/>
              </a:rPr>
              <a:t>Treasurers report</a:t>
            </a:r>
          </a:p>
          <a:p>
            <a:pPr marL="457200" indent="-457200" rtl="0">
              <a:buFont typeface="+mj-lt"/>
              <a:buAutoNum type="arabicPeriod"/>
            </a:pPr>
            <a:r>
              <a:rPr lang="en-GB" sz="2400" b="1" dirty="0">
                <a:solidFill>
                  <a:srgbClr val="103840"/>
                </a:solidFill>
                <a:ea typeface="Calibri" panose="020F0502020204030204"/>
                <a:cs typeface="Calibri" panose="020F0502020204030204"/>
              </a:rPr>
              <a:t>AOB</a:t>
            </a:r>
          </a:p>
        </p:txBody>
      </p:sp>
    </p:spTree>
    <p:extLst>
      <p:ext uri="{BB962C8B-B14F-4D97-AF65-F5344CB8AC3E}">
        <p14:creationId xmlns:p14="http://schemas.microsoft.com/office/powerpoint/2010/main" val="399717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8C8CC-E477-9B6C-DB4F-FB26E168C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C88A2D-045A-41B2-B6E8-CFC374252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515" y="550135"/>
            <a:ext cx="2015851" cy="704886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2BBC6368-3120-E871-B686-7B06B7AAE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99" y="550135"/>
            <a:ext cx="10691813" cy="810192"/>
          </a:xfrm>
        </p:spPr>
        <p:txBody>
          <a:bodyPr rtlCol="0">
            <a:normAutofit/>
          </a:bodyPr>
          <a:lstStyle/>
          <a:p>
            <a:pPr algn="l"/>
            <a:r>
              <a:rPr lang="en-GB" dirty="0">
                <a:solidFill>
                  <a:srgbClr val="103840"/>
                </a:solidFill>
                <a:latin typeface="Aptos Black" panose="020B0004020202020204" pitchFamily="34" charset="0"/>
              </a:rPr>
              <a:t>Chair’s report</a:t>
            </a:r>
            <a:endParaRPr lang="en-GB" dirty="0">
              <a:solidFill>
                <a:srgbClr val="FF0000"/>
              </a:solidFill>
              <a:latin typeface="Aptos Black" panose="020B0004020202020204" pitchFamily="34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48935D5-FDC7-6329-4617-F2EF6C6F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03F77D-1BEF-481A-B8C1-15974ED46EB7}" type="slidenum">
              <a:rPr lang="en-GB" smtClean="0"/>
              <a:pPr rtl="0"/>
              <a:t>6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AE7AE3-A827-0B2A-6266-A4F565A72CE2}"/>
              </a:ext>
            </a:extLst>
          </p:cNvPr>
          <p:cNvSpPr txBox="1"/>
          <p:nvPr/>
        </p:nvSpPr>
        <p:spPr>
          <a:xfrm>
            <a:off x="554664" y="1360327"/>
            <a:ext cx="11410137" cy="4154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/>
            <a:endParaRPr lang="en-GB" sz="2400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103840"/>
                </a:solidFill>
              </a:rPr>
              <a:t>We now own the pub!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103840"/>
                </a:solidFill>
                <a:ea typeface="Calibri" panose="020F0502020204030204"/>
                <a:cs typeface="Calibri" panose="020F0502020204030204"/>
              </a:rPr>
              <a:t>466 number of members following 2 successful share offers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103840"/>
                </a:solidFill>
                <a:ea typeface="Calibri" panose="020F0502020204030204"/>
                <a:cs typeface="Calibri" panose="020F0502020204030204"/>
              </a:rPr>
              <a:t>Apologies for lack of comms post ownership, but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103840"/>
                </a:solidFill>
                <a:ea typeface="Calibri" panose="020F0502020204030204"/>
                <a:cs typeface="Calibri" panose="020F0502020204030204"/>
              </a:rPr>
              <a:t>Tom busy in background (update to follow)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103840"/>
                </a:solidFill>
                <a:ea typeface="Calibri" panose="020F0502020204030204"/>
                <a:cs typeface="Calibri" panose="020F0502020204030204"/>
              </a:rPr>
              <a:t>Ali and Lise working on grants – and amazing community activities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103840"/>
                </a:solidFill>
                <a:ea typeface="Calibri" panose="020F0502020204030204"/>
                <a:cs typeface="Calibri" panose="020F0502020204030204"/>
              </a:rPr>
              <a:t>So whilst it appears nothing going on, all incredibly busy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103840"/>
                </a:solidFill>
                <a:ea typeface="Calibri" panose="020F0502020204030204"/>
                <a:cs typeface="Calibri" panose="020F0502020204030204"/>
              </a:rPr>
              <a:t>Plans to improve – coming in Part 2</a:t>
            </a:r>
          </a:p>
          <a:p>
            <a:pPr lvl="1"/>
            <a:endParaRPr lang="en-GB" sz="2400" b="1" dirty="0">
              <a:solidFill>
                <a:srgbClr val="FD6826"/>
              </a:solidFill>
              <a:ea typeface="Calibri" panose="020F0502020204030204"/>
              <a:cs typeface="Calibri" panose="020F0502020204030204"/>
            </a:endParaRPr>
          </a:p>
          <a:p>
            <a:pPr lvl="1" algn="ctr"/>
            <a:r>
              <a:rPr lang="en-GB" sz="2400" b="1" dirty="0">
                <a:solidFill>
                  <a:srgbClr val="FD6826"/>
                </a:solidFill>
                <a:ea typeface="Calibri" panose="020F0502020204030204"/>
                <a:cs typeface="Calibri" panose="020F0502020204030204"/>
              </a:rPr>
              <a:t>Summary: Transition from Phase 1 of the business plan to Phase 2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FD6826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599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2BFFB-A84E-E39A-DD2A-DC1484A62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9C9433-11F7-F256-7714-7F230F9F3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515" y="550135"/>
            <a:ext cx="2015851" cy="704886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92059FA7-CEEA-E2D3-ECB9-19FD989C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</p:spPr>
        <p:txBody>
          <a:bodyPr rtlCol="0">
            <a:normAutofit/>
          </a:bodyPr>
          <a:lstStyle/>
          <a:p>
            <a:pPr algn="l"/>
            <a:r>
              <a:rPr lang="en-GB" dirty="0">
                <a:solidFill>
                  <a:srgbClr val="103840"/>
                </a:solidFill>
                <a:latin typeface="Aptos Black" panose="020B0004020202020204" pitchFamily="34" charset="0"/>
              </a:rPr>
              <a:t>Management Committee: Updates</a:t>
            </a:r>
            <a:endParaRPr lang="en-GB" dirty="0">
              <a:solidFill>
                <a:srgbClr val="FF0000"/>
              </a:solidFill>
              <a:latin typeface="Aptos Black" panose="020B0004020202020204" pitchFamily="34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D00FBDA-473E-46AD-4ECF-761FD7C3A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03F77D-1BEF-481A-B8C1-15974ED46EB7}" type="slidenum">
              <a:rPr lang="en-GB" smtClean="0"/>
              <a:pPr rtl="0"/>
              <a:t>7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211703-D89A-079F-2380-F8B4056B62DA}"/>
              </a:ext>
            </a:extLst>
          </p:cNvPr>
          <p:cNvSpPr txBox="1"/>
          <p:nvPr/>
        </p:nvSpPr>
        <p:spPr>
          <a:xfrm>
            <a:off x="700087" y="1885086"/>
            <a:ext cx="11410137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/>
            <a:endParaRPr lang="en-GB" sz="2400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103840"/>
                </a:solidFill>
              </a:rPr>
              <a:t>Henry Moorland – Chair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103840"/>
                </a:solidFill>
                <a:ea typeface="Calibri" panose="020F0502020204030204"/>
                <a:cs typeface="Calibri" panose="020F0502020204030204"/>
              </a:rPr>
              <a:t>Adam Sinfield – Company Secretary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103840"/>
                </a:solidFill>
                <a:ea typeface="Calibri" panose="020F0502020204030204"/>
                <a:cs typeface="Calibri" panose="020F0502020204030204"/>
              </a:rPr>
              <a:t>Andy Plummer – Treasurer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103840"/>
                </a:solidFill>
                <a:ea typeface="Calibri" panose="020F0502020204030204"/>
                <a:cs typeface="Calibri" panose="020F0502020204030204"/>
              </a:rPr>
              <a:t>Tom Starr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103840"/>
                </a:solidFill>
                <a:ea typeface="Calibri" panose="020F0502020204030204"/>
                <a:cs typeface="Calibri" panose="020F0502020204030204"/>
              </a:rPr>
              <a:t>Lise </a:t>
            </a:r>
            <a:r>
              <a:rPr lang="en-GB" sz="2400" b="1" dirty="0" err="1">
                <a:solidFill>
                  <a:srgbClr val="103840"/>
                </a:solidFill>
                <a:ea typeface="Calibri" panose="020F0502020204030204"/>
                <a:cs typeface="Calibri" panose="020F0502020204030204"/>
              </a:rPr>
              <a:t>Brekmoe</a:t>
            </a:r>
            <a:endParaRPr lang="en-GB" sz="2400" b="1" dirty="0">
              <a:solidFill>
                <a:srgbClr val="103840"/>
              </a:solidFill>
              <a:ea typeface="Calibri" panose="020F0502020204030204"/>
              <a:cs typeface="Calibri" panose="020F0502020204030204"/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103840"/>
                </a:solidFill>
                <a:ea typeface="Calibri" panose="020F0502020204030204"/>
                <a:cs typeface="Calibri" panose="020F0502020204030204"/>
              </a:rPr>
              <a:t>David Rodney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FD6826"/>
              </a:solidFill>
              <a:ea typeface="Calibri" panose="020F0502020204030204"/>
              <a:cs typeface="Calibri" panose="020F0502020204030204"/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D6826"/>
                </a:solidFill>
                <a:ea typeface="Calibri" panose="020F0502020204030204"/>
                <a:cs typeface="Calibri" panose="020F0502020204030204"/>
              </a:rPr>
              <a:t>Departing: Ali Crawshaw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D6826"/>
                </a:solidFill>
                <a:ea typeface="Calibri" panose="020F0502020204030204"/>
                <a:cs typeface="Calibri" panose="020F0502020204030204"/>
              </a:rPr>
              <a:t>Joining: Lynda Skuse</a:t>
            </a:r>
          </a:p>
        </p:txBody>
      </p:sp>
    </p:spTree>
    <p:extLst>
      <p:ext uri="{BB962C8B-B14F-4D97-AF65-F5344CB8AC3E}">
        <p14:creationId xmlns:p14="http://schemas.microsoft.com/office/powerpoint/2010/main" val="36145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8F779-0BB4-8C10-367D-2379D0C1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90" y="993501"/>
            <a:ext cx="10798176" cy="1051914"/>
          </a:xfrm>
        </p:spPr>
        <p:txBody>
          <a:bodyPr/>
          <a:lstStyle/>
          <a:p>
            <a:pPr algn="l"/>
            <a:r>
              <a:rPr lang="en-US" b="1" dirty="0">
                <a:latin typeface="Aptos" panose="020B0004020202020204" pitchFamily="34" charset="0"/>
              </a:rPr>
              <a:t>Treasurer’s Report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0DB51-6B4E-039E-D6AD-527F13B6B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03F77D-1BEF-481A-B8C1-15974ED46EB7}" type="slidenum">
              <a:rPr lang="en-GB" noProof="0" smtClean="0"/>
              <a:t>8</a:t>
            </a:fld>
            <a:endParaRPr lang="en-GB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FFB251-1960-05D9-DFFD-83E0DF7E29BC}"/>
              </a:ext>
            </a:extLst>
          </p:cNvPr>
          <p:cNvSpPr txBox="1">
            <a:spLocks/>
          </p:cNvSpPr>
          <p:nvPr/>
        </p:nvSpPr>
        <p:spPr>
          <a:xfrm>
            <a:off x="793190" y="3148968"/>
            <a:ext cx="10798176" cy="1051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FD6826"/>
                </a:solidFill>
                <a:latin typeface="Aptos" panose="020B0004020202020204" pitchFamily="34" charset="0"/>
              </a:rPr>
              <a:t>Andy Plummer</a:t>
            </a:r>
          </a:p>
        </p:txBody>
      </p:sp>
    </p:spTree>
    <p:extLst>
      <p:ext uri="{BB962C8B-B14F-4D97-AF65-F5344CB8AC3E}">
        <p14:creationId xmlns:p14="http://schemas.microsoft.com/office/powerpoint/2010/main" val="3641925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7149A-C95E-8C54-E5E2-9793C337D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708" y="3171632"/>
            <a:ext cx="10834577" cy="1323439"/>
          </a:xfrm>
        </p:spPr>
        <p:txBody>
          <a:bodyPr>
            <a:noAutofit/>
          </a:bodyPr>
          <a:lstStyle/>
          <a:p>
            <a:br>
              <a:rPr lang="en-GB" sz="7200" b="1" dirty="0"/>
            </a:br>
            <a:br>
              <a:rPr lang="en-GB" b="1" dirty="0"/>
            </a:br>
            <a:r>
              <a:rPr lang="en-GB" sz="5400" b="1" dirty="0"/>
              <a:t>19 April 2024 to 31 March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D1C86F-9BC7-FDF1-20BA-559C4635A984}"/>
              </a:ext>
            </a:extLst>
          </p:cNvPr>
          <p:cNvSpPr txBox="1"/>
          <p:nvPr/>
        </p:nvSpPr>
        <p:spPr>
          <a:xfrm>
            <a:off x="402261" y="1848193"/>
            <a:ext cx="11387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atin typeface="+mj-lt"/>
                <a:ea typeface="+mj-ea"/>
                <a:cs typeface="+mj-cs"/>
              </a:rPr>
              <a:t>Brockweir</a:t>
            </a:r>
            <a:r>
              <a:rPr lang="en-GB" sz="3600" b="1" dirty="0"/>
              <a:t> </a:t>
            </a:r>
            <a:r>
              <a:rPr lang="en-GB" sz="8000" b="1" dirty="0">
                <a:latin typeface="+mj-lt"/>
                <a:ea typeface="+mj-ea"/>
                <a:cs typeface="+mj-cs"/>
              </a:rPr>
              <a:t>Inn Accounts</a:t>
            </a:r>
          </a:p>
        </p:txBody>
      </p:sp>
    </p:spTree>
    <p:extLst>
      <p:ext uri="{BB962C8B-B14F-4D97-AF65-F5344CB8AC3E}">
        <p14:creationId xmlns:p14="http://schemas.microsoft.com/office/powerpoint/2010/main" val="2232599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EC785CC-7DC7-486B-AC4F-90AD768E9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9187C1-630C-405A-830B-EED062A496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0F876D-ECAD-49DD-95DE-E4DA3D4E9CA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3c49b111-19db-458d-83ff-1af0ac9ae35b}" enabled="0" method="" siteId="{3c49b111-19db-458d-83ff-1af0ac9ae35b}" removed="1"/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71</TotalTime>
  <Words>1400</Words>
  <Application>Microsoft Macintosh PowerPoint</Application>
  <PresentationFormat>Widescreen</PresentationFormat>
  <Paragraphs>296</Paragraphs>
  <Slides>34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Aptos</vt:lpstr>
      <vt:lpstr>Aptos Black</vt:lpstr>
      <vt:lpstr>Aptos Display</vt:lpstr>
      <vt:lpstr>Arial</vt:lpstr>
      <vt:lpstr>Calibri</vt:lpstr>
      <vt:lpstr>Calibri Light</vt:lpstr>
      <vt:lpstr>Office 2013 - 2022 Theme</vt:lpstr>
      <vt:lpstr>Save the Brock!  AGM &amp; Members’ Meeting  11 November 2025, 7pm</vt:lpstr>
      <vt:lpstr>WELCOME</vt:lpstr>
      <vt:lpstr>Agenda</vt:lpstr>
      <vt:lpstr>1. Annual General Meeting</vt:lpstr>
      <vt:lpstr>AGM Agenda</vt:lpstr>
      <vt:lpstr>Chair’s report</vt:lpstr>
      <vt:lpstr>Management Committee: Updates</vt:lpstr>
      <vt:lpstr>Treasurer’s Report</vt:lpstr>
      <vt:lpstr>  19 April 2024 to 31 March 2025</vt:lpstr>
      <vt:lpstr>Income &amp; Expenditure Surplus 2024/25</vt:lpstr>
      <vt:lpstr>Income 2024/25: £33,341</vt:lpstr>
      <vt:lpstr>Fundraising 2024/25: £19,549</vt:lpstr>
      <vt:lpstr>Expenditure 2024/25: £10,118</vt:lpstr>
      <vt:lpstr> Brockweir Inn Pub Purchase Costs  </vt:lpstr>
      <vt:lpstr>Brockweir Inn Balance Sheet @ 31 Mar 25 </vt:lpstr>
      <vt:lpstr>2024 Share Issue: £388,000</vt:lpstr>
      <vt:lpstr>Brockweir Inn Accounts to 31 Mar 25</vt:lpstr>
      <vt:lpstr>Brockweir Inn Accounts to 31 Mar 25</vt:lpstr>
      <vt:lpstr>Resolution- Membership Vote</vt:lpstr>
      <vt:lpstr>Resolution- Membership Vote</vt:lpstr>
      <vt:lpstr>The 2nd Share Offer- Results </vt:lpstr>
      <vt:lpstr>2025 Share Issue: £41,550</vt:lpstr>
      <vt:lpstr>AoB   Questions</vt:lpstr>
      <vt:lpstr>2. Members’ Update</vt:lpstr>
      <vt:lpstr>Building Update- TOM STARR to complete</vt:lpstr>
      <vt:lpstr>Key Timings</vt:lpstr>
      <vt:lpstr>Grant Applications- Update</vt:lpstr>
      <vt:lpstr>PowerPoint Presentation</vt:lpstr>
      <vt:lpstr>Skills needed – People wanted</vt:lpstr>
      <vt:lpstr>Media Role</vt:lpstr>
      <vt:lpstr>Fundraising Overview Team</vt:lpstr>
      <vt:lpstr>Get in contact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The Brock!  Project Update  4 June 2024</dc:title>
  <dc:creator>David Rodney</dc:creator>
  <cp:lastModifiedBy>Adam Sinfield</cp:lastModifiedBy>
  <cp:revision>39</cp:revision>
  <dcterms:created xsi:type="dcterms:W3CDTF">2024-06-03T20:33:48Z</dcterms:created>
  <dcterms:modified xsi:type="dcterms:W3CDTF">2025-11-10T19:05:53Z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