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2" r:id="rId4"/>
  </p:sldMasterIdLst>
  <p:notesMasterIdLst>
    <p:notesMasterId r:id="rId15"/>
  </p:notesMasterIdLst>
  <p:handoutMasterIdLst>
    <p:handoutMasterId r:id="rId16"/>
  </p:handoutMasterIdLst>
  <p:sldIdLst>
    <p:sldId id="256" r:id="rId5"/>
    <p:sldId id="321" r:id="rId6"/>
    <p:sldId id="287" r:id="rId7"/>
    <p:sldId id="315" r:id="rId8"/>
    <p:sldId id="328" r:id="rId9"/>
    <p:sldId id="329" r:id="rId10"/>
    <p:sldId id="327" r:id="rId11"/>
    <p:sldId id="330" r:id="rId12"/>
    <p:sldId id="405" r:id="rId13"/>
    <p:sldId id="33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6826"/>
    <a:srgbClr val="99FF66"/>
    <a:srgbClr val="2F5C62"/>
    <a:srgbClr val="103840"/>
    <a:srgbClr val="D4E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3" autoAdjust="0"/>
    <p:restoredTop sz="66426" autoAdjust="0"/>
  </p:normalViewPr>
  <p:slideViewPr>
    <p:cSldViewPr snapToGrid="0">
      <p:cViewPr varScale="1">
        <p:scale>
          <a:sx n="51" d="100"/>
          <a:sy n="51" d="100"/>
        </p:scale>
        <p:origin x="1728" y="26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5"/>
    </p:cViewPr>
  </p:sorter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8E7403-EB4A-4177-AFCE-6A9D7B160C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C49177-C030-4043-9380-EA6E4C94A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63C334-78CA-4E1A-9D54-3E3430963041}" type="datetime1">
              <a:rPr lang="en-GB" smtClean="0"/>
              <a:t>07/06/2025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C83CE-EC9B-40C4-BD7A-48797AE5B1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9A75D-9B4E-4704-98C7-2A42472F11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CC6D6D-E986-427F-AD9C-4E9408DDBE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7748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8705E-AAE8-4335-B5A5-B8C4E9E55DA7}" type="datetime1">
              <a:rPr lang="en-GB" smtClean="0"/>
              <a:pPr/>
              <a:t>07/06/2025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15A580F-E35D-42E1-AF82-E41CC201EA91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536806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15A580F-E35D-42E1-AF82-E41CC201EA9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100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7769C21-FF48-4BAC-88E9-1290DC654EB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148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7769C21-FF48-4BAC-88E9-1290DC654EB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655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961EFD6-34B6-4621-AFFD-CC7DD286577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666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69EB7-F405-783B-FF67-C9A76654D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CF9306-2C3B-6E1C-E013-08D7582C34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7E89B0-01DE-C602-CC7E-F05736D918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EFF40-D14D-B9C3-A4D1-2336339EDC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961EFD6-34B6-4621-AFFD-CC7DD286577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916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9A0E4-AD91-628B-120B-35A6910B6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2983BA-A47E-1209-77B8-B524E1226D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611DAC-3592-F9F3-48E4-319702E0F0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5C75C6-E49E-E8CB-CF90-2638743326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961EFD6-34B6-4621-AFFD-CC7DD286577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992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254D4-DCB2-C1E4-0571-07D777C9F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91CEEE-A12A-A250-61C7-0EEF73D405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B3DE2D-FA9F-7E72-3146-062855D7CF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13881-EC20-025B-7D54-A73D415D4B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961EFD6-34B6-4621-AFFD-CC7DD286577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608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15A580F-E35D-42E1-AF82-E41CC201EA91}" type="slidenum">
              <a:rPr lang="en-GB" noProof="0" smtClean="0"/>
              <a:t>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12673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DFC1B-5A28-D2A9-F2A8-550C5A919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A4A610-0CCC-3E9C-25A6-8169F5BF11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617BC8-2B99-1FAF-2E45-32E2808809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8AC56-967A-770B-3874-582FCC7DA6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961EFD6-34B6-4621-AFFD-CC7DD286577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537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17041756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02117404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9653751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439D4E6-49E3-4273-9EDF-AD58558B9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08651"/>
            <a:ext cx="3620882" cy="3640345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sz="4000" noProof="0">
                <a:solidFill>
                  <a:schemeClr val="bg1"/>
                </a:solidFill>
              </a:rPr>
              <a:t>Click to edit Master title style</a:t>
            </a:r>
            <a:endParaRPr lang="en-GB" sz="4000" noProof="0">
              <a:solidFill>
                <a:schemeClr val="bg1"/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E9D8936-4795-43B2-9C32-4BE93A6721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5934" y="5220450"/>
            <a:ext cx="3380437" cy="57074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sz="1800" noProof="0">
                <a:solidFill>
                  <a:schemeClr val="bg1"/>
                </a:solidFill>
              </a:rPr>
              <a:t>Insert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6C8B8511-EE4E-4935-ABB8-E8C2FCB1C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76158" y="0"/>
            <a:ext cx="7315841" cy="6858000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39FAB6-0B6C-402C-A107-EFFF82281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DBE487E6-4032-4195-9823-685A3937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C71E06DF-BA1B-43E6-A74C-85231D2E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2/11/20XX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0BD36B16-3F07-4955-8D4D-BC0FD17C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30AF5A0-43BB-4336-8627-9123B9144D80}" type="slidenum">
              <a:rPr lang="en-GB" noProof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‹#›</a:t>
            </a:fld>
            <a:endParaRPr lang="en-GB" noProof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7824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4246B94A-8C64-4FBA-B409-1F9487E19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66F075D-9008-4BD3-A772-7AF7AD667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C185B95-5C0F-400E-B7DF-8FF843290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100" y="2003375"/>
            <a:ext cx="5094288" cy="52676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 noProof="0"/>
              <a:t>Insert subtitle here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C725AFD-5A48-451D-B91D-9E63953F8E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1176"/>
            <a:ext cx="5094673" cy="32735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en-GB" noProof="0"/>
              <a:t>Insert text here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ACDC650-288E-4CF5-8546-9F2D5CEC88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7611" y="2003375"/>
            <a:ext cx="5094288" cy="52676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 noProof="0"/>
              <a:t>Insert subtitle here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956E1F7E-0B80-40DB-8F21-F06D9DD562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97226" y="2551176"/>
            <a:ext cx="5094673" cy="32735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en-GB" noProof="0"/>
              <a:t>Insert text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1B92C0-6B36-412A-9A49-16AB59FF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B4EFB36A-E4FD-4966-A091-9BDAF2991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9B52EA1F-D8D0-4F42-B00A-F0E943F8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498A6230-35B8-4147-9494-90708BFC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E30AF5A0-43BB-4336-8627-9123B9144D80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4224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>
            <a:extLst>
              <a:ext uri="{FF2B5EF4-FFF2-40B4-BE49-F238E27FC236}">
                <a16:creationId xmlns:a16="http://schemas.microsoft.com/office/drawing/2014/main" id="{9D49AB0A-D330-4415-9B9C-C769A852D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EFB8CD-537B-4E5E-8F93-82EED2C84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CA687-1C2C-48EE-99B9-EC8CF30289F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35088" y="1995488"/>
            <a:ext cx="9521825" cy="40513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n-GB" noProof="0"/>
              <a:t>Click to add content</a:t>
            </a:r>
          </a:p>
        </p:txBody>
      </p:sp>
      <p:sp>
        <p:nvSpPr>
          <p:cNvPr id="19" name="Footer Placeholder 9">
            <a:extLst>
              <a:ext uri="{FF2B5EF4-FFF2-40B4-BE49-F238E27FC236}">
                <a16:creationId xmlns:a16="http://schemas.microsoft.com/office/drawing/2014/main" id="{8135C37F-29C2-41B0-B777-64FAC1F70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20" name="Date Placeholder 8">
            <a:extLst>
              <a:ext uri="{FF2B5EF4-FFF2-40B4-BE49-F238E27FC236}">
                <a16:creationId xmlns:a16="http://schemas.microsoft.com/office/drawing/2014/main" id="{FAC325DA-0D81-49D1-BDBC-680AF5D6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21" name="Slide Number Placeholder 10">
            <a:extLst>
              <a:ext uri="{FF2B5EF4-FFF2-40B4-BE49-F238E27FC236}">
                <a16:creationId xmlns:a16="http://schemas.microsoft.com/office/drawing/2014/main" id="{13980C1F-6344-4AC2-8573-0D9F3531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50125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695A76E-1EF3-4F47-9E87-6FCAB7D5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en-US" sz="4000" noProof="0"/>
              <a:t>Click to edit Master title style</a:t>
            </a:r>
            <a:endParaRPr lang="en-GB" sz="4000" noProof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EAD023B5-9ABC-4D4A-A1AD-D4D83D6621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"/>
            <a:ext cx="4876799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AFB647-646C-4130-9EF5-C19C686B1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09D5546-AD01-4B29-B174-EDA710510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0A0972-FD9A-4E9D-A0A3-BD0AF8C7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3B2F557-7BE5-4154-A82F-928EE54A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E54A7E3-1026-464C-BB67-2D7F7140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1723F54-B646-4D12-AEA1-08269C25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30AF5A0-43BB-4336-8627-9123B9144D80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34648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C8837BA0-445B-4D04-ADA9-C65084B15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904730"/>
            <a:ext cx="4152900" cy="165259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0CFA4CCF-323F-4998-B6BF-56207329C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975" y="952368"/>
            <a:ext cx="6257926" cy="17738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FFF70A-3EED-4002-B2F8-FB8301C80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DD78C1EE-0224-4362-B796-4CC7B06992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099" y="3048000"/>
            <a:ext cx="5133990" cy="273753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2C1748F4-2D05-4407-8CB0-D854F9602D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9621" y="3048000"/>
            <a:ext cx="5182278" cy="273753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59837BA4-E3C3-4F0D-A113-75128BC0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5DA65157-50C9-4A85-912D-6DC9A606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9DE415B0-F0C3-4971-8C76-0D54D6407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A53D7EE4-1EDB-42FD-B6B7-A82C9F31F0F4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51209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0">
            <a:extLst>
              <a:ext uri="{FF2B5EF4-FFF2-40B4-BE49-F238E27FC236}">
                <a16:creationId xmlns:a16="http://schemas.microsoft.com/office/drawing/2014/main" id="{6DC3399C-8B0E-4D7D-A955-FB1F37CF3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8"/>
            <a:ext cx="5227171" cy="387114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1" name="Subtitle 11">
            <a:extLst>
              <a:ext uri="{FF2B5EF4-FFF2-40B4-BE49-F238E27FC236}">
                <a16:creationId xmlns:a16="http://schemas.microsoft.com/office/drawing/2014/main" id="{13C3C1EB-2C5B-4710-893A-9DD6284D5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785543"/>
            <a:ext cx="4857857" cy="100565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/>
            </a:lvl1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E335E712-C7FD-4BAC-B89C-58AF6594A4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5100" y="0"/>
            <a:ext cx="56769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E8A8BA-B48F-4CEA-A820-8955D55D0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4FBB1-EC2B-4CAB-AE4E-A7A156244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555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D5221BF9-9559-4D62-ADC6-2362970143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B4C3E1-495D-437D-A1DB-87F3028BB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AAB131D-0F50-4923-96D1-8C59A3D8EEC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62875" y="2386654"/>
            <a:ext cx="8663075" cy="331089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n-GB" noProof="0"/>
              <a:t>Click to add content</a:t>
            </a:r>
          </a:p>
        </p:txBody>
      </p:sp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F30DBE8A-9D17-4F79-86F8-9FEA11DF0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C9023F8-E1A8-4C1E-B745-6658DCD67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E51CCEBF-A77A-4DDA-94D4-73646D55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44094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371D84D-B708-4A20-8D50-CDA4E3EC6F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00476 w 12192000"/>
              <a:gd name="connsiteY0" fmla="*/ 6126480 h 6858000"/>
              <a:gd name="connsiteX1" fmla="*/ 800476 w 12192000"/>
              <a:gd name="connsiteY1" fmla="*/ 6144768 h 6858000"/>
              <a:gd name="connsiteX2" fmla="*/ 11407516 w 12192000"/>
              <a:gd name="connsiteY2" fmla="*/ 6144768 h 6858000"/>
              <a:gd name="connsiteX3" fmla="*/ 11407516 w 12192000"/>
              <a:gd name="connsiteY3" fmla="*/ 6126480 h 6858000"/>
              <a:gd name="connsiteX4" fmla="*/ 800476 w 12192000"/>
              <a:gd name="connsiteY4" fmla="*/ 701040 h 6858000"/>
              <a:gd name="connsiteX5" fmla="*/ 800476 w 12192000"/>
              <a:gd name="connsiteY5" fmla="*/ 746759 h 6858000"/>
              <a:gd name="connsiteX6" fmla="*/ 11407516 w 12192000"/>
              <a:gd name="connsiteY6" fmla="*/ 746759 h 6858000"/>
              <a:gd name="connsiteX7" fmla="*/ 11407516 w 12192000"/>
              <a:gd name="connsiteY7" fmla="*/ 70104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800476" y="6126480"/>
                </a:moveTo>
                <a:lnTo>
                  <a:pt x="800476" y="6144768"/>
                </a:lnTo>
                <a:lnTo>
                  <a:pt x="11407516" y="6144768"/>
                </a:lnTo>
                <a:lnTo>
                  <a:pt x="11407516" y="6126480"/>
                </a:lnTo>
                <a:close/>
                <a:moveTo>
                  <a:pt x="800476" y="701040"/>
                </a:moveTo>
                <a:lnTo>
                  <a:pt x="800476" y="746759"/>
                </a:lnTo>
                <a:lnTo>
                  <a:pt x="11407516" y="746759"/>
                </a:lnTo>
                <a:lnTo>
                  <a:pt x="11407516" y="70104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A03AD3-C316-411C-9844-6C8D950DC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1766" y="1837677"/>
            <a:ext cx="4930901" cy="2334828"/>
          </a:xfrm>
          <a:prstGeom prst="rect">
            <a:avLst/>
          </a:prstGeom>
        </p:spPr>
        <p:txBody>
          <a:bodyPr rtlCol="0"/>
          <a:lstStyle>
            <a:lvl1pPr algn="r">
              <a:defRPr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n-GB" noProof="0"/>
              <a:t>Insert text here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F00A8C60-C81E-4C2C-AB11-00AE1AC04E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47532" y="4408305"/>
            <a:ext cx="5175797" cy="909420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n-GB" sz="1800" noProof="0">
                <a:solidFill>
                  <a:schemeClr val="bg1"/>
                </a:solidFill>
              </a:rPr>
              <a:t>Insert subtitle here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F7D24C8-FDC6-4FCE-85C6-520D6469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50E2155-DD21-4098-82EF-B19C466B2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n-GB" noProof="0"/>
              <a:t>2/11/20XX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30CB194-35B9-4229-9CFE-5C3B911E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A2AE2B76-F97F-4BE2-8670-72276A5F21A5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DF219B-DD0E-4D26-8B59-3FE43A252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476" y="723900"/>
            <a:ext cx="10610474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25400" dir="2700000" sx="99000" sy="99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18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66470048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1DFFB204-6AE4-4FC9-9B60-312D7206B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254F317-DDB0-4841-A973-FFC1296082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0669" y="1789993"/>
            <a:ext cx="11407487" cy="435133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n-GB" noProof="0"/>
              <a:t>Click to add content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B3A45C-71C1-4ADC-89E0-AF6924CA1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B9239148-0308-46C3-9FF0-4027CC8E8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3" name="Date Placeholder 8">
            <a:extLst>
              <a:ext uri="{FF2B5EF4-FFF2-40B4-BE49-F238E27FC236}">
                <a16:creationId xmlns:a16="http://schemas.microsoft.com/office/drawing/2014/main" id="{774C5953-38DD-4451-A5AA-9A578D5936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39D06D66-ACB3-4B9C-B4EB-FC3EC5BD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52202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BCC9BE23-A0EC-4866-A7A4-FD7255EF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3BC10E-3DDD-4EC5-BD6D-D8D180BF3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FD4AD3C-6727-49EE-9625-F87A6B8AE0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6" y="1940913"/>
            <a:ext cx="10798176" cy="402158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n-GB" noProof="0"/>
              <a:t>Click to add content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89FA96-DDCF-4A83-91EB-4F5F6179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1" name="Date Placeholder 8">
            <a:extLst>
              <a:ext uri="{FF2B5EF4-FFF2-40B4-BE49-F238E27FC236}">
                <a16:creationId xmlns:a16="http://schemas.microsoft.com/office/drawing/2014/main" id="{F7CC7848-0B2C-4FBE-96B0-0717CC5A9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4CD16377-DD1B-4262-BDAE-760577F5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97066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C332FB-CD3F-4398-958A-CBE45129A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9">
            <a:extLst>
              <a:ext uri="{FF2B5EF4-FFF2-40B4-BE49-F238E27FC236}">
                <a16:creationId xmlns:a16="http://schemas.microsoft.com/office/drawing/2014/main" id="{E566CA14-5018-43EE-BB8F-E12209B2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A76201F-C7C2-400C-BE9B-F185A832C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09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 noProof="0"/>
              <a:t>Insert subtitle here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A742F7E8-0787-4D2C-B53F-B62C309ED6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en-GB" noProof="0"/>
              <a:t>Insert text here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178B9A-B987-49A0-B73F-70B855C424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091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 noProof="0"/>
              <a:t>Insert subtitle here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407D5990-6E05-4ECC-B930-EA5CF0774C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0091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en-GB" noProof="0"/>
              <a:t>Insert text here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6A58550-98E5-4548-82F6-EE971733A7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173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 noProof="0"/>
              <a:t>Insert subtitle here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6B90AFA0-EDA3-4F21-A480-F56AA1D0BEB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0173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en-GB" noProof="0"/>
              <a:t>Insert text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46E7C8-F905-4B13-8FD6-185A04184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A0E3EE3A-87F3-4F60-90D8-938E4BBC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F1449B0C-8214-4186-9666-E63CCA0909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F5DDBFC0-CC80-4B03-B5F5-3C57166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E30AF5A0-43BB-4336-8627-9123B9144D80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86452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01BF5DB-2BF3-4196-B1CF-82B7CDCC0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87523" y="729692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2">
            <a:extLst>
              <a:ext uri="{FF2B5EF4-FFF2-40B4-BE49-F238E27FC236}">
                <a16:creationId xmlns:a16="http://schemas.microsoft.com/office/drawing/2014/main" id="{168DC13D-FFC6-4CC5-B9F8-B3B096109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511" y="909639"/>
            <a:ext cx="3703856" cy="12906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1" name="Picture Placeholder 37">
            <a:extLst>
              <a:ext uri="{FF2B5EF4-FFF2-40B4-BE49-F238E27FC236}">
                <a16:creationId xmlns:a16="http://schemas.microsoft.com/office/drawing/2014/main" id="{F1AD5C34-DDA9-421B-A3C2-4D014B3D3F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5383" y="723900"/>
            <a:ext cx="3179762" cy="2160588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sp>
        <p:nvSpPr>
          <p:cNvPr id="53" name="Picture Placeholder 43">
            <a:extLst>
              <a:ext uri="{FF2B5EF4-FFF2-40B4-BE49-F238E27FC236}">
                <a16:creationId xmlns:a16="http://schemas.microsoft.com/office/drawing/2014/main" id="{11508423-C6F4-4605-9E6D-1ED73334D0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5383" y="3048000"/>
            <a:ext cx="3178175" cy="30861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id="{1692DD91-8169-4A90-9D17-8A60286225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40188" y="723900"/>
            <a:ext cx="3371850" cy="3159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sp>
        <p:nvSpPr>
          <p:cNvPr id="54" name="Picture Placeholder 45">
            <a:extLst>
              <a:ext uri="{FF2B5EF4-FFF2-40B4-BE49-F238E27FC236}">
                <a16:creationId xmlns:a16="http://schemas.microsoft.com/office/drawing/2014/main" id="{30A5BEAE-CA80-4FFD-8DD4-5B7413AF51D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39608" y="4038600"/>
            <a:ext cx="3371659" cy="20955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sp>
        <p:nvSpPr>
          <p:cNvPr id="29" name="Content Placeholder 14">
            <a:extLst>
              <a:ext uri="{FF2B5EF4-FFF2-40B4-BE49-F238E27FC236}">
                <a16:creationId xmlns:a16="http://schemas.microsoft.com/office/drawing/2014/main" id="{4B2044C0-1C45-402D-BC20-0EB82BDB4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7510" y="2380221"/>
            <a:ext cx="3703856" cy="386640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4" name="Footer Placeholder 7">
            <a:extLst>
              <a:ext uri="{FF2B5EF4-FFF2-40B4-BE49-F238E27FC236}">
                <a16:creationId xmlns:a16="http://schemas.microsoft.com/office/drawing/2014/main" id="{30EE29E3-4F8E-469E-9B99-E2917609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35" name="Date Placeholder 6">
            <a:extLst>
              <a:ext uri="{FF2B5EF4-FFF2-40B4-BE49-F238E27FC236}">
                <a16:creationId xmlns:a16="http://schemas.microsoft.com/office/drawing/2014/main" id="{58513823-D81E-4B8B-85E6-EB11EA54DF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36" name="Slide Number Placeholder 8">
            <a:extLst>
              <a:ext uri="{FF2B5EF4-FFF2-40B4-BE49-F238E27FC236}">
                <a16:creationId xmlns:a16="http://schemas.microsoft.com/office/drawing/2014/main" id="{9D43A613-4A7D-4C9F-B407-154A1FB8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DE330D17-32E5-404A-9262-6A998ABC0878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22706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add subtitle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3A5CE3-0C01-4DBF-926A-2F9BFD04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2/11/20XX</a:t>
            </a:r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53D7EE4-1EDB-42FD-B6B7-A82C9F31F0F4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7097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94529358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82947429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26071659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10859559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20241575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70578834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3DB2ADC-AF19-4574-8C10-79B5B04FCA27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13398611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2/11/20XX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3DB2ADC-AF19-4574-8C10-79B5B04FCA27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9714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650" r:id="rId15"/>
    <p:sldLayoutId id="2147483651" r:id="rId16"/>
    <p:sldLayoutId id="2147483652" r:id="rId17"/>
    <p:sldLayoutId id="2147483654" r:id="rId18"/>
    <p:sldLayoutId id="2147483655" r:id="rId19"/>
    <p:sldLayoutId id="2147483656" r:id="rId20"/>
    <p:sldLayoutId id="2147483657" r:id="rId21"/>
    <p:sldLayoutId id="2147483659" r:id="rId22"/>
    <p:sldLayoutId id="2147483660" r:id="rId23"/>
    <p:sldLayoutId id="2147483661" r:id="rId2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house with a circle in the middle&#10;&#10;Description automatically generated">
            <a:extLst>
              <a:ext uri="{FF2B5EF4-FFF2-40B4-BE49-F238E27FC236}">
                <a16:creationId xmlns:a16="http://schemas.microsoft.com/office/drawing/2014/main" id="{AA3B9694-7127-D319-5329-1BCD6F1F83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3AE5B2F-2CD3-4E51-91D5-FEF8CE8FE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7744" y="534407"/>
            <a:ext cx="4702629" cy="3640345"/>
          </a:xfrm>
        </p:spPr>
        <p:txBody>
          <a:bodyPr rtlCol="0">
            <a:normAutofit/>
          </a:bodyPr>
          <a:lstStyle/>
          <a:p>
            <a:pPr algn="ctr" rtl="0"/>
            <a:r>
              <a:rPr lang="en-GB" dirty="0">
                <a:latin typeface="Aptos Black" panose="020F0502020204030204" pitchFamily="34" charset="0"/>
              </a:rPr>
              <a:t>Save the Brock!</a:t>
            </a:r>
            <a:br>
              <a:rPr lang="en-GB" dirty="0"/>
            </a:br>
            <a:br>
              <a:rPr lang="en-GB" dirty="0"/>
            </a:br>
            <a:r>
              <a:rPr lang="en-GB" dirty="0"/>
              <a:t>Renovation Share Offer Launch</a:t>
            </a:r>
            <a:br>
              <a:rPr lang="en-GB" dirty="0"/>
            </a:br>
            <a:br>
              <a:rPr lang="en-GB" dirty="0"/>
            </a:br>
            <a:r>
              <a:rPr lang="en-GB" sz="2800" dirty="0">
                <a:latin typeface="Aptos" panose="020B0004020202020204" pitchFamily="34" charset="0"/>
              </a:rPr>
              <a:t>5 June 2025, 7pm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952DE27F-5BED-4BCC-887D-5872F796F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7690" y="3861844"/>
            <a:ext cx="5362736" cy="997469"/>
          </a:xfrm>
        </p:spPr>
        <p:txBody>
          <a:bodyPr rtlCol="0">
            <a:normAutofit/>
          </a:bodyPr>
          <a:lstStyle/>
          <a:p>
            <a:pPr algn="ctr" rtl="0"/>
            <a:r>
              <a:rPr lang="en-GB" sz="2000" dirty="0">
                <a:latin typeface="Aptos Display" panose="020B0004020202020204" pitchFamily="34" charset="0"/>
              </a:rPr>
              <a:t>Brockweir Inn Community Benefit Society</a:t>
            </a:r>
          </a:p>
        </p:txBody>
      </p:sp>
      <p:pic>
        <p:nvPicPr>
          <p:cNvPr id="13" name="Picture 12" descr="A white animal with black background&#10;&#10;Description automatically generated">
            <a:extLst>
              <a:ext uri="{FF2B5EF4-FFF2-40B4-BE49-F238E27FC236}">
                <a16:creationId xmlns:a16="http://schemas.microsoft.com/office/drawing/2014/main" id="{E9AB5E87-7E2C-4558-9045-59495909E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4705" y="5396997"/>
            <a:ext cx="1008705" cy="92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38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BC5CF-FFAD-17E1-EED1-72EA66C33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13A88DB-E044-13D7-A50A-402BB7AD2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515" y="550135"/>
            <a:ext cx="2015851" cy="70488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ED78AA1-BE88-DE3B-AAAB-A105DF4F9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633" y="364625"/>
            <a:ext cx="10798176" cy="1211641"/>
          </a:xfrm>
        </p:spPr>
        <p:txBody>
          <a:bodyPr rtlCol="0" anchor="ctr">
            <a:normAutofit/>
          </a:bodyPr>
          <a:lstStyle/>
          <a:p>
            <a:pPr algn="l"/>
            <a:r>
              <a:rPr lang="en-GB" dirty="0">
                <a:solidFill>
                  <a:srgbClr val="103840"/>
                </a:solidFill>
                <a:latin typeface="Aptos Black" panose="020B0004020202020204" pitchFamily="34" charset="0"/>
              </a:rPr>
              <a:t>Corporate Sponsorship</a:t>
            </a:r>
            <a:endParaRPr lang="en-GB" dirty="0">
              <a:solidFill>
                <a:srgbClr val="FD6826"/>
              </a:solidFill>
              <a:latin typeface="Aptos Black" panose="020B0004020202020204" pitchFamily="34" charset="0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57A54AF-CCC5-7D64-56F4-F9BC33D2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03F77D-1BEF-481A-B8C1-15974ED46EB7}" type="slidenum">
              <a:rPr lang="en-GB" smtClean="0"/>
              <a:pPr rtl="0"/>
              <a:t>10</a:t>
            </a:fld>
            <a:endParaRPr lang="en-GB" dirty="0"/>
          </a:p>
        </p:txBody>
      </p:sp>
      <p:sp>
        <p:nvSpPr>
          <p:cNvPr id="4" name="Content Placeholder 14">
            <a:extLst>
              <a:ext uri="{FF2B5EF4-FFF2-40B4-BE49-F238E27FC236}">
                <a16:creationId xmlns:a16="http://schemas.microsoft.com/office/drawing/2014/main" id="{AC6EEB09-2B69-4607-DC74-566927A9A912}"/>
              </a:ext>
            </a:extLst>
          </p:cNvPr>
          <p:cNvSpPr txBox="1">
            <a:spLocks/>
          </p:cNvSpPr>
          <p:nvPr/>
        </p:nvSpPr>
        <p:spPr>
          <a:xfrm>
            <a:off x="1027029" y="1956021"/>
            <a:ext cx="9811956" cy="3760967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>
              <a:solidFill>
                <a:srgbClr val="FF0000"/>
              </a:solidFill>
            </a:endParaRPr>
          </a:p>
          <a:p>
            <a:endParaRPr lang="en-GB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1DA884-79FE-2D67-7B5D-EE7978CFE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8995" y="1416243"/>
            <a:ext cx="3427707" cy="5397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4A76F1-8EB3-DE5A-97CF-CAEBB54E6DC1}"/>
              </a:ext>
            </a:extLst>
          </p:cNvPr>
          <p:cNvSpPr txBox="1"/>
          <p:nvPr/>
        </p:nvSpPr>
        <p:spPr>
          <a:xfrm>
            <a:off x="711634" y="1897511"/>
            <a:ext cx="1061897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en-GB" sz="2400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400" dirty="0"/>
              <a:t>Develop a list of packages for businesses to get involved through sponsorship of certain parts of the project</a:t>
            </a:r>
          </a:p>
          <a:p>
            <a:pPr rtl="0"/>
            <a:endParaRPr lang="en-GB" sz="2400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400" dirty="0"/>
              <a:t>To be finalised – but we want your ideas! Please send them in…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400" dirty="0"/>
              <a:t>In the meantime, do you and your business, or do you know any businesses, which may be interested? Send in their details or even better, approach them for us!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17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C7F04A-6CF6-4CF1-BAEE-2B210EFC6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n-GB" dirty="0">
                <a:solidFill>
                  <a:srgbClr val="103840"/>
                </a:solidFill>
                <a:latin typeface="Aptos Black" panose="020B0004020202020204" pitchFamily="34" charset="0"/>
              </a:rPr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B3454-C461-4318-8C59-919AC8FD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53D7EE4-1EDB-42FD-B6B7-A82C9F31F0F4}" type="slidenum">
              <a:rPr lang="en-GB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GB"/>
          </a:p>
        </p:txBody>
      </p:sp>
      <p:sp>
        <p:nvSpPr>
          <p:cNvPr id="2" name="Content Placeholder 14">
            <a:extLst>
              <a:ext uri="{FF2B5EF4-FFF2-40B4-BE49-F238E27FC236}">
                <a16:creationId xmlns:a16="http://schemas.microsoft.com/office/drawing/2014/main" id="{40B0270B-7B6C-4782-2656-68AC23BBBE1E}"/>
              </a:ext>
            </a:extLst>
          </p:cNvPr>
          <p:cNvSpPr txBox="1">
            <a:spLocks/>
          </p:cNvSpPr>
          <p:nvPr/>
        </p:nvSpPr>
        <p:spPr>
          <a:xfrm>
            <a:off x="700087" y="1919853"/>
            <a:ext cx="9770908" cy="4619059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rtl="0">
              <a:buFont typeface="+mj-lt"/>
              <a:buAutoNum type="arabicPeriod"/>
            </a:pPr>
            <a:r>
              <a:rPr lang="en-GB" sz="2400" b="1" dirty="0">
                <a:latin typeface="Aptos" panose="020B0004020202020204" pitchFamily="34" charset="0"/>
              </a:rPr>
              <a:t>Welcome				</a:t>
            </a:r>
            <a:r>
              <a:rPr lang="en-GB" sz="2400" b="1" dirty="0">
                <a:solidFill>
                  <a:srgbClr val="FD6826"/>
                </a:solidFill>
                <a:latin typeface="Aptos" panose="020B0004020202020204" pitchFamily="34" charset="0"/>
              </a:rPr>
              <a:t>Henry Morland</a:t>
            </a:r>
          </a:p>
          <a:p>
            <a:pPr marL="457200" indent="-457200" rtl="0">
              <a:buFont typeface="+mj-lt"/>
              <a:buAutoNum type="arabicPeriod"/>
            </a:pPr>
            <a:endParaRPr lang="en-GB" sz="2400" b="1" dirty="0">
              <a:solidFill>
                <a:srgbClr val="FD6826"/>
              </a:solidFill>
              <a:latin typeface="Aptos" panose="020B0004020202020204" pitchFamily="34" charset="0"/>
            </a:endParaRPr>
          </a:p>
          <a:p>
            <a:pPr marL="457200" indent="-457200" rtl="0">
              <a:buFont typeface="+mj-lt"/>
              <a:buAutoNum type="arabicPeriod"/>
            </a:pPr>
            <a:r>
              <a:rPr lang="en-GB" sz="2400" b="1" dirty="0">
                <a:latin typeface="Aptos" panose="020B0004020202020204" pitchFamily="34" charset="0"/>
              </a:rPr>
              <a:t>2</a:t>
            </a:r>
            <a:r>
              <a:rPr lang="en-GB" sz="2400" b="1" baseline="30000" dirty="0">
                <a:latin typeface="Aptos" panose="020B0004020202020204" pitchFamily="34" charset="0"/>
              </a:rPr>
              <a:t>nd</a:t>
            </a:r>
            <a:r>
              <a:rPr lang="en-GB" sz="2400" b="1" dirty="0">
                <a:latin typeface="Aptos" panose="020B0004020202020204" pitchFamily="34" charset="0"/>
              </a:rPr>
              <a:t> Share Offer			</a:t>
            </a:r>
            <a:r>
              <a:rPr lang="en-GB" sz="2400" b="1" dirty="0">
                <a:solidFill>
                  <a:srgbClr val="FD6826"/>
                </a:solidFill>
                <a:latin typeface="Aptos" panose="020B0004020202020204" pitchFamily="34" charset="0"/>
              </a:rPr>
              <a:t>Adam Sinfield</a:t>
            </a:r>
            <a:r>
              <a:rPr lang="en-GB" sz="2400" b="1" dirty="0">
                <a:latin typeface="Aptos" panose="020B0004020202020204" pitchFamily="34" charset="0"/>
              </a:rPr>
              <a:t>			</a:t>
            </a:r>
          </a:p>
          <a:p>
            <a:pPr marL="342900" indent="-342900" rtl="0">
              <a:buFont typeface="+mj-lt"/>
              <a:buAutoNum type="arabicPeriod"/>
            </a:pPr>
            <a:endParaRPr lang="en-GB" sz="2400" b="1" dirty="0">
              <a:latin typeface="Aptos" panose="020B0004020202020204" pitchFamily="34" charset="0"/>
            </a:endParaRPr>
          </a:p>
          <a:p>
            <a:pPr marL="342900" indent="-342900" rtl="0">
              <a:buFont typeface="+mj-lt"/>
              <a:buAutoNum type="arabicPeriod"/>
            </a:pPr>
            <a:r>
              <a:rPr lang="en-GB" sz="2400" b="1" dirty="0">
                <a:latin typeface="Aptos" panose="020B0004020202020204" pitchFamily="34" charset="0"/>
              </a:rPr>
              <a:t>Progress to date			</a:t>
            </a:r>
            <a:r>
              <a:rPr lang="en-GB" sz="2400" b="1" dirty="0">
                <a:solidFill>
                  <a:srgbClr val="FD6826"/>
                </a:solidFill>
                <a:latin typeface="Aptos" panose="020B0004020202020204" pitchFamily="34" charset="0"/>
              </a:rPr>
              <a:t>Tom Starr and Ali Crawshaw</a:t>
            </a:r>
          </a:p>
          <a:p>
            <a:pPr marL="0" indent="0">
              <a:buNone/>
            </a:pPr>
            <a:endParaRPr lang="en-GB" sz="2400" b="1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latin typeface="Aptos" panose="020B0004020202020204" pitchFamily="34" charset="0"/>
              </a:rPr>
              <a:t>4. Corporate Sponsorship		</a:t>
            </a:r>
            <a:r>
              <a:rPr lang="en-GB" sz="2400" b="1" dirty="0">
                <a:solidFill>
                  <a:srgbClr val="FD6826"/>
                </a:solidFill>
                <a:latin typeface="Aptos" panose="020B0004020202020204" pitchFamily="34" charset="0"/>
              </a:rPr>
              <a:t>Adam Sinfield</a:t>
            </a:r>
          </a:p>
          <a:p>
            <a:pPr marL="0" indent="0" rtl="0">
              <a:buNone/>
            </a:pPr>
            <a:endParaRPr lang="en-GB" sz="2400" dirty="0"/>
          </a:p>
          <a:p>
            <a:pPr marL="342900" indent="-342900" rtl="0">
              <a:buFont typeface="+mj-lt"/>
              <a:buAutoNum type="arabicPeriod"/>
            </a:pPr>
            <a:endParaRPr lang="en-GB" sz="2400" dirty="0"/>
          </a:p>
        </p:txBody>
      </p:sp>
      <p:pic>
        <p:nvPicPr>
          <p:cNvPr id="8" name="Picture 7" descr="A circle with orange and blue circles&#10;&#10;Description automatically generated">
            <a:extLst>
              <a:ext uri="{FF2B5EF4-FFF2-40B4-BE49-F238E27FC236}">
                <a16:creationId xmlns:a16="http://schemas.microsoft.com/office/drawing/2014/main" id="{6C00E0CE-69F0-FEC6-9D84-47054CEC1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146" y="4178390"/>
            <a:ext cx="3539944" cy="353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33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olorful flags&#10;&#10;Description automatically generated">
            <a:extLst>
              <a:ext uri="{FF2B5EF4-FFF2-40B4-BE49-F238E27FC236}">
                <a16:creationId xmlns:a16="http://schemas.microsoft.com/office/drawing/2014/main" id="{2D3122AB-1EF6-49D1-E232-48DD4EE7A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55613"/>
            <a:ext cx="12192000" cy="699452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2C7F04A-6CF6-4CF1-BAEE-2B210EFC6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93" y="2664528"/>
            <a:ext cx="10691813" cy="810192"/>
          </a:xfrm>
        </p:spPr>
        <p:txBody>
          <a:bodyPr rtlCol="0">
            <a:noAutofit/>
          </a:bodyPr>
          <a:lstStyle/>
          <a:p>
            <a:pPr algn="ctr"/>
            <a:r>
              <a:rPr lang="en-GB" sz="7200" dirty="0">
                <a:solidFill>
                  <a:srgbClr val="103840"/>
                </a:solidFill>
                <a:latin typeface="Aptos Black" panose="020B0004020202020204" pitchFamily="34" charset="0"/>
              </a:rPr>
              <a:t>WELCOME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B3454-C461-4318-8C59-919AC8FD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53D7EE4-1EDB-42FD-B6B7-A82C9F31F0F4}" type="slidenum">
              <a:rPr lang="en-GB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GB"/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CEE752EA-FF68-69EF-EFDF-6EC3B5B4D768}"/>
              </a:ext>
            </a:extLst>
          </p:cNvPr>
          <p:cNvSpPr txBox="1">
            <a:spLocks/>
          </p:cNvSpPr>
          <p:nvPr/>
        </p:nvSpPr>
        <p:spPr>
          <a:xfrm>
            <a:off x="1588788" y="3785806"/>
            <a:ext cx="9666401" cy="3273552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endParaRPr lang="en-GB" sz="2400" kern="12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725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5D86EDA-E5D3-C725-A341-ABBAFE0B5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515" y="550135"/>
            <a:ext cx="2015851" cy="704886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7851F77A-CB9A-5F8E-6460-B773D45CE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</p:spPr>
        <p:txBody>
          <a:bodyPr rtlCol="0">
            <a:normAutofit/>
          </a:bodyPr>
          <a:lstStyle/>
          <a:p>
            <a:pPr algn="l"/>
            <a:r>
              <a:rPr lang="en-GB" dirty="0">
                <a:solidFill>
                  <a:srgbClr val="103840"/>
                </a:solidFill>
                <a:latin typeface="Aptos Black" panose="020B0004020202020204" pitchFamily="34" charset="0"/>
              </a:rPr>
              <a:t>Renovation Share Offer: Summary</a:t>
            </a:r>
            <a:endParaRPr lang="en-GB" dirty="0">
              <a:solidFill>
                <a:srgbClr val="FD6826"/>
              </a:solidFill>
              <a:latin typeface="Aptos Black" panose="020B0004020202020204" pitchFamily="34" charset="0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BB275C9-F7C1-4307-93A0-9B5BB9B0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03F77D-1BEF-481A-B8C1-15974ED46EB7}" type="slidenum">
              <a:rPr lang="en-GB" smtClean="0"/>
              <a:pPr rtl="0"/>
              <a:t>4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7F5E41-8C95-C39B-89FF-9F5DFC224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6" y="1719830"/>
            <a:ext cx="9517339" cy="501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78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7272E-AD87-830B-56CB-CFA7F5724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92E12D-6823-4B23-316B-E1CB00DA9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515" y="550135"/>
            <a:ext cx="2015851" cy="704886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99895C99-084D-FC7A-4060-F436AD13E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</p:spPr>
        <p:txBody>
          <a:bodyPr rtlCol="0">
            <a:normAutofit/>
          </a:bodyPr>
          <a:lstStyle/>
          <a:p>
            <a:pPr algn="l"/>
            <a:r>
              <a:rPr lang="en-GB" dirty="0">
                <a:solidFill>
                  <a:srgbClr val="103840"/>
                </a:solidFill>
                <a:latin typeface="Aptos Black" panose="020B0004020202020204" pitchFamily="34" charset="0"/>
              </a:rPr>
              <a:t>Renovation Share Offer: Key Points</a:t>
            </a:r>
            <a:endParaRPr lang="en-GB" dirty="0">
              <a:solidFill>
                <a:srgbClr val="FD6826"/>
              </a:solidFill>
              <a:latin typeface="Aptos Black" panose="020B0004020202020204" pitchFamily="34" charset="0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20E70E1-22DE-A237-421D-59449ABCA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03F77D-1BEF-481A-B8C1-15974ED46EB7}" type="slidenum">
              <a:rPr lang="en-GB" smtClean="0"/>
              <a:pPr rtl="0"/>
              <a:t>5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8B4504-A0D3-F14D-DF56-689C1042EA10}"/>
              </a:ext>
            </a:extLst>
          </p:cNvPr>
          <p:cNvSpPr txBox="1"/>
          <p:nvPr/>
        </p:nvSpPr>
        <p:spPr>
          <a:xfrm>
            <a:off x="724374" y="1762888"/>
            <a:ext cx="85587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>
                <a:effectLst/>
                <a:latin typeface="Helvetica" pitchFamily="2" charset="0"/>
              </a:rPr>
              <a:t>Our target is to raise </a:t>
            </a:r>
            <a:r>
              <a:rPr lang="en-GB" b="1" dirty="0">
                <a:effectLst/>
                <a:latin typeface="Helvetica" pitchFamily="2" charset="0"/>
              </a:rPr>
              <a:t>as much capital as possible </a:t>
            </a:r>
            <a:r>
              <a:rPr lang="en-GB" dirty="0">
                <a:effectLst/>
                <a:latin typeface="Helvetica" pitchFamily="2" charset="0"/>
              </a:rPr>
              <a:t>(up to a maximum of £250,000) by selling shares </a:t>
            </a:r>
            <a:r>
              <a:rPr lang="en-GB" b="1" dirty="0">
                <a:effectLst/>
                <a:latin typeface="Helvetica" pitchFamily="2" charset="0"/>
              </a:rPr>
              <a:t>to support the renovation and re-opening </a:t>
            </a:r>
            <a:r>
              <a:rPr lang="en-GB" dirty="0">
                <a:effectLst/>
                <a:latin typeface="Helvetica" pitchFamily="2" charset="0"/>
              </a:rPr>
              <a:t>of The Brockweir Inn.</a:t>
            </a:r>
          </a:p>
          <a:p>
            <a:pPr>
              <a:buNone/>
            </a:pPr>
            <a:endParaRPr lang="en-GB" dirty="0">
              <a:effectLst/>
              <a:latin typeface="Helvetica" pitchFamily="2" charset="0"/>
            </a:endParaRPr>
          </a:p>
          <a:p>
            <a:pPr>
              <a:buNone/>
            </a:pPr>
            <a:r>
              <a:rPr lang="en-GB" dirty="0">
                <a:effectLst/>
                <a:latin typeface="Helvetica" pitchFamily="2" charset="0"/>
              </a:rPr>
              <a:t>All new shareholders will </a:t>
            </a:r>
            <a:r>
              <a:rPr lang="en-GB" b="1" dirty="0">
                <a:effectLst/>
                <a:latin typeface="Helvetica" pitchFamily="2" charset="0"/>
              </a:rPr>
              <a:t>become members </a:t>
            </a:r>
            <a:r>
              <a:rPr lang="en-GB" dirty="0">
                <a:effectLst/>
                <a:latin typeface="Helvetica" pitchFamily="2" charset="0"/>
              </a:rPr>
              <a:t>of the Brockweir Inn Community Benefit Society (BICBS) which owns the Brockweir Inn. </a:t>
            </a:r>
          </a:p>
          <a:p>
            <a:pPr>
              <a:buNone/>
            </a:pPr>
            <a:endParaRPr lang="en-GB" dirty="0">
              <a:effectLst/>
              <a:latin typeface="Helvetica" pitchFamily="2" charset="0"/>
            </a:endParaRPr>
          </a:p>
          <a:p>
            <a:pPr>
              <a:buNone/>
            </a:pPr>
            <a:r>
              <a:rPr lang="en-GB" dirty="0">
                <a:effectLst/>
                <a:latin typeface="Helvetica" pitchFamily="2" charset="0"/>
              </a:rPr>
              <a:t>Your shares will </a:t>
            </a:r>
            <a:r>
              <a:rPr lang="en-GB" b="1" dirty="0">
                <a:effectLst/>
                <a:latin typeface="Helvetica" pitchFamily="2" charset="0"/>
              </a:rPr>
              <a:t>give you a say </a:t>
            </a:r>
            <a:r>
              <a:rPr lang="en-GB" dirty="0">
                <a:effectLst/>
                <a:latin typeface="Helvetica" pitchFamily="2" charset="0"/>
              </a:rPr>
              <a:t>on how you wish your pub to be run.</a:t>
            </a:r>
          </a:p>
          <a:p>
            <a:pPr>
              <a:buNone/>
            </a:pPr>
            <a:endParaRPr lang="en-GB" dirty="0">
              <a:effectLst/>
              <a:latin typeface="Helvetica" pitchFamily="2" charset="0"/>
            </a:endParaRPr>
          </a:p>
          <a:p>
            <a:pPr>
              <a:buNone/>
            </a:pPr>
            <a:r>
              <a:rPr lang="en-GB" dirty="0">
                <a:effectLst/>
                <a:latin typeface="Helvetica" pitchFamily="2" charset="0"/>
              </a:rPr>
              <a:t>Each shareholder receives </a:t>
            </a:r>
            <a:r>
              <a:rPr lang="en-GB" b="1" dirty="0">
                <a:effectLst/>
                <a:latin typeface="Helvetica" pitchFamily="2" charset="0"/>
              </a:rPr>
              <a:t>one vote regardless of the amount invested</a:t>
            </a:r>
            <a:r>
              <a:rPr lang="en-GB" dirty="0">
                <a:effectLst/>
                <a:latin typeface="Helvetica" pitchFamily="2" charset="0"/>
              </a:rPr>
              <a:t>, meaning all shareholders carry equal weight.</a:t>
            </a:r>
          </a:p>
          <a:p>
            <a:pPr>
              <a:buNone/>
            </a:pPr>
            <a:endParaRPr lang="en-GB" dirty="0">
              <a:effectLst/>
              <a:latin typeface="Helvetica" pitchFamily="2" charset="0"/>
            </a:endParaRPr>
          </a:p>
          <a:p>
            <a:r>
              <a:rPr lang="en-GB" dirty="0">
                <a:effectLst/>
                <a:latin typeface="Helvetica" pitchFamily="2" charset="0"/>
              </a:rPr>
              <a:t>All the new shares issued will be in addition to, at the same price as and have identical rights to the £385,000 of shares previously issued to finance the purchase of the pub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296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D7599-39B7-B0F4-6CC1-82A6977B4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A48273-8C3D-98EF-9325-CF6645048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515" y="550135"/>
            <a:ext cx="2015851" cy="704886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E8D71CFB-F2F5-E295-A1A8-2D9148672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</p:spPr>
        <p:txBody>
          <a:bodyPr rtlCol="0">
            <a:normAutofit/>
          </a:bodyPr>
          <a:lstStyle/>
          <a:p>
            <a:pPr algn="l"/>
            <a:r>
              <a:rPr lang="en-GB" dirty="0">
                <a:solidFill>
                  <a:srgbClr val="103840"/>
                </a:solidFill>
                <a:latin typeface="Aptos Black" panose="020B0004020202020204" pitchFamily="34" charset="0"/>
              </a:rPr>
              <a:t>Renovation Share Offer: Why?</a:t>
            </a:r>
            <a:endParaRPr lang="en-GB" dirty="0">
              <a:solidFill>
                <a:srgbClr val="FD6826"/>
              </a:solidFill>
              <a:latin typeface="Aptos Black" panose="020B0004020202020204" pitchFamily="34" charset="0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3EDFA8E-7DA6-475A-2DED-C49449B1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03F77D-1BEF-481A-B8C1-15974ED46EB7}" type="slidenum">
              <a:rPr lang="en-GB" smtClean="0"/>
              <a:pPr rtl="0"/>
              <a:t>6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221784-C7B7-84D0-8FF5-186DA2DC44D0}"/>
              </a:ext>
            </a:extLst>
          </p:cNvPr>
          <p:cNvSpPr txBox="1"/>
          <p:nvPr/>
        </p:nvSpPr>
        <p:spPr>
          <a:xfrm>
            <a:off x="700087" y="1832035"/>
            <a:ext cx="53459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Helvetica" pitchFamily="2" charset="0"/>
              </a:rPr>
              <a:t>Help reopen the doors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itchFamily="2" charset="0"/>
              </a:rPr>
              <a:t>Have detailed plans for both the building and the operations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itchFamily="2" charset="0"/>
              </a:rPr>
              <a:t>A community asset for all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itchFamily="2" charset="0"/>
              </a:rPr>
              <a:t>Fully viable and proven model</a:t>
            </a:r>
          </a:p>
          <a:p>
            <a:pPr lvl="1"/>
            <a:endParaRPr lang="en-GB" sz="2000" dirty="0">
              <a:effectLst/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itchFamily="2" charset="0"/>
              </a:rPr>
              <a:t>Have a say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itchFamily="2" charset="0"/>
              </a:rPr>
              <a:t>One member one vote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itchFamily="2" charset="0"/>
              </a:rPr>
              <a:t>Be part of the community</a:t>
            </a:r>
          </a:p>
          <a:p>
            <a:pPr lvl="1"/>
            <a:endParaRPr lang="en-GB" sz="2000" dirty="0">
              <a:latin typeface="Helvetica" pitchFamily="2" charset="0"/>
            </a:endParaRPr>
          </a:p>
          <a:p>
            <a:pPr algn="ctr"/>
            <a:r>
              <a:rPr lang="en-GB" sz="2000" b="1" dirty="0">
                <a:latin typeface="Helvetica" pitchFamily="2" charset="0"/>
              </a:rPr>
              <a:t>Be part of something special! This will outlast us all</a:t>
            </a:r>
            <a:endParaRPr lang="en-US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2C9FC5-51E8-C42B-0955-A868ADDBB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993" y="1832035"/>
            <a:ext cx="5625857" cy="330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63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91CE8-935C-8B88-A47F-11B37CCD7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7196F24-1FDE-D304-D24B-BF98889E9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515" y="550135"/>
            <a:ext cx="2015851" cy="704886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B02D65B-75E2-8EF1-0250-96A881CE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03F77D-1BEF-481A-B8C1-15974ED46EB7}" type="slidenum">
              <a:rPr lang="en-GB" smtClean="0"/>
              <a:pPr rtl="0"/>
              <a:t>7</a:t>
            </a:fld>
            <a:endParaRPr lang="en-GB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20EE1E09-C048-265D-13F8-DDB9B8C58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</p:spPr>
        <p:txBody>
          <a:bodyPr rtlCol="0">
            <a:normAutofit/>
          </a:bodyPr>
          <a:lstStyle/>
          <a:p>
            <a:pPr algn="l"/>
            <a:r>
              <a:rPr lang="en-GB" dirty="0">
                <a:solidFill>
                  <a:srgbClr val="103840"/>
                </a:solidFill>
                <a:latin typeface="Aptos Black" panose="020B0004020202020204" pitchFamily="34" charset="0"/>
              </a:rPr>
              <a:t>Our Request to Members</a:t>
            </a:r>
            <a:endParaRPr lang="en-GB" dirty="0">
              <a:solidFill>
                <a:srgbClr val="FF0000"/>
              </a:solidFill>
              <a:latin typeface="Aptos Black" panose="020B00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050AE49-1CB8-5F68-CC3F-DF1CE04CA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716" y="552826"/>
            <a:ext cx="40576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2BF61D-54F3-A738-9CB5-7E17F0A5F3CA}"/>
              </a:ext>
            </a:extLst>
          </p:cNvPr>
          <p:cNvSpPr txBox="1"/>
          <p:nvPr/>
        </p:nvSpPr>
        <p:spPr>
          <a:xfrm>
            <a:off x="711633" y="1897512"/>
            <a:ext cx="682208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GB" sz="2400" b="1" dirty="0"/>
              <a:t>WE NEED YOU!</a:t>
            </a:r>
          </a:p>
          <a:p>
            <a:pPr rtl="0"/>
            <a:endParaRPr lang="en-GB" sz="2400" dirty="0"/>
          </a:p>
          <a:p>
            <a:pPr rtl="0"/>
            <a:r>
              <a:rPr lang="en-GB" sz="2400" dirty="0">
                <a:solidFill>
                  <a:srgbClr val="0070C0"/>
                </a:solidFill>
              </a:rPr>
              <a:t>If every member gets one more member, we </a:t>
            </a:r>
            <a:r>
              <a:rPr lang="en-GB" sz="2400" b="1" dirty="0">
                <a:solidFill>
                  <a:srgbClr val="0070C0"/>
                </a:solidFill>
              </a:rPr>
              <a:t>open</a:t>
            </a:r>
          </a:p>
          <a:p>
            <a:pPr rtl="0"/>
            <a:r>
              <a:rPr lang="en-GB" sz="2400" dirty="0">
                <a:solidFill>
                  <a:srgbClr val="0070C0"/>
                </a:solidFill>
              </a:rPr>
              <a:t>If every member gets two (and a bit), we </a:t>
            </a:r>
            <a:r>
              <a:rPr lang="en-GB" sz="2400" b="1" dirty="0">
                <a:solidFill>
                  <a:srgbClr val="0070C0"/>
                </a:solidFill>
              </a:rPr>
              <a:t>finish</a:t>
            </a:r>
            <a:r>
              <a:rPr lang="en-GB" sz="2400" dirty="0">
                <a:solidFill>
                  <a:srgbClr val="0070C0"/>
                </a:solidFill>
              </a:rPr>
              <a:t>!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70C0"/>
              </a:solidFill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70C0"/>
              </a:solidFill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We are here to support you with whatever you need: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Brochures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Leaflets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Emails…</a:t>
            </a:r>
          </a:p>
        </p:txBody>
      </p:sp>
    </p:spTree>
    <p:extLst>
      <p:ext uri="{BB962C8B-B14F-4D97-AF65-F5344CB8AC3E}">
        <p14:creationId xmlns:p14="http://schemas.microsoft.com/office/powerpoint/2010/main" val="141994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A2946-9D83-5512-6C10-517A13EB0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03F77D-1BEF-481A-B8C1-15974ED46EB7}" type="slidenum">
              <a:rPr lang="en-GB" noProof="0" smtClean="0"/>
              <a:t>8</a:t>
            </a:fld>
            <a:endParaRPr lang="en-GB" noProof="0"/>
          </a:p>
        </p:txBody>
      </p:sp>
      <p:pic>
        <p:nvPicPr>
          <p:cNvPr id="1026" name="Picture 2" descr="What is the job of a Q&amp;A sheet and why ...">
            <a:extLst>
              <a:ext uri="{FF2B5EF4-FFF2-40B4-BE49-F238E27FC236}">
                <a16:creationId xmlns:a16="http://schemas.microsoft.com/office/drawing/2014/main" id="{CF3F5293-589F-4322-78D3-26D85C35C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734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0759A-3007-2DE4-2054-60CD0B274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A24C2-64BC-99DB-3EF6-D347BEE41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3" y="6241262"/>
            <a:ext cx="5954486" cy="429532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Arial Nova Light" panose="020B0304020202020204" pitchFamily="34" charset="0"/>
              </a:rPr>
              <a:t>	</a:t>
            </a:r>
            <a:r>
              <a:rPr lang="en-GB" sz="2400" b="1" u="sng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Project Phasing Plan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613BB7-98F3-79A8-8530-A59921CF2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-1" t="1690" r="26219" b="-1"/>
          <a:stretch>
            <a:fillRect/>
          </a:stretch>
        </p:blipFill>
        <p:spPr>
          <a:xfrm>
            <a:off x="269530" y="294039"/>
            <a:ext cx="6880071" cy="5947223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5C115B-A522-C363-7653-D82CCEBC8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" y="0"/>
            <a:ext cx="800548" cy="80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AA9EFD-5B71-EC35-2DCF-227D1A99C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40133"/>
            <a:ext cx="2677886" cy="17949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63E9D2-9D79-AE25-A8C0-D0254DAA2E59}"/>
              </a:ext>
            </a:extLst>
          </p:cNvPr>
          <p:cNvSpPr txBox="1"/>
          <p:nvPr/>
        </p:nvSpPr>
        <p:spPr>
          <a:xfrm>
            <a:off x="7101970" y="0"/>
            <a:ext cx="509003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Complete – Site Acquisition</a:t>
            </a:r>
          </a:p>
          <a:p>
            <a:pPr lvl="1"/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Building Clearance Complete</a:t>
            </a:r>
          </a:p>
          <a:p>
            <a:pPr lvl="1"/>
            <a:endParaRPr lang="en-GB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Optimum Pub Layout Agreed</a:t>
            </a:r>
          </a:p>
          <a:p>
            <a:pPr lvl="1"/>
            <a:endParaRPr lang="en-GB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Building Control Review and Site Visit </a:t>
            </a:r>
          </a:p>
          <a:p>
            <a:pPr lvl="1"/>
            <a:endParaRPr lang="en-GB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Phased Project Set up</a:t>
            </a:r>
          </a:p>
          <a:p>
            <a:pPr lvl="1"/>
            <a:endParaRPr lang="en-GB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Listed Building Planning Application</a:t>
            </a:r>
          </a:p>
          <a:p>
            <a:pPr lvl="1"/>
            <a:endParaRPr lang="en-GB" dirty="0"/>
          </a:p>
          <a:p>
            <a:r>
              <a:rPr lang="en-GB" sz="2400" b="1" u="sng" dirty="0"/>
              <a:t>Next Steps - Renovation</a:t>
            </a:r>
          </a:p>
          <a:p>
            <a:pPr lvl="1"/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Full Engagement of MEP services engineer</a:t>
            </a:r>
          </a:p>
          <a:p>
            <a:pPr lvl="1"/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Bar &amp; Kitchen &amp; Design</a:t>
            </a:r>
          </a:p>
          <a:p>
            <a:pPr lvl="1"/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Civils &amp; Drainage Design </a:t>
            </a:r>
          </a:p>
          <a:p>
            <a:pPr lvl="1"/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Interiors and Landscape Design</a:t>
            </a:r>
          </a:p>
          <a:p>
            <a:pPr lvl="1"/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Contractor/ Supplier Engagement &amp;  Procurement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964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0F876D-ECAD-49DD-95DE-E4DA3D4E9CA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4EC785CC-7DC7-486B-AC4F-90AD768E96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9187C1-630C-405A-830B-EED062A4969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441</Words>
  <Application>Microsoft Office PowerPoint</Application>
  <PresentationFormat>Widescreen</PresentationFormat>
  <Paragraphs>91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Aptos</vt:lpstr>
      <vt:lpstr>Aptos Black</vt:lpstr>
      <vt:lpstr>Aptos Display</vt:lpstr>
      <vt:lpstr>Arial</vt:lpstr>
      <vt:lpstr>Arial Nova Light</vt:lpstr>
      <vt:lpstr>Calibri</vt:lpstr>
      <vt:lpstr>Calibri Light</vt:lpstr>
      <vt:lpstr>Helvetica</vt:lpstr>
      <vt:lpstr>Office 2013 - 2022 Theme</vt:lpstr>
      <vt:lpstr>Save the Brock!  Renovation Share Offer Launch  5 June 2025, 7pm</vt:lpstr>
      <vt:lpstr>AGENDA</vt:lpstr>
      <vt:lpstr>WELCOME</vt:lpstr>
      <vt:lpstr>Renovation Share Offer: Summary</vt:lpstr>
      <vt:lpstr>Renovation Share Offer: Key Points</vt:lpstr>
      <vt:lpstr>Renovation Share Offer: Why?</vt:lpstr>
      <vt:lpstr>Our Request to Members</vt:lpstr>
      <vt:lpstr>PowerPoint Presentation</vt:lpstr>
      <vt:lpstr> Project Phasing Plan</vt:lpstr>
      <vt:lpstr>Corporate Sponsorship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Save The Brock!  Project Update  4 June 2024</dc:title>
  <dc:creator>David Rodney</dc:creator>
  <cp:lastModifiedBy>Alison Crawshaw</cp:lastModifiedBy>
  <cp:revision>33</cp:revision>
  <dcterms:created xsi:type="dcterms:W3CDTF">2024-06-03T20:33:48Z</dcterms:created>
  <dcterms:modified xsi:type="dcterms:W3CDTF">2025-06-07T08:32:47Z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