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87" r:id="rId6"/>
    <p:sldId id="308" r:id="rId7"/>
    <p:sldId id="321" r:id="rId8"/>
    <p:sldId id="315" r:id="rId9"/>
    <p:sldId id="325" r:id="rId10"/>
    <p:sldId id="305" r:id="rId11"/>
    <p:sldId id="319" r:id="rId12"/>
    <p:sldId id="323" r:id="rId13"/>
    <p:sldId id="324" r:id="rId14"/>
    <p:sldId id="327" r:id="rId15"/>
    <p:sldId id="332" r:id="rId16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9" autoAdjust="0"/>
    <p:restoredTop sz="70208" autoAdjust="0"/>
  </p:normalViewPr>
  <p:slideViewPr>
    <p:cSldViewPr snapToGrid="0">
      <p:cViewPr varScale="1">
        <p:scale>
          <a:sx n="69" d="100"/>
          <a:sy n="69" d="100"/>
        </p:scale>
        <p:origin x="205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5"/>
    </p:cViewPr>
  </p:sorter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8E7403-EB4A-4177-AFCE-6A9D7B160C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C49177-C030-4043-9380-EA6E4C94A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63C334-78CA-4E1A-9D54-3E3430963041}" type="datetime1">
              <a:rPr lang="en-GB" smtClean="0"/>
              <a:t>08/08/2024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C83CE-EC9B-40C4-BD7A-48797AE5B1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9A75D-9B4E-4704-98C7-2A42472F11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CC6D6D-E986-427F-AD9C-4E9408DDB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774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8705E-AAE8-4335-B5A5-B8C4E9E55DA7}" type="datetime1">
              <a:rPr lang="en-GB" smtClean="0"/>
              <a:pPr/>
              <a:t>08/08/2024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15A580F-E35D-42E1-AF82-E41CC201EA91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53680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15A580F-E35D-42E1-AF82-E41CC201EA9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100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961EFD6-34B6-4621-AFFD-CC7DD286577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002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961EFD6-34B6-4621-AFFD-CC7DD286577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883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961EFD6-34B6-4621-AFFD-CC7DD286577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351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/>
              <a:t>To all 395 Members!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kern="1200" dirty="0">
                <a:latin typeface="+mn-lt"/>
                <a:ea typeface="+mn-ea"/>
                <a:cs typeface="+mn-cs"/>
              </a:rPr>
              <a:t>… of the Brockweir Community Benefit Society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kern="1200" dirty="0">
                <a:latin typeface="+mn-lt"/>
                <a:ea typeface="+mn-ea"/>
                <a:cs typeface="+mn-cs"/>
              </a:rPr>
              <a:t>Each Member has </a:t>
            </a:r>
            <a:r>
              <a:rPr lang="en-GB" u="sng" kern="1200" dirty="0">
                <a:latin typeface="+mn-lt"/>
                <a:ea typeface="+mn-ea"/>
                <a:cs typeface="+mn-cs"/>
              </a:rPr>
              <a:t>one</a:t>
            </a:r>
            <a:r>
              <a:rPr lang="en-GB" kern="1200" dirty="0">
                <a:latin typeface="+mn-lt"/>
                <a:ea typeface="+mn-ea"/>
                <a:cs typeface="+mn-cs"/>
              </a:rPr>
              <a:t> vote regardless of the size of the investment, so you all have equal weight in key decisions 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/>
              <a:t>Nobody knows how much you invested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kern="1200" dirty="0">
                <a:latin typeface="+mn-lt"/>
                <a:ea typeface="+mn-ea"/>
                <a:cs typeface="+mn-cs"/>
              </a:rPr>
              <a:t>Register of Members is available but only shows names</a:t>
            </a:r>
          </a:p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7769C21-FF48-4BAC-88E9-1290DC654E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655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961EFD6-34B6-4621-AFFD-CC7DD286577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367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/>
              <a:t>To all 405 Members!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kern="1200" dirty="0">
                <a:latin typeface="+mn-lt"/>
                <a:ea typeface="+mn-ea"/>
                <a:cs typeface="+mn-cs"/>
              </a:rPr>
              <a:t>… of the Brockweir Community Benefit Society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kern="1200" dirty="0">
                <a:latin typeface="+mn-lt"/>
                <a:ea typeface="+mn-ea"/>
                <a:cs typeface="+mn-cs"/>
              </a:rPr>
              <a:t>Each Member has </a:t>
            </a:r>
            <a:r>
              <a:rPr lang="en-GB" u="sng" kern="1200" dirty="0">
                <a:latin typeface="+mn-lt"/>
                <a:ea typeface="+mn-ea"/>
                <a:cs typeface="+mn-cs"/>
              </a:rPr>
              <a:t>one</a:t>
            </a:r>
            <a:r>
              <a:rPr lang="en-GB" kern="1200" dirty="0">
                <a:latin typeface="+mn-lt"/>
                <a:ea typeface="+mn-ea"/>
                <a:cs typeface="+mn-cs"/>
              </a:rPr>
              <a:t> vote regardless of the size of the investment, so you all have equal weight in key decisions 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/>
              <a:t>Nobody knows how much you invested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kern="1200" dirty="0">
                <a:latin typeface="+mn-lt"/>
                <a:ea typeface="+mn-ea"/>
                <a:cs typeface="+mn-cs"/>
              </a:rPr>
              <a:t>Register of Members is available but only shows names</a:t>
            </a:r>
          </a:p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7769C21-FF48-4BAC-88E9-1290DC654EB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148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Business plan runs to 80 pages and is on the website so we recommed you read it together with the Share Offer document – which of course everyone should have done already.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There are 3 stages to the Business Plan.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Stage 1- valuations, launch the share offer, make grant applications, finalise the acquisition and purchase the freehold. Hopefully, after tonight, we can complete this stage!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Stage 2- renovation and complete the work to transform it back onto a pub, repond to communityfeedback whilst retianing its wonderful character enagnacing it as a heritsage asset for the future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Stage 3- find a great tenant, bring in the community to enjoy the pub, deblop local activities and intiative hels within the pub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But to get to buy the pub, we needed to create a share offer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961EFD6-34B6-4621-AFFD-CC7DD286577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666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961EFD6-34B6-4621-AFFD-CC7DD286577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390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961EFD6-34B6-4621-AFFD-CC7DD286577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65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961EFD6-34B6-4621-AFFD-CC7DD286577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95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</a:t>
            </a:r>
            <a:r>
              <a:rPr lang="en-GB" dirty="0" err="1"/>
              <a:t>Interwsst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961EFD6-34B6-4621-AFFD-CC7DD286577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840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439D4E6-49E3-4273-9EDF-AD58558B9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sz="4000" noProof="0">
                <a:solidFill>
                  <a:schemeClr val="bg1"/>
                </a:solidFill>
              </a:rPr>
              <a:t>Click to edit Master title style</a:t>
            </a:r>
            <a:endParaRPr lang="en-GB" sz="4000" noProof="0">
              <a:solidFill>
                <a:schemeClr val="bg1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E9D8936-4795-43B2-9C32-4BE93A6721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5934" y="5220450"/>
            <a:ext cx="3380437" cy="57074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sz="1800" noProof="0">
                <a:solidFill>
                  <a:schemeClr val="bg1"/>
                </a:solidFill>
              </a:rPr>
              <a:t>Insert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6C8B8511-EE4E-4935-ABB8-E8C2FCB1C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6158" y="0"/>
            <a:ext cx="7315841" cy="6858000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39FAB6-0B6C-402C-A107-EFFF82281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DBE487E6-4032-4195-9823-685A3937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C71E06DF-BA1B-43E6-A74C-85231D2E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2/11/20XX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0BD36B16-3F07-4955-8D4D-BC0FD17C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30AF5A0-43BB-4336-8627-9123B9144D80}" type="slidenum">
              <a:rPr lang="en-GB" noProof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‹#›</a:t>
            </a:fld>
            <a:endParaRPr lang="en-GB" noProof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73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4246B94A-8C64-4FBA-B409-1F9487E1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6F075D-9008-4BD3-A772-7AF7AD667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C185B95-5C0F-400E-B7DF-8FF843290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Insert subtitle here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C725AFD-5A48-451D-B91D-9E63953F8E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en-GB" noProof="0"/>
              <a:t>Insert text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ACDC650-288E-4CF5-8546-9F2D5CEC88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7611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Insert subtitle here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956E1F7E-0B80-40DB-8F21-F06D9DD562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97226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en-GB" noProof="0"/>
              <a:t>Insert text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1B92C0-6B36-412A-9A49-16AB59FF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B4EFB36A-E4FD-4966-A091-9BDAF299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9B52EA1F-D8D0-4F42-B00A-F0E943F8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498A6230-35B8-4147-9494-90708BFC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193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Insert subtitle here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en-GB" noProof="0"/>
              <a:t>Insert text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178B9A-B987-49A0-B73F-70B855C424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091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Insert subtitle here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407D5990-6E05-4ECC-B930-EA5CF0774C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0091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en-GB" noProof="0"/>
              <a:t>Insert text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6A58550-98E5-4548-82F6-EE971733A7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73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Insert subtitle here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6B90AFA0-EDA3-4F21-A480-F56AA1D0BEB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173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en-GB" noProof="0"/>
              <a:t>Insert text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F1449B0C-8214-4186-9666-E63CCA0909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86452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1BF5DB-2BF3-4196-B1CF-82B7CDCC0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87523" y="729692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2">
            <a:extLst>
              <a:ext uri="{FF2B5EF4-FFF2-40B4-BE49-F238E27FC236}">
                <a16:creationId xmlns:a16="http://schemas.microsoft.com/office/drawing/2014/main" id="{168DC13D-FFC6-4CC5-B9F8-B3B09610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11" y="909639"/>
            <a:ext cx="3703856" cy="12906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1" name="Picture Placeholder 37">
            <a:extLst>
              <a:ext uri="{FF2B5EF4-FFF2-40B4-BE49-F238E27FC236}">
                <a16:creationId xmlns:a16="http://schemas.microsoft.com/office/drawing/2014/main" id="{F1AD5C34-DDA9-421B-A3C2-4D014B3D3F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383" y="723900"/>
            <a:ext cx="3179762" cy="2160588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53" name="Picture Placeholder 43">
            <a:extLst>
              <a:ext uri="{FF2B5EF4-FFF2-40B4-BE49-F238E27FC236}">
                <a16:creationId xmlns:a16="http://schemas.microsoft.com/office/drawing/2014/main" id="{11508423-C6F4-4605-9E6D-1ED73334D0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5383" y="3048000"/>
            <a:ext cx="3178175" cy="30861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1692DD91-8169-4A90-9D17-8A60286225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40188" y="723900"/>
            <a:ext cx="3371850" cy="3159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54" name="Picture Placeholder 45">
            <a:extLst>
              <a:ext uri="{FF2B5EF4-FFF2-40B4-BE49-F238E27FC236}">
                <a16:creationId xmlns:a16="http://schemas.microsoft.com/office/drawing/2014/main" id="{30A5BEAE-CA80-4FFD-8DD4-5B7413AF51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39608" y="4038600"/>
            <a:ext cx="3371659" cy="20955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29" name="Content Placeholder 14">
            <a:extLst>
              <a:ext uri="{FF2B5EF4-FFF2-40B4-BE49-F238E27FC236}">
                <a16:creationId xmlns:a16="http://schemas.microsoft.com/office/drawing/2014/main" id="{4B2044C0-1C45-402D-BC20-0EB82BDB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10" y="2380221"/>
            <a:ext cx="3703856" cy="386640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4" name="Footer Placeholder 7">
            <a:extLst>
              <a:ext uri="{FF2B5EF4-FFF2-40B4-BE49-F238E27FC236}">
                <a16:creationId xmlns:a16="http://schemas.microsoft.com/office/drawing/2014/main" id="{30EE29E3-4F8E-469E-9B99-E2917609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35" name="Date Placeholder 6">
            <a:extLst>
              <a:ext uri="{FF2B5EF4-FFF2-40B4-BE49-F238E27FC236}">
                <a16:creationId xmlns:a16="http://schemas.microsoft.com/office/drawing/2014/main" id="{58513823-D81E-4B8B-85E6-EB11EA54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36" name="Slide Number Placeholder 8">
            <a:extLst>
              <a:ext uri="{FF2B5EF4-FFF2-40B4-BE49-F238E27FC236}">
                <a16:creationId xmlns:a16="http://schemas.microsoft.com/office/drawing/2014/main" id="{9D43A613-4A7D-4C9F-B407-154A1FB8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DE330D17-32E5-404A-9262-6A998ABC0878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2270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2/11/20XX</a:t>
            </a:r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53D7EE4-1EDB-42FD-B6B7-A82C9F31F0F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7097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695A76E-1EF3-4F47-9E87-6FCAB7D5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en-US" sz="4000" noProof="0"/>
              <a:t>Click to edit Master title style</a:t>
            </a:r>
            <a:endParaRPr lang="en-GB" sz="4000" noProof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EAD023B5-9ABC-4D4A-A1AD-D4D83D6621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"/>
            <a:ext cx="4876799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AFB647-646C-4130-9EF5-C19C686B1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9D5546-AD01-4B29-B174-EDA71051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0A0972-FD9A-4E9D-A0A3-BD0AF8C7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3B2F557-7BE5-4154-A82F-928EE54A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E54A7E3-1026-464C-BB67-2D7F7140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1723F54-B646-4D12-AEA1-08269C25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30AF5A0-43BB-4336-8627-9123B9144D80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3464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C8837BA0-445B-4D04-ADA9-C65084B1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904730"/>
            <a:ext cx="4152900" cy="165259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0CFA4CCF-323F-4998-B6BF-56207329C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5" y="952368"/>
            <a:ext cx="6257926" cy="17738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FFF70A-3EED-4002-B2F8-FB8301C80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DD78C1EE-0224-4362-B796-4CC7B0699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099" y="3048000"/>
            <a:ext cx="5133990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2C1748F4-2D05-4407-8CB0-D854F9602D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9621" y="3048000"/>
            <a:ext cx="5182278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9837BA4-E3C3-4F0D-A113-75128BC0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5DA65157-50C9-4A85-912D-6DC9A606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9DE415B0-F0C3-4971-8C76-0D54D640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A53D7EE4-1EDB-42FD-B6B7-A82C9F31F0F4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5120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8"/>
            <a:ext cx="5227171" cy="387114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1" name="Subtitle 11">
            <a:extLst>
              <a:ext uri="{FF2B5EF4-FFF2-40B4-BE49-F238E27FC236}">
                <a16:creationId xmlns:a16="http://schemas.microsoft.com/office/drawing/2014/main" id="{13C3C1EB-2C5B-4710-893A-9DD6284D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785543"/>
            <a:ext cx="4857857" cy="100565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/>
            </a:lvl1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E335E712-C7FD-4BAC-B89C-58AF6594A4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5100" y="0"/>
            <a:ext cx="56769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E8A8BA-B48F-4CEA-A820-8955D55D0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4FBB1-EC2B-4CAB-AE4E-A7A156244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5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9D49AB0A-D330-4415-9B9C-C769A852D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EFB8CD-537B-4E5E-8F93-82EED2C84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CA687-1C2C-48EE-99B9-EC8CF30289F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35088" y="1995488"/>
            <a:ext cx="9521825" cy="40513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n-GB" noProof="0"/>
              <a:t>Click to add content</a:t>
            </a:r>
          </a:p>
        </p:txBody>
      </p:sp>
      <p:sp>
        <p:nvSpPr>
          <p:cNvPr id="19" name="Footer Placeholder 9">
            <a:extLst>
              <a:ext uri="{FF2B5EF4-FFF2-40B4-BE49-F238E27FC236}">
                <a16:creationId xmlns:a16="http://schemas.microsoft.com/office/drawing/2014/main" id="{8135C37F-29C2-41B0-B777-64FAC1F7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20" name="Date Placeholder 8">
            <a:extLst>
              <a:ext uri="{FF2B5EF4-FFF2-40B4-BE49-F238E27FC236}">
                <a16:creationId xmlns:a16="http://schemas.microsoft.com/office/drawing/2014/main" id="{FAC325DA-0D81-49D1-BDBC-680AF5D6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21" name="Slide Number Placeholder 10">
            <a:extLst>
              <a:ext uri="{FF2B5EF4-FFF2-40B4-BE49-F238E27FC236}">
                <a16:creationId xmlns:a16="http://schemas.microsoft.com/office/drawing/2014/main" id="{13980C1F-6344-4AC2-8573-0D9F3531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7827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5221BF9-9559-4D62-ADC6-2362970143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B4C3E1-495D-437D-A1DB-87F3028BB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AB131D-0F50-4923-96D1-8C59A3D8EEC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62875" y="2386654"/>
            <a:ext cx="8663075" cy="331089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n-GB" noProof="0"/>
              <a:t>Click to add content</a:t>
            </a:r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F30DBE8A-9D17-4F79-86F8-9FEA11DF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C9023F8-E1A8-4C1E-B745-6658DCD6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E51CCEBF-A77A-4DDA-94D4-73646D55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4409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371D84D-B708-4A20-8D50-CDA4E3EC6F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00476 w 12192000"/>
              <a:gd name="connsiteY0" fmla="*/ 6126480 h 6858000"/>
              <a:gd name="connsiteX1" fmla="*/ 800476 w 12192000"/>
              <a:gd name="connsiteY1" fmla="*/ 6144768 h 6858000"/>
              <a:gd name="connsiteX2" fmla="*/ 11407516 w 12192000"/>
              <a:gd name="connsiteY2" fmla="*/ 6144768 h 6858000"/>
              <a:gd name="connsiteX3" fmla="*/ 11407516 w 12192000"/>
              <a:gd name="connsiteY3" fmla="*/ 6126480 h 6858000"/>
              <a:gd name="connsiteX4" fmla="*/ 800476 w 12192000"/>
              <a:gd name="connsiteY4" fmla="*/ 701040 h 6858000"/>
              <a:gd name="connsiteX5" fmla="*/ 800476 w 12192000"/>
              <a:gd name="connsiteY5" fmla="*/ 746759 h 6858000"/>
              <a:gd name="connsiteX6" fmla="*/ 11407516 w 12192000"/>
              <a:gd name="connsiteY6" fmla="*/ 746759 h 6858000"/>
              <a:gd name="connsiteX7" fmla="*/ 11407516 w 12192000"/>
              <a:gd name="connsiteY7" fmla="*/ 70104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800476" y="6126480"/>
                </a:moveTo>
                <a:lnTo>
                  <a:pt x="800476" y="6144768"/>
                </a:lnTo>
                <a:lnTo>
                  <a:pt x="11407516" y="6144768"/>
                </a:lnTo>
                <a:lnTo>
                  <a:pt x="11407516" y="6126480"/>
                </a:lnTo>
                <a:close/>
                <a:moveTo>
                  <a:pt x="800476" y="701040"/>
                </a:moveTo>
                <a:lnTo>
                  <a:pt x="800476" y="746759"/>
                </a:lnTo>
                <a:lnTo>
                  <a:pt x="11407516" y="746759"/>
                </a:lnTo>
                <a:lnTo>
                  <a:pt x="11407516" y="701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A03AD3-C316-411C-9844-6C8D950DC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766" y="1837677"/>
            <a:ext cx="4930901" cy="2334828"/>
          </a:xfrm>
          <a:prstGeom prst="rect">
            <a:avLst/>
          </a:prstGeom>
        </p:spPr>
        <p:txBody>
          <a:bodyPr rtlCol="0"/>
          <a:lstStyle>
            <a:lvl1pPr algn="r">
              <a:defRPr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 noProof="0"/>
              <a:t>Insert text here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F00A8C60-C81E-4C2C-AB11-00AE1AC04E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47532" y="4408305"/>
            <a:ext cx="5175797" cy="909420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 sz="1800" noProof="0">
                <a:solidFill>
                  <a:schemeClr val="bg1"/>
                </a:solidFill>
              </a:rPr>
              <a:t>Insert subtitle here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F7D24C8-FDC6-4FCE-85C6-520D6469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50E2155-DD21-4098-82EF-B19C466B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 noProof="0"/>
              <a:t>2/11/20XX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30CB194-35B9-4229-9CFE-5C3B911E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A2AE2B76-F97F-4BE2-8670-72276A5F21A5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DF219B-DD0E-4D26-8B59-3FE43A252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476" y="723900"/>
            <a:ext cx="10610474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25400" dir="2700000" sx="99000" sy="99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8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1DFFB204-6AE4-4FC9-9B60-312D7206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54F317-DDB0-4841-A973-FFC1296082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0669" y="1789993"/>
            <a:ext cx="11407487" cy="435133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n-GB" noProof="0"/>
              <a:t>Click to add content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B3A45C-71C1-4ADC-89E0-AF6924CA1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B9239148-0308-46C3-9FF0-4027CC8E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id="{774C5953-38DD-4451-A5AA-9A578D593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39D06D66-ACB3-4B9C-B4EB-FC3EC5BD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5220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BCC9BE23-A0EC-4866-A7A4-FD7255EF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3BC10E-3DDD-4EC5-BD6D-D8D180BF3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FD4AD3C-6727-49EE-9625-F87A6B8AE0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6" y="1940913"/>
            <a:ext cx="10798176" cy="402158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n-GB" noProof="0"/>
              <a:t>Click to add content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89FA96-DDCF-4A83-91EB-4F5F6179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F7CC7848-0B2C-4FBE-96B0-0717CC5A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4CD16377-DD1B-4262-BDAE-760577F5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9706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2/11/20XX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pPr rtl="0"/>
            <a:fld id="{C3DB2ADC-AF19-4574-8C10-79B5B04FCA2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6647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pos="7176">
          <p15:clr>
            <a:srgbClr val="F26B43"/>
          </p15:clr>
        </p15:guide>
        <p15:guide id="6" pos="504">
          <p15:clr>
            <a:srgbClr val="F26B43"/>
          </p15:clr>
        </p15:guide>
        <p15:guide id="7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AE5B2F-2CD3-4E51-91D5-FEF8CE8FE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908651"/>
            <a:ext cx="4702629" cy="3640345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Save OUR Brock!</a:t>
            </a:r>
            <a:br>
              <a:rPr lang="en-GB" dirty="0"/>
            </a:br>
            <a:br>
              <a:rPr lang="en-GB" dirty="0"/>
            </a:br>
            <a:r>
              <a:rPr lang="en-GB" dirty="0"/>
              <a:t>SPECIAL Members’ Meeting</a:t>
            </a:r>
            <a:br>
              <a:rPr lang="en-GB" dirty="0"/>
            </a:br>
            <a:br>
              <a:rPr lang="en-GB" dirty="0"/>
            </a:br>
            <a:r>
              <a:rPr lang="en-GB" sz="3200" dirty="0"/>
              <a:t>21 August 2024, 7pm</a:t>
            </a:r>
            <a:endParaRPr lang="en-GB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952DE27F-5BED-4BCC-887D-5872F796F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5355622"/>
            <a:ext cx="5013255" cy="997469"/>
          </a:xfrm>
        </p:spPr>
        <p:txBody>
          <a:bodyPr rtlCol="0">
            <a:normAutofit/>
          </a:bodyPr>
          <a:lstStyle/>
          <a:p>
            <a:pPr rtl="0"/>
            <a:r>
              <a:rPr lang="en-GB" sz="2000" dirty="0"/>
              <a:t>Brockweir Inn Community Benefit Society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F03DA3-779C-0674-6B9C-62AB29CEA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671" y="657816"/>
            <a:ext cx="6165680" cy="57509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D315DF-92A9-0F9C-1F39-5037A8258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8299" y="4659464"/>
            <a:ext cx="1920051" cy="174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38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D86EDA-E5D3-C725-A341-ABBAFE0B5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515" y="550135"/>
            <a:ext cx="2015851" cy="704886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BB275C9-F7C1-4307-93A0-9B5BB9B0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en-GB" smtClean="0"/>
              <a:pPr rtl="0"/>
              <a:t>10</a:t>
            </a:fld>
            <a:endParaRPr lang="en-GB" dirty="0"/>
          </a:p>
        </p:txBody>
      </p:sp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B29D22EA-113C-1A93-35B9-D759B5DAC312}"/>
              </a:ext>
            </a:extLst>
          </p:cNvPr>
          <p:cNvSpPr txBox="1">
            <a:spLocks/>
          </p:cNvSpPr>
          <p:nvPr/>
        </p:nvSpPr>
        <p:spPr>
          <a:xfrm>
            <a:off x="1027029" y="1956021"/>
            <a:ext cx="9811956" cy="3760967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b="1" dirty="0"/>
              <a:t>Does the Membership accept the loan offers and their terms for the purpose of purchasing </a:t>
            </a:r>
          </a:p>
          <a:p>
            <a:pPr marL="0" indent="0" algn="ctr">
              <a:buNone/>
            </a:pPr>
            <a:r>
              <a:rPr lang="en-GB" sz="3200" b="1" dirty="0"/>
              <a:t>the Brockweir Inn?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03B378-C5BF-67D5-173B-2D24CFEA2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995" y="1416243"/>
            <a:ext cx="3427707" cy="53977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8A9FF91-87D1-CFA8-A572-624D67CF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90" y="550135"/>
            <a:ext cx="10798176" cy="1051914"/>
          </a:xfrm>
        </p:spPr>
        <p:txBody>
          <a:bodyPr rtlCol="0" anchor="ctr">
            <a:normAutofit/>
          </a:bodyPr>
          <a:lstStyle/>
          <a:p>
            <a:pPr algn="l"/>
            <a:r>
              <a:rPr lang="en-GB" dirty="0">
                <a:solidFill>
                  <a:srgbClr val="0070C0"/>
                </a:solidFill>
              </a:rPr>
              <a:t>Resolution- membership vote</a:t>
            </a:r>
          </a:p>
        </p:txBody>
      </p:sp>
    </p:spTree>
    <p:extLst>
      <p:ext uri="{BB962C8B-B14F-4D97-AF65-F5344CB8AC3E}">
        <p14:creationId xmlns:p14="http://schemas.microsoft.com/office/powerpoint/2010/main" val="34885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D86EDA-E5D3-C725-A341-ABBAFE0B5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515" y="550135"/>
            <a:ext cx="2015851" cy="704886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BB275C9-F7C1-4307-93A0-9B5BB9B0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en-GB" smtClean="0"/>
              <a:pPr rtl="0"/>
              <a:t>11</a:t>
            </a:fld>
            <a:endParaRPr lang="en-GB" dirty="0"/>
          </a:p>
        </p:txBody>
      </p:sp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B29D22EA-113C-1A93-35B9-D759B5DAC312}"/>
              </a:ext>
            </a:extLst>
          </p:cNvPr>
          <p:cNvSpPr txBox="1">
            <a:spLocks/>
          </p:cNvSpPr>
          <p:nvPr/>
        </p:nvSpPr>
        <p:spPr>
          <a:xfrm>
            <a:off x="1027029" y="1956021"/>
            <a:ext cx="9811956" cy="3760967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>
              <a:solidFill>
                <a:srgbClr val="FF0000"/>
              </a:solidFill>
            </a:endParaRPr>
          </a:p>
          <a:p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03B378-C5BF-67D5-173B-2D24CFEA2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995" y="1416243"/>
            <a:ext cx="3427707" cy="53977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8A9FF91-87D1-CFA8-A572-624D67CF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90" y="550135"/>
            <a:ext cx="10798176" cy="1051914"/>
          </a:xfrm>
        </p:spPr>
        <p:txBody>
          <a:bodyPr rtlCol="0" anchor="ctr">
            <a:normAutofit/>
          </a:bodyPr>
          <a:lstStyle/>
          <a:p>
            <a:pPr algn="l"/>
            <a:r>
              <a:rPr lang="en-GB" dirty="0">
                <a:solidFill>
                  <a:srgbClr val="0070C0"/>
                </a:solidFill>
              </a:rPr>
              <a:t>Special Thanks!</a:t>
            </a:r>
          </a:p>
        </p:txBody>
      </p:sp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44D037CE-2384-B38A-4DCC-62CEA9043152}"/>
              </a:ext>
            </a:extLst>
          </p:cNvPr>
          <p:cNvSpPr txBox="1">
            <a:spLocks/>
          </p:cNvSpPr>
          <p:nvPr/>
        </p:nvSpPr>
        <p:spPr>
          <a:xfrm>
            <a:off x="1190022" y="1956020"/>
            <a:ext cx="9811956" cy="3760967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2400" dirty="0"/>
              <a:t>Martin and Marina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Di Orchard – her auction has covered stamp duty on its own!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Brockweir CIC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Brockweir Parish Council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The Mackenzie Hall 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Kingstone Brewery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Osborne Clarke LLP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Everyone who has helped with events – you know who you are!</a:t>
            </a:r>
          </a:p>
          <a:p>
            <a:pPr>
              <a:spcBef>
                <a:spcPts val="0"/>
              </a:spcBef>
            </a:pPr>
            <a:r>
              <a:rPr lang="en-GB" sz="2800" b="1" dirty="0"/>
              <a:t>ALL OF YOU!!!</a:t>
            </a:r>
          </a:p>
          <a:p>
            <a:pPr marL="0" indent="0">
              <a:buNone/>
            </a:pPr>
            <a:endParaRPr lang="en-GB" sz="2200" dirty="0"/>
          </a:p>
          <a:p>
            <a:pPr lvl="1"/>
            <a:endParaRPr lang="en-GB" sz="2200" dirty="0">
              <a:solidFill>
                <a:srgbClr val="FF0000"/>
              </a:solidFill>
            </a:endParaRPr>
          </a:p>
          <a:p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59095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D86EDA-E5D3-C725-A341-ABBAFE0B5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515" y="550135"/>
            <a:ext cx="2015851" cy="704886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BB275C9-F7C1-4307-93A0-9B5BB9B0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en-GB" smtClean="0"/>
              <a:pPr rtl="0"/>
              <a:t>12</a:t>
            </a:fld>
            <a:endParaRPr lang="en-GB" dirty="0"/>
          </a:p>
        </p:txBody>
      </p:sp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B29D22EA-113C-1A93-35B9-D759B5DAC312}"/>
              </a:ext>
            </a:extLst>
          </p:cNvPr>
          <p:cNvSpPr txBox="1">
            <a:spLocks/>
          </p:cNvSpPr>
          <p:nvPr/>
        </p:nvSpPr>
        <p:spPr>
          <a:xfrm>
            <a:off x="1027029" y="1956021"/>
            <a:ext cx="9811956" cy="3760967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>
              <a:solidFill>
                <a:srgbClr val="FF0000"/>
              </a:solidFill>
            </a:endParaRPr>
          </a:p>
          <a:p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03B378-C5BF-67D5-173B-2D24CFEA2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995" y="1416243"/>
            <a:ext cx="3427707" cy="53977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8A9FF91-87D1-CFA8-A572-624D67CF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90" y="550135"/>
            <a:ext cx="10798176" cy="1051914"/>
          </a:xfrm>
        </p:spPr>
        <p:txBody>
          <a:bodyPr rtlCol="0" anchor="ctr">
            <a:normAutofit/>
          </a:bodyPr>
          <a:lstStyle/>
          <a:p>
            <a:pPr algn="l"/>
            <a:r>
              <a:rPr lang="en-GB" dirty="0">
                <a:solidFill>
                  <a:srgbClr val="0070C0"/>
                </a:solidFill>
              </a:rPr>
              <a:t>LET’S Celebrate!</a:t>
            </a:r>
          </a:p>
        </p:txBody>
      </p:sp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44D037CE-2384-B38A-4DCC-62CEA9043152}"/>
              </a:ext>
            </a:extLst>
          </p:cNvPr>
          <p:cNvSpPr txBox="1">
            <a:spLocks/>
          </p:cNvSpPr>
          <p:nvPr/>
        </p:nvSpPr>
        <p:spPr>
          <a:xfrm>
            <a:off x="1179429" y="2108421"/>
            <a:ext cx="9811956" cy="3760967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200" dirty="0"/>
          </a:p>
          <a:p>
            <a:pPr lvl="1"/>
            <a:endParaRPr lang="en-GB" sz="2200" dirty="0">
              <a:solidFill>
                <a:srgbClr val="FF0000"/>
              </a:solidFill>
            </a:endParaRPr>
          </a:p>
          <a:p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8168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C7F04A-6CF6-4CF1-BAEE-2B210EFC6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</p:spPr>
        <p:txBody>
          <a:bodyPr rtlCol="0"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Welcome</a:t>
            </a: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CEE752EA-FF68-69EF-EFDF-6EC3B5B4D768}"/>
              </a:ext>
            </a:extLst>
          </p:cNvPr>
          <p:cNvSpPr txBox="1">
            <a:spLocks/>
          </p:cNvSpPr>
          <p:nvPr/>
        </p:nvSpPr>
        <p:spPr>
          <a:xfrm>
            <a:off x="715383" y="1982464"/>
            <a:ext cx="9666401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4000" dirty="0"/>
              <a:t>…. to all </a:t>
            </a:r>
            <a:r>
              <a:rPr lang="en-GB" sz="4000" b="1" u="sng" dirty="0"/>
              <a:t>395 Members</a:t>
            </a:r>
            <a:r>
              <a:rPr lang="en-GB" sz="4000" b="1" u="sng" kern="1200" dirty="0">
                <a:latin typeface="+mn-lt"/>
                <a:ea typeface="+mn-ea"/>
                <a:cs typeface="+mn-cs"/>
              </a:rPr>
              <a:t> </a:t>
            </a:r>
            <a:r>
              <a:rPr lang="en-GB" sz="4000" kern="1200" dirty="0">
                <a:latin typeface="+mn-lt"/>
                <a:ea typeface="+mn-ea"/>
                <a:cs typeface="+mn-cs"/>
              </a:rPr>
              <a:t>of the Brockweir Inn Community Benefit Society</a:t>
            </a:r>
            <a:endParaRPr lang="en-GB" sz="24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B3454-C461-4318-8C59-919AC8FD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53D7EE4-1EDB-42FD-B6B7-A82C9F31F0F4}" type="slidenum">
              <a:rPr lang="en-GB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725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D86EDA-E5D3-C725-A341-ABBAFE0B5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515" y="550135"/>
            <a:ext cx="2015851" cy="704886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BB275C9-F7C1-4307-93A0-9B5BB9B0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en-GB" smtClean="0"/>
              <a:pPr rtl="0"/>
              <a:t>3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C03604-25B4-B267-4D4E-1F7382DBC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98426"/>
            <a:ext cx="12192000" cy="7654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A40094-FFBF-3E14-2EA2-AB75599FF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34" y="4552832"/>
            <a:ext cx="5359675" cy="230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39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C7F04A-6CF6-4CF1-BAEE-2B210EFC6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</p:spPr>
        <p:txBody>
          <a:bodyPr rtlCol="0"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B3454-C461-4318-8C59-919AC8FD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53D7EE4-1EDB-42FD-B6B7-A82C9F31F0F4}" type="slidenum">
              <a:rPr lang="en-GB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GB"/>
          </a:p>
        </p:txBody>
      </p:sp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40B0270B-7B6C-4782-2656-68AC23BBBE1E}"/>
              </a:ext>
            </a:extLst>
          </p:cNvPr>
          <p:cNvSpPr txBox="1">
            <a:spLocks/>
          </p:cNvSpPr>
          <p:nvPr/>
        </p:nvSpPr>
        <p:spPr>
          <a:xfrm>
            <a:off x="700088" y="1581019"/>
            <a:ext cx="9770908" cy="4619059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rtl="0">
              <a:buFont typeface="+mj-lt"/>
              <a:buAutoNum type="arabicPeriod"/>
            </a:pPr>
            <a:r>
              <a:rPr lang="en-GB" sz="2400" dirty="0"/>
              <a:t>Welcome				</a:t>
            </a:r>
          </a:p>
          <a:p>
            <a:pPr marL="342900" indent="-342900" rtl="0">
              <a:buFont typeface="+mj-lt"/>
              <a:buAutoNum type="arabicPeriod"/>
            </a:pPr>
            <a:r>
              <a:rPr lang="en-GB" sz="2400" dirty="0"/>
              <a:t>Stage 1- Acquisition of the pub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2200" dirty="0"/>
              <a:t>Context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2200" dirty="0"/>
              <a:t>Update and proposal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2200" dirty="0"/>
              <a:t>Management Committee recommendation	</a:t>
            </a:r>
          </a:p>
          <a:p>
            <a:pPr marL="342900" indent="-342900" rtl="0">
              <a:buFont typeface="+mj-lt"/>
              <a:buAutoNum type="arabicPeriod"/>
            </a:pPr>
            <a:r>
              <a:rPr lang="en-GB" sz="2400" dirty="0"/>
              <a:t>Resolution	&amp; Members’ Vote</a:t>
            </a:r>
          </a:p>
          <a:p>
            <a:pPr marL="0" indent="0" rtl="0">
              <a:buNone/>
            </a:pPr>
            <a:endParaRPr lang="en-GB" sz="2400" dirty="0"/>
          </a:p>
          <a:p>
            <a:pPr marL="342900" indent="-342900" rtl="0">
              <a:buFont typeface="+mj-lt"/>
              <a:buAutoNum type="arabicPeriod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32133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D86EDA-E5D3-C725-A341-ABBAFE0B5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515" y="550135"/>
            <a:ext cx="2015851" cy="704886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BB275C9-F7C1-4307-93A0-9B5BB9B0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en-GB" smtClean="0"/>
              <a:pPr rtl="0"/>
              <a:t>5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ACEE17-8D7F-EF29-1CC1-B9A83255F207}"/>
              </a:ext>
            </a:extLst>
          </p:cNvPr>
          <p:cNvSpPr txBox="1"/>
          <p:nvPr/>
        </p:nvSpPr>
        <p:spPr>
          <a:xfrm>
            <a:off x="700087" y="1885086"/>
            <a:ext cx="1141013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GB" sz="2400" b="1" dirty="0"/>
              <a:t>3 Stages to the Business Plan:</a:t>
            </a:r>
          </a:p>
          <a:p>
            <a:pPr rtl="0"/>
            <a:endParaRPr lang="en-GB" sz="2400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b="1" dirty="0"/>
              <a:t>Stage 1- </a:t>
            </a:r>
            <a:r>
              <a:rPr lang="en-GB" sz="2400" dirty="0"/>
              <a:t>Buy the pub 					</a:t>
            </a:r>
            <a:r>
              <a:rPr lang="en-GB" sz="2400" dirty="0">
                <a:solidFill>
                  <a:srgbClr val="0070C0"/>
                </a:solidFill>
              </a:rPr>
              <a:t>August 2024- October 2024</a:t>
            </a:r>
          </a:p>
          <a:p>
            <a:pPr rtl="0"/>
            <a:endParaRPr lang="en-GB" sz="2400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b="1" dirty="0"/>
              <a:t>Stage 2- </a:t>
            </a:r>
            <a:r>
              <a:rPr lang="en-GB" sz="2400" dirty="0"/>
              <a:t>Renovate the pub				</a:t>
            </a:r>
            <a:r>
              <a:rPr lang="en-GB" sz="2400" dirty="0">
                <a:solidFill>
                  <a:srgbClr val="0070C0"/>
                </a:solidFill>
              </a:rPr>
              <a:t>October 2024- Summer 2025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b="1" dirty="0"/>
              <a:t>Stage 3- </a:t>
            </a:r>
            <a:r>
              <a:rPr lang="en-GB" sz="2400" dirty="0"/>
              <a:t>Find a Tenant, re-open and run the pub 	</a:t>
            </a:r>
            <a:r>
              <a:rPr lang="en-GB" sz="2400" dirty="0">
                <a:solidFill>
                  <a:srgbClr val="0070C0"/>
                </a:solidFill>
              </a:rPr>
              <a:t>Summer 2025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7851F77A-CB9A-5F8E-6460-B773D45CE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</p:spPr>
        <p:txBody>
          <a:bodyPr rtlCol="0">
            <a:normAutofit/>
          </a:bodyPr>
          <a:lstStyle/>
          <a:p>
            <a:pPr algn="l"/>
            <a:r>
              <a:rPr lang="en-GB" dirty="0">
                <a:solidFill>
                  <a:srgbClr val="0070C0"/>
                </a:solidFill>
              </a:rPr>
              <a:t>Business Plan- Summary</a:t>
            </a:r>
          </a:p>
        </p:txBody>
      </p:sp>
    </p:spTree>
    <p:extLst>
      <p:ext uri="{BB962C8B-B14F-4D97-AF65-F5344CB8AC3E}">
        <p14:creationId xmlns:p14="http://schemas.microsoft.com/office/powerpoint/2010/main" val="3997178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D86EDA-E5D3-C725-A341-ABBAFE0B5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515" y="550135"/>
            <a:ext cx="2015851" cy="704886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BB275C9-F7C1-4307-93A0-9B5BB9B0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en-GB" smtClean="0"/>
              <a:pPr rtl="0"/>
              <a:t>6</a:t>
            </a:fld>
            <a:endParaRPr lang="en-GB" dirty="0"/>
          </a:p>
        </p:txBody>
      </p:sp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B29D22EA-113C-1A93-35B9-D759B5DAC312}"/>
              </a:ext>
            </a:extLst>
          </p:cNvPr>
          <p:cNvSpPr txBox="1">
            <a:spLocks/>
          </p:cNvSpPr>
          <p:nvPr/>
        </p:nvSpPr>
        <p:spPr>
          <a:xfrm>
            <a:off x="1027029" y="1956021"/>
            <a:ext cx="9811956" cy="3760967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>
              <a:solidFill>
                <a:srgbClr val="FF0000"/>
              </a:solidFill>
            </a:endParaRPr>
          </a:p>
          <a:p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03B378-C5BF-67D5-173B-2D24CFEA2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995" y="1416243"/>
            <a:ext cx="3427707" cy="53977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8A9FF91-87D1-CFA8-A572-624D67CF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90" y="550135"/>
            <a:ext cx="10798176" cy="1051914"/>
          </a:xfrm>
        </p:spPr>
        <p:txBody>
          <a:bodyPr rtlCol="0" anchor="ctr">
            <a:normAutofit/>
          </a:bodyPr>
          <a:lstStyle/>
          <a:p>
            <a:pPr algn="l"/>
            <a:r>
              <a:rPr lang="en-GB" dirty="0">
                <a:solidFill>
                  <a:srgbClr val="0070C0"/>
                </a:solidFill>
              </a:rPr>
              <a:t>Stage 1- Acquisition of the pub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280DB5-8FA6-D709-2EEF-3CF86D7A67DC}"/>
              </a:ext>
            </a:extLst>
          </p:cNvPr>
          <p:cNvSpPr txBox="1"/>
          <p:nvPr/>
        </p:nvSpPr>
        <p:spPr>
          <a:xfrm>
            <a:off x="711633" y="1897512"/>
            <a:ext cx="1141013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GB" sz="2400" b="1" dirty="0"/>
              <a:t>Stage 1</a:t>
            </a:r>
          </a:p>
          <a:p>
            <a:pPr rtl="0"/>
            <a:endParaRPr lang="en-GB" sz="2400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dirty="0"/>
              <a:t>Form Society and consult community – </a:t>
            </a:r>
            <a:r>
              <a:rPr lang="en-GB" sz="2400" dirty="0">
                <a:solidFill>
                  <a:srgbClr val="00B050"/>
                </a:solidFill>
              </a:rPr>
              <a:t>DONE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dirty="0"/>
              <a:t>Prepare business case and launch Share Offer – </a:t>
            </a:r>
            <a:r>
              <a:rPr lang="en-GB" sz="2400" dirty="0">
                <a:solidFill>
                  <a:srgbClr val="00B050"/>
                </a:solidFill>
              </a:rPr>
              <a:t>DONE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dirty="0"/>
              <a:t>Address any funding shortfalls for purchase - </a:t>
            </a:r>
            <a:r>
              <a:rPr lang="en-GB" sz="2400" dirty="0">
                <a:solidFill>
                  <a:srgbClr val="FFC000"/>
                </a:solidFill>
              </a:rPr>
              <a:t>?????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dirty="0"/>
              <a:t>Make formal, fully funded, offer to vendor – </a:t>
            </a:r>
            <a:r>
              <a:rPr lang="en-GB" sz="2400" dirty="0" err="1">
                <a:solidFill>
                  <a:srgbClr val="FFC000"/>
                </a:solidFill>
              </a:rPr>
              <a:t>HoT</a:t>
            </a:r>
            <a:r>
              <a:rPr lang="en-GB" sz="2400" dirty="0">
                <a:solidFill>
                  <a:srgbClr val="FFC000"/>
                </a:solidFill>
              </a:rPr>
              <a:t> AGREED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dirty="0"/>
              <a:t>Instruct solicitors to complete contracts and completion – </a:t>
            </a:r>
            <a:r>
              <a:rPr lang="en-GB" sz="2400" dirty="0">
                <a:solidFill>
                  <a:srgbClr val="FFC000"/>
                </a:solidFill>
              </a:rPr>
              <a:t>READY AND WAITING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9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D86EDA-E5D3-C725-A341-ABBAFE0B5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515" y="550135"/>
            <a:ext cx="2015851" cy="704886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BB275C9-F7C1-4307-93A0-9B5BB9B0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en-GB" smtClean="0"/>
              <a:pPr rtl="0"/>
              <a:t>7</a:t>
            </a:fld>
            <a:endParaRPr lang="en-GB" dirty="0"/>
          </a:p>
        </p:txBody>
      </p:sp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B29D22EA-113C-1A93-35B9-D759B5DAC312}"/>
              </a:ext>
            </a:extLst>
          </p:cNvPr>
          <p:cNvSpPr txBox="1">
            <a:spLocks/>
          </p:cNvSpPr>
          <p:nvPr/>
        </p:nvSpPr>
        <p:spPr>
          <a:xfrm>
            <a:off x="1027029" y="1956021"/>
            <a:ext cx="7035594" cy="3760967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Minimum Target		£250,000</a:t>
            </a:r>
          </a:p>
          <a:p>
            <a:r>
              <a:rPr lang="en-GB" sz="2400" dirty="0"/>
              <a:t>Amount Raised		</a:t>
            </a:r>
            <a:r>
              <a:rPr lang="en-GB" sz="2400" dirty="0">
                <a:solidFill>
                  <a:srgbClr val="0070C0"/>
                </a:solidFill>
              </a:rPr>
              <a:t>£385,500</a:t>
            </a:r>
          </a:p>
          <a:p>
            <a:r>
              <a:rPr lang="en-GB" sz="2400" dirty="0"/>
              <a:t>No. of Shareholders	395	</a:t>
            </a:r>
          </a:p>
          <a:p>
            <a:r>
              <a:rPr lang="en-GB" sz="2400" dirty="0"/>
              <a:t>Shortfall			</a:t>
            </a:r>
            <a:r>
              <a:rPr lang="en-GB" sz="2400" dirty="0">
                <a:solidFill>
                  <a:srgbClr val="FF0000"/>
                </a:solidFill>
              </a:rPr>
              <a:t>£14,500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AF2A2F-3B31-A5C5-2BB6-BE21BE300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828" y="5345983"/>
            <a:ext cx="3283466" cy="14981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03B378-C5BF-67D5-173B-2D24CFEA2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995" y="1416243"/>
            <a:ext cx="3427707" cy="53977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8A9FF91-87D1-CFA8-A572-624D67CF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90" y="550135"/>
            <a:ext cx="10798176" cy="1051914"/>
          </a:xfrm>
        </p:spPr>
        <p:txBody>
          <a:bodyPr rtlCol="0" anchor="ctr">
            <a:normAutofit/>
          </a:bodyPr>
          <a:lstStyle/>
          <a:p>
            <a:pPr algn="l"/>
            <a:r>
              <a:rPr lang="en-GB" dirty="0">
                <a:solidFill>
                  <a:srgbClr val="0070C0"/>
                </a:solidFill>
              </a:rPr>
              <a:t>THE Share Offer- Results </a:t>
            </a:r>
            <a:r>
              <a:rPr lang="en-GB" dirty="0">
                <a:solidFill>
                  <a:srgbClr val="FF0000"/>
                </a:solidFill>
              </a:rPr>
              <a:t>(as to complete)</a:t>
            </a:r>
          </a:p>
        </p:txBody>
      </p:sp>
    </p:spTree>
    <p:extLst>
      <p:ext uri="{BB962C8B-B14F-4D97-AF65-F5344CB8AC3E}">
        <p14:creationId xmlns:p14="http://schemas.microsoft.com/office/powerpoint/2010/main" val="389636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D86EDA-E5D3-C725-A341-ABBAFE0B5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515" y="550135"/>
            <a:ext cx="2015851" cy="704886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BB275C9-F7C1-4307-93A0-9B5BB9B0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en-GB" smtClean="0"/>
              <a:pPr rtl="0"/>
              <a:t>8</a:t>
            </a:fld>
            <a:endParaRPr lang="en-GB" dirty="0"/>
          </a:p>
        </p:txBody>
      </p:sp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B29D22EA-113C-1A93-35B9-D759B5DAC312}"/>
              </a:ext>
            </a:extLst>
          </p:cNvPr>
          <p:cNvSpPr txBox="1">
            <a:spLocks/>
          </p:cNvSpPr>
          <p:nvPr/>
        </p:nvSpPr>
        <p:spPr>
          <a:xfrm>
            <a:off x="1027029" y="1956021"/>
            <a:ext cx="9811956" cy="3760967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To buy the Pub outright as a community asset, we need £400,000</a:t>
            </a:r>
          </a:p>
          <a:p>
            <a:r>
              <a:rPr lang="en-GB" sz="2400" dirty="0"/>
              <a:t>Angel Investment</a:t>
            </a:r>
          </a:p>
          <a:p>
            <a:pPr lvl="1"/>
            <a:r>
              <a:rPr lang="en-GB" sz="2200" dirty="0"/>
              <a:t>Generous individuals have offered to lend the BICBS £15,000 (the maximum possibly needed) at 0% Interest. They will be primary debtors but no special repayment terms regarding timescale (ASAP)</a:t>
            </a:r>
          </a:p>
          <a:p>
            <a:pPr marL="360363" lvl="1" indent="-342900"/>
            <a:r>
              <a:rPr lang="en-GB" sz="2200" dirty="0"/>
              <a:t>Await grant applications</a:t>
            </a:r>
          </a:p>
          <a:p>
            <a:pPr marL="817563" lvl="2" indent="-342900"/>
            <a:r>
              <a:rPr lang="en-GB" sz="2000" dirty="0"/>
              <a:t>No known timescale (at least 6 weeks) or certainty – ACV ends 27</a:t>
            </a:r>
            <a:r>
              <a:rPr lang="en-GB" sz="2000" baseline="30000" dirty="0"/>
              <a:t>th</a:t>
            </a:r>
            <a:r>
              <a:rPr lang="en-GB" sz="2000" dirty="0"/>
              <a:t> August 2024</a:t>
            </a:r>
          </a:p>
          <a:p>
            <a:pPr marL="817563" lvl="2" indent="-342900"/>
            <a:r>
              <a:rPr lang="en-GB" sz="2000" dirty="0"/>
              <a:t>If successful, would not be debt</a:t>
            </a:r>
          </a:p>
          <a:p>
            <a:pPr lvl="1"/>
            <a:endParaRPr lang="en-GB" sz="2400" dirty="0"/>
          </a:p>
          <a:p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03B378-C5BF-67D5-173B-2D24CFEA2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995" y="1416243"/>
            <a:ext cx="3427707" cy="53977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8A9FF91-87D1-CFA8-A572-624D67CF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90" y="550135"/>
            <a:ext cx="10798176" cy="1051914"/>
          </a:xfrm>
        </p:spPr>
        <p:txBody>
          <a:bodyPr rtlCol="0" anchor="ctr">
            <a:normAutofit fontScale="90000"/>
          </a:bodyPr>
          <a:lstStyle/>
          <a:p>
            <a:pPr algn="l"/>
            <a:r>
              <a:rPr lang="en-GB" dirty="0">
                <a:solidFill>
                  <a:srgbClr val="0070C0"/>
                </a:solidFill>
              </a:rPr>
              <a:t>FUNDING GAP- OPTIONS TO CONSIDER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(AS to Complete)</a:t>
            </a:r>
          </a:p>
        </p:txBody>
      </p:sp>
    </p:spTree>
    <p:extLst>
      <p:ext uri="{BB962C8B-B14F-4D97-AF65-F5344CB8AC3E}">
        <p14:creationId xmlns:p14="http://schemas.microsoft.com/office/powerpoint/2010/main" val="282085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D86EDA-E5D3-C725-A341-ABBAFE0B5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515" y="550135"/>
            <a:ext cx="2015851" cy="704886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BB275C9-F7C1-4307-93A0-9B5BB9B0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en-GB" smtClean="0"/>
              <a:pPr rtl="0"/>
              <a:t>9</a:t>
            </a:fld>
            <a:endParaRPr lang="en-GB" dirty="0"/>
          </a:p>
        </p:txBody>
      </p:sp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B29D22EA-113C-1A93-35B9-D759B5DAC312}"/>
              </a:ext>
            </a:extLst>
          </p:cNvPr>
          <p:cNvSpPr txBox="1">
            <a:spLocks/>
          </p:cNvSpPr>
          <p:nvPr/>
        </p:nvSpPr>
        <p:spPr>
          <a:xfrm>
            <a:off x="1027029" y="1956021"/>
            <a:ext cx="9811956" cy="3760967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/>
              <a:t>We advise that the Angel Investors offers us the best option to fund the shortfall </a:t>
            </a:r>
          </a:p>
          <a:p>
            <a:pPr marL="0" indent="0">
              <a:buNone/>
            </a:pPr>
            <a:r>
              <a:rPr lang="en-GB" sz="2400" dirty="0"/>
              <a:t>Benefits:</a:t>
            </a:r>
          </a:p>
          <a:p>
            <a:pPr lvl="1"/>
            <a:r>
              <a:rPr lang="en-GB" sz="2200" dirty="0"/>
              <a:t>Limited risk</a:t>
            </a:r>
          </a:p>
          <a:p>
            <a:pPr lvl="1"/>
            <a:r>
              <a:rPr lang="en-GB" sz="2200" dirty="0"/>
              <a:t>0% Interest charged</a:t>
            </a:r>
          </a:p>
          <a:p>
            <a:pPr lvl="1"/>
            <a:r>
              <a:rPr lang="en-GB" sz="2200" dirty="0"/>
              <a:t>Will be paid back as soon as possible, as primary debtors, but no specific timescale</a:t>
            </a:r>
          </a:p>
          <a:p>
            <a:pPr lvl="1"/>
            <a:r>
              <a:rPr lang="en-GB" sz="2200" dirty="0"/>
              <a:t>Allows us to proceed to purchase the pub before the expiration of ACV</a:t>
            </a:r>
          </a:p>
          <a:p>
            <a:pPr lvl="1"/>
            <a:endParaRPr lang="en-GB" sz="2200" dirty="0">
              <a:solidFill>
                <a:srgbClr val="FF0000"/>
              </a:solidFill>
            </a:endParaRPr>
          </a:p>
          <a:p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03B378-C5BF-67D5-173B-2D24CFEA2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995" y="1416243"/>
            <a:ext cx="3427707" cy="53977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8A9FF91-87D1-CFA8-A572-624D67CF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90" y="550135"/>
            <a:ext cx="10798176" cy="1051914"/>
          </a:xfrm>
        </p:spPr>
        <p:txBody>
          <a:bodyPr rtlCol="0" anchor="ctr">
            <a:normAutofit/>
          </a:bodyPr>
          <a:lstStyle/>
          <a:p>
            <a:pPr algn="l"/>
            <a:r>
              <a:rPr lang="en-GB" dirty="0">
                <a:solidFill>
                  <a:srgbClr val="0070C0"/>
                </a:solidFill>
              </a:rPr>
              <a:t>Management committee-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3151172713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Custom 9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840660_TF67498733_Win32" id="{1D31F981-026B-433D-B1FE-22EDA482C3D7}" vid="{FE91BBCF-7CA3-436B-9474-A0CB3B4C50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0F876D-ECAD-49DD-95DE-E4DA3D4E9CA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59187C1-630C-405A-830B-EED062A496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C785CC-7DC7-486B-AC4F-90AD768E9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1279</TotalTime>
  <Words>691</Words>
  <Application>Microsoft Macintosh PowerPoint</Application>
  <PresentationFormat>Widescreen</PresentationFormat>
  <Paragraphs>115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Calisto MT</vt:lpstr>
      <vt:lpstr>Univers Condensed</vt:lpstr>
      <vt:lpstr>ChronicleVTI</vt:lpstr>
      <vt:lpstr>Save OUR Brock!  SPECIAL Members’ Meeting  21 August 2024, 7pm</vt:lpstr>
      <vt:lpstr>Welcome</vt:lpstr>
      <vt:lpstr>PowerPoint Presentation</vt:lpstr>
      <vt:lpstr>AGENDA</vt:lpstr>
      <vt:lpstr>Business Plan- Summary</vt:lpstr>
      <vt:lpstr>Stage 1- Acquisition of the pub</vt:lpstr>
      <vt:lpstr>THE Share Offer- Results (as to complete)</vt:lpstr>
      <vt:lpstr>FUNDING GAP- OPTIONS TO CONSIDER (AS to Complete)</vt:lpstr>
      <vt:lpstr>Management committee- Recommendation</vt:lpstr>
      <vt:lpstr>Resolution- membership vote</vt:lpstr>
      <vt:lpstr>Special Thanks!</vt:lpstr>
      <vt:lpstr>LET’S Celebrate!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The Brock!  Project Update  4 June 2024</dc:title>
  <dc:creator>David Rodney</dc:creator>
  <cp:lastModifiedBy>Community Shares</cp:lastModifiedBy>
  <cp:revision>6</cp:revision>
  <dcterms:created xsi:type="dcterms:W3CDTF">2024-06-03T20:33:48Z</dcterms:created>
  <dcterms:modified xsi:type="dcterms:W3CDTF">2024-08-08T20:41:40Z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