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8229600" cx="14630400"/>
  <p:notesSz cx="7010400" cy="9296400"/>
  <p:embeddedFontLst>
    <p:embeddedFont>
      <p:font typeface="Garamond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76280D-6B77-4107-982D-06E135D01BBD}">
  <a:tblStyle styleId="{3C76280D-6B77-4107-982D-06E135D01BB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C"/>
          </a:solidFill>
        </a:fill>
      </a:tcStyle>
    </a:wholeTbl>
    <a:band1H>
      <a:tcTxStyle b="off" i="off"/>
      <a:tcStyle>
        <a:fill>
          <a:solidFill>
            <a:srgbClr val="CACCD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CD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460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0.xml"/><Relationship Id="rId19" Type="http://schemas.openxmlformats.org/officeDocument/2006/relationships/font" Target="fonts/Garamond-italic.fntdata"/><Relationship Id="rId1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21f1443d_2_4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21f1443d_2_44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9121f1443d_2_44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10c2eda42_0_2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10c2eda42_0_21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910c2eda42_0_21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31bc44455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31bc44455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231bc44455_0_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31bc44455_0_8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231bc44455_0_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31bc44455_0_16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231bc44455_0_16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31bc44455_0_25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231bc44455_0_25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2abc670b2_0_33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2abc670b2_0_335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e2abc670b2_0_335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b98655b87_0_2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b98655b87_0_2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ab98655b87_0_29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b98655b87_0_3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ab98655b87_0_38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ab98655b87_0_38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31bc44455_0_33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31bc44455_0_33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231bc44455_0_336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47760" y="896920"/>
            <a:ext cx="13935000" cy="1720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8800"/>
              <a:buFont typeface="Calibri"/>
              <a:buNone/>
              <a:defRPr b="1" sz="88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47760" y="252712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6400"/>
              <a:buFont typeface="Calibri"/>
              <a:buNone/>
              <a:defRPr i="1" sz="64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5625600"/>
            <a:ext cx="14630400" cy="2604000"/>
          </a:xfrm>
          <a:prstGeom prst="rect">
            <a:avLst/>
          </a:prstGeom>
          <a:solidFill>
            <a:srgbClr val="FFC000">
              <a:alpha val="45880"/>
            </a:srgbClr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5625600"/>
            <a:ext cx="14630400" cy="2604000"/>
          </a:xfrm>
          <a:prstGeom prst="rect">
            <a:avLst/>
          </a:prstGeom>
          <a:solidFill>
            <a:srgbClr val="FFE28A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9150" y="5756349"/>
            <a:ext cx="6398256" cy="23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algn="ctr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algn="ctr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algn="ctr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algn="ctr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 algn="ctr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>
            <a:off x="0" y="6987918"/>
            <a:ext cx="14630400" cy="12801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0" y="1909"/>
            <a:ext cx="14630400" cy="68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1199878" y="1345657"/>
            <a:ext cx="123582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199879" y="4618776"/>
            <a:ext cx="123582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" name="Google Shape;69;p13"/>
          <p:cNvCxnSpPr/>
          <p:nvPr/>
        </p:nvCxnSpPr>
        <p:spPr>
          <a:xfrm>
            <a:off x="13558213" y="6987918"/>
            <a:ext cx="0" cy="128010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3"/>
          <p:cNvCxnSpPr/>
          <p:nvPr/>
        </p:nvCxnSpPr>
        <p:spPr>
          <a:xfrm>
            <a:off x="4693186" y="7239376"/>
            <a:ext cx="0" cy="8760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81720" y="2023111"/>
            <a:ext cx="13391100" cy="5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481720" y="299086"/>
            <a:ext cx="133911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6422834" y="7558747"/>
            <a:ext cx="71421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21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21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21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dy">
  <p:cSld name="Text 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81719" y="299086"/>
            <a:ext cx="132255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592456" y="1920242"/>
            <a:ext cx="12788100" cy="5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9A9AC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4999038" y="7558745"/>
            <a:ext cx="8592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1155701" y="760759"/>
            <a:ext cx="124359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155701" y="3488056"/>
            <a:ext cx="124359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/>
        </p:nvSpPr>
        <p:spPr>
          <a:xfrm>
            <a:off x="2670749" y="7718161"/>
            <a:ext cx="304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7B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2018 | Kansas City</a:t>
            </a:r>
            <a:endParaRPr b="1" i="0" sz="1600" u="none" cap="none" strike="noStrike">
              <a:solidFill>
                <a:srgbClr val="007B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5" name="Google Shape;85;p16"/>
          <p:cNvCxnSpPr/>
          <p:nvPr/>
        </p:nvCxnSpPr>
        <p:spPr>
          <a:xfrm>
            <a:off x="2580204" y="7673975"/>
            <a:ext cx="0" cy="419100"/>
          </a:xfrm>
          <a:prstGeom prst="straightConnector1">
            <a:avLst/>
          </a:prstGeom>
          <a:noFill/>
          <a:ln cap="flat" cmpd="sng" w="9525">
            <a:solidFill>
              <a:srgbClr val="007B4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954008" y="299086"/>
            <a:ext cx="129447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None/>
              <a:defRPr b="0" i="0" sz="4000" u="none" cap="none" strike="noStrike">
                <a:solidFill>
                  <a:srgbClr val="274E1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954008" y="2121517"/>
            <a:ext cx="12944700" cy="52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7E58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47E58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0" name="Google Shape;90;p18"/>
          <p:cNvCxnSpPr/>
          <p:nvPr/>
        </p:nvCxnSpPr>
        <p:spPr>
          <a:xfrm>
            <a:off x="0" y="1725154"/>
            <a:ext cx="146304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E28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Font typeface="Calibri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7049560"/>
            <a:ext cx="14630400" cy="10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07200" y="7393360"/>
            <a:ext cx="9195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25" lIns="146275" spcFirstLastPara="1" rIns="146275" wrap="square" tIns="7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Connect with CAEP! | </a:t>
            </a:r>
            <a:r>
              <a:rPr b="1" i="0" lang="en-US" sz="2900" u="sng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caepnet.org</a:t>
            </a:r>
            <a:r>
              <a:rPr b="1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|         </a:t>
            </a:r>
            <a:r>
              <a:rPr b="1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@CAEPUpdates</a:t>
            </a:r>
            <a:endParaRPr b="1" i="0" sz="2900" u="none" cap="none" strike="noStrike">
              <a:solidFill>
                <a:srgbClr val="157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high confidence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1899" y="7340751"/>
            <a:ext cx="688077" cy="688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high confidence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505" y="7070282"/>
            <a:ext cx="4307353" cy="108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98725" y="1843950"/>
            <a:ext cx="13566900" cy="5217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27545" y="7317900"/>
            <a:ext cx="2499255" cy="9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C000">
            <a:alpha val="4588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●"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■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■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>
              <a:lnSpc>
                <a:spcPct val="115000"/>
              </a:lnSpc>
              <a:spcBef>
                <a:spcPts val="2600"/>
              </a:spcBef>
              <a:spcAft>
                <a:spcPts val="2600"/>
              </a:spcAft>
              <a:buClr>
                <a:schemeClr val="dk2"/>
              </a:buClr>
              <a:buSzPts val="2200"/>
              <a:buFont typeface="Calibri"/>
              <a:buChar char="■"/>
              <a:defRPr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7119200"/>
            <a:ext cx="14630400" cy="10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407200" y="7463000"/>
            <a:ext cx="9195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25" lIns="146275" spcFirstLastPara="1" rIns="146275" wrap="square" tIns="7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2900"/>
              <a:buFont typeface="Arial"/>
              <a:buNone/>
            </a:pPr>
            <a:r>
              <a:rPr b="1" lang="en-US" sz="29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TACTE 2.10.25</a:t>
            </a:r>
            <a:endParaRPr b="1" i="0" sz="2900" u="none" cap="none" strike="noStrike">
              <a:solidFill>
                <a:srgbClr val="157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hyperlink" Target="mailto:Malina.Monaco@caepnet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47700" y="50950"/>
            <a:ext cx="13833000" cy="2998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/>
              <a:t>Closing the Loop: Accreditation Council Outcomes</a:t>
            </a:r>
            <a:endParaRPr sz="6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t/>
            </a:r>
            <a:endParaRPr sz="8400"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260975" y="3043050"/>
            <a:ext cx="7346700" cy="2143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Dr. </a:t>
            </a:r>
            <a:r>
              <a:rPr lang="en-US" sz="5700"/>
              <a:t>Malina Monaco, </a:t>
            </a:r>
            <a:endParaRPr sz="5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Senior Vice President, CAEP</a:t>
            </a:r>
            <a:endParaRPr sz="5700"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9105650" y="3464400"/>
            <a:ext cx="456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554669" y="311236"/>
            <a:ext cx="13225500" cy="150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6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7550" y="7193225"/>
            <a:ext cx="2550777" cy="9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988" y="1759102"/>
            <a:ext cx="8761220" cy="4566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4232000" y="6325975"/>
            <a:ext cx="6529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Malina.Monaco@caepnet.org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81719" y="299086"/>
            <a:ext cx="13225500" cy="150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2024 Accreditation Council</a:t>
            </a:r>
            <a:endParaRPr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566150" y="1736200"/>
            <a:ext cx="7742400" cy="50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 39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= Full 7-year Accreditation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= Accreditation with Stipulations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=  Probation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revocation/denial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Clean cases(no recommendations)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❖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cases with 5 or less recommendations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625" y="2340050"/>
            <a:ext cx="6602000" cy="41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81725" y="51650"/>
            <a:ext cx="134040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Overview of Accreditation Decisions # of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AFIS- Initial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(n= 39 EPPs) Spring 2024 cases, Fall 2024 AC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" name="Google Shape;114;p21"/>
          <p:cNvGraphicFramePr/>
          <p:nvPr/>
        </p:nvGraphicFramePr>
        <p:xfrm>
          <a:off x="1148648" y="1491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{3C76280D-6B77-4107-982D-06E135D01BBD}</a:tableStyleId>
              </a:tblPr>
              <a:tblGrid>
                <a:gridCol w="2390075"/>
                <a:gridCol w="2029250"/>
                <a:gridCol w="2029250"/>
                <a:gridCol w="2029250"/>
                <a:gridCol w="2029250"/>
                <a:gridCol w="2029250"/>
              </a:tblGrid>
              <a:tr h="66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Comp.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 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R1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R2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7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R3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6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R4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16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8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R5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17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9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16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6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101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81725" y="51650"/>
            <a:ext cx="134040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Overview of Accreditation Decisions # of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AFIS- Advanced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(n= 39 EPPs) Spring 2024 cases, Fall 2024 AC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1148648" y="1491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{3C76280D-6B77-4107-982D-06E135D01BBD}</a:tableStyleId>
              </a:tblPr>
              <a:tblGrid>
                <a:gridCol w="2390075"/>
                <a:gridCol w="2029250"/>
                <a:gridCol w="2029250"/>
                <a:gridCol w="2029250"/>
                <a:gridCol w="2029250"/>
                <a:gridCol w="2029250"/>
              </a:tblGrid>
              <a:tr h="66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Comp.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 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RA1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9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RA2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RA3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17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6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RA4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6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7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RA5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38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9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8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6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87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0" y="242400"/>
            <a:ext cx="146304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Overview of Accreditation Decisions # of </a:t>
            </a: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Stipulations- Advanced (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Initial Stip</a:t>
            </a: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(n= 39 EPPs) Spring 2024 cases, Fall 2024 AC</a:t>
            </a:r>
            <a:endParaRPr b="1"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Google Shape;126;p23"/>
          <p:cNvGraphicFramePr/>
          <p:nvPr/>
        </p:nvGraphicFramePr>
        <p:xfrm>
          <a:off x="224173" y="14922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{3C76280D-6B77-4107-982D-06E135D01BBD}</a:tableStyleId>
              </a:tblPr>
              <a:tblGrid>
                <a:gridCol w="2604625"/>
                <a:gridCol w="2211375"/>
                <a:gridCol w="2211375"/>
                <a:gridCol w="2211375"/>
                <a:gridCol w="2211375"/>
                <a:gridCol w="2293425"/>
              </a:tblGrid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Comp.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 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Comp</a:t>
                      </a: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. </a:t>
                      </a: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RA1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RA2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R3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RA4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N/A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Standard RA5(R5.2)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2(1)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1(1)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0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Total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</a:rPr>
                        <a:t>5(1)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93294" y="11"/>
            <a:ext cx="13225500" cy="150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the findings tell us?</a:t>
            </a:r>
            <a:endParaRPr sz="6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592500" y="1356075"/>
            <a:ext cx="6722700" cy="59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❖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Quality Indices (R5.2/RA5.2)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Cycles of data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&amp; V of key assessments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Actionable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❖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Selection, Training, and Evaluation of Clinical Educators; Co-construction; clinical experience chili ( R2.1;R2.2; R2.3)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❖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Standards- uptick in AFIs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❖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Documenting Continuous Improvement (R5.4)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8375" y="1356075"/>
            <a:ext cx="5704399" cy="570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468569" y="178811"/>
            <a:ext cx="13225500" cy="150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saw in reports</a:t>
            </a:r>
            <a:endParaRPr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211225" y="1578000"/>
            <a:ext cx="8325600" cy="52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EPPs are working on Structure, Process, &amp; Documentation (Standard R5/RA5)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Turnover; lack of EPP historical knowledge(all standards); lack of continuity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Experience Chili (ST R2)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❖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Standards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 to be more siloed and autonomous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can be more territorial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generally not common assessments across programs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time frames;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gateways and completion(RA3)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6725" y="1606127"/>
            <a:ext cx="5017350" cy="50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468575" y="178805"/>
            <a:ext cx="13225500" cy="80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</a:t>
            </a:r>
            <a:endParaRPr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230450" y="1124400"/>
            <a:ext cx="7742400" cy="59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EPP meetings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 in Meetings for AIMS2.0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CAEPCon/Workshops/State AACTE meetings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Formative Feedback Reports (details)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and Responsive Communication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❖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consultants help with Table 2(program list)*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400" y="1753923"/>
            <a:ext cx="4623425" cy="46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625" y="149775"/>
            <a:ext cx="7602325" cy="68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