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8B"/>
    <a:srgbClr val="009999"/>
    <a:srgbClr val="007F7C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49" d="100"/>
          <a:sy n="49" d="100"/>
        </p:scale>
        <p:origin x="53" y="1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C25F8-FA80-44C0-BE41-9DB3D7394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27C9C7-F2B3-434B-B009-35A375806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C7C43-930F-4946-AF0A-7FC8C08BA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75B58-76DF-496B-84DD-0F1E0E6B4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05ECC-456E-480C-8B33-C181C07C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2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E4554-D4F0-4408-B6BD-93ADF4459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124453-3890-41E5-BAD4-1A396372E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B8DB4-95DB-44D9-A6B4-ACC4CB64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EA38-1689-46B1-B715-EC6F9377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BA7EB-9C56-41C0-A2F3-416FB8BAC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15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155952-8AA1-4E63-B397-9E1BC4DC68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2957C-DEB5-4C25-8EE8-271EE2E0E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FE482-EBC7-443A-97F1-1D5BE499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61356-F5EF-4C3B-9BD5-9E38BDC3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1FA51-A036-4084-A0DE-BEB076A0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2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3A53E-1105-4A99-91DA-A1454FFCF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5077B-B779-4FB9-894C-7DDFA77D5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9585C-5777-4736-8D09-901438B6F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6D717-1FAE-4CDA-A0BA-9305CF0F3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1D37F-F8C6-4D9B-B94D-17F4645CA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9A1AF-D0A5-40D1-94C0-5B3DB1231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86D41-F9F0-4077-B27B-219FA028C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B475E-343D-4B7A-8EAF-1C0FEFC3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4F02F-E458-4D87-B948-5EA7C426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85EEF-A2CC-4AE7-BD45-61D3886F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7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4229C-70A5-4E87-8ABB-DBD9FF033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838F9-8C7F-4BFF-9B57-4FF17F274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634395-4B52-4548-98E9-C286F5992C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97C1F7-B198-47BE-A195-200AA0274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2965F-4570-4C34-8471-F8FAB3C44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7DC71-4B15-4DCE-B779-741F87333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2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82184-C4E5-4D41-BF6D-50CE46AE5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195A2-BFF4-4209-955C-F4543E29E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8FF95-887B-4174-8360-C9B8BC41D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979BAD-58A1-49EB-B8C4-F2C342D598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999251-AC3F-4A2A-A91D-C6552634A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631C7C-2E58-4769-8021-C64C0526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4228E8-110B-435B-BFE2-17229D43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324FED-11C2-4040-8EB2-69515A00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2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B1390-90E9-408E-892F-A06A597C7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EFDC2-A5BC-4BE9-B95C-A8B5943B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2C18D-2D9A-49FF-9E4D-0A66C0F09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0B9AEE-F33A-4559-9B7F-FD0345C40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4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FD8B4D-20DA-4DFC-AB86-4D36F790E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DD1F3B-650F-4F1F-9232-470318C6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A253A-7D8E-4A07-9550-1645CFAF8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802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F72FE-7AAE-4220-A0E7-C46AA9019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8AF74-F0E6-428A-A8E3-4566B75B9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03143-590E-4B1E-8440-91D199D4C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7EC02-7466-48FA-9DB6-2742878BC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E34A6-FF4A-4B82-B453-C990ABD2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289DB-70A3-40F6-85BD-A352B10F6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3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34D8-2B84-4DE9-BD56-5718668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38A0BD-2514-46AD-A682-874C5BEE23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148101-BDCA-4898-AF93-BF2D403BA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C08AE-53C2-44EE-A576-DA486C682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5F712-3D29-4B78-A4A9-927187C66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7295AD-FBBE-4ABD-AA66-06D7246B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5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2D74B9-2BD1-408B-A9CE-CEDF378A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583B6-39F2-4E3A-9A79-6BB13D299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00E10-CA86-419A-98AA-4F863980D9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52861-C989-4E0D-A66E-0577070AFD8E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B453C-2E9D-4476-9783-F604B26F92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9E6FB-E536-468D-BCAB-39A92A2B2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AA4F-B4E2-497A-B0C1-45988E160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4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justfortodayaa.com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FTcontactlist@gmail.com" TargetMode="External"/><Relationship Id="rId2" Type="http://schemas.openxmlformats.org/officeDocument/2006/relationships/hyperlink" Target="http://www.justfortodayaa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JFTsecretary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B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F253D2-3406-44CF-BEFE-ADF8E4C3AA86}"/>
              </a:ext>
            </a:extLst>
          </p:cNvPr>
          <p:cNvSpPr txBox="1"/>
          <p:nvPr/>
        </p:nvSpPr>
        <p:spPr>
          <a:xfrm>
            <a:off x="0" y="64898"/>
            <a:ext cx="121920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abin" pitchFamily="2" charset="0"/>
              </a:rPr>
              <a:t>Twelve Traditions of Alcoholics Anonymous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C81F00-F98C-47F2-84BF-50F06E7CE3D6}"/>
              </a:ext>
            </a:extLst>
          </p:cNvPr>
          <p:cNvSpPr txBox="1"/>
          <p:nvPr/>
        </p:nvSpPr>
        <p:spPr>
          <a:xfrm>
            <a:off x="0" y="916070"/>
            <a:ext cx="12192000" cy="5943600"/>
          </a:xfrm>
          <a:prstGeom prst="rect">
            <a:avLst/>
          </a:prstGeom>
          <a:solidFill>
            <a:schemeClr val="bg1"/>
          </a:solidFill>
        </p:spPr>
        <p:txBody>
          <a:bodyPr wrap="square" numCol="2" spcCol="274320" rtlCol="0" anchor="b" anchorCtr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Our common welfare should come first; personal recovery depends upon A.A. unity.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For our group purpose there is but one ultimate authority—a loving God as He may express Himself in our group conscience.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Our leaders are but trusted servants; they do not </a:t>
            </a:r>
            <a:r>
              <a:rPr lang="en-US" sz="2000" dirty="0" err="1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govern.The</a:t>
            </a: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only requirement for A.A. membership is a desire to stop drinking.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Each group should be autonomous except in matters affecting other groups or A.A. as a whole.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Each group has but one primary purpose—to carry its message to the alcoholic who still suffers.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 A.A. group ought never endorse, finance, or lend the A.A. name to any related facility or outside enterprise, lest problems of money, property, and prestige divert us from our primary purpose.</a:t>
            </a:r>
            <a:endParaRPr lang="en-US" sz="2000" dirty="0">
              <a:latin typeface="Cabin Condensed Medium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Every A.A. group ought to be fully self-supporting, declining outside contributions.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Alcoholics Anonymous should remain forever nonprofessional, but our service centers may employ special workers.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A.A., as such, ought never be organized; but we may create service boards or committees directly responsible to those they serve.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Alcoholics Anonymous has no opinion on outside issues; hence the A.A. name ought never be drawn into public controversy.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Our public relations policy is based on attraction rather than promotion; we need always maintain personal anonymity at the level of press, radio, and films.</a:t>
            </a:r>
          </a:p>
          <a:p>
            <a:pPr marL="342900" marR="0" lvl="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abin Condensed Medium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Anonymity is the spiritual foundation of all our Traditions, ever reminding us to place principles before personalities.</a:t>
            </a:r>
          </a:p>
        </p:txBody>
      </p:sp>
    </p:spTree>
    <p:extLst>
      <p:ext uri="{BB962C8B-B14F-4D97-AF65-F5344CB8AC3E}">
        <p14:creationId xmlns:p14="http://schemas.microsoft.com/office/powerpoint/2010/main" val="393150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B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F253D2-3406-44CF-BEFE-ADF8E4C3AA86}"/>
              </a:ext>
            </a:extLst>
          </p:cNvPr>
          <p:cNvSpPr txBox="1"/>
          <p:nvPr/>
        </p:nvSpPr>
        <p:spPr>
          <a:xfrm>
            <a:off x="117036" y="241340"/>
            <a:ext cx="1195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abin" pitchFamily="2" charset="0"/>
              </a:rPr>
              <a:t>A.A. Preamble©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C81F00-F98C-47F2-84BF-50F06E7CE3D6}"/>
              </a:ext>
            </a:extLst>
          </p:cNvPr>
          <p:cNvSpPr txBox="1"/>
          <p:nvPr/>
        </p:nvSpPr>
        <p:spPr>
          <a:xfrm>
            <a:off x="0" y="1148496"/>
            <a:ext cx="12192000" cy="5114221"/>
          </a:xfrm>
          <a:prstGeom prst="rect">
            <a:avLst/>
          </a:prstGeom>
          <a:solidFill>
            <a:schemeClr val="bg1"/>
          </a:solidFill>
        </p:spPr>
        <p:txBody>
          <a:bodyPr wrap="square" numCol="1" spcCol="274320" rtlCol="0">
            <a:spAutoFit/>
          </a:bodyPr>
          <a:lstStyle/>
          <a:p>
            <a:pPr algn="ctr" rtl="0">
              <a:spcBef>
                <a:spcPts val="1200"/>
              </a:spcBef>
              <a:spcAft>
                <a:spcPts val="0"/>
              </a:spcAft>
            </a:pPr>
            <a:endParaRPr lang="en-US" sz="800" b="0" i="0" u="none" strike="noStrike" dirty="0">
              <a:effectLst/>
              <a:latin typeface="Cabin Condensed Medium" pitchFamily="2" charset="0"/>
            </a:endParaRPr>
          </a:p>
          <a:p>
            <a:pPr algn="ctr" rtl="0"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Alcoholics Anonymous is a fellowship of people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who share their experience, strength and hope with each other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that they may solve their common problem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and help others to recover from alcoholism.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The only requirement for membership is a desire to stop drinking.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There are no dues or fees for A.A. membership;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we are self supporting through our own contributions.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A.A. is not allied with any sect, denomination, politics, organization or institution;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does not wish to engage in any controversy, neither endorses nor opposes any causes. 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effectLst/>
                <a:latin typeface="Cabin Condensed Medium" pitchFamily="2" charset="0"/>
              </a:rPr>
              <a:t>Our primary purpose is to stay sober and help other alcoholics to achieve sobriety. </a:t>
            </a:r>
            <a:endParaRPr lang="en-US" sz="2800" b="0" dirty="0">
              <a:effectLst/>
              <a:latin typeface="Cabin Condensed Medium" pitchFamily="2" charset="0"/>
            </a:endParaRPr>
          </a:p>
          <a:p>
            <a:pPr algn="ctr" rtl="0">
              <a:spcBef>
                <a:spcPts val="1000"/>
              </a:spcBef>
              <a:spcAft>
                <a:spcPts val="0"/>
              </a:spcAft>
            </a:pPr>
            <a:r>
              <a:rPr lang="en-US" sz="2000" b="0" i="0" u="none" strike="noStrike" dirty="0">
                <a:effectLst/>
                <a:latin typeface="Cabin Condensed Medium" pitchFamily="2" charset="0"/>
              </a:rPr>
              <a:t>Copyright © The AA Grapevine, Inc</a:t>
            </a:r>
            <a:endParaRPr lang="en-US" sz="2000" b="0" dirty="0">
              <a:effectLst/>
              <a:latin typeface="Cabin Condensed Medium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AB05FD-31B6-4519-8BB2-0D059BB8645D}"/>
              </a:ext>
            </a:extLst>
          </p:cNvPr>
          <p:cNvSpPr txBox="1"/>
          <p:nvPr/>
        </p:nvSpPr>
        <p:spPr>
          <a:xfrm>
            <a:off x="9038063" y="6333893"/>
            <a:ext cx="2882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Cabin" pitchFamily="2" charset="0"/>
              </a:rPr>
              <a:t>JustForTodayAA.com</a:t>
            </a:r>
          </a:p>
        </p:txBody>
      </p:sp>
    </p:spTree>
    <p:extLst>
      <p:ext uri="{BB962C8B-B14F-4D97-AF65-F5344CB8AC3E}">
        <p14:creationId xmlns:p14="http://schemas.microsoft.com/office/powerpoint/2010/main" val="189305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B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F253D2-3406-44CF-BEFE-ADF8E4C3AA86}"/>
              </a:ext>
            </a:extLst>
          </p:cNvPr>
          <p:cNvSpPr txBox="1"/>
          <p:nvPr/>
        </p:nvSpPr>
        <p:spPr>
          <a:xfrm>
            <a:off x="117036" y="152126"/>
            <a:ext cx="1195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abin" pitchFamily="2" charset="0"/>
              </a:rPr>
              <a:t>The Promises*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C81F00-F98C-47F2-84BF-50F06E7CE3D6}"/>
              </a:ext>
            </a:extLst>
          </p:cNvPr>
          <p:cNvSpPr txBox="1"/>
          <p:nvPr/>
        </p:nvSpPr>
        <p:spPr>
          <a:xfrm>
            <a:off x="0" y="925474"/>
            <a:ext cx="12192000" cy="5347939"/>
          </a:xfrm>
          <a:prstGeom prst="rect">
            <a:avLst/>
          </a:prstGeom>
          <a:solidFill>
            <a:schemeClr val="bg1"/>
          </a:solidFill>
        </p:spPr>
        <p:txBody>
          <a:bodyPr wrap="square" numCol="1" spcCol="274320" rtlCol="0">
            <a:spAutoFit/>
          </a:bodyPr>
          <a:lstStyle/>
          <a:p>
            <a:pPr algn="ctr" rtl="0">
              <a:spcBef>
                <a:spcPts val="1200"/>
              </a:spcBef>
              <a:spcAft>
                <a:spcPts val="0"/>
              </a:spcAft>
            </a:pPr>
            <a:endParaRPr lang="en-US" sz="800" b="0" i="0" u="none" strike="noStrike" dirty="0">
              <a:effectLst/>
              <a:latin typeface="Cabin Condensed Medium" pitchFamily="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If we are painstaking about this phase of our development, we will be amazed before we are halfway through.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We are going to know a new freedom and a new happiness.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We will not regret the past nor wish to shut the door on it.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We will comprehend the word serenity and we will know peace.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No matter how far down the scale we have gone, we will see how our experience can benefit others.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That feeling of uselessness and self-pity will disappear.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We will lose interest in selfish things and gain interest in our fellows.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Self-seeking will slip away.  Our whole attitude and outlook upon life will change.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Fear of people and of economic insecurity will leave us.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We will intuitively know how to handle situations which used to baffle us. 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We will suddenly realize that God is doing for us what we could not do for ourselves.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Are these extravagant promises? We think not.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They are being fulfilled among us – sometimes quickly, sometimes slowly. </a:t>
            </a: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They will always materialize if we work for them.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AB05FD-31B6-4519-8BB2-0D059BB8645D}"/>
              </a:ext>
            </a:extLst>
          </p:cNvPr>
          <p:cNvSpPr txBox="1"/>
          <p:nvPr/>
        </p:nvSpPr>
        <p:spPr>
          <a:xfrm>
            <a:off x="9038063" y="6333893"/>
            <a:ext cx="2882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Cabin" pitchFamily="2" charset="0"/>
              </a:rPr>
              <a:t>JustForTodayAA.com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33C0EE-AC8C-4B88-AEE7-009CF932205D}"/>
              </a:ext>
            </a:extLst>
          </p:cNvPr>
          <p:cNvSpPr txBox="1"/>
          <p:nvPr/>
        </p:nvSpPr>
        <p:spPr>
          <a:xfrm>
            <a:off x="256471" y="6372677"/>
            <a:ext cx="5547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b="0" i="0" u="none" strike="noStrike" dirty="0">
                <a:solidFill>
                  <a:schemeClr val="bg1"/>
                </a:solidFill>
                <a:effectLst/>
                <a:latin typeface="Cabin Condensed Medium" pitchFamily="2" charset="0"/>
              </a:rPr>
              <a:t>*Alcoholics Anonymous (The Big Book), pages 83-84</a:t>
            </a:r>
            <a:endParaRPr lang="en-US" b="0" dirty="0">
              <a:solidFill>
                <a:schemeClr val="bg1"/>
              </a:solidFill>
              <a:effectLst/>
              <a:latin typeface="Cabin Condensed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51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F253D2-3406-44CF-BEFE-ADF8E4C3AA86}"/>
              </a:ext>
            </a:extLst>
          </p:cNvPr>
          <p:cNvSpPr txBox="1"/>
          <p:nvPr/>
        </p:nvSpPr>
        <p:spPr>
          <a:xfrm>
            <a:off x="94783" y="124244"/>
            <a:ext cx="1204889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B8B"/>
                </a:solidFill>
                <a:latin typeface="Cabin" pitchFamily="2" charset="0"/>
              </a:rPr>
              <a:t>Reading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AB05FD-31B6-4519-8BB2-0D059BB8645D}"/>
              </a:ext>
            </a:extLst>
          </p:cNvPr>
          <p:cNvSpPr txBox="1"/>
          <p:nvPr/>
        </p:nvSpPr>
        <p:spPr>
          <a:xfrm>
            <a:off x="9155153" y="6322493"/>
            <a:ext cx="2882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007B8B"/>
                </a:solidFill>
                <a:latin typeface="Cabin" pitchFamily="2" charset="0"/>
              </a:rPr>
              <a:t>JustForTodayAA.com</a:t>
            </a:r>
          </a:p>
        </p:txBody>
      </p:sp>
    </p:spTree>
    <p:extLst>
      <p:ext uri="{BB962C8B-B14F-4D97-AF65-F5344CB8AC3E}">
        <p14:creationId xmlns:p14="http://schemas.microsoft.com/office/powerpoint/2010/main" val="1697309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B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AC81F00-F98C-47F2-84BF-50F06E7CE3D6}"/>
              </a:ext>
            </a:extLst>
          </p:cNvPr>
          <p:cNvSpPr txBox="1"/>
          <p:nvPr/>
        </p:nvSpPr>
        <p:spPr>
          <a:xfrm>
            <a:off x="338253" y="368840"/>
            <a:ext cx="4847064" cy="3600986"/>
          </a:xfrm>
          <a:prstGeom prst="rect">
            <a:avLst/>
          </a:prstGeom>
          <a:solidFill>
            <a:schemeClr val="bg1"/>
          </a:solidFill>
        </p:spPr>
        <p:txBody>
          <a:bodyPr wrap="square" numCol="1" spcCol="274320" rtlCol="0">
            <a:spAutoFit/>
          </a:bodyPr>
          <a:lstStyle/>
          <a:p>
            <a:pPr rtl="0">
              <a:spcBef>
                <a:spcPts val="1200"/>
              </a:spcBef>
              <a:spcAft>
                <a:spcPts val="0"/>
              </a:spcAft>
            </a:pP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bin Condensed Medium" pitchFamily="2" charset="0"/>
              <a:ea typeface="+mn-ea"/>
              <a:cs typeface="+mn-cs"/>
            </a:endParaRPr>
          </a:p>
          <a:p>
            <a:pPr rtl="0">
              <a:spcBef>
                <a:spcPts val="1200"/>
              </a:spcBef>
              <a:spcAft>
                <a:spcPts val="0"/>
              </a:spcAft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 Condensed Medium" pitchFamily="2" charset="0"/>
                <a:ea typeface="+mn-ea"/>
                <a:cs typeface="+mn-cs"/>
              </a:rPr>
              <a:t>Website:  JustForTodayAA.com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/>
                </a:solidFill>
                <a:latin typeface="Cabin Condensed Medium" pitchFamily="2" charset="0"/>
              </a:rPr>
              <a:t>Contact &amp; Sign-Up to Chair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/>
                </a:solidFill>
                <a:latin typeface="Cabin Condensed Medium" pitchFamily="2" charset="0"/>
              </a:rPr>
              <a:t>JFT Bulletin Board &amp;  Anniversary Cards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/>
                </a:solidFill>
                <a:latin typeface="Cabin Condensed Medium" pitchFamily="2" charset="0"/>
              </a:rPr>
              <a:t>Tools and Resources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prstClr val="black"/>
                </a:solidFill>
                <a:latin typeface="Cabin Condensed Medium" pitchFamily="2" charset="0"/>
              </a:rPr>
              <a:t>Steering Committees</a:t>
            </a:r>
          </a:p>
          <a:p>
            <a:pPr>
              <a:spcBef>
                <a:spcPts val="600"/>
              </a:spcBef>
            </a:pPr>
            <a:endParaRPr lang="en-US" sz="800" b="1" u="sng" dirty="0">
              <a:solidFill>
                <a:prstClr val="black"/>
              </a:solidFill>
              <a:latin typeface="Cabin Condensed Medium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AB05FD-31B6-4519-8BB2-0D059BB8645D}"/>
              </a:ext>
            </a:extLst>
          </p:cNvPr>
          <p:cNvSpPr txBox="1"/>
          <p:nvPr/>
        </p:nvSpPr>
        <p:spPr>
          <a:xfrm>
            <a:off x="9038063" y="6333893"/>
            <a:ext cx="2882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Cabin" pitchFamily="2" charset="0"/>
              </a:rPr>
              <a:t>JustForTodayAA.com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155B736-DB1E-4F0A-8FEC-86DC1AE44E42}"/>
              </a:ext>
            </a:extLst>
          </p:cNvPr>
          <p:cNvSpPr/>
          <p:nvPr/>
        </p:nvSpPr>
        <p:spPr>
          <a:xfrm>
            <a:off x="5636473" y="340791"/>
            <a:ext cx="6231912" cy="4270918"/>
          </a:xfrm>
          <a:prstGeom prst="ellipse">
            <a:avLst/>
          </a:prstGeom>
          <a:solidFill>
            <a:schemeClr val="bg1"/>
          </a:solidFill>
          <a:ln w="9525"/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spcBef>
                <a:spcPts val="1200"/>
              </a:spcBef>
              <a:spcAft>
                <a:spcPts val="0"/>
              </a:spcAft>
            </a:pPr>
            <a:r>
              <a:rPr lang="en-US" sz="3600" b="1" u="sng" dirty="0">
                <a:solidFill>
                  <a:srgbClr val="007B8B"/>
                </a:solidFill>
                <a:latin typeface="Cabin" pitchFamily="2" charset="0"/>
              </a:rPr>
              <a:t>7</a:t>
            </a:r>
            <a:r>
              <a:rPr lang="en-US" sz="3600" b="1" u="sng" baseline="30000" dirty="0">
                <a:solidFill>
                  <a:srgbClr val="007B8B"/>
                </a:solidFill>
                <a:latin typeface="Cabin" pitchFamily="2" charset="0"/>
              </a:rPr>
              <a:t>th</a:t>
            </a:r>
            <a:r>
              <a:rPr lang="en-US" sz="3600" b="1" u="sng" dirty="0">
                <a:solidFill>
                  <a:srgbClr val="007B8B"/>
                </a:solidFill>
                <a:latin typeface="Cabin" pitchFamily="2" charset="0"/>
              </a:rPr>
              <a:t> Tradition</a:t>
            </a:r>
          </a:p>
          <a:p>
            <a:pPr algn="ctr" rtl="0">
              <a:spcBef>
                <a:spcPts val="120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tx1"/>
                </a:solidFill>
                <a:latin typeface="Cabin Condensed SemiBold" pitchFamily="2" charset="0"/>
              </a:rPr>
              <a:t>Every A.A. group ought to be fully self-supporting, declining          outside contributions.</a:t>
            </a:r>
          </a:p>
          <a:p>
            <a:pPr algn="ctr" rtl="0">
              <a:spcBef>
                <a:spcPts val="1200"/>
              </a:spcBef>
              <a:spcAft>
                <a:spcPts val="0"/>
              </a:spcAft>
            </a:pPr>
            <a:r>
              <a:rPr lang="en-US" sz="2400" dirty="0">
                <a:solidFill>
                  <a:srgbClr val="007B8B"/>
                </a:solidFill>
                <a:latin typeface="Cabin Condensed SemiBold" pitchFamily="2" charset="0"/>
              </a:rPr>
              <a:t>Please see </a:t>
            </a:r>
            <a:r>
              <a:rPr lang="en-US" sz="2400" dirty="0">
                <a:solidFill>
                  <a:schemeClr val="accent1"/>
                </a:solidFill>
                <a:latin typeface="Cabin Condensed SemiBold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www.justfortodayaa.com</a:t>
            </a:r>
            <a:r>
              <a:rPr lang="en-US" sz="2400" dirty="0">
                <a:solidFill>
                  <a:schemeClr val="accent1"/>
                </a:solidFill>
                <a:latin typeface="Cabin Condensed SemiBold" pitchFamily="2" charset="0"/>
              </a:rPr>
              <a:t>  f</a:t>
            </a:r>
            <a:r>
              <a:rPr lang="en-US" sz="2400" dirty="0">
                <a:solidFill>
                  <a:srgbClr val="007B8B"/>
                </a:solidFill>
                <a:latin typeface="Cabin Condensed SemiBold" pitchFamily="2" charset="0"/>
              </a:rPr>
              <a:t>or directions on how to contribute to the 7th Tradition via check or PayPal.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5" name="Pentagon 4">
            <a:extLst>
              <a:ext uri="{FF2B5EF4-FFF2-40B4-BE49-F238E27FC236}">
                <a16:creationId xmlns:a16="http://schemas.microsoft.com/office/drawing/2014/main" id="{BE82C92E-C540-4C32-8D6E-438E49F595C3}"/>
              </a:ext>
            </a:extLst>
          </p:cNvPr>
          <p:cNvSpPr/>
          <p:nvPr/>
        </p:nvSpPr>
        <p:spPr>
          <a:xfrm>
            <a:off x="83634" y="4170556"/>
            <a:ext cx="3785839" cy="2444566"/>
          </a:xfrm>
          <a:prstGeom prst="pent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200" b="1" dirty="0">
                <a:solidFill>
                  <a:srgbClr val="007B8B"/>
                </a:solidFill>
                <a:latin typeface="Cabin Condensed Medium" pitchFamily="2" charset="0"/>
              </a:rPr>
              <a:t>Please join us for Chip Day‒</a:t>
            </a:r>
          </a:p>
          <a:p>
            <a:pPr algn="ctr"/>
            <a:r>
              <a:rPr lang="en-US" sz="3200" b="1" dirty="0">
                <a:solidFill>
                  <a:srgbClr val="007B8B"/>
                </a:solidFill>
                <a:latin typeface="Cabin Condensed Medium" pitchFamily="2" charset="0"/>
              </a:rPr>
              <a:t>every Friday!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25A548-67E9-42F4-A8B1-840CEADF9544}"/>
              </a:ext>
            </a:extLst>
          </p:cNvPr>
          <p:cNvSpPr/>
          <p:nvPr/>
        </p:nvSpPr>
        <p:spPr>
          <a:xfrm>
            <a:off x="6060686" y="4903747"/>
            <a:ext cx="5674110" cy="12322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bin" pitchFamily="2" charset="0"/>
              </a:rPr>
              <a:t>Reminder: Please keep your shares to 2-3 minutes.</a:t>
            </a:r>
          </a:p>
        </p:txBody>
      </p:sp>
      <p:pic>
        <p:nvPicPr>
          <p:cNvPr id="1030" name="Picture 6" descr="AA Tokens Starter Set, AA Chips, AA Coins">
            <a:extLst>
              <a:ext uri="{FF2B5EF4-FFF2-40B4-BE49-F238E27FC236}">
                <a16:creationId xmlns:a16="http://schemas.microsoft.com/office/drawing/2014/main" id="{784D5F87-3090-44EB-9A7C-0EA0C69B6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393" y="4192860"/>
            <a:ext cx="2004432" cy="2004432"/>
          </a:xfrm>
          <a:prstGeom prst="rect">
            <a:avLst/>
          </a:prstGeom>
          <a:noFill/>
          <a:effectLst>
            <a:softEdge rad="190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241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F253D2-3406-44CF-BEFE-ADF8E4C3AA86}"/>
              </a:ext>
            </a:extLst>
          </p:cNvPr>
          <p:cNvSpPr txBox="1"/>
          <p:nvPr/>
        </p:nvSpPr>
        <p:spPr>
          <a:xfrm>
            <a:off x="94783" y="124244"/>
            <a:ext cx="1204889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B8B"/>
                </a:solidFill>
                <a:latin typeface="Cabin" pitchFamily="2" charset="0"/>
              </a:rPr>
              <a:t>Reading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AB05FD-31B6-4519-8BB2-0D059BB8645D}"/>
              </a:ext>
            </a:extLst>
          </p:cNvPr>
          <p:cNvSpPr txBox="1"/>
          <p:nvPr/>
        </p:nvSpPr>
        <p:spPr>
          <a:xfrm>
            <a:off x="9155153" y="6322493"/>
            <a:ext cx="2882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007B8B"/>
                </a:solidFill>
                <a:latin typeface="Cabin" pitchFamily="2" charset="0"/>
              </a:rPr>
              <a:t>JustForTodayAA.com</a:t>
            </a:r>
          </a:p>
        </p:txBody>
      </p:sp>
    </p:spTree>
    <p:extLst>
      <p:ext uri="{BB962C8B-B14F-4D97-AF65-F5344CB8AC3E}">
        <p14:creationId xmlns:p14="http://schemas.microsoft.com/office/powerpoint/2010/main" val="38726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B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EF253D2-3406-44CF-BEFE-ADF8E4C3AA86}"/>
              </a:ext>
            </a:extLst>
          </p:cNvPr>
          <p:cNvSpPr txBox="1"/>
          <p:nvPr/>
        </p:nvSpPr>
        <p:spPr>
          <a:xfrm>
            <a:off x="89156" y="202308"/>
            <a:ext cx="80177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Cabin" pitchFamily="2" charset="0"/>
              </a:rPr>
              <a:t>Website &amp; Email Addresses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AB05FD-31B6-4519-8BB2-0D059BB8645D}"/>
              </a:ext>
            </a:extLst>
          </p:cNvPr>
          <p:cNvSpPr txBox="1"/>
          <p:nvPr/>
        </p:nvSpPr>
        <p:spPr>
          <a:xfrm>
            <a:off x="9038063" y="6244683"/>
            <a:ext cx="2882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chemeClr val="bg1"/>
                </a:solidFill>
                <a:latin typeface="Cabin" pitchFamily="2" charset="0"/>
              </a:rPr>
              <a:t>JustForTodayAA.com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AF89A2-1E53-4E40-840A-12EF2710B527}"/>
              </a:ext>
            </a:extLst>
          </p:cNvPr>
          <p:cNvSpPr txBox="1"/>
          <p:nvPr/>
        </p:nvSpPr>
        <p:spPr>
          <a:xfrm>
            <a:off x="0" y="1048861"/>
            <a:ext cx="12192000" cy="49244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rtl="0" fontAlgn="base">
              <a:spcBef>
                <a:spcPts val="1200"/>
              </a:spcBef>
              <a:spcAft>
                <a:spcPts val="0"/>
              </a:spcAft>
            </a:pPr>
            <a:endParaRPr lang="en-US" sz="800" b="0" i="0" u="none" strike="noStrike" dirty="0">
              <a:solidFill>
                <a:srgbClr val="000000"/>
              </a:solidFill>
              <a:effectLst/>
              <a:latin typeface="Cabin SemiCondensed SemiBold" pitchFamily="2" charset="0"/>
            </a:endParaRPr>
          </a:p>
          <a:p>
            <a:pPr marL="457200" indent="-457200"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Raise your hand for sponsorship</a:t>
            </a:r>
          </a:p>
          <a:p>
            <a:pPr marL="457200" indent="-457200"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Via Website: </a:t>
            </a:r>
            <a:r>
              <a:rPr lang="en-US" sz="3200" b="0" i="0" u="sng" strike="noStrike" dirty="0">
                <a:solidFill>
                  <a:srgbClr val="0563C1"/>
                </a:solidFill>
                <a:effectLst/>
                <a:latin typeface="Cabin SemiCondensed SemiBold" pitchFamily="2" charset="0"/>
                <a:hlinkClick r:id="rId2"/>
              </a:rPr>
              <a:t>www.JustForTodayAA.com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 </a:t>
            </a:r>
          </a:p>
          <a:p>
            <a:pPr marL="914400" lvl="1" indent="-45720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Opt-</a:t>
            </a:r>
            <a:r>
              <a:rPr lang="en-US" sz="3200" dirty="0">
                <a:solidFill>
                  <a:srgbClr val="000000"/>
                </a:solidFill>
                <a:latin typeface="Cabin SemiCondensed SemiBold" pitchFamily="2" charset="0"/>
              </a:rPr>
              <a:t>In to Contact Lists; </a:t>
            </a:r>
          </a:p>
          <a:p>
            <a:pPr marL="914400" lvl="1" indent="-45720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Sign-Up to Chair JFT Virtual;</a:t>
            </a:r>
          </a:p>
          <a:p>
            <a:pPr marL="914400" lvl="1" indent="-45720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Scripts / Directions for</a:t>
            </a:r>
            <a:r>
              <a:rPr lang="en-US" sz="3200" dirty="0">
                <a:solidFill>
                  <a:srgbClr val="000000"/>
                </a:solidFill>
                <a:latin typeface="Cabin SemiCondensed SemiBold" pitchFamily="2" charset="0"/>
              </a:rPr>
              <a:t> Chairs &amp; Hosts;</a:t>
            </a:r>
          </a:p>
          <a:p>
            <a:pPr marL="914400" lvl="1" indent="-457200" fontAlgn="base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Bulletin Board &amp; </a:t>
            </a:r>
            <a:r>
              <a:rPr lang="en-US" sz="3200" b="0" i="0" u="none" strike="noStrike">
                <a:solidFill>
                  <a:srgbClr val="000000"/>
                </a:solidFill>
                <a:effectLst/>
                <a:latin typeface="Cabin SemiCondensed SemiBold" pitchFamily="2" charset="0"/>
              </a:rPr>
              <a:t>E-Anniversary Cards.</a:t>
            </a:r>
            <a:endParaRPr lang="en-US" sz="3200" b="0" i="0" u="none" strike="noStrike" dirty="0">
              <a:solidFill>
                <a:srgbClr val="000000"/>
              </a:solidFill>
              <a:effectLst/>
              <a:latin typeface="Cabin SemiCondensed SemiBold" pitchFamily="2" charset="0"/>
            </a:endParaRPr>
          </a:p>
          <a:p>
            <a:pPr marL="457200" indent="-457200" fontAlgn="base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Email </a:t>
            </a:r>
            <a:r>
              <a:rPr lang="en-US" sz="3200" b="0" i="0" u="sng" strike="noStrike" dirty="0">
                <a:solidFill>
                  <a:srgbClr val="0563C1"/>
                </a:solidFill>
                <a:effectLst/>
                <a:latin typeface="Cabin SemiCondensed SemiBold" pitchFamily="2" charset="0"/>
                <a:hlinkClick r:id="rId3"/>
              </a:rPr>
              <a:t>JFTcontactlist@gmail.com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 to 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join </a:t>
            </a:r>
            <a:r>
              <a:rPr lang="en-US" sz="3200" b="1" dirty="0">
                <a:solidFill>
                  <a:srgbClr val="000000"/>
                </a:solidFill>
                <a:latin typeface="Cabin SemiCondensed SemiBold" pitchFamily="2" charset="0"/>
              </a:rPr>
              <a:t>JFT 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or receive group email</a:t>
            </a:r>
            <a:endParaRPr lang="en-US" sz="3200" b="0" i="0" u="none" strike="noStrike" dirty="0">
              <a:solidFill>
                <a:srgbClr val="000000"/>
              </a:solidFill>
              <a:effectLst/>
              <a:latin typeface="Cabin SemiCondensed SemiBold" pitchFamily="2" charset="0"/>
            </a:endParaRPr>
          </a:p>
          <a:p>
            <a:pPr marL="457200" indent="-457200"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Email </a:t>
            </a:r>
            <a:r>
              <a:rPr lang="en-US" sz="3200" b="0" i="0" u="sng" strike="noStrike" dirty="0">
                <a:solidFill>
                  <a:srgbClr val="0563C1"/>
                </a:solidFill>
                <a:effectLst/>
                <a:latin typeface="Cabin SemiCondensed SemiBold" pitchFamily="2" charset="0"/>
                <a:hlinkClick r:id="rId4"/>
              </a:rPr>
              <a:t>JFTsecretary@gmail.com</a:t>
            </a:r>
            <a:r>
              <a:rPr lang="en-US" sz="3200" b="0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 with </a:t>
            </a:r>
            <a:r>
              <a:rPr lang="en-US" sz="3200" b="1" i="0" u="none" strike="noStrike" dirty="0">
                <a:solidFill>
                  <a:srgbClr val="000000"/>
                </a:solidFill>
                <a:effectLst/>
                <a:latin typeface="Cabin SemiCondensed SemiBold" pitchFamily="2" charset="0"/>
              </a:rPr>
              <a:t>any meeting-related questions</a:t>
            </a:r>
            <a:endParaRPr lang="en-US" sz="3200" b="0" i="0" u="none" strike="noStrike" dirty="0">
              <a:solidFill>
                <a:srgbClr val="000000"/>
              </a:solidFill>
              <a:effectLst/>
              <a:latin typeface="Cabin SemiCondensed SemiBold" pitchFamily="2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84E21BC-4B67-4281-B8BB-4B35B7617FD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0"/>
          <a:stretch/>
        </p:blipFill>
        <p:spPr>
          <a:xfrm>
            <a:off x="7892142" y="678915"/>
            <a:ext cx="3755307" cy="346803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03298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794</Words>
  <Application>Microsoft Office PowerPoint</Application>
  <PresentationFormat>Widescreen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Cabin</vt:lpstr>
      <vt:lpstr>Cabin Condensed Medium</vt:lpstr>
      <vt:lpstr>Cabin Condensed SemiBold</vt:lpstr>
      <vt:lpstr>Cabin SemiCondensed SemiBold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Miller Olapade</dc:creator>
  <cp:lastModifiedBy>Wendy Miller Olapade</cp:lastModifiedBy>
  <cp:revision>26</cp:revision>
  <dcterms:created xsi:type="dcterms:W3CDTF">2021-05-25T12:37:56Z</dcterms:created>
  <dcterms:modified xsi:type="dcterms:W3CDTF">2021-05-25T21:33:25Z</dcterms:modified>
</cp:coreProperties>
</file>