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D42B02-FD45-4A93-A420-ABF0899AAB4E}" v="21" dt="2025-01-11T03:03:25.19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7A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92733" y="78740"/>
            <a:ext cx="9606533" cy="8075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727075"/>
          </a:xfrm>
          <a:custGeom>
            <a:avLst/>
            <a:gdLst/>
            <a:ahLst/>
            <a:cxnLst/>
            <a:rect l="l" t="t" r="r" b="b"/>
            <a:pathLst>
              <a:path w="12192000" h="727075">
                <a:moveTo>
                  <a:pt x="0" y="726948"/>
                </a:moveTo>
                <a:lnTo>
                  <a:pt x="12192000" y="726948"/>
                </a:lnTo>
                <a:lnTo>
                  <a:pt x="12192000" y="0"/>
                </a:lnTo>
                <a:lnTo>
                  <a:pt x="0" y="0"/>
                </a:lnTo>
                <a:lnTo>
                  <a:pt x="0" y="726948"/>
                </a:lnTo>
                <a:close/>
              </a:path>
            </a:pathLst>
          </a:custGeom>
          <a:solidFill>
            <a:srgbClr val="007A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2733" y="78740"/>
            <a:ext cx="96043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55" dirty="0"/>
              <a:t>Twelve</a:t>
            </a:r>
            <a:r>
              <a:rPr spc="100" dirty="0"/>
              <a:t> </a:t>
            </a:r>
            <a:r>
              <a:rPr dirty="0"/>
              <a:t>Traditions</a:t>
            </a:r>
            <a:r>
              <a:rPr spc="114" dirty="0"/>
              <a:t> </a:t>
            </a:r>
            <a:r>
              <a:rPr spc="100" dirty="0"/>
              <a:t>of</a:t>
            </a:r>
            <a:r>
              <a:rPr spc="95" dirty="0"/>
              <a:t> </a:t>
            </a:r>
            <a:r>
              <a:rPr spc="70" dirty="0"/>
              <a:t>Alcoholics</a:t>
            </a:r>
            <a:r>
              <a:rPr spc="90" dirty="0"/>
              <a:t> </a:t>
            </a:r>
            <a:r>
              <a:rPr spc="100" dirty="0"/>
              <a:t>Anonymous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26948"/>
            <a:ext cx="12192000" cy="6132830"/>
          </a:xfrm>
          <a:custGeom>
            <a:avLst/>
            <a:gdLst/>
            <a:ahLst/>
            <a:cxnLst/>
            <a:rect l="l" t="t" r="r" b="b"/>
            <a:pathLst>
              <a:path w="12192000" h="6132830">
                <a:moveTo>
                  <a:pt x="12192000" y="0"/>
                </a:moveTo>
                <a:lnTo>
                  <a:pt x="0" y="0"/>
                </a:lnTo>
                <a:lnTo>
                  <a:pt x="0" y="6132576"/>
                </a:lnTo>
                <a:lnTo>
                  <a:pt x="12192000" y="6132576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4460" y="1504035"/>
            <a:ext cx="5750560" cy="4897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7000"/>
              </a:lnSpc>
              <a:spcBef>
                <a:spcPts val="100"/>
              </a:spcBef>
              <a:buAutoNum type="arabicPeriod" startAt="2"/>
              <a:tabLst>
                <a:tab pos="354965" algn="l"/>
              </a:tabLst>
            </a:pPr>
            <a:r>
              <a:rPr sz="2000" spc="-90" dirty="0">
                <a:latin typeface="Calibri"/>
                <a:cs typeface="Calibri"/>
              </a:rPr>
              <a:t>For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our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group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purpose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14" dirty="0">
                <a:latin typeface="Calibri"/>
                <a:cs typeface="Calibri"/>
              </a:rPr>
              <a:t>there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65" dirty="0">
                <a:latin typeface="Calibri"/>
                <a:cs typeface="Calibri"/>
              </a:rPr>
              <a:t>is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but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one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ultimate </a:t>
            </a:r>
            <a:r>
              <a:rPr sz="2000" spc="-135" dirty="0">
                <a:latin typeface="Calibri"/>
                <a:cs typeface="Calibri"/>
              </a:rPr>
              <a:t>authority—</a:t>
            </a:r>
            <a:r>
              <a:rPr sz="2000" spc="-114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75" dirty="0">
                <a:latin typeface="Calibri"/>
                <a:cs typeface="Calibri"/>
              </a:rPr>
              <a:t>loving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God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as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75" dirty="0">
                <a:latin typeface="Calibri"/>
                <a:cs typeface="Calibri"/>
              </a:rPr>
              <a:t>may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express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Himself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our </a:t>
            </a:r>
            <a:r>
              <a:rPr sz="2000" spc="-105" dirty="0">
                <a:latin typeface="Calibri"/>
                <a:cs typeface="Calibri"/>
              </a:rPr>
              <a:t>group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conscience.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Our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leaders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25" dirty="0">
                <a:latin typeface="Calibri"/>
                <a:cs typeface="Calibri"/>
              </a:rPr>
              <a:t>are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but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trusted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servants; </a:t>
            </a:r>
            <a:r>
              <a:rPr sz="2000" spc="-80" dirty="0">
                <a:latin typeface="Calibri"/>
                <a:cs typeface="Calibri"/>
              </a:rPr>
              <a:t>they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do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not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govern.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AutoNum type="arabicPeriod" startAt="2"/>
              <a:tabLst>
                <a:tab pos="354965" algn="l"/>
              </a:tabLst>
            </a:pPr>
            <a:r>
              <a:rPr sz="2000" spc="-9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only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requirement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for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14" dirty="0">
                <a:latin typeface="Calibri"/>
                <a:cs typeface="Calibri"/>
              </a:rPr>
              <a:t>A.A.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membership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65" dirty="0">
                <a:latin typeface="Calibri"/>
                <a:cs typeface="Calibri"/>
              </a:rPr>
              <a:t>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14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desire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</a:t>
            </a:r>
            <a:endParaRPr sz="20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70"/>
              </a:spcBef>
            </a:pPr>
            <a:r>
              <a:rPr sz="2000" spc="-90" dirty="0">
                <a:latin typeface="Calibri"/>
                <a:cs typeface="Calibri"/>
              </a:rPr>
              <a:t>stop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drinking.</a:t>
            </a:r>
            <a:endParaRPr sz="2000">
              <a:latin typeface="Calibri"/>
              <a:cs typeface="Calibri"/>
            </a:endParaRPr>
          </a:p>
          <a:p>
            <a:pPr marL="354965" marR="434340" indent="-342900">
              <a:lnSpc>
                <a:spcPct val="107000"/>
              </a:lnSpc>
              <a:spcBef>
                <a:spcPts val="600"/>
              </a:spcBef>
              <a:buAutoNum type="arabicPeriod" startAt="4"/>
              <a:tabLst>
                <a:tab pos="354965" algn="l"/>
              </a:tabLst>
            </a:pPr>
            <a:r>
              <a:rPr sz="2000" spc="-85" dirty="0">
                <a:latin typeface="Calibri"/>
                <a:cs typeface="Calibri"/>
              </a:rPr>
              <a:t>Each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group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should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be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autonomous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except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75" dirty="0">
                <a:latin typeface="Calibri"/>
                <a:cs typeface="Calibri"/>
              </a:rPr>
              <a:t>matters </a:t>
            </a:r>
            <a:r>
              <a:rPr sz="2000" spc="-80" dirty="0">
                <a:latin typeface="Calibri"/>
                <a:cs typeface="Calibri"/>
              </a:rPr>
              <a:t>affecting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other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groups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or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14" dirty="0">
                <a:latin typeface="Calibri"/>
                <a:cs typeface="Calibri"/>
              </a:rPr>
              <a:t>A.A.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as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14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whole.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AutoNum type="arabicPeriod" startAt="4"/>
              <a:tabLst>
                <a:tab pos="354965" algn="l"/>
              </a:tabLst>
            </a:pPr>
            <a:r>
              <a:rPr sz="2000" spc="-85" dirty="0">
                <a:latin typeface="Calibri"/>
                <a:cs typeface="Calibri"/>
              </a:rPr>
              <a:t>Each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group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has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but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one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primary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60" dirty="0">
                <a:latin typeface="Calibri"/>
                <a:cs typeface="Calibri"/>
              </a:rPr>
              <a:t>purpose—</a:t>
            </a:r>
            <a:r>
              <a:rPr sz="2000" spc="-95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carry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its</a:t>
            </a:r>
            <a:endParaRPr sz="20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70"/>
              </a:spcBef>
            </a:pPr>
            <a:r>
              <a:rPr sz="2000" spc="-100" dirty="0">
                <a:latin typeface="Calibri"/>
                <a:cs typeface="Calibri"/>
              </a:rPr>
              <a:t>message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75" dirty="0">
                <a:latin typeface="Calibri"/>
                <a:cs typeface="Calibri"/>
              </a:rPr>
              <a:t>alcoholic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35" dirty="0">
                <a:latin typeface="Calibri"/>
                <a:cs typeface="Calibri"/>
              </a:rPr>
              <a:t>who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still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suffers.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AutoNum type="arabicPeriod" startAt="6"/>
              <a:tabLst>
                <a:tab pos="354965" algn="l"/>
              </a:tabLst>
            </a:pPr>
            <a:r>
              <a:rPr sz="2000" spc="-105" dirty="0">
                <a:latin typeface="Calibri"/>
                <a:cs typeface="Calibri"/>
              </a:rPr>
              <a:t>An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14" dirty="0">
                <a:latin typeface="Calibri"/>
                <a:cs typeface="Calibri"/>
              </a:rPr>
              <a:t>A.A.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group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ought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never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endorse,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finance,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lend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354965" marR="104139">
              <a:lnSpc>
                <a:spcPct val="107000"/>
              </a:lnSpc>
            </a:pPr>
            <a:r>
              <a:rPr sz="2000" spc="-114" dirty="0">
                <a:latin typeface="Calibri"/>
                <a:cs typeface="Calibri"/>
              </a:rPr>
              <a:t>A.A.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25" dirty="0">
                <a:latin typeface="Calibri"/>
                <a:cs typeface="Calibri"/>
              </a:rPr>
              <a:t>name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75" dirty="0">
                <a:latin typeface="Calibri"/>
                <a:cs typeface="Calibri"/>
              </a:rPr>
              <a:t>any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related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60" dirty="0">
                <a:latin typeface="Calibri"/>
                <a:cs typeface="Calibri"/>
              </a:rPr>
              <a:t>facility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or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outside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enterprise, </a:t>
            </a:r>
            <a:r>
              <a:rPr sz="2000" spc="-75" dirty="0">
                <a:latin typeface="Calibri"/>
                <a:cs typeface="Calibri"/>
              </a:rPr>
              <a:t>lest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problems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65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money,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property,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prestige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divert</a:t>
            </a:r>
            <a:r>
              <a:rPr sz="2000" spc="-25" dirty="0">
                <a:latin typeface="Calibri"/>
                <a:cs typeface="Calibri"/>
              </a:rPr>
              <a:t> us </a:t>
            </a:r>
            <a:r>
              <a:rPr sz="2000" spc="-90" dirty="0">
                <a:latin typeface="Calibri"/>
                <a:cs typeface="Calibri"/>
              </a:rPr>
              <a:t>from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our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primary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purpose.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460" y="774532"/>
            <a:ext cx="6323330" cy="67881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354965" algn="l"/>
                <a:tab pos="6154420" algn="l"/>
              </a:tabLst>
            </a:pPr>
            <a:r>
              <a:rPr sz="2000" spc="-285" dirty="0">
                <a:latin typeface="Calibri"/>
                <a:cs typeface="Calibri"/>
              </a:rPr>
              <a:t>1.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90" dirty="0">
                <a:latin typeface="Calibri"/>
                <a:cs typeface="Calibri"/>
              </a:rPr>
              <a:t>Our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common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welfare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75" dirty="0">
                <a:latin typeface="Calibri"/>
                <a:cs typeface="Calibri"/>
              </a:rPr>
              <a:t>should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come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first;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personal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25" dirty="0">
                <a:latin typeface="Calibri"/>
                <a:cs typeface="Calibri"/>
              </a:rPr>
              <a:t>7.</a:t>
            </a:r>
            <a:endParaRPr sz="20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70"/>
              </a:spcBef>
            </a:pPr>
            <a:r>
              <a:rPr sz="2000" spc="-90" dirty="0">
                <a:latin typeface="Calibri"/>
                <a:cs typeface="Calibri"/>
              </a:rPr>
              <a:t>recovery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depends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upon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14" dirty="0">
                <a:latin typeface="Calibri"/>
                <a:cs typeface="Calibri"/>
              </a:rPr>
              <a:t>A.A.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unity.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09968" y="774532"/>
            <a:ext cx="4731385" cy="67881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2000" spc="-55" dirty="0">
                <a:latin typeface="Calibri"/>
                <a:cs typeface="Calibri"/>
              </a:rPr>
              <a:t>Every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14" dirty="0">
                <a:latin typeface="Calibri"/>
                <a:cs typeface="Calibri"/>
              </a:rPr>
              <a:t>A.A.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group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ought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be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fully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self-</a:t>
            </a:r>
            <a:r>
              <a:rPr sz="2000" spc="-65" dirty="0">
                <a:latin typeface="Calibri"/>
                <a:cs typeface="Calibri"/>
              </a:rPr>
              <a:t>supporting,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2000" spc="-80" dirty="0">
                <a:latin typeface="Calibri"/>
                <a:cs typeface="Calibri"/>
              </a:rPr>
              <a:t>declining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outside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contributions.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66815" y="1504035"/>
            <a:ext cx="5668645" cy="5223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22580" indent="-343535">
              <a:lnSpc>
                <a:spcPct val="107000"/>
              </a:lnSpc>
              <a:spcBef>
                <a:spcPts val="100"/>
              </a:spcBef>
              <a:buAutoNum type="arabicPeriod" startAt="8"/>
              <a:tabLst>
                <a:tab pos="355600" algn="l"/>
              </a:tabLst>
            </a:pPr>
            <a:r>
              <a:rPr sz="2000" spc="-75" dirty="0">
                <a:latin typeface="Calibri"/>
                <a:cs typeface="Calibri"/>
              </a:rPr>
              <a:t>Alcoholics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Anonymous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75" dirty="0">
                <a:latin typeface="Calibri"/>
                <a:cs typeface="Calibri"/>
              </a:rPr>
              <a:t>should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remain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forever </a:t>
            </a:r>
            <a:r>
              <a:rPr sz="2000" spc="-90" dirty="0">
                <a:latin typeface="Calibri"/>
                <a:cs typeface="Calibri"/>
              </a:rPr>
              <a:t>nonprofessional,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but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our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service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centers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75" dirty="0">
                <a:latin typeface="Calibri"/>
                <a:cs typeface="Calibri"/>
              </a:rPr>
              <a:t>may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employ </a:t>
            </a:r>
            <a:r>
              <a:rPr sz="2000" spc="-75" dirty="0">
                <a:latin typeface="Calibri"/>
                <a:cs typeface="Calibri"/>
              </a:rPr>
              <a:t>special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workers.</a:t>
            </a:r>
            <a:endParaRPr sz="2000">
              <a:latin typeface="Calibri"/>
              <a:cs typeface="Calibri"/>
            </a:endParaRPr>
          </a:p>
          <a:p>
            <a:pPr marL="355600" marR="5080" indent="-343535">
              <a:lnSpc>
                <a:spcPct val="107000"/>
              </a:lnSpc>
              <a:spcBef>
                <a:spcPts val="600"/>
              </a:spcBef>
              <a:buAutoNum type="arabicPeriod" startAt="8"/>
              <a:tabLst>
                <a:tab pos="355600" algn="l"/>
              </a:tabLst>
            </a:pPr>
            <a:r>
              <a:rPr sz="2000" spc="-110" dirty="0">
                <a:latin typeface="Calibri"/>
                <a:cs typeface="Calibri"/>
              </a:rPr>
              <a:t>A.A.,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as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such,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ought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never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be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organized;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but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65" dirty="0">
                <a:latin typeface="Calibri"/>
                <a:cs typeface="Calibri"/>
              </a:rPr>
              <a:t>we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may </a:t>
            </a:r>
            <a:r>
              <a:rPr sz="2000" spc="-110" dirty="0">
                <a:latin typeface="Calibri"/>
                <a:cs typeface="Calibri"/>
              </a:rPr>
              <a:t>create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service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boards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or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committees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70" dirty="0">
                <a:latin typeface="Calibri"/>
                <a:cs typeface="Calibri"/>
              </a:rPr>
              <a:t>directly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65" dirty="0">
                <a:latin typeface="Calibri"/>
                <a:cs typeface="Calibri"/>
              </a:rPr>
              <a:t>responsible </a:t>
            </a:r>
            <a:r>
              <a:rPr sz="2000" spc="-95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those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they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serve.</a:t>
            </a:r>
            <a:endParaRPr sz="2000">
              <a:latin typeface="Calibri"/>
              <a:cs typeface="Calibri"/>
            </a:endParaRPr>
          </a:p>
          <a:p>
            <a:pPr marL="354330" marR="23495" indent="-342265">
              <a:lnSpc>
                <a:spcPct val="107000"/>
              </a:lnSpc>
              <a:spcBef>
                <a:spcPts val="600"/>
              </a:spcBef>
              <a:buAutoNum type="arabicPeriod" startAt="8"/>
              <a:tabLst>
                <a:tab pos="355600" algn="l"/>
              </a:tabLst>
            </a:pPr>
            <a:r>
              <a:rPr sz="2000" spc="-75" dirty="0">
                <a:latin typeface="Calibri"/>
                <a:cs typeface="Calibri"/>
              </a:rPr>
              <a:t>Alcoholics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Anonymous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has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no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opinion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outside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issues; 	</a:t>
            </a:r>
            <a:r>
              <a:rPr sz="2000" spc="-114" dirty="0">
                <a:latin typeface="Calibri"/>
                <a:cs typeface="Calibri"/>
              </a:rPr>
              <a:t>hence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14" dirty="0">
                <a:latin typeface="Calibri"/>
                <a:cs typeface="Calibri"/>
              </a:rPr>
              <a:t>A.A.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20" dirty="0">
                <a:latin typeface="Calibri"/>
                <a:cs typeface="Calibri"/>
              </a:rPr>
              <a:t>name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ought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never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be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drawn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into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public 	controversy.</a:t>
            </a:r>
            <a:endParaRPr sz="2000">
              <a:latin typeface="Calibri"/>
              <a:cs typeface="Calibri"/>
            </a:endParaRPr>
          </a:p>
          <a:p>
            <a:pPr marL="355600" marR="145415" indent="-343535">
              <a:lnSpc>
                <a:spcPct val="107000"/>
              </a:lnSpc>
              <a:spcBef>
                <a:spcPts val="605"/>
              </a:spcBef>
              <a:buAutoNum type="arabicPeriod" startAt="8"/>
              <a:tabLst>
                <a:tab pos="355600" algn="l"/>
              </a:tabLst>
            </a:pPr>
            <a:r>
              <a:rPr sz="2000" spc="-90" dirty="0">
                <a:latin typeface="Calibri"/>
                <a:cs typeface="Calibri"/>
              </a:rPr>
              <a:t>Our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public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relations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policy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65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based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attraction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70" dirty="0">
                <a:latin typeface="Calibri"/>
                <a:cs typeface="Calibri"/>
              </a:rPr>
              <a:t>rather </a:t>
            </a:r>
            <a:r>
              <a:rPr sz="2000" spc="-110" dirty="0">
                <a:latin typeface="Calibri"/>
                <a:cs typeface="Calibri"/>
              </a:rPr>
              <a:t>than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promotion;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65" dirty="0">
                <a:latin typeface="Calibri"/>
                <a:cs typeface="Calibri"/>
              </a:rPr>
              <a:t>we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need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always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maintain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personal </a:t>
            </a:r>
            <a:r>
              <a:rPr sz="2000" spc="-70" dirty="0">
                <a:latin typeface="Calibri"/>
                <a:cs typeface="Calibri"/>
              </a:rPr>
              <a:t>anonymity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70" dirty="0">
                <a:latin typeface="Calibri"/>
                <a:cs typeface="Calibri"/>
              </a:rPr>
              <a:t>level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65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press,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radio,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films.</a:t>
            </a:r>
            <a:endParaRPr sz="2000">
              <a:latin typeface="Calibri"/>
              <a:cs typeface="Calibri"/>
            </a:endParaRPr>
          </a:p>
          <a:p>
            <a:pPr marL="353695" marR="156845" indent="-341630">
              <a:lnSpc>
                <a:spcPct val="107000"/>
              </a:lnSpc>
              <a:spcBef>
                <a:spcPts val="600"/>
              </a:spcBef>
              <a:buAutoNum type="arabicPeriod" startAt="8"/>
              <a:tabLst>
                <a:tab pos="355600" algn="l"/>
              </a:tabLst>
            </a:pPr>
            <a:r>
              <a:rPr sz="2000" spc="-70" dirty="0">
                <a:latin typeface="Calibri"/>
                <a:cs typeface="Calibri"/>
              </a:rPr>
              <a:t>Anonymity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65" dirty="0">
                <a:latin typeface="Calibri"/>
                <a:cs typeface="Calibri"/>
              </a:rPr>
              <a:t>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14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75" dirty="0">
                <a:latin typeface="Calibri"/>
                <a:cs typeface="Calibri"/>
              </a:rPr>
              <a:t>spiritual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foundation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65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45" dirty="0">
                <a:latin typeface="Calibri"/>
                <a:cs typeface="Calibri"/>
              </a:rPr>
              <a:t>all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our 	</a:t>
            </a:r>
            <a:r>
              <a:rPr sz="2000" spc="-85" dirty="0">
                <a:latin typeface="Calibri"/>
                <a:cs typeface="Calibri"/>
              </a:rPr>
              <a:t>Traditions,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5" dirty="0">
                <a:latin typeface="Calibri"/>
                <a:cs typeface="Calibri"/>
              </a:rPr>
              <a:t>ever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reminding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us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95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place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principles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60" dirty="0">
                <a:latin typeface="Calibri"/>
                <a:cs typeface="Calibri"/>
              </a:rPr>
              <a:t>before 	</a:t>
            </a:r>
            <a:r>
              <a:rPr sz="2000" spc="-20" dirty="0">
                <a:latin typeface="Calibri"/>
                <a:cs typeface="Calibri"/>
              </a:rPr>
              <a:t>personalities.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4607" rIns="0" bIns="0" rtlCol="0">
            <a:spAutoFit/>
          </a:bodyPr>
          <a:lstStyle/>
          <a:p>
            <a:pPr marL="3084830">
              <a:lnSpc>
                <a:spcPct val="100000"/>
              </a:lnSpc>
              <a:spcBef>
                <a:spcPts val="95"/>
              </a:spcBef>
            </a:pPr>
            <a:r>
              <a:rPr dirty="0"/>
              <a:t>A.A.</a:t>
            </a:r>
            <a:r>
              <a:rPr spc="-215" dirty="0"/>
              <a:t> </a:t>
            </a:r>
            <a:r>
              <a:rPr spc="-10" dirty="0"/>
              <a:t>Preamble©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1149096"/>
            <a:ext cx="12192000" cy="5113020"/>
          </a:xfrm>
          <a:custGeom>
            <a:avLst/>
            <a:gdLst/>
            <a:ahLst/>
            <a:cxnLst/>
            <a:rect l="l" t="t" r="r" b="b"/>
            <a:pathLst>
              <a:path w="12192000" h="5113020">
                <a:moveTo>
                  <a:pt x="12192000" y="0"/>
                </a:moveTo>
                <a:lnTo>
                  <a:pt x="0" y="0"/>
                </a:lnTo>
                <a:lnTo>
                  <a:pt x="0" y="5113020"/>
                </a:lnTo>
                <a:lnTo>
                  <a:pt x="12192000" y="511302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63397" y="1286713"/>
            <a:ext cx="11378565" cy="5400675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R="104775" algn="ctr">
              <a:lnSpc>
                <a:spcPct val="100000"/>
              </a:lnSpc>
              <a:spcBef>
                <a:spcPts val="95"/>
              </a:spcBef>
            </a:pPr>
            <a:r>
              <a:rPr sz="2800" spc="-95" dirty="0">
                <a:latin typeface="Calibri"/>
                <a:cs typeface="Calibri"/>
              </a:rPr>
              <a:t>Alcoholics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35" dirty="0">
                <a:latin typeface="Calibri"/>
                <a:cs typeface="Calibri"/>
              </a:rPr>
              <a:t>Anonymous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is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55" dirty="0">
                <a:latin typeface="Calibri"/>
                <a:cs typeface="Calibri"/>
              </a:rPr>
              <a:t>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10" dirty="0">
                <a:latin typeface="Calibri"/>
                <a:cs typeface="Calibri"/>
              </a:rPr>
              <a:t>fellowship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of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people</a:t>
            </a:r>
            <a:endParaRPr sz="2800">
              <a:latin typeface="Calibri"/>
              <a:cs typeface="Calibri"/>
            </a:endParaRPr>
          </a:p>
          <a:p>
            <a:pPr marL="1559560" marR="1667510" algn="ctr">
              <a:lnSpc>
                <a:spcPct val="100000"/>
              </a:lnSpc>
              <a:spcBef>
                <a:spcPts val="5"/>
              </a:spcBef>
            </a:pPr>
            <a:r>
              <a:rPr sz="2800" spc="-204" dirty="0">
                <a:latin typeface="Calibri"/>
                <a:cs typeface="Calibri"/>
              </a:rPr>
              <a:t>who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45" dirty="0">
                <a:latin typeface="Calibri"/>
                <a:cs typeface="Calibri"/>
              </a:rPr>
              <a:t>share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35" dirty="0">
                <a:latin typeface="Calibri"/>
                <a:cs typeface="Calibri"/>
              </a:rPr>
              <a:t>their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35" dirty="0">
                <a:latin typeface="Calibri"/>
                <a:cs typeface="Calibri"/>
              </a:rPr>
              <a:t>experience,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40" dirty="0">
                <a:latin typeface="Calibri"/>
                <a:cs typeface="Calibri"/>
              </a:rPr>
              <a:t>strength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50" dirty="0">
                <a:latin typeface="Calibri"/>
                <a:cs typeface="Calibri"/>
              </a:rPr>
              <a:t>and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55" dirty="0">
                <a:latin typeface="Calibri"/>
                <a:cs typeface="Calibri"/>
              </a:rPr>
              <a:t>hope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60" dirty="0">
                <a:latin typeface="Calibri"/>
                <a:cs typeface="Calibri"/>
              </a:rPr>
              <a:t>with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55" dirty="0">
                <a:latin typeface="Calibri"/>
                <a:cs typeface="Calibri"/>
              </a:rPr>
              <a:t>each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other </a:t>
            </a:r>
            <a:r>
              <a:rPr sz="2800" spc="-135" dirty="0">
                <a:latin typeface="Calibri"/>
                <a:cs typeface="Calibri"/>
              </a:rPr>
              <a:t>that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10" dirty="0">
                <a:latin typeface="Calibri"/>
                <a:cs typeface="Calibri"/>
              </a:rPr>
              <a:t>they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5" dirty="0">
                <a:latin typeface="Calibri"/>
                <a:cs typeface="Calibri"/>
              </a:rPr>
              <a:t>may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0" dirty="0">
                <a:latin typeface="Calibri"/>
                <a:cs typeface="Calibri"/>
              </a:rPr>
              <a:t>solve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35" dirty="0">
                <a:latin typeface="Calibri"/>
                <a:cs typeface="Calibri"/>
              </a:rPr>
              <a:t>their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60" dirty="0">
                <a:latin typeface="Calibri"/>
                <a:cs typeface="Calibri"/>
              </a:rPr>
              <a:t>common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problem</a:t>
            </a:r>
            <a:endParaRPr sz="2800">
              <a:latin typeface="Calibri"/>
              <a:cs typeface="Calibri"/>
            </a:endParaRPr>
          </a:p>
          <a:p>
            <a:pPr marR="97790" algn="ctr">
              <a:lnSpc>
                <a:spcPct val="100000"/>
              </a:lnSpc>
            </a:pPr>
            <a:r>
              <a:rPr sz="2800" spc="-135" dirty="0">
                <a:latin typeface="Calibri"/>
                <a:cs typeface="Calibri"/>
              </a:rPr>
              <a:t>and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20" dirty="0">
                <a:latin typeface="Calibri"/>
                <a:cs typeface="Calibri"/>
              </a:rPr>
              <a:t>help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40" dirty="0">
                <a:latin typeface="Calibri"/>
                <a:cs typeface="Calibri"/>
              </a:rPr>
              <a:t>others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25" dirty="0">
                <a:latin typeface="Calibri"/>
                <a:cs typeface="Calibri"/>
              </a:rPr>
              <a:t>to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45" dirty="0">
                <a:latin typeface="Calibri"/>
                <a:cs typeface="Calibri"/>
              </a:rPr>
              <a:t>recover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30" dirty="0">
                <a:latin typeface="Calibri"/>
                <a:cs typeface="Calibri"/>
              </a:rPr>
              <a:t>from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alcoholism.</a:t>
            </a:r>
            <a:endParaRPr sz="2800">
              <a:latin typeface="Calibri"/>
              <a:cs typeface="Calibri"/>
            </a:endParaRPr>
          </a:p>
          <a:p>
            <a:pPr marR="109855" algn="ctr">
              <a:lnSpc>
                <a:spcPct val="100000"/>
              </a:lnSpc>
            </a:pPr>
            <a:r>
              <a:rPr sz="2800" spc="-120" dirty="0">
                <a:latin typeface="Calibri"/>
                <a:cs typeface="Calibri"/>
              </a:rPr>
              <a:t>The</a:t>
            </a:r>
            <a:r>
              <a:rPr sz="2800" spc="-80" dirty="0">
                <a:latin typeface="Calibri"/>
                <a:cs typeface="Calibri"/>
              </a:rPr>
              <a:t> only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45" dirty="0">
                <a:latin typeface="Calibri"/>
                <a:cs typeface="Calibri"/>
              </a:rPr>
              <a:t>requirement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10" dirty="0">
                <a:latin typeface="Calibri"/>
                <a:cs typeface="Calibri"/>
              </a:rPr>
              <a:t>for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30" dirty="0">
                <a:latin typeface="Calibri"/>
                <a:cs typeface="Calibri"/>
              </a:rPr>
              <a:t>membership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is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55" dirty="0">
                <a:latin typeface="Calibri"/>
                <a:cs typeface="Calibri"/>
              </a:rPr>
              <a:t>a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35" dirty="0">
                <a:latin typeface="Calibri"/>
                <a:cs typeface="Calibri"/>
              </a:rPr>
              <a:t>desire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30" dirty="0">
                <a:latin typeface="Calibri"/>
                <a:cs typeface="Calibri"/>
              </a:rPr>
              <a:t>to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20" dirty="0">
                <a:latin typeface="Calibri"/>
                <a:cs typeface="Calibri"/>
              </a:rPr>
              <a:t>stop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drinking.</a:t>
            </a:r>
            <a:endParaRPr sz="2800">
              <a:latin typeface="Calibri"/>
              <a:cs typeface="Calibri"/>
            </a:endParaRPr>
          </a:p>
          <a:p>
            <a:pPr marL="2122170" marR="2228215" indent="438150">
              <a:lnSpc>
                <a:spcPct val="100000"/>
              </a:lnSpc>
            </a:pPr>
            <a:r>
              <a:rPr sz="2800" spc="-140" dirty="0">
                <a:latin typeface="Calibri"/>
                <a:cs typeface="Calibri"/>
              </a:rPr>
              <a:t>There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70" dirty="0">
                <a:latin typeface="Calibri"/>
                <a:cs typeface="Calibri"/>
              </a:rPr>
              <a:t>are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55" dirty="0">
                <a:latin typeface="Calibri"/>
                <a:cs typeface="Calibri"/>
              </a:rPr>
              <a:t>no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30" dirty="0">
                <a:latin typeface="Calibri"/>
                <a:cs typeface="Calibri"/>
              </a:rPr>
              <a:t>dues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55" dirty="0">
                <a:latin typeface="Calibri"/>
                <a:cs typeface="Calibri"/>
              </a:rPr>
              <a:t>or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14" dirty="0">
                <a:latin typeface="Calibri"/>
                <a:cs typeface="Calibri"/>
              </a:rPr>
              <a:t>fees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10" dirty="0">
                <a:latin typeface="Calibri"/>
                <a:cs typeface="Calibri"/>
              </a:rPr>
              <a:t>for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75" dirty="0">
                <a:latin typeface="Calibri"/>
                <a:cs typeface="Calibri"/>
              </a:rPr>
              <a:t>A.A.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membership; </a:t>
            </a:r>
            <a:r>
              <a:rPr sz="2800" spc="-229" dirty="0">
                <a:latin typeface="Calibri"/>
                <a:cs typeface="Calibri"/>
              </a:rPr>
              <a:t>we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70" dirty="0">
                <a:latin typeface="Calibri"/>
                <a:cs typeface="Calibri"/>
              </a:rPr>
              <a:t>are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65" dirty="0">
                <a:latin typeface="Calibri"/>
                <a:cs typeface="Calibri"/>
              </a:rPr>
              <a:t>self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30" dirty="0">
                <a:latin typeface="Calibri"/>
                <a:cs typeface="Calibri"/>
              </a:rPr>
              <a:t>supporting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50" dirty="0">
                <a:latin typeface="Calibri"/>
                <a:cs typeface="Calibri"/>
              </a:rPr>
              <a:t>through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60" dirty="0">
                <a:latin typeface="Calibri"/>
                <a:cs typeface="Calibri"/>
              </a:rPr>
              <a:t>our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04" dirty="0">
                <a:latin typeface="Calibri"/>
                <a:cs typeface="Calibri"/>
              </a:rPr>
              <a:t>own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14" dirty="0">
                <a:latin typeface="Calibri"/>
                <a:cs typeface="Calibri"/>
              </a:rPr>
              <a:t>contributions.</a:t>
            </a:r>
            <a:endParaRPr sz="2800">
              <a:latin typeface="Calibri"/>
              <a:cs typeface="Calibri"/>
            </a:endParaRPr>
          </a:p>
          <a:p>
            <a:pPr marL="12700" marR="123825" indent="346075">
              <a:lnSpc>
                <a:spcPct val="100000"/>
              </a:lnSpc>
              <a:spcBef>
                <a:spcPts val="5"/>
              </a:spcBef>
            </a:pPr>
            <a:r>
              <a:rPr sz="2800" spc="-170" dirty="0">
                <a:latin typeface="Calibri"/>
                <a:cs typeface="Calibri"/>
              </a:rPr>
              <a:t>A.A.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is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35" dirty="0">
                <a:latin typeface="Calibri"/>
                <a:cs typeface="Calibri"/>
              </a:rPr>
              <a:t>not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90" dirty="0">
                <a:latin typeface="Calibri"/>
                <a:cs typeface="Calibri"/>
              </a:rPr>
              <a:t>allied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65" dirty="0">
                <a:latin typeface="Calibri"/>
                <a:cs typeface="Calibri"/>
              </a:rPr>
              <a:t>with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5" dirty="0">
                <a:latin typeface="Calibri"/>
                <a:cs typeface="Calibri"/>
              </a:rPr>
              <a:t>any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30" dirty="0">
                <a:latin typeface="Calibri"/>
                <a:cs typeface="Calibri"/>
              </a:rPr>
              <a:t>sect,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40" dirty="0">
                <a:latin typeface="Calibri"/>
                <a:cs typeface="Calibri"/>
              </a:rPr>
              <a:t>denomination,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5" dirty="0">
                <a:latin typeface="Calibri"/>
                <a:cs typeface="Calibri"/>
              </a:rPr>
              <a:t>politics,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20" dirty="0">
                <a:latin typeface="Calibri"/>
                <a:cs typeface="Calibri"/>
              </a:rPr>
              <a:t>organization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55" dirty="0">
                <a:latin typeface="Calibri"/>
                <a:cs typeface="Calibri"/>
              </a:rPr>
              <a:t>or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institution; </a:t>
            </a:r>
            <a:r>
              <a:rPr sz="2800" spc="-130" dirty="0">
                <a:latin typeface="Calibri"/>
                <a:cs typeface="Calibri"/>
              </a:rPr>
              <a:t>does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35" dirty="0">
                <a:latin typeface="Calibri"/>
                <a:cs typeface="Calibri"/>
              </a:rPr>
              <a:t>not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50" dirty="0">
                <a:latin typeface="Calibri"/>
                <a:cs typeface="Calibri"/>
              </a:rPr>
              <a:t>wish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30" dirty="0">
                <a:latin typeface="Calibri"/>
                <a:cs typeface="Calibri"/>
              </a:rPr>
              <a:t>to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60" dirty="0">
                <a:latin typeface="Calibri"/>
                <a:cs typeface="Calibri"/>
              </a:rPr>
              <a:t>engage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25" dirty="0">
                <a:latin typeface="Calibri"/>
                <a:cs typeface="Calibri"/>
              </a:rPr>
              <a:t>in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10" dirty="0">
                <a:latin typeface="Calibri"/>
                <a:cs typeface="Calibri"/>
              </a:rPr>
              <a:t>any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20" dirty="0">
                <a:latin typeface="Calibri"/>
                <a:cs typeface="Calibri"/>
              </a:rPr>
              <a:t>controversy,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50" dirty="0">
                <a:latin typeface="Calibri"/>
                <a:cs typeface="Calibri"/>
              </a:rPr>
              <a:t>neither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35" dirty="0">
                <a:latin typeface="Calibri"/>
                <a:cs typeface="Calibri"/>
              </a:rPr>
              <a:t>endorses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65" dirty="0">
                <a:latin typeface="Calibri"/>
                <a:cs typeface="Calibri"/>
              </a:rPr>
              <a:t>nor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30" dirty="0">
                <a:latin typeface="Calibri"/>
                <a:cs typeface="Calibri"/>
              </a:rPr>
              <a:t>opposes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5" dirty="0">
                <a:latin typeface="Calibri"/>
                <a:cs typeface="Calibri"/>
              </a:rPr>
              <a:t>any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causes.</a:t>
            </a:r>
            <a:endParaRPr sz="2800">
              <a:latin typeface="Calibri"/>
              <a:cs typeface="Calibri"/>
            </a:endParaRPr>
          </a:p>
          <a:p>
            <a:pPr marL="205740">
              <a:lnSpc>
                <a:spcPct val="100000"/>
              </a:lnSpc>
            </a:pPr>
            <a:r>
              <a:rPr sz="2800" spc="-120" dirty="0">
                <a:latin typeface="Calibri"/>
                <a:cs typeface="Calibri"/>
              </a:rPr>
              <a:t>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14" dirty="0">
                <a:latin typeface="Calibri"/>
                <a:cs typeface="Calibri"/>
              </a:rPr>
              <a:t>primary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45" dirty="0">
                <a:latin typeface="Calibri"/>
                <a:cs typeface="Calibri"/>
              </a:rPr>
              <a:t>purpose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is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30" dirty="0">
                <a:latin typeface="Calibri"/>
                <a:cs typeface="Calibri"/>
              </a:rPr>
              <a:t>to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stay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40" dirty="0">
                <a:latin typeface="Calibri"/>
                <a:cs typeface="Calibri"/>
              </a:rPr>
              <a:t>sober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35" dirty="0">
                <a:latin typeface="Calibri"/>
                <a:cs typeface="Calibri"/>
              </a:rPr>
              <a:t>and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20" dirty="0">
                <a:latin typeface="Calibri"/>
                <a:cs typeface="Calibri"/>
              </a:rPr>
              <a:t>help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45" dirty="0">
                <a:latin typeface="Calibri"/>
                <a:cs typeface="Calibri"/>
              </a:rPr>
              <a:t>other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0" dirty="0">
                <a:latin typeface="Calibri"/>
                <a:cs typeface="Calibri"/>
              </a:rPr>
              <a:t>alcoholics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25" dirty="0">
                <a:latin typeface="Calibri"/>
                <a:cs typeface="Calibri"/>
              </a:rPr>
              <a:t>to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25" dirty="0">
                <a:latin typeface="Calibri"/>
                <a:cs typeface="Calibri"/>
              </a:rPr>
              <a:t>achieve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sobriety.</a:t>
            </a:r>
            <a:endParaRPr sz="2800">
              <a:latin typeface="Calibri"/>
              <a:cs typeface="Calibri"/>
            </a:endParaRPr>
          </a:p>
          <a:p>
            <a:pPr marR="106680" algn="ctr">
              <a:lnSpc>
                <a:spcPct val="100000"/>
              </a:lnSpc>
              <a:spcBef>
                <a:spcPts val="1040"/>
              </a:spcBef>
            </a:pPr>
            <a:r>
              <a:rPr sz="2000" spc="-70" dirty="0">
                <a:latin typeface="Calibri"/>
                <a:cs typeface="Calibri"/>
              </a:rPr>
              <a:t>Copyright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470" dirty="0">
                <a:latin typeface="Calibri"/>
                <a:cs typeface="Calibri"/>
              </a:rPr>
              <a:t>©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9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AA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Grapevine,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Inc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20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JustForTodayAA.</a:t>
            </a:r>
            <a:r>
              <a:rPr lang="en-US" sz="2000" spc="-10" dirty="0">
                <a:solidFill>
                  <a:srgbClr val="FFFFFF"/>
                </a:solidFill>
                <a:latin typeface="Calibri"/>
                <a:cs typeface="Calibri"/>
              </a:rPr>
              <a:t>org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92125">
              <a:lnSpc>
                <a:spcPct val="100000"/>
              </a:lnSpc>
              <a:spcBef>
                <a:spcPts val="95"/>
              </a:spcBef>
            </a:pPr>
            <a:r>
              <a:rPr spc="55" dirty="0"/>
              <a:t>Twelve</a:t>
            </a:r>
            <a:r>
              <a:rPr spc="10" dirty="0"/>
              <a:t> </a:t>
            </a:r>
            <a:r>
              <a:rPr spc="125" dirty="0"/>
              <a:t>Steps</a:t>
            </a:r>
            <a:r>
              <a:rPr spc="-5" dirty="0"/>
              <a:t> </a:t>
            </a:r>
            <a:r>
              <a:rPr spc="100" dirty="0"/>
              <a:t>of</a:t>
            </a:r>
            <a:r>
              <a:rPr spc="20" dirty="0"/>
              <a:t> </a:t>
            </a:r>
            <a:r>
              <a:rPr spc="80" dirty="0"/>
              <a:t>Alcoholics</a:t>
            </a:r>
            <a:r>
              <a:rPr spc="-15" dirty="0"/>
              <a:t> </a:t>
            </a:r>
            <a:r>
              <a:rPr spc="100" dirty="0"/>
              <a:t>Anonymous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801623"/>
            <a:ext cx="12192000" cy="6057900"/>
          </a:xfrm>
          <a:custGeom>
            <a:avLst/>
            <a:gdLst/>
            <a:ahLst/>
            <a:cxnLst/>
            <a:rect l="l" t="t" r="r" b="b"/>
            <a:pathLst>
              <a:path w="12192000" h="6057900">
                <a:moveTo>
                  <a:pt x="12192000" y="0"/>
                </a:moveTo>
                <a:lnTo>
                  <a:pt x="0" y="0"/>
                </a:lnTo>
                <a:lnTo>
                  <a:pt x="0" y="6057900"/>
                </a:lnTo>
                <a:lnTo>
                  <a:pt x="12192000" y="60579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942238"/>
            <a:ext cx="5885180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36220" indent="-342900">
              <a:lnSpc>
                <a:spcPct val="106800"/>
              </a:lnSpc>
              <a:spcBef>
                <a:spcPts val="100"/>
              </a:spcBef>
              <a:buAutoNum type="arabicPeriod"/>
              <a:tabLst>
                <a:tab pos="355600" algn="l"/>
              </a:tabLst>
            </a:pPr>
            <a:r>
              <a:rPr sz="2200" spc="-160" dirty="0">
                <a:latin typeface="Calibri"/>
                <a:cs typeface="Calibri"/>
              </a:rPr>
              <a:t>We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admitted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80" dirty="0">
                <a:latin typeface="Calibri"/>
                <a:cs typeface="Calibri"/>
              </a:rPr>
              <a:t>we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65" dirty="0">
                <a:latin typeface="Calibri"/>
                <a:cs typeface="Calibri"/>
              </a:rPr>
              <a:t>were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powerless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over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alcohol—</a:t>
            </a:r>
            <a:r>
              <a:rPr sz="2200" spc="-55" dirty="0">
                <a:latin typeface="Calibri"/>
                <a:cs typeface="Calibri"/>
              </a:rPr>
              <a:t>that </a:t>
            </a:r>
            <a:r>
              <a:rPr sz="2200" spc="-130" dirty="0">
                <a:latin typeface="Calibri"/>
                <a:cs typeface="Calibri"/>
              </a:rPr>
              <a:t>our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65" dirty="0">
                <a:latin typeface="Calibri"/>
                <a:cs typeface="Calibri"/>
              </a:rPr>
              <a:t>lives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had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become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unmanageable.</a:t>
            </a:r>
            <a:endParaRPr sz="2200">
              <a:latin typeface="Calibri"/>
              <a:cs typeface="Calibri"/>
            </a:endParaRPr>
          </a:p>
          <a:p>
            <a:pPr marL="355600" marR="139700" indent="-342900">
              <a:lnSpc>
                <a:spcPct val="107300"/>
              </a:lnSpc>
              <a:spcBef>
                <a:spcPts val="585"/>
              </a:spcBef>
              <a:buAutoNum type="arabicPeriod"/>
              <a:tabLst>
                <a:tab pos="355600" algn="l"/>
              </a:tabLst>
            </a:pPr>
            <a:r>
              <a:rPr sz="2200" spc="-110" dirty="0">
                <a:latin typeface="Calibri"/>
                <a:cs typeface="Calibri"/>
              </a:rPr>
              <a:t>Came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believe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that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a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35" dirty="0">
                <a:latin typeface="Calibri"/>
                <a:cs typeface="Calibri"/>
              </a:rPr>
              <a:t>Power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greater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than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65" dirty="0">
                <a:latin typeface="Calibri"/>
                <a:cs typeface="Calibri"/>
              </a:rPr>
              <a:t>ourselves </a:t>
            </a:r>
            <a:r>
              <a:rPr sz="2200" spc="-90" dirty="0">
                <a:latin typeface="Calibri"/>
                <a:cs typeface="Calibri"/>
              </a:rPr>
              <a:t>could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restore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us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sanity.</a:t>
            </a:r>
            <a:endParaRPr sz="2200">
              <a:latin typeface="Calibri"/>
              <a:cs typeface="Calibri"/>
            </a:endParaRPr>
          </a:p>
          <a:p>
            <a:pPr marL="355600" marR="140335" indent="-342900">
              <a:lnSpc>
                <a:spcPct val="107300"/>
              </a:lnSpc>
              <a:spcBef>
                <a:spcPts val="590"/>
              </a:spcBef>
              <a:buAutoNum type="arabicPeriod"/>
              <a:tabLst>
                <a:tab pos="355600" algn="l"/>
              </a:tabLst>
            </a:pPr>
            <a:r>
              <a:rPr sz="2200" spc="-160" dirty="0">
                <a:latin typeface="Calibri"/>
                <a:cs typeface="Calibri"/>
              </a:rPr>
              <a:t>Made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25" dirty="0">
                <a:latin typeface="Calibri"/>
                <a:cs typeface="Calibri"/>
              </a:rPr>
              <a:t>a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decision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to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turn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our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80" dirty="0">
                <a:latin typeface="Calibri"/>
                <a:cs typeface="Calibri"/>
              </a:rPr>
              <a:t>will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and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our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65" dirty="0">
                <a:latin typeface="Calibri"/>
                <a:cs typeface="Calibri"/>
              </a:rPr>
              <a:t>lives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over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to </a:t>
            </a:r>
            <a:r>
              <a:rPr sz="2200" spc="-114" dirty="0">
                <a:latin typeface="Calibri"/>
                <a:cs typeface="Calibri"/>
              </a:rPr>
              <a:t>the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25" dirty="0">
                <a:latin typeface="Calibri"/>
                <a:cs typeface="Calibri"/>
              </a:rPr>
              <a:t>care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80" dirty="0">
                <a:latin typeface="Calibri"/>
                <a:cs typeface="Calibri"/>
              </a:rPr>
              <a:t>of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God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as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90" dirty="0">
                <a:latin typeface="Calibri"/>
                <a:cs typeface="Calibri"/>
              </a:rPr>
              <a:t>we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understood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Him.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80"/>
              </a:spcBef>
              <a:buAutoNum type="arabicPeriod"/>
              <a:tabLst>
                <a:tab pos="354965" algn="l"/>
              </a:tabLst>
            </a:pPr>
            <a:r>
              <a:rPr sz="2200" spc="-160" dirty="0">
                <a:latin typeface="Calibri"/>
                <a:cs typeface="Calibri"/>
              </a:rPr>
              <a:t>Made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25" dirty="0">
                <a:latin typeface="Calibri"/>
                <a:cs typeface="Calibri"/>
              </a:rPr>
              <a:t>a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searching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and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fearless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moral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inventory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of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195"/>
              </a:spcBef>
            </a:pPr>
            <a:r>
              <a:rPr sz="2200" spc="-10" dirty="0">
                <a:latin typeface="Calibri"/>
                <a:cs typeface="Calibri"/>
              </a:rPr>
              <a:t>ourselves.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80"/>
              </a:spcBef>
              <a:buAutoNum type="arabicPeriod" startAt="5"/>
              <a:tabLst>
                <a:tab pos="354965" algn="l"/>
              </a:tabLst>
            </a:pPr>
            <a:r>
              <a:rPr sz="2200" spc="-100" dirty="0">
                <a:latin typeface="Calibri"/>
                <a:cs typeface="Calibri"/>
              </a:rPr>
              <a:t>Admitted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25" dirty="0">
                <a:latin typeface="Calibri"/>
                <a:cs typeface="Calibri"/>
              </a:rPr>
              <a:t>God,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ourselves,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and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to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another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65" dirty="0">
                <a:latin typeface="Calibri"/>
                <a:cs typeface="Calibri"/>
              </a:rPr>
              <a:t>human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180"/>
              </a:spcBef>
            </a:pPr>
            <a:r>
              <a:rPr sz="2200" spc="-105" dirty="0">
                <a:latin typeface="Calibri"/>
                <a:cs typeface="Calibri"/>
              </a:rPr>
              <a:t>being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the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exact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nature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80" dirty="0">
                <a:latin typeface="Calibri"/>
                <a:cs typeface="Calibri"/>
              </a:rPr>
              <a:t>of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25" dirty="0">
                <a:latin typeface="Calibri"/>
                <a:cs typeface="Calibri"/>
              </a:rPr>
              <a:t>our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wrongs.</a:t>
            </a:r>
            <a:endParaRPr sz="2200">
              <a:latin typeface="Calibri"/>
              <a:cs typeface="Calibri"/>
            </a:endParaRPr>
          </a:p>
          <a:p>
            <a:pPr marL="355600" marR="394335" indent="-342900">
              <a:lnSpc>
                <a:spcPct val="106800"/>
              </a:lnSpc>
              <a:spcBef>
                <a:spcPts val="615"/>
              </a:spcBef>
              <a:buAutoNum type="arabicPeriod" startAt="6"/>
              <a:tabLst>
                <a:tab pos="355600" algn="l"/>
              </a:tabLst>
            </a:pPr>
            <a:r>
              <a:rPr sz="2200" spc="-150" dirty="0">
                <a:latin typeface="Calibri"/>
                <a:cs typeface="Calibri"/>
              </a:rPr>
              <a:t>Were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85" dirty="0">
                <a:latin typeface="Calibri"/>
                <a:cs typeface="Calibri"/>
              </a:rPr>
              <a:t>entirely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ready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have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God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remove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all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80" dirty="0">
                <a:latin typeface="Calibri"/>
                <a:cs typeface="Calibri"/>
              </a:rPr>
              <a:t>these </a:t>
            </a:r>
            <a:r>
              <a:rPr sz="2200" spc="-85" dirty="0">
                <a:latin typeface="Calibri"/>
                <a:cs typeface="Calibri"/>
              </a:rPr>
              <a:t>defects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80" dirty="0">
                <a:latin typeface="Calibri"/>
                <a:cs typeface="Calibri"/>
              </a:rPr>
              <a:t>of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character.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90"/>
              </a:spcBef>
              <a:buAutoNum type="arabicPeriod" startAt="6"/>
              <a:tabLst>
                <a:tab pos="354965" algn="l"/>
              </a:tabLst>
            </a:pPr>
            <a:r>
              <a:rPr sz="2200" spc="-55" dirty="0">
                <a:latin typeface="Calibri"/>
                <a:cs typeface="Calibri"/>
              </a:rPr>
              <a:t>Humbly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asked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65" dirty="0">
                <a:latin typeface="Calibri"/>
                <a:cs typeface="Calibri"/>
              </a:rPr>
              <a:t>Him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remove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our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shortcomings.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21095" y="942238"/>
            <a:ext cx="5890260" cy="5711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21055" indent="-343535">
              <a:lnSpc>
                <a:spcPct val="106800"/>
              </a:lnSpc>
              <a:spcBef>
                <a:spcPts val="100"/>
              </a:spcBef>
              <a:buSzPct val="95454"/>
              <a:buAutoNum type="arabicPeriod" startAt="8"/>
              <a:tabLst>
                <a:tab pos="355600" algn="l"/>
              </a:tabLst>
            </a:pPr>
            <a:r>
              <a:rPr sz="2200" spc="-160" dirty="0">
                <a:latin typeface="Calibri"/>
                <a:cs typeface="Calibri"/>
              </a:rPr>
              <a:t>Made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25" dirty="0">
                <a:latin typeface="Calibri"/>
                <a:cs typeface="Calibri"/>
              </a:rPr>
              <a:t>a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55" dirty="0">
                <a:latin typeface="Calibri"/>
                <a:cs typeface="Calibri"/>
              </a:rPr>
              <a:t>list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80" dirty="0">
                <a:latin typeface="Calibri"/>
                <a:cs typeface="Calibri"/>
              </a:rPr>
              <a:t>of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all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persons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90" dirty="0">
                <a:latin typeface="Calibri"/>
                <a:cs typeface="Calibri"/>
              </a:rPr>
              <a:t>we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had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25" dirty="0">
                <a:latin typeface="Calibri"/>
                <a:cs typeface="Calibri"/>
              </a:rPr>
              <a:t>harmed,</a:t>
            </a:r>
            <a:r>
              <a:rPr sz="2200" spc="-50" dirty="0">
                <a:latin typeface="Calibri"/>
                <a:cs typeface="Calibri"/>
              </a:rPr>
              <a:t> and </a:t>
            </a:r>
            <a:r>
              <a:rPr sz="2200" spc="-120" dirty="0">
                <a:latin typeface="Calibri"/>
                <a:cs typeface="Calibri"/>
              </a:rPr>
              <a:t>became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80" dirty="0">
                <a:latin typeface="Calibri"/>
                <a:cs typeface="Calibri"/>
              </a:rPr>
              <a:t>willing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make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amends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to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25" dirty="0">
                <a:latin typeface="Calibri"/>
                <a:cs typeface="Calibri"/>
              </a:rPr>
              <a:t>them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all.</a:t>
            </a:r>
            <a:endParaRPr sz="2200">
              <a:latin typeface="Calibri"/>
              <a:cs typeface="Calibri"/>
            </a:endParaRPr>
          </a:p>
          <a:p>
            <a:pPr marL="355600" marR="160020" indent="-343535">
              <a:lnSpc>
                <a:spcPct val="107100"/>
              </a:lnSpc>
              <a:spcBef>
                <a:spcPts val="590"/>
              </a:spcBef>
              <a:buSzPct val="95454"/>
              <a:buAutoNum type="arabicPeriod" startAt="8"/>
              <a:tabLst>
                <a:tab pos="355600" algn="l"/>
              </a:tabLst>
            </a:pPr>
            <a:r>
              <a:rPr sz="2200" spc="-160" dirty="0">
                <a:latin typeface="Calibri"/>
                <a:cs typeface="Calibri"/>
              </a:rPr>
              <a:t>Made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direct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amends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such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people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wherever </a:t>
            </a:r>
            <a:r>
              <a:rPr sz="2200" spc="-80" dirty="0">
                <a:latin typeface="Calibri"/>
                <a:cs typeface="Calibri"/>
              </a:rPr>
              <a:t>possible,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except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55" dirty="0">
                <a:latin typeface="Calibri"/>
                <a:cs typeface="Calibri"/>
              </a:rPr>
              <a:t>when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do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so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would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injure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25" dirty="0">
                <a:latin typeface="Calibri"/>
                <a:cs typeface="Calibri"/>
              </a:rPr>
              <a:t>them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or </a:t>
            </a:r>
            <a:r>
              <a:rPr sz="2200" spc="-10" dirty="0">
                <a:latin typeface="Calibri"/>
                <a:cs typeface="Calibri"/>
              </a:rPr>
              <a:t>others.</a:t>
            </a:r>
            <a:endParaRPr sz="2200">
              <a:latin typeface="Calibri"/>
              <a:cs typeface="Calibri"/>
            </a:endParaRPr>
          </a:p>
          <a:p>
            <a:pPr marL="355600" indent="-349250">
              <a:lnSpc>
                <a:spcPct val="100000"/>
              </a:lnSpc>
              <a:spcBef>
                <a:spcPts val="795"/>
              </a:spcBef>
              <a:buSzPct val="95454"/>
              <a:buAutoNum type="arabicPeriod" startAt="8"/>
              <a:tabLst>
                <a:tab pos="355600" algn="l"/>
              </a:tabLst>
            </a:pPr>
            <a:r>
              <a:rPr sz="2200" spc="-95" dirty="0">
                <a:latin typeface="Calibri"/>
                <a:cs typeface="Calibri"/>
              </a:rPr>
              <a:t>Continued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take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personal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inventory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and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55" dirty="0">
                <a:latin typeface="Calibri"/>
                <a:cs typeface="Calibri"/>
              </a:rPr>
              <a:t>when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we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180"/>
              </a:spcBef>
            </a:pPr>
            <a:r>
              <a:rPr sz="2200" spc="-160" dirty="0">
                <a:latin typeface="Calibri"/>
                <a:cs typeface="Calibri"/>
              </a:rPr>
              <a:t>were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wrong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75" dirty="0">
                <a:latin typeface="Calibri"/>
                <a:cs typeface="Calibri"/>
              </a:rPr>
              <a:t>promptly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admitted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it.</a:t>
            </a:r>
            <a:endParaRPr sz="2200">
              <a:latin typeface="Calibri"/>
              <a:cs typeface="Calibri"/>
            </a:endParaRPr>
          </a:p>
          <a:p>
            <a:pPr marL="354330" marR="5080" indent="-349250">
              <a:lnSpc>
                <a:spcPct val="107000"/>
              </a:lnSpc>
              <a:spcBef>
                <a:spcPts val="610"/>
              </a:spcBef>
              <a:buSzPct val="95454"/>
              <a:buAutoNum type="arabicPeriod" startAt="11"/>
              <a:tabLst>
                <a:tab pos="355600" algn="l"/>
              </a:tabLst>
            </a:pPr>
            <a:r>
              <a:rPr sz="2200" spc="-85" dirty="0">
                <a:latin typeface="Calibri"/>
                <a:cs typeface="Calibri"/>
              </a:rPr>
              <a:t>Sought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through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prayer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and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meditation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improve 	</a:t>
            </a:r>
            <a:r>
              <a:rPr sz="2200" spc="-130" dirty="0">
                <a:latin typeface="Calibri"/>
                <a:cs typeface="Calibri"/>
              </a:rPr>
              <a:t>our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conscious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contact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25" dirty="0">
                <a:latin typeface="Calibri"/>
                <a:cs typeface="Calibri"/>
              </a:rPr>
              <a:t>with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25" dirty="0">
                <a:latin typeface="Calibri"/>
                <a:cs typeface="Calibri"/>
              </a:rPr>
              <a:t>God,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as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80" dirty="0">
                <a:latin typeface="Calibri"/>
                <a:cs typeface="Calibri"/>
              </a:rPr>
              <a:t>we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understood 	</a:t>
            </a:r>
            <a:r>
              <a:rPr sz="2200" spc="-80" dirty="0">
                <a:latin typeface="Calibri"/>
                <a:cs typeface="Calibri"/>
              </a:rPr>
              <a:t>Him,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85" dirty="0">
                <a:latin typeface="Calibri"/>
                <a:cs typeface="Calibri"/>
              </a:rPr>
              <a:t>praying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60" dirty="0">
                <a:latin typeface="Calibri"/>
                <a:cs typeface="Calibri"/>
              </a:rPr>
              <a:t>only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for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knowledge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75" dirty="0">
                <a:latin typeface="Calibri"/>
                <a:cs typeface="Calibri"/>
              </a:rPr>
              <a:t>of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His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80" dirty="0">
                <a:latin typeface="Calibri"/>
                <a:cs typeface="Calibri"/>
              </a:rPr>
              <a:t>will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for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us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and 	</a:t>
            </a:r>
            <a:r>
              <a:rPr sz="2200" spc="-114" dirty="0">
                <a:latin typeface="Calibri"/>
                <a:cs typeface="Calibri"/>
              </a:rPr>
              <a:t>the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50" dirty="0">
                <a:latin typeface="Calibri"/>
                <a:cs typeface="Calibri"/>
              </a:rPr>
              <a:t>power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carry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that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out.</a:t>
            </a:r>
            <a:endParaRPr sz="2200">
              <a:latin typeface="Calibri"/>
              <a:cs typeface="Calibri"/>
            </a:endParaRPr>
          </a:p>
          <a:p>
            <a:pPr marL="354330" marR="243840" indent="-349250">
              <a:lnSpc>
                <a:spcPct val="107000"/>
              </a:lnSpc>
              <a:spcBef>
                <a:spcPts val="595"/>
              </a:spcBef>
              <a:buSzPct val="95454"/>
              <a:buAutoNum type="arabicPeriod" startAt="11"/>
              <a:tabLst>
                <a:tab pos="355600" algn="l"/>
              </a:tabLst>
            </a:pPr>
            <a:r>
              <a:rPr sz="2200" spc="-70" dirty="0">
                <a:latin typeface="Calibri"/>
                <a:cs typeface="Calibri"/>
              </a:rPr>
              <a:t>Having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had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a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spiritual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20" dirty="0">
                <a:latin typeface="Calibri"/>
                <a:cs typeface="Calibri"/>
              </a:rPr>
              <a:t>awakening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as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the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result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of 	</a:t>
            </a:r>
            <a:r>
              <a:rPr sz="2200" spc="-114" dirty="0">
                <a:latin typeface="Calibri"/>
                <a:cs typeface="Calibri"/>
              </a:rPr>
              <a:t>these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70" dirty="0">
                <a:latin typeface="Calibri"/>
                <a:cs typeface="Calibri"/>
              </a:rPr>
              <a:t>Steps,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90" dirty="0">
                <a:latin typeface="Calibri"/>
                <a:cs typeface="Calibri"/>
              </a:rPr>
              <a:t>we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tried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95" dirty="0">
                <a:latin typeface="Calibri"/>
                <a:cs typeface="Calibri"/>
              </a:rPr>
              <a:t>to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carry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this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message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to 	</a:t>
            </a:r>
            <a:r>
              <a:rPr sz="2200" spc="-90" dirty="0">
                <a:latin typeface="Calibri"/>
                <a:cs typeface="Calibri"/>
              </a:rPr>
              <a:t>alcoholics,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and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to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5" dirty="0">
                <a:latin typeface="Calibri"/>
                <a:cs typeface="Calibri"/>
              </a:rPr>
              <a:t>practice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these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80" dirty="0">
                <a:latin typeface="Calibri"/>
                <a:cs typeface="Calibri"/>
              </a:rPr>
              <a:t>principles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in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all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70" dirty="0">
                <a:latin typeface="Calibri"/>
                <a:cs typeface="Calibri"/>
              </a:rPr>
              <a:t>our 	</a:t>
            </a:r>
            <a:r>
              <a:rPr sz="2200" spc="-10" dirty="0">
                <a:latin typeface="Calibri"/>
                <a:cs typeface="Calibri"/>
              </a:rPr>
              <a:t>affairs.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3218815">
              <a:lnSpc>
                <a:spcPct val="100000"/>
              </a:lnSpc>
              <a:spcBef>
                <a:spcPts val="95"/>
              </a:spcBef>
            </a:pPr>
            <a:r>
              <a:rPr spc="100" dirty="0"/>
              <a:t>The</a:t>
            </a:r>
            <a:r>
              <a:rPr dirty="0"/>
              <a:t> </a:t>
            </a:r>
            <a:r>
              <a:rPr spc="-10" dirty="0"/>
              <a:t>Promises*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925067"/>
            <a:ext cx="12192000" cy="5347970"/>
          </a:xfrm>
          <a:custGeom>
            <a:avLst/>
            <a:gdLst/>
            <a:ahLst/>
            <a:cxnLst/>
            <a:rect l="l" t="t" r="r" b="b"/>
            <a:pathLst>
              <a:path w="12192000" h="5347970">
                <a:moveTo>
                  <a:pt x="12192000" y="0"/>
                </a:moveTo>
                <a:lnTo>
                  <a:pt x="0" y="0"/>
                </a:lnTo>
                <a:lnTo>
                  <a:pt x="0" y="5347716"/>
                </a:lnTo>
                <a:lnTo>
                  <a:pt x="12192000" y="5347716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10285" y="1045056"/>
            <a:ext cx="10767060" cy="495617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55"/>
              </a:spcBef>
            </a:pPr>
            <a:r>
              <a:rPr sz="2100" spc="-10" dirty="0">
                <a:latin typeface="Calibri"/>
                <a:cs typeface="Calibri"/>
              </a:rPr>
              <a:t>If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80" dirty="0">
                <a:latin typeface="Calibri"/>
                <a:cs typeface="Calibri"/>
              </a:rPr>
              <a:t>we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30" dirty="0">
                <a:latin typeface="Calibri"/>
                <a:cs typeface="Calibri"/>
              </a:rPr>
              <a:t>are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painstaking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about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this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phase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70" dirty="0">
                <a:latin typeface="Calibri"/>
                <a:cs typeface="Calibri"/>
              </a:rPr>
              <a:t>of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25" dirty="0">
                <a:latin typeface="Calibri"/>
                <a:cs typeface="Calibri"/>
              </a:rPr>
              <a:t>our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development,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180" dirty="0">
                <a:latin typeface="Calibri"/>
                <a:cs typeface="Calibri"/>
              </a:rPr>
              <a:t>we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80" dirty="0">
                <a:latin typeface="Calibri"/>
                <a:cs typeface="Calibri"/>
              </a:rPr>
              <a:t>will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be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amazed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before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80" dirty="0">
                <a:latin typeface="Calibri"/>
                <a:cs typeface="Calibri"/>
              </a:rPr>
              <a:t>we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30" dirty="0">
                <a:latin typeface="Calibri"/>
                <a:cs typeface="Calibri"/>
              </a:rPr>
              <a:t>are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90" dirty="0">
                <a:latin typeface="Calibri"/>
                <a:cs typeface="Calibri"/>
              </a:rPr>
              <a:t>halfway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40" dirty="0">
                <a:latin typeface="Calibri"/>
                <a:cs typeface="Calibri"/>
              </a:rPr>
              <a:t>through.</a:t>
            </a:r>
            <a:endParaRPr sz="2100">
              <a:latin typeface="Calibri"/>
              <a:cs typeface="Calibri"/>
            </a:endParaRPr>
          </a:p>
          <a:p>
            <a:pPr marL="2455545" marR="2495550" algn="ctr">
              <a:lnSpc>
                <a:spcPct val="110000"/>
              </a:lnSpc>
            </a:pPr>
            <a:r>
              <a:rPr sz="2100" spc="-140" dirty="0">
                <a:latin typeface="Calibri"/>
                <a:cs typeface="Calibri"/>
              </a:rPr>
              <a:t>We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30" dirty="0">
                <a:latin typeface="Calibri"/>
                <a:cs typeface="Calibri"/>
              </a:rPr>
              <a:t>are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going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to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35" dirty="0">
                <a:latin typeface="Calibri"/>
                <a:cs typeface="Calibri"/>
              </a:rPr>
              <a:t>know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a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55" dirty="0">
                <a:latin typeface="Calibri"/>
                <a:cs typeface="Calibri"/>
              </a:rPr>
              <a:t>new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freedom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and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a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55" dirty="0">
                <a:latin typeface="Calibri"/>
                <a:cs typeface="Calibri"/>
              </a:rPr>
              <a:t>new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80" dirty="0">
                <a:latin typeface="Calibri"/>
                <a:cs typeface="Calibri"/>
              </a:rPr>
              <a:t>happiness. </a:t>
            </a:r>
            <a:r>
              <a:rPr sz="2100" spc="-140" dirty="0">
                <a:latin typeface="Calibri"/>
                <a:cs typeface="Calibri"/>
              </a:rPr>
              <a:t>We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will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not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14" dirty="0">
                <a:latin typeface="Calibri"/>
                <a:cs typeface="Calibri"/>
              </a:rPr>
              <a:t>regret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10" dirty="0">
                <a:latin typeface="Calibri"/>
                <a:cs typeface="Calibri"/>
              </a:rPr>
              <a:t>the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90" dirty="0">
                <a:latin typeface="Calibri"/>
                <a:cs typeface="Calibri"/>
              </a:rPr>
              <a:t>past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25" dirty="0">
                <a:latin typeface="Calibri"/>
                <a:cs typeface="Calibri"/>
              </a:rPr>
              <a:t>nor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14" dirty="0">
                <a:latin typeface="Calibri"/>
                <a:cs typeface="Calibri"/>
              </a:rPr>
              <a:t>wish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to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shut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110" dirty="0">
                <a:latin typeface="Calibri"/>
                <a:cs typeface="Calibri"/>
              </a:rPr>
              <a:t>the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14" dirty="0">
                <a:latin typeface="Calibri"/>
                <a:cs typeface="Calibri"/>
              </a:rPr>
              <a:t>door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20" dirty="0">
                <a:latin typeface="Calibri"/>
                <a:cs typeface="Calibri"/>
              </a:rPr>
              <a:t>on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it.</a:t>
            </a:r>
            <a:endParaRPr sz="2100">
              <a:latin typeface="Calibri"/>
              <a:cs typeface="Calibri"/>
            </a:endParaRPr>
          </a:p>
          <a:p>
            <a:pPr marR="42545" algn="ctr">
              <a:lnSpc>
                <a:spcPct val="100000"/>
              </a:lnSpc>
              <a:spcBef>
                <a:spcPts val="254"/>
              </a:spcBef>
            </a:pPr>
            <a:r>
              <a:rPr sz="2100" spc="-140" dirty="0">
                <a:latin typeface="Calibri"/>
                <a:cs typeface="Calibri"/>
              </a:rPr>
              <a:t>We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will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14" dirty="0">
                <a:latin typeface="Calibri"/>
                <a:cs typeface="Calibri"/>
              </a:rPr>
              <a:t>comprehend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14" dirty="0">
                <a:latin typeface="Calibri"/>
                <a:cs typeface="Calibri"/>
              </a:rPr>
              <a:t>the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40" dirty="0">
                <a:latin typeface="Calibri"/>
                <a:cs typeface="Calibri"/>
              </a:rPr>
              <a:t>word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90" dirty="0">
                <a:latin typeface="Calibri"/>
                <a:cs typeface="Calibri"/>
              </a:rPr>
              <a:t>serenity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and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80" dirty="0">
                <a:latin typeface="Calibri"/>
                <a:cs typeface="Calibri"/>
              </a:rPr>
              <a:t>we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will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35" dirty="0">
                <a:latin typeface="Calibri"/>
                <a:cs typeface="Calibri"/>
              </a:rPr>
              <a:t>know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peace.</a:t>
            </a:r>
            <a:endParaRPr sz="2100">
              <a:latin typeface="Calibri"/>
              <a:cs typeface="Calibri"/>
            </a:endParaRPr>
          </a:p>
          <a:p>
            <a:pPr marR="45720" algn="ctr">
              <a:lnSpc>
                <a:spcPct val="100000"/>
              </a:lnSpc>
              <a:spcBef>
                <a:spcPts val="254"/>
              </a:spcBef>
            </a:pPr>
            <a:r>
              <a:rPr sz="2100" spc="-105" dirty="0">
                <a:latin typeface="Calibri"/>
                <a:cs typeface="Calibri"/>
              </a:rPr>
              <a:t>No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10" dirty="0">
                <a:latin typeface="Calibri"/>
                <a:cs typeface="Calibri"/>
              </a:rPr>
              <a:t>matter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45" dirty="0">
                <a:latin typeface="Calibri"/>
                <a:cs typeface="Calibri"/>
              </a:rPr>
              <a:t>how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far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30" dirty="0">
                <a:latin typeface="Calibri"/>
                <a:cs typeface="Calibri"/>
              </a:rPr>
              <a:t>down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10" dirty="0">
                <a:latin typeface="Calibri"/>
                <a:cs typeface="Calibri"/>
              </a:rPr>
              <a:t>the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scale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75" dirty="0">
                <a:latin typeface="Calibri"/>
                <a:cs typeface="Calibri"/>
              </a:rPr>
              <a:t>we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have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20" dirty="0">
                <a:latin typeface="Calibri"/>
                <a:cs typeface="Calibri"/>
              </a:rPr>
              <a:t>gone,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75" dirty="0">
                <a:latin typeface="Calibri"/>
                <a:cs typeface="Calibri"/>
              </a:rPr>
              <a:t>we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80" dirty="0">
                <a:latin typeface="Calibri"/>
                <a:cs typeface="Calibri"/>
              </a:rPr>
              <a:t>will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14" dirty="0">
                <a:latin typeface="Calibri"/>
                <a:cs typeface="Calibri"/>
              </a:rPr>
              <a:t>see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45" dirty="0">
                <a:latin typeface="Calibri"/>
                <a:cs typeface="Calibri"/>
              </a:rPr>
              <a:t>how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25" dirty="0">
                <a:latin typeface="Calibri"/>
                <a:cs typeface="Calibri"/>
              </a:rPr>
              <a:t>our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experience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10" dirty="0">
                <a:latin typeface="Calibri"/>
                <a:cs typeface="Calibri"/>
              </a:rPr>
              <a:t>can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benefit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others.</a:t>
            </a:r>
            <a:endParaRPr sz="2100">
              <a:latin typeface="Calibri"/>
              <a:cs typeface="Calibri"/>
            </a:endParaRPr>
          </a:p>
          <a:p>
            <a:pPr marR="39370" algn="ctr">
              <a:lnSpc>
                <a:spcPct val="100000"/>
              </a:lnSpc>
              <a:spcBef>
                <a:spcPts val="250"/>
              </a:spcBef>
            </a:pPr>
            <a:r>
              <a:rPr sz="2100" spc="-90" dirty="0">
                <a:latin typeface="Calibri"/>
                <a:cs typeface="Calibri"/>
              </a:rPr>
              <a:t>That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90" dirty="0">
                <a:latin typeface="Calibri"/>
                <a:cs typeface="Calibri"/>
              </a:rPr>
              <a:t>feeling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70" dirty="0">
                <a:latin typeface="Calibri"/>
                <a:cs typeface="Calibri"/>
              </a:rPr>
              <a:t>of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90" dirty="0">
                <a:latin typeface="Calibri"/>
                <a:cs typeface="Calibri"/>
              </a:rPr>
              <a:t>uselessness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and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40" dirty="0">
                <a:latin typeface="Calibri"/>
                <a:cs typeface="Calibri"/>
              </a:rPr>
              <a:t>self-</a:t>
            </a:r>
            <a:r>
              <a:rPr sz="2100" spc="-55" dirty="0">
                <a:latin typeface="Calibri"/>
                <a:cs typeface="Calibri"/>
              </a:rPr>
              <a:t>pity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80" dirty="0">
                <a:latin typeface="Calibri"/>
                <a:cs typeface="Calibri"/>
              </a:rPr>
              <a:t>will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disappear.</a:t>
            </a:r>
            <a:endParaRPr sz="2100">
              <a:latin typeface="Calibri"/>
              <a:cs typeface="Calibri"/>
            </a:endParaRPr>
          </a:p>
          <a:p>
            <a:pPr marR="41275" algn="ctr">
              <a:lnSpc>
                <a:spcPct val="100000"/>
              </a:lnSpc>
              <a:spcBef>
                <a:spcPts val="254"/>
              </a:spcBef>
            </a:pPr>
            <a:r>
              <a:rPr sz="2100" spc="-140" dirty="0">
                <a:latin typeface="Calibri"/>
                <a:cs typeface="Calibri"/>
              </a:rPr>
              <a:t>We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will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lose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interest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in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80" dirty="0">
                <a:latin typeface="Calibri"/>
                <a:cs typeface="Calibri"/>
              </a:rPr>
              <a:t>selfish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things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and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gain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interest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in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25" dirty="0">
                <a:latin typeface="Calibri"/>
                <a:cs typeface="Calibri"/>
              </a:rPr>
              <a:t>our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fellows.</a:t>
            </a:r>
            <a:endParaRPr sz="2100">
              <a:latin typeface="Calibri"/>
              <a:cs typeface="Calibri"/>
            </a:endParaRPr>
          </a:p>
          <a:p>
            <a:pPr marR="40640" algn="ctr">
              <a:lnSpc>
                <a:spcPct val="100000"/>
              </a:lnSpc>
              <a:spcBef>
                <a:spcPts val="250"/>
              </a:spcBef>
            </a:pPr>
            <a:r>
              <a:rPr sz="2100" spc="-10" dirty="0">
                <a:latin typeface="Calibri"/>
                <a:cs typeface="Calibri"/>
              </a:rPr>
              <a:t>Self-</a:t>
            </a:r>
            <a:r>
              <a:rPr sz="2100" spc="-100" dirty="0">
                <a:latin typeface="Calibri"/>
                <a:cs typeface="Calibri"/>
              </a:rPr>
              <a:t>seeking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spc="-80" dirty="0">
                <a:latin typeface="Calibri"/>
                <a:cs typeface="Calibri"/>
              </a:rPr>
              <a:t>will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55" dirty="0">
                <a:latin typeface="Calibri"/>
                <a:cs typeface="Calibri"/>
              </a:rPr>
              <a:t>slip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65" dirty="0">
                <a:latin typeface="Calibri"/>
                <a:cs typeface="Calibri"/>
              </a:rPr>
              <a:t>away.</a:t>
            </a:r>
            <a:r>
              <a:rPr sz="2100" spc="390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Our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20" dirty="0">
                <a:latin typeface="Calibri"/>
                <a:cs typeface="Calibri"/>
              </a:rPr>
              <a:t>whole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attitude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and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outlook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upon</a:t>
            </a:r>
            <a:r>
              <a:rPr sz="2100" spc="-85" dirty="0">
                <a:latin typeface="Calibri"/>
                <a:cs typeface="Calibri"/>
              </a:rPr>
              <a:t> </a:t>
            </a:r>
            <a:r>
              <a:rPr sz="2100" spc="-60" dirty="0">
                <a:latin typeface="Calibri"/>
                <a:cs typeface="Calibri"/>
              </a:rPr>
              <a:t>life </a:t>
            </a:r>
            <a:r>
              <a:rPr sz="2100" spc="-80" dirty="0">
                <a:latin typeface="Calibri"/>
                <a:cs typeface="Calibri"/>
              </a:rPr>
              <a:t>will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change.</a:t>
            </a:r>
            <a:endParaRPr sz="2100">
              <a:latin typeface="Calibri"/>
              <a:cs typeface="Calibri"/>
            </a:endParaRPr>
          </a:p>
          <a:p>
            <a:pPr marR="40640" algn="ctr">
              <a:lnSpc>
                <a:spcPct val="100000"/>
              </a:lnSpc>
              <a:spcBef>
                <a:spcPts val="254"/>
              </a:spcBef>
            </a:pPr>
            <a:r>
              <a:rPr sz="2100" spc="-100" dirty="0">
                <a:latin typeface="Calibri"/>
                <a:cs typeface="Calibri"/>
              </a:rPr>
              <a:t>Fear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75" dirty="0">
                <a:latin typeface="Calibri"/>
                <a:cs typeface="Calibri"/>
              </a:rPr>
              <a:t>of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90" dirty="0">
                <a:latin typeface="Calibri"/>
                <a:cs typeface="Calibri"/>
              </a:rPr>
              <a:t>people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and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70" dirty="0">
                <a:latin typeface="Calibri"/>
                <a:cs typeface="Calibri"/>
              </a:rPr>
              <a:t>of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economic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insecurity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80" dirty="0">
                <a:latin typeface="Calibri"/>
                <a:cs typeface="Calibri"/>
              </a:rPr>
              <a:t>will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90" dirty="0">
                <a:latin typeface="Calibri"/>
                <a:cs typeface="Calibri"/>
              </a:rPr>
              <a:t>leave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us.</a:t>
            </a:r>
            <a:endParaRPr sz="2100">
              <a:latin typeface="Calibri"/>
              <a:cs typeface="Calibri"/>
            </a:endParaRPr>
          </a:p>
          <a:p>
            <a:pPr marR="40640" algn="ctr">
              <a:lnSpc>
                <a:spcPct val="100000"/>
              </a:lnSpc>
              <a:spcBef>
                <a:spcPts val="250"/>
              </a:spcBef>
            </a:pPr>
            <a:r>
              <a:rPr sz="2100" spc="-140" dirty="0">
                <a:latin typeface="Calibri"/>
                <a:cs typeface="Calibri"/>
              </a:rPr>
              <a:t>We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will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75" dirty="0">
                <a:latin typeface="Calibri"/>
                <a:cs typeface="Calibri"/>
              </a:rPr>
              <a:t>intuitively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35" dirty="0">
                <a:latin typeface="Calibri"/>
                <a:cs typeface="Calibri"/>
              </a:rPr>
              <a:t>know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45" dirty="0">
                <a:latin typeface="Calibri"/>
                <a:cs typeface="Calibri"/>
              </a:rPr>
              <a:t>how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to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handle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situations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20" dirty="0">
                <a:latin typeface="Calibri"/>
                <a:cs typeface="Calibri"/>
              </a:rPr>
              <a:t>which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used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to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70" dirty="0">
                <a:latin typeface="Calibri"/>
                <a:cs typeface="Calibri"/>
              </a:rPr>
              <a:t>baffle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us.</a:t>
            </a:r>
            <a:endParaRPr sz="21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254"/>
              </a:spcBef>
            </a:pPr>
            <a:r>
              <a:rPr sz="2100" spc="-140" dirty="0">
                <a:latin typeface="Calibri"/>
                <a:cs typeface="Calibri"/>
              </a:rPr>
              <a:t>We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will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75" dirty="0">
                <a:latin typeface="Calibri"/>
                <a:cs typeface="Calibri"/>
              </a:rPr>
              <a:t>suddenly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80" dirty="0">
                <a:latin typeface="Calibri"/>
                <a:cs typeface="Calibri"/>
              </a:rPr>
              <a:t>realize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that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14" dirty="0">
                <a:latin typeface="Calibri"/>
                <a:cs typeface="Calibri"/>
              </a:rPr>
              <a:t>God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55" dirty="0">
                <a:latin typeface="Calibri"/>
                <a:cs typeface="Calibri"/>
              </a:rPr>
              <a:t>is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doing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for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us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35" dirty="0">
                <a:latin typeface="Calibri"/>
                <a:cs typeface="Calibri"/>
              </a:rPr>
              <a:t>what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75" dirty="0">
                <a:latin typeface="Calibri"/>
                <a:cs typeface="Calibri"/>
              </a:rPr>
              <a:t>we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could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5" dirty="0">
                <a:latin typeface="Calibri"/>
                <a:cs typeface="Calibri"/>
              </a:rPr>
              <a:t>not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do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for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ourselves.</a:t>
            </a:r>
            <a:endParaRPr sz="2100">
              <a:latin typeface="Calibri"/>
              <a:cs typeface="Calibri"/>
            </a:endParaRPr>
          </a:p>
          <a:p>
            <a:pPr marL="4445" algn="ctr">
              <a:lnSpc>
                <a:spcPct val="100000"/>
              </a:lnSpc>
              <a:spcBef>
                <a:spcPts val="250"/>
              </a:spcBef>
            </a:pPr>
            <a:r>
              <a:rPr sz="2100" spc="-110" dirty="0">
                <a:latin typeface="Calibri"/>
                <a:cs typeface="Calibri"/>
              </a:rPr>
              <a:t>Are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10" dirty="0">
                <a:latin typeface="Calibri"/>
                <a:cs typeface="Calibri"/>
              </a:rPr>
              <a:t>these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extravagant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90" dirty="0">
                <a:latin typeface="Calibri"/>
                <a:cs typeface="Calibri"/>
              </a:rPr>
              <a:t>promises?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40" dirty="0">
                <a:latin typeface="Calibri"/>
                <a:cs typeface="Calibri"/>
              </a:rPr>
              <a:t>We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think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not.</a:t>
            </a:r>
            <a:endParaRPr sz="2100">
              <a:latin typeface="Calibri"/>
              <a:cs typeface="Calibri"/>
            </a:endParaRPr>
          </a:p>
          <a:p>
            <a:pPr marL="3810" algn="ctr">
              <a:lnSpc>
                <a:spcPct val="100000"/>
              </a:lnSpc>
              <a:spcBef>
                <a:spcPts val="254"/>
              </a:spcBef>
            </a:pPr>
            <a:r>
              <a:rPr sz="2100" spc="-70" dirty="0">
                <a:latin typeface="Calibri"/>
                <a:cs typeface="Calibri"/>
              </a:rPr>
              <a:t>They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30" dirty="0">
                <a:latin typeface="Calibri"/>
                <a:cs typeface="Calibri"/>
              </a:rPr>
              <a:t>are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being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55" dirty="0">
                <a:latin typeface="Calibri"/>
                <a:cs typeface="Calibri"/>
              </a:rPr>
              <a:t>fulfilled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14" dirty="0">
                <a:latin typeface="Calibri"/>
                <a:cs typeface="Calibri"/>
              </a:rPr>
              <a:t>among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us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70" dirty="0">
                <a:latin typeface="Calibri"/>
                <a:cs typeface="Calibri"/>
              </a:rPr>
              <a:t>–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sometimes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75" dirty="0">
                <a:latin typeface="Calibri"/>
                <a:cs typeface="Calibri"/>
              </a:rPr>
              <a:t>quickly,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sometimes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slowly.</a:t>
            </a:r>
            <a:endParaRPr sz="21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250"/>
              </a:spcBef>
            </a:pPr>
            <a:r>
              <a:rPr sz="2100" spc="-70" dirty="0">
                <a:latin typeface="Calibri"/>
                <a:cs typeface="Calibri"/>
              </a:rPr>
              <a:t>They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75" dirty="0">
                <a:latin typeface="Calibri"/>
                <a:cs typeface="Calibri"/>
              </a:rPr>
              <a:t>will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95" dirty="0">
                <a:latin typeface="Calibri"/>
                <a:cs typeface="Calibri"/>
              </a:rPr>
              <a:t>always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85" dirty="0">
                <a:latin typeface="Calibri"/>
                <a:cs typeface="Calibri"/>
              </a:rPr>
              <a:t>materialize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35" dirty="0">
                <a:latin typeface="Calibri"/>
                <a:cs typeface="Calibri"/>
              </a:rPr>
              <a:t>if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75" dirty="0">
                <a:latin typeface="Calibri"/>
                <a:cs typeface="Calibri"/>
              </a:rPr>
              <a:t>we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40" dirty="0">
                <a:latin typeface="Calibri"/>
                <a:cs typeface="Calibri"/>
              </a:rPr>
              <a:t>work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0" dirty="0">
                <a:latin typeface="Calibri"/>
                <a:cs typeface="Calibri"/>
              </a:rPr>
              <a:t>for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them.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59797" y="6356400"/>
            <a:ext cx="2282190" cy="33083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JustForTodayAA.</a:t>
            </a:r>
            <a:r>
              <a:rPr lang="en-US" sz="2000" spc="-10" dirty="0">
                <a:solidFill>
                  <a:srgbClr val="FFFFFF"/>
                </a:solidFill>
                <a:latin typeface="Calibri"/>
                <a:cs typeface="Calibri"/>
              </a:rPr>
              <a:t>org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5381" y="6396634"/>
            <a:ext cx="44869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80" dirty="0">
                <a:solidFill>
                  <a:srgbClr val="FFFFFF"/>
                </a:solidFill>
                <a:latin typeface="Calibri"/>
                <a:cs typeface="Calibri"/>
              </a:rPr>
              <a:t>*Alcoholics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85" dirty="0">
                <a:solidFill>
                  <a:srgbClr val="FFFFFF"/>
                </a:solidFill>
                <a:latin typeface="Calibri"/>
                <a:cs typeface="Calibri"/>
              </a:rPr>
              <a:t>Anonymous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80" dirty="0">
                <a:solidFill>
                  <a:srgbClr val="FFFFFF"/>
                </a:solidFill>
                <a:latin typeface="Calibri"/>
                <a:cs typeface="Calibri"/>
              </a:rPr>
              <a:t>(The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Big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Book),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90" dirty="0">
                <a:solidFill>
                  <a:srgbClr val="FFFFFF"/>
                </a:solidFill>
                <a:latin typeface="Calibri"/>
                <a:cs typeface="Calibri"/>
              </a:rPr>
              <a:t>pages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83-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84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Twelve Traditions of Alcoholics Anonymous</vt:lpstr>
      <vt:lpstr>A.A. Preamble©</vt:lpstr>
      <vt:lpstr>Twelve Steps of Alcoholics Anonymous</vt:lpstr>
      <vt:lpstr>The Promises*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Miller Olapade</dc:creator>
  <cp:revision>5</cp:revision>
  <dcterms:created xsi:type="dcterms:W3CDTF">2024-04-22T00:35:19Z</dcterms:created>
  <dcterms:modified xsi:type="dcterms:W3CDTF">2025-01-11T03:03:27Z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2024-04-22T00:00:00Z</vt:filetime>
  </property>
  <property fmtid="{D5CDD505-2E9C-101B-9397-08002B2CF9AE}" pid="5" name="Producer">
    <vt:lpwstr>Microsoft® PowerPoint® for Microsoft 365</vt:lpwstr>
  </property>
</Properties>
</file>